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44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C360B-D033-4FAA-9485-D1DBC9F4EF38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B425F-DA54-4A5C-99CB-D2BF368F3B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55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14550" y="746125"/>
            <a:ext cx="25781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00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98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4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7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9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4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6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03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84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16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FED2-EFD8-4CCB-AE56-A994EC4CAE9F}" type="datetimeFigureOut">
              <a:rPr kumimoji="1" lang="ja-JP" altLang="en-US" smtClean="0"/>
              <a:t>2024/6/10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543D-89D6-420D-A7ED-3708EEE6C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9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正方形/長方形 90"/>
          <p:cNvSpPr/>
          <p:nvPr/>
        </p:nvSpPr>
        <p:spPr>
          <a:xfrm>
            <a:off x="25896" y="494445"/>
            <a:ext cx="6804000" cy="698702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94" tIns="46497" rIns="92994" bIns="4649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2" name="テキスト ボックス 2"/>
          <p:cNvSpPr txBox="1">
            <a:spLocks noChangeArrowheads="1"/>
          </p:cNvSpPr>
          <p:nvPr/>
        </p:nvSpPr>
        <p:spPr bwMode="auto">
          <a:xfrm>
            <a:off x="5362709" y="4942532"/>
            <a:ext cx="1234840" cy="20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29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道路法面対策</a:t>
            </a: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74525" y="1964387"/>
            <a:ext cx="3263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道路ネットワークの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機能強化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慢性的な交通渋滞の解消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利用しやすい高速道路料金体系の実現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 bwMode="gray">
          <a:xfrm>
            <a:off x="91632" y="1352600"/>
            <a:ext cx="6643333" cy="2432047"/>
            <a:chOff x="91632" y="1549575"/>
            <a:chExt cx="6643333" cy="2432047"/>
          </a:xfrm>
        </p:grpSpPr>
        <p:sp>
          <p:nvSpPr>
            <p:cNvPr id="59" name="正方形/長方形 58"/>
            <p:cNvSpPr/>
            <p:nvPr/>
          </p:nvSpPr>
          <p:spPr bwMode="gray">
            <a:xfrm>
              <a:off x="574344" y="1549575"/>
              <a:ext cx="6160621" cy="243204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2" name="ホームベース 61"/>
            <p:cNvSpPr/>
            <p:nvPr/>
          </p:nvSpPr>
          <p:spPr bwMode="gray">
            <a:xfrm>
              <a:off x="575234" y="1554650"/>
              <a:ext cx="3060000" cy="604478"/>
            </a:xfrm>
            <a:prstGeom prst="homePlat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ポイント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-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１：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大阪・関西のさらなる成長に必要な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インフラの強化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6" name="正方形/長方形 65"/>
            <p:cNvSpPr/>
            <p:nvPr/>
          </p:nvSpPr>
          <p:spPr bwMode="gray">
            <a:xfrm>
              <a:off x="121463" y="1549575"/>
              <a:ext cx="386999" cy="2432047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 bwMode="gray">
            <a:xfrm>
              <a:off x="91632" y="2094672"/>
              <a:ext cx="430887" cy="111825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成長・活力</a:t>
              </a:r>
            </a:p>
          </p:txBody>
        </p:sp>
      </p:grpSp>
      <p:sp>
        <p:nvSpPr>
          <p:cNvPr id="56" name="テキスト ボックス 55"/>
          <p:cNvSpPr txBox="1"/>
          <p:nvPr/>
        </p:nvSpPr>
        <p:spPr>
          <a:xfrm>
            <a:off x="570070" y="8572605"/>
            <a:ext cx="305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万博開催に向けた環境整備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広域的な自転車通行環境の充実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歴史街道と沿道地域の歴史・文化を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活かしたまちづくり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「道の駅」の活用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ホームベース 62"/>
          <p:cNvSpPr/>
          <p:nvPr/>
        </p:nvSpPr>
        <p:spPr>
          <a:xfrm>
            <a:off x="570722" y="8104605"/>
            <a:ext cx="3060000" cy="468000"/>
          </a:xfrm>
          <a:prstGeom prst="homePlat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-5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にぎわい・都市魅力の創出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9" name="Picture 14" descr="IMGP1357"/>
          <p:cNvPicPr preferRelativeResize="0">
            <a:picLocks noChangeArrowheads="1"/>
          </p:cNvPicPr>
          <p:nvPr/>
        </p:nvPicPr>
        <p:blipFill rotWithShape="1">
          <a:blip r:embed="rId3" cstate="print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" r="11476"/>
          <a:stretch/>
        </p:blipFill>
        <p:spPr bwMode="auto">
          <a:xfrm>
            <a:off x="5309523" y="8406964"/>
            <a:ext cx="1344551" cy="92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テキスト ボックス 2"/>
          <p:cNvSpPr txBox="1">
            <a:spLocks noChangeArrowheads="1"/>
          </p:cNvSpPr>
          <p:nvPr/>
        </p:nvSpPr>
        <p:spPr bwMode="auto">
          <a:xfrm>
            <a:off x="5488461" y="9341315"/>
            <a:ext cx="977042" cy="19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29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歴史街道</a:t>
            </a: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3" name="テキスト ボックス 2"/>
          <p:cNvSpPr txBox="1">
            <a:spLocks noChangeArrowheads="1"/>
          </p:cNvSpPr>
          <p:nvPr/>
        </p:nvSpPr>
        <p:spPr bwMode="auto">
          <a:xfrm>
            <a:off x="3711546" y="9341518"/>
            <a:ext cx="1428918" cy="21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29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lang="ja-JP" altLang="en-US" sz="900" i="1" noProof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大規模自転車道</a:t>
            </a: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01453" y="8102153"/>
            <a:ext cx="6628798" cy="1578840"/>
            <a:chOff x="7152069" y="3304986"/>
            <a:chExt cx="6628798" cy="2434033"/>
          </a:xfrm>
        </p:grpSpPr>
        <p:sp>
          <p:nvSpPr>
            <p:cNvPr id="73" name="正方形/長方形 72"/>
            <p:cNvSpPr/>
            <p:nvPr/>
          </p:nvSpPr>
          <p:spPr>
            <a:xfrm>
              <a:off x="7620246" y="3304986"/>
              <a:ext cx="6160621" cy="243204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7172079" y="3306978"/>
              <a:ext cx="384335" cy="243204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 bwMode="white">
            <a:xfrm>
              <a:off x="7152069" y="3806253"/>
              <a:ext cx="430887" cy="91306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都市魅力</a:t>
              </a:r>
            </a:p>
          </p:txBody>
        </p:sp>
      </p:grpSp>
      <p:sp>
        <p:nvSpPr>
          <p:cNvPr id="76" name="タイトル 1"/>
          <p:cNvSpPr txBox="1">
            <a:spLocks/>
          </p:cNvSpPr>
          <p:nvPr/>
        </p:nvSpPr>
        <p:spPr>
          <a:xfrm>
            <a:off x="23296" y="470517"/>
            <a:ext cx="7437650" cy="864401"/>
          </a:xfrm>
          <a:prstGeom prst="rect">
            <a:avLst/>
          </a:prstGeom>
        </p:spPr>
        <p:txBody>
          <a:bodyPr vert="horz" lIns="92994" tIns="46497" rIns="92994" bIns="4649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8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成長と活力の実現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安全と安心の確保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kumimoji="1" lang="ja-JP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を基本に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都市魅力の向上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に資する道路政策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8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を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推進し、豊かな暮らしを実感できる大阪の実現を</a:t>
            </a:r>
            <a:r>
              <a:rPr lang="ja-JP" altLang="en-US" sz="12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めざ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します。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3" name="ホームベース 82"/>
          <p:cNvSpPr/>
          <p:nvPr/>
        </p:nvSpPr>
        <p:spPr>
          <a:xfrm>
            <a:off x="569830" y="6809728"/>
            <a:ext cx="3060000" cy="46130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４：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戦略的な維持管理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ホームベース 54"/>
          <p:cNvSpPr/>
          <p:nvPr/>
        </p:nvSpPr>
        <p:spPr>
          <a:xfrm>
            <a:off x="569830" y="5311958"/>
            <a:ext cx="3060000" cy="46130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３：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安全・安心で住みやすい都市の形成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ホームベース 57"/>
          <p:cNvSpPr/>
          <p:nvPr/>
        </p:nvSpPr>
        <p:spPr>
          <a:xfrm>
            <a:off x="573103" y="3830456"/>
            <a:ext cx="3060000" cy="46130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ポイント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２：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災害に強い都市の構築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568776" y="3821044"/>
            <a:ext cx="6160621" cy="42459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65347" y="4293944"/>
            <a:ext cx="3115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道路施設の耐震補強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道路施設の災害対策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道路の無電柱化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67727" y="7271773"/>
            <a:ext cx="3115995" cy="69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日常的な維持管理</a:t>
            </a: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計画的な維持管理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維持管理のための財源の確保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121048" y="3811384"/>
            <a:ext cx="386999" cy="42556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テキスト ボックス 80"/>
          <p:cNvSpPr txBox="1"/>
          <p:nvPr/>
        </p:nvSpPr>
        <p:spPr bwMode="white">
          <a:xfrm>
            <a:off x="107803" y="5312624"/>
            <a:ext cx="430887" cy="11022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安全・安心</a:t>
            </a:r>
          </a:p>
        </p:txBody>
      </p:sp>
      <p:sp>
        <p:nvSpPr>
          <p:cNvPr id="87" name="テキスト ボックス 2"/>
          <p:cNvSpPr txBox="1">
            <a:spLocks noChangeArrowheads="1"/>
          </p:cNvSpPr>
          <p:nvPr/>
        </p:nvSpPr>
        <p:spPr bwMode="auto">
          <a:xfrm>
            <a:off x="3750321" y="6409777"/>
            <a:ext cx="1352423" cy="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29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歩行空間の確保</a:t>
            </a: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8" name="テキスト ボックス 2"/>
          <p:cNvSpPr txBox="1">
            <a:spLocks noChangeArrowheads="1"/>
          </p:cNvSpPr>
          <p:nvPr/>
        </p:nvSpPr>
        <p:spPr bwMode="auto">
          <a:xfrm>
            <a:off x="5195303" y="6405284"/>
            <a:ext cx="1574852" cy="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29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lang="ja-JP" altLang="en-US" sz="9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自転車通行空間の確保</a:t>
            </a: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2"/>
          <p:cNvSpPr txBox="1">
            <a:spLocks noChangeArrowheads="1"/>
          </p:cNvSpPr>
          <p:nvPr/>
        </p:nvSpPr>
        <p:spPr bwMode="auto">
          <a:xfrm>
            <a:off x="3736023" y="7857606"/>
            <a:ext cx="1377111" cy="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29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道路パトロール</a:t>
            </a: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6" name="テキスト ボックス 2"/>
          <p:cNvSpPr txBox="1">
            <a:spLocks noChangeArrowheads="1"/>
          </p:cNvSpPr>
          <p:nvPr/>
        </p:nvSpPr>
        <p:spPr bwMode="auto">
          <a:xfrm>
            <a:off x="5338466" y="7864171"/>
            <a:ext cx="1281902" cy="22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29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トンネル点検</a:t>
            </a: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4" name="テキスト ボックス 2"/>
          <p:cNvSpPr txBox="1">
            <a:spLocks noChangeArrowheads="1"/>
          </p:cNvSpPr>
          <p:nvPr/>
        </p:nvSpPr>
        <p:spPr bwMode="auto">
          <a:xfrm>
            <a:off x="3904030" y="4945459"/>
            <a:ext cx="1050153" cy="19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29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耐震性強化</a:t>
            </a:r>
            <a:r>
              <a:rPr kumimoji="1" lang="en-US" altLang="ja-JP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endParaRPr kumimoji="1" lang="ja-JP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2" name="図 2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85" y="6933734"/>
            <a:ext cx="1344287" cy="92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テキスト ボックス 118"/>
          <p:cNvSpPr txBox="1"/>
          <p:nvPr/>
        </p:nvSpPr>
        <p:spPr>
          <a:xfrm>
            <a:off x="563379" y="5776698"/>
            <a:ext cx="3304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歩行者</a:t>
            </a:r>
            <a:r>
              <a:rPr lang="ja-JP" altLang="en-US" sz="1200" strike="sngStrike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の安全な通行確保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安心して自転車が利用できる環境整備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lvl="0" indent="-171450">
              <a:buFont typeface="Wingdings" panose="05000000000000000000" pitchFamily="2" charset="2"/>
              <a:buChar char="Ø"/>
              <a:defRPr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3296" y="-19273"/>
            <a:ext cx="6806600" cy="568188"/>
            <a:chOff x="23296" y="-19273"/>
            <a:chExt cx="6806600" cy="568188"/>
          </a:xfrm>
        </p:grpSpPr>
        <p:sp>
          <p:nvSpPr>
            <p:cNvPr id="64" name="正方形/長方形 63"/>
            <p:cNvSpPr/>
            <p:nvPr/>
          </p:nvSpPr>
          <p:spPr>
            <a:xfrm>
              <a:off x="25896" y="27966"/>
              <a:ext cx="6804000" cy="3960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50000">
                  <a:srgbClr val="99CCFF"/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994" tIns="46497" rIns="92994" bIns="46497"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67" name="直線コネクタ 66"/>
            <p:cNvCxnSpPr/>
            <p:nvPr/>
          </p:nvCxnSpPr>
          <p:spPr>
            <a:xfrm>
              <a:off x="25678" y="450872"/>
              <a:ext cx="6804000" cy="0"/>
            </a:xfrm>
            <a:prstGeom prst="line">
              <a:avLst/>
            </a:prstGeom>
            <a:ln w="101600" cmpd="thickThin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タイトル 1"/>
            <p:cNvSpPr txBox="1">
              <a:spLocks/>
            </p:cNvSpPr>
            <p:nvPr/>
          </p:nvSpPr>
          <p:spPr>
            <a:xfrm>
              <a:off x="23296" y="-19273"/>
              <a:ext cx="5490270" cy="568188"/>
            </a:xfrm>
            <a:prstGeom prst="rect">
              <a:avLst/>
            </a:prstGeom>
          </p:spPr>
          <p:txBody>
            <a:bodyPr vert="horz" lIns="92994" tIns="46497" rIns="92994" bIns="46497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l"/>
              <a:r>
                <a:rPr lang="ja-JP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施策のポイント</a:t>
              </a:r>
              <a:endParaRPr lang="ja-JP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70" name="図 6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" r="709" b="698"/>
          <a:stretch/>
        </p:blipFill>
        <p:spPr bwMode="auto">
          <a:xfrm>
            <a:off x="3751438" y="8408542"/>
            <a:ext cx="1346753" cy="92698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/>
          <a:srcRect l="3036"/>
          <a:stretch/>
        </p:blipFill>
        <p:spPr>
          <a:xfrm>
            <a:off x="5308163" y="4016308"/>
            <a:ext cx="1344832" cy="925182"/>
          </a:xfrm>
          <a:prstGeom prst="rect">
            <a:avLst/>
          </a:prstGeom>
        </p:spPr>
      </p:pic>
      <p:sp>
        <p:nvSpPr>
          <p:cNvPr id="57" name="テキスト ボックス 56"/>
          <p:cNvSpPr txBox="1"/>
          <p:nvPr/>
        </p:nvSpPr>
        <p:spPr>
          <a:xfrm>
            <a:off x="6597352" y="970610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/>
              <a:t>1</a:t>
            </a:r>
            <a:endParaRPr kumimoji="1" lang="ja-JP" altLang="en-US" sz="800" dirty="0"/>
          </a:p>
        </p:txBody>
      </p:sp>
      <p:sp>
        <p:nvSpPr>
          <p:cNvPr id="77" name="テキスト ボックス 2">
            <a:extLst>
              <a:ext uri="{FF2B5EF4-FFF2-40B4-BE49-F238E27FC236}">
                <a16:creationId xmlns:a16="http://schemas.microsoft.com/office/drawing/2014/main" id="{99072E83-9A8D-4248-B26F-B87CCA2D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899" y="2403595"/>
            <a:ext cx="1826179" cy="17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29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道路の整備（</a:t>
            </a:r>
            <a:r>
              <a:rPr lang="ja-JP" altLang="en-US" sz="800" i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府県間連携</a:t>
            </a:r>
            <a:r>
              <a:rPr kumimoji="1" lang="ja-JP" altLang="en-US" sz="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kumimoji="1" lang="en-US" altLang="ja-JP" sz="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endParaRPr kumimoji="1" lang="ja-JP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4" name="テキスト ボックス 2">
            <a:extLst>
              <a:ext uri="{FF2B5EF4-FFF2-40B4-BE49-F238E27FC236}">
                <a16:creationId xmlns:a16="http://schemas.microsoft.com/office/drawing/2014/main" id="{BE98C5CE-E530-49FC-9DFD-EBDAE353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009" y="2399183"/>
            <a:ext cx="1799872" cy="17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29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道路の整備（</a:t>
            </a:r>
            <a:r>
              <a:rPr kumimoji="1" lang="en-US" altLang="ja-JP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kumimoji="1" lang="ja-JP" altLang="en-US" sz="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車線化）</a:t>
            </a:r>
            <a:r>
              <a:rPr kumimoji="1" lang="en-US" altLang="ja-JP" sz="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endParaRPr kumimoji="1" lang="ja-JP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" name="テキスト ボックス 2">
            <a:extLst>
              <a:ext uri="{FF2B5EF4-FFF2-40B4-BE49-F238E27FC236}">
                <a16:creationId xmlns:a16="http://schemas.microsoft.com/office/drawing/2014/main" id="{F487DDCE-EB75-4129-ADC2-D398EB740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954" y="3578207"/>
            <a:ext cx="1744300" cy="16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29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道路と鉄道の立体交差</a:t>
            </a:r>
            <a:r>
              <a:rPr kumimoji="1" lang="en-US" altLang="ja-JP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endParaRPr kumimoji="1" lang="ja-JP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3" name="テキスト ボックス 2">
            <a:extLst>
              <a:ext uri="{FF2B5EF4-FFF2-40B4-BE49-F238E27FC236}">
                <a16:creationId xmlns:a16="http://schemas.microsoft.com/office/drawing/2014/main" id="{2B15AF3D-FA92-4B88-A23D-9506D2006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785" y="3579225"/>
            <a:ext cx="1597841" cy="17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299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〔</a:t>
            </a:r>
            <a:r>
              <a:rPr kumimoji="1" lang="ja-JP" altLang="en-US" sz="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道路の</a:t>
            </a:r>
            <a:r>
              <a:rPr kumimoji="1" lang="ja-JP" altLang="en-US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整備</a:t>
            </a:r>
            <a:r>
              <a:rPr kumimoji="1" lang="en-US" altLang="ja-JP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アクセス</a:t>
            </a:r>
            <a:r>
              <a:rPr kumimoji="1" lang="ja-JP" altLang="en-US" sz="8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kumimoji="1" lang="en-US" altLang="ja-JP" sz="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〕</a:t>
            </a:r>
            <a:endParaRPr kumimoji="1" lang="ja-JP" altLang="ja-JP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AF1B94BA-DEC5-4612-A8F2-F190E63851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"/>
          <a:stretch/>
        </p:blipFill>
        <p:spPr>
          <a:xfrm>
            <a:off x="3755757" y="2652560"/>
            <a:ext cx="1345472" cy="924302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E79B2958-DFD2-4ABE-BE9A-B463FF04BD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" b="5237"/>
          <a:stretch/>
        </p:blipFill>
        <p:spPr>
          <a:xfrm>
            <a:off x="5307704" y="1470920"/>
            <a:ext cx="1346725" cy="928502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ECE99616-94C7-4246-9801-39AB11096B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367" b="2711"/>
          <a:stretch/>
        </p:blipFill>
        <p:spPr>
          <a:xfrm>
            <a:off x="5312925" y="2649310"/>
            <a:ext cx="1341504" cy="926983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1A829EBC-D75B-40F0-A355-14A07F6002F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4095"/>
          <a:stretch/>
        </p:blipFill>
        <p:spPr>
          <a:xfrm>
            <a:off x="3754106" y="1472439"/>
            <a:ext cx="1346753" cy="926983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E61C52EA-9381-4218-B0FC-6BD959D44E1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6476" r="412" b="7456"/>
          <a:stretch/>
        </p:blipFill>
        <p:spPr>
          <a:xfrm>
            <a:off x="3750321" y="5482356"/>
            <a:ext cx="1338385" cy="925156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180E1466-1940-4446-8B82-E4CB3A854F0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8" t="25340" r="91" b="-1"/>
          <a:stretch/>
        </p:blipFill>
        <p:spPr>
          <a:xfrm>
            <a:off x="5307188" y="5482356"/>
            <a:ext cx="1338382" cy="92180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4FBA241-EEE3-4490-BC4E-5898781C136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4" r="14028" b="32769"/>
          <a:stretch/>
        </p:blipFill>
        <p:spPr>
          <a:xfrm>
            <a:off x="5303378" y="6934470"/>
            <a:ext cx="1347366" cy="92698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C2699BD-C5E0-4E3C-AAB8-44F435B4782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6"/>
          <a:stretch/>
        </p:blipFill>
        <p:spPr>
          <a:xfrm>
            <a:off x="3755021" y="4016308"/>
            <a:ext cx="1339588" cy="9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287</Words>
  <Application>Microsoft Office PowerPoint</Application>
  <PresentationFormat>A4 210 x 297 mm</PresentationFormat>
  <Paragraphs>47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2</cp:revision>
  <dcterms:created xsi:type="dcterms:W3CDTF">2024-06-09T22:55:23Z</dcterms:created>
  <dcterms:modified xsi:type="dcterms:W3CDTF">2024-06-09T22:59:45Z</dcterms:modified>
</cp:coreProperties>
</file>