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handoutMasterIdLst>
    <p:handoutMasterId r:id="rId3"/>
  </p:handoutMasterIdLst>
  <p:sldIdLst>
    <p:sldId id="270" r:id="rId2"/>
  </p:sldIdLst>
  <p:sldSz cx="12801600" cy="9601200" type="A3"/>
  <p:notesSz cx="6802438" cy="9934575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64008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28016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92024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56032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3200400" algn="l" defTabSz="12801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3840480" algn="l" defTabSz="12801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4480560" algn="l" defTabSz="12801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5120640" algn="l" defTabSz="128016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3C8"/>
    <a:srgbClr val="FF0000"/>
    <a:srgbClr val="FFCCFF"/>
    <a:srgbClr val="FFFF99"/>
    <a:srgbClr val="9BDFF7"/>
    <a:srgbClr val="8BD9F5"/>
    <a:srgbClr val="68CEF2"/>
    <a:srgbClr val="4087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04" autoAdjust="0"/>
  </p:normalViewPr>
  <p:slideViewPr>
    <p:cSldViewPr>
      <p:cViewPr varScale="1">
        <p:scale>
          <a:sx n="53" d="100"/>
          <a:sy n="53" d="100"/>
        </p:scale>
        <p:origin x="1320" y="156"/>
      </p:cViewPr>
      <p:guideLst>
        <p:guide orient="horz" pos="2160"/>
        <p:guide pos="2880"/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90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8311" cy="498727"/>
          </a:xfrm>
          <a:prstGeom prst="rect">
            <a:avLst/>
          </a:prstGeom>
        </p:spPr>
        <p:txBody>
          <a:bodyPr vert="horz" lIns="92174" tIns="46087" rIns="92174" bIns="4608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2524" y="0"/>
            <a:ext cx="2948310" cy="498727"/>
          </a:xfrm>
          <a:prstGeom prst="rect">
            <a:avLst/>
          </a:prstGeom>
        </p:spPr>
        <p:txBody>
          <a:bodyPr vert="horz" lIns="92174" tIns="46087" rIns="92174" bIns="46087" rtlCol="0"/>
          <a:lstStyle>
            <a:lvl1pPr algn="r">
              <a:defRPr sz="1200"/>
            </a:lvl1pPr>
          </a:lstStyle>
          <a:p>
            <a:fld id="{8A4FAE83-6876-449D-BCCE-496EC707688A}" type="datetimeFigureOut">
              <a:rPr kumimoji="1" lang="ja-JP" altLang="en-US" smtClean="0"/>
              <a:t>2023/3/31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3" y="9435848"/>
            <a:ext cx="2948311" cy="498727"/>
          </a:xfrm>
          <a:prstGeom prst="rect">
            <a:avLst/>
          </a:prstGeom>
        </p:spPr>
        <p:txBody>
          <a:bodyPr vert="horz" lIns="92174" tIns="46087" rIns="92174" bIns="4608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2524" y="9435848"/>
            <a:ext cx="2948310" cy="498727"/>
          </a:xfrm>
          <a:prstGeom prst="rect">
            <a:avLst/>
          </a:prstGeom>
        </p:spPr>
        <p:txBody>
          <a:bodyPr vert="horz" lIns="92174" tIns="46087" rIns="92174" bIns="46087" rtlCol="0" anchor="b"/>
          <a:lstStyle>
            <a:lvl1pPr algn="r">
              <a:defRPr sz="1200"/>
            </a:lvl1pPr>
          </a:lstStyle>
          <a:p>
            <a:fld id="{68D39ECE-9559-4BF9-A72E-0A6C088511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3085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lit_to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0"/>
          <a:stretch>
            <a:fillRect/>
          </a:stretch>
        </p:blipFill>
        <p:spPr bwMode="auto">
          <a:xfrm>
            <a:off x="0" y="9134476"/>
            <a:ext cx="12801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2369186" y="4598354"/>
            <a:ext cx="10432415" cy="10223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ja-JP" altLang="en-US"/>
          </a:p>
        </p:txBody>
      </p:sp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472171"/>
            <a:ext cx="2973705" cy="66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"/>
          <p:cNvSpPr txBox="1">
            <a:spLocks noChangeArrowheads="1"/>
          </p:cNvSpPr>
          <p:nvPr userDrawn="1"/>
        </p:nvSpPr>
        <p:spPr bwMode="auto">
          <a:xfrm>
            <a:off x="1" y="9134475"/>
            <a:ext cx="5163658" cy="39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016" tIns="64008" rIns="128016" bIns="6400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700" i="1">
                <a:solidFill>
                  <a:schemeClr val="bg1"/>
                </a:solidFill>
                <a:latin typeface="Times New Roman" pitchFamily="18" charset="0"/>
              </a:rPr>
              <a:t>Ministry of Land, Infrastructure, Transport and Tourism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6950" y="2987041"/>
            <a:ext cx="10534650" cy="2058035"/>
          </a:xfrm>
        </p:spPr>
        <p:txBody>
          <a:bodyPr/>
          <a:lstStyle>
            <a:lvl1pPr>
              <a:defRPr sz="56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8743315"/>
            <a:ext cx="2987040" cy="666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1E978-A3B9-4673-8199-37972939230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2" name="グループ化 1"/>
          <p:cNvGrpSpPr/>
          <p:nvPr userDrawn="1"/>
        </p:nvGrpSpPr>
        <p:grpSpPr>
          <a:xfrm>
            <a:off x="251317" y="62473"/>
            <a:ext cx="12691412" cy="812930"/>
            <a:chOff x="179512" y="116632"/>
            <a:chExt cx="9065294" cy="580664"/>
          </a:xfrm>
        </p:grpSpPr>
        <p:sp>
          <p:nvSpPr>
            <p:cNvPr id="8" name="テキスト ボックス 18"/>
            <p:cNvSpPr txBox="1">
              <a:spLocks noChangeArrowheads="1"/>
            </p:cNvSpPr>
            <p:nvPr userDrawn="1"/>
          </p:nvSpPr>
          <p:spPr bwMode="auto">
            <a:xfrm>
              <a:off x="8128794" y="116632"/>
              <a:ext cx="1116012" cy="21984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 b="1" dirty="0" smtClean="0">
                  <a:latin typeface="+mn-ea"/>
                  <a:ea typeface="+mn-ea"/>
                </a:rPr>
                <a:t>【</a:t>
              </a:r>
              <a:r>
                <a:rPr lang="ja-JP" altLang="en-US" sz="1400" b="1" dirty="0" smtClean="0">
                  <a:latin typeface="+mn-ea"/>
                  <a:ea typeface="+mn-ea"/>
                </a:rPr>
                <a:t>機密性２</a:t>
              </a:r>
              <a:r>
                <a:rPr lang="en-US" altLang="ja-JP" sz="1400" b="1" dirty="0" smtClean="0">
                  <a:latin typeface="+mn-ea"/>
                  <a:ea typeface="+mn-ea"/>
                </a:rPr>
                <a:t>】</a:t>
              </a:r>
              <a:endParaRPr lang="en-US" altLang="ja-JP" sz="1400" b="1" dirty="0">
                <a:latin typeface="+mn-ea"/>
                <a:ea typeface="+mn-ea"/>
              </a:endParaRPr>
            </a:p>
          </p:txBody>
        </p:sp>
        <p:sp>
          <p:nvSpPr>
            <p:cNvPr id="12" name="テキスト ボックス 9"/>
            <p:cNvSpPr txBox="1"/>
            <p:nvPr userDrawn="1"/>
          </p:nvSpPr>
          <p:spPr>
            <a:xfrm>
              <a:off x="3361605" y="372599"/>
              <a:ext cx="5746899" cy="32469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wrap="square" numCol="1" spcCol="0" rtlCol="0" fromWordArt="0" anchor="t" anchorCtr="0" forceAA="0" compatLnSpc="1"/>
            <a:lstStyle/>
            <a:p>
              <a:pPr algn="r"/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作成日_作成担当課_用途_保存期間</a:t>
              </a:r>
              <a:endParaRPr sz="14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テキスト ボックス 8"/>
            <p:cNvSpPr txBox="1"/>
            <p:nvPr userDrawn="1"/>
          </p:nvSpPr>
          <p:spPr>
            <a:xfrm>
              <a:off x="179512" y="372599"/>
              <a:ext cx="3312368" cy="32469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wrap="square" numCol="1" spcCol="0" rtlCol="0" fromWordArt="0" anchor="t" anchorCtr="0" forceAA="0" compatLnSpc="1"/>
            <a:lstStyle/>
            <a:p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発出元</a:t>
              </a:r>
              <a:r>
                <a:rPr sz="1400" b="1" dirty="0">
                  <a:solidFill>
                    <a:schemeClr val="tx1"/>
                  </a:solidFill>
                  <a:latin typeface="+mn-ea"/>
                  <a:ea typeface="+mn-ea"/>
                </a:rPr>
                <a:t> → </a:t>
              </a:r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発出先</a:t>
              </a:r>
              <a:endParaRPr sz="14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205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20612-914C-4BDE-8D4C-FEA4392E99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649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121140" y="1"/>
            <a:ext cx="3040380" cy="857662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8907780" cy="857662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01F7-FA20-4B15-9970-D297285851A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143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FC12D-27C1-4F31-90C9-A93D49E446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670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94BDB-530F-4364-A4B7-5A1182A1D62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046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E403-68E0-47EB-9A36-3C247B1647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660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1BEC-AD9E-4104-AF2B-4C626651FF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156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FE511-5094-4685-A035-FB392A6605D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096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C2EA1-6911-4BAC-954D-0A2DD024DDC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6665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76D3-1CBA-4E5C-8891-6A87D7C30D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189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F5529-272E-4A2C-90D7-160EE3AC100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42627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2240281"/>
            <a:ext cx="11521440" cy="633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8743315"/>
            <a:ext cx="40538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814560" y="8732203"/>
            <a:ext cx="298704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ea typeface="ＭＳ Ｐゴシック" pitchFamily="50" charset="-128"/>
              </a:defRPr>
            </a:lvl1pPr>
          </a:lstStyle>
          <a:p>
            <a:pPr>
              <a:defRPr/>
            </a:pPr>
            <a:fld id="{FFDCE21E-3BF4-4A13-BE4A-B95BE9787BE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-1"/>
            <a:ext cx="12801600" cy="1047834"/>
            <a:chOff x="0" y="0"/>
            <a:chExt cx="5760" cy="344"/>
          </a:xfrm>
        </p:grpSpPr>
        <p:pic>
          <p:nvPicPr>
            <p:cNvPr id="1034" name="Picture 9" descr="mlit_top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01" b="65286"/>
            <a:stretch>
              <a:fillRect/>
            </a:stretch>
          </p:blipFill>
          <p:spPr bwMode="auto">
            <a:xfrm>
              <a:off x="0" y="300"/>
              <a:ext cx="5760" cy="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0" y="0"/>
              <a:ext cx="5760" cy="318"/>
              <a:chOff x="0" y="0"/>
              <a:chExt cx="5760" cy="318"/>
            </a:xfrm>
          </p:grpSpPr>
          <p:pic>
            <p:nvPicPr>
              <p:cNvPr id="1036" name="Picture 11" descr="mlit_top"/>
              <p:cNvPicPr>
                <a:picLocks noChangeAspect="1" noChangeArrowheads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945" b="42805"/>
              <a:stretch>
                <a:fillRect/>
              </a:stretch>
            </p:blipFill>
            <p:spPr bwMode="auto">
              <a:xfrm>
                <a:off x="3856" y="0"/>
                <a:ext cx="1904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7" name="Picture 16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42805"/>
              <a:stretch>
                <a:fillRect/>
              </a:stretch>
            </p:blipFill>
            <p:spPr bwMode="auto">
              <a:xfrm>
                <a:off x="1043" y="0"/>
                <a:ext cx="2880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0" descr="mlit_top"/>
              <p:cNvPicPr>
                <a:picLocks noChangeAspect="1" noChangeArrowheads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8906" b="42805"/>
              <a:stretch>
                <a:fillRect/>
              </a:stretch>
            </p:blipFill>
            <p:spPr bwMode="auto">
              <a:xfrm>
                <a:off x="0" y="0"/>
                <a:ext cx="1791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83649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タイトルの書式設定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"/>
          <a:stretch>
            <a:fillRect/>
          </a:stretch>
        </p:blipFill>
        <p:spPr bwMode="auto">
          <a:xfrm>
            <a:off x="10630219" y="1"/>
            <a:ext cx="217138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251317" y="471181"/>
            <a:ext cx="12691412" cy="700217"/>
            <a:chOff x="179512" y="197141"/>
            <a:chExt cx="9065294" cy="500155"/>
          </a:xfrm>
        </p:grpSpPr>
        <p:sp>
          <p:nvSpPr>
            <p:cNvPr id="16" name="テキスト ボックス 18"/>
            <p:cNvSpPr txBox="1">
              <a:spLocks noChangeArrowheads="1"/>
            </p:cNvSpPr>
            <p:nvPr userDrawn="1"/>
          </p:nvSpPr>
          <p:spPr bwMode="auto">
            <a:xfrm>
              <a:off x="8128794" y="197141"/>
              <a:ext cx="1116012" cy="21984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1400" b="1" dirty="0" smtClean="0"/>
                <a:t>【</a:t>
              </a:r>
              <a:r>
                <a:rPr lang="ja-JP" altLang="en-US" sz="1400" b="1" dirty="0" smtClean="0"/>
                <a:t>機密性２</a:t>
              </a:r>
              <a:r>
                <a:rPr lang="en-US" altLang="ja-JP" sz="1400" b="1" dirty="0" smtClean="0"/>
                <a:t>】</a:t>
              </a:r>
              <a:endParaRPr lang="en-US" altLang="ja-JP" sz="1400" b="1" dirty="0"/>
            </a:p>
          </p:txBody>
        </p:sp>
        <p:sp>
          <p:nvSpPr>
            <p:cNvPr id="17" name="テキスト ボックス 9"/>
            <p:cNvSpPr txBox="1"/>
            <p:nvPr userDrawn="1"/>
          </p:nvSpPr>
          <p:spPr>
            <a:xfrm>
              <a:off x="3923928" y="372599"/>
              <a:ext cx="5242842" cy="324697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wrap="square" numCol="1" spcCol="0" rtlCol="0" fromWordArt="0" anchor="t" anchorCtr="0" forceAA="0" compatLnSpc="1"/>
            <a:lstStyle/>
            <a:p>
              <a:pPr algn="r"/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作成日_</a:t>
              </a:r>
              <a:r>
                <a:rPr sz="1400" b="1" dirty="0" err="1" smtClean="0">
                  <a:solidFill>
                    <a:schemeClr val="tx1"/>
                  </a:solidFill>
                  <a:latin typeface="+mn-ea"/>
                  <a:ea typeface="+mn-ea"/>
                </a:rPr>
                <a:t>作成担当課</a:t>
              </a:r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_用途_保存期間</a:t>
              </a:r>
              <a:endParaRPr sz="14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テキスト ボックス 8"/>
            <p:cNvSpPr txBox="1"/>
            <p:nvPr userDrawn="1"/>
          </p:nvSpPr>
          <p:spPr>
            <a:xfrm>
              <a:off x="179512" y="372599"/>
              <a:ext cx="3715619" cy="298929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wrap="square" numCol="1" spcCol="0" rtlCol="0" fromWordArt="0" anchor="t" anchorCtr="0" forceAA="0" compatLnSpc="1"/>
            <a:lstStyle/>
            <a:p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発出元</a:t>
              </a:r>
              <a:r>
                <a:rPr sz="1400" b="1" dirty="0">
                  <a:solidFill>
                    <a:schemeClr val="tx1"/>
                  </a:solidFill>
                  <a:latin typeface="+mn-ea"/>
                  <a:ea typeface="+mn-ea"/>
                </a:rPr>
                <a:t> → </a:t>
              </a:r>
              <a:r>
                <a:rPr sz="1400" b="1" dirty="0" err="1">
                  <a:solidFill>
                    <a:schemeClr val="tx1"/>
                  </a:solidFill>
                  <a:latin typeface="+mn-ea"/>
                  <a:ea typeface="+mn-ea"/>
                </a:rPr>
                <a:t>発出先</a:t>
              </a:r>
              <a:endParaRPr sz="1400" b="1" dirty="0">
                <a:solidFill>
                  <a:schemeClr val="tx1"/>
                </a:solidFill>
                <a:latin typeface="+mn-ea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640080"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1280160"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920240"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2560320" algn="l" rtl="0" eaLnBrk="1" fontAlgn="base" hangingPunct="1">
        <a:spcBef>
          <a:spcPct val="0"/>
        </a:spcBef>
        <a:spcAft>
          <a:spcPct val="0"/>
        </a:spcAft>
        <a:defRPr kumimoji="1" sz="39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480060" indent="-480060" algn="l" rtl="0" eaLnBrk="1" fontAlgn="base" hangingPunct="1">
        <a:spcBef>
          <a:spcPct val="20000"/>
        </a:spcBef>
        <a:spcAft>
          <a:spcPct val="0"/>
        </a:spcAft>
        <a:buChar char="•"/>
        <a:defRPr kumimoji="1"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1" fontAlgn="base" hangingPunct="1">
        <a:spcBef>
          <a:spcPct val="20000"/>
        </a:spcBef>
        <a:spcAft>
          <a:spcPct val="0"/>
        </a:spcAft>
        <a:buChar char="–"/>
        <a:defRPr kumimoji="1" sz="3900">
          <a:solidFill>
            <a:schemeClr val="tx1"/>
          </a:solidFill>
          <a:latin typeface="+mn-lt"/>
          <a:ea typeface="+mn-ea"/>
        </a:defRPr>
      </a:lvl2pPr>
      <a:lvl3pPr marL="1600200" indent="-320040" algn="l" rtl="0" eaLnBrk="1" fontAlgn="base" hangingPunct="1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</a:defRPr>
      </a:lvl3pPr>
      <a:lvl4pPr marL="2240280" indent="-32004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4pPr>
      <a:lvl5pPr marL="2880360" indent="-320040" algn="l" rtl="0" eaLnBrk="1" fontAlgn="base" hangingPunct="1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5pPr>
      <a:lvl6pPr marL="3520440" indent="-320040" algn="l" rtl="0" eaLnBrk="1" fontAlgn="base" hangingPunct="1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6pPr>
      <a:lvl7pPr marL="4160520" indent="-320040" algn="l" rtl="0" eaLnBrk="1" fontAlgn="base" hangingPunct="1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7pPr>
      <a:lvl8pPr marL="4800600" indent="-320040" algn="l" rtl="0" eaLnBrk="1" fontAlgn="base" hangingPunct="1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8pPr>
      <a:lvl9pPr marL="5440680" indent="-320040" algn="l" rtl="0" eaLnBrk="1" fontAlgn="base" hangingPunct="1">
        <a:spcBef>
          <a:spcPct val="20000"/>
        </a:spcBef>
        <a:spcAft>
          <a:spcPct val="0"/>
        </a:spcAft>
        <a:buChar char="»"/>
        <a:defRPr kumimoji="1" sz="2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6898"/>
            <a:ext cx="12801600" cy="666750"/>
          </a:xfrm>
        </p:spPr>
        <p:txBody>
          <a:bodyPr/>
          <a:lstStyle/>
          <a:p>
            <a:pPr algn="ctr"/>
            <a:r>
              <a:rPr lang="ja-JP" altLang="ja-JP" sz="3200" dirty="0">
                <a:solidFill>
                  <a:schemeClr val="tx1"/>
                </a:solidFill>
              </a:rPr>
              <a:t>河川輸送基地</a:t>
            </a:r>
            <a:r>
              <a:rPr lang="ja-JP" altLang="ja-JP" sz="3200" dirty="0" smtClean="0">
                <a:solidFill>
                  <a:schemeClr val="tx1"/>
                </a:solidFill>
              </a:rPr>
              <a:t>（船着場</a:t>
            </a:r>
            <a:r>
              <a:rPr lang="ja-JP" altLang="ja-JP" sz="3200" dirty="0">
                <a:solidFill>
                  <a:schemeClr val="tx1"/>
                </a:solidFill>
              </a:rPr>
              <a:t>）位置図</a:t>
            </a:r>
            <a:r>
              <a:rPr lang="ja-JP" altLang="ja-JP" sz="3200">
                <a:solidFill>
                  <a:schemeClr val="tx1"/>
                </a:solidFill>
              </a:rPr>
              <a:t>（</a:t>
            </a:r>
            <a:r>
              <a:rPr lang="ja-JP" altLang="ja-JP" sz="3200" smtClean="0">
                <a:solidFill>
                  <a:schemeClr val="tx1"/>
                </a:solidFill>
              </a:rPr>
              <a:t>令和</a:t>
            </a:r>
            <a:r>
              <a:rPr lang="ja-JP" altLang="en-US" sz="3200" smtClean="0">
                <a:solidFill>
                  <a:schemeClr val="tx1"/>
                </a:solidFill>
              </a:rPr>
              <a:t>４</a:t>
            </a:r>
            <a:r>
              <a:rPr lang="ja-JP" altLang="ja-JP" sz="3200" smtClean="0">
                <a:solidFill>
                  <a:schemeClr val="tx1"/>
                </a:solidFill>
              </a:rPr>
              <a:t>年</a:t>
            </a:r>
            <a:r>
              <a:rPr lang="ja-JP" altLang="en-US" sz="3200" dirty="0">
                <a:solidFill>
                  <a:schemeClr val="tx1"/>
                </a:solidFill>
              </a:rPr>
              <a:t>１２</a:t>
            </a:r>
            <a:r>
              <a:rPr lang="ja-JP" altLang="ja-JP" sz="3200" smtClean="0">
                <a:solidFill>
                  <a:schemeClr val="tx1"/>
                </a:solidFill>
              </a:rPr>
              <a:t>月</a:t>
            </a:r>
            <a:r>
              <a:rPr lang="ja-JP" altLang="ja-JP" sz="3200" dirty="0">
                <a:solidFill>
                  <a:schemeClr val="tx1"/>
                </a:solidFill>
              </a:rPr>
              <a:t>現在</a:t>
            </a:r>
            <a:r>
              <a:rPr lang="ja-JP" altLang="ja-JP" sz="3200" dirty="0" smtClean="0">
                <a:solidFill>
                  <a:schemeClr val="tx1"/>
                </a:solidFill>
              </a:rPr>
              <a:t>）</a:t>
            </a:r>
            <a:endParaRPr lang="ja-JP" altLang="en-US" sz="2800" dirty="0">
              <a:solidFill>
                <a:schemeClr val="tx1"/>
              </a:solidFill>
            </a:endParaRPr>
          </a:p>
        </p:txBody>
      </p:sp>
      <p:pic>
        <p:nvPicPr>
          <p:cNvPr id="5" name="図 4" descr="070313（河川図）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808" y="1002390"/>
            <a:ext cx="5878270" cy="527360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10674027" y="5571991"/>
            <a:ext cx="1415406" cy="5760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50" b="1" kern="100" dirty="0" smtClean="0">
                <a:solidFill>
                  <a:srgbClr val="000000"/>
                </a:solidFill>
                <a:effectLst/>
                <a:latin typeface="Century"/>
                <a:ea typeface="ＭＳ Ｐゴシック"/>
                <a:cs typeface="Times New Roman"/>
              </a:rPr>
              <a:t>凡</a:t>
            </a:r>
            <a:r>
              <a:rPr lang="ja-JP" sz="1050" b="1" kern="100" dirty="0">
                <a:solidFill>
                  <a:srgbClr val="000000"/>
                </a:solidFill>
                <a:effectLst/>
                <a:latin typeface="Century"/>
                <a:ea typeface="ＭＳ Ｐゴシック"/>
                <a:cs typeface="Times New Roman"/>
              </a:rPr>
              <a:t>　例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altLang="en-US" sz="1050" b="1" kern="100" dirty="0">
                <a:latin typeface="Century"/>
                <a:ea typeface="ＭＳ Ｐゴシック"/>
                <a:cs typeface="Times New Roman"/>
              </a:rPr>
              <a:t>□</a:t>
            </a:r>
            <a:r>
              <a:rPr lang="ja-JP" altLang="en-US" sz="1050" b="1" kern="100" dirty="0">
                <a:solidFill>
                  <a:srgbClr val="FF0000"/>
                </a:solidFill>
                <a:latin typeface="Century"/>
                <a:ea typeface="ＭＳ Ｐゴシック"/>
                <a:cs typeface="Times New Roman"/>
              </a:rPr>
              <a:t>　</a:t>
            </a:r>
            <a:r>
              <a:rPr lang="ja-JP" sz="1050" b="1" kern="100" dirty="0" smtClean="0">
                <a:effectLst/>
                <a:latin typeface="Century"/>
                <a:ea typeface="ＭＳ Ｐゴシック"/>
                <a:cs typeface="Times New Roman"/>
              </a:rPr>
              <a:t>大阪府</a:t>
            </a:r>
            <a:r>
              <a:rPr lang="en-US" altLang="ja-JP" sz="105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altLang="en-US" sz="1050" b="1" kern="100" dirty="0">
                <a:latin typeface="Century"/>
                <a:ea typeface="ＭＳ Ｐゴシック"/>
                <a:cs typeface="Times New Roman"/>
              </a:rPr>
              <a:t>所管</a:t>
            </a:r>
            <a:r>
              <a:rPr lang="ja-JP" altLang="en-US" sz="1050" b="1" kern="100" dirty="0" smtClean="0">
                <a:effectLst/>
                <a:latin typeface="Century"/>
                <a:ea typeface="ＭＳ Ｐゴシック"/>
                <a:cs typeface="Times New Roman"/>
              </a:rPr>
              <a:t>施設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ja-JP" sz="1050" b="1" kern="100" dirty="0" smtClean="0">
                <a:solidFill>
                  <a:srgbClr val="00B050"/>
                </a:solidFill>
                <a:effectLst/>
                <a:latin typeface="Century"/>
                <a:ea typeface="ＭＳ Ｐゴシック"/>
                <a:cs typeface="Times New Roman"/>
              </a:rPr>
              <a:t>▲</a:t>
            </a:r>
            <a:r>
              <a:rPr lang="ja-JP" altLang="en-US" sz="1050" b="1" kern="100" dirty="0" smtClean="0">
                <a:solidFill>
                  <a:srgbClr val="00B050"/>
                </a:solidFill>
                <a:effectLst/>
                <a:latin typeface="Century"/>
                <a:ea typeface="ＭＳ Ｐゴシック"/>
                <a:cs typeface="Times New Roman"/>
              </a:rPr>
              <a:t>　</a:t>
            </a:r>
            <a:r>
              <a:rPr lang="ja-JP" sz="1050" b="1" kern="100" dirty="0" smtClean="0">
                <a:effectLst/>
                <a:latin typeface="Century"/>
                <a:ea typeface="ＭＳ Ｐゴシック"/>
                <a:cs typeface="Times New Roman"/>
              </a:rPr>
              <a:t>大阪市</a:t>
            </a:r>
            <a:r>
              <a:rPr lang="en-US" altLang="ja-JP" sz="105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altLang="en-US" sz="1050" b="1" kern="100" dirty="0">
                <a:latin typeface="Century"/>
                <a:ea typeface="ＭＳ Ｐゴシック"/>
                <a:cs typeface="Times New Roman"/>
              </a:rPr>
              <a:t>所管</a:t>
            </a:r>
            <a:r>
              <a:rPr lang="ja-JP" altLang="en-US" sz="1050" b="1" kern="100" dirty="0" smtClean="0">
                <a:effectLst/>
                <a:latin typeface="Century"/>
                <a:ea typeface="ＭＳ Ｐゴシック"/>
                <a:cs typeface="Times New Roman"/>
              </a:rPr>
              <a:t>施設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9929192" y="1704257"/>
            <a:ext cx="1042035" cy="15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高浜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防災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8837066" y="1901506"/>
            <a:ext cx="1158999" cy="1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榎木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防災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607982" y="2915903"/>
            <a:ext cx="989965" cy="15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三国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防災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872640" y="3640635"/>
            <a:ext cx="894715" cy="14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佃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防災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707802" y="4185251"/>
            <a:ext cx="1010285" cy="134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西島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防災</a:t>
            </a: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7" name="AutoShape 823"/>
          <p:cNvSpPr>
            <a:spLocks noChangeArrowheads="1"/>
          </p:cNvSpPr>
          <p:nvPr/>
        </p:nvSpPr>
        <p:spPr bwMode="auto">
          <a:xfrm>
            <a:off x="10760774" y="3144416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18" name="Text Box 824"/>
          <p:cNvSpPr txBox="1">
            <a:spLocks noChangeArrowheads="1"/>
          </p:cNvSpPr>
          <p:nvPr/>
        </p:nvSpPr>
        <p:spPr bwMode="auto">
          <a:xfrm>
            <a:off x="10849039" y="2991252"/>
            <a:ext cx="974999" cy="14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西大宮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橋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19" name="AutoShape 822"/>
          <p:cNvSpPr>
            <a:spLocks noChangeArrowheads="1"/>
          </p:cNvSpPr>
          <p:nvPr/>
        </p:nvSpPr>
        <p:spPr bwMode="auto">
          <a:xfrm>
            <a:off x="10937304" y="3616747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0" name="Text Box 821"/>
          <p:cNvSpPr txBox="1">
            <a:spLocks noChangeArrowheads="1"/>
          </p:cNvSpPr>
          <p:nvPr/>
        </p:nvSpPr>
        <p:spPr bwMode="auto">
          <a:xfrm>
            <a:off x="11148827" y="3623032"/>
            <a:ext cx="961493" cy="16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中菫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橋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21" name="AutoShape 818"/>
          <p:cNvSpPr>
            <a:spLocks noChangeArrowheads="1"/>
          </p:cNvSpPr>
          <p:nvPr/>
        </p:nvSpPr>
        <p:spPr bwMode="auto">
          <a:xfrm>
            <a:off x="11123359" y="3822328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22" name="Text Box 819"/>
          <p:cNvSpPr txBox="1">
            <a:spLocks noChangeArrowheads="1"/>
          </p:cNvSpPr>
          <p:nvPr/>
        </p:nvSpPr>
        <p:spPr bwMode="auto">
          <a:xfrm>
            <a:off x="11336538" y="3854394"/>
            <a:ext cx="877809" cy="18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今福大橋船着場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8271989" y="3978466"/>
            <a:ext cx="1222598" cy="13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福島港（ほたるまち港）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7955480" y="4296544"/>
            <a:ext cx="1198880" cy="156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大阪国際会議場前港</a:t>
            </a:r>
            <a:endParaRPr lang="ja-JP" sz="1050" b="1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28" name="Text Box 55"/>
          <p:cNvSpPr txBox="1">
            <a:spLocks noChangeArrowheads="1"/>
          </p:cNvSpPr>
          <p:nvPr/>
        </p:nvSpPr>
        <p:spPr bwMode="auto">
          <a:xfrm>
            <a:off x="7435475" y="4537423"/>
            <a:ext cx="1319467" cy="14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大阪市中央卸売市場前港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0" name="Text Box 807"/>
          <p:cNvSpPr txBox="1">
            <a:spLocks noChangeArrowheads="1"/>
          </p:cNvSpPr>
          <p:nvPr/>
        </p:nvSpPr>
        <p:spPr bwMode="auto">
          <a:xfrm>
            <a:off x="9359736" y="4024043"/>
            <a:ext cx="810895" cy="145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ローズポート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10082366" y="4181679"/>
            <a:ext cx="1030605" cy="16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八軒家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浜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3" name="AutoShape 816"/>
          <p:cNvSpPr>
            <a:spLocks noChangeArrowheads="1"/>
          </p:cNvSpPr>
          <p:nvPr/>
        </p:nvSpPr>
        <p:spPr bwMode="auto">
          <a:xfrm>
            <a:off x="9824670" y="4505426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34" name="Text Box 815"/>
          <p:cNvSpPr txBox="1">
            <a:spLocks noChangeArrowheads="1"/>
          </p:cNvSpPr>
          <p:nvPr/>
        </p:nvSpPr>
        <p:spPr bwMode="auto">
          <a:xfrm>
            <a:off x="9981028" y="4651177"/>
            <a:ext cx="925195" cy="1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本町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橋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5" name="AutoShape 808"/>
          <p:cNvSpPr>
            <a:spLocks noChangeArrowheads="1"/>
          </p:cNvSpPr>
          <p:nvPr/>
        </p:nvSpPr>
        <p:spPr bwMode="auto">
          <a:xfrm>
            <a:off x="9536638" y="5016624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36" name="Text Box 810"/>
          <p:cNvSpPr txBox="1">
            <a:spLocks noChangeArrowheads="1"/>
          </p:cNvSpPr>
          <p:nvPr/>
        </p:nvSpPr>
        <p:spPr bwMode="auto">
          <a:xfrm>
            <a:off x="9710191" y="4949512"/>
            <a:ext cx="1156970" cy="15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太左衛門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橋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7" name="AutoShape 809"/>
          <p:cNvSpPr>
            <a:spLocks noChangeArrowheads="1"/>
          </p:cNvSpPr>
          <p:nvPr/>
        </p:nvSpPr>
        <p:spPr bwMode="auto">
          <a:xfrm>
            <a:off x="9621926" y="5169024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38" name="Text Box 811"/>
          <p:cNvSpPr txBox="1">
            <a:spLocks noChangeArrowheads="1"/>
          </p:cNvSpPr>
          <p:nvPr/>
        </p:nvSpPr>
        <p:spPr bwMode="auto">
          <a:xfrm>
            <a:off x="9818136" y="5169024"/>
            <a:ext cx="915035" cy="145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日本橋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39" name="AutoShape 812"/>
          <p:cNvSpPr>
            <a:spLocks noChangeArrowheads="1"/>
          </p:cNvSpPr>
          <p:nvPr/>
        </p:nvSpPr>
        <p:spPr bwMode="auto">
          <a:xfrm>
            <a:off x="9237687" y="5152256"/>
            <a:ext cx="176530" cy="152400"/>
          </a:xfrm>
          <a:prstGeom prst="triangle">
            <a:avLst>
              <a:gd name="adj" fmla="val 50000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40" name="Text Box 813"/>
          <p:cNvSpPr txBox="1">
            <a:spLocks noChangeArrowheads="1"/>
          </p:cNvSpPr>
          <p:nvPr/>
        </p:nvSpPr>
        <p:spPr bwMode="auto">
          <a:xfrm>
            <a:off x="9312998" y="5390925"/>
            <a:ext cx="805180" cy="175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湊町</a:t>
            </a:r>
            <a:r>
              <a:rPr lang="en-US" alt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 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43" name="Text Box 20"/>
          <p:cNvSpPr txBox="1">
            <a:spLocks noChangeArrowheads="1"/>
          </p:cNvSpPr>
          <p:nvPr/>
        </p:nvSpPr>
        <p:spPr bwMode="auto">
          <a:xfrm>
            <a:off x="7682196" y="5054823"/>
            <a:ext cx="1102995" cy="18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大阪ドーム千代崎港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7794857" y="5232648"/>
            <a:ext cx="988116" cy="16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900" b="1" kern="100" dirty="0">
                <a:effectLst/>
                <a:latin typeface="Century"/>
                <a:ea typeface="ＭＳ Ｐゴシック"/>
                <a:cs typeface="Times New Roman"/>
              </a:rPr>
              <a:t>大阪ドーム岩崎港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96" y="999729"/>
            <a:ext cx="6315966" cy="4736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Oval 802"/>
          <p:cNvSpPr>
            <a:spLocks noChangeArrowheads="1"/>
          </p:cNvSpPr>
          <p:nvPr/>
        </p:nvSpPr>
        <p:spPr bwMode="auto">
          <a:xfrm>
            <a:off x="1648272" y="4809738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47" name="Oval 802"/>
          <p:cNvSpPr>
            <a:spLocks noChangeArrowheads="1"/>
          </p:cNvSpPr>
          <p:nvPr/>
        </p:nvSpPr>
        <p:spPr bwMode="auto">
          <a:xfrm>
            <a:off x="2152328" y="4231521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48" name="Oval 802"/>
          <p:cNvSpPr>
            <a:spLocks noChangeArrowheads="1"/>
          </p:cNvSpPr>
          <p:nvPr/>
        </p:nvSpPr>
        <p:spPr bwMode="auto">
          <a:xfrm>
            <a:off x="2728392" y="3972059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49" name="Oval 802"/>
          <p:cNvSpPr>
            <a:spLocks noChangeArrowheads="1"/>
          </p:cNvSpPr>
          <p:nvPr/>
        </p:nvSpPr>
        <p:spPr bwMode="auto">
          <a:xfrm>
            <a:off x="2872408" y="4062611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1" name="Oval 802"/>
          <p:cNvSpPr>
            <a:spLocks noChangeArrowheads="1"/>
          </p:cNvSpPr>
          <p:nvPr/>
        </p:nvSpPr>
        <p:spPr bwMode="auto">
          <a:xfrm>
            <a:off x="4384576" y="3000400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2" name="Oval 802"/>
          <p:cNvSpPr>
            <a:spLocks noChangeArrowheads="1"/>
          </p:cNvSpPr>
          <p:nvPr/>
        </p:nvSpPr>
        <p:spPr bwMode="auto">
          <a:xfrm>
            <a:off x="4672608" y="2550443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3" name="Oval 802"/>
          <p:cNvSpPr>
            <a:spLocks noChangeArrowheads="1"/>
          </p:cNvSpPr>
          <p:nvPr/>
        </p:nvSpPr>
        <p:spPr bwMode="auto">
          <a:xfrm>
            <a:off x="5130840" y="2314907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4" name="Oval 802"/>
          <p:cNvSpPr>
            <a:spLocks noChangeArrowheads="1"/>
          </p:cNvSpPr>
          <p:nvPr/>
        </p:nvSpPr>
        <p:spPr bwMode="auto">
          <a:xfrm>
            <a:off x="5896744" y="1182291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5" name="Oval 802"/>
          <p:cNvSpPr>
            <a:spLocks noChangeArrowheads="1"/>
          </p:cNvSpPr>
          <p:nvPr/>
        </p:nvSpPr>
        <p:spPr bwMode="auto">
          <a:xfrm>
            <a:off x="5936238" y="1326307"/>
            <a:ext cx="176530" cy="1619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endParaRPr lang="ja-JP" altLang="en-US"/>
          </a:p>
        </p:txBody>
      </p:sp>
      <p:sp>
        <p:nvSpPr>
          <p:cNvPr id="56" name="Text Box 4"/>
          <p:cNvSpPr txBox="1">
            <a:spLocks noChangeArrowheads="1"/>
          </p:cNvSpPr>
          <p:nvPr/>
        </p:nvSpPr>
        <p:spPr bwMode="auto">
          <a:xfrm>
            <a:off x="928192" y="4200341"/>
            <a:ext cx="1152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 smtClean="0">
                <a:latin typeface="Century"/>
                <a:ea typeface="ＭＳ Ｐゴシック"/>
                <a:cs typeface="Times New Roman"/>
              </a:rPr>
              <a:t>新北野 緊急用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1648400" y="5016624"/>
            <a:ext cx="1152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 smtClean="0">
                <a:latin typeface="Century"/>
                <a:ea typeface="ＭＳ Ｐゴシック"/>
                <a:cs typeface="Times New Roman"/>
              </a:rPr>
              <a:t>海老江 緊急用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3" name="Text Box 4"/>
          <p:cNvSpPr txBox="1">
            <a:spLocks noChangeArrowheads="1"/>
          </p:cNvSpPr>
          <p:nvPr/>
        </p:nvSpPr>
        <p:spPr bwMode="auto">
          <a:xfrm>
            <a:off x="5680720" y="1548361"/>
            <a:ext cx="627334" cy="3240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 smtClean="0">
                <a:latin typeface="Century"/>
                <a:ea typeface="ＭＳ Ｐゴシック"/>
                <a:cs typeface="Times New Roman"/>
              </a:rPr>
              <a:t>枚方 緊急用</a:t>
            </a:r>
            <a:endParaRPr lang="en-US" altLang="ja-JP" sz="900" b="1" kern="100" dirty="0" smtClean="0">
              <a:latin typeface="Century"/>
              <a:ea typeface="ＭＳ Ｐゴシック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4" name="Text Box 4"/>
          <p:cNvSpPr txBox="1">
            <a:spLocks noChangeArrowheads="1"/>
          </p:cNvSpPr>
          <p:nvPr/>
        </p:nvSpPr>
        <p:spPr bwMode="auto">
          <a:xfrm>
            <a:off x="4744616" y="1191999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 smtClean="0">
                <a:latin typeface="Century"/>
                <a:ea typeface="ＭＳ Ｐゴシック"/>
                <a:cs typeface="Times New Roman"/>
              </a:rPr>
              <a:t>大塚 緊急用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5" name="Text Box 4"/>
          <p:cNvSpPr txBox="1">
            <a:spLocks noChangeArrowheads="1"/>
          </p:cNvSpPr>
          <p:nvPr/>
        </p:nvSpPr>
        <p:spPr bwMode="auto">
          <a:xfrm>
            <a:off x="5104776" y="2496344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点</a:t>
            </a:r>
            <a:r>
              <a:rPr lang="ja-JP" altLang="en-US" sz="900" b="1" kern="100" dirty="0" smtClean="0">
                <a:latin typeface="Century"/>
                <a:ea typeface="ＭＳ Ｐゴシック"/>
                <a:cs typeface="Times New Roman"/>
              </a:rPr>
              <a:t>野 緊急用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3664496" y="2395869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 smtClean="0">
                <a:latin typeface="Century"/>
                <a:ea typeface="ＭＳ Ｐゴシック"/>
                <a:cs typeface="Times New Roman"/>
              </a:rPr>
              <a:t>鳥飼 緊急用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7" name="Text Box 4"/>
          <p:cNvSpPr txBox="1">
            <a:spLocks noChangeArrowheads="1"/>
          </p:cNvSpPr>
          <p:nvPr/>
        </p:nvSpPr>
        <p:spPr bwMode="auto">
          <a:xfrm>
            <a:off x="3067393" y="4088438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 smtClean="0">
                <a:latin typeface="Century"/>
                <a:ea typeface="ＭＳ Ｐゴシック"/>
                <a:cs typeface="Times New Roman"/>
              </a:rPr>
              <a:t>毛馬 緊急用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4478817" y="3168838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佐</a:t>
            </a:r>
            <a:r>
              <a:rPr lang="ja-JP" altLang="en-US" sz="900" b="1" kern="100" dirty="0" smtClean="0">
                <a:latin typeface="Century"/>
                <a:ea typeface="ＭＳ Ｐゴシック"/>
                <a:cs typeface="Times New Roman"/>
              </a:rPr>
              <a:t>太 緊急用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1865443" y="3771479"/>
            <a:ext cx="1080000" cy="1524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xtLst/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900" b="1" kern="100" dirty="0">
                <a:latin typeface="Century"/>
                <a:ea typeface="ＭＳ Ｐゴシック"/>
                <a:cs typeface="Times New Roman"/>
              </a:rPr>
              <a:t>柴</a:t>
            </a:r>
            <a:r>
              <a:rPr lang="ja-JP" altLang="en-US" sz="900" b="1" kern="100" dirty="0" smtClean="0">
                <a:latin typeface="Century"/>
                <a:ea typeface="ＭＳ Ｐゴシック"/>
                <a:cs typeface="Times New Roman"/>
              </a:rPr>
              <a:t>島 緊急用</a:t>
            </a:r>
            <a:r>
              <a:rPr lang="ja-JP" sz="900" b="1" kern="100" dirty="0" smtClean="0">
                <a:effectLst/>
                <a:latin typeface="Century"/>
                <a:ea typeface="ＭＳ Ｐゴシック"/>
                <a:cs typeface="Times New Roman"/>
              </a:rPr>
              <a:t>船着場</a:t>
            </a:r>
            <a:endParaRPr lang="ja-JP" sz="1050" kern="100" dirty="0">
              <a:effectLst/>
              <a:latin typeface="Century"/>
              <a:ea typeface="ＭＳ 明朝"/>
              <a:cs typeface="Times New Roman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187959"/>
              </p:ext>
            </p:extLst>
          </p:nvPr>
        </p:nvGraphicFramePr>
        <p:xfrm>
          <a:off x="280121" y="6528793"/>
          <a:ext cx="12099760" cy="27363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96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82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28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管理者</a:t>
                      </a:r>
                      <a:endParaRPr kumimoji="1" lang="ja-JP" alt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近畿地方整備局　緊急用船着場 </a:t>
                      </a:r>
                      <a:r>
                        <a:rPr kumimoji="1" lang="ja-JP" altLang="en-US" sz="1600" dirty="0" smtClean="0">
                          <a:solidFill>
                            <a:srgbClr val="FF0000"/>
                          </a:solidFill>
                        </a:rPr>
                        <a:t>●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大阪府防災船着場</a:t>
                      </a:r>
                      <a:r>
                        <a:rPr kumimoji="1" lang="ja-JP" alt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ja-JP" altLang="en-US" sz="1600" b="1" baseline="0" dirty="0" smtClean="0">
                          <a:solidFill>
                            <a:schemeClr val="tx1"/>
                          </a:solidFill>
                        </a:rPr>
                        <a:t>□</a:t>
                      </a:r>
                      <a:endParaRPr kumimoji="1" lang="ja-JP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大阪市防災船着場 </a:t>
                      </a:r>
                      <a:r>
                        <a:rPr kumimoji="1" lang="ja-JP" altLang="en-US" sz="1600" dirty="0" smtClean="0">
                          <a:solidFill>
                            <a:srgbClr val="00B050"/>
                          </a:solidFill>
                        </a:rPr>
                        <a:t>▲</a:t>
                      </a:r>
                      <a:endParaRPr kumimoji="1" lang="ja-JP" alt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1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施設数</a:t>
                      </a:r>
                      <a:endParaRPr kumimoji="1" lang="ja-JP" alt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9</a:t>
                      </a:r>
                      <a:endParaRPr kumimoji="1" lang="ja-JP" alt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7</a:t>
                      </a:r>
                      <a:endParaRPr kumimoji="1" lang="ja-JP" altLang="en-US" sz="16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02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/>
                        <a:t>施設</a:t>
                      </a:r>
                      <a:endParaRPr kumimoji="1" lang="en-US" altLang="ja-JP" sz="1600" dirty="0" smtClean="0"/>
                    </a:p>
                    <a:p>
                      <a:pPr algn="ctr"/>
                      <a:r>
                        <a:rPr kumimoji="1" lang="ja-JP" altLang="en-US" sz="1600" dirty="0" smtClean="0"/>
                        <a:t>名称</a:t>
                      </a:r>
                      <a:endParaRPr kumimoji="1" lang="ja-JP" altLang="en-US" sz="1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zh-TW" sz="1400" dirty="0" smtClean="0"/>
                        <a:t>【</a:t>
                      </a:r>
                      <a:r>
                        <a:rPr kumimoji="1" lang="zh-TW" altLang="en-US" sz="1400" dirty="0" smtClean="0"/>
                        <a:t>淀川</a:t>
                      </a:r>
                      <a:r>
                        <a:rPr kumimoji="1" lang="en-US" altLang="zh-TW" sz="1400" dirty="0" smtClean="0"/>
                        <a:t>】</a:t>
                      </a:r>
                    </a:p>
                    <a:p>
                      <a:pPr algn="l"/>
                      <a:r>
                        <a:rPr kumimoji="1" lang="ja-JP" altLang="en-US" sz="1400" dirty="0" smtClean="0"/>
                        <a:t>　</a:t>
                      </a:r>
                      <a:r>
                        <a:rPr kumimoji="1" lang="zh-TW" altLang="en-US" sz="1400" dirty="0" smtClean="0"/>
                        <a:t>海老江緊急用船着場</a:t>
                      </a:r>
                      <a:r>
                        <a:rPr kumimoji="1" lang="ja-JP" altLang="en-US" sz="1400" dirty="0" err="1" smtClean="0"/>
                        <a:t>、</a:t>
                      </a:r>
                      <a:r>
                        <a:rPr kumimoji="1" lang="zh-TW" altLang="en-US" sz="1400" dirty="0" smtClean="0"/>
                        <a:t>新北野緊急用船着場</a:t>
                      </a:r>
                      <a:endParaRPr kumimoji="1" lang="en-US" altLang="zh-TW" sz="1400" dirty="0" smtClean="0"/>
                    </a:p>
                    <a:p>
                      <a:pPr algn="l"/>
                      <a:r>
                        <a:rPr kumimoji="1" lang="ja-JP" altLang="en-US" sz="1400" dirty="0" smtClean="0"/>
                        <a:t>　</a:t>
                      </a:r>
                      <a:r>
                        <a:rPr kumimoji="1" lang="zh-TW" altLang="en-US" sz="1400" dirty="0" smtClean="0"/>
                        <a:t>柴島緊急用船着場</a:t>
                      </a:r>
                      <a:r>
                        <a:rPr kumimoji="1" lang="ja-JP" altLang="en-US" sz="1400" dirty="0" err="1" smtClean="0"/>
                        <a:t>、</a:t>
                      </a:r>
                      <a:r>
                        <a:rPr kumimoji="1" lang="zh-TW" altLang="en-US" sz="1400" dirty="0" smtClean="0"/>
                        <a:t>毛馬緊急用船着場</a:t>
                      </a:r>
                      <a:endParaRPr kumimoji="1" lang="en-US" altLang="zh-TW" sz="1400" dirty="0" smtClean="0"/>
                    </a:p>
                    <a:p>
                      <a:pPr algn="l"/>
                      <a:r>
                        <a:rPr kumimoji="1" lang="ja-JP" altLang="en-US" sz="1400" dirty="0" smtClean="0"/>
                        <a:t>　</a:t>
                      </a:r>
                      <a:r>
                        <a:rPr kumimoji="1" lang="zh-TW" altLang="en-US" sz="1400" dirty="0" smtClean="0"/>
                        <a:t>佐太緊急用船着場</a:t>
                      </a:r>
                      <a:r>
                        <a:rPr kumimoji="1" lang="ja-JP" altLang="en-US" sz="1400" dirty="0" err="1" smtClean="0"/>
                        <a:t>、</a:t>
                      </a:r>
                      <a:r>
                        <a:rPr kumimoji="1" lang="zh-TW" altLang="en-US" sz="1400" dirty="0" smtClean="0"/>
                        <a:t>鳥飼緊急用船着場</a:t>
                      </a:r>
                      <a:endParaRPr kumimoji="1" lang="en-US" altLang="zh-TW" sz="1400" dirty="0" smtClean="0"/>
                    </a:p>
                    <a:p>
                      <a:pPr algn="l"/>
                      <a:r>
                        <a:rPr kumimoji="1" lang="ja-JP" altLang="en-US" sz="1400" dirty="0" smtClean="0"/>
                        <a:t>　</a:t>
                      </a:r>
                      <a:r>
                        <a:rPr kumimoji="1" lang="zh-TW" altLang="en-US" sz="1400" dirty="0" smtClean="0"/>
                        <a:t>点野緊急用船着場</a:t>
                      </a:r>
                      <a:r>
                        <a:rPr kumimoji="1" lang="ja-JP" altLang="en-US" sz="1400" dirty="0" err="1" smtClean="0"/>
                        <a:t>、</a:t>
                      </a:r>
                      <a:r>
                        <a:rPr kumimoji="1" lang="zh-TW" altLang="en-US" sz="1400" dirty="0" smtClean="0"/>
                        <a:t>大塚緊急用船着場</a:t>
                      </a:r>
                      <a:endParaRPr kumimoji="1" lang="en-US" altLang="zh-TW" sz="1400" dirty="0" smtClean="0"/>
                    </a:p>
                    <a:p>
                      <a:pPr algn="l"/>
                      <a:r>
                        <a:rPr kumimoji="1" lang="ja-JP" altLang="en-US" sz="1400" dirty="0" smtClean="0"/>
                        <a:t>　</a:t>
                      </a:r>
                      <a:r>
                        <a:rPr kumimoji="1" lang="zh-TW" altLang="en-US" sz="1400" dirty="0" smtClean="0"/>
                        <a:t>枚方緊急用船着場</a:t>
                      </a:r>
                    </a:p>
                    <a:p>
                      <a:pPr algn="l"/>
                      <a:endParaRPr kumimoji="1" lang="ja-JP" altLang="en-US" sz="1400" dirty="0"/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/>
                        <a:t>【</a:t>
                      </a:r>
                      <a:r>
                        <a:rPr kumimoji="1" lang="ja-JP" altLang="en-US" sz="1400" dirty="0" smtClean="0"/>
                        <a:t>神崎川</a:t>
                      </a:r>
                      <a:r>
                        <a:rPr kumimoji="1" lang="en-US" altLang="ja-JP" sz="1400" dirty="0" smtClean="0"/>
                        <a:t>】</a:t>
                      </a:r>
                      <a:r>
                        <a:rPr kumimoji="1" lang="ja-JP" altLang="en-US" sz="1400" dirty="0" smtClean="0"/>
                        <a:t>高浜防災船着場、榎木防災船着場</a:t>
                      </a:r>
                      <a:endParaRPr kumimoji="1" lang="en-US" altLang="ja-JP" sz="1400" dirty="0" smtClean="0"/>
                    </a:p>
                    <a:p>
                      <a:pPr algn="l"/>
                      <a:r>
                        <a:rPr kumimoji="1" lang="ja-JP" altLang="en-US" sz="1400" dirty="0" smtClean="0"/>
                        <a:t>　三国防災船着場、佃防災船着場、西島防災船着場</a:t>
                      </a:r>
                    </a:p>
                    <a:p>
                      <a:pPr algn="l"/>
                      <a:r>
                        <a:rPr kumimoji="1" lang="en-US" altLang="ja-JP" sz="1400" dirty="0" smtClean="0"/>
                        <a:t>【</a:t>
                      </a:r>
                      <a:r>
                        <a:rPr kumimoji="1" lang="ja-JP" altLang="en-US" sz="1400" dirty="0" smtClean="0"/>
                        <a:t>堂島川</a:t>
                      </a:r>
                      <a:r>
                        <a:rPr kumimoji="1" lang="en-US" altLang="ja-JP" sz="1400" dirty="0" smtClean="0"/>
                        <a:t>】</a:t>
                      </a:r>
                      <a:r>
                        <a:rPr kumimoji="1" lang="ja-JP" altLang="en-US" sz="1400" dirty="0" smtClean="0"/>
                        <a:t>福島港（ほたるまち港）</a:t>
                      </a:r>
                      <a:endParaRPr kumimoji="1" lang="en-US" altLang="ja-JP" sz="1400" dirty="0" smtClean="0"/>
                    </a:p>
                    <a:p>
                      <a:pPr algn="l"/>
                      <a:r>
                        <a:rPr kumimoji="1" lang="ja-JP" altLang="en-US" sz="1400" dirty="0" smtClean="0"/>
                        <a:t>　大阪国際会議場前港、ローズポート</a:t>
                      </a:r>
                    </a:p>
                    <a:p>
                      <a:pPr algn="l"/>
                      <a:r>
                        <a:rPr kumimoji="1" lang="en-US" altLang="ja-JP" sz="1400" dirty="0" smtClean="0"/>
                        <a:t>【</a:t>
                      </a:r>
                      <a:r>
                        <a:rPr kumimoji="1" lang="ja-JP" altLang="en-US" sz="1400" dirty="0" smtClean="0"/>
                        <a:t>安治川</a:t>
                      </a:r>
                      <a:r>
                        <a:rPr kumimoji="1" lang="en-US" altLang="ja-JP" sz="1400" dirty="0" smtClean="0"/>
                        <a:t>】</a:t>
                      </a:r>
                      <a:r>
                        <a:rPr kumimoji="1" lang="ja-JP" altLang="en-US" sz="1400" dirty="0" smtClean="0"/>
                        <a:t>大阪市中央卸売市場前港</a:t>
                      </a:r>
                    </a:p>
                    <a:p>
                      <a:pPr algn="l"/>
                      <a:r>
                        <a:rPr kumimoji="1" lang="en-US" altLang="ja-JP" sz="1400" dirty="0" smtClean="0"/>
                        <a:t>【</a:t>
                      </a:r>
                      <a:r>
                        <a:rPr kumimoji="1" lang="ja-JP" altLang="en-US" sz="1400" dirty="0" smtClean="0"/>
                        <a:t>木津川</a:t>
                      </a:r>
                      <a:r>
                        <a:rPr kumimoji="1" lang="en-US" altLang="ja-JP" sz="1400" dirty="0" smtClean="0"/>
                        <a:t>】</a:t>
                      </a:r>
                      <a:r>
                        <a:rPr kumimoji="1" lang="ja-JP" altLang="en-US" sz="1400" dirty="0" smtClean="0"/>
                        <a:t>大阪ドーム千代崎港</a:t>
                      </a:r>
                    </a:p>
                    <a:p>
                      <a:pPr algn="l"/>
                      <a:r>
                        <a:rPr kumimoji="1" lang="en-US" altLang="ja-JP" sz="1400" dirty="0" smtClean="0"/>
                        <a:t>【</a:t>
                      </a:r>
                      <a:r>
                        <a:rPr kumimoji="1" lang="ja-JP" altLang="en-US" sz="1400" dirty="0" smtClean="0"/>
                        <a:t>尻無川</a:t>
                      </a:r>
                      <a:r>
                        <a:rPr kumimoji="1" lang="en-US" altLang="ja-JP" sz="1400" dirty="0" smtClean="0"/>
                        <a:t>】</a:t>
                      </a:r>
                      <a:r>
                        <a:rPr kumimoji="1" lang="ja-JP" altLang="en-US" sz="1400" dirty="0" smtClean="0"/>
                        <a:t>大阪ドーム岩崎港</a:t>
                      </a:r>
                    </a:p>
                    <a:p>
                      <a:pPr algn="l"/>
                      <a:r>
                        <a:rPr kumimoji="1" lang="en-US" altLang="ja-JP" sz="1400" dirty="0" smtClean="0"/>
                        <a:t>【</a:t>
                      </a:r>
                      <a:r>
                        <a:rPr kumimoji="1" lang="ja-JP" altLang="en-US" sz="1400" dirty="0" smtClean="0"/>
                        <a:t>大川</a:t>
                      </a:r>
                      <a:r>
                        <a:rPr kumimoji="1" lang="en-US" altLang="ja-JP" sz="1400" dirty="0" smtClean="0"/>
                        <a:t>】</a:t>
                      </a:r>
                      <a:r>
                        <a:rPr kumimoji="1" lang="ja-JP" altLang="en-US" sz="1400" dirty="0" smtClean="0"/>
                        <a:t>八軒家浜船着場</a:t>
                      </a:r>
                      <a:endParaRPr kumimoji="1" lang="en-US" altLang="ja-JP" sz="1400" dirty="0" smtClean="0"/>
                    </a:p>
                    <a:p>
                      <a:pPr marL="0" marR="0" lvl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u="sng" dirty="0" smtClean="0">
                          <a:solidFill>
                            <a:schemeClr val="tx1"/>
                          </a:solidFill>
                        </a:rPr>
                        <a:t>【</a:t>
                      </a:r>
                      <a:r>
                        <a:rPr kumimoji="1" lang="ja-JP" altLang="en-US" sz="1400" u="sng" dirty="0" smtClean="0">
                          <a:solidFill>
                            <a:schemeClr val="tx1"/>
                          </a:solidFill>
                        </a:rPr>
                        <a:t>第二寝屋川</a:t>
                      </a:r>
                      <a:r>
                        <a:rPr kumimoji="1" lang="en-US" altLang="ja-JP" sz="1400" u="sng" dirty="0" smtClean="0">
                          <a:solidFill>
                            <a:schemeClr val="tx1"/>
                          </a:solidFill>
                        </a:rPr>
                        <a:t>】</a:t>
                      </a:r>
                      <a:r>
                        <a:rPr kumimoji="1" lang="ja-JP" altLang="en-US" sz="1400" u="sng" dirty="0" smtClean="0">
                          <a:solidFill>
                            <a:schemeClr val="tx1"/>
                          </a:solidFill>
                        </a:rPr>
                        <a:t>（仮称）大阪城船着場</a:t>
                      </a:r>
                    </a:p>
                  </a:txBody>
                  <a:tcPr marL="3600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400" dirty="0" smtClean="0"/>
                        <a:t>【</a:t>
                      </a:r>
                      <a:r>
                        <a:rPr kumimoji="1" lang="ja-JP" altLang="en-US" sz="1400" dirty="0" smtClean="0"/>
                        <a:t>道頓堀川</a:t>
                      </a:r>
                      <a:r>
                        <a:rPr kumimoji="1" lang="en-US" altLang="ja-JP" sz="1400" dirty="0" smtClean="0"/>
                        <a:t>】</a:t>
                      </a:r>
                      <a:r>
                        <a:rPr kumimoji="1" lang="ja-JP" altLang="en-US" sz="1400" dirty="0" smtClean="0"/>
                        <a:t>太左衛門橋船着場</a:t>
                      </a:r>
                      <a:endParaRPr kumimoji="1" lang="en-US" altLang="ja-JP" sz="1400" dirty="0" smtClean="0"/>
                    </a:p>
                    <a:p>
                      <a:pPr algn="l"/>
                      <a:r>
                        <a:rPr kumimoji="1" lang="ja-JP" altLang="en-US" sz="1400" dirty="0" smtClean="0"/>
                        <a:t>　湊町船着場、日本橋船着場</a:t>
                      </a:r>
                      <a:endParaRPr kumimoji="1" lang="en-US" altLang="ja-JP" sz="1400" dirty="0" smtClean="0"/>
                    </a:p>
                    <a:p>
                      <a:pPr algn="l"/>
                      <a:r>
                        <a:rPr kumimoji="1" lang="en-US" altLang="ja-JP" sz="1400" dirty="0" smtClean="0"/>
                        <a:t>【</a:t>
                      </a:r>
                      <a:r>
                        <a:rPr kumimoji="1" lang="ja-JP" altLang="en-US" sz="1400" dirty="0" smtClean="0"/>
                        <a:t>東横堀川</a:t>
                      </a:r>
                      <a:r>
                        <a:rPr kumimoji="1" lang="en-US" altLang="ja-JP" sz="1400" dirty="0" smtClean="0"/>
                        <a:t>】</a:t>
                      </a:r>
                      <a:r>
                        <a:rPr kumimoji="1" lang="ja-JP" altLang="en-US" sz="1400" dirty="0" smtClean="0"/>
                        <a:t>本町橋船着場</a:t>
                      </a:r>
                    </a:p>
                    <a:p>
                      <a:pPr algn="l"/>
                      <a:r>
                        <a:rPr kumimoji="1" lang="en-US" altLang="ja-JP" sz="1400" dirty="0" smtClean="0"/>
                        <a:t>【</a:t>
                      </a:r>
                      <a:r>
                        <a:rPr kumimoji="1" lang="ja-JP" altLang="en-US" sz="1400" dirty="0" smtClean="0"/>
                        <a:t>城北川</a:t>
                      </a:r>
                      <a:r>
                        <a:rPr kumimoji="1" lang="en-US" altLang="ja-JP" sz="1400" dirty="0" smtClean="0"/>
                        <a:t>】</a:t>
                      </a:r>
                      <a:r>
                        <a:rPr kumimoji="1" lang="ja-JP" altLang="en-US" sz="1400" dirty="0" smtClean="0"/>
                        <a:t>西大宮橋船着場、中菫橋船着場</a:t>
                      </a:r>
                      <a:endParaRPr kumimoji="1" lang="en-US" altLang="ja-JP" sz="1400" dirty="0" smtClean="0"/>
                    </a:p>
                    <a:p>
                      <a:pPr algn="l"/>
                      <a:r>
                        <a:rPr kumimoji="1" lang="ja-JP" altLang="en-US" sz="1400" dirty="0" smtClean="0"/>
                        <a:t>　今福大橋船着場</a:t>
                      </a:r>
                    </a:p>
                    <a:p>
                      <a:pPr algn="l"/>
                      <a:endParaRPr kumimoji="1" lang="ja-JP" altLang="en-US" sz="1400" dirty="0"/>
                    </a:p>
                  </a:txBody>
                  <a:tcPr marL="3600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0" name="Text Box 49"/>
          <p:cNvSpPr txBox="1">
            <a:spLocks noChangeArrowheads="1"/>
          </p:cNvSpPr>
          <p:nvPr/>
        </p:nvSpPr>
        <p:spPr bwMode="auto">
          <a:xfrm>
            <a:off x="4484508" y="5145677"/>
            <a:ext cx="1833936" cy="44980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2000" tIns="0" rIns="0" bIns="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1050" b="1" kern="100" dirty="0">
                <a:solidFill>
                  <a:srgbClr val="008000"/>
                </a:solidFill>
                <a:effectLst/>
                <a:latin typeface="+mn-ea"/>
                <a:ea typeface="+mn-ea"/>
                <a:cs typeface="Times New Roman"/>
              </a:rPr>
              <a:t>　</a:t>
            </a:r>
            <a:r>
              <a:rPr lang="ja-JP" sz="1050" b="1" kern="100" dirty="0">
                <a:solidFill>
                  <a:srgbClr val="000000"/>
                </a:solidFill>
                <a:effectLst/>
                <a:latin typeface="+mn-ea"/>
                <a:ea typeface="+mn-ea"/>
                <a:cs typeface="Times New Roman"/>
              </a:rPr>
              <a:t>凡　例</a:t>
            </a:r>
            <a:endParaRPr lang="ja-JP" sz="1050" kern="100" dirty="0">
              <a:effectLst/>
              <a:latin typeface="+mn-ea"/>
              <a:ea typeface="+mn-ea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ja-JP" altLang="en-US" sz="1050" kern="100" dirty="0" smtClean="0">
                <a:solidFill>
                  <a:srgbClr val="FF0000"/>
                </a:solidFill>
                <a:latin typeface="+mn-ea"/>
                <a:ea typeface="+mn-ea"/>
                <a:cs typeface="Times New Roman"/>
              </a:rPr>
              <a:t>●</a:t>
            </a:r>
            <a:r>
              <a:rPr lang="ja-JP" altLang="en-US" sz="1050" kern="100" dirty="0" smtClean="0">
                <a:solidFill>
                  <a:srgbClr val="002060"/>
                </a:solidFill>
                <a:latin typeface="+mn-ea"/>
                <a:ea typeface="+mn-ea"/>
                <a:cs typeface="Times New Roman"/>
              </a:rPr>
              <a:t> </a:t>
            </a:r>
            <a:r>
              <a:rPr lang="ja-JP" altLang="en-US" sz="1050" b="1" kern="100" dirty="0" smtClean="0">
                <a:latin typeface="+mn-ea"/>
                <a:ea typeface="+mn-ea"/>
                <a:cs typeface="Times New Roman"/>
              </a:rPr>
              <a:t>近畿地方整備局 所管施設 </a:t>
            </a:r>
            <a:endParaRPr lang="ja-JP" sz="1050" b="1" kern="100" dirty="0">
              <a:effectLst/>
              <a:latin typeface="+mn-ea"/>
              <a:ea typeface="+mn-ea"/>
              <a:cs typeface="Times New Roman"/>
            </a:endParaRPr>
          </a:p>
        </p:txBody>
      </p:sp>
      <p:sp>
        <p:nvSpPr>
          <p:cNvPr id="71" name="Rectangle 2"/>
          <p:cNvSpPr txBox="1">
            <a:spLocks noChangeArrowheads="1"/>
          </p:cNvSpPr>
          <p:nvPr/>
        </p:nvSpPr>
        <p:spPr bwMode="auto">
          <a:xfrm>
            <a:off x="7046327" y="1056184"/>
            <a:ext cx="4827081" cy="45082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x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64008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128016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92024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256032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/>
            <a:r>
              <a:rPr lang="ja-JP" altLang="en-US" sz="2800" kern="0" dirty="0" smtClean="0"/>
              <a:t>大川、神崎川等　防災船着場</a:t>
            </a:r>
            <a:endParaRPr lang="ja-JP" altLang="en-US" sz="2800" kern="0" dirty="0"/>
          </a:p>
        </p:txBody>
      </p:sp>
      <p:sp>
        <p:nvSpPr>
          <p:cNvPr id="72" name="Rectangle 2"/>
          <p:cNvSpPr txBox="1">
            <a:spLocks noChangeArrowheads="1"/>
          </p:cNvSpPr>
          <p:nvPr/>
        </p:nvSpPr>
        <p:spPr bwMode="auto">
          <a:xfrm>
            <a:off x="136105" y="1056184"/>
            <a:ext cx="4248471" cy="45082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  <a:extLst/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5pPr>
            <a:lvl6pPr marL="64008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6pPr>
            <a:lvl7pPr marL="128016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7pPr>
            <a:lvl8pPr marL="192024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8pPr>
            <a:lvl9pPr marL="2560320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900">
                <a:solidFill>
                  <a:srgbClr val="4087C8"/>
                </a:solidFill>
                <a:latin typeface="HGP創英角ｺﾞｼｯｸUB" pitchFamily="50" charset="-128"/>
                <a:ea typeface="HGP創英角ｺﾞｼｯｸUB" pitchFamily="50" charset="-128"/>
              </a:defRPr>
            </a:lvl9pPr>
          </a:lstStyle>
          <a:p>
            <a:pPr algn="ctr"/>
            <a:r>
              <a:rPr lang="ja-JP" altLang="en-US" sz="2800" kern="0" dirty="0" smtClean="0"/>
              <a:t>淀川　緊急用船着場</a:t>
            </a:r>
            <a:endParaRPr lang="ja-JP" altLang="en-US" sz="2800" kern="0" dirty="0"/>
          </a:p>
        </p:txBody>
      </p:sp>
      <p:sp>
        <p:nvSpPr>
          <p:cNvPr id="4" name="正方形/長方形 3"/>
          <p:cNvSpPr>
            <a:spLocks noChangeAspect="1"/>
          </p:cNvSpPr>
          <p:nvPr/>
        </p:nvSpPr>
        <p:spPr>
          <a:xfrm>
            <a:off x="9112320" y="4128285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/>
          <p:cNvSpPr>
            <a:spLocks noChangeAspect="1"/>
          </p:cNvSpPr>
          <p:nvPr/>
        </p:nvSpPr>
        <p:spPr>
          <a:xfrm>
            <a:off x="7349573" y="3973434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6" name="正方形/長方形 85"/>
          <p:cNvSpPr>
            <a:spLocks noChangeAspect="1"/>
          </p:cNvSpPr>
          <p:nvPr/>
        </p:nvSpPr>
        <p:spPr>
          <a:xfrm>
            <a:off x="7787941" y="3443491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>
            <a:spLocks noChangeAspect="1"/>
          </p:cNvSpPr>
          <p:nvPr/>
        </p:nvSpPr>
        <p:spPr>
          <a:xfrm>
            <a:off x="8738237" y="2700548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正方形/長方形 87"/>
          <p:cNvSpPr>
            <a:spLocks noChangeAspect="1"/>
          </p:cNvSpPr>
          <p:nvPr/>
        </p:nvSpPr>
        <p:spPr>
          <a:xfrm>
            <a:off x="9162737" y="2027410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正方形/長方形 88"/>
          <p:cNvSpPr>
            <a:spLocks noChangeAspect="1"/>
          </p:cNvSpPr>
          <p:nvPr/>
        </p:nvSpPr>
        <p:spPr>
          <a:xfrm>
            <a:off x="10094264" y="1997276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正方形/長方形 89"/>
          <p:cNvSpPr>
            <a:spLocks noChangeAspect="1"/>
          </p:cNvSpPr>
          <p:nvPr/>
        </p:nvSpPr>
        <p:spPr>
          <a:xfrm>
            <a:off x="9828294" y="4201329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1" name="正方形/長方形 90"/>
          <p:cNvSpPr>
            <a:spLocks noChangeAspect="1"/>
          </p:cNvSpPr>
          <p:nvPr/>
        </p:nvSpPr>
        <p:spPr>
          <a:xfrm>
            <a:off x="10005999" y="4355259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" name="正方形/長方形 91"/>
          <p:cNvSpPr>
            <a:spLocks noChangeAspect="1"/>
          </p:cNvSpPr>
          <p:nvPr/>
        </p:nvSpPr>
        <p:spPr>
          <a:xfrm>
            <a:off x="9026597" y="4334095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3" name="正方形/長方形 92"/>
          <p:cNvSpPr>
            <a:spLocks noChangeAspect="1"/>
          </p:cNvSpPr>
          <p:nvPr/>
        </p:nvSpPr>
        <p:spPr>
          <a:xfrm>
            <a:off x="8728368" y="4483379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正方形/長方形 93"/>
          <p:cNvSpPr>
            <a:spLocks noChangeAspect="1"/>
          </p:cNvSpPr>
          <p:nvPr/>
        </p:nvSpPr>
        <p:spPr>
          <a:xfrm>
            <a:off x="8746690" y="4988882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5" name="正方形/長方形 94"/>
          <p:cNvSpPr>
            <a:spLocks noChangeAspect="1"/>
          </p:cNvSpPr>
          <p:nvPr/>
        </p:nvSpPr>
        <p:spPr>
          <a:xfrm>
            <a:off x="8760699" y="5203037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>
            <a:spLocks noChangeAspect="1"/>
          </p:cNvSpPr>
          <p:nvPr/>
        </p:nvSpPr>
        <p:spPr>
          <a:xfrm>
            <a:off x="10323211" y="4425440"/>
            <a:ext cx="152734" cy="1527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Text Box 23"/>
          <p:cNvSpPr txBox="1">
            <a:spLocks noChangeArrowheads="1"/>
          </p:cNvSpPr>
          <p:nvPr/>
        </p:nvSpPr>
        <p:spPr bwMode="auto">
          <a:xfrm>
            <a:off x="10476246" y="4345326"/>
            <a:ext cx="1136980" cy="16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900" b="1" u="sng" kern="100" dirty="0" smtClean="0">
                <a:latin typeface="Century"/>
                <a:ea typeface="ＭＳ Ｐゴシック"/>
                <a:cs typeface="Times New Roman"/>
              </a:rPr>
              <a:t>（仮称）大阪城船着場</a:t>
            </a:r>
            <a:endParaRPr lang="ja-JP" sz="1050" u="sng" kern="100" dirty="0">
              <a:effectLst/>
              <a:latin typeface="Century"/>
              <a:ea typeface="ＭＳ 明朝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ptx" id="{75BB661A-7159-40AB-A8B9-95C523401A87}" vid="{AD23DF29-DE52-45D5-B687-48F301D686A8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A3 297x420 mm</PresentationFormat>
  <Paragraphs>68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HGP創英角ｺﾞｼｯｸUB</vt:lpstr>
      <vt:lpstr>ＭＳ Ｐゴシック</vt:lpstr>
      <vt:lpstr>ＭＳ 明朝</vt:lpstr>
      <vt:lpstr>Arial</vt:lpstr>
      <vt:lpstr>Century</vt:lpstr>
      <vt:lpstr>Times New Roman</vt:lpstr>
      <vt:lpstr>Blank</vt:lpstr>
      <vt:lpstr>河川輸送基地（船着場）位置図（令和４年１２月現在）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lastModifiedBy/>
  <cp:revision>1</cp:revision>
  <dcterms:modified xsi:type="dcterms:W3CDTF">2023-03-31T05:31:29Z</dcterms:modified>
</cp:coreProperties>
</file>