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72" r:id="rId1"/>
  </p:sldMasterIdLst>
  <p:notesMasterIdLst>
    <p:notesMasterId r:id="rId17"/>
  </p:notesMasterIdLst>
  <p:sldIdLst>
    <p:sldId id="260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86" r:id="rId16"/>
  </p:sldIdLst>
  <p:sldSz cx="9906000" cy="71993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11E"/>
    <a:srgbClr val="0075BA"/>
    <a:srgbClr val="023067"/>
    <a:srgbClr val="D39206"/>
    <a:srgbClr val="63BE7B"/>
    <a:srgbClr val="82C77C"/>
    <a:srgbClr val="A1D07E"/>
    <a:srgbClr val="C0D980"/>
    <a:srgbClr val="FDFD95"/>
    <a:srgbClr val="FFE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434" autoAdjust="0"/>
  </p:normalViewPr>
  <p:slideViewPr>
    <p:cSldViewPr snapToGrid="0" showGuides="1">
      <p:cViewPr varScale="1">
        <p:scale>
          <a:sx n="95" d="100"/>
          <a:sy n="95" d="100"/>
        </p:scale>
        <p:origin x="7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880101" cy="490354"/>
          </a:xfrm>
          <a:prstGeom prst="rect">
            <a:avLst/>
          </a:prstGeom>
        </p:spPr>
        <p:txBody>
          <a:bodyPr vert="horz" lIns="89653" tIns="44829" rIns="89653" bIns="448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6" y="4"/>
            <a:ext cx="2880101" cy="490354"/>
          </a:xfrm>
          <a:prstGeom prst="rect">
            <a:avLst/>
          </a:prstGeom>
        </p:spPr>
        <p:txBody>
          <a:bodyPr vert="horz" lIns="89653" tIns="44829" rIns="89653" bIns="44829" rtlCol="0"/>
          <a:lstStyle>
            <a:lvl1pPr algn="r">
              <a:defRPr sz="1200"/>
            </a:lvl1pPr>
          </a:lstStyle>
          <a:p>
            <a:fld id="{0F0C5879-C207-4D73-ADAE-F41AE4015053}" type="datetimeFigureOut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22375"/>
            <a:ext cx="453866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53" tIns="44829" rIns="89653" bIns="448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705218"/>
            <a:ext cx="5316870" cy="3849436"/>
          </a:xfrm>
          <a:prstGeom prst="rect">
            <a:avLst/>
          </a:prstGeom>
        </p:spPr>
        <p:txBody>
          <a:bodyPr vert="horz" lIns="89653" tIns="44829" rIns="89653" bIns="448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287059"/>
            <a:ext cx="2880101" cy="490354"/>
          </a:xfrm>
          <a:prstGeom prst="rect">
            <a:avLst/>
          </a:prstGeom>
        </p:spPr>
        <p:txBody>
          <a:bodyPr vert="horz" lIns="89653" tIns="44829" rIns="89653" bIns="448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6" y="9287059"/>
            <a:ext cx="2880101" cy="490354"/>
          </a:xfrm>
          <a:prstGeom prst="rect">
            <a:avLst/>
          </a:prstGeom>
        </p:spPr>
        <p:txBody>
          <a:bodyPr vert="horz" lIns="89653" tIns="44829" rIns="89653" bIns="44829" rtlCol="0" anchor="b"/>
          <a:lstStyle>
            <a:lvl1pPr algn="r">
              <a:defRPr sz="1200"/>
            </a:lvl1pPr>
          </a:lstStyle>
          <a:p>
            <a:fld id="{F6265758-DF64-4FEF-BF39-5B494A79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32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5758-DF64-4FEF-BF39-5B494A79E4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45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78222"/>
            <a:ext cx="842010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781306"/>
            <a:ext cx="742950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50B-D8C0-44AF-8E5C-89B6DCD4CAEE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8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735-3CE1-45D2-9C92-D867D9216D27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27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83297"/>
            <a:ext cx="2135981" cy="610108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83297"/>
            <a:ext cx="6284119" cy="61010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B8DA-56B5-4158-B70A-2C37A5F4D6CE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75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89D2-C05A-4D6F-8B6E-8DCC05FAD8B5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120943"/>
            <a:ext cx="682898" cy="377917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83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5CAC-6FFF-49B7-AC71-BD905E4738A3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0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94831"/>
            <a:ext cx="8543925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817876"/>
            <a:ext cx="8543925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9F2D-816D-4C9C-8E93-9775826336D4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28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916484"/>
            <a:ext cx="4210050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916484"/>
            <a:ext cx="4210050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E976-3691-4ADD-B9B6-C575BCFC738C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85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83299"/>
            <a:ext cx="8543925" cy="13915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764832"/>
            <a:ext cx="4190702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629749"/>
            <a:ext cx="4190702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764832"/>
            <a:ext cx="4211340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629749"/>
            <a:ext cx="4211340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0A88-7CD2-4BAC-A01D-911E4ACD2C9E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63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D7B8-86D4-40D6-A027-E17EBAA6FDE3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96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71B-9E1F-44B7-97CF-7F0AF1699C33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40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79954"/>
            <a:ext cx="31949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036570"/>
            <a:ext cx="501491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159794"/>
            <a:ext cx="31949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14FB-4BE6-40E0-B7EF-F039431F8D3C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29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79954"/>
            <a:ext cx="31949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036570"/>
            <a:ext cx="501491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159794"/>
            <a:ext cx="31949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EB7D-7546-49BB-9DAB-84AAB1E186DA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31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83299"/>
            <a:ext cx="8543925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916484"/>
            <a:ext cx="8543925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672698"/>
            <a:ext cx="22288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227D1-5AFF-45D3-8CBD-92BFA66D22B5}" type="datetime1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672698"/>
            <a:ext cx="334327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672698"/>
            <a:ext cx="22288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kumimoji="1"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63EBC098-6B06-4982-8C4C-7D6635D5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905998" cy="7199313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1518073"/>
            <a:ext cx="9906000" cy="19854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認知度調査</a:t>
            </a:r>
            <a:endParaRPr kumimoji="1" lang="en-US" altLang="ja-JP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endParaRPr kumimoji="1" lang="en-US" altLang="ja-JP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2490165" y="4816984"/>
            <a:ext cx="7755148" cy="1163408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>
              <a:lnSpc>
                <a:spcPts val="2096"/>
              </a:lnSpc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DA096C-DDDF-44B0-952E-6309DF11570A}"/>
              </a:ext>
            </a:extLst>
          </p:cNvPr>
          <p:cNvSpPr/>
          <p:nvPr/>
        </p:nvSpPr>
        <p:spPr>
          <a:xfrm>
            <a:off x="0" y="3754506"/>
            <a:ext cx="9906000" cy="8657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 政策企画部 企画室 連携課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763DAEE-BEA2-4268-8040-78951DA47D01}"/>
              </a:ext>
            </a:extLst>
          </p:cNvPr>
          <p:cNvSpPr/>
          <p:nvPr/>
        </p:nvSpPr>
        <p:spPr>
          <a:xfrm>
            <a:off x="1075416" y="4871238"/>
            <a:ext cx="7755148" cy="1163407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</a:pP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アンケート調査の概要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lnSpc>
                <a:spcPts val="2096"/>
              </a:lnSpc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調査方法 ： 民間の調査会社が保有するモニターを対象としたインターネットアンケート調査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96"/>
              </a:lnSpc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調査対象 ： 国勢調査に基づく性・年代・居住地の割合で割り付けた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歳以上の大阪府民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1,000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96"/>
              </a:lnSpc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実施期間 ： ２０２５年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日から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99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7E576B6-EA7F-41D4-BB7B-D2C90B2A5013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私のＳＤＧｓ宣言プロジェクト認知度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C854277E-78EE-4077-92D7-BA694A936A71}"/>
              </a:ext>
            </a:extLst>
          </p:cNvPr>
          <p:cNvSpPr txBox="1">
            <a:spLocks/>
          </p:cNvSpPr>
          <p:nvPr/>
        </p:nvSpPr>
        <p:spPr>
          <a:xfrm>
            <a:off x="9105900" y="96701"/>
            <a:ext cx="682898" cy="3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0388F-A125-4D2E-BBF0-E240911E1C91}" type="slidenum">
              <a:rPr kumimoji="1" lang="ja-JP" altLang="en-US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9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E7F9A38-4F69-4957-9344-98FFBFDAFCD1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私の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宣言プロジェクトの認知度は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23.4 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％、参加したいと思う人は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11.9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C760938-52DF-4ACC-BCE0-B5EBB5C8DEBF}"/>
              </a:ext>
            </a:extLst>
          </p:cNvPr>
          <p:cNvSpPr txBox="1"/>
          <p:nvPr/>
        </p:nvSpPr>
        <p:spPr>
          <a:xfrm>
            <a:off x="168791" y="1334664"/>
            <a:ext cx="959421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■私の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宣言プロジェクトの認知度</a:t>
            </a:r>
            <a:r>
              <a:rPr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（ＳＤＧｓを知っている・聞いたことがあると回答した人のみ）</a:t>
            </a:r>
            <a:endParaRPr lang="ja-JP" altLang="en-US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446BE8-A43A-45F5-A64C-03E62BADEDC6}"/>
              </a:ext>
            </a:extLst>
          </p:cNvPr>
          <p:cNvSpPr txBox="1"/>
          <p:nvPr/>
        </p:nvSpPr>
        <p:spPr>
          <a:xfrm>
            <a:off x="168791" y="4028654"/>
            <a:ext cx="959421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■私の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宣言プロジェクトへの参加</a:t>
            </a:r>
            <a:r>
              <a:rPr lang="ja-JP" altLang="en-US" b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意思</a:t>
            </a:r>
            <a:r>
              <a:rPr lang="ja-JP" altLang="en-US" sz="1400" b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（上記のうち、「知っており、参加もしている」と回答した人を除く）</a:t>
            </a:r>
            <a:endParaRPr lang="ja-JP" altLang="en-US" sz="13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32DFEF1-7E51-453B-83C1-B7FDDD100083}"/>
              </a:ext>
            </a:extLst>
          </p:cNvPr>
          <p:cNvSpPr/>
          <p:nvPr/>
        </p:nvSpPr>
        <p:spPr>
          <a:xfrm>
            <a:off x="461052" y="1705334"/>
            <a:ext cx="1669673" cy="295993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50A619E-CD6E-4FDB-B8C1-909873190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2" y="1728059"/>
            <a:ext cx="9193565" cy="23776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0E926D1-09B2-4C29-AC68-7DF962C58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39" y="4417738"/>
            <a:ext cx="9114310" cy="278157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8EF658F-7749-4C27-BBB3-7DF998D2A903}"/>
              </a:ext>
            </a:extLst>
          </p:cNvPr>
          <p:cNvSpPr/>
          <p:nvPr/>
        </p:nvSpPr>
        <p:spPr>
          <a:xfrm>
            <a:off x="554902" y="4452311"/>
            <a:ext cx="896909" cy="240005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1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13346" y="1765029"/>
            <a:ext cx="303947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意識度（全体）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7D72F2-B0C3-4ABD-8D51-98CAFD1CE312}"/>
              </a:ext>
            </a:extLst>
          </p:cNvPr>
          <p:cNvSpPr txBox="1"/>
          <p:nvPr/>
        </p:nvSpPr>
        <p:spPr>
          <a:xfrm>
            <a:off x="413348" y="4296204"/>
            <a:ext cx="737381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意識度の違い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A4ED82-7553-4F84-AFBD-C3344AAE8A16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ＳＤＧｓ意識度　（全体）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7DAF6736-E7E0-43B7-8A39-1C4C88C18D03}"/>
              </a:ext>
            </a:extLst>
          </p:cNvPr>
          <p:cNvSpPr txBox="1">
            <a:spLocks/>
          </p:cNvSpPr>
          <p:nvPr/>
        </p:nvSpPr>
        <p:spPr>
          <a:xfrm>
            <a:off x="9105900" y="96701"/>
            <a:ext cx="682898" cy="3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0388F-A125-4D2E-BBF0-E240911E1C91}" type="slidenum">
              <a:rPr kumimoji="1" lang="ja-JP" altLang="en-US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10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4AABA51-654D-44C1-B79E-FA4BDB8FDD32}"/>
              </a:ext>
            </a:extLst>
          </p:cNvPr>
          <p:cNvSpPr/>
          <p:nvPr/>
        </p:nvSpPr>
        <p:spPr>
          <a:xfrm>
            <a:off x="142997" y="640165"/>
            <a:ext cx="9620006" cy="949591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096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を「常に意識している」、「よく意識している」、「たまに意識している」の合計は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63.9%</a:t>
            </a:r>
          </a:p>
          <a:p>
            <a:pPr marL="285750" indent="-285750">
              <a:lnSpc>
                <a:spcPts val="2096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を知っている」と回答した人は、「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という言葉は聞いたことがある、又はロゴを見たことがある」と回答した人より、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の意識度が高い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7492A3E-A983-4879-AC55-7F894F435D8D}"/>
              </a:ext>
            </a:extLst>
          </p:cNvPr>
          <p:cNvSpPr/>
          <p:nvPr/>
        </p:nvSpPr>
        <p:spPr>
          <a:xfrm>
            <a:off x="760100" y="2267049"/>
            <a:ext cx="1669673" cy="295993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A9B4C7D-62DF-49C9-AF89-665D751D1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46" y="2062092"/>
            <a:ext cx="9187468" cy="204843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C27B2F0-D115-4D44-AFED-107617F57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46" y="4665536"/>
            <a:ext cx="9193565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5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351345" y="3800703"/>
            <a:ext cx="844362" cy="276535"/>
          </a:xfrm>
          <a:prstGeom prst="rect">
            <a:avLst/>
          </a:prstGeom>
          <a:noFill/>
          <a:ln w="12700">
            <a:solidFill>
              <a:srgbClr val="0075BA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18-20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1345" y="4395210"/>
            <a:ext cx="844362" cy="295200"/>
          </a:xfrm>
          <a:prstGeom prst="rect">
            <a:avLst/>
          </a:prstGeom>
          <a:noFill/>
          <a:ln w="12700">
            <a:solidFill>
              <a:srgbClr val="0075BA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1345" y="5004263"/>
            <a:ext cx="844362" cy="305502"/>
          </a:xfrm>
          <a:prstGeom prst="rect">
            <a:avLst/>
          </a:prstGeom>
          <a:noFill/>
          <a:ln w="12700">
            <a:solidFill>
              <a:srgbClr val="0075BA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1345" y="5608168"/>
            <a:ext cx="844362" cy="286056"/>
          </a:xfrm>
          <a:prstGeom prst="rect">
            <a:avLst/>
          </a:prstGeom>
          <a:noFill/>
          <a:ln w="12700">
            <a:solidFill>
              <a:srgbClr val="0075BA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1345" y="6136997"/>
            <a:ext cx="844362" cy="324230"/>
          </a:xfrm>
          <a:prstGeom prst="rect">
            <a:avLst/>
          </a:prstGeom>
          <a:noFill/>
          <a:ln w="12700">
            <a:solidFill>
              <a:srgbClr val="0075BA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代以上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7E057A-E127-4E9F-AC75-D2A8140ABB38}"/>
              </a:ext>
            </a:extLst>
          </p:cNvPr>
          <p:cNvSpPr txBox="1"/>
          <p:nvPr/>
        </p:nvSpPr>
        <p:spPr>
          <a:xfrm>
            <a:off x="95312" y="1315991"/>
            <a:ext cx="6094725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意識度（性別）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4ED07C-DB73-49A4-8CDB-CC150415912D}"/>
              </a:ext>
            </a:extLst>
          </p:cNvPr>
          <p:cNvSpPr txBox="1"/>
          <p:nvPr/>
        </p:nvSpPr>
        <p:spPr>
          <a:xfrm>
            <a:off x="621706" y="1769407"/>
            <a:ext cx="574001" cy="246221"/>
          </a:xfrm>
          <a:prstGeom prst="rect">
            <a:avLst/>
          </a:prstGeom>
          <a:noFill/>
          <a:ln w="12700">
            <a:solidFill>
              <a:srgbClr val="0075BA"/>
            </a:solidFill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　性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EA127E4-EC50-42F7-B175-56A2D4B816F6}"/>
              </a:ext>
            </a:extLst>
          </p:cNvPr>
          <p:cNvSpPr txBox="1"/>
          <p:nvPr/>
        </p:nvSpPr>
        <p:spPr>
          <a:xfrm>
            <a:off x="95313" y="3298065"/>
            <a:ext cx="6094725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意識度（年齢別）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F574DEB-E16A-4F29-B560-4B755C20EF74}"/>
              </a:ext>
            </a:extLst>
          </p:cNvPr>
          <p:cNvSpPr txBox="1"/>
          <p:nvPr/>
        </p:nvSpPr>
        <p:spPr>
          <a:xfrm>
            <a:off x="621705" y="2320767"/>
            <a:ext cx="574001" cy="246221"/>
          </a:xfrm>
          <a:prstGeom prst="rect">
            <a:avLst/>
          </a:prstGeom>
          <a:noFill/>
          <a:ln w="12700">
            <a:solidFill>
              <a:srgbClr val="0075BA"/>
            </a:solidFill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女　性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EE9B91A-E198-412C-AC5E-B67621DB4E1B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ＳＤＧｓ意識度　（性別・年齢別）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スライド番号プレースホルダー 5">
            <a:extLst>
              <a:ext uri="{FF2B5EF4-FFF2-40B4-BE49-F238E27FC236}">
                <a16:creationId xmlns:a16="http://schemas.microsoft.com/office/drawing/2014/main" id="{A70E925F-9DF4-45E3-B1C0-688A36235CBB}"/>
              </a:ext>
            </a:extLst>
          </p:cNvPr>
          <p:cNvSpPr txBox="1">
            <a:spLocks/>
          </p:cNvSpPr>
          <p:nvPr/>
        </p:nvSpPr>
        <p:spPr>
          <a:xfrm>
            <a:off x="9105900" y="96701"/>
            <a:ext cx="682898" cy="3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0388F-A125-4D2E-BBF0-E240911E1C91}" type="slidenum">
              <a:rPr kumimoji="1" lang="ja-JP" altLang="en-US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11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9423FD7-11D7-458E-920A-EDEFB105B64F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096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男女別では、女性の意識度が高い傾向にある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lnSpc>
                <a:spcPts val="2096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代の意識度は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60%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を下回っている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B08EB4E-F7A9-4C72-B53B-D0F1B852A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48" y="1665301"/>
            <a:ext cx="8864352" cy="15850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E260919-9937-4FE2-A983-F8CA084BD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559"/>
            <a:ext cx="9906000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7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3796" y="1969249"/>
            <a:ext cx="474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■どういった団体等が行う取組みに興味があるか</a:t>
            </a:r>
            <a:endParaRPr kumimoji="1"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（複数選択可）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C15C03-52CD-4843-B301-8DA3942D5F1C}"/>
              </a:ext>
            </a:extLst>
          </p:cNvPr>
          <p:cNvSpPr txBox="1"/>
          <p:nvPr/>
        </p:nvSpPr>
        <p:spPr>
          <a:xfrm>
            <a:off x="6027833" y="1969249"/>
            <a:ext cx="3005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6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大阪府に期待する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取組み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rtl="0">
              <a:defRPr sz="16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1" lang="ja-JP" altLang="ja-JP" sz="1600" b="1" i="0" u="none" strike="noStrike" baseline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（複数選択可）</a:t>
            </a:r>
            <a:endParaRPr lang="ja-JP" altLang="en-US" sz="16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B19285F-4B8C-4D38-B296-514089975607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興味のある取組みの主体、大阪府に期待する取組み （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月）</a:t>
            </a:r>
            <a:endParaRPr kumimoji="1" lang="zh-TW" altLang="en-US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989FF21D-0930-460B-8AF3-2CBA793CE49E}"/>
              </a:ext>
            </a:extLst>
          </p:cNvPr>
          <p:cNvSpPr txBox="1">
            <a:spLocks/>
          </p:cNvSpPr>
          <p:nvPr/>
        </p:nvSpPr>
        <p:spPr>
          <a:xfrm>
            <a:off x="9105900" y="96701"/>
            <a:ext cx="682898" cy="3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0388F-A125-4D2E-BBF0-E240911E1C91}" type="slidenum">
              <a:rPr kumimoji="1" lang="ja-JP" altLang="en-US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12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B305C19-3455-434C-AA91-4D91A3785883}"/>
              </a:ext>
            </a:extLst>
          </p:cNvPr>
          <p:cNvSpPr/>
          <p:nvPr/>
        </p:nvSpPr>
        <p:spPr>
          <a:xfrm>
            <a:off x="142997" y="640165"/>
            <a:ext cx="9620006" cy="1255931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096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どういった団体等が行う取組みに興味があるかについては、「市町村」、「国」 、 「大阪府庁」、 「企業」の割  合が高い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lnSpc>
                <a:spcPts val="2096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を広めるため大阪府に期待する取組みは、「情報提供・広報活動」 、「具体的な行動を考えるためのヒントの提示」 、 「イベント・セミナーの開催」 の割合が高い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7B91251-791A-4A9B-97EC-A343381B75CD}"/>
              </a:ext>
            </a:extLst>
          </p:cNvPr>
          <p:cNvSpPr/>
          <p:nvPr/>
        </p:nvSpPr>
        <p:spPr>
          <a:xfrm>
            <a:off x="992039" y="5252670"/>
            <a:ext cx="258792" cy="354500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6C4DD2E-BBDC-4316-A036-31AB1DAC4C40}"/>
              </a:ext>
            </a:extLst>
          </p:cNvPr>
          <p:cNvSpPr/>
          <p:nvPr/>
        </p:nvSpPr>
        <p:spPr>
          <a:xfrm>
            <a:off x="1404363" y="5252670"/>
            <a:ext cx="258792" cy="863458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15AD39B-CA9B-42E0-B3B3-11B88BAE5170}"/>
              </a:ext>
            </a:extLst>
          </p:cNvPr>
          <p:cNvSpPr/>
          <p:nvPr/>
        </p:nvSpPr>
        <p:spPr>
          <a:xfrm>
            <a:off x="1816687" y="5261297"/>
            <a:ext cx="258792" cy="665050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02441BA-1AB5-4133-AB80-92566EDE32D9}"/>
              </a:ext>
            </a:extLst>
          </p:cNvPr>
          <p:cNvSpPr/>
          <p:nvPr/>
        </p:nvSpPr>
        <p:spPr>
          <a:xfrm>
            <a:off x="2229011" y="5261297"/>
            <a:ext cx="258792" cy="475269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4A6AA7F-93CD-46C4-97B9-CD2F80C16B82}"/>
              </a:ext>
            </a:extLst>
          </p:cNvPr>
          <p:cNvSpPr/>
          <p:nvPr/>
        </p:nvSpPr>
        <p:spPr>
          <a:xfrm>
            <a:off x="6763628" y="5261297"/>
            <a:ext cx="266899" cy="1424175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3B3D633-1BBD-4746-A60D-9F5EC63ED94E}"/>
              </a:ext>
            </a:extLst>
          </p:cNvPr>
          <p:cNvSpPr/>
          <p:nvPr/>
        </p:nvSpPr>
        <p:spPr>
          <a:xfrm>
            <a:off x="6272153" y="5261297"/>
            <a:ext cx="266899" cy="1777858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AB60E92-BB59-4D54-9248-179448873408}"/>
              </a:ext>
            </a:extLst>
          </p:cNvPr>
          <p:cNvSpPr/>
          <p:nvPr/>
        </p:nvSpPr>
        <p:spPr>
          <a:xfrm>
            <a:off x="7168551" y="5261297"/>
            <a:ext cx="442982" cy="1642423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47F27A-E7F9-4742-97D2-EEFED20F8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00" y="2546003"/>
            <a:ext cx="4688230" cy="457239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A9AAB9C-1891-4C8B-91E9-ADEDE487D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304" y="2554024"/>
            <a:ext cx="4755292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5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2420A75-32E7-4BA1-A991-151B3C78E39E}"/>
              </a:ext>
            </a:extLst>
          </p:cNvPr>
          <p:cNvSpPr/>
          <p:nvPr/>
        </p:nvSpPr>
        <p:spPr>
          <a:xfrm rot="16200000">
            <a:off x="3847764" y="2955711"/>
            <a:ext cx="2242868" cy="745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D6FAF40-4717-4807-B875-FB0972EC0980}"/>
              </a:ext>
            </a:extLst>
          </p:cNvPr>
          <p:cNvSpPr txBox="1"/>
          <p:nvPr/>
        </p:nvSpPr>
        <p:spPr>
          <a:xfrm>
            <a:off x="4596598" y="3156251"/>
            <a:ext cx="72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02306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相関係数</a:t>
            </a:r>
            <a:endParaRPr kumimoji="1" lang="en-US" altLang="ja-JP" sz="1000" b="1" dirty="0">
              <a:solidFill>
                <a:srgbClr val="0230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1400" b="1" dirty="0">
                <a:solidFill>
                  <a:srgbClr val="02306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0.69</a:t>
            </a:r>
            <a:endParaRPr kumimoji="1" lang="ja-JP" altLang="en-US" sz="1400" b="1" dirty="0">
              <a:solidFill>
                <a:srgbClr val="0230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84271E-F122-4028-B84D-D8B5246C9839}"/>
              </a:ext>
            </a:extLst>
          </p:cNvPr>
          <p:cNvSpPr/>
          <p:nvPr/>
        </p:nvSpPr>
        <p:spPr>
          <a:xfrm rot="-1920000">
            <a:off x="5882314" y="3197868"/>
            <a:ext cx="2242868" cy="68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4A3A477-7AB9-41FB-93CC-FBC331460CEB}"/>
              </a:ext>
            </a:extLst>
          </p:cNvPr>
          <p:cNvSpPr/>
          <p:nvPr/>
        </p:nvSpPr>
        <p:spPr>
          <a:xfrm rot="-1920000">
            <a:off x="2220324" y="5158822"/>
            <a:ext cx="2242868" cy="79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F7EA62B-1332-4FE3-B720-2418B02146D6}"/>
              </a:ext>
            </a:extLst>
          </p:cNvPr>
          <p:cNvSpPr/>
          <p:nvPr/>
        </p:nvSpPr>
        <p:spPr>
          <a:xfrm rot="1948186">
            <a:off x="5325222" y="5375909"/>
            <a:ext cx="2242868" cy="15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FE968B0-CB4E-4772-9507-13D98FA02D28}"/>
              </a:ext>
            </a:extLst>
          </p:cNvPr>
          <p:cNvSpPr/>
          <p:nvPr/>
        </p:nvSpPr>
        <p:spPr>
          <a:xfrm rot="1948186">
            <a:off x="2374494" y="3414818"/>
            <a:ext cx="2242868" cy="7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B19285F-4B8C-4D38-B296-514089975607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Osaka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“笑”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Indicator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（笑いと幸せ、健康感等の関係・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月）</a:t>
            </a:r>
            <a:endParaRPr kumimoji="1" lang="zh-TW" altLang="en-US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989FF21D-0930-460B-8AF3-2CBA793CE49E}"/>
              </a:ext>
            </a:extLst>
          </p:cNvPr>
          <p:cNvSpPr txBox="1">
            <a:spLocks/>
          </p:cNvSpPr>
          <p:nvPr/>
        </p:nvSpPr>
        <p:spPr>
          <a:xfrm>
            <a:off x="9105900" y="96701"/>
            <a:ext cx="682898" cy="3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0388F-A125-4D2E-BBF0-E240911E1C91}" type="slidenum">
              <a:rPr kumimoji="1" lang="ja-JP" altLang="en-US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13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46C1CB-6C73-4B0F-910D-E64AE2F13909}"/>
              </a:ext>
            </a:extLst>
          </p:cNvPr>
          <p:cNvSpPr txBox="1"/>
          <p:nvPr/>
        </p:nvSpPr>
        <p:spPr>
          <a:xfrm>
            <a:off x="1044702" y="-36578"/>
            <a:ext cx="6743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wara</a:t>
            </a:r>
            <a:endParaRPr lang="ja-JP" altLang="en-US" sz="12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5A788D-C837-4C62-BA40-BA943DB23584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「笑い」と「幸せ」、「満足度」、「価値」、「健康感」には、それぞれ正の相関がみられる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49E4B4BF-37FC-4C20-81DA-5929B9911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66" y="1373625"/>
            <a:ext cx="2790409" cy="6906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ACB4ABB-8666-4E10-886C-AF2B966E7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62" y="2174098"/>
            <a:ext cx="2926334" cy="1853345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488B6A3-10F7-4EB7-97B9-A71750CD3E83}"/>
              </a:ext>
            </a:extLst>
          </p:cNvPr>
          <p:cNvSpPr txBox="1"/>
          <p:nvPr/>
        </p:nvSpPr>
        <p:spPr>
          <a:xfrm>
            <a:off x="729105" y="2448439"/>
            <a:ext cx="2337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ja-JP" sz="9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全体として、あなたが取り組んでいること</a:t>
            </a:r>
            <a:endParaRPr lang="en-US" altLang="ja-JP" sz="900" kern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ctr"/>
            <a:r>
              <a:rPr lang="ja-JP" altLang="ja-JP" sz="9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に対してどの程度「価値」を感じていますか</a:t>
            </a:r>
            <a:endPara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947C3A-9D37-4B7D-910F-73ACDA572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939" y="1341848"/>
            <a:ext cx="2920237" cy="1853345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E48F76E-44DE-4E93-9F8E-6480587AE550}"/>
              </a:ext>
            </a:extLst>
          </p:cNvPr>
          <p:cNvSpPr txBox="1"/>
          <p:nvPr/>
        </p:nvSpPr>
        <p:spPr>
          <a:xfrm>
            <a:off x="4065772" y="1581141"/>
            <a:ext cx="1984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ja-JP" sz="9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全体として、あなたは自分の人生に</a:t>
            </a:r>
            <a:endParaRPr lang="en-US" altLang="ja-JP" sz="900" kern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ctr"/>
            <a:r>
              <a:rPr lang="ja-JP" altLang="ja-JP" sz="9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どの程度満足していますか</a:t>
            </a:r>
            <a:endPara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EB146D9-D75E-4FFA-97F3-2225F7F11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974" y="2174098"/>
            <a:ext cx="2926334" cy="185334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DEDF3EA-1D90-46A0-8BA5-E9BB04EF3DD7}"/>
              </a:ext>
            </a:extLst>
          </p:cNvPr>
          <p:cNvSpPr txBox="1"/>
          <p:nvPr/>
        </p:nvSpPr>
        <p:spPr>
          <a:xfrm>
            <a:off x="7450173" y="2448439"/>
            <a:ext cx="1779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ja-JP" sz="9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ご自身の現在の健康状態を</a:t>
            </a:r>
            <a:endParaRPr lang="en-US" altLang="ja-JP" sz="900" kern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ctr"/>
            <a:r>
              <a:rPr lang="ja-JP" altLang="ja-JP" sz="9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どのように評価されていますか</a:t>
            </a:r>
            <a:endPara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E8E132A-51BC-464A-A6D6-BD052A917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13" y="5224927"/>
            <a:ext cx="2926334" cy="1853345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89BB673-5B76-4A33-B333-80D100936E1A}"/>
              </a:ext>
            </a:extLst>
          </p:cNvPr>
          <p:cNvSpPr txBox="1"/>
          <p:nvPr/>
        </p:nvSpPr>
        <p:spPr>
          <a:xfrm>
            <a:off x="646186" y="5462367"/>
            <a:ext cx="25385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ja-JP" sz="9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全体として、昨日、どの程度幸せを感じましたか</a:t>
            </a:r>
            <a:endPara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8A02014-E8EB-4EE1-9B9F-F69089EF4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2464" y="5224927"/>
            <a:ext cx="2926334" cy="1853345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28E4AED-45DC-4339-A443-1D7A00D2F4FE}"/>
              </a:ext>
            </a:extLst>
          </p:cNvPr>
          <p:cNvSpPr txBox="1"/>
          <p:nvPr/>
        </p:nvSpPr>
        <p:spPr>
          <a:xfrm>
            <a:off x="7188525" y="5462367"/>
            <a:ext cx="26147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ja-JP" sz="9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全体として、昨日、どの程度不安を感じましたか</a:t>
            </a:r>
            <a:endPara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5AF4715-C0CE-454C-8D3C-633D99F8D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419" y="3653817"/>
            <a:ext cx="2920237" cy="1853345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4F9C275-0DE1-403D-A5CB-4CF3822B83F1}"/>
              </a:ext>
            </a:extLst>
          </p:cNvPr>
          <p:cNvSpPr txBox="1"/>
          <p:nvPr/>
        </p:nvSpPr>
        <p:spPr>
          <a:xfrm>
            <a:off x="3029023" y="3569218"/>
            <a:ext cx="72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02306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相関係数</a:t>
            </a:r>
            <a:endParaRPr kumimoji="1" lang="en-US" altLang="ja-JP" sz="1000" b="1" dirty="0">
              <a:solidFill>
                <a:srgbClr val="0230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1400" b="1" dirty="0">
                <a:solidFill>
                  <a:srgbClr val="02306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0.71</a:t>
            </a:r>
            <a:endParaRPr kumimoji="1" lang="ja-JP" altLang="en-US" sz="1400" b="1" dirty="0">
              <a:solidFill>
                <a:srgbClr val="0230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996841E-00C7-4A15-84F1-F3E5B0CD3820}"/>
              </a:ext>
            </a:extLst>
          </p:cNvPr>
          <p:cNvSpPr txBox="1"/>
          <p:nvPr/>
        </p:nvSpPr>
        <p:spPr>
          <a:xfrm>
            <a:off x="6157262" y="3565778"/>
            <a:ext cx="72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02306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相関係数</a:t>
            </a:r>
            <a:endParaRPr kumimoji="1" lang="en-US" altLang="ja-JP" sz="1000" b="1" dirty="0">
              <a:solidFill>
                <a:srgbClr val="0230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1400" b="1" dirty="0">
                <a:solidFill>
                  <a:srgbClr val="02306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0.63</a:t>
            </a:r>
            <a:endParaRPr kumimoji="1" lang="ja-JP" altLang="en-US" sz="1400" b="1" dirty="0">
              <a:solidFill>
                <a:srgbClr val="0230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F22A03B-0E7F-40CF-A013-914CA1DE9839}"/>
              </a:ext>
            </a:extLst>
          </p:cNvPr>
          <p:cNvSpPr txBox="1"/>
          <p:nvPr/>
        </p:nvSpPr>
        <p:spPr>
          <a:xfrm>
            <a:off x="3029023" y="5276777"/>
            <a:ext cx="72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02306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相関係数</a:t>
            </a:r>
            <a:endParaRPr kumimoji="1" lang="en-US" altLang="ja-JP" sz="1000" b="1" dirty="0">
              <a:solidFill>
                <a:srgbClr val="0230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1400" b="1" dirty="0">
                <a:solidFill>
                  <a:srgbClr val="02306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0.74</a:t>
            </a:r>
            <a:endParaRPr kumimoji="1" lang="ja-JP" altLang="en-US" sz="1400" b="1" dirty="0">
              <a:solidFill>
                <a:srgbClr val="0230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8338719-EF83-4F6F-9BFA-456712E40C2A}"/>
              </a:ext>
            </a:extLst>
          </p:cNvPr>
          <p:cNvSpPr txBox="1"/>
          <p:nvPr/>
        </p:nvSpPr>
        <p:spPr>
          <a:xfrm>
            <a:off x="6196661" y="5276778"/>
            <a:ext cx="72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02306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相関係数</a:t>
            </a:r>
            <a:endParaRPr kumimoji="1" lang="en-US" altLang="ja-JP" sz="1000" b="1" dirty="0">
              <a:solidFill>
                <a:srgbClr val="0230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1400" b="1" dirty="0">
                <a:solidFill>
                  <a:srgbClr val="02306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0.14</a:t>
            </a:r>
            <a:endParaRPr kumimoji="1" lang="ja-JP" altLang="en-US" sz="1400" b="1" dirty="0">
              <a:solidFill>
                <a:srgbClr val="0230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0606B3E-D686-4911-877F-093BEC2DC2EE}"/>
              </a:ext>
            </a:extLst>
          </p:cNvPr>
          <p:cNvSpPr txBox="1"/>
          <p:nvPr/>
        </p:nvSpPr>
        <p:spPr>
          <a:xfrm>
            <a:off x="3970912" y="3947983"/>
            <a:ext cx="21739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ja-JP" sz="9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あなたは、この</a:t>
            </a:r>
            <a:r>
              <a:rPr lang="en-US" altLang="ja-JP" sz="9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1</a:t>
            </a:r>
            <a:r>
              <a:rPr lang="ja-JP" altLang="ja-JP" sz="900" kern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週間、よく笑いましたか</a:t>
            </a:r>
            <a:endPara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53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94206" y="636701"/>
            <a:ext cx="9693105" cy="6444583"/>
          </a:xfrm>
          <a:prstGeom prst="roundRect">
            <a:avLst>
              <a:gd name="adj" fmla="val 559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27FEC9-5BBB-4362-BA00-1990F105591D}"/>
              </a:ext>
            </a:extLst>
          </p:cNvPr>
          <p:cNvSpPr txBox="1"/>
          <p:nvPr/>
        </p:nvSpPr>
        <p:spPr>
          <a:xfrm>
            <a:off x="219272" y="1047383"/>
            <a:ext cx="4691393" cy="5647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食品を買う時は賞味期限の短い物を買ったり、食品ロスを無くすようにしている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スーパーで手前取りや見切り品を購入する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畑借用による野菜作り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ウォーキングとストレッチ体操を実践している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エレベーターやエスカレーターをなるべく使わない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子ども達の環境を良くするための寄附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ジェンダーに関する対応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節電、節水する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自転車や公共交通機関を利用する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人権意識を常に持つ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差別や偏見をしない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フェアトレードの物を買ったり、森林認証マークが付いた物を選ぶ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27FEC9-5BBB-4362-BA00-1990F105591D}"/>
              </a:ext>
            </a:extLst>
          </p:cNvPr>
          <p:cNvSpPr txBox="1"/>
          <p:nvPr/>
        </p:nvSpPr>
        <p:spPr>
          <a:xfrm>
            <a:off x="4910665" y="1047383"/>
            <a:ext cx="4771531" cy="5432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エコバッグやマイボトル、マイ箸を使用する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ペットボトルを捨てる時に分別したり、詰め替え用を買うようにする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過剰な包装を断る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不要なものを購入しない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環境に配慮した商品を買うようにしている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服や家電などなるべく長く使い続ける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中古品でも使える物は購入する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リサイクル、リユースを心がける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ペットボトルやアルミ缶をリサイクルボックスに捨てに行く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ペーパーレス化する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エアコンを適温に設定する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85738" indent="-185738">
              <a:spcBef>
                <a:spcPts val="1800"/>
              </a:spcBef>
              <a:tabLst>
                <a:tab pos="6239554" algn="l"/>
              </a:tabLst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・　地域の人と清掃活動をする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2196C33-163E-47E6-AF00-15034DCA8F3B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を意識して行動していること　（主な意見）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001B753D-444F-459F-A53F-00BFFF758121}"/>
              </a:ext>
            </a:extLst>
          </p:cNvPr>
          <p:cNvSpPr txBox="1">
            <a:spLocks/>
          </p:cNvSpPr>
          <p:nvPr/>
        </p:nvSpPr>
        <p:spPr>
          <a:xfrm>
            <a:off x="9105900" y="96701"/>
            <a:ext cx="682898" cy="3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0388F-A125-4D2E-BBF0-E240911E1C91}" type="slidenum">
              <a:rPr kumimoji="1" lang="ja-JP" altLang="en-US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14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11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2AC87AE-F6E3-44B1-AE9D-EE18609AAAFB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府民全体の認知度は </a:t>
            </a:r>
            <a:r>
              <a:rPr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83.4%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認知度の推移　（男女別）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1</a:t>
            </a:fld>
            <a:endParaRPr kumimoji="1" lang="ja-JP" altLang="en-US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4562" y="6756207"/>
            <a:ext cx="9737208" cy="342954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>
              <a:lnSpc>
                <a:spcPts val="2096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を知っている」と「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という言葉を聞いたことがある、または、ロゴを見たことがある」の合計を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の認知度としている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8AF137-93B3-461F-9399-AB64EC7F7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0" y="1310255"/>
            <a:ext cx="9626418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1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479348"/>
            <a:ext cx="9602338" cy="778111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>
              <a:lnSpc>
                <a:spcPts val="2096"/>
              </a:lnSpc>
            </a:pPr>
            <a:endParaRPr lang="en-US" altLang="ja-JP" sz="1400" dirty="0">
              <a:latin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8130966-F005-4155-A2FF-0EB652A9F2B2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認知度の推移　（全体）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スライド番号プレースホルダー 5">
            <a:extLst>
              <a:ext uri="{FF2B5EF4-FFF2-40B4-BE49-F238E27FC236}">
                <a16:creationId xmlns:a16="http://schemas.microsoft.com/office/drawing/2014/main" id="{41ECB667-4A79-48BD-9926-B72898EA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2</a:t>
            </a:fld>
            <a:endParaRPr kumimoji="1" lang="ja-JP" altLang="en-US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FEC924B-1881-4C5B-93FF-928BD355C9BB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直近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年の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の認知度は、概ね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80%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を超える水準で推移している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2DF8F3E-9C68-4DE3-BBEF-FAFA0CEF33DA}"/>
              </a:ext>
            </a:extLst>
          </p:cNvPr>
          <p:cNvSpPr/>
          <p:nvPr/>
        </p:nvSpPr>
        <p:spPr>
          <a:xfrm>
            <a:off x="269091" y="1736808"/>
            <a:ext cx="990365" cy="316279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28B378-78C2-4DDD-8EEA-28F16C1A5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7" y="1350360"/>
            <a:ext cx="9626418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4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2EFA966-32E2-42C9-AD1C-DCD7D23316C5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年以降、全ての世代で認知度は７０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%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を超える水準で推移している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0" y="479348"/>
            <a:ext cx="9602338" cy="778111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>
              <a:lnSpc>
                <a:spcPts val="2096"/>
              </a:lnSpc>
            </a:pPr>
            <a:endParaRPr lang="en-US" altLang="ja-JP" sz="1400" dirty="0">
              <a:latin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8130966-F005-4155-A2FF-0EB652A9F2B2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認知度の推移　（年齢別）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スライド番号プレースホルダー 5">
            <a:extLst>
              <a:ext uri="{FF2B5EF4-FFF2-40B4-BE49-F238E27FC236}">
                <a16:creationId xmlns:a16="http://schemas.microsoft.com/office/drawing/2014/main" id="{41ECB667-4A79-48BD-9926-B72898EA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3</a:t>
            </a:fld>
            <a:endParaRPr kumimoji="1" lang="ja-JP" altLang="en-US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3D8922F-1C90-4022-B74F-A17383DF2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4" y="1253658"/>
            <a:ext cx="9608129" cy="58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2EFA966-32E2-42C9-AD1C-DCD7D23316C5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18-20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代、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代では、認知度が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80%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を下回っている</a:t>
            </a:r>
          </a:p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を知っている」と回答した割合は、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18-20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代のみ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40%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を上回っている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8130966-F005-4155-A2FF-0EB652A9F2B2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認知度の内訳　（年齢別・２０２５年３月）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スライド番号プレースホルダー 5">
            <a:extLst>
              <a:ext uri="{FF2B5EF4-FFF2-40B4-BE49-F238E27FC236}">
                <a16:creationId xmlns:a16="http://schemas.microsoft.com/office/drawing/2014/main" id="{41ECB667-4A79-48BD-9926-B72898EA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4</a:t>
            </a:fld>
            <a:endParaRPr kumimoji="1" lang="ja-JP" altLang="en-US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1CA1EAD-F428-40C4-BEA4-463430A9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1" y="1350360"/>
            <a:ext cx="9626418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2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D3FD51F-F666-47E1-B9BE-670C8A6671BD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に関心が高まる機会　（複数選択可）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8AB75EA-A399-4681-9D2E-F9A29540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5</a:t>
            </a:fld>
            <a:endParaRPr kumimoji="1" lang="ja-JP" altLang="en-US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CFC4D2-5B0F-4C11-B696-E7B29154D4E6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に関心が高まる機会は、「気軽に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を学べるイベント」、「無料で参加できるセミナー」、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「行政等が主催するまちのゴミ拾い活動など、実際に体験できる機会」の割合が高い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C58F382-2A45-4510-B6CB-4877A531CE90}"/>
              </a:ext>
            </a:extLst>
          </p:cNvPr>
          <p:cNvSpPr/>
          <p:nvPr/>
        </p:nvSpPr>
        <p:spPr>
          <a:xfrm>
            <a:off x="8797491" y="4985251"/>
            <a:ext cx="413886" cy="813920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C04A5BE-343D-496E-99C7-304951EC4D12}"/>
              </a:ext>
            </a:extLst>
          </p:cNvPr>
          <p:cNvSpPr/>
          <p:nvPr/>
        </p:nvSpPr>
        <p:spPr>
          <a:xfrm>
            <a:off x="6254817" y="4985251"/>
            <a:ext cx="502118" cy="1502176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C51D7EC-FC5A-40BF-AA5F-16FF6C70FD9B}"/>
              </a:ext>
            </a:extLst>
          </p:cNvPr>
          <p:cNvSpPr/>
          <p:nvPr/>
        </p:nvSpPr>
        <p:spPr>
          <a:xfrm>
            <a:off x="2425566" y="4985251"/>
            <a:ext cx="654518" cy="1848686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2BF456-2E92-4F4B-80BD-8AF465E1D4B6}"/>
              </a:ext>
            </a:extLst>
          </p:cNvPr>
          <p:cNvSpPr/>
          <p:nvPr/>
        </p:nvSpPr>
        <p:spPr>
          <a:xfrm>
            <a:off x="4977938" y="4985251"/>
            <a:ext cx="502118" cy="1502176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FD12A1A-E637-43A6-ACD8-ADDF39462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5" y="1350360"/>
            <a:ext cx="9626418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8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-47372" y="-480988"/>
            <a:ext cx="9602338" cy="352892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>
              <a:lnSpc>
                <a:spcPts val="2096"/>
              </a:lnSpc>
            </a:pPr>
            <a:r>
              <a:rPr lang="ja-JP" altLang="en-US" sz="1400" dirty="0">
                <a:latin typeface="+mn-ea"/>
              </a:rPr>
              <a:t>〇 </a:t>
            </a:r>
            <a:r>
              <a:rPr lang="en-US" altLang="ja-JP" sz="1400" dirty="0">
                <a:latin typeface="+mn-ea"/>
              </a:rPr>
              <a:t>SDGs</a:t>
            </a:r>
            <a:r>
              <a:rPr lang="ja-JP" altLang="en-US" sz="1400" dirty="0">
                <a:latin typeface="+mn-ea"/>
              </a:rPr>
              <a:t>を知ったきっかけは、 「テレビ・ラジオ」が最も高く、次いで「ニュースサイト・ニュースアプリ」が高い。</a:t>
            </a:r>
            <a:endParaRPr lang="en-US" altLang="ja-JP" sz="1400" dirty="0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63799EF-1EED-4A69-831E-9C713C1B6C69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を知ったきっかけ　（複数選択可）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6A6CEA8-D695-4563-9604-F7CD7FA1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6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30C1EC-DB3C-4AEE-BF90-C548FFE1C76B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を知ったきっかけは、 「テレビ・ラジオ」、「ニュースサイト・ニュースアプリ」の割合が高い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39C6B91-E508-4913-B606-2FD2D32C5E6C}"/>
              </a:ext>
            </a:extLst>
          </p:cNvPr>
          <p:cNvSpPr/>
          <p:nvPr/>
        </p:nvSpPr>
        <p:spPr>
          <a:xfrm>
            <a:off x="5813659" y="5425981"/>
            <a:ext cx="413886" cy="1061445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12AE812-262F-485D-89F3-F204ED3FAA45}"/>
              </a:ext>
            </a:extLst>
          </p:cNvPr>
          <p:cNvSpPr/>
          <p:nvPr/>
        </p:nvSpPr>
        <p:spPr>
          <a:xfrm>
            <a:off x="2816760" y="5425981"/>
            <a:ext cx="486766" cy="1172940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AE33DE9-C529-44EA-A202-4F98B2795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7" y="1493266"/>
            <a:ext cx="9906000" cy="553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9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3D52C70-57AA-41D0-BAA1-42FA5D5192EF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大阪で重要だと思うゴール　（複数選択可）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ABB8150B-3DFB-4441-BF71-B7849C05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7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C1EE58F-ABE0-4ED2-A00B-799C3A8A1A9A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大阪で重要だと思うゴールは、「ゴール３（すべての人に健康と福祉を）」 、「ゴール１（貧困をなくそう） 」 、「ゴール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 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（住み続けられるまちづくりを） 」の割合が高い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F921584-F2FC-49D8-AA8D-CAEE82B0A42C}"/>
              </a:ext>
            </a:extLst>
          </p:cNvPr>
          <p:cNvSpPr/>
          <p:nvPr/>
        </p:nvSpPr>
        <p:spPr>
          <a:xfrm>
            <a:off x="5996540" y="6603597"/>
            <a:ext cx="413886" cy="245777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191403-0800-48D0-815F-35589C97DB16}"/>
              </a:ext>
            </a:extLst>
          </p:cNvPr>
          <p:cNvSpPr/>
          <p:nvPr/>
        </p:nvSpPr>
        <p:spPr>
          <a:xfrm>
            <a:off x="835069" y="6603596"/>
            <a:ext cx="413886" cy="245777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E13B43D-7F72-4584-A5A8-3CC2EF769A3B}"/>
              </a:ext>
            </a:extLst>
          </p:cNvPr>
          <p:cNvSpPr/>
          <p:nvPr/>
        </p:nvSpPr>
        <p:spPr>
          <a:xfrm>
            <a:off x="1858737" y="6603596"/>
            <a:ext cx="413886" cy="245777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983AE27-CFEA-41B1-8B0E-A65790CA4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4" y="1350360"/>
            <a:ext cx="9742252" cy="56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9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8791" y="1334664"/>
            <a:ext cx="949994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■大阪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行動憲章の認知度</a:t>
            </a:r>
            <a:r>
              <a:rPr lang="ja-JP" altLang="en-US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（ＳＤＧｓを知っている・聞いたことがあると回答した人のみ）</a:t>
            </a:r>
            <a:endParaRPr lang="ja-JP" altLang="en-US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8792" y="4028654"/>
            <a:ext cx="5903397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tabLst>
                <a:tab pos="6239554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■大阪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行動憲章の趣旨への賛同率（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n=1,000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CFC0524-5E3C-4C73-9A69-3B01A8685C5B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大阪ＳＤＧｓ行動憲章認知度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1925E35C-F703-48DE-9E13-F41D8B4AC48D}"/>
              </a:ext>
            </a:extLst>
          </p:cNvPr>
          <p:cNvSpPr txBox="1">
            <a:spLocks/>
          </p:cNvSpPr>
          <p:nvPr/>
        </p:nvSpPr>
        <p:spPr>
          <a:xfrm>
            <a:off x="9105900" y="96701"/>
            <a:ext cx="682898" cy="3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0388F-A125-4D2E-BBF0-E240911E1C91}" type="slidenum">
              <a:rPr kumimoji="1" lang="ja-JP" altLang="en-US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8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2BAAA6-43E6-4E51-92F8-941A9A254B1C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行動憲章の認知度は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34.2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％、趣旨への賛同率は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42.5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D60E08E-C075-4FD4-BBE2-9988A2B44111}"/>
              </a:ext>
            </a:extLst>
          </p:cNvPr>
          <p:cNvSpPr/>
          <p:nvPr/>
        </p:nvSpPr>
        <p:spPr>
          <a:xfrm>
            <a:off x="461052" y="1705334"/>
            <a:ext cx="1669673" cy="295993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6DDE341-B387-41FC-B451-6D0F7B5E9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2" y="4430070"/>
            <a:ext cx="9114310" cy="273546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BE0FB15-F05F-47B2-A102-A0389027A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66" y="1746406"/>
            <a:ext cx="9193565" cy="2377646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2B845F3-D862-4C46-B50B-FD99AF86B13C}"/>
              </a:ext>
            </a:extLst>
          </p:cNvPr>
          <p:cNvSpPr/>
          <p:nvPr/>
        </p:nvSpPr>
        <p:spPr>
          <a:xfrm>
            <a:off x="461052" y="4397986"/>
            <a:ext cx="998779" cy="273934"/>
          </a:xfrm>
          <a:prstGeom prst="rect">
            <a:avLst/>
          </a:prstGeom>
          <a:noFill/>
          <a:ln w="28575">
            <a:solidFill>
              <a:srgbClr val="E40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33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1207</Words>
  <Application>Microsoft Office PowerPoint</Application>
  <PresentationFormat>ユーザー設定</PresentationFormat>
  <Paragraphs>119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BIZ UDPゴシック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2022-09-21T01:07:55Z</dcterms:created>
  <dcterms:modified xsi:type="dcterms:W3CDTF">2025-05-01T04:34:04Z</dcterms:modified>
</cp:coreProperties>
</file>