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sldIdLst>
    <p:sldId id="564" r:id="rId2"/>
    <p:sldId id="256" r:id="rId3"/>
    <p:sldId id="565" r:id="rId4"/>
    <p:sldId id="567" r:id="rId5"/>
    <p:sldId id="566" r:id="rId6"/>
    <p:sldId id="568" r:id="rId7"/>
    <p:sldId id="1440" r:id="rId8"/>
    <p:sldId id="569" r:id="rId9"/>
    <p:sldId id="572" r:id="rId10"/>
    <p:sldId id="1099" r:id="rId11"/>
    <p:sldId id="1062" r:id="rId12"/>
    <p:sldId id="1238" r:id="rId13"/>
    <p:sldId id="1130" r:id="rId14"/>
    <p:sldId id="1439" r:id="rId15"/>
    <p:sldId id="1438" r:id="rId1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88859" autoAdjust="0"/>
  </p:normalViewPr>
  <p:slideViewPr>
    <p:cSldViewPr snapToGrid="0">
      <p:cViewPr varScale="1">
        <p:scale>
          <a:sx n="89" d="100"/>
          <a:sy n="89" d="100"/>
        </p:scale>
        <p:origin x="42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1FF22-B6DB-47E5-A15B-E22B39508DAD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3E674-DFC7-4F8D-81D5-A48266138A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4905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696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3E674-DFC7-4F8D-81D5-A48266138A2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3536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3E674-DFC7-4F8D-81D5-A48266138A2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5524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77825" y="1250950"/>
            <a:ext cx="6000750" cy="33766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80010" algn="just">
              <a:lnSpc>
                <a:spcPts val="2200"/>
              </a:lnSpc>
              <a:spcBef>
                <a:spcPts val="600"/>
              </a:spcBef>
            </a:pPr>
            <a:endParaRPr lang="en-US" altLang="ja-JP" kern="1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423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002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kern="100" dirty="0"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/>
              <a:t>12</a:t>
            </a:fld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6233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3406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F3B-5A04-41FB-8249-8E399CC488D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65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F27D62-6590-4A42-B20F-F7F4D1242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9E003C8-6CC9-4F41-ACE9-CCF6C8C02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BB3650-AABB-4761-ABDB-96F76316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0D6B-590F-4AE3-ABC4-2ECF944A8840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CDC3D6-3EF8-4C74-88AC-BC20128E3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45FDFB-3C80-4580-893B-F04CCF44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3F51-79CF-4D87-BE6C-40F8A74A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59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B23C4A-4A2B-4955-B237-F7F701FAE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D8E29B8-322D-40DE-B505-1BB4505DE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4A8D5F-4038-48B3-9A6E-C50EA7649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0D6B-590F-4AE3-ABC4-2ECF944A8840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4E9BEE-1F89-45F1-9B6D-EFB535649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9D40AC-7192-4C2B-B82B-E599B55D4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3F51-79CF-4D87-BE6C-40F8A74A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922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6D6F862-FF60-4AC9-B735-C0B9E2AB47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9D32A5B-359F-42AD-A41E-8682CF0A3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4CBB1F-A508-4C3D-8621-623A707DE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0D6B-590F-4AE3-ABC4-2ECF944A8840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BB51BC9-4419-4073-9580-0F7365ED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6FF1E4-787A-4ECD-855C-B7C2C5F48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3F51-79CF-4D87-BE6C-40F8A74A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1703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0235-E28E-4DC9-97B7-8703B795D134}" type="datetime1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1207262" y="6428925"/>
            <a:ext cx="858353" cy="365125"/>
          </a:xfr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B20388F-A125-4D2E-BBF0-E240911E1C9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2135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2792-608C-485E-8A3C-B096504E97DD}" type="datetime1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1207261" y="115209"/>
            <a:ext cx="840490" cy="360000"/>
          </a:xfr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algn="ctr"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B20388F-A125-4D2E-BBF0-E240911E1C9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92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6DA7B4-B59E-4725-804C-509565E78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D65BAB-8CDD-4D2C-97DB-F498ACBF5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10ADCD-F1B7-4321-82B2-5335B128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0D6B-590F-4AE3-ABC4-2ECF944A8840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7A1B9F1-3354-4773-A15A-2F55D0A8B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1CE279-0DEA-4FAA-AB4A-073C4B22B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3F51-79CF-4D87-BE6C-40F8A74A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89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3429C7-6406-4D63-A352-5EC6BBAC0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6F4B64-C42A-4F96-A245-53E7BBE4F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494693-ED47-4CE2-8937-D5816E24A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0D6B-590F-4AE3-ABC4-2ECF944A8840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C709E6-B40B-4323-8974-D801296B0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E8830A-28AD-4D68-95ED-F37A7F893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3F51-79CF-4D87-BE6C-40F8A74A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987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1935E9-CA0C-4232-B597-7BE498D5D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6DD61F-5901-44E0-A6DF-9BC73ECEA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0B19072-E193-4AB3-AF9E-23871320C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F88F2D-42EA-46E4-A075-FDFD951FB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0D6B-590F-4AE3-ABC4-2ECF944A8840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AEF70CC-F176-4B9C-9A1C-437CDFF0A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CE4A50F-C400-4E51-B852-73997164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3F51-79CF-4D87-BE6C-40F8A74A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45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830DA3-9CE5-4D43-898F-3CA17C2AA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C384899-C8D1-4BCF-848C-6B5030DFD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442BDCD-1517-43B4-A5DE-54A216E9E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C28E959-CDED-49FA-AFBA-2BD02AC83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0D414E5-C631-4CB8-A0D1-F2265016D2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DAD6896-DCAB-4D84-B97E-F6755DEAA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0D6B-590F-4AE3-ABC4-2ECF944A8840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CB3343A-8416-4F54-ADA8-B6DBAF13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77143FF-0B39-4162-9C49-986DE888D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3F51-79CF-4D87-BE6C-40F8A74A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414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3BF018-B8B1-440F-AFB5-711014EBC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7CF65B8-8E4A-42E7-9428-5772C685C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0D6B-590F-4AE3-ABC4-2ECF944A8840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27E42C7-ED9F-45B2-88A2-0B681E780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7C5E1E1-0567-4FEA-B389-5A9CEC2DE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3F51-79CF-4D87-BE6C-40F8A74A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393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8DE2688-5AB3-491A-BE9F-689F91BE8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0D6B-590F-4AE3-ABC4-2ECF944A8840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6139D6D-E1B2-4BB7-9E73-B047DD55B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671A68-6A19-4D17-9833-E3E098FFF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3F51-79CF-4D87-BE6C-40F8A74A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0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AFDC59-9792-414F-A274-367F060D5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67B980-DF09-434B-B428-6E7BE77F1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77DEAE5-AE41-4DE8-8CAE-8395E79F0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C2DDAFB-7131-4979-A6EC-1BF071689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0D6B-590F-4AE3-ABC4-2ECF944A8840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086EE92-A8A1-47DE-AE2A-67A859073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C34808A-4776-4CF5-B042-E5E0AD774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3F51-79CF-4D87-BE6C-40F8A74A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349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20BF12-B3C7-47E7-8F0A-C92725307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8BA005D-8A18-4D4F-AF14-6FFFD28682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87552B5-6307-4D16-9724-BCC9CDEF0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E2E6996-A17C-4AE5-ADFC-A1B24668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0D6B-590F-4AE3-ABC4-2ECF944A8840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14B48A7-8697-4321-80FC-FFFF3D6E9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3BDB2E8-68FC-4937-ADF8-F0A654CAE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3F51-79CF-4D87-BE6C-40F8A74A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610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1934CFF-16B1-4C19-A83B-B0630E17D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4222B33-60E8-40D9-A708-CA9AB889F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D052E5-A582-49AA-9AA4-83992EA5B6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80D6B-590F-4AE3-ABC4-2ECF944A8840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C1ACBE-D83A-4652-88EC-70032D067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CC95CC9-894A-462B-9B8F-7FF71A5F7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B3F51-79CF-4D87-BE6C-40F8A74A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965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/>
          <p:cNvSpPr txBox="1"/>
          <p:nvPr/>
        </p:nvSpPr>
        <p:spPr>
          <a:xfrm>
            <a:off x="3002603" y="5877520"/>
            <a:ext cx="6186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kumimoji="1"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endParaRPr kumimoji="1"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大阪府 政策企画部 企画室　連携課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" y="1529298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地域金融論「地域の課題と金融ソリューション」</a:t>
            </a:r>
            <a:endParaRPr kumimoji="1" lang="en-US" altLang="ja-JP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大阪府の現状と取組みについて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740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9"/>
    </mc:Choice>
    <mc:Fallback xmlns="">
      <p:transition spd="slow" advTm="31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8174736" y="6614852"/>
            <a:ext cx="2874264" cy="26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8" dirty="0">
                <a:latin typeface="Meiryo UI" panose="020B0604030504040204" pitchFamily="50" charset="-128"/>
                <a:ea typeface="Meiryo UI" panose="020B0604030504040204" pitchFamily="50" charset="-128"/>
              </a:rPr>
              <a:t>提供：</a:t>
            </a:r>
            <a:r>
              <a:rPr lang="zh-CN" altLang="en-US" sz="1108" dirty="0">
                <a:latin typeface="Meiryo UI" panose="020B0604030504040204" pitchFamily="50" charset="-128"/>
                <a:ea typeface="Meiryo UI" panose="020B0604030504040204" pitchFamily="50" charset="-128"/>
              </a:rPr>
              <a:t>２０２５年日本国際博覧会協会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43001" y="880360"/>
            <a:ext cx="5941335" cy="2881060"/>
          </a:xfrm>
          <a:prstGeom prst="rect">
            <a:avLst/>
          </a:prstGeom>
          <a:noFill/>
          <a:ln>
            <a:noFill/>
          </a:ln>
        </p:spPr>
        <p:txBody>
          <a:bodyPr wrap="square" lIns="252000" tIns="144000" rIns="84392" bIns="42197" rtlCol="0">
            <a:spAutoFit/>
          </a:bodyPr>
          <a:lstStyle/>
          <a:p>
            <a:pPr>
              <a:lnSpc>
                <a:spcPts val="1900"/>
              </a:lnSpc>
              <a:spcBef>
                <a:spcPts val="1200"/>
              </a:spcBef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◆テーマ：いのち輝く未来社会のデザイン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　　　　　　 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“Designing Future Society for Our Lives”</a:t>
            </a:r>
          </a:p>
          <a:p>
            <a:pPr>
              <a:lnSpc>
                <a:spcPts val="1900"/>
              </a:lnSpc>
              <a:spcBef>
                <a:spcPts val="2400"/>
              </a:spcBef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◆開催期間 ：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2025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13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日～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10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13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900"/>
              </a:lnSpc>
              <a:spcBef>
                <a:spcPts val="2400"/>
              </a:spcBef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◆開催場所 ：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夢洲（大阪市臨海部）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900"/>
              </a:lnSpc>
              <a:spcBef>
                <a:spcPts val="2400"/>
              </a:spcBef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◆入場者（想定）：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2,800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900"/>
              </a:lnSpc>
              <a:spcBef>
                <a:spcPts val="2400"/>
              </a:spcBef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◆経済効果 ：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兆円　　　　　　　　 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560" y="3956568"/>
            <a:ext cx="4175760" cy="266849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792" y="3966779"/>
            <a:ext cx="4084409" cy="2648072"/>
          </a:xfrm>
          <a:prstGeom prst="rect">
            <a:avLst/>
          </a:prstGeom>
        </p:spPr>
      </p:pic>
      <p:sp>
        <p:nvSpPr>
          <p:cNvPr id="11" name="吹き出し: 円形 10">
            <a:extLst>
              <a:ext uri="{FF2B5EF4-FFF2-40B4-BE49-F238E27FC236}">
                <a16:creationId xmlns:a16="http://schemas.microsoft.com/office/drawing/2014/main" id="{6B01A7E1-3AE0-463B-A886-20F10AA17D71}"/>
              </a:ext>
            </a:extLst>
          </p:cNvPr>
          <p:cNvSpPr/>
          <p:nvPr/>
        </p:nvSpPr>
        <p:spPr>
          <a:xfrm>
            <a:off x="5639916" y="2197240"/>
            <a:ext cx="2874190" cy="1061388"/>
          </a:xfrm>
          <a:prstGeom prst="wedgeEllipseCallout">
            <a:avLst>
              <a:gd name="adj1" fmla="val -69559"/>
              <a:gd name="adj2" fmla="val -62190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今日で</a:t>
            </a:r>
            <a:endParaRPr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万博</a:t>
            </a: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83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日前！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5966EEE-A6A4-447A-A081-1A154F02C7D1}"/>
              </a:ext>
            </a:extLst>
          </p:cNvPr>
          <p:cNvSpPr txBox="1"/>
          <p:nvPr/>
        </p:nvSpPr>
        <p:spPr>
          <a:xfrm>
            <a:off x="-3697" y="-7171"/>
            <a:ext cx="12192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2025</a:t>
            </a:r>
            <a:r>
              <a:rPr lang="ja-JP" altLang="en-US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年日本国際博覧会（大阪・関西万博）</a:t>
            </a:r>
            <a:endParaRPr lang="ja-JP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3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4"/>
    </mc:Choice>
    <mc:Fallback xmlns="">
      <p:transition spd="slow" advTm="13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正方形/長方形 39"/>
          <p:cNvSpPr/>
          <p:nvPr/>
        </p:nvSpPr>
        <p:spPr>
          <a:xfrm>
            <a:off x="286439" y="695046"/>
            <a:ext cx="11589744" cy="61156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shade val="50000"/>
                <a:alpha val="9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144000" rIns="216000" rtlCol="0" anchor="t" anchorCtr="0"/>
          <a:lstStyle/>
          <a:p>
            <a:pPr marL="174625" indent="-174625">
              <a:lnSpc>
                <a:spcPts val="1400"/>
              </a:lnSpc>
            </a:pP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5738" indent="-185738">
              <a:lnSpc>
                <a:spcPts val="1400"/>
              </a:lnSpc>
              <a:tabLst>
                <a:tab pos="185738" algn="l"/>
              </a:tabLst>
            </a:pP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6362918" y="1039145"/>
            <a:ext cx="4918354" cy="5597555"/>
          </a:xfrm>
          <a:prstGeom prst="roundRect">
            <a:avLst>
              <a:gd name="adj" fmla="val 3149"/>
            </a:avLst>
          </a:prstGeom>
          <a:solidFill>
            <a:schemeClr val="bg1"/>
          </a:solidFill>
          <a:ln w="6350">
            <a:solidFill>
              <a:schemeClr val="accent5">
                <a:lumMod val="75000"/>
              </a:schemeClr>
            </a:solidFill>
          </a:ln>
        </p:spPr>
        <p:txBody>
          <a:bodyPr wrap="square">
            <a:noAutofit/>
          </a:bodyPr>
          <a:lstStyle/>
          <a:p>
            <a:pPr marL="174625" indent="-174625">
              <a:lnSpc>
                <a:spcPts val="1800"/>
              </a:lnSpc>
            </a:pP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651904" y="826985"/>
            <a:ext cx="2592000" cy="4243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 anchor="ctr">
            <a:noAutofit/>
          </a:bodyPr>
          <a:lstStyle/>
          <a:p>
            <a:pPr algn="ctr">
              <a:tabLst>
                <a:tab pos="6550025" algn="l"/>
              </a:tabLst>
            </a:pP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endParaRPr lang="ja-JP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894827" y="1528985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将来像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943095" y="1817000"/>
            <a:ext cx="3711912" cy="3231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lang="en-US" altLang="ja-JP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が達成された社会</a:t>
            </a:r>
            <a:endParaRPr lang="en-US" altLang="ja-JP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927324" y="2293426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理　念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908274" y="2566068"/>
            <a:ext cx="4079260" cy="7848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誰一人取り残さない</a:t>
            </a:r>
            <a:endParaRPr lang="en-US" altLang="ja-JP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将来世代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のニーズを損なうことなく、</a:t>
            </a:r>
            <a:b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今の世代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のニーズを満たす</a:t>
            </a:r>
            <a:endParaRPr lang="en-US" altLang="ja-JP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926055" y="3510432"/>
            <a:ext cx="1391015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達成ポイント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981417" y="3796717"/>
            <a:ext cx="3824696" cy="3231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先端技術を活用した社会課題の解決</a:t>
            </a:r>
            <a:endParaRPr lang="en-US" altLang="ja-JP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921721" y="4308004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特徴</a:t>
            </a:r>
          </a:p>
        </p:txBody>
      </p:sp>
      <p:sp>
        <p:nvSpPr>
          <p:cNvPr id="50" name="正方形/長方形 49"/>
          <p:cNvSpPr/>
          <p:nvPr/>
        </p:nvSpPr>
        <p:spPr>
          <a:xfrm>
            <a:off x="6826304" y="4616318"/>
            <a:ext cx="3945494" cy="1015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持続可能な社会の実現に向け、世界の大胆な変革が必要となることを、全ての国連加盟国が採択</a:t>
            </a:r>
            <a:b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人類の英知の結集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dirty="0"/>
          </a:p>
        </p:txBody>
      </p:sp>
      <p:sp>
        <p:nvSpPr>
          <p:cNvPr id="51" name="正方形/長方形 50"/>
          <p:cNvSpPr/>
          <p:nvPr/>
        </p:nvSpPr>
        <p:spPr>
          <a:xfrm>
            <a:off x="6894827" y="6034187"/>
            <a:ext cx="3669444" cy="32900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162050" indent="-1162050">
              <a:lnSpc>
                <a:spcPts val="1800"/>
              </a:lnSpc>
            </a:pPr>
            <a:r>
              <a:rPr lang="ja-JP" altLang="en-US" b="1" dirty="0"/>
              <a:t>２０３０年</a:t>
            </a:r>
            <a:endParaRPr lang="ja-JP" altLang="en-US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894827" y="5686603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目標年限</a:t>
            </a:r>
          </a:p>
        </p:txBody>
      </p:sp>
      <p:sp>
        <p:nvSpPr>
          <p:cNvPr id="54" name="角丸四角形 53"/>
          <p:cNvSpPr/>
          <p:nvPr/>
        </p:nvSpPr>
        <p:spPr>
          <a:xfrm>
            <a:off x="1070373" y="997940"/>
            <a:ext cx="4833131" cy="5597554"/>
          </a:xfrm>
          <a:prstGeom prst="roundRect">
            <a:avLst>
              <a:gd name="adj" fmla="val 3149"/>
            </a:avLst>
          </a:prstGeom>
          <a:solidFill>
            <a:schemeClr val="bg1"/>
          </a:solidFill>
          <a:ln w="6350">
            <a:solidFill>
              <a:schemeClr val="accent5">
                <a:lumMod val="75000"/>
              </a:schemeClr>
            </a:solidFill>
          </a:ln>
        </p:spPr>
        <p:txBody>
          <a:bodyPr wrap="square">
            <a:noAutofit/>
          </a:bodyPr>
          <a:lstStyle/>
          <a:p>
            <a:pPr marL="174625" indent="-174625">
              <a:lnSpc>
                <a:spcPts val="1800"/>
              </a:lnSpc>
            </a:pP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670762" y="1505874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テーマ</a:t>
            </a: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688982" y="2238117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サブテーマ</a:t>
            </a: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688264" y="3477623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コンセプト</a:t>
            </a: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1759167" y="1786647"/>
            <a:ext cx="3285545" cy="3231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いのち輝く未来社会のデザイン</a:t>
            </a:r>
            <a:endParaRPr lang="en-US" altLang="ja-JP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527304" y="2617483"/>
            <a:ext cx="4539274" cy="7848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Saving Lives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（いのちを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救う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Empowering Lives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（いのちに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力を与える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trike="sngStrik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Connecting Lives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（いのちを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つなぐ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ja-JP" altLang="en-US" strike="sngStrik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1644740" y="3794882"/>
            <a:ext cx="3809918" cy="5539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0" rtlCol="0">
            <a:spAutoFit/>
          </a:bodyPr>
          <a:lstStyle/>
          <a:p>
            <a:pPr>
              <a:lnSpc>
                <a:spcPts val="1800"/>
              </a:lnSpc>
              <a:tabLst>
                <a:tab pos="6550025" algn="l"/>
              </a:tabLst>
            </a:pP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People’s Living Lab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（未来社会の実験場）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2305865" y="859794"/>
            <a:ext cx="25920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Ins="108000" rtlCol="0" anchor="ctr">
            <a:spAutoFit/>
          </a:bodyPr>
          <a:lstStyle/>
          <a:p>
            <a:pPr algn="ctr">
              <a:tabLst>
                <a:tab pos="6550025" algn="l"/>
              </a:tabLst>
            </a:pPr>
            <a:r>
              <a:rPr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大阪・関西万博</a:t>
            </a: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1688264" y="4388541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特徴</a:t>
            </a:r>
          </a:p>
        </p:txBody>
      </p:sp>
      <p:sp>
        <p:nvSpPr>
          <p:cNvPr id="80" name="正方形/長方形 79"/>
          <p:cNvSpPr/>
          <p:nvPr/>
        </p:nvSpPr>
        <p:spPr>
          <a:xfrm>
            <a:off x="1685470" y="4695388"/>
            <a:ext cx="3631902" cy="784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地球規模のさまざまな課題に取り組むために、</a:t>
            </a:r>
            <a:b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世界各地から英知を集める場</a:t>
            </a:r>
            <a:endParaRPr lang="ja-JP" altLang="en-US" b="1" dirty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1745719" y="5628940"/>
            <a:ext cx="1008000" cy="2671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ctr">
              <a:lnSpc>
                <a:spcPts val="1800"/>
              </a:lnSpc>
              <a:tabLst>
                <a:tab pos="6550025" algn="l"/>
              </a:tabLst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開催時期</a:t>
            </a:r>
          </a:p>
        </p:txBody>
      </p:sp>
      <p:sp>
        <p:nvSpPr>
          <p:cNvPr id="83" name="正方形/長方形 82"/>
          <p:cNvSpPr/>
          <p:nvPr/>
        </p:nvSpPr>
        <p:spPr>
          <a:xfrm>
            <a:off x="1745720" y="5987954"/>
            <a:ext cx="3271933" cy="32977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b="1" dirty="0"/>
              <a:t>２０２５年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E2FF3E2-3700-48D4-B6F9-39A2DD7EB0DE}"/>
              </a:ext>
            </a:extLst>
          </p:cNvPr>
          <p:cNvSpPr txBox="1"/>
          <p:nvPr/>
        </p:nvSpPr>
        <p:spPr>
          <a:xfrm>
            <a:off x="-3697" y="-7171"/>
            <a:ext cx="12192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万博と</a:t>
            </a:r>
            <a:r>
              <a:rPr lang="en-US" altLang="ja-JP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</a:p>
        </p:txBody>
      </p:sp>
    </p:spTree>
    <p:extLst>
      <p:ext uri="{BB962C8B-B14F-4D97-AF65-F5344CB8AC3E}">
        <p14:creationId xmlns:p14="http://schemas.microsoft.com/office/powerpoint/2010/main" val="312954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6"/>
    </mc:Choice>
    <mc:Fallback xmlns="">
      <p:transition spd="slow" advTm="128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テキスト ボックス 34"/>
          <p:cNvSpPr txBox="1"/>
          <p:nvPr/>
        </p:nvSpPr>
        <p:spPr>
          <a:xfrm>
            <a:off x="1359378" y="1211243"/>
            <a:ext cx="9473247" cy="683264"/>
          </a:xfrm>
          <a:prstGeom prst="rect">
            <a:avLst/>
          </a:prstGeom>
          <a:noFill/>
        </p:spPr>
        <p:txBody>
          <a:bodyPr wrap="square" lIns="72000" tIns="64008" rIns="72000" bIns="64008" rtlCol="0">
            <a:spAutoFit/>
          </a:bodyPr>
          <a:lstStyle/>
          <a:p>
            <a:pPr marL="171450" indent="-171450">
              <a:buFont typeface="Meiryo UI" panose="020B0604030504040204" pitchFamily="50" charset="-128"/>
              <a:buChar char="○"/>
            </a:pP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万博に向け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en-US" altLang="ja-JP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先進都市」としての基盤を整え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2030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目標年次に向けた総仕上げを図る中で、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万博のレガシーとして「</a:t>
            </a:r>
            <a:r>
              <a:rPr lang="en-US" altLang="ja-JP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先進都市」を実現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する。</a:t>
            </a:r>
            <a:endParaRPr lang="ja-JP" altLang="en-US" spc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3" name="グループ化 4"/>
          <p:cNvGrpSpPr/>
          <p:nvPr/>
        </p:nvGrpSpPr>
        <p:grpSpPr>
          <a:xfrm>
            <a:off x="1637453" y="2251112"/>
            <a:ext cx="9421602" cy="4268404"/>
            <a:chOff x="360048" y="2354064"/>
            <a:chExt cx="9421602" cy="3616843"/>
          </a:xfrm>
        </p:grpSpPr>
        <p:sp>
          <p:nvSpPr>
            <p:cNvPr id="34" name="右矢印 5"/>
            <p:cNvSpPr/>
            <p:nvPr/>
          </p:nvSpPr>
          <p:spPr>
            <a:xfrm>
              <a:off x="380482" y="5251000"/>
              <a:ext cx="9207106" cy="719907"/>
            </a:xfrm>
            <a:prstGeom prst="rightArrow">
              <a:avLst>
                <a:gd name="adj1" fmla="val 50894"/>
                <a:gd name="adj2" fmla="val 8559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4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　　　　　　　　　　　　　　　　　　　　</a:t>
              </a:r>
            </a:p>
          </p:txBody>
        </p:sp>
        <p:sp>
          <p:nvSpPr>
            <p:cNvPr id="52" name="テキスト ボックス 6"/>
            <p:cNvSpPr txBox="1"/>
            <p:nvPr/>
          </p:nvSpPr>
          <p:spPr>
            <a:xfrm>
              <a:off x="374749" y="5466283"/>
              <a:ext cx="1242328" cy="286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lang="en-US" altLang="ja-JP" sz="1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2020</a:t>
              </a:r>
              <a:r>
                <a:rPr lang="ja-JP" altLang="en-US" sz="1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　</a:t>
              </a:r>
            </a:p>
          </p:txBody>
        </p:sp>
        <p:sp>
          <p:nvSpPr>
            <p:cNvPr id="53" name="テキスト ボックス 7"/>
            <p:cNvSpPr txBox="1"/>
            <p:nvPr/>
          </p:nvSpPr>
          <p:spPr>
            <a:xfrm>
              <a:off x="3674578" y="5477405"/>
              <a:ext cx="940100" cy="286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2025</a:t>
              </a:r>
              <a:r>
                <a:rPr lang="ja-JP" altLang="en-US" sz="1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</a:t>
              </a:r>
            </a:p>
          </p:txBody>
        </p:sp>
        <p:sp>
          <p:nvSpPr>
            <p:cNvPr id="54" name="テキスト ボックス 8"/>
            <p:cNvSpPr txBox="1"/>
            <p:nvPr/>
          </p:nvSpPr>
          <p:spPr>
            <a:xfrm>
              <a:off x="7831729" y="5452083"/>
              <a:ext cx="1137373" cy="286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2030</a:t>
              </a:r>
              <a:r>
                <a:rPr lang="ja-JP" altLang="en-US" sz="1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　　　　　　　　　　　　　　　</a:t>
              </a:r>
            </a:p>
          </p:txBody>
        </p:sp>
        <p:cxnSp>
          <p:nvCxnSpPr>
            <p:cNvPr id="37" name="直線コネクタ 9"/>
            <p:cNvCxnSpPr/>
            <p:nvPr/>
          </p:nvCxnSpPr>
          <p:spPr>
            <a:xfrm>
              <a:off x="3618795" y="5168107"/>
              <a:ext cx="1071365" cy="333"/>
            </a:xfrm>
            <a:prstGeom prst="line">
              <a:avLst/>
            </a:prstGeom>
            <a:ln w="22225">
              <a:solidFill>
                <a:schemeClr val="accent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10"/>
            <p:cNvCxnSpPr/>
            <p:nvPr/>
          </p:nvCxnSpPr>
          <p:spPr>
            <a:xfrm flipV="1">
              <a:off x="3515346" y="3146478"/>
              <a:ext cx="1082110" cy="426256"/>
            </a:xfrm>
            <a:prstGeom prst="line">
              <a:avLst/>
            </a:prstGeom>
            <a:ln w="22225">
              <a:solidFill>
                <a:schemeClr val="accent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ホームベース 11"/>
            <p:cNvSpPr/>
            <p:nvPr/>
          </p:nvSpPr>
          <p:spPr>
            <a:xfrm>
              <a:off x="380482" y="3470141"/>
              <a:ext cx="3422708" cy="1708223"/>
            </a:xfrm>
            <a:prstGeom prst="homePlate">
              <a:avLst>
                <a:gd name="adj" fmla="val 8632"/>
              </a:avLst>
            </a:prstGeom>
            <a:solidFill>
              <a:schemeClr val="accent5">
                <a:lumMod val="75000"/>
              </a:schemeClr>
            </a:solidFill>
            <a:ln w="34925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ja-JP" altLang="en-US" sz="1400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41" name="角丸四角形 12"/>
            <p:cNvSpPr/>
            <p:nvPr/>
          </p:nvSpPr>
          <p:spPr>
            <a:xfrm>
              <a:off x="7971062" y="2462654"/>
              <a:ext cx="468723" cy="2755108"/>
            </a:xfrm>
            <a:prstGeom prst="roundRect">
              <a:avLst>
                <a:gd name="adj" fmla="val 8062"/>
              </a:avLst>
            </a:prstGeom>
            <a:solidFill>
              <a:schemeClr val="bg2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ja-JP" altLang="en-US" sz="1400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30" name="テキスト ボックス 13"/>
            <p:cNvSpPr txBox="1"/>
            <p:nvPr/>
          </p:nvSpPr>
          <p:spPr>
            <a:xfrm>
              <a:off x="7977520" y="2599930"/>
              <a:ext cx="430887" cy="2685910"/>
            </a:xfrm>
            <a:prstGeom prst="rect">
              <a:avLst/>
            </a:prstGeom>
            <a:noFill/>
            <a:effectLst/>
          </p:spPr>
          <p:txBody>
            <a:bodyPr vert="eaVert" wrap="square" rtlCol="0">
              <a:spAutoFit/>
            </a:bodyPr>
            <a:lstStyle/>
            <a:p>
              <a:pPr algn="ctr">
                <a:defRPr/>
              </a:pPr>
              <a:r>
                <a:rPr lang="ja-JP" altLang="en-US" sz="1600" dirty="0">
                  <a:solidFill>
                    <a:prstClr val="black"/>
                  </a:solidFill>
                  <a:latin typeface="Bauhaus 93" panose="04030905020B02020C02" pitchFamily="82" charset="0"/>
                  <a:ea typeface="HGS創英角ｺﾞｼｯｸUB" panose="020B0900000000000000" pitchFamily="50" charset="-128"/>
                </a:rPr>
                <a:t>ＳＤＧｓ目標年次</a:t>
              </a:r>
              <a:endParaRPr lang="en-US" altLang="ja-JP" sz="1600" dirty="0">
                <a:solidFill>
                  <a:prstClr val="black"/>
                </a:solidFill>
                <a:latin typeface="Bauhaus 93" panose="04030905020B02020C02" pitchFamily="82" charset="0"/>
                <a:ea typeface="HGS創英角ｺﾞｼｯｸUB" panose="020B0900000000000000" pitchFamily="50" charset="-128"/>
              </a:endParaRPr>
            </a:p>
          </p:txBody>
        </p:sp>
        <p:sp>
          <p:nvSpPr>
            <p:cNvPr id="43" name="ホームベース 14"/>
            <p:cNvSpPr/>
            <p:nvPr/>
          </p:nvSpPr>
          <p:spPr>
            <a:xfrm>
              <a:off x="4567158" y="3159080"/>
              <a:ext cx="3383470" cy="2050104"/>
            </a:xfrm>
            <a:prstGeom prst="homePlate">
              <a:avLst>
                <a:gd name="adj" fmla="val 12172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19050"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ja-JP" altLang="en-US" sz="1400" dirty="0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44" name="テキスト ボックス 15"/>
            <p:cNvSpPr txBox="1"/>
            <p:nvPr/>
          </p:nvSpPr>
          <p:spPr>
            <a:xfrm>
              <a:off x="4665273" y="3306167"/>
              <a:ext cx="3347139" cy="1799487"/>
            </a:xfrm>
            <a:prstGeom prst="rect">
              <a:avLst/>
            </a:prstGeom>
            <a:noFill/>
            <a:ln w="19050" cmpd="sng"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marL="96838" indent="-96838">
                <a:spcBef>
                  <a:spcPts val="1200"/>
                </a:spcBef>
              </a:pPr>
              <a:r>
                <a:rPr lang="ja-JP" altLang="en-US" sz="16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〇 改めて、</a:t>
              </a:r>
              <a:r>
                <a:rPr lang="en-US" altLang="ja-JP" sz="16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2025</a:t>
              </a:r>
              <a:r>
                <a:rPr lang="ja-JP" altLang="en-US" sz="16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年時点の</a:t>
              </a:r>
              <a:r>
                <a:rPr lang="en-US" altLang="ja-JP" sz="16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SDGs</a:t>
              </a:r>
            </a:p>
            <a:p>
              <a:pPr marL="96838" indent="-96838"/>
              <a:r>
                <a:rPr lang="ja-JP" altLang="en-US" sz="16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lang="en-US" altLang="ja-JP" sz="16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17</a:t>
              </a:r>
              <a:r>
                <a:rPr lang="ja-JP" altLang="en-US" sz="16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ゴールの到達点を分析</a:t>
              </a:r>
              <a:endPara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96838" indent="-96838">
                <a:spcBef>
                  <a:spcPts val="1200"/>
                </a:spcBef>
              </a:pPr>
              <a:r>
                <a:rPr lang="ja-JP" altLang="en-US" sz="16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〇 「</a:t>
              </a:r>
              <a:r>
                <a:rPr lang="en-US" altLang="ja-JP" sz="1600" dirty="0" err="1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SDGs+beyond</a:t>
              </a:r>
              <a:r>
                <a:rPr lang="ja-JP" altLang="en-US" sz="16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」も見据え、</a:t>
              </a:r>
              <a:r>
                <a:rPr lang="en-US" altLang="ja-JP" sz="16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SDGs</a:t>
              </a:r>
              <a:r>
                <a:rPr lang="ja-JP" altLang="en-US" sz="16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達成に向け、オール大阪で</a:t>
              </a:r>
              <a:endPara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96838" indent="-96838"/>
              <a:r>
                <a:rPr lang="ja-JP" altLang="en-US" sz="16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総仕上げを図る</a:t>
              </a:r>
              <a:endPara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96838" indent="-96838">
                <a:spcBef>
                  <a:spcPts val="1200"/>
                </a:spcBef>
              </a:pPr>
              <a:r>
                <a:rPr lang="ja-JP" altLang="en-US" sz="16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〇 </a:t>
              </a:r>
              <a:r>
                <a:rPr lang="en-US" altLang="ja-JP" sz="16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SDGs</a:t>
              </a:r>
              <a:r>
                <a:rPr lang="ja-JP" altLang="en-US" sz="16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の取組みを通じ、様々な</a:t>
              </a:r>
              <a:endPara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96838" indent="-96838"/>
              <a:r>
                <a:rPr lang="ja-JP" altLang="en-US" sz="16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場面で世界に貢献していく</a:t>
              </a:r>
              <a:endPara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5" name="楕円 16"/>
            <p:cNvSpPr/>
            <p:nvPr/>
          </p:nvSpPr>
          <p:spPr>
            <a:xfrm>
              <a:off x="671483" y="2672844"/>
              <a:ext cx="2711927" cy="75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ja-JP" sz="16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SDGs</a:t>
              </a:r>
              <a:r>
                <a:rPr lang="ja-JP" altLang="en-US" sz="16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先進都市としての基盤を整える</a:t>
              </a:r>
            </a:p>
          </p:txBody>
        </p:sp>
        <p:sp>
          <p:nvSpPr>
            <p:cNvPr id="46" name="楕円 17"/>
            <p:cNvSpPr/>
            <p:nvPr/>
          </p:nvSpPr>
          <p:spPr>
            <a:xfrm>
              <a:off x="4720364" y="2354064"/>
              <a:ext cx="3015129" cy="75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ja-JP" altLang="en-US" sz="16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万博のレガシーとして、</a:t>
              </a:r>
              <a:r>
                <a:rPr lang="en-US" altLang="ja-JP" sz="16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SDGs</a:t>
              </a:r>
              <a:r>
                <a:rPr lang="ja-JP" altLang="en-US" sz="1600" b="1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先進都市を実現</a:t>
              </a:r>
            </a:p>
          </p:txBody>
        </p:sp>
        <p:sp>
          <p:nvSpPr>
            <p:cNvPr id="47" name="角丸四角形 18"/>
            <p:cNvSpPr/>
            <p:nvPr/>
          </p:nvSpPr>
          <p:spPr>
            <a:xfrm>
              <a:off x="3875828" y="2380396"/>
              <a:ext cx="468723" cy="2787712"/>
            </a:xfrm>
            <a:prstGeom prst="roundRect">
              <a:avLst>
                <a:gd name="adj" fmla="val 11333"/>
              </a:avLst>
            </a:prstGeom>
            <a:solidFill>
              <a:schemeClr val="bg2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ja-JP" altLang="en-US" sz="1400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48" name="テキスト ボックス 19"/>
            <p:cNvSpPr txBox="1"/>
            <p:nvPr/>
          </p:nvSpPr>
          <p:spPr>
            <a:xfrm>
              <a:off x="3917473" y="2486190"/>
              <a:ext cx="430887" cy="2654047"/>
            </a:xfrm>
            <a:prstGeom prst="rect">
              <a:avLst/>
            </a:prstGeom>
            <a:noFill/>
            <a:effectLst/>
          </p:spPr>
          <p:txBody>
            <a:bodyPr vert="eaVert" wrap="square" rtlCol="0">
              <a:spAutoFit/>
            </a:bodyPr>
            <a:lstStyle/>
            <a:p>
              <a:pPr algn="ctr">
                <a:defRPr/>
              </a:pPr>
              <a:r>
                <a:rPr lang="ja-JP" altLang="en-US" sz="1600" dirty="0">
                  <a:solidFill>
                    <a:prstClr val="black"/>
                  </a:solidFill>
                  <a:latin typeface="Bauhaus 93" panose="04030905020B02020C02" pitchFamily="82" charset="0"/>
                  <a:ea typeface="HGS創英角ｺﾞｼｯｸUB" panose="020B0900000000000000" pitchFamily="50" charset="-128"/>
                </a:rPr>
                <a:t>大阪・関西万博</a:t>
              </a:r>
              <a:endParaRPr lang="en-US" altLang="ja-JP" sz="1600" dirty="0">
                <a:solidFill>
                  <a:prstClr val="black"/>
                </a:solidFill>
                <a:latin typeface="Bauhaus 93" panose="04030905020B02020C02" pitchFamily="82" charset="0"/>
                <a:ea typeface="HGS創英角ｺﾞｼｯｸUB" panose="020B0900000000000000" pitchFamily="50" charset="-128"/>
              </a:endParaRPr>
            </a:p>
          </p:txBody>
        </p:sp>
        <p:sp>
          <p:nvSpPr>
            <p:cNvPr id="32" name="テキスト ボックス 20"/>
            <p:cNvSpPr txBox="1"/>
            <p:nvPr/>
          </p:nvSpPr>
          <p:spPr>
            <a:xfrm>
              <a:off x="8517919" y="3840208"/>
              <a:ext cx="1263731" cy="495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SDGs</a:t>
              </a:r>
            </a:p>
            <a:p>
              <a:r>
                <a:rPr lang="en-US" altLang="ja-JP" sz="1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+beyond</a:t>
              </a:r>
              <a:r>
                <a:rPr lang="ja-JP" altLang="en-US" sz="1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　　　　　　　　　　　　　　</a:t>
              </a:r>
            </a:p>
          </p:txBody>
        </p:sp>
        <p:sp>
          <p:nvSpPr>
            <p:cNvPr id="25" name="テキスト ボックス 26"/>
            <p:cNvSpPr txBox="1"/>
            <p:nvPr/>
          </p:nvSpPr>
          <p:spPr>
            <a:xfrm>
              <a:off x="360048" y="3655249"/>
              <a:ext cx="3296804" cy="1330055"/>
            </a:xfrm>
            <a:prstGeom prst="rect">
              <a:avLst/>
            </a:prstGeom>
            <a:noFill/>
            <a:ln w="19050" cmpd="sng"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marL="185738" indent="-185738"/>
              <a:r>
                <a:rPr lang="ja-JP" altLang="en-US" sz="160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〇　誰もが</a:t>
              </a:r>
              <a:r>
                <a:rPr lang="en-US" altLang="ja-JP" sz="160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SDGs</a:t>
              </a:r>
              <a:r>
                <a:rPr lang="ja-JP" altLang="en-US" sz="160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を意識し、自律的に</a:t>
              </a:r>
              <a:endParaRPr lang="en-US" altLang="ja-JP" sz="16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185738" indent="-185738"/>
              <a:r>
                <a:rPr lang="ja-JP" altLang="en-US" sz="160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行動する大阪を実現していく</a:t>
              </a:r>
              <a:endParaRPr lang="en-US" altLang="ja-JP" sz="16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185738" indent="-185738"/>
              <a:endParaRPr lang="en-US" altLang="ja-JP" sz="16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185738" indent="-185738"/>
              <a:r>
                <a:rPr lang="ja-JP" altLang="en-US" sz="160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〇　様々なステークホルダーが自分なりの</a:t>
              </a:r>
              <a:r>
                <a:rPr lang="en-US" altLang="ja-JP" sz="160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SDGs</a:t>
              </a:r>
              <a:r>
                <a:rPr lang="ja-JP" altLang="en-US" sz="160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に取り組む中で、特に、重点ゴールの底上げに注力していく</a:t>
              </a:r>
              <a:endParaRPr lang="en-US" altLang="ja-JP" sz="16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6" name="正方形/長方形 25"/>
          <p:cNvSpPr/>
          <p:nvPr/>
        </p:nvSpPr>
        <p:spPr>
          <a:xfrm>
            <a:off x="1125349" y="742882"/>
            <a:ext cx="9301840" cy="45615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 anchorCtr="0"/>
          <a:lstStyle/>
          <a:p>
            <a:pPr>
              <a:lnSpc>
                <a:spcPts val="2600"/>
              </a:lnSpc>
            </a:pP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2030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年までの</a:t>
            </a:r>
            <a:r>
              <a:rPr lang="ja-JP" altLang="en-US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取組工程</a:t>
            </a:r>
            <a:endParaRPr lang="en-US" altLang="ja-JP" sz="20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5CF6B53-EE6B-4EA2-82CB-89E69F5BC179}"/>
              </a:ext>
            </a:extLst>
          </p:cNvPr>
          <p:cNvSpPr txBox="1"/>
          <p:nvPr/>
        </p:nvSpPr>
        <p:spPr>
          <a:xfrm>
            <a:off x="-3697" y="-7171"/>
            <a:ext cx="12192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Osaka SDGs </a:t>
            </a:r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ビジョン（２０２０年３月策定）</a:t>
            </a:r>
            <a:endParaRPr lang="ja-JP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3112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正方形/長方形 149"/>
          <p:cNvSpPr/>
          <p:nvPr/>
        </p:nvSpPr>
        <p:spPr>
          <a:xfrm>
            <a:off x="1409167" y="923991"/>
            <a:ext cx="9298591" cy="206290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marL="185738" indent="-185738">
              <a:spcBef>
                <a:spcPts val="1200"/>
              </a:spcBef>
              <a:tabLst>
                <a:tab pos="185738" algn="l"/>
              </a:tabLst>
            </a:pP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15" name="図 314"/>
          <p:cNvPicPr preferRelativeResize="0">
            <a:picLocks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287863" y="2702817"/>
            <a:ext cx="3145381" cy="3181033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412" name="図 4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224" y="2677084"/>
            <a:ext cx="2962728" cy="3196150"/>
          </a:xfrm>
          <a:prstGeom prst="rect">
            <a:avLst/>
          </a:prstGeom>
        </p:spPr>
      </p:pic>
      <p:grpSp>
        <p:nvGrpSpPr>
          <p:cNvPr id="322" name="グループ化 321"/>
          <p:cNvGrpSpPr>
            <a:grpSpLocks noChangeAspect="1"/>
          </p:cNvGrpSpPr>
          <p:nvPr/>
        </p:nvGrpSpPr>
        <p:grpSpPr>
          <a:xfrm>
            <a:off x="2479406" y="3800300"/>
            <a:ext cx="1241441" cy="1381165"/>
            <a:chOff x="2143370" y="3987282"/>
            <a:chExt cx="921552" cy="1025272"/>
          </a:xfrm>
        </p:grpSpPr>
        <p:sp>
          <p:nvSpPr>
            <p:cNvPr id="334" name="二等辺三角形 333"/>
            <p:cNvSpPr>
              <a:spLocks noChangeAspect="1"/>
            </p:cNvSpPr>
            <p:nvPr/>
          </p:nvSpPr>
          <p:spPr>
            <a:xfrm>
              <a:off x="2143370" y="3987282"/>
              <a:ext cx="921552" cy="731396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grpSp>
          <p:nvGrpSpPr>
            <p:cNvPr id="335" name="グループ化 334"/>
            <p:cNvGrpSpPr>
              <a:grpSpLocks noChangeAspect="1"/>
            </p:cNvGrpSpPr>
            <p:nvPr/>
          </p:nvGrpSpPr>
          <p:grpSpPr>
            <a:xfrm>
              <a:off x="2217547" y="4155709"/>
              <a:ext cx="816978" cy="856845"/>
              <a:chOff x="2246055" y="3986604"/>
              <a:chExt cx="1011529" cy="1060891"/>
            </a:xfrm>
          </p:grpSpPr>
          <p:pic>
            <p:nvPicPr>
              <p:cNvPr id="336" name="図 335"/>
              <p:cNvPicPr preferRelativeResize="0"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1509" y="4210735"/>
                <a:ext cx="247869" cy="269501"/>
              </a:xfrm>
              <a:prstGeom prst="rect">
                <a:avLst/>
              </a:prstGeom>
            </p:spPr>
          </p:pic>
          <p:pic>
            <p:nvPicPr>
              <p:cNvPr id="337" name="図 336"/>
              <p:cNvPicPr preferRelativeResize="0"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42793" y="4216131"/>
                <a:ext cx="247869" cy="269501"/>
              </a:xfrm>
              <a:prstGeom prst="rect">
                <a:avLst/>
              </a:prstGeom>
            </p:spPr>
          </p:pic>
          <p:sp>
            <p:nvSpPr>
              <p:cNvPr id="338" name="テキスト ボックス 42"/>
              <p:cNvSpPr txBox="1"/>
              <p:nvPr/>
            </p:nvSpPr>
            <p:spPr>
              <a:xfrm>
                <a:off x="2273922" y="4464489"/>
                <a:ext cx="376020" cy="2121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9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経済</a:t>
                </a:r>
              </a:p>
            </p:txBody>
          </p:sp>
          <p:sp>
            <p:nvSpPr>
              <p:cNvPr id="339" name="テキスト ボックス 43"/>
              <p:cNvSpPr txBox="1"/>
              <p:nvPr/>
            </p:nvSpPr>
            <p:spPr>
              <a:xfrm>
                <a:off x="2578759" y="3986604"/>
                <a:ext cx="313371" cy="2121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9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社会</a:t>
                </a:r>
              </a:p>
            </p:txBody>
          </p:sp>
          <p:sp>
            <p:nvSpPr>
              <p:cNvPr id="340" name="テキスト ボックス 44"/>
              <p:cNvSpPr txBox="1"/>
              <p:nvPr/>
            </p:nvSpPr>
            <p:spPr>
              <a:xfrm>
                <a:off x="2873901" y="4464488"/>
                <a:ext cx="368047" cy="2121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9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環境</a:t>
                </a:r>
              </a:p>
            </p:txBody>
          </p:sp>
          <p:pic>
            <p:nvPicPr>
              <p:cNvPr id="341" name="図 340"/>
              <p:cNvPicPr preferRelativeResize="0"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46055" y="4083872"/>
                <a:ext cx="247869" cy="269501"/>
              </a:xfrm>
              <a:prstGeom prst="rect">
                <a:avLst/>
              </a:prstGeom>
            </p:spPr>
          </p:pic>
          <p:pic>
            <p:nvPicPr>
              <p:cNvPr id="342" name="図 341"/>
              <p:cNvPicPr preferRelativeResize="0"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84434" y="4102856"/>
                <a:ext cx="247869" cy="269501"/>
              </a:xfrm>
              <a:prstGeom prst="rect">
                <a:avLst/>
              </a:prstGeom>
            </p:spPr>
          </p:pic>
          <p:pic>
            <p:nvPicPr>
              <p:cNvPr id="343" name="図 342"/>
              <p:cNvPicPr preferRelativeResize="0"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26913" y="4477426"/>
                <a:ext cx="247869" cy="269501"/>
              </a:xfrm>
              <a:prstGeom prst="rect">
                <a:avLst/>
              </a:prstGeom>
            </p:spPr>
          </p:pic>
          <p:sp>
            <p:nvSpPr>
              <p:cNvPr id="344" name="テキスト ボックス 43"/>
              <p:cNvSpPr txBox="1"/>
              <p:nvPr/>
            </p:nvSpPr>
            <p:spPr>
              <a:xfrm>
                <a:off x="2256711" y="4751678"/>
                <a:ext cx="1000873" cy="2958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900"/>
                  </a:lnSpc>
                </a:pPr>
                <a:r>
                  <a:rPr kumimoji="1" lang="ja-JP" altLang="en-US" sz="10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重点ゴールを中心とした府の取組み</a:t>
                </a:r>
              </a:p>
            </p:txBody>
          </p:sp>
        </p:grpSp>
      </p:grpSp>
      <p:pic>
        <p:nvPicPr>
          <p:cNvPr id="72" name="図 71"/>
          <p:cNvPicPr preferRelativeResize="0">
            <a:picLocks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706417" y="2677084"/>
            <a:ext cx="3061110" cy="3252978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413" name="右矢印 412"/>
          <p:cNvSpPr/>
          <p:nvPr/>
        </p:nvSpPr>
        <p:spPr>
          <a:xfrm>
            <a:off x="4300543" y="4219615"/>
            <a:ext cx="559490" cy="540000"/>
          </a:xfrm>
          <a:prstGeom prst="rightArrow">
            <a:avLst>
              <a:gd name="adj1" fmla="val 50000"/>
              <a:gd name="adj2" fmla="val 6302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/>
          <p:cNvCxnSpPr>
            <a:stCxn id="272" idx="1"/>
          </p:cNvCxnSpPr>
          <p:nvPr/>
        </p:nvCxnSpPr>
        <p:spPr>
          <a:xfrm flipH="1">
            <a:off x="5480700" y="3334772"/>
            <a:ext cx="645563" cy="725206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直線コネクタ 58"/>
          <p:cNvCxnSpPr>
            <a:endCxn id="79" idx="2"/>
          </p:cNvCxnSpPr>
          <p:nvPr/>
        </p:nvCxnSpPr>
        <p:spPr>
          <a:xfrm flipH="1" flipV="1">
            <a:off x="5009766" y="4739074"/>
            <a:ext cx="786776" cy="640909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flipH="1">
            <a:off x="5742656" y="4346089"/>
            <a:ext cx="594122" cy="337023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直線コネクタ 67"/>
          <p:cNvCxnSpPr>
            <a:endCxn id="289" idx="3"/>
          </p:cNvCxnSpPr>
          <p:nvPr/>
        </p:nvCxnSpPr>
        <p:spPr>
          <a:xfrm>
            <a:off x="6739040" y="3803155"/>
            <a:ext cx="547464" cy="784509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直線コネクタ 85"/>
          <p:cNvCxnSpPr/>
          <p:nvPr/>
        </p:nvCxnSpPr>
        <p:spPr>
          <a:xfrm flipH="1">
            <a:off x="6322069" y="4780078"/>
            <a:ext cx="288892" cy="525572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7" name="直線コネクタ 86"/>
          <p:cNvCxnSpPr>
            <a:endCxn id="281" idx="1"/>
          </p:cNvCxnSpPr>
          <p:nvPr/>
        </p:nvCxnSpPr>
        <p:spPr>
          <a:xfrm flipH="1">
            <a:off x="6092303" y="3904380"/>
            <a:ext cx="82794" cy="1379432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70" name="グループ化 269"/>
          <p:cNvGrpSpPr/>
          <p:nvPr/>
        </p:nvGrpSpPr>
        <p:grpSpPr>
          <a:xfrm>
            <a:off x="5887365" y="2946765"/>
            <a:ext cx="955586" cy="1038271"/>
            <a:chOff x="6529469" y="2488902"/>
            <a:chExt cx="680393" cy="722496"/>
          </a:xfrm>
        </p:grpSpPr>
        <p:sp>
          <p:nvSpPr>
            <p:cNvPr id="271" name="テキスト ボックス 43"/>
            <p:cNvSpPr txBox="1"/>
            <p:nvPr/>
          </p:nvSpPr>
          <p:spPr>
            <a:xfrm>
              <a:off x="6558379" y="3034707"/>
              <a:ext cx="614572" cy="176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府民の取組み</a:t>
              </a:r>
            </a:p>
          </p:txBody>
        </p:sp>
        <p:sp>
          <p:nvSpPr>
            <p:cNvPr id="272" name="二等辺三角形 271"/>
            <p:cNvSpPr>
              <a:spLocks noChangeAspect="1"/>
            </p:cNvSpPr>
            <p:nvPr/>
          </p:nvSpPr>
          <p:spPr>
            <a:xfrm>
              <a:off x="6529469" y="2488902"/>
              <a:ext cx="680393" cy="540000"/>
            </a:xfrm>
            <a:prstGeom prst="triangle">
              <a:avLst/>
            </a:prstGeom>
            <a:solidFill>
              <a:schemeClr val="bg1"/>
            </a:solidFill>
            <a:ln w="15875"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sp>
          <p:nvSpPr>
            <p:cNvPr id="273" name="テキスト ボックス 42"/>
            <p:cNvSpPr txBox="1"/>
            <p:nvPr/>
          </p:nvSpPr>
          <p:spPr>
            <a:xfrm>
              <a:off x="6617039" y="2828344"/>
              <a:ext cx="279549" cy="1713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経済</a:t>
              </a:r>
            </a:p>
          </p:txBody>
        </p:sp>
        <p:sp>
          <p:nvSpPr>
            <p:cNvPr id="274" name="テキスト ボックス 43"/>
            <p:cNvSpPr txBox="1"/>
            <p:nvPr/>
          </p:nvSpPr>
          <p:spPr>
            <a:xfrm>
              <a:off x="6758397" y="2626788"/>
              <a:ext cx="232973" cy="1713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社会</a:t>
              </a:r>
              <a:endPara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5" name="テキスト ボックス 44"/>
            <p:cNvSpPr txBox="1"/>
            <p:nvPr/>
          </p:nvSpPr>
          <p:spPr>
            <a:xfrm>
              <a:off x="6872731" y="2825420"/>
              <a:ext cx="273622" cy="1713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環境</a:t>
              </a:r>
            </a:p>
          </p:txBody>
        </p:sp>
      </p:grpSp>
      <p:grpSp>
        <p:nvGrpSpPr>
          <p:cNvPr id="284" name="グループ化 283"/>
          <p:cNvGrpSpPr/>
          <p:nvPr/>
        </p:nvGrpSpPr>
        <p:grpSpPr>
          <a:xfrm>
            <a:off x="6273193" y="4017830"/>
            <a:ext cx="1151758" cy="997314"/>
            <a:chOff x="6529460" y="2488902"/>
            <a:chExt cx="680393" cy="743650"/>
          </a:xfrm>
        </p:grpSpPr>
        <p:sp>
          <p:nvSpPr>
            <p:cNvPr id="285" name="テキスト ボックス 43"/>
            <p:cNvSpPr txBox="1"/>
            <p:nvPr/>
          </p:nvSpPr>
          <p:spPr>
            <a:xfrm>
              <a:off x="6587254" y="3037482"/>
              <a:ext cx="614573" cy="195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1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企業の取組み</a:t>
              </a:r>
            </a:p>
          </p:txBody>
        </p:sp>
        <p:sp>
          <p:nvSpPr>
            <p:cNvPr id="286" name="二等辺三角形 285"/>
            <p:cNvSpPr>
              <a:spLocks noChangeAspect="1"/>
            </p:cNvSpPr>
            <p:nvPr/>
          </p:nvSpPr>
          <p:spPr>
            <a:xfrm>
              <a:off x="6529460" y="2488902"/>
              <a:ext cx="680393" cy="540000"/>
            </a:xfrm>
            <a:prstGeom prst="triangle">
              <a:avLst/>
            </a:prstGeom>
            <a:solidFill>
              <a:schemeClr val="bg1"/>
            </a:solidFill>
            <a:ln w="47625" cmpd="dbl">
              <a:solidFill>
                <a:schemeClr val="accent5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sp>
          <p:nvSpPr>
            <p:cNvPr id="287" name="テキスト ボックス 42"/>
            <p:cNvSpPr txBox="1"/>
            <p:nvPr/>
          </p:nvSpPr>
          <p:spPr>
            <a:xfrm>
              <a:off x="6624791" y="2817436"/>
              <a:ext cx="279549" cy="1835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経済</a:t>
              </a:r>
            </a:p>
          </p:txBody>
        </p:sp>
        <p:sp>
          <p:nvSpPr>
            <p:cNvPr id="288" name="テキスト ボックス 43"/>
            <p:cNvSpPr txBox="1"/>
            <p:nvPr/>
          </p:nvSpPr>
          <p:spPr>
            <a:xfrm>
              <a:off x="6760294" y="2641586"/>
              <a:ext cx="232973" cy="1835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社会</a:t>
              </a:r>
            </a:p>
          </p:txBody>
        </p:sp>
        <p:sp>
          <p:nvSpPr>
            <p:cNvPr id="289" name="テキスト ボックス 44"/>
            <p:cNvSpPr txBox="1"/>
            <p:nvPr/>
          </p:nvSpPr>
          <p:spPr>
            <a:xfrm>
              <a:off x="6854444" y="2822002"/>
              <a:ext cx="273622" cy="1835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環境</a:t>
              </a:r>
            </a:p>
          </p:txBody>
        </p:sp>
      </p:grpSp>
      <p:grpSp>
        <p:nvGrpSpPr>
          <p:cNvPr id="276" name="グループ化 275"/>
          <p:cNvGrpSpPr/>
          <p:nvPr/>
        </p:nvGrpSpPr>
        <p:grpSpPr>
          <a:xfrm>
            <a:off x="5660125" y="4947808"/>
            <a:ext cx="1175412" cy="983542"/>
            <a:chOff x="6468870" y="2488902"/>
            <a:chExt cx="787439" cy="709209"/>
          </a:xfrm>
        </p:grpSpPr>
        <p:sp>
          <p:nvSpPr>
            <p:cNvPr id="277" name="テキスト ボックス 43"/>
            <p:cNvSpPr txBox="1"/>
            <p:nvPr/>
          </p:nvSpPr>
          <p:spPr>
            <a:xfrm>
              <a:off x="6468870" y="3015018"/>
              <a:ext cx="787439" cy="1830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市町村の取組み</a:t>
              </a:r>
            </a:p>
          </p:txBody>
        </p:sp>
        <p:sp>
          <p:nvSpPr>
            <p:cNvPr id="278" name="二等辺三角形 277"/>
            <p:cNvSpPr>
              <a:spLocks noChangeAspect="1"/>
            </p:cNvSpPr>
            <p:nvPr/>
          </p:nvSpPr>
          <p:spPr>
            <a:xfrm>
              <a:off x="6529469" y="2488902"/>
              <a:ext cx="680393" cy="540000"/>
            </a:xfrm>
            <a:prstGeom prst="triangle">
              <a:avLst/>
            </a:prstGeom>
            <a:solidFill>
              <a:schemeClr val="bg1"/>
            </a:solidFill>
            <a:ln w="28575" cmpd="thickThin">
              <a:solidFill>
                <a:schemeClr val="accent5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sp>
          <p:nvSpPr>
            <p:cNvPr id="280" name="テキスト ボックス 42"/>
            <p:cNvSpPr txBox="1"/>
            <p:nvPr/>
          </p:nvSpPr>
          <p:spPr>
            <a:xfrm>
              <a:off x="6625560" y="2808980"/>
              <a:ext cx="279549" cy="1775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経済</a:t>
              </a:r>
            </a:p>
          </p:txBody>
        </p:sp>
        <p:sp>
          <p:nvSpPr>
            <p:cNvPr id="281" name="テキスト ボックス 43"/>
            <p:cNvSpPr txBox="1"/>
            <p:nvPr/>
          </p:nvSpPr>
          <p:spPr>
            <a:xfrm>
              <a:off x="6758397" y="2642413"/>
              <a:ext cx="232973" cy="1775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社会</a:t>
              </a:r>
            </a:p>
          </p:txBody>
        </p:sp>
        <p:sp>
          <p:nvSpPr>
            <p:cNvPr id="282" name="テキスト ボックス 44"/>
            <p:cNvSpPr txBox="1"/>
            <p:nvPr/>
          </p:nvSpPr>
          <p:spPr>
            <a:xfrm>
              <a:off x="6866904" y="2817178"/>
              <a:ext cx="273622" cy="1775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環境</a:t>
              </a:r>
            </a:p>
          </p:txBody>
        </p:sp>
      </p:grpSp>
      <p:sp>
        <p:nvSpPr>
          <p:cNvPr id="73" name="フリーフォーム 72"/>
          <p:cNvSpPr/>
          <p:nvPr/>
        </p:nvSpPr>
        <p:spPr>
          <a:xfrm>
            <a:off x="5092387" y="2702817"/>
            <a:ext cx="2263544" cy="3152431"/>
          </a:xfrm>
          <a:custGeom>
            <a:avLst/>
            <a:gdLst>
              <a:gd name="connsiteX0" fmla="*/ 2259919 w 2267011"/>
              <a:gd name="connsiteY0" fmla="*/ 1547010 h 2841407"/>
              <a:gd name="connsiteX1" fmla="*/ 1874157 w 2267011"/>
              <a:gd name="connsiteY1" fmla="*/ 2618572 h 2841407"/>
              <a:gd name="connsiteX2" fmla="*/ 159657 w 2267011"/>
              <a:gd name="connsiteY2" fmla="*/ 2761447 h 2841407"/>
              <a:gd name="connsiteX3" fmla="*/ 131082 w 2267011"/>
              <a:gd name="connsiteY3" fmla="*/ 1647022 h 2841407"/>
              <a:gd name="connsiteX4" fmla="*/ 659719 w 2267011"/>
              <a:gd name="connsiteY4" fmla="*/ 146835 h 2841407"/>
              <a:gd name="connsiteX5" fmla="*/ 2002744 w 2267011"/>
              <a:gd name="connsiteY5" fmla="*/ 218272 h 2841407"/>
              <a:gd name="connsiteX6" fmla="*/ 2259919 w 2267011"/>
              <a:gd name="connsiteY6" fmla="*/ 1547010 h 284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7011" h="2841407">
                <a:moveTo>
                  <a:pt x="2259919" y="1547010"/>
                </a:moveTo>
                <a:cubicBezTo>
                  <a:pt x="2238488" y="1947060"/>
                  <a:pt x="2224201" y="2416166"/>
                  <a:pt x="1874157" y="2618572"/>
                </a:cubicBezTo>
                <a:cubicBezTo>
                  <a:pt x="1524113" y="2820978"/>
                  <a:pt x="450169" y="2923372"/>
                  <a:pt x="159657" y="2761447"/>
                </a:cubicBezTo>
                <a:cubicBezTo>
                  <a:pt x="-130855" y="2599522"/>
                  <a:pt x="47738" y="2082791"/>
                  <a:pt x="131082" y="1647022"/>
                </a:cubicBezTo>
                <a:cubicBezTo>
                  <a:pt x="214426" y="1211253"/>
                  <a:pt x="347775" y="384960"/>
                  <a:pt x="659719" y="146835"/>
                </a:cubicBezTo>
                <a:cubicBezTo>
                  <a:pt x="971663" y="-91290"/>
                  <a:pt x="1736044" y="-19853"/>
                  <a:pt x="2002744" y="218272"/>
                </a:cubicBezTo>
                <a:cubicBezTo>
                  <a:pt x="2269444" y="456397"/>
                  <a:pt x="2281350" y="1146960"/>
                  <a:pt x="2259919" y="1547010"/>
                </a:cubicBezTo>
                <a:close/>
              </a:path>
            </a:pathLst>
          </a:cu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4" name="グループ化 73"/>
          <p:cNvGrpSpPr>
            <a:grpSpLocks noChangeAspect="1"/>
          </p:cNvGrpSpPr>
          <p:nvPr/>
        </p:nvGrpSpPr>
        <p:grpSpPr>
          <a:xfrm>
            <a:off x="4697511" y="3819469"/>
            <a:ext cx="1157838" cy="1303704"/>
            <a:chOff x="2143370" y="3987282"/>
            <a:chExt cx="921552" cy="1037652"/>
          </a:xfrm>
        </p:grpSpPr>
        <p:sp>
          <p:nvSpPr>
            <p:cNvPr id="75" name="二等辺三角形 74"/>
            <p:cNvSpPr>
              <a:spLocks noChangeAspect="1"/>
            </p:cNvSpPr>
            <p:nvPr/>
          </p:nvSpPr>
          <p:spPr>
            <a:xfrm>
              <a:off x="2143370" y="3987282"/>
              <a:ext cx="921552" cy="731396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grpSp>
          <p:nvGrpSpPr>
            <p:cNvPr id="76" name="グループ化 75"/>
            <p:cNvGrpSpPr>
              <a:grpSpLocks noChangeAspect="1"/>
            </p:cNvGrpSpPr>
            <p:nvPr/>
          </p:nvGrpSpPr>
          <p:grpSpPr>
            <a:xfrm>
              <a:off x="2194255" y="4149523"/>
              <a:ext cx="842694" cy="875411"/>
              <a:chOff x="2217219" y="3978945"/>
              <a:chExt cx="1043369" cy="1083878"/>
            </a:xfrm>
          </p:grpSpPr>
          <p:pic>
            <p:nvPicPr>
              <p:cNvPr id="77" name="図 76"/>
              <p:cNvPicPr preferRelativeResize="0"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1509" y="4210735"/>
                <a:ext cx="247869" cy="269501"/>
              </a:xfrm>
              <a:prstGeom prst="rect">
                <a:avLst/>
              </a:prstGeom>
            </p:spPr>
          </p:pic>
          <p:pic>
            <p:nvPicPr>
              <p:cNvPr id="78" name="図 77"/>
              <p:cNvPicPr preferRelativeResize="0"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42793" y="4216131"/>
                <a:ext cx="247869" cy="269501"/>
              </a:xfrm>
              <a:prstGeom prst="rect">
                <a:avLst/>
              </a:prstGeom>
            </p:spPr>
          </p:pic>
          <p:sp>
            <p:nvSpPr>
              <p:cNvPr id="79" name="テキスト ボックス 42"/>
              <p:cNvSpPr txBox="1"/>
              <p:nvPr/>
            </p:nvSpPr>
            <p:spPr>
              <a:xfrm>
                <a:off x="2273922" y="4456829"/>
                <a:ext cx="376020" cy="2274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9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経済</a:t>
                </a:r>
              </a:p>
            </p:txBody>
          </p:sp>
          <p:sp>
            <p:nvSpPr>
              <p:cNvPr id="80" name="テキスト ボックス 43"/>
              <p:cNvSpPr txBox="1"/>
              <p:nvPr/>
            </p:nvSpPr>
            <p:spPr>
              <a:xfrm>
                <a:off x="2578759" y="3978945"/>
                <a:ext cx="313371" cy="2274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9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社会</a:t>
                </a:r>
              </a:p>
            </p:txBody>
          </p:sp>
          <p:sp>
            <p:nvSpPr>
              <p:cNvPr id="81" name="テキスト ボックス 44"/>
              <p:cNvSpPr txBox="1"/>
              <p:nvPr/>
            </p:nvSpPr>
            <p:spPr>
              <a:xfrm>
                <a:off x="2873901" y="4456828"/>
                <a:ext cx="368047" cy="2274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9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環境</a:t>
                </a:r>
              </a:p>
            </p:txBody>
          </p:sp>
          <p:pic>
            <p:nvPicPr>
              <p:cNvPr id="82" name="図 81"/>
              <p:cNvPicPr preferRelativeResize="0"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46055" y="4083872"/>
                <a:ext cx="247869" cy="269501"/>
              </a:xfrm>
              <a:prstGeom prst="rect">
                <a:avLst/>
              </a:prstGeom>
            </p:spPr>
          </p:pic>
          <p:pic>
            <p:nvPicPr>
              <p:cNvPr id="83" name="図 82"/>
              <p:cNvPicPr preferRelativeResize="0"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84434" y="4102856"/>
                <a:ext cx="247869" cy="269501"/>
              </a:xfrm>
              <a:prstGeom prst="rect">
                <a:avLst/>
              </a:prstGeom>
            </p:spPr>
          </p:pic>
          <p:sp>
            <p:nvSpPr>
              <p:cNvPr id="85" name="テキスト ボックス 43"/>
              <p:cNvSpPr txBox="1"/>
              <p:nvPr/>
            </p:nvSpPr>
            <p:spPr>
              <a:xfrm>
                <a:off x="2217219" y="4722275"/>
                <a:ext cx="1043369" cy="3405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kumimoji="1" lang="ja-JP" altLang="en-US" sz="10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重点ゴールを中心とした府の取組み</a:t>
                </a:r>
              </a:p>
            </p:txBody>
          </p:sp>
          <p:pic>
            <p:nvPicPr>
              <p:cNvPr id="84" name="図 83"/>
              <p:cNvPicPr preferRelativeResize="0"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26913" y="4477426"/>
                <a:ext cx="247869" cy="269501"/>
              </a:xfrm>
              <a:prstGeom prst="rect">
                <a:avLst/>
              </a:prstGeom>
            </p:spPr>
          </p:pic>
        </p:grpSp>
      </p:grpSp>
      <p:sp>
        <p:nvSpPr>
          <p:cNvPr id="31" name="右矢印 30"/>
          <p:cNvSpPr>
            <a:spLocks/>
          </p:cNvSpPr>
          <p:nvPr/>
        </p:nvSpPr>
        <p:spPr>
          <a:xfrm>
            <a:off x="7524277" y="3717259"/>
            <a:ext cx="569095" cy="156460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二等辺三角形 66"/>
          <p:cNvSpPr>
            <a:spLocks noChangeAspect="1"/>
          </p:cNvSpPr>
          <p:nvPr/>
        </p:nvSpPr>
        <p:spPr>
          <a:xfrm>
            <a:off x="9134226" y="4262820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89" name="二等辺三角形 88"/>
          <p:cNvSpPr>
            <a:spLocks noChangeAspect="1"/>
          </p:cNvSpPr>
          <p:nvPr/>
        </p:nvSpPr>
        <p:spPr>
          <a:xfrm>
            <a:off x="8646865" y="3964667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dirty="0"/>
          </a:p>
        </p:txBody>
      </p:sp>
      <p:sp>
        <p:nvSpPr>
          <p:cNvPr id="90" name="二等辺三角形 89"/>
          <p:cNvSpPr>
            <a:spLocks noChangeAspect="1"/>
          </p:cNvSpPr>
          <p:nvPr/>
        </p:nvSpPr>
        <p:spPr>
          <a:xfrm>
            <a:off x="8923520" y="4055764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91" name="二等辺三角形 90"/>
          <p:cNvSpPr>
            <a:spLocks noChangeAspect="1"/>
          </p:cNvSpPr>
          <p:nvPr/>
        </p:nvSpPr>
        <p:spPr>
          <a:xfrm>
            <a:off x="8414558" y="4252773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94" name="二等辺三角形 93"/>
          <p:cNvSpPr>
            <a:spLocks noChangeAspect="1"/>
          </p:cNvSpPr>
          <p:nvPr/>
        </p:nvSpPr>
        <p:spPr>
          <a:xfrm flipH="1">
            <a:off x="8364324" y="4713774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95" name="二等辺三角形 94"/>
          <p:cNvSpPr>
            <a:spLocks noChangeAspect="1"/>
          </p:cNvSpPr>
          <p:nvPr/>
        </p:nvSpPr>
        <p:spPr>
          <a:xfrm flipH="1">
            <a:off x="9868417" y="3957534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97" name="二等辺三角形 96"/>
          <p:cNvSpPr>
            <a:spLocks noChangeAspect="1"/>
          </p:cNvSpPr>
          <p:nvPr/>
        </p:nvSpPr>
        <p:spPr>
          <a:xfrm flipH="1">
            <a:off x="10284662" y="4898441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98" name="二等辺三角形 97"/>
          <p:cNvSpPr>
            <a:spLocks noChangeAspect="1"/>
          </p:cNvSpPr>
          <p:nvPr/>
        </p:nvSpPr>
        <p:spPr>
          <a:xfrm flipH="1">
            <a:off x="10241939" y="4678413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00" name="二等辺三角形 99"/>
          <p:cNvSpPr>
            <a:spLocks noChangeAspect="1"/>
          </p:cNvSpPr>
          <p:nvPr/>
        </p:nvSpPr>
        <p:spPr>
          <a:xfrm flipH="1">
            <a:off x="10087426" y="4286263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04" name="二等辺三角形 103"/>
          <p:cNvSpPr>
            <a:spLocks noChangeAspect="1"/>
          </p:cNvSpPr>
          <p:nvPr/>
        </p:nvSpPr>
        <p:spPr>
          <a:xfrm>
            <a:off x="9164599" y="3871036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06" name="正方形/長方形 105"/>
          <p:cNvSpPr/>
          <p:nvPr/>
        </p:nvSpPr>
        <p:spPr>
          <a:xfrm>
            <a:off x="5162831" y="2110939"/>
            <a:ext cx="2050162" cy="42059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marL="80963" indent="-6350" algn="ctr">
              <a:lnSpc>
                <a:spcPts val="1800"/>
              </a:lnSpc>
              <a:tabLst>
                <a:tab pos="80963" algn="l"/>
              </a:tabLst>
            </a:pPr>
            <a:r>
              <a: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2025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endParaRPr lang="en-US" altLang="ja-JP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3" indent="-6350" algn="ctr">
              <a:lnSpc>
                <a:spcPts val="1800"/>
              </a:lnSpc>
              <a:tabLst>
                <a:tab pos="80963" algn="l"/>
              </a:tabLst>
            </a:pP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大阪・関西万博</a:t>
            </a:r>
            <a:endParaRPr lang="en-US" altLang="ja-JP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7" name="正方形/長方形 106"/>
          <p:cNvSpPr/>
          <p:nvPr/>
        </p:nvSpPr>
        <p:spPr>
          <a:xfrm>
            <a:off x="8797600" y="2120297"/>
            <a:ext cx="1361422" cy="44319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marL="80963" indent="-6350">
              <a:lnSpc>
                <a:spcPts val="1800"/>
              </a:lnSpc>
              <a:tabLst>
                <a:tab pos="80963" algn="l"/>
              </a:tabLst>
            </a:pPr>
            <a:r>
              <a: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2030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endParaRPr lang="en-US" altLang="ja-JP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8" name="正方形/長方形 107"/>
          <p:cNvSpPr/>
          <p:nvPr/>
        </p:nvSpPr>
        <p:spPr>
          <a:xfrm>
            <a:off x="1720982" y="5994868"/>
            <a:ext cx="2722843" cy="74111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marL="80963" indent="-6350">
              <a:lnSpc>
                <a:spcPts val="1800"/>
              </a:lnSpc>
              <a:tabLst>
                <a:tab pos="80963" algn="l"/>
              </a:tabLst>
            </a:pPr>
            <a:endParaRPr lang="en-US" altLang="ja-JP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9" name="正方形/長方形 108"/>
          <p:cNvSpPr/>
          <p:nvPr/>
        </p:nvSpPr>
        <p:spPr>
          <a:xfrm>
            <a:off x="4530550" y="5910846"/>
            <a:ext cx="3326660" cy="87429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marL="80963" indent="-6350">
              <a:tabLst>
                <a:tab pos="0" algn="l"/>
              </a:tabLst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万博において、大阪のあらゆるステークホルダーが、会場の内外で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を体現し、行動する姿を世界に発信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0" name="正方形/長方形 109"/>
          <p:cNvSpPr/>
          <p:nvPr/>
        </p:nvSpPr>
        <p:spPr>
          <a:xfrm>
            <a:off x="8016225" y="5890477"/>
            <a:ext cx="2812941" cy="87429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 marL="80963" indent="-6350">
              <a:tabLst>
                <a:tab pos="0" algn="l"/>
              </a:tabLst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日本全体や世界とのつながりの中で、先頭に立って、世界とともに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SDGs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を達成する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423859" y="3982339"/>
            <a:ext cx="144000" cy="14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正方形/長方形 104"/>
          <p:cNvSpPr/>
          <p:nvPr/>
        </p:nvSpPr>
        <p:spPr>
          <a:xfrm>
            <a:off x="8206202" y="4471821"/>
            <a:ext cx="144000" cy="14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正方形/長方形 110"/>
          <p:cNvSpPr/>
          <p:nvPr/>
        </p:nvSpPr>
        <p:spPr>
          <a:xfrm>
            <a:off x="9907426" y="4168149"/>
            <a:ext cx="144000" cy="14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楕円 111"/>
          <p:cNvSpPr/>
          <p:nvPr/>
        </p:nvSpPr>
        <p:spPr>
          <a:xfrm>
            <a:off x="8689958" y="4205279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楕円 114"/>
          <p:cNvSpPr/>
          <p:nvPr/>
        </p:nvSpPr>
        <p:spPr>
          <a:xfrm>
            <a:off x="10445552" y="4790441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二等辺三角形 115"/>
          <p:cNvSpPr>
            <a:spLocks noChangeAspect="1"/>
          </p:cNvSpPr>
          <p:nvPr/>
        </p:nvSpPr>
        <p:spPr>
          <a:xfrm>
            <a:off x="8655130" y="4416532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18" name="楕円 117"/>
          <p:cNvSpPr/>
          <p:nvPr/>
        </p:nvSpPr>
        <p:spPr>
          <a:xfrm>
            <a:off x="8848799" y="3819735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二等辺三角形 118"/>
          <p:cNvSpPr>
            <a:spLocks noChangeAspect="1"/>
          </p:cNvSpPr>
          <p:nvPr/>
        </p:nvSpPr>
        <p:spPr>
          <a:xfrm>
            <a:off x="9084314" y="4933166"/>
            <a:ext cx="201934" cy="144000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20" name="正方形/長方形 119"/>
          <p:cNvSpPr/>
          <p:nvPr/>
        </p:nvSpPr>
        <p:spPr>
          <a:xfrm>
            <a:off x="10284662" y="5139717"/>
            <a:ext cx="144000" cy="14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楕円 120"/>
          <p:cNvSpPr/>
          <p:nvPr/>
        </p:nvSpPr>
        <p:spPr>
          <a:xfrm>
            <a:off x="10087426" y="38482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92200" y="966081"/>
            <a:ext cx="9036309" cy="12208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先進都市  ＝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誰もが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を意識し、一人ひとりが自律的に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全ての  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200"/>
              </a:lnSpc>
            </a:pP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                          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達成をめざしていくこと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200"/>
              </a:lnSpc>
            </a:pP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200"/>
              </a:lnSpc>
            </a:pP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→様々なステークホルダーが連携・協調し、「大阪」が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を体現したまちを発信していく</a:t>
            </a:r>
          </a:p>
        </p:txBody>
      </p:sp>
      <p:sp>
        <p:nvSpPr>
          <p:cNvPr id="93" name="正方形/長方形 92"/>
          <p:cNvSpPr/>
          <p:nvPr/>
        </p:nvSpPr>
        <p:spPr>
          <a:xfrm>
            <a:off x="1057353" y="487629"/>
            <a:ext cx="9906000" cy="540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先進都市をめざして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41AF316B-6E44-4742-807E-4B806F9BDC5B}"/>
              </a:ext>
            </a:extLst>
          </p:cNvPr>
          <p:cNvSpPr txBox="1"/>
          <p:nvPr/>
        </p:nvSpPr>
        <p:spPr>
          <a:xfrm>
            <a:off x="-3697" y="-7171"/>
            <a:ext cx="12192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大阪府の</a:t>
            </a:r>
            <a:r>
              <a:rPr lang="en-US" altLang="ja-JP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の方向性</a:t>
            </a:r>
            <a:r>
              <a:rPr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（「</a:t>
            </a:r>
            <a:r>
              <a:rPr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Osaka SDGs </a:t>
            </a:r>
            <a:r>
              <a:rPr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ビジョン」２０２０年３月策定）</a:t>
            </a:r>
            <a:endParaRPr lang="ja-JP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755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5"/>
    </mc:Choice>
    <mc:Fallback xmlns="">
      <p:transition spd="slow" advTm="153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1BFE538-E6BF-44F1-8CDE-3D231151150D}"/>
              </a:ext>
            </a:extLst>
          </p:cNvPr>
          <p:cNvSpPr txBox="1"/>
          <p:nvPr/>
        </p:nvSpPr>
        <p:spPr>
          <a:xfrm>
            <a:off x="-3697" y="-7171"/>
            <a:ext cx="12192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宣言プロジェクトへのご協力のお願い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D28795-8670-452C-9538-CE0B7CC81AF1}"/>
              </a:ext>
            </a:extLst>
          </p:cNvPr>
          <p:cNvSpPr txBox="1"/>
          <p:nvPr/>
        </p:nvSpPr>
        <p:spPr>
          <a:xfrm>
            <a:off x="616688" y="2188514"/>
            <a:ext cx="11251936" cy="1446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0EF0546-7B0A-4521-A833-C936799CBD42}"/>
              </a:ext>
            </a:extLst>
          </p:cNvPr>
          <p:cNvSpPr/>
          <p:nvPr/>
        </p:nvSpPr>
        <p:spPr>
          <a:xfrm>
            <a:off x="0" y="889533"/>
            <a:ext cx="11950995" cy="540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大阪府では、</a:t>
            </a:r>
            <a:r>
              <a:rPr lang="en-US" altLang="ja-JP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2030</a:t>
            </a: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年の</a:t>
            </a:r>
            <a:r>
              <a:rPr lang="en-US" altLang="ja-JP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の先に向けて、</a:t>
            </a:r>
            <a:endParaRPr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400" b="1" dirty="0">
                <a:solidFill>
                  <a:schemeClr val="tx1"/>
                </a:solidFill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「理想的な社会・世界の姿」</a:t>
            </a: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や、その実現に向け</a:t>
            </a:r>
            <a:r>
              <a:rPr lang="ja-JP" altLang="en-US" sz="2400" b="1" dirty="0">
                <a:solidFill>
                  <a:schemeClr val="tx1"/>
                </a:solidFill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「一人一人ができること」</a:t>
            </a:r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を集めております</a:t>
            </a:r>
            <a:endParaRPr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2AFCE13-5FF4-4A69-A4DE-20C4A58E0FF6}"/>
              </a:ext>
            </a:extLst>
          </p:cNvPr>
          <p:cNvSpPr/>
          <p:nvPr/>
        </p:nvSpPr>
        <p:spPr>
          <a:xfrm>
            <a:off x="323376" y="1741462"/>
            <a:ext cx="107982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①あなたが住みたい社会・世界はどんな世界ですか？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3000"/>
              </a:lnSpc>
              <a:defRPr/>
            </a:pP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3000"/>
              </a:lnSpc>
              <a:defRPr/>
            </a:pP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3000"/>
              </a:lnSpc>
              <a:defRPr/>
            </a:pP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3000"/>
              </a:lnSpc>
              <a:defRPr/>
            </a:pP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3000"/>
              </a:lnSpc>
              <a:defRPr/>
            </a:pP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3000"/>
              </a:lnSpc>
              <a:defRPr/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②そんな社会・世界を実現するために、あなたができることなんですか？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3000"/>
              </a:lnSpc>
              <a:defRPr/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（ふだんの暮らしの中で、あるいは将来できることなど）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1596EE-550F-4DAA-8E33-6D22444A07F3}"/>
              </a:ext>
            </a:extLst>
          </p:cNvPr>
          <p:cNvSpPr txBox="1"/>
          <p:nvPr/>
        </p:nvSpPr>
        <p:spPr>
          <a:xfrm>
            <a:off x="616688" y="5022168"/>
            <a:ext cx="11251936" cy="1446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7309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08" y="678385"/>
            <a:ext cx="4093114" cy="5792270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 bwMode="white">
          <a:xfrm>
            <a:off x="7721999" y="4844196"/>
            <a:ext cx="781748" cy="362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9C70863-91A6-4508-9B8A-D0C265C978CE}"/>
              </a:ext>
            </a:extLst>
          </p:cNvPr>
          <p:cNvSpPr txBox="1"/>
          <p:nvPr/>
        </p:nvSpPr>
        <p:spPr>
          <a:xfrm>
            <a:off x="4823113" y="637893"/>
            <a:ext cx="736126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〇「私の</a:t>
            </a:r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宣言プロジェクト」とは</a:t>
            </a:r>
            <a:endParaRPr kumimoji="1"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➢</a:t>
            </a:r>
            <a:r>
              <a:rPr kumimoji="1"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</a:rPr>
              <a:t>企業・団体・府民などの皆様が、</a:t>
            </a:r>
            <a:endParaRPr kumimoji="1" lang="en-US" altLang="ja-JP" sz="2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ja-JP" altLang="en-US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自ら行う</a:t>
            </a:r>
            <a:r>
              <a:rPr kumimoji="1" lang="en-US" altLang="ja-JP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達成に向けた目標や活動を宣言</a:t>
            </a:r>
            <a:r>
              <a:rPr kumimoji="1"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</a:rPr>
              <a:t>する</a:t>
            </a:r>
            <a:endParaRPr kumimoji="1" lang="en-US" altLang="ja-JP" sz="2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プロジェクトです</a:t>
            </a:r>
            <a:endParaRPr kumimoji="1" lang="en-US" altLang="ja-JP" sz="2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〇宣言数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2024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月末時点）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8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累計：</a:t>
            </a:r>
            <a:r>
              <a:rPr kumimoji="1" lang="en-US" altLang="ja-JP" sz="28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5,718</a:t>
            </a:r>
            <a:r>
              <a:rPr kumimoji="1" lang="ja-JP" altLang="en-US" sz="28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件（うち企業団体</a:t>
            </a:r>
            <a:r>
              <a:rPr kumimoji="1" lang="en-US" altLang="ja-JP" sz="28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543</a:t>
            </a:r>
            <a:r>
              <a:rPr kumimoji="1" lang="ja-JP" altLang="en-US" sz="28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件）</a:t>
            </a:r>
            <a:endParaRPr kumimoji="1" lang="en-US" altLang="ja-JP" sz="28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3311333-90E5-46A4-A040-64F5CA4FB4AE}"/>
              </a:ext>
            </a:extLst>
          </p:cNvPr>
          <p:cNvSpPr txBox="1"/>
          <p:nvPr/>
        </p:nvSpPr>
        <p:spPr>
          <a:xfrm>
            <a:off x="0" y="-22539"/>
            <a:ext cx="12192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私の</a:t>
            </a:r>
            <a:r>
              <a:rPr kumimoji="1" lang="en-US" altLang="ja-JP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kumimoji="1"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宣言プロジェクト</a:t>
            </a:r>
            <a:r>
              <a:rPr kumimoji="1"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（令和</a:t>
            </a:r>
            <a:r>
              <a:rPr kumimoji="1"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年（</a:t>
            </a:r>
            <a:r>
              <a:rPr kumimoji="1"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2021</a:t>
            </a:r>
            <a:r>
              <a:rPr kumimoji="1"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年）</a:t>
            </a:r>
            <a:r>
              <a:rPr kumimoji="1" lang="en-US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月 開始）</a:t>
            </a:r>
            <a:endParaRPr lang="ja-JP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4F83F76-84C1-49F8-96C9-EDCD889591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3898" y="3589865"/>
            <a:ext cx="3951769" cy="3268135"/>
          </a:xfrm>
          <a:prstGeom prst="rect">
            <a:avLst/>
          </a:prstGeom>
        </p:spPr>
      </p:pic>
      <p:sp>
        <p:nvSpPr>
          <p:cNvPr id="11" name="角丸四角形吹き出し 7">
            <a:extLst>
              <a:ext uri="{FF2B5EF4-FFF2-40B4-BE49-F238E27FC236}">
                <a16:creationId xmlns:a16="http://schemas.microsoft.com/office/drawing/2014/main" id="{743DA83B-533E-4B80-AEEF-463E4D46D8BA}"/>
              </a:ext>
            </a:extLst>
          </p:cNvPr>
          <p:cNvSpPr/>
          <p:nvPr/>
        </p:nvSpPr>
        <p:spPr>
          <a:xfrm>
            <a:off x="8855667" y="4160995"/>
            <a:ext cx="3142616" cy="1728632"/>
          </a:xfrm>
          <a:prstGeom prst="wedgeRoundRectCallout">
            <a:avLst>
              <a:gd name="adj1" fmla="val -98989"/>
              <a:gd name="adj2" fmla="val 7523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本日、皆様からいただいた</a:t>
            </a:r>
            <a:endParaRPr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内容を</a:t>
            </a:r>
            <a:r>
              <a:rPr lang="ja-JP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匿名で</a:t>
            </a:r>
            <a:endParaRPr lang="en-US" altLang="ja-JP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</a:t>
            </a:r>
            <a:r>
              <a:rPr kumimoji="1"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kumimoji="1"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に掲載します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1A443E7-71A4-4328-91C6-FF68E9044FE0}"/>
              </a:ext>
            </a:extLst>
          </p:cNvPr>
          <p:cNvSpPr txBox="1"/>
          <p:nvPr/>
        </p:nvSpPr>
        <p:spPr>
          <a:xfrm>
            <a:off x="4903898" y="3329650"/>
            <a:ext cx="2062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掲載イメージ</a:t>
            </a:r>
          </a:p>
        </p:txBody>
      </p:sp>
    </p:spTree>
    <p:extLst>
      <p:ext uri="{BB962C8B-B14F-4D97-AF65-F5344CB8AC3E}">
        <p14:creationId xmlns:p14="http://schemas.microsoft.com/office/powerpoint/2010/main" val="70476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40"/>
    </mc:Choice>
    <mc:Fallback xmlns="">
      <p:transition spd="slow" advTm="1554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9DD0832-C0F8-4A25-8A20-AA7D6D7C9BCC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大阪府の基礎データ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B11F971-0E68-4EA9-BE0D-93034738D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87" y="630934"/>
            <a:ext cx="11360426" cy="622706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1CF41F5-F5BA-40C5-A5C0-9683A378ACB8}"/>
              </a:ext>
            </a:extLst>
          </p:cNvPr>
          <p:cNvSpPr txBox="1"/>
          <p:nvPr/>
        </p:nvSpPr>
        <p:spPr>
          <a:xfrm>
            <a:off x="-98351" y="6657938"/>
            <a:ext cx="32136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出典</a:t>
            </a:r>
            <a:r>
              <a:rPr lang="ja-JP" altLang="en-US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：大阪府の財政状況等について（令和</a:t>
            </a:r>
            <a:r>
              <a:rPr lang="en-US" altLang="ja-JP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月）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2644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E72A06B-CD89-4FDC-AE35-6C04842523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739" y="613988"/>
            <a:ext cx="10939791" cy="614323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E1D31D4-6ACE-4F80-A2DC-2318C1F5349E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大阪府の</a:t>
            </a:r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都市魅力</a:t>
            </a:r>
            <a:endParaRPr kumimoji="1" lang="en-US" alt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AD13928-63C3-4E55-82BA-505DA775D340}"/>
              </a:ext>
            </a:extLst>
          </p:cNvPr>
          <p:cNvSpPr/>
          <p:nvPr/>
        </p:nvSpPr>
        <p:spPr>
          <a:xfrm>
            <a:off x="11330609" y="6659217"/>
            <a:ext cx="304921" cy="169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BAAC5C9-29CE-44EF-B379-2080B639F137}"/>
              </a:ext>
            </a:extLst>
          </p:cNvPr>
          <p:cNvSpPr/>
          <p:nvPr/>
        </p:nvSpPr>
        <p:spPr>
          <a:xfrm>
            <a:off x="11622278" y="625317"/>
            <a:ext cx="304921" cy="6143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F58D5AA-2265-46FD-9E64-F50996BAC1CB}"/>
              </a:ext>
            </a:extLst>
          </p:cNvPr>
          <p:cNvSpPr txBox="1"/>
          <p:nvPr/>
        </p:nvSpPr>
        <p:spPr>
          <a:xfrm>
            <a:off x="9237035" y="6674652"/>
            <a:ext cx="32136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出典</a:t>
            </a:r>
            <a:r>
              <a:rPr lang="ja-JP" altLang="en-US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：大阪府の財政状況等について（令和</a:t>
            </a:r>
            <a:r>
              <a:rPr lang="en-US" altLang="ja-JP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月）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3448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BE73CBF-ACEF-4F26-B250-3605E331D1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124" y="634470"/>
            <a:ext cx="11085751" cy="620201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9F1AC2C-4FA9-403F-A959-8BFA588829C2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大阪府の財政状況（</a:t>
            </a:r>
            <a:r>
              <a:rPr kumimoji="1" lang="en-US" altLang="ja-JP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R6</a:t>
            </a:r>
            <a:r>
              <a:rPr kumimoji="1"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年度当初予算の状況）</a:t>
            </a:r>
            <a:endParaRPr kumimoji="1" lang="en-US" alt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C12A36E-61FD-445F-AE35-BD67A8E20103}"/>
              </a:ext>
            </a:extLst>
          </p:cNvPr>
          <p:cNvSpPr/>
          <p:nvPr/>
        </p:nvSpPr>
        <p:spPr>
          <a:xfrm>
            <a:off x="11557591" y="6713376"/>
            <a:ext cx="81284" cy="1231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1ADA77-DD9C-4E43-8138-DE5223A167E1}"/>
              </a:ext>
            </a:extLst>
          </p:cNvPr>
          <p:cNvSpPr txBox="1"/>
          <p:nvPr/>
        </p:nvSpPr>
        <p:spPr>
          <a:xfrm>
            <a:off x="9173240" y="6627408"/>
            <a:ext cx="32136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出典</a:t>
            </a:r>
            <a:r>
              <a:rPr lang="ja-JP" altLang="en-US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：大阪府の財政状況等について（令和</a:t>
            </a:r>
            <a:r>
              <a:rPr lang="en-US" altLang="ja-JP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月）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4348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B8C93B77-8693-406C-9FB5-9548D0A29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49" y="564203"/>
            <a:ext cx="11304316" cy="627322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2C88635-D42E-4023-8D84-32CDF91FCF2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（参考資料）減債基金の回復</a:t>
            </a:r>
            <a:endParaRPr kumimoji="1" lang="en-US" alt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6C983FD-3E2D-41E8-8A4B-00CB9BB4BEBB}"/>
              </a:ext>
            </a:extLst>
          </p:cNvPr>
          <p:cNvSpPr txBox="1"/>
          <p:nvPr/>
        </p:nvSpPr>
        <p:spPr>
          <a:xfrm>
            <a:off x="9268933" y="6654311"/>
            <a:ext cx="32136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出典</a:t>
            </a:r>
            <a:r>
              <a:rPr lang="ja-JP" altLang="en-US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：大阪府の財政状況等について（令和</a:t>
            </a:r>
            <a:r>
              <a:rPr lang="en-US" altLang="ja-JP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月）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3815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23F7752-93DD-435B-800B-502D9806761A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大阪府の財政状況（</a:t>
            </a:r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歳出の内訳</a:t>
            </a:r>
            <a:r>
              <a:rPr kumimoji="1"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en-US" alt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5D7FA75-70BA-4B33-903E-BFDD684F9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54" y="584775"/>
            <a:ext cx="10179097" cy="615626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2DBBC69-91DA-45C3-ABD8-3D2408549A02}"/>
              </a:ext>
            </a:extLst>
          </p:cNvPr>
          <p:cNvSpPr txBox="1"/>
          <p:nvPr/>
        </p:nvSpPr>
        <p:spPr>
          <a:xfrm>
            <a:off x="-98351" y="6657938"/>
            <a:ext cx="32136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出典</a:t>
            </a:r>
            <a:r>
              <a:rPr lang="ja-JP" altLang="en-US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：大阪府の財政状況等について（令和</a:t>
            </a:r>
            <a:r>
              <a:rPr lang="en-US" altLang="ja-JP" sz="1000" b="0" i="0" u="none" strike="noStrike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月）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545052A-4DDF-4C76-AAE7-B044550768BB}"/>
              </a:ext>
            </a:extLst>
          </p:cNvPr>
          <p:cNvSpPr/>
          <p:nvPr/>
        </p:nvSpPr>
        <p:spPr>
          <a:xfrm>
            <a:off x="10388009" y="6657938"/>
            <a:ext cx="406242" cy="2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601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E470B75-A1C5-4BE8-9BB0-08B9F4566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59" y="692816"/>
            <a:ext cx="11089758" cy="607517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786BF0-7F46-4F65-8998-B935473278A8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大阪府の高齢化率・高齢者数の推移</a:t>
            </a:r>
            <a:r>
              <a:rPr kumimoji="1"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（大阪府高齢者計画</a:t>
            </a:r>
            <a:r>
              <a:rPr kumimoji="1"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2024</a:t>
            </a:r>
            <a:r>
              <a:rPr kumimoji="1"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より引用）</a:t>
            </a:r>
            <a:endParaRPr kumimoji="1" lang="en-US" alt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3281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F69A43B-03FC-4560-B380-D5CB9D9E5624}"/>
              </a:ext>
            </a:extLst>
          </p:cNvPr>
          <p:cNvSpPr txBox="1"/>
          <p:nvPr/>
        </p:nvSpPr>
        <p:spPr>
          <a:xfrm>
            <a:off x="0" y="1252330"/>
            <a:ext cx="1248262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○</a:t>
            </a:r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地域課題の多様化</a:t>
            </a:r>
            <a:endParaRPr kumimoji="1"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➢行政の手が届かない課題も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○高齢化により社会保障関係の歳出増加が避けられない</a:t>
            </a:r>
            <a:endParaRPr kumimoji="1"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➢新たな課題に割り当てることができる財源が限られている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8001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1381E1A-5545-4FF7-A3BD-C7CBF03135B4}"/>
              </a:ext>
            </a:extLst>
          </p:cNvPr>
          <p:cNvSpPr/>
          <p:nvPr/>
        </p:nvSpPr>
        <p:spPr>
          <a:xfrm>
            <a:off x="15599" y="710934"/>
            <a:ext cx="12129040" cy="87372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266700" indent="-266700" fontAlgn="ctr">
              <a:spcBef>
                <a:spcPts val="200"/>
              </a:spcBef>
              <a:spcAft>
                <a:spcPts val="200"/>
              </a:spcAft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◆ 大阪府では、令和２年度より一般財団法人村上財団のご協力をいただき、様々な社会課題の解決に取り組む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66700" indent="-266700" fontAlgn="ctr">
              <a:spcBef>
                <a:spcPts val="200"/>
              </a:spcBef>
              <a:spcAft>
                <a:spcPts val="200"/>
              </a:spcAft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 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NPO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等の活動を支援。</a:t>
            </a:r>
            <a:r>
              <a:rPr lang="ja-JP" altLang="en-US" sz="2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令和５年度からは、万博に向け</a:t>
            </a:r>
            <a:r>
              <a:rPr lang="en-US" altLang="ja-JP" sz="2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2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の達成に貢献する活動を支援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66700" indent="-266700" fontAlgn="ctr">
              <a:spcBef>
                <a:spcPts val="200"/>
              </a:spcBef>
              <a:spcAft>
                <a:spcPts val="200"/>
              </a:spcAft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◆ 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年間で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25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事業をサポート。村上財団に約８千万円を支援いただき、総事業費規模は約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７億円。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角丸四角形 38">
            <a:extLst>
              <a:ext uri="{FF2B5EF4-FFF2-40B4-BE49-F238E27FC236}">
                <a16:creationId xmlns:a16="http://schemas.microsoft.com/office/drawing/2014/main" id="{CB6EB064-712A-4B05-8BA4-DC084FE6FBC3}"/>
              </a:ext>
            </a:extLst>
          </p:cNvPr>
          <p:cNvSpPr/>
          <p:nvPr/>
        </p:nvSpPr>
        <p:spPr>
          <a:xfrm>
            <a:off x="85297" y="1909000"/>
            <a:ext cx="12040589" cy="2079581"/>
          </a:xfrm>
          <a:prstGeom prst="roundRect">
            <a:avLst>
              <a:gd name="adj" fmla="val 6445"/>
            </a:avLst>
          </a:prstGeom>
          <a:noFill/>
          <a:ln w="19050" cap="flat" cmpd="sng" algn="ctr">
            <a:solidFill>
              <a:srgbClr val="5B9BD5"/>
            </a:solidFill>
            <a:prstDash val="solid"/>
          </a:ln>
          <a:effectLst/>
        </p:spPr>
        <p:txBody>
          <a:bodyPr wrap="square" lIns="0" tIns="34293" rIns="0" bIns="34293" rtlCol="0" anchor="ctr" anchorCtr="0">
            <a:noAutofit/>
          </a:bodyPr>
          <a:lstStyle/>
          <a:p>
            <a:pPr marL="68354">
              <a:defRPr/>
            </a:pP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</a:t>
            </a:r>
            <a:endParaRPr lang="en-US" altLang="ja-JP" sz="1600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角丸四角形 43">
            <a:extLst>
              <a:ext uri="{FF2B5EF4-FFF2-40B4-BE49-F238E27FC236}">
                <a16:creationId xmlns:a16="http://schemas.microsoft.com/office/drawing/2014/main" id="{13FAAB3A-4B7E-4A50-8EF6-423040736924}"/>
              </a:ext>
            </a:extLst>
          </p:cNvPr>
          <p:cNvSpPr/>
          <p:nvPr/>
        </p:nvSpPr>
        <p:spPr>
          <a:xfrm>
            <a:off x="64148" y="1807368"/>
            <a:ext cx="1440000" cy="36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rIns="36000" rtlCol="0" anchor="ctr"/>
          <a:lstStyle/>
          <a:p>
            <a:pPr algn="ctr"/>
            <a:r>
              <a:rPr lang="ja-JP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事業スキーム</a:t>
            </a:r>
            <a:endParaRPr lang="en-US" altLang="ja-JP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818A444-A38F-4DDA-9706-765CE02968BD}"/>
              </a:ext>
            </a:extLst>
          </p:cNvPr>
          <p:cNvSpPr/>
          <p:nvPr/>
        </p:nvSpPr>
        <p:spPr>
          <a:xfrm>
            <a:off x="4671315" y="2019529"/>
            <a:ext cx="4153445" cy="1898945"/>
          </a:xfrm>
          <a:prstGeom prst="rect">
            <a:avLst/>
          </a:prstGeom>
          <a:solidFill>
            <a:srgbClr val="FFCCFF"/>
          </a:solidFill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D2D45B7-4D13-4583-B9AF-CBE6404E03E8}"/>
              </a:ext>
            </a:extLst>
          </p:cNvPr>
          <p:cNvSpPr/>
          <p:nvPr/>
        </p:nvSpPr>
        <p:spPr>
          <a:xfrm>
            <a:off x="4845554" y="1946921"/>
            <a:ext cx="1036948" cy="51380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marL="68354" algn="ctr">
              <a:defRPr/>
            </a:pPr>
            <a:r>
              <a:rPr lang="en-US" altLang="ja-JP" sz="20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NPO</a:t>
            </a:r>
            <a:r>
              <a:rPr lang="ja-JP" altLang="en-US" sz="20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等</a:t>
            </a:r>
            <a:endParaRPr lang="en-US" altLang="ja-JP" sz="2000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DBAA207A-6E1C-4920-BB68-2B5BFE0EBE15}"/>
              </a:ext>
            </a:extLst>
          </p:cNvPr>
          <p:cNvSpPr/>
          <p:nvPr/>
        </p:nvSpPr>
        <p:spPr>
          <a:xfrm>
            <a:off x="4875144" y="2573203"/>
            <a:ext cx="3823969" cy="399633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defRPr/>
            </a:pPr>
            <a:r>
              <a:rPr lang="ja-JP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　クラウドファンディングによる</a:t>
            </a:r>
            <a:r>
              <a:rPr lang="ja-JP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寄附</a:t>
            </a:r>
            <a:endParaRPr lang="en-US" altLang="ja-JP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3EAB1D0-AE64-4121-960C-29FE959E7BFE}"/>
              </a:ext>
            </a:extLst>
          </p:cNvPr>
          <p:cNvSpPr/>
          <p:nvPr/>
        </p:nvSpPr>
        <p:spPr>
          <a:xfrm>
            <a:off x="5805238" y="2026288"/>
            <a:ext cx="1885598" cy="521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354" algn="ctr">
              <a:defRPr/>
            </a:pPr>
            <a:r>
              <a:rPr lang="ja-JP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活動資金を調達</a:t>
            </a:r>
          </a:p>
        </p:txBody>
      </p:sp>
      <p:sp>
        <p:nvSpPr>
          <p:cNvPr id="12" name="角丸四角形 83">
            <a:extLst>
              <a:ext uri="{FF2B5EF4-FFF2-40B4-BE49-F238E27FC236}">
                <a16:creationId xmlns:a16="http://schemas.microsoft.com/office/drawing/2014/main" id="{6535AF62-B8A4-444E-BFFA-50F74916A8D4}"/>
              </a:ext>
            </a:extLst>
          </p:cNvPr>
          <p:cNvSpPr/>
          <p:nvPr/>
        </p:nvSpPr>
        <p:spPr>
          <a:xfrm>
            <a:off x="4875913" y="3409205"/>
            <a:ext cx="3823200" cy="399600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>
              <a:defRPr/>
            </a:pP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②　①と同額の</a:t>
            </a:r>
            <a:r>
              <a:rPr lang="ja-JP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上乗せ寄附</a:t>
            </a:r>
            <a:endParaRPr lang="ja-JP" altLang="en-US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8706644-96D9-4424-9052-53E0B2199FD8}"/>
              </a:ext>
            </a:extLst>
          </p:cNvPr>
          <p:cNvSpPr/>
          <p:nvPr/>
        </p:nvSpPr>
        <p:spPr>
          <a:xfrm>
            <a:off x="6493435" y="3340647"/>
            <a:ext cx="2342951" cy="709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354" algn="ctr">
              <a:defRPr/>
            </a:pPr>
            <a:endParaRPr lang="ja-JP" altLang="en-US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加算 10">
            <a:extLst>
              <a:ext uri="{FF2B5EF4-FFF2-40B4-BE49-F238E27FC236}">
                <a16:creationId xmlns:a16="http://schemas.microsoft.com/office/drawing/2014/main" id="{6ED933C6-2321-4796-A64F-C554E01AAC4B}"/>
              </a:ext>
            </a:extLst>
          </p:cNvPr>
          <p:cNvSpPr/>
          <p:nvPr/>
        </p:nvSpPr>
        <p:spPr>
          <a:xfrm>
            <a:off x="6559680" y="3004145"/>
            <a:ext cx="340653" cy="303422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D100B75-9910-4398-8846-DF2CC6A33826}"/>
              </a:ext>
            </a:extLst>
          </p:cNvPr>
          <p:cNvSpPr/>
          <p:nvPr/>
        </p:nvSpPr>
        <p:spPr>
          <a:xfrm>
            <a:off x="1080306" y="3624251"/>
            <a:ext cx="2170393" cy="312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354" algn="ctr">
              <a:defRPr/>
            </a:pP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資金提供による支援</a:t>
            </a:r>
            <a:endParaRPr lang="en-US" altLang="ja-JP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左矢印 90">
            <a:extLst>
              <a:ext uri="{FF2B5EF4-FFF2-40B4-BE49-F238E27FC236}">
                <a16:creationId xmlns:a16="http://schemas.microsoft.com/office/drawing/2014/main" id="{A5BF680C-A1EA-46C2-A7DE-7518DD10D7A1}"/>
              </a:ext>
            </a:extLst>
          </p:cNvPr>
          <p:cNvSpPr/>
          <p:nvPr/>
        </p:nvSpPr>
        <p:spPr>
          <a:xfrm rot="10800000">
            <a:off x="3545173" y="2496366"/>
            <a:ext cx="1287017" cy="556282"/>
          </a:xfrm>
          <a:prstGeom prst="leftArrow">
            <a:avLst>
              <a:gd name="adj1" fmla="val 50000"/>
              <a:gd name="adj2" fmla="val 41805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6F949C6-B351-4A3F-9985-24E9DA41673E}"/>
              </a:ext>
            </a:extLst>
          </p:cNvPr>
          <p:cNvSpPr/>
          <p:nvPr/>
        </p:nvSpPr>
        <p:spPr>
          <a:xfrm>
            <a:off x="413982" y="2643771"/>
            <a:ext cx="2836717" cy="265202"/>
          </a:xfrm>
          <a:prstGeom prst="rect">
            <a:avLst/>
          </a:prstGeom>
          <a:solidFill>
            <a:srgbClr val="FF9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356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クラウドファンディングの支援</a:t>
            </a:r>
            <a:endParaRPr lang="en-US" altLang="ja-JP" sz="1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40B60132-0EBE-4EB2-83EC-3D1774F9A5DE}"/>
              </a:ext>
            </a:extLst>
          </p:cNvPr>
          <p:cNvGrpSpPr/>
          <p:nvPr/>
        </p:nvGrpSpPr>
        <p:grpSpPr>
          <a:xfrm>
            <a:off x="8836476" y="2133263"/>
            <a:ext cx="2846934" cy="684176"/>
            <a:chOff x="424511" y="6103944"/>
            <a:chExt cx="2846934" cy="684176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2B7848D9-0322-498B-AE7F-A72AB5B48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1136" y="6103944"/>
              <a:ext cx="1205420" cy="347509"/>
            </a:xfrm>
            <a:prstGeom prst="rect">
              <a:avLst/>
            </a:prstGeom>
          </p:spPr>
        </p:pic>
        <p:sp>
          <p:nvSpPr>
            <p:cNvPr id="20" name="左矢印 39">
              <a:extLst>
                <a:ext uri="{FF2B5EF4-FFF2-40B4-BE49-F238E27FC236}">
                  <a16:creationId xmlns:a16="http://schemas.microsoft.com/office/drawing/2014/main" id="{79FAAEFF-6B92-4B75-B2CB-06845EAF3AFB}"/>
                </a:ext>
              </a:extLst>
            </p:cNvPr>
            <p:cNvSpPr/>
            <p:nvPr/>
          </p:nvSpPr>
          <p:spPr>
            <a:xfrm>
              <a:off x="424511" y="6264723"/>
              <a:ext cx="928664" cy="490632"/>
            </a:xfrm>
            <a:prstGeom prst="leftArrow">
              <a:avLst>
                <a:gd name="adj1" fmla="val 56161"/>
                <a:gd name="adj2" fmla="val 41805"/>
              </a:avLst>
            </a:prstGeom>
            <a:solidFill>
              <a:srgbClr val="7FB7D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CF3061B1-0893-40E5-80FC-B0C62F2D7D42}"/>
                </a:ext>
              </a:extLst>
            </p:cNvPr>
            <p:cNvSpPr/>
            <p:nvPr/>
          </p:nvSpPr>
          <p:spPr>
            <a:xfrm>
              <a:off x="1574515" y="6475099"/>
              <a:ext cx="1696930" cy="3130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8356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必要なサポート</a:t>
              </a:r>
              <a:endParaRPr lang="en-US" altLang="ja-JP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pic>
        <p:nvPicPr>
          <p:cNvPr id="22" name="図 21">
            <a:extLst>
              <a:ext uri="{FF2B5EF4-FFF2-40B4-BE49-F238E27FC236}">
                <a16:creationId xmlns:a16="http://schemas.microsoft.com/office/drawing/2014/main" id="{0D342D28-2719-4DFE-A074-114E7C5398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1177" y="3237791"/>
            <a:ext cx="591581" cy="585083"/>
          </a:xfrm>
          <a:prstGeom prst="rect">
            <a:avLst/>
          </a:prstGeom>
        </p:spPr>
      </p:pic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6AD8B8F3-0E29-4DF5-9665-459E9C907FA7}"/>
              </a:ext>
            </a:extLst>
          </p:cNvPr>
          <p:cNvGrpSpPr/>
          <p:nvPr/>
        </p:nvGrpSpPr>
        <p:grpSpPr>
          <a:xfrm>
            <a:off x="9200545" y="3208300"/>
            <a:ext cx="3145616" cy="587844"/>
            <a:chOff x="6460622" y="3382561"/>
            <a:chExt cx="3083118" cy="470955"/>
          </a:xfrm>
        </p:grpSpPr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A7EA980B-EF33-438D-99B6-CCFA9D6C4936}"/>
                </a:ext>
              </a:extLst>
            </p:cNvPr>
            <p:cNvSpPr/>
            <p:nvPr/>
          </p:nvSpPr>
          <p:spPr>
            <a:xfrm flipV="1">
              <a:off x="6727490" y="3544635"/>
              <a:ext cx="2592220" cy="45721"/>
            </a:xfrm>
            <a:prstGeom prst="ellipse">
              <a:avLst/>
            </a:prstGeom>
            <a:solidFill>
              <a:srgbClr val="FF9A9A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20E3E1BD-6B9C-4220-90F1-33DD1626A8DD}"/>
                </a:ext>
              </a:extLst>
            </p:cNvPr>
            <p:cNvSpPr/>
            <p:nvPr/>
          </p:nvSpPr>
          <p:spPr>
            <a:xfrm flipV="1">
              <a:off x="7208334" y="3807796"/>
              <a:ext cx="1649015" cy="45720"/>
            </a:xfrm>
            <a:prstGeom prst="ellipse">
              <a:avLst/>
            </a:prstGeom>
            <a:solidFill>
              <a:srgbClr val="FF9A9A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8659C45D-9ECF-4797-B8D7-7312EEF13E5A}"/>
                </a:ext>
              </a:extLst>
            </p:cNvPr>
            <p:cNvSpPr/>
            <p:nvPr/>
          </p:nvSpPr>
          <p:spPr>
            <a:xfrm>
              <a:off x="6460622" y="3382561"/>
              <a:ext cx="3083118" cy="40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8354" algn="ctr">
                <a:defRPr/>
              </a:pPr>
              <a:r>
                <a:rPr lang="en-US" altLang="ja-JP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SDG</a:t>
              </a:r>
              <a:r>
                <a:rPr lang="ja-JP" altLang="en-US" b="1" dirty="0" err="1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ｓ</a:t>
              </a:r>
              <a:r>
                <a:rPr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の達成に貢献する</a:t>
              </a:r>
              <a:endPara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68354" algn="ctr">
                <a:defRPr/>
              </a:pPr>
              <a:r>
                <a:rPr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活動に取り組む</a:t>
              </a:r>
            </a:p>
          </p:txBody>
        </p:sp>
      </p:grpSp>
      <p:pic>
        <p:nvPicPr>
          <p:cNvPr id="27" name="図 26">
            <a:extLst>
              <a:ext uri="{FF2B5EF4-FFF2-40B4-BE49-F238E27FC236}">
                <a16:creationId xmlns:a16="http://schemas.microsoft.com/office/drawing/2014/main" id="{3C06DAD5-1E7B-4219-9796-A8BE284484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082" y="2939169"/>
            <a:ext cx="1302311" cy="6411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8" name="左矢印 90">
            <a:extLst>
              <a:ext uri="{FF2B5EF4-FFF2-40B4-BE49-F238E27FC236}">
                <a16:creationId xmlns:a16="http://schemas.microsoft.com/office/drawing/2014/main" id="{015D13BE-C9D7-4E7F-8E67-550C2A31B8DD}"/>
              </a:ext>
            </a:extLst>
          </p:cNvPr>
          <p:cNvSpPr/>
          <p:nvPr/>
        </p:nvSpPr>
        <p:spPr>
          <a:xfrm rot="10800000">
            <a:off x="3545171" y="3404848"/>
            <a:ext cx="1287018" cy="536984"/>
          </a:xfrm>
          <a:prstGeom prst="leftArrow">
            <a:avLst>
              <a:gd name="adj1" fmla="val 50000"/>
              <a:gd name="adj2" fmla="val 41805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二等辺三角形 28">
            <a:extLst>
              <a:ext uri="{FF2B5EF4-FFF2-40B4-BE49-F238E27FC236}">
                <a16:creationId xmlns:a16="http://schemas.microsoft.com/office/drawing/2014/main" id="{BE8B0264-662E-4611-BB17-9129A9FA156C}"/>
              </a:ext>
            </a:extLst>
          </p:cNvPr>
          <p:cNvSpPr/>
          <p:nvPr/>
        </p:nvSpPr>
        <p:spPr>
          <a:xfrm rot="5400000">
            <a:off x="8567144" y="3417450"/>
            <a:ext cx="864000" cy="169368"/>
          </a:xfrm>
          <a:prstGeom prst="triangle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E024FA95-2ACC-4561-B2E5-BBB0ECE2D1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763" y="2067274"/>
            <a:ext cx="857851" cy="520599"/>
          </a:xfrm>
          <a:prstGeom prst="rect">
            <a:avLst/>
          </a:prstGeom>
        </p:spPr>
      </p:pic>
      <p:sp>
        <p:nvSpPr>
          <p:cNvPr id="31" name="吹き出し: 角を丸めた四角形 30">
            <a:extLst>
              <a:ext uri="{FF2B5EF4-FFF2-40B4-BE49-F238E27FC236}">
                <a16:creationId xmlns:a16="http://schemas.microsoft.com/office/drawing/2014/main" id="{A986C6A0-D102-4F95-8C28-1ECAD09CE1FC}"/>
              </a:ext>
            </a:extLst>
          </p:cNvPr>
          <p:cNvSpPr/>
          <p:nvPr/>
        </p:nvSpPr>
        <p:spPr>
          <a:xfrm>
            <a:off x="2426900" y="1715950"/>
            <a:ext cx="2154715" cy="744773"/>
          </a:xfrm>
          <a:prstGeom prst="wedgeRoundRectCallout">
            <a:avLst>
              <a:gd name="adj1" fmla="val -56632"/>
              <a:gd name="adj2" fmla="val 31527"/>
              <a:gd name="adj3" fmla="val 16667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5073688-21AD-4CE0-865D-DAF8E4614A91}"/>
              </a:ext>
            </a:extLst>
          </p:cNvPr>
          <p:cNvSpPr txBox="1"/>
          <p:nvPr/>
        </p:nvSpPr>
        <p:spPr>
          <a:xfrm>
            <a:off x="2367456" y="1763129"/>
            <a:ext cx="2214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社会課題をビジネスで解決する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「ソーシャルビジネス」に取組む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㈱ボーダレス・ジャパンが運営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34" name="表 33">
            <a:extLst>
              <a:ext uri="{FF2B5EF4-FFF2-40B4-BE49-F238E27FC236}">
                <a16:creationId xmlns:a16="http://schemas.microsoft.com/office/drawing/2014/main" id="{97DCD1B2-F5F5-49D9-8841-044B717E5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926533"/>
              </p:ext>
            </p:extLst>
          </p:nvPr>
        </p:nvGraphicFramePr>
        <p:xfrm>
          <a:off x="173550" y="4518586"/>
          <a:ext cx="11902493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239">
                  <a:extLst>
                    <a:ext uri="{9D8B030D-6E8A-4147-A177-3AD203B41FA5}">
                      <a16:colId xmlns:a16="http://schemas.microsoft.com/office/drawing/2014/main" val="838563342"/>
                    </a:ext>
                  </a:extLst>
                </a:gridCol>
                <a:gridCol w="1081272">
                  <a:extLst>
                    <a:ext uri="{9D8B030D-6E8A-4147-A177-3AD203B41FA5}">
                      <a16:colId xmlns:a16="http://schemas.microsoft.com/office/drawing/2014/main" val="1630545560"/>
                    </a:ext>
                  </a:extLst>
                </a:gridCol>
                <a:gridCol w="1789043">
                  <a:extLst>
                    <a:ext uri="{9D8B030D-6E8A-4147-A177-3AD203B41FA5}">
                      <a16:colId xmlns:a16="http://schemas.microsoft.com/office/drawing/2014/main" val="2651551660"/>
                    </a:ext>
                  </a:extLst>
                </a:gridCol>
                <a:gridCol w="2395331">
                  <a:extLst>
                    <a:ext uri="{9D8B030D-6E8A-4147-A177-3AD203B41FA5}">
                      <a16:colId xmlns:a16="http://schemas.microsoft.com/office/drawing/2014/main" val="2863929571"/>
                    </a:ext>
                  </a:extLst>
                </a:gridCol>
                <a:gridCol w="2941982">
                  <a:extLst>
                    <a:ext uri="{9D8B030D-6E8A-4147-A177-3AD203B41FA5}">
                      <a16:colId xmlns:a16="http://schemas.microsoft.com/office/drawing/2014/main" val="3871795059"/>
                    </a:ext>
                  </a:extLst>
                </a:gridCol>
                <a:gridCol w="2673626">
                  <a:extLst>
                    <a:ext uri="{9D8B030D-6E8A-4147-A177-3AD203B41FA5}">
                      <a16:colId xmlns:a16="http://schemas.microsoft.com/office/drawing/2014/main" val="3496531890"/>
                    </a:ext>
                  </a:extLst>
                </a:gridCol>
              </a:tblGrid>
              <a:tr h="5189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年度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採択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事業数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クラファン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目標額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クラファン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達成額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村上財団</a:t>
                      </a:r>
                      <a:endParaRPr kumimoji="1" lang="en-US" altLang="ja-JP" sz="16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pPr algn="ctr"/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支援額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事業総額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16153"/>
                  </a:ext>
                </a:extLst>
              </a:tr>
              <a:tr h="31870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Ｒ２年度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３事業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1,233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万円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3,050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万円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38185"/>
                  </a:ext>
                </a:extLst>
              </a:tr>
              <a:tr h="31870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Ｒ３年度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５事業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2,000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万円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1,757</a:t>
                      </a:r>
                      <a:r>
                        <a:rPr kumimoji="1" lang="ja-JP" altLang="en-US" sz="160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万円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1,659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万円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3,417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万円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585460"/>
                  </a:ext>
                </a:extLst>
              </a:tr>
              <a:tr h="31870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Ｒ４年度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７事業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2,300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万円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2,559</a:t>
                      </a:r>
                      <a:r>
                        <a:rPr kumimoji="1" lang="ja-JP" altLang="en-US" sz="160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万円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2,215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万円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4,774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万円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7937"/>
                  </a:ext>
                </a:extLst>
              </a:tr>
              <a:tr h="31870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Ｒ５年度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７事業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1,848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万円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1,923</a:t>
                      </a:r>
                      <a:r>
                        <a:rPr kumimoji="1" lang="ja-JP" altLang="en-US" sz="160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万円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1,743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万円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3,666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万円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594486"/>
                  </a:ext>
                </a:extLst>
              </a:tr>
              <a:tr h="31870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Ｒ６年度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３事業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900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万円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1,000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万円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900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万円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1,900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万円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376674"/>
                  </a:ext>
                </a:extLst>
              </a:tr>
            </a:tbl>
          </a:graphicData>
        </a:graphic>
      </p:graphicFrame>
      <p:sp>
        <p:nvSpPr>
          <p:cNvPr id="35" name="角丸四角形 43">
            <a:extLst>
              <a:ext uri="{FF2B5EF4-FFF2-40B4-BE49-F238E27FC236}">
                <a16:creationId xmlns:a16="http://schemas.microsoft.com/office/drawing/2014/main" id="{84318D4C-0C87-4567-9215-C6288BB3D056}"/>
              </a:ext>
            </a:extLst>
          </p:cNvPr>
          <p:cNvSpPr/>
          <p:nvPr/>
        </p:nvSpPr>
        <p:spPr>
          <a:xfrm>
            <a:off x="64148" y="4098812"/>
            <a:ext cx="1440000" cy="36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rIns="36000" rtlCol="0" anchor="ctr"/>
          <a:lstStyle/>
          <a:p>
            <a:pPr algn="ctr"/>
            <a:r>
              <a:rPr lang="ja-JP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支援実績</a:t>
            </a:r>
            <a:endParaRPr lang="en-US" altLang="ja-JP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AutoShape 2" descr="村上財団">
            <a:extLst>
              <a:ext uri="{FF2B5EF4-FFF2-40B4-BE49-F238E27FC236}">
                <a16:creationId xmlns:a16="http://schemas.microsoft.com/office/drawing/2014/main" id="{D78FDA12-8545-4F8D-9C3D-8A1320A4BC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554846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A11F3459-DC58-4109-816F-A52D2779BF80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社会課題解決に取組む</a:t>
            </a:r>
            <a:r>
              <a:rPr lang="en-US" altLang="ja-JP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NPO</a:t>
            </a:r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支援</a:t>
            </a:r>
            <a:endParaRPr kumimoji="1" lang="en-US" alt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6443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1269</Words>
  <Application>Microsoft Office PowerPoint</Application>
  <PresentationFormat>ワイド画面</PresentationFormat>
  <Paragraphs>202</Paragraphs>
  <Slides>15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3" baseType="lpstr">
      <vt:lpstr>Meiryo UI</vt:lpstr>
      <vt:lpstr>UD デジタル 教科書体 N-B</vt:lpstr>
      <vt:lpstr>游ゴシック</vt:lpstr>
      <vt:lpstr>游ゴシック Light</vt:lpstr>
      <vt:lpstr>Arial</vt:lpstr>
      <vt:lpstr>Bauhaus 93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2025-02-27T05:28:25Z</dcterms:created>
  <dcterms:modified xsi:type="dcterms:W3CDTF">2025-03-12T06:18:17Z</dcterms:modified>
</cp:coreProperties>
</file>