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p:sldMasterIdLst>
    <p:sldMasterId id="2147484317" r:id="rId1"/>
  </p:sldMasterIdLst>
  <p:notesMasterIdLst>
    <p:notesMasterId r:id="rId38"/>
  </p:notesMasterIdLst>
  <p:handoutMasterIdLst>
    <p:handoutMasterId r:id="rId39"/>
  </p:handoutMasterIdLst>
  <p:sldIdLst>
    <p:sldId id="1128" r:id="rId2"/>
    <p:sldId id="1159" r:id="rId3"/>
    <p:sldId id="1468" r:id="rId4"/>
    <p:sldId id="1398" r:id="rId5"/>
    <p:sldId id="1441" r:id="rId6"/>
    <p:sldId id="1442" r:id="rId7"/>
    <p:sldId id="1443" r:id="rId8"/>
    <p:sldId id="1475" r:id="rId9"/>
    <p:sldId id="1476" r:id="rId10"/>
    <p:sldId id="1433" r:id="rId11"/>
    <p:sldId id="1389" r:id="rId12"/>
    <p:sldId id="1098" r:id="rId13"/>
    <p:sldId id="1303" r:id="rId14"/>
    <p:sldId id="1201" r:id="rId15"/>
    <p:sldId id="1307" r:id="rId16"/>
    <p:sldId id="1404" r:id="rId17"/>
    <p:sldId id="1469" r:id="rId18"/>
    <p:sldId id="1365" r:id="rId19"/>
    <p:sldId id="1366" r:id="rId20"/>
    <p:sldId id="1436" r:id="rId21"/>
    <p:sldId id="1474" r:id="rId22"/>
    <p:sldId id="1470" r:id="rId23"/>
    <p:sldId id="1448" r:id="rId24"/>
    <p:sldId id="1450" r:id="rId25"/>
    <p:sldId id="1452" r:id="rId26"/>
    <p:sldId id="1465" r:id="rId27"/>
    <p:sldId id="1464" r:id="rId28"/>
    <p:sldId id="1451" r:id="rId29"/>
    <p:sldId id="1459" r:id="rId30"/>
    <p:sldId id="1460" r:id="rId31"/>
    <p:sldId id="1437" r:id="rId32"/>
    <p:sldId id="1434" r:id="rId33"/>
    <p:sldId id="1440" r:id="rId34"/>
    <p:sldId id="1473" r:id="rId35"/>
    <p:sldId id="1472" r:id="rId36"/>
    <p:sldId id="1151" r:id="rId37"/>
  </p:sldIdLst>
  <p:sldSz cx="12192000" cy="6858000"/>
  <p:notesSz cx="6646863" cy="97774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69"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19" userDrawn="1">
          <p15:clr>
            <a:srgbClr val="A4A3A4"/>
          </p15:clr>
        </p15:guide>
        <p15:guide id="2" pos="2093"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9966"/>
    <a:srgbClr val="FF3300"/>
    <a:srgbClr val="FF9999"/>
    <a:srgbClr val="FFCCCC"/>
    <a:srgbClr val="0033CC"/>
    <a:srgbClr val="CCFFFF"/>
    <a:srgbClr val="FFFFFF"/>
    <a:srgbClr val="CCFF99"/>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中度样式 4 - 强调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11" autoAdjust="0"/>
    <p:restoredTop sz="94878" autoAdjust="0"/>
  </p:normalViewPr>
  <p:slideViewPr>
    <p:cSldViewPr>
      <p:cViewPr varScale="1">
        <p:scale>
          <a:sx n="99" d="100"/>
          <a:sy n="99" d="100"/>
        </p:scale>
        <p:origin x="115" y="101"/>
      </p:cViewPr>
      <p:guideLst>
        <p:guide orient="horz" pos="2069"/>
        <p:guide pos="3840"/>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00" d="100"/>
        <a:sy n="100" d="100"/>
      </p:scale>
      <p:origin x="0" y="0"/>
    </p:cViewPr>
  </p:sorterViewPr>
  <p:notesViewPr>
    <p:cSldViewPr>
      <p:cViewPr varScale="1">
        <p:scale>
          <a:sx n="52" d="100"/>
          <a:sy n="52" d="100"/>
        </p:scale>
        <p:origin x="2952" y="90"/>
      </p:cViewPr>
      <p:guideLst>
        <p:guide orient="horz" pos="2919"/>
        <p:guide pos="2093"/>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9" y="0"/>
            <a:ext cx="2880101" cy="488793"/>
          </a:xfrm>
          <a:prstGeom prst="rect">
            <a:avLst/>
          </a:prstGeom>
        </p:spPr>
        <p:txBody>
          <a:bodyPr vert="horz" lIns="89616" tIns="44808" rIns="89616" bIns="44808"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765222" y="0"/>
            <a:ext cx="2880101" cy="488793"/>
          </a:xfrm>
          <a:prstGeom prst="rect">
            <a:avLst/>
          </a:prstGeom>
        </p:spPr>
        <p:txBody>
          <a:bodyPr vert="horz" lIns="89616" tIns="44808" rIns="89616" bIns="44808" rtlCol="0"/>
          <a:lstStyle>
            <a:lvl1pPr algn="r">
              <a:defRPr sz="1200"/>
            </a:lvl1pPr>
          </a:lstStyle>
          <a:p>
            <a:fld id="{5AA3F54B-2833-45B3-AE85-A5B2483667C7}" type="datetimeFigureOut">
              <a:rPr kumimoji="1" lang="ja-JP" altLang="en-US" smtClean="0"/>
              <a:t>2025/3/12</a:t>
            </a:fld>
            <a:endParaRPr kumimoji="1" lang="ja-JP" altLang="en-US"/>
          </a:p>
        </p:txBody>
      </p:sp>
      <p:sp>
        <p:nvSpPr>
          <p:cNvPr id="4" name="フッター プレースホルダー 3"/>
          <p:cNvSpPr>
            <a:spLocks noGrp="1"/>
          </p:cNvSpPr>
          <p:nvPr>
            <p:ph type="ftr" sz="quarter" idx="2"/>
          </p:nvPr>
        </p:nvSpPr>
        <p:spPr>
          <a:xfrm>
            <a:off x="9" y="9287061"/>
            <a:ext cx="2880101" cy="488792"/>
          </a:xfrm>
          <a:prstGeom prst="rect">
            <a:avLst/>
          </a:prstGeom>
        </p:spPr>
        <p:txBody>
          <a:bodyPr vert="horz" lIns="89616" tIns="44808" rIns="89616" bIns="44808"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765222" y="9287061"/>
            <a:ext cx="2880101" cy="488792"/>
          </a:xfrm>
          <a:prstGeom prst="rect">
            <a:avLst/>
          </a:prstGeom>
        </p:spPr>
        <p:txBody>
          <a:bodyPr vert="horz" lIns="89616" tIns="44808" rIns="89616" bIns="44808" rtlCol="0" anchor="b"/>
          <a:lstStyle>
            <a:lvl1pPr algn="r">
              <a:defRPr sz="1200"/>
            </a:lvl1pPr>
          </a:lstStyle>
          <a:p>
            <a:fld id="{9FCC8515-EABC-45E8-A8D7-9A980EECFDF7}" type="slidenum">
              <a:rPr kumimoji="1" lang="ja-JP" altLang="en-US" smtClean="0"/>
              <a:t>‹#›</a:t>
            </a:fld>
            <a:endParaRPr kumimoji="1" lang="ja-JP" altLang="en-US"/>
          </a:p>
        </p:txBody>
      </p:sp>
    </p:spTree>
    <p:extLst>
      <p:ext uri="{BB962C8B-B14F-4D97-AF65-F5344CB8AC3E}">
        <p14:creationId xmlns:p14="http://schemas.microsoft.com/office/powerpoint/2010/main" val="9006813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スライド イメージ プレースホルダー 7"/>
          <p:cNvSpPr>
            <a:spLocks noGrp="1" noRot="1" noChangeAspect="1"/>
          </p:cNvSpPr>
          <p:nvPr>
            <p:ph type="sldImg" idx="2"/>
          </p:nvPr>
        </p:nvSpPr>
        <p:spPr>
          <a:xfrm>
            <a:off x="41275" y="23813"/>
            <a:ext cx="4868863" cy="2740025"/>
          </a:xfrm>
          <a:prstGeom prst="rect">
            <a:avLst/>
          </a:prstGeom>
          <a:noFill/>
          <a:ln w="12700">
            <a:solidFill>
              <a:prstClr val="black"/>
            </a:solidFill>
          </a:ln>
        </p:spPr>
        <p:txBody>
          <a:bodyPr vert="horz" lIns="89660" tIns="44832" rIns="89660" bIns="44832" rtlCol="0" anchor="ctr"/>
          <a:lstStyle/>
          <a:p>
            <a:endParaRPr lang="ja-JP" altLang="en-US"/>
          </a:p>
        </p:txBody>
      </p:sp>
      <p:sp>
        <p:nvSpPr>
          <p:cNvPr id="9" name="ノート プレースホルダー 8"/>
          <p:cNvSpPr>
            <a:spLocks noGrp="1"/>
          </p:cNvSpPr>
          <p:nvPr>
            <p:ph type="body" sz="quarter" idx="3"/>
          </p:nvPr>
        </p:nvSpPr>
        <p:spPr>
          <a:xfrm>
            <a:off x="434141" y="4268143"/>
            <a:ext cx="5778582" cy="5171377"/>
          </a:xfrm>
          <a:prstGeom prst="rect">
            <a:avLst/>
          </a:prstGeom>
        </p:spPr>
        <p:txBody>
          <a:bodyPr vert="horz" lIns="89660" tIns="44832" rIns="89660" bIns="44832"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10" name="スライド番号プレースホルダー 9"/>
          <p:cNvSpPr>
            <a:spLocks noGrp="1"/>
          </p:cNvSpPr>
          <p:nvPr>
            <p:ph type="sldNum" sz="quarter" idx="5"/>
          </p:nvPr>
        </p:nvSpPr>
        <p:spPr>
          <a:xfrm>
            <a:off x="3764541" y="9287175"/>
            <a:ext cx="2881263" cy="490238"/>
          </a:xfrm>
          <a:prstGeom prst="rect">
            <a:avLst/>
          </a:prstGeom>
        </p:spPr>
        <p:txBody>
          <a:bodyPr vert="horz" lIns="89660" tIns="44832" rIns="89660" bIns="44832" rtlCol="0" anchor="b"/>
          <a:lstStyle>
            <a:lvl1pPr algn="r">
              <a:defRPr sz="1200"/>
            </a:lvl1pPr>
          </a:lstStyle>
          <a:p>
            <a:fld id="{D9B69352-BB07-4763-A132-249470DE6BA5}" type="slidenum">
              <a:rPr kumimoji="1" lang="ja-JP" altLang="en-US" smtClean="0"/>
              <a:t>‹#›</a:t>
            </a:fld>
            <a:endParaRPr kumimoji="1" lang="ja-JP" altLang="en-US"/>
          </a:p>
        </p:txBody>
      </p:sp>
    </p:spTree>
    <p:extLst>
      <p:ext uri="{BB962C8B-B14F-4D97-AF65-F5344CB8AC3E}">
        <p14:creationId xmlns:p14="http://schemas.microsoft.com/office/powerpoint/2010/main" val="62714613"/>
      </p:ext>
    </p:extLst>
  </p:cSld>
  <p:clrMap bg1="lt1" tx1="dk1" bg2="lt2" tx2="dk2" accent1="accent1" accent2="accent2" accent3="accent3" accent4="accent4" accent5="accent5" accent6="accent6" hlink="hlink" folHlink="folHlink"/>
  <p:hf hdr="0" ftr="0" dt="0"/>
  <p:notesStyle>
    <a:lvl1pPr marL="0" algn="l" defTabSz="913765" rtl="0" eaLnBrk="1" latinLnBrk="0" hangingPunct="1">
      <a:defRPr kumimoji="1" sz="1200" kern="1200">
        <a:solidFill>
          <a:schemeClr val="tx1"/>
        </a:solidFill>
        <a:latin typeface="Meiryo UI" panose="020B0604030504040204" pitchFamily="50" charset="-128"/>
        <a:ea typeface="Meiryo UI" panose="020B0604030504040204" pitchFamily="50" charset="-128"/>
        <a:cs typeface="+mn-cs"/>
      </a:defRPr>
    </a:lvl1pPr>
    <a:lvl2pPr marL="457200" algn="l" defTabSz="913765" rtl="0" eaLnBrk="1" latinLnBrk="0" hangingPunct="1">
      <a:defRPr kumimoji="1" sz="1200" kern="1200">
        <a:solidFill>
          <a:schemeClr val="tx1"/>
        </a:solidFill>
        <a:latin typeface="Meiryo UI" panose="020B0604030504040204" pitchFamily="50" charset="-128"/>
        <a:ea typeface="Meiryo UI" panose="020B0604030504040204" pitchFamily="50" charset="-128"/>
        <a:cs typeface="+mn-cs"/>
      </a:defRPr>
    </a:lvl2pPr>
    <a:lvl3pPr marL="914400" algn="l" defTabSz="913765" rtl="0" eaLnBrk="1" latinLnBrk="0" hangingPunct="1">
      <a:defRPr kumimoji="1" sz="1200" kern="1200">
        <a:solidFill>
          <a:schemeClr val="tx1"/>
        </a:solidFill>
        <a:latin typeface="Meiryo UI" panose="020B0604030504040204" pitchFamily="50" charset="-128"/>
        <a:ea typeface="Meiryo UI" panose="020B0604030504040204" pitchFamily="50" charset="-128"/>
        <a:cs typeface="+mn-cs"/>
      </a:defRPr>
    </a:lvl3pPr>
    <a:lvl4pPr marL="1371600" algn="l" defTabSz="913765" rtl="0" eaLnBrk="1" latinLnBrk="0" hangingPunct="1">
      <a:defRPr kumimoji="1" sz="1200" kern="1200">
        <a:solidFill>
          <a:schemeClr val="tx1"/>
        </a:solidFill>
        <a:latin typeface="Meiryo UI" panose="020B0604030504040204" pitchFamily="50" charset="-128"/>
        <a:ea typeface="Meiryo UI" panose="020B0604030504040204" pitchFamily="50" charset="-128"/>
        <a:cs typeface="+mn-cs"/>
      </a:defRPr>
    </a:lvl4pPr>
    <a:lvl5pPr marL="1828165" algn="l" defTabSz="913765" rtl="0" eaLnBrk="1" latinLnBrk="0" hangingPunct="1">
      <a:defRPr kumimoji="1" sz="1200" kern="1200">
        <a:solidFill>
          <a:schemeClr val="tx1"/>
        </a:solidFill>
        <a:latin typeface="Meiryo UI" panose="020B0604030504040204" pitchFamily="50" charset="-128"/>
        <a:ea typeface="Meiryo UI" panose="020B0604030504040204" pitchFamily="50" charset="-128"/>
        <a:cs typeface="+mn-cs"/>
      </a:defRPr>
    </a:lvl5pPr>
    <a:lvl6pPr marL="2285365" algn="l" defTabSz="913765" rtl="0" eaLnBrk="1" latinLnBrk="0" hangingPunct="1">
      <a:defRPr kumimoji="1" sz="1200" kern="1200">
        <a:solidFill>
          <a:schemeClr val="tx1"/>
        </a:solidFill>
        <a:latin typeface="+mn-lt"/>
        <a:ea typeface="+mn-ea"/>
        <a:cs typeface="+mn-cs"/>
      </a:defRPr>
    </a:lvl6pPr>
    <a:lvl7pPr marL="2742565" algn="l" defTabSz="913765" rtl="0" eaLnBrk="1" latinLnBrk="0" hangingPunct="1">
      <a:defRPr kumimoji="1" sz="1200" kern="1200">
        <a:solidFill>
          <a:schemeClr val="tx1"/>
        </a:solidFill>
        <a:latin typeface="+mn-lt"/>
        <a:ea typeface="+mn-ea"/>
        <a:cs typeface="+mn-cs"/>
      </a:defRPr>
    </a:lvl7pPr>
    <a:lvl8pPr marL="3199765" algn="l" defTabSz="913765" rtl="0" eaLnBrk="1" latinLnBrk="0" hangingPunct="1">
      <a:defRPr kumimoji="1" sz="1200" kern="1200">
        <a:solidFill>
          <a:schemeClr val="tx1"/>
        </a:solidFill>
        <a:latin typeface="+mn-lt"/>
        <a:ea typeface="+mn-ea"/>
        <a:cs typeface="+mn-cs"/>
      </a:defRPr>
    </a:lvl8pPr>
    <a:lvl9pPr marL="3656965" algn="l" defTabSz="913765"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25488" y="427038"/>
            <a:ext cx="5059362" cy="2846387"/>
          </a:xfrm>
          <a:prstGeom prst="rect">
            <a:avLst/>
          </a:prstGeom>
        </p:spPr>
      </p:sp>
      <p:sp>
        <p:nvSpPr>
          <p:cNvPr id="3" name="ノート プレースホルダー 2"/>
          <p:cNvSpPr>
            <a:spLocks noGrp="1"/>
          </p:cNvSpPr>
          <p:nvPr>
            <p:ph type="body" idx="1"/>
          </p:nvPr>
        </p:nvSpPr>
        <p:spPr>
          <a:xfrm>
            <a:off x="664687" y="3854435"/>
            <a:ext cx="5317490" cy="5189676"/>
          </a:xfrm>
          <a:prstGeom prst="rect">
            <a:avLst/>
          </a:prstGeom>
        </p:spPr>
        <p:txBody>
          <a:bodyPr/>
          <a:lstStyle/>
          <a:p>
            <a:endParaRPr lang="ja-JP" altLang="en-US" dirty="0"/>
          </a:p>
        </p:txBody>
      </p:sp>
      <p:sp>
        <p:nvSpPr>
          <p:cNvPr id="4" name="スライド番号プレースホルダー 3"/>
          <p:cNvSpPr>
            <a:spLocks noGrp="1"/>
          </p:cNvSpPr>
          <p:nvPr>
            <p:ph type="sldNum" sz="quarter" idx="10"/>
          </p:nvPr>
        </p:nvSpPr>
        <p:spPr>
          <a:xfrm>
            <a:off x="3765027" y="9286854"/>
            <a:ext cx="2880308" cy="488871"/>
          </a:xfrm>
          <a:prstGeom prst="rect">
            <a:avLst/>
          </a:prstGeom>
        </p:spPr>
        <p:txBody>
          <a:bodyPr/>
          <a:lstStyle/>
          <a:p>
            <a:fld id="{BA841F3B-5A04-41FB-8249-8E399CC488D9}" type="slidenum">
              <a:rPr kumimoji="1" lang="ja-JP" altLang="en-US" smtClean="0"/>
              <a:t>0</a:t>
            </a:fld>
            <a:endParaRPr kumimoji="1" lang="ja-JP" altLang="en-US"/>
          </a:p>
        </p:txBody>
      </p:sp>
    </p:spTree>
    <p:extLst>
      <p:ext uri="{BB962C8B-B14F-4D97-AF65-F5344CB8AC3E}">
        <p14:creationId xmlns:p14="http://schemas.microsoft.com/office/powerpoint/2010/main" val="5556030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1275" y="23813"/>
            <a:ext cx="4868863" cy="2740025"/>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12</a:t>
            </a:fld>
            <a:endParaRPr kumimoji="1" lang="ja-JP" altLang="en-US"/>
          </a:p>
        </p:txBody>
      </p:sp>
    </p:spTree>
    <p:extLst>
      <p:ext uri="{BB962C8B-B14F-4D97-AF65-F5344CB8AC3E}">
        <p14:creationId xmlns:p14="http://schemas.microsoft.com/office/powerpoint/2010/main" val="11860428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1275" y="23813"/>
            <a:ext cx="4868863" cy="2740025"/>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13</a:t>
            </a:fld>
            <a:endParaRPr kumimoji="1" lang="ja-JP" altLang="en-US"/>
          </a:p>
        </p:txBody>
      </p:sp>
    </p:spTree>
    <p:extLst>
      <p:ext uri="{BB962C8B-B14F-4D97-AF65-F5344CB8AC3E}">
        <p14:creationId xmlns:p14="http://schemas.microsoft.com/office/powerpoint/2010/main" val="10257007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268288" lvl="0" indent="-268288" fontAlgn="base"/>
            <a:endParaRPr lang="en-US" altLang="ja-JP"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14</a:t>
            </a:fld>
            <a:endParaRPr kumimoji="1" lang="ja-JP" altLang="en-US"/>
          </a:p>
        </p:txBody>
      </p:sp>
    </p:spTree>
    <p:extLst>
      <p:ext uri="{BB962C8B-B14F-4D97-AF65-F5344CB8AC3E}">
        <p14:creationId xmlns:p14="http://schemas.microsoft.com/office/powerpoint/2010/main" val="14592053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15</a:t>
            </a:fld>
            <a:endParaRPr kumimoji="1" lang="ja-JP" altLang="en-US"/>
          </a:p>
        </p:txBody>
      </p:sp>
    </p:spTree>
    <p:extLst>
      <p:ext uri="{BB962C8B-B14F-4D97-AF65-F5344CB8AC3E}">
        <p14:creationId xmlns:p14="http://schemas.microsoft.com/office/powerpoint/2010/main" val="27551547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9800" y="638175"/>
            <a:ext cx="4973638" cy="2798763"/>
          </a:xfrm>
          <a:prstGeom prst="rect">
            <a:avLst/>
          </a:prstGeom>
        </p:spPr>
      </p:sp>
      <p:sp>
        <p:nvSpPr>
          <p:cNvPr id="3" name="ノート プレースホルダー 2"/>
          <p:cNvSpPr>
            <a:spLocks noGrp="1"/>
          </p:cNvSpPr>
          <p:nvPr>
            <p:ph type="body" idx="1"/>
          </p:nvPr>
        </p:nvSpPr>
        <p:spPr>
          <a:xfrm>
            <a:off x="664687" y="3854435"/>
            <a:ext cx="5317490" cy="5189676"/>
          </a:xfrm>
          <a:prstGeom prst="rect">
            <a:avLst/>
          </a:prstGeom>
        </p:spPr>
        <p:txBody>
          <a:bodyPr/>
          <a:lstStyle/>
          <a:p>
            <a:endParaRPr lang="en-US" altLang="ja-JP" dirty="0"/>
          </a:p>
        </p:txBody>
      </p:sp>
      <p:sp>
        <p:nvSpPr>
          <p:cNvPr id="4" name="スライド番号プレースホルダー 3"/>
          <p:cNvSpPr>
            <a:spLocks noGrp="1"/>
          </p:cNvSpPr>
          <p:nvPr>
            <p:ph type="sldNum" sz="quarter" idx="10"/>
          </p:nvPr>
        </p:nvSpPr>
        <p:spPr>
          <a:xfrm>
            <a:off x="3765027" y="9286854"/>
            <a:ext cx="2880308" cy="488871"/>
          </a:xfrm>
          <a:prstGeom prst="rect">
            <a:avLst/>
          </a:prstGeom>
        </p:spPr>
        <p:txBody>
          <a:bodyPr/>
          <a:lstStyle/>
          <a:p>
            <a:fld id="{BA841F3B-5A04-41FB-8249-8E399CC488D9}" type="slidenum">
              <a:rPr kumimoji="1" lang="ja-JP" altLang="en-US" smtClean="0"/>
              <a:t>16</a:t>
            </a:fld>
            <a:endParaRPr kumimoji="1" lang="ja-JP" altLang="en-US"/>
          </a:p>
        </p:txBody>
      </p:sp>
    </p:spTree>
    <p:extLst>
      <p:ext uri="{BB962C8B-B14F-4D97-AF65-F5344CB8AC3E}">
        <p14:creationId xmlns:p14="http://schemas.microsoft.com/office/powerpoint/2010/main" val="41561646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1275" y="23813"/>
            <a:ext cx="4868863" cy="2740025"/>
          </a:xfrm>
        </p:spPr>
      </p:sp>
      <p:sp>
        <p:nvSpPr>
          <p:cNvPr id="3" name="ノート プレースホルダー 2"/>
          <p:cNvSpPr>
            <a:spLocks noGrp="1"/>
          </p:cNvSpPr>
          <p:nvPr>
            <p:ph type="body" idx="1"/>
          </p:nvPr>
        </p:nvSpPr>
        <p:spPr/>
        <p:txBody>
          <a:bodyPr/>
          <a:lstStyle/>
          <a:p>
            <a:pPr marL="253032" marR="75461" indent="-253032" algn="just">
              <a:lnSpc>
                <a:spcPts val="2075"/>
              </a:lnSpc>
            </a:pPr>
            <a:endParaRPr lang="en-US" altLang="ja-JP"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17</a:t>
            </a:fld>
            <a:endParaRPr kumimoji="1" lang="ja-JP" altLang="en-US"/>
          </a:p>
        </p:txBody>
      </p:sp>
    </p:spTree>
    <p:extLst>
      <p:ext uri="{BB962C8B-B14F-4D97-AF65-F5344CB8AC3E}">
        <p14:creationId xmlns:p14="http://schemas.microsoft.com/office/powerpoint/2010/main" val="41418327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1275" y="23813"/>
            <a:ext cx="4868863" cy="2740025"/>
          </a:xfrm>
        </p:spPr>
      </p:sp>
      <p:sp>
        <p:nvSpPr>
          <p:cNvPr id="3" name="ノート プレースホルダー 2"/>
          <p:cNvSpPr>
            <a:spLocks noGrp="1"/>
          </p:cNvSpPr>
          <p:nvPr>
            <p:ph type="body" idx="1"/>
          </p:nvPr>
        </p:nvSpPr>
        <p:spPr/>
        <p:txBody>
          <a:bodyPr/>
          <a:lstStyle/>
          <a:p>
            <a:pPr marL="257991" marR="76940" indent="-257991" algn="just">
              <a:lnSpc>
                <a:spcPts val="2115"/>
              </a:lnSpc>
            </a:pPr>
            <a:endParaRPr lang="ja-JP" altLang="en-US"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18</a:t>
            </a:fld>
            <a:endParaRPr kumimoji="1" lang="ja-JP" altLang="en-US"/>
          </a:p>
        </p:txBody>
      </p:sp>
    </p:spTree>
    <p:extLst>
      <p:ext uri="{BB962C8B-B14F-4D97-AF65-F5344CB8AC3E}">
        <p14:creationId xmlns:p14="http://schemas.microsoft.com/office/powerpoint/2010/main" val="32518609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3" name="ノート プレースホルダー 2"/>
          <p:cNvSpPr>
            <a:spLocks noGrp="1"/>
          </p:cNvSpPr>
          <p:nvPr>
            <p:ph type="body" idx="1"/>
          </p:nvPr>
        </p:nvSpPr>
        <p:spPr/>
        <p:txBody>
          <a:bodyPr/>
          <a:lstStyle/>
          <a:p>
            <a:pPr marL="253032" marR="75461" indent="-253032" algn="just">
              <a:lnSpc>
                <a:spcPts val="2075"/>
              </a:lnSpc>
            </a:pPr>
            <a:endParaRPr lang="en-US" altLang="ja-JP"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19</a:t>
            </a:fld>
            <a:endParaRPr kumimoji="1" lang="ja-JP" altLang="en-US"/>
          </a:p>
        </p:txBody>
      </p:sp>
    </p:spTree>
    <p:extLst>
      <p:ext uri="{BB962C8B-B14F-4D97-AF65-F5344CB8AC3E}">
        <p14:creationId xmlns:p14="http://schemas.microsoft.com/office/powerpoint/2010/main" val="5895780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3" name="ノート プレースホルダー 2"/>
          <p:cNvSpPr>
            <a:spLocks noGrp="1"/>
          </p:cNvSpPr>
          <p:nvPr>
            <p:ph type="body" idx="1"/>
          </p:nvPr>
        </p:nvSpPr>
        <p:spPr/>
        <p:txBody>
          <a:bodyPr/>
          <a:lstStyle/>
          <a:p>
            <a:pPr marL="268288" marR="80010" indent="-268288" algn="just">
              <a:lnSpc>
                <a:spcPts val="2200"/>
              </a:lnSpc>
            </a:pPr>
            <a:endParaRPr lang="en-US" altLang="ja-JP"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20</a:t>
            </a:fld>
            <a:endParaRPr kumimoji="1" lang="ja-JP" altLang="en-US"/>
          </a:p>
        </p:txBody>
      </p:sp>
    </p:spTree>
    <p:extLst>
      <p:ext uri="{BB962C8B-B14F-4D97-AF65-F5344CB8AC3E}">
        <p14:creationId xmlns:p14="http://schemas.microsoft.com/office/powerpoint/2010/main" val="5279528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9800" y="638175"/>
            <a:ext cx="4973638" cy="2798763"/>
          </a:xfrm>
          <a:prstGeom prst="rect">
            <a:avLst/>
          </a:prstGeom>
        </p:spPr>
      </p:sp>
      <p:sp>
        <p:nvSpPr>
          <p:cNvPr id="3" name="ノート プレースホルダー 2"/>
          <p:cNvSpPr>
            <a:spLocks noGrp="1"/>
          </p:cNvSpPr>
          <p:nvPr>
            <p:ph type="body" idx="1"/>
          </p:nvPr>
        </p:nvSpPr>
        <p:spPr>
          <a:xfrm>
            <a:off x="664687" y="3854435"/>
            <a:ext cx="5317490" cy="5189676"/>
          </a:xfrm>
          <a:prstGeom prst="rect">
            <a:avLst/>
          </a:prstGeom>
        </p:spPr>
        <p:txBody>
          <a:bodyPr/>
          <a:lstStyle/>
          <a:p>
            <a:endParaRPr lang="en-US" altLang="ja-JP" dirty="0"/>
          </a:p>
        </p:txBody>
      </p:sp>
      <p:sp>
        <p:nvSpPr>
          <p:cNvPr id="4" name="スライド番号プレースホルダー 3"/>
          <p:cNvSpPr>
            <a:spLocks noGrp="1"/>
          </p:cNvSpPr>
          <p:nvPr>
            <p:ph type="sldNum" sz="quarter" idx="10"/>
          </p:nvPr>
        </p:nvSpPr>
        <p:spPr>
          <a:xfrm>
            <a:off x="3765027" y="9286854"/>
            <a:ext cx="2880308" cy="488871"/>
          </a:xfrm>
          <a:prstGeom prst="rect">
            <a:avLst/>
          </a:prstGeom>
        </p:spPr>
        <p:txBody>
          <a:bodyPr/>
          <a:lstStyle/>
          <a:p>
            <a:fld id="{BA841F3B-5A04-41FB-8249-8E399CC488D9}" type="slidenum">
              <a:rPr kumimoji="1" lang="ja-JP" altLang="en-US" smtClean="0"/>
              <a:t>21</a:t>
            </a:fld>
            <a:endParaRPr kumimoji="1" lang="ja-JP" altLang="en-US"/>
          </a:p>
        </p:txBody>
      </p:sp>
    </p:spTree>
    <p:extLst>
      <p:ext uri="{BB962C8B-B14F-4D97-AF65-F5344CB8AC3E}">
        <p14:creationId xmlns:p14="http://schemas.microsoft.com/office/powerpoint/2010/main" val="15667051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9800" y="638175"/>
            <a:ext cx="4973638" cy="2798763"/>
          </a:xfrm>
          <a:prstGeom prst="rect">
            <a:avLst/>
          </a:prstGeom>
        </p:spPr>
      </p:sp>
      <p:sp>
        <p:nvSpPr>
          <p:cNvPr id="3" name="ノート プレースホルダー 2"/>
          <p:cNvSpPr>
            <a:spLocks noGrp="1"/>
          </p:cNvSpPr>
          <p:nvPr>
            <p:ph type="body" idx="1"/>
          </p:nvPr>
        </p:nvSpPr>
        <p:spPr>
          <a:xfrm>
            <a:off x="664687" y="3854435"/>
            <a:ext cx="5317490" cy="5189676"/>
          </a:xfrm>
          <a:prstGeom prst="rect">
            <a:avLst/>
          </a:prstGeom>
        </p:spPr>
        <p:txBody>
          <a:bodyPr/>
          <a:lstStyle/>
          <a:p>
            <a:endParaRPr lang="en-US" altLang="ja-JP" dirty="0"/>
          </a:p>
        </p:txBody>
      </p:sp>
      <p:sp>
        <p:nvSpPr>
          <p:cNvPr id="4" name="スライド番号プレースホルダー 3"/>
          <p:cNvSpPr>
            <a:spLocks noGrp="1"/>
          </p:cNvSpPr>
          <p:nvPr>
            <p:ph type="sldNum" sz="quarter" idx="10"/>
          </p:nvPr>
        </p:nvSpPr>
        <p:spPr>
          <a:xfrm>
            <a:off x="3765027" y="9286854"/>
            <a:ext cx="2880308" cy="488871"/>
          </a:xfrm>
          <a:prstGeom prst="rect">
            <a:avLst/>
          </a:prstGeom>
        </p:spPr>
        <p:txBody>
          <a:bodyPr/>
          <a:lstStyle/>
          <a:p>
            <a:fld id="{BA841F3B-5A04-41FB-8249-8E399CC488D9}" type="slidenum">
              <a:rPr kumimoji="1" lang="ja-JP" altLang="en-US" smtClean="0"/>
              <a:t>1</a:t>
            </a:fld>
            <a:endParaRPr kumimoji="1" lang="ja-JP" altLang="en-US"/>
          </a:p>
        </p:txBody>
      </p:sp>
    </p:spTree>
    <p:extLst>
      <p:ext uri="{BB962C8B-B14F-4D97-AF65-F5344CB8AC3E}">
        <p14:creationId xmlns:p14="http://schemas.microsoft.com/office/powerpoint/2010/main" val="31249540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3288" y="649288"/>
            <a:ext cx="5143500" cy="2894012"/>
          </a:xfrm>
          <a:prstGeom prst="rect">
            <a:avLst/>
          </a:prstGeom>
        </p:spPr>
      </p:sp>
      <p:sp>
        <p:nvSpPr>
          <p:cNvPr id="3" name="ノート プレースホルダー 2"/>
          <p:cNvSpPr>
            <a:spLocks noGrp="1"/>
          </p:cNvSpPr>
          <p:nvPr>
            <p:ph type="body" idx="1"/>
          </p:nvPr>
        </p:nvSpPr>
        <p:spPr>
          <a:xfrm>
            <a:off x="680721" y="3918267"/>
            <a:ext cx="5445760" cy="5275623"/>
          </a:xfrm>
          <a:prstGeom prst="rect">
            <a:avLst/>
          </a:prstGeom>
        </p:spPr>
        <p:txBody>
          <a:bodyPr/>
          <a:lstStyle/>
          <a:p>
            <a:endParaRPr lang="en-US" altLang="ja-JP" dirty="0"/>
          </a:p>
        </p:txBody>
      </p:sp>
      <p:sp>
        <p:nvSpPr>
          <p:cNvPr id="4" name="スライド番号プレースホルダー 3"/>
          <p:cNvSpPr>
            <a:spLocks noGrp="1"/>
          </p:cNvSpPr>
          <p:nvPr>
            <p:ph type="sldNum" sz="quarter" idx="10"/>
          </p:nvPr>
        </p:nvSpPr>
        <p:spPr>
          <a:xfrm>
            <a:off x="3855846" y="9440653"/>
            <a:ext cx="2949787" cy="496967"/>
          </a:xfrm>
          <a:prstGeom prst="rect">
            <a:avLst/>
          </a:prstGeom>
        </p:spPr>
        <p:txBody>
          <a:bodyPr/>
          <a:lstStyle/>
          <a:p>
            <a:fld id="{BA841F3B-5A04-41FB-8249-8E399CC488D9}" type="slidenum">
              <a:rPr kumimoji="1" lang="ja-JP" altLang="en-US" smtClean="0"/>
              <a:t>22</a:t>
            </a:fld>
            <a:endParaRPr kumimoji="1" lang="ja-JP" altLang="en-US"/>
          </a:p>
        </p:txBody>
      </p:sp>
    </p:spTree>
    <p:extLst>
      <p:ext uri="{BB962C8B-B14F-4D97-AF65-F5344CB8AC3E}">
        <p14:creationId xmlns:p14="http://schemas.microsoft.com/office/powerpoint/2010/main" val="17097616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42950" y="649288"/>
            <a:ext cx="5321300" cy="2994025"/>
          </a:xfrm>
          <a:prstGeom prst="rect">
            <a:avLst/>
          </a:prstGeom>
        </p:spPr>
      </p:sp>
      <p:sp>
        <p:nvSpPr>
          <p:cNvPr id="3" name="ノート プレースホルダー 2"/>
          <p:cNvSpPr>
            <a:spLocks noGrp="1"/>
          </p:cNvSpPr>
          <p:nvPr>
            <p:ph type="body" idx="1"/>
          </p:nvPr>
        </p:nvSpPr>
        <p:spPr>
          <a:xfrm>
            <a:off x="680721" y="3918267"/>
            <a:ext cx="5445760" cy="5275623"/>
          </a:xfrm>
          <a:prstGeom prst="rect">
            <a:avLst/>
          </a:prstGeom>
        </p:spPr>
        <p:txBody>
          <a:bodyPr/>
          <a:lstStyle/>
          <a:p>
            <a:pPr marL="268267" marR="80004" indent="-268267" algn="just">
              <a:lnSpc>
                <a:spcPts val="2200"/>
              </a:lnSpc>
            </a:pPr>
            <a:endParaRPr lang="en-US" altLang="ja-JP" dirty="0"/>
          </a:p>
        </p:txBody>
      </p:sp>
      <p:sp>
        <p:nvSpPr>
          <p:cNvPr id="4" name="スライド番号プレースホルダー 3"/>
          <p:cNvSpPr>
            <a:spLocks noGrp="1"/>
          </p:cNvSpPr>
          <p:nvPr>
            <p:ph type="sldNum" sz="quarter" idx="10"/>
          </p:nvPr>
        </p:nvSpPr>
        <p:spPr>
          <a:xfrm>
            <a:off x="3855846" y="9440653"/>
            <a:ext cx="2949787" cy="496967"/>
          </a:xfrm>
          <a:prstGeom prst="rect">
            <a:avLst/>
          </a:prstGeom>
        </p:spPr>
        <p:txBody>
          <a:bodyPr/>
          <a:lstStyle/>
          <a:p>
            <a:fld id="{BA841F3B-5A04-41FB-8249-8E399CC488D9}" type="slidenum">
              <a:rPr kumimoji="1" lang="ja-JP" altLang="en-US" smtClean="0"/>
              <a:t>23</a:t>
            </a:fld>
            <a:endParaRPr kumimoji="1" lang="ja-JP" altLang="en-US"/>
          </a:p>
        </p:txBody>
      </p:sp>
    </p:spTree>
    <p:extLst>
      <p:ext uri="{BB962C8B-B14F-4D97-AF65-F5344CB8AC3E}">
        <p14:creationId xmlns:p14="http://schemas.microsoft.com/office/powerpoint/2010/main" val="39200324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41363" y="288925"/>
            <a:ext cx="5321300" cy="2994025"/>
          </a:xfrm>
          <a:prstGeom prst="rect">
            <a:avLst/>
          </a:prstGeom>
        </p:spPr>
      </p:sp>
      <p:sp>
        <p:nvSpPr>
          <p:cNvPr id="3" name="ノート プレースホルダー 2"/>
          <p:cNvSpPr>
            <a:spLocks noGrp="1"/>
          </p:cNvSpPr>
          <p:nvPr>
            <p:ph type="body" idx="1"/>
          </p:nvPr>
        </p:nvSpPr>
        <p:spPr>
          <a:xfrm>
            <a:off x="680721" y="3457502"/>
            <a:ext cx="5445760" cy="6481837"/>
          </a:xfrm>
          <a:prstGeom prst="rect">
            <a:avLst/>
          </a:prstGeom>
        </p:spPr>
        <p:txBody>
          <a:bodyPr/>
          <a:lstStyle/>
          <a:p>
            <a:pPr marL="268267" marR="80004" indent="-268267" algn="just">
              <a:lnSpc>
                <a:spcPts val="2200"/>
              </a:lnSpc>
            </a:pPr>
            <a:endParaRPr lang="en-US" altLang="ja-JP" dirty="0"/>
          </a:p>
        </p:txBody>
      </p:sp>
      <p:sp>
        <p:nvSpPr>
          <p:cNvPr id="4" name="スライド番号プレースホルダー 3"/>
          <p:cNvSpPr>
            <a:spLocks noGrp="1"/>
          </p:cNvSpPr>
          <p:nvPr>
            <p:ph type="sldNum" sz="quarter" idx="10"/>
          </p:nvPr>
        </p:nvSpPr>
        <p:spPr>
          <a:xfrm>
            <a:off x="3855846" y="9440653"/>
            <a:ext cx="2949787" cy="496967"/>
          </a:xfrm>
          <a:prstGeom prst="rect">
            <a:avLst/>
          </a:prstGeom>
        </p:spPr>
        <p:txBody>
          <a:bodyPr/>
          <a:lstStyle/>
          <a:p>
            <a:fld id="{BA841F3B-5A04-41FB-8249-8E399CC488D9}" type="slidenum">
              <a:rPr kumimoji="1" lang="ja-JP" altLang="en-US" smtClean="0"/>
              <a:t>24</a:t>
            </a:fld>
            <a:endParaRPr kumimoji="1" lang="ja-JP" altLang="en-US"/>
          </a:p>
        </p:txBody>
      </p:sp>
    </p:spTree>
    <p:extLst>
      <p:ext uri="{BB962C8B-B14F-4D97-AF65-F5344CB8AC3E}">
        <p14:creationId xmlns:p14="http://schemas.microsoft.com/office/powerpoint/2010/main" val="26650004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65163" y="427038"/>
            <a:ext cx="5316537" cy="2990850"/>
          </a:xfrm>
          <a:prstGeom prst="rect">
            <a:avLst/>
          </a:prstGeom>
        </p:spPr>
      </p:sp>
      <p:sp>
        <p:nvSpPr>
          <p:cNvPr id="3" name="ノート プレースホルダー 2"/>
          <p:cNvSpPr>
            <a:spLocks noGrp="1"/>
          </p:cNvSpPr>
          <p:nvPr>
            <p:ph type="body" idx="1"/>
          </p:nvPr>
        </p:nvSpPr>
        <p:spPr>
          <a:xfrm>
            <a:off x="664687" y="3854435"/>
            <a:ext cx="5317490" cy="5189676"/>
          </a:xfrm>
          <a:prstGeom prst="rect">
            <a:avLst/>
          </a:prstGeom>
        </p:spPr>
        <p:txBody>
          <a:bodyPr/>
          <a:lstStyle/>
          <a:p>
            <a:endParaRPr lang="ja-JP" altLang="en-US" dirty="0"/>
          </a:p>
        </p:txBody>
      </p:sp>
      <p:sp>
        <p:nvSpPr>
          <p:cNvPr id="4" name="スライド番号プレースホルダー 3"/>
          <p:cNvSpPr>
            <a:spLocks noGrp="1"/>
          </p:cNvSpPr>
          <p:nvPr>
            <p:ph type="sldNum" sz="quarter" idx="10"/>
          </p:nvPr>
        </p:nvSpPr>
        <p:spPr>
          <a:xfrm>
            <a:off x="3765027" y="9286854"/>
            <a:ext cx="2880308" cy="488871"/>
          </a:xfrm>
          <a:prstGeom prst="rect">
            <a:avLst/>
          </a:prstGeom>
        </p:spPr>
        <p:txBody>
          <a:bodyPr/>
          <a:lstStyle/>
          <a:p>
            <a:fld id="{BA841F3B-5A04-41FB-8249-8E399CC488D9}" type="slidenum">
              <a:rPr kumimoji="1" lang="ja-JP" altLang="en-US" smtClean="0">
                <a:solidFill>
                  <a:prstClr val="black"/>
                </a:solidFill>
                <a:latin typeface="Calibri"/>
                <a:ea typeface="ＭＳ Ｐゴシック"/>
              </a:rPr>
              <a:pPr/>
              <a:t>25</a:t>
            </a:fld>
            <a:endParaRPr kumimoji="1" lang="ja-JP" altLang="en-US">
              <a:solidFill>
                <a:prstClr val="black"/>
              </a:solidFill>
              <a:latin typeface="Calibri"/>
              <a:ea typeface="ＭＳ Ｐゴシック"/>
            </a:endParaRPr>
          </a:p>
        </p:txBody>
      </p:sp>
    </p:spTree>
    <p:extLst>
      <p:ext uri="{BB962C8B-B14F-4D97-AF65-F5344CB8AC3E}">
        <p14:creationId xmlns:p14="http://schemas.microsoft.com/office/powerpoint/2010/main" val="34186079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3225" y="355600"/>
            <a:ext cx="5472113" cy="3079750"/>
          </a:xfrm>
          <a:prstGeom prst="rect">
            <a:avLst/>
          </a:prstGeom>
        </p:spPr>
      </p:sp>
      <p:sp>
        <p:nvSpPr>
          <p:cNvPr id="3" name="ノート プレースホルダー 2"/>
          <p:cNvSpPr>
            <a:spLocks noGrp="1"/>
          </p:cNvSpPr>
          <p:nvPr>
            <p:ph type="body" idx="1"/>
          </p:nvPr>
        </p:nvSpPr>
        <p:spPr>
          <a:xfrm>
            <a:off x="664687" y="3854435"/>
            <a:ext cx="5317490" cy="5189676"/>
          </a:xfrm>
          <a:prstGeom prst="rect">
            <a:avLst/>
          </a:prstGeom>
        </p:spPr>
        <p:txBody>
          <a:bodyPr/>
          <a:lstStyle/>
          <a:p>
            <a:pPr marR="78454" algn="just">
              <a:lnSpc>
                <a:spcPts val="2158"/>
              </a:lnSpc>
              <a:spcBef>
                <a:spcPts val="588"/>
              </a:spcBef>
            </a:pPr>
            <a:endParaRPr lang="en-US" altLang="ja-JP" dirty="0"/>
          </a:p>
        </p:txBody>
      </p:sp>
      <p:sp>
        <p:nvSpPr>
          <p:cNvPr id="4" name="スライド番号プレースホルダー 3"/>
          <p:cNvSpPr>
            <a:spLocks noGrp="1"/>
          </p:cNvSpPr>
          <p:nvPr>
            <p:ph type="sldNum" sz="quarter" idx="10"/>
          </p:nvPr>
        </p:nvSpPr>
        <p:spPr>
          <a:xfrm>
            <a:off x="3765027" y="9286854"/>
            <a:ext cx="2880308" cy="488871"/>
          </a:xfrm>
          <a:prstGeom prst="rect">
            <a:avLst/>
          </a:prstGeom>
        </p:spPr>
        <p:txBody>
          <a:bodyPr/>
          <a:lstStyle/>
          <a:p>
            <a:fld id="{BA841F3B-5A04-41FB-8249-8E399CC488D9}" type="slidenum">
              <a:rPr kumimoji="1" lang="ja-JP" altLang="en-US" smtClean="0"/>
              <a:t>26</a:t>
            </a:fld>
            <a:endParaRPr kumimoji="1" lang="ja-JP" altLang="en-US"/>
          </a:p>
        </p:txBody>
      </p:sp>
    </p:spTree>
    <p:extLst>
      <p:ext uri="{BB962C8B-B14F-4D97-AF65-F5344CB8AC3E}">
        <p14:creationId xmlns:p14="http://schemas.microsoft.com/office/powerpoint/2010/main" val="18689843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0325" y="25400"/>
            <a:ext cx="4948238" cy="2784475"/>
          </a:xfrm>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27</a:t>
            </a:fld>
            <a:endParaRPr kumimoji="1" lang="ja-JP" altLang="en-US"/>
          </a:p>
        </p:txBody>
      </p:sp>
    </p:spTree>
    <p:extLst>
      <p:ext uri="{BB962C8B-B14F-4D97-AF65-F5344CB8AC3E}">
        <p14:creationId xmlns:p14="http://schemas.microsoft.com/office/powerpoint/2010/main" val="17221886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65175" y="577850"/>
            <a:ext cx="5272088" cy="2967038"/>
          </a:xfrm>
          <a:prstGeom prst="rect">
            <a:avLst/>
          </a:prstGeom>
        </p:spPr>
      </p:sp>
      <p:sp>
        <p:nvSpPr>
          <p:cNvPr id="3" name="ノート プレースホルダー 2"/>
          <p:cNvSpPr>
            <a:spLocks noGrp="1"/>
          </p:cNvSpPr>
          <p:nvPr>
            <p:ph type="body" idx="1"/>
          </p:nvPr>
        </p:nvSpPr>
        <p:spPr>
          <a:xfrm>
            <a:off x="680721" y="3918267"/>
            <a:ext cx="5445760" cy="5275623"/>
          </a:xfrm>
          <a:prstGeom prst="rect">
            <a:avLst/>
          </a:prstGeom>
        </p:spPr>
        <p:txBody>
          <a:bodyPr/>
          <a:lstStyle/>
          <a:p>
            <a:endParaRPr lang="en-US" altLang="ja-JP" dirty="0"/>
          </a:p>
        </p:txBody>
      </p:sp>
      <p:sp>
        <p:nvSpPr>
          <p:cNvPr id="4" name="スライド番号プレースホルダー 3"/>
          <p:cNvSpPr>
            <a:spLocks noGrp="1"/>
          </p:cNvSpPr>
          <p:nvPr>
            <p:ph type="sldNum" sz="quarter" idx="10"/>
          </p:nvPr>
        </p:nvSpPr>
        <p:spPr>
          <a:xfrm>
            <a:off x="3855846" y="9440653"/>
            <a:ext cx="2949787" cy="496967"/>
          </a:xfrm>
          <a:prstGeom prst="rect">
            <a:avLst/>
          </a:prstGeom>
        </p:spPr>
        <p:txBody>
          <a:bodyPr/>
          <a:lstStyle/>
          <a:p>
            <a:fld id="{BA841F3B-5A04-41FB-8249-8E399CC488D9}" type="slidenum">
              <a:rPr kumimoji="1" lang="ja-JP" altLang="en-US" smtClean="0"/>
              <a:t>28</a:t>
            </a:fld>
            <a:endParaRPr kumimoji="1" lang="ja-JP" altLang="en-US"/>
          </a:p>
        </p:txBody>
      </p:sp>
    </p:spTree>
    <p:extLst>
      <p:ext uri="{BB962C8B-B14F-4D97-AF65-F5344CB8AC3E}">
        <p14:creationId xmlns:p14="http://schemas.microsoft.com/office/powerpoint/2010/main" val="38732029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433388"/>
            <a:ext cx="5962650" cy="3354387"/>
          </a:xfrm>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29</a:t>
            </a:fld>
            <a:endParaRPr kumimoji="1" lang="ja-JP" altLang="en-US"/>
          </a:p>
        </p:txBody>
      </p:sp>
    </p:spTree>
    <p:extLst>
      <p:ext uri="{BB962C8B-B14F-4D97-AF65-F5344CB8AC3E}">
        <p14:creationId xmlns:p14="http://schemas.microsoft.com/office/powerpoint/2010/main" val="27188270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30</a:t>
            </a:fld>
            <a:endParaRPr kumimoji="1" lang="ja-JP" altLang="en-US"/>
          </a:p>
        </p:txBody>
      </p:sp>
    </p:spTree>
    <p:extLst>
      <p:ext uri="{BB962C8B-B14F-4D97-AF65-F5344CB8AC3E}">
        <p14:creationId xmlns:p14="http://schemas.microsoft.com/office/powerpoint/2010/main" val="34316630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BA841F3B-5A04-41FB-8249-8E399CC488D9}" type="slidenum">
              <a:rPr kumimoji="1" lang="ja-JP" altLang="en-US" smtClean="0"/>
              <a:t>31</a:t>
            </a:fld>
            <a:endParaRPr kumimoji="1" lang="ja-JP" altLang="en-US"/>
          </a:p>
        </p:txBody>
      </p:sp>
    </p:spTree>
    <p:extLst>
      <p:ext uri="{BB962C8B-B14F-4D97-AF65-F5344CB8AC3E}">
        <p14:creationId xmlns:p14="http://schemas.microsoft.com/office/powerpoint/2010/main" val="41050797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9800" y="638175"/>
            <a:ext cx="4973638" cy="2798763"/>
          </a:xfrm>
          <a:prstGeom prst="rect">
            <a:avLst/>
          </a:prstGeom>
        </p:spPr>
      </p:sp>
      <p:sp>
        <p:nvSpPr>
          <p:cNvPr id="3" name="ノート プレースホルダー 2"/>
          <p:cNvSpPr>
            <a:spLocks noGrp="1"/>
          </p:cNvSpPr>
          <p:nvPr>
            <p:ph type="body" idx="1"/>
          </p:nvPr>
        </p:nvSpPr>
        <p:spPr>
          <a:xfrm>
            <a:off x="664687" y="3854435"/>
            <a:ext cx="5317490" cy="5189676"/>
          </a:xfrm>
          <a:prstGeom prst="rect">
            <a:avLst/>
          </a:prstGeom>
        </p:spPr>
        <p:txBody>
          <a:bodyPr/>
          <a:lstStyle/>
          <a:p>
            <a:endParaRPr lang="en-US" altLang="ja-JP" dirty="0"/>
          </a:p>
        </p:txBody>
      </p:sp>
      <p:sp>
        <p:nvSpPr>
          <p:cNvPr id="4" name="スライド番号プレースホルダー 3"/>
          <p:cNvSpPr>
            <a:spLocks noGrp="1"/>
          </p:cNvSpPr>
          <p:nvPr>
            <p:ph type="sldNum" sz="quarter" idx="10"/>
          </p:nvPr>
        </p:nvSpPr>
        <p:spPr>
          <a:xfrm>
            <a:off x="3765027" y="9286854"/>
            <a:ext cx="2880308" cy="488871"/>
          </a:xfrm>
          <a:prstGeom prst="rect">
            <a:avLst/>
          </a:prstGeom>
        </p:spPr>
        <p:txBody>
          <a:bodyPr/>
          <a:lstStyle/>
          <a:p>
            <a:fld id="{BA841F3B-5A04-41FB-8249-8E399CC488D9}" type="slidenum">
              <a:rPr kumimoji="1" lang="ja-JP" altLang="en-US" smtClean="0"/>
              <a:t>2</a:t>
            </a:fld>
            <a:endParaRPr kumimoji="1" lang="ja-JP" altLang="en-US"/>
          </a:p>
        </p:txBody>
      </p:sp>
    </p:spTree>
    <p:extLst>
      <p:ext uri="{BB962C8B-B14F-4D97-AF65-F5344CB8AC3E}">
        <p14:creationId xmlns:p14="http://schemas.microsoft.com/office/powerpoint/2010/main" val="6693306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1275" y="23813"/>
            <a:ext cx="4868863" cy="2740025"/>
          </a:xfrm>
        </p:spPr>
      </p:sp>
      <p:sp>
        <p:nvSpPr>
          <p:cNvPr id="3" name="ノート プレースホルダー 2"/>
          <p:cNvSpPr>
            <a:spLocks noGrp="1"/>
          </p:cNvSpPr>
          <p:nvPr>
            <p:ph type="body" idx="1"/>
          </p:nvPr>
        </p:nvSpPr>
        <p:spPr/>
        <p:txBody>
          <a:bodyPr/>
          <a:lstStyle/>
          <a:p>
            <a:pPr defTabSz="913693">
              <a:defRPr/>
            </a:pPr>
            <a:endParaRPr lang="ja-JP" altLang="en-US"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32</a:t>
            </a:fld>
            <a:endParaRPr kumimoji="1" lang="ja-JP" altLang="en-US"/>
          </a:p>
        </p:txBody>
      </p:sp>
    </p:spTree>
    <p:extLst>
      <p:ext uri="{BB962C8B-B14F-4D97-AF65-F5344CB8AC3E}">
        <p14:creationId xmlns:p14="http://schemas.microsoft.com/office/powerpoint/2010/main" val="34740011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12738" y="214313"/>
            <a:ext cx="5689600" cy="3201987"/>
          </a:xfrm>
          <a:prstGeom prst="rect">
            <a:avLst/>
          </a:prstGeom>
        </p:spPr>
      </p:sp>
      <p:sp>
        <p:nvSpPr>
          <p:cNvPr id="3" name="ノート プレースホルダー 2"/>
          <p:cNvSpPr>
            <a:spLocks noGrp="1"/>
          </p:cNvSpPr>
          <p:nvPr>
            <p:ph type="body" idx="1"/>
          </p:nvPr>
        </p:nvSpPr>
        <p:spPr>
          <a:xfrm>
            <a:off x="664687" y="3854435"/>
            <a:ext cx="5317490" cy="5189676"/>
          </a:xfrm>
          <a:prstGeom prst="rect">
            <a:avLst/>
          </a:prstGeom>
        </p:spPr>
        <p:txBody>
          <a:bodyPr/>
          <a:lstStyle/>
          <a:p>
            <a:endParaRPr lang="en-US" altLang="ja-JP" dirty="0"/>
          </a:p>
        </p:txBody>
      </p:sp>
      <p:sp>
        <p:nvSpPr>
          <p:cNvPr id="4" name="スライド番号プレースホルダー 3"/>
          <p:cNvSpPr>
            <a:spLocks noGrp="1"/>
          </p:cNvSpPr>
          <p:nvPr>
            <p:ph type="sldNum" sz="quarter" idx="10"/>
          </p:nvPr>
        </p:nvSpPr>
        <p:spPr>
          <a:xfrm>
            <a:off x="3765027" y="9286854"/>
            <a:ext cx="2880308" cy="488871"/>
          </a:xfrm>
          <a:prstGeom prst="rect">
            <a:avLst/>
          </a:prstGeom>
        </p:spPr>
        <p:txBody>
          <a:bodyPr/>
          <a:lstStyle/>
          <a:p>
            <a:fld id="{BA841F3B-5A04-41FB-8249-8E399CC488D9}" type="slidenum">
              <a:rPr kumimoji="1" lang="ja-JP" altLang="en-US" smtClean="0"/>
              <a:t>35</a:t>
            </a:fld>
            <a:endParaRPr kumimoji="1" lang="ja-JP" altLang="en-US"/>
          </a:p>
        </p:txBody>
      </p:sp>
    </p:spTree>
    <p:extLst>
      <p:ext uri="{BB962C8B-B14F-4D97-AF65-F5344CB8AC3E}">
        <p14:creationId xmlns:p14="http://schemas.microsoft.com/office/powerpoint/2010/main" val="14776897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3</a:t>
            </a:fld>
            <a:endParaRPr kumimoji="1" lang="ja-JP" altLang="en-US"/>
          </a:p>
        </p:txBody>
      </p:sp>
    </p:spTree>
    <p:extLst>
      <p:ext uri="{BB962C8B-B14F-4D97-AF65-F5344CB8AC3E}">
        <p14:creationId xmlns:p14="http://schemas.microsoft.com/office/powerpoint/2010/main" val="12390337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7</a:t>
            </a:fld>
            <a:endParaRPr kumimoji="1" lang="ja-JP" altLang="en-US"/>
          </a:p>
        </p:txBody>
      </p:sp>
    </p:spTree>
    <p:extLst>
      <p:ext uri="{BB962C8B-B14F-4D97-AF65-F5344CB8AC3E}">
        <p14:creationId xmlns:p14="http://schemas.microsoft.com/office/powerpoint/2010/main" val="13715431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8</a:t>
            </a:fld>
            <a:endParaRPr kumimoji="1" lang="ja-JP" altLang="en-US"/>
          </a:p>
        </p:txBody>
      </p:sp>
    </p:spTree>
    <p:extLst>
      <p:ext uri="{BB962C8B-B14F-4D97-AF65-F5344CB8AC3E}">
        <p14:creationId xmlns:p14="http://schemas.microsoft.com/office/powerpoint/2010/main" val="16174005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BA841F3B-5A04-41FB-8249-8E399CC488D9}" type="slidenum">
              <a:rPr kumimoji="1" lang="ja-JP" altLang="en-US" smtClean="0"/>
              <a:t>9</a:t>
            </a:fld>
            <a:endParaRPr kumimoji="1" lang="ja-JP" altLang="en-US"/>
          </a:p>
        </p:txBody>
      </p:sp>
    </p:spTree>
    <p:extLst>
      <p:ext uri="{BB962C8B-B14F-4D97-AF65-F5344CB8AC3E}">
        <p14:creationId xmlns:p14="http://schemas.microsoft.com/office/powerpoint/2010/main" val="19988110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1275" y="23813"/>
            <a:ext cx="4868863" cy="2740025"/>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10</a:t>
            </a:fld>
            <a:endParaRPr kumimoji="1" lang="ja-JP" altLang="en-US"/>
          </a:p>
        </p:txBody>
      </p:sp>
    </p:spTree>
    <p:extLst>
      <p:ext uri="{BB962C8B-B14F-4D97-AF65-F5344CB8AC3E}">
        <p14:creationId xmlns:p14="http://schemas.microsoft.com/office/powerpoint/2010/main" val="22614674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1275" y="23813"/>
            <a:ext cx="4868863" cy="2740025"/>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11</a:t>
            </a:fld>
            <a:endParaRPr kumimoji="1" lang="ja-JP" altLang="en-US"/>
          </a:p>
        </p:txBody>
      </p:sp>
    </p:spTree>
    <p:extLst>
      <p:ext uri="{BB962C8B-B14F-4D97-AF65-F5344CB8AC3E}">
        <p14:creationId xmlns:p14="http://schemas.microsoft.com/office/powerpoint/2010/main" val="14336914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9C4A350-C850-4F14-A7E6-02675EFB710D}" type="datetime1">
              <a:rPr lang="ja-JP" altLang="en-US" smtClean="0">
                <a:solidFill>
                  <a:prstClr val="black">
                    <a:tint val="75000"/>
                  </a:prstClr>
                </a:solidFill>
              </a:rPr>
              <a:t>2025/3/12</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t>‹#›</a:t>
            </a:fld>
            <a:endParaRPr lang="ja-JP" altLang="en-US">
              <a:solidFill>
                <a:prstClr val="black">
                  <a:tint val="75000"/>
                </a:prstClr>
              </a:solidFill>
            </a:endParaRPr>
          </a:p>
        </p:txBody>
      </p:sp>
    </p:spTree>
    <p:extLst>
      <p:ext uri="{BB962C8B-B14F-4D97-AF65-F5344CB8AC3E}">
        <p14:creationId xmlns:p14="http://schemas.microsoft.com/office/powerpoint/2010/main" val="1109053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9D71EA3-55ED-4B68-9634-D1FF7AC750D1}" type="datetime1">
              <a:rPr lang="ja-JP" altLang="en-US" smtClean="0">
                <a:solidFill>
                  <a:prstClr val="black">
                    <a:tint val="75000"/>
                  </a:prstClr>
                </a:solidFill>
              </a:rPr>
              <a:t>2025/3/12</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t>‹#›</a:t>
            </a:fld>
            <a:endParaRPr lang="ja-JP" altLang="en-US">
              <a:solidFill>
                <a:prstClr val="black">
                  <a:tint val="75000"/>
                </a:prstClr>
              </a:solidFill>
            </a:endParaRPr>
          </a:p>
        </p:txBody>
      </p:sp>
    </p:spTree>
    <p:extLst>
      <p:ext uri="{BB962C8B-B14F-4D97-AF65-F5344CB8AC3E}">
        <p14:creationId xmlns:p14="http://schemas.microsoft.com/office/powerpoint/2010/main" val="3274608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2AAEF7F-927D-4C2E-8CBF-59DCC33CF152}" type="datetime1">
              <a:rPr lang="ja-JP" altLang="en-US" smtClean="0">
                <a:solidFill>
                  <a:prstClr val="black">
                    <a:tint val="75000"/>
                  </a:prstClr>
                </a:solidFill>
              </a:rPr>
              <a:t>2025/3/12</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t>‹#›</a:t>
            </a:fld>
            <a:endParaRPr lang="ja-JP" altLang="en-US">
              <a:solidFill>
                <a:prstClr val="black">
                  <a:tint val="75000"/>
                </a:prstClr>
              </a:solidFill>
            </a:endParaRPr>
          </a:p>
        </p:txBody>
      </p:sp>
    </p:spTree>
    <p:extLst>
      <p:ext uri="{BB962C8B-B14F-4D97-AF65-F5344CB8AC3E}">
        <p14:creationId xmlns:p14="http://schemas.microsoft.com/office/powerpoint/2010/main" val="261078936"/>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下">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930C0235-E28E-4DC9-97B7-8703B795D134}" type="datetime1">
              <a:rPr kumimoji="1" lang="ja-JP" altLang="en-US" smtClean="0"/>
              <a:t>2025/3/12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11207263" y="6428927"/>
            <a:ext cx="858353" cy="365125"/>
          </a:xfrm>
          <a:solidFill>
            <a:schemeClr val="bg1"/>
          </a:solidFill>
          <a:ln>
            <a:solidFill>
              <a:schemeClr val="accent6"/>
            </a:solidFill>
          </a:ln>
        </p:spPr>
        <p:style>
          <a:lnRef idx="2">
            <a:schemeClr val="accent1"/>
          </a:lnRef>
          <a:fillRef idx="1">
            <a:schemeClr val="lt1"/>
          </a:fillRef>
          <a:effectRef idx="0">
            <a:schemeClr val="accent1"/>
          </a:effectRef>
          <a:fontRef idx="none"/>
        </p:style>
        <p:txBody>
          <a:bodyPr/>
          <a:lstStyle>
            <a:lvl1pPr algn="ctr">
              <a:defRPr sz="1400">
                <a:solidFill>
                  <a:schemeClr val="tx1"/>
                </a:solidFill>
                <a:latin typeface="Meiryo UI" panose="020B0604030504040204" pitchFamily="50" charset="-128"/>
                <a:ea typeface="Meiryo UI" panose="020B0604030504040204" pitchFamily="50" charset="-128"/>
              </a:defRPr>
            </a:lvl1pPr>
          </a:lstStyle>
          <a:p>
            <a:fld id="{7B20388F-A125-4D2E-BBF0-E240911E1C91}" type="slidenum">
              <a:rPr kumimoji="1" lang="ja-JP" altLang="en-US" smtClean="0"/>
              <a:pPr/>
              <a:t>‹#›</a:t>
            </a:fld>
            <a:endParaRPr kumimoji="1" lang="ja-JP" altLang="en-US" dirty="0"/>
          </a:p>
        </p:txBody>
      </p:sp>
    </p:spTree>
    <p:extLst>
      <p:ext uri="{BB962C8B-B14F-4D97-AF65-F5344CB8AC3E}">
        <p14:creationId xmlns:p14="http://schemas.microsoft.com/office/powerpoint/2010/main" val="29885823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上">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20CDF967-EA9F-496D-AC97-D37AFE936A06}" type="datetime1">
              <a:rPr kumimoji="1" lang="ja-JP" altLang="en-US" smtClean="0"/>
              <a:t>2025/3/12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11207261" y="115210"/>
            <a:ext cx="840490" cy="360000"/>
          </a:xfrm>
          <a:solidFill>
            <a:schemeClr val="bg1"/>
          </a:solidFill>
          <a:ln>
            <a:solidFill>
              <a:schemeClr val="accent6"/>
            </a:solidFill>
          </a:ln>
        </p:spPr>
        <p:txBody>
          <a:bodyPr/>
          <a:lstStyle>
            <a:lvl1pPr algn="ctr">
              <a:defRPr sz="1400">
                <a:solidFill>
                  <a:schemeClr val="tx1"/>
                </a:solidFill>
                <a:latin typeface="Meiryo UI" panose="020B0604030504040204" pitchFamily="50" charset="-128"/>
                <a:ea typeface="Meiryo UI" panose="020B0604030504040204" pitchFamily="50" charset="-128"/>
              </a:defRPr>
            </a:lvl1pPr>
          </a:lstStyle>
          <a:p>
            <a:fld id="{7B20388F-A125-4D2E-BBF0-E240911E1C91}" type="slidenum">
              <a:rPr kumimoji="1" lang="ja-JP" altLang="en-US" smtClean="0"/>
              <a:pPr/>
              <a:t>‹#›</a:t>
            </a:fld>
            <a:endParaRPr kumimoji="1" lang="ja-JP" altLang="en-US"/>
          </a:p>
        </p:txBody>
      </p:sp>
    </p:spTree>
    <p:extLst>
      <p:ext uri="{BB962C8B-B14F-4D97-AF65-F5344CB8AC3E}">
        <p14:creationId xmlns:p14="http://schemas.microsoft.com/office/powerpoint/2010/main" val="25819164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コンテンツ">
    <p:spTree>
      <p:nvGrpSpPr>
        <p:cNvPr id="1" name=""/>
        <p:cNvGrpSpPr/>
        <p:nvPr/>
      </p:nvGrpSpPr>
      <p:grpSpPr>
        <a:xfrm>
          <a:off x="0" y="0"/>
          <a:ext cx="0" cy="0"/>
          <a:chOff x="0" y="0"/>
          <a:chExt cx="0" cy="0"/>
        </a:xfrm>
      </p:grpSpPr>
      <p:sp>
        <p:nvSpPr>
          <p:cNvPr id="10" name="正方形/長方形 9"/>
          <p:cNvSpPr/>
          <p:nvPr userDrawn="1"/>
        </p:nvSpPr>
        <p:spPr bwMode="auto">
          <a:xfrm>
            <a:off x="0" y="2"/>
            <a:ext cx="12192000" cy="714356"/>
          </a:xfrm>
          <a:prstGeom prst="rect">
            <a:avLst/>
          </a:prstGeom>
          <a:solidFill>
            <a:srgbClr val="6064A7"/>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9" tIns="45709" rIns="91419" bIns="45709" numCol="1" rtlCol="0" anchor="t" anchorCtr="0" compatLnSpc="1"/>
          <a:lstStyle/>
          <a:p>
            <a:pPr defTabSz="448321" fontAlgn="base">
              <a:spcBef>
                <a:spcPct val="0"/>
              </a:spcBef>
              <a:spcAft>
                <a:spcPct val="0"/>
              </a:spcAft>
              <a:buClr>
                <a:srgbClr val="000000"/>
              </a:buClr>
              <a:buSzPct val="100000"/>
              <a:buFont typeface="Times New Roman" panose="02020603050405020304" pitchFamily="18" charset="0"/>
              <a:buNone/>
            </a:pPr>
            <a:endParaRPr kumimoji="0" lang="ja-JP" altLang="en-US" sz="1800">
              <a:solidFill>
                <a:srgbClr val="FFFFFF"/>
              </a:solidFill>
            </a:endParaRPr>
          </a:p>
        </p:txBody>
      </p:sp>
      <p:sp>
        <p:nvSpPr>
          <p:cNvPr id="4" name="スライド番号プレースホルダー 3"/>
          <p:cNvSpPr>
            <a:spLocks noGrp="1"/>
          </p:cNvSpPr>
          <p:nvPr>
            <p:ph type="sldNum" idx="11"/>
          </p:nvPr>
        </p:nvSpPr>
        <p:spPr/>
        <p:txBody>
          <a:bodyPr/>
          <a:lstStyle>
            <a:lvl1pPr defTabSz="913788">
              <a:spcBef>
                <a:spcPct val="50000"/>
              </a:spcBef>
              <a:buClrTx/>
              <a:buSzTx/>
              <a:buFontTx/>
              <a:buNone/>
              <a:defRPr kumimoji="1"/>
            </a:lvl1pPr>
          </a:lstStyle>
          <a:p>
            <a:pPr>
              <a:defRPr/>
            </a:pPr>
            <a:fld id="{FF831487-6455-4961-898F-D88C9E618755}" type="slidenum">
              <a:rPr lang="en-US">
                <a:solidFill>
                  <a:prstClr val="black">
                    <a:tint val="75000"/>
                  </a:prstClr>
                </a:solidFill>
              </a:rPr>
              <a:t>‹#›</a:t>
            </a:fld>
            <a:endParaRPr lang="en-US">
              <a:solidFill>
                <a:prstClr val="black">
                  <a:tint val="75000"/>
                </a:prstClr>
              </a:solidFill>
            </a:endParaRPr>
          </a:p>
        </p:txBody>
      </p:sp>
      <p:sp>
        <p:nvSpPr>
          <p:cNvPr id="7" name="Rectangle 13"/>
          <p:cNvSpPr>
            <a:spLocks noGrp="1" noChangeArrowheads="1"/>
          </p:cNvSpPr>
          <p:nvPr>
            <p:ph type="title" idx="12" hasCustomPrompt="1"/>
          </p:nvPr>
        </p:nvSpPr>
        <p:spPr bwMode="auto">
          <a:xfrm>
            <a:off x="609600" y="214289"/>
            <a:ext cx="10966939" cy="5000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979" tIns="46790" rIns="89979" bIns="46790" numCol="1" anchor="ctr" anchorCtr="0" compatLnSpc="1"/>
          <a:lstStyle/>
          <a:p>
            <a:pPr lvl="0"/>
            <a:r>
              <a:rPr lang="ja-JP" altLang="en-GB" dirty="0"/>
              <a:t>タイトルテキストの書式を編集するにはクリックします。</a:t>
            </a:r>
          </a:p>
        </p:txBody>
      </p:sp>
    </p:spTree>
    <p:extLst>
      <p:ext uri="{BB962C8B-B14F-4D97-AF65-F5344CB8AC3E}">
        <p14:creationId xmlns:p14="http://schemas.microsoft.com/office/powerpoint/2010/main" val="18446801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コンテンツ">
    <p:spTree>
      <p:nvGrpSpPr>
        <p:cNvPr id="1" name=""/>
        <p:cNvGrpSpPr/>
        <p:nvPr/>
      </p:nvGrpSpPr>
      <p:grpSpPr>
        <a:xfrm>
          <a:off x="0" y="0"/>
          <a:ext cx="0" cy="0"/>
          <a:chOff x="0" y="0"/>
          <a:chExt cx="0" cy="0"/>
        </a:xfrm>
      </p:grpSpPr>
      <p:sp>
        <p:nvSpPr>
          <p:cNvPr id="4" name="スライド番号プレースホルダー 3"/>
          <p:cNvSpPr>
            <a:spLocks noGrp="1"/>
          </p:cNvSpPr>
          <p:nvPr>
            <p:ph type="sldNum" idx="11"/>
          </p:nvPr>
        </p:nvSpPr>
        <p:spPr>
          <a:xfrm>
            <a:off x="10809026" y="6492240"/>
            <a:ext cx="1382974" cy="365760"/>
          </a:xfrm>
        </p:spPr>
        <p:txBody>
          <a:bodyPr/>
          <a:lstStyle>
            <a:lvl1pPr defTabSz="914423">
              <a:spcBef>
                <a:spcPct val="50000"/>
              </a:spcBef>
              <a:buClrTx/>
              <a:buSzTx/>
              <a:buFontTx/>
              <a:buNone/>
              <a:defRPr kumimoji="1"/>
            </a:lvl1pPr>
          </a:lstStyle>
          <a:p>
            <a:pPr>
              <a:defRPr/>
            </a:pPr>
            <a:fld id="{FF831487-6455-4961-898F-D88C9E618755}" type="slidenum">
              <a:rPr lang="en-US"/>
              <a:pPr>
                <a:defRPr/>
              </a:pPr>
              <a:t>‹#›</a:t>
            </a:fld>
            <a:endParaRPr lang="en-US" dirty="0"/>
          </a:p>
        </p:txBody>
      </p:sp>
      <p:sp>
        <p:nvSpPr>
          <p:cNvPr id="7" name="Rectangle 13"/>
          <p:cNvSpPr>
            <a:spLocks noGrp="1" noChangeArrowheads="1"/>
          </p:cNvSpPr>
          <p:nvPr>
            <p:ph type="title" idx="12"/>
          </p:nvPr>
        </p:nvSpPr>
        <p:spPr bwMode="auto">
          <a:xfrm>
            <a:off x="609600" y="214290"/>
            <a:ext cx="10966939" cy="5000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ja-JP" altLang="en-GB" dirty="0"/>
              <a:t>タイトルテキストの書式を編集するにはクリックします。</a:t>
            </a:r>
          </a:p>
        </p:txBody>
      </p:sp>
    </p:spTree>
    <p:extLst>
      <p:ext uri="{BB962C8B-B14F-4D97-AF65-F5344CB8AC3E}">
        <p14:creationId xmlns:p14="http://schemas.microsoft.com/office/powerpoint/2010/main" val="13530312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2_タイトル スライド">
    <p:spTree>
      <p:nvGrpSpPr>
        <p:cNvPr id="1" name=""/>
        <p:cNvGrpSpPr/>
        <p:nvPr/>
      </p:nvGrpSpPr>
      <p:grpSpPr>
        <a:xfrm>
          <a:off x="0" y="0"/>
          <a:ext cx="0" cy="0"/>
          <a:chOff x="0" y="0"/>
          <a:chExt cx="0" cy="0"/>
        </a:xfrm>
      </p:grpSpPr>
      <p:sp>
        <p:nvSpPr>
          <p:cNvPr id="28" name="日付プレースホルダー 27"/>
          <p:cNvSpPr>
            <a:spLocks noGrp="1"/>
          </p:cNvSpPr>
          <p:nvPr>
            <p:ph type="dt" sz="half" idx="10"/>
          </p:nvPr>
        </p:nvSpPr>
        <p:spPr>
          <a:xfrm>
            <a:off x="6041136" y="6329135"/>
            <a:ext cx="3048000" cy="365760"/>
          </a:xfrm>
        </p:spPr>
        <p:txBody>
          <a:bodyPr/>
          <a:lstStyle>
            <a:lvl1pPr>
              <a:defRPr sz="1400"/>
            </a:lvl1pPr>
          </a:lstStyle>
          <a:p>
            <a:pPr>
              <a:defRPr/>
            </a:pPr>
            <a:fld id="{FBA22BA5-9FE1-4ACC-9D4A-E058C1440C35}" type="datetime1">
              <a:rPr lang="en-US" altLang="ja-JP" smtClean="0"/>
              <a:t>3/12/2025</a:t>
            </a:fld>
            <a:endParaRPr lang="en-US" dirty="0"/>
          </a:p>
        </p:txBody>
      </p:sp>
      <p:sp>
        <p:nvSpPr>
          <p:cNvPr id="17" name="フッター プレースホルダー 16"/>
          <p:cNvSpPr>
            <a:spLocks noGrp="1"/>
          </p:cNvSpPr>
          <p:nvPr>
            <p:ph type="ftr" sz="quarter" idx="11"/>
          </p:nvPr>
        </p:nvSpPr>
        <p:spPr>
          <a:xfrm>
            <a:off x="1371600" y="6329135"/>
            <a:ext cx="4632960" cy="365760"/>
          </a:xfrm>
        </p:spPr>
        <p:txBody>
          <a:bodyPr/>
          <a:lstStyle/>
          <a:p>
            <a:pPr>
              <a:defRPr/>
            </a:pPr>
            <a:endParaRPr lang="en-US"/>
          </a:p>
        </p:txBody>
      </p:sp>
      <p:sp>
        <p:nvSpPr>
          <p:cNvPr id="29" name="スライド番号プレースホルダー 28"/>
          <p:cNvSpPr>
            <a:spLocks noGrp="1"/>
          </p:cNvSpPr>
          <p:nvPr>
            <p:ph type="sldNum" sz="quarter" idx="12"/>
          </p:nvPr>
        </p:nvSpPr>
        <p:spPr>
          <a:xfrm>
            <a:off x="10972800" y="6369594"/>
            <a:ext cx="1625600" cy="365760"/>
          </a:xfrm>
          <a:prstGeom prst="rect">
            <a:avLst/>
          </a:prstGeom>
        </p:spPr>
        <p:txBody>
          <a:bodyPr/>
          <a:lstStyle/>
          <a:p>
            <a:pPr>
              <a:defRPr/>
            </a:pPr>
            <a:r>
              <a:rPr lang="ja-JP" altLang="en-US"/>
              <a:t>Ｐ</a:t>
            </a:r>
            <a:r>
              <a:rPr lang="ja-JP" altLang="en-US" sz="1800"/>
              <a:t>　</a:t>
            </a:r>
            <a:fld id="{79BE7158-2AB0-4E92-A3E1-C43B793C7752}" type="slidenum">
              <a:rPr lang="ja-JP" altLang="en-US" sz="1800" smtClean="0"/>
              <a:pPr>
                <a:defRPr/>
              </a:pPr>
              <a:t>‹#›</a:t>
            </a:fld>
            <a:endParaRPr lang="ja-JP" altLang="en-US" sz="1800"/>
          </a:p>
        </p:txBody>
      </p:sp>
    </p:spTree>
    <p:extLst>
      <p:ext uri="{BB962C8B-B14F-4D97-AF65-F5344CB8AC3E}">
        <p14:creationId xmlns:p14="http://schemas.microsoft.com/office/powerpoint/2010/main" val="3288191342"/>
      </p:ext>
    </p:extLst>
  </p:cSld>
  <p:clrMapOvr>
    <a:masterClrMapping/>
  </p:clrMapOvr>
  <p:transition spd="med">
    <p:pull/>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コンテンツ">
    <p:spTree>
      <p:nvGrpSpPr>
        <p:cNvPr id="1" name=""/>
        <p:cNvGrpSpPr/>
        <p:nvPr/>
      </p:nvGrpSpPr>
      <p:grpSpPr>
        <a:xfrm>
          <a:off x="0" y="0"/>
          <a:ext cx="0" cy="0"/>
          <a:chOff x="0" y="0"/>
          <a:chExt cx="0" cy="0"/>
        </a:xfrm>
      </p:grpSpPr>
      <p:sp>
        <p:nvSpPr>
          <p:cNvPr id="10" name="正方形/長方形 9"/>
          <p:cNvSpPr/>
          <p:nvPr userDrawn="1"/>
        </p:nvSpPr>
        <p:spPr bwMode="auto">
          <a:xfrm>
            <a:off x="0" y="2"/>
            <a:ext cx="12192000" cy="714356"/>
          </a:xfrm>
          <a:prstGeom prst="rect">
            <a:avLst/>
          </a:prstGeom>
          <a:solidFill>
            <a:srgbClr val="6064A7"/>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9" tIns="45709" rIns="91419" bIns="45709" numCol="1" rtlCol="0" anchor="t" anchorCtr="0" compatLnSpc="1"/>
          <a:lstStyle/>
          <a:p>
            <a:pPr defTabSz="448321" fontAlgn="base">
              <a:spcBef>
                <a:spcPct val="0"/>
              </a:spcBef>
              <a:spcAft>
                <a:spcPct val="0"/>
              </a:spcAft>
              <a:buClr>
                <a:srgbClr val="000000"/>
              </a:buClr>
              <a:buSzPct val="100000"/>
              <a:buFont typeface="Times New Roman" panose="02020603050405020304" pitchFamily="18" charset="0"/>
              <a:buNone/>
            </a:pPr>
            <a:endParaRPr kumimoji="0" lang="ja-JP" altLang="en-US" sz="1800">
              <a:solidFill>
                <a:srgbClr val="FFFFFF"/>
              </a:solidFill>
            </a:endParaRPr>
          </a:p>
        </p:txBody>
      </p:sp>
      <p:sp>
        <p:nvSpPr>
          <p:cNvPr id="4" name="スライド番号プレースホルダー 3"/>
          <p:cNvSpPr>
            <a:spLocks noGrp="1"/>
          </p:cNvSpPr>
          <p:nvPr>
            <p:ph type="sldNum" idx="11"/>
          </p:nvPr>
        </p:nvSpPr>
        <p:spPr/>
        <p:txBody>
          <a:bodyPr/>
          <a:lstStyle>
            <a:lvl1pPr defTabSz="913788">
              <a:spcBef>
                <a:spcPct val="50000"/>
              </a:spcBef>
              <a:buClrTx/>
              <a:buSzTx/>
              <a:buFontTx/>
              <a:buNone/>
              <a:defRPr kumimoji="1"/>
            </a:lvl1pPr>
          </a:lstStyle>
          <a:p>
            <a:pPr>
              <a:defRPr/>
            </a:pPr>
            <a:fld id="{FF831487-6455-4961-898F-D88C9E618755}" type="slidenum">
              <a:rPr lang="en-US">
                <a:solidFill>
                  <a:prstClr val="black">
                    <a:tint val="75000"/>
                  </a:prstClr>
                </a:solidFill>
              </a:rPr>
              <a:t>‹#›</a:t>
            </a:fld>
            <a:endParaRPr lang="en-US">
              <a:solidFill>
                <a:prstClr val="black">
                  <a:tint val="75000"/>
                </a:prstClr>
              </a:solidFill>
            </a:endParaRPr>
          </a:p>
        </p:txBody>
      </p:sp>
      <p:sp>
        <p:nvSpPr>
          <p:cNvPr id="7" name="Rectangle 13"/>
          <p:cNvSpPr>
            <a:spLocks noGrp="1" noChangeArrowheads="1"/>
          </p:cNvSpPr>
          <p:nvPr>
            <p:ph type="title" idx="12" hasCustomPrompt="1"/>
          </p:nvPr>
        </p:nvSpPr>
        <p:spPr bwMode="auto">
          <a:xfrm>
            <a:off x="609600" y="214289"/>
            <a:ext cx="10966939" cy="5000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979" tIns="46790" rIns="89979" bIns="46790" numCol="1" anchor="ctr" anchorCtr="0" compatLnSpc="1"/>
          <a:lstStyle/>
          <a:p>
            <a:pPr lvl="0"/>
            <a:r>
              <a:rPr lang="ja-JP" altLang="en-GB" dirty="0"/>
              <a:t>タイトルテキストの書式を編集するにはクリックします。</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コンテンツ">
    <p:spTree>
      <p:nvGrpSpPr>
        <p:cNvPr id="1" name=""/>
        <p:cNvGrpSpPr/>
        <p:nvPr/>
      </p:nvGrpSpPr>
      <p:grpSpPr>
        <a:xfrm>
          <a:off x="0" y="0"/>
          <a:ext cx="0" cy="0"/>
          <a:chOff x="0" y="0"/>
          <a:chExt cx="0" cy="0"/>
        </a:xfrm>
      </p:grpSpPr>
      <p:sp>
        <p:nvSpPr>
          <p:cNvPr id="10" name="正方形/長方形 9"/>
          <p:cNvSpPr/>
          <p:nvPr userDrawn="1"/>
        </p:nvSpPr>
        <p:spPr bwMode="auto">
          <a:xfrm>
            <a:off x="0" y="2"/>
            <a:ext cx="12192000" cy="714356"/>
          </a:xfrm>
          <a:prstGeom prst="rect">
            <a:avLst/>
          </a:prstGeom>
          <a:solidFill>
            <a:srgbClr val="6064A7"/>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9" tIns="45709" rIns="91419" bIns="45709" numCol="1" rtlCol="0" anchor="t" anchorCtr="0" compatLnSpc="1"/>
          <a:lstStyle/>
          <a:p>
            <a:pPr defTabSz="448321" fontAlgn="base">
              <a:spcBef>
                <a:spcPct val="0"/>
              </a:spcBef>
              <a:spcAft>
                <a:spcPct val="0"/>
              </a:spcAft>
              <a:buClr>
                <a:srgbClr val="000000"/>
              </a:buClr>
              <a:buSzPct val="100000"/>
              <a:buFont typeface="Times New Roman" panose="02020603050405020304" pitchFamily="18" charset="0"/>
              <a:buNone/>
            </a:pPr>
            <a:endParaRPr kumimoji="0" lang="ja-JP" altLang="en-US" sz="1800">
              <a:solidFill>
                <a:srgbClr val="FFFFFF"/>
              </a:solidFill>
            </a:endParaRPr>
          </a:p>
        </p:txBody>
      </p:sp>
      <p:sp>
        <p:nvSpPr>
          <p:cNvPr id="4" name="スライド番号プレースホルダー 3"/>
          <p:cNvSpPr>
            <a:spLocks noGrp="1"/>
          </p:cNvSpPr>
          <p:nvPr>
            <p:ph type="sldNum" idx="11"/>
          </p:nvPr>
        </p:nvSpPr>
        <p:spPr/>
        <p:txBody>
          <a:bodyPr/>
          <a:lstStyle>
            <a:lvl1pPr defTabSz="913788">
              <a:spcBef>
                <a:spcPct val="50000"/>
              </a:spcBef>
              <a:buClrTx/>
              <a:buSzTx/>
              <a:buFontTx/>
              <a:buNone/>
              <a:defRPr kumimoji="1"/>
            </a:lvl1pPr>
          </a:lstStyle>
          <a:p>
            <a:pPr>
              <a:defRPr/>
            </a:pPr>
            <a:fld id="{FF831487-6455-4961-898F-D88C9E618755}" type="slidenum">
              <a:rPr lang="en-US"/>
              <a:t>‹#›</a:t>
            </a:fld>
            <a:endParaRPr lang="en-US"/>
          </a:p>
        </p:txBody>
      </p:sp>
      <p:sp>
        <p:nvSpPr>
          <p:cNvPr id="7" name="Rectangle 13"/>
          <p:cNvSpPr>
            <a:spLocks noGrp="1" noChangeArrowheads="1"/>
          </p:cNvSpPr>
          <p:nvPr>
            <p:ph type="title" idx="12" hasCustomPrompt="1"/>
          </p:nvPr>
        </p:nvSpPr>
        <p:spPr bwMode="auto">
          <a:xfrm>
            <a:off x="609600" y="214289"/>
            <a:ext cx="10966939" cy="5000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979" tIns="46790" rIns="89979" bIns="46790" numCol="1" anchor="ctr" anchorCtr="0" compatLnSpc="1"/>
          <a:lstStyle/>
          <a:p>
            <a:pPr lvl="0"/>
            <a:r>
              <a:rPr lang="ja-JP" altLang="en-GB" dirty="0"/>
              <a:t>タイトルテキストの書式を編集するにはクリックします。</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上">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20CDF967-EA9F-496D-AC97-D37AFE936A06}" type="datetime1">
              <a:rPr kumimoji="1" lang="ja-JP" altLang="en-US" smtClean="0"/>
              <a:t>2025/3/12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11207261" y="115210"/>
            <a:ext cx="840490" cy="360000"/>
          </a:xfrm>
          <a:solidFill>
            <a:schemeClr val="bg1"/>
          </a:solidFill>
          <a:ln>
            <a:solidFill>
              <a:schemeClr val="accent6"/>
            </a:solidFill>
          </a:ln>
        </p:spPr>
        <p:txBody>
          <a:bodyPr/>
          <a:lstStyle>
            <a:lvl1pPr algn="ctr">
              <a:defRPr sz="1400">
                <a:solidFill>
                  <a:schemeClr val="tx1"/>
                </a:solidFill>
                <a:latin typeface="Meiryo UI" panose="020B0604030504040204" pitchFamily="50" charset="-128"/>
                <a:ea typeface="Meiryo UI" panose="020B0604030504040204" pitchFamily="50" charset="-128"/>
              </a:defRPr>
            </a:lvl1pPr>
          </a:lstStyle>
          <a:p>
            <a:fld id="{7B20388F-A125-4D2E-BBF0-E240911E1C91}" type="slidenum">
              <a:rPr kumimoji="1" lang="ja-JP" altLang="en-US" smtClean="0"/>
              <a:pPr/>
              <a:t>‹#›</a:t>
            </a:fld>
            <a:endParaRPr kumimoji="1" lang="ja-JP" altLang="en-US"/>
          </a:p>
        </p:txBody>
      </p:sp>
    </p:spTree>
    <p:extLst>
      <p:ext uri="{BB962C8B-B14F-4D97-AF65-F5344CB8AC3E}">
        <p14:creationId xmlns:p14="http://schemas.microsoft.com/office/powerpoint/2010/main" val="182831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3146B5D-AC21-421A-B8E6-B7C78BEC4669}" type="datetime1">
              <a:rPr lang="ja-JP" altLang="en-US" smtClean="0">
                <a:solidFill>
                  <a:prstClr val="black">
                    <a:tint val="75000"/>
                  </a:prstClr>
                </a:solidFill>
              </a:rPr>
              <a:t>2025/3/12</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t>‹#›</a:t>
            </a:fld>
            <a:endParaRPr lang="ja-JP" altLang="en-US">
              <a:solidFill>
                <a:prstClr val="black">
                  <a:tint val="75000"/>
                </a:prstClr>
              </a:solidFill>
            </a:endParaRPr>
          </a:p>
        </p:txBody>
      </p:sp>
    </p:spTree>
    <p:extLst>
      <p:ext uri="{BB962C8B-B14F-4D97-AF65-F5344CB8AC3E}">
        <p14:creationId xmlns:p14="http://schemas.microsoft.com/office/powerpoint/2010/main" val="3048122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下">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930C0235-E28E-4DC9-97B7-8703B795D134}" type="datetime1">
              <a:rPr kumimoji="1" lang="ja-JP" altLang="en-US" smtClean="0"/>
              <a:t>2025/3/12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11207263" y="6428927"/>
            <a:ext cx="858353" cy="365125"/>
          </a:xfrm>
          <a:solidFill>
            <a:schemeClr val="bg1"/>
          </a:solidFill>
          <a:ln>
            <a:solidFill>
              <a:schemeClr val="accent6"/>
            </a:solidFill>
          </a:ln>
        </p:spPr>
        <p:style>
          <a:lnRef idx="2">
            <a:schemeClr val="accent1"/>
          </a:lnRef>
          <a:fillRef idx="1">
            <a:schemeClr val="lt1"/>
          </a:fillRef>
          <a:effectRef idx="0">
            <a:schemeClr val="accent1"/>
          </a:effectRef>
          <a:fontRef idx="none"/>
        </p:style>
        <p:txBody>
          <a:bodyPr/>
          <a:lstStyle>
            <a:lvl1pPr algn="ctr">
              <a:defRPr sz="1400">
                <a:solidFill>
                  <a:schemeClr val="tx1"/>
                </a:solidFill>
                <a:latin typeface="Meiryo UI" panose="020B0604030504040204" pitchFamily="50" charset="-128"/>
                <a:ea typeface="Meiryo UI" panose="020B0604030504040204" pitchFamily="50" charset="-128"/>
              </a:defRPr>
            </a:lvl1pPr>
          </a:lstStyle>
          <a:p>
            <a:fld id="{7B20388F-A125-4D2E-BBF0-E240911E1C91}" type="slidenum">
              <a:rPr kumimoji="1" lang="ja-JP" altLang="en-US" smtClean="0"/>
              <a:pPr/>
              <a:t>‹#›</a:t>
            </a:fld>
            <a:endParaRPr kumimoji="1" lang="ja-JP" altLang="en-US" dirty="0"/>
          </a:p>
        </p:txBody>
      </p:sp>
    </p:spTree>
    <p:extLst>
      <p:ext uri="{BB962C8B-B14F-4D97-AF65-F5344CB8AC3E}">
        <p14:creationId xmlns:p14="http://schemas.microsoft.com/office/powerpoint/2010/main" val="29821070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上">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20CDF967-EA9F-496D-AC97-D37AFE936A06}" type="datetime1">
              <a:rPr kumimoji="1" lang="ja-JP" altLang="en-US" smtClean="0"/>
              <a:t>2025/3/12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11207261" y="115210"/>
            <a:ext cx="840490" cy="360000"/>
          </a:xfrm>
          <a:solidFill>
            <a:schemeClr val="bg1"/>
          </a:solidFill>
          <a:ln>
            <a:solidFill>
              <a:schemeClr val="accent6"/>
            </a:solidFill>
          </a:ln>
        </p:spPr>
        <p:txBody>
          <a:bodyPr/>
          <a:lstStyle>
            <a:lvl1pPr algn="ctr">
              <a:defRPr sz="1400">
                <a:solidFill>
                  <a:schemeClr val="tx1"/>
                </a:solidFill>
                <a:latin typeface="Meiryo UI" panose="020B0604030504040204" pitchFamily="50" charset="-128"/>
                <a:ea typeface="Meiryo UI" panose="020B0604030504040204" pitchFamily="50" charset="-128"/>
              </a:defRPr>
            </a:lvl1pPr>
          </a:lstStyle>
          <a:p>
            <a:fld id="{7B20388F-A125-4D2E-BBF0-E240911E1C91}" type="slidenum">
              <a:rPr kumimoji="1" lang="ja-JP" altLang="en-US" smtClean="0"/>
              <a:pPr/>
              <a:t>‹#›</a:t>
            </a:fld>
            <a:endParaRPr kumimoji="1" lang="ja-JP" altLang="en-US"/>
          </a:p>
        </p:txBody>
      </p:sp>
    </p:spTree>
    <p:extLst>
      <p:ext uri="{BB962C8B-B14F-4D97-AF65-F5344CB8AC3E}">
        <p14:creationId xmlns:p14="http://schemas.microsoft.com/office/powerpoint/2010/main" val="27264045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_下">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930C0235-E28E-4DC9-97B7-8703B795D134}" type="datetime1">
              <a:rPr kumimoji="1" lang="ja-JP" altLang="en-US" smtClean="0"/>
              <a:t>2025/3/12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11207263" y="6428927"/>
            <a:ext cx="858353" cy="365125"/>
          </a:xfrm>
          <a:solidFill>
            <a:schemeClr val="bg1"/>
          </a:solidFill>
          <a:ln>
            <a:solidFill>
              <a:schemeClr val="accent6"/>
            </a:solidFill>
          </a:ln>
        </p:spPr>
        <p:style>
          <a:lnRef idx="2">
            <a:schemeClr val="accent1"/>
          </a:lnRef>
          <a:fillRef idx="1">
            <a:schemeClr val="lt1"/>
          </a:fillRef>
          <a:effectRef idx="0">
            <a:schemeClr val="accent1"/>
          </a:effectRef>
          <a:fontRef idx="none"/>
        </p:style>
        <p:txBody>
          <a:bodyPr/>
          <a:lstStyle>
            <a:lvl1pPr algn="ctr">
              <a:defRPr sz="1400">
                <a:solidFill>
                  <a:schemeClr val="tx1"/>
                </a:solidFill>
                <a:latin typeface="Meiryo UI" panose="020B0604030504040204" pitchFamily="50" charset="-128"/>
                <a:ea typeface="Meiryo UI" panose="020B0604030504040204" pitchFamily="50" charset="-128"/>
              </a:defRPr>
            </a:lvl1pPr>
          </a:lstStyle>
          <a:p>
            <a:fld id="{7B20388F-A125-4D2E-BBF0-E240911E1C91}" type="slidenum">
              <a:rPr kumimoji="1" lang="ja-JP" altLang="en-US" smtClean="0"/>
              <a:pPr/>
              <a:t>‹#›</a:t>
            </a:fld>
            <a:endParaRPr kumimoji="1" lang="ja-JP" altLang="en-US" dirty="0"/>
          </a:p>
        </p:txBody>
      </p:sp>
    </p:spTree>
    <p:extLst>
      <p:ext uri="{BB962C8B-B14F-4D97-AF65-F5344CB8AC3E}">
        <p14:creationId xmlns:p14="http://schemas.microsoft.com/office/powerpoint/2010/main" val="2494848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AD5BB7E-BEB8-4AF6-B714-72676ED53D9C}" type="datetime1">
              <a:rPr lang="ja-JP" altLang="en-US" smtClean="0">
                <a:solidFill>
                  <a:prstClr val="black">
                    <a:tint val="75000"/>
                  </a:prstClr>
                </a:solidFill>
              </a:rPr>
              <a:t>2025/3/12</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t>‹#›</a:t>
            </a:fld>
            <a:endParaRPr lang="ja-JP" altLang="en-US">
              <a:solidFill>
                <a:prstClr val="black">
                  <a:tint val="75000"/>
                </a:prstClr>
              </a:solidFill>
            </a:endParaRPr>
          </a:p>
        </p:txBody>
      </p:sp>
    </p:spTree>
    <p:extLst>
      <p:ext uri="{BB962C8B-B14F-4D97-AF65-F5344CB8AC3E}">
        <p14:creationId xmlns:p14="http://schemas.microsoft.com/office/powerpoint/2010/main" val="789457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D05D5D2-FFFC-479D-8130-8A10C96356B0}" type="datetime1">
              <a:rPr lang="ja-JP" altLang="en-US" smtClean="0">
                <a:solidFill>
                  <a:prstClr val="black">
                    <a:tint val="75000"/>
                  </a:prstClr>
                </a:solidFill>
              </a:rPr>
              <a:t>2025/3/12</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t>‹#›</a:t>
            </a:fld>
            <a:endParaRPr lang="ja-JP" altLang="en-US">
              <a:solidFill>
                <a:prstClr val="black">
                  <a:tint val="75000"/>
                </a:prstClr>
              </a:solidFill>
            </a:endParaRPr>
          </a:p>
        </p:txBody>
      </p:sp>
    </p:spTree>
    <p:extLst>
      <p:ext uri="{BB962C8B-B14F-4D97-AF65-F5344CB8AC3E}">
        <p14:creationId xmlns:p14="http://schemas.microsoft.com/office/powerpoint/2010/main" val="40980811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8"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E8C6417A-0290-4F4C-A619-13D5E60C9DB3}" type="datetime1">
              <a:rPr lang="ja-JP" altLang="en-US" smtClean="0">
                <a:solidFill>
                  <a:prstClr val="black">
                    <a:tint val="75000"/>
                  </a:prstClr>
                </a:solidFill>
              </a:rPr>
              <a:t>2025/3/12</a:t>
            </a:fld>
            <a:endParaRPr lang="ja-JP"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ja-JP"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t>‹#›</a:t>
            </a:fld>
            <a:endParaRPr lang="ja-JP" altLang="en-US">
              <a:solidFill>
                <a:prstClr val="black">
                  <a:tint val="75000"/>
                </a:prstClr>
              </a:solidFill>
            </a:endParaRPr>
          </a:p>
        </p:txBody>
      </p:sp>
    </p:spTree>
    <p:extLst>
      <p:ext uri="{BB962C8B-B14F-4D97-AF65-F5344CB8AC3E}">
        <p14:creationId xmlns:p14="http://schemas.microsoft.com/office/powerpoint/2010/main" val="1717619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C55210E1-7510-4139-A653-1480721F8E66}" type="datetime1">
              <a:rPr lang="ja-JP" altLang="en-US" smtClean="0">
                <a:solidFill>
                  <a:prstClr val="black">
                    <a:tint val="75000"/>
                  </a:prstClr>
                </a:solidFill>
              </a:rPr>
              <a:t>2025/3/12</a:t>
            </a:fld>
            <a:endParaRPr lang="ja-JP"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ja-JP"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t>‹#›</a:t>
            </a:fld>
            <a:endParaRPr lang="ja-JP" altLang="en-US">
              <a:solidFill>
                <a:prstClr val="black">
                  <a:tint val="75000"/>
                </a:prstClr>
              </a:solidFill>
            </a:endParaRPr>
          </a:p>
        </p:txBody>
      </p:sp>
    </p:spTree>
    <p:extLst>
      <p:ext uri="{BB962C8B-B14F-4D97-AF65-F5344CB8AC3E}">
        <p14:creationId xmlns:p14="http://schemas.microsoft.com/office/powerpoint/2010/main" val="59588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EC3700-F350-497D-8C31-25F14E3E2EE6}" type="datetime1">
              <a:rPr lang="ja-JP" altLang="en-US" smtClean="0">
                <a:solidFill>
                  <a:prstClr val="black">
                    <a:tint val="75000"/>
                  </a:prstClr>
                </a:solidFill>
              </a:rPr>
              <a:t>2025/3/12</a:t>
            </a:fld>
            <a:endParaRPr lang="ja-JP"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ja-JP"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t>‹#›</a:t>
            </a:fld>
            <a:endParaRPr lang="ja-JP" altLang="en-US">
              <a:solidFill>
                <a:prstClr val="black">
                  <a:tint val="75000"/>
                </a:prstClr>
              </a:solidFill>
            </a:endParaRPr>
          </a:p>
        </p:txBody>
      </p:sp>
    </p:spTree>
    <p:extLst>
      <p:ext uri="{BB962C8B-B14F-4D97-AF65-F5344CB8AC3E}">
        <p14:creationId xmlns:p14="http://schemas.microsoft.com/office/powerpoint/2010/main" val="663146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AE05357-B0A1-4A6F-A57B-6AEE7C6315C9}" type="datetime1">
              <a:rPr lang="ja-JP" altLang="en-US" smtClean="0">
                <a:solidFill>
                  <a:prstClr val="black">
                    <a:tint val="75000"/>
                  </a:prstClr>
                </a:solidFill>
              </a:rPr>
              <a:t>2025/3/12</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t>‹#›</a:t>
            </a:fld>
            <a:endParaRPr lang="ja-JP" altLang="en-US">
              <a:solidFill>
                <a:prstClr val="black">
                  <a:tint val="75000"/>
                </a:prstClr>
              </a:solidFill>
            </a:endParaRPr>
          </a:p>
        </p:txBody>
      </p:sp>
    </p:spTree>
    <p:extLst>
      <p:ext uri="{BB962C8B-B14F-4D97-AF65-F5344CB8AC3E}">
        <p14:creationId xmlns:p14="http://schemas.microsoft.com/office/powerpoint/2010/main" val="2934508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2CA08AD-8667-479F-BB99-989F2A23BE1A}" type="datetime1">
              <a:rPr lang="ja-JP" altLang="en-US" smtClean="0">
                <a:solidFill>
                  <a:prstClr val="black">
                    <a:tint val="75000"/>
                  </a:prstClr>
                </a:solidFill>
              </a:rPr>
              <a:t>2025/3/12</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t>‹#›</a:t>
            </a:fld>
            <a:endParaRPr lang="ja-JP" altLang="en-US">
              <a:solidFill>
                <a:prstClr val="black">
                  <a:tint val="75000"/>
                </a:prstClr>
              </a:solidFill>
            </a:endParaRPr>
          </a:p>
        </p:txBody>
      </p:sp>
    </p:spTree>
    <p:extLst>
      <p:ext uri="{BB962C8B-B14F-4D97-AF65-F5344CB8AC3E}">
        <p14:creationId xmlns:p14="http://schemas.microsoft.com/office/powerpoint/2010/main" val="1560353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AAEF7F-927D-4C2E-8CBF-59DCC33CF152}" type="datetime1">
              <a:rPr lang="ja-JP" altLang="en-US" smtClean="0">
                <a:solidFill>
                  <a:prstClr val="black">
                    <a:tint val="75000"/>
                  </a:prstClr>
                </a:solidFill>
              </a:rPr>
              <a:t>2025/3/12</a:t>
            </a:fld>
            <a:endParaRPr lang="ja-JP"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lang="ja-JP" altLang="en-US" smtClean="0">
                <a:solidFill>
                  <a:prstClr val="black">
                    <a:tint val="75000"/>
                  </a:prstClr>
                </a:solidFill>
              </a:rPr>
              <a:t>‹#›</a:t>
            </a:fld>
            <a:endParaRPr lang="ja-JP" altLang="en-US">
              <a:solidFill>
                <a:prstClr val="black">
                  <a:tint val="75000"/>
                </a:prstClr>
              </a:solidFill>
            </a:endParaRPr>
          </a:p>
        </p:txBody>
      </p:sp>
    </p:spTree>
    <p:extLst>
      <p:ext uri="{BB962C8B-B14F-4D97-AF65-F5344CB8AC3E}">
        <p14:creationId xmlns:p14="http://schemas.microsoft.com/office/powerpoint/2010/main" val="2465694488"/>
      </p:ext>
    </p:extLst>
  </p:cSld>
  <p:clrMap bg1="lt1" tx1="dk1" bg2="lt2" tx2="dk2" accent1="accent1" accent2="accent2" accent3="accent3" accent4="accent4" accent5="accent5" accent6="accent6" hlink="hlink" folHlink="folHlink"/>
  <p:sldLayoutIdLst>
    <p:sldLayoutId id="2147484318" r:id="rId1"/>
    <p:sldLayoutId id="2147484319" r:id="rId2"/>
    <p:sldLayoutId id="2147484320" r:id="rId3"/>
    <p:sldLayoutId id="2147484321" r:id="rId4"/>
    <p:sldLayoutId id="2147484322" r:id="rId5"/>
    <p:sldLayoutId id="2147484323" r:id="rId6"/>
    <p:sldLayoutId id="2147484324" r:id="rId7"/>
    <p:sldLayoutId id="2147484325" r:id="rId8"/>
    <p:sldLayoutId id="2147484326" r:id="rId9"/>
    <p:sldLayoutId id="2147484327" r:id="rId10"/>
    <p:sldLayoutId id="2147484328" r:id="rId11"/>
    <p:sldLayoutId id="2147484329" r:id="rId12"/>
    <p:sldLayoutId id="2147484330" r:id="rId13"/>
    <p:sldLayoutId id="2147484108" r:id="rId14"/>
    <p:sldLayoutId id="2147484195" r:id="rId15"/>
    <p:sldLayoutId id="2147484196" r:id="rId16"/>
    <p:sldLayoutId id="2147483673" r:id="rId17"/>
    <p:sldLayoutId id="2147483660" r:id="rId18"/>
    <p:sldLayoutId id="2147484211" r:id="rId19"/>
    <p:sldLayoutId id="2147484212" r:id="rId20"/>
    <p:sldLayoutId id="2147484301" r:id="rId21"/>
    <p:sldLayoutId id="2147484302" r:id="rId22"/>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1.e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18" Type="http://schemas.openxmlformats.org/officeDocument/2006/relationships/image" Target="../media/image28.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17" Type="http://schemas.openxmlformats.org/officeDocument/2006/relationships/image" Target="../media/image27.png"/><Relationship Id="rId2" Type="http://schemas.openxmlformats.org/officeDocument/2006/relationships/notesSlide" Target="../notesSlides/notesSlide12.xml"/><Relationship Id="rId16" Type="http://schemas.openxmlformats.org/officeDocument/2006/relationships/image" Target="../media/image26.png"/><Relationship Id="rId20" Type="http://schemas.openxmlformats.org/officeDocument/2006/relationships/image" Target="../media/image30.png"/><Relationship Id="rId1" Type="http://schemas.openxmlformats.org/officeDocument/2006/relationships/slideLayout" Target="../slideLayouts/slideLayout6.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20.png"/><Relationship Id="rId19" Type="http://schemas.openxmlformats.org/officeDocument/2006/relationships/image" Target="../media/image29.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5.png"/><Relationship Id="rId7"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 Id="rId9" Type="http://schemas.openxmlformats.org/officeDocument/2006/relationships/image" Target="../media/image2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41.png"/></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42.png"/><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44.png"/><Relationship Id="rId7"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image" Target="../media/image16.png"/><Relationship Id="rId4" Type="http://schemas.openxmlformats.org/officeDocument/2006/relationships/image" Target="../media/image45.png"/><Relationship Id="rId9" Type="http://schemas.openxmlformats.org/officeDocument/2006/relationships/image" Target="../media/image25.png"/></Relationships>
</file>

<file path=ppt/slides/_rels/slide29.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18" Type="http://schemas.openxmlformats.org/officeDocument/2006/relationships/image" Target="../media/image29.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17" Type="http://schemas.openxmlformats.org/officeDocument/2006/relationships/image" Target="../media/image28.png"/><Relationship Id="rId2" Type="http://schemas.openxmlformats.org/officeDocument/2006/relationships/notesSlide" Target="../notesSlides/notesSlide26.xml"/><Relationship Id="rId16" Type="http://schemas.openxmlformats.org/officeDocument/2006/relationships/image" Target="../media/image27.png"/><Relationship Id="rId1" Type="http://schemas.openxmlformats.org/officeDocument/2006/relationships/slideLayout" Target="../slideLayouts/slideLayout13.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image" Target="../media/image26.png"/><Relationship Id="rId10" Type="http://schemas.openxmlformats.org/officeDocument/2006/relationships/image" Target="../media/image21.png"/><Relationship Id="rId19" Type="http://schemas.openxmlformats.org/officeDocument/2006/relationships/image" Target="../media/image13.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27.xml"/><Relationship Id="rId1" Type="http://schemas.openxmlformats.org/officeDocument/2006/relationships/slideLayout" Target="../slideLayouts/slideLayout13.xml"/><Relationship Id="rId6" Type="http://schemas.openxmlformats.org/officeDocument/2006/relationships/image" Target="../media/image49.png"/><Relationship Id="rId5" Type="http://schemas.openxmlformats.org/officeDocument/2006/relationships/image" Target="../media/image48.png"/><Relationship Id="rId10" Type="http://schemas.openxmlformats.org/officeDocument/2006/relationships/image" Target="../media/image53.png"/><Relationship Id="rId4" Type="http://schemas.openxmlformats.org/officeDocument/2006/relationships/image" Target="../media/image47.png"/><Relationship Id="rId9" Type="http://schemas.openxmlformats.org/officeDocument/2006/relationships/image" Target="../media/image52.png"/></Relationships>
</file>

<file path=ppt/slides/_rels/slide3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8.xml"/><Relationship Id="rId1" Type="http://schemas.openxmlformats.org/officeDocument/2006/relationships/slideLayout" Target="../slideLayouts/slideLayout13.xml"/><Relationship Id="rId4" Type="http://schemas.openxmlformats.org/officeDocument/2006/relationships/image" Target="../media/image55.png"/></Relationships>
</file>

<file path=ppt/slides/_rels/slide3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9.xml"/><Relationship Id="rId1" Type="http://schemas.openxmlformats.org/officeDocument/2006/relationships/slideLayout" Target="../slideLayouts/slideLayout6.xml"/><Relationship Id="rId5" Type="http://schemas.openxmlformats.org/officeDocument/2006/relationships/image" Target="../media/image58.png"/><Relationship Id="rId4" Type="http://schemas.openxmlformats.org/officeDocument/2006/relationships/image" Target="../media/image57.png"/></Relationships>
</file>

<file path=ppt/slides/_rels/slide3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60.png"/><Relationship Id="rId7" Type="http://schemas.microsoft.com/office/2007/relationships/hdphoto" Target="../media/hdphoto1.wdp"/><Relationship Id="rId2" Type="http://schemas.openxmlformats.org/officeDocument/2006/relationships/notesSlide" Target="../notesSlides/notesSlide31.xml"/><Relationship Id="rId1" Type="http://schemas.openxmlformats.org/officeDocument/2006/relationships/slideLayout" Target="../slideLayouts/slideLayout13.xml"/><Relationship Id="rId6" Type="http://schemas.openxmlformats.org/officeDocument/2006/relationships/image" Target="../media/image62.png"/><Relationship Id="rId5" Type="http://schemas.openxmlformats.org/officeDocument/2006/relationships/hyperlink" Target="tel:06-6944-6118" TargetMode="External"/><Relationship Id="rId4" Type="http://schemas.openxmlformats.org/officeDocument/2006/relationships/image" Target="../media/image61.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667C0587-7F77-479A-9D8C-805F8C882FE8}"/>
              </a:ext>
            </a:extLst>
          </p:cNvPr>
          <p:cNvPicPr>
            <a:picLocks noChangeAspect="1"/>
          </p:cNvPicPr>
          <p:nvPr/>
        </p:nvPicPr>
        <p:blipFill rotWithShape="1">
          <a:blip r:embed="rId3"/>
          <a:srcRect l="1" t="4480" r="-3069" b="3734"/>
          <a:stretch/>
        </p:blipFill>
        <p:spPr>
          <a:xfrm>
            <a:off x="0" y="-598329"/>
            <a:ext cx="12585700" cy="7456329"/>
          </a:xfrm>
          <a:prstGeom prst="rect">
            <a:avLst/>
          </a:prstGeom>
        </p:spPr>
      </p:pic>
      <p:sp>
        <p:nvSpPr>
          <p:cNvPr id="10" name="テキスト ボックス 9">
            <a:extLst>
              <a:ext uri="{FF2B5EF4-FFF2-40B4-BE49-F238E27FC236}">
                <a16:creationId xmlns:a16="http://schemas.microsoft.com/office/drawing/2014/main" id="{E4FFE8C4-AF1B-4A89-B6B2-A6B43E16B882}"/>
              </a:ext>
            </a:extLst>
          </p:cNvPr>
          <p:cNvSpPr txBox="1"/>
          <p:nvPr/>
        </p:nvSpPr>
        <p:spPr>
          <a:xfrm>
            <a:off x="4208299" y="5891340"/>
            <a:ext cx="3775393" cy="830997"/>
          </a:xfrm>
          <a:prstGeom prst="rect">
            <a:avLst/>
          </a:prstGeom>
          <a:noFill/>
        </p:spPr>
        <p:txBody>
          <a:bodyPr wrap="none" rtlCol="0">
            <a:spAutoFit/>
          </a:bodyPr>
          <a:lstStyle/>
          <a:p>
            <a:pPr algn="ctr"/>
            <a:r>
              <a:rPr kumimoji="1" lang="en-US" altLang="ja-JP" sz="2400" b="1" dirty="0">
                <a:solidFill>
                  <a:schemeClr val="bg1"/>
                </a:solidFill>
                <a:latin typeface="Meiryo UI" panose="020B0604030504040204" pitchFamily="50" charset="-128"/>
                <a:ea typeface="Meiryo UI" panose="020B0604030504040204" pitchFamily="50" charset="-128"/>
              </a:rPr>
              <a:t>2024</a:t>
            </a:r>
            <a:r>
              <a:rPr kumimoji="1" lang="ja-JP" altLang="en-US" sz="2400" b="1" dirty="0">
                <a:solidFill>
                  <a:schemeClr val="bg1"/>
                </a:solidFill>
                <a:latin typeface="Meiryo UI" panose="020B0604030504040204" pitchFamily="50" charset="-128"/>
                <a:ea typeface="Meiryo UI" panose="020B0604030504040204" pitchFamily="50" charset="-128"/>
              </a:rPr>
              <a:t>年</a:t>
            </a:r>
            <a:r>
              <a:rPr kumimoji="1" lang="en-US" altLang="ja-JP" sz="2400" b="1" dirty="0">
                <a:solidFill>
                  <a:schemeClr val="bg1"/>
                </a:solidFill>
                <a:latin typeface="Meiryo UI" panose="020B0604030504040204" pitchFamily="50" charset="-128"/>
                <a:ea typeface="Meiryo UI" panose="020B0604030504040204" pitchFamily="50" charset="-128"/>
              </a:rPr>
              <a:t>6</a:t>
            </a:r>
            <a:r>
              <a:rPr kumimoji="1" lang="ja-JP" altLang="en-US" sz="2400" b="1">
                <a:solidFill>
                  <a:schemeClr val="bg1"/>
                </a:solidFill>
                <a:latin typeface="Meiryo UI" panose="020B0604030504040204" pitchFamily="50" charset="-128"/>
                <a:ea typeface="Meiryo UI" panose="020B0604030504040204" pitchFamily="50" charset="-128"/>
              </a:rPr>
              <a:t>月</a:t>
            </a:r>
            <a:endParaRPr kumimoji="1" lang="en-US" altLang="ja-JP" sz="2400" b="1" dirty="0">
              <a:solidFill>
                <a:schemeClr val="bg1"/>
              </a:solidFill>
              <a:latin typeface="Meiryo UI" panose="020B0604030504040204" pitchFamily="50" charset="-128"/>
              <a:ea typeface="Meiryo UI" panose="020B0604030504040204" pitchFamily="50" charset="-128"/>
            </a:endParaRPr>
          </a:p>
          <a:p>
            <a:pPr algn="ctr"/>
            <a:r>
              <a:rPr kumimoji="1" lang="ja-JP" altLang="en-US" sz="2400" b="1" dirty="0">
                <a:solidFill>
                  <a:schemeClr val="bg1"/>
                </a:solidFill>
                <a:latin typeface="Meiryo UI" panose="020B0604030504040204" pitchFamily="50" charset="-128"/>
                <a:ea typeface="Meiryo UI" panose="020B0604030504040204" pitchFamily="50" charset="-128"/>
              </a:rPr>
              <a:t>大阪府 政策企画部 企画室</a:t>
            </a:r>
          </a:p>
        </p:txBody>
      </p:sp>
      <p:sp>
        <p:nvSpPr>
          <p:cNvPr id="12" name="テキスト ボックス 11">
            <a:extLst>
              <a:ext uri="{FF2B5EF4-FFF2-40B4-BE49-F238E27FC236}">
                <a16:creationId xmlns:a16="http://schemas.microsoft.com/office/drawing/2014/main" id="{FE01EB07-46D0-4C99-AD05-FF9B645E22BE}"/>
              </a:ext>
            </a:extLst>
          </p:cNvPr>
          <p:cNvSpPr txBox="1"/>
          <p:nvPr/>
        </p:nvSpPr>
        <p:spPr>
          <a:xfrm>
            <a:off x="1143001" y="6554629"/>
            <a:ext cx="3526963" cy="307777"/>
          </a:xfrm>
          <a:prstGeom prst="rect">
            <a:avLst/>
          </a:prstGeom>
          <a:noFill/>
        </p:spPr>
        <p:txBody>
          <a:bodyPr wrap="square" rtlCol="0">
            <a:spAutoFit/>
          </a:bodyPr>
          <a:lstStyle/>
          <a:p>
            <a:r>
              <a:rPr kumimoji="1" lang="ja-JP" altLang="en-US" sz="1400" dirty="0">
                <a:solidFill>
                  <a:schemeClr val="bg1"/>
                </a:solidFill>
                <a:latin typeface="Meiryo UI" panose="020B0604030504040204" pitchFamily="50" charset="-128"/>
                <a:ea typeface="Meiryo UI" panose="020B0604030504040204" pitchFamily="50" charset="-128"/>
              </a:rPr>
              <a:t>画像出典：国連広報センター</a:t>
            </a:r>
          </a:p>
        </p:txBody>
      </p:sp>
      <p:sp>
        <p:nvSpPr>
          <p:cNvPr id="2" name="テキスト ボックス 1"/>
          <p:cNvSpPr txBox="1"/>
          <p:nvPr/>
        </p:nvSpPr>
        <p:spPr>
          <a:xfrm>
            <a:off x="1847528" y="1038901"/>
            <a:ext cx="9906001" cy="1939249"/>
          </a:xfrm>
          <a:prstGeom prst="rect">
            <a:avLst/>
          </a:prstGeom>
          <a:noFill/>
        </p:spPr>
        <p:txBody>
          <a:bodyPr wrap="square" rtlCol="0">
            <a:spAutoFit/>
          </a:bodyPr>
          <a:lstStyle/>
          <a:p>
            <a:pPr algn="ctr"/>
            <a:r>
              <a:rPr kumimoji="1" lang="ja-JP" altLang="en-US" sz="4401" b="1" dirty="0">
                <a:solidFill>
                  <a:schemeClr val="bg1"/>
                </a:solidFill>
                <a:latin typeface="Meiryo UI" panose="020B0604030504040204" pitchFamily="50" charset="-128"/>
                <a:ea typeface="Meiryo UI" panose="020B0604030504040204" pitchFamily="50" charset="-128"/>
              </a:rPr>
              <a:t>大阪府における</a:t>
            </a:r>
            <a:endParaRPr kumimoji="1" lang="en-US" altLang="ja-JP" sz="4401" b="1" dirty="0">
              <a:solidFill>
                <a:schemeClr val="bg1"/>
              </a:solidFill>
              <a:latin typeface="Meiryo UI" panose="020B0604030504040204" pitchFamily="50" charset="-128"/>
              <a:ea typeface="Meiryo UI" panose="020B0604030504040204" pitchFamily="50" charset="-128"/>
            </a:endParaRPr>
          </a:p>
          <a:p>
            <a:pPr algn="ctr"/>
            <a:r>
              <a:rPr lang="en-US" altLang="ja-JP" sz="4401" b="1" dirty="0">
                <a:solidFill>
                  <a:schemeClr val="bg1"/>
                </a:solidFill>
                <a:latin typeface="Meiryo UI" panose="020B0604030504040204" pitchFamily="50" charset="-128"/>
                <a:ea typeface="Meiryo UI" panose="020B0604030504040204" pitchFamily="50" charset="-128"/>
              </a:rPr>
              <a:t>SDGs</a:t>
            </a:r>
            <a:r>
              <a:rPr lang="ja-JP" altLang="en-US" sz="4401" b="1" dirty="0">
                <a:solidFill>
                  <a:schemeClr val="bg1"/>
                </a:solidFill>
                <a:latin typeface="Meiryo UI" panose="020B0604030504040204" pitchFamily="50" charset="-128"/>
                <a:ea typeface="Meiryo UI" panose="020B0604030504040204" pitchFamily="50" charset="-128"/>
              </a:rPr>
              <a:t>の取り組み</a:t>
            </a:r>
            <a:r>
              <a:rPr kumimoji="1" lang="ja-JP" altLang="en-US" sz="4401" b="1" dirty="0">
                <a:solidFill>
                  <a:schemeClr val="bg1"/>
                </a:solidFill>
                <a:latin typeface="Meiryo UI" panose="020B0604030504040204" pitchFamily="50" charset="-128"/>
                <a:ea typeface="Meiryo UI" panose="020B0604030504040204" pitchFamily="50" charset="-128"/>
              </a:rPr>
              <a:t>について</a:t>
            </a:r>
            <a:endParaRPr kumimoji="1" lang="en-US" altLang="ja-JP" sz="4401" b="1" dirty="0">
              <a:solidFill>
                <a:schemeClr val="bg1"/>
              </a:solidFill>
              <a:latin typeface="Meiryo UI" panose="020B0604030504040204" pitchFamily="50" charset="-128"/>
              <a:ea typeface="Meiryo UI" panose="020B0604030504040204" pitchFamily="50" charset="-128"/>
            </a:endParaRPr>
          </a:p>
          <a:p>
            <a:pPr algn="ctr"/>
            <a:endParaRPr kumimoji="1" lang="ja-JP" altLang="en-US" sz="3200"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51053339"/>
      </p:ext>
    </p:extLst>
  </p:cSld>
  <p:clrMapOvr>
    <a:masterClrMapping/>
  </p:clrMapOvr>
  <mc:AlternateContent xmlns:mc="http://schemas.openxmlformats.org/markup-compatibility/2006" xmlns:p14="http://schemas.microsoft.com/office/powerpoint/2010/main">
    <mc:Choice Requires="p14">
      <p:transition spd="slow" p14:dur="2000" advTm="3109"/>
    </mc:Choice>
    <mc:Fallback xmlns="">
      <p:transition spd="slow" advTm="3109"/>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6040D6AC-A411-4270-96DA-5E617EBD74B5}"/>
              </a:ext>
            </a:extLst>
          </p:cNvPr>
          <p:cNvSpPr txBox="1"/>
          <p:nvPr/>
        </p:nvSpPr>
        <p:spPr>
          <a:xfrm>
            <a:off x="4385454" y="1130073"/>
            <a:ext cx="2246431" cy="369332"/>
          </a:xfrm>
          <a:prstGeom prst="rect">
            <a:avLst/>
          </a:prstGeom>
          <a:noFill/>
          <a:ln>
            <a:solidFill>
              <a:schemeClr val="tx1"/>
            </a:solidFill>
          </a:ln>
        </p:spPr>
        <p:txBody>
          <a:bodyPr wrap="square" rtlCol="0">
            <a:spAutoFit/>
          </a:bodyPr>
          <a:lstStyle/>
          <a:p>
            <a:pPr algn="ctr"/>
            <a:r>
              <a:rPr kumimoji="1" lang="en-US" altLang="ja-JP" b="1" dirty="0">
                <a:latin typeface="Meiryo UI" panose="020B0604030504040204" pitchFamily="50" charset="-128"/>
                <a:ea typeface="Meiryo UI" panose="020B0604030504040204" pitchFamily="50" charset="-128"/>
              </a:rPr>
              <a:t>SDGs</a:t>
            </a:r>
            <a:r>
              <a:rPr kumimoji="1" lang="ja-JP" altLang="en-US" b="1" dirty="0">
                <a:latin typeface="Meiryo UI" panose="020B0604030504040204" pitchFamily="50" charset="-128"/>
                <a:ea typeface="Meiryo UI" panose="020B0604030504040204" pitchFamily="50" charset="-128"/>
              </a:rPr>
              <a:t>の理解</a:t>
            </a:r>
          </a:p>
        </p:txBody>
      </p:sp>
      <p:sp>
        <p:nvSpPr>
          <p:cNvPr id="11" name="テキスト ボックス 10">
            <a:extLst>
              <a:ext uri="{FF2B5EF4-FFF2-40B4-BE49-F238E27FC236}">
                <a16:creationId xmlns:a16="http://schemas.microsoft.com/office/drawing/2014/main" id="{3CA18F5F-8360-4F8C-B175-C4840F92775B}"/>
              </a:ext>
            </a:extLst>
          </p:cNvPr>
          <p:cNvSpPr txBox="1"/>
          <p:nvPr/>
        </p:nvSpPr>
        <p:spPr>
          <a:xfrm>
            <a:off x="10824185" y="2513084"/>
            <a:ext cx="483703" cy="3139321"/>
          </a:xfrm>
          <a:prstGeom prst="rect">
            <a:avLst/>
          </a:prstGeom>
          <a:noFill/>
          <a:ln>
            <a:solidFill>
              <a:schemeClr val="tx1"/>
            </a:solidFill>
          </a:ln>
        </p:spPr>
        <p:txBody>
          <a:bodyPr wrap="square" rtlCol="0">
            <a:spAutoFit/>
          </a:bodyPr>
          <a:lstStyle/>
          <a:p>
            <a:pPr algn="ctr"/>
            <a:r>
              <a:rPr kumimoji="1" lang="en-US" altLang="ja-JP" b="1" dirty="0">
                <a:latin typeface="Meiryo UI" panose="020B0604030504040204" pitchFamily="50" charset="-128"/>
                <a:ea typeface="Meiryo UI" panose="020B0604030504040204" pitchFamily="50" charset="-128"/>
              </a:rPr>
              <a:t>SDGs</a:t>
            </a:r>
            <a:r>
              <a:rPr kumimoji="1" lang="ja-JP" altLang="en-US" b="1" dirty="0">
                <a:latin typeface="Meiryo UI" panose="020B0604030504040204" pitchFamily="50" charset="-128"/>
                <a:ea typeface="Meiryo UI" panose="020B0604030504040204" pitchFamily="50" charset="-128"/>
              </a:rPr>
              <a:t>への意識・行動</a:t>
            </a:r>
          </a:p>
        </p:txBody>
      </p:sp>
      <p:sp>
        <p:nvSpPr>
          <p:cNvPr id="12" name="楕円 11">
            <a:extLst>
              <a:ext uri="{FF2B5EF4-FFF2-40B4-BE49-F238E27FC236}">
                <a16:creationId xmlns:a16="http://schemas.microsoft.com/office/drawing/2014/main" id="{FC3E67A9-E100-456B-859B-200A2341AD0A}"/>
              </a:ext>
            </a:extLst>
          </p:cNvPr>
          <p:cNvSpPr/>
          <p:nvPr/>
        </p:nvSpPr>
        <p:spPr>
          <a:xfrm>
            <a:off x="2405269" y="2194748"/>
            <a:ext cx="2832651" cy="1689652"/>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2"/>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他人事？</a:t>
            </a:r>
            <a:endParaRPr kumimoji="1" lang="en-US" altLang="ja-JP" b="1" dirty="0">
              <a:solidFill>
                <a:schemeClr val="bg2"/>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13" name="楕円 12">
            <a:extLst>
              <a:ext uri="{FF2B5EF4-FFF2-40B4-BE49-F238E27FC236}">
                <a16:creationId xmlns:a16="http://schemas.microsoft.com/office/drawing/2014/main" id="{730BF368-D838-428F-A1E5-A0848CE9B51B}"/>
              </a:ext>
            </a:extLst>
          </p:cNvPr>
          <p:cNvSpPr/>
          <p:nvPr/>
        </p:nvSpPr>
        <p:spPr>
          <a:xfrm>
            <a:off x="5983356" y="2214052"/>
            <a:ext cx="2832651" cy="168965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自分事に</a:t>
            </a:r>
            <a:endParaRPr kumimoji="1" lang="en-US" altLang="ja-JP"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gn="ctr"/>
            <a:r>
              <a:rPr kumimoji="1" lang="ja-JP" altLang="en-US"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できている！</a:t>
            </a:r>
            <a:endParaRPr kumimoji="1" lang="en-US" altLang="ja-JP"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14" name="楕円 13">
            <a:extLst>
              <a:ext uri="{FF2B5EF4-FFF2-40B4-BE49-F238E27FC236}">
                <a16:creationId xmlns:a16="http://schemas.microsoft.com/office/drawing/2014/main" id="{DB497FC6-7D23-40BC-AFE3-E997CC404B92}"/>
              </a:ext>
            </a:extLst>
          </p:cNvPr>
          <p:cNvSpPr/>
          <p:nvPr/>
        </p:nvSpPr>
        <p:spPr>
          <a:xfrm>
            <a:off x="6096000" y="4624074"/>
            <a:ext cx="2832651" cy="1689652"/>
          </a:xfrm>
          <a:prstGeom prst="ellipse">
            <a:avLst/>
          </a:prstGeom>
          <a:solidFill>
            <a:srgbClr val="FF3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SDGs</a:t>
            </a:r>
            <a:r>
              <a:rPr kumimoji="1" lang="ja-JP" altLang="en-US"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ウォッシュ</a:t>
            </a:r>
            <a:endParaRPr kumimoji="1" lang="en-US" altLang="ja-JP"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gn="ctr"/>
            <a:r>
              <a:rPr kumimoji="1" lang="ja-JP" altLang="en-US"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になる懸念も？</a:t>
            </a:r>
          </a:p>
        </p:txBody>
      </p:sp>
      <p:sp>
        <p:nvSpPr>
          <p:cNvPr id="15" name="楕円 14">
            <a:extLst>
              <a:ext uri="{FF2B5EF4-FFF2-40B4-BE49-F238E27FC236}">
                <a16:creationId xmlns:a16="http://schemas.microsoft.com/office/drawing/2014/main" id="{F01AEB1C-AA46-435A-BCF9-DB954645D3ED}"/>
              </a:ext>
            </a:extLst>
          </p:cNvPr>
          <p:cNvSpPr/>
          <p:nvPr/>
        </p:nvSpPr>
        <p:spPr>
          <a:xfrm>
            <a:off x="2509631" y="4643378"/>
            <a:ext cx="2832651" cy="1689652"/>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無関心</a:t>
            </a:r>
            <a:endParaRPr kumimoji="1" lang="en-US" altLang="ja-JP"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16" name="吹き出し: 角を丸めた四角形 15">
            <a:extLst>
              <a:ext uri="{FF2B5EF4-FFF2-40B4-BE49-F238E27FC236}">
                <a16:creationId xmlns:a16="http://schemas.microsoft.com/office/drawing/2014/main" id="{1C854EE6-F250-4510-96EA-CCE1A517BF9A}"/>
              </a:ext>
            </a:extLst>
          </p:cNvPr>
          <p:cNvSpPr/>
          <p:nvPr/>
        </p:nvSpPr>
        <p:spPr>
          <a:xfrm>
            <a:off x="6923338" y="937602"/>
            <a:ext cx="2246431" cy="898428"/>
          </a:xfrm>
          <a:prstGeom prst="wedgeRoundRectCallout">
            <a:avLst>
              <a:gd name="adj1" fmla="val -36097"/>
              <a:gd name="adj2" fmla="val 108196"/>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400" dirty="0">
                <a:latin typeface="Meiryo UI" panose="020B0604030504040204" pitchFamily="50" charset="-128"/>
                <a:ea typeface="Meiryo UI" panose="020B0604030504040204" pitchFamily="50" charset="-128"/>
              </a:rPr>
              <a:t>自社こととして</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対応させることができている</a:t>
            </a:r>
          </a:p>
        </p:txBody>
      </p:sp>
      <p:cxnSp>
        <p:nvCxnSpPr>
          <p:cNvPr id="20" name="直線矢印コネクタ 19">
            <a:extLst>
              <a:ext uri="{FF2B5EF4-FFF2-40B4-BE49-F238E27FC236}">
                <a16:creationId xmlns:a16="http://schemas.microsoft.com/office/drawing/2014/main" id="{37598659-5DB7-41C4-B82D-0BB1DCCCB0C4}"/>
              </a:ext>
            </a:extLst>
          </p:cNvPr>
          <p:cNvCxnSpPr/>
          <p:nvPr/>
        </p:nvCxnSpPr>
        <p:spPr>
          <a:xfrm flipV="1">
            <a:off x="5615609" y="1818863"/>
            <a:ext cx="0" cy="4651513"/>
          </a:xfrm>
          <a:prstGeom prst="straightConnector1">
            <a:avLst/>
          </a:prstGeom>
          <a:ln w="5715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21" name="直線矢印コネクタ 20">
            <a:extLst>
              <a:ext uri="{FF2B5EF4-FFF2-40B4-BE49-F238E27FC236}">
                <a16:creationId xmlns:a16="http://schemas.microsoft.com/office/drawing/2014/main" id="{242D10D6-A41C-41A9-B4AF-CE4A64BC9D60}"/>
              </a:ext>
            </a:extLst>
          </p:cNvPr>
          <p:cNvCxnSpPr>
            <a:cxnSpLocks/>
          </p:cNvCxnSpPr>
          <p:nvPr/>
        </p:nvCxnSpPr>
        <p:spPr>
          <a:xfrm flipV="1">
            <a:off x="2136913" y="4193523"/>
            <a:ext cx="6987209" cy="70366"/>
          </a:xfrm>
          <a:prstGeom prst="straightConnector1">
            <a:avLst/>
          </a:prstGeom>
          <a:ln w="5715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24" name="テキスト ボックス 23">
            <a:extLst>
              <a:ext uri="{FF2B5EF4-FFF2-40B4-BE49-F238E27FC236}">
                <a16:creationId xmlns:a16="http://schemas.microsoft.com/office/drawing/2014/main" id="{CD866BFA-E965-4B40-8E6A-4750570A3A07}"/>
              </a:ext>
            </a:extLst>
          </p:cNvPr>
          <p:cNvSpPr txBox="1"/>
          <p:nvPr/>
        </p:nvSpPr>
        <p:spPr>
          <a:xfrm>
            <a:off x="4810539" y="1495841"/>
            <a:ext cx="1610140" cy="369332"/>
          </a:xfrm>
          <a:prstGeom prst="rect">
            <a:avLst/>
          </a:prstGeom>
          <a:noFill/>
        </p:spPr>
        <p:txBody>
          <a:bodyPr wrap="square" rtlCol="0">
            <a:spAutoFit/>
          </a:bodyPr>
          <a:lstStyle/>
          <a:p>
            <a:pPr algn="ctr"/>
            <a:r>
              <a:rPr kumimoji="1" lang="ja-JP" altLang="en-US" b="1" dirty="0">
                <a:latin typeface="Meiryo UI" panose="020B0604030504040204" pitchFamily="50" charset="-128"/>
                <a:ea typeface="Meiryo UI" panose="020B0604030504040204" pitchFamily="50" charset="-128"/>
              </a:rPr>
              <a:t>高い</a:t>
            </a:r>
          </a:p>
        </p:txBody>
      </p:sp>
      <p:sp>
        <p:nvSpPr>
          <p:cNvPr id="25" name="テキスト ボックス 24">
            <a:extLst>
              <a:ext uri="{FF2B5EF4-FFF2-40B4-BE49-F238E27FC236}">
                <a16:creationId xmlns:a16="http://schemas.microsoft.com/office/drawing/2014/main" id="{527E408E-3A2F-41EE-82AD-3F4430C1EF42}"/>
              </a:ext>
            </a:extLst>
          </p:cNvPr>
          <p:cNvSpPr txBox="1"/>
          <p:nvPr/>
        </p:nvSpPr>
        <p:spPr>
          <a:xfrm>
            <a:off x="4825447" y="6508549"/>
            <a:ext cx="1610140" cy="369332"/>
          </a:xfrm>
          <a:prstGeom prst="rect">
            <a:avLst/>
          </a:prstGeom>
          <a:noFill/>
        </p:spPr>
        <p:txBody>
          <a:bodyPr wrap="square" rtlCol="0">
            <a:spAutoFit/>
          </a:bodyPr>
          <a:lstStyle/>
          <a:p>
            <a:pPr algn="ctr"/>
            <a:r>
              <a:rPr kumimoji="1" lang="ja-JP" altLang="en-US" b="1" dirty="0">
                <a:latin typeface="Meiryo UI" panose="020B0604030504040204" pitchFamily="50" charset="-128"/>
                <a:ea typeface="Meiryo UI" panose="020B0604030504040204" pitchFamily="50" charset="-128"/>
              </a:rPr>
              <a:t>低い</a:t>
            </a:r>
          </a:p>
        </p:txBody>
      </p:sp>
      <p:sp>
        <p:nvSpPr>
          <p:cNvPr id="26" name="テキスト ボックス 25">
            <a:extLst>
              <a:ext uri="{FF2B5EF4-FFF2-40B4-BE49-F238E27FC236}">
                <a16:creationId xmlns:a16="http://schemas.microsoft.com/office/drawing/2014/main" id="{00BD8F90-5EF5-4AEA-A15A-8569FEAF4B5B}"/>
              </a:ext>
            </a:extLst>
          </p:cNvPr>
          <p:cNvSpPr txBox="1"/>
          <p:nvPr/>
        </p:nvSpPr>
        <p:spPr>
          <a:xfrm>
            <a:off x="526773" y="3903704"/>
            <a:ext cx="1610140" cy="646331"/>
          </a:xfrm>
          <a:prstGeom prst="rect">
            <a:avLst/>
          </a:prstGeom>
          <a:noFill/>
        </p:spPr>
        <p:txBody>
          <a:bodyPr wrap="square" rtlCol="0">
            <a:spAutoFit/>
          </a:bodyPr>
          <a:lstStyle/>
          <a:p>
            <a:pPr algn="ctr"/>
            <a:r>
              <a:rPr kumimoji="1" lang="ja-JP" altLang="en-US" b="1" dirty="0">
                <a:latin typeface="Meiryo UI" panose="020B0604030504040204" pitchFamily="50" charset="-128"/>
                <a:ea typeface="Meiryo UI" panose="020B0604030504040204" pitchFamily="50" charset="-128"/>
              </a:rPr>
              <a:t>意識・行動</a:t>
            </a:r>
            <a:endParaRPr kumimoji="1" lang="en-US" altLang="ja-JP" b="1" dirty="0">
              <a:latin typeface="Meiryo UI" panose="020B0604030504040204" pitchFamily="50" charset="-128"/>
              <a:ea typeface="Meiryo UI" panose="020B0604030504040204" pitchFamily="50" charset="-128"/>
            </a:endParaRPr>
          </a:p>
          <a:p>
            <a:pPr algn="ctr"/>
            <a:r>
              <a:rPr kumimoji="1" lang="ja-JP" altLang="en-US" b="1" dirty="0">
                <a:latin typeface="Meiryo UI" panose="020B0604030504040204" pitchFamily="50" charset="-128"/>
                <a:ea typeface="Meiryo UI" panose="020B0604030504040204" pitchFamily="50" charset="-128"/>
              </a:rPr>
              <a:t>していない</a:t>
            </a:r>
            <a:endParaRPr kumimoji="1" lang="en-US" altLang="ja-JP" b="1" dirty="0">
              <a:latin typeface="Meiryo UI" panose="020B0604030504040204" pitchFamily="50" charset="-128"/>
              <a:ea typeface="Meiryo UI" panose="020B0604030504040204" pitchFamily="50" charset="-128"/>
            </a:endParaRPr>
          </a:p>
        </p:txBody>
      </p:sp>
      <p:sp>
        <p:nvSpPr>
          <p:cNvPr id="27" name="テキスト ボックス 26">
            <a:extLst>
              <a:ext uri="{FF2B5EF4-FFF2-40B4-BE49-F238E27FC236}">
                <a16:creationId xmlns:a16="http://schemas.microsoft.com/office/drawing/2014/main" id="{B0D129C1-3837-45E6-83A8-BFB9C06171E9}"/>
              </a:ext>
            </a:extLst>
          </p:cNvPr>
          <p:cNvSpPr txBox="1"/>
          <p:nvPr/>
        </p:nvSpPr>
        <p:spPr>
          <a:xfrm>
            <a:off x="8973194" y="3903704"/>
            <a:ext cx="1610140" cy="646331"/>
          </a:xfrm>
          <a:prstGeom prst="rect">
            <a:avLst/>
          </a:prstGeom>
          <a:noFill/>
        </p:spPr>
        <p:txBody>
          <a:bodyPr wrap="square" rtlCol="0">
            <a:spAutoFit/>
          </a:bodyPr>
          <a:lstStyle/>
          <a:p>
            <a:pPr algn="ctr"/>
            <a:r>
              <a:rPr kumimoji="1" lang="ja-JP" altLang="en-US" b="1" dirty="0">
                <a:latin typeface="Meiryo UI" panose="020B0604030504040204" pitchFamily="50" charset="-128"/>
                <a:ea typeface="Meiryo UI" panose="020B0604030504040204" pitchFamily="50" charset="-128"/>
              </a:rPr>
              <a:t>意識・行動</a:t>
            </a:r>
            <a:endParaRPr kumimoji="1" lang="en-US" altLang="ja-JP" b="1" dirty="0">
              <a:latin typeface="Meiryo UI" panose="020B0604030504040204" pitchFamily="50" charset="-128"/>
              <a:ea typeface="Meiryo UI" panose="020B0604030504040204" pitchFamily="50" charset="-128"/>
            </a:endParaRPr>
          </a:p>
          <a:p>
            <a:pPr algn="ctr"/>
            <a:r>
              <a:rPr kumimoji="1" lang="ja-JP" altLang="en-US" b="1" dirty="0">
                <a:latin typeface="Meiryo UI" panose="020B0604030504040204" pitchFamily="50" charset="-128"/>
                <a:ea typeface="Meiryo UI" panose="020B0604030504040204" pitchFamily="50" charset="-128"/>
              </a:rPr>
              <a:t>している</a:t>
            </a:r>
          </a:p>
        </p:txBody>
      </p:sp>
      <p:sp>
        <p:nvSpPr>
          <p:cNvPr id="29" name="正方形/長方形 28">
            <a:extLst>
              <a:ext uri="{FF2B5EF4-FFF2-40B4-BE49-F238E27FC236}">
                <a16:creationId xmlns:a16="http://schemas.microsoft.com/office/drawing/2014/main" id="{92E7C42C-F485-4250-8317-5B3F8F137D0A}"/>
              </a:ext>
            </a:extLst>
          </p:cNvPr>
          <p:cNvSpPr/>
          <p:nvPr/>
        </p:nvSpPr>
        <p:spPr>
          <a:xfrm>
            <a:off x="0" y="0"/>
            <a:ext cx="12192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大阪府の課題（</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の理解</a:t>
            </a:r>
            <a:r>
              <a:rPr kumimoji="1" lang="en-US" altLang="ja-JP" sz="2000" b="1" dirty="0">
                <a:latin typeface="Meiryo UI" panose="020B0604030504040204" pitchFamily="50" charset="-128"/>
                <a:ea typeface="Meiryo UI" panose="020B0604030504040204" pitchFamily="50" charset="-128"/>
              </a:rPr>
              <a:t>×</a:t>
            </a:r>
            <a:r>
              <a:rPr kumimoji="1" lang="ja-JP" altLang="en-US" sz="2000" b="1" dirty="0">
                <a:latin typeface="Meiryo UI" panose="020B0604030504040204" pitchFamily="50" charset="-128"/>
                <a:ea typeface="Meiryo UI" panose="020B0604030504040204" pitchFamily="50" charset="-128"/>
              </a:rPr>
              <a:t>認識・行動）</a:t>
            </a:r>
          </a:p>
        </p:txBody>
      </p:sp>
      <p:sp>
        <p:nvSpPr>
          <p:cNvPr id="30" name="吹き出し: 角を丸めた四角形 29">
            <a:extLst>
              <a:ext uri="{FF2B5EF4-FFF2-40B4-BE49-F238E27FC236}">
                <a16:creationId xmlns:a16="http://schemas.microsoft.com/office/drawing/2014/main" id="{835C3F88-FE32-4A07-AADB-DCEA88DB4D09}"/>
              </a:ext>
            </a:extLst>
          </p:cNvPr>
          <p:cNvSpPr/>
          <p:nvPr/>
        </p:nvSpPr>
        <p:spPr>
          <a:xfrm>
            <a:off x="7959489" y="5784192"/>
            <a:ext cx="2468790" cy="1012728"/>
          </a:xfrm>
          <a:prstGeom prst="wedgeRoundRectCallout">
            <a:avLst>
              <a:gd name="adj1" fmla="val -61366"/>
              <a:gd name="adj2" fmla="val -26865"/>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en-US" altLang="ja-JP" sz="1400" dirty="0">
                <a:latin typeface="Meiryo UI" panose="020B0604030504040204" pitchFamily="50" charset="-128"/>
                <a:ea typeface="Meiryo UI" panose="020B0604030504040204" pitchFamily="50" charset="-128"/>
              </a:rPr>
              <a:t>SDGs</a:t>
            </a:r>
            <a:r>
              <a:rPr kumimoji="1" lang="ja-JP" altLang="en-US" sz="1400" dirty="0">
                <a:latin typeface="Meiryo UI" panose="020B0604030504040204" pitchFamily="50" charset="-128"/>
                <a:ea typeface="Meiryo UI" panose="020B0604030504040204" pitchFamily="50" charset="-128"/>
              </a:rPr>
              <a:t>が自身に</a:t>
            </a:r>
            <a:endParaRPr kumimoji="1" lang="en-US" altLang="ja-JP" sz="1400" dirty="0">
              <a:latin typeface="Meiryo UI" panose="020B0604030504040204" pitchFamily="50" charset="-128"/>
              <a:ea typeface="Meiryo UI" panose="020B0604030504040204" pitchFamily="50" charset="-128"/>
            </a:endParaRPr>
          </a:p>
          <a:p>
            <a:r>
              <a:rPr kumimoji="1" lang="ja-JP" altLang="en-US" sz="1400" b="1" u="sng" dirty="0">
                <a:latin typeface="Meiryo UI" panose="020B0604030504040204" pitchFamily="50" charset="-128"/>
                <a:ea typeface="Meiryo UI" panose="020B0604030504040204" pitchFamily="50" charset="-128"/>
              </a:rPr>
              <a:t>関係があるか分からないまま</a:t>
            </a:r>
            <a:endParaRPr kumimoji="1" lang="en-US" altLang="ja-JP" sz="1400" b="1" u="sng"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活動している方も</a:t>
            </a:r>
            <a:endParaRPr kumimoji="1" lang="en-US" altLang="ja-JP" sz="1400" dirty="0">
              <a:latin typeface="Meiryo UI" panose="020B0604030504040204" pitchFamily="50" charset="-128"/>
              <a:ea typeface="Meiryo UI" panose="020B0604030504040204" pitchFamily="50" charset="-128"/>
            </a:endParaRPr>
          </a:p>
        </p:txBody>
      </p:sp>
      <p:sp>
        <p:nvSpPr>
          <p:cNvPr id="32" name="テキスト ボックス 31">
            <a:extLst>
              <a:ext uri="{FF2B5EF4-FFF2-40B4-BE49-F238E27FC236}">
                <a16:creationId xmlns:a16="http://schemas.microsoft.com/office/drawing/2014/main" id="{91D90ABD-6169-469C-96B7-3ECF07DCC66D}"/>
              </a:ext>
            </a:extLst>
          </p:cNvPr>
          <p:cNvSpPr txBox="1"/>
          <p:nvPr/>
        </p:nvSpPr>
        <p:spPr>
          <a:xfrm>
            <a:off x="4624332" y="5217637"/>
            <a:ext cx="1845714" cy="261610"/>
          </a:xfrm>
          <a:prstGeom prst="rect">
            <a:avLst/>
          </a:prstGeom>
          <a:solidFill>
            <a:schemeClr val="bg1"/>
          </a:solidFill>
        </p:spPr>
        <p:txBody>
          <a:bodyPr wrap="square" rtlCol="0">
            <a:spAutoFit/>
          </a:bodyPr>
          <a:lstStyle/>
          <a:p>
            <a:pPr algn="ctr"/>
            <a:r>
              <a:rPr kumimoji="1" lang="en-US" altLang="ja-JP" sz="1100" dirty="0">
                <a:latin typeface="Meiryo UI" panose="020B0604030504040204" pitchFamily="50" charset="-128"/>
                <a:ea typeface="Meiryo UI" panose="020B0604030504040204" pitchFamily="50" charset="-128"/>
              </a:rPr>
              <a:t>SDGs</a:t>
            </a:r>
            <a:r>
              <a:rPr kumimoji="1" lang="ja-JP" altLang="en-US" sz="1100" dirty="0">
                <a:latin typeface="Meiryo UI" panose="020B0604030504040204" pitchFamily="50" charset="-128"/>
                <a:ea typeface="Meiryo UI" panose="020B0604030504040204" pitchFamily="50" charset="-128"/>
              </a:rPr>
              <a:t>を何となくわかっている</a:t>
            </a:r>
            <a:endParaRPr kumimoji="1" lang="en-US" altLang="ja-JP" sz="1100" dirty="0">
              <a:latin typeface="Meiryo UI" panose="020B0604030504040204" pitchFamily="50" charset="-128"/>
              <a:ea typeface="Meiryo UI" panose="020B0604030504040204" pitchFamily="50" charset="-128"/>
            </a:endParaRPr>
          </a:p>
        </p:txBody>
      </p:sp>
      <p:sp>
        <p:nvSpPr>
          <p:cNvPr id="38" name="テキスト ボックス 37">
            <a:extLst>
              <a:ext uri="{FF2B5EF4-FFF2-40B4-BE49-F238E27FC236}">
                <a16:creationId xmlns:a16="http://schemas.microsoft.com/office/drawing/2014/main" id="{ED47DD7A-47CC-4525-B742-45DA059460FC}"/>
              </a:ext>
            </a:extLst>
          </p:cNvPr>
          <p:cNvSpPr txBox="1"/>
          <p:nvPr/>
        </p:nvSpPr>
        <p:spPr>
          <a:xfrm>
            <a:off x="4547150" y="5446951"/>
            <a:ext cx="2000078" cy="261610"/>
          </a:xfrm>
          <a:prstGeom prst="rect">
            <a:avLst/>
          </a:prstGeom>
          <a:solidFill>
            <a:schemeClr val="bg1"/>
          </a:solidFill>
        </p:spPr>
        <p:txBody>
          <a:bodyPr wrap="square" rtlCol="0">
            <a:spAutoFit/>
          </a:bodyPr>
          <a:lstStyle/>
          <a:p>
            <a:r>
              <a:rPr kumimoji="1" lang="en-US" altLang="ja-JP" sz="1100" dirty="0">
                <a:latin typeface="Meiryo UI" panose="020B0604030504040204" pitchFamily="50" charset="-128"/>
                <a:ea typeface="Meiryo UI" panose="020B0604030504040204" pitchFamily="50" charset="-128"/>
              </a:rPr>
              <a:t>SDGs</a:t>
            </a:r>
            <a:r>
              <a:rPr kumimoji="1" lang="ja-JP" altLang="en-US" sz="1100" dirty="0">
                <a:latin typeface="Meiryo UI" panose="020B0604030504040204" pitchFamily="50" charset="-128"/>
                <a:ea typeface="Meiryo UI" panose="020B0604030504040204" pitchFamily="50" charset="-128"/>
              </a:rPr>
              <a:t>という言葉を聞いたことある</a:t>
            </a:r>
            <a:endParaRPr kumimoji="1" lang="en-US" altLang="ja-JP" sz="1100" dirty="0">
              <a:latin typeface="Meiryo UI" panose="020B0604030504040204" pitchFamily="50" charset="-128"/>
              <a:ea typeface="Meiryo UI" panose="020B0604030504040204" pitchFamily="50" charset="-128"/>
            </a:endParaRPr>
          </a:p>
        </p:txBody>
      </p:sp>
      <p:sp>
        <p:nvSpPr>
          <p:cNvPr id="39" name="吹き出し: 角を丸めた四角形 38">
            <a:extLst>
              <a:ext uri="{FF2B5EF4-FFF2-40B4-BE49-F238E27FC236}">
                <a16:creationId xmlns:a16="http://schemas.microsoft.com/office/drawing/2014/main" id="{96A04CD7-EF40-45AE-9098-BF03796E9C46}"/>
              </a:ext>
            </a:extLst>
          </p:cNvPr>
          <p:cNvSpPr/>
          <p:nvPr/>
        </p:nvSpPr>
        <p:spPr>
          <a:xfrm>
            <a:off x="854755" y="2433438"/>
            <a:ext cx="1646166" cy="434912"/>
          </a:xfrm>
          <a:prstGeom prst="wedgeRoundRectCallout">
            <a:avLst>
              <a:gd name="adj1" fmla="val 61202"/>
              <a:gd name="adj2" fmla="val 96619"/>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400" dirty="0">
                <a:latin typeface="Meiryo UI" panose="020B0604030504040204" pitchFamily="50" charset="-128"/>
                <a:ea typeface="Meiryo UI" panose="020B0604030504040204" pitchFamily="50" charset="-128"/>
              </a:rPr>
              <a:t>自分とは関係ない</a:t>
            </a:r>
          </a:p>
        </p:txBody>
      </p:sp>
      <p:sp>
        <p:nvSpPr>
          <p:cNvPr id="23" name="吹き出し: 四角形 22">
            <a:extLst>
              <a:ext uri="{FF2B5EF4-FFF2-40B4-BE49-F238E27FC236}">
                <a16:creationId xmlns:a16="http://schemas.microsoft.com/office/drawing/2014/main" id="{C44208AB-4860-4A17-A459-4BD3953B72E8}"/>
              </a:ext>
            </a:extLst>
          </p:cNvPr>
          <p:cNvSpPr/>
          <p:nvPr/>
        </p:nvSpPr>
        <p:spPr>
          <a:xfrm>
            <a:off x="1175657" y="984342"/>
            <a:ext cx="3017756" cy="750716"/>
          </a:xfrm>
          <a:prstGeom prst="wedgeRectCallout">
            <a:avLst>
              <a:gd name="adj1" fmla="val 87128"/>
              <a:gd name="adj2" fmla="val 216238"/>
            </a:avLst>
          </a:prstGeom>
          <a:solidFill>
            <a:srgbClr val="FFCCFF"/>
          </a:solid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2000" dirty="0">
                <a:solidFill>
                  <a:srgbClr val="FF0000"/>
                </a:solidFill>
                <a:latin typeface="Meiryo UI" panose="020B0604030504040204" pitchFamily="50" charset="-128"/>
                <a:ea typeface="Meiryo UI" panose="020B0604030504040204" pitchFamily="50" charset="-128"/>
              </a:rPr>
              <a:t>【</a:t>
            </a:r>
            <a:r>
              <a:rPr kumimoji="1" lang="ja-JP" altLang="en-US" sz="2000" dirty="0">
                <a:solidFill>
                  <a:srgbClr val="FF0000"/>
                </a:solidFill>
                <a:latin typeface="Meiryo UI" panose="020B0604030504040204" pitchFamily="50" charset="-128"/>
                <a:ea typeface="Meiryo UI" panose="020B0604030504040204" pitchFamily="50" charset="-128"/>
              </a:rPr>
              <a:t>大阪府の課題①</a:t>
            </a:r>
            <a:r>
              <a:rPr kumimoji="1" lang="en-US" altLang="ja-JP" sz="2000" dirty="0">
                <a:solidFill>
                  <a:srgbClr val="FF0000"/>
                </a:solidFill>
                <a:latin typeface="Meiryo UI" panose="020B0604030504040204" pitchFamily="50" charset="-128"/>
                <a:ea typeface="Meiryo UI" panose="020B0604030504040204" pitchFamily="50" charset="-128"/>
              </a:rPr>
              <a:t>】</a:t>
            </a:r>
          </a:p>
          <a:p>
            <a:pPr algn="ctr"/>
            <a:r>
              <a:rPr kumimoji="1" lang="ja-JP" altLang="en-US" sz="2000" dirty="0">
                <a:solidFill>
                  <a:srgbClr val="FF0000"/>
                </a:solidFill>
                <a:latin typeface="Meiryo UI" panose="020B0604030504040204" pitchFamily="50" charset="-128"/>
                <a:ea typeface="Meiryo UI" panose="020B0604030504040204" pitchFamily="50" charset="-128"/>
              </a:rPr>
              <a:t>意識・行動変容</a:t>
            </a:r>
            <a:endParaRPr kumimoji="1" lang="en-US" altLang="ja-JP" sz="2000" dirty="0">
              <a:solidFill>
                <a:srgbClr val="FF0000"/>
              </a:solidFill>
              <a:latin typeface="Meiryo UI" panose="020B0604030504040204" pitchFamily="50" charset="-128"/>
              <a:ea typeface="Meiryo UI" panose="020B0604030504040204" pitchFamily="50" charset="-128"/>
            </a:endParaRPr>
          </a:p>
        </p:txBody>
      </p:sp>
      <p:sp>
        <p:nvSpPr>
          <p:cNvPr id="3" name="矢印: 右 2">
            <a:extLst>
              <a:ext uri="{FF2B5EF4-FFF2-40B4-BE49-F238E27FC236}">
                <a16:creationId xmlns:a16="http://schemas.microsoft.com/office/drawing/2014/main" id="{23529C15-B227-49F2-9625-AF37ED90EA20}"/>
              </a:ext>
            </a:extLst>
          </p:cNvPr>
          <p:cNvSpPr/>
          <p:nvPr/>
        </p:nvSpPr>
        <p:spPr>
          <a:xfrm>
            <a:off x="5114440" y="2663882"/>
            <a:ext cx="868915" cy="649715"/>
          </a:xfrm>
          <a:prstGeom prst="rightArrow">
            <a:avLst/>
          </a:prstGeom>
          <a:solidFill>
            <a:srgbClr val="00B0F0"/>
          </a:solidFill>
          <a:ln w="38100">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矢印: 右 27">
            <a:extLst>
              <a:ext uri="{FF2B5EF4-FFF2-40B4-BE49-F238E27FC236}">
                <a16:creationId xmlns:a16="http://schemas.microsoft.com/office/drawing/2014/main" id="{29C634A6-0FFE-48FA-9325-0A8E8ECBEC07}"/>
              </a:ext>
            </a:extLst>
          </p:cNvPr>
          <p:cNvSpPr/>
          <p:nvPr/>
        </p:nvSpPr>
        <p:spPr>
          <a:xfrm rot="16200000">
            <a:off x="7056524" y="3819761"/>
            <a:ext cx="868915" cy="649715"/>
          </a:xfrm>
          <a:prstGeom prst="rightArrow">
            <a:avLst/>
          </a:prstGeom>
          <a:solidFill>
            <a:srgbClr val="00B0F0"/>
          </a:solidFill>
          <a:ln w="38100">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吹き出し: 四角形 32">
            <a:extLst>
              <a:ext uri="{FF2B5EF4-FFF2-40B4-BE49-F238E27FC236}">
                <a16:creationId xmlns:a16="http://schemas.microsoft.com/office/drawing/2014/main" id="{670C71D8-87BB-4BD0-8571-77CAA2280BCA}"/>
              </a:ext>
            </a:extLst>
          </p:cNvPr>
          <p:cNvSpPr/>
          <p:nvPr/>
        </p:nvSpPr>
        <p:spPr>
          <a:xfrm>
            <a:off x="8046553" y="1886583"/>
            <a:ext cx="2583178" cy="750716"/>
          </a:xfrm>
          <a:prstGeom prst="wedgeRectCallout">
            <a:avLst>
              <a:gd name="adj1" fmla="val -62437"/>
              <a:gd name="adj2" fmla="val 254519"/>
            </a:avLst>
          </a:prstGeom>
          <a:solidFill>
            <a:srgbClr val="FFCCFF"/>
          </a:solid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2000" dirty="0">
                <a:solidFill>
                  <a:srgbClr val="FF0000"/>
                </a:solidFill>
                <a:latin typeface="Meiryo UI" panose="020B0604030504040204" pitchFamily="50" charset="-128"/>
                <a:ea typeface="Meiryo UI" panose="020B0604030504040204" pitchFamily="50" charset="-128"/>
              </a:rPr>
              <a:t>【</a:t>
            </a:r>
            <a:r>
              <a:rPr kumimoji="1" lang="ja-JP" altLang="en-US" sz="2000" dirty="0">
                <a:solidFill>
                  <a:srgbClr val="FF0000"/>
                </a:solidFill>
                <a:latin typeface="Meiryo UI" panose="020B0604030504040204" pitchFamily="50" charset="-128"/>
                <a:ea typeface="Meiryo UI" panose="020B0604030504040204" pitchFamily="50" charset="-128"/>
              </a:rPr>
              <a:t>大阪府の課題②</a:t>
            </a:r>
            <a:r>
              <a:rPr kumimoji="1" lang="en-US" altLang="ja-JP" sz="2000" dirty="0">
                <a:solidFill>
                  <a:srgbClr val="FF0000"/>
                </a:solidFill>
                <a:latin typeface="Meiryo UI" panose="020B0604030504040204" pitchFamily="50" charset="-128"/>
                <a:ea typeface="Meiryo UI" panose="020B0604030504040204" pitchFamily="50" charset="-128"/>
              </a:rPr>
              <a:t>】</a:t>
            </a:r>
          </a:p>
          <a:p>
            <a:pPr algn="ctr"/>
            <a:r>
              <a:rPr kumimoji="1" lang="en-US" altLang="ja-JP" sz="2000" dirty="0">
                <a:solidFill>
                  <a:srgbClr val="FF0000"/>
                </a:solidFill>
                <a:latin typeface="Meiryo UI" panose="020B0604030504040204" pitchFamily="50" charset="-128"/>
                <a:ea typeface="Meiryo UI" panose="020B0604030504040204" pitchFamily="50" charset="-128"/>
              </a:rPr>
              <a:t>SDGs</a:t>
            </a:r>
            <a:r>
              <a:rPr kumimoji="1" lang="ja-JP" altLang="en-US" sz="2000" dirty="0">
                <a:solidFill>
                  <a:srgbClr val="FF0000"/>
                </a:solidFill>
                <a:latin typeface="Meiryo UI" panose="020B0604030504040204" pitchFamily="50" charset="-128"/>
                <a:ea typeface="Meiryo UI" panose="020B0604030504040204" pitchFamily="50" charset="-128"/>
              </a:rPr>
              <a:t>ウォッシュ対策</a:t>
            </a:r>
            <a:endParaRPr kumimoji="1" lang="en-US" altLang="ja-JP" sz="2000" dirty="0">
              <a:solidFill>
                <a:srgbClr val="FF0000"/>
              </a:solidFill>
              <a:latin typeface="Meiryo UI" panose="020B0604030504040204" pitchFamily="50" charset="-128"/>
              <a:ea typeface="Meiryo UI" panose="020B0604030504040204" pitchFamily="50" charset="-128"/>
            </a:endParaRPr>
          </a:p>
        </p:txBody>
      </p:sp>
      <p:sp>
        <p:nvSpPr>
          <p:cNvPr id="34" name="スライド番号プレースホルダー 1">
            <a:extLst>
              <a:ext uri="{FF2B5EF4-FFF2-40B4-BE49-F238E27FC236}">
                <a16:creationId xmlns:a16="http://schemas.microsoft.com/office/drawing/2014/main" id="{78FBE0DE-AE11-4D5E-A8E9-0065B1B5E64B}"/>
              </a:ext>
            </a:extLst>
          </p:cNvPr>
          <p:cNvSpPr>
            <a:spLocks noGrp="1"/>
          </p:cNvSpPr>
          <p:nvPr>
            <p:ph type="sldNum" sz="quarter" idx="12"/>
          </p:nvPr>
        </p:nvSpPr>
        <p:spPr>
          <a:xfrm>
            <a:off x="8610600" y="6356350"/>
            <a:ext cx="2743200" cy="365125"/>
          </a:xfrm>
          <a:ln>
            <a:noFill/>
          </a:ln>
        </p:spPr>
        <p:txBody>
          <a:bodyPr/>
          <a:lstStyle/>
          <a:p>
            <a:pPr algn="r"/>
            <a:fld id="{D2D8002D-B5B0-4BAC-B1F6-782DDCCE6D9C}" type="slidenum">
              <a:rPr kumimoji="1" lang="ja-JP" altLang="en-US" sz="1200" smtClean="0">
                <a:solidFill>
                  <a:schemeClr val="tx1"/>
                </a:solidFill>
                <a:latin typeface="+mn-ea"/>
                <a:ea typeface="+mn-ea"/>
              </a:rPr>
              <a:pPr algn="r"/>
              <a:t>9</a:t>
            </a:fld>
            <a:endParaRPr kumimoji="1" lang="ja-JP" altLang="en-US" sz="1200" dirty="0">
              <a:solidFill>
                <a:schemeClr val="tx1"/>
              </a:solidFill>
              <a:latin typeface="+mn-ea"/>
              <a:ea typeface="+mn-ea"/>
            </a:endParaRPr>
          </a:p>
        </p:txBody>
      </p:sp>
    </p:spTree>
    <p:extLst>
      <p:ext uri="{BB962C8B-B14F-4D97-AF65-F5344CB8AC3E}">
        <p14:creationId xmlns:p14="http://schemas.microsoft.com/office/powerpoint/2010/main" val="13529087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2" descr="17 Objetivos">
            <a:extLst>
              <a:ext uri="{FF2B5EF4-FFF2-40B4-BE49-F238E27FC236}">
                <a16:creationId xmlns:a16="http://schemas.microsoft.com/office/drawing/2014/main" id="{6C91913C-2085-4E63-BDBF-8C2C3DC1382F}"/>
              </a:ext>
            </a:extLst>
          </p:cNvPr>
          <p:cNvPicPr>
            <a:picLocks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363134" y="847473"/>
            <a:ext cx="1094704" cy="1111026"/>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p:cNvSpPr txBox="1"/>
          <p:nvPr/>
        </p:nvSpPr>
        <p:spPr>
          <a:xfrm>
            <a:off x="2599270" y="1018265"/>
            <a:ext cx="7768695" cy="769570"/>
          </a:xfrm>
          <a:prstGeom prst="rect">
            <a:avLst/>
          </a:prstGeom>
          <a:noFill/>
        </p:spPr>
        <p:txBody>
          <a:bodyPr wrap="square" rtlCol="0">
            <a:spAutoFit/>
          </a:bodyPr>
          <a:lstStyle/>
          <a:p>
            <a:r>
              <a:rPr kumimoji="1" lang="ja-JP" altLang="en-US" sz="4401" b="1" dirty="0">
                <a:latin typeface="Meiryo UI" panose="020B0604030504040204" pitchFamily="50" charset="-128"/>
                <a:ea typeface="Meiryo UI" panose="020B0604030504040204" pitchFamily="50" charset="-128"/>
              </a:rPr>
              <a:t>「</a:t>
            </a:r>
            <a:r>
              <a:rPr kumimoji="1" lang="en-US" altLang="ja-JP" sz="4401" b="1" dirty="0">
                <a:latin typeface="Meiryo UI" panose="020B0604030504040204" pitchFamily="50" charset="-128"/>
                <a:ea typeface="Meiryo UI" panose="020B0604030504040204" pitchFamily="50" charset="-128"/>
              </a:rPr>
              <a:t>SDGs</a:t>
            </a:r>
            <a:r>
              <a:rPr kumimoji="1" lang="ja-JP" altLang="en-US" sz="4401" b="1" dirty="0">
                <a:latin typeface="Meiryo UI" panose="020B0604030504040204" pitchFamily="50" charset="-128"/>
                <a:ea typeface="Meiryo UI" panose="020B0604030504040204" pitchFamily="50" charset="-128"/>
              </a:rPr>
              <a:t>ウォッシュ」とは？</a:t>
            </a:r>
            <a:endParaRPr kumimoji="1" lang="en-US" altLang="ja-JP" sz="4401" b="1" dirty="0">
              <a:latin typeface="Meiryo UI" panose="020B0604030504040204" pitchFamily="50" charset="-128"/>
              <a:ea typeface="Meiryo UI" panose="020B0604030504040204" pitchFamily="50" charset="-128"/>
            </a:endParaRPr>
          </a:p>
        </p:txBody>
      </p:sp>
      <p:sp>
        <p:nvSpPr>
          <p:cNvPr id="4" name="正方形/長方形 3"/>
          <p:cNvSpPr/>
          <p:nvPr/>
        </p:nvSpPr>
        <p:spPr>
          <a:xfrm>
            <a:off x="1472118" y="2174906"/>
            <a:ext cx="9262533" cy="168925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2800" dirty="0">
                <a:latin typeface="Meiryo UI" panose="020B0604030504040204" pitchFamily="50" charset="-128"/>
                <a:ea typeface="Meiryo UI" panose="020B0604030504040204" pitchFamily="50" charset="-128"/>
              </a:rPr>
              <a:t>⇒</a:t>
            </a:r>
            <a:r>
              <a:rPr kumimoji="1" lang="en-US" altLang="ja-JP" sz="2800" dirty="0">
                <a:latin typeface="Meiryo UI" panose="020B0604030504040204" pitchFamily="50" charset="-128"/>
                <a:ea typeface="Meiryo UI" panose="020B0604030504040204" pitchFamily="50" charset="-128"/>
              </a:rPr>
              <a:t>SDGs</a:t>
            </a:r>
            <a:r>
              <a:rPr kumimoji="1" lang="ja-JP" altLang="en-US" sz="2800" dirty="0">
                <a:latin typeface="Meiryo UI" panose="020B0604030504040204" pitchFamily="50" charset="-128"/>
                <a:ea typeface="Meiryo UI" panose="020B0604030504040204" pitchFamily="50" charset="-128"/>
              </a:rPr>
              <a:t>に取り組んでいるように見えて、実態が伴っていないこと</a:t>
            </a:r>
            <a:endParaRPr kumimoji="1" lang="en-US" altLang="ja-JP" sz="2800" dirty="0">
              <a:latin typeface="Meiryo UI" panose="020B0604030504040204" pitchFamily="50" charset="-128"/>
              <a:ea typeface="Meiryo UI" panose="020B0604030504040204" pitchFamily="50" charset="-128"/>
            </a:endParaRPr>
          </a:p>
          <a:p>
            <a:r>
              <a:rPr kumimoji="1" lang="ja-JP" altLang="en-US" sz="2800" dirty="0">
                <a:latin typeface="Meiryo UI" panose="020B0604030504040204" pitchFamily="50" charset="-128"/>
                <a:ea typeface="Meiryo UI" panose="020B0604030504040204" pitchFamily="50" charset="-128"/>
              </a:rPr>
              <a:t>　 を揶揄する言葉</a:t>
            </a:r>
          </a:p>
        </p:txBody>
      </p:sp>
      <p:pic>
        <p:nvPicPr>
          <p:cNvPr id="7" name="図 6"/>
          <p:cNvPicPr>
            <a:picLocks noChangeAspect="1"/>
          </p:cNvPicPr>
          <p:nvPr/>
        </p:nvPicPr>
        <p:blipFill>
          <a:blip r:embed="rId4"/>
          <a:stretch>
            <a:fillRect/>
          </a:stretch>
        </p:blipFill>
        <p:spPr>
          <a:xfrm>
            <a:off x="1363136" y="4247657"/>
            <a:ext cx="5305425" cy="2076450"/>
          </a:xfrm>
          <a:prstGeom prst="rect">
            <a:avLst/>
          </a:prstGeom>
        </p:spPr>
      </p:pic>
      <p:sp>
        <p:nvSpPr>
          <p:cNvPr id="8" name="テキスト ボックス 7"/>
          <p:cNvSpPr txBox="1"/>
          <p:nvPr/>
        </p:nvSpPr>
        <p:spPr>
          <a:xfrm>
            <a:off x="1472116" y="6324106"/>
            <a:ext cx="3852710" cy="261610"/>
          </a:xfrm>
          <a:prstGeom prst="rect">
            <a:avLst/>
          </a:prstGeom>
          <a:noFill/>
        </p:spPr>
        <p:txBody>
          <a:bodyPr wrap="square" rtlCol="0">
            <a:spAutoFit/>
          </a:bodyPr>
          <a:lstStyle/>
          <a:p>
            <a:r>
              <a:rPr kumimoji="1" lang="ja-JP" altLang="en-US" sz="1100" dirty="0">
                <a:latin typeface="Meiryo UI" panose="020B0604030504040204" pitchFamily="50" charset="-128"/>
                <a:ea typeface="Meiryo UI" panose="020B0604030504040204" pitchFamily="50" charset="-128"/>
              </a:rPr>
              <a:t>出展：株式会社電通「</a:t>
            </a:r>
            <a:r>
              <a:rPr kumimoji="1" lang="en-US" altLang="ja-JP" sz="1100" dirty="0">
                <a:latin typeface="Meiryo UI" panose="020B0604030504040204" pitchFamily="50" charset="-128"/>
                <a:ea typeface="Meiryo UI" panose="020B0604030504040204" pitchFamily="50" charset="-128"/>
              </a:rPr>
              <a:t>SDGs</a:t>
            </a:r>
            <a:r>
              <a:rPr kumimoji="1" lang="ja-JP" altLang="en-US" sz="1100" dirty="0">
                <a:latin typeface="Meiryo UI" panose="020B0604030504040204" pitchFamily="50" charset="-128"/>
                <a:ea typeface="Meiryo UI" panose="020B0604030504040204" pitchFamily="50" charset="-128"/>
              </a:rPr>
              <a:t> </a:t>
            </a:r>
            <a:r>
              <a:rPr kumimoji="1" lang="en-US" altLang="ja-JP" sz="1100" dirty="0">
                <a:latin typeface="Meiryo UI" panose="020B0604030504040204" pitchFamily="50" charset="-128"/>
                <a:ea typeface="Meiryo UI" panose="020B0604030504040204" pitchFamily="50" charset="-128"/>
              </a:rPr>
              <a:t>Communication</a:t>
            </a:r>
            <a:r>
              <a:rPr kumimoji="1" lang="ja-JP" altLang="en-US" sz="1100" dirty="0">
                <a:latin typeface="Meiryo UI" panose="020B0604030504040204" pitchFamily="50" charset="-128"/>
                <a:ea typeface="Meiryo UI" panose="020B0604030504040204" pitchFamily="50" charset="-128"/>
              </a:rPr>
              <a:t>　</a:t>
            </a:r>
            <a:r>
              <a:rPr kumimoji="1" lang="en-US" altLang="ja-JP" sz="1100" dirty="0">
                <a:latin typeface="Meiryo UI" panose="020B0604030504040204" pitchFamily="50" charset="-128"/>
                <a:ea typeface="Meiryo UI" panose="020B0604030504040204" pitchFamily="50" charset="-128"/>
              </a:rPr>
              <a:t>Guide</a:t>
            </a:r>
            <a:r>
              <a:rPr kumimoji="1" lang="ja-JP" altLang="en-US" sz="1100" dirty="0">
                <a:latin typeface="Meiryo UI" panose="020B0604030504040204" pitchFamily="50" charset="-128"/>
                <a:ea typeface="Meiryo UI" panose="020B0604030504040204" pitchFamily="50" charset="-128"/>
              </a:rPr>
              <a:t>」</a:t>
            </a:r>
          </a:p>
        </p:txBody>
      </p:sp>
      <p:sp>
        <p:nvSpPr>
          <p:cNvPr id="10" name="テキスト ボックス 9"/>
          <p:cNvSpPr txBox="1"/>
          <p:nvPr/>
        </p:nvSpPr>
        <p:spPr>
          <a:xfrm>
            <a:off x="7025754" y="5103159"/>
            <a:ext cx="3072563" cy="738664"/>
          </a:xfrm>
          <a:prstGeom prst="rect">
            <a:avLst/>
          </a:prstGeom>
          <a:noFill/>
        </p:spPr>
        <p:txBody>
          <a:bodyPr wrap="square" rtlCol="0">
            <a:spAutoFit/>
          </a:bodyPr>
          <a:lstStyle/>
          <a:p>
            <a:r>
              <a:rPr kumimoji="1" lang="en-US" altLang="ja-JP" sz="1400" dirty="0">
                <a:latin typeface="Meiryo UI" panose="020B0604030504040204" pitchFamily="50" charset="-128"/>
                <a:ea typeface="Meiryo UI" panose="020B0604030504040204" pitchFamily="50" charset="-128"/>
              </a:rPr>
              <a:t>SDGs</a:t>
            </a:r>
            <a:r>
              <a:rPr kumimoji="1" lang="ja-JP" altLang="en-US" sz="1400" dirty="0">
                <a:latin typeface="Meiryo UI" panose="020B0604030504040204" pitchFamily="50" charset="-128"/>
                <a:ea typeface="Meiryo UI" panose="020B0604030504040204" pitchFamily="50" charset="-128"/>
              </a:rPr>
              <a:t>ウォッシュは、「グリーンウォッシュ（あたかも環境にはいりょしているかのようにみせかけること）」が由来とされています</a:t>
            </a:r>
          </a:p>
        </p:txBody>
      </p:sp>
      <p:sp>
        <p:nvSpPr>
          <p:cNvPr id="9" name="スライド番号プレースホルダー 8"/>
          <p:cNvSpPr>
            <a:spLocks noGrp="1"/>
          </p:cNvSpPr>
          <p:nvPr>
            <p:ph type="sldNum" sz="quarter" idx="12"/>
          </p:nvPr>
        </p:nvSpPr>
        <p:spPr/>
        <p:txBody>
          <a:bodyPr/>
          <a:lstStyle/>
          <a:p>
            <a:fld id="{D2D8002D-B5B0-4BAC-B1F6-782DDCCE6D9C}" type="slidenum">
              <a:rPr kumimoji="1" lang="ja-JP" altLang="en-US" smtClean="0"/>
              <a:t>10</a:t>
            </a:fld>
            <a:endParaRPr kumimoji="1" lang="ja-JP" altLang="en-US" dirty="0"/>
          </a:p>
        </p:txBody>
      </p:sp>
      <p:sp>
        <p:nvSpPr>
          <p:cNvPr id="13" name="正方形/長方形 12">
            <a:extLst>
              <a:ext uri="{FF2B5EF4-FFF2-40B4-BE49-F238E27FC236}">
                <a16:creationId xmlns:a16="http://schemas.microsoft.com/office/drawing/2014/main" id="{5D0A915A-A034-4B07-82CA-FE5445D08E44}"/>
              </a:ext>
            </a:extLst>
          </p:cNvPr>
          <p:cNvSpPr/>
          <p:nvPr/>
        </p:nvSpPr>
        <p:spPr>
          <a:xfrm>
            <a:off x="0" y="0"/>
            <a:ext cx="12192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の課題（</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ウォッシュ）</a:t>
            </a:r>
          </a:p>
        </p:txBody>
      </p:sp>
    </p:spTree>
    <p:extLst>
      <p:ext uri="{BB962C8B-B14F-4D97-AF65-F5344CB8AC3E}">
        <p14:creationId xmlns:p14="http://schemas.microsoft.com/office/powerpoint/2010/main" val="24846801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テキスト ボックス 5"/>
          <p:cNvSpPr txBox="1"/>
          <p:nvPr/>
        </p:nvSpPr>
        <p:spPr>
          <a:xfrm>
            <a:off x="1492481" y="934097"/>
            <a:ext cx="9108844" cy="1764778"/>
          </a:xfrm>
          <a:prstGeom prst="rect">
            <a:avLst/>
          </a:prstGeom>
          <a:ln w="9525"/>
        </p:spPr>
        <p:style>
          <a:lnRef idx="2">
            <a:schemeClr val="accent5"/>
          </a:lnRef>
          <a:fillRef idx="1">
            <a:schemeClr val="lt1"/>
          </a:fillRef>
          <a:effectRef idx="0">
            <a:schemeClr val="accent5"/>
          </a:effectRef>
          <a:fontRef idx="minor">
            <a:schemeClr val="dk1"/>
          </a:fontRef>
        </p:style>
        <p:txBody>
          <a:bodyPr wrap="square" rtlCol="0">
            <a:spAutoFit/>
          </a:bodyPr>
          <a:lstStyle/>
          <a:p>
            <a:pPr marL="177803" indent="-177803">
              <a:lnSpc>
                <a:spcPct val="150000"/>
              </a:lnSpc>
              <a:spcBef>
                <a:spcPts val="600"/>
              </a:spcBef>
            </a:pPr>
            <a:r>
              <a:rPr lang="ja-JP" altLang="en-US" spc="-150" dirty="0">
                <a:latin typeface="Meiryo UI" panose="020B0604030504040204" pitchFamily="50" charset="-128"/>
                <a:ea typeface="Meiryo UI" panose="020B0604030504040204" pitchFamily="50" charset="-128"/>
                <a:cs typeface="Meiryo UI" panose="020B0604030504040204" pitchFamily="50" charset="-128"/>
              </a:rPr>
              <a:t>○ </a:t>
            </a:r>
            <a:r>
              <a:rPr lang="en-US" altLang="ja-JP" b="1" spc="-150" dirty="0">
                <a:latin typeface="Meiryo UI" panose="020B0604030504040204" pitchFamily="50" charset="-128"/>
                <a:ea typeface="Meiryo UI" panose="020B0604030504040204" pitchFamily="50" charset="-128"/>
                <a:cs typeface="Meiryo UI" panose="020B0604030504040204" pitchFamily="50" charset="-128"/>
              </a:rPr>
              <a:t>2015</a:t>
            </a:r>
            <a:r>
              <a:rPr lang="ja-JP" altLang="en-US" b="1" spc="-150" dirty="0">
                <a:latin typeface="Meiryo UI" panose="020B0604030504040204" pitchFamily="50" charset="-128"/>
                <a:ea typeface="Meiryo UI" panose="020B0604030504040204" pitchFamily="50" charset="-128"/>
                <a:cs typeface="Meiryo UI" panose="020B0604030504040204" pitchFamily="50" charset="-128"/>
              </a:rPr>
              <a:t>年</a:t>
            </a:r>
            <a:r>
              <a:rPr lang="en-US" altLang="ja-JP" b="1" spc="-150" dirty="0">
                <a:latin typeface="Meiryo UI" panose="020B0604030504040204" pitchFamily="50" charset="-128"/>
                <a:ea typeface="Meiryo UI" panose="020B0604030504040204" pitchFamily="50" charset="-128"/>
                <a:cs typeface="Meiryo UI" panose="020B0604030504040204" pitchFamily="50" charset="-128"/>
              </a:rPr>
              <a:t>9</a:t>
            </a:r>
            <a:r>
              <a:rPr lang="ja-JP" altLang="en-US" b="1" spc="-150" dirty="0">
                <a:latin typeface="Meiryo UI" panose="020B0604030504040204" pitchFamily="50" charset="-128"/>
                <a:ea typeface="Meiryo UI" panose="020B0604030504040204" pitchFamily="50" charset="-128"/>
                <a:cs typeface="Meiryo UI" panose="020B0604030504040204" pitchFamily="50" charset="-128"/>
              </a:rPr>
              <a:t>月国連総会で採択</a:t>
            </a:r>
            <a:r>
              <a:rPr lang="ja-JP" altLang="en-US" spc="-150" dirty="0">
                <a:latin typeface="Meiryo UI" panose="020B0604030504040204" pitchFamily="50" charset="-128"/>
                <a:ea typeface="Meiryo UI" panose="020B0604030504040204" pitchFamily="50" charset="-128"/>
                <a:cs typeface="Meiryo UI" panose="020B0604030504040204" pitchFamily="50" charset="-128"/>
              </a:rPr>
              <a:t>された</a:t>
            </a:r>
            <a:r>
              <a:rPr lang="ja-JP" altLang="en-US" sz="2300" b="1" spc="-1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「持続可能な開発のための</a:t>
            </a:r>
            <a:r>
              <a:rPr lang="en-US" altLang="ja-JP" sz="2300" b="1" spc="-1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sz="2300" b="1" spc="-1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アジェンダ」</a:t>
            </a:r>
            <a:r>
              <a:rPr lang="ja-JP" altLang="en-US" spc="-150" dirty="0">
                <a:latin typeface="Meiryo UI" panose="020B0604030504040204" pitchFamily="50" charset="-128"/>
                <a:ea typeface="Meiryo UI" panose="020B0604030504040204" pitchFamily="50" charset="-128"/>
                <a:cs typeface="Meiryo UI" panose="020B0604030504040204" pitchFamily="50" charset="-128"/>
              </a:rPr>
              <a:t>に記載</a:t>
            </a:r>
            <a:endParaRPr lang="en-US" altLang="ja-JP" spc="-150" dirty="0">
              <a:latin typeface="Meiryo UI" panose="020B0604030504040204" pitchFamily="50" charset="-128"/>
              <a:ea typeface="Meiryo UI" panose="020B0604030504040204" pitchFamily="50" charset="-128"/>
              <a:cs typeface="Meiryo UI" panose="020B0604030504040204" pitchFamily="50" charset="-128"/>
            </a:endParaRPr>
          </a:p>
          <a:p>
            <a:pPr marL="177803" indent="-177803">
              <a:lnSpc>
                <a:spcPct val="150000"/>
              </a:lnSpc>
              <a:spcBef>
                <a:spcPts val="600"/>
              </a:spcBef>
            </a:pPr>
            <a:r>
              <a:rPr lang="ja-JP" altLang="en-US" spc="-150" dirty="0">
                <a:latin typeface="Meiryo UI" panose="020B0604030504040204" pitchFamily="50" charset="-128"/>
                <a:ea typeface="Meiryo UI" panose="020B0604030504040204" pitchFamily="50" charset="-128"/>
                <a:cs typeface="Meiryo UI" panose="020B0604030504040204" pitchFamily="50" charset="-128"/>
              </a:rPr>
              <a:t>○ </a:t>
            </a:r>
            <a:r>
              <a:rPr lang="en-US" altLang="ja-JP" sz="2300" b="1" u="sng" spc="-1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sz="2300" b="1" u="sng" spc="-1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b="1" u="sng" spc="-150" dirty="0">
                <a:latin typeface="Meiryo UI" panose="020B0604030504040204" pitchFamily="50" charset="-128"/>
                <a:ea typeface="Meiryo UI" panose="020B0604030504040204" pitchFamily="50" charset="-128"/>
                <a:cs typeface="Meiryo UI" panose="020B0604030504040204" pitchFamily="50" charset="-128"/>
              </a:rPr>
              <a:t>までの国際目標</a:t>
            </a:r>
            <a:r>
              <a:rPr lang="ja-JP" altLang="en-US" spc="-150" dirty="0">
                <a:latin typeface="Meiryo UI" panose="020B0604030504040204" pitchFamily="50" charset="-128"/>
                <a:ea typeface="Meiryo UI" panose="020B0604030504040204" pitchFamily="50" charset="-128"/>
                <a:cs typeface="Meiryo UI" panose="020B0604030504040204" pitchFamily="50" charset="-128"/>
              </a:rPr>
              <a:t>。発展途上国のみならず、先進国自身も取り組む。</a:t>
            </a:r>
          </a:p>
          <a:p>
            <a:pPr marL="177803" indent="-177803">
              <a:lnSpc>
                <a:spcPct val="150000"/>
              </a:lnSpc>
              <a:spcBef>
                <a:spcPts val="600"/>
              </a:spcBef>
            </a:pPr>
            <a:r>
              <a:rPr lang="ja-JP" altLang="en-US" spc="-150" dirty="0">
                <a:latin typeface="Meiryo UI" panose="020B0604030504040204" pitchFamily="50" charset="-128"/>
                <a:ea typeface="Meiryo UI" panose="020B0604030504040204" pitchFamily="50" charset="-128"/>
                <a:cs typeface="Meiryo UI" panose="020B0604030504040204" pitchFamily="50" charset="-128"/>
              </a:rPr>
              <a:t>○ 持続可能な世界を実現するための</a:t>
            </a:r>
            <a:r>
              <a:rPr lang="en-US" altLang="ja-JP" sz="2300" b="1" u="sng" spc="-1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17</a:t>
            </a:r>
            <a:r>
              <a:rPr lang="ja-JP" altLang="en-US" b="1" u="sng" spc="-150" dirty="0">
                <a:latin typeface="Meiryo UI" panose="020B0604030504040204" pitchFamily="50" charset="-128"/>
                <a:ea typeface="Meiryo UI" panose="020B0604030504040204" pitchFamily="50" charset="-128"/>
                <a:cs typeface="Meiryo UI" panose="020B0604030504040204" pitchFamily="50" charset="-128"/>
              </a:rPr>
              <a:t>のゴール</a:t>
            </a:r>
            <a:r>
              <a:rPr lang="en-US" altLang="ja-JP" b="1" u="sng" spc="-150" dirty="0">
                <a:latin typeface="Meiryo UI" panose="020B0604030504040204" pitchFamily="50" charset="-128"/>
                <a:ea typeface="Meiryo UI" panose="020B0604030504040204" pitchFamily="50" charset="-128"/>
                <a:cs typeface="Meiryo UI" panose="020B0604030504040204" pitchFamily="50" charset="-128"/>
              </a:rPr>
              <a:t>(</a:t>
            </a:r>
            <a:r>
              <a:rPr lang="ja-JP" altLang="en-US" b="1" u="sng" spc="-150" dirty="0">
                <a:latin typeface="Meiryo UI" panose="020B0604030504040204" pitchFamily="50" charset="-128"/>
                <a:ea typeface="Meiryo UI" panose="020B0604030504040204" pitchFamily="50" charset="-128"/>
                <a:cs typeface="Meiryo UI" panose="020B0604030504040204" pitchFamily="50" charset="-128"/>
              </a:rPr>
              <a:t>目標</a:t>
            </a:r>
            <a:r>
              <a:rPr lang="en-US" altLang="ja-JP" b="1" u="sng" spc="-150" dirty="0">
                <a:latin typeface="Meiryo UI" panose="020B0604030504040204" pitchFamily="50" charset="-128"/>
                <a:ea typeface="Meiryo UI" panose="020B0604030504040204" pitchFamily="50" charset="-128"/>
                <a:cs typeface="Meiryo UI" panose="020B0604030504040204" pitchFamily="50" charset="-128"/>
              </a:rPr>
              <a:t>)</a:t>
            </a:r>
            <a:r>
              <a:rPr lang="ja-JP" altLang="en-US" b="1" u="sng" spc="-150" dirty="0" err="1">
                <a:latin typeface="Meiryo UI" panose="020B0604030504040204" pitchFamily="50" charset="-128"/>
                <a:ea typeface="Meiryo UI" panose="020B0604030504040204" pitchFamily="50" charset="-128"/>
                <a:cs typeface="Meiryo UI" panose="020B0604030504040204" pitchFamily="50" charset="-128"/>
              </a:rPr>
              <a:t>、</a:t>
            </a:r>
            <a:r>
              <a:rPr lang="en-US" altLang="ja-JP" sz="2300" b="1" u="sng" spc="-1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169</a:t>
            </a:r>
            <a:r>
              <a:rPr lang="ja-JP" altLang="en-US" b="1" u="sng" spc="-150" dirty="0">
                <a:latin typeface="Meiryo UI" panose="020B0604030504040204" pitchFamily="50" charset="-128"/>
                <a:ea typeface="Meiryo UI" panose="020B0604030504040204" pitchFamily="50" charset="-128"/>
                <a:cs typeface="Meiryo UI" panose="020B0604030504040204" pitchFamily="50" charset="-128"/>
              </a:rPr>
              <a:t>のターゲット</a:t>
            </a:r>
            <a:r>
              <a:rPr lang="ja-JP" altLang="en-US" spc="-150" dirty="0">
                <a:latin typeface="Meiryo UI" panose="020B0604030504040204" pitchFamily="50" charset="-128"/>
                <a:ea typeface="Meiryo UI" panose="020B0604030504040204" pitchFamily="50" charset="-128"/>
                <a:cs typeface="Meiryo UI" panose="020B0604030504040204" pitchFamily="50" charset="-128"/>
              </a:rPr>
              <a:t>から構成。</a:t>
            </a:r>
            <a:endParaRPr lang="en-US" altLang="ja-JP" spc="-15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7" name="Shape 129"/>
          <p:cNvPicPr preferRelativeResize="0">
            <a:picLocks/>
          </p:cNvPicPr>
          <p:nvPr/>
        </p:nvPicPr>
        <p:blipFill rotWithShape="1">
          <a:blip r:embed="rId3">
            <a:alphaModFix/>
          </a:blip>
          <a:srcRect/>
          <a:stretch/>
        </p:blipFill>
        <p:spPr>
          <a:xfrm>
            <a:off x="1375928" y="3146815"/>
            <a:ext cx="4562795" cy="3034259"/>
          </a:xfrm>
          <a:prstGeom prst="rect">
            <a:avLst/>
          </a:prstGeom>
          <a:noFill/>
          <a:ln>
            <a:noFill/>
          </a:ln>
        </p:spPr>
      </p:pic>
      <p:sp>
        <p:nvSpPr>
          <p:cNvPr id="9" name="テキスト ボックス 8"/>
          <p:cNvSpPr txBox="1"/>
          <p:nvPr/>
        </p:nvSpPr>
        <p:spPr>
          <a:xfrm>
            <a:off x="1143001" y="6347075"/>
            <a:ext cx="3526963" cy="369332"/>
          </a:xfrm>
          <a:prstGeom prst="rect">
            <a:avLst/>
          </a:prstGeom>
          <a:noFill/>
        </p:spPr>
        <p:txBody>
          <a:bodyPr wrap="square" rtlCol="0">
            <a:spAutoFit/>
          </a:bodyPr>
          <a:lstStyle/>
          <a:p>
            <a:r>
              <a:rPr kumimoji="1" lang="ja-JP" altLang="en-US" dirty="0"/>
              <a:t>（出典）国連広報センター</a:t>
            </a:r>
          </a:p>
        </p:txBody>
      </p:sp>
      <p:pic>
        <p:nvPicPr>
          <p:cNvPr id="3" name="図 2"/>
          <p:cNvPicPr>
            <a:picLocks noChangeAspect="1"/>
          </p:cNvPicPr>
          <p:nvPr/>
        </p:nvPicPr>
        <p:blipFill>
          <a:blip r:embed="rId4"/>
          <a:stretch>
            <a:fillRect/>
          </a:stretch>
        </p:blipFill>
        <p:spPr>
          <a:xfrm>
            <a:off x="6103385" y="3102407"/>
            <a:ext cx="4627705" cy="3078667"/>
          </a:xfrm>
          <a:prstGeom prst="rect">
            <a:avLst/>
          </a:prstGeom>
        </p:spPr>
      </p:pic>
      <p:pic>
        <p:nvPicPr>
          <p:cNvPr id="1026" name="Picture 2" descr="17 Objetivos">
            <a:extLst>
              <a:ext uri="{FF2B5EF4-FFF2-40B4-BE49-F238E27FC236}">
                <a16:creationId xmlns:a16="http://schemas.microsoft.com/office/drawing/2014/main" id="{6C91913C-2085-4E63-BDBF-8C2C3DC1382F}"/>
              </a:ext>
            </a:extLst>
          </p:cNvPr>
          <p:cNvPicPr>
            <a:picLocks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9277271" y="1546749"/>
            <a:ext cx="1094704" cy="1111026"/>
          </a:xfrm>
          <a:prstGeom prst="rect">
            <a:avLst/>
          </a:prstGeom>
          <a:noFill/>
          <a:extLst>
            <a:ext uri="{909E8E84-426E-40DD-AFC4-6F175D3DCCD1}">
              <a14:hiddenFill xmlns:a14="http://schemas.microsoft.com/office/drawing/2010/main">
                <a:solidFill>
                  <a:srgbClr val="FFFFFF"/>
                </a:solidFill>
              </a14:hiddenFill>
            </a:ext>
          </a:extLst>
        </p:spPr>
      </p:pic>
      <p:sp>
        <p:nvSpPr>
          <p:cNvPr id="12" name="スライド番号プレースホルダー 6"/>
          <p:cNvSpPr txBox="1">
            <a:spLocks/>
          </p:cNvSpPr>
          <p:nvPr/>
        </p:nvSpPr>
        <p:spPr>
          <a:xfrm>
            <a:off x="8139113" y="6356355"/>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a:pPr algn="r"/>
              <a:t>11</a:t>
            </a:fld>
            <a:endParaRPr kumimoji="1" lang="ja-JP" altLang="en-US" sz="1200"/>
          </a:p>
        </p:txBody>
      </p:sp>
      <p:sp>
        <p:nvSpPr>
          <p:cNvPr id="11" name="テキスト ボックス 10">
            <a:extLst>
              <a:ext uri="{FF2B5EF4-FFF2-40B4-BE49-F238E27FC236}">
                <a16:creationId xmlns:a16="http://schemas.microsoft.com/office/drawing/2014/main" id="{C546B35A-0761-4892-8904-89916309FE67}"/>
              </a:ext>
            </a:extLst>
          </p:cNvPr>
          <p:cNvSpPr txBox="1"/>
          <p:nvPr/>
        </p:nvSpPr>
        <p:spPr>
          <a:xfrm>
            <a:off x="1228189" y="99090"/>
            <a:ext cx="7028051" cy="400110"/>
          </a:xfrm>
          <a:prstGeom prst="rect">
            <a:avLst/>
          </a:prstGeom>
          <a:noFill/>
        </p:spPr>
        <p:txBody>
          <a:bodyPr wrap="square" rtlCol="0">
            <a:spAutoFit/>
          </a:bodyP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a:t>
            </a:r>
            <a:r>
              <a:rPr kumimoji="1" lang="en-US" altLang="ja-JP" sz="2000" b="1" dirty="0">
                <a:latin typeface="Meiryo UI" panose="020B0604030504040204" pitchFamily="50" charset="-128"/>
                <a:ea typeface="Meiryo UI" panose="020B0604030504040204" pitchFamily="50" charset="-128"/>
              </a:rPr>
              <a:t>Sustainable Development Goals</a:t>
            </a:r>
            <a:r>
              <a:rPr kumimoji="1" lang="ja-JP" altLang="en-US" sz="2000" b="1" dirty="0">
                <a:latin typeface="Meiryo UI" panose="020B0604030504040204" pitchFamily="50" charset="-128"/>
                <a:ea typeface="Meiryo UI" panose="020B0604030504040204" pitchFamily="50" charset="-128"/>
              </a:rPr>
              <a:t>）とは</a:t>
            </a:r>
          </a:p>
        </p:txBody>
      </p:sp>
      <p:cxnSp>
        <p:nvCxnSpPr>
          <p:cNvPr id="13" name="直線コネクタ 12">
            <a:extLst>
              <a:ext uri="{FF2B5EF4-FFF2-40B4-BE49-F238E27FC236}">
                <a16:creationId xmlns:a16="http://schemas.microsoft.com/office/drawing/2014/main" id="{FF0C4294-B3E3-4409-858D-C052985F25BF}"/>
              </a:ext>
            </a:extLst>
          </p:cNvPr>
          <p:cNvCxnSpPr>
            <a:cxnSpLocks/>
          </p:cNvCxnSpPr>
          <p:nvPr/>
        </p:nvCxnSpPr>
        <p:spPr>
          <a:xfrm>
            <a:off x="1222182" y="600457"/>
            <a:ext cx="9747636" cy="0"/>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8042702"/>
      </p:ext>
    </p:extLst>
  </p:cSld>
  <p:clrMapOvr>
    <a:masterClrMapping/>
  </p:clrMapOvr>
  <mc:AlternateContent xmlns:mc="http://schemas.openxmlformats.org/markup-compatibility/2006" xmlns:p14="http://schemas.microsoft.com/office/powerpoint/2010/main">
    <mc:Choice Requires="p14">
      <p:transition spd="slow" p14:dur="2000" advTm="1291"/>
    </mc:Choice>
    <mc:Fallback xmlns="">
      <p:transition spd="slow" advTm="1291"/>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正方形/長方形 3"/>
          <p:cNvSpPr/>
          <p:nvPr/>
        </p:nvSpPr>
        <p:spPr>
          <a:xfrm>
            <a:off x="1529247" y="2243190"/>
            <a:ext cx="4536000" cy="4294445"/>
          </a:xfrm>
          <a:prstGeom prst="rect">
            <a:avLst/>
          </a:prstGeom>
        </p:spPr>
        <p:txBody>
          <a:bodyPr wrap="square">
            <a:spAutoFit/>
          </a:bodyPr>
          <a:lstStyle/>
          <a:p>
            <a:pPr>
              <a:lnSpc>
                <a:spcPts val="2200"/>
              </a:lnSpc>
            </a:pPr>
            <a:r>
              <a:rPr lang="ja-JP"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前文</a:t>
            </a:r>
          </a:p>
          <a:p>
            <a:pPr>
              <a:lnSpc>
                <a:spcPts val="2200"/>
              </a:lnSpc>
            </a:pPr>
            <a:r>
              <a:rPr lang="ja-JP"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このアジェンダは、人間、地球及び繁栄のための行動計画である。これはまた、より大きな自由における普遍的な平和の強化を追求ものでもある。我々は、極端な貧困を含む、あらゆる形態と側面の貧困を撲滅することが最大の地球規模の課題であり、持続可能な開発のための不可欠な必要条件であると認識する。</a:t>
            </a:r>
            <a:endParaRPr lang="en-US"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endParaRPr>
          </a:p>
          <a:p>
            <a:pPr>
              <a:lnSpc>
                <a:spcPts val="2200"/>
              </a:lnSpc>
            </a:pPr>
            <a:endParaRPr lang="en-US"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endParaRPr>
          </a:p>
          <a:p>
            <a:pPr>
              <a:lnSpc>
                <a:spcPts val="2200"/>
              </a:lnSpc>
            </a:pPr>
            <a:r>
              <a:rPr lang="ja-JP" altLang="ja-JP" sz="1600" b="1" u="sng" kern="100" spc="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すべての国及びすべてのステークホルダーは、協同的なパートナーシップの下、この計画を実行する</a:t>
            </a:r>
            <a:r>
              <a:rPr lang="ja-JP" altLang="ja-JP" sz="1600" b="1" kern="100" spc="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a:t>
            </a:r>
            <a:r>
              <a:rPr lang="ja-JP" altLang="ja-JP" sz="1200" kern="100" spc="100" dirty="0">
                <a:latin typeface="Meiryo UI" panose="020B0604030504040204" pitchFamily="50" charset="-128"/>
                <a:ea typeface="Meiryo UI" panose="020B0604030504040204" pitchFamily="50" charset="-128"/>
                <a:cs typeface="Times New Roman" panose="02020603050405020304" pitchFamily="18" charset="0"/>
              </a:rPr>
              <a:t>我々は、人類を貧困の恐怖及び欠乏の専制から解き放ち、地球を</a:t>
            </a:r>
            <a:r>
              <a:rPr lang="ja-JP" altLang="ja-JP" sz="1200" kern="100" spc="100" dirty="0" err="1">
                <a:latin typeface="Meiryo UI" panose="020B0604030504040204" pitchFamily="50" charset="-128"/>
                <a:ea typeface="Meiryo UI" panose="020B0604030504040204" pitchFamily="50" charset="-128"/>
                <a:cs typeface="Times New Roman" panose="02020603050405020304" pitchFamily="18" charset="0"/>
              </a:rPr>
              <a:t>癒やし</a:t>
            </a:r>
            <a:r>
              <a:rPr lang="ja-JP" altLang="ja-JP" sz="1200" kern="100" spc="100" dirty="0">
                <a:latin typeface="Meiryo UI" panose="020B0604030504040204" pitchFamily="50" charset="-128"/>
                <a:ea typeface="Meiryo UI" panose="020B0604030504040204" pitchFamily="50" charset="-128"/>
                <a:cs typeface="Times New Roman" panose="02020603050405020304" pitchFamily="18" charset="0"/>
              </a:rPr>
              <a:t>安全にすることを決意している。</a:t>
            </a:r>
            <a:r>
              <a:rPr lang="ja-JP" altLang="ja-JP" sz="1200" kern="100" spc="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我々は、世界を持続的かつ強靱（レジリエント）な道筋に移行させるために緊急に必要な、大胆かつ変革的な手段をとることに決意している。</a:t>
            </a:r>
            <a:endParaRPr lang="en-US" altLang="ja-JP" sz="1200" kern="100" spc="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endParaRPr>
          </a:p>
          <a:p>
            <a:pPr>
              <a:lnSpc>
                <a:spcPts val="2200"/>
              </a:lnSpc>
            </a:pPr>
            <a:r>
              <a:rPr lang="ja-JP" altLang="ja-JP" sz="1200" kern="100" spc="100" dirty="0">
                <a:latin typeface="Meiryo UI" panose="020B0604030504040204" pitchFamily="50" charset="-128"/>
                <a:ea typeface="Meiryo UI" panose="020B0604030504040204" pitchFamily="50" charset="-128"/>
                <a:cs typeface="Times New Roman" panose="02020603050405020304" pitchFamily="18" charset="0"/>
              </a:rPr>
              <a:t>我々はこの共同の旅路に乗り出すにあたり、</a:t>
            </a:r>
            <a:r>
              <a:rPr lang="ja-JP" altLang="ja-JP" sz="1600" b="1" u="sng" kern="100" spc="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誰一人取り残さない</a:t>
            </a:r>
            <a:r>
              <a:rPr lang="ja-JP" altLang="ja-JP" sz="1200" kern="100" spc="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ことを誓う。</a:t>
            </a:r>
            <a:endParaRPr lang="en-US" altLang="ja-JP" sz="1200" kern="100" spc="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5" name="正方形/長方形 4"/>
          <p:cNvSpPr/>
          <p:nvPr/>
        </p:nvSpPr>
        <p:spPr>
          <a:xfrm>
            <a:off x="9666090" y="776536"/>
            <a:ext cx="1010093" cy="58479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Meiryo UI" panose="020B0604030504040204" pitchFamily="50" charset="-128"/>
                <a:ea typeface="Meiryo UI" panose="020B0604030504040204" pitchFamily="50" charset="-128"/>
              </a:rPr>
              <a:t>仮 訳</a:t>
            </a:r>
          </a:p>
        </p:txBody>
      </p:sp>
      <p:sp>
        <p:nvSpPr>
          <p:cNvPr id="6" name="正方形/長方形 5"/>
          <p:cNvSpPr/>
          <p:nvPr/>
        </p:nvSpPr>
        <p:spPr>
          <a:xfrm>
            <a:off x="6328349" y="2525070"/>
            <a:ext cx="4536000" cy="3155736"/>
          </a:xfrm>
          <a:prstGeom prst="rect">
            <a:avLst/>
          </a:prstGeom>
        </p:spPr>
        <p:txBody>
          <a:bodyPr wrap="square">
            <a:spAutoFit/>
          </a:bodyPr>
          <a:lstStyle/>
          <a:p>
            <a:pPr>
              <a:lnSpc>
                <a:spcPts val="2200"/>
              </a:lnSpc>
            </a:pPr>
            <a:r>
              <a:rPr lang="ja-JP" altLang="en-US" sz="1200" dirty="0">
                <a:solidFill>
                  <a:srgbClr val="000000"/>
                </a:solidFill>
                <a:latin typeface="Meiryo UI" panose="020B0604030504040204" pitchFamily="50" charset="-128"/>
                <a:ea typeface="Meiryo UI" panose="020B0604030504040204" pitchFamily="50" charset="-128"/>
              </a:rPr>
              <a:t>今日我々が発表する</a:t>
            </a:r>
            <a:r>
              <a:rPr lang="en-US" altLang="ja-JP" sz="1200" dirty="0">
                <a:solidFill>
                  <a:srgbClr val="000000"/>
                </a:solidFill>
                <a:latin typeface="Meiryo UI" panose="020B0604030504040204" pitchFamily="50" charset="-128"/>
                <a:ea typeface="Meiryo UI" panose="020B0604030504040204" pitchFamily="50" charset="-128"/>
              </a:rPr>
              <a:t>17</a:t>
            </a:r>
            <a:r>
              <a:rPr lang="ja-JP" altLang="en-US" sz="1200" dirty="0">
                <a:solidFill>
                  <a:srgbClr val="000000"/>
                </a:solidFill>
                <a:latin typeface="Meiryo UI" panose="020B0604030504040204" pitchFamily="50" charset="-128"/>
                <a:ea typeface="Meiryo UI" panose="020B0604030504040204" pitchFamily="50" charset="-128"/>
              </a:rPr>
              <a:t>の持続可能な開発のための目標（</a:t>
            </a:r>
            <a:r>
              <a:rPr lang="en-US" altLang="ja-JP" sz="1200" dirty="0">
                <a:solidFill>
                  <a:srgbClr val="000000"/>
                </a:solidFill>
                <a:latin typeface="Meiryo UI" panose="020B0604030504040204" pitchFamily="50" charset="-128"/>
                <a:ea typeface="Meiryo UI" panose="020B0604030504040204" pitchFamily="50" charset="-128"/>
              </a:rPr>
              <a:t>SDGs</a:t>
            </a:r>
            <a:r>
              <a:rPr lang="ja-JP" altLang="en-US" sz="1200" dirty="0">
                <a:solidFill>
                  <a:srgbClr val="000000"/>
                </a:solidFill>
                <a:latin typeface="Meiryo UI" panose="020B0604030504040204" pitchFamily="50" charset="-128"/>
                <a:ea typeface="Meiryo UI" panose="020B0604030504040204" pitchFamily="50" charset="-128"/>
              </a:rPr>
              <a:t>）と、</a:t>
            </a:r>
            <a:r>
              <a:rPr lang="en-US" altLang="ja-JP" sz="1200" dirty="0">
                <a:solidFill>
                  <a:srgbClr val="000000"/>
                </a:solidFill>
                <a:latin typeface="Meiryo UI" panose="020B0604030504040204" pitchFamily="50" charset="-128"/>
                <a:ea typeface="Meiryo UI" panose="020B0604030504040204" pitchFamily="50" charset="-128"/>
              </a:rPr>
              <a:t>169</a:t>
            </a:r>
            <a:r>
              <a:rPr lang="ja-JP" altLang="en-US" sz="1200" dirty="0">
                <a:solidFill>
                  <a:srgbClr val="000000"/>
                </a:solidFill>
                <a:latin typeface="Meiryo UI" panose="020B0604030504040204" pitchFamily="50" charset="-128"/>
                <a:ea typeface="Meiryo UI" panose="020B0604030504040204" pitchFamily="50" charset="-128"/>
              </a:rPr>
              <a:t>のターゲットは、この新しく普遍的なアジェンダの規模と野心を示している。これらの目標とターゲットは、</a:t>
            </a:r>
            <a:r>
              <a:rPr lang="ja-JP" altLang="en-US" sz="1200" dirty="0">
                <a:latin typeface="Meiryo UI" panose="020B0604030504040204" pitchFamily="50" charset="-128"/>
                <a:ea typeface="Meiryo UI" panose="020B0604030504040204" pitchFamily="50" charset="-128"/>
              </a:rPr>
              <a:t>ミレニアム開発目標（</a:t>
            </a:r>
            <a:r>
              <a:rPr lang="en-US" altLang="ja-JP" sz="1200" dirty="0">
                <a:latin typeface="Meiryo UI" panose="020B0604030504040204" pitchFamily="50" charset="-128"/>
                <a:ea typeface="Meiryo UI" panose="020B0604030504040204" pitchFamily="50" charset="-128"/>
              </a:rPr>
              <a:t>MDGs</a:t>
            </a:r>
            <a:r>
              <a:rPr lang="ja-JP" altLang="en-US" sz="1200" dirty="0">
                <a:latin typeface="Meiryo UI" panose="020B0604030504040204" pitchFamily="50" charset="-128"/>
                <a:ea typeface="Meiryo UI" panose="020B0604030504040204" pitchFamily="50" charset="-128"/>
              </a:rPr>
              <a:t>）を基にして、ミレニアム開発目標が達成で</a:t>
            </a:r>
            <a:r>
              <a:rPr lang="ja-JP" altLang="en-US" sz="1200" dirty="0">
                <a:solidFill>
                  <a:srgbClr val="000000"/>
                </a:solidFill>
                <a:latin typeface="Meiryo UI" panose="020B0604030504040204" pitchFamily="50" charset="-128"/>
                <a:ea typeface="Meiryo UI" panose="020B0604030504040204" pitchFamily="50" charset="-128"/>
              </a:rPr>
              <a:t>きなかったものを全うすることを目指すものである。これらは、すべての人々の人権を実現し、ジェンダー平等とすべての女性と女児の能力強化を達成することを目指す。</a:t>
            </a:r>
            <a:endParaRPr lang="en-US" altLang="ja-JP" sz="1200" dirty="0">
              <a:solidFill>
                <a:srgbClr val="000000"/>
              </a:solidFill>
              <a:latin typeface="Meiryo UI" panose="020B0604030504040204" pitchFamily="50" charset="-128"/>
              <a:ea typeface="Meiryo UI" panose="020B0604030504040204" pitchFamily="50" charset="-128"/>
            </a:endParaRPr>
          </a:p>
          <a:p>
            <a:pPr>
              <a:lnSpc>
                <a:spcPts val="2200"/>
              </a:lnSpc>
            </a:pPr>
            <a:r>
              <a:rPr lang="ja-JP" altLang="en-US" sz="1200" dirty="0">
                <a:solidFill>
                  <a:srgbClr val="FF0000"/>
                </a:solidFill>
                <a:latin typeface="Meiryo UI" panose="020B0604030504040204" pitchFamily="50" charset="-128"/>
                <a:ea typeface="Meiryo UI" panose="020B0604030504040204" pitchFamily="50" charset="-128"/>
              </a:rPr>
              <a:t>これらの目標及びターゲットは、統合され不可分のものであり、持続可能な開発の三側面、すなわち</a:t>
            </a:r>
            <a:r>
              <a:rPr lang="ja-JP" altLang="en-US" sz="1600" b="1" u="sng" dirty="0">
                <a:solidFill>
                  <a:srgbClr val="FF0000"/>
                </a:solidFill>
                <a:latin typeface="Meiryo UI" panose="020B0604030504040204" pitchFamily="50" charset="-128"/>
                <a:ea typeface="Meiryo UI" panose="020B0604030504040204" pitchFamily="50" charset="-128"/>
              </a:rPr>
              <a:t>経済、社会及び環境の三側面を調和させるものである。</a:t>
            </a:r>
          </a:p>
          <a:p>
            <a:pPr>
              <a:lnSpc>
                <a:spcPts val="2200"/>
              </a:lnSpc>
            </a:pPr>
            <a:r>
              <a:rPr lang="ja-JP" altLang="en-US" sz="1200" dirty="0">
                <a:solidFill>
                  <a:srgbClr val="000000"/>
                </a:solidFill>
                <a:latin typeface="Meiryo UI" panose="020B0604030504040204" pitchFamily="50" charset="-128"/>
                <a:ea typeface="Meiryo UI" panose="020B0604030504040204" pitchFamily="50" charset="-128"/>
              </a:rPr>
              <a:t>これらの目標及びターゲットは、人類及び地球にとり極めて重要な分野で、向こう</a:t>
            </a:r>
            <a:r>
              <a:rPr lang="en-US" altLang="ja-JP" sz="1200" dirty="0">
                <a:solidFill>
                  <a:srgbClr val="000000"/>
                </a:solidFill>
                <a:latin typeface="Meiryo UI" panose="020B0604030504040204" pitchFamily="50" charset="-128"/>
                <a:ea typeface="Meiryo UI" panose="020B0604030504040204" pitchFamily="50" charset="-128"/>
              </a:rPr>
              <a:t>15</a:t>
            </a:r>
            <a:r>
              <a:rPr lang="ja-JP" altLang="en-US" sz="1200" dirty="0">
                <a:solidFill>
                  <a:srgbClr val="000000"/>
                </a:solidFill>
                <a:latin typeface="Meiryo UI" panose="020B0604030504040204" pitchFamily="50" charset="-128"/>
                <a:ea typeface="Meiryo UI" panose="020B0604030504040204" pitchFamily="50" charset="-128"/>
              </a:rPr>
              <a:t>年間にわたり、行動を促進するものになろう。</a:t>
            </a:r>
            <a:endParaRPr lang="ja-JP" altLang="en-US" sz="1200" dirty="0">
              <a:latin typeface="Meiryo UI" panose="020B0604030504040204" pitchFamily="50" charset="-128"/>
              <a:ea typeface="Meiryo UI" panose="020B0604030504040204" pitchFamily="50" charset="-128"/>
            </a:endParaRPr>
          </a:p>
        </p:txBody>
      </p:sp>
      <p:sp>
        <p:nvSpPr>
          <p:cNvPr id="7" name="正方形/長方形 6"/>
          <p:cNvSpPr/>
          <p:nvPr/>
        </p:nvSpPr>
        <p:spPr>
          <a:xfrm>
            <a:off x="1315028" y="1330729"/>
            <a:ext cx="9554408" cy="707886"/>
          </a:xfrm>
          <a:prstGeom prst="rect">
            <a:avLst/>
          </a:prstGeom>
        </p:spPr>
        <p:txBody>
          <a:bodyPr wrap="square">
            <a:spAutoFit/>
          </a:bodyPr>
          <a:lstStyle/>
          <a:p>
            <a:r>
              <a:rPr lang="en-US"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2015</a:t>
            </a:r>
            <a:r>
              <a:rPr lang="ja-JP"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年</a:t>
            </a:r>
            <a:r>
              <a:rPr lang="en-US"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9</a:t>
            </a:r>
            <a:r>
              <a:rPr lang="ja-JP"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月</a:t>
            </a:r>
            <a:r>
              <a:rPr lang="en-US"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25</a:t>
            </a:r>
            <a:r>
              <a:rPr lang="ja-JP"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日第</a:t>
            </a:r>
            <a:r>
              <a:rPr lang="en-US"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70</a:t>
            </a:r>
            <a:r>
              <a:rPr lang="ja-JP"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回国連総会で採択</a:t>
            </a:r>
            <a:endParaRPr lang="en-US"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endParaRPr>
          </a:p>
          <a:p>
            <a:pPr>
              <a:spcBef>
                <a:spcPts val="600"/>
              </a:spcBef>
            </a:pPr>
            <a:r>
              <a:rPr lang="ja-JP" altLang="ja-JP" sz="23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我々の世界を変革する：持続可能な開発のための</a:t>
            </a:r>
            <a:r>
              <a:rPr lang="en-US" altLang="ja-JP" sz="23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2030</a:t>
            </a:r>
            <a:r>
              <a:rPr lang="ja-JP" altLang="ja-JP" sz="23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アジェンダ</a:t>
            </a:r>
            <a:r>
              <a:rPr lang="ja-JP" altLang="en-US" sz="23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（抜粋）</a:t>
            </a:r>
            <a:endParaRPr lang="ja-JP" altLang="ja-JP" sz="23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endParaRPr>
          </a:p>
        </p:txBody>
      </p:sp>
      <p:sp>
        <p:nvSpPr>
          <p:cNvPr id="9" name="Shape 323"/>
          <p:cNvSpPr txBox="1">
            <a:spLocks/>
          </p:cNvSpPr>
          <p:nvPr/>
        </p:nvSpPr>
        <p:spPr>
          <a:xfrm>
            <a:off x="8239521" y="6029219"/>
            <a:ext cx="2853134" cy="161365"/>
          </a:xfrm>
          <a:prstGeom prst="rect">
            <a:avLst/>
          </a:prstGeom>
          <a:noFill/>
          <a:ln>
            <a:noFill/>
          </a:ln>
        </p:spPr>
        <p:txBody>
          <a:bodyPr vert="horz" lIns="91425" tIns="45700" rIns="91425" bIns="45700" rtlCol="0" anchor="ctr" anchorCtr="0">
            <a:noAutofit/>
          </a:bodyP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buSzPct val="25000"/>
            </a:pPr>
            <a:r>
              <a:rPr lang="ja-JP" altLang="en-US" sz="1050" dirty="0">
                <a:solidFill>
                  <a:srgbClr val="888888"/>
                </a:solidFill>
                <a:latin typeface="Arial" panose="020B0604020202020204" pitchFamily="34" charset="0"/>
                <a:ea typeface="ＭＳ Ｐゴシック" panose="020B0600070205080204" pitchFamily="50" charset="-128"/>
                <a:cs typeface="Arial" panose="020B0604020202020204" pitchFamily="34" charset="0"/>
                <a:sym typeface="Calibri"/>
              </a:rPr>
              <a:t>出典：国際連合広報センターホームページ</a:t>
            </a:r>
            <a:endParaRPr lang="en-US" sz="1050" dirty="0">
              <a:solidFill>
                <a:srgbClr val="888888"/>
              </a:solidFill>
              <a:latin typeface="Arial" panose="020B0604020202020204" pitchFamily="34" charset="0"/>
              <a:ea typeface="ＭＳ Ｐゴシック" panose="020B0600070205080204" pitchFamily="50" charset="-128"/>
              <a:cs typeface="Arial" panose="020B0604020202020204" pitchFamily="34" charset="0"/>
              <a:sym typeface="Calibri"/>
            </a:endParaRPr>
          </a:p>
        </p:txBody>
      </p:sp>
      <p:sp>
        <p:nvSpPr>
          <p:cNvPr id="10" name="スライド番号プレースホルダー 6"/>
          <p:cNvSpPr txBox="1">
            <a:spLocks/>
          </p:cNvSpPr>
          <p:nvPr/>
        </p:nvSpPr>
        <p:spPr>
          <a:xfrm>
            <a:off x="8139113" y="6356355"/>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a:pPr algn="r"/>
              <a:t>12</a:t>
            </a:fld>
            <a:endParaRPr kumimoji="1" lang="ja-JP" altLang="en-US" sz="1200"/>
          </a:p>
        </p:txBody>
      </p:sp>
      <p:sp>
        <p:nvSpPr>
          <p:cNvPr id="11" name="テキスト ボックス 10">
            <a:extLst>
              <a:ext uri="{FF2B5EF4-FFF2-40B4-BE49-F238E27FC236}">
                <a16:creationId xmlns:a16="http://schemas.microsoft.com/office/drawing/2014/main" id="{F62F1D56-6369-49CC-A8F8-420579CB73EB}"/>
              </a:ext>
            </a:extLst>
          </p:cNvPr>
          <p:cNvSpPr txBox="1"/>
          <p:nvPr/>
        </p:nvSpPr>
        <p:spPr>
          <a:xfrm>
            <a:off x="1228187" y="99090"/>
            <a:ext cx="7011333" cy="707886"/>
          </a:xfrm>
          <a:prstGeom prst="rect">
            <a:avLst/>
          </a:prstGeom>
          <a:noFill/>
        </p:spPr>
        <p:txBody>
          <a:bodyPr wrap="square" rtlCol="0">
            <a:spAutoFit/>
          </a:bodyPr>
          <a:lstStyle/>
          <a:p>
            <a:r>
              <a:rPr kumimoji="1" lang="ja-JP" altLang="en-US" sz="2000" b="1" dirty="0">
                <a:latin typeface="Meiryo UI" panose="020B0604030504040204" pitchFamily="50" charset="-128"/>
                <a:ea typeface="Meiryo UI" panose="020B0604030504040204" pitchFamily="50" charset="-128"/>
              </a:rPr>
              <a:t>　（参考資料）持続可能な開発のための２０３０アジェンダ</a:t>
            </a:r>
          </a:p>
          <a:p>
            <a:endParaRPr kumimoji="1" lang="ja-JP" altLang="en-US" sz="2000" b="1" dirty="0">
              <a:latin typeface="Meiryo UI" panose="020B0604030504040204" pitchFamily="50" charset="-128"/>
              <a:ea typeface="Meiryo UI" panose="020B0604030504040204" pitchFamily="50" charset="-128"/>
            </a:endParaRPr>
          </a:p>
        </p:txBody>
      </p:sp>
      <p:cxnSp>
        <p:nvCxnSpPr>
          <p:cNvPr id="12" name="直線コネクタ 11">
            <a:extLst>
              <a:ext uri="{FF2B5EF4-FFF2-40B4-BE49-F238E27FC236}">
                <a16:creationId xmlns:a16="http://schemas.microsoft.com/office/drawing/2014/main" id="{36663B4E-1F48-422C-B9CF-0A4F2A24FCAA}"/>
              </a:ext>
            </a:extLst>
          </p:cNvPr>
          <p:cNvCxnSpPr>
            <a:cxnSpLocks/>
          </p:cNvCxnSpPr>
          <p:nvPr/>
        </p:nvCxnSpPr>
        <p:spPr>
          <a:xfrm>
            <a:off x="1222182" y="600457"/>
            <a:ext cx="9747636" cy="0"/>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82779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表 2"/>
          <p:cNvGraphicFramePr>
            <a:graphicFrameLocks noGrp="1"/>
          </p:cNvGraphicFramePr>
          <p:nvPr/>
        </p:nvGraphicFramePr>
        <p:xfrm>
          <a:off x="1405462" y="742310"/>
          <a:ext cx="4519088" cy="5768640"/>
        </p:xfrm>
        <a:graphic>
          <a:graphicData uri="http://schemas.openxmlformats.org/drawingml/2006/table">
            <a:tbl>
              <a:tblPr firstRow="1" bandRow="1">
                <a:tableStyleId>{BC89EF96-8CEA-46FF-86C4-4CE0E7609802}</a:tableStyleId>
              </a:tblPr>
              <a:tblGrid>
                <a:gridCol w="1646800">
                  <a:extLst>
                    <a:ext uri="{9D8B030D-6E8A-4147-A177-3AD203B41FA5}">
                      <a16:colId xmlns:a16="http://schemas.microsoft.com/office/drawing/2014/main" val="20000"/>
                    </a:ext>
                  </a:extLst>
                </a:gridCol>
                <a:gridCol w="2872288">
                  <a:extLst>
                    <a:ext uri="{9D8B030D-6E8A-4147-A177-3AD203B41FA5}">
                      <a16:colId xmlns:a16="http://schemas.microsoft.com/office/drawing/2014/main" val="20001"/>
                    </a:ext>
                  </a:extLst>
                </a:gridCol>
              </a:tblGrid>
              <a:tr h="49872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①</a:t>
                      </a:r>
                      <a:r>
                        <a:rPr lang="zh-TW" altLang="en-US" sz="1400" b="1" u="none" strike="noStrike" dirty="0">
                          <a:effectLst/>
                          <a:latin typeface="Meiryo UI" panose="020B0604030504040204" pitchFamily="50" charset="-128"/>
                          <a:ea typeface="Meiryo UI" panose="020B0604030504040204" pitchFamily="50" charset="-128"/>
                        </a:rPr>
                        <a:t>貧困</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あらゆる場所のあらゆる形態の貧困を終わらせる。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71208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②</a:t>
                      </a:r>
                      <a:r>
                        <a:rPr lang="zh-TW" altLang="en-US" sz="1400" b="1" u="none" strike="noStrike" dirty="0">
                          <a:effectLst/>
                          <a:latin typeface="Meiryo UI" panose="020B0604030504040204" pitchFamily="50" charset="-128"/>
                          <a:ea typeface="Meiryo UI" panose="020B0604030504040204" pitchFamily="50" charset="-128"/>
                        </a:rPr>
                        <a:t>飢餓</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飢餓を終わらせ、食料安全保障及び栄養改善を実現し、持続可能な農業を促進する。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49872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③</a:t>
                      </a:r>
                      <a:r>
                        <a:rPr lang="zh-TW" altLang="en-US" sz="1400" b="1" u="none" strike="noStrike" dirty="0">
                          <a:effectLst/>
                          <a:latin typeface="Meiryo UI" panose="020B0604030504040204" pitchFamily="50" charset="-128"/>
                          <a:ea typeface="Meiryo UI" panose="020B0604030504040204" pitchFamily="50" charset="-128"/>
                        </a:rPr>
                        <a:t>保健</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あらゆる年齢のすべての人々の健康的な生活を確保し、福祉を促進する。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71208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④</a:t>
                      </a:r>
                      <a:r>
                        <a:rPr lang="zh-TW" altLang="en-US" sz="1400" b="1" u="none" strike="noStrike" dirty="0">
                          <a:effectLst/>
                          <a:latin typeface="Meiryo UI" panose="020B0604030504040204" pitchFamily="50" charset="-128"/>
                          <a:ea typeface="Meiryo UI" panose="020B0604030504040204" pitchFamily="50" charset="-128"/>
                        </a:rPr>
                        <a:t>教育</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すべての人に包摂的かつ公正な質の高い教育を確保し、生涯学習の機会を促進する。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49872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⑤ジェンダー</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ジェンダー平等を達成し、すべての女性及び女児の能力強化を行う。</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49872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⑥水・衛生</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すべての人々の水と衛生の利用可能性と持続可能な管理を確保する。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r h="71208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⑦エネルギー</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すべての人々の、安価かつ信頼できる持続可能な近代的エネルギーへのアクセスを確保する。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6"/>
                  </a:ext>
                </a:extLst>
              </a:tr>
              <a:tr h="92544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⑧経済成長と</a:t>
                      </a:r>
                      <a:endParaRPr lang="en-US" altLang="ja-JP" sz="1400" b="1" u="none" strike="noStrike" dirty="0">
                        <a:effectLst/>
                        <a:latin typeface="Meiryo UI" panose="020B0604030504040204" pitchFamily="50" charset="-128"/>
                        <a:ea typeface="Meiryo UI" panose="020B0604030504040204" pitchFamily="50" charset="-128"/>
                      </a:endParaRPr>
                    </a:p>
                    <a:p>
                      <a:pPr algn="l" fontAlgn="ctr"/>
                      <a:r>
                        <a:rPr lang="ja-JP" altLang="en-US" sz="1400" b="1" u="none" strike="noStrike" dirty="0">
                          <a:effectLst/>
                          <a:latin typeface="Meiryo UI" panose="020B0604030504040204" pitchFamily="50" charset="-128"/>
                          <a:ea typeface="Meiryo UI" panose="020B0604030504040204" pitchFamily="50" charset="-128"/>
                        </a:rPr>
                        <a:t>　雇用</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包摂的かつ持続可能な経済成長及びすべての人々の完全かつ生産的な雇用と働きがいのある人間らしい雇用</a:t>
                      </a:r>
                      <a:r>
                        <a:rPr lang="en-US" altLang="ja-JP" sz="1400" b="0" u="none" strike="noStrike" dirty="0">
                          <a:effectLst/>
                          <a:latin typeface="Meiryo UI" panose="020B0604030504040204" pitchFamily="50" charset="-128"/>
                          <a:ea typeface="Meiryo UI" panose="020B0604030504040204" pitchFamily="50" charset="-128"/>
                        </a:rPr>
                        <a:t>(</a:t>
                      </a:r>
                      <a:r>
                        <a:rPr lang="ja-JP" altLang="en-US" sz="1400" b="0" u="none" strike="noStrike" dirty="0">
                          <a:effectLst/>
                          <a:latin typeface="Meiryo UI" panose="020B0604030504040204" pitchFamily="50" charset="-128"/>
                          <a:ea typeface="Meiryo UI" panose="020B0604030504040204" pitchFamily="50" charset="-128"/>
                        </a:rPr>
                        <a:t>ディーセント・ワーク</a:t>
                      </a:r>
                      <a:r>
                        <a:rPr lang="en-US" altLang="ja-JP" sz="1400" b="0" u="none" strike="noStrike" dirty="0">
                          <a:effectLst/>
                          <a:latin typeface="Meiryo UI" panose="020B0604030504040204" pitchFamily="50" charset="-128"/>
                          <a:ea typeface="Meiryo UI" panose="020B0604030504040204" pitchFamily="50" charset="-128"/>
                        </a:rPr>
                        <a:t>)</a:t>
                      </a:r>
                      <a:r>
                        <a:rPr lang="ja-JP" altLang="en-US" sz="1400" b="0" u="none" strike="noStrike" dirty="0">
                          <a:effectLst/>
                          <a:latin typeface="Meiryo UI" panose="020B0604030504040204" pitchFamily="50" charset="-128"/>
                          <a:ea typeface="Meiryo UI" panose="020B0604030504040204" pitchFamily="50" charset="-128"/>
                        </a:rPr>
                        <a:t>を促進する。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7"/>
                  </a:ext>
                </a:extLst>
              </a:tr>
              <a:tr h="71208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⑨インフラ、産業化、</a:t>
                      </a:r>
                      <a:endParaRPr lang="en-US" altLang="ja-JP" sz="1400" b="1" u="none" strike="noStrike" dirty="0">
                        <a:effectLst/>
                        <a:latin typeface="Meiryo UI" panose="020B0604030504040204" pitchFamily="50" charset="-128"/>
                        <a:ea typeface="Meiryo UI" panose="020B0604030504040204" pitchFamily="50" charset="-128"/>
                      </a:endParaRPr>
                    </a:p>
                    <a:p>
                      <a:pPr algn="l" fontAlgn="ctr"/>
                      <a:r>
                        <a:rPr lang="ja-JP" altLang="en-US" sz="1400" b="1" u="none" strike="noStrike" dirty="0">
                          <a:effectLst/>
                          <a:latin typeface="Meiryo UI" panose="020B0604030504040204" pitchFamily="50" charset="-128"/>
                          <a:ea typeface="Meiryo UI" panose="020B0604030504040204" pitchFamily="50" charset="-128"/>
                        </a:rPr>
                        <a:t>　イノベーション</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強靱（レジリエント）なインフラ構築、</a:t>
                      </a:r>
                      <a:endParaRPr lang="en-US" altLang="ja-JP" sz="1400" b="0" u="none" strike="noStrike" dirty="0">
                        <a:effectLst/>
                        <a:latin typeface="Meiryo UI" panose="020B0604030504040204" pitchFamily="50" charset="-128"/>
                        <a:ea typeface="Meiryo UI" panose="020B0604030504040204" pitchFamily="50" charset="-128"/>
                      </a:endParaRPr>
                    </a:p>
                    <a:p>
                      <a:pPr algn="l" fontAlgn="ctr"/>
                      <a:r>
                        <a:rPr lang="ja-JP" altLang="en-US" sz="1400" b="0" u="none" strike="noStrike" dirty="0">
                          <a:effectLst/>
                          <a:latin typeface="Meiryo UI" panose="020B0604030504040204" pitchFamily="50" charset="-128"/>
                          <a:ea typeface="Meiryo UI" panose="020B0604030504040204" pitchFamily="50" charset="-128"/>
                        </a:rPr>
                        <a:t>包摂的かつ持続可能な産業化の</a:t>
                      </a:r>
                      <a:endParaRPr lang="en-US" altLang="ja-JP" sz="1400" b="0" u="none" strike="noStrike" dirty="0">
                        <a:effectLst/>
                        <a:latin typeface="Meiryo UI" panose="020B0604030504040204" pitchFamily="50" charset="-128"/>
                        <a:ea typeface="Meiryo UI" panose="020B0604030504040204" pitchFamily="50" charset="-128"/>
                      </a:endParaRPr>
                    </a:p>
                    <a:p>
                      <a:pPr algn="l" fontAlgn="ctr"/>
                      <a:r>
                        <a:rPr lang="ja-JP" altLang="en-US" sz="1400" b="0" u="none" strike="noStrike" dirty="0">
                          <a:effectLst/>
                          <a:latin typeface="Meiryo UI" panose="020B0604030504040204" pitchFamily="50" charset="-128"/>
                          <a:ea typeface="Meiryo UI" panose="020B0604030504040204" pitchFamily="50" charset="-128"/>
                        </a:rPr>
                        <a:t>促進及びイノベーションの推進を図る。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graphicFrame>
        <p:nvGraphicFramePr>
          <p:cNvPr id="4" name="表 3"/>
          <p:cNvGraphicFramePr>
            <a:graphicFrameLocks noGrp="1"/>
          </p:cNvGraphicFramePr>
          <p:nvPr/>
        </p:nvGraphicFramePr>
        <p:xfrm>
          <a:off x="6269733" y="742310"/>
          <a:ext cx="4634114" cy="5097480"/>
        </p:xfrm>
        <a:graphic>
          <a:graphicData uri="http://schemas.openxmlformats.org/drawingml/2006/table">
            <a:tbl>
              <a:tblPr firstRow="1" bandRow="1">
                <a:tableStyleId>{BC89EF96-8CEA-46FF-86C4-4CE0E7609802}</a:tableStyleId>
              </a:tblPr>
              <a:tblGrid>
                <a:gridCol w="1111468">
                  <a:extLst>
                    <a:ext uri="{9D8B030D-6E8A-4147-A177-3AD203B41FA5}">
                      <a16:colId xmlns:a16="http://schemas.microsoft.com/office/drawing/2014/main" val="20000"/>
                    </a:ext>
                  </a:extLst>
                </a:gridCol>
                <a:gridCol w="3522646">
                  <a:extLst>
                    <a:ext uri="{9D8B030D-6E8A-4147-A177-3AD203B41FA5}">
                      <a16:colId xmlns:a16="http://schemas.microsoft.com/office/drawing/2014/main" val="20001"/>
                    </a:ext>
                  </a:extLst>
                </a:gridCol>
              </a:tblGrid>
              <a:tr h="39204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⑩</a:t>
                      </a:r>
                      <a:r>
                        <a:rPr lang="zh-TW" altLang="en-US" sz="1400" b="1" u="none" strike="noStrike" dirty="0">
                          <a:effectLst/>
                          <a:latin typeface="Meiryo UI" panose="020B0604030504040204" pitchFamily="50" charset="-128"/>
                          <a:ea typeface="Meiryo UI" panose="020B0604030504040204" pitchFamily="50" charset="-128"/>
                        </a:rPr>
                        <a:t>不平等</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各国内及び各国間の不平等を是正する。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57600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⑪持続可能　</a:t>
                      </a:r>
                      <a:endParaRPr lang="en-US" altLang="ja-JP" sz="1400" b="1" u="none" strike="noStrike" dirty="0">
                        <a:effectLst/>
                        <a:latin typeface="Meiryo UI" panose="020B0604030504040204" pitchFamily="50" charset="-128"/>
                        <a:ea typeface="Meiryo UI" panose="020B0604030504040204" pitchFamily="50" charset="-128"/>
                      </a:endParaRPr>
                    </a:p>
                    <a:p>
                      <a:pPr algn="l" fontAlgn="ctr"/>
                      <a:r>
                        <a:rPr lang="ja-JP" altLang="en-US" sz="1400" b="1" u="none" strike="noStrike" dirty="0">
                          <a:effectLst/>
                          <a:latin typeface="Meiryo UI" panose="020B0604030504040204" pitchFamily="50" charset="-128"/>
                          <a:ea typeface="Meiryo UI" panose="020B0604030504040204" pitchFamily="50" charset="-128"/>
                        </a:rPr>
                        <a:t>　な都市</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包摂的で安全かつ強靱</a:t>
                      </a:r>
                      <a:r>
                        <a:rPr lang="en-US" altLang="ja-JP" sz="1400" b="0" u="none" strike="noStrike" dirty="0">
                          <a:effectLst/>
                          <a:latin typeface="Meiryo UI" panose="020B0604030504040204" pitchFamily="50" charset="-128"/>
                          <a:ea typeface="Meiryo UI" panose="020B0604030504040204" pitchFamily="50" charset="-128"/>
                        </a:rPr>
                        <a:t>(</a:t>
                      </a:r>
                      <a:r>
                        <a:rPr lang="ja-JP" altLang="en-US" sz="1400" b="0" u="none" strike="noStrike" dirty="0">
                          <a:effectLst/>
                          <a:latin typeface="Meiryo UI" panose="020B0604030504040204" pitchFamily="50" charset="-128"/>
                          <a:ea typeface="Meiryo UI" panose="020B0604030504040204" pitchFamily="50" charset="-128"/>
                        </a:rPr>
                        <a:t>レジリエント）で</a:t>
                      </a:r>
                      <a:endParaRPr lang="en-US" altLang="ja-JP" sz="1400" b="0" u="none" strike="noStrike" dirty="0">
                        <a:effectLst/>
                        <a:latin typeface="Meiryo UI" panose="020B0604030504040204" pitchFamily="50" charset="-128"/>
                        <a:ea typeface="Meiryo UI" panose="020B0604030504040204" pitchFamily="50" charset="-128"/>
                      </a:endParaRPr>
                    </a:p>
                    <a:p>
                      <a:pPr algn="l" fontAlgn="ctr"/>
                      <a:r>
                        <a:rPr lang="ja-JP" altLang="en-US" sz="1400" b="0" u="none" strike="noStrike" dirty="0">
                          <a:effectLst/>
                          <a:latin typeface="Meiryo UI" panose="020B0604030504040204" pitchFamily="50" charset="-128"/>
                          <a:ea typeface="Meiryo UI" panose="020B0604030504040204" pitchFamily="50" charset="-128"/>
                        </a:rPr>
                        <a:t>持続可能な都市及び人間居住を実現する。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540000">
                <a:tc>
                  <a:txBody>
                    <a:bodyPr/>
                    <a:lstStyle/>
                    <a:p>
                      <a:pPr algn="l" fontAlgn="ctr"/>
                      <a:r>
                        <a:rPr lang="ja-JP" altLang="en-US" sz="1400" b="1" u="none" strike="noStrike" spc="-150" dirty="0">
                          <a:effectLst/>
                          <a:latin typeface="Meiryo UI" panose="020B0604030504040204" pitchFamily="50" charset="-128"/>
                          <a:ea typeface="Meiryo UI" panose="020B0604030504040204" pitchFamily="50" charset="-128"/>
                        </a:rPr>
                        <a:t>⑫持続可能な</a:t>
                      </a:r>
                      <a:endParaRPr lang="en-US" altLang="ja-JP" sz="1400" b="1" u="none" strike="noStrike" spc="-150" dirty="0">
                        <a:effectLst/>
                        <a:latin typeface="Meiryo UI" panose="020B0604030504040204" pitchFamily="50" charset="-128"/>
                        <a:ea typeface="Meiryo UI" panose="020B0604030504040204" pitchFamily="50" charset="-128"/>
                      </a:endParaRPr>
                    </a:p>
                    <a:p>
                      <a:pPr algn="l" fontAlgn="ctr"/>
                      <a:r>
                        <a:rPr lang="ja-JP" altLang="en-US" sz="1400" b="1" u="none" strike="noStrike" spc="-150" dirty="0">
                          <a:effectLst/>
                          <a:latin typeface="Meiryo UI" panose="020B0604030504040204" pitchFamily="50" charset="-128"/>
                          <a:ea typeface="Meiryo UI" panose="020B0604030504040204" pitchFamily="50" charset="-128"/>
                        </a:rPr>
                        <a:t>　生産と消費</a:t>
                      </a:r>
                      <a:endParaRPr lang="ja-JP" altLang="en-US" sz="1400" b="1" i="0" u="none" strike="noStrike" spc="-15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持続可能な生産消費形態を確保する。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54000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⑬</a:t>
                      </a:r>
                      <a:r>
                        <a:rPr lang="zh-TW" altLang="en-US" sz="1400" b="1" u="none" strike="noStrike" dirty="0">
                          <a:effectLst/>
                          <a:latin typeface="Meiryo UI" panose="020B0604030504040204" pitchFamily="50" charset="-128"/>
                          <a:ea typeface="Meiryo UI" panose="020B0604030504040204" pitchFamily="50" charset="-128"/>
                        </a:rPr>
                        <a:t>気候変動</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気候変動及びその影響を軽減するための緊急対策を講じる。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54000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⑭</a:t>
                      </a:r>
                      <a:r>
                        <a:rPr lang="zh-TW" altLang="en-US" sz="1400" b="1" u="none" strike="noStrike" dirty="0">
                          <a:effectLst/>
                          <a:latin typeface="Meiryo UI" panose="020B0604030504040204" pitchFamily="50" charset="-128"/>
                          <a:ea typeface="Meiryo UI" panose="020B0604030504040204" pitchFamily="50" charset="-128"/>
                        </a:rPr>
                        <a:t>海洋資源</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持続可能な開発のために海洋・海洋資源を保全し、持続可能な形で利用する。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92544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⑮</a:t>
                      </a:r>
                      <a:r>
                        <a:rPr lang="zh-TW" altLang="en-US" sz="1400" b="1" u="none" strike="noStrike" dirty="0">
                          <a:effectLst/>
                          <a:latin typeface="Meiryo UI" panose="020B0604030504040204" pitchFamily="50" charset="-128"/>
                          <a:ea typeface="Meiryo UI" panose="020B0604030504040204" pitchFamily="50" charset="-128"/>
                        </a:rPr>
                        <a:t>陸上資源</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陸域生態系の保護、回復、持続可能な利用の推進、持続可能な森林の経営、砂漠化への対処、ならびに土地の劣化の阻止・回復及び生物多様性の損失を阻止する。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r h="104400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⑯</a:t>
                      </a:r>
                      <a:r>
                        <a:rPr lang="zh-TW" altLang="en-US" sz="1400" b="1" u="none" strike="noStrike" dirty="0">
                          <a:effectLst/>
                          <a:latin typeface="Meiryo UI" panose="020B0604030504040204" pitchFamily="50" charset="-128"/>
                          <a:ea typeface="Meiryo UI" panose="020B0604030504040204" pitchFamily="50" charset="-128"/>
                        </a:rPr>
                        <a:t>平和</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持続可能な開発のための平和で包摂的な社会を促進し、すべての人々に司法へのアクセスを提供し、あらゆるレベルにおいて効果的で説明責任のある包摂的な制度を構築する。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6"/>
                  </a:ext>
                </a:extLst>
              </a:tr>
              <a:tr h="54000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⑰</a:t>
                      </a:r>
                      <a:r>
                        <a:rPr lang="zh-TW" altLang="en-US" sz="1400" b="1" u="none" strike="noStrike" dirty="0">
                          <a:effectLst/>
                          <a:latin typeface="Meiryo UI" panose="020B0604030504040204" pitchFamily="50" charset="-128"/>
                          <a:ea typeface="Meiryo UI" panose="020B0604030504040204" pitchFamily="50" charset="-128"/>
                        </a:rPr>
                        <a:t>実施手段</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持続可能な開発のための実施手段を強化し、グローバル・パートナーシップを活性化する。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5" name="テキスト ボックス 4"/>
          <p:cNvSpPr txBox="1"/>
          <p:nvPr/>
        </p:nvSpPr>
        <p:spPr>
          <a:xfrm>
            <a:off x="5924551" y="5951035"/>
            <a:ext cx="5089619" cy="253916"/>
          </a:xfrm>
          <a:prstGeom prst="rect">
            <a:avLst/>
          </a:prstGeom>
          <a:noFill/>
        </p:spPr>
        <p:txBody>
          <a:bodyPr wrap="square" rtlCol="0">
            <a:spAutoFit/>
          </a:bodyPr>
          <a:lstStyle/>
          <a:p>
            <a:pPr algn="r"/>
            <a:r>
              <a:rPr lang="ja-JP" altLang="en-US" sz="1050" dirty="0">
                <a:latin typeface="+mn-ea"/>
              </a:rPr>
              <a:t>（出典）外務省　「持続可能な開発のための</a:t>
            </a:r>
            <a:r>
              <a:rPr lang="en-US" altLang="ja-JP" sz="1050" dirty="0">
                <a:latin typeface="+mn-ea"/>
              </a:rPr>
              <a:t>2030</a:t>
            </a:r>
            <a:r>
              <a:rPr lang="ja-JP" altLang="en-US" sz="1050" dirty="0">
                <a:latin typeface="+mn-ea"/>
              </a:rPr>
              <a:t>アジェンダ（仮訳）」</a:t>
            </a:r>
          </a:p>
        </p:txBody>
      </p:sp>
      <p:sp>
        <p:nvSpPr>
          <p:cNvPr id="6" name="スライド番号プレースホルダー 8"/>
          <p:cNvSpPr txBox="1">
            <a:spLocks/>
          </p:cNvSpPr>
          <p:nvPr/>
        </p:nvSpPr>
        <p:spPr>
          <a:xfrm>
            <a:off x="8139113" y="6356355"/>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a:pPr algn="r"/>
              <a:t>13</a:t>
            </a:fld>
            <a:endParaRPr kumimoji="1" lang="ja-JP" altLang="en-US" sz="1200" dirty="0"/>
          </a:p>
        </p:txBody>
      </p:sp>
      <p:sp>
        <p:nvSpPr>
          <p:cNvPr id="7" name="テキスト ボックス 6">
            <a:extLst>
              <a:ext uri="{FF2B5EF4-FFF2-40B4-BE49-F238E27FC236}">
                <a16:creationId xmlns:a16="http://schemas.microsoft.com/office/drawing/2014/main" id="{73DC3758-13DE-452B-9A86-A2C92E1A0385}"/>
              </a:ext>
            </a:extLst>
          </p:cNvPr>
          <p:cNvSpPr txBox="1"/>
          <p:nvPr/>
        </p:nvSpPr>
        <p:spPr>
          <a:xfrm>
            <a:off x="1228188" y="99091"/>
            <a:ext cx="6163956" cy="707886"/>
          </a:xfrm>
          <a:prstGeom prst="rect">
            <a:avLst/>
          </a:prstGeom>
          <a:noFill/>
        </p:spPr>
        <p:txBody>
          <a:bodyPr wrap="square" rtlCol="0">
            <a:spAutoFit/>
          </a:bodyP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の</a:t>
            </a:r>
            <a:r>
              <a:rPr kumimoji="1" lang="en-US" altLang="ja-JP" sz="2000" b="1" dirty="0">
                <a:latin typeface="Meiryo UI" panose="020B0604030504040204" pitchFamily="50" charset="-128"/>
                <a:ea typeface="Meiryo UI" panose="020B0604030504040204" pitchFamily="50" charset="-128"/>
              </a:rPr>
              <a:t>17</a:t>
            </a:r>
            <a:r>
              <a:rPr kumimoji="1" lang="ja-JP" altLang="en-US" sz="2000" b="1" dirty="0">
                <a:latin typeface="Meiryo UI" panose="020B0604030504040204" pitchFamily="50" charset="-128"/>
                <a:ea typeface="Meiryo UI" panose="020B0604030504040204" pitchFamily="50" charset="-128"/>
              </a:rPr>
              <a:t>のゴール</a:t>
            </a:r>
          </a:p>
          <a:p>
            <a:endParaRPr kumimoji="1" lang="ja-JP" altLang="en-US" sz="2000" b="1" dirty="0">
              <a:latin typeface="Meiryo UI" panose="020B0604030504040204" pitchFamily="50" charset="-128"/>
              <a:ea typeface="Meiryo UI" panose="020B0604030504040204" pitchFamily="50" charset="-128"/>
            </a:endParaRPr>
          </a:p>
        </p:txBody>
      </p:sp>
      <p:cxnSp>
        <p:nvCxnSpPr>
          <p:cNvPr id="13" name="直線コネクタ 12">
            <a:extLst>
              <a:ext uri="{FF2B5EF4-FFF2-40B4-BE49-F238E27FC236}">
                <a16:creationId xmlns:a16="http://schemas.microsoft.com/office/drawing/2014/main" id="{F8629736-DEDE-45BF-BFB8-C2023DC7B3AD}"/>
              </a:ext>
            </a:extLst>
          </p:cNvPr>
          <p:cNvCxnSpPr>
            <a:cxnSpLocks/>
          </p:cNvCxnSpPr>
          <p:nvPr/>
        </p:nvCxnSpPr>
        <p:spPr>
          <a:xfrm>
            <a:off x="1222182" y="600457"/>
            <a:ext cx="9747636" cy="0"/>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26539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1139232" y="-1"/>
            <a:ext cx="9906000" cy="631066"/>
          </a:xfrm>
          <a:prstGeom prst="rect">
            <a:avLst/>
          </a:prstGeom>
          <a:noFill/>
          <a:ln>
            <a:noFill/>
          </a:ln>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solidFill>
                  <a:schemeClr val="tx1"/>
                </a:solidFill>
                <a:latin typeface="Meiryo UI" panose="020B0604030504040204" pitchFamily="50" charset="-128"/>
                <a:ea typeface="Meiryo UI" panose="020B0604030504040204" pitchFamily="50" charset="-128"/>
              </a:rPr>
              <a:t>　</a:t>
            </a:r>
            <a:r>
              <a:rPr kumimoji="1" lang="en-US" altLang="ja-JP" sz="2000" b="1" dirty="0">
                <a:solidFill>
                  <a:schemeClr val="tx1"/>
                </a:solidFill>
                <a:latin typeface="Meiryo UI" panose="020B0604030504040204" pitchFamily="50" charset="-128"/>
                <a:ea typeface="Meiryo UI" panose="020B0604030504040204" pitchFamily="50" charset="-128"/>
              </a:rPr>
              <a:t>SDGs</a:t>
            </a:r>
            <a:r>
              <a:rPr kumimoji="1" lang="ja-JP" altLang="en-US" sz="2000" b="1" dirty="0">
                <a:solidFill>
                  <a:schemeClr val="tx1"/>
                </a:solidFill>
                <a:latin typeface="Meiryo UI" panose="020B0604030504040204" pitchFamily="50" charset="-128"/>
                <a:ea typeface="Meiryo UI" panose="020B0604030504040204" pitchFamily="50" charset="-128"/>
              </a:rPr>
              <a:t>の</a:t>
            </a:r>
            <a:r>
              <a:rPr kumimoji="1" lang="en-US" altLang="ja-JP" sz="2000" b="1" dirty="0">
                <a:solidFill>
                  <a:schemeClr val="tx1"/>
                </a:solidFill>
                <a:latin typeface="Meiryo UI" panose="020B0604030504040204" pitchFamily="50" charset="-128"/>
                <a:ea typeface="Meiryo UI" panose="020B0604030504040204" pitchFamily="50" charset="-128"/>
              </a:rPr>
              <a:t>17</a:t>
            </a:r>
            <a:r>
              <a:rPr kumimoji="1" lang="ja-JP" altLang="en-US" sz="2000" b="1" dirty="0">
                <a:solidFill>
                  <a:schemeClr val="tx1"/>
                </a:solidFill>
                <a:latin typeface="Meiryo UI" panose="020B0604030504040204" pitchFamily="50" charset="-128"/>
                <a:ea typeface="Meiryo UI" panose="020B0604030504040204" pitchFamily="50" charset="-128"/>
              </a:rPr>
              <a:t>のゴール（５つの</a:t>
            </a:r>
            <a:r>
              <a:rPr kumimoji="1" lang="en-US" altLang="ja-JP" sz="2000" b="1" dirty="0">
                <a:solidFill>
                  <a:schemeClr val="tx1"/>
                </a:solidFill>
                <a:latin typeface="Meiryo UI" panose="020B0604030504040204" pitchFamily="50" charset="-128"/>
                <a:ea typeface="Meiryo UI" panose="020B0604030504040204" pitchFamily="50" charset="-128"/>
              </a:rPr>
              <a:t>P)</a:t>
            </a:r>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96397" y="5884081"/>
            <a:ext cx="765888" cy="765888"/>
          </a:xfrm>
          <a:prstGeom prst="rect">
            <a:avLst/>
          </a:prstGeom>
        </p:spPr>
      </p:pic>
      <p:grpSp>
        <p:nvGrpSpPr>
          <p:cNvPr id="7" name="グループ化 6"/>
          <p:cNvGrpSpPr/>
          <p:nvPr/>
        </p:nvGrpSpPr>
        <p:grpSpPr>
          <a:xfrm>
            <a:off x="1837489" y="779546"/>
            <a:ext cx="2424796" cy="1647865"/>
            <a:chOff x="801132" y="1613073"/>
            <a:chExt cx="2424796" cy="1647865"/>
          </a:xfrm>
        </p:grpSpPr>
        <p:pic>
          <p:nvPicPr>
            <p:cNvPr id="9" name="図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01132" y="1613073"/>
              <a:ext cx="765888" cy="765888"/>
            </a:xfrm>
            <a:prstGeom prst="rect">
              <a:avLst/>
            </a:prstGeom>
          </p:spPr>
        </p:pic>
        <p:pic>
          <p:nvPicPr>
            <p:cNvPr id="10" name="図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630586" y="1613073"/>
              <a:ext cx="765888" cy="765888"/>
            </a:xfrm>
            <a:prstGeom prst="rect">
              <a:avLst/>
            </a:prstGeom>
          </p:spPr>
        </p:pic>
        <p:pic>
          <p:nvPicPr>
            <p:cNvPr id="11" name="図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460040" y="1613073"/>
              <a:ext cx="765888" cy="765888"/>
            </a:xfrm>
            <a:prstGeom prst="rect">
              <a:avLst/>
            </a:prstGeom>
          </p:spPr>
        </p:pic>
        <p:pic>
          <p:nvPicPr>
            <p:cNvPr id="12" name="図 1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01132" y="2495050"/>
              <a:ext cx="765888" cy="765888"/>
            </a:xfrm>
            <a:prstGeom prst="rect">
              <a:avLst/>
            </a:prstGeom>
          </p:spPr>
        </p:pic>
        <p:pic>
          <p:nvPicPr>
            <p:cNvPr id="13" name="図 1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630586" y="2495050"/>
              <a:ext cx="765888" cy="765888"/>
            </a:xfrm>
            <a:prstGeom prst="rect">
              <a:avLst/>
            </a:prstGeom>
          </p:spPr>
        </p:pic>
        <p:pic>
          <p:nvPicPr>
            <p:cNvPr id="14" name="図 13"/>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460040" y="2495050"/>
              <a:ext cx="765888" cy="765888"/>
            </a:xfrm>
            <a:prstGeom prst="rect">
              <a:avLst/>
            </a:prstGeom>
          </p:spPr>
        </p:pic>
      </p:grpSp>
      <p:grpSp>
        <p:nvGrpSpPr>
          <p:cNvPr id="15" name="グループ化 14"/>
          <p:cNvGrpSpPr/>
          <p:nvPr/>
        </p:nvGrpSpPr>
        <p:grpSpPr>
          <a:xfrm>
            <a:off x="8450969" y="1493168"/>
            <a:ext cx="2424796" cy="1648671"/>
            <a:chOff x="8801100" y="1612267"/>
            <a:chExt cx="2424796" cy="1648671"/>
          </a:xfrm>
        </p:grpSpPr>
        <p:pic>
          <p:nvPicPr>
            <p:cNvPr id="16" name="図 15"/>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8801100" y="1613879"/>
              <a:ext cx="765888" cy="765888"/>
            </a:xfrm>
            <a:prstGeom prst="rect">
              <a:avLst/>
            </a:prstGeom>
          </p:spPr>
        </p:pic>
        <p:pic>
          <p:nvPicPr>
            <p:cNvPr id="17" name="図 16"/>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630554" y="1612267"/>
              <a:ext cx="765888" cy="765888"/>
            </a:xfrm>
            <a:prstGeom prst="rect">
              <a:avLst/>
            </a:prstGeom>
          </p:spPr>
        </p:pic>
        <p:pic>
          <p:nvPicPr>
            <p:cNvPr id="18" name="図 17"/>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8801100" y="2495050"/>
              <a:ext cx="765888" cy="765888"/>
            </a:xfrm>
            <a:prstGeom prst="rect">
              <a:avLst/>
            </a:prstGeom>
          </p:spPr>
        </p:pic>
        <p:pic>
          <p:nvPicPr>
            <p:cNvPr id="19" name="図 18"/>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630554" y="2493438"/>
              <a:ext cx="765888" cy="765888"/>
            </a:xfrm>
            <a:prstGeom prst="rect">
              <a:avLst/>
            </a:prstGeom>
          </p:spPr>
        </p:pic>
        <p:pic>
          <p:nvPicPr>
            <p:cNvPr id="20" name="図 19"/>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60008" y="2493438"/>
              <a:ext cx="765888" cy="765888"/>
            </a:xfrm>
            <a:prstGeom prst="rect">
              <a:avLst/>
            </a:prstGeom>
          </p:spPr>
        </p:pic>
      </p:grpSp>
      <p:grpSp>
        <p:nvGrpSpPr>
          <p:cNvPr id="21" name="グループ化 20"/>
          <p:cNvGrpSpPr/>
          <p:nvPr/>
        </p:nvGrpSpPr>
        <p:grpSpPr>
          <a:xfrm>
            <a:off x="1224431" y="3687715"/>
            <a:ext cx="2417192" cy="1653610"/>
            <a:chOff x="804934" y="3656179"/>
            <a:chExt cx="2417192" cy="1653610"/>
          </a:xfrm>
        </p:grpSpPr>
        <p:pic>
          <p:nvPicPr>
            <p:cNvPr id="22" name="図 21"/>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630586" y="3656179"/>
              <a:ext cx="765888" cy="765888"/>
            </a:xfrm>
            <a:prstGeom prst="rect">
              <a:avLst/>
            </a:prstGeom>
          </p:spPr>
        </p:pic>
        <p:pic>
          <p:nvPicPr>
            <p:cNvPr id="23" name="図 22"/>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804934" y="4538156"/>
              <a:ext cx="765888" cy="765888"/>
            </a:xfrm>
            <a:prstGeom prst="rect">
              <a:avLst/>
            </a:prstGeom>
          </p:spPr>
        </p:pic>
        <p:pic>
          <p:nvPicPr>
            <p:cNvPr id="24" name="図 23"/>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630586" y="4538156"/>
              <a:ext cx="765888" cy="765888"/>
            </a:xfrm>
            <a:prstGeom prst="rect">
              <a:avLst/>
            </a:prstGeom>
          </p:spPr>
        </p:pic>
        <p:pic>
          <p:nvPicPr>
            <p:cNvPr id="25" name="図 24"/>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2456238" y="4543901"/>
              <a:ext cx="765888" cy="765888"/>
            </a:xfrm>
            <a:prstGeom prst="rect">
              <a:avLst/>
            </a:prstGeom>
          </p:spPr>
        </p:pic>
      </p:grpSp>
      <p:pic>
        <p:nvPicPr>
          <p:cNvPr id="26" name="図 25"/>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8065683" y="5884081"/>
            <a:ext cx="765888" cy="765888"/>
          </a:xfrm>
          <a:prstGeom prst="rect">
            <a:avLst/>
          </a:prstGeom>
        </p:spPr>
      </p:pic>
      <p:pic>
        <p:nvPicPr>
          <p:cNvPr id="27" name="Picture 7" descr="C:\Users\sakurai kazuko\Desktop\SustDevWheel-01_JAN_v1B.pn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3733497" y="1503810"/>
            <a:ext cx="4717473" cy="5030876"/>
          </a:xfrm>
          <a:prstGeom prst="rect">
            <a:avLst/>
          </a:prstGeom>
          <a:noFill/>
          <a:extLst>
            <a:ext uri="{909E8E84-426E-40DD-AFC4-6F175D3DCCD1}">
              <a14:hiddenFill xmlns:a14="http://schemas.microsoft.com/office/drawing/2010/main">
                <a:solidFill>
                  <a:srgbClr val="FFFFFF"/>
                </a:solidFill>
              </a14:hiddenFill>
            </a:ext>
          </a:extLst>
        </p:spPr>
      </p:pic>
      <p:sp>
        <p:nvSpPr>
          <p:cNvPr id="28" name="スライド番号プレースホルダー 8"/>
          <p:cNvSpPr txBox="1">
            <a:spLocks/>
          </p:cNvSpPr>
          <p:nvPr/>
        </p:nvSpPr>
        <p:spPr>
          <a:xfrm>
            <a:off x="8139113" y="6356355"/>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a:pPr algn="r"/>
              <a:t>14</a:t>
            </a:fld>
            <a:endParaRPr kumimoji="1" lang="ja-JP" altLang="en-US" sz="1200" dirty="0"/>
          </a:p>
        </p:txBody>
      </p:sp>
      <p:cxnSp>
        <p:nvCxnSpPr>
          <p:cNvPr id="29" name="直線コネクタ 28">
            <a:extLst>
              <a:ext uri="{FF2B5EF4-FFF2-40B4-BE49-F238E27FC236}">
                <a16:creationId xmlns:a16="http://schemas.microsoft.com/office/drawing/2014/main" id="{BCC582A6-1A6E-459E-8EC6-D2F69B4D1CC8}"/>
              </a:ext>
            </a:extLst>
          </p:cNvPr>
          <p:cNvCxnSpPr>
            <a:cxnSpLocks/>
          </p:cNvCxnSpPr>
          <p:nvPr/>
        </p:nvCxnSpPr>
        <p:spPr>
          <a:xfrm>
            <a:off x="1222182" y="600457"/>
            <a:ext cx="9747636" cy="0"/>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97083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697585" y="631065"/>
            <a:ext cx="5221557" cy="6100433"/>
          </a:xfrm>
          <a:prstGeom prst="rect">
            <a:avLst/>
          </a:prstGeom>
        </p:spPr>
      </p:pic>
      <p:sp>
        <p:nvSpPr>
          <p:cNvPr id="4" name="正方形/長方形 3"/>
          <p:cNvSpPr/>
          <p:nvPr/>
        </p:nvSpPr>
        <p:spPr>
          <a:xfrm>
            <a:off x="1139232" y="-1"/>
            <a:ext cx="9906000" cy="631066"/>
          </a:xfrm>
          <a:prstGeom prst="rect">
            <a:avLst/>
          </a:prstGeom>
          <a:noFill/>
          <a:ln>
            <a:noFill/>
          </a:ln>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solidFill>
                  <a:schemeClr val="tx1"/>
                </a:solidFill>
                <a:latin typeface="Meiryo UI" panose="020B0604030504040204" pitchFamily="50" charset="-128"/>
                <a:ea typeface="Meiryo UI" panose="020B0604030504040204" pitchFamily="50" charset="-128"/>
              </a:rPr>
              <a:t>　（参考資料）</a:t>
            </a:r>
            <a:r>
              <a:rPr kumimoji="1" lang="en-US" altLang="ja-JP" sz="2000" b="1" dirty="0">
                <a:solidFill>
                  <a:schemeClr val="tx1"/>
                </a:solidFill>
                <a:latin typeface="Meiryo UI" panose="020B0604030504040204" pitchFamily="50" charset="-128"/>
                <a:ea typeface="Meiryo UI" panose="020B0604030504040204" pitchFamily="50" charset="-128"/>
              </a:rPr>
              <a:t>SDGs</a:t>
            </a:r>
            <a:r>
              <a:rPr kumimoji="1" lang="ja-JP" altLang="en-US" sz="2000" b="1" dirty="0">
                <a:solidFill>
                  <a:schemeClr val="tx1"/>
                </a:solidFill>
                <a:latin typeface="Meiryo UI" panose="020B0604030504040204" pitchFamily="50" charset="-128"/>
                <a:ea typeface="Meiryo UI" panose="020B0604030504040204" pitchFamily="50" charset="-128"/>
              </a:rPr>
              <a:t>の世界観</a:t>
            </a:r>
            <a:r>
              <a:rPr kumimoji="1" lang="en-US" altLang="ja-JP" sz="2000" b="1" dirty="0">
                <a:solidFill>
                  <a:schemeClr val="tx1"/>
                </a:solidFill>
                <a:latin typeface="Meiryo UI" panose="020B0604030504040204" pitchFamily="50" charset="-128"/>
                <a:ea typeface="Meiryo UI" panose="020B0604030504040204" pitchFamily="50" charset="-128"/>
              </a:rPr>
              <a:t>(The New Division</a:t>
            </a:r>
            <a:r>
              <a:rPr kumimoji="1" lang="ja-JP" altLang="en-US" sz="2000" b="1" dirty="0">
                <a:solidFill>
                  <a:schemeClr val="tx1"/>
                </a:solidFill>
                <a:latin typeface="Meiryo UI" panose="020B0604030504040204" pitchFamily="50" charset="-128"/>
                <a:ea typeface="Meiryo UI" panose="020B0604030504040204" pitchFamily="50" charset="-128"/>
              </a:rPr>
              <a:t>社の</a:t>
            </a:r>
            <a:r>
              <a:rPr kumimoji="1" lang="en-US" altLang="ja-JP" sz="2000" b="1" dirty="0">
                <a:solidFill>
                  <a:schemeClr val="tx1"/>
                </a:solidFill>
                <a:latin typeface="Meiryo UI" panose="020B0604030504040204" pitchFamily="50" charset="-128"/>
                <a:ea typeface="Meiryo UI" panose="020B0604030504040204" pitchFamily="50" charset="-128"/>
              </a:rPr>
              <a:t>SDGs</a:t>
            </a:r>
            <a:r>
              <a:rPr kumimoji="1" lang="ja-JP" altLang="en-US" sz="2000" b="1" dirty="0">
                <a:solidFill>
                  <a:schemeClr val="tx1"/>
                </a:solidFill>
                <a:latin typeface="Meiryo UI" panose="020B0604030504040204" pitchFamily="50" charset="-128"/>
                <a:ea typeface="Meiryo UI" panose="020B0604030504040204" pitchFamily="50" charset="-128"/>
              </a:rPr>
              <a:t>マニュフェスト</a:t>
            </a:r>
            <a:r>
              <a:rPr kumimoji="1" lang="en-US" altLang="ja-JP" sz="2000" b="1" dirty="0">
                <a:solidFill>
                  <a:schemeClr val="tx1"/>
                </a:solidFill>
                <a:latin typeface="Meiryo UI" panose="020B0604030504040204" pitchFamily="50" charset="-128"/>
                <a:ea typeface="Meiryo UI" panose="020B0604030504040204" pitchFamily="50" charset="-128"/>
              </a:rPr>
              <a:t>)</a:t>
            </a:r>
          </a:p>
        </p:txBody>
      </p:sp>
      <p:sp>
        <p:nvSpPr>
          <p:cNvPr id="5" name="正方形/長方形 4"/>
          <p:cNvSpPr/>
          <p:nvPr/>
        </p:nvSpPr>
        <p:spPr>
          <a:xfrm>
            <a:off x="6711834" y="6577610"/>
            <a:ext cx="5270962" cy="307777"/>
          </a:xfrm>
          <a:prstGeom prst="rect">
            <a:avLst/>
          </a:prstGeom>
        </p:spPr>
        <p:txBody>
          <a:bodyPr wrap="square">
            <a:spAutoFit/>
          </a:bodyPr>
          <a:lstStyle/>
          <a:p>
            <a:r>
              <a:rPr lang="ja-JP" altLang="en-US" sz="1400" dirty="0">
                <a:latin typeface="Meiryo UI" panose="020B0604030504040204" pitchFamily="50" charset="-128"/>
                <a:ea typeface="Meiryo UI" panose="020B0604030504040204" pitchFamily="50" charset="-128"/>
              </a:rPr>
              <a:t> 「出典</a:t>
            </a:r>
            <a:r>
              <a:rPr lang="en-US" altLang="ja-JP" sz="1400" dirty="0">
                <a:latin typeface="Meiryo UI" panose="020B0604030504040204" pitchFamily="50" charset="-128"/>
                <a:ea typeface="Meiryo UI" panose="020B0604030504040204" pitchFamily="50" charset="-128"/>
              </a:rPr>
              <a:t>:The New Division</a:t>
            </a:r>
            <a:r>
              <a:rPr lang="ja-JP" altLang="en-US" sz="1400" dirty="0" err="1">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株</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ワンプラネット・カフェ訳」</a:t>
            </a:r>
          </a:p>
        </p:txBody>
      </p:sp>
      <p:cxnSp>
        <p:nvCxnSpPr>
          <p:cNvPr id="6" name="直線コネクタ 5">
            <a:extLst>
              <a:ext uri="{FF2B5EF4-FFF2-40B4-BE49-F238E27FC236}">
                <a16:creationId xmlns:a16="http://schemas.microsoft.com/office/drawing/2014/main" id="{F6BF1FDD-A9EE-42DB-9B0D-6DFD2F558B55}"/>
              </a:ext>
            </a:extLst>
          </p:cNvPr>
          <p:cNvCxnSpPr>
            <a:cxnSpLocks/>
          </p:cNvCxnSpPr>
          <p:nvPr/>
        </p:nvCxnSpPr>
        <p:spPr>
          <a:xfrm>
            <a:off x="1222182" y="548680"/>
            <a:ext cx="9747636" cy="0"/>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sp>
        <p:nvSpPr>
          <p:cNvPr id="7" name="スライド番号プレースホルダー 1">
            <a:extLst>
              <a:ext uri="{FF2B5EF4-FFF2-40B4-BE49-F238E27FC236}">
                <a16:creationId xmlns:a16="http://schemas.microsoft.com/office/drawing/2014/main" id="{143E955E-5352-4D72-8D03-E334E8876D53}"/>
              </a:ext>
            </a:extLst>
          </p:cNvPr>
          <p:cNvSpPr>
            <a:spLocks noGrp="1"/>
          </p:cNvSpPr>
          <p:nvPr>
            <p:ph type="sldNum" sz="quarter" idx="12"/>
          </p:nvPr>
        </p:nvSpPr>
        <p:spPr>
          <a:xfrm>
            <a:off x="8610600" y="6356350"/>
            <a:ext cx="2743200" cy="365125"/>
          </a:xfrm>
          <a:ln>
            <a:noFill/>
          </a:ln>
        </p:spPr>
        <p:txBody>
          <a:bodyPr/>
          <a:lstStyle/>
          <a:p>
            <a:pPr algn="r"/>
            <a:fld id="{D2D8002D-B5B0-4BAC-B1F6-782DDCCE6D9C}" type="slidenum">
              <a:rPr kumimoji="1" lang="ja-JP" altLang="en-US" sz="1200" smtClean="0">
                <a:solidFill>
                  <a:schemeClr val="tx1"/>
                </a:solidFill>
                <a:latin typeface="+mn-ea"/>
                <a:ea typeface="+mn-ea"/>
              </a:rPr>
              <a:pPr algn="r"/>
              <a:t>15</a:t>
            </a:fld>
            <a:endParaRPr kumimoji="1" lang="ja-JP" altLang="en-US" sz="1200" dirty="0">
              <a:solidFill>
                <a:schemeClr val="tx1"/>
              </a:solidFill>
              <a:latin typeface="+mn-ea"/>
              <a:ea typeface="+mn-ea"/>
            </a:endParaRPr>
          </a:p>
        </p:txBody>
      </p:sp>
    </p:spTree>
    <p:extLst>
      <p:ext uri="{BB962C8B-B14F-4D97-AF65-F5344CB8AC3E}">
        <p14:creationId xmlns:p14="http://schemas.microsoft.com/office/powerpoint/2010/main" val="18330008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2AD92C78-E375-44E8-A57E-B77E6A0A0AC1}"/>
              </a:ext>
            </a:extLst>
          </p:cNvPr>
          <p:cNvPicPr>
            <a:picLocks noChangeAspect="1"/>
          </p:cNvPicPr>
          <p:nvPr/>
        </p:nvPicPr>
        <p:blipFill>
          <a:blip r:embed="rId3"/>
          <a:stretch>
            <a:fillRect/>
          </a:stretch>
        </p:blipFill>
        <p:spPr>
          <a:xfrm>
            <a:off x="3434048" y="5532048"/>
            <a:ext cx="5592849" cy="836269"/>
          </a:xfrm>
          <a:prstGeom prst="rect">
            <a:avLst/>
          </a:prstGeom>
        </p:spPr>
      </p:pic>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t>16</a:t>
            </a:fld>
            <a:endParaRPr kumimoji="1" lang="ja-JP" altLang="en-US"/>
          </a:p>
        </p:txBody>
      </p:sp>
      <p:sp>
        <p:nvSpPr>
          <p:cNvPr id="7" name="正方形/長方形 6"/>
          <p:cNvSpPr/>
          <p:nvPr/>
        </p:nvSpPr>
        <p:spPr>
          <a:xfrm>
            <a:off x="957112" y="1690267"/>
            <a:ext cx="9906000" cy="2160240"/>
          </a:xfrm>
          <a:prstGeom prst="rect">
            <a:avLst/>
          </a:prstGeom>
          <a:noFill/>
          <a:ln w="28575">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180000" rIns="91440" bIns="45720" numCol="1" spcCol="0" rtlCol="0" fromWordArt="0" anchor="ctr" anchorCtr="0" forceAA="0" compatLnSpc="1">
            <a:prstTxWarp prst="textNoShape">
              <a:avLst/>
            </a:prstTxWarp>
            <a:noAutofit/>
          </a:bodyPr>
          <a:lstStyle/>
          <a:p>
            <a:pPr indent="631841" algn="ctr">
              <a:lnSpc>
                <a:spcPct val="150000"/>
              </a:lnSpc>
              <a:spcBef>
                <a:spcPts val="600"/>
              </a:spcBef>
            </a:pPr>
            <a:r>
              <a:rPr lang="ja-JP" altLang="en-US" sz="4000" b="1" i="1" dirty="0">
                <a:latin typeface="Meiryo UI" panose="020B0604030504040204" pitchFamily="50" charset="-128"/>
                <a:ea typeface="Meiryo UI" panose="020B0604030504040204" pitchFamily="50" charset="-128"/>
              </a:rPr>
              <a:t>目　次</a:t>
            </a:r>
            <a:endParaRPr lang="en-US" altLang="ja-JP" sz="4000" b="1" i="1" dirty="0">
              <a:latin typeface="Meiryo UI" panose="020B0604030504040204" pitchFamily="50" charset="-128"/>
              <a:ea typeface="Meiryo UI" panose="020B0604030504040204" pitchFamily="50" charset="-128"/>
            </a:endParaRPr>
          </a:p>
          <a:p>
            <a:pPr indent="631841">
              <a:lnSpc>
                <a:spcPct val="150000"/>
              </a:lnSpc>
              <a:spcBef>
                <a:spcPts val="600"/>
              </a:spcBef>
            </a:pPr>
            <a:r>
              <a:rPr lang="ja-JP" altLang="en-US" sz="3600" b="1" i="1" dirty="0">
                <a:solidFill>
                  <a:schemeClr val="bg1">
                    <a:lumMod val="85000"/>
                  </a:schemeClr>
                </a:solidFill>
                <a:latin typeface="Meiryo UI" panose="020B0604030504040204" pitchFamily="50" charset="-128"/>
                <a:ea typeface="Meiryo UI" panose="020B0604030504040204" pitchFamily="50" charset="-128"/>
              </a:rPr>
              <a:t>１．</a:t>
            </a:r>
            <a:r>
              <a:rPr lang="en-US" altLang="ja-JP" sz="3600" b="1" dirty="0">
                <a:solidFill>
                  <a:schemeClr val="bg1">
                    <a:lumMod val="85000"/>
                  </a:schemeClr>
                </a:solidFill>
                <a:latin typeface="Meiryo UI" panose="020B0604030504040204" pitchFamily="50" charset="-128"/>
                <a:ea typeface="Meiryo UI" panose="020B0604030504040204" pitchFamily="50" charset="-128"/>
              </a:rPr>
              <a:t>SDGs</a:t>
            </a:r>
            <a:r>
              <a:rPr lang="ja-JP" altLang="en-US" sz="3600" b="1" i="1" dirty="0">
                <a:solidFill>
                  <a:schemeClr val="bg1">
                    <a:lumMod val="85000"/>
                  </a:schemeClr>
                </a:solidFill>
                <a:latin typeface="Meiryo UI" panose="020B0604030504040204" pitchFamily="50" charset="-128"/>
                <a:ea typeface="Meiryo UI" panose="020B0604030504040204" pitchFamily="50" charset="-128"/>
              </a:rPr>
              <a:t>とは</a:t>
            </a:r>
            <a:endParaRPr lang="en-US" altLang="ja-JP" sz="3600" b="1" i="1" dirty="0">
              <a:solidFill>
                <a:schemeClr val="bg1">
                  <a:lumMod val="85000"/>
                </a:schemeClr>
              </a:solidFill>
              <a:latin typeface="Meiryo UI" panose="020B0604030504040204" pitchFamily="50" charset="-128"/>
              <a:ea typeface="Meiryo UI" panose="020B0604030504040204" pitchFamily="50" charset="-128"/>
            </a:endParaRPr>
          </a:p>
          <a:p>
            <a:pPr indent="631841">
              <a:lnSpc>
                <a:spcPct val="150000"/>
              </a:lnSpc>
              <a:spcBef>
                <a:spcPts val="600"/>
              </a:spcBef>
            </a:pPr>
            <a:r>
              <a:rPr lang="ja-JP" altLang="en-US" sz="3600" b="1" dirty="0">
                <a:latin typeface="Meiryo UI" panose="020B0604030504040204" pitchFamily="50" charset="-128"/>
                <a:ea typeface="Meiryo UI" panose="020B0604030504040204" pitchFamily="50" charset="-128"/>
              </a:rPr>
              <a:t>２．</a:t>
            </a:r>
            <a:r>
              <a:rPr lang="en-US" altLang="ja-JP" sz="3600" b="1" dirty="0">
                <a:latin typeface="Meiryo UI" panose="020B0604030504040204" pitchFamily="50" charset="-128"/>
                <a:ea typeface="Meiryo UI" panose="020B0604030504040204" pitchFamily="50" charset="-128"/>
              </a:rPr>
              <a:t>SDGs</a:t>
            </a:r>
            <a:r>
              <a:rPr lang="ja-JP" altLang="en-US" sz="3600" b="1" dirty="0">
                <a:latin typeface="Meiryo UI" panose="020B0604030504040204" pitchFamily="50" charset="-128"/>
                <a:ea typeface="Meiryo UI" panose="020B0604030504040204" pitchFamily="50" charset="-128"/>
              </a:rPr>
              <a:t>に取り組む際のポイント</a:t>
            </a:r>
            <a:endParaRPr lang="en-US" altLang="ja-JP" sz="3600" b="1" dirty="0">
              <a:latin typeface="Meiryo UI" panose="020B0604030504040204" pitchFamily="50" charset="-128"/>
              <a:ea typeface="Meiryo UI" panose="020B0604030504040204" pitchFamily="50" charset="-128"/>
            </a:endParaRPr>
          </a:p>
          <a:p>
            <a:pPr indent="631841">
              <a:lnSpc>
                <a:spcPct val="150000"/>
              </a:lnSpc>
              <a:spcBef>
                <a:spcPts val="600"/>
              </a:spcBef>
            </a:pPr>
            <a:r>
              <a:rPr lang="ja-JP" altLang="en-US" sz="3600" b="1" i="1" dirty="0">
                <a:solidFill>
                  <a:schemeClr val="bg1">
                    <a:lumMod val="85000"/>
                  </a:schemeClr>
                </a:solidFill>
                <a:latin typeface="Meiryo UI" panose="020B0604030504040204" pitchFamily="50" charset="-128"/>
                <a:ea typeface="Meiryo UI" panose="020B0604030504040204" pitchFamily="50" charset="-128"/>
              </a:rPr>
              <a:t>３．大阪府の取り組み</a:t>
            </a:r>
            <a:endParaRPr lang="en-US" altLang="ja-JP" sz="3600" b="1" dirty="0">
              <a:solidFill>
                <a:schemeClr val="bg1">
                  <a:lumMod val="85000"/>
                </a:schemeClr>
              </a:solidFill>
              <a:latin typeface="Meiryo UI" panose="020B0604030504040204" pitchFamily="50" charset="-128"/>
              <a:ea typeface="Meiryo UI" panose="020B0604030504040204" pitchFamily="50" charset="-128"/>
            </a:endParaRPr>
          </a:p>
          <a:p>
            <a:pPr indent="631841">
              <a:lnSpc>
                <a:spcPct val="150000"/>
              </a:lnSpc>
              <a:spcBef>
                <a:spcPts val="600"/>
              </a:spcBef>
            </a:pPr>
            <a:endParaRPr lang="en-US" altLang="ja-JP" sz="3600" b="1" i="1" dirty="0">
              <a:solidFill>
                <a:schemeClr val="bg1">
                  <a:lumMod val="85000"/>
                </a:schemeClr>
              </a:solidFill>
              <a:latin typeface="Meiryo UI" panose="020B0604030504040204" pitchFamily="50" charset="-128"/>
              <a:ea typeface="Meiryo UI" panose="020B0604030504040204" pitchFamily="50" charset="-128"/>
            </a:endParaRPr>
          </a:p>
        </p:txBody>
      </p:sp>
      <p:pic>
        <p:nvPicPr>
          <p:cNvPr id="8" name="Picture 2" descr="17 Objetivos">
            <a:extLst>
              <a:ext uri="{FF2B5EF4-FFF2-40B4-BE49-F238E27FC236}">
                <a16:creationId xmlns:a16="http://schemas.microsoft.com/office/drawing/2014/main" id="{6C91913C-2085-4E63-BDBF-8C2C3DC1382F}"/>
              </a:ext>
            </a:extLst>
          </p:cNvPr>
          <p:cNvPicPr>
            <a:picLocks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1400896" y="260648"/>
            <a:ext cx="1094704" cy="111102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17 Objetivos">
            <a:extLst>
              <a:ext uri="{FF2B5EF4-FFF2-40B4-BE49-F238E27FC236}">
                <a16:creationId xmlns:a16="http://schemas.microsoft.com/office/drawing/2014/main" id="{6C91913C-2085-4E63-BDBF-8C2C3DC1382F}"/>
              </a:ext>
            </a:extLst>
          </p:cNvPr>
          <p:cNvPicPr>
            <a:picLocks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9768408" y="233636"/>
            <a:ext cx="1094704" cy="1111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7532019"/>
      </p:ext>
    </p:extLst>
  </p:cSld>
  <p:clrMapOvr>
    <a:masterClrMapping/>
  </p:clrMapOvr>
  <mc:AlternateContent xmlns:mc="http://schemas.openxmlformats.org/markup-compatibility/2006" xmlns:p14="http://schemas.microsoft.com/office/powerpoint/2010/main">
    <mc:Choice Requires="p14">
      <p:transition spd="slow" p14:dur="2000" advTm="1131"/>
    </mc:Choice>
    <mc:Fallback xmlns="">
      <p:transition spd="slow" advTm="1131"/>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図 8"/>
          <p:cNvPicPr>
            <a:picLocks noChangeAspect="1"/>
          </p:cNvPicPr>
          <p:nvPr/>
        </p:nvPicPr>
        <p:blipFill>
          <a:blip r:embed="rId3"/>
          <a:stretch>
            <a:fillRect/>
          </a:stretch>
        </p:blipFill>
        <p:spPr>
          <a:xfrm>
            <a:off x="3663713" y="741281"/>
            <a:ext cx="4428372" cy="2976499"/>
          </a:xfrm>
          <a:prstGeom prst="rect">
            <a:avLst/>
          </a:prstGeom>
        </p:spPr>
      </p:pic>
      <p:sp>
        <p:nvSpPr>
          <p:cNvPr id="10" name="テキスト ボックス 9"/>
          <p:cNvSpPr txBox="1"/>
          <p:nvPr/>
        </p:nvSpPr>
        <p:spPr>
          <a:xfrm>
            <a:off x="1510887" y="3717780"/>
            <a:ext cx="9282072" cy="29427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50000"/>
              </a:lnSpc>
            </a:pPr>
            <a:r>
              <a:rPr kumimoji="1" lang="ja-JP" altLang="en-US" b="1" dirty="0">
                <a:latin typeface="Meiryo UI" panose="020B0604030504040204" pitchFamily="50" charset="-128"/>
                <a:ea typeface="Meiryo UI" panose="020B0604030504040204" pitchFamily="50" charset="-128"/>
              </a:rPr>
              <a:t>＜ポイント＞</a:t>
            </a: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ja-JP" altLang="en-US" b="1" dirty="0">
                <a:latin typeface="Meiryo UI" panose="020B0604030504040204" pitchFamily="50" charset="-128"/>
                <a:ea typeface="Meiryo UI" panose="020B0604030504040204" pitchFamily="50" charset="-128"/>
              </a:rPr>
              <a:t>　○　社会課題の併記</a:t>
            </a: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これまで対立すると考えられていた、「人権と開発」、「環境と経済成長」等の社会課題を併記。</a:t>
            </a: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（「より良い社会」というより高次のビジョンの提示）</a:t>
            </a: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a:t>
            </a:r>
            <a:r>
              <a:rPr kumimoji="1" lang="ja-JP" altLang="en-US" b="1" dirty="0">
                <a:latin typeface="Meiryo UI" panose="020B0604030504040204" pitchFamily="50" charset="-128"/>
                <a:ea typeface="Meiryo UI" panose="020B0604030504040204" pitchFamily="50" charset="-128"/>
              </a:rPr>
              <a:t>○　経済的な視点の包摂</a:t>
            </a: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「持続可能性」≒「経済性の担保」　⇒　経済的な要素の必要性を謳う。</a:t>
            </a: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（ビジネスなど、自己メリット追及型の課題解決アプローチの許容）</a:t>
            </a:r>
          </a:p>
        </p:txBody>
      </p:sp>
      <p:sp>
        <p:nvSpPr>
          <p:cNvPr id="5" name="スライド番号プレースホルダー 1"/>
          <p:cNvSpPr txBox="1">
            <a:spLocks/>
          </p:cNvSpPr>
          <p:nvPr/>
        </p:nvSpPr>
        <p:spPr>
          <a:xfrm>
            <a:off x="8139113" y="6356355"/>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a:pPr algn="r"/>
              <a:t>17</a:t>
            </a:fld>
            <a:endParaRPr kumimoji="1" lang="ja-JP" altLang="en-US" sz="1200"/>
          </a:p>
        </p:txBody>
      </p:sp>
      <p:sp>
        <p:nvSpPr>
          <p:cNvPr id="6" name="正方形/長方形 5">
            <a:extLst>
              <a:ext uri="{FF2B5EF4-FFF2-40B4-BE49-F238E27FC236}">
                <a16:creationId xmlns:a16="http://schemas.microsoft.com/office/drawing/2014/main" id="{ED64F822-AE5A-486D-8F3B-23463888B3CC}"/>
              </a:ext>
            </a:extLst>
          </p:cNvPr>
          <p:cNvSpPr/>
          <p:nvPr/>
        </p:nvSpPr>
        <p:spPr>
          <a:xfrm>
            <a:off x="0" y="-1"/>
            <a:ext cx="12192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のポイント①</a:t>
            </a:r>
            <a:r>
              <a:rPr kumimoji="1" lang="en-US" altLang="ja-JP" sz="2000" b="1" dirty="0">
                <a:latin typeface="Meiryo UI" panose="020B0604030504040204" pitchFamily="50" charset="-128"/>
                <a:ea typeface="Meiryo UI" panose="020B0604030504040204" pitchFamily="50" charset="-128"/>
              </a:rPr>
              <a:t>】</a:t>
            </a:r>
            <a:r>
              <a:rPr kumimoji="1" lang="ja-JP" altLang="en-US" sz="2000" b="1" dirty="0">
                <a:latin typeface="Meiryo UI" panose="020B0604030504040204" pitchFamily="50" charset="-128"/>
                <a:ea typeface="Meiryo UI" panose="020B0604030504040204" pitchFamily="50" charset="-128"/>
              </a:rPr>
              <a:t>　経済、社会、環境の統合による課題解決と新しい価値の創造</a:t>
            </a:r>
            <a:endParaRPr kumimoji="1" lang="en-US" altLang="ja-JP" sz="20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810414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テキスト ボックス 4"/>
          <p:cNvSpPr txBox="1"/>
          <p:nvPr/>
        </p:nvSpPr>
        <p:spPr>
          <a:xfrm>
            <a:off x="3941620" y="1357071"/>
            <a:ext cx="4073237" cy="707886"/>
          </a:xfrm>
          <a:prstGeom prst="rect">
            <a:avLst/>
          </a:prstGeom>
          <a:noFill/>
          <a:ln w="28575" cmpd="thinThick">
            <a:solidFill>
              <a:srgbClr val="0070C0"/>
            </a:solidFill>
          </a:ln>
        </p:spPr>
        <p:txBody>
          <a:bodyPr wrap="square" rtlCol="0">
            <a:spAutoFit/>
          </a:bodyPr>
          <a:lstStyle/>
          <a:p>
            <a:pPr algn="ctr"/>
            <a:r>
              <a:rPr kumimoji="1" lang="ja-JP" altLang="en-US" sz="4000" b="1" dirty="0">
                <a:latin typeface="Meiryo UI" panose="020B0604030504040204" pitchFamily="50" charset="-128"/>
                <a:ea typeface="Meiryo UI" panose="020B0604030504040204" pitchFamily="50" charset="-128"/>
              </a:rPr>
              <a:t>みんなで頑張る</a:t>
            </a:r>
          </a:p>
        </p:txBody>
      </p:sp>
      <p:sp>
        <p:nvSpPr>
          <p:cNvPr id="6" name="正方形/長方形 5"/>
          <p:cNvSpPr/>
          <p:nvPr/>
        </p:nvSpPr>
        <p:spPr>
          <a:xfrm>
            <a:off x="1552889" y="2486219"/>
            <a:ext cx="9078686" cy="646331"/>
          </a:xfrm>
          <a:prstGeom prst="rect">
            <a:avLst/>
          </a:prstGeom>
        </p:spPr>
        <p:txBody>
          <a:bodyPr wrap="square">
            <a:spAutoFit/>
          </a:bodyPr>
          <a:lstStyle/>
          <a:p>
            <a:r>
              <a:rPr lang="ja-JP" altLang="ja-JP" dirty="0">
                <a:latin typeface="Meiryo UI" panose="020B0604030504040204" pitchFamily="50" charset="-128"/>
                <a:ea typeface="Meiryo UI" panose="020B0604030504040204" pitchFamily="50" charset="-128"/>
              </a:rPr>
              <a:t>社会的に弱い立場にある人々を含め</a:t>
            </a:r>
            <a:r>
              <a:rPr lang="ja-JP" altLang="en-US" dirty="0">
                <a:latin typeface="Meiryo UI" panose="020B0604030504040204" pitchFamily="50" charset="-128"/>
                <a:ea typeface="Meiryo UI" panose="020B0604030504040204" pitchFamily="50" charset="-128"/>
              </a:rPr>
              <a:t>、あらゆる人を</a:t>
            </a:r>
            <a:r>
              <a:rPr lang="ja-JP" altLang="ja-JP" dirty="0">
                <a:latin typeface="Meiryo UI" panose="020B0604030504040204" pitchFamily="50" charset="-128"/>
                <a:ea typeface="Meiryo UI" panose="020B0604030504040204" pitchFamily="50" charset="-128"/>
              </a:rPr>
              <a:t>、排除や摩擦、孤独や孤立から援護し、</a:t>
            </a:r>
            <a:r>
              <a:rPr lang="ja-JP" altLang="ja-JP" u="sng" dirty="0">
                <a:latin typeface="Meiryo UI" panose="020B0604030504040204" pitchFamily="50" charset="-128"/>
                <a:ea typeface="Meiryo UI" panose="020B0604030504040204" pitchFamily="50" charset="-128"/>
              </a:rPr>
              <a:t>社会（地域社会）の一員として取り込み</a:t>
            </a:r>
            <a:r>
              <a:rPr lang="ja-JP" altLang="ja-JP" dirty="0">
                <a:latin typeface="Meiryo UI" panose="020B0604030504040204" pitchFamily="50" charset="-128"/>
                <a:ea typeface="Meiryo UI" panose="020B0604030504040204" pitchFamily="50" charset="-128"/>
              </a:rPr>
              <a:t>、</a:t>
            </a:r>
            <a:r>
              <a:rPr lang="ja-JP" altLang="ja-JP" u="sng" dirty="0">
                <a:latin typeface="Meiryo UI" panose="020B0604030504040204" pitchFamily="50" charset="-128"/>
                <a:ea typeface="Meiryo UI" panose="020B0604030504040204" pitchFamily="50" charset="-128"/>
              </a:rPr>
              <a:t>支え合う</a:t>
            </a:r>
            <a:r>
              <a:rPr lang="ja-JP" altLang="ja-JP" dirty="0">
                <a:latin typeface="Meiryo UI" panose="020B0604030504040204" pitchFamily="50" charset="-128"/>
                <a:ea typeface="Meiryo UI" panose="020B0604030504040204" pitchFamily="50" charset="-128"/>
              </a:rPr>
              <a:t>考え方のこと。</a:t>
            </a:r>
            <a:endParaRPr lang="ja-JP" altLang="en-US"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1483992" y="3323546"/>
            <a:ext cx="9282072" cy="335822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50000"/>
              </a:lnSpc>
            </a:pPr>
            <a:r>
              <a:rPr kumimoji="1" lang="ja-JP" altLang="en-US" b="1" dirty="0">
                <a:latin typeface="Meiryo UI" panose="020B0604030504040204" pitchFamily="50" charset="-128"/>
                <a:ea typeface="Meiryo UI" panose="020B0604030504040204" pitchFamily="50" charset="-128"/>
              </a:rPr>
              <a:t>＜ポイント＞</a:t>
            </a: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ja-JP" altLang="en-US" b="1" dirty="0">
                <a:latin typeface="Meiryo UI" panose="020B0604030504040204" pitchFamily="50" charset="-128"/>
                <a:ea typeface="Meiryo UI" panose="020B0604030504040204" pitchFamily="50" charset="-128"/>
              </a:rPr>
              <a:t>　○　野心的（背伸び）</a:t>
            </a: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全ての人を救済するというハードルの高い、野心的な理念・ビジョンの提示</a:t>
            </a: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b="1" dirty="0">
                <a:latin typeface="Meiryo UI" panose="020B0604030504040204" pitchFamily="50" charset="-128"/>
                <a:ea typeface="Meiryo UI" panose="020B0604030504040204" pitchFamily="50" charset="-128"/>
              </a:rPr>
              <a:t>　○　支えあいの精神</a:t>
            </a:r>
            <a:endParaRPr kumimoji="1" lang="en-US" altLang="ja-JP" b="1" dirty="0">
              <a:latin typeface="Meiryo UI" panose="020B0604030504040204" pitchFamily="50" charset="-128"/>
              <a:ea typeface="Meiryo UI" panose="020B0604030504040204" pitchFamily="50" charset="-128"/>
            </a:endParaRPr>
          </a:p>
          <a:p>
            <a:pPr marL="174629" indent="-174629">
              <a:lnSpc>
                <a:spcPct val="150000"/>
              </a:lnSpc>
            </a:pPr>
            <a:r>
              <a:rPr kumimoji="1" lang="ja-JP" altLang="en-US" dirty="0">
                <a:latin typeface="Meiryo UI" panose="020B0604030504040204" pitchFamily="50" charset="-128"/>
                <a:ea typeface="Meiryo UI" panose="020B0604030504040204" pitchFamily="50" charset="-128"/>
              </a:rPr>
              <a:t>　</a:t>
            </a:r>
            <a:r>
              <a:rPr kumimoji="1" lang="en-US" altLang="ja-JP" dirty="0">
                <a:latin typeface="Meiryo UI" panose="020B0604030504040204" pitchFamily="50" charset="-128"/>
                <a:ea typeface="Meiryo UI" panose="020B0604030504040204" pitchFamily="50" charset="-128"/>
              </a:rPr>
              <a:t>SDGs</a:t>
            </a:r>
            <a:r>
              <a:rPr kumimoji="1" lang="ja-JP" altLang="en-US" dirty="0">
                <a:latin typeface="Meiryo UI" panose="020B0604030504040204" pitchFamily="50" charset="-128"/>
                <a:ea typeface="Meiryo UI" panose="020B0604030504040204" pitchFamily="50" charset="-128"/>
              </a:rPr>
              <a:t>達成のために取り組むべき主体は国際社会、地域（</a:t>
            </a:r>
            <a:r>
              <a:rPr kumimoji="1" lang="en-US" altLang="ja-JP" dirty="0">
                <a:latin typeface="Meiryo UI" panose="020B0604030504040204" pitchFamily="50" charset="-128"/>
                <a:ea typeface="Meiryo UI" panose="020B0604030504040204" pitchFamily="50" charset="-128"/>
              </a:rPr>
              <a:t>region)</a:t>
            </a:r>
            <a:r>
              <a:rPr kumimoji="1" lang="ja-JP" altLang="en-US" dirty="0" err="1">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国家、地方</a:t>
            </a:r>
            <a:r>
              <a:rPr kumimoji="1" lang="en-US" altLang="ja-JP" dirty="0">
                <a:latin typeface="Meiryo UI" panose="020B0604030504040204" pitchFamily="50" charset="-128"/>
                <a:ea typeface="Meiryo UI" panose="020B0604030504040204" pitchFamily="50" charset="-128"/>
              </a:rPr>
              <a:t>(local</a:t>
            </a:r>
            <a:r>
              <a:rPr kumimoji="1" lang="ja-JP" altLang="en-US" dirty="0">
                <a:latin typeface="Meiryo UI" panose="020B0604030504040204" pitchFamily="50" charset="-128"/>
                <a:ea typeface="Meiryo UI" panose="020B0604030504040204" pitchFamily="50" charset="-128"/>
              </a:rPr>
              <a:t>）、企業、教育機関、</a:t>
            </a:r>
            <a:r>
              <a:rPr kumimoji="1" lang="en-US" altLang="ja-JP" dirty="0">
                <a:latin typeface="Meiryo UI" panose="020B0604030504040204" pitchFamily="50" charset="-128"/>
                <a:ea typeface="Meiryo UI" panose="020B0604030504040204" pitchFamily="50" charset="-128"/>
              </a:rPr>
              <a:t>NPO/NGO</a:t>
            </a:r>
            <a:r>
              <a:rPr kumimoji="1" lang="ja-JP" altLang="en-US" dirty="0" err="1">
                <a:latin typeface="Meiryo UI" panose="020B0604030504040204" pitchFamily="50" charset="-128"/>
                <a:ea typeface="Meiryo UI" panose="020B0604030504040204" pitchFamily="50" charset="-128"/>
              </a:rPr>
              <a:t>、</a:t>
            </a:r>
            <a:r>
              <a:rPr kumimoji="1" lang="ja-JP" altLang="en-US" u="sng" dirty="0">
                <a:latin typeface="Meiryo UI" panose="020B0604030504040204" pitchFamily="50" charset="-128"/>
                <a:ea typeface="Meiryo UI" panose="020B0604030504040204" pitchFamily="50" charset="-128"/>
              </a:rPr>
              <a:t>個人</a:t>
            </a: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⇒どんな人間も必ず課題解決のアクターになりうる。</a:t>
            </a:r>
            <a:endParaRPr kumimoji="1" lang="en-US" altLang="ja-JP" dirty="0">
              <a:latin typeface="Meiryo UI" panose="020B0604030504040204" pitchFamily="50" charset="-128"/>
              <a:ea typeface="Meiryo UI" panose="020B0604030504040204" pitchFamily="50" charset="-128"/>
            </a:endParaRPr>
          </a:p>
        </p:txBody>
      </p:sp>
      <p:pic>
        <p:nvPicPr>
          <p:cNvPr id="11" name="図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99954" y="850929"/>
            <a:ext cx="1889264" cy="1634456"/>
          </a:xfrm>
          <a:prstGeom prst="rect">
            <a:avLst/>
          </a:prstGeom>
        </p:spPr>
      </p:pic>
      <p:pic>
        <p:nvPicPr>
          <p:cNvPr id="12" name="図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42587" y="803348"/>
            <a:ext cx="1682038" cy="1682038"/>
          </a:xfrm>
          <a:prstGeom prst="rect">
            <a:avLst/>
          </a:prstGeom>
        </p:spPr>
      </p:pic>
      <p:sp>
        <p:nvSpPr>
          <p:cNvPr id="9" name="スライド番号プレースホルダー 1"/>
          <p:cNvSpPr txBox="1">
            <a:spLocks/>
          </p:cNvSpPr>
          <p:nvPr/>
        </p:nvSpPr>
        <p:spPr>
          <a:xfrm>
            <a:off x="8139113" y="6356355"/>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a:pPr algn="r"/>
              <a:t>18</a:t>
            </a:fld>
            <a:endParaRPr kumimoji="1" lang="ja-JP" altLang="en-US" sz="1200"/>
          </a:p>
        </p:txBody>
      </p:sp>
      <p:sp>
        <p:nvSpPr>
          <p:cNvPr id="10" name="正方形/長方形 9">
            <a:extLst>
              <a:ext uri="{FF2B5EF4-FFF2-40B4-BE49-F238E27FC236}">
                <a16:creationId xmlns:a16="http://schemas.microsoft.com/office/drawing/2014/main" id="{E6EB9CE2-D2E0-4550-87CE-2EC8E846F9D5}"/>
              </a:ext>
            </a:extLst>
          </p:cNvPr>
          <p:cNvSpPr/>
          <p:nvPr/>
        </p:nvSpPr>
        <p:spPr>
          <a:xfrm>
            <a:off x="0" y="-1"/>
            <a:ext cx="12192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のポイント②</a:t>
            </a:r>
            <a:r>
              <a:rPr kumimoji="1" lang="en-US" altLang="ja-JP" sz="2000" b="1" dirty="0">
                <a:latin typeface="Meiryo UI" panose="020B0604030504040204" pitchFamily="50" charset="-128"/>
                <a:ea typeface="Meiryo UI" panose="020B0604030504040204" pitchFamily="50" charset="-128"/>
              </a:rPr>
              <a:t>】</a:t>
            </a:r>
            <a:r>
              <a:rPr kumimoji="1" lang="ja-JP" altLang="en-US" sz="2000" b="1" dirty="0">
                <a:latin typeface="Meiryo UI" panose="020B0604030504040204" pitchFamily="50" charset="-128"/>
                <a:ea typeface="Meiryo UI" panose="020B0604030504040204" pitchFamily="50" charset="-128"/>
              </a:rPr>
              <a:t>　誰一人取り残さない</a:t>
            </a:r>
            <a:endParaRPr kumimoji="1" lang="en-US" altLang="ja-JP" sz="20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262322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2AD92C78-E375-44E8-A57E-B77E6A0A0AC1}"/>
              </a:ext>
            </a:extLst>
          </p:cNvPr>
          <p:cNvPicPr>
            <a:picLocks noChangeAspect="1"/>
          </p:cNvPicPr>
          <p:nvPr/>
        </p:nvPicPr>
        <p:blipFill>
          <a:blip r:embed="rId3"/>
          <a:stretch>
            <a:fillRect/>
          </a:stretch>
        </p:blipFill>
        <p:spPr>
          <a:xfrm>
            <a:off x="3434048" y="5532048"/>
            <a:ext cx="5592849" cy="836269"/>
          </a:xfrm>
          <a:prstGeom prst="rect">
            <a:avLst/>
          </a:prstGeom>
        </p:spPr>
      </p:pic>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t>1</a:t>
            </a:fld>
            <a:endParaRPr kumimoji="1" lang="ja-JP" altLang="en-US"/>
          </a:p>
        </p:txBody>
      </p:sp>
      <p:sp>
        <p:nvSpPr>
          <p:cNvPr id="7" name="正方形/長方形 6"/>
          <p:cNvSpPr/>
          <p:nvPr/>
        </p:nvSpPr>
        <p:spPr>
          <a:xfrm>
            <a:off x="957112" y="1690267"/>
            <a:ext cx="9906000" cy="2160240"/>
          </a:xfrm>
          <a:prstGeom prst="rect">
            <a:avLst/>
          </a:prstGeom>
          <a:noFill/>
          <a:ln w="28575">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180000" rIns="91440" bIns="45720" numCol="1" spcCol="0" rtlCol="0" fromWordArt="0" anchor="ctr" anchorCtr="0" forceAA="0" compatLnSpc="1">
            <a:prstTxWarp prst="textNoShape">
              <a:avLst/>
            </a:prstTxWarp>
            <a:noAutofit/>
          </a:bodyPr>
          <a:lstStyle/>
          <a:p>
            <a:pPr indent="631841" algn="ctr">
              <a:lnSpc>
                <a:spcPct val="150000"/>
              </a:lnSpc>
              <a:spcBef>
                <a:spcPts val="600"/>
              </a:spcBef>
            </a:pPr>
            <a:r>
              <a:rPr lang="ja-JP" altLang="en-US" sz="4000" b="1" i="1" dirty="0">
                <a:latin typeface="Meiryo UI" panose="020B0604030504040204" pitchFamily="50" charset="-128"/>
                <a:ea typeface="Meiryo UI" panose="020B0604030504040204" pitchFamily="50" charset="-128"/>
              </a:rPr>
              <a:t>目　次</a:t>
            </a:r>
            <a:endParaRPr lang="en-US" altLang="ja-JP" sz="4000" b="1" i="1" dirty="0">
              <a:latin typeface="Meiryo UI" panose="020B0604030504040204" pitchFamily="50" charset="-128"/>
              <a:ea typeface="Meiryo UI" panose="020B0604030504040204" pitchFamily="50" charset="-128"/>
            </a:endParaRPr>
          </a:p>
          <a:p>
            <a:pPr indent="631841">
              <a:lnSpc>
                <a:spcPct val="150000"/>
              </a:lnSpc>
              <a:spcBef>
                <a:spcPts val="600"/>
              </a:spcBef>
            </a:pPr>
            <a:r>
              <a:rPr lang="ja-JP" altLang="en-US" sz="3600" b="1" i="1" dirty="0">
                <a:latin typeface="Meiryo UI" panose="020B0604030504040204" pitchFamily="50" charset="-128"/>
                <a:ea typeface="Meiryo UI" panose="020B0604030504040204" pitchFamily="50" charset="-128"/>
              </a:rPr>
              <a:t>１．</a:t>
            </a:r>
            <a:r>
              <a:rPr lang="en-US" altLang="ja-JP" sz="3600" b="1" dirty="0">
                <a:latin typeface="Meiryo UI" panose="020B0604030504040204" pitchFamily="50" charset="-128"/>
                <a:ea typeface="Meiryo UI" panose="020B0604030504040204" pitchFamily="50" charset="-128"/>
              </a:rPr>
              <a:t>SDGs</a:t>
            </a:r>
            <a:r>
              <a:rPr lang="ja-JP" altLang="en-US" sz="3600" b="1" i="1" dirty="0">
                <a:latin typeface="Meiryo UI" panose="020B0604030504040204" pitchFamily="50" charset="-128"/>
                <a:ea typeface="Meiryo UI" panose="020B0604030504040204" pitchFamily="50" charset="-128"/>
              </a:rPr>
              <a:t>とは</a:t>
            </a:r>
            <a:endParaRPr lang="en-US" altLang="ja-JP" sz="3600" b="1" i="1" dirty="0">
              <a:latin typeface="Meiryo UI" panose="020B0604030504040204" pitchFamily="50" charset="-128"/>
              <a:ea typeface="Meiryo UI" panose="020B0604030504040204" pitchFamily="50" charset="-128"/>
            </a:endParaRPr>
          </a:p>
          <a:p>
            <a:pPr indent="631841">
              <a:lnSpc>
                <a:spcPct val="150000"/>
              </a:lnSpc>
              <a:spcBef>
                <a:spcPts val="600"/>
              </a:spcBef>
            </a:pPr>
            <a:r>
              <a:rPr lang="ja-JP" altLang="en-US" sz="3600" b="1" dirty="0">
                <a:latin typeface="Meiryo UI" panose="020B0604030504040204" pitchFamily="50" charset="-128"/>
                <a:ea typeface="Meiryo UI" panose="020B0604030504040204" pitchFamily="50" charset="-128"/>
              </a:rPr>
              <a:t>２．</a:t>
            </a:r>
            <a:r>
              <a:rPr lang="en-US" altLang="ja-JP" sz="3600" b="1" dirty="0">
                <a:latin typeface="Meiryo UI" panose="020B0604030504040204" pitchFamily="50" charset="-128"/>
                <a:ea typeface="Meiryo UI" panose="020B0604030504040204" pitchFamily="50" charset="-128"/>
              </a:rPr>
              <a:t>SDGs</a:t>
            </a:r>
            <a:r>
              <a:rPr lang="ja-JP" altLang="en-US" sz="3600" b="1" dirty="0">
                <a:latin typeface="Meiryo UI" panose="020B0604030504040204" pitchFamily="50" charset="-128"/>
                <a:ea typeface="Meiryo UI" panose="020B0604030504040204" pitchFamily="50" charset="-128"/>
              </a:rPr>
              <a:t>に取り組む際のポイント</a:t>
            </a:r>
            <a:endParaRPr lang="en-US" altLang="ja-JP" sz="3600" b="1" dirty="0">
              <a:latin typeface="Meiryo UI" panose="020B0604030504040204" pitchFamily="50" charset="-128"/>
              <a:ea typeface="Meiryo UI" panose="020B0604030504040204" pitchFamily="50" charset="-128"/>
            </a:endParaRPr>
          </a:p>
          <a:p>
            <a:pPr indent="631841">
              <a:lnSpc>
                <a:spcPct val="150000"/>
              </a:lnSpc>
              <a:spcBef>
                <a:spcPts val="600"/>
              </a:spcBef>
            </a:pPr>
            <a:r>
              <a:rPr lang="ja-JP" altLang="en-US" sz="3600" b="1" i="1" dirty="0">
                <a:latin typeface="Meiryo UI" panose="020B0604030504040204" pitchFamily="50" charset="-128"/>
                <a:ea typeface="Meiryo UI" panose="020B0604030504040204" pitchFamily="50" charset="-128"/>
              </a:rPr>
              <a:t>３．大阪府の取り組み</a:t>
            </a:r>
          </a:p>
          <a:p>
            <a:pPr indent="631841">
              <a:lnSpc>
                <a:spcPct val="150000"/>
              </a:lnSpc>
              <a:spcBef>
                <a:spcPts val="600"/>
              </a:spcBef>
            </a:pPr>
            <a:endParaRPr lang="en-US" altLang="ja-JP" sz="3600" b="1" i="1" dirty="0">
              <a:latin typeface="Meiryo UI" panose="020B0604030504040204" pitchFamily="50" charset="-128"/>
              <a:ea typeface="Meiryo UI" panose="020B0604030504040204" pitchFamily="50" charset="-128"/>
            </a:endParaRPr>
          </a:p>
        </p:txBody>
      </p:sp>
      <p:pic>
        <p:nvPicPr>
          <p:cNvPr id="8" name="Picture 2" descr="17 Objetivos">
            <a:extLst>
              <a:ext uri="{FF2B5EF4-FFF2-40B4-BE49-F238E27FC236}">
                <a16:creationId xmlns:a16="http://schemas.microsoft.com/office/drawing/2014/main" id="{6C91913C-2085-4E63-BDBF-8C2C3DC1382F}"/>
              </a:ext>
            </a:extLst>
          </p:cNvPr>
          <p:cNvPicPr>
            <a:picLocks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1400896" y="260648"/>
            <a:ext cx="1094704" cy="111102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17 Objetivos">
            <a:extLst>
              <a:ext uri="{FF2B5EF4-FFF2-40B4-BE49-F238E27FC236}">
                <a16:creationId xmlns:a16="http://schemas.microsoft.com/office/drawing/2014/main" id="{6C91913C-2085-4E63-BDBF-8C2C3DC1382F}"/>
              </a:ext>
            </a:extLst>
          </p:cNvPr>
          <p:cNvPicPr>
            <a:picLocks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9768408" y="233636"/>
            <a:ext cx="1094704" cy="1111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6669295"/>
      </p:ext>
    </p:extLst>
  </p:cSld>
  <p:clrMapOvr>
    <a:masterClrMapping/>
  </p:clrMapOvr>
  <mc:AlternateContent xmlns:mc="http://schemas.openxmlformats.org/markup-compatibility/2006" xmlns:p14="http://schemas.microsoft.com/office/powerpoint/2010/main">
    <mc:Choice Requires="p14">
      <p:transition spd="slow" p14:dur="2000" advTm="1131"/>
    </mc:Choice>
    <mc:Fallback xmlns="">
      <p:transition spd="slow" advTm="1131"/>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0" y="-1"/>
            <a:ext cx="12192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のポイント③</a:t>
            </a:r>
            <a:r>
              <a:rPr kumimoji="1" lang="en-US" altLang="ja-JP" sz="2000" b="1" dirty="0">
                <a:latin typeface="Meiryo UI" panose="020B0604030504040204" pitchFamily="50" charset="-128"/>
                <a:ea typeface="Meiryo UI" panose="020B0604030504040204" pitchFamily="50" charset="-128"/>
              </a:rPr>
              <a:t>】</a:t>
            </a:r>
            <a:r>
              <a:rPr kumimoji="1" lang="ja-JP" altLang="en-US" sz="2000" b="1" dirty="0">
                <a:latin typeface="Meiryo UI" panose="020B0604030504040204" pitchFamily="50" charset="-128"/>
                <a:ea typeface="Meiryo UI" panose="020B0604030504040204" pitchFamily="50" charset="-128"/>
              </a:rPr>
              <a:t>　横串の視点</a:t>
            </a:r>
            <a:endParaRPr kumimoji="1" lang="en-US" altLang="ja-JP" sz="2000" b="1" dirty="0">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1362670" y="721013"/>
            <a:ext cx="9282072" cy="6048000"/>
          </a:xfrm>
          <a:prstGeom prst="rect">
            <a:avLst/>
          </a:prstGeom>
        </p:spPr>
        <p:style>
          <a:lnRef idx="2">
            <a:schemeClr val="accent1"/>
          </a:lnRef>
          <a:fillRef idx="1">
            <a:schemeClr val="lt1"/>
          </a:fillRef>
          <a:effectRef idx="0">
            <a:schemeClr val="accent1"/>
          </a:effectRef>
          <a:fontRef idx="minor">
            <a:schemeClr val="dk1"/>
          </a:fontRef>
        </p:style>
        <p:txBody>
          <a:bodyPr wrap="square" rtlCol="0">
            <a:noAutofit/>
          </a:bodyPr>
          <a:lstStyle/>
          <a:p>
            <a:pPr>
              <a:lnSpc>
                <a:spcPct val="150000"/>
              </a:lnSpc>
            </a:pPr>
            <a:r>
              <a:rPr kumimoji="1" lang="ja-JP" altLang="en-US" b="1" dirty="0">
                <a:latin typeface="Meiryo UI" panose="020B0604030504040204" pitchFamily="50" charset="-128"/>
                <a:ea typeface="Meiryo UI" panose="020B0604030504040204" pitchFamily="50" charset="-128"/>
              </a:rPr>
              <a:t>＜ポイント＞</a:t>
            </a: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ja-JP" altLang="en-US" b="1" dirty="0">
                <a:latin typeface="Meiryo UI" panose="020B0604030504040204" pitchFamily="50" charset="-128"/>
                <a:ea typeface="Meiryo UI" panose="020B0604030504040204" pitchFamily="50" charset="-128"/>
              </a:rPr>
              <a:t>　○　同時解決</a:t>
            </a:r>
            <a:r>
              <a:rPr kumimoji="1" lang="ja-JP" altLang="en-US" dirty="0">
                <a:latin typeface="Meiryo UI" panose="020B0604030504040204" pitchFamily="50" charset="-128"/>
                <a:ea typeface="Meiryo UI" panose="020B0604030504040204" pitchFamily="50" charset="-128"/>
              </a:rPr>
              <a:t>（あるゴールの解決のための取組みを、別のゴールの課題解決につなげる）</a:t>
            </a: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b="1" dirty="0">
                <a:latin typeface="Meiryo UI" panose="020B0604030504040204" pitchFamily="50" charset="-128"/>
                <a:ea typeface="Meiryo UI" panose="020B0604030504040204" pitchFamily="50" charset="-128"/>
              </a:rPr>
              <a:t>　</a:t>
            </a: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ja-JP" altLang="en-US" b="1" dirty="0">
                <a:latin typeface="Meiryo UI" panose="020B0604030504040204" pitchFamily="50" charset="-128"/>
                <a:ea typeface="Meiryo UI" panose="020B0604030504040204" pitchFamily="50" charset="-128"/>
              </a:rPr>
              <a:t>○　インパクトのベクトルを変える</a:t>
            </a: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（社会に悪影響を及ぼすアクションに工夫を加え、別のゴールのポジティブアクションに変える）</a:t>
            </a: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b="1" dirty="0">
                <a:latin typeface="Meiryo UI" panose="020B0604030504040204" pitchFamily="50" charset="-128"/>
                <a:ea typeface="Meiryo UI" panose="020B0604030504040204" pitchFamily="50" charset="-128"/>
              </a:rPr>
              <a:t>　○　トレードオフの考慮</a:t>
            </a: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ja-JP" altLang="en-US" b="1" dirty="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（社会のためにしていることが、他のゴールの視点で見ると悪影響を及ぼす可能性を考慮する）</a:t>
            </a:r>
            <a:endParaRPr kumimoji="1" lang="en-US" altLang="ja-JP" b="1"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p:txBody>
      </p:sp>
      <p:pic>
        <p:nvPicPr>
          <p:cNvPr id="6"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8901" y="1653906"/>
            <a:ext cx="984938" cy="1008000"/>
          </a:xfrm>
          <a:prstGeom prst="rect">
            <a:avLst/>
          </a:prstGeom>
        </p:spPr>
      </p:pic>
      <p:pic>
        <p:nvPicPr>
          <p:cNvPr id="7"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03858" y="1653906"/>
            <a:ext cx="992266" cy="1008000"/>
          </a:xfrm>
          <a:prstGeom prst="rect">
            <a:avLst/>
          </a:prstGeom>
        </p:spPr>
      </p:pic>
      <p:sp>
        <p:nvSpPr>
          <p:cNvPr id="12" name="右矢印 11"/>
          <p:cNvSpPr/>
          <p:nvPr/>
        </p:nvSpPr>
        <p:spPr>
          <a:xfrm>
            <a:off x="4780473" y="1837237"/>
            <a:ext cx="286753" cy="615895"/>
          </a:xfrm>
          <a:prstGeom prst="rightArrow">
            <a:avLst>
              <a:gd name="adj1" fmla="val 50000"/>
              <a:gd name="adj2"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右矢印 12"/>
          <p:cNvSpPr/>
          <p:nvPr/>
        </p:nvSpPr>
        <p:spPr>
          <a:xfrm>
            <a:off x="6932758" y="1837237"/>
            <a:ext cx="286753" cy="615895"/>
          </a:xfrm>
          <a:prstGeom prst="rightArrow">
            <a:avLst>
              <a:gd name="adj1" fmla="val 50000"/>
              <a:gd name="adj2"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20638" y="3787634"/>
            <a:ext cx="1056335" cy="1008000"/>
          </a:xfrm>
          <a:prstGeom prst="rect">
            <a:avLst/>
          </a:prstGeom>
        </p:spPr>
      </p:pic>
      <p:pic>
        <p:nvPicPr>
          <p:cNvPr id="15"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76178" y="3787634"/>
            <a:ext cx="1015806" cy="1008000"/>
          </a:xfrm>
          <a:prstGeom prst="rect">
            <a:avLst/>
          </a:prstGeom>
        </p:spPr>
      </p:pic>
      <p:sp>
        <p:nvSpPr>
          <p:cNvPr id="16" name="フローチャート: 結合子 15"/>
          <p:cNvSpPr/>
          <p:nvPr/>
        </p:nvSpPr>
        <p:spPr>
          <a:xfrm>
            <a:off x="7022758" y="3593680"/>
            <a:ext cx="1338050" cy="1325478"/>
          </a:xfrm>
          <a:prstGeom prst="flowChartConnector">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乗算 16"/>
          <p:cNvSpPr/>
          <p:nvPr/>
        </p:nvSpPr>
        <p:spPr>
          <a:xfrm>
            <a:off x="3452857" y="3368275"/>
            <a:ext cx="1810195" cy="1810196"/>
          </a:xfrm>
          <a:prstGeom prst="mathMultiply">
            <a:avLst>
              <a:gd name="adj1" fmla="val 5656"/>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左右矢印 19"/>
          <p:cNvSpPr/>
          <p:nvPr/>
        </p:nvSpPr>
        <p:spPr>
          <a:xfrm>
            <a:off x="5462529" y="5909904"/>
            <a:ext cx="983247" cy="454165"/>
          </a:xfrm>
          <a:prstGeom prst="leftRightArrow">
            <a:avLst>
              <a:gd name="adj1" fmla="val 46031"/>
              <a:gd name="adj2" fmla="val 559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2" name="図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43492" y="1680402"/>
            <a:ext cx="925756" cy="925756"/>
          </a:xfrm>
          <a:prstGeom prst="rect">
            <a:avLst/>
          </a:prstGeom>
        </p:spPr>
      </p:pic>
      <p:pic>
        <p:nvPicPr>
          <p:cNvPr id="23" name="図 22">
            <a:extLst>
              <a:ext uri="{FF2B5EF4-FFF2-40B4-BE49-F238E27FC236}">
                <a16:creationId xmlns:a16="http://schemas.microsoft.com/office/drawing/2014/main" id="{161E2B8E-09B8-482A-96ED-3B1F86C39A91}"/>
              </a:ext>
            </a:extLst>
          </p:cNvPr>
          <p:cNvPicPr preferRelativeResize="0">
            <a:picLocks noChangeAspect="1"/>
          </p:cNvPicPr>
          <p:nvPr/>
        </p:nvPicPr>
        <p:blipFill>
          <a:blip r:embed="rId8"/>
          <a:stretch>
            <a:fillRect/>
          </a:stretch>
        </p:blipFill>
        <p:spPr>
          <a:xfrm>
            <a:off x="7200096" y="5756013"/>
            <a:ext cx="991888" cy="953635"/>
          </a:xfrm>
          <a:prstGeom prst="rect">
            <a:avLst/>
          </a:prstGeom>
        </p:spPr>
      </p:pic>
      <p:pic>
        <p:nvPicPr>
          <p:cNvPr id="24" name="図 23">
            <a:extLst>
              <a:ext uri="{FF2B5EF4-FFF2-40B4-BE49-F238E27FC236}">
                <a16:creationId xmlns:a16="http://schemas.microsoft.com/office/drawing/2014/main" id="{D86ED694-C271-4BC6-82FD-A950F8267607}"/>
              </a:ext>
            </a:extLst>
          </p:cNvPr>
          <p:cNvPicPr preferRelativeResize="0">
            <a:picLocks/>
          </p:cNvPicPr>
          <p:nvPr/>
        </p:nvPicPr>
        <p:blipFill>
          <a:blip r:embed="rId9" cstate="email">
            <a:extLst>
              <a:ext uri="{28A0092B-C50C-407E-A947-70E740481C1C}">
                <a14:useLocalDpi xmlns:a14="http://schemas.microsoft.com/office/drawing/2010/main"/>
              </a:ext>
            </a:extLst>
          </a:blip>
          <a:stretch>
            <a:fillRect/>
          </a:stretch>
        </p:blipFill>
        <p:spPr>
          <a:xfrm>
            <a:off x="3958061" y="5705693"/>
            <a:ext cx="1033843" cy="967756"/>
          </a:xfrm>
          <a:prstGeom prst="rect">
            <a:avLst/>
          </a:prstGeom>
        </p:spPr>
      </p:pic>
      <p:sp>
        <p:nvSpPr>
          <p:cNvPr id="3" name="吹き出し: 四角形 2">
            <a:extLst>
              <a:ext uri="{FF2B5EF4-FFF2-40B4-BE49-F238E27FC236}">
                <a16:creationId xmlns:a16="http://schemas.microsoft.com/office/drawing/2014/main" id="{FED77A2E-51D2-484B-8C1F-5447FB3D1998}"/>
              </a:ext>
            </a:extLst>
          </p:cNvPr>
          <p:cNvSpPr/>
          <p:nvPr/>
        </p:nvSpPr>
        <p:spPr>
          <a:xfrm>
            <a:off x="1252050" y="5745970"/>
            <a:ext cx="1951691" cy="945294"/>
          </a:xfrm>
          <a:prstGeom prst="wedgeRectCallout">
            <a:avLst>
              <a:gd name="adj1" fmla="val 93369"/>
              <a:gd name="adj2" fmla="val -5801"/>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latin typeface="Meiryo UI" panose="020B0604030504040204" pitchFamily="50" charset="-128"/>
                <a:ea typeface="Meiryo UI" panose="020B0604030504040204" pitchFamily="50" charset="-128"/>
              </a:rPr>
              <a:t>安価なバイクで</a:t>
            </a:r>
            <a:endParaRPr kumimoji="1" lang="en-US" altLang="ja-JP" dirty="0">
              <a:latin typeface="Meiryo UI" panose="020B0604030504040204" pitchFamily="50" charset="-128"/>
              <a:ea typeface="Meiryo UI" panose="020B0604030504040204" pitchFamily="50" charset="-128"/>
            </a:endParaRPr>
          </a:p>
          <a:p>
            <a:pPr algn="ctr"/>
            <a:r>
              <a:rPr kumimoji="1" lang="ja-JP" altLang="en-US" dirty="0">
                <a:latin typeface="Meiryo UI" panose="020B0604030504040204" pitchFamily="50" charset="-128"/>
                <a:ea typeface="Meiryo UI" panose="020B0604030504040204" pitchFamily="50" charset="-128"/>
              </a:rPr>
              <a:t>街の移動が</a:t>
            </a:r>
            <a:endParaRPr kumimoji="1" lang="en-US" altLang="ja-JP" dirty="0">
              <a:latin typeface="Meiryo UI" panose="020B0604030504040204" pitchFamily="50" charset="-128"/>
              <a:ea typeface="Meiryo UI" panose="020B0604030504040204" pitchFamily="50" charset="-128"/>
            </a:endParaRPr>
          </a:p>
          <a:p>
            <a:pPr algn="ctr"/>
            <a:r>
              <a:rPr kumimoji="1" lang="ja-JP" altLang="en-US" dirty="0">
                <a:latin typeface="Meiryo UI" panose="020B0604030504040204" pitchFamily="50" charset="-128"/>
                <a:ea typeface="Meiryo UI" panose="020B0604030504040204" pitchFamily="50" charset="-128"/>
              </a:rPr>
              <a:t>便利に</a:t>
            </a:r>
          </a:p>
        </p:txBody>
      </p:sp>
      <p:sp>
        <p:nvSpPr>
          <p:cNvPr id="25" name="吹き出し: 四角形 24">
            <a:extLst>
              <a:ext uri="{FF2B5EF4-FFF2-40B4-BE49-F238E27FC236}">
                <a16:creationId xmlns:a16="http://schemas.microsoft.com/office/drawing/2014/main" id="{5461FCC0-FEEA-41B4-8CC1-B0744F4625D9}"/>
              </a:ext>
            </a:extLst>
          </p:cNvPr>
          <p:cNvSpPr/>
          <p:nvPr/>
        </p:nvSpPr>
        <p:spPr>
          <a:xfrm>
            <a:off x="8462168" y="5722421"/>
            <a:ext cx="1337665" cy="945294"/>
          </a:xfrm>
          <a:prstGeom prst="wedgeRectCallout">
            <a:avLst>
              <a:gd name="adj1" fmla="val -81332"/>
              <a:gd name="adj2" fmla="val 239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latin typeface="Meiryo UI" panose="020B0604030504040204" pitchFamily="50" charset="-128"/>
                <a:ea typeface="Meiryo UI" panose="020B0604030504040204" pitchFamily="50" charset="-128"/>
              </a:rPr>
              <a:t>交通事故が</a:t>
            </a:r>
            <a:endParaRPr kumimoji="1" lang="en-US" altLang="ja-JP" dirty="0">
              <a:latin typeface="Meiryo UI" panose="020B0604030504040204" pitchFamily="50" charset="-128"/>
              <a:ea typeface="Meiryo UI" panose="020B0604030504040204" pitchFamily="50" charset="-128"/>
            </a:endParaRPr>
          </a:p>
          <a:p>
            <a:pPr algn="ctr"/>
            <a:r>
              <a:rPr kumimoji="1" lang="ja-JP" altLang="en-US" dirty="0">
                <a:latin typeface="Meiryo UI" panose="020B0604030504040204" pitchFamily="50" charset="-128"/>
                <a:ea typeface="Meiryo UI" panose="020B0604030504040204" pitchFamily="50" charset="-128"/>
              </a:rPr>
              <a:t>急増</a:t>
            </a:r>
          </a:p>
        </p:txBody>
      </p:sp>
      <p:sp>
        <p:nvSpPr>
          <p:cNvPr id="26" name="スライド番号プレースホルダー 1">
            <a:extLst>
              <a:ext uri="{FF2B5EF4-FFF2-40B4-BE49-F238E27FC236}">
                <a16:creationId xmlns:a16="http://schemas.microsoft.com/office/drawing/2014/main" id="{ACB742FD-9339-4119-B5E5-D63305B93A77}"/>
              </a:ext>
            </a:extLst>
          </p:cNvPr>
          <p:cNvSpPr>
            <a:spLocks noGrp="1"/>
          </p:cNvSpPr>
          <p:nvPr>
            <p:ph type="sldNum" sz="quarter" idx="12"/>
          </p:nvPr>
        </p:nvSpPr>
        <p:spPr>
          <a:xfrm>
            <a:off x="8610600" y="6356350"/>
            <a:ext cx="2743200" cy="365125"/>
          </a:xfrm>
          <a:ln>
            <a:noFill/>
          </a:ln>
        </p:spPr>
        <p:txBody>
          <a:bodyPr/>
          <a:lstStyle/>
          <a:p>
            <a:pPr algn="r"/>
            <a:fld id="{D2D8002D-B5B0-4BAC-B1F6-782DDCCE6D9C}" type="slidenum">
              <a:rPr kumimoji="1" lang="ja-JP" altLang="en-US" sz="1200" smtClean="0">
                <a:solidFill>
                  <a:schemeClr val="tx1"/>
                </a:solidFill>
                <a:latin typeface="+mn-ea"/>
                <a:ea typeface="+mn-ea"/>
              </a:rPr>
              <a:pPr algn="r"/>
              <a:t>19</a:t>
            </a:fld>
            <a:endParaRPr kumimoji="1" lang="ja-JP" altLang="en-US" sz="1200" dirty="0">
              <a:solidFill>
                <a:schemeClr val="tx1"/>
              </a:solidFill>
              <a:latin typeface="+mn-ea"/>
              <a:ea typeface="+mn-ea"/>
            </a:endParaRPr>
          </a:p>
        </p:txBody>
      </p:sp>
    </p:spTree>
    <p:extLst>
      <p:ext uri="{BB962C8B-B14F-4D97-AF65-F5344CB8AC3E}">
        <p14:creationId xmlns:p14="http://schemas.microsoft.com/office/powerpoint/2010/main" val="15219283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0" y="-1"/>
            <a:ext cx="12192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のポイント④</a:t>
            </a:r>
            <a:r>
              <a:rPr kumimoji="1" lang="en-US" altLang="ja-JP" sz="2000" b="1" dirty="0">
                <a:latin typeface="Meiryo UI" panose="020B0604030504040204" pitchFamily="50" charset="-128"/>
                <a:ea typeface="Meiryo UI" panose="020B0604030504040204" pitchFamily="50" charset="-128"/>
              </a:rPr>
              <a:t>】</a:t>
            </a:r>
            <a:r>
              <a:rPr kumimoji="1" lang="ja-JP" altLang="en-US" sz="2000" b="1" dirty="0">
                <a:latin typeface="Meiryo UI" panose="020B0604030504040204" pitchFamily="50" charset="-128"/>
                <a:ea typeface="Meiryo UI" panose="020B0604030504040204" pitchFamily="50" charset="-128"/>
              </a:rPr>
              <a:t>　バックキャスティング</a:t>
            </a:r>
            <a:endParaRPr kumimoji="1" lang="en-US" altLang="ja-JP" sz="2000" b="1" dirty="0">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1179101" y="1189745"/>
            <a:ext cx="4968000" cy="1138773"/>
          </a:xfrm>
          <a:prstGeom prst="rect">
            <a:avLst/>
          </a:prstGeom>
          <a:noFill/>
        </p:spPr>
        <p:txBody>
          <a:bodyPr wrap="square" rtlCol="0">
            <a:spAutoFit/>
          </a:bodyPr>
          <a:lstStyle/>
          <a:p>
            <a:r>
              <a:rPr kumimoji="1" lang="ja-JP" altLang="en-US"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「バックキャスティング」</a:t>
            </a:r>
            <a:endParaRPr kumimoji="1" lang="en-US" altLang="ja-JP"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endParaRPr kumimoji="1" lang="en-US" altLang="ja-JP"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r>
              <a:rPr kumimoji="1" lang="ja-JP" altLang="en-US" sz="16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未来のある時点に目標を設定しておき、そこから振り返って現在すべきことを考える方法</a:t>
            </a:r>
          </a:p>
        </p:txBody>
      </p:sp>
      <p:sp>
        <p:nvSpPr>
          <p:cNvPr id="22" name="テキスト ボックス 21"/>
          <p:cNvSpPr txBox="1"/>
          <p:nvPr/>
        </p:nvSpPr>
        <p:spPr>
          <a:xfrm>
            <a:off x="1143000" y="2607789"/>
            <a:ext cx="4968000" cy="1138773"/>
          </a:xfrm>
          <a:prstGeom prst="rect">
            <a:avLst/>
          </a:prstGeom>
          <a:noFill/>
        </p:spPr>
        <p:txBody>
          <a:bodyPr wrap="square" rtlCol="0">
            <a:spAutoFit/>
          </a:bodyPr>
          <a:lstStyle/>
          <a:p>
            <a:r>
              <a:rPr kumimoji="1" lang="ja-JP" altLang="en-US" dirty="0">
                <a:latin typeface="Meiryo UI" panose="020B0604030504040204" pitchFamily="50" charset="-128"/>
                <a:ea typeface="Meiryo UI" panose="020B0604030504040204" pitchFamily="50" charset="-128"/>
              </a:rPr>
              <a:t>「フォアキャスティング」</a:t>
            </a:r>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過去のデータや実績などに基づき、現状で実現可能と考えられることを積み上げて、未来の目標に近づけようとする方法</a:t>
            </a:r>
          </a:p>
        </p:txBody>
      </p:sp>
      <p:cxnSp>
        <p:nvCxnSpPr>
          <p:cNvPr id="23" name="直線矢印コネクタ 22"/>
          <p:cNvCxnSpPr/>
          <p:nvPr/>
        </p:nvCxnSpPr>
        <p:spPr>
          <a:xfrm>
            <a:off x="6223000" y="3436057"/>
            <a:ext cx="4572000" cy="0"/>
          </a:xfrm>
          <a:prstGeom prst="straightConnector1">
            <a:avLst/>
          </a:prstGeom>
          <a:ln w="76200">
            <a:tailEnd type="triangle"/>
          </a:ln>
        </p:spPr>
        <p:style>
          <a:lnRef idx="3">
            <a:schemeClr val="accent5"/>
          </a:lnRef>
          <a:fillRef idx="0">
            <a:schemeClr val="accent5"/>
          </a:fillRef>
          <a:effectRef idx="2">
            <a:schemeClr val="accent5"/>
          </a:effectRef>
          <a:fontRef idx="minor">
            <a:schemeClr val="tx1"/>
          </a:fontRef>
        </p:style>
      </p:cxnSp>
      <p:sp>
        <p:nvSpPr>
          <p:cNvPr id="24" name="フローチャート: 結合子 23"/>
          <p:cNvSpPr/>
          <p:nvPr/>
        </p:nvSpPr>
        <p:spPr>
          <a:xfrm>
            <a:off x="6314661" y="3314393"/>
            <a:ext cx="237595" cy="243331"/>
          </a:xfrm>
          <a:prstGeom prst="flowChartConnector">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25" name="フローチャート: 結合子 24"/>
          <p:cNvSpPr/>
          <p:nvPr/>
        </p:nvSpPr>
        <p:spPr>
          <a:xfrm>
            <a:off x="8179747" y="3332764"/>
            <a:ext cx="237595" cy="243331"/>
          </a:xfrm>
          <a:prstGeom prst="flowChartConnector">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26" name="フローチャート: 結合子 25"/>
          <p:cNvSpPr/>
          <p:nvPr/>
        </p:nvSpPr>
        <p:spPr>
          <a:xfrm>
            <a:off x="10171833" y="3332764"/>
            <a:ext cx="237595" cy="243331"/>
          </a:xfrm>
          <a:prstGeom prst="flowChartConnector">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27" name="テキスト ボックス 26"/>
          <p:cNvSpPr txBox="1"/>
          <p:nvPr/>
        </p:nvSpPr>
        <p:spPr>
          <a:xfrm>
            <a:off x="6247395" y="3587851"/>
            <a:ext cx="400110" cy="642030"/>
          </a:xfrm>
          <a:prstGeom prst="rect">
            <a:avLst/>
          </a:prstGeom>
          <a:noFill/>
        </p:spPr>
        <p:txBody>
          <a:bodyPr vert="eaVert" wrap="square" rtlCol="0">
            <a:spAutoFit/>
          </a:bodyPr>
          <a:lstStyle/>
          <a:p>
            <a:r>
              <a:rPr kumimoji="1" lang="ja-JP" altLang="en-US" sz="1400" b="1" dirty="0">
                <a:latin typeface="Meiryo UI" panose="020B0604030504040204" pitchFamily="50" charset="-128"/>
                <a:ea typeface="Meiryo UI" panose="020B0604030504040204" pitchFamily="50" charset="-128"/>
              </a:rPr>
              <a:t>過去</a:t>
            </a:r>
          </a:p>
        </p:txBody>
      </p:sp>
      <p:sp>
        <p:nvSpPr>
          <p:cNvPr id="28" name="テキスト ボックス 27"/>
          <p:cNvSpPr txBox="1"/>
          <p:nvPr/>
        </p:nvSpPr>
        <p:spPr>
          <a:xfrm>
            <a:off x="8112481" y="3587851"/>
            <a:ext cx="400110" cy="642030"/>
          </a:xfrm>
          <a:prstGeom prst="rect">
            <a:avLst/>
          </a:prstGeom>
          <a:noFill/>
        </p:spPr>
        <p:txBody>
          <a:bodyPr vert="eaVert" wrap="square" rtlCol="0">
            <a:spAutoFit/>
          </a:bodyPr>
          <a:lstStyle/>
          <a:p>
            <a:r>
              <a:rPr kumimoji="1" lang="ja-JP" altLang="en-US" sz="1400" b="1" dirty="0">
                <a:latin typeface="Meiryo UI" panose="020B0604030504040204" pitchFamily="50" charset="-128"/>
                <a:ea typeface="Meiryo UI" panose="020B0604030504040204" pitchFamily="50" charset="-128"/>
              </a:rPr>
              <a:t>現在</a:t>
            </a:r>
          </a:p>
        </p:txBody>
      </p:sp>
      <p:sp>
        <p:nvSpPr>
          <p:cNvPr id="29" name="テキスト ボックス 28"/>
          <p:cNvSpPr txBox="1"/>
          <p:nvPr/>
        </p:nvSpPr>
        <p:spPr>
          <a:xfrm>
            <a:off x="10112731" y="3595766"/>
            <a:ext cx="400110" cy="642030"/>
          </a:xfrm>
          <a:prstGeom prst="rect">
            <a:avLst/>
          </a:prstGeom>
          <a:noFill/>
        </p:spPr>
        <p:txBody>
          <a:bodyPr vert="eaVert" wrap="square" rtlCol="0">
            <a:spAutoFit/>
          </a:bodyPr>
          <a:lstStyle/>
          <a:p>
            <a:r>
              <a:rPr kumimoji="1" lang="ja-JP" altLang="en-US" sz="1400" b="1" dirty="0">
                <a:latin typeface="Meiryo UI" panose="020B0604030504040204" pitchFamily="50" charset="-128"/>
                <a:ea typeface="Meiryo UI" panose="020B0604030504040204" pitchFamily="50" charset="-128"/>
              </a:rPr>
              <a:t>未来</a:t>
            </a:r>
          </a:p>
        </p:txBody>
      </p:sp>
      <p:sp>
        <p:nvSpPr>
          <p:cNvPr id="30" name="右矢印 29"/>
          <p:cNvSpPr/>
          <p:nvPr/>
        </p:nvSpPr>
        <p:spPr>
          <a:xfrm rot="20981710">
            <a:off x="6458539" y="2630913"/>
            <a:ext cx="2038740" cy="246219"/>
          </a:xfrm>
          <a:prstGeom prst="rightArrow">
            <a:avLst/>
          </a:prstGeom>
          <a:pattFill prst="pct70">
            <a:fgClr>
              <a:schemeClr val="accent5">
                <a:lumMod val="20000"/>
                <a:lumOff val="80000"/>
              </a:schemeClr>
            </a:fgClr>
            <a:bgClr>
              <a:schemeClr val="bg1"/>
            </a:bgClr>
          </a:patt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右矢印 30"/>
          <p:cNvSpPr/>
          <p:nvPr/>
        </p:nvSpPr>
        <p:spPr>
          <a:xfrm rot="20981710">
            <a:off x="8603325" y="2273917"/>
            <a:ext cx="1881707" cy="2462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右矢印 31"/>
          <p:cNvSpPr/>
          <p:nvPr/>
        </p:nvSpPr>
        <p:spPr>
          <a:xfrm rot="19185854">
            <a:off x="8305974" y="1738080"/>
            <a:ext cx="1881707" cy="2462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角丸四角形 32"/>
          <p:cNvSpPr/>
          <p:nvPr/>
        </p:nvSpPr>
        <p:spPr>
          <a:xfrm>
            <a:off x="9993086" y="812876"/>
            <a:ext cx="968828" cy="47897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400" dirty="0">
                <a:latin typeface="Meiryo UI" panose="020B0604030504040204" pitchFamily="50" charset="-128"/>
                <a:ea typeface="Meiryo UI" panose="020B0604030504040204" pitchFamily="50" charset="-128"/>
              </a:rPr>
              <a:t>あるべき</a:t>
            </a:r>
            <a:endParaRPr kumimoji="1" lang="en-US" altLang="ja-JP" sz="1400" dirty="0">
              <a:latin typeface="Meiryo UI" panose="020B0604030504040204" pitchFamily="50" charset="-128"/>
              <a:ea typeface="Meiryo UI" panose="020B0604030504040204" pitchFamily="50" charset="-128"/>
            </a:endParaRPr>
          </a:p>
          <a:p>
            <a:pPr algn="ctr"/>
            <a:r>
              <a:rPr kumimoji="1" lang="ja-JP" altLang="en-US" sz="1400" dirty="0">
                <a:latin typeface="Meiryo UI" panose="020B0604030504040204" pitchFamily="50" charset="-128"/>
                <a:ea typeface="Meiryo UI" panose="020B0604030504040204" pitchFamily="50" charset="-128"/>
              </a:rPr>
              <a:t>社会像</a:t>
            </a:r>
          </a:p>
        </p:txBody>
      </p:sp>
      <p:sp>
        <p:nvSpPr>
          <p:cNvPr id="34" name="上カーブ矢印 33"/>
          <p:cNvSpPr/>
          <p:nvPr/>
        </p:nvSpPr>
        <p:spPr>
          <a:xfrm rot="8719183">
            <a:off x="7925595" y="1303124"/>
            <a:ext cx="1842670" cy="534335"/>
          </a:xfrm>
          <a:prstGeom prst="curvedUp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solidFill>
                <a:schemeClr val="tx1"/>
              </a:solidFill>
            </a:endParaRPr>
          </a:p>
        </p:txBody>
      </p:sp>
      <p:sp>
        <p:nvSpPr>
          <p:cNvPr id="35" name="上カーブ矢印 34"/>
          <p:cNvSpPr/>
          <p:nvPr/>
        </p:nvSpPr>
        <p:spPr>
          <a:xfrm rot="20927056">
            <a:off x="6554336" y="2927832"/>
            <a:ext cx="2021806" cy="393544"/>
          </a:xfrm>
          <a:prstGeom prst="curvedUp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solidFill>
                <a:schemeClr val="tx1"/>
              </a:solidFill>
            </a:endParaRPr>
          </a:p>
        </p:txBody>
      </p:sp>
      <p:sp>
        <p:nvSpPr>
          <p:cNvPr id="36" name="上カーブ矢印 35"/>
          <p:cNvSpPr/>
          <p:nvPr/>
        </p:nvSpPr>
        <p:spPr>
          <a:xfrm rot="20927056">
            <a:off x="8556665" y="2583286"/>
            <a:ext cx="2021806" cy="393544"/>
          </a:xfrm>
          <a:prstGeom prst="curvedUp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solidFill>
                <a:schemeClr val="tx1"/>
              </a:solidFill>
            </a:endParaRPr>
          </a:p>
        </p:txBody>
      </p:sp>
      <p:sp>
        <p:nvSpPr>
          <p:cNvPr id="37" name="角丸四角形 36"/>
          <p:cNvSpPr/>
          <p:nvPr/>
        </p:nvSpPr>
        <p:spPr>
          <a:xfrm>
            <a:off x="10564586" y="1868111"/>
            <a:ext cx="968828" cy="47897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400" dirty="0">
                <a:latin typeface="Meiryo UI" panose="020B0604030504040204" pitchFamily="50" charset="-128"/>
                <a:ea typeface="Meiryo UI" panose="020B0604030504040204" pitchFamily="50" charset="-128"/>
              </a:rPr>
              <a:t>現実的な</a:t>
            </a:r>
            <a:endParaRPr kumimoji="1" lang="en-US" altLang="ja-JP" sz="1400" dirty="0">
              <a:latin typeface="Meiryo UI" panose="020B0604030504040204" pitchFamily="50" charset="-128"/>
              <a:ea typeface="Meiryo UI" panose="020B0604030504040204" pitchFamily="50" charset="-128"/>
            </a:endParaRPr>
          </a:p>
          <a:p>
            <a:pPr algn="ctr"/>
            <a:r>
              <a:rPr kumimoji="1" lang="ja-JP" altLang="en-US" sz="1400" dirty="0">
                <a:latin typeface="Meiryo UI" panose="020B0604030504040204" pitchFamily="50" charset="-128"/>
                <a:ea typeface="Meiryo UI" panose="020B0604030504040204" pitchFamily="50" charset="-128"/>
              </a:rPr>
              <a:t>めざす姿</a:t>
            </a:r>
            <a:endParaRPr kumimoji="1" lang="en-US" altLang="ja-JP" sz="1400" dirty="0">
              <a:latin typeface="Meiryo UI" panose="020B0604030504040204" pitchFamily="50" charset="-128"/>
              <a:ea typeface="Meiryo UI" panose="020B0604030504040204" pitchFamily="50" charset="-128"/>
            </a:endParaRPr>
          </a:p>
        </p:txBody>
      </p:sp>
      <p:sp>
        <p:nvSpPr>
          <p:cNvPr id="2" name="矢印: 右 1">
            <a:extLst>
              <a:ext uri="{FF2B5EF4-FFF2-40B4-BE49-F238E27FC236}">
                <a16:creationId xmlns:a16="http://schemas.microsoft.com/office/drawing/2014/main" id="{2C6BC00C-8247-44BC-968A-795D03BDD0EE}"/>
              </a:ext>
            </a:extLst>
          </p:cNvPr>
          <p:cNvSpPr/>
          <p:nvPr/>
        </p:nvSpPr>
        <p:spPr>
          <a:xfrm>
            <a:off x="261777" y="1189745"/>
            <a:ext cx="848109" cy="1056948"/>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テキスト ボックス 39">
            <a:extLst>
              <a:ext uri="{FF2B5EF4-FFF2-40B4-BE49-F238E27FC236}">
                <a16:creationId xmlns:a16="http://schemas.microsoft.com/office/drawing/2014/main" id="{BF75323F-2CD4-4CD3-95C4-0F2377A24EA4}"/>
              </a:ext>
            </a:extLst>
          </p:cNvPr>
          <p:cNvSpPr txBox="1"/>
          <p:nvPr/>
        </p:nvSpPr>
        <p:spPr>
          <a:xfrm>
            <a:off x="243992" y="1556358"/>
            <a:ext cx="975639" cy="338554"/>
          </a:xfrm>
          <a:prstGeom prst="rect">
            <a:avLst/>
          </a:prstGeom>
          <a:noFill/>
        </p:spPr>
        <p:txBody>
          <a:bodyPr wrap="square" rtlCol="0">
            <a:spAutoFit/>
          </a:bodyPr>
          <a:lstStyle/>
          <a:p>
            <a:r>
              <a:rPr kumimoji="1" lang="en-US" altLang="ja-JP" sz="1600" b="1" dirty="0">
                <a:latin typeface="Meiryo UI" panose="020B0604030504040204" pitchFamily="50" charset="-128"/>
                <a:ea typeface="Meiryo UI" panose="020B0604030504040204" pitchFamily="50" charset="-128"/>
              </a:rPr>
              <a:t>SDGs</a:t>
            </a:r>
            <a:endParaRPr kumimoji="1" lang="ja-JP" altLang="en-US" sz="1600" b="1" dirty="0">
              <a:latin typeface="Meiryo UI" panose="020B0604030504040204" pitchFamily="50" charset="-128"/>
              <a:ea typeface="Meiryo UI" panose="020B0604030504040204" pitchFamily="50" charset="-128"/>
            </a:endParaRPr>
          </a:p>
        </p:txBody>
      </p:sp>
      <p:sp>
        <p:nvSpPr>
          <p:cNvPr id="41" name="テキスト ボックス 40">
            <a:extLst>
              <a:ext uri="{FF2B5EF4-FFF2-40B4-BE49-F238E27FC236}">
                <a16:creationId xmlns:a16="http://schemas.microsoft.com/office/drawing/2014/main" id="{F49A762D-583A-419F-A76D-8C03F8DF0E02}"/>
              </a:ext>
            </a:extLst>
          </p:cNvPr>
          <p:cNvSpPr txBox="1"/>
          <p:nvPr/>
        </p:nvSpPr>
        <p:spPr>
          <a:xfrm>
            <a:off x="7097865" y="1124917"/>
            <a:ext cx="2451954" cy="369332"/>
          </a:xfrm>
          <a:prstGeom prst="rect">
            <a:avLst/>
          </a:prstGeom>
          <a:noFill/>
        </p:spPr>
        <p:txBody>
          <a:bodyPr wrap="square" rtlCol="0">
            <a:spAutoFit/>
          </a:bodyPr>
          <a:lstStyle/>
          <a:p>
            <a:r>
              <a:rPr kumimoji="1" lang="ja-JP" altLang="en-US"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「バックキャスティング」</a:t>
            </a:r>
            <a:endParaRPr kumimoji="1" lang="en-US" altLang="ja-JP"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42" name="テキスト ボックス 41">
            <a:extLst>
              <a:ext uri="{FF2B5EF4-FFF2-40B4-BE49-F238E27FC236}">
                <a16:creationId xmlns:a16="http://schemas.microsoft.com/office/drawing/2014/main" id="{1CD0ECE7-DF74-448F-9E0E-23BE62C2E583}"/>
              </a:ext>
            </a:extLst>
          </p:cNvPr>
          <p:cNvSpPr txBox="1"/>
          <p:nvPr/>
        </p:nvSpPr>
        <p:spPr>
          <a:xfrm>
            <a:off x="9605718" y="2883578"/>
            <a:ext cx="2451954" cy="369332"/>
          </a:xfrm>
          <a:prstGeom prst="rect">
            <a:avLst/>
          </a:prstGeom>
          <a:noFill/>
        </p:spPr>
        <p:txBody>
          <a:bodyPr wrap="square" rtlCol="0">
            <a:spAutoFit/>
          </a:bodyPr>
          <a:lstStyle/>
          <a:p>
            <a:r>
              <a:rPr kumimoji="1" lang="ja-JP" altLang="en-US"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フォアキャスティング</a:t>
            </a:r>
            <a:r>
              <a:rPr kumimoji="1" lang="ja-JP" altLang="en-US"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endParaRPr kumimoji="1" lang="en-US" altLang="ja-JP"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3" name="楕円 2">
            <a:extLst>
              <a:ext uri="{FF2B5EF4-FFF2-40B4-BE49-F238E27FC236}">
                <a16:creationId xmlns:a16="http://schemas.microsoft.com/office/drawing/2014/main" id="{7B4669FC-C908-4622-89D0-281ACE489305}"/>
              </a:ext>
            </a:extLst>
          </p:cNvPr>
          <p:cNvSpPr/>
          <p:nvPr/>
        </p:nvSpPr>
        <p:spPr>
          <a:xfrm>
            <a:off x="7954012" y="797175"/>
            <a:ext cx="369830" cy="346602"/>
          </a:xfrm>
          <a:prstGeom prst="ellipse">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乗算記号 3">
            <a:extLst>
              <a:ext uri="{FF2B5EF4-FFF2-40B4-BE49-F238E27FC236}">
                <a16:creationId xmlns:a16="http://schemas.microsoft.com/office/drawing/2014/main" id="{C2CF7917-4B86-4AA5-9657-C58C0473A989}"/>
              </a:ext>
            </a:extLst>
          </p:cNvPr>
          <p:cNvSpPr/>
          <p:nvPr/>
        </p:nvSpPr>
        <p:spPr>
          <a:xfrm>
            <a:off x="11049000" y="2370288"/>
            <a:ext cx="588886" cy="699824"/>
          </a:xfrm>
          <a:prstGeom prst="mathMultiply">
            <a:avLst>
              <a:gd name="adj1" fmla="val 1158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吹き出し: 角を丸めた四角形 4">
            <a:extLst>
              <a:ext uri="{FF2B5EF4-FFF2-40B4-BE49-F238E27FC236}">
                <a16:creationId xmlns:a16="http://schemas.microsoft.com/office/drawing/2014/main" id="{07B4C46E-09BB-43E4-BCE3-A9332D43EB43}"/>
              </a:ext>
            </a:extLst>
          </p:cNvPr>
          <p:cNvSpPr/>
          <p:nvPr/>
        </p:nvSpPr>
        <p:spPr>
          <a:xfrm>
            <a:off x="520700" y="4260196"/>
            <a:ext cx="11012714" cy="1714494"/>
          </a:xfrm>
          <a:prstGeom prst="wedgeRoundRectCallout">
            <a:avLst>
              <a:gd name="adj1" fmla="val 27733"/>
              <a:gd name="adj2" fmla="val -44982"/>
              <a:gd name="adj3" fmla="val 16667"/>
            </a:avLst>
          </a:prstGeom>
          <a:ln w="38100">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marL="268288" marR="80010" indent="-268288" algn="just">
              <a:lnSpc>
                <a:spcPts val="2200"/>
              </a:lnSpc>
            </a:pPr>
            <a:r>
              <a:rPr kumimoji="1" lang="ja-JP" altLang="en-US" sz="2000" dirty="0">
                <a:latin typeface="Meiryo UI" panose="020B0604030504040204" pitchFamily="50" charset="-128"/>
                <a:ea typeface="Meiryo UI" panose="020B0604030504040204" pitchFamily="50" charset="-128"/>
              </a:rPr>
              <a:t>・どうしても、足りない部分は、</a:t>
            </a:r>
            <a:r>
              <a:rPr kumimoji="1" lang="ja-JP" altLang="en-US" sz="24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新たな</a:t>
            </a:r>
            <a:r>
              <a:rPr lang="ja-JP" altLang="en-US" sz="24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アイデアやイノベーション等で</a:t>
            </a:r>
            <a:r>
              <a:rPr lang="ja-JP" altLang="en-US" sz="2000" dirty="0">
                <a:latin typeface="Meiryo UI" panose="020B0604030504040204" pitchFamily="50" charset="-128"/>
                <a:ea typeface="Meiryo UI" panose="020B0604030504040204" pitchFamily="50" charset="-128"/>
              </a:rPr>
              <a:t>クリアしていく</a:t>
            </a:r>
            <a:endParaRPr lang="en-US" altLang="ja-JP" sz="2000" dirty="0">
              <a:latin typeface="Meiryo UI" panose="020B0604030504040204" pitchFamily="50" charset="-128"/>
              <a:ea typeface="Meiryo UI" panose="020B0604030504040204" pitchFamily="50" charset="-128"/>
            </a:endParaRPr>
          </a:p>
          <a:p>
            <a:pPr marL="268288" marR="80010" indent="-268288" algn="just">
              <a:lnSpc>
                <a:spcPts val="2200"/>
              </a:lnSpc>
            </a:pPr>
            <a:endParaRPr lang="en-US" altLang="ja-JP" sz="2000" dirty="0">
              <a:latin typeface="Meiryo UI" panose="020B0604030504040204" pitchFamily="50" charset="-128"/>
              <a:ea typeface="Meiryo UI" panose="020B0604030504040204" pitchFamily="50" charset="-128"/>
            </a:endParaRPr>
          </a:p>
          <a:p>
            <a:pPr marL="268288" marR="80010" indent="-268288" algn="just">
              <a:lnSpc>
                <a:spcPts val="2200"/>
              </a:lnSpc>
            </a:pPr>
            <a:r>
              <a:rPr lang="ja-JP" altLang="en-US" sz="2000" dirty="0">
                <a:latin typeface="Meiryo UI" panose="020B0604030504040204" pitchFamily="50" charset="-128"/>
                <a:ea typeface="Meiryo UI" panose="020B0604030504040204" pitchFamily="50" charset="-128"/>
              </a:rPr>
              <a:t>・自社単独では難しいものは、パートナーシップで、色んな方と協業し、</a:t>
            </a:r>
            <a:r>
              <a:rPr lang="ja-JP" altLang="en-US" sz="24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みんなで革新を創出</a:t>
            </a:r>
            <a:r>
              <a:rPr lang="ja-JP" altLang="en-US" sz="2000" dirty="0">
                <a:latin typeface="Meiryo UI" panose="020B0604030504040204" pitchFamily="50" charset="-128"/>
                <a:ea typeface="Meiryo UI" panose="020B0604030504040204" pitchFamily="50" charset="-128"/>
              </a:rPr>
              <a:t>していく</a:t>
            </a:r>
            <a:endParaRPr lang="en-US" altLang="ja-JP" sz="2000" dirty="0">
              <a:latin typeface="Meiryo UI" panose="020B0604030504040204" pitchFamily="50" charset="-128"/>
              <a:ea typeface="Meiryo UI" panose="020B0604030504040204" pitchFamily="50" charset="-128"/>
            </a:endParaRPr>
          </a:p>
        </p:txBody>
      </p:sp>
      <p:sp>
        <p:nvSpPr>
          <p:cNvPr id="6" name="二等辺三角形 5">
            <a:extLst>
              <a:ext uri="{FF2B5EF4-FFF2-40B4-BE49-F238E27FC236}">
                <a16:creationId xmlns:a16="http://schemas.microsoft.com/office/drawing/2014/main" id="{95DBA18A-6486-45E0-A571-491E3208A37B}"/>
              </a:ext>
            </a:extLst>
          </p:cNvPr>
          <p:cNvSpPr/>
          <p:nvPr/>
        </p:nvSpPr>
        <p:spPr>
          <a:xfrm>
            <a:off x="8853716" y="2370288"/>
            <a:ext cx="659752" cy="1867506"/>
          </a:xfrm>
          <a:prstGeom prst="triangle">
            <a:avLst>
              <a:gd name="adj" fmla="val 100000"/>
            </a:avLst>
          </a:prstGeom>
          <a:solidFill>
            <a:schemeClr val="bg1"/>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764FD9C2-B661-4285-85F4-C7C4DE9AB14C}"/>
              </a:ext>
            </a:extLst>
          </p:cNvPr>
          <p:cNvSpPr/>
          <p:nvPr/>
        </p:nvSpPr>
        <p:spPr>
          <a:xfrm>
            <a:off x="8891319" y="4174794"/>
            <a:ext cx="593042" cy="1391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 name="直線矢印コネクタ 9">
            <a:extLst>
              <a:ext uri="{FF2B5EF4-FFF2-40B4-BE49-F238E27FC236}">
                <a16:creationId xmlns:a16="http://schemas.microsoft.com/office/drawing/2014/main" id="{51F25F25-6A2E-453B-BE94-06F63FAA0D73}"/>
              </a:ext>
            </a:extLst>
          </p:cNvPr>
          <p:cNvCxnSpPr>
            <a:cxnSpLocks/>
          </p:cNvCxnSpPr>
          <p:nvPr/>
        </p:nvCxnSpPr>
        <p:spPr>
          <a:xfrm>
            <a:off x="9562434" y="1616028"/>
            <a:ext cx="0" cy="630665"/>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8" name="スライド番号プレースホルダー 1">
            <a:extLst>
              <a:ext uri="{FF2B5EF4-FFF2-40B4-BE49-F238E27FC236}">
                <a16:creationId xmlns:a16="http://schemas.microsoft.com/office/drawing/2014/main" id="{46D84742-4296-4C21-AD37-7A67CC3942DA}"/>
              </a:ext>
            </a:extLst>
          </p:cNvPr>
          <p:cNvSpPr>
            <a:spLocks noGrp="1"/>
          </p:cNvSpPr>
          <p:nvPr>
            <p:ph type="sldNum" sz="quarter" idx="12"/>
          </p:nvPr>
        </p:nvSpPr>
        <p:spPr>
          <a:xfrm>
            <a:off x="8610600" y="6356350"/>
            <a:ext cx="2743200" cy="365125"/>
          </a:xfrm>
          <a:ln>
            <a:noFill/>
          </a:ln>
        </p:spPr>
        <p:txBody>
          <a:bodyPr/>
          <a:lstStyle/>
          <a:p>
            <a:pPr algn="r"/>
            <a:fld id="{D2D8002D-B5B0-4BAC-B1F6-782DDCCE6D9C}" type="slidenum">
              <a:rPr kumimoji="1" lang="ja-JP" altLang="en-US" sz="1200" smtClean="0">
                <a:solidFill>
                  <a:schemeClr val="tx1"/>
                </a:solidFill>
                <a:latin typeface="+mn-ea"/>
                <a:ea typeface="+mn-ea"/>
              </a:rPr>
              <a:pPr algn="r"/>
              <a:t>20</a:t>
            </a:fld>
            <a:endParaRPr kumimoji="1" lang="ja-JP" altLang="en-US" sz="1200" dirty="0">
              <a:solidFill>
                <a:schemeClr val="tx1"/>
              </a:solidFill>
              <a:latin typeface="+mn-ea"/>
              <a:ea typeface="+mn-ea"/>
            </a:endParaRPr>
          </a:p>
        </p:txBody>
      </p:sp>
    </p:spTree>
    <p:extLst>
      <p:ext uri="{BB962C8B-B14F-4D97-AF65-F5344CB8AC3E}">
        <p14:creationId xmlns:p14="http://schemas.microsoft.com/office/powerpoint/2010/main" val="9965578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2AD92C78-E375-44E8-A57E-B77E6A0A0AC1}"/>
              </a:ext>
            </a:extLst>
          </p:cNvPr>
          <p:cNvPicPr>
            <a:picLocks noChangeAspect="1"/>
          </p:cNvPicPr>
          <p:nvPr/>
        </p:nvPicPr>
        <p:blipFill>
          <a:blip r:embed="rId3"/>
          <a:stretch>
            <a:fillRect/>
          </a:stretch>
        </p:blipFill>
        <p:spPr>
          <a:xfrm>
            <a:off x="3434048" y="5532048"/>
            <a:ext cx="5592849" cy="836269"/>
          </a:xfrm>
          <a:prstGeom prst="rect">
            <a:avLst/>
          </a:prstGeom>
        </p:spPr>
      </p:pic>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t>21</a:t>
            </a:fld>
            <a:endParaRPr kumimoji="1" lang="ja-JP" altLang="en-US"/>
          </a:p>
        </p:txBody>
      </p:sp>
      <p:sp>
        <p:nvSpPr>
          <p:cNvPr id="7" name="正方形/長方形 6"/>
          <p:cNvSpPr/>
          <p:nvPr/>
        </p:nvSpPr>
        <p:spPr>
          <a:xfrm>
            <a:off x="957112" y="1690267"/>
            <a:ext cx="9906000" cy="2160240"/>
          </a:xfrm>
          <a:prstGeom prst="rect">
            <a:avLst/>
          </a:prstGeom>
          <a:noFill/>
          <a:ln w="28575">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180000" rIns="91440" bIns="45720" numCol="1" spcCol="0" rtlCol="0" fromWordArt="0" anchor="ctr" anchorCtr="0" forceAA="0" compatLnSpc="1">
            <a:prstTxWarp prst="textNoShape">
              <a:avLst/>
            </a:prstTxWarp>
            <a:noAutofit/>
          </a:bodyPr>
          <a:lstStyle/>
          <a:p>
            <a:pPr indent="631841" algn="ctr">
              <a:lnSpc>
                <a:spcPct val="150000"/>
              </a:lnSpc>
              <a:spcBef>
                <a:spcPts val="600"/>
              </a:spcBef>
            </a:pPr>
            <a:r>
              <a:rPr lang="ja-JP" altLang="en-US" sz="4000" b="1" i="1" dirty="0">
                <a:latin typeface="Meiryo UI" panose="020B0604030504040204" pitchFamily="50" charset="-128"/>
                <a:ea typeface="Meiryo UI" panose="020B0604030504040204" pitchFamily="50" charset="-128"/>
              </a:rPr>
              <a:t>目　次</a:t>
            </a:r>
            <a:endParaRPr lang="en-US" altLang="ja-JP" sz="4000" b="1" i="1" dirty="0">
              <a:latin typeface="Meiryo UI" panose="020B0604030504040204" pitchFamily="50" charset="-128"/>
              <a:ea typeface="Meiryo UI" panose="020B0604030504040204" pitchFamily="50" charset="-128"/>
            </a:endParaRPr>
          </a:p>
          <a:p>
            <a:pPr indent="631841">
              <a:lnSpc>
                <a:spcPct val="150000"/>
              </a:lnSpc>
              <a:spcBef>
                <a:spcPts val="600"/>
              </a:spcBef>
            </a:pPr>
            <a:r>
              <a:rPr lang="ja-JP" altLang="en-US" sz="3600" b="1" i="1" dirty="0">
                <a:solidFill>
                  <a:schemeClr val="bg1">
                    <a:lumMod val="85000"/>
                  </a:schemeClr>
                </a:solidFill>
                <a:latin typeface="Meiryo UI" panose="020B0604030504040204" pitchFamily="50" charset="-128"/>
                <a:ea typeface="Meiryo UI" panose="020B0604030504040204" pitchFamily="50" charset="-128"/>
              </a:rPr>
              <a:t>１．</a:t>
            </a:r>
            <a:r>
              <a:rPr lang="en-US" altLang="ja-JP" sz="3600" b="1" dirty="0">
                <a:solidFill>
                  <a:schemeClr val="bg1">
                    <a:lumMod val="85000"/>
                  </a:schemeClr>
                </a:solidFill>
                <a:latin typeface="Meiryo UI" panose="020B0604030504040204" pitchFamily="50" charset="-128"/>
                <a:ea typeface="Meiryo UI" panose="020B0604030504040204" pitchFamily="50" charset="-128"/>
              </a:rPr>
              <a:t>SDGs</a:t>
            </a:r>
            <a:r>
              <a:rPr lang="ja-JP" altLang="en-US" sz="3600" b="1" i="1" dirty="0">
                <a:solidFill>
                  <a:schemeClr val="bg1">
                    <a:lumMod val="85000"/>
                  </a:schemeClr>
                </a:solidFill>
                <a:latin typeface="Meiryo UI" panose="020B0604030504040204" pitchFamily="50" charset="-128"/>
                <a:ea typeface="Meiryo UI" panose="020B0604030504040204" pitchFamily="50" charset="-128"/>
              </a:rPr>
              <a:t>とは</a:t>
            </a:r>
            <a:endParaRPr lang="en-US" altLang="ja-JP" sz="3600" b="1" i="1" dirty="0">
              <a:solidFill>
                <a:schemeClr val="bg1">
                  <a:lumMod val="85000"/>
                </a:schemeClr>
              </a:solidFill>
              <a:latin typeface="Meiryo UI" panose="020B0604030504040204" pitchFamily="50" charset="-128"/>
              <a:ea typeface="Meiryo UI" panose="020B0604030504040204" pitchFamily="50" charset="-128"/>
            </a:endParaRPr>
          </a:p>
          <a:p>
            <a:pPr indent="631841">
              <a:lnSpc>
                <a:spcPct val="150000"/>
              </a:lnSpc>
              <a:spcBef>
                <a:spcPts val="600"/>
              </a:spcBef>
            </a:pPr>
            <a:r>
              <a:rPr lang="ja-JP" altLang="en-US" sz="3600" b="1" dirty="0">
                <a:solidFill>
                  <a:schemeClr val="bg1">
                    <a:lumMod val="85000"/>
                  </a:schemeClr>
                </a:solidFill>
                <a:latin typeface="Meiryo UI" panose="020B0604030504040204" pitchFamily="50" charset="-128"/>
                <a:ea typeface="Meiryo UI" panose="020B0604030504040204" pitchFamily="50" charset="-128"/>
              </a:rPr>
              <a:t>２．</a:t>
            </a:r>
            <a:r>
              <a:rPr lang="en-US" altLang="ja-JP" sz="3600" b="1" dirty="0">
                <a:solidFill>
                  <a:schemeClr val="bg1">
                    <a:lumMod val="85000"/>
                  </a:schemeClr>
                </a:solidFill>
                <a:latin typeface="Meiryo UI" panose="020B0604030504040204" pitchFamily="50" charset="-128"/>
                <a:ea typeface="Meiryo UI" panose="020B0604030504040204" pitchFamily="50" charset="-128"/>
              </a:rPr>
              <a:t>SDGs</a:t>
            </a:r>
            <a:r>
              <a:rPr lang="ja-JP" altLang="en-US" sz="3600" b="1" dirty="0">
                <a:solidFill>
                  <a:schemeClr val="bg1">
                    <a:lumMod val="85000"/>
                  </a:schemeClr>
                </a:solidFill>
                <a:latin typeface="Meiryo UI" panose="020B0604030504040204" pitchFamily="50" charset="-128"/>
                <a:ea typeface="Meiryo UI" panose="020B0604030504040204" pitchFamily="50" charset="-128"/>
              </a:rPr>
              <a:t>に取り組む際のポイント</a:t>
            </a:r>
            <a:endParaRPr lang="en-US" altLang="ja-JP" sz="3600" b="1" dirty="0">
              <a:solidFill>
                <a:schemeClr val="bg1">
                  <a:lumMod val="85000"/>
                </a:schemeClr>
              </a:solidFill>
              <a:latin typeface="Meiryo UI" panose="020B0604030504040204" pitchFamily="50" charset="-128"/>
              <a:ea typeface="Meiryo UI" panose="020B0604030504040204" pitchFamily="50" charset="-128"/>
            </a:endParaRPr>
          </a:p>
          <a:p>
            <a:pPr indent="631841">
              <a:lnSpc>
                <a:spcPct val="150000"/>
              </a:lnSpc>
              <a:spcBef>
                <a:spcPts val="600"/>
              </a:spcBef>
            </a:pPr>
            <a:r>
              <a:rPr lang="ja-JP" altLang="en-US" sz="3600" b="1" i="1" dirty="0">
                <a:latin typeface="Meiryo UI" panose="020B0604030504040204" pitchFamily="50" charset="-128"/>
                <a:ea typeface="Meiryo UI" panose="020B0604030504040204" pitchFamily="50" charset="-128"/>
              </a:rPr>
              <a:t>３．大阪府の取り組み</a:t>
            </a:r>
            <a:endParaRPr lang="en-US" altLang="ja-JP" sz="3600" b="1" dirty="0">
              <a:latin typeface="Meiryo UI" panose="020B0604030504040204" pitchFamily="50" charset="-128"/>
              <a:ea typeface="Meiryo UI" panose="020B0604030504040204" pitchFamily="50" charset="-128"/>
            </a:endParaRPr>
          </a:p>
          <a:p>
            <a:pPr indent="631841">
              <a:lnSpc>
                <a:spcPct val="150000"/>
              </a:lnSpc>
              <a:spcBef>
                <a:spcPts val="600"/>
              </a:spcBef>
            </a:pPr>
            <a:endParaRPr lang="en-US" altLang="ja-JP" sz="3600" b="1" i="1" dirty="0">
              <a:solidFill>
                <a:schemeClr val="bg1">
                  <a:lumMod val="85000"/>
                </a:schemeClr>
              </a:solidFill>
              <a:latin typeface="Meiryo UI" panose="020B0604030504040204" pitchFamily="50" charset="-128"/>
              <a:ea typeface="Meiryo UI" panose="020B0604030504040204" pitchFamily="50" charset="-128"/>
            </a:endParaRPr>
          </a:p>
        </p:txBody>
      </p:sp>
      <p:pic>
        <p:nvPicPr>
          <p:cNvPr id="8" name="Picture 2" descr="17 Objetivos">
            <a:extLst>
              <a:ext uri="{FF2B5EF4-FFF2-40B4-BE49-F238E27FC236}">
                <a16:creationId xmlns:a16="http://schemas.microsoft.com/office/drawing/2014/main" id="{6C91913C-2085-4E63-BDBF-8C2C3DC1382F}"/>
              </a:ext>
            </a:extLst>
          </p:cNvPr>
          <p:cNvPicPr>
            <a:picLocks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1400896" y="260648"/>
            <a:ext cx="1094704" cy="111102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17 Objetivos">
            <a:extLst>
              <a:ext uri="{FF2B5EF4-FFF2-40B4-BE49-F238E27FC236}">
                <a16:creationId xmlns:a16="http://schemas.microsoft.com/office/drawing/2014/main" id="{6C91913C-2085-4E63-BDBF-8C2C3DC1382F}"/>
              </a:ext>
            </a:extLst>
          </p:cNvPr>
          <p:cNvPicPr>
            <a:picLocks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9768408" y="233636"/>
            <a:ext cx="1094704" cy="1111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3068165"/>
      </p:ext>
    </p:extLst>
  </p:cSld>
  <p:clrMapOvr>
    <a:masterClrMapping/>
  </p:clrMapOvr>
  <mc:AlternateContent xmlns:mc="http://schemas.openxmlformats.org/markup-compatibility/2006" xmlns:p14="http://schemas.microsoft.com/office/powerpoint/2010/main">
    <mc:Choice Requires="p14">
      <p:transition spd="slow" p14:dur="2000" advTm="1131"/>
    </mc:Choice>
    <mc:Fallback xmlns="">
      <p:transition spd="slow" advTm="1131"/>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nvGraphicFramePr>
        <p:xfrm>
          <a:off x="1200014" y="764704"/>
          <a:ext cx="9756042" cy="5863286"/>
        </p:xfrm>
        <a:graphic>
          <a:graphicData uri="http://schemas.openxmlformats.org/drawingml/2006/table">
            <a:tbl>
              <a:tblPr firstRow="1" bandRow="1">
                <a:tableStyleId>{69012ECD-51FC-41F1-AA8D-1B2483CD663E}</a:tableStyleId>
              </a:tblPr>
              <a:tblGrid>
                <a:gridCol w="5400042">
                  <a:extLst>
                    <a:ext uri="{9D8B030D-6E8A-4147-A177-3AD203B41FA5}">
                      <a16:colId xmlns:a16="http://schemas.microsoft.com/office/drawing/2014/main" val="1335284285"/>
                    </a:ext>
                  </a:extLst>
                </a:gridCol>
                <a:gridCol w="2376000">
                  <a:extLst>
                    <a:ext uri="{9D8B030D-6E8A-4147-A177-3AD203B41FA5}">
                      <a16:colId xmlns:a16="http://schemas.microsoft.com/office/drawing/2014/main" val="2394887878"/>
                    </a:ext>
                  </a:extLst>
                </a:gridCol>
                <a:gridCol w="1980000">
                  <a:extLst>
                    <a:ext uri="{9D8B030D-6E8A-4147-A177-3AD203B41FA5}">
                      <a16:colId xmlns:a16="http://schemas.microsoft.com/office/drawing/2014/main" val="2412904483"/>
                    </a:ext>
                  </a:extLst>
                </a:gridCol>
              </a:tblGrid>
              <a:tr h="544526">
                <a:tc>
                  <a:txBody>
                    <a:bodyPr/>
                    <a:lstStyle/>
                    <a:p>
                      <a:pPr algn="ctr"/>
                      <a:r>
                        <a:rPr kumimoji="1" lang="ja-JP" altLang="en-US" sz="1600" b="1" dirty="0">
                          <a:latin typeface="Meiryo UI" panose="020B0604030504040204" pitchFamily="50" charset="-128"/>
                          <a:ea typeface="Meiryo UI" panose="020B0604030504040204" pitchFamily="50" charset="-128"/>
                        </a:rPr>
                        <a:t>大阪府の取組み</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600" b="1" dirty="0">
                          <a:latin typeface="Meiryo UI" panose="020B0604030504040204" pitchFamily="50" charset="-128"/>
                          <a:ea typeface="Meiryo UI" panose="020B0604030504040204" pitchFamily="50" charset="-128"/>
                        </a:rPr>
                        <a:t>国の動き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600" b="1" dirty="0">
                          <a:latin typeface="Meiryo UI" panose="020B0604030504040204" pitchFamily="50" charset="-128"/>
                          <a:ea typeface="Meiryo UI" panose="020B0604030504040204" pitchFamily="50" charset="-128"/>
                        </a:rPr>
                        <a:t>関連項目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66120650"/>
                  </a:ext>
                </a:extLst>
              </a:tr>
              <a:tr h="5318760">
                <a:tc>
                  <a:txBody>
                    <a:bodyPr/>
                    <a:lstStyle/>
                    <a:p>
                      <a:endParaRPr kumimoji="1" lang="en-US" altLang="ja-JP" sz="1400" b="0" dirty="0">
                        <a:latin typeface="Meiryo UI" panose="020B0604030504040204" pitchFamily="50" charset="-128"/>
                        <a:ea typeface="Meiryo UI" panose="020B0604030504040204" pitchFamily="50" charset="-128"/>
                      </a:endParaRPr>
                    </a:p>
                    <a:p>
                      <a:endParaRPr kumimoji="1" lang="en-US" altLang="ja-JP" sz="1400" b="0" dirty="0">
                        <a:latin typeface="Meiryo UI" panose="020B0604030504040204" pitchFamily="50" charset="-128"/>
                        <a:ea typeface="Meiryo UI" panose="020B0604030504040204" pitchFamily="50" charset="-128"/>
                      </a:endParaRPr>
                    </a:p>
                    <a:p>
                      <a:endParaRPr kumimoji="1" lang="en-US" altLang="ja-JP" sz="1400" b="0" dirty="0">
                        <a:latin typeface="Meiryo UI" panose="020B0604030504040204" pitchFamily="50" charset="-128"/>
                        <a:ea typeface="Meiryo UI" panose="020B0604030504040204" pitchFamily="50" charset="-128"/>
                      </a:endParaRPr>
                    </a:p>
                    <a:p>
                      <a:endParaRPr kumimoji="1" lang="en-US" altLang="ja-JP" sz="1800" b="1" dirty="0">
                        <a:latin typeface="Meiryo UI" panose="020B0604030504040204" pitchFamily="50" charset="-128"/>
                        <a:ea typeface="Meiryo UI" panose="020B0604030504040204" pitchFamily="50" charset="-128"/>
                      </a:endParaRPr>
                    </a:p>
                    <a:p>
                      <a:endParaRPr kumimoji="1" lang="en-US" altLang="ja-JP" sz="1800" b="1" dirty="0">
                        <a:solidFill>
                          <a:srgbClr val="FF0000"/>
                        </a:solidFill>
                        <a:latin typeface="Meiryo UI" panose="020B0604030504040204" pitchFamily="50" charset="-128"/>
                        <a:ea typeface="Meiryo UI" panose="020B0604030504040204" pitchFamily="50" charset="-128"/>
                      </a:endParaRPr>
                    </a:p>
                    <a:p>
                      <a:endParaRPr kumimoji="1" lang="en-US" altLang="ja-JP" sz="1400" b="1" dirty="0">
                        <a:solidFill>
                          <a:srgbClr val="FF0000"/>
                        </a:solidFill>
                        <a:latin typeface="Meiryo UI" panose="020B0604030504040204" pitchFamily="50" charset="-128"/>
                        <a:ea typeface="Meiryo UI" panose="020B0604030504040204" pitchFamily="50" charset="-128"/>
                      </a:endParaRPr>
                    </a:p>
                    <a:p>
                      <a:r>
                        <a:rPr kumimoji="1" lang="en-US" altLang="ja-JP" sz="1400" b="1" dirty="0">
                          <a:solidFill>
                            <a:srgbClr val="FF0000"/>
                          </a:solidFill>
                          <a:latin typeface="Meiryo UI" panose="020B0604030504040204" pitchFamily="50" charset="-128"/>
                          <a:ea typeface="Meiryo UI" panose="020B0604030504040204" pitchFamily="50" charset="-128"/>
                        </a:rPr>
                        <a:t>2018</a:t>
                      </a:r>
                      <a:r>
                        <a:rPr kumimoji="1" lang="ja-JP" altLang="en-US" sz="1400" b="1" dirty="0">
                          <a:solidFill>
                            <a:srgbClr val="FF0000"/>
                          </a:solidFill>
                          <a:latin typeface="Meiryo UI" panose="020B0604030504040204" pitchFamily="50" charset="-128"/>
                          <a:ea typeface="Meiryo UI" panose="020B0604030504040204" pitchFamily="50" charset="-128"/>
                        </a:rPr>
                        <a:t>年</a:t>
                      </a:r>
                      <a:r>
                        <a:rPr kumimoji="1" lang="en-US" altLang="ja-JP" sz="1400" b="1" dirty="0">
                          <a:solidFill>
                            <a:srgbClr val="FF0000"/>
                          </a:solidFill>
                          <a:latin typeface="Meiryo UI" panose="020B0604030504040204" pitchFamily="50" charset="-128"/>
                          <a:ea typeface="Meiryo UI" panose="020B0604030504040204" pitchFamily="50" charset="-128"/>
                        </a:rPr>
                        <a:t>4</a:t>
                      </a:r>
                      <a:r>
                        <a:rPr kumimoji="1" lang="ja-JP" altLang="en-US" sz="1400" b="1" dirty="0">
                          <a:solidFill>
                            <a:srgbClr val="FF0000"/>
                          </a:solidFill>
                          <a:latin typeface="Meiryo UI" panose="020B0604030504040204" pitchFamily="50" charset="-128"/>
                          <a:ea typeface="Meiryo UI" panose="020B0604030504040204" pitchFamily="50" charset="-128"/>
                        </a:rPr>
                        <a:t>月　大阪府</a:t>
                      </a:r>
                      <a:r>
                        <a:rPr kumimoji="1" lang="en-US" altLang="ja-JP" sz="1400" b="1" dirty="0">
                          <a:solidFill>
                            <a:srgbClr val="FF0000"/>
                          </a:solidFill>
                          <a:latin typeface="Meiryo UI" panose="020B0604030504040204" pitchFamily="50" charset="-128"/>
                          <a:ea typeface="Meiryo UI" panose="020B0604030504040204" pitchFamily="50" charset="-128"/>
                        </a:rPr>
                        <a:t>SDGs</a:t>
                      </a:r>
                      <a:r>
                        <a:rPr kumimoji="1" lang="ja-JP" altLang="en-US" sz="1400" b="1" dirty="0">
                          <a:solidFill>
                            <a:srgbClr val="FF0000"/>
                          </a:solidFill>
                          <a:latin typeface="Meiryo UI" panose="020B0604030504040204" pitchFamily="50" charset="-128"/>
                          <a:ea typeface="Meiryo UI" panose="020B0604030504040204" pitchFamily="50" charset="-128"/>
                        </a:rPr>
                        <a:t>推進本部設置</a:t>
                      </a:r>
                      <a:endParaRPr kumimoji="1" lang="en-US" altLang="ja-JP" sz="1400" b="1" dirty="0">
                        <a:solidFill>
                          <a:srgbClr val="FF0000"/>
                        </a:solidFill>
                        <a:latin typeface="Meiryo UI" panose="020B0604030504040204" pitchFamily="50" charset="-128"/>
                        <a:ea typeface="Meiryo UI" panose="020B0604030504040204" pitchFamily="50" charset="-128"/>
                      </a:endParaRPr>
                    </a:p>
                    <a:p>
                      <a:endParaRPr kumimoji="1" lang="en-US" altLang="ja-JP" sz="1400" b="0" dirty="0">
                        <a:latin typeface="Meiryo UI" panose="020B0604030504040204" pitchFamily="50" charset="-128"/>
                        <a:ea typeface="Meiryo UI" panose="020B0604030504040204" pitchFamily="50" charset="-128"/>
                      </a:endParaRPr>
                    </a:p>
                    <a:p>
                      <a:endParaRPr kumimoji="1" lang="en-US" altLang="ja-JP" sz="1400" b="0" dirty="0">
                        <a:latin typeface="Meiryo UI" panose="020B0604030504040204" pitchFamily="50" charset="-128"/>
                        <a:ea typeface="Meiryo UI" panose="020B0604030504040204" pitchFamily="50" charset="-128"/>
                      </a:endParaRPr>
                    </a:p>
                    <a:p>
                      <a:endParaRPr kumimoji="1" lang="en-US" altLang="ja-JP" sz="1400" b="0" dirty="0">
                        <a:latin typeface="Meiryo UI" panose="020B0604030504040204" pitchFamily="50" charset="-128"/>
                        <a:ea typeface="Meiryo UI" panose="020B0604030504040204" pitchFamily="50" charset="-128"/>
                      </a:endParaRPr>
                    </a:p>
                    <a:p>
                      <a:endParaRPr kumimoji="1" lang="en-US" altLang="ja-JP" sz="1400" b="0" dirty="0">
                        <a:latin typeface="Meiryo UI" panose="020B0604030504040204" pitchFamily="50" charset="-128"/>
                        <a:ea typeface="Meiryo UI" panose="020B0604030504040204" pitchFamily="50" charset="-128"/>
                      </a:endParaRPr>
                    </a:p>
                    <a:p>
                      <a:endParaRPr kumimoji="1" lang="en-US" altLang="ja-JP" sz="1400" b="0" dirty="0">
                        <a:latin typeface="Meiryo UI" panose="020B0604030504040204" pitchFamily="50" charset="-128"/>
                        <a:ea typeface="Meiryo UI" panose="020B0604030504040204" pitchFamily="50" charset="-128"/>
                      </a:endParaRPr>
                    </a:p>
                    <a:p>
                      <a:pPr>
                        <a:lnSpc>
                          <a:spcPct val="150000"/>
                        </a:lnSpc>
                      </a:pPr>
                      <a:endParaRPr kumimoji="1" lang="en-US" altLang="ja-JP" sz="1400" b="1" dirty="0">
                        <a:solidFill>
                          <a:srgbClr val="FF0000"/>
                        </a:solidFill>
                        <a:latin typeface="Meiryo UI" panose="020B0604030504040204" pitchFamily="50" charset="-128"/>
                        <a:ea typeface="Meiryo UI" panose="020B0604030504040204" pitchFamily="50" charset="-128"/>
                      </a:endParaRPr>
                    </a:p>
                    <a:p>
                      <a:pPr>
                        <a:lnSpc>
                          <a:spcPct val="150000"/>
                        </a:lnSpc>
                      </a:pPr>
                      <a:endParaRPr kumimoji="1" lang="en-US" altLang="ja-JP" sz="1400" b="1" dirty="0">
                        <a:solidFill>
                          <a:srgbClr val="FF0000"/>
                        </a:solidFill>
                        <a:latin typeface="Meiryo UI" panose="020B0604030504040204" pitchFamily="50" charset="-128"/>
                        <a:ea typeface="Meiryo UI" panose="020B0604030504040204" pitchFamily="50" charset="-128"/>
                      </a:endParaRPr>
                    </a:p>
                    <a:p>
                      <a:pPr>
                        <a:lnSpc>
                          <a:spcPct val="150000"/>
                        </a:lnSpc>
                      </a:pPr>
                      <a:endParaRPr kumimoji="1" lang="en-US" altLang="ja-JP" sz="1400" b="1" dirty="0">
                        <a:solidFill>
                          <a:srgbClr val="FF0000"/>
                        </a:solidFill>
                        <a:latin typeface="Meiryo UI" panose="020B0604030504040204" pitchFamily="50" charset="-128"/>
                        <a:ea typeface="Meiryo UI" panose="020B0604030504040204" pitchFamily="50" charset="-128"/>
                      </a:endParaRPr>
                    </a:p>
                    <a:p>
                      <a:pPr>
                        <a:lnSpc>
                          <a:spcPct val="100000"/>
                        </a:lnSpc>
                      </a:pPr>
                      <a:r>
                        <a:rPr kumimoji="1" lang="en-US" altLang="ja-JP" sz="1400" b="1" dirty="0">
                          <a:solidFill>
                            <a:srgbClr val="FF0000"/>
                          </a:solidFill>
                          <a:latin typeface="Meiryo UI" panose="020B0604030504040204" pitchFamily="50" charset="-128"/>
                          <a:ea typeface="Meiryo UI" panose="020B0604030504040204" pitchFamily="50" charset="-128"/>
                        </a:rPr>
                        <a:t>2020</a:t>
                      </a:r>
                      <a:r>
                        <a:rPr kumimoji="1" lang="ja-JP" altLang="en-US" sz="1400" b="1" dirty="0">
                          <a:solidFill>
                            <a:srgbClr val="FF0000"/>
                          </a:solidFill>
                          <a:latin typeface="Meiryo UI" panose="020B0604030504040204" pitchFamily="50" charset="-128"/>
                          <a:ea typeface="Meiryo UI" panose="020B0604030504040204" pitchFamily="50" charset="-128"/>
                        </a:rPr>
                        <a:t>年</a:t>
                      </a:r>
                      <a:r>
                        <a:rPr kumimoji="1" lang="en-US" altLang="ja-JP" sz="1400" b="1" dirty="0">
                          <a:solidFill>
                            <a:srgbClr val="FF0000"/>
                          </a:solidFill>
                          <a:latin typeface="Meiryo UI" panose="020B0604030504040204" pitchFamily="50" charset="-128"/>
                          <a:ea typeface="Meiryo UI" panose="020B0604030504040204" pitchFamily="50" charset="-128"/>
                        </a:rPr>
                        <a:t>3</a:t>
                      </a:r>
                      <a:r>
                        <a:rPr kumimoji="1" lang="ja-JP" altLang="en-US" sz="1400" b="1" dirty="0">
                          <a:solidFill>
                            <a:srgbClr val="FF0000"/>
                          </a:solidFill>
                          <a:latin typeface="Meiryo UI" panose="020B0604030504040204" pitchFamily="50" charset="-128"/>
                          <a:ea typeface="Meiryo UI" panose="020B0604030504040204" pitchFamily="50" charset="-128"/>
                        </a:rPr>
                        <a:t>月　</a:t>
                      </a:r>
                      <a:r>
                        <a:rPr kumimoji="1" lang="en-US" altLang="ja-JP" sz="1400" b="1" dirty="0">
                          <a:solidFill>
                            <a:srgbClr val="FF0000"/>
                          </a:solidFill>
                          <a:latin typeface="Meiryo UI" panose="020B0604030504040204" pitchFamily="50" charset="-128"/>
                          <a:ea typeface="Meiryo UI" panose="020B0604030504040204" pitchFamily="50" charset="-128"/>
                        </a:rPr>
                        <a:t>Osaka</a:t>
                      </a:r>
                      <a:r>
                        <a:rPr kumimoji="1" lang="ja-JP" altLang="en-US" sz="1400" b="1" dirty="0">
                          <a:solidFill>
                            <a:srgbClr val="FF0000"/>
                          </a:solidFill>
                          <a:latin typeface="Meiryo UI" panose="020B0604030504040204" pitchFamily="50" charset="-128"/>
                          <a:ea typeface="Meiryo UI" panose="020B0604030504040204" pitchFamily="50" charset="-128"/>
                        </a:rPr>
                        <a:t> </a:t>
                      </a:r>
                      <a:r>
                        <a:rPr kumimoji="1" lang="en-US" altLang="ja-JP" sz="1400" b="1" dirty="0">
                          <a:solidFill>
                            <a:srgbClr val="FF0000"/>
                          </a:solidFill>
                          <a:latin typeface="Meiryo UI" panose="020B0604030504040204" pitchFamily="50" charset="-128"/>
                          <a:ea typeface="Meiryo UI" panose="020B0604030504040204" pitchFamily="50" charset="-128"/>
                        </a:rPr>
                        <a:t>SDGs</a:t>
                      </a:r>
                      <a:r>
                        <a:rPr kumimoji="1" lang="ja-JP" altLang="en-US" sz="1400" b="1" dirty="0">
                          <a:solidFill>
                            <a:srgbClr val="FF0000"/>
                          </a:solidFill>
                          <a:latin typeface="Meiryo UI" panose="020B0604030504040204" pitchFamily="50" charset="-128"/>
                          <a:ea typeface="Meiryo UI" panose="020B0604030504040204" pitchFamily="50" charset="-128"/>
                        </a:rPr>
                        <a:t> ビジョン策定</a:t>
                      </a:r>
                      <a:endParaRPr kumimoji="1" lang="en-US" altLang="ja-JP" sz="1400" b="1" dirty="0">
                        <a:solidFill>
                          <a:srgbClr val="FF0000"/>
                        </a:solidFill>
                        <a:latin typeface="Meiryo UI" panose="020B0604030504040204" pitchFamily="50" charset="-128"/>
                        <a:ea typeface="Meiryo UI" panose="020B0604030504040204" pitchFamily="50" charset="-128"/>
                      </a:endParaRPr>
                    </a:p>
                    <a:p>
                      <a:pPr>
                        <a:lnSpc>
                          <a:spcPct val="100000"/>
                        </a:lnSpc>
                        <a:spcBef>
                          <a:spcPts val="600"/>
                        </a:spcBef>
                      </a:pPr>
                      <a:r>
                        <a:rPr kumimoji="1" lang="en-US" altLang="ja-JP" sz="1400" b="0" dirty="0">
                          <a:latin typeface="Meiryo UI" panose="020B0604030504040204" pitchFamily="50" charset="-128"/>
                          <a:ea typeface="Meiryo UI" panose="020B0604030504040204" pitchFamily="50" charset="-128"/>
                        </a:rPr>
                        <a:t>2020</a:t>
                      </a:r>
                      <a:r>
                        <a:rPr kumimoji="1" lang="ja-JP" altLang="en-US" sz="1400" b="0" dirty="0">
                          <a:latin typeface="Meiryo UI" panose="020B0604030504040204" pitchFamily="50" charset="-128"/>
                          <a:ea typeface="Meiryo UI" panose="020B0604030504040204" pitchFamily="50" charset="-128"/>
                        </a:rPr>
                        <a:t>年</a:t>
                      </a:r>
                      <a:r>
                        <a:rPr kumimoji="1" lang="en-US" altLang="ja-JP" sz="1400" b="0" dirty="0">
                          <a:latin typeface="Meiryo UI" panose="020B0604030504040204" pitchFamily="50" charset="-128"/>
                          <a:ea typeface="Meiryo UI" panose="020B0604030504040204" pitchFamily="50" charset="-128"/>
                        </a:rPr>
                        <a:t>7</a:t>
                      </a:r>
                      <a:r>
                        <a:rPr kumimoji="1" lang="ja-JP" altLang="en-US" sz="1400" b="0" dirty="0">
                          <a:latin typeface="Meiryo UI" panose="020B0604030504040204" pitchFamily="50" charset="-128"/>
                          <a:ea typeface="Meiryo UI" panose="020B0604030504040204" pitchFamily="50" charset="-128"/>
                        </a:rPr>
                        <a:t>月　</a:t>
                      </a:r>
                      <a:r>
                        <a:rPr kumimoji="1" lang="en-US" altLang="ja-JP" sz="1400" b="0" dirty="0">
                          <a:latin typeface="Meiryo UI" panose="020B0604030504040204" pitchFamily="50" charset="-128"/>
                          <a:ea typeface="Meiryo UI" panose="020B0604030504040204" pitchFamily="50" charset="-128"/>
                        </a:rPr>
                        <a:t>SDGs</a:t>
                      </a:r>
                      <a:r>
                        <a:rPr kumimoji="1" lang="ja-JP" altLang="en-US" sz="1400" b="0" dirty="0">
                          <a:latin typeface="Meiryo UI" panose="020B0604030504040204" pitchFamily="50" charset="-128"/>
                          <a:ea typeface="Meiryo UI" panose="020B0604030504040204" pitchFamily="50" charset="-128"/>
                        </a:rPr>
                        <a:t>未来都市及び自治体</a:t>
                      </a:r>
                      <a:r>
                        <a:rPr kumimoji="1" lang="en-US" altLang="ja-JP" sz="1400" b="0" dirty="0">
                          <a:latin typeface="Meiryo UI" panose="020B0604030504040204" pitchFamily="50" charset="-128"/>
                          <a:ea typeface="Meiryo UI" panose="020B0604030504040204" pitchFamily="50" charset="-128"/>
                        </a:rPr>
                        <a:t>SDGs</a:t>
                      </a:r>
                      <a:r>
                        <a:rPr kumimoji="1" lang="ja-JP" altLang="en-US" sz="1400" b="0" dirty="0">
                          <a:latin typeface="Meiryo UI" panose="020B0604030504040204" pitchFamily="50" charset="-128"/>
                          <a:ea typeface="Meiryo UI" panose="020B0604030504040204" pitchFamily="50" charset="-128"/>
                        </a:rPr>
                        <a:t>モデル事業に採択</a:t>
                      </a:r>
                      <a:endParaRPr kumimoji="1" lang="en-US" altLang="ja-JP" sz="1400" b="0" dirty="0">
                        <a:latin typeface="Meiryo UI" panose="020B0604030504040204" pitchFamily="50" charset="-128"/>
                        <a:ea typeface="Meiryo UI" panose="020B0604030504040204" pitchFamily="50" charset="-128"/>
                      </a:endParaRPr>
                    </a:p>
                    <a:p>
                      <a:pPr marL="0" indent="1071563">
                        <a:lnSpc>
                          <a:spcPct val="100000"/>
                        </a:lnSpc>
                        <a:spcBef>
                          <a:spcPts val="0"/>
                        </a:spcBef>
                      </a:pPr>
                      <a:r>
                        <a:rPr kumimoji="1" lang="ja-JP" altLang="en-US" sz="1400" b="0" dirty="0">
                          <a:latin typeface="Meiryo UI" panose="020B0604030504040204" pitchFamily="50" charset="-128"/>
                          <a:ea typeface="Meiryo UI" panose="020B0604030504040204" pitchFamily="50" charset="-128"/>
                        </a:rPr>
                        <a:t>（大阪市と共同提案）</a:t>
                      </a:r>
                      <a:endParaRPr kumimoji="1" lang="en-US" altLang="ja-JP" sz="1400" b="0" dirty="0">
                        <a:latin typeface="Meiryo UI" panose="020B0604030504040204" pitchFamily="50" charset="-128"/>
                        <a:ea typeface="Meiryo UI" panose="020B0604030504040204" pitchFamily="50" charset="-128"/>
                      </a:endParaRPr>
                    </a:p>
                    <a:p>
                      <a:pPr>
                        <a:lnSpc>
                          <a:spcPct val="100000"/>
                        </a:lnSpc>
                        <a:spcBef>
                          <a:spcPts val="600"/>
                        </a:spcBef>
                      </a:pPr>
                      <a:r>
                        <a:rPr kumimoji="1" lang="en-US" altLang="ja-JP" sz="1400" b="0" dirty="0">
                          <a:latin typeface="Meiryo UI" panose="020B0604030504040204" pitchFamily="50" charset="-128"/>
                          <a:ea typeface="Meiryo UI" panose="020B0604030504040204" pitchFamily="50" charset="-128"/>
                        </a:rPr>
                        <a:t>2020</a:t>
                      </a:r>
                      <a:r>
                        <a:rPr kumimoji="1" lang="ja-JP" altLang="en-US" sz="1400" b="0" dirty="0">
                          <a:latin typeface="Meiryo UI" panose="020B0604030504040204" pitchFamily="50" charset="-128"/>
                          <a:ea typeface="Meiryo UI" panose="020B0604030504040204" pitchFamily="50" charset="-128"/>
                        </a:rPr>
                        <a:t>年</a:t>
                      </a:r>
                      <a:r>
                        <a:rPr kumimoji="1" lang="en-US" altLang="ja-JP" sz="1400" b="0" dirty="0">
                          <a:latin typeface="Meiryo UI" panose="020B0604030504040204" pitchFamily="50" charset="-128"/>
                          <a:ea typeface="Meiryo UI" panose="020B0604030504040204" pitchFamily="50" charset="-128"/>
                        </a:rPr>
                        <a:t>12</a:t>
                      </a:r>
                      <a:r>
                        <a:rPr kumimoji="1" lang="ja-JP" altLang="en-US" sz="1400" b="0" dirty="0">
                          <a:latin typeface="Meiryo UI" panose="020B0604030504040204" pitchFamily="50" charset="-128"/>
                          <a:ea typeface="Meiryo UI" panose="020B0604030504040204" pitchFamily="50" charset="-128"/>
                        </a:rPr>
                        <a:t>月　大阪</a:t>
                      </a:r>
                      <a:r>
                        <a:rPr kumimoji="1" lang="en-US" altLang="ja-JP" sz="1400" b="0" dirty="0">
                          <a:latin typeface="Meiryo UI" panose="020B0604030504040204" pitchFamily="50" charset="-128"/>
                          <a:ea typeface="Meiryo UI" panose="020B0604030504040204" pitchFamily="50" charset="-128"/>
                        </a:rPr>
                        <a:t>SDGs</a:t>
                      </a:r>
                      <a:r>
                        <a:rPr kumimoji="1" lang="ja-JP" altLang="en-US" sz="1400" b="0" dirty="0">
                          <a:latin typeface="Meiryo UI" panose="020B0604030504040204" pitchFamily="50" charset="-128"/>
                          <a:ea typeface="Meiryo UI" panose="020B0604030504040204" pitchFamily="50" charset="-128"/>
                        </a:rPr>
                        <a:t>ネットワーク設置</a:t>
                      </a:r>
                      <a:endParaRPr kumimoji="1" lang="en-US" altLang="ja-JP" sz="1400" b="0" dirty="0">
                        <a:latin typeface="Meiryo UI" panose="020B0604030504040204" pitchFamily="50" charset="-128"/>
                        <a:ea typeface="Meiryo UI" panose="020B0604030504040204" pitchFamily="50" charset="-128"/>
                      </a:endParaRPr>
                    </a:p>
                    <a:p>
                      <a:pPr>
                        <a:lnSpc>
                          <a:spcPct val="100000"/>
                        </a:lnSpc>
                        <a:spcBef>
                          <a:spcPts val="600"/>
                        </a:spcBef>
                      </a:pPr>
                      <a:r>
                        <a:rPr kumimoji="1" lang="en-US" altLang="ja-JP" sz="1400" b="1" dirty="0">
                          <a:solidFill>
                            <a:srgbClr val="FF0000"/>
                          </a:solidFill>
                          <a:latin typeface="Meiryo UI" panose="020B0604030504040204" pitchFamily="50" charset="-128"/>
                          <a:ea typeface="Meiryo UI" panose="020B0604030504040204" pitchFamily="50" charset="-128"/>
                        </a:rPr>
                        <a:t>2021</a:t>
                      </a:r>
                      <a:r>
                        <a:rPr kumimoji="1" lang="ja-JP" altLang="en-US" sz="1400" b="1" dirty="0">
                          <a:solidFill>
                            <a:srgbClr val="FF0000"/>
                          </a:solidFill>
                          <a:latin typeface="Meiryo UI" panose="020B0604030504040204" pitchFamily="50" charset="-128"/>
                          <a:ea typeface="Meiryo UI" panose="020B0604030504040204" pitchFamily="50" charset="-128"/>
                        </a:rPr>
                        <a:t>年</a:t>
                      </a:r>
                      <a:r>
                        <a:rPr kumimoji="1" lang="en-US" altLang="ja-JP" sz="1400" b="1" dirty="0">
                          <a:solidFill>
                            <a:srgbClr val="FF0000"/>
                          </a:solidFill>
                          <a:latin typeface="Meiryo UI" panose="020B0604030504040204" pitchFamily="50" charset="-128"/>
                          <a:ea typeface="Meiryo UI" panose="020B0604030504040204" pitchFamily="50" charset="-128"/>
                        </a:rPr>
                        <a:t>1</a:t>
                      </a:r>
                      <a:r>
                        <a:rPr kumimoji="1" lang="ja-JP" altLang="en-US" sz="1400" b="1" dirty="0">
                          <a:solidFill>
                            <a:srgbClr val="FF0000"/>
                          </a:solidFill>
                          <a:latin typeface="Meiryo UI" panose="020B0604030504040204" pitchFamily="50" charset="-128"/>
                          <a:ea typeface="Meiryo UI" panose="020B0604030504040204" pitchFamily="50" charset="-128"/>
                        </a:rPr>
                        <a:t>月　大阪</a:t>
                      </a:r>
                      <a:r>
                        <a:rPr kumimoji="1" lang="en-US" altLang="ja-JP" sz="1400" b="1" dirty="0">
                          <a:solidFill>
                            <a:srgbClr val="FF0000"/>
                          </a:solidFill>
                          <a:latin typeface="Meiryo UI" panose="020B0604030504040204" pitchFamily="50" charset="-128"/>
                          <a:ea typeface="Meiryo UI" panose="020B0604030504040204" pitchFamily="50" charset="-128"/>
                        </a:rPr>
                        <a:t>SDGs</a:t>
                      </a:r>
                      <a:r>
                        <a:rPr kumimoji="1" lang="ja-JP" altLang="en-US" sz="1400" b="1" dirty="0">
                          <a:solidFill>
                            <a:srgbClr val="FF0000"/>
                          </a:solidFill>
                          <a:latin typeface="Meiryo UI" panose="020B0604030504040204" pitchFamily="50" charset="-128"/>
                          <a:ea typeface="Meiryo UI" panose="020B0604030504040204" pitchFamily="50" charset="-128"/>
                        </a:rPr>
                        <a:t>行動憲章策定</a:t>
                      </a:r>
                      <a:endParaRPr kumimoji="1" lang="en-US" altLang="ja-JP" sz="1400" b="1" dirty="0">
                        <a:solidFill>
                          <a:srgbClr val="FF0000"/>
                        </a:solidFill>
                        <a:latin typeface="Meiryo UI" panose="020B0604030504040204" pitchFamily="50" charset="-128"/>
                        <a:ea typeface="Meiryo UI" panose="020B0604030504040204" pitchFamily="50" charset="-128"/>
                      </a:endParaRPr>
                    </a:p>
                    <a:p>
                      <a:pPr>
                        <a:lnSpc>
                          <a:spcPct val="100000"/>
                        </a:lnSpc>
                        <a:spcBef>
                          <a:spcPts val="600"/>
                        </a:spcBef>
                      </a:pPr>
                      <a:r>
                        <a:rPr kumimoji="1" lang="en-US" altLang="ja-JP" sz="1400" b="1" dirty="0">
                          <a:solidFill>
                            <a:srgbClr val="FF0000"/>
                          </a:solidFill>
                          <a:latin typeface="Meiryo UI" panose="020B0604030504040204" pitchFamily="50" charset="-128"/>
                          <a:ea typeface="Meiryo UI" panose="020B0604030504040204" pitchFamily="50" charset="-128"/>
                        </a:rPr>
                        <a:t>2021</a:t>
                      </a:r>
                      <a:r>
                        <a:rPr kumimoji="1" lang="ja-JP" altLang="en-US" sz="1400" b="1" dirty="0">
                          <a:solidFill>
                            <a:srgbClr val="FF0000"/>
                          </a:solidFill>
                          <a:latin typeface="Meiryo UI" panose="020B0604030504040204" pitchFamily="50" charset="-128"/>
                          <a:ea typeface="Meiryo UI" panose="020B0604030504040204" pitchFamily="50" charset="-128"/>
                        </a:rPr>
                        <a:t>年</a:t>
                      </a:r>
                      <a:r>
                        <a:rPr kumimoji="1" lang="en-US" altLang="ja-JP" sz="1400" b="1" dirty="0">
                          <a:solidFill>
                            <a:srgbClr val="FF0000"/>
                          </a:solidFill>
                          <a:latin typeface="Meiryo UI" panose="020B0604030504040204" pitchFamily="50" charset="-128"/>
                          <a:ea typeface="Meiryo UI" panose="020B0604030504040204" pitchFamily="50" charset="-128"/>
                        </a:rPr>
                        <a:t>2</a:t>
                      </a:r>
                      <a:r>
                        <a:rPr kumimoji="1" lang="ja-JP" altLang="en-US" sz="1400" b="1" dirty="0">
                          <a:solidFill>
                            <a:srgbClr val="FF0000"/>
                          </a:solidFill>
                          <a:latin typeface="Meiryo UI" panose="020B0604030504040204" pitchFamily="50" charset="-128"/>
                          <a:ea typeface="Meiryo UI" panose="020B0604030504040204" pitchFamily="50" charset="-128"/>
                        </a:rPr>
                        <a:t>月～　私の</a:t>
                      </a:r>
                      <a:r>
                        <a:rPr kumimoji="1" lang="en-US" altLang="ja-JP" sz="1400" b="1" dirty="0">
                          <a:solidFill>
                            <a:srgbClr val="FF0000"/>
                          </a:solidFill>
                          <a:latin typeface="Meiryo UI" panose="020B0604030504040204" pitchFamily="50" charset="-128"/>
                          <a:ea typeface="Meiryo UI" panose="020B0604030504040204" pitchFamily="50" charset="-128"/>
                        </a:rPr>
                        <a:t>SDGs</a:t>
                      </a:r>
                      <a:r>
                        <a:rPr kumimoji="1" lang="ja-JP" altLang="en-US" sz="1400" b="1" dirty="0">
                          <a:solidFill>
                            <a:srgbClr val="FF0000"/>
                          </a:solidFill>
                          <a:latin typeface="Meiryo UI" panose="020B0604030504040204" pitchFamily="50" charset="-128"/>
                          <a:ea typeface="Meiryo UI" panose="020B0604030504040204" pitchFamily="50" charset="-128"/>
                        </a:rPr>
                        <a:t>宣言プロジェクト開始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en-US" altLang="ja-JP" sz="1200" b="0" dirty="0">
                        <a:latin typeface="Meiryo UI" panose="020B0604030504040204" pitchFamily="50" charset="-128"/>
                        <a:ea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endParaRPr>
                    </a:p>
                    <a:p>
                      <a:r>
                        <a:rPr kumimoji="1" lang="en-US" altLang="ja-JP" sz="1200" b="0" dirty="0">
                          <a:latin typeface="Meiryo UI" panose="020B0604030504040204" pitchFamily="50" charset="-128"/>
                          <a:ea typeface="Meiryo UI" panose="020B0604030504040204" pitchFamily="50" charset="-128"/>
                        </a:rPr>
                        <a:t>2016</a:t>
                      </a:r>
                      <a:r>
                        <a:rPr kumimoji="1" lang="ja-JP" altLang="en-US" sz="1200" b="0" dirty="0">
                          <a:latin typeface="Meiryo UI" panose="020B0604030504040204" pitchFamily="50" charset="-128"/>
                          <a:ea typeface="Meiryo UI" panose="020B0604030504040204" pitchFamily="50" charset="-128"/>
                        </a:rPr>
                        <a:t>年</a:t>
                      </a:r>
                      <a:r>
                        <a:rPr kumimoji="1" lang="en-US" altLang="ja-JP" sz="1200" b="0" dirty="0">
                          <a:latin typeface="Meiryo UI" panose="020B0604030504040204" pitchFamily="50" charset="-128"/>
                          <a:ea typeface="Meiryo UI" panose="020B0604030504040204" pitchFamily="50" charset="-128"/>
                        </a:rPr>
                        <a:t>5</a:t>
                      </a:r>
                      <a:r>
                        <a:rPr kumimoji="1" lang="ja-JP" altLang="en-US" sz="1200" b="0" dirty="0">
                          <a:latin typeface="Meiryo UI" panose="020B0604030504040204" pitchFamily="50" charset="-128"/>
                          <a:ea typeface="Meiryo UI" panose="020B0604030504040204" pitchFamily="50" charset="-128"/>
                        </a:rPr>
                        <a:t>月</a:t>
                      </a:r>
                      <a:endParaRPr kumimoji="1" lang="en-US" altLang="ja-JP" sz="1200" b="0" dirty="0">
                        <a:latin typeface="Meiryo UI" panose="020B0604030504040204" pitchFamily="50" charset="-128"/>
                        <a:ea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rPr>
                        <a:t>　</a:t>
                      </a:r>
                      <a:r>
                        <a:rPr kumimoji="1" lang="en-US" altLang="ja-JP" sz="1200" b="0" dirty="0">
                          <a:latin typeface="Meiryo UI" panose="020B0604030504040204" pitchFamily="50" charset="-128"/>
                          <a:ea typeface="Meiryo UI" panose="020B0604030504040204" pitchFamily="50" charset="-128"/>
                        </a:rPr>
                        <a:t>SDGs</a:t>
                      </a:r>
                      <a:r>
                        <a:rPr kumimoji="1" lang="ja-JP" altLang="en-US" sz="1200" b="0" dirty="0">
                          <a:latin typeface="Meiryo UI" panose="020B0604030504040204" pitchFamily="50" charset="-128"/>
                          <a:ea typeface="Meiryo UI" panose="020B0604030504040204" pitchFamily="50" charset="-128"/>
                        </a:rPr>
                        <a:t>推進本部設置</a:t>
                      </a:r>
                      <a:endParaRPr kumimoji="1" lang="en-US" altLang="ja-JP" sz="1200" b="0" dirty="0">
                        <a:latin typeface="Meiryo UI" panose="020B0604030504040204" pitchFamily="50" charset="-128"/>
                        <a:ea typeface="Meiryo UI" panose="020B0604030504040204" pitchFamily="50" charset="-128"/>
                      </a:endParaRPr>
                    </a:p>
                    <a:p>
                      <a:r>
                        <a:rPr kumimoji="1" lang="en-US" altLang="ja-JP" sz="1200" b="0" dirty="0">
                          <a:latin typeface="Meiryo UI" panose="020B0604030504040204" pitchFamily="50" charset="-128"/>
                          <a:ea typeface="Meiryo UI" panose="020B0604030504040204" pitchFamily="50" charset="-128"/>
                        </a:rPr>
                        <a:t>2016</a:t>
                      </a:r>
                      <a:r>
                        <a:rPr kumimoji="1" lang="ja-JP" altLang="en-US" sz="1200" b="0" dirty="0">
                          <a:latin typeface="Meiryo UI" panose="020B0604030504040204" pitchFamily="50" charset="-128"/>
                          <a:ea typeface="Meiryo UI" panose="020B0604030504040204" pitchFamily="50" charset="-128"/>
                        </a:rPr>
                        <a:t>年</a:t>
                      </a:r>
                      <a:r>
                        <a:rPr kumimoji="1" lang="en-US" altLang="ja-JP" sz="1200" b="0" dirty="0">
                          <a:latin typeface="Meiryo UI" panose="020B0604030504040204" pitchFamily="50" charset="-128"/>
                          <a:ea typeface="Meiryo UI" panose="020B0604030504040204" pitchFamily="50" charset="-128"/>
                        </a:rPr>
                        <a:t>12</a:t>
                      </a:r>
                      <a:r>
                        <a:rPr kumimoji="1" lang="ja-JP" altLang="en-US" sz="1200" b="0" dirty="0">
                          <a:latin typeface="Meiryo UI" panose="020B0604030504040204" pitchFamily="50" charset="-128"/>
                          <a:ea typeface="Meiryo UI" panose="020B0604030504040204" pitchFamily="50" charset="-128"/>
                        </a:rPr>
                        <a:t>月</a:t>
                      </a:r>
                      <a:endParaRPr kumimoji="1" lang="en-US" altLang="ja-JP" sz="1200" b="0" dirty="0">
                        <a:latin typeface="Meiryo UI" panose="020B0604030504040204" pitchFamily="50" charset="-128"/>
                        <a:ea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rPr>
                        <a:t>　</a:t>
                      </a:r>
                      <a:r>
                        <a:rPr kumimoji="1" lang="en-US" altLang="ja-JP" sz="1200" b="0" dirty="0">
                          <a:latin typeface="Meiryo UI" panose="020B0604030504040204" pitchFamily="50" charset="-128"/>
                          <a:ea typeface="Meiryo UI" panose="020B0604030504040204" pitchFamily="50" charset="-128"/>
                        </a:rPr>
                        <a:t>SDGs</a:t>
                      </a:r>
                      <a:r>
                        <a:rPr kumimoji="1" lang="ja-JP" altLang="en-US" sz="1200" b="0" dirty="0">
                          <a:latin typeface="Meiryo UI" panose="020B0604030504040204" pitchFamily="50" charset="-128"/>
                          <a:ea typeface="Meiryo UI" panose="020B0604030504040204" pitchFamily="50" charset="-128"/>
                        </a:rPr>
                        <a:t>実施指針策定</a:t>
                      </a:r>
                      <a:endParaRPr kumimoji="1" lang="en-US" altLang="ja-JP" sz="1200" b="0" dirty="0">
                        <a:latin typeface="Meiryo UI" panose="020B0604030504040204" pitchFamily="50" charset="-128"/>
                        <a:ea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endParaRPr>
                    </a:p>
                    <a:p>
                      <a:r>
                        <a:rPr kumimoji="1" lang="en-US" altLang="ja-JP" sz="1200" b="0" dirty="0">
                          <a:latin typeface="Meiryo UI" panose="020B0604030504040204" pitchFamily="50" charset="-128"/>
                          <a:ea typeface="Meiryo UI" panose="020B0604030504040204" pitchFamily="50" charset="-128"/>
                        </a:rPr>
                        <a:t>2018</a:t>
                      </a:r>
                      <a:r>
                        <a:rPr kumimoji="1" lang="ja-JP" altLang="en-US" sz="1200" b="0" dirty="0">
                          <a:latin typeface="Meiryo UI" panose="020B0604030504040204" pitchFamily="50" charset="-128"/>
                          <a:ea typeface="Meiryo UI" panose="020B0604030504040204" pitchFamily="50" charset="-128"/>
                        </a:rPr>
                        <a:t>年</a:t>
                      </a:r>
                      <a:r>
                        <a:rPr kumimoji="1" lang="en-US" altLang="ja-JP" sz="1200" b="0" dirty="0">
                          <a:latin typeface="Meiryo UI" panose="020B0604030504040204" pitchFamily="50" charset="-128"/>
                          <a:ea typeface="Meiryo UI" panose="020B0604030504040204" pitchFamily="50" charset="-128"/>
                        </a:rPr>
                        <a:t>6</a:t>
                      </a:r>
                      <a:r>
                        <a:rPr kumimoji="1" lang="ja-JP" altLang="en-US" sz="1200" b="0" dirty="0">
                          <a:latin typeface="Meiryo UI" panose="020B0604030504040204" pitchFamily="50" charset="-128"/>
                          <a:ea typeface="Meiryo UI" panose="020B0604030504040204" pitchFamily="50" charset="-128"/>
                        </a:rPr>
                        <a:t>月～　　</a:t>
                      </a:r>
                      <a:endParaRPr kumimoji="1" lang="en-US" altLang="ja-JP" sz="1200" b="0" dirty="0">
                        <a:latin typeface="Meiryo UI" panose="020B0604030504040204" pitchFamily="50" charset="-128"/>
                        <a:ea typeface="Meiryo UI" panose="020B0604030504040204" pitchFamily="50" charset="-128"/>
                      </a:endParaRPr>
                    </a:p>
                    <a:p>
                      <a:pPr marL="84138" indent="-84138"/>
                      <a:r>
                        <a:rPr kumimoji="1" lang="ja-JP" altLang="en-US" sz="1200" b="0" dirty="0">
                          <a:latin typeface="Meiryo UI" panose="020B0604030504040204" pitchFamily="50" charset="-128"/>
                          <a:ea typeface="Meiryo UI" panose="020B0604030504040204" pitchFamily="50" charset="-128"/>
                        </a:rPr>
                        <a:t>　</a:t>
                      </a:r>
                      <a:r>
                        <a:rPr kumimoji="1" lang="en-US" altLang="ja-JP" sz="1200" b="0" dirty="0">
                          <a:latin typeface="Meiryo UI" panose="020B0604030504040204" pitchFamily="50" charset="-128"/>
                          <a:ea typeface="Meiryo UI" panose="020B0604030504040204" pitchFamily="50" charset="-128"/>
                        </a:rPr>
                        <a:t>SDGs</a:t>
                      </a:r>
                      <a:r>
                        <a:rPr kumimoji="1" lang="ja-JP" altLang="en-US" sz="1200" b="0" dirty="0">
                          <a:latin typeface="Meiryo UI" panose="020B0604030504040204" pitchFamily="50" charset="-128"/>
                          <a:ea typeface="Meiryo UI" panose="020B0604030504040204" pitchFamily="50" charset="-128"/>
                        </a:rPr>
                        <a:t>未来都市及び自治体・　</a:t>
                      </a:r>
                      <a:r>
                        <a:rPr kumimoji="1" lang="en-US" altLang="ja-JP" sz="1200" b="0" dirty="0">
                          <a:latin typeface="Meiryo UI" panose="020B0604030504040204" pitchFamily="50" charset="-128"/>
                          <a:ea typeface="Meiryo UI" panose="020B0604030504040204" pitchFamily="50" charset="-128"/>
                        </a:rPr>
                        <a:t>SDGs</a:t>
                      </a:r>
                      <a:r>
                        <a:rPr kumimoji="1" lang="ja-JP" altLang="en-US" sz="1200" b="0" dirty="0">
                          <a:latin typeface="Meiryo UI" panose="020B0604030504040204" pitchFamily="50" charset="-128"/>
                          <a:ea typeface="Meiryo UI" panose="020B0604030504040204" pitchFamily="50" charset="-128"/>
                        </a:rPr>
                        <a:t>モデル事業の選定開始</a:t>
                      </a:r>
                      <a:endParaRPr kumimoji="1" lang="en-US" altLang="ja-JP" sz="1200" b="0" dirty="0">
                        <a:latin typeface="Meiryo UI" panose="020B0604030504040204" pitchFamily="50" charset="-128"/>
                        <a:ea typeface="Meiryo UI" panose="020B0604030504040204" pitchFamily="50" charset="-128"/>
                      </a:endParaRPr>
                    </a:p>
                    <a:p>
                      <a:r>
                        <a:rPr kumimoji="1" lang="en-US" altLang="ja-JP" sz="1200" b="0" dirty="0">
                          <a:latin typeface="Meiryo UI" panose="020B0604030504040204" pitchFamily="50" charset="-128"/>
                          <a:ea typeface="Meiryo UI" panose="020B0604030504040204" pitchFamily="50" charset="-128"/>
                        </a:rPr>
                        <a:t>2018</a:t>
                      </a:r>
                      <a:r>
                        <a:rPr kumimoji="1" lang="ja-JP" altLang="en-US" sz="1200" b="0" dirty="0">
                          <a:latin typeface="Meiryo UI" panose="020B0604030504040204" pitchFamily="50" charset="-128"/>
                          <a:ea typeface="Meiryo UI" panose="020B0604030504040204" pitchFamily="50" charset="-128"/>
                        </a:rPr>
                        <a:t>年</a:t>
                      </a:r>
                      <a:r>
                        <a:rPr kumimoji="1" lang="en-US" altLang="ja-JP" sz="1200" b="0" dirty="0">
                          <a:latin typeface="Meiryo UI" panose="020B0604030504040204" pitchFamily="50" charset="-128"/>
                          <a:ea typeface="Meiryo UI" panose="020B0604030504040204" pitchFamily="50" charset="-128"/>
                        </a:rPr>
                        <a:t>6</a:t>
                      </a:r>
                      <a:r>
                        <a:rPr kumimoji="1" lang="ja-JP" altLang="en-US" sz="1200" b="0" dirty="0">
                          <a:latin typeface="Meiryo UI" panose="020B0604030504040204" pitchFamily="50" charset="-128"/>
                          <a:ea typeface="Meiryo UI" panose="020B0604030504040204" pitchFamily="50" charset="-128"/>
                        </a:rPr>
                        <a:t>月</a:t>
                      </a:r>
                      <a:endParaRPr kumimoji="1" lang="en-US" altLang="ja-JP" sz="1200" b="0" dirty="0">
                        <a:latin typeface="Meiryo UI" panose="020B0604030504040204" pitchFamily="50" charset="-128"/>
                        <a:ea typeface="Meiryo UI" panose="020B0604030504040204" pitchFamily="50" charset="-128"/>
                      </a:endParaRPr>
                    </a:p>
                    <a:p>
                      <a:pPr marL="84138" indent="-84138"/>
                      <a:r>
                        <a:rPr kumimoji="1" lang="ja-JP" altLang="en-US" sz="1200" b="0" dirty="0">
                          <a:latin typeface="Meiryo UI" panose="020B0604030504040204" pitchFamily="50" charset="-128"/>
                          <a:ea typeface="Meiryo UI" panose="020B0604030504040204" pitchFamily="50" charset="-128"/>
                        </a:rPr>
                        <a:t>　</a:t>
                      </a:r>
                      <a:r>
                        <a:rPr kumimoji="1" lang="en-US" altLang="ja-JP" sz="1200" b="0" dirty="0">
                          <a:latin typeface="Meiryo UI" panose="020B0604030504040204" pitchFamily="50" charset="-128"/>
                          <a:ea typeface="Meiryo UI" panose="020B0604030504040204" pitchFamily="50" charset="-128"/>
                        </a:rPr>
                        <a:t>Japan SDGs Action</a:t>
                      </a:r>
                      <a:r>
                        <a:rPr kumimoji="1" lang="ja-JP" altLang="en-US" sz="1200" b="0" dirty="0">
                          <a:latin typeface="Meiryo UI" panose="020B0604030504040204" pitchFamily="50" charset="-128"/>
                          <a:ea typeface="Meiryo UI" panose="020B0604030504040204" pitchFamily="50" charset="-128"/>
                        </a:rPr>
                        <a:t> </a:t>
                      </a:r>
                      <a:r>
                        <a:rPr kumimoji="1" lang="en-US" altLang="ja-JP" sz="1200" b="0" dirty="0">
                          <a:latin typeface="Meiryo UI" panose="020B0604030504040204" pitchFamily="50" charset="-128"/>
                          <a:ea typeface="Meiryo UI" panose="020B0604030504040204" pitchFamily="50" charset="-128"/>
                        </a:rPr>
                        <a:t>Platform</a:t>
                      </a:r>
                      <a:r>
                        <a:rPr kumimoji="1" lang="en-US" altLang="ja-JP" sz="1200" b="0" baseline="0" dirty="0">
                          <a:latin typeface="Meiryo UI" panose="020B0604030504040204" pitchFamily="50" charset="-128"/>
                          <a:ea typeface="Meiryo UI" panose="020B0604030504040204" pitchFamily="50" charset="-128"/>
                        </a:rPr>
                        <a:t> </a:t>
                      </a:r>
                      <a:r>
                        <a:rPr kumimoji="1" lang="ja-JP" altLang="en-US" sz="1200" b="0" dirty="0">
                          <a:latin typeface="Meiryo UI" panose="020B0604030504040204" pitchFamily="50" charset="-128"/>
                          <a:ea typeface="Meiryo UI" panose="020B0604030504040204" pitchFamily="50" charset="-128"/>
                        </a:rPr>
                        <a:t>設置</a:t>
                      </a:r>
                      <a:endParaRPr kumimoji="1" lang="en-US" altLang="ja-JP" sz="1200" b="0" dirty="0">
                        <a:latin typeface="Meiryo UI" panose="020B0604030504040204" pitchFamily="50" charset="-128"/>
                        <a:ea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endParaRPr>
                    </a:p>
                    <a:p>
                      <a:r>
                        <a:rPr kumimoji="1" lang="en-US" altLang="ja-JP" sz="1200" b="0" dirty="0">
                          <a:latin typeface="Meiryo UI" panose="020B0604030504040204" pitchFamily="50" charset="-128"/>
                          <a:ea typeface="Meiryo UI" panose="020B0604030504040204" pitchFamily="50" charset="-128"/>
                        </a:rPr>
                        <a:t>2019</a:t>
                      </a:r>
                      <a:r>
                        <a:rPr kumimoji="1" lang="ja-JP" altLang="en-US" sz="1200" b="0" dirty="0">
                          <a:latin typeface="Meiryo UI" panose="020B0604030504040204" pitchFamily="50" charset="-128"/>
                          <a:ea typeface="Meiryo UI" panose="020B0604030504040204" pitchFamily="50" charset="-128"/>
                        </a:rPr>
                        <a:t>年</a:t>
                      </a:r>
                      <a:r>
                        <a:rPr kumimoji="1" lang="en-US" altLang="ja-JP" sz="1200" b="0" dirty="0">
                          <a:latin typeface="Meiryo UI" panose="020B0604030504040204" pitchFamily="50" charset="-128"/>
                          <a:ea typeface="Meiryo UI" panose="020B0604030504040204" pitchFamily="50" charset="-128"/>
                        </a:rPr>
                        <a:t>12</a:t>
                      </a:r>
                      <a:r>
                        <a:rPr kumimoji="1" lang="ja-JP" altLang="en-US" sz="1200" b="0" dirty="0">
                          <a:latin typeface="Meiryo UI" panose="020B0604030504040204" pitchFamily="50" charset="-128"/>
                          <a:ea typeface="Meiryo UI" panose="020B0604030504040204" pitchFamily="50" charset="-128"/>
                        </a:rPr>
                        <a:t>月</a:t>
                      </a:r>
                      <a:endParaRPr kumimoji="1" lang="en-US" altLang="ja-JP" sz="1200" b="0" dirty="0">
                        <a:latin typeface="Meiryo UI" panose="020B0604030504040204" pitchFamily="50" charset="-128"/>
                        <a:ea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rPr>
                        <a:t>　</a:t>
                      </a:r>
                      <a:r>
                        <a:rPr kumimoji="1" lang="en-US" altLang="ja-JP" sz="1200" b="0" dirty="0">
                          <a:latin typeface="Meiryo UI" panose="020B0604030504040204" pitchFamily="50" charset="-128"/>
                          <a:ea typeface="Meiryo UI" panose="020B0604030504040204" pitchFamily="50" charset="-128"/>
                        </a:rPr>
                        <a:t>SDGs</a:t>
                      </a:r>
                      <a:r>
                        <a:rPr kumimoji="1" lang="ja-JP" altLang="en-US" sz="1200" b="0" dirty="0">
                          <a:latin typeface="Meiryo UI" panose="020B0604030504040204" pitchFamily="50" charset="-128"/>
                          <a:ea typeface="Meiryo UI" panose="020B0604030504040204" pitchFamily="50" charset="-128"/>
                        </a:rPr>
                        <a:t>実施指針改定</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200" b="1" dirty="0">
                          <a:solidFill>
                            <a:srgbClr val="00B050"/>
                          </a:solidFill>
                          <a:latin typeface="Meiryo UI" panose="020B0604030504040204" pitchFamily="50" charset="-128"/>
                          <a:ea typeface="Meiryo UI" panose="020B0604030504040204" pitchFamily="50" charset="-128"/>
                        </a:rPr>
                        <a:t>2015</a:t>
                      </a:r>
                      <a:r>
                        <a:rPr kumimoji="1" lang="ja-JP" altLang="en-US" sz="1200" b="1" dirty="0">
                          <a:solidFill>
                            <a:srgbClr val="00B050"/>
                          </a:solidFill>
                          <a:latin typeface="Meiryo UI" panose="020B0604030504040204" pitchFamily="50" charset="-128"/>
                          <a:ea typeface="Meiryo UI" panose="020B0604030504040204" pitchFamily="50" charset="-128"/>
                        </a:rPr>
                        <a:t>年</a:t>
                      </a:r>
                      <a:r>
                        <a:rPr kumimoji="1" lang="en-US" altLang="ja-JP" sz="1200" b="1" dirty="0">
                          <a:solidFill>
                            <a:srgbClr val="00B050"/>
                          </a:solidFill>
                          <a:latin typeface="Meiryo UI" panose="020B0604030504040204" pitchFamily="50" charset="-128"/>
                          <a:ea typeface="Meiryo UI" panose="020B0604030504040204" pitchFamily="50" charset="-128"/>
                        </a:rPr>
                        <a:t>9</a:t>
                      </a:r>
                      <a:r>
                        <a:rPr kumimoji="1" lang="ja-JP" altLang="en-US" sz="1200" b="1" dirty="0">
                          <a:solidFill>
                            <a:srgbClr val="00B050"/>
                          </a:solidFill>
                          <a:latin typeface="Meiryo UI" panose="020B0604030504040204" pitchFamily="50" charset="-128"/>
                          <a:ea typeface="Meiryo UI" panose="020B0604030504040204" pitchFamily="50" charset="-128"/>
                        </a:rPr>
                        <a:t>月　</a:t>
                      </a:r>
                      <a:endParaRPr kumimoji="1" lang="en-US" altLang="ja-JP" sz="1200" b="1" dirty="0">
                        <a:solidFill>
                          <a:srgbClr val="00B050"/>
                        </a:solidFill>
                        <a:latin typeface="Meiryo UI" panose="020B0604030504040204" pitchFamily="50" charset="-128"/>
                        <a:ea typeface="Meiryo UI" panose="020B0604030504040204" pitchFamily="50" charset="-128"/>
                      </a:endParaRPr>
                    </a:p>
                    <a:p>
                      <a:r>
                        <a:rPr kumimoji="1" lang="ja-JP" altLang="en-US" sz="1200" b="1" dirty="0">
                          <a:solidFill>
                            <a:srgbClr val="00B050"/>
                          </a:solidFill>
                          <a:latin typeface="Meiryo UI" panose="020B0604030504040204" pitchFamily="50" charset="-128"/>
                          <a:ea typeface="Meiryo UI" panose="020B0604030504040204" pitchFamily="50" charset="-128"/>
                        </a:rPr>
                        <a:t>国連総会にて</a:t>
                      </a:r>
                      <a:r>
                        <a:rPr kumimoji="1" lang="en-US" altLang="ja-JP" sz="1200" b="1" dirty="0">
                          <a:solidFill>
                            <a:srgbClr val="00B050"/>
                          </a:solidFill>
                          <a:latin typeface="Meiryo UI" panose="020B0604030504040204" pitchFamily="50" charset="-128"/>
                          <a:ea typeface="Meiryo UI" panose="020B0604030504040204" pitchFamily="50" charset="-128"/>
                        </a:rPr>
                        <a:t>SDGs</a:t>
                      </a:r>
                      <a:r>
                        <a:rPr kumimoji="1" lang="ja-JP" altLang="en-US" sz="1200" b="1" dirty="0">
                          <a:solidFill>
                            <a:srgbClr val="00B050"/>
                          </a:solidFill>
                          <a:latin typeface="Meiryo UI" panose="020B0604030504040204" pitchFamily="50" charset="-128"/>
                          <a:ea typeface="Meiryo UI" panose="020B0604030504040204" pitchFamily="50" charset="-128"/>
                        </a:rPr>
                        <a:t>を採択</a:t>
                      </a:r>
                      <a:endParaRPr kumimoji="1" lang="en-US" altLang="ja-JP" sz="1200" b="1" dirty="0">
                        <a:solidFill>
                          <a:srgbClr val="00B050"/>
                        </a:solidFill>
                        <a:latin typeface="Meiryo UI" panose="020B0604030504040204" pitchFamily="50" charset="-128"/>
                        <a:ea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endParaRPr>
                    </a:p>
                    <a:p>
                      <a:endParaRPr kumimoji="1" lang="en-US" altLang="ja-JP" sz="1200" b="0" dirty="0">
                        <a:solidFill>
                          <a:srgbClr val="FF0000"/>
                        </a:solidFill>
                        <a:latin typeface="Meiryo UI" panose="020B0604030504040204" pitchFamily="50" charset="-128"/>
                        <a:ea typeface="Meiryo UI" panose="020B0604030504040204" pitchFamily="50" charset="-128"/>
                      </a:endParaRPr>
                    </a:p>
                    <a:p>
                      <a:endParaRPr kumimoji="1" lang="en-US" altLang="ja-JP" sz="1200" b="0" dirty="0">
                        <a:solidFill>
                          <a:srgbClr val="FF0000"/>
                        </a:solidFill>
                        <a:latin typeface="Meiryo UI" panose="020B0604030504040204" pitchFamily="50" charset="-128"/>
                        <a:ea typeface="Meiryo UI" panose="020B0604030504040204" pitchFamily="50" charset="-128"/>
                      </a:endParaRPr>
                    </a:p>
                    <a:p>
                      <a:endParaRPr kumimoji="1" lang="en-US" altLang="ja-JP" sz="1200" b="0" dirty="0">
                        <a:solidFill>
                          <a:srgbClr val="FF0000"/>
                        </a:solidFill>
                        <a:latin typeface="Meiryo UI" panose="020B0604030504040204" pitchFamily="50" charset="-128"/>
                        <a:ea typeface="Meiryo UI" panose="020B0604030504040204" pitchFamily="50" charset="-128"/>
                      </a:endParaRPr>
                    </a:p>
                    <a:p>
                      <a:endParaRPr kumimoji="1" lang="en-US" altLang="ja-JP" sz="1200" b="0" dirty="0">
                        <a:solidFill>
                          <a:srgbClr val="FF0000"/>
                        </a:solidFill>
                        <a:latin typeface="Meiryo UI" panose="020B0604030504040204" pitchFamily="50" charset="-128"/>
                        <a:ea typeface="Meiryo UI" panose="020B0604030504040204" pitchFamily="50" charset="-128"/>
                      </a:endParaRPr>
                    </a:p>
                    <a:p>
                      <a:endParaRPr kumimoji="1" lang="en-US" altLang="ja-JP" sz="1200" b="0" dirty="0">
                        <a:solidFill>
                          <a:srgbClr val="FF0000"/>
                        </a:solidFill>
                        <a:latin typeface="Meiryo UI" panose="020B0604030504040204" pitchFamily="50" charset="-128"/>
                        <a:ea typeface="Meiryo UI" panose="020B0604030504040204" pitchFamily="50" charset="-128"/>
                      </a:endParaRPr>
                    </a:p>
                    <a:p>
                      <a:r>
                        <a:rPr kumimoji="1" lang="en-US" altLang="ja-JP" sz="1200" b="1" dirty="0">
                          <a:solidFill>
                            <a:srgbClr val="00B050"/>
                          </a:solidFill>
                          <a:latin typeface="Meiryo UI" panose="020B0604030504040204" pitchFamily="50" charset="-128"/>
                          <a:ea typeface="Meiryo UI" panose="020B0604030504040204" pitchFamily="50" charset="-128"/>
                        </a:rPr>
                        <a:t>2018</a:t>
                      </a:r>
                      <a:r>
                        <a:rPr kumimoji="1" lang="ja-JP" altLang="en-US" sz="1200" b="1" dirty="0">
                          <a:solidFill>
                            <a:srgbClr val="00B050"/>
                          </a:solidFill>
                          <a:latin typeface="Meiryo UI" panose="020B0604030504040204" pitchFamily="50" charset="-128"/>
                          <a:ea typeface="Meiryo UI" panose="020B0604030504040204" pitchFamily="50" charset="-128"/>
                        </a:rPr>
                        <a:t>年</a:t>
                      </a:r>
                      <a:r>
                        <a:rPr kumimoji="1" lang="en-US" altLang="ja-JP" sz="1200" b="1" dirty="0">
                          <a:solidFill>
                            <a:srgbClr val="00B050"/>
                          </a:solidFill>
                          <a:latin typeface="Meiryo UI" panose="020B0604030504040204" pitchFamily="50" charset="-128"/>
                          <a:ea typeface="Meiryo UI" panose="020B0604030504040204" pitchFamily="50" charset="-128"/>
                        </a:rPr>
                        <a:t>11</a:t>
                      </a:r>
                      <a:r>
                        <a:rPr kumimoji="1" lang="ja-JP" altLang="en-US" sz="1200" b="1" dirty="0">
                          <a:solidFill>
                            <a:srgbClr val="00B050"/>
                          </a:solidFill>
                          <a:latin typeface="Meiryo UI" panose="020B0604030504040204" pitchFamily="50" charset="-128"/>
                          <a:ea typeface="Meiryo UI" panose="020B0604030504040204" pitchFamily="50" charset="-128"/>
                        </a:rPr>
                        <a:t>月</a:t>
                      </a:r>
                      <a:endParaRPr kumimoji="1" lang="en-US" altLang="ja-JP" sz="1200" b="1" dirty="0">
                        <a:solidFill>
                          <a:srgbClr val="00B050"/>
                        </a:solidFill>
                        <a:latin typeface="Meiryo UI" panose="020B0604030504040204" pitchFamily="50" charset="-128"/>
                        <a:ea typeface="Meiryo UI" panose="020B0604030504040204" pitchFamily="50" charset="-128"/>
                      </a:endParaRPr>
                    </a:p>
                    <a:p>
                      <a:r>
                        <a:rPr kumimoji="1" lang="ja-JP" altLang="en-US" sz="1200" b="1" dirty="0">
                          <a:solidFill>
                            <a:srgbClr val="00B050"/>
                          </a:solidFill>
                          <a:latin typeface="Meiryo UI" panose="020B0604030504040204" pitchFamily="50" charset="-128"/>
                          <a:ea typeface="Meiryo UI" panose="020B0604030504040204" pitchFamily="50" charset="-128"/>
                        </a:rPr>
                        <a:t>大阪・関西万博開催決定</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08047537"/>
                  </a:ext>
                </a:extLst>
              </a:tr>
            </a:tbl>
          </a:graphicData>
        </a:graphic>
      </p:graphicFrame>
      <p:sp>
        <p:nvSpPr>
          <p:cNvPr id="6" name="スライド番号プレースホルダー 1"/>
          <p:cNvSpPr txBox="1">
            <a:spLocks/>
          </p:cNvSpPr>
          <p:nvPr/>
        </p:nvSpPr>
        <p:spPr>
          <a:xfrm>
            <a:off x="9624392" y="6492875"/>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a:pPr algn="r"/>
              <a:t>22</a:t>
            </a:fld>
            <a:endParaRPr kumimoji="1" lang="ja-JP" altLang="en-US" sz="1200" dirty="0"/>
          </a:p>
        </p:txBody>
      </p:sp>
      <p:sp>
        <p:nvSpPr>
          <p:cNvPr id="7" name="正方形/長方形 6">
            <a:extLst>
              <a:ext uri="{FF2B5EF4-FFF2-40B4-BE49-F238E27FC236}">
                <a16:creationId xmlns:a16="http://schemas.microsoft.com/office/drawing/2014/main" id="{FD2A1563-1EE9-4B62-8AA7-222C5CD58903}"/>
              </a:ext>
            </a:extLst>
          </p:cNvPr>
          <p:cNvSpPr/>
          <p:nvPr/>
        </p:nvSpPr>
        <p:spPr>
          <a:xfrm>
            <a:off x="0" y="-1"/>
            <a:ext cx="12192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これまでの主な経過</a:t>
            </a:r>
            <a:endParaRPr kumimoji="1" lang="en-US" altLang="ja-JP" sz="20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607507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1"/>
          <p:cNvSpPr txBox="1">
            <a:spLocks/>
          </p:cNvSpPr>
          <p:nvPr/>
        </p:nvSpPr>
        <p:spPr>
          <a:xfrm>
            <a:off x="9725380" y="6403042"/>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a:pPr algn="r"/>
              <a:t>23</a:t>
            </a:fld>
            <a:endParaRPr kumimoji="1" lang="ja-JP" altLang="en-US" sz="1200" dirty="0"/>
          </a:p>
        </p:txBody>
      </p:sp>
      <p:sp>
        <p:nvSpPr>
          <p:cNvPr id="14" name="テキスト ボックス 13"/>
          <p:cNvSpPr txBox="1"/>
          <p:nvPr/>
        </p:nvSpPr>
        <p:spPr>
          <a:xfrm>
            <a:off x="1413893" y="1238890"/>
            <a:ext cx="9361040" cy="1518044"/>
          </a:xfrm>
          <a:prstGeom prst="rect">
            <a:avLst/>
          </a:prstGeom>
          <a:noFill/>
          <a:ln>
            <a:solidFill>
              <a:schemeClr val="tx1"/>
            </a:solidFill>
          </a:ln>
        </p:spPr>
        <p:txBody>
          <a:bodyPr wrap="square" rtlCol="0">
            <a:spAutoFit/>
          </a:bodyPr>
          <a:lstStyle/>
          <a:p>
            <a:pPr>
              <a:lnSpc>
                <a:spcPct val="150000"/>
              </a:lnSpc>
            </a:pPr>
            <a:r>
              <a:rPr lang="ja-JP" altLang="en-US"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Osaka SDGs </a:t>
            </a:r>
            <a:r>
              <a:rPr lang="ja-JP" altLang="en-US" sz="1600" dirty="0">
                <a:latin typeface="Meiryo UI" panose="020B0604030504040204" pitchFamily="50" charset="-128"/>
                <a:ea typeface="Meiryo UI" panose="020B0604030504040204" pitchFamily="50" charset="-128"/>
              </a:rPr>
              <a:t>ビジョン」は、</a:t>
            </a:r>
            <a:r>
              <a:rPr lang="en-US" altLang="ja-JP" sz="1600" dirty="0">
                <a:latin typeface="Meiryo UI" panose="020B0604030504040204" pitchFamily="50" charset="-128"/>
                <a:ea typeface="Meiryo UI" panose="020B0604030504040204" pitchFamily="50" charset="-128"/>
              </a:rPr>
              <a:t>2025</a:t>
            </a:r>
            <a:r>
              <a:rPr lang="ja-JP" altLang="en-US" sz="1600" dirty="0">
                <a:latin typeface="Meiryo UI" panose="020B0604030504040204" pitchFamily="50" charset="-128"/>
                <a:ea typeface="Meiryo UI" panose="020B0604030504040204" pitchFamily="50" charset="-128"/>
              </a:rPr>
              <a:t>年大阪・関西万博の開催都市として、世界の先頭に立って</a:t>
            </a:r>
            <a:r>
              <a:rPr lang="en-US" altLang="ja-JP" sz="1600" dirty="0">
                <a:latin typeface="Meiryo UI" panose="020B0604030504040204" pitchFamily="50" charset="-128"/>
                <a:ea typeface="Meiryo UI" panose="020B0604030504040204" pitchFamily="50" charset="-128"/>
              </a:rPr>
              <a:t>SDGs</a:t>
            </a:r>
            <a:r>
              <a:rPr lang="ja-JP" altLang="en-US" sz="1600" dirty="0">
                <a:latin typeface="Meiryo UI" panose="020B0604030504040204" pitchFamily="50" charset="-128"/>
                <a:ea typeface="Meiryo UI" panose="020B0604030504040204" pitchFamily="50" charset="-128"/>
              </a:rPr>
              <a:t>の達成に貢献する「</a:t>
            </a:r>
            <a:r>
              <a:rPr lang="en-US" altLang="ja-JP" sz="1600" dirty="0">
                <a:latin typeface="Meiryo UI" panose="020B0604030504040204" pitchFamily="50" charset="-128"/>
                <a:ea typeface="Meiryo UI" panose="020B0604030504040204" pitchFamily="50" charset="-128"/>
              </a:rPr>
              <a:t>SDGs</a:t>
            </a:r>
            <a:r>
              <a:rPr lang="ja-JP" altLang="en-US" sz="1600" dirty="0">
                <a:latin typeface="Meiryo UI" panose="020B0604030504040204" pitchFamily="50" charset="-128"/>
                <a:ea typeface="Meiryo UI" panose="020B0604030504040204" pitchFamily="50" charset="-128"/>
              </a:rPr>
              <a:t>先進都市」を実現するため、大阪がめざす</a:t>
            </a:r>
            <a:r>
              <a:rPr lang="en-US" altLang="ja-JP" sz="1600" dirty="0">
                <a:latin typeface="Meiryo UI" panose="020B0604030504040204" pitchFamily="50" charset="-128"/>
                <a:ea typeface="Meiryo UI" panose="020B0604030504040204" pitchFamily="50" charset="-128"/>
              </a:rPr>
              <a:t>SDGs</a:t>
            </a:r>
            <a:r>
              <a:rPr lang="ja-JP" altLang="en-US" sz="1600" dirty="0">
                <a:latin typeface="Meiryo UI" panose="020B0604030504040204" pitchFamily="50" charset="-128"/>
                <a:ea typeface="Meiryo UI" panose="020B0604030504040204" pitchFamily="50" charset="-128"/>
              </a:rPr>
              <a:t>先進都市の姿を明確にし、府民や企業、市町村など、様々なステークホルダーと共有することで、オール大阪で</a:t>
            </a:r>
            <a:r>
              <a:rPr lang="en-US" altLang="ja-JP" sz="1600" dirty="0">
                <a:latin typeface="Meiryo UI" panose="020B0604030504040204" pitchFamily="50" charset="-128"/>
                <a:ea typeface="Meiryo UI" panose="020B0604030504040204" pitchFamily="50" charset="-128"/>
              </a:rPr>
              <a:t>SDGs</a:t>
            </a:r>
            <a:r>
              <a:rPr lang="ja-JP" altLang="en-US" sz="1600" dirty="0">
                <a:latin typeface="Meiryo UI" panose="020B0604030504040204" pitchFamily="50" charset="-128"/>
                <a:ea typeface="Meiryo UI" panose="020B0604030504040204" pitchFamily="50" charset="-128"/>
              </a:rPr>
              <a:t>の新たな取組みの創出を図っていくことを目的に策定（</a:t>
            </a:r>
            <a:r>
              <a:rPr lang="en-US" altLang="ja-JP" sz="1600" dirty="0">
                <a:latin typeface="Meiryo UI" panose="020B0604030504040204" pitchFamily="50" charset="-128"/>
                <a:ea typeface="Meiryo UI" panose="020B0604030504040204" pitchFamily="50" charset="-128"/>
              </a:rPr>
              <a:t>2020</a:t>
            </a:r>
            <a:r>
              <a:rPr lang="ja-JP" altLang="en-US" sz="1600" dirty="0">
                <a:latin typeface="Meiryo UI" panose="020B0604030504040204" pitchFamily="50" charset="-128"/>
                <a:ea typeface="Meiryo UI" panose="020B0604030504040204" pitchFamily="50" charset="-128"/>
              </a:rPr>
              <a:t>年</a:t>
            </a:r>
            <a:r>
              <a:rPr lang="en-US" altLang="ja-JP" sz="1600" dirty="0">
                <a:latin typeface="Meiryo UI" panose="020B0604030504040204" pitchFamily="50" charset="-128"/>
                <a:ea typeface="Meiryo UI" panose="020B0604030504040204" pitchFamily="50" charset="-128"/>
              </a:rPr>
              <a:t>3</a:t>
            </a:r>
            <a:r>
              <a:rPr lang="ja-JP" altLang="en-US" sz="1600" dirty="0">
                <a:latin typeface="Meiryo UI" panose="020B0604030504040204" pitchFamily="50" charset="-128"/>
                <a:ea typeface="Meiryo UI" panose="020B0604030504040204" pitchFamily="50" charset="-128"/>
              </a:rPr>
              <a:t>月策定）</a:t>
            </a:r>
            <a:endParaRPr kumimoji="1" lang="en-US" altLang="ja-JP" sz="1600" dirty="0">
              <a:latin typeface="Meiryo UI" panose="020B0604030504040204" pitchFamily="50" charset="-128"/>
              <a:ea typeface="Meiryo UI" panose="020B0604030504040204" pitchFamily="50" charset="-128"/>
            </a:endParaRPr>
          </a:p>
        </p:txBody>
      </p:sp>
      <p:sp>
        <p:nvSpPr>
          <p:cNvPr id="15" name="角丸四角形 14"/>
          <p:cNvSpPr/>
          <p:nvPr/>
        </p:nvSpPr>
        <p:spPr>
          <a:xfrm>
            <a:off x="1358900" y="764704"/>
            <a:ext cx="4292724" cy="431436"/>
          </a:xfrm>
          <a:prstGeom prst="roundRect">
            <a:avLst/>
          </a:prstGeom>
          <a:solidFill>
            <a:schemeClr val="accent5">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t" anchorCtr="0"/>
          <a:lstStyle/>
          <a:p>
            <a:pPr lvl="0" algn="ctr">
              <a:defRPr/>
            </a:pPr>
            <a:r>
              <a:rPr lang="en-US" altLang="ja-JP" dirty="0">
                <a:solidFill>
                  <a:prstClr val="black"/>
                </a:solidFill>
                <a:latin typeface="Meiryo UI" panose="020B0604030504040204" pitchFamily="50" charset="-128"/>
                <a:ea typeface="Meiryo UI" panose="020B0604030504040204" pitchFamily="50" charset="-128"/>
              </a:rPr>
              <a:t>OSAKA</a:t>
            </a:r>
            <a:r>
              <a:rPr lang="ja-JP" altLang="en-US" dirty="0">
                <a:solidFill>
                  <a:prstClr val="black"/>
                </a:solidFill>
                <a:latin typeface="Meiryo UI" panose="020B0604030504040204" pitchFamily="50" charset="-128"/>
                <a:ea typeface="Meiryo UI" panose="020B0604030504040204" pitchFamily="50" charset="-128"/>
              </a:rPr>
              <a:t>　</a:t>
            </a:r>
            <a:r>
              <a:rPr lang="en-US" altLang="ja-JP" dirty="0">
                <a:solidFill>
                  <a:prstClr val="black"/>
                </a:solidFill>
                <a:latin typeface="Meiryo UI" panose="020B0604030504040204" pitchFamily="50" charset="-128"/>
                <a:ea typeface="Meiryo UI" panose="020B0604030504040204" pitchFamily="50" charset="-128"/>
              </a:rPr>
              <a:t>SDGs</a:t>
            </a:r>
            <a:r>
              <a:rPr lang="ja-JP" altLang="en-US" dirty="0">
                <a:solidFill>
                  <a:prstClr val="black"/>
                </a:solidFill>
                <a:latin typeface="Meiryo UI" panose="020B0604030504040204" pitchFamily="50" charset="-128"/>
                <a:ea typeface="Meiryo UI" panose="020B0604030504040204" pitchFamily="50" charset="-128"/>
              </a:rPr>
              <a:t>　ビジョン策定の意義</a:t>
            </a:r>
          </a:p>
          <a:p>
            <a:pPr algn="ctr" defTabSz="913788">
              <a:defRPr/>
            </a:pPr>
            <a:endParaRPr kumimoji="1" lang="ja-JP" altLang="en-US" sz="2000" b="1" dirty="0">
              <a:solidFill>
                <a:prstClr val="black"/>
              </a:solidFill>
              <a:latin typeface="Meiryo UI" panose="020B0604030504040204" pitchFamily="50" charset="-128"/>
              <a:ea typeface="Meiryo UI" panose="020B0604030504040204" pitchFamily="50" charset="-128"/>
            </a:endParaRPr>
          </a:p>
        </p:txBody>
      </p:sp>
      <p:sp>
        <p:nvSpPr>
          <p:cNvPr id="12" name="正方形/長方形 11">
            <a:extLst>
              <a:ext uri="{FF2B5EF4-FFF2-40B4-BE49-F238E27FC236}">
                <a16:creationId xmlns:a16="http://schemas.microsoft.com/office/drawing/2014/main" id="{647A445C-9ECC-49AE-A8BE-73821DD8796E}"/>
              </a:ext>
            </a:extLst>
          </p:cNvPr>
          <p:cNvSpPr/>
          <p:nvPr/>
        </p:nvSpPr>
        <p:spPr>
          <a:xfrm>
            <a:off x="0" y="-1"/>
            <a:ext cx="12192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OSAKA</a:t>
            </a:r>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SDG</a:t>
            </a:r>
            <a:r>
              <a:rPr kumimoji="1" lang="ja-JP" altLang="en-US" sz="2000" b="1" dirty="0">
                <a:latin typeface="Meiryo UI" panose="020B0604030504040204" pitchFamily="50" charset="-128"/>
                <a:ea typeface="Meiryo UI" panose="020B0604030504040204" pitchFamily="50" charset="-128"/>
              </a:rPr>
              <a:t>ｓ　ビジョン</a:t>
            </a:r>
            <a:endParaRPr kumimoji="1" lang="en-US" altLang="ja-JP" sz="2000" b="1" dirty="0">
              <a:latin typeface="Meiryo UI" panose="020B0604030504040204" pitchFamily="50" charset="-128"/>
              <a:ea typeface="Meiryo UI" panose="020B0604030504040204" pitchFamily="50" charset="-128"/>
            </a:endParaRPr>
          </a:p>
        </p:txBody>
      </p:sp>
      <p:pic>
        <p:nvPicPr>
          <p:cNvPr id="3" name="図 2">
            <a:extLst>
              <a:ext uri="{FF2B5EF4-FFF2-40B4-BE49-F238E27FC236}">
                <a16:creationId xmlns:a16="http://schemas.microsoft.com/office/drawing/2014/main" id="{2F5DA479-0457-4C96-85E9-174B6B87DA0F}"/>
              </a:ext>
            </a:extLst>
          </p:cNvPr>
          <p:cNvPicPr>
            <a:picLocks noChangeAspect="1"/>
          </p:cNvPicPr>
          <p:nvPr/>
        </p:nvPicPr>
        <p:blipFill>
          <a:blip r:embed="rId3"/>
          <a:stretch>
            <a:fillRect/>
          </a:stretch>
        </p:blipFill>
        <p:spPr>
          <a:xfrm>
            <a:off x="1413893" y="2914243"/>
            <a:ext cx="5421327" cy="3755117"/>
          </a:xfrm>
          <a:prstGeom prst="rect">
            <a:avLst/>
          </a:prstGeom>
        </p:spPr>
      </p:pic>
      <p:pic>
        <p:nvPicPr>
          <p:cNvPr id="6" name="図 5">
            <a:extLst>
              <a:ext uri="{FF2B5EF4-FFF2-40B4-BE49-F238E27FC236}">
                <a16:creationId xmlns:a16="http://schemas.microsoft.com/office/drawing/2014/main" id="{67A6E1F4-16AF-4A6B-8F91-24458C3B0B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93905" y="3187139"/>
            <a:ext cx="3581028" cy="3581028"/>
          </a:xfrm>
          <a:prstGeom prst="rect">
            <a:avLst/>
          </a:prstGeom>
        </p:spPr>
      </p:pic>
      <p:sp>
        <p:nvSpPr>
          <p:cNvPr id="7" name="テキスト ボックス 6">
            <a:extLst>
              <a:ext uri="{FF2B5EF4-FFF2-40B4-BE49-F238E27FC236}">
                <a16:creationId xmlns:a16="http://schemas.microsoft.com/office/drawing/2014/main" id="{EE5ACCB8-40A5-411A-81E3-3B4BE36CCDC8}"/>
              </a:ext>
            </a:extLst>
          </p:cNvPr>
          <p:cNvSpPr txBox="1"/>
          <p:nvPr/>
        </p:nvSpPr>
        <p:spPr>
          <a:xfrm>
            <a:off x="7453029" y="3036401"/>
            <a:ext cx="3321904" cy="400110"/>
          </a:xfrm>
          <a:prstGeom prst="rect">
            <a:avLst/>
          </a:prstGeom>
          <a:noFill/>
        </p:spPr>
        <p:txBody>
          <a:bodyPr wrap="square" rtlCol="0">
            <a:spAutoFit/>
          </a:bodyPr>
          <a:lstStyle/>
          <a:p>
            <a:r>
              <a:rPr kumimoji="1" lang="ja-JP" altLang="en-US" sz="2000" b="1" dirty="0">
                <a:latin typeface="Meiryo UI" panose="020B0604030504040204" pitchFamily="50" charset="-128"/>
                <a:ea typeface="Meiryo UI" panose="020B0604030504040204" pitchFamily="50" charset="-128"/>
              </a:rPr>
              <a:t>こちらより確認できます</a:t>
            </a:r>
          </a:p>
        </p:txBody>
      </p:sp>
    </p:spTree>
    <p:extLst>
      <p:ext uri="{BB962C8B-B14F-4D97-AF65-F5344CB8AC3E}">
        <p14:creationId xmlns:p14="http://schemas.microsoft.com/office/powerpoint/2010/main" val="3873078920"/>
      </p:ext>
    </p:extLst>
  </p:cSld>
  <p:clrMapOvr>
    <a:masterClrMapping/>
  </p:clrMapOvr>
  <mc:AlternateContent xmlns:mc="http://schemas.openxmlformats.org/markup-compatibility/2006" xmlns:p14="http://schemas.microsoft.com/office/powerpoint/2010/main">
    <mc:Choice Requires="p14">
      <p:transition spd="slow" p14:dur="2000" advTm="391"/>
    </mc:Choice>
    <mc:Fallback xmlns="">
      <p:transition spd="slow" advTm="391"/>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p:cNvGrpSpPr>
            <a:grpSpLocks noChangeAspect="1"/>
          </p:cNvGrpSpPr>
          <p:nvPr/>
        </p:nvGrpSpPr>
        <p:grpSpPr>
          <a:xfrm>
            <a:off x="1282980" y="942182"/>
            <a:ext cx="9686838" cy="5414172"/>
            <a:chOff x="1639295" y="2913958"/>
            <a:chExt cx="8067986" cy="3802979"/>
          </a:xfrm>
        </p:grpSpPr>
        <p:sp>
          <p:nvSpPr>
            <p:cNvPr id="35" name="楕円 34"/>
            <p:cNvSpPr>
              <a:spLocks noChangeAspect="1"/>
            </p:cNvSpPr>
            <p:nvPr/>
          </p:nvSpPr>
          <p:spPr>
            <a:xfrm>
              <a:off x="1738308" y="3450162"/>
              <a:ext cx="6086464" cy="2786546"/>
            </a:xfrm>
            <a:prstGeom prst="ellipse">
              <a:avLst/>
            </a:prstGeom>
            <a:solidFill>
              <a:schemeClr val="bg1"/>
            </a:solidFill>
            <a:ln w="19050">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400"/>
            </a:p>
          </p:txBody>
        </p:sp>
        <p:sp>
          <p:nvSpPr>
            <p:cNvPr id="36" name="台形 35"/>
            <p:cNvSpPr>
              <a:spLocks/>
            </p:cNvSpPr>
            <p:nvPr/>
          </p:nvSpPr>
          <p:spPr>
            <a:xfrm rot="10800000">
              <a:off x="1982478" y="3949782"/>
              <a:ext cx="5583468" cy="1440000"/>
            </a:xfrm>
            <a:prstGeom prst="trapezoid">
              <a:avLst>
                <a:gd name="adj" fmla="val 0"/>
              </a:avLst>
            </a:prstGeom>
            <a:solidFill>
              <a:schemeClr val="bg1">
                <a:lumMod val="85000"/>
              </a:schemeClr>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400"/>
            </a:p>
          </p:txBody>
        </p:sp>
        <p:sp>
          <p:nvSpPr>
            <p:cNvPr id="37" name="正方形/長方形 36"/>
            <p:cNvSpPr>
              <a:spLocks/>
            </p:cNvSpPr>
            <p:nvPr/>
          </p:nvSpPr>
          <p:spPr>
            <a:xfrm>
              <a:off x="2738148" y="3450315"/>
              <a:ext cx="4086780" cy="900000"/>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400"/>
            </a:p>
          </p:txBody>
        </p:sp>
        <p:pic>
          <p:nvPicPr>
            <p:cNvPr id="38" name="図 37"/>
            <p:cNvPicPr preferRelativeResize="0">
              <a:picLocks noChangeAspect="1"/>
            </p:cNvPicPr>
            <p:nvPr/>
          </p:nvPicPr>
          <p:blipFill>
            <a:blip r:embed="rId3"/>
            <a:stretch>
              <a:fillRect/>
            </a:stretch>
          </p:blipFill>
          <p:spPr>
            <a:xfrm>
              <a:off x="4400624" y="3525352"/>
              <a:ext cx="728045" cy="590318"/>
            </a:xfrm>
            <a:prstGeom prst="rect">
              <a:avLst/>
            </a:prstGeom>
          </p:spPr>
        </p:pic>
        <p:sp>
          <p:nvSpPr>
            <p:cNvPr id="40" name="正方形/長方形 39"/>
            <p:cNvSpPr>
              <a:spLocks noChangeAspect="1"/>
            </p:cNvSpPr>
            <p:nvPr/>
          </p:nvSpPr>
          <p:spPr>
            <a:xfrm>
              <a:off x="3603113" y="3570631"/>
              <a:ext cx="1098994" cy="174525"/>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200"/>
                </a:lnSpc>
              </a:pPr>
              <a:r>
                <a:rPr kumimoji="1" lang="ja-JP" altLang="en-US" sz="1600" b="1" dirty="0">
                  <a:latin typeface="Meiryo UI" panose="020B0604030504040204" pitchFamily="50" charset="-128"/>
                  <a:ea typeface="Meiryo UI" panose="020B0604030504040204" pitchFamily="50" charset="-128"/>
                </a:rPr>
                <a:t>ゴール３</a:t>
              </a:r>
              <a:endParaRPr lang="ja-JP" altLang="en-US" sz="1600" dirty="0">
                <a:latin typeface="Meiryo UI" panose="020B0604030504040204" pitchFamily="50" charset="-128"/>
                <a:ea typeface="Meiryo UI" panose="020B0604030504040204" pitchFamily="50" charset="-128"/>
              </a:endParaRPr>
            </a:p>
          </p:txBody>
        </p:sp>
        <p:pic>
          <p:nvPicPr>
            <p:cNvPr id="41" name="図 40"/>
            <p:cNvPicPr preferRelativeResize="0">
              <a:picLocks/>
            </p:cNvPicPr>
            <p:nvPr/>
          </p:nvPicPr>
          <p:blipFill>
            <a:blip r:embed="rId4" cstate="email">
              <a:extLst>
                <a:ext uri="{28A0092B-C50C-407E-A947-70E740481C1C}">
                  <a14:useLocalDpi xmlns:a14="http://schemas.microsoft.com/office/drawing/2010/main"/>
                </a:ext>
              </a:extLst>
            </a:blip>
            <a:stretch>
              <a:fillRect/>
            </a:stretch>
          </p:blipFill>
          <p:spPr>
            <a:xfrm>
              <a:off x="4412219" y="5565249"/>
              <a:ext cx="723985" cy="576000"/>
            </a:xfrm>
            <a:prstGeom prst="rect">
              <a:avLst/>
            </a:prstGeom>
          </p:spPr>
        </p:pic>
        <p:pic>
          <p:nvPicPr>
            <p:cNvPr id="42" name="図 41"/>
            <p:cNvPicPr preferRelativeResize="0">
              <a:picLocks noChangeAspect="1"/>
            </p:cNvPicPr>
            <p:nvPr/>
          </p:nvPicPr>
          <p:blipFill>
            <a:blip r:embed="rId5"/>
            <a:stretch>
              <a:fillRect/>
            </a:stretch>
          </p:blipFill>
          <p:spPr>
            <a:xfrm>
              <a:off x="6565587" y="4555371"/>
              <a:ext cx="695040" cy="604086"/>
            </a:xfrm>
            <a:prstGeom prst="rect">
              <a:avLst/>
            </a:prstGeom>
          </p:spPr>
        </p:pic>
        <p:pic>
          <p:nvPicPr>
            <p:cNvPr id="43" name="図 42"/>
            <p:cNvPicPr preferRelativeResize="0">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594239" y="4564432"/>
              <a:ext cx="734218" cy="596618"/>
            </a:xfrm>
            <a:prstGeom prst="rect">
              <a:avLst/>
            </a:prstGeom>
          </p:spPr>
        </p:pic>
        <p:pic>
          <p:nvPicPr>
            <p:cNvPr id="44" name="図 43"/>
            <p:cNvPicPr preferRelativeResize="0">
              <a:picLocks noChangeAspect="1"/>
            </p:cNvPicPr>
            <p:nvPr/>
          </p:nvPicPr>
          <p:blipFill>
            <a:blip r:embed="rId7"/>
            <a:stretch>
              <a:fillRect/>
            </a:stretch>
          </p:blipFill>
          <p:spPr>
            <a:xfrm>
              <a:off x="2900904" y="4564878"/>
              <a:ext cx="744802" cy="604086"/>
            </a:xfrm>
            <a:prstGeom prst="rect">
              <a:avLst/>
            </a:prstGeom>
          </p:spPr>
        </p:pic>
        <p:sp>
          <p:nvSpPr>
            <p:cNvPr id="45" name="正方形/長方形 44"/>
            <p:cNvSpPr>
              <a:spLocks noChangeAspect="1"/>
            </p:cNvSpPr>
            <p:nvPr/>
          </p:nvSpPr>
          <p:spPr>
            <a:xfrm>
              <a:off x="2179127" y="4570629"/>
              <a:ext cx="808700" cy="174525"/>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200"/>
                </a:lnSpc>
              </a:pPr>
              <a:r>
                <a:rPr kumimoji="1" lang="ja-JP" altLang="en-US" sz="1600" b="1" dirty="0">
                  <a:latin typeface="Meiryo UI" panose="020B0604030504040204" pitchFamily="50" charset="-128"/>
                  <a:ea typeface="Meiryo UI" panose="020B0604030504040204" pitchFamily="50" charset="-128"/>
                </a:rPr>
                <a:t>ゴール１</a:t>
              </a:r>
              <a:endParaRPr lang="ja-JP" altLang="en-US" sz="1600" dirty="0">
                <a:latin typeface="Meiryo UI" panose="020B0604030504040204" pitchFamily="50" charset="-128"/>
                <a:ea typeface="Meiryo UI" panose="020B0604030504040204" pitchFamily="50" charset="-128"/>
              </a:endParaRPr>
            </a:p>
          </p:txBody>
        </p:sp>
        <p:sp>
          <p:nvSpPr>
            <p:cNvPr id="46" name="正方形/長方形 45"/>
            <p:cNvSpPr>
              <a:spLocks noChangeAspect="1"/>
            </p:cNvSpPr>
            <p:nvPr/>
          </p:nvSpPr>
          <p:spPr>
            <a:xfrm>
              <a:off x="3825518" y="4583487"/>
              <a:ext cx="831265" cy="174525"/>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200"/>
                </a:lnSpc>
              </a:pPr>
              <a:r>
                <a:rPr kumimoji="1" lang="ja-JP" altLang="en-US" sz="1600" b="1" dirty="0">
                  <a:latin typeface="Meiryo UI" panose="020B0604030504040204" pitchFamily="50" charset="-128"/>
                  <a:ea typeface="Meiryo UI" panose="020B0604030504040204" pitchFamily="50" charset="-128"/>
                </a:rPr>
                <a:t>ゴール４</a:t>
              </a:r>
              <a:endParaRPr lang="ja-JP" altLang="en-US" sz="1600" dirty="0">
                <a:latin typeface="Meiryo UI" panose="020B0604030504040204" pitchFamily="50" charset="-128"/>
                <a:ea typeface="Meiryo UI" panose="020B0604030504040204" pitchFamily="50" charset="-128"/>
              </a:endParaRPr>
            </a:p>
          </p:txBody>
        </p:sp>
        <p:sp>
          <p:nvSpPr>
            <p:cNvPr id="47" name="正方形/長方形 46"/>
            <p:cNvSpPr>
              <a:spLocks noChangeAspect="1"/>
            </p:cNvSpPr>
            <p:nvPr/>
          </p:nvSpPr>
          <p:spPr>
            <a:xfrm>
              <a:off x="5731957" y="4564432"/>
              <a:ext cx="885391" cy="174525"/>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200"/>
                </a:lnSpc>
              </a:pPr>
              <a:r>
                <a:rPr kumimoji="1" lang="ja-JP" altLang="en-US" sz="1600" b="1" dirty="0">
                  <a:latin typeface="Meiryo UI" panose="020B0604030504040204" pitchFamily="50" charset="-128"/>
                  <a:ea typeface="Meiryo UI" panose="020B0604030504040204" pitchFamily="50" charset="-128"/>
                </a:rPr>
                <a:t>ゴール</a:t>
              </a:r>
              <a:r>
                <a:rPr lang="en-US" altLang="ja-JP" sz="1600" b="1" dirty="0">
                  <a:latin typeface="Meiryo UI" panose="020B0604030504040204" pitchFamily="50" charset="-128"/>
                  <a:ea typeface="Meiryo UI" panose="020B0604030504040204" pitchFamily="50" charset="-128"/>
                </a:rPr>
                <a:t>12</a:t>
              </a:r>
              <a:endParaRPr lang="ja-JP" altLang="en-US" sz="1600" dirty="0">
                <a:latin typeface="Meiryo UI" panose="020B0604030504040204" pitchFamily="50" charset="-128"/>
                <a:ea typeface="Meiryo UI" panose="020B0604030504040204" pitchFamily="50" charset="-128"/>
              </a:endParaRPr>
            </a:p>
          </p:txBody>
        </p:sp>
        <p:sp>
          <p:nvSpPr>
            <p:cNvPr id="48" name="テキスト ボックス 64"/>
            <p:cNvSpPr txBox="1">
              <a:spLocks noChangeAspect="1"/>
            </p:cNvSpPr>
            <p:nvPr/>
          </p:nvSpPr>
          <p:spPr>
            <a:xfrm>
              <a:off x="2199030" y="4751737"/>
              <a:ext cx="793110" cy="15745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000"/>
                </a:lnSpc>
              </a:pPr>
              <a:r>
                <a:rPr lang="ja-JP" altLang="en-US"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貧困</a:t>
              </a:r>
              <a:r>
                <a:rPr lang="ja-JP" altLang="en-US" sz="1400" dirty="0">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p:txBody>
        </p:sp>
        <p:sp>
          <p:nvSpPr>
            <p:cNvPr id="49" name="テキスト ボックス 65"/>
            <p:cNvSpPr txBox="1">
              <a:spLocks noChangeAspect="1"/>
            </p:cNvSpPr>
            <p:nvPr/>
          </p:nvSpPr>
          <p:spPr>
            <a:xfrm>
              <a:off x="3416676" y="3796182"/>
              <a:ext cx="1243832" cy="15745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000"/>
                </a:lnSpc>
              </a:pPr>
              <a:r>
                <a:rPr lang="ja-JP" altLang="en-US"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健康と福祉」</a:t>
              </a:r>
            </a:p>
          </p:txBody>
        </p:sp>
        <p:sp>
          <p:nvSpPr>
            <p:cNvPr id="50" name="正方形/長方形 49"/>
            <p:cNvSpPr>
              <a:spLocks noChangeAspect="1"/>
            </p:cNvSpPr>
            <p:nvPr/>
          </p:nvSpPr>
          <p:spPr>
            <a:xfrm>
              <a:off x="3585519" y="5659225"/>
              <a:ext cx="1050831" cy="172949"/>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200"/>
                </a:lnSpc>
              </a:pPr>
              <a:r>
                <a:rPr kumimoji="1" lang="ja-JP" altLang="en-US" sz="1200" b="1" dirty="0">
                  <a:latin typeface="Meiryo UI" panose="020B0604030504040204" pitchFamily="50" charset="-128"/>
                  <a:ea typeface="Meiryo UI" panose="020B0604030504040204" pitchFamily="50" charset="-128"/>
                </a:rPr>
                <a:t>ゴール</a:t>
              </a:r>
              <a:r>
                <a:rPr kumimoji="1" lang="en-US" altLang="ja-JP" sz="1200" b="1" dirty="0">
                  <a:latin typeface="Meiryo UI" panose="020B0604030504040204" pitchFamily="50" charset="-128"/>
                  <a:ea typeface="Meiryo UI" panose="020B0604030504040204" pitchFamily="50" charset="-128"/>
                </a:rPr>
                <a:t>11</a:t>
              </a:r>
              <a:endParaRPr lang="ja-JP" altLang="en-US" sz="1200" dirty="0">
                <a:latin typeface="Meiryo UI" panose="020B0604030504040204" pitchFamily="50" charset="-128"/>
                <a:ea typeface="Meiryo UI" panose="020B0604030504040204" pitchFamily="50" charset="-128"/>
              </a:endParaRPr>
            </a:p>
          </p:txBody>
        </p:sp>
        <p:sp>
          <p:nvSpPr>
            <p:cNvPr id="51" name="正方形/長方形 50"/>
            <p:cNvSpPr>
              <a:spLocks noChangeAspect="1"/>
            </p:cNvSpPr>
            <p:nvPr/>
          </p:nvSpPr>
          <p:spPr>
            <a:xfrm>
              <a:off x="2823180" y="5126289"/>
              <a:ext cx="4392895" cy="359767"/>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nSpc>
                  <a:spcPts val="900"/>
                </a:lnSpc>
              </a:pPr>
              <a:r>
                <a:rPr lang="ja-JP" altLang="en-US" sz="1400" b="1" dirty="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（「ゴール３」と関連する横断的な課題としての取組み）</a:t>
              </a:r>
              <a:endParaRPr lang="en-US" altLang="ja-JP" sz="1400" b="1" dirty="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52" name="楕円 51"/>
            <p:cNvSpPr>
              <a:spLocks noChangeAspect="1"/>
            </p:cNvSpPr>
            <p:nvPr/>
          </p:nvSpPr>
          <p:spPr>
            <a:xfrm>
              <a:off x="5253234" y="3595460"/>
              <a:ext cx="1117172" cy="504000"/>
            </a:xfrm>
            <a:prstGeom prst="ellipse">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lnSpc>
                  <a:spcPts val="1300"/>
                </a:lnSpc>
              </a:pPr>
              <a:r>
                <a:rPr kumimoji="1" lang="ja-JP" altLang="en-US" sz="1600" b="1" dirty="0">
                  <a:latin typeface="Meiryo UI" panose="020B0604030504040204" pitchFamily="50" charset="-128"/>
                  <a:ea typeface="Meiryo UI" panose="020B0604030504040204" pitchFamily="50" charset="-128"/>
                </a:rPr>
                <a:t>重点</a:t>
              </a:r>
              <a:endParaRPr kumimoji="1" lang="en-US" altLang="ja-JP" sz="1600" b="1" dirty="0">
                <a:latin typeface="Meiryo UI" panose="020B0604030504040204" pitchFamily="50" charset="-128"/>
                <a:ea typeface="Meiryo UI" panose="020B0604030504040204" pitchFamily="50" charset="-128"/>
              </a:endParaRPr>
            </a:p>
            <a:p>
              <a:pPr algn="ctr">
                <a:lnSpc>
                  <a:spcPts val="1300"/>
                </a:lnSpc>
              </a:pPr>
              <a:r>
                <a:rPr kumimoji="1" lang="ja-JP" altLang="en-US" sz="1600" b="1" dirty="0">
                  <a:latin typeface="Meiryo UI" panose="020B0604030504040204" pitchFamily="50" charset="-128"/>
                  <a:ea typeface="Meiryo UI" panose="020B0604030504040204" pitchFamily="50" charset="-128"/>
                </a:rPr>
                <a:t>ゴール</a:t>
              </a:r>
              <a:r>
                <a:rPr kumimoji="1" lang="en-US" altLang="ja-JP" sz="1600" b="1" dirty="0">
                  <a:latin typeface="Meiryo UI" panose="020B0604030504040204" pitchFamily="50" charset="-128"/>
                  <a:ea typeface="Meiryo UI" panose="020B0604030504040204" pitchFamily="50" charset="-128"/>
                </a:rPr>
                <a:t>Ⅰ</a:t>
              </a:r>
              <a:endParaRPr kumimoji="1" lang="ja-JP" altLang="en-US" sz="1600" b="1" dirty="0">
                <a:latin typeface="Meiryo UI" panose="020B0604030504040204" pitchFamily="50" charset="-128"/>
                <a:ea typeface="Meiryo UI" panose="020B0604030504040204" pitchFamily="50" charset="-128"/>
              </a:endParaRPr>
            </a:p>
          </p:txBody>
        </p:sp>
        <p:sp>
          <p:nvSpPr>
            <p:cNvPr id="53" name="テキスト ボックス 70"/>
            <p:cNvSpPr txBox="1">
              <a:spLocks noChangeAspect="1"/>
            </p:cNvSpPr>
            <p:nvPr/>
          </p:nvSpPr>
          <p:spPr>
            <a:xfrm>
              <a:off x="4001356" y="4772875"/>
              <a:ext cx="829453" cy="15745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000"/>
                </a:lnSpc>
              </a:pPr>
              <a:r>
                <a:rPr lang="ja-JP" altLang="en-US"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教育」</a:t>
              </a:r>
            </a:p>
          </p:txBody>
        </p:sp>
        <p:sp>
          <p:nvSpPr>
            <p:cNvPr id="54" name="大かっこ 53"/>
            <p:cNvSpPr>
              <a:spLocks noChangeAspect="1"/>
            </p:cNvSpPr>
            <p:nvPr/>
          </p:nvSpPr>
          <p:spPr>
            <a:xfrm>
              <a:off x="5679439" y="4682167"/>
              <a:ext cx="916116" cy="419322"/>
            </a:xfrm>
            <a:prstGeom prst="bracketPair">
              <a:avLst>
                <a:gd name="adj" fmla="val 14955"/>
              </a:avLst>
            </a:prstGeom>
            <a:ln>
              <a:noFill/>
            </a:ln>
          </p:spPr>
          <p:style>
            <a:lnRef idx="1">
              <a:schemeClr val="accent1"/>
            </a:lnRef>
            <a:fillRef idx="0">
              <a:schemeClr val="accent1"/>
            </a:fillRef>
            <a:effectRef idx="0">
              <a:schemeClr val="accent1"/>
            </a:effectRef>
            <a:fontRef idx="minor">
              <a:schemeClr val="tx1"/>
            </a:fontRef>
          </p:style>
          <p:txBody>
            <a:bodyPr lIns="0" rIns="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ts val="1400"/>
                </a:lnSpc>
              </a:pPr>
              <a:r>
                <a:rPr lang="ja-JP" altLang="en-US" sz="12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持続可能な生産と消費」</a:t>
              </a:r>
              <a:endParaRPr kumimoji="1" lang="ja-JP" altLang="en-US" sz="1200" dirty="0">
                <a:latin typeface="Meiryo UI" panose="020B0604030504040204" pitchFamily="50" charset="-128"/>
                <a:ea typeface="Meiryo UI" panose="020B0604030504040204" pitchFamily="50" charset="-128"/>
              </a:endParaRPr>
            </a:p>
          </p:txBody>
        </p:sp>
        <p:sp>
          <p:nvSpPr>
            <p:cNvPr id="55" name="大かっこ 54"/>
            <p:cNvSpPr>
              <a:spLocks noChangeAspect="1"/>
            </p:cNvSpPr>
            <p:nvPr/>
          </p:nvSpPr>
          <p:spPr>
            <a:xfrm>
              <a:off x="3128542" y="5809450"/>
              <a:ext cx="1315011" cy="265015"/>
            </a:xfrm>
            <a:prstGeom prst="bracketPair">
              <a:avLst>
                <a:gd name="adj" fmla="val 14955"/>
              </a:avLst>
            </a:prstGeom>
            <a:ln>
              <a:noFill/>
            </a:ln>
          </p:spPr>
          <p:style>
            <a:lnRef idx="1">
              <a:schemeClr val="accent1"/>
            </a:lnRef>
            <a:fillRef idx="0">
              <a:schemeClr val="accent1"/>
            </a:fillRef>
            <a:effectRef idx="0">
              <a:schemeClr val="accent1"/>
            </a:effectRef>
            <a:fontRef idx="minor">
              <a:schemeClr val="tx1"/>
            </a:fontRef>
          </p:style>
          <p:txBody>
            <a:bodyPr lIns="0" rIns="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altLang="en-US" sz="1400" dirty="0">
                  <a:latin typeface="Meiryo UI" panose="020B0604030504040204" pitchFamily="50" charset="-128"/>
                  <a:ea typeface="Meiryo UI" panose="020B0604030504040204" pitchFamily="50" charset="-128"/>
                </a:rPr>
                <a:t>「持続可能都市」</a:t>
              </a:r>
              <a:endParaRPr kumimoji="1" lang="ja-JP" altLang="en-US" sz="1400" dirty="0">
                <a:latin typeface="Meiryo UI" panose="020B0604030504040204" pitchFamily="50" charset="-128"/>
                <a:ea typeface="Meiryo UI" panose="020B0604030504040204" pitchFamily="50" charset="-128"/>
              </a:endParaRPr>
            </a:p>
          </p:txBody>
        </p:sp>
        <p:sp>
          <p:nvSpPr>
            <p:cNvPr id="56" name="楕円 55"/>
            <p:cNvSpPr>
              <a:spLocks noChangeAspect="1"/>
            </p:cNvSpPr>
            <p:nvPr/>
          </p:nvSpPr>
          <p:spPr>
            <a:xfrm>
              <a:off x="5220056" y="5637249"/>
              <a:ext cx="1277850" cy="504000"/>
            </a:xfrm>
            <a:prstGeom prst="ellipse">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lnSpc>
                  <a:spcPts val="1300"/>
                </a:lnSpc>
              </a:pPr>
              <a:r>
                <a:rPr kumimoji="1" lang="ja-JP" altLang="en-US" sz="1600" b="1" dirty="0">
                  <a:latin typeface="Meiryo UI" panose="020B0604030504040204" pitchFamily="50" charset="-128"/>
                  <a:ea typeface="Meiryo UI" panose="020B0604030504040204" pitchFamily="50" charset="-128"/>
                </a:rPr>
                <a:t>重点</a:t>
              </a:r>
              <a:endParaRPr kumimoji="1" lang="en-US" altLang="ja-JP" sz="1600" b="1" dirty="0">
                <a:latin typeface="Meiryo UI" panose="020B0604030504040204" pitchFamily="50" charset="-128"/>
                <a:ea typeface="Meiryo UI" panose="020B0604030504040204" pitchFamily="50" charset="-128"/>
              </a:endParaRPr>
            </a:p>
            <a:p>
              <a:pPr algn="ctr">
                <a:lnSpc>
                  <a:spcPts val="1300"/>
                </a:lnSpc>
              </a:pPr>
              <a:r>
                <a:rPr kumimoji="1" lang="ja-JP" altLang="en-US" sz="1600" b="1" dirty="0">
                  <a:latin typeface="Meiryo UI" panose="020B0604030504040204" pitchFamily="50" charset="-128"/>
                  <a:ea typeface="Meiryo UI" panose="020B0604030504040204" pitchFamily="50" charset="-128"/>
                </a:rPr>
                <a:t>ゴール</a:t>
              </a:r>
              <a:r>
                <a:rPr kumimoji="1" lang="en-US" altLang="ja-JP" sz="1600" b="1" dirty="0">
                  <a:latin typeface="Meiryo UI" panose="020B0604030504040204" pitchFamily="50" charset="-128"/>
                  <a:ea typeface="Meiryo UI" panose="020B0604030504040204" pitchFamily="50" charset="-128"/>
                </a:rPr>
                <a:t>Ⅱ</a:t>
              </a:r>
              <a:endParaRPr kumimoji="1" lang="ja-JP" altLang="en-US" sz="1600" b="1" dirty="0">
                <a:latin typeface="Meiryo UI" panose="020B0604030504040204" pitchFamily="50" charset="-128"/>
                <a:ea typeface="Meiryo UI" panose="020B0604030504040204" pitchFamily="50" charset="-128"/>
              </a:endParaRPr>
            </a:p>
          </p:txBody>
        </p:sp>
        <p:sp>
          <p:nvSpPr>
            <p:cNvPr id="57" name="正方形/長方形 56"/>
            <p:cNvSpPr>
              <a:spLocks noChangeAspect="1"/>
            </p:cNvSpPr>
            <p:nvPr/>
          </p:nvSpPr>
          <p:spPr>
            <a:xfrm>
              <a:off x="2955639" y="4109253"/>
              <a:ext cx="4185949" cy="350938"/>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nSpc>
                  <a:spcPts val="900"/>
                </a:lnSpc>
              </a:pPr>
              <a:r>
                <a:rPr lang="ja-JP" altLang="en-US" sz="1400" b="1" dirty="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（“いのち”や暮らし、次世代の課題としての取組み）</a:t>
              </a:r>
              <a:endParaRPr lang="en-US" altLang="ja-JP" sz="1400" b="1" dirty="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58" name="正方形/長方形 57"/>
            <p:cNvSpPr/>
            <p:nvPr/>
          </p:nvSpPr>
          <p:spPr>
            <a:xfrm>
              <a:off x="2289911" y="6199726"/>
              <a:ext cx="5081795" cy="177735"/>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ja-JP" altLang="en-US" sz="1400" b="1" dirty="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（他のゴールを集約しながら、様々な課題解決にバランスよく貢献）</a:t>
              </a:r>
              <a:endParaRPr lang="en-US" altLang="ja-JP" sz="1400" b="1" dirty="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59" name="角丸四角形 58"/>
            <p:cNvSpPr/>
            <p:nvPr/>
          </p:nvSpPr>
          <p:spPr>
            <a:xfrm>
              <a:off x="1639295" y="3201958"/>
              <a:ext cx="6284490" cy="3389072"/>
            </a:xfrm>
            <a:prstGeom prst="roundRect">
              <a:avLst>
                <a:gd name="adj" fmla="val 0"/>
              </a:avLst>
            </a:prstGeom>
            <a:noFill/>
            <a:ln>
              <a:solidFill>
                <a:schemeClr val="accent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rIns="0" bIns="36000" rtlCol="0" anchor="b"/>
            <a:lstStyle/>
            <a:p>
              <a:pPr algn="ctr"/>
              <a:endParaRPr kumimoji="1" lang="en-US" altLang="ja-JP" sz="1400" b="1"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60" name="正方形/長方形 59"/>
            <p:cNvSpPr>
              <a:spLocks/>
            </p:cNvSpPr>
            <p:nvPr/>
          </p:nvSpPr>
          <p:spPr>
            <a:xfrm>
              <a:off x="1866254" y="2913958"/>
              <a:ext cx="5843118" cy="288000"/>
            </a:xfrm>
            <a:prstGeom prst="rect">
              <a:avLst/>
            </a:prstGeom>
            <a:noFill/>
            <a:ln w="158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kumimoji="1" lang="ja-JP" altLang="en-US" b="1" dirty="0">
                  <a:solidFill>
                    <a:schemeClr val="tx1"/>
                  </a:solidFill>
                  <a:latin typeface="Meiryo UI" panose="020B0604030504040204" pitchFamily="50" charset="-128"/>
                  <a:ea typeface="Meiryo UI" panose="020B0604030504040204" pitchFamily="50" charset="-128"/>
                </a:rPr>
                <a:t>国際社会全体の課題であるジェンダーや人権、気候変動への取組み</a:t>
              </a:r>
              <a:endParaRPr kumimoji="1" lang="en-US" altLang="ja-JP" b="1" dirty="0">
                <a:solidFill>
                  <a:schemeClr val="tx1"/>
                </a:solidFill>
                <a:latin typeface="Meiryo UI" panose="020B0604030504040204" pitchFamily="50" charset="-128"/>
                <a:ea typeface="Meiryo UI" panose="020B0604030504040204" pitchFamily="50" charset="-128"/>
              </a:endParaRPr>
            </a:p>
          </p:txBody>
        </p:sp>
        <p:sp>
          <p:nvSpPr>
            <p:cNvPr id="61" name="正方形/長方形 60"/>
            <p:cNvSpPr>
              <a:spLocks/>
            </p:cNvSpPr>
            <p:nvPr/>
          </p:nvSpPr>
          <p:spPr>
            <a:xfrm>
              <a:off x="2450252" y="6464937"/>
              <a:ext cx="4896000" cy="252000"/>
            </a:xfrm>
            <a:prstGeom prst="rect">
              <a:avLst/>
            </a:prstGeom>
            <a:solidFill>
              <a:schemeClr val="bg1"/>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kumimoji="1" lang="ja-JP" altLang="en-US" sz="1600" b="1" dirty="0">
                  <a:solidFill>
                    <a:schemeClr val="tx1"/>
                  </a:solidFill>
                  <a:latin typeface="UD デジタル 教科書体 NK-B" panose="02020700000000000000" pitchFamily="18" charset="-128"/>
                  <a:ea typeface="UD デジタル 教科書体 NK-B" panose="02020700000000000000" pitchFamily="18" charset="-128"/>
                </a:rPr>
                <a:t>産業や雇用、イノベーションといった都市としての強みを活かす</a:t>
              </a:r>
              <a:endParaRPr kumimoji="1" lang="en-US" altLang="ja-JP" sz="1600" b="1" dirty="0">
                <a:solidFill>
                  <a:schemeClr val="tx1"/>
                </a:solidFill>
                <a:latin typeface="Meiryo UI" panose="020B0604030504040204" pitchFamily="50" charset="-128"/>
                <a:ea typeface="Meiryo UI" panose="020B0604030504040204" pitchFamily="50" charset="-128"/>
              </a:endParaRPr>
            </a:p>
          </p:txBody>
        </p:sp>
        <p:sp>
          <p:nvSpPr>
            <p:cNvPr id="62" name="角丸四角形 61"/>
            <p:cNvSpPr/>
            <p:nvPr/>
          </p:nvSpPr>
          <p:spPr>
            <a:xfrm>
              <a:off x="8255094" y="4212469"/>
              <a:ext cx="1452187" cy="612000"/>
            </a:xfrm>
            <a:prstGeom prst="roundRect">
              <a:avLst/>
            </a:prstGeom>
          </p:spPr>
          <p:style>
            <a:lnRef idx="2">
              <a:schemeClr val="accent6"/>
            </a:lnRef>
            <a:fillRef idx="1">
              <a:schemeClr val="lt1"/>
            </a:fillRef>
            <a:effectRef idx="0">
              <a:schemeClr val="accent6"/>
            </a:effectRef>
            <a:fontRef idx="minor">
              <a:schemeClr val="dk1"/>
            </a:fontRef>
          </p:style>
          <p:txBody>
            <a:bodyPr wrap="none" anchor="ctr">
              <a:no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b="1" dirty="0">
                  <a:latin typeface="Meiryo UI" panose="020B0604030504040204" pitchFamily="50" charset="-128"/>
                  <a:ea typeface="Meiryo UI" panose="020B0604030504040204" pitchFamily="50" charset="-128"/>
                </a:rPr>
                <a:t>府民の</a:t>
              </a:r>
              <a:endParaRPr kumimoji="1" lang="en-US" altLang="ja-JP" b="1" dirty="0">
                <a:latin typeface="Meiryo UI" panose="020B0604030504040204" pitchFamily="50" charset="-128"/>
                <a:ea typeface="Meiryo UI" panose="020B0604030504040204" pitchFamily="50" charset="-128"/>
              </a:endParaRPr>
            </a:p>
            <a:p>
              <a:pPr algn="ctr"/>
              <a:r>
                <a:rPr kumimoji="1" lang="en-US" altLang="ja-JP" b="1" dirty="0">
                  <a:latin typeface="Meiryo UI" panose="020B0604030504040204" pitchFamily="50" charset="-128"/>
                  <a:ea typeface="Meiryo UI" panose="020B0604030504040204" pitchFamily="50" charset="-128"/>
                </a:rPr>
                <a:t>well-being</a:t>
              </a:r>
              <a:endParaRPr lang="ja-JP" altLang="en-US" dirty="0"/>
            </a:p>
          </p:txBody>
        </p:sp>
        <p:sp>
          <p:nvSpPr>
            <p:cNvPr id="63" name="角丸四角形 62"/>
            <p:cNvSpPr/>
            <p:nvPr/>
          </p:nvSpPr>
          <p:spPr>
            <a:xfrm>
              <a:off x="8219796" y="5649002"/>
              <a:ext cx="1452188" cy="612000"/>
            </a:xfrm>
            <a:prstGeom prst="roundRect">
              <a:avLst/>
            </a:prstGeom>
          </p:spPr>
          <p:style>
            <a:lnRef idx="2">
              <a:schemeClr val="accent6"/>
            </a:lnRef>
            <a:fillRef idx="1">
              <a:schemeClr val="lt1"/>
            </a:fillRef>
            <a:effectRef idx="0">
              <a:schemeClr val="accent6"/>
            </a:effectRef>
            <a:fontRef idx="minor">
              <a:schemeClr val="dk1"/>
            </a:fontRef>
          </p:style>
          <p:txBody>
            <a:bodyPr wrap="none" anchor="ctr">
              <a:no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b="1" dirty="0">
                  <a:latin typeface="Meiryo UI" panose="020B0604030504040204" pitchFamily="50" charset="-128"/>
                  <a:ea typeface="Meiryo UI" panose="020B0604030504040204" pitchFamily="50" charset="-128"/>
                </a:rPr>
                <a:t>地域（大阪）の</a:t>
              </a:r>
              <a:endParaRPr kumimoji="1" lang="en-US" altLang="ja-JP" b="1" dirty="0">
                <a:latin typeface="Meiryo UI" panose="020B0604030504040204" pitchFamily="50" charset="-128"/>
                <a:ea typeface="Meiryo UI" panose="020B0604030504040204" pitchFamily="50" charset="-128"/>
              </a:endParaRPr>
            </a:p>
            <a:p>
              <a:pPr algn="ctr"/>
              <a:r>
                <a:rPr kumimoji="1" lang="en-US" altLang="ja-JP" b="1" dirty="0">
                  <a:latin typeface="Meiryo UI" panose="020B0604030504040204" pitchFamily="50" charset="-128"/>
                  <a:ea typeface="Meiryo UI" panose="020B0604030504040204" pitchFamily="50" charset="-128"/>
                </a:rPr>
                <a:t>well-being</a:t>
              </a:r>
              <a:endParaRPr lang="ja-JP" altLang="en-US" dirty="0"/>
            </a:p>
          </p:txBody>
        </p:sp>
        <p:sp>
          <p:nvSpPr>
            <p:cNvPr id="64" name="右中かっこ 63"/>
            <p:cNvSpPr/>
            <p:nvPr/>
          </p:nvSpPr>
          <p:spPr>
            <a:xfrm>
              <a:off x="7877291" y="3499590"/>
              <a:ext cx="253239" cy="2008394"/>
            </a:xfrm>
            <a:prstGeom prst="rightBrace">
              <a:avLst>
                <a:gd name="adj1" fmla="val 83970"/>
                <a:gd name="adj2" fmla="val 50000"/>
              </a:avLst>
            </a:prstGeom>
            <a:solidFill>
              <a:schemeClr val="bg1"/>
            </a:solidFill>
          </p:spPr>
          <p:style>
            <a:lnRef idx="1">
              <a:schemeClr val="dk1"/>
            </a:lnRef>
            <a:fillRef idx="0">
              <a:schemeClr val="dk1"/>
            </a:fillRef>
            <a:effectRef idx="0">
              <a:schemeClr val="dk1"/>
            </a:effectRef>
            <a:fontRef idx="minor">
              <a:schemeClr val="tx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kumimoji="1" lang="ja-JP" altLang="en-US" sz="1400"/>
            </a:p>
          </p:txBody>
        </p:sp>
        <p:sp>
          <p:nvSpPr>
            <p:cNvPr id="65" name="右中かっこ 64"/>
            <p:cNvSpPr/>
            <p:nvPr/>
          </p:nvSpPr>
          <p:spPr>
            <a:xfrm>
              <a:off x="7888721" y="5518344"/>
              <a:ext cx="237577" cy="742658"/>
            </a:xfrm>
            <a:prstGeom prst="rightBrace">
              <a:avLst>
                <a:gd name="adj1" fmla="val 45959"/>
                <a:gd name="adj2" fmla="val 50000"/>
              </a:avLst>
            </a:prstGeom>
            <a:solidFill>
              <a:schemeClr val="bg1"/>
            </a:solidFill>
          </p:spPr>
          <p:style>
            <a:lnRef idx="1">
              <a:schemeClr val="dk1"/>
            </a:lnRef>
            <a:fillRef idx="0">
              <a:schemeClr val="dk1"/>
            </a:fillRef>
            <a:effectRef idx="0">
              <a:schemeClr val="dk1"/>
            </a:effectRef>
            <a:fontRef idx="minor">
              <a:schemeClr val="tx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kumimoji="1" lang="ja-JP" altLang="en-US" sz="1400"/>
            </a:p>
          </p:txBody>
        </p:sp>
      </p:grpSp>
      <p:sp>
        <p:nvSpPr>
          <p:cNvPr id="67" name="スライド番号プレースホルダー 1"/>
          <p:cNvSpPr txBox="1">
            <a:spLocks/>
          </p:cNvSpPr>
          <p:nvPr/>
        </p:nvSpPr>
        <p:spPr>
          <a:xfrm>
            <a:off x="8139113" y="6356355"/>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a:pPr algn="r"/>
              <a:t>24</a:t>
            </a:fld>
            <a:endParaRPr kumimoji="1" lang="ja-JP" altLang="en-US" sz="1200"/>
          </a:p>
        </p:txBody>
      </p:sp>
      <p:sp>
        <p:nvSpPr>
          <p:cNvPr id="66" name="テキスト ボックス 65">
            <a:extLst>
              <a:ext uri="{FF2B5EF4-FFF2-40B4-BE49-F238E27FC236}">
                <a16:creationId xmlns:a16="http://schemas.microsoft.com/office/drawing/2014/main" id="{38B09320-ACED-4E48-A8F3-BA70326570A4}"/>
              </a:ext>
            </a:extLst>
          </p:cNvPr>
          <p:cNvSpPr txBox="1"/>
          <p:nvPr/>
        </p:nvSpPr>
        <p:spPr>
          <a:xfrm>
            <a:off x="1228188" y="99091"/>
            <a:ext cx="7369498" cy="400110"/>
          </a:xfrm>
          <a:prstGeom prst="rect">
            <a:avLst/>
          </a:prstGeom>
          <a:noFill/>
        </p:spPr>
        <p:txBody>
          <a:bodyPr wrap="square" rtlCol="0">
            <a:spAutoFit/>
          </a:bodyP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2025</a:t>
            </a:r>
            <a:r>
              <a:rPr kumimoji="1" lang="ja-JP" altLang="en-US" sz="2000" b="1" dirty="0">
                <a:latin typeface="Meiryo UI" panose="020B0604030504040204" pitchFamily="50" charset="-128"/>
                <a:ea typeface="Meiryo UI" panose="020B0604030504040204" pitchFamily="50" charset="-128"/>
              </a:rPr>
              <a:t>年大阪・関西万博に向けて取り組む「重点ゴール」</a:t>
            </a:r>
          </a:p>
        </p:txBody>
      </p:sp>
      <p:cxnSp>
        <p:nvCxnSpPr>
          <p:cNvPr id="70" name="直線コネクタ 69">
            <a:extLst>
              <a:ext uri="{FF2B5EF4-FFF2-40B4-BE49-F238E27FC236}">
                <a16:creationId xmlns:a16="http://schemas.microsoft.com/office/drawing/2014/main" id="{7C5D7425-653A-45FE-B007-C2602D6655B8}"/>
              </a:ext>
            </a:extLst>
          </p:cNvPr>
          <p:cNvCxnSpPr>
            <a:cxnSpLocks/>
          </p:cNvCxnSpPr>
          <p:nvPr/>
        </p:nvCxnSpPr>
        <p:spPr>
          <a:xfrm>
            <a:off x="1222182" y="600457"/>
            <a:ext cx="9747636" cy="0"/>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4295515"/>
      </p:ext>
    </p:extLst>
  </p:cSld>
  <p:clrMapOvr>
    <a:masterClrMapping/>
  </p:clrMapOvr>
  <mc:AlternateContent xmlns:mc="http://schemas.openxmlformats.org/markup-compatibility/2006" xmlns:p14="http://schemas.microsoft.com/office/powerpoint/2010/main">
    <mc:Choice Requires="p14">
      <p:transition spd="slow" p14:dur="2000" advTm="391"/>
    </mc:Choice>
    <mc:Fallback xmlns="">
      <p:transition spd="slow" advTm="391"/>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テキスト ボックス 34"/>
          <p:cNvSpPr txBox="1"/>
          <p:nvPr/>
        </p:nvSpPr>
        <p:spPr>
          <a:xfrm>
            <a:off x="1359379" y="1211243"/>
            <a:ext cx="9473247" cy="683264"/>
          </a:xfrm>
          <a:prstGeom prst="rect">
            <a:avLst/>
          </a:prstGeom>
          <a:noFill/>
        </p:spPr>
        <p:txBody>
          <a:bodyPr wrap="square" lIns="72000" tIns="64008" rIns="72000" bIns="64008" rtlCol="0">
            <a:spAutoFit/>
          </a:bodyPr>
          <a:lstStyle/>
          <a:p>
            <a:pPr marL="171455" indent="-171455">
              <a:buFont typeface="Meiryo UI" panose="020B0604030504040204" pitchFamily="50" charset="-128"/>
              <a:buChar char="○"/>
            </a:pP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万博に向け</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先進都市」としての基盤を整え</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年の</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目標年次に向けた総仕上げを図る中で、</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万博のレガシーとして「</a:t>
            </a:r>
            <a:r>
              <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先進都市」を実現</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する。</a:t>
            </a:r>
            <a:endParaRPr lang="ja-JP" altLang="en-US" spc="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 name="グループ化 4"/>
          <p:cNvGrpSpPr/>
          <p:nvPr/>
        </p:nvGrpSpPr>
        <p:grpSpPr>
          <a:xfrm>
            <a:off x="1637453" y="2251112"/>
            <a:ext cx="9421602" cy="4268404"/>
            <a:chOff x="360048" y="2354064"/>
            <a:chExt cx="9421602" cy="3616843"/>
          </a:xfrm>
        </p:grpSpPr>
        <p:sp>
          <p:nvSpPr>
            <p:cNvPr id="34" name="右矢印 5"/>
            <p:cNvSpPr/>
            <p:nvPr/>
          </p:nvSpPr>
          <p:spPr>
            <a:xfrm>
              <a:off x="380482" y="5251000"/>
              <a:ext cx="9207106" cy="719907"/>
            </a:xfrm>
            <a:prstGeom prst="rightArrow">
              <a:avLst>
                <a:gd name="adj1" fmla="val 50894"/>
                <a:gd name="adj2" fmla="val 85596"/>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a:t>
              </a:r>
            </a:p>
          </p:txBody>
        </p:sp>
        <p:sp>
          <p:nvSpPr>
            <p:cNvPr id="52" name="テキスト ボックス 6"/>
            <p:cNvSpPr txBox="1"/>
            <p:nvPr/>
          </p:nvSpPr>
          <p:spPr>
            <a:xfrm>
              <a:off x="374749" y="5466283"/>
              <a:ext cx="1242328" cy="286875"/>
            </a:xfrm>
            <a:prstGeom prst="rect">
              <a:avLst/>
            </a:prstGeom>
            <a:noFill/>
          </p:spPr>
          <p:txBody>
            <a:bodyPr wrap="square" rtlCol="0">
              <a:spAutoFit/>
            </a:bodyPr>
            <a:lstStyle/>
            <a:p>
              <a:r>
                <a:rPr lang="ja-JP" altLang="en-US" sz="1600" b="1" dirty="0">
                  <a:solidFill>
                    <a:prstClr val="black"/>
                  </a:solidFill>
                  <a:latin typeface="Meiryo UI" panose="020B0604030504040204" pitchFamily="50" charset="-128"/>
                  <a:ea typeface="Meiryo UI" panose="020B0604030504040204" pitchFamily="50" charset="-128"/>
                </a:rPr>
                <a:t>　</a:t>
              </a:r>
              <a:r>
                <a:rPr lang="en-US" altLang="ja-JP" sz="1600" b="1" dirty="0">
                  <a:solidFill>
                    <a:prstClr val="black"/>
                  </a:solidFill>
                  <a:latin typeface="Meiryo UI" panose="020B0604030504040204" pitchFamily="50" charset="-128"/>
                  <a:ea typeface="Meiryo UI" panose="020B0604030504040204" pitchFamily="50" charset="-128"/>
                </a:rPr>
                <a:t>2020</a:t>
              </a:r>
              <a:r>
                <a:rPr lang="ja-JP" altLang="en-US" sz="1600" b="1" dirty="0">
                  <a:solidFill>
                    <a:prstClr val="black"/>
                  </a:solidFill>
                  <a:latin typeface="Meiryo UI" panose="020B0604030504040204" pitchFamily="50" charset="-128"/>
                  <a:ea typeface="Meiryo UI" panose="020B0604030504040204" pitchFamily="50" charset="-128"/>
                </a:rPr>
                <a:t>年　</a:t>
              </a:r>
            </a:p>
          </p:txBody>
        </p:sp>
        <p:sp>
          <p:nvSpPr>
            <p:cNvPr id="53" name="テキスト ボックス 7"/>
            <p:cNvSpPr txBox="1"/>
            <p:nvPr/>
          </p:nvSpPr>
          <p:spPr>
            <a:xfrm>
              <a:off x="3674578" y="5477405"/>
              <a:ext cx="940100" cy="286875"/>
            </a:xfrm>
            <a:prstGeom prst="rect">
              <a:avLst/>
            </a:prstGeom>
            <a:noFill/>
          </p:spPr>
          <p:txBody>
            <a:bodyPr wrap="square" rtlCol="0">
              <a:spAutoFit/>
            </a:bodyPr>
            <a:lstStyle/>
            <a:p>
              <a:r>
                <a:rPr lang="en-US" altLang="ja-JP" sz="1600" b="1" dirty="0">
                  <a:solidFill>
                    <a:prstClr val="black"/>
                  </a:solidFill>
                  <a:latin typeface="Meiryo UI" panose="020B0604030504040204" pitchFamily="50" charset="-128"/>
                  <a:ea typeface="Meiryo UI" panose="020B0604030504040204" pitchFamily="50" charset="-128"/>
                </a:rPr>
                <a:t>2025</a:t>
              </a:r>
              <a:r>
                <a:rPr lang="ja-JP" altLang="en-US" sz="1600" b="1" dirty="0">
                  <a:solidFill>
                    <a:prstClr val="black"/>
                  </a:solidFill>
                  <a:latin typeface="Meiryo UI" panose="020B0604030504040204" pitchFamily="50" charset="-128"/>
                  <a:ea typeface="Meiryo UI" panose="020B0604030504040204" pitchFamily="50" charset="-128"/>
                </a:rPr>
                <a:t>年</a:t>
              </a:r>
            </a:p>
          </p:txBody>
        </p:sp>
        <p:sp>
          <p:nvSpPr>
            <p:cNvPr id="54" name="テキスト ボックス 8"/>
            <p:cNvSpPr txBox="1"/>
            <p:nvPr/>
          </p:nvSpPr>
          <p:spPr>
            <a:xfrm>
              <a:off x="7831729" y="5452083"/>
              <a:ext cx="1137373" cy="286875"/>
            </a:xfrm>
            <a:prstGeom prst="rect">
              <a:avLst/>
            </a:prstGeom>
            <a:noFill/>
          </p:spPr>
          <p:txBody>
            <a:bodyPr wrap="square" rtlCol="0">
              <a:spAutoFit/>
            </a:bodyPr>
            <a:lstStyle/>
            <a:p>
              <a:r>
                <a:rPr lang="en-US" altLang="ja-JP" sz="1600" b="1" dirty="0">
                  <a:solidFill>
                    <a:prstClr val="black"/>
                  </a:solidFill>
                  <a:latin typeface="Meiryo UI" panose="020B0604030504040204" pitchFamily="50" charset="-128"/>
                  <a:ea typeface="Meiryo UI" panose="020B0604030504040204" pitchFamily="50" charset="-128"/>
                </a:rPr>
                <a:t>2030</a:t>
              </a:r>
              <a:r>
                <a:rPr lang="ja-JP" altLang="en-US" sz="1600" b="1" dirty="0">
                  <a:solidFill>
                    <a:prstClr val="black"/>
                  </a:solidFill>
                  <a:latin typeface="Meiryo UI" panose="020B0604030504040204" pitchFamily="50" charset="-128"/>
                  <a:ea typeface="Meiryo UI" panose="020B0604030504040204" pitchFamily="50" charset="-128"/>
                </a:rPr>
                <a:t>年　　　　　　　　　　　　　　　</a:t>
              </a:r>
            </a:p>
          </p:txBody>
        </p:sp>
        <p:cxnSp>
          <p:nvCxnSpPr>
            <p:cNvPr id="37" name="直線コネクタ 9"/>
            <p:cNvCxnSpPr/>
            <p:nvPr/>
          </p:nvCxnSpPr>
          <p:spPr>
            <a:xfrm>
              <a:off x="3618795" y="5168107"/>
              <a:ext cx="1071365" cy="333"/>
            </a:xfrm>
            <a:prstGeom prst="line">
              <a:avLst/>
            </a:prstGeom>
            <a:ln w="22225">
              <a:solidFill>
                <a:schemeClr val="accent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8" name="直線コネクタ 10"/>
            <p:cNvCxnSpPr/>
            <p:nvPr/>
          </p:nvCxnSpPr>
          <p:spPr>
            <a:xfrm flipV="1">
              <a:off x="3515346" y="3146478"/>
              <a:ext cx="1082110" cy="426256"/>
            </a:xfrm>
            <a:prstGeom prst="line">
              <a:avLst/>
            </a:prstGeom>
            <a:ln w="22225">
              <a:solidFill>
                <a:schemeClr val="accent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9" name="ホームベース 11"/>
            <p:cNvSpPr/>
            <p:nvPr/>
          </p:nvSpPr>
          <p:spPr>
            <a:xfrm>
              <a:off x="380482" y="3470141"/>
              <a:ext cx="3422708" cy="1708223"/>
            </a:xfrm>
            <a:prstGeom prst="homePlate">
              <a:avLst>
                <a:gd name="adj" fmla="val 8632"/>
              </a:avLst>
            </a:prstGeom>
            <a:solidFill>
              <a:schemeClr val="accent5">
                <a:lumMod val="75000"/>
              </a:schemeClr>
            </a:solidFill>
            <a:ln w="34925">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ja-JP" altLang="en-US" sz="1400">
                <a:solidFill>
                  <a:prstClr val="white"/>
                </a:solidFill>
                <a:latin typeface="Calibri" panose="020F0502020204030204"/>
                <a:ea typeface="游ゴシック" panose="020B0400000000000000" pitchFamily="50" charset="-128"/>
              </a:endParaRPr>
            </a:p>
          </p:txBody>
        </p:sp>
        <p:sp>
          <p:nvSpPr>
            <p:cNvPr id="41" name="角丸四角形 12"/>
            <p:cNvSpPr/>
            <p:nvPr/>
          </p:nvSpPr>
          <p:spPr>
            <a:xfrm>
              <a:off x="7971062" y="2462654"/>
              <a:ext cx="468723" cy="2755108"/>
            </a:xfrm>
            <a:prstGeom prst="roundRect">
              <a:avLst>
                <a:gd name="adj" fmla="val 8062"/>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ja-JP" altLang="en-US" sz="1400">
                <a:solidFill>
                  <a:prstClr val="white"/>
                </a:solidFill>
                <a:latin typeface="Calibri" panose="020F0502020204030204"/>
                <a:ea typeface="游ゴシック" panose="020B0400000000000000" pitchFamily="50" charset="-128"/>
              </a:endParaRPr>
            </a:p>
          </p:txBody>
        </p:sp>
        <p:sp>
          <p:nvSpPr>
            <p:cNvPr id="30" name="テキスト ボックス 13"/>
            <p:cNvSpPr txBox="1"/>
            <p:nvPr/>
          </p:nvSpPr>
          <p:spPr>
            <a:xfrm>
              <a:off x="7977521" y="2599930"/>
              <a:ext cx="430887" cy="2685910"/>
            </a:xfrm>
            <a:prstGeom prst="rect">
              <a:avLst/>
            </a:prstGeom>
            <a:noFill/>
            <a:effectLst/>
          </p:spPr>
          <p:txBody>
            <a:bodyPr vert="eaVert" wrap="square" rtlCol="0">
              <a:spAutoFit/>
            </a:bodyPr>
            <a:lstStyle/>
            <a:p>
              <a:pPr algn="ctr">
                <a:defRPr/>
              </a:pPr>
              <a:r>
                <a:rPr kumimoji="1" lang="ja-JP" altLang="en-US" sz="1600" dirty="0">
                  <a:solidFill>
                    <a:prstClr val="black"/>
                  </a:solidFill>
                  <a:latin typeface="Bauhaus 93" panose="04030905020B02020C02" pitchFamily="82" charset="0"/>
                  <a:ea typeface="HGS創英角ｺﾞｼｯｸUB" panose="020B0900000000000000" pitchFamily="50" charset="-128"/>
                </a:rPr>
                <a:t>Ｓ</a:t>
              </a:r>
              <a:r>
                <a:rPr lang="ja-JP" altLang="en-US" sz="1600" dirty="0">
                  <a:solidFill>
                    <a:prstClr val="black"/>
                  </a:solidFill>
                  <a:latin typeface="Bauhaus 93" panose="04030905020B02020C02" pitchFamily="82" charset="0"/>
                  <a:ea typeface="HGS創英角ｺﾞｼｯｸUB" panose="020B0900000000000000" pitchFamily="50" charset="-128"/>
                </a:rPr>
                <a:t>ＤＧｓ目標年次</a:t>
              </a:r>
              <a:endParaRPr kumimoji="1" lang="en-US" altLang="ja-JP" sz="1600" dirty="0">
                <a:solidFill>
                  <a:prstClr val="black"/>
                </a:solidFill>
                <a:latin typeface="Bauhaus 93" panose="04030905020B02020C02" pitchFamily="82" charset="0"/>
                <a:ea typeface="HGS創英角ｺﾞｼｯｸUB" panose="020B0900000000000000" pitchFamily="50" charset="-128"/>
              </a:endParaRPr>
            </a:p>
          </p:txBody>
        </p:sp>
        <p:sp>
          <p:nvSpPr>
            <p:cNvPr id="43" name="ホームベース 14"/>
            <p:cNvSpPr/>
            <p:nvPr/>
          </p:nvSpPr>
          <p:spPr>
            <a:xfrm>
              <a:off x="4567158" y="3159080"/>
              <a:ext cx="3383470" cy="2050104"/>
            </a:xfrm>
            <a:prstGeom prst="homePlate">
              <a:avLst>
                <a:gd name="adj" fmla="val 12172"/>
              </a:avLst>
            </a:prstGeom>
            <a:solidFill>
              <a:schemeClr val="accent5">
                <a:lumMod val="60000"/>
                <a:lumOff val="40000"/>
              </a:schemeClr>
            </a:solidFill>
            <a:ln w="19050">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ja-JP" altLang="en-US" sz="1400" dirty="0">
                <a:solidFill>
                  <a:prstClr val="white"/>
                </a:solidFill>
                <a:latin typeface="Calibri" panose="020F0502020204030204"/>
                <a:ea typeface="游ゴシック" panose="020B0400000000000000" pitchFamily="50" charset="-128"/>
              </a:endParaRPr>
            </a:p>
          </p:txBody>
        </p:sp>
        <p:sp>
          <p:nvSpPr>
            <p:cNvPr id="44" name="テキスト ボックス 15"/>
            <p:cNvSpPr txBox="1"/>
            <p:nvPr/>
          </p:nvSpPr>
          <p:spPr>
            <a:xfrm>
              <a:off x="4665273" y="3306167"/>
              <a:ext cx="3347139" cy="1799487"/>
            </a:xfrm>
            <a:prstGeom prst="rect">
              <a:avLst/>
            </a:prstGeom>
            <a:noFill/>
            <a:ln w="19050" cmpd="sng">
              <a:noFill/>
              <a:prstDash val="solid"/>
            </a:ln>
          </p:spPr>
          <p:txBody>
            <a:bodyPr wrap="square" rtlCol="0">
              <a:spAutoFit/>
            </a:bodyPr>
            <a:lstStyle/>
            <a:p>
              <a:pPr marL="96840" indent="-96840">
                <a:spcBef>
                  <a:spcPts val="1200"/>
                </a:spcBef>
              </a:pPr>
              <a:r>
                <a:rPr lang="ja-JP" altLang="en-US" sz="1600" dirty="0">
                  <a:solidFill>
                    <a:prstClr val="black"/>
                  </a:solidFill>
                  <a:latin typeface="Meiryo UI" panose="020B0604030504040204" pitchFamily="50" charset="-128"/>
                  <a:ea typeface="Meiryo UI" panose="020B0604030504040204" pitchFamily="50" charset="-128"/>
                </a:rPr>
                <a:t>〇 改めて、</a:t>
              </a:r>
              <a:r>
                <a:rPr lang="en-US" altLang="ja-JP" sz="1600" dirty="0">
                  <a:solidFill>
                    <a:prstClr val="black"/>
                  </a:solidFill>
                  <a:latin typeface="Meiryo UI" panose="020B0604030504040204" pitchFamily="50" charset="-128"/>
                  <a:ea typeface="Meiryo UI" panose="020B0604030504040204" pitchFamily="50" charset="-128"/>
                </a:rPr>
                <a:t>2025</a:t>
              </a:r>
              <a:r>
                <a:rPr lang="ja-JP" altLang="en-US" sz="1600" dirty="0">
                  <a:solidFill>
                    <a:prstClr val="black"/>
                  </a:solidFill>
                  <a:latin typeface="Meiryo UI" panose="020B0604030504040204" pitchFamily="50" charset="-128"/>
                  <a:ea typeface="Meiryo UI" panose="020B0604030504040204" pitchFamily="50" charset="-128"/>
                </a:rPr>
                <a:t>年時点の</a:t>
              </a:r>
              <a:r>
                <a:rPr lang="en-US" altLang="ja-JP" sz="1600" dirty="0">
                  <a:solidFill>
                    <a:prstClr val="black"/>
                  </a:solidFill>
                  <a:latin typeface="Meiryo UI" panose="020B0604030504040204" pitchFamily="50" charset="-128"/>
                  <a:ea typeface="Meiryo UI" panose="020B0604030504040204" pitchFamily="50" charset="-128"/>
                </a:rPr>
                <a:t>SDGs</a:t>
              </a:r>
            </a:p>
            <a:p>
              <a:pPr marL="96840" indent="-96840"/>
              <a:r>
                <a:rPr lang="ja-JP" altLang="en-US" sz="1600" dirty="0">
                  <a:solidFill>
                    <a:prstClr val="black"/>
                  </a:solidFill>
                  <a:latin typeface="Meiryo UI" panose="020B0604030504040204" pitchFamily="50" charset="-128"/>
                  <a:ea typeface="Meiryo UI" panose="020B0604030504040204" pitchFamily="50" charset="-128"/>
                </a:rPr>
                <a:t>　</a:t>
              </a:r>
              <a:r>
                <a:rPr lang="en-US" altLang="ja-JP" sz="1600" dirty="0">
                  <a:solidFill>
                    <a:prstClr val="black"/>
                  </a:solidFill>
                  <a:latin typeface="Meiryo UI" panose="020B0604030504040204" pitchFamily="50" charset="-128"/>
                  <a:ea typeface="Meiryo UI" panose="020B0604030504040204" pitchFamily="50" charset="-128"/>
                </a:rPr>
                <a:t>17</a:t>
              </a:r>
              <a:r>
                <a:rPr lang="ja-JP" altLang="en-US" sz="1600" dirty="0">
                  <a:solidFill>
                    <a:prstClr val="black"/>
                  </a:solidFill>
                  <a:latin typeface="Meiryo UI" panose="020B0604030504040204" pitchFamily="50" charset="-128"/>
                  <a:ea typeface="Meiryo UI" panose="020B0604030504040204" pitchFamily="50" charset="-128"/>
                </a:rPr>
                <a:t>ゴールの到達点を分析</a:t>
              </a:r>
              <a:endParaRPr lang="en-US" altLang="ja-JP" sz="1600" dirty="0">
                <a:solidFill>
                  <a:prstClr val="black"/>
                </a:solidFill>
                <a:latin typeface="Meiryo UI" panose="020B0604030504040204" pitchFamily="50" charset="-128"/>
                <a:ea typeface="Meiryo UI" panose="020B0604030504040204" pitchFamily="50" charset="-128"/>
              </a:endParaRPr>
            </a:p>
            <a:p>
              <a:pPr marL="96840" indent="-96840">
                <a:spcBef>
                  <a:spcPts val="1200"/>
                </a:spcBef>
              </a:pPr>
              <a:r>
                <a:rPr lang="ja-JP" altLang="en-US" sz="1600" dirty="0">
                  <a:solidFill>
                    <a:prstClr val="black"/>
                  </a:solidFill>
                  <a:latin typeface="Meiryo UI" panose="020B0604030504040204" pitchFamily="50" charset="-128"/>
                  <a:ea typeface="Meiryo UI" panose="020B0604030504040204" pitchFamily="50" charset="-128"/>
                </a:rPr>
                <a:t>〇 「</a:t>
              </a:r>
              <a:r>
                <a:rPr lang="en-US" altLang="ja-JP" sz="1600" dirty="0" err="1">
                  <a:solidFill>
                    <a:prstClr val="black"/>
                  </a:solidFill>
                  <a:latin typeface="Meiryo UI" panose="020B0604030504040204" pitchFamily="50" charset="-128"/>
                  <a:ea typeface="Meiryo UI" panose="020B0604030504040204" pitchFamily="50" charset="-128"/>
                </a:rPr>
                <a:t>SDGs+beyond</a:t>
              </a:r>
              <a:r>
                <a:rPr lang="ja-JP" altLang="en-US" sz="1600" dirty="0">
                  <a:solidFill>
                    <a:prstClr val="black"/>
                  </a:solidFill>
                  <a:latin typeface="Meiryo UI" panose="020B0604030504040204" pitchFamily="50" charset="-128"/>
                  <a:ea typeface="Meiryo UI" panose="020B0604030504040204" pitchFamily="50" charset="-128"/>
                </a:rPr>
                <a:t>」も見据え、</a:t>
              </a:r>
              <a:r>
                <a:rPr lang="en-US" altLang="ja-JP" sz="1600" dirty="0">
                  <a:solidFill>
                    <a:prstClr val="black"/>
                  </a:solidFill>
                  <a:latin typeface="Meiryo UI" panose="020B0604030504040204" pitchFamily="50" charset="-128"/>
                  <a:ea typeface="Meiryo UI" panose="020B0604030504040204" pitchFamily="50" charset="-128"/>
                </a:rPr>
                <a:t>SDGs</a:t>
              </a:r>
              <a:r>
                <a:rPr lang="ja-JP" altLang="en-US" sz="1600" dirty="0">
                  <a:solidFill>
                    <a:prstClr val="black"/>
                  </a:solidFill>
                  <a:latin typeface="Meiryo UI" panose="020B0604030504040204" pitchFamily="50" charset="-128"/>
                  <a:ea typeface="Meiryo UI" panose="020B0604030504040204" pitchFamily="50" charset="-128"/>
                </a:rPr>
                <a:t>達成に向け、オール大阪で</a:t>
              </a:r>
              <a:endParaRPr lang="en-US" altLang="ja-JP" sz="1600" dirty="0">
                <a:solidFill>
                  <a:prstClr val="black"/>
                </a:solidFill>
                <a:latin typeface="Meiryo UI" panose="020B0604030504040204" pitchFamily="50" charset="-128"/>
                <a:ea typeface="Meiryo UI" panose="020B0604030504040204" pitchFamily="50" charset="-128"/>
              </a:endParaRPr>
            </a:p>
            <a:p>
              <a:pPr marL="96840" indent="-96840"/>
              <a:r>
                <a:rPr lang="ja-JP" altLang="en-US" sz="1600" dirty="0">
                  <a:solidFill>
                    <a:prstClr val="black"/>
                  </a:solidFill>
                  <a:latin typeface="Meiryo UI" panose="020B0604030504040204" pitchFamily="50" charset="-128"/>
                  <a:ea typeface="Meiryo UI" panose="020B0604030504040204" pitchFamily="50" charset="-128"/>
                </a:rPr>
                <a:t>　総仕上げを図る</a:t>
              </a:r>
              <a:endParaRPr lang="en-US" altLang="ja-JP" sz="1600" dirty="0">
                <a:solidFill>
                  <a:prstClr val="black"/>
                </a:solidFill>
                <a:latin typeface="Meiryo UI" panose="020B0604030504040204" pitchFamily="50" charset="-128"/>
                <a:ea typeface="Meiryo UI" panose="020B0604030504040204" pitchFamily="50" charset="-128"/>
              </a:endParaRPr>
            </a:p>
            <a:p>
              <a:pPr marL="96840" indent="-96840">
                <a:spcBef>
                  <a:spcPts val="1200"/>
                </a:spcBef>
              </a:pPr>
              <a:r>
                <a:rPr lang="ja-JP" altLang="en-US" sz="1600" dirty="0">
                  <a:solidFill>
                    <a:prstClr val="black"/>
                  </a:solidFill>
                  <a:latin typeface="Meiryo UI" panose="020B0604030504040204" pitchFamily="50" charset="-128"/>
                  <a:ea typeface="Meiryo UI" panose="020B0604030504040204" pitchFamily="50" charset="-128"/>
                </a:rPr>
                <a:t>〇 </a:t>
              </a:r>
              <a:r>
                <a:rPr lang="en-US" altLang="ja-JP" sz="1600" dirty="0">
                  <a:solidFill>
                    <a:prstClr val="black"/>
                  </a:solidFill>
                  <a:latin typeface="Meiryo UI" panose="020B0604030504040204" pitchFamily="50" charset="-128"/>
                  <a:ea typeface="Meiryo UI" panose="020B0604030504040204" pitchFamily="50" charset="-128"/>
                </a:rPr>
                <a:t>SDGs</a:t>
              </a:r>
              <a:r>
                <a:rPr lang="ja-JP" altLang="en-US" sz="1600" dirty="0">
                  <a:solidFill>
                    <a:prstClr val="black"/>
                  </a:solidFill>
                  <a:latin typeface="Meiryo UI" panose="020B0604030504040204" pitchFamily="50" charset="-128"/>
                  <a:ea typeface="Meiryo UI" panose="020B0604030504040204" pitchFamily="50" charset="-128"/>
                </a:rPr>
                <a:t>の取組みを通じ、様々な</a:t>
              </a:r>
              <a:endParaRPr lang="en-US" altLang="ja-JP" sz="1600" dirty="0">
                <a:solidFill>
                  <a:prstClr val="black"/>
                </a:solidFill>
                <a:latin typeface="Meiryo UI" panose="020B0604030504040204" pitchFamily="50" charset="-128"/>
                <a:ea typeface="Meiryo UI" panose="020B0604030504040204" pitchFamily="50" charset="-128"/>
              </a:endParaRPr>
            </a:p>
            <a:p>
              <a:pPr marL="96840" indent="-96840"/>
              <a:r>
                <a:rPr lang="ja-JP" altLang="en-US" sz="1600" dirty="0">
                  <a:solidFill>
                    <a:prstClr val="black"/>
                  </a:solidFill>
                  <a:latin typeface="Meiryo UI" panose="020B0604030504040204" pitchFamily="50" charset="-128"/>
                  <a:ea typeface="Meiryo UI" panose="020B0604030504040204" pitchFamily="50" charset="-128"/>
                </a:rPr>
                <a:t>　場面で世界に貢献していく</a:t>
              </a:r>
              <a:endParaRPr lang="en-US" altLang="ja-JP" sz="1600" dirty="0">
                <a:solidFill>
                  <a:prstClr val="black"/>
                </a:solidFill>
                <a:latin typeface="Meiryo UI" panose="020B0604030504040204" pitchFamily="50" charset="-128"/>
                <a:ea typeface="Meiryo UI" panose="020B0604030504040204" pitchFamily="50" charset="-128"/>
              </a:endParaRPr>
            </a:p>
          </p:txBody>
        </p:sp>
        <p:sp>
          <p:nvSpPr>
            <p:cNvPr id="45" name="楕円 16"/>
            <p:cNvSpPr/>
            <p:nvPr/>
          </p:nvSpPr>
          <p:spPr>
            <a:xfrm>
              <a:off x="671483" y="2672844"/>
              <a:ext cx="2711927" cy="756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ja-JP" sz="1600" b="1" dirty="0">
                  <a:solidFill>
                    <a:prstClr val="white"/>
                  </a:solidFill>
                  <a:latin typeface="Meiryo UI" panose="020B0604030504040204" pitchFamily="50" charset="-128"/>
                  <a:ea typeface="Meiryo UI" panose="020B0604030504040204" pitchFamily="50" charset="-128"/>
                </a:rPr>
                <a:t>SDGs</a:t>
              </a:r>
              <a:r>
                <a:rPr kumimoji="1" lang="ja-JP" altLang="en-US" sz="1600" b="1" dirty="0">
                  <a:solidFill>
                    <a:prstClr val="white"/>
                  </a:solidFill>
                  <a:latin typeface="Meiryo UI" panose="020B0604030504040204" pitchFamily="50" charset="-128"/>
                  <a:ea typeface="Meiryo UI" panose="020B0604030504040204" pitchFamily="50" charset="-128"/>
                </a:rPr>
                <a:t>先進都市としての基盤を整える</a:t>
              </a:r>
            </a:p>
          </p:txBody>
        </p:sp>
        <p:sp>
          <p:nvSpPr>
            <p:cNvPr id="46" name="楕円 17"/>
            <p:cNvSpPr/>
            <p:nvPr/>
          </p:nvSpPr>
          <p:spPr>
            <a:xfrm>
              <a:off x="4720364" y="2354064"/>
              <a:ext cx="3015129" cy="756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600" b="1" dirty="0">
                  <a:solidFill>
                    <a:prstClr val="white"/>
                  </a:solidFill>
                  <a:latin typeface="Meiryo UI" panose="020B0604030504040204" pitchFamily="50" charset="-128"/>
                  <a:ea typeface="Meiryo UI" panose="020B0604030504040204" pitchFamily="50" charset="-128"/>
                </a:rPr>
                <a:t>万博のレガシーとして、</a:t>
              </a:r>
              <a:r>
                <a:rPr kumimoji="1" lang="en-US" altLang="ja-JP" sz="1600" b="1" dirty="0">
                  <a:solidFill>
                    <a:prstClr val="white"/>
                  </a:solidFill>
                  <a:latin typeface="Meiryo UI" panose="020B0604030504040204" pitchFamily="50" charset="-128"/>
                  <a:ea typeface="Meiryo UI" panose="020B0604030504040204" pitchFamily="50" charset="-128"/>
                </a:rPr>
                <a:t>SDGs</a:t>
              </a:r>
              <a:r>
                <a:rPr kumimoji="1" lang="ja-JP" altLang="en-US" sz="1600" b="1" dirty="0">
                  <a:solidFill>
                    <a:prstClr val="white"/>
                  </a:solidFill>
                  <a:latin typeface="Meiryo UI" panose="020B0604030504040204" pitchFamily="50" charset="-128"/>
                  <a:ea typeface="Meiryo UI" panose="020B0604030504040204" pitchFamily="50" charset="-128"/>
                </a:rPr>
                <a:t>先進都市を実現</a:t>
              </a:r>
            </a:p>
          </p:txBody>
        </p:sp>
        <p:sp>
          <p:nvSpPr>
            <p:cNvPr id="47" name="角丸四角形 18"/>
            <p:cNvSpPr/>
            <p:nvPr/>
          </p:nvSpPr>
          <p:spPr>
            <a:xfrm>
              <a:off x="3875828" y="2380396"/>
              <a:ext cx="468723" cy="2787712"/>
            </a:xfrm>
            <a:prstGeom prst="roundRect">
              <a:avLst>
                <a:gd name="adj" fmla="val 11333"/>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ja-JP" altLang="en-US" sz="1400">
                <a:solidFill>
                  <a:prstClr val="white"/>
                </a:solidFill>
                <a:latin typeface="Calibri" panose="020F0502020204030204"/>
                <a:ea typeface="游ゴシック" panose="020B0400000000000000" pitchFamily="50" charset="-128"/>
              </a:endParaRPr>
            </a:p>
          </p:txBody>
        </p:sp>
        <p:sp>
          <p:nvSpPr>
            <p:cNvPr id="48" name="テキスト ボックス 19"/>
            <p:cNvSpPr txBox="1"/>
            <p:nvPr/>
          </p:nvSpPr>
          <p:spPr>
            <a:xfrm>
              <a:off x="3917474" y="2486190"/>
              <a:ext cx="430887" cy="2654047"/>
            </a:xfrm>
            <a:prstGeom prst="rect">
              <a:avLst/>
            </a:prstGeom>
            <a:noFill/>
            <a:effectLst/>
          </p:spPr>
          <p:txBody>
            <a:bodyPr vert="eaVert" wrap="square" rtlCol="0">
              <a:spAutoFit/>
            </a:bodyPr>
            <a:lstStyle/>
            <a:p>
              <a:pPr algn="ctr">
                <a:defRPr/>
              </a:pPr>
              <a:r>
                <a:rPr kumimoji="1" lang="ja-JP" altLang="en-US" sz="1600" dirty="0">
                  <a:solidFill>
                    <a:prstClr val="black"/>
                  </a:solidFill>
                  <a:latin typeface="Bauhaus 93" panose="04030905020B02020C02" pitchFamily="82" charset="0"/>
                  <a:ea typeface="HGS創英角ｺﾞｼｯｸUB" panose="020B0900000000000000" pitchFamily="50" charset="-128"/>
                </a:rPr>
                <a:t>大阪・関西万博</a:t>
              </a:r>
              <a:endParaRPr kumimoji="1" lang="en-US" altLang="ja-JP" sz="1600" dirty="0">
                <a:solidFill>
                  <a:prstClr val="black"/>
                </a:solidFill>
                <a:latin typeface="Bauhaus 93" panose="04030905020B02020C02" pitchFamily="82" charset="0"/>
                <a:ea typeface="HGS創英角ｺﾞｼｯｸUB" panose="020B0900000000000000" pitchFamily="50" charset="-128"/>
              </a:endParaRPr>
            </a:p>
          </p:txBody>
        </p:sp>
        <p:sp>
          <p:nvSpPr>
            <p:cNvPr id="32" name="テキスト ボックス 20"/>
            <p:cNvSpPr txBox="1"/>
            <p:nvPr/>
          </p:nvSpPr>
          <p:spPr>
            <a:xfrm>
              <a:off x="8517919" y="3840208"/>
              <a:ext cx="1263731" cy="495511"/>
            </a:xfrm>
            <a:prstGeom prst="rect">
              <a:avLst/>
            </a:prstGeom>
            <a:noFill/>
          </p:spPr>
          <p:txBody>
            <a:bodyPr wrap="square" rtlCol="0">
              <a:spAutoFit/>
            </a:bodyPr>
            <a:lstStyle/>
            <a:p>
              <a:r>
                <a:rPr lang="en-US" altLang="ja-JP" sz="1600" b="1" dirty="0">
                  <a:solidFill>
                    <a:prstClr val="black"/>
                  </a:solidFill>
                  <a:latin typeface="Meiryo UI" panose="020B0604030504040204" pitchFamily="50" charset="-128"/>
                  <a:ea typeface="Meiryo UI" panose="020B0604030504040204" pitchFamily="50" charset="-128"/>
                </a:rPr>
                <a:t>SDGs</a:t>
              </a:r>
            </a:p>
            <a:p>
              <a:r>
                <a:rPr lang="en-US" altLang="ja-JP" sz="1600" b="1" dirty="0">
                  <a:solidFill>
                    <a:prstClr val="black"/>
                  </a:solidFill>
                  <a:latin typeface="Meiryo UI" panose="020B0604030504040204" pitchFamily="50" charset="-128"/>
                  <a:ea typeface="Meiryo UI" panose="020B0604030504040204" pitchFamily="50" charset="-128"/>
                </a:rPr>
                <a:t>+beyond</a:t>
              </a:r>
              <a:r>
                <a:rPr lang="ja-JP" altLang="en-US" sz="1600" b="1" dirty="0">
                  <a:solidFill>
                    <a:prstClr val="black"/>
                  </a:solidFill>
                  <a:latin typeface="Meiryo UI" panose="020B0604030504040204" pitchFamily="50" charset="-128"/>
                  <a:ea typeface="Meiryo UI" panose="020B0604030504040204" pitchFamily="50" charset="-128"/>
                </a:rPr>
                <a:t>　　　　　　　　　　　　　　　</a:t>
              </a:r>
            </a:p>
          </p:txBody>
        </p:sp>
        <p:sp>
          <p:nvSpPr>
            <p:cNvPr id="25" name="テキスト ボックス 26"/>
            <p:cNvSpPr txBox="1"/>
            <p:nvPr/>
          </p:nvSpPr>
          <p:spPr>
            <a:xfrm>
              <a:off x="360048" y="3655249"/>
              <a:ext cx="3296804" cy="1330055"/>
            </a:xfrm>
            <a:prstGeom prst="rect">
              <a:avLst/>
            </a:prstGeom>
            <a:noFill/>
            <a:ln w="19050" cmpd="sng">
              <a:noFill/>
              <a:prstDash val="solid"/>
            </a:ln>
          </p:spPr>
          <p:txBody>
            <a:bodyPr wrap="square" rtlCol="0">
              <a:spAutoFit/>
            </a:bodyPr>
            <a:lstStyle/>
            <a:p>
              <a:pPr marL="185742" indent="-185742"/>
              <a:r>
                <a:rPr lang="ja-JP" altLang="en-US" sz="1600" dirty="0">
                  <a:solidFill>
                    <a:prstClr val="white"/>
                  </a:solidFill>
                  <a:latin typeface="Meiryo UI" panose="020B0604030504040204" pitchFamily="50" charset="-128"/>
                  <a:ea typeface="Meiryo UI" panose="020B0604030504040204" pitchFamily="50" charset="-128"/>
                </a:rPr>
                <a:t>〇　誰もが</a:t>
              </a:r>
              <a:r>
                <a:rPr lang="en-US" altLang="ja-JP" sz="1600" dirty="0">
                  <a:solidFill>
                    <a:prstClr val="white"/>
                  </a:solidFill>
                  <a:latin typeface="Meiryo UI" panose="020B0604030504040204" pitchFamily="50" charset="-128"/>
                  <a:ea typeface="Meiryo UI" panose="020B0604030504040204" pitchFamily="50" charset="-128"/>
                </a:rPr>
                <a:t>SDGs</a:t>
              </a:r>
              <a:r>
                <a:rPr lang="ja-JP" altLang="en-US" sz="1600" dirty="0">
                  <a:solidFill>
                    <a:prstClr val="white"/>
                  </a:solidFill>
                  <a:latin typeface="Meiryo UI" panose="020B0604030504040204" pitchFamily="50" charset="-128"/>
                  <a:ea typeface="Meiryo UI" panose="020B0604030504040204" pitchFamily="50" charset="-128"/>
                </a:rPr>
                <a:t>を意識し、自律的に</a:t>
              </a:r>
              <a:endParaRPr lang="en-US" altLang="ja-JP" sz="1600" dirty="0">
                <a:solidFill>
                  <a:prstClr val="white"/>
                </a:solidFill>
                <a:latin typeface="Meiryo UI" panose="020B0604030504040204" pitchFamily="50" charset="-128"/>
                <a:ea typeface="Meiryo UI" panose="020B0604030504040204" pitchFamily="50" charset="-128"/>
              </a:endParaRPr>
            </a:p>
            <a:p>
              <a:pPr marL="185742" indent="-185742"/>
              <a:r>
                <a:rPr lang="ja-JP" altLang="en-US" sz="1600" dirty="0">
                  <a:solidFill>
                    <a:prstClr val="white"/>
                  </a:solidFill>
                  <a:latin typeface="Meiryo UI" panose="020B0604030504040204" pitchFamily="50" charset="-128"/>
                  <a:ea typeface="Meiryo UI" panose="020B0604030504040204" pitchFamily="50" charset="-128"/>
                </a:rPr>
                <a:t>　行動する大阪を実現していく</a:t>
              </a:r>
              <a:endParaRPr lang="en-US" altLang="ja-JP" sz="1600" dirty="0">
                <a:solidFill>
                  <a:prstClr val="white"/>
                </a:solidFill>
                <a:latin typeface="Meiryo UI" panose="020B0604030504040204" pitchFamily="50" charset="-128"/>
                <a:ea typeface="Meiryo UI" panose="020B0604030504040204" pitchFamily="50" charset="-128"/>
              </a:endParaRPr>
            </a:p>
            <a:p>
              <a:pPr marL="185742" indent="-185742"/>
              <a:endParaRPr lang="en-US" altLang="ja-JP" sz="1600" dirty="0">
                <a:solidFill>
                  <a:prstClr val="white"/>
                </a:solidFill>
                <a:latin typeface="Meiryo UI" panose="020B0604030504040204" pitchFamily="50" charset="-128"/>
                <a:ea typeface="Meiryo UI" panose="020B0604030504040204" pitchFamily="50" charset="-128"/>
              </a:endParaRPr>
            </a:p>
            <a:p>
              <a:pPr marL="185742" indent="-185742"/>
              <a:r>
                <a:rPr lang="ja-JP" altLang="en-US" sz="1600" dirty="0">
                  <a:solidFill>
                    <a:prstClr val="white"/>
                  </a:solidFill>
                  <a:latin typeface="Meiryo UI" panose="020B0604030504040204" pitchFamily="50" charset="-128"/>
                  <a:ea typeface="Meiryo UI" panose="020B0604030504040204" pitchFamily="50" charset="-128"/>
                </a:rPr>
                <a:t>〇　様々なステークホルダーが自分なりの</a:t>
              </a:r>
              <a:r>
                <a:rPr lang="en-US" altLang="ja-JP" sz="1600" dirty="0">
                  <a:solidFill>
                    <a:prstClr val="white"/>
                  </a:solidFill>
                  <a:latin typeface="Meiryo UI" panose="020B0604030504040204" pitchFamily="50" charset="-128"/>
                  <a:ea typeface="Meiryo UI" panose="020B0604030504040204" pitchFamily="50" charset="-128"/>
                </a:rPr>
                <a:t>SDGs</a:t>
              </a:r>
              <a:r>
                <a:rPr lang="ja-JP" altLang="en-US" sz="1600" dirty="0">
                  <a:solidFill>
                    <a:prstClr val="white"/>
                  </a:solidFill>
                  <a:latin typeface="Meiryo UI" panose="020B0604030504040204" pitchFamily="50" charset="-128"/>
                  <a:ea typeface="Meiryo UI" panose="020B0604030504040204" pitchFamily="50" charset="-128"/>
                </a:rPr>
                <a:t>に取り組む中で、特に、重点ゴールの底上げに注力していく</a:t>
              </a:r>
              <a:endParaRPr lang="en-US" altLang="ja-JP" sz="1600" dirty="0">
                <a:solidFill>
                  <a:prstClr val="white"/>
                </a:solidFill>
                <a:latin typeface="Meiryo UI" panose="020B0604030504040204" pitchFamily="50" charset="-128"/>
                <a:ea typeface="Meiryo UI" panose="020B0604030504040204" pitchFamily="50" charset="-128"/>
              </a:endParaRPr>
            </a:p>
          </p:txBody>
        </p:sp>
      </p:grpSp>
      <p:sp>
        <p:nvSpPr>
          <p:cNvPr id="24" name="スライド番号プレースホルダー 1"/>
          <p:cNvSpPr txBox="1">
            <a:spLocks/>
          </p:cNvSpPr>
          <p:nvPr/>
        </p:nvSpPr>
        <p:spPr>
          <a:xfrm>
            <a:off x="8139113" y="6534155"/>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a:pPr algn="r"/>
              <a:t>25</a:t>
            </a:fld>
            <a:endParaRPr kumimoji="1" lang="ja-JP" altLang="en-US" sz="1200"/>
          </a:p>
        </p:txBody>
      </p:sp>
      <p:sp>
        <p:nvSpPr>
          <p:cNvPr id="26" name="テキスト ボックス 25">
            <a:extLst>
              <a:ext uri="{FF2B5EF4-FFF2-40B4-BE49-F238E27FC236}">
                <a16:creationId xmlns:a16="http://schemas.microsoft.com/office/drawing/2014/main" id="{B05A00D2-3286-4F27-9AB9-109FF23C7F7D}"/>
              </a:ext>
            </a:extLst>
          </p:cNvPr>
          <p:cNvSpPr txBox="1"/>
          <p:nvPr/>
        </p:nvSpPr>
        <p:spPr>
          <a:xfrm>
            <a:off x="1228188" y="99091"/>
            <a:ext cx="6668012" cy="400110"/>
          </a:xfrm>
          <a:prstGeom prst="rect">
            <a:avLst/>
          </a:prstGeom>
          <a:noFill/>
        </p:spPr>
        <p:txBody>
          <a:bodyPr wrap="square" rtlCol="0">
            <a:spAutoFit/>
          </a:bodyP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 </a:t>
            </a:r>
            <a:r>
              <a:rPr kumimoji="1" lang="ja-JP" altLang="en-US" sz="2000" b="1" dirty="0">
                <a:latin typeface="Meiryo UI" panose="020B0604030504040204" pitchFamily="50" charset="-128"/>
                <a:ea typeface="Meiryo UI" panose="020B0604030504040204" pitchFamily="50" charset="-128"/>
              </a:rPr>
              <a:t>「</a:t>
            </a:r>
            <a:r>
              <a:rPr kumimoji="1" lang="en-US" altLang="ja-JP" sz="2000" b="1" dirty="0">
                <a:latin typeface="Meiryo UI" panose="020B0604030504040204" pitchFamily="50" charset="-128"/>
                <a:ea typeface="Meiryo UI" panose="020B0604030504040204" pitchFamily="50" charset="-128"/>
              </a:rPr>
              <a:t>OSAKA</a:t>
            </a:r>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SDG</a:t>
            </a:r>
            <a:r>
              <a:rPr kumimoji="1" lang="ja-JP" altLang="en-US" sz="2000" b="1" dirty="0">
                <a:latin typeface="Meiryo UI" panose="020B0604030504040204" pitchFamily="50" charset="-128"/>
                <a:ea typeface="Meiryo UI" panose="020B0604030504040204" pitchFamily="50" charset="-128"/>
              </a:rPr>
              <a:t>ｓ　ビジョン」における取り組み工程</a:t>
            </a:r>
            <a:endParaRPr lang="ja-JP" altLang="en-US" sz="2000" b="1" dirty="0">
              <a:solidFill>
                <a:prstClr val="black"/>
              </a:solidFill>
              <a:latin typeface="Meiryo UI" panose="020B0604030504040204" pitchFamily="50" charset="-128"/>
              <a:ea typeface="Meiryo UI" panose="020B0604030504040204" pitchFamily="50" charset="-128"/>
            </a:endParaRPr>
          </a:p>
        </p:txBody>
      </p:sp>
      <p:cxnSp>
        <p:nvCxnSpPr>
          <p:cNvPr id="29" name="直線コネクタ 28">
            <a:extLst>
              <a:ext uri="{FF2B5EF4-FFF2-40B4-BE49-F238E27FC236}">
                <a16:creationId xmlns:a16="http://schemas.microsoft.com/office/drawing/2014/main" id="{CB69598F-E3D8-4436-AA1F-8A02F8623B0D}"/>
              </a:ext>
            </a:extLst>
          </p:cNvPr>
          <p:cNvCxnSpPr>
            <a:cxnSpLocks/>
          </p:cNvCxnSpPr>
          <p:nvPr/>
        </p:nvCxnSpPr>
        <p:spPr>
          <a:xfrm>
            <a:off x="1222182" y="600457"/>
            <a:ext cx="9747636" cy="0"/>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43826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正方形/長方形 39"/>
          <p:cNvSpPr/>
          <p:nvPr/>
        </p:nvSpPr>
        <p:spPr>
          <a:xfrm>
            <a:off x="1258411" y="695047"/>
            <a:ext cx="9683386" cy="6115672"/>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lIns="288000" tIns="144000" rIns="216000" rtlCol="0" anchor="t" anchorCtr="0"/>
          <a:lstStyle/>
          <a:p>
            <a:pPr marL="174629" indent="-174629">
              <a:lnSpc>
                <a:spcPts val="1400"/>
              </a:lnSpc>
            </a:pP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42" indent="-185742">
              <a:lnSpc>
                <a:spcPts val="1400"/>
              </a:lnSpc>
              <a:tabLst>
                <a:tab pos="185742" algn="l"/>
              </a:tabLst>
            </a:pP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角丸四角形 40"/>
          <p:cNvSpPr/>
          <p:nvPr/>
        </p:nvSpPr>
        <p:spPr>
          <a:xfrm>
            <a:off x="1460411" y="995173"/>
            <a:ext cx="4510548" cy="5597555"/>
          </a:xfrm>
          <a:prstGeom prst="roundRect">
            <a:avLst>
              <a:gd name="adj" fmla="val 3149"/>
            </a:avLst>
          </a:prstGeom>
          <a:solidFill>
            <a:schemeClr val="bg1"/>
          </a:solidFill>
          <a:ln w="6350">
            <a:solidFill>
              <a:schemeClr val="accent5">
                <a:lumMod val="75000"/>
              </a:schemeClr>
            </a:solidFill>
          </a:ln>
        </p:spPr>
        <p:txBody>
          <a:bodyPr wrap="square">
            <a:noAutofit/>
          </a:bodyPr>
          <a:lstStyle/>
          <a:p>
            <a:pPr marL="174629" indent="-174629">
              <a:lnSpc>
                <a:spcPts val="1800"/>
              </a:lnSpc>
            </a:pPr>
            <a:endParaRPr lang="ja-JP" altLang="en-US" dirty="0">
              <a:latin typeface="Meiryo UI" panose="020B0604030504040204" pitchFamily="50" charset="-128"/>
              <a:ea typeface="Meiryo UI" panose="020B0604030504040204" pitchFamily="50" charset="-128"/>
            </a:endParaRPr>
          </a:p>
        </p:txBody>
      </p:sp>
      <p:sp>
        <p:nvSpPr>
          <p:cNvPr id="42" name="テキスト ボックス 41"/>
          <p:cNvSpPr txBox="1"/>
          <p:nvPr/>
        </p:nvSpPr>
        <p:spPr>
          <a:xfrm>
            <a:off x="1923799" y="882931"/>
            <a:ext cx="3476613" cy="365465"/>
          </a:xfrm>
          <a:prstGeom prst="rect">
            <a:avLst/>
          </a:prstGeom>
          <a:solidFill>
            <a:schemeClr val="tx2">
              <a:lumMod val="60000"/>
              <a:lumOff val="40000"/>
            </a:schemeClr>
          </a:solidFill>
          <a:ln>
            <a:noFill/>
          </a:ln>
          <a:effectLst/>
        </p:spPr>
        <p:style>
          <a:lnRef idx="1">
            <a:schemeClr val="accent4"/>
          </a:lnRef>
          <a:fillRef idx="2">
            <a:schemeClr val="accent4"/>
          </a:fillRef>
          <a:effectRef idx="1">
            <a:schemeClr val="accent4"/>
          </a:effectRef>
          <a:fontRef idx="minor">
            <a:schemeClr val="dk1"/>
          </a:fontRef>
        </p:style>
        <p:txBody>
          <a:bodyPr wrap="square" rIns="0" rtlCol="0" anchor="ctr">
            <a:noAutofit/>
          </a:bodyPr>
          <a:lstStyle/>
          <a:p>
            <a:pPr algn="ctr">
              <a:tabLst>
                <a:tab pos="6550189" algn="l"/>
              </a:tabLst>
            </a:pPr>
            <a:r>
              <a:rPr kumimoji="1" lang="en-US" altLang="ja-JP"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SDGs</a:t>
            </a:r>
            <a:endParaRPr kumimoji="1"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テキスト ボックス 42"/>
          <p:cNvSpPr txBox="1"/>
          <p:nvPr/>
        </p:nvSpPr>
        <p:spPr>
          <a:xfrm>
            <a:off x="1992320" y="1485013"/>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189" algn="l"/>
              </a:tabLs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将来像</a:t>
            </a:r>
            <a:endPar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テキスト ボックス 43"/>
          <p:cNvSpPr txBox="1"/>
          <p:nvPr/>
        </p:nvSpPr>
        <p:spPr>
          <a:xfrm>
            <a:off x="2040589" y="1773028"/>
            <a:ext cx="3711912" cy="323165"/>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800"/>
              </a:lnSpc>
              <a:tabLst>
                <a:tab pos="6550189" algn="l"/>
              </a:tabLst>
            </a:pPr>
            <a:r>
              <a:rPr kumimoji="1"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kumimoji="1"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が達成された社会</a:t>
            </a:r>
            <a:endParaRPr kumimoji="1"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テキスト ボックス 44"/>
          <p:cNvSpPr txBox="1"/>
          <p:nvPr/>
        </p:nvSpPr>
        <p:spPr>
          <a:xfrm>
            <a:off x="2024817" y="2249454"/>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189" algn="l"/>
              </a:tabLs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理　念</a:t>
            </a:r>
            <a:endPar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テキスト ボックス 45"/>
          <p:cNvSpPr txBox="1"/>
          <p:nvPr/>
        </p:nvSpPr>
        <p:spPr>
          <a:xfrm>
            <a:off x="2005767" y="2522096"/>
            <a:ext cx="4079260" cy="784830"/>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800"/>
              </a:lnSpc>
              <a:tabLst>
                <a:tab pos="6550189" algn="l"/>
              </a:tabLs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誰一人取り残さない</a:t>
            </a:r>
            <a:endPar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tabLst>
                <a:tab pos="6550189"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将来世代</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のニーズを損なうことなく、</a:t>
            </a:r>
            <a:b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今の世代</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のニーズを満たす</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テキスト ボックス 46"/>
          <p:cNvSpPr txBox="1"/>
          <p:nvPr/>
        </p:nvSpPr>
        <p:spPr>
          <a:xfrm>
            <a:off x="2023549" y="3466461"/>
            <a:ext cx="1391015"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189"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達成ポイント</a:t>
            </a:r>
          </a:p>
        </p:txBody>
      </p:sp>
      <p:sp>
        <p:nvSpPr>
          <p:cNvPr id="48" name="テキスト ボックス 47"/>
          <p:cNvSpPr txBox="1"/>
          <p:nvPr/>
        </p:nvSpPr>
        <p:spPr>
          <a:xfrm>
            <a:off x="2078910" y="3752744"/>
            <a:ext cx="3824696" cy="323165"/>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800"/>
              </a:lnSpc>
              <a:tabLst>
                <a:tab pos="6550189" algn="l"/>
              </a:tabLst>
            </a:pP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先端技術を活用した社会課題の解決</a:t>
            </a:r>
            <a:endParaRPr kumimoji="1"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テキスト ボックス 48"/>
          <p:cNvSpPr txBox="1"/>
          <p:nvPr/>
        </p:nvSpPr>
        <p:spPr>
          <a:xfrm>
            <a:off x="2019214" y="4264032"/>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189"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特徴</a:t>
            </a:r>
          </a:p>
        </p:txBody>
      </p:sp>
      <p:sp>
        <p:nvSpPr>
          <p:cNvPr id="50" name="正方形/長方形 49"/>
          <p:cNvSpPr/>
          <p:nvPr/>
        </p:nvSpPr>
        <p:spPr>
          <a:xfrm>
            <a:off x="1923798" y="4572346"/>
            <a:ext cx="3945494" cy="1015727"/>
          </a:xfrm>
          <a:prstGeom prst="rect">
            <a:avLst/>
          </a:prstGeom>
        </p:spPr>
        <p:txBody>
          <a:bodyPr wrap="square">
            <a:spAutoFit/>
          </a:bodyPr>
          <a:lstStyle/>
          <a:p>
            <a:pPr>
              <a:lnSpc>
                <a:spcPts val="1800"/>
              </a:lnSpc>
            </a:pPr>
            <a:r>
              <a:rPr lang="ja-JP" altLang="en-US" dirty="0">
                <a:latin typeface="Meiryo UI" panose="020B0604030504040204" pitchFamily="50" charset="-128"/>
                <a:ea typeface="Meiryo UI" panose="020B0604030504040204" pitchFamily="50" charset="-128"/>
              </a:rPr>
              <a:t>持続可能な社会の実現に向け、世界の大胆な変革が必要となることを、全ての国連加盟国が採択</a:t>
            </a:r>
            <a:br>
              <a:rPr lang="en-US" altLang="ja-JP" dirty="0">
                <a:latin typeface="Meiryo UI" panose="020B0604030504040204" pitchFamily="50" charset="-128"/>
                <a:ea typeface="Meiryo UI" panose="020B0604030504040204" pitchFamily="50" charset="-128"/>
              </a:rPr>
            </a:br>
            <a:r>
              <a:rPr lang="ja-JP" altLang="en-US"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人類の英知の結集</a:t>
            </a:r>
            <a:r>
              <a:rPr lang="ja-JP" altLang="en-US" dirty="0">
                <a:latin typeface="Meiryo UI" panose="020B0604030504040204" pitchFamily="50" charset="-128"/>
                <a:ea typeface="Meiryo UI" panose="020B0604030504040204" pitchFamily="50" charset="-128"/>
              </a:rPr>
              <a:t>）</a:t>
            </a:r>
            <a:endParaRPr lang="ja-JP" altLang="en-US" dirty="0"/>
          </a:p>
        </p:txBody>
      </p:sp>
      <p:sp>
        <p:nvSpPr>
          <p:cNvPr id="51" name="正方形/長方形 50"/>
          <p:cNvSpPr/>
          <p:nvPr/>
        </p:nvSpPr>
        <p:spPr>
          <a:xfrm>
            <a:off x="1992321" y="5990214"/>
            <a:ext cx="3669444" cy="329001"/>
          </a:xfrm>
          <a:prstGeom prst="rect">
            <a:avLst/>
          </a:prstGeom>
        </p:spPr>
        <p:txBody>
          <a:bodyPr wrap="square" anchor="ctr">
            <a:spAutoFit/>
          </a:bodyPr>
          <a:lstStyle/>
          <a:p>
            <a:pPr marL="1162079" indent="-1162079">
              <a:lnSpc>
                <a:spcPts val="1800"/>
              </a:lnSpc>
            </a:pPr>
            <a:r>
              <a:rPr lang="ja-JP" altLang="en-US" b="1" dirty="0"/>
              <a:t>２０３０年</a:t>
            </a:r>
            <a:endParaRPr lang="ja-JP" altLang="en-US" dirty="0"/>
          </a:p>
        </p:txBody>
      </p:sp>
      <p:sp>
        <p:nvSpPr>
          <p:cNvPr id="52" name="テキスト ボックス 51"/>
          <p:cNvSpPr txBox="1"/>
          <p:nvPr/>
        </p:nvSpPr>
        <p:spPr>
          <a:xfrm>
            <a:off x="1992320" y="5642632"/>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189" algn="l"/>
              </a:tabLs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目標年限</a:t>
            </a:r>
            <a:endPar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角丸四角形 53"/>
          <p:cNvSpPr/>
          <p:nvPr/>
        </p:nvSpPr>
        <p:spPr>
          <a:xfrm>
            <a:off x="6369787" y="978777"/>
            <a:ext cx="4432391" cy="5597554"/>
          </a:xfrm>
          <a:prstGeom prst="roundRect">
            <a:avLst>
              <a:gd name="adj" fmla="val 3149"/>
            </a:avLst>
          </a:prstGeom>
          <a:solidFill>
            <a:schemeClr val="bg1"/>
          </a:solidFill>
          <a:ln w="6350">
            <a:solidFill>
              <a:schemeClr val="accent5">
                <a:lumMod val="75000"/>
              </a:schemeClr>
            </a:solidFill>
          </a:ln>
        </p:spPr>
        <p:txBody>
          <a:bodyPr wrap="square">
            <a:noAutofit/>
          </a:bodyPr>
          <a:lstStyle/>
          <a:p>
            <a:pPr marL="174629" indent="-174629">
              <a:lnSpc>
                <a:spcPts val="1800"/>
              </a:lnSpc>
            </a:pPr>
            <a:endParaRPr lang="ja-JP" altLang="en-US" dirty="0">
              <a:latin typeface="Meiryo UI" panose="020B0604030504040204" pitchFamily="50" charset="-128"/>
              <a:ea typeface="Meiryo UI" panose="020B0604030504040204" pitchFamily="50" charset="-128"/>
            </a:endParaRPr>
          </a:p>
        </p:txBody>
      </p:sp>
      <p:sp>
        <p:nvSpPr>
          <p:cNvPr id="55" name="テキスト ボックス 54"/>
          <p:cNvSpPr txBox="1"/>
          <p:nvPr/>
        </p:nvSpPr>
        <p:spPr>
          <a:xfrm>
            <a:off x="6705769" y="1486711"/>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189"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テーマ</a:t>
            </a:r>
          </a:p>
        </p:txBody>
      </p:sp>
      <p:sp>
        <p:nvSpPr>
          <p:cNvPr id="56" name="テキスト ボックス 55"/>
          <p:cNvSpPr txBox="1"/>
          <p:nvPr/>
        </p:nvSpPr>
        <p:spPr>
          <a:xfrm>
            <a:off x="6723990" y="2218955"/>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189" algn="l"/>
              </a:tabLs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サブテーマ</a:t>
            </a:r>
            <a:endPar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テキスト ボックス 56"/>
          <p:cNvSpPr txBox="1"/>
          <p:nvPr/>
        </p:nvSpPr>
        <p:spPr>
          <a:xfrm>
            <a:off x="6723271" y="3458461"/>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189"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コンセプト</a:t>
            </a:r>
          </a:p>
        </p:txBody>
      </p:sp>
      <p:sp>
        <p:nvSpPr>
          <p:cNvPr id="70" name="テキスト ボックス 69"/>
          <p:cNvSpPr txBox="1"/>
          <p:nvPr/>
        </p:nvSpPr>
        <p:spPr>
          <a:xfrm>
            <a:off x="6794174" y="1767483"/>
            <a:ext cx="3285545" cy="323165"/>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800"/>
              </a:lnSpc>
              <a:tabLst>
                <a:tab pos="6550189" algn="l"/>
              </a:tabLst>
            </a:pPr>
            <a:r>
              <a:rPr kumimoji="1"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いのち輝く未来社会のデザイン</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1" name="テキスト ボックス 70"/>
          <p:cNvSpPr txBox="1"/>
          <p:nvPr/>
        </p:nvSpPr>
        <p:spPr>
          <a:xfrm>
            <a:off x="6562311" y="2598319"/>
            <a:ext cx="4539274" cy="784830"/>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800"/>
              </a:lnSpc>
              <a:tabLst>
                <a:tab pos="6550189" algn="l"/>
              </a:tabLst>
            </a:pP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Saving Lives</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（いのちを</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救う</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tabLst>
                <a:tab pos="6550189" algn="l"/>
              </a:tabLst>
            </a:pP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Empowering Lives</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（いのちに</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力を与える</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trike="sng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tabLst>
                <a:tab pos="6550189" algn="l"/>
              </a:tabLst>
            </a:pPr>
            <a:r>
              <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Connecting Lives</a:t>
            </a: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（いのちを</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つなぐ</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trike="sng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7" name="テキスト ボックス 76"/>
          <p:cNvSpPr txBox="1"/>
          <p:nvPr/>
        </p:nvSpPr>
        <p:spPr>
          <a:xfrm>
            <a:off x="6679747" y="3775718"/>
            <a:ext cx="3809918" cy="553998"/>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800"/>
              </a:lnSpc>
              <a:tabLst>
                <a:tab pos="6550189" algn="l"/>
              </a:tabLst>
            </a:pPr>
            <a:r>
              <a:rPr kumimoji="1"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People’s Living Lab</a:t>
            </a:r>
            <a:r>
              <a:rPr kumimoji="1"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（未来社会の実験場）</a:t>
            </a:r>
            <a:endPar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8" name="テキスト ボックス 77"/>
          <p:cNvSpPr txBox="1"/>
          <p:nvPr/>
        </p:nvSpPr>
        <p:spPr>
          <a:xfrm>
            <a:off x="7340872" y="840631"/>
            <a:ext cx="2592000" cy="400110"/>
          </a:xfrm>
          <a:prstGeom prst="rect">
            <a:avLst/>
          </a:prstGeom>
          <a:solidFill>
            <a:schemeClr val="tx2">
              <a:lumMod val="60000"/>
              <a:lumOff val="40000"/>
            </a:schemeClr>
          </a:solidFill>
          <a:ln>
            <a:noFill/>
          </a:ln>
          <a:effectLst/>
        </p:spPr>
        <p:style>
          <a:lnRef idx="1">
            <a:schemeClr val="accent4"/>
          </a:lnRef>
          <a:fillRef idx="2">
            <a:schemeClr val="accent4"/>
          </a:fillRef>
          <a:effectRef idx="1">
            <a:schemeClr val="accent4"/>
          </a:effectRef>
          <a:fontRef idx="minor">
            <a:schemeClr val="dk1"/>
          </a:fontRef>
        </p:style>
        <p:txBody>
          <a:bodyPr wrap="square" rIns="108000" rtlCol="0" anchor="ctr">
            <a:spAutoFit/>
          </a:bodyPr>
          <a:lstStyle/>
          <a:p>
            <a:pPr algn="ctr">
              <a:tabLst>
                <a:tab pos="6550189" algn="l"/>
              </a:tabLst>
            </a:pPr>
            <a:r>
              <a:rPr kumimoji="1"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大阪・関西万博</a:t>
            </a:r>
          </a:p>
        </p:txBody>
      </p:sp>
      <p:sp>
        <p:nvSpPr>
          <p:cNvPr id="79" name="テキスト ボックス 78"/>
          <p:cNvSpPr txBox="1"/>
          <p:nvPr/>
        </p:nvSpPr>
        <p:spPr>
          <a:xfrm>
            <a:off x="6723271" y="4369378"/>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189"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特徴</a:t>
            </a:r>
          </a:p>
        </p:txBody>
      </p:sp>
      <p:sp>
        <p:nvSpPr>
          <p:cNvPr id="80" name="正方形/長方形 79"/>
          <p:cNvSpPr/>
          <p:nvPr/>
        </p:nvSpPr>
        <p:spPr>
          <a:xfrm>
            <a:off x="6720477" y="4676224"/>
            <a:ext cx="3631902" cy="784895"/>
          </a:xfrm>
          <a:prstGeom prst="rect">
            <a:avLst/>
          </a:prstGeom>
        </p:spPr>
        <p:txBody>
          <a:bodyPr wrap="square">
            <a:spAutoFit/>
          </a:bodyPr>
          <a:lstStyle/>
          <a:p>
            <a:pPr>
              <a:lnSpc>
                <a:spcPts val="1800"/>
              </a:lnSpc>
            </a:pPr>
            <a:r>
              <a:rPr lang="ja-JP" altLang="en-US" dirty="0">
                <a:latin typeface="Meiryo UI" panose="020B0604030504040204" pitchFamily="50" charset="-128"/>
                <a:ea typeface="Meiryo UI" panose="020B0604030504040204" pitchFamily="50" charset="-128"/>
              </a:rPr>
              <a:t>地球規模のさまざまな課題に取り組むために、</a:t>
            </a:r>
            <a:br>
              <a:rPr lang="en-US" altLang="ja-JP" dirty="0">
                <a:latin typeface="Meiryo UI" panose="020B0604030504040204" pitchFamily="50" charset="-128"/>
                <a:ea typeface="Meiryo UI" panose="020B0604030504040204" pitchFamily="50" charset="-128"/>
              </a:rPr>
            </a:br>
            <a:r>
              <a:rPr lang="ja-JP" altLang="en-US" b="1" dirty="0">
                <a:latin typeface="Meiryo UI" panose="020B0604030504040204" pitchFamily="50" charset="-128"/>
                <a:ea typeface="Meiryo UI" panose="020B0604030504040204" pitchFamily="50" charset="-128"/>
              </a:rPr>
              <a:t>世界各地から英知を集める場</a:t>
            </a:r>
            <a:endParaRPr lang="ja-JP" altLang="en-US" b="1" dirty="0"/>
          </a:p>
        </p:txBody>
      </p:sp>
      <p:sp>
        <p:nvSpPr>
          <p:cNvPr id="81" name="テキスト ボックス 80"/>
          <p:cNvSpPr txBox="1"/>
          <p:nvPr/>
        </p:nvSpPr>
        <p:spPr>
          <a:xfrm>
            <a:off x="6780727" y="5609778"/>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189"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開催時期</a:t>
            </a:r>
          </a:p>
        </p:txBody>
      </p:sp>
      <p:sp>
        <p:nvSpPr>
          <p:cNvPr id="83" name="正方形/長方形 82"/>
          <p:cNvSpPr/>
          <p:nvPr/>
        </p:nvSpPr>
        <p:spPr>
          <a:xfrm>
            <a:off x="6780728" y="5970811"/>
            <a:ext cx="3271933" cy="325730"/>
          </a:xfrm>
          <a:prstGeom prst="rect">
            <a:avLst/>
          </a:prstGeom>
        </p:spPr>
        <p:txBody>
          <a:bodyPr wrap="square" anchor="ctr">
            <a:spAutoFit/>
          </a:bodyPr>
          <a:lstStyle/>
          <a:p>
            <a:pPr>
              <a:lnSpc>
                <a:spcPts val="1800"/>
              </a:lnSpc>
            </a:pPr>
            <a:r>
              <a:rPr lang="ja-JP" altLang="en-US" b="1" dirty="0"/>
              <a:t>２０２５年</a:t>
            </a:r>
            <a:endParaRPr lang="ja-JP" altLang="en-US" sz="1400" dirty="0">
              <a:latin typeface="Meiryo UI" panose="020B0604030504040204" pitchFamily="50" charset="-128"/>
              <a:ea typeface="Meiryo UI" panose="020B0604030504040204" pitchFamily="50" charset="-128"/>
            </a:endParaRPr>
          </a:p>
        </p:txBody>
      </p:sp>
      <p:sp>
        <p:nvSpPr>
          <p:cNvPr id="29" name="スライド番号プレースホルダー 1"/>
          <p:cNvSpPr txBox="1">
            <a:spLocks/>
          </p:cNvSpPr>
          <p:nvPr/>
        </p:nvSpPr>
        <p:spPr>
          <a:xfrm>
            <a:off x="9542703" y="6492875"/>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a:pPr algn="r"/>
              <a:t>26</a:t>
            </a:fld>
            <a:endParaRPr kumimoji="1" lang="ja-JP" altLang="en-US" sz="1200" dirty="0"/>
          </a:p>
        </p:txBody>
      </p:sp>
      <p:sp>
        <p:nvSpPr>
          <p:cNvPr id="32" name="テキスト ボックス 31">
            <a:extLst>
              <a:ext uri="{FF2B5EF4-FFF2-40B4-BE49-F238E27FC236}">
                <a16:creationId xmlns:a16="http://schemas.microsoft.com/office/drawing/2014/main" id="{86C6CAF9-17D9-4533-BF75-CA6D2456F4BC}"/>
              </a:ext>
            </a:extLst>
          </p:cNvPr>
          <p:cNvSpPr txBox="1"/>
          <p:nvPr/>
        </p:nvSpPr>
        <p:spPr>
          <a:xfrm>
            <a:off x="1228187" y="99091"/>
            <a:ext cx="6910925" cy="400110"/>
          </a:xfrm>
          <a:prstGeom prst="rect">
            <a:avLst/>
          </a:prstGeom>
          <a:noFill/>
        </p:spPr>
        <p:txBody>
          <a:bodyPr wrap="square" rtlCol="0">
            <a:spAutoFit/>
          </a:bodyPr>
          <a:lstStyle/>
          <a:p>
            <a:r>
              <a:rPr kumimoji="1" lang="ja-JP" altLang="en-US" sz="2000" b="1" dirty="0">
                <a:latin typeface="Meiryo UI" panose="020B0604030504040204" pitchFamily="50" charset="-128"/>
                <a:ea typeface="Meiryo UI" panose="020B0604030504040204" pitchFamily="50" charset="-128"/>
              </a:rPr>
              <a:t>　（参考資料）</a:t>
            </a:r>
            <a:r>
              <a:rPr kumimoji="1" lang="en-US" altLang="ja-JP" sz="2000" b="1" dirty="0">
                <a:latin typeface="Meiryo UI" panose="020B0604030504040204" pitchFamily="50" charset="-128"/>
                <a:ea typeface="Meiryo UI" panose="020B0604030504040204" pitchFamily="50" charset="-128"/>
              </a:rPr>
              <a:t>SDGs </a:t>
            </a:r>
            <a:r>
              <a:rPr kumimoji="1" lang="ja-JP" altLang="en-US" sz="2000" b="1" dirty="0">
                <a:latin typeface="Meiryo UI" panose="020B0604030504040204" pitchFamily="50" charset="-128"/>
                <a:ea typeface="Meiryo UI" panose="020B0604030504040204" pitchFamily="50" charset="-128"/>
              </a:rPr>
              <a:t>と</a:t>
            </a:r>
            <a:r>
              <a:rPr kumimoji="1" lang="en-US" altLang="ja-JP" sz="2000" b="1" dirty="0">
                <a:latin typeface="Meiryo UI" panose="020B0604030504040204" pitchFamily="50" charset="-128"/>
                <a:ea typeface="Meiryo UI" panose="020B0604030504040204" pitchFamily="50" charset="-128"/>
              </a:rPr>
              <a:t>2025</a:t>
            </a:r>
            <a:r>
              <a:rPr kumimoji="1" lang="ja-JP" altLang="en-US" sz="2000" b="1" dirty="0">
                <a:latin typeface="Meiryo UI" panose="020B0604030504040204" pitchFamily="50" charset="-128"/>
                <a:ea typeface="Meiryo UI" panose="020B0604030504040204" pitchFamily="50" charset="-128"/>
              </a:rPr>
              <a:t>年大阪・関西万博の関係性</a:t>
            </a:r>
            <a:endParaRPr lang="ja-JP" altLang="en-US" sz="2000" b="1" dirty="0">
              <a:solidFill>
                <a:prstClr val="black"/>
              </a:solidFill>
              <a:latin typeface="Meiryo UI" panose="020B0604030504040204" pitchFamily="50" charset="-128"/>
              <a:ea typeface="Meiryo UI" panose="020B0604030504040204" pitchFamily="50" charset="-128"/>
            </a:endParaRPr>
          </a:p>
        </p:txBody>
      </p:sp>
      <p:cxnSp>
        <p:nvCxnSpPr>
          <p:cNvPr id="33" name="直線コネクタ 32">
            <a:extLst>
              <a:ext uri="{FF2B5EF4-FFF2-40B4-BE49-F238E27FC236}">
                <a16:creationId xmlns:a16="http://schemas.microsoft.com/office/drawing/2014/main" id="{0A2E2EDF-1CFF-4C67-8A30-C42606D243FD}"/>
              </a:ext>
            </a:extLst>
          </p:cNvPr>
          <p:cNvCxnSpPr>
            <a:cxnSpLocks/>
          </p:cNvCxnSpPr>
          <p:nvPr/>
        </p:nvCxnSpPr>
        <p:spPr>
          <a:xfrm>
            <a:off x="1222182" y="600457"/>
            <a:ext cx="9747636" cy="0"/>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8981541"/>
      </p:ext>
    </p:extLst>
  </p:cSld>
  <p:clrMapOvr>
    <a:masterClrMapping/>
  </p:clrMapOvr>
  <mc:AlternateContent xmlns:mc="http://schemas.openxmlformats.org/markup-compatibility/2006" xmlns:p14="http://schemas.microsoft.com/office/powerpoint/2010/main">
    <mc:Choice Requires="p14">
      <p:transition spd="slow" p14:dur="2000" advTm="1286"/>
    </mc:Choice>
    <mc:Fallback xmlns="">
      <p:transition spd="slow" advTm="1286"/>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正方形/長方形 149"/>
          <p:cNvSpPr/>
          <p:nvPr/>
        </p:nvSpPr>
        <p:spPr>
          <a:xfrm>
            <a:off x="1409167" y="923991"/>
            <a:ext cx="9298591" cy="2062903"/>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marL="185742" indent="-185742">
              <a:spcBef>
                <a:spcPts val="1200"/>
              </a:spcBef>
              <a:tabLst>
                <a:tab pos="185742" algn="l"/>
              </a:tabLst>
            </a:pP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315" name="図 314"/>
          <p:cNvPicPr preferRelativeResize="0">
            <a:picLocks/>
          </p:cNvPicPr>
          <p:nvPr/>
        </p:nvPicPr>
        <p:blipFill>
          <a:blip r:embed="rId3">
            <a:grayscl/>
          </a:blip>
          <a:stretch>
            <a:fillRect/>
          </a:stretch>
        </p:blipFill>
        <p:spPr>
          <a:xfrm>
            <a:off x="1287863" y="2702817"/>
            <a:ext cx="3145381" cy="3181033"/>
          </a:xfrm>
          <a:prstGeom prst="rect">
            <a:avLst/>
          </a:prstGeom>
          <a:ln w="3175">
            <a:solidFill>
              <a:schemeClr val="bg1">
                <a:lumMod val="65000"/>
              </a:schemeClr>
            </a:solidFill>
          </a:ln>
        </p:spPr>
      </p:pic>
      <p:pic>
        <p:nvPicPr>
          <p:cNvPr id="412" name="図 411"/>
          <p:cNvPicPr>
            <a:picLocks noChangeAspect="1"/>
          </p:cNvPicPr>
          <p:nvPr/>
        </p:nvPicPr>
        <p:blipFill>
          <a:blip r:embed="rId4"/>
          <a:stretch>
            <a:fillRect/>
          </a:stretch>
        </p:blipFill>
        <p:spPr>
          <a:xfrm>
            <a:off x="8016224" y="2677084"/>
            <a:ext cx="2962728" cy="3196150"/>
          </a:xfrm>
          <a:prstGeom prst="rect">
            <a:avLst/>
          </a:prstGeom>
        </p:spPr>
      </p:pic>
      <p:grpSp>
        <p:nvGrpSpPr>
          <p:cNvPr id="322" name="グループ化 321"/>
          <p:cNvGrpSpPr>
            <a:grpSpLocks noChangeAspect="1"/>
          </p:cNvGrpSpPr>
          <p:nvPr/>
        </p:nvGrpSpPr>
        <p:grpSpPr>
          <a:xfrm>
            <a:off x="2479407" y="3800296"/>
            <a:ext cx="1241441" cy="1381826"/>
            <a:chOff x="2143370" y="3987282"/>
            <a:chExt cx="921552" cy="1025763"/>
          </a:xfrm>
        </p:grpSpPr>
        <p:sp>
          <p:nvSpPr>
            <p:cNvPr id="334" name="二等辺三角形 333"/>
            <p:cNvSpPr>
              <a:spLocks noChangeAspect="1"/>
            </p:cNvSpPr>
            <p:nvPr/>
          </p:nvSpPr>
          <p:spPr>
            <a:xfrm>
              <a:off x="2143370" y="3987282"/>
              <a:ext cx="921552" cy="731396"/>
            </a:xfrm>
            <a:prstGeom prst="triangle">
              <a:avLst/>
            </a:prstGeom>
            <a:solidFill>
              <a:schemeClr val="bg1"/>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grpSp>
          <p:nvGrpSpPr>
            <p:cNvPr id="335" name="グループ化 334"/>
            <p:cNvGrpSpPr>
              <a:grpSpLocks noChangeAspect="1"/>
            </p:cNvGrpSpPr>
            <p:nvPr/>
          </p:nvGrpSpPr>
          <p:grpSpPr>
            <a:xfrm>
              <a:off x="2217547" y="4155713"/>
              <a:ext cx="816978" cy="857332"/>
              <a:chOff x="2246055" y="3986604"/>
              <a:chExt cx="1011529" cy="1061493"/>
            </a:xfrm>
          </p:grpSpPr>
          <p:pic>
            <p:nvPicPr>
              <p:cNvPr id="336" name="図 335"/>
              <p:cNvPicPr preferRelativeResize="0">
                <a:picLocks/>
              </p:cNvPicPr>
              <p:nvPr/>
            </p:nvPicPr>
            <p:blipFill>
              <a:blip r:embed="rId5" cstate="print">
                <a:extLst>
                  <a:ext uri="{28A0092B-C50C-407E-A947-70E740481C1C}">
                    <a14:useLocalDpi xmlns:a14="http://schemas.microsoft.com/office/drawing/2010/main" val="0"/>
                  </a:ext>
                </a:extLst>
              </a:blip>
              <a:stretch>
                <a:fillRect/>
              </a:stretch>
            </p:blipFill>
            <p:spPr>
              <a:xfrm>
                <a:off x="2491509" y="4210735"/>
                <a:ext cx="247869" cy="269501"/>
              </a:xfrm>
              <a:prstGeom prst="rect">
                <a:avLst/>
              </a:prstGeom>
            </p:spPr>
          </p:pic>
          <p:pic>
            <p:nvPicPr>
              <p:cNvPr id="337" name="図 336"/>
              <p:cNvPicPr preferRelativeResize="0">
                <a:picLocks/>
              </p:cNvPicPr>
              <p:nvPr/>
            </p:nvPicPr>
            <p:blipFill>
              <a:blip r:embed="rId6" cstate="print">
                <a:extLst>
                  <a:ext uri="{28A0092B-C50C-407E-A947-70E740481C1C}">
                    <a14:useLocalDpi xmlns:a14="http://schemas.microsoft.com/office/drawing/2010/main" val="0"/>
                  </a:ext>
                </a:extLst>
              </a:blip>
              <a:stretch>
                <a:fillRect/>
              </a:stretch>
            </p:blipFill>
            <p:spPr>
              <a:xfrm>
                <a:off x="2742793" y="4216131"/>
                <a:ext cx="247869" cy="269501"/>
              </a:xfrm>
              <a:prstGeom prst="rect">
                <a:avLst/>
              </a:prstGeom>
            </p:spPr>
          </p:pic>
          <p:sp>
            <p:nvSpPr>
              <p:cNvPr id="338" name="テキスト ボックス 42"/>
              <p:cNvSpPr txBox="1"/>
              <p:nvPr/>
            </p:nvSpPr>
            <p:spPr>
              <a:xfrm>
                <a:off x="2273922" y="4464489"/>
                <a:ext cx="376020" cy="21215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b="1" dirty="0">
                    <a:latin typeface="Meiryo UI" panose="020B0604030504040204" pitchFamily="50" charset="-128"/>
                    <a:ea typeface="Meiryo UI" panose="020B0604030504040204" pitchFamily="50" charset="-128"/>
                  </a:rPr>
                  <a:t>経済</a:t>
                </a:r>
              </a:p>
            </p:txBody>
          </p:sp>
          <p:sp>
            <p:nvSpPr>
              <p:cNvPr id="339" name="テキスト ボックス 43"/>
              <p:cNvSpPr txBox="1"/>
              <p:nvPr/>
            </p:nvSpPr>
            <p:spPr>
              <a:xfrm>
                <a:off x="2578759" y="3986604"/>
                <a:ext cx="313371" cy="21215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b="1" dirty="0">
                    <a:latin typeface="Meiryo UI" panose="020B0604030504040204" pitchFamily="50" charset="-128"/>
                    <a:ea typeface="Meiryo UI" panose="020B0604030504040204" pitchFamily="50" charset="-128"/>
                  </a:rPr>
                  <a:t>社会</a:t>
                </a:r>
              </a:p>
            </p:txBody>
          </p:sp>
          <p:sp>
            <p:nvSpPr>
              <p:cNvPr id="340" name="テキスト ボックス 44"/>
              <p:cNvSpPr txBox="1"/>
              <p:nvPr/>
            </p:nvSpPr>
            <p:spPr>
              <a:xfrm>
                <a:off x="2873901" y="4464487"/>
                <a:ext cx="368047" cy="21215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b="1" dirty="0">
                    <a:latin typeface="Meiryo UI" panose="020B0604030504040204" pitchFamily="50" charset="-128"/>
                    <a:ea typeface="Meiryo UI" panose="020B0604030504040204" pitchFamily="50" charset="-128"/>
                  </a:rPr>
                  <a:t>環境</a:t>
                </a:r>
              </a:p>
            </p:txBody>
          </p:sp>
          <p:pic>
            <p:nvPicPr>
              <p:cNvPr id="341" name="図 340"/>
              <p:cNvPicPr preferRelativeResize="0">
                <a:picLocks/>
              </p:cNvPicPr>
              <p:nvPr/>
            </p:nvPicPr>
            <p:blipFill>
              <a:blip r:embed="rId7" cstate="print">
                <a:extLst>
                  <a:ext uri="{28A0092B-C50C-407E-A947-70E740481C1C}">
                    <a14:useLocalDpi xmlns:a14="http://schemas.microsoft.com/office/drawing/2010/main" val="0"/>
                  </a:ext>
                </a:extLst>
              </a:blip>
              <a:stretch>
                <a:fillRect/>
              </a:stretch>
            </p:blipFill>
            <p:spPr>
              <a:xfrm>
                <a:off x="2246055" y="4083872"/>
                <a:ext cx="247869" cy="269501"/>
              </a:xfrm>
              <a:prstGeom prst="rect">
                <a:avLst/>
              </a:prstGeom>
            </p:spPr>
          </p:pic>
          <p:pic>
            <p:nvPicPr>
              <p:cNvPr id="342" name="図 341"/>
              <p:cNvPicPr preferRelativeResize="0">
                <a:picLocks/>
              </p:cNvPicPr>
              <p:nvPr/>
            </p:nvPicPr>
            <p:blipFill>
              <a:blip r:embed="rId8" cstate="print">
                <a:extLst>
                  <a:ext uri="{28A0092B-C50C-407E-A947-70E740481C1C}">
                    <a14:useLocalDpi xmlns:a14="http://schemas.microsoft.com/office/drawing/2010/main" val="0"/>
                  </a:ext>
                </a:extLst>
              </a:blip>
              <a:stretch>
                <a:fillRect/>
              </a:stretch>
            </p:blipFill>
            <p:spPr>
              <a:xfrm>
                <a:off x="2984434" y="4102856"/>
                <a:ext cx="247869" cy="269501"/>
              </a:xfrm>
              <a:prstGeom prst="rect">
                <a:avLst/>
              </a:prstGeom>
            </p:spPr>
          </p:pic>
          <p:pic>
            <p:nvPicPr>
              <p:cNvPr id="343" name="図 342"/>
              <p:cNvPicPr preferRelativeResize="0">
                <a:picLocks/>
              </p:cNvPicPr>
              <p:nvPr/>
            </p:nvPicPr>
            <p:blipFill>
              <a:blip r:embed="rId9" cstate="print">
                <a:extLst>
                  <a:ext uri="{28A0092B-C50C-407E-A947-70E740481C1C}">
                    <a14:useLocalDpi xmlns:a14="http://schemas.microsoft.com/office/drawing/2010/main" val="0"/>
                  </a:ext>
                </a:extLst>
              </a:blip>
              <a:stretch>
                <a:fillRect/>
              </a:stretch>
            </p:blipFill>
            <p:spPr>
              <a:xfrm>
                <a:off x="2626913" y="4477426"/>
                <a:ext cx="247869" cy="269501"/>
              </a:xfrm>
              <a:prstGeom prst="rect">
                <a:avLst/>
              </a:prstGeom>
            </p:spPr>
          </p:pic>
          <p:sp>
            <p:nvSpPr>
              <p:cNvPr id="344" name="テキスト ボックス 43"/>
              <p:cNvSpPr txBox="1"/>
              <p:nvPr/>
            </p:nvSpPr>
            <p:spPr>
              <a:xfrm>
                <a:off x="2256711" y="4751077"/>
                <a:ext cx="1000873" cy="297020"/>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lnSpc>
                    <a:spcPts val="900"/>
                  </a:lnSpc>
                </a:pPr>
                <a:r>
                  <a:rPr kumimoji="1" lang="ja-JP" altLang="en-US" sz="1000" dirty="0">
                    <a:latin typeface="Meiryo UI" panose="020B0604030504040204" pitchFamily="50" charset="-128"/>
                    <a:ea typeface="Meiryo UI" panose="020B0604030504040204" pitchFamily="50" charset="-128"/>
                  </a:rPr>
                  <a:t>重点ゴールを中心とした府の取組み</a:t>
                </a:r>
              </a:p>
            </p:txBody>
          </p:sp>
        </p:grpSp>
      </p:grpSp>
      <p:pic>
        <p:nvPicPr>
          <p:cNvPr id="72" name="図 71"/>
          <p:cNvPicPr preferRelativeResize="0">
            <a:picLocks/>
          </p:cNvPicPr>
          <p:nvPr/>
        </p:nvPicPr>
        <p:blipFill>
          <a:blip r:embed="rId3">
            <a:grayscl/>
          </a:blip>
          <a:stretch>
            <a:fillRect/>
          </a:stretch>
        </p:blipFill>
        <p:spPr>
          <a:xfrm>
            <a:off x="4706417" y="2677084"/>
            <a:ext cx="3061110" cy="3252978"/>
          </a:xfrm>
          <a:prstGeom prst="rect">
            <a:avLst/>
          </a:prstGeom>
          <a:ln w="3175">
            <a:solidFill>
              <a:schemeClr val="bg1">
                <a:lumMod val="65000"/>
              </a:schemeClr>
            </a:solidFill>
          </a:ln>
        </p:spPr>
      </p:pic>
      <p:sp>
        <p:nvSpPr>
          <p:cNvPr id="413" name="右矢印 412"/>
          <p:cNvSpPr/>
          <p:nvPr/>
        </p:nvSpPr>
        <p:spPr>
          <a:xfrm>
            <a:off x="4300544" y="4219616"/>
            <a:ext cx="559490" cy="540000"/>
          </a:xfrm>
          <a:prstGeom prst="rightArrow">
            <a:avLst>
              <a:gd name="adj1" fmla="val 50000"/>
              <a:gd name="adj2" fmla="val 63026"/>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cxnSp>
        <p:nvCxnSpPr>
          <p:cNvPr id="3" name="直線コネクタ 2"/>
          <p:cNvCxnSpPr>
            <a:stCxn id="272" idx="1"/>
          </p:cNvCxnSpPr>
          <p:nvPr/>
        </p:nvCxnSpPr>
        <p:spPr>
          <a:xfrm flipH="1">
            <a:off x="5480701" y="3334772"/>
            <a:ext cx="645563" cy="725206"/>
          </a:xfrm>
          <a:prstGeom prst="line">
            <a:avLst/>
          </a:prstGeom>
          <a:ln w="6350">
            <a:solidFill>
              <a:srgbClr val="FF0000"/>
            </a:solidFill>
            <a:prstDash val="sysDot"/>
          </a:ln>
        </p:spPr>
        <p:style>
          <a:lnRef idx="1">
            <a:schemeClr val="accent2"/>
          </a:lnRef>
          <a:fillRef idx="0">
            <a:schemeClr val="accent2"/>
          </a:fillRef>
          <a:effectRef idx="0">
            <a:schemeClr val="accent2"/>
          </a:effectRef>
          <a:fontRef idx="minor">
            <a:schemeClr val="tx1"/>
          </a:fontRef>
        </p:style>
      </p:cxnSp>
      <p:cxnSp>
        <p:nvCxnSpPr>
          <p:cNvPr id="59" name="直線コネクタ 58"/>
          <p:cNvCxnSpPr>
            <a:endCxn id="79" idx="2"/>
          </p:cNvCxnSpPr>
          <p:nvPr/>
        </p:nvCxnSpPr>
        <p:spPr>
          <a:xfrm flipH="1" flipV="1">
            <a:off x="5009766" y="4739081"/>
            <a:ext cx="786776" cy="640904"/>
          </a:xfrm>
          <a:prstGeom prst="line">
            <a:avLst/>
          </a:prstGeom>
          <a:ln w="6350">
            <a:solidFill>
              <a:srgbClr val="FF0000"/>
            </a:solidFill>
            <a:prstDash val="sysDot"/>
          </a:ln>
        </p:spPr>
        <p:style>
          <a:lnRef idx="1">
            <a:schemeClr val="accent2"/>
          </a:lnRef>
          <a:fillRef idx="0">
            <a:schemeClr val="accent2"/>
          </a:fillRef>
          <a:effectRef idx="0">
            <a:schemeClr val="accent2"/>
          </a:effectRef>
          <a:fontRef idx="minor">
            <a:schemeClr val="tx1"/>
          </a:fontRef>
        </p:style>
      </p:cxnSp>
      <p:cxnSp>
        <p:nvCxnSpPr>
          <p:cNvPr id="64" name="直線コネクタ 63"/>
          <p:cNvCxnSpPr/>
          <p:nvPr/>
        </p:nvCxnSpPr>
        <p:spPr>
          <a:xfrm flipH="1">
            <a:off x="5742656" y="4346089"/>
            <a:ext cx="594122" cy="337023"/>
          </a:xfrm>
          <a:prstGeom prst="line">
            <a:avLst/>
          </a:prstGeom>
          <a:ln w="6350">
            <a:solidFill>
              <a:srgbClr val="FF0000"/>
            </a:solidFill>
            <a:prstDash val="sysDot"/>
          </a:ln>
        </p:spPr>
        <p:style>
          <a:lnRef idx="1">
            <a:schemeClr val="accent2"/>
          </a:lnRef>
          <a:fillRef idx="0">
            <a:schemeClr val="accent2"/>
          </a:fillRef>
          <a:effectRef idx="0">
            <a:schemeClr val="accent2"/>
          </a:effectRef>
          <a:fontRef idx="minor">
            <a:schemeClr val="tx1"/>
          </a:fontRef>
        </p:style>
      </p:cxnSp>
      <p:cxnSp>
        <p:nvCxnSpPr>
          <p:cNvPr id="68" name="直線コネクタ 67"/>
          <p:cNvCxnSpPr>
            <a:endCxn id="289" idx="3"/>
          </p:cNvCxnSpPr>
          <p:nvPr/>
        </p:nvCxnSpPr>
        <p:spPr>
          <a:xfrm>
            <a:off x="6739042" y="3803156"/>
            <a:ext cx="547463" cy="784505"/>
          </a:xfrm>
          <a:prstGeom prst="line">
            <a:avLst/>
          </a:prstGeom>
          <a:ln w="6350">
            <a:solidFill>
              <a:srgbClr val="FF0000"/>
            </a:solidFill>
            <a:prstDash val="sysDot"/>
          </a:ln>
        </p:spPr>
        <p:style>
          <a:lnRef idx="1">
            <a:schemeClr val="accent2"/>
          </a:lnRef>
          <a:fillRef idx="0">
            <a:schemeClr val="accent2"/>
          </a:fillRef>
          <a:effectRef idx="0">
            <a:schemeClr val="accent2"/>
          </a:effectRef>
          <a:fontRef idx="minor">
            <a:schemeClr val="tx1"/>
          </a:fontRef>
        </p:style>
      </p:cxnSp>
      <p:cxnSp>
        <p:nvCxnSpPr>
          <p:cNvPr id="86" name="直線コネクタ 85"/>
          <p:cNvCxnSpPr/>
          <p:nvPr/>
        </p:nvCxnSpPr>
        <p:spPr>
          <a:xfrm flipH="1">
            <a:off x="6322069" y="4780078"/>
            <a:ext cx="288892" cy="525572"/>
          </a:xfrm>
          <a:prstGeom prst="line">
            <a:avLst/>
          </a:prstGeom>
          <a:ln w="6350">
            <a:solidFill>
              <a:srgbClr val="FF0000"/>
            </a:solidFill>
            <a:prstDash val="sysDot"/>
          </a:ln>
        </p:spPr>
        <p:style>
          <a:lnRef idx="1">
            <a:schemeClr val="accent2"/>
          </a:lnRef>
          <a:fillRef idx="0">
            <a:schemeClr val="accent2"/>
          </a:fillRef>
          <a:effectRef idx="0">
            <a:schemeClr val="accent2"/>
          </a:effectRef>
          <a:fontRef idx="minor">
            <a:schemeClr val="tx1"/>
          </a:fontRef>
        </p:style>
      </p:cxnSp>
      <p:cxnSp>
        <p:nvCxnSpPr>
          <p:cNvPr id="87" name="直線コネクタ 86"/>
          <p:cNvCxnSpPr>
            <a:endCxn id="281" idx="1"/>
          </p:cNvCxnSpPr>
          <p:nvPr/>
        </p:nvCxnSpPr>
        <p:spPr>
          <a:xfrm flipH="1">
            <a:off x="6092303" y="3904381"/>
            <a:ext cx="82796" cy="1379431"/>
          </a:xfrm>
          <a:prstGeom prst="line">
            <a:avLst/>
          </a:prstGeom>
          <a:ln w="6350">
            <a:solidFill>
              <a:srgbClr val="FF0000"/>
            </a:solidFill>
            <a:prstDash val="sysDot"/>
          </a:ln>
        </p:spPr>
        <p:style>
          <a:lnRef idx="1">
            <a:schemeClr val="accent2"/>
          </a:lnRef>
          <a:fillRef idx="0">
            <a:schemeClr val="accent2"/>
          </a:fillRef>
          <a:effectRef idx="0">
            <a:schemeClr val="accent2"/>
          </a:effectRef>
          <a:fontRef idx="minor">
            <a:schemeClr val="tx1"/>
          </a:fontRef>
        </p:style>
      </p:cxnSp>
      <p:grpSp>
        <p:nvGrpSpPr>
          <p:cNvPr id="270" name="グループ化 269"/>
          <p:cNvGrpSpPr/>
          <p:nvPr/>
        </p:nvGrpSpPr>
        <p:grpSpPr>
          <a:xfrm>
            <a:off x="5887365" y="2946765"/>
            <a:ext cx="955586" cy="1038272"/>
            <a:chOff x="6529469" y="2488902"/>
            <a:chExt cx="680393" cy="722497"/>
          </a:xfrm>
        </p:grpSpPr>
        <p:sp>
          <p:nvSpPr>
            <p:cNvPr id="271" name="テキスト ボックス 43"/>
            <p:cNvSpPr txBox="1"/>
            <p:nvPr/>
          </p:nvSpPr>
          <p:spPr>
            <a:xfrm>
              <a:off x="6558379" y="3034708"/>
              <a:ext cx="614572" cy="176691"/>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50" dirty="0">
                  <a:latin typeface="Meiryo UI" panose="020B0604030504040204" pitchFamily="50" charset="-128"/>
                  <a:ea typeface="Meiryo UI" panose="020B0604030504040204" pitchFamily="50" charset="-128"/>
                </a:rPr>
                <a:t>府民の取組み</a:t>
              </a:r>
            </a:p>
          </p:txBody>
        </p:sp>
        <p:sp>
          <p:nvSpPr>
            <p:cNvPr id="272" name="二等辺三角形 271"/>
            <p:cNvSpPr>
              <a:spLocks noChangeAspect="1"/>
            </p:cNvSpPr>
            <p:nvPr/>
          </p:nvSpPr>
          <p:spPr>
            <a:xfrm>
              <a:off x="6529469" y="2488902"/>
              <a:ext cx="680393" cy="540000"/>
            </a:xfrm>
            <a:prstGeom prst="triangle">
              <a:avLst/>
            </a:prstGeom>
            <a:solidFill>
              <a:schemeClr val="bg1"/>
            </a:solidFill>
            <a:ln w="15875">
              <a:solidFill>
                <a:schemeClr val="accent5">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273" name="テキスト ボックス 42"/>
            <p:cNvSpPr txBox="1"/>
            <p:nvPr/>
          </p:nvSpPr>
          <p:spPr>
            <a:xfrm>
              <a:off x="6617039" y="2828343"/>
              <a:ext cx="279549" cy="17133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00" dirty="0">
                  <a:latin typeface="Meiryo UI" panose="020B0604030504040204" pitchFamily="50" charset="-128"/>
                  <a:ea typeface="Meiryo UI" panose="020B0604030504040204" pitchFamily="50" charset="-128"/>
                </a:rPr>
                <a:t>経済</a:t>
              </a:r>
            </a:p>
          </p:txBody>
        </p:sp>
        <p:sp>
          <p:nvSpPr>
            <p:cNvPr id="274" name="テキスト ボックス 43"/>
            <p:cNvSpPr txBox="1"/>
            <p:nvPr/>
          </p:nvSpPr>
          <p:spPr>
            <a:xfrm>
              <a:off x="6758397" y="2626788"/>
              <a:ext cx="232973" cy="17133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00" dirty="0">
                  <a:latin typeface="Meiryo UI" panose="020B0604030504040204" pitchFamily="50" charset="-128"/>
                  <a:ea typeface="Meiryo UI" panose="020B0604030504040204" pitchFamily="50" charset="-128"/>
                </a:rPr>
                <a:t>社会</a:t>
              </a:r>
              <a:endParaRPr kumimoji="1" lang="ja-JP" altLang="en-US" sz="900" dirty="0">
                <a:latin typeface="Meiryo UI" panose="020B0604030504040204" pitchFamily="50" charset="-128"/>
                <a:ea typeface="Meiryo UI" panose="020B0604030504040204" pitchFamily="50" charset="-128"/>
              </a:endParaRPr>
            </a:p>
          </p:txBody>
        </p:sp>
        <p:sp>
          <p:nvSpPr>
            <p:cNvPr id="275" name="テキスト ボックス 44"/>
            <p:cNvSpPr txBox="1"/>
            <p:nvPr/>
          </p:nvSpPr>
          <p:spPr>
            <a:xfrm>
              <a:off x="6872731" y="2825419"/>
              <a:ext cx="273622" cy="17133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00" dirty="0">
                  <a:latin typeface="Meiryo UI" panose="020B0604030504040204" pitchFamily="50" charset="-128"/>
                  <a:ea typeface="Meiryo UI" panose="020B0604030504040204" pitchFamily="50" charset="-128"/>
                </a:rPr>
                <a:t>環境</a:t>
              </a:r>
            </a:p>
          </p:txBody>
        </p:sp>
      </p:grpSp>
      <p:grpSp>
        <p:nvGrpSpPr>
          <p:cNvPr id="284" name="グループ化 283"/>
          <p:cNvGrpSpPr/>
          <p:nvPr/>
        </p:nvGrpSpPr>
        <p:grpSpPr>
          <a:xfrm>
            <a:off x="6273193" y="4017830"/>
            <a:ext cx="1151758" cy="997315"/>
            <a:chOff x="6529460" y="2488902"/>
            <a:chExt cx="680393" cy="743651"/>
          </a:xfrm>
        </p:grpSpPr>
        <p:sp>
          <p:nvSpPr>
            <p:cNvPr id="285" name="テキスト ボックス 43"/>
            <p:cNvSpPr txBox="1"/>
            <p:nvPr/>
          </p:nvSpPr>
          <p:spPr>
            <a:xfrm>
              <a:off x="6587254" y="3037483"/>
              <a:ext cx="614573" cy="195070"/>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100" dirty="0">
                  <a:latin typeface="Meiryo UI" panose="020B0604030504040204" pitchFamily="50" charset="-128"/>
                  <a:ea typeface="Meiryo UI" panose="020B0604030504040204" pitchFamily="50" charset="-128"/>
                </a:rPr>
                <a:t>企業の取組み</a:t>
              </a:r>
            </a:p>
          </p:txBody>
        </p:sp>
        <p:sp>
          <p:nvSpPr>
            <p:cNvPr id="286" name="二等辺三角形 285"/>
            <p:cNvSpPr>
              <a:spLocks noChangeAspect="1"/>
            </p:cNvSpPr>
            <p:nvPr/>
          </p:nvSpPr>
          <p:spPr>
            <a:xfrm>
              <a:off x="6529460" y="2488902"/>
              <a:ext cx="680393" cy="540000"/>
            </a:xfrm>
            <a:prstGeom prst="triangle">
              <a:avLst/>
            </a:prstGeom>
            <a:solidFill>
              <a:schemeClr val="bg1"/>
            </a:solidFill>
            <a:ln w="47625" cmpd="dbl">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287" name="テキスト ボックス 42"/>
            <p:cNvSpPr txBox="1"/>
            <p:nvPr/>
          </p:nvSpPr>
          <p:spPr>
            <a:xfrm>
              <a:off x="6624791" y="2817436"/>
              <a:ext cx="279549" cy="18359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00" dirty="0">
                  <a:latin typeface="Meiryo UI" panose="020B0604030504040204" pitchFamily="50" charset="-128"/>
                  <a:ea typeface="Meiryo UI" panose="020B0604030504040204" pitchFamily="50" charset="-128"/>
                </a:rPr>
                <a:t>経済</a:t>
              </a:r>
            </a:p>
          </p:txBody>
        </p:sp>
        <p:sp>
          <p:nvSpPr>
            <p:cNvPr id="288" name="テキスト ボックス 43"/>
            <p:cNvSpPr txBox="1"/>
            <p:nvPr/>
          </p:nvSpPr>
          <p:spPr>
            <a:xfrm>
              <a:off x="6760294" y="2641585"/>
              <a:ext cx="232973" cy="18359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00" dirty="0">
                  <a:latin typeface="Meiryo UI" panose="020B0604030504040204" pitchFamily="50" charset="-128"/>
                  <a:ea typeface="Meiryo UI" panose="020B0604030504040204" pitchFamily="50" charset="-128"/>
                </a:rPr>
                <a:t>社会</a:t>
              </a:r>
            </a:p>
          </p:txBody>
        </p:sp>
        <p:sp>
          <p:nvSpPr>
            <p:cNvPr id="289" name="テキスト ボックス 44"/>
            <p:cNvSpPr txBox="1"/>
            <p:nvPr/>
          </p:nvSpPr>
          <p:spPr>
            <a:xfrm>
              <a:off x="6854444" y="2822001"/>
              <a:ext cx="273622" cy="18359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00" dirty="0">
                  <a:latin typeface="Meiryo UI" panose="020B0604030504040204" pitchFamily="50" charset="-128"/>
                  <a:ea typeface="Meiryo UI" panose="020B0604030504040204" pitchFamily="50" charset="-128"/>
                </a:rPr>
                <a:t>環境</a:t>
              </a:r>
            </a:p>
          </p:txBody>
        </p:sp>
      </p:grpSp>
      <p:grpSp>
        <p:nvGrpSpPr>
          <p:cNvPr id="276" name="グループ化 275"/>
          <p:cNvGrpSpPr/>
          <p:nvPr/>
        </p:nvGrpSpPr>
        <p:grpSpPr>
          <a:xfrm>
            <a:off x="5660125" y="4947809"/>
            <a:ext cx="1175412" cy="983542"/>
            <a:chOff x="6468870" y="2488902"/>
            <a:chExt cx="787439" cy="709209"/>
          </a:xfrm>
        </p:grpSpPr>
        <p:sp>
          <p:nvSpPr>
            <p:cNvPr id="277" name="テキスト ボックス 43"/>
            <p:cNvSpPr txBox="1"/>
            <p:nvPr/>
          </p:nvSpPr>
          <p:spPr>
            <a:xfrm>
              <a:off x="6468870" y="3015018"/>
              <a:ext cx="787439" cy="183093"/>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50" dirty="0">
                  <a:latin typeface="Meiryo UI" panose="020B0604030504040204" pitchFamily="50" charset="-128"/>
                  <a:ea typeface="Meiryo UI" panose="020B0604030504040204" pitchFamily="50" charset="-128"/>
                </a:rPr>
                <a:t>市町村の取組み</a:t>
              </a:r>
            </a:p>
          </p:txBody>
        </p:sp>
        <p:sp>
          <p:nvSpPr>
            <p:cNvPr id="278" name="二等辺三角形 277"/>
            <p:cNvSpPr>
              <a:spLocks noChangeAspect="1"/>
            </p:cNvSpPr>
            <p:nvPr/>
          </p:nvSpPr>
          <p:spPr>
            <a:xfrm>
              <a:off x="6529469" y="2488902"/>
              <a:ext cx="680393" cy="540000"/>
            </a:xfrm>
            <a:prstGeom prst="triangle">
              <a:avLst/>
            </a:prstGeom>
            <a:solidFill>
              <a:schemeClr val="bg1"/>
            </a:solidFill>
            <a:ln w="28575" cmpd="thickThin">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280" name="テキスト ボックス 42"/>
            <p:cNvSpPr txBox="1"/>
            <p:nvPr/>
          </p:nvSpPr>
          <p:spPr>
            <a:xfrm>
              <a:off x="6625560" y="2808981"/>
              <a:ext cx="279549" cy="17754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00" dirty="0">
                  <a:latin typeface="Meiryo UI" panose="020B0604030504040204" pitchFamily="50" charset="-128"/>
                  <a:ea typeface="Meiryo UI" panose="020B0604030504040204" pitchFamily="50" charset="-128"/>
                </a:rPr>
                <a:t>経済</a:t>
              </a:r>
            </a:p>
          </p:txBody>
        </p:sp>
        <p:sp>
          <p:nvSpPr>
            <p:cNvPr id="281" name="テキスト ボックス 43"/>
            <p:cNvSpPr txBox="1"/>
            <p:nvPr/>
          </p:nvSpPr>
          <p:spPr>
            <a:xfrm>
              <a:off x="6758397" y="2642413"/>
              <a:ext cx="232973" cy="17754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00" dirty="0">
                  <a:latin typeface="Meiryo UI" panose="020B0604030504040204" pitchFamily="50" charset="-128"/>
                  <a:ea typeface="Meiryo UI" panose="020B0604030504040204" pitchFamily="50" charset="-128"/>
                </a:rPr>
                <a:t>社会</a:t>
              </a:r>
            </a:p>
          </p:txBody>
        </p:sp>
        <p:sp>
          <p:nvSpPr>
            <p:cNvPr id="282" name="テキスト ボックス 44"/>
            <p:cNvSpPr txBox="1"/>
            <p:nvPr/>
          </p:nvSpPr>
          <p:spPr>
            <a:xfrm>
              <a:off x="6866904" y="2817179"/>
              <a:ext cx="273622" cy="17754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00" dirty="0">
                  <a:latin typeface="Meiryo UI" panose="020B0604030504040204" pitchFamily="50" charset="-128"/>
                  <a:ea typeface="Meiryo UI" panose="020B0604030504040204" pitchFamily="50" charset="-128"/>
                </a:rPr>
                <a:t>環境</a:t>
              </a:r>
            </a:p>
          </p:txBody>
        </p:sp>
      </p:grpSp>
      <p:sp>
        <p:nvSpPr>
          <p:cNvPr id="73" name="フリーフォーム 72"/>
          <p:cNvSpPr/>
          <p:nvPr/>
        </p:nvSpPr>
        <p:spPr>
          <a:xfrm>
            <a:off x="5092387" y="2702818"/>
            <a:ext cx="2263544" cy="3152431"/>
          </a:xfrm>
          <a:custGeom>
            <a:avLst/>
            <a:gdLst>
              <a:gd name="connsiteX0" fmla="*/ 2259919 w 2267011"/>
              <a:gd name="connsiteY0" fmla="*/ 1547010 h 2841407"/>
              <a:gd name="connsiteX1" fmla="*/ 1874157 w 2267011"/>
              <a:gd name="connsiteY1" fmla="*/ 2618572 h 2841407"/>
              <a:gd name="connsiteX2" fmla="*/ 159657 w 2267011"/>
              <a:gd name="connsiteY2" fmla="*/ 2761447 h 2841407"/>
              <a:gd name="connsiteX3" fmla="*/ 131082 w 2267011"/>
              <a:gd name="connsiteY3" fmla="*/ 1647022 h 2841407"/>
              <a:gd name="connsiteX4" fmla="*/ 659719 w 2267011"/>
              <a:gd name="connsiteY4" fmla="*/ 146835 h 2841407"/>
              <a:gd name="connsiteX5" fmla="*/ 2002744 w 2267011"/>
              <a:gd name="connsiteY5" fmla="*/ 218272 h 2841407"/>
              <a:gd name="connsiteX6" fmla="*/ 2259919 w 2267011"/>
              <a:gd name="connsiteY6" fmla="*/ 1547010 h 28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7011" h="2841407">
                <a:moveTo>
                  <a:pt x="2259919" y="1547010"/>
                </a:moveTo>
                <a:cubicBezTo>
                  <a:pt x="2238488" y="1947060"/>
                  <a:pt x="2224201" y="2416166"/>
                  <a:pt x="1874157" y="2618572"/>
                </a:cubicBezTo>
                <a:cubicBezTo>
                  <a:pt x="1524113" y="2820978"/>
                  <a:pt x="450169" y="2923372"/>
                  <a:pt x="159657" y="2761447"/>
                </a:cubicBezTo>
                <a:cubicBezTo>
                  <a:pt x="-130855" y="2599522"/>
                  <a:pt x="47738" y="2082791"/>
                  <a:pt x="131082" y="1647022"/>
                </a:cubicBezTo>
                <a:cubicBezTo>
                  <a:pt x="214426" y="1211253"/>
                  <a:pt x="347775" y="384960"/>
                  <a:pt x="659719" y="146835"/>
                </a:cubicBezTo>
                <a:cubicBezTo>
                  <a:pt x="971663" y="-91290"/>
                  <a:pt x="1736044" y="-19853"/>
                  <a:pt x="2002744" y="218272"/>
                </a:cubicBezTo>
                <a:cubicBezTo>
                  <a:pt x="2269444" y="456397"/>
                  <a:pt x="2281350" y="1146960"/>
                  <a:pt x="2259919" y="1547010"/>
                </a:cubicBezTo>
                <a:close/>
              </a:path>
            </a:pathLst>
          </a:custGeom>
          <a:noFill/>
          <a:ln>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4" name="グループ化 73"/>
          <p:cNvGrpSpPr>
            <a:grpSpLocks noChangeAspect="1"/>
          </p:cNvGrpSpPr>
          <p:nvPr/>
        </p:nvGrpSpPr>
        <p:grpSpPr>
          <a:xfrm>
            <a:off x="4697511" y="3819468"/>
            <a:ext cx="1157838" cy="1305332"/>
            <a:chOff x="2143370" y="3987282"/>
            <a:chExt cx="921552" cy="1038948"/>
          </a:xfrm>
        </p:grpSpPr>
        <p:sp>
          <p:nvSpPr>
            <p:cNvPr id="75" name="二等辺三角形 74"/>
            <p:cNvSpPr>
              <a:spLocks noChangeAspect="1"/>
            </p:cNvSpPr>
            <p:nvPr/>
          </p:nvSpPr>
          <p:spPr>
            <a:xfrm>
              <a:off x="2143370" y="3987282"/>
              <a:ext cx="921552" cy="731396"/>
            </a:xfrm>
            <a:prstGeom prst="triangle">
              <a:avLst/>
            </a:prstGeom>
            <a:solidFill>
              <a:schemeClr val="bg1"/>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grpSp>
          <p:nvGrpSpPr>
            <p:cNvPr id="76" name="グループ化 75"/>
            <p:cNvGrpSpPr>
              <a:grpSpLocks noChangeAspect="1"/>
            </p:cNvGrpSpPr>
            <p:nvPr/>
          </p:nvGrpSpPr>
          <p:grpSpPr>
            <a:xfrm>
              <a:off x="2194255" y="4149528"/>
              <a:ext cx="842694" cy="876702"/>
              <a:chOff x="2217219" y="3978945"/>
              <a:chExt cx="1043369" cy="1085475"/>
            </a:xfrm>
          </p:grpSpPr>
          <p:pic>
            <p:nvPicPr>
              <p:cNvPr id="77" name="図 76"/>
              <p:cNvPicPr preferRelativeResize="0">
                <a:picLocks/>
              </p:cNvPicPr>
              <p:nvPr/>
            </p:nvPicPr>
            <p:blipFill>
              <a:blip r:embed="rId5" cstate="print">
                <a:extLst>
                  <a:ext uri="{28A0092B-C50C-407E-A947-70E740481C1C}">
                    <a14:useLocalDpi xmlns:a14="http://schemas.microsoft.com/office/drawing/2010/main" val="0"/>
                  </a:ext>
                </a:extLst>
              </a:blip>
              <a:stretch>
                <a:fillRect/>
              </a:stretch>
            </p:blipFill>
            <p:spPr>
              <a:xfrm>
                <a:off x="2491509" y="4210735"/>
                <a:ext cx="247869" cy="269501"/>
              </a:xfrm>
              <a:prstGeom prst="rect">
                <a:avLst/>
              </a:prstGeom>
            </p:spPr>
          </p:pic>
          <p:pic>
            <p:nvPicPr>
              <p:cNvPr id="78" name="図 77"/>
              <p:cNvPicPr preferRelativeResize="0">
                <a:picLocks/>
              </p:cNvPicPr>
              <p:nvPr/>
            </p:nvPicPr>
            <p:blipFill>
              <a:blip r:embed="rId6" cstate="print">
                <a:extLst>
                  <a:ext uri="{28A0092B-C50C-407E-A947-70E740481C1C}">
                    <a14:useLocalDpi xmlns:a14="http://schemas.microsoft.com/office/drawing/2010/main" val="0"/>
                  </a:ext>
                </a:extLst>
              </a:blip>
              <a:stretch>
                <a:fillRect/>
              </a:stretch>
            </p:blipFill>
            <p:spPr>
              <a:xfrm>
                <a:off x="2742793" y="4216131"/>
                <a:ext cx="247869" cy="269501"/>
              </a:xfrm>
              <a:prstGeom prst="rect">
                <a:avLst/>
              </a:prstGeom>
            </p:spPr>
          </p:pic>
          <p:sp>
            <p:nvSpPr>
              <p:cNvPr id="79" name="テキスト ボックス 42"/>
              <p:cNvSpPr txBox="1"/>
              <p:nvPr/>
            </p:nvSpPr>
            <p:spPr>
              <a:xfrm>
                <a:off x="2273922" y="4456829"/>
                <a:ext cx="376020" cy="22747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b="1" dirty="0">
                    <a:latin typeface="Meiryo UI" panose="020B0604030504040204" pitchFamily="50" charset="-128"/>
                    <a:ea typeface="Meiryo UI" panose="020B0604030504040204" pitchFamily="50" charset="-128"/>
                  </a:rPr>
                  <a:t>経済</a:t>
                </a:r>
              </a:p>
            </p:txBody>
          </p:sp>
          <p:sp>
            <p:nvSpPr>
              <p:cNvPr id="80" name="テキスト ボックス 43"/>
              <p:cNvSpPr txBox="1"/>
              <p:nvPr/>
            </p:nvSpPr>
            <p:spPr>
              <a:xfrm>
                <a:off x="2578759" y="3978945"/>
                <a:ext cx="313371" cy="22747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b="1" dirty="0">
                    <a:latin typeface="Meiryo UI" panose="020B0604030504040204" pitchFamily="50" charset="-128"/>
                    <a:ea typeface="Meiryo UI" panose="020B0604030504040204" pitchFamily="50" charset="-128"/>
                  </a:rPr>
                  <a:t>社会</a:t>
                </a:r>
              </a:p>
            </p:txBody>
          </p:sp>
          <p:sp>
            <p:nvSpPr>
              <p:cNvPr id="81" name="テキスト ボックス 44"/>
              <p:cNvSpPr txBox="1"/>
              <p:nvPr/>
            </p:nvSpPr>
            <p:spPr>
              <a:xfrm>
                <a:off x="2873901" y="4456829"/>
                <a:ext cx="368047" cy="22747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b="1" dirty="0">
                    <a:latin typeface="Meiryo UI" panose="020B0604030504040204" pitchFamily="50" charset="-128"/>
                    <a:ea typeface="Meiryo UI" panose="020B0604030504040204" pitchFamily="50" charset="-128"/>
                  </a:rPr>
                  <a:t>環境</a:t>
                </a:r>
              </a:p>
            </p:txBody>
          </p:sp>
          <p:pic>
            <p:nvPicPr>
              <p:cNvPr id="82" name="図 81"/>
              <p:cNvPicPr preferRelativeResize="0">
                <a:picLocks/>
              </p:cNvPicPr>
              <p:nvPr/>
            </p:nvPicPr>
            <p:blipFill>
              <a:blip r:embed="rId7" cstate="print">
                <a:extLst>
                  <a:ext uri="{28A0092B-C50C-407E-A947-70E740481C1C}">
                    <a14:useLocalDpi xmlns:a14="http://schemas.microsoft.com/office/drawing/2010/main" val="0"/>
                  </a:ext>
                </a:extLst>
              </a:blip>
              <a:stretch>
                <a:fillRect/>
              </a:stretch>
            </p:blipFill>
            <p:spPr>
              <a:xfrm>
                <a:off x="2246055" y="4083872"/>
                <a:ext cx="247869" cy="269501"/>
              </a:xfrm>
              <a:prstGeom prst="rect">
                <a:avLst/>
              </a:prstGeom>
            </p:spPr>
          </p:pic>
          <p:pic>
            <p:nvPicPr>
              <p:cNvPr id="83" name="図 82"/>
              <p:cNvPicPr preferRelativeResize="0">
                <a:picLocks/>
              </p:cNvPicPr>
              <p:nvPr/>
            </p:nvPicPr>
            <p:blipFill>
              <a:blip r:embed="rId8" cstate="print">
                <a:extLst>
                  <a:ext uri="{28A0092B-C50C-407E-A947-70E740481C1C}">
                    <a14:useLocalDpi xmlns:a14="http://schemas.microsoft.com/office/drawing/2010/main" val="0"/>
                  </a:ext>
                </a:extLst>
              </a:blip>
              <a:stretch>
                <a:fillRect/>
              </a:stretch>
            </p:blipFill>
            <p:spPr>
              <a:xfrm>
                <a:off x="2984434" y="4102856"/>
                <a:ext cx="247869" cy="269501"/>
              </a:xfrm>
              <a:prstGeom prst="rect">
                <a:avLst/>
              </a:prstGeom>
            </p:spPr>
          </p:pic>
          <p:sp>
            <p:nvSpPr>
              <p:cNvPr id="85" name="テキスト ボックス 43"/>
              <p:cNvSpPr txBox="1"/>
              <p:nvPr/>
            </p:nvSpPr>
            <p:spPr>
              <a:xfrm>
                <a:off x="2217219" y="4720677"/>
                <a:ext cx="1043369" cy="343743"/>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lnSpc>
                    <a:spcPts val="1000"/>
                  </a:lnSpc>
                </a:pPr>
                <a:r>
                  <a:rPr kumimoji="1" lang="ja-JP" altLang="en-US" sz="1000" dirty="0">
                    <a:latin typeface="Meiryo UI" panose="020B0604030504040204" pitchFamily="50" charset="-128"/>
                    <a:ea typeface="Meiryo UI" panose="020B0604030504040204" pitchFamily="50" charset="-128"/>
                  </a:rPr>
                  <a:t>重点ゴールを中心とした府の取組み</a:t>
                </a:r>
              </a:p>
            </p:txBody>
          </p:sp>
          <p:pic>
            <p:nvPicPr>
              <p:cNvPr id="84" name="図 83"/>
              <p:cNvPicPr preferRelativeResize="0">
                <a:picLocks/>
              </p:cNvPicPr>
              <p:nvPr/>
            </p:nvPicPr>
            <p:blipFill>
              <a:blip r:embed="rId9" cstate="print">
                <a:extLst>
                  <a:ext uri="{28A0092B-C50C-407E-A947-70E740481C1C}">
                    <a14:useLocalDpi xmlns:a14="http://schemas.microsoft.com/office/drawing/2010/main" val="0"/>
                  </a:ext>
                </a:extLst>
              </a:blip>
              <a:stretch>
                <a:fillRect/>
              </a:stretch>
            </p:blipFill>
            <p:spPr>
              <a:xfrm>
                <a:off x="2626913" y="4477426"/>
                <a:ext cx="247869" cy="269501"/>
              </a:xfrm>
              <a:prstGeom prst="rect">
                <a:avLst/>
              </a:prstGeom>
            </p:spPr>
          </p:pic>
        </p:grpSp>
      </p:grpSp>
      <p:sp>
        <p:nvSpPr>
          <p:cNvPr id="31" name="右矢印 30"/>
          <p:cNvSpPr>
            <a:spLocks/>
          </p:cNvSpPr>
          <p:nvPr/>
        </p:nvSpPr>
        <p:spPr>
          <a:xfrm>
            <a:off x="7524278" y="3717259"/>
            <a:ext cx="569095" cy="156460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67" name="二等辺三角形 66"/>
          <p:cNvSpPr>
            <a:spLocks noChangeAspect="1"/>
          </p:cNvSpPr>
          <p:nvPr/>
        </p:nvSpPr>
        <p:spPr>
          <a:xfrm>
            <a:off x="9134226" y="4262821"/>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89" name="二等辺三角形 88"/>
          <p:cNvSpPr>
            <a:spLocks noChangeAspect="1"/>
          </p:cNvSpPr>
          <p:nvPr/>
        </p:nvSpPr>
        <p:spPr>
          <a:xfrm>
            <a:off x="8646865" y="3964667"/>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a:p>
        </p:txBody>
      </p:sp>
      <p:sp>
        <p:nvSpPr>
          <p:cNvPr id="90" name="二等辺三角形 89"/>
          <p:cNvSpPr>
            <a:spLocks noChangeAspect="1"/>
          </p:cNvSpPr>
          <p:nvPr/>
        </p:nvSpPr>
        <p:spPr>
          <a:xfrm>
            <a:off x="8923520" y="4055765"/>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91" name="二等辺三角形 90"/>
          <p:cNvSpPr>
            <a:spLocks noChangeAspect="1"/>
          </p:cNvSpPr>
          <p:nvPr/>
        </p:nvSpPr>
        <p:spPr>
          <a:xfrm>
            <a:off x="8414558" y="4252773"/>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94" name="二等辺三角形 93"/>
          <p:cNvSpPr>
            <a:spLocks noChangeAspect="1"/>
          </p:cNvSpPr>
          <p:nvPr/>
        </p:nvSpPr>
        <p:spPr>
          <a:xfrm flipH="1">
            <a:off x="8364324" y="4713774"/>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95" name="二等辺三角形 94"/>
          <p:cNvSpPr>
            <a:spLocks noChangeAspect="1"/>
          </p:cNvSpPr>
          <p:nvPr/>
        </p:nvSpPr>
        <p:spPr>
          <a:xfrm flipH="1">
            <a:off x="9868417" y="3957534"/>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97" name="二等辺三角形 96"/>
          <p:cNvSpPr>
            <a:spLocks noChangeAspect="1"/>
          </p:cNvSpPr>
          <p:nvPr/>
        </p:nvSpPr>
        <p:spPr>
          <a:xfrm flipH="1">
            <a:off x="10284662" y="4898442"/>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98" name="二等辺三角形 97"/>
          <p:cNvSpPr>
            <a:spLocks noChangeAspect="1"/>
          </p:cNvSpPr>
          <p:nvPr/>
        </p:nvSpPr>
        <p:spPr>
          <a:xfrm flipH="1">
            <a:off x="10241939" y="4678413"/>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100" name="二等辺三角形 99"/>
          <p:cNvSpPr>
            <a:spLocks noChangeAspect="1"/>
          </p:cNvSpPr>
          <p:nvPr/>
        </p:nvSpPr>
        <p:spPr>
          <a:xfrm flipH="1">
            <a:off x="10087426" y="4286264"/>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104" name="二等辺三角形 103"/>
          <p:cNvSpPr>
            <a:spLocks noChangeAspect="1"/>
          </p:cNvSpPr>
          <p:nvPr/>
        </p:nvSpPr>
        <p:spPr>
          <a:xfrm>
            <a:off x="9164599" y="3871036"/>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106" name="正方形/長方形 105"/>
          <p:cNvSpPr/>
          <p:nvPr/>
        </p:nvSpPr>
        <p:spPr>
          <a:xfrm>
            <a:off x="5474115" y="2110939"/>
            <a:ext cx="1361422" cy="443198"/>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marL="80965" indent="-6351">
              <a:lnSpc>
                <a:spcPts val="1800"/>
              </a:lnSpc>
              <a:tabLst>
                <a:tab pos="80965" algn="l"/>
              </a:tabLst>
            </a:pP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7" name="正方形/長方形 106"/>
          <p:cNvSpPr/>
          <p:nvPr/>
        </p:nvSpPr>
        <p:spPr>
          <a:xfrm>
            <a:off x="8797600" y="2120297"/>
            <a:ext cx="1361422" cy="443198"/>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marL="80965" indent="-6351">
              <a:lnSpc>
                <a:spcPts val="1800"/>
              </a:lnSpc>
              <a:tabLst>
                <a:tab pos="80965" algn="l"/>
              </a:tabLst>
            </a:pP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8" name="正方形/長方形 107"/>
          <p:cNvSpPr/>
          <p:nvPr/>
        </p:nvSpPr>
        <p:spPr>
          <a:xfrm>
            <a:off x="1720983" y="5994868"/>
            <a:ext cx="2722843" cy="74111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marL="80965" indent="-6351">
              <a:lnSpc>
                <a:spcPts val="1800"/>
              </a:lnSpc>
              <a:tabLst>
                <a:tab pos="80965" algn="l"/>
              </a:tabLst>
            </a:pP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9" name="正方形/長方形 108"/>
          <p:cNvSpPr/>
          <p:nvPr/>
        </p:nvSpPr>
        <p:spPr>
          <a:xfrm>
            <a:off x="4530550" y="5910847"/>
            <a:ext cx="3326660" cy="87429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marL="80965" indent="-6351">
              <a:tabLst>
                <a:tab pos="0" algn="l"/>
              </a:tabLst>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万博において、大阪のあらゆるステークホルダーが、会場の内外で</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を体現し、行動する姿を世界に発信</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0" name="正方形/長方形 109"/>
          <p:cNvSpPr/>
          <p:nvPr/>
        </p:nvSpPr>
        <p:spPr>
          <a:xfrm>
            <a:off x="8016226" y="5890477"/>
            <a:ext cx="2812941" cy="87429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marL="80965" indent="-6351">
              <a:tabLst>
                <a:tab pos="0" algn="l"/>
              </a:tabLst>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日本全体や世界とのつながりの中で、先頭に立って、世界とともに</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を達成する</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a:xfrm>
            <a:off x="8423859" y="3982340"/>
            <a:ext cx="144000" cy="144000"/>
          </a:xfrm>
          <a:prstGeom prst="rect">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 name="正方形/長方形 104"/>
          <p:cNvSpPr/>
          <p:nvPr/>
        </p:nvSpPr>
        <p:spPr>
          <a:xfrm>
            <a:off x="8206203" y="4471822"/>
            <a:ext cx="144000" cy="144000"/>
          </a:xfrm>
          <a:prstGeom prst="rect">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正方形/長方形 110"/>
          <p:cNvSpPr/>
          <p:nvPr/>
        </p:nvSpPr>
        <p:spPr>
          <a:xfrm>
            <a:off x="9907427" y="4168150"/>
            <a:ext cx="144000" cy="144000"/>
          </a:xfrm>
          <a:prstGeom prst="rect">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 name="楕円 111"/>
          <p:cNvSpPr/>
          <p:nvPr/>
        </p:nvSpPr>
        <p:spPr>
          <a:xfrm>
            <a:off x="8689958" y="4205279"/>
            <a:ext cx="180000" cy="180000"/>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 name="楕円 114"/>
          <p:cNvSpPr/>
          <p:nvPr/>
        </p:nvSpPr>
        <p:spPr>
          <a:xfrm>
            <a:off x="10445552" y="4790441"/>
            <a:ext cx="180000" cy="180000"/>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6" name="二等辺三角形 115"/>
          <p:cNvSpPr>
            <a:spLocks noChangeAspect="1"/>
          </p:cNvSpPr>
          <p:nvPr/>
        </p:nvSpPr>
        <p:spPr>
          <a:xfrm>
            <a:off x="8655130" y="4416533"/>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118" name="楕円 117"/>
          <p:cNvSpPr/>
          <p:nvPr/>
        </p:nvSpPr>
        <p:spPr>
          <a:xfrm>
            <a:off x="8848799" y="3819735"/>
            <a:ext cx="180000" cy="180000"/>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9" name="二等辺三角形 118"/>
          <p:cNvSpPr>
            <a:spLocks noChangeAspect="1"/>
          </p:cNvSpPr>
          <p:nvPr/>
        </p:nvSpPr>
        <p:spPr>
          <a:xfrm>
            <a:off x="9084314" y="4933166"/>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120" name="正方形/長方形 119"/>
          <p:cNvSpPr/>
          <p:nvPr/>
        </p:nvSpPr>
        <p:spPr>
          <a:xfrm>
            <a:off x="10284662" y="5139718"/>
            <a:ext cx="144000" cy="144000"/>
          </a:xfrm>
          <a:prstGeom prst="rect">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1" name="楕円 120"/>
          <p:cNvSpPr/>
          <p:nvPr/>
        </p:nvSpPr>
        <p:spPr>
          <a:xfrm>
            <a:off x="10087426" y="3848212"/>
            <a:ext cx="180000" cy="180000"/>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1409168" y="697090"/>
            <a:ext cx="9415997" cy="1220847"/>
          </a:xfrm>
          <a:prstGeom prst="rect">
            <a:avLst/>
          </a:prstGeom>
          <a:solidFill>
            <a:schemeClr val="accent1">
              <a:lumMod val="20000"/>
              <a:lumOff val="80000"/>
            </a:schemeClr>
          </a:solidFill>
        </p:spPr>
        <p:txBody>
          <a:bodyPr wrap="square" rtlCol="0">
            <a:spAutoFit/>
          </a:bodyPr>
          <a:lstStyle/>
          <a:p>
            <a:pPr>
              <a:lnSpc>
                <a:spcPts val="2200"/>
              </a:lnSpc>
            </a:pPr>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先進都市  ＝</a:t>
            </a:r>
            <a:r>
              <a:rPr kumimoji="1" lang="ja-JP" altLang="en-US" sz="2000" dirty="0">
                <a:latin typeface="Meiryo UI" panose="020B0604030504040204" pitchFamily="50" charset="-128"/>
                <a:ea typeface="Meiryo UI" panose="020B0604030504040204" pitchFamily="50" charset="-128"/>
              </a:rPr>
              <a:t>　誰もが</a:t>
            </a:r>
            <a:r>
              <a:rPr kumimoji="1" lang="en-US" altLang="ja-JP" sz="2000" dirty="0">
                <a:latin typeface="Meiryo UI" panose="020B0604030504040204" pitchFamily="50" charset="-128"/>
                <a:ea typeface="Meiryo UI" panose="020B0604030504040204" pitchFamily="50" charset="-128"/>
              </a:rPr>
              <a:t>SDGs</a:t>
            </a:r>
            <a:r>
              <a:rPr kumimoji="1" lang="ja-JP" altLang="en-US" sz="2000" dirty="0">
                <a:latin typeface="Meiryo UI" panose="020B0604030504040204" pitchFamily="50" charset="-128"/>
                <a:ea typeface="Meiryo UI" panose="020B0604030504040204" pitchFamily="50" charset="-128"/>
              </a:rPr>
              <a:t>を意識し、一人ひとりが自律的に</a:t>
            </a:r>
            <a:r>
              <a:rPr kumimoji="1" lang="en-US" altLang="ja-JP" sz="2000" dirty="0">
                <a:latin typeface="Meiryo UI" panose="020B0604030504040204" pitchFamily="50" charset="-128"/>
                <a:ea typeface="Meiryo UI" panose="020B0604030504040204" pitchFamily="50" charset="-128"/>
              </a:rPr>
              <a:t>17</a:t>
            </a:r>
            <a:r>
              <a:rPr kumimoji="1" lang="ja-JP" altLang="en-US" sz="2000" dirty="0">
                <a:latin typeface="Meiryo UI" panose="020B0604030504040204" pitchFamily="50" charset="-128"/>
                <a:ea typeface="Meiryo UI" panose="020B0604030504040204" pitchFamily="50" charset="-128"/>
              </a:rPr>
              <a:t>の</a:t>
            </a:r>
            <a:r>
              <a:rPr kumimoji="1" lang="en-US" altLang="ja-JP" sz="2000" dirty="0">
                <a:latin typeface="Meiryo UI" panose="020B0604030504040204" pitchFamily="50" charset="-128"/>
                <a:ea typeface="Meiryo UI" panose="020B0604030504040204" pitchFamily="50" charset="-128"/>
              </a:rPr>
              <a:t>SDGs</a:t>
            </a:r>
            <a:r>
              <a:rPr kumimoji="1" lang="ja-JP" altLang="en-US" sz="2000" dirty="0">
                <a:latin typeface="Meiryo UI" panose="020B0604030504040204" pitchFamily="50" charset="-128"/>
                <a:ea typeface="Meiryo UI" panose="020B0604030504040204" pitchFamily="50" charset="-128"/>
              </a:rPr>
              <a:t>全ての  </a:t>
            </a:r>
            <a:endParaRPr kumimoji="1" lang="en-US" altLang="ja-JP" sz="2000" dirty="0">
              <a:latin typeface="Meiryo UI" panose="020B0604030504040204" pitchFamily="50" charset="-128"/>
              <a:ea typeface="Meiryo UI" panose="020B0604030504040204" pitchFamily="50" charset="-128"/>
            </a:endParaRPr>
          </a:p>
          <a:p>
            <a:pPr>
              <a:lnSpc>
                <a:spcPts val="2200"/>
              </a:lnSpc>
            </a:pPr>
            <a:r>
              <a:rPr kumimoji="1" lang="en-US" altLang="ja-JP" sz="2000" dirty="0">
                <a:latin typeface="Meiryo UI" panose="020B0604030504040204" pitchFamily="50" charset="-128"/>
                <a:ea typeface="Meiryo UI" panose="020B0604030504040204" pitchFamily="50" charset="-128"/>
              </a:rPr>
              <a:t>  </a:t>
            </a:r>
            <a:r>
              <a:rPr kumimoji="1" lang="ja-JP" altLang="en-US" sz="2000" dirty="0">
                <a:latin typeface="Meiryo UI" panose="020B0604030504040204" pitchFamily="50" charset="-128"/>
                <a:ea typeface="Meiryo UI" panose="020B0604030504040204" pitchFamily="50" charset="-128"/>
              </a:rPr>
              <a:t>　</a:t>
            </a:r>
            <a:r>
              <a:rPr kumimoji="1" lang="en-US" altLang="ja-JP" sz="2000" dirty="0">
                <a:latin typeface="Meiryo UI" panose="020B0604030504040204" pitchFamily="50" charset="-128"/>
                <a:ea typeface="Meiryo UI" panose="020B0604030504040204" pitchFamily="50" charset="-128"/>
              </a:rPr>
              <a:t>                         </a:t>
            </a:r>
            <a:r>
              <a:rPr kumimoji="1" lang="ja-JP" altLang="en-US" sz="2000" dirty="0">
                <a:latin typeface="Meiryo UI" panose="020B0604030504040204" pitchFamily="50" charset="-128"/>
                <a:ea typeface="Meiryo UI" panose="020B0604030504040204" pitchFamily="50" charset="-128"/>
              </a:rPr>
              <a:t>達成をめざしていくこと</a:t>
            </a:r>
            <a:endParaRPr kumimoji="1" lang="en-US" altLang="ja-JP" sz="2000" dirty="0">
              <a:latin typeface="Meiryo UI" panose="020B0604030504040204" pitchFamily="50" charset="-128"/>
              <a:ea typeface="Meiryo UI" panose="020B0604030504040204" pitchFamily="50" charset="-128"/>
            </a:endParaRPr>
          </a:p>
          <a:p>
            <a:pPr>
              <a:lnSpc>
                <a:spcPts val="2200"/>
              </a:lnSpc>
            </a:pPr>
            <a:endParaRPr kumimoji="1" lang="en-US" altLang="ja-JP" sz="2000" dirty="0">
              <a:latin typeface="Meiryo UI" panose="020B0604030504040204" pitchFamily="50" charset="-128"/>
              <a:ea typeface="Meiryo UI" panose="020B0604030504040204" pitchFamily="50" charset="-128"/>
            </a:endParaRPr>
          </a:p>
          <a:p>
            <a:pPr>
              <a:lnSpc>
                <a:spcPts val="2200"/>
              </a:lnSpc>
            </a:pPr>
            <a:r>
              <a:rPr kumimoji="1" lang="ja-JP" altLang="en-US" sz="2000" dirty="0">
                <a:latin typeface="Meiryo UI" panose="020B0604030504040204" pitchFamily="50" charset="-128"/>
                <a:ea typeface="Meiryo UI" panose="020B0604030504040204" pitchFamily="50" charset="-128"/>
              </a:rPr>
              <a:t>　→様々なステークホルダーが連携・協調し、「大阪」が</a:t>
            </a:r>
            <a:r>
              <a:rPr kumimoji="1" lang="en-US" altLang="ja-JP" sz="2000" dirty="0">
                <a:latin typeface="Meiryo UI" panose="020B0604030504040204" pitchFamily="50" charset="-128"/>
                <a:ea typeface="Meiryo UI" panose="020B0604030504040204" pitchFamily="50" charset="-128"/>
              </a:rPr>
              <a:t>SDGs</a:t>
            </a:r>
            <a:r>
              <a:rPr kumimoji="1" lang="ja-JP" altLang="en-US" sz="2000" dirty="0">
                <a:latin typeface="Meiryo UI" panose="020B0604030504040204" pitchFamily="50" charset="-128"/>
                <a:ea typeface="Meiryo UI" panose="020B0604030504040204" pitchFamily="50" charset="-128"/>
              </a:rPr>
              <a:t>を体現したまちを発信していく</a:t>
            </a:r>
          </a:p>
        </p:txBody>
      </p:sp>
      <p:sp>
        <p:nvSpPr>
          <p:cNvPr id="92" name="スライド番号プレースホルダー 1"/>
          <p:cNvSpPr txBox="1">
            <a:spLocks/>
          </p:cNvSpPr>
          <p:nvPr/>
        </p:nvSpPr>
        <p:spPr>
          <a:xfrm>
            <a:off x="9593333" y="651686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a:pPr algn="r"/>
              <a:t>27</a:t>
            </a:fld>
            <a:endParaRPr kumimoji="1" lang="ja-JP" altLang="en-US" sz="1200" dirty="0"/>
          </a:p>
        </p:txBody>
      </p:sp>
      <p:sp>
        <p:nvSpPr>
          <p:cNvPr id="88" name="テキスト ボックス 87">
            <a:extLst>
              <a:ext uri="{FF2B5EF4-FFF2-40B4-BE49-F238E27FC236}">
                <a16:creationId xmlns:a16="http://schemas.microsoft.com/office/drawing/2014/main" id="{38B09320-ACED-4E48-A8F3-BA70326570A4}"/>
              </a:ext>
            </a:extLst>
          </p:cNvPr>
          <p:cNvSpPr txBox="1"/>
          <p:nvPr/>
        </p:nvSpPr>
        <p:spPr>
          <a:xfrm>
            <a:off x="1228188" y="99091"/>
            <a:ext cx="5515884" cy="400110"/>
          </a:xfrm>
          <a:prstGeom prst="rect">
            <a:avLst/>
          </a:prstGeom>
          <a:noFill/>
        </p:spPr>
        <p:txBody>
          <a:bodyPr wrap="square" rtlCol="0">
            <a:spAutoFit/>
          </a:bodyP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先進都市をめざして</a:t>
            </a:r>
            <a:endParaRPr kumimoji="1" lang="zh-CN" altLang="en-US" sz="2000" b="1" dirty="0">
              <a:latin typeface="Meiryo UI" panose="020B0604030504040204" pitchFamily="50" charset="-128"/>
              <a:ea typeface="Meiryo UI" panose="020B0604030504040204" pitchFamily="50" charset="-128"/>
            </a:endParaRPr>
          </a:p>
        </p:txBody>
      </p:sp>
      <p:cxnSp>
        <p:nvCxnSpPr>
          <p:cNvPr id="101" name="直線コネクタ 100">
            <a:extLst>
              <a:ext uri="{FF2B5EF4-FFF2-40B4-BE49-F238E27FC236}">
                <a16:creationId xmlns:a16="http://schemas.microsoft.com/office/drawing/2014/main" id="{7C5D7425-653A-45FE-B007-C2602D6655B8}"/>
              </a:ext>
            </a:extLst>
          </p:cNvPr>
          <p:cNvCxnSpPr>
            <a:cxnSpLocks/>
          </p:cNvCxnSpPr>
          <p:nvPr/>
        </p:nvCxnSpPr>
        <p:spPr>
          <a:xfrm>
            <a:off x="1201915" y="505879"/>
            <a:ext cx="9747636" cy="0"/>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3670653"/>
      </p:ext>
    </p:extLst>
  </p:cSld>
  <p:clrMapOvr>
    <a:masterClrMapping/>
  </p:clrMapOvr>
  <mc:AlternateContent xmlns:mc="http://schemas.openxmlformats.org/markup-compatibility/2006" xmlns:p14="http://schemas.microsoft.com/office/powerpoint/2010/main">
    <mc:Choice Requires="p14">
      <p:transition spd="slow" p14:dur="2000" advTm="1535"/>
    </mc:Choice>
    <mc:Fallback xmlns="">
      <p:transition spd="slow" advTm="1535"/>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正方形/長方形 31"/>
          <p:cNvSpPr/>
          <p:nvPr/>
        </p:nvSpPr>
        <p:spPr>
          <a:xfrm>
            <a:off x="1518505" y="1474333"/>
            <a:ext cx="9154990" cy="1090298"/>
          </a:xfrm>
          <a:prstGeom prst="rect">
            <a:avLst/>
          </a:prstGeom>
        </p:spPr>
        <p:txBody>
          <a:bodyPr wrap="square">
            <a:spAutoFit/>
          </a:bodyPr>
          <a:lstStyle/>
          <a:p>
            <a:pPr>
              <a:lnSpc>
                <a:spcPts val="2681"/>
              </a:lnSpc>
            </a:pPr>
            <a:r>
              <a:rPr lang="ja-JP" altLang="en-US" dirty="0">
                <a:latin typeface="Meiryo UI" panose="020B0604030504040204" pitchFamily="50" charset="-128"/>
                <a:ea typeface="Meiryo UI" panose="020B0604030504040204" pitchFamily="50" charset="-128"/>
              </a:rPr>
              <a:t>わたしたちは、「誰一人取り残さない、持続可能な社会の実現」をめざす“持続可能な開発のための</a:t>
            </a:r>
            <a:r>
              <a:rPr lang="en-US" altLang="ja-JP" dirty="0">
                <a:latin typeface="Meiryo UI" panose="020B0604030504040204" pitchFamily="50" charset="-128"/>
                <a:ea typeface="Meiryo UI" panose="020B0604030504040204" pitchFamily="50" charset="-128"/>
              </a:rPr>
              <a:t>2030</a:t>
            </a:r>
            <a:r>
              <a:rPr lang="ja-JP" altLang="en-US" dirty="0">
                <a:latin typeface="Meiryo UI" panose="020B0604030504040204" pitchFamily="50" charset="-128"/>
                <a:ea typeface="Meiryo UI" panose="020B0604030504040204" pitchFamily="50" charset="-128"/>
              </a:rPr>
              <a:t>アジェンダ”（</a:t>
            </a:r>
            <a:r>
              <a:rPr lang="en-US" altLang="ja-JP" dirty="0">
                <a:latin typeface="Meiryo UI" panose="020B0604030504040204" pitchFamily="50" charset="-128"/>
                <a:ea typeface="Meiryo UI" panose="020B0604030504040204" pitchFamily="50" charset="-128"/>
              </a:rPr>
              <a:t>SDGs</a:t>
            </a:r>
            <a:r>
              <a:rPr lang="ja-JP" altLang="en-US" dirty="0">
                <a:latin typeface="Meiryo UI" panose="020B0604030504040204" pitchFamily="50" charset="-128"/>
                <a:ea typeface="Meiryo UI" panose="020B0604030504040204" pitchFamily="50" charset="-128"/>
              </a:rPr>
              <a:t>）の理念に賛同し、</a:t>
            </a:r>
            <a:r>
              <a:rPr lang="en-US" altLang="ja-JP" dirty="0">
                <a:latin typeface="Meiryo UI" panose="020B0604030504040204" pitchFamily="50" charset="-128"/>
                <a:ea typeface="Meiryo UI" panose="020B0604030504040204" pitchFamily="50" charset="-128"/>
              </a:rPr>
              <a:t>2025</a:t>
            </a:r>
            <a:r>
              <a:rPr lang="ja-JP" altLang="en-US" dirty="0">
                <a:latin typeface="Meiryo UI" panose="020B0604030504040204" pitchFamily="50" charset="-128"/>
                <a:ea typeface="Meiryo UI" panose="020B0604030504040204" pitchFamily="50" charset="-128"/>
              </a:rPr>
              <a:t>年大阪・関西万博の地元都市として、万博のテーマである「いのち輝く未来社会のデザイン」に向けて、</a:t>
            </a:r>
            <a:r>
              <a:rPr lang="en-US" altLang="ja-JP" dirty="0">
                <a:latin typeface="Meiryo UI" panose="020B0604030504040204" pitchFamily="50" charset="-128"/>
                <a:ea typeface="Meiryo UI" panose="020B0604030504040204" pitchFamily="50" charset="-128"/>
              </a:rPr>
              <a:t>SDGs</a:t>
            </a:r>
            <a:r>
              <a:rPr lang="ja-JP" altLang="en-US" dirty="0">
                <a:latin typeface="Meiryo UI" panose="020B0604030504040204" pitchFamily="50" charset="-128"/>
                <a:ea typeface="Meiryo UI" panose="020B0604030504040204" pitchFamily="50" charset="-128"/>
              </a:rPr>
              <a:t>の</a:t>
            </a:r>
            <a:r>
              <a:rPr lang="en-US" altLang="ja-JP" dirty="0">
                <a:latin typeface="Meiryo UI" panose="020B0604030504040204" pitchFamily="50" charset="-128"/>
                <a:ea typeface="Meiryo UI" panose="020B0604030504040204" pitchFamily="50" charset="-128"/>
              </a:rPr>
              <a:t>17</a:t>
            </a:r>
            <a:r>
              <a:rPr lang="ja-JP" altLang="en-US" dirty="0">
                <a:latin typeface="Meiryo UI" panose="020B0604030504040204" pitchFamily="50" charset="-128"/>
                <a:ea typeface="Meiryo UI" panose="020B0604030504040204" pitchFamily="50" charset="-128"/>
              </a:rPr>
              <a:t>ゴールの達成をめざします。</a:t>
            </a:r>
            <a:endParaRPr lang="en-US" altLang="ja-JP" dirty="0">
              <a:latin typeface="Meiryo UI" panose="020B0604030504040204" pitchFamily="50" charset="-128"/>
              <a:ea typeface="Meiryo UI" panose="020B0604030504040204" pitchFamily="50" charset="-128"/>
            </a:endParaRPr>
          </a:p>
        </p:txBody>
      </p:sp>
      <p:grpSp>
        <p:nvGrpSpPr>
          <p:cNvPr id="34" name="グループ化 33"/>
          <p:cNvGrpSpPr/>
          <p:nvPr/>
        </p:nvGrpSpPr>
        <p:grpSpPr>
          <a:xfrm>
            <a:off x="1466158" y="3024270"/>
            <a:ext cx="9416652" cy="1462468"/>
            <a:chOff x="2035204" y="4146737"/>
            <a:chExt cx="9696382" cy="1554020"/>
          </a:xfrm>
        </p:grpSpPr>
        <p:grpSp>
          <p:nvGrpSpPr>
            <p:cNvPr id="35" name="グループ化 34"/>
            <p:cNvGrpSpPr/>
            <p:nvPr/>
          </p:nvGrpSpPr>
          <p:grpSpPr>
            <a:xfrm>
              <a:off x="2035204" y="4146737"/>
              <a:ext cx="9388016" cy="425157"/>
              <a:chOff x="2035204" y="4146737"/>
              <a:chExt cx="9388016" cy="425157"/>
            </a:xfrm>
          </p:grpSpPr>
          <p:sp>
            <p:nvSpPr>
              <p:cNvPr id="42" name="楕円 41"/>
              <p:cNvSpPr/>
              <p:nvPr/>
            </p:nvSpPr>
            <p:spPr>
              <a:xfrm>
                <a:off x="2035204" y="4197384"/>
                <a:ext cx="288000" cy="28800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dirty="0">
                    <a:solidFill>
                      <a:schemeClr val="bg1"/>
                    </a:solidFill>
                    <a:latin typeface="Meiryo UI" panose="020B0604030504040204" pitchFamily="50" charset="-128"/>
                    <a:ea typeface="Meiryo UI" panose="020B0604030504040204" pitchFamily="50" charset="-128"/>
                  </a:rPr>
                  <a:t>1</a:t>
                </a:r>
                <a:endParaRPr kumimoji="1" lang="ja-JP" altLang="en-US" dirty="0">
                  <a:solidFill>
                    <a:schemeClr val="bg1"/>
                  </a:solidFill>
                  <a:latin typeface="Meiryo UI" panose="020B0604030504040204" pitchFamily="50" charset="-128"/>
                  <a:ea typeface="Meiryo UI" panose="020B0604030504040204" pitchFamily="50" charset="-128"/>
                </a:endParaRPr>
              </a:p>
            </p:txBody>
          </p:sp>
          <p:sp>
            <p:nvSpPr>
              <p:cNvPr id="43" name="正方形/長方形 42"/>
              <p:cNvSpPr/>
              <p:nvPr/>
            </p:nvSpPr>
            <p:spPr>
              <a:xfrm>
                <a:off x="2324234" y="4146737"/>
                <a:ext cx="9098986" cy="425157"/>
              </a:xfrm>
              <a:prstGeom prst="rect">
                <a:avLst/>
              </a:prstGeom>
            </p:spPr>
            <p:txBody>
              <a:bodyPr wrap="square">
                <a:spAutoFit/>
              </a:bodyPr>
              <a:lstStyle/>
              <a:p>
                <a:r>
                  <a:rPr lang="ja-JP" altLang="en-US" sz="2000" b="1" dirty="0">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かけがえのない“いのち”を大切にし、地域社会や環境に配慮して行動します。</a:t>
                </a:r>
                <a:endParaRPr lang="ja-JP" altLang="en-US" sz="2000" b="1" dirty="0">
                  <a:solidFill>
                    <a:srgbClr val="002060"/>
                  </a:solidFill>
                  <a:latin typeface="Meiryo UI" panose="020B0604030504040204" pitchFamily="50" charset="-128"/>
                  <a:ea typeface="Meiryo UI" panose="020B0604030504040204" pitchFamily="50" charset="-128"/>
                </a:endParaRPr>
              </a:p>
            </p:txBody>
          </p:sp>
        </p:grpSp>
        <p:grpSp>
          <p:nvGrpSpPr>
            <p:cNvPr id="36" name="グループ化 35"/>
            <p:cNvGrpSpPr/>
            <p:nvPr/>
          </p:nvGrpSpPr>
          <p:grpSpPr>
            <a:xfrm>
              <a:off x="2035204" y="4717201"/>
              <a:ext cx="9696382" cy="425157"/>
              <a:chOff x="2035204" y="4389185"/>
              <a:chExt cx="9696382" cy="425157"/>
            </a:xfrm>
          </p:grpSpPr>
          <p:sp>
            <p:nvSpPr>
              <p:cNvPr id="40" name="楕円 39"/>
              <p:cNvSpPr/>
              <p:nvPr/>
            </p:nvSpPr>
            <p:spPr>
              <a:xfrm>
                <a:off x="2035204" y="4445240"/>
                <a:ext cx="288000" cy="28800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dirty="0">
                    <a:solidFill>
                      <a:schemeClr val="bg1"/>
                    </a:solidFill>
                    <a:latin typeface="Meiryo UI" panose="020B0604030504040204" pitchFamily="50" charset="-128"/>
                    <a:ea typeface="Meiryo UI" panose="020B0604030504040204" pitchFamily="50" charset="-128"/>
                  </a:rPr>
                  <a:t>2</a:t>
                </a:r>
                <a:endParaRPr kumimoji="1" lang="ja-JP" altLang="en-US" dirty="0">
                  <a:solidFill>
                    <a:schemeClr val="bg1"/>
                  </a:solidFill>
                  <a:latin typeface="Meiryo UI" panose="020B0604030504040204" pitchFamily="50" charset="-128"/>
                  <a:ea typeface="Meiryo UI" panose="020B0604030504040204" pitchFamily="50" charset="-128"/>
                </a:endParaRPr>
              </a:p>
            </p:txBody>
          </p:sp>
          <p:sp>
            <p:nvSpPr>
              <p:cNvPr id="41" name="正方形/長方形 40"/>
              <p:cNvSpPr/>
              <p:nvPr/>
            </p:nvSpPr>
            <p:spPr>
              <a:xfrm>
                <a:off x="2306112" y="4389185"/>
                <a:ext cx="9425474" cy="425157"/>
              </a:xfrm>
              <a:prstGeom prst="rect">
                <a:avLst/>
              </a:prstGeom>
            </p:spPr>
            <p:txBody>
              <a:bodyPr wrap="square">
                <a:spAutoFit/>
              </a:bodyPr>
              <a:lstStyle/>
              <a:p>
                <a:r>
                  <a:rPr lang="en-US" altLang="ja-JP" sz="2000" b="1" dirty="0">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2030</a:t>
                </a:r>
                <a:r>
                  <a:rPr lang="ja-JP" altLang="en-US" sz="2000" b="1" dirty="0">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年に住みたい魅力あふれる大阪をイメージし、できることから意識して行動します。</a:t>
                </a:r>
              </a:p>
            </p:txBody>
          </p:sp>
        </p:grpSp>
        <p:grpSp>
          <p:nvGrpSpPr>
            <p:cNvPr id="37" name="グループ化 36"/>
            <p:cNvGrpSpPr/>
            <p:nvPr/>
          </p:nvGrpSpPr>
          <p:grpSpPr>
            <a:xfrm>
              <a:off x="2035204" y="5275600"/>
              <a:ext cx="9520949" cy="425157"/>
              <a:chOff x="2035204" y="4617620"/>
              <a:chExt cx="9520949" cy="425157"/>
            </a:xfrm>
          </p:grpSpPr>
          <p:sp>
            <p:nvSpPr>
              <p:cNvPr id="38" name="楕円 37"/>
              <p:cNvSpPr/>
              <p:nvPr/>
            </p:nvSpPr>
            <p:spPr>
              <a:xfrm>
                <a:off x="2035204" y="4675743"/>
                <a:ext cx="288000" cy="28800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dirty="0">
                    <a:solidFill>
                      <a:schemeClr val="bg1"/>
                    </a:solidFill>
                    <a:latin typeface="Meiryo UI" panose="020B0604030504040204" pitchFamily="50" charset="-128"/>
                    <a:ea typeface="Meiryo UI" panose="020B0604030504040204" pitchFamily="50" charset="-128"/>
                  </a:rPr>
                  <a:t>3</a:t>
                </a:r>
                <a:endParaRPr kumimoji="1" lang="ja-JP" altLang="en-US" dirty="0">
                  <a:solidFill>
                    <a:schemeClr val="bg1"/>
                  </a:solidFill>
                  <a:latin typeface="Meiryo UI" panose="020B0604030504040204" pitchFamily="50" charset="-128"/>
                  <a:ea typeface="Meiryo UI" panose="020B0604030504040204" pitchFamily="50" charset="-128"/>
                </a:endParaRPr>
              </a:p>
            </p:txBody>
          </p:sp>
          <p:sp>
            <p:nvSpPr>
              <p:cNvPr id="39" name="正方形/長方形 38"/>
              <p:cNvSpPr/>
              <p:nvPr/>
            </p:nvSpPr>
            <p:spPr>
              <a:xfrm>
                <a:off x="2310517" y="4617620"/>
                <a:ext cx="9245636" cy="425157"/>
              </a:xfrm>
              <a:prstGeom prst="rect">
                <a:avLst/>
              </a:prstGeom>
            </p:spPr>
            <p:txBody>
              <a:bodyPr wrap="square">
                <a:spAutoFit/>
              </a:bodyPr>
              <a:lstStyle/>
              <a:p>
                <a:r>
                  <a:rPr lang="ja-JP" altLang="en-US" sz="2000" b="1" dirty="0">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人と人との出会い、つながりを大事にしながら、互いに学びあい協力して行動します。</a:t>
                </a:r>
              </a:p>
            </p:txBody>
          </p:sp>
        </p:grpSp>
      </p:grpSp>
      <p:pic>
        <p:nvPicPr>
          <p:cNvPr id="46" name="図 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7582" y="5146132"/>
            <a:ext cx="533821" cy="533821"/>
          </a:xfrm>
          <a:prstGeom prst="rect">
            <a:avLst/>
          </a:prstGeom>
        </p:spPr>
      </p:pic>
      <p:pic>
        <p:nvPicPr>
          <p:cNvPr id="47" name="図 4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61968" y="5146132"/>
            <a:ext cx="533821" cy="533821"/>
          </a:xfrm>
          <a:prstGeom prst="rect">
            <a:avLst/>
          </a:prstGeom>
        </p:spPr>
      </p:pic>
      <p:pic>
        <p:nvPicPr>
          <p:cNvPr id="48" name="図 4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6357" y="5146132"/>
            <a:ext cx="533821" cy="533821"/>
          </a:xfrm>
          <a:prstGeom prst="rect">
            <a:avLst/>
          </a:prstGeom>
        </p:spPr>
      </p:pic>
      <p:pic>
        <p:nvPicPr>
          <p:cNvPr id="49" name="図 4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70746" y="5146132"/>
            <a:ext cx="533821" cy="533821"/>
          </a:xfrm>
          <a:prstGeom prst="rect">
            <a:avLst/>
          </a:prstGeom>
        </p:spPr>
      </p:pic>
      <p:pic>
        <p:nvPicPr>
          <p:cNvPr id="52" name="図 5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25134" y="5146132"/>
            <a:ext cx="533821" cy="533821"/>
          </a:xfrm>
          <a:prstGeom prst="rect">
            <a:avLst/>
          </a:prstGeom>
        </p:spPr>
      </p:pic>
      <p:pic>
        <p:nvPicPr>
          <p:cNvPr id="53" name="図 5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79521" y="5146132"/>
            <a:ext cx="533821" cy="533821"/>
          </a:xfrm>
          <a:prstGeom prst="rect">
            <a:avLst/>
          </a:prstGeom>
        </p:spPr>
      </p:pic>
      <p:pic>
        <p:nvPicPr>
          <p:cNvPr id="57" name="図 5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733909" y="5146132"/>
            <a:ext cx="533821" cy="533821"/>
          </a:xfrm>
          <a:prstGeom prst="rect">
            <a:avLst/>
          </a:prstGeom>
        </p:spPr>
      </p:pic>
      <p:pic>
        <p:nvPicPr>
          <p:cNvPr id="58" name="図 5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288298" y="5146132"/>
            <a:ext cx="533821" cy="533821"/>
          </a:xfrm>
          <a:prstGeom prst="rect">
            <a:avLst/>
          </a:prstGeom>
        </p:spPr>
      </p:pic>
      <p:pic>
        <p:nvPicPr>
          <p:cNvPr id="59" name="図 5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842685" y="5146132"/>
            <a:ext cx="533821" cy="533821"/>
          </a:xfrm>
          <a:prstGeom prst="rect">
            <a:avLst/>
          </a:prstGeom>
        </p:spPr>
      </p:pic>
      <p:pic>
        <p:nvPicPr>
          <p:cNvPr id="60" name="図 5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397074" y="5146132"/>
            <a:ext cx="533821" cy="533821"/>
          </a:xfrm>
          <a:prstGeom prst="rect">
            <a:avLst/>
          </a:prstGeom>
        </p:spPr>
      </p:pic>
      <p:pic>
        <p:nvPicPr>
          <p:cNvPr id="61" name="図 6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951460" y="5146132"/>
            <a:ext cx="533821" cy="533821"/>
          </a:xfrm>
          <a:prstGeom prst="rect">
            <a:avLst/>
          </a:prstGeom>
        </p:spPr>
      </p:pic>
      <p:pic>
        <p:nvPicPr>
          <p:cNvPr id="63" name="図 6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505848" y="5146132"/>
            <a:ext cx="533821" cy="533821"/>
          </a:xfrm>
          <a:prstGeom prst="rect">
            <a:avLst/>
          </a:prstGeom>
        </p:spPr>
      </p:pic>
      <p:pic>
        <p:nvPicPr>
          <p:cNvPr id="64" name="図 63"/>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8060237" y="5146132"/>
            <a:ext cx="533821" cy="533821"/>
          </a:xfrm>
          <a:prstGeom prst="rect">
            <a:avLst/>
          </a:prstGeom>
        </p:spPr>
      </p:pic>
      <p:pic>
        <p:nvPicPr>
          <p:cNvPr id="65" name="図 64"/>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8614626" y="5146132"/>
            <a:ext cx="533821" cy="533821"/>
          </a:xfrm>
          <a:prstGeom prst="rect">
            <a:avLst/>
          </a:prstGeom>
        </p:spPr>
      </p:pic>
      <p:pic>
        <p:nvPicPr>
          <p:cNvPr id="66" name="図 65"/>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9169012" y="5146132"/>
            <a:ext cx="533821" cy="533821"/>
          </a:xfrm>
          <a:prstGeom prst="rect">
            <a:avLst/>
          </a:prstGeom>
        </p:spPr>
      </p:pic>
      <p:pic>
        <p:nvPicPr>
          <p:cNvPr id="67" name="図 66"/>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9723401" y="5146132"/>
            <a:ext cx="533821" cy="533821"/>
          </a:xfrm>
          <a:prstGeom prst="rect">
            <a:avLst/>
          </a:prstGeom>
        </p:spPr>
      </p:pic>
      <p:pic>
        <p:nvPicPr>
          <p:cNvPr id="68" name="図 67"/>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0277795" y="5146132"/>
            <a:ext cx="533821" cy="533821"/>
          </a:xfrm>
          <a:prstGeom prst="rect">
            <a:avLst/>
          </a:prstGeom>
        </p:spPr>
      </p:pic>
      <p:sp>
        <p:nvSpPr>
          <p:cNvPr id="71" name="正方形/長方形 70"/>
          <p:cNvSpPr/>
          <p:nvPr/>
        </p:nvSpPr>
        <p:spPr>
          <a:xfrm>
            <a:off x="1300652" y="1051603"/>
            <a:ext cx="9590696" cy="5019051"/>
          </a:xfrm>
          <a:prstGeom prst="rect">
            <a:avLst/>
          </a:prstGeom>
          <a:noFill/>
          <a:ln w="101600" cmpd="thickThi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スライド番号プレースホルダー 1"/>
          <p:cNvSpPr txBox="1">
            <a:spLocks/>
          </p:cNvSpPr>
          <p:nvPr/>
        </p:nvSpPr>
        <p:spPr>
          <a:xfrm>
            <a:off x="9702833" y="6466145"/>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a:pPr algn="r"/>
              <a:t>28</a:t>
            </a:fld>
            <a:endParaRPr kumimoji="1" lang="ja-JP" altLang="en-US" sz="1200"/>
          </a:p>
        </p:txBody>
      </p:sp>
      <p:sp>
        <p:nvSpPr>
          <p:cNvPr id="51" name="正方形/長方形 50">
            <a:extLst>
              <a:ext uri="{FF2B5EF4-FFF2-40B4-BE49-F238E27FC236}">
                <a16:creationId xmlns:a16="http://schemas.microsoft.com/office/drawing/2014/main" id="{26DBC447-3251-496B-9FA4-5BE4F1416CDF}"/>
              </a:ext>
            </a:extLst>
          </p:cNvPr>
          <p:cNvSpPr/>
          <p:nvPr/>
        </p:nvSpPr>
        <p:spPr>
          <a:xfrm>
            <a:off x="0" y="-1"/>
            <a:ext cx="12192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大阪</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行動憲章の策定（令和３年１月）</a:t>
            </a:r>
            <a:endParaRPr kumimoji="1" lang="en-US" altLang="ja-JP" sz="20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70135397"/>
      </p:ext>
    </p:extLst>
  </p:cSld>
  <p:clrMapOvr>
    <a:masterClrMapping/>
  </p:clrMapOvr>
  <mc:AlternateContent xmlns:mc="http://schemas.openxmlformats.org/markup-compatibility/2006" xmlns:p14="http://schemas.microsoft.com/office/powerpoint/2010/main">
    <mc:Choice Requires="p14">
      <p:transition spd="slow" p14:dur="2000" advTm="1922"/>
    </mc:Choice>
    <mc:Fallback xmlns="">
      <p:transition spd="slow" advTm="1922"/>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2AD92C78-E375-44E8-A57E-B77E6A0A0AC1}"/>
              </a:ext>
            </a:extLst>
          </p:cNvPr>
          <p:cNvPicPr>
            <a:picLocks noChangeAspect="1"/>
          </p:cNvPicPr>
          <p:nvPr/>
        </p:nvPicPr>
        <p:blipFill>
          <a:blip r:embed="rId3"/>
          <a:stretch>
            <a:fillRect/>
          </a:stretch>
        </p:blipFill>
        <p:spPr>
          <a:xfrm>
            <a:off x="3434048" y="5532048"/>
            <a:ext cx="5592849" cy="836269"/>
          </a:xfrm>
          <a:prstGeom prst="rect">
            <a:avLst/>
          </a:prstGeom>
        </p:spPr>
      </p:pic>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t>2</a:t>
            </a:fld>
            <a:endParaRPr kumimoji="1" lang="ja-JP" altLang="en-US"/>
          </a:p>
        </p:txBody>
      </p:sp>
      <p:sp>
        <p:nvSpPr>
          <p:cNvPr id="7" name="正方形/長方形 6"/>
          <p:cNvSpPr/>
          <p:nvPr/>
        </p:nvSpPr>
        <p:spPr>
          <a:xfrm>
            <a:off x="957112" y="1690267"/>
            <a:ext cx="9906000" cy="2160240"/>
          </a:xfrm>
          <a:prstGeom prst="rect">
            <a:avLst/>
          </a:prstGeom>
          <a:noFill/>
          <a:ln w="28575">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180000" rIns="91440" bIns="45720" numCol="1" spcCol="0" rtlCol="0" fromWordArt="0" anchor="ctr" anchorCtr="0" forceAA="0" compatLnSpc="1">
            <a:prstTxWarp prst="textNoShape">
              <a:avLst/>
            </a:prstTxWarp>
            <a:noAutofit/>
          </a:bodyPr>
          <a:lstStyle/>
          <a:p>
            <a:pPr indent="631841" algn="ctr">
              <a:lnSpc>
                <a:spcPct val="150000"/>
              </a:lnSpc>
              <a:spcBef>
                <a:spcPts val="600"/>
              </a:spcBef>
            </a:pPr>
            <a:r>
              <a:rPr lang="ja-JP" altLang="en-US" sz="4000" b="1" i="1" dirty="0">
                <a:latin typeface="Meiryo UI" panose="020B0604030504040204" pitchFamily="50" charset="-128"/>
                <a:ea typeface="Meiryo UI" panose="020B0604030504040204" pitchFamily="50" charset="-128"/>
              </a:rPr>
              <a:t>目　次</a:t>
            </a:r>
            <a:endParaRPr lang="en-US" altLang="ja-JP" sz="4000" b="1" i="1" dirty="0">
              <a:latin typeface="Meiryo UI" panose="020B0604030504040204" pitchFamily="50" charset="-128"/>
              <a:ea typeface="Meiryo UI" panose="020B0604030504040204" pitchFamily="50" charset="-128"/>
            </a:endParaRPr>
          </a:p>
          <a:p>
            <a:pPr indent="631841">
              <a:lnSpc>
                <a:spcPct val="150000"/>
              </a:lnSpc>
              <a:spcBef>
                <a:spcPts val="600"/>
              </a:spcBef>
            </a:pPr>
            <a:r>
              <a:rPr lang="ja-JP" altLang="en-US" sz="3600" b="1" i="1" dirty="0">
                <a:latin typeface="Meiryo UI" panose="020B0604030504040204" pitchFamily="50" charset="-128"/>
                <a:ea typeface="Meiryo UI" panose="020B0604030504040204" pitchFamily="50" charset="-128"/>
              </a:rPr>
              <a:t>１．</a:t>
            </a:r>
            <a:r>
              <a:rPr lang="en-US" altLang="ja-JP" sz="3600" b="1" dirty="0">
                <a:latin typeface="Meiryo UI" panose="020B0604030504040204" pitchFamily="50" charset="-128"/>
                <a:ea typeface="Meiryo UI" panose="020B0604030504040204" pitchFamily="50" charset="-128"/>
              </a:rPr>
              <a:t>SDGs</a:t>
            </a:r>
            <a:r>
              <a:rPr lang="ja-JP" altLang="en-US" sz="3600" b="1" i="1" dirty="0">
                <a:latin typeface="Meiryo UI" panose="020B0604030504040204" pitchFamily="50" charset="-128"/>
                <a:ea typeface="Meiryo UI" panose="020B0604030504040204" pitchFamily="50" charset="-128"/>
              </a:rPr>
              <a:t>とは</a:t>
            </a:r>
            <a:endParaRPr lang="en-US" altLang="ja-JP" sz="3600" b="1" i="1" dirty="0">
              <a:latin typeface="Meiryo UI" panose="020B0604030504040204" pitchFamily="50" charset="-128"/>
              <a:ea typeface="Meiryo UI" panose="020B0604030504040204" pitchFamily="50" charset="-128"/>
            </a:endParaRPr>
          </a:p>
          <a:p>
            <a:pPr indent="631841">
              <a:lnSpc>
                <a:spcPct val="150000"/>
              </a:lnSpc>
              <a:spcBef>
                <a:spcPts val="600"/>
              </a:spcBef>
            </a:pPr>
            <a:r>
              <a:rPr lang="ja-JP" altLang="en-US" sz="3600" b="1" dirty="0">
                <a:solidFill>
                  <a:schemeClr val="bg1">
                    <a:lumMod val="85000"/>
                  </a:schemeClr>
                </a:solidFill>
                <a:latin typeface="Meiryo UI" panose="020B0604030504040204" pitchFamily="50" charset="-128"/>
                <a:ea typeface="Meiryo UI" panose="020B0604030504040204" pitchFamily="50" charset="-128"/>
              </a:rPr>
              <a:t>２．</a:t>
            </a:r>
            <a:r>
              <a:rPr lang="en-US" altLang="ja-JP" sz="3600" b="1" dirty="0">
                <a:solidFill>
                  <a:schemeClr val="bg1">
                    <a:lumMod val="85000"/>
                  </a:schemeClr>
                </a:solidFill>
                <a:latin typeface="Meiryo UI" panose="020B0604030504040204" pitchFamily="50" charset="-128"/>
                <a:ea typeface="Meiryo UI" panose="020B0604030504040204" pitchFamily="50" charset="-128"/>
              </a:rPr>
              <a:t>SDGs</a:t>
            </a:r>
            <a:r>
              <a:rPr lang="ja-JP" altLang="en-US" sz="3600" b="1" dirty="0">
                <a:solidFill>
                  <a:schemeClr val="bg1">
                    <a:lumMod val="85000"/>
                  </a:schemeClr>
                </a:solidFill>
                <a:latin typeface="Meiryo UI" panose="020B0604030504040204" pitchFamily="50" charset="-128"/>
                <a:ea typeface="Meiryo UI" panose="020B0604030504040204" pitchFamily="50" charset="-128"/>
              </a:rPr>
              <a:t>に取り組む際のポイント</a:t>
            </a:r>
            <a:endParaRPr lang="en-US" altLang="ja-JP" sz="3600" b="1" dirty="0">
              <a:solidFill>
                <a:schemeClr val="bg1">
                  <a:lumMod val="85000"/>
                </a:schemeClr>
              </a:solidFill>
              <a:latin typeface="Meiryo UI" panose="020B0604030504040204" pitchFamily="50" charset="-128"/>
              <a:ea typeface="Meiryo UI" panose="020B0604030504040204" pitchFamily="50" charset="-128"/>
            </a:endParaRPr>
          </a:p>
          <a:p>
            <a:pPr indent="631841">
              <a:lnSpc>
                <a:spcPct val="150000"/>
              </a:lnSpc>
              <a:spcBef>
                <a:spcPts val="600"/>
              </a:spcBef>
            </a:pPr>
            <a:r>
              <a:rPr lang="ja-JP" altLang="en-US" sz="3600" b="1" i="1" dirty="0">
                <a:solidFill>
                  <a:schemeClr val="bg1">
                    <a:lumMod val="85000"/>
                  </a:schemeClr>
                </a:solidFill>
                <a:latin typeface="Meiryo UI" panose="020B0604030504040204" pitchFamily="50" charset="-128"/>
                <a:ea typeface="Meiryo UI" panose="020B0604030504040204" pitchFamily="50" charset="-128"/>
              </a:rPr>
              <a:t>３．大阪府の取り組み</a:t>
            </a:r>
            <a:endParaRPr lang="en-US" altLang="ja-JP" sz="3600" b="1" dirty="0">
              <a:solidFill>
                <a:schemeClr val="bg1">
                  <a:lumMod val="85000"/>
                </a:schemeClr>
              </a:solidFill>
              <a:latin typeface="Meiryo UI" panose="020B0604030504040204" pitchFamily="50" charset="-128"/>
              <a:ea typeface="Meiryo UI" panose="020B0604030504040204" pitchFamily="50" charset="-128"/>
            </a:endParaRPr>
          </a:p>
          <a:p>
            <a:pPr indent="631841">
              <a:lnSpc>
                <a:spcPct val="150000"/>
              </a:lnSpc>
              <a:spcBef>
                <a:spcPts val="600"/>
              </a:spcBef>
            </a:pPr>
            <a:endParaRPr lang="en-US" altLang="ja-JP" sz="3600" b="1" i="1" dirty="0">
              <a:solidFill>
                <a:schemeClr val="bg1">
                  <a:lumMod val="85000"/>
                </a:schemeClr>
              </a:solidFill>
              <a:latin typeface="Meiryo UI" panose="020B0604030504040204" pitchFamily="50" charset="-128"/>
              <a:ea typeface="Meiryo UI" panose="020B0604030504040204" pitchFamily="50" charset="-128"/>
            </a:endParaRPr>
          </a:p>
        </p:txBody>
      </p:sp>
      <p:pic>
        <p:nvPicPr>
          <p:cNvPr id="8" name="Picture 2" descr="17 Objetivos">
            <a:extLst>
              <a:ext uri="{FF2B5EF4-FFF2-40B4-BE49-F238E27FC236}">
                <a16:creationId xmlns:a16="http://schemas.microsoft.com/office/drawing/2014/main" id="{6C91913C-2085-4E63-BDBF-8C2C3DC1382F}"/>
              </a:ext>
            </a:extLst>
          </p:cNvPr>
          <p:cNvPicPr>
            <a:picLocks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1400896" y="260648"/>
            <a:ext cx="1094704" cy="111102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17 Objetivos">
            <a:extLst>
              <a:ext uri="{FF2B5EF4-FFF2-40B4-BE49-F238E27FC236}">
                <a16:creationId xmlns:a16="http://schemas.microsoft.com/office/drawing/2014/main" id="{6C91913C-2085-4E63-BDBF-8C2C3DC1382F}"/>
              </a:ext>
            </a:extLst>
          </p:cNvPr>
          <p:cNvPicPr>
            <a:picLocks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9768408" y="233636"/>
            <a:ext cx="1094704" cy="1111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487943"/>
      </p:ext>
    </p:extLst>
  </p:cSld>
  <p:clrMapOvr>
    <a:masterClrMapping/>
  </p:clrMapOvr>
  <mc:AlternateContent xmlns:mc="http://schemas.openxmlformats.org/markup-compatibility/2006" xmlns:p14="http://schemas.microsoft.com/office/powerpoint/2010/main">
    <mc:Choice Requires="p14">
      <p:transition spd="slow" p14:dur="2000" advTm="1131"/>
    </mc:Choice>
    <mc:Fallback xmlns="">
      <p:transition spd="slow" advTm="1131"/>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正方形/長方形 43"/>
          <p:cNvSpPr/>
          <p:nvPr/>
        </p:nvSpPr>
        <p:spPr>
          <a:xfrm>
            <a:off x="1225349" y="4011125"/>
            <a:ext cx="9742335" cy="2694351"/>
          </a:xfrm>
          <a:prstGeom prst="rect">
            <a:avLst/>
          </a:prstGeom>
          <a:noFill/>
          <a:ln w="28575"/>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sz="1463"/>
          </a:p>
        </p:txBody>
      </p:sp>
      <p:sp>
        <p:nvSpPr>
          <p:cNvPr id="50" name="正方形/長方形 49"/>
          <p:cNvSpPr/>
          <p:nvPr/>
        </p:nvSpPr>
        <p:spPr>
          <a:xfrm>
            <a:off x="1225349" y="4032156"/>
            <a:ext cx="2596459" cy="39674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Meiryo UI" panose="020B0604030504040204" pitchFamily="50" charset="-128"/>
                <a:ea typeface="Meiryo UI" panose="020B0604030504040204" pitchFamily="50" charset="-128"/>
              </a:rPr>
              <a:t>取り組み宣言の例</a:t>
            </a:r>
          </a:p>
        </p:txBody>
      </p:sp>
      <p:sp>
        <p:nvSpPr>
          <p:cNvPr id="51" name="角丸四角形 50"/>
          <p:cNvSpPr/>
          <p:nvPr/>
        </p:nvSpPr>
        <p:spPr>
          <a:xfrm>
            <a:off x="1984312" y="4536896"/>
            <a:ext cx="2519759" cy="743564"/>
          </a:xfrm>
          <a:prstGeom prst="roundRect">
            <a:avLst/>
          </a:prstGeom>
          <a:solidFill>
            <a:srgbClr val="FFCC66"/>
          </a:solidFill>
          <a:ln cmpd="dbl">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b="1" dirty="0">
                <a:solidFill>
                  <a:srgbClr val="000000"/>
                </a:solidFill>
                <a:latin typeface="Meiryo UI" panose="020B0604030504040204" pitchFamily="50" charset="-128"/>
                <a:ea typeface="Meiryo UI" panose="020B0604030504040204" pitchFamily="50" charset="-128"/>
              </a:rPr>
              <a:t>冷蔵庫の中を把握して、</a:t>
            </a:r>
            <a:endParaRPr kumimoji="1" lang="en-US" altLang="ja-JP" b="1" dirty="0">
              <a:solidFill>
                <a:srgbClr val="000000"/>
              </a:solidFill>
              <a:latin typeface="Meiryo UI" panose="020B0604030504040204" pitchFamily="50" charset="-128"/>
              <a:ea typeface="Meiryo UI" panose="020B0604030504040204" pitchFamily="50" charset="-128"/>
            </a:endParaRPr>
          </a:p>
          <a:p>
            <a:pPr algn="ctr"/>
            <a:r>
              <a:rPr kumimoji="1" lang="ja-JP" altLang="en-US" b="1" dirty="0">
                <a:solidFill>
                  <a:srgbClr val="000000"/>
                </a:solidFill>
                <a:latin typeface="Meiryo UI" panose="020B0604030504040204" pitchFamily="50" charset="-128"/>
                <a:ea typeface="Meiryo UI" panose="020B0604030504040204" pitchFamily="50" charset="-128"/>
              </a:rPr>
              <a:t>必要な分だけ買い足す</a:t>
            </a:r>
          </a:p>
        </p:txBody>
      </p:sp>
      <p:pic>
        <p:nvPicPr>
          <p:cNvPr id="54" name="図 5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2958" y="4601146"/>
            <a:ext cx="610899" cy="610899"/>
          </a:xfrm>
          <a:prstGeom prst="rect">
            <a:avLst/>
          </a:prstGeom>
        </p:spPr>
      </p:pic>
      <p:pic>
        <p:nvPicPr>
          <p:cNvPr id="55" name="図 5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14632" y="4609639"/>
            <a:ext cx="607102" cy="607102"/>
          </a:xfrm>
          <a:prstGeom prst="rect">
            <a:avLst/>
          </a:prstGeom>
        </p:spPr>
      </p:pic>
      <p:sp>
        <p:nvSpPr>
          <p:cNvPr id="80" name="角丸四角形 79"/>
          <p:cNvSpPr/>
          <p:nvPr/>
        </p:nvSpPr>
        <p:spPr>
          <a:xfrm>
            <a:off x="8546372" y="4538240"/>
            <a:ext cx="2310750" cy="744252"/>
          </a:xfrm>
          <a:prstGeom prst="roundRect">
            <a:avLst/>
          </a:prstGeom>
          <a:solidFill>
            <a:schemeClr val="accent2">
              <a:lumMod val="60000"/>
              <a:lumOff val="40000"/>
            </a:schemeClr>
          </a:solidFill>
          <a:ln cmpd="dbl">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b="1" dirty="0">
                <a:solidFill>
                  <a:srgbClr val="000000"/>
                </a:solidFill>
                <a:latin typeface="Meiryo UI" panose="020B0604030504040204" pitchFamily="50" charset="-128"/>
                <a:ea typeface="Meiryo UI" panose="020B0604030504040204" pitchFamily="50" charset="-128"/>
              </a:rPr>
              <a:t>誰もが働きやすい</a:t>
            </a:r>
            <a:endParaRPr kumimoji="1" lang="en-US" altLang="ja-JP" b="1" dirty="0">
              <a:solidFill>
                <a:srgbClr val="000000"/>
              </a:solidFill>
              <a:latin typeface="Meiryo UI" panose="020B0604030504040204" pitchFamily="50" charset="-128"/>
              <a:ea typeface="Meiryo UI" panose="020B0604030504040204" pitchFamily="50" charset="-128"/>
            </a:endParaRPr>
          </a:p>
          <a:p>
            <a:pPr algn="ctr"/>
            <a:r>
              <a:rPr kumimoji="1" lang="ja-JP" altLang="en-US" b="1" dirty="0">
                <a:solidFill>
                  <a:srgbClr val="000000"/>
                </a:solidFill>
                <a:latin typeface="Meiryo UI" panose="020B0604030504040204" pitchFamily="50" charset="-128"/>
                <a:ea typeface="Meiryo UI" panose="020B0604030504040204" pitchFamily="50" charset="-128"/>
              </a:rPr>
              <a:t>職場環境を作る</a:t>
            </a:r>
            <a:endParaRPr kumimoji="1" lang="en-US" altLang="ja-JP" b="1" dirty="0">
              <a:solidFill>
                <a:srgbClr val="000000"/>
              </a:solidFill>
              <a:latin typeface="Meiryo UI" panose="020B0604030504040204" pitchFamily="50" charset="-128"/>
              <a:ea typeface="Meiryo UI" panose="020B0604030504040204" pitchFamily="50" charset="-128"/>
            </a:endParaRPr>
          </a:p>
        </p:txBody>
      </p:sp>
      <p:pic>
        <p:nvPicPr>
          <p:cNvPr id="81" name="図 8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76873" y="4619759"/>
            <a:ext cx="611325" cy="611325"/>
          </a:xfrm>
          <a:prstGeom prst="rect">
            <a:avLst/>
          </a:prstGeom>
        </p:spPr>
      </p:pic>
      <p:pic>
        <p:nvPicPr>
          <p:cNvPr id="82" name="Picture 6" descr="キラキラ飾りのイラスト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980416" y="5464160"/>
            <a:ext cx="517186" cy="517186"/>
          </a:xfrm>
          <a:prstGeom prst="rect">
            <a:avLst/>
          </a:prstGeom>
          <a:noFill/>
          <a:extLst>
            <a:ext uri="{909E8E84-426E-40dd-AFC4-6F175D3DCCD1}">
              <a14:hiddenFill xmlns:a14="http://schemas.microsoft.com/office/drawing/2010/main" xmlns="">
                <a:solidFill>
                  <a:srgbClr val="FFFFFF"/>
                </a:solidFill>
              </a14:hiddenFill>
            </a:ext>
          </a:extLst>
        </p:spPr>
      </p:pic>
      <p:pic>
        <p:nvPicPr>
          <p:cNvPr id="83" name="Picture 6" descr="キラキラ飾りのイラスト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257963" y="5717067"/>
            <a:ext cx="517186" cy="517186"/>
          </a:xfrm>
          <a:prstGeom prst="rect">
            <a:avLst/>
          </a:prstGeom>
          <a:noFill/>
          <a:extLst>
            <a:ext uri="{909E8E84-426E-40dd-AFC4-6F175D3DCCD1}">
              <a14:hiddenFill xmlns:a14="http://schemas.microsoft.com/office/drawing/2010/main" xmlns="">
                <a:solidFill>
                  <a:srgbClr val="FFFFFF"/>
                </a:solidFill>
              </a14:hiddenFill>
            </a:ext>
          </a:extLst>
        </p:spPr>
      </p:pic>
      <p:pic>
        <p:nvPicPr>
          <p:cNvPr id="84" name="図 83"/>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8721983" y="5365410"/>
            <a:ext cx="2125242" cy="1259236"/>
          </a:xfrm>
          <a:prstGeom prst="rect">
            <a:avLst/>
          </a:prstGeom>
        </p:spPr>
      </p:pic>
      <p:sp>
        <p:nvSpPr>
          <p:cNvPr id="86" name="正方形/長方形 85"/>
          <p:cNvSpPr/>
          <p:nvPr/>
        </p:nvSpPr>
        <p:spPr bwMode="white">
          <a:xfrm>
            <a:off x="5691943" y="5177432"/>
            <a:ext cx="527521" cy="2779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88" name="角丸四角形 87"/>
          <p:cNvSpPr/>
          <p:nvPr/>
        </p:nvSpPr>
        <p:spPr>
          <a:xfrm>
            <a:off x="5276463" y="4531652"/>
            <a:ext cx="2310750" cy="744252"/>
          </a:xfrm>
          <a:prstGeom prst="roundRect">
            <a:avLst/>
          </a:prstGeom>
          <a:solidFill>
            <a:schemeClr val="accent5">
              <a:lumMod val="60000"/>
              <a:lumOff val="40000"/>
            </a:schemeClr>
          </a:solidFill>
          <a:ln cmpd="dbl">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b="1" dirty="0">
                <a:solidFill>
                  <a:srgbClr val="000000"/>
                </a:solidFill>
                <a:latin typeface="Meiryo UI" panose="020B0604030504040204" pitchFamily="50" charset="-128"/>
                <a:ea typeface="Meiryo UI" panose="020B0604030504040204" pitchFamily="50" charset="-128"/>
              </a:rPr>
              <a:t>エコバッグやマイボトル、</a:t>
            </a:r>
            <a:endParaRPr kumimoji="1" lang="en-US" altLang="ja-JP" b="1" dirty="0">
              <a:solidFill>
                <a:srgbClr val="000000"/>
              </a:solidFill>
              <a:latin typeface="Meiryo UI" panose="020B0604030504040204" pitchFamily="50" charset="-128"/>
              <a:ea typeface="Meiryo UI" panose="020B0604030504040204" pitchFamily="50" charset="-128"/>
            </a:endParaRPr>
          </a:p>
          <a:p>
            <a:pPr algn="ctr"/>
            <a:r>
              <a:rPr kumimoji="1" lang="ja-JP" altLang="en-US" b="1" dirty="0">
                <a:solidFill>
                  <a:srgbClr val="000000"/>
                </a:solidFill>
                <a:latin typeface="Meiryo UI" panose="020B0604030504040204" pitchFamily="50" charset="-128"/>
                <a:ea typeface="Meiryo UI" panose="020B0604030504040204" pitchFamily="50" charset="-128"/>
              </a:rPr>
              <a:t>マイ容器を使う</a:t>
            </a:r>
          </a:p>
        </p:txBody>
      </p:sp>
      <p:pic>
        <p:nvPicPr>
          <p:cNvPr id="89" name="図 8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27229" y="5462644"/>
            <a:ext cx="2518315" cy="1134835"/>
          </a:xfrm>
          <a:prstGeom prst="rect">
            <a:avLst/>
          </a:prstGeom>
        </p:spPr>
      </p:pic>
      <p:pic>
        <p:nvPicPr>
          <p:cNvPr id="90" name="図 8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219876" y="5355000"/>
            <a:ext cx="1692863" cy="1269647"/>
          </a:xfrm>
          <a:prstGeom prst="rect">
            <a:avLst/>
          </a:prstGeom>
        </p:spPr>
      </p:pic>
      <p:pic>
        <p:nvPicPr>
          <p:cNvPr id="91" name="Picture 16" descr="タッパーのイラスト"/>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690422" y="5812354"/>
            <a:ext cx="1006981" cy="903766"/>
          </a:xfrm>
          <a:prstGeom prst="rect">
            <a:avLst/>
          </a:prstGeom>
          <a:noFill/>
          <a:extLst>
            <a:ext uri="{909E8E84-426E-40dd-AFC4-6F175D3DCCD1}">
              <a14:hiddenFill xmlns:a14="http://schemas.microsoft.com/office/drawing/2010/main" xmlns="">
                <a:solidFill>
                  <a:srgbClr val="FFFFFF"/>
                </a:solidFill>
              </a14:hiddenFill>
            </a:ext>
          </a:extLst>
        </p:spPr>
      </p:pic>
      <p:sp>
        <p:nvSpPr>
          <p:cNvPr id="57" name="角丸四角形 56"/>
          <p:cNvSpPr/>
          <p:nvPr/>
        </p:nvSpPr>
        <p:spPr>
          <a:xfrm>
            <a:off x="1280220" y="2215354"/>
            <a:ext cx="1332000" cy="445247"/>
          </a:xfrm>
          <a:prstGeom prst="round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vert="horz" rtlCol="0" anchor="ctr"/>
          <a:lstStyle/>
          <a:p>
            <a:pPr algn="ctr"/>
            <a:r>
              <a:rPr kumimoji="1" lang="ja-JP" altLang="en-US" b="1" dirty="0">
                <a:solidFill>
                  <a:schemeClr val="bg1"/>
                </a:solidFill>
                <a:latin typeface="Meiryo UI" panose="020B0604030504040204" pitchFamily="50" charset="-128"/>
                <a:ea typeface="Meiryo UI" panose="020B0604030504040204" pitchFamily="50" charset="-128"/>
              </a:rPr>
              <a:t>対　象</a:t>
            </a:r>
            <a:endParaRPr kumimoji="1" lang="en-US" altLang="ja-JP" b="1" dirty="0">
              <a:solidFill>
                <a:schemeClr val="bg1"/>
              </a:solidFill>
              <a:latin typeface="Meiryo UI" panose="020B0604030504040204" pitchFamily="50" charset="-128"/>
              <a:ea typeface="Meiryo UI" panose="020B0604030504040204" pitchFamily="50" charset="-128"/>
            </a:endParaRPr>
          </a:p>
        </p:txBody>
      </p:sp>
      <p:sp>
        <p:nvSpPr>
          <p:cNvPr id="58" name="角丸四角形 57"/>
          <p:cNvSpPr/>
          <p:nvPr/>
        </p:nvSpPr>
        <p:spPr>
          <a:xfrm>
            <a:off x="1267856" y="3393232"/>
            <a:ext cx="1332000" cy="445247"/>
          </a:xfrm>
          <a:prstGeom prst="round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vert="horz" rtlCol="0" anchor="ctr"/>
          <a:lstStyle/>
          <a:p>
            <a:pPr algn="ctr"/>
            <a:r>
              <a:rPr kumimoji="1" lang="ja-JP" altLang="en-US" b="1" dirty="0">
                <a:solidFill>
                  <a:schemeClr val="bg1"/>
                </a:solidFill>
                <a:latin typeface="Meiryo UI" panose="020B0604030504040204" pitchFamily="50" charset="-128"/>
                <a:ea typeface="Meiryo UI" panose="020B0604030504040204" pitchFamily="50" charset="-128"/>
              </a:rPr>
              <a:t>参加方法</a:t>
            </a:r>
            <a:endParaRPr kumimoji="1" lang="en-US" altLang="ja-JP" b="1" dirty="0">
              <a:solidFill>
                <a:schemeClr val="bg1"/>
              </a:solidFill>
              <a:latin typeface="Meiryo UI" panose="020B0604030504040204" pitchFamily="50" charset="-128"/>
              <a:ea typeface="Meiryo UI" panose="020B0604030504040204" pitchFamily="50" charset="-128"/>
            </a:endParaRPr>
          </a:p>
        </p:txBody>
      </p:sp>
      <p:sp>
        <p:nvSpPr>
          <p:cNvPr id="59" name="正方形/長方形 58"/>
          <p:cNvSpPr/>
          <p:nvPr/>
        </p:nvSpPr>
        <p:spPr>
          <a:xfrm>
            <a:off x="2643280" y="3372918"/>
            <a:ext cx="7577117" cy="421590"/>
          </a:xfrm>
          <a:prstGeom prst="rect">
            <a:avLst/>
          </a:prstGeom>
        </p:spPr>
        <p:txBody>
          <a:bodyPr wrap="square">
            <a:spAutoFit/>
          </a:bodyPr>
          <a:lstStyle/>
          <a:p>
            <a:pPr>
              <a:lnSpc>
                <a:spcPts val="3000"/>
              </a:lnSpc>
              <a:defRPr/>
            </a:pPr>
            <a:r>
              <a:rPr kumimoji="1" lang="ja-JP" altLang="en-US" sz="1600" b="1" dirty="0">
                <a:latin typeface="Meiryo UI" panose="020B0604030504040204" pitchFamily="50" charset="-128"/>
                <a:ea typeface="Meiryo UI" panose="020B0604030504040204" pitchFamily="50" charset="-128"/>
              </a:rPr>
              <a:t>大阪府ホームページ、</a:t>
            </a:r>
            <a:r>
              <a:rPr kumimoji="1" lang="ja-JP" altLang="en-US" sz="1600" b="1" dirty="0">
                <a:solidFill>
                  <a:prstClr val="black"/>
                </a:solidFill>
                <a:latin typeface="Meiryo UI" panose="020B0604030504040204" pitchFamily="50" charset="-128"/>
                <a:ea typeface="Meiryo UI" panose="020B0604030504040204" pitchFamily="50" charset="-128"/>
              </a:rPr>
              <a:t>大阪府</a:t>
            </a:r>
            <a:r>
              <a:rPr kumimoji="1" lang="en-US" altLang="ja-JP" sz="1600" b="1" dirty="0">
                <a:solidFill>
                  <a:prstClr val="black"/>
                </a:solidFill>
                <a:latin typeface="Meiryo UI" panose="020B0604030504040204" pitchFamily="50" charset="-128"/>
                <a:ea typeface="Meiryo UI" panose="020B0604030504040204" pitchFamily="50" charset="-128"/>
              </a:rPr>
              <a:t>SDGs【</a:t>
            </a:r>
            <a:r>
              <a:rPr kumimoji="1" lang="ja-JP" altLang="en-US" sz="1600" b="1" dirty="0">
                <a:solidFill>
                  <a:prstClr val="black"/>
                </a:solidFill>
                <a:latin typeface="Meiryo UI" panose="020B0604030504040204" pitchFamily="50" charset="-128"/>
                <a:ea typeface="Meiryo UI" panose="020B0604030504040204" pitchFamily="50" charset="-128"/>
              </a:rPr>
              <a:t>公式</a:t>
            </a:r>
            <a:r>
              <a:rPr kumimoji="1" lang="en-US" altLang="ja-JP" sz="1600" b="1" dirty="0">
                <a:solidFill>
                  <a:prstClr val="black"/>
                </a:solidFill>
                <a:latin typeface="Meiryo UI" panose="020B0604030504040204" pitchFamily="50" charset="-128"/>
                <a:ea typeface="Meiryo UI" panose="020B0604030504040204" pitchFamily="50" charset="-128"/>
              </a:rPr>
              <a:t>】Twitter</a:t>
            </a:r>
          </a:p>
        </p:txBody>
      </p:sp>
      <p:sp>
        <p:nvSpPr>
          <p:cNvPr id="63" name="角丸四角形 62"/>
          <p:cNvSpPr/>
          <p:nvPr/>
        </p:nvSpPr>
        <p:spPr>
          <a:xfrm>
            <a:off x="1280220" y="2811790"/>
            <a:ext cx="1332000" cy="445247"/>
          </a:xfrm>
          <a:prstGeom prst="round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vert="horz" rtlCol="0" anchor="ctr"/>
          <a:lstStyle/>
          <a:p>
            <a:pPr algn="ctr"/>
            <a:r>
              <a:rPr kumimoji="1" lang="ja-JP" altLang="en-US" b="1" dirty="0">
                <a:solidFill>
                  <a:schemeClr val="bg1"/>
                </a:solidFill>
                <a:latin typeface="Meiryo UI" panose="020B0604030504040204" pitchFamily="50" charset="-128"/>
                <a:ea typeface="Meiryo UI" panose="020B0604030504040204" pitchFamily="50" charset="-128"/>
              </a:rPr>
              <a:t>宣言内容</a:t>
            </a:r>
            <a:endParaRPr kumimoji="1" lang="en-US" altLang="ja-JP" b="1" dirty="0">
              <a:solidFill>
                <a:schemeClr val="bg1"/>
              </a:solidFill>
              <a:latin typeface="Meiryo UI" panose="020B0604030504040204" pitchFamily="50" charset="-128"/>
              <a:ea typeface="Meiryo UI" panose="020B0604030504040204" pitchFamily="50" charset="-128"/>
            </a:endParaRPr>
          </a:p>
        </p:txBody>
      </p:sp>
      <p:sp>
        <p:nvSpPr>
          <p:cNvPr id="64" name="正方形/長方形 63"/>
          <p:cNvSpPr/>
          <p:nvPr/>
        </p:nvSpPr>
        <p:spPr>
          <a:xfrm>
            <a:off x="2685376" y="2826701"/>
            <a:ext cx="7083032" cy="421590"/>
          </a:xfrm>
          <a:prstGeom prst="rect">
            <a:avLst/>
          </a:prstGeom>
        </p:spPr>
        <p:txBody>
          <a:bodyPr wrap="square">
            <a:spAutoFit/>
          </a:bodyPr>
          <a:lstStyle/>
          <a:p>
            <a:pPr>
              <a:lnSpc>
                <a:spcPts val="3000"/>
              </a:lnSpc>
              <a:defRPr/>
            </a:pPr>
            <a:r>
              <a:rPr kumimoji="1" lang="en-US" altLang="ja-JP" sz="1600" b="1" dirty="0">
                <a:latin typeface="Meiryo UI" panose="020B0604030504040204" pitchFamily="50" charset="-128"/>
                <a:ea typeface="Meiryo UI" panose="020B0604030504040204" pitchFamily="50" charset="-128"/>
              </a:rPr>
              <a:t>SDGs</a:t>
            </a:r>
            <a:r>
              <a:rPr kumimoji="1" lang="ja-JP" altLang="en-US" sz="1600" b="1" dirty="0">
                <a:latin typeface="Meiryo UI" panose="020B0604030504040204" pitchFamily="50" charset="-128"/>
                <a:ea typeface="Meiryo UI" panose="020B0604030504040204" pitchFamily="50" charset="-128"/>
              </a:rPr>
              <a:t>の達成に向けた取組み、</a:t>
            </a:r>
            <a:r>
              <a:rPr kumimoji="1" lang="ja-JP" altLang="en-US" sz="1600" b="1" dirty="0">
                <a:solidFill>
                  <a:prstClr val="black"/>
                </a:solidFill>
                <a:latin typeface="Meiryo UI" panose="020B0604030504040204" pitchFamily="50" charset="-128"/>
                <a:ea typeface="Meiryo UI" panose="020B0604030504040204" pitchFamily="50" charset="-128"/>
              </a:rPr>
              <a:t>関連するゴール</a:t>
            </a:r>
            <a:endParaRPr kumimoji="1" lang="en-US" altLang="ja-JP" sz="1600" b="1" dirty="0">
              <a:solidFill>
                <a:prstClr val="black"/>
              </a:solidFill>
              <a:latin typeface="Meiryo UI" panose="020B0604030504040204" pitchFamily="50" charset="-128"/>
              <a:ea typeface="Meiryo UI" panose="020B0604030504040204" pitchFamily="50" charset="-128"/>
            </a:endParaRPr>
          </a:p>
        </p:txBody>
      </p:sp>
      <p:sp>
        <p:nvSpPr>
          <p:cNvPr id="65" name="正方形/長方形 64"/>
          <p:cNvSpPr/>
          <p:nvPr/>
        </p:nvSpPr>
        <p:spPr>
          <a:xfrm>
            <a:off x="2668813" y="2148178"/>
            <a:ext cx="3415155" cy="66221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t" anchorCtr="0"/>
          <a:lstStyle/>
          <a:p>
            <a:pPr>
              <a:lnSpc>
                <a:spcPts val="3900"/>
              </a:lnSpc>
              <a:defRPr/>
            </a:pPr>
            <a:r>
              <a:rPr kumimoji="1" lang="ja-JP" altLang="en-US" sz="1600" b="1" dirty="0">
                <a:solidFill>
                  <a:schemeClr val="tx1"/>
                </a:solidFill>
                <a:latin typeface="Meiryo UI" panose="020B0604030504040204" pitchFamily="50" charset="-128"/>
                <a:ea typeface="Meiryo UI" panose="020B0604030504040204" pitchFamily="50" charset="-128"/>
              </a:rPr>
              <a:t>府民、府内の企業・団体など</a:t>
            </a:r>
            <a:endParaRPr kumimoji="1" lang="en-US" altLang="ja-JP" sz="1600" b="1" dirty="0">
              <a:solidFill>
                <a:schemeClr val="tx1"/>
              </a:solidFill>
              <a:latin typeface="Meiryo UI" panose="020B0604030504040204" pitchFamily="50" charset="-128"/>
              <a:ea typeface="Meiryo UI" panose="020B0604030504040204" pitchFamily="50" charset="-128"/>
            </a:endParaRPr>
          </a:p>
        </p:txBody>
      </p:sp>
      <p:sp>
        <p:nvSpPr>
          <p:cNvPr id="32" name="正方形/長方形 31"/>
          <p:cNvSpPr/>
          <p:nvPr/>
        </p:nvSpPr>
        <p:spPr>
          <a:xfrm>
            <a:off x="1332585" y="722456"/>
            <a:ext cx="9635098" cy="118204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t" anchorCtr="0"/>
          <a:lstStyle/>
          <a:p>
            <a:pPr lvl="0">
              <a:lnSpc>
                <a:spcPct val="150000"/>
              </a:lnSpc>
              <a:defRPr/>
            </a:pPr>
            <a:r>
              <a:rPr lang="ja-JP" altLang="en-US" b="1" dirty="0">
                <a:solidFill>
                  <a:schemeClr val="tx1"/>
                </a:solidFill>
                <a:latin typeface="Meiryo UI" panose="020B0604030504040204" pitchFamily="50" charset="-128"/>
                <a:ea typeface="Meiryo UI" panose="020B0604030504040204" pitchFamily="50" charset="-128"/>
              </a:rPr>
              <a:t>府⺠や府内企業・団体などあらゆるステークホルダーに </a:t>
            </a:r>
            <a:r>
              <a:rPr lang="en-US" altLang="ja-JP" b="1" dirty="0">
                <a:solidFill>
                  <a:schemeClr val="tx1"/>
                </a:solidFill>
                <a:latin typeface="Meiryo UI" panose="020B0604030504040204" pitchFamily="50" charset="-128"/>
                <a:ea typeface="Meiryo UI" panose="020B0604030504040204" pitchFamily="50" charset="-128"/>
              </a:rPr>
              <a:t>SDGs </a:t>
            </a:r>
            <a:r>
              <a:rPr lang="ja-JP" altLang="en-US" b="1" dirty="0">
                <a:solidFill>
                  <a:schemeClr val="tx1"/>
                </a:solidFill>
                <a:latin typeface="Meiryo UI" panose="020B0604030504040204" pitchFamily="50" charset="-128"/>
                <a:ea typeface="Meiryo UI" panose="020B0604030504040204" pitchFamily="50" charset="-128"/>
              </a:rPr>
              <a:t>を知ってもらい、具体的な⾏動につなげるために策定</a:t>
            </a:r>
            <a:r>
              <a:rPr lang="ja-JP" altLang="en-US" dirty="0">
                <a:solidFill>
                  <a:schemeClr val="tx1"/>
                </a:solidFill>
                <a:latin typeface="Meiryo UI" panose="020B0604030504040204" pitchFamily="50" charset="-128"/>
                <a:ea typeface="Meiryo UI" panose="020B0604030504040204" pitchFamily="50" charset="-128"/>
              </a:rPr>
              <a:t>した「大阪 </a:t>
            </a:r>
            <a:r>
              <a:rPr lang="en-US" altLang="ja-JP" dirty="0">
                <a:solidFill>
                  <a:schemeClr val="tx1"/>
                </a:solidFill>
                <a:latin typeface="Meiryo UI" panose="020B0604030504040204" pitchFamily="50" charset="-128"/>
                <a:ea typeface="Meiryo UI" panose="020B0604030504040204" pitchFamily="50" charset="-128"/>
              </a:rPr>
              <a:t>SDGs ⾏</a:t>
            </a:r>
            <a:r>
              <a:rPr lang="ja-JP" altLang="en-US" dirty="0">
                <a:solidFill>
                  <a:schemeClr val="tx1"/>
                </a:solidFill>
                <a:latin typeface="Meiryo UI" panose="020B0604030504040204" pitchFamily="50" charset="-128"/>
                <a:ea typeface="Meiryo UI" panose="020B0604030504040204" pitchFamily="50" charset="-128"/>
              </a:rPr>
              <a:t>動憲章」の趣旨に沿って、自らが⾏</a:t>
            </a:r>
            <a:r>
              <a:rPr lang="ja-JP" altLang="en-US" dirty="0" err="1">
                <a:solidFill>
                  <a:schemeClr val="tx1"/>
                </a:solidFill>
                <a:latin typeface="Meiryo UI" panose="020B0604030504040204" pitchFamily="50" charset="-128"/>
                <a:ea typeface="Meiryo UI" panose="020B0604030504040204" pitchFamily="50" charset="-128"/>
              </a:rPr>
              <a:t>う</a:t>
            </a:r>
            <a:r>
              <a:rPr lang="ja-JP" altLang="en-US" dirty="0">
                <a:solidFill>
                  <a:schemeClr val="tx1"/>
                </a:solidFill>
                <a:latin typeface="Meiryo UI" panose="020B0604030504040204" pitchFamily="50" charset="-128"/>
                <a:ea typeface="Meiryo UI" panose="020B0604030504040204" pitchFamily="50" charset="-128"/>
              </a:rPr>
              <a:t> </a:t>
            </a:r>
            <a:r>
              <a:rPr lang="en-US" altLang="ja-JP" dirty="0">
                <a:solidFill>
                  <a:schemeClr val="tx1"/>
                </a:solidFill>
                <a:latin typeface="Meiryo UI" panose="020B0604030504040204" pitchFamily="50" charset="-128"/>
                <a:ea typeface="Meiryo UI" panose="020B0604030504040204" pitchFamily="50" charset="-128"/>
              </a:rPr>
              <a:t>SDGs </a:t>
            </a:r>
            <a:r>
              <a:rPr lang="ja-JP" altLang="en-US" dirty="0">
                <a:solidFill>
                  <a:schemeClr val="tx1"/>
                </a:solidFill>
                <a:latin typeface="Meiryo UI" panose="020B0604030504040204" pitchFamily="50" charset="-128"/>
                <a:ea typeface="Meiryo UI" panose="020B0604030504040204" pitchFamily="50" charset="-128"/>
              </a:rPr>
              <a:t>の達成に向けた⾏動を宣言するプロジェクトです。</a:t>
            </a:r>
            <a:endParaRPr kumimoji="1" lang="en-US" altLang="ja-JP" dirty="0">
              <a:solidFill>
                <a:schemeClr val="tx1"/>
              </a:solidFill>
              <a:latin typeface="Meiryo UI" panose="020B0604030504040204" pitchFamily="50" charset="-128"/>
              <a:ea typeface="Meiryo UI" panose="020B0604030504040204" pitchFamily="50" charset="-128"/>
            </a:endParaRPr>
          </a:p>
        </p:txBody>
      </p:sp>
      <p:sp>
        <p:nvSpPr>
          <p:cNvPr id="30" name="正方形/長方形 29">
            <a:extLst>
              <a:ext uri="{FF2B5EF4-FFF2-40B4-BE49-F238E27FC236}">
                <a16:creationId xmlns:a16="http://schemas.microsoft.com/office/drawing/2014/main" id="{25C0BFF0-94DE-4CAA-864D-DCB9C505F258}"/>
              </a:ext>
            </a:extLst>
          </p:cNvPr>
          <p:cNvSpPr/>
          <p:nvPr/>
        </p:nvSpPr>
        <p:spPr>
          <a:xfrm>
            <a:off x="0" y="-1"/>
            <a:ext cx="12192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私の</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宣言プロジェクト（令和３年２月）</a:t>
            </a:r>
            <a:endParaRPr kumimoji="1" lang="en-US" altLang="ja-JP" sz="2000" b="1" dirty="0">
              <a:latin typeface="Meiryo UI" panose="020B0604030504040204" pitchFamily="50" charset="-128"/>
              <a:ea typeface="Meiryo UI" panose="020B0604030504040204" pitchFamily="50" charset="-128"/>
            </a:endParaRPr>
          </a:p>
        </p:txBody>
      </p:sp>
      <p:sp>
        <p:nvSpPr>
          <p:cNvPr id="25" name="スライド番号プレースホルダー 1">
            <a:extLst>
              <a:ext uri="{FF2B5EF4-FFF2-40B4-BE49-F238E27FC236}">
                <a16:creationId xmlns:a16="http://schemas.microsoft.com/office/drawing/2014/main" id="{93ACE180-6150-431F-BECA-EF615562B95E}"/>
              </a:ext>
            </a:extLst>
          </p:cNvPr>
          <p:cNvSpPr>
            <a:spLocks noGrp="1"/>
          </p:cNvSpPr>
          <p:nvPr>
            <p:ph type="sldNum" sz="quarter" idx="12"/>
          </p:nvPr>
        </p:nvSpPr>
        <p:spPr>
          <a:xfrm>
            <a:off x="9045655" y="6414916"/>
            <a:ext cx="2743200" cy="365125"/>
          </a:xfrm>
          <a:noFill/>
          <a:ln>
            <a:noFill/>
          </a:ln>
        </p:spPr>
        <p:txBody>
          <a:bodyPr/>
          <a:lstStyle/>
          <a:p>
            <a:pPr algn="r"/>
            <a:fld id="{D2D8002D-B5B0-4BAC-B1F6-782DDCCE6D9C}" type="slidenum">
              <a:rPr kumimoji="1" lang="ja-JP" altLang="en-US" sz="1200" smtClean="0">
                <a:solidFill>
                  <a:schemeClr val="tx1"/>
                </a:solidFill>
                <a:latin typeface="+mn-ea"/>
                <a:ea typeface="+mn-ea"/>
              </a:rPr>
              <a:pPr algn="r"/>
              <a:t>29</a:t>
            </a:fld>
            <a:endParaRPr kumimoji="1" lang="ja-JP" altLang="en-US" sz="1200" dirty="0">
              <a:solidFill>
                <a:schemeClr val="tx1"/>
              </a:solidFill>
              <a:latin typeface="+mn-ea"/>
              <a:ea typeface="+mn-ea"/>
            </a:endParaRPr>
          </a:p>
        </p:txBody>
      </p:sp>
    </p:spTree>
    <p:extLst>
      <p:ext uri="{BB962C8B-B14F-4D97-AF65-F5344CB8AC3E}">
        <p14:creationId xmlns:p14="http://schemas.microsoft.com/office/powerpoint/2010/main" val="3205884693"/>
      </p:ext>
    </p:extLst>
  </p:cSld>
  <p:clrMapOvr>
    <a:masterClrMapping/>
  </p:clrMapOvr>
  <mc:AlternateContent xmlns:mc="http://schemas.openxmlformats.org/markup-compatibility/2006" xmlns:p14="http://schemas.microsoft.com/office/powerpoint/2010/main">
    <mc:Choice Requires="p14">
      <p:transition spd="slow" p14:dur="2000" advTm="4232"/>
    </mc:Choice>
    <mc:Fallback xmlns="">
      <p:transition spd="slow" advTm="4232"/>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1346200" y="836712"/>
            <a:ext cx="4173736" cy="2646627"/>
          </a:xfrm>
          <a:prstGeom prst="rect">
            <a:avLst/>
          </a:prstGeom>
        </p:spPr>
      </p:pic>
      <p:pic>
        <p:nvPicPr>
          <p:cNvPr id="4" name="図 3"/>
          <p:cNvPicPr>
            <a:picLocks noChangeAspect="1"/>
          </p:cNvPicPr>
          <p:nvPr/>
        </p:nvPicPr>
        <p:blipFill>
          <a:blip r:embed="rId4"/>
          <a:stretch>
            <a:fillRect/>
          </a:stretch>
        </p:blipFill>
        <p:spPr>
          <a:xfrm>
            <a:off x="1346200" y="3429000"/>
            <a:ext cx="4266350" cy="3316421"/>
          </a:xfrm>
          <a:prstGeom prst="rect">
            <a:avLst/>
          </a:prstGeom>
        </p:spPr>
      </p:pic>
      <p:sp>
        <p:nvSpPr>
          <p:cNvPr id="5" name="角丸四角形吹き出し 4"/>
          <p:cNvSpPr/>
          <p:nvPr/>
        </p:nvSpPr>
        <p:spPr>
          <a:xfrm>
            <a:off x="5909416" y="1931828"/>
            <a:ext cx="4518298" cy="1117600"/>
          </a:xfrm>
          <a:prstGeom prst="wedgeRoundRectCallout">
            <a:avLst>
              <a:gd name="adj1" fmla="val -61212"/>
              <a:gd name="adj2" fmla="val 64773"/>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b="1" dirty="0">
                <a:latin typeface="Meiryo UI" panose="020B0604030504040204" pitchFamily="50" charset="-128"/>
                <a:ea typeface="Meiryo UI" panose="020B0604030504040204" pitchFamily="50" charset="-128"/>
              </a:rPr>
              <a:t>①愛称・ニックネームを</a:t>
            </a:r>
            <a:endParaRPr kumimoji="1" lang="en-US" altLang="ja-JP" b="1" dirty="0">
              <a:latin typeface="Meiryo UI" panose="020B0604030504040204" pitchFamily="50" charset="-128"/>
              <a:ea typeface="Meiryo UI" panose="020B0604030504040204" pitchFamily="50" charset="-128"/>
            </a:endParaRPr>
          </a:p>
          <a:p>
            <a:pPr algn="ctr"/>
            <a:r>
              <a:rPr kumimoji="1" lang="ja-JP" altLang="en-US" b="1" dirty="0">
                <a:latin typeface="Meiryo UI" panose="020B0604030504040204" pitchFamily="50" charset="-128"/>
                <a:ea typeface="Meiryo UI" panose="020B0604030504040204" pitchFamily="50" charset="-128"/>
              </a:rPr>
              <a:t>ご入力ください</a:t>
            </a:r>
            <a:endParaRPr kumimoji="1" lang="en-US" altLang="ja-JP" b="1" dirty="0">
              <a:latin typeface="Meiryo UI" panose="020B0604030504040204" pitchFamily="50" charset="-128"/>
              <a:ea typeface="Meiryo UI" panose="020B0604030504040204" pitchFamily="50" charset="-128"/>
            </a:endParaRPr>
          </a:p>
          <a:p>
            <a:pPr algn="ctr"/>
            <a:r>
              <a:rPr kumimoji="1" lang="ja-JP" altLang="en-US" sz="1400" dirty="0">
                <a:latin typeface="Meiryo UI" panose="020B0604030504040204" pitchFamily="50" charset="-128"/>
                <a:ea typeface="Meiryo UI" panose="020B0604030504040204" pitchFamily="50" charset="-128"/>
              </a:rPr>
              <a:t>（空白でも構いません）</a:t>
            </a:r>
          </a:p>
        </p:txBody>
      </p:sp>
      <p:sp>
        <p:nvSpPr>
          <p:cNvPr id="6" name="角丸四角形吹き出し 5"/>
          <p:cNvSpPr/>
          <p:nvPr/>
        </p:nvSpPr>
        <p:spPr>
          <a:xfrm>
            <a:off x="5909416" y="3429000"/>
            <a:ext cx="4518298" cy="1117600"/>
          </a:xfrm>
          <a:prstGeom prst="wedgeRoundRectCallout">
            <a:avLst>
              <a:gd name="adj1" fmla="val -60931"/>
              <a:gd name="adj2" fmla="val 30682"/>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b="1" dirty="0">
                <a:latin typeface="Meiryo UI" panose="020B0604030504040204" pitchFamily="50" charset="-128"/>
                <a:ea typeface="Meiryo UI" panose="020B0604030504040204" pitchFamily="50" charset="-128"/>
              </a:rPr>
              <a:t>②</a:t>
            </a:r>
            <a:r>
              <a:rPr kumimoji="1" lang="en-US" altLang="ja-JP" b="1" dirty="0">
                <a:latin typeface="Meiryo UI" panose="020B0604030504040204" pitchFamily="50" charset="-128"/>
                <a:ea typeface="Meiryo UI" panose="020B0604030504040204" pitchFamily="50" charset="-128"/>
              </a:rPr>
              <a:t>SDGs</a:t>
            </a:r>
            <a:r>
              <a:rPr kumimoji="1" lang="ja-JP" altLang="en-US" b="1" dirty="0">
                <a:latin typeface="Meiryo UI" panose="020B0604030504040204" pitchFamily="50" charset="-128"/>
                <a:ea typeface="Meiryo UI" panose="020B0604030504040204" pitchFamily="50" charset="-128"/>
              </a:rPr>
              <a:t>宣言を入力ください</a:t>
            </a:r>
            <a:endParaRPr kumimoji="1" lang="en-US" altLang="ja-JP" b="1" dirty="0">
              <a:latin typeface="Meiryo UI" panose="020B0604030504040204" pitchFamily="50" charset="-128"/>
              <a:ea typeface="Meiryo UI" panose="020B0604030504040204" pitchFamily="50" charset="-128"/>
            </a:endParaRPr>
          </a:p>
          <a:p>
            <a:pPr algn="ctr"/>
            <a:r>
              <a:rPr kumimoji="1" lang="ja-JP" altLang="en-US" sz="1400" dirty="0">
                <a:latin typeface="Meiryo UI" panose="020B0604030504040204" pitchFamily="50" charset="-128"/>
                <a:ea typeface="Meiryo UI" panose="020B0604030504040204" pitchFamily="50" charset="-128"/>
              </a:rPr>
              <a:t>（個人としてでも、職員としてでもどちらでも構いません）</a:t>
            </a:r>
          </a:p>
        </p:txBody>
      </p:sp>
      <p:sp>
        <p:nvSpPr>
          <p:cNvPr id="7" name="角丸四角形吹き出し 6"/>
          <p:cNvSpPr/>
          <p:nvPr/>
        </p:nvSpPr>
        <p:spPr>
          <a:xfrm>
            <a:off x="5909416" y="4859183"/>
            <a:ext cx="4518298" cy="1117600"/>
          </a:xfrm>
          <a:prstGeom prst="wedgeRoundRectCallout">
            <a:avLst>
              <a:gd name="adj1" fmla="val -59239"/>
              <a:gd name="adj2" fmla="val -38483"/>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b="1" dirty="0">
                <a:latin typeface="Meiryo UI" panose="020B0604030504040204" pitchFamily="50" charset="-128"/>
                <a:ea typeface="Meiryo UI" panose="020B0604030504040204" pitchFamily="50" charset="-128"/>
              </a:rPr>
              <a:t>③記載した</a:t>
            </a:r>
            <a:r>
              <a:rPr kumimoji="1" lang="en-US" altLang="ja-JP" b="1" dirty="0">
                <a:latin typeface="Meiryo UI" panose="020B0604030504040204" pitchFamily="50" charset="-128"/>
                <a:ea typeface="Meiryo UI" panose="020B0604030504040204" pitchFamily="50" charset="-128"/>
              </a:rPr>
              <a:t>SDGs</a:t>
            </a:r>
            <a:r>
              <a:rPr kumimoji="1" lang="ja-JP" altLang="en-US" b="1" dirty="0">
                <a:latin typeface="Meiryo UI" panose="020B0604030504040204" pitchFamily="50" charset="-128"/>
                <a:ea typeface="Meiryo UI" panose="020B0604030504040204" pitchFamily="50" charset="-128"/>
              </a:rPr>
              <a:t>宣言に</a:t>
            </a:r>
            <a:endParaRPr kumimoji="1" lang="en-US" altLang="ja-JP" b="1" dirty="0">
              <a:latin typeface="Meiryo UI" panose="020B0604030504040204" pitchFamily="50" charset="-128"/>
              <a:ea typeface="Meiryo UI" panose="020B0604030504040204" pitchFamily="50" charset="-128"/>
            </a:endParaRPr>
          </a:p>
          <a:p>
            <a:pPr algn="ctr"/>
            <a:r>
              <a:rPr kumimoji="1" lang="ja-JP" altLang="en-US" b="1" dirty="0">
                <a:latin typeface="Meiryo UI" panose="020B0604030504040204" pitchFamily="50" charset="-128"/>
                <a:ea typeface="Meiryo UI" panose="020B0604030504040204" pitchFamily="50" charset="-128"/>
              </a:rPr>
              <a:t>関連すると思うゴールを入力ください</a:t>
            </a:r>
            <a:endParaRPr kumimoji="1" lang="en-US" altLang="ja-JP" b="1" dirty="0">
              <a:latin typeface="Meiryo UI" panose="020B0604030504040204" pitchFamily="50" charset="-128"/>
              <a:ea typeface="Meiryo UI" panose="020B0604030504040204" pitchFamily="50" charset="-128"/>
            </a:endParaRPr>
          </a:p>
        </p:txBody>
      </p:sp>
      <p:sp>
        <p:nvSpPr>
          <p:cNvPr id="8" name="スライド番号プレースホルダー 1"/>
          <p:cNvSpPr txBox="1">
            <a:spLocks/>
          </p:cNvSpPr>
          <p:nvPr/>
        </p:nvSpPr>
        <p:spPr>
          <a:xfrm>
            <a:off x="8139113" y="6356355"/>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a:pPr algn="r"/>
              <a:t>30</a:t>
            </a:fld>
            <a:endParaRPr kumimoji="1" lang="ja-JP" altLang="en-US" sz="1200"/>
          </a:p>
        </p:txBody>
      </p:sp>
      <p:sp>
        <p:nvSpPr>
          <p:cNvPr id="9" name="テキスト ボックス 8">
            <a:extLst>
              <a:ext uri="{FF2B5EF4-FFF2-40B4-BE49-F238E27FC236}">
                <a16:creationId xmlns:a16="http://schemas.microsoft.com/office/drawing/2014/main" id="{FC02342A-49AA-40E9-9135-F9AA0AD15F94}"/>
              </a:ext>
            </a:extLst>
          </p:cNvPr>
          <p:cNvSpPr txBox="1"/>
          <p:nvPr/>
        </p:nvSpPr>
        <p:spPr>
          <a:xfrm>
            <a:off x="1228188" y="99091"/>
            <a:ext cx="7369498" cy="400110"/>
          </a:xfrm>
          <a:prstGeom prst="rect">
            <a:avLst/>
          </a:prstGeom>
          <a:noFill/>
        </p:spPr>
        <p:txBody>
          <a:bodyPr wrap="square" rtlCol="0">
            <a:spAutoFit/>
          </a:bodyPr>
          <a:lstStyle/>
          <a:p>
            <a:r>
              <a:rPr kumimoji="1" lang="ja-JP" altLang="en-US" sz="2000" b="1" dirty="0">
                <a:latin typeface="Meiryo UI" panose="020B0604030504040204" pitchFamily="50" charset="-128"/>
                <a:ea typeface="Meiryo UI" panose="020B0604030504040204" pitchFamily="50" charset="-128"/>
              </a:rPr>
              <a:t>　私の</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宣言プロジェクトへの参加のお願い</a:t>
            </a:r>
          </a:p>
        </p:txBody>
      </p:sp>
      <p:cxnSp>
        <p:nvCxnSpPr>
          <p:cNvPr id="10" name="直線コネクタ 9">
            <a:extLst>
              <a:ext uri="{FF2B5EF4-FFF2-40B4-BE49-F238E27FC236}">
                <a16:creationId xmlns:a16="http://schemas.microsoft.com/office/drawing/2014/main" id="{CF5A9824-E65C-47F9-ADE9-5B1D90320D81}"/>
              </a:ext>
            </a:extLst>
          </p:cNvPr>
          <p:cNvCxnSpPr>
            <a:cxnSpLocks/>
          </p:cNvCxnSpPr>
          <p:nvPr/>
        </p:nvCxnSpPr>
        <p:spPr>
          <a:xfrm>
            <a:off x="1222182" y="600457"/>
            <a:ext cx="9747636" cy="0"/>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04628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32350D84-97E3-40D3-A128-10795317594F}"/>
              </a:ext>
            </a:extLst>
          </p:cNvPr>
          <p:cNvSpPr/>
          <p:nvPr/>
        </p:nvSpPr>
        <p:spPr>
          <a:xfrm>
            <a:off x="0" y="1209"/>
            <a:ext cx="12192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a:t>
            </a:r>
            <a:r>
              <a:rPr kumimoji="1" lang="ja-JP" altLang="en-US" sz="2000" b="1" dirty="0">
                <a:latin typeface="Meiryo UI" panose="020B0604030504040204" pitchFamily="50" charset="-128"/>
                <a:ea typeface="Meiryo UI" panose="020B0604030504040204" pitchFamily="50" charset="-128"/>
              </a:rPr>
              <a:t>参考資料</a:t>
            </a:r>
            <a:r>
              <a:rPr kumimoji="1" lang="en-US" altLang="ja-JP" sz="2000" b="1" dirty="0">
                <a:latin typeface="Meiryo UI" panose="020B0604030504040204" pitchFamily="50" charset="-128"/>
                <a:ea typeface="Meiryo UI" panose="020B0604030504040204" pitchFamily="50" charset="-128"/>
              </a:rPr>
              <a:t>】</a:t>
            </a:r>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Osaka SDGs </a:t>
            </a:r>
            <a:r>
              <a:rPr kumimoji="1" lang="ja-JP" altLang="en-US" sz="2000" b="1" dirty="0">
                <a:latin typeface="Meiryo UI" panose="020B0604030504040204" pitchFamily="50" charset="-128"/>
                <a:ea typeface="Meiryo UI" panose="020B0604030504040204" pitchFamily="50" charset="-128"/>
              </a:rPr>
              <a:t>ビジョン中間点検（案）」</a:t>
            </a:r>
          </a:p>
        </p:txBody>
      </p:sp>
      <p:pic>
        <p:nvPicPr>
          <p:cNvPr id="8" name="図 7">
            <a:extLst>
              <a:ext uri="{FF2B5EF4-FFF2-40B4-BE49-F238E27FC236}">
                <a16:creationId xmlns:a16="http://schemas.microsoft.com/office/drawing/2014/main" id="{12AEE8A4-85C7-4861-91B5-4360F47ECE57}"/>
              </a:ext>
            </a:extLst>
          </p:cNvPr>
          <p:cNvPicPr>
            <a:picLocks noChangeAspect="1"/>
          </p:cNvPicPr>
          <p:nvPr/>
        </p:nvPicPr>
        <p:blipFill>
          <a:blip r:embed="rId3"/>
          <a:stretch>
            <a:fillRect/>
          </a:stretch>
        </p:blipFill>
        <p:spPr>
          <a:xfrm>
            <a:off x="335360" y="1177487"/>
            <a:ext cx="4919605" cy="366182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正方形/長方形 9">
            <a:extLst>
              <a:ext uri="{FF2B5EF4-FFF2-40B4-BE49-F238E27FC236}">
                <a16:creationId xmlns:a16="http://schemas.microsoft.com/office/drawing/2014/main" id="{C6BB5A29-7A4B-480C-BAD2-81F0C4C97510}"/>
              </a:ext>
            </a:extLst>
          </p:cNvPr>
          <p:cNvSpPr/>
          <p:nvPr/>
        </p:nvSpPr>
        <p:spPr>
          <a:xfrm>
            <a:off x="92765" y="598013"/>
            <a:ext cx="12006470" cy="45615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a:lnSpc>
                <a:spcPts val="2600"/>
              </a:lnSpc>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・国の「「地方創生</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ローカル指標リスト（</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2022</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月改定版）」をベースに大阪府の現状を分析しております。</a:t>
            </a:r>
            <a:endParaRPr lang="en-US" altLang="ja-JP"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スライド番号プレースホルダー 1">
            <a:extLst>
              <a:ext uri="{FF2B5EF4-FFF2-40B4-BE49-F238E27FC236}">
                <a16:creationId xmlns:a16="http://schemas.microsoft.com/office/drawing/2014/main" id="{134C9EF1-82E6-4516-A9AE-E626D8786528}"/>
              </a:ext>
            </a:extLst>
          </p:cNvPr>
          <p:cNvSpPr>
            <a:spLocks noGrp="1"/>
          </p:cNvSpPr>
          <p:nvPr>
            <p:ph type="sldNum" sz="quarter" idx="12"/>
          </p:nvPr>
        </p:nvSpPr>
        <p:spPr>
          <a:xfrm>
            <a:off x="9130444" y="6393717"/>
            <a:ext cx="2743200" cy="365125"/>
          </a:xfrm>
          <a:ln>
            <a:noFill/>
          </a:ln>
        </p:spPr>
        <p:txBody>
          <a:bodyPr/>
          <a:lstStyle/>
          <a:p>
            <a:pPr algn="r"/>
            <a:fld id="{D2D8002D-B5B0-4BAC-B1F6-782DDCCE6D9C}" type="slidenum">
              <a:rPr kumimoji="1" lang="ja-JP" altLang="en-US" sz="1200" smtClean="0">
                <a:solidFill>
                  <a:schemeClr val="tx1"/>
                </a:solidFill>
                <a:latin typeface="+mn-ea"/>
                <a:ea typeface="+mn-ea"/>
              </a:rPr>
              <a:pPr algn="r"/>
              <a:t>31</a:t>
            </a:fld>
            <a:endParaRPr kumimoji="1" lang="ja-JP" altLang="en-US" sz="1200" dirty="0">
              <a:solidFill>
                <a:schemeClr val="tx1"/>
              </a:solidFill>
              <a:latin typeface="+mn-ea"/>
              <a:ea typeface="+mn-ea"/>
            </a:endParaRPr>
          </a:p>
        </p:txBody>
      </p:sp>
      <p:pic>
        <p:nvPicPr>
          <p:cNvPr id="3" name="図 2">
            <a:extLst>
              <a:ext uri="{FF2B5EF4-FFF2-40B4-BE49-F238E27FC236}">
                <a16:creationId xmlns:a16="http://schemas.microsoft.com/office/drawing/2014/main" id="{BE41757F-9338-4B91-A25E-341AD96EA4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16839" y="2348880"/>
            <a:ext cx="3756805" cy="3756805"/>
          </a:xfrm>
          <a:prstGeom prst="rect">
            <a:avLst/>
          </a:prstGeom>
        </p:spPr>
      </p:pic>
      <p:sp>
        <p:nvSpPr>
          <p:cNvPr id="16" name="テキスト ボックス 15">
            <a:extLst>
              <a:ext uri="{FF2B5EF4-FFF2-40B4-BE49-F238E27FC236}">
                <a16:creationId xmlns:a16="http://schemas.microsoft.com/office/drawing/2014/main" id="{AAC7D11D-EA96-4E40-BDA9-75C91F7173BF}"/>
              </a:ext>
            </a:extLst>
          </p:cNvPr>
          <p:cNvSpPr txBox="1"/>
          <p:nvPr/>
        </p:nvSpPr>
        <p:spPr>
          <a:xfrm>
            <a:off x="8334289" y="2235736"/>
            <a:ext cx="3321904" cy="400110"/>
          </a:xfrm>
          <a:prstGeom prst="rect">
            <a:avLst/>
          </a:prstGeom>
          <a:noFill/>
        </p:spPr>
        <p:txBody>
          <a:bodyPr wrap="square" rtlCol="0">
            <a:spAutoFit/>
          </a:bodyPr>
          <a:lstStyle/>
          <a:p>
            <a:r>
              <a:rPr kumimoji="1" lang="ja-JP" altLang="en-US" sz="2000" b="1" dirty="0">
                <a:latin typeface="Meiryo UI" panose="020B0604030504040204" pitchFamily="50" charset="-128"/>
                <a:ea typeface="Meiryo UI" panose="020B0604030504040204" pitchFamily="50" charset="-128"/>
              </a:rPr>
              <a:t>こちらより確認できます</a:t>
            </a:r>
          </a:p>
        </p:txBody>
      </p:sp>
      <p:pic>
        <p:nvPicPr>
          <p:cNvPr id="13" name="図 12">
            <a:extLst>
              <a:ext uri="{FF2B5EF4-FFF2-40B4-BE49-F238E27FC236}">
                <a16:creationId xmlns:a16="http://schemas.microsoft.com/office/drawing/2014/main" id="{B4DDCB70-B930-4D6F-A690-A9788C45C36F}"/>
              </a:ext>
            </a:extLst>
          </p:cNvPr>
          <p:cNvPicPr>
            <a:picLocks noChangeAspect="1"/>
          </p:cNvPicPr>
          <p:nvPr/>
        </p:nvPicPr>
        <p:blipFill>
          <a:blip r:embed="rId5"/>
          <a:stretch>
            <a:fillRect/>
          </a:stretch>
        </p:blipFill>
        <p:spPr>
          <a:xfrm>
            <a:off x="2758786" y="2948569"/>
            <a:ext cx="5167424" cy="3661827"/>
          </a:xfrm>
          <a:prstGeom prst="rect">
            <a:avLst/>
          </a:prstGeom>
        </p:spPr>
      </p:pic>
    </p:spTree>
    <p:extLst>
      <p:ext uri="{BB962C8B-B14F-4D97-AF65-F5344CB8AC3E}">
        <p14:creationId xmlns:p14="http://schemas.microsoft.com/office/powerpoint/2010/main" val="17768576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0221" y="987015"/>
            <a:ext cx="1736612" cy="1736612"/>
          </a:xfrm>
          <a:prstGeom prst="rect">
            <a:avLst/>
          </a:prstGeom>
        </p:spPr>
      </p:pic>
      <p:sp>
        <p:nvSpPr>
          <p:cNvPr id="9" name="正方形/長方形 8"/>
          <p:cNvSpPr/>
          <p:nvPr/>
        </p:nvSpPr>
        <p:spPr>
          <a:xfrm>
            <a:off x="1297653" y="2889204"/>
            <a:ext cx="3683414" cy="2254528"/>
          </a:xfrm>
          <a:prstGeom prst="rect">
            <a:avLst/>
          </a:prstGeom>
        </p:spPr>
        <p:txBody>
          <a:bodyPr wrap="square">
            <a:spAutoFit/>
          </a:bodyPr>
          <a:lstStyle/>
          <a:p>
            <a:pPr>
              <a:lnSpc>
                <a:spcPct val="150000"/>
              </a:lnSpc>
            </a:pPr>
            <a:r>
              <a:rPr lang="ja-JP" altLang="en-US" sz="2400" b="1" dirty="0"/>
              <a:t>包摂的で安全かつ</a:t>
            </a:r>
            <a:endParaRPr lang="en-US" altLang="ja-JP" sz="2400" b="1" dirty="0"/>
          </a:p>
          <a:p>
            <a:pPr>
              <a:lnSpc>
                <a:spcPct val="150000"/>
              </a:lnSpc>
            </a:pPr>
            <a:r>
              <a:rPr lang="ja-JP" altLang="en-US" sz="2400" b="1" dirty="0"/>
              <a:t>強靱 （レジリエント）で</a:t>
            </a:r>
            <a:endParaRPr lang="en-US" altLang="ja-JP" sz="2400" b="1" dirty="0"/>
          </a:p>
          <a:p>
            <a:pPr>
              <a:lnSpc>
                <a:spcPct val="150000"/>
              </a:lnSpc>
            </a:pPr>
            <a:r>
              <a:rPr lang="ja-JP" altLang="en-US" sz="2400" b="1" dirty="0"/>
              <a:t>持続可能な都市及び</a:t>
            </a:r>
            <a:endParaRPr lang="en-US" altLang="ja-JP" sz="2400" b="1" dirty="0"/>
          </a:p>
          <a:p>
            <a:pPr>
              <a:lnSpc>
                <a:spcPct val="150000"/>
              </a:lnSpc>
            </a:pPr>
            <a:r>
              <a:rPr lang="ja-JP" altLang="en-US" sz="2400" b="1" dirty="0"/>
              <a:t>人間居住を実現す る</a:t>
            </a:r>
            <a:endParaRPr lang="ja-JP" altLang="en-US" sz="2400" dirty="0"/>
          </a:p>
        </p:txBody>
      </p:sp>
      <p:sp>
        <p:nvSpPr>
          <p:cNvPr id="12" name="正方形/長方形 11"/>
          <p:cNvSpPr/>
          <p:nvPr/>
        </p:nvSpPr>
        <p:spPr>
          <a:xfrm>
            <a:off x="7448266" y="6619165"/>
            <a:ext cx="3652790" cy="276999"/>
          </a:xfrm>
          <a:prstGeom prst="rect">
            <a:avLst/>
          </a:prstGeom>
        </p:spPr>
        <p:txBody>
          <a:bodyPr wrap="square">
            <a:spAutoFit/>
          </a:bodyPr>
          <a:lstStyle/>
          <a:p>
            <a:r>
              <a:rPr lang="ja-JP" altLang="en-US" sz="1200" dirty="0">
                <a:solidFill>
                  <a:schemeClr val="tx1">
                    <a:lumMod val="75000"/>
                    <a:lumOff val="25000"/>
                  </a:schemeClr>
                </a:solidFill>
              </a:rPr>
              <a:t>出展：持続可能な開発のための</a:t>
            </a:r>
            <a:r>
              <a:rPr lang="en-US" altLang="ja-JP" sz="1200" dirty="0">
                <a:solidFill>
                  <a:schemeClr val="tx1">
                    <a:lumMod val="75000"/>
                    <a:lumOff val="25000"/>
                  </a:schemeClr>
                </a:solidFill>
              </a:rPr>
              <a:t>2030</a:t>
            </a:r>
            <a:r>
              <a:rPr lang="ja-JP" altLang="en-US" sz="1200" dirty="0">
                <a:solidFill>
                  <a:schemeClr val="tx1">
                    <a:lumMod val="75000"/>
                    <a:lumOff val="25000"/>
                  </a:schemeClr>
                </a:solidFill>
              </a:rPr>
              <a:t>アジェンダ</a:t>
            </a:r>
          </a:p>
        </p:txBody>
      </p:sp>
      <p:sp>
        <p:nvSpPr>
          <p:cNvPr id="13" name="正方形/長方形 12"/>
          <p:cNvSpPr/>
          <p:nvPr/>
        </p:nvSpPr>
        <p:spPr>
          <a:xfrm>
            <a:off x="3062929" y="1393656"/>
            <a:ext cx="1770868" cy="461665"/>
          </a:xfrm>
          <a:prstGeom prst="rect">
            <a:avLst/>
          </a:prstGeom>
        </p:spPr>
        <p:txBody>
          <a:bodyPr wrap="square">
            <a:spAutoFit/>
          </a:bodyPr>
          <a:lstStyle/>
          <a:p>
            <a:r>
              <a:rPr lang="ja-JP" altLang="en-US" sz="2400" b="1" dirty="0"/>
              <a:t>ゴール </a:t>
            </a:r>
            <a:r>
              <a:rPr lang="en-US" altLang="ja-JP" sz="2400" b="1" dirty="0"/>
              <a:t>11</a:t>
            </a:r>
            <a:endParaRPr lang="ja-JP" altLang="en-US" sz="2400" dirty="0"/>
          </a:p>
        </p:txBody>
      </p:sp>
      <p:sp>
        <p:nvSpPr>
          <p:cNvPr id="7" name="スライド番号プレースホルダー 1"/>
          <p:cNvSpPr>
            <a:spLocks noGrp="1"/>
          </p:cNvSpPr>
          <p:nvPr>
            <p:ph type="sldNum" sz="quarter" idx="12"/>
          </p:nvPr>
        </p:nvSpPr>
        <p:spPr>
          <a:xfrm>
            <a:off x="9612071" y="6405032"/>
            <a:ext cx="2228850" cy="365125"/>
          </a:xfrm>
        </p:spPr>
        <p:txBody>
          <a:bodyPr/>
          <a:lstStyle/>
          <a:p>
            <a:fld id="{E93600C5-E09F-42B5-8802-35E7D4C4D45F}" type="slidenum">
              <a:rPr kumimoji="1" lang="ja-JP" altLang="en-US" smtClean="0"/>
              <a:t>32</a:t>
            </a:fld>
            <a:endParaRPr kumimoji="1" lang="ja-JP" altLang="en-US" dirty="0"/>
          </a:p>
        </p:txBody>
      </p:sp>
      <p:graphicFrame>
        <p:nvGraphicFramePr>
          <p:cNvPr id="8" name="表 7"/>
          <p:cNvGraphicFramePr>
            <a:graphicFrameLocks noGrp="1"/>
          </p:cNvGraphicFramePr>
          <p:nvPr>
            <p:extLst>
              <p:ext uri="{D42A27DB-BD31-4B8C-83A1-F6EECF244321}">
                <p14:modId xmlns:p14="http://schemas.microsoft.com/office/powerpoint/2010/main" val="1553690500"/>
              </p:ext>
            </p:extLst>
          </p:nvPr>
        </p:nvGraphicFramePr>
        <p:xfrm>
          <a:off x="5541920" y="721994"/>
          <a:ext cx="5184576" cy="5834029"/>
        </p:xfrm>
        <a:graphic>
          <a:graphicData uri="http://schemas.openxmlformats.org/drawingml/2006/table">
            <a:tbl>
              <a:tblPr>
                <a:tableStyleId>{69C7853C-536D-4A76-A0AE-DD22124D55A5}</a:tableStyleId>
              </a:tblPr>
              <a:tblGrid>
                <a:gridCol w="622149">
                  <a:extLst>
                    <a:ext uri="{9D8B030D-6E8A-4147-A177-3AD203B41FA5}">
                      <a16:colId xmlns:a16="http://schemas.microsoft.com/office/drawing/2014/main" val="1173897209"/>
                    </a:ext>
                  </a:extLst>
                </a:gridCol>
                <a:gridCol w="4562427">
                  <a:extLst>
                    <a:ext uri="{9D8B030D-6E8A-4147-A177-3AD203B41FA5}">
                      <a16:colId xmlns:a16="http://schemas.microsoft.com/office/drawing/2014/main" val="2315538763"/>
                    </a:ext>
                  </a:extLst>
                </a:gridCol>
              </a:tblGrid>
              <a:tr h="223681">
                <a:tc>
                  <a:txBody>
                    <a:bodyPr/>
                    <a:lstStyle/>
                    <a:p>
                      <a:pPr algn="ctr"/>
                      <a:r>
                        <a:rPr lang="ja-JP" altLang="en-US" sz="1100" dirty="0">
                          <a:latin typeface="+mn-ea"/>
                          <a:ea typeface="+mn-ea"/>
                        </a:rPr>
                        <a:t> </a:t>
                      </a:r>
                    </a:p>
                  </a:txBody>
                  <a:tcPr marL="31650" marR="31650" marT="15825" marB="15825" anchor="ctr"/>
                </a:tc>
                <a:tc>
                  <a:txBody>
                    <a:bodyPr/>
                    <a:lstStyle/>
                    <a:p>
                      <a:pPr algn="ctr"/>
                      <a:r>
                        <a:rPr lang="ja-JP" altLang="en-US" sz="1100" dirty="0">
                          <a:latin typeface="+mn-ea"/>
                          <a:ea typeface="+mn-ea"/>
                        </a:rPr>
                        <a:t>ターゲット</a:t>
                      </a:r>
                    </a:p>
                  </a:txBody>
                  <a:tcPr marL="31650" marR="31650" marT="15825" marB="15825" anchor="ctr"/>
                </a:tc>
                <a:extLst>
                  <a:ext uri="{0D108BD9-81ED-4DB2-BD59-A6C34878D82A}">
                    <a16:rowId xmlns:a16="http://schemas.microsoft.com/office/drawing/2014/main" val="1411965381"/>
                  </a:ext>
                </a:extLst>
              </a:tr>
              <a:tr h="377625">
                <a:tc>
                  <a:txBody>
                    <a:bodyPr/>
                    <a:lstStyle/>
                    <a:p>
                      <a:pPr algn="ctr"/>
                      <a:r>
                        <a:rPr lang="en-US" altLang="ja-JP" sz="1100" dirty="0">
                          <a:latin typeface="+mn-ea"/>
                          <a:ea typeface="+mn-ea"/>
                        </a:rPr>
                        <a:t>11.1</a:t>
                      </a:r>
                    </a:p>
                  </a:txBody>
                  <a:tcPr marL="31650" marR="31650" marT="15825" marB="15825" anchor="ctr"/>
                </a:tc>
                <a:tc>
                  <a:txBody>
                    <a:bodyPr/>
                    <a:lstStyle/>
                    <a:p>
                      <a:r>
                        <a:rPr lang="en-US" altLang="ja-JP" sz="1000" b="0" i="0" u="none" strike="noStrike" baseline="0" dirty="0">
                          <a:solidFill>
                            <a:srgbClr val="000000"/>
                          </a:solidFill>
                          <a:latin typeface="+mn-ea"/>
                          <a:ea typeface="+mn-ea"/>
                        </a:rPr>
                        <a:t>2030</a:t>
                      </a:r>
                      <a:r>
                        <a:rPr lang="ja-JP" altLang="en-US" sz="1000" b="0" i="0" u="none" strike="noStrike" baseline="0" dirty="0">
                          <a:solidFill>
                            <a:srgbClr val="000000"/>
                          </a:solidFill>
                          <a:latin typeface="+mn-ea"/>
                          <a:ea typeface="+mn-ea"/>
                        </a:rPr>
                        <a:t>年までに、すべての人々の、適切、</a:t>
                      </a:r>
                      <a:r>
                        <a:rPr lang="ja-JP" altLang="en-US" sz="1000" b="1" i="0" u="none" strike="noStrike" baseline="0" dirty="0">
                          <a:solidFill>
                            <a:srgbClr val="FF0000"/>
                          </a:solidFill>
                          <a:latin typeface="+mn-ea"/>
                          <a:ea typeface="+mn-ea"/>
                        </a:rPr>
                        <a:t>安全かつ安価な住宅</a:t>
                      </a:r>
                      <a:r>
                        <a:rPr lang="ja-JP" altLang="en-US" sz="1000" b="0" i="0" u="none" strike="noStrike" baseline="0" dirty="0">
                          <a:solidFill>
                            <a:srgbClr val="000000"/>
                          </a:solidFill>
                          <a:latin typeface="+mn-ea"/>
                          <a:ea typeface="+mn-ea"/>
                        </a:rPr>
                        <a:t>及び基本的サービスへのアクセスを確保し、スラムを改善する。</a:t>
                      </a:r>
                      <a:endParaRPr lang="ja-JP" altLang="en-US" sz="1000" dirty="0">
                        <a:latin typeface="+mn-ea"/>
                        <a:ea typeface="+mn-ea"/>
                      </a:endParaRPr>
                    </a:p>
                  </a:txBody>
                  <a:tcPr marL="31650" marR="31650" marT="15825" marB="15825" anchor="ctr"/>
                </a:tc>
                <a:extLst>
                  <a:ext uri="{0D108BD9-81ED-4DB2-BD59-A6C34878D82A}">
                    <a16:rowId xmlns:a16="http://schemas.microsoft.com/office/drawing/2014/main" val="2958742302"/>
                  </a:ext>
                </a:extLst>
              </a:tr>
              <a:tr h="781518">
                <a:tc>
                  <a:txBody>
                    <a:bodyPr/>
                    <a:lstStyle/>
                    <a:p>
                      <a:pPr algn="ctr"/>
                      <a:r>
                        <a:rPr lang="en-US" altLang="ja-JP" sz="1100" dirty="0">
                          <a:latin typeface="+mn-ea"/>
                          <a:ea typeface="+mn-ea"/>
                        </a:rPr>
                        <a:t>11.2</a:t>
                      </a:r>
                    </a:p>
                  </a:txBody>
                  <a:tcPr marL="31650" marR="31650" marT="15825" marB="15825" anchor="ctr"/>
                </a:tc>
                <a:tc>
                  <a:txBody>
                    <a:bodyPr/>
                    <a:lstStyle/>
                    <a:p>
                      <a:r>
                        <a:rPr lang="en-US" altLang="ja-JP" sz="1000" b="0" i="0" u="none" strike="noStrike" baseline="0" dirty="0">
                          <a:solidFill>
                            <a:srgbClr val="000000"/>
                          </a:solidFill>
                          <a:latin typeface="+mn-ea"/>
                          <a:ea typeface="+mn-ea"/>
                        </a:rPr>
                        <a:t>2030</a:t>
                      </a:r>
                      <a:r>
                        <a:rPr lang="ja-JP" altLang="en-US" sz="1000" b="0" i="0" u="none" strike="noStrike" baseline="0" dirty="0">
                          <a:solidFill>
                            <a:srgbClr val="000000"/>
                          </a:solidFill>
                          <a:latin typeface="+mn-ea"/>
                          <a:ea typeface="+mn-ea"/>
                        </a:rPr>
                        <a:t>年までに、脆弱な立場にある人々、女性、子ども、障害者及び高齢者のニーズに特に配慮し、公共交通機関の拡大などを通じた交通の安全性改善により、すべての人々に、安全かつ安価で容易に利用できる、持続可能な輸送システムへのアクセスを提供する。</a:t>
                      </a:r>
                      <a:endParaRPr lang="ja-JP" altLang="en-US" sz="1000" dirty="0">
                        <a:latin typeface="+mn-ea"/>
                        <a:ea typeface="+mn-ea"/>
                      </a:endParaRPr>
                    </a:p>
                  </a:txBody>
                  <a:tcPr marL="31650" marR="31650" marT="15825" marB="15825" anchor="ctr"/>
                </a:tc>
                <a:extLst>
                  <a:ext uri="{0D108BD9-81ED-4DB2-BD59-A6C34878D82A}">
                    <a16:rowId xmlns:a16="http://schemas.microsoft.com/office/drawing/2014/main" val="2233256950"/>
                  </a:ext>
                </a:extLst>
              </a:tr>
              <a:tr h="548677">
                <a:tc>
                  <a:txBody>
                    <a:bodyPr/>
                    <a:lstStyle/>
                    <a:p>
                      <a:pPr algn="ctr"/>
                      <a:r>
                        <a:rPr lang="en-US" altLang="ja-JP" sz="1100" dirty="0">
                          <a:latin typeface="+mn-ea"/>
                          <a:ea typeface="+mn-ea"/>
                        </a:rPr>
                        <a:t>11.3</a:t>
                      </a:r>
                    </a:p>
                  </a:txBody>
                  <a:tcPr marL="31650" marR="31650" marT="15825" marB="15825" anchor="ctr"/>
                </a:tc>
                <a:tc>
                  <a:txBody>
                    <a:bodyPr/>
                    <a:lstStyle/>
                    <a:p>
                      <a:r>
                        <a:rPr lang="en-US" altLang="ja-JP" sz="1000" b="0" i="0" u="none" strike="noStrike" baseline="0" dirty="0">
                          <a:solidFill>
                            <a:schemeClr val="tx1"/>
                          </a:solidFill>
                          <a:latin typeface="+mn-ea"/>
                          <a:ea typeface="+mn-ea"/>
                        </a:rPr>
                        <a:t>2030</a:t>
                      </a:r>
                      <a:r>
                        <a:rPr lang="ja-JP" altLang="en-US" sz="1000" b="0" i="0" u="none" strike="noStrike" baseline="0" dirty="0">
                          <a:solidFill>
                            <a:schemeClr val="tx1"/>
                          </a:solidFill>
                          <a:latin typeface="+mn-ea"/>
                          <a:ea typeface="+mn-ea"/>
                        </a:rPr>
                        <a:t>年までに、</a:t>
                      </a:r>
                      <a:r>
                        <a:rPr lang="ja-JP" altLang="en-US" sz="1000" b="1" i="0" u="none" strike="noStrike" baseline="0" dirty="0">
                          <a:solidFill>
                            <a:srgbClr val="FF0000"/>
                          </a:solidFill>
                          <a:latin typeface="+mn-ea"/>
                          <a:ea typeface="+mn-ea"/>
                        </a:rPr>
                        <a:t>包摂的かつ持続可能な都市化を促進し</a:t>
                      </a:r>
                      <a:r>
                        <a:rPr lang="ja-JP" altLang="en-US" sz="1000" b="0" i="0" u="none" strike="noStrike" baseline="0" dirty="0">
                          <a:solidFill>
                            <a:schemeClr val="tx1"/>
                          </a:solidFill>
                          <a:latin typeface="+mn-ea"/>
                          <a:ea typeface="+mn-ea"/>
                        </a:rPr>
                        <a:t>、すべての国々の参加型、包摂的かつ持続可能な人間居住計画・管理の能力を強化する。</a:t>
                      </a:r>
                      <a:endParaRPr lang="ja-JP" altLang="en-US" sz="1000" b="0" dirty="0">
                        <a:solidFill>
                          <a:schemeClr val="tx1"/>
                        </a:solidFill>
                        <a:latin typeface="+mn-ea"/>
                        <a:ea typeface="+mn-ea"/>
                      </a:endParaRPr>
                    </a:p>
                  </a:txBody>
                  <a:tcPr marL="31650" marR="31650" marT="15825" marB="15825" anchor="ctr"/>
                </a:tc>
                <a:extLst>
                  <a:ext uri="{0D108BD9-81ED-4DB2-BD59-A6C34878D82A}">
                    <a16:rowId xmlns:a16="http://schemas.microsoft.com/office/drawing/2014/main" val="2142975600"/>
                  </a:ext>
                </a:extLst>
              </a:tr>
              <a:tr h="248665">
                <a:tc>
                  <a:txBody>
                    <a:bodyPr/>
                    <a:lstStyle/>
                    <a:p>
                      <a:pPr algn="ctr"/>
                      <a:r>
                        <a:rPr lang="en-US" altLang="ja-JP" sz="1100" dirty="0">
                          <a:latin typeface="+mn-ea"/>
                          <a:ea typeface="+mn-ea"/>
                        </a:rPr>
                        <a:t>11.4</a:t>
                      </a:r>
                    </a:p>
                  </a:txBody>
                  <a:tcPr marL="31650" marR="31650" marT="15825" marB="15825" anchor="ctr"/>
                </a:tc>
                <a:tc>
                  <a:txBody>
                    <a:bodyPr/>
                    <a:lstStyle/>
                    <a:p>
                      <a:r>
                        <a:rPr lang="ja-JP" altLang="en-US" sz="1000" b="1" i="0" u="none" strike="noStrike" baseline="0" dirty="0">
                          <a:solidFill>
                            <a:srgbClr val="FF0000"/>
                          </a:solidFill>
                          <a:latin typeface="+mn-ea"/>
                          <a:ea typeface="+mn-ea"/>
                        </a:rPr>
                        <a:t>世界の文化遺産及び自然遺産の保護・保全の努力を強化する。</a:t>
                      </a:r>
                      <a:endParaRPr lang="ja-JP" altLang="en-US" sz="1000" b="1" dirty="0">
                        <a:solidFill>
                          <a:srgbClr val="FF0000"/>
                        </a:solidFill>
                        <a:latin typeface="+mn-ea"/>
                        <a:ea typeface="+mn-ea"/>
                      </a:endParaRPr>
                    </a:p>
                  </a:txBody>
                  <a:tcPr marL="31650" marR="31650" marT="15825" marB="15825" anchor="ctr"/>
                </a:tc>
                <a:extLst>
                  <a:ext uri="{0D108BD9-81ED-4DB2-BD59-A6C34878D82A}">
                    <a16:rowId xmlns:a16="http://schemas.microsoft.com/office/drawing/2014/main" val="3765084258"/>
                  </a:ext>
                </a:extLst>
              </a:tr>
              <a:tr h="568376">
                <a:tc>
                  <a:txBody>
                    <a:bodyPr/>
                    <a:lstStyle/>
                    <a:p>
                      <a:pPr algn="ctr"/>
                      <a:r>
                        <a:rPr lang="en-US" altLang="ja-JP" sz="1100" dirty="0">
                          <a:latin typeface="+mn-ea"/>
                          <a:ea typeface="+mn-ea"/>
                        </a:rPr>
                        <a:t>11.5</a:t>
                      </a:r>
                    </a:p>
                  </a:txBody>
                  <a:tcPr marL="31650" marR="31650" marT="15825" marB="15825" anchor="ctr"/>
                </a:tc>
                <a:tc>
                  <a:txBody>
                    <a:bodyPr/>
                    <a:lstStyle/>
                    <a:p>
                      <a:r>
                        <a:rPr lang="en-US" altLang="ja-JP" sz="1000" b="0" i="0" u="none" strike="noStrike" baseline="0" dirty="0">
                          <a:solidFill>
                            <a:srgbClr val="000000"/>
                          </a:solidFill>
                          <a:latin typeface="+mn-ea"/>
                          <a:ea typeface="+mn-ea"/>
                        </a:rPr>
                        <a:t>2030</a:t>
                      </a:r>
                      <a:r>
                        <a:rPr lang="ja-JP" altLang="en-US" sz="1000" b="0" i="0" u="none" strike="noStrike" baseline="0" dirty="0">
                          <a:solidFill>
                            <a:srgbClr val="000000"/>
                          </a:solidFill>
                          <a:latin typeface="+mn-ea"/>
                          <a:ea typeface="+mn-ea"/>
                        </a:rPr>
                        <a:t>年までに、貧困層及び脆弱な立場にある人々の保護に焦点をあてながら、</a:t>
                      </a:r>
                      <a:r>
                        <a:rPr lang="ja-JP" altLang="en-US" sz="1000" b="1" i="0" u="none" strike="noStrike" baseline="0" dirty="0">
                          <a:solidFill>
                            <a:srgbClr val="FF0000"/>
                          </a:solidFill>
                          <a:latin typeface="+mn-ea"/>
                          <a:ea typeface="+mn-ea"/>
                        </a:rPr>
                        <a:t>水関連災害などの災害による死者や被災者数を大幅に削減し</a:t>
                      </a:r>
                      <a:r>
                        <a:rPr lang="ja-JP" altLang="en-US" sz="1000" b="0" i="0" u="none" strike="noStrike" baseline="0" dirty="0">
                          <a:solidFill>
                            <a:srgbClr val="000000"/>
                          </a:solidFill>
                          <a:latin typeface="+mn-ea"/>
                          <a:ea typeface="+mn-ea"/>
                        </a:rPr>
                        <a:t>、世界の国内総生産比で直接的経済損失を大幅に減らす。</a:t>
                      </a:r>
                      <a:endParaRPr lang="ja-JP" altLang="en-US" sz="1000" dirty="0">
                        <a:latin typeface="+mn-ea"/>
                        <a:ea typeface="+mn-ea"/>
                      </a:endParaRPr>
                    </a:p>
                  </a:txBody>
                  <a:tcPr marL="31650" marR="31650" marT="15825" marB="15825" anchor="ctr"/>
                </a:tc>
                <a:extLst>
                  <a:ext uri="{0D108BD9-81ED-4DB2-BD59-A6C34878D82A}">
                    <a16:rowId xmlns:a16="http://schemas.microsoft.com/office/drawing/2014/main" val="3663298110"/>
                  </a:ext>
                </a:extLst>
              </a:tr>
              <a:tr h="548677">
                <a:tc>
                  <a:txBody>
                    <a:bodyPr/>
                    <a:lstStyle/>
                    <a:p>
                      <a:pPr algn="ctr"/>
                      <a:r>
                        <a:rPr lang="en-US" altLang="ja-JP" sz="1100" dirty="0">
                          <a:latin typeface="+mn-ea"/>
                          <a:ea typeface="+mn-ea"/>
                        </a:rPr>
                        <a:t>11.6</a:t>
                      </a:r>
                    </a:p>
                  </a:txBody>
                  <a:tcPr marL="31650" marR="31650" marT="15825" marB="15825" anchor="ctr"/>
                </a:tc>
                <a:tc>
                  <a:txBody>
                    <a:bodyPr/>
                    <a:lstStyle/>
                    <a:p>
                      <a:r>
                        <a:rPr lang="en-US" altLang="ja-JP" sz="1000" b="0" i="0" u="none" strike="noStrike" baseline="0" dirty="0">
                          <a:solidFill>
                            <a:schemeClr val="tx1"/>
                          </a:solidFill>
                          <a:latin typeface="+mn-ea"/>
                          <a:ea typeface="+mn-ea"/>
                        </a:rPr>
                        <a:t>2030</a:t>
                      </a:r>
                      <a:r>
                        <a:rPr lang="ja-JP" altLang="en-US" sz="1000" b="0" i="0" u="none" strike="noStrike" baseline="0" dirty="0">
                          <a:solidFill>
                            <a:schemeClr val="tx1"/>
                          </a:solidFill>
                          <a:latin typeface="+mn-ea"/>
                          <a:ea typeface="+mn-ea"/>
                        </a:rPr>
                        <a:t>年までに、大気の質及び一般並びにその他の廃棄物の管理に特別な注意を払うことによるものを含め、都市の一人当たりの環境上の悪影響を軽減する。</a:t>
                      </a:r>
                      <a:endParaRPr lang="ja-JP" altLang="en-US" sz="1000" dirty="0">
                        <a:solidFill>
                          <a:schemeClr val="tx1"/>
                        </a:solidFill>
                        <a:latin typeface="+mn-ea"/>
                        <a:ea typeface="+mn-ea"/>
                      </a:endParaRPr>
                    </a:p>
                  </a:txBody>
                  <a:tcPr marL="31650" marR="31650" marT="15825" marB="15825" anchor="ctr"/>
                </a:tc>
                <a:extLst>
                  <a:ext uri="{0D108BD9-81ED-4DB2-BD59-A6C34878D82A}">
                    <a16:rowId xmlns:a16="http://schemas.microsoft.com/office/drawing/2014/main" val="1617111833"/>
                  </a:ext>
                </a:extLst>
              </a:tr>
              <a:tr h="548677">
                <a:tc>
                  <a:txBody>
                    <a:bodyPr/>
                    <a:lstStyle/>
                    <a:p>
                      <a:pPr algn="ctr"/>
                      <a:r>
                        <a:rPr lang="en-US" altLang="ja-JP" sz="1100" dirty="0">
                          <a:latin typeface="+mn-ea"/>
                          <a:ea typeface="+mn-ea"/>
                        </a:rPr>
                        <a:t>11.7</a:t>
                      </a:r>
                    </a:p>
                  </a:txBody>
                  <a:tcPr marL="31650" marR="31650" marT="15825" marB="15825" anchor="ctr"/>
                </a:tc>
                <a:tc>
                  <a:txBody>
                    <a:bodyPr/>
                    <a:lstStyle/>
                    <a:p>
                      <a:r>
                        <a:rPr lang="en-US" altLang="ja-JP" sz="1000" b="0" i="0" u="none" strike="noStrike" baseline="0" dirty="0">
                          <a:solidFill>
                            <a:srgbClr val="000000"/>
                          </a:solidFill>
                          <a:latin typeface="+mn-ea"/>
                          <a:ea typeface="+mn-ea"/>
                        </a:rPr>
                        <a:t>2030</a:t>
                      </a:r>
                      <a:r>
                        <a:rPr lang="ja-JP" altLang="en-US" sz="1000" b="0" i="0" u="none" strike="noStrike" baseline="0" dirty="0">
                          <a:solidFill>
                            <a:srgbClr val="000000"/>
                          </a:solidFill>
                          <a:latin typeface="+mn-ea"/>
                          <a:ea typeface="+mn-ea"/>
                        </a:rPr>
                        <a:t>年までに、女性、子ども、高齢者及び障害者を含め、人々に安全で包摂的かつ利用が容易な緑地や公共スペースへの普遍的アクセスを提供する。</a:t>
                      </a:r>
                      <a:endParaRPr lang="ja-JP" altLang="en-US" sz="1000" dirty="0">
                        <a:latin typeface="+mn-ea"/>
                        <a:ea typeface="+mn-ea"/>
                      </a:endParaRPr>
                    </a:p>
                  </a:txBody>
                  <a:tcPr marL="31650" marR="31650" marT="15825" marB="15825" anchor="ctr"/>
                </a:tc>
                <a:extLst>
                  <a:ext uri="{0D108BD9-81ED-4DB2-BD59-A6C34878D82A}">
                    <a16:rowId xmlns:a16="http://schemas.microsoft.com/office/drawing/2014/main" val="3996177413"/>
                  </a:ext>
                </a:extLst>
              </a:tr>
              <a:tr h="548677">
                <a:tc>
                  <a:txBody>
                    <a:bodyPr/>
                    <a:lstStyle/>
                    <a:p>
                      <a:pPr algn="ctr"/>
                      <a:r>
                        <a:rPr lang="en-US" sz="1100" dirty="0">
                          <a:latin typeface="+mn-ea"/>
                          <a:ea typeface="+mn-ea"/>
                        </a:rPr>
                        <a:t>11.a</a:t>
                      </a:r>
                    </a:p>
                  </a:txBody>
                  <a:tcPr marL="31650" marR="31650" marT="15825" marB="15825" anchor="ctr"/>
                </a:tc>
                <a:tc>
                  <a:txBody>
                    <a:bodyPr/>
                    <a:lstStyle/>
                    <a:p>
                      <a:r>
                        <a:rPr lang="ja-JP" altLang="en-US" sz="1000" b="0" i="0" u="none" strike="noStrike" baseline="0" dirty="0">
                          <a:solidFill>
                            <a:srgbClr val="000000"/>
                          </a:solidFill>
                          <a:latin typeface="+mn-ea"/>
                          <a:ea typeface="+mn-ea"/>
                        </a:rPr>
                        <a:t>各国・地域規模の開発計画の強化を通じて、経済、社会、環境面における</a:t>
                      </a:r>
                      <a:r>
                        <a:rPr lang="ja-JP" altLang="en-US" sz="1000" b="1" i="0" u="none" strike="noStrike" baseline="0" dirty="0">
                          <a:solidFill>
                            <a:srgbClr val="FF0000"/>
                          </a:solidFill>
                          <a:latin typeface="+mn-ea"/>
                          <a:ea typeface="+mn-ea"/>
                        </a:rPr>
                        <a:t>都市部、都市周辺部及び農村部間の良好なつながりを支援</a:t>
                      </a:r>
                      <a:r>
                        <a:rPr lang="ja-JP" altLang="en-US" sz="1000" b="0" i="0" u="none" strike="noStrike" baseline="0" dirty="0">
                          <a:solidFill>
                            <a:srgbClr val="000000"/>
                          </a:solidFill>
                          <a:latin typeface="+mn-ea"/>
                          <a:ea typeface="+mn-ea"/>
                        </a:rPr>
                        <a:t>する。</a:t>
                      </a:r>
                      <a:endParaRPr lang="ja-JP" altLang="en-US" sz="1000" dirty="0">
                        <a:latin typeface="+mn-ea"/>
                        <a:ea typeface="+mn-ea"/>
                      </a:endParaRPr>
                    </a:p>
                  </a:txBody>
                  <a:tcPr marL="31650" marR="31650" marT="15825" marB="15825" anchor="ctr"/>
                </a:tc>
                <a:extLst>
                  <a:ext uri="{0D108BD9-81ED-4DB2-BD59-A6C34878D82A}">
                    <a16:rowId xmlns:a16="http://schemas.microsoft.com/office/drawing/2014/main" val="3808434611"/>
                  </a:ext>
                </a:extLst>
              </a:tr>
              <a:tr h="890779">
                <a:tc>
                  <a:txBody>
                    <a:bodyPr/>
                    <a:lstStyle/>
                    <a:p>
                      <a:pPr algn="ctr"/>
                      <a:r>
                        <a:rPr lang="en-US" sz="1100" dirty="0">
                          <a:latin typeface="+mn-ea"/>
                          <a:ea typeface="+mn-ea"/>
                        </a:rPr>
                        <a:t>11.b</a:t>
                      </a:r>
                    </a:p>
                  </a:txBody>
                  <a:tcPr marL="31650" marR="31650" marT="15825" marB="15825" anchor="ctr"/>
                </a:tc>
                <a:tc>
                  <a:txBody>
                    <a:bodyPr/>
                    <a:lstStyle/>
                    <a:p>
                      <a:r>
                        <a:rPr lang="en-US" altLang="ja-JP" sz="1000" b="0" i="0" u="none" strike="noStrike" baseline="0" dirty="0">
                          <a:solidFill>
                            <a:srgbClr val="000000"/>
                          </a:solidFill>
                          <a:latin typeface="+mn-ea"/>
                          <a:ea typeface="+mn-ea"/>
                        </a:rPr>
                        <a:t>2020</a:t>
                      </a:r>
                      <a:r>
                        <a:rPr lang="ja-JP" altLang="en-US" sz="1000" b="0" i="0" u="none" strike="noStrike" baseline="0" dirty="0">
                          <a:solidFill>
                            <a:srgbClr val="000000"/>
                          </a:solidFill>
                          <a:latin typeface="+mn-ea"/>
                          <a:ea typeface="+mn-ea"/>
                        </a:rPr>
                        <a:t>年までに、包含、資源効率、気候変動の緩和と適応、災害に対する強靱さ（レジリエンス）を目指す総合的政策及び計画を導入・実施した都市及び人間居住地の件数を大幅に増加させ、仙台防災枠組</a:t>
                      </a:r>
                      <a:r>
                        <a:rPr lang="en-US" altLang="ja-JP" sz="1000" b="0" i="0" u="none" strike="noStrike" baseline="0" dirty="0">
                          <a:solidFill>
                            <a:srgbClr val="000000"/>
                          </a:solidFill>
                          <a:latin typeface="+mn-ea"/>
                          <a:ea typeface="+mn-ea"/>
                        </a:rPr>
                        <a:t>2015-2030</a:t>
                      </a:r>
                      <a:r>
                        <a:rPr lang="ja-JP" altLang="en-US" sz="1000" b="0" i="0" u="none" strike="noStrike" baseline="0" dirty="0">
                          <a:solidFill>
                            <a:srgbClr val="000000"/>
                          </a:solidFill>
                          <a:latin typeface="+mn-ea"/>
                          <a:ea typeface="+mn-ea"/>
                        </a:rPr>
                        <a:t>に沿って、あらゆるレベルでの</a:t>
                      </a:r>
                      <a:r>
                        <a:rPr lang="ja-JP" altLang="en-US" sz="1000" b="1" i="0" u="none" strike="noStrike" baseline="0" dirty="0">
                          <a:solidFill>
                            <a:srgbClr val="FF0000"/>
                          </a:solidFill>
                          <a:latin typeface="+mn-ea"/>
                          <a:ea typeface="+mn-ea"/>
                        </a:rPr>
                        <a:t>総合的な災害リスク管理の策定と実施を行う</a:t>
                      </a:r>
                      <a:r>
                        <a:rPr lang="ja-JP" altLang="en-US" sz="1000" b="0" i="0" u="none" strike="noStrike" baseline="0" dirty="0">
                          <a:solidFill>
                            <a:srgbClr val="000000"/>
                          </a:solidFill>
                          <a:latin typeface="+mn-ea"/>
                          <a:ea typeface="+mn-ea"/>
                        </a:rPr>
                        <a:t>。</a:t>
                      </a:r>
                      <a:endParaRPr lang="ja-JP" altLang="en-US" sz="1000" dirty="0">
                        <a:latin typeface="+mn-ea"/>
                        <a:ea typeface="+mn-ea"/>
                      </a:endParaRPr>
                    </a:p>
                  </a:txBody>
                  <a:tcPr marL="31650" marR="31650" marT="15825" marB="15825" anchor="ctr"/>
                </a:tc>
                <a:extLst>
                  <a:ext uri="{0D108BD9-81ED-4DB2-BD59-A6C34878D82A}">
                    <a16:rowId xmlns:a16="http://schemas.microsoft.com/office/drawing/2014/main" val="3291983375"/>
                  </a:ext>
                </a:extLst>
              </a:tr>
              <a:tr h="548677">
                <a:tc>
                  <a:txBody>
                    <a:bodyPr/>
                    <a:lstStyle/>
                    <a:p>
                      <a:pPr algn="ctr"/>
                      <a:r>
                        <a:rPr lang="en-US" sz="1100" dirty="0">
                          <a:latin typeface="+mn-ea"/>
                          <a:ea typeface="+mn-ea"/>
                        </a:rPr>
                        <a:t>11.c</a:t>
                      </a:r>
                    </a:p>
                  </a:txBody>
                  <a:tcPr marL="31650" marR="31650" marT="15825" marB="15825" anchor="ctr"/>
                </a:tc>
                <a:tc>
                  <a:txBody>
                    <a:bodyPr/>
                    <a:lstStyle/>
                    <a:p>
                      <a:r>
                        <a:rPr lang="ja-JP" altLang="en-US" sz="1000" b="0" i="0" u="none" strike="noStrike" baseline="0" dirty="0">
                          <a:solidFill>
                            <a:srgbClr val="000000"/>
                          </a:solidFill>
                          <a:latin typeface="+mn-ea"/>
                          <a:ea typeface="+mn-ea"/>
                        </a:rPr>
                        <a:t>財政的及び技術的な支援などを通じて、後発開発途上国における現地の資材を用いた、持続可能かつ強靱（レジリエント）な建造物の整備を支援する。</a:t>
                      </a:r>
                      <a:endParaRPr lang="ja-JP" altLang="en-US" sz="1000" dirty="0">
                        <a:latin typeface="+mn-ea"/>
                        <a:ea typeface="+mn-ea"/>
                      </a:endParaRPr>
                    </a:p>
                  </a:txBody>
                  <a:tcPr marL="31650" marR="31650" marT="15825" marB="15825" anchor="ctr"/>
                </a:tc>
                <a:extLst>
                  <a:ext uri="{0D108BD9-81ED-4DB2-BD59-A6C34878D82A}">
                    <a16:rowId xmlns:a16="http://schemas.microsoft.com/office/drawing/2014/main" val="4047695677"/>
                  </a:ext>
                </a:extLst>
              </a:tr>
            </a:tbl>
          </a:graphicData>
        </a:graphic>
      </p:graphicFrame>
      <p:sp>
        <p:nvSpPr>
          <p:cNvPr id="11" name="テキスト ボックス 10">
            <a:extLst>
              <a:ext uri="{FF2B5EF4-FFF2-40B4-BE49-F238E27FC236}">
                <a16:creationId xmlns:a16="http://schemas.microsoft.com/office/drawing/2014/main" id="{73DC3758-13DE-452B-9A86-A2C92E1A0385}"/>
              </a:ext>
            </a:extLst>
          </p:cNvPr>
          <p:cNvSpPr txBox="1"/>
          <p:nvPr/>
        </p:nvSpPr>
        <p:spPr>
          <a:xfrm>
            <a:off x="1228188" y="99091"/>
            <a:ext cx="6163956" cy="707886"/>
          </a:xfrm>
          <a:prstGeom prst="rect">
            <a:avLst/>
          </a:prstGeom>
          <a:noFill/>
        </p:spPr>
        <p:txBody>
          <a:bodyPr wrap="square" rtlCol="0">
            <a:spAutoFit/>
          </a:bodyPr>
          <a:lstStyle/>
          <a:p>
            <a:r>
              <a:rPr kumimoji="1" lang="ja-JP" altLang="en-US" sz="2000" b="1" dirty="0">
                <a:latin typeface="Meiryo UI" panose="020B0604030504040204" pitchFamily="50" charset="-128"/>
                <a:ea typeface="Meiryo UI" panose="020B0604030504040204" pitchFamily="50" charset="-128"/>
              </a:rPr>
              <a:t>　（参考）</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のターゲット</a:t>
            </a:r>
          </a:p>
          <a:p>
            <a:endParaRPr kumimoji="1" lang="ja-JP" altLang="en-US" sz="2000" b="1" dirty="0">
              <a:latin typeface="Meiryo UI" panose="020B0604030504040204" pitchFamily="50" charset="-128"/>
              <a:ea typeface="Meiryo UI" panose="020B0604030504040204" pitchFamily="50" charset="-128"/>
            </a:endParaRPr>
          </a:p>
        </p:txBody>
      </p:sp>
      <p:cxnSp>
        <p:nvCxnSpPr>
          <p:cNvPr id="14" name="直線コネクタ 13">
            <a:extLst>
              <a:ext uri="{FF2B5EF4-FFF2-40B4-BE49-F238E27FC236}">
                <a16:creationId xmlns:a16="http://schemas.microsoft.com/office/drawing/2014/main" id="{F8629736-DEDE-45BF-BFB8-C2023DC7B3AD}"/>
              </a:ext>
            </a:extLst>
          </p:cNvPr>
          <p:cNvCxnSpPr>
            <a:cxnSpLocks/>
          </p:cNvCxnSpPr>
          <p:nvPr/>
        </p:nvCxnSpPr>
        <p:spPr>
          <a:xfrm>
            <a:off x="1222182" y="600457"/>
            <a:ext cx="9747636" cy="0"/>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7957503"/>
      </p:ext>
    </p:extLst>
  </p:cSld>
  <p:clrMapOvr>
    <a:masterClrMapping/>
  </p:clrMapOvr>
  <mc:AlternateContent xmlns:mc="http://schemas.openxmlformats.org/markup-compatibility/2006" xmlns:p14="http://schemas.microsoft.com/office/powerpoint/2010/main">
    <mc:Choice Requires="p14">
      <p:transition spd="slow" p14:dur="2000" advTm="1814"/>
    </mc:Choice>
    <mc:Fallback xmlns="">
      <p:transition spd="slow" advTm="1814"/>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D43143CE-5E7B-4A71-8F3F-621D46CA2BA9}"/>
              </a:ext>
            </a:extLst>
          </p:cNvPr>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t>33</a:t>
            </a:fld>
            <a:endParaRPr lang="ja-JP" altLang="en-US">
              <a:solidFill>
                <a:prstClr val="black">
                  <a:tint val="75000"/>
                </a:prstClr>
              </a:solidFill>
            </a:endParaRPr>
          </a:p>
        </p:txBody>
      </p:sp>
      <p:sp>
        <p:nvSpPr>
          <p:cNvPr id="3" name="正方形/長方形 2">
            <a:extLst>
              <a:ext uri="{FF2B5EF4-FFF2-40B4-BE49-F238E27FC236}">
                <a16:creationId xmlns:a16="http://schemas.microsoft.com/office/drawing/2014/main" id="{1FEBE5C2-E1B4-48E0-8EAB-DF20604CFF7A}"/>
              </a:ext>
            </a:extLst>
          </p:cNvPr>
          <p:cNvSpPr/>
          <p:nvPr/>
        </p:nvSpPr>
        <p:spPr>
          <a:xfrm>
            <a:off x="1055440" y="11469"/>
            <a:ext cx="10081119" cy="393190"/>
          </a:xfrm>
          <a:prstGeom prst="rect">
            <a:avLst/>
          </a:prstGeom>
          <a:noFill/>
          <a:ln w="9525" cap="flat" cmpd="sng" algn="ctr">
            <a:noFill/>
            <a:prstDash val="solid"/>
          </a:ln>
          <a:effectLst>
            <a:outerShdw blurRad="40000" dist="23000" dir="5400000" rotWithShape="0">
              <a:srgbClr val="000000">
                <a:alpha val="35000"/>
              </a:srgbClr>
            </a:outerShdw>
          </a:effectLst>
        </p:spPr>
        <p:txBody>
          <a:bodyPr rtlCol="0" anchor="ctr"/>
          <a:lstStyle/>
          <a:p>
            <a:pPr defTabSz="959937">
              <a:defRPr/>
            </a:pPr>
            <a:r>
              <a:rPr lang="en-US" altLang="ja-JP" b="1" kern="100" dirty="0">
                <a:latin typeface="Meiryo UI" panose="020B0604030504040204" pitchFamily="50" charset="-128"/>
                <a:ea typeface="Meiryo UI" panose="020B0604030504040204" pitchFamily="50" charset="-128"/>
                <a:cs typeface="Meiryo UI" panose="020B0604030504040204" pitchFamily="50" charset="-128"/>
              </a:rPr>
              <a:t>【</a:t>
            </a:r>
            <a:r>
              <a:rPr lang="ja-JP" altLang="en-US" b="1" kern="100" dirty="0">
                <a:latin typeface="Meiryo UI" panose="020B0604030504040204" pitchFamily="50" charset="-128"/>
                <a:ea typeface="Meiryo UI" panose="020B0604030504040204" pitchFamily="50" charset="-128"/>
                <a:cs typeface="Meiryo UI" panose="020B0604030504040204" pitchFamily="50" charset="-128"/>
              </a:rPr>
              <a:t>参考資料</a:t>
            </a:r>
            <a:r>
              <a:rPr lang="en-US" altLang="ja-JP" b="1" kern="100" dirty="0">
                <a:latin typeface="Meiryo UI" panose="020B0604030504040204" pitchFamily="50" charset="-128"/>
                <a:ea typeface="Meiryo UI" panose="020B0604030504040204" pitchFamily="50" charset="-128"/>
                <a:cs typeface="Meiryo UI" panose="020B0604030504040204" pitchFamily="50" charset="-128"/>
              </a:rPr>
              <a:t>】</a:t>
            </a:r>
            <a:r>
              <a:rPr lang="ja-JP" altLang="en-US" b="1" kern="100" dirty="0">
                <a:latin typeface="Meiryo UI" panose="020B0604030504040204" pitchFamily="50" charset="-128"/>
                <a:ea typeface="Meiryo UI" panose="020B0604030504040204" pitchFamily="50" charset="-128"/>
                <a:cs typeface="Meiryo UI" panose="020B0604030504040204" pitchFamily="50" charset="-128"/>
              </a:rPr>
              <a:t>「</a:t>
            </a:r>
            <a:r>
              <a:rPr lang="en-US" altLang="ja-JP" b="1" kern="100" dirty="0">
                <a:latin typeface="Meiryo UI" panose="020B0604030504040204" pitchFamily="50" charset="-128"/>
                <a:ea typeface="Meiryo UI" panose="020B0604030504040204" pitchFamily="50" charset="-128"/>
                <a:cs typeface="Meiryo UI" panose="020B0604030504040204" pitchFamily="50" charset="-128"/>
              </a:rPr>
              <a:t>OSAKA SDGs </a:t>
            </a:r>
            <a:r>
              <a:rPr lang="ja-JP" altLang="en-US" b="1" kern="100" dirty="0">
                <a:latin typeface="Meiryo UI" panose="020B0604030504040204" pitchFamily="50" charset="-128"/>
                <a:ea typeface="Meiryo UI" panose="020B0604030504040204" pitchFamily="50" charset="-128"/>
                <a:cs typeface="Meiryo UI" panose="020B0604030504040204" pitchFamily="50" charset="-128"/>
              </a:rPr>
              <a:t>ビジョン中間点検（案）」　国内比較の個別指標の分析（ゴール</a:t>
            </a:r>
            <a:r>
              <a:rPr lang="en-US" altLang="ja-JP" b="1" kern="100" dirty="0">
                <a:latin typeface="Meiryo UI" panose="020B0604030504040204" pitchFamily="50" charset="-128"/>
                <a:ea typeface="Meiryo UI" panose="020B0604030504040204" pitchFamily="50" charset="-128"/>
                <a:cs typeface="Meiryo UI" panose="020B0604030504040204" pitchFamily="50" charset="-128"/>
              </a:rPr>
              <a:t>11</a:t>
            </a:r>
            <a:r>
              <a:rPr lang="ja-JP" altLang="en-US" b="1" kern="100" dirty="0">
                <a:latin typeface="Meiryo UI" panose="020B0604030504040204" pitchFamily="50" charset="-128"/>
                <a:ea typeface="Meiryo UI" panose="020B0604030504040204" pitchFamily="50" charset="-128"/>
                <a:cs typeface="Meiryo UI" panose="020B0604030504040204" pitchFamily="50" charset="-128"/>
              </a:rPr>
              <a:t>①）</a:t>
            </a:r>
            <a:endParaRPr kumimoji="0" lang="ja-JP" altLang="en-US" sz="1200" b="1" kern="1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4" name="表 3">
            <a:extLst>
              <a:ext uri="{FF2B5EF4-FFF2-40B4-BE49-F238E27FC236}">
                <a16:creationId xmlns:a16="http://schemas.microsoft.com/office/drawing/2014/main" id="{C0A60B80-09D4-44EF-9E74-1939DCFDA9BC}"/>
              </a:ext>
            </a:extLst>
          </p:cNvPr>
          <p:cNvGraphicFramePr>
            <a:graphicFrameLocks noGrp="1"/>
          </p:cNvGraphicFramePr>
          <p:nvPr>
            <p:extLst>
              <p:ext uri="{D42A27DB-BD31-4B8C-83A1-F6EECF244321}">
                <p14:modId xmlns:p14="http://schemas.microsoft.com/office/powerpoint/2010/main" val="3155943692"/>
              </p:ext>
            </p:extLst>
          </p:nvPr>
        </p:nvGraphicFramePr>
        <p:xfrm>
          <a:off x="1830280" y="594936"/>
          <a:ext cx="8531440" cy="5346053"/>
        </p:xfrm>
        <a:graphic>
          <a:graphicData uri="http://schemas.openxmlformats.org/drawingml/2006/table">
            <a:tbl>
              <a:tblPr/>
              <a:tblGrid>
                <a:gridCol w="853143">
                  <a:extLst>
                    <a:ext uri="{9D8B030D-6E8A-4147-A177-3AD203B41FA5}">
                      <a16:colId xmlns:a16="http://schemas.microsoft.com/office/drawing/2014/main" val="3052443279"/>
                    </a:ext>
                  </a:extLst>
                </a:gridCol>
                <a:gridCol w="5106066">
                  <a:extLst>
                    <a:ext uri="{9D8B030D-6E8A-4147-A177-3AD203B41FA5}">
                      <a16:colId xmlns:a16="http://schemas.microsoft.com/office/drawing/2014/main" val="1928451084"/>
                    </a:ext>
                  </a:extLst>
                </a:gridCol>
                <a:gridCol w="703845">
                  <a:extLst>
                    <a:ext uri="{9D8B030D-6E8A-4147-A177-3AD203B41FA5}">
                      <a16:colId xmlns:a16="http://schemas.microsoft.com/office/drawing/2014/main" val="3646112248"/>
                    </a:ext>
                  </a:extLst>
                </a:gridCol>
                <a:gridCol w="307132">
                  <a:extLst>
                    <a:ext uri="{9D8B030D-6E8A-4147-A177-3AD203B41FA5}">
                      <a16:colId xmlns:a16="http://schemas.microsoft.com/office/drawing/2014/main" val="2161905420"/>
                    </a:ext>
                  </a:extLst>
                </a:gridCol>
                <a:gridCol w="703845">
                  <a:extLst>
                    <a:ext uri="{9D8B030D-6E8A-4147-A177-3AD203B41FA5}">
                      <a16:colId xmlns:a16="http://schemas.microsoft.com/office/drawing/2014/main" val="685122839"/>
                    </a:ext>
                  </a:extLst>
                </a:gridCol>
                <a:gridCol w="307132">
                  <a:extLst>
                    <a:ext uri="{9D8B030D-6E8A-4147-A177-3AD203B41FA5}">
                      <a16:colId xmlns:a16="http://schemas.microsoft.com/office/drawing/2014/main" val="1363227187"/>
                    </a:ext>
                  </a:extLst>
                </a:gridCol>
                <a:gridCol w="550277">
                  <a:extLst>
                    <a:ext uri="{9D8B030D-6E8A-4147-A177-3AD203B41FA5}">
                      <a16:colId xmlns:a16="http://schemas.microsoft.com/office/drawing/2014/main" val="558423589"/>
                    </a:ext>
                  </a:extLst>
                </a:gridCol>
              </a:tblGrid>
              <a:tr h="164406">
                <a:tc row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指標番号</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指標名</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個別指標値・評価</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270496622"/>
                  </a:ext>
                </a:extLst>
              </a:tr>
              <a:tr h="164406">
                <a:tc vMerge="1">
                  <a:txBody>
                    <a:bodyPr/>
                    <a:lstStyle/>
                    <a:p>
                      <a:endParaRPr kumimoji="1" lang="ja-JP" altLang="en-US"/>
                    </a:p>
                  </a:txBody>
                  <a:tcPr/>
                </a:tc>
                <a:tc vMerge="1">
                  <a:txBody>
                    <a:bodyPr/>
                    <a:lstStyle/>
                    <a:p>
                      <a:endParaRPr kumimoji="1" lang="ja-JP" altLang="en-US"/>
                    </a:p>
                  </a:txBody>
                  <a:tcPr/>
                </a:tc>
                <a:tc grid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大阪府</a:t>
                      </a:r>
                    </a:p>
                  </a:txBody>
                  <a:tcPr marL="4740" marR="4740" marT="474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全国平均</a:t>
                      </a:r>
                    </a:p>
                  </a:txBody>
                  <a:tcPr marL="4740" marR="4740" marT="474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885550852"/>
                  </a:ext>
                </a:extLst>
              </a:tr>
              <a:tr h="32385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11.1.1.1</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ホームレス割合（ホームレスの数／総人口）</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0.00 </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4740" marR="4740" marT="474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88.82 </a:t>
                      </a:r>
                    </a:p>
                  </a:txBody>
                  <a:tcPr marL="4740" marR="4740" marT="474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266850818"/>
                  </a:ext>
                </a:extLst>
              </a:tr>
              <a:tr h="32385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11.1.1.2</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dirty="0">
                          <a:solidFill>
                            <a:srgbClr val="000000"/>
                          </a:solidFill>
                          <a:effectLst/>
                          <a:latin typeface="Meiryo UI" panose="020B0604030504040204" pitchFamily="50" charset="-128"/>
                          <a:ea typeface="Meiryo UI" panose="020B0604030504040204" pitchFamily="50" charset="-128"/>
                        </a:rPr>
                        <a:t>最低居住面積水準以下世帯割合（最低居住面積水準以下世帯数／主世帯数）</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28.77 </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4740" marR="4740" marT="474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71.72 </a:t>
                      </a:r>
                    </a:p>
                  </a:txBody>
                  <a:tcPr marL="4740" marR="4740" marT="474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775887229"/>
                  </a:ext>
                </a:extLst>
              </a:tr>
              <a:tr h="483299">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11.2.1.1</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鉄道・電車・バスの利用割合</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15</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歳以上自宅外通勤・通学者で鉄道・電車・バスを利用している人数／</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15</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歳以上自宅外通勤・通学者数）</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4.19 </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4740" marR="4740" marT="474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40.85 </a:t>
                      </a:r>
                    </a:p>
                  </a:txBody>
                  <a:tcPr marL="4740" marR="4740" marT="474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477318986"/>
                  </a:ext>
                </a:extLst>
              </a:tr>
              <a:tr h="32385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11.2.1.2</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最寄りの交通機関までの距離が</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2000m</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以下となる普通世帯の割合</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（駅まで</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2000m</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未満の距離にある世帯数／総世帯数）</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91.28 </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4740" marR="4740" marT="474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46.98 </a:t>
                      </a:r>
                    </a:p>
                  </a:txBody>
                  <a:tcPr marL="4740" marR="4740" marT="474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650248554"/>
                  </a:ext>
                </a:extLst>
              </a:tr>
              <a:tr h="32385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11.3.1.1</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000" b="0" i="0" u="none" strike="noStrike" dirty="0">
                          <a:solidFill>
                            <a:srgbClr val="000000"/>
                          </a:solidFill>
                          <a:effectLst/>
                          <a:latin typeface="Meiryo UI" panose="020B0604030504040204" pitchFamily="50" charset="-128"/>
                          <a:ea typeface="Meiryo UI" panose="020B0604030504040204" pitchFamily="50" charset="-128"/>
                        </a:rPr>
                        <a:t>人口自然増減</a:t>
                      </a:r>
                      <a:r>
                        <a:rPr lang="en-US" altLang="zh-CN" sz="1000" b="0" i="0" u="none" strike="noStrike" dirty="0">
                          <a:solidFill>
                            <a:srgbClr val="000000"/>
                          </a:solidFill>
                          <a:effectLst/>
                          <a:latin typeface="Meiryo UI" panose="020B0604030504040204" pitchFamily="50" charset="-128"/>
                          <a:ea typeface="Meiryo UI" panose="020B0604030504040204" pitchFamily="50" charset="-128"/>
                        </a:rPr>
                        <a:t>(</a:t>
                      </a:r>
                      <a:r>
                        <a:rPr lang="zh-CN" altLang="en-US" sz="1000" b="0" i="0" u="none" strike="noStrike" dirty="0">
                          <a:solidFill>
                            <a:srgbClr val="000000"/>
                          </a:solidFill>
                          <a:effectLst/>
                          <a:latin typeface="Meiryo UI" panose="020B0604030504040204" pitchFamily="50" charset="-128"/>
                          <a:ea typeface="Meiryo UI" panose="020B0604030504040204" pitchFamily="50" charset="-128"/>
                        </a:rPr>
                        <a:t>（出生数</a:t>
                      </a:r>
                      <a:r>
                        <a:rPr lang="en-US" altLang="zh-CN" sz="1000" b="0" i="0" u="none" strike="noStrike" dirty="0">
                          <a:solidFill>
                            <a:srgbClr val="000000"/>
                          </a:solidFill>
                          <a:effectLst/>
                          <a:latin typeface="Meiryo UI" panose="020B0604030504040204" pitchFamily="50" charset="-128"/>
                          <a:ea typeface="Meiryo UI" panose="020B0604030504040204" pitchFamily="50" charset="-128"/>
                        </a:rPr>
                        <a:t>-</a:t>
                      </a:r>
                      <a:r>
                        <a:rPr lang="zh-CN" altLang="en-US" sz="1000" b="0" i="0" u="none" strike="noStrike" dirty="0">
                          <a:solidFill>
                            <a:srgbClr val="000000"/>
                          </a:solidFill>
                          <a:effectLst/>
                          <a:latin typeface="Meiryo UI" panose="020B0604030504040204" pitchFamily="50" charset="-128"/>
                          <a:ea typeface="Meiryo UI" panose="020B0604030504040204" pitchFamily="50" charset="-128"/>
                        </a:rPr>
                        <a:t>死亡数）／総人口</a:t>
                      </a:r>
                      <a:r>
                        <a:rPr lang="en-US" altLang="zh-CN" sz="1000" b="0" i="0" u="none" strike="noStrike" dirty="0">
                          <a:solidFill>
                            <a:srgbClr val="000000"/>
                          </a:solidFill>
                          <a:effectLst/>
                          <a:latin typeface="Meiryo UI" panose="020B0604030504040204" pitchFamily="50" charset="-128"/>
                          <a:ea typeface="Meiryo UI" panose="020B0604030504040204" pitchFamily="50" charset="-128"/>
                        </a:rPr>
                        <a:t>)</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61.04 </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4740" marR="4740" marT="474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46.90 </a:t>
                      </a:r>
                    </a:p>
                  </a:txBody>
                  <a:tcPr marL="4740" marR="4740" marT="474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758845892"/>
                  </a:ext>
                </a:extLst>
              </a:tr>
              <a:tr h="32385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11.3.1.2</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000" b="0" i="0" u="none" strike="noStrike" dirty="0">
                          <a:solidFill>
                            <a:srgbClr val="000000"/>
                          </a:solidFill>
                          <a:effectLst/>
                          <a:latin typeface="Meiryo UI" panose="020B0604030504040204" pitchFamily="50" charset="-128"/>
                          <a:ea typeface="Meiryo UI" panose="020B0604030504040204" pitchFamily="50" charset="-128"/>
                        </a:rPr>
                        <a:t>人口社会増減</a:t>
                      </a:r>
                      <a:r>
                        <a:rPr lang="en-US" altLang="zh-CN" sz="1000" b="0" i="0" u="none" strike="noStrike" dirty="0">
                          <a:solidFill>
                            <a:srgbClr val="000000"/>
                          </a:solidFill>
                          <a:effectLst/>
                          <a:latin typeface="Meiryo UI" panose="020B0604030504040204" pitchFamily="50" charset="-128"/>
                          <a:ea typeface="Meiryo UI" panose="020B0604030504040204" pitchFamily="50" charset="-128"/>
                        </a:rPr>
                        <a:t>(</a:t>
                      </a:r>
                      <a:r>
                        <a:rPr lang="zh-CN" altLang="en-US" sz="1000" b="0" i="0" u="none" strike="noStrike" dirty="0">
                          <a:solidFill>
                            <a:srgbClr val="000000"/>
                          </a:solidFill>
                          <a:effectLst/>
                          <a:latin typeface="Meiryo UI" panose="020B0604030504040204" pitchFamily="50" charset="-128"/>
                          <a:ea typeface="Meiryo UI" panose="020B0604030504040204" pitchFamily="50" charset="-128"/>
                        </a:rPr>
                        <a:t>（転入数</a:t>
                      </a:r>
                      <a:r>
                        <a:rPr lang="en-US" altLang="zh-CN" sz="1000" b="0" i="0" u="none" strike="noStrike" dirty="0">
                          <a:solidFill>
                            <a:srgbClr val="000000"/>
                          </a:solidFill>
                          <a:effectLst/>
                          <a:latin typeface="Meiryo UI" panose="020B0604030504040204" pitchFamily="50" charset="-128"/>
                          <a:ea typeface="Meiryo UI" panose="020B0604030504040204" pitchFamily="50" charset="-128"/>
                        </a:rPr>
                        <a:t>-</a:t>
                      </a:r>
                      <a:r>
                        <a:rPr lang="zh-CN" altLang="en-US" sz="1000" b="0" i="0" u="none" strike="noStrike" dirty="0">
                          <a:solidFill>
                            <a:srgbClr val="000000"/>
                          </a:solidFill>
                          <a:effectLst/>
                          <a:latin typeface="Meiryo UI" panose="020B0604030504040204" pitchFamily="50" charset="-128"/>
                          <a:ea typeface="Meiryo UI" panose="020B0604030504040204" pitchFamily="50" charset="-128"/>
                        </a:rPr>
                        <a:t>転出数）／総人口</a:t>
                      </a:r>
                      <a:r>
                        <a:rPr lang="en-US" altLang="zh-CN" sz="1000" b="0" i="0" u="none" strike="noStrike" dirty="0">
                          <a:solidFill>
                            <a:srgbClr val="000000"/>
                          </a:solidFill>
                          <a:effectLst/>
                          <a:latin typeface="Meiryo UI" panose="020B0604030504040204" pitchFamily="50" charset="-128"/>
                          <a:ea typeface="Meiryo UI" panose="020B0604030504040204" pitchFamily="50" charset="-128"/>
                        </a:rPr>
                        <a:t>)</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63.28 </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4740" marR="4740" marT="474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41.43 </a:t>
                      </a:r>
                    </a:p>
                  </a:txBody>
                  <a:tcPr marL="4740" marR="4740" marT="474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817912388"/>
                  </a:ext>
                </a:extLst>
              </a:tr>
              <a:tr h="32385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11.3.1.3</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dirty="0">
                          <a:solidFill>
                            <a:srgbClr val="000000"/>
                          </a:solidFill>
                          <a:effectLst/>
                          <a:latin typeface="Meiryo UI" panose="020B0604030504040204" pitchFamily="50" charset="-128"/>
                          <a:ea typeface="Meiryo UI" panose="020B0604030504040204" pitchFamily="50" charset="-128"/>
                        </a:rPr>
                        <a:t>市街化調整区域面積割合（市街化調整区域面積／総面積）</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100.00 </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4740" marR="4740" marT="474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27.82 </a:t>
                      </a:r>
                    </a:p>
                  </a:txBody>
                  <a:tcPr marL="4740" marR="4740" marT="474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809228250"/>
                  </a:ext>
                </a:extLst>
              </a:tr>
              <a:tr h="32385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11.4.1</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平均文化財保存事業費（補助金の交付額）（補助金額／補助金交付件数）</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35.98 </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4740" marR="4740" marT="474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18.24 </a:t>
                      </a:r>
                    </a:p>
                  </a:txBody>
                  <a:tcPr marL="4740" marR="4740" marT="474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412788759"/>
                  </a:ext>
                </a:extLst>
              </a:tr>
              <a:tr h="32385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11.5.1</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人当たりの自然災害による死者・行方不明者数（</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5</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か年平均）</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（自然災害による死者・行方不明者数／総人口）</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98.92 </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4740" marR="4740" marT="474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94.03 </a:t>
                      </a:r>
                    </a:p>
                  </a:txBody>
                  <a:tcPr marL="4740" marR="4740" marT="474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99954430"/>
                  </a:ext>
                </a:extLst>
              </a:tr>
              <a:tr h="32385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11.5.2</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県内総生産当たりの自然災害による被害額（</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5</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か年平均）</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（自然災害による被害額／県内総生産）</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99.93 </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4740" marR="4740" marT="474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93.51 </a:t>
                      </a:r>
                    </a:p>
                  </a:txBody>
                  <a:tcPr marL="4740" marR="4740" marT="474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610374068"/>
                  </a:ext>
                </a:extLst>
              </a:tr>
              <a:tr h="32385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11.6.1</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廃棄物の最終処分割合（最終処分量／ごみの総排出量）</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65.02 </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4740" marR="4740" marT="474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43.94 </a:t>
                      </a:r>
                    </a:p>
                  </a:txBody>
                  <a:tcPr marL="4740" marR="4740" marT="474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74649475"/>
                  </a:ext>
                </a:extLst>
              </a:tr>
              <a:tr h="32385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11.6.2.1</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PM2.5</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濃度に対する環境基準達成率</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100.00 </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4740" marR="4740" marT="474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100.00 </a:t>
                      </a:r>
                    </a:p>
                  </a:txBody>
                  <a:tcPr marL="4740" marR="4740" marT="474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391260750"/>
                  </a:ext>
                </a:extLst>
              </a:tr>
              <a:tr h="32385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11.6.2.2</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SPM</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濃度に対する環境基準達成率</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100.00 </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4740" marR="4740" marT="474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97.87 </a:t>
                      </a:r>
                    </a:p>
                  </a:txBody>
                  <a:tcPr marL="4740" marR="4740" marT="474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688067019"/>
                  </a:ext>
                </a:extLst>
              </a:tr>
              <a:tr h="32385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11.7.1.1</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可住地面積当たりの図書館数（図書館数／可住地面積）</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38.92 </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4740" marR="4740" marT="474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10.83 </a:t>
                      </a:r>
                    </a:p>
                  </a:txBody>
                  <a:tcPr marL="4740" marR="4740" marT="474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198218515"/>
                  </a:ext>
                </a:extLst>
              </a:tr>
              <a:tr h="323853">
                <a:tc>
                  <a:txBody>
                    <a:bodyPr/>
                    <a:lstStyle/>
                    <a:p>
                      <a:pPr algn="l" fontAlgn="ctr"/>
                      <a:r>
                        <a:rPr lang="en-US" sz="1000" b="0" i="0" u="none" strike="noStrike" dirty="0">
                          <a:solidFill>
                            <a:srgbClr val="000000"/>
                          </a:solidFill>
                          <a:effectLst/>
                          <a:latin typeface="Meiryo UI" panose="020B0604030504040204" pitchFamily="50" charset="-128"/>
                          <a:ea typeface="Meiryo UI" panose="020B0604030504040204" pitchFamily="50" charset="-128"/>
                        </a:rPr>
                        <a:t>LI</a:t>
                      </a:r>
                    </a:p>
                    <a:p>
                      <a:pPr algn="l" fontAlgn="ctr"/>
                      <a:r>
                        <a:rPr lang="en-US" sz="1000" b="0" i="0" u="none" strike="noStrike" dirty="0">
                          <a:solidFill>
                            <a:srgbClr val="000000"/>
                          </a:solidFill>
                          <a:effectLst/>
                          <a:latin typeface="Meiryo UI" panose="020B0604030504040204" pitchFamily="50" charset="-128"/>
                          <a:ea typeface="Meiryo UI" panose="020B0604030504040204" pitchFamily="50" charset="-128"/>
                        </a:rPr>
                        <a:t>11.7.1.2</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可住地面積当たりの公民館数</a:t>
                      </a:r>
                    </a:p>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（公民館数／可住地面積）</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36.27</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C</a:t>
                      </a:r>
                      <a:endParaRPr 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4740" marR="4740" marT="474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25.98</a:t>
                      </a:r>
                    </a:p>
                  </a:txBody>
                  <a:tcPr marL="4740" marR="4740" marT="474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C</a:t>
                      </a:r>
                      <a:endParaRPr 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483779387"/>
                  </a:ext>
                </a:extLst>
              </a:tr>
            </a:tbl>
          </a:graphicData>
        </a:graphic>
      </p:graphicFrame>
      <p:sp>
        <p:nvSpPr>
          <p:cNvPr id="5" name="テキスト ボックス 4">
            <a:extLst>
              <a:ext uri="{FF2B5EF4-FFF2-40B4-BE49-F238E27FC236}">
                <a16:creationId xmlns:a16="http://schemas.microsoft.com/office/drawing/2014/main" id="{CC297C0E-1C3F-4018-80FA-9FC1B21039FA}"/>
              </a:ext>
            </a:extLst>
          </p:cNvPr>
          <p:cNvSpPr txBox="1"/>
          <p:nvPr/>
        </p:nvSpPr>
        <p:spPr>
          <a:xfrm>
            <a:off x="1524001" y="5940985"/>
            <a:ext cx="9143999" cy="923330"/>
          </a:xfrm>
          <a:prstGeom prst="rect">
            <a:avLst/>
          </a:prstGeom>
          <a:noFill/>
        </p:spPr>
        <p:txBody>
          <a:bodyPr wrap="square" rtlCol="0">
            <a:spAutoFit/>
          </a:bodyPr>
          <a:lstStyle/>
          <a:p>
            <a:r>
              <a:rPr kumimoji="1" lang="ja-JP" altLang="en-US" sz="900" dirty="0">
                <a:latin typeface="Meiryo UI" panose="020B0604030504040204" pitchFamily="50" charset="-128"/>
                <a:ea typeface="Meiryo UI" panose="020B0604030504040204" pitchFamily="50" charset="-128"/>
              </a:rPr>
              <a:t>統計データを国内全都道府県別に集計し、最大値を</a:t>
            </a:r>
            <a:r>
              <a:rPr kumimoji="1" lang="en-US" altLang="ja-JP" sz="900" dirty="0">
                <a:latin typeface="Meiryo UI" panose="020B0604030504040204" pitchFamily="50" charset="-128"/>
                <a:ea typeface="Meiryo UI" panose="020B0604030504040204" pitchFamily="50" charset="-128"/>
              </a:rPr>
              <a:t>100</a:t>
            </a:r>
            <a:r>
              <a:rPr kumimoji="1" lang="ja-JP" altLang="en-US" sz="900" dirty="0" err="1">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最小値を</a:t>
            </a:r>
            <a:r>
              <a:rPr kumimoji="1" lang="en-US" altLang="ja-JP" sz="900" dirty="0">
                <a:latin typeface="Meiryo UI" panose="020B0604030504040204" pitchFamily="50" charset="-128"/>
                <a:ea typeface="Meiryo UI" panose="020B0604030504040204" pitchFamily="50" charset="-128"/>
              </a:rPr>
              <a:t>0</a:t>
            </a:r>
            <a:r>
              <a:rPr kumimoji="1" lang="ja-JP" altLang="en-US" sz="900" dirty="0">
                <a:latin typeface="Meiryo UI" panose="020B0604030504040204" pitchFamily="50" charset="-128"/>
                <a:ea typeface="Meiryo UI" panose="020B0604030504040204" pitchFamily="50" charset="-128"/>
              </a:rPr>
              <a:t>とする指数に換算</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指標（スコア）を</a:t>
            </a:r>
            <a:r>
              <a:rPr kumimoji="1" lang="en-US" altLang="ja-JP" sz="900" dirty="0">
                <a:latin typeface="Meiryo UI" panose="020B0604030504040204" pitchFamily="50" charset="-128"/>
                <a:ea typeface="Meiryo UI" panose="020B0604030504040204" pitchFamily="50" charset="-128"/>
              </a:rPr>
              <a:t>4</a:t>
            </a:r>
            <a:r>
              <a:rPr kumimoji="1" lang="ja-JP" altLang="en-US" sz="900" dirty="0">
                <a:latin typeface="Meiryo UI" panose="020B0604030504040204" pitchFamily="50" charset="-128"/>
                <a:ea typeface="Meiryo UI" panose="020B0604030504040204" pitchFamily="50" charset="-128"/>
              </a:rPr>
              <a:t>段階で表示（</a:t>
            </a:r>
            <a:r>
              <a:rPr kumimoji="1" lang="en-US" altLang="ja-JP" sz="900" dirty="0">
                <a:latin typeface="Meiryo UI" panose="020B0604030504040204" pitchFamily="50" charset="-128"/>
                <a:ea typeface="Meiryo UI" panose="020B0604030504040204" pitchFamily="50" charset="-128"/>
              </a:rPr>
              <a:t>100</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76</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A</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75</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51</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B</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50</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26</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C</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25</a:t>
            </a:r>
            <a:r>
              <a:rPr kumimoji="1" lang="ja-JP" altLang="en-US" sz="900" dirty="0">
                <a:latin typeface="Meiryo UI" panose="020B0604030504040204" pitchFamily="50" charset="-128"/>
                <a:ea typeface="Meiryo UI" panose="020B0604030504040204" pitchFamily="50" charset="-128"/>
              </a:rPr>
              <a:t>以下を「</a:t>
            </a:r>
            <a:r>
              <a:rPr kumimoji="1" lang="en-US" altLang="ja-JP" sz="900" dirty="0">
                <a:latin typeface="Meiryo UI" panose="020B0604030504040204" pitchFamily="50" charset="-128"/>
                <a:ea typeface="Meiryo UI" panose="020B0604030504040204" pitchFamily="50" charset="-128"/>
              </a:rPr>
              <a:t>D</a:t>
            </a:r>
            <a:r>
              <a:rPr kumimoji="1" lang="ja-JP" altLang="en-US" sz="900" dirty="0">
                <a:latin typeface="Meiryo UI" panose="020B0604030504040204" pitchFamily="50" charset="-128"/>
                <a:ea typeface="Meiryo UI" panose="020B0604030504040204" pitchFamily="50" charset="-128"/>
              </a:rPr>
              <a:t>」）</a:t>
            </a:r>
            <a:endParaRPr kumimoji="1" lang="en-US" altLang="ja-JP" sz="900" dirty="0">
              <a:latin typeface="Meiryo UI" panose="020B0604030504040204" pitchFamily="50" charset="-128"/>
              <a:ea typeface="Meiryo UI" panose="020B0604030504040204" pitchFamily="50" charset="-128"/>
            </a:endParaRPr>
          </a:p>
          <a:p>
            <a:endParaRPr kumimoji="1" lang="en-US" altLang="ja-JP" sz="900" dirty="0">
              <a:latin typeface="Meiryo UI" panose="020B0604030504040204" pitchFamily="50" charset="-128"/>
              <a:ea typeface="Meiryo UI" panose="020B0604030504040204" pitchFamily="50" charset="-128"/>
            </a:endParaRPr>
          </a:p>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以下の理由により外的要因が大きいと考えられる指標については、国内比較の個別指標の分析から除外をして整理</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①地域差による影響の大きいもの　②自然災害等の突発的な影響を受けるもの　③各都道府県の予算規模の影響を受けるもの　④全都道府県のデータがそろっていないもの</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⑤途上国向けの指標と考えられるもの⑥企業等による任意の申請を評価したもの　⑦類似する複数の指標があり評価に偏りが生じると考えられるもの（代表的な指標で評価）</a:t>
            </a:r>
            <a:endParaRPr kumimoji="1" lang="en-US" altLang="ja-JP" sz="900" dirty="0">
              <a:latin typeface="Meiryo UI" panose="020B0604030504040204" pitchFamily="50" charset="-128"/>
              <a:ea typeface="Meiryo UI" panose="020B0604030504040204" pitchFamily="50" charset="-128"/>
            </a:endParaRPr>
          </a:p>
        </p:txBody>
      </p:sp>
      <p:cxnSp>
        <p:nvCxnSpPr>
          <p:cNvPr id="6" name="直線コネクタ 5">
            <a:extLst>
              <a:ext uri="{FF2B5EF4-FFF2-40B4-BE49-F238E27FC236}">
                <a16:creationId xmlns:a16="http://schemas.microsoft.com/office/drawing/2014/main" id="{F6BD032F-8ABE-4FDE-BA53-B072A5D82076}"/>
              </a:ext>
            </a:extLst>
          </p:cNvPr>
          <p:cNvCxnSpPr>
            <a:cxnSpLocks/>
          </p:cNvCxnSpPr>
          <p:nvPr/>
        </p:nvCxnSpPr>
        <p:spPr>
          <a:xfrm>
            <a:off x="1222182" y="404664"/>
            <a:ext cx="9747636" cy="0"/>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03357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94EB6B59-DFAD-4654-853B-4CDB1921B9B5}"/>
              </a:ext>
            </a:extLst>
          </p:cNvPr>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t>34</a:t>
            </a:fld>
            <a:endParaRPr lang="ja-JP" altLang="en-US">
              <a:solidFill>
                <a:prstClr val="black">
                  <a:tint val="75000"/>
                </a:prstClr>
              </a:solidFill>
            </a:endParaRPr>
          </a:p>
        </p:txBody>
      </p:sp>
      <p:sp>
        <p:nvSpPr>
          <p:cNvPr id="3" name="正方形/長方形 2">
            <a:extLst>
              <a:ext uri="{FF2B5EF4-FFF2-40B4-BE49-F238E27FC236}">
                <a16:creationId xmlns:a16="http://schemas.microsoft.com/office/drawing/2014/main" id="{AE800099-3787-4638-9A0B-477768A2EA36}"/>
              </a:ext>
            </a:extLst>
          </p:cNvPr>
          <p:cNvSpPr/>
          <p:nvPr/>
        </p:nvSpPr>
        <p:spPr>
          <a:xfrm>
            <a:off x="1055440" y="-73107"/>
            <a:ext cx="10586392" cy="548122"/>
          </a:xfrm>
          <a:prstGeom prst="rect">
            <a:avLst/>
          </a:prstGeom>
          <a:noFill/>
          <a:ln w="9525" cap="flat" cmpd="sng" algn="ctr">
            <a:noFill/>
            <a:prstDash val="solid"/>
          </a:ln>
          <a:effectLst>
            <a:outerShdw blurRad="40000" dist="23000" dir="5400000" rotWithShape="0">
              <a:srgbClr val="000000">
                <a:alpha val="35000"/>
              </a:srgbClr>
            </a:outerShdw>
          </a:effectLst>
        </p:spPr>
        <p:txBody>
          <a:bodyPr rtlCol="0" anchor="ctr"/>
          <a:lstStyle/>
          <a:p>
            <a:pPr defTabSz="959937">
              <a:defRPr/>
            </a:pPr>
            <a:r>
              <a:rPr lang="en-US" altLang="ja-JP" b="1" kern="100" dirty="0">
                <a:latin typeface="Meiryo UI" panose="020B0604030504040204" pitchFamily="50" charset="-128"/>
                <a:ea typeface="Meiryo UI" panose="020B0604030504040204" pitchFamily="50" charset="-128"/>
                <a:cs typeface="Meiryo UI" panose="020B0604030504040204" pitchFamily="50" charset="-128"/>
              </a:rPr>
              <a:t>【</a:t>
            </a:r>
            <a:r>
              <a:rPr lang="ja-JP" altLang="en-US" b="1" kern="100" dirty="0">
                <a:latin typeface="Meiryo UI" panose="020B0604030504040204" pitchFamily="50" charset="-128"/>
                <a:ea typeface="Meiryo UI" panose="020B0604030504040204" pitchFamily="50" charset="-128"/>
                <a:cs typeface="Meiryo UI" panose="020B0604030504040204" pitchFamily="50" charset="-128"/>
              </a:rPr>
              <a:t>参考資料</a:t>
            </a:r>
            <a:r>
              <a:rPr lang="en-US" altLang="ja-JP" b="1" kern="100" dirty="0">
                <a:latin typeface="Meiryo UI" panose="020B0604030504040204" pitchFamily="50" charset="-128"/>
                <a:ea typeface="Meiryo UI" panose="020B0604030504040204" pitchFamily="50" charset="-128"/>
                <a:cs typeface="Meiryo UI" panose="020B0604030504040204" pitchFamily="50" charset="-128"/>
              </a:rPr>
              <a:t>】</a:t>
            </a:r>
            <a:r>
              <a:rPr lang="ja-JP" altLang="en-US" b="1" kern="100" dirty="0">
                <a:latin typeface="Meiryo UI" panose="020B0604030504040204" pitchFamily="50" charset="-128"/>
                <a:ea typeface="Meiryo UI" panose="020B0604030504040204" pitchFamily="50" charset="-128"/>
                <a:cs typeface="Meiryo UI" panose="020B0604030504040204" pitchFamily="50" charset="-128"/>
              </a:rPr>
              <a:t>「</a:t>
            </a:r>
            <a:r>
              <a:rPr lang="en-US" altLang="ja-JP" b="1" kern="100" dirty="0">
                <a:latin typeface="Meiryo UI" panose="020B0604030504040204" pitchFamily="50" charset="-128"/>
                <a:ea typeface="Meiryo UI" panose="020B0604030504040204" pitchFamily="50" charset="-128"/>
                <a:cs typeface="Meiryo UI" panose="020B0604030504040204" pitchFamily="50" charset="-128"/>
              </a:rPr>
              <a:t>OSAKA SDGs </a:t>
            </a:r>
            <a:r>
              <a:rPr lang="ja-JP" altLang="en-US" b="1" kern="100" dirty="0">
                <a:latin typeface="Meiryo UI" panose="020B0604030504040204" pitchFamily="50" charset="-128"/>
                <a:ea typeface="Meiryo UI" panose="020B0604030504040204" pitchFamily="50" charset="-128"/>
                <a:cs typeface="Meiryo UI" panose="020B0604030504040204" pitchFamily="50" charset="-128"/>
              </a:rPr>
              <a:t>ビジョン中間点検（案）」　国内比較の個別指標の分析（ゴール</a:t>
            </a:r>
            <a:r>
              <a:rPr lang="en-US" altLang="ja-JP" b="1" kern="100" dirty="0">
                <a:latin typeface="Meiryo UI" panose="020B0604030504040204" pitchFamily="50" charset="-128"/>
                <a:ea typeface="Meiryo UI" panose="020B0604030504040204" pitchFamily="50" charset="-128"/>
                <a:cs typeface="Meiryo UI" panose="020B0604030504040204" pitchFamily="50" charset="-128"/>
              </a:rPr>
              <a:t>11</a:t>
            </a:r>
            <a:r>
              <a:rPr lang="ja-JP" altLang="en-US" b="1" kern="100" dirty="0">
                <a:latin typeface="Meiryo UI" panose="020B0604030504040204" pitchFamily="50" charset="-128"/>
                <a:ea typeface="Meiryo UI" panose="020B0604030504040204" pitchFamily="50" charset="-128"/>
                <a:cs typeface="Meiryo UI" panose="020B0604030504040204" pitchFamily="50" charset="-128"/>
              </a:rPr>
              <a:t>②）</a:t>
            </a:r>
            <a:endParaRPr kumimoji="0" lang="ja-JP" altLang="en-US" sz="1200" b="1" kern="1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4" name="表 3">
            <a:extLst>
              <a:ext uri="{FF2B5EF4-FFF2-40B4-BE49-F238E27FC236}">
                <a16:creationId xmlns:a16="http://schemas.microsoft.com/office/drawing/2014/main" id="{CB20191E-6139-4DF2-86DF-D9554AD3EC1A}"/>
              </a:ext>
            </a:extLst>
          </p:cNvPr>
          <p:cNvGraphicFramePr>
            <a:graphicFrameLocks noGrp="1"/>
          </p:cNvGraphicFramePr>
          <p:nvPr>
            <p:extLst>
              <p:ext uri="{D42A27DB-BD31-4B8C-83A1-F6EECF244321}">
                <p14:modId xmlns:p14="http://schemas.microsoft.com/office/powerpoint/2010/main" val="4026727386"/>
              </p:ext>
            </p:extLst>
          </p:nvPr>
        </p:nvGraphicFramePr>
        <p:xfrm>
          <a:off x="1703512" y="548283"/>
          <a:ext cx="8531440" cy="5255096"/>
        </p:xfrm>
        <a:graphic>
          <a:graphicData uri="http://schemas.openxmlformats.org/drawingml/2006/table">
            <a:tbl>
              <a:tblPr/>
              <a:tblGrid>
                <a:gridCol w="853143">
                  <a:extLst>
                    <a:ext uri="{9D8B030D-6E8A-4147-A177-3AD203B41FA5}">
                      <a16:colId xmlns:a16="http://schemas.microsoft.com/office/drawing/2014/main" val="3052443279"/>
                    </a:ext>
                  </a:extLst>
                </a:gridCol>
                <a:gridCol w="5106066">
                  <a:extLst>
                    <a:ext uri="{9D8B030D-6E8A-4147-A177-3AD203B41FA5}">
                      <a16:colId xmlns:a16="http://schemas.microsoft.com/office/drawing/2014/main" val="1928451084"/>
                    </a:ext>
                  </a:extLst>
                </a:gridCol>
                <a:gridCol w="703845">
                  <a:extLst>
                    <a:ext uri="{9D8B030D-6E8A-4147-A177-3AD203B41FA5}">
                      <a16:colId xmlns:a16="http://schemas.microsoft.com/office/drawing/2014/main" val="3646112248"/>
                    </a:ext>
                  </a:extLst>
                </a:gridCol>
                <a:gridCol w="307132">
                  <a:extLst>
                    <a:ext uri="{9D8B030D-6E8A-4147-A177-3AD203B41FA5}">
                      <a16:colId xmlns:a16="http://schemas.microsoft.com/office/drawing/2014/main" val="2161905420"/>
                    </a:ext>
                  </a:extLst>
                </a:gridCol>
                <a:gridCol w="703845">
                  <a:extLst>
                    <a:ext uri="{9D8B030D-6E8A-4147-A177-3AD203B41FA5}">
                      <a16:colId xmlns:a16="http://schemas.microsoft.com/office/drawing/2014/main" val="685122839"/>
                    </a:ext>
                  </a:extLst>
                </a:gridCol>
                <a:gridCol w="307132">
                  <a:extLst>
                    <a:ext uri="{9D8B030D-6E8A-4147-A177-3AD203B41FA5}">
                      <a16:colId xmlns:a16="http://schemas.microsoft.com/office/drawing/2014/main" val="1363227187"/>
                    </a:ext>
                  </a:extLst>
                </a:gridCol>
                <a:gridCol w="550277">
                  <a:extLst>
                    <a:ext uri="{9D8B030D-6E8A-4147-A177-3AD203B41FA5}">
                      <a16:colId xmlns:a16="http://schemas.microsoft.com/office/drawing/2014/main" val="558423589"/>
                    </a:ext>
                  </a:extLst>
                </a:gridCol>
              </a:tblGrid>
              <a:tr h="161609">
                <a:tc row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指標番号</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指標名</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個別指標値・評価</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270496622"/>
                  </a:ext>
                </a:extLst>
              </a:tr>
              <a:tr h="161609">
                <a:tc vMerge="1">
                  <a:txBody>
                    <a:bodyPr/>
                    <a:lstStyle/>
                    <a:p>
                      <a:endParaRPr kumimoji="1" lang="ja-JP" altLang="en-US"/>
                    </a:p>
                  </a:txBody>
                  <a:tcPr/>
                </a:tc>
                <a:tc vMerge="1">
                  <a:txBody>
                    <a:bodyPr/>
                    <a:lstStyle/>
                    <a:p>
                      <a:endParaRPr kumimoji="1" lang="ja-JP" altLang="en-US"/>
                    </a:p>
                  </a:txBody>
                  <a:tcPr/>
                </a:tc>
                <a:tc grid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大阪府</a:t>
                      </a:r>
                    </a:p>
                  </a:txBody>
                  <a:tcPr marL="4740" marR="4740" marT="474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全国平均</a:t>
                      </a:r>
                    </a:p>
                  </a:txBody>
                  <a:tcPr marL="4740" marR="4740" marT="474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885550852"/>
                  </a:ext>
                </a:extLst>
              </a:tr>
              <a:tr h="318343">
                <a:tc>
                  <a:txBody>
                    <a:bodyPr/>
                    <a:lstStyle/>
                    <a:p>
                      <a:pPr algn="l" fontAlgn="ctr"/>
                      <a:r>
                        <a:rPr lang="en-US" sz="1000" b="0" i="0" u="none" strike="noStrike" dirty="0">
                          <a:solidFill>
                            <a:srgbClr val="000000"/>
                          </a:solidFill>
                          <a:effectLst/>
                          <a:latin typeface="Meiryo UI" panose="020B0604030504040204" pitchFamily="50" charset="-128"/>
                          <a:ea typeface="Meiryo UI" panose="020B0604030504040204" pitchFamily="50" charset="-128"/>
                        </a:rPr>
                        <a:t>LI</a:t>
                      </a:r>
                      <a:br>
                        <a:rPr lang="en-US" sz="1000" b="0" i="0" u="none" strike="noStrike" dirty="0">
                          <a:solidFill>
                            <a:srgbClr val="000000"/>
                          </a:solidFill>
                          <a:effectLst/>
                          <a:latin typeface="Meiryo UI" panose="020B0604030504040204" pitchFamily="50" charset="-128"/>
                          <a:ea typeface="Meiryo UI" panose="020B0604030504040204" pitchFamily="50" charset="-128"/>
                        </a:rPr>
                      </a:br>
                      <a:r>
                        <a:rPr lang="en-US" sz="1000" b="0" i="0" u="none" strike="noStrike" dirty="0">
                          <a:solidFill>
                            <a:srgbClr val="000000"/>
                          </a:solidFill>
                          <a:effectLst/>
                          <a:latin typeface="Meiryo UI" panose="020B0604030504040204" pitchFamily="50" charset="-128"/>
                          <a:ea typeface="Meiryo UI" panose="020B0604030504040204" pitchFamily="50" charset="-128"/>
                        </a:rPr>
                        <a:t>11.7.1.3</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可住地面積当たりの公園面積（公園面積／可住地面積）</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78.68 </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4740" marR="4740" marT="474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18.17 </a:t>
                      </a:r>
                    </a:p>
                  </a:txBody>
                  <a:tcPr marL="4740" marR="4740" marT="474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461539870"/>
                  </a:ext>
                </a:extLst>
              </a:tr>
              <a:tr h="31834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11.7.2</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人当たりの性犯罪認知件数（性犯罪認知件数／総人口）</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99.61 </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4740" marR="4740" marT="474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92.61 </a:t>
                      </a:r>
                    </a:p>
                  </a:txBody>
                  <a:tcPr marL="4740" marR="4740" marT="474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161954818"/>
                  </a:ext>
                </a:extLst>
              </a:tr>
              <a:tr h="31834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11.a.1.1</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000" b="0" i="0" u="none" strike="noStrike" dirty="0">
                          <a:solidFill>
                            <a:srgbClr val="000000"/>
                          </a:solidFill>
                          <a:effectLst/>
                          <a:latin typeface="Meiryo UI" panose="020B0604030504040204" pitchFamily="50" charset="-128"/>
                          <a:ea typeface="Meiryo UI" panose="020B0604030504040204" pitchFamily="50" charset="-128"/>
                        </a:rPr>
                        <a:t>市街化調整区域内人口割合（市街化調整区域内人口／総人口）</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92.78 </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4740" marR="4740" marT="474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68.04 </a:t>
                      </a:r>
                    </a:p>
                  </a:txBody>
                  <a:tcPr marL="4740" marR="4740" marT="474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778828071"/>
                  </a:ext>
                </a:extLst>
              </a:tr>
              <a:tr h="31834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11.a.1.2</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地域サポーターを設置している市区町村の割合</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20.67 </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4740" marR="4740" marT="474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19.01 </a:t>
                      </a:r>
                    </a:p>
                  </a:txBody>
                  <a:tcPr marL="4740" marR="4740" marT="474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804406874"/>
                  </a:ext>
                </a:extLst>
              </a:tr>
              <a:tr h="31834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11.b.1.1</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dirty="0">
                          <a:solidFill>
                            <a:srgbClr val="000000"/>
                          </a:solidFill>
                          <a:effectLst/>
                          <a:latin typeface="Meiryo UI" panose="020B0604030504040204" pitchFamily="50" charset="-128"/>
                          <a:ea typeface="Meiryo UI" panose="020B0604030504040204" pitchFamily="50" charset="-128"/>
                        </a:rPr>
                        <a:t>防災訓練実施回数</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4.70 </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4740" marR="4740" marT="474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9.54 </a:t>
                      </a:r>
                    </a:p>
                  </a:txBody>
                  <a:tcPr marL="4740" marR="4740" marT="474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071694671"/>
                  </a:ext>
                </a:extLst>
              </a:tr>
              <a:tr h="31834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11.b.1.2</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防災カルテを作成している市区町村の割合（防災カルテ作成市区町村数／市区町村数）</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96.32 </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4740" marR="4740" marT="474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34.83 </a:t>
                      </a:r>
                    </a:p>
                  </a:txBody>
                  <a:tcPr marL="4740" marR="4740" marT="474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833632370"/>
                  </a:ext>
                </a:extLst>
              </a:tr>
              <a:tr h="31834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11.b.2</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自主防災組織活動カバー率</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89.00 </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4740" marR="4740" marT="474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81.51 </a:t>
                      </a:r>
                    </a:p>
                  </a:txBody>
                  <a:tcPr marL="4740" marR="4740" marT="474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647064560"/>
                  </a:ext>
                </a:extLst>
              </a:tr>
              <a:tr h="31834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11.x.1</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空き家率（空き家数／総住宅数）</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市区町村の結果については、市、区及び人口１万５千人以上の町村を表章の対象としている。</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55.59 </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4740" marR="4740" marT="474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56.81 </a:t>
                      </a:r>
                    </a:p>
                  </a:txBody>
                  <a:tcPr marL="4740" marR="4740" marT="474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406486878"/>
                  </a:ext>
                </a:extLst>
              </a:tr>
              <a:tr h="475076">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11.x.2</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最寄りの緊急避難場所までの</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2000m</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以内の世帯割合</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（最寄りの緊急避難場所までの</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2000m</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以内の世帯数／総世帯数）</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市区町村の結果については、市、区及び人口１万５千人以上の町村を表章の対象としている。</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42.81 </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4740" marR="4740" marT="474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36.89 </a:t>
                      </a:r>
                    </a:p>
                  </a:txBody>
                  <a:tcPr marL="4740" marR="4740" marT="474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946392134"/>
                  </a:ext>
                </a:extLst>
              </a:tr>
              <a:tr h="31834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11.x.3</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最寄りの老人デイサービスセンターまでの</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2000m</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以内の、</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65</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歳以上の世帯員のいる主世帯数の割合</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市区町村の結果については、市、区及び人口１万５千人以上の町村を表章の対象としている。</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57.89 </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4740" marR="4740" marT="474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49.63 </a:t>
                      </a:r>
                    </a:p>
                  </a:txBody>
                  <a:tcPr marL="4740" marR="4740" marT="474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492421333"/>
                  </a:ext>
                </a:extLst>
              </a:tr>
              <a:tr h="31834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11.x.4</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万人当たりの火災出火件数</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86.14 </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4740" marR="4740" marT="474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45.82 </a:t>
                      </a:r>
                    </a:p>
                  </a:txBody>
                  <a:tcPr marL="4740" marR="4740" marT="474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028369560"/>
                  </a:ext>
                </a:extLst>
              </a:tr>
              <a:tr h="31834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11.x.5</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1,000</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人当たりの悪臭による苦情件数</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69.30 </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4740" marR="4740" marT="474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61.45 </a:t>
                      </a:r>
                    </a:p>
                  </a:txBody>
                  <a:tcPr marL="4740" marR="4740" marT="474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615250766"/>
                  </a:ext>
                </a:extLst>
              </a:tr>
              <a:tr h="31834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11.x.6</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1,000</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人当たりの騒音による苦情件数</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21.79 </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4740" marR="4740" marT="474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69.24 </a:t>
                      </a:r>
                    </a:p>
                  </a:txBody>
                  <a:tcPr marL="4740" marR="4740" marT="474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506589117"/>
                  </a:ext>
                </a:extLst>
              </a:tr>
              <a:tr h="31834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11.x.7</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騒音に係る環境基準達成率</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92.39 </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4740" marR="4740" marT="474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78.74 </a:t>
                      </a:r>
                    </a:p>
                  </a:txBody>
                  <a:tcPr marL="4740" marR="4740" marT="474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946102846"/>
                  </a:ext>
                </a:extLst>
              </a:tr>
              <a:tr h="31834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11.x.8</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人口</a:t>
                      </a:r>
                      <a:r>
                        <a:rPr lang="en-US" altLang="ja-JP" sz="1000" b="0" i="0" u="none" strike="noStrike">
                          <a:solidFill>
                            <a:srgbClr val="000000"/>
                          </a:solidFill>
                          <a:effectLst/>
                          <a:latin typeface="Meiryo UI" panose="020B0604030504040204" pitchFamily="50" charset="-128"/>
                          <a:ea typeface="Meiryo UI" panose="020B0604030504040204" pitchFamily="50" charset="-128"/>
                        </a:rPr>
                        <a:t>1,000</a:t>
                      </a:r>
                      <a:r>
                        <a:rPr lang="ja-JP" altLang="en-US" sz="1000" b="0" i="0" u="none" strike="noStrike">
                          <a:solidFill>
                            <a:srgbClr val="000000"/>
                          </a:solidFill>
                          <a:effectLst/>
                          <a:latin typeface="Meiryo UI" panose="020B0604030504040204" pitchFamily="50" charset="-128"/>
                          <a:ea typeface="Meiryo UI" panose="020B0604030504040204" pitchFamily="50" charset="-128"/>
                        </a:rPr>
                        <a:t>人当たりの振動による苦情件数</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31.29 </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4740" marR="4740" marT="474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79.19 </a:t>
                      </a:r>
                    </a:p>
                  </a:txBody>
                  <a:tcPr marL="4740" marR="4740" marT="474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990951549"/>
                  </a:ext>
                </a:extLst>
              </a:tr>
            </a:tbl>
          </a:graphicData>
        </a:graphic>
      </p:graphicFrame>
      <p:sp>
        <p:nvSpPr>
          <p:cNvPr id="5" name="テキスト ボックス 4">
            <a:extLst>
              <a:ext uri="{FF2B5EF4-FFF2-40B4-BE49-F238E27FC236}">
                <a16:creationId xmlns:a16="http://schemas.microsoft.com/office/drawing/2014/main" id="{46945AFC-1D62-49AD-AF22-3E0D5CCA1870}"/>
              </a:ext>
            </a:extLst>
          </p:cNvPr>
          <p:cNvSpPr txBox="1"/>
          <p:nvPr/>
        </p:nvSpPr>
        <p:spPr>
          <a:xfrm>
            <a:off x="1503075" y="5929678"/>
            <a:ext cx="9143999" cy="923330"/>
          </a:xfrm>
          <a:prstGeom prst="rect">
            <a:avLst/>
          </a:prstGeom>
          <a:noFill/>
        </p:spPr>
        <p:txBody>
          <a:bodyPr wrap="square" rtlCol="0">
            <a:spAutoFit/>
          </a:bodyPr>
          <a:lstStyle/>
          <a:p>
            <a:r>
              <a:rPr kumimoji="1" lang="ja-JP" altLang="en-US" sz="900" dirty="0">
                <a:latin typeface="Meiryo UI" panose="020B0604030504040204" pitchFamily="50" charset="-128"/>
                <a:ea typeface="Meiryo UI" panose="020B0604030504040204" pitchFamily="50" charset="-128"/>
              </a:rPr>
              <a:t>統計データを国内全都道府県別に集計し、最大値を</a:t>
            </a:r>
            <a:r>
              <a:rPr kumimoji="1" lang="en-US" altLang="ja-JP" sz="900" dirty="0">
                <a:latin typeface="Meiryo UI" panose="020B0604030504040204" pitchFamily="50" charset="-128"/>
                <a:ea typeface="Meiryo UI" panose="020B0604030504040204" pitchFamily="50" charset="-128"/>
              </a:rPr>
              <a:t>100</a:t>
            </a:r>
            <a:r>
              <a:rPr kumimoji="1" lang="ja-JP" altLang="en-US" sz="900" dirty="0" err="1">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最小値を</a:t>
            </a:r>
            <a:r>
              <a:rPr kumimoji="1" lang="en-US" altLang="ja-JP" sz="900" dirty="0">
                <a:latin typeface="Meiryo UI" panose="020B0604030504040204" pitchFamily="50" charset="-128"/>
                <a:ea typeface="Meiryo UI" panose="020B0604030504040204" pitchFamily="50" charset="-128"/>
              </a:rPr>
              <a:t>0</a:t>
            </a:r>
            <a:r>
              <a:rPr kumimoji="1" lang="ja-JP" altLang="en-US" sz="900" dirty="0">
                <a:latin typeface="Meiryo UI" panose="020B0604030504040204" pitchFamily="50" charset="-128"/>
                <a:ea typeface="Meiryo UI" panose="020B0604030504040204" pitchFamily="50" charset="-128"/>
              </a:rPr>
              <a:t>とする指数に換算</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指標（スコア）を</a:t>
            </a:r>
            <a:r>
              <a:rPr kumimoji="1" lang="en-US" altLang="ja-JP" sz="900" dirty="0">
                <a:latin typeface="Meiryo UI" panose="020B0604030504040204" pitchFamily="50" charset="-128"/>
                <a:ea typeface="Meiryo UI" panose="020B0604030504040204" pitchFamily="50" charset="-128"/>
              </a:rPr>
              <a:t>4</a:t>
            </a:r>
            <a:r>
              <a:rPr kumimoji="1" lang="ja-JP" altLang="en-US" sz="900" dirty="0">
                <a:latin typeface="Meiryo UI" panose="020B0604030504040204" pitchFamily="50" charset="-128"/>
                <a:ea typeface="Meiryo UI" panose="020B0604030504040204" pitchFamily="50" charset="-128"/>
              </a:rPr>
              <a:t>段階で表示（</a:t>
            </a:r>
            <a:r>
              <a:rPr kumimoji="1" lang="en-US" altLang="ja-JP" sz="900" dirty="0">
                <a:latin typeface="Meiryo UI" panose="020B0604030504040204" pitchFamily="50" charset="-128"/>
                <a:ea typeface="Meiryo UI" panose="020B0604030504040204" pitchFamily="50" charset="-128"/>
              </a:rPr>
              <a:t>100</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76</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A</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75</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51</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B</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50</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26</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C</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25</a:t>
            </a:r>
            <a:r>
              <a:rPr kumimoji="1" lang="ja-JP" altLang="en-US" sz="900" dirty="0">
                <a:latin typeface="Meiryo UI" panose="020B0604030504040204" pitchFamily="50" charset="-128"/>
                <a:ea typeface="Meiryo UI" panose="020B0604030504040204" pitchFamily="50" charset="-128"/>
              </a:rPr>
              <a:t>以下を「</a:t>
            </a:r>
            <a:r>
              <a:rPr kumimoji="1" lang="en-US" altLang="ja-JP" sz="900" dirty="0">
                <a:latin typeface="Meiryo UI" panose="020B0604030504040204" pitchFamily="50" charset="-128"/>
                <a:ea typeface="Meiryo UI" panose="020B0604030504040204" pitchFamily="50" charset="-128"/>
              </a:rPr>
              <a:t>D</a:t>
            </a:r>
            <a:r>
              <a:rPr kumimoji="1" lang="ja-JP" altLang="en-US" sz="900" dirty="0">
                <a:latin typeface="Meiryo UI" panose="020B0604030504040204" pitchFamily="50" charset="-128"/>
                <a:ea typeface="Meiryo UI" panose="020B0604030504040204" pitchFamily="50" charset="-128"/>
              </a:rPr>
              <a:t>」）</a:t>
            </a:r>
            <a:endParaRPr kumimoji="1" lang="en-US" altLang="ja-JP" sz="900" dirty="0">
              <a:latin typeface="Meiryo UI" panose="020B0604030504040204" pitchFamily="50" charset="-128"/>
              <a:ea typeface="Meiryo UI" panose="020B0604030504040204" pitchFamily="50" charset="-128"/>
            </a:endParaRPr>
          </a:p>
          <a:p>
            <a:endParaRPr kumimoji="1" lang="en-US" altLang="ja-JP" sz="900" dirty="0">
              <a:latin typeface="Meiryo UI" panose="020B0604030504040204" pitchFamily="50" charset="-128"/>
              <a:ea typeface="Meiryo UI" panose="020B0604030504040204" pitchFamily="50" charset="-128"/>
            </a:endParaRPr>
          </a:p>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以下の理由により外的要因が大きいと考えられる指標については、国内比較の個別指標の分析から除外をして整理</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①地域差による影響の大きいもの　②自然災害等の突発的な影響を受けるもの　③各都道府県の予算規模の影響を受けるもの　④全都道府県のデータがそろっていないもの</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⑤途上国向けの指標と考えられるもの⑥企業等による任意の申請を評価したもの　⑦類似する複数の指標があり評価に偏りが生じると考えられるもの（代表的な指標で評価）</a:t>
            </a:r>
            <a:endParaRPr kumimoji="1" lang="en-US" altLang="ja-JP" sz="900" dirty="0">
              <a:latin typeface="Meiryo UI" panose="020B0604030504040204" pitchFamily="50" charset="-128"/>
              <a:ea typeface="Meiryo UI" panose="020B0604030504040204" pitchFamily="50" charset="-128"/>
            </a:endParaRPr>
          </a:p>
        </p:txBody>
      </p:sp>
      <p:cxnSp>
        <p:nvCxnSpPr>
          <p:cNvPr id="6" name="直線コネクタ 5">
            <a:extLst>
              <a:ext uri="{FF2B5EF4-FFF2-40B4-BE49-F238E27FC236}">
                <a16:creationId xmlns:a16="http://schemas.microsoft.com/office/drawing/2014/main" id="{8431C541-D5F8-4285-BE71-F8F34BDFC0B3}"/>
              </a:ext>
            </a:extLst>
          </p:cNvPr>
          <p:cNvCxnSpPr>
            <a:cxnSpLocks/>
          </p:cNvCxnSpPr>
          <p:nvPr/>
        </p:nvCxnSpPr>
        <p:spPr>
          <a:xfrm>
            <a:off x="1222182" y="401745"/>
            <a:ext cx="9747636" cy="0"/>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76587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図 7"/>
          <p:cNvPicPr>
            <a:picLocks noChangeAspect="1"/>
          </p:cNvPicPr>
          <p:nvPr/>
        </p:nvPicPr>
        <p:blipFill>
          <a:blip r:embed="rId3"/>
          <a:stretch>
            <a:fillRect/>
          </a:stretch>
        </p:blipFill>
        <p:spPr>
          <a:xfrm>
            <a:off x="4652211" y="2805939"/>
            <a:ext cx="360000" cy="358635"/>
          </a:xfrm>
          <a:prstGeom prst="rect">
            <a:avLst/>
          </a:prstGeom>
        </p:spPr>
      </p:pic>
      <p:sp>
        <p:nvSpPr>
          <p:cNvPr id="9" name="正方形/長方形 8"/>
          <p:cNvSpPr/>
          <p:nvPr/>
        </p:nvSpPr>
        <p:spPr>
          <a:xfrm>
            <a:off x="2345135" y="2750661"/>
            <a:ext cx="2160240" cy="46919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23"/>
            <a:r>
              <a:rPr kumimoji="1" lang="ja-JP" altLang="en-US" dirty="0">
                <a:solidFill>
                  <a:prstClr val="black"/>
                </a:solidFill>
                <a:latin typeface="Calibri"/>
                <a:ea typeface="Meiryo UI"/>
              </a:rPr>
              <a:t>大阪府　</a:t>
            </a:r>
            <a:r>
              <a:rPr kumimoji="1" lang="en-US" altLang="ja-JP" dirty="0">
                <a:solidFill>
                  <a:prstClr val="black"/>
                </a:solidFill>
                <a:latin typeface="Calibri"/>
                <a:ea typeface="Meiryo UI"/>
              </a:rPr>
              <a:t>SDGs</a:t>
            </a:r>
            <a:endParaRPr kumimoji="1" lang="ja-JP" altLang="en-US" dirty="0">
              <a:solidFill>
                <a:prstClr val="black"/>
              </a:solidFill>
              <a:latin typeface="Calibri"/>
              <a:ea typeface="Meiryo UI"/>
            </a:endParaRPr>
          </a:p>
        </p:txBody>
      </p:sp>
      <p:sp>
        <p:nvSpPr>
          <p:cNvPr id="10" name="正方形/長方形 9"/>
          <p:cNvSpPr/>
          <p:nvPr/>
        </p:nvSpPr>
        <p:spPr>
          <a:xfrm>
            <a:off x="5240267" y="2833555"/>
            <a:ext cx="4653838" cy="369332"/>
          </a:xfrm>
          <a:prstGeom prst="rect">
            <a:avLst/>
          </a:prstGeom>
        </p:spPr>
        <p:txBody>
          <a:bodyPr wrap="none">
            <a:spAutoFit/>
          </a:bodyPr>
          <a:lstStyle/>
          <a:p>
            <a:pPr defTabSz="914423"/>
            <a:r>
              <a:rPr kumimoji="1" lang="ja-JP" altLang="en-US" dirty="0">
                <a:solidFill>
                  <a:prstClr val="black"/>
                </a:solidFill>
                <a:latin typeface="Calibri"/>
                <a:ea typeface="Meiryo UI"/>
              </a:rPr>
              <a:t>⇒ </a:t>
            </a:r>
            <a:r>
              <a:rPr kumimoji="1" lang="en-US" altLang="ja-JP" dirty="0">
                <a:solidFill>
                  <a:prstClr val="black"/>
                </a:solidFill>
                <a:latin typeface="Calibri"/>
                <a:ea typeface="Meiryo UI"/>
              </a:rPr>
              <a:t>HP</a:t>
            </a:r>
            <a:r>
              <a:rPr kumimoji="1" lang="ja-JP" altLang="en-US" dirty="0">
                <a:solidFill>
                  <a:prstClr val="black"/>
                </a:solidFill>
                <a:latin typeface="Calibri"/>
                <a:ea typeface="Meiryo UI"/>
              </a:rPr>
              <a:t>「大阪府／大阪府におけるSDGsの取組み」</a:t>
            </a:r>
          </a:p>
        </p:txBody>
      </p:sp>
      <p:pic>
        <p:nvPicPr>
          <p:cNvPr id="3" name="図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82045" y="6007781"/>
            <a:ext cx="1955179" cy="653122"/>
          </a:xfrm>
          <a:prstGeom prst="rect">
            <a:avLst/>
          </a:prstGeom>
        </p:spPr>
      </p:pic>
      <p:sp>
        <p:nvSpPr>
          <p:cNvPr id="7" name="正方形/長方形 6"/>
          <p:cNvSpPr/>
          <p:nvPr/>
        </p:nvSpPr>
        <p:spPr>
          <a:xfrm>
            <a:off x="1641463" y="1443673"/>
            <a:ext cx="9095760" cy="1015663"/>
          </a:xfrm>
          <a:prstGeom prst="rect">
            <a:avLst/>
          </a:prstGeom>
        </p:spPr>
        <p:txBody>
          <a:bodyPr wrap="none">
            <a:spAutoFit/>
          </a:bodyPr>
          <a:lstStyle/>
          <a:p>
            <a:pPr defTabSz="914423"/>
            <a:r>
              <a:rPr kumimoji="1" lang="ja-JP" altLang="en-US" sz="6000" dirty="0">
                <a:solidFill>
                  <a:prstClr val="black"/>
                </a:solidFill>
                <a:latin typeface="Calibri"/>
                <a:ea typeface="Meiryo UI"/>
              </a:rPr>
              <a:t>ご清聴ありがとうございました。</a:t>
            </a:r>
          </a:p>
        </p:txBody>
      </p:sp>
      <p:sp>
        <p:nvSpPr>
          <p:cNvPr id="5" name="テキスト ボックス 4"/>
          <p:cNvSpPr txBox="1"/>
          <p:nvPr/>
        </p:nvSpPr>
        <p:spPr>
          <a:xfrm>
            <a:off x="2089642" y="3455897"/>
            <a:ext cx="7459180" cy="2315845"/>
          </a:xfrm>
          <a:prstGeom prst="roundRect">
            <a:avLst>
              <a:gd name="adj" fmla="val 11609"/>
            </a:avLst>
          </a:prstGeom>
          <a:solidFill>
            <a:schemeClr val="bg1"/>
          </a:solidFill>
          <a:ln w="66675" cmpd="dbl">
            <a:solidFill>
              <a:schemeClr val="tx2">
                <a:lumMod val="60000"/>
                <a:lumOff val="40000"/>
              </a:schemeClr>
            </a:solidFill>
          </a:ln>
        </p:spPr>
        <p:style>
          <a:lnRef idx="2">
            <a:schemeClr val="accent1"/>
          </a:lnRef>
          <a:fillRef idx="1">
            <a:schemeClr val="lt1"/>
          </a:fillRef>
          <a:effectRef idx="0">
            <a:schemeClr val="accent1"/>
          </a:effectRef>
          <a:fontRef idx="minor">
            <a:schemeClr val="dk1"/>
          </a:fontRef>
        </p:style>
        <p:txBody>
          <a:bodyPr wrap="square" tIns="216000" bIns="216000" rtlCol="0" anchor="t">
            <a:noAutofit/>
          </a:bodyPr>
          <a:lstStyle/>
          <a:p>
            <a:pPr marL="174629" defTabSz="914423"/>
            <a:r>
              <a:rPr kumimoji="1" lang="en-US" altLang="ja-JP" sz="2400" b="1" dirty="0">
                <a:solidFill>
                  <a:prstClr val="black"/>
                </a:solidFill>
                <a:latin typeface="Meiryo UI" panose="020B0604030504040204" pitchFamily="50" charset="-128"/>
                <a:ea typeface="Meiryo UI" panose="020B0604030504040204" pitchFamily="50" charset="-128"/>
              </a:rPr>
              <a:t>【</a:t>
            </a:r>
            <a:r>
              <a:rPr kumimoji="1" lang="ja-JP" altLang="en-US" sz="2400" b="1" dirty="0">
                <a:solidFill>
                  <a:prstClr val="black"/>
                </a:solidFill>
                <a:latin typeface="Meiryo UI" panose="020B0604030504040204" pitchFamily="50" charset="-128"/>
                <a:ea typeface="Meiryo UI" panose="020B0604030504040204" pitchFamily="50" charset="-128"/>
              </a:rPr>
              <a:t>お問い合わせ先</a:t>
            </a:r>
            <a:r>
              <a:rPr kumimoji="1" lang="en-US" altLang="ja-JP" sz="2400" b="1" dirty="0">
                <a:solidFill>
                  <a:prstClr val="black"/>
                </a:solidFill>
                <a:latin typeface="Meiryo UI" panose="020B0604030504040204" pitchFamily="50" charset="-128"/>
                <a:ea typeface="Meiryo UI" panose="020B0604030504040204" pitchFamily="50" charset="-128"/>
              </a:rPr>
              <a:t>】</a:t>
            </a:r>
          </a:p>
          <a:p>
            <a:pPr marL="174629" defTabSz="914423">
              <a:lnSpc>
                <a:spcPts val="3300"/>
              </a:lnSpc>
            </a:pPr>
            <a:endParaRPr kumimoji="1" lang="en-US" altLang="ja-JP" sz="2400" b="1" dirty="0">
              <a:solidFill>
                <a:prstClr val="black"/>
              </a:solidFill>
              <a:latin typeface="Meiryo UI" panose="020B0604030504040204" pitchFamily="50" charset="-128"/>
              <a:ea typeface="Meiryo UI" panose="020B0604030504040204" pitchFamily="50" charset="-128"/>
            </a:endParaRPr>
          </a:p>
          <a:p>
            <a:pPr marL="174629" defTabSz="914423"/>
            <a:r>
              <a:rPr kumimoji="1" lang="ja-JP" altLang="en-US" sz="2400" b="1" dirty="0">
                <a:solidFill>
                  <a:prstClr val="black"/>
                </a:solidFill>
                <a:latin typeface="Meiryo UI" panose="020B0604030504040204" pitchFamily="50" charset="-128"/>
                <a:ea typeface="Meiryo UI" panose="020B0604030504040204" pitchFamily="50" charset="-128"/>
              </a:rPr>
              <a:t>大阪府 政策企画部 企画室 連携課</a:t>
            </a:r>
          </a:p>
          <a:p>
            <a:pPr marL="174629" defTabSz="914423"/>
            <a:r>
              <a:rPr kumimoji="1" lang="en-US" altLang="ja-JP" sz="2400" b="1" dirty="0">
                <a:solidFill>
                  <a:prstClr val="black"/>
                </a:solidFill>
                <a:latin typeface="Meiryo UI" panose="020B0604030504040204" pitchFamily="50" charset="-128"/>
                <a:ea typeface="Meiryo UI" panose="020B0604030504040204" pitchFamily="50" charset="-128"/>
                <a:hlinkClick r:id="rId5"/>
              </a:rPr>
              <a:t>TEL:06-6944-6118</a:t>
            </a:r>
            <a:r>
              <a:rPr kumimoji="1" lang="ja-JP" altLang="en-US" sz="2400" b="1" dirty="0">
                <a:solidFill>
                  <a:prstClr val="black"/>
                </a:solidFill>
                <a:latin typeface="Meiryo UI" panose="020B0604030504040204" pitchFamily="50" charset="-128"/>
                <a:ea typeface="Meiryo UI" panose="020B0604030504040204" pitchFamily="50" charset="-128"/>
              </a:rPr>
              <a:t>（内線：</a:t>
            </a:r>
            <a:r>
              <a:rPr kumimoji="1" lang="en-US" altLang="ja-JP" sz="2400" b="1" dirty="0">
                <a:solidFill>
                  <a:prstClr val="black"/>
                </a:solidFill>
                <a:latin typeface="Meiryo UI" panose="020B0604030504040204" pitchFamily="50" charset="-128"/>
                <a:ea typeface="Meiryo UI" panose="020B0604030504040204" pitchFamily="50" charset="-128"/>
              </a:rPr>
              <a:t>6118</a:t>
            </a:r>
            <a:r>
              <a:rPr kumimoji="1" lang="ja-JP" altLang="en-US" sz="2400" b="1" dirty="0">
                <a:solidFill>
                  <a:prstClr val="black"/>
                </a:solidFill>
                <a:latin typeface="Meiryo UI" panose="020B0604030504040204" pitchFamily="50" charset="-128"/>
                <a:ea typeface="Meiryo UI" panose="020B0604030504040204" pitchFamily="50" charset="-128"/>
              </a:rPr>
              <a:t>）</a:t>
            </a:r>
            <a:endParaRPr kumimoji="1" lang="en-US" altLang="ja-JP" sz="2400" b="1" dirty="0">
              <a:solidFill>
                <a:prstClr val="black"/>
              </a:solidFill>
              <a:latin typeface="Meiryo UI" panose="020B0604030504040204" pitchFamily="50" charset="-128"/>
              <a:ea typeface="Meiryo UI" panose="020B0604030504040204" pitchFamily="50" charset="-128"/>
            </a:endParaRPr>
          </a:p>
          <a:p>
            <a:pPr marL="174629" defTabSz="914423"/>
            <a:r>
              <a:rPr kumimoji="1" lang="en-US" altLang="ja-JP" sz="2400" b="1" dirty="0" err="1">
                <a:solidFill>
                  <a:prstClr val="black"/>
                </a:solidFill>
                <a:latin typeface="Meiryo UI" panose="020B0604030504040204" pitchFamily="50" charset="-128"/>
                <a:ea typeface="Meiryo UI" panose="020B0604030504040204" pitchFamily="50" charset="-128"/>
              </a:rPr>
              <a:t>Mail:osaka_SDGs@gbox.pref.osaka.lg.jp</a:t>
            </a:r>
            <a:endParaRPr kumimoji="1" lang="en-US" altLang="ja-JP" sz="2400" b="1" dirty="0">
              <a:solidFill>
                <a:prstClr val="black"/>
              </a:solidFill>
              <a:latin typeface="Meiryo UI" panose="020B0604030504040204" pitchFamily="50" charset="-128"/>
              <a:ea typeface="Meiryo UI" panose="020B0604030504040204" pitchFamily="50" charset="-128"/>
            </a:endParaRPr>
          </a:p>
        </p:txBody>
      </p:sp>
      <p:pic>
        <p:nvPicPr>
          <p:cNvPr id="11" name="図 10"/>
          <p:cNvPicPr>
            <a:picLocks noChangeAspect="1"/>
          </p:cNvPicPr>
          <p:nvPr/>
        </p:nvPicPr>
        <p:blipFill>
          <a:blip r:embed="rId6" cstate="print">
            <a:extLst>
              <a:ext uri="{BEBA8EAE-BF5A-486C-A8C5-ECC9F3942E4B}">
                <a14:imgProps xmlns:a14="http://schemas.microsoft.com/office/drawing/2010/main">
                  <a14:imgLayer r:embed="rId7">
                    <a14:imgEffect>
                      <a14:backgroundRemoval t="0" b="100000" l="0" r="100000">
                        <a14:foregroundMark x1="75770" y1="5827" x2="75770" y2="5827"/>
                        <a14:foregroundMark x1="88296" y1="9756" x2="88296" y2="9756"/>
                        <a14:foregroundMark x1="62628" y1="3117" x2="62628" y2="3117"/>
                        <a14:foregroundMark x1="54415" y1="6098" x2="54415" y2="6098"/>
                        <a14:foregroundMark x1="63450" y1="7182" x2="63450" y2="7182"/>
                        <a14:foregroundMark x1="50308" y1="8130" x2="50308" y2="8130"/>
                        <a14:foregroundMark x1="85010" y1="91870" x2="85010" y2="91870"/>
                        <a14:foregroundMark x1="36961" y1="88618" x2="36961" y2="88618"/>
                      </a14:backgroundRemoval>
                    </a14:imgEffect>
                  </a14:imgLayer>
                </a14:imgProps>
              </a:ext>
              <a:ext uri="{28A0092B-C50C-407E-A947-70E740481C1C}">
                <a14:useLocalDpi xmlns:a14="http://schemas.microsoft.com/office/drawing/2010/main" val="0"/>
              </a:ext>
            </a:extLst>
          </a:blip>
          <a:stretch>
            <a:fillRect/>
          </a:stretch>
        </p:blipFill>
        <p:spPr>
          <a:xfrm>
            <a:off x="9299904" y="3455896"/>
            <a:ext cx="1536921" cy="2329051"/>
          </a:xfrm>
          <a:prstGeom prst="rect">
            <a:avLst/>
          </a:prstGeom>
        </p:spPr>
      </p:pic>
      <p:sp>
        <p:nvSpPr>
          <p:cNvPr id="12" name="スライド番号プレースホルダー 1"/>
          <p:cNvSpPr txBox="1">
            <a:spLocks/>
          </p:cNvSpPr>
          <p:nvPr/>
        </p:nvSpPr>
        <p:spPr>
          <a:xfrm>
            <a:off x="8139113" y="6445255"/>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a:pPr algn="r"/>
              <a:t>35</a:t>
            </a:fld>
            <a:endParaRPr kumimoji="1" lang="ja-JP" altLang="en-US" sz="1200"/>
          </a:p>
        </p:txBody>
      </p:sp>
    </p:spTree>
    <p:extLst>
      <p:ext uri="{BB962C8B-B14F-4D97-AF65-F5344CB8AC3E}">
        <p14:creationId xmlns:p14="http://schemas.microsoft.com/office/powerpoint/2010/main" val="389833818"/>
      </p:ext>
    </p:extLst>
  </p:cSld>
  <p:clrMapOvr>
    <a:masterClrMapping/>
  </p:clrMapOvr>
  <mc:AlternateContent xmlns:mc="http://schemas.openxmlformats.org/markup-compatibility/2006" xmlns:p14="http://schemas.microsoft.com/office/powerpoint/2010/main">
    <mc:Choice Requires="p14">
      <p:transition spd="slow" p14:dur="2000" advTm="1273"/>
    </mc:Choice>
    <mc:Fallback xmlns="">
      <p:transition spd="slow" advTm="1273"/>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3802ACBF-F4F6-4901-A507-9D074B3D4E03}"/>
              </a:ext>
            </a:extLst>
          </p:cNvPr>
          <p:cNvSpPr txBox="1"/>
          <p:nvPr/>
        </p:nvSpPr>
        <p:spPr>
          <a:xfrm>
            <a:off x="1228189" y="99090"/>
            <a:ext cx="4536504" cy="400110"/>
          </a:xfrm>
          <a:prstGeom prst="rect">
            <a:avLst/>
          </a:prstGeom>
          <a:noFill/>
        </p:spPr>
        <p:txBody>
          <a:bodyPr wrap="square" rtlCol="0">
            <a:spAutoFit/>
          </a:bodyPr>
          <a:lstStyle/>
          <a:p>
            <a:r>
              <a:rPr kumimoji="1" lang="ja-JP" altLang="en-US" sz="2000" b="1" dirty="0">
                <a:latin typeface="Meiryo UI" panose="020B0604030504040204" pitchFamily="50" charset="-128"/>
                <a:ea typeface="Meiryo UI" panose="020B0604030504040204" pitchFamily="50" charset="-128"/>
              </a:rPr>
              <a:t>　まずはじめに①（</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の認知度）</a:t>
            </a:r>
          </a:p>
        </p:txBody>
      </p:sp>
      <p:sp>
        <p:nvSpPr>
          <p:cNvPr id="12" name="正方形/長方形 11"/>
          <p:cNvSpPr/>
          <p:nvPr/>
        </p:nvSpPr>
        <p:spPr>
          <a:xfrm>
            <a:off x="0" y="0"/>
            <a:ext cx="12192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の認知度</a:t>
            </a:r>
            <a:r>
              <a:rPr kumimoji="1" lang="en-US" altLang="ja-JP" sz="2000" b="1" dirty="0">
                <a:latin typeface="Meiryo UI" panose="020B0604030504040204" pitchFamily="50" charset="-128"/>
                <a:ea typeface="Meiryo UI" panose="020B0604030504040204" pitchFamily="50" charset="-128"/>
              </a:rPr>
              <a:t>】</a:t>
            </a:r>
            <a:r>
              <a:rPr kumimoji="1" lang="ja-JP" altLang="en-US" sz="2000" b="1" dirty="0">
                <a:latin typeface="Meiryo UI" panose="020B0604030504040204" pitchFamily="50" charset="-128"/>
                <a:ea typeface="Meiryo UI" panose="020B0604030504040204" pitchFamily="50" charset="-128"/>
              </a:rPr>
              <a:t>　ＳＤＧｓ認知度調査（</a:t>
            </a:r>
            <a:r>
              <a:rPr kumimoji="1" lang="en-US" altLang="ja-JP" sz="2000" b="1" dirty="0">
                <a:latin typeface="Meiryo UI" panose="020B0604030504040204" pitchFamily="50" charset="-128"/>
                <a:ea typeface="Meiryo UI" panose="020B0604030504040204" pitchFamily="50" charset="-128"/>
              </a:rPr>
              <a:t>2023</a:t>
            </a:r>
            <a:r>
              <a:rPr kumimoji="1" lang="ja-JP" altLang="en-US" sz="2000" b="1" dirty="0">
                <a:latin typeface="Meiryo UI" panose="020B0604030504040204" pitchFamily="50" charset="-128"/>
                <a:ea typeface="Meiryo UI" panose="020B0604030504040204" pitchFamily="50" charset="-128"/>
              </a:rPr>
              <a:t>年</a:t>
            </a:r>
            <a:r>
              <a:rPr kumimoji="1" lang="en-US" altLang="ja-JP" sz="2000" b="1" dirty="0">
                <a:latin typeface="Meiryo UI" panose="020B0604030504040204" pitchFamily="50" charset="-128"/>
                <a:ea typeface="Meiryo UI" panose="020B0604030504040204" pitchFamily="50" charset="-128"/>
              </a:rPr>
              <a:t>9</a:t>
            </a:r>
            <a:r>
              <a:rPr kumimoji="1" lang="ja-JP" altLang="en-US" sz="2000" b="1" dirty="0">
                <a:latin typeface="Meiryo UI" panose="020B0604030504040204" pitchFamily="50" charset="-128"/>
                <a:ea typeface="Meiryo UI" panose="020B0604030504040204" pitchFamily="50" charset="-128"/>
              </a:rPr>
              <a:t>月）</a:t>
            </a:r>
          </a:p>
        </p:txBody>
      </p:sp>
      <p:pic>
        <p:nvPicPr>
          <p:cNvPr id="9" name="図 8">
            <a:extLst>
              <a:ext uri="{FF2B5EF4-FFF2-40B4-BE49-F238E27FC236}">
                <a16:creationId xmlns:a16="http://schemas.microsoft.com/office/drawing/2014/main" id="{A1E39B52-86BC-44A8-AB96-356DE4C94BC3}"/>
              </a:ext>
            </a:extLst>
          </p:cNvPr>
          <p:cNvPicPr>
            <a:picLocks noChangeAspect="1"/>
          </p:cNvPicPr>
          <p:nvPr/>
        </p:nvPicPr>
        <p:blipFill>
          <a:blip r:embed="rId3"/>
          <a:stretch>
            <a:fillRect/>
          </a:stretch>
        </p:blipFill>
        <p:spPr>
          <a:xfrm>
            <a:off x="1228189" y="1245618"/>
            <a:ext cx="9443522" cy="5102794"/>
          </a:xfrm>
          <a:prstGeom prst="rect">
            <a:avLst/>
          </a:prstGeom>
        </p:spPr>
      </p:pic>
      <p:sp>
        <p:nvSpPr>
          <p:cNvPr id="13" name="正方形/長方形 12">
            <a:extLst>
              <a:ext uri="{FF2B5EF4-FFF2-40B4-BE49-F238E27FC236}">
                <a16:creationId xmlns:a16="http://schemas.microsoft.com/office/drawing/2014/main" id="{0A746B6A-508C-4C2A-9668-334FBBBA258F}"/>
              </a:ext>
            </a:extLst>
          </p:cNvPr>
          <p:cNvSpPr/>
          <p:nvPr/>
        </p:nvSpPr>
        <p:spPr>
          <a:xfrm>
            <a:off x="1232537" y="574370"/>
            <a:ext cx="5978496" cy="461665"/>
          </a:xfrm>
          <a:prstGeom prst="rect">
            <a:avLst/>
          </a:prstGeom>
        </p:spPr>
        <p:txBody>
          <a:bodyPr wrap="none">
            <a:spAutoFit/>
          </a:bodyPr>
          <a:lstStyle/>
          <a:p>
            <a:r>
              <a:rPr lang="ja-JP" altLang="en-US" sz="2400" b="1" u="sng" dirty="0">
                <a:latin typeface="Meiryo UI" panose="020B0604030504040204" pitchFamily="50" charset="-128"/>
                <a:ea typeface="Meiryo UI" panose="020B0604030504040204" pitchFamily="50" charset="-128"/>
              </a:rPr>
              <a:t>府民全体の認知度は、</a:t>
            </a:r>
            <a:r>
              <a:rPr lang="en-US" altLang="ja-JP" sz="2400" b="1" u="sng" dirty="0">
                <a:latin typeface="Meiryo UI" panose="020B0604030504040204" pitchFamily="50" charset="-128"/>
                <a:ea typeface="Meiryo UI" panose="020B0604030504040204" pitchFamily="50" charset="-128"/>
              </a:rPr>
              <a:t>89.4%</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2023</a:t>
            </a:r>
            <a:r>
              <a:rPr lang="ja-JP" altLang="en-US" sz="1400" dirty="0">
                <a:latin typeface="Meiryo UI" panose="020B0604030504040204" pitchFamily="50" charset="-128"/>
                <a:ea typeface="Meiryo UI" panose="020B0604030504040204" pitchFamily="50" charset="-128"/>
              </a:rPr>
              <a:t>年９月時点）</a:t>
            </a:r>
            <a:endParaRPr lang="en-US" altLang="ja-JP" sz="1400" dirty="0">
              <a:latin typeface="Meiryo UI" panose="020B0604030504040204" pitchFamily="50" charset="-128"/>
              <a:ea typeface="Meiryo UI" panose="020B0604030504040204" pitchFamily="50" charset="-128"/>
            </a:endParaRPr>
          </a:p>
        </p:txBody>
      </p:sp>
      <p:sp>
        <p:nvSpPr>
          <p:cNvPr id="14" name="正方形/長方形 13">
            <a:extLst>
              <a:ext uri="{FF2B5EF4-FFF2-40B4-BE49-F238E27FC236}">
                <a16:creationId xmlns:a16="http://schemas.microsoft.com/office/drawing/2014/main" id="{478E7F35-830E-4A0C-8506-AE6E38A60C4C}"/>
              </a:ext>
            </a:extLst>
          </p:cNvPr>
          <p:cNvSpPr/>
          <p:nvPr/>
        </p:nvSpPr>
        <p:spPr>
          <a:xfrm>
            <a:off x="1471470" y="6348412"/>
            <a:ext cx="9498274" cy="410498"/>
          </a:xfrm>
          <a:prstGeom prst="rect">
            <a:avLst/>
          </a:prstGeom>
          <a:ln w="12700">
            <a:noFill/>
          </a:ln>
        </p:spPr>
        <p:txBody>
          <a:bodyPr wrap="square" anchor="ctr">
            <a:noAutofit/>
          </a:bodyPr>
          <a:lstStyle/>
          <a:p>
            <a:pPr>
              <a:lnSpc>
                <a:spcPts val="2096"/>
              </a:lnSpc>
            </a:pPr>
            <a:r>
              <a:rPr lang="en-US" altLang="ja-JP" sz="1400" dirty="0">
                <a:latin typeface="+mn-ea"/>
              </a:rPr>
              <a:t>※</a:t>
            </a:r>
            <a:r>
              <a:rPr lang="ja-JP" altLang="en-US" sz="1400" dirty="0">
                <a:latin typeface="+mn-ea"/>
              </a:rPr>
              <a:t>「</a:t>
            </a:r>
            <a:r>
              <a:rPr lang="en-US" altLang="ja-JP" sz="1400" dirty="0">
                <a:latin typeface="+mn-ea"/>
              </a:rPr>
              <a:t>SDGs</a:t>
            </a:r>
            <a:r>
              <a:rPr lang="ja-JP" altLang="en-US" sz="1400" dirty="0">
                <a:latin typeface="+mn-ea"/>
              </a:rPr>
              <a:t>を知っている」と「 </a:t>
            </a:r>
            <a:r>
              <a:rPr lang="en-US" altLang="ja-JP" sz="1400" dirty="0">
                <a:latin typeface="+mn-ea"/>
              </a:rPr>
              <a:t>SDGs</a:t>
            </a:r>
            <a:r>
              <a:rPr lang="ja-JP" altLang="en-US" sz="1400" dirty="0">
                <a:latin typeface="+mn-ea"/>
              </a:rPr>
              <a:t>という言葉を聞いたことがある、または、ロゴを見たことがある」の合計を</a:t>
            </a:r>
            <a:endParaRPr lang="en-US" altLang="ja-JP" sz="1400" dirty="0">
              <a:latin typeface="+mn-ea"/>
            </a:endParaRPr>
          </a:p>
          <a:p>
            <a:pPr>
              <a:lnSpc>
                <a:spcPts val="2096"/>
              </a:lnSpc>
            </a:pPr>
            <a:r>
              <a:rPr lang="ja-JP" altLang="en-US" sz="1400" dirty="0">
                <a:latin typeface="+mn-ea"/>
              </a:rPr>
              <a:t>　　</a:t>
            </a:r>
            <a:r>
              <a:rPr lang="en-US" altLang="ja-JP" sz="1400" dirty="0">
                <a:latin typeface="+mn-ea"/>
              </a:rPr>
              <a:t>SDGs</a:t>
            </a:r>
            <a:r>
              <a:rPr lang="ja-JP" altLang="en-US" sz="1400" dirty="0">
                <a:latin typeface="+mn-ea"/>
              </a:rPr>
              <a:t>の認知度としている。</a:t>
            </a:r>
            <a:endParaRPr lang="en-US" altLang="ja-JP" sz="1400" dirty="0">
              <a:latin typeface="+mn-ea"/>
            </a:endParaRPr>
          </a:p>
        </p:txBody>
      </p:sp>
      <p:sp>
        <p:nvSpPr>
          <p:cNvPr id="10" name="スライド番号プレースホルダー 1">
            <a:extLst>
              <a:ext uri="{FF2B5EF4-FFF2-40B4-BE49-F238E27FC236}">
                <a16:creationId xmlns:a16="http://schemas.microsoft.com/office/drawing/2014/main" id="{A223E4B5-972A-48B5-9FBD-19AB175F017E}"/>
              </a:ext>
            </a:extLst>
          </p:cNvPr>
          <p:cNvSpPr>
            <a:spLocks noGrp="1"/>
          </p:cNvSpPr>
          <p:nvPr>
            <p:ph type="sldNum" sz="quarter" idx="12"/>
          </p:nvPr>
        </p:nvSpPr>
        <p:spPr>
          <a:xfrm>
            <a:off x="8610600" y="6356350"/>
            <a:ext cx="2743200" cy="365125"/>
          </a:xfrm>
          <a:ln>
            <a:noFill/>
          </a:ln>
        </p:spPr>
        <p:txBody>
          <a:bodyPr/>
          <a:lstStyle/>
          <a:p>
            <a:pPr algn="r"/>
            <a:fld id="{D2D8002D-B5B0-4BAC-B1F6-782DDCCE6D9C}" type="slidenum">
              <a:rPr kumimoji="1" lang="ja-JP" altLang="en-US" sz="1200" smtClean="0">
                <a:solidFill>
                  <a:schemeClr val="tx1"/>
                </a:solidFill>
                <a:latin typeface="+mn-ea"/>
                <a:ea typeface="+mn-ea"/>
              </a:rPr>
              <a:pPr algn="r"/>
              <a:t>3</a:t>
            </a:fld>
            <a:endParaRPr kumimoji="1" lang="ja-JP" altLang="en-US" sz="1200" dirty="0">
              <a:solidFill>
                <a:schemeClr val="tx1"/>
              </a:solidFill>
              <a:latin typeface="+mn-ea"/>
              <a:ea typeface="+mn-ea"/>
            </a:endParaRPr>
          </a:p>
        </p:txBody>
      </p:sp>
    </p:spTree>
    <p:extLst>
      <p:ext uri="{BB962C8B-B14F-4D97-AF65-F5344CB8AC3E}">
        <p14:creationId xmlns:p14="http://schemas.microsoft.com/office/powerpoint/2010/main" val="21049722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3EA8E70-935C-444B-A307-F7B03C6DA58D}"/>
              </a:ext>
            </a:extLst>
          </p:cNvPr>
          <p:cNvSpPr>
            <a:spLocks noGrp="1"/>
          </p:cNvSpPr>
          <p:nvPr>
            <p:ph type="title"/>
          </p:nvPr>
        </p:nvSpPr>
        <p:spPr>
          <a:xfrm>
            <a:off x="1358900" y="2090737"/>
            <a:ext cx="10515600" cy="1325563"/>
          </a:xfrm>
        </p:spPr>
        <p:txBody>
          <a:bodyPr/>
          <a:lstStyle/>
          <a:p>
            <a:r>
              <a:rPr kumimoji="1" lang="en-US" altLang="ja-JP" b="1" dirty="0">
                <a:latin typeface="Meiryo UI" panose="020B0604030504040204" pitchFamily="50" charset="-128"/>
                <a:ea typeface="Meiryo UI" panose="020B0604030504040204" pitchFamily="50" charset="-128"/>
              </a:rPr>
              <a:t>SDGs</a:t>
            </a:r>
            <a:r>
              <a:rPr kumimoji="1" lang="ja-JP" altLang="en-US" b="1" dirty="0">
                <a:latin typeface="Meiryo UI" panose="020B0604030504040204" pitchFamily="50" charset="-128"/>
                <a:ea typeface="Meiryo UI" panose="020B0604030504040204" pitchFamily="50" charset="-128"/>
              </a:rPr>
              <a:t>は、</a:t>
            </a:r>
            <a:r>
              <a:rPr lang="ja-JP" altLang="en-US" b="1" dirty="0">
                <a:latin typeface="Meiryo UI" panose="020B0604030504040204" pitchFamily="50" charset="-128"/>
                <a:ea typeface="Meiryo UI" panose="020B0604030504040204" pitchFamily="50" charset="-128"/>
              </a:rPr>
              <a:t>折り返し地点を過ぎました。</a:t>
            </a:r>
            <a:br>
              <a:rPr kumimoji="1" lang="en-US" altLang="ja-JP" b="1" dirty="0">
                <a:latin typeface="Meiryo UI" panose="020B0604030504040204" pitchFamily="50" charset="-128"/>
                <a:ea typeface="Meiryo UI" panose="020B0604030504040204" pitchFamily="50" charset="-128"/>
              </a:rPr>
            </a:br>
            <a:r>
              <a:rPr kumimoji="1" lang="en-US" altLang="ja-JP" b="1" dirty="0">
                <a:latin typeface="Meiryo UI" panose="020B0604030504040204" pitchFamily="50" charset="-128"/>
                <a:ea typeface="Meiryo UI" panose="020B0604030504040204" pitchFamily="50" charset="-128"/>
              </a:rPr>
              <a:t>SDGs</a:t>
            </a:r>
            <a:r>
              <a:rPr kumimoji="1" lang="ja-JP" altLang="en-US" b="1" dirty="0">
                <a:latin typeface="Meiryo UI" panose="020B0604030504040204" pitchFamily="50" charset="-128"/>
                <a:ea typeface="Meiryo UI" panose="020B0604030504040204" pitchFamily="50" charset="-128"/>
              </a:rPr>
              <a:t>の進捗状況はどうでしょうか？</a:t>
            </a:r>
          </a:p>
        </p:txBody>
      </p:sp>
      <p:sp>
        <p:nvSpPr>
          <p:cNvPr id="5" name="矢印: 五方向 4">
            <a:extLst>
              <a:ext uri="{FF2B5EF4-FFF2-40B4-BE49-F238E27FC236}">
                <a16:creationId xmlns:a16="http://schemas.microsoft.com/office/drawing/2014/main" id="{0F82E097-0B1D-4E1A-AFE6-EF7C397ABA38}"/>
              </a:ext>
            </a:extLst>
          </p:cNvPr>
          <p:cNvSpPr/>
          <p:nvPr/>
        </p:nvSpPr>
        <p:spPr>
          <a:xfrm>
            <a:off x="647700" y="4597400"/>
            <a:ext cx="5740400" cy="1206500"/>
          </a:xfrm>
          <a:prstGeom prst="homePlate">
            <a:avLst/>
          </a:prstGeom>
          <a:gradFill flip="none" rotWithShape="1">
            <a:gsLst>
              <a:gs pos="0">
                <a:schemeClr val="accent1">
                  <a:lumMod val="5000"/>
                  <a:lumOff val="95000"/>
                </a:schemeClr>
              </a:gs>
              <a:gs pos="19000">
                <a:schemeClr val="accent1">
                  <a:lumMod val="45000"/>
                  <a:lumOff val="55000"/>
                </a:schemeClr>
              </a:gs>
              <a:gs pos="76000">
                <a:schemeClr val="accent5">
                  <a:lumMod val="75000"/>
                </a:schemeClr>
              </a:gs>
              <a:gs pos="100000">
                <a:schemeClr val="accent1">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矢印: 山形 5">
            <a:extLst>
              <a:ext uri="{FF2B5EF4-FFF2-40B4-BE49-F238E27FC236}">
                <a16:creationId xmlns:a16="http://schemas.microsoft.com/office/drawing/2014/main" id="{AE27161D-F2B3-453F-9CD0-48A050F735DB}"/>
              </a:ext>
            </a:extLst>
          </p:cNvPr>
          <p:cNvSpPr/>
          <p:nvPr/>
        </p:nvSpPr>
        <p:spPr>
          <a:xfrm>
            <a:off x="5918200" y="4597400"/>
            <a:ext cx="5740400" cy="1206500"/>
          </a:xfrm>
          <a:prstGeom prst="chevron">
            <a:avLst/>
          </a:prstGeom>
          <a:gradFill flip="none" rotWithShape="1">
            <a:gsLst>
              <a:gs pos="0">
                <a:schemeClr val="accent5">
                  <a:lumMod val="75000"/>
                </a:schemeClr>
              </a:gs>
              <a:gs pos="77000">
                <a:schemeClr val="accent5">
                  <a:lumMod val="50000"/>
                </a:schemeClr>
              </a:gs>
              <a:gs pos="100000">
                <a:schemeClr val="accent1">
                  <a:lumMod val="7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7" name="テキスト ボックス 6">
            <a:extLst>
              <a:ext uri="{FF2B5EF4-FFF2-40B4-BE49-F238E27FC236}">
                <a16:creationId xmlns:a16="http://schemas.microsoft.com/office/drawing/2014/main" id="{E7BA0AAA-87B8-40B6-BE2F-7EE0144A59B7}"/>
              </a:ext>
            </a:extLst>
          </p:cNvPr>
          <p:cNvSpPr txBox="1"/>
          <p:nvPr/>
        </p:nvSpPr>
        <p:spPr>
          <a:xfrm>
            <a:off x="317500" y="4136509"/>
            <a:ext cx="1765300" cy="369332"/>
          </a:xfrm>
          <a:prstGeom prst="rect">
            <a:avLst/>
          </a:prstGeom>
          <a:noFill/>
        </p:spPr>
        <p:txBody>
          <a:bodyPr wrap="square" rtlCol="0">
            <a:spAutoFit/>
          </a:bodyPr>
          <a:lstStyle/>
          <a:p>
            <a:r>
              <a:rPr kumimoji="1" lang="en-US" altLang="ja-JP" b="1" dirty="0">
                <a:latin typeface="Meiryo UI" panose="020B0604030504040204" pitchFamily="50" charset="-128"/>
                <a:ea typeface="Meiryo UI" panose="020B0604030504040204" pitchFamily="50" charset="-128"/>
              </a:rPr>
              <a:t>2015</a:t>
            </a:r>
            <a:r>
              <a:rPr kumimoji="1" lang="ja-JP" altLang="en-US" b="1" dirty="0">
                <a:latin typeface="Meiryo UI" panose="020B0604030504040204" pitchFamily="50" charset="-128"/>
                <a:ea typeface="Meiryo UI" panose="020B0604030504040204" pitchFamily="50" charset="-128"/>
              </a:rPr>
              <a:t>年</a:t>
            </a:r>
          </a:p>
        </p:txBody>
      </p:sp>
      <p:sp>
        <p:nvSpPr>
          <p:cNvPr id="8" name="テキスト ボックス 7">
            <a:extLst>
              <a:ext uri="{FF2B5EF4-FFF2-40B4-BE49-F238E27FC236}">
                <a16:creationId xmlns:a16="http://schemas.microsoft.com/office/drawing/2014/main" id="{F16C1427-B605-41A9-8EE0-6AE1035176AD}"/>
              </a:ext>
            </a:extLst>
          </p:cNvPr>
          <p:cNvSpPr txBox="1"/>
          <p:nvPr/>
        </p:nvSpPr>
        <p:spPr>
          <a:xfrm>
            <a:off x="10509250" y="4166156"/>
            <a:ext cx="1765300" cy="369332"/>
          </a:xfrm>
          <a:prstGeom prst="rect">
            <a:avLst/>
          </a:prstGeom>
          <a:noFill/>
        </p:spPr>
        <p:txBody>
          <a:bodyPr wrap="square" rtlCol="0">
            <a:spAutoFit/>
          </a:bodyPr>
          <a:lstStyle/>
          <a:p>
            <a:r>
              <a:rPr kumimoji="1" lang="en-US" altLang="ja-JP" b="1" dirty="0">
                <a:latin typeface="Meiryo UI" panose="020B0604030504040204" pitchFamily="50" charset="-128"/>
                <a:ea typeface="Meiryo UI" panose="020B0604030504040204" pitchFamily="50" charset="-128"/>
              </a:rPr>
              <a:t>2030</a:t>
            </a:r>
            <a:r>
              <a:rPr kumimoji="1" lang="ja-JP" altLang="en-US" b="1" dirty="0">
                <a:latin typeface="Meiryo UI" panose="020B0604030504040204" pitchFamily="50" charset="-128"/>
                <a:ea typeface="Meiryo UI" panose="020B0604030504040204" pitchFamily="50" charset="-128"/>
              </a:rPr>
              <a:t>年</a:t>
            </a:r>
          </a:p>
        </p:txBody>
      </p:sp>
      <p:sp>
        <p:nvSpPr>
          <p:cNvPr id="9" name="テキスト ボックス 8">
            <a:extLst>
              <a:ext uri="{FF2B5EF4-FFF2-40B4-BE49-F238E27FC236}">
                <a16:creationId xmlns:a16="http://schemas.microsoft.com/office/drawing/2014/main" id="{D9E48924-7C73-4D1E-9FDB-A7845245E4CB}"/>
              </a:ext>
            </a:extLst>
          </p:cNvPr>
          <p:cNvSpPr txBox="1"/>
          <p:nvPr/>
        </p:nvSpPr>
        <p:spPr>
          <a:xfrm>
            <a:off x="5394325" y="3950355"/>
            <a:ext cx="1765300" cy="523220"/>
          </a:xfrm>
          <a:prstGeom prst="rect">
            <a:avLst/>
          </a:prstGeom>
          <a:noFill/>
        </p:spPr>
        <p:txBody>
          <a:bodyPr wrap="square" rtlCol="0">
            <a:spAutoFit/>
          </a:bodyPr>
          <a:lstStyle/>
          <a:p>
            <a:r>
              <a:rPr kumimoji="1" lang="en-US" altLang="ja-JP" sz="2800" b="1" dirty="0">
                <a:latin typeface="Meiryo UI" panose="020B0604030504040204" pitchFamily="50" charset="-128"/>
                <a:ea typeface="Meiryo UI" panose="020B0604030504040204" pitchFamily="50" charset="-128"/>
              </a:rPr>
              <a:t>2023</a:t>
            </a:r>
            <a:r>
              <a:rPr kumimoji="1" lang="ja-JP" altLang="en-US" sz="2800" b="1" dirty="0">
                <a:latin typeface="Meiryo UI" panose="020B0604030504040204" pitchFamily="50" charset="-128"/>
                <a:ea typeface="Meiryo UI" panose="020B0604030504040204" pitchFamily="50" charset="-128"/>
              </a:rPr>
              <a:t>年</a:t>
            </a:r>
          </a:p>
        </p:txBody>
      </p:sp>
      <p:sp>
        <p:nvSpPr>
          <p:cNvPr id="10" name="テキスト ボックス 9">
            <a:extLst>
              <a:ext uri="{FF2B5EF4-FFF2-40B4-BE49-F238E27FC236}">
                <a16:creationId xmlns:a16="http://schemas.microsoft.com/office/drawing/2014/main" id="{A0EF1DE5-7099-4006-B20E-1F8A52F3C512}"/>
              </a:ext>
            </a:extLst>
          </p:cNvPr>
          <p:cNvSpPr txBox="1"/>
          <p:nvPr/>
        </p:nvSpPr>
        <p:spPr>
          <a:xfrm>
            <a:off x="5299075" y="5895459"/>
            <a:ext cx="2178050" cy="400110"/>
          </a:xfrm>
          <a:prstGeom prst="rect">
            <a:avLst/>
          </a:prstGeom>
          <a:noFill/>
        </p:spPr>
        <p:txBody>
          <a:bodyPr wrap="square" rtlCol="0">
            <a:spAutoFit/>
          </a:bodyPr>
          <a:lstStyle/>
          <a:p>
            <a:r>
              <a:rPr kumimoji="1" lang="ja-JP" altLang="en-US" sz="2000" b="1" dirty="0">
                <a:latin typeface="Meiryo UI" panose="020B0604030504040204" pitchFamily="50" charset="-128"/>
                <a:ea typeface="Meiryo UI" panose="020B0604030504040204" pitchFamily="50" charset="-128"/>
              </a:rPr>
              <a:t>折り返し地点</a:t>
            </a:r>
          </a:p>
        </p:txBody>
      </p:sp>
      <p:sp>
        <p:nvSpPr>
          <p:cNvPr id="12" name="スライド番号プレースホルダー 1">
            <a:extLst>
              <a:ext uri="{FF2B5EF4-FFF2-40B4-BE49-F238E27FC236}">
                <a16:creationId xmlns:a16="http://schemas.microsoft.com/office/drawing/2014/main" id="{AC28402A-2896-4CEA-866D-D6C0527A2962}"/>
              </a:ext>
            </a:extLst>
          </p:cNvPr>
          <p:cNvSpPr>
            <a:spLocks noGrp="1"/>
          </p:cNvSpPr>
          <p:nvPr>
            <p:ph type="sldNum" sz="quarter" idx="12"/>
          </p:nvPr>
        </p:nvSpPr>
        <p:spPr>
          <a:xfrm>
            <a:off x="8610600" y="6356350"/>
            <a:ext cx="2743200" cy="365125"/>
          </a:xfrm>
          <a:ln>
            <a:noFill/>
          </a:ln>
        </p:spPr>
        <p:txBody>
          <a:bodyPr/>
          <a:lstStyle/>
          <a:p>
            <a:pPr algn="r"/>
            <a:fld id="{D2D8002D-B5B0-4BAC-B1F6-782DDCCE6D9C}" type="slidenum">
              <a:rPr kumimoji="1" lang="ja-JP" altLang="en-US" sz="1200" smtClean="0">
                <a:solidFill>
                  <a:schemeClr val="tx1"/>
                </a:solidFill>
                <a:latin typeface="+mn-ea"/>
                <a:ea typeface="+mn-ea"/>
              </a:rPr>
              <a:pPr algn="r"/>
              <a:t>4</a:t>
            </a:fld>
            <a:endParaRPr kumimoji="1" lang="ja-JP" altLang="en-US" sz="1200" dirty="0">
              <a:solidFill>
                <a:schemeClr val="tx1"/>
              </a:solidFill>
              <a:latin typeface="+mn-ea"/>
              <a:ea typeface="+mn-ea"/>
            </a:endParaRPr>
          </a:p>
        </p:txBody>
      </p:sp>
    </p:spTree>
    <p:extLst>
      <p:ext uri="{BB962C8B-B14F-4D97-AF65-F5344CB8AC3E}">
        <p14:creationId xmlns:p14="http://schemas.microsoft.com/office/powerpoint/2010/main" val="39329252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434F6CC2-4C05-414F-8DFE-2D37511701C2}"/>
              </a:ext>
            </a:extLst>
          </p:cNvPr>
          <p:cNvSpPr>
            <a:spLocks noGrp="1"/>
          </p:cNvSpPr>
          <p:nvPr>
            <p:ph type="title"/>
          </p:nvPr>
        </p:nvSpPr>
        <p:spPr>
          <a:xfrm>
            <a:off x="838200" y="2575718"/>
            <a:ext cx="10515600" cy="1325563"/>
          </a:xfrm>
        </p:spPr>
        <p:txBody>
          <a:bodyPr>
            <a:normAutofit fontScale="90000"/>
          </a:bodyPr>
          <a:lstStyle/>
          <a:p>
            <a:r>
              <a:rPr kumimoji="1" lang="en-US" altLang="ja-JP" b="1" dirty="0">
                <a:latin typeface="Meiryo UI" panose="020B0604030504040204" pitchFamily="50" charset="-128"/>
                <a:ea typeface="Meiryo UI" panose="020B0604030504040204" pitchFamily="50" charset="-128"/>
              </a:rPr>
              <a:t>A</a:t>
            </a:r>
            <a:r>
              <a:rPr kumimoji="1" lang="ja-JP" altLang="en-US" b="1" dirty="0">
                <a:latin typeface="Meiryo UI" panose="020B0604030504040204" pitchFamily="50" charset="-128"/>
                <a:ea typeface="Meiryo UI" panose="020B0604030504040204" pitchFamily="50" charset="-128"/>
              </a:rPr>
              <a:t>）</a:t>
            </a:r>
            <a:r>
              <a:rPr kumimoji="1" lang="en-US" altLang="ja-JP" b="1" dirty="0">
                <a:latin typeface="Meiryo UI" panose="020B0604030504040204" pitchFamily="50" charset="-128"/>
                <a:ea typeface="Meiryo UI" panose="020B0604030504040204" pitchFamily="50" charset="-128"/>
              </a:rPr>
              <a:t>15</a:t>
            </a:r>
            <a:r>
              <a:rPr kumimoji="1" lang="ja-JP" altLang="en-US" b="1" dirty="0">
                <a:latin typeface="Meiryo UI" panose="020B0604030504040204" pitchFamily="50" charset="-128"/>
                <a:ea typeface="Meiryo UI" panose="020B0604030504040204" pitchFamily="50" charset="-128"/>
              </a:rPr>
              <a:t>％</a:t>
            </a:r>
            <a:br>
              <a:rPr kumimoji="1" lang="en-US" altLang="ja-JP" b="1" dirty="0">
                <a:latin typeface="Meiryo UI" panose="020B0604030504040204" pitchFamily="50" charset="-128"/>
                <a:ea typeface="Meiryo UI" panose="020B0604030504040204" pitchFamily="50" charset="-128"/>
              </a:rPr>
            </a:br>
            <a:br>
              <a:rPr kumimoji="1" lang="en-US" altLang="ja-JP" b="1" dirty="0">
                <a:latin typeface="Meiryo UI" panose="020B0604030504040204" pitchFamily="50" charset="-128"/>
                <a:ea typeface="Meiryo UI" panose="020B0604030504040204" pitchFamily="50" charset="-128"/>
              </a:rPr>
            </a:br>
            <a:r>
              <a:rPr kumimoji="1" lang="en-US" altLang="ja-JP" b="1" dirty="0">
                <a:latin typeface="Meiryo UI" panose="020B0604030504040204" pitchFamily="50" charset="-128"/>
                <a:ea typeface="Meiryo UI" panose="020B0604030504040204" pitchFamily="50" charset="-128"/>
              </a:rPr>
              <a:t>B</a:t>
            </a:r>
            <a:r>
              <a:rPr kumimoji="1" lang="ja-JP" altLang="en-US" b="1" dirty="0">
                <a:latin typeface="Meiryo UI" panose="020B0604030504040204" pitchFamily="50" charset="-128"/>
                <a:ea typeface="Meiryo UI" panose="020B0604030504040204" pitchFamily="50" charset="-128"/>
              </a:rPr>
              <a:t>）</a:t>
            </a:r>
            <a:r>
              <a:rPr kumimoji="1" lang="en-US" altLang="ja-JP" b="1" dirty="0">
                <a:latin typeface="Meiryo UI" panose="020B0604030504040204" pitchFamily="50" charset="-128"/>
                <a:ea typeface="Meiryo UI" panose="020B0604030504040204" pitchFamily="50" charset="-128"/>
              </a:rPr>
              <a:t>25</a:t>
            </a:r>
            <a:r>
              <a:rPr kumimoji="1" lang="ja-JP" altLang="en-US" b="1" dirty="0">
                <a:latin typeface="Meiryo UI" panose="020B0604030504040204" pitchFamily="50" charset="-128"/>
                <a:ea typeface="Meiryo UI" panose="020B0604030504040204" pitchFamily="50" charset="-128"/>
              </a:rPr>
              <a:t>％</a:t>
            </a:r>
            <a:br>
              <a:rPr kumimoji="1" lang="en-US" altLang="ja-JP" b="1" dirty="0">
                <a:latin typeface="Meiryo UI" panose="020B0604030504040204" pitchFamily="50" charset="-128"/>
                <a:ea typeface="Meiryo UI" panose="020B0604030504040204" pitchFamily="50" charset="-128"/>
              </a:rPr>
            </a:br>
            <a:br>
              <a:rPr kumimoji="1" lang="en-US" altLang="ja-JP" b="1" dirty="0">
                <a:latin typeface="Meiryo UI" panose="020B0604030504040204" pitchFamily="50" charset="-128"/>
                <a:ea typeface="Meiryo UI" panose="020B0604030504040204" pitchFamily="50" charset="-128"/>
              </a:rPr>
            </a:br>
            <a:r>
              <a:rPr kumimoji="1" lang="en-US" altLang="ja-JP" b="1" dirty="0">
                <a:latin typeface="Meiryo UI" panose="020B0604030504040204" pitchFamily="50" charset="-128"/>
                <a:ea typeface="Meiryo UI" panose="020B0604030504040204" pitchFamily="50" charset="-128"/>
              </a:rPr>
              <a:t>C</a:t>
            </a:r>
            <a:r>
              <a:rPr kumimoji="1" lang="ja-JP" altLang="en-US" b="1" dirty="0">
                <a:latin typeface="Meiryo UI" panose="020B0604030504040204" pitchFamily="50" charset="-128"/>
                <a:ea typeface="Meiryo UI" panose="020B0604030504040204" pitchFamily="50" charset="-128"/>
              </a:rPr>
              <a:t>）</a:t>
            </a:r>
            <a:r>
              <a:rPr kumimoji="1" lang="en-US" altLang="ja-JP" b="1" dirty="0">
                <a:latin typeface="Meiryo UI" panose="020B0604030504040204" pitchFamily="50" charset="-128"/>
                <a:ea typeface="Meiryo UI" panose="020B0604030504040204" pitchFamily="50" charset="-128"/>
              </a:rPr>
              <a:t>50</a:t>
            </a:r>
            <a:r>
              <a:rPr kumimoji="1" lang="ja-JP" altLang="en-US" b="1" dirty="0">
                <a:latin typeface="Meiryo UI" panose="020B0604030504040204" pitchFamily="50" charset="-128"/>
                <a:ea typeface="Meiryo UI" panose="020B0604030504040204" pitchFamily="50" charset="-128"/>
              </a:rPr>
              <a:t>％</a:t>
            </a:r>
          </a:p>
        </p:txBody>
      </p:sp>
      <p:sp>
        <p:nvSpPr>
          <p:cNvPr id="6" name="タイトル 1">
            <a:extLst>
              <a:ext uri="{FF2B5EF4-FFF2-40B4-BE49-F238E27FC236}">
                <a16:creationId xmlns:a16="http://schemas.microsoft.com/office/drawing/2014/main" id="{875C3C65-E8B2-4826-B422-1838025D347E}"/>
              </a:ext>
            </a:extLst>
          </p:cNvPr>
          <p:cNvSpPr txBox="1">
            <a:spLocks/>
          </p:cNvSpPr>
          <p:nvPr/>
        </p:nvSpPr>
        <p:spPr>
          <a:xfrm>
            <a:off x="723900" y="415925"/>
            <a:ext cx="109855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b="1" dirty="0">
                <a:latin typeface="Meiryo UI" panose="020B0604030504040204" pitchFamily="50" charset="-128"/>
                <a:ea typeface="Meiryo UI" panose="020B0604030504040204" pitchFamily="50" charset="-128"/>
              </a:rPr>
              <a:t>SDGs</a:t>
            </a:r>
            <a:r>
              <a:rPr lang="ja-JP" altLang="en-US" b="1" dirty="0">
                <a:latin typeface="Meiryo UI" panose="020B0604030504040204" pitchFamily="50" charset="-128"/>
                <a:ea typeface="Meiryo UI" panose="020B0604030504040204" pitchFamily="50" charset="-128"/>
              </a:rPr>
              <a:t>の目標のうち軌道にのっている割合は？</a:t>
            </a:r>
          </a:p>
        </p:txBody>
      </p:sp>
      <p:sp>
        <p:nvSpPr>
          <p:cNvPr id="5" name="スライド番号プレースホルダー 1">
            <a:extLst>
              <a:ext uri="{FF2B5EF4-FFF2-40B4-BE49-F238E27FC236}">
                <a16:creationId xmlns:a16="http://schemas.microsoft.com/office/drawing/2014/main" id="{8D6AB0AC-933B-4AA3-8224-CBAE1B8181AA}"/>
              </a:ext>
            </a:extLst>
          </p:cNvPr>
          <p:cNvSpPr>
            <a:spLocks noGrp="1"/>
          </p:cNvSpPr>
          <p:nvPr>
            <p:ph type="sldNum" sz="quarter" idx="12"/>
          </p:nvPr>
        </p:nvSpPr>
        <p:spPr>
          <a:xfrm>
            <a:off x="8610600" y="6356350"/>
            <a:ext cx="2743200" cy="365125"/>
          </a:xfrm>
          <a:ln>
            <a:noFill/>
          </a:ln>
        </p:spPr>
        <p:txBody>
          <a:bodyPr/>
          <a:lstStyle/>
          <a:p>
            <a:pPr algn="r"/>
            <a:fld id="{D2D8002D-B5B0-4BAC-B1F6-782DDCCE6D9C}" type="slidenum">
              <a:rPr kumimoji="1" lang="ja-JP" altLang="en-US" sz="1200" smtClean="0">
                <a:solidFill>
                  <a:schemeClr val="tx1"/>
                </a:solidFill>
                <a:latin typeface="+mn-ea"/>
                <a:ea typeface="+mn-ea"/>
              </a:rPr>
              <a:pPr algn="r"/>
              <a:t>5</a:t>
            </a:fld>
            <a:endParaRPr kumimoji="1" lang="ja-JP" altLang="en-US" sz="1200" dirty="0">
              <a:solidFill>
                <a:schemeClr val="tx1"/>
              </a:solidFill>
              <a:latin typeface="+mn-ea"/>
              <a:ea typeface="+mn-ea"/>
            </a:endParaRPr>
          </a:p>
        </p:txBody>
      </p:sp>
    </p:spTree>
    <p:extLst>
      <p:ext uri="{BB962C8B-B14F-4D97-AF65-F5344CB8AC3E}">
        <p14:creationId xmlns:p14="http://schemas.microsoft.com/office/powerpoint/2010/main" val="42615954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7">
            <a:extLst>
              <a:ext uri="{FF2B5EF4-FFF2-40B4-BE49-F238E27FC236}">
                <a16:creationId xmlns:a16="http://schemas.microsoft.com/office/drawing/2014/main" id="{421ACD1A-9D0B-4387-835F-161D6852C87B}"/>
              </a:ext>
            </a:extLst>
          </p:cNvPr>
          <p:cNvSpPr txBox="1">
            <a:spLocks noChangeArrowheads="1"/>
          </p:cNvSpPr>
          <p:nvPr/>
        </p:nvSpPr>
        <p:spPr bwMode="auto">
          <a:xfrm>
            <a:off x="1264237" y="876388"/>
            <a:ext cx="524208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8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en-US" altLang="ja-JP" sz="18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SDG</a:t>
            </a:r>
            <a:r>
              <a:rPr kumimoji="0" lang="ja-JP" altLang="en-US" sz="18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サミット</a:t>
            </a:r>
            <a:r>
              <a:rPr kumimoji="0" lang="en-US" altLang="ja-JP" sz="18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2023</a:t>
            </a:r>
            <a:r>
              <a:rPr kumimoji="0" lang="ja-JP" altLang="en-US" sz="18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0" lang="en-US" altLang="ja-JP" sz="18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(2023</a:t>
            </a:r>
            <a:r>
              <a:rPr kumimoji="0"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0"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9</a:t>
            </a:r>
            <a:r>
              <a:rPr kumimoji="0" lang="ja-JP" altLang="en-US" sz="1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ＭＳ Ｐゴシック" panose="020B0600070205080204" pitchFamily="50" charset="-128"/>
              </a:rPr>
              <a:t>月</a:t>
            </a:r>
            <a:r>
              <a:rPr kumimoji="0" lang="en-US" altLang="ja-JP" sz="1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ＭＳ Ｐゴシック" panose="020B0600070205080204" pitchFamily="50" charset="-128"/>
              </a:rPr>
              <a:t>18-19</a:t>
            </a:r>
            <a:r>
              <a:rPr kumimoji="0" lang="ja-JP" altLang="en-US" sz="1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ＭＳ Ｐゴシック" panose="020B0600070205080204" pitchFamily="50" charset="-128"/>
              </a:rPr>
              <a:t>日</a:t>
            </a:r>
            <a:r>
              <a:rPr kumimoji="0"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、ニューヨーク国連本部）</a:t>
            </a:r>
            <a:endParaRPr kumimoji="0"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 name="テキスト ボックス 7">
            <a:extLst>
              <a:ext uri="{FF2B5EF4-FFF2-40B4-BE49-F238E27FC236}">
                <a16:creationId xmlns:a16="http://schemas.microsoft.com/office/drawing/2014/main" id="{F0E4490F-DFE4-4047-9CB5-14EDA7BFB6E8}"/>
              </a:ext>
            </a:extLst>
          </p:cNvPr>
          <p:cNvSpPr txBox="1">
            <a:spLocks noChangeArrowheads="1"/>
          </p:cNvSpPr>
          <p:nvPr/>
        </p:nvSpPr>
        <p:spPr bwMode="auto">
          <a:xfrm>
            <a:off x="793530" y="1711915"/>
            <a:ext cx="5981233" cy="2277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457200" rtl="0" eaLnBrk="1" fontAlgn="auto" latinLnBrk="0" hangingPunct="1">
              <a:lnSpc>
                <a:spcPct val="100000"/>
              </a:lnSpc>
              <a:spcBef>
                <a:spcPts val="0"/>
              </a:spcBef>
              <a:spcAft>
                <a:spcPts val="1200"/>
              </a:spcAft>
              <a:buClrTx/>
              <a:buSzTx/>
              <a:buFontTx/>
              <a:buNone/>
              <a:tabLst>
                <a:tab pos="361950" algn="l"/>
              </a:tabLst>
              <a:defRPr/>
            </a:pPr>
            <a:r>
              <a:rPr kumimoji="0"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「今日、</a:t>
            </a:r>
            <a:r>
              <a:rPr kumimoji="0" lang="ja-JP" altLang="en-US" sz="28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目標のわずか</a:t>
            </a:r>
            <a:r>
              <a:rPr kumimoji="0" lang="en-US" altLang="ja-JP" sz="28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15%</a:t>
            </a:r>
            <a:r>
              <a:rPr kumimoji="0"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しか軌道に乗っておらず、多くは逆行しています」</a:t>
            </a:r>
            <a:endParaRPr kumimoji="0"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1200"/>
              </a:spcAft>
              <a:buClrTx/>
              <a:buSzTx/>
              <a:buFontTx/>
              <a:buNone/>
              <a:tabLst>
                <a:tab pos="361950" algn="l"/>
              </a:tabLst>
              <a:defRPr/>
            </a:pPr>
            <a:r>
              <a:rPr kumimoji="0"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「“誰一人取り残さない” どころか、私たちは</a:t>
            </a:r>
            <a:r>
              <a:rPr kumimoji="0"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SDGs</a:t>
            </a:r>
            <a:r>
              <a:rPr kumimoji="0"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を置き去りにする</a:t>
            </a:r>
            <a:r>
              <a:rPr kumimoji="0"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リスクを冒しています」</a:t>
            </a:r>
            <a:endParaRPr kumimoji="0"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1200"/>
              </a:spcAft>
              <a:buClrTx/>
              <a:buSzTx/>
              <a:buFontTx/>
              <a:buNone/>
              <a:tabLst>
                <a:tab pos="361950" algn="l"/>
              </a:tabLst>
              <a:defRPr/>
            </a:pPr>
            <a:r>
              <a:rPr kumimoji="0"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SDGs</a:t>
            </a:r>
            <a:r>
              <a:rPr kumimoji="0"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は</a:t>
            </a:r>
            <a:r>
              <a:rPr kumimoji="0" lang="ja-JP" altLang="en-US"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グローバルな救済計画</a:t>
            </a:r>
            <a:r>
              <a:rPr kumimoji="0"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を必要としているのです」</a:t>
            </a:r>
            <a:endParaRPr kumimoji="0"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1200"/>
              </a:spcAft>
              <a:buClrTx/>
              <a:buSzTx/>
              <a:buFontTx/>
              <a:buNone/>
              <a:tabLst>
                <a:tab pos="361950" algn="l"/>
              </a:tabLst>
              <a:defRPr/>
            </a:pPr>
            <a:r>
              <a:rPr kumimoji="0"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グテーレス国連事務総長発言 より</a:t>
            </a:r>
            <a:endPar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ＭＳ Ｐゴシック" panose="020B0600070205080204" pitchFamily="50" charset="-128"/>
            </a:endParaRPr>
          </a:p>
        </p:txBody>
      </p:sp>
      <p:sp>
        <p:nvSpPr>
          <p:cNvPr id="6" name="角丸四角形 42">
            <a:extLst>
              <a:ext uri="{FF2B5EF4-FFF2-40B4-BE49-F238E27FC236}">
                <a16:creationId xmlns:a16="http://schemas.microsoft.com/office/drawing/2014/main" id="{5AE3F3A5-D77F-400B-A4A8-7C9F0C002A34}"/>
              </a:ext>
            </a:extLst>
          </p:cNvPr>
          <p:cNvSpPr/>
          <p:nvPr/>
        </p:nvSpPr>
        <p:spPr>
          <a:xfrm>
            <a:off x="733864" y="1529554"/>
            <a:ext cx="6100567" cy="4833146"/>
          </a:xfrm>
          <a:prstGeom prst="roundRect">
            <a:avLst>
              <a:gd name="adj" fmla="val 385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7" name="図 6">
            <a:extLst>
              <a:ext uri="{FF2B5EF4-FFF2-40B4-BE49-F238E27FC236}">
                <a16:creationId xmlns:a16="http://schemas.microsoft.com/office/drawing/2014/main" id="{578FE140-EC08-4358-B09F-2BBD26E82300}"/>
              </a:ext>
            </a:extLst>
          </p:cNvPr>
          <p:cNvPicPr>
            <a:picLocks noChangeAspect="1"/>
          </p:cNvPicPr>
          <p:nvPr/>
        </p:nvPicPr>
        <p:blipFill rotWithShape="1">
          <a:blip r:embed="rId2"/>
          <a:srcRect l="6578" t="19442" r="11008" b="15145"/>
          <a:stretch/>
        </p:blipFill>
        <p:spPr>
          <a:xfrm>
            <a:off x="3228888" y="3962002"/>
            <a:ext cx="3133957" cy="1865538"/>
          </a:xfrm>
          <a:prstGeom prst="rect">
            <a:avLst/>
          </a:prstGeom>
        </p:spPr>
      </p:pic>
      <p:pic>
        <p:nvPicPr>
          <p:cNvPr id="8" name="図 7">
            <a:extLst>
              <a:ext uri="{FF2B5EF4-FFF2-40B4-BE49-F238E27FC236}">
                <a16:creationId xmlns:a16="http://schemas.microsoft.com/office/drawing/2014/main" id="{83B49285-6E65-41B2-83DF-23C6E9F5100D}"/>
              </a:ext>
            </a:extLst>
          </p:cNvPr>
          <p:cNvPicPr>
            <a:picLocks noChangeAspect="1"/>
          </p:cNvPicPr>
          <p:nvPr/>
        </p:nvPicPr>
        <p:blipFill>
          <a:blip r:embed="rId3"/>
          <a:stretch>
            <a:fillRect/>
          </a:stretch>
        </p:blipFill>
        <p:spPr>
          <a:xfrm>
            <a:off x="1727079" y="3975642"/>
            <a:ext cx="1414184" cy="1829012"/>
          </a:xfrm>
          <a:prstGeom prst="rect">
            <a:avLst/>
          </a:prstGeom>
        </p:spPr>
      </p:pic>
      <p:sp>
        <p:nvSpPr>
          <p:cNvPr id="9" name="正方形/長方形 8">
            <a:extLst>
              <a:ext uri="{FF2B5EF4-FFF2-40B4-BE49-F238E27FC236}">
                <a16:creationId xmlns:a16="http://schemas.microsoft.com/office/drawing/2014/main" id="{2F072D95-07B7-4282-9ADD-E153F55BC31E}"/>
              </a:ext>
            </a:extLst>
          </p:cNvPr>
          <p:cNvSpPr/>
          <p:nvPr/>
        </p:nvSpPr>
        <p:spPr>
          <a:xfrm>
            <a:off x="1772367" y="5843485"/>
            <a:ext cx="4225821" cy="409704"/>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慶応義塾大学の蟹江教授も執筆者の一人で、サミットに先駆けて発表された「</a:t>
            </a:r>
            <a:r>
              <a:rPr kumimoji="0"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Global Sustainable Development Report</a:t>
            </a:r>
            <a:r>
              <a:rPr kumimoji="0"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0"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10" name="図 9" descr="ダイアグラム&#10;&#10;自動的に生成された説明">
            <a:extLst>
              <a:ext uri="{FF2B5EF4-FFF2-40B4-BE49-F238E27FC236}">
                <a16:creationId xmlns:a16="http://schemas.microsoft.com/office/drawing/2014/main" id="{06B3BFA9-F6E5-4F00-A0E0-8D63BD596F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9535" y="1571536"/>
            <a:ext cx="4089775" cy="4627608"/>
          </a:xfrm>
          <a:prstGeom prst="rect">
            <a:avLst/>
          </a:prstGeom>
        </p:spPr>
      </p:pic>
      <p:sp>
        <p:nvSpPr>
          <p:cNvPr id="11" name="テキスト ボックス 10">
            <a:extLst>
              <a:ext uri="{FF2B5EF4-FFF2-40B4-BE49-F238E27FC236}">
                <a16:creationId xmlns:a16="http://schemas.microsoft.com/office/drawing/2014/main" id="{2B9BB8C6-9915-423F-962E-9C044BC5D929}"/>
              </a:ext>
            </a:extLst>
          </p:cNvPr>
          <p:cNvSpPr txBox="1"/>
          <p:nvPr/>
        </p:nvSpPr>
        <p:spPr>
          <a:xfrm>
            <a:off x="6951944" y="1083388"/>
            <a:ext cx="5024155" cy="387286"/>
          </a:xfrm>
          <a:prstGeom prst="rect">
            <a:avLst/>
          </a:prstGeom>
          <a:noFill/>
        </p:spPr>
        <p:txBody>
          <a:bodyPr wrap="square">
            <a:spAutoFit/>
          </a:bodyPr>
          <a:lstStyle/>
          <a:p>
            <a:pPr marL="0" marR="0" lvl="0" indent="0" algn="l" defTabSz="457200" rtl="0" eaLnBrk="1" fontAlgn="auto" latinLnBrk="0" hangingPunct="1">
              <a:lnSpc>
                <a:spcPts val="2300"/>
              </a:lnSpc>
              <a:spcBef>
                <a:spcPts val="0"/>
              </a:spcBef>
              <a:spcAft>
                <a:spcPts val="0"/>
              </a:spcAft>
              <a:buClrTx/>
              <a:buSzTx/>
              <a:buFontTx/>
              <a:buNone/>
              <a:tabLst/>
              <a:defRPr/>
            </a:pPr>
            <a:r>
              <a:rPr kumimoji="0" lang="ja-JP" altLang="en-US" sz="2000" b="1" i="0" u="sng"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「継続的、根本的、変革的かつ緊急の行動を」</a:t>
            </a:r>
            <a:endParaRPr kumimoji="0" lang="ja-JP" altLang="ja-JP" sz="2000" b="0" i="0" u="sng"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12" name="四角形: 角を丸くする 11">
            <a:extLst>
              <a:ext uri="{FF2B5EF4-FFF2-40B4-BE49-F238E27FC236}">
                <a16:creationId xmlns:a16="http://schemas.microsoft.com/office/drawing/2014/main" id="{D3BC4A5D-EE71-4107-B2DA-C2C81881C666}"/>
              </a:ext>
            </a:extLst>
          </p:cNvPr>
          <p:cNvSpPr/>
          <p:nvPr/>
        </p:nvSpPr>
        <p:spPr>
          <a:xfrm>
            <a:off x="7708312" y="3606800"/>
            <a:ext cx="1089891" cy="558800"/>
          </a:xfrm>
          <a:prstGeom prst="roundRect">
            <a:avLst/>
          </a:prstGeom>
          <a:noFill/>
          <a:ln w="571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6C294B58-0B2E-4BA3-887B-7A4C3EB5E727}"/>
              </a:ext>
            </a:extLst>
          </p:cNvPr>
          <p:cNvSpPr/>
          <p:nvPr/>
        </p:nvSpPr>
        <p:spPr>
          <a:xfrm>
            <a:off x="0" y="0"/>
            <a:ext cx="12192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ＳＤＧｓの進捗状況</a:t>
            </a:r>
          </a:p>
        </p:txBody>
      </p:sp>
      <p:sp>
        <p:nvSpPr>
          <p:cNvPr id="15" name="テキスト ボックス 14">
            <a:extLst>
              <a:ext uri="{FF2B5EF4-FFF2-40B4-BE49-F238E27FC236}">
                <a16:creationId xmlns:a16="http://schemas.microsoft.com/office/drawing/2014/main" id="{CE126F1A-1DC0-4FD5-A295-86B2C56F46F2}"/>
              </a:ext>
            </a:extLst>
          </p:cNvPr>
          <p:cNvSpPr txBox="1"/>
          <p:nvPr/>
        </p:nvSpPr>
        <p:spPr>
          <a:xfrm>
            <a:off x="7036691" y="6111837"/>
            <a:ext cx="5333109" cy="261610"/>
          </a:xfrm>
          <a:prstGeom prst="rect">
            <a:avLst/>
          </a:prstGeom>
          <a:noFill/>
        </p:spPr>
        <p:txBody>
          <a:bodyPr wrap="square">
            <a:spAutoFit/>
          </a:bodyPr>
          <a:lstStyle/>
          <a:p>
            <a:r>
              <a:rPr lang="ja-JP" altLang="en-US" sz="1100" dirty="0">
                <a:solidFill>
                  <a:srgbClr val="000000"/>
                </a:solidFill>
                <a:effectLst/>
                <a:latin typeface="Meiryo UI" panose="020B0604030504040204" pitchFamily="50" charset="-128"/>
                <a:ea typeface="Meiryo UI" panose="020B0604030504040204" pitchFamily="50" charset="-128"/>
                <a:cs typeface="Calibri" panose="020F0502020204030204" pitchFamily="34" charset="0"/>
              </a:rPr>
              <a:t>出展：</a:t>
            </a:r>
            <a:r>
              <a:rPr lang="en-US" altLang="ja-JP" sz="1100" dirty="0">
                <a:solidFill>
                  <a:srgbClr val="000000"/>
                </a:solidFill>
                <a:effectLst/>
                <a:latin typeface="Meiryo UI" panose="020B0604030504040204" pitchFamily="50" charset="-128"/>
                <a:ea typeface="Meiryo UI" panose="020B0604030504040204" pitchFamily="50" charset="-128"/>
                <a:cs typeface="Calibri" panose="020F0502020204030204" pitchFamily="34" charset="0"/>
              </a:rPr>
              <a:t>"The Sustainable Development Goals Report 2023: Special edition"</a:t>
            </a:r>
            <a:endParaRPr lang="ja-JP" altLang="en-US" sz="1100" dirty="0">
              <a:latin typeface="Meiryo UI" panose="020B0604030504040204" pitchFamily="50" charset="-128"/>
              <a:ea typeface="Meiryo UI" panose="020B0604030504040204" pitchFamily="50" charset="-128"/>
            </a:endParaRPr>
          </a:p>
        </p:txBody>
      </p:sp>
      <p:sp>
        <p:nvSpPr>
          <p:cNvPr id="14" name="スライド番号プレースホルダー 1">
            <a:extLst>
              <a:ext uri="{FF2B5EF4-FFF2-40B4-BE49-F238E27FC236}">
                <a16:creationId xmlns:a16="http://schemas.microsoft.com/office/drawing/2014/main" id="{16E4939E-B063-4566-9638-0258BEE180D8}"/>
              </a:ext>
            </a:extLst>
          </p:cNvPr>
          <p:cNvSpPr>
            <a:spLocks noGrp="1"/>
          </p:cNvSpPr>
          <p:nvPr>
            <p:ph type="sldNum" sz="quarter" idx="12"/>
          </p:nvPr>
        </p:nvSpPr>
        <p:spPr>
          <a:xfrm>
            <a:off x="8610600" y="6356350"/>
            <a:ext cx="2743200" cy="365125"/>
          </a:xfrm>
          <a:ln>
            <a:noFill/>
          </a:ln>
        </p:spPr>
        <p:txBody>
          <a:bodyPr/>
          <a:lstStyle/>
          <a:p>
            <a:pPr algn="r"/>
            <a:fld id="{D2D8002D-B5B0-4BAC-B1F6-782DDCCE6D9C}" type="slidenum">
              <a:rPr kumimoji="1" lang="ja-JP" altLang="en-US" sz="1200" smtClean="0">
                <a:solidFill>
                  <a:schemeClr val="tx1"/>
                </a:solidFill>
                <a:latin typeface="+mn-ea"/>
                <a:ea typeface="+mn-ea"/>
              </a:rPr>
              <a:pPr algn="r"/>
              <a:t>6</a:t>
            </a:fld>
            <a:endParaRPr kumimoji="1" lang="ja-JP" altLang="en-US" sz="1200" dirty="0">
              <a:solidFill>
                <a:schemeClr val="tx1"/>
              </a:solidFill>
              <a:latin typeface="+mn-ea"/>
              <a:ea typeface="+mn-ea"/>
            </a:endParaRPr>
          </a:p>
        </p:txBody>
      </p:sp>
    </p:spTree>
    <p:extLst>
      <p:ext uri="{BB962C8B-B14F-4D97-AF65-F5344CB8AC3E}">
        <p14:creationId xmlns:p14="http://schemas.microsoft.com/office/powerpoint/2010/main" val="41794090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7D8FA9C5-5C36-47F0-BC2A-B77F29BA6F16}"/>
              </a:ext>
            </a:extLst>
          </p:cNvPr>
          <p:cNvPicPr>
            <a:picLocks noChangeAspect="1"/>
          </p:cNvPicPr>
          <p:nvPr/>
        </p:nvPicPr>
        <p:blipFill>
          <a:blip r:embed="rId3"/>
          <a:stretch>
            <a:fillRect/>
          </a:stretch>
        </p:blipFill>
        <p:spPr>
          <a:xfrm>
            <a:off x="1806330" y="1058993"/>
            <a:ext cx="7760881" cy="5797798"/>
          </a:xfrm>
          <a:prstGeom prst="rect">
            <a:avLst/>
          </a:prstGeom>
        </p:spPr>
      </p:pic>
      <p:sp>
        <p:nvSpPr>
          <p:cNvPr id="7" name="正方形/長方形 6">
            <a:extLst>
              <a:ext uri="{FF2B5EF4-FFF2-40B4-BE49-F238E27FC236}">
                <a16:creationId xmlns:a16="http://schemas.microsoft.com/office/drawing/2014/main" id="{9D8D300D-3520-453D-9756-218048E1738D}"/>
              </a:ext>
            </a:extLst>
          </p:cNvPr>
          <p:cNvSpPr/>
          <p:nvPr/>
        </p:nvSpPr>
        <p:spPr>
          <a:xfrm>
            <a:off x="509286" y="595002"/>
            <a:ext cx="10622176" cy="410197"/>
          </a:xfrm>
          <a:prstGeom prst="rect">
            <a:avLst/>
          </a:prstGeom>
          <a:ln w="12700">
            <a:noFill/>
          </a:ln>
        </p:spPr>
        <p:txBody>
          <a:bodyPr wrap="square" anchor="ctr">
            <a:noAutofit/>
          </a:bodyPr>
          <a:lstStyle/>
          <a:p>
            <a:pPr>
              <a:lnSpc>
                <a:spcPts val="2096"/>
              </a:lnSpc>
            </a:pPr>
            <a:r>
              <a:rPr lang="en-US" altLang="ja-JP" dirty="0">
                <a:latin typeface="Meiryo UI" panose="020B0604030504040204" pitchFamily="50" charset="-128"/>
                <a:ea typeface="Meiryo UI" panose="020B0604030504040204" pitchFamily="50" charset="-128"/>
              </a:rPr>
              <a:t>SDGs</a:t>
            </a:r>
            <a:r>
              <a:rPr lang="ja-JP" altLang="en-US" dirty="0">
                <a:latin typeface="Meiryo UI" panose="020B0604030504040204" pitchFamily="50" charset="-128"/>
                <a:ea typeface="Meiryo UI" panose="020B0604030504040204" pitchFamily="50" charset="-128"/>
              </a:rPr>
              <a:t>の認知度は高まっているものの、</a:t>
            </a:r>
            <a:r>
              <a:rPr lang="ja-JP" altLang="en-US" b="1" u="sng" dirty="0">
                <a:latin typeface="Meiryo UI" panose="020B0604030504040204" pitchFamily="50" charset="-128"/>
                <a:ea typeface="Meiryo UI" panose="020B0604030504040204" pitchFamily="50" charset="-128"/>
              </a:rPr>
              <a:t>半数が「 </a:t>
            </a:r>
            <a:r>
              <a:rPr lang="en-US" altLang="ja-JP" b="1" u="sng" dirty="0">
                <a:latin typeface="Meiryo UI" panose="020B0604030504040204" pitchFamily="50" charset="-128"/>
                <a:ea typeface="Meiryo UI" panose="020B0604030504040204" pitchFamily="50" charset="-128"/>
              </a:rPr>
              <a:t>SDGs</a:t>
            </a:r>
            <a:r>
              <a:rPr lang="ja-JP" altLang="en-US" b="1" u="sng" dirty="0">
                <a:latin typeface="Meiryo UI" panose="020B0604030504040204" pitchFamily="50" charset="-128"/>
                <a:ea typeface="Meiryo UI" panose="020B0604030504040204" pitchFamily="50" charset="-128"/>
              </a:rPr>
              <a:t>という言葉を聞いたことがある、またはロゴを見たことがある」</a:t>
            </a:r>
            <a:endParaRPr lang="en-US" altLang="ja-JP" b="1" u="sng" dirty="0">
              <a:latin typeface="Meiryo UI" panose="020B0604030504040204" pitchFamily="50" charset="-128"/>
              <a:ea typeface="Meiryo UI" panose="020B0604030504040204" pitchFamily="50" charset="-128"/>
            </a:endParaRPr>
          </a:p>
        </p:txBody>
      </p:sp>
      <p:sp>
        <p:nvSpPr>
          <p:cNvPr id="8" name="正方形/長方形 7">
            <a:extLst>
              <a:ext uri="{FF2B5EF4-FFF2-40B4-BE49-F238E27FC236}">
                <a16:creationId xmlns:a16="http://schemas.microsoft.com/office/drawing/2014/main" id="{98750DA0-8C8A-4A3A-A73C-ECE72CFE31F1}"/>
              </a:ext>
            </a:extLst>
          </p:cNvPr>
          <p:cNvSpPr/>
          <p:nvPr/>
        </p:nvSpPr>
        <p:spPr>
          <a:xfrm>
            <a:off x="0" y="0"/>
            <a:ext cx="12192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認知度（内訳）</a:t>
            </a:r>
            <a:r>
              <a:rPr kumimoji="1" lang="en-US" altLang="ja-JP" sz="2000" b="1" dirty="0">
                <a:latin typeface="Meiryo UI" panose="020B0604030504040204" pitchFamily="50" charset="-128"/>
                <a:ea typeface="Meiryo UI" panose="020B0604030504040204" pitchFamily="50" charset="-128"/>
              </a:rPr>
              <a:t>】</a:t>
            </a:r>
            <a:r>
              <a:rPr kumimoji="1" lang="ja-JP" altLang="en-US" sz="2000" b="1" dirty="0">
                <a:latin typeface="Meiryo UI" panose="020B0604030504040204" pitchFamily="50" charset="-128"/>
                <a:ea typeface="Meiryo UI" panose="020B0604030504040204" pitchFamily="50" charset="-128"/>
              </a:rPr>
              <a:t>　ＳＤＧｓ認知度調査（</a:t>
            </a:r>
            <a:r>
              <a:rPr kumimoji="1" lang="en-US" altLang="ja-JP" sz="2000" b="1" dirty="0">
                <a:latin typeface="Meiryo UI" panose="020B0604030504040204" pitchFamily="50" charset="-128"/>
                <a:ea typeface="Meiryo UI" panose="020B0604030504040204" pitchFamily="50" charset="-128"/>
              </a:rPr>
              <a:t>2023</a:t>
            </a:r>
            <a:r>
              <a:rPr kumimoji="1" lang="ja-JP" altLang="en-US" sz="2000" b="1" dirty="0">
                <a:latin typeface="Meiryo UI" panose="020B0604030504040204" pitchFamily="50" charset="-128"/>
                <a:ea typeface="Meiryo UI" panose="020B0604030504040204" pitchFamily="50" charset="-128"/>
              </a:rPr>
              <a:t>年</a:t>
            </a:r>
            <a:r>
              <a:rPr kumimoji="1" lang="en-US" altLang="ja-JP" sz="2000" b="1" dirty="0">
                <a:latin typeface="Meiryo UI" panose="020B0604030504040204" pitchFamily="50" charset="-128"/>
                <a:ea typeface="Meiryo UI" panose="020B0604030504040204" pitchFamily="50" charset="-128"/>
              </a:rPr>
              <a:t>9</a:t>
            </a:r>
            <a:r>
              <a:rPr kumimoji="1" lang="ja-JP" altLang="en-US" sz="2000" b="1" dirty="0">
                <a:latin typeface="Meiryo UI" panose="020B0604030504040204" pitchFamily="50" charset="-128"/>
                <a:ea typeface="Meiryo UI" panose="020B0604030504040204" pitchFamily="50" charset="-128"/>
              </a:rPr>
              <a:t>月）</a:t>
            </a:r>
          </a:p>
        </p:txBody>
      </p:sp>
      <p:sp>
        <p:nvSpPr>
          <p:cNvPr id="6" name="四角形: 角を丸くする 5">
            <a:extLst>
              <a:ext uri="{FF2B5EF4-FFF2-40B4-BE49-F238E27FC236}">
                <a16:creationId xmlns:a16="http://schemas.microsoft.com/office/drawing/2014/main" id="{308EB1AF-0717-4F56-A11B-D8C1A4188B1F}"/>
              </a:ext>
            </a:extLst>
          </p:cNvPr>
          <p:cNvSpPr/>
          <p:nvPr/>
        </p:nvSpPr>
        <p:spPr>
          <a:xfrm>
            <a:off x="6417755" y="1812580"/>
            <a:ext cx="2602260" cy="326186"/>
          </a:xfrm>
          <a:prstGeom prst="roundRect">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四角形: 角を丸くする 8">
            <a:extLst>
              <a:ext uri="{FF2B5EF4-FFF2-40B4-BE49-F238E27FC236}">
                <a16:creationId xmlns:a16="http://schemas.microsoft.com/office/drawing/2014/main" id="{7FB26E8A-DB66-49DC-84F9-ABC169C4FCA9}"/>
              </a:ext>
            </a:extLst>
          </p:cNvPr>
          <p:cNvSpPr/>
          <p:nvPr/>
        </p:nvSpPr>
        <p:spPr>
          <a:xfrm>
            <a:off x="3815495" y="6099905"/>
            <a:ext cx="5204520" cy="326186"/>
          </a:xfrm>
          <a:prstGeom prst="roundRect">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スライド番号プレースホルダー 1">
            <a:extLst>
              <a:ext uri="{FF2B5EF4-FFF2-40B4-BE49-F238E27FC236}">
                <a16:creationId xmlns:a16="http://schemas.microsoft.com/office/drawing/2014/main" id="{479249B2-9240-4399-9216-97E2FC3FAFF8}"/>
              </a:ext>
            </a:extLst>
          </p:cNvPr>
          <p:cNvSpPr>
            <a:spLocks noGrp="1"/>
          </p:cNvSpPr>
          <p:nvPr>
            <p:ph type="sldNum" sz="quarter" idx="12"/>
          </p:nvPr>
        </p:nvSpPr>
        <p:spPr>
          <a:xfrm>
            <a:off x="8610600" y="6356350"/>
            <a:ext cx="2743200" cy="365125"/>
          </a:xfrm>
          <a:ln>
            <a:noFill/>
          </a:ln>
        </p:spPr>
        <p:txBody>
          <a:bodyPr/>
          <a:lstStyle/>
          <a:p>
            <a:pPr algn="r"/>
            <a:fld id="{D2D8002D-B5B0-4BAC-B1F6-782DDCCE6D9C}" type="slidenum">
              <a:rPr kumimoji="1" lang="ja-JP" altLang="en-US" sz="1200" smtClean="0">
                <a:solidFill>
                  <a:schemeClr val="tx1"/>
                </a:solidFill>
                <a:latin typeface="+mn-ea"/>
                <a:ea typeface="+mn-ea"/>
              </a:rPr>
              <a:pPr algn="r"/>
              <a:t>7</a:t>
            </a:fld>
            <a:endParaRPr kumimoji="1" lang="ja-JP" altLang="en-US" sz="1200" dirty="0">
              <a:solidFill>
                <a:schemeClr val="tx1"/>
              </a:solidFill>
              <a:latin typeface="+mn-ea"/>
              <a:ea typeface="+mn-ea"/>
            </a:endParaRPr>
          </a:p>
        </p:txBody>
      </p:sp>
    </p:spTree>
    <p:extLst>
      <p:ext uri="{BB962C8B-B14F-4D97-AF65-F5344CB8AC3E}">
        <p14:creationId xmlns:p14="http://schemas.microsoft.com/office/powerpoint/2010/main" val="21605522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a:extLst>
              <a:ext uri="{FF2B5EF4-FFF2-40B4-BE49-F238E27FC236}">
                <a16:creationId xmlns:a16="http://schemas.microsoft.com/office/drawing/2014/main" id="{99914FDD-A8F4-4760-9B95-904F53D10183}"/>
              </a:ext>
            </a:extLst>
          </p:cNvPr>
          <p:cNvPicPr>
            <a:picLocks noChangeAspect="1"/>
          </p:cNvPicPr>
          <p:nvPr/>
        </p:nvPicPr>
        <p:blipFill>
          <a:blip r:embed="rId3"/>
          <a:stretch>
            <a:fillRect/>
          </a:stretch>
        </p:blipFill>
        <p:spPr>
          <a:xfrm>
            <a:off x="1792960" y="4625954"/>
            <a:ext cx="9004572" cy="1511939"/>
          </a:xfrm>
          <a:prstGeom prst="rect">
            <a:avLst/>
          </a:prstGeom>
        </p:spPr>
      </p:pic>
      <p:sp>
        <p:nvSpPr>
          <p:cNvPr id="16" name="テキスト ボックス 15">
            <a:extLst>
              <a:ext uri="{FF2B5EF4-FFF2-40B4-BE49-F238E27FC236}">
                <a16:creationId xmlns:a16="http://schemas.microsoft.com/office/drawing/2014/main" id="{FACBDFFF-0526-44FE-BE80-08AC6AB65643}"/>
              </a:ext>
            </a:extLst>
          </p:cNvPr>
          <p:cNvSpPr txBox="1"/>
          <p:nvPr/>
        </p:nvSpPr>
        <p:spPr>
          <a:xfrm>
            <a:off x="750832" y="3776087"/>
            <a:ext cx="3039471" cy="369332"/>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tabLst>
                <a:tab pos="6239554" algn="l"/>
              </a:tabLst>
            </a:pP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意識度（全体）</a:t>
            </a:r>
          </a:p>
        </p:txBody>
      </p:sp>
      <p:sp>
        <p:nvSpPr>
          <p:cNvPr id="20" name="正方形/長方形 19">
            <a:extLst>
              <a:ext uri="{FF2B5EF4-FFF2-40B4-BE49-F238E27FC236}">
                <a16:creationId xmlns:a16="http://schemas.microsoft.com/office/drawing/2014/main" id="{B7E47FCB-3550-474A-8826-886464FA0956}"/>
              </a:ext>
            </a:extLst>
          </p:cNvPr>
          <p:cNvSpPr/>
          <p:nvPr/>
        </p:nvSpPr>
        <p:spPr>
          <a:xfrm>
            <a:off x="467810" y="720107"/>
            <a:ext cx="11881413" cy="496834"/>
          </a:xfrm>
          <a:prstGeom prst="rect">
            <a:avLst/>
          </a:prstGeom>
          <a:ln w="12700">
            <a:noFill/>
          </a:ln>
        </p:spPr>
        <p:txBody>
          <a:bodyPr wrap="square" anchor="t">
            <a:noAutofit/>
          </a:bodyPr>
          <a:lstStyle/>
          <a:p>
            <a:pPr>
              <a:lnSpc>
                <a:spcPts val="2096"/>
              </a:lnSpc>
            </a:pPr>
            <a:r>
              <a:rPr lang="ja-JP" altLang="en-US" sz="2400" dirty="0">
                <a:latin typeface="Meiryo UI" panose="020B0604030504040204" pitchFamily="50" charset="-128"/>
                <a:ea typeface="Meiryo UI" panose="020B0604030504040204" pitchFamily="50" charset="-128"/>
              </a:rPr>
              <a:t>「</a:t>
            </a:r>
            <a:r>
              <a:rPr lang="en-US" altLang="ja-JP" sz="2400" dirty="0">
                <a:latin typeface="Meiryo UI" panose="020B0604030504040204" pitchFamily="50" charset="-128"/>
                <a:ea typeface="Meiryo UI" panose="020B0604030504040204" pitchFamily="50" charset="-128"/>
              </a:rPr>
              <a:t>SDGs</a:t>
            </a:r>
            <a:r>
              <a:rPr lang="ja-JP" altLang="en-US" sz="2400" dirty="0">
                <a:latin typeface="Meiryo UI" panose="020B0604030504040204" pitchFamily="50" charset="-128"/>
                <a:ea typeface="Meiryo UI" panose="020B0604030504040204" pitchFamily="50" charset="-128"/>
              </a:rPr>
              <a:t>を知っている」方のうち、</a:t>
            </a:r>
            <a:r>
              <a:rPr lang="ja-JP" altLang="en-US" sz="2400" b="1" u="sng" dirty="0">
                <a:latin typeface="Meiryo UI" panose="020B0604030504040204" pitchFamily="50" charset="-128"/>
                <a:ea typeface="Meiryo UI" panose="020B0604030504040204" pitchFamily="50" charset="-128"/>
              </a:rPr>
              <a:t>「常に意識している」、「よく意識している」層は、</a:t>
            </a:r>
            <a:r>
              <a:rPr lang="en-US" altLang="ja-JP" sz="2400" b="1" u="sng" dirty="0">
                <a:latin typeface="Meiryo UI" panose="020B0604030504040204" pitchFamily="50" charset="-128"/>
                <a:ea typeface="Meiryo UI" panose="020B0604030504040204" pitchFamily="50" charset="-128"/>
              </a:rPr>
              <a:t>4</a:t>
            </a:r>
            <a:r>
              <a:rPr lang="ja-JP" altLang="en-US" sz="2400" b="1" u="sng" dirty="0">
                <a:latin typeface="Meiryo UI" panose="020B0604030504040204" pitchFamily="50" charset="-128"/>
                <a:ea typeface="Meiryo UI" panose="020B0604030504040204" pitchFamily="50" charset="-128"/>
              </a:rPr>
              <a:t>割程度</a:t>
            </a:r>
            <a:endParaRPr lang="en-US" altLang="ja-JP" sz="2400" b="1" u="sng" dirty="0">
              <a:latin typeface="Meiryo UI" panose="020B0604030504040204" pitchFamily="50" charset="-128"/>
              <a:ea typeface="Meiryo UI" panose="020B0604030504040204" pitchFamily="50" charset="-128"/>
            </a:endParaRPr>
          </a:p>
        </p:txBody>
      </p:sp>
      <p:sp>
        <p:nvSpPr>
          <p:cNvPr id="2" name="四角形: 角を丸くする 1">
            <a:extLst>
              <a:ext uri="{FF2B5EF4-FFF2-40B4-BE49-F238E27FC236}">
                <a16:creationId xmlns:a16="http://schemas.microsoft.com/office/drawing/2014/main" id="{6B30A311-C1E5-4D45-9A16-12362DC96130}"/>
              </a:ext>
            </a:extLst>
          </p:cNvPr>
          <p:cNvSpPr/>
          <p:nvPr/>
        </p:nvSpPr>
        <p:spPr>
          <a:xfrm>
            <a:off x="3167406" y="4731976"/>
            <a:ext cx="3506771" cy="450028"/>
          </a:xfrm>
          <a:prstGeom prst="roundRect">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B6BD6A98-3F58-41E4-806A-5F10E425A6E1}"/>
              </a:ext>
            </a:extLst>
          </p:cNvPr>
          <p:cNvSpPr txBox="1"/>
          <p:nvPr/>
        </p:nvSpPr>
        <p:spPr>
          <a:xfrm>
            <a:off x="4396190" y="4309633"/>
            <a:ext cx="4213185" cy="369332"/>
          </a:xfrm>
          <a:prstGeom prst="rect">
            <a:avLst/>
          </a:prstGeom>
          <a:noFill/>
        </p:spPr>
        <p:txBody>
          <a:bodyPr wrap="square" rtlCol="0">
            <a:spAutoFit/>
          </a:bodyPr>
          <a:lstStyle/>
          <a:p>
            <a:r>
              <a:rPr kumimoji="1" lang="ja-JP" altLang="en-US" b="1" dirty="0">
                <a:solidFill>
                  <a:srgbClr val="FF0000"/>
                </a:solidFill>
                <a:latin typeface="Meiryo UI" panose="020B0604030504040204" pitchFamily="50" charset="-128"/>
                <a:ea typeface="Meiryo UI" panose="020B0604030504040204" pitchFamily="50" charset="-128"/>
              </a:rPr>
              <a:t>合計で</a:t>
            </a:r>
            <a:r>
              <a:rPr kumimoji="1" lang="en-US" altLang="ja-JP" b="1" dirty="0">
                <a:solidFill>
                  <a:srgbClr val="FF0000"/>
                </a:solidFill>
                <a:latin typeface="Meiryo UI" panose="020B0604030504040204" pitchFamily="50" charset="-128"/>
                <a:ea typeface="Meiryo UI" panose="020B0604030504040204" pitchFamily="50" charset="-128"/>
              </a:rPr>
              <a:t>41.8</a:t>
            </a:r>
            <a:r>
              <a:rPr kumimoji="1" lang="ja-JP" altLang="en-US" b="1" dirty="0">
                <a:solidFill>
                  <a:srgbClr val="FF0000"/>
                </a:solidFill>
                <a:latin typeface="Meiryo UI" panose="020B0604030504040204" pitchFamily="50" charset="-128"/>
                <a:ea typeface="Meiryo UI" panose="020B0604030504040204" pitchFamily="50" charset="-128"/>
              </a:rPr>
              <a:t>％</a:t>
            </a:r>
          </a:p>
        </p:txBody>
      </p:sp>
      <p:pic>
        <p:nvPicPr>
          <p:cNvPr id="4" name="図 3">
            <a:extLst>
              <a:ext uri="{FF2B5EF4-FFF2-40B4-BE49-F238E27FC236}">
                <a16:creationId xmlns:a16="http://schemas.microsoft.com/office/drawing/2014/main" id="{26A6EBE1-43E5-4B98-B92C-499B2BEB3B21}"/>
              </a:ext>
            </a:extLst>
          </p:cNvPr>
          <p:cNvPicPr>
            <a:picLocks noChangeAspect="1"/>
          </p:cNvPicPr>
          <p:nvPr/>
        </p:nvPicPr>
        <p:blipFill rotWithShape="1">
          <a:blip r:embed="rId4"/>
          <a:srcRect b="81141"/>
          <a:stretch/>
        </p:blipFill>
        <p:spPr>
          <a:xfrm>
            <a:off x="944548" y="1242846"/>
            <a:ext cx="7760881" cy="1093423"/>
          </a:xfrm>
          <a:prstGeom prst="rect">
            <a:avLst/>
          </a:prstGeom>
        </p:spPr>
      </p:pic>
      <p:sp>
        <p:nvSpPr>
          <p:cNvPr id="23" name="四角形: 角を丸くする 22">
            <a:extLst>
              <a:ext uri="{FF2B5EF4-FFF2-40B4-BE49-F238E27FC236}">
                <a16:creationId xmlns:a16="http://schemas.microsoft.com/office/drawing/2014/main" id="{46CD40E0-CF87-47A7-BE7B-0B2EFF699BA5}"/>
              </a:ext>
            </a:extLst>
          </p:cNvPr>
          <p:cNvSpPr/>
          <p:nvPr/>
        </p:nvSpPr>
        <p:spPr>
          <a:xfrm>
            <a:off x="2573518" y="1967563"/>
            <a:ext cx="3139125" cy="344006"/>
          </a:xfrm>
          <a:prstGeom prst="roundRect">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矢印: 下 5">
            <a:extLst>
              <a:ext uri="{FF2B5EF4-FFF2-40B4-BE49-F238E27FC236}">
                <a16:creationId xmlns:a16="http://schemas.microsoft.com/office/drawing/2014/main" id="{F91FE950-C9DA-4F3A-A86B-9F013DBD74AE}"/>
              </a:ext>
            </a:extLst>
          </p:cNvPr>
          <p:cNvSpPr/>
          <p:nvPr/>
        </p:nvSpPr>
        <p:spPr>
          <a:xfrm>
            <a:off x="2850195" y="2656759"/>
            <a:ext cx="3091991" cy="514436"/>
          </a:xfrm>
          <a:prstGeom prst="down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a:extLst>
              <a:ext uri="{FF2B5EF4-FFF2-40B4-BE49-F238E27FC236}">
                <a16:creationId xmlns:a16="http://schemas.microsoft.com/office/drawing/2014/main" id="{E0A5B9FB-9836-425F-80BF-6DCCDCAE7F33}"/>
              </a:ext>
            </a:extLst>
          </p:cNvPr>
          <p:cNvSpPr/>
          <p:nvPr/>
        </p:nvSpPr>
        <p:spPr>
          <a:xfrm>
            <a:off x="0" y="0"/>
            <a:ext cx="12192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の意識度</a:t>
            </a:r>
            <a:r>
              <a:rPr kumimoji="1" lang="en-US" altLang="ja-JP" sz="2000" b="1" dirty="0">
                <a:latin typeface="Meiryo UI" panose="020B0604030504040204" pitchFamily="50" charset="-128"/>
                <a:ea typeface="Meiryo UI" panose="020B0604030504040204" pitchFamily="50" charset="-128"/>
              </a:rPr>
              <a:t>】</a:t>
            </a:r>
            <a:r>
              <a:rPr kumimoji="1" lang="ja-JP" altLang="en-US" sz="2000" b="1" dirty="0">
                <a:latin typeface="Meiryo UI" panose="020B0604030504040204" pitchFamily="50" charset="-128"/>
                <a:ea typeface="Meiryo UI" panose="020B0604030504040204" pitchFamily="50" charset="-128"/>
              </a:rPr>
              <a:t>　ＳＤＧｓ認知度調査（</a:t>
            </a:r>
            <a:r>
              <a:rPr kumimoji="1" lang="en-US" altLang="ja-JP" sz="2000" b="1" dirty="0">
                <a:latin typeface="Meiryo UI" panose="020B0604030504040204" pitchFamily="50" charset="-128"/>
                <a:ea typeface="Meiryo UI" panose="020B0604030504040204" pitchFamily="50" charset="-128"/>
              </a:rPr>
              <a:t>2023</a:t>
            </a:r>
            <a:r>
              <a:rPr kumimoji="1" lang="ja-JP" altLang="en-US" sz="2000" b="1" dirty="0">
                <a:latin typeface="Meiryo UI" panose="020B0604030504040204" pitchFamily="50" charset="-128"/>
                <a:ea typeface="Meiryo UI" panose="020B0604030504040204" pitchFamily="50" charset="-128"/>
              </a:rPr>
              <a:t>年</a:t>
            </a:r>
            <a:r>
              <a:rPr kumimoji="1" lang="en-US" altLang="ja-JP" sz="2000" b="1" dirty="0">
                <a:latin typeface="Meiryo UI" panose="020B0604030504040204" pitchFamily="50" charset="-128"/>
                <a:ea typeface="Meiryo UI" panose="020B0604030504040204" pitchFamily="50" charset="-128"/>
              </a:rPr>
              <a:t>9</a:t>
            </a:r>
            <a:r>
              <a:rPr kumimoji="1" lang="ja-JP" altLang="en-US" sz="2000" b="1" dirty="0">
                <a:latin typeface="Meiryo UI" panose="020B0604030504040204" pitchFamily="50" charset="-128"/>
                <a:ea typeface="Meiryo UI" panose="020B0604030504040204" pitchFamily="50" charset="-128"/>
              </a:rPr>
              <a:t>月）</a:t>
            </a:r>
          </a:p>
        </p:txBody>
      </p:sp>
      <p:sp>
        <p:nvSpPr>
          <p:cNvPr id="12" name="スライド番号プレースホルダー 5">
            <a:extLst>
              <a:ext uri="{FF2B5EF4-FFF2-40B4-BE49-F238E27FC236}">
                <a16:creationId xmlns:a16="http://schemas.microsoft.com/office/drawing/2014/main" id="{BA1A3A4F-72FB-4014-87D1-A84A4C6C6641}"/>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8</a:t>
            </a:fld>
            <a:endParaRPr kumimoji="1" lang="ja-JP" altLang="en-US">
              <a:solidFill>
                <a:prstClr val="black"/>
              </a:solidFill>
            </a:endParaRPr>
          </a:p>
        </p:txBody>
      </p:sp>
      <p:sp>
        <p:nvSpPr>
          <p:cNvPr id="13" name="スライド番号プレースホルダー 1">
            <a:extLst>
              <a:ext uri="{FF2B5EF4-FFF2-40B4-BE49-F238E27FC236}">
                <a16:creationId xmlns:a16="http://schemas.microsoft.com/office/drawing/2014/main" id="{097958DE-90EB-4600-87F5-24757246646A}"/>
              </a:ext>
            </a:extLst>
          </p:cNvPr>
          <p:cNvSpPr>
            <a:spLocks noGrp="1"/>
          </p:cNvSpPr>
          <p:nvPr>
            <p:ph type="sldNum" sz="quarter" idx="12"/>
          </p:nvPr>
        </p:nvSpPr>
        <p:spPr>
          <a:xfrm>
            <a:off x="8610600" y="6356350"/>
            <a:ext cx="2743200" cy="365125"/>
          </a:xfrm>
          <a:ln>
            <a:noFill/>
          </a:ln>
        </p:spPr>
        <p:txBody>
          <a:bodyPr/>
          <a:lstStyle/>
          <a:p>
            <a:pPr algn="r"/>
            <a:fld id="{D2D8002D-B5B0-4BAC-B1F6-782DDCCE6D9C}" type="slidenum">
              <a:rPr kumimoji="1" lang="ja-JP" altLang="en-US" sz="1200" smtClean="0">
                <a:solidFill>
                  <a:schemeClr val="tx1"/>
                </a:solidFill>
                <a:latin typeface="+mn-ea"/>
                <a:ea typeface="+mn-ea"/>
              </a:rPr>
              <a:pPr algn="r"/>
              <a:t>8</a:t>
            </a:fld>
            <a:endParaRPr kumimoji="1" lang="ja-JP" altLang="en-US" sz="1200" dirty="0">
              <a:solidFill>
                <a:schemeClr val="tx1"/>
              </a:solidFill>
              <a:latin typeface="+mn-ea"/>
              <a:ea typeface="+mn-ea"/>
            </a:endParaRPr>
          </a:p>
        </p:txBody>
      </p:sp>
    </p:spTree>
    <p:extLst>
      <p:ext uri="{BB962C8B-B14F-4D97-AF65-F5344CB8AC3E}">
        <p14:creationId xmlns:p14="http://schemas.microsoft.com/office/powerpoint/2010/main" val="4213706607"/>
      </p:ext>
    </p:extLst>
  </p:cSld>
  <p:clrMapOvr>
    <a:masterClrMapping/>
  </p:clrMapOvr>
</p:sld>
</file>

<file path=ppt/theme/theme1.xml><?xml version="1.0" encoding="utf-8"?>
<a:theme xmlns:a="http://schemas.openxmlformats.org/drawingml/2006/main" name="Office Theme">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5332</Words>
  <Application>Microsoft Office PowerPoint</Application>
  <PresentationFormat>ワイド画面</PresentationFormat>
  <Paragraphs>716</Paragraphs>
  <Slides>36</Slides>
  <Notes>31</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36</vt:i4>
      </vt:variant>
    </vt:vector>
  </HeadingPairs>
  <TitlesOfParts>
    <vt:vector size="46" baseType="lpstr">
      <vt:lpstr>Meiryo UI</vt:lpstr>
      <vt:lpstr>ＭＳ Ｐゴシック</vt:lpstr>
      <vt:lpstr>UD デジタル 教科書体 NK-B</vt:lpstr>
      <vt:lpstr>游ゴシック</vt:lpstr>
      <vt:lpstr>Arial</vt:lpstr>
      <vt:lpstr>Bauhaus 93</vt:lpstr>
      <vt:lpstr>Calibri</vt:lpstr>
      <vt:lpstr>Calibri Light</vt:lpstr>
      <vt:lpstr>Times New Roman</vt:lpstr>
      <vt:lpstr>Office Theme</vt:lpstr>
      <vt:lpstr>PowerPoint プレゼンテーション</vt:lpstr>
      <vt:lpstr>PowerPoint プレゼンテーション</vt:lpstr>
      <vt:lpstr>PowerPoint プレゼンテーション</vt:lpstr>
      <vt:lpstr>PowerPoint プレゼンテーション</vt:lpstr>
      <vt:lpstr>SDGsは、折り返し地点を過ぎました。 SDGsの進捗状況はどうでしょうか？</vt:lpstr>
      <vt:lpstr>A）15％  B）25％  C）50％</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2022-11-24T02:48:16Z</dcterms:created>
  <dcterms:modified xsi:type="dcterms:W3CDTF">2025-03-12T07:50:43Z</dcterms:modified>
</cp:coreProperties>
</file>