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80" r:id="rId1"/>
    <p:sldMasterId id="2147483668" r:id="rId2"/>
    <p:sldMasterId id="2147483713" r:id="rId3"/>
    <p:sldMasterId id="2147483727" r:id="rId4"/>
  </p:sldMasterIdLst>
  <p:notesMasterIdLst>
    <p:notesMasterId r:id="rId71"/>
  </p:notesMasterIdLst>
  <p:handoutMasterIdLst>
    <p:handoutMasterId r:id="rId72"/>
  </p:handoutMasterIdLst>
  <p:sldIdLst>
    <p:sldId id="564" r:id="rId5"/>
    <p:sldId id="1098" r:id="rId6"/>
    <p:sldId id="1303" r:id="rId7"/>
    <p:sldId id="1307" r:id="rId8"/>
    <p:sldId id="1404" r:id="rId9"/>
    <p:sldId id="1434" r:id="rId10"/>
    <p:sldId id="1219" r:id="rId11"/>
    <p:sldId id="1130" r:id="rId12"/>
    <p:sldId id="1440" r:id="rId13"/>
    <p:sldId id="1398" r:id="rId14"/>
    <p:sldId id="1441" r:id="rId15"/>
    <p:sldId id="1442" r:id="rId16"/>
    <p:sldId id="1443" r:id="rId17"/>
    <p:sldId id="1400" r:id="rId18"/>
    <p:sldId id="1399" r:id="rId19"/>
    <p:sldId id="1433" r:id="rId20"/>
    <p:sldId id="1444" r:id="rId21"/>
    <p:sldId id="1436" r:id="rId22"/>
    <p:sldId id="1415" r:id="rId23"/>
    <p:sldId id="1438" r:id="rId24"/>
    <p:sldId id="1465" r:id="rId25"/>
    <p:sldId id="1446" r:id="rId26"/>
    <p:sldId id="1416" r:id="rId27"/>
    <p:sldId id="1447" r:id="rId28"/>
    <p:sldId id="1448" r:id="rId29"/>
    <p:sldId id="1450" r:id="rId30"/>
    <p:sldId id="1451" r:id="rId31"/>
    <p:sldId id="1452" r:id="rId32"/>
    <p:sldId id="1453" r:id="rId33"/>
    <p:sldId id="1454" r:id="rId34"/>
    <p:sldId id="1455" r:id="rId35"/>
    <p:sldId id="1456" r:id="rId36"/>
    <p:sldId id="1457" r:id="rId37"/>
    <p:sldId id="1449" r:id="rId38"/>
    <p:sldId id="1458" r:id="rId39"/>
    <p:sldId id="1459" r:id="rId40"/>
    <p:sldId id="1460" r:id="rId41"/>
    <p:sldId id="1461" r:id="rId42"/>
    <p:sldId id="1462" r:id="rId43"/>
    <p:sldId id="1463" r:id="rId44"/>
    <p:sldId id="1464" r:id="rId45"/>
    <p:sldId id="1445" r:id="rId46"/>
    <p:sldId id="263" r:id="rId47"/>
    <p:sldId id="264" r:id="rId48"/>
    <p:sldId id="266" r:id="rId49"/>
    <p:sldId id="281" r:id="rId50"/>
    <p:sldId id="267" r:id="rId51"/>
    <p:sldId id="268" r:id="rId52"/>
    <p:sldId id="269" r:id="rId53"/>
    <p:sldId id="270" r:id="rId54"/>
    <p:sldId id="271" r:id="rId55"/>
    <p:sldId id="282" r:id="rId56"/>
    <p:sldId id="272" r:id="rId57"/>
    <p:sldId id="273" r:id="rId58"/>
    <p:sldId id="274" r:id="rId59"/>
    <p:sldId id="283" r:id="rId60"/>
    <p:sldId id="275" r:id="rId61"/>
    <p:sldId id="276" r:id="rId62"/>
    <p:sldId id="277" r:id="rId63"/>
    <p:sldId id="278" r:id="rId64"/>
    <p:sldId id="279" r:id="rId65"/>
    <p:sldId id="284" r:id="rId66"/>
    <p:sldId id="280" r:id="rId67"/>
    <p:sldId id="1467" r:id="rId68"/>
    <p:sldId id="1466" r:id="rId69"/>
    <p:sldId id="1151" r:id="rId7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FF1919"/>
    <a:srgbClr val="FF9900"/>
    <a:srgbClr val="CC9900"/>
    <a:srgbClr val="FFFFFF"/>
    <a:srgbClr val="FF3F3F"/>
    <a:srgbClr val="283F19"/>
    <a:srgbClr val="517D33"/>
    <a:srgbClr val="C5180B"/>
    <a:srgbClr val="F44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5" autoAdjust="0"/>
    <p:restoredTop sz="91910" autoAdjust="0"/>
  </p:normalViewPr>
  <p:slideViewPr>
    <p:cSldViewPr snapToGrid="0" showGuides="1">
      <p:cViewPr varScale="1">
        <p:scale>
          <a:sx n="92" d="100"/>
          <a:sy n="92" d="100"/>
        </p:scale>
        <p:origin x="341" y="62"/>
      </p:cViewPr>
      <p:guideLst>
        <p:guide orient="horz" pos="2636"/>
        <p:guide pos="3840"/>
      </p:guideLst>
    </p:cSldViewPr>
  </p:slideViewPr>
  <p:outlineViewPr>
    <p:cViewPr>
      <p:scale>
        <a:sx n="33" d="100"/>
        <a:sy n="33" d="100"/>
      </p:scale>
      <p:origin x="0" y="0"/>
    </p:cViewPr>
  </p:outlineViewPr>
  <p:notesTextViewPr>
    <p:cViewPr>
      <p:scale>
        <a:sx n="125" d="100"/>
        <a:sy n="125" d="100"/>
      </p:scale>
      <p:origin x="0" y="0"/>
    </p:cViewPr>
  </p:notesTextViewPr>
  <p:notesViewPr>
    <p:cSldViewPr snapToGrid="0" showGuides="1">
      <p:cViewPr>
        <p:scale>
          <a:sx n="66" d="100"/>
          <a:sy n="66" d="100"/>
        </p:scale>
        <p:origin x="2640" y="-36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1" y="2"/>
            <a:ext cx="2949575" cy="498475"/>
          </a:xfrm>
          <a:prstGeom prst="rect">
            <a:avLst/>
          </a:prstGeom>
        </p:spPr>
        <p:txBody>
          <a:bodyPr vert="horz" lIns="91442" tIns="45721" rIns="91442" bIns="45721" rtlCol="0"/>
          <a:lstStyle>
            <a:lvl1pPr algn="r">
              <a:defRPr sz="1200"/>
            </a:lvl1pPr>
          </a:lstStyle>
          <a:p>
            <a:fld id="{B10D2460-EA33-4F64-A101-1AAC1F82BEBC}" type="datetimeFigureOut">
              <a:rPr kumimoji="1" lang="ja-JP" altLang="en-US" smtClean="0"/>
              <a:t>2025/3/12</a:t>
            </a:fld>
            <a:endParaRPr kumimoji="1" lang="ja-JP" altLang="en-US"/>
          </a:p>
        </p:txBody>
      </p:sp>
      <p:sp>
        <p:nvSpPr>
          <p:cNvPr id="4" name="フッター プレースホルダー 3"/>
          <p:cNvSpPr>
            <a:spLocks noGrp="1"/>
          </p:cNvSpPr>
          <p:nvPr>
            <p:ph type="ftr" sz="quarter" idx="2"/>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1" y="9440864"/>
            <a:ext cx="2949575" cy="498475"/>
          </a:xfrm>
          <a:prstGeom prst="rect">
            <a:avLst/>
          </a:prstGeom>
        </p:spPr>
        <p:txBody>
          <a:bodyPr vert="horz" lIns="91442" tIns="45721" rIns="91442" bIns="45721" rtlCol="0" anchor="b"/>
          <a:lstStyle>
            <a:lvl1pPr algn="r">
              <a:defRPr sz="1200"/>
            </a:lvl1pPr>
          </a:lstStyle>
          <a:p>
            <a:fld id="{7FBB6248-C2D3-47DF-923C-02A101D0B070}" type="slidenum">
              <a:rPr kumimoji="1" lang="ja-JP" altLang="en-US" smtClean="0"/>
              <a:t>‹#›</a:t>
            </a:fld>
            <a:endParaRPr kumimoji="1" lang="ja-JP" altLang="en-US"/>
          </a:p>
        </p:txBody>
      </p:sp>
    </p:spTree>
    <p:extLst>
      <p:ext uri="{BB962C8B-B14F-4D97-AF65-F5344CB8AC3E}">
        <p14:creationId xmlns:p14="http://schemas.microsoft.com/office/powerpoint/2010/main" val="2179554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42" tIns="45721" rIns="91442" bIns="4572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1" y="2"/>
            <a:ext cx="2949575" cy="498475"/>
          </a:xfrm>
          <a:prstGeom prst="rect">
            <a:avLst/>
          </a:prstGeom>
        </p:spPr>
        <p:txBody>
          <a:bodyPr vert="horz" lIns="91442" tIns="45721" rIns="91442" bIns="45721" rtlCol="0"/>
          <a:lstStyle>
            <a:lvl1pPr algn="r">
              <a:defRPr sz="1200"/>
            </a:lvl1pPr>
          </a:lstStyle>
          <a:p>
            <a:fld id="{ADC004DA-1050-4399-AC60-3F835403D04A}" type="datetimeFigureOut">
              <a:rPr kumimoji="1" lang="ja-JP" altLang="en-US" smtClean="0"/>
              <a:t>2025/3/12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2" tIns="45721" rIns="91442" bIns="45721"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42" tIns="45721" rIns="91442" bIns="45721"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9440864"/>
            <a:ext cx="2949575" cy="498475"/>
          </a:xfrm>
          <a:prstGeom prst="rect">
            <a:avLst/>
          </a:prstGeom>
        </p:spPr>
        <p:txBody>
          <a:bodyPr vert="horz" lIns="91442" tIns="45721" rIns="91442" bIns="4572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1" y="9440864"/>
            <a:ext cx="2949575" cy="498475"/>
          </a:xfrm>
          <a:prstGeom prst="rect">
            <a:avLst/>
          </a:prstGeom>
        </p:spPr>
        <p:txBody>
          <a:bodyPr vert="horz" lIns="91442" tIns="45721" rIns="91442" bIns="45721" rtlCol="0" anchor="b"/>
          <a:lstStyle>
            <a:lvl1pPr algn="r">
              <a:defRPr sz="1200"/>
            </a:lvl1pPr>
          </a:lstStyle>
          <a:p>
            <a:fld id="{BA841F3B-5A04-41FB-8249-8E399CC488D9}" type="slidenum">
              <a:rPr kumimoji="1" lang="ja-JP" altLang="en-US" smtClean="0"/>
              <a:t>‹#›</a:t>
            </a:fld>
            <a:endParaRPr kumimoji="1" lang="ja-JP" altLang="en-US"/>
          </a:p>
        </p:txBody>
      </p:sp>
    </p:spTree>
    <p:extLst>
      <p:ext uri="{BB962C8B-B14F-4D97-AF65-F5344CB8AC3E}">
        <p14:creationId xmlns:p14="http://schemas.microsoft.com/office/powerpoint/2010/main" val="29686845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2035696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371543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1617400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1998811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16</a:t>
            </a:fld>
            <a:endParaRPr kumimoji="1" lang="ja-JP" altLang="en-US"/>
          </a:p>
        </p:txBody>
      </p:sp>
    </p:spTree>
    <p:extLst>
      <p:ext uri="{BB962C8B-B14F-4D97-AF65-F5344CB8AC3E}">
        <p14:creationId xmlns:p14="http://schemas.microsoft.com/office/powerpoint/2010/main" val="2261467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58957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6091764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19</a:t>
            </a:fld>
            <a:endParaRPr kumimoji="1" lang="ja-JP" altLang="en-US"/>
          </a:p>
        </p:txBody>
      </p:sp>
    </p:spTree>
    <p:extLst>
      <p:ext uri="{BB962C8B-B14F-4D97-AF65-F5344CB8AC3E}">
        <p14:creationId xmlns:p14="http://schemas.microsoft.com/office/powerpoint/2010/main" val="2984656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2437695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63</a:t>
            </a:fld>
            <a:endParaRPr kumimoji="1" lang="ja-JP" altLang="en-US"/>
          </a:p>
        </p:txBody>
      </p:sp>
    </p:spTree>
    <p:extLst>
      <p:ext uri="{BB962C8B-B14F-4D97-AF65-F5344CB8AC3E}">
        <p14:creationId xmlns:p14="http://schemas.microsoft.com/office/powerpoint/2010/main" val="38116636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2738" y="214313"/>
            <a:ext cx="5689600" cy="3201987"/>
          </a:xfrm>
          <a:prstGeom prst="rect">
            <a:avLst/>
          </a:prstGeom>
        </p:spPr>
      </p:sp>
      <p:sp>
        <p:nvSpPr>
          <p:cNvPr id="3" name="ノート プレースホルダー 2"/>
          <p:cNvSpPr>
            <a:spLocks noGrp="1"/>
          </p:cNvSpPr>
          <p:nvPr>
            <p:ph type="body" idx="1"/>
          </p:nvPr>
        </p:nvSpPr>
        <p:spPr>
          <a:xfrm>
            <a:off x="664687" y="3854435"/>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7" y="9286854"/>
            <a:ext cx="2880308" cy="488871"/>
          </a:xfrm>
          <a:prstGeom prst="rect">
            <a:avLst/>
          </a:prstGeom>
        </p:spPr>
        <p:txBody>
          <a:bodyPr/>
          <a:lstStyle/>
          <a:p>
            <a:fld id="{BA841F3B-5A04-41FB-8249-8E399CC488D9}" type="slidenum">
              <a:rPr kumimoji="1" lang="ja-JP" altLang="en-US" smtClean="0"/>
              <a:t>65</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1433691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1275" y="23813"/>
            <a:ext cx="4868863" cy="2740025"/>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118604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lvl="0" indent="-268288" fontAlgn="base"/>
            <a:endParaRPr lang="en-US" altLang="ja-JP"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1459205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2755154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4105079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pPr marL="268288" marR="80010" indent="-268288" algn="just">
              <a:lnSpc>
                <a:spcPts val="2200"/>
              </a:lnSpc>
            </a:pPr>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1306404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2023406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1239033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4"/>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1"/>
            </a:lvl1pPr>
            <a:lvl2pPr marL="457231" indent="0" algn="ctr">
              <a:buNone/>
              <a:defRPr sz="2000"/>
            </a:lvl2pPr>
            <a:lvl3pPr marL="914462" indent="0" algn="ctr">
              <a:buNone/>
              <a:defRPr sz="1800"/>
            </a:lvl3pPr>
            <a:lvl4pPr marL="1371693" indent="0" algn="ctr">
              <a:buNone/>
              <a:defRPr sz="1600"/>
            </a:lvl4pPr>
            <a:lvl5pPr marL="1828923" indent="0" algn="ctr">
              <a:buNone/>
              <a:defRPr sz="1600"/>
            </a:lvl5pPr>
            <a:lvl6pPr marL="2286153" indent="0" algn="ctr">
              <a:buNone/>
              <a:defRPr sz="1600"/>
            </a:lvl6pPr>
            <a:lvl7pPr marL="2743385" indent="0" algn="ctr">
              <a:buNone/>
              <a:defRPr sz="1600"/>
            </a:lvl7pPr>
            <a:lvl8pPr marL="3200615" indent="0" algn="ctr">
              <a:buNone/>
              <a:defRPr sz="1600"/>
            </a:lvl8pPr>
            <a:lvl9pPr marL="3657847"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0F18161-E41C-4ED7-80F6-A682DA7961B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66617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9903804-B7E5-44D3-AACF-5629AE2AF7A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253809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04889EA-4702-4711-9FB3-6FDD0F53258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586381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140EDED-DB0F-4233-92D6-872A9F3C5A40}"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99382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07A30AC-C7BD-4552-B58C-53B8F3ADA5C8}"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250135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0C4C954-BA43-4705-8F5B-B52FC096045A}" type="datetime1">
              <a:rPr kumimoji="1" lang="ja-JP" altLang="en-US" smtClean="0"/>
              <a:t>2025/3/12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4157280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E0058DA-6FF3-4484-9582-11A4E86CA5E4}"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569792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3C3EEF4-9C2A-4677-B5D4-A8357ABE6F98}" type="datetime1">
              <a:rPr kumimoji="1" lang="ja-JP" altLang="en-US" smtClean="0"/>
              <a:t>2025/3/12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63000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A80AC5-FBAD-4C86-943B-798F780E29BA}"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996053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174178E-964C-4871-AD4B-5C93B76A706E}"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3129333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441A595-AF4E-4327-B978-419A64FDC7C8}"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318967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DE538DC-7058-4791-A6AE-719D841C1532}"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67866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5877" y="365126"/>
            <a:ext cx="2627924"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4" y="365126"/>
            <a:ext cx="7700107"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2FC3D4A-95A3-4E74-8692-E023AC081106}"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1748196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007783288"/>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6833442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99420949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79310171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37897999"/>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00782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6E39F-BDA8-46DB-ADA3-DC040D7AC81B}" type="datetime1">
              <a:rPr kumimoji="1" lang="ja-JP" altLang="en-US" smtClean="0"/>
              <a:t>2025/3/12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4525955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44383448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02593315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2344" y="1709741"/>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2344" y="4589465"/>
            <a:ext cx="10515600" cy="1500187"/>
          </a:xfrm>
        </p:spPr>
        <p:txBody>
          <a:bodyPr/>
          <a:lstStyle>
            <a:lvl1pPr marL="0" indent="0">
              <a:buNone/>
              <a:defRPr sz="2401">
                <a:solidFill>
                  <a:schemeClr val="tx1">
                    <a:tint val="75000"/>
                  </a:schemeClr>
                </a:solidFill>
              </a:defRPr>
            </a:lvl1pPr>
            <a:lvl2pPr marL="457231" indent="0">
              <a:buNone/>
              <a:defRPr sz="2000">
                <a:solidFill>
                  <a:schemeClr val="tx1">
                    <a:tint val="75000"/>
                  </a:schemeClr>
                </a:solidFill>
              </a:defRPr>
            </a:lvl2pPr>
            <a:lvl3pPr marL="914462" indent="0">
              <a:buNone/>
              <a:defRPr sz="1800">
                <a:solidFill>
                  <a:schemeClr val="tx1">
                    <a:tint val="75000"/>
                  </a:schemeClr>
                </a:solidFill>
              </a:defRPr>
            </a:lvl3pPr>
            <a:lvl4pPr marL="1371693" indent="0">
              <a:buNone/>
              <a:defRPr sz="1600">
                <a:solidFill>
                  <a:schemeClr val="tx1">
                    <a:tint val="75000"/>
                  </a:schemeClr>
                </a:solidFill>
              </a:defRPr>
            </a:lvl4pPr>
            <a:lvl5pPr marL="1828923" indent="0">
              <a:buNone/>
              <a:defRPr sz="1600">
                <a:solidFill>
                  <a:schemeClr val="tx1">
                    <a:tint val="75000"/>
                  </a:schemeClr>
                </a:solidFill>
              </a:defRPr>
            </a:lvl5pPr>
            <a:lvl6pPr marL="2286153" indent="0">
              <a:buNone/>
              <a:defRPr sz="1600">
                <a:solidFill>
                  <a:schemeClr val="tx1">
                    <a:tint val="75000"/>
                  </a:schemeClr>
                </a:solidFill>
              </a:defRPr>
            </a:lvl6pPr>
            <a:lvl7pPr marL="2743385" indent="0">
              <a:buNone/>
              <a:defRPr sz="1600">
                <a:solidFill>
                  <a:schemeClr val="tx1">
                    <a:tint val="75000"/>
                  </a:schemeClr>
                </a:solidFill>
              </a:defRPr>
            </a:lvl7pPr>
            <a:lvl8pPr marL="3200615" indent="0">
              <a:buNone/>
              <a:defRPr sz="1600">
                <a:solidFill>
                  <a:schemeClr val="tx1">
                    <a:tint val="75000"/>
                  </a:schemeClr>
                </a:solidFill>
              </a:defRPr>
            </a:lvl8pPr>
            <a:lvl9pPr marL="3657847"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83E91EB2-8450-4128-807A-CA4CDB92265D}"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16073139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36693008"/>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657889971"/>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5"/>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39668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F878E8B-6223-434E-B3DD-DF4BAFF9C01B}"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3522518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692F0BB-CC1D-49CD-B562-01BF5B0F6B30}"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7759255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455794362"/>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727377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454869971"/>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2025/3/12</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0544926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22133298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1" y="1825626"/>
            <a:ext cx="5164015"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89788" y="1825626"/>
            <a:ext cx="5164016"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FE3D77-E371-4C47-AF30-F8D3907A6B90}"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40545638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50286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86912-7F68-4813-9D58-AD7E9C1AF93F}" type="datetime1">
              <a:rPr kumimoji="1" lang="ja-JP" altLang="en-US" smtClean="0"/>
              <a:t>2025/3/12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2494173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400173637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67281119"/>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631664439"/>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E76E462-7917-4EE3-8488-E247D2A64489}"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157821264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72922792-608C-485E-8A3C-B096504E97DD}"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1" y="115209"/>
            <a:ext cx="840490"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455153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奇数ページ">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8268119-DA10-4C98-A012-8371DAD8B7A4}"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5076348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3DC193C-A6AA-4F8E-B75A-E283545D7FE1}" type="datetime1">
              <a:rPr kumimoji="1" lang="ja-JP" altLang="en-US" smtClean="0"/>
              <a:t>2025/3/12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Tree>
    <p:extLst>
      <p:ext uri="{BB962C8B-B14F-4D97-AF65-F5344CB8AC3E}">
        <p14:creationId xmlns:p14="http://schemas.microsoft.com/office/powerpoint/2010/main" val="26073995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A7D37BA8-3826-40D8-BED9-46EEFB51BE4C}" type="datetime1">
              <a:rPr kumimoji="1" lang="ja-JP" altLang="en-US" smtClean="0"/>
              <a:t>2025/3/12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11207262" y="6428923"/>
            <a:ext cx="858353"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3849929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9" y="365128"/>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40154" y="1681163"/>
            <a:ext cx="5158154"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40154" y="2505076"/>
            <a:ext cx="5158154"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4" y="1681163"/>
            <a:ext cx="5183553" cy="823912"/>
          </a:xfrm>
        </p:spPr>
        <p:txBody>
          <a:bodyPr anchor="b"/>
          <a:lstStyle>
            <a:lvl1pPr marL="0" indent="0">
              <a:buNone/>
              <a:defRPr sz="2401" b="1"/>
            </a:lvl1pPr>
            <a:lvl2pPr marL="457231" indent="0">
              <a:buNone/>
              <a:defRPr sz="2000" b="1"/>
            </a:lvl2pPr>
            <a:lvl3pPr marL="914462" indent="0">
              <a:buNone/>
              <a:defRPr sz="1800" b="1"/>
            </a:lvl3pPr>
            <a:lvl4pPr marL="1371693" indent="0">
              <a:buNone/>
              <a:defRPr sz="1600" b="1"/>
            </a:lvl4pPr>
            <a:lvl5pPr marL="1828923" indent="0">
              <a:buNone/>
              <a:defRPr sz="1600" b="1"/>
            </a:lvl5pPr>
            <a:lvl6pPr marL="2286153" indent="0">
              <a:buNone/>
              <a:defRPr sz="1600" b="1"/>
            </a:lvl6pPr>
            <a:lvl7pPr marL="2743385" indent="0">
              <a:buNone/>
              <a:defRPr sz="1600" b="1"/>
            </a:lvl7pPr>
            <a:lvl8pPr marL="3200615" indent="0">
              <a:buNone/>
              <a:defRPr sz="1600" b="1"/>
            </a:lvl8pPr>
            <a:lvl9pPr marL="3657847"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4" y="2505076"/>
            <a:ext cx="5183553"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1D3C6FD-6E84-4FEA-B568-34C21398436D}" type="datetime1">
              <a:rPr kumimoji="1" lang="ja-JP" altLang="en-US" smtClean="0"/>
              <a:t>2025/3/12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781838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8CFE87B-3792-4622-AE21-DD8B7DFCBEAF}" type="datetime1">
              <a:rPr kumimoji="1" lang="ja-JP" altLang="en-US" smtClean="0"/>
              <a:t>2025/3/12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30249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29853B-0B12-47BE-B58F-AD4A20057249}" type="datetime1">
              <a:rPr kumimoji="1" lang="ja-JP" altLang="en-US" smtClean="0"/>
              <a:t>2025/3/12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106078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555" y="987428"/>
            <a:ext cx="6172199" cy="4873625"/>
          </a:xfrm>
        </p:spPr>
        <p:txBody>
          <a:bodyPr/>
          <a:lstStyle>
            <a:lvl1pPr>
              <a:defRPr sz="3200"/>
            </a:lvl1pPr>
            <a:lvl2pPr>
              <a:defRPr sz="2800"/>
            </a:lvl2pPr>
            <a:lvl3pPr>
              <a:defRPr sz="2401"/>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DAC809C-6EBF-4493-9609-DD720C6A48DC}"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3574568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40154" y="457200"/>
            <a:ext cx="3931138"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555" y="987428"/>
            <a:ext cx="6172199" cy="4873625"/>
          </a:xfrm>
        </p:spPr>
        <p:txBody>
          <a:bodyPr/>
          <a:lstStyle>
            <a:lvl1pPr marL="0" indent="0">
              <a:buNone/>
              <a:defRPr sz="3200"/>
            </a:lvl1pPr>
            <a:lvl2pPr marL="457231" indent="0">
              <a:buNone/>
              <a:defRPr sz="2800"/>
            </a:lvl2pPr>
            <a:lvl3pPr marL="914462" indent="0">
              <a:buNone/>
              <a:defRPr sz="2401"/>
            </a:lvl3pPr>
            <a:lvl4pPr marL="1371693" indent="0">
              <a:buNone/>
              <a:defRPr sz="2000"/>
            </a:lvl4pPr>
            <a:lvl5pPr marL="1828923" indent="0">
              <a:buNone/>
              <a:defRPr sz="2000"/>
            </a:lvl5pPr>
            <a:lvl6pPr marL="2286153" indent="0">
              <a:buNone/>
              <a:defRPr sz="2000"/>
            </a:lvl6pPr>
            <a:lvl7pPr marL="2743385" indent="0">
              <a:buNone/>
              <a:defRPr sz="2000"/>
            </a:lvl7pPr>
            <a:lvl8pPr marL="3200615" indent="0">
              <a:buNone/>
              <a:defRPr sz="2000"/>
            </a:lvl8pPr>
            <a:lvl9pPr marL="3657847" indent="0">
              <a:buNone/>
              <a:defRPr sz="2000"/>
            </a:lvl9pPr>
          </a:lstStyle>
          <a:p>
            <a:endParaRPr kumimoji="1" lang="ja-JP" altLang="en-US"/>
          </a:p>
        </p:txBody>
      </p:sp>
      <p:sp>
        <p:nvSpPr>
          <p:cNvPr id="4" name="テキスト プレースホルダー 3"/>
          <p:cNvSpPr>
            <a:spLocks noGrp="1"/>
          </p:cNvSpPr>
          <p:nvPr>
            <p:ph type="body" sz="half" idx="2"/>
          </p:nvPr>
        </p:nvSpPr>
        <p:spPr>
          <a:xfrm>
            <a:off x="840154" y="2057400"/>
            <a:ext cx="3931138" cy="3811588"/>
          </a:xfrm>
        </p:spPr>
        <p:txBody>
          <a:bodyPr/>
          <a:lstStyle>
            <a:lvl1pPr marL="0" indent="0">
              <a:buNone/>
              <a:defRPr sz="1600"/>
            </a:lvl1pPr>
            <a:lvl2pPr marL="457231" indent="0">
              <a:buNone/>
              <a:defRPr sz="1400"/>
            </a:lvl2pPr>
            <a:lvl3pPr marL="914462" indent="0">
              <a:buNone/>
              <a:defRPr sz="1200"/>
            </a:lvl3pPr>
            <a:lvl4pPr marL="1371693" indent="0">
              <a:buNone/>
              <a:defRPr sz="1000"/>
            </a:lvl4pPr>
            <a:lvl5pPr marL="1828923" indent="0">
              <a:buNone/>
              <a:defRPr sz="1000"/>
            </a:lvl5pPr>
            <a:lvl6pPr marL="2286153" indent="0">
              <a:buNone/>
              <a:defRPr sz="1000"/>
            </a:lvl6pPr>
            <a:lvl7pPr marL="2743385" indent="0">
              <a:buNone/>
              <a:defRPr sz="1000"/>
            </a:lvl7pPr>
            <a:lvl8pPr marL="3200615" indent="0">
              <a:buNone/>
              <a:defRPr sz="1000"/>
            </a:lvl8pPr>
            <a:lvl9pPr marL="3657847"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9735182-418A-4BE6-8285-17EEE25C657E}" type="datetime1">
              <a:rPr kumimoji="1" lang="ja-JP" altLang="en-US" smtClean="0"/>
              <a:t>2025/3/12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a:xfrm>
            <a:off x="8610601" y="6356353"/>
            <a:ext cx="2743200" cy="365125"/>
          </a:xfrm>
          <a:prstGeom prst="rect">
            <a:avLst/>
          </a:prstGeom>
        </p:spPr>
        <p:txBody>
          <a:bodyPr/>
          <a:lstStyle/>
          <a:p>
            <a:fld id="{2ECFAECF-C34B-4A40-B1D1-19D6DFEA0633}" type="slidenum">
              <a:rPr kumimoji="1" lang="ja-JP" altLang="en-US" smtClean="0"/>
              <a:t>‹#›</a:t>
            </a:fld>
            <a:endParaRPr kumimoji="1" lang="ja-JP" altLang="en-US"/>
          </a:p>
        </p:txBody>
      </p:sp>
    </p:spTree>
    <p:extLst>
      <p:ext uri="{BB962C8B-B14F-4D97-AF65-F5344CB8AC3E}">
        <p14:creationId xmlns:p14="http://schemas.microsoft.com/office/powerpoint/2010/main" val="2171285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3.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6" Type="http://schemas.openxmlformats.org/officeDocument/2006/relationships/theme" Target="../theme/theme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2025/3/12</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Tree>
    <p:extLst>
      <p:ext uri="{BB962C8B-B14F-4D97-AF65-F5344CB8AC3E}">
        <p14:creationId xmlns:p14="http://schemas.microsoft.com/office/powerpoint/2010/main" val="24325482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5" y="365128"/>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5" y="1825626"/>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B98C9-1952-4EBE-A5A1-B7FEE7DC49D7}" type="datetime1">
              <a:rPr kumimoji="1" lang="ja-JP" altLang="en-US" smtClean="0"/>
              <a:t>2025/3/12</a:t>
            </a:fld>
            <a:endParaRPr kumimoji="1" lang="ja-JP" altLang="en-US"/>
          </a:p>
        </p:txBody>
      </p:sp>
      <p:sp>
        <p:nvSpPr>
          <p:cNvPr id="5" name="フッター プレースホルダー 4"/>
          <p:cNvSpPr>
            <a:spLocks noGrp="1"/>
          </p:cNvSpPr>
          <p:nvPr>
            <p:ph type="ftr" sz="quarter" idx="3"/>
          </p:nvPr>
        </p:nvSpPr>
        <p:spPr>
          <a:xfrm>
            <a:off x="4038605"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0388F-A125-4D2E-BBF0-E240911E1C91}" type="slidenum">
              <a:rPr kumimoji="1" lang="ja-JP" altLang="en-US" smtClean="0"/>
              <a:t>‹#›</a:t>
            </a:fld>
            <a:endParaRPr kumimoji="1" lang="ja-JP" altLang="en-US"/>
          </a:p>
        </p:txBody>
      </p:sp>
    </p:spTree>
    <p:extLst>
      <p:ext uri="{BB962C8B-B14F-4D97-AF65-F5344CB8AC3E}">
        <p14:creationId xmlns:p14="http://schemas.microsoft.com/office/powerpoint/2010/main" val="239769712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hf hdr="0" ftr="0" dt="0"/>
  <p:txStyles>
    <p:titleStyle>
      <a:lvl1pPr algn="l" defTabSz="914462" rtl="0" eaLnBrk="1" latinLnBrk="0" hangingPunct="1">
        <a:lnSpc>
          <a:spcPct val="90000"/>
        </a:lnSpc>
        <a:spcBef>
          <a:spcPct val="0"/>
        </a:spcBef>
        <a:buNone/>
        <a:defRPr kumimoji="1" sz="4401" kern="1200">
          <a:solidFill>
            <a:schemeClr val="tx1"/>
          </a:solidFill>
          <a:latin typeface="+mj-lt"/>
          <a:ea typeface="+mj-ea"/>
          <a:cs typeface="+mj-cs"/>
        </a:defRPr>
      </a:lvl1pPr>
    </p:titleStyle>
    <p:bodyStyle>
      <a:lvl1pPr marL="228615" indent="-228615" algn="l" defTabSz="914462"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46" indent="-228615" algn="l" defTabSz="914462" rtl="0" eaLnBrk="1" latinLnBrk="0" hangingPunct="1">
        <a:lnSpc>
          <a:spcPct val="90000"/>
        </a:lnSpc>
        <a:spcBef>
          <a:spcPts val="500"/>
        </a:spcBef>
        <a:buFont typeface="Arial" panose="020B0604020202020204" pitchFamily="34" charset="0"/>
        <a:buChar char="•"/>
        <a:defRPr kumimoji="1" sz="2401" kern="1200">
          <a:solidFill>
            <a:schemeClr val="tx1"/>
          </a:solidFill>
          <a:latin typeface="+mn-lt"/>
          <a:ea typeface="+mn-ea"/>
          <a:cs typeface="+mn-cs"/>
        </a:defRPr>
      </a:lvl2pPr>
      <a:lvl3pPr marL="1143077" indent="-228615" algn="l" defTabSz="914462"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30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538"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77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200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23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461" indent="-228615" algn="l" defTabSz="914462"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62" rtl="0" eaLnBrk="1" latinLnBrk="0" hangingPunct="1">
        <a:defRPr kumimoji="1" sz="1800" kern="1200">
          <a:solidFill>
            <a:schemeClr val="tx1"/>
          </a:solidFill>
          <a:latin typeface="+mn-lt"/>
          <a:ea typeface="+mn-ea"/>
          <a:cs typeface="+mn-cs"/>
        </a:defRPr>
      </a:lvl1pPr>
      <a:lvl2pPr marL="457231" algn="l" defTabSz="914462" rtl="0" eaLnBrk="1" latinLnBrk="0" hangingPunct="1">
        <a:defRPr kumimoji="1" sz="1800" kern="1200">
          <a:solidFill>
            <a:schemeClr val="tx1"/>
          </a:solidFill>
          <a:latin typeface="+mn-lt"/>
          <a:ea typeface="+mn-ea"/>
          <a:cs typeface="+mn-cs"/>
        </a:defRPr>
      </a:lvl2pPr>
      <a:lvl3pPr marL="914462" algn="l" defTabSz="914462" rtl="0" eaLnBrk="1" latinLnBrk="0" hangingPunct="1">
        <a:defRPr kumimoji="1" sz="1800" kern="1200">
          <a:solidFill>
            <a:schemeClr val="tx1"/>
          </a:solidFill>
          <a:latin typeface="+mn-lt"/>
          <a:ea typeface="+mn-ea"/>
          <a:cs typeface="+mn-cs"/>
        </a:defRPr>
      </a:lvl3pPr>
      <a:lvl4pPr marL="1371693" algn="l" defTabSz="914462" rtl="0" eaLnBrk="1" latinLnBrk="0" hangingPunct="1">
        <a:defRPr kumimoji="1" sz="1800" kern="1200">
          <a:solidFill>
            <a:schemeClr val="tx1"/>
          </a:solidFill>
          <a:latin typeface="+mn-lt"/>
          <a:ea typeface="+mn-ea"/>
          <a:cs typeface="+mn-cs"/>
        </a:defRPr>
      </a:lvl4pPr>
      <a:lvl5pPr marL="1828923" algn="l" defTabSz="914462" rtl="0" eaLnBrk="1" latinLnBrk="0" hangingPunct="1">
        <a:defRPr kumimoji="1" sz="1800" kern="1200">
          <a:solidFill>
            <a:schemeClr val="tx1"/>
          </a:solidFill>
          <a:latin typeface="+mn-lt"/>
          <a:ea typeface="+mn-ea"/>
          <a:cs typeface="+mn-cs"/>
        </a:defRPr>
      </a:lvl5pPr>
      <a:lvl6pPr marL="2286153" algn="l" defTabSz="914462" rtl="0" eaLnBrk="1" latinLnBrk="0" hangingPunct="1">
        <a:defRPr kumimoji="1" sz="1800" kern="1200">
          <a:solidFill>
            <a:schemeClr val="tx1"/>
          </a:solidFill>
          <a:latin typeface="+mn-lt"/>
          <a:ea typeface="+mn-ea"/>
          <a:cs typeface="+mn-cs"/>
        </a:defRPr>
      </a:lvl6pPr>
      <a:lvl7pPr marL="2743385" algn="l" defTabSz="914462" rtl="0" eaLnBrk="1" latinLnBrk="0" hangingPunct="1">
        <a:defRPr kumimoji="1" sz="1800" kern="1200">
          <a:solidFill>
            <a:schemeClr val="tx1"/>
          </a:solidFill>
          <a:latin typeface="+mn-lt"/>
          <a:ea typeface="+mn-ea"/>
          <a:cs typeface="+mn-cs"/>
        </a:defRPr>
      </a:lvl7pPr>
      <a:lvl8pPr marL="3200615" algn="l" defTabSz="914462" rtl="0" eaLnBrk="1" latinLnBrk="0" hangingPunct="1">
        <a:defRPr kumimoji="1" sz="1800" kern="1200">
          <a:solidFill>
            <a:schemeClr val="tx1"/>
          </a:solidFill>
          <a:latin typeface="+mn-lt"/>
          <a:ea typeface="+mn-ea"/>
          <a:cs typeface="+mn-cs"/>
        </a:defRPr>
      </a:lvl8pPr>
      <a:lvl9pPr marL="3657847" algn="l" defTabSz="914462"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82C8AB-D7D8-4952-BDD3-ACCC539C2D74}" type="datetime1">
              <a:rPr kumimoji="1" lang="ja-JP" altLang="en-US" smtClean="0"/>
              <a:t>2025/3/12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1EF540-5CB6-483A-A4DA-F9E60F8B4EFB}" type="slidenum">
              <a:rPr kumimoji="1" lang="ja-JP" altLang="en-US" smtClean="0"/>
              <a:t>‹#›</a:t>
            </a:fld>
            <a:endParaRPr kumimoji="1" lang="ja-JP" altLang="en-US"/>
          </a:p>
        </p:txBody>
      </p:sp>
    </p:spTree>
    <p:extLst>
      <p:ext uri="{BB962C8B-B14F-4D97-AF65-F5344CB8AC3E}">
        <p14:creationId xmlns:p14="http://schemas.microsoft.com/office/powerpoint/2010/main" val="354572448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693" r:id="rId13"/>
    <p:sldLayoutId id="2147483661" r:id="rId14"/>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09ECBE-4807-427C-9296-89E03825C3A0}" type="datetime1">
              <a:rPr kumimoji="1" lang="ja-JP" altLang="en-US" smtClean="0"/>
              <a:t>2025/3/12</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65983167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698" r:id="rId13"/>
    <p:sldLayoutId id="2147483699" r:id="rId14"/>
    <p:sldLayoutId id="214748370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40.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46.xml"/><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1.xml"/><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0.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3.png"/><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2" Type="http://schemas.openxmlformats.org/officeDocument/2006/relationships/image" Target="../media/image63.emf"/><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41.xml"/><Relationship Id="rId5" Type="http://schemas.openxmlformats.org/officeDocument/2006/relationships/image" Target="../media/image67.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9.xml"/><Relationship Id="rId1" Type="http://schemas.openxmlformats.org/officeDocument/2006/relationships/slideLayout" Target="../slideLayouts/slideLayout46.xml"/><Relationship Id="rId6" Type="http://schemas.microsoft.com/office/2007/relationships/hdphoto" Target="../media/hdphoto1.wdp"/><Relationship Id="rId5" Type="http://schemas.openxmlformats.org/officeDocument/2006/relationships/image" Target="../media/image70.png"/><Relationship Id="rId4" Type="http://schemas.openxmlformats.org/officeDocument/2006/relationships/image" Target="../media/image69.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image" Target="../media/image8.png"/><Relationship Id="rId5" Type="http://schemas.openxmlformats.org/officeDocument/2006/relationships/image" Target="../media/image28.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0.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31.png"/><Relationship Id="rId9"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F3A3EE-EFE7-330B-DF22-C7040D30F51F}"/>
              </a:ext>
            </a:extLst>
          </p:cNvPr>
          <p:cNvPicPr>
            <a:picLocks noChangeAspect="1"/>
          </p:cNvPicPr>
          <p:nvPr/>
        </p:nvPicPr>
        <p:blipFill rotWithShape="1">
          <a:blip r:embed="rId3"/>
          <a:srcRect l="1" t="4480" r="-3069" b="3734"/>
          <a:stretch/>
        </p:blipFill>
        <p:spPr>
          <a:xfrm>
            <a:off x="0" y="-598329"/>
            <a:ext cx="12585700" cy="7456329"/>
          </a:xfrm>
          <a:prstGeom prst="rect">
            <a:avLst/>
          </a:prstGeom>
        </p:spPr>
      </p:pic>
      <p:sp>
        <p:nvSpPr>
          <p:cNvPr id="22" name="テキスト ボックス 21"/>
          <p:cNvSpPr txBox="1"/>
          <p:nvPr/>
        </p:nvSpPr>
        <p:spPr>
          <a:xfrm>
            <a:off x="3002603" y="5877520"/>
            <a:ext cx="6186791" cy="830997"/>
          </a:xfrm>
          <a:prstGeom prst="rect">
            <a:avLst/>
          </a:prstGeom>
          <a:noFill/>
        </p:spPr>
        <p:txBody>
          <a:bodyPr wrap="square" rtlCol="0">
            <a:spAutoFit/>
          </a:bodyPr>
          <a:lstStyle/>
          <a:p>
            <a:pPr algn="ct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2024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a:t>
            </a:r>
            <a:r>
              <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4</a:t>
            </a: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月</a:t>
            </a:r>
            <a:endParaRPr kumimoji="1" lang="en-US" altLang="ja-JP"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大阪府 政策企画部 企画室　連携課</a:t>
            </a:r>
          </a:p>
        </p:txBody>
      </p:sp>
      <p:sp>
        <p:nvSpPr>
          <p:cNvPr id="2" name="テキスト ボックス 1"/>
          <p:cNvSpPr txBox="1"/>
          <p:nvPr/>
        </p:nvSpPr>
        <p:spPr>
          <a:xfrm>
            <a:off x="1" y="227272"/>
            <a:ext cx="12191999" cy="3293209"/>
          </a:xfrm>
          <a:prstGeom prst="rect">
            <a:avLst/>
          </a:prstGeom>
          <a:noFill/>
        </p:spPr>
        <p:txBody>
          <a:bodyPr wrap="square" rtlCol="0">
            <a:spAutoFit/>
          </a:bodyPr>
          <a:lstStyle/>
          <a:p>
            <a:pPr algn="ctr"/>
            <a:r>
              <a:rPr kumimoji="1" lang="zh-TW" altLang="en-US" sz="4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助産学特論</a:t>
            </a:r>
            <a:r>
              <a:rPr kumimoji="1" lang="en-US" altLang="zh-TW" sz="4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C</a:t>
            </a:r>
            <a:r>
              <a:rPr kumimoji="1" lang="zh-TW" altLang="en-US" sz="4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（大阪課題解決論）</a:t>
            </a:r>
            <a:endParaRPr kumimoji="1" lang="en-US" altLang="ja-JP" sz="48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en-US" altLang="ja-JP"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a:t>
            </a:r>
            <a:r>
              <a:rPr kumimoji="1" lang="ja-JP" altLang="en-US"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ｓの観点からみた</a:t>
            </a:r>
            <a:endParaRPr kumimoji="1" lang="en-US" altLang="ja-JP"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sz="60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大阪の現状について</a:t>
            </a:r>
          </a:p>
          <a:p>
            <a:pPr algn="ctr"/>
            <a:r>
              <a:rPr kumimoji="1" lang="ja-JP" altLang="en-US" sz="36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～大阪の現状から、自分達には何ができるのかを考える～</a:t>
            </a:r>
            <a:endParaRPr kumimoji="1" lang="ja-JP" altLang="en-US" sz="2400" b="1"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3F87244F-B03C-29C3-BC03-38192F27B5DE}"/>
              </a:ext>
            </a:extLst>
          </p:cNvPr>
          <p:cNvSpPr txBox="1"/>
          <p:nvPr/>
        </p:nvSpPr>
        <p:spPr>
          <a:xfrm>
            <a:off x="1143001" y="6554629"/>
            <a:ext cx="3526963" cy="307777"/>
          </a:xfrm>
          <a:prstGeom prst="rect">
            <a:avLst/>
          </a:prstGeom>
          <a:noFill/>
        </p:spPr>
        <p:txBody>
          <a:bodyPr wrap="square" rtlCol="0">
            <a:spAutoFit/>
          </a:bodyPr>
          <a:lstStyle/>
          <a:p>
            <a:r>
              <a:rPr kumimoji="1" lang="ja-JP" altLang="en-US" sz="1400" dirty="0">
                <a:solidFill>
                  <a:schemeClr val="bg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画像出典：国連広報センター</a:t>
            </a:r>
          </a:p>
        </p:txBody>
      </p:sp>
    </p:spTree>
    <p:extLst>
      <p:ext uri="{BB962C8B-B14F-4D97-AF65-F5344CB8AC3E}">
        <p14:creationId xmlns:p14="http://schemas.microsoft.com/office/powerpoint/2010/main" val="2827407598"/>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3802ACBF-F4F6-4901-A507-9D074B3D4E03}"/>
              </a:ext>
            </a:extLst>
          </p:cNvPr>
          <p:cNvSpPr txBox="1"/>
          <p:nvPr/>
        </p:nvSpPr>
        <p:spPr>
          <a:xfrm>
            <a:off x="1228189" y="99090"/>
            <a:ext cx="4536504"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まずはじめに①（</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p>
        </p:txBody>
      </p:sp>
      <p:sp>
        <p:nvSpPr>
          <p:cNvPr id="12" name="正方形/長方形 11"/>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の認知度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pic>
        <p:nvPicPr>
          <p:cNvPr id="9" name="図 8">
            <a:extLst>
              <a:ext uri="{FF2B5EF4-FFF2-40B4-BE49-F238E27FC236}">
                <a16:creationId xmlns:a16="http://schemas.microsoft.com/office/drawing/2014/main" id="{A1E39B52-86BC-44A8-AB96-356DE4C94BC3}"/>
              </a:ext>
            </a:extLst>
          </p:cNvPr>
          <p:cNvPicPr>
            <a:picLocks noChangeAspect="1"/>
          </p:cNvPicPr>
          <p:nvPr/>
        </p:nvPicPr>
        <p:blipFill>
          <a:blip r:embed="rId3"/>
          <a:stretch>
            <a:fillRect/>
          </a:stretch>
        </p:blipFill>
        <p:spPr>
          <a:xfrm>
            <a:off x="1228189" y="1245618"/>
            <a:ext cx="9443522" cy="5102794"/>
          </a:xfrm>
          <a:prstGeom prst="rect">
            <a:avLst/>
          </a:prstGeom>
        </p:spPr>
      </p:pic>
      <p:sp>
        <p:nvSpPr>
          <p:cNvPr id="13" name="正方形/長方形 12">
            <a:extLst>
              <a:ext uri="{FF2B5EF4-FFF2-40B4-BE49-F238E27FC236}">
                <a16:creationId xmlns:a16="http://schemas.microsoft.com/office/drawing/2014/main" id="{0A746B6A-508C-4C2A-9668-334FBBBA258F}"/>
              </a:ext>
            </a:extLst>
          </p:cNvPr>
          <p:cNvSpPr/>
          <p:nvPr/>
        </p:nvSpPr>
        <p:spPr>
          <a:xfrm>
            <a:off x="1232537" y="574370"/>
            <a:ext cx="5978496" cy="461665"/>
          </a:xfrm>
          <a:prstGeom prst="rect">
            <a:avLst/>
          </a:prstGeom>
        </p:spPr>
        <p:txBody>
          <a:bodyPr wrap="none">
            <a:spAutoFit/>
          </a:bodyPr>
          <a:lstStyle/>
          <a:p>
            <a:r>
              <a:rPr lang="ja-JP" altLang="en-US" sz="2400" b="1" u="sng" dirty="0">
                <a:latin typeface="Meiryo UI" panose="020B0604030504040204" pitchFamily="50" charset="-128"/>
                <a:ea typeface="Meiryo UI" panose="020B0604030504040204" pitchFamily="50" charset="-128"/>
              </a:rPr>
              <a:t>府民全体の認知度は、</a:t>
            </a:r>
            <a:r>
              <a:rPr lang="en-US" altLang="ja-JP" sz="2400" b="1" u="sng" dirty="0">
                <a:latin typeface="Meiryo UI" panose="020B0604030504040204" pitchFamily="50" charset="-128"/>
                <a:ea typeface="Meiryo UI" panose="020B0604030504040204" pitchFamily="50" charset="-128"/>
              </a:rPr>
              <a:t>89.4%</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年９月時点）</a:t>
            </a:r>
            <a:endParaRPr lang="en-US" altLang="ja-JP" sz="1400"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478E7F35-830E-4A0C-8506-AE6E38A60C4C}"/>
              </a:ext>
            </a:extLst>
          </p:cNvPr>
          <p:cNvSpPr/>
          <p:nvPr/>
        </p:nvSpPr>
        <p:spPr>
          <a:xfrm>
            <a:off x="1471470" y="6348412"/>
            <a:ext cx="9498274" cy="410498"/>
          </a:xfrm>
          <a:prstGeom prst="rect">
            <a:avLst/>
          </a:prstGeom>
          <a:ln w="12700">
            <a:noFill/>
          </a:ln>
        </p:spPr>
        <p:txBody>
          <a:bodyPr wrap="square" anchor="ctr">
            <a:noAutofit/>
          </a:bodyPr>
          <a:lstStyle/>
          <a:p>
            <a:pPr>
              <a:lnSpc>
                <a:spcPts val="2096"/>
              </a:lnSpc>
            </a:pPr>
            <a:r>
              <a:rPr lang="en-US" altLang="ja-JP" sz="1400" dirty="0">
                <a:latin typeface="+mn-ea"/>
              </a:rPr>
              <a:t>※</a:t>
            </a:r>
            <a:r>
              <a:rPr lang="ja-JP" altLang="en-US" sz="1400" dirty="0">
                <a:latin typeface="+mn-ea"/>
              </a:rPr>
              <a:t>「</a:t>
            </a:r>
            <a:r>
              <a:rPr lang="en-US" altLang="ja-JP" sz="1400" dirty="0">
                <a:latin typeface="+mn-ea"/>
              </a:rPr>
              <a:t>SDGs</a:t>
            </a:r>
            <a:r>
              <a:rPr lang="ja-JP" altLang="en-US" sz="1400" dirty="0">
                <a:latin typeface="+mn-ea"/>
              </a:rPr>
              <a:t>を知っている」と「 </a:t>
            </a:r>
            <a:r>
              <a:rPr lang="en-US" altLang="ja-JP" sz="1400" dirty="0">
                <a:latin typeface="+mn-ea"/>
              </a:rPr>
              <a:t>SDGs</a:t>
            </a:r>
            <a:r>
              <a:rPr lang="ja-JP" altLang="en-US" sz="1400" dirty="0">
                <a:latin typeface="+mn-ea"/>
              </a:rPr>
              <a:t>という言葉を聞いたことがある、または、ロゴを見たことがある」の合計を</a:t>
            </a:r>
            <a:endParaRPr lang="en-US" altLang="ja-JP" sz="1400" dirty="0">
              <a:latin typeface="+mn-ea"/>
            </a:endParaRPr>
          </a:p>
          <a:p>
            <a:pPr>
              <a:lnSpc>
                <a:spcPts val="2096"/>
              </a:lnSpc>
            </a:pPr>
            <a:r>
              <a:rPr lang="ja-JP" altLang="en-US" sz="1400" dirty="0">
                <a:latin typeface="+mn-ea"/>
              </a:rPr>
              <a:t>　　</a:t>
            </a:r>
            <a:r>
              <a:rPr lang="en-US" altLang="ja-JP" sz="1400" dirty="0">
                <a:latin typeface="+mn-ea"/>
              </a:rPr>
              <a:t>SDGs</a:t>
            </a:r>
            <a:r>
              <a:rPr lang="ja-JP" altLang="en-US" sz="1400" dirty="0">
                <a:latin typeface="+mn-ea"/>
              </a:rPr>
              <a:t>の認知度としている。</a:t>
            </a:r>
            <a:endParaRPr lang="en-US" altLang="ja-JP" sz="1400" dirty="0">
              <a:latin typeface="+mn-ea"/>
            </a:endParaRPr>
          </a:p>
        </p:txBody>
      </p:sp>
      <p:sp>
        <p:nvSpPr>
          <p:cNvPr id="11" name="スライド番号プレースホルダー 5">
            <a:extLst>
              <a:ext uri="{FF2B5EF4-FFF2-40B4-BE49-F238E27FC236}">
                <a16:creationId xmlns:a16="http://schemas.microsoft.com/office/drawing/2014/main" id="{EA3FB867-58DB-4034-9B1A-9D1120AE93A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9</a:t>
            </a:fld>
            <a:endParaRPr kumimoji="1" lang="ja-JP" altLang="en-US">
              <a:solidFill>
                <a:prstClr val="black"/>
              </a:solidFill>
            </a:endParaRPr>
          </a:p>
        </p:txBody>
      </p:sp>
    </p:spTree>
    <p:extLst>
      <p:ext uri="{BB962C8B-B14F-4D97-AF65-F5344CB8AC3E}">
        <p14:creationId xmlns:p14="http://schemas.microsoft.com/office/powerpoint/2010/main" val="577534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1358900" y="2090737"/>
            <a:ext cx="10515600" cy="1325563"/>
          </a:xfrm>
        </p:spPr>
        <p:txBody>
          <a:bodyPr/>
          <a:lstStyle/>
          <a:p>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は、</a:t>
            </a:r>
            <a:r>
              <a:rPr lang="ja-JP" altLang="en-US" b="1" dirty="0">
                <a:latin typeface="Meiryo UI" panose="020B0604030504040204" pitchFamily="50" charset="-128"/>
                <a:ea typeface="Meiryo UI" panose="020B0604030504040204" pitchFamily="50" charset="-128"/>
              </a:rPr>
              <a:t>折り返し地点を過ぎました。</a:t>
            </a: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の進捗状況はどうでしょうか？</a:t>
            </a:r>
          </a:p>
        </p:txBody>
      </p:sp>
      <p:sp>
        <p:nvSpPr>
          <p:cNvPr id="5" name="矢印: 五方向 4">
            <a:extLst>
              <a:ext uri="{FF2B5EF4-FFF2-40B4-BE49-F238E27FC236}">
                <a16:creationId xmlns:a16="http://schemas.microsoft.com/office/drawing/2014/main" id="{0F82E097-0B1D-4E1A-AFE6-EF7C397ABA38}"/>
              </a:ext>
            </a:extLst>
          </p:cNvPr>
          <p:cNvSpPr/>
          <p:nvPr/>
        </p:nvSpPr>
        <p:spPr>
          <a:xfrm>
            <a:off x="647700" y="4597400"/>
            <a:ext cx="5740400" cy="1206500"/>
          </a:xfrm>
          <a:prstGeom prst="homePlate">
            <a:avLst/>
          </a:prstGeom>
          <a:gradFill flip="none" rotWithShape="1">
            <a:gsLst>
              <a:gs pos="0">
                <a:schemeClr val="accent1">
                  <a:lumMod val="5000"/>
                  <a:lumOff val="95000"/>
                </a:schemeClr>
              </a:gs>
              <a:gs pos="19000">
                <a:schemeClr val="accent1">
                  <a:lumMod val="45000"/>
                  <a:lumOff val="55000"/>
                </a:schemeClr>
              </a:gs>
              <a:gs pos="76000">
                <a:schemeClr val="accent5">
                  <a:lumMod val="75000"/>
                </a:schemeClr>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山形 5">
            <a:extLst>
              <a:ext uri="{FF2B5EF4-FFF2-40B4-BE49-F238E27FC236}">
                <a16:creationId xmlns:a16="http://schemas.microsoft.com/office/drawing/2014/main" id="{AE27161D-F2B3-453F-9CD0-48A050F735DB}"/>
              </a:ext>
            </a:extLst>
          </p:cNvPr>
          <p:cNvSpPr/>
          <p:nvPr/>
        </p:nvSpPr>
        <p:spPr>
          <a:xfrm>
            <a:off x="5918200" y="4597400"/>
            <a:ext cx="5740400" cy="1206500"/>
          </a:xfrm>
          <a:prstGeom prst="chevron">
            <a:avLst/>
          </a:prstGeom>
          <a:gradFill flip="none" rotWithShape="1">
            <a:gsLst>
              <a:gs pos="0">
                <a:schemeClr val="accent5">
                  <a:lumMod val="75000"/>
                </a:schemeClr>
              </a:gs>
              <a:gs pos="77000">
                <a:schemeClr val="accent5">
                  <a:lumMod val="50000"/>
                </a:schemeClr>
              </a:gs>
              <a:gs pos="100000">
                <a:schemeClr val="accent1">
                  <a:lumMod val="7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テキスト ボックス 6">
            <a:extLst>
              <a:ext uri="{FF2B5EF4-FFF2-40B4-BE49-F238E27FC236}">
                <a16:creationId xmlns:a16="http://schemas.microsoft.com/office/drawing/2014/main" id="{E7BA0AAA-87B8-40B6-BE2F-7EE0144A59B7}"/>
              </a:ext>
            </a:extLst>
          </p:cNvPr>
          <p:cNvSpPr txBox="1"/>
          <p:nvPr/>
        </p:nvSpPr>
        <p:spPr>
          <a:xfrm>
            <a:off x="317500" y="4136509"/>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2015</a:t>
            </a:r>
            <a:r>
              <a:rPr kumimoji="1" lang="ja-JP" altLang="en-US" b="1" dirty="0">
                <a:latin typeface="Meiryo UI" panose="020B0604030504040204" pitchFamily="50" charset="-128"/>
                <a:ea typeface="Meiryo UI" panose="020B0604030504040204" pitchFamily="50" charset="-128"/>
              </a:rPr>
              <a:t>年</a:t>
            </a:r>
          </a:p>
        </p:txBody>
      </p:sp>
      <p:sp>
        <p:nvSpPr>
          <p:cNvPr id="8" name="テキスト ボックス 7">
            <a:extLst>
              <a:ext uri="{FF2B5EF4-FFF2-40B4-BE49-F238E27FC236}">
                <a16:creationId xmlns:a16="http://schemas.microsoft.com/office/drawing/2014/main" id="{F16C1427-B605-41A9-8EE0-6AE1035176AD}"/>
              </a:ext>
            </a:extLst>
          </p:cNvPr>
          <p:cNvSpPr txBox="1"/>
          <p:nvPr/>
        </p:nvSpPr>
        <p:spPr>
          <a:xfrm>
            <a:off x="10509250" y="4166156"/>
            <a:ext cx="1765300" cy="369332"/>
          </a:xfrm>
          <a:prstGeom prst="rect">
            <a:avLst/>
          </a:prstGeom>
          <a:noFill/>
        </p:spPr>
        <p:txBody>
          <a:bodyPr wrap="square" rtlCol="0">
            <a:spAutoFit/>
          </a:bodyPr>
          <a:lstStyle/>
          <a:p>
            <a:r>
              <a:rPr kumimoji="1" lang="en-US" altLang="ja-JP" b="1" dirty="0">
                <a:latin typeface="Meiryo UI" panose="020B0604030504040204" pitchFamily="50" charset="-128"/>
                <a:ea typeface="Meiryo UI" panose="020B0604030504040204" pitchFamily="50" charset="-128"/>
              </a:rPr>
              <a:t>2030</a:t>
            </a:r>
            <a:r>
              <a:rPr kumimoji="1" lang="ja-JP" altLang="en-US" b="1" dirty="0">
                <a:latin typeface="Meiryo UI" panose="020B0604030504040204" pitchFamily="50" charset="-128"/>
                <a:ea typeface="Meiryo UI" panose="020B0604030504040204" pitchFamily="50" charset="-128"/>
              </a:rPr>
              <a:t>年</a:t>
            </a:r>
          </a:p>
        </p:txBody>
      </p:sp>
      <p:sp>
        <p:nvSpPr>
          <p:cNvPr id="9" name="テキスト ボックス 8">
            <a:extLst>
              <a:ext uri="{FF2B5EF4-FFF2-40B4-BE49-F238E27FC236}">
                <a16:creationId xmlns:a16="http://schemas.microsoft.com/office/drawing/2014/main" id="{D9E48924-7C73-4D1E-9FDB-A7845245E4CB}"/>
              </a:ext>
            </a:extLst>
          </p:cNvPr>
          <p:cNvSpPr txBox="1"/>
          <p:nvPr/>
        </p:nvSpPr>
        <p:spPr>
          <a:xfrm>
            <a:off x="5394325" y="3950355"/>
            <a:ext cx="1765300" cy="523220"/>
          </a:xfrm>
          <a:prstGeom prst="rect">
            <a:avLst/>
          </a:prstGeom>
          <a:noFill/>
        </p:spPr>
        <p:txBody>
          <a:bodyPr wrap="square" rtlCol="0">
            <a:spAutoFit/>
          </a:bodyPr>
          <a:lstStyle/>
          <a:p>
            <a:r>
              <a:rPr kumimoji="1" lang="en-US" altLang="ja-JP" sz="2800" b="1" dirty="0">
                <a:latin typeface="Meiryo UI" panose="020B0604030504040204" pitchFamily="50" charset="-128"/>
                <a:ea typeface="Meiryo UI" panose="020B0604030504040204" pitchFamily="50" charset="-128"/>
              </a:rPr>
              <a:t>2023</a:t>
            </a:r>
            <a:r>
              <a:rPr kumimoji="1" lang="ja-JP" altLang="en-US" sz="2800" b="1" dirty="0">
                <a:latin typeface="Meiryo UI" panose="020B0604030504040204" pitchFamily="50" charset="-128"/>
                <a:ea typeface="Meiryo UI" panose="020B0604030504040204" pitchFamily="50" charset="-128"/>
              </a:rPr>
              <a:t>年</a:t>
            </a:r>
          </a:p>
        </p:txBody>
      </p:sp>
      <p:sp>
        <p:nvSpPr>
          <p:cNvPr id="10" name="テキスト ボックス 9">
            <a:extLst>
              <a:ext uri="{FF2B5EF4-FFF2-40B4-BE49-F238E27FC236}">
                <a16:creationId xmlns:a16="http://schemas.microsoft.com/office/drawing/2014/main" id="{A0EF1DE5-7099-4006-B20E-1F8A52F3C512}"/>
              </a:ext>
            </a:extLst>
          </p:cNvPr>
          <p:cNvSpPr txBox="1"/>
          <p:nvPr/>
        </p:nvSpPr>
        <p:spPr>
          <a:xfrm>
            <a:off x="5299075" y="5895459"/>
            <a:ext cx="2178050" cy="400110"/>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折り返し地点</a:t>
            </a:r>
          </a:p>
        </p:txBody>
      </p:sp>
      <p:sp>
        <p:nvSpPr>
          <p:cNvPr id="11" name="スライド番号プレースホルダー 5">
            <a:extLst>
              <a:ext uri="{FF2B5EF4-FFF2-40B4-BE49-F238E27FC236}">
                <a16:creationId xmlns:a16="http://schemas.microsoft.com/office/drawing/2014/main" id="{BD2DFE4A-7F94-4B78-A2D7-407A58EA8C7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10</a:t>
            </a:fld>
            <a:endParaRPr kumimoji="1" lang="ja-JP" altLang="en-US">
              <a:solidFill>
                <a:prstClr val="black"/>
              </a:solidFill>
            </a:endParaRPr>
          </a:p>
        </p:txBody>
      </p:sp>
    </p:spTree>
    <p:extLst>
      <p:ext uri="{BB962C8B-B14F-4D97-AF65-F5344CB8AC3E}">
        <p14:creationId xmlns:p14="http://schemas.microsoft.com/office/powerpoint/2010/main" val="3932925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434F6CC2-4C05-414F-8DFE-2D37511701C2}"/>
              </a:ext>
            </a:extLst>
          </p:cNvPr>
          <p:cNvSpPr>
            <a:spLocks noGrp="1"/>
          </p:cNvSpPr>
          <p:nvPr>
            <p:ph type="title"/>
          </p:nvPr>
        </p:nvSpPr>
        <p:spPr>
          <a:xfrm>
            <a:off x="838200" y="2575718"/>
            <a:ext cx="10515600" cy="1325563"/>
          </a:xfrm>
        </p:spPr>
        <p:txBody>
          <a:bodyPr>
            <a:normAutofit fontScale="90000"/>
          </a:bodyPr>
          <a:lstStyle/>
          <a:p>
            <a:r>
              <a:rPr kumimoji="1" lang="en-US" altLang="ja-JP" b="1" dirty="0">
                <a:latin typeface="Meiryo UI" panose="020B0604030504040204" pitchFamily="50" charset="-128"/>
                <a:ea typeface="Meiryo UI" panose="020B0604030504040204" pitchFamily="50" charset="-128"/>
              </a:rPr>
              <a:t>A</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15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B</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25</a:t>
            </a:r>
            <a:r>
              <a:rPr kumimoji="1" lang="ja-JP" altLang="en-US" b="1" dirty="0">
                <a:latin typeface="Meiryo UI" panose="020B0604030504040204" pitchFamily="50" charset="-128"/>
                <a:ea typeface="Meiryo UI" panose="020B0604030504040204" pitchFamily="50" charset="-128"/>
              </a:rPr>
              <a:t>％</a:t>
            </a:r>
            <a:br>
              <a:rPr kumimoji="1" lang="en-US" altLang="ja-JP" b="1" dirty="0">
                <a:latin typeface="Meiryo UI" panose="020B0604030504040204" pitchFamily="50" charset="-128"/>
                <a:ea typeface="Meiryo UI" panose="020B0604030504040204" pitchFamily="50" charset="-128"/>
              </a:rPr>
            </a:br>
            <a:br>
              <a:rPr kumimoji="1" lang="en-US" altLang="ja-JP" b="1" dirty="0">
                <a:latin typeface="Meiryo UI" panose="020B0604030504040204" pitchFamily="50" charset="-128"/>
                <a:ea typeface="Meiryo UI" panose="020B0604030504040204" pitchFamily="50" charset="-128"/>
              </a:rPr>
            </a:br>
            <a:r>
              <a:rPr kumimoji="1" lang="en-US" altLang="ja-JP" b="1" dirty="0">
                <a:latin typeface="Meiryo UI" panose="020B0604030504040204" pitchFamily="50" charset="-128"/>
                <a:ea typeface="Meiryo UI" panose="020B0604030504040204" pitchFamily="50" charset="-128"/>
              </a:rPr>
              <a:t>C</a:t>
            </a:r>
            <a:r>
              <a:rPr kumimoji="1" lang="ja-JP" altLang="en-US" b="1" dirty="0">
                <a:latin typeface="Meiryo UI" panose="020B0604030504040204" pitchFamily="50" charset="-128"/>
                <a:ea typeface="Meiryo UI" panose="020B0604030504040204" pitchFamily="50" charset="-128"/>
              </a:rPr>
              <a:t>）</a:t>
            </a:r>
            <a:r>
              <a:rPr kumimoji="1" lang="en-US" altLang="ja-JP" b="1" dirty="0">
                <a:latin typeface="Meiryo UI" panose="020B0604030504040204" pitchFamily="50" charset="-128"/>
                <a:ea typeface="Meiryo UI" panose="020B0604030504040204" pitchFamily="50" charset="-128"/>
              </a:rPr>
              <a:t>50</a:t>
            </a:r>
            <a:r>
              <a:rPr kumimoji="1" lang="ja-JP" altLang="en-US" b="1" dirty="0">
                <a:latin typeface="Meiryo UI" panose="020B0604030504040204" pitchFamily="50" charset="-128"/>
                <a:ea typeface="Meiryo UI" panose="020B0604030504040204" pitchFamily="50" charset="-128"/>
              </a:rPr>
              <a:t>％</a:t>
            </a:r>
          </a:p>
        </p:txBody>
      </p:sp>
      <p:sp>
        <p:nvSpPr>
          <p:cNvPr id="6" name="タイトル 1">
            <a:extLst>
              <a:ext uri="{FF2B5EF4-FFF2-40B4-BE49-F238E27FC236}">
                <a16:creationId xmlns:a16="http://schemas.microsoft.com/office/drawing/2014/main" id="{875C3C65-E8B2-4826-B422-1838025D347E}"/>
              </a:ext>
            </a:extLst>
          </p:cNvPr>
          <p:cNvSpPr txBox="1">
            <a:spLocks/>
          </p:cNvSpPr>
          <p:nvPr/>
        </p:nvSpPr>
        <p:spPr>
          <a:xfrm>
            <a:off x="723900" y="415925"/>
            <a:ext cx="109855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b="1" dirty="0">
                <a:latin typeface="Meiryo UI" panose="020B0604030504040204" pitchFamily="50" charset="-128"/>
                <a:ea typeface="Meiryo UI" panose="020B0604030504040204" pitchFamily="50" charset="-128"/>
              </a:rPr>
              <a:t>SDGs</a:t>
            </a:r>
            <a:r>
              <a:rPr lang="ja-JP" altLang="en-US" b="1" dirty="0">
                <a:latin typeface="Meiryo UI" panose="020B0604030504040204" pitchFamily="50" charset="-128"/>
                <a:ea typeface="Meiryo UI" panose="020B0604030504040204" pitchFamily="50" charset="-128"/>
              </a:rPr>
              <a:t>の目標のうち軌道にのっている割合は？</a:t>
            </a:r>
          </a:p>
        </p:txBody>
      </p:sp>
      <p:sp>
        <p:nvSpPr>
          <p:cNvPr id="7" name="スライド番号プレースホルダー 5">
            <a:extLst>
              <a:ext uri="{FF2B5EF4-FFF2-40B4-BE49-F238E27FC236}">
                <a16:creationId xmlns:a16="http://schemas.microsoft.com/office/drawing/2014/main" id="{BB7C84E2-0234-4C10-AF0A-E5E4678CA14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11</a:t>
            </a:fld>
            <a:endParaRPr kumimoji="1" lang="ja-JP" altLang="en-US">
              <a:solidFill>
                <a:prstClr val="black"/>
              </a:solidFill>
            </a:endParaRPr>
          </a:p>
        </p:txBody>
      </p:sp>
    </p:spTree>
    <p:extLst>
      <p:ext uri="{BB962C8B-B14F-4D97-AF65-F5344CB8AC3E}">
        <p14:creationId xmlns:p14="http://schemas.microsoft.com/office/powerpoint/2010/main" val="4261595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7">
            <a:extLst>
              <a:ext uri="{FF2B5EF4-FFF2-40B4-BE49-F238E27FC236}">
                <a16:creationId xmlns:a16="http://schemas.microsoft.com/office/drawing/2014/main" id="{421ACD1A-9D0B-4387-835F-161D6852C87B}"/>
              </a:ext>
            </a:extLst>
          </p:cNvPr>
          <p:cNvSpPr txBox="1">
            <a:spLocks noChangeArrowheads="1"/>
          </p:cNvSpPr>
          <p:nvPr/>
        </p:nvSpPr>
        <p:spPr bwMode="auto">
          <a:xfrm>
            <a:off x="1264237" y="876388"/>
            <a:ext cx="52420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サミット</a:t>
            </a:r>
            <a:r>
              <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80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月</a:t>
            </a:r>
            <a:r>
              <a:rPr kumimoji="0" lang="en-US" altLang="ja-JP"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18-19</a:t>
            </a:r>
            <a:r>
              <a:rPr kumimoji="0" lang="ja-JP" altLang="en-US" sz="1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ＭＳ Ｐゴシック" panose="020B0600070205080204" pitchFamily="50" charset="-128"/>
              </a:rPr>
              <a:t>日</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、ニューヨーク国連本部）</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 name="テキスト ボックス 7">
            <a:extLst>
              <a:ext uri="{FF2B5EF4-FFF2-40B4-BE49-F238E27FC236}">
                <a16:creationId xmlns:a16="http://schemas.microsoft.com/office/drawing/2014/main" id="{F0E4490F-DFE4-4047-9CB5-14EDA7BFB6E8}"/>
              </a:ext>
            </a:extLst>
          </p:cNvPr>
          <p:cNvSpPr txBox="1">
            <a:spLocks noChangeArrowheads="1"/>
          </p:cNvSpPr>
          <p:nvPr/>
        </p:nvSpPr>
        <p:spPr bwMode="auto">
          <a:xfrm>
            <a:off x="793530" y="1711915"/>
            <a:ext cx="5981233"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「今日、</a:t>
            </a:r>
            <a:r>
              <a:rPr kumimoji="0" lang="ja-JP" altLang="en-US"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目標のわずか</a:t>
            </a:r>
            <a:r>
              <a:rPr kumimoji="0" lang="en-US" altLang="ja-JP" sz="2800" b="1" i="0" u="sng"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15%</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しか軌道に乗っておらず、多くは逆行しています」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「“誰一人取り残さない” どころか、私たちは</a:t>
            </a:r>
            <a:r>
              <a:rPr kumimoji="0"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を置き去りにする</a:t>
            </a: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リスクを冒しています」</a:t>
            </a:r>
            <a:endParaRPr kumimoji="0"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SDGs</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は</a:t>
            </a: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グローバルな救済計画</a:t>
            </a:r>
            <a:r>
              <a:rPr kumimoji="0"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を必要としているのです」</a:t>
            </a:r>
            <a:endParaRPr kumimoji="0"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1200"/>
              </a:spcAft>
              <a:buClrTx/>
              <a:buSzTx/>
              <a:buFontTx/>
              <a:buNone/>
              <a:tabLst>
                <a:tab pos="361950" algn="l"/>
              </a:tabLst>
              <a:defRPr/>
            </a:pPr>
            <a:r>
              <a:rPr kumimoji="0"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グテーレス国連事務総長発言 より</a:t>
            </a:r>
            <a:endParaRPr kumimoji="0"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角丸四角形 42">
            <a:extLst>
              <a:ext uri="{FF2B5EF4-FFF2-40B4-BE49-F238E27FC236}">
                <a16:creationId xmlns:a16="http://schemas.microsoft.com/office/drawing/2014/main" id="{5AE3F3A5-D77F-400B-A4A8-7C9F0C002A34}"/>
              </a:ext>
            </a:extLst>
          </p:cNvPr>
          <p:cNvSpPr/>
          <p:nvPr/>
        </p:nvSpPr>
        <p:spPr>
          <a:xfrm>
            <a:off x="733864" y="1529554"/>
            <a:ext cx="6100567" cy="4833146"/>
          </a:xfrm>
          <a:prstGeom prst="roundRect">
            <a:avLst>
              <a:gd name="adj" fmla="val 385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7" name="図 6">
            <a:extLst>
              <a:ext uri="{FF2B5EF4-FFF2-40B4-BE49-F238E27FC236}">
                <a16:creationId xmlns:a16="http://schemas.microsoft.com/office/drawing/2014/main" id="{578FE140-EC08-4358-B09F-2BBD26E82300}"/>
              </a:ext>
            </a:extLst>
          </p:cNvPr>
          <p:cNvPicPr>
            <a:picLocks noChangeAspect="1"/>
          </p:cNvPicPr>
          <p:nvPr/>
        </p:nvPicPr>
        <p:blipFill rotWithShape="1">
          <a:blip r:embed="rId2"/>
          <a:srcRect l="6578" t="19442" r="11008" b="15145"/>
          <a:stretch/>
        </p:blipFill>
        <p:spPr>
          <a:xfrm>
            <a:off x="3228888" y="3962002"/>
            <a:ext cx="3133957" cy="1865538"/>
          </a:xfrm>
          <a:prstGeom prst="rect">
            <a:avLst/>
          </a:prstGeom>
        </p:spPr>
      </p:pic>
      <p:pic>
        <p:nvPicPr>
          <p:cNvPr id="8" name="図 7">
            <a:extLst>
              <a:ext uri="{FF2B5EF4-FFF2-40B4-BE49-F238E27FC236}">
                <a16:creationId xmlns:a16="http://schemas.microsoft.com/office/drawing/2014/main" id="{83B49285-6E65-41B2-83DF-23C6E9F5100D}"/>
              </a:ext>
            </a:extLst>
          </p:cNvPr>
          <p:cNvPicPr>
            <a:picLocks noChangeAspect="1"/>
          </p:cNvPicPr>
          <p:nvPr/>
        </p:nvPicPr>
        <p:blipFill>
          <a:blip r:embed="rId3"/>
          <a:stretch>
            <a:fillRect/>
          </a:stretch>
        </p:blipFill>
        <p:spPr>
          <a:xfrm>
            <a:off x="1727079" y="3975642"/>
            <a:ext cx="1414184" cy="1829012"/>
          </a:xfrm>
          <a:prstGeom prst="rect">
            <a:avLst/>
          </a:prstGeom>
        </p:spPr>
      </p:pic>
      <p:sp>
        <p:nvSpPr>
          <p:cNvPr id="9" name="正方形/長方形 8">
            <a:extLst>
              <a:ext uri="{FF2B5EF4-FFF2-40B4-BE49-F238E27FC236}">
                <a16:creationId xmlns:a16="http://schemas.microsoft.com/office/drawing/2014/main" id="{2F072D95-07B7-4282-9ADD-E153F55BC31E}"/>
              </a:ext>
            </a:extLst>
          </p:cNvPr>
          <p:cNvSpPr/>
          <p:nvPr/>
        </p:nvSpPr>
        <p:spPr>
          <a:xfrm>
            <a:off x="1772367" y="5843485"/>
            <a:ext cx="4225821" cy="40970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慶応義塾大学の蟹江教授も執筆者の一人で、サミットに先駆けて発表された「</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Global Sustainable Development Report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10" name="図 9" descr="ダイアグラム&#10;&#10;自動的に生成された説明">
            <a:extLst>
              <a:ext uri="{FF2B5EF4-FFF2-40B4-BE49-F238E27FC236}">
                <a16:creationId xmlns:a16="http://schemas.microsoft.com/office/drawing/2014/main" id="{06B3BFA9-F6E5-4F00-A0E0-8D63BD596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9535" y="1571536"/>
            <a:ext cx="4089775" cy="4627608"/>
          </a:xfrm>
          <a:prstGeom prst="rect">
            <a:avLst/>
          </a:prstGeom>
        </p:spPr>
      </p:pic>
      <p:sp>
        <p:nvSpPr>
          <p:cNvPr id="11" name="テキスト ボックス 10">
            <a:extLst>
              <a:ext uri="{FF2B5EF4-FFF2-40B4-BE49-F238E27FC236}">
                <a16:creationId xmlns:a16="http://schemas.microsoft.com/office/drawing/2014/main" id="{2B9BB8C6-9915-423F-962E-9C044BC5D929}"/>
              </a:ext>
            </a:extLst>
          </p:cNvPr>
          <p:cNvSpPr txBox="1"/>
          <p:nvPr/>
        </p:nvSpPr>
        <p:spPr>
          <a:xfrm>
            <a:off x="6951944" y="1083388"/>
            <a:ext cx="5024155" cy="387286"/>
          </a:xfrm>
          <a:prstGeom prst="rect">
            <a:avLst/>
          </a:prstGeom>
          <a:noFill/>
        </p:spPr>
        <p:txBody>
          <a:bodyPr wrap="square">
            <a:spAutoFit/>
          </a:bodyPr>
          <a:lstStyle/>
          <a:p>
            <a:pPr marL="0" marR="0" lvl="0" indent="0" algn="l" defTabSz="457200" rtl="0" eaLnBrk="1" fontAlgn="auto" latinLnBrk="0" hangingPunct="1">
              <a:lnSpc>
                <a:spcPts val="2300"/>
              </a:lnSpc>
              <a:spcBef>
                <a:spcPts val="0"/>
              </a:spcBef>
              <a:spcAft>
                <a:spcPts val="0"/>
              </a:spcAft>
              <a:buClrTx/>
              <a:buSzTx/>
              <a:buFontTx/>
              <a:buNone/>
              <a:tabLst/>
              <a:defRPr/>
            </a:pPr>
            <a:r>
              <a:rPr kumimoji="0" lang="ja-JP" altLang="en-US" sz="2000" b="1"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rPr>
              <a:t>「継続的、根本的、変革的かつ緊急の行動を」</a:t>
            </a:r>
            <a:endParaRPr kumimoji="0" lang="ja-JP" altLang="ja-JP" sz="2000" b="0" i="0" u="sng"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四角形: 角を丸くする 11">
            <a:extLst>
              <a:ext uri="{FF2B5EF4-FFF2-40B4-BE49-F238E27FC236}">
                <a16:creationId xmlns:a16="http://schemas.microsoft.com/office/drawing/2014/main" id="{D3BC4A5D-EE71-4107-B2DA-C2C81881C666}"/>
              </a:ext>
            </a:extLst>
          </p:cNvPr>
          <p:cNvSpPr/>
          <p:nvPr/>
        </p:nvSpPr>
        <p:spPr>
          <a:xfrm>
            <a:off x="7708312" y="3606800"/>
            <a:ext cx="1089891" cy="558800"/>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6C294B58-0B2E-4BA3-887B-7A4C3EB5E727}"/>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ＳＤＧｓの進捗状況</a:t>
            </a:r>
          </a:p>
        </p:txBody>
      </p:sp>
      <p:sp>
        <p:nvSpPr>
          <p:cNvPr id="15" name="テキスト ボックス 14">
            <a:extLst>
              <a:ext uri="{FF2B5EF4-FFF2-40B4-BE49-F238E27FC236}">
                <a16:creationId xmlns:a16="http://schemas.microsoft.com/office/drawing/2014/main" id="{CE126F1A-1DC0-4FD5-A295-86B2C56F46F2}"/>
              </a:ext>
            </a:extLst>
          </p:cNvPr>
          <p:cNvSpPr txBox="1"/>
          <p:nvPr/>
        </p:nvSpPr>
        <p:spPr>
          <a:xfrm>
            <a:off x="7036691" y="6111837"/>
            <a:ext cx="5333109" cy="261610"/>
          </a:xfrm>
          <a:prstGeom prst="rect">
            <a:avLst/>
          </a:prstGeom>
          <a:noFill/>
        </p:spPr>
        <p:txBody>
          <a:bodyPr wrap="square">
            <a:spAutoFit/>
          </a:bodyPr>
          <a:lstStyle/>
          <a:p>
            <a:r>
              <a:rPr lang="ja-JP" altLang="en-US"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出展：</a:t>
            </a:r>
            <a:r>
              <a:rPr lang="en-US" altLang="ja-JP" sz="1100" dirty="0">
                <a:solidFill>
                  <a:srgbClr val="000000"/>
                </a:solidFill>
                <a:effectLst/>
                <a:latin typeface="Meiryo UI" panose="020B0604030504040204" pitchFamily="50" charset="-128"/>
                <a:ea typeface="Meiryo UI" panose="020B0604030504040204" pitchFamily="50" charset="-128"/>
                <a:cs typeface="Calibri" panose="020F0502020204030204" pitchFamily="34" charset="0"/>
              </a:rPr>
              <a:t>"The Sustainable Development Goals Report 2023: Special edition"</a:t>
            </a:r>
            <a:endParaRPr lang="ja-JP" altLang="en-US" sz="1100" dirty="0">
              <a:latin typeface="Meiryo UI" panose="020B0604030504040204" pitchFamily="50" charset="-128"/>
              <a:ea typeface="Meiryo UI" panose="020B0604030504040204" pitchFamily="50" charset="-128"/>
            </a:endParaRPr>
          </a:p>
        </p:txBody>
      </p:sp>
      <p:sp>
        <p:nvSpPr>
          <p:cNvPr id="16" name="スライド番号プレースホルダー 5">
            <a:extLst>
              <a:ext uri="{FF2B5EF4-FFF2-40B4-BE49-F238E27FC236}">
                <a16:creationId xmlns:a16="http://schemas.microsoft.com/office/drawing/2014/main" id="{484B074A-A453-4F9E-BEB0-3E4DDB75A4A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12</a:t>
            </a:fld>
            <a:endParaRPr kumimoji="1" lang="ja-JP" altLang="en-US">
              <a:solidFill>
                <a:prstClr val="black"/>
              </a:solidFill>
            </a:endParaRPr>
          </a:p>
        </p:txBody>
      </p:sp>
    </p:spTree>
    <p:extLst>
      <p:ext uri="{BB962C8B-B14F-4D97-AF65-F5344CB8AC3E}">
        <p14:creationId xmlns:p14="http://schemas.microsoft.com/office/powerpoint/2010/main" val="4179409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D8FA9C5-5C36-47F0-BC2A-B77F29BA6F16}"/>
              </a:ext>
            </a:extLst>
          </p:cNvPr>
          <p:cNvPicPr>
            <a:picLocks noChangeAspect="1"/>
          </p:cNvPicPr>
          <p:nvPr/>
        </p:nvPicPr>
        <p:blipFill>
          <a:blip r:embed="rId3"/>
          <a:stretch>
            <a:fillRect/>
          </a:stretch>
        </p:blipFill>
        <p:spPr>
          <a:xfrm>
            <a:off x="1806330" y="1058993"/>
            <a:ext cx="7760881" cy="5797798"/>
          </a:xfrm>
          <a:prstGeom prst="rect">
            <a:avLst/>
          </a:prstGeom>
        </p:spPr>
      </p:pic>
      <p:sp>
        <p:nvSpPr>
          <p:cNvPr id="7" name="正方形/長方形 6">
            <a:extLst>
              <a:ext uri="{FF2B5EF4-FFF2-40B4-BE49-F238E27FC236}">
                <a16:creationId xmlns:a16="http://schemas.microsoft.com/office/drawing/2014/main" id="{9D8D300D-3520-453D-9756-218048E1738D}"/>
              </a:ext>
            </a:extLst>
          </p:cNvPr>
          <p:cNvSpPr/>
          <p:nvPr/>
        </p:nvSpPr>
        <p:spPr>
          <a:xfrm>
            <a:off x="509286" y="595002"/>
            <a:ext cx="10622176" cy="410197"/>
          </a:xfrm>
          <a:prstGeom prst="rect">
            <a:avLst/>
          </a:prstGeom>
          <a:ln w="12700">
            <a:noFill/>
          </a:ln>
        </p:spPr>
        <p:txBody>
          <a:bodyPr wrap="square" anchor="ctr">
            <a:noAutofit/>
          </a:bodyPr>
          <a:lstStyle/>
          <a:p>
            <a:pPr>
              <a:lnSpc>
                <a:spcPts val="2096"/>
              </a:lnSpc>
            </a:pP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の認知度は高まっているものの、</a:t>
            </a:r>
            <a:r>
              <a:rPr lang="ja-JP" altLang="en-US" b="1" u="sng" dirty="0">
                <a:latin typeface="Meiryo UI" panose="020B0604030504040204" pitchFamily="50" charset="-128"/>
                <a:ea typeface="Meiryo UI" panose="020B0604030504040204" pitchFamily="50" charset="-128"/>
              </a:rPr>
              <a:t>半数が「 </a:t>
            </a:r>
            <a:r>
              <a:rPr lang="en-US" altLang="ja-JP" b="1" u="sng" dirty="0">
                <a:latin typeface="Meiryo UI" panose="020B0604030504040204" pitchFamily="50" charset="-128"/>
                <a:ea typeface="Meiryo UI" panose="020B0604030504040204" pitchFamily="50" charset="-128"/>
              </a:rPr>
              <a:t>SDGs</a:t>
            </a:r>
            <a:r>
              <a:rPr lang="ja-JP" altLang="en-US" b="1" u="sng" dirty="0">
                <a:latin typeface="Meiryo UI" panose="020B0604030504040204" pitchFamily="50" charset="-128"/>
                <a:ea typeface="Meiryo UI" panose="020B0604030504040204" pitchFamily="50" charset="-128"/>
              </a:rPr>
              <a:t>という言葉を聞いたことがある、またはロゴを見たことがある」</a:t>
            </a:r>
            <a:endParaRPr lang="en-US" altLang="ja-JP" b="1" u="sng"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98750DA0-8C8A-4A3A-A73C-ECE72CFE31F1}"/>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認知度（内訳）</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6" name="四角形: 角を丸くする 5">
            <a:extLst>
              <a:ext uri="{FF2B5EF4-FFF2-40B4-BE49-F238E27FC236}">
                <a16:creationId xmlns:a16="http://schemas.microsoft.com/office/drawing/2014/main" id="{308EB1AF-0717-4F56-A11B-D8C1A4188B1F}"/>
              </a:ext>
            </a:extLst>
          </p:cNvPr>
          <p:cNvSpPr/>
          <p:nvPr/>
        </p:nvSpPr>
        <p:spPr>
          <a:xfrm>
            <a:off x="6417755" y="1812580"/>
            <a:ext cx="260226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四角形: 角を丸くする 8">
            <a:extLst>
              <a:ext uri="{FF2B5EF4-FFF2-40B4-BE49-F238E27FC236}">
                <a16:creationId xmlns:a16="http://schemas.microsoft.com/office/drawing/2014/main" id="{7FB26E8A-DB66-49DC-84F9-ABC169C4FCA9}"/>
              </a:ext>
            </a:extLst>
          </p:cNvPr>
          <p:cNvSpPr/>
          <p:nvPr/>
        </p:nvSpPr>
        <p:spPr>
          <a:xfrm>
            <a:off x="3815495" y="6099905"/>
            <a:ext cx="5204520" cy="32618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スライド番号プレースホルダー 5">
            <a:extLst>
              <a:ext uri="{FF2B5EF4-FFF2-40B4-BE49-F238E27FC236}">
                <a16:creationId xmlns:a16="http://schemas.microsoft.com/office/drawing/2014/main" id="{A508DEBB-83D6-467D-B501-4FDC1A029FE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13</a:t>
            </a:fld>
            <a:endParaRPr kumimoji="1" lang="ja-JP" altLang="en-US">
              <a:solidFill>
                <a:prstClr val="black"/>
              </a:solidFill>
            </a:endParaRPr>
          </a:p>
        </p:txBody>
      </p:sp>
    </p:spTree>
    <p:extLst>
      <p:ext uri="{BB962C8B-B14F-4D97-AF65-F5344CB8AC3E}">
        <p14:creationId xmlns:p14="http://schemas.microsoft.com/office/powerpoint/2010/main" val="771107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99914FDD-A8F4-4760-9B95-904F53D10183}"/>
              </a:ext>
            </a:extLst>
          </p:cNvPr>
          <p:cNvPicPr>
            <a:picLocks noChangeAspect="1"/>
          </p:cNvPicPr>
          <p:nvPr/>
        </p:nvPicPr>
        <p:blipFill>
          <a:blip r:embed="rId3"/>
          <a:stretch>
            <a:fillRect/>
          </a:stretch>
        </p:blipFill>
        <p:spPr>
          <a:xfrm>
            <a:off x="1792960" y="4625954"/>
            <a:ext cx="9004572" cy="1511939"/>
          </a:xfrm>
          <a:prstGeom prst="rect">
            <a:avLst/>
          </a:prstGeom>
        </p:spPr>
      </p:pic>
      <p:sp>
        <p:nvSpPr>
          <p:cNvPr id="16" name="テキスト ボックス 15">
            <a:extLst>
              <a:ext uri="{FF2B5EF4-FFF2-40B4-BE49-F238E27FC236}">
                <a16:creationId xmlns:a16="http://schemas.microsoft.com/office/drawing/2014/main" id="{FACBDFFF-0526-44FE-BE80-08AC6AB65643}"/>
              </a:ext>
            </a:extLst>
          </p:cNvPr>
          <p:cNvSpPr txBox="1"/>
          <p:nvPr/>
        </p:nvSpPr>
        <p:spPr>
          <a:xfrm>
            <a:off x="750832" y="3776087"/>
            <a:ext cx="3039471" cy="369332"/>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6239554"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意識度（全体）</a:t>
            </a:r>
          </a:p>
        </p:txBody>
      </p:sp>
      <p:sp>
        <p:nvSpPr>
          <p:cNvPr id="20" name="正方形/長方形 19">
            <a:extLst>
              <a:ext uri="{FF2B5EF4-FFF2-40B4-BE49-F238E27FC236}">
                <a16:creationId xmlns:a16="http://schemas.microsoft.com/office/drawing/2014/main" id="{B7E47FCB-3550-474A-8826-886464FA0956}"/>
              </a:ext>
            </a:extLst>
          </p:cNvPr>
          <p:cNvSpPr/>
          <p:nvPr/>
        </p:nvSpPr>
        <p:spPr>
          <a:xfrm>
            <a:off x="467810" y="720107"/>
            <a:ext cx="11881413" cy="496834"/>
          </a:xfrm>
          <a:prstGeom prst="rect">
            <a:avLst/>
          </a:prstGeom>
          <a:ln w="12700">
            <a:noFill/>
          </a:ln>
        </p:spPr>
        <p:txBody>
          <a:bodyPr wrap="square" anchor="t">
            <a:noAutofit/>
          </a:bodyPr>
          <a:lstStyle/>
          <a:p>
            <a:pPr>
              <a:lnSpc>
                <a:spcPts val="2096"/>
              </a:lnSpc>
            </a:pPr>
            <a:r>
              <a:rPr lang="ja-JP" altLang="en-US" sz="2400" dirty="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を知っている」方のうち、</a:t>
            </a:r>
            <a:r>
              <a:rPr lang="ja-JP" altLang="en-US" sz="2400" b="1" u="sng" dirty="0">
                <a:latin typeface="Meiryo UI" panose="020B0604030504040204" pitchFamily="50" charset="-128"/>
                <a:ea typeface="Meiryo UI" panose="020B0604030504040204" pitchFamily="50" charset="-128"/>
              </a:rPr>
              <a:t>「常に意識している」、「よく意識している」層は、</a:t>
            </a:r>
            <a:r>
              <a:rPr lang="en-US" altLang="ja-JP" sz="2400" b="1" u="sng" dirty="0">
                <a:latin typeface="Meiryo UI" panose="020B0604030504040204" pitchFamily="50" charset="-128"/>
                <a:ea typeface="Meiryo UI" panose="020B0604030504040204" pitchFamily="50" charset="-128"/>
              </a:rPr>
              <a:t>4</a:t>
            </a:r>
            <a:r>
              <a:rPr lang="ja-JP" altLang="en-US" sz="2400" b="1" u="sng" dirty="0">
                <a:latin typeface="Meiryo UI" panose="020B0604030504040204" pitchFamily="50" charset="-128"/>
                <a:ea typeface="Meiryo UI" panose="020B0604030504040204" pitchFamily="50" charset="-128"/>
              </a:rPr>
              <a:t>割程度</a:t>
            </a:r>
            <a:endParaRPr lang="en-US" altLang="ja-JP" sz="2400" b="1" u="sng" dirty="0">
              <a:latin typeface="Meiryo UI" panose="020B0604030504040204" pitchFamily="50" charset="-128"/>
              <a:ea typeface="Meiryo UI" panose="020B0604030504040204" pitchFamily="50" charset="-128"/>
            </a:endParaRPr>
          </a:p>
        </p:txBody>
      </p:sp>
      <p:sp>
        <p:nvSpPr>
          <p:cNvPr id="2" name="四角形: 角を丸くする 1">
            <a:extLst>
              <a:ext uri="{FF2B5EF4-FFF2-40B4-BE49-F238E27FC236}">
                <a16:creationId xmlns:a16="http://schemas.microsoft.com/office/drawing/2014/main" id="{6B30A311-C1E5-4D45-9A16-12362DC96130}"/>
              </a:ext>
            </a:extLst>
          </p:cNvPr>
          <p:cNvSpPr/>
          <p:nvPr/>
        </p:nvSpPr>
        <p:spPr>
          <a:xfrm>
            <a:off x="3167406" y="4731976"/>
            <a:ext cx="3506771" cy="450028"/>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B6BD6A98-3F58-41E4-806A-5F10E425A6E1}"/>
              </a:ext>
            </a:extLst>
          </p:cNvPr>
          <p:cNvSpPr txBox="1"/>
          <p:nvPr/>
        </p:nvSpPr>
        <p:spPr>
          <a:xfrm>
            <a:off x="4396190" y="4309633"/>
            <a:ext cx="4213185" cy="369332"/>
          </a:xfrm>
          <a:prstGeom prst="rect">
            <a:avLst/>
          </a:prstGeom>
          <a:noFill/>
        </p:spPr>
        <p:txBody>
          <a:bodyPr wrap="squar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合計で</a:t>
            </a:r>
            <a:r>
              <a:rPr kumimoji="1" lang="en-US" altLang="ja-JP" b="1" dirty="0">
                <a:solidFill>
                  <a:srgbClr val="FF0000"/>
                </a:solidFill>
                <a:latin typeface="Meiryo UI" panose="020B0604030504040204" pitchFamily="50" charset="-128"/>
                <a:ea typeface="Meiryo UI" panose="020B0604030504040204" pitchFamily="50" charset="-128"/>
              </a:rPr>
              <a:t>41.8</a:t>
            </a:r>
            <a:r>
              <a:rPr kumimoji="1" lang="ja-JP" altLang="en-US" b="1" dirty="0">
                <a:solidFill>
                  <a:srgbClr val="FF0000"/>
                </a:solidFill>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26A6EBE1-43E5-4B98-B92C-499B2BEB3B21}"/>
              </a:ext>
            </a:extLst>
          </p:cNvPr>
          <p:cNvPicPr>
            <a:picLocks noChangeAspect="1"/>
          </p:cNvPicPr>
          <p:nvPr/>
        </p:nvPicPr>
        <p:blipFill rotWithShape="1">
          <a:blip r:embed="rId4"/>
          <a:srcRect b="81141"/>
          <a:stretch/>
        </p:blipFill>
        <p:spPr>
          <a:xfrm>
            <a:off x="944548" y="1242846"/>
            <a:ext cx="7760881" cy="1093423"/>
          </a:xfrm>
          <a:prstGeom prst="rect">
            <a:avLst/>
          </a:prstGeom>
        </p:spPr>
      </p:pic>
      <p:sp>
        <p:nvSpPr>
          <p:cNvPr id="23" name="四角形: 角を丸くする 22">
            <a:extLst>
              <a:ext uri="{FF2B5EF4-FFF2-40B4-BE49-F238E27FC236}">
                <a16:creationId xmlns:a16="http://schemas.microsoft.com/office/drawing/2014/main" id="{46CD40E0-CF87-47A7-BE7B-0B2EFF699BA5}"/>
              </a:ext>
            </a:extLst>
          </p:cNvPr>
          <p:cNvSpPr/>
          <p:nvPr/>
        </p:nvSpPr>
        <p:spPr>
          <a:xfrm>
            <a:off x="2573518" y="1967563"/>
            <a:ext cx="3139125" cy="344006"/>
          </a:xfrm>
          <a:prstGeom prst="roundRect">
            <a:avLst/>
          </a:prstGeom>
          <a:noFill/>
          <a:ln w="381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下 5">
            <a:extLst>
              <a:ext uri="{FF2B5EF4-FFF2-40B4-BE49-F238E27FC236}">
                <a16:creationId xmlns:a16="http://schemas.microsoft.com/office/drawing/2014/main" id="{F91FE950-C9DA-4F3A-A86B-9F013DBD74AE}"/>
              </a:ext>
            </a:extLst>
          </p:cNvPr>
          <p:cNvSpPr/>
          <p:nvPr/>
        </p:nvSpPr>
        <p:spPr>
          <a:xfrm>
            <a:off x="2850195" y="2656759"/>
            <a:ext cx="3091991" cy="514436"/>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E0A5B9FB-9836-425F-80BF-6DCCDCAE7F33}"/>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の意識度</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ＳＤＧｓ認知度調査（</a:t>
            </a:r>
            <a:r>
              <a:rPr kumimoji="1" lang="en-US" altLang="ja-JP" sz="2000" b="1" dirty="0">
                <a:latin typeface="Meiryo UI" panose="020B0604030504040204" pitchFamily="50" charset="-128"/>
                <a:ea typeface="Meiryo UI" panose="020B0604030504040204" pitchFamily="50" charset="-128"/>
              </a:rPr>
              <a:t>2023</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月）</a:t>
            </a:r>
          </a:p>
        </p:txBody>
      </p:sp>
      <p:sp>
        <p:nvSpPr>
          <p:cNvPr id="12" name="スライド番号プレースホルダー 5">
            <a:extLst>
              <a:ext uri="{FF2B5EF4-FFF2-40B4-BE49-F238E27FC236}">
                <a16:creationId xmlns:a16="http://schemas.microsoft.com/office/drawing/2014/main" id="{BA1A3A4F-72FB-4014-87D1-A84A4C6C66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14</a:t>
            </a:fld>
            <a:endParaRPr kumimoji="1" lang="ja-JP" altLang="en-US">
              <a:solidFill>
                <a:prstClr val="black"/>
              </a:solidFill>
            </a:endParaRPr>
          </a:p>
        </p:txBody>
      </p:sp>
    </p:spTree>
    <p:extLst>
      <p:ext uri="{BB962C8B-B14F-4D97-AF65-F5344CB8AC3E}">
        <p14:creationId xmlns:p14="http://schemas.microsoft.com/office/powerpoint/2010/main" val="217397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040D6AC-A411-4270-96DA-5E617EBD74B5}"/>
              </a:ext>
            </a:extLst>
          </p:cNvPr>
          <p:cNvSpPr txBox="1"/>
          <p:nvPr/>
        </p:nvSpPr>
        <p:spPr>
          <a:xfrm>
            <a:off x="4385454" y="1130073"/>
            <a:ext cx="2246431" cy="369332"/>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の理解</a:t>
            </a:r>
          </a:p>
        </p:txBody>
      </p:sp>
      <p:sp>
        <p:nvSpPr>
          <p:cNvPr id="11" name="テキスト ボックス 10">
            <a:extLst>
              <a:ext uri="{FF2B5EF4-FFF2-40B4-BE49-F238E27FC236}">
                <a16:creationId xmlns:a16="http://schemas.microsoft.com/office/drawing/2014/main" id="{3CA18F5F-8360-4F8C-B175-C4840F92775B}"/>
              </a:ext>
            </a:extLst>
          </p:cNvPr>
          <p:cNvSpPr txBox="1"/>
          <p:nvPr/>
        </p:nvSpPr>
        <p:spPr>
          <a:xfrm>
            <a:off x="10824185" y="2513084"/>
            <a:ext cx="483703" cy="3139321"/>
          </a:xfrm>
          <a:prstGeom prst="rect">
            <a:avLst/>
          </a:prstGeom>
          <a:noFill/>
          <a:ln>
            <a:solidFill>
              <a:schemeClr val="tx1"/>
            </a:solidFill>
          </a:ln>
        </p:spPr>
        <p:txBody>
          <a:bodyPr wrap="square" rtlCol="0">
            <a:spAutoFit/>
          </a:bodyPr>
          <a:lstStyle/>
          <a:p>
            <a:pPr algn="ct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への意識・行動</a:t>
            </a:r>
          </a:p>
        </p:txBody>
      </p:sp>
      <p:sp>
        <p:nvSpPr>
          <p:cNvPr id="12" name="楕円 11">
            <a:extLst>
              <a:ext uri="{FF2B5EF4-FFF2-40B4-BE49-F238E27FC236}">
                <a16:creationId xmlns:a16="http://schemas.microsoft.com/office/drawing/2014/main" id="{FC3E67A9-E100-456B-859B-200A2341AD0A}"/>
              </a:ext>
            </a:extLst>
          </p:cNvPr>
          <p:cNvSpPr/>
          <p:nvPr/>
        </p:nvSpPr>
        <p:spPr>
          <a:xfrm>
            <a:off x="2405269" y="2194748"/>
            <a:ext cx="2832651" cy="1689652"/>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他人事？</a:t>
            </a:r>
            <a:endParaRPr kumimoji="1" lang="en-US" altLang="ja-JP" b="1" dirty="0">
              <a:solidFill>
                <a:schemeClr val="bg2"/>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3" name="楕円 12">
            <a:extLst>
              <a:ext uri="{FF2B5EF4-FFF2-40B4-BE49-F238E27FC236}">
                <a16:creationId xmlns:a16="http://schemas.microsoft.com/office/drawing/2014/main" id="{730BF368-D838-428F-A1E5-A0848CE9B51B}"/>
              </a:ext>
            </a:extLst>
          </p:cNvPr>
          <p:cNvSpPr/>
          <p:nvPr/>
        </p:nvSpPr>
        <p:spPr>
          <a:xfrm>
            <a:off x="5983356" y="2214052"/>
            <a:ext cx="2832651" cy="168965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自分事に</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できている！</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4" name="楕円 13">
            <a:extLst>
              <a:ext uri="{FF2B5EF4-FFF2-40B4-BE49-F238E27FC236}">
                <a16:creationId xmlns:a16="http://schemas.microsoft.com/office/drawing/2014/main" id="{DB497FC6-7D23-40BC-AFE3-E997CC404B92}"/>
              </a:ext>
            </a:extLst>
          </p:cNvPr>
          <p:cNvSpPr/>
          <p:nvPr/>
        </p:nvSpPr>
        <p:spPr>
          <a:xfrm>
            <a:off x="6096000" y="4624074"/>
            <a:ext cx="2832651" cy="1689652"/>
          </a:xfrm>
          <a:prstGeom prst="ellipse">
            <a:avLst/>
          </a:prstGeom>
          <a:solidFill>
            <a:srgbClr val="F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ウォッシュ</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になる懸念も？</a:t>
            </a:r>
          </a:p>
        </p:txBody>
      </p:sp>
      <p:sp>
        <p:nvSpPr>
          <p:cNvPr id="15" name="楕円 14">
            <a:extLst>
              <a:ext uri="{FF2B5EF4-FFF2-40B4-BE49-F238E27FC236}">
                <a16:creationId xmlns:a16="http://schemas.microsoft.com/office/drawing/2014/main" id="{F01AEB1C-AA46-435A-BCF9-DB954645D3ED}"/>
              </a:ext>
            </a:extLst>
          </p:cNvPr>
          <p:cNvSpPr/>
          <p:nvPr/>
        </p:nvSpPr>
        <p:spPr>
          <a:xfrm>
            <a:off x="2509631" y="4643378"/>
            <a:ext cx="2832651" cy="1689652"/>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無関心</a:t>
            </a:r>
            <a:endParaRPr kumimoji="1" lang="en-US" altLang="ja-JP" b="1"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16" name="吹き出し: 角を丸めた四角形 15">
            <a:extLst>
              <a:ext uri="{FF2B5EF4-FFF2-40B4-BE49-F238E27FC236}">
                <a16:creationId xmlns:a16="http://schemas.microsoft.com/office/drawing/2014/main" id="{1C854EE6-F250-4510-96EA-CCE1A517BF9A}"/>
              </a:ext>
            </a:extLst>
          </p:cNvPr>
          <p:cNvSpPr/>
          <p:nvPr/>
        </p:nvSpPr>
        <p:spPr>
          <a:xfrm>
            <a:off x="6923338" y="937602"/>
            <a:ext cx="2246431" cy="898428"/>
          </a:xfrm>
          <a:prstGeom prst="wedgeRoundRectCallout">
            <a:avLst>
              <a:gd name="adj1" fmla="val -36097"/>
              <a:gd name="adj2" fmla="val 108196"/>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自社こととして</a:t>
            </a:r>
            <a:endParaRPr kumimoji="1" lang="en-US" altLang="ja-JP" sz="1400"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対応させることができている</a:t>
            </a:r>
          </a:p>
        </p:txBody>
      </p:sp>
      <p:cxnSp>
        <p:nvCxnSpPr>
          <p:cNvPr id="20" name="直線矢印コネクタ 19">
            <a:extLst>
              <a:ext uri="{FF2B5EF4-FFF2-40B4-BE49-F238E27FC236}">
                <a16:creationId xmlns:a16="http://schemas.microsoft.com/office/drawing/2014/main" id="{37598659-5DB7-41C4-B82D-0BB1DCCCB0C4}"/>
              </a:ext>
            </a:extLst>
          </p:cNvPr>
          <p:cNvCxnSpPr/>
          <p:nvPr/>
        </p:nvCxnSpPr>
        <p:spPr>
          <a:xfrm flipV="1">
            <a:off x="5615609" y="1818863"/>
            <a:ext cx="0" cy="4651513"/>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1" name="直線矢印コネクタ 20">
            <a:extLst>
              <a:ext uri="{FF2B5EF4-FFF2-40B4-BE49-F238E27FC236}">
                <a16:creationId xmlns:a16="http://schemas.microsoft.com/office/drawing/2014/main" id="{242D10D6-A41C-41A9-B4AF-CE4A64BC9D60}"/>
              </a:ext>
            </a:extLst>
          </p:cNvPr>
          <p:cNvCxnSpPr>
            <a:cxnSpLocks/>
          </p:cNvCxnSpPr>
          <p:nvPr/>
        </p:nvCxnSpPr>
        <p:spPr>
          <a:xfrm flipV="1">
            <a:off x="2136913" y="4193523"/>
            <a:ext cx="6987209" cy="7036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24" name="テキスト ボックス 23">
            <a:extLst>
              <a:ext uri="{FF2B5EF4-FFF2-40B4-BE49-F238E27FC236}">
                <a16:creationId xmlns:a16="http://schemas.microsoft.com/office/drawing/2014/main" id="{CD866BFA-E965-4B40-8E6A-4750570A3A07}"/>
              </a:ext>
            </a:extLst>
          </p:cNvPr>
          <p:cNvSpPr txBox="1"/>
          <p:nvPr/>
        </p:nvSpPr>
        <p:spPr>
          <a:xfrm>
            <a:off x="4810539" y="1495841"/>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高い</a:t>
            </a:r>
          </a:p>
        </p:txBody>
      </p:sp>
      <p:sp>
        <p:nvSpPr>
          <p:cNvPr id="25" name="テキスト ボックス 24">
            <a:extLst>
              <a:ext uri="{FF2B5EF4-FFF2-40B4-BE49-F238E27FC236}">
                <a16:creationId xmlns:a16="http://schemas.microsoft.com/office/drawing/2014/main" id="{527E408E-3A2F-41EE-82AD-3F4430C1EF42}"/>
              </a:ext>
            </a:extLst>
          </p:cNvPr>
          <p:cNvSpPr txBox="1"/>
          <p:nvPr/>
        </p:nvSpPr>
        <p:spPr>
          <a:xfrm>
            <a:off x="4825447" y="6508549"/>
            <a:ext cx="1610140" cy="369332"/>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低い</a:t>
            </a:r>
          </a:p>
        </p:txBody>
      </p:sp>
      <p:sp>
        <p:nvSpPr>
          <p:cNvPr id="26" name="テキスト ボックス 25">
            <a:extLst>
              <a:ext uri="{FF2B5EF4-FFF2-40B4-BE49-F238E27FC236}">
                <a16:creationId xmlns:a16="http://schemas.microsoft.com/office/drawing/2014/main" id="{00BD8F90-5EF5-4AEA-A15A-8569FEAF4B5B}"/>
              </a:ext>
            </a:extLst>
          </p:cNvPr>
          <p:cNvSpPr txBox="1"/>
          <p:nvPr/>
        </p:nvSpPr>
        <p:spPr>
          <a:xfrm>
            <a:off x="526773"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していない</a:t>
            </a:r>
            <a:endParaRPr kumimoji="1" lang="en-US" altLang="ja-JP" b="1"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B0D129C1-3837-45E6-83A8-BFB9C06171E9}"/>
              </a:ext>
            </a:extLst>
          </p:cNvPr>
          <p:cNvSpPr txBox="1"/>
          <p:nvPr/>
        </p:nvSpPr>
        <p:spPr>
          <a:xfrm>
            <a:off x="8973194" y="3903704"/>
            <a:ext cx="1610140"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意識・行動</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している</a:t>
            </a:r>
          </a:p>
        </p:txBody>
      </p:sp>
      <p:sp>
        <p:nvSpPr>
          <p:cNvPr id="29" name="正方形/長方形 28">
            <a:extLst>
              <a:ext uri="{FF2B5EF4-FFF2-40B4-BE49-F238E27FC236}">
                <a16:creationId xmlns:a16="http://schemas.microsoft.com/office/drawing/2014/main" id="{92E7C42C-F485-4250-8317-5B3F8F137D0A}"/>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の理解</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認識・行動）</a:t>
            </a:r>
          </a:p>
        </p:txBody>
      </p:sp>
      <p:sp>
        <p:nvSpPr>
          <p:cNvPr id="30" name="吹き出し: 角を丸めた四角形 29">
            <a:extLst>
              <a:ext uri="{FF2B5EF4-FFF2-40B4-BE49-F238E27FC236}">
                <a16:creationId xmlns:a16="http://schemas.microsoft.com/office/drawing/2014/main" id="{835C3F88-FE32-4A07-AADB-DCEA88DB4D09}"/>
              </a:ext>
            </a:extLst>
          </p:cNvPr>
          <p:cNvSpPr/>
          <p:nvPr/>
        </p:nvSpPr>
        <p:spPr>
          <a:xfrm>
            <a:off x="7959489" y="5784192"/>
            <a:ext cx="2468790" cy="1012728"/>
          </a:xfrm>
          <a:prstGeom prst="wedgeRoundRectCallout">
            <a:avLst>
              <a:gd name="adj1" fmla="val -61366"/>
              <a:gd name="adj2" fmla="val -2686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が自身に</a:t>
            </a:r>
            <a:endParaRPr kumimoji="1" lang="en-US" altLang="ja-JP" sz="1400" dirty="0">
              <a:latin typeface="Meiryo UI" panose="020B0604030504040204" pitchFamily="50" charset="-128"/>
              <a:ea typeface="Meiryo UI" panose="020B0604030504040204" pitchFamily="50" charset="-128"/>
            </a:endParaRPr>
          </a:p>
          <a:p>
            <a:r>
              <a:rPr kumimoji="1" lang="ja-JP" altLang="en-US" sz="1400" b="1" u="sng" dirty="0">
                <a:latin typeface="Meiryo UI" panose="020B0604030504040204" pitchFamily="50" charset="-128"/>
                <a:ea typeface="Meiryo UI" panose="020B0604030504040204" pitchFamily="50" charset="-128"/>
              </a:rPr>
              <a:t>関係があるか分からないまま</a:t>
            </a:r>
            <a:endParaRPr kumimoji="1" lang="en-US" altLang="ja-JP" sz="1400" b="1" u="sng" dirty="0">
              <a:latin typeface="Meiryo UI" panose="020B0604030504040204" pitchFamily="50" charset="-128"/>
              <a:ea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rPr>
              <a:t>活動している方も</a:t>
            </a:r>
            <a:endParaRPr kumimoji="1" lang="en-US" altLang="ja-JP" sz="1400" dirty="0">
              <a:latin typeface="Meiryo UI" panose="020B0604030504040204" pitchFamily="50" charset="-128"/>
              <a:ea typeface="Meiryo UI" panose="020B0604030504040204" pitchFamily="50" charset="-128"/>
            </a:endParaRPr>
          </a:p>
        </p:txBody>
      </p:sp>
      <p:sp>
        <p:nvSpPr>
          <p:cNvPr id="32" name="テキスト ボックス 31">
            <a:extLst>
              <a:ext uri="{FF2B5EF4-FFF2-40B4-BE49-F238E27FC236}">
                <a16:creationId xmlns:a16="http://schemas.microsoft.com/office/drawing/2014/main" id="{91D90ABD-6169-469C-96B7-3ECF07DCC66D}"/>
              </a:ext>
            </a:extLst>
          </p:cNvPr>
          <p:cNvSpPr txBox="1"/>
          <p:nvPr/>
        </p:nvSpPr>
        <p:spPr>
          <a:xfrm>
            <a:off x="4624332" y="5217637"/>
            <a:ext cx="1845714" cy="261610"/>
          </a:xfrm>
          <a:prstGeom prst="rect">
            <a:avLst/>
          </a:prstGeom>
          <a:solidFill>
            <a:schemeClr val="bg1"/>
          </a:solidFill>
        </p:spPr>
        <p:txBody>
          <a:bodyPr wrap="square" rtlCol="0">
            <a:spAutoFit/>
          </a:bodyPr>
          <a:lstStyle/>
          <a:p>
            <a:pPr algn="ct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を何となくわかっている</a:t>
            </a:r>
            <a:endParaRPr kumimoji="1" lang="en-US" altLang="ja-JP" sz="1100" dirty="0">
              <a:latin typeface="Meiryo UI" panose="020B0604030504040204" pitchFamily="50" charset="-128"/>
              <a:ea typeface="Meiryo UI" panose="020B0604030504040204" pitchFamily="50" charset="-128"/>
            </a:endParaRPr>
          </a:p>
        </p:txBody>
      </p:sp>
      <p:sp>
        <p:nvSpPr>
          <p:cNvPr id="38" name="テキスト ボックス 37">
            <a:extLst>
              <a:ext uri="{FF2B5EF4-FFF2-40B4-BE49-F238E27FC236}">
                <a16:creationId xmlns:a16="http://schemas.microsoft.com/office/drawing/2014/main" id="{ED47DD7A-47CC-4525-B742-45DA059460FC}"/>
              </a:ext>
            </a:extLst>
          </p:cNvPr>
          <p:cNvSpPr txBox="1"/>
          <p:nvPr/>
        </p:nvSpPr>
        <p:spPr>
          <a:xfrm>
            <a:off x="4547150" y="5446951"/>
            <a:ext cx="2000078" cy="261610"/>
          </a:xfrm>
          <a:prstGeom prst="rect">
            <a:avLst/>
          </a:prstGeom>
          <a:solidFill>
            <a:schemeClr val="bg1"/>
          </a:solidFill>
        </p:spPr>
        <p:txBody>
          <a:bodyPr wrap="square" rtlCol="0">
            <a:spAutoFit/>
          </a:bodyPr>
          <a:lstStyle/>
          <a:p>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という言葉を聞いたことある</a:t>
            </a:r>
            <a:endParaRPr kumimoji="1" lang="en-US" altLang="ja-JP" sz="1100" dirty="0">
              <a:latin typeface="Meiryo UI" panose="020B0604030504040204" pitchFamily="50" charset="-128"/>
              <a:ea typeface="Meiryo UI" panose="020B0604030504040204" pitchFamily="50" charset="-128"/>
            </a:endParaRPr>
          </a:p>
        </p:txBody>
      </p:sp>
      <p:sp>
        <p:nvSpPr>
          <p:cNvPr id="39" name="吹き出し: 角を丸めた四角形 38">
            <a:extLst>
              <a:ext uri="{FF2B5EF4-FFF2-40B4-BE49-F238E27FC236}">
                <a16:creationId xmlns:a16="http://schemas.microsoft.com/office/drawing/2014/main" id="{96A04CD7-EF40-45AE-9098-BF03796E9C46}"/>
              </a:ext>
            </a:extLst>
          </p:cNvPr>
          <p:cNvSpPr/>
          <p:nvPr/>
        </p:nvSpPr>
        <p:spPr>
          <a:xfrm>
            <a:off x="854755" y="2433438"/>
            <a:ext cx="1646166" cy="434912"/>
          </a:xfrm>
          <a:prstGeom prst="wedgeRoundRectCallout">
            <a:avLst>
              <a:gd name="adj1" fmla="val 61202"/>
              <a:gd name="adj2" fmla="val 9661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1400" dirty="0">
                <a:latin typeface="Meiryo UI" panose="020B0604030504040204" pitchFamily="50" charset="-128"/>
                <a:ea typeface="Meiryo UI" panose="020B0604030504040204" pitchFamily="50" charset="-128"/>
              </a:rPr>
              <a:t>自分とは関係ない</a:t>
            </a:r>
          </a:p>
        </p:txBody>
      </p:sp>
      <p:sp>
        <p:nvSpPr>
          <p:cNvPr id="23" name="吹き出し: 四角形 22">
            <a:extLst>
              <a:ext uri="{FF2B5EF4-FFF2-40B4-BE49-F238E27FC236}">
                <a16:creationId xmlns:a16="http://schemas.microsoft.com/office/drawing/2014/main" id="{C44208AB-4860-4A17-A459-4BD3953B72E8}"/>
              </a:ext>
            </a:extLst>
          </p:cNvPr>
          <p:cNvSpPr/>
          <p:nvPr/>
        </p:nvSpPr>
        <p:spPr>
          <a:xfrm>
            <a:off x="1175657" y="984342"/>
            <a:ext cx="3017756" cy="750716"/>
          </a:xfrm>
          <a:prstGeom prst="wedgeRectCallout">
            <a:avLst>
              <a:gd name="adj1" fmla="val 87128"/>
              <a:gd name="adj2" fmla="val 216238"/>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大阪府の課題②</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ja-JP" altLang="en-US" sz="2000" dirty="0">
                <a:solidFill>
                  <a:srgbClr val="FF0000"/>
                </a:solidFill>
                <a:latin typeface="Meiryo UI" panose="020B0604030504040204" pitchFamily="50" charset="-128"/>
                <a:ea typeface="Meiryo UI" panose="020B0604030504040204" pitchFamily="50" charset="-128"/>
              </a:rPr>
              <a:t>意識・行動変容</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 name="矢印: 右 2">
            <a:extLst>
              <a:ext uri="{FF2B5EF4-FFF2-40B4-BE49-F238E27FC236}">
                <a16:creationId xmlns:a16="http://schemas.microsoft.com/office/drawing/2014/main" id="{23529C15-B227-49F2-9625-AF37ED90EA20}"/>
              </a:ext>
            </a:extLst>
          </p:cNvPr>
          <p:cNvSpPr/>
          <p:nvPr/>
        </p:nvSpPr>
        <p:spPr>
          <a:xfrm>
            <a:off x="5114440" y="2663882"/>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矢印: 右 27">
            <a:extLst>
              <a:ext uri="{FF2B5EF4-FFF2-40B4-BE49-F238E27FC236}">
                <a16:creationId xmlns:a16="http://schemas.microsoft.com/office/drawing/2014/main" id="{29C634A6-0FFE-48FA-9325-0A8E8ECBEC07}"/>
              </a:ext>
            </a:extLst>
          </p:cNvPr>
          <p:cNvSpPr/>
          <p:nvPr/>
        </p:nvSpPr>
        <p:spPr>
          <a:xfrm rot="16200000">
            <a:off x="7056524" y="3819761"/>
            <a:ext cx="868915" cy="649715"/>
          </a:xfrm>
          <a:prstGeom prst="rightArrow">
            <a:avLst/>
          </a:prstGeom>
          <a:solidFill>
            <a:srgbClr val="00B0F0"/>
          </a:solidFill>
          <a:ln w="381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吹き出し: 四角形 32">
            <a:extLst>
              <a:ext uri="{FF2B5EF4-FFF2-40B4-BE49-F238E27FC236}">
                <a16:creationId xmlns:a16="http://schemas.microsoft.com/office/drawing/2014/main" id="{670C71D8-87BB-4BD0-8571-77CAA2280BCA}"/>
              </a:ext>
            </a:extLst>
          </p:cNvPr>
          <p:cNvSpPr/>
          <p:nvPr/>
        </p:nvSpPr>
        <p:spPr>
          <a:xfrm>
            <a:off x="8046553" y="1886583"/>
            <a:ext cx="2583178" cy="750716"/>
          </a:xfrm>
          <a:prstGeom prst="wedgeRectCallout">
            <a:avLst>
              <a:gd name="adj1" fmla="val -62437"/>
              <a:gd name="adj2" fmla="val 254519"/>
            </a:avLst>
          </a:prstGeom>
          <a:solidFill>
            <a:srgbClr val="FFCC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2000" dirty="0">
                <a:solidFill>
                  <a:srgbClr val="FF0000"/>
                </a:solidFill>
                <a:latin typeface="Meiryo UI" panose="020B0604030504040204" pitchFamily="50" charset="-128"/>
                <a:ea typeface="Meiryo UI" panose="020B0604030504040204" pitchFamily="50" charset="-128"/>
              </a:rPr>
              <a:t>【</a:t>
            </a:r>
            <a:r>
              <a:rPr kumimoji="1" lang="ja-JP" altLang="en-US" sz="2000" dirty="0">
                <a:solidFill>
                  <a:srgbClr val="FF0000"/>
                </a:solidFill>
                <a:latin typeface="Meiryo UI" panose="020B0604030504040204" pitchFamily="50" charset="-128"/>
                <a:ea typeface="Meiryo UI" panose="020B0604030504040204" pitchFamily="50" charset="-128"/>
              </a:rPr>
              <a:t>大阪府の課題①</a:t>
            </a:r>
            <a:r>
              <a:rPr kumimoji="1" lang="en-US" altLang="ja-JP" sz="2000" dirty="0">
                <a:solidFill>
                  <a:srgbClr val="FF0000"/>
                </a:solidFill>
                <a:latin typeface="Meiryo UI" panose="020B0604030504040204" pitchFamily="50" charset="-128"/>
                <a:ea typeface="Meiryo UI" panose="020B0604030504040204" pitchFamily="50" charset="-128"/>
              </a:rPr>
              <a:t>】</a:t>
            </a:r>
          </a:p>
          <a:p>
            <a:pPr algn="ctr"/>
            <a:r>
              <a:rPr kumimoji="1" lang="en-US" altLang="ja-JP" sz="2000" dirty="0">
                <a:solidFill>
                  <a:srgbClr val="FF0000"/>
                </a:solidFill>
                <a:latin typeface="Meiryo UI" panose="020B0604030504040204" pitchFamily="50" charset="-128"/>
                <a:ea typeface="Meiryo UI" panose="020B0604030504040204" pitchFamily="50" charset="-128"/>
              </a:rPr>
              <a:t>SDGs</a:t>
            </a:r>
            <a:r>
              <a:rPr kumimoji="1" lang="ja-JP" altLang="en-US" sz="2000" dirty="0">
                <a:solidFill>
                  <a:srgbClr val="FF0000"/>
                </a:solidFill>
                <a:latin typeface="Meiryo UI" panose="020B0604030504040204" pitchFamily="50" charset="-128"/>
                <a:ea typeface="Meiryo UI" panose="020B0604030504040204" pitchFamily="50" charset="-128"/>
              </a:rPr>
              <a:t>ウォッシュ対策</a:t>
            </a:r>
            <a:endParaRPr kumimoji="1" lang="en-US" altLang="ja-JP" sz="2000" dirty="0">
              <a:solidFill>
                <a:srgbClr val="FF0000"/>
              </a:solidFill>
              <a:latin typeface="Meiryo UI" panose="020B0604030504040204" pitchFamily="50" charset="-128"/>
              <a:ea typeface="Meiryo UI" panose="020B0604030504040204" pitchFamily="50" charset="-128"/>
            </a:endParaRPr>
          </a:p>
        </p:txBody>
      </p:sp>
      <p:sp>
        <p:nvSpPr>
          <p:cNvPr id="31" name="スライド番号プレースホルダー 5">
            <a:extLst>
              <a:ext uri="{FF2B5EF4-FFF2-40B4-BE49-F238E27FC236}">
                <a16:creationId xmlns:a16="http://schemas.microsoft.com/office/drawing/2014/main" id="{790439B4-038A-4455-A32C-5932101851A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15</a:t>
            </a:fld>
            <a:endParaRPr kumimoji="1" lang="ja-JP" altLang="en-US">
              <a:solidFill>
                <a:prstClr val="black"/>
              </a:solidFill>
            </a:endParaRPr>
          </a:p>
        </p:txBody>
      </p:sp>
    </p:spTree>
    <p:extLst>
      <p:ext uri="{BB962C8B-B14F-4D97-AF65-F5344CB8AC3E}">
        <p14:creationId xmlns:p14="http://schemas.microsoft.com/office/powerpoint/2010/main" val="13529087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63134" y="847473"/>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2599270" y="1018265"/>
            <a:ext cx="7768695" cy="769570"/>
          </a:xfrm>
          <a:prstGeom prst="rect">
            <a:avLst/>
          </a:prstGeom>
          <a:noFill/>
        </p:spPr>
        <p:txBody>
          <a:bodyPr wrap="square" rtlCol="0">
            <a:spAutoFit/>
          </a:bodyPr>
          <a:lstStyle/>
          <a:p>
            <a:r>
              <a:rPr kumimoji="1" lang="ja-JP" altLang="en-US" sz="4401" b="1" dirty="0">
                <a:latin typeface="Meiryo UI" panose="020B0604030504040204" pitchFamily="50" charset="-128"/>
                <a:ea typeface="Meiryo UI" panose="020B0604030504040204" pitchFamily="50" charset="-128"/>
              </a:rPr>
              <a:t>「</a:t>
            </a:r>
            <a:r>
              <a:rPr kumimoji="1" lang="en-US" altLang="ja-JP" sz="4401" b="1" dirty="0">
                <a:latin typeface="Meiryo UI" panose="020B0604030504040204" pitchFamily="50" charset="-128"/>
                <a:ea typeface="Meiryo UI" panose="020B0604030504040204" pitchFamily="50" charset="-128"/>
              </a:rPr>
              <a:t>SDGs</a:t>
            </a:r>
            <a:r>
              <a:rPr kumimoji="1" lang="ja-JP" altLang="en-US" sz="4401" b="1" dirty="0">
                <a:latin typeface="Meiryo UI" panose="020B0604030504040204" pitchFamily="50" charset="-128"/>
                <a:ea typeface="Meiryo UI" panose="020B0604030504040204" pitchFamily="50" charset="-128"/>
              </a:rPr>
              <a:t>ウォッシュ」とは？</a:t>
            </a:r>
            <a:endParaRPr kumimoji="1" lang="en-US" altLang="ja-JP" sz="4401" b="1" dirty="0">
              <a:latin typeface="Meiryo UI" panose="020B0604030504040204" pitchFamily="50" charset="-128"/>
              <a:ea typeface="Meiryo UI" panose="020B0604030504040204" pitchFamily="50" charset="-128"/>
            </a:endParaRPr>
          </a:p>
        </p:txBody>
      </p:sp>
      <p:sp>
        <p:nvSpPr>
          <p:cNvPr id="4" name="正方形/長方形 3"/>
          <p:cNvSpPr/>
          <p:nvPr/>
        </p:nvSpPr>
        <p:spPr>
          <a:xfrm>
            <a:off x="1472118" y="2174906"/>
            <a:ext cx="9262533" cy="168925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a:latin typeface="Meiryo UI" panose="020B0604030504040204" pitchFamily="50" charset="-128"/>
                <a:ea typeface="Meiryo UI" panose="020B0604030504040204" pitchFamily="50" charset="-128"/>
              </a:rPr>
              <a:t>⇒</a:t>
            </a:r>
            <a:r>
              <a:rPr kumimoji="1" lang="en-US" altLang="ja-JP" sz="2800" dirty="0">
                <a:latin typeface="Meiryo UI" panose="020B0604030504040204" pitchFamily="50" charset="-128"/>
                <a:ea typeface="Meiryo UI" panose="020B0604030504040204" pitchFamily="50" charset="-128"/>
              </a:rPr>
              <a:t>SDGs</a:t>
            </a:r>
            <a:r>
              <a:rPr kumimoji="1" lang="ja-JP" altLang="en-US" sz="2800" dirty="0">
                <a:latin typeface="Meiryo UI" panose="020B0604030504040204" pitchFamily="50" charset="-128"/>
                <a:ea typeface="Meiryo UI" panose="020B0604030504040204" pitchFamily="50" charset="-128"/>
              </a:rPr>
              <a:t>に取り組んでいるように見えて、実態が伴っていないこと</a:t>
            </a:r>
            <a:endParaRPr kumimoji="1" lang="en-US" altLang="ja-JP" sz="2800" dirty="0">
              <a:latin typeface="Meiryo UI" panose="020B0604030504040204" pitchFamily="50" charset="-128"/>
              <a:ea typeface="Meiryo UI" panose="020B0604030504040204" pitchFamily="50" charset="-128"/>
            </a:endParaRPr>
          </a:p>
          <a:p>
            <a:r>
              <a:rPr kumimoji="1" lang="ja-JP" altLang="en-US" sz="2800" dirty="0">
                <a:latin typeface="Meiryo UI" panose="020B0604030504040204" pitchFamily="50" charset="-128"/>
                <a:ea typeface="Meiryo UI" panose="020B0604030504040204" pitchFamily="50" charset="-128"/>
              </a:rPr>
              <a:t>　 を揶揄する言葉</a:t>
            </a:r>
          </a:p>
        </p:txBody>
      </p:sp>
      <p:pic>
        <p:nvPicPr>
          <p:cNvPr id="7" name="図 6"/>
          <p:cNvPicPr>
            <a:picLocks noChangeAspect="1"/>
          </p:cNvPicPr>
          <p:nvPr/>
        </p:nvPicPr>
        <p:blipFill>
          <a:blip r:embed="rId4"/>
          <a:stretch>
            <a:fillRect/>
          </a:stretch>
        </p:blipFill>
        <p:spPr>
          <a:xfrm>
            <a:off x="1363136" y="4247657"/>
            <a:ext cx="5305425" cy="2076450"/>
          </a:xfrm>
          <a:prstGeom prst="rect">
            <a:avLst/>
          </a:prstGeom>
        </p:spPr>
      </p:pic>
      <p:sp>
        <p:nvSpPr>
          <p:cNvPr id="8" name="テキスト ボックス 7"/>
          <p:cNvSpPr txBox="1"/>
          <p:nvPr/>
        </p:nvSpPr>
        <p:spPr>
          <a:xfrm>
            <a:off x="1472116" y="6324106"/>
            <a:ext cx="3852710"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出展：株式会社電通「</a:t>
            </a: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Communication</a:t>
            </a:r>
            <a:r>
              <a:rPr kumimoji="1" lang="ja-JP" altLang="en-US" sz="1100" dirty="0">
                <a:latin typeface="Meiryo UI" panose="020B0604030504040204" pitchFamily="50" charset="-128"/>
                <a:ea typeface="Meiryo UI" panose="020B0604030504040204" pitchFamily="50" charset="-128"/>
              </a:rPr>
              <a:t>　</a:t>
            </a:r>
            <a:r>
              <a:rPr kumimoji="1" lang="en-US" altLang="ja-JP" sz="1100" dirty="0">
                <a:latin typeface="Meiryo UI" panose="020B0604030504040204" pitchFamily="50" charset="-128"/>
                <a:ea typeface="Meiryo UI" panose="020B0604030504040204" pitchFamily="50" charset="-128"/>
              </a:rPr>
              <a:t>Guide</a:t>
            </a:r>
            <a:r>
              <a:rPr kumimoji="1" lang="ja-JP" altLang="en-US" sz="1100" dirty="0">
                <a:latin typeface="Meiryo UI" panose="020B0604030504040204" pitchFamily="50" charset="-128"/>
                <a:ea typeface="Meiryo UI" panose="020B0604030504040204" pitchFamily="50" charset="-128"/>
              </a:rPr>
              <a:t>」</a:t>
            </a:r>
          </a:p>
        </p:txBody>
      </p:sp>
      <p:sp>
        <p:nvSpPr>
          <p:cNvPr id="10" name="テキスト ボックス 9"/>
          <p:cNvSpPr txBox="1"/>
          <p:nvPr/>
        </p:nvSpPr>
        <p:spPr>
          <a:xfrm>
            <a:off x="7025754" y="5103159"/>
            <a:ext cx="3072563" cy="738664"/>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SDGs</a:t>
            </a:r>
            <a:r>
              <a:rPr kumimoji="1" lang="ja-JP" altLang="en-US" sz="1400" dirty="0">
                <a:latin typeface="Meiryo UI" panose="020B0604030504040204" pitchFamily="50" charset="-128"/>
                <a:ea typeface="Meiryo UI" panose="020B0604030504040204" pitchFamily="50" charset="-128"/>
              </a:rPr>
              <a:t>ウォッシュは、「グリーンウォッシュ（あたかも環境にはいりょしているかのようにみせかけること）」が由来とされています</a:t>
            </a:r>
          </a:p>
        </p:txBody>
      </p:sp>
      <p:sp>
        <p:nvSpPr>
          <p:cNvPr id="13" name="正方形/長方形 12">
            <a:extLst>
              <a:ext uri="{FF2B5EF4-FFF2-40B4-BE49-F238E27FC236}">
                <a16:creationId xmlns:a16="http://schemas.microsoft.com/office/drawing/2014/main" id="{5D0A915A-A034-4B07-82CA-FE5445D08E44}"/>
              </a:ext>
            </a:extLst>
          </p:cNvPr>
          <p:cNvSpPr/>
          <p:nvPr/>
        </p:nvSpPr>
        <p:spPr>
          <a:xfrm>
            <a:off x="0" y="0"/>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の課題（</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ウォッシュ）</a:t>
            </a:r>
          </a:p>
        </p:txBody>
      </p:sp>
      <p:sp>
        <p:nvSpPr>
          <p:cNvPr id="11" name="スライド番号プレースホルダー 5">
            <a:extLst>
              <a:ext uri="{FF2B5EF4-FFF2-40B4-BE49-F238E27FC236}">
                <a16:creationId xmlns:a16="http://schemas.microsoft.com/office/drawing/2014/main" id="{0851C3A4-B80D-4F16-B24E-3EC437BE09C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16</a:t>
            </a:fld>
            <a:endParaRPr kumimoji="1" lang="ja-JP" altLang="en-US">
              <a:solidFill>
                <a:prstClr val="black"/>
              </a:solidFill>
            </a:endParaRPr>
          </a:p>
        </p:txBody>
      </p:sp>
    </p:spTree>
    <p:extLst>
      <p:ext uri="{BB962C8B-B14F-4D97-AF65-F5344CB8AC3E}">
        <p14:creationId xmlns:p14="http://schemas.microsoft.com/office/powerpoint/2010/main" val="1835474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のポイント</a:t>
            </a:r>
            <a:r>
              <a:rPr kumimoji="1" lang="en-US" altLang="ja-JP" sz="2000" b="1" dirty="0">
                <a:latin typeface="Meiryo UI" panose="020B0604030504040204" pitchFamily="50" charset="-128"/>
                <a:ea typeface="Meiryo UI" panose="020B0604030504040204" pitchFamily="50" charset="-128"/>
              </a:rPr>
              <a:t>】</a:t>
            </a:r>
            <a:r>
              <a:rPr kumimoji="1" lang="ja-JP" altLang="en-US" sz="2000" b="1" dirty="0">
                <a:latin typeface="Meiryo UI" panose="020B0604030504040204" pitchFamily="50" charset="-128"/>
                <a:ea typeface="Meiryo UI" panose="020B0604030504040204" pitchFamily="50" charset="-128"/>
              </a:rPr>
              <a:t>　横串の視点</a:t>
            </a:r>
            <a:endParaRPr kumimoji="1" lang="en-US" altLang="ja-JP" sz="2000" b="1"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1362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同時解決</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　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8901" y="1653906"/>
            <a:ext cx="984938" cy="1008000"/>
          </a:xfrm>
          <a:prstGeom prst="rect">
            <a:avLst/>
          </a:prstGeom>
        </p:spPr>
      </p:pic>
      <p:pic>
        <p:nvPicPr>
          <p:cNvPr id="7"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3858" y="1653906"/>
            <a:ext cx="992266" cy="1008000"/>
          </a:xfrm>
          <a:prstGeom prst="rect">
            <a:avLst/>
          </a:prstGeom>
        </p:spPr>
      </p:pic>
      <p:sp>
        <p:nvSpPr>
          <p:cNvPr id="12" name="右矢印 11"/>
          <p:cNvSpPr/>
          <p:nvPr/>
        </p:nvSpPr>
        <p:spPr>
          <a:xfrm>
            <a:off x="4780473"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a:off x="6932758" y="1837237"/>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20638" y="3787634"/>
            <a:ext cx="1056335" cy="1008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6178" y="3787634"/>
            <a:ext cx="1015806" cy="1008000"/>
          </a:xfrm>
          <a:prstGeom prst="rect">
            <a:avLst/>
          </a:prstGeom>
        </p:spPr>
      </p:pic>
      <p:sp>
        <p:nvSpPr>
          <p:cNvPr id="16" name="フローチャート: 結合子 15"/>
          <p:cNvSpPr/>
          <p:nvPr/>
        </p:nvSpPr>
        <p:spPr>
          <a:xfrm>
            <a:off x="7022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乗算 16"/>
          <p:cNvSpPr/>
          <p:nvPr/>
        </p:nvSpPr>
        <p:spPr>
          <a:xfrm>
            <a:off x="3452857" y="336827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左右矢印 19"/>
          <p:cNvSpPr/>
          <p:nvPr/>
        </p:nvSpPr>
        <p:spPr>
          <a:xfrm>
            <a:off x="5462529" y="590990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43492" y="1680402"/>
            <a:ext cx="925756" cy="925756"/>
          </a:xfrm>
          <a:prstGeom prst="rect">
            <a:avLst/>
          </a:prstGeom>
        </p:spPr>
      </p:pic>
      <p:sp>
        <p:nvSpPr>
          <p:cNvPr id="2" name="四角形: 角を丸くする 1">
            <a:extLst>
              <a:ext uri="{FF2B5EF4-FFF2-40B4-BE49-F238E27FC236}">
                <a16:creationId xmlns:a16="http://schemas.microsoft.com/office/drawing/2014/main" id="{5A6A12DF-A24D-448F-8A5A-9AC63F21651C}"/>
              </a:ext>
            </a:extLst>
          </p:cNvPr>
          <p:cNvSpPr/>
          <p:nvPr/>
        </p:nvSpPr>
        <p:spPr>
          <a:xfrm>
            <a:off x="1053885" y="4851382"/>
            <a:ext cx="9590857" cy="193529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3" name="図 22">
            <a:extLst>
              <a:ext uri="{FF2B5EF4-FFF2-40B4-BE49-F238E27FC236}">
                <a16:creationId xmlns:a16="http://schemas.microsoft.com/office/drawing/2014/main" id="{161E2B8E-09B8-482A-96ED-3B1F86C39A91}"/>
              </a:ext>
            </a:extLst>
          </p:cNvPr>
          <p:cNvPicPr preferRelativeResize="0">
            <a:picLocks noChangeAspect="1"/>
          </p:cNvPicPr>
          <p:nvPr/>
        </p:nvPicPr>
        <p:blipFill>
          <a:blip r:embed="rId8"/>
          <a:stretch>
            <a:fillRect/>
          </a:stretch>
        </p:blipFill>
        <p:spPr>
          <a:xfrm>
            <a:off x="7200096" y="5756013"/>
            <a:ext cx="991888" cy="953635"/>
          </a:xfrm>
          <a:prstGeom prst="rect">
            <a:avLst/>
          </a:prstGeom>
        </p:spPr>
      </p:pic>
      <p:pic>
        <p:nvPicPr>
          <p:cNvPr id="24" name="図 23">
            <a:extLst>
              <a:ext uri="{FF2B5EF4-FFF2-40B4-BE49-F238E27FC236}">
                <a16:creationId xmlns:a16="http://schemas.microsoft.com/office/drawing/2014/main" id="{D86ED694-C271-4BC6-82FD-A950F8267607}"/>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3958061" y="5705693"/>
            <a:ext cx="1033843" cy="967756"/>
          </a:xfrm>
          <a:prstGeom prst="rect">
            <a:avLst/>
          </a:prstGeom>
        </p:spPr>
      </p:pic>
      <p:sp>
        <p:nvSpPr>
          <p:cNvPr id="3" name="吹き出し: 四角形 2">
            <a:extLst>
              <a:ext uri="{FF2B5EF4-FFF2-40B4-BE49-F238E27FC236}">
                <a16:creationId xmlns:a16="http://schemas.microsoft.com/office/drawing/2014/main" id="{FED77A2E-51D2-484B-8C1F-5447FB3D1998}"/>
              </a:ext>
            </a:extLst>
          </p:cNvPr>
          <p:cNvSpPr/>
          <p:nvPr/>
        </p:nvSpPr>
        <p:spPr>
          <a:xfrm>
            <a:off x="1252050" y="5745970"/>
            <a:ext cx="1951691" cy="945294"/>
          </a:xfrm>
          <a:prstGeom prst="wedgeRectCallout">
            <a:avLst>
              <a:gd name="adj1" fmla="val 93369"/>
              <a:gd name="adj2" fmla="val -580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安価なバイクで</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街の移動が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便利に</a:t>
            </a:r>
          </a:p>
        </p:txBody>
      </p:sp>
      <p:sp>
        <p:nvSpPr>
          <p:cNvPr id="25" name="吹き出し: 四角形 24">
            <a:extLst>
              <a:ext uri="{FF2B5EF4-FFF2-40B4-BE49-F238E27FC236}">
                <a16:creationId xmlns:a16="http://schemas.microsoft.com/office/drawing/2014/main" id="{5461FCC0-FEEA-41B4-8CC1-B0744F4625D9}"/>
              </a:ext>
            </a:extLst>
          </p:cNvPr>
          <p:cNvSpPr/>
          <p:nvPr/>
        </p:nvSpPr>
        <p:spPr>
          <a:xfrm>
            <a:off x="8462168" y="5722421"/>
            <a:ext cx="1337665" cy="945294"/>
          </a:xfrm>
          <a:prstGeom prst="wedgeRectCallout">
            <a:avLst>
              <a:gd name="adj1" fmla="val -81332"/>
              <a:gd name="adj2" fmla="val 239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latin typeface="Meiryo UI" panose="020B0604030504040204" pitchFamily="50" charset="-128"/>
                <a:ea typeface="Meiryo UI" panose="020B0604030504040204" pitchFamily="50" charset="-128"/>
              </a:rPr>
              <a:t>交通事故が</a:t>
            </a:r>
            <a:endParaRPr kumimoji="1" lang="en-US" altLang="ja-JP" dirty="0">
              <a:latin typeface="Meiryo UI" panose="020B0604030504040204" pitchFamily="50" charset="-128"/>
              <a:ea typeface="Meiryo UI" panose="020B0604030504040204" pitchFamily="50" charset="-128"/>
            </a:endParaRPr>
          </a:p>
          <a:p>
            <a:pPr algn="ctr"/>
            <a:r>
              <a:rPr kumimoji="1" lang="ja-JP" altLang="en-US" dirty="0">
                <a:latin typeface="Meiryo UI" panose="020B0604030504040204" pitchFamily="50" charset="-128"/>
                <a:ea typeface="Meiryo UI" panose="020B0604030504040204" pitchFamily="50" charset="-128"/>
              </a:rPr>
              <a:t>急増</a:t>
            </a:r>
          </a:p>
        </p:txBody>
      </p:sp>
      <p:sp>
        <p:nvSpPr>
          <p:cNvPr id="21" name="スライド番号プレースホルダー 5">
            <a:extLst>
              <a:ext uri="{FF2B5EF4-FFF2-40B4-BE49-F238E27FC236}">
                <a16:creationId xmlns:a16="http://schemas.microsoft.com/office/drawing/2014/main" id="{EDEF8F7B-A296-45FD-8A43-F01A458E0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17</a:t>
            </a:fld>
            <a:endParaRPr kumimoji="1" lang="ja-JP" altLang="en-US">
              <a:solidFill>
                <a:prstClr val="black"/>
              </a:solidFill>
            </a:endParaRPr>
          </a:p>
        </p:txBody>
      </p:sp>
    </p:spTree>
    <p:extLst>
      <p:ext uri="{BB962C8B-B14F-4D97-AF65-F5344CB8AC3E}">
        <p14:creationId xmlns:p14="http://schemas.microsoft.com/office/powerpoint/2010/main" val="1521928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954047"/>
            <a:ext cx="12192000" cy="475246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kumimoji="1" lang="ja-JP" altLang="en-US" sz="7200" b="1" dirty="0">
                <a:latin typeface="Meiryo UI" panose="020B0604030504040204" pitchFamily="50" charset="-128"/>
                <a:ea typeface="Meiryo UI" panose="020B0604030504040204" pitchFamily="50" charset="-128"/>
              </a:rPr>
              <a:t>実践！</a:t>
            </a:r>
            <a:r>
              <a:rPr kumimoji="1" lang="en-US" altLang="ja-JP" sz="7200" b="1" dirty="0">
                <a:latin typeface="Meiryo UI" panose="020B0604030504040204" pitchFamily="50" charset="-128"/>
                <a:ea typeface="Meiryo UI" panose="020B0604030504040204" pitchFamily="50" charset="-128"/>
              </a:rPr>
              <a:t>SDGs</a:t>
            </a:r>
            <a:r>
              <a:rPr kumimoji="1" lang="ja-JP" altLang="en-US" sz="7200" b="1" dirty="0">
                <a:latin typeface="Meiryo UI" panose="020B0604030504040204" pitchFamily="50" charset="-128"/>
                <a:ea typeface="Meiryo UI" panose="020B0604030504040204" pitchFamily="50" charset="-128"/>
              </a:rPr>
              <a:t>！！</a:t>
            </a:r>
            <a:endParaRPr kumimoji="1" lang="en-US" altLang="ja-JP" sz="7200" b="1" dirty="0">
              <a:latin typeface="Meiryo UI" panose="020B0604030504040204" pitchFamily="50" charset="-128"/>
              <a:ea typeface="Meiryo UI" panose="020B0604030504040204" pitchFamily="50" charset="-128"/>
            </a:endParaRPr>
          </a:p>
          <a:p>
            <a:pPr indent="631825" algn="ctr">
              <a:lnSpc>
                <a:spcPct val="150000"/>
              </a:lnSpc>
              <a:spcBef>
                <a:spcPts val="600"/>
              </a:spcBef>
            </a:pPr>
            <a:r>
              <a:rPr kumimoji="1" lang="ja-JP" altLang="en-US" sz="6600" b="1" dirty="0">
                <a:latin typeface="Meiryo UI" panose="020B0604030504040204" pitchFamily="50" charset="-128"/>
                <a:ea typeface="Meiryo UI" panose="020B0604030504040204" pitchFamily="50" charset="-128"/>
              </a:rPr>
              <a:t>テーマ：ローカライズ</a:t>
            </a:r>
            <a:endParaRPr kumimoji="1" lang="en-US" altLang="ja-JP" sz="6600" b="1" dirty="0">
              <a:latin typeface="Meiryo UI" panose="020B0604030504040204" pitchFamily="50" charset="-128"/>
              <a:ea typeface="Meiryo UI" panose="020B0604030504040204" pitchFamily="50" charset="-128"/>
            </a:endParaRPr>
          </a:p>
          <a:p>
            <a:pPr indent="631825" algn="ctr">
              <a:lnSpc>
                <a:spcPct val="150000"/>
              </a:lnSpc>
              <a:spcBef>
                <a:spcPts val="600"/>
              </a:spcBef>
            </a:pPr>
            <a:endParaRPr kumimoji="1" lang="en-US" altLang="ja-JP" sz="66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305492" y="4897879"/>
            <a:ext cx="7581016" cy="1133549"/>
          </a:xfrm>
          <a:prstGeom prst="rect">
            <a:avLst/>
          </a:prstGeom>
        </p:spPr>
      </p:pic>
      <p:sp>
        <p:nvSpPr>
          <p:cNvPr id="7" name="スライド番号プレースホルダー 5">
            <a:extLst>
              <a:ext uri="{FF2B5EF4-FFF2-40B4-BE49-F238E27FC236}">
                <a16:creationId xmlns:a16="http://schemas.microsoft.com/office/drawing/2014/main" id="{D78C9657-ED68-4F8A-93F5-F634EB88A8A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18</a:t>
            </a:fld>
            <a:endParaRPr kumimoji="1" lang="ja-JP" altLang="en-US">
              <a:solidFill>
                <a:prstClr val="black"/>
              </a:solidFill>
            </a:endParaRPr>
          </a:p>
        </p:txBody>
      </p:sp>
    </p:spTree>
    <p:extLst>
      <p:ext uri="{BB962C8B-B14F-4D97-AF65-F5344CB8AC3E}">
        <p14:creationId xmlns:p14="http://schemas.microsoft.com/office/powerpoint/2010/main" val="1228753480"/>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492481" y="934096"/>
            <a:ext cx="9108844" cy="17647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された</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「持続可能な開発のための</a:t>
            </a:r>
            <a:r>
              <a:rPr lang="en-US" altLang="ja-JP"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アジェンダ」</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に記載</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300" b="1" u="sng" spc="-15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1375927" y="3146814"/>
            <a:ext cx="4562795" cy="3034259"/>
          </a:xfrm>
          <a:prstGeom prst="rect">
            <a:avLst/>
          </a:prstGeom>
          <a:noFill/>
          <a:ln>
            <a:noFill/>
          </a:ln>
        </p:spPr>
      </p:pic>
      <p:sp>
        <p:nvSpPr>
          <p:cNvPr id="9" name="テキスト ボックス 8"/>
          <p:cNvSpPr txBox="1"/>
          <p:nvPr/>
        </p:nvSpPr>
        <p:spPr>
          <a:xfrm>
            <a:off x="1143001" y="6347075"/>
            <a:ext cx="3526963" cy="369332"/>
          </a:xfrm>
          <a:prstGeom prst="rect">
            <a:avLst/>
          </a:prstGeom>
          <a:noFill/>
        </p:spPr>
        <p:txBody>
          <a:bodyPr wrap="square" rtlCol="0">
            <a:spAutoFit/>
          </a:bodyPr>
          <a:lstStyle/>
          <a:p>
            <a:r>
              <a:rPr kumimoji="1" lang="ja-JP" altLang="en-US" dirty="0">
                <a:latin typeface="Meiryo UI" panose="020B0604030504040204" pitchFamily="50" charset="-128"/>
                <a:ea typeface="Meiryo UI" panose="020B0604030504040204" pitchFamily="50" charset="-128"/>
              </a:rPr>
              <a:t>（出典）国連広報センター</a:t>
            </a:r>
          </a:p>
        </p:txBody>
      </p:sp>
      <p:sp>
        <p:nvSpPr>
          <p:cNvPr id="10" name="正方形/長方形 9"/>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a:t>
            </a:r>
            <a:r>
              <a:rPr lang="en-US" altLang="ja-JP" sz="2000" b="1" dirty="0">
                <a:latin typeface="Meiryo UI" panose="020B0604030504040204" pitchFamily="50" charset="-128"/>
                <a:ea typeface="Meiryo UI" panose="020B0604030504040204" pitchFamily="50" charset="-128"/>
              </a:rPr>
              <a:t>Sustainable Development Goals</a:t>
            </a:r>
            <a:r>
              <a:rPr lang="ja-JP" altLang="en-US" sz="2000" b="1" dirty="0">
                <a:latin typeface="Meiryo UI" panose="020B0604030504040204" pitchFamily="50" charset="-128"/>
                <a:ea typeface="Meiryo UI" panose="020B0604030504040204" pitchFamily="50" charset="-128"/>
              </a:rPr>
              <a:t>）とは</a:t>
            </a:r>
            <a:endParaRPr kumimoji="1" lang="en-US" altLang="ja-JP"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4"/>
          <a:stretch>
            <a:fillRect/>
          </a:stretch>
        </p:blipFill>
        <p:spPr>
          <a:xfrm>
            <a:off x="6103384" y="3102406"/>
            <a:ext cx="4627705" cy="3078667"/>
          </a:xfrm>
          <a:prstGeom prst="rect">
            <a:avLst/>
          </a:prstGeom>
        </p:spPr>
      </p:pic>
      <p:pic>
        <p:nvPicPr>
          <p:cNvPr id="1026"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9277271" y="1546749"/>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1" name="スライド番号プレースホルダー 5">
            <a:extLst>
              <a:ext uri="{FF2B5EF4-FFF2-40B4-BE49-F238E27FC236}">
                <a16:creationId xmlns:a16="http://schemas.microsoft.com/office/drawing/2014/main" id="{63686650-4D79-42C8-88CF-F9E65E4476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a:t>
            </a:fld>
            <a:endParaRPr kumimoji="1" lang="ja-JP" altLang="en-US">
              <a:solidFill>
                <a:prstClr val="black"/>
              </a:solidFill>
            </a:endParaRPr>
          </a:p>
        </p:txBody>
      </p:sp>
    </p:spTree>
    <p:extLst>
      <p:ext uri="{BB962C8B-B14F-4D97-AF65-F5344CB8AC3E}">
        <p14:creationId xmlns:p14="http://schemas.microsoft.com/office/powerpoint/2010/main" val="2538042702"/>
      </p:ext>
    </p:extLst>
  </p:cSld>
  <p:clrMapOvr>
    <a:masterClrMapping/>
  </p:clrMapOvr>
  <mc:AlternateContent xmlns:mc="http://schemas.openxmlformats.org/markup-compatibility/2006" xmlns:p14="http://schemas.microsoft.com/office/powerpoint/2010/main">
    <mc:Choice Requires="p14">
      <p:transition spd="slow" p14:dur="2000" advTm="1291"/>
    </mc:Choice>
    <mc:Fallback xmlns="">
      <p:transition spd="slow" advTm="1291"/>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私の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宣言プロジェクト</a:t>
            </a:r>
            <a:r>
              <a:rPr kumimoji="1" lang="zh-TW" altLang="en-US" sz="2000" b="1" dirty="0">
                <a:latin typeface="Meiryo UI" panose="020B0604030504040204" pitchFamily="50" charset="-128"/>
                <a:ea typeface="Meiryo UI" panose="020B0604030504040204" pitchFamily="50" charset="-128"/>
              </a:rPr>
              <a:t>（令和</a:t>
            </a:r>
            <a:r>
              <a:rPr kumimoji="1" lang="en-US" altLang="zh-TW" sz="2000" b="1" dirty="0">
                <a:latin typeface="Meiryo UI" panose="020B0604030504040204" pitchFamily="50" charset="-128"/>
                <a:ea typeface="Meiryo UI" panose="020B0604030504040204" pitchFamily="50" charset="-128"/>
              </a:rPr>
              <a:t>3</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2021</a:t>
            </a:r>
            <a:r>
              <a:rPr kumimoji="1" lang="zh-TW" altLang="en-US" sz="2000" b="1" dirty="0">
                <a:latin typeface="Meiryo UI" panose="020B0604030504040204" pitchFamily="50" charset="-128"/>
                <a:ea typeface="Meiryo UI" panose="020B0604030504040204" pitchFamily="50" charset="-128"/>
              </a:rPr>
              <a:t>年）</a:t>
            </a:r>
            <a:r>
              <a:rPr kumimoji="1" lang="en-US" altLang="zh-TW" sz="2000" b="1" dirty="0">
                <a:latin typeface="Meiryo UI" panose="020B0604030504040204" pitchFamily="50" charset="-128"/>
                <a:ea typeface="Meiryo UI" panose="020B0604030504040204" pitchFamily="50" charset="-128"/>
              </a:rPr>
              <a:t>2</a:t>
            </a:r>
            <a:r>
              <a:rPr kumimoji="1" lang="zh-TW" altLang="en-US" sz="2000" b="1" dirty="0">
                <a:latin typeface="Meiryo UI" panose="020B0604030504040204" pitchFamily="50" charset="-128"/>
                <a:ea typeface="Meiryo UI" panose="020B0604030504040204" pitchFamily="50" charset="-128"/>
              </a:rPr>
              <a:t>月 開始）</a:t>
            </a:r>
            <a:endParaRPr kumimoji="1" lang="ja-JP" altLang="en-US" sz="2000" b="1"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008" y="678385"/>
            <a:ext cx="4093114" cy="5792270"/>
          </a:xfrm>
          <a:prstGeom prst="rect">
            <a:avLst/>
          </a:prstGeom>
        </p:spPr>
      </p:pic>
      <p:sp>
        <p:nvSpPr>
          <p:cNvPr id="29" name="正方形/長方形 28"/>
          <p:cNvSpPr/>
          <p:nvPr/>
        </p:nvSpPr>
        <p:spPr bwMode="white">
          <a:xfrm>
            <a:off x="7721999" y="4844196"/>
            <a:ext cx="781748" cy="362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2" name="テキスト ボックス 1">
            <a:extLst>
              <a:ext uri="{FF2B5EF4-FFF2-40B4-BE49-F238E27FC236}">
                <a16:creationId xmlns:a16="http://schemas.microsoft.com/office/drawing/2014/main" id="{99C70863-91A6-4508-9B8A-D0C265C978CE}"/>
              </a:ext>
            </a:extLst>
          </p:cNvPr>
          <p:cNvSpPr txBox="1"/>
          <p:nvPr/>
        </p:nvSpPr>
        <p:spPr>
          <a:xfrm>
            <a:off x="4830732" y="818085"/>
            <a:ext cx="7361268" cy="3477875"/>
          </a:xfrm>
          <a:prstGeom prst="rect">
            <a:avLst/>
          </a:prstGeom>
          <a:noFill/>
        </p:spPr>
        <p:txBody>
          <a:bodyPr wrap="square" rtlCol="0">
            <a:spAutoFit/>
          </a:bodyPr>
          <a:lstStyle/>
          <a:p>
            <a:r>
              <a:rPr kumimoji="1" lang="ja-JP" altLang="en-US" sz="2800" b="1" dirty="0">
                <a:latin typeface="Meiryo UI" panose="020B0604030504040204" pitchFamily="50" charset="-128"/>
                <a:ea typeface="Meiryo UI" panose="020B0604030504040204" pitchFamily="50" charset="-128"/>
              </a:rPr>
              <a:t>〇「私の</a:t>
            </a:r>
            <a:r>
              <a:rPr kumimoji="1" lang="en-US" altLang="ja-JP" sz="2800" b="1" dirty="0">
                <a:latin typeface="Meiryo UI" panose="020B0604030504040204" pitchFamily="50" charset="-128"/>
                <a:ea typeface="Meiryo UI" panose="020B0604030504040204" pitchFamily="50" charset="-128"/>
              </a:rPr>
              <a:t>SDGs</a:t>
            </a:r>
            <a:r>
              <a:rPr kumimoji="1" lang="ja-JP" altLang="en-US" sz="2800" b="1" dirty="0">
                <a:latin typeface="Meiryo UI" panose="020B0604030504040204" pitchFamily="50" charset="-128"/>
                <a:ea typeface="Meiryo UI" panose="020B0604030504040204" pitchFamily="50" charset="-128"/>
              </a:rPr>
              <a:t>宣言プロジェクト」とは</a:t>
            </a:r>
            <a:endParaRPr kumimoji="1" lang="en-US" altLang="ja-JP" sz="2800" b="1" dirty="0">
              <a:latin typeface="Meiryo UI" panose="020B0604030504040204" pitchFamily="50" charset="-128"/>
              <a:ea typeface="Meiryo UI" panose="020B0604030504040204" pitchFamily="50" charset="-128"/>
            </a:endParaRPr>
          </a:p>
          <a:p>
            <a:r>
              <a:rPr kumimoji="1" lang="en-US" altLang="ja-JP" sz="2400" b="1" dirty="0">
                <a:latin typeface="Meiryo UI" panose="020B0604030504040204" pitchFamily="50" charset="-128"/>
                <a:ea typeface="Meiryo UI" panose="020B0604030504040204" pitchFamily="50" charset="-128"/>
              </a:rPr>
              <a:t> </a:t>
            </a:r>
            <a:r>
              <a:rPr kumimoji="1" lang="ja-JP" altLang="en-US" sz="2200" b="1" dirty="0">
                <a:latin typeface="Meiryo UI" panose="020B0604030504040204" pitchFamily="50" charset="-128"/>
                <a:ea typeface="Meiryo UI" panose="020B0604030504040204" pitchFamily="50" charset="-128"/>
              </a:rPr>
              <a:t>➢</a:t>
            </a:r>
            <a:r>
              <a:rPr kumimoji="1" lang="ja-JP" altLang="en-US" sz="2200" dirty="0">
                <a:latin typeface="Meiryo UI" panose="020B0604030504040204" pitchFamily="50" charset="-128"/>
                <a:ea typeface="Meiryo UI" panose="020B0604030504040204" pitchFamily="50" charset="-128"/>
              </a:rPr>
              <a:t>企業・団体・府民などの皆様が、</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自ら行う</a:t>
            </a:r>
            <a:r>
              <a:rPr kumimoji="1" lang="en-US" altLang="ja-JP"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SDGs</a:t>
            </a:r>
            <a:r>
              <a:rPr kumimoji="1" lang="ja-JP" altLang="en-US" sz="2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達成に向けた目標や活動を宣言</a:t>
            </a:r>
            <a:r>
              <a:rPr kumimoji="1" lang="ja-JP" altLang="en-US" sz="2200" dirty="0">
                <a:latin typeface="Meiryo UI" panose="020B0604030504040204" pitchFamily="50" charset="-128"/>
                <a:ea typeface="Meiryo UI" panose="020B0604030504040204" pitchFamily="50" charset="-128"/>
              </a:rPr>
              <a:t>する</a:t>
            </a:r>
            <a:endParaRPr kumimoji="1" lang="en-US" altLang="ja-JP" sz="2200" dirty="0">
              <a:latin typeface="Meiryo UI" panose="020B0604030504040204" pitchFamily="50" charset="-128"/>
              <a:ea typeface="Meiryo UI" panose="020B0604030504040204" pitchFamily="50" charset="-128"/>
            </a:endParaRPr>
          </a:p>
          <a:p>
            <a:r>
              <a:rPr kumimoji="1" lang="ja-JP" altLang="en-US" sz="2200" dirty="0">
                <a:latin typeface="Meiryo UI" panose="020B0604030504040204" pitchFamily="50" charset="-128"/>
                <a:ea typeface="Meiryo UI" panose="020B0604030504040204" pitchFamily="50" charset="-128"/>
              </a:rPr>
              <a:t>　　プロジェクトです</a:t>
            </a:r>
            <a:endParaRPr kumimoji="1" lang="en-US" altLang="ja-JP" sz="2200" dirty="0">
              <a:latin typeface="Meiryo UI" panose="020B0604030504040204" pitchFamily="50" charset="-128"/>
              <a:ea typeface="Meiryo UI" panose="020B0604030504040204" pitchFamily="50" charset="-128"/>
            </a:endParaRPr>
          </a:p>
          <a:p>
            <a:endParaRPr kumimoji="1" lang="en-US" altLang="ja-JP" sz="2200" dirty="0">
              <a:latin typeface="Meiryo UI" panose="020B0604030504040204" pitchFamily="50" charset="-128"/>
              <a:ea typeface="Meiryo UI" panose="020B0604030504040204" pitchFamily="50" charset="-128"/>
            </a:endParaRPr>
          </a:p>
          <a:p>
            <a:r>
              <a:rPr kumimoji="1" lang="ja-JP" altLang="en-US" sz="2800" b="1" dirty="0">
                <a:latin typeface="Meiryo UI" panose="020B0604030504040204" pitchFamily="50" charset="-128"/>
                <a:ea typeface="Meiryo UI" panose="020B0604030504040204" pitchFamily="50" charset="-128"/>
              </a:rPr>
              <a:t>〇宣言数</a:t>
            </a:r>
            <a:r>
              <a:rPr kumimoji="1" lang="ja-JP" altLang="en-US" sz="2000" b="1" dirty="0">
                <a:latin typeface="Meiryo UI" panose="020B0604030504040204" pitchFamily="50" charset="-128"/>
                <a:ea typeface="Meiryo UI" panose="020B0604030504040204" pitchFamily="50" charset="-128"/>
              </a:rPr>
              <a:t>（</a:t>
            </a:r>
            <a:r>
              <a:rPr kumimoji="1" lang="en-US" altLang="ja-JP" sz="2000" b="1" dirty="0">
                <a:latin typeface="Meiryo UI" panose="020B0604030504040204" pitchFamily="50" charset="-128"/>
                <a:ea typeface="Meiryo UI" panose="020B0604030504040204" pitchFamily="50" charset="-128"/>
              </a:rPr>
              <a:t>2024</a:t>
            </a:r>
            <a:r>
              <a:rPr kumimoji="1" lang="ja-JP" altLang="en-US" sz="2000" b="1" dirty="0">
                <a:latin typeface="Meiryo UI" panose="020B0604030504040204" pitchFamily="50" charset="-128"/>
                <a:ea typeface="Meiryo UI" panose="020B0604030504040204" pitchFamily="50" charset="-128"/>
              </a:rPr>
              <a:t>年</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月末時点）</a:t>
            </a:r>
            <a:endParaRPr kumimoji="1" lang="en-US" altLang="ja-JP" sz="2000" b="1" dirty="0">
              <a:latin typeface="Meiryo UI" panose="020B0604030504040204" pitchFamily="50" charset="-128"/>
              <a:ea typeface="Meiryo UI" panose="020B0604030504040204" pitchFamily="50" charset="-128"/>
            </a:endParaRPr>
          </a:p>
          <a:p>
            <a:endParaRPr kumimoji="1" lang="en-US" altLang="ja-JP" sz="2200" b="1" dirty="0">
              <a:latin typeface="Meiryo UI" panose="020B0604030504040204" pitchFamily="50" charset="-128"/>
              <a:ea typeface="Meiryo UI" panose="020B0604030504040204" pitchFamily="50" charset="-128"/>
            </a:endParaRPr>
          </a:p>
          <a:p>
            <a:r>
              <a:rPr kumimoji="1" lang="ja-JP" altLang="en-US" sz="2200" b="1" dirty="0">
                <a:latin typeface="Meiryo UI" panose="020B0604030504040204" pitchFamily="50" charset="-128"/>
                <a:ea typeface="Meiryo UI" panose="020B0604030504040204" pitchFamily="50" charset="-128"/>
              </a:rPr>
              <a:t>　</a:t>
            </a:r>
            <a:r>
              <a:rPr kumimoji="1" lang="ja-JP" altLang="en-US" sz="2800" b="1" u="sng" dirty="0">
                <a:latin typeface="Meiryo UI" panose="020B0604030504040204" pitchFamily="50" charset="-128"/>
                <a:ea typeface="Meiryo UI" panose="020B0604030504040204" pitchFamily="50" charset="-128"/>
              </a:rPr>
              <a:t>累計：</a:t>
            </a:r>
            <a:r>
              <a:rPr kumimoji="1" lang="en-US" altLang="ja-JP" sz="2800" b="1" u="sng" dirty="0">
                <a:latin typeface="Meiryo UI" panose="020B0604030504040204" pitchFamily="50" charset="-128"/>
                <a:ea typeface="Meiryo UI" panose="020B0604030504040204" pitchFamily="50" charset="-128"/>
              </a:rPr>
              <a:t>5,718</a:t>
            </a:r>
            <a:r>
              <a:rPr kumimoji="1" lang="ja-JP" altLang="en-US" sz="2800" b="1" u="sng" dirty="0">
                <a:latin typeface="Meiryo UI" panose="020B0604030504040204" pitchFamily="50" charset="-128"/>
                <a:ea typeface="Meiryo UI" panose="020B0604030504040204" pitchFamily="50" charset="-128"/>
              </a:rPr>
              <a:t>件（うち企業団体</a:t>
            </a:r>
            <a:r>
              <a:rPr kumimoji="1" lang="en-US" altLang="ja-JP" sz="2800" b="1" u="sng" dirty="0">
                <a:latin typeface="Meiryo UI" panose="020B0604030504040204" pitchFamily="50" charset="-128"/>
                <a:ea typeface="Meiryo UI" panose="020B0604030504040204" pitchFamily="50" charset="-128"/>
              </a:rPr>
              <a:t>543</a:t>
            </a:r>
            <a:r>
              <a:rPr kumimoji="1" lang="ja-JP" altLang="en-US" sz="2800" b="1" u="sng" dirty="0">
                <a:latin typeface="Meiryo UI" panose="020B0604030504040204" pitchFamily="50" charset="-128"/>
                <a:ea typeface="Meiryo UI" panose="020B0604030504040204" pitchFamily="50" charset="-128"/>
              </a:rPr>
              <a:t>件）</a:t>
            </a:r>
            <a:endParaRPr kumimoji="1" lang="en-US" altLang="ja-JP" sz="2800" b="1" u="sng" dirty="0">
              <a:latin typeface="Meiryo UI" panose="020B0604030504040204" pitchFamily="50" charset="-128"/>
              <a:ea typeface="Meiryo UI" panose="020B0604030504040204" pitchFamily="50" charset="-128"/>
            </a:endParaRPr>
          </a:p>
          <a:p>
            <a:endParaRPr kumimoji="1" lang="en-US" altLang="ja-JP" sz="2400" b="1"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9E4EAE57-4EED-4FBD-9727-AD5BB710DFF6}"/>
              </a:ext>
            </a:extLst>
          </p:cNvPr>
          <p:cNvSpPr txBox="1"/>
          <p:nvPr/>
        </p:nvSpPr>
        <p:spPr>
          <a:xfrm>
            <a:off x="5033123" y="4190764"/>
            <a:ext cx="6159500" cy="2031325"/>
          </a:xfrm>
          <a:prstGeom prst="rect">
            <a:avLst/>
          </a:prstGeom>
          <a:noFill/>
          <a:ln w="12700">
            <a:solidFill>
              <a:schemeClr val="tx1"/>
            </a:solidFill>
            <a:prstDash val="dash"/>
          </a:ln>
        </p:spPr>
        <p:txBody>
          <a:bodyPr wrap="square">
            <a:spAutoFit/>
          </a:bodyPr>
          <a:lstStyle/>
          <a:p>
            <a:pPr marL="185738" indent="-185738">
              <a:tabLst>
                <a:tab pos="6239554" algn="l"/>
              </a:tabLst>
            </a:pP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個人の</a:t>
            </a:r>
            <a:r>
              <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宣言の例</a:t>
            </a:r>
            <a:endParaRPr lang="en-US" altLang="ja-JP" sz="1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・買い物は、車を使用せずに自転車や徒歩で移動する。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・エアコンや、冷暖房機器を、必要以上に使用することを控える。</a:t>
            </a:r>
            <a:endParaRPr lang="en-US" altLang="ja-JP"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・マイバッグ、マイボトル、マイ箸を持参する。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・環境に配慮された商品を購入する。</a:t>
            </a:r>
          </a:p>
          <a:p>
            <a:pPr marL="185738" indent="-185738">
              <a:tabLst>
                <a:tab pos="6239554" algn="l"/>
              </a:tabLst>
            </a:pPr>
            <a:r>
              <a:rPr lang="ja-JP" altLang="en-US" sz="1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・普段の買い物でも、消費期限の早いものから買うようにする。</a:t>
            </a:r>
          </a:p>
        </p:txBody>
      </p:sp>
      <p:sp>
        <p:nvSpPr>
          <p:cNvPr id="9" name="スライド番号プレースホルダー 5">
            <a:extLst>
              <a:ext uri="{FF2B5EF4-FFF2-40B4-BE49-F238E27FC236}">
                <a16:creationId xmlns:a16="http://schemas.microsoft.com/office/drawing/2014/main" id="{A58AD87C-9E93-41E6-A300-8234C3CE751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19</a:t>
            </a:fld>
            <a:endParaRPr kumimoji="1" lang="ja-JP" altLang="en-US">
              <a:solidFill>
                <a:prstClr val="black"/>
              </a:solidFill>
            </a:endParaRPr>
          </a:p>
        </p:txBody>
      </p:sp>
    </p:spTree>
    <p:extLst>
      <p:ext uri="{BB962C8B-B14F-4D97-AF65-F5344CB8AC3E}">
        <p14:creationId xmlns:p14="http://schemas.microsoft.com/office/powerpoint/2010/main" val="704766684"/>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75AAFAE-186F-4E8B-9B31-0A97BE794F3C}"/>
              </a:ext>
            </a:extLst>
          </p:cNvPr>
          <p:cNvSpPr>
            <a:spLocks noGrp="1"/>
          </p:cNvSpPr>
          <p:nvPr>
            <p:ph type="sldNum" sz="quarter" idx="12"/>
          </p:nvPr>
        </p:nvSpPr>
        <p:spPr/>
        <p:txBody>
          <a:bodyPr/>
          <a:lstStyle/>
          <a:p>
            <a:fld id="{7B20388F-A125-4D2E-BBF0-E240911E1C91}" type="slidenum">
              <a:rPr kumimoji="1" lang="ja-JP" altLang="en-US" smtClean="0"/>
              <a:pPr/>
              <a:t>20</a:t>
            </a:fld>
            <a:endParaRPr kumimoji="1" lang="ja-JP" altLang="en-US"/>
          </a:p>
        </p:txBody>
      </p:sp>
      <p:sp>
        <p:nvSpPr>
          <p:cNvPr id="3" name="正方形/長方形 2">
            <a:extLst>
              <a:ext uri="{FF2B5EF4-FFF2-40B4-BE49-F238E27FC236}">
                <a16:creationId xmlns:a16="http://schemas.microsoft.com/office/drawing/2014/main" id="{15E5E971-5DF1-4215-98A9-4B116932A5B4}"/>
              </a:ext>
            </a:extLst>
          </p:cNvPr>
          <p:cNvSpPr/>
          <p:nvPr/>
        </p:nvSpPr>
        <p:spPr>
          <a:xfrm>
            <a:off x="0" y="1209"/>
            <a:ext cx="12192000" cy="523365"/>
          </a:xfrm>
          <a:prstGeom prst="rect">
            <a:avLst/>
          </a:prstGeom>
          <a:solidFill>
            <a:schemeClr val="accent6"/>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研究課題について</a:t>
            </a:r>
          </a:p>
        </p:txBody>
      </p:sp>
      <p:sp>
        <p:nvSpPr>
          <p:cNvPr id="4" name="スライド番号プレースホルダー 5">
            <a:extLst>
              <a:ext uri="{FF2B5EF4-FFF2-40B4-BE49-F238E27FC236}">
                <a16:creationId xmlns:a16="http://schemas.microsoft.com/office/drawing/2014/main" id="{5DD4B7C4-79AF-4CF5-B424-4F7B2B8C820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20</a:t>
            </a:fld>
            <a:endParaRPr kumimoji="1" lang="ja-JP" altLang="en-US">
              <a:solidFill>
                <a:prstClr val="black"/>
              </a:solidFill>
            </a:endParaRPr>
          </a:p>
        </p:txBody>
      </p:sp>
      <p:sp>
        <p:nvSpPr>
          <p:cNvPr id="5" name="テキスト ボックス 4">
            <a:extLst>
              <a:ext uri="{FF2B5EF4-FFF2-40B4-BE49-F238E27FC236}">
                <a16:creationId xmlns:a16="http://schemas.microsoft.com/office/drawing/2014/main" id="{4EA60B74-2307-4538-BC81-F479482F027F}"/>
              </a:ext>
            </a:extLst>
          </p:cNvPr>
          <p:cNvSpPr txBox="1"/>
          <p:nvPr/>
        </p:nvSpPr>
        <p:spPr>
          <a:xfrm>
            <a:off x="92467" y="1294260"/>
            <a:ext cx="11955284" cy="3539430"/>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rPr>
              <a:t>＜研究課題のテーマ＞</a:t>
            </a:r>
            <a:endParaRPr kumimoji="1" lang="en-US" altLang="ja-JP" sz="3200" b="1" dirty="0">
              <a:latin typeface="Meiryo UI" panose="020B0604030504040204" pitchFamily="50" charset="-128"/>
              <a:ea typeface="Meiryo UI" panose="020B0604030504040204" pitchFamily="50" charset="-128"/>
            </a:endParaRPr>
          </a:p>
          <a:p>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SDGs</a:t>
            </a:r>
            <a:r>
              <a:rPr kumimoji="1" lang="ja-JP" altLang="en-US" sz="3200" dirty="0">
                <a:latin typeface="Meiryo UI" panose="020B0604030504040204" pitchFamily="50" charset="-128"/>
                <a:ea typeface="Meiryo UI" panose="020B0604030504040204" pitchFamily="50" charset="-128"/>
              </a:rPr>
              <a:t>の視点で、大阪の現状を確認し、</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a:t>
            </a:r>
            <a:r>
              <a:rPr kumimoji="1" lang="en-US" altLang="ja-JP" sz="3200" dirty="0">
                <a:latin typeface="Meiryo UI" panose="020B0604030504040204" pitchFamily="50" charset="-128"/>
                <a:ea typeface="Meiryo UI" panose="020B0604030504040204" pitchFamily="50" charset="-128"/>
              </a:rPr>
              <a:t>SDGs</a:t>
            </a:r>
            <a:r>
              <a:rPr kumimoji="1" lang="ja-JP" altLang="en-US" sz="3200" dirty="0">
                <a:latin typeface="Meiryo UI" panose="020B0604030504040204" pitchFamily="50" charset="-128"/>
                <a:ea typeface="Meiryo UI" panose="020B0604030504040204" pitchFamily="50" charset="-128"/>
              </a:rPr>
              <a:t>達成に向けて</a:t>
            </a:r>
            <a:r>
              <a:rPr kumimoji="1" lang="ja-JP" altLang="en-US" sz="3200" b="1" u="sng" dirty="0">
                <a:latin typeface="Meiryo UI" panose="020B0604030504040204" pitchFamily="50" charset="-128"/>
                <a:ea typeface="Meiryo UI" panose="020B0604030504040204" pitchFamily="50" charset="-128"/>
              </a:rPr>
              <a:t>どのような取組みが必要か</a:t>
            </a:r>
            <a:r>
              <a:rPr kumimoji="1" lang="ja-JP" altLang="en-US" sz="3200" dirty="0">
                <a:latin typeface="Meiryo UI" panose="020B0604030504040204" pitchFamily="50" charset="-128"/>
                <a:ea typeface="Meiryo UI" panose="020B0604030504040204" pitchFamily="50" charset="-128"/>
              </a:rPr>
              <a:t>を検討してください。</a:t>
            </a:r>
            <a:endParaRPr kumimoji="1" lang="en-US" altLang="ja-JP" sz="3200" dirty="0">
              <a:latin typeface="Meiryo UI" panose="020B0604030504040204" pitchFamily="50" charset="-128"/>
              <a:ea typeface="Meiryo UI" panose="020B0604030504040204" pitchFamily="50" charset="-128"/>
            </a:endParaRPr>
          </a:p>
          <a:p>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また、その取組みに対して、</a:t>
            </a:r>
            <a:r>
              <a:rPr kumimoji="1" lang="ja-JP" altLang="en-US" sz="3200" b="1" u="sng"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自分が貢献できる活動（行動）</a:t>
            </a:r>
            <a:r>
              <a:rPr kumimoji="1" lang="ja-JP" altLang="en-US" sz="3200" dirty="0">
                <a:latin typeface="Meiryo UI" panose="020B0604030504040204" pitchFamily="50" charset="-128"/>
                <a:ea typeface="Meiryo UI" panose="020B0604030504040204" pitchFamily="50" charset="-128"/>
              </a:rPr>
              <a:t>を</a:t>
            </a:r>
            <a:endParaRPr kumimoji="1" lang="en-US" altLang="ja-JP" sz="3200" dirty="0">
              <a:latin typeface="Meiryo UI" panose="020B0604030504040204" pitchFamily="50" charset="-128"/>
              <a:ea typeface="Meiryo UI" panose="020B0604030504040204" pitchFamily="50" charset="-128"/>
            </a:endParaRPr>
          </a:p>
          <a:p>
            <a:r>
              <a:rPr kumimoji="1" lang="ja-JP" altLang="en-US" sz="3200" dirty="0">
                <a:latin typeface="Meiryo UI" panose="020B0604030504040204" pitchFamily="50" charset="-128"/>
                <a:ea typeface="Meiryo UI" panose="020B0604030504040204" pitchFamily="50" charset="-128"/>
              </a:rPr>
              <a:t>　発表ください。</a:t>
            </a:r>
          </a:p>
        </p:txBody>
      </p:sp>
    </p:spTree>
    <p:extLst>
      <p:ext uri="{BB962C8B-B14F-4D97-AF65-F5344CB8AC3E}">
        <p14:creationId xmlns:p14="http://schemas.microsoft.com/office/powerpoint/2010/main" val="1135465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四角形: 角を丸くする 9">
            <a:extLst>
              <a:ext uri="{FF2B5EF4-FFF2-40B4-BE49-F238E27FC236}">
                <a16:creationId xmlns:a16="http://schemas.microsoft.com/office/drawing/2014/main" id="{CD5A8243-22B5-4B41-B3F7-D33F077CC839}"/>
              </a:ext>
            </a:extLst>
          </p:cNvPr>
          <p:cNvSpPr/>
          <p:nvPr/>
        </p:nvSpPr>
        <p:spPr>
          <a:xfrm>
            <a:off x="146631" y="161200"/>
            <a:ext cx="2524649" cy="561175"/>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2219817-0EA6-43FA-810F-D00D71813720}"/>
              </a:ext>
            </a:extLst>
          </p:cNvPr>
          <p:cNvSpPr txBox="1"/>
          <p:nvPr/>
        </p:nvSpPr>
        <p:spPr>
          <a:xfrm>
            <a:off x="203199" y="916287"/>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選んだゴール</a:t>
            </a:r>
            <a:endParaRPr kumimoji="1" lang="en-US" altLang="ja-JP" sz="2400" b="1"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AC277B14-637B-4915-B98B-EEB744576DB4}"/>
              </a:ext>
            </a:extLst>
          </p:cNvPr>
          <p:cNvSpPr/>
          <p:nvPr/>
        </p:nvSpPr>
        <p:spPr>
          <a:xfrm>
            <a:off x="2844800" y="838970"/>
            <a:ext cx="2744342" cy="736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Meiryo UI" panose="020B0604030504040204" pitchFamily="50" charset="-128"/>
                <a:ea typeface="Meiryo UI" panose="020B0604030504040204" pitchFamily="50" charset="-128"/>
              </a:rPr>
              <a:t>　ゴール</a:t>
            </a:r>
            <a:r>
              <a:rPr kumimoji="1" lang="en-US" altLang="ja-JP" b="1" dirty="0">
                <a:latin typeface="Meiryo UI" panose="020B0604030504040204" pitchFamily="50" charset="-128"/>
                <a:ea typeface="Meiryo UI" panose="020B0604030504040204" pitchFamily="50" charset="-128"/>
              </a:rPr>
              <a:t>No.</a:t>
            </a:r>
            <a:endParaRPr kumimoji="1" lang="ja-JP" altLang="en-US"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A93EEC9-35F7-496C-8973-D72A7453084C}"/>
              </a:ext>
            </a:extLst>
          </p:cNvPr>
          <p:cNvSpPr txBox="1"/>
          <p:nvPr/>
        </p:nvSpPr>
        <p:spPr>
          <a:xfrm>
            <a:off x="203200" y="1925673"/>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選んだ統計データ</a:t>
            </a:r>
            <a:endParaRPr kumimoji="1" lang="en-US" altLang="ja-JP" sz="2400" b="1"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67C564E8-37CE-44AD-B7FB-ECA350C4A7B3}"/>
              </a:ext>
            </a:extLst>
          </p:cNvPr>
          <p:cNvSpPr/>
          <p:nvPr/>
        </p:nvSpPr>
        <p:spPr>
          <a:xfrm>
            <a:off x="2844800" y="1780149"/>
            <a:ext cx="9144000" cy="736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E5D5D09-405A-4C24-92EE-638EC3F3AF92}"/>
              </a:ext>
            </a:extLst>
          </p:cNvPr>
          <p:cNvSpPr txBox="1"/>
          <p:nvPr/>
        </p:nvSpPr>
        <p:spPr>
          <a:xfrm>
            <a:off x="223748" y="2653611"/>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取組みが必要なこと</a:t>
            </a:r>
            <a:endParaRPr kumimoji="1" lang="en-US" altLang="ja-JP" sz="2400" b="1"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22462D2-EF2B-4E59-86DF-1DD10B922E08}"/>
              </a:ext>
            </a:extLst>
          </p:cNvPr>
          <p:cNvSpPr/>
          <p:nvPr/>
        </p:nvSpPr>
        <p:spPr>
          <a:xfrm>
            <a:off x="358454" y="3202940"/>
            <a:ext cx="11630346" cy="13962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BE1154D9-9F36-44C3-8101-74B1B474189B}"/>
              </a:ext>
            </a:extLst>
          </p:cNvPr>
          <p:cNvSpPr txBox="1"/>
          <p:nvPr/>
        </p:nvSpPr>
        <p:spPr>
          <a:xfrm>
            <a:off x="126084" y="191977"/>
            <a:ext cx="2545196"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＜作業シート①＞</a:t>
            </a:r>
            <a:endParaRPr kumimoji="1" lang="en-US" altLang="ja-JP" sz="2400"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21</a:t>
            </a:fld>
            <a:endParaRPr kumimoji="1" lang="ja-JP" altLang="en-US">
              <a:solidFill>
                <a:prstClr val="black"/>
              </a:solidFill>
            </a:endParaRPr>
          </a:p>
        </p:txBody>
      </p:sp>
      <p:sp>
        <p:nvSpPr>
          <p:cNvPr id="12" name="四角形: 角を丸くする 11">
            <a:extLst>
              <a:ext uri="{FF2B5EF4-FFF2-40B4-BE49-F238E27FC236}">
                <a16:creationId xmlns:a16="http://schemas.microsoft.com/office/drawing/2014/main" id="{23D63BB5-318B-49BA-940C-1F4F6CF9FBA9}"/>
              </a:ext>
            </a:extLst>
          </p:cNvPr>
          <p:cNvSpPr/>
          <p:nvPr/>
        </p:nvSpPr>
        <p:spPr>
          <a:xfrm>
            <a:off x="358454" y="5217124"/>
            <a:ext cx="11630346" cy="160381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896C9D3-B6DC-4280-AF55-6139DEE73DD7}"/>
              </a:ext>
            </a:extLst>
          </p:cNvPr>
          <p:cNvSpPr txBox="1"/>
          <p:nvPr/>
        </p:nvSpPr>
        <p:spPr>
          <a:xfrm>
            <a:off x="223748" y="4686884"/>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自分が貢献できること</a:t>
            </a:r>
            <a:endParaRPr kumimoji="1"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18454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F3D251-B143-4E77-8603-78B341CF63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91459" y="1520575"/>
            <a:ext cx="8105295" cy="4523965"/>
          </a:xfrm>
          <a:prstGeom prst="rect">
            <a:avLst/>
          </a:prstGeom>
        </p:spPr>
      </p:pic>
      <p:sp>
        <p:nvSpPr>
          <p:cNvPr id="3" name="正方形/長方形 2">
            <a:extLst>
              <a:ext uri="{FF2B5EF4-FFF2-40B4-BE49-F238E27FC236}">
                <a16:creationId xmlns:a16="http://schemas.microsoft.com/office/drawing/2014/main" id="{25F38CC4-3698-1EDB-EFD6-47F08C2CA107}"/>
              </a:ext>
            </a:extLst>
          </p:cNvPr>
          <p:cNvSpPr/>
          <p:nvPr/>
        </p:nvSpPr>
        <p:spPr>
          <a:xfrm>
            <a:off x="-184934" y="218718"/>
            <a:ext cx="13428324" cy="13018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sz="4000" b="1" dirty="0">
                <a:latin typeface="Meiryo UI" panose="020B0604030504040204" pitchFamily="50" charset="-128"/>
                <a:ea typeface="Meiryo UI" panose="020B0604030504040204" pitchFamily="50" charset="-128"/>
              </a:rPr>
              <a:t>作業①　最も関心のあるゴールと１つ選んでください</a:t>
            </a:r>
            <a:endParaRPr kumimoji="1" lang="en-US" altLang="ja-JP" sz="4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78B5A8E-4C0A-4258-BA52-A2539D19821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22</a:t>
            </a:fld>
            <a:endParaRPr kumimoji="1" lang="ja-JP" altLang="en-US">
              <a:solidFill>
                <a:prstClr val="black"/>
              </a:solidFill>
            </a:endParaRPr>
          </a:p>
        </p:txBody>
      </p:sp>
      <p:sp>
        <p:nvSpPr>
          <p:cNvPr id="5" name="正方形/長方形 4">
            <a:extLst>
              <a:ext uri="{FF2B5EF4-FFF2-40B4-BE49-F238E27FC236}">
                <a16:creationId xmlns:a16="http://schemas.microsoft.com/office/drawing/2014/main" id="{E2EC45A9-A671-4454-BAB2-E7A1026CB515}"/>
              </a:ext>
            </a:extLst>
          </p:cNvPr>
          <p:cNvSpPr/>
          <p:nvPr/>
        </p:nvSpPr>
        <p:spPr>
          <a:xfrm>
            <a:off x="390419" y="5695539"/>
            <a:ext cx="10962936" cy="13018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en-US" altLang="ja-JP" sz="2800" b="1" u="sng" dirty="0">
                <a:latin typeface="Meiryo UI" panose="020B0604030504040204" pitchFamily="50" charset="-128"/>
                <a:ea typeface="Meiryo UI" panose="020B0604030504040204" pitchFamily="50" charset="-128"/>
              </a:rPr>
              <a:t>23</a:t>
            </a:r>
            <a:r>
              <a:rPr kumimoji="1" lang="ja-JP" altLang="en-US" sz="2800" b="1" u="sng" dirty="0">
                <a:latin typeface="Meiryo UI" panose="020B0604030504040204" pitchFamily="50" charset="-128"/>
                <a:ea typeface="Meiryo UI" panose="020B0604030504040204" pitchFamily="50" charset="-128"/>
              </a:rPr>
              <a:t>～</a:t>
            </a:r>
            <a:r>
              <a:rPr kumimoji="1" lang="en-US" altLang="ja-JP" sz="2800" b="1" u="sng" dirty="0">
                <a:latin typeface="Meiryo UI" panose="020B0604030504040204" pitchFamily="50" charset="-128"/>
                <a:ea typeface="Meiryo UI" panose="020B0604030504040204" pitchFamily="50" charset="-128"/>
              </a:rPr>
              <a:t>40</a:t>
            </a:r>
            <a:r>
              <a:rPr kumimoji="1" lang="ja-JP" altLang="en-US" sz="2800" b="1" u="sng" dirty="0">
                <a:latin typeface="Meiryo UI" panose="020B0604030504040204" pitchFamily="50" charset="-128"/>
                <a:ea typeface="Meiryo UI" panose="020B0604030504040204" pitchFamily="50" charset="-128"/>
              </a:rPr>
              <a:t>ｐのターゲットを見ると、よりゴールに対する理解が深まります</a:t>
            </a:r>
            <a:endParaRPr kumimoji="1" lang="en-US" altLang="ja-JP" sz="2800" b="1" u="sng"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6920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2C1CE378-2DA6-4210-B1BC-74C3E5B95A7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2322D19F-7EC9-4CF9-84DD-A3EC40CA1D21}"/>
              </a:ext>
            </a:extLst>
          </p:cNvPr>
          <p:cNvPicPr>
            <a:picLocks noChangeAspect="1"/>
          </p:cNvPicPr>
          <p:nvPr/>
        </p:nvPicPr>
        <p:blipFill>
          <a:blip r:embed="rId2"/>
          <a:stretch>
            <a:fillRect/>
          </a:stretch>
        </p:blipFill>
        <p:spPr>
          <a:xfrm>
            <a:off x="473038" y="994738"/>
            <a:ext cx="10867191" cy="4995095"/>
          </a:xfrm>
          <a:prstGeom prst="rect">
            <a:avLst/>
          </a:prstGeom>
        </p:spPr>
      </p:pic>
      <p:sp>
        <p:nvSpPr>
          <p:cNvPr id="7" name="スライド番号プレースホルダー 5">
            <a:extLst>
              <a:ext uri="{FF2B5EF4-FFF2-40B4-BE49-F238E27FC236}">
                <a16:creationId xmlns:a16="http://schemas.microsoft.com/office/drawing/2014/main" id="{7A618422-5073-47EF-BB11-9001ACC8958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23</a:t>
            </a:fld>
            <a:endParaRPr kumimoji="1" lang="ja-JP" altLang="en-US">
              <a:solidFill>
                <a:prstClr val="black"/>
              </a:solidFill>
            </a:endParaRPr>
          </a:p>
        </p:txBody>
      </p:sp>
    </p:spTree>
    <p:extLst>
      <p:ext uri="{BB962C8B-B14F-4D97-AF65-F5344CB8AC3E}">
        <p14:creationId xmlns:p14="http://schemas.microsoft.com/office/powerpoint/2010/main" val="3990661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54FD0E75-9191-4256-8BE1-12726247F073}"/>
              </a:ext>
            </a:extLst>
          </p:cNvPr>
          <p:cNvPicPr>
            <a:picLocks noChangeAspect="1"/>
          </p:cNvPicPr>
          <p:nvPr/>
        </p:nvPicPr>
        <p:blipFill>
          <a:blip r:embed="rId2"/>
          <a:stretch>
            <a:fillRect/>
          </a:stretch>
        </p:blipFill>
        <p:spPr>
          <a:xfrm>
            <a:off x="503148" y="834428"/>
            <a:ext cx="11185704" cy="5189143"/>
          </a:xfrm>
          <a:prstGeom prst="rect">
            <a:avLst/>
          </a:prstGeom>
        </p:spPr>
      </p:pic>
      <p:sp>
        <p:nvSpPr>
          <p:cNvPr id="7" name="正方形/長方形 6">
            <a:extLst>
              <a:ext uri="{FF2B5EF4-FFF2-40B4-BE49-F238E27FC236}">
                <a16:creationId xmlns:a16="http://schemas.microsoft.com/office/drawing/2014/main" id="{644D4D7B-86B6-44D9-B79C-0A4D599D2624}"/>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33324AF3-4AB0-4D5B-BB9B-F79FD95CEB3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24</a:t>
            </a:fld>
            <a:endParaRPr kumimoji="1" lang="ja-JP" altLang="en-US">
              <a:solidFill>
                <a:prstClr val="black"/>
              </a:solidFill>
            </a:endParaRPr>
          </a:p>
        </p:txBody>
      </p:sp>
    </p:spTree>
    <p:extLst>
      <p:ext uri="{BB962C8B-B14F-4D97-AF65-F5344CB8AC3E}">
        <p14:creationId xmlns:p14="http://schemas.microsoft.com/office/powerpoint/2010/main" val="1089795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25</a:t>
            </a:fld>
            <a:endParaRPr kumimoji="1" lang="ja-JP" altLang="en-US"/>
          </a:p>
        </p:txBody>
      </p:sp>
      <p:pic>
        <p:nvPicPr>
          <p:cNvPr id="5" name="図 4">
            <a:extLst>
              <a:ext uri="{FF2B5EF4-FFF2-40B4-BE49-F238E27FC236}">
                <a16:creationId xmlns:a16="http://schemas.microsoft.com/office/drawing/2014/main" id="{4CEE9045-CBF2-48BD-830C-A3874CB7D6AD}"/>
              </a:ext>
            </a:extLst>
          </p:cNvPr>
          <p:cNvPicPr>
            <a:picLocks noChangeAspect="1"/>
          </p:cNvPicPr>
          <p:nvPr/>
        </p:nvPicPr>
        <p:blipFill>
          <a:blip r:embed="rId2"/>
          <a:stretch>
            <a:fillRect/>
          </a:stretch>
        </p:blipFill>
        <p:spPr>
          <a:xfrm>
            <a:off x="914400" y="700959"/>
            <a:ext cx="10439400" cy="6157041"/>
          </a:xfrm>
          <a:prstGeom prst="rect">
            <a:avLst/>
          </a:prstGeom>
        </p:spPr>
      </p:pic>
      <p:sp>
        <p:nvSpPr>
          <p:cNvPr id="6" name="正方形/長方形 5">
            <a:extLst>
              <a:ext uri="{FF2B5EF4-FFF2-40B4-BE49-F238E27FC236}">
                <a16:creationId xmlns:a16="http://schemas.microsoft.com/office/drawing/2014/main" id="{A100695F-ECD2-4BC5-B522-8EEE4DA22C3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3F48B4AE-3A11-41C6-B4EB-0CCC335AFB4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25</a:t>
            </a:fld>
            <a:endParaRPr kumimoji="1" lang="ja-JP" altLang="en-US">
              <a:solidFill>
                <a:prstClr val="black"/>
              </a:solidFill>
            </a:endParaRPr>
          </a:p>
        </p:txBody>
      </p:sp>
    </p:spTree>
    <p:extLst>
      <p:ext uri="{BB962C8B-B14F-4D97-AF65-F5344CB8AC3E}">
        <p14:creationId xmlns:p14="http://schemas.microsoft.com/office/powerpoint/2010/main" val="129907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A20BE2A-A27C-4B9B-8BC1-DF0F114A3248}"/>
              </a:ext>
            </a:extLst>
          </p:cNvPr>
          <p:cNvPicPr>
            <a:picLocks noChangeAspect="1"/>
          </p:cNvPicPr>
          <p:nvPr/>
        </p:nvPicPr>
        <p:blipFill>
          <a:blip r:embed="rId2"/>
          <a:stretch>
            <a:fillRect/>
          </a:stretch>
        </p:blipFill>
        <p:spPr>
          <a:xfrm>
            <a:off x="484727" y="783012"/>
            <a:ext cx="11222546" cy="5532241"/>
          </a:xfrm>
          <a:prstGeom prst="rect">
            <a:avLst/>
          </a:prstGeom>
        </p:spPr>
      </p:pic>
      <p:sp>
        <p:nvSpPr>
          <p:cNvPr id="7" name="正方形/長方形 6">
            <a:extLst>
              <a:ext uri="{FF2B5EF4-FFF2-40B4-BE49-F238E27FC236}">
                <a16:creationId xmlns:a16="http://schemas.microsoft.com/office/drawing/2014/main" id="{EDC1E547-69CE-43D5-9131-CFE25A1D14A5}"/>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DAE5DD17-6BD8-4013-B368-6CDF5E71BD2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26</a:t>
            </a:fld>
            <a:endParaRPr kumimoji="1" lang="ja-JP" altLang="en-US">
              <a:solidFill>
                <a:prstClr val="black"/>
              </a:solidFill>
            </a:endParaRPr>
          </a:p>
        </p:txBody>
      </p:sp>
    </p:spTree>
    <p:extLst>
      <p:ext uri="{BB962C8B-B14F-4D97-AF65-F5344CB8AC3E}">
        <p14:creationId xmlns:p14="http://schemas.microsoft.com/office/powerpoint/2010/main" val="21079761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67609689-4458-42E5-BD65-B9DF28390D8F}"/>
              </a:ext>
            </a:extLst>
          </p:cNvPr>
          <p:cNvPicPr>
            <a:picLocks noChangeAspect="1"/>
          </p:cNvPicPr>
          <p:nvPr/>
        </p:nvPicPr>
        <p:blipFill>
          <a:blip r:embed="rId2"/>
          <a:stretch>
            <a:fillRect/>
          </a:stretch>
        </p:blipFill>
        <p:spPr>
          <a:xfrm>
            <a:off x="426091" y="818646"/>
            <a:ext cx="11339818" cy="5220708"/>
          </a:xfrm>
          <a:prstGeom prst="rect">
            <a:avLst/>
          </a:prstGeom>
        </p:spPr>
      </p:pic>
      <p:sp>
        <p:nvSpPr>
          <p:cNvPr id="7" name="正方形/長方形 6">
            <a:extLst>
              <a:ext uri="{FF2B5EF4-FFF2-40B4-BE49-F238E27FC236}">
                <a16:creationId xmlns:a16="http://schemas.microsoft.com/office/drawing/2014/main" id="{F572AA2C-8718-4177-9027-B958CA275A2D}"/>
              </a:ext>
            </a:extLst>
          </p:cNvPr>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40430FC0-8342-4777-9428-FA29A56CE8CA}"/>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27</a:t>
            </a:fld>
            <a:endParaRPr kumimoji="1" lang="ja-JP" altLang="en-US">
              <a:solidFill>
                <a:prstClr val="black"/>
              </a:solidFill>
            </a:endParaRPr>
          </a:p>
        </p:txBody>
      </p:sp>
    </p:spTree>
    <p:extLst>
      <p:ext uri="{BB962C8B-B14F-4D97-AF65-F5344CB8AC3E}">
        <p14:creationId xmlns:p14="http://schemas.microsoft.com/office/powerpoint/2010/main" val="4260713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234A9D0-9513-473E-919C-61AB0CDA554F}"/>
              </a:ext>
            </a:extLst>
          </p:cNvPr>
          <p:cNvPicPr>
            <a:picLocks noChangeAspect="1"/>
          </p:cNvPicPr>
          <p:nvPr/>
        </p:nvPicPr>
        <p:blipFill>
          <a:blip r:embed="rId2"/>
          <a:stretch>
            <a:fillRect/>
          </a:stretch>
        </p:blipFill>
        <p:spPr>
          <a:xfrm>
            <a:off x="529451" y="1064516"/>
            <a:ext cx="11133098" cy="3528031"/>
          </a:xfrm>
          <a:prstGeom prst="rect">
            <a:avLst/>
          </a:prstGeom>
        </p:spPr>
      </p:pic>
      <p:sp>
        <p:nvSpPr>
          <p:cNvPr id="6" name="正方形/長方形 5">
            <a:extLst>
              <a:ext uri="{FF2B5EF4-FFF2-40B4-BE49-F238E27FC236}">
                <a16:creationId xmlns:a16="http://schemas.microsoft.com/office/drawing/2014/main" id="{F0726E4F-124E-48A3-8A3C-61C89F9C9BE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22748DF4-7C02-4305-BD68-F21A806844E3}"/>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28</a:t>
            </a:fld>
            <a:endParaRPr kumimoji="1" lang="ja-JP" altLang="en-US">
              <a:solidFill>
                <a:prstClr val="black"/>
              </a:solidFill>
            </a:endParaRPr>
          </a:p>
        </p:txBody>
      </p:sp>
    </p:spTree>
    <p:extLst>
      <p:ext uri="{BB962C8B-B14F-4D97-AF65-F5344CB8AC3E}">
        <p14:creationId xmlns:p14="http://schemas.microsoft.com/office/powerpoint/2010/main" val="113026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29247" y="2243190"/>
            <a:ext cx="4536000" cy="4294445"/>
          </a:xfrm>
          <a:prstGeom prst="rect">
            <a:avLst/>
          </a:prstGeom>
        </p:spPr>
        <p:txBody>
          <a:bodyPr wrap="square">
            <a:spAutoFit/>
          </a:bodyPr>
          <a:lstStyle/>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前文</a:t>
            </a:r>
          </a:p>
          <a:p>
            <a:pPr>
              <a:lnSpc>
                <a:spcPts val="2200"/>
              </a:lnSpc>
            </a:pP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このアジェンダは、人間、地球及び繁栄のための行動計画である。これはまた、より大きな自由における普遍的な平和の強化を追求ものでもある。我々は、極端な貧困を含む、あらゆる形態と側面の貧困を撲滅することが最大の地球規模の課題であり、持続可能な開発のための不可欠な必要条件であると認識する。</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lnSpc>
                <a:spcPts val="2200"/>
              </a:lnSpc>
            </a:pP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すべての国及びすべてのステークホルダーは、協同的なパートナーシップの下、この計画を実行する</a:t>
            </a:r>
            <a:r>
              <a:rPr lang="ja-JP" altLang="ja-JP" sz="1600" b="1"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我々は、人類を貧困の恐怖及び欠乏の専制から解き放ち、地球を</a:t>
            </a:r>
            <a:r>
              <a:rPr lang="ja-JP" altLang="ja-JP" sz="1200" kern="100" spc="100" dirty="0" err="1">
                <a:latin typeface="Meiryo UI" panose="020B0604030504040204" pitchFamily="50" charset="-128"/>
                <a:ea typeface="Meiryo UI" panose="020B0604030504040204" pitchFamily="50" charset="-128"/>
                <a:cs typeface="Times New Roman" panose="02020603050405020304" pitchFamily="18" charset="0"/>
              </a:rPr>
              <a:t>癒やし</a:t>
            </a: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安全にすることを決意している。</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我々は、世界を持続的かつ強靱（レジリエント）な道筋に移行させるために緊急に必要な、大胆かつ変革的な手段をとることに決意している。</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a:p>
            <a:pPr>
              <a:lnSpc>
                <a:spcPts val="2200"/>
              </a:lnSpc>
            </a:pPr>
            <a:r>
              <a:rPr lang="ja-JP" altLang="ja-JP" sz="1200" kern="100" spc="100" dirty="0">
                <a:latin typeface="Meiryo UI" panose="020B0604030504040204" pitchFamily="50" charset="-128"/>
                <a:ea typeface="Meiryo UI" panose="020B0604030504040204" pitchFamily="50" charset="-128"/>
                <a:cs typeface="Times New Roman" panose="02020603050405020304" pitchFamily="18" charset="0"/>
              </a:rPr>
              <a:t>我々はこの共同の旅路に乗り出すにあたり、</a:t>
            </a:r>
            <a:r>
              <a:rPr lang="ja-JP" altLang="ja-JP" sz="1600" b="1" u="sng"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誰一人取り残さない</a:t>
            </a:r>
            <a:r>
              <a:rPr lang="ja-JP"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rPr>
              <a:t>ことを誓う。</a:t>
            </a:r>
            <a:endParaRPr lang="en-US" altLang="ja-JP" sz="1200" kern="100" spc="100" dirty="0">
              <a:solidFill>
                <a:srgbClr val="FF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5" name="正方形/長方形 4"/>
          <p:cNvSpPr/>
          <p:nvPr/>
        </p:nvSpPr>
        <p:spPr>
          <a:xfrm>
            <a:off x="9666090" y="776536"/>
            <a:ext cx="1010093" cy="58479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仮 訳</a:t>
            </a:r>
          </a:p>
        </p:txBody>
      </p:sp>
      <p:sp>
        <p:nvSpPr>
          <p:cNvPr id="6" name="正方形/長方形 5"/>
          <p:cNvSpPr/>
          <p:nvPr/>
        </p:nvSpPr>
        <p:spPr>
          <a:xfrm>
            <a:off x="6328349" y="2525070"/>
            <a:ext cx="4536000" cy="3155736"/>
          </a:xfrm>
          <a:prstGeom prst="rect">
            <a:avLst/>
          </a:prstGeom>
        </p:spPr>
        <p:txBody>
          <a:bodyPr wrap="square">
            <a:spAutoFit/>
          </a:bodyPr>
          <a:lstStyle/>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今日我々が発表する</a:t>
            </a:r>
            <a:r>
              <a:rPr lang="en-US" altLang="ja-JP" sz="1200" dirty="0">
                <a:solidFill>
                  <a:srgbClr val="000000"/>
                </a:solidFill>
                <a:latin typeface="Meiryo UI" panose="020B0604030504040204" pitchFamily="50" charset="-128"/>
                <a:ea typeface="Meiryo UI" panose="020B0604030504040204" pitchFamily="50" charset="-128"/>
              </a:rPr>
              <a:t>17</a:t>
            </a:r>
            <a:r>
              <a:rPr lang="ja-JP" altLang="en-US" sz="1200" dirty="0">
                <a:solidFill>
                  <a:srgbClr val="000000"/>
                </a:solidFill>
                <a:latin typeface="Meiryo UI" panose="020B0604030504040204" pitchFamily="50" charset="-128"/>
                <a:ea typeface="Meiryo UI" panose="020B0604030504040204" pitchFamily="50" charset="-128"/>
              </a:rPr>
              <a:t>の持続可能な開発のための目標（</a:t>
            </a:r>
            <a:r>
              <a:rPr lang="en-US" altLang="ja-JP" sz="1200" dirty="0">
                <a:solidFill>
                  <a:srgbClr val="000000"/>
                </a:solidFill>
                <a:latin typeface="Meiryo UI" panose="020B0604030504040204" pitchFamily="50" charset="-128"/>
                <a:ea typeface="Meiryo UI" panose="020B0604030504040204" pitchFamily="50" charset="-128"/>
              </a:rPr>
              <a:t>SDGs</a:t>
            </a:r>
            <a:r>
              <a:rPr lang="ja-JP" altLang="en-US" sz="1200" dirty="0">
                <a:solidFill>
                  <a:srgbClr val="000000"/>
                </a:solidFill>
                <a:latin typeface="Meiryo UI" panose="020B0604030504040204" pitchFamily="50" charset="-128"/>
                <a:ea typeface="Meiryo UI" panose="020B0604030504040204" pitchFamily="50" charset="-128"/>
              </a:rPr>
              <a:t>）と、</a:t>
            </a:r>
            <a:r>
              <a:rPr lang="en-US" altLang="ja-JP" sz="1200" dirty="0">
                <a:solidFill>
                  <a:srgbClr val="000000"/>
                </a:solidFill>
                <a:latin typeface="Meiryo UI" panose="020B0604030504040204" pitchFamily="50" charset="-128"/>
                <a:ea typeface="Meiryo UI" panose="020B0604030504040204" pitchFamily="50" charset="-128"/>
              </a:rPr>
              <a:t>169</a:t>
            </a:r>
            <a:r>
              <a:rPr lang="ja-JP" altLang="en-US" sz="1200" dirty="0">
                <a:solidFill>
                  <a:srgbClr val="000000"/>
                </a:solidFill>
                <a:latin typeface="Meiryo UI" panose="020B0604030504040204" pitchFamily="50" charset="-128"/>
                <a:ea typeface="Meiryo UI" panose="020B0604030504040204" pitchFamily="50" charset="-128"/>
              </a:rPr>
              <a:t>のターゲットは、この新しく普遍的なアジェンダの規模と野心を示している。これらの目標とターゲットは、</a:t>
            </a:r>
            <a:r>
              <a:rPr lang="ja-JP" altLang="en-US" sz="1200" dirty="0">
                <a:latin typeface="Meiryo UI" panose="020B0604030504040204" pitchFamily="50" charset="-128"/>
                <a:ea typeface="Meiryo UI" panose="020B0604030504040204" pitchFamily="50" charset="-128"/>
              </a:rPr>
              <a:t>ミレニアム開発目標（</a:t>
            </a:r>
            <a:r>
              <a:rPr lang="en-US" altLang="ja-JP" sz="1200" dirty="0">
                <a:latin typeface="Meiryo UI" panose="020B0604030504040204" pitchFamily="50" charset="-128"/>
                <a:ea typeface="Meiryo UI" panose="020B0604030504040204" pitchFamily="50" charset="-128"/>
              </a:rPr>
              <a:t>MDGs</a:t>
            </a:r>
            <a:r>
              <a:rPr lang="ja-JP" altLang="en-US" sz="1200" dirty="0">
                <a:latin typeface="Meiryo UI" panose="020B0604030504040204" pitchFamily="50" charset="-128"/>
                <a:ea typeface="Meiryo UI" panose="020B0604030504040204" pitchFamily="50" charset="-128"/>
              </a:rPr>
              <a:t>）を基にして、ミレニアム開発目標が達成で</a:t>
            </a:r>
            <a:r>
              <a:rPr lang="ja-JP" altLang="en-US" sz="1200" dirty="0">
                <a:solidFill>
                  <a:srgbClr val="000000"/>
                </a:solidFill>
                <a:latin typeface="Meiryo UI" panose="020B0604030504040204" pitchFamily="50" charset="-128"/>
                <a:ea typeface="Meiryo UI" panose="020B0604030504040204" pitchFamily="50" charset="-128"/>
              </a:rPr>
              <a:t>きなかったものを全うすることを目指すものである。これらは、すべての人々の人権を実現し、ジェンダー平等とすべての女性と女児の能力強化を達成することを目指す。</a:t>
            </a:r>
            <a:endParaRPr lang="en-US" altLang="ja-JP" sz="1200" dirty="0">
              <a:solidFill>
                <a:srgbClr val="000000"/>
              </a:solidFill>
              <a:latin typeface="Meiryo UI" panose="020B0604030504040204" pitchFamily="50" charset="-128"/>
              <a:ea typeface="Meiryo UI" panose="020B0604030504040204" pitchFamily="50" charset="-128"/>
            </a:endParaRPr>
          </a:p>
          <a:p>
            <a:pPr>
              <a:lnSpc>
                <a:spcPts val="2200"/>
              </a:lnSpc>
            </a:pPr>
            <a:r>
              <a:rPr lang="ja-JP" altLang="en-US" sz="1200" dirty="0">
                <a:solidFill>
                  <a:srgbClr val="FF0000"/>
                </a:solidFill>
                <a:latin typeface="Meiryo UI" panose="020B0604030504040204" pitchFamily="50" charset="-128"/>
                <a:ea typeface="Meiryo UI" panose="020B0604030504040204" pitchFamily="50" charset="-128"/>
              </a:rPr>
              <a:t>これらの目標及びターゲットは、統合され不可分のものであり、持続可能な開発の三側面、すなわち</a:t>
            </a:r>
            <a:r>
              <a:rPr lang="ja-JP" altLang="en-US" sz="1600" b="1" u="sng" dirty="0">
                <a:solidFill>
                  <a:srgbClr val="FF0000"/>
                </a:solidFill>
                <a:latin typeface="Meiryo UI" panose="020B0604030504040204" pitchFamily="50" charset="-128"/>
                <a:ea typeface="Meiryo UI" panose="020B0604030504040204" pitchFamily="50" charset="-128"/>
              </a:rPr>
              <a:t>経済、社会及び環境の三側面を調和させるものである。</a:t>
            </a:r>
          </a:p>
          <a:p>
            <a:pPr>
              <a:lnSpc>
                <a:spcPts val="2200"/>
              </a:lnSpc>
            </a:pPr>
            <a:r>
              <a:rPr lang="ja-JP" altLang="en-US" sz="1200" dirty="0">
                <a:solidFill>
                  <a:srgbClr val="000000"/>
                </a:solidFill>
                <a:latin typeface="Meiryo UI" panose="020B0604030504040204" pitchFamily="50" charset="-128"/>
                <a:ea typeface="Meiryo UI" panose="020B0604030504040204" pitchFamily="50" charset="-128"/>
              </a:rPr>
              <a:t>これらの目標及びターゲットは、人類及び地球にとり極めて重要な分野で、向こう</a:t>
            </a:r>
            <a:r>
              <a:rPr lang="en-US" altLang="ja-JP" sz="1200" dirty="0">
                <a:solidFill>
                  <a:srgbClr val="000000"/>
                </a:solidFill>
                <a:latin typeface="Meiryo UI" panose="020B0604030504040204" pitchFamily="50" charset="-128"/>
                <a:ea typeface="Meiryo UI" panose="020B0604030504040204" pitchFamily="50" charset="-128"/>
              </a:rPr>
              <a:t>15</a:t>
            </a:r>
            <a:r>
              <a:rPr lang="ja-JP" altLang="en-US" sz="1200" dirty="0">
                <a:solidFill>
                  <a:srgbClr val="000000"/>
                </a:solidFill>
                <a:latin typeface="Meiryo UI" panose="020B0604030504040204" pitchFamily="50" charset="-128"/>
                <a:ea typeface="Meiryo UI" panose="020B0604030504040204" pitchFamily="50" charset="-128"/>
              </a:rPr>
              <a:t>年間にわたり、行動を促進するものになろう。</a:t>
            </a:r>
            <a:endParaRPr lang="ja-JP" altLang="en-US" sz="1200" dirty="0">
              <a:latin typeface="Meiryo UI" panose="020B0604030504040204" pitchFamily="50" charset="-128"/>
              <a:ea typeface="Meiryo UI" panose="020B0604030504040204" pitchFamily="50" charset="-128"/>
            </a:endParaRPr>
          </a:p>
        </p:txBody>
      </p:sp>
      <p:sp>
        <p:nvSpPr>
          <p:cNvPr id="7" name="正方形/長方形 6"/>
          <p:cNvSpPr/>
          <p:nvPr/>
        </p:nvSpPr>
        <p:spPr>
          <a:xfrm>
            <a:off x="1315028" y="1330729"/>
            <a:ext cx="9554408" cy="707886"/>
          </a:xfrm>
          <a:prstGeom prst="rect">
            <a:avLst/>
          </a:prstGeom>
        </p:spPr>
        <p:txBody>
          <a:bodyPr wrap="square">
            <a:spAutoFit/>
          </a:bodyPr>
          <a:lstStyle/>
          <a:p>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2015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年</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9</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月</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25</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日第</a:t>
            </a:r>
            <a:r>
              <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70</a:t>
            </a:r>
            <a:r>
              <a:rPr lang="ja-JP"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回国連総会で採択</a:t>
            </a:r>
            <a:endParaRPr lang="en-US" altLang="ja-JP" sz="12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a:p>
            <a:pPr>
              <a:spcBef>
                <a:spcPts val="600"/>
              </a:spcBef>
            </a:pP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我々の世界を変革する：持続可能な開発のための</a:t>
            </a:r>
            <a:r>
              <a:rPr lang="en-US"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2030</a:t>
            </a:r>
            <a:r>
              <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アジェンダ</a:t>
            </a:r>
            <a:r>
              <a:rPr lang="ja-JP" altLang="en-US"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rPr>
              <a:t>（抜粋）</a:t>
            </a:r>
            <a:endParaRPr lang="ja-JP" altLang="ja-JP" sz="2300" spc="100" dirty="0">
              <a:solidFill>
                <a:srgbClr val="000000"/>
              </a:solidFill>
              <a:latin typeface="Meiryo UI" panose="020B0604030504040204" pitchFamily="50" charset="-128"/>
              <a:ea typeface="Meiryo UI" panose="020B0604030504040204" pitchFamily="50" charset="-128"/>
              <a:cs typeface="ＭＳ 明朝" panose="02020609040205080304" pitchFamily="17" charset="-128"/>
            </a:endParaRPr>
          </a:p>
        </p:txBody>
      </p:sp>
      <p:sp>
        <p:nvSpPr>
          <p:cNvPr id="9" name="Shape 323"/>
          <p:cNvSpPr txBox="1">
            <a:spLocks/>
          </p:cNvSpPr>
          <p:nvPr/>
        </p:nvSpPr>
        <p:spPr>
          <a:xfrm>
            <a:off x="8239521" y="6029219"/>
            <a:ext cx="2853134" cy="16136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出典：国際連合広報センターホームページ</a:t>
            </a:r>
            <a:endParaRPr lang="en-US" sz="1050"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11" name="テキスト ボックス 10">
            <a:extLst>
              <a:ext uri="{FF2B5EF4-FFF2-40B4-BE49-F238E27FC236}">
                <a16:creationId xmlns:a16="http://schemas.microsoft.com/office/drawing/2014/main" id="{F62F1D56-6369-49CC-A8F8-420579CB73EB}"/>
              </a:ext>
            </a:extLst>
          </p:cNvPr>
          <p:cNvSpPr txBox="1"/>
          <p:nvPr/>
        </p:nvSpPr>
        <p:spPr>
          <a:xfrm>
            <a:off x="1228187" y="99090"/>
            <a:ext cx="7011333" cy="707886"/>
          </a:xfrm>
          <a:prstGeom prst="rect">
            <a:avLst/>
          </a:prstGeom>
          <a:noFill/>
        </p:spPr>
        <p:txBody>
          <a:bodyPr wrap="square" rtlCol="0">
            <a:spAutoFit/>
          </a:bodyPr>
          <a:lstStyle/>
          <a:p>
            <a:r>
              <a:rPr kumimoji="1" lang="ja-JP" altLang="en-US" sz="2000" b="1" dirty="0">
                <a:latin typeface="Meiryo UI" panose="020B0604030504040204" pitchFamily="50" charset="-128"/>
                <a:ea typeface="Meiryo UI" panose="020B0604030504040204" pitchFamily="50" charset="-128"/>
              </a:rPr>
              <a:t>　（参考資料）持続可能な開発のための２０３０アジェンダ</a:t>
            </a:r>
          </a:p>
          <a:p>
            <a:endParaRPr kumimoji="1" lang="ja-JP" altLang="en-US" sz="2000" b="1" dirty="0">
              <a:latin typeface="Meiryo UI" panose="020B0604030504040204" pitchFamily="50" charset="-128"/>
              <a:ea typeface="Meiryo UI" panose="020B0604030504040204" pitchFamily="50" charset="-128"/>
            </a:endParaRPr>
          </a:p>
        </p:txBody>
      </p:sp>
      <p:cxnSp>
        <p:nvCxnSpPr>
          <p:cNvPr id="12" name="直線コネクタ 11">
            <a:extLst>
              <a:ext uri="{FF2B5EF4-FFF2-40B4-BE49-F238E27FC236}">
                <a16:creationId xmlns:a16="http://schemas.microsoft.com/office/drawing/2014/main" id="{36663B4E-1F48-422C-B9CF-0A4F2A24FCAA}"/>
              </a:ext>
            </a:extLst>
          </p:cNvPr>
          <p:cNvCxnSpPr>
            <a:cxnSpLocks/>
          </p:cNvCxnSpPr>
          <p:nvPr/>
        </p:nvCxnSpPr>
        <p:spPr>
          <a:xfrm>
            <a:off x="1222182" y="600457"/>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スライド番号プレースホルダー 5">
            <a:extLst>
              <a:ext uri="{FF2B5EF4-FFF2-40B4-BE49-F238E27FC236}">
                <a16:creationId xmlns:a16="http://schemas.microsoft.com/office/drawing/2014/main" id="{DC66FD95-948D-401F-B906-B6BDA471BA2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a:t>
            </a:fld>
            <a:endParaRPr kumimoji="1" lang="ja-JP" altLang="en-US">
              <a:solidFill>
                <a:prstClr val="black"/>
              </a:solidFill>
            </a:endParaRPr>
          </a:p>
        </p:txBody>
      </p:sp>
    </p:spTree>
    <p:extLst>
      <p:ext uri="{BB962C8B-B14F-4D97-AF65-F5344CB8AC3E}">
        <p14:creationId xmlns:p14="http://schemas.microsoft.com/office/powerpoint/2010/main" val="1448277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449FB230-F50E-4892-9943-34FEED77AAD3}"/>
              </a:ext>
            </a:extLst>
          </p:cNvPr>
          <p:cNvPicPr>
            <a:picLocks noChangeAspect="1"/>
          </p:cNvPicPr>
          <p:nvPr/>
        </p:nvPicPr>
        <p:blipFill>
          <a:blip r:embed="rId2"/>
          <a:stretch>
            <a:fillRect/>
          </a:stretch>
        </p:blipFill>
        <p:spPr>
          <a:xfrm>
            <a:off x="482600" y="942119"/>
            <a:ext cx="11226800" cy="3231658"/>
          </a:xfrm>
          <a:prstGeom prst="rect">
            <a:avLst/>
          </a:prstGeom>
        </p:spPr>
      </p:pic>
      <p:sp>
        <p:nvSpPr>
          <p:cNvPr id="7" name="正方形/長方形 6">
            <a:extLst>
              <a:ext uri="{FF2B5EF4-FFF2-40B4-BE49-F238E27FC236}">
                <a16:creationId xmlns:a16="http://schemas.microsoft.com/office/drawing/2014/main" id="{E0E0B382-E16C-4A2D-B3AD-7D4F3A3C45EB}"/>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7</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8" name="スライド番号プレースホルダー 5">
            <a:extLst>
              <a:ext uri="{FF2B5EF4-FFF2-40B4-BE49-F238E27FC236}">
                <a16:creationId xmlns:a16="http://schemas.microsoft.com/office/drawing/2014/main" id="{01A19926-4FC3-41F6-BC88-100D03A3BA9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29</a:t>
            </a:fld>
            <a:endParaRPr kumimoji="1" lang="ja-JP" altLang="en-US">
              <a:solidFill>
                <a:prstClr val="black"/>
              </a:solidFill>
            </a:endParaRPr>
          </a:p>
        </p:txBody>
      </p:sp>
    </p:spTree>
    <p:extLst>
      <p:ext uri="{BB962C8B-B14F-4D97-AF65-F5344CB8AC3E}">
        <p14:creationId xmlns:p14="http://schemas.microsoft.com/office/powerpoint/2010/main" val="1684161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4F32CB8-5F90-460F-ADC9-3214B4E64822}"/>
              </a:ext>
            </a:extLst>
          </p:cNvPr>
          <p:cNvPicPr>
            <a:picLocks noChangeAspect="1"/>
          </p:cNvPicPr>
          <p:nvPr/>
        </p:nvPicPr>
        <p:blipFill>
          <a:blip r:embed="rId2"/>
          <a:stretch>
            <a:fillRect/>
          </a:stretch>
        </p:blipFill>
        <p:spPr>
          <a:xfrm>
            <a:off x="581382" y="712377"/>
            <a:ext cx="10360596" cy="6125075"/>
          </a:xfrm>
          <a:prstGeom prst="rect">
            <a:avLst/>
          </a:prstGeom>
        </p:spPr>
      </p:pic>
      <p:sp>
        <p:nvSpPr>
          <p:cNvPr id="6" name="正方形/長方形 5">
            <a:extLst>
              <a:ext uri="{FF2B5EF4-FFF2-40B4-BE49-F238E27FC236}">
                <a16:creationId xmlns:a16="http://schemas.microsoft.com/office/drawing/2014/main" id="{101A998C-A209-4B7C-8672-194E07C2DDA2}"/>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8</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D9D08C38-650A-45AD-B0B2-B070DE8BBF0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30</a:t>
            </a:fld>
            <a:endParaRPr kumimoji="1" lang="ja-JP" altLang="en-US">
              <a:solidFill>
                <a:prstClr val="black"/>
              </a:solidFill>
            </a:endParaRPr>
          </a:p>
        </p:txBody>
      </p:sp>
    </p:spTree>
    <p:extLst>
      <p:ext uri="{BB962C8B-B14F-4D97-AF65-F5344CB8AC3E}">
        <p14:creationId xmlns:p14="http://schemas.microsoft.com/office/powerpoint/2010/main" val="3426144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886BC7C-9183-49F8-8399-7C2F58EDE448}"/>
              </a:ext>
            </a:extLst>
          </p:cNvPr>
          <p:cNvPicPr>
            <a:picLocks noChangeAspect="1"/>
          </p:cNvPicPr>
          <p:nvPr/>
        </p:nvPicPr>
        <p:blipFill>
          <a:blip r:embed="rId2"/>
          <a:stretch>
            <a:fillRect/>
          </a:stretch>
        </p:blipFill>
        <p:spPr>
          <a:xfrm>
            <a:off x="484187" y="849758"/>
            <a:ext cx="11223625" cy="4865219"/>
          </a:xfrm>
          <a:prstGeom prst="rect">
            <a:avLst/>
          </a:prstGeom>
        </p:spPr>
      </p:pic>
      <p:sp>
        <p:nvSpPr>
          <p:cNvPr id="6" name="正方形/長方形 5">
            <a:extLst>
              <a:ext uri="{FF2B5EF4-FFF2-40B4-BE49-F238E27FC236}">
                <a16:creationId xmlns:a16="http://schemas.microsoft.com/office/drawing/2014/main" id="{ABEEBAB6-3E7A-4E32-8BFF-6D8E806013C7}"/>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9</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6C365EB5-F507-45B5-AC55-72592AB4A61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31</a:t>
            </a:fld>
            <a:endParaRPr kumimoji="1" lang="ja-JP" altLang="en-US">
              <a:solidFill>
                <a:prstClr val="black"/>
              </a:solidFill>
            </a:endParaRPr>
          </a:p>
        </p:txBody>
      </p:sp>
    </p:spTree>
    <p:extLst>
      <p:ext uri="{BB962C8B-B14F-4D97-AF65-F5344CB8AC3E}">
        <p14:creationId xmlns:p14="http://schemas.microsoft.com/office/powerpoint/2010/main" val="41267781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593790-F412-415E-AE30-87CAA5A08B6B}"/>
              </a:ext>
            </a:extLst>
          </p:cNvPr>
          <p:cNvPicPr>
            <a:picLocks noChangeAspect="1"/>
          </p:cNvPicPr>
          <p:nvPr/>
        </p:nvPicPr>
        <p:blipFill>
          <a:blip r:embed="rId2"/>
          <a:stretch>
            <a:fillRect/>
          </a:stretch>
        </p:blipFill>
        <p:spPr>
          <a:xfrm>
            <a:off x="544216" y="887681"/>
            <a:ext cx="11103568" cy="4814476"/>
          </a:xfrm>
          <a:prstGeom prst="rect">
            <a:avLst/>
          </a:prstGeom>
        </p:spPr>
      </p:pic>
      <p:sp>
        <p:nvSpPr>
          <p:cNvPr id="6" name="正方形/長方形 5">
            <a:extLst>
              <a:ext uri="{FF2B5EF4-FFF2-40B4-BE49-F238E27FC236}">
                <a16:creationId xmlns:a16="http://schemas.microsoft.com/office/drawing/2014/main" id="{462CE5ED-CD40-436A-94C5-DA187370699F}"/>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10</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02ACFA7-4816-4D31-BA90-9783EB095A2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32</a:t>
            </a:fld>
            <a:endParaRPr kumimoji="1" lang="ja-JP" altLang="en-US">
              <a:solidFill>
                <a:prstClr val="black"/>
              </a:solidFill>
            </a:endParaRPr>
          </a:p>
        </p:txBody>
      </p:sp>
    </p:spTree>
    <p:extLst>
      <p:ext uri="{BB962C8B-B14F-4D97-AF65-F5344CB8AC3E}">
        <p14:creationId xmlns:p14="http://schemas.microsoft.com/office/powerpoint/2010/main" val="497764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709723F3-0716-47BB-AC75-C53CA7FD283F}"/>
              </a:ext>
            </a:extLst>
          </p:cNvPr>
          <p:cNvPicPr>
            <a:picLocks noChangeAspect="1"/>
          </p:cNvPicPr>
          <p:nvPr/>
        </p:nvPicPr>
        <p:blipFill>
          <a:blip r:embed="rId2"/>
          <a:stretch>
            <a:fillRect/>
          </a:stretch>
        </p:blipFill>
        <p:spPr>
          <a:xfrm>
            <a:off x="539108" y="837553"/>
            <a:ext cx="11113784" cy="5312310"/>
          </a:xfrm>
          <a:prstGeom prst="rect">
            <a:avLst/>
          </a:prstGeom>
        </p:spPr>
      </p:pic>
      <p:sp>
        <p:nvSpPr>
          <p:cNvPr id="6" name="正方形/長方形 5">
            <a:extLst>
              <a:ext uri="{FF2B5EF4-FFF2-40B4-BE49-F238E27FC236}">
                <a16:creationId xmlns:a16="http://schemas.microsoft.com/office/drawing/2014/main" id="{E2E2758A-56A2-4F3D-9E75-8BAF694D36D3}"/>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11</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DA46C97-0ECB-4690-B153-19F4AE32FC4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33</a:t>
            </a:fld>
            <a:endParaRPr kumimoji="1" lang="ja-JP" altLang="en-US">
              <a:solidFill>
                <a:prstClr val="black"/>
              </a:solidFill>
            </a:endParaRPr>
          </a:p>
        </p:txBody>
      </p:sp>
    </p:spTree>
    <p:extLst>
      <p:ext uri="{BB962C8B-B14F-4D97-AF65-F5344CB8AC3E}">
        <p14:creationId xmlns:p14="http://schemas.microsoft.com/office/powerpoint/2010/main" val="11139669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5FDDF6A-6DFC-4208-A85A-8E229BBBFB7E}"/>
              </a:ext>
            </a:extLst>
          </p:cNvPr>
          <p:cNvPicPr>
            <a:picLocks noChangeAspect="1"/>
          </p:cNvPicPr>
          <p:nvPr/>
        </p:nvPicPr>
        <p:blipFill>
          <a:blip r:embed="rId2"/>
          <a:stretch>
            <a:fillRect/>
          </a:stretch>
        </p:blipFill>
        <p:spPr>
          <a:xfrm>
            <a:off x="530010" y="760875"/>
            <a:ext cx="10442789" cy="5778037"/>
          </a:xfrm>
          <a:prstGeom prst="rect">
            <a:avLst/>
          </a:prstGeom>
        </p:spPr>
      </p:pic>
      <p:sp>
        <p:nvSpPr>
          <p:cNvPr id="5" name="正方形/長方形 4">
            <a:extLst>
              <a:ext uri="{FF2B5EF4-FFF2-40B4-BE49-F238E27FC236}">
                <a16:creationId xmlns:a16="http://schemas.microsoft.com/office/drawing/2014/main" id="{D6283DC7-2F2E-44E4-B020-9FBBA621F97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12</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DD537189-D6D9-4FA4-98BB-A1435265D078}"/>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34</a:t>
            </a:fld>
            <a:endParaRPr kumimoji="1" lang="ja-JP" altLang="en-US">
              <a:solidFill>
                <a:prstClr val="black"/>
              </a:solidFill>
            </a:endParaRPr>
          </a:p>
        </p:txBody>
      </p:sp>
    </p:spTree>
    <p:extLst>
      <p:ext uri="{BB962C8B-B14F-4D97-AF65-F5344CB8AC3E}">
        <p14:creationId xmlns:p14="http://schemas.microsoft.com/office/powerpoint/2010/main" val="148094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7FF26370-78B8-476D-8036-682D7FB349D8}"/>
              </a:ext>
            </a:extLst>
          </p:cNvPr>
          <p:cNvPicPr>
            <a:picLocks noChangeAspect="1"/>
          </p:cNvPicPr>
          <p:nvPr/>
        </p:nvPicPr>
        <p:blipFill>
          <a:blip r:embed="rId2"/>
          <a:stretch>
            <a:fillRect/>
          </a:stretch>
        </p:blipFill>
        <p:spPr>
          <a:xfrm>
            <a:off x="496013" y="975010"/>
            <a:ext cx="11240059" cy="3453152"/>
          </a:xfrm>
          <a:prstGeom prst="rect">
            <a:avLst/>
          </a:prstGeom>
        </p:spPr>
      </p:pic>
      <p:sp>
        <p:nvSpPr>
          <p:cNvPr id="5" name="正方形/長方形 4">
            <a:extLst>
              <a:ext uri="{FF2B5EF4-FFF2-40B4-BE49-F238E27FC236}">
                <a16:creationId xmlns:a16="http://schemas.microsoft.com/office/drawing/2014/main" id="{F01444C5-14B3-494B-ABF8-34D499C2095C}"/>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13</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0BA39026-FC8E-49A9-97F4-A1D9B687159F}"/>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35</a:t>
            </a:fld>
            <a:endParaRPr kumimoji="1" lang="ja-JP" altLang="en-US">
              <a:solidFill>
                <a:prstClr val="black"/>
              </a:solidFill>
            </a:endParaRPr>
          </a:p>
        </p:txBody>
      </p:sp>
    </p:spTree>
    <p:extLst>
      <p:ext uri="{BB962C8B-B14F-4D97-AF65-F5344CB8AC3E}">
        <p14:creationId xmlns:p14="http://schemas.microsoft.com/office/powerpoint/2010/main" val="3919132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B007CB5-6783-414D-8A07-9E9CEAD5F2DA}"/>
              </a:ext>
            </a:extLst>
          </p:cNvPr>
          <p:cNvPicPr>
            <a:picLocks noChangeAspect="1"/>
          </p:cNvPicPr>
          <p:nvPr/>
        </p:nvPicPr>
        <p:blipFill>
          <a:blip r:embed="rId2"/>
          <a:stretch>
            <a:fillRect/>
          </a:stretch>
        </p:blipFill>
        <p:spPr>
          <a:xfrm>
            <a:off x="388064" y="885945"/>
            <a:ext cx="11415872" cy="5215526"/>
          </a:xfrm>
          <a:prstGeom prst="rect">
            <a:avLst/>
          </a:prstGeom>
        </p:spPr>
      </p:pic>
      <p:sp>
        <p:nvSpPr>
          <p:cNvPr id="5" name="正方形/長方形 4">
            <a:extLst>
              <a:ext uri="{FF2B5EF4-FFF2-40B4-BE49-F238E27FC236}">
                <a16:creationId xmlns:a16="http://schemas.microsoft.com/office/drawing/2014/main" id="{43D0A9B5-1091-45E8-8CF3-BB5499F04351}"/>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14</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76156315-ECA4-4FEB-AB1B-2BA5064D6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36</a:t>
            </a:fld>
            <a:endParaRPr kumimoji="1" lang="ja-JP" altLang="en-US">
              <a:solidFill>
                <a:prstClr val="black"/>
              </a:solidFill>
            </a:endParaRPr>
          </a:p>
        </p:txBody>
      </p:sp>
    </p:spTree>
    <p:extLst>
      <p:ext uri="{BB962C8B-B14F-4D97-AF65-F5344CB8AC3E}">
        <p14:creationId xmlns:p14="http://schemas.microsoft.com/office/powerpoint/2010/main" val="22327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460B4DAF-30A7-4882-94CC-3F8EB0F0954D}"/>
              </a:ext>
            </a:extLst>
          </p:cNvPr>
          <p:cNvSpPr>
            <a:spLocks noGrp="1"/>
          </p:cNvSpPr>
          <p:nvPr>
            <p:ph type="sldNum" sz="quarter" idx="12"/>
          </p:nvPr>
        </p:nvSpPr>
        <p:spPr/>
        <p:txBody>
          <a:bodyPr/>
          <a:lstStyle/>
          <a:p>
            <a:fld id="{E61EF540-5CB6-483A-A4DA-F9E60F8B4EFB}" type="slidenum">
              <a:rPr kumimoji="1" lang="ja-JP" altLang="en-US" smtClean="0"/>
              <a:t>37</a:t>
            </a:fld>
            <a:endParaRPr kumimoji="1" lang="ja-JP" altLang="en-US"/>
          </a:p>
        </p:txBody>
      </p:sp>
      <p:pic>
        <p:nvPicPr>
          <p:cNvPr id="2" name="図 1">
            <a:extLst>
              <a:ext uri="{FF2B5EF4-FFF2-40B4-BE49-F238E27FC236}">
                <a16:creationId xmlns:a16="http://schemas.microsoft.com/office/drawing/2014/main" id="{45AAA1B6-4F7B-4EDA-9121-E3CA9781D7BB}"/>
              </a:ext>
            </a:extLst>
          </p:cNvPr>
          <p:cNvPicPr>
            <a:picLocks noChangeAspect="1"/>
          </p:cNvPicPr>
          <p:nvPr/>
        </p:nvPicPr>
        <p:blipFill>
          <a:blip r:embed="rId2"/>
          <a:stretch>
            <a:fillRect/>
          </a:stretch>
        </p:blipFill>
        <p:spPr>
          <a:xfrm>
            <a:off x="405543" y="753617"/>
            <a:ext cx="11380913" cy="5880806"/>
          </a:xfrm>
          <a:prstGeom prst="rect">
            <a:avLst/>
          </a:prstGeom>
        </p:spPr>
      </p:pic>
      <p:sp>
        <p:nvSpPr>
          <p:cNvPr id="5" name="正方形/長方形 4">
            <a:extLst>
              <a:ext uri="{FF2B5EF4-FFF2-40B4-BE49-F238E27FC236}">
                <a16:creationId xmlns:a16="http://schemas.microsoft.com/office/drawing/2014/main" id="{3535B45E-A86F-4FDC-AAA1-298B8EB6C8E8}"/>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15</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36349750-E458-4FA6-B3A2-CC9C4E4AD70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37</a:t>
            </a:fld>
            <a:endParaRPr kumimoji="1" lang="ja-JP" altLang="en-US">
              <a:solidFill>
                <a:prstClr val="black"/>
              </a:solidFill>
            </a:endParaRPr>
          </a:p>
        </p:txBody>
      </p:sp>
    </p:spTree>
    <p:extLst>
      <p:ext uri="{BB962C8B-B14F-4D97-AF65-F5344CB8AC3E}">
        <p14:creationId xmlns:p14="http://schemas.microsoft.com/office/powerpoint/2010/main" val="22604128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56F2611-B4EF-447D-861B-14C54728D8B3}"/>
              </a:ext>
            </a:extLst>
          </p:cNvPr>
          <p:cNvPicPr>
            <a:picLocks noChangeAspect="1"/>
          </p:cNvPicPr>
          <p:nvPr/>
        </p:nvPicPr>
        <p:blipFill>
          <a:blip r:embed="rId2"/>
          <a:stretch>
            <a:fillRect/>
          </a:stretch>
        </p:blipFill>
        <p:spPr>
          <a:xfrm>
            <a:off x="506288" y="695573"/>
            <a:ext cx="10363770" cy="6112435"/>
          </a:xfrm>
          <a:prstGeom prst="rect">
            <a:avLst/>
          </a:prstGeom>
        </p:spPr>
      </p:pic>
      <p:sp>
        <p:nvSpPr>
          <p:cNvPr id="6" name="正方形/長方形 5">
            <a:extLst>
              <a:ext uri="{FF2B5EF4-FFF2-40B4-BE49-F238E27FC236}">
                <a16:creationId xmlns:a16="http://schemas.microsoft.com/office/drawing/2014/main" id="{AF3E6341-84FB-4A3E-A826-C69F0B8DACF6}"/>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16</a:t>
            </a:r>
            <a:r>
              <a:rPr kumimoji="1" lang="ja-JP" altLang="en-US" sz="2000" b="1" dirty="0">
                <a:latin typeface="Meiryo UI" panose="020B0604030504040204" pitchFamily="50" charset="-128"/>
                <a:ea typeface="Meiryo UI" panose="020B0604030504040204" pitchFamily="50" charset="-128"/>
              </a:rPr>
              <a:t>）</a:t>
            </a:r>
            <a:endParaRPr kumimoji="1" lang="en-US" altLang="ja-JP" sz="2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42D1906D-0A43-481A-B2CE-5D7BD5EF9ED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38</a:t>
            </a:fld>
            <a:endParaRPr kumimoji="1" lang="ja-JP" altLang="en-US">
              <a:solidFill>
                <a:prstClr val="black"/>
              </a:solidFill>
            </a:endParaRPr>
          </a:p>
        </p:txBody>
      </p:sp>
    </p:spTree>
    <p:extLst>
      <p:ext uri="{BB962C8B-B14F-4D97-AF65-F5344CB8AC3E}">
        <p14:creationId xmlns:p14="http://schemas.microsoft.com/office/powerpoint/2010/main" val="4176806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0" y="-1"/>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のゴール（５つの</a:t>
            </a:r>
            <a:r>
              <a:rPr kumimoji="1" lang="en-US" altLang="ja-JP" sz="2000" b="1" dirty="0">
                <a:latin typeface="Meiryo UI" panose="020B0604030504040204" pitchFamily="50" charset="-128"/>
                <a:ea typeface="Meiryo UI" panose="020B0604030504040204" pitchFamily="50" charset="-128"/>
              </a:rPr>
              <a:t>P)</a:t>
            </a: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6397" y="5884081"/>
            <a:ext cx="765888" cy="765888"/>
          </a:xfrm>
          <a:prstGeom prst="rect">
            <a:avLst/>
          </a:prstGeom>
        </p:spPr>
      </p:pic>
      <p:grpSp>
        <p:nvGrpSpPr>
          <p:cNvPr id="7" name="グループ化 6"/>
          <p:cNvGrpSpPr/>
          <p:nvPr/>
        </p:nvGrpSpPr>
        <p:grpSpPr>
          <a:xfrm>
            <a:off x="1837489" y="779546"/>
            <a:ext cx="2424796" cy="1647865"/>
            <a:chOff x="801132" y="1613073"/>
            <a:chExt cx="2424796" cy="1647865"/>
          </a:xfrm>
        </p:grpSpPr>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1132" y="1613073"/>
              <a:ext cx="765888" cy="765888"/>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30586" y="1613073"/>
              <a:ext cx="765888" cy="765888"/>
            </a:xfrm>
            <a:prstGeom prst="rect">
              <a:avLst/>
            </a:prstGeom>
          </p:spPr>
        </p:pic>
        <p:pic>
          <p:nvPicPr>
            <p:cNvPr id="11" name="図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460040" y="1613073"/>
              <a:ext cx="765888" cy="765888"/>
            </a:xfrm>
            <a:prstGeom prst="rect">
              <a:avLst/>
            </a:prstGeom>
          </p:spPr>
        </p:pic>
        <p:pic>
          <p:nvPicPr>
            <p:cNvPr id="12" name="図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1132" y="2495050"/>
              <a:ext cx="765888" cy="765888"/>
            </a:xfrm>
            <a:prstGeom prst="rect">
              <a:avLst/>
            </a:prstGeom>
          </p:spPr>
        </p:pic>
        <p:pic>
          <p:nvPicPr>
            <p:cNvPr id="13" name="図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630586" y="2495050"/>
              <a:ext cx="765888" cy="765888"/>
            </a:xfrm>
            <a:prstGeom prst="rect">
              <a:avLst/>
            </a:prstGeom>
          </p:spPr>
        </p:pic>
        <p:pic>
          <p:nvPicPr>
            <p:cNvPr id="14" name="図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460040" y="2495050"/>
              <a:ext cx="765888" cy="765888"/>
            </a:xfrm>
            <a:prstGeom prst="rect">
              <a:avLst/>
            </a:prstGeom>
          </p:spPr>
        </p:pic>
      </p:grpSp>
      <p:grpSp>
        <p:nvGrpSpPr>
          <p:cNvPr id="15" name="グループ化 14"/>
          <p:cNvGrpSpPr/>
          <p:nvPr/>
        </p:nvGrpSpPr>
        <p:grpSpPr>
          <a:xfrm>
            <a:off x="8450969" y="1493168"/>
            <a:ext cx="2424796" cy="1648671"/>
            <a:chOff x="8801100" y="1612267"/>
            <a:chExt cx="2424796" cy="1648671"/>
          </a:xfrm>
        </p:grpSpPr>
        <p:pic>
          <p:nvPicPr>
            <p:cNvPr id="16" name="図 15"/>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801100" y="1613879"/>
              <a:ext cx="765888" cy="765888"/>
            </a:xfrm>
            <a:prstGeom prst="rect">
              <a:avLst/>
            </a:prstGeom>
          </p:spPr>
        </p:pic>
        <p:pic>
          <p:nvPicPr>
            <p:cNvPr id="17" name="図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630554" y="1612267"/>
              <a:ext cx="765888" cy="765888"/>
            </a:xfrm>
            <a:prstGeom prst="rect">
              <a:avLst/>
            </a:prstGeom>
          </p:spPr>
        </p:pic>
        <p:pic>
          <p:nvPicPr>
            <p:cNvPr id="18" name="図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801100" y="2495050"/>
              <a:ext cx="765888" cy="765888"/>
            </a:xfrm>
            <a:prstGeom prst="rect">
              <a:avLst/>
            </a:prstGeom>
          </p:spPr>
        </p:pic>
        <p:pic>
          <p:nvPicPr>
            <p:cNvPr id="19" name="図 1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30554" y="2493438"/>
              <a:ext cx="765888" cy="765888"/>
            </a:xfrm>
            <a:prstGeom prst="rect">
              <a:avLst/>
            </a:prstGeom>
          </p:spPr>
        </p:pic>
        <p:pic>
          <p:nvPicPr>
            <p:cNvPr id="20" name="図 19"/>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60008" y="2493438"/>
              <a:ext cx="765888" cy="765888"/>
            </a:xfrm>
            <a:prstGeom prst="rect">
              <a:avLst/>
            </a:prstGeom>
          </p:spPr>
        </p:pic>
      </p:grpSp>
      <p:grpSp>
        <p:nvGrpSpPr>
          <p:cNvPr id="21" name="グループ化 20"/>
          <p:cNvGrpSpPr/>
          <p:nvPr/>
        </p:nvGrpSpPr>
        <p:grpSpPr>
          <a:xfrm>
            <a:off x="1224431" y="3687715"/>
            <a:ext cx="2417192" cy="1653610"/>
            <a:chOff x="804934" y="3656179"/>
            <a:chExt cx="2417192" cy="1653610"/>
          </a:xfrm>
        </p:grpSpPr>
        <p:pic>
          <p:nvPicPr>
            <p:cNvPr id="22" name="図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630586" y="3656179"/>
              <a:ext cx="765888" cy="765888"/>
            </a:xfrm>
            <a:prstGeom prst="rect">
              <a:avLst/>
            </a:prstGeom>
          </p:spPr>
        </p:pic>
        <p:pic>
          <p:nvPicPr>
            <p:cNvPr id="23" name="図 22"/>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804934" y="4538156"/>
              <a:ext cx="765888" cy="765888"/>
            </a:xfrm>
            <a:prstGeom prst="rect">
              <a:avLst/>
            </a:prstGeom>
          </p:spPr>
        </p:pic>
        <p:pic>
          <p:nvPicPr>
            <p:cNvPr id="24" name="図 2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630586" y="4538156"/>
              <a:ext cx="765888" cy="765888"/>
            </a:xfrm>
            <a:prstGeom prst="rect">
              <a:avLst/>
            </a:prstGeom>
          </p:spPr>
        </p:pic>
        <p:pic>
          <p:nvPicPr>
            <p:cNvPr id="25" name="図 24"/>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456238" y="4543901"/>
              <a:ext cx="765888" cy="765888"/>
            </a:xfrm>
            <a:prstGeom prst="rect">
              <a:avLst/>
            </a:prstGeom>
          </p:spPr>
        </p:pic>
      </p:grpSp>
      <p:pic>
        <p:nvPicPr>
          <p:cNvPr id="26" name="図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65683" y="5884081"/>
            <a:ext cx="765888" cy="765888"/>
          </a:xfrm>
          <a:prstGeom prst="rect">
            <a:avLst/>
          </a:prstGeom>
        </p:spPr>
      </p:pic>
      <p:pic>
        <p:nvPicPr>
          <p:cNvPr id="27" name="Picture 7" descr="C:\Users\sakurai kazuko\Desktop\SustDevWheel-01_JAN_v1B.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733497" y="1503810"/>
            <a:ext cx="4717473" cy="5030876"/>
          </a:xfrm>
          <a:prstGeom prst="rect">
            <a:avLst/>
          </a:prstGeom>
          <a:noFill/>
          <a:extLst>
            <a:ext uri="{909E8E84-426E-40DD-AFC4-6F175D3DCCD1}">
              <a14:hiddenFill xmlns:a14="http://schemas.microsoft.com/office/drawing/2010/main">
                <a:solidFill>
                  <a:srgbClr val="FFFFFF"/>
                </a:solidFill>
              </a14:hiddenFill>
            </a:ext>
          </a:extLst>
        </p:spPr>
      </p:pic>
      <p:sp>
        <p:nvSpPr>
          <p:cNvPr id="28" name="スライド番号プレースホルダー 5">
            <a:extLst>
              <a:ext uri="{FF2B5EF4-FFF2-40B4-BE49-F238E27FC236}">
                <a16:creationId xmlns:a16="http://schemas.microsoft.com/office/drawing/2014/main" id="{6EC7AB7E-BD08-4E8B-AB24-E490A73CE81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a:t>
            </a:fld>
            <a:endParaRPr kumimoji="1" lang="ja-JP" altLang="en-US">
              <a:solidFill>
                <a:prstClr val="black"/>
              </a:solidFill>
            </a:endParaRPr>
          </a:p>
        </p:txBody>
      </p:sp>
    </p:spTree>
    <p:extLst>
      <p:ext uri="{BB962C8B-B14F-4D97-AF65-F5344CB8AC3E}">
        <p14:creationId xmlns:p14="http://schemas.microsoft.com/office/powerpoint/2010/main" val="41197083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B60ECEFD-20B6-4F20-B409-837E41044F93}"/>
              </a:ext>
            </a:extLst>
          </p:cNvPr>
          <p:cNvPicPr>
            <a:picLocks noChangeAspect="1"/>
          </p:cNvPicPr>
          <p:nvPr/>
        </p:nvPicPr>
        <p:blipFill>
          <a:blip r:embed="rId2"/>
          <a:stretch>
            <a:fillRect/>
          </a:stretch>
        </p:blipFill>
        <p:spPr>
          <a:xfrm>
            <a:off x="233381" y="889784"/>
            <a:ext cx="11725238" cy="4719905"/>
          </a:xfrm>
          <a:prstGeom prst="rect">
            <a:avLst/>
          </a:prstGeom>
        </p:spPr>
      </p:pic>
      <p:sp>
        <p:nvSpPr>
          <p:cNvPr id="11" name="正方形/長方形 10">
            <a:extLst>
              <a:ext uri="{FF2B5EF4-FFF2-40B4-BE49-F238E27FC236}">
                <a16:creationId xmlns:a16="http://schemas.microsoft.com/office/drawing/2014/main" id="{631B8E78-82A2-4AB6-8441-F19B1AB9AB2E}"/>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①）</a:t>
            </a:r>
            <a:endParaRPr kumimoji="1" lang="en-US" altLang="ja-JP" sz="2000" b="1" dirty="0">
              <a:latin typeface="Meiryo UI" panose="020B0604030504040204" pitchFamily="50" charset="-128"/>
              <a:ea typeface="Meiryo UI" panose="020B0604030504040204" pitchFamily="50" charset="-128"/>
            </a:endParaRPr>
          </a:p>
        </p:txBody>
      </p:sp>
      <p:sp>
        <p:nvSpPr>
          <p:cNvPr id="12" name="スライド番号プレースホルダー 5">
            <a:extLst>
              <a:ext uri="{FF2B5EF4-FFF2-40B4-BE49-F238E27FC236}">
                <a16:creationId xmlns:a16="http://schemas.microsoft.com/office/drawing/2014/main" id="{9BA1083B-2FC1-4E8B-91B0-703478925DE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39</a:t>
            </a:fld>
            <a:endParaRPr kumimoji="1" lang="ja-JP" altLang="en-US">
              <a:solidFill>
                <a:prstClr val="black"/>
              </a:solidFill>
            </a:endParaRPr>
          </a:p>
        </p:txBody>
      </p:sp>
    </p:spTree>
    <p:extLst>
      <p:ext uri="{BB962C8B-B14F-4D97-AF65-F5344CB8AC3E}">
        <p14:creationId xmlns:p14="http://schemas.microsoft.com/office/powerpoint/2010/main" val="35887662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9FC2511C-4DAD-4F81-A285-3777D43EADB6}"/>
              </a:ext>
            </a:extLst>
          </p:cNvPr>
          <p:cNvPicPr>
            <a:picLocks noChangeAspect="1"/>
          </p:cNvPicPr>
          <p:nvPr/>
        </p:nvPicPr>
        <p:blipFill>
          <a:blip r:embed="rId2"/>
          <a:stretch>
            <a:fillRect/>
          </a:stretch>
        </p:blipFill>
        <p:spPr>
          <a:xfrm>
            <a:off x="172091" y="837878"/>
            <a:ext cx="11668377" cy="5018391"/>
          </a:xfrm>
          <a:prstGeom prst="rect">
            <a:avLst/>
          </a:prstGeom>
        </p:spPr>
      </p:pic>
      <p:sp>
        <p:nvSpPr>
          <p:cNvPr id="5" name="正方形/長方形 4">
            <a:extLst>
              <a:ext uri="{FF2B5EF4-FFF2-40B4-BE49-F238E27FC236}">
                <a16:creationId xmlns:a16="http://schemas.microsoft.com/office/drawing/2014/main" id="{4CD46488-E173-49D5-AC40-64A0D6D6BD84}"/>
              </a:ext>
            </a:extLst>
          </p:cNvPr>
          <p:cNvSpPr/>
          <p:nvPr/>
        </p:nvSpPr>
        <p:spPr>
          <a:xfrm>
            <a:off x="0" y="0"/>
            <a:ext cx="12192000" cy="631066"/>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参考資料　</a:t>
            </a:r>
            <a:r>
              <a:rPr kumimoji="1" lang="en-US" altLang="ja-JP" sz="2000" b="1" dirty="0">
                <a:latin typeface="Meiryo UI" panose="020B0604030504040204" pitchFamily="50" charset="-128"/>
                <a:ea typeface="Meiryo UI" panose="020B0604030504040204" pitchFamily="50" charset="-128"/>
              </a:rPr>
              <a:t>169</a:t>
            </a:r>
            <a:r>
              <a:rPr kumimoji="1" lang="ja-JP" altLang="en-US" sz="2000" b="1" dirty="0">
                <a:latin typeface="Meiryo UI" panose="020B0604030504040204" pitchFamily="50" charset="-128"/>
                <a:ea typeface="Meiryo UI" panose="020B0604030504040204" pitchFamily="50" charset="-128"/>
              </a:rPr>
              <a:t>のターゲット（ゴール</a:t>
            </a:r>
            <a:r>
              <a:rPr kumimoji="1" lang="en-US" altLang="ja-JP" sz="2000" b="1" dirty="0">
                <a:latin typeface="Meiryo UI" panose="020B0604030504040204" pitchFamily="50" charset="-128"/>
                <a:ea typeface="Meiryo UI" panose="020B0604030504040204" pitchFamily="50" charset="-128"/>
              </a:rPr>
              <a:t>17</a:t>
            </a:r>
            <a:r>
              <a:rPr kumimoji="1" lang="ja-JP" altLang="en-US" sz="2000" b="1" dirty="0">
                <a:latin typeface="Meiryo UI" panose="020B0604030504040204" pitchFamily="50" charset="-128"/>
                <a:ea typeface="Meiryo UI" panose="020B0604030504040204" pitchFamily="50" charset="-128"/>
              </a:rPr>
              <a:t>②）</a:t>
            </a:r>
            <a:endParaRPr kumimoji="1" lang="en-US" altLang="ja-JP" sz="2000" b="1" dirty="0">
              <a:latin typeface="Meiryo UI" panose="020B0604030504040204" pitchFamily="50" charset="-128"/>
              <a:ea typeface="Meiryo UI" panose="020B0604030504040204" pitchFamily="50" charset="-128"/>
            </a:endParaRPr>
          </a:p>
        </p:txBody>
      </p:sp>
      <p:sp>
        <p:nvSpPr>
          <p:cNvPr id="6" name="スライド番号プレースホルダー 5">
            <a:extLst>
              <a:ext uri="{FF2B5EF4-FFF2-40B4-BE49-F238E27FC236}">
                <a16:creationId xmlns:a16="http://schemas.microsoft.com/office/drawing/2014/main" id="{28C95AC4-6E4F-4B74-8569-68922CC72F2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40</a:t>
            </a:fld>
            <a:endParaRPr kumimoji="1" lang="ja-JP" altLang="en-US">
              <a:solidFill>
                <a:prstClr val="black"/>
              </a:solidFill>
            </a:endParaRPr>
          </a:p>
        </p:txBody>
      </p:sp>
    </p:spTree>
    <p:extLst>
      <p:ext uri="{BB962C8B-B14F-4D97-AF65-F5344CB8AC3E}">
        <p14:creationId xmlns:p14="http://schemas.microsoft.com/office/powerpoint/2010/main" val="2075623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59799B68-EC64-4AB4-A886-1883F2CF1370}"/>
              </a:ext>
            </a:extLst>
          </p:cNvPr>
          <p:cNvSpPr/>
          <p:nvPr/>
        </p:nvSpPr>
        <p:spPr>
          <a:xfrm>
            <a:off x="0" y="873125"/>
            <a:ext cx="121920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sz="4800" b="1" dirty="0">
                <a:latin typeface="Meiryo UI" panose="020B0604030504040204" pitchFamily="50" charset="-128"/>
                <a:ea typeface="Meiryo UI" panose="020B0604030504040204" pitchFamily="50" charset="-128"/>
              </a:rPr>
              <a:t>作業②　先ほど選んだゴールに関連する</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　　　　　 統計データをみて、必要な活動</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r>
              <a:rPr kumimoji="1" lang="ja-JP" altLang="en-US" sz="4800" b="1" dirty="0">
                <a:latin typeface="Meiryo UI" panose="020B0604030504040204" pitchFamily="50" charset="-128"/>
                <a:ea typeface="Meiryo UI" panose="020B0604030504040204" pitchFamily="50" charset="-128"/>
              </a:rPr>
              <a:t>　　　　　 を考えましょう。</a:t>
            </a:r>
            <a:endParaRPr kumimoji="1" lang="en-US" altLang="ja-JP" sz="4800" b="1" dirty="0">
              <a:latin typeface="Meiryo UI" panose="020B0604030504040204" pitchFamily="50" charset="-128"/>
              <a:ea typeface="Meiryo UI" panose="020B0604030504040204" pitchFamily="50" charset="-128"/>
            </a:endParaRPr>
          </a:p>
          <a:p>
            <a:pPr indent="631825">
              <a:spcBef>
                <a:spcPts val="600"/>
              </a:spcBef>
            </a:pPr>
            <a:endParaRPr kumimoji="1" lang="en-US" altLang="ja-JP" sz="4800" b="1" dirty="0">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78745550-CA2F-4275-B963-57E5962F634E}"/>
              </a:ext>
            </a:extLst>
          </p:cNvPr>
          <p:cNvSpPr/>
          <p:nvPr/>
        </p:nvSpPr>
        <p:spPr>
          <a:xfrm>
            <a:off x="-46484" y="6027078"/>
            <a:ext cx="11950700" cy="1120775"/>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dirty="0">
                <a:latin typeface="Meiryo UI" panose="020B0604030504040204" pitchFamily="50" charset="-128"/>
                <a:ea typeface="Meiryo UI" panose="020B0604030504040204" pitchFamily="50" charset="-128"/>
              </a:rPr>
              <a:t>＜今回使用する指標リスト＞</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r>
              <a:rPr kumimoji="1" lang="ja-JP" altLang="en-US" dirty="0">
                <a:latin typeface="Meiryo UI" panose="020B0604030504040204" pitchFamily="50" charset="-128"/>
                <a:ea typeface="Meiryo UI" panose="020B0604030504040204" pitchFamily="50" charset="-128"/>
              </a:rPr>
              <a:t>   自治体ＳＤＧｓ推進評価・調査検討会「地方創生</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ローカル指標リスト（</a:t>
            </a:r>
            <a:r>
              <a:rPr kumimoji="1" lang="en-US" altLang="ja-JP" dirty="0">
                <a:latin typeface="Meiryo UI" panose="020B0604030504040204" pitchFamily="50" charset="-128"/>
                <a:ea typeface="Meiryo UI" panose="020B0604030504040204" pitchFamily="50" charset="-128"/>
              </a:rPr>
              <a:t>2022</a:t>
            </a:r>
            <a:r>
              <a:rPr kumimoji="1" lang="ja-JP" altLang="en-US" dirty="0">
                <a:latin typeface="Meiryo UI" panose="020B0604030504040204" pitchFamily="50" charset="-128"/>
                <a:ea typeface="Meiryo UI" panose="020B0604030504040204" pitchFamily="50" charset="-128"/>
              </a:rPr>
              <a:t>年</a:t>
            </a:r>
            <a:r>
              <a:rPr kumimoji="1" lang="en-US" altLang="ja-JP" dirty="0">
                <a:latin typeface="Meiryo UI" panose="020B0604030504040204" pitchFamily="50" charset="-128"/>
                <a:ea typeface="Meiryo UI" panose="020B0604030504040204" pitchFamily="50" charset="-128"/>
              </a:rPr>
              <a:t>9</a:t>
            </a:r>
            <a:r>
              <a:rPr kumimoji="1" lang="ja-JP" altLang="en-US" dirty="0">
                <a:latin typeface="Meiryo UI" panose="020B0604030504040204" pitchFamily="50" charset="-128"/>
                <a:ea typeface="Meiryo UI" panose="020B0604030504040204" pitchFamily="50" charset="-128"/>
              </a:rPr>
              <a:t>月改定版）」</a:t>
            </a:r>
            <a:endParaRPr kumimoji="1" lang="en-US" altLang="ja-JP" dirty="0">
              <a:latin typeface="Meiryo UI" panose="020B0604030504040204" pitchFamily="50" charset="-128"/>
              <a:ea typeface="Meiryo UI" panose="020B0604030504040204" pitchFamily="50" charset="-128"/>
            </a:endParaRPr>
          </a:p>
          <a:p>
            <a:pPr indent="631825">
              <a:spcBef>
                <a:spcPts val="600"/>
              </a:spcBef>
            </a:pPr>
            <a:endParaRPr kumimoji="1" lang="en-US" altLang="ja-JP" sz="3200" b="1" dirty="0">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5651659D-7781-4F65-9050-E822953A5172}"/>
              </a:ext>
            </a:extLst>
          </p:cNvPr>
          <p:cNvPicPr>
            <a:picLocks noChangeAspect="1"/>
          </p:cNvPicPr>
          <p:nvPr/>
        </p:nvPicPr>
        <p:blipFill>
          <a:blip r:embed="rId2"/>
          <a:stretch>
            <a:fillRect/>
          </a:stretch>
        </p:blipFill>
        <p:spPr>
          <a:xfrm>
            <a:off x="865593" y="2538307"/>
            <a:ext cx="3402455" cy="2538375"/>
          </a:xfrm>
          <a:prstGeom prst="rect">
            <a:avLst/>
          </a:prstGeom>
        </p:spPr>
      </p:pic>
      <p:sp>
        <p:nvSpPr>
          <p:cNvPr id="6" name="二等辺三角形 5">
            <a:extLst>
              <a:ext uri="{FF2B5EF4-FFF2-40B4-BE49-F238E27FC236}">
                <a16:creationId xmlns:a16="http://schemas.microsoft.com/office/drawing/2014/main" id="{DB2D6DED-A746-41F2-93C3-B2C64BD14843}"/>
              </a:ext>
            </a:extLst>
          </p:cNvPr>
          <p:cNvSpPr/>
          <p:nvPr/>
        </p:nvSpPr>
        <p:spPr>
          <a:xfrm rot="5400000">
            <a:off x="3836042" y="3634886"/>
            <a:ext cx="1701800" cy="2286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5B8D0528-681E-4135-8AF2-E23A2E03A6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8106" y="2969333"/>
            <a:ext cx="1682038" cy="1682038"/>
          </a:xfrm>
          <a:prstGeom prst="rect">
            <a:avLst/>
          </a:prstGeom>
        </p:spPr>
      </p:pic>
      <p:sp>
        <p:nvSpPr>
          <p:cNvPr id="8" name="テキスト ボックス 7">
            <a:extLst>
              <a:ext uri="{FF2B5EF4-FFF2-40B4-BE49-F238E27FC236}">
                <a16:creationId xmlns:a16="http://schemas.microsoft.com/office/drawing/2014/main" id="{5A926FEA-3391-41FD-96C5-F4A605AF4678}"/>
              </a:ext>
            </a:extLst>
          </p:cNvPr>
          <p:cNvSpPr txBox="1"/>
          <p:nvPr/>
        </p:nvSpPr>
        <p:spPr>
          <a:xfrm>
            <a:off x="1037690" y="5175542"/>
            <a:ext cx="2876764"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統計データを見て、</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取組みが必要な項目を探す</a:t>
            </a:r>
            <a:r>
              <a:rPr kumimoji="1" lang="en-US" altLang="ja-JP" b="1" dirty="0">
                <a:latin typeface="Meiryo UI" panose="020B0604030504040204" pitchFamily="50" charset="-128"/>
                <a:ea typeface="Meiryo UI" panose="020B0604030504040204" pitchFamily="50" charset="-128"/>
              </a:rPr>
              <a:t>!</a:t>
            </a:r>
          </a:p>
        </p:txBody>
      </p:sp>
      <p:sp>
        <p:nvSpPr>
          <p:cNvPr id="9" name="テキスト ボックス 8">
            <a:extLst>
              <a:ext uri="{FF2B5EF4-FFF2-40B4-BE49-F238E27FC236}">
                <a16:creationId xmlns:a16="http://schemas.microsoft.com/office/drawing/2014/main" id="{157238B2-7D51-4AA6-A328-46F93F5205E0}"/>
              </a:ext>
            </a:extLst>
          </p:cNvPr>
          <p:cNvSpPr txBox="1"/>
          <p:nvPr/>
        </p:nvSpPr>
        <p:spPr>
          <a:xfrm>
            <a:off x="4800402" y="5175542"/>
            <a:ext cx="3428144"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選んだ項目がプラスになるために</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dirty="0">
                <a:latin typeface="Meiryo UI" panose="020B0604030504040204" pitchFamily="50" charset="-128"/>
                <a:ea typeface="Meiryo UI" panose="020B0604030504040204" pitchFamily="50" charset="-128"/>
              </a:rPr>
              <a:t>必要な活動を考える</a:t>
            </a:r>
            <a:r>
              <a:rPr kumimoji="1" lang="en-US" altLang="ja-JP" b="1" dirty="0">
                <a:latin typeface="Meiryo UI" panose="020B0604030504040204" pitchFamily="50" charset="-128"/>
                <a:ea typeface="Meiryo UI" panose="020B0604030504040204" pitchFamily="50" charset="-128"/>
              </a:rPr>
              <a:t>!</a:t>
            </a:r>
          </a:p>
        </p:txBody>
      </p:sp>
      <p:sp>
        <p:nvSpPr>
          <p:cNvPr id="10" name="スライド番号プレースホルダー 5">
            <a:extLst>
              <a:ext uri="{FF2B5EF4-FFF2-40B4-BE49-F238E27FC236}">
                <a16:creationId xmlns:a16="http://schemas.microsoft.com/office/drawing/2014/main" id="{25BC447C-5F9E-4E5E-920A-E3B20A31BA6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41</a:t>
            </a:fld>
            <a:endParaRPr kumimoji="1" lang="ja-JP" altLang="en-US">
              <a:solidFill>
                <a:prstClr val="black"/>
              </a:solidFill>
            </a:endParaRPr>
          </a:p>
        </p:txBody>
      </p:sp>
      <p:pic>
        <p:nvPicPr>
          <p:cNvPr id="11" name="Picture 2" descr="17 Objetivos">
            <a:extLst>
              <a:ext uri="{FF2B5EF4-FFF2-40B4-BE49-F238E27FC236}">
                <a16:creationId xmlns:a16="http://schemas.microsoft.com/office/drawing/2014/main" id="{C80D6EFD-094C-4A1B-B9C1-A8E3804EA0F7}"/>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5967542" y="3965656"/>
            <a:ext cx="1094704" cy="1111026"/>
          </a:xfrm>
          <a:prstGeom prst="rect">
            <a:avLst/>
          </a:prstGeom>
          <a:noFill/>
          <a:extLst>
            <a:ext uri="{909E8E84-426E-40DD-AFC4-6F175D3DCCD1}">
              <a14:hiddenFill xmlns:a14="http://schemas.microsoft.com/office/drawing/2010/main">
                <a:solidFill>
                  <a:srgbClr val="FFFFFF"/>
                </a:solidFill>
              </a14:hiddenFill>
            </a:ext>
          </a:extLst>
        </p:spPr>
      </p:pic>
      <p:sp>
        <p:nvSpPr>
          <p:cNvPr id="12" name="二等辺三角形 11">
            <a:extLst>
              <a:ext uri="{FF2B5EF4-FFF2-40B4-BE49-F238E27FC236}">
                <a16:creationId xmlns:a16="http://schemas.microsoft.com/office/drawing/2014/main" id="{3E767493-958D-4997-88EB-F743E4D86B47}"/>
              </a:ext>
            </a:extLst>
          </p:cNvPr>
          <p:cNvSpPr/>
          <p:nvPr/>
        </p:nvSpPr>
        <p:spPr>
          <a:xfrm rot="5400000">
            <a:off x="7263346" y="3634886"/>
            <a:ext cx="1701800" cy="228600"/>
          </a:xfrm>
          <a:prstGeom prst="triangl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a:extLst>
              <a:ext uri="{FF2B5EF4-FFF2-40B4-BE49-F238E27FC236}">
                <a16:creationId xmlns:a16="http://schemas.microsoft.com/office/drawing/2014/main" id="{9E30EDC1-BE0E-42AF-8C33-C51E88E38D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7488" y="2533724"/>
            <a:ext cx="1889264" cy="1634456"/>
          </a:xfrm>
          <a:prstGeom prst="rect">
            <a:avLst/>
          </a:prstGeom>
        </p:spPr>
      </p:pic>
      <p:sp>
        <p:nvSpPr>
          <p:cNvPr id="14" name="テキスト ボックス 13">
            <a:extLst>
              <a:ext uri="{FF2B5EF4-FFF2-40B4-BE49-F238E27FC236}">
                <a16:creationId xmlns:a16="http://schemas.microsoft.com/office/drawing/2014/main" id="{38A6F784-4DFC-44FF-A537-C22B0DD0AB07}"/>
              </a:ext>
            </a:extLst>
          </p:cNvPr>
          <p:cNvSpPr txBox="1"/>
          <p:nvPr/>
        </p:nvSpPr>
        <p:spPr>
          <a:xfrm>
            <a:off x="8544558" y="5175543"/>
            <a:ext cx="2928144" cy="646331"/>
          </a:xfrm>
          <a:prstGeom prst="rect">
            <a:avLst/>
          </a:prstGeom>
          <a:noFill/>
        </p:spPr>
        <p:txBody>
          <a:bodyPr wrap="square" rtlCol="0">
            <a:spAutoFit/>
          </a:bodyPr>
          <a:lstStyle/>
          <a:p>
            <a:pPr algn="ctr"/>
            <a:r>
              <a:rPr kumimoji="1" lang="ja-JP" altLang="en-US" b="1" dirty="0">
                <a:latin typeface="Meiryo UI" panose="020B0604030504040204" pitchFamily="50" charset="-128"/>
                <a:ea typeface="Meiryo UI" panose="020B0604030504040204" pitchFamily="50" charset="-128"/>
              </a:rPr>
              <a:t>必要な活動の中で</a:t>
            </a:r>
            <a:endParaRPr kumimoji="1" lang="en-US" altLang="ja-JP" b="1" dirty="0">
              <a:latin typeface="Meiryo UI" panose="020B0604030504040204" pitchFamily="50" charset="-128"/>
              <a:ea typeface="Meiryo UI" panose="020B0604030504040204" pitchFamily="50" charset="-128"/>
            </a:endParaRPr>
          </a:p>
          <a:p>
            <a:pPr algn="ctr"/>
            <a:r>
              <a:rPr kumimoji="1" lang="ja-JP" altLang="en-US" b="1" u="sng" dirty="0">
                <a:effectLst>
                  <a:outerShdw blurRad="38100" dist="38100" dir="2700000" algn="tl">
                    <a:srgbClr val="000000">
                      <a:alpha val="43137"/>
                    </a:srgbClr>
                  </a:outerShdw>
                </a:effectLst>
                <a:highlight>
                  <a:srgbClr val="FFFF00"/>
                </a:highlight>
                <a:latin typeface="Meiryo UI" panose="020B0604030504040204" pitchFamily="50" charset="-128"/>
                <a:ea typeface="Meiryo UI" panose="020B0604030504040204" pitchFamily="50" charset="-128"/>
              </a:rPr>
              <a:t>自分が</a:t>
            </a:r>
            <a:r>
              <a:rPr kumimoji="1" lang="ja-JP" altLang="en-US" b="1" dirty="0">
                <a:latin typeface="Meiryo UI" panose="020B0604030504040204" pitchFamily="50" charset="-128"/>
                <a:ea typeface="Meiryo UI" panose="020B0604030504040204" pitchFamily="50" charset="-128"/>
              </a:rPr>
              <a:t>できることを考える！</a:t>
            </a:r>
            <a:endParaRPr kumimoji="1" lang="en-US" altLang="ja-JP"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390925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国内比較の個別指標の分析（ゴール１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nvGraphicFramePr>
        <p:xfrm>
          <a:off x="1768249" y="555708"/>
          <a:ext cx="8693688" cy="5349665"/>
        </p:xfrm>
        <a:graphic>
          <a:graphicData uri="http://schemas.openxmlformats.org/drawingml/2006/table">
            <a:tbl>
              <a:tblPr/>
              <a:tblGrid>
                <a:gridCol w="869369">
                  <a:extLst>
                    <a:ext uri="{9D8B030D-6E8A-4147-A177-3AD203B41FA5}">
                      <a16:colId xmlns:a16="http://schemas.microsoft.com/office/drawing/2014/main" val="3531073625"/>
                    </a:ext>
                  </a:extLst>
                </a:gridCol>
                <a:gridCol w="5203172">
                  <a:extLst>
                    <a:ext uri="{9D8B030D-6E8A-4147-A177-3AD203B41FA5}">
                      <a16:colId xmlns:a16="http://schemas.microsoft.com/office/drawing/2014/main" val="3477311478"/>
                    </a:ext>
                  </a:extLst>
                </a:gridCol>
                <a:gridCol w="717229">
                  <a:extLst>
                    <a:ext uri="{9D8B030D-6E8A-4147-A177-3AD203B41FA5}">
                      <a16:colId xmlns:a16="http://schemas.microsoft.com/office/drawing/2014/main" val="2605631074"/>
                    </a:ext>
                  </a:extLst>
                </a:gridCol>
                <a:gridCol w="312973">
                  <a:extLst>
                    <a:ext uri="{9D8B030D-6E8A-4147-A177-3AD203B41FA5}">
                      <a16:colId xmlns:a16="http://schemas.microsoft.com/office/drawing/2014/main" val="1051965248"/>
                    </a:ext>
                  </a:extLst>
                </a:gridCol>
                <a:gridCol w="717229">
                  <a:extLst>
                    <a:ext uri="{9D8B030D-6E8A-4147-A177-3AD203B41FA5}">
                      <a16:colId xmlns:a16="http://schemas.microsoft.com/office/drawing/2014/main" val="2486284023"/>
                    </a:ext>
                  </a:extLst>
                </a:gridCol>
                <a:gridCol w="312973">
                  <a:extLst>
                    <a:ext uri="{9D8B030D-6E8A-4147-A177-3AD203B41FA5}">
                      <a16:colId xmlns:a16="http://schemas.microsoft.com/office/drawing/2014/main" val="3901389564"/>
                    </a:ext>
                  </a:extLst>
                </a:gridCol>
                <a:gridCol w="560743">
                  <a:extLst>
                    <a:ext uri="{9D8B030D-6E8A-4147-A177-3AD203B41FA5}">
                      <a16:colId xmlns:a16="http://schemas.microsoft.com/office/drawing/2014/main" val="2484160494"/>
                    </a:ext>
                  </a:extLst>
                </a:gridCol>
              </a:tblGrid>
              <a:tr h="23259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9907325"/>
                  </a:ext>
                </a:extLst>
              </a:tr>
              <a:tr h="23259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17537891"/>
                  </a:ext>
                </a:extLst>
              </a:tr>
              <a:tr h="54271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8812652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第１号介護保険の被保険者割合（第１号被保険者数／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5577949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歳における公的年金加入率（</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歳の加入者／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27.90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54.44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71338899"/>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25046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18573911"/>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 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00300045"/>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 1.5.3.2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83704"/>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54488366"/>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人当たりの衛生費（衛生費／総人口）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7766960"/>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1.a.2.2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人当たりの教育費（教育費／総人口）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5397292"/>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人当たりの生活保護費（生活保護費／総人口）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1589288"/>
                  </a:ext>
                </a:extLst>
              </a:tr>
              <a:tr h="36181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1.ｘ.1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世帯当たりの預貯金残高</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66.22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61.76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77604171"/>
                  </a:ext>
                </a:extLst>
              </a:tr>
              <a:tr h="36181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1.ｘ.2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エンゲル係数（食料への支出／消費支出）</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52.85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529438"/>
                  </a:ext>
                </a:extLst>
              </a:tr>
            </a:tbl>
          </a:graphicData>
        </a:graphic>
      </p:graphicFrame>
      <p:sp>
        <p:nvSpPr>
          <p:cNvPr id="5" name="スライド番号プレースホルダー 5">
            <a:extLst>
              <a:ext uri="{FF2B5EF4-FFF2-40B4-BE49-F238E27FC236}">
                <a16:creationId xmlns:a16="http://schemas.microsoft.com/office/drawing/2014/main" id="{173B230F-1CC9-46E8-AC81-C34BB5CA52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42</a:t>
            </a:fld>
            <a:endParaRPr kumimoji="1" lang="ja-JP" altLang="en-US">
              <a:solidFill>
                <a:prstClr val="black"/>
              </a:solidFill>
            </a:endParaRPr>
          </a:p>
        </p:txBody>
      </p:sp>
    </p:spTree>
    <p:extLst>
      <p:ext uri="{BB962C8B-B14F-4D97-AF65-F5344CB8AC3E}">
        <p14:creationId xmlns:p14="http://schemas.microsoft.com/office/powerpoint/2010/main" val="1243994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国内比較の個別指標の分析（ゴール２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97038" y="725459"/>
          <a:ext cx="8487626" cy="5232655"/>
        </p:xfrm>
        <a:graphic>
          <a:graphicData uri="http://schemas.openxmlformats.org/drawingml/2006/table">
            <a:tbl>
              <a:tblPr/>
              <a:tblGrid>
                <a:gridCol w="848763">
                  <a:extLst>
                    <a:ext uri="{9D8B030D-6E8A-4147-A177-3AD203B41FA5}">
                      <a16:colId xmlns:a16="http://schemas.microsoft.com/office/drawing/2014/main" val="1932726744"/>
                    </a:ext>
                  </a:extLst>
                </a:gridCol>
                <a:gridCol w="5079843">
                  <a:extLst>
                    <a:ext uri="{9D8B030D-6E8A-4147-A177-3AD203B41FA5}">
                      <a16:colId xmlns:a16="http://schemas.microsoft.com/office/drawing/2014/main" val="1117109340"/>
                    </a:ext>
                  </a:extLst>
                </a:gridCol>
                <a:gridCol w="700229">
                  <a:extLst>
                    <a:ext uri="{9D8B030D-6E8A-4147-A177-3AD203B41FA5}">
                      <a16:colId xmlns:a16="http://schemas.microsoft.com/office/drawing/2014/main" val="1311666817"/>
                    </a:ext>
                  </a:extLst>
                </a:gridCol>
                <a:gridCol w="305555">
                  <a:extLst>
                    <a:ext uri="{9D8B030D-6E8A-4147-A177-3AD203B41FA5}">
                      <a16:colId xmlns:a16="http://schemas.microsoft.com/office/drawing/2014/main" val="1815562394"/>
                    </a:ext>
                  </a:extLst>
                </a:gridCol>
                <a:gridCol w="700229">
                  <a:extLst>
                    <a:ext uri="{9D8B030D-6E8A-4147-A177-3AD203B41FA5}">
                      <a16:colId xmlns:a16="http://schemas.microsoft.com/office/drawing/2014/main" val="1369400556"/>
                    </a:ext>
                  </a:extLst>
                </a:gridCol>
                <a:gridCol w="305555">
                  <a:extLst>
                    <a:ext uri="{9D8B030D-6E8A-4147-A177-3AD203B41FA5}">
                      <a16:colId xmlns:a16="http://schemas.microsoft.com/office/drawing/2014/main" val="2956033961"/>
                    </a:ext>
                  </a:extLst>
                </a:gridCol>
                <a:gridCol w="547452">
                  <a:extLst>
                    <a:ext uri="{9D8B030D-6E8A-4147-A177-3AD203B41FA5}">
                      <a16:colId xmlns:a16="http://schemas.microsoft.com/office/drawing/2014/main" val="3299405179"/>
                    </a:ext>
                  </a:extLst>
                </a:gridCol>
              </a:tblGrid>
              <a:tr h="230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13401067"/>
                  </a:ext>
                </a:extLst>
              </a:tr>
              <a:tr h="230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4294302"/>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内分泌，栄養及び代謝疾患における患者割合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（内分泌，栄養及び代謝疾患における総患者数／総人口）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97.96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1745485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給食施設における栄養士の有無</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管理栄養士・栄養士がどちらもいない施設数）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総施設数）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879023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歳児童における痩身傾向児の出現率（一部の県：データなし）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2443211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栄養状態が不良な</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76.47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81867143"/>
                  </a:ext>
                </a:extLst>
              </a:tr>
              <a:tr h="44328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万人当たりの貧血の受療率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歳の女性における鉄欠乏性貧血の推計患者数／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44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歳の女性総人口）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2521081"/>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人当たりの農業産出額（農業産出額／農業従事者数）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2391018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2.3.1.2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林業就業人口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人当たりの林業産出額</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（林業産出額（栽培きのこ類生産を除く）／林業就業人口）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49665644"/>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人当たりの経営耕地面積（販売農家の経営耕地面積／農業従事者数）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23490946"/>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ほ場の面積割合（国内における有機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JAS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ほ場の面積／耕地面積）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190056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投資額に対する農業産出額（農業産出額／農業基盤整備に対する投資額）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20.94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08878550"/>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農業従事者（自営農業に従事した世帯員数）の平均年齢</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115842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食料自給率（カロリーベース）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0.46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278605"/>
                  </a:ext>
                </a:extLst>
              </a:tr>
              <a:tr h="35872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2.x.3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食料自給率（生産額ベース）</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990830"/>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E71AA28-D7BF-4166-961B-5FAB522170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43</a:t>
            </a:fld>
            <a:endParaRPr kumimoji="1" lang="ja-JP" altLang="en-US">
              <a:solidFill>
                <a:prstClr val="black"/>
              </a:solidFill>
            </a:endParaRPr>
          </a:p>
        </p:txBody>
      </p:sp>
    </p:spTree>
    <p:extLst>
      <p:ext uri="{BB962C8B-B14F-4D97-AF65-F5344CB8AC3E}">
        <p14:creationId xmlns:p14="http://schemas.microsoft.com/office/powerpoint/2010/main" val="13658967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54602" y="536653"/>
          <a:ext cx="8813399" cy="5295440"/>
        </p:xfrm>
        <a:graphic>
          <a:graphicData uri="http://schemas.openxmlformats.org/drawingml/2006/table">
            <a:tbl>
              <a:tblPr/>
              <a:tblGrid>
                <a:gridCol w="881338">
                  <a:extLst>
                    <a:ext uri="{9D8B030D-6E8A-4147-A177-3AD203B41FA5}">
                      <a16:colId xmlns:a16="http://schemas.microsoft.com/office/drawing/2014/main" val="3778103669"/>
                    </a:ext>
                  </a:extLst>
                </a:gridCol>
                <a:gridCol w="5274816">
                  <a:extLst>
                    <a:ext uri="{9D8B030D-6E8A-4147-A177-3AD203B41FA5}">
                      <a16:colId xmlns:a16="http://schemas.microsoft.com/office/drawing/2014/main" val="724232299"/>
                    </a:ext>
                  </a:extLst>
                </a:gridCol>
                <a:gridCol w="727107">
                  <a:extLst>
                    <a:ext uri="{9D8B030D-6E8A-4147-A177-3AD203B41FA5}">
                      <a16:colId xmlns:a16="http://schemas.microsoft.com/office/drawing/2014/main" val="2730612258"/>
                    </a:ext>
                  </a:extLst>
                </a:gridCol>
                <a:gridCol w="317284">
                  <a:extLst>
                    <a:ext uri="{9D8B030D-6E8A-4147-A177-3AD203B41FA5}">
                      <a16:colId xmlns:a16="http://schemas.microsoft.com/office/drawing/2014/main" val="2716358777"/>
                    </a:ext>
                  </a:extLst>
                </a:gridCol>
                <a:gridCol w="727107">
                  <a:extLst>
                    <a:ext uri="{9D8B030D-6E8A-4147-A177-3AD203B41FA5}">
                      <a16:colId xmlns:a16="http://schemas.microsoft.com/office/drawing/2014/main" val="1044060833"/>
                    </a:ext>
                  </a:extLst>
                </a:gridCol>
                <a:gridCol w="317284">
                  <a:extLst>
                    <a:ext uri="{9D8B030D-6E8A-4147-A177-3AD203B41FA5}">
                      <a16:colId xmlns:a16="http://schemas.microsoft.com/office/drawing/2014/main" val="3353977158"/>
                    </a:ext>
                  </a:extLst>
                </a:gridCol>
                <a:gridCol w="568463">
                  <a:extLst>
                    <a:ext uri="{9D8B030D-6E8A-4147-A177-3AD203B41FA5}">
                      <a16:colId xmlns:a16="http://schemas.microsoft.com/office/drawing/2014/main" val="2609338300"/>
                    </a:ext>
                  </a:extLst>
                </a:gridCol>
              </a:tblGrid>
              <a:tr h="73062">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7306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万人当たりの妊産婦死亡数（（妊産婦死亡数／出生数）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89.34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02016826"/>
                  </a:ext>
                </a:extLst>
              </a:tr>
              <a:tr h="143710">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医師、助産師の立会いの下で生まれた子供の割合（医師、助産師の立会いの下で生まれた子供の数／出生数）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71.14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723782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歳未満児死亡率（</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歳未満児死亡数／</a:t>
                      </a:r>
                      <a:r>
                        <a:rPr lang="en-US" altLang="zh-CN" sz="900" b="0" i="0" u="none" strike="noStrike" dirty="0">
                          <a:solidFill>
                            <a:srgbClr val="000000"/>
                          </a:solidFill>
                          <a:effectLst/>
                          <a:latin typeface="Meiryo UI" panose="020B0604030504040204" pitchFamily="50" charset="-128"/>
                          <a:ea typeface="Meiryo UI" panose="020B0604030504040204" pitchFamily="50" charset="-128"/>
                        </a:rPr>
                        <a:t>5</a:t>
                      </a: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69.53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56.74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727979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新生児死亡率（新生児死亡数／出生数）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61.27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9736167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HIV</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34.35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81.26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97568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万人当たりの結核感染者数（（結核感染者数／総人口）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2.15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53540742"/>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人当たりのマラリアによる死亡者数（（マラリアによる死亡者数／日本人人口）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288581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3.3.4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B</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型肝炎による死亡者数／日本人人口）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76.64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59.17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428368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万人当たりの心血管疾患による死亡者数（（心疾患による死亡者数／日本人人口）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56.67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9376957"/>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万人当たりの癌による死亡者数（（癌による死亡者数／日本人人口）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66.51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55.03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727097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万人当たりの糖尿病による死亡者数（（糖尿病による死亡者数／日本人人口）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66.94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53.29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3190754"/>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3.4.1.4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万人当たりの呼吸器系疾患による死亡者数</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（（呼吸器系疾患による死亡者数／日本人人口）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57.04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55.46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3544191"/>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3.4.2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万人当たりの自殺者数（（自殺者数／日本人人口）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77.74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59.02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9096926"/>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3.6.1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万人当たりの交通事故死亡者数（（交通事故死者数／総人口）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82.19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55.58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28590"/>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合計特殊出生率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26.39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2157780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3.7.2.2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歳以下の女性の出生率（</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歳以下の女性の出生数／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歳の女性人口）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73.73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74.42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08209845"/>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１人当たり年齢調整後医療費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55.85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32294629"/>
                  </a:ext>
                </a:extLst>
              </a:tr>
              <a:tr h="143710">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3.8.2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世帯当たり</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か月間の健康関連支出</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（（医薬品＋保健医療サービス＋健康保持用摂取品＋健康医療用品・器具）への支出／支出）</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68.90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6210376"/>
                  </a:ext>
                </a:extLst>
              </a:tr>
            </a:tbl>
          </a:graphicData>
        </a:graphic>
      </p:graphicFrame>
      <p:sp>
        <p:nvSpPr>
          <p:cNvPr id="14" name="テキスト ボックス 13"/>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A924BF7-7987-45A1-B5FD-97A65441431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44</a:t>
            </a:fld>
            <a:endParaRPr kumimoji="1" lang="ja-JP" altLang="en-US">
              <a:solidFill>
                <a:prstClr val="black"/>
              </a:solidFill>
            </a:endParaRPr>
          </a:p>
        </p:txBody>
      </p:sp>
    </p:spTree>
    <p:extLst>
      <p:ext uri="{BB962C8B-B14F-4D97-AF65-F5344CB8AC3E}">
        <p14:creationId xmlns:p14="http://schemas.microsoft.com/office/powerpoint/2010/main" val="2538613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国内比較の個別指標の分析（ゴール３②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28844" y="466659"/>
          <a:ext cx="8839157" cy="5509130"/>
        </p:xfrm>
        <a:graphic>
          <a:graphicData uri="http://schemas.openxmlformats.org/drawingml/2006/table">
            <a:tbl>
              <a:tblPr/>
              <a:tblGrid>
                <a:gridCol w="883914">
                  <a:extLst>
                    <a:ext uri="{9D8B030D-6E8A-4147-A177-3AD203B41FA5}">
                      <a16:colId xmlns:a16="http://schemas.microsoft.com/office/drawing/2014/main" val="3778103669"/>
                    </a:ext>
                  </a:extLst>
                </a:gridCol>
                <a:gridCol w="5290232">
                  <a:extLst>
                    <a:ext uri="{9D8B030D-6E8A-4147-A177-3AD203B41FA5}">
                      <a16:colId xmlns:a16="http://schemas.microsoft.com/office/drawing/2014/main" val="724232299"/>
                    </a:ext>
                  </a:extLst>
                </a:gridCol>
                <a:gridCol w="729232">
                  <a:extLst>
                    <a:ext uri="{9D8B030D-6E8A-4147-A177-3AD203B41FA5}">
                      <a16:colId xmlns:a16="http://schemas.microsoft.com/office/drawing/2014/main" val="2730612258"/>
                    </a:ext>
                  </a:extLst>
                </a:gridCol>
                <a:gridCol w="318211">
                  <a:extLst>
                    <a:ext uri="{9D8B030D-6E8A-4147-A177-3AD203B41FA5}">
                      <a16:colId xmlns:a16="http://schemas.microsoft.com/office/drawing/2014/main" val="2716358777"/>
                    </a:ext>
                  </a:extLst>
                </a:gridCol>
                <a:gridCol w="729232">
                  <a:extLst>
                    <a:ext uri="{9D8B030D-6E8A-4147-A177-3AD203B41FA5}">
                      <a16:colId xmlns:a16="http://schemas.microsoft.com/office/drawing/2014/main" val="1044060833"/>
                    </a:ext>
                  </a:extLst>
                </a:gridCol>
                <a:gridCol w="318211">
                  <a:extLst>
                    <a:ext uri="{9D8B030D-6E8A-4147-A177-3AD203B41FA5}">
                      <a16:colId xmlns:a16="http://schemas.microsoft.com/office/drawing/2014/main" val="3353977158"/>
                    </a:ext>
                  </a:extLst>
                </a:gridCol>
                <a:gridCol w="570125">
                  <a:extLst>
                    <a:ext uri="{9D8B030D-6E8A-4147-A177-3AD203B41FA5}">
                      <a16:colId xmlns:a16="http://schemas.microsoft.com/office/drawing/2014/main" val="2609338300"/>
                    </a:ext>
                  </a:extLst>
                </a:gridCol>
              </a:tblGrid>
              <a:tr h="147031">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2653326"/>
                  </a:ext>
                </a:extLst>
              </a:tr>
              <a:tr h="147031">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25020023"/>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3.9.1.1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人当たりの大気汚染による苦情件数（大気汚染による苦情件数／人口）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99.99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97.86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6340791"/>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人当たりの水質汚濁による苦情件数（水質汚濁による苦情件数／人口）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85.24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58.72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58099506"/>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3.9.1.3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人当たりの土壌汚濁による苦情件数（土壌汚濁による苦情件数／人口）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97.91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90.48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7679042"/>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3.a.1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喫煙率（喫煙者数／</a:t>
                      </a:r>
                      <a:r>
                        <a:rPr lang="en-US" altLang="zh-TW" sz="900" b="0" i="0" u="none" strike="noStrike" dirty="0">
                          <a:solidFill>
                            <a:srgbClr val="000000"/>
                          </a:solidFill>
                          <a:effectLst/>
                          <a:latin typeface="Meiryo UI" panose="020B0604030504040204" pitchFamily="50" charset="-128"/>
                          <a:ea typeface="Meiryo UI" panose="020B0604030504040204" pitchFamily="50" charset="-128"/>
                        </a:rPr>
                        <a:t>20</a:t>
                      </a: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歳以上人口）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65.61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60520115"/>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3.b.1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万人当たりの薬剤師数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74.97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46.95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41963487"/>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3.c.1.1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万人当たりの医師数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67.19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52.08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819727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万人当たりの看護師数（（（就業看護師数＋就業准看護師数）／総人口）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×100,000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19.77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46.87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307206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3.c.1.3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無医地区数</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83.48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43617721"/>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3.x.1</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人当たりの災害拠点病院数（災害拠点病院数／総人口）</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0.00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39.15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01762222"/>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人当たりの国民医療費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50.39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62.19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217744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3.x.3</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後期高齢者</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人当たりの医療費</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24.23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54.34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43936528"/>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3.x.4</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国民健康保険診療費（被保険者１</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00</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40.07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34.11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6942636"/>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3.x.5</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900" b="0" i="0" u="none" strike="noStrike" dirty="0">
                          <a:solidFill>
                            <a:srgbClr val="000000"/>
                          </a:solidFill>
                          <a:effectLst/>
                          <a:latin typeface="Meiryo UI" panose="020B0604030504040204" pitchFamily="50" charset="-128"/>
                          <a:ea typeface="Meiryo UI" panose="020B0604030504040204" pitchFamily="50" charset="-128"/>
                        </a:rPr>
                        <a:t>特定健康診査実施率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29.87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44.41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7754685"/>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3.x.6</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介護予防に資する通いの場への参加率</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24.22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31.04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534196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3.x.7</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の平均値（男性）（｜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30932589"/>
                  </a:ext>
                </a:extLst>
              </a:tr>
              <a:tr h="289726">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LI</a:t>
                      </a:r>
                      <a:br>
                        <a:rPr lang="en-US" sz="900" b="0" i="0" u="none" strike="noStrike" dirty="0">
                          <a:solidFill>
                            <a:srgbClr val="000000"/>
                          </a:solidFill>
                          <a:effectLst/>
                          <a:latin typeface="Meiryo UI" panose="020B0604030504040204" pitchFamily="50" charset="-128"/>
                          <a:ea typeface="Meiryo UI" panose="020B0604030504040204" pitchFamily="50" charset="-128"/>
                        </a:rPr>
                      </a:br>
                      <a:r>
                        <a:rPr lang="en-US" sz="900" b="0" i="0" u="none" strike="noStrike" dirty="0">
                          <a:solidFill>
                            <a:srgbClr val="000000"/>
                          </a:solidFill>
                          <a:effectLst/>
                          <a:latin typeface="Meiryo UI" panose="020B0604030504040204" pitchFamily="50" charset="-128"/>
                          <a:ea typeface="Meiryo UI" panose="020B0604030504040204" pitchFamily="50" charset="-128"/>
                        </a:rPr>
                        <a:t>3.x.8</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dirty="0">
                          <a:solidFill>
                            <a:srgbClr val="000000"/>
                          </a:solidFill>
                          <a:effectLst/>
                          <a:latin typeface="Meiryo UI" panose="020B0604030504040204" pitchFamily="50" charset="-128"/>
                          <a:ea typeface="Meiryo UI" panose="020B0604030504040204" pitchFamily="50" charset="-128"/>
                        </a:rPr>
                        <a:t>BMI</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の平均値（女性）（｜</a:t>
                      </a:r>
                      <a:r>
                        <a:rPr lang="en-US" sz="900" b="0" i="0" u="none" strike="noStrike" dirty="0">
                          <a:solidFill>
                            <a:srgbClr val="000000"/>
                          </a:solidFill>
                          <a:effectLst/>
                          <a:latin typeface="Meiryo UI" panose="020B0604030504040204" pitchFamily="50" charset="-128"/>
                          <a:ea typeface="Meiryo UI" panose="020B0604030504040204" pitchFamily="50" charset="-128"/>
                        </a:rPr>
                        <a:t>BMI-22｜）</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58362783"/>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3.x.9</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dirty="0">
                          <a:solidFill>
                            <a:srgbClr val="000000"/>
                          </a:solidFill>
                          <a:effectLst/>
                          <a:latin typeface="Meiryo UI" panose="020B0604030504040204" pitchFamily="50" charset="-128"/>
                          <a:ea typeface="Meiryo UI" panose="020B0604030504040204" pitchFamily="50" charset="-128"/>
                        </a:rPr>
                        <a:t>平均寿命（男性）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50.16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63.73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97725308"/>
                  </a:ext>
                </a:extLst>
              </a:tr>
              <a:tr h="289726">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3.x.10</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900" b="0" i="0" u="none" strike="noStrike">
                          <a:solidFill>
                            <a:srgbClr val="000000"/>
                          </a:solidFill>
                          <a:effectLst/>
                          <a:latin typeface="Meiryo UI" panose="020B0604030504040204" pitchFamily="50" charset="-128"/>
                          <a:ea typeface="Meiryo UI" panose="020B0604030504040204" pitchFamily="50" charset="-128"/>
                        </a:rPr>
                        <a:t>平均寿命（女性）</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45.98 </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4168" marR="4168" marT="416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62.77 </a:t>
                      </a:r>
                    </a:p>
                  </a:txBody>
                  <a:tcPr marL="4168" marR="4168" marT="416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4168" marR="4168" marT="416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168" marR="4168" marT="416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02143442"/>
                  </a:ext>
                </a:extLst>
              </a:tr>
            </a:tbl>
          </a:graphicData>
        </a:graphic>
      </p:graphicFrame>
      <p:sp>
        <p:nvSpPr>
          <p:cNvPr id="14" name="テキスト ボックス 13"/>
          <p:cNvSpPr txBox="1"/>
          <p:nvPr/>
        </p:nvSpPr>
        <p:spPr>
          <a:xfrm>
            <a:off x="1524002" y="6073170"/>
            <a:ext cx="9143999" cy="7848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9A805BA-C239-40DE-B071-B4D07ADEE799}"/>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45</a:t>
            </a:fld>
            <a:endParaRPr kumimoji="1" lang="ja-JP" altLang="en-US">
              <a:solidFill>
                <a:prstClr val="black"/>
              </a:solidFill>
            </a:endParaRPr>
          </a:p>
        </p:txBody>
      </p:sp>
    </p:spTree>
    <p:extLst>
      <p:ext uri="{BB962C8B-B14F-4D97-AF65-F5344CB8AC3E}">
        <p14:creationId xmlns:p14="http://schemas.microsoft.com/office/powerpoint/2010/main" val="21153683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国内比較の個別指標の分析（ゴール４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05887" y="599367"/>
          <a:ext cx="8580226" cy="5246709"/>
        </p:xfrm>
        <a:graphic>
          <a:graphicData uri="http://schemas.openxmlformats.org/drawingml/2006/table">
            <a:tbl>
              <a:tblPr/>
              <a:tblGrid>
                <a:gridCol w="858023">
                  <a:extLst>
                    <a:ext uri="{9D8B030D-6E8A-4147-A177-3AD203B41FA5}">
                      <a16:colId xmlns:a16="http://schemas.microsoft.com/office/drawing/2014/main" val="1306326188"/>
                    </a:ext>
                  </a:extLst>
                </a:gridCol>
                <a:gridCol w="5135266">
                  <a:extLst>
                    <a:ext uri="{9D8B030D-6E8A-4147-A177-3AD203B41FA5}">
                      <a16:colId xmlns:a16="http://schemas.microsoft.com/office/drawing/2014/main" val="2223327613"/>
                    </a:ext>
                  </a:extLst>
                </a:gridCol>
                <a:gridCol w="707868">
                  <a:extLst>
                    <a:ext uri="{9D8B030D-6E8A-4147-A177-3AD203B41FA5}">
                      <a16:colId xmlns:a16="http://schemas.microsoft.com/office/drawing/2014/main" val="608668434"/>
                    </a:ext>
                  </a:extLst>
                </a:gridCol>
                <a:gridCol w="308888">
                  <a:extLst>
                    <a:ext uri="{9D8B030D-6E8A-4147-A177-3AD203B41FA5}">
                      <a16:colId xmlns:a16="http://schemas.microsoft.com/office/drawing/2014/main" val="282809919"/>
                    </a:ext>
                  </a:extLst>
                </a:gridCol>
                <a:gridCol w="707868">
                  <a:extLst>
                    <a:ext uri="{9D8B030D-6E8A-4147-A177-3AD203B41FA5}">
                      <a16:colId xmlns:a16="http://schemas.microsoft.com/office/drawing/2014/main" val="1962620571"/>
                    </a:ext>
                  </a:extLst>
                </a:gridCol>
                <a:gridCol w="308888">
                  <a:extLst>
                    <a:ext uri="{9D8B030D-6E8A-4147-A177-3AD203B41FA5}">
                      <a16:colId xmlns:a16="http://schemas.microsoft.com/office/drawing/2014/main" val="4290412676"/>
                    </a:ext>
                  </a:extLst>
                </a:gridCol>
                <a:gridCol w="553425">
                  <a:extLst>
                    <a:ext uri="{9D8B030D-6E8A-4147-A177-3AD203B41FA5}">
                      <a16:colId xmlns:a16="http://schemas.microsoft.com/office/drawing/2014/main" val="819377998"/>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9019735"/>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110965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中等教育修了者率（（高等学校卒業者数＋中等教育学校卒業者数）／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18</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3822376"/>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歳未満の入院者数／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37.46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6459004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（保育所・幼稚園・幼保連携型認定こども園の在学・在所者数／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614364"/>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4.3.1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求職者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人当たりの職業訓練費（職業訓練費／求職者（就業希望者）人口）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45200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教育用コンピュータ</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台当たりの児童生徒数（生徒数／コンピュータ数）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18.69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45.16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726991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－（高校の女子生徒数／男子生徒数）｜）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84.79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65.71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4593589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4.5.1.2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大学の男女比に関するパリティ指数（｜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－（大学の女子学生数／男子学生数）｜）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24.50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38.03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0728426"/>
                  </a:ext>
                </a:extLst>
              </a:tr>
              <a:tr h="3775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4.7.1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人当たりの社会教育施設割合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（（公民館、図書館、博物館、青少年教育施設、女性教育施設、体育施設、劇場、音楽堂等、生涯学習センターの合計）／総人口）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29.64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8631940"/>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学校におけるインターネット接続率（光ファイバ回線）</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97.17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83.05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83411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人当たりの特別支援学校数（特別支援学校数／総人口）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38.13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5446334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4.a.1.3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小中学校学生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人当たりのトイレ数（小中学校のトイレ数／小中学校児童生徒数）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53.49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34685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4.c.1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都道府県別「教員の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活用指導力」の状況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（「わりにできる」若しくは「ややできる」と回答した教員の割合の大項目別平均）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19.20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34.23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4536022"/>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生徒</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人当たりの教員数（小中学校）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6275307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CEFR 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１レベル相当以上の英語力を有すると思われる生徒数の割合（中学生）</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51.34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33.35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4434508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4.x.3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１日１０分以上読書する児童生徒の割合（小中学生）</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（（読書する児童数＋読書する生徒数）／（小学生数＋中学生数））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58268758"/>
                  </a:ext>
                </a:extLst>
              </a:tr>
            </a:tbl>
          </a:graphicData>
        </a:graphic>
      </p:graphicFrame>
      <p:sp>
        <p:nvSpPr>
          <p:cNvPr id="13" name="テキスト ボックス 12"/>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99F61959-7E82-4389-B941-99ADB578127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46</a:t>
            </a:fld>
            <a:endParaRPr kumimoji="1" lang="ja-JP" altLang="en-US">
              <a:solidFill>
                <a:prstClr val="black"/>
              </a:solidFill>
            </a:endParaRPr>
          </a:p>
        </p:txBody>
      </p:sp>
    </p:spTree>
    <p:extLst>
      <p:ext uri="{BB962C8B-B14F-4D97-AF65-F5344CB8AC3E}">
        <p14:creationId xmlns:p14="http://schemas.microsoft.com/office/powerpoint/2010/main" val="26183831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国内比較の個別指標の分析（ゴール５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98365" y="576372"/>
          <a:ext cx="8599179" cy="5242386"/>
        </p:xfrm>
        <a:graphic>
          <a:graphicData uri="http://schemas.openxmlformats.org/drawingml/2006/table">
            <a:tbl>
              <a:tblPr/>
              <a:tblGrid>
                <a:gridCol w="859917">
                  <a:extLst>
                    <a:ext uri="{9D8B030D-6E8A-4147-A177-3AD203B41FA5}">
                      <a16:colId xmlns:a16="http://schemas.microsoft.com/office/drawing/2014/main" val="3002191345"/>
                    </a:ext>
                  </a:extLst>
                </a:gridCol>
                <a:gridCol w="5146608">
                  <a:extLst>
                    <a:ext uri="{9D8B030D-6E8A-4147-A177-3AD203B41FA5}">
                      <a16:colId xmlns:a16="http://schemas.microsoft.com/office/drawing/2014/main" val="2545416457"/>
                    </a:ext>
                  </a:extLst>
                </a:gridCol>
                <a:gridCol w="709432">
                  <a:extLst>
                    <a:ext uri="{9D8B030D-6E8A-4147-A177-3AD203B41FA5}">
                      <a16:colId xmlns:a16="http://schemas.microsoft.com/office/drawing/2014/main" val="1149078807"/>
                    </a:ext>
                  </a:extLst>
                </a:gridCol>
                <a:gridCol w="309571">
                  <a:extLst>
                    <a:ext uri="{9D8B030D-6E8A-4147-A177-3AD203B41FA5}">
                      <a16:colId xmlns:a16="http://schemas.microsoft.com/office/drawing/2014/main" val="3840134843"/>
                    </a:ext>
                  </a:extLst>
                </a:gridCol>
                <a:gridCol w="709432">
                  <a:extLst>
                    <a:ext uri="{9D8B030D-6E8A-4147-A177-3AD203B41FA5}">
                      <a16:colId xmlns:a16="http://schemas.microsoft.com/office/drawing/2014/main" val="2977351546"/>
                    </a:ext>
                  </a:extLst>
                </a:gridCol>
                <a:gridCol w="309571">
                  <a:extLst>
                    <a:ext uri="{9D8B030D-6E8A-4147-A177-3AD203B41FA5}">
                      <a16:colId xmlns:a16="http://schemas.microsoft.com/office/drawing/2014/main" val="870246434"/>
                    </a:ext>
                  </a:extLst>
                </a:gridCol>
                <a:gridCol w="554648">
                  <a:extLst>
                    <a:ext uri="{9D8B030D-6E8A-4147-A177-3AD203B41FA5}">
                      <a16:colId xmlns:a16="http://schemas.microsoft.com/office/drawing/2014/main" val="1281799969"/>
                    </a:ext>
                  </a:extLst>
                </a:gridCol>
              </a:tblGrid>
              <a:tr h="189483">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指標名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25329644"/>
                  </a:ext>
                </a:extLst>
              </a:tr>
              <a:tr h="18948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大阪府</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315994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Meiryo UI" panose="020B0604030504040204" pitchFamily="50" charset="-128"/>
                          <a:ea typeface="Meiryo UI" panose="020B0604030504040204" pitchFamily="50" charset="-128"/>
                        </a:rPr>
                        <a:t>女性活躍推進計画の策定有無</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7819783"/>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人当たりの配偶者からの暴力相談件数（配偶者からの暴力相談件数／総人口）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73.87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66.31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523115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5.2.2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7.40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62.00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960218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5.3.1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歳未満で結婚した女性の割合（</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歳未満で結婚した女性／女性人口）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92.10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71.21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0374675"/>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家事従事者に関するジェンダーパリティ指数</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（（家事に従事する女性の人数／女性の労働力人口）／（家事に従事する男性の人数／男性の労働力人口））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18.09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47.44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1575382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待機児童数割合（待機児童数／</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歳以下人口）</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60628425"/>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5.4.1.3</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出生数当たりの育児休業等制度利用者数（男性）（育児休業等制度利用者数（男性）／出生数）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25.95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39.95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3730602"/>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5.4.1.4</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家事関連に費やす時間の男女差</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－（女性の「家事」「買い物」「介護・看護」「育児」時間の合計／男性の「家事」「買い物」「介護・看護」「育児」時間の合計）｜）</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34.87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35.65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9334561"/>
                  </a:ext>
                </a:extLst>
              </a:tr>
              <a:tr h="442128">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64.04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23.41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594557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5.5.2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役員の女性の割合（女性の役員数／役員数）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42.56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50.76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B</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31744617"/>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女性の農業経営者割合（女性農業経営者数／全農業経営者数）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N.A.(</a:t>
                      </a:r>
                      <a:r>
                        <a:rPr lang="ja-JP" altLang="en-US" sz="9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#DIV/0!</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91182779"/>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5.a.2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持ち家を持っている世帯のうち家計を主に女性が支えている世帯の割合</a:t>
                      </a:r>
                      <a:br>
                        <a:rPr lang="ja-JP" altLang="en-US" sz="9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（持ち家を持っている世帯のうち家計を主に女性が支えている世帯／全世帯数）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34.54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48.64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7710991"/>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5.c.1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16.80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11.56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D</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9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972866"/>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5.x.1</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一般労働者の賃金額の男女比（｜</a:t>
                      </a: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－（女性の所定内給与額／男性の所定内給与額）｜）</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33.17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43.02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73179792"/>
                  </a:ext>
                </a:extLst>
              </a:tr>
              <a:tr h="294753">
                <a:tc>
                  <a:txBody>
                    <a:bodyPr/>
                    <a:lstStyle/>
                    <a:p>
                      <a:pPr algn="l" fontAlgn="ctr"/>
                      <a:r>
                        <a:rPr lang="en-US" sz="900" b="0" i="0" u="none" strike="noStrike">
                          <a:solidFill>
                            <a:srgbClr val="000000"/>
                          </a:solidFill>
                          <a:effectLst/>
                          <a:latin typeface="Meiryo UI" panose="020B0604030504040204" pitchFamily="50" charset="-128"/>
                          <a:ea typeface="Meiryo UI" panose="020B0604030504040204" pitchFamily="50" charset="-128"/>
                        </a:rPr>
                        <a:t>LI</a:t>
                      </a:r>
                      <a:br>
                        <a:rPr lang="en-US" sz="900" b="0" i="0" u="none" strike="noStrike">
                          <a:solidFill>
                            <a:srgbClr val="000000"/>
                          </a:solidFill>
                          <a:effectLst/>
                          <a:latin typeface="Meiryo UI" panose="020B0604030504040204" pitchFamily="50" charset="-128"/>
                          <a:ea typeface="Meiryo UI" panose="020B0604030504040204" pitchFamily="50" charset="-128"/>
                        </a:rPr>
                      </a:br>
                      <a:r>
                        <a:rPr lang="en-US" sz="900" b="0" i="0" u="none" strike="noStrike">
                          <a:solidFill>
                            <a:srgbClr val="000000"/>
                          </a:solidFill>
                          <a:effectLst/>
                          <a:latin typeface="Meiryo UI" panose="020B0604030504040204" pitchFamily="50" charset="-128"/>
                          <a:ea typeface="Meiryo UI" panose="020B0604030504040204" pitchFamily="50" charset="-128"/>
                        </a:rPr>
                        <a:t>5.x.2</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900" b="0" i="0" u="none" strike="noStrike" dirty="0">
                          <a:solidFill>
                            <a:srgbClr val="000000"/>
                          </a:solidFill>
                          <a:effectLst/>
                          <a:latin typeface="Meiryo UI" panose="020B0604030504040204" pitchFamily="50" charset="-128"/>
                          <a:ea typeface="Meiryo UI" panose="020B0604030504040204" pitchFamily="50" charset="-128"/>
                        </a:rPr>
                        <a:t>パートナーシップ制度人口カバー率</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100.00 </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A</a:t>
                      </a:r>
                    </a:p>
                  </a:txBody>
                  <a:tcPr marL="8738" marR="8738" marT="8738"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900" b="0" i="0" u="none" strike="noStrike">
                          <a:solidFill>
                            <a:srgbClr val="000000"/>
                          </a:solidFill>
                          <a:effectLst/>
                          <a:latin typeface="Meiryo UI" panose="020B0604030504040204" pitchFamily="50" charset="-128"/>
                          <a:ea typeface="Meiryo UI" panose="020B0604030504040204" pitchFamily="50" charset="-128"/>
                        </a:rPr>
                        <a:t>46.00 </a:t>
                      </a:r>
                    </a:p>
                  </a:txBody>
                  <a:tcPr marL="8738" marR="8738" marT="8738"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Meiryo UI" panose="020B0604030504040204" pitchFamily="50" charset="-128"/>
                          <a:ea typeface="Meiryo UI" panose="020B0604030504040204" pitchFamily="50" charset="-128"/>
                        </a:rPr>
                        <a:t>C</a:t>
                      </a:r>
                    </a:p>
                  </a:txBody>
                  <a:tcPr marL="8738" marR="8738" marT="873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9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738" marR="8738" marT="8738"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724392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1C3E06A-1E7E-43BB-B3D3-3C290FBB7FB7}"/>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47</a:t>
            </a:fld>
            <a:endParaRPr kumimoji="1" lang="ja-JP" altLang="en-US">
              <a:solidFill>
                <a:prstClr val="black"/>
              </a:solidFill>
            </a:endParaRPr>
          </a:p>
        </p:txBody>
      </p:sp>
    </p:spTree>
    <p:extLst>
      <p:ext uri="{BB962C8B-B14F-4D97-AF65-F5344CB8AC3E}">
        <p14:creationId xmlns:p14="http://schemas.microsoft.com/office/powerpoint/2010/main" val="25235725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国内比較の個別指標の分析（ゴール６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81130" y="653864"/>
          <a:ext cx="8526262" cy="5141628"/>
        </p:xfrm>
        <a:graphic>
          <a:graphicData uri="http://schemas.openxmlformats.org/drawingml/2006/table">
            <a:tbl>
              <a:tblPr/>
              <a:tblGrid>
                <a:gridCol w="852626">
                  <a:extLst>
                    <a:ext uri="{9D8B030D-6E8A-4147-A177-3AD203B41FA5}">
                      <a16:colId xmlns:a16="http://schemas.microsoft.com/office/drawing/2014/main" val="1796659698"/>
                    </a:ext>
                  </a:extLst>
                </a:gridCol>
                <a:gridCol w="5102968">
                  <a:extLst>
                    <a:ext uri="{9D8B030D-6E8A-4147-A177-3AD203B41FA5}">
                      <a16:colId xmlns:a16="http://schemas.microsoft.com/office/drawing/2014/main" val="2674172313"/>
                    </a:ext>
                  </a:extLst>
                </a:gridCol>
                <a:gridCol w="703416">
                  <a:extLst>
                    <a:ext uri="{9D8B030D-6E8A-4147-A177-3AD203B41FA5}">
                      <a16:colId xmlns:a16="http://schemas.microsoft.com/office/drawing/2014/main" val="2513369207"/>
                    </a:ext>
                  </a:extLst>
                </a:gridCol>
                <a:gridCol w="306946">
                  <a:extLst>
                    <a:ext uri="{9D8B030D-6E8A-4147-A177-3AD203B41FA5}">
                      <a16:colId xmlns:a16="http://schemas.microsoft.com/office/drawing/2014/main" val="189260784"/>
                    </a:ext>
                  </a:extLst>
                </a:gridCol>
                <a:gridCol w="703416">
                  <a:extLst>
                    <a:ext uri="{9D8B030D-6E8A-4147-A177-3AD203B41FA5}">
                      <a16:colId xmlns:a16="http://schemas.microsoft.com/office/drawing/2014/main" val="657763484"/>
                    </a:ext>
                  </a:extLst>
                </a:gridCol>
                <a:gridCol w="306946">
                  <a:extLst>
                    <a:ext uri="{9D8B030D-6E8A-4147-A177-3AD203B41FA5}">
                      <a16:colId xmlns:a16="http://schemas.microsoft.com/office/drawing/2014/main" val="2930997786"/>
                    </a:ext>
                  </a:extLst>
                </a:gridCol>
                <a:gridCol w="549944">
                  <a:extLst>
                    <a:ext uri="{9D8B030D-6E8A-4147-A177-3AD203B41FA5}">
                      <a16:colId xmlns:a16="http://schemas.microsoft.com/office/drawing/2014/main" val="1689310516"/>
                    </a:ext>
                  </a:extLst>
                </a:gridCol>
              </a:tblGrid>
              <a:tr h="23137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376894"/>
                  </a:ext>
                </a:extLst>
              </a:tr>
              <a:tr h="23137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347844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上水道普及率（上水道給水人口／総人口）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67.60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692607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人当たりの公衆衛生費（公衆衛生費／総人口）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5510243"/>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下水道処理人口普及率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8179328"/>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9068795"/>
                  </a:ext>
                </a:extLst>
              </a:tr>
              <a:tr h="53987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69.61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0558077"/>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給水人口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人あたりの平均水使用量（生活用水使用量／給水人口）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65.19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6936248"/>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製造業出荷額当たりの工業用水使用量（工業用水使用量／製造業出荷額）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3548136"/>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水資源利用率（水使用量／水資源賦存量）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31938080"/>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水循環基本計画に基づく「流域水循環計画」に該当する計画の策定有無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36.17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62597514"/>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自然的土地利用割合（（総面積－可住地面積）／総面積）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9437141"/>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人当たりの下水道費（下水道費／総人口）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13.44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46609219"/>
                  </a:ext>
                </a:extLst>
              </a:tr>
              <a:tr h="35991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6.x.1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湧水保全活動の実施有無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46.81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22046088"/>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A79A6F8-5784-4A74-B9C3-461BB200DA2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48</a:t>
            </a:fld>
            <a:endParaRPr kumimoji="1" lang="ja-JP" altLang="en-US">
              <a:solidFill>
                <a:prstClr val="black"/>
              </a:solidFill>
            </a:endParaRPr>
          </a:p>
        </p:txBody>
      </p:sp>
    </p:spTree>
    <p:extLst>
      <p:ext uri="{BB962C8B-B14F-4D97-AF65-F5344CB8AC3E}">
        <p14:creationId xmlns:p14="http://schemas.microsoft.com/office/powerpoint/2010/main" val="223337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97585" y="631065"/>
            <a:ext cx="5221557" cy="6100433"/>
          </a:xfrm>
          <a:prstGeom prst="rect">
            <a:avLst/>
          </a:prstGeom>
        </p:spPr>
      </p:pic>
      <p:sp>
        <p:nvSpPr>
          <p:cNvPr id="4" name="正方形/長方形 3"/>
          <p:cNvSpPr/>
          <p:nvPr/>
        </p:nvSpPr>
        <p:spPr>
          <a:xfrm>
            <a:off x="1139232" y="-1"/>
            <a:ext cx="9906000" cy="631066"/>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（参考資料）</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の世界観</a:t>
            </a:r>
            <a:r>
              <a:rPr kumimoji="1" lang="en-US" altLang="ja-JP" sz="2000" b="1" dirty="0">
                <a:solidFill>
                  <a:schemeClr val="tx1"/>
                </a:solidFill>
                <a:latin typeface="Meiryo UI" panose="020B0604030504040204" pitchFamily="50" charset="-128"/>
                <a:ea typeface="Meiryo UI" panose="020B0604030504040204" pitchFamily="50" charset="-128"/>
              </a:rPr>
              <a:t>(The New Division</a:t>
            </a:r>
            <a:r>
              <a:rPr kumimoji="1" lang="ja-JP" altLang="en-US" sz="2000" b="1" dirty="0">
                <a:solidFill>
                  <a:schemeClr val="tx1"/>
                </a:solidFill>
                <a:latin typeface="Meiryo UI" panose="020B0604030504040204" pitchFamily="50" charset="-128"/>
                <a:ea typeface="Meiryo UI" panose="020B0604030504040204" pitchFamily="50" charset="-128"/>
              </a:rPr>
              <a:t>社の</a:t>
            </a:r>
            <a:r>
              <a:rPr kumimoji="1" lang="en-US" altLang="ja-JP" sz="2000" b="1" dirty="0">
                <a:solidFill>
                  <a:schemeClr val="tx1"/>
                </a:solidFill>
                <a:latin typeface="Meiryo UI" panose="020B0604030504040204" pitchFamily="50" charset="-128"/>
                <a:ea typeface="Meiryo UI" panose="020B0604030504040204" pitchFamily="50" charset="-128"/>
              </a:rPr>
              <a:t>SDGs</a:t>
            </a:r>
            <a:r>
              <a:rPr kumimoji="1" lang="ja-JP" altLang="en-US" sz="2000" b="1" dirty="0">
                <a:solidFill>
                  <a:schemeClr val="tx1"/>
                </a:solidFill>
                <a:latin typeface="Meiryo UI" panose="020B0604030504040204" pitchFamily="50" charset="-128"/>
                <a:ea typeface="Meiryo UI" panose="020B0604030504040204" pitchFamily="50" charset="-128"/>
              </a:rPr>
              <a:t>マニュフェスト</a:t>
            </a:r>
            <a:r>
              <a:rPr kumimoji="1" lang="en-US" altLang="ja-JP" sz="2000" b="1" dirty="0">
                <a:solidFill>
                  <a:schemeClr val="tx1"/>
                </a:solidFill>
                <a:latin typeface="Meiryo UI" panose="020B0604030504040204" pitchFamily="50" charset="-128"/>
                <a:ea typeface="Meiryo UI" panose="020B0604030504040204" pitchFamily="50" charset="-128"/>
              </a:rPr>
              <a:t>)</a:t>
            </a:r>
          </a:p>
        </p:txBody>
      </p:sp>
      <p:sp>
        <p:nvSpPr>
          <p:cNvPr id="5" name="正方形/長方形 4"/>
          <p:cNvSpPr/>
          <p:nvPr/>
        </p:nvSpPr>
        <p:spPr>
          <a:xfrm>
            <a:off x="6711834" y="6577610"/>
            <a:ext cx="5270962"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rPr>
              <a:t> 「出典</a:t>
            </a:r>
            <a:r>
              <a:rPr lang="en-US" altLang="ja-JP" sz="1400" dirty="0">
                <a:latin typeface="Meiryo UI" panose="020B0604030504040204" pitchFamily="50" charset="-128"/>
                <a:ea typeface="Meiryo UI" panose="020B0604030504040204" pitchFamily="50" charset="-128"/>
              </a:rPr>
              <a:t>:The New Division</a:t>
            </a:r>
            <a:r>
              <a:rPr lang="ja-JP" altLang="en-US" sz="1400" dirty="0" err="1">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株</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ワンプラネット・カフェ訳」</a:t>
            </a:r>
          </a:p>
        </p:txBody>
      </p:sp>
      <p:cxnSp>
        <p:nvCxnSpPr>
          <p:cNvPr id="6" name="直線コネクタ 5">
            <a:extLst>
              <a:ext uri="{FF2B5EF4-FFF2-40B4-BE49-F238E27FC236}">
                <a16:creationId xmlns:a16="http://schemas.microsoft.com/office/drawing/2014/main" id="{F6BF1FDD-A9EE-42DB-9B0D-6DFD2F558B55}"/>
              </a:ext>
            </a:extLst>
          </p:cNvPr>
          <p:cNvCxnSpPr>
            <a:cxnSpLocks/>
          </p:cNvCxnSpPr>
          <p:nvPr/>
        </p:nvCxnSpPr>
        <p:spPr>
          <a:xfrm>
            <a:off x="1222182" y="548680"/>
            <a:ext cx="9747636" cy="0"/>
          </a:xfrm>
          <a:prstGeom prst="line">
            <a:avLst/>
          </a:prstGeom>
          <a:ln w="34925">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スライド番号プレースホルダー 5">
            <a:extLst>
              <a:ext uri="{FF2B5EF4-FFF2-40B4-BE49-F238E27FC236}">
                <a16:creationId xmlns:a16="http://schemas.microsoft.com/office/drawing/2014/main" id="{C7C0F2D7-5730-4AAA-AB26-7F61640AA9B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a:t>
            </a:fld>
            <a:endParaRPr kumimoji="1" lang="ja-JP" altLang="en-US">
              <a:solidFill>
                <a:prstClr val="black"/>
              </a:solidFill>
            </a:endParaRPr>
          </a:p>
        </p:txBody>
      </p:sp>
    </p:spTree>
    <p:extLst>
      <p:ext uri="{BB962C8B-B14F-4D97-AF65-F5344CB8AC3E}">
        <p14:creationId xmlns:p14="http://schemas.microsoft.com/office/powerpoint/2010/main" val="18330008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国内比較の個別指標の分析（ゴール７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nvGraphicFramePr>
        <p:xfrm>
          <a:off x="1806888" y="672106"/>
          <a:ext cx="8539140" cy="5123387"/>
        </p:xfrm>
        <a:graphic>
          <a:graphicData uri="http://schemas.openxmlformats.org/drawingml/2006/table">
            <a:tbl>
              <a:tblPr/>
              <a:tblGrid>
                <a:gridCol w="853914">
                  <a:extLst>
                    <a:ext uri="{9D8B030D-6E8A-4147-A177-3AD203B41FA5}">
                      <a16:colId xmlns:a16="http://schemas.microsoft.com/office/drawing/2014/main" val="1098912955"/>
                    </a:ext>
                  </a:extLst>
                </a:gridCol>
                <a:gridCol w="5110675">
                  <a:extLst>
                    <a:ext uri="{9D8B030D-6E8A-4147-A177-3AD203B41FA5}">
                      <a16:colId xmlns:a16="http://schemas.microsoft.com/office/drawing/2014/main" val="467739847"/>
                    </a:ext>
                  </a:extLst>
                </a:gridCol>
                <a:gridCol w="704479">
                  <a:extLst>
                    <a:ext uri="{9D8B030D-6E8A-4147-A177-3AD203B41FA5}">
                      <a16:colId xmlns:a16="http://schemas.microsoft.com/office/drawing/2014/main" val="3404298388"/>
                    </a:ext>
                  </a:extLst>
                </a:gridCol>
                <a:gridCol w="307409">
                  <a:extLst>
                    <a:ext uri="{9D8B030D-6E8A-4147-A177-3AD203B41FA5}">
                      <a16:colId xmlns:a16="http://schemas.microsoft.com/office/drawing/2014/main" val="3768739797"/>
                    </a:ext>
                  </a:extLst>
                </a:gridCol>
                <a:gridCol w="704479">
                  <a:extLst>
                    <a:ext uri="{9D8B030D-6E8A-4147-A177-3AD203B41FA5}">
                      <a16:colId xmlns:a16="http://schemas.microsoft.com/office/drawing/2014/main" val="1971373942"/>
                    </a:ext>
                  </a:extLst>
                </a:gridCol>
                <a:gridCol w="307409">
                  <a:extLst>
                    <a:ext uri="{9D8B030D-6E8A-4147-A177-3AD203B41FA5}">
                      <a16:colId xmlns:a16="http://schemas.microsoft.com/office/drawing/2014/main" val="3477800133"/>
                    </a:ext>
                  </a:extLst>
                </a:gridCol>
                <a:gridCol w="550775">
                  <a:extLst>
                    <a:ext uri="{9D8B030D-6E8A-4147-A177-3AD203B41FA5}">
                      <a16:colId xmlns:a16="http://schemas.microsoft.com/office/drawing/2014/main" val="4022443875"/>
                    </a:ext>
                  </a:extLst>
                </a:gridCol>
              </a:tblGrid>
              <a:tr h="320212">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9309901"/>
                  </a:ext>
                </a:extLst>
              </a:tr>
              <a:tr h="320212">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5641429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新エネルギー発電割合（新エネルギー発電量／全てのエネルギー発電量）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4757816"/>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世帯当たりの太陽光発電設置割合（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10kW</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未満の太陽光発電設備導入件数／世帯数）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13.85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47.25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8654884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太陽熱を利用した温水機器等がある住宅の割合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29.35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7444985"/>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7.2.1.4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太陽光を利用した発電機器がある住宅の割合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12.35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76147211"/>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県内総生産あたりのエネルギー消費量（エネルギー消費量／県内総生産）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87.92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10914378"/>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二重以上のサッシ又は複層ガラスの窓が設置されている住宅の割合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811229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自家発電割合（固有単位）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17.30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48161770"/>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人当たりの電力エネルギー消費量（電力エネルギー消費量／総人口）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70031483"/>
                  </a:ext>
                </a:extLst>
              </a:tr>
              <a:tr h="49810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7.x.4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人当たりの化石燃料使用量（化石燃料使用量／総人口）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1707831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F3F71A13-36E5-44C1-A73B-BF9E74290B4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49</a:t>
            </a:fld>
            <a:endParaRPr kumimoji="1" lang="ja-JP" altLang="en-US">
              <a:solidFill>
                <a:prstClr val="black"/>
              </a:solidFill>
            </a:endParaRPr>
          </a:p>
        </p:txBody>
      </p:sp>
    </p:spTree>
    <p:extLst>
      <p:ext uri="{BB962C8B-B14F-4D97-AF65-F5344CB8AC3E}">
        <p14:creationId xmlns:p14="http://schemas.microsoft.com/office/powerpoint/2010/main" val="1104818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70796" y="615015"/>
          <a:ext cx="8650409" cy="5025931"/>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18297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18297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32.11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23.71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26328279"/>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8.1.1.2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16546242"/>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（県内総生産／就業者数）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35.72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17.03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7647935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8.2.1.2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就業者当たりの県内総生産　対前年増加率</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59.01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63.64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7321988"/>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8.3.1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（産業競争力強化法に基づく「創業支援等事業計画」が認定を受けた市区町村数／市区町村数）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77.23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55569"/>
                  </a:ext>
                </a:extLst>
              </a:tr>
              <a:tr h="7110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8.4.1</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8.4.2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82.73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47.46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317991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（待機児童数／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5396470"/>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（障害者の法定雇用率達成企業数／企業数）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30.88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64.90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595019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8.5.1.3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次世代育成支援対策推進法に基づく特定事業主行動計画の市町村策定割合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30.17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82739407"/>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8.5.2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失業率</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（完全失業者数／労働力人口）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34.75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60.98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6717814"/>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8.6.1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34</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歳に占める若年無業者の割合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49.22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39.54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88328591"/>
                  </a:ext>
                </a:extLst>
              </a:tr>
              <a:tr h="358995">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8.7.1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歳の就業者割合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歳の主に仕事をしている人口／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17</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歳の人口）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33.53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68.34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0445469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353F34D-E827-4E61-B711-E29027B4690D}"/>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50</a:t>
            </a:fld>
            <a:endParaRPr kumimoji="1" lang="ja-JP" altLang="en-US">
              <a:solidFill>
                <a:prstClr val="black"/>
              </a:solidFill>
            </a:endParaRPr>
          </a:p>
        </p:txBody>
      </p:sp>
    </p:spTree>
    <p:extLst>
      <p:ext uri="{BB962C8B-B14F-4D97-AF65-F5344CB8AC3E}">
        <p14:creationId xmlns:p14="http://schemas.microsoft.com/office/powerpoint/2010/main" val="33908076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国内比較の個別指標の分析（ゴール８②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47135" y="627890"/>
          <a:ext cx="8650409" cy="5000182"/>
        </p:xfrm>
        <a:graphic>
          <a:graphicData uri="http://schemas.openxmlformats.org/drawingml/2006/table">
            <a:tbl>
              <a:tblPr/>
              <a:tblGrid>
                <a:gridCol w="865041">
                  <a:extLst>
                    <a:ext uri="{9D8B030D-6E8A-4147-A177-3AD203B41FA5}">
                      <a16:colId xmlns:a16="http://schemas.microsoft.com/office/drawing/2014/main" val="4060358205"/>
                    </a:ext>
                  </a:extLst>
                </a:gridCol>
                <a:gridCol w="5177269">
                  <a:extLst>
                    <a:ext uri="{9D8B030D-6E8A-4147-A177-3AD203B41FA5}">
                      <a16:colId xmlns:a16="http://schemas.microsoft.com/office/drawing/2014/main" val="3967950512"/>
                    </a:ext>
                  </a:extLst>
                </a:gridCol>
                <a:gridCol w="713658">
                  <a:extLst>
                    <a:ext uri="{9D8B030D-6E8A-4147-A177-3AD203B41FA5}">
                      <a16:colId xmlns:a16="http://schemas.microsoft.com/office/drawing/2014/main" val="3332800550"/>
                    </a:ext>
                  </a:extLst>
                </a:gridCol>
                <a:gridCol w="311416">
                  <a:extLst>
                    <a:ext uri="{9D8B030D-6E8A-4147-A177-3AD203B41FA5}">
                      <a16:colId xmlns:a16="http://schemas.microsoft.com/office/drawing/2014/main" val="2745537256"/>
                    </a:ext>
                  </a:extLst>
                </a:gridCol>
                <a:gridCol w="713658">
                  <a:extLst>
                    <a:ext uri="{9D8B030D-6E8A-4147-A177-3AD203B41FA5}">
                      <a16:colId xmlns:a16="http://schemas.microsoft.com/office/drawing/2014/main" val="2733817264"/>
                    </a:ext>
                  </a:extLst>
                </a:gridCol>
                <a:gridCol w="311416">
                  <a:extLst>
                    <a:ext uri="{9D8B030D-6E8A-4147-A177-3AD203B41FA5}">
                      <a16:colId xmlns:a16="http://schemas.microsoft.com/office/drawing/2014/main" val="1216207646"/>
                    </a:ext>
                  </a:extLst>
                </a:gridCol>
                <a:gridCol w="557951">
                  <a:extLst>
                    <a:ext uri="{9D8B030D-6E8A-4147-A177-3AD203B41FA5}">
                      <a16:colId xmlns:a16="http://schemas.microsoft.com/office/drawing/2014/main" val="453531945"/>
                    </a:ext>
                  </a:extLst>
                </a:gridCol>
              </a:tblGrid>
              <a:tr h="203554">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指標番号</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指標名</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1788648"/>
                  </a:ext>
                </a:extLst>
              </a:tr>
              <a:tr h="203554">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大阪府</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50" b="0" i="0" u="none" strike="noStrike">
                          <a:solidFill>
                            <a:srgbClr val="000000"/>
                          </a:solidFill>
                          <a:effectLst/>
                          <a:latin typeface="Meiryo UI" panose="020B0604030504040204" pitchFamily="50" charset="-128"/>
                          <a:ea typeface="Meiryo UI" panose="020B0604030504040204" pitchFamily="50" charset="-128"/>
                        </a:rPr>
                        <a:t>全国平均</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6855521"/>
                  </a:ext>
                </a:extLst>
              </a:tr>
              <a:tr h="399719">
                <a:tc>
                  <a:txBody>
                    <a:bodyPr/>
                    <a:lstStyle/>
                    <a:p>
                      <a:pPr algn="l" fontAlgn="ctr"/>
                      <a:r>
                        <a:rPr lang="en-US" sz="1050" b="0" i="0" u="none" strike="noStrike" dirty="0">
                          <a:solidFill>
                            <a:srgbClr val="000000"/>
                          </a:solidFill>
                          <a:effectLst/>
                          <a:latin typeface="Meiryo UI" panose="020B0604030504040204" pitchFamily="50" charset="-128"/>
                          <a:ea typeface="Meiryo UI" panose="020B0604030504040204" pitchFamily="50" charset="-128"/>
                        </a:rPr>
                        <a:t>LI</a:t>
                      </a:r>
                      <a:br>
                        <a:rPr lang="en-US" sz="1050" b="0" i="0" u="none" strike="noStrike" dirty="0">
                          <a:solidFill>
                            <a:srgbClr val="000000"/>
                          </a:solidFill>
                          <a:effectLst/>
                          <a:latin typeface="Meiryo UI" panose="020B0604030504040204" pitchFamily="50" charset="-128"/>
                          <a:ea typeface="Meiryo UI" panose="020B0604030504040204" pitchFamily="50" charset="-128"/>
                        </a:rPr>
                      </a:br>
                      <a:r>
                        <a:rPr lang="en-US" sz="1050" b="0" i="0" u="none" strike="noStrike" dirty="0">
                          <a:solidFill>
                            <a:srgbClr val="000000"/>
                          </a:solidFill>
                          <a:effectLst/>
                          <a:latin typeface="Meiryo UI" panose="020B0604030504040204" pitchFamily="50" charset="-128"/>
                          <a:ea typeface="Meiryo UI" panose="020B0604030504040204" pitchFamily="50" charset="-128"/>
                        </a:rPr>
                        <a:t>8.8.1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労災受給率（新規労災受給者数／就業者数）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36.68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65.40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0039372"/>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平均超過労働時間（超過実労働時間数（企業規模計</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10</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人以上））</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71.43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57.14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80055074"/>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8.8.2.2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離職率（離職者数／（継続就業者数＋転職者数＋離職者数</a:t>
                      </a:r>
                      <a:r>
                        <a:rPr lang="en-US" altLang="zh-TW" sz="1050" b="0" i="0" u="none" strike="noStrike" dirty="0">
                          <a:solidFill>
                            <a:srgbClr val="000000"/>
                          </a:solidFill>
                          <a:effectLst/>
                          <a:latin typeface="Meiryo UI" panose="020B0604030504040204" pitchFamily="50" charset="-128"/>
                          <a:ea typeface="Meiryo UI" panose="020B0604030504040204" pitchFamily="50" charset="-128"/>
                        </a:rPr>
                        <a:t>)</a:t>
                      </a: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30.99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43.92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277591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県内総生産当たりの観光消費額（観光消費額／県内総生産）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3282518"/>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8.9.1.2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50" b="0" i="0" u="none" strike="noStrike" dirty="0">
                          <a:solidFill>
                            <a:srgbClr val="000000"/>
                          </a:solidFill>
                          <a:effectLst/>
                          <a:latin typeface="Meiryo UI" panose="020B0604030504040204" pitchFamily="50" charset="-128"/>
                          <a:ea typeface="Meiryo UI" panose="020B0604030504040204" pitchFamily="50" charset="-128"/>
                        </a:rPr>
                        <a:t>観光消費額単価</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5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#DIV/0!</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21310737"/>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8.10.1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人当たりの銀行数（銀行数／総人口）</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26.89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38.43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26306686"/>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8.x.1</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「くるみん」認定企業割合（「くるみん」認定企業数／企業数）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14.78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22.85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1005963"/>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8.x.2</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女性活躍推進法に基づく「えるぼし」認定企業割合（「えるぼし」認定企業数／企業数）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16.80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11.56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75057200"/>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8.x.3</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50" b="0" i="0" u="none" strike="noStrike" dirty="0">
                          <a:solidFill>
                            <a:srgbClr val="000000"/>
                          </a:solidFill>
                          <a:effectLst/>
                          <a:latin typeface="Meiryo UI" panose="020B0604030504040204" pitchFamily="50" charset="-128"/>
                          <a:ea typeface="Meiryo UI" panose="020B0604030504040204" pitchFamily="50" charset="-128"/>
                        </a:rPr>
                        <a:t>66</a:t>
                      </a: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歳以上で働ける制度がある企業の割合</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12.79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D</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51.99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322735"/>
                  </a:ext>
                </a:extLst>
              </a:tr>
              <a:tr h="399719">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8.x.4</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健康経営優良法人の認定割合（（大規模＋中小規模健康経営優良法人）／企業数）</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75.20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A</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34.37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5334271"/>
                  </a:ext>
                </a:extLst>
              </a:tr>
              <a:tr h="595884">
                <a:tc>
                  <a:txBody>
                    <a:bodyPr/>
                    <a:lstStyle/>
                    <a:p>
                      <a:pPr algn="l" fontAlgn="ctr"/>
                      <a:r>
                        <a:rPr lang="en-US" sz="1050" b="0" i="0" u="none" strike="noStrike">
                          <a:solidFill>
                            <a:srgbClr val="000000"/>
                          </a:solidFill>
                          <a:effectLst/>
                          <a:latin typeface="Meiryo UI" panose="020B0604030504040204" pitchFamily="50" charset="-128"/>
                          <a:ea typeface="Meiryo UI" panose="020B0604030504040204" pitchFamily="50" charset="-128"/>
                        </a:rPr>
                        <a:t>LI</a:t>
                      </a:r>
                      <a:br>
                        <a:rPr lang="en-US" sz="1050" b="0" i="0" u="none" strike="noStrike">
                          <a:solidFill>
                            <a:srgbClr val="000000"/>
                          </a:solidFill>
                          <a:effectLst/>
                          <a:latin typeface="Meiryo UI" panose="020B0604030504040204" pitchFamily="50" charset="-128"/>
                          <a:ea typeface="Meiryo UI" panose="020B0604030504040204" pitchFamily="50" charset="-128"/>
                        </a:rPr>
                      </a:br>
                      <a:r>
                        <a:rPr lang="en-US" sz="1050" b="0" i="0" u="none" strike="noStrike">
                          <a:solidFill>
                            <a:srgbClr val="000000"/>
                          </a:solidFill>
                          <a:effectLst/>
                          <a:latin typeface="Meiryo UI" panose="020B0604030504040204" pitchFamily="50" charset="-128"/>
                          <a:ea typeface="Meiryo UI" panose="020B0604030504040204" pitchFamily="50" charset="-128"/>
                        </a:rPr>
                        <a:t>8.x.5</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Meiryo UI" panose="020B0604030504040204" pitchFamily="50" charset="-128"/>
                          <a:ea typeface="Meiryo UI" panose="020B0604030504040204" pitchFamily="50" charset="-128"/>
                        </a:rPr>
                        <a:t>労働生産性（付加価値額／従業員数）（一部の県：データなし）</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74.96 </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B</a:t>
                      </a:r>
                    </a:p>
                  </a:txBody>
                  <a:tcPr marL="6027" marR="6027" marT="6027"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50" b="0" i="0" u="none" strike="noStrike">
                          <a:solidFill>
                            <a:srgbClr val="000000"/>
                          </a:solidFill>
                          <a:effectLst/>
                          <a:latin typeface="Meiryo UI" panose="020B0604030504040204" pitchFamily="50" charset="-128"/>
                          <a:ea typeface="Meiryo UI" panose="020B0604030504040204" pitchFamily="50" charset="-128"/>
                        </a:rPr>
                        <a:t>43.23 </a:t>
                      </a:r>
                    </a:p>
                  </a:txBody>
                  <a:tcPr marL="6027" marR="6027" marT="6027"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effectLst/>
                          <a:latin typeface="Meiryo UI" panose="020B0604030504040204" pitchFamily="50" charset="-128"/>
                          <a:ea typeface="Meiryo UI" panose="020B0604030504040204" pitchFamily="50" charset="-128"/>
                        </a:rPr>
                        <a:t>C</a:t>
                      </a:r>
                    </a:p>
                  </a:txBody>
                  <a:tcPr marL="6027" marR="6027" marT="60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5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6027" marR="6027" marT="6027"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1689874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2121B87-816F-436B-A80A-C65AC4D0ED32}"/>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51</a:t>
            </a:fld>
            <a:endParaRPr kumimoji="1" lang="ja-JP" altLang="en-US">
              <a:solidFill>
                <a:prstClr val="black"/>
              </a:solidFill>
            </a:endParaRPr>
          </a:p>
        </p:txBody>
      </p:sp>
    </p:spTree>
    <p:extLst>
      <p:ext uri="{BB962C8B-B14F-4D97-AF65-F5344CB8AC3E}">
        <p14:creationId xmlns:p14="http://schemas.microsoft.com/office/powerpoint/2010/main" val="35213019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国内比較の個別指標の分析（ゴール９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29615" y="658422"/>
          <a:ext cx="8590655" cy="5008276"/>
        </p:xfrm>
        <a:graphic>
          <a:graphicData uri="http://schemas.openxmlformats.org/drawingml/2006/table">
            <a:tbl>
              <a:tblPr/>
              <a:tblGrid>
                <a:gridCol w="859065">
                  <a:extLst>
                    <a:ext uri="{9D8B030D-6E8A-4147-A177-3AD203B41FA5}">
                      <a16:colId xmlns:a16="http://schemas.microsoft.com/office/drawing/2014/main" val="849404579"/>
                    </a:ext>
                  </a:extLst>
                </a:gridCol>
                <a:gridCol w="5141507">
                  <a:extLst>
                    <a:ext uri="{9D8B030D-6E8A-4147-A177-3AD203B41FA5}">
                      <a16:colId xmlns:a16="http://schemas.microsoft.com/office/drawing/2014/main" val="1337171959"/>
                    </a:ext>
                  </a:extLst>
                </a:gridCol>
                <a:gridCol w="708729">
                  <a:extLst>
                    <a:ext uri="{9D8B030D-6E8A-4147-A177-3AD203B41FA5}">
                      <a16:colId xmlns:a16="http://schemas.microsoft.com/office/drawing/2014/main" val="3445646229"/>
                    </a:ext>
                  </a:extLst>
                </a:gridCol>
                <a:gridCol w="309264">
                  <a:extLst>
                    <a:ext uri="{9D8B030D-6E8A-4147-A177-3AD203B41FA5}">
                      <a16:colId xmlns:a16="http://schemas.microsoft.com/office/drawing/2014/main" val="3577630375"/>
                    </a:ext>
                  </a:extLst>
                </a:gridCol>
                <a:gridCol w="708729">
                  <a:extLst>
                    <a:ext uri="{9D8B030D-6E8A-4147-A177-3AD203B41FA5}">
                      <a16:colId xmlns:a16="http://schemas.microsoft.com/office/drawing/2014/main" val="172510226"/>
                    </a:ext>
                  </a:extLst>
                </a:gridCol>
                <a:gridCol w="309264">
                  <a:extLst>
                    <a:ext uri="{9D8B030D-6E8A-4147-A177-3AD203B41FA5}">
                      <a16:colId xmlns:a16="http://schemas.microsoft.com/office/drawing/2014/main" val="1073020373"/>
                    </a:ext>
                  </a:extLst>
                </a:gridCol>
                <a:gridCol w="554097">
                  <a:extLst>
                    <a:ext uri="{9D8B030D-6E8A-4147-A177-3AD203B41FA5}">
                      <a16:colId xmlns:a16="http://schemas.microsoft.com/office/drawing/2014/main" val="1690890760"/>
                    </a:ext>
                  </a:extLst>
                </a:gridCol>
              </a:tblGrid>
              <a:tr h="24233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08341512"/>
                  </a:ext>
                </a:extLst>
              </a:tr>
              <a:tr h="24233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9845660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舗装道路割合（舗装道路実延長／道路実延長）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941309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rPr>
                        <a:t>ｍ</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未満の世帯数／総世帯数）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5996221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人当たりの製造業粗付加価値額（製造業粗付加価値額／総人口）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25.16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39.33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752770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県内総生産当たりの製造業粗付加価値額（製造業粗付加価値額／県内総生産）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47100672"/>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製造業労働者割合（製造業労働者数／全労働者数）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6179397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642802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9.5.2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人当たりの大学教員数（大学教員数／総人口）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19597733"/>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人当たりの土木費（土木費／総人口）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25.41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32.72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168119"/>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9.b.1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全粗付加価値額に占める粗付加価値額（電気機械器具製造業）</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（粗付加価値額（電気機械器具製造業）／製造業粗付加価値額）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46.61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30.30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98065455"/>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7317668"/>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58.68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58.29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81566801"/>
                  </a:ext>
                </a:extLst>
              </a:tr>
              <a:tr h="376967">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9.x.2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研究者</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人当たりの論文数（論文数／研究者数）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174549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2E09F1B0-0EA2-4F14-A469-AA252F1B184B}"/>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52</a:t>
            </a:fld>
            <a:endParaRPr kumimoji="1" lang="ja-JP" altLang="en-US">
              <a:solidFill>
                <a:prstClr val="black"/>
              </a:solidFill>
            </a:endParaRPr>
          </a:p>
        </p:txBody>
      </p:sp>
    </p:spTree>
    <p:extLst>
      <p:ext uri="{BB962C8B-B14F-4D97-AF65-F5344CB8AC3E}">
        <p14:creationId xmlns:p14="http://schemas.microsoft.com/office/powerpoint/2010/main" val="40302630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09264"/>
          <a:ext cx="8513383" cy="2665000"/>
        </p:xfrm>
        <a:graphic>
          <a:graphicData uri="http://schemas.openxmlformats.org/drawingml/2006/table">
            <a:tbl>
              <a:tblPr/>
              <a:tblGrid>
                <a:gridCol w="851338">
                  <a:extLst>
                    <a:ext uri="{9D8B030D-6E8A-4147-A177-3AD203B41FA5}">
                      <a16:colId xmlns:a16="http://schemas.microsoft.com/office/drawing/2014/main" val="3966897108"/>
                    </a:ext>
                  </a:extLst>
                </a:gridCol>
                <a:gridCol w="5095260">
                  <a:extLst>
                    <a:ext uri="{9D8B030D-6E8A-4147-A177-3AD203B41FA5}">
                      <a16:colId xmlns:a16="http://schemas.microsoft.com/office/drawing/2014/main" val="3371079488"/>
                    </a:ext>
                  </a:extLst>
                </a:gridCol>
                <a:gridCol w="702354">
                  <a:extLst>
                    <a:ext uri="{9D8B030D-6E8A-4147-A177-3AD203B41FA5}">
                      <a16:colId xmlns:a16="http://schemas.microsoft.com/office/drawing/2014/main" val="3209630410"/>
                    </a:ext>
                  </a:extLst>
                </a:gridCol>
                <a:gridCol w="306482">
                  <a:extLst>
                    <a:ext uri="{9D8B030D-6E8A-4147-A177-3AD203B41FA5}">
                      <a16:colId xmlns:a16="http://schemas.microsoft.com/office/drawing/2014/main" val="4094652671"/>
                    </a:ext>
                  </a:extLst>
                </a:gridCol>
                <a:gridCol w="702354">
                  <a:extLst>
                    <a:ext uri="{9D8B030D-6E8A-4147-A177-3AD203B41FA5}">
                      <a16:colId xmlns:a16="http://schemas.microsoft.com/office/drawing/2014/main" val="3948140703"/>
                    </a:ext>
                  </a:extLst>
                </a:gridCol>
                <a:gridCol w="306482">
                  <a:extLst>
                    <a:ext uri="{9D8B030D-6E8A-4147-A177-3AD203B41FA5}">
                      <a16:colId xmlns:a16="http://schemas.microsoft.com/office/drawing/2014/main" val="3329361684"/>
                    </a:ext>
                  </a:extLst>
                </a:gridCol>
                <a:gridCol w="549113">
                  <a:extLst>
                    <a:ext uri="{9D8B030D-6E8A-4147-A177-3AD203B41FA5}">
                      <a16:colId xmlns:a16="http://schemas.microsoft.com/office/drawing/2014/main" val="2600369537"/>
                    </a:ext>
                  </a:extLst>
                </a:gridCol>
              </a:tblGrid>
              <a:tr h="191880">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253789"/>
                  </a:ext>
                </a:extLst>
              </a:tr>
              <a:tr h="191880">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97369814"/>
                  </a:ext>
                </a:extLst>
              </a:tr>
              <a:tr h="52234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万円未満の世帯割合（年間収入</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万円未満の世帯数／総世帯数）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57.56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547401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障害者差別解消に関する条例策定の有無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210383"/>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県内総生産労働分配率（県民雇用者報酬／県内総生産）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39.63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3849471"/>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ジニ係数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38.27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63.46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61405777"/>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歳以上が居住する世帯においてバリアフリー化がされている世帯数の割合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60431475"/>
                  </a:ext>
                </a:extLst>
              </a:tr>
              <a:tr h="35178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10.x.2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生産年齢人口当たりの高齢者数（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64</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53.29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7229217"/>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B1F0650-3624-4216-872F-54FF4ABEC50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53</a:t>
            </a:fld>
            <a:endParaRPr kumimoji="1" lang="ja-JP" altLang="en-US">
              <a:solidFill>
                <a:prstClr val="black"/>
              </a:solidFill>
            </a:endParaRPr>
          </a:p>
        </p:txBody>
      </p:sp>
    </p:spTree>
    <p:extLst>
      <p:ext uri="{BB962C8B-B14F-4D97-AF65-F5344CB8AC3E}">
        <p14:creationId xmlns:p14="http://schemas.microsoft.com/office/powerpoint/2010/main" val="446601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830280" y="588622"/>
          <a:ext cx="8531440" cy="5346053"/>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4406">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4406">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ホームレス割合（ホームレスの数／総人口）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685081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11.1.1.2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最低居住面積水準以下世帯割合（最低居住面積水準以下世帯数／主世帯数）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28.77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71.72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5887229"/>
                  </a:ext>
                </a:extLst>
              </a:tr>
              <a:tr h="4832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鉄道・電車・バスの利用割合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歳以上自宅外通勤・通学者で鉄道・電車・バスを利用している人数／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歳以上自宅外通勤・通学者数）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40.85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7318986"/>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11.2.1.2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最寄りの交通機関までの距離が</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以下となる普通世帯の割合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（駅まで</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未満の距離にある世帯数／総世帯数）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46.98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50248554"/>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人口自然増減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（出生数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死亡数）／総人口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61.04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46.90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58845892"/>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人口社会増減</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（転入数</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転出数）／総人口</a:t>
                      </a:r>
                      <a:r>
                        <a:rPr lang="en-US" altLang="zh-CN" sz="1000" b="0" i="0" u="none" strike="noStrike" dirty="0">
                          <a:solidFill>
                            <a:srgbClr val="000000"/>
                          </a:solidFill>
                          <a:effectLst/>
                          <a:latin typeface="Meiryo UI" panose="020B0604030504040204" pitchFamily="50" charset="-128"/>
                          <a:ea typeface="Meiryo UI" panose="020B0604030504040204" pitchFamily="50" charset="-128"/>
                        </a:rPr>
                        <a:t>)</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63.28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41.43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1791238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11.3.1.3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市街化調整区域面積割合（市街化調整区域面積／総面積）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92282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11.4.1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平均文化財保存事業費（補助金の交付額）（補助金額／補助金交付件数）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35.98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1278875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995443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11.5.2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県内総生産当たりの自然災害による被害額（</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（自然災害による被害額／県内総生産）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99.93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0374068"/>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廃棄物の最終処分割合（最終処分量／ごみの総排出量）</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65.02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74649475"/>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PM2.5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391260750"/>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11.6.2.2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SPM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濃度に対する環境基準達成率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88067019"/>
                  </a:ext>
                </a:extLst>
              </a:tr>
              <a:tr h="32385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可住地面積当たりの図書館数（図書館数／可住地面積）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38.92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8218515"/>
                  </a:ext>
                </a:extLst>
              </a:tr>
              <a:tr h="32385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p>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11.7.1.2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可住地面積当たりの公民館数</a:t>
                      </a:r>
                    </a:p>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（公民館数／可住地面積）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36.27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25.98</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a:t>
                      </a:r>
                      <a:endParaRPr 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8377938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A0847522-8369-4AFE-B2BA-FAF58ACCBD8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54</a:t>
            </a:fld>
            <a:endParaRPr kumimoji="1" lang="ja-JP" altLang="en-US">
              <a:solidFill>
                <a:prstClr val="black"/>
              </a:solidFill>
            </a:endParaRPr>
          </a:p>
        </p:txBody>
      </p:sp>
    </p:spTree>
    <p:extLst>
      <p:ext uri="{BB962C8B-B14F-4D97-AF65-F5344CB8AC3E}">
        <p14:creationId xmlns:p14="http://schemas.microsoft.com/office/powerpoint/2010/main" val="3794302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24438" y="553275"/>
          <a:ext cx="8531440" cy="5255096"/>
        </p:xfrm>
        <a:graphic>
          <a:graphicData uri="http://schemas.openxmlformats.org/drawingml/2006/table">
            <a:tbl>
              <a:tblPr/>
              <a:tblGrid>
                <a:gridCol w="853143">
                  <a:extLst>
                    <a:ext uri="{9D8B030D-6E8A-4147-A177-3AD203B41FA5}">
                      <a16:colId xmlns:a16="http://schemas.microsoft.com/office/drawing/2014/main" val="3052443279"/>
                    </a:ext>
                  </a:extLst>
                </a:gridCol>
                <a:gridCol w="5106066">
                  <a:extLst>
                    <a:ext uri="{9D8B030D-6E8A-4147-A177-3AD203B41FA5}">
                      <a16:colId xmlns:a16="http://schemas.microsoft.com/office/drawing/2014/main" val="1928451084"/>
                    </a:ext>
                  </a:extLst>
                </a:gridCol>
                <a:gridCol w="703845">
                  <a:extLst>
                    <a:ext uri="{9D8B030D-6E8A-4147-A177-3AD203B41FA5}">
                      <a16:colId xmlns:a16="http://schemas.microsoft.com/office/drawing/2014/main" val="3646112248"/>
                    </a:ext>
                  </a:extLst>
                </a:gridCol>
                <a:gridCol w="307132">
                  <a:extLst>
                    <a:ext uri="{9D8B030D-6E8A-4147-A177-3AD203B41FA5}">
                      <a16:colId xmlns:a16="http://schemas.microsoft.com/office/drawing/2014/main" val="2161905420"/>
                    </a:ext>
                  </a:extLst>
                </a:gridCol>
                <a:gridCol w="703845">
                  <a:extLst>
                    <a:ext uri="{9D8B030D-6E8A-4147-A177-3AD203B41FA5}">
                      <a16:colId xmlns:a16="http://schemas.microsoft.com/office/drawing/2014/main" val="685122839"/>
                    </a:ext>
                  </a:extLst>
                </a:gridCol>
                <a:gridCol w="307132">
                  <a:extLst>
                    <a:ext uri="{9D8B030D-6E8A-4147-A177-3AD203B41FA5}">
                      <a16:colId xmlns:a16="http://schemas.microsoft.com/office/drawing/2014/main" val="1363227187"/>
                    </a:ext>
                  </a:extLst>
                </a:gridCol>
                <a:gridCol w="550277">
                  <a:extLst>
                    <a:ext uri="{9D8B030D-6E8A-4147-A177-3AD203B41FA5}">
                      <a16:colId xmlns:a16="http://schemas.microsoft.com/office/drawing/2014/main" val="558423589"/>
                    </a:ext>
                  </a:extLst>
                </a:gridCol>
              </a:tblGrid>
              <a:tr h="161609">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0496622"/>
                  </a:ext>
                </a:extLst>
              </a:tr>
              <a:tr h="161609">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5550852"/>
                  </a:ext>
                </a:extLst>
              </a:tr>
              <a:tr h="318343">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11.7.1.3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可住地面積当たりの公園面積（公園面積／可住地面積）</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78.68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18.17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15398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11.7.2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人当たりの性犯罪認知件数（性犯罪認知件数／総人口）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99.61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92.61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1954818"/>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市街化調整区域内人口割合（市街化調整区域内人口／総人口）</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92.78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68.04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788280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11.a.1.2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0440687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防災訓練実施回数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71694671"/>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11.b.1.2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防災カルテを作成している市区町村の割合（防災カルテ作成市区町村数／市区町村数）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3363237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11.b.2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7064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11.x.1</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空き家率（空き家数／総住宅数）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55.59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56.81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06486878"/>
                  </a:ext>
                </a:extLst>
              </a:tr>
              <a:tr h="47507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11.x.2</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（最寄りの緊急避難場所までの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以内の世帯数／総世帯数）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42.81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36.89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46392134"/>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11.x.3</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最寄りの老人デイサービスセンターまでの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2000m</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以内の、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65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歳以上の世帯員のいる主世帯数の割合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市区町村の結果については、市、区及び人口１万５千人以上の町村を表章の対象としている。</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57.89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49.63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421333"/>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11.x.4</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万人当たりの火災出火件数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86.14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45.82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28369560"/>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11.x.5</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人当たりの悪臭による苦情件数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69.30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61.45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1525076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11.x.6</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人当たりの騒音による苦情件数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21.79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69.24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06589117"/>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11.x.7</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騒音に係る環境基準達成率</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78.74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46102846"/>
                  </a:ext>
                </a:extLst>
              </a:tr>
              <a:tr h="31834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11.x.8</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人当たりの振動による苦情件数</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31.29 </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4740" marR="4740" marT="474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79.19 </a:t>
                      </a:r>
                    </a:p>
                  </a:txBody>
                  <a:tcPr marL="4740" marR="4740" marT="474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4740" marR="4740" marT="47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740" marR="4740" marT="474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0951549"/>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37D298A2-8D8B-451A-A4AC-14E91B95982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55</a:t>
            </a:fld>
            <a:endParaRPr kumimoji="1" lang="ja-JP" altLang="en-US">
              <a:solidFill>
                <a:prstClr val="black"/>
              </a:solidFill>
            </a:endParaRPr>
          </a:p>
        </p:txBody>
      </p:sp>
    </p:spTree>
    <p:extLst>
      <p:ext uri="{BB962C8B-B14F-4D97-AF65-F5344CB8AC3E}">
        <p14:creationId xmlns:p14="http://schemas.microsoft.com/office/powerpoint/2010/main" val="2952032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68251" y="736500"/>
          <a:ext cx="8526262" cy="3371858"/>
        </p:xfrm>
        <a:graphic>
          <a:graphicData uri="http://schemas.openxmlformats.org/drawingml/2006/table">
            <a:tbl>
              <a:tblPr/>
              <a:tblGrid>
                <a:gridCol w="852626">
                  <a:extLst>
                    <a:ext uri="{9D8B030D-6E8A-4147-A177-3AD203B41FA5}">
                      <a16:colId xmlns:a16="http://schemas.microsoft.com/office/drawing/2014/main" val="762017676"/>
                    </a:ext>
                  </a:extLst>
                </a:gridCol>
                <a:gridCol w="5102968">
                  <a:extLst>
                    <a:ext uri="{9D8B030D-6E8A-4147-A177-3AD203B41FA5}">
                      <a16:colId xmlns:a16="http://schemas.microsoft.com/office/drawing/2014/main" val="2642289651"/>
                    </a:ext>
                  </a:extLst>
                </a:gridCol>
                <a:gridCol w="703416">
                  <a:extLst>
                    <a:ext uri="{9D8B030D-6E8A-4147-A177-3AD203B41FA5}">
                      <a16:colId xmlns:a16="http://schemas.microsoft.com/office/drawing/2014/main" val="3479171056"/>
                    </a:ext>
                  </a:extLst>
                </a:gridCol>
                <a:gridCol w="306946">
                  <a:extLst>
                    <a:ext uri="{9D8B030D-6E8A-4147-A177-3AD203B41FA5}">
                      <a16:colId xmlns:a16="http://schemas.microsoft.com/office/drawing/2014/main" val="405317618"/>
                    </a:ext>
                  </a:extLst>
                </a:gridCol>
                <a:gridCol w="703416">
                  <a:extLst>
                    <a:ext uri="{9D8B030D-6E8A-4147-A177-3AD203B41FA5}">
                      <a16:colId xmlns:a16="http://schemas.microsoft.com/office/drawing/2014/main" val="629889666"/>
                    </a:ext>
                  </a:extLst>
                </a:gridCol>
                <a:gridCol w="306946">
                  <a:extLst>
                    <a:ext uri="{9D8B030D-6E8A-4147-A177-3AD203B41FA5}">
                      <a16:colId xmlns:a16="http://schemas.microsoft.com/office/drawing/2014/main" val="1374881298"/>
                    </a:ext>
                  </a:extLst>
                </a:gridCol>
                <a:gridCol w="549944">
                  <a:extLst>
                    <a:ext uri="{9D8B030D-6E8A-4147-A177-3AD203B41FA5}">
                      <a16:colId xmlns:a16="http://schemas.microsoft.com/office/drawing/2014/main" val="828083025"/>
                    </a:ext>
                  </a:extLst>
                </a:gridCol>
              </a:tblGrid>
              <a:tr h="18226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06744169"/>
                  </a:ext>
                </a:extLst>
              </a:tr>
              <a:tr h="18226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9551397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日当たりのごみ排出量（家庭部門）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45.92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2310820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人当たりの食品廃棄物等の年間発生量（食品廃棄物等の年間発生量／総人口）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7523088"/>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有害廃棄物割合（その他の廃棄物／廃棄物の総搬入量）</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6034319"/>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ごみのリサイクル率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28.58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4209226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12.7.1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グリーン購入の取り組み度の評価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51.67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12364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人当たりの新エネルギー発電量（新エネルギー発電量／総人口）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26.70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75864506"/>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12.c.1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県内総生産当たりの化石燃料使用量（化石燃料使用量／県内総生産）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92.79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82.45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88024647"/>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人当たりの産業廃棄物の不適正処理量（不適正処理量／総人口）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92.39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96988074"/>
                  </a:ext>
                </a:extLst>
              </a:tr>
              <a:tr h="334148">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12.x.2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人当たりの産業廃棄物の不法投棄（不法投棄量／総人口）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2274561"/>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96AA337-A9A9-4333-9CBC-731BEEDAFE8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56</a:t>
            </a:fld>
            <a:endParaRPr kumimoji="1" lang="ja-JP" altLang="en-US">
              <a:solidFill>
                <a:prstClr val="black"/>
              </a:solidFill>
            </a:endParaRPr>
          </a:p>
        </p:txBody>
      </p:sp>
    </p:spTree>
    <p:extLst>
      <p:ext uri="{BB962C8B-B14F-4D97-AF65-F5344CB8AC3E}">
        <p14:creationId xmlns:p14="http://schemas.microsoft.com/office/powerpoint/2010/main" val="6454988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30" y="641787"/>
          <a:ext cx="8552018" cy="3724150"/>
        </p:xfrm>
        <a:graphic>
          <a:graphicData uri="http://schemas.openxmlformats.org/drawingml/2006/table">
            <a:tbl>
              <a:tblPr/>
              <a:tblGrid>
                <a:gridCol w="855202">
                  <a:extLst>
                    <a:ext uri="{9D8B030D-6E8A-4147-A177-3AD203B41FA5}">
                      <a16:colId xmlns:a16="http://schemas.microsoft.com/office/drawing/2014/main" val="1268045730"/>
                    </a:ext>
                  </a:extLst>
                </a:gridCol>
                <a:gridCol w="5118383">
                  <a:extLst>
                    <a:ext uri="{9D8B030D-6E8A-4147-A177-3AD203B41FA5}">
                      <a16:colId xmlns:a16="http://schemas.microsoft.com/office/drawing/2014/main" val="345002393"/>
                    </a:ext>
                  </a:extLst>
                </a:gridCol>
                <a:gridCol w="705541">
                  <a:extLst>
                    <a:ext uri="{9D8B030D-6E8A-4147-A177-3AD203B41FA5}">
                      <a16:colId xmlns:a16="http://schemas.microsoft.com/office/drawing/2014/main" val="2995180933"/>
                    </a:ext>
                  </a:extLst>
                </a:gridCol>
                <a:gridCol w="307873">
                  <a:extLst>
                    <a:ext uri="{9D8B030D-6E8A-4147-A177-3AD203B41FA5}">
                      <a16:colId xmlns:a16="http://schemas.microsoft.com/office/drawing/2014/main" val="4073277679"/>
                    </a:ext>
                  </a:extLst>
                </a:gridCol>
                <a:gridCol w="705541">
                  <a:extLst>
                    <a:ext uri="{9D8B030D-6E8A-4147-A177-3AD203B41FA5}">
                      <a16:colId xmlns:a16="http://schemas.microsoft.com/office/drawing/2014/main" val="1454370278"/>
                    </a:ext>
                  </a:extLst>
                </a:gridCol>
                <a:gridCol w="307873">
                  <a:extLst>
                    <a:ext uri="{9D8B030D-6E8A-4147-A177-3AD203B41FA5}">
                      <a16:colId xmlns:a16="http://schemas.microsoft.com/office/drawing/2014/main" val="2622614926"/>
                    </a:ext>
                  </a:extLst>
                </a:gridCol>
                <a:gridCol w="551605">
                  <a:extLst>
                    <a:ext uri="{9D8B030D-6E8A-4147-A177-3AD203B41FA5}">
                      <a16:colId xmlns:a16="http://schemas.microsoft.com/office/drawing/2014/main" val="2596736589"/>
                    </a:ext>
                  </a:extLst>
                </a:gridCol>
              </a:tblGrid>
              <a:tr h="18315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90300554"/>
                  </a:ext>
                </a:extLst>
              </a:tr>
              <a:tr h="18315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651192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a:solidFill>
                            <a:srgbClr val="000000"/>
                          </a:solidFill>
                          <a:effectLst/>
                          <a:latin typeface="Meiryo UI" panose="020B0604030504040204" pitchFamily="50" charset="-128"/>
                          <a:ea typeface="Meiryo UI" panose="020B0604030504040204" pitchFamily="50" charset="-128"/>
                        </a:rPr>
                        <a:t>人当たりの自然災害による死者・行方不明者数（</a:t>
                      </a:r>
                      <a:r>
                        <a:rPr lang="en-US" altLang="ja-JP" sz="1000" b="0" i="0" u="none" strike="noStrike">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か年平均）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（自然災害による死者・行方不明者数／総人口）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98.92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94.03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8701198"/>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防災訓練実施回数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4.70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7728840"/>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防災カルテを作成している市区町村の割合（防災カルテを作成する市区町村数／市区町村数）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96.32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34.83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294313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自主防災組織活動カバー率</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81.51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7868599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地球温暖化対策推進法に基づく地方公共団体実行計画（区域施策編）の策定有無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1644040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温暖化対策地方実行計画における気候変動適応計画の策定有無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93732571"/>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排出量／総人口）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39.05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71.65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66090222"/>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ゼロカーボンシティの表明有無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95.74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07073913"/>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グリーンボンドの発行有無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23.40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86015109"/>
                  </a:ext>
                </a:extLst>
              </a:tr>
              <a:tr h="33578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13.x.3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水害区域面積割合（</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か年平均）（水害区域面積計／面積）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99.89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89.02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32816025"/>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E8BDC3A-4F2D-4CC6-8090-BA9C10C48EFC}"/>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57</a:t>
            </a:fld>
            <a:endParaRPr kumimoji="1" lang="ja-JP" altLang="en-US">
              <a:solidFill>
                <a:prstClr val="black"/>
              </a:solidFill>
            </a:endParaRPr>
          </a:p>
        </p:txBody>
      </p:sp>
    </p:spTree>
    <p:extLst>
      <p:ext uri="{BB962C8B-B14F-4D97-AF65-F5344CB8AC3E}">
        <p14:creationId xmlns:p14="http://schemas.microsoft.com/office/powerpoint/2010/main" val="36670180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68252" y="618307"/>
          <a:ext cx="8474745" cy="3567327"/>
        </p:xfrm>
        <a:graphic>
          <a:graphicData uri="http://schemas.openxmlformats.org/drawingml/2006/table">
            <a:tbl>
              <a:tblPr/>
              <a:tblGrid>
                <a:gridCol w="847475">
                  <a:extLst>
                    <a:ext uri="{9D8B030D-6E8A-4147-A177-3AD203B41FA5}">
                      <a16:colId xmlns:a16="http://schemas.microsoft.com/office/drawing/2014/main" val="110635289"/>
                    </a:ext>
                  </a:extLst>
                </a:gridCol>
                <a:gridCol w="5072135">
                  <a:extLst>
                    <a:ext uri="{9D8B030D-6E8A-4147-A177-3AD203B41FA5}">
                      <a16:colId xmlns:a16="http://schemas.microsoft.com/office/drawing/2014/main" val="1633285418"/>
                    </a:ext>
                  </a:extLst>
                </a:gridCol>
                <a:gridCol w="699166">
                  <a:extLst>
                    <a:ext uri="{9D8B030D-6E8A-4147-A177-3AD203B41FA5}">
                      <a16:colId xmlns:a16="http://schemas.microsoft.com/office/drawing/2014/main" val="3556564672"/>
                    </a:ext>
                  </a:extLst>
                </a:gridCol>
                <a:gridCol w="305091">
                  <a:extLst>
                    <a:ext uri="{9D8B030D-6E8A-4147-A177-3AD203B41FA5}">
                      <a16:colId xmlns:a16="http://schemas.microsoft.com/office/drawing/2014/main" val="2701896382"/>
                    </a:ext>
                  </a:extLst>
                </a:gridCol>
                <a:gridCol w="699166">
                  <a:extLst>
                    <a:ext uri="{9D8B030D-6E8A-4147-A177-3AD203B41FA5}">
                      <a16:colId xmlns:a16="http://schemas.microsoft.com/office/drawing/2014/main" val="2612702479"/>
                    </a:ext>
                  </a:extLst>
                </a:gridCol>
                <a:gridCol w="305091">
                  <a:extLst>
                    <a:ext uri="{9D8B030D-6E8A-4147-A177-3AD203B41FA5}">
                      <a16:colId xmlns:a16="http://schemas.microsoft.com/office/drawing/2014/main" val="22798566"/>
                    </a:ext>
                  </a:extLst>
                </a:gridCol>
                <a:gridCol w="546621">
                  <a:extLst>
                    <a:ext uri="{9D8B030D-6E8A-4147-A177-3AD203B41FA5}">
                      <a16:colId xmlns:a16="http://schemas.microsoft.com/office/drawing/2014/main" val="2457749386"/>
                    </a:ext>
                  </a:extLst>
                </a:gridCol>
              </a:tblGrid>
              <a:tr h="18451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75132644"/>
                  </a:ext>
                </a:extLst>
              </a:tr>
              <a:tr h="18451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1059246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清掃延べ距離当たりの人工物回収量（人工物回収量（容積）／清掃延べ距離）</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8377036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14.1.1.2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海域</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（環境基準達成の割合）（一部の県：データなし）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68431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漁獲量及び養殖収獲量（</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か年平均）（一部の県：データなし）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11.77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2086728"/>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国際水準の水産エコラベルに関する国内の生産段階認証件数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20701103"/>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14.a.1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研究費当たりの水産技術関連の研究費割合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（水産関連研究所の研究費／水産関連研究所を含むその他県内の研究所の総研究費）</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8444894"/>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水質の健康項目達成状況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項目）の達成地点数（河川、湖沼、海域）／健康項目（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27</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項目）の調査地点数（河川、湖沼、海域））</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1723341"/>
                  </a:ext>
                </a:extLst>
              </a:tr>
              <a:tr h="502296">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水質の生活環境項目達成状況</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達成水域数）／（河川の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BOD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の類型指定水域数＋湖沼及び海域の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COD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の類型指定水域数））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81.12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73.78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0359787"/>
                  </a:ext>
                </a:extLst>
              </a:tr>
              <a:tr h="33828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14.x.3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水浴場（開設前）の水質状況（「適」評価の水浴場数／水浴場数）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73.01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61464814"/>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13BF997F-15CC-4D2F-B8FB-B26F07BBC95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58</a:t>
            </a:fld>
            <a:endParaRPr kumimoji="1" lang="ja-JP" altLang="en-US">
              <a:solidFill>
                <a:prstClr val="black"/>
              </a:solidFill>
            </a:endParaRPr>
          </a:p>
        </p:txBody>
      </p:sp>
    </p:spTree>
    <p:extLst>
      <p:ext uri="{BB962C8B-B14F-4D97-AF65-F5344CB8AC3E}">
        <p14:creationId xmlns:p14="http://schemas.microsoft.com/office/powerpoint/2010/main" val="4103981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32350D84-97E3-40D3-A128-10795317594F}"/>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pic>
        <p:nvPicPr>
          <p:cNvPr id="6" name="図 5">
            <a:extLst>
              <a:ext uri="{FF2B5EF4-FFF2-40B4-BE49-F238E27FC236}">
                <a16:creationId xmlns:a16="http://schemas.microsoft.com/office/drawing/2014/main" id="{9A9E25AD-0856-48F7-AE56-6DA182015822}"/>
              </a:ext>
            </a:extLst>
          </p:cNvPr>
          <p:cNvPicPr>
            <a:picLocks noChangeAspect="1"/>
          </p:cNvPicPr>
          <p:nvPr/>
        </p:nvPicPr>
        <p:blipFill>
          <a:blip r:embed="rId3"/>
          <a:stretch>
            <a:fillRect/>
          </a:stretch>
        </p:blipFill>
        <p:spPr>
          <a:xfrm>
            <a:off x="196671" y="1678765"/>
            <a:ext cx="5615047" cy="38715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図 7">
            <a:extLst>
              <a:ext uri="{FF2B5EF4-FFF2-40B4-BE49-F238E27FC236}">
                <a16:creationId xmlns:a16="http://schemas.microsoft.com/office/drawing/2014/main" id="{12AEE8A4-85C7-4861-91B5-4360F47ECE57}"/>
              </a:ext>
            </a:extLst>
          </p:cNvPr>
          <p:cNvPicPr>
            <a:picLocks noChangeAspect="1"/>
          </p:cNvPicPr>
          <p:nvPr/>
        </p:nvPicPr>
        <p:blipFill>
          <a:blip r:embed="rId4"/>
          <a:stretch>
            <a:fillRect/>
          </a:stretch>
        </p:blipFill>
        <p:spPr>
          <a:xfrm>
            <a:off x="6380282" y="1678766"/>
            <a:ext cx="5125278" cy="38149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正方形/長方形 8">
            <a:extLst>
              <a:ext uri="{FF2B5EF4-FFF2-40B4-BE49-F238E27FC236}">
                <a16:creationId xmlns:a16="http://schemas.microsoft.com/office/drawing/2014/main" id="{DF6C9996-56E9-4CF7-9408-052AB413392F}"/>
              </a:ext>
            </a:extLst>
          </p:cNvPr>
          <p:cNvSpPr/>
          <p:nvPr/>
        </p:nvSpPr>
        <p:spPr>
          <a:xfrm>
            <a:off x="6236164" y="546886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ビジョン中間点検（案）」</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C6BB5A29-7A4B-480C-BAD2-81F0C4C97510}"/>
              </a:ext>
            </a:extLst>
          </p:cNvPr>
          <p:cNvSpPr/>
          <p:nvPr/>
        </p:nvSpPr>
        <p:spPr>
          <a:xfrm>
            <a:off x="92765" y="909936"/>
            <a:ext cx="1200647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・大阪府は、万博開催都市として、世界の先頭に立って</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の達成に貢献する「</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先進都市」をめざしています。</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2600"/>
              </a:lnSpc>
            </a:pP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・オール大阪で</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の新たな取組みの創出を図っていくことを目的に、「</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ビジョン」を令和</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月に策定しました。 </a:t>
            </a:r>
            <a:endParaRPr lang="en-US" altLang="ja-JP"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a:extLst>
              <a:ext uri="{FF2B5EF4-FFF2-40B4-BE49-F238E27FC236}">
                <a16:creationId xmlns:a16="http://schemas.microsoft.com/office/drawing/2014/main" id="{9000F421-A8CB-4AFD-9514-CD97E6AED581}"/>
              </a:ext>
            </a:extLst>
          </p:cNvPr>
          <p:cNvSpPr/>
          <p:nvPr/>
        </p:nvSpPr>
        <p:spPr>
          <a:xfrm>
            <a:off x="282625" y="5493682"/>
            <a:ext cx="4359965"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endPar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5" name="図 14">
            <a:extLst>
              <a:ext uri="{FF2B5EF4-FFF2-40B4-BE49-F238E27FC236}">
                <a16:creationId xmlns:a16="http://schemas.microsoft.com/office/drawing/2014/main" id="{27C9F849-45F2-4B93-9C9F-49FEF0BBD428}"/>
              </a:ext>
            </a:extLst>
          </p:cNvPr>
          <p:cNvPicPr>
            <a:picLocks noChangeAspect="1"/>
          </p:cNvPicPr>
          <p:nvPr/>
        </p:nvPicPr>
        <p:blipFill>
          <a:blip r:embed="rId5"/>
          <a:stretch>
            <a:fillRect/>
          </a:stretch>
        </p:blipFill>
        <p:spPr>
          <a:xfrm>
            <a:off x="3024765" y="5677309"/>
            <a:ext cx="1113829" cy="1113829"/>
          </a:xfrm>
          <a:prstGeom prst="rect">
            <a:avLst/>
          </a:prstGeom>
        </p:spPr>
      </p:pic>
      <p:pic>
        <p:nvPicPr>
          <p:cNvPr id="17" name="図 16">
            <a:extLst>
              <a:ext uri="{FF2B5EF4-FFF2-40B4-BE49-F238E27FC236}">
                <a16:creationId xmlns:a16="http://schemas.microsoft.com/office/drawing/2014/main" id="{8DF3A1EE-E190-424F-AB8B-4D6091EBC1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82200" y="5656483"/>
            <a:ext cx="1113829" cy="1113829"/>
          </a:xfrm>
          <a:prstGeom prst="rect">
            <a:avLst/>
          </a:prstGeom>
        </p:spPr>
      </p:pic>
      <p:sp>
        <p:nvSpPr>
          <p:cNvPr id="12" name="スライド番号プレースホルダー 5">
            <a:extLst>
              <a:ext uri="{FF2B5EF4-FFF2-40B4-BE49-F238E27FC236}">
                <a16:creationId xmlns:a16="http://schemas.microsoft.com/office/drawing/2014/main" id="{56B7710B-E865-4AB6-891B-E81DE311C7C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a:t>
            </a:fld>
            <a:endParaRPr kumimoji="1" lang="ja-JP" altLang="en-US">
              <a:solidFill>
                <a:prstClr val="black"/>
              </a:solidFill>
            </a:endParaRPr>
          </a:p>
        </p:txBody>
      </p:sp>
    </p:spTree>
    <p:extLst>
      <p:ext uri="{BB962C8B-B14F-4D97-AF65-F5344CB8AC3E}">
        <p14:creationId xmlns:p14="http://schemas.microsoft.com/office/powerpoint/2010/main" val="17768576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81129" y="715301"/>
          <a:ext cx="8564899" cy="3212754"/>
        </p:xfrm>
        <a:graphic>
          <a:graphicData uri="http://schemas.openxmlformats.org/drawingml/2006/table">
            <a:tbl>
              <a:tblPr/>
              <a:tblGrid>
                <a:gridCol w="856490">
                  <a:extLst>
                    <a:ext uri="{9D8B030D-6E8A-4147-A177-3AD203B41FA5}">
                      <a16:colId xmlns:a16="http://schemas.microsoft.com/office/drawing/2014/main" val="3425682226"/>
                    </a:ext>
                  </a:extLst>
                </a:gridCol>
                <a:gridCol w="5126091">
                  <a:extLst>
                    <a:ext uri="{9D8B030D-6E8A-4147-A177-3AD203B41FA5}">
                      <a16:colId xmlns:a16="http://schemas.microsoft.com/office/drawing/2014/main" val="637260683"/>
                    </a:ext>
                  </a:extLst>
                </a:gridCol>
                <a:gridCol w="706604">
                  <a:extLst>
                    <a:ext uri="{9D8B030D-6E8A-4147-A177-3AD203B41FA5}">
                      <a16:colId xmlns:a16="http://schemas.microsoft.com/office/drawing/2014/main" val="24086313"/>
                    </a:ext>
                  </a:extLst>
                </a:gridCol>
                <a:gridCol w="308337">
                  <a:extLst>
                    <a:ext uri="{9D8B030D-6E8A-4147-A177-3AD203B41FA5}">
                      <a16:colId xmlns:a16="http://schemas.microsoft.com/office/drawing/2014/main" val="2890958197"/>
                    </a:ext>
                  </a:extLst>
                </a:gridCol>
                <a:gridCol w="706604">
                  <a:extLst>
                    <a:ext uri="{9D8B030D-6E8A-4147-A177-3AD203B41FA5}">
                      <a16:colId xmlns:a16="http://schemas.microsoft.com/office/drawing/2014/main" val="1049704620"/>
                    </a:ext>
                  </a:extLst>
                </a:gridCol>
                <a:gridCol w="308337">
                  <a:extLst>
                    <a:ext uri="{9D8B030D-6E8A-4147-A177-3AD203B41FA5}">
                      <a16:colId xmlns:a16="http://schemas.microsoft.com/office/drawing/2014/main" val="1057529360"/>
                    </a:ext>
                  </a:extLst>
                </a:gridCol>
                <a:gridCol w="552436">
                  <a:extLst>
                    <a:ext uri="{9D8B030D-6E8A-4147-A177-3AD203B41FA5}">
                      <a16:colId xmlns:a16="http://schemas.microsoft.com/office/drawing/2014/main" val="2202213241"/>
                    </a:ext>
                  </a:extLst>
                </a:gridCol>
              </a:tblGrid>
              <a:tr h="192765">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8924976"/>
                  </a:ext>
                </a:extLst>
              </a:tr>
              <a:tr h="192765">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5847066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森林面積割合</a:t>
                      </a:r>
                      <a:br>
                        <a:rPr lang="zh-TW" altLang="en-US" sz="1000" b="0" i="0" u="none" strike="noStrike">
                          <a:solidFill>
                            <a:srgbClr val="000000"/>
                          </a:solidFill>
                          <a:effectLst/>
                          <a:latin typeface="Meiryo UI" panose="020B0604030504040204" pitchFamily="50" charset="-128"/>
                          <a:ea typeface="Meiryo UI" panose="020B0604030504040204" pitchFamily="50" charset="-128"/>
                        </a:rPr>
                      </a:br>
                      <a:r>
                        <a:rPr lang="zh-TW" altLang="en-US" sz="1000" b="0" i="0" u="none" strike="noStrike">
                          <a:solidFill>
                            <a:srgbClr val="000000"/>
                          </a:solidFill>
                          <a:effectLst/>
                          <a:latin typeface="Meiryo UI" panose="020B0604030504040204" pitchFamily="50" charset="-128"/>
                          <a:ea typeface="Meiryo UI" panose="020B0604030504040204" pitchFamily="50" charset="-128"/>
                        </a:rPr>
                        <a:t>（森林面積／総面積）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46.21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78866296"/>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（（自然環境保全地域面積＋自然公園面積）／総面積）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7269562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林業試験指導機関人員率（林業試験指導機関人員／総人口）</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2.11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32.64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72686807"/>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15.2.1.2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森林認証制度で認証された森林面積割合</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FSC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認証または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SGEC/PEFC</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認証を取得した森林面積／森林面積）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22.14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13.05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93354255"/>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鳥獣保護区割合（鳥獣保護区面積／総面積）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16.76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27.06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14089133"/>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面積当たりの絶滅危惧種数（絶滅危惧種数／総面積）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68.42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09549"/>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生物多様性地域戦略の策定有無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93.62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709388"/>
                  </a:ext>
                </a:extLst>
              </a:tr>
              <a:tr h="35340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15.x.1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保安林面積の割合（保安林面積／森林面積）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42.75 </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57339519"/>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8C00BF27-B463-4117-B3F9-509F0FE9FDB4}"/>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59</a:t>
            </a:fld>
            <a:endParaRPr kumimoji="1" lang="ja-JP" altLang="en-US">
              <a:solidFill>
                <a:prstClr val="black"/>
              </a:solidFill>
            </a:endParaRPr>
          </a:p>
        </p:txBody>
      </p:sp>
    </p:spTree>
    <p:extLst>
      <p:ext uri="{BB962C8B-B14F-4D97-AF65-F5344CB8AC3E}">
        <p14:creationId xmlns:p14="http://schemas.microsoft.com/office/powerpoint/2010/main" val="18698746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①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07998" y="679411"/>
          <a:ext cx="8728182" cy="4356229"/>
        </p:xfrm>
        <a:graphic>
          <a:graphicData uri="http://schemas.openxmlformats.org/drawingml/2006/table">
            <a:tbl>
              <a:tblPr/>
              <a:tblGrid>
                <a:gridCol w="872819">
                  <a:extLst>
                    <a:ext uri="{9D8B030D-6E8A-4147-A177-3AD203B41FA5}">
                      <a16:colId xmlns:a16="http://schemas.microsoft.com/office/drawing/2014/main" val="1252018445"/>
                    </a:ext>
                  </a:extLst>
                </a:gridCol>
                <a:gridCol w="5223816">
                  <a:extLst>
                    <a:ext uri="{9D8B030D-6E8A-4147-A177-3AD203B41FA5}">
                      <a16:colId xmlns:a16="http://schemas.microsoft.com/office/drawing/2014/main" val="1923327748"/>
                    </a:ext>
                  </a:extLst>
                </a:gridCol>
                <a:gridCol w="720074">
                  <a:extLst>
                    <a:ext uri="{9D8B030D-6E8A-4147-A177-3AD203B41FA5}">
                      <a16:colId xmlns:a16="http://schemas.microsoft.com/office/drawing/2014/main" val="3058819870"/>
                    </a:ext>
                  </a:extLst>
                </a:gridCol>
                <a:gridCol w="314215">
                  <a:extLst>
                    <a:ext uri="{9D8B030D-6E8A-4147-A177-3AD203B41FA5}">
                      <a16:colId xmlns:a16="http://schemas.microsoft.com/office/drawing/2014/main" val="1284558228"/>
                    </a:ext>
                  </a:extLst>
                </a:gridCol>
                <a:gridCol w="720074">
                  <a:extLst>
                    <a:ext uri="{9D8B030D-6E8A-4147-A177-3AD203B41FA5}">
                      <a16:colId xmlns:a16="http://schemas.microsoft.com/office/drawing/2014/main" val="3031211624"/>
                    </a:ext>
                  </a:extLst>
                </a:gridCol>
                <a:gridCol w="314215">
                  <a:extLst>
                    <a:ext uri="{9D8B030D-6E8A-4147-A177-3AD203B41FA5}">
                      <a16:colId xmlns:a16="http://schemas.microsoft.com/office/drawing/2014/main" val="3015554130"/>
                    </a:ext>
                  </a:extLst>
                </a:gridCol>
                <a:gridCol w="562969">
                  <a:extLst>
                    <a:ext uri="{9D8B030D-6E8A-4147-A177-3AD203B41FA5}">
                      <a16:colId xmlns:a16="http://schemas.microsoft.com/office/drawing/2014/main" val="716265808"/>
                    </a:ext>
                  </a:extLst>
                </a:gridCol>
              </a:tblGrid>
              <a:tr h="164528">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64528">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人当たりの殺人認知件数（殺人の認知件数／総人口）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4988859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人当たりの（強制わいせつ・強制性交等罪）の認知件数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（（強制わいせつの認知件数＋強制性交等罪の認知件数）／総人口）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62.00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6166166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16.1.3.2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学校での暴力行為発生件数（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57.90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5049667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人当たりの刑法犯認知件数（刑法犯認知件数／総人口）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64.80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9708160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人当たりの児童虐待相談対応件数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（児童相談所での児童虐待相談対応件数／</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歳未満人口）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50.01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4781873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16.2.2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人口１人当たりの略取誘拐罪・人身売買の認知件数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（略取誘拐罪・人身売買の認知件数／総人口）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45.32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68.95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39078596"/>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人当たりの粗暴犯の認知件数（粗暴犯の認知件数／総人口）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38.52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55.17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1372433"/>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16.3.1.2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刑法犯検挙率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0.00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50.63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5261818"/>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人当たりの賭博認知件数（賭博認知件数／総人口）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82.95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88.71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772800"/>
                  </a:ext>
                </a:extLst>
              </a:tr>
              <a:tr h="322911">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16.4.2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人当たりの組織的な犯罪の処罰及び犯罪収益の規制に関する法律の認知件数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（組織的な犯罪の処罰及び犯罪収益の規制に関する法律の認知件数／総人口）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64.77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68.29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25340398"/>
                  </a:ext>
                </a:extLst>
              </a:tr>
              <a:tr h="798063">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16.5.1</a:t>
                      </a:r>
                      <a:br>
                        <a:rPr lang="en-US" sz="1000" b="0" i="0" u="none" strike="noStrike">
                          <a:solidFill>
                            <a:srgbClr val="000000"/>
                          </a:solidFill>
                          <a:effectLst/>
                          <a:latin typeface="Meiryo UI" panose="020B0604030504040204" pitchFamily="50" charset="-128"/>
                          <a:ea typeface="Meiryo UI" panose="020B0604030504040204" pitchFamily="50" charset="-128"/>
                        </a:rPr>
                      </a:b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16.5.2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人当たりの賄賂罪の認知件数（賄賂罪の認知件数／総人口）</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98.48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91.13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4222957"/>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C1B4B1C1-4FCE-4715-B7E0-35E96528908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60</a:t>
            </a:fld>
            <a:endParaRPr kumimoji="1" lang="ja-JP" altLang="en-US">
              <a:solidFill>
                <a:prstClr val="black"/>
              </a:solidFill>
            </a:endParaRPr>
          </a:p>
        </p:txBody>
      </p:sp>
    </p:spTree>
    <p:extLst>
      <p:ext uri="{BB962C8B-B14F-4D97-AF65-F5344CB8AC3E}">
        <p14:creationId xmlns:p14="http://schemas.microsoft.com/office/powerpoint/2010/main" val="979030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②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nvGraphicFramePr>
        <p:xfrm>
          <a:off x="1776985" y="678777"/>
          <a:ext cx="8638030" cy="4537171"/>
        </p:xfrm>
        <a:graphic>
          <a:graphicData uri="http://schemas.openxmlformats.org/drawingml/2006/table">
            <a:tbl>
              <a:tblPr/>
              <a:tblGrid>
                <a:gridCol w="863804">
                  <a:extLst>
                    <a:ext uri="{9D8B030D-6E8A-4147-A177-3AD203B41FA5}">
                      <a16:colId xmlns:a16="http://schemas.microsoft.com/office/drawing/2014/main" val="1252018445"/>
                    </a:ext>
                  </a:extLst>
                </a:gridCol>
                <a:gridCol w="5169860">
                  <a:extLst>
                    <a:ext uri="{9D8B030D-6E8A-4147-A177-3AD203B41FA5}">
                      <a16:colId xmlns:a16="http://schemas.microsoft.com/office/drawing/2014/main" val="1923327748"/>
                    </a:ext>
                  </a:extLst>
                </a:gridCol>
                <a:gridCol w="712636">
                  <a:extLst>
                    <a:ext uri="{9D8B030D-6E8A-4147-A177-3AD203B41FA5}">
                      <a16:colId xmlns:a16="http://schemas.microsoft.com/office/drawing/2014/main" val="3058819870"/>
                    </a:ext>
                  </a:extLst>
                </a:gridCol>
                <a:gridCol w="310970">
                  <a:extLst>
                    <a:ext uri="{9D8B030D-6E8A-4147-A177-3AD203B41FA5}">
                      <a16:colId xmlns:a16="http://schemas.microsoft.com/office/drawing/2014/main" val="1284558228"/>
                    </a:ext>
                  </a:extLst>
                </a:gridCol>
                <a:gridCol w="712636">
                  <a:extLst>
                    <a:ext uri="{9D8B030D-6E8A-4147-A177-3AD203B41FA5}">
                      <a16:colId xmlns:a16="http://schemas.microsoft.com/office/drawing/2014/main" val="3031211624"/>
                    </a:ext>
                  </a:extLst>
                </a:gridCol>
                <a:gridCol w="310970">
                  <a:extLst>
                    <a:ext uri="{9D8B030D-6E8A-4147-A177-3AD203B41FA5}">
                      <a16:colId xmlns:a16="http://schemas.microsoft.com/office/drawing/2014/main" val="3015554130"/>
                    </a:ext>
                  </a:extLst>
                </a:gridCol>
                <a:gridCol w="557154">
                  <a:extLst>
                    <a:ext uri="{9D8B030D-6E8A-4147-A177-3AD203B41FA5}">
                      <a16:colId xmlns:a16="http://schemas.microsoft.com/office/drawing/2014/main" val="716265808"/>
                    </a:ext>
                  </a:extLst>
                </a:gridCol>
              </a:tblGrid>
              <a:tr h="171603">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52484842"/>
                  </a:ext>
                </a:extLst>
              </a:tr>
              <a:tr h="171603">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379901338"/>
                  </a:ext>
                </a:extLst>
              </a:tr>
              <a:tr h="501994">
                <a:tc>
                  <a:txBody>
                    <a:bodyPr/>
                    <a:lstStyle/>
                    <a:p>
                      <a:pPr algn="l"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LI</a:t>
                      </a:r>
                      <a:br>
                        <a:rPr lang="en-US" sz="1000" b="0" i="0" u="none" strike="noStrike" dirty="0">
                          <a:solidFill>
                            <a:srgbClr val="000000"/>
                          </a:solidFill>
                          <a:effectLst/>
                          <a:latin typeface="Meiryo UI" panose="020B0604030504040204" pitchFamily="50" charset="-128"/>
                          <a:ea typeface="Meiryo UI" panose="020B0604030504040204" pitchFamily="50" charset="-128"/>
                        </a:rPr>
                      </a:br>
                      <a:r>
                        <a:rPr lang="en-US" sz="1000" b="0" i="0" u="none" strike="noStrike" dirty="0">
                          <a:solidFill>
                            <a:srgbClr val="000000"/>
                          </a:solidFill>
                          <a:effectLst/>
                          <a:latin typeface="Meiryo UI" panose="020B0604030504040204" pitchFamily="50" charset="-128"/>
                          <a:ea typeface="Meiryo UI" panose="020B0604030504040204" pitchFamily="50" charset="-128"/>
                        </a:rPr>
                        <a:t>16.7.1.1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地方公共団体の議会議員の女性の割合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（（女性の都道府県県議会議員数＋女性の市区町村議会議員数）／（都道府県県議会議員数＋市区町村議会議員数））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64.04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23.41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20545595"/>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地方公務員の職員（一般行政職）数における</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歳以下の職員の割合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a:solidFill>
                            <a:srgbClr val="000000"/>
                          </a:solidFill>
                          <a:effectLst/>
                          <a:latin typeface="Meiryo UI" panose="020B0604030504040204" pitchFamily="50" charset="-128"/>
                          <a:ea typeface="Meiryo UI" panose="020B0604030504040204" pitchFamily="50" charset="-128"/>
                        </a:rPr>
                        <a:t>35</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歳以下職員数／職員総数）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0783301"/>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地方公共団体の管理職等に占める女性の割合</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（管理職等（部局長・次長相当職＋課長相当職＋課長補佐相当職＋係長相当職）の女性の人数／管理職等（部局長・次長相当職＋課長相当職＋課長補佐相当職＋係長相当職）の人数）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37.48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41.81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33808685"/>
                  </a:ext>
                </a:extLst>
              </a:tr>
              <a:tr h="66718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16.7.1.4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都道府県の公的機関における障害者雇用率</a:t>
                      </a:r>
                      <a:br>
                        <a:rPr lang="ja-JP" altLang="en-US" sz="1000" b="0" i="0" u="none" strike="noStrike">
                          <a:solidFill>
                            <a:srgbClr val="000000"/>
                          </a:solidFill>
                          <a:effectLst/>
                          <a:latin typeface="Meiryo UI" panose="020B0604030504040204" pitchFamily="50" charset="-128"/>
                          <a:ea typeface="Meiryo UI" panose="020B0604030504040204" pitchFamily="50" charset="-128"/>
                        </a:rPr>
                      </a:br>
                      <a:r>
                        <a:rPr lang="ja-JP" altLang="en-US" sz="1000" b="0" i="0" u="none" strike="noStrike">
                          <a:solidFill>
                            <a:srgbClr val="000000"/>
                          </a:solidFill>
                          <a:effectLst/>
                          <a:latin typeface="Meiryo UI" panose="020B0604030504040204" pitchFamily="50" charset="-128"/>
                          <a:ea typeface="Meiryo UI" panose="020B0604030504040204" pitchFamily="50" charset="-128"/>
                        </a:rPr>
                        <a:t>（障害者の数（都道府県知事部局＋その他の都道府県機関＋都道府県教育委員会）／法定雇用障害者数の算定の基礎となる労働者数（都道府県知事部局＋その他の都道府県機関＋都道府県教育委員会））</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0.17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2.35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20358638"/>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16.7.2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国政選挙の投票率（直近の衆議院選もしくは参議院選の選挙区の値を用いる）</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41.67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35.68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834921"/>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16.10.2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オープンデータ取組済の市区町村割合（オープンデータ取組済市区町村／市区町村数）</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43.45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55256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16.x.1</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行政機関における内部の職員等からの通報・相談窓口設置率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70.88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49.04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46865324"/>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16.x.2</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行政機関における外部の労働者等からの通報・相談窓口設置率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53.34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32.50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023997410"/>
                  </a:ext>
                </a:extLst>
              </a:tr>
              <a:tr h="336799">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16.x.3</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マイナンバーカード普及率</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44.53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43.17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40350808"/>
                  </a:ext>
                </a:extLst>
              </a:tr>
              <a:tr h="501994">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16.x.4</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都道府県別の一票の格差</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（（有権者数／衆議院議員定数）／（（有権者数／衆議院議員定数）が最小である都道府県の値））</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8.36 </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5912" marR="5912" marT="5912"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31.14 </a:t>
                      </a:r>
                    </a:p>
                  </a:txBody>
                  <a:tcPr marL="5912" marR="5912" marT="5912"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5912" marR="5912" marT="59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rPr>
                        <a:t>）</a:t>
                      </a:r>
                    </a:p>
                  </a:txBody>
                  <a:tcPr marL="5912" marR="5912" marT="5912"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071504676"/>
                  </a:ext>
                </a:extLst>
              </a:tr>
            </a:tbl>
          </a:graphicData>
        </a:graphic>
      </p:graphicFrame>
      <p:sp>
        <p:nvSpPr>
          <p:cNvPr id="11" name="テキスト ボックス 10"/>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60E8DC7F-55B9-4DBA-BDC5-C62354066FF6}"/>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61</a:t>
            </a:fld>
            <a:endParaRPr kumimoji="1" lang="ja-JP" altLang="en-US">
              <a:solidFill>
                <a:prstClr val="black"/>
              </a:solidFill>
            </a:endParaRPr>
          </a:p>
        </p:txBody>
      </p:sp>
    </p:spTree>
    <p:extLst>
      <p:ext uri="{BB962C8B-B14F-4D97-AF65-F5344CB8AC3E}">
        <p14:creationId xmlns:p14="http://schemas.microsoft.com/office/powerpoint/2010/main" val="78872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524002" y="5153"/>
            <a:ext cx="9143999" cy="428924"/>
          </a:xfrm>
          <a:prstGeom prst="rect">
            <a:avLst/>
          </a:prstGeom>
          <a:gradFill rotWithShape="1">
            <a:gsLst>
              <a:gs pos="0">
                <a:srgbClr val="969696">
                  <a:shade val="51000"/>
                  <a:satMod val="130000"/>
                </a:srgbClr>
              </a:gs>
              <a:gs pos="80000">
                <a:srgbClr val="969696">
                  <a:shade val="93000"/>
                  <a:satMod val="130000"/>
                </a:srgbClr>
              </a:gs>
              <a:gs pos="100000">
                <a:srgbClr val="969696">
                  <a:shade val="94000"/>
                  <a:satMod val="135000"/>
                </a:srgbClr>
              </a:gs>
            </a:gsLst>
            <a:lin ang="16200000" scaled="0"/>
          </a:gradFill>
          <a:ln w="9525" cap="flat" cmpd="sng" algn="ctr">
            <a:solidFill>
              <a:srgbClr val="969696">
                <a:shade val="95000"/>
                <a:satMod val="105000"/>
              </a:srgbClr>
            </a:solidFill>
            <a:prstDash val="solid"/>
          </a:ln>
          <a:effectLst>
            <a:outerShdw blurRad="40000" dist="23000" dir="5400000" rotWithShape="0">
              <a:srgbClr val="000000">
                <a:alpha val="35000"/>
              </a:srgbClr>
            </a:outerShdw>
          </a:effectLst>
        </p:spPr>
        <p:txBody>
          <a:bodyPr rtlCol="0" anchor="ctr"/>
          <a:lstStyle/>
          <a:p>
            <a:pPr algn="ctr" defTabSz="959937">
              <a:defRPr/>
            </a:pP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国内比較の個別指標の分析（ゴール</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分析結果：</a:t>
            </a:r>
            <a:r>
              <a:rPr lang="en-US" altLang="ja-JP"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1" kern="10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 name="表 2"/>
          <p:cNvGraphicFramePr>
            <a:graphicFrameLocks noGrp="1"/>
          </p:cNvGraphicFramePr>
          <p:nvPr/>
        </p:nvGraphicFramePr>
        <p:xfrm>
          <a:off x="1735053" y="590376"/>
          <a:ext cx="8721894" cy="5344294"/>
        </p:xfrm>
        <a:graphic>
          <a:graphicData uri="http://schemas.openxmlformats.org/drawingml/2006/table">
            <a:tbl>
              <a:tblPr/>
              <a:tblGrid>
                <a:gridCol w="872189">
                  <a:extLst>
                    <a:ext uri="{9D8B030D-6E8A-4147-A177-3AD203B41FA5}">
                      <a16:colId xmlns:a16="http://schemas.microsoft.com/office/drawing/2014/main" val="214884877"/>
                    </a:ext>
                  </a:extLst>
                </a:gridCol>
                <a:gridCol w="5220054">
                  <a:extLst>
                    <a:ext uri="{9D8B030D-6E8A-4147-A177-3AD203B41FA5}">
                      <a16:colId xmlns:a16="http://schemas.microsoft.com/office/drawing/2014/main" val="3518562691"/>
                    </a:ext>
                  </a:extLst>
                </a:gridCol>
                <a:gridCol w="719556">
                  <a:extLst>
                    <a:ext uri="{9D8B030D-6E8A-4147-A177-3AD203B41FA5}">
                      <a16:colId xmlns:a16="http://schemas.microsoft.com/office/drawing/2014/main" val="3480893462"/>
                    </a:ext>
                  </a:extLst>
                </a:gridCol>
                <a:gridCol w="313988">
                  <a:extLst>
                    <a:ext uri="{9D8B030D-6E8A-4147-A177-3AD203B41FA5}">
                      <a16:colId xmlns:a16="http://schemas.microsoft.com/office/drawing/2014/main" val="932668763"/>
                    </a:ext>
                  </a:extLst>
                </a:gridCol>
                <a:gridCol w="719556">
                  <a:extLst>
                    <a:ext uri="{9D8B030D-6E8A-4147-A177-3AD203B41FA5}">
                      <a16:colId xmlns:a16="http://schemas.microsoft.com/office/drawing/2014/main" val="3731998473"/>
                    </a:ext>
                  </a:extLst>
                </a:gridCol>
                <a:gridCol w="313988">
                  <a:extLst>
                    <a:ext uri="{9D8B030D-6E8A-4147-A177-3AD203B41FA5}">
                      <a16:colId xmlns:a16="http://schemas.microsoft.com/office/drawing/2014/main" val="1738895365"/>
                    </a:ext>
                  </a:extLst>
                </a:gridCol>
                <a:gridCol w="562563">
                  <a:extLst>
                    <a:ext uri="{9D8B030D-6E8A-4147-A177-3AD203B41FA5}">
                      <a16:colId xmlns:a16="http://schemas.microsoft.com/office/drawing/2014/main" val="152166153"/>
                    </a:ext>
                  </a:extLst>
                </a:gridCol>
              </a:tblGrid>
              <a:tr h="161827">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指標番号</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指標名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個別指標値・評価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22016771"/>
                  </a:ext>
                </a:extLst>
              </a:tr>
              <a:tr h="161827">
                <a:tc vMerge="1">
                  <a:txBody>
                    <a:bodyPr/>
                    <a:lstStyle/>
                    <a:p>
                      <a:endParaRPr kumimoji="1" lang="ja-JP" altLang="en-US"/>
                    </a:p>
                  </a:txBody>
                  <a:tcPr/>
                </a:tc>
                <a:tc v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大阪府</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gridSpan="2">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全国平均</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222995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県内総生産に占める歳入の割合（歳入／県内総生産）</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17.19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45.20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148369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財政力指数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59.45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29.11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5069519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地方税割合（対歳入決算総額）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43.43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27.11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9737651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17.1.2.3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自主財源の割合（対歳出決算総額）</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990563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rPr>
                        <a:t>実質公債費比率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60.80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52.41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5096881"/>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17.6.1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世帯当たりのブロードバンド契約数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N.A.(</a:t>
                      </a:r>
                      <a:r>
                        <a:rPr lang="ja-JP" altLang="en-US" sz="1000" b="0" i="0" u="none" strike="noStrike">
                          <a:solidFill>
                            <a:srgbClr val="000000"/>
                          </a:solidFill>
                          <a:effectLst/>
                          <a:latin typeface="Meiryo UI" panose="020B0604030504040204" pitchFamily="50" charset="-128"/>
                          <a:ea typeface="Meiryo UI" panose="020B0604030504040204" pitchFamily="50" charset="-128"/>
                        </a:rPr>
                        <a:t>欠損値</a:t>
                      </a: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#DIV/0!</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en-US" altLang="ja-JP" sz="1000" b="0" i="0" u="none" strike="noStrike">
                          <a:solidFill>
                            <a:srgbClr val="000000"/>
                          </a:solidFill>
                          <a:effectLst/>
                          <a:latin typeface="ＭＳ Ｐゴシック" panose="020B0600070205080204" pitchFamily="50" charset="-128"/>
                          <a:ea typeface="ＭＳ Ｐゴシック" panose="020B0600070205080204" pitchFamily="50" charset="-128"/>
                        </a:rPr>
                        <a:t>※</a:t>
                      </a:r>
                      <a:r>
                        <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rPr>
                        <a:t>）</a:t>
                      </a: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492547618"/>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インターネット普及率</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73.10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B</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42.86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7104118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地方銀行の不良債権比率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地方銀行が複数ある場合、大きい方の値を採用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93.45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85.91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23241303"/>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17.13.1.2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地方銀行の自己資本比率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地方銀行が複数ある場合、小さい方の値を採用</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28.81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30.28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00043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17.14.1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の各種計画への反映有無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97.87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41761747"/>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地域サポーターを設置している市区町村の割合</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20.67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19.01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951469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17.17.1.2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CN" altLang="en-US" sz="1000" b="0" i="0" u="none" strike="noStrike" dirty="0">
                          <a:solidFill>
                            <a:srgbClr val="000000"/>
                          </a:solidFill>
                          <a:effectLst/>
                          <a:latin typeface="Meiryo UI" panose="020B0604030504040204" pitchFamily="50" charset="-128"/>
                          <a:ea typeface="Meiryo UI" panose="020B0604030504040204" pitchFamily="50" charset="-128"/>
                        </a:rPr>
                        <a:t>都道府県別姉妹提携自治体数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75.00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30.67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9912247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17.18.1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ローカル指標（自治体独自の評価指標）の設定の有無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80.85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755492009"/>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17.x.1</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SDGs</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未来都市選定都市への選定有無</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100.00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A</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34.04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908621944"/>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17.x.2</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大学における留学生割合（留学生／大学生数）</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35.88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26.86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616263955"/>
                  </a:ext>
                </a:extLst>
              </a:tr>
              <a:tr h="251730">
                <a:tc>
                  <a:txBody>
                    <a:bodyPr/>
                    <a:lstStyle/>
                    <a:p>
                      <a:pPr algn="l" fontAlgn="ctr"/>
                      <a:r>
                        <a:rPr lang="en-US" sz="1000" b="0" i="0" u="none" strike="noStrike">
                          <a:solidFill>
                            <a:srgbClr val="000000"/>
                          </a:solidFill>
                          <a:effectLst/>
                          <a:latin typeface="Meiryo UI" panose="020B0604030504040204" pitchFamily="50" charset="-128"/>
                          <a:ea typeface="Meiryo UI" panose="020B0604030504040204" pitchFamily="50" charset="-128"/>
                        </a:rPr>
                        <a:t>LI</a:t>
                      </a:r>
                      <a:br>
                        <a:rPr lang="en-US" sz="1000" b="0" i="0" u="none" strike="noStrike">
                          <a:solidFill>
                            <a:srgbClr val="000000"/>
                          </a:solidFill>
                          <a:effectLst/>
                          <a:latin typeface="Meiryo UI" panose="020B0604030504040204" pitchFamily="50" charset="-128"/>
                          <a:ea typeface="Meiryo UI" panose="020B0604030504040204" pitchFamily="50" charset="-128"/>
                        </a:rPr>
                      </a:br>
                      <a:r>
                        <a:rPr lang="en-US" sz="1000" b="0" i="0" u="none" strike="noStrike">
                          <a:solidFill>
                            <a:srgbClr val="000000"/>
                          </a:solidFill>
                          <a:effectLst/>
                          <a:latin typeface="Meiryo UI" panose="020B0604030504040204" pitchFamily="50" charset="-128"/>
                          <a:ea typeface="Meiryo UI" panose="020B0604030504040204" pitchFamily="50" charset="-128"/>
                        </a:rPr>
                        <a:t>17.x.3</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人当たりの</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a:t>
                      </a:r>
                      <a:br>
                        <a:rPr lang="ja-JP" altLang="en-US" sz="1000" b="0" i="0" u="none" strike="noStrike" dirty="0">
                          <a:solidFill>
                            <a:srgbClr val="000000"/>
                          </a:solidFill>
                          <a:effectLst/>
                          <a:latin typeface="Meiryo UI" panose="020B0604030504040204" pitchFamily="50" charset="-128"/>
                          <a:ea typeface="Meiryo UI" panose="020B0604030504040204" pitchFamily="50" charset="-128"/>
                        </a:rPr>
                      </a:b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JICA</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海外協力隊の隊員数／総人口）</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×1,000,000)</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8.44 </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D</a:t>
                      </a:r>
                    </a:p>
                  </a:txBody>
                  <a:tcPr marL="8990" marR="8990" marT="8990"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43.98 </a:t>
                      </a:r>
                    </a:p>
                  </a:txBody>
                  <a:tcPr marL="8990" marR="8990" marT="8990"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Meiryo UI" panose="020B0604030504040204" pitchFamily="50" charset="-128"/>
                          <a:ea typeface="Meiryo UI" panose="020B0604030504040204" pitchFamily="50" charset="-128"/>
                        </a:rPr>
                        <a:t>C</a:t>
                      </a:r>
                    </a:p>
                  </a:txBody>
                  <a:tcPr marL="8990" marR="8990" marT="899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8990" marR="8990" marT="8990" marB="0" anchor="ct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39137502"/>
                  </a:ext>
                </a:extLst>
              </a:tr>
            </a:tbl>
          </a:graphicData>
        </a:graphic>
      </p:graphicFrame>
      <p:sp>
        <p:nvSpPr>
          <p:cNvPr id="9" name="テキスト ボックス 8"/>
          <p:cNvSpPr txBox="1"/>
          <p:nvPr/>
        </p:nvSpPr>
        <p:spPr>
          <a:xfrm>
            <a:off x="1524002" y="5934670"/>
            <a:ext cx="9143999" cy="923330"/>
          </a:xfrm>
          <a:prstGeom prst="rect">
            <a:avLst/>
          </a:prstGeom>
          <a:noFill/>
        </p:spPr>
        <p:txBody>
          <a:bodyPr wrap="square" rtlCol="0">
            <a:spAutoFit/>
          </a:bodyPr>
          <a:lstStyle/>
          <a:p>
            <a:r>
              <a:rPr kumimoji="1" lang="ja-JP" altLang="en-US" sz="900" dirty="0">
                <a:latin typeface="Meiryo UI" panose="020B0604030504040204" pitchFamily="50" charset="-128"/>
                <a:ea typeface="Meiryo UI" panose="020B0604030504040204" pitchFamily="50" charset="-128"/>
              </a:rPr>
              <a:t>統計データを国内全都道府県別に集計し、最大値を</a:t>
            </a:r>
            <a:r>
              <a:rPr kumimoji="1" lang="en-US" altLang="ja-JP" sz="900" dirty="0">
                <a:latin typeface="Meiryo UI" panose="020B0604030504040204" pitchFamily="50" charset="-128"/>
                <a:ea typeface="Meiryo UI" panose="020B0604030504040204" pitchFamily="50" charset="-128"/>
              </a:rPr>
              <a:t>100</a:t>
            </a:r>
            <a:r>
              <a:rPr kumimoji="1" lang="ja-JP" altLang="en-US" sz="900" dirty="0" err="1">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最小値を</a:t>
            </a:r>
            <a:r>
              <a:rPr kumimoji="1" lang="en-US" altLang="ja-JP" sz="900" dirty="0">
                <a:latin typeface="Meiryo UI" panose="020B0604030504040204" pitchFamily="50" charset="-128"/>
                <a:ea typeface="Meiryo UI" panose="020B0604030504040204" pitchFamily="50" charset="-128"/>
              </a:rPr>
              <a:t>0</a:t>
            </a:r>
            <a:r>
              <a:rPr kumimoji="1" lang="ja-JP" altLang="en-US" sz="900" dirty="0">
                <a:latin typeface="Meiryo UI" panose="020B0604030504040204" pitchFamily="50" charset="-128"/>
                <a:ea typeface="Meiryo UI" panose="020B0604030504040204" pitchFamily="50" charset="-128"/>
              </a:rPr>
              <a:t>とする指数に換算</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指標（スコア）を</a:t>
            </a:r>
            <a:r>
              <a:rPr kumimoji="1" lang="en-US" altLang="ja-JP" sz="900" dirty="0">
                <a:latin typeface="Meiryo UI" panose="020B0604030504040204" pitchFamily="50" charset="-128"/>
                <a:ea typeface="Meiryo UI" panose="020B0604030504040204" pitchFamily="50" charset="-128"/>
              </a:rPr>
              <a:t>4</a:t>
            </a:r>
            <a:r>
              <a:rPr kumimoji="1" lang="ja-JP" altLang="en-US" sz="900" dirty="0">
                <a:latin typeface="Meiryo UI" panose="020B0604030504040204" pitchFamily="50" charset="-128"/>
                <a:ea typeface="Meiryo UI" panose="020B0604030504040204" pitchFamily="50" charset="-128"/>
              </a:rPr>
              <a:t>段階で表示（</a:t>
            </a:r>
            <a:r>
              <a:rPr kumimoji="1" lang="en-US" altLang="ja-JP" sz="900" dirty="0">
                <a:latin typeface="Meiryo UI" panose="020B0604030504040204" pitchFamily="50" charset="-128"/>
                <a:ea typeface="Meiryo UI" panose="020B0604030504040204" pitchFamily="50" charset="-128"/>
              </a:rPr>
              <a:t>100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A</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75</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51</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B</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50</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26</a:t>
            </a:r>
            <a:r>
              <a:rPr kumimoji="1" lang="ja-JP" altLang="en-US" sz="900" dirty="0">
                <a:latin typeface="Meiryo UI" panose="020B0604030504040204" pitchFamily="50" charset="-128"/>
                <a:ea typeface="Meiryo UI" panose="020B0604030504040204" pitchFamily="50" charset="-128"/>
              </a:rPr>
              <a:t>を「</a:t>
            </a:r>
            <a:r>
              <a:rPr kumimoji="1" lang="en-US" altLang="ja-JP" sz="900" dirty="0">
                <a:latin typeface="Meiryo UI" panose="020B0604030504040204" pitchFamily="50" charset="-128"/>
                <a:ea typeface="Meiryo UI" panose="020B0604030504040204" pitchFamily="50" charset="-128"/>
              </a:rPr>
              <a:t>C</a:t>
            </a:r>
            <a:r>
              <a:rPr kumimoji="1" lang="ja-JP" altLang="en-US" sz="9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25</a:t>
            </a:r>
            <a:r>
              <a:rPr kumimoji="1" lang="ja-JP" altLang="en-US" sz="900" dirty="0">
                <a:latin typeface="Meiryo UI" panose="020B0604030504040204" pitchFamily="50" charset="-128"/>
                <a:ea typeface="Meiryo UI" panose="020B0604030504040204" pitchFamily="50" charset="-128"/>
              </a:rPr>
              <a:t>以下を「</a:t>
            </a:r>
            <a:r>
              <a:rPr kumimoji="1" lang="en-US" altLang="ja-JP" sz="900" dirty="0">
                <a:latin typeface="Meiryo UI" panose="020B0604030504040204" pitchFamily="50" charset="-128"/>
                <a:ea typeface="Meiryo UI" panose="020B0604030504040204" pitchFamily="50" charset="-128"/>
              </a:rPr>
              <a:t>D</a:t>
            </a:r>
            <a:r>
              <a:rPr kumimoji="1" lang="ja-JP" altLang="en-US" sz="900" dirty="0">
                <a:latin typeface="Meiryo UI" panose="020B0604030504040204" pitchFamily="50" charset="-128"/>
                <a:ea typeface="Meiryo UI" panose="020B0604030504040204" pitchFamily="50" charset="-128"/>
              </a:rPr>
              <a:t>」）</a:t>
            </a:r>
            <a:endParaRPr kumimoji="1" lang="en-US" altLang="ja-JP" sz="900" dirty="0">
              <a:latin typeface="Meiryo UI" panose="020B0604030504040204" pitchFamily="50" charset="-128"/>
              <a:ea typeface="Meiryo UI" panose="020B0604030504040204" pitchFamily="50" charset="-128"/>
            </a:endParaRPr>
          </a:p>
          <a:p>
            <a:endParaRPr kumimoji="1" lang="en-US" altLang="ja-JP" sz="900" dirty="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　以下の理由により外的要因が大きいと考えられる指標については、国内比較の個別指標の分析から除外をして整理</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①地域差による影響の大きいもの　②自然災害等の突発的な影響を受けるもの　③各都道府県の予算規模の影響を受けるもの　④全都道府県のデータがそろっていないもの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⑤途上国向けの指標と考えられるもの⑥企業等による任意の申請を評価したもの　⑦類似する複数の指標があり評価に偏りが生じると考えられるもの（代表的な指標で評価）</a:t>
            </a:r>
            <a:endParaRPr kumimoji="1" lang="en-US" altLang="ja-JP" sz="900" dirty="0">
              <a:latin typeface="Meiryo UI" panose="020B0604030504040204" pitchFamily="50" charset="-128"/>
              <a:ea typeface="Meiryo UI" panose="020B0604030504040204" pitchFamily="50" charset="-128"/>
            </a:endParaRPr>
          </a:p>
        </p:txBody>
      </p:sp>
      <p:sp>
        <p:nvSpPr>
          <p:cNvPr id="5" name="スライド番号プレースホルダー 5">
            <a:extLst>
              <a:ext uri="{FF2B5EF4-FFF2-40B4-BE49-F238E27FC236}">
                <a16:creationId xmlns:a16="http://schemas.microsoft.com/office/drawing/2014/main" id="{EFBCB938-6DD7-4635-B701-37B4B7263A8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62</a:t>
            </a:fld>
            <a:endParaRPr kumimoji="1" lang="ja-JP" altLang="en-US">
              <a:solidFill>
                <a:prstClr val="black"/>
              </a:solidFill>
            </a:endParaRPr>
          </a:p>
        </p:txBody>
      </p:sp>
    </p:spTree>
    <p:extLst>
      <p:ext uri="{BB962C8B-B14F-4D97-AF65-F5344CB8AC3E}">
        <p14:creationId xmlns:p14="http://schemas.microsoft.com/office/powerpoint/2010/main" val="32826983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74F3D251-B143-4E77-8603-78B341CF63C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870910" y="2334035"/>
            <a:ext cx="8105295" cy="4523965"/>
          </a:xfrm>
          <a:prstGeom prst="rect">
            <a:avLst/>
          </a:prstGeom>
        </p:spPr>
      </p:pic>
      <p:sp>
        <p:nvSpPr>
          <p:cNvPr id="3" name="正方形/長方形 2">
            <a:extLst>
              <a:ext uri="{FF2B5EF4-FFF2-40B4-BE49-F238E27FC236}">
                <a16:creationId xmlns:a16="http://schemas.microsoft.com/office/drawing/2014/main" id="{25F38CC4-3698-1EDB-EFD6-47F08C2CA107}"/>
              </a:ext>
            </a:extLst>
          </p:cNvPr>
          <p:cNvSpPr/>
          <p:nvPr/>
        </p:nvSpPr>
        <p:spPr>
          <a:xfrm>
            <a:off x="82193" y="504490"/>
            <a:ext cx="12109807" cy="1301857"/>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spcBef>
                <a:spcPts val="600"/>
              </a:spcBef>
            </a:pPr>
            <a:r>
              <a:rPr kumimoji="1" lang="ja-JP" altLang="en-US" sz="4000" b="1" dirty="0">
                <a:latin typeface="Meiryo UI" panose="020B0604030504040204" pitchFamily="50" charset="-128"/>
                <a:ea typeface="Meiryo UI" panose="020B0604030504040204" pitchFamily="50" charset="-128"/>
              </a:rPr>
              <a:t>　　　　自分と一番関係が無いと思うゴールを</a:t>
            </a: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r>
              <a:rPr kumimoji="1" lang="ja-JP" altLang="en-US" sz="4000" b="1" dirty="0">
                <a:latin typeface="Meiryo UI" panose="020B0604030504040204" pitchFamily="50" charset="-128"/>
                <a:ea typeface="Meiryo UI" panose="020B0604030504040204" pitchFamily="50" charset="-128"/>
              </a:rPr>
              <a:t>　　　　１つ選んでください</a:t>
            </a:r>
            <a:endParaRPr kumimoji="1" lang="en-US" altLang="ja-JP" sz="4000" b="1" dirty="0">
              <a:latin typeface="Meiryo UI" panose="020B0604030504040204" pitchFamily="50" charset="-128"/>
              <a:ea typeface="Meiryo UI" panose="020B0604030504040204" pitchFamily="50" charset="-128"/>
            </a:endParaRPr>
          </a:p>
          <a:p>
            <a:pPr indent="631825">
              <a:spcBef>
                <a:spcPts val="600"/>
              </a:spcBef>
            </a:pPr>
            <a:r>
              <a:rPr kumimoji="1" lang="ja-JP" altLang="en-US" sz="4000" b="1" dirty="0">
                <a:latin typeface="Meiryo UI" panose="020B0604030504040204" pitchFamily="50" charset="-128"/>
                <a:ea typeface="Meiryo UI" panose="020B0604030504040204" pitchFamily="50" charset="-128"/>
              </a:rPr>
              <a:t>　　　　（以下、作業は先ほどと同じです）</a:t>
            </a:r>
            <a:endParaRPr kumimoji="1" lang="en-US" altLang="ja-JP" sz="4000" b="1" dirty="0">
              <a:latin typeface="Meiryo UI" panose="020B0604030504040204" pitchFamily="50" charset="-128"/>
              <a:ea typeface="Meiryo UI" panose="020B0604030504040204" pitchFamily="50" charset="-128"/>
            </a:endParaRPr>
          </a:p>
        </p:txBody>
      </p:sp>
      <p:sp>
        <p:nvSpPr>
          <p:cNvPr id="7" name="スライド番号プレースホルダー 5">
            <a:extLst>
              <a:ext uri="{FF2B5EF4-FFF2-40B4-BE49-F238E27FC236}">
                <a16:creationId xmlns:a16="http://schemas.microsoft.com/office/drawing/2014/main" id="{A78B5A8E-4C0A-4258-BA52-A2539D198215}"/>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63</a:t>
            </a:fld>
            <a:endParaRPr kumimoji="1" lang="ja-JP" altLang="en-US">
              <a:solidFill>
                <a:prstClr val="black"/>
              </a:solidFill>
            </a:endParaRPr>
          </a:p>
        </p:txBody>
      </p:sp>
    </p:spTree>
    <p:extLst>
      <p:ext uri="{BB962C8B-B14F-4D97-AF65-F5344CB8AC3E}">
        <p14:creationId xmlns:p14="http://schemas.microsoft.com/office/powerpoint/2010/main" val="14586792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2219817-0EA6-43FA-810F-D00D71813720}"/>
              </a:ext>
            </a:extLst>
          </p:cNvPr>
          <p:cNvSpPr txBox="1"/>
          <p:nvPr/>
        </p:nvSpPr>
        <p:spPr>
          <a:xfrm>
            <a:off x="203199" y="916287"/>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選んだゴール</a:t>
            </a:r>
            <a:endParaRPr kumimoji="1" lang="en-US" altLang="ja-JP" sz="2400" b="1" dirty="0">
              <a:latin typeface="Meiryo UI" panose="020B0604030504040204" pitchFamily="50" charset="-128"/>
              <a:ea typeface="Meiryo UI" panose="020B0604030504040204" pitchFamily="50" charset="-128"/>
            </a:endParaRPr>
          </a:p>
        </p:txBody>
      </p:sp>
      <p:sp>
        <p:nvSpPr>
          <p:cNvPr id="4" name="四角形: 角を丸くする 3">
            <a:extLst>
              <a:ext uri="{FF2B5EF4-FFF2-40B4-BE49-F238E27FC236}">
                <a16:creationId xmlns:a16="http://schemas.microsoft.com/office/drawing/2014/main" id="{AC277B14-637B-4915-B98B-EEB744576DB4}"/>
              </a:ext>
            </a:extLst>
          </p:cNvPr>
          <p:cNvSpPr/>
          <p:nvPr/>
        </p:nvSpPr>
        <p:spPr>
          <a:xfrm>
            <a:off x="2844800" y="838970"/>
            <a:ext cx="2744342" cy="736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b="1" dirty="0">
                <a:latin typeface="Meiryo UI" panose="020B0604030504040204" pitchFamily="50" charset="-128"/>
                <a:ea typeface="Meiryo UI" panose="020B0604030504040204" pitchFamily="50" charset="-128"/>
              </a:rPr>
              <a:t>　ゴール</a:t>
            </a:r>
            <a:r>
              <a:rPr kumimoji="1" lang="en-US" altLang="ja-JP" b="1" dirty="0">
                <a:latin typeface="Meiryo UI" panose="020B0604030504040204" pitchFamily="50" charset="-128"/>
                <a:ea typeface="Meiryo UI" panose="020B0604030504040204" pitchFamily="50" charset="-128"/>
              </a:rPr>
              <a:t>No.</a:t>
            </a:r>
            <a:endParaRPr kumimoji="1" lang="ja-JP" altLang="en-US"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8A93EEC9-35F7-496C-8973-D72A7453084C}"/>
              </a:ext>
            </a:extLst>
          </p:cNvPr>
          <p:cNvSpPr txBox="1"/>
          <p:nvPr/>
        </p:nvSpPr>
        <p:spPr>
          <a:xfrm>
            <a:off x="203200" y="1925673"/>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選んだ統計データ</a:t>
            </a:r>
            <a:endParaRPr kumimoji="1" lang="en-US" altLang="ja-JP" sz="2400" b="1" dirty="0">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67C564E8-37CE-44AD-B7FB-ECA350C4A7B3}"/>
              </a:ext>
            </a:extLst>
          </p:cNvPr>
          <p:cNvSpPr/>
          <p:nvPr/>
        </p:nvSpPr>
        <p:spPr>
          <a:xfrm>
            <a:off x="2844800" y="1780149"/>
            <a:ext cx="9144000" cy="73660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endParaRPr kumimoji="1" lang="ja-JP" altLang="en-US"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E5D5D09-405A-4C24-92EE-638EC3F3AF92}"/>
              </a:ext>
            </a:extLst>
          </p:cNvPr>
          <p:cNvSpPr txBox="1"/>
          <p:nvPr/>
        </p:nvSpPr>
        <p:spPr>
          <a:xfrm>
            <a:off x="223748" y="2653611"/>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取組みが必要なこと</a:t>
            </a:r>
            <a:endParaRPr kumimoji="1" lang="en-US" altLang="ja-JP" sz="2400" b="1" dirty="0">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B22462D2-EF2B-4E59-86DF-1DD10B922E08}"/>
              </a:ext>
            </a:extLst>
          </p:cNvPr>
          <p:cNvSpPr/>
          <p:nvPr/>
        </p:nvSpPr>
        <p:spPr>
          <a:xfrm>
            <a:off x="358454" y="3202940"/>
            <a:ext cx="11630346" cy="1396280"/>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b="1" dirty="0">
              <a:latin typeface="Meiryo UI" panose="020B0604030504040204" pitchFamily="50" charset="-128"/>
              <a:ea typeface="Meiryo UI" panose="020B0604030504040204" pitchFamily="50" charset="-128"/>
            </a:endParaRPr>
          </a:p>
        </p:txBody>
      </p:sp>
      <p:sp>
        <p:nvSpPr>
          <p:cNvPr id="11" name="スライド番号プレースホルダー 5">
            <a:extLst>
              <a:ext uri="{FF2B5EF4-FFF2-40B4-BE49-F238E27FC236}">
                <a16:creationId xmlns:a16="http://schemas.microsoft.com/office/drawing/2014/main" id="{3A26BC5C-62C5-4E58-A8DE-A0325F203A01}"/>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64</a:t>
            </a:fld>
            <a:endParaRPr kumimoji="1" lang="ja-JP" altLang="en-US">
              <a:solidFill>
                <a:prstClr val="black"/>
              </a:solidFill>
            </a:endParaRPr>
          </a:p>
        </p:txBody>
      </p:sp>
      <p:sp>
        <p:nvSpPr>
          <p:cNvPr id="12" name="四角形: 角を丸くする 11">
            <a:extLst>
              <a:ext uri="{FF2B5EF4-FFF2-40B4-BE49-F238E27FC236}">
                <a16:creationId xmlns:a16="http://schemas.microsoft.com/office/drawing/2014/main" id="{23D63BB5-318B-49BA-940C-1F4F6CF9FBA9}"/>
              </a:ext>
            </a:extLst>
          </p:cNvPr>
          <p:cNvSpPr/>
          <p:nvPr/>
        </p:nvSpPr>
        <p:spPr>
          <a:xfrm>
            <a:off x="358454" y="5217124"/>
            <a:ext cx="11630346" cy="1603811"/>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t" anchorCtr="0"/>
          <a:lstStyle/>
          <a:p>
            <a:endParaRPr kumimoji="1" lang="ja-JP" altLang="en-US"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9896C9D3-B6DC-4280-AF55-6139DEE73DD7}"/>
              </a:ext>
            </a:extLst>
          </p:cNvPr>
          <p:cNvSpPr txBox="1"/>
          <p:nvPr/>
        </p:nvSpPr>
        <p:spPr>
          <a:xfrm>
            <a:off x="223748" y="4686884"/>
            <a:ext cx="3668363"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自分が貢献できること</a:t>
            </a:r>
            <a:endParaRPr kumimoji="1" lang="en-US" altLang="ja-JP" sz="2400" b="1" dirty="0">
              <a:latin typeface="Meiryo UI" panose="020B0604030504040204" pitchFamily="50" charset="-128"/>
              <a:ea typeface="Meiryo UI" panose="020B0604030504040204" pitchFamily="50" charset="-128"/>
            </a:endParaRPr>
          </a:p>
        </p:txBody>
      </p:sp>
      <p:sp>
        <p:nvSpPr>
          <p:cNvPr id="15" name="四角形: 角を丸くする 14">
            <a:extLst>
              <a:ext uri="{FF2B5EF4-FFF2-40B4-BE49-F238E27FC236}">
                <a16:creationId xmlns:a16="http://schemas.microsoft.com/office/drawing/2014/main" id="{F565582C-9922-4D3A-9675-C6CF9204C62F}"/>
              </a:ext>
            </a:extLst>
          </p:cNvPr>
          <p:cNvSpPr/>
          <p:nvPr/>
        </p:nvSpPr>
        <p:spPr>
          <a:xfrm>
            <a:off x="146631" y="161200"/>
            <a:ext cx="2524649" cy="561175"/>
          </a:xfrm>
          <a:prstGeom prst="roundRect">
            <a:avLst/>
          </a:prstGeom>
          <a:ln w="38100">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121CB1A-6B49-46C1-A99C-D95B9D85ACAF}"/>
              </a:ext>
            </a:extLst>
          </p:cNvPr>
          <p:cNvSpPr txBox="1"/>
          <p:nvPr/>
        </p:nvSpPr>
        <p:spPr>
          <a:xfrm>
            <a:off x="126084" y="191977"/>
            <a:ext cx="2545196" cy="461665"/>
          </a:xfrm>
          <a:prstGeom prst="rect">
            <a:avLst/>
          </a:prstGeom>
          <a:noFill/>
        </p:spPr>
        <p:txBody>
          <a:bodyPr wrap="square" rtlCol="0">
            <a:spAutoFit/>
          </a:bodyPr>
          <a:lstStyle/>
          <a:p>
            <a:r>
              <a:rPr kumimoji="1" lang="ja-JP" altLang="en-US" sz="2400" b="1" dirty="0">
                <a:latin typeface="Meiryo UI" panose="020B0604030504040204" pitchFamily="50" charset="-128"/>
                <a:ea typeface="Meiryo UI" panose="020B0604030504040204" pitchFamily="50" charset="-128"/>
              </a:rPr>
              <a:t>＜作業シート②＞</a:t>
            </a:r>
            <a:endParaRPr kumimoji="1"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401950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4652210" y="2805938"/>
            <a:ext cx="360000" cy="358635"/>
          </a:xfrm>
          <a:prstGeom prst="rect">
            <a:avLst/>
          </a:prstGeom>
        </p:spPr>
      </p:pic>
      <p:sp>
        <p:nvSpPr>
          <p:cNvPr id="9" name="正方形/長方形 8"/>
          <p:cNvSpPr/>
          <p:nvPr/>
        </p:nvSpPr>
        <p:spPr>
          <a:xfrm>
            <a:off x="2345134" y="2750660"/>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5240266" y="2833555"/>
            <a:ext cx="4653838"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82044" y="6007781"/>
            <a:ext cx="1955179" cy="653122"/>
          </a:xfrm>
          <a:prstGeom prst="rect">
            <a:avLst/>
          </a:prstGeom>
        </p:spPr>
      </p:pic>
      <p:sp>
        <p:nvSpPr>
          <p:cNvPr id="7" name="正方形/長方形 6"/>
          <p:cNvSpPr/>
          <p:nvPr/>
        </p:nvSpPr>
        <p:spPr>
          <a:xfrm>
            <a:off x="1641462" y="1443673"/>
            <a:ext cx="9095760" cy="1015663"/>
          </a:xfrm>
          <a:prstGeom prst="rect">
            <a:avLst/>
          </a:prstGeom>
        </p:spPr>
        <p:txBody>
          <a:bodyPr wrap="none">
            <a:spAutoFit/>
          </a:bodyPr>
          <a:lstStyle/>
          <a:p>
            <a:pPr defTabSz="914400"/>
            <a:r>
              <a:rPr kumimoji="1" lang="ja-JP" altLang="en-US" sz="6000" dirty="0">
                <a:solidFill>
                  <a:prstClr val="black"/>
                </a:solidFill>
                <a:latin typeface="Calibri"/>
                <a:ea typeface="Meiryo UI"/>
              </a:rPr>
              <a:t>ご清聴ありがとうございました。</a:t>
            </a:r>
          </a:p>
        </p:txBody>
      </p:sp>
      <p:sp>
        <p:nvSpPr>
          <p:cNvPr id="5" name="テキスト ボックス 4"/>
          <p:cNvSpPr txBox="1"/>
          <p:nvPr/>
        </p:nvSpPr>
        <p:spPr>
          <a:xfrm>
            <a:off x="2089641" y="3455896"/>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連携課</a:t>
            </a:r>
          </a:p>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TEL:06-6944-6118</a:t>
            </a: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9299903" y="3455896"/>
            <a:ext cx="1536921" cy="2329051"/>
          </a:xfrm>
          <a:prstGeom prst="rect">
            <a:avLst/>
          </a:prstGeom>
        </p:spPr>
      </p:pic>
      <p:sp>
        <p:nvSpPr>
          <p:cNvPr id="12" name="スライド番号プレースホルダー 1"/>
          <p:cNvSpPr txBox="1">
            <a:spLocks/>
          </p:cNvSpPr>
          <p:nvPr/>
        </p:nvSpPr>
        <p:spPr>
          <a:xfrm>
            <a:off x="8139113" y="6445255"/>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a:pPr algn="r"/>
              <a:t>65</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1413574" y="1384918"/>
            <a:ext cx="9501089" cy="5122415"/>
            <a:chOff x="1343285" y="2913958"/>
            <a:chExt cx="836399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84466"/>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335432" y="4794449"/>
              <a:ext cx="793110"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82799"/>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6642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87404" y="4748546"/>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343285" y="2913958"/>
              <a:ext cx="6984000"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109907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a:extLst>
              <a:ext uri="{FF2B5EF4-FFF2-40B4-BE49-F238E27FC236}">
                <a16:creationId xmlns:a16="http://schemas.microsoft.com/office/drawing/2014/main" id="{7889270C-0B4B-4ED5-9BFB-63068F8FB101}"/>
              </a:ext>
            </a:extLst>
          </p:cNvPr>
          <p:cNvSpPr/>
          <p:nvPr/>
        </p:nvSpPr>
        <p:spPr>
          <a:xfrm>
            <a:off x="0" y="-15798"/>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ビジョン（２０２０年３月策定）」）</a:t>
            </a:r>
          </a:p>
        </p:txBody>
      </p:sp>
      <p:sp>
        <p:nvSpPr>
          <p:cNvPr id="66" name="スライド番号プレースホルダー 5">
            <a:extLst>
              <a:ext uri="{FF2B5EF4-FFF2-40B4-BE49-F238E27FC236}">
                <a16:creationId xmlns:a16="http://schemas.microsoft.com/office/drawing/2014/main" id="{A577B872-B81D-47BF-BC74-31596B8EDD40}"/>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6</a:t>
            </a:fld>
            <a:endParaRPr kumimoji="1" lang="ja-JP" altLang="en-US">
              <a:solidFill>
                <a:prstClr val="black"/>
              </a:solidFill>
            </a:endParaRPr>
          </a:p>
        </p:txBody>
      </p:sp>
    </p:spTree>
    <p:extLst>
      <p:ext uri="{BB962C8B-B14F-4D97-AF65-F5344CB8AC3E}">
        <p14:creationId xmlns:p14="http://schemas.microsoft.com/office/powerpoint/2010/main" val="1610635467"/>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1409167" y="923991"/>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287863" y="2702817"/>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8016224" y="2677084"/>
            <a:ext cx="2962728" cy="3196150"/>
          </a:xfrm>
          <a:prstGeom prst="rect">
            <a:avLst/>
          </a:prstGeom>
        </p:spPr>
      </p:pic>
      <p:grpSp>
        <p:nvGrpSpPr>
          <p:cNvPr id="322" name="グループ化 321"/>
          <p:cNvGrpSpPr>
            <a:grpSpLocks noChangeAspect="1"/>
          </p:cNvGrpSpPr>
          <p:nvPr/>
        </p:nvGrpSpPr>
        <p:grpSpPr>
          <a:xfrm>
            <a:off x="2479406" y="3800300"/>
            <a:ext cx="1241441" cy="1381165"/>
            <a:chOff x="2143370" y="3987282"/>
            <a:chExt cx="921552" cy="1025272"/>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55709"/>
              <a:ext cx="816978" cy="856845"/>
              <a:chOff x="2246055" y="3986604"/>
              <a:chExt cx="1011529" cy="1060891"/>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64489"/>
                <a:ext cx="376020"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86604"/>
                <a:ext cx="313371"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64488"/>
                <a:ext cx="368047" cy="2121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4706417" y="2677084"/>
            <a:ext cx="3061110" cy="3252978"/>
          </a:xfrm>
          <a:prstGeom prst="rect">
            <a:avLst/>
          </a:prstGeom>
          <a:ln w="3175">
            <a:solidFill>
              <a:schemeClr val="bg1">
                <a:lumMod val="65000"/>
              </a:schemeClr>
            </a:solidFill>
          </a:ln>
        </p:spPr>
      </p:pic>
      <p:sp>
        <p:nvSpPr>
          <p:cNvPr id="413" name="右矢印 412"/>
          <p:cNvSpPr/>
          <p:nvPr/>
        </p:nvSpPr>
        <p:spPr>
          <a:xfrm>
            <a:off x="4300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5480700"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5009766" y="4739074"/>
            <a:ext cx="786776" cy="6409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5742656" y="4346089"/>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6739040" y="3803155"/>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6322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6092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5887365" y="2946765"/>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6273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5660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5092387" y="2702817"/>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4697511" y="3819469"/>
            <a:ext cx="1157838" cy="1303704"/>
            <a:chOff x="2143370" y="3987282"/>
            <a:chExt cx="921552" cy="1037652"/>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49523"/>
              <a:ext cx="842694" cy="875411"/>
              <a:chOff x="2217219" y="3978945"/>
              <a:chExt cx="1043369" cy="1083878"/>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56829"/>
                <a:ext cx="376020"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78945"/>
                <a:ext cx="313371"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56828"/>
                <a:ext cx="368047" cy="22747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7524277"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9134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8646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8923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8414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8364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9868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10284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10241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10087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9164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5162831" y="2110939"/>
            <a:ext cx="2050162" cy="42059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gn="ctr">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0963" indent="-6350" algn="ctr">
              <a:lnSpc>
                <a:spcPts val="1800"/>
              </a:lnSpc>
              <a:tabLst>
                <a:tab pos="80963" algn="l"/>
              </a:tabLs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大阪・関西万博</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8797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720982"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4530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大阪のあらゆるステークホルダーが、会場の内外で</a:t>
            </a:r>
            <a:r>
              <a:rPr lang="en-US" altLang="ja-JP"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SDGs</a:t>
            </a:r>
            <a:r>
              <a:rPr lang="ja-JP" altLang="en-US" sz="1600" b="1" u="sng" dirty="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cs typeface="Meiryo UI" panose="020B0604030504040204" pitchFamily="50" charset="-128"/>
              </a:rPr>
              <a:t>を体現し、行動</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する姿を世界に発信</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8016225"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8423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8206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9907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8689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10445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8655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8848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9084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10284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10087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492200" y="966081"/>
            <a:ext cx="9036309" cy="1220847"/>
          </a:xfrm>
          <a:prstGeom prst="rect">
            <a:avLst/>
          </a:prstGeom>
          <a:solidFill>
            <a:schemeClr val="accent1">
              <a:lumMod val="20000"/>
              <a:lumOff val="80000"/>
            </a:schemeClr>
          </a:solidFill>
        </p:spPr>
        <p:txBody>
          <a:bodyPr wrap="square" rtlCol="0">
            <a:spAutoFit/>
          </a:bodyPr>
          <a:lstStyle/>
          <a:p>
            <a:pPr>
              <a:lnSpc>
                <a:spcPts val="2200"/>
              </a:lnSpc>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3" name="正方形/長方形 92"/>
          <p:cNvSpPr/>
          <p:nvPr/>
        </p:nvSpPr>
        <p:spPr>
          <a:xfrm>
            <a:off x="1057353"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正方形/長方形 95">
            <a:extLst>
              <a:ext uri="{FF2B5EF4-FFF2-40B4-BE49-F238E27FC236}">
                <a16:creationId xmlns:a16="http://schemas.microsoft.com/office/drawing/2014/main" id="{300B14C1-C7A6-40FD-B216-BEB77DBF1392}"/>
              </a:ext>
            </a:extLst>
          </p:cNvPr>
          <p:cNvSpPr/>
          <p:nvPr/>
        </p:nvSpPr>
        <p:spPr>
          <a:xfrm>
            <a:off x="0" y="1209"/>
            <a:ext cx="12192000" cy="54000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大阪府の</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の方向性（「</a:t>
            </a:r>
            <a:r>
              <a:rPr kumimoji="1" lang="en-US" altLang="ja-JP" sz="2000" b="1" dirty="0">
                <a:latin typeface="Meiryo UI" panose="020B0604030504040204" pitchFamily="50" charset="-128"/>
                <a:ea typeface="Meiryo UI" panose="020B0604030504040204" pitchFamily="50" charset="-128"/>
              </a:rPr>
              <a:t>Osaka SDGs </a:t>
            </a:r>
            <a:r>
              <a:rPr kumimoji="1" lang="ja-JP" altLang="en-US" sz="2000" b="1" dirty="0">
                <a:latin typeface="Meiryo UI" panose="020B0604030504040204" pitchFamily="50" charset="-128"/>
                <a:ea typeface="Meiryo UI" panose="020B0604030504040204" pitchFamily="50" charset="-128"/>
              </a:rPr>
              <a:t>ビジョン」２０２０年（令和２年）３月策定）</a:t>
            </a:r>
          </a:p>
        </p:txBody>
      </p:sp>
      <p:sp>
        <p:nvSpPr>
          <p:cNvPr id="92" name="スライド番号プレースホルダー 5">
            <a:extLst>
              <a:ext uri="{FF2B5EF4-FFF2-40B4-BE49-F238E27FC236}">
                <a16:creationId xmlns:a16="http://schemas.microsoft.com/office/drawing/2014/main" id="{3D94B207-DCFF-43EE-857F-116C733E641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7</a:t>
            </a:fld>
            <a:endParaRPr kumimoji="1" lang="ja-JP" altLang="en-US">
              <a:solidFill>
                <a:prstClr val="black"/>
              </a:solidFill>
            </a:endParaRPr>
          </a:p>
        </p:txBody>
      </p:sp>
    </p:spTree>
    <p:extLst>
      <p:ext uri="{BB962C8B-B14F-4D97-AF65-F5344CB8AC3E}">
        <p14:creationId xmlns:p14="http://schemas.microsoft.com/office/powerpoint/2010/main" val="143755588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A8E70-935C-444B-A307-F7B03C6DA58D}"/>
              </a:ext>
            </a:extLst>
          </p:cNvPr>
          <p:cNvSpPr>
            <a:spLocks noGrp="1"/>
          </p:cNvSpPr>
          <p:nvPr>
            <p:ph type="title"/>
          </p:nvPr>
        </p:nvSpPr>
        <p:spPr>
          <a:xfrm>
            <a:off x="0" y="2549525"/>
            <a:ext cx="12192000" cy="1325563"/>
          </a:xfrm>
        </p:spPr>
        <p:txBody>
          <a:bodyPr/>
          <a:lstStyle/>
          <a:p>
            <a:pPr algn="ctr"/>
            <a:r>
              <a:rPr kumimoji="1" lang="ja-JP" altLang="en-US" b="1" dirty="0">
                <a:latin typeface="Meiryo UI" panose="020B0604030504040204" pitchFamily="50" charset="-128"/>
                <a:ea typeface="Meiryo UI" panose="020B0604030504040204" pitchFamily="50" charset="-128"/>
              </a:rPr>
              <a:t>大阪の</a:t>
            </a:r>
            <a:r>
              <a:rPr kumimoji="1" lang="en-US" altLang="ja-JP" b="1" dirty="0">
                <a:latin typeface="Meiryo UI" panose="020B0604030504040204" pitchFamily="50" charset="-128"/>
                <a:ea typeface="Meiryo UI" panose="020B0604030504040204" pitchFamily="50" charset="-128"/>
              </a:rPr>
              <a:t>SDGs</a:t>
            </a:r>
            <a:r>
              <a:rPr kumimoji="1" lang="ja-JP" altLang="en-US" b="1" dirty="0">
                <a:latin typeface="Meiryo UI" panose="020B0604030504040204" pitchFamily="50" charset="-128"/>
                <a:ea typeface="Meiryo UI" panose="020B0604030504040204" pitchFamily="50" charset="-128"/>
              </a:rPr>
              <a:t>の認知度はどれくらいでしょうか？</a:t>
            </a:r>
          </a:p>
        </p:txBody>
      </p:sp>
      <p:sp>
        <p:nvSpPr>
          <p:cNvPr id="4" name="スライド番号プレースホルダー 5">
            <a:extLst>
              <a:ext uri="{FF2B5EF4-FFF2-40B4-BE49-F238E27FC236}">
                <a16:creationId xmlns:a16="http://schemas.microsoft.com/office/drawing/2014/main" id="{7220A417-507C-4920-8E5F-A7ABE0C801CE}"/>
              </a:ext>
            </a:extLst>
          </p:cNvPr>
          <p:cNvSpPr txBox="1">
            <a:spLocks/>
          </p:cNvSpPr>
          <p:nvPr/>
        </p:nvSpPr>
        <p:spPr>
          <a:xfrm>
            <a:off x="11353355" y="126573"/>
            <a:ext cx="682898" cy="377917"/>
          </a:xfrm>
          <a:prstGeom prst="rect">
            <a:avLst/>
          </a:prstGeom>
          <a:solidFill>
            <a:schemeClr val="bg1"/>
          </a:solidFill>
          <a:ln>
            <a:solidFill>
              <a:schemeClr val="accent6"/>
            </a:solidFill>
          </a:ln>
        </p:spPr>
        <p:txBody>
          <a:bodyPr vert="horz" lIns="91440" tIns="45720" rIns="91440" bIns="45720" rtlCol="0" anchor="ctr"/>
          <a:lstStyle>
            <a:defPPr>
              <a:defRPr lang="en-US"/>
            </a:defPPr>
            <a:lvl1pPr marL="0" algn="ctr" defTabSz="457200" rtl="0" eaLnBrk="1" latinLnBrk="0" hangingPunct="1">
              <a:defRPr sz="1400" kern="1200">
                <a:solidFill>
                  <a:schemeClr val="tx1"/>
                </a:solidFill>
                <a:latin typeface="Meiryo UI" panose="020B0604030504040204" pitchFamily="50" charset="-128"/>
                <a:ea typeface="Meiryo UI" panose="020B0604030504040204"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B20388F-A125-4D2E-BBF0-E240911E1C91}" type="slidenum">
              <a:rPr kumimoji="1" lang="ja-JP" altLang="en-US">
                <a:solidFill>
                  <a:prstClr val="black"/>
                </a:solidFill>
              </a:rPr>
              <a:pPr/>
              <a:t>8</a:t>
            </a:fld>
            <a:endParaRPr kumimoji="1" lang="ja-JP" altLang="en-US">
              <a:solidFill>
                <a:prstClr val="black"/>
              </a:solidFill>
            </a:endParaRPr>
          </a:p>
        </p:txBody>
      </p:sp>
    </p:spTree>
    <p:extLst>
      <p:ext uri="{BB962C8B-B14F-4D97-AF65-F5344CB8AC3E}">
        <p14:creationId xmlns:p14="http://schemas.microsoft.com/office/powerpoint/2010/main" val="1571161429"/>
      </p:ext>
    </p:extLst>
  </p:cSld>
  <p:clrMapOvr>
    <a:masterClrMapping/>
  </p:clrMapOvr>
</p:sld>
</file>

<file path=ppt/theme/theme1.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13949</Words>
  <Application>Microsoft Office PowerPoint</Application>
  <PresentationFormat>ワイド画面</PresentationFormat>
  <Paragraphs>2214</Paragraphs>
  <Slides>66</Slides>
  <Notes>19</Notes>
  <HiddenSlides>0</HiddenSlides>
  <MMClips>0</MMClips>
  <ScaleCrop>false</ScaleCrop>
  <HeadingPairs>
    <vt:vector size="6" baseType="variant">
      <vt:variant>
        <vt:lpstr>使用されているフォント</vt:lpstr>
      </vt:variant>
      <vt:variant>
        <vt:i4>8</vt:i4>
      </vt:variant>
      <vt:variant>
        <vt:lpstr>テーマ</vt:lpstr>
      </vt:variant>
      <vt:variant>
        <vt:i4>4</vt:i4>
      </vt:variant>
      <vt:variant>
        <vt:lpstr>スライド タイトル</vt:lpstr>
      </vt:variant>
      <vt:variant>
        <vt:i4>66</vt:i4>
      </vt:variant>
    </vt:vector>
  </HeadingPairs>
  <TitlesOfParts>
    <vt:vector size="78" baseType="lpstr">
      <vt:lpstr>Meiryo UI</vt:lpstr>
      <vt:lpstr>ＭＳ Ｐゴシック</vt:lpstr>
      <vt:lpstr>UD デジタル 教科書体 NK-B</vt:lpstr>
      <vt:lpstr>游ゴシック</vt:lpstr>
      <vt:lpstr>游ゴシック Light</vt:lpstr>
      <vt:lpstr>Arial</vt:lpstr>
      <vt:lpstr>Calibri</vt:lpstr>
      <vt:lpstr>Calibri Light</vt:lpstr>
      <vt:lpstr>1_デザインの設定</vt:lpstr>
      <vt:lpstr>デザインの設定</vt:lpstr>
      <vt:lpstr>Office テーマ</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大阪のSDGsの認知度はどれくらいでしょうか？</vt:lpstr>
      <vt:lpstr>PowerPoint プレゼンテーション</vt:lpstr>
      <vt:lpstr>SDGsは、折り返し地点を過ぎました。 SDGsの進捗状況はどうでしょうか？</vt:lpstr>
      <vt:lpstr>A）15％  B）25％  C）50％</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2025-03-12T08:06:58Z</dcterms:created>
  <dcterms:modified xsi:type="dcterms:W3CDTF">2025-03-12T08:07:03Z</dcterms:modified>
</cp:coreProperties>
</file>