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8" r:id="rId1"/>
  </p:sldMasterIdLst>
  <p:notesMasterIdLst>
    <p:notesMasterId r:id="rId21"/>
  </p:notesMasterIdLst>
  <p:handoutMasterIdLst>
    <p:handoutMasterId r:id="rId22"/>
  </p:handoutMasterIdLst>
  <p:sldIdLst>
    <p:sldId id="256" r:id="rId2"/>
    <p:sldId id="444" r:id="rId3"/>
    <p:sldId id="464" r:id="rId4"/>
    <p:sldId id="486" r:id="rId5"/>
    <p:sldId id="489" r:id="rId6"/>
    <p:sldId id="490" r:id="rId7"/>
    <p:sldId id="509" r:id="rId8"/>
    <p:sldId id="483" r:id="rId9"/>
    <p:sldId id="496" r:id="rId10"/>
    <p:sldId id="488" r:id="rId11"/>
    <p:sldId id="482" r:id="rId12"/>
    <p:sldId id="695" r:id="rId13"/>
    <p:sldId id="696" r:id="rId14"/>
    <p:sldId id="714" r:id="rId15"/>
    <p:sldId id="505" r:id="rId16"/>
    <p:sldId id="388" r:id="rId17"/>
    <p:sldId id="406" r:id="rId18"/>
    <p:sldId id="405" r:id="rId19"/>
    <p:sldId id="473" r:id="rId2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E292"/>
    <a:srgbClr val="CCFFCC"/>
    <a:srgbClr val="ECF3FB"/>
    <a:srgbClr val="D5D7E0"/>
    <a:srgbClr val="EBECF0"/>
    <a:srgbClr val="4D577D"/>
    <a:srgbClr val="EAECF0"/>
    <a:srgbClr val="EDF1FD"/>
    <a:srgbClr val="FF7C8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741" autoAdjust="0"/>
  </p:normalViewPr>
  <p:slideViewPr>
    <p:cSldViewPr>
      <p:cViewPr varScale="1">
        <p:scale>
          <a:sx n="84" d="100"/>
          <a:sy n="84" d="100"/>
        </p:scale>
        <p:origin x="494" y="8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0.14351851851851852"/>
          <c:w val="0.90286351706036749"/>
          <c:h val="0.66880618736214748"/>
        </c:manualLayout>
      </c:layout>
      <c:lineChart>
        <c:grouping val="stacked"/>
        <c:varyColors val="0"/>
        <c:ser>
          <c:idx val="0"/>
          <c:order val="0"/>
          <c:spPr>
            <a:ln w="28575" cap="rnd">
              <a:solidFill>
                <a:schemeClr val="accent1"/>
              </a:solidFill>
              <a:round/>
            </a:ln>
            <a:effectLst/>
          </c:spPr>
          <c:marker>
            <c:symbol val="circle"/>
            <c:size val="10"/>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入力!$B$3:$I$3</c:f>
              <c:strCache>
                <c:ptCount val="8"/>
                <c:pt idx="0">
                  <c:v>平成27年度</c:v>
                </c:pt>
                <c:pt idx="1">
                  <c:v>平成28年度</c:v>
                </c:pt>
                <c:pt idx="2">
                  <c:v>平成29年度</c:v>
                </c:pt>
                <c:pt idx="3">
                  <c:v>平成30年度</c:v>
                </c:pt>
                <c:pt idx="4">
                  <c:v>令和元年度</c:v>
                </c:pt>
                <c:pt idx="5">
                  <c:v>令和２年度</c:v>
                </c:pt>
                <c:pt idx="6">
                  <c:v>令和３年度</c:v>
                </c:pt>
                <c:pt idx="7">
                  <c:v>令和４年度</c:v>
                </c:pt>
              </c:strCache>
            </c:strRef>
          </c:cat>
          <c:val>
            <c:numRef>
              <c:f>入力!$B$4:$I$4</c:f>
              <c:numCache>
                <c:formatCode>General</c:formatCode>
                <c:ptCount val="8"/>
                <c:pt idx="0">
                  <c:v>44.3</c:v>
                </c:pt>
                <c:pt idx="1">
                  <c:v>36.799999999999997</c:v>
                </c:pt>
                <c:pt idx="2">
                  <c:v>32.9</c:v>
                </c:pt>
                <c:pt idx="3">
                  <c:v>31.1</c:v>
                </c:pt>
                <c:pt idx="4">
                  <c:v>32.5</c:v>
                </c:pt>
                <c:pt idx="5">
                  <c:v>37.1</c:v>
                </c:pt>
                <c:pt idx="6">
                  <c:v>29.7</c:v>
                </c:pt>
                <c:pt idx="7">
                  <c:v>30.2</c:v>
                </c:pt>
              </c:numCache>
            </c:numRef>
          </c:val>
          <c:smooth val="0"/>
          <c:extLst>
            <c:ext xmlns:c16="http://schemas.microsoft.com/office/drawing/2014/chart" uri="{C3380CC4-5D6E-409C-BE32-E72D297353CC}">
              <c16:uniqueId val="{00000000-A32A-4530-8426-9FB1D5CF2D56}"/>
            </c:ext>
          </c:extLst>
        </c:ser>
        <c:dLbls>
          <c:showLegendKey val="0"/>
          <c:showVal val="0"/>
          <c:showCatName val="0"/>
          <c:showSerName val="0"/>
          <c:showPercent val="0"/>
          <c:showBubbleSize val="0"/>
        </c:dLbls>
        <c:marker val="1"/>
        <c:smooth val="0"/>
        <c:axId val="767875215"/>
        <c:axId val="767874383"/>
      </c:lineChart>
      <c:catAx>
        <c:axId val="767875215"/>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767874383"/>
        <c:crosses val="autoZero"/>
        <c:auto val="1"/>
        <c:lblAlgn val="ctr"/>
        <c:lblOffset val="100"/>
        <c:noMultiLvlLbl val="0"/>
      </c:catAx>
      <c:valAx>
        <c:axId val="767874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767875215"/>
        <c:crosses val="autoZero"/>
        <c:crossBetween val="between"/>
        <c:majorUnit val="1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580927384076991E-2"/>
          <c:y val="0.17592592592592593"/>
          <c:w val="0.86683814523184599"/>
          <c:h val="0.68482474728252174"/>
        </c:manualLayout>
      </c:layout>
      <c:barChart>
        <c:barDir val="col"/>
        <c:grouping val="clustered"/>
        <c:varyColors val="0"/>
        <c:ser>
          <c:idx val="1"/>
          <c:order val="0"/>
          <c:tx>
            <c:strRef>
              <c:f>入力!$A$17</c:f>
              <c:strCache>
                <c:ptCount val="1"/>
                <c:pt idx="0">
                  <c:v>旧プラン分</c:v>
                </c:pt>
              </c:strCache>
            </c:strRef>
          </c:tx>
          <c:spPr>
            <a:solidFill>
              <a:schemeClr val="accent2"/>
            </a:solidFill>
            <a:ln>
              <a:noFill/>
            </a:ln>
            <a:effectLst/>
          </c:spPr>
          <c:invertIfNegative val="0"/>
          <c:dLbls>
            <c:dLbl>
              <c:idx val="6"/>
              <c:layout>
                <c:manualLayout>
                  <c:x val="-1.3307839226041718E-3"/>
                  <c:y val="8.26448820622501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87-4A5C-9653-630F0010AD7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入力!$B$15:$I$15</c:f>
              <c:strCache>
                <c:ptCount val="8"/>
                <c:pt idx="0">
                  <c:v>平成27年度</c:v>
                </c:pt>
                <c:pt idx="1">
                  <c:v>平成28年度</c:v>
                </c:pt>
                <c:pt idx="2">
                  <c:v>平成29年度</c:v>
                </c:pt>
                <c:pt idx="3">
                  <c:v>平成30年度</c:v>
                </c:pt>
                <c:pt idx="4">
                  <c:v>令和元年度</c:v>
                </c:pt>
                <c:pt idx="5">
                  <c:v>令和２年度</c:v>
                </c:pt>
                <c:pt idx="6">
                  <c:v>令和３年度</c:v>
                </c:pt>
                <c:pt idx="7">
                  <c:v>令和４年度</c:v>
                </c:pt>
              </c:strCache>
            </c:strRef>
          </c:cat>
          <c:val>
            <c:numRef>
              <c:f>入力!$B$17:$I$17</c:f>
              <c:numCache>
                <c:formatCode>General</c:formatCode>
                <c:ptCount val="8"/>
                <c:pt idx="0">
                  <c:v>7.8</c:v>
                </c:pt>
                <c:pt idx="1">
                  <c:v>9</c:v>
                </c:pt>
                <c:pt idx="2">
                  <c:v>8.6</c:v>
                </c:pt>
                <c:pt idx="3">
                  <c:v>9</c:v>
                </c:pt>
                <c:pt idx="4">
                  <c:v>8.4</c:v>
                </c:pt>
                <c:pt idx="5">
                  <c:v>7.4</c:v>
                </c:pt>
                <c:pt idx="6">
                  <c:v>7.3</c:v>
                </c:pt>
                <c:pt idx="7">
                  <c:v>6.8</c:v>
                </c:pt>
              </c:numCache>
            </c:numRef>
          </c:val>
          <c:extLst>
            <c:ext xmlns:c16="http://schemas.microsoft.com/office/drawing/2014/chart" uri="{C3380CC4-5D6E-409C-BE32-E72D297353CC}">
              <c16:uniqueId val="{00000001-D387-4A5C-9653-630F0010AD7C}"/>
            </c:ext>
          </c:extLst>
        </c:ser>
        <c:ser>
          <c:idx val="0"/>
          <c:order val="1"/>
          <c:tx>
            <c:strRef>
              <c:f>入力!$A$16</c:f>
              <c:strCache>
                <c:ptCount val="1"/>
                <c:pt idx="0">
                  <c:v>新プラン分</c:v>
                </c:pt>
              </c:strCache>
            </c:strRef>
          </c:tx>
          <c:spPr>
            <a:solidFill>
              <a:schemeClr val="accent1"/>
            </a:solidFill>
            <a:ln>
              <a:noFill/>
            </a:ln>
            <a:effectLst/>
          </c:spPr>
          <c:invertIfNegative val="0"/>
          <c:dLbls>
            <c:dLbl>
              <c:idx val="0"/>
              <c:layout>
                <c:manualLayout>
                  <c:x val="4.4444444444444446E-2"/>
                  <c:y val="6.50280694079906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87-4A5C-9653-630F0010AD7C}"/>
                </c:ext>
              </c:extLst>
            </c:dLbl>
            <c:dLbl>
              <c:idx val="1"/>
              <c:layout>
                <c:manualLayout>
                  <c:x val="3.888888888888889E-2"/>
                  <c:y val="9.29206765820939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87-4A5C-9653-630F0010AD7C}"/>
                </c:ext>
              </c:extLst>
            </c:dLbl>
            <c:dLbl>
              <c:idx val="2"/>
              <c:layout>
                <c:manualLayout>
                  <c:x val="3.6111111111111108E-2"/>
                  <c:y val="0.134734981044036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87-4A5C-9653-630F0010AD7C}"/>
                </c:ext>
              </c:extLst>
            </c:dLbl>
            <c:dLbl>
              <c:idx val="3"/>
              <c:layout>
                <c:manualLayout>
                  <c:x val="4.1666666666666567E-2"/>
                  <c:y val="0.162611184018664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87-4A5C-9653-630F0010AD7C}"/>
                </c:ext>
              </c:extLst>
            </c:dLbl>
            <c:dLbl>
              <c:idx val="4"/>
              <c:layout>
                <c:manualLayout>
                  <c:x val="3.888888888888889E-2"/>
                  <c:y val="0.195149825021872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87-4A5C-9653-630F0010AD7C}"/>
                </c:ext>
              </c:extLst>
            </c:dLbl>
            <c:dLbl>
              <c:idx val="5"/>
              <c:layout>
                <c:manualLayout>
                  <c:x val="3.3333333333333229E-2"/>
                  <c:y val="0.2787623942840478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87-4A5C-9653-630F0010AD7C}"/>
                </c:ext>
              </c:extLst>
            </c:dLbl>
            <c:dLbl>
              <c:idx val="6"/>
              <c:layout>
                <c:manualLayout>
                  <c:x val="4.1666666666666664E-2"/>
                  <c:y val="0.2927004957713619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87-4A5C-9653-630F0010AD7C}"/>
                </c:ext>
              </c:extLst>
            </c:dLbl>
            <c:dLbl>
              <c:idx val="7"/>
              <c:layout>
                <c:manualLayout>
                  <c:x val="3.6111111111111108E-2"/>
                  <c:y val="0.3066385972586759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87-4A5C-9653-630F0010AD7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入力!$B$15:$I$15</c:f>
              <c:strCache>
                <c:ptCount val="8"/>
                <c:pt idx="0">
                  <c:v>平成27年度</c:v>
                </c:pt>
                <c:pt idx="1">
                  <c:v>平成28年度</c:v>
                </c:pt>
                <c:pt idx="2">
                  <c:v>平成29年度</c:v>
                </c:pt>
                <c:pt idx="3">
                  <c:v>平成30年度</c:v>
                </c:pt>
                <c:pt idx="4">
                  <c:v>令和元年度</c:v>
                </c:pt>
                <c:pt idx="5">
                  <c:v>令和２年度</c:v>
                </c:pt>
                <c:pt idx="6">
                  <c:v>令和３年度</c:v>
                </c:pt>
                <c:pt idx="7">
                  <c:v>令和４年度</c:v>
                </c:pt>
              </c:strCache>
            </c:strRef>
          </c:cat>
          <c:val>
            <c:numRef>
              <c:f>入力!$B$16:$I$16</c:f>
              <c:numCache>
                <c:formatCode>General</c:formatCode>
                <c:ptCount val="8"/>
                <c:pt idx="0">
                  <c:v>1.3</c:v>
                </c:pt>
                <c:pt idx="1">
                  <c:v>2</c:v>
                </c:pt>
                <c:pt idx="2">
                  <c:v>2.9</c:v>
                </c:pt>
                <c:pt idx="3">
                  <c:v>3.5</c:v>
                </c:pt>
                <c:pt idx="4">
                  <c:v>4.3</c:v>
                </c:pt>
                <c:pt idx="5">
                  <c:v>6</c:v>
                </c:pt>
                <c:pt idx="6">
                  <c:v>6.3</c:v>
                </c:pt>
                <c:pt idx="7">
                  <c:v>6.6</c:v>
                </c:pt>
              </c:numCache>
            </c:numRef>
          </c:val>
          <c:extLst>
            <c:ext xmlns:c16="http://schemas.microsoft.com/office/drawing/2014/chart" uri="{C3380CC4-5D6E-409C-BE32-E72D297353CC}">
              <c16:uniqueId val="{0000000A-D387-4A5C-9653-630F0010AD7C}"/>
            </c:ext>
          </c:extLst>
        </c:ser>
        <c:dLbls>
          <c:showLegendKey val="0"/>
          <c:showVal val="0"/>
          <c:showCatName val="0"/>
          <c:showSerName val="0"/>
          <c:showPercent val="0"/>
          <c:showBubbleSize val="0"/>
        </c:dLbls>
        <c:gapWidth val="219"/>
        <c:overlap val="100"/>
        <c:axId val="1239059807"/>
        <c:axId val="1239056479"/>
      </c:barChart>
      <c:lineChart>
        <c:grouping val="standard"/>
        <c:varyColors val="0"/>
        <c:ser>
          <c:idx val="2"/>
          <c:order val="2"/>
          <c:tx>
            <c:strRef>
              <c:f>入力!$A$18</c:f>
              <c:strCache>
                <c:ptCount val="1"/>
                <c:pt idx="0">
                  <c:v>累積</c:v>
                </c:pt>
              </c:strCache>
            </c:strRef>
          </c:tx>
          <c:spPr>
            <a:ln w="19050" cap="rnd">
              <a:solidFill>
                <a:schemeClr val="tx1"/>
              </a:solidFill>
              <a:round/>
            </a:ln>
            <a:effectLst/>
          </c:spPr>
          <c:marker>
            <c:symbol val="circle"/>
            <c:size val="5"/>
            <c:spPr>
              <a:solidFill>
                <a:schemeClr val="bg1"/>
              </a:solidFill>
              <a:ln w="9525">
                <a:solidFill>
                  <a:schemeClr val="tx1"/>
                </a:solidFill>
              </a:ln>
              <a:effectLst/>
            </c:spPr>
          </c:marker>
          <c:cat>
            <c:strRef>
              <c:f>入力!$B$15:$I$15</c:f>
              <c:strCache>
                <c:ptCount val="8"/>
                <c:pt idx="0">
                  <c:v>平成27年度</c:v>
                </c:pt>
                <c:pt idx="1">
                  <c:v>平成28年度</c:v>
                </c:pt>
                <c:pt idx="2">
                  <c:v>平成29年度</c:v>
                </c:pt>
                <c:pt idx="3">
                  <c:v>平成30年度</c:v>
                </c:pt>
                <c:pt idx="4">
                  <c:v>令和元年度</c:v>
                </c:pt>
                <c:pt idx="5">
                  <c:v>令和２年度</c:v>
                </c:pt>
                <c:pt idx="6">
                  <c:v>令和３年度</c:v>
                </c:pt>
                <c:pt idx="7">
                  <c:v>令和４年度</c:v>
                </c:pt>
              </c:strCache>
            </c:strRef>
          </c:cat>
          <c:val>
            <c:numRef>
              <c:f>入力!$B$18:$I$18</c:f>
              <c:numCache>
                <c:formatCode>General</c:formatCode>
                <c:ptCount val="8"/>
                <c:pt idx="0">
                  <c:v>7.8</c:v>
                </c:pt>
                <c:pt idx="1">
                  <c:v>16.8</c:v>
                </c:pt>
                <c:pt idx="2">
                  <c:v>25.4</c:v>
                </c:pt>
                <c:pt idx="3">
                  <c:v>34.4</c:v>
                </c:pt>
                <c:pt idx="4">
                  <c:v>42.8</c:v>
                </c:pt>
                <c:pt idx="5">
                  <c:v>50.199999999999996</c:v>
                </c:pt>
                <c:pt idx="6">
                  <c:v>57.499999999999993</c:v>
                </c:pt>
                <c:pt idx="7">
                  <c:v>64.3</c:v>
                </c:pt>
              </c:numCache>
            </c:numRef>
          </c:val>
          <c:smooth val="0"/>
          <c:extLst>
            <c:ext xmlns:c16="http://schemas.microsoft.com/office/drawing/2014/chart" uri="{C3380CC4-5D6E-409C-BE32-E72D297353CC}">
              <c16:uniqueId val="{0000000B-D387-4A5C-9653-630F0010AD7C}"/>
            </c:ext>
          </c:extLst>
        </c:ser>
        <c:dLbls>
          <c:showLegendKey val="0"/>
          <c:showVal val="0"/>
          <c:showCatName val="0"/>
          <c:showSerName val="0"/>
          <c:showPercent val="0"/>
          <c:showBubbleSize val="0"/>
        </c:dLbls>
        <c:marker val="1"/>
        <c:smooth val="0"/>
        <c:axId val="1239058975"/>
        <c:axId val="1239056895"/>
      </c:lineChart>
      <c:catAx>
        <c:axId val="1239059807"/>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9056479"/>
        <c:crosses val="autoZero"/>
        <c:auto val="1"/>
        <c:lblAlgn val="ctr"/>
        <c:lblOffset val="100"/>
        <c:noMultiLvlLbl val="0"/>
      </c:catAx>
      <c:valAx>
        <c:axId val="1239056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9059807"/>
        <c:crosses val="autoZero"/>
        <c:crossBetween val="between"/>
      </c:valAx>
      <c:valAx>
        <c:axId val="123905689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9058975"/>
        <c:crosses val="max"/>
        <c:crossBetween val="between"/>
      </c:valAx>
      <c:catAx>
        <c:axId val="1239058975"/>
        <c:scaling>
          <c:orientation val="minMax"/>
        </c:scaling>
        <c:delete val="1"/>
        <c:axPos val="b"/>
        <c:numFmt formatCode="General" sourceLinked="1"/>
        <c:majorTickMark val="out"/>
        <c:minorTickMark val="none"/>
        <c:tickLblPos val="nextTo"/>
        <c:crossAx val="123905689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717629046369205E-2"/>
          <c:y val="0.1365567340969617"/>
          <c:w val="0.88172681539807529"/>
          <c:h val="0.74866635091174238"/>
        </c:manualLayout>
      </c:layout>
      <c:barChart>
        <c:barDir val="col"/>
        <c:grouping val="clustered"/>
        <c:varyColors val="0"/>
        <c:ser>
          <c:idx val="1"/>
          <c:order val="1"/>
          <c:tx>
            <c:strRef>
              <c:f>入力!$A$28</c:f>
              <c:strCache>
                <c:ptCount val="1"/>
                <c:pt idx="0">
                  <c:v>各年度新規導入施設分(kL)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入力!$B$26:$I$26</c:f>
              <c:strCache>
                <c:ptCount val="8"/>
                <c:pt idx="0">
                  <c:v>平成27年度</c:v>
                </c:pt>
                <c:pt idx="1">
                  <c:v>平成28年度</c:v>
                </c:pt>
                <c:pt idx="2">
                  <c:v>平成29年度</c:v>
                </c:pt>
                <c:pt idx="3">
                  <c:v>平成30年度</c:v>
                </c:pt>
                <c:pt idx="4">
                  <c:v>令和元年度</c:v>
                </c:pt>
                <c:pt idx="5">
                  <c:v>令和２年度</c:v>
                </c:pt>
                <c:pt idx="6">
                  <c:v>令和３年度</c:v>
                </c:pt>
                <c:pt idx="7">
                  <c:v>令和４年度</c:v>
                </c:pt>
              </c:strCache>
            </c:strRef>
          </c:cat>
          <c:val>
            <c:numRef>
              <c:f>入力!$B$28:$I$28</c:f>
              <c:numCache>
                <c:formatCode>General</c:formatCode>
                <c:ptCount val="8"/>
                <c:pt idx="0">
                  <c:v>782</c:v>
                </c:pt>
                <c:pt idx="1">
                  <c:v>770</c:v>
                </c:pt>
                <c:pt idx="2">
                  <c:v>793</c:v>
                </c:pt>
                <c:pt idx="3">
                  <c:v>672</c:v>
                </c:pt>
                <c:pt idx="4">
                  <c:v>798</c:v>
                </c:pt>
                <c:pt idx="5">
                  <c:v>2632</c:v>
                </c:pt>
                <c:pt idx="6">
                  <c:v>1264</c:v>
                </c:pt>
                <c:pt idx="7">
                  <c:v>190</c:v>
                </c:pt>
              </c:numCache>
            </c:numRef>
          </c:val>
          <c:extLst>
            <c:ext xmlns:c16="http://schemas.microsoft.com/office/drawing/2014/chart" uri="{C3380CC4-5D6E-409C-BE32-E72D297353CC}">
              <c16:uniqueId val="{00000000-535F-47FE-8912-9108A3D35119}"/>
            </c:ext>
          </c:extLst>
        </c:ser>
        <c:dLbls>
          <c:showLegendKey val="0"/>
          <c:showVal val="0"/>
          <c:showCatName val="0"/>
          <c:showSerName val="0"/>
          <c:showPercent val="0"/>
          <c:showBubbleSize val="0"/>
        </c:dLbls>
        <c:gapWidth val="219"/>
        <c:axId val="1441692911"/>
        <c:axId val="1441692495"/>
      </c:barChart>
      <c:lineChart>
        <c:grouping val="stacked"/>
        <c:varyColors val="0"/>
        <c:ser>
          <c:idx val="0"/>
          <c:order val="0"/>
          <c:tx>
            <c:strRef>
              <c:f>入力!$A$27</c:f>
              <c:strCache>
                <c:ptCount val="1"/>
                <c:pt idx="0">
                  <c:v>年間合計(kL/年)</c:v>
                </c:pt>
              </c:strCache>
            </c:strRef>
          </c:tx>
          <c:spPr>
            <a:ln w="28575" cap="rnd">
              <a:solidFill>
                <a:schemeClr val="accent1"/>
              </a:solidFill>
              <a:round/>
            </a:ln>
            <a:effectLst/>
          </c:spPr>
          <c:marker>
            <c:symbol val="circle"/>
            <c:size val="10"/>
            <c:spPr>
              <a:solidFill>
                <a:schemeClr val="lt1"/>
              </a:solidFill>
              <a:ln w="9525">
                <a:solidFill>
                  <a:schemeClr val="tx1"/>
                </a:solidFill>
              </a:ln>
              <a:effectLst/>
            </c:spPr>
          </c:marker>
          <c:cat>
            <c:strRef>
              <c:f>入力!$B$26:$I$26</c:f>
              <c:strCache>
                <c:ptCount val="8"/>
                <c:pt idx="0">
                  <c:v>平成27年度</c:v>
                </c:pt>
                <c:pt idx="1">
                  <c:v>平成28年度</c:v>
                </c:pt>
                <c:pt idx="2">
                  <c:v>平成29年度</c:v>
                </c:pt>
                <c:pt idx="3">
                  <c:v>平成30年度</c:v>
                </c:pt>
                <c:pt idx="4">
                  <c:v>令和元年度</c:v>
                </c:pt>
                <c:pt idx="5">
                  <c:v>令和２年度</c:v>
                </c:pt>
                <c:pt idx="6">
                  <c:v>令和３年度</c:v>
                </c:pt>
                <c:pt idx="7">
                  <c:v>令和４年度</c:v>
                </c:pt>
              </c:strCache>
            </c:strRef>
          </c:cat>
          <c:val>
            <c:numRef>
              <c:f>入力!$B$27:$I$27</c:f>
              <c:numCache>
                <c:formatCode>General</c:formatCode>
                <c:ptCount val="8"/>
                <c:pt idx="0">
                  <c:v>782</c:v>
                </c:pt>
                <c:pt idx="1">
                  <c:v>1580</c:v>
                </c:pt>
                <c:pt idx="2">
                  <c:v>2403</c:v>
                </c:pt>
                <c:pt idx="3">
                  <c:v>3037</c:v>
                </c:pt>
                <c:pt idx="4">
                  <c:v>4008</c:v>
                </c:pt>
                <c:pt idx="5">
                  <c:v>6436</c:v>
                </c:pt>
                <c:pt idx="6">
                  <c:v>6787</c:v>
                </c:pt>
                <c:pt idx="7">
                  <c:v>7216</c:v>
                </c:pt>
              </c:numCache>
            </c:numRef>
          </c:val>
          <c:smooth val="0"/>
          <c:extLst>
            <c:ext xmlns:c16="http://schemas.microsoft.com/office/drawing/2014/chart" uri="{C3380CC4-5D6E-409C-BE32-E72D297353CC}">
              <c16:uniqueId val="{00000001-535F-47FE-8912-9108A3D35119}"/>
            </c:ext>
          </c:extLst>
        </c:ser>
        <c:dLbls>
          <c:showLegendKey val="0"/>
          <c:showVal val="0"/>
          <c:showCatName val="0"/>
          <c:showSerName val="0"/>
          <c:showPercent val="0"/>
          <c:showBubbleSize val="0"/>
        </c:dLbls>
        <c:marker val="1"/>
        <c:smooth val="0"/>
        <c:axId val="1441692911"/>
        <c:axId val="1441692495"/>
      </c:lineChart>
      <c:catAx>
        <c:axId val="144169291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441692495"/>
        <c:crosses val="autoZero"/>
        <c:auto val="1"/>
        <c:lblAlgn val="ctr"/>
        <c:lblOffset val="100"/>
        <c:noMultiLvlLbl val="0"/>
      </c:catAx>
      <c:valAx>
        <c:axId val="1441692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44169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0955439817032"/>
          <c:y val="0.11764210863360811"/>
          <c:w val="0.84334882331081984"/>
          <c:h val="0.70406593508091542"/>
        </c:manualLayout>
      </c:layout>
      <c:barChart>
        <c:barDir val="col"/>
        <c:grouping val="clustered"/>
        <c:varyColors val="0"/>
        <c:ser>
          <c:idx val="1"/>
          <c:order val="1"/>
          <c:tx>
            <c:strRef>
              <c:f>入力!$A$38</c:f>
              <c:strCache>
                <c:ptCount val="1"/>
                <c:pt idx="0">
                  <c:v>各年度新規導入施設分(t-CO2)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入力!$B$36:$I$36</c:f>
              <c:strCache>
                <c:ptCount val="8"/>
                <c:pt idx="0">
                  <c:v>平成27年度</c:v>
                </c:pt>
                <c:pt idx="1">
                  <c:v>平成28年度</c:v>
                </c:pt>
                <c:pt idx="2">
                  <c:v>平成29年度</c:v>
                </c:pt>
                <c:pt idx="3">
                  <c:v>平成30年度</c:v>
                </c:pt>
                <c:pt idx="4">
                  <c:v>令和元年度</c:v>
                </c:pt>
                <c:pt idx="5">
                  <c:v>令和２年度</c:v>
                </c:pt>
                <c:pt idx="6">
                  <c:v>令和３年度</c:v>
                </c:pt>
                <c:pt idx="7">
                  <c:v>令和４年度</c:v>
                </c:pt>
              </c:strCache>
            </c:strRef>
          </c:cat>
          <c:val>
            <c:numRef>
              <c:f>入力!$B$38:$I$38</c:f>
              <c:numCache>
                <c:formatCode>General</c:formatCode>
                <c:ptCount val="8"/>
                <c:pt idx="0">
                  <c:v>1296</c:v>
                </c:pt>
                <c:pt idx="1">
                  <c:v>1460</c:v>
                </c:pt>
                <c:pt idx="2">
                  <c:v>1418</c:v>
                </c:pt>
                <c:pt idx="3">
                  <c:v>1367</c:v>
                </c:pt>
                <c:pt idx="4">
                  <c:v>1597</c:v>
                </c:pt>
                <c:pt idx="5">
                  <c:v>5126</c:v>
                </c:pt>
                <c:pt idx="6">
                  <c:v>2068</c:v>
                </c:pt>
                <c:pt idx="7">
                  <c:v>296</c:v>
                </c:pt>
              </c:numCache>
            </c:numRef>
          </c:val>
          <c:extLst>
            <c:ext xmlns:c16="http://schemas.microsoft.com/office/drawing/2014/chart" uri="{C3380CC4-5D6E-409C-BE32-E72D297353CC}">
              <c16:uniqueId val="{00000000-F217-4072-82E3-7F46165B1A12}"/>
            </c:ext>
          </c:extLst>
        </c:ser>
        <c:dLbls>
          <c:showLegendKey val="0"/>
          <c:showVal val="0"/>
          <c:showCatName val="0"/>
          <c:showSerName val="0"/>
          <c:showPercent val="0"/>
          <c:showBubbleSize val="0"/>
        </c:dLbls>
        <c:gapWidth val="219"/>
        <c:axId val="1235118719"/>
        <c:axId val="1235116639"/>
      </c:barChart>
      <c:lineChart>
        <c:grouping val="stacked"/>
        <c:varyColors val="0"/>
        <c:ser>
          <c:idx val="0"/>
          <c:order val="0"/>
          <c:tx>
            <c:strRef>
              <c:f>入力!$A$37</c:f>
              <c:strCache>
                <c:ptCount val="1"/>
                <c:pt idx="0">
                  <c:v>年間合計(t-CO2/年)</c:v>
                </c:pt>
              </c:strCache>
            </c:strRef>
          </c:tx>
          <c:spPr>
            <a:ln w="28575" cap="rnd">
              <a:solidFill>
                <a:schemeClr val="accent1"/>
              </a:solidFill>
              <a:round/>
            </a:ln>
            <a:effectLst/>
          </c:spPr>
          <c:marker>
            <c:symbol val="circle"/>
            <c:size val="10"/>
            <c:spPr>
              <a:solidFill>
                <a:sysClr val="window" lastClr="FFFFFF"/>
              </a:solidFill>
              <a:ln w="9525">
                <a:solidFill>
                  <a:sysClr val="windowText" lastClr="000000"/>
                </a:solidFill>
              </a:ln>
              <a:effectLst/>
            </c:spPr>
          </c:marker>
          <c:cat>
            <c:strRef>
              <c:f>入力!$B$36:$I$36</c:f>
              <c:strCache>
                <c:ptCount val="8"/>
                <c:pt idx="0">
                  <c:v>平成27年度</c:v>
                </c:pt>
                <c:pt idx="1">
                  <c:v>平成28年度</c:v>
                </c:pt>
                <c:pt idx="2">
                  <c:v>平成29年度</c:v>
                </c:pt>
                <c:pt idx="3">
                  <c:v>平成30年度</c:v>
                </c:pt>
                <c:pt idx="4">
                  <c:v>令和元年度</c:v>
                </c:pt>
                <c:pt idx="5">
                  <c:v>令和２年度</c:v>
                </c:pt>
                <c:pt idx="6">
                  <c:v>令和３年度</c:v>
                </c:pt>
                <c:pt idx="7">
                  <c:v>令和４年度</c:v>
                </c:pt>
              </c:strCache>
            </c:strRef>
          </c:cat>
          <c:val>
            <c:numRef>
              <c:f>入力!$B$37:$I$37</c:f>
              <c:numCache>
                <c:formatCode>General</c:formatCode>
                <c:ptCount val="8"/>
                <c:pt idx="0">
                  <c:v>1296</c:v>
                </c:pt>
                <c:pt idx="1">
                  <c:v>2801</c:v>
                </c:pt>
                <c:pt idx="2">
                  <c:v>4272</c:v>
                </c:pt>
                <c:pt idx="3">
                  <c:v>5752</c:v>
                </c:pt>
                <c:pt idx="4">
                  <c:v>7695</c:v>
                </c:pt>
                <c:pt idx="5">
                  <c:v>12424</c:v>
                </c:pt>
                <c:pt idx="6">
                  <c:v>12795</c:v>
                </c:pt>
                <c:pt idx="7">
                  <c:v>13391</c:v>
                </c:pt>
              </c:numCache>
            </c:numRef>
          </c:val>
          <c:smooth val="0"/>
          <c:extLst>
            <c:ext xmlns:c16="http://schemas.microsoft.com/office/drawing/2014/chart" uri="{C3380CC4-5D6E-409C-BE32-E72D297353CC}">
              <c16:uniqueId val="{00000001-F217-4072-82E3-7F46165B1A12}"/>
            </c:ext>
          </c:extLst>
        </c:ser>
        <c:dLbls>
          <c:showLegendKey val="0"/>
          <c:showVal val="0"/>
          <c:showCatName val="0"/>
          <c:showSerName val="0"/>
          <c:showPercent val="0"/>
          <c:showBubbleSize val="0"/>
        </c:dLbls>
        <c:marker val="1"/>
        <c:smooth val="0"/>
        <c:axId val="1235118719"/>
        <c:axId val="1235116639"/>
      </c:lineChart>
      <c:catAx>
        <c:axId val="1235118719"/>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5116639"/>
        <c:crosses val="autoZero"/>
        <c:auto val="1"/>
        <c:lblAlgn val="ctr"/>
        <c:lblOffset val="100"/>
        <c:noMultiLvlLbl val="0"/>
      </c:catAx>
      <c:valAx>
        <c:axId val="123511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5118719"/>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0.03056</cdr:y>
    </cdr:from>
    <cdr:to>
      <cdr:x>0.07167</cdr:x>
      <cdr:y>0.12778</cdr:y>
    </cdr:to>
    <cdr:sp macro="" textlink="">
      <cdr:nvSpPr>
        <cdr:cNvPr id="2" name="テキスト ボックス 1">
          <a:extLst xmlns:a="http://schemas.openxmlformats.org/drawingml/2006/main">
            <a:ext uri="{FF2B5EF4-FFF2-40B4-BE49-F238E27FC236}">
              <a16:creationId xmlns:a16="http://schemas.microsoft.com/office/drawing/2014/main" id="{573FE9D6-891B-4EC9-AAF3-F9612A650A63}"/>
            </a:ext>
          </a:extLst>
        </cdr:cNvPr>
        <cdr:cNvSpPr txBox="1"/>
      </cdr:nvSpPr>
      <cdr:spPr>
        <a:xfrm xmlns:a="http://schemas.openxmlformats.org/drawingml/2006/main">
          <a:off x="0" y="83820"/>
          <a:ext cx="327660" cy="266700"/>
        </a:xfrm>
        <a:prstGeom xmlns:a="http://schemas.openxmlformats.org/drawingml/2006/main" prst="rect">
          <a:avLst/>
        </a:prstGeom>
      </cdr:spPr>
      <cdr:txBody>
        <a:bodyPr xmlns:a="http://schemas.openxmlformats.org/drawingml/2006/main" vertOverflow="clip" wrap="none" lIns="0" rtlCol="0" anchor="ctr" anchorCtr="0"/>
        <a:lstStyle xmlns:a="http://schemas.openxmlformats.org/drawingml/2006/main"/>
        <a:p xmlns:a="http://schemas.openxmlformats.org/drawingml/2006/main">
          <a:pPr algn="l"/>
          <a:r>
            <a:rPr lang="ja-JP" altLang="en-US" sz="1600" dirty="0">
              <a:latin typeface="ＭＳ Ｐゴシック" panose="020B0600070205080204" pitchFamily="50" charset="-128"/>
              <a:ea typeface="ＭＳ Ｐゴシック" panose="020B0600070205080204" pitchFamily="50" charset="-128"/>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0.05167</cdr:x>
      <cdr:y>0.08889</cdr:y>
    </cdr:from>
    <cdr:to>
      <cdr:x>0.2</cdr:x>
      <cdr:y>0.2</cdr:y>
    </cdr:to>
    <cdr:sp macro="" textlink="">
      <cdr:nvSpPr>
        <cdr:cNvPr id="2" name="テキスト ボックス 1">
          <a:extLst xmlns:a="http://schemas.openxmlformats.org/drawingml/2006/main">
            <a:ext uri="{FF2B5EF4-FFF2-40B4-BE49-F238E27FC236}">
              <a16:creationId xmlns:a16="http://schemas.microsoft.com/office/drawing/2014/main" id="{22B49647-7565-4F6D-B416-8355EC05EEEB}"/>
            </a:ext>
          </a:extLst>
        </cdr:cNvPr>
        <cdr:cNvSpPr txBox="1"/>
      </cdr:nvSpPr>
      <cdr:spPr>
        <a:xfrm xmlns:a="http://schemas.openxmlformats.org/drawingml/2006/main">
          <a:off x="236220" y="243840"/>
          <a:ext cx="67818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cdr:x>
      <cdr:y>2.19497E-7</cdr:y>
    </cdr:from>
    <cdr:to>
      <cdr:x>0.275</cdr:x>
      <cdr:y>0.11746</cdr:y>
    </cdr:to>
    <cdr:sp macro="" textlink="">
      <cdr:nvSpPr>
        <cdr:cNvPr id="3" name="テキスト ボックス 2">
          <a:extLst xmlns:a="http://schemas.openxmlformats.org/drawingml/2006/main">
            <a:ext uri="{FF2B5EF4-FFF2-40B4-BE49-F238E27FC236}">
              <a16:creationId xmlns:a16="http://schemas.microsoft.com/office/drawing/2014/main" id="{2148E956-8684-4BA5-836B-FF8B6E070EDC}"/>
            </a:ext>
          </a:extLst>
        </cdr:cNvPr>
        <cdr:cNvSpPr txBox="1"/>
      </cdr:nvSpPr>
      <cdr:spPr>
        <a:xfrm xmlns:a="http://schemas.openxmlformats.org/drawingml/2006/main">
          <a:off x="0" y="1"/>
          <a:ext cx="2075957" cy="5351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ja-JP" altLang="en-US" sz="1100" b="1" dirty="0">
              <a:latin typeface="ＭＳ Ｐゴシック" panose="020B0600070205080204" pitchFamily="50" charset="-128"/>
              <a:ea typeface="ＭＳ Ｐゴシック" panose="020B0600070205080204" pitchFamily="50" charset="-128"/>
            </a:rPr>
            <a:t>光熱水費削減金額</a:t>
          </a:r>
          <a:endParaRPr lang="en-US" altLang="ja-JP" sz="1100" b="1" dirty="0">
            <a:latin typeface="ＭＳ Ｐゴシック" panose="020B0600070205080204" pitchFamily="50" charset="-128"/>
            <a:ea typeface="ＭＳ Ｐゴシック" panose="020B0600070205080204" pitchFamily="50" charset="-128"/>
          </a:endParaRPr>
        </a:p>
        <a:p xmlns:a="http://schemas.openxmlformats.org/drawingml/2006/main">
          <a:r>
            <a:rPr lang="ja-JP" altLang="en-US" sz="1100" b="1" dirty="0">
              <a:latin typeface="ＭＳ Ｐゴシック" panose="020B0600070205080204" pitchFamily="50" charset="-128"/>
              <a:ea typeface="ＭＳ Ｐゴシック" panose="020B0600070205080204" pitchFamily="50" charset="-128"/>
            </a:rPr>
            <a:t>（億円</a:t>
          </a:r>
          <a:r>
            <a:rPr lang="en-US" altLang="ja-JP" sz="1100" b="1" dirty="0">
              <a:latin typeface="ＭＳ Ｐゴシック" panose="020B0600070205080204" pitchFamily="50" charset="-128"/>
              <a:ea typeface="ＭＳ Ｐゴシック" panose="020B0600070205080204" pitchFamily="50" charset="-128"/>
            </a:rPr>
            <a:t>/</a:t>
          </a:r>
          <a:r>
            <a:rPr lang="ja-JP" altLang="en-US" sz="1100" b="1" dirty="0">
              <a:latin typeface="ＭＳ Ｐゴシック" panose="020B0600070205080204" pitchFamily="50" charset="-128"/>
              <a:ea typeface="ＭＳ Ｐゴシック" panose="020B0600070205080204" pitchFamily="50" charset="-128"/>
            </a:rPr>
            <a:t>年）</a:t>
          </a:r>
        </a:p>
      </cdr:txBody>
    </cdr:sp>
  </cdr:relSizeAnchor>
  <cdr:relSizeAnchor xmlns:cdr="http://schemas.openxmlformats.org/drawingml/2006/chartDrawing">
    <cdr:from>
      <cdr:x>0.72464</cdr:x>
      <cdr:y>0</cdr:y>
    </cdr:from>
    <cdr:to>
      <cdr:x>0.99964</cdr:x>
      <cdr:y>0.21389</cdr:y>
    </cdr:to>
    <cdr:sp macro="" textlink="">
      <cdr:nvSpPr>
        <cdr:cNvPr id="4" name="テキスト ボックス 1">
          <a:extLst xmlns:a="http://schemas.openxmlformats.org/drawingml/2006/main">
            <a:ext uri="{FF2B5EF4-FFF2-40B4-BE49-F238E27FC236}">
              <a16:creationId xmlns:a16="http://schemas.microsoft.com/office/drawing/2014/main" id="{1EEAB4FB-9E26-4D51-8DB4-6FE4E7BEB342}"/>
            </a:ext>
          </a:extLst>
        </cdr:cNvPr>
        <cdr:cNvSpPr txBox="1"/>
      </cdr:nvSpPr>
      <cdr:spPr>
        <a:xfrm xmlns:a="http://schemas.openxmlformats.org/drawingml/2006/main">
          <a:off x="5470224" y="-949655"/>
          <a:ext cx="2075957" cy="97445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b="1" dirty="0">
              <a:latin typeface="ＭＳ Ｐゴシック" panose="020B0600070205080204" pitchFamily="50" charset="-128"/>
              <a:ea typeface="ＭＳ Ｐゴシック" panose="020B0600070205080204" pitchFamily="50" charset="-128"/>
            </a:rPr>
            <a:t>累計</a:t>
          </a:r>
          <a:r>
            <a:rPr lang="ja-JP" altLang="en-US" sz="1100" b="1" dirty="0">
              <a:latin typeface="ＭＳ Ｐゴシック" panose="020B0600070205080204" pitchFamily="50" charset="-128"/>
              <a:ea typeface="ＭＳ Ｐゴシック" panose="020B0600070205080204" pitchFamily="50" charset="-128"/>
            </a:rPr>
            <a:t>削減金額</a:t>
          </a:r>
          <a:endParaRPr lang="en-US" altLang="ja-JP" sz="1100" b="1" dirty="0">
            <a:latin typeface="ＭＳ Ｐゴシック" panose="020B0600070205080204" pitchFamily="50" charset="-128"/>
            <a:ea typeface="ＭＳ Ｐゴシック" panose="020B0600070205080204" pitchFamily="50" charset="-128"/>
          </a:endParaRPr>
        </a:p>
        <a:p xmlns:a="http://schemas.openxmlformats.org/drawingml/2006/main">
          <a:pPr algn="r"/>
          <a:r>
            <a:rPr lang="ja-JP" altLang="en-US" sz="1100" b="1" dirty="0">
              <a:latin typeface="ＭＳ Ｐゴシック" panose="020B0600070205080204" pitchFamily="50" charset="-128"/>
              <a:ea typeface="ＭＳ Ｐゴシック" panose="020B0600070205080204" pitchFamily="50" charset="-128"/>
            </a:rPr>
            <a:t>（億円）</a:t>
          </a:r>
        </a:p>
      </cdr:txBody>
    </cdr:sp>
  </cdr:relSizeAnchor>
</c:userShapes>
</file>

<file path=ppt/drawings/drawing3.xml><?xml version="1.0" encoding="utf-8"?>
<c:userShapes xmlns:c="http://schemas.openxmlformats.org/drawingml/2006/chart">
  <cdr:relSizeAnchor xmlns:cdr="http://schemas.openxmlformats.org/drawingml/2006/chartDrawing">
    <cdr:from>
      <cdr:x>0.03667</cdr:x>
      <cdr:y>0.125</cdr:y>
    </cdr:from>
    <cdr:to>
      <cdr:x>0.04667</cdr:x>
      <cdr:y>0.14167</cdr:y>
    </cdr:to>
    <cdr:sp macro="" textlink="">
      <cdr:nvSpPr>
        <cdr:cNvPr id="2" name="テキスト ボックス 1">
          <a:extLst xmlns:a="http://schemas.openxmlformats.org/drawingml/2006/main">
            <a:ext uri="{FF2B5EF4-FFF2-40B4-BE49-F238E27FC236}">
              <a16:creationId xmlns:a16="http://schemas.microsoft.com/office/drawing/2014/main" id="{148875FA-96E5-4EE9-A647-2FECB283AF3F}"/>
            </a:ext>
          </a:extLst>
        </cdr:cNvPr>
        <cdr:cNvSpPr txBox="1"/>
      </cdr:nvSpPr>
      <cdr:spPr>
        <a:xfrm xmlns:a="http://schemas.openxmlformats.org/drawingml/2006/main">
          <a:off x="167640" y="342901"/>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0.00641</cdr:x>
      <cdr:y>0.01024</cdr:y>
    </cdr:from>
    <cdr:to>
      <cdr:x>0.27193</cdr:x>
      <cdr:y>0.13615</cdr:y>
    </cdr:to>
    <cdr:sp macro="" textlink="">
      <cdr:nvSpPr>
        <cdr:cNvPr id="3" name="テキスト ボックス 3">
          <a:extLst xmlns:a="http://schemas.openxmlformats.org/drawingml/2006/main">
            <a:ext uri="{FF2B5EF4-FFF2-40B4-BE49-F238E27FC236}">
              <a16:creationId xmlns:a16="http://schemas.microsoft.com/office/drawing/2014/main" id="{7E3987C3-28AF-403F-BEC4-74F0C9C15731}"/>
            </a:ext>
          </a:extLst>
        </cdr:cNvPr>
        <cdr:cNvSpPr txBox="1"/>
      </cdr:nvSpPr>
      <cdr:spPr>
        <a:xfrm xmlns:a="http://schemas.openxmlformats.org/drawingml/2006/main">
          <a:off x="50800" y="50800"/>
          <a:ext cx="2103120" cy="62484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rtl="0" eaLnBrk="0" fontAlgn="base" latinLnBrk="0" hangingPunct="0"/>
          <a:r>
            <a:rPr lang="ja-JP" altLang="ja-JP" sz="1100" b="0" i="0" baseline="0" dirty="0">
              <a:solidFill>
                <a:schemeClr val="dk1"/>
              </a:solidFill>
              <a:effectLst/>
              <a:latin typeface="+mn-lt"/>
              <a:ea typeface="+mn-ea"/>
              <a:cs typeface="+mn-cs"/>
            </a:rPr>
            <a:t>エネルギー削減量原油換算</a:t>
          </a:r>
          <a:endParaRPr lang="en-US" altLang="ja-JP" sz="1100" b="0" i="0" baseline="0" dirty="0">
            <a:solidFill>
              <a:schemeClr val="dk1"/>
            </a:solidFill>
            <a:effectLst/>
            <a:latin typeface="+mn-lt"/>
            <a:ea typeface="+mn-ea"/>
            <a:cs typeface="+mn-cs"/>
          </a:endParaRPr>
        </a:p>
        <a:p xmlns:a="http://schemas.openxmlformats.org/drawingml/2006/main">
          <a:pPr rtl="0" eaLnBrk="0" fontAlgn="base" latinLnBrk="0" hangingPunct="0"/>
          <a:r>
            <a:rPr lang="en-US" altLang="ja-JP" sz="1100" b="0" i="0" baseline="0" dirty="0">
              <a:solidFill>
                <a:schemeClr val="dk1"/>
              </a:solidFill>
              <a:effectLst/>
              <a:latin typeface="+mn-lt"/>
              <a:ea typeface="+mn-ea"/>
              <a:cs typeface="+mn-cs"/>
            </a:rPr>
            <a:t>(</a:t>
          </a:r>
          <a:r>
            <a:rPr lang="en-US" altLang="ja-JP" sz="1100" b="0" i="0" baseline="0" dirty="0" err="1">
              <a:solidFill>
                <a:schemeClr val="dk1"/>
              </a:solidFill>
              <a:effectLst/>
              <a:latin typeface="+mn-lt"/>
              <a:ea typeface="+mn-ea"/>
              <a:cs typeface="+mn-cs"/>
            </a:rPr>
            <a:t>kL</a:t>
          </a:r>
          <a:r>
            <a:rPr lang="en-US" altLang="ja-JP" sz="1100" b="0" i="0" baseline="0" dirty="0">
              <a:solidFill>
                <a:schemeClr val="dk1"/>
              </a:solidFill>
              <a:effectLst/>
              <a:latin typeface="+mn-lt"/>
              <a:ea typeface="+mn-ea"/>
              <a:cs typeface="+mn-cs"/>
            </a:rPr>
            <a:t>)</a:t>
          </a:r>
          <a:endParaRPr lang="ja-JP" altLang="ja-JP" dirty="0">
            <a:effectLst/>
          </a:endParaRPr>
        </a:p>
        <a:p xmlns:a="http://schemas.openxmlformats.org/drawingml/2006/main">
          <a:endParaRPr kumimoji="1" lang="ja-JP"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0.01111</cdr:x>
      <cdr:y>0.01852</cdr:y>
    </cdr:from>
    <cdr:to>
      <cdr:x>0.47111</cdr:x>
      <cdr:y>0.2463</cdr:y>
    </cdr:to>
    <cdr:sp macro="" textlink="">
      <cdr:nvSpPr>
        <cdr:cNvPr id="2" name="テキスト ボックス 3">
          <a:extLst xmlns:a="http://schemas.openxmlformats.org/drawingml/2006/main">
            <a:ext uri="{FF2B5EF4-FFF2-40B4-BE49-F238E27FC236}">
              <a16:creationId xmlns:a16="http://schemas.microsoft.com/office/drawing/2014/main" id="{7E3987C3-28AF-403F-BEC4-74F0C9C15731}"/>
            </a:ext>
          </a:extLst>
        </cdr:cNvPr>
        <cdr:cNvSpPr txBox="1"/>
      </cdr:nvSpPr>
      <cdr:spPr>
        <a:xfrm xmlns:a="http://schemas.openxmlformats.org/drawingml/2006/main">
          <a:off x="50800" y="50800"/>
          <a:ext cx="2103120" cy="62484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rtl="0" eaLnBrk="0" fontAlgn="base" latinLnBrk="0" hangingPunct="0"/>
          <a:r>
            <a:rPr lang="ja-JP" altLang="en-US" sz="1100" b="0" i="0" baseline="0" dirty="0">
              <a:solidFill>
                <a:schemeClr val="dk1"/>
              </a:solidFill>
              <a:effectLst/>
              <a:latin typeface="+mn-lt"/>
              <a:ea typeface="+mn-ea"/>
              <a:cs typeface="+mn-cs"/>
            </a:rPr>
            <a:t>　　</a:t>
          </a:r>
          <a:r>
            <a:rPr lang="ja-JP" altLang="ja-JP" sz="1100" b="0" i="0" baseline="0" dirty="0">
              <a:solidFill>
                <a:schemeClr val="dk1"/>
              </a:solidFill>
              <a:effectLst/>
              <a:latin typeface="+mn-lt"/>
              <a:ea typeface="+mn-ea"/>
              <a:cs typeface="+mn-cs"/>
            </a:rPr>
            <a:t>（</a:t>
          </a:r>
          <a:r>
            <a:rPr lang="en-US" altLang="ja-JP" sz="1100" b="0" i="0" baseline="0" dirty="0">
              <a:solidFill>
                <a:schemeClr val="dk1"/>
              </a:solidFill>
              <a:effectLst/>
              <a:latin typeface="+mn-lt"/>
              <a:ea typeface="+mn-ea"/>
              <a:cs typeface="+mn-cs"/>
            </a:rPr>
            <a:t>t-CO2)</a:t>
          </a:r>
          <a:endParaRPr lang="ja-JP" altLang="ja-JP" dirty="0">
            <a:effectLst/>
          </a:endParaRPr>
        </a:p>
        <a:p xmlns:a="http://schemas.openxmlformats.org/drawingml/2006/main">
          <a:endParaRPr kumimoji="1"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199FB6C1-B92C-4719-A163-F0AF8F982334}" type="datetimeFigureOut">
              <a:rPr kumimoji="1" lang="ja-JP" altLang="en-US" smtClean="0"/>
              <a:t>2024/4/25</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DC6AC9B6-5613-4627-A2C2-548BD07945D6}" type="slidenum">
              <a:rPr kumimoji="1" lang="ja-JP" altLang="en-US" smtClean="0"/>
              <a:t>‹#›</a:t>
            </a:fld>
            <a:endParaRPr kumimoji="1" lang="ja-JP" altLang="en-US"/>
          </a:p>
        </p:txBody>
      </p:sp>
    </p:spTree>
    <p:extLst>
      <p:ext uri="{BB962C8B-B14F-4D97-AF65-F5344CB8AC3E}">
        <p14:creationId xmlns:p14="http://schemas.microsoft.com/office/powerpoint/2010/main" val="3025547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B77C7B7B-FFF4-42BE-9F52-EEC8B680A53E}" type="datetimeFigureOut">
              <a:rPr kumimoji="1" lang="ja-JP" altLang="en-US" smtClean="0"/>
              <a:t>2024/4/25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5851141E-478A-4E51-BAF5-41475249CC58}" type="slidenum">
              <a:rPr kumimoji="1" lang="ja-JP" altLang="en-US" smtClean="0"/>
              <a:t>‹#›</a:t>
            </a:fld>
            <a:endParaRPr kumimoji="1" lang="ja-JP" altLang="en-US"/>
          </a:p>
        </p:txBody>
      </p:sp>
    </p:spTree>
    <p:extLst>
      <p:ext uri="{BB962C8B-B14F-4D97-AF65-F5344CB8AC3E}">
        <p14:creationId xmlns:p14="http://schemas.microsoft.com/office/powerpoint/2010/main" val="4945064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大阪府の</a:t>
            </a:r>
            <a:r>
              <a:rPr kumimoji="1" lang="en-US" altLang="ja-JP" dirty="0"/>
              <a:t>ESCO</a:t>
            </a:r>
            <a:r>
              <a:rPr kumimoji="1" lang="ja-JP" altLang="en-US" dirty="0"/>
              <a:t>導入実績の一覧です。</a:t>
            </a:r>
            <a:endParaRPr kumimoji="1" lang="en-US" altLang="ja-JP" dirty="0"/>
          </a:p>
          <a:p>
            <a:endParaRPr kumimoji="1" lang="en-US" altLang="ja-JP" dirty="0"/>
          </a:p>
          <a:p>
            <a:endParaRPr kumimoji="1" lang="en-US" altLang="ja-JP" dirty="0"/>
          </a:p>
          <a:p>
            <a:r>
              <a:rPr kumimoji="1" lang="ja-JP" altLang="en-US" dirty="0"/>
              <a:t>（続）</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5</a:t>
            </a:fld>
            <a:endParaRPr kumimoji="1" lang="ja-JP" altLang="en-US"/>
          </a:p>
        </p:txBody>
      </p:sp>
    </p:spTree>
    <p:extLst>
      <p:ext uri="{BB962C8B-B14F-4D97-AF65-F5344CB8AC3E}">
        <p14:creationId xmlns:p14="http://schemas.microsoft.com/office/powerpoint/2010/main" val="61647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6</a:t>
            </a:fld>
            <a:endParaRPr kumimoji="1" lang="ja-JP" altLang="en-US"/>
          </a:p>
        </p:txBody>
      </p:sp>
    </p:spTree>
    <p:extLst>
      <p:ext uri="{BB962C8B-B14F-4D97-AF65-F5344CB8AC3E}">
        <p14:creationId xmlns:p14="http://schemas.microsoft.com/office/powerpoint/2010/main" val="199907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7</a:t>
            </a:fld>
            <a:endParaRPr kumimoji="1" lang="ja-JP" altLang="en-US"/>
          </a:p>
        </p:txBody>
      </p:sp>
    </p:spTree>
    <p:extLst>
      <p:ext uri="{BB962C8B-B14F-4D97-AF65-F5344CB8AC3E}">
        <p14:creationId xmlns:p14="http://schemas.microsoft.com/office/powerpoint/2010/main" val="355731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続きまして今年度の公募案件です。</a:t>
            </a:r>
            <a:endParaRPr lang="en-US" altLang="ja-JP" dirty="0"/>
          </a:p>
          <a:p>
            <a:r>
              <a:rPr lang="ja-JP" altLang="en-US" dirty="0"/>
              <a:t>北大阪と南大阪高等職業技術専門校の２校と青少年海洋センターの外灯になります。</a:t>
            </a:r>
            <a:endParaRPr lang="en-US" altLang="ja-JP" dirty="0"/>
          </a:p>
          <a:p>
            <a:r>
              <a:rPr lang="ja-JP" altLang="en-US" dirty="0"/>
              <a:t>こちらもシェアードＥＳＣＯでの公募になります。</a:t>
            </a:r>
            <a:endParaRPr lang="en-US" altLang="ja-JP" dirty="0"/>
          </a:p>
          <a:p>
            <a:endParaRPr lang="en-US" altLang="ja-JP" dirty="0"/>
          </a:p>
          <a:p>
            <a:r>
              <a:rPr lang="ja-JP" altLang="en-US" dirty="0"/>
              <a:t>照明は両校とも一部ダウンライトが</a:t>
            </a:r>
            <a:r>
              <a:rPr lang="en-US" altLang="ja-JP" dirty="0"/>
              <a:t>LED</a:t>
            </a:r>
            <a:r>
              <a:rPr lang="ja-JP" altLang="en-US" dirty="0"/>
              <a:t>化されていますが、基本的には蛍光灯が大多数です。</a:t>
            </a:r>
            <a:endParaRPr lang="en-US" altLang="ja-JP" dirty="0"/>
          </a:p>
          <a:p>
            <a:r>
              <a:rPr lang="ja-JP" altLang="en-US" dirty="0"/>
              <a:t>空調方式は北大阪はガス式の個別空調、南大阪はガス吸収式冷温水機とガス式と電気式の個別空調の組み合わせです。</a:t>
            </a:r>
            <a:endParaRPr lang="en-US" altLang="ja-JP" dirty="0"/>
          </a:p>
          <a:p>
            <a:endParaRPr lang="en-US" altLang="ja-JP" dirty="0"/>
          </a:p>
          <a:p>
            <a:r>
              <a:rPr lang="ja-JP" altLang="en-US" dirty="0"/>
              <a:t>年間光熱水費は北大阪高等職業技術専門校で約</a:t>
            </a:r>
            <a:r>
              <a:rPr lang="en-US" altLang="ja-JP" dirty="0"/>
              <a:t>1,037</a:t>
            </a:r>
            <a:r>
              <a:rPr lang="ja-JP" altLang="en-US" dirty="0"/>
              <a:t>万円、南大阪高等職業技術専門校約</a:t>
            </a:r>
            <a:r>
              <a:rPr lang="en-US" altLang="ja-JP" dirty="0"/>
              <a:t>1,318</a:t>
            </a:r>
            <a:r>
              <a:rPr lang="ja-JP" altLang="en-US" dirty="0"/>
              <a:t>万円です。</a:t>
            </a:r>
            <a:endParaRPr lang="en-US" altLang="ja-JP" dirty="0"/>
          </a:p>
          <a:p>
            <a:r>
              <a:rPr kumimoji="1" lang="ja-JP" altLang="en-US" dirty="0"/>
              <a:t>この２校と次の青少年海洋センターの</a:t>
            </a:r>
          </a:p>
        </p:txBody>
      </p:sp>
    </p:spTree>
    <p:extLst>
      <p:ext uri="{BB962C8B-B14F-4D97-AF65-F5344CB8AC3E}">
        <p14:creationId xmlns:p14="http://schemas.microsoft.com/office/powerpoint/2010/main" val="325818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６５灯の外灯の改修も含めた３施設で１案件として公募を行いました。</a:t>
            </a:r>
            <a:endParaRPr lang="en-US" altLang="ja-JP" dirty="0"/>
          </a:p>
          <a:p>
            <a:r>
              <a:rPr kumimoji="1" lang="ja-JP" altLang="en-US" dirty="0"/>
              <a:t>現在、提案審査中です。</a:t>
            </a:r>
          </a:p>
        </p:txBody>
      </p:sp>
    </p:spTree>
    <p:extLst>
      <p:ext uri="{BB962C8B-B14F-4D97-AF65-F5344CB8AC3E}">
        <p14:creationId xmlns:p14="http://schemas.microsoft.com/office/powerpoint/2010/main" val="63248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pPr defTabSz="914305">
              <a:defRPr/>
            </a:pPr>
            <a:r>
              <a:rPr lang="en-US" altLang="ja-JP" dirty="0"/>
              <a:t>10</a:t>
            </a:r>
            <a:r>
              <a:rPr lang="ja-JP" altLang="en-US" dirty="0"/>
              <a:t>月に最優秀提案者が決定しました。</a:t>
            </a:r>
            <a:endParaRPr lang="en-US" altLang="ja-JP" dirty="0"/>
          </a:p>
          <a:p>
            <a:pPr defTabSz="914305">
              <a:defRPr/>
            </a:pPr>
            <a:r>
              <a:rPr lang="ja-JP" altLang="en-US" dirty="0"/>
              <a:t>照明器具 </a:t>
            </a:r>
            <a:r>
              <a:rPr lang="en-US" altLang="ja-JP" dirty="0"/>
              <a:t>2343</a:t>
            </a:r>
            <a:r>
              <a:rPr lang="ja-JP" altLang="en-US" dirty="0"/>
              <a:t>台　器具更新</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14</a:t>
            </a:fld>
            <a:endParaRPr kumimoji="1" lang="ja-JP" altLang="en-US"/>
          </a:p>
        </p:txBody>
      </p:sp>
    </p:spTree>
    <p:extLst>
      <p:ext uri="{BB962C8B-B14F-4D97-AF65-F5344CB8AC3E}">
        <p14:creationId xmlns:p14="http://schemas.microsoft.com/office/powerpoint/2010/main" val="3295645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2">
              <a:defRPr/>
            </a:pPr>
            <a:endParaRPr lang="en-US" altLang="ja-JP"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15</a:t>
            </a:fld>
            <a:endParaRPr kumimoji="1" lang="ja-JP" altLang="en-US"/>
          </a:p>
        </p:txBody>
      </p:sp>
    </p:spTree>
    <p:extLst>
      <p:ext uri="{BB962C8B-B14F-4D97-AF65-F5344CB8AC3E}">
        <p14:creationId xmlns:p14="http://schemas.microsoft.com/office/powerpoint/2010/main" val="315770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8219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0046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A4BE0524-AC90-4E3B-8179-9C7CACEA1A0D}" type="datetime1">
              <a:rPr kumimoji="1" lang="ja-JP" altLang="en-US" smtClean="0"/>
              <a:t>2024/4/25</a:t>
            </a:fld>
            <a:endParaRPr kumimoji="1" lang="ja-JP" altLang="en-US"/>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ー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55F6DDB0-3F8B-4872-8C1C-870D70CF4FFE}" type="datetime1">
              <a:rPr kumimoji="1" lang="ja-JP" altLang="en-US" smtClean="0"/>
              <a:t>2024/4/25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B3503F6D-5C60-4A17-8C7E-B9833CA7D620}" type="datetime1">
              <a:rPr kumimoji="1" lang="ja-JP" altLang="en-US" smtClean="0"/>
              <a:t>2024/4/25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8DC157EF-1939-4CC1-A76D-7EABA8D0105C}" type="datetime1">
              <a:rPr kumimoji="1" lang="ja-JP" altLang="en-US" smtClean="0"/>
              <a:t>2024/4/25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p>
            <a:fld id="{C511B893-ECC7-4B81-B7F8-FD78B654D840}" type="datetime1">
              <a:rPr kumimoji="1" lang="ja-JP" altLang="en-US" smtClean="0"/>
              <a:t>2024/4/25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78055F24-6F09-4D64-A340-3D2B511B40C8}" type="datetime1">
              <a:rPr kumimoji="1" lang="ja-JP" altLang="en-US" smtClean="0"/>
              <a:t>2024/4/25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6" name="日付プレースホルダー 25"/>
          <p:cNvSpPr>
            <a:spLocks noGrp="1"/>
          </p:cNvSpPr>
          <p:nvPr>
            <p:ph type="dt" sz="half" idx="10"/>
          </p:nvPr>
        </p:nvSpPr>
        <p:spPr/>
        <p:txBody>
          <a:bodyPr rtlCol="0"/>
          <a:lstStyle/>
          <a:p>
            <a:fld id="{7777E2EC-8DCB-4244-B8D1-17249A78974C}" type="datetime1">
              <a:rPr kumimoji="1" lang="ja-JP" altLang="en-US" smtClean="0"/>
              <a:t>2024/4/25</a:t>
            </a:fld>
            <a:endParaRPr kumimoji="1" lang="ja-JP" altLang="en-US"/>
          </a:p>
        </p:txBody>
      </p:sp>
      <p:sp>
        <p:nvSpPr>
          <p:cNvPr id="27" name="スライド番号プレースホルダー 26"/>
          <p:cNvSpPr>
            <a:spLocks noGrp="1"/>
          </p:cNvSpPr>
          <p:nvPr>
            <p:ph type="sldNum" sz="quarter" idx="11"/>
          </p:nvPr>
        </p:nvSpPr>
        <p:spPr/>
        <p:txBody>
          <a:bodyPr rtlCol="0"/>
          <a:lstStyle/>
          <a:p>
            <a:fld id="{6DBCCE75-96CE-4693-9D68-DB546D813132}" type="slidenum">
              <a:rPr kumimoji="1" lang="ja-JP" altLang="en-US" smtClean="0"/>
              <a:t>‹#›</a:t>
            </a:fld>
            <a:endParaRPr kumimoji="1" lang="ja-JP" altLang="en-US"/>
          </a:p>
        </p:txBody>
      </p:sp>
      <p:sp>
        <p:nvSpPr>
          <p:cNvPr id="28" name="フッター プレースホルダー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30C69701-534F-4C63-8046-DACAB7884691}" type="datetime1">
              <a:rPr kumimoji="1" lang="ja-JP" altLang="en-US" smtClean="0"/>
              <a:t>2024/4/25</a:t>
            </a:fld>
            <a:endParaRPr kumimoji="1" lang="ja-JP" altLang="en-US"/>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ー 4"/>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40B0C8E-A9DE-49E5-9EB4-785950631589}" type="datetime1">
              <a:rPr kumimoji="1" lang="ja-JP" altLang="en-US" smtClean="0"/>
              <a:t>2024/4/25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16FBBD5E-0687-4E73-BD47-D9918748A2E9}" type="datetime1">
              <a:rPr kumimoji="1" lang="ja-JP" altLang="en-US" smtClean="0"/>
              <a:t>2024/4/25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241534D7-42A1-4354-90AA-F99E83CBA79A}" type="datetime1">
              <a:rPr kumimoji="1" lang="ja-JP" altLang="en-US" smtClean="0"/>
              <a:t>2024/4/25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16CA17D-51A7-4C7A-A5C7-E8459419C79F}" type="datetime1">
              <a:rPr kumimoji="1" lang="ja-JP" altLang="en-US" smtClean="0"/>
              <a:t>2024/4/25</a:t>
            </a:fld>
            <a:endParaRPr kumimoji="1" lang="ja-JP" altLang="en-US"/>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DBCCE75-96CE-4693-9D68-DB546D81313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ctrTitle"/>
          </p:nvPr>
        </p:nvSpPr>
        <p:spPr>
          <a:xfrm>
            <a:off x="0" y="143464"/>
            <a:ext cx="9144000" cy="3476850"/>
          </a:xfrm>
        </p:spPr>
        <p:txBody>
          <a:bodyPr anchor="ctr">
            <a:normAutofit/>
          </a:bodyPr>
          <a:lstStyle/>
          <a:p>
            <a:pPr algn="ct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新・大阪府</a:t>
            </a: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アクションプランの</a:t>
            </a:r>
            <a:br>
              <a:rPr lang="en-US" altLang="ja-JP" sz="4000" b="1" dirty="0">
                <a:latin typeface="Meiryo UI" panose="020B0604030504040204" pitchFamily="50" charset="-128"/>
                <a:ea typeface="Meiryo UI" panose="020B0604030504040204" pitchFamily="50" charset="-128"/>
                <a:cs typeface="Meiryo UI" panose="020B0604030504040204" pitchFamily="50" charset="-128"/>
              </a:rPr>
            </a:b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進捗について</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4368" y="5877272"/>
            <a:ext cx="962900" cy="707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2"/>
          <p:cNvSpPr txBox="1">
            <a:spLocks/>
          </p:cNvSpPr>
          <p:nvPr/>
        </p:nvSpPr>
        <p:spPr>
          <a:xfrm>
            <a:off x="2051720" y="5805264"/>
            <a:ext cx="7060748" cy="917848"/>
          </a:xfrm>
          <a:prstGeom prst="rect">
            <a:avLst/>
          </a:prstGeom>
        </p:spPr>
        <p:txBody>
          <a:bodyPr vert="horz" anchor="ctr">
            <a:normAutofit lnSpcReduction="1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 都市整備部</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住宅建築局 公共建築室 設備課 </a:t>
            </a:r>
          </a:p>
        </p:txBody>
      </p:sp>
      <p:sp>
        <p:nvSpPr>
          <p:cNvPr id="3" name="正方形/長方形 2"/>
          <p:cNvSpPr/>
          <p:nvPr/>
        </p:nvSpPr>
        <p:spPr>
          <a:xfrm>
            <a:off x="7308304" y="148299"/>
            <a:ext cx="1656184" cy="576064"/>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latin typeface="Meiryo UI" panose="020B0604030504040204" pitchFamily="50" charset="-128"/>
                <a:ea typeface="Meiryo UI" panose="020B0604030504040204" pitchFamily="50" charset="-128"/>
                <a:cs typeface="Meiryo UI" panose="020B0604030504040204" pitchFamily="50" charset="-128"/>
              </a:rPr>
              <a:t>資料⑦</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534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グラフ 72">
            <a:extLst>
              <a:ext uri="{FF2B5EF4-FFF2-40B4-BE49-F238E27FC236}">
                <a16:creationId xmlns:a16="http://schemas.microsoft.com/office/drawing/2014/main" id="{8C8B7670-95BC-4755-9F1B-BAC0FCED4E89}"/>
              </a:ext>
            </a:extLst>
          </p:cNvPr>
          <p:cNvGraphicFramePr>
            <a:graphicFrameLocks/>
          </p:cNvGraphicFramePr>
          <p:nvPr>
            <p:extLst>
              <p:ext uri="{D42A27DB-BD31-4B8C-83A1-F6EECF244321}">
                <p14:modId xmlns:p14="http://schemas.microsoft.com/office/powerpoint/2010/main" val="98392400"/>
              </p:ext>
            </p:extLst>
          </p:nvPr>
        </p:nvGraphicFramePr>
        <p:xfrm>
          <a:off x="611560" y="873345"/>
          <a:ext cx="7920880" cy="4962299"/>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直線コネクタ 34"/>
          <p:cNvCxnSpPr/>
          <p:nvPr/>
        </p:nvCxnSpPr>
        <p:spPr>
          <a:xfrm>
            <a:off x="14400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3909830"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エネルギー削減量</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p:txBody>
          <a:bodyPr/>
          <a:lstStyle/>
          <a:p>
            <a:fld id="{6DBCCE75-96CE-4693-9D68-DB546D813132}" type="slidenum">
              <a:rPr lang="ja-JP" altLang="en-US" smtClean="0"/>
              <a:pPr/>
              <a:t>10</a:t>
            </a:fld>
            <a:endParaRPr lang="ja-JP" altLang="en-US" dirty="0"/>
          </a:p>
        </p:txBody>
      </p:sp>
      <p:sp>
        <p:nvSpPr>
          <p:cNvPr id="12" name="正方形/長方形 11"/>
          <p:cNvSpPr/>
          <p:nvPr/>
        </p:nvSpPr>
        <p:spPr>
          <a:xfrm>
            <a:off x="488953" y="6237312"/>
            <a:ext cx="8269475" cy="461665"/>
          </a:xfrm>
          <a:prstGeom prst="rect">
            <a:avLst/>
          </a:prstGeom>
          <a:ln w="25400">
            <a:solidFill>
              <a:schemeClr val="accent1"/>
            </a:solidFill>
            <a:prstDash val="sysDash"/>
          </a:ln>
        </p:spPr>
        <p:txBody>
          <a:bodyPr wrap="square">
            <a:spAutoFit/>
          </a:bodyPr>
          <a:lstStyle/>
          <a:p>
            <a:r>
              <a:rPr lang="ja-JP" altLang="en-US" sz="2400" dirty="0">
                <a:latin typeface="Meiryo UI" panose="020B0604030504040204" pitchFamily="50" charset="-128"/>
                <a:ea typeface="Meiryo UI" panose="020B0604030504040204" pitchFamily="50" charset="-128"/>
              </a:rPr>
              <a:t>○令和４年度の実績は、約</a:t>
            </a:r>
            <a:r>
              <a:rPr lang="en-US" altLang="ja-JP" sz="2400" dirty="0">
                <a:latin typeface="Meiryo UI" panose="020B0604030504040204" pitchFamily="50" charset="-128"/>
                <a:ea typeface="Meiryo UI" panose="020B0604030504040204" pitchFamily="50" charset="-128"/>
              </a:rPr>
              <a:t>7,210</a:t>
            </a:r>
            <a:r>
              <a:rPr lang="ja-JP" altLang="en-US" sz="2000" dirty="0">
                <a:latin typeface="Meiryo UI" panose="020B0604030504040204" pitchFamily="50" charset="-128"/>
                <a:ea typeface="Meiryo UI" panose="020B0604030504040204" pitchFamily="50" charset="-128"/>
              </a:rPr>
              <a:t>キロリットル</a:t>
            </a:r>
            <a:r>
              <a:rPr lang="ja-JP" altLang="en-US" sz="2400" dirty="0">
                <a:latin typeface="Meiryo UI" panose="020B0604030504040204" pitchFamily="50" charset="-128"/>
                <a:ea typeface="Meiryo UI" panose="020B0604030504040204" pitchFamily="50" charset="-128"/>
              </a:rPr>
              <a:t>を達成</a:t>
            </a:r>
            <a:endParaRPr lang="en-US" altLang="ja-JP" sz="2400" dirty="0">
              <a:latin typeface="Meiryo UI" panose="020B0604030504040204" pitchFamily="50" charset="-128"/>
              <a:ea typeface="Meiryo UI" panose="020B0604030504040204" pitchFamily="50" charset="-128"/>
            </a:endParaRPr>
          </a:p>
        </p:txBody>
      </p:sp>
      <p:sp>
        <p:nvSpPr>
          <p:cNvPr id="39" name="Freeform 9"/>
          <p:cNvSpPr>
            <a:spLocks/>
          </p:cNvSpPr>
          <p:nvPr/>
        </p:nvSpPr>
        <p:spPr bwMode="auto">
          <a:xfrm flipV="1">
            <a:off x="1331640" y="3059834"/>
            <a:ext cx="7319137" cy="94867"/>
          </a:xfrm>
          <a:custGeom>
            <a:avLst/>
            <a:gdLst>
              <a:gd name="T0" fmla="*/ 0 w 3698"/>
              <a:gd name="T1" fmla="*/ 1227 w 3698"/>
              <a:gd name="T2" fmla="*/ 2463 w 3698"/>
              <a:gd name="T3" fmla="*/ 3698 w 3698"/>
            </a:gdLst>
            <a:ahLst/>
            <a:cxnLst>
              <a:cxn ang="0">
                <a:pos x="T0" y="0"/>
              </a:cxn>
              <a:cxn ang="0">
                <a:pos x="T1" y="0"/>
              </a:cxn>
              <a:cxn ang="0">
                <a:pos x="T2" y="0"/>
              </a:cxn>
              <a:cxn ang="0">
                <a:pos x="T3" y="0"/>
              </a:cxn>
            </a:cxnLst>
            <a:rect l="0" t="0" r="r" b="b"/>
            <a:pathLst>
              <a:path w="3698">
                <a:moveTo>
                  <a:pt x="0" y="0"/>
                </a:moveTo>
                <a:lnTo>
                  <a:pt x="1227" y="0"/>
                </a:lnTo>
                <a:lnTo>
                  <a:pt x="2463" y="0"/>
                </a:lnTo>
                <a:lnTo>
                  <a:pt x="3698" y="0"/>
                </a:lnTo>
              </a:path>
            </a:pathLst>
          </a:custGeom>
          <a:noFill/>
          <a:ln w="36513" cap="rnd">
            <a:solidFill>
              <a:schemeClr val="tx1">
                <a:lumMod val="50000"/>
                <a:lumOff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85"/>
          <p:cNvSpPr>
            <a:spLocks noChangeArrowheads="1"/>
          </p:cNvSpPr>
          <p:nvPr/>
        </p:nvSpPr>
        <p:spPr bwMode="auto">
          <a:xfrm>
            <a:off x="7236296" y="1579253"/>
            <a:ext cx="1202485" cy="276999"/>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dirty="0">
                <a:solidFill>
                  <a:prstClr val="black"/>
                </a:solidFill>
                <a:ea typeface="游ゴシック" panose="020B0400000000000000" pitchFamily="50" charset="-128"/>
              </a:rPr>
              <a:t>約</a:t>
            </a:r>
            <a:r>
              <a:rPr kumimoji="0" lang="en-US" altLang="ja-JP" dirty="0">
                <a:solidFill>
                  <a:prstClr val="black"/>
                </a:solidFill>
                <a:ea typeface="游ゴシック" panose="020B0400000000000000" pitchFamily="50" charset="-128"/>
              </a:rPr>
              <a:t>7,210kL</a:t>
            </a:r>
            <a:endParaRPr kumimoji="0" lang="ja-JP" altLang="ja-JP" dirty="0">
              <a:solidFill>
                <a:prstClr val="black"/>
              </a:solidFill>
              <a:ea typeface="游ゴシック" panose="020B0400000000000000" pitchFamily="50" charset="-128"/>
            </a:endParaRPr>
          </a:p>
        </p:txBody>
      </p:sp>
      <p:sp>
        <p:nvSpPr>
          <p:cNvPr id="42" name="Rectangle 72"/>
          <p:cNvSpPr>
            <a:spLocks noChangeArrowheads="1"/>
          </p:cNvSpPr>
          <p:nvPr/>
        </p:nvSpPr>
        <p:spPr bwMode="white">
          <a:xfrm>
            <a:off x="1600068" y="2807178"/>
            <a:ext cx="1025922" cy="24622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82644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 name="グラフ 83">
            <a:extLst>
              <a:ext uri="{FF2B5EF4-FFF2-40B4-BE49-F238E27FC236}">
                <a16:creationId xmlns:a16="http://schemas.microsoft.com/office/drawing/2014/main" id="{A10DC2A3-7776-4957-AFD9-4800F1C69910}"/>
              </a:ext>
            </a:extLst>
          </p:cNvPr>
          <p:cNvGraphicFramePr>
            <a:graphicFrameLocks/>
          </p:cNvGraphicFramePr>
          <p:nvPr>
            <p:extLst>
              <p:ext uri="{D42A27DB-BD31-4B8C-83A1-F6EECF244321}">
                <p14:modId xmlns:p14="http://schemas.microsoft.com/office/powerpoint/2010/main" val="2300083097"/>
              </p:ext>
            </p:extLst>
          </p:nvPr>
        </p:nvGraphicFramePr>
        <p:xfrm>
          <a:off x="323529" y="1179694"/>
          <a:ext cx="8352928" cy="4326732"/>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直線コネクタ 34"/>
          <p:cNvCxnSpPr/>
          <p:nvPr/>
        </p:nvCxnSpPr>
        <p:spPr>
          <a:xfrm>
            <a:off x="11341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5277982"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CO2</a:t>
            </a:r>
            <a:r>
              <a:rPr lang="zh-TW"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排出削減量</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11</a:t>
            </a:fld>
            <a:endParaRPr kumimoji="1" lang="ja-JP" altLang="en-US" sz="2000" dirty="0">
              <a:solidFill>
                <a:schemeClr val="bg1"/>
              </a:solidFill>
            </a:endParaRPr>
          </a:p>
        </p:txBody>
      </p:sp>
      <p:sp>
        <p:nvSpPr>
          <p:cNvPr id="269" name="正方形/長方形 268"/>
          <p:cNvSpPr/>
          <p:nvPr/>
        </p:nvSpPr>
        <p:spPr>
          <a:xfrm>
            <a:off x="107504" y="6237312"/>
            <a:ext cx="9016154" cy="523220"/>
          </a:xfrm>
          <a:prstGeom prst="rect">
            <a:avLst/>
          </a:prstGeom>
          <a:ln w="31750">
            <a:solidFill>
              <a:schemeClr val="accent1"/>
            </a:solidFill>
            <a:prstDash val="solid"/>
          </a:ln>
        </p:spPr>
        <p:txBody>
          <a:bodyPr wrap="square">
            <a:spAutoFit/>
          </a:bodyPr>
          <a:lstStyle/>
          <a:p>
            <a:r>
              <a:rPr lang="ja-JP" altLang="en-US" sz="2800" dirty="0">
                <a:latin typeface="Meiryo UI" panose="020B0604030504040204" pitchFamily="50" charset="-128"/>
                <a:ea typeface="Meiryo UI" panose="020B0604030504040204" pitchFamily="50" charset="-128"/>
              </a:rPr>
              <a:t>⇒　導入の効果についても、目標達成に向け着実に推移！！</a:t>
            </a:r>
            <a:endParaRPr lang="en-US" altLang="ja-JP" sz="28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16966" y="5703638"/>
            <a:ext cx="9006691" cy="461665"/>
          </a:xfrm>
          <a:prstGeom prst="rect">
            <a:avLst/>
          </a:prstGeom>
          <a:ln w="25400">
            <a:solidFill>
              <a:schemeClr val="accent1"/>
            </a:solidFill>
            <a:prstDash val="sysDash"/>
          </a:ln>
        </p:spPr>
        <p:txBody>
          <a:bodyPr wrap="square">
            <a:spAutoFit/>
          </a:bodyPr>
          <a:lstStyle/>
          <a:p>
            <a:r>
              <a:rPr lang="ja-JP" altLang="en-US" sz="2400" dirty="0">
                <a:latin typeface="Meiryo UI" panose="020B0604030504040204" pitchFamily="50" charset="-128"/>
                <a:ea typeface="Meiryo UI" panose="020B0604030504040204" pitchFamily="50" charset="-128"/>
              </a:rPr>
              <a:t>○令和４年度の実績は、約</a:t>
            </a:r>
            <a:r>
              <a:rPr lang="en-US" altLang="ja-JP" sz="2400" dirty="0">
                <a:latin typeface="Meiryo UI" panose="020B0604030504040204" pitchFamily="50" charset="-128"/>
                <a:ea typeface="Meiryo UI" panose="020B0604030504040204" pitchFamily="50" charset="-128"/>
              </a:rPr>
              <a:t>13,300</a:t>
            </a:r>
            <a:r>
              <a:rPr lang="ja-JP" altLang="en-US" sz="2400" dirty="0">
                <a:latin typeface="Meiryo UI" panose="020B0604030504040204" pitchFamily="50" charset="-128"/>
                <a:ea typeface="Meiryo UI" panose="020B0604030504040204" pitchFamily="50" charset="-128"/>
              </a:rPr>
              <a:t>㌧を達成</a:t>
            </a:r>
            <a:endParaRPr lang="en-US" altLang="ja-JP" sz="2400" dirty="0">
              <a:latin typeface="Meiryo UI" panose="020B0604030504040204" pitchFamily="50" charset="-128"/>
              <a:ea typeface="Meiryo UI" panose="020B0604030504040204" pitchFamily="50" charset="-128"/>
            </a:endParaRPr>
          </a:p>
        </p:txBody>
      </p:sp>
      <p:sp>
        <p:nvSpPr>
          <p:cNvPr id="19" name="Freeform 9"/>
          <p:cNvSpPr>
            <a:spLocks/>
          </p:cNvSpPr>
          <p:nvPr/>
        </p:nvSpPr>
        <p:spPr bwMode="auto">
          <a:xfrm>
            <a:off x="1403648" y="3012799"/>
            <a:ext cx="7272809" cy="56161"/>
          </a:xfrm>
          <a:custGeom>
            <a:avLst/>
            <a:gdLst>
              <a:gd name="T0" fmla="*/ 0 w 3698"/>
              <a:gd name="T1" fmla="*/ 1227 w 3698"/>
              <a:gd name="T2" fmla="*/ 2463 w 3698"/>
              <a:gd name="T3" fmla="*/ 3698 w 3698"/>
            </a:gdLst>
            <a:ahLst/>
            <a:cxnLst>
              <a:cxn ang="0">
                <a:pos x="T0" y="0"/>
              </a:cxn>
              <a:cxn ang="0">
                <a:pos x="T1" y="0"/>
              </a:cxn>
              <a:cxn ang="0">
                <a:pos x="T2" y="0"/>
              </a:cxn>
              <a:cxn ang="0">
                <a:pos x="T3" y="0"/>
              </a:cxn>
            </a:cxnLst>
            <a:rect l="0" t="0" r="r" b="b"/>
            <a:pathLst>
              <a:path w="3698">
                <a:moveTo>
                  <a:pt x="0" y="0"/>
                </a:moveTo>
                <a:lnTo>
                  <a:pt x="1227" y="0"/>
                </a:lnTo>
                <a:lnTo>
                  <a:pt x="2463" y="0"/>
                </a:lnTo>
                <a:lnTo>
                  <a:pt x="3698" y="0"/>
                </a:lnTo>
              </a:path>
            </a:pathLst>
          </a:custGeom>
          <a:noFill/>
          <a:ln w="36513" cap="rnd">
            <a:solidFill>
              <a:schemeClr val="tx1">
                <a:lumMod val="50000"/>
                <a:lumOff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20" name="Rectangle 72"/>
          <p:cNvSpPr>
            <a:spLocks noChangeArrowheads="1"/>
          </p:cNvSpPr>
          <p:nvPr/>
        </p:nvSpPr>
        <p:spPr bwMode="white">
          <a:xfrm>
            <a:off x="1771183" y="2604889"/>
            <a:ext cx="1025922" cy="246221"/>
          </a:xfrm>
          <a:prstGeom prst="rect">
            <a:avLst/>
          </a:prstGeom>
          <a:solidFill>
            <a:sysClr val="window" lastClr="FFFFFF"/>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66" name="Rectangle 185"/>
          <p:cNvSpPr>
            <a:spLocks noChangeArrowheads="1"/>
          </p:cNvSpPr>
          <p:nvPr/>
        </p:nvSpPr>
        <p:spPr bwMode="auto">
          <a:xfrm>
            <a:off x="7079170" y="1805472"/>
            <a:ext cx="1100429" cy="24622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sz="1600" dirty="0">
                <a:solidFill>
                  <a:prstClr val="black"/>
                </a:solidFill>
                <a:ea typeface="游ゴシック" panose="020B0400000000000000" pitchFamily="50" charset="-128"/>
              </a:rPr>
              <a:t>約</a:t>
            </a:r>
            <a:r>
              <a:rPr kumimoji="0" lang="en-US" altLang="ja-JP" sz="1600" dirty="0">
                <a:solidFill>
                  <a:prstClr val="black"/>
                </a:solidFill>
                <a:ea typeface="游ゴシック" panose="020B0400000000000000" pitchFamily="50" charset="-128"/>
              </a:rPr>
              <a:t>13,300</a:t>
            </a:r>
            <a:r>
              <a:rPr kumimoji="0" lang="ja-JP" altLang="en-US" sz="1600" dirty="0">
                <a:solidFill>
                  <a:prstClr val="black"/>
                </a:solidFill>
                <a:ea typeface="游ゴシック" panose="020B0400000000000000" pitchFamily="50" charset="-128"/>
              </a:rPr>
              <a:t>㌧</a:t>
            </a:r>
            <a:endParaRPr kumimoji="0" lang="ja-JP" altLang="ja-JP" sz="1600" dirty="0">
              <a:solidFill>
                <a:prstClr val="black"/>
              </a:solidFill>
              <a:ea typeface="游ゴシック" panose="020B0400000000000000" pitchFamily="50" charset="-128"/>
            </a:endParaRPr>
          </a:p>
        </p:txBody>
      </p:sp>
      <p:sp>
        <p:nvSpPr>
          <p:cNvPr id="3" name="テキスト ボックス 2"/>
          <p:cNvSpPr txBox="1"/>
          <p:nvPr/>
        </p:nvSpPr>
        <p:spPr>
          <a:xfrm>
            <a:off x="9165853" y="1171989"/>
            <a:ext cx="1783591" cy="1200329"/>
          </a:xfrm>
          <a:prstGeom prst="rect">
            <a:avLst/>
          </a:prstGeom>
          <a:noFill/>
        </p:spPr>
        <p:txBody>
          <a:bodyPr wrap="square" rtlCol="0">
            <a:spAutoFit/>
          </a:bodyPr>
          <a:lstStyle/>
          <a:p>
            <a:r>
              <a:rPr lang="en-US" altLang="ja-JP" dirty="0"/>
              <a:t>R</a:t>
            </a:r>
            <a:r>
              <a:rPr lang="ja-JP" altLang="en-US" dirty="0"/>
              <a:t>２は会議場の稼働率が小さいため、伸び率が大きい。</a:t>
            </a:r>
            <a:endParaRPr kumimoji="1" lang="ja-JP" altLang="en-US" dirty="0"/>
          </a:p>
        </p:txBody>
      </p:sp>
    </p:spTree>
    <p:extLst>
      <p:ext uri="{BB962C8B-B14F-4D97-AF65-F5344CB8AC3E}">
        <p14:creationId xmlns:p14="http://schemas.microsoft.com/office/powerpoint/2010/main" val="79244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6DBCCE75-96CE-4693-9D68-DB546D813132}" type="slidenum">
              <a:rPr kumimoji="1" lang="ja-JP" altLang="en-US" smtClean="0"/>
              <a:t>12</a:t>
            </a:fld>
            <a:endParaRPr kumimoji="1" lang="ja-JP" altLang="en-US"/>
          </a:p>
        </p:txBody>
      </p:sp>
      <p:cxnSp>
        <p:nvCxnSpPr>
          <p:cNvPr id="5" name="直線コネクタ 4"/>
          <p:cNvCxnSpPr/>
          <p:nvPr/>
        </p:nvCxnSpPr>
        <p:spPr>
          <a:xfrm>
            <a:off x="4538724" y="1212378"/>
            <a:ext cx="0" cy="547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サブタイトル 2"/>
          <p:cNvSpPr txBox="1">
            <a:spLocks/>
          </p:cNvSpPr>
          <p:nvPr/>
        </p:nvSpPr>
        <p:spPr bwMode="auto">
          <a:xfrm>
            <a:off x="180000" y="1160784"/>
            <a:ext cx="4140000" cy="323263"/>
          </a:xfrm>
          <a:prstGeom prst="rect">
            <a:avLst/>
          </a:prstGeom>
          <a:solidFill>
            <a:schemeClr val="accent1"/>
          </a:solidFill>
          <a:ln w="19050">
            <a:solidFill>
              <a:schemeClr val="tx2"/>
            </a:solidFill>
            <a:miter lim="800000"/>
            <a:headEnd/>
            <a:tailEnd/>
          </a:ln>
          <a:effectLst/>
        </p:spPr>
        <p:txBody>
          <a:bodyPr wrap="square" lIns="0" tIns="108000" rIns="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ts val="1500"/>
              </a:lnSpc>
              <a:buNone/>
              <a:tabLst>
                <a:tab pos="4749800" algn="l"/>
              </a:tabLst>
              <a:defRPr/>
            </a:pPr>
            <a:r>
              <a:rPr kumimoji="0" lang="zh-TW"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北大阪高等職業技術専門校</a:t>
            </a:r>
            <a:r>
              <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p>
        </p:txBody>
      </p:sp>
      <p:sp>
        <p:nvSpPr>
          <p:cNvPr id="7" name="正方形/長方形 6"/>
          <p:cNvSpPr/>
          <p:nvPr/>
        </p:nvSpPr>
        <p:spPr>
          <a:xfrm>
            <a:off x="160340" y="1613699"/>
            <a:ext cx="4331588" cy="2031325"/>
          </a:xfrm>
          <a:prstGeom prst="rect">
            <a:avLst/>
          </a:prstGeom>
        </p:spPr>
        <p:txBody>
          <a:bodyPr wrap="square">
            <a:spAutoFit/>
          </a:bodyPr>
          <a:lstStyle/>
          <a:p>
            <a:r>
              <a:rPr lang="en-US" altLang="ja-JP" sz="1400" dirty="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所在地</a:t>
            </a:r>
            <a:r>
              <a:rPr lang="en-US" altLang="ja-JP" sz="1400" dirty="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　</a:t>
            </a:r>
            <a:r>
              <a:rPr lang="zh-CN" altLang="en-US" sz="1400" dirty="0">
                <a:latin typeface="メイリオ" panose="020B0604030504040204" pitchFamily="50" charset="-128"/>
                <a:ea typeface="メイリオ" panose="020B0604030504040204" pitchFamily="50" charset="-128"/>
              </a:rPr>
              <a:t>枚方市津田山手</a:t>
            </a:r>
            <a:r>
              <a:rPr lang="ja-JP" altLang="en-US" sz="1400" dirty="0">
                <a:latin typeface="メイリオ" panose="020B0604030504040204" pitchFamily="50" charset="-128"/>
                <a:ea typeface="メイリオ" panose="020B0604030504040204" pitchFamily="50" charset="-128"/>
              </a:rPr>
              <a:t>二</a:t>
            </a:r>
            <a:r>
              <a:rPr lang="zh-CN" altLang="en-US" sz="1400" dirty="0">
                <a:latin typeface="メイリオ" panose="020B0604030504040204" pitchFamily="50" charset="-128"/>
                <a:ea typeface="メイリオ" panose="020B0604030504040204" pitchFamily="50" charset="-128"/>
              </a:rPr>
              <a:t>丁目</a:t>
            </a:r>
            <a:endParaRPr lang="en-US" altLang="zh-CN"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施設概要</a:t>
            </a:r>
            <a:r>
              <a:rPr lang="en-US" altLang="ja-JP" sz="1400" dirty="0">
                <a:latin typeface="メイリオ" panose="020B0604030504040204" pitchFamily="50" charset="-128"/>
                <a:ea typeface="メイリオ" panose="020B0604030504040204" pitchFamily="50" charset="-128"/>
                <a:cs typeface="Meiryo UI" pitchFamily="50" charset="-128"/>
              </a:rPr>
              <a:t>】</a:t>
            </a:r>
          </a:p>
          <a:p>
            <a:r>
              <a:rPr lang="ja-JP" altLang="en-US" sz="1400" dirty="0">
                <a:latin typeface="メイリオ" panose="020B0604030504040204" pitchFamily="50" charset="-128"/>
                <a:ea typeface="メイリオ" panose="020B0604030504040204" pitchFamily="50" charset="-128"/>
                <a:cs typeface="Meiryo UI" pitchFamily="50" charset="-128"/>
              </a:rPr>
              <a:t>　用　　途：学校</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solidFill>
                  <a:srgbClr val="FF0000"/>
                </a:solidFill>
                <a:latin typeface="メイリオ" panose="020B0604030504040204" pitchFamily="50" charset="-128"/>
                <a:ea typeface="メイリオ" panose="020B0604030504040204" pitchFamily="50" charset="-128"/>
                <a:cs typeface="Meiryo UI" pitchFamily="50" charset="-128"/>
              </a:rPr>
              <a:t>　</a:t>
            </a:r>
            <a:r>
              <a:rPr lang="ja-JP" altLang="en-US" sz="1400" dirty="0">
                <a:latin typeface="メイリオ" panose="020B0604030504040204" pitchFamily="50" charset="-128"/>
                <a:ea typeface="メイリオ" panose="020B0604030504040204" pitchFamily="50" charset="-128"/>
                <a:cs typeface="Meiryo UI" pitchFamily="50" charset="-128"/>
              </a:rPr>
              <a:t>建　　年：</a:t>
            </a:r>
            <a:r>
              <a:rPr lang="en-US" altLang="ja-JP" sz="1400" dirty="0">
                <a:latin typeface="メイリオ" panose="020B0604030504040204" pitchFamily="50" charset="-128"/>
                <a:ea typeface="メイリオ" panose="020B0604030504040204" pitchFamily="50" charset="-128"/>
                <a:cs typeface="Meiryo UI" pitchFamily="50" charset="-128"/>
              </a:rPr>
              <a:t>2013</a:t>
            </a:r>
            <a:r>
              <a:rPr lang="ja-JP" altLang="en-US" sz="1400" dirty="0">
                <a:latin typeface="メイリオ" panose="020B0604030504040204" pitchFamily="50" charset="-128"/>
                <a:ea typeface="メイリオ" panose="020B0604030504040204" pitchFamily="50" charset="-128"/>
                <a:cs typeface="Meiryo UI" pitchFamily="50" charset="-128"/>
              </a:rPr>
              <a:t>年</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延べ面積：</a:t>
            </a:r>
            <a:r>
              <a:rPr lang="en-US" altLang="ja-JP" sz="1400" dirty="0">
                <a:latin typeface="メイリオ" panose="020B0604030504040204" pitchFamily="50" charset="-128"/>
                <a:ea typeface="メイリオ" panose="020B0604030504040204" pitchFamily="50" charset="-128"/>
                <a:cs typeface="Meiryo UI" pitchFamily="50" charset="-128"/>
              </a:rPr>
              <a:t>10,400 </a:t>
            </a:r>
            <a:r>
              <a:rPr lang="ja-JP" altLang="en-US" sz="1400" dirty="0" err="1">
                <a:latin typeface="メイリオ" panose="020B0604030504040204" pitchFamily="50" charset="-128"/>
                <a:ea typeface="メイリオ" panose="020B0604030504040204" pitchFamily="50" charset="-128"/>
                <a:cs typeface="Meiryo UI" pitchFamily="50" charset="-128"/>
              </a:rPr>
              <a:t>㎡</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構　　造：北棟</a:t>
            </a:r>
            <a:r>
              <a:rPr lang="en-US" altLang="ja-JP" sz="1400" dirty="0">
                <a:latin typeface="メイリオ" panose="020B0604030504040204" pitchFamily="50" charset="-128"/>
                <a:ea typeface="メイリオ" panose="020B0604030504040204" pitchFamily="50" charset="-128"/>
                <a:cs typeface="Meiryo UI" pitchFamily="50" charset="-128"/>
              </a:rPr>
              <a:t>RC</a:t>
            </a:r>
            <a:r>
              <a:rPr lang="ja-JP" altLang="en-US" sz="1400" dirty="0">
                <a:latin typeface="メイリオ" panose="020B0604030504040204" pitchFamily="50" charset="-128"/>
                <a:ea typeface="メイリオ" panose="020B0604030504040204" pitchFamily="50" charset="-128"/>
                <a:cs typeface="Meiryo UI" pitchFamily="50" charset="-128"/>
              </a:rPr>
              <a:t>造 地上</a:t>
            </a:r>
            <a:r>
              <a:rPr lang="en-US" altLang="ja-JP" sz="1400" dirty="0">
                <a:latin typeface="メイリオ" panose="020B0604030504040204" pitchFamily="50" charset="-128"/>
                <a:ea typeface="メイリオ" panose="020B0604030504040204" pitchFamily="50" charset="-128"/>
                <a:cs typeface="Meiryo UI" pitchFamily="50" charset="-128"/>
              </a:rPr>
              <a:t>4</a:t>
            </a:r>
            <a:r>
              <a:rPr lang="ja-JP" altLang="en-US" sz="1400" dirty="0">
                <a:latin typeface="メイリオ" panose="020B0604030504040204" pitchFamily="50" charset="-128"/>
                <a:ea typeface="メイリオ" panose="020B0604030504040204" pitchFamily="50" charset="-128"/>
                <a:cs typeface="Meiryo UI" pitchFamily="50" charset="-128"/>
              </a:rPr>
              <a:t>階 </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南棟</a:t>
            </a:r>
            <a:r>
              <a:rPr lang="en-US" altLang="ja-JP" sz="1400" dirty="0">
                <a:latin typeface="メイリオ" panose="020B0604030504040204" pitchFamily="50" charset="-128"/>
                <a:ea typeface="メイリオ" panose="020B0604030504040204" pitchFamily="50" charset="-128"/>
                <a:cs typeface="Meiryo UI" pitchFamily="50" charset="-128"/>
              </a:rPr>
              <a:t>S</a:t>
            </a:r>
            <a:r>
              <a:rPr lang="ja-JP" altLang="en-US" sz="1400" dirty="0">
                <a:latin typeface="メイリオ" panose="020B0604030504040204" pitchFamily="50" charset="-128"/>
                <a:ea typeface="メイリオ" panose="020B0604030504040204" pitchFamily="50" charset="-128"/>
                <a:cs typeface="Meiryo UI" pitchFamily="50" charset="-128"/>
              </a:rPr>
              <a:t>造     地上</a:t>
            </a:r>
            <a:r>
              <a:rPr lang="en-US" altLang="ja-JP" sz="1400" dirty="0">
                <a:latin typeface="メイリオ" panose="020B0604030504040204" pitchFamily="50" charset="-128"/>
                <a:ea typeface="メイリオ" panose="020B0604030504040204" pitchFamily="50" charset="-128"/>
                <a:cs typeface="Meiryo UI" pitchFamily="50" charset="-128"/>
              </a:rPr>
              <a:t>3</a:t>
            </a:r>
            <a:r>
              <a:rPr lang="ja-JP" altLang="en-US" sz="1400" dirty="0">
                <a:latin typeface="メイリオ" panose="020B0604030504040204" pitchFamily="50" charset="-128"/>
                <a:ea typeface="メイリオ" panose="020B0604030504040204" pitchFamily="50" charset="-128"/>
                <a:cs typeface="Meiryo UI" pitchFamily="50" charset="-128"/>
              </a:rPr>
              <a:t>階 </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空　　調：個別空調</a:t>
            </a:r>
            <a:r>
              <a:rPr lang="en-US" altLang="ja-JP" sz="1400" dirty="0">
                <a:latin typeface="メイリオ" panose="020B0604030504040204" pitchFamily="50" charset="-128"/>
                <a:ea typeface="メイリオ" panose="020B0604030504040204" pitchFamily="50" charset="-128"/>
                <a:cs typeface="Meiryo UI" pitchFamily="50" charset="-128"/>
              </a:rPr>
              <a:t>(GHP)</a:t>
            </a:r>
          </a:p>
          <a:p>
            <a:r>
              <a:rPr lang="ja-JP" altLang="en-US" sz="1400" dirty="0">
                <a:latin typeface="メイリオ" panose="020B0604030504040204" pitchFamily="50" charset="-128"/>
                <a:ea typeface="メイリオ" panose="020B0604030504040204" pitchFamily="50" charset="-128"/>
                <a:cs typeface="Meiryo UI" pitchFamily="50" charset="-128"/>
              </a:rPr>
              <a:t>　照　　明：蛍光灯等</a:t>
            </a:r>
            <a:r>
              <a:rPr lang="ja-JP" altLang="en-US" sz="1400" dirty="0">
                <a:solidFill>
                  <a:srgbClr val="FF0000"/>
                </a:solidFill>
                <a:latin typeface="メイリオ" panose="020B0604030504040204" pitchFamily="50" charset="-128"/>
                <a:ea typeface="メイリオ" panose="020B0604030504040204" pitchFamily="50" charset="-128"/>
                <a:cs typeface="Meiryo UI" pitchFamily="50" charset="-128"/>
              </a:rPr>
              <a:t>　</a:t>
            </a:r>
            <a:endParaRPr lang="en-US" altLang="ja-JP" sz="1400" dirty="0">
              <a:solidFill>
                <a:srgbClr val="FF0000"/>
              </a:solidFill>
              <a:latin typeface="メイリオ" panose="020B0604030504040204" pitchFamily="50" charset="-128"/>
              <a:ea typeface="メイリオ" panose="020B0604030504040204" pitchFamily="50" charset="-128"/>
              <a:cs typeface="Meiryo UI" pitchFamily="50" charset="-128"/>
            </a:endParaRPr>
          </a:p>
        </p:txBody>
      </p:sp>
      <p:sp>
        <p:nvSpPr>
          <p:cNvPr id="8" name="正方形/長方形 7"/>
          <p:cNvSpPr/>
          <p:nvPr/>
        </p:nvSpPr>
        <p:spPr>
          <a:xfrm>
            <a:off x="4757449" y="1614859"/>
            <a:ext cx="4223778" cy="2462213"/>
          </a:xfrm>
          <a:prstGeom prst="rect">
            <a:avLst/>
          </a:prstGeom>
        </p:spPr>
        <p:txBody>
          <a:bodyPr wrap="square">
            <a:spAutoFit/>
          </a:bodyPr>
          <a:lstStyle/>
          <a:p>
            <a:r>
              <a:rPr lang="en-US" altLang="ja-JP" sz="1400" dirty="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所在地</a:t>
            </a:r>
            <a:r>
              <a:rPr lang="en-US" altLang="ja-JP" sz="1400" dirty="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a:latin typeface="メイリオ" panose="020B0604030504040204" pitchFamily="50" charset="-128"/>
                <a:ea typeface="メイリオ" panose="020B0604030504040204" pitchFamily="50" charset="-128"/>
              </a:rPr>
              <a:t>和泉市テクノステージ二丁目</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en-US" altLang="ja-JP" sz="1400" dirty="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施設概要</a:t>
            </a:r>
            <a:r>
              <a:rPr lang="en-US" altLang="ja-JP" sz="1400" dirty="0">
                <a:latin typeface="メイリオ" panose="020B0604030504040204" pitchFamily="50" charset="-128"/>
                <a:ea typeface="メイリオ" panose="020B0604030504040204" pitchFamily="50" charset="-128"/>
                <a:cs typeface="Meiryo UI" pitchFamily="50" charset="-128"/>
              </a:rPr>
              <a:t>】</a:t>
            </a:r>
          </a:p>
          <a:p>
            <a:r>
              <a:rPr lang="ja-JP" altLang="en-US" sz="1400" dirty="0">
                <a:latin typeface="メイリオ" panose="020B0604030504040204" pitchFamily="50" charset="-128"/>
                <a:ea typeface="メイリオ" panose="020B0604030504040204" pitchFamily="50" charset="-128"/>
                <a:cs typeface="Meiryo UI" pitchFamily="50" charset="-128"/>
              </a:rPr>
              <a:t>　用　　途：学校</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solidFill>
                  <a:srgbClr val="FF0000"/>
                </a:solidFill>
                <a:latin typeface="メイリオ" panose="020B0604030504040204" pitchFamily="50" charset="-128"/>
                <a:ea typeface="メイリオ" panose="020B0604030504040204" pitchFamily="50" charset="-128"/>
                <a:cs typeface="Meiryo UI" pitchFamily="50" charset="-128"/>
              </a:rPr>
              <a:t>　</a:t>
            </a:r>
            <a:r>
              <a:rPr lang="ja-JP" altLang="en-US" sz="1400" dirty="0">
                <a:latin typeface="メイリオ" panose="020B0604030504040204" pitchFamily="50" charset="-128"/>
                <a:ea typeface="メイリオ" panose="020B0604030504040204" pitchFamily="50" charset="-128"/>
                <a:cs typeface="Meiryo UI" pitchFamily="50" charset="-128"/>
              </a:rPr>
              <a:t>建　　年：</a:t>
            </a:r>
            <a:r>
              <a:rPr lang="en-US" altLang="ja-JP" sz="1400" dirty="0">
                <a:latin typeface="メイリオ" panose="020B0604030504040204" pitchFamily="50" charset="-128"/>
                <a:ea typeface="メイリオ" panose="020B0604030504040204" pitchFamily="50" charset="-128"/>
                <a:cs typeface="Meiryo UI" pitchFamily="50" charset="-128"/>
              </a:rPr>
              <a:t>2006</a:t>
            </a:r>
            <a:r>
              <a:rPr lang="ja-JP" altLang="en-US" sz="1400" dirty="0">
                <a:latin typeface="メイリオ" panose="020B0604030504040204" pitchFamily="50" charset="-128"/>
                <a:ea typeface="メイリオ" panose="020B0604030504040204" pitchFamily="50" charset="-128"/>
                <a:cs typeface="Meiryo UI" pitchFamily="50" charset="-128"/>
              </a:rPr>
              <a:t>年</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延べ面積：</a:t>
            </a:r>
            <a:r>
              <a:rPr lang="en-US" altLang="ja-JP" sz="1400" dirty="0">
                <a:latin typeface="メイリオ" panose="020B0604030504040204" pitchFamily="50" charset="-128"/>
                <a:ea typeface="メイリオ" panose="020B0604030504040204" pitchFamily="50" charset="-128"/>
                <a:cs typeface="Meiryo UI" pitchFamily="50" charset="-128"/>
              </a:rPr>
              <a:t>11,411 </a:t>
            </a:r>
            <a:r>
              <a:rPr lang="ja-JP" altLang="en-US" sz="1400" dirty="0">
                <a:latin typeface="メイリオ" panose="020B0604030504040204" pitchFamily="50" charset="-128"/>
                <a:ea typeface="メイリオ" panose="020B0604030504040204" pitchFamily="50" charset="-128"/>
                <a:cs typeface="Meiryo UI" pitchFamily="50" charset="-128"/>
              </a:rPr>
              <a:t>㎡</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構　　造：本館管理棟　</a:t>
            </a:r>
            <a:r>
              <a:rPr lang="en-US" altLang="ja-JP" sz="1400" dirty="0">
                <a:latin typeface="メイリオ" panose="020B0604030504040204" pitchFamily="50" charset="-128"/>
                <a:ea typeface="メイリオ" panose="020B0604030504040204" pitchFamily="50" charset="-128"/>
                <a:cs typeface="Meiryo UI" pitchFamily="50" charset="-128"/>
              </a:rPr>
              <a:t>RC</a:t>
            </a:r>
            <a:r>
              <a:rPr lang="ja-JP" altLang="en-US" sz="1400" dirty="0">
                <a:latin typeface="メイリオ" panose="020B0604030504040204" pitchFamily="50" charset="-128"/>
                <a:ea typeface="メイリオ" panose="020B0604030504040204" pitchFamily="50" charset="-128"/>
                <a:cs typeface="Meiryo UI" pitchFamily="50" charset="-128"/>
              </a:rPr>
              <a:t>造 地上</a:t>
            </a:r>
            <a:r>
              <a:rPr lang="en-US" altLang="ja-JP" sz="1400" dirty="0">
                <a:latin typeface="メイリオ" panose="020B0604030504040204" pitchFamily="50" charset="-128"/>
                <a:ea typeface="メイリオ" panose="020B0604030504040204" pitchFamily="50" charset="-128"/>
                <a:cs typeface="Meiryo UI" pitchFamily="50" charset="-128"/>
              </a:rPr>
              <a:t>3</a:t>
            </a:r>
            <a:r>
              <a:rPr lang="ja-JP" altLang="en-US" sz="1400" dirty="0">
                <a:latin typeface="メイリオ" panose="020B0604030504040204" pitchFamily="50" charset="-128"/>
                <a:ea typeface="メイリオ" panose="020B0604030504040204" pitchFamily="50" charset="-128"/>
                <a:cs typeface="Meiryo UI" pitchFamily="50" charset="-128"/>
              </a:rPr>
              <a:t>階</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実習棟、共用棟、多目的ホール棟</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a:t>
            </a:r>
            <a:r>
              <a:rPr lang="en-US" altLang="ja-JP" sz="1400" dirty="0">
                <a:latin typeface="メイリオ" panose="020B0604030504040204" pitchFamily="50" charset="-128"/>
                <a:ea typeface="メイリオ" panose="020B0604030504040204" pitchFamily="50" charset="-128"/>
                <a:cs typeface="Meiryo UI" pitchFamily="50" charset="-128"/>
              </a:rPr>
              <a:t>RC</a:t>
            </a:r>
            <a:r>
              <a:rPr lang="ja-JP" altLang="en-US" sz="1400" dirty="0">
                <a:latin typeface="メイリオ" panose="020B0604030504040204" pitchFamily="50" charset="-128"/>
                <a:ea typeface="メイリオ" panose="020B0604030504040204" pitchFamily="50" charset="-128"/>
                <a:cs typeface="Meiryo UI" pitchFamily="50" charset="-128"/>
              </a:rPr>
              <a:t>造 地上</a:t>
            </a:r>
            <a:r>
              <a:rPr lang="en-US" altLang="ja-JP" sz="1400" dirty="0">
                <a:latin typeface="メイリオ" panose="020B0604030504040204" pitchFamily="50" charset="-128"/>
                <a:ea typeface="メイリオ" panose="020B0604030504040204" pitchFamily="50" charset="-128"/>
                <a:cs typeface="Meiryo UI" pitchFamily="50" charset="-128"/>
              </a:rPr>
              <a:t>1</a:t>
            </a:r>
            <a:r>
              <a:rPr lang="ja-JP" altLang="en-US" sz="1400" dirty="0">
                <a:latin typeface="メイリオ" panose="020B0604030504040204" pitchFamily="50" charset="-128"/>
                <a:ea typeface="メイリオ" panose="020B0604030504040204" pitchFamily="50" charset="-128"/>
                <a:cs typeface="Meiryo UI" pitchFamily="50" charset="-128"/>
              </a:rPr>
              <a:t>階</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空　　調：中央熱源</a:t>
            </a:r>
            <a:r>
              <a:rPr lang="en-US" altLang="ja-JP" sz="1400" dirty="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ガス吸収式冷温水機</a:t>
            </a:r>
            <a:r>
              <a:rPr lang="en-US" altLang="ja-JP" sz="1400" dirty="0">
                <a:latin typeface="メイリオ" panose="020B0604030504040204" pitchFamily="50" charset="-128"/>
                <a:ea typeface="メイリオ" panose="020B0604030504040204" pitchFamily="50" charset="-128"/>
                <a:cs typeface="Meiryo UI" pitchFamily="50" charset="-128"/>
              </a:rPr>
              <a:t>)</a:t>
            </a:r>
          </a:p>
          <a:p>
            <a:r>
              <a:rPr lang="ja-JP" altLang="en-US" sz="1400" dirty="0">
                <a:latin typeface="メイリオ" panose="020B0604030504040204" pitchFamily="50" charset="-128"/>
                <a:ea typeface="メイリオ" panose="020B0604030504040204" pitchFamily="50" charset="-128"/>
                <a:cs typeface="Meiryo UI" pitchFamily="50" charset="-128"/>
              </a:rPr>
              <a:t>　　　 　　  個別空調</a:t>
            </a:r>
            <a:r>
              <a:rPr lang="en-US" altLang="ja-JP" sz="1400" dirty="0">
                <a:latin typeface="メイリオ" panose="020B0604030504040204" pitchFamily="50" charset="-128"/>
                <a:ea typeface="メイリオ" panose="020B0604030504040204" pitchFamily="50" charset="-128"/>
                <a:cs typeface="Meiryo UI" pitchFamily="50" charset="-128"/>
              </a:rPr>
              <a:t>(GHP,EHP)</a:t>
            </a:r>
          </a:p>
          <a:p>
            <a:r>
              <a:rPr lang="ja-JP" altLang="en-US" sz="1400" dirty="0">
                <a:latin typeface="メイリオ" panose="020B0604030504040204" pitchFamily="50" charset="-128"/>
                <a:ea typeface="メイリオ" panose="020B0604030504040204" pitchFamily="50" charset="-128"/>
                <a:cs typeface="Meiryo UI" pitchFamily="50" charset="-128"/>
              </a:rPr>
              <a:t>　照　　明：蛍光灯等</a:t>
            </a:r>
            <a:r>
              <a:rPr lang="ja-JP" altLang="en-US" sz="1400" dirty="0">
                <a:solidFill>
                  <a:srgbClr val="FF0000"/>
                </a:solidFill>
                <a:latin typeface="メイリオ" panose="020B0604030504040204" pitchFamily="50" charset="-128"/>
                <a:ea typeface="メイリオ" panose="020B0604030504040204" pitchFamily="50" charset="-128"/>
                <a:cs typeface="Meiryo UI" pitchFamily="50" charset="-128"/>
              </a:rPr>
              <a:t>　</a:t>
            </a:r>
            <a:endParaRPr lang="en-US" altLang="ja-JP" sz="1400" dirty="0">
              <a:solidFill>
                <a:srgbClr val="FF0000"/>
              </a:solidFill>
              <a:latin typeface="メイリオ" panose="020B0604030504040204" pitchFamily="50" charset="-128"/>
              <a:ea typeface="メイリオ" panose="020B0604030504040204" pitchFamily="50" charset="-128"/>
              <a:cs typeface="Meiryo UI" pitchFamily="50" charset="-128"/>
            </a:endParaRPr>
          </a:p>
        </p:txBody>
      </p:sp>
      <p:sp>
        <p:nvSpPr>
          <p:cNvPr id="9" name="サブタイトル 2"/>
          <p:cNvSpPr txBox="1">
            <a:spLocks/>
          </p:cNvSpPr>
          <p:nvPr/>
        </p:nvSpPr>
        <p:spPr bwMode="auto">
          <a:xfrm>
            <a:off x="4734637" y="1160784"/>
            <a:ext cx="4140000" cy="324000"/>
          </a:xfrm>
          <a:prstGeom prst="rect">
            <a:avLst/>
          </a:prstGeom>
          <a:solidFill>
            <a:schemeClr val="accent1"/>
          </a:solidFill>
          <a:ln w="19050">
            <a:solidFill>
              <a:schemeClr val="tx2"/>
            </a:solidFill>
            <a:miter lim="800000"/>
            <a:headEnd/>
            <a:tailEnd/>
          </a:ln>
          <a:effectLst/>
        </p:spPr>
        <p:txBody>
          <a:bodyPr wrap="square" lIns="0" tIns="108000" rIns="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ts val="1500"/>
              </a:lnSpc>
              <a:buNone/>
              <a:tabLst>
                <a:tab pos="4749800" algn="l"/>
              </a:tabLst>
              <a:defRPr/>
            </a:pPr>
            <a:r>
              <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南</a:t>
            </a:r>
            <a:r>
              <a:rPr kumimoji="0" lang="zh-TW"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大阪高等職業技術専門校</a:t>
            </a:r>
            <a:r>
              <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p>
        </p:txBody>
      </p:sp>
      <p:pic>
        <p:nvPicPr>
          <p:cNvPr id="10" name="図 9" descr="kouku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340" y="4096356"/>
            <a:ext cx="3715996" cy="2531007"/>
          </a:xfrm>
          <a:prstGeom prst="rect">
            <a:avLst/>
          </a:prstGeom>
          <a:noFill/>
          <a:ln>
            <a:noFill/>
          </a:ln>
        </p:spPr>
      </p:pic>
      <p:pic>
        <p:nvPicPr>
          <p:cNvPr id="11" name="図 10" descr="北大阪校の魅力。１．未経験でも実践的な訓練により専門職で働くための基礎が身につけられる。２．就職率が非常に高い。３．座学より実習を重点的に行い、体験を積める。４．年間約1400時間近くの豊富な訓練時間（学科・実技）。５．府立の技術専門校だからこその安心のメリット。６．就職後の技術・技能の習得がスムーズで早い。"/>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305784" y="4091013"/>
            <a:ext cx="3888432" cy="2531276"/>
          </a:xfrm>
          <a:prstGeom prst="rect">
            <a:avLst/>
          </a:prstGeom>
          <a:noFill/>
          <a:ln>
            <a:noFill/>
          </a:ln>
          <a:extLst>
            <a:ext uri="{53640926-AAD7-44D8-BBD7-CCE9431645EC}">
              <a14:shadowObscured xmlns:a14="http://schemas.microsoft.com/office/drawing/2010/main"/>
            </a:ext>
          </a:extLst>
        </p:spPr>
      </p:pic>
      <p:sp>
        <p:nvSpPr>
          <p:cNvPr id="12" name="正方形/長方形 11"/>
          <p:cNvSpPr/>
          <p:nvPr/>
        </p:nvSpPr>
        <p:spPr>
          <a:xfrm>
            <a:off x="86106" y="36164"/>
            <a:ext cx="7726254" cy="861774"/>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令和５年度の公募について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（令和６年度契約、工事予定）</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4" name="サブタイトル 2"/>
          <p:cNvSpPr txBox="1">
            <a:spLocks/>
          </p:cNvSpPr>
          <p:nvPr/>
        </p:nvSpPr>
        <p:spPr bwMode="auto">
          <a:xfrm>
            <a:off x="129286" y="585495"/>
            <a:ext cx="8115122" cy="500715"/>
          </a:xfrm>
          <a:prstGeom prst="rect">
            <a:avLst/>
          </a:prstGeom>
          <a:solidFill>
            <a:schemeClr val="accent1"/>
          </a:solidFill>
          <a:ln w="19050">
            <a:solidFill>
              <a:schemeClr val="tx2"/>
            </a:solidFill>
            <a:miter lim="800000"/>
            <a:headEnd/>
            <a:tailEnd/>
          </a:ln>
          <a:effectLst/>
        </p:spPr>
        <p:txBody>
          <a:bodyPr wrap="square" lIns="0" tIns="108000" rIns="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tabLst>
                <a:tab pos="4749800" algn="l"/>
              </a:tabLst>
              <a:defRPr/>
            </a:pPr>
            <a:r>
              <a:rPr lang="ja-JP" altLang="ja-JP" sz="2000" b="1" dirty="0">
                <a:solidFill>
                  <a:schemeClr val="bg1"/>
                </a:solidFill>
                <a:latin typeface="Meiryo UI" panose="020B0604030504040204" pitchFamily="50" charset="-128"/>
                <a:ea typeface="Meiryo UI" panose="020B0604030504040204" pitchFamily="50" charset="-128"/>
              </a:rPr>
              <a:t>大阪府立北大阪高等職業技術専門校外２件</a:t>
            </a:r>
            <a:r>
              <a:rPr lang="en-US" altLang="ja-JP" sz="2000" b="1" dirty="0">
                <a:solidFill>
                  <a:schemeClr val="bg1"/>
                </a:solidFill>
                <a:latin typeface="Meiryo UI" panose="020B0604030504040204" pitchFamily="50" charset="-128"/>
                <a:ea typeface="Meiryo UI" panose="020B0604030504040204" pitchFamily="50" charset="-128"/>
              </a:rPr>
              <a:t>ESCO</a:t>
            </a:r>
            <a:r>
              <a:rPr lang="ja-JP" altLang="ja-JP" sz="2000" b="1" dirty="0">
                <a:solidFill>
                  <a:schemeClr val="bg1"/>
                </a:solidFill>
                <a:latin typeface="Meiryo UI" panose="020B0604030504040204" pitchFamily="50" charset="-128"/>
                <a:ea typeface="Meiryo UI" panose="020B0604030504040204" pitchFamily="50" charset="-128"/>
              </a:rPr>
              <a:t>事業</a:t>
            </a:r>
            <a:endParaRPr kumimoji="0" lang="ja-JP" altLang="en-US" sz="2000" b="1" kern="0"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grpSp>
        <p:nvGrpSpPr>
          <p:cNvPr id="15" name="グループ化 14"/>
          <p:cNvGrpSpPr/>
          <p:nvPr/>
        </p:nvGrpSpPr>
        <p:grpSpPr>
          <a:xfrm>
            <a:off x="7452320" y="476574"/>
            <a:ext cx="1584176" cy="864194"/>
            <a:chOff x="3510088" y="650507"/>
            <a:chExt cx="1417685" cy="621081"/>
          </a:xfrm>
        </p:grpSpPr>
        <p:pic>
          <p:nvPicPr>
            <p:cNvPr id="16" name="Picture 4"/>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510088" y="650507"/>
              <a:ext cx="1417685" cy="62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3579117" y="780997"/>
              <a:ext cx="1296144" cy="353910"/>
            </a:xfrm>
            <a:prstGeom prst="rect">
              <a:avLst/>
            </a:prstGeom>
          </p:spPr>
          <p:txBody>
            <a:bodyPr wrap="square" tIns="0" bIns="0" anchor="ctr">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シェアード・</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セイビングス</a:t>
              </a:r>
              <a:r>
                <a:rPr lang="ja-JP" altLang="en-US" sz="1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p>
          </p:txBody>
        </p:sp>
      </p:grpSp>
    </p:spTree>
    <p:extLst>
      <p:ext uri="{BB962C8B-B14F-4D97-AF65-F5344CB8AC3E}">
        <p14:creationId xmlns:p14="http://schemas.microsoft.com/office/powerpoint/2010/main" val="256049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a:grpSpLocks noChangeAspect="1"/>
          </p:cNvGrpSpPr>
          <p:nvPr/>
        </p:nvGrpSpPr>
        <p:grpSpPr>
          <a:xfrm>
            <a:off x="2174659" y="620688"/>
            <a:ext cx="6590503" cy="6146664"/>
            <a:chOff x="0" y="0"/>
            <a:chExt cx="7354414" cy="6859129"/>
          </a:xfrm>
        </p:grpSpPr>
        <p:grpSp>
          <p:nvGrpSpPr>
            <p:cNvPr id="55" name="グループ化 54"/>
            <p:cNvGrpSpPr/>
            <p:nvPr/>
          </p:nvGrpSpPr>
          <p:grpSpPr>
            <a:xfrm>
              <a:off x="0" y="0"/>
              <a:ext cx="7354414" cy="6858000"/>
              <a:chOff x="0" y="0"/>
              <a:chExt cx="7354414" cy="6858000"/>
            </a:xfrm>
          </p:grpSpPr>
          <p:grpSp>
            <p:nvGrpSpPr>
              <p:cNvPr id="56" name="グループ化 55"/>
              <p:cNvGrpSpPr/>
              <p:nvPr/>
            </p:nvGrpSpPr>
            <p:grpSpPr>
              <a:xfrm>
                <a:off x="0" y="0"/>
                <a:ext cx="7354414" cy="6858000"/>
                <a:chOff x="-17197418" y="-18782710"/>
                <a:chExt cx="25781653" cy="30036230"/>
              </a:xfrm>
            </p:grpSpPr>
            <p:pic>
              <p:nvPicPr>
                <p:cNvPr id="60" name="図 59"/>
                <p:cNvPicPr>
                  <a:picLocks noChangeAspect="1"/>
                </p:cNvPicPr>
                <p:nvPr/>
              </p:nvPicPr>
              <p:blipFill>
                <a:blip r:embed="rId3"/>
                <a:stretch>
                  <a:fillRect/>
                </a:stretch>
              </p:blipFill>
              <p:spPr>
                <a:xfrm>
                  <a:off x="1198381" y="-2548326"/>
                  <a:ext cx="4315427" cy="4744112"/>
                </a:xfrm>
                <a:prstGeom prst="rect">
                  <a:avLst/>
                </a:prstGeom>
              </p:spPr>
            </p:pic>
            <p:pic>
              <p:nvPicPr>
                <p:cNvPr id="61" name="図 60"/>
                <p:cNvPicPr>
                  <a:picLocks noChangeAspect="1"/>
                </p:cNvPicPr>
                <p:nvPr/>
              </p:nvPicPr>
              <p:blipFill>
                <a:blip r:embed="rId4"/>
                <a:stretch>
                  <a:fillRect/>
                </a:stretch>
              </p:blipFill>
              <p:spPr>
                <a:xfrm>
                  <a:off x="1106942" y="1990046"/>
                  <a:ext cx="5763428" cy="4867954"/>
                </a:xfrm>
                <a:prstGeom prst="rect">
                  <a:avLst/>
                </a:prstGeom>
              </p:spPr>
            </p:pic>
            <p:pic>
              <p:nvPicPr>
                <p:cNvPr id="62" name="図 61"/>
                <p:cNvPicPr>
                  <a:picLocks noChangeAspect="1"/>
                </p:cNvPicPr>
                <p:nvPr/>
              </p:nvPicPr>
              <p:blipFill>
                <a:blip r:embed="rId5"/>
                <a:stretch>
                  <a:fillRect/>
                </a:stretch>
              </p:blipFill>
              <p:spPr>
                <a:xfrm>
                  <a:off x="1735037" y="6347458"/>
                  <a:ext cx="5163272" cy="4906062"/>
                </a:xfrm>
                <a:prstGeom prst="rect">
                  <a:avLst/>
                </a:prstGeom>
              </p:spPr>
            </p:pic>
            <p:pic>
              <p:nvPicPr>
                <p:cNvPr id="63" name="図 62"/>
                <p:cNvPicPr>
                  <a:picLocks noChangeAspect="1"/>
                </p:cNvPicPr>
                <p:nvPr/>
              </p:nvPicPr>
              <p:blipFill>
                <a:blip r:embed="rId6"/>
                <a:stretch>
                  <a:fillRect/>
                </a:stretch>
              </p:blipFill>
              <p:spPr>
                <a:xfrm>
                  <a:off x="992609" y="-6484633"/>
                  <a:ext cx="4544059" cy="4296375"/>
                </a:xfrm>
                <a:prstGeom prst="rect">
                  <a:avLst/>
                </a:prstGeom>
              </p:spPr>
            </p:pic>
            <p:pic>
              <p:nvPicPr>
                <p:cNvPr id="64" name="図 63"/>
                <p:cNvPicPr>
                  <a:picLocks noChangeAspect="1"/>
                </p:cNvPicPr>
                <p:nvPr/>
              </p:nvPicPr>
              <p:blipFill>
                <a:blip r:embed="rId7"/>
                <a:stretch>
                  <a:fillRect/>
                </a:stretch>
              </p:blipFill>
              <p:spPr>
                <a:xfrm>
                  <a:off x="-720606" y="-10985863"/>
                  <a:ext cx="6687483" cy="4706007"/>
                </a:xfrm>
                <a:prstGeom prst="rect">
                  <a:avLst/>
                </a:prstGeom>
              </p:spPr>
            </p:pic>
            <p:pic>
              <p:nvPicPr>
                <p:cNvPr id="65" name="図 64"/>
                <p:cNvPicPr>
                  <a:picLocks noChangeAspect="1"/>
                </p:cNvPicPr>
                <p:nvPr/>
              </p:nvPicPr>
              <p:blipFill>
                <a:blip r:embed="rId8"/>
                <a:stretch>
                  <a:fillRect/>
                </a:stretch>
              </p:blipFill>
              <p:spPr>
                <a:xfrm>
                  <a:off x="-2685413" y="-14215297"/>
                  <a:ext cx="11269648" cy="3286584"/>
                </a:xfrm>
                <a:prstGeom prst="rect">
                  <a:avLst/>
                </a:prstGeom>
              </p:spPr>
            </p:pic>
            <p:pic>
              <p:nvPicPr>
                <p:cNvPr id="66" name="図 65"/>
                <p:cNvPicPr>
                  <a:picLocks noChangeAspect="1"/>
                </p:cNvPicPr>
                <p:nvPr/>
              </p:nvPicPr>
              <p:blipFill>
                <a:blip r:embed="rId9"/>
                <a:stretch>
                  <a:fillRect/>
                </a:stretch>
              </p:blipFill>
              <p:spPr>
                <a:xfrm>
                  <a:off x="-13118569" y="-15193185"/>
                  <a:ext cx="10688542" cy="3810532"/>
                </a:xfrm>
                <a:prstGeom prst="rect">
                  <a:avLst/>
                </a:prstGeom>
              </p:spPr>
            </p:pic>
            <p:pic>
              <p:nvPicPr>
                <p:cNvPr id="67" name="図 66"/>
                <p:cNvPicPr>
                  <a:picLocks noChangeAspect="1"/>
                </p:cNvPicPr>
                <p:nvPr/>
              </p:nvPicPr>
              <p:blipFill>
                <a:blip r:embed="rId10"/>
                <a:stretch>
                  <a:fillRect/>
                </a:stretch>
              </p:blipFill>
              <p:spPr>
                <a:xfrm>
                  <a:off x="-17197418" y="-18782710"/>
                  <a:ext cx="6639852" cy="3620005"/>
                </a:xfrm>
                <a:prstGeom prst="rect">
                  <a:avLst/>
                </a:prstGeom>
              </p:spPr>
            </p:pic>
          </p:grpSp>
          <p:grpSp>
            <p:nvGrpSpPr>
              <p:cNvPr id="57" name="グループ化 56"/>
              <p:cNvGrpSpPr/>
              <p:nvPr/>
            </p:nvGrpSpPr>
            <p:grpSpPr>
              <a:xfrm>
                <a:off x="5997415" y="5757126"/>
                <a:ext cx="46800" cy="46800"/>
                <a:chOff x="5997415" y="5757126"/>
                <a:chExt cx="46800" cy="46800"/>
              </a:xfrm>
            </p:grpSpPr>
            <p:sp>
              <p:nvSpPr>
                <p:cNvPr id="58" name="涙形 57"/>
                <p:cNvSpPr/>
                <p:nvPr/>
              </p:nvSpPr>
              <p:spPr>
                <a:xfrm rot="8100000">
                  <a:off x="5997415" y="5757126"/>
                  <a:ext cx="46800" cy="46800"/>
                </a:xfrm>
                <a:prstGeom prst="teardrop">
                  <a:avLst>
                    <a:gd name="adj" fmla="val 118641"/>
                  </a:avLst>
                </a:prstGeom>
                <a:solidFill>
                  <a:srgbClr val="00B0F0"/>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9" name="正方形/長方形 58"/>
                <p:cNvSpPr/>
                <p:nvPr/>
              </p:nvSpPr>
              <p:spPr>
                <a:xfrm>
                  <a:off x="6011815" y="5772713"/>
                  <a:ext cx="180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pic>
          <p:nvPicPr>
            <p:cNvPr id="68" name="図 67"/>
            <p:cNvPicPr>
              <a:picLocks noChangeAspect="1"/>
            </p:cNvPicPr>
            <p:nvPr/>
          </p:nvPicPr>
          <p:blipFill>
            <a:blip r:embed="rId11"/>
            <a:stretch>
              <a:fillRect/>
            </a:stretch>
          </p:blipFill>
          <p:spPr>
            <a:xfrm>
              <a:off x="6091068" y="6539856"/>
              <a:ext cx="559994" cy="268548"/>
            </a:xfrm>
            <a:prstGeom prst="rect">
              <a:avLst/>
            </a:prstGeom>
          </p:spPr>
        </p:pic>
        <p:pic>
          <p:nvPicPr>
            <p:cNvPr id="69" name="図 68"/>
            <p:cNvPicPr>
              <a:picLocks noChangeAspect="1"/>
            </p:cNvPicPr>
            <p:nvPr/>
          </p:nvPicPr>
          <p:blipFill rotWithShape="1">
            <a:blip r:embed="rId12"/>
            <a:srcRect l="34855" t="90096" r="32282" b="3389"/>
            <a:stretch/>
          </p:blipFill>
          <p:spPr>
            <a:xfrm>
              <a:off x="5373045" y="6692324"/>
              <a:ext cx="1496549" cy="166805"/>
            </a:xfrm>
            <a:prstGeom prst="rect">
              <a:avLst/>
            </a:prstGeom>
          </p:spPr>
        </p:pic>
      </p:grpSp>
      <p:sp>
        <p:nvSpPr>
          <p:cNvPr id="46" name="スライド番号プレースホルダー 1"/>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13</a:t>
            </a:fld>
            <a:endParaRPr kumimoji="1" lang="ja-JP" altLang="en-US" dirty="0"/>
          </a:p>
        </p:txBody>
      </p:sp>
      <p:sp>
        <p:nvSpPr>
          <p:cNvPr id="10" name="サブタイトル 2"/>
          <p:cNvSpPr txBox="1">
            <a:spLocks/>
          </p:cNvSpPr>
          <p:nvPr/>
        </p:nvSpPr>
        <p:spPr bwMode="auto">
          <a:xfrm>
            <a:off x="323528" y="1953609"/>
            <a:ext cx="2596794" cy="323263"/>
          </a:xfrm>
          <a:prstGeom prst="rect">
            <a:avLst/>
          </a:prstGeom>
          <a:solidFill>
            <a:schemeClr val="accent1"/>
          </a:solidFill>
          <a:ln w="19050">
            <a:solidFill>
              <a:schemeClr val="tx2"/>
            </a:solidFill>
            <a:miter lim="800000"/>
            <a:headEnd/>
            <a:tailEnd/>
          </a:ln>
          <a:effectLst/>
        </p:spPr>
        <p:txBody>
          <a:bodyPr wrap="square" lIns="0" tIns="108000" rIns="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ts val="1500"/>
              </a:lnSpc>
              <a:buNone/>
              <a:tabLst>
                <a:tab pos="4749800" algn="l"/>
              </a:tabLst>
              <a:defRPr/>
            </a:pPr>
            <a:r>
              <a:rPr kumimoji="0" lang="zh-TW"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r>
              <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青少年海洋センター　</a:t>
            </a:r>
          </a:p>
        </p:txBody>
      </p:sp>
      <p:sp>
        <p:nvSpPr>
          <p:cNvPr id="12" name="正方形/長方形 11"/>
          <p:cNvSpPr/>
          <p:nvPr/>
        </p:nvSpPr>
        <p:spPr>
          <a:xfrm>
            <a:off x="168404" y="2492896"/>
            <a:ext cx="4331588" cy="1384995"/>
          </a:xfrm>
          <a:prstGeom prst="rect">
            <a:avLst/>
          </a:prstGeom>
        </p:spPr>
        <p:txBody>
          <a:bodyPr wrap="square">
            <a:spAutoFit/>
          </a:bodyPr>
          <a:lstStyle/>
          <a:p>
            <a:r>
              <a:rPr lang="en-US" altLang="zh-TW" sz="1400" dirty="0">
                <a:latin typeface="メイリオ" panose="020B0604030504040204" pitchFamily="50" charset="-128"/>
                <a:ea typeface="メイリオ" panose="020B0604030504040204" pitchFamily="50" charset="-128"/>
                <a:cs typeface="Meiryo UI" pitchFamily="50" charset="-128"/>
              </a:rPr>
              <a:t>【</a:t>
            </a:r>
            <a:r>
              <a:rPr lang="zh-TW" altLang="en-US" sz="1400" dirty="0">
                <a:latin typeface="メイリオ" panose="020B0604030504040204" pitchFamily="50" charset="-128"/>
                <a:ea typeface="メイリオ" panose="020B0604030504040204" pitchFamily="50" charset="-128"/>
                <a:cs typeface="Meiryo UI" pitchFamily="50" charset="-128"/>
              </a:rPr>
              <a:t>所在地</a:t>
            </a:r>
            <a:r>
              <a:rPr lang="en-US" altLang="zh-TW" sz="1400" dirty="0">
                <a:latin typeface="メイリオ" panose="020B0604030504040204" pitchFamily="50" charset="-128"/>
                <a:ea typeface="メイリオ" panose="020B0604030504040204" pitchFamily="50" charset="-128"/>
                <a:cs typeface="Meiryo UI" pitchFamily="50" charset="-128"/>
              </a:rPr>
              <a:t>】</a:t>
            </a:r>
            <a:r>
              <a:rPr lang="zh-TW" altLang="en-US" sz="1400" dirty="0">
                <a:latin typeface="メイリオ" panose="020B0604030504040204" pitchFamily="50" charset="-128"/>
                <a:ea typeface="メイリオ" panose="020B0604030504040204" pitchFamily="50" charset="-128"/>
                <a:cs typeface="Meiryo UI" pitchFamily="50" charset="-128"/>
              </a:rPr>
              <a:t>　泉南郡岬町淡輪</a:t>
            </a:r>
            <a:endParaRPr lang="en-US" altLang="zh-TW" sz="1400" dirty="0">
              <a:latin typeface="メイリオ" panose="020B0604030504040204" pitchFamily="50" charset="-128"/>
              <a:ea typeface="メイリオ" panose="020B0604030504040204" pitchFamily="50" charset="-128"/>
              <a:cs typeface="Meiryo UI" pitchFamily="50" charset="-128"/>
            </a:endParaRPr>
          </a:p>
          <a:p>
            <a:r>
              <a:rPr lang="en-US" altLang="zh-TW" sz="1400" dirty="0">
                <a:latin typeface="メイリオ" panose="020B0604030504040204" pitchFamily="50" charset="-128"/>
                <a:ea typeface="メイリオ" panose="020B0604030504040204" pitchFamily="50" charset="-128"/>
                <a:cs typeface="Meiryo UI" pitchFamily="50" charset="-128"/>
              </a:rPr>
              <a:t>【</a:t>
            </a:r>
            <a:r>
              <a:rPr lang="zh-TW" altLang="en-US" sz="1400" dirty="0">
                <a:latin typeface="メイリオ" panose="020B0604030504040204" pitchFamily="50" charset="-128"/>
                <a:ea typeface="メイリオ" panose="020B0604030504040204" pitchFamily="50" charset="-128"/>
                <a:cs typeface="Meiryo UI" pitchFamily="50" charset="-128"/>
              </a:rPr>
              <a:t>施設概要</a:t>
            </a:r>
            <a:r>
              <a:rPr lang="en-US" altLang="zh-TW" sz="1400" dirty="0">
                <a:latin typeface="メイリオ" panose="020B0604030504040204" pitchFamily="50" charset="-128"/>
                <a:ea typeface="メイリオ" panose="020B0604030504040204" pitchFamily="50" charset="-128"/>
                <a:cs typeface="Meiryo UI" pitchFamily="50" charset="-128"/>
              </a:rPr>
              <a:t>】</a:t>
            </a:r>
          </a:p>
          <a:p>
            <a:r>
              <a:rPr lang="ja-JP" altLang="en-US" sz="1400" dirty="0">
                <a:latin typeface="メイリオ" panose="020B0604030504040204" pitchFamily="50" charset="-128"/>
                <a:ea typeface="メイリオ" panose="020B0604030504040204" pitchFamily="50" charset="-128"/>
                <a:cs typeface="Meiryo UI" pitchFamily="50" charset="-128"/>
              </a:rPr>
              <a:t>　用　　途：宿泊施設</a:t>
            </a:r>
            <a:endParaRPr lang="en-US" altLang="zh-TW"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建　　年：</a:t>
            </a:r>
            <a:r>
              <a:rPr lang="en-US" altLang="ja-JP" sz="1400" dirty="0">
                <a:latin typeface="メイリオ" panose="020B0604030504040204" pitchFamily="50" charset="-128"/>
                <a:ea typeface="メイリオ" panose="020B0604030504040204" pitchFamily="50" charset="-128"/>
                <a:cs typeface="Meiryo UI" pitchFamily="50" charset="-128"/>
              </a:rPr>
              <a:t>1974</a:t>
            </a:r>
            <a:r>
              <a:rPr lang="ja-JP" altLang="en-US" sz="1400" dirty="0">
                <a:latin typeface="メイリオ" panose="020B0604030504040204" pitchFamily="50" charset="-128"/>
                <a:ea typeface="メイリオ" panose="020B0604030504040204" pitchFamily="50" charset="-128"/>
                <a:cs typeface="Meiryo UI" pitchFamily="50" charset="-128"/>
              </a:rPr>
              <a:t>年</a:t>
            </a:r>
            <a:endParaRPr lang="en-US" altLang="zh-TW" sz="1400" dirty="0">
              <a:latin typeface="メイリオ" panose="020B0604030504040204" pitchFamily="50" charset="-128"/>
              <a:ea typeface="メイリオ" panose="020B0604030504040204" pitchFamily="50" charset="-128"/>
              <a:cs typeface="Meiryo UI" pitchFamily="50" charset="-128"/>
            </a:endParaRPr>
          </a:p>
          <a:p>
            <a:r>
              <a:rPr lang="zh-TW"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a:latin typeface="メイリオ" panose="020B0604030504040204" pitchFamily="50" charset="-128"/>
                <a:ea typeface="メイリオ" panose="020B0604030504040204" pitchFamily="50" charset="-128"/>
                <a:cs typeface="Meiryo UI" pitchFamily="50" charset="-128"/>
              </a:rPr>
              <a:t>照　　明：外灯</a:t>
            </a:r>
            <a:r>
              <a:rPr lang="zh-TW" altLang="en-US" sz="1400" dirty="0">
                <a:latin typeface="メイリオ" panose="020B0604030504040204" pitchFamily="50" charset="-128"/>
                <a:ea typeface="メイリオ" panose="020B0604030504040204" pitchFamily="50" charset="-128"/>
                <a:cs typeface="Meiryo UI" pitchFamily="50" charset="-128"/>
              </a:rPr>
              <a:t>（水銀灯）</a:t>
            </a:r>
            <a:endParaRPr lang="en-US" altLang="zh-TW"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約</a:t>
            </a:r>
            <a:r>
              <a:rPr lang="en-US" altLang="ja-JP" sz="1400" dirty="0">
                <a:latin typeface="メイリオ" panose="020B0604030504040204" pitchFamily="50" charset="-128"/>
                <a:ea typeface="メイリオ" panose="020B0604030504040204" pitchFamily="50" charset="-128"/>
                <a:cs typeface="Meiryo UI" pitchFamily="50" charset="-128"/>
              </a:rPr>
              <a:t>65</a:t>
            </a:r>
            <a:r>
              <a:rPr lang="ja-JP" altLang="en-US" sz="1400" dirty="0">
                <a:latin typeface="メイリオ" panose="020B0604030504040204" pitchFamily="50" charset="-128"/>
                <a:ea typeface="メイリオ" panose="020B0604030504040204" pitchFamily="50" charset="-128"/>
                <a:cs typeface="Meiryo UI" pitchFamily="50" charset="-128"/>
              </a:rPr>
              <a:t>灯</a:t>
            </a:r>
            <a:endParaRPr lang="en-US" altLang="zh-TW" sz="1400" dirty="0">
              <a:latin typeface="メイリオ" panose="020B0604030504040204" pitchFamily="50" charset="-128"/>
              <a:ea typeface="メイリオ" panose="020B0604030504040204" pitchFamily="50" charset="-128"/>
              <a:cs typeface="Meiryo UI" pitchFamily="50" charset="-128"/>
            </a:endParaRPr>
          </a:p>
        </p:txBody>
      </p:sp>
      <p:pic>
        <p:nvPicPr>
          <p:cNvPr id="22" name="Picture 2" descr="E:\LIB\★設備計画G\32_研修資料\H29年度インターンシップ研修\★ESCO導入マニュアル\導入事例\添付用写真\14.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319185" y="4444186"/>
            <a:ext cx="3024336" cy="215316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a:xfrm flipH="1">
            <a:off x="5060937" y="2083063"/>
            <a:ext cx="1763596" cy="1072880"/>
          </a:xfrm>
          <a:prstGeom prst="line">
            <a:avLst/>
          </a:prstGeom>
          <a:ln w="19050">
            <a:solidFill>
              <a:srgbClr val="FFC000"/>
            </a:solidFill>
            <a:headEnd type="triangle"/>
          </a:ln>
        </p:spPr>
        <p:style>
          <a:lnRef idx="1">
            <a:schemeClr val="accent1"/>
          </a:lnRef>
          <a:fillRef idx="0">
            <a:schemeClr val="accent1"/>
          </a:fillRef>
          <a:effectRef idx="0">
            <a:schemeClr val="accent1"/>
          </a:effectRef>
          <a:fontRef idx="minor">
            <a:schemeClr val="tx1"/>
          </a:fontRef>
        </p:style>
      </p:cxnSp>
      <p:pic>
        <p:nvPicPr>
          <p:cNvPr id="23" name="図 22"/>
          <p:cNvPicPr>
            <a:picLocks noChangeAspect="1"/>
          </p:cNvPicPr>
          <p:nvPr/>
        </p:nvPicPr>
        <p:blipFill rotWithShape="1">
          <a:blip r:embed="rId14"/>
          <a:srcRect l="26503" r="18488" b="9728"/>
          <a:stretch/>
        </p:blipFill>
        <p:spPr>
          <a:xfrm>
            <a:off x="3491880" y="2222994"/>
            <a:ext cx="1654375" cy="2237188"/>
          </a:xfrm>
          <a:prstGeom prst="rect">
            <a:avLst/>
          </a:prstGeom>
        </p:spPr>
      </p:pic>
      <p:cxnSp>
        <p:nvCxnSpPr>
          <p:cNvPr id="27" name="直線コネクタ 26"/>
          <p:cNvCxnSpPr/>
          <p:nvPr/>
        </p:nvCxnSpPr>
        <p:spPr>
          <a:xfrm flipH="1" flipV="1">
            <a:off x="6479050" y="6031638"/>
            <a:ext cx="1181100" cy="278450"/>
          </a:xfrm>
          <a:prstGeom prst="line">
            <a:avLst/>
          </a:prstGeom>
          <a:ln w="19050">
            <a:solidFill>
              <a:srgbClr val="FFC000"/>
            </a:solidFill>
            <a:headEnd type="triangle"/>
          </a:ln>
        </p:spPr>
        <p:style>
          <a:lnRef idx="1">
            <a:schemeClr val="accent1"/>
          </a:lnRef>
          <a:fillRef idx="0">
            <a:schemeClr val="accent1"/>
          </a:fillRef>
          <a:effectRef idx="0">
            <a:schemeClr val="accent1"/>
          </a:effectRef>
          <a:fontRef idx="minor">
            <a:schemeClr val="tx1"/>
          </a:fontRef>
        </p:style>
      </p:cxnSp>
      <p:pic>
        <p:nvPicPr>
          <p:cNvPr id="25" name="図 24"/>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5220072" y="3787849"/>
            <a:ext cx="1443978" cy="2953519"/>
          </a:xfrm>
          <a:prstGeom prst="rect">
            <a:avLst/>
          </a:prstGeom>
        </p:spPr>
      </p:pic>
      <p:cxnSp>
        <p:nvCxnSpPr>
          <p:cNvPr id="5" name="直線矢印コネクタ 4"/>
          <p:cNvCxnSpPr/>
          <p:nvPr/>
        </p:nvCxnSpPr>
        <p:spPr>
          <a:xfrm>
            <a:off x="2920322" y="738720"/>
            <a:ext cx="5612118" cy="1214889"/>
          </a:xfrm>
          <a:prstGeom prst="straightConnector1">
            <a:avLst/>
          </a:prstGeom>
          <a:ln w="19050">
            <a:solidFill>
              <a:srgbClr val="FF7C8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060937" y="970365"/>
            <a:ext cx="1513951" cy="261610"/>
          </a:xfrm>
          <a:prstGeom prst="rect">
            <a:avLst/>
          </a:prstGeom>
          <a:noFill/>
          <a:ln w="38100">
            <a:noFill/>
          </a:ln>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約</a:t>
            </a:r>
            <a:r>
              <a:rPr kumimoji="1" lang="en-US" altLang="ja-JP" sz="1050" dirty="0">
                <a:latin typeface="Meiryo UI" panose="020B0604030504040204" pitchFamily="50" charset="-128"/>
                <a:ea typeface="Meiryo UI" panose="020B0604030504040204" pitchFamily="50" charset="-128"/>
              </a:rPr>
              <a:t>600m</a:t>
            </a:r>
            <a:endParaRPr kumimoji="1" lang="ja-JP" altLang="en-US" sz="1050" dirty="0">
              <a:latin typeface="Meiryo UI" panose="020B0604030504040204" pitchFamily="50" charset="-128"/>
              <a:ea typeface="Meiryo UI" panose="020B0604030504040204" pitchFamily="50" charset="-128"/>
            </a:endParaRPr>
          </a:p>
        </p:txBody>
      </p:sp>
      <p:cxnSp>
        <p:nvCxnSpPr>
          <p:cNvPr id="39" name="直線矢印コネクタ 38"/>
          <p:cNvCxnSpPr/>
          <p:nvPr/>
        </p:nvCxnSpPr>
        <p:spPr>
          <a:xfrm flipV="1">
            <a:off x="7980276" y="2134798"/>
            <a:ext cx="552164" cy="4346444"/>
          </a:xfrm>
          <a:prstGeom prst="straightConnector1">
            <a:avLst/>
          </a:prstGeom>
          <a:ln w="19050">
            <a:solidFill>
              <a:srgbClr val="FF7C8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919480" y="3741865"/>
            <a:ext cx="1513951" cy="261610"/>
          </a:xfrm>
          <a:prstGeom prst="rect">
            <a:avLst/>
          </a:prstGeom>
          <a:noFill/>
          <a:ln w="38100">
            <a:noFill/>
          </a:ln>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約</a:t>
            </a:r>
            <a:r>
              <a:rPr lang="en-US" altLang="ja-JP" sz="1050" dirty="0">
                <a:latin typeface="Meiryo UI" panose="020B0604030504040204" pitchFamily="50" charset="-128"/>
                <a:ea typeface="Meiryo UI" panose="020B0604030504040204" pitchFamily="50" charset="-128"/>
              </a:rPr>
              <a:t>60</a:t>
            </a:r>
            <a:r>
              <a:rPr kumimoji="1" lang="en-US" altLang="ja-JP" sz="1050" dirty="0">
                <a:latin typeface="Meiryo UI" panose="020B0604030504040204" pitchFamily="50" charset="-128"/>
                <a:ea typeface="Meiryo UI" panose="020B0604030504040204" pitchFamily="50" charset="-128"/>
              </a:rPr>
              <a:t>0m</a:t>
            </a:r>
            <a:endParaRPr kumimoji="1" lang="ja-JP" altLang="en-US" sz="1050"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D5B08E57-8611-4CB4-8FEC-7A8AC9CA61AE}"/>
              </a:ext>
            </a:extLst>
          </p:cNvPr>
          <p:cNvSpPr/>
          <p:nvPr/>
        </p:nvSpPr>
        <p:spPr>
          <a:xfrm>
            <a:off x="86106" y="36164"/>
            <a:ext cx="7726254"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令和５年度の公募について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（令和６年度契約、工事予定）</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6609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45939E77-A440-479F-A5B0-4B6EBC64D7CD}"/>
              </a:ext>
            </a:extLst>
          </p:cNvPr>
          <p:cNvPicPr>
            <a:picLocks noChangeAspect="1"/>
          </p:cNvPicPr>
          <p:nvPr/>
        </p:nvPicPr>
        <p:blipFill>
          <a:blip r:embed="rId3"/>
          <a:stretch>
            <a:fillRect/>
          </a:stretch>
        </p:blipFill>
        <p:spPr>
          <a:xfrm>
            <a:off x="3741930" y="3917734"/>
            <a:ext cx="5421549" cy="2852670"/>
          </a:xfrm>
          <a:prstGeom prst="rect">
            <a:avLst/>
          </a:prstGeom>
        </p:spPr>
      </p:pic>
      <p:pic>
        <p:nvPicPr>
          <p:cNvPr id="20" name="図 19">
            <a:extLst>
              <a:ext uri="{FF2B5EF4-FFF2-40B4-BE49-F238E27FC236}">
                <a16:creationId xmlns:a16="http://schemas.microsoft.com/office/drawing/2014/main" id="{0B903772-2D45-446E-8C04-E707C45836B0}"/>
              </a:ext>
            </a:extLst>
          </p:cNvPr>
          <p:cNvPicPr>
            <a:picLocks noChangeAspect="1"/>
          </p:cNvPicPr>
          <p:nvPr/>
        </p:nvPicPr>
        <p:blipFill>
          <a:blip r:embed="rId4"/>
          <a:stretch>
            <a:fillRect/>
          </a:stretch>
        </p:blipFill>
        <p:spPr>
          <a:xfrm>
            <a:off x="3741930" y="1052736"/>
            <a:ext cx="4932040" cy="3299561"/>
          </a:xfrm>
          <a:prstGeom prst="rect">
            <a:avLst/>
          </a:prstGeom>
        </p:spPr>
      </p:pic>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14</a:t>
            </a:fld>
            <a:endParaRPr kumimoji="1" lang="ja-JP" altLang="en-US"/>
          </a:p>
        </p:txBody>
      </p:sp>
      <p:sp>
        <p:nvSpPr>
          <p:cNvPr id="18" name="角丸四角形 20">
            <a:extLst>
              <a:ext uri="{FF2B5EF4-FFF2-40B4-BE49-F238E27FC236}">
                <a16:creationId xmlns:a16="http://schemas.microsoft.com/office/drawing/2014/main" id="{79BDCB66-0E41-45C5-968A-97D63B4F6E81}"/>
              </a:ext>
            </a:extLst>
          </p:cNvPr>
          <p:cNvSpPr/>
          <p:nvPr/>
        </p:nvSpPr>
        <p:spPr>
          <a:xfrm>
            <a:off x="228206" y="634629"/>
            <a:ext cx="8592266" cy="5962723"/>
          </a:xfrm>
          <a:prstGeom prst="roundRect">
            <a:avLst>
              <a:gd name="adj" fmla="val 80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大阪府立北大阪高等職業技術専門校外２件</a:t>
            </a:r>
            <a:r>
              <a:rPr lang="en-US" altLang="zh-TW"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zh-TW"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CN"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●最優秀提案者</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・東芝エレベータ株式会社（代表者）</a:t>
            </a: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・みずほ東芝リース株式会社</a:t>
            </a:r>
          </a:p>
          <a:p>
            <a:endParaRPr lang="en-US" altLang="ja-JP" sz="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●各年の光熱水費削減額</a:t>
            </a:r>
          </a:p>
          <a:p>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6,045</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千円／年</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●省エネルギー率 </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16.5</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ｻｰﾋﾞｽ</a:t>
            </a:r>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期間</a:t>
            </a:r>
            <a:endPar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zh-TW"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令和</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a:t>
            </a:r>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提案内容</a:t>
            </a:r>
            <a:endPar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・照明のＬＥＤ化</a:t>
            </a: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B697C377-1551-463D-B1BC-4D0C9B569B77}"/>
              </a:ext>
            </a:extLst>
          </p:cNvPr>
          <p:cNvSpPr/>
          <p:nvPr/>
        </p:nvSpPr>
        <p:spPr>
          <a:xfrm>
            <a:off x="86106" y="36164"/>
            <a:ext cx="7726254"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令和５年度の公募について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（令和６年度契約、工事予定）</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492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図 78">
            <a:extLst>
              <a:ext uri="{FF2B5EF4-FFF2-40B4-BE49-F238E27FC236}">
                <a16:creationId xmlns:a16="http://schemas.microsoft.com/office/drawing/2014/main" id="{1B928DF7-7EE9-4F55-BCB7-3BFD2C8269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45" r="2860" b="2452"/>
          <a:stretch/>
        </p:blipFill>
        <p:spPr>
          <a:xfrm>
            <a:off x="2155260" y="541199"/>
            <a:ext cx="4181965" cy="5888488"/>
          </a:xfrm>
          <a:prstGeom prst="rect">
            <a:avLst/>
          </a:prstGeom>
        </p:spPr>
      </p:pic>
      <p:sp>
        <p:nvSpPr>
          <p:cNvPr id="2" name="テキスト ボックス 1"/>
          <p:cNvSpPr txBox="1"/>
          <p:nvPr/>
        </p:nvSpPr>
        <p:spPr>
          <a:xfrm>
            <a:off x="5251401" y="6480157"/>
            <a:ext cx="3818009"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：令和５年度公募が初めての公募となる市町村</a:t>
            </a:r>
            <a:endParaRPr kumimoji="1" lang="ja-JP" altLang="en-US" sz="1400" b="1" dirty="0">
              <a:latin typeface="Meiryo UI" panose="020B0604030504040204" pitchFamily="50" charset="-128"/>
              <a:ea typeface="Meiryo UI" panose="020B0604030504040204" pitchFamily="50" charset="-128"/>
            </a:endParaRPr>
          </a:p>
        </p:txBody>
      </p:sp>
      <p:sp>
        <p:nvSpPr>
          <p:cNvPr id="83" name="正方形/長方形 82"/>
          <p:cNvSpPr/>
          <p:nvPr/>
        </p:nvSpPr>
        <p:spPr>
          <a:xfrm>
            <a:off x="0" y="-3378"/>
            <a:ext cx="9144000" cy="691767"/>
          </a:xfrm>
          <a:prstGeom prst="rect">
            <a:avLst/>
          </a:prstGeom>
          <a:solidFill>
            <a:schemeClr val="bg1"/>
          </a:solidFill>
        </p:spPr>
        <p:txBody>
          <a:bodyPr wrap="square" tIns="36000" bIns="0">
            <a:no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府内市町村における</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86088" y="2585463"/>
            <a:ext cx="2700000" cy="756000"/>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497</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中央図書館、中央卸売市場、</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区役所、</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小中学校</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矢印コネクタ 38"/>
          <p:cNvCxnSpPr/>
          <p:nvPr/>
        </p:nvCxnSpPr>
        <p:spPr>
          <a:xfrm flipH="1">
            <a:off x="2786086" y="5164428"/>
            <a:ext cx="1515458" cy="332256"/>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cxnSpLocks/>
            <a:endCxn id="96" idx="3"/>
          </p:cNvCxnSpPr>
          <p:nvPr/>
        </p:nvCxnSpPr>
        <p:spPr>
          <a:xfrm flipH="1" flipV="1">
            <a:off x="2786088" y="2321563"/>
            <a:ext cx="1857920" cy="26390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cxnSpLocks/>
            <a:endCxn id="88" idx="3"/>
          </p:cNvCxnSpPr>
          <p:nvPr/>
        </p:nvCxnSpPr>
        <p:spPr>
          <a:xfrm flipH="1">
            <a:off x="2786088" y="5387340"/>
            <a:ext cx="1321092" cy="718859"/>
          </a:xfrm>
          <a:prstGeom prst="straightConnector1">
            <a:avLst/>
          </a:prstGeom>
          <a:ln w="12700">
            <a:solidFill>
              <a:srgbClr val="0070C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cxnSpLocks/>
            <a:endCxn id="85" idx="3"/>
          </p:cNvCxnSpPr>
          <p:nvPr/>
        </p:nvCxnSpPr>
        <p:spPr>
          <a:xfrm flipH="1" flipV="1">
            <a:off x="2786088" y="3657907"/>
            <a:ext cx="2001936" cy="794156"/>
          </a:xfrm>
          <a:prstGeom prst="straightConnector1">
            <a:avLst/>
          </a:prstGeom>
          <a:ln w="12700">
            <a:solidFill>
              <a:srgbClr val="FF0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endCxn id="101" idx="3"/>
          </p:cNvCxnSpPr>
          <p:nvPr/>
        </p:nvCxnSpPr>
        <p:spPr>
          <a:xfrm flipH="1" flipV="1">
            <a:off x="2778928" y="824457"/>
            <a:ext cx="1918972" cy="1233504"/>
          </a:xfrm>
          <a:prstGeom prst="straightConnector1">
            <a:avLst/>
          </a:prstGeom>
          <a:ln w="12700">
            <a:solidFill>
              <a:srgbClr val="FF0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endCxn id="99" idx="3"/>
          </p:cNvCxnSpPr>
          <p:nvPr/>
        </p:nvCxnSpPr>
        <p:spPr>
          <a:xfrm flipH="1" flipV="1">
            <a:off x="2789209" y="1348405"/>
            <a:ext cx="1595963" cy="794005"/>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cxnSpLocks/>
            <a:endCxn id="110" idx="1"/>
          </p:cNvCxnSpPr>
          <p:nvPr/>
        </p:nvCxnSpPr>
        <p:spPr>
          <a:xfrm flipV="1">
            <a:off x="5548991" y="2840933"/>
            <a:ext cx="810330" cy="875784"/>
          </a:xfrm>
          <a:prstGeom prst="straightConnector1">
            <a:avLst/>
          </a:prstGeom>
          <a:ln w="12700">
            <a:solidFill>
              <a:srgbClr val="0070C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endCxn id="53" idx="1"/>
          </p:cNvCxnSpPr>
          <p:nvPr/>
        </p:nvCxnSpPr>
        <p:spPr>
          <a:xfrm>
            <a:off x="5748372" y="4752261"/>
            <a:ext cx="621495" cy="60637"/>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6369867" y="4596898"/>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河南町</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町役場庁舎</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6" name="直線矢印コネクタ 55"/>
          <p:cNvCxnSpPr>
            <a:cxnSpLocks/>
            <a:endCxn id="109" idx="1"/>
          </p:cNvCxnSpPr>
          <p:nvPr/>
        </p:nvCxnSpPr>
        <p:spPr>
          <a:xfrm flipV="1">
            <a:off x="5234098" y="1278152"/>
            <a:ext cx="1117620" cy="1567416"/>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cxnSpLocks/>
            <a:endCxn id="108" idx="1"/>
          </p:cNvCxnSpPr>
          <p:nvPr/>
        </p:nvCxnSpPr>
        <p:spPr>
          <a:xfrm flipV="1">
            <a:off x="5241701" y="779802"/>
            <a:ext cx="1110017" cy="1824902"/>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6364595" y="4103408"/>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太子町</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町役場庁舎・分署</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0" name="直線矢印コネクタ 59"/>
          <p:cNvCxnSpPr>
            <a:endCxn id="59" idx="1"/>
          </p:cNvCxnSpPr>
          <p:nvPr/>
        </p:nvCxnSpPr>
        <p:spPr>
          <a:xfrm flipV="1">
            <a:off x="5748372" y="4319408"/>
            <a:ext cx="616223" cy="131081"/>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cxnSpLocks/>
            <a:endCxn id="37" idx="3"/>
          </p:cNvCxnSpPr>
          <p:nvPr/>
        </p:nvCxnSpPr>
        <p:spPr>
          <a:xfrm flipH="1" flipV="1">
            <a:off x="2786088" y="2963463"/>
            <a:ext cx="2075440" cy="378000"/>
          </a:xfrm>
          <a:prstGeom prst="straightConnector1">
            <a:avLst/>
          </a:prstGeom>
          <a:ln w="12700">
            <a:solidFill>
              <a:srgbClr val="FF0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endCxn id="91" idx="1"/>
          </p:cNvCxnSpPr>
          <p:nvPr/>
        </p:nvCxnSpPr>
        <p:spPr>
          <a:xfrm>
            <a:off x="5241701" y="5266465"/>
            <a:ext cx="1128151" cy="528794"/>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cxnSpLocks/>
            <a:endCxn id="61" idx="3"/>
          </p:cNvCxnSpPr>
          <p:nvPr/>
        </p:nvCxnSpPr>
        <p:spPr>
          <a:xfrm flipH="1">
            <a:off x="2786400" y="5092289"/>
            <a:ext cx="1771823" cy="49350"/>
          </a:xfrm>
          <a:prstGeom prst="straightConnector1">
            <a:avLst/>
          </a:prstGeom>
          <a:ln w="12700">
            <a:solidFill>
              <a:srgbClr val="0070C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cxnSpLocks/>
            <a:endCxn id="104" idx="3"/>
          </p:cNvCxnSpPr>
          <p:nvPr/>
        </p:nvCxnSpPr>
        <p:spPr>
          <a:xfrm flipH="1" flipV="1">
            <a:off x="2786085" y="1827512"/>
            <a:ext cx="2100934" cy="710051"/>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cxnSpLocks/>
            <a:endCxn id="111" idx="1"/>
          </p:cNvCxnSpPr>
          <p:nvPr/>
        </p:nvCxnSpPr>
        <p:spPr>
          <a:xfrm flipV="1">
            <a:off x="5440520" y="3333571"/>
            <a:ext cx="916468" cy="744929"/>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cxnSpLocks/>
            <a:endCxn id="102" idx="2"/>
          </p:cNvCxnSpPr>
          <p:nvPr/>
        </p:nvCxnSpPr>
        <p:spPr>
          <a:xfrm flipH="1" flipV="1">
            <a:off x="4631100" y="1009852"/>
            <a:ext cx="809420" cy="90698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cxnSpLocks/>
            <a:endCxn id="86" idx="3"/>
          </p:cNvCxnSpPr>
          <p:nvPr/>
        </p:nvCxnSpPr>
        <p:spPr>
          <a:xfrm flipH="1" flipV="1">
            <a:off x="2786088" y="4182723"/>
            <a:ext cx="1465872" cy="434997"/>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cxnSpLocks/>
            <a:endCxn id="107" idx="1"/>
          </p:cNvCxnSpPr>
          <p:nvPr/>
        </p:nvCxnSpPr>
        <p:spPr>
          <a:xfrm flipV="1">
            <a:off x="5868144" y="1768648"/>
            <a:ext cx="488844" cy="468983"/>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08488" y="484756"/>
            <a:ext cx="8856000" cy="0"/>
          </a:xfrm>
          <a:prstGeom prst="line">
            <a:avLst/>
          </a:prstGeom>
          <a:ln w="12700">
            <a:solidFill>
              <a:schemeClr val="tx2"/>
            </a:solidFill>
          </a:ln>
        </p:spPr>
        <p:style>
          <a:lnRef idx="3">
            <a:schemeClr val="accent1"/>
          </a:lnRef>
          <a:fillRef idx="0">
            <a:schemeClr val="accent1"/>
          </a:fillRef>
          <a:effectRef idx="2">
            <a:schemeClr val="accent1"/>
          </a:effectRef>
          <a:fontRef idx="minor">
            <a:schemeClr val="tx1"/>
          </a:fontRef>
        </p:style>
      </p:cxnSp>
      <p:sp>
        <p:nvSpPr>
          <p:cNvPr id="85" name="正方形/長方形 84"/>
          <p:cNvSpPr/>
          <p:nvPr/>
        </p:nvSpPr>
        <p:spPr>
          <a:xfrm>
            <a:off x="86088" y="3405907"/>
            <a:ext cx="2700000" cy="504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北区役所、</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斎場</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lang="ja-JP" altLang="en-US" sz="10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86088" y="3966723"/>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泉大津</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市立病院</a:t>
            </a:r>
            <a:endPar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86088" y="5406835"/>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岸和田</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本庁舎、市民病院 等</a:t>
            </a:r>
            <a:endPar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78928" y="5890199"/>
            <a:ext cx="270716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貝塚</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市民福祉センター</a:t>
            </a:r>
            <a:endPar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6362254" y="5088075"/>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千早赤阪村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郷土資料館、保健センター　等</a:t>
            </a:r>
            <a:endPar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95"/>
          <p:cNvSpPr/>
          <p:nvPr/>
        </p:nvSpPr>
        <p:spPr>
          <a:xfrm>
            <a:off x="86088" y="2105563"/>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豊中</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第一庁舎、第二庁舎</a:t>
            </a:r>
            <a:endPar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89209" y="1132405"/>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池田</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池田・府市合同庁舎、五月山体育館</a:t>
            </a:r>
            <a:endPar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78928" y="572457"/>
            <a:ext cx="2700000" cy="504000"/>
          </a:xfrm>
          <a:prstGeom prst="rect">
            <a:avLst/>
          </a:prstGeom>
          <a:solidFill>
            <a:schemeClr val="bg1">
              <a:alpha val="93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市（３施設）</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聖苑</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3281100" y="577852"/>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高槻</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高槻市総合センター、市役所本館</a:t>
            </a:r>
            <a:endParaRPr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82960" y="1611512"/>
            <a:ext cx="2703125"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吹田</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a:t>
            </a:r>
            <a:endPar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6356988" y="1552648"/>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枚方</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輝きプラザきらら、中央図書館</a:t>
            </a:r>
            <a:endPar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351718" y="563802"/>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摂津</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市庁舎</a:t>
            </a:r>
            <a:endParaRPr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6351718" y="1062152"/>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守口</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市庁舎</a:t>
            </a:r>
            <a:endPar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359321" y="2624933"/>
            <a:ext cx="2700000" cy="4320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八尾</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本庁舎、総合体育館　等</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6356988" y="3117571"/>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藤井寺市</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市役所、市民総合会館　等</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2" name="直線矢印コネクタ 91"/>
          <p:cNvCxnSpPr>
            <a:endCxn id="90" idx="1"/>
          </p:cNvCxnSpPr>
          <p:nvPr/>
        </p:nvCxnSpPr>
        <p:spPr>
          <a:xfrm>
            <a:off x="5652120" y="5059298"/>
            <a:ext cx="710134" cy="244777"/>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6369852" y="5579259"/>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河内長野市</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市庁舎本館・別館、文化会館 等</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86088" y="4452063"/>
            <a:ext cx="2700001" cy="432000"/>
          </a:xfrm>
          <a:prstGeom prst="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忠岡町</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シビックセンター、文化会館 等</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86087" y="6381376"/>
            <a:ext cx="2692841" cy="432000"/>
          </a:xfrm>
          <a:prstGeom prst="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泉南市</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総合福祉センター</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6362254" y="3618020"/>
            <a:ext cx="2700000" cy="432000"/>
          </a:xfrm>
          <a:prstGeom prst="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大阪狭山市</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SAYAKA</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ホール</a:t>
            </a:r>
            <a:endPar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86400" y="4925639"/>
            <a:ext cx="2700000" cy="432000"/>
          </a:xfrm>
          <a:prstGeom prst="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和泉</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コミュニティセンター、街路灯及び公園灯 等</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8" name="直線矢印コネクタ 67"/>
          <p:cNvCxnSpPr>
            <a:cxnSpLocks/>
            <a:endCxn id="50" idx="3"/>
          </p:cNvCxnSpPr>
          <p:nvPr/>
        </p:nvCxnSpPr>
        <p:spPr>
          <a:xfrm flipH="1" flipV="1">
            <a:off x="2786089" y="4668063"/>
            <a:ext cx="1366811" cy="48717"/>
          </a:xfrm>
          <a:prstGeom prst="straightConnector1">
            <a:avLst/>
          </a:prstGeom>
          <a:ln w="12700">
            <a:solidFill>
              <a:srgbClr val="0070C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cxnSpLocks/>
            <a:endCxn id="55" idx="3"/>
          </p:cNvCxnSpPr>
          <p:nvPr/>
        </p:nvCxnSpPr>
        <p:spPr>
          <a:xfrm flipH="1">
            <a:off x="2778928" y="5836920"/>
            <a:ext cx="779612" cy="760456"/>
          </a:xfrm>
          <a:prstGeom prst="straightConnector1">
            <a:avLst/>
          </a:prstGeom>
          <a:ln w="12700">
            <a:solidFill>
              <a:srgbClr val="0070C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cxnSpLocks/>
            <a:endCxn id="57" idx="1"/>
          </p:cNvCxnSpPr>
          <p:nvPr/>
        </p:nvCxnSpPr>
        <p:spPr>
          <a:xfrm flipV="1">
            <a:off x="5080026" y="3834020"/>
            <a:ext cx="1282228" cy="809617"/>
          </a:xfrm>
          <a:prstGeom prst="straightConnector1">
            <a:avLst/>
          </a:prstGeom>
          <a:ln w="12700">
            <a:solidFill>
              <a:srgbClr val="0070C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965411" y="6155448"/>
            <a:ext cx="4104000" cy="307777"/>
          </a:xfrm>
          <a:prstGeom prst="rect">
            <a:avLst/>
          </a:prstGeom>
          <a:noFill/>
          <a:ln>
            <a:noFill/>
          </a:ln>
        </p:spPr>
        <p:txBody>
          <a:bodyPr wrap="square" rtlCol="0" anchor="ctr" anchorCtr="0">
            <a:spAutoFit/>
          </a:bodyPr>
          <a:lstStyle/>
          <a:p>
            <a:r>
              <a:rPr lang="ja-JP" altLang="en-US" sz="1400" b="1" dirty="0">
                <a:latin typeface="Meiryo UI" panose="020B0604030504040204" pitchFamily="50" charset="-128"/>
                <a:ea typeface="Meiryo UI" panose="020B0604030504040204" pitchFamily="50" charset="-128"/>
              </a:rPr>
              <a:t>＜赤囲み市町村（下線施設）：令和５年度公募＞</a:t>
            </a:r>
            <a:endParaRPr lang="en-US" altLang="ja-JP" sz="1400" b="1" dirty="0">
              <a:latin typeface="Meiryo UI" panose="020B0604030504040204" pitchFamily="50" charset="-128"/>
              <a:ea typeface="Meiryo UI" panose="020B0604030504040204" pitchFamily="50" charset="-128"/>
            </a:endParaRPr>
          </a:p>
        </p:txBody>
      </p:sp>
      <p:sp>
        <p:nvSpPr>
          <p:cNvPr id="89" name="正方形/長方形 88"/>
          <p:cNvSpPr/>
          <p:nvPr/>
        </p:nvSpPr>
        <p:spPr>
          <a:xfrm>
            <a:off x="4162093" y="-63420"/>
            <a:ext cx="4874411" cy="615553"/>
          </a:xfrm>
          <a:prstGeom prst="rect">
            <a:avLst/>
          </a:prstGeom>
          <a:noFill/>
        </p:spPr>
        <p:txBody>
          <a:bodyPr wrap="square" anchor="ctr" anchorCtr="0">
            <a:spAutoFit/>
          </a:bodyPr>
          <a:lstStyle/>
          <a:p>
            <a:r>
              <a:rPr lang="en-US" altLang="ja-JP" sz="1700" b="1"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市町村</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567</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施設で事業化</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700" b="1" dirty="0">
                <a:latin typeface="Meiryo UI" panose="020B0604030504040204" pitchFamily="50" charset="-128"/>
                <a:ea typeface="Meiryo UI" panose="020B0604030504040204" pitchFamily="50" charset="-128"/>
                <a:cs typeface="Meiryo UI" panose="020B0604030504040204" pitchFamily="50" charset="-128"/>
              </a:rPr>
              <a:t>　　　　　　　　　　　　　　　　　（令和５年</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月時点）</a:t>
            </a:r>
          </a:p>
        </p:txBody>
      </p:sp>
      <p:sp>
        <p:nvSpPr>
          <p:cNvPr id="69" name="十角形 68"/>
          <p:cNvSpPr/>
          <p:nvPr/>
        </p:nvSpPr>
        <p:spPr>
          <a:xfrm>
            <a:off x="5055564" y="6472384"/>
            <a:ext cx="299454" cy="320500"/>
          </a:xfrm>
          <a:prstGeom prst="decagon">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新</a:t>
            </a:r>
          </a:p>
        </p:txBody>
      </p:sp>
      <p:sp>
        <p:nvSpPr>
          <p:cNvPr id="94" name="正方形/長方形 93">
            <a:extLst>
              <a:ext uri="{FF2B5EF4-FFF2-40B4-BE49-F238E27FC236}">
                <a16:creationId xmlns:a16="http://schemas.microsoft.com/office/drawing/2014/main" id="{AF00C387-B433-49A8-B149-4A18585A9E8E}"/>
              </a:ext>
            </a:extLst>
          </p:cNvPr>
          <p:cNvSpPr/>
          <p:nvPr/>
        </p:nvSpPr>
        <p:spPr>
          <a:xfrm>
            <a:off x="6351718" y="2042236"/>
            <a:ext cx="2700000" cy="504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交野</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総合体育施設</a:t>
            </a:r>
            <a:endPar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矢印コネクタ 94">
            <a:extLst>
              <a:ext uri="{FF2B5EF4-FFF2-40B4-BE49-F238E27FC236}">
                <a16:creationId xmlns:a16="http://schemas.microsoft.com/office/drawing/2014/main" id="{8A30B995-06AD-41B6-82B2-A360DED9028D}"/>
              </a:ext>
            </a:extLst>
          </p:cNvPr>
          <p:cNvCxnSpPr>
            <a:cxnSpLocks/>
            <a:endCxn id="94" idx="1"/>
          </p:cNvCxnSpPr>
          <p:nvPr/>
        </p:nvCxnSpPr>
        <p:spPr>
          <a:xfrm flipV="1">
            <a:off x="5940152" y="2294236"/>
            <a:ext cx="411566" cy="291700"/>
          </a:xfrm>
          <a:prstGeom prst="straightConnector1">
            <a:avLst/>
          </a:prstGeom>
          <a:ln w="12700">
            <a:solidFill>
              <a:srgbClr val="FF0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66" name="十角形 65"/>
          <p:cNvSpPr/>
          <p:nvPr/>
        </p:nvSpPr>
        <p:spPr>
          <a:xfrm>
            <a:off x="6012160" y="2099891"/>
            <a:ext cx="432048" cy="393005"/>
          </a:xfrm>
          <a:prstGeom prst="decagon">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新</a:t>
            </a:r>
          </a:p>
        </p:txBody>
      </p:sp>
    </p:spTree>
    <p:extLst>
      <p:ext uri="{BB962C8B-B14F-4D97-AF65-F5344CB8AC3E}">
        <p14:creationId xmlns:p14="http://schemas.microsoft.com/office/powerpoint/2010/main" val="3653754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
          <p:cNvSpPr>
            <a:spLocks noChangeArrowheads="1"/>
          </p:cNvSpPr>
          <p:nvPr/>
        </p:nvSpPr>
        <p:spPr bwMode="auto">
          <a:xfrm>
            <a:off x="265168" y="344209"/>
            <a:ext cx="82296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3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3"/>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16</a:t>
            </a:fld>
            <a:endParaRPr kumimoji="1" lang="ja-JP" altLang="en-US" dirty="0"/>
          </a:p>
        </p:txBody>
      </p:sp>
      <p:sp>
        <p:nvSpPr>
          <p:cNvPr id="7" name="サブタイトル 2"/>
          <p:cNvSpPr txBox="1">
            <a:spLocks/>
          </p:cNvSpPr>
          <p:nvPr/>
        </p:nvSpPr>
        <p:spPr bwMode="auto">
          <a:xfrm>
            <a:off x="170810" y="1200887"/>
            <a:ext cx="8735317" cy="5386159"/>
          </a:xfrm>
          <a:prstGeom prst="rect">
            <a:avLst/>
          </a:prstGeom>
          <a:solidFill>
            <a:schemeClr val="bg1"/>
          </a:solidFill>
          <a:ln w="19050">
            <a:solidFill>
              <a:schemeClr val="tx1"/>
            </a:solidFill>
            <a:miter lim="800000"/>
            <a:headEnd/>
            <a:tailEnd/>
          </a:ln>
        </p:spPr>
        <p:txBody>
          <a:bodyPr rIns="0"/>
          <a:lstStyle>
            <a:lvl1pPr eaLnBrk="0" hangingPunct="0">
              <a:defRPr kumimoji="1" sz="2400" b="1">
                <a:solidFill>
                  <a:schemeClr val="tx2"/>
                </a:solidFill>
                <a:latin typeface="Times New Roman" pitchFamily="18" charset="0"/>
                <a:ea typeface="ＭＳ Ｐゴシック" pitchFamily="50" charset="-128"/>
              </a:defRPr>
            </a:lvl1pPr>
            <a:lvl2pPr marL="742950" indent="-285750" eaLnBrk="0" hangingPunct="0">
              <a:defRPr kumimoji="1" sz="2400" b="1">
                <a:solidFill>
                  <a:schemeClr val="tx2"/>
                </a:solidFill>
                <a:latin typeface="Times New Roman" pitchFamily="18" charset="0"/>
                <a:ea typeface="ＭＳ Ｐゴシック" pitchFamily="50" charset="-128"/>
              </a:defRPr>
            </a:lvl2pPr>
            <a:lvl3pPr marL="1143000" indent="-228600" eaLnBrk="0" hangingPunct="0">
              <a:defRPr kumimoji="1" sz="2400" b="1">
                <a:solidFill>
                  <a:schemeClr val="tx2"/>
                </a:solidFill>
                <a:latin typeface="Times New Roman" pitchFamily="18" charset="0"/>
                <a:ea typeface="ＭＳ Ｐゴシック" pitchFamily="50" charset="-128"/>
              </a:defRPr>
            </a:lvl3pPr>
            <a:lvl4pPr marL="1600200" indent="-228600" eaLnBrk="0" hangingPunct="0">
              <a:defRPr kumimoji="1" sz="2400" b="1">
                <a:solidFill>
                  <a:schemeClr val="tx2"/>
                </a:solidFill>
                <a:latin typeface="Times New Roman" pitchFamily="18" charset="0"/>
                <a:ea typeface="ＭＳ Ｐゴシック" pitchFamily="50" charset="-128"/>
              </a:defRPr>
            </a:lvl4pPr>
            <a:lvl5pPr marL="2057400" indent="-228600" eaLnBrk="0" hangingPunct="0">
              <a:defRPr kumimoji="1" sz="2400" b="1">
                <a:solidFill>
                  <a:schemeClr val="tx2"/>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9pPr>
          </a:lstStyle>
          <a:p>
            <a:endParaRPr lang="en-US" altLang="ja-JP" sz="1000" b="0" dirty="0">
              <a:latin typeface="BIZ UDPゴシック" panose="020B0400000000000000" pitchFamily="50" charset="-128"/>
              <a:ea typeface="BIZ UDPゴシック" panose="020B0400000000000000" pitchFamily="50" charset="-128"/>
              <a:cs typeface="Meiryo UI" pitchFamily="50" charset="-128"/>
            </a:endParaRPr>
          </a:p>
          <a:p>
            <a:r>
              <a:rPr lang="ja-JP" altLang="en-US" b="0" dirty="0">
                <a:solidFill>
                  <a:schemeClr val="tx1"/>
                </a:solidFill>
                <a:latin typeface="BIZ UDPゴシック" panose="020B0400000000000000" pitchFamily="50" charset="-128"/>
                <a:ea typeface="BIZ UDPゴシック" panose="020B0400000000000000" pitchFamily="50" charset="-128"/>
                <a:cs typeface="Meiryo UI" pitchFamily="50" charset="-128"/>
              </a:rPr>
              <a:t> </a:t>
            </a:r>
            <a:endParaRPr lang="en-US" altLang="ja-JP" b="0"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＜設備更新型</a:t>
            </a:r>
            <a:r>
              <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ESCO</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a:t>
            </a: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a:t>
            </a:r>
            <a:r>
              <a:rPr lang="zh-TW"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大阪府西大阪治水事務所</a:t>
            </a:r>
            <a:r>
              <a:rPr lang="en-US" altLang="zh-TW" dirty="0">
                <a:solidFill>
                  <a:schemeClr val="tx1"/>
                </a:solidFill>
                <a:latin typeface="BIZ UDPゴシック" panose="020B0400000000000000" pitchFamily="50" charset="-128"/>
                <a:ea typeface="BIZ UDPゴシック" panose="020B0400000000000000" pitchFamily="50" charset="-128"/>
                <a:cs typeface="Meiryo UI" pitchFamily="50" charset="-128"/>
              </a:rPr>
              <a:t>ESCO</a:t>
            </a:r>
            <a:r>
              <a:rPr lang="zh-TW"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事業</a:t>
            </a:r>
            <a:endParaRPr lang="en-US" altLang="zh-TW"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＜民間資金活用型</a:t>
            </a:r>
            <a:r>
              <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ESCO</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a:t>
            </a: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a:t>
            </a:r>
            <a:r>
              <a:rPr lang="zh-TW"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大阪府立東淀川高等学校外３３件</a:t>
            </a:r>
            <a:r>
              <a:rPr lang="en-US" altLang="zh-TW" dirty="0">
                <a:solidFill>
                  <a:schemeClr val="tx1"/>
                </a:solidFill>
                <a:latin typeface="BIZ UDPゴシック" panose="020B0400000000000000" pitchFamily="50" charset="-128"/>
                <a:ea typeface="BIZ UDPゴシック" panose="020B0400000000000000" pitchFamily="50" charset="-128"/>
                <a:cs typeface="Meiryo UI" pitchFamily="50" charset="-128"/>
              </a:rPr>
              <a:t>ESCO</a:t>
            </a:r>
            <a:r>
              <a:rPr lang="zh-TW"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事業</a:t>
            </a:r>
            <a:endParaRPr lang="en-US" altLang="zh-TW"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r>
              <a:rPr lang="ja-JP" altLang="en-US" sz="2400" b="1" kern="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p:txBody>
      </p:sp>
      <p:sp>
        <p:nvSpPr>
          <p:cNvPr id="8" name="サブタイトル 2"/>
          <p:cNvSpPr txBox="1">
            <a:spLocks/>
          </p:cNvSpPr>
          <p:nvPr/>
        </p:nvSpPr>
        <p:spPr bwMode="auto">
          <a:xfrm>
            <a:off x="160963" y="706711"/>
            <a:ext cx="4050790" cy="494176"/>
          </a:xfrm>
          <a:prstGeom prst="rect">
            <a:avLst/>
          </a:prstGeom>
          <a:solidFill>
            <a:schemeClr val="accent1"/>
          </a:solidFill>
          <a:ln w="19050">
            <a:solidFill>
              <a:schemeClr val="tx2"/>
            </a:solidFill>
            <a:miter lim="800000"/>
            <a:headEnd/>
            <a:tailEnd/>
          </a:ln>
          <a:effectLst/>
        </p:spPr>
        <p:txBody>
          <a:bodyPr wrap="square" lIns="180000" tIns="108000" rIns="180000" bIns="180000"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令和６年度の事業化施設</a:t>
            </a:r>
          </a:p>
        </p:txBody>
      </p:sp>
    </p:spTree>
    <p:extLst>
      <p:ext uri="{BB962C8B-B14F-4D97-AF65-F5344CB8AC3E}">
        <p14:creationId xmlns:p14="http://schemas.microsoft.com/office/powerpoint/2010/main" val="1860208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167880" y="1896502"/>
            <a:ext cx="8693492" cy="3908762"/>
          </a:xfrm>
          <a:prstGeom prst="rect">
            <a:avLst/>
          </a:prstGeom>
        </p:spPr>
        <p:txBody>
          <a:bodyPr wrap="square">
            <a:spAutoFit/>
          </a:bodyPr>
          <a:lstStyle/>
          <a:p>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所在地</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　</a:t>
            </a:r>
            <a:r>
              <a:rPr lang="zh-CN" altLang="en-US" sz="2000" dirty="0">
                <a:latin typeface="BIZ UDPゴシック" panose="020B0400000000000000" pitchFamily="50" charset="-128"/>
                <a:ea typeface="BIZ UDPゴシック" panose="020B0400000000000000" pitchFamily="50" charset="-128"/>
              </a:rPr>
              <a:t>大阪市西区江之子島</a:t>
            </a:r>
            <a:r>
              <a:rPr lang="en-US" altLang="zh-CN" sz="2000" dirty="0">
                <a:latin typeface="BIZ UDPゴシック" panose="020B0400000000000000" pitchFamily="50" charset="-128"/>
                <a:ea typeface="BIZ UDPゴシック" panose="020B0400000000000000" pitchFamily="50" charset="-128"/>
              </a:rPr>
              <a:t>2-1-64</a:t>
            </a:r>
          </a:p>
          <a:p>
            <a:pPr>
              <a:spcBef>
                <a:spcPts val="2400"/>
              </a:spcBef>
            </a:pPr>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施設概要</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p>
          <a:p>
            <a:r>
              <a:rPr lang="ja-JP" altLang="en-US" sz="2000" dirty="0">
                <a:latin typeface="BIZ UDPゴシック" panose="020B0400000000000000" pitchFamily="50" charset="-128"/>
                <a:ea typeface="BIZ UDPゴシック" panose="020B0400000000000000" pitchFamily="50" charset="-128"/>
                <a:cs typeface="Meiryo UI" pitchFamily="50" charset="-128"/>
              </a:rPr>
              <a:t>　建　 年：</a:t>
            </a:r>
            <a:r>
              <a:rPr lang="en-US" altLang="zh-TW" sz="2000" dirty="0">
                <a:latin typeface="BIZ UDPゴシック" panose="020B0400000000000000" pitchFamily="50" charset="-128"/>
                <a:ea typeface="BIZ UDPゴシック" panose="020B0400000000000000" pitchFamily="50" charset="-128"/>
                <a:cs typeface="Meiryo UI" pitchFamily="50" charset="-128"/>
              </a:rPr>
              <a:t>2007</a:t>
            </a:r>
            <a:r>
              <a:rPr lang="ja-JP" altLang="en-US" sz="2000" dirty="0">
                <a:latin typeface="BIZ UDPゴシック" panose="020B0400000000000000" pitchFamily="50" charset="-128"/>
                <a:ea typeface="BIZ UDPゴシック" panose="020B0400000000000000" pitchFamily="50" charset="-128"/>
                <a:cs typeface="Meiryo UI" pitchFamily="50" charset="-128"/>
              </a:rPr>
              <a:t>年</a:t>
            </a:r>
            <a:endParaRPr lang="en-US" altLang="ja-JP" sz="2000" dirty="0">
              <a:latin typeface="BIZ UDPゴシック" panose="020B0400000000000000" pitchFamily="50" charset="-128"/>
              <a:ea typeface="BIZ UDPゴシック" panose="020B0400000000000000" pitchFamily="50" charset="-128"/>
              <a:cs typeface="Meiryo UI" pitchFamily="50" charset="-128"/>
            </a:endParaRPr>
          </a:p>
          <a:p>
            <a:r>
              <a:rPr lang="ja-JP" altLang="en-US" sz="2000" dirty="0">
                <a:latin typeface="BIZ UDPゴシック" panose="020B0400000000000000" pitchFamily="50" charset="-128"/>
                <a:ea typeface="BIZ UDPゴシック" panose="020B0400000000000000" pitchFamily="50" charset="-128"/>
                <a:cs typeface="Meiryo UI" pitchFamily="50" charset="-128"/>
              </a:rPr>
              <a:t>　延面積：</a:t>
            </a:r>
            <a:r>
              <a:rPr lang="en-US" altLang="zh-TW" sz="2000" dirty="0">
                <a:latin typeface="BIZ UDPゴシック" panose="020B0400000000000000" pitchFamily="50" charset="-128"/>
                <a:ea typeface="BIZ UDPゴシック" panose="020B0400000000000000" pitchFamily="50" charset="-128"/>
                <a:cs typeface="Meiryo UI" pitchFamily="50" charset="-128"/>
              </a:rPr>
              <a:t>2,026㎡</a:t>
            </a:r>
          </a:p>
          <a:p>
            <a:r>
              <a:rPr lang="ja-JP" altLang="en-US" sz="2000" dirty="0">
                <a:latin typeface="BIZ UDPゴシック" panose="020B0400000000000000" pitchFamily="50" charset="-128"/>
                <a:ea typeface="BIZ UDPゴシック" panose="020B0400000000000000" pitchFamily="50" charset="-128"/>
                <a:cs typeface="Meiryo UI" pitchFamily="50" charset="-128"/>
              </a:rPr>
              <a:t>　　　　　　　　　</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zh-TW" altLang="en-US" sz="2000" dirty="0">
                <a:latin typeface="BIZ UDPゴシック" panose="020B0400000000000000" pitchFamily="50" charset="-128"/>
                <a:ea typeface="BIZ UDPゴシック" panose="020B0400000000000000" pitchFamily="50" charset="-128"/>
                <a:cs typeface="Meiryo UI" pitchFamily="50" charset="-128"/>
              </a:rPr>
              <a:t>施設全体</a:t>
            </a:r>
            <a:r>
              <a:rPr lang="ja-JP" altLang="en-US" sz="2000" dirty="0">
                <a:latin typeface="BIZ UDPゴシック" panose="020B0400000000000000" pitchFamily="50" charset="-128"/>
                <a:ea typeface="BIZ UDPゴシック" panose="020B0400000000000000" pitchFamily="50" charset="-128"/>
                <a:cs typeface="Meiryo UI" pitchFamily="50" charset="-128"/>
              </a:rPr>
              <a:t>（隣接する津波・高潮ステーション含む）</a:t>
            </a:r>
            <a:r>
              <a:rPr lang="zh-TW" altLang="en-US" sz="2000" dirty="0">
                <a:latin typeface="BIZ UDPゴシック" panose="020B0400000000000000" pitchFamily="50" charset="-128"/>
                <a:ea typeface="BIZ UDPゴシック" panose="020B0400000000000000" pitchFamily="50" charset="-128"/>
                <a:cs typeface="Meiryo UI" pitchFamily="50" charset="-128"/>
              </a:rPr>
              <a:t>：</a:t>
            </a:r>
            <a:r>
              <a:rPr lang="en-US" altLang="zh-TW" sz="2000" dirty="0">
                <a:latin typeface="BIZ UDPゴシック" panose="020B0400000000000000" pitchFamily="50" charset="-128"/>
                <a:ea typeface="BIZ UDPゴシック" panose="020B0400000000000000" pitchFamily="50" charset="-128"/>
                <a:cs typeface="Meiryo UI" pitchFamily="50" charset="-128"/>
              </a:rPr>
              <a:t>3,045㎡</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endParaRPr lang="en-US" altLang="zh-TW" sz="2000" dirty="0">
              <a:latin typeface="BIZ UDPゴシック" panose="020B0400000000000000" pitchFamily="50" charset="-128"/>
              <a:ea typeface="BIZ UDPゴシック" panose="020B0400000000000000" pitchFamily="50" charset="-128"/>
              <a:cs typeface="Meiryo UI" pitchFamily="50" charset="-128"/>
            </a:endParaRPr>
          </a:p>
          <a:p>
            <a:r>
              <a:rPr lang="ja-JP" altLang="en-US" sz="2000" dirty="0">
                <a:latin typeface="BIZ UDPゴシック" panose="020B0400000000000000" pitchFamily="50" charset="-128"/>
                <a:ea typeface="BIZ UDPゴシック" panose="020B0400000000000000" pitchFamily="50" charset="-128"/>
                <a:cs typeface="Meiryo UI" pitchFamily="50" charset="-128"/>
              </a:rPr>
              <a:t>　構　 造：</a:t>
            </a:r>
            <a:r>
              <a:rPr lang="en-US" altLang="zh-TW" sz="2000" dirty="0">
                <a:latin typeface="BIZ UDPゴシック" panose="020B0400000000000000" pitchFamily="50" charset="-128"/>
                <a:ea typeface="BIZ UDPゴシック" panose="020B0400000000000000" pitchFamily="50" charset="-128"/>
                <a:cs typeface="Meiryo UI" pitchFamily="50" charset="-128"/>
              </a:rPr>
              <a:t>RC</a:t>
            </a:r>
            <a:r>
              <a:rPr lang="zh-TW" altLang="en-US" sz="2000" dirty="0">
                <a:latin typeface="BIZ UDPゴシック" panose="020B0400000000000000" pitchFamily="50" charset="-128"/>
                <a:ea typeface="BIZ UDPゴシック" panose="020B0400000000000000" pitchFamily="50" charset="-128"/>
                <a:cs typeface="Meiryo UI" pitchFamily="50" charset="-128"/>
              </a:rPr>
              <a:t>造／地上</a:t>
            </a:r>
            <a:r>
              <a:rPr lang="en-US" altLang="zh-TW" sz="2000" dirty="0">
                <a:latin typeface="BIZ UDPゴシック" panose="020B0400000000000000" pitchFamily="50" charset="-128"/>
                <a:ea typeface="BIZ UDPゴシック" panose="020B0400000000000000" pitchFamily="50" charset="-128"/>
                <a:cs typeface="Meiryo UI" pitchFamily="50" charset="-128"/>
              </a:rPr>
              <a:t>2</a:t>
            </a:r>
            <a:r>
              <a:rPr lang="zh-TW" altLang="en-US" sz="2000" dirty="0">
                <a:latin typeface="BIZ UDPゴシック" panose="020B0400000000000000" pitchFamily="50" charset="-128"/>
                <a:ea typeface="BIZ UDPゴシック" panose="020B0400000000000000" pitchFamily="50" charset="-128"/>
                <a:cs typeface="Meiryo UI" pitchFamily="50" charset="-128"/>
              </a:rPr>
              <a:t>階</a:t>
            </a:r>
            <a:endParaRPr lang="en-US" altLang="zh-TW" sz="2000"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2000" dirty="0">
                <a:latin typeface="BIZ UDPゴシック" panose="020B0400000000000000" pitchFamily="50" charset="-128"/>
                <a:ea typeface="BIZ UDPゴシック" panose="020B0400000000000000" pitchFamily="50" charset="-128"/>
                <a:cs typeface="Meiryo UI" pitchFamily="50" charset="-128"/>
              </a:rPr>
              <a:t>　光熱水費：約</a:t>
            </a:r>
            <a:r>
              <a:rPr lang="en-US" altLang="ja-JP" sz="2000" dirty="0">
                <a:latin typeface="BIZ UDPゴシック" panose="020B0400000000000000" pitchFamily="50" charset="-128"/>
                <a:ea typeface="BIZ UDPゴシック" panose="020B0400000000000000" pitchFamily="50" charset="-128"/>
                <a:cs typeface="Meiryo UI" pitchFamily="50" charset="-128"/>
              </a:rPr>
              <a:t>938</a:t>
            </a:r>
            <a:r>
              <a:rPr lang="ja-JP" altLang="en-US" sz="2000" dirty="0">
                <a:latin typeface="BIZ UDPゴシック" panose="020B0400000000000000" pitchFamily="50" charset="-128"/>
                <a:ea typeface="BIZ UDPゴシック" panose="020B0400000000000000" pitchFamily="50" charset="-128"/>
                <a:cs typeface="Meiryo UI" pitchFamily="50" charset="-128"/>
              </a:rPr>
              <a:t>万円</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年</a:t>
            </a:r>
            <a:r>
              <a:rPr lang="en-US" altLang="ja-JP" sz="2000" dirty="0">
                <a:latin typeface="BIZ UDPゴシック" panose="020B0400000000000000" pitchFamily="50" charset="-128"/>
                <a:ea typeface="BIZ UDPゴシック" panose="020B0400000000000000" pitchFamily="50" charset="-128"/>
                <a:cs typeface="Meiryo UI" pitchFamily="50" charset="-128"/>
              </a:rPr>
              <a:t>(R4)【</a:t>
            </a:r>
            <a:r>
              <a:rPr lang="ja-JP" altLang="en-US" sz="2000" dirty="0">
                <a:latin typeface="BIZ UDPゴシック" panose="020B0400000000000000" pitchFamily="50" charset="-128"/>
                <a:ea typeface="BIZ UDPゴシック" panose="020B0400000000000000" pitchFamily="50" charset="-128"/>
                <a:cs typeface="Meiryo UI" pitchFamily="50" charset="-128"/>
              </a:rPr>
              <a:t>施設全体</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p>
          <a:p>
            <a:pPr>
              <a:spcBef>
                <a:spcPts val="2400"/>
              </a:spcBef>
            </a:pPr>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設備概要</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p>
          <a:p>
            <a:r>
              <a:rPr lang="ja-JP" altLang="en-US" sz="2000" dirty="0">
                <a:latin typeface="BIZ UDPゴシック" panose="020B0400000000000000" pitchFamily="50" charset="-128"/>
                <a:ea typeface="BIZ UDPゴシック" panose="020B0400000000000000" pitchFamily="50" charset="-128"/>
                <a:cs typeface="Meiryo UI" pitchFamily="50" charset="-128"/>
              </a:rPr>
              <a:t>　空調：個別空調</a:t>
            </a:r>
            <a:r>
              <a:rPr lang="en-US" altLang="ja-JP" sz="2000" dirty="0">
                <a:latin typeface="BIZ UDPゴシック" panose="020B0400000000000000" pitchFamily="50" charset="-128"/>
                <a:ea typeface="BIZ UDPゴシック" panose="020B0400000000000000" pitchFamily="50" charset="-128"/>
                <a:cs typeface="Meiryo UI" pitchFamily="50" charset="-128"/>
              </a:rPr>
              <a:t>(EHP)</a:t>
            </a:r>
          </a:p>
          <a:p>
            <a:r>
              <a:rPr lang="ja-JP" altLang="en-US" sz="2000" dirty="0">
                <a:latin typeface="BIZ UDPゴシック" panose="020B0400000000000000" pitchFamily="50" charset="-128"/>
                <a:ea typeface="BIZ UDPゴシック" panose="020B0400000000000000" pitchFamily="50" charset="-128"/>
                <a:cs typeface="Meiryo UI" pitchFamily="50" charset="-128"/>
              </a:rPr>
              <a:t>　照明：</a:t>
            </a:r>
            <a:r>
              <a:rPr lang="en-US" altLang="ja-JP" sz="2000" dirty="0">
                <a:latin typeface="BIZ UDPゴシック" panose="020B0400000000000000" pitchFamily="50" charset="-128"/>
                <a:ea typeface="BIZ UDPゴシック" panose="020B0400000000000000" pitchFamily="50" charset="-128"/>
                <a:cs typeface="Meiryo UI" pitchFamily="50" charset="-128"/>
              </a:rPr>
              <a:t>Hf</a:t>
            </a:r>
            <a:r>
              <a:rPr lang="ja-JP" altLang="en-US" sz="2000" dirty="0">
                <a:latin typeface="BIZ UDPゴシック" panose="020B0400000000000000" pitchFamily="50" charset="-128"/>
                <a:ea typeface="BIZ UDPゴシック" panose="020B0400000000000000" pitchFamily="50" charset="-128"/>
                <a:cs typeface="Meiryo UI" pitchFamily="50" charset="-128"/>
              </a:rPr>
              <a:t>蛍光灯</a:t>
            </a:r>
            <a:endParaRPr lang="en-US" altLang="ja-JP" dirty="0">
              <a:latin typeface="BIZ UDPゴシック" panose="020B0400000000000000" pitchFamily="50" charset="-128"/>
              <a:ea typeface="BIZ UDPゴシック" panose="020B0400000000000000" pitchFamily="50" charset="-128"/>
              <a:cs typeface="Meiryo UI" pitchFamily="50" charset="-128"/>
            </a:endParaRPr>
          </a:p>
        </p:txBody>
      </p:sp>
      <p:sp>
        <p:nvSpPr>
          <p:cNvPr id="46" name="スライド番号プレースホルダー 1"/>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17</a:t>
            </a:fld>
            <a:endParaRPr kumimoji="1" lang="ja-JP" altLang="en-US" dirty="0"/>
          </a:p>
        </p:txBody>
      </p:sp>
      <p:sp>
        <p:nvSpPr>
          <p:cNvPr id="3" name="正方形/長方形 2"/>
          <p:cNvSpPr/>
          <p:nvPr/>
        </p:nvSpPr>
        <p:spPr>
          <a:xfrm>
            <a:off x="205239" y="1012666"/>
            <a:ext cx="4288353" cy="461665"/>
          </a:xfrm>
          <a:prstGeom prst="rect">
            <a:avLst/>
          </a:prstGeom>
        </p:spPr>
        <p:txBody>
          <a:bodyPr wrap="none">
            <a:spAutoFit/>
          </a:bodyPr>
          <a:lstStyle/>
          <a:p>
            <a:r>
              <a:rPr lang="en-US" altLang="ja-JP" sz="2400" dirty="0">
                <a:latin typeface="BIZ UDPゴシック" panose="020B0400000000000000" pitchFamily="50" charset="-128"/>
                <a:ea typeface="BIZ UDPゴシック" panose="020B0400000000000000" pitchFamily="50" charset="-128"/>
                <a:cs typeface="Meiryo UI" pitchFamily="50" charset="-128"/>
              </a:rPr>
              <a:t>【</a:t>
            </a:r>
            <a:r>
              <a:rPr lang="ja-JP" altLang="en-US" sz="2400" dirty="0">
                <a:latin typeface="BIZ UDPゴシック" panose="020B0400000000000000" pitchFamily="50" charset="-128"/>
                <a:ea typeface="BIZ UDPゴシック" panose="020B0400000000000000" pitchFamily="50" charset="-128"/>
                <a:cs typeface="Meiryo UI" pitchFamily="50" charset="-128"/>
              </a:rPr>
              <a:t>所管課</a:t>
            </a:r>
            <a:r>
              <a:rPr lang="en-US" altLang="ja-JP" sz="2400" dirty="0">
                <a:latin typeface="BIZ UDPゴシック" panose="020B0400000000000000" pitchFamily="50" charset="-128"/>
                <a:ea typeface="BIZ UDPゴシック" panose="020B0400000000000000" pitchFamily="50" charset="-128"/>
                <a:cs typeface="Meiryo UI" pitchFamily="50" charset="-128"/>
              </a:rPr>
              <a:t>】</a:t>
            </a:r>
            <a:r>
              <a:rPr lang="ja-JP" altLang="en-US" sz="2400" dirty="0">
                <a:latin typeface="BIZ UDPゴシック" panose="020B0400000000000000" pitchFamily="50" charset="-128"/>
                <a:ea typeface="BIZ UDPゴシック" panose="020B0400000000000000" pitchFamily="50" charset="-128"/>
                <a:cs typeface="Meiryo UI" pitchFamily="50" charset="-128"/>
              </a:rPr>
              <a:t>　都市整備部　河川室</a:t>
            </a:r>
            <a:endParaRPr lang="en-US" altLang="ja-JP" sz="2400" dirty="0">
              <a:latin typeface="BIZ UDPゴシック" panose="020B0400000000000000" pitchFamily="50" charset="-128"/>
              <a:ea typeface="BIZ UDPゴシック" panose="020B0400000000000000" pitchFamily="50" charset="-128"/>
              <a:cs typeface="Meiryo UI" pitchFamily="50" charset="-128"/>
            </a:endParaRPr>
          </a:p>
        </p:txBody>
      </p:sp>
      <p:sp>
        <p:nvSpPr>
          <p:cNvPr id="4" name="正方形/長方形 3"/>
          <p:cNvSpPr/>
          <p:nvPr/>
        </p:nvSpPr>
        <p:spPr>
          <a:xfrm>
            <a:off x="251861" y="332656"/>
            <a:ext cx="8424595" cy="461665"/>
          </a:xfrm>
          <a:prstGeom prst="rect">
            <a:avLst/>
          </a:prstGeom>
          <a:solidFill>
            <a:schemeClr val="bg2"/>
          </a:solidFill>
          <a:ln>
            <a:solidFill>
              <a:schemeClr val="tx1"/>
            </a:solidFill>
          </a:ln>
        </p:spPr>
        <p:txBody>
          <a:bodyPr wrap="square" anchor="ctr" anchorCtr="0">
            <a:spAutoFit/>
          </a:bodyPr>
          <a:lstStyle/>
          <a:p>
            <a:r>
              <a:rPr lang="ja-JP" altLang="en-US" sz="2400" dirty="0">
                <a:latin typeface="BIZ UDPゴシック" panose="020B0400000000000000" pitchFamily="50" charset="-128"/>
                <a:ea typeface="BIZ UDPゴシック" panose="020B0400000000000000" pitchFamily="50" charset="-128"/>
              </a:rPr>
              <a:t>西大阪治水事務所</a:t>
            </a:r>
          </a:p>
        </p:txBody>
      </p:sp>
      <p:pic>
        <p:nvPicPr>
          <p:cNvPr id="13" name="図 12" descr="honbusyasin">
            <a:extLst>
              <a:ext uri="{FF2B5EF4-FFF2-40B4-BE49-F238E27FC236}">
                <a16:creationId xmlns:a16="http://schemas.microsoft.com/office/drawing/2014/main" id="{02961CCF-0915-498A-A101-754642828FA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508104" y="4064062"/>
            <a:ext cx="3353268" cy="2514951"/>
          </a:xfrm>
          <a:prstGeom prst="rect">
            <a:avLst/>
          </a:prstGeom>
          <a:noFill/>
          <a:ln>
            <a:solidFill>
              <a:srgbClr val="7030A0"/>
            </a:solidFill>
          </a:ln>
        </p:spPr>
      </p:pic>
    </p:spTree>
    <p:extLst>
      <p:ext uri="{BB962C8B-B14F-4D97-AF65-F5344CB8AC3E}">
        <p14:creationId xmlns:p14="http://schemas.microsoft.com/office/powerpoint/2010/main" val="2615677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a:off x="4427984" y="1233889"/>
            <a:ext cx="0" cy="547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サブタイトル 2"/>
          <p:cNvSpPr txBox="1">
            <a:spLocks/>
          </p:cNvSpPr>
          <p:nvPr/>
        </p:nvSpPr>
        <p:spPr bwMode="auto">
          <a:xfrm>
            <a:off x="124526" y="1268760"/>
            <a:ext cx="4231450" cy="360040"/>
          </a:xfrm>
          <a:prstGeom prst="rect">
            <a:avLst/>
          </a:prstGeom>
          <a:solidFill>
            <a:schemeClr val="accent1"/>
          </a:solidFill>
          <a:ln w="19050">
            <a:solidFill>
              <a:schemeClr val="tx2"/>
            </a:solidFill>
            <a:miter lim="800000"/>
            <a:headEnd/>
            <a:tailEnd/>
          </a:ln>
          <a:effectLst/>
        </p:spPr>
        <p:txBody>
          <a:bodyPr wrap="square" lIns="0" tIns="0" rIns="0" bIns="0"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spcBef>
                <a:spcPts val="0"/>
              </a:spcBef>
              <a:buNone/>
              <a:tabLst>
                <a:tab pos="4749800" algn="l"/>
              </a:tabLst>
              <a:defRPr/>
            </a:pPr>
            <a:r>
              <a:rPr kumimoji="0" lang="ja-JP" altLang="en-US" sz="18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 大阪府立吹田高等学校</a:t>
            </a:r>
          </a:p>
        </p:txBody>
      </p:sp>
      <p:sp>
        <p:nvSpPr>
          <p:cNvPr id="32" name="正方形/長方形 31"/>
          <p:cNvSpPr/>
          <p:nvPr/>
        </p:nvSpPr>
        <p:spPr>
          <a:xfrm>
            <a:off x="167880" y="1733034"/>
            <a:ext cx="4332111" cy="2416046"/>
          </a:xfrm>
          <a:prstGeom prst="rect">
            <a:avLst/>
          </a:prstGeom>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所在地</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　</a:t>
            </a:r>
            <a:r>
              <a:rPr lang="zh-CN" altLang="en-US" sz="1400" dirty="0">
                <a:latin typeface="BIZ UDPゴシック" panose="020B0400000000000000" pitchFamily="50" charset="-128"/>
                <a:ea typeface="BIZ UDPゴシック" panose="020B0400000000000000" pitchFamily="50" charset="-128"/>
              </a:rPr>
              <a:t>吹田市原町４丁目</a:t>
            </a:r>
            <a:r>
              <a:rPr lang="en-US" altLang="zh-CN" sz="1400" dirty="0">
                <a:latin typeface="BIZ UDPゴシック" panose="020B0400000000000000" pitchFamily="50" charset="-128"/>
                <a:ea typeface="BIZ UDPゴシック" panose="020B0400000000000000" pitchFamily="50" charset="-128"/>
              </a:rPr>
              <a:t>24</a:t>
            </a:r>
            <a:r>
              <a:rPr lang="zh-CN" altLang="en-US" sz="1400" dirty="0">
                <a:latin typeface="BIZ UDPゴシック" panose="020B0400000000000000" pitchFamily="50" charset="-128"/>
                <a:ea typeface="BIZ UDPゴシック" panose="020B0400000000000000" pitchFamily="50" charset="-128"/>
              </a:rPr>
              <a:t>番</a:t>
            </a:r>
            <a:r>
              <a:rPr lang="en-US" altLang="zh-CN" sz="1400" dirty="0">
                <a:latin typeface="BIZ UDPゴシック" panose="020B0400000000000000" pitchFamily="50" charset="-128"/>
                <a:ea typeface="BIZ UDPゴシック" panose="020B0400000000000000" pitchFamily="50" charset="-128"/>
              </a:rPr>
              <a:t>14</a:t>
            </a:r>
            <a:r>
              <a:rPr lang="zh-CN" altLang="en-US" sz="1400" dirty="0">
                <a:latin typeface="BIZ UDPゴシック" panose="020B0400000000000000" pitchFamily="50" charset="-128"/>
                <a:ea typeface="BIZ UDPゴシック" panose="020B0400000000000000" pitchFamily="50" charset="-128"/>
              </a:rPr>
              <a:t>号</a:t>
            </a:r>
            <a:endParaRPr lang="en-US" altLang="zh-CN" sz="1400" dirty="0">
              <a:latin typeface="BIZ UDPゴシック" panose="020B0400000000000000" pitchFamily="50" charset="-128"/>
              <a:ea typeface="BIZ UDPゴシック" panose="020B0400000000000000" pitchFamily="50" charset="-128"/>
            </a:endParaRPr>
          </a:p>
          <a:p>
            <a:pPr>
              <a:spcBef>
                <a:spcPts val="1200"/>
              </a:spcBef>
            </a:pP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施設概要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建　 年：</a:t>
            </a:r>
            <a:r>
              <a:rPr lang="zh-TW" altLang="en-US" sz="1400" dirty="0">
                <a:latin typeface="BIZ UDPゴシック" panose="020B0400000000000000" pitchFamily="50" charset="-128"/>
                <a:ea typeface="BIZ UDPゴシック" panose="020B0400000000000000" pitchFamily="50" charset="-128"/>
                <a:cs typeface="Meiryo UI" pitchFamily="50" charset="-128"/>
              </a:rPr>
              <a:t>１９５８年</a:t>
            </a:r>
            <a:r>
              <a:rPr lang="zh-TW" altLang="en-US" sz="1200" dirty="0">
                <a:latin typeface="BIZ UDPゴシック" panose="020B0400000000000000" pitchFamily="50" charset="-128"/>
                <a:ea typeface="BIZ UDPゴシック" panose="020B0400000000000000" pitchFamily="50" charset="-128"/>
                <a:cs typeface="Meiryo UI" pitchFamily="50" charset="-128"/>
              </a:rPr>
              <a:t>（本館） </a:t>
            </a:r>
            <a:r>
              <a:rPr lang="zh-TW" altLang="en-US" sz="1400" dirty="0">
                <a:latin typeface="BIZ UDPゴシック" panose="020B0400000000000000" pitchFamily="50" charset="-128"/>
                <a:ea typeface="BIZ UDPゴシック" panose="020B0400000000000000" pitchFamily="50" charset="-128"/>
                <a:cs typeface="Meiryo UI" pitchFamily="50" charset="-128"/>
              </a:rPr>
              <a:t>～ </a:t>
            </a:r>
            <a:r>
              <a:rPr lang="en-US" altLang="zh-TW" sz="1400" dirty="0">
                <a:latin typeface="BIZ UDPゴシック" panose="020B0400000000000000" pitchFamily="50" charset="-128"/>
                <a:ea typeface="BIZ UDPゴシック" panose="020B0400000000000000" pitchFamily="50" charset="-128"/>
                <a:cs typeface="Meiryo UI" pitchFamily="50" charset="-128"/>
              </a:rPr>
              <a:t>1971</a:t>
            </a:r>
            <a:r>
              <a:rPr lang="zh-TW" altLang="en-US" sz="1400" dirty="0">
                <a:latin typeface="BIZ UDPゴシック" panose="020B0400000000000000" pitchFamily="50" charset="-128"/>
                <a:ea typeface="BIZ UDPゴシック" panose="020B0400000000000000" pitchFamily="50" charset="-128"/>
                <a:cs typeface="Meiryo UI" pitchFamily="50" charset="-128"/>
              </a:rPr>
              <a:t>年</a:t>
            </a:r>
            <a:r>
              <a:rPr lang="zh-TW" altLang="en-US" sz="1200" dirty="0">
                <a:latin typeface="BIZ UDPゴシック" panose="020B0400000000000000" pitchFamily="50" charset="-128"/>
                <a:ea typeface="BIZ UDPゴシック" panose="020B0400000000000000" pitchFamily="50" charset="-128"/>
                <a:cs typeface="Meiryo UI" pitchFamily="50" charset="-128"/>
              </a:rPr>
              <a:t>（北館（東））　</a:t>
            </a:r>
            <a:r>
              <a:rPr lang="zh-TW" altLang="en-US" sz="1400" dirty="0">
                <a:latin typeface="BIZ UDPゴシック" panose="020B0400000000000000" pitchFamily="50" charset="-128"/>
                <a:ea typeface="BIZ UDPゴシック" panose="020B0400000000000000" pitchFamily="50" charset="-128"/>
                <a:cs typeface="Meiryo UI" pitchFamily="50" charset="-128"/>
              </a:rPr>
              <a:t>他</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延面積：</a:t>
            </a:r>
            <a:r>
              <a:rPr lang="en-US" altLang="ja-JP" sz="1400" dirty="0">
                <a:latin typeface="BIZ UDPゴシック" panose="020B0400000000000000" pitchFamily="50" charset="-128"/>
                <a:ea typeface="BIZ UDPゴシック" panose="020B0400000000000000" pitchFamily="50" charset="-128"/>
                <a:cs typeface="Meiryo UI" pitchFamily="50" charset="-128"/>
              </a:rPr>
              <a:t>13,740 </a:t>
            </a:r>
            <a:r>
              <a:rPr lang="ja-JP" altLang="en-US" sz="1400" dirty="0">
                <a:latin typeface="BIZ UDPゴシック" panose="020B0400000000000000" pitchFamily="50" charset="-128"/>
                <a:ea typeface="BIZ UDPゴシック" panose="020B0400000000000000" pitchFamily="50" charset="-128"/>
                <a:cs typeface="Meiryo UI" pitchFamily="50" charset="-128"/>
              </a:rPr>
              <a:t>平方メートル　（敷地内合計）</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構　 造：</a:t>
            </a:r>
            <a:r>
              <a:rPr lang="en-US" altLang="zh-TW" sz="1400" dirty="0">
                <a:latin typeface="BIZ UDPゴシック" panose="020B0400000000000000" pitchFamily="50" charset="-128"/>
                <a:ea typeface="BIZ UDPゴシック" panose="020B0400000000000000" pitchFamily="50" charset="-128"/>
                <a:cs typeface="Meiryo UI" pitchFamily="50" charset="-128"/>
              </a:rPr>
              <a:t>RC</a:t>
            </a:r>
            <a:r>
              <a:rPr lang="zh-TW" altLang="en-US" sz="1400" dirty="0">
                <a:latin typeface="BIZ UDPゴシック" panose="020B0400000000000000" pitchFamily="50" charset="-128"/>
                <a:ea typeface="BIZ UDPゴシック" panose="020B0400000000000000" pitchFamily="50" charset="-128"/>
                <a:cs typeface="Meiryo UI" pitchFamily="50" charset="-128"/>
              </a:rPr>
              <a:t>造／地上３階　他</a:t>
            </a:r>
            <a:endParaRPr lang="en-US" altLang="zh-TW" sz="1400"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400" dirty="0">
                <a:latin typeface="BIZ UDPゴシック" panose="020B0400000000000000" pitchFamily="50" charset="-128"/>
                <a:ea typeface="BIZ UDPゴシック" panose="020B0400000000000000" pitchFamily="50" charset="-128"/>
                <a:cs typeface="Meiryo UI" pitchFamily="50" charset="-128"/>
              </a:rPr>
              <a:t>　光熱水費：約</a:t>
            </a:r>
            <a:r>
              <a:rPr lang="en-US" altLang="ja-JP" sz="1400" dirty="0">
                <a:latin typeface="BIZ UDPゴシック" panose="020B0400000000000000" pitchFamily="50" charset="-128"/>
                <a:ea typeface="BIZ UDPゴシック" panose="020B0400000000000000" pitchFamily="50" charset="-128"/>
                <a:cs typeface="Meiryo UI" pitchFamily="50" charset="-128"/>
              </a:rPr>
              <a:t>1,551</a:t>
            </a:r>
            <a:r>
              <a:rPr lang="ja-JP" altLang="en-US" sz="1400" dirty="0">
                <a:latin typeface="BIZ UDPゴシック" panose="020B0400000000000000" pitchFamily="50" charset="-128"/>
                <a:ea typeface="BIZ UDPゴシック" panose="020B0400000000000000" pitchFamily="50" charset="-128"/>
                <a:cs typeface="Meiryo UI" pitchFamily="50" charset="-128"/>
              </a:rPr>
              <a:t>万円</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年</a:t>
            </a:r>
            <a:r>
              <a:rPr lang="en-US" altLang="ja-JP" sz="1400" dirty="0">
                <a:latin typeface="BIZ UDPゴシック" panose="020B0400000000000000" pitchFamily="50" charset="-128"/>
                <a:ea typeface="BIZ UDPゴシック" panose="020B0400000000000000" pitchFamily="50" charset="-128"/>
                <a:cs typeface="Meiryo UI" pitchFamily="50" charset="-128"/>
              </a:rPr>
              <a:t>(R4) </a:t>
            </a:r>
          </a:p>
          <a:p>
            <a:pPr>
              <a:spcBef>
                <a:spcPts val="1200"/>
              </a:spcBef>
            </a:pP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設備概要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空調：個別空調</a:t>
            </a:r>
            <a:r>
              <a:rPr lang="en-US" altLang="ja-JP" sz="1400" dirty="0">
                <a:latin typeface="BIZ UDPゴシック" panose="020B0400000000000000" pitchFamily="50" charset="-128"/>
                <a:ea typeface="BIZ UDPゴシック" panose="020B0400000000000000" pitchFamily="50" charset="-128"/>
                <a:cs typeface="Meiryo UI" pitchFamily="50" charset="-128"/>
              </a:rPr>
              <a:t>(GHP</a:t>
            </a:r>
            <a:r>
              <a:rPr lang="ja-JP" altLang="en-US" sz="1400" dirty="0">
                <a:latin typeface="BIZ UDPゴシック" panose="020B0400000000000000" pitchFamily="50" charset="-128"/>
                <a:ea typeface="BIZ UDPゴシック" panose="020B0400000000000000" pitchFamily="50" charset="-128"/>
                <a:cs typeface="Meiryo UI" pitchFamily="50" charset="-128"/>
              </a:rPr>
              <a:t>、</a:t>
            </a:r>
            <a:r>
              <a:rPr lang="en-US" altLang="ja-JP" sz="1400" dirty="0">
                <a:latin typeface="BIZ UDPゴシック" panose="020B0400000000000000" pitchFamily="50" charset="-128"/>
                <a:ea typeface="BIZ UDPゴシック" panose="020B0400000000000000" pitchFamily="50" charset="-128"/>
                <a:cs typeface="Meiryo UI" pitchFamily="50" charset="-128"/>
              </a:rPr>
              <a:t>EHP)</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照明：蛍光灯（一部</a:t>
            </a:r>
            <a:r>
              <a:rPr lang="en-US" altLang="ja-JP" sz="1400" dirty="0">
                <a:latin typeface="BIZ UDPゴシック" panose="020B0400000000000000" pitchFamily="50" charset="-128"/>
                <a:ea typeface="BIZ UDPゴシック" panose="020B0400000000000000" pitchFamily="50" charset="-128"/>
                <a:cs typeface="Meiryo UI" pitchFamily="50" charset="-128"/>
              </a:rPr>
              <a:t>LED</a:t>
            </a:r>
            <a:r>
              <a:rPr lang="ja-JP" altLang="en-US" sz="1400" dirty="0">
                <a:latin typeface="BIZ UDPゴシック" panose="020B0400000000000000" pitchFamily="50" charset="-128"/>
                <a:ea typeface="BIZ UDPゴシック" panose="020B0400000000000000" pitchFamily="50" charset="-128"/>
                <a:cs typeface="Meiryo UI" pitchFamily="50" charset="-128"/>
              </a:rPr>
              <a:t>）</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p:txBody>
      </p:sp>
      <p:sp>
        <p:nvSpPr>
          <p:cNvPr id="46" name="スライド番号プレースホルダー 1"/>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18</a:t>
            </a:fld>
            <a:endParaRPr kumimoji="1" lang="ja-JP" altLang="en-US" dirty="0"/>
          </a:p>
        </p:txBody>
      </p:sp>
      <p:sp>
        <p:nvSpPr>
          <p:cNvPr id="3" name="正方形/長方形 2"/>
          <p:cNvSpPr/>
          <p:nvPr/>
        </p:nvSpPr>
        <p:spPr>
          <a:xfrm>
            <a:off x="205239" y="803616"/>
            <a:ext cx="3605474" cy="400110"/>
          </a:xfrm>
          <a:prstGeom prst="rect">
            <a:avLst/>
          </a:prstGeom>
        </p:spPr>
        <p:txBody>
          <a:bodyPr wrap="none">
            <a:spAutoFit/>
          </a:bodyPr>
          <a:lstStyle/>
          <a:p>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所管課</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　教育庁　施設財務課</a:t>
            </a:r>
            <a:endParaRPr lang="en-US" altLang="ja-JP" sz="2000" dirty="0">
              <a:latin typeface="BIZ UDPゴシック" panose="020B0400000000000000" pitchFamily="50" charset="-128"/>
              <a:ea typeface="BIZ UDPゴシック" panose="020B0400000000000000" pitchFamily="50" charset="-128"/>
              <a:cs typeface="Meiryo UI" pitchFamily="50" charset="-128"/>
            </a:endParaRPr>
          </a:p>
        </p:txBody>
      </p:sp>
      <p:sp>
        <p:nvSpPr>
          <p:cNvPr id="4" name="正方形/長方形 3"/>
          <p:cNvSpPr/>
          <p:nvPr/>
        </p:nvSpPr>
        <p:spPr>
          <a:xfrm>
            <a:off x="251861" y="332656"/>
            <a:ext cx="8424595" cy="461665"/>
          </a:xfrm>
          <a:prstGeom prst="rect">
            <a:avLst/>
          </a:prstGeom>
          <a:solidFill>
            <a:schemeClr val="bg2"/>
          </a:solidFill>
          <a:ln>
            <a:solidFill>
              <a:schemeClr val="tx1"/>
            </a:solidFill>
          </a:ln>
        </p:spPr>
        <p:txBody>
          <a:bodyPr wrap="square" anchor="ctr" anchorCtr="0">
            <a:spAutoFit/>
          </a:bodyPr>
          <a:lstStyle/>
          <a:p>
            <a:r>
              <a:rPr lang="ja-JP" altLang="en-US" sz="2400" dirty="0">
                <a:latin typeface="BIZ UDPゴシック" panose="020B0400000000000000" pitchFamily="50" charset="-128"/>
                <a:ea typeface="BIZ UDPゴシック" panose="020B0400000000000000" pitchFamily="50" charset="-128"/>
              </a:rPr>
              <a:t>府立学校（高等学校、支援学校）＜複数施設を一括公募＞</a:t>
            </a:r>
          </a:p>
        </p:txBody>
      </p:sp>
      <p:pic>
        <p:nvPicPr>
          <p:cNvPr id="5" name="図 4">
            <a:extLst>
              <a:ext uri="{FF2B5EF4-FFF2-40B4-BE49-F238E27FC236}">
                <a16:creationId xmlns:a16="http://schemas.microsoft.com/office/drawing/2014/main" id="{98B7A3EA-4999-4DEC-BE3B-E64D0A803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92" y="4149080"/>
            <a:ext cx="2751058" cy="2027096"/>
          </a:xfrm>
          <a:prstGeom prst="rect">
            <a:avLst/>
          </a:prstGeom>
        </p:spPr>
      </p:pic>
      <p:pic>
        <p:nvPicPr>
          <p:cNvPr id="7" name="図 6">
            <a:extLst>
              <a:ext uri="{FF2B5EF4-FFF2-40B4-BE49-F238E27FC236}">
                <a16:creationId xmlns:a16="http://schemas.microsoft.com/office/drawing/2014/main" id="{CF612AB2-7B9B-471E-BCB4-A07304F47395}"/>
              </a:ext>
            </a:extLst>
          </p:cNvPr>
          <p:cNvPicPr>
            <a:picLocks noChangeAspect="1"/>
          </p:cNvPicPr>
          <p:nvPr/>
        </p:nvPicPr>
        <p:blipFill rotWithShape="1">
          <a:blip r:embed="rId4"/>
          <a:srcRect l="3421"/>
          <a:stretch/>
        </p:blipFill>
        <p:spPr>
          <a:xfrm>
            <a:off x="5292080" y="4138174"/>
            <a:ext cx="3170239" cy="2026800"/>
          </a:xfrm>
          <a:prstGeom prst="rect">
            <a:avLst/>
          </a:prstGeom>
        </p:spPr>
      </p:pic>
      <p:sp>
        <p:nvSpPr>
          <p:cNvPr id="8" name="正方形/長方形 7">
            <a:extLst>
              <a:ext uri="{FF2B5EF4-FFF2-40B4-BE49-F238E27FC236}">
                <a16:creationId xmlns:a16="http://schemas.microsoft.com/office/drawing/2014/main" id="{5E26B30D-33F8-4D2F-B63B-A8DEC84C4E2A}"/>
              </a:ext>
            </a:extLst>
          </p:cNvPr>
          <p:cNvSpPr/>
          <p:nvPr/>
        </p:nvSpPr>
        <p:spPr>
          <a:xfrm>
            <a:off x="251861" y="6237312"/>
            <a:ext cx="8684874" cy="4685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当該</a:t>
            </a:r>
            <a:r>
              <a:rPr kumimoji="1" lang="en-US" altLang="ja-JP" b="1" dirty="0">
                <a:solidFill>
                  <a:schemeClr val="tx1"/>
                </a:solidFill>
                <a:latin typeface="BIZ UDPゴシック" panose="020B0400000000000000" pitchFamily="50" charset="-128"/>
                <a:ea typeface="BIZ UDPゴシック" panose="020B0400000000000000" pitchFamily="50" charset="-128"/>
              </a:rPr>
              <a:t>2</a:t>
            </a:r>
            <a:r>
              <a:rPr kumimoji="1" lang="ja-JP" altLang="en-US" b="1" dirty="0">
                <a:solidFill>
                  <a:schemeClr val="tx1"/>
                </a:solidFill>
                <a:latin typeface="BIZ UDPゴシック" panose="020B0400000000000000" pitchFamily="50" charset="-128"/>
                <a:ea typeface="BIZ UDPゴシック" panose="020B0400000000000000" pitchFamily="50" charset="-128"/>
              </a:rPr>
              <a:t>施設を含め、</a:t>
            </a:r>
            <a:r>
              <a:rPr lang="en-US" altLang="ja-JP" b="1" dirty="0">
                <a:solidFill>
                  <a:schemeClr val="tx1"/>
                </a:solidFill>
                <a:latin typeface="BIZ UDPゴシック" panose="020B0400000000000000" pitchFamily="50" charset="-128"/>
                <a:ea typeface="BIZ UDPゴシック" panose="020B0400000000000000" pitchFamily="50" charset="-128"/>
              </a:rPr>
              <a:t>34</a:t>
            </a:r>
            <a:r>
              <a:rPr lang="ja-JP" altLang="en-US" b="1" dirty="0">
                <a:solidFill>
                  <a:schemeClr val="tx1"/>
                </a:solidFill>
                <a:latin typeface="BIZ UDPゴシック" panose="020B0400000000000000" pitchFamily="50" charset="-128"/>
                <a:ea typeface="BIZ UDPゴシック" panose="020B0400000000000000" pitchFamily="50" charset="-128"/>
              </a:rPr>
              <a:t>施設を一括公募</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20" name="サブタイトル 2">
            <a:extLst>
              <a:ext uri="{FF2B5EF4-FFF2-40B4-BE49-F238E27FC236}">
                <a16:creationId xmlns:a16="http://schemas.microsoft.com/office/drawing/2014/main" id="{40D7BA33-B65A-48C2-B56A-9851114A13E2}"/>
              </a:ext>
            </a:extLst>
          </p:cNvPr>
          <p:cNvSpPr txBox="1">
            <a:spLocks/>
          </p:cNvSpPr>
          <p:nvPr/>
        </p:nvSpPr>
        <p:spPr bwMode="auto">
          <a:xfrm>
            <a:off x="4499992" y="1268760"/>
            <a:ext cx="4392000" cy="360040"/>
          </a:xfrm>
          <a:prstGeom prst="rect">
            <a:avLst/>
          </a:prstGeom>
          <a:solidFill>
            <a:schemeClr val="accent1"/>
          </a:solidFill>
          <a:ln w="19050">
            <a:solidFill>
              <a:schemeClr val="tx2"/>
            </a:solidFill>
            <a:miter lim="800000"/>
            <a:headEnd/>
            <a:tailEnd/>
          </a:ln>
          <a:effectLst/>
        </p:spPr>
        <p:txBody>
          <a:bodyPr wrap="square" lIns="0" tIns="0" rIns="0" bIns="0"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spcBef>
                <a:spcPts val="0"/>
              </a:spcBef>
              <a:buNone/>
              <a:tabLst>
                <a:tab pos="4749800" algn="l"/>
              </a:tabLst>
              <a:defRPr/>
            </a:pPr>
            <a:r>
              <a:rPr kumimoji="0" lang="ja-JP" altLang="en-US" sz="18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 大阪府立高槻支援学校</a:t>
            </a:r>
          </a:p>
        </p:txBody>
      </p:sp>
      <p:sp>
        <p:nvSpPr>
          <p:cNvPr id="22" name="正方形/長方形 21">
            <a:extLst>
              <a:ext uri="{FF2B5EF4-FFF2-40B4-BE49-F238E27FC236}">
                <a16:creationId xmlns:a16="http://schemas.microsoft.com/office/drawing/2014/main" id="{CF49EB4C-3FE2-4D45-B26D-A688209488D0}"/>
              </a:ext>
            </a:extLst>
          </p:cNvPr>
          <p:cNvSpPr/>
          <p:nvPr/>
        </p:nvSpPr>
        <p:spPr>
          <a:xfrm>
            <a:off x="4427984" y="1723354"/>
            <a:ext cx="4716016" cy="2416046"/>
          </a:xfrm>
          <a:prstGeom prst="rect">
            <a:avLst/>
          </a:prstGeom>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所在地</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　</a:t>
            </a:r>
            <a:r>
              <a:rPr lang="zh-CN" altLang="en-US" sz="1400" dirty="0">
                <a:latin typeface="BIZ UDPゴシック" panose="020B0400000000000000" pitchFamily="50" charset="-128"/>
                <a:ea typeface="BIZ UDPゴシック" panose="020B0400000000000000" pitchFamily="50" charset="-128"/>
              </a:rPr>
              <a:t>高槻市富田町１丁目３３番１７号</a:t>
            </a:r>
            <a:endParaRPr lang="en-US" altLang="zh-CN" sz="1400" dirty="0">
              <a:latin typeface="BIZ UDPゴシック" panose="020B0400000000000000" pitchFamily="50" charset="-128"/>
              <a:ea typeface="BIZ UDPゴシック" panose="020B0400000000000000" pitchFamily="50" charset="-128"/>
            </a:endParaRPr>
          </a:p>
          <a:p>
            <a:pPr>
              <a:spcBef>
                <a:spcPts val="1200"/>
              </a:spcBef>
            </a:pP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施設概要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建　 年：</a:t>
            </a:r>
            <a:r>
              <a:rPr lang="en-US" altLang="zh-TW" sz="1400" dirty="0">
                <a:latin typeface="BIZ UDPゴシック" panose="020B0400000000000000" pitchFamily="50" charset="-128"/>
                <a:ea typeface="BIZ UDPゴシック" panose="020B0400000000000000" pitchFamily="50" charset="-128"/>
                <a:cs typeface="Meiryo UI" pitchFamily="50" charset="-128"/>
              </a:rPr>
              <a:t>1966</a:t>
            </a:r>
            <a:r>
              <a:rPr lang="zh-TW" altLang="en-US" sz="1400" dirty="0">
                <a:latin typeface="BIZ UDPゴシック" panose="020B0400000000000000" pitchFamily="50" charset="-128"/>
                <a:ea typeface="BIZ UDPゴシック" panose="020B0400000000000000" pitchFamily="50" charset="-128"/>
                <a:cs typeface="Meiryo UI" pitchFamily="50" charset="-128"/>
              </a:rPr>
              <a:t>年</a:t>
            </a:r>
            <a:r>
              <a:rPr lang="zh-TW" altLang="en-US" sz="1200" dirty="0">
                <a:latin typeface="BIZ UDPゴシック" panose="020B0400000000000000" pitchFamily="50" charset="-128"/>
                <a:ea typeface="BIZ UDPゴシック" panose="020B0400000000000000" pitchFamily="50" charset="-128"/>
                <a:cs typeface="Meiryo UI" pitchFamily="50" charset="-128"/>
              </a:rPr>
              <a:t>（小学部高学年棟） </a:t>
            </a:r>
            <a:r>
              <a:rPr lang="zh-TW" altLang="en-US" sz="1400" dirty="0">
                <a:latin typeface="BIZ UDPゴシック" panose="020B0400000000000000" pitchFamily="50" charset="-128"/>
                <a:ea typeface="BIZ UDPゴシック" panose="020B0400000000000000" pitchFamily="50" charset="-128"/>
                <a:cs typeface="Meiryo UI" pitchFamily="50" charset="-128"/>
              </a:rPr>
              <a:t>～ </a:t>
            </a:r>
            <a:r>
              <a:rPr lang="en-US" altLang="zh-TW" sz="1400" dirty="0">
                <a:latin typeface="BIZ UDPゴシック" panose="020B0400000000000000" pitchFamily="50" charset="-128"/>
                <a:ea typeface="BIZ UDPゴシック" panose="020B0400000000000000" pitchFamily="50" charset="-128"/>
                <a:cs typeface="Meiryo UI" pitchFamily="50" charset="-128"/>
              </a:rPr>
              <a:t>1968</a:t>
            </a:r>
            <a:r>
              <a:rPr lang="zh-TW" altLang="en-US" sz="1400" dirty="0">
                <a:latin typeface="BIZ UDPゴシック" panose="020B0400000000000000" pitchFamily="50" charset="-128"/>
                <a:ea typeface="BIZ UDPゴシック" panose="020B0400000000000000" pitchFamily="50" charset="-128"/>
                <a:cs typeface="Meiryo UI" pitchFamily="50" charset="-128"/>
              </a:rPr>
              <a:t>年</a:t>
            </a:r>
            <a:r>
              <a:rPr lang="zh-TW" altLang="en-US" sz="1200" dirty="0">
                <a:latin typeface="BIZ UDPゴシック" panose="020B0400000000000000" pitchFamily="50" charset="-128"/>
                <a:ea typeface="BIZ UDPゴシック" panose="020B0400000000000000" pitchFamily="50" charset="-128"/>
                <a:cs typeface="Meiryo UI" pitchFamily="50" charset="-128"/>
              </a:rPr>
              <a:t>（作業棟）　</a:t>
            </a:r>
            <a:r>
              <a:rPr lang="zh-TW" altLang="en-US" sz="1400" dirty="0">
                <a:latin typeface="BIZ UDPゴシック" panose="020B0400000000000000" pitchFamily="50" charset="-128"/>
                <a:ea typeface="BIZ UDPゴシック" panose="020B0400000000000000" pitchFamily="50" charset="-128"/>
                <a:cs typeface="Meiryo UI" pitchFamily="50" charset="-128"/>
              </a:rPr>
              <a:t>他</a:t>
            </a:r>
            <a:r>
              <a:rPr lang="ja-JP" altLang="en-US" sz="1400" dirty="0">
                <a:latin typeface="BIZ UDPゴシック" panose="020B0400000000000000" pitchFamily="50" charset="-128"/>
                <a:ea typeface="BIZ UDPゴシック" panose="020B0400000000000000" pitchFamily="50" charset="-128"/>
                <a:cs typeface="Meiryo UI" pitchFamily="50" charset="-128"/>
              </a:rPr>
              <a:t>　　</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延面積：</a:t>
            </a:r>
            <a:r>
              <a:rPr lang="en-US" altLang="ja-JP" sz="1400" dirty="0">
                <a:latin typeface="BIZ UDPゴシック" panose="020B0400000000000000" pitchFamily="50" charset="-128"/>
                <a:ea typeface="BIZ UDPゴシック" panose="020B0400000000000000" pitchFamily="50" charset="-128"/>
                <a:cs typeface="Meiryo UI" pitchFamily="50" charset="-128"/>
              </a:rPr>
              <a:t>11,390 </a:t>
            </a:r>
            <a:r>
              <a:rPr lang="ja-JP" altLang="en-US" sz="1400" dirty="0">
                <a:latin typeface="BIZ UDPゴシック" panose="020B0400000000000000" pitchFamily="50" charset="-128"/>
                <a:ea typeface="BIZ UDPゴシック" panose="020B0400000000000000" pitchFamily="50" charset="-128"/>
                <a:cs typeface="Meiryo UI" pitchFamily="50" charset="-128"/>
              </a:rPr>
              <a:t>平方メートル　（敷地内合計）</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構　 造：</a:t>
            </a:r>
            <a:r>
              <a:rPr lang="en-US" altLang="zh-TW" sz="1400" dirty="0">
                <a:latin typeface="BIZ UDPゴシック" panose="020B0400000000000000" pitchFamily="50" charset="-128"/>
                <a:ea typeface="BIZ UDPゴシック" panose="020B0400000000000000" pitchFamily="50" charset="-128"/>
                <a:cs typeface="Meiryo UI" pitchFamily="50" charset="-128"/>
              </a:rPr>
              <a:t>RC</a:t>
            </a:r>
            <a:r>
              <a:rPr lang="zh-TW" altLang="en-US" sz="1400" dirty="0">
                <a:latin typeface="BIZ UDPゴシック" panose="020B0400000000000000" pitchFamily="50" charset="-128"/>
                <a:ea typeface="BIZ UDPゴシック" panose="020B0400000000000000" pitchFamily="50" charset="-128"/>
                <a:cs typeface="Meiryo UI" pitchFamily="50" charset="-128"/>
              </a:rPr>
              <a:t>造／地上３階　他</a:t>
            </a:r>
            <a:endParaRPr lang="en-US" altLang="zh-TW" sz="1400"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400" dirty="0">
                <a:latin typeface="BIZ UDPゴシック" panose="020B0400000000000000" pitchFamily="50" charset="-128"/>
                <a:ea typeface="BIZ UDPゴシック" panose="020B0400000000000000" pitchFamily="50" charset="-128"/>
                <a:cs typeface="Meiryo UI" pitchFamily="50" charset="-128"/>
              </a:rPr>
              <a:t>　光熱水費：約</a:t>
            </a:r>
            <a:r>
              <a:rPr lang="en-US" altLang="ja-JP" sz="1400" dirty="0">
                <a:latin typeface="BIZ UDPゴシック" panose="020B0400000000000000" pitchFamily="50" charset="-128"/>
                <a:ea typeface="BIZ UDPゴシック" panose="020B0400000000000000" pitchFamily="50" charset="-128"/>
                <a:cs typeface="Meiryo UI" pitchFamily="50" charset="-128"/>
              </a:rPr>
              <a:t>1,866</a:t>
            </a:r>
            <a:r>
              <a:rPr lang="ja-JP" altLang="en-US" sz="1400" dirty="0">
                <a:latin typeface="BIZ UDPゴシック" panose="020B0400000000000000" pitchFamily="50" charset="-128"/>
                <a:ea typeface="BIZ UDPゴシック" panose="020B0400000000000000" pitchFamily="50" charset="-128"/>
                <a:cs typeface="Meiryo UI" pitchFamily="50" charset="-128"/>
              </a:rPr>
              <a:t>万円</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年</a:t>
            </a:r>
            <a:r>
              <a:rPr lang="en-US" altLang="ja-JP" sz="1400" dirty="0">
                <a:latin typeface="BIZ UDPゴシック" panose="020B0400000000000000" pitchFamily="50" charset="-128"/>
                <a:ea typeface="BIZ UDPゴシック" panose="020B0400000000000000" pitchFamily="50" charset="-128"/>
                <a:cs typeface="Meiryo UI" pitchFamily="50" charset="-128"/>
              </a:rPr>
              <a:t>(R4) </a:t>
            </a:r>
          </a:p>
          <a:p>
            <a:pPr>
              <a:spcBef>
                <a:spcPts val="1200"/>
              </a:spcBef>
            </a:pP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設備概要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空調：個別空調</a:t>
            </a:r>
            <a:r>
              <a:rPr lang="en-US" altLang="ja-JP" sz="1400" dirty="0">
                <a:latin typeface="BIZ UDPゴシック" panose="020B0400000000000000" pitchFamily="50" charset="-128"/>
                <a:ea typeface="BIZ UDPゴシック" panose="020B0400000000000000" pitchFamily="50" charset="-128"/>
                <a:cs typeface="Meiryo UI" pitchFamily="50" charset="-128"/>
              </a:rPr>
              <a:t>(GHP</a:t>
            </a:r>
            <a:r>
              <a:rPr lang="ja-JP" altLang="en-US" sz="1400" dirty="0">
                <a:latin typeface="BIZ UDPゴシック" panose="020B0400000000000000" pitchFamily="50" charset="-128"/>
                <a:ea typeface="BIZ UDPゴシック" panose="020B0400000000000000" pitchFamily="50" charset="-128"/>
                <a:cs typeface="Meiryo UI" pitchFamily="50" charset="-128"/>
              </a:rPr>
              <a:t>、</a:t>
            </a:r>
            <a:r>
              <a:rPr lang="en-US" altLang="ja-JP" sz="1400" dirty="0">
                <a:latin typeface="BIZ UDPゴシック" panose="020B0400000000000000" pitchFamily="50" charset="-128"/>
                <a:ea typeface="BIZ UDPゴシック" panose="020B0400000000000000" pitchFamily="50" charset="-128"/>
                <a:cs typeface="Meiryo UI" pitchFamily="50" charset="-128"/>
              </a:rPr>
              <a:t>EHP)</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照明：蛍光灯（一部</a:t>
            </a:r>
            <a:r>
              <a:rPr lang="en-US" altLang="ja-JP" sz="1400" dirty="0">
                <a:latin typeface="BIZ UDPゴシック" panose="020B0400000000000000" pitchFamily="50" charset="-128"/>
                <a:ea typeface="BIZ UDPゴシック" panose="020B0400000000000000" pitchFamily="50" charset="-128"/>
                <a:cs typeface="Meiryo UI" pitchFamily="50" charset="-128"/>
              </a:rPr>
              <a:t>LED</a:t>
            </a:r>
            <a:r>
              <a:rPr lang="ja-JP" altLang="en-US" sz="1400" dirty="0">
                <a:latin typeface="BIZ UDPゴシック" panose="020B0400000000000000" pitchFamily="50" charset="-128"/>
                <a:ea typeface="BIZ UDPゴシック" panose="020B0400000000000000" pitchFamily="50" charset="-128"/>
                <a:cs typeface="Meiryo UI" pitchFamily="50" charset="-128"/>
              </a:rPr>
              <a:t>）</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66434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19</a:t>
            </a:fld>
            <a:endParaRPr kumimoji="1" lang="ja-JP" altLang="en-US"/>
          </a:p>
        </p:txBody>
      </p:sp>
      <p:sp>
        <p:nvSpPr>
          <p:cNvPr id="6" name="タイトル 1"/>
          <p:cNvSpPr>
            <a:spLocks noGrp="1"/>
          </p:cNvSpPr>
          <p:nvPr>
            <p:ph type="title"/>
          </p:nvPr>
        </p:nvSpPr>
        <p:spPr>
          <a:xfrm>
            <a:off x="35496" y="452652"/>
            <a:ext cx="8901240" cy="882650"/>
          </a:xfrm>
        </p:spPr>
        <p:txBody>
          <a:bodyPr>
            <a:normAutofit/>
          </a:bodyPr>
          <a:lstStyle/>
          <a:p>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提案募集スケジュール（予定）</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513645422"/>
              </p:ext>
            </p:extLst>
          </p:nvPr>
        </p:nvGraphicFramePr>
        <p:xfrm>
          <a:off x="35496" y="1196752"/>
          <a:ext cx="8956702" cy="5400599"/>
        </p:xfrm>
        <a:graphic>
          <a:graphicData uri="http://schemas.openxmlformats.org/drawingml/2006/table">
            <a:tbl>
              <a:tblPr firstRow="1" bandRow="1">
                <a:tableStyleId>{5C22544A-7EE6-4342-B048-85BDC9FD1C3A}</a:tableStyleId>
              </a:tblPr>
              <a:tblGrid>
                <a:gridCol w="211594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523907">
                <a:tc>
                  <a:txBody>
                    <a:bodyPr/>
                    <a:lstStyle/>
                    <a:p>
                      <a:pPr algn="just" fontAlgn="ct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令和６年度</a:t>
                      </a:r>
                      <a:r>
                        <a:rPr lang="en-US" altLang="ja-JP" sz="16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6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事業スケジュール</a:t>
                      </a:r>
                      <a:endParaRPr lang="en-US" altLang="ja-JP"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0"/>
                  </a:ext>
                </a:extLst>
              </a:tr>
              <a:tr h="480280">
                <a:tc>
                  <a:txBody>
                    <a:bodyPr/>
                    <a:lstStyle/>
                    <a:p>
                      <a:pPr algn="l" fontAlgn="ct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提案審査会</a:t>
                      </a:r>
                      <a:endParaRPr lang="zh-TW" altLang="en-US"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u="sng"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令和６年４</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1"/>
                  </a:ext>
                </a:extLst>
              </a:tr>
              <a:tr h="480280">
                <a:tc>
                  <a:txBody>
                    <a:bodyPr/>
                    <a:lstStyle/>
                    <a:p>
                      <a:pPr algn="just" fontAlgn="ct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募集要項配付</a:t>
                      </a: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令和６年５月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木</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2"/>
                  </a:ext>
                </a:extLst>
              </a:tr>
              <a:tr h="480280">
                <a:tc>
                  <a:txBody>
                    <a:bodyPr/>
                    <a:lstStyle/>
                    <a:p>
                      <a:pPr algn="just"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質問回答</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令和６年５月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714" marR="4714" marT="4714" marB="0" anchor="ctr"/>
                </a:tc>
                <a:extLst>
                  <a:ext uri="{0D108BD9-81ED-4DB2-BD59-A6C34878D82A}">
                    <a16:rowId xmlns:a16="http://schemas.microsoft.com/office/drawing/2014/main" val="10003"/>
                  </a:ext>
                </a:extLst>
              </a:tr>
              <a:tr h="480280">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参加表明受付</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令和６年６月３日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６月４日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火</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714" marR="4714" marT="4714" marB="0" anchor="ctr"/>
                </a:tc>
                <a:extLst>
                  <a:ext uri="{0D108BD9-81ED-4DB2-BD59-A6C34878D82A}">
                    <a16:rowId xmlns:a16="http://schemas.microsoft.com/office/drawing/2014/main" val="10004"/>
                  </a:ext>
                </a:extLst>
              </a:tr>
              <a:tr h="480280">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提案要請書交付</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令和６年６月７日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714" marR="4714" marT="4714" marB="0" anchor="ctr"/>
                </a:tc>
                <a:extLst>
                  <a:ext uri="{0D108BD9-81ED-4DB2-BD59-A6C34878D82A}">
                    <a16:rowId xmlns:a16="http://schemas.microsoft.com/office/drawing/2014/main" val="10005"/>
                  </a:ext>
                </a:extLst>
              </a:tr>
              <a:tr h="48028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現場</a:t>
                      </a: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ウォークスルー</a:t>
                      </a: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調査</a:t>
                      </a:r>
                      <a:endParaRPr lang="en-US" altLang="zh-TW"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令和６年６月中旬</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6"/>
                  </a:ext>
                </a:extLst>
              </a:tr>
              <a:tr h="480280">
                <a:tc>
                  <a:txBody>
                    <a:bodyPr/>
                    <a:lstStyle/>
                    <a:p>
                      <a:pPr algn="just"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提案書受付</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令和６年</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月中旬</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7"/>
                  </a:ext>
                </a:extLst>
              </a:tr>
              <a:tr h="517226">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US" altLang="ja-JP"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ESCO</a:t>
                      </a: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提案書に関する</a:t>
                      </a:r>
                      <a:endParaRPr lang="en-US" altLang="ja-JP"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ctr" latinLnBrk="0" hangingPunct="1">
                        <a:lnSpc>
                          <a:spcPct val="100000"/>
                        </a:lnSpc>
                        <a:spcBef>
                          <a:spcPts val="0"/>
                        </a:spcBef>
                        <a:spcAft>
                          <a:spcPts val="0"/>
                        </a:spcAft>
                        <a:buClrTx/>
                        <a:buSzTx/>
                        <a:buFontTx/>
                        <a:buNone/>
                        <a:tabLst/>
                        <a:defRPr/>
                      </a:pP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事務局ﾋｱﾘﾝｸﾞ　</a:t>
                      </a: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令和６年９月下旬</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8"/>
                  </a:ext>
                </a:extLst>
              </a:tr>
              <a:tr h="480280">
                <a:tc>
                  <a:txBody>
                    <a:bodyPr/>
                    <a:lstStyle/>
                    <a:p>
                      <a:pPr algn="l" fontAlgn="ctr"/>
                      <a:r>
                        <a:rPr lang="ja-JP" altLang="en-US" sz="160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事業者選定部会</a:t>
                      </a:r>
                      <a:endParaRPr lang="zh-TW" altLang="en-US"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令和６年</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月中旬～下旬</a:t>
                      </a:r>
                    </a:p>
                  </a:txBody>
                  <a:tcPr marL="4714" marR="4714" marT="4714" marB="0" anchor="ctr"/>
                </a:tc>
                <a:extLst>
                  <a:ext uri="{0D108BD9-81ED-4DB2-BD59-A6C34878D82A}">
                    <a16:rowId xmlns:a16="http://schemas.microsoft.com/office/drawing/2014/main" val="10009"/>
                  </a:ext>
                </a:extLst>
              </a:tr>
              <a:tr h="517226">
                <a:tc>
                  <a:txBody>
                    <a:bodyPr/>
                    <a:lstStyle/>
                    <a:p>
                      <a:pPr algn="just"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最優秀及び優秀提案の 結果通知</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令和６年</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月下旬</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7371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2</a:t>
            </a:fld>
            <a:endParaRPr kumimoji="1" lang="ja-JP" altLang="en-US"/>
          </a:p>
        </p:txBody>
      </p:sp>
      <p:sp>
        <p:nvSpPr>
          <p:cNvPr id="3" name="タイトル 1"/>
          <p:cNvSpPr txBox="1">
            <a:spLocks/>
          </p:cNvSpPr>
          <p:nvPr/>
        </p:nvSpPr>
        <p:spPr>
          <a:xfrm>
            <a:off x="138970" y="532914"/>
            <a:ext cx="8847880" cy="5832648"/>
          </a:xfrm>
          <a:prstGeom prst="rect">
            <a:avLst/>
          </a:prstGeom>
        </p:spPr>
        <p:txBody>
          <a:bodyPr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br>
              <a:rPr lang="en-US" altLang="ja-JP" sz="3200" b="1" kern="0">
                <a:solidFill>
                  <a:srgbClr val="000000"/>
                </a:solidFill>
                <a:latin typeface="Meiryo UI" panose="020B0604030504040204" pitchFamily="50" charset="-128"/>
                <a:ea typeface="Meiryo UI" panose="020B0604030504040204" pitchFamily="50" charset="-128"/>
                <a:cs typeface="Meiryo UI" panose="020B0604030504040204" pitchFamily="50" charset="-128"/>
              </a:rPr>
            </a:br>
            <a:br>
              <a:rPr lang="en-US" altLang="ja-JP" sz="3100" b="1">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サブタイトル 2"/>
          <p:cNvSpPr txBox="1">
            <a:spLocks/>
          </p:cNvSpPr>
          <p:nvPr/>
        </p:nvSpPr>
        <p:spPr bwMode="auto">
          <a:xfrm>
            <a:off x="209226" y="1017000"/>
            <a:ext cx="8748000" cy="2484000"/>
          </a:xfrm>
          <a:prstGeom prst="rect">
            <a:avLst/>
          </a:prstGeom>
          <a:noFill/>
          <a:ln w="19050">
            <a:solidFill>
              <a:schemeClr val="tx2"/>
            </a:solid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spcBef>
                <a:spcPts val="0"/>
              </a:spcBef>
              <a:buNone/>
              <a:tabLst>
                <a:tab pos="4749800" algn="l"/>
              </a:tabLst>
              <a:defRPr/>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○これまでに延べ</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119</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(43</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事業</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で事業化</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a:p>
            <a:pPr marL="0" indent="0" algn="just">
              <a:lnSpc>
                <a:spcPts val="1900"/>
              </a:lnSpc>
              <a:spcBef>
                <a:spcPts val="0"/>
              </a:spcBef>
              <a:buNone/>
              <a:tabLst>
                <a:tab pos="4749800" algn="l"/>
              </a:tabLst>
              <a:defRPr/>
            </a:pPr>
            <a:endParaRPr lang="en-US" altLang="ja-JP" sz="24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○令和４年度末時点の導入効果</a:t>
            </a: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2200" b="1" kern="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排出削減量</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累計</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27.1</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万㌧</a:t>
            </a: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　★ 平均省ｴﾈ率：約</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29.5</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 </a:t>
            </a:r>
          </a:p>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　★ 光熱水費削減額 </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累計</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116</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億円　　　　　　</a:t>
            </a: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bwMode="auto">
          <a:xfrm>
            <a:off x="209224" y="522825"/>
            <a:ext cx="4551906" cy="494176"/>
          </a:xfrm>
          <a:prstGeom prst="rect">
            <a:avLst/>
          </a:prstGeom>
          <a:solidFill>
            <a:schemeClr val="accent1"/>
          </a:solidFill>
          <a:ln w="19050">
            <a:solidFill>
              <a:schemeClr val="tx2"/>
            </a:solidFill>
            <a:miter lim="800000"/>
            <a:headEnd/>
            <a:tailEnd/>
          </a:ln>
          <a:effec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大阪府の</a:t>
            </a: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導入実績･効果</a:t>
            </a:r>
          </a:p>
        </p:txBody>
      </p:sp>
      <p:sp>
        <p:nvSpPr>
          <p:cNvPr id="6" name="サブタイトル 2"/>
          <p:cNvSpPr txBox="1">
            <a:spLocks/>
          </p:cNvSpPr>
          <p:nvPr/>
        </p:nvSpPr>
        <p:spPr bwMode="auto">
          <a:xfrm>
            <a:off x="205910" y="4092399"/>
            <a:ext cx="8748000" cy="2648969"/>
          </a:xfrm>
          <a:prstGeom prst="rect">
            <a:avLst/>
          </a:prstGeom>
          <a:noFill/>
          <a:ln w="19050">
            <a:solidFill>
              <a:schemeClr val="tx2"/>
            </a:solid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2000" b="1" kern="0" dirty="0">
                <a:latin typeface="Meiryo UI" panose="020B0604030504040204" pitchFamily="50" charset="-128"/>
                <a:ea typeface="Meiryo UI" panose="020B0604030504040204" pitchFamily="50" charset="-128"/>
              </a:rPr>
              <a:t>　（終了）</a:t>
            </a:r>
            <a:r>
              <a:rPr lang="ja-JP" altLang="en-US" sz="2000" b="1" dirty="0">
                <a:latin typeface="Meiryo UI" panose="020B0604030504040204" pitchFamily="50" charset="-128"/>
                <a:ea typeface="Meiryo UI" panose="020B0604030504040204" pitchFamily="50" charset="-128"/>
              </a:rPr>
              <a:t>大阪府</a:t>
            </a:r>
            <a:r>
              <a:rPr lang="en-US" altLang="ja-JP" sz="2000" b="1" dirty="0">
                <a:latin typeface="Meiryo UI" panose="020B0604030504040204" pitchFamily="50" charset="-128"/>
                <a:ea typeface="Meiryo UI" panose="020B0604030504040204" pitchFamily="50" charset="-128"/>
              </a:rPr>
              <a:t>ESCO</a:t>
            </a:r>
            <a:r>
              <a:rPr lang="ja-JP" altLang="en-US" sz="2000" b="1" dirty="0">
                <a:latin typeface="Meiryo UI" panose="020B0604030504040204" pitchFamily="50" charset="-128"/>
                <a:ea typeface="Meiryo UI" panose="020B0604030504040204" pitchFamily="50" charset="-128"/>
              </a:rPr>
              <a:t>マスタープラン　　　</a:t>
            </a:r>
            <a:r>
              <a:rPr lang="ja-JP" altLang="en-US" sz="18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平成</a:t>
            </a:r>
            <a:r>
              <a:rPr lang="en-US" altLang="ja-JP" sz="1600" b="1" dirty="0">
                <a:latin typeface="Meiryo UI" panose="020B0604030504040204" pitchFamily="50" charset="-128"/>
                <a:ea typeface="Meiryo UI" panose="020B0604030504040204" pitchFamily="50" charset="-128"/>
              </a:rPr>
              <a:t>14</a:t>
            </a:r>
            <a:r>
              <a:rPr lang="ja-JP" altLang="en-US" sz="1600" b="1" dirty="0">
                <a:latin typeface="Meiryo UI" panose="020B0604030504040204" pitchFamily="50" charset="-128"/>
                <a:ea typeface="Meiryo UI" panose="020B0604030504040204" pitchFamily="50" charset="-128"/>
              </a:rPr>
              <a:t>年度～</a:t>
            </a:r>
            <a:r>
              <a:rPr lang="en-US" altLang="ja-JP" sz="1600" b="1" dirty="0">
                <a:latin typeface="Meiryo UI" panose="020B0604030504040204" pitchFamily="50" charset="-128"/>
                <a:ea typeface="Meiryo UI" panose="020B0604030504040204" pitchFamily="50" charset="-128"/>
              </a:rPr>
              <a:t>)</a:t>
            </a:r>
          </a:p>
          <a:p>
            <a:pPr marL="0" indent="0">
              <a:buNone/>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（終了）大阪府</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アクションプラン 　　</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ct val="150000"/>
              </a:lnSpc>
              <a:spcAft>
                <a:spcPts val="24"/>
              </a:spcAf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（進行中）新・大阪府</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アクションプラン</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kern="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年度～令和</a:t>
            </a:r>
            <a:r>
              <a:rPr lang="en-US" altLang="ja-JP" sz="1800" b="1" kern="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8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buNone/>
              <a:tabLst>
                <a:tab pos="4749800" algn="l"/>
              </a:tabLst>
              <a:defRPr/>
            </a:pPr>
            <a:endParaRPr lang="en-US" altLang="ja-JP" sz="8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000"/>
              </a:lnSpc>
              <a:spcBef>
                <a:spcPts val="0"/>
              </a:spcBef>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令和元年度、プラン見直し</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2500"/>
              </a:lnSpc>
              <a:spcBef>
                <a:spcPts val="600"/>
              </a:spcBef>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プランに記載のない施設でも積極的に事業化を進めることを明記し、</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2500"/>
              </a:lnSpc>
              <a:spcBef>
                <a:spcPts val="0"/>
              </a:spcBef>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事業のさらなる推進を図る。</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txBox="1">
            <a:spLocks/>
          </p:cNvSpPr>
          <p:nvPr/>
        </p:nvSpPr>
        <p:spPr bwMode="auto">
          <a:xfrm>
            <a:off x="205910" y="3573016"/>
            <a:ext cx="6787468" cy="504057"/>
          </a:xfrm>
          <a:prstGeom prst="rect">
            <a:avLst/>
          </a:prstGeom>
          <a:solidFill>
            <a:schemeClr val="accent1"/>
          </a:solidFill>
          <a:ln w="19050">
            <a:solidFill>
              <a:schemeClr val="tx2"/>
            </a:solidFill>
            <a:miter lim="800000"/>
            <a:headEnd/>
            <a:tailEnd/>
          </a:ln>
          <a:effec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大阪府における</a:t>
            </a: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事業の推進計画</a:t>
            </a:r>
            <a:endParaRPr lang="en-US" altLang="ja-JP" sz="2400" b="1" kern="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508104" y="1509726"/>
            <a:ext cx="3635896"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（令和６年度契約予定施設含む）</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7804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3</a:t>
            </a:fld>
            <a:endParaRPr kumimoji="1" lang="ja-JP" altLang="en-US"/>
          </a:p>
        </p:txBody>
      </p:sp>
      <p:sp>
        <p:nvSpPr>
          <p:cNvPr id="3" name="タイトル 1"/>
          <p:cNvSpPr txBox="1">
            <a:spLocks/>
          </p:cNvSpPr>
          <p:nvPr/>
        </p:nvSpPr>
        <p:spPr>
          <a:xfrm>
            <a:off x="138970" y="532914"/>
            <a:ext cx="8847880" cy="5832648"/>
          </a:xfrm>
          <a:prstGeom prst="rect">
            <a:avLst/>
          </a:prstGeom>
        </p:spPr>
        <p:txBody>
          <a:bodyPr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br>
              <a:rPr lang="en-US" altLang="ja-JP" sz="3200" b="1" kern="0">
                <a:solidFill>
                  <a:srgbClr val="000000"/>
                </a:solidFill>
                <a:latin typeface="Meiryo UI" panose="020B0604030504040204" pitchFamily="50" charset="-128"/>
                <a:ea typeface="Meiryo UI" panose="020B0604030504040204" pitchFamily="50" charset="-128"/>
                <a:cs typeface="Meiryo UI" panose="020B0604030504040204" pitchFamily="50" charset="-128"/>
              </a:rPr>
            </a:br>
            <a:br>
              <a:rPr lang="en-US" altLang="ja-JP" sz="3100" b="1">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txBox="1">
            <a:spLocks/>
          </p:cNvSpPr>
          <p:nvPr/>
        </p:nvSpPr>
        <p:spPr bwMode="auto">
          <a:xfrm>
            <a:off x="205910" y="764704"/>
            <a:ext cx="7968826" cy="494176"/>
          </a:xfrm>
          <a:prstGeom prst="rect">
            <a:avLst/>
          </a:prstGeom>
          <a:solidFill>
            <a:schemeClr val="accent1"/>
          </a:solidFill>
          <a:ln w="19050">
            <a:solidFill>
              <a:schemeClr val="tx2"/>
            </a:solidFill>
            <a:miter lim="800000"/>
            <a:headEnd/>
            <a:tailEnd/>
          </a:ln>
          <a:effec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新・大阪府</a:t>
            </a: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アクションプランの推進目標及び進捗</a:t>
            </a:r>
            <a:endParaRPr lang="en-US" altLang="ja-JP" sz="2400" b="1" kern="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01912964"/>
              </p:ext>
            </p:extLst>
          </p:nvPr>
        </p:nvGraphicFramePr>
        <p:xfrm>
          <a:off x="228108" y="1514829"/>
          <a:ext cx="8520356" cy="3017520"/>
        </p:xfrm>
        <a:graphic>
          <a:graphicData uri="http://schemas.openxmlformats.org/drawingml/2006/table">
            <a:tbl>
              <a:tblPr firstRow="1" bandRow="1">
                <a:tableStyleId>{5C22544A-7EE6-4342-B048-85BDC9FD1C3A}</a:tableStyleId>
              </a:tblPr>
              <a:tblGrid>
                <a:gridCol w="3335780">
                  <a:extLst>
                    <a:ext uri="{9D8B030D-6E8A-4147-A177-3AD203B41FA5}">
                      <a16:colId xmlns:a16="http://schemas.microsoft.com/office/drawing/2014/main" val="3052009794"/>
                    </a:ext>
                  </a:extLst>
                </a:gridCol>
                <a:gridCol w="2592288">
                  <a:extLst>
                    <a:ext uri="{9D8B030D-6E8A-4147-A177-3AD203B41FA5}">
                      <a16:colId xmlns:a16="http://schemas.microsoft.com/office/drawing/2014/main" val="3731547777"/>
                    </a:ext>
                  </a:extLst>
                </a:gridCol>
                <a:gridCol w="2592288">
                  <a:extLst>
                    <a:ext uri="{9D8B030D-6E8A-4147-A177-3AD203B41FA5}">
                      <a16:colId xmlns:a16="http://schemas.microsoft.com/office/drawing/2014/main" val="3710515734"/>
                    </a:ext>
                  </a:extLst>
                </a:gridCol>
              </a:tblGrid>
              <a:tr h="527088">
                <a:tc>
                  <a:txBody>
                    <a:bodyPr/>
                    <a:lstStyle/>
                    <a:p>
                      <a:pPr algn="ct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bg1"/>
                          </a:solidFill>
                          <a:latin typeface="Meiryo UI" panose="020B0604030504040204" pitchFamily="50" charset="-128"/>
                          <a:ea typeface="Meiryo UI" panose="020B0604030504040204" pitchFamily="50" charset="-128"/>
                        </a:rPr>
                        <a:t>推進目標</a:t>
                      </a:r>
                      <a:endParaRPr kumimoji="1" lang="en-US" altLang="ja-JP" sz="2400" dirty="0">
                        <a:solidFill>
                          <a:schemeClr val="bg1"/>
                        </a:solidFill>
                        <a:latin typeface="Meiryo UI" panose="020B0604030504040204" pitchFamily="50" charset="-128"/>
                        <a:ea typeface="Meiryo UI" panose="020B0604030504040204" pitchFamily="50" charset="-128"/>
                      </a:endParaRPr>
                    </a:p>
                    <a:p>
                      <a:pPr algn="ctr"/>
                      <a:r>
                        <a:rPr kumimoji="1" lang="ja-JP" altLang="en-US" sz="1800" dirty="0">
                          <a:solidFill>
                            <a:schemeClr val="bg1"/>
                          </a:solidFill>
                          <a:latin typeface="Meiryo UI" panose="020B0604030504040204" pitchFamily="50" charset="-128"/>
                          <a:ea typeface="Meiryo UI" panose="020B0604030504040204" pitchFamily="50" charset="-128"/>
                        </a:rPr>
                        <a:t>（～令和</a:t>
                      </a:r>
                      <a:r>
                        <a:rPr kumimoji="1" lang="en-US" altLang="ja-JP" sz="1800" dirty="0">
                          <a:solidFill>
                            <a:schemeClr val="bg1"/>
                          </a:solidFill>
                          <a:latin typeface="Meiryo UI" panose="020B0604030504040204" pitchFamily="50" charset="-128"/>
                          <a:ea typeface="Meiryo UI" panose="020B0604030504040204" pitchFamily="50" charset="-128"/>
                        </a:rPr>
                        <a:t>6</a:t>
                      </a:r>
                      <a:r>
                        <a:rPr kumimoji="1" lang="ja-JP" altLang="en-US" sz="1800" dirty="0">
                          <a:solidFill>
                            <a:schemeClr val="bg1"/>
                          </a:solidFill>
                          <a:latin typeface="Meiryo UI" panose="020B0604030504040204" pitchFamily="50" charset="-128"/>
                          <a:ea typeface="Meiryo UI" panose="020B0604030504040204" pitchFamily="50" charset="-128"/>
                        </a:rPr>
                        <a:t>年度）</a:t>
                      </a:r>
                    </a:p>
                  </a:txBody>
                  <a:tcPr/>
                </a:tc>
                <a:tc>
                  <a:txBody>
                    <a:bodyPr/>
                    <a:lstStyle/>
                    <a:p>
                      <a:pPr algn="ctr"/>
                      <a:r>
                        <a:rPr kumimoji="1" lang="ja-JP" altLang="en-US" sz="2400" dirty="0">
                          <a:solidFill>
                            <a:schemeClr val="bg1"/>
                          </a:solidFill>
                          <a:latin typeface="Meiryo UI" panose="020B0604030504040204" pitchFamily="50" charset="-128"/>
                          <a:ea typeface="Meiryo UI" panose="020B0604030504040204" pitchFamily="50" charset="-128"/>
                        </a:rPr>
                        <a:t>進捗</a:t>
                      </a:r>
                      <a:r>
                        <a:rPr kumimoji="1" lang="en-US" altLang="ja-JP" sz="1800" dirty="0">
                          <a:solidFill>
                            <a:schemeClr val="bg1"/>
                          </a:solidFill>
                          <a:latin typeface="Meiryo UI" panose="020B0604030504040204" pitchFamily="50" charset="-128"/>
                          <a:ea typeface="Meiryo UI" panose="020B0604030504040204" pitchFamily="50" charset="-128"/>
                        </a:rPr>
                        <a:t>(※1)</a:t>
                      </a:r>
                      <a:endParaRPr kumimoji="1" lang="ja-JP" altLang="en-US" sz="1800" dirty="0">
                        <a:solidFill>
                          <a:schemeClr val="bg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13593385"/>
                  </a:ext>
                </a:extLst>
              </a:tr>
              <a:tr h="370840">
                <a:tc>
                  <a:txBody>
                    <a:bodyPr/>
                    <a:lstStyle/>
                    <a:p>
                      <a:pPr algn="l"/>
                      <a:r>
                        <a:rPr kumimoji="1" lang="ja-JP" altLang="en-US" sz="2400" dirty="0">
                          <a:solidFill>
                            <a:schemeClr val="tx1"/>
                          </a:solidFill>
                          <a:latin typeface="Meiryo UI" panose="020B0604030504040204" pitchFamily="50" charset="-128"/>
                          <a:ea typeface="Meiryo UI" panose="020B0604030504040204" pitchFamily="50" charset="-128"/>
                        </a:rPr>
                        <a:t>導入目標施設数</a:t>
                      </a:r>
                    </a:p>
                  </a:txBody>
                  <a:tcPr/>
                </a:tc>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82</a:t>
                      </a:r>
                      <a:r>
                        <a:rPr kumimoji="1" lang="ja-JP" altLang="en-US" sz="2400" dirty="0">
                          <a:solidFill>
                            <a:schemeClr val="tx1"/>
                          </a:solidFill>
                          <a:latin typeface="Meiryo UI" panose="020B0604030504040204" pitchFamily="50" charset="-128"/>
                          <a:ea typeface="Meiryo UI" panose="020B0604030504040204" pitchFamily="50" charset="-128"/>
                        </a:rPr>
                        <a:t>施設</a:t>
                      </a:r>
                    </a:p>
                  </a:txBody>
                  <a:tcPr/>
                </a:tc>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85</a:t>
                      </a:r>
                      <a:r>
                        <a:rPr kumimoji="1" lang="ja-JP" altLang="en-US" sz="2400" dirty="0">
                          <a:solidFill>
                            <a:schemeClr val="tx1"/>
                          </a:solidFill>
                          <a:latin typeface="Meiryo UI" panose="020B0604030504040204" pitchFamily="50" charset="-128"/>
                          <a:ea typeface="Meiryo UI" panose="020B0604030504040204" pitchFamily="50" charset="-128"/>
                        </a:rPr>
                        <a:t>施設</a:t>
                      </a:r>
                    </a:p>
                  </a:txBody>
                  <a:tcPr/>
                </a:tc>
                <a:extLst>
                  <a:ext uri="{0D108BD9-81ED-4DB2-BD59-A6C34878D82A}">
                    <a16:rowId xmlns:a16="http://schemas.microsoft.com/office/drawing/2014/main" val="2669381601"/>
                  </a:ext>
                </a:extLst>
              </a:tr>
              <a:tr h="370840">
                <a:tc>
                  <a:txBody>
                    <a:bodyPr/>
                    <a:lstStyle/>
                    <a:p>
                      <a:pPr algn="l"/>
                      <a:r>
                        <a:rPr kumimoji="1" lang="ja-JP" altLang="en-US" sz="2400" dirty="0">
                          <a:solidFill>
                            <a:schemeClr val="tx1"/>
                          </a:solidFill>
                          <a:latin typeface="Meiryo UI" panose="020B0604030504040204" pitchFamily="50" charset="-128"/>
                          <a:ea typeface="Meiryo UI" panose="020B0604030504040204" pitchFamily="50" charset="-128"/>
                        </a:rPr>
                        <a:t>平均省エネ率</a:t>
                      </a:r>
                    </a:p>
                  </a:txBody>
                  <a:tcPr/>
                </a:tc>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15</a:t>
                      </a:r>
                      <a:r>
                        <a:rPr kumimoji="1" lang="ja-JP" altLang="en-US" sz="24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en-US" altLang="ja-JP" sz="2400" u="none" baseline="0" dirty="0">
                          <a:solidFill>
                            <a:schemeClr val="tx1"/>
                          </a:solidFill>
                          <a:latin typeface="Meiryo UI" panose="020B0604030504040204" pitchFamily="50" charset="-128"/>
                          <a:ea typeface="Meiryo UI" panose="020B0604030504040204" pitchFamily="50" charset="-128"/>
                        </a:rPr>
                        <a:t>30.2</a:t>
                      </a:r>
                      <a:r>
                        <a:rPr kumimoji="1" lang="en-US" altLang="ja-JP" sz="2400" dirty="0">
                          <a:solidFill>
                            <a:schemeClr val="tx1"/>
                          </a:solidFill>
                          <a:latin typeface="Meiryo UI" panose="020B0604030504040204" pitchFamily="50" charset="-128"/>
                          <a:ea typeface="Meiryo UI" panose="020B0604030504040204" pitchFamily="50" charset="-128"/>
                        </a:rPr>
                        <a:t>%</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027635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latin typeface="Meiryo UI" panose="020B0604030504040204" pitchFamily="50" charset="-128"/>
                          <a:ea typeface="Meiryo UI" panose="020B0604030504040204" pitchFamily="50" charset="-128"/>
                        </a:rPr>
                        <a:t>光熱水費削減額</a:t>
                      </a:r>
                      <a:r>
                        <a:rPr kumimoji="1" lang="en-US" altLang="ja-JP" sz="1800" dirty="0">
                          <a:solidFill>
                            <a:schemeClr val="tx1"/>
                          </a:solidFill>
                          <a:latin typeface="Meiryo UI" panose="020B0604030504040204" pitchFamily="50" charset="-128"/>
                          <a:ea typeface="Meiryo UI" panose="020B0604030504040204" pitchFamily="50" charset="-128"/>
                        </a:rPr>
                        <a:t>(※2)</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累計 </a:t>
                      </a:r>
                      <a:r>
                        <a:rPr kumimoji="1" lang="en-US" altLang="ja-JP" sz="2400" dirty="0">
                          <a:solidFill>
                            <a:schemeClr val="tx1"/>
                          </a:solidFill>
                          <a:latin typeface="Meiryo UI" panose="020B0604030504040204" pitchFamily="50" charset="-128"/>
                          <a:ea typeface="Meiryo UI" panose="020B0604030504040204" pitchFamily="50" charset="-128"/>
                        </a:rPr>
                        <a:t>60</a:t>
                      </a:r>
                      <a:r>
                        <a:rPr kumimoji="1" lang="ja-JP" altLang="en-US" sz="2400" dirty="0">
                          <a:solidFill>
                            <a:schemeClr val="tx1"/>
                          </a:solidFill>
                          <a:latin typeface="Meiryo UI" panose="020B0604030504040204" pitchFamily="50" charset="-128"/>
                          <a:ea typeface="Meiryo UI" panose="020B0604030504040204" pitchFamily="50" charset="-128"/>
                        </a:rPr>
                        <a:t>億円</a:t>
                      </a:r>
                      <a:endParaRPr kumimoji="1" lang="en-US" altLang="ja-JP"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累計</a:t>
                      </a:r>
                      <a:r>
                        <a:rPr kumimoji="1" lang="ja-JP" altLang="en-US" sz="2400" baseline="0" dirty="0">
                          <a:solidFill>
                            <a:schemeClr val="tx1"/>
                          </a:solidFill>
                          <a:latin typeface="Meiryo UI" panose="020B0604030504040204" pitchFamily="50" charset="-128"/>
                          <a:ea typeface="Meiryo UI" panose="020B0604030504040204" pitchFamily="50" charset="-128"/>
                        </a:rPr>
                        <a:t> </a:t>
                      </a:r>
                      <a:r>
                        <a:rPr kumimoji="1" lang="en-US" altLang="ja-JP" sz="2400" u="none" baseline="0" dirty="0">
                          <a:solidFill>
                            <a:schemeClr val="tx1"/>
                          </a:solidFill>
                          <a:latin typeface="Meiryo UI" panose="020B0604030504040204" pitchFamily="50" charset="-128"/>
                          <a:ea typeface="Meiryo UI" panose="020B0604030504040204" pitchFamily="50" charset="-128"/>
                        </a:rPr>
                        <a:t>64.3</a:t>
                      </a:r>
                      <a:r>
                        <a:rPr kumimoji="1" lang="ja-JP" altLang="en-US" sz="2400" dirty="0">
                          <a:solidFill>
                            <a:schemeClr val="tx1"/>
                          </a:solidFill>
                          <a:latin typeface="Meiryo UI" panose="020B0604030504040204" pitchFamily="50" charset="-128"/>
                          <a:ea typeface="Meiryo UI" panose="020B0604030504040204" pitchFamily="50" charset="-128"/>
                        </a:rPr>
                        <a:t>億円</a:t>
                      </a:r>
                    </a:p>
                  </a:txBody>
                  <a:tcPr/>
                </a:tc>
                <a:extLst>
                  <a:ext uri="{0D108BD9-81ED-4DB2-BD59-A6C34878D82A}">
                    <a16:rowId xmlns:a16="http://schemas.microsoft.com/office/drawing/2014/main" val="1650577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latin typeface="Meiryo UI" panose="020B0604030504040204" pitchFamily="50" charset="-128"/>
                          <a:ea typeface="Meiryo UI" panose="020B0604030504040204" pitchFamily="50" charset="-128"/>
                        </a:rPr>
                        <a:t>エネルギー削減量</a:t>
                      </a:r>
                      <a:r>
                        <a:rPr kumimoji="1" lang="en-US" altLang="ja-JP" sz="1800" dirty="0">
                          <a:solidFill>
                            <a:schemeClr val="tx1"/>
                          </a:solidFill>
                          <a:latin typeface="Meiryo UI" panose="020B0604030504040204" pitchFamily="50" charset="-128"/>
                          <a:ea typeface="Meiryo UI" panose="020B0604030504040204" pitchFamily="50" charset="-128"/>
                        </a:rPr>
                        <a:t>(※3)</a:t>
                      </a: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年間 </a:t>
                      </a:r>
                      <a:r>
                        <a:rPr kumimoji="1" lang="en-US" altLang="ja-JP" sz="2400" dirty="0">
                          <a:solidFill>
                            <a:schemeClr val="tx1"/>
                          </a:solidFill>
                          <a:latin typeface="Meiryo UI" panose="020B0604030504040204" pitchFamily="50" charset="-128"/>
                          <a:ea typeface="Meiryo UI" panose="020B0604030504040204" pitchFamily="50" charset="-128"/>
                        </a:rPr>
                        <a:t>4,700kL</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年間 </a:t>
                      </a:r>
                      <a:r>
                        <a:rPr kumimoji="1" lang="en-US" altLang="ja-JP" sz="2400" dirty="0">
                          <a:solidFill>
                            <a:schemeClr val="tx1"/>
                          </a:solidFill>
                          <a:latin typeface="Meiryo UI" panose="020B0604030504040204" pitchFamily="50" charset="-128"/>
                          <a:ea typeface="Meiryo UI" panose="020B0604030504040204" pitchFamily="50" charset="-128"/>
                        </a:rPr>
                        <a:t>7</a:t>
                      </a:r>
                      <a:r>
                        <a:rPr kumimoji="1" lang="en-US" altLang="ja-JP" sz="2400" u="none" baseline="0" dirty="0">
                          <a:solidFill>
                            <a:schemeClr val="tx1"/>
                          </a:solidFill>
                          <a:latin typeface="Meiryo UI" panose="020B0604030504040204" pitchFamily="50" charset="-128"/>
                          <a:ea typeface="Meiryo UI" panose="020B0604030504040204" pitchFamily="50" charset="-128"/>
                        </a:rPr>
                        <a:t>,210</a:t>
                      </a:r>
                      <a:r>
                        <a:rPr kumimoji="1" lang="en-US" altLang="ja-JP" sz="2400" u="none" dirty="0">
                          <a:solidFill>
                            <a:schemeClr val="tx1"/>
                          </a:solidFill>
                          <a:latin typeface="Meiryo UI" panose="020B0604030504040204" pitchFamily="50" charset="-128"/>
                          <a:ea typeface="Meiryo UI" panose="020B0604030504040204" pitchFamily="50" charset="-128"/>
                        </a:rPr>
                        <a:t>kL</a:t>
                      </a:r>
                      <a:endParaRPr kumimoji="1" lang="ja-JP" altLang="en-US" sz="2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44148693"/>
                  </a:ext>
                </a:extLst>
              </a:tr>
              <a:tr h="370840">
                <a:tc>
                  <a:txBody>
                    <a:bodyPr/>
                    <a:lstStyle/>
                    <a:p>
                      <a:pPr algn="l"/>
                      <a:r>
                        <a:rPr kumimoji="1" lang="en-US" altLang="zh-TW" sz="2400" dirty="0">
                          <a:solidFill>
                            <a:schemeClr val="tx1"/>
                          </a:solidFill>
                          <a:latin typeface="Meiryo UI" panose="020B0604030504040204" pitchFamily="50" charset="-128"/>
                          <a:ea typeface="Meiryo UI" panose="020B0604030504040204" pitchFamily="50" charset="-128"/>
                        </a:rPr>
                        <a:t>CO</a:t>
                      </a:r>
                      <a:r>
                        <a:rPr kumimoji="1" lang="en-US" altLang="zh-TW" sz="2000" dirty="0">
                          <a:solidFill>
                            <a:schemeClr val="tx1"/>
                          </a:solidFill>
                          <a:latin typeface="Meiryo UI" panose="020B0604030504040204" pitchFamily="50" charset="-128"/>
                          <a:ea typeface="Meiryo UI" panose="020B0604030504040204" pitchFamily="50" charset="-128"/>
                        </a:rPr>
                        <a:t>2</a:t>
                      </a:r>
                      <a:r>
                        <a:rPr kumimoji="1" lang="zh-TW" altLang="en-US" sz="2400" dirty="0">
                          <a:solidFill>
                            <a:schemeClr val="tx1"/>
                          </a:solidFill>
                          <a:latin typeface="Meiryo UI" panose="020B0604030504040204" pitchFamily="50" charset="-128"/>
                          <a:ea typeface="Meiryo UI" panose="020B0604030504040204" pitchFamily="50" charset="-128"/>
                        </a:rPr>
                        <a:t>排出削減総量</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年間 </a:t>
                      </a:r>
                      <a:r>
                        <a:rPr kumimoji="1" lang="en-US" altLang="ja-JP" sz="2400" dirty="0">
                          <a:solidFill>
                            <a:schemeClr val="tx1"/>
                          </a:solidFill>
                          <a:latin typeface="Meiryo UI" panose="020B0604030504040204" pitchFamily="50" charset="-128"/>
                          <a:ea typeface="Meiryo UI" panose="020B0604030504040204" pitchFamily="50" charset="-128"/>
                        </a:rPr>
                        <a:t>8,700</a:t>
                      </a:r>
                      <a:r>
                        <a:rPr kumimoji="1" lang="ja-JP" altLang="en-US" sz="24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年間 </a:t>
                      </a:r>
                      <a:r>
                        <a:rPr kumimoji="1" lang="en-US" altLang="ja-JP" sz="2400" u="none" baseline="0" dirty="0">
                          <a:solidFill>
                            <a:schemeClr val="tx1"/>
                          </a:solidFill>
                          <a:latin typeface="Meiryo UI" panose="020B0604030504040204" pitchFamily="50" charset="-128"/>
                          <a:ea typeface="Meiryo UI" panose="020B0604030504040204" pitchFamily="50" charset="-128"/>
                        </a:rPr>
                        <a:t>13,300</a:t>
                      </a:r>
                      <a:r>
                        <a:rPr kumimoji="1" lang="ja-JP" altLang="en-US" sz="2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825752838"/>
                  </a:ext>
                </a:extLst>
              </a:tr>
            </a:tbl>
          </a:graphicData>
        </a:graphic>
      </p:graphicFrame>
      <p:sp>
        <p:nvSpPr>
          <p:cNvPr id="11" name="テキスト ボックス 10"/>
          <p:cNvSpPr txBox="1"/>
          <p:nvPr/>
        </p:nvSpPr>
        <p:spPr>
          <a:xfrm>
            <a:off x="1835696" y="4651630"/>
            <a:ext cx="6912768" cy="830997"/>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令和４年度末実績</a:t>
            </a:r>
            <a:r>
              <a:rPr lang="ja-JP" altLang="en-US" sz="1400" dirty="0">
                <a:latin typeface="Meiryo UI" panose="020B0604030504040204" pitchFamily="50" charset="-128"/>
                <a:ea typeface="Meiryo UI" panose="020B0604030504040204" pitchFamily="50" charset="-128"/>
              </a:rPr>
              <a:t>（再</a:t>
            </a:r>
            <a:r>
              <a:rPr lang="en-US" altLang="ja-JP" sz="1400" dirty="0">
                <a:latin typeface="Meiryo UI" panose="020B0604030504040204" pitchFamily="50" charset="-128"/>
                <a:ea typeface="Meiryo UI" panose="020B0604030504040204" pitchFamily="50" charset="-128"/>
              </a:rPr>
              <a:t>ESCO</a:t>
            </a:r>
            <a:r>
              <a:rPr lang="ja-JP" altLang="en-US" sz="1400" dirty="0">
                <a:latin typeface="Meiryo UI" panose="020B0604030504040204" pitchFamily="50" charset="-128"/>
                <a:ea typeface="Meiryo UI" panose="020B0604030504040204" pitchFamily="50" charset="-128"/>
              </a:rPr>
              <a:t>施設含む）</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新旧プランの合算</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原油換算</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228108" y="5930116"/>
            <a:ext cx="8520356" cy="523220"/>
          </a:xfrm>
          <a:prstGeom prst="rect">
            <a:avLst/>
          </a:prstGeom>
          <a:ln w="31750">
            <a:solidFill>
              <a:schemeClr val="accent1"/>
            </a:solidFill>
            <a:prstDash val="solid"/>
          </a:ln>
        </p:spPr>
        <p:txBody>
          <a:bodyPr wrap="square">
            <a:spAutoFit/>
          </a:bodyPr>
          <a:lstStyle/>
          <a:p>
            <a:r>
              <a:rPr lang="ja-JP" altLang="en-US" sz="2800" dirty="0">
                <a:latin typeface="Meiryo UI" panose="020B0604030504040204" pitchFamily="50" charset="-128"/>
                <a:ea typeface="Meiryo UI" panose="020B0604030504040204" pitchFamily="50" charset="-128"/>
              </a:rPr>
              <a:t>⇒　導入効果についても、目標達成に向け着実に推移</a:t>
            </a:r>
            <a:endParaRPr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4611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4</a:t>
            </a:fld>
            <a:endParaRPr kumimoji="1" lang="ja-JP" altLang="en-US"/>
          </a:p>
        </p:txBody>
      </p:sp>
      <p:sp>
        <p:nvSpPr>
          <p:cNvPr id="8" name="サブタイトル 2"/>
          <p:cNvSpPr txBox="1">
            <a:spLocks/>
          </p:cNvSpPr>
          <p:nvPr/>
        </p:nvSpPr>
        <p:spPr bwMode="auto">
          <a:xfrm>
            <a:off x="121964" y="476672"/>
            <a:ext cx="6791103" cy="504000"/>
          </a:xfrm>
          <a:prstGeom prst="rect">
            <a:avLst/>
          </a:prstGeom>
          <a:solidFill>
            <a:schemeClr val="accent1"/>
          </a:solidFill>
          <a:ln w="19050">
            <a:solidFill>
              <a:schemeClr val="tx2"/>
            </a:solidFill>
            <a:miter lim="800000"/>
            <a:headEnd/>
            <a:tailEnd/>
          </a:ln>
          <a:effec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新・大阪府</a:t>
            </a: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アクションプランの進捗状況</a:t>
            </a:r>
            <a:endParaRPr lang="en-US" altLang="ja-JP" sz="2400" b="1" kern="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サブタイトル 2"/>
          <p:cNvSpPr txBox="1">
            <a:spLocks/>
          </p:cNvSpPr>
          <p:nvPr/>
        </p:nvSpPr>
        <p:spPr bwMode="auto">
          <a:xfrm>
            <a:off x="121964" y="967290"/>
            <a:ext cx="8892696" cy="5774078"/>
          </a:xfrm>
          <a:prstGeom prst="rect">
            <a:avLst/>
          </a:prstGeom>
          <a:noFill/>
          <a:ln w="19050">
            <a:solidFill>
              <a:schemeClr val="tx2"/>
            </a:solidFill>
            <a:miter lim="800000"/>
            <a:headEnd/>
            <a:tailEnd/>
          </a:ln>
          <a:effectLst/>
        </p:spPr>
        <p:txBody>
          <a:bodyPr wrap="square" lIns="180000" tIns="90000" rIns="108000" bIns="9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事業</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施設で</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年度：りんくうタウン駅ビル、中央図書館</a:t>
            </a: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署、泉北府民ｾﾝﾀｰﾋﾞﾙ</a:t>
            </a: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年度：高校</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校、中河内救命救急センター、警察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署、三島・南河内府民ｾﾝﾀｰﾋﾞﾙ</a:t>
            </a: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年度：高校</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校、狭山池博物館、警察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署、泉南府民ｾﾝﾀｰﾋﾞﾙ</a:t>
            </a: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年度：高校</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校、警察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署、公園</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園</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・令和元年度：近</a:t>
            </a:r>
            <a:r>
              <a:rPr lang="ja-JP" altLang="en-US" sz="1600" b="1" kern="0" dirty="0" err="1">
                <a:latin typeface="Meiryo UI" panose="020B0604030504040204" pitchFamily="50" charset="-128"/>
                <a:ea typeface="Meiryo UI" panose="020B0604030504040204" pitchFamily="50" charset="-128"/>
                <a:cs typeface="Meiryo UI" panose="020B0604030504040204" pitchFamily="50" charset="-128"/>
              </a:rPr>
              <a:t>つ</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飛鳥博物館、国際会議場、警察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署、公園</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園</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・令和２年度：咲洲庁舎、公園</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園</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・令和３年度：本庁舎別館、教育センター</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・令和４年度：警察本部本庁舎</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・令和５年度：大阪府新別館（北館・南館）、府税事務所４所　</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endParaRPr lang="en-US" altLang="ja-JP" sz="1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spcBef>
                <a:spcPts val="0"/>
              </a:spcBef>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○今年度、省エネ改修（１事業）を実施</a:t>
            </a: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spcBef>
                <a:spcPts val="528"/>
              </a:spcBef>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・高等職業技術専門校２校、青少年海洋センター　</a:t>
            </a:r>
          </a:p>
          <a:p>
            <a:pPr marL="0" indent="0" algn="just">
              <a:spcBef>
                <a:spcPts val="1000"/>
              </a:spcBef>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○今年度、提案公募（２事業）を実施</a:t>
            </a: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・西大阪治水事務所、府立学校３４校　⇒　１２３施設（</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９事業）</a:t>
            </a:r>
          </a:p>
          <a:p>
            <a:pPr marL="0" indent="0" algn="just">
              <a:buNone/>
              <a:tabLst>
                <a:tab pos="4749800" algn="l"/>
              </a:tabLst>
              <a:defRPr/>
            </a:pPr>
            <a:endParaRPr lang="en-US" altLang="ja-JP" sz="6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51520" y="1628800"/>
            <a:ext cx="8685216" cy="325632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83568" y="1426621"/>
            <a:ext cx="3888432" cy="400110"/>
          </a:xfrm>
          <a:prstGeom prst="rect">
            <a:avLst/>
          </a:prstGeom>
          <a:solidFill>
            <a:schemeClr val="bg1"/>
          </a:solidFill>
        </p:spPr>
        <p:txBody>
          <a:bodyPr wrap="square" rtlCol="0">
            <a:spAutoFit/>
          </a:bodyPr>
          <a:lstStyle/>
          <a:p>
            <a:pPr algn="just">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事業契約　</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850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6106" y="36164"/>
            <a:ext cx="8446334" cy="430887"/>
          </a:xfrm>
          <a:prstGeom prst="rect">
            <a:avLst/>
          </a:prstGeom>
          <a:solidFill>
            <a:schemeClr val="bg1"/>
          </a:solidFill>
        </p:spPr>
        <p:txBody>
          <a:bodyPr wrap="square" tIns="0" bIns="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大阪府の</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事業実績一覧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（その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a:spLocks noGrp="1"/>
          </p:cNvSpPr>
          <p:nvPr>
            <p:ph type="sldNum" sz="quarter" idx="12"/>
          </p:nvPr>
        </p:nvSpPr>
        <p:spPr>
          <a:xfrm>
            <a:off x="8239770" y="69376"/>
            <a:ext cx="747712" cy="365760"/>
          </a:xfrm>
          <a:noFill/>
        </p:spPr>
        <p:txBody>
          <a:bodyPr/>
          <a:lstStyle/>
          <a:p>
            <a:fld id="{6DBCCE75-96CE-4693-9D68-DB546D813132}" type="slidenum">
              <a:rPr kumimoji="1" lang="ja-JP" altLang="en-US" sz="2000" smtClean="0">
                <a:solidFill>
                  <a:schemeClr val="bg1"/>
                </a:solidFill>
              </a:rPr>
              <a:pPr/>
              <a:t>5</a:t>
            </a:fld>
            <a:endParaRPr kumimoji="1" lang="ja-JP" altLang="en-US" sz="2000" dirty="0">
              <a:solidFill>
                <a:schemeClr val="bg1"/>
              </a:solidFill>
            </a:endParaRPr>
          </a:p>
        </p:txBody>
      </p:sp>
      <p:graphicFrame>
        <p:nvGraphicFramePr>
          <p:cNvPr id="7" name="表 6"/>
          <p:cNvGraphicFramePr>
            <a:graphicFrameLocks noGrp="1"/>
          </p:cNvGraphicFramePr>
          <p:nvPr>
            <p:extLst>
              <p:ext uri="{D42A27DB-BD31-4B8C-83A1-F6EECF244321}">
                <p14:modId xmlns:p14="http://schemas.microsoft.com/office/powerpoint/2010/main" val="418012887"/>
              </p:ext>
            </p:extLst>
          </p:nvPr>
        </p:nvGraphicFramePr>
        <p:xfrm>
          <a:off x="390345" y="917225"/>
          <a:ext cx="8352926" cy="5536852"/>
        </p:xfrm>
        <a:graphic>
          <a:graphicData uri="http://schemas.openxmlformats.org/drawingml/2006/table">
            <a:tbl>
              <a:tblPr firstRow="1" bandRow="1">
                <a:tableStyleId>{0660B408-B3CF-4A94-85FC-2B1E0A45F4A2}</a:tableStyleId>
              </a:tblPr>
              <a:tblGrid>
                <a:gridCol w="1176696">
                  <a:extLst>
                    <a:ext uri="{9D8B030D-6E8A-4147-A177-3AD203B41FA5}">
                      <a16:colId xmlns:a16="http://schemas.microsoft.com/office/drawing/2014/main" val="20000"/>
                    </a:ext>
                  </a:extLst>
                </a:gridCol>
                <a:gridCol w="2630205">
                  <a:extLst>
                    <a:ext uri="{9D8B030D-6E8A-4147-A177-3AD203B41FA5}">
                      <a16:colId xmlns:a16="http://schemas.microsoft.com/office/drawing/2014/main" val="20001"/>
                    </a:ext>
                  </a:extLst>
                </a:gridCol>
                <a:gridCol w="928308">
                  <a:extLst>
                    <a:ext uri="{9D8B030D-6E8A-4147-A177-3AD203B41FA5}">
                      <a16:colId xmlns:a16="http://schemas.microsoft.com/office/drawing/2014/main" val="20002"/>
                    </a:ext>
                  </a:extLst>
                </a:gridCol>
                <a:gridCol w="1385471">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96142">
                  <a:extLst>
                    <a:ext uri="{9D8B030D-6E8A-4147-A177-3AD203B41FA5}">
                      <a16:colId xmlns:a16="http://schemas.microsoft.com/office/drawing/2014/main" val="20006"/>
                    </a:ext>
                  </a:extLst>
                </a:gridCol>
              </a:tblGrid>
              <a:tr h="4319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契約年度</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施　設　名</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建物用途</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ESCO</a:t>
                      </a:r>
                    </a:p>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ｻｰﾋﾞｽ期間</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省ｴﾈ率</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b="0" i="0" u="none" strike="noStrike" dirty="0">
                          <a:solidFill>
                            <a:schemeClr val="bg1"/>
                          </a:solidFill>
                          <a:effectLst/>
                          <a:latin typeface="Meiryo UI" pitchFamily="50" charset="-128"/>
                          <a:ea typeface="Meiryo UI" pitchFamily="50" charset="-128"/>
                          <a:cs typeface="Meiryo UI" pitchFamily="50" charset="-128"/>
                        </a:rPr>
                        <a:t>備考</a:t>
                      </a:r>
                    </a:p>
                  </a:txBody>
                  <a:tcPr marL="36000" marR="3600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13</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母子保健総合医療センター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24.8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14</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府民センタービル </a:t>
                      </a: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19.7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15</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急性期・総合医療センター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25.1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教育センター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13.7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福祉施設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21.8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池田・府市合同庁舎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29.1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16</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呼吸器・アレルギー医療推進センター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39.8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マイドームおおさか</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29.4</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8"/>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34.7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9"/>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17</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門真運転免許試験場</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警察施設</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11</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19.4</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0"/>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中河内府民センタービル</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17.3</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1"/>
                  </a:ext>
                </a:extLst>
              </a:tr>
              <a:tr h="255243">
                <a:tc>
                  <a:txBody>
                    <a:bodyPr/>
                    <a:lstStyle/>
                    <a:p>
                      <a:pPr algn="ctr" fontAlgn="ctr"/>
                      <a:r>
                        <a:rPr lang="en-US" altLang="ja-JP" sz="1300" b="0" i="0" u="none" strike="noStrike" dirty="0">
                          <a:solidFill>
                            <a:srgbClr val="3333FF"/>
                          </a:solidFill>
                          <a:effectLst/>
                          <a:latin typeface="Meiryo UI" pitchFamily="50" charset="-128"/>
                          <a:ea typeface="Meiryo UI" pitchFamily="50" charset="-128"/>
                          <a:cs typeface="Meiryo UI" pitchFamily="50" charset="-128"/>
                        </a:rPr>
                        <a:t>〃</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府庁舎　本館・別館 </a:t>
                      </a:r>
                      <a:r>
                        <a:rPr lang="en-US" altLang="ja-JP"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8.3</a:t>
                      </a: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3333FF"/>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2"/>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18</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体育会館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体育館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16.1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3"/>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青少年海洋センター </a:t>
                      </a: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宿泊研修</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17.3</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4"/>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19</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男女共同参画・青少年センター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24.7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5"/>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25</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池田保健所外</a:t>
                      </a:r>
                      <a:r>
                        <a:rPr lang="en-US" altLang="ja-JP"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件 </a:t>
                      </a:r>
                      <a:r>
                        <a:rPr lang="en-US" altLang="ja-JP"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(11)</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14</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7.7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6"/>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26</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りんくうタウン駅ビル</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駅施設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31.2%</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8472046"/>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中央図書館</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図書館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42.9%</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53956318"/>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27</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東警察署外７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35.1%</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197510906"/>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泉北府民センタービル</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18.3%</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98732637"/>
                  </a:ext>
                </a:extLst>
              </a:tr>
            </a:tbl>
          </a:graphicData>
        </a:graphic>
      </p:graphicFrame>
      <p:grpSp>
        <p:nvGrpSpPr>
          <p:cNvPr id="8" name="グループ化 7"/>
          <p:cNvGrpSpPr/>
          <p:nvPr/>
        </p:nvGrpSpPr>
        <p:grpSpPr>
          <a:xfrm>
            <a:off x="137006" y="5445223"/>
            <a:ext cx="8784976" cy="1008853"/>
            <a:chOff x="166065" y="5526778"/>
            <a:chExt cx="8784976" cy="360040"/>
          </a:xfrm>
        </p:grpSpPr>
        <p:cxnSp>
          <p:nvCxnSpPr>
            <p:cNvPr id="9" name="直線コネクタ 8"/>
            <p:cNvCxnSpPr/>
            <p:nvPr/>
          </p:nvCxnSpPr>
          <p:spPr>
            <a:xfrm>
              <a:off x="166065" y="5526778"/>
              <a:ext cx="8784976" cy="0"/>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66065" y="5526778"/>
              <a:ext cx="0" cy="360040"/>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8924147" y="5526778"/>
              <a:ext cx="0" cy="360040"/>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8695033" y="2684815"/>
            <a:ext cx="430887" cy="1185898"/>
          </a:xfrm>
          <a:prstGeom prst="rect">
            <a:avLst/>
          </a:prstGeom>
          <a:noFill/>
        </p:spPr>
        <p:txBody>
          <a:bodyPr vert="eaVert" wrap="square" rtlCol="0">
            <a:spAutoFit/>
          </a:bodyPr>
          <a:lstStyle/>
          <a:p>
            <a:r>
              <a:rPr kumimoji="1" lang="ja-JP" altLang="en-US" sz="1600" b="1" dirty="0">
                <a:latin typeface="Meiryo UI" panose="020B0604030504040204" pitchFamily="50" charset="-128"/>
                <a:ea typeface="Meiryo UI" panose="020B0604030504040204" pitchFamily="50" charset="-128"/>
              </a:rPr>
              <a:t>旧 プラン</a:t>
            </a:r>
          </a:p>
        </p:txBody>
      </p:sp>
      <p:cxnSp>
        <p:nvCxnSpPr>
          <p:cNvPr id="13" name="直線矢印コネクタ 12"/>
          <p:cNvCxnSpPr>
            <a:stCxn id="12" idx="0"/>
          </p:cNvCxnSpPr>
          <p:nvPr/>
        </p:nvCxnSpPr>
        <p:spPr>
          <a:xfrm flipH="1" flipV="1">
            <a:off x="8895089" y="1422441"/>
            <a:ext cx="15388" cy="1262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8895088" y="3726697"/>
            <a:ext cx="0" cy="172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158361" y="6454084"/>
            <a:ext cx="3225606" cy="338554"/>
          </a:xfrm>
          <a:prstGeom prst="rect">
            <a:avLst/>
          </a:prstGeom>
          <a:noFill/>
        </p:spPr>
        <p:txBody>
          <a:bodyPr wrap="square" rtlCol="0">
            <a:spAutoFit/>
          </a:bodyPr>
          <a:lstStyle/>
          <a:p>
            <a:r>
              <a:rPr lang="ja-JP" altLang="en-US" sz="1600" b="1" dirty="0">
                <a:solidFill>
                  <a:srgbClr val="FF0000"/>
                </a:solidFill>
                <a:latin typeface="Meiryo UI" panose="020B0604030504040204" pitchFamily="50" charset="-128"/>
                <a:ea typeface="Meiryo UI" panose="020B0604030504040204" pitchFamily="50" charset="-128"/>
              </a:rPr>
              <a:t>新・大阪府</a:t>
            </a:r>
            <a:r>
              <a:rPr lang="en-US" altLang="ja-JP" sz="1600" b="1" dirty="0">
                <a:solidFill>
                  <a:srgbClr val="FF0000"/>
                </a:solidFill>
                <a:latin typeface="Meiryo UI" panose="020B0604030504040204" pitchFamily="50" charset="-128"/>
                <a:ea typeface="Meiryo UI" panose="020B0604030504040204" pitchFamily="50" charset="-128"/>
              </a:rPr>
              <a:t>ESCO</a:t>
            </a:r>
            <a:r>
              <a:rPr lang="ja-JP" altLang="en-US" sz="1600" b="1" dirty="0">
                <a:solidFill>
                  <a:srgbClr val="FF0000"/>
                </a:solidFill>
                <a:latin typeface="Meiryo UI" panose="020B0604030504040204" pitchFamily="50" charset="-128"/>
                <a:ea typeface="Meiryo UI" panose="020B0604030504040204" pitchFamily="50" charset="-128"/>
              </a:rPr>
              <a:t>アクションプラン</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7" name="サブタイトル 2"/>
          <p:cNvSpPr txBox="1">
            <a:spLocks/>
          </p:cNvSpPr>
          <p:nvPr/>
        </p:nvSpPr>
        <p:spPr bwMode="auto">
          <a:xfrm>
            <a:off x="5426029" y="-25888"/>
            <a:ext cx="3333932" cy="358544"/>
          </a:xfrm>
          <a:prstGeom prst="rect">
            <a:avLst/>
          </a:prstGeom>
          <a:noFill/>
          <a:ln w="19050">
            <a:no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延べ</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119</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799057" y="583936"/>
            <a:ext cx="1944214" cy="292388"/>
          </a:xfrm>
          <a:prstGeom prst="rect">
            <a:avLst/>
          </a:prstGeom>
          <a:noFill/>
        </p:spPr>
        <p:txBody>
          <a:bodyPr wrap="square" rtlCol="0">
            <a:spAutoFit/>
          </a:bodyPr>
          <a:lstStyle/>
          <a:p>
            <a:pPr algn="ctr">
              <a:tabLst>
                <a:tab pos="5735638" algn="l"/>
              </a:tabLst>
            </a:pPr>
            <a:r>
              <a:rPr lang="en-US" altLang="ja-JP"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青字はギャランティード</a:t>
            </a:r>
            <a:endParaRPr kumimoji="1"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8355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132248059"/>
              </p:ext>
            </p:extLst>
          </p:nvPr>
        </p:nvGraphicFramePr>
        <p:xfrm>
          <a:off x="395536" y="895953"/>
          <a:ext cx="8352926" cy="5449183"/>
        </p:xfrm>
        <a:graphic>
          <a:graphicData uri="http://schemas.openxmlformats.org/drawingml/2006/table">
            <a:tbl>
              <a:tblPr firstRow="1" bandRow="1">
                <a:tableStyleId>{0660B408-B3CF-4A94-85FC-2B1E0A45F4A2}</a:tableStyleId>
              </a:tblPr>
              <a:tblGrid>
                <a:gridCol w="1176696">
                  <a:extLst>
                    <a:ext uri="{9D8B030D-6E8A-4147-A177-3AD203B41FA5}">
                      <a16:colId xmlns:a16="http://schemas.microsoft.com/office/drawing/2014/main" val="20000"/>
                    </a:ext>
                  </a:extLst>
                </a:gridCol>
                <a:gridCol w="2630205">
                  <a:extLst>
                    <a:ext uri="{9D8B030D-6E8A-4147-A177-3AD203B41FA5}">
                      <a16:colId xmlns:a16="http://schemas.microsoft.com/office/drawing/2014/main" val="20001"/>
                    </a:ext>
                  </a:extLst>
                </a:gridCol>
                <a:gridCol w="928308">
                  <a:extLst>
                    <a:ext uri="{9D8B030D-6E8A-4147-A177-3AD203B41FA5}">
                      <a16:colId xmlns:a16="http://schemas.microsoft.com/office/drawing/2014/main" val="20002"/>
                    </a:ext>
                  </a:extLst>
                </a:gridCol>
                <a:gridCol w="1385471">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96142">
                  <a:extLst>
                    <a:ext uri="{9D8B030D-6E8A-4147-A177-3AD203B41FA5}">
                      <a16:colId xmlns:a16="http://schemas.microsoft.com/office/drawing/2014/main" val="20006"/>
                    </a:ext>
                  </a:extLst>
                </a:gridCol>
              </a:tblGrid>
              <a:tr h="4717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契約年度</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施　設　名</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建物用途</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ESCO</a:t>
                      </a:r>
                    </a:p>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ｻｰﾋﾞｽ期間</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省ｴﾈ率</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b="0" i="0" u="none" strike="noStrike" dirty="0">
                          <a:solidFill>
                            <a:schemeClr val="bg1"/>
                          </a:solidFill>
                          <a:effectLst/>
                          <a:latin typeface="Meiryo UI" pitchFamily="50" charset="-128"/>
                          <a:ea typeface="Meiryo UI" pitchFamily="50" charset="-128"/>
                          <a:cs typeface="Meiryo UI" pitchFamily="50" charset="-128"/>
                        </a:rPr>
                        <a:t>備考</a:t>
                      </a:r>
                    </a:p>
                  </a:txBody>
                  <a:tcPr marL="36000" marR="3600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73442">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28</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北野高等学校外７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学校</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20.9%</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5"/>
                  </a:ext>
                </a:extLst>
              </a:tr>
              <a:tr h="216024">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中河内救命救急センター</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25.1%</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197928">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東成警察署外４</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41.2%</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68634">
                <a:tc>
                  <a:txBody>
                    <a:bodyPr/>
                    <a:lstStyle/>
                    <a:p>
                      <a:pPr algn="ctr" fontAlgn="ct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三島・南河内府民センタービル（</a:t>
                      </a: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anose="020B0604030504040204" pitchFamily="50" charset="-128"/>
                          <a:ea typeface="Meiryo UI" panose="020B0604030504040204"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35.8%</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8"/>
                  </a:ext>
                </a:extLst>
              </a:tr>
              <a:tr h="284390">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29</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天王寺高等学校外７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学校</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16.3 %</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9"/>
                  </a:ext>
                </a:extLst>
              </a:tr>
              <a:tr h="0">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狭山池博物館</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博物館</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43.2%</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0"/>
                  </a:ext>
                </a:extLst>
              </a:tr>
              <a:tr h="266523">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都島警察署外４</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50.9%</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1"/>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泉南府民センタービル</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anose="020B0604030504040204" pitchFamily="50" charset="-128"/>
                          <a:ea typeface="Meiryo UI" panose="020B0604030504040204"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33.4%</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2"/>
                  </a:ext>
                </a:extLst>
              </a:tr>
              <a:tr h="26652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30</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服部緑地外２件（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公園</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24.4%</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3"/>
                  </a:ext>
                </a:extLst>
              </a:tr>
              <a:tr h="231159">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四條畷</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高等学校外</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５件</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6</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高校</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4"/>
                  </a:ext>
                </a:extLst>
              </a:tr>
              <a:tr h="266523">
                <a:tc>
                  <a:txBody>
                    <a:bodyPr/>
                    <a:lstStyle/>
                    <a:p>
                      <a:pPr algn="ctr" fontAlgn="ct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天王寺警察署外４件（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48.2%</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5"/>
                  </a:ext>
                </a:extLst>
              </a:tr>
              <a:tr h="231159">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令和元年度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近</a:t>
                      </a:r>
                      <a:r>
                        <a:rPr lang="ja-JP" altLang="en-US" sz="1300" kern="100" dirty="0" err="1">
                          <a:effectLst/>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飛鳥博物館</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博物館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26.9%</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6"/>
                  </a:ext>
                </a:extLst>
              </a:tr>
              <a:tr h="2665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国際会議場</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複合施設</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33.7%</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81584668"/>
                  </a:ext>
                </a:extLst>
              </a:tr>
              <a:tr h="23115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大淀警察署外</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警察署</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41.1%</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808385518"/>
                  </a:ext>
                </a:extLst>
              </a:tr>
              <a:tr h="3099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浜寺公園外</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公園</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22.8%</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91207565"/>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令和２年度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咲洲庁舎</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21.4%</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99650979"/>
                  </a:ext>
                </a:extLst>
              </a:tr>
              <a:tr h="1549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山田池公園外</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公園</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23.2%</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9681561"/>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令和３年度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本庁舎別館</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92059"/>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教育センター</a:t>
                      </a:r>
                      <a:endParaRPr lang="ja-JP"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40.9%</a:t>
                      </a:r>
                      <a:endParaRPr 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66998085"/>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令和４年度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警察本部本庁舎</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警察署</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244063940"/>
                  </a:ext>
                </a:extLst>
              </a:tr>
            </a:tbl>
          </a:graphicData>
        </a:graphic>
      </p:graphicFrame>
      <p:sp>
        <p:nvSpPr>
          <p:cNvPr id="14"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6</a:t>
            </a:fld>
            <a:endParaRPr kumimoji="1" lang="ja-JP" altLang="en-US" sz="2000" dirty="0">
              <a:solidFill>
                <a:schemeClr val="bg1"/>
              </a:solidFill>
            </a:endParaRPr>
          </a:p>
        </p:txBody>
      </p:sp>
      <p:sp>
        <p:nvSpPr>
          <p:cNvPr id="16" name="正方形/長方形 15"/>
          <p:cNvSpPr/>
          <p:nvPr/>
        </p:nvSpPr>
        <p:spPr>
          <a:xfrm>
            <a:off x="86106" y="36164"/>
            <a:ext cx="8446334" cy="430887"/>
          </a:xfrm>
          <a:prstGeom prst="rect">
            <a:avLst/>
          </a:prstGeom>
          <a:solidFill>
            <a:schemeClr val="bg1"/>
          </a:solidFill>
        </p:spPr>
        <p:txBody>
          <a:bodyPr wrap="square" tIns="0" bIns="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大阪府の</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事業実績一覧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（その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サブタイトル 2"/>
          <p:cNvSpPr txBox="1">
            <a:spLocks/>
          </p:cNvSpPr>
          <p:nvPr/>
        </p:nvSpPr>
        <p:spPr bwMode="auto">
          <a:xfrm>
            <a:off x="5402580" y="-55442"/>
            <a:ext cx="3333932" cy="358544"/>
          </a:xfrm>
          <a:prstGeom prst="rect">
            <a:avLst/>
          </a:prstGeom>
          <a:noFill/>
          <a:ln w="19050">
            <a:no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延べ</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119</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8" name="テキスト ボックス 7"/>
          <p:cNvSpPr txBox="1"/>
          <p:nvPr/>
        </p:nvSpPr>
        <p:spPr>
          <a:xfrm>
            <a:off x="6799057" y="583936"/>
            <a:ext cx="1944214" cy="292388"/>
          </a:xfrm>
          <a:prstGeom prst="rect">
            <a:avLst/>
          </a:prstGeom>
          <a:noFill/>
        </p:spPr>
        <p:txBody>
          <a:bodyPr wrap="square" rtlCol="0">
            <a:spAutoFit/>
          </a:bodyPr>
          <a:lstStyle/>
          <a:p>
            <a:pPr algn="ctr">
              <a:tabLst>
                <a:tab pos="5735638" algn="l"/>
              </a:tabLst>
            </a:pPr>
            <a:r>
              <a:rPr lang="en-US" altLang="ja-JP"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青字はギャランティード</a:t>
            </a:r>
            <a:endParaRPr kumimoji="1"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8510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619391971"/>
              </p:ext>
            </p:extLst>
          </p:nvPr>
        </p:nvGraphicFramePr>
        <p:xfrm>
          <a:off x="395536" y="895953"/>
          <a:ext cx="8352926" cy="1174110"/>
        </p:xfrm>
        <a:graphic>
          <a:graphicData uri="http://schemas.openxmlformats.org/drawingml/2006/table">
            <a:tbl>
              <a:tblPr firstRow="1" bandRow="1">
                <a:tableStyleId>{0660B408-B3CF-4A94-85FC-2B1E0A45F4A2}</a:tableStyleId>
              </a:tblPr>
              <a:tblGrid>
                <a:gridCol w="1176696">
                  <a:extLst>
                    <a:ext uri="{9D8B030D-6E8A-4147-A177-3AD203B41FA5}">
                      <a16:colId xmlns:a16="http://schemas.microsoft.com/office/drawing/2014/main" val="20000"/>
                    </a:ext>
                  </a:extLst>
                </a:gridCol>
                <a:gridCol w="2630205">
                  <a:extLst>
                    <a:ext uri="{9D8B030D-6E8A-4147-A177-3AD203B41FA5}">
                      <a16:colId xmlns:a16="http://schemas.microsoft.com/office/drawing/2014/main" val="20001"/>
                    </a:ext>
                  </a:extLst>
                </a:gridCol>
                <a:gridCol w="928308">
                  <a:extLst>
                    <a:ext uri="{9D8B030D-6E8A-4147-A177-3AD203B41FA5}">
                      <a16:colId xmlns:a16="http://schemas.microsoft.com/office/drawing/2014/main" val="20002"/>
                    </a:ext>
                  </a:extLst>
                </a:gridCol>
                <a:gridCol w="1385471">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96142">
                  <a:extLst>
                    <a:ext uri="{9D8B030D-6E8A-4147-A177-3AD203B41FA5}">
                      <a16:colId xmlns:a16="http://schemas.microsoft.com/office/drawing/2014/main" val="20006"/>
                    </a:ext>
                  </a:extLst>
                </a:gridCol>
              </a:tblGrid>
              <a:tr h="4717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契約年度</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施　設　名</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建物用途</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ESCO</a:t>
                      </a:r>
                    </a:p>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ｻｰﾋﾞｽ期間</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省ｴﾈ率</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b="0" i="0" u="none" strike="noStrike" dirty="0">
                          <a:solidFill>
                            <a:schemeClr val="bg1"/>
                          </a:solidFill>
                          <a:effectLst/>
                          <a:latin typeface="Meiryo UI" pitchFamily="50" charset="-128"/>
                          <a:ea typeface="Meiryo UI" pitchFamily="50" charset="-128"/>
                          <a:cs typeface="Meiryo UI" pitchFamily="50" charset="-128"/>
                        </a:rPr>
                        <a:t>備考</a:t>
                      </a:r>
                    </a:p>
                  </a:txBody>
                  <a:tcPr marL="36000" marR="3600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令和５年度</a:t>
                      </a:r>
                    </a:p>
                  </a:txBody>
                  <a:tcPr marL="36000" marR="36000" marT="3600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大阪府新別館（北館・南館）</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複合施設</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9.3%</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27345856"/>
                  </a:ext>
                </a:extLst>
              </a:tr>
              <a:tr h="15892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なにわ北府税事務所外３件（</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17.3%</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90609639"/>
                  </a:ext>
                </a:extLst>
              </a:tr>
              <a:tr h="1560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令和６年度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高等職業技術専門校外２（</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000" b="0" i="0" u="none" strike="noStrike" dirty="0">
                          <a:solidFill>
                            <a:schemeClr val="tx1"/>
                          </a:solidFill>
                          <a:effectLst/>
                          <a:latin typeface="Meiryo UI" pitchFamily="50" charset="-128"/>
                          <a:ea typeface="Meiryo UI" pitchFamily="50" charset="-128"/>
                          <a:cs typeface="Meiryo UI" pitchFamily="50" charset="-128"/>
                        </a:rPr>
                        <a:t>学校</a:t>
                      </a:r>
                      <a:r>
                        <a:rPr lang="en-US" altLang="ja-JP" sz="1000" b="0" i="0" u="none" strike="noStrike" dirty="0">
                          <a:solidFill>
                            <a:schemeClr val="tx1"/>
                          </a:solidFill>
                          <a:effectLst/>
                          <a:latin typeface="Meiryo UI" pitchFamily="50" charset="-128"/>
                          <a:ea typeface="Meiryo UI" pitchFamily="50" charset="-128"/>
                          <a:cs typeface="Meiryo UI" pitchFamily="50" charset="-128"/>
                        </a:rPr>
                        <a:t>/</a:t>
                      </a:r>
                      <a:r>
                        <a:rPr lang="ja-JP" altLang="en-US" sz="1000" b="0" i="0" u="none" strike="noStrike" dirty="0">
                          <a:solidFill>
                            <a:schemeClr val="tx1"/>
                          </a:solidFill>
                          <a:effectLst/>
                          <a:latin typeface="Meiryo UI" pitchFamily="50" charset="-128"/>
                          <a:ea typeface="Meiryo UI" pitchFamily="50" charset="-128"/>
                          <a:cs typeface="Meiryo UI" pitchFamily="50" charset="-128"/>
                        </a:rPr>
                        <a:t>宿泊研修</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16.5%</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（契約予定）</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22845221"/>
                  </a:ext>
                </a:extLst>
              </a:tr>
            </a:tbl>
          </a:graphicData>
        </a:graphic>
      </p:graphicFrame>
      <p:sp>
        <p:nvSpPr>
          <p:cNvPr id="14"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7</a:t>
            </a:fld>
            <a:endParaRPr kumimoji="1" lang="ja-JP" altLang="en-US" sz="2000" dirty="0">
              <a:solidFill>
                <a:schemeClr val="bg1"/>
              </a:solidFill>
            </a:endParaRPr>
          </a:p>
        </p:txBody>
      </p:sp>
      <p:sp>
        <p:nvSpPr>
          <p:cNvPr id="16" name="正方形/長方形 15"/>
          <p:cNvSpPr/>
          <p:nvPr/>
        </p:nvSpPr>
        <p:spPr>
          <a:xfrm>
            <a:off x="86106" y="36164"/>
            <a:ext cx="8446334" cy="430887"/>
          </a:xfrm>
          <a:prstGeom prst="rect">
            <a:avLst/>
          </a:prstGeom>
          <a:solidFill>
            <a:schemeClr val="bg1"/>
          </a:solidFill>
        </p:spPr>
        <p:txBody>
          <a:bodyPr wrap="square" tIns="0" bIns="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大阪府の</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事業実績一覧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（その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サブタイトル 2"/>
          <p:cNvSpPr txBox="1">
            <a:spLocks/>
          </p:cNvSpPr>
          <p:nvPr/>
        </p:nvSpPr>
        <p:spPr bwMode="auto">
          <a:xfrm>
            <a:off x="5402580" y="-55442"/>
            <a:ext cx="3333932" cy="358544"/>
          </a:xfrm>
          <a:prstGeom prst="rect">
            <a:avLst/>
          </a:prstGeom>
          <a:noFill/>
          <a:ln w="19050">
            <a:no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延べ</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119</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r">
              <a:buNone/>
              <a:tabLst>
                <a:tab pos="4749800" algn="l"/>
              </a:tabLst>
              <a:defRPr/>
            </a:pP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8" name="テキスト ボックス 7"/>
          <p:cNvSpPr txBox="1"/>
          <p:nvPr/>
        </p:nvSpPr>
        <p:spPr>
          <a:xfrm>
            <a:off x="6799057" y="583936"/>
            <a:ext cx="1944214" cy="292388"/>
          </a:xfrm>
          <a:prstGeom prst="rect">
            <a:avLst/>
          </a:prstGeom>
          <a:noFill/>
        </p:spPr>
        <p:txBody>
          <a:bodyPr wrap="square" rtlCol="0">
            <a:spAutoFit/>
          </a:bodyPr>
          <a:lstStyle/>
          <a:p>
            <a:pPr algn="ctr">
              <a:tabLst>
                <a:tab pos="5735638" algn="l"/>
              </a:tabLst>
            </a:pPr>
            <a:r>
              <a:rPr lang="en-US" altLang="ja-JP"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青字はギャランティード</a:t>
            </a:r>
            <a:endParaRPr kumimoji="1"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388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グラフ 48">
            <a:extLst>
              <a:ext uri="{FF2B5EF4-FFF2-40B4-BE49-F238E27FC236}">
                <a16:creationId xmlns:a16="http://schemas.microsoft.com/office/drawing/2014/main" id="{5F65D2C6-4714-42BA-A05F-CEB5B9934591}"/>
              </a:ext>
            </a:extLst>
          </p:cNvPr>
          <p:cNvGraphicFramePr>
            <a:graphicFrameLocks/>
          </p:cNvGraphicFramePr>
          <p:nvPr>
            <p:extLst>
              <p:ext uri="{D42A27DB-BD31-4B8C-83A1-F6EECF244321}">
                <p14:modId xmlns:p14="http://schemas.microsoft.com/office/powerpoint/2010/main" val="2468054154"/>
              </p:ext>
            </p:extLst>
          </p:nvPr>
        </p:nvGraphicFramePr>
        <p:xfrm>
          <a:off x="533200" y="866023"/>
          <a:ext cx="8288244" cy="5011247"/>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直線コネクタ 34"/>
          <p:cNvCxnSpPr/>
          <p:nvPr/>
        </p:nvCxnSpPr>
        <p:spPr>
          <a:xfrm>
            <a:off x="11341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13410" y="189801"/>
            <a:ext cx="5347232"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平均省エネ率（総量平均）</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8</a:t>
            </a:fld>
            <a:endParaRPr kumimoji="1" lang="ja-JP" altLang="en-US" sz="2000" dirty="0">
              <a:solidFill>
                <a:schemeClr val="bg1"/>
              </a:solidFill>
            </a:endParaRPr>
          </a:p>
        </p:txBody>
      </p:sp>
      <p:sp>
        <p:nvSpPr>
          <p:cNvPr id="33" name="正方形/長方形 32"/>
          <p:cNvSpPr/>
          <p:nvPr/>
        </p:nvSpPr>
        <p:spPr>
          <a:xfrm>
            <a:off x="737312" y="5702224"/>
            <a:ext cx="8198084" cy="461665"/>
          </a:xfrm>
          <a:prstGeom prst="rect">
            <a:avLst/>
          </a:prstGeom>
          <a:ln w="25400">
            <a:solidFill>
              <a:schemeClr val="accent1"/>
            </a:solidFill>
            <a:prstDash val="sysDash"/>
          </a:ln>
        </p:spPr>
        <p:txBody>
          <a:bodyPr wrap="square">
            <a:spAutoFit/>
          </a:bodyPr>
          <a:lstStyle/>
          <a:p>
            <a:r>
              <a:rPr lang="ja-JP" altLang="en-US" sz="2400" dirty="0">
                <a:latin typeface="Meiryo UI" panose="020B0604030504040204" pitchFamily="50" charset="-128"/>
                <a:ea typeface="Meiryo UI" panose="020B0604030504040204" pitchFamily="50" charset="-128"/>
              </a:rPr>
              <a:t>○令和４年度時点で、目標（</a:t>
            </a:r>
            <a:r>
              <a:rPr lang="en-US" altLang="ja-JP" sz="2400" dirty="0">
                <a:latin typeface="Meiryo UI" panose="020B0604030504040204" pitchFamily="50" charset="-128"/>
                <a:ea typeface="Meiryo UI" panose="020B0604030504040204" pitchFamily="50" charset="-128"/>
              </a:rPr>
              <a:t>15%</a:t>
            </a:r>
            <a:r>
              <a:rPr lang="ja-JP" altLang="en-US" sz="2400" dirty="0">
                <a:latin typeface="Meiryo UI" panose="020B0604030504040204" pitchFamily="50" charset="-128"/>
                <a:ea typeface="Meiryo UI" panose="020B0604030504040204" pitchFamily="50" charset="-128"/>
              </a:rPr>
              <a:t>）を大きく上回る</a:t>
            </a:r>
            <a:endParaRPr lang="en-US" altLang="ja-JP" sz="2400" dirty="0">
              <a:latin typeface="Meiryo UI" panose="020B0604030504040204" pitchFamily="50" charset="-128"/>
              <a:ea typeface="Meiryo UI" panose="020B0604030504040204" pitchFamily="50" charset="-128"/>
            </a:endParaRPr>
          </a:p>
        </p:txBody>
      </p:sp>
      <p:sp>
        <p:nvSpPr>
          <p:cNvPr id="56" name="Rectangle 72"/>
          <p:cNvSpPr>
            <a:spLocks noChangeArrowheads="1"/>
          </p:cNvSpPr>
          <p:nvPr/>
        </p:nvSpPr>
        <p:spPr bwMode="white">
          <a:xfrm>
            <a:off x="1245487" y="3614827"/>
            <a:ext cx="1670329" cy="246221"/>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値　</a:t>
            </a:r>
            <a:r>
              <a:rPr kumimoji="0" lang="en-US" altLang="ja-JP"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15</a:t>
            </a:r>
            <a:r>
              <a:rPr kumimoji="0" lang="ja-JP" altLang="en-US"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60" name="Line 51"/>
          <p:cNvSpPr>
            <a:spLocks noChangeShapeType="1"/>
          </p:cNvSpPr>
          <p:nvPr/>
        </p:nvSpPr>
        <p:spPr bwMode="auto">
          <a:xfrm>
            <a:off x="886027" y="3933056"/>
            <a:ext cx="7970180" cy="0"/>
          </a:xfrm>
          <a:prstGeom prst="line">
            <a:avLst/>
          </a:prstGeom>
          <a:noFill/>
          <a:ln w="36513" cap="rnd">
            <a:solidFill>
              <a:srgbClr val="595959"/>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8863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グラフ 87">
            <a:extLst>
              <a:ext uri="{FF2B5EF4-FFF2-40B4-BE49-F238E27FC236}">
                <a16:creationId xmlns:a16="http://schemas.microsoft.com/office/drawing/2014/main" id="{D62FB6D8-A461-411D-B779-BDA362C36BFF}"/>
              </a:ext>
            </a:extLst>
          </p:cNvPr>
          <p:cNvGraphicFramePr>
            <a:graphicFrameLocks/>
          </p:cNvGraphicFramePr>
          <p:nvPr>
            <p:extLst>
              <p:ext uri="{D42A27DB-BD31-4B8C-83A1-F6EECF244321}">
                <p14:modId xmlns:p14="http://schemas.microsoft.com/office/powerpoint/2010/main" val="3564214124"/>
              </p:ext>
            </p:extLst>
          </p:nvPr>
        </p:nvGraphicFramePr>
        <p:xfrm>
          <a:off x="467544" y="949655"/>
          <a:ext cx="7548934" cy="4555878"/>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直線コネクタ 34"/>
          <p:cNvCxnSpPr/>
          <p:nvPr/>
        </p:nvCxnSpPr>
        <p:spPr>
          <a:xfrm>
            <a:off x="-36512"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8014286"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光熱水費削減額（旧プラン効果分含む）</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9</a:t>
            </a:fld>
            <a:endParaRPr kumimoji="1" lang="ja-JP" altLang="en-US" sz="2000" dirty="0">
              <a:solidFill>
                <a:schemeClr val="bg1"/>
              </a:solidFill>
            </a:endParaRPr>
          </a:p>
        </p:txBody>
      </p:sp>
      <p:sp>
        <p:nvSpPr>
          <p:cNvPr id="8" name="正方形/長方形 7"/>
          <p:cNvSpPr/>
          <p:nvPr/>
        </p:nvSpPr>
        <p:spPr>
          <a:xfrm>
            <a:off x="113410" y="5906533"/>
            <a:ext cx="8720997" cy="830997"/>
          </a:xfrm>
          <a:prstGeom prst="rect">
            <a:avLst/>
          </a:prstGeom>
          <a:ln w="25400">
            <a:solidFill>
              <a:schemeClr val="accent1"/>
            </a:solidFill>
            <a:prstDash val="sysDash"/>
          </a:ln>
        </p:spPr>
        <p:txBody>
          <a:bodyPr wrap="square">
            <a:spAutoFit/>
          </a:bodyPr>
          <a:lstStyle/>
          <a:p>
            <a:r>
              <a:rPr lang="ja-JP" altLang="en-US" sz="2400" dirty="0">
                <a:latin typeface="Meiryo UI" panose="020B0604030504040204" pitchFamily="50" charset="-128"/>
                <a:ea typeface="Meiryo UI" panose="020B0604030504040204" pitchFamily="50" charset="-128"/>
              </a:rPr>
              <a:t>○目標は</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年間で</a:t>
            </a:r>
            <a:r>
              <a:rPr lang="ja-JP" altLang="en-US" sz="2400" b="1" u="sng" dirty="0">
                <a:latin typeface="Meiryo UI" panose="020B0604030504040204" pitchFamily="50" charset="-128"/>
                <a:ea typeface="Meiryo UI" panose="020B0604030504040204" pitchFamily="50" charset="-128"/>
              </a:rPr>
              <a:t>累計</a:t>
            </a:r>
            <a:r>
              <a:rPr lang="en-US" altLang="ja-JP" sz="2400" b="1" u="sng" dirty="0">
                <a:latin typeface="Meiryo UI" panose="020B0604030504040204" pitchFamily="50" charset="-128"/>
                <a:ea typeface="Meiryo UI" panose="020B0604030504040204" pitchFamily="50" charset="-128"/>
              </a:rPr>
              <a:t>60</a:t>
            </a:r>
            <a:r>
              <a:rPr lang="ja-JP" altLang="en-US" sz="2400" b="1" u="sng" dirty="0">
                <a:latin typeface="Meiryo UI" panose="020B0604030504040204" pitchFamily="50" charset="-128"/>
                <a:ea typeface="Meiryo UI" panose="020B0604030504040204" pitchFamily="50" charset="-128"/>
              </a:rPr>
              <a:t>億円</a:t>
            </a:r>
            <a:r>
              <a:rPr lang="ja-JP" altLang="en-US" sz="2000" dirty="0">
                <a:latin typeface="Meiryo UI" panose="020B0604030504040204" pitchFamily="50" charset="-128"/>
                <a:ea typeface="Meiryo UI" panose="020B0604030504040204" pitchFamily="50" charset="-128"/>
              </a:rPr>
              <a:t>（旧プラン分</a:t>
            </a:r>
            <a:r>
              <a:rPr lang="en-US" altLang="ja-JP" sz="2000" dirty="0">
                <a:latin typeface="Meiryo UI" panose="020B0604030504040204" pitchFamily="50" charset="-128"/>
                <a:ea typeface="Meiryo UI" panose="020B0604030504040204" pitchFamily="50" charset="-128"/>
              </a:rPr>
              <a:t>35</a:t>
            </a:r>
            <a:r>
              <a:rPr lang="ja-JP" altLang="en-US" sz="2000" dirty="0">
                <a:latin typeface="Meiryo UI" panose="020B0604030504040204" pitchFamily="50" charset="-128"/>
                <a:ea typeface="Meiryo UI" panose="020B0604030504040204" pitchFamily="50" charset="-128"/>
              </a:rPr>
              <a:t>億円、新プラン分</a:t>
            </a:r>
            <a:r>
              <a:rPr lang="en-US" altLang="ja-JP" sz="2000" dirty="0">
                <a:latin typeface="Meiryo UI" panose="020B0604030504040204" pitchFamily="50" charset="-128"/>
                <a:ea typeface="Meiryo UI" panose="020B0604030504040204" pitchFamily="50" charset="-128"/>
              </a:rPr>
              <a:t>25</a:t>
            </a:r>
            <a:r>
              <a:rPr lang="ja-JP" altLang="en-US" sz="2000" dirty="0">
                <a:latin typeface="Meiryo UI" panose="020B0604030504040204" pitchFamily="50" charset="-128"/>
                <a:ea typeface="Meiryo UI" panose="020B0604030504040204" pitchFamily="50" charset="-128"/>
              </a:rPr>
              <a:t>億円）</a:t>
            </a:r>
          </a:p>
          <a:p>
            <a:r>
              <a:rPr lang="ja-JP" altLang="en-US" sz="2400" dirty="0">
                <a:latin typeface="Meiryo UI" panose="020B0604030504040204" pitchFamily="50" charset="-128"/>
                <a:ea typeface="Meiryo UI" panose="020B0604030504040204" pitchFamily="50" charset="-128"/>
              </a:rPr>
              <a:t>○８年間で、</a:t>
            </a:r>
            <a:r>
              <a:rPr lang="ja-JP" altLang="en-US" sz="2400" b="1" u="sng" dirty="0">
                <a:latin typeface="Meiryo UI" panose="020B0604030504040204" pitchFamily="50" charset="-128"/>
                <a:ea typeface="Meiryo UI" panose="020B0604030504040204" pitchFamily="50" charset="-128"/>
              </a:rPr>
              <a:t>累計</a:t>
            </a:r>
            <a:r>
              <a:rPr lang="en-US" altLang="ja-JP" sz="2400" b="1" u="sng" dirty="0">
                <a:latin typeface="Meiryo UI" panose="020B0604030504040204" pitchFamily="50" charset="-128"/>
                <a:ea typeface="Meiryo UI" panose="020B0604030504040204" pitchFamily="50" charset="-128"/>
              </a:rPr>
              <a:t>64</a:t>
            </a:r>
            <a:r>
              <a:rPr lang="ja-JP" altLang="en-US" sz="2400" b="1" u="sng" dirty="0">
                <a:latin typeface="Meiryo UI" panose="020B0604030504040204" pitchFamily="50" charset="-128"/>
                <a:ea typeface="Meiryo UI" panose="020B0604030504040204" pitchFamily="50" charset="-128"/>
              </a:rPr>
              <a:t>億円の削減（目標の約</a:t>
            </a:r>
            <a:r>
              <a:rPr lang="en-US" altLang="ja-JP" sz="2400" b="1" u="sng" dirty="0">
                <a:latin typeface="Meiryo UI" panose="020B0604030504040204" pitchFamily="50" charset="-128"/>
                <a:ea typeface="Meiryo UI" panose="020B0604030504040204" pitchFamily="50" charset="-128"/>
              </a:rPr>
              <a:t>106%</a:t>
            </a:r>
            <a:r>
              <a:rPr lang="ja-JP" altLang="en-US" sz="2400" b="1" u="sng"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を達成</a:t>
            </a:r>
            <a:endParaRPr lang="en-US" altLang="ja-JP" sz="2400" dirty="0">
              <a:latin typeface="Meiryo UI" panose="020B0604030504040204" pitchFamily="50" charset="-128"/>
              <a:ea typeface="Meiryo UI" panose="020B0604030504040204" pitchFamily="50" charset="-128"/>
            </a:endParaRPr>
          </a:p>
        </p:txBody>
      </p:sp>
      <p:sp>
        <p:nvSpPr>
          <p:cNvPr id="63" name="Rectangle 61"/>
          <p:cNvSpPr>
            <a:spLocks noChangeArrowheads="1"/>
          </p:cNvSpPr>
          <p:nvPr/>
        </p:nvSpPr>
        <p:spPr bwMode="auto">
          <a:xfrm>
            <a:off x="5718993" y="5582773"/>
            <a:ext cx="25135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　りんくう駅ビル実績を含む</a:t>
            </a:r>
            <a:endParaRPr kumimoji="0" lang="ja-JP" altLang="ja-JP" sz="1400" dirty="0">
              <a:solidFill>
                <a:prstClr val="black"/>
              </a:solidFill>
              <a:latin typeface="游ゴシック" panose="020B0400000000000000" pitchFamily="50" charset="-128"/>
              <a:ea typeface="游ゴシック" panose="020B0400000000000000" pitchFamily="50" charset="-128"/>
            </a:endParaRPr>
          </a:p>
        </p:txBody>
      </p:sp>
      <p:sp>
        <p:nvSpPr>
          <p:cNvPr id="75" name="Rectangle 72"/>
          <p:cNvSpPr>
            <a:spLocks noChangeArrowheads="1"/>
          </p:cNvSpPr>
          <p:nvPr/>
        </p:nvSpPr>
        <p:spPr bwMode="white">
          <a:xfrm>
            <a:off x="5004048" y="1815954"/>
            <a:ext cx="1436291" cy="246221"/>
          </a:xfrm>
          <a:prstGeom prst="rect">
            <a:avLst/>
          </a:prstGeom>
          <a:solidFill>
            <a:sysClr val="window" lastClr="FFFFFF"/>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↓累計</a:t>
            </a:r>
            <a:r>
              <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44" name="Rectangle 185"/>
          <p:cNvSpPr>
            <a:spLocks noChangeArrowheads="1"/>
          </p:cNvSpPr>
          <p:nvPr/>
        </p:nvSpPr>
        <p:spPr bwMode="white">
          <a:xfrm>
            <a:off x="6471691" y="1696587"/>
            <a:ext cx="1008112" cy="307777"/>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ja-JP" sz="2000" dirty="0">
                <a:solidFill>
                  <a:prstClr val="black"/>
                </a:solidFill>
                <a:ea typeface="游ゴシック" panose="020B0400000000000000" pitchFamily="50" charset="-128"/>
              </a:rPr>
              <a:t>64</a:t>
            </a:r>
            <a:r>
              <a:rPr kumimoji="0" lang="ja-JP" altLang="en-US" sz="2000" dirty="0">
                <a:solidFill>
                  <a:prstClr val="black"/>
                </a:solidFill>
                <a:ea typeface="游ゴシック" panose="020B0400000000000000" pitchFamily="50" charset="-128"/>
              </a:rPr>
              <a:t>億円</a:t>
            </a:r>
            <a:endParaRPr kumimoji="0" lang="ja-JP" altLang="ja-JP" sz="2000" dirty="0">
              <a:solidFill>
                <a:prstClr val="black"/>
              </a:solidFill>
              <a:ea typeface="游ゴシック" panose="020B0400000000000000" pitchFamily="50" charset="-128"/>
            </a:endParaRPr>
          </a:p>
        </p:txBody>
      </p:sp>
      <p:sp>
        <p:nvSpPr>
          <p:cNvPr id="82" name="テキスト ボックス 81"/>
          <p:cNvSpPr txBox="1"/>
          <p:nvPr/>
        </p:nvSpPr>
        <p:spPr bwMode="black">
          <a:xfrm>
            <a:off x="251520" y="5536607"/>
            <a:ext cx="5040560" cy="307777"/>
          </a:xfrm>
          <a:prstGeom prst="rect">
            <a:avLst/>
          </a:prstGeom>
          <a:noFill/>
          <a:ln w="12700">
            <a:noFill/>
          </a:ln>
        </p:spPr>
        <p:txBody>
          <a:bodyPr wrap="square" rtlCol="0">
            <a:spAutoFit/>
          </a:bodyPr>
          <a:lstStyle/>
          <a:p>
            <a:pPr algn="ct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削減額はサービス開始後</a:t>
            </a:r>
            <a:r>
              <a:rPr lang="en-US" altLang="ja-JP" sz="1400" dirty="0">
                <a:latin typeface="游ゴシック" panose="020B0400000000000000" pitchFamily="50" charset="-128"/>
                <a:ea typeface="游ゴシック" panose="020B0400000000000000" pitchFamily="50" charset="-128"/>
              </a:rPr>
              <a:t>15</a:t>
            </a:r>
            <a:r>
              <a:rPr lang="ja-JP" altLang="en-US" sz="1400" dirty="0">
                <a:latin typeface="游ゴシック" panose="020B0400000000000000" pitchFamily="50" charset="-128"/>
                <a:ea typeface="游ゴシック" panose="020B0400000000000000" pitchFamily="50" charset="-128"/>
              </a:rPr>
              <a:t>年間までを計上する</a:t>
            </a:r>
            <a:endParaRPr kumimoji="1" lang="ja-JP" altLang="en-US" sz="1400" dirty="0">
              <a:latin typeface="游ゴシック" panose="020B0400000000000000" pitchFamily="50" charset="-128"/>
              <a:ea typeface="游ゴシック" panose="020B0400000000000000" pitchFamily="50" charset="-128"/>
            </a:endParaRPr>
          </a:p>
        </p:txBody>
      </p:sp>
      <p:sp>
        <p:nvSpPr>
          <p:cNvPr id="72" name="Freeform 19"/>
          <p:cNvSpPr>
            <a:spLocks/>
          </p:cNvSpPr>
          <p:nvPr/>
        </p:nvSpPr>
        <p:spPr bwMode="auto">
          <a:xfrm flipV="1">
            <a:off x="899592" y="2159145"/>
            <a:ext cx="6624736" cy="45719"/>
          </a:xfrm>
          <a:custGeom>
            <a:avLst/>
            <a:gdLst>
              <a:gd name="T0" fmla="*/ 0 w 3222"/>
              <a:gd name="T1" fmla="*/ 1074 w 3222"/>
              <a:gd name="T2" fmla="*/ 2148 w 3222"/>
              <a:gd name="T3" fmla="*/ 3222 w 3222"/>
            </a:gdLst>
            <a:ahLst/>
            <a:cxnLst>
              <a:cxn ang="0">
                <a:pos x="T0" y="0"/>
              </a:cxn>
              <a:cxn ang="0">
                <a:pos x="T1" y="0"/>
              </a:cxn>
              <a:cxn ang="0">
                <a:pos x="T2" y="0"/>
              </a:cxn>
              <a:cxn ang="0">
                <a:pos x="T3" y="0"/>
              </a:cxn>
            </a:cxnLst>
            <a:rect l="0" t="0" r="r" b="b"/>
            <a:pathLst>
              <a:path w="3222">
                <a:moveTo>
                  <a:pt x="0" y="0"/>
                </a:moveTo>
                <a:lnTo>
                  <a:pt x="1074" y="0"/>
                </a:lnTo>
                <a:lnTo>
                  <a:pt x="2148" y="0"/>
                </a:lnTo>
                <a:lnTo>
                  <a:pt x="3222" y="0"/>
                </a:lnTo>
              </a:path>
            </a:pathLst>
          </a:custGeom>
          <a:noFill/>
          <a:ln w="34925" cap="rnd">
            <a:solidFill>
              <a:srgbClr val="595959"/>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1008577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0</TotalTime>
  <Words>2847</Words>
  <Application>Microsoft Office PowerPoint</Application>
  <PresentationFormat>画面に合わせる (4:3)</PresentationFormat>
  <Paragraphs>584</Paragraphs>
  <Slides>19</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19</vt:i4>
      </vt:variant>
    </vt:vector>
  </HeadingPairs>
  <TitlesOfParts>
    <vt:vector size="31" baseType="lpstr">
      <vt:lpstr>BIZ UDPゴシック</vt:lpstr>
      <vt:lpstr>BIZ UDゴシック</vt:lpstr>
      <vt:lpstr>Meiryo UI</vt:lpstr>
      <vt:lpstr>ＭＳ Ｐゴシック</vt:lpstr>
      <vt:lpstr>メイリオ</vt:lpstr>
      <vt:lpstr>游ゴシック</vt:lpstr>
      <vt:lpstr>Arial</vt:lpstr>
      <vt:lpstr>Calibri</vt:lpstr>
      <vt:lpstr>Georgia</vt:lpstr>
      <vt:lpstr>Trebuchet MS</vt:lpstr>
      <vt:lpstr>Wingdings 2</vt:lpstr>
      <vt:lpstr>アーバン</vt:lpstr>
      <vt:lpstr>新・大阪府ESCOアクションプランの 進捗について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【提案募集スケジュール（予定）】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2024-04-25T02:18:35Z</dcterms:created>
  <dcterms:modified xsi:type="dcterms:W3CDTF">2024-04-25T02:18:43Z</dcterms:modified>
</cp:coreProperties>
</file>