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1653" r:id="rId6"/>
    <p:sldId id="841" r:id="rId7"/>
    <p:sldId id="862" r:id="rId8"/>
    <p:sldId id="1163" r:id="rId9"/>
    <p:sldId id="1655" r:id="rId10"/>
    <p:sldId id="1656" r:id="rId11"/>
    <p:sldId id="752" r:id="rId12"/>
    <p:sldId id="1657" r:id="rId13"/>
    <p:sldId id="753" r:id="rId14"/>
    <p:sldId id="1659" r:id="rId15"/>
    <p:sldId id="843" r:id="rId16"/>
    <p:sldId id="844" r:id="rId17"/>
    <p:sldId id="1652" r:id="rId18"/>
    <p:sldId id="1648" r:id="rId19"/>
    <p:sldId id="1647" r:id="rId20"/>
    <p:sldId id="1646" r:id="rId21"/>
    <p:sldId id="1649" r:id="rId22"/>
    <p:sldId id="1650" r:id="rId23"/>
    <p:sldId id="1651" r:id="rId24"/>
    <p:sldId id="1644" r:id="rId25"/>
    <p:sldId id="1166" r:id="rId26"/>
    <p:sldId id="1210" r:id="rId27"/>
    <p:sldId id="1221" r:id="rId28"/>
    <p:sldId id="1204" r:id="rId29"/>
    <p:sldId id="864" r:id="rId30"/>
    <p:sldId id="796" r:id="rId31"/>
    <p:sldId id="774" r:id="rId32"/>
    <p:sldId id="1620" r:id="rId33"/>
    <p:sldId id="1660" r:id="rId34"/>
    <p:sldId id="1160" r:id="rId35"/>
    <p:sldId id="629" r:id="rId36"/>
    <p:sldId id="580" r:id="rId37"/>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0"/>
    <a:srgbClr val="558ED5"/>
    <a:srgbClr val="B7DEE8"/>
    <a:srgbClr val="FEFBE8"/>
    <a:srgbClr val="FDF6C3"/>
    <a:srgbClr val="0000FF"/>
    <a:srgbClr val="FFC000"/>
    <a:srgbClr val="FFFF00"/>
    <a:srgbClr val="00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8BEC9-A30C-4568-3CCA-C1D57AA24CEA}" v="1" dt="2024-05-09T08:36:20.281"/>
    <p1510:client id="{6981F823-E177-6B57-DB14-340650D852FF}" v="150" dt="2024-05-09T08:33:21.129"/>
    <p1510:client id="{882867EE-C114-C046-7D18-C8491A341727}" v="2" dt="2024-05-09T06:54:51.784"/>
    <p1510:client id="{B1C29080-9DE2-06AE-DF73-D7E6EA1FA739}" v="14" dt="2024-05-09T07:13:51.3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6395" autoAdjust="0"/>
  </p:normalViewPr>
  <p:slideViewPr>
    <p:cSldViewPr snapToGrid="0">
      <p:cViewPr>
        <p:scale>
          <a:sx n="75" d="100"/>
          <a:sy n="75" d="100"/>
        </p:scale>
        <p:origin x="2832" y="9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G0000sv0ns101\d11682$\doc\030&#20107;&#26989;&#25512;&#36914;\1&#65294;&#26041;&#37341;&#12539;&#35506;&#38988;&#12539;&#35201;&#26395;\&#38263;&#23551;&#21629;&#21270;\01_&#24220;&#12398;&#35336;&#30011;\R6&#25913;&#35330;&#12395;&#21521;&#12369;&#12390;\&#20316;&#26989;&#29992;\&#31532;&#65297;&#22238;&#27827;&#24029;&#31561;&#37096;&#20250;\&#25613;&#20663;&#24230;&#12398;&#12464;&#12521;&#12501;&#65288;&#28207;&#28286;&#12539;&#28023;&#23736;&#65289;.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nobuyuki.tanaka\Desktop\&#9679;&#20840;&#20307;&#26908;&#35342;&#37096;&#20250;&#36039;&#26009;\&#23529;&#35696;&#20250;&#12487;&#12540;&#1247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obuyuki.tanaka\Desktop\&#9679;&#20840;&#20307;&#26908;&#35342;&#37096;&#20250;&#36039;&#26009;\&#23529;&#35696;&#20250;&#12487;&#12540;&#12479;.xlsx"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38794596441143"/>
          <c:y val="7.1562875844096846E-2"/>
          <c:w val="0.82861205403558857"/>
          <c:h val="0.72486979543117225"/>
        </c:manualLayout>
      </c:layout>
      <c:barChart>
        <c:barDir val="col"/>
        <c:grouping val="percentStacked"/>
        <c:varyColors val="0"/>
        <c:ser>
          <c:idx val="0"/>
          <c:order val="0"/>
          <c:tx>
            <c:strRef>
              <c:f>Sheet1!$B$1</c:f>
              <c:strCache>
                <c:ptCount val="1"/>
                <c:pt idx="0">
                  <c:v>Ⅰ</c:v>
                </c:pt>
              </c:strCache>
            </c:strRef>
          </c:tx>
          <c:spPr>
            <a:solidFill>
              <a:srgbClr val="0070C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Sheet1!$B$2:$B$12</c:f>
              <c:numCache>
                <c:formatCode>General</c:formatCode>
                <c:ptCount val="11"/>
                <c:pt idx="0">
                  <c:v>70.400000000000006</c:v>
                </c:pt>
                <c:pt idx="1">
                  <c:v>3</c:v>
                </c:pt>
                <c:pt idx="2">
                  <c:v>37.1</c:v>
                </c:pt>
                <c:pt idx="3">
                  <c:v>88</c:v>
                </c:pt>
                <c:pt idx="4">
                  <c:v>69</c:v>
                </c:pt>
                <c:pt idx="5">
                  <c:v>860</c:v>
                </c:pt>
                <c:pt idx="6">
                  <c:v>0</c:v>
                </c:pt>
                <c:pt idx="7">
                  <c:v>84</c:v>
                </c:pt>
                <c:pt idx="8">
                  <c:v>17</c:v>
                </c:pt>
                <c:pt idx="9">
                  <c:v>43</c:v>
                </c:pt>
                <c:pt idx="10">
                  <c:v>6</c:v>
                </c:pt>
              </c:numCache>
            </c:numRef>
          </c:val>
          <c:extLst>
            <c:ext xmlns:c16="http://schemas.microsoft.com/office/drawing/2014/chart" uri="{C3380CC4-5D6E-409C-BE32-E72D297353CC}">
              <c16:uniqueId val="{00000000-DFA8-4095-918C-2DB78068FA9D}"/>
            </c:ext>
          </c:extLst>
        </c:ser>
        <c:ser>
          <c:idx val="1"/>
          <c:order val="1"/>
          <c:tx>
            <c:strRef>
              <c:f>Sheet1!$C$1</c:f>
              <c:strCache>
                <c:ptCount val="1"/>
                <c:pt idx="0">
                  <c:v>Ⅱ</c:v>
                </c:pt>
              </c:strCache>
            </c:strRef>
          </c:tx>
          <c:spPr>
            <a:solidFill>
              <a:srgbClr val="00B05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Sheet1!$C$2:$C$12</c:f>
              <c:numCache>
                <c:formatCode>General</c:formatCode>
                <c:ptCount val="11"/>
                <c:pt idx="0">
                  <c:v>21.2</c:v>
                </c:pt>
                <c:pt idx="1">
                  <c:v>56</c:v>
                </c:pt>
                <c:pt idx="2">
                  <c:v>34.299999999999997</c:v>
                </c:pt>
                <c:pt idx="3">
                  <c:v>11</c:v>
                </c:pt>
                <c:pt idx="4">
                  <c:v>0</c:v>
                </c:pt>
                <c:pt idx="5">
                  <c:v>329</c:v>
                </c:pt>
                <c:pt idx="6">
                  <c:v>0</c:v>
                </c:pt>
                <c:pt idx="7">
                  <c:v>39</c:v>
                </c:pt>
                <c:pt idx="8">
                  <c:v>46</c:v>
                </c:pt>
                <c:pt idx="9">
                  <c:v>25</c:v>
                </c:pt>
                <c:pt idx="10">
                  <c:v>70</c:v>
                </c:pt>
              </c:numCache>
            </c:numRef>
          </c:val>
          <c:extLst>
            <c:ext xmlns:c16="http://schemas.microsoft.com/office/drawing/2014/chart" uri="{C3380CC4-5D6E-409C-BE32-E72D297353CC}">
              <c16:uniqueId val="{00000001-DFA8-4095-918C-2DB78068FA9D}"/>
            </c:ext>
          </c:extLst>
        </c:ser>
        <c:ser>
          <c:idx val="2"/>
          <c:order val="2"/>
          <c:tx>
            <c:strRef>
              <c:f>Sheet1!$D$1</c:f>
              <c:strCache>
                <c:ptCount val="1"/>
                <c:pt idx="0">
                  <c:v>Ⅲ</c:v>
                </c:pt>
              </c:strCache>
            </c:strRef>
          </c:tx>
          <c:spPr>
            <a:solidFill>
              <a:srgbClr val="FFFF0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Sheet1!$D$2:$D$12</c:f>
              <c:numCache>
                <c:formatCode>General</c:formatCode>
                <c:ptCount val="11"/>
                <c:pt idx="0">
                  <c:v>8.4</c:v>
                </c:pt>
                <c:pt idx="1">
                  <c:v>41</c:v>
                </c:pt>
                <c:pt idx="2">
                  <c:v>14.3</c:v>
                </c:pt>
                <c:pt idx="3">
                  <c:v>1</c:v>
                </c:pt>
                <c:pt idx="4">
                  <c:v>31</c:v>
                </c:pt>
                <c:pt idx="5">
                  <c:v>61</c:v>
                </c:pt>
                <c:pt idx="6">
                  <c:v>0</c:v>
                </c:pt>
                <c:pt idx="7">
                  <c:v>5</c:v>
                </c:pt>
                <c:pt idx="8">
                  <c:v>27</c:v>
                </c:pt>
                <c:pt idx="9">
                  <c:v>25</c:v>
                </c:pt>
                <c:pt idx="10">
                  <c:v>19</c:v>
                </c:pt>
              </c:numCache>
            </c:numRef>
          </c:val>
          <c:extLst>
            <c:ext xmlns:c16="http://schemas.microsoft.com/office/drawing/2014/chart" uri="{C3380CC4-5D6E-409C-BE32-E72D297353CC}">
              <c16:uniqueId val="{00000002-DFA8-4095-918C-2DB78068FA9D}"/>
            </c:ext>
          </c:extLst>
        </c:ser>
        <c:ser>
          <c:idx val="3"/>
          <c:order val="3"/>
          <c:tx>
            <c:strRef>
              <c:f>Sheet1!$E$1</c:f>
              <c:strCache>
                <c:ptCount val="1"/>
                <c:pt idx="0">
                  <c:v>Ⅳ</c:v>
                </c:pt>
              </c:strCache>
            </c:strRef>
          </c:tx>
          <c:spPr>
            <a:solidFill>
              <a:schemeClr val="accent4"/>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Sheet1!$E$2:$E$12</c:f>
              <c:numCache>
                <c:formatCode>General</c:formatCode>
                <c:ptCount val="11"/>
                <c:pt idx="0">
                  <c:v>0</c:v>
                </c:pt>
                <c:pt idx="1">
                  <c:v>0</c:v>
                </c:pt>
                <c:pt idx="2">
                  <c:v>14.3</c:v>
                </c:pt>
                <c:pt idx="3">
                  <c:v>0</c:v>
                </c:pt>
                <c:pt idx="4">
                  <c:v>0</c:v>
                </c:pt>
                <c:pt idx="5">
                  <c:v>0</c:v>
                </c:pt>
                <c:pt idx="6">
                  <c:v>0</c:v>
                </c:pt>
                <c:pt idx="7">
                  <c:v>3</c:v>
                </c:pt>
                <c:pt idx="8">
                  <c:v>10</c:v>
                </c:pt>
                <c:pt idx="9">
                  <c:v>6</c:v>
                </c:pt>
                <c:pt idx="10">
                  <c:v>5</c:v>
                </c:pt>
              </c:numCache>
            </c:numRef>
          </c:val>
          <c:extLst>
            <c:ext xmlns:c16="http://schemas.microsoft.com/office/drawing/2014/chart" uri="{C3380CC4-5D6E-409C-BE32-E72D297353CC}">
              <c16:uniqueId val="{00000003-DFA8-4095-918C-2DB78068FA9D}"/>
            </c:ext>
          </c:extLst>
        </c:ser>
        <c:ser>
          <c:idx val="4"/>
          <c:order val="4"/>
          <c:tx>
            <c:strRef>
              <c:f>Sheet1!$F$1</c:f>
              <c:strCache>
                <c:ptCount val="1"/>
                <c:pt idx="0">
                  <c:v>Ⅴ</c:v>
                </c:pt>
              </c:strCache>
            </c:strRef>
          </c:tx>
          <c:spPr>
            <a:solidFill>
              <a:srgbClr val="FF000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Sheet1!$F$2:$F$12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4-DFA8-4095-918C-2DB78068FA9D}"/>
            </c:ext>
          </c:extLst>
        </c:ser>
        <c:dLbls>
          <c:showLegendKey val="0"/>
          <c:showVal val="0"/>
          <c:showCatName val="0"/>
          <c:showSerName val="0"/>
          <c:showPercent val="0"/>
          <c:showBubbleSize val="0"/>
        </c:dLbls>
        <c:gapWidth val="150"/>
        <c:overlap val="100"/>
        <c:axId val="753371104"/>
        <c:axId val="753370272"/>
      </c:barChart>
      <c:catAx>
        <c:axId val="7533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6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0272"/>
        <c:crosses val="autoZero"/>
        <c:auto val="1"/>
        <c:lblAlgn val="ctr"/>
        <c:lblOffset val="0"/>
        <c:noMultiLvlLbl val="0"/>
      </c:catAx>
      <c:valAx>
        <c:axId val="7533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11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護岸</a:t>
            </a:r>
          </a:p>
        </c:rich>
      </c:tx>
      <c:layout>
        <c:manualLayout>
          <c:xMode val="edge"/>
          <c:yMode val="edge"/>
          <c:x val="0.42698055555555553"/>
          <c:y val="0"/>
        </c:manualLayout>
      </c:layout>
      <c:overlay val="0"/>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6927597983563897"/>
          <c:y val="0.12711430621071801"/>
          <c:w val="0.76545615092435559"/>
          <c:h val="0.73273209559166319"/>
        </c:manualLayout>
      </c:layout>
      <c:barChart>
        <c:barDir val="col"/>
        <c:grouping val="stacked"/>
        <c:varyColors val="0"/>
        <c:ser>
          <c:idx val="0"/>
          <c:order val="0"/>
          <c:tx>
            <c:strRef>
              <c:f>Sheet1!$B$1</c:f>
              <c:strCache>
                <c:ptCount val="1"/>
                <c:pt idx="0">
                  <c:v>D</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Sheet1!$B$2:$B$3</c:f>
              <c:numCache>
                <c:formatCode>General</c:formatCode>
                <c:ptCount val="2"/>
                <c:pt idx="0">
                  <c:v>84</c:v>
                </c:pt>
                <c:pt idx="1">
                  <c:v>10</c:v>
                </c:pt>
              </c:numCache>
            </c:numRef>
          </c:val>
          <c:extLst>
            <c:ext xmlns:c16="http://schemas.microsoft.com/office/drawing/2014/chart" uri="{C3380CC4-5D6E-409C-BE32-E72D297353CC}">
              <c16:uniqueId val="{00000000-49AE-420E-BF82-E3A9C585A89B}"/>
            </c:ext>
          </c:extLst>
        </c:ser>
        <c:ser>
          <c:idx val="1"/>
          <c:order val="1"/>
          <c:tx>
            <c:strRef>
              <c:f>Sheet1!$C$1</c:f>
              <c:strCache>
                <c:ptCount val="1"/>
                <c:pt idx="0">
                  <c:v>C</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Sheet1!$C$2:$C$3</c:f>
              <c:numCache>
                <c:formatCode>General</c:formatCode>
                <c:ptCount val="2"/>
                <c:pt idx="0">
                  <c:v>39</c:v>
                </c:pt>
                <c:pt idx="1">
                  <c:v>96</c:v>
                </c:pt>
              </c:numCache>
            </c:numRef>
          </c:val>
          <c:extLst>
            <c:ext xmlns:c16="http://schemas.microsoft.com/office/drawing/2014/chart" uri="{C3380CC4-5D6E-409C-BE32-E72D297353CC}">
              <c16:uniqueId val="{00000001-49AE-420E-BF82-E3A9C585A89B}"/>
            </c:ext>
          </c:extLst>
        </c:ser>
        <c:ser>
          <c:idx val="2"/>
          <c:order val="2"/>
          <c:tx>
            <c:strRef>
              <c:f>Sheet1!$D$1</c:f>
              <c:strCache>
                <c:ptCount val="1"/>
                <c:pt idx="0">
                  <c:v>B</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Sheet1!$D$2:$D$3</c:f>
              <c:numCache>
                <c:formatCode>General</c:formatCode>
                <c:ptCount val="2"/>
                <c:pt idx="0">
                  <c:v>5</c:v>
                </c:pt>
                <c:pt idx="1">
                  <c:v>16</c:v>
                </c:pt>
              </c:numCache>
            </c:numRef>
          </c:val>
          <c:extLst>
            <c:ext xmlns:c16="http://schemas.microsoft.com/office/drawing/2014/chart" uri="{C3380CC4-5D6E-409C-BE32-E72D297353CC}">
              <c16:uniqueId val="{00000002-49AE-420E-BF82-E3A9C585A89B}"/>
            </c:ext>
          </c:extLst>
        </c:ser>
        <c:ser>
          <c:idx val="3"/>
          <c:order val="3"/>
          <c:tx>
            <c:strRef>
              <c:f>Sheet1!$E$1</c:f>
              <c:strCache>
                <c:ptCount val="1"/>
                <c:pt idx="0">
                  <c:v>A</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Sheet1!$E$2:$E$3</c:f>
              <c:numCache>
                <c:formatCode>General</c:formatCode>
                <c:ptCount val="2"/>
                <c:pt idx="0">
                  <c:v>3</c:v>
                </c:pt>
                <c:pt idx="1">
                  <c:v>9</c:v>
                </c:pt>
              </c:numCache>
            </c:numRef>
          </c:val>
          <c:extLst>
            <c:ext xmlns:c16="http://schemas.microsoft.com/office/drawing/2014/chart" uri="{C3380CC4-5D6E-409C-BE32-E72D297353CC}">
              <c16:uniqueId val="{00000003-49AE-420E-BF82-E3A9C585A89B}"/>
            </c:ext>
          </c:extLst>
        </c:ser>
        <c:dLbls>
          <c:dLblPos val="ctr"/>
          <c:showLegendKey val="0"/>
          <c:showVal val="1"/>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08592"/>
        <c:crosses val="autoZero"/>
        <c:auto val="1"/>
        <c:lblAlgn val="ctr"/>
        <c:lblOffset val="100"/>
        <c:noMultiLvlLbl val="0"/>
      </c:catAx>
      <c:valAx>
        <c:axId val="818608592"/>
        <c:scaling>
          <c:orientation val="minMax"/>
          <c:max val="1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21904"/>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防潮堤</a:t>
            </a:r>
          </a:p>
        </c:rich>
      </c:tx>
      <c:layout>
        <c:manualLayout>
          <c:xMode val="edge"/>
          <c:yMode val="edge"/>
          <c:x val="0.40138722222222223"/>
          <c:y val="1.3382800608828006E-2"/>
        </c:manualLayout>
      </c:layout>
      <c:overlay val="1"/>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0267499999999999"/>
          <c:y val="0.13174181887366818"/>
          <c:w val="0.73069666666666666"/>
          <c:h val="0.72756992009132404"/>
        </c:manualLayout>
      </c:layout>
      <c:barChart>
        <c:barDir val="col"/>
        <c:grouping val="stacked"/>
        <c:varyColors val="0"/>
        <c:ser>
          <c:idx val="4"/>
          <c:order val="0"/>
          <c:tx>
            <c:strRef>
              <c:f>Sheet1!$I$37</c:f>
              <c:strCache>
                <c:ptCount val="1"/>
                <c:pt idx="0">
                  <c:v>D</c:v>
                </c:pt>
              </c:strCache>
            </c:strRef>
          </c:tx>
          <c:spPr>
            <a:solidFill>
              <a:srgbClr val="0070C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Sheet1!$J$37:$K$37</c:f>
              <c:numCache>
                <c:formatCode>General</c:formatCode>
                <c:ptCount val="2"/>
                <c:pt idx="0">
                  <c:v>3</c:v>
                </c:pt>
                <c:pt idx="1">
                  <c:v>3</c:v>
                </c:pt>
              </c:numCache>
            </c:numRef>
          </c:val>
          <c:extLst>
            <c:ext xmlns:c16="http://schemas.microsoft.com/office/drawing/2014/chart" uri="{C3380CC4-5D6E-409C-BE32-E72D297353CC}">
              <c16:uniqueId val="{00000000-6217-4531-9381-D63018D5D7F2}"/>
            </c:ext>
          </c:extLst>
        </c:ser>
        <c:ser>
          <c:idx val="5"/>
          <c:order val="1"/>
          <c:tx>
            <c:strRef>
              <c:f>Sheet1!$I$36</c:f>
              <c:strCache>
                <c:ptCount val="1"/>
                <c:pt idx="0">
                  <c:v>補修済D</c:v>
                </c:pt>
              </c:strCache>
            </c:strRef>
          </c:tx>
          <c:spPr>
            <a:solidFill>
              <a:srgbClr val="00B0F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Sheet1!$J$36:$K$36</c:f>
              <c:numCache>
                <c:formatCode>General</c:formatCode>
                <c:ptCount val="2"/>
                <c:pt idx="1">
                  <c:v>3</c:v>
                </c:pt>
              </c:numCache>
            </c:numRef>
          </c:val>
          <c:extLst>
            <c:ext xmlns:c16="http://schemas.microsoft.com/office/drawing/2014/chart" uri="{C3380CC4-5D6E-409C-BE32-E72D297353CC}">
              <c16:uniqueId val="{00000001-6217-4531-9381-D63018D5D7F2}"/>
            </c:ext>
          </c:extLst>
        </c:ser>
        <c:ser>
          <c:idx val="2"/>
          <c:order val="2"/>
          <c:tx>
            <c:strRef>
              <c:f>Sheet1!$I$35</c:f>
              <c:strCache>
                <c:ptCount val="1"/>
                <c:pt idx="0">
                  <c:v>C</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Sheet1!$J$35:$K$35</c:f>
              <c:numCache>
                <c:formatCode>General</c:formatCode>
                <c:ptCount val="2"/>
                <c:pt idx="0">
                  <c:v>23</c:v>
                </c:pt>
                <c:pt idx="1">
                  <c:v>23</c:v>
                </c:pt>
              </c:numCache>
            </c:numRef>
          </c:val>
          <c:extLst>
            <c:ext xmlns:c16="http://schemas.microsoft.com/office/drawing/2014/chart" uri="{C3380CC4-5D6E-409C-BE32-E72D297353CC}">
              <c16:uniqueId val="{00000002-6217-4531-9381-D63018D5D7F2}"/>
            </c:ext>
          </c:extLst>
        </c:ser>
        <c:ser>
          <c:idx val="3"/>
          <c:order val="3"/>
          <c:tx>
            <c:strRef>
              <c:f>Sheet1!$I$34</c:f>
              <c:strCache>
                <c:ptCount val="1"/>
                <c:pt idx="0">
                  <c:v>補修済C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Sheet1!$J$34:$K$34</c:f>
              <c:numCache>
                <c:formatCode>General</c:formatCode>
                <c:ptCount val="2"/>
              </c:numCache>
            </c:numRef>
          </c:val>
          <c:extLst>
            <c:ext xmlns:c16="http://schemas.microsoft.com/office/drawing/2014/chart" uri="{C3380CC4-5D6E-409C-BE32-E72D297353CC}">
              <c16:uniqueId val="{00000003-6217-4531-9381-D63018D5D7F2}"/>
            </c:ext>
          </c:extLst>
        </c:ser>
        <c:ser>
          <c:idx val="1"/>
          <c:order val="4"/>
          <c:tx>
            <c:strRef>
              <c:f>Sheet1!$I$33</c:f>
              <c:strCache>
                <c:ptCount val="1"/>
                <c:pt idx="0">
                  <c:v>B</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Sheet1!$J$33:$K$33</c:f>
              <c:numCache>
                <c:formatCode>General</c:formatCode>
                <c:ptCount val="2"/>
                <c:pt idx="0">
                  <c:v>9</c:v>
                </c:pt>
                <c:pt idx="1">
                  <c:v>7</c:v>
                </c:pt>
              </c:numCache>
            </c:numRef>
          </c:val>
          <c:extLst>
            <c:ext xmlns:c16="http://schemas.microsoft.com/office/drawing/2014/chart" uri="{C3380CC4-5D6E-409C-BE32-E72D297353CC}">
              <c16:uniqueId val="{00000004-6217-4531-9381-D63018D5D7F2}"/>
            </c:ext>
          </c:extLst>
        </c:ser>
        <c:ser>
          <c:idx val="0"/>
          <c:order val="5"/>
          <c:tx>
            <c:strRef>
              <c:f>Sheet1!$I$32</c:f>
              <c:strCache>
                <c:ptCount val="1"/>
                <c:pt idx="0">
                  <c:v>A</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Sheet1!$J$31:$K$31</c:f>
              <c:strCache>
                <c:ptCount val="2"/>
                <c:pt idx="0">
                  <c:v>H27</c:v>
                </c:pt>
                <c:pt idx="1">
                  <c:v>R4</c:v>
                </c:pt>
              </c:strCache>
            </c:strRef>
          </c:cat>
          <c:val>
            <c:numRef>
              <c:f>Sheet1!$J$32:$K$32</c:f>
              <c:numCache>
                <c:formatCode>General</c:formatCode>
                <c:ptCount val="2"/>
                <c:pt idx="0">
                  <c:v>5</c:v>
                </c:pt>
                <c:pt idx="1">
                  <c:v>4</c:v>
                </c:pt>
              </c:numCache>
            </c:numRef>
          </c:val>
          <c:extLst>
            <c:ext xmlns:c16="http://schemas.microsoft.com/office/drawing/2014/chart" uri="{C3380CC4-5D6E-409C-BE32-E72D297353CC}">
              <c16:uniqueId val="{00000005-6217-4531-9381-D63018D5D7F2}"/>
            </c:ext>
          </c:extLst>
        </c:ser>
        <c:dLbls>
          <c:dLblPos val="ctr"/>
          <c:showLegendKey val="0"/>
          <c:showVal val="1"/>
          <c:showCatName val="0"/>
          <c:showSerName val="0"/>
          <c:showPercent val="0"/>
          <c:showBubbleSize val="0"/>
        </c:dLbls>
        <c:gapWidth val="150"/>
        <c:overlap val="100"/>
        <c:axId val="1379999775"/>
        <c:axId val="1380003103"/>
      </c:barChart>
      <c:catAx>
        <c:axId val="137999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80003103"/>
        <c:crosses val="autoZero"/>
        <c:auto val="1"/>
        <c:lblAlgn val="ctr"/>
        <c:lblOffset val="100"/>
        <c:noMultiLvlLbl val="0"/>
      </c:catAx>
      <c:valAx>
        <c:axId val="138000310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37999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健全度１</c:v>
                </c:pt>
              </c:strCache>
            </c:strRef>
          </c:tx>
          <c:spPr>
            <a:solidFill>
              <a:srgbClr val="0070C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Sheet1!$B$2:$B$9</c:f>
              <c:numCache>
                <c:formatCode>General</c:formatCode>
                <c:ptCount val="8"/>
                <c:pt idx="0">
                  <c:v>43</c:v>
                </c:pt>
                <c:pt idx="1">
                  <c:v>44</c:v>
                </c:pt>
                <c:pt idx="2">
                  <c:v>42</c:v>
                </c:pt>
                <c:pt idx="3">
                  <c:v>40</c:v>
                </c:pt>
                <c:pt idx="4">
                  <c:v>42</c:v>
                </c:pt>
                <c:pt idx="5">
                  <c:v>42</c:v>
                </c:pt>
                <c:pt idx="6">
                  <c:v>41</c:v>
                </c:pt>
                <c:pt idx="7">
                  <c:v>42</c:v>
                </c:pt>
              </c:numCache>
            </c:numRef>
          </c:val>
          <c:extLst>
            <c:ext xmlns:c16="http://schemas.microsoft.com/office/drawing/2014/chart" uri="{C3380CC4-5D6E-409C-BE32-E72D297353CC}">
              <c16:uniqueId val="{00000000-B29C-4093-B638-8A50B6B2CC16}"/>
            </c:ext>
          </c:extLst>
        </c:ser>
        <c:ser>
          <c:idx val="1"/>
          <c:order val="1"/>
          <c:tx>
            <c:strRef>
              <c:f>Sheet1!$C$1</c:f>
              <c:strCache>
                <c:ptCount val="1"/>
                <c:pt idx="0">
                  <c:v>健全度２</c:v>
                </c:pt>
              </c:strCache>
            </c:strRef>
          </c:tx>
          <c:spPr>
            <a:solidFill>
              <a:srgbClr val="00B05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Sheet1!$C$2:$C$9</c:f>
              <c:numCache>
                <c:formatCode>General</c:formatCode>
                <c:ptCount val="8"/>
                <c:pt idx="0">
                  <c:v>25</c:v>
                </c:pt>
                <c:pt idx="1">
                  <c:v>25</c:v>
                </c:pt>
                <c:pt idx="2">
                  <c:v>24</c:v>
                </c:pt>
                <c:pt idx="3">
                  <c:v>25</c:v>
                </c:pt>
                <c:pt idx="4">
                  <c:v>24</c:v>
                </c:pt>
                <c:pt idx="5">
                  <c:v>22</c:v>
                </c:pt>
                <c:pt idx="6">
                  <c:v>23</c:v>
                </c:pt>
                <c:pt idx="7">
                  <c:v>23</c:v>
                </c:pt>
              </c:numCache>
            </c:numRef>
          </c:val>
          <c:extLst>
            <c:ext xmlns:c16="http://schemas.microsoft.com/office/drawing/2014/chart" uri="{C3380CC4-5D6E-409C-BE32-E72D297353CC}">
              <c16:uniqueId val="{00000001-B29C-4093-B638-8A50B6B2CC16}"/>
            </c:ext>
          </c:extLst>
        </c:ser>
        <c:ser>
          <c:idx val="2"/>
          <c:order val="2"/>
          <c:tx>
            <c:strRef>
              <c:f>Sheet1!$D$1</c:f>
              <c:strCache>
                <c:ptCount val="1"/>
                <c:pt idx="0">
                  <c:v>健全度３</c:v>
                </c:pt>
              </c:strCache>
            </c:strRef>
          </c:tx>
          <c:spPr>
            <a:solidFill>
              <a:srgbClr val="FFFF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Sheet1!$D$2:$D$9</c:f>
              <c:numCache>
                <c:formatCode>General</c:formatCode>
                <c:ptCount val="8"/>
                <c:pt idx="0">
                  <c:v>25</c:v>
                </c:pt>
                <c:pt idx="1">
                  <c:v>25</c:v>
                </c:pt>
                <c:pt idx="2">
                  <c:v>30</c:v>
                </c:pt>
                <c:pt idx="3">
                  <c:v>32</c:v>
                </c:pt>
                <c:pt idx="4">
                  <c:v>32</c:v>
                </c:pt>
                <c:pt idx="5">
                  <c:v>33</c:v>
                </c:pt>
                <c:pt idx="6">
                  <c:v>33</c:v>
                </c:pt>
                <c:pt idx="7">
                  <c:v>32</c:v>
                </c:pt>
              </c:numCache>
            </c:numRef>
          </c:val>
          <c:extLst>
            <c:ext xmlns:c16="http://schemas.microsoft.com/office/drawing/2014/chart" uri="{C3380CC4-5D6E-409C-BE32-E72D297353CC}">
              <c16:uniqueId val="{00000002-B29C-4093-B638-8A50B6B2CC16}"/>
            </c:ext>
          </c:extLst>
        </c:ser>
        <c:ser>
          <c:idx val="3"/>
          <c:order val="3"/>
          <c:tx>
            <c:strRef>
              <c:f>Sheet1!$E$1</c:f>
              <c:strCache>
                <c:ptCount val="1"/>
                <c:pt idx="0">
                  <c:v>健全度４</c:v>
                </c:pt>
              </c:strCache>
            </c:strRef>
          </c:tx>
          <c:spPr>
            <a:solidFill>
              <a:srgbClr val="FFC0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Sheet1!$E$2:$E$9</c:f>
              <c:numCache>
                <c:formatCode>General</c:formatCode>
                <c:ptCount val="8"/>
                <c:pt idx="0">
                  <c:v>6</c:v>
                </c:pt>
                <c:pt idx="1">
                  <c:v>6</c:v>
                </c:pt>
                <c:pt idx="2">
                  <c:v>4</c:v>
                </c:pt>
                <c:pt idx="3">
                  <c:v>4</c:v>
                </c:pt>
                <c:pt idx="4">
                  <c:v>3</c:v>
                </c:pt>
                <c:pt idx="5">
                  <c:v>3</c:v>
                </c:pt>
                <c:pt idx="6">
                  <c:v>3</c:v>
                </c:pt>
                <c:pt idx="7">
                  <c:v>3</c:v>
                </c:pt>
              </c:numCache>
            </c:numRef>
          </c:val>
          <c:extLst>
            <c:ext xmlns:c16="http://schemas.microsoft.com/office/drawing/2014/chart" uri="{C3380CC4-5D6E-409C-BE32-E72D297353CC}">
              <c16:uniqueId val="{00000004-B29C-4093-B638-8A50B6B2CC16}"/>
            </c:ext>
          </c:extLst>
        </c:ser>
        <c:ser>
          <c:idx val="4"/>
          <c:order val="4"/>
          <c:tx>
            <c:strRef>
              <c:f>Sheet1!$F$1</c:f>
              <c:strCache>
                <c:ptCount val="1"/>
                <c:pt idx="0">
                  <c:v>健全度５</c:v>
                </c:pt>
              </c:strCache>
            </c:strRef>
          </c:tx>
          <c:spPr>
            <a:solidFill>
              <a:schemeClr val="accent5"/>
            </a:solidFill>
            <a:ln>
              <a:no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Sheet1!$F$2:$F$9</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5-B29C-4093-B638-8A50B6B2CC16}"/>
            </c:ext>
          </c:extLst>
        </c:ser>
        <c:dLbls>
          <c:showLegendKey val="0"/>
          <c:showVal val="0"/>
          <c:showCatName val="0"/>
          <c:showSerName val="0"/>
          <c:showPercent val="0"/>
          <c:showBubbleSize val="0"/>
        </c:dLbls>
        <c:gapWidth val="50"/>
        <c:overlap val="100"/>
        <c:axId val="960796128"/>
        <c:axId val="960789056"/>
      </c:barChart>
      <c:catAx>
        <c:axId val="96079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60789056"/>
        <c:crosses val="autoZero"/>
        <c:auto val="1"/>
        <c:lblAlgn val="ctr"/>
        <c:lblOffset val="100"/>
        <c:noMultiLvlLbl val="0"/>
      </c:catAx>
      <c:valAx>
        <c:axId val="96078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607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健全度１</c:v>
                </c:pt>
              </c:strCache>
            </c:strRef>
          </c:tx>
          <c:spPr>
            <a:solidFill>
              <a:srgbClr val="0070C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Sheet1!$B$2:$B$9</c:f>
              <c:numCache>
                <c:formatCode>General</c:formatCode>
                <c:ptCount val="8"/>
                <c:pt idx="0">
                  <c:v>6</c:v>
                </c:pt>
                <c:pt idx="1">
                  <c:v>9</c:v>
                </c:pt>
                <c:pt idx="2">
                  <c:v>10</c:v>
                </c:pt>
                <c:pt idx="3">
                  <c:v>12</c:v>
                </c:pt>
                <c:pt idx="4">
                  <c:v>11</c:v>
                </c:pt>
                <c:pt idx="5">
                  <c:v>12</c:v>
                </c:pt>
                <c:pt idx="6">
                  <c:v>11</c:v>
                </c:pt>
                <c:pt idx="7">
                  <c:v>10</c:v>
                </c:pt>
              </c:numCache>
            </c:numRef>
          </c:val>
          <c:extLst>
            <c:ext xmlns:c16="http://schemas.microsoft.com/office/drawing/2014/chart" uri="{C3380CC4-5D6E-409C-BE32-E72D297353CC}">
              <c16:uniqueId val="{00000000-106B-4A53-9F99-FCB897779C6A}"/>
            </c:ext>
          </c:extLst>
        </c:ser>
        <c:ser>
          <c:idx val="1"/>
          <c:order val="1"/>
          <c:tx>
            <c:strRef>
              <c:f>Sheet1!$C$1</c:f>
              <c:strCache>
                <c:ptCount val="1"/>
                <c:pt idx="0">
                  <c:v>健全度２</c:v>
                </c:pt>
              </c:strCache>
            </c:strRef>
          </c:tx>
          <c:spPr>
            <a:solidFill>
              <a:srgbClr val="00B05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Sheet1!$C$2:$C$9</c:f>
              <c:numCache>
                <c:formatCode>General</c:formatCode>
                <c:ptCount val="8"/>
                <c:pt idx="0">
                  <c:v>70</c:v>
                </c:pt>
                <c:pt idx="1">
                  <c:v>70</c:v>
                </c:pt>
                <c:pt idx="2">
                  <c:v>69</c:v>
                </c:pt>
                <c:pt idx="3">
                  <c:v>68</c:v>
                </c:pt>
                <c:pt idx="4">
                  <c:v>66</c:v>
                </c:pt>
                <c:pt idx="5">
                  <c:v>59</c:v>
                </c:pt>
                <c:pt idx="6">
                  <c:v>60</c:v>
                </c:pt>
                <c:pt idx="7">
                  <c:v>61</c:v>
                </c:pt>
              </c:numCache>
            </c:numRef>
          </c:val>
          <c:extLst>
            <c:ext xmlns:c16="http://schemas.microsoft.com/office/drawing/2014/chart" uri="{C3380CC4-5D6E-409C-BE32-E72D297353CC}">
              <c16:uniqueId val="{00000001-106B-4A53-9F99-FCB897779C6A}"/>
            </c:ext>
          </c:extLst>
        </c:ser>
        <c:ser>
          <c:idx val="2"/>
          <c:order val="2"/>
          <c:tx>
            <c:strRef>
              <c:f>Sheet1!$D$1</c:f>
              <c:strCache>
                <c:ptCount val="1"/>
                <c:pt idx="0">
                  <c:v>健全度３</c:v>
                </c:pt>
              </c:strCache>
            </c:strRef>
          </c:tx>
          <c:spPr>
            <a:solidFill>
              <a:srgbClr val="FFFF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Sheet1!$D$2:$D$9</c:f>
              <c:numCache>
                <c:formatCode>General</c:formatCode>
                <c:ptCount val="8"/>
                <c:pt idx="0">
                  <c:v>19</c:v>
                </c:pt>
                <c:pt idx="1">
                  <c:v>17</c:v>
                </c:pt>
                <c:pt idx="2">
                  <c:v>16</c:v>
                </c:pt>
                <c:pt idx="3">
                  <c:v>17</c:v>
                </c:pt>
                <c:pt idx="4">
                  <c:v>20</c:v>
                </c:pt>
                <c:pt idx="5">
                  <c:v>27</c:v>
                </c:pt>
                <c:pt idx="6">
                  <c:v>25</c:v>
                </c:pt>
                <c:pt idx="7">
                  <c:v>24</c:v>
                </c:pt>
              </c:numCache>
            </c:numRef>
          </c:val>
          <c:extLst>
            <c:ext xmlns:c16="http://schemas.microsoft.com/office/drawing/2014/chart" uri="{C3380CC4-5D6E-409C-BE32-E72D297353CC}">
              <c16:uniqueId val="{00000002-106B-4A53-9F99-FCB897779C6A}"/>
            </c:ext>
          </c:extLst>
        </c:ser>
        <c:ser>
          <c:idx val="3"/>
          <c:order val="3"/>
          <c:tx>
            <c:strRef>
              <c:f>Sheet1!$E$1</c:f>
              <c:strCache>
                <c:ptCount val="1"/>
                <c:pt idx="0">
                  <c:v>健全度４</c:v>
                </c:pt>
              </c:strCache>
            </c:strRef>
          </c:tx>
          <c:spPr>
            <a:solidFill>
              <a:srgbClr val="FFC0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Sheet1!$E$2:$E$9</c:f>
              <c:numCache>
                <c:formatCode>General</c:formatCode>
                <c:ptCount val="8"/>
                <c:pt idx="0">
                  <c:v>4</c:v>
                </c:pt>
                <c:pt idx="1">
                  <c:v>3</c:v>
                </c:pt>
                <c:pt idx="2">
                  <c:v>3</c:v>
                </c:pt>
                <c:pt idx="3">
                  <c:v>3</c:v>
                </c:pt>
                <c:pt idx="4">
                  <c:v>3</c:v>
                </c:pt>
                <c:pt idx="5">
                  <c:v>3</c:v>
                </c:pt>
                <c:pt idx="6">
                  <c:v>4</c:v>
                </c:pt>
                <c:pt idx="7">
                  <c:v>5</c:v>
                </c:pt>
              </c:numCache>
            </c:numRef>
          </c:val>
          <c:extLst>
            <c:ext xmlns:c16="http://schemas.microsoft.com/office/drawing/2014/chart" uri="{C3380CC4-5D6E-409C-BE32-E72D297353CC}">
              <c16:uniqueId val="{00000003-106B-4A53-9F99-FCB897779C6A}"/>
            </c:ext>
          </c:extLst>
        </c:ser>
        <c:ser>
          <c:idx val="4"/>
          <c:order val="4"/>
          <c:tx>
            <c:strRef>
              <c:f>Sheet1!$F$1</c:f>
              <c:strCache>
                <c:ptCount val="1"/>
                <c:pt idx="0">
                  <c:v>健全度５</c:v>
                </c:pt>
              </c:strCache>
            </c:strRef>
          </c:tx>
          <c:spPr>
            <a:solidFill>
              <a:srgbClr val="FF00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Sheet1!$F$2:$F$9</c:f>
              <c:numCache>
                <c:formatCode>General</c:formatCode>
                <c:ptCount val="8"/>
                <c:pt idx="0">
                  <c:v>1</c:v>
                </c:pt>
                <c:pt idx="1">
                  <c:v>1</c:v>
                </c:pt>
                <c:pt idx="2">
                  <c:v>1</c:v>
                </c:pt>
                <c:pt idx="3">
                  <c:v>0</c:v>
                </c:pt>
                <c:pt idx="4">
                  <c:v>0</c:v>
                </c:pt>
                <c:pt idx="5">
                  <c:v>0</c:v>
                </c:pt>
                <c:pt idx="6">
                  <c:v>0</c:v>
                </c:pt>
                <c:pt idx="7">
                  <c:v>0</c:v>
                </c:pt>
              </c:numCache>
            </c:numRef>
          </c:val>
          <c:extLst>
            <c:ext xmlns:c16="http://schemas.microsoft.com/office/drawing/2014/chart" uri="{C3380CC4-5D6E-409C-BE32-E72D297353CC}">
              <c16:uniqueId val="{00000004-106B-4A53-9F99-FCB897779C6A}"/>
            </c:ext>
          </c:extLst>
        </c:ser>
        <c:dLbls>
          <c:showLegendKey val="0"/>
          <c:showVal val="0"/>
          <c:showCatName val="0"/>
          <c:showSerName val="0"/>
          <c:showPercent val="0"/>
          <c:showBubbleSize val="0"/>
        </c:dLbls>
        <c:gapWidth val="50"/>
        <c:overlap val="100"/>
        <c:axId val="960796128"/>
        <c:axId val="960789056"/>
      </c:barChart>
      <c:catAx>
        <c:axId val="96079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60789056"/>
        <c:crosses val="autoZero"/>
        <c:auto val="1"/>
        <c:lblAlgn val="ctr"/>
        <c:lblOffset val="100"/>
        <c:noMultiLvlLbl val="0"/>
      </c:catAx>
      <c:valAx>
        <c:axId val="96078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607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健全度１</c:v>
                </c:pt>
              </c:strCache>
            </c:strRef>
          </c:tx>
          <c:spPr>
            <a:solidFill>
              <a:srgbClr val="0070C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Sheet1!$B$2:$B$9</c:f>
              <c:numCache>
                <c:formatCode>General</c:formatCode>
                <c:ptCount val="8"/>
                <c:pt idx="0">
                  <c:v>17</c:v>
                </c:pt>
                <c:pt idx="1">
                  <c:v>17</c:v>
                </c:pt>
                <c:pt idx="2">
                  <c:v>15</c:v>
                </c:pt>
                <c:pt idx="3">
                  <c:v>21</c:v>
                </c:pt>
                <c:pt idx="4">
                  <c:v>18</c:v>
                </c:pt>
                <c:pt idx="5">
                  <c:v>18</c:v>
                </c:pt>
                <c:pt idx="6">
                  <c:v>18</c:v>
                </c:pt>
                <c:pt idx="7">
                  <c:v>18</c:v>
                </c:pt>
              </c:numCache>
            </c:numRef>
          </c:val>
          <c:extLst>
            <c:ext xmlns:c16="http://schemas.microsoft.com/office/drawing/2014/chart" uri="{C3380CC4-5D6E-409C-BE32-E72D297353CC}">
              <c16:uniqueId val="{00000000-202F-4955-BFCB-D40DBDE7B379}"/>
            </c:ext>
          </c:extLst>
        </c:ser>
        <c:ser>
          <c:idx val="1"/>
          <c:order val="1"/>
          <c:tx>
            <c:strRef>
              <c:f>Sheet1!$C$1</c:f>
              <c:strCache>
                <c:ptCount val="1"/>
                <c:pt idx="0">
                  <c:v>健全度２</c:v>
                </c:pt>
              </c:strCache>
            </c:strRef>
          </c:tx>
          <c:spPr>
            <a:solidFill>
              <a:srgbClr val="00B05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Sheet1!$C$2:$C$9</c:f>
              <c:numCache>
                <c:formatCode>General</c:formatCode>
                <c:ptCount val="8"/>
                <c:pt idx="0">
                  <c:v>46</c:v>
                </c:pt>
                <c:pt idx="1">
                  <c:v>43</c:v>
                </c:pt>
                <c:pt idx="2">
                  <c:v>40</c:v>
                </c:pt>
                <c:pt idx="3">
                  <c:v>28</c:v>
                </c:pt>
                <c:pt idx="4">
                  <c:v>31</c:v>
                </c:pt>
                <c:pt idx="5">
                  <c:v>30</c:v>
                </c:pt>
                <c:pt idx="6">
                  <c:v>33</c:v>
                </c:pt>
                <c:pt idx="7">
                  <c:v>33</c:v>
                </c:pt>
              </c:numCache>
            </c:numRef>
          </c:val>
          <c:extLst>
            <c:ext xmlns:c16="http://schemas.microsoft.com/office/drawing/2014/chart" uri="{C3380CC4-5D6E-409C-BE32-E72D297353CC}">
              <c16:uniqueId val="{00000001-202F-4955-BFCB-D40DBDE7B379}"/>
            </c:ext>
          </c:extLst>
        </c:ser>
        <c:ser>
          <c:idx val="2"/>
          <c:order val="2"/>
          <c:tx>
            <c:strRef>
              <c:f>Sheet1!$D$1</c:f>
              <c:strCache>
                <c:ptCount val="1"/>
                <c:pt idx="0">
                  <c:v>健全度３</c:v>
                </c:pt>
              </c:strCache>
            </c:strRef>
          </c:tx>
          <c:spPr>
            <a:solidFill>
              <a:srgbClr val="FFFF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Sheet1!$D$2:$D$9</c:f>
              <c:numCache>
                <c:formatCode>General</c:formatCode>
                <c:ptCount val="8"/>
                <c:pt idx="0">
                  <c:v>27</c:v>
                </c:pt>
                <c:pt idx="1">
                  <c:v>29</c:v>
                </c:pt>
                <c:pt idx="2">
                  <c:v>30</c:v>
                </c:pt>
                <c:pt idx="3">
                  <c:v>32</c:v>
                </c:pt>
                <c:pt idx="4">
                  <c:v>29</c:v>
                </c:pt>
                <c:pt idx="5">
                  <c:v>31</c:v>
                </c:pt>
                <c:pt idx="6">
                  <c:v>30</c:v>
                </c:pt>
                <c:pt idx="7">
                  <c:v>31</c:v>
                </c:pt>
              </c:numCache>
            </c:numRef>
          </c:val>
          <c:extLst>
            <c:ext xmlns:c16="http://schemas.microsoft.com/office/drawing/2014/chart" uri="{C3380CC4-5D6E-409C-BE32-E72D297353CC}">
              <c16:uniqueId val="{00000002-202F-4955-BFCB-D40DBDE7B379}"/>
            </c:ext>
          </c:extLst>
        </c:ser>
        <c:ser>
          <c:idx val="3"/>
          <c:order val="3"/>
          <c:tx>
            <c:strRef>
              <c:f>Sheet1!$E$1</c:f>
              <c:strCache>
                <c:ptCount val="1"/>
                <c:pt idx="0">
                  <c:v>健全度４</c:v>
                </c:pt>
              </c:strCache>
            </c:strRef>
          </c:tx>
          <c:spPr>
            <a:solidFill>
              <a:srgbClr val="FFC0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Sheet1!$E$2:$E$9</c:f>
              <c:numCache>
                <c:formatCode>General</c:formatCode>
                <c:ptCount val="8"/>
                <c:pt idx="0">
                  <c:v>8</c:v>
                </c:pt>
                <c:pt idx="1">
                  <c:v>8</c:v>
                </c:pt>
                <c:pt idx="2">
                  <c:v>12</c:v>
                </c:pt>
                <c:pt idx="3">
                  <c:v>15</c:v>
                </c:pt>
                <c:pt idx="4">
                  <c:v>15</c:v>
                </c:pt>
                <c:pt idx="5">
                  <c:v>14</c:v>
                </c:pt>
                <c:pt idx="6">
                  <c:v>13</c:v>
                </c:pt>
                <c:pt idx="7">
                  <c:v>13</c:v>
                </c:pt>
              </c:numCache>
            </c:numRef>
          </c:val>
          <c:extLst>
            <c:ext xmlns:c16="http://schemas.microsoft.com/office/drawing/2014/chart" uri="{C3380CC4-5D6E-409C-BE32-E72D297353CC}">
              <c16:uniqueId val="{00000003-202F-4955-BFCB-D40DBDE7B379}"/>
            </c:ext>
          </c:extLst>
        </c:ser>
        <c:ser>
          <c:idx val="4"/>
          <c:order val="4"/>
          <c:tx>
            <c:strRef>
              <c:f>Sheet1!$F$1</c:f>
              <c:strCache>
                <c:ptCount val="1"/>
                <c:pt idx="0">
                  <c:v>健全度５</c:v>
                </c:pt>
              </c:strCache>
            </c:strRef>
          </c:tx>
          <c:spPr>
            <a:solidFill>
              <a:srgbClr val="FF0000"/>
            </a:solidFill>
            <a:ln>
              <a:solidFill>
                <a:schemeClr val="accent4">
                  <a:lumMod val="50000"/>
                </a:schemeClr>
              </a:solidFill>
            </a:ln>
            <a:effectLst/>
          </c:spPr>
          <c:invertIfNegative val="0"/>
          <c:cat>
            <c:strRef>
              <c:f>Sheet1!$A$2:$A$9</c:f>
              <c:strCache>
                <c:ptCount val="8"/>
                <c:pt idx="0">
                  <c:v>H27</c:v>
                </c:pt>
                <c:pt idx="1">
                  <c:v>H28</c:v>
                </c:pt>
                <c:pt idx="2">
                  <c:v>H29</c:v>
                </c:pt>
                <c:pt idx="3">
                  <c:v>H30</c:v>
                </c:pt>
                <c:pt idx="4">
                  <c:v>H31</c:v>
                </c:pt>
                <c:pt idx="5">
                  <c:v>R2</c:v>
                </c:pt>
                <c:pt idx="6">
                  <c:v>R3</c:v>
                </c:pt>
                <c:pt idx="7">
                  <c:v>R4</c:v>
                </c:pt>
              </c:strCache>
            </c:strRef>
          </c:cat>
          <c:val>
            <c:numRef>
              <c:f>Sheet1!$F$2:$F$9</c:f>
              <c:numCache>
                <c:formatCode>General</c:formatCode>
                <c:ptCount val="8"/>
                <c:pt idx="0">
                  <c:v>2</c:v>
                </c:pt>
                <c:pt idx="1">
                  <c:v>2</c:v>
                </c:pt>
                <c:pt idx="2">
                  <c:v>3</c:v>
                </c:pt>
                <c:pt idx="3">
                  <c:v>4</c:v>
                </c:pt>
                <c:pt idx="4">
                  <c:v>7</c:v>
                </c:pt>
                <c:pt idx="5">
                  <c:v>7</c:v>
                </c:pt>
                <c:pt idx="6">
                  <c:v>6</c:v>
                </c:pt>
                <c:pt idx="7">
                  <c:v>5</c:v>
                </c:pt>
              </c:numCache>
            </c:numRef>
          </c:val>
          <c:extLst>
            <c:ext xmlns:c16="http://schemas.microsoft.com/office/drawing/2014/chart" uri="{C3380CC4-5D6E-409C-BE32-E72D297353CC}">
              <c16:uniqueId val="{00000004-202F-4955-BFCB-D40DBDE7B379}"/>
            </c:ext>
          </c:extLst>
        </c:ser>
        <c:dLbls>
          <c:showLegendKey val="0"/>
          <c:showVal val="0"/>
          <c:showCatName val="0"/>
          <c:showSerName val="0"/>
          <c:showPercent val="0"/>
          <c:showBubbleSize val="0"/>
        </c:dLbls>
        <c:gapWidth val="50"/>
        <c:overlap val="100"/>
        <c:axId val="960796128"/>
        <c:axId val="960789056"/>
      </c:barChart>
      <c:catAx>
        <c:axId val="96079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60789056"/>
        <c:crosses val="autoZero"/>
        <c:auto val="1"/>
        <c:lblAlgn val="ctr"/>
        <c:lblOffset val="100"/>
        <c:noMultiLvlLbl val="0"/>
      </c:catAx>
      <c:valAx>
        <c:axId val="960789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6079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48397441860986"/>
          <c:y val="8.7236866707517777E-2"/>
          <c:w val="0.83363286328930597"/>
          <c:h val="0.72486979543117225"/>
        </c:manualLayout>
      </c:layout>
      <c:barChart>
        <c:barDir val="col"/>
        <c:grouping val="percentStacked"/>
        <c:varyColors val="0"/>
        <c:ser>
          <c:idx val="0"/>
          <c:order val="0"/>
          <c:tx>
            <c:strRef>
              <c:f>Sheet1!$B$1</c:f>
              <c:strCache>
                <c:ptCount val="1"/>
                <c:pt idx="0">
                  <c:v>Ⅰ</c:v>
                </c:pt>
              </c:strCache>
            </c:strRef>
          </c:tx>
          <c:spPr>
            <a:solidFill>
              <a:srgbClr val="0070C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Sheet1!$B$2:$B$12</c:f>
              <c:numCache>
                <c:formatCode>General</c:formatCode>
                <c:ptCount val="11"/>
                <c:pt idx="0">
                  <c:v>78</c:v>
                </c:pt>
                <c:pt idx="1">
                  <c:v>0</c:v>
                </c:pt>
                <c:pt idx="2">
                  <c:v>8.6</c:v>
                </c:pt>
                <c:pt idx="3">
                  <c:v>63</c:v>
                </c:pt>
                <c:pt idx="4">
                  <c:v>75</c:v>
                </c:pt>
                <c:pt idx="5">
                  <c:v>546</c:v>
                </c:pt>
                <c:pt idx="6">
                  <c:v>422.5</c:v>
                </c:pt>
                <c:pt idx="7">
                  <c:v>10</c:v>
                </c:pt>
                <c:pt idx="8">
                  <c:v>18</c:v>
                </c:pt>
                <c:pt idx="9">
                  <c:v>42</c:v>
                </c:pt>
                <c:pt idx="10">
                  <c:v>10</c:v>
                </c:pt>
              </c:numCache>
            </c:numRef>
          </c:val>
          <c:extLst>
            <c:ext xmlns:c16="http://schemas.microsoft.com/office/drawing/2014/chart" uri="{C3380CC4-5D6E-409C-BE32-E72D297353CC}">
              <c16:uniqueId val="{00000000-10C2-45F1-8F61-8945AF1AD0DE}"/>
            </c:ext>
          </c:extLst>
        </c:ser>
        <c:ser>
          <c:idx val="1"/>
          <c:order val="1"/>
          <c:tx>
            <c:strRef>
              <c:f>Sheet1!$C$1</c:f>
              <c:strCache>
                <c:ptCount val="1"/>
                <c:pt idx="0">
                  <c:v>Ⅱ</c:v>
                </c:pt>
              </c:strCache>
            </c:strRef>
          </c:tx>
          <c:spPr>
            <a:solidFill>
              <a:srgbClr val="00B05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Sheet1!$C$2:$C$12</c:f>
              <c:numCache>
                <c:formatCode>General</c:formatCode>
                <c:ptCount val="11"/>
                <c:pt idx="0">
                  <c:v>18</c:v>
                </c:pt>
                <c:pt idx="1">
                  <c:v>78</c:v>
                </c:pt>
                <c:pt idx="2">
                  <c:v>51.4</c:v>
                </c:pt>
                <c:pt idx="3">
                  <c:v>37</c:v>
                </c:pt>
                <c:pt idx="4">
                  <c:v>0</c:v>
                </c:pt>
                <c:pt idx="5">
                  <c:v>563</c:v>
                </c:pt>
                <c:pt idx="6">
                  <c:v>16.2</c:v>
                </c:pt>
                <c:pt idx="7">
                  <c:v>96</c:v>
                </c:pt>
                <c:pt idx="8">
                  <c:v>33</c:v>
                </c:pt>
                <c:pt idx="9">
                  <c:v>23</c:v>
                </c:pt>
                <c:pt idx="10">
                  <c:v>61</c:v>
                </c:pt>
              </c:numCache>
            </c:numRef>
          </c:val>
          <c:extLst>
            <c:ext xmlns:c16="http://schemas.microsoft.com/office/drawing/2014/chart" uri="{C3380CC4-5D6E-409C-BE32-E72D297353CC}">
              <c16:uniqueId val="{00000001-10C2-45F1-8F61-8945AF1AD0DE}"/>
            </c:ext>
          </c:extLst>
        </c:ser>
        <c:ser>
          <c:idx val="2"/>
          <c:order val="2"/>
          <c:tx>
            <c:strRef>
              <c:f>Sheet1!$D$1</c:f>
              <c:strCache>
                <c:ptCount val="1"/>
                <c:pt idx="0">
                  <c:v>Ⅲ</c:v>
                </c:pt>
              </c:strCache>
            </c:strRef>
          </c:tx>
          <c:spPr>
            <a:solidFill>
              <a:srgbClr val="FFFF00"/>
            </a:solidFill>
            <a:ln>
              <a:solidFill>
                <a:schemeClr val="tx1"/>
              </a:solidFill>
            </a:ln>
            <a:effectLst/>
          </c:spPr>
          <c:invertIfNegative val="0"/>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Sheet1!$D$2:$D$12</c:f>
              <c:numCache>
                <c:formatCode>General</c:formatCode>
                <c:ptCount val="11"/>
                <c:pt idx="0">
                  <c:v>4</c:v>
                </c:pt>
                <c:pt idx="1">
                  <c:v>23</c:v>
                </c:pt>
                <c:pt idx="2">
                  <c:v>22.9</c:v>
                </c:pt>
                <c:pt idx="3">
                  <c:v>0</c:v>
                </c:pt>
                <c:pt idx="4">
                  <c:v>25</c:v>
                </c:pt>
                <c:pt idx="5">
                  <c:v>146</c:v>
                </c:pt>
                <c:pt idx="6">
                  <c:v>0</c:v>
                </c:pt>
                <c:pt idx="7">
                  <c:v>16</c:v>
                </c:pt>
                <c:pt idx="8">
                  <c:v>31</c:v>
                </c:pt>
                <c:pt idx="9">
                  <c:v>32</c:v>
                </c:pt>
                <c:pt idx="10">
                  <c:v>24</c:v>
                </c:pt>
              </c:numCache>
            </c:numRef>
          </c:val>
          <c:extLst>
            <c:ext xmlns:c16="http://schemas.microsoft.com/office/drawing/2014/chart" uri="{C3380CC4-5D6E-409C-BE32-E72D297353CC}">
              <c16:uniqueId val="{00000002-10C2-45F1-8F61-8945AF1AD0DE}"/>
            </c:ext>
          </c:extLst>
        </c:ser>
        <c:ser>
          <c:idx val="3"/>
          <c:order val="3"/>
          <c:tx>
            <c:strRef>
              <c:f>Sheet1!$E$1</c:f>
              <c:strCache>
                <c:ptCount val="1"/>
                <c:pt idx="0">
                  <c:v>Ⅳ</c:v>
                </c:pt>
              </c:strCache>
            </c:strRef>
          </c:tx>
          <c:spPr>
            <a:solidFill>
              <a:schemeClr val="accent4"/>
            </a:solidFill>
            <a:ln>
              <a:solidFill>
                <a:schemeClr val="tx1"/>
              </a:solidFill>
            </a:ln>
            <a:effectLst/>
          </c:spPr>
          <c:invertIfNegative val="0"/>
          <c:dPt>
            <c:idx val="2"/>
            <c:invertIfNegative val="0"/>
            <c:bubble3D val="0"/>
            <c:spPr>
              <a:solidFill>
                <a:schemeClr val="accent4"/>
              </a:solidFill>
              <a:ln>
                <a:solidFill>
                  <a:schemeClr val="tx1"/>
                </a:solidFill>
              </a:ln>
              <a:effectLst/>
            </c:spPr>
            <c:extLst>
              <c:ext xmlns:c16="http://schemas.microsoft.com/office/drawing/2014/chart" uri="{C3380CC4-5D6E-409C-BE32-E72D297353CC}">
                <c16:uniqueId val="{00000004-10C2-45F1-8F61-8945AF1AD0DE}"/>
              </c:ext>
            </c:extLst>
          </c:dPt>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Sheet1!$E$2:$E$12</c:f>
              <c:numCache>
                <c:formatCode>General</c:formatCode>
                <c:ptCount val="11"/>
                <c:pt idx="0">
                  <c:v>0</c:v>
                </c:pt>
                <c:pt idx="1">
                  <c:v>0</c:v>
                </c:pt>
                <c:pt idx="2">
                  <c:v>17.100000000000001</c:v>
                </c:pt>
                <c:pt idx="3">
                  <c:v>0</c:v>
                </c:pt>
                <c:pt idx="4">
                  <c:v>0</c:v>
                </c:pt>
                <c:pt idx="5">
                  <c:v>0</c:v>
                </c:pt>
                <c:pt idx="6">
                  <c:v>0.7</c:v>
                </c:pt>
                <c:pt idx="7">
                  <c:v>9</c:v>
                </c:pt>
                <c:pt idx="8">
                  <c:v>18</c:v>
                </c:pt>
                <c:pt idx="9">
                  <c:v>3</c:v>
                </c:pt>
                <c:pt idx="10">
                  <c:v>5</c:v>
                </c:pt>
              </c:numCache>
            </c:numRef>
          </c:val>
          <c:extLst>
            <c:ext xmlns:c16="http://schemas.microsoft.com/office/drawing/2014/chart" uri="{C3380CC4-5D6E-409C-BE32-E72D297353CC}">
              <c16:uniqueId val="{00000005-10C2-45F1-8F61-8945AF1AD0DE}"/>
            </c:ext>
          </c:extLst>
        </c:ser>
        <c:ser>
          <c:idx val="4"/>
          <c:order val="4"/>
          <c:tx>
            <c:strRef>
              <c:f>Sheet1!$F$1</c:f>
              <c:strCache>
                <c:ptCount val="1"/>
                <c:pt idx="0">
                  <c:v>Ⅴ</c:v>
                </c:pt>
              </c:strCache>
            </c:strRef>
          </c:tx>
          <c:spPr>
            <a:solidFill>
              <a:srgbClr val="FF0000"/>
            </a:solidFill>
            <a:ln>
              <a:solidFill>
                <a:schemeClr val="tx1"/>
              </a:solidFill>
            </a:ln>
            <a:effectLst/>
          </c:spPr>
          <c:invertIfNegative val="0"/>
          <c:dPt>
            <c:idx val="2"/>
            <c:invertIfNegative val="0"/>
            <c:bubble3D val="0"/>
            <c:spPr>
              <a:solidFill>
                <a:srgbClr val="FF0000"/>
              </a:solidFill>
              <a:ln>
                <a:solidFill>
                  <a:schemeClr val="tx1"/>
                </a:solidFill>
              </a:ln>
              <a:effectLst/>
            </c:spPr>
            <c:extLst>
              <c:ext xmlns:c16="http://schemas.microsoft.com/office/drawing/2014/chart" uri="{C3380CC4-5D6E-409C-BE32-E72D297353CC}">
                <c16:uniqueId val="{00000007-10C2-45F1-8F61-8945AF1AD0DE}"/>
              </c:ext>
            </c:extLst>
          </c:dPt>
          <c:dPt>
            <c:idx val="10"/>
            <c:invertIfNegative val="0"/>
            <c:bubble3D val="0"/>
            <c:spPr>
              <a:solidFill>
                <a:srgbClr val="FF0000"/>
              </a:solidFill>
              <a:ln>
                <a:solidFill>
                  <a:schemeClr val="tx1"/>
                </a:solidFill>
              </a:ln>
              <a:effectLst/>
            </c:spPr>
            <c:extLst>
              <c:ext xmlns:c16="http://schemas.microsoft.com/office/drawing/2014/chart" uri="{C3380CC4-5D6E-409C-BE32-E72D297353CC}">
                <c16:uniqueId val="{00000009-10C2-45F1-8F61-8945AF1AD0DE}"/>
              </c:ext>
            </c:extLst>
          </c:dPt>
          <c:cat>
            <c:strRef>
              <c:f>Sheet1!$A$2:$A$12</c:f>
              <c:strCache>
                <c:ptCount val="11"/>
                <c:pt idx="0">
                  <c:v>橋梁</c:v>
                </c:pt>
                <c:pt idx="1">
                  <c:v>トンネル</c:v>
                </c:pt>
                <c:pt idx="2">
                  <c:v>舗装</c:v>
                </c:pt>
                <c:pt idx="3">
                  <c:v>モノレール橋脚</c:v>
                </c:pt>
                <c:pt idx="4">
                  <c:v>遊具</c:v>
                </c:pt>
                <c:pt idx="5">
                  <c:v>砂防</c:v>
                </c:pt>
                <c:pt idx="6">
                  <c:v>下水（管渠）</c:v>
                </c:pt>
                <c:pt idx="7">
                  <c:v>港湾（護岸）</c:v>
                </c:pt>
                <c:pt idx="8">
                  <c:v>下水設備</c:v>
                </c:pt>
                <c:pt idx="9">
                  <c:v>河川設備</c:v>
                </c:pt>
                <c:pt idx="10">
                  <c:v>海岸設備</c:v>
                </c:pt>
              </c:strCache>
            </c:strRef>
          </c:cat>
          <c:val>
            <c:numRef>
              <c:f>Sheet1!$F$2:$F$12</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A-10C2-45F1-8F61-8945AF1AD0DE}"/>
            </c:ext>
          </c:extLst>
        </c:ser>
        <c:dLbls>
          <c:showLegendKey val="0"/>
          <c:showVal val="0"/>
          <c:showCatName val="0"/>
          <c:showSerName val="0"/>
          <c:showPercent val="0"/>
          <c:showBubbleSize val="0"/>
        </c:dLbls>
        <c:gapWidth val="150"/>
        <c:overlap val="100"/>
        <c:axId val="753371104"/>
        <c:axId val="753370272"/>
      </c:barChart>
      <c:catAx>
        <c:axId val="7533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6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0272"/>
        <c:crosses val="autoZero"/>
        <c:auto val="1"/>
        <c:lblAlgn val="ctr"/>
        <c:lblOffset val="0"/>
        <c:noMultiLvlLbl val="0"/>
      </c:catAx>
      <c:valAx>
        <c:axId val="7533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11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960" b="0" i="0" u="none" strike="noStrike" kern="1200" spc="0" baseline="0">
                <a:solidFill>
                  <a:schemeClr val="tx1">
                    <a:lumMod val="65000"/>
                    <a:lumOff val="35000"/>
                  </a:schemeClr>
                </a:solidFill>
                <a:latin typeface="+mn-lt"/>
                <a:ea typeface="+mn-ea"/>
                <a:cs typeface="+mn-cs"/>
              </a:defRPr>
            </a:pPr>
            <a:r>
              <a:rPr lang="ja-JP" altLang="en-US"/>
              <a:t>利用市町村数の推移</a:t>
            </a:r>
            <a:endParaRPr lang="en-US" altLang="ja-JP"/>
          </a:p>
        </c:rich>
      </c:tx>
      <c:layout>
        <c:manualLayout>
          <c:xMode val="edge"/>
          <c:yMode val="edge"/>
          <c:x val="0.16945004684416146"/>
          <c:y val="0"/>
        </c:manualLayout>
      </c:layout>
      <c:overlay val="0"/>
      <c:spPr>
        <a:noFill/>
        <a:ln>
          <a:noFill/>
        </a:ln>
        <a:effectLst/>
      </c:spPr>
      <c:txPr>
        <a:bodyPr rot="0" spcFirstLastPara="1" vertOverflow="ellipsis" vert="horz" wrap="square" anchor="ctr" anchorCtr="1"/>
        <a:lstStyle/>
        <a:p>
          <a:pPr>
            <a:defRPr lang="ja-JP" sz="96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132587610054603"/>
          <c:y val="0.10984922118380062"/>
          <c:w val="0.86914343002643391"/>
          <c:h val="0.76084236760124613"/>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14</c:v>
                </c:pt>
                <c:pt idx="1">
                  <c:v>16</c:v>
                </c:pt>
                <c:pt idx="2">
                  <c:v>16</c:v>
                </c:pt>
                <c:pt idx="3">
                  <c:v>16</c:v>
                </c:pt>
                <c:pt idx="4">
                  <c:v>17</c:v>
                </c:pt>
                <c:pt idx="5">
                  <c:v>16</c:v>
                </c:pt>
              </c:numCache>
            </c:numRef>
          </c:val>
          <c:extLst>
            <c:ext xmlns:c16="http://schemas.microsoft.com/office/drawing/2014/chart" uri="{C3380CC4-5D6E-409C-BE32-E72D297353CC}">
              <c16:uniqueId val="{00000000-15A1-4AFA-BBB0-5F138196ECD9}"/>
            </c:ext>
          </c:extLst>
        </c:ser>
        <c:dLbls>
          <c:showLegendKey val="0"/>
          <c:showVal val="0"/>
          <c:showCatName val="0"/>
          <c:showSerName val="0"/>
          <c:showPercent val="0"/>
          <c:showBubbleSize val="0"/>
        </c:dLbls>
        <c:gapWidth val="100"/>
        <c:axId val="1753005279"/>
        <c:axId val="1752999039"/>
      </c:barChart>
      <c:catAx>
        <c:axId val="175300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crossAx val="1752999039"/>
        <c:crosses val="autoZero"/>
        <c:auto val="1"/>
        <c:lblAlgn val="ctr"/>
        <c:lblOffset val="100"/>
        <c:noMultiLvlLbl val="0"/>
      </c:catAx>
      <c:valAx>
        <c:axId val="1752999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800" b="0" i="0" u="none" strike="noStrike" kern="1200" baseline="0">
                <a:solidFill>
                  <a:schemeClr val="tx1">
                    <a:lumMod val="65000"/>
                    <a:lumOff val="35000"/>
                  </a:schemeClr>
                </a:solidFill>
                <a:latin typeface="+mn-lt"/>
                <a:ea typeface="+mn-ea"/>
                <a:cs typeface="+mn-cs"/>
              </a:defRPr>
            </a:pPr>
            <a:endParaRPr lang="ja-JP"/>
          </a:p>
        </c:txPr>
        <c:crossAx val="1753005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7780269785437"/>
          <c:y val="8.7237061114575895E-2"/>
          <c:w val="0.74383902221635967"/>
          <c:h val="0.72486979543117225"/>
        </c:manualLayout>
      </c:layout>
      <c:barChart>
        <c:barDir val="col"/>
        <c:grouping val="percentStacked"/>
        <c:varyColors val="0"/>
        <c:ser>
          <c:idx val="0"/>
          <c:order val="0"/>
          <c:tx>
            <c:strRef>
              <c:f>Sheet1!$B$1</c:f>
              <c:strCache>
                <c:ptCount val="1"/>
                <c:pt idx="0">
                  <c:v>Ⅰ</c:v>
                </c:pt>
              </c:strCache>
            </c:strRef>
          </c:tx>
          <c:spPr>
            <a:solidFill>
              <a:srgbClr val="0070C0"/>
            </a:solidFill>
            <a:ln>
              <a:solidFill>
                <a:schemeClr val="tx1"/>
              </a:solid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6803-452A-8D60-E546D1D0FED3}"/>
                </c:ext>
              </c:extLst>
            </c:dLbl>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6803-452A-8D60-E546D1D0FED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Sheet1!$B$2:$B$3</c:f>
              <c:numCache>
                <c:formatCode>General</c:formatCode>
                <c:ptCount val="2"/>
                <c:pt idx="0">
                  <c:v>70.400000000000006</c:v>
                </c:pt>
                <c:pt idx="1">
                  <c:v>77.900000000000006</c:v>
                </c:pt>
              </c:numCache>
            </c:numRef>
          </c:val>
          <c:extLst>
            <c:ext xmlns:c16="http://schemas.microsoft.com/office/drawing/2014/chart" uri="{C3380CC4-5D6E-409C-BE32-E72D297353CC}">
              <c16:uniqueId val="{00000002-6803-452A-8D60-E546D1D0FED3}"/>
            </c:ext>
          </c:extLst>
        </c:ser>
        <c:ser>
          <c:idx val="1"/>
          <c:order val="1"/>
          <c:tx>
            <c:strRef>
              <c:f>Sheet1!$C$1</c:f>
              <c:strCache>
                <c:ptCount val="1"/>
                <c:pt idx="0">
                  <c:v>Ⅱ</c:v>
                </c:pt>
              </c:strCache>
            </c:strRef>
          </c:tx>
          <c:spPr>
            <a:solidFill>
              <a:srgbClr val="00B050"/>
            </a:solidFill>
            <a:ln>
              <a:solidFill>
                <a:schemeClr val="tx1"/>
              </a:solidFill>
            </a:ln>
            <a:effectLst/>
          </c:spPr>
          <c:invertIfNegative val="0"/>
          <c:dLbls>
            <c:dLbl>
              <c:idx val="0"/>
              <c:layout>
                <c:manualLayout>
                  <c:x val="-4.7598618933225889E-17"/>
                  <c:y val="8.3002684189164896E-3"/>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03-452A-8D60-E546D1D0FED3}"/>
                </c:ext>
              </c:extLst>
            </c:dLbl>
            <c:dLbl>
              <c:idx val="1"/>
              <c:layout>
                <c:manualLayout>
                  <c:x val="0"/>
                  <c:y val="1.439977867426792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03-452A-8D60-E546D1D0FED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Sheet1!$C$2:$C$3</c:f>
              <c:numCache>
                <c:formatCode>General</c:formatCode>
                <c:ptCount val="2"/>
                <c:pt idx="0">
                  <c:v>21.2</c:v>
                </c:pt>
                <c:pt idx="1">
                  <c:v>17.899999999999999</c:v>
                </c:pt>
              </c:numCache>
            </c:numRef>
          </c:val>
          <c:extLst>
            <c:ext xmlns:c16="http://schemas.microsoft.com/office/drawing/2014/chart" uri="{C3380CC4-5D6E-409C-BE32-E72D297353CC}">
              <c16:uniqueId val="{00000005-6803-452A-8D60-E546D1D0FED3}"/>
            </c:ext>
          </c:extLst>
        </c:ser>
        <c:ser>
          <c:idx val="2"/>
          <c:order val="2"/>
          <c:tx>
            <c:strRef>
              <c:f>Sheet1!$D$1</c:f>
              <c:strCache>
                <c:ptCount val="1"/>
                <c:pt idx="0">
                  <c:v>Ⅲ</c:v>
                </c:pt>
              </c:strCache>
            </c:strRef>
          </c:tx>
          <c:spPr>
            <a:solidFill>
              <a:srgbClr val="FFFF00"/>
            </a:solidFill>
            <a:ln>
              <a:solidFill>
                <a:schemeClr val="tx1"/>
              </a:solidFill>
            </a:ln>
            <a:effectLst/>
          </c:spPr>
          <c:invertIfNegative val="0"/>
          <c:dLbls>
            <c:dLbl>
              <c:idx val="0"/>
              <c:layout>
                <c:manualLayout>
                  <c:x val="0"/>
                  <c:y val="-1.66005368378330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03-452A-8D60-E546D1D0FED3}"/>
                </c:ext>
              </c:extLst>
            </c:dLbl>
            <c:dLbl>
              <c:idx val="1"/>
              <c:layout>
                <c:manualLayout>
                  <c:x val="5.1926365959854785E-3"/>
                  <c:y val="-2.9254227525573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03-452A-8D60-E546D1D0FED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Sheet1!$D$2:$D$3</c:f>
              <c:numCache>
                <c:formatCode>General</c:formatCode>
                <c:ptCount val="2"/>
                <c:pt idx="0">
                  <c:v>8.4</c:v>
                </c:pt>
                <c:pt idx="1">
                  <c:v>4.2</c:v>
                </c:pt>
              </c:numCache>
            </c:numRef>
          </c:val>
          <c:extLst>
            <c:ext xmlns:c16="http://schemas.microsoft.com/office/drawing/2014/chart" uri="{C3380CC4-5D6E-409C-BE32-E72D297353CC}">
              <c16:uniqueId val="{00000008-6803-452A-8D60-E546D1D0FED3}"/>
            </c:ext>
          </c:extLst>
        </c:ser>
        <c:ser>
          <c:idx val="3"/>
          <c:order val="3"/>
          <c:tx>
            <c:strRef>
              <c:f>Sheet1!$E$1</c:f>
              <c:strCache>
                <c:ptCount val="1"/>
                <c:pt idx="0">
                  <c:v>Ⅳ</c:v>
                </c:pt>
              </c:strCache>
            </c:strRef>
          </c:tx>
          <c:spPr>
            <a:solidFill>
              <a:schemeClr val="accent4"/>
            </a:solidFill>
            <a:ln>
              <a:noFill/>
            </a:ln>
            <a:effectLst/>
          </c:spPr>
          <c:invertIfNegative val="0"/>
          <c:dLbls>
            <c:delete val="1"/>
          </c:dLbls>
          <c:cat>
            <c:strRef>
              <c:f>Sheet1!$A$2:$A$3</c:f>
              <c:strCache>
                <c:ptCount val="2"/>
                <c:pt idx="0">
                  <c:v>点検１巡目</c:v>
                </c:pt>
                <c:pt idx="1">
                  <c:v>点検２巡目</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9-6803-452A-8D60-E546D1D0FED3}"/>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53371104"/>
        <c:axId val="753370272"/>
      </c:barChart>
      <c:catAx>
        <c:axId val="7533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0272"/>
        <c:crosses val="autoZero"/>
        <c:auto val="1"/>
        <c:lblAlgn val="ctr"/>
        <c:lblOffset val="0"/>
        <c:noMultiLvlLbl val="0"/>
      </c:catAx>
      <c:valAx>
        <c:axId val="7533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11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9145299145297"/>
          <c:y val="9.146728395061729E-2"/>
          <c:w val="0.68370769230769235"/>
          <c:h val="0.70532222222222218"/>
        </c:manualLayout>
      </c:layout>
      <c:barChart>
        <c:barDir val="col"/>
        <c:grouping val="percentStacked"/>
        <c:varyColors val="0"/>
        <c:ser>
          <c:idx val="0"/>
          <c:order val="0"/>
          <c:tx>
            <c:strRef>
              <c:f>Sheet1!$B$1</c:f>
              <c:strCache>
                <c:ptCount val="1"/>
                <c:pt idx="0">
                  <c:v>Ⅰ</c:v>
                </c:pt>
              </c:strCache>
            </c:strRef>
          </c:tx>
          <c:spPr>
            <a:solidFill>
              <a:schemeClr val="accent1">
                <a:lumMod val="60000"/>
                <a:lumOff val="40000"/>
              </a:schemeClr>
            </a:solidFill>
            <a:ln>
              <a:solidFill>
                <a:schemeClr val="tx1"/>
              </a:solidFill>
            </a:ln>
            <a:effectLst/>
          </c:spPr>
          <c:invertIfNegative val="0"/>
          <c:dPt>
            <c:idx val="0"/>
            <c:invertIfNegative val="0"/>
            <c:bubble3D val="0"/>
            <c:spPr>
              <a:solidFill>
                <a:srgbClr val="0070C0"/>
              </a:solidFill>
              <a:ln>
                <a:solidFill>
                  <a:schemeClr val="tx1"/>
                </a:solidFill>
              </a:ln>
              <a:effectLst/>
            </c:spPr>
            <c:extLst>
              <c:ext xmlns:c16="http://schemas.microsoft.com/office/drawing/2014/chart" uri="{C3380CC4-5D6E-409C-BE32-E72D297353CC}">
                <c16:uniqueId val="{00000001-1A10-4FF3-BD8A-CD7D35E6B767}"/>
              </c:ext>
            </c:extLst>
          </c:dPt>
          <c:dLbls>
            <c:dLbl>
              <c:idx val="0"/>
              <c:layout>
                <c:manualLayout>
                  <c:x val="-0.11423805182008125"/>
                  <c:y val="-5.00960173666194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10-4FF3-BD8A-CD7D35E6B76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Sheet1!$B$2:$B$3</c:f>
              <c:numCache>
                <c:formatCode>General</c:formatCode>
                <c:ptCount val="2"/>
                <c:pt idx="0">
                  <c:v>2.9</c:v>
                </c:pt>
                <c:pt idx="1">
                  <c:v>0</c:v>
                </c:pt>
              </c:numCache>
            </c:numRef>
          </c:val>
          <c:extLst>
            <c:ext xmlns:c16="http://schemas.microsoft.com/office/drawing/2014/chart" uri="{C3380CC4-5D6E-409C-BE32-E72D297353CC}">
              <c16:uniqueId val="{00000002-1A10-4FF3-BD8A-CD7D35E6B767}"/>
            </c:ext>
          </c:extLst>
        </c:ser>
        <c:ser>
          <c:idx val="1"/>
          <c:order val="1"/>
          <c:tx>
            <c:strRef>
              <c:f>Sheet1!$C$1</c:f>
              <c:strCache>
                <c:ptCount val="1"/>
                <c:pt idx="0">
                  <c:v>Ⅱ</c:v>
                </c:pt>
              </c:strCache>
            </c:strRef>
          </c:tx>
          <c:spPr>
            <a:solidFill>
              <a:srgbClr val="92D050"/>
            </a:solidFill>
            <a:ln>
              <a:solidFill>
                <a:schemeClr val="tx1"/>
              </a:solidFill>
            </a:ln>
            <a:effectLst/>
          </c:spPr>
          <c:invertIfNegative val="0"/>
          <c:dPt>
            <c:idx val="0"/>
            <c:invertIfNegative val="0"/>
            <c:bubble3D val="0"/>
            <c:spPr>
              <a:solidFill>
                <a:srgbClr val="00B050"/>
              </a:solidFill>
              <a:ln>
                <a:solidFill>
                  <a:schemeClr val="tx1"/>
                </a:solidFill>
              </a:ln>
              <a:effectLst/>
            </c:spPr>
            <c:extLst>
              <c:ext xmlns:c16="http://schemas.microsoft.com/office/drawing/2014/chart" uri="{C3380CC4-5D6E-409C-BE32-E72D297353CC}">
                <c16:uniqueId val="{00000004-1A10-4FF3-BD8A-CD7D35E6B767}"/>
              </c:ext>
            </c:extLst>
          </c:dPt>
          <c:dPt>
            <c:idx val="1"/>
            <c:invertIfNegative val="0"/>
            <c:bubble3D val="0"/>
            <c:spPr>
              <a:solidFill>
                <a:srgbClr val="00B050"/>
              </a:solidFill>
              <a:ln>
                <a:solidFill>
                  <a:schemeClr val="tx1"/>
                </a:solidFill>
              </a:ln>
              <a:effectLst/>
            </c:spPr>
            <c:extLst>
              <c:ext xmlns:c16="http://schemas.microsoft.com/office/drawing/2014/chart" uri="{C3380CC4-5D6E-409C-BE32-E72D297353CC}">
                <c16:uniqueId val="{00000006-1A10-4FF3-BD8A-CD7D35E6B767}"/>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4-1A10-4FF3-BD8A-CD7D35E6B767}"/>
                </c:ext>
              </c:extLst>
            </c:dLbl>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1A10-4FF3-BD8A-CD7D35E6B76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Sheet1!$C$2:$C$3</c:f>
              <c:numCache>
                <c:formatCode>General</c:formatCode>
                <c:ptCount val="2"/>
                <c:pt idx="0">
                  <c:v>55.9</c:v>
                </c:pt>
                <c:pt idx="1">
                  <c:v>77.5</c:v>
                </c:pt>
              </c:numCache>
            </c:numRef>
          </c:val>
          <c:extLst>
            <c:ext xmlns:c16="http://schemas.microsoft.com/office/drawing/2014/chart" uri="{C3380CC4-5D6E-409C-BE32-E72D297353CC}">
              <c16:uniqueId val="{00000007-1A10-4FF3-BD8A-CD7D35E6B767}"/>
            </c:ext>
          </c:extLst>
        </c:ser>
        <c:ser>
          <c:idx val="2"/>
          <c:order val="2"/>
          <c:tx>
            <c:strRef>
              <c:f>Sheet1!$D$1</c:f>
              <c:strCache>
                <c:ptCount val="1"/>
                <c:pt idx="0">
                  <c:v>Ⅲ</c:v>
                </c:pt>
              </c:strCache>
            </c:strRef>
          </c:tx>
          <c:spPr>
            <a:solidFill>
              <a:srgbClr val="FFFF0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Sheet1!$D$2:$D$3</c:f>
              <c:numCache>
                <c:formatCode>General</c:formatCode>
                <c:ptCount val="2"/>
                <c:pt idx="0">
                  <c:v>41.2</c:v>
                </c:pt>
                <c:pt idx="1">
                  <c:v>22.5</c:v>
                </c:pt>
              </c:numCache>
            </c:numRef>
          </c:val>
          <c:extLst>
            <c:ext xmlns:c16="http://schemas.microsoft.com/office/drawing/2014/chart" uri="{C3380CC4-5D6E-409C-BE32-E72D297353CC}">
              <c16:uniqueId val="{00000008-1A10-4FF3-BD8A-CD7D35E6B767}"/>
            </c:ext>
          </c:extLst>
        </c:ser>
        <c:ser>
          <c:idx val="3"/>
          <c:order val="3"/>
          <c:tx>
            <c:strRef>
              <c:f>Sheet1!$E$1</c:f>
              <c:strCache>
                <c:ptCount val="1"/>
                <c:pt idx="0">
                  <c:v>Ⅳ</c:v>
                </c:pt>
              </c:strCache>
            </c:strRef>
          </c:tx>
          <c:spPr>
            <a:solidFill>
              <a:schemeClr val="accent4"/>
            </a:solidFill>
            <a:ln>
              <a:noFill/>
            </a:ln>
            <a:effectLst/>
          </c:spPr>
          <c:invertIfNegative val="0"/>
          <c:dLbls>
            <c:delete val="1"/>
          </c:dLbls>
          <c:cat>
            <c:strRef>
              <c:f>Sheet1!$A$2:$A$3</c:f>
              <c:strCache>
                <c:ptCount val="2"/>
                <c:pt idx="0">
                  <c:v>点検１巡目</c:v>
                </c:pt>
                <c:pt idx="1">
                  <c:v>点検２巡目</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9-1A10-4FF3-BD8A-CD7D35E6B767}"/>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53371104"/>
        <c:axId val="753370272"/>
      </c:barChart>
      <c:catAx>
        <c:axId val="7533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0272"/>
        <c:crosses val="autoZero"/>
        <c:auto val="1"/>
        <c:lblAlgn val="ctr"/>
        <c:lblOffset val="0"/>
        <c:noMultiLvlLbl val="0"/>
      </c:catAx>
      <c:valAx>
        <c:axId val="7533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11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9790211356738"/>
          <c:y val="4.9388952985620668E-2"/>
          <c:w val="0.67305044087933408"/>
          <c:h val="0.58552472272904243"/>
        </c:manualLayout>
      </c:layout>
      <c:barChart>
        <c:barDir val="col"/>
        <c:grouping val="stacked"/>
        <c:varyColors val="0"/>
        <c:ser>
          <c:idx val="0"/>
          <c:order val="0"/>
          <c:tx>
            <c:strRef>
              <c:f>健全度水位!$B$17</c:f>
              <c:strCache>
                <c:ptCount val="1"/>
                <c:pt idx="0">
                  <c:v>損傷度2</c:v>
                </c:pt>
              </c:strCache>
            </c:strRef>
          </c:tx>
          <c:spPr>
            <a:solidFill>
              <a:srgbClr val="00B050"/>
            </a:solidFill>
            <a:ln>
              <a:solidFill>
                <a:sysClr val="windowText" lastClr="000000"/>
              </a:solidFill>
            </a:ln>
            <a:effectLst/>
          </c:spPr>
          <c:invertIfNegative val="0"/>
          <c:dLbls>
            <c:spPr>
              <a:noFill/>
              <a:ln>
                <a:noFill/>
              </a:ln>
              <a:effectLst/>
            </c:spPr>
            <c:txPr>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健全度水位!$C$16:$D$16</c:f>
              <c:strCache>
                <c:ptCount val="2"/>
                <c:pt idx="0">
                  <c:v>前回調査時
（計19526箇所）</c:v>
                </c:pt>
                <c:pt idx="1">
                  <c:v>最新調査時
（計22973箇所）</c:v>
                </c:pt>
              </c:strCache>
            </c:strRef>
          </c:cat>
          <c:val>
            <c:numRef>
              <c:f>健全度水位!$C$17:$D$17</c:f>
              <c:numCache>
                <c:formatCode>General</c:formatCode>
                <c:ptCount val="2"/>
                <c:pt idx="0">
                  <c:v>12604</c:v>
                </c:pt>
                <c:pt idx="1">
                  <c:v>11628</c:v>
                </c:pt>
              </c:numCache>
            </c:numRef>
          </c:val>
          <c:extLst>
            <c:ext xmlns:c16="http://schemas.microsoft.com/office/drawing/2014/chart" uri="{C3380CC4-5D6E-409C-BE32-E72D297353CC}">
              <c16:uniqueId val="{00000000-E6DB-4C05-9C48-6C1A8D679375}"/>
            </c:ext>
          </c:extLst>
        </c:ser>
        <c:ser>
          <c:idx val="1"/>
          <c:order val="1"/>
          <c:tx>
            <c:strRef>
              <c:f>健全度水位!$B$18</c:f>
              <c:strCache>
                <c:ptCount val="1"/>
                <c:pt idx="0">
                  <c:v>損傷度3</c:v>
                </c:pt>
              </c:strCache>
            </c:strRef>
          </c:tx>
          <c:spPr>
            <a:solidFill>
              <a:srgbClr val="FFFF0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健全度水位!$C$16:$D$16</c:f>
              <c:strCache>
                <c:ptCount val="2"/>
                <c:pt idx="0">
                  <c:v>前回調査時
（計19526箇所）</c:v>
                </c:pt>
                <c:pt idx="1">
                  <c:v>最新調査時
（計22973箇所）</c:v>
                </c:pt>
              </c:strCache>
            </c:strRef>
          </c:cat>
          <c:val>
            <c:numRef>
              <c:f>健全度水位!$C$18:$D$18</c:f>
              <c:numCache>
                <c:formatCode>General</c:formatCode>
                <c:ptCount val="2"/>
                <c:pt idx="0">
                  <c:v>2711</c:v>
                </c:pt>
                <c:pt idx="1">
                  <c:v>7410</c:v>
                </c:pt>
              </c:numCache>
            </c:numRef>
          </c:val>
          <c:extLst>
            <c:ext xmlns:c16="http://schemas.microsoft.com/office/drawing/2014/chart" uri="{C3380CC4-5D6E-409C-BE32-E72D297353CC}">
              <c16:uniqueId val="{00000001-E6DB-4C05-9C48-6C1A8D679375}"/>
            </c:ext>
          </c:extLst>
        </c:ser>
        <c:ser>
          <c:idx val="2"/>
          <c:order val="2"/>
          <c:tx>
            <c:strRef>
              <c:f>健全度水位!$B$19</c:f>
              <c:strCache>
                <c:ptCount val="1"/>
                <c:pt idx="0">
                  <c:v>損傷度4</c:v>
                </c:pt>
              </c:strCache>
            </c:strRef>
          </c:tx>
          <c:spPr>
            <a:solidFill>
              <a:srgbClr val="FFC00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健全度水位!$C$16:$D$16</c:f>
              <c:strCache>
                <c:ptCount val="2"/>
                <c:pt idx="0">
                  <c:v>前回調査時
（計19526箇所）</c:v>
                </c:pt>
                <c:pt idx="1">
                  <c:v>最新調査時
（計22973箇所）</c:v>
                </c:pt>
              </c:strCache>
            </c:strRef>
          </c:cat>
          <c:val>
            <c:numRef>
              <c:f>健全度水位!$C$19:$D$19</c:f>
              <c:numCache>
                <c:formatCode>General</c:formatCode>
                <c:ptCount val="2"/>
                <c:pt idx="0">
                  <c:v>3361</c:v>
                </c:pt>
                <c:pt idx="1">
                  <c:v>3279</c:v>
                </c:pt>
              </c:numCache>
            </c:numRef>
          </c:val>
          <c:extLst>
            <c:ext xmlns:c16="http://schemas.microsoft.com/office/drawing/2014/chart" uri="{C3380CC4-5D6E-409C-BE32-E72D297353CC}">
              <c16:uniqueId val="{00000002-E6DB-4C05-9C48-6C1A8D679375}"/>
            </c:ext>
          </c:extLst>
        </c:ser>
        <c:ser>
          <c:idx val="3"/>
          <c:order val="3"/>
          <c:tx>
            <c:strRef>
              <c:f>健全度水位!$B$20</c:f>
              <c:strCache>
                <c:ptCount val="1"/>
                <c:pt idx="0">
                  <c:v>損傷度5</c:v>
                </c:pt>
              </c:strCache>
            </c:strRef>
          </c:tx>
          <c:spPr>
            <a:solidFill>
              <a:srgbClr val="FF0000"/>
            </a:solidFill>
            <a:ln>
              <a:solidFill>
                <a:sysClr val="windowText" lastClr="000000"/>
              </a:solidFill>
            </a:ln>
            <a:effectLst/>
          </c:spPr>
          <c:invertIfNegative val="0"/>
          <c:dLbls>
            <c:dLbl>
              <c:idx val="0"/>
              <c:layout>
                <c:manualLayout>
                  <c:x val="0"/>
                  <c:y val="-3.13889850977010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DB-4C05-9C48-6C1A8D679375}"/>
                </c:ext>
              </c:extLst>
            </c:dLbl>
            <c:dLbl>
              <c:idx val="1"/>
              <c:layout>
                <c:manualLayout>
                  <c:x val="-9.701024188073003E-17"/>
                  <c:y val="-5.14554839260493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DB-4C05-9C48-6C1A8D679375}"/>
                </c:ext>
              </c:extLst>
            </c:dLbl>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健全度水位!$C$16:$D$16</c:f>
              <c:strCache>
                <c:ptCount val="2"/>
                <c:pt idx="0">
                  <c:v>前回調査時
（計19526箇所）</c:v>
                </c:pt>
                <c:pt idx="1">
                  <c:v>最新調査時
（計22973箇所）</c:v>
                </c:pt>
              </c:strCache>
            </c:strRef>
          </c:cat>
          <c:val>
            <c:numRef>
              <c:f>健全度水位!$C$20:$D$20</c:f>
              <c:numCache>
                <c:formatCode>General</c:formatCode>
                <c:ptCount val="2"/>
                <c:pt idx="0">
                  <c:v>850</c:v>
                </c:pt>
                <c:pt idx="1">
                  <c:v>656</c:v>
                </c:pt>
              </c:numCache>
            </c:numRef>
          </c:val>
          <c:extLst>
            <c:ext xmlns:c16="http://schemas.microsoft.com/office/drawing/2014/chart" uri="{C3380CC4-5D6E-409C-BE32-E72D297353CC}">
              <c16:uniqueId val="{00000005-E6DB-4C05-9C48-6C1A8D679375}"/>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653572608"/>
        <c:axId val="653579680"/>
      </c:barChart>
      <c:catAx>
        <c:axId val="65357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ja-JP"/>
            </a:pPr>
            <a:endParaRPr lang="ja-JP"/>
          </a:p>
        </c:txPr>
        <c:crossAx val="653579680"/>
        <c:crosses val="autoZero"/>
        <c:auto val="1"/>
        <c:lblAlgn val="ctr"/>
        <c:lblOffset val="0"/>
        <c:noMultiLvlLbl val="0"/>
      </c:catAx>
      <c:valAx>
        <c:axId val="653579680"/>
        <c:scaling>
          <c:orientation val="minMax"/>
          <c:max val="25000"/>
          <c:min val="0"/>
        </c:scaling>
        <c:delete val="1"/>
        <c:axPos val="l"/>
        <c:title>
          <c:tx>
            <c:rich>
              <a:bodyPr rot="0" vert="wordArtVertRtl"/>
              <a:lstStyle/>
              <a:p>
                <a:pPr>
                  <a:defRPr lang="ja-JP"/>
                </a:pPr>
                <a:r>
                  <a:rPr lang="ja-JP"/>
                  <a:t>損傷個所数</a:t>
                </a:r>
              </a:p>
            </c:rich>
          </c:tx>
          <c:layout>
            <c:manualLayout>
              <c:xMode val="edge"/>
              <c:yMode val="edge"/>
              <c:x val="1.0313273091846566E-2"/>
              <c:y val="0.10793198443499577"/>
            </c:manualLayout>
          </c:layout>
          <c:overlay val="0"/>
        </c:title>
        <c:numFmt formatCode="General" sourceLinked="1"/>
        <c:majorTickMark val="out"/>
        <c:minorTickMark val="none"/>
        <c:tickLblPos val="nextTo"/>
        <c:crossAx val="653572608"/>
        <c:crosses val="autoZero"/>
        <c:crossBetween val="between"/>
        <c:majorUnit val="5000"/>
      </c:valAx>
    </c:plotArea>
    <c:legend>
      <c:legendPos val="b"/>
      <c:layout>
        <c:manualLayout>
          <c:xMode val="edge"/>
          <c:yMode val="edge"/>
          <c:x val="3.9444389469024246E-2"/>
          <c:y val="0.84857948350212675"/>
          <c:w val="0.84702981693185087"/>
          <c:h val="0.11030743606520697"/>
        </c:manualLayout>
      </c:layout>
      <c:overlay val="0"/>
      <c:spPr>
        <a:noFill/>
        <a:ln>
          <a:noFill/>
        </a:ln>
        <a:effectLst/>
      </c:spPr>
      <c:txPr>
        <a:bodyPr rot="0" vert="horz"/>
        <a:lstStyle/>
        <a:p>
          <a:pPr>
            <a:defRPr lang="ja-JP"/>
          </a:pPr>
          <a:endParaRPr lang="ja-JP"/>
        </a:p>
      </c:txPr>
    </c:legend>
    <c:plotVisOnly val="1"/>
    <c:dispBlanksAs val="gap"/>
    <c:showDLblsOverMax val="0"/>
    <c:extLst/>
  </c:chart>
  <c:spPr>
    <a:solidFill>
      <a:sysClr val="window" lastClr="FFFFFF"/>
    </a:solidFill>
    <a:ln w="9525" cap="flat" cmpd="sng" algn="ctr">
      <a:noFill/>
      <a:round/>
    </a:ln>
    <a:effectLst/>
  </c:spPr>
  <c:txPr>
    <a:bodyPr/>
    <a:lstStyle/>
    <a:p>
      <a:pPr>
        <a:defRPr sz="1200">
          <a:solidFill>
            <a:sysClr val="windowText" lastClr="000000"/>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81542152633409"/>
          <c:y val="7.635325215766621E-2"/>
          <c:w val="0.67774054797030536"/>
          <c:h val="0.56628697403015593"/>
        </c:manualLayout>
      </c:layout>
      <c:barChart>
        <c:barDir val="col"/>
        <c:grouping val="stacked"/>
        <c:varyColors val="0"/>
        <c:ser>
          <c:idx val="0"/>
          <c:order val="0"/>
          <c:tx>
            <c:strRef>
              <c:f>健全度水位!$S$15</c:f>
              <c:strCache>
                <c:ptCount val="1"/>
                <c:pt idx="0">
                  <c:v>健全度A</c:v>
                </c:pt>
              </c:strCache>
            </c:strRef>
          </c:tx>
          <c:spPr>
            <a:solidFill>
              <a:srgbClr val="0070C0"/>
            </a:solidFill>
            <a:ln>
              <a:solidFill>
                <a:schemeClr val="tx1"/>
              </a:solidFill>
            </a:ln>
          </c:spPr>
          <c:invertIfNegative val="0"/>
          <c:dLbls>
            <c:spPr>
              <a:noFill/>
              <a:ln>
                <a:noFill/>
              </a:ln>
              <a:effectLst/>
            </c:spPr>
            <c:txPr>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健全度水位!$T$14:$U$14</c:f>
              <c:strCache>
                <c:ptCount val="2"/>
                <c:pt idx="0">
                  <c:v>H25</c:v>
                </c:pt>
                <c:pt idx="1">
                  <c:v>R3</c:v>
                </c:pt>
              </c:strCache>
            </c:strRef>
          </c:cat>
          <c:val>
            <c:numRef>
              <c:f>健全度水位!$T$15:$U$15</c:f>
              <c:numCache>
                <c:formatCode>General</c:formatCode>
                <c:ptCount val="2"/>
                <c:pt idx="0">
                  <c:v>830</c:v>
                </c:pt>
                <c:pt idx="1">
                  <c:v>546</c:v>
                </c:pt>
              </c:numCache>
            </c:numRef>
          </c:val>
          <c:extLst>
            <c:ext xmlns:c16="http://schemas.microsoft.com/office/drawing/2014/chart" uri="{C3380CC4-5D6E-409C-BE32-E72D297353CC}">
              <c16:uniqueId val="{00000000-9851-455D-9AF7-9C824D7F29E2}"/>
            </c:ext>
          </c:extLst>
        </c:ser>
        <c:ser>
          <c:idx val="1"/>
          <c:order val="1"/>
          <c:tx>
            <c:strRef>
              <c:f>健全度水位!$S$16</c:f>
              <c:strCache>
                <c:ptCount val="1"/>
                <c:pt idx="0">
                  <c:v>健全度B</c:v>
                </c:pt>
              </c:strCache>
            </c:strRef>
          </c:tx>
          <c:spPr>
            <a:solidFill>
              <a:srgbClr val="00B050"/>
            </a:solidFill>
            <a:ln>
              <a:solidFill>
                <a:schemeClr val="tx1"/>
              </a:solidFill>
            </a:ln>
          </c:spPr>
          <c:invertIfNegative val="0"/>
          <c:dLbls>
            <c:spPr>
              <a:noFill/>
              <a:ln>
                <a:noFill/>
              </a:ln>
              <a:effectLst/>
            </c:spPr>
            <c:txPr>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健全度水位!$T$14:$U$14</c:f>
              <c:strCache>
                <c:ptCount val="2"/>
                <c:pt idx="0">
                  <c:v>H25</c:v>
                </c:pt>
                <c:pt idx="1">
                  <c:v>R3</c:v>
                </c:pt>
              </c:strCache>
            </c:strRef>
          </c:cat>
          <c:val>
            <c:numRef>
              <c:f>健全度水位!$T$16:$U$16</c:f>
              <c:numCache>
                <c:formatCode>General</c:formatCode>
                <c:ptCount val="2"/>
                <c:pt idx="0">
                  <c:v>329</c:v>
                </c:pt>
                <c:pt idx="1">
                  <c:v>563</c:v>
                </c:pt>
              </c:numCache>
            </c:numRef>
          </c:val>
          <c:extLst>
            <c:ext xmlns:c16="http://schemas.microsoft.com/office/drawing/2014/chart" uri="{C3380CC4-5D6E-409C-BE32-E72D297353CC}">
              <c16:uniqueId val="{00000001-9851-455D-9AF7-9C824D7F29E2}"/>
            </c:ext>
          </c:extLst>
        </c:ser>
        <c:ser>
          <c:idx val="2"/>
          <c:order val="2"/>
          <c:tx>
            <c:strRef>
              <c:f>健全度水位!$S$17</c:f>
              <c:strCache>
                <c:ptCount val="1"/>
                <c:pt idx="0">
                  <c:v>健全度C</c:v>
                </c:pt>
              </c:strCache>
            </c:strRef>
          </c:tx>
          <c:spPr>
            <a:solidFill>
              <a:srgbClr val="FFFF00"/>
            </a:solidFill>
            <a:ln>
              <a:solidFill>
                <a:schemeClr val="tx1"/>
              </a:solidFill>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健全度水位!$T$14:$U$14</c:f>
              <c:strCache>
                <c:ptCount val="2"/>
                <c:pt idx="0">
                  <c:v>H25</c:v>
                </c:pt>
                <c:pt idx="1">
                  <c:v>R3</c:v>
                </c:pt>
              </c:strCache>
            </c:strRef>
          </c:cat>
          <c:val>
            <c:numRef>
              <c:f>健全度水位!$T$17:$U$17</c:f>
              <c:numCache>
                <c:formatCode>General</c:formatCode>
                <c:ptCount val="2"/>
                <c:pt idx="0">
                  <c:v>61</c:v>
                </c:pt>
                <c:pt idx="1">
                  <c:v>146</c:v>
                </c:pt>
              </c:numCache>
            </c:numRef>
          </c:val>
          <c:extLst>
            <c:ext xmlns:c16="http://schemas.microsoft.com/office/drawing/2014/chart" uri="{C3380CC4-5D6E-409C-BE32-E72D297353CC}">
              <c16:uniqueId val="{00000002-9851-455D-9AF7-9C824D7F29E2}"/>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653572608"/>
        <c:axId val="653579680"/>
      </c:barChart>
      <c:catAx>
        <c:axId val="653572608"/>
        <c:scaling>
          <c:orientation val="minMax"/>
        </c:scaling>
        <c:delete val="0"/>
        <c:axPos val="b"/>
        <c:numFmt formatCode="General" sourceLinked="1"/>
        <c:majorTickMark val="none"/>
        <c:minorTickMark val="none"/>
        <c:tickLblPos val="nextTo"/>
        <c:spPr>
          <a:noFill/>
          <a:ln w="9525" cap="flat" cmpd="sng" algn="ctr">
            <a:solidFill>
              <a:srgbClr val="D9D9D9"/>
            </a:solidFill>
            <a:round/>
          </a:ln>
          <a:effectLst/>
        </c:spPr>
        <c:txPr>
          <a:bodyPr rot="-60000000" vert="horz"/>
          <a:lstStyle/>
          <a:p>
            <a:pPr>
              <a:defRPr lang="ja-JP"/>
            </a:pPr>
            <a:endParaRPr lang="ja-JP"/>
          </a:p>
        </c:txPr>
        <c:crossAx val="653579680"/>
        <c:crosses val="autoZero"/>
        <c:auto val="1"/>
        <c:lblAlgn val="ctr"/>
        <c:lblOffset val="0"/>
        <c:noMultiLvlLbl val="0"/>
      </c:catAx>
      <c:valAx>
        <c:axId val="653579680"/>
        <c:scaling>
          <c:orientation val="minMax"/>
          <c:min val="0"/>
        </c:scaling>
        <c:delete val="0"/>
        <c:axPos val="l"/>
        <c:majorGridlines>
          <c:spPr>
            <a:ln>
              <a:solidFill>
                <a:srgbClr val="D9D9D9"/>
              </a:solidFill>
            </a:ln>
          </c:spPr>
        </c:majorGridlines>
        <c:title>
          <c:tx>
            <c:rich>
              <a:bodyPr rot="0" vert="wordArtVertRtl"/>
              <a:lstStyle/>
              <a:p>
                <a:pPr>
                  <a:defRPr lang="ja-JP"/>
                </a:pPr>
                <a:r>
                  <a:rPr lang="ja-JP"/>
                  <a:t>施設数</a:t>
                </a:r>
              </a:p>
            </c:rich>
          </c:tx>
          <c:layout>
            <c:manualLayout>
              <c:xMode val="edge"/>
              <c:yMode val="edge"/>
              <c:x val="1.0313131186954597E-2"/>
              <c:y val="0.22421579391529212"/>
            </c:manualLayout>
          </c:layout>
          <c:overlay val="0"/>
        </c:title>
        <c:numFmt formatCode="General" sourceLinked="1"/>
        <c:majorTickMark val="out"/>
        <c:minorTickMark val="none"/>
        <c:tickLblPos val="nextTo"/>
        <c:spPr>
          <a:ln>
            <a:noFill/>
          </a:ln>
        </c:spPr>
        <c:txPr>
          <a:bodyPr/>
          <a:lstStyle/>
          <a:p>
            <a:pPr>
              <a:defRPr lang="ja-JP"/>
            </a:pPr>
            <a:endParaRPr lang="ja-JP"/>
          </a:p>
        </c:txPr>
        <c:crossAx val="653572608"/>
        <c:crosses val="autoZero"/>
        <c:crossBetween val="between"/>
      </c:valAx>
    </c:plotArea>
    <c:legend>
      <c:legendPos val="b"/>
      <c:layout>
        <c:manualLayout>
          <c:xMode val="edge"/>
          <c:yMode val="edge"/>
          <c:x val="0.14964688164223947"/>
          <c:y val="0.77041086777283541"/>
          <c:w val="0.7590638881302203"/>
          <c:h val="9.4768168098033595E-2"/>
        </c:manualLayout>
      </c:layout>
      <c:overlay val="0"/>
      <c:spPr>
        <a:noFill/>
        <a:ln>
          <a:noFill/>
        </a:ln>
        <a:effectLst/>
      </c:spPr>
      <c:txPr>
        <a:bodyPr rot="0" vert="horz"/>
        <a:lstStyle/>
        <a:p>
          <a:pPr>
            <a:defRPr lang="ja-JP"/>
          </a:pPr>
          <a:endParaRPr lang="ja-JP"/>
        </a:p>
      </c:txPr>
    </c:legend>
    <c:plotVisOnly val="1"/>
    <c:dispBlanksAs val="gap"/>
    <c:showDLblsOverMax val="0"/>
    <c:extLst/>
  </c:chart>
  <c:spPr>
    <a:solidFill>
      <a:sysClr val="window" lastClr="FFFFFF"/>
    </a:solidFill>
    <a:ln w="9525" cap="flat" cmpd="sng" algn="ctr">
      <a:noFill/>
      <a:round/>
    </a:ln>
    <a:effectLst/>
  </c:spPr>
  <c:txPr>
    <a:bodyPr/>
    <a:lstStyle/>
    <a:p>
      <a:pPr>
        <a:defRPr sz="1200">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係留施設</a:t>
            </a:r>
          </a:p>
        </c:rich>
      </c:tx>
      <c:layout>
        <c:manualLayout>
          <c:xMode val="edge"/>
          <c:yMode val="edge"/>
          <c:x val="0.39170277777777779"/>
          <c:y val="0"/>
        </c:manualLayout>
      </c:layout>
      <c:overlay val="0"/>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6927597983563897"/>
          <c:y val="0.12711430621071801"/>
          <c:w val="0.76545615092435559"/>
          <c:h val="0.73273209559166319"/>
        </c:manualLayout>
      </c:layout>
      <c:barChart>
        <c:barDir val="col"/>
        <c:grouping val="stacked"/>
        <c:varyColors val="0"/>
        <c:ser>
          <c:idx val="0"/>
          <c:order val="0"/>
          <c:tx>
            <c:strRef>
              <c:f>Sheet1!$B$1</c:f>
              <c:strCache>
                <c:ptCount val="1"/>
                <c:pt idx="0">
                  <c:v>D</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Sheet1!$B$2:$B$3</c:f>
              <c:numCache>
                <c:formatCode>General</c:formatCode>
                <c:ptCount val="2"/>
                <c:pt idx="0">
                  <c:v>27</c:v>
                </c:pt>
                <c:pt idx="1">
                  <c:v>28</c:v>
                </c:pt>
              </c:numCache>
            </c:numRef>
          </c:val>
          <c:extLst>
            <c:ext xmlns:c16="http://schemas.microsoft.com/office/drawing/2014/chart" uri="{C3380CC4-5D6E-409C-BE32-E72D297353CC}">
              <c16:uniqueId val="{00000000-E489-479A-B971-A8EB03E1220A}"/>
            </c:ext>
          </c:extLst>
        </c:ser>
        <c:ser>
          <c:idx val="1"/>
          <c:order val="1"/>
          <c:tx>
            <c:strRef>
              <c:f>Sheet1!$C$1</c:f>
              <c:strCache>
                <c:ptCount val="1"/>
                <c:pt idx="0">
                  <c:v>補修済D</c:v>
                </c:pt>
              </c:strCache>
            </c:strRef>
          </c:tx>
          <c:spPr>
            <a:solidFill>
              <a:srgbClr val="00B0F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Sheet1!$C$2:$C$3</c:f>
              <c:numCache>
                <c:formatCode>General</c:formatCode>
                <c:ptCount val="2"/>
                <c:pt idx="0">
                  <c:v>0</c:v>
                </c:pt>
                <c:pt idx="1">
                  <c:v>1</c:v>
                </c:pt>
              </c:numCache>
            </c:numRef>
          </c:val>
          <c:extLst>
            <c:ext xmlns:c16="http://schemas.microsoft.com/office/drawing/2014/chart" uri="{C3380CC4-5D6E-409C-BE32-E72D297353CC}">
              <c16:uniqueId val="{00000001-E489-479A-B971-A8EB03E1220A}"/>
            </c:ext>
          </c:extLst>
        </c:ser>
        <c:ser>
          <c:idx val="2"/>
          <c:order val="2"/>
          <c:tx>
            <c:strRef>
              <c:f>Sheet1!$D$1</c:f>
              <c:strCache>
                <c:ptCount val="1"/>
                <c:pt idx="0">
                  <c:v>C</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Sheet1!$D$2:$D$3</c:f>
              <c:numCache>
                <c:formatCode>General</c:formatCode>
                <c:ptCount val="2"/>
                <c:pt idx="0">
                  <c:v>51</c:v>
                </c:pt>
                <c:pt idx="1">
                  <c:v>35</c:v>
                </c:pt>
              </c:numCache>
            </c:numRef>
          </c:val>
          <c:extLst>
            <c:ext xmlns:c16="http://schemas.microsoft.com/office/drawing/2014/chart" uri="{C3380CC4-5D6E-409C-BE32-E72D297353CC}">
              <c16:uniqueId val="{00000002-E489-479A-B971-A8EB03E1220A}"/>
            </c:ext>
          </c:extLst>
        </c:ser>
        <c:ser>
          <c:idx val="3"/>
          <c:order val="3"/>
          <c:tx>
            <c:strRef>
              <c:f>Sheet1!$E$1</c:f>
              <c:strCache>
                <c:ptCount val="1"/>
                <c:pt idx="0">
                  <c:v>補修済C</c:v>
                </c:pt>
              </c:strCache>
            </c:strRef>
          </c:tx>
          <c:spPr>
            <a:solidFill>
              <a:srgbClr val="92D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Sheet1!$E$2:$E$3</c:f>
              <c:numCache>
                <c:formatCode>General</c:formatCode>
                <c:ptCount val="2"/>
                <c:pt idx="0">
                  <c:v>0</c:v>
                </c:pt>
                <c:pt idx="1">
                  <c:v>2</c:v>
                </c:pt>
              </c:numCache>
            </c:numRef>
          </c:val>
          <c:extLst>
            <c:ext xmlns:c16="http://schemas.microsoft.com/office/drawing/2014/chart" uri="{C3380CC4-5D6E-409C-BE32-E72D297353CC}">
              <c16:uniqueId val="{00000003-E489-479A-B971-A8EB03E1220A}"/>
            </c:ext>
          </c:extLst>
        </c:ser>
        <c:ser>
          <c:idx val="4"/>
          <c:order val="4"/>
          <c:tx>
            <c:strRef>
              <c:f>Sheet1!$F$1</c:f>
              <c:strCache>
                <c:ptCount val="1"/>
                <c:pt idx="0">
                  <c:v>B</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Sheet1!$F$2:$F$3</c:f>
              <c:numCache>
                <c:formatCode>General</c:formatCode>
                <c:ptCount val="2"/>
                <c:pt idx="0">
                  <c:v>9</c:v>
                </c:pt>
                <c:pt idx="1">
                  <c:v>16</c:v>
                </c:pt>
              </c:numCache>
            </c:numRef>
          </c:val>
          <c:extLst>
            <c:ext xmlns:c16="http://schemas.microsoft.com/office/drawing/2014/chart" uri="{C3380CC4-5D6E-409C-BE32-E72D297353CC}">
              <c16:uniqueId val="{00000004-E489-479A-B971-A8EB03E1220A}"/>
            </c:ext>
          </c:extLst>
        </c:ser>
        <c:ser>
          <c:idx val="5"/>
          <c:order val="5"/>
          <c:tx>
            <c:strRef>
              <c:f>Sheet1!$G$1</c:f>
              <c:strCache>
                <c:ptCount val="1"/>
                <c:pt idx="0">
                  <c:v>A</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Sheet1!$G$2:$G$3</c:f>
              <c:numCache>
                <c:formatCode>General</c:formatCode>
                <c:ptCount val="2"/>
                <c:pt idx="0">
                  <c:v>17</c:v>
                </c:pt>
                <c:pt idx="1">
                  <c:v>22</c:v>
                </c:pt>
              </c:numCache>
            </c:numRef>
          </c:val>
          <c:extLst>
            <c:ext xmlns:c16="http://schemas.microsoft.com/office/drawing/2014/chart" uri="{C3380CC4-5D6E-409C-BE32-E72D297353CC}">
              <c16:uniqueId val="{00000005-E489-479A-B971-A8EB03E1220A}"/>
            </c:ext>
          </c:extLst>
        </c:ser>
        <c:dLbls>
          <c:dLblPos val="ctr"/>
          <c:showLegendKey val="0"/>
          <c:showVal val="1"/>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08592"/>
        <c:crosses val="autoZero"/>
        <c:auto val="1"/>
        <c:lblAlgn val="ctr"/>
        <c:lblOffset val="100"/>
        <c:noMultiLvlLbl val="0"/>
      </c:catAx>
      <c:valAx>
        <c:axId val="8186085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219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防波堤</a:t>
            </a:r>
          </a:p>
        </c:rich>
      </c:tx>
      <c:layout>
        <c:manualLayout>
          <c:xMode val="edge"/>
          <c:yMode val="edge"/>
          <c:x val="0.39170277777777779"/>
          <c:y val="0"/>
        </c:manualLayout>
      </c:layout>
      <c:overlay val="0"/>
      <c:spPr>
        <a:noFill/>
        <a:ln>
          <a:noFill/>
        </a:ln>
        <a:effectLst/>
      </c:spPr>
      <c:txPr>
        <a:bodyPr rot="0" spcFirstLastPara="1" vertOverflow="ellipsis" vert="horz" wrap="square" anchor="ctr" anchorCtr="1"/>
        <a:lstStyle/>
        <a:p>
          <a:pPr>
            <a:defRPr lang="ja-JP" sz="108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6927597983563897"/>
          <c:y val="0.12711430621071801"/>
          <c:w val="0.76545615092435559"/>
          <c:h val="0.73273209559166319"/>
        </c:manualLayout>
      </c:layout>
      <c:barChart>
        <c:barDir val="col"/>
        <c:grouping val="stacked"/>
        <c:varyColors val="0"/>
        <c:ser>
          <c:idx val="0"/>
          <c:order val="0"/>
          <c:tx>
            <c:strRef>
              <c:f>Sheet1!$B$1</c:f>
              <c:strCache>
                <c:ptCount val="1"/>
                <c:pt idx="0">
                  <c:v>D</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Sheet1!$B$2:$B$3</c:f>
              <c:numCache>
                <c:formatCode>General</c:formatCode>
                <c:ptCount val="2"/>
                <c:pt idx="0">
                  <c:v>20</c:v>
                </c:pt>
                <c:pt idx="1">
                  <c:v>13</c:v>
                </c:pt>
              </c:numCache>
            </c:numRef>
          </c:val>
          <c:extLst>
            <c:ext xmlns:c16="http://schemas.microsoft.com/office/drawing/2014/chart" uri="{C3380CC4-5D6E-409C-BE32-E72D297353CC}">
              <c16:uniqueId val="{00000000-06EB-42DA-9185-E6B0B4305209}"/>
            </c:ext>
          </c:extLst>
        </c:ser>
        <c:ser>
          <c:idx val="1"/>
          <c:order val="1"/>
          <c:tx>
            <c:strRef>
              <c:f>Sheet1!$C$1</c:f>
              <c:strCache>
                <c:ptCount val="1"/>
                <c:pt idx="0">
                  <c:v>C</c:v>
                </c:pt>
              </c:strCache>
            </c:strRef>
          </c:tx>
          <c:spPr>
            <a:solidFill>
              <a:srgbClr val="00B05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Sheet1!$C$2:$C$3</c:f>
              <c:numCache>
                <c:formatCode>General</c:formatCode>
                <c:ptCount val="2"/>
                <c:pt idx="0">
                  <c:v>34</c:v>
                </c:pt>
                <c:pt idx="1">
                  <c:v>39</c:v>
                </c:pt>
              </c:numCache>
            </c:numRef>
          </c:val>
          <c:extLst>
            <c:ext xmlns:c16="http://schemas.microsoft.com/office/drawing/2014/chart" uri="{C3380CC4-5D6E-409C-BE32-E72D297353CC}">
              <c16:uniqueId val="{00000001-06EB-42DA-9185-E6B0B4305209}"/>
            </c:ext>
          </c:extLst>
        </c:ser>
        <c:ser>
          <c:idx val="2"/>
          <c:order val="2"/>
          <c:tx>
            <c:strRef>
              <c:f>Sheet1!$D$1</c:f>
              <c:strCache>
                <c:ptCount val="1"/>
                <c:pt idx="0">
                  <c:v>B</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Sheet1!$D$2:$D$3</c:f>
              <c:numCache>
                <c:formatCode>General</c:formatCode>
                <c:ptCount val="2"/>
                <c:pt idx="0">
                  <c:v>0</c:v>
                </c:pt>
                <c:pt idx="1">
                  <c:v>1</c:v>
                </c:pt>
              </c:numCache>
            </c:numRef>
          </c:val>
          <c:extLst>
            <c:ext xmlns:c16="http://schemas.microsoft.com/office/drawing/2014/chart" uri="{C3380CC4-5D6E-409C-BE32-E72D297353CC}">
              <c16:uniqueId val="{00000002-06EB-42DA-9185-E6B0B4305209}"/>
            </c:ext>
          </c:extLst>
        </c:ser>
        <c:ser>
          <c:idx val="3"/>
          <c:order val="3"/>
          <c:tx>
            <c:strRef>
              <c:f>Sheet1!$E$1</c:f>
              <c:strCache>
                <c:ptCount val="1"/>
                <c:pt idx="0">
                  <c:v>A</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H27</c:v>
                </c:pt>
                <c:pt idx="1">
                  <c:v>R4</c:v>
                </c:pt>
              </c:strCache>
            </c:strRef>
          </c:cat>
          <c:val>
            <c:numRef>
              <c:f>Sheet1!$E$2:$E$3</c:f>
              <c:numCache>
                <c:formatCode>General</c:formatCode>
                <c:ptCount val="2"/>
                <c:pt idx="0">
                  <c:v>1</c:v>
                </c:pt>
                <c:pt idx="1">
                  <c:v>2</c:v>
                </c:pt>
              </c:numCache>
            </c:numRef>
          </c:val>
          <c:extLst>
            <c:ext xmlns:c16="http://schemas.microsoft.com/office/drawing/2014/chart" uri="{C3380CC4-5D6E-409C-BE32-E72D297353CC}">
              <c16:uniqueId val="{00000003-06EB-42DA-9185-E6B0B4305209}"/>
            </c:ext>
          </c:extLst>
        </c:ser>
        <c:dLbls>
          <c:dLblPos val="ctr"/>
          <c:showLegendKey val="0"/>
          <c:showVal val="1"/>
          <c:showCatName val="0"/>
          <c:showSerName val="0"/>
          <c:showPercent val="0"/>
          <c:showBubbleSize val="0"/>
        </c:dLbls>
        <c:gapWidth val="150"/>
        <c:overlap val="100"/>
        <c:axId val="818621904"/>
        <c:axId val="818608592"/>
      </c:barChart>
      <c:catAx>
        <c:axId val="8186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08592"/>
        <c:crosses val="autoZero"/>
        <c:auto val="1"/>
        <c:lblAlgn val="ctr"/>
        <c:lblOffset val="100"/>
        <c:noMultiLvlLbl val="0"/>
      </c:catAx>
      <c:valAx>
        <c:axId val="818608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818621904"/>
        <c:crosses val="autoZero"/>
        <c:crossBetween val="between"/>
        <c:majorUnit val="10"/>
      </c:valAx>
      <c:spPr>
        <a:noFill/>
        <a:ln>
          <a:noFill/>
        </a:ln>
        <a:effectLst/>
      </c:spPr>
    </c:plotArea>
    <c:plotVisOnly val="1"/>
    <c:dispBlanksAs val="gap"/>
    <c:showDLblsOverMax val="0"/>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2024/5/14</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5</a:t>
            </a:fld>
            <a:endParaRPr lang="ja-JP" altLang="en-US"/>
          </a:p>
        </p:txBody>
      </p:sp>
    </p:spTree>
    <p:extLst>
      <p:ext uri="{BB962C8B-B14F-4D97-AF65-F5344CB8AC3E}">
        <p14:creationId xmlns:p14="http://schemas.microsoft.com/office/powerpoint/2010/main" val="59380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26</a:t>
            </a:fld>
            <a:endParaRPr lang="ja-JP" altLang="en-US"/>
          </a:p>
        </p:txBody>
      </p:sp>
    </p:spTree>
    <p:extLst>
      <p:ext uri="{BB962C8B-B14F-4D97-AF65-F5344CB8AC3E}">
        <p14:creationId xmlns:p14="http://schemas.microsoft.com/office/powerpoint/2010/main" val="63117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27</a:t>
            </a:fld>
            <a:endParaRPr lang="ja-JP" altLang="en-US"/>
          </a:p>
        </p:txBody>
      </p:sp>
    </p:spTree>
    <p:extLst>
      <p:ext uri="{BB962C8B-B14F-4D97-AF65-F5344CB8AC3E}">
        <p14:creationId xmlns:p14="http://schemas.microsoft.com/office/powerpoint/2010/main" val="354674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1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8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806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5C1E275-E914-4DE1-AC51-5A359A04026E}"/>
              </a:ext>
            </a:extLst>
          </p:cNvPr>
          <p:cNvSpPr>
            <a:spLocks noGrp="1"/>
          </p:cNvSpPr>
          <p:nvPr>
            <p:ph type="dt" sz="half" idx="10"/>
          </p:nvPr>
        </p:nvSpPr>
        <p:spPr/>
        <p:txBody>
          <a:bodyPr/>
          <a:lstStyle>
            <a:lvl1pPr>
              <a:defRPr/>
            </a:lvl1pPr>
          </a:lstStyle>
          <a:p>
            <a:pPr>
              <a:defRPr/>
            </a:pPr>
            <a:fld id="{1DC2C6D8-1134-4D40-BB98-6A2407A36C0C}" type="datetime1">
              <a:rPr lang="ja-JP" altLang="en-US"/>
              <a:pPr>
                <a:defRPr/>
              </a:pPr>
              <a:t>2024/5/14</a:t>
            </a:fld>
            <a:endParaRPr lang="ja-JP" altLang="en-US"/>
          </a:p>
        </p:txBody>
      </p:sp>
      <p:sp>
        <p:nvSpPr>
          <p:cNvPr id="5" name="フッター プレースホルダー 4">
            <a:extLst>
              <a:ext uri="{FF2B5EF4-FFF2-40B4-BE49-F238E27FC236}">
                <a16:creationId xmlns:a16="http://schemas.microsoft.com/office/drawing/2014/main" id="{D5951965-A9A7-4B50-AB2C-D71FF09500C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3F1FD32-86E6-4AA6-BBE4-8D382BB43934}"/>
              </a:ext>
            </a:extLst>
          </p:cNvPr>
          <p:cNvSpPr>
            <a:spLocks noGrp="1"/>
          </p:cNvSpPr>
          <p:nvPr>
            <p:ph type="sldNum" sz="quarter" idx="12"/>
          </p:nvPr>
        </p:nvSpPr>
        <p:spPr/>
        <p:txBody>
          <a:bodyPr/>
          <a:lstStyle>
            <a:lvl1pPr>
              <a:defRPr/>
            </a:lvl1pPr>
          </a:lstStyle>
          <a:p>
            <a:pPr>
              <a:defRPr/>
            </a:pPr>
            <a:fld id="{35C763E9-D8CE-430D-B907-31DE8C11F9F8}" type="slidenum">
              <a:rPr lang="ja-JP" altLang="en-US"/>
              <a:pPr>
                <a:defRPr/>
              </a:pPr>
              <a:t>‹#›</a:t>
            </a:fld>
            <a:endParaRPr lang="ja-JP" altLang="en-US"/>
          </a:p>
        </p:txBody>
      </p:sp>
    </p:spTree>
    <p:extLst>
      <p:ext uri="{BB962C8B-B14F-4D97-AF65-F5344CB8AC3E}">
        <p14:creationId xmlns:p14="http://schemas.microsoft.com/office/powerpoint/2010/main" val="19431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3F975C8-C823-44E4-9124-B611831A4597}"/>
              </a:ext>
            </a:extLst>
          </p:cNvPr>
          <p:cNvSpPr>
            <a:spLocks noGrp="1"/>
          </p:cNvSpPr>
          <p:nvPr>
            <p:ph type="dt" sz="half" idx="10"/>
          </p:nvPr>
        </p:nvSpPr>
        <p:spPr/>
        <p:txBody>
          <a:bodyPr/>
          <a:lstStyle>
            <a:lvl1pPr>
              <a:defRPr/>
            </a:lvl1pPr>
          </a:lstStyle>
          <a:p>
            <a:pPr>
              <a:defRPr/>
            </a:pPr>
            <a:fld id="{D259C889-86FA-4C44-8DBC-E99C622DE20A}" type="datetime1">
              <a:rPr lang="ja-JP" altLang="en-US"/>
              <a:pPr>
                <a:defRPr/>
              </a:pPr>
              <a:t>2024/5/14</a:t>
            </a:fld>
            <a:endParaRPr lang="ja-JP" altLang="en-US"/>
          </a:p>
        </p:txBody>
      </p:sp>
      <p:sp>
        <p:nvSpPr>
          <p:cNvPr id="5" name="フッター プレースホルダー 4">
            <a:extLst>
              <a:ext uri="{FF2B5EF4-FFF2-40B4-BE49-F238E27FC236}">
                <a16:creationId xmlns:a16="http://schemas.microsoft.com/office/drawing/2014/main" id="{80128825-C836-4BBD-A366-BA1C98F4E05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33756FA-63E4-480C-8AD7-6BBEDF606F26}"/>
              </a:ext>
            </a:extLst>
          </p:cNvPr>
          <p:cNvSpPr>
            <a:spLocks noGrp="1"/>
          </p:cNvSpPr>
          <p:nvPr>
            <p:ph type="sldNum" sz="quarter" idx="12"/>
          </p:nvPr>
        </p:nvSpPr>
        <p:spPr/>
        <p:txBody>
          <a:bodyPr/>
          <a:lstStyle>
            <a:lvl1pPr>
              <a:defRPr/>
            </a:lvl1pPr>
          </a:lstStyle>
          <a:p>
            <a:pPr>
              <a:defRPr/>
            </a:pPr>
            <a:fld id="{EFB60773-DB59-465E-99E0-D582769D06DB}" type="slidenum">
              <a:rPr lang="ja-JP" altLang="en-US"/>
              <a:pPr>
                <a:defRPr/>
              </a:pPr>
              <a:t>‹#›</a:t>
            </a:fld>
            <a:endParaRPr lang="ja-JP" altLang="en-US"/>
          </a:p>
        </p:txBody>
      </p:sp>
    </p:spTree>
    <p:extLst>
      <p:ext uri="{BB962C8B-B14F-4D97-AF65-F5344CB8AC3E}">
        <p14:creationId xmlns:p14="http://schemas.microsoft.com/office/powerpoint/2010/main" val="190389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875B1B1-F66E-48B2-8C8E-AB61E935FF1B}"/>
              </a:ext>
            </a:extLst>
          </p:cNvPr>
          <p:cNvSpPr>
            <a:spLocks noGrp="1"/>
          </p:cNvSpPr>
          <p:nvPr>
            <p:ph type="dt" sz="half" idx="10"/>
          </p:nvPr>
        </p:nvSpPr>
        <p:spPr/>
        <p:txBody>
          <a:bodyPr/>
          <a:lstStyle>
            <a:lvl1pPr>
              <a:defRPr/>
            </a:lvl1pPr>
          </a:lstStyle>
          <a:p>
            <a:pPr>
              <a:defRPr/>
            </a:pPr>
            <a:fld id="{145FA7AC-CF60-4421-B44E-12C2A028FD47}" type="datetime1">
              <a:rPr lang="ja-JP" altLang="en-US"/>
              <a:pPr>
                <a:defRPr/>
              </a:pPr>
              <a:t>2024/5/14</a:t>
            </a:fld>
            <a:endParaRPr lang="ja-JP" altLang="en-US"/>
          </a:p>
        </p:txBody>
      </p:sp>
      <p:sp>
        <p:nvSpPr>
          <p:cNvPr id="5" name="フッター プレースホルダー 4">
            <a:extLst>
              <a:ext uri="{FF2B5EF4-FFF2-40B4-BE49-F238E27FC236}">
                <a16:creationId xmlns:a16="http://schemas.microsoft.com/office/drawing/2014/main" id="{89275DD6-EEE3-4D61-B3AE-D043C41B3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FE2CFB8-B2E5-4363-9BEE-80D39CAC996E}"/>
              </a:ext>
            </a:extLst>
          </p:cNvPr>
          <p:cNvSpPr>
            <a:spLocks noGrp="1"/>
          </p:cNvSpPr>
          <p:nvPr>
            <p:ph type="sldNum" sz="quarter" idx="12"/>
          </p:nvPr>
        </p:nvSpPr>
        <p:spPr/>
        <p:txBody>
          <a:bodyPr/>
          <a:lstStyle>
            <a:lvl1pPr>
              <a:defRPr/>
            </a:lvl1pPr>
          </a:lstStyle>
          <a:p>
            <a:pPr>
              <a:defRPr/>
            </a:pPr>
            <a:fld id="{E0BE7B01-E4DA-4232-8918-93775EB4D0AD}" type="slidenum">
              <a:rPr lang="ja-JP" altLang="en-US"/>
              <a:pPr>
                <a:defRPr/>
              </a:pPr>
              <a:t>‹#›</a:t>
            </a:fld>
            <a:endParaRPr lang="ja-JP" altLang="en-US"/>
          </a:p>
        </p:txBody>
      </p:sp>
    </p:spTree>
    <p:extLst>
      <p:ext uri="{BB962C8B-B14F-4D97-AF65-F5344CB8AC3E}">
        <p14:creationId xmlns:p14="http://schemas.microsoft.com/office/powerpoint/2010/main" val="408655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19585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5F88B5D-5587-4730-A8A9-539B6620A48B}"/>
              </a:ext>
            </a:extLst>
          </p:cNvPr>
          <p:cNvSpPr>
            <a:spLocks noGrp="1"/>
          </p:cNvSpPr>
          <p:nvPr>
            <p:ph type="dt" sz="half" idx="10"/>
          </p:nvPr>
        </p:nvSpPr>
        <p:spPr/>
        <p:txBody>
          <a:bodyPr/>
          <a:lstStyle>
            <a:lvl1pPr>
              <a:defRPr/>
            </a:lvl1pPr>
          </a:lstStyle>
          <a:p>
            <a:pPr>
              <a:defRPr/>
            </a:pPr>
            <a:fld id="{2E6DA6E4-0D5A-485F-9CEA-E76B9B132782}" type="datetime1">
              <a:rPr lang="ja-JP" altLang="en-US"/>
              <a:pPr>
                <a:defRPr/>
              </a:pPr>
              <a:t>2024/5/14</a:t>
            </a:fld>
            <a:endParaRPr lang="ja-JP" altLang="en-US"/>
          </a:p>
        </p:txBody>
      </p:sp>
      <p:sp>
        <p:nvSpPr>
          <p:cNvPr id="5" name="フッター プレースホルダー 4">
            <a:extLst>
              <a:ext uri="{FF2B5EF4-FFF2-40B4-BE49-F238E27FC236}">
                <a16:creationId xmlns:a16="http://schemas.microsoft.com/office/drawing/2014/main" id="{D0D68AB7-2B41-4182-891B-FEAE0800C39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3D75CAC-D965-46A1-B53B-21778A40341A}"/>
              </a:ext>
            </a:extLst>
          </p:cNvPr>
          <p:cNvSpPr>
            <a:spLocks noGrp="1"/>
          </p:cNvSpPr>
          <p:nvPr>
            <p:ph type="sldNum" sz="quarter" idx="12"/>
          </p:nvPr>
        </p:nvSpPr>
        <p:spPr/>
        <p:txBody>
          <a:bodyPr/>
          <a:lstStyle>
            <a:lvl1pPr>
              <a:defRPr/>
            </a:lvl1pPr>
          </a:lstStyle>
          <a:p>
            <a:pPr>
              <a:defRPr/>
            </a:pPr>
            <a:fld id="{634EB91D-1295-4651-8845-6E4C0F1127B7}" type="slidenum">
              <a:rPr lang="ja-JP" altLang="en-US"/>
              <a:pPr>
                <a:defRPr/>
              </a:pPr>
              <a:t>‹#›</a:t>
            </a:fld>
            <a:endParaRPr lang="ja-JP" altLang="en-US"/>
          </a:p>
        </p:txBody>
      </p:sp>
    </p:spTree>
    <p:extLst>
      <p:ext uri="{BB962C8B-B14F-4D97-AF65-F5344CB8AC3E}">
        <p14:creationId xmlns:p14="http://schemas.microsoft.com/office/powerpoint/2010/main" val="41282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1C10D48-F0EA-495E-B00C-4BE5772209B2}"/>
              </a:ext>
            </a:extLst>
          </p:cNvPr>
          <p:cNvSpPr>
            <a:spLocks noGrp="1"/>
          </p:cNvSpPr>
          <p:nvPr>
            <p:ph type="dt" sz="half" idx="10"/>
          </p:nvPr>
        </p:nvSpPr>
        <p:spPr/>
        <p:txBody>
          <a:bodyPr/>
          <a:lstStyle>
            <a:lvl1pPr>
              <a:defRPr/>
            </a:lvl1pPr>
          </a:lstStyle>
          <a:p>
            <a:pPr>
              <a:defRPr/>
            </a:pPr>
            <a:fld id="{75D925CD-2218-4CDB-AD0A-94178C8599C1}" type="datetime1">
              <a:rPr lang="ja-JP" altLang="en-US"/>
              <a:pPr>
                <a:defRPr/>
              </a:pPr>
              <a:t>2024/5/14</a:t>
            </a:fld>
            <a:endParaRPr lang="ja-JP" altLang="en-US"/>
          </a:p>
        </p:txBody>
      </p:sp>
      <p:sp>
        <p:nvSpPr>
          <p:cNvPr id="5" name="フッター プレースホルダー 4">
            <a:extLst>
              <a:ext uri="{FF2B5EF4-FFF2-40B4-BE49-F238E27FC236}">
                <a16:creationId xmlns:a16="http://schemas.microsoft.com/office/drawing/2014/main" id="{06D7CEE3-1C58-4F73-9C6E-B02AD856FAC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3123EA-F4DB-4F10-8BB7-8B04DD290BD6}"/>
              </a:ext>
            </a:extLst>
          </p:cNvPr>
          <p:cNvSpPr>
            <a:spLocks noGrp="1"/>
          </p:cNvSpPr>
          <p:nvPr>
            <p:ph type="sldNum" sz="quarter" idx="12"/>
          </p:nvPr>
        </p:nvSpPr>
        <p:spPr/>
        <p:txBody>
          <a:bodyPr/>
          <a:lstStyle>
            <a:lvl1pPr>
              <a:defRPr/>
            </a:lvl1pPr>
          </a:lstStyle>
          <a:p>
            <a:pPr>
              <a:defRPr/>
            </a:pPr>
            <a:fld id="{36FD103E-7781-4E89-8C26-611FEB87780C}" type="slidenum">
              <a:rPr lang="ja-JP" altLang="en-US"/>
              <a:pPr>
                <a:defRPr/>
              </a:pPr>
              <a:t>‹#›</a:t>
            </a:fld>
            <a:endParaRPr lang="ja-JP" altLang="en-US"/>
          </a:p>
        </p:txBody>
      </p:sp>
    </p:spTree>
    <p:extLst>
      <p:ext uri="{BB962C8B-B14F-4D97-AF65-F5344CB8AC3E}">
        <p14:creationId xmlns:p14="http://schemas.microsoft.com/office/powerpoint/2010/main" val="26836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2E83ED3-A0AF-4ED3-B47B-0B38CB507401}"/>
              </a:ext>
            </a:extLst>
          </p:cNvPr>
          <p:cNvSpPr>
            <a:spLocks noGrp="1"/>
          </p:cNvSpPr>
          <p:nvPr>
            <p:ph type="dt" sz="half" idx="10"/>
          </p:nvPr>
        </p:nvSpPr>
        <p:spPr/>
        <p:txBody>
          <a:bodyPr/>
          <a:lstStyle>
            <a:lvl1pPr>
              <a:defRPr/>
            </a:lvl1pPr>
          </a:lstStyle>
          <a:p>
            <a:pPr>
              <a:defRPr/>
            </a:pPr>
            <a:fld id="{6E450B97-3A57-4DBF-99BD-B51949E2EC1E}" type="datetime1">
              <a:rPr lang="ja-JP" altLang="en-US"/>
              <a:pPr>
                <a:defRPr/>
              </a:pPr>
              <a:t>2024/5/14</a:t>
            </a:fld>
            <a:endParaRPr lang="ja-JP" altLang="en-US"/>
          </a:p>
        </p:txBody>
      </p:sp>
      <p:sp>
        <p:nvSpPr>
          <p:cNvPr id="6" name="フッター プレースホルダー 4">
            <a:extLst>
              <a:ext uri="{FF2B5EF4-FFF2-40B4-BE49-F238E27FC236}">
                <a16:creationId xmlns:a16="http://schemas.microsoft.com/office/drawing/2014/main" id="{F018AF4D-DAC2-447E-90D4-28C7D9B906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58A88E-B460-4BF8-9E37-B83EEBD7AF05}"/>
              </a:ext>
            </a:extLst>
          </p:cNvPr>
          <p:cNvSpPr>
            <a:spLocks noGrp="1"/>
          </p:cNvSpPr>
          <p:nvPr>
            <p:ph type="sldNum" sz="quarter" idx="12"/>
          </p:nvPr>
        </p:nvSpPr>
        <p:spPr/>
        <p:txBody>
          <a:bodyPr/>
          <a:lstStyle>
            <a:lvl1pPr>
              <a:defRPr/>
            </a:lvl1pPr>
          </a:lstStyle>
          <a:p>
            <a:pPr>
              <a:defRPr/>
            </a:pPr>
            <a:fld id="{6E017D8B-8B27-473F-8FCB-8611558FF039}" type="slidenum">
              <a:rPr lang="ja-JP" altLang="en-US"/>
              <a:pPr>
                <a:defRPr/>
              </a:pPr>
              <a:t>‹#›</a:t>
            </a:fld>
            <a:endParaRPr lang="ja-JP" altLang="en-US"/>
          </a:p>
        </p:txBody>
      </p:sp>
    </p:spTree>
    <p:extLst>
      <p:ext uri="{BB962C8B-B14F-4D97-AF65-F5344CB8AC3E}">
        <p14:creationId xmlns:p14="http://schemas.microsoft.com/office/powerpoint/2010/main" val="9123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62E0696A-5032-47FB-AE94-5A2A94262670}"/>
              </a:ext>
            </a:extLst>
          </p:cNvPr>
          <p:cNvSpPr>
            <a:spLocks noGrp="1"/>
          </p:cNvSpPr>
          <p:nvPr>
            <p:ph type="dt" sz="half" idx="10"/>
          </p:nvPr>
        </p:nvSpPr>
        <p:spPr/>
        <p:txBody>
          <a:bodyPr/>
          <a:lstStyle>
            <a:lvl1pPr>
              <a:defRPr/>
            </a:lvl1pPr>
          </a:lstStyle>
          <a:p>
            <a:pPr>
              <a:defRPr/>
            </a:pPr>
            <a:fld id="{48E89549-71E4-47D6-877F-3CAFB6F5620F}" type="datetime1">
              <a:rPr lang="ja-JP" altLang="en-US"/>
              <a:pPr>
                <a:defRPr/>
              </a:pPr>
              <a:t>2024/5/14</a:t>
            </a:fld>
            <a:endParaRPr lang="ja-JP" altLang="en-US"/>
          </a:p>
        </p:txBody>
      </p:sp>
      <p:sp>
        <p:nvSpPr>
          <p:cNvPr id="8" name="フッター プレースホルダー 4">
            <a:extLst>
              <a:ext uri="{FF2B5EF4-FFF2-40B4-BE49-F238E27FC236}">
                <a16:creationId xmlns:a16="http://schemas.microsoft.com/office/drawing/2014/main" id="{D19094C8-3E49-484F-B735-7E8B96864CB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53EA390-BD61-4ED6-B9E9-488429B12100}"/>
              </a:ext>
            </a:extLst>
          </p:cNvPr>
          <p:cNvSpPr>
            <a:spLocks noGrp="1"/>
          </p:cNvSpPr>
          <p:nvPr>
            <p:ph type="sldNum" sz="quarter" idx="12"/>
          </p:nvPr>
        </p:nvSpPr>
        <p:spPr/>
        <p:txBody>
          <a:bodyPr/>
          <a:lstStyle>
            <a:lvl1pPr>
              <a:defRPr/>
            </a:lvl1pPr>
          </a:lstStyle>
          <a:p>
            <a:pPr>
              <a:defRPr/>
            </a:pPr>
            <a:fld id="{B8EA70DD-403F-4993-8A76-A8DE1A2C70F7}" type="slidenum">
              <a:rPr lang="ja-JP" altLang="en-US"/>
              <a:pPr>
                <a:defRPr/>
              </a:pPr>
              <a:t>‹#›</a:t>
            </a:fld>
            <a:endParaRPr lang="ja-JP" altLang="en-US"/>
          </a:p>
        </p:txBody>
      </p:sp>
    </p:spTree>
    <p:extLst>
      <p:ext uri="{BB962C8B-B14F-4D97-AF65-F5344CB8AC3E}">
        <p14:creationId xmlns:p14="http://schemas.microsoft.com/office/powerpoint/2010/main" val="2499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6377A78-D4FC-4A28-975D-D7C63C38C5BD}"/>
              </a:ext>
            </a:extLst>
          </p:cNvPr>
          <p:cNvSpPr>
            <a:spLocks noGrp="1"/>
          </p:cNvSpPr>
          <p:nvPr>
            <p:ph type="dt" sz="half" idx="10"/>
          </p:nvPr>
        </p:nvSpPr>
        <p:spPr/>
        <p:txBody>
          <a:bodyPr/>
          <a:lstStyle>
            <a:lvl1pPr>
              <a:defRPr/>
            </a:lvl1pPr>
          </a:lstStyle>
          <a:p>
            <a:pPr>
              <a:defRPr/>
            </a:pPr>
            <a:fld id="{469A21A4-4F01-44C2-9310-CC46FF886418}" type="datetime1">
              <a:rPr lang="ja-JP" altLang="en-US"/>
              <a:pPr>
                <a:defRPr/>
              </a:pPr>
              <a:t>2024/5/14</a:t>
            </a:fld>
            <a:endParaRPr lang="ja-JP" altLang="en-US"/>
          </a:p>
        </p:txBody>
      </p:sp>
      <p:sp>
        <p:nvSpPr>
          <p:cNvPr id="4" name="フッター プレースホルダー 4">
            <a:extLst>
              <a:ext uri="{FF2B5EF4-FFF2-40B4-BE49-F238E27FC236}">
                <a16:creationId xmlns:a16="http://schemas.microsoft.com/office/drawing/2014/main" id="{C4968A7B-3E53-485C-A565-A921A88F0B0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8455CEF-F056-4DF0-979E-EB39570690CE}"/>
              </a:ext>
            </a:extLst>
          </p:cNvPr>
          <p:cNvSpPr>
            <a:spLocks noGrp="1"/>
          </p:cNvSpPr>
          <p:nvPr>
            <p:ph type="sldNum" sz="quarter" idx="12"/>
          </p:nvPr>
        </p:nvSpPr>
        <p:spPr/>
        <p:txBody>
          <a:bodyPr/>
          <a:lstStyle>
            <a:lvl1pPr>
              <a:defRPr/>
            </a:lvl1pPr>
          </a:lstStyle>
          <a:p>
            <a:pPr>
              <a:defRPr/>
            </a:pPr>
            <a:fld id="{0697CFBF-62AA-4423-A348-4E9138DCA51B}" type="slidenum">
              <a:rPr lang="ja-JP" altLang="en-US"/>
              <a:pPr>
                <a:defRPr/>
              </a:pPr>
              <a:t>‹#›</a:t>
            </a:fld>
            <a:endParaRPr lang="ja-JP" altLang="en-US"/>
          </a:p>
        </p:txBody>
      </p:sp>
    </p:spTree>
    <p:extLst>
      <p:ext uri="{BB962C8B-B14F-4D97-AF65-F5344CB8AC3E}">
        <p14:creationId xmlns:p14="http://schemas.microsoft.com/office/powerpoint/2010/main" val="426663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4516712-088E-4979-90EB-35FCD8BF930F}"/>
              </a:ext>
            </a:extLst>
          </p:cNvPr>
          <p:cNvSpPr>
            <a:spLocks noGrp="1"/>
          </p:cNvSpPr>
          <p:nvPr>
            <p:ph type="dt" sz="half" idx="10"/>
          </p:nvPr>
        </p:nvSpPr>
        <p:spPr/>
        <p:txBody>
          <a:bodyPr/>
          <a:lstStyle>
            <a:lvl1pPr>
              <a:defRPr/>
            </a:lvl1pPr>
          </a:lstStyle>
          <a:p>
            <a:pPr>
              <a:defRPr/>
            </a:pPr>
            <a:fld id="{CA8FC3E4-19D5-4B91-B798-0F14E09138DC}" type="datetime1">
              <a:rPr lang="ja-JP" altLang="en-US"/>
              <a:pPr>
                <a:defRPr/>
              </a:pPr>
              <a:t>2024/5/14</a:t>
            </a:fld>
            <a:endParaRPr lang="ja-JP" altLang="en-US"/>
          </a:p>
        </p:txBody>
      </p:sp>
      <p:sp>
        <p:nvSpPr>
          <p:cNvPr id="3" name="フッター プレースホルダー 4">
            <a:extLst>
              <a:ext uri="{FF2B5EF4-FFF2-40B4-BE49-F238E27FC236}">
                <a16:creationId xmlns:a16="http://schemas.microsoft.com/office/drawing/2014/main" id="{A2CF0D1F-FBD1-4D90-B49C-FA24746B1B7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637CD02-1150-46D9-BCE2-A4E464912A3A}"/>
              </a:ext>
            </a:extLst>
          </p:cNvPr>
          <p:cNvSpPr>
            <a:spLocks noGrp="1"/>
          </p:cNvSpPr>
          <p:nvPr>
            <p:ph type="sldNum" sz="quarter" idx="12"/>
          </p:nvPr>
        </p:nvSpPr>
        <p:spPr/>
        <p:txBody>
          <a:bodyPr/>
          <a:lstStyle>
            <a:lvl1pPr>
              <a:defRPr/>
            </a:lvl1pPr>
          </a:lstStyle>
          <a:p>
            <a:pPr>
              <a:defRPr/>
            </a:pPr>
            <a:fld id="{7EE6E9F5-8DA2-4CA0-9968-091F5A64EF1C}" type="slidenum">
              <a:rPr lang="ja-JP" altLang="en-US"/>
              <a:pPr>
                <a:defRPr/>
              </a:pPr>
              <a:t>‹#›</a:t>
            </a:fld>
            <a:endParaRPr lang="ja-JP" altLang="en-US"/>
          </a:p>
        </p:txBody>
      </p:sp>
    </p:spTree>
    <p:extLst>
      <p:ext uri="{BB962C8B-B14F-4D97-AF65-F5344CB8AC3E}">
        <p14:creationId xmlns:p14="http://schemas.microsoft.com/office/powerpoint/2010/main" val="232490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6315723-5632-4AE0-82CD-F026C9C47C8C}"/>
              </a:ext>
            </a:extLst>
          </p:cNvPr>
          <p:cNvSpPr>
            <a:spLocks noGrp="1"/>
          </p:cNvSpPr>
          <p:nvPr>
            <p:ph type="dt" sz="half" idx="10"/>
          </p:nvPr>
        </p:nvSpPr>
        <p:spPr/>
        <p:txBody>
          <a:bodyPr/>
          <a:lstStyle>
            <a:lvl1pPr>
              <a:defRPr/>
            </a:lvl1pPr>
          </a:lstStyle>
          <a:p>
            <a:pPr>
              <a:defRPr/>
            </a:pPr>
            <a:fld id="{DCBBFD21-FE81-4C7E-806C-51C3D4E55261}" type="datetime1">
              <a:rPr lang="ja-JP" altLang="en-US"/>
              <a:pPr>
                <a:defRPr/>
              </a:pPr>
              <a:t>2024/5/14</a:t>
            </a:fld>
            <a:endParaRPr lang="ja-JP" altLang="en-US"/>
          </a:p>
        </p:txBody>
      </p:sp>
      <p:sp>
        <p:nvSpPr>
          <p:cNvPr id="6" name="フッター プレースホルダー 4">
            <a:extLst>
              <a:ext uri="{FF2B5EF4-FFF2-40B4-BE49-F238E27FC236}">
                <a16:creationId xmlns:a16="http://schemas.microsoft.com/office/drawing/2014/main" id="{2D8FA137-966D-4DB7-82A5-32776894688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9781864-E739-4738-A353-2A94A3A70D12}"/>
              </a:ext>
            </a:extLst>
          </p:cNvPr>
          <p:cNvSpPr>
            <a:spLocks noGrp="1"/>
          </p:cNvSpPr>
          <p:nvPr>
            <p:ph type="sldNum" sz="quarter" idx="12"/>
          </p:nvPr>
        </p:nvSpPr>
        <p:spPr/>
        <p:txBody>
          <a:bodyPr/>
          <a:lstStyle>
            <a:lvl1pPr>
              <a:defRPr/>
            </a:lvl1pPr>
          </a:lstStyle>
          <a:p>
            <a:pPr>
              <a:defRPr/>
            </a:pPr>
            <a:fld id="{24F2EEFF-870E-4B97-B790-4292DFC96EF0}" type="slidenum">
              <a:rPr lang="ja-JP" altLang="en-US"/>
              <a:pPr>
                <a:defRPr/>
              </a:pPr>
              <a:t>‹#›</a:t>
            </a:fld>
            <a:endParaRPr lang="ja-JP" altLang="en-US"/>
          </a:p>
        </p:txBody>
      </p:sp>
    </p:spTree>
    <p:extLst>
      <p:ext uri="{BB962C8B-B14F-4D97-AF65-F5344CB8AC3E}">
        <p14:creationId xmlns:p14="http://schemas.microsoft.com/office/powerpoint/2010/main" val="175029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257F198-75BC-4DF3-AE5B-98B24692DAAE}"/>
              </a:ext>
            </a:extLst>
          </p:cNvPr>
          <p:cNvSpPr>
            <a:spLocks noGrp="1"/>
          </p:cNvSpPr>
          <p:nvPr>
            <p:ph type="dt" sz="half" idx="10"/>
          </p:nvPr>
        </p:nvSpPr>
        <p:spPr/>
        <p:txBody>
          <a:bodyPr/>
          <a:lstStyle>
            <a:lvl1pPr>
              <a:defRPr/>
            </a:lvl1pPr>
          </a:lstStyle>
          <a:p>
            <a:pPr>
              <a:defRPr/>
            </a:pPr>
            <a:fld id="{9151044E-C502-4425-8291-D59572E4FCC5}" type="datetime1">
              <a:rPr lang="ja-JP" altLang="en-US"/>
              <a:pPr>
                <a:defRPr/>
              </a:pPr>
              <a:t>2024/5/14</a:t>
            </a:fld>
            <a:endParaRPr lang="ja-JP" altLang="en-US"/>
          </a:p>
        </p:txBody>
      </p:sp>
      <p:sp>
        <p:nvSpPr>
          <p:cNvPr id="6" name="フッター プレースホルダー 4">
            <a:extLst>
              <a:ext uri="{FF2B5EF4-FFF2-40B4-BE49-F238E27FC236}">
                <a16:creationId xmlns:a16="http://schemas.microsoft.com/office/drawing/2014/main" id="{8078DBB8-7D6F-4515-B49F-361232ACB9C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3037F4A-6DA9-4BC3-9FEF-F4D18AB6FC25}"/>
              </a:ext>
            </a:extLst>
          </p:cNvPr>
          <p:cNvSpPr>
            <a:spLocks noGrp="1"/>
          </p:cNvSpPr>
          <p:nvPr>
            <p:ph type="sldNum" sz="quarter" idx="12"/>
          </p:nvPr>
        </p:nvSpPr>
        <p:spPr/>
        <p:txBody>
          <a:bodyPr/>
          <a:lstStyle>
            <a:lvl1pPr>
              <a:defRPr/>
            </a:lvl1pPr>
          </a:lstStyle>
          <a:p>
            <a:pPr>
              <a:defRPr/>
            </a:pPr>
            <a:fld id="{DCE67DC6-3522-4E84-A4E4-33E6C965E3F0}" type="slidenum">
              <a:rPr lang="ja-JP" altLang="en-US"/>
              <a:pPr>
                <a:defRPr/>
              </a:pPr>
              <a:t>‹#›</a:t>
            </a:fld>
            <a:endParaRPr lang="ja-JP" altLang="en-US"/>
          </a:p>
        </p:txBody>
      </p:sp>
    </p:spTree>
    <p:extLst>
      <p:ext uri="{BB962C8B-B14F-4D97-AF65-F5344CB8AC3E}">
        <p14:creationId xmlns:p14="http://schemas.microsoft.com/office/powerpoint/2010/main" val="21440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6560B1B-44A6-4DED-9F69-1E4B72CA86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D77CE746-BC95-44AE-BF2D-48D69904F5D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FF02D61-C15E-4A5C-B505-076EC2F38DC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E69AB76-6850-4E19-8E78-C8423DC937DE}" type="datetime1">
              <a:rPr lang="ja-JP" altLang="en-US"/>
              <a:pPr>
                <a:defRPr/>
              </a:pPr>
              <a:t>2024/5/14</a:t>
            </a:fld>
            <a:endParaRPr lang="ja-JP" altLang="en-US"/>
          </a:p>
        </p:txBody>
      </p:sp>
      <p:sp>
        <p:nvSpPr>
          <p:cNvPr id="5" name="フッター プレースホルダー 4">
            <a:extLst>
              <a:ext uri="{FF2B5EF4-FFF2-40B4-BE49-F238E27FC236}">
                <a16:creationId xmlns:a16="http://schemas.microsoft.com/office/drawing/2014/main" id="{B8CBC0C3-092D-4313-A7B7-8849971261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7B75FF4-AE11-4838-9EA7-97234D2E0F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3689C2-F68F-4344-BDFE-EC7A8BE72AF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5.png"/><Relationship Id="rId7"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ref.osaka.lg.jp/attach/21597/00467011/daiikkaibukaisiryou(dourokyouryounado).pdf" TargetMode="External"/><Relationship Id="rId2" Type="http://schemas.openxmlformats.org/officeDocument/2006/relationships/hyperlink" Target="https://www.pref.osaka.lg.jp/attach/21597/00467011/bukaisiryou(monorerusisetu).pdf" TargetMode="External"/><Relationship Id="rId1" Type="http://schemas.openxmlformats.org/officeDocument/2006/relationships/slideLayout" Target="../slideLayouts/slideLayout6.xml"/><Relationship Id="rId4" Type="http://schemas.openxmlformats.org/officeDocument/2006/relationships/hyperlink" Target="https://www.pref.osaka.lg.jp/attach/21597/00467011/butyoujumyouka%20bukaisiryou(kouennhenn).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ref.osaka.lg.jp/attach/21597/00467013/04_gesuidousisetuhenn(honnpenn).pdf" TargetMode="External"/><Relationship Id="rId2" Type="http://schemas.openxmlformats.org/officeDocument/2006/relationships/hyperlink" Target="https://www.pref.osaka.lg.jp/attach/21597/00467013/02_kasennkanrisisetuhenn(honnpenn).pd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ef.osaka.lg.jp/attach/21597/00467010/04-1_koukakenshou_torikumihoushin_gesui.pdf" TargetMode="External"/><Relationship Id="rId2" Type="http://schemas.openxmlformats.org/officeDocument/2006/relationships/hyperlink" Target="https://www.pref.osaka.lg.jp/attach/21597/00467010/04-2_koukakenshou_torikumihoushin_kasen-kaigan.pdf" TargetMode="External"/><Relationship Id="rId1" Type="http://schemas.openxmlformats.org/officeDocument/2006/relationships/slideLayout" Target="../slideLayouts/slideLayout6.xml"/><Relationship Id="rId4" Type="http://schemas.openxmlformats.org/officeDocument/2006/relationships/hyperlink" Target="https://www.pref.osaka.lg.jp/attach/21597/00467010/05_dai1kai_shingikai_iiniken_no_torikumihoushi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pref.osaka.lg.jp/attach/21597/00467011/butyoujumyouka%20bukaisiryou(kouennhenn).pdf" TargetMode="External"/><Relationship Id="rId2" Type="http://schemas.openxmlformats.org/officeDocument/2006/relationships/hyperlink" Target="https://www.pref.osaka.lg.jp/attach/21597/00467013/02_kasennkanrisisetuhenn(honnpenn).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pref.osaka.lg.jp/attach/21597/00467011/butyoujumyouka%20bukaisiryou(kouennhenn).pdf" TargetMode="External"/><Relationship Id="rId7" Type="http://schemas.openxmlformats.org/officeDocument/2006/relationships/hyperlink" Target="https://www.pref.osaka.lg.jp/attach/21597/00467010/05_dai1kai_shingikai_iiniken_no_torikumihoushin.pdf" TargetMode="External"/><Relationship Id="rId2" Type="http://schemas.openxmlformats.org/officeDocument/2006/relationships/hyperlink" Target="https://www.pref.osaka.lg.jp/attach/21597/00467011/bukaisiryou(monorerusisetu).pdf" TargetMode="External"/><Relationship Id="rId1" Type="http://schemas.openxmlformats.org/officeDocument/2006/relationships/slideLayout" Target="../slideLayouts/slideLayout6.xml"/><Relationship Id="rId6" Type="http://schemas.openxmlformats.org/officeDocument/2006/relationships/hyperlink" Target="https://www.pref.osaka.lg.jp/attach/21597/00467010/04-2_koukakenshou_torikumihoushin_kasen-kaigan.pdf" TargetMode="External"/><Relationship Id="rId5" Type="http://schemas.openxmlformats.org/officeDocument/2006/relationships/hyperlink" Target="https://www.pref.osaka.lg.jp/attach/21597/00467013/04_gesuidousisetuhenn(honnpenn).pdf" TargetMode="External"/><Relationship Id="rId4" Type="http://schemas.openxmlformats.org/officeDocument/2006/relationships/hyperlink" Target="https://www.pref.osaka.lg.jp/attach/21597/00467013/02_kasennkanrisisetuhenn(honnpen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3.xml"/><Relationship Id="rId7" Type="http://schemas.openxmlformats.org/officeDocument/2006/relationships/slide" Target="slide27.xml"/><Relationship Id="rId12" Type="http://schemas.openxmlformats.org/officeDocument/2006/relationships/slide" Target="slide32.xml"/><Relationship Id="rId2" Type="http://schemas.openxmlformats.org/officeDocument/2006/relationships/slide" Target="slide22.xml"/><Relationship Id="rId1" Type="http://schemas.openxmlformats.org/officeDocument/2006/relationships/slideLayout" Target="../slideLayouts/slideLayout6.xml"/><Relationship Id="rId6" Type="http://schemas.openxmlformats.org/officeDocument/2006/relationships/slide" Target="slide26.xml"/><Relationship Id="rId11" Type="http://schemas.openxmlformats.org/officeDocument/2006/relationships/slide" Target="slide31.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2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1D24D-D515-4E9D-B84D-5CA379730A3E}"/>
              </a:ext>
            </a:extLst>
          </p:cNvPr>
          <p:cNvSpPr>
            <a:spLocks noGrp="1"/>
          </p:cNvSpPr>
          <p:nvPr/>
        </p:nvSpPr>
        <p:spPr>
          <a:xfrm>
            <a:off x="59365" y="1020811"/>
            <a:ext cx="9025269" cy="1144008"/>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a:latin typeface="Meiryo UI" pitchFamily="50" charset="-128"/>
                <a:ea typeface="Meiryo UI" pitchFamily="50" charset="-128"/>
                <a:cs typeface="Meiryo UI" pitchFamily="50" charset="-128"/>
              </a:rPr>
              <a:t>大阪府都市基盤施設維持管理技術審議会</a:t>
            </a:r>
            <a:endParaRPr lang="en-US" altLang="ja-JP" sz="3200" b="1">
              <a:latin typeface="Meiryo UI" pitchFamily="50" charset="-128"/>
              <a:ea typeface="Meiryo UI" pitchFamily="50" charset="-128"/>
              <a:cs typeface="Meiryo UI" pitchFamily="50" charset="-128"/>
            </a:endParaRPr>
          </a:p>
          <a:p>
            <a:pPr fontAlgn="auto">
              <a:spcAft>
                <a:spcPts val="0"/>
              </a:spcAft>
              <a:defRPr/>
            </a:pPr>
            <a:r>
              <a:rPr lang="ja-JP" altLang="en-US" sz="3200" b="1">
                <a:latin typeface="Meiryo UI" pitchFamily="50" charset="-128"/>
                <a:ea typeface="Meiryo UI" pitchFamily="50" charset="-128"/>
                <a:cs typeface="Meiryo UI" pitchFamily="50" charset="-128"/>
              </a:rPr>
              <a:t>第１回　全体検討部会</a:t>
            </a:r>
          </a:p>
        </p:txBody>
      </p:sp>
      <p:sp>
        <p:nvSpPr>
          <p:cNvPr id="3076" name="サブタイトル 2">
            <a:extLst>
              <a:ext uri="{FF2B5EF4-FFF2-40B4-BE49-F238E27FC236}">
                <a16:creationId xmlns:a16="http://schemas.microsoft.com/office/drawing/2014/main" id="{38E546BB-B42E-4D7C-A251-5E45F2B2F5BA}"/>
              </a:ext>
            </a:extLst>
          </p:cNvPr>
          <p:cNvSpPr>
            <a:spLocks noGrp="1"/>
          </p:cNvSpPr>
          <p:nvPr/>
        </p:nvSpPr>
        <p:spPr bwMode="auto">
          <a:xfrm>
            <a:off x="1258888" y="5734050"/>
            <a:ext cx="6400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2000" b="1" dirty="0">
                <a:solidFill>
                  <a:srgbClr val="898989"/>
                </a:solidFill>
                <a:latin typeface="Meiryo UI" panose="020B0604030504040204" pitchFamily="50" charset="-128"/>
                <a:ea typeface="Meiryo UI" panose="020B0604030504040204" pitchFamily="50" charset="-128"/>
              </a:rPr>
              <a:t>令和６年５月</a:t>
            </a:r>
            <a:r>
              <a:rPr lang="en-US" altLang="ja-JP" sz="2000" b="1" dirty="0">
                <a:solidFill>
                  <a:srgbClr val="898989"/>
                </a:solidFill>
                <a:latin typeface="Meiryo UI" panose="020B0604030504040204" pitchFamily="50" charset="-128"/>
                <a:ea typeface="Meiryo UI" panose="020B0604030504040204" pitchFamily="50" charset="-128"/>
              </a:rPr>
              <a:t>14</a:t>
            </a:r>
            <a:r>
              <a:rPr lang="ja-JP" altLang="en-US" sz="2000" b="1" dirty="0">
                <a:solidFill>
                  <a:srgbClr val="898989"/>
                </a:solidFill>
                <a:latin typeface="Meiryo UI" panose="020B0604030504040204" pitchFamily="50" charset="-128"/>
                <a:ea typeface="Meiryo UI" panose="020B0604030504040204" pitchFamily="50" charset="-128"/>
              </a:rPr>
              <a:t>日</a:t>
            </a:r>
            <a:endParaRPr lang="en-US" altLang="ja-JP" sz="2000" b="1" dirty="0">
              <a:solidFill>
                <a:srgbClr val="898989"/>
              </a:solidFill>
              <a:latin typeface="Meiryo UI" panose="020B0604030504040204" pitchFamily="50" charset="-128"/>
              <a:ea typeface="Meiryo UI" panose="020B0604030504040204" pitchFamily="50" charset="-128"/>
            </a:endParaRPr>
          </a:p>
          <a:p>
            <a:pPr algn="ctr" eaLnBrk="1" hangingPunct="1">
              <a:buFont typeface="Arial" panose="020B0604020202020204" pitchFamily="34" charset="0"/>
              <a:buNone/>
            </a:pPr>
            <a:r>
              <a:rPr lang="ja-JP" altLang="en-US" sz="2000" b="1" dirty="0">
                <a:solidFill>
                  <a:srgbClr val="898989"/>
                </a:solidFill>
                <a:latin typeface="Meiryo UI" panose="020B0604030504040204" pitchFamily="50" charset="-128"/>
                <a:ea typeface="Meiryo UI" panose="020B0604030504040204" pitchFamily="50" charset="-128"/>
              </a:rPr>
              <a:t>大阪府</a:t>
            </a:r>
          </a:p>
        </p:txBody>
      </p:sp>
      <p:sp>
        <p:nvSpPr>
          <p:cNvPr id="3077" name="タイトル 1">
            <a:extLst>
              <a:ext uri="{FF2B5EF4-FFF2-40B4-BE49-F238E27FC236}">
                <a16:creationId xmlns:a16="http://schemas.microsoft.com/office/drawing/2014/main" id="{4D27ABC1-F9D1-4A2F-9541-5E22E0210252}"/>
              </a:ext>
            </a:extLst>
          </p:cNvPr>
          <p:cNvSpPr txBox="1">
            <a:spLocks/>
          </p:cNvSpPr>
          <p:nvPr/>
        </p:nvSpPr>
        <p:spPr bwMode="auto">
          <a:xfrm>
            <a:off x="2384109" y="3115442"/>
            <a:ext cx="4884439" cy="141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000" b="1" dirty="0">
                <a:solidFill>
                  <a:srgbClr val="000000"/>
                </a:solidFill>
                <a:latin typeface="Meiryo UI"/>
                <a:ea typeface="Meiryo UI"/>
              </a:rPr>
              <a:t>１．本日の議題</a:t>
            </a:r>
            <a:endParaRPr lang="en-US" altLang="ja-JP" sz="2000" b="1" dirty="0">
              <a:solidFill>
                <a:srgbClr val="000000"/>
              </a:solidFill>
              <a:latin typeface="Meiryo UI"/>
              <a:ea typeface="Meiryo UI"/>
            </a:endParaRPr>
          </a:p>
          <a:p>
            <a:pPr eaLnBrk="1" hangingPunct="1">
              <a:lnSpc>
                <a:spcPct val="150000"/>
              </a:lnSpc>
              <a:spcBef>
                <a:spcPct val="0"/>
              </a:spcBef>
              <a:buFontTx/>
              <a:buNone/>
            </a:pPr>
            <a:r>
              <a:rPr lang="ja-JP" altLang="en-US" sz="2000" b="1" dirty="0">
                <a:solidFill>
                  <a:srgbClr val="000000"/>
                </a:solidFill>
                <a:latin typeface="Meiryo UI"/>
                <a:ea typeface="Meiryo UI"/>
              </a:rPr>
              <a:t>２．個別部会内容と取組方針</a:t>
            </a:r>
            <a:endParaRPr lang="en-US" altLang="ja-JP" sz="2000" b="1" dirty="0">
              <a:solidFill>
                <a:srgbClr val="000000"/>
              </a:solidFill>
              <a:latin typeface="Meiryo UI"/>
              <a:ea typeface="Meiryo UI"/>
            </a:endParaRPr>
          </a:p>
          <a:p>
            <a:pPr eaLnBrk="1" hangingPunct="1">
              <a:lnSpc>
                <a:spcPct val="150000"/>
              </a:lnSpc>
              <a:spcBef>
                <a:spcPct val="0"/>
              </a:spcBef>
              <a:buNone/>
            </a:pPr>
            <a:r>
              <a:rPr lang="ja-JP" altLang="en-US" sz="2000" b="1" dirty="0">
                <a:latin typeface="Meiryo UI" panose="020B0604030504040204" pitchFamily="50" charset="-128"/>
                <a:ea typeface="Meiryo UI" panose="020B0604030504040204" pitchFamily="50" charset="-128"/>
              </a:rPr>
              <a:t>３．持続可能な維持管理の仕組みづくり</a:t>
            </a:r>
            <a:endParaRPr lang="en-US" altLang="ja-JP" sz="20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CA2DDC45-F0FE-EFFC-A521-24075DCFE416}"/>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４    </a:t>
            </a:r>
            <a:r>
              <a:rPr lang="en-US" altLang="ja-JP" sz="2400" b="1" dirty="0">
                <a:solidFill>
                  <a:schemeClr val="accent6"/>
                </a:solidFill>
                <a:latin typeface="Meiryo UI" pitchFamily="50" charset="-128"/>
                <a:ea typeface="Meiryo UI" pitchFamily="50" charset="-128"/>
                <a:cs typeface="Meiryo UI" pitchFamily="50" charset="-128"/>
              </a:rPr>
              <a:t>1</a:t>
            </a:r>
            <a:r>
              <a:rPr lang="ja-JP" altLang="en-US" sz="2400" b="1" dirty="0">
                <a:solidFill>
                  <a:schemeClr val="bg1"/>
                </a:solidFill>
                <a:latin typeface="Meiryo UI" pitchFamily="50" charset="-128"/>
                <a:ea typeface="Meiryo UI" pitchFamily="50" charset="-128"/>
                <a:cs typeface="Meiryo UI" pitchFamily="50" charset="-128"/>
              </a:rPr>
              <a:t>　新技術の活用</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4" name="正方形/長方形 11">
            <a:extLst>
              <a:ext uri="{FF2B5EF4-FFF2-40B4-BE49-F238E27FC236}">
                <a16:creationId xmlns:a16="http://schemas.microsoft.com/office/drawing/2014/main" id="{2BADA42E-1AAF-43DA-8033-8D38401F21CA}"/>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dirty="0">
                <a:solidFill>
                  <a:schemeClr val="bg1"/>
                </a:solidFill>
                <a:latin typeface="Meiryo UI" panose="020B0604030504040204" pitchFamily="50" charset="-128"/>
                <a:ea typeface="Meiryo UI" panose="020B0604030504040204" pitchFamily="50" charset="-128"/>
              </a:rPr>
              <a:t>持続可能な維持管理の仕組みづくり</a:t>
            </a:r>
            <a:endParaRPr lang="en-US" altLang="ja-JP" sz="1200" b="1" dirty="0">
              <a:solidFill>
                <a:schemeClr val="bg1"/>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A1C0A341-77C4-4EDC-A8E7-720C0B0ED76B}"/>
              </a:ext>
            </a:extLst>
          </p:cNvPr>
          <p:cNvGrpSpPr/>
          <p:nvPr/>
        </p:nvGrpSpPr>
        <p:grpSpPr>
          <a:xfrm>
            <a:off x="48257" y="5313000"/>
            <a:ext cx="9095743" cy="1573469"/>
            <a:chOff x="48257" y="5360383"/>
            <a:chExt cx="9095743" cy="1573469"/>
          </a:xfrm>
        </p:grpSpPr>
        <p:sp>
          <p:nvSpPr>
            <p:cNvPr id="106" name="テキスト ボックス 105">
              <a:extLst>
                <a:ext uri="{FF2B5EF4-FFF2-40B4-BE49-F238E27FC236}">
                  <a16:creationId xmlns:a16="http://schemas.microsoft.com/office/drawing/2014/main" id="{8DF6C7F4-F20B-4741-AA83-587E86F4E926}"/>
                </a:ext>
              </a:extLst>
            </p:cNvPr>
            <p:cNvSpPr txBox="1"/>
            <p:nvPr/>
          </p:nvSpPr>
          <p:spPr>
            <a:xfrm>
              <a:off x="3673811" y="6023023"/>
              <a:ext cx="5400000" cy="792000"/>
            </a:xfrm>
            <a:prstGeom prst="rect">
              <a:avLst/>
            </a:prstGeom>
            <a:solidFill>
              <a:schemeClr val="bg1">
                <a:lumMod val="95000"/>
              </a:schemeClr>
            </a:solidFill>
          </p:spPr>
          <p:txBody>
            <a:bodyPr wrap="square" rtlCol="0">
              <a:spAutoFit/>
            </a:bodyPr>
            <a:lstStyle/>
            <a:p>
              <a:r>
                <a:rPr kumimoji="1" lang="en-US" altLang="ja-JP" sz="1100" b="1" dirty="0"/>
                <a:t>&lt;</a:t>
              </a:r>
              <a:r>
                <a:rPr kumimoji="1" lang="ja-JP" altLang="en-US" sz="1100" b="1" dirty="0"/>
                <a:t>導入コスト</a:t>
              </a:r>
              <a:r>
                <a:rPr kumimoji="1" lang="en-US" altLang="ja-JP" sz="1100" b="1" dirty="0"/>
                <a:t>&gt;</a:t>
              </a:r>
              <a:r>
                <a:rPr kumimoji="1" lang="ja-JP" altLang="en-US" sz="1100" b="1" dirty="0"/>
                <a:t>　　　　　　 </a:t>
              </a:r>
              <a:r>
                <a:rPr kumimoji="1" lang="ja-JP" altLang="en-US" sz="1100" dirty="0"/>
                <a:t>直近だけでなく、ロングスパン</a:t>
              </a:r>
              <a:r>
                <a:rPr lang="ja-JP" altLang="en-US" sz="1100" dirty="0"/>
                <a:t>（</a:t>
              </a:r>
              <a:r>
                <a:rPr lang="en-US" altLang="ja-JP" sz="1100" dirty="0"/>
                <a:t>30</a:t>
              </a:r>
              <a:r>
                <a:rPr lang="ja-JP" altLang="en-US" sz="1100" dirty="0"/>
                <a:t>年以上）で</a:t>
              </a:r>
              <a:r>
                <a:rPr kumimoji="1" lang="en-US" altLang="ja-JP" sz="1100" dirty="0"/>
                <a:t>B/C</a:t>
              </a:r>
              <a:r>
                <a:rPr kumimoji="1" lang="ja-JP" altLang="en-US" sz="1100" dirty="0"/>
                <a:t>を算出⇒評価</a:t>
              </a:r>
              <a:br>
                <a:rPr kumimoji="1" lang="en-US" altLang="ja-JP" sz="1100" dirty="0"/>
              </a:br>
              <a:r>
                <a:rPr kumimoji="1" lang="ja-JP" altLang="en-US" sz="1100" dirty="0"/>
                <a:t>　　　　　　　　　　　　　　　　</a:t>
              </a:r>
              <a:r>
                <a:rPr lang="en-US" altLang="ja-JP" sz="1100" dirty="0"/>
                <a:t>※</a:t>
              </a:r>
              <a:r>
                <a:rPr lang="ja-JP" altLang="en-US" sz="1100" dirty="0"/>
                <a:t>職員のコスト削減額の導入を検討</a:t>
              </a:r>
              <a:r>
                <a:rPr kumimoji="1" lang="ja-JP" altLang="en-US" sz="1100" dirty="0"/>
                <a:t>　</a:t>
              </a:r>
              <a:endParaRPr kumimoji="1" lang="en-US" altLang="ja-JP" sz="1100" dirty="0"/>
            </a:p>
            <a:p>
              <a:r>
                <a:rPr kumimoji="1" lang="en-US" altLang="ja-JP" sz="1100" b="1" dirty="0"/>
                <a:t>&lt;</a:t>
              </a:r>
              <a:r>
                <a:rPr kumimoji="1" lang="ja-JP" altLang="en-US" sz="1100" b="1" dirty="0"/>
                <a:t>効　　果</a:t>
              </a:r>
              <a:r>
                <a:rPr kumimoji="1" lang="en-US" altLang="ja-JP" sz="1100" b="1" dirty="0"/>
                <a:t>&gt;</a:t>
              </a:r>
              <a:r>
                <a:rPr kumimoji="1" lang="ja-JP" altLang="en-US" sz="1100" b="1" dirty="0"/>
                <a:t>　　</a:t>
              </a:r>
              <a:r>
                <a:rPr kumimoji="1" lang="ja-JP" altLang="en-US" sz="1100" dirty="0"/>
                <a:t>　　　　　　効率性、品質、精度向上となるか</a:t>
              </a:r>
              <a:endParaRPr kumimoji="1" lang="en-US" altLang="ja-JP" sz="1100" dirty="0"/>
            </a:p>
            <a:p>
              <a:r>
                <a:rPr kumimoji="1" lang="en-US" altLang="ja-JP" sz="1100" b="1" dirty="0"/>
                <a:t>&lt;</a:t>
              </a:r>
              <a:r>
                <a:rPr kumimoji="1" lang="ja-JP" altLang="en-US" sz="1100" b="1" dirty="0"/>
                <a:t>最適な技術の追求</a:t>
              </a:r>
              <a:r>
                <a:rPr lang="en-US" altLang="ja-JP" sz="1100" b="1" dirty="0"/>
                <a:t>&gt;</a:t>
              </a:r>
              <a:r>
                <a:rPr lang="ja-JP" altLang="en-US" sz="1100" b="1" dirty="0"/>
                <a:t>　</a:t>
              </a:r>
              <a:r>
                <a:rPr lang="ja-JP" altLang="en-US" sz="1100" dirty="0"/>
                <a:t>後発の類似技術にも常に意識を向け、機会損失を防ぐ</a:t>
              </a:r>
              <a:endParaRPr kumimoji="1" lang="en-US" altLang="ja-JP" sz="1100" dirty="0"/>
            </a:p>
          </p:txBody>
        </p:sp>
        <p:sp>
          <p:nvSpPr>
            <p:cNvPr id="50" name="テキスト ボックス 49">
              <a:extLst>
                <a:ext uri="{FF2B5EF4-FFF2-40B4-BE49-F238E27FC236}">
                  <a16:creationId xmlns:a16="http://schemas.microsoft.com/office/drawing/2014/main" id="{2A0ABC80-EFDC-484F-B72F-67B12C8E80C5}"/>
                </a:ext>
              </a:extLst>
            </p:cNvPr>
            <p:cNvSpPr txBox="1"/>
            <p:nvPr/>
          </p:nvSpPr>
          <p:spPr>
            <a:xfrm>
              <a:off x="48257" y="6023023"/>
              <a:ext cx="3312000" cy="792000"/>
            </a:xfrm>
            <a:prstGeom prst="rect">
              <a:avLst/>
            </a:prstGeom>
            <a:solidFill>
              <a:schemeClr val="bg1">
                <a:lumMod val="95000"/>
              </a:schemeClr>
            </a:solidFill>
          </p:spPr>
          <p:txBody>
            <a:bodyPr wrap="square" rtlCol="0" anchor="ctr">
              <a:noAutofit/>
            </a:bodyPr>
            <a:lstStyle/>
            <a:p>
              <a:r>
                <a:rPr kumimoji="1" lang="ja-JP" altLang="en-US" sz="1100" dirty="0">
                  <a:latin typeface="Meiryo UI" panose="020B0604030504040204" pitchFamily="50" charset="-128"/>
                  <a:ea typeface="Meiryo UI" panose="020B0604030504040204" pitchFamily="50" charset="-128"/>
                </a:rPr>
                <a:t>改良点②</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効果検証時の評価項目</a:t>
              </a:r>
              <a:r>
                <a:rPr kumimoji="1" lang="en-US" altLang="ja-JP" sz="1100" dirty="0">
                  <a:latin typeface="Meiryo UI" panose="020B0604030504040204" pitchFamily="50" charset="-128"/>
                  <a:ea typeface="Meiryo UI" panose="020B0604030504040204" pitchFamily="50" charset="-128"/>
                </a:rPr>
                <a:t>】</a:t>
              </a:r>
              <a:endParaRPr kumimoji="1" lang="en-US" altLang="ja-JP" sz="1100" dirty="0"/>
            </a:p>
            <a:p>
              <a:r>
                <a:rPr lang="ja-JP" altLang="en-US" sz="900" dirty="0"/>
                <a:t>現在</a:t>
              </a:r>
              <a:r>
                <a:rPr kumimoji="1" lang="ja-JP" altLang="en-US" sz="900" dirty="0"/>
                <a:t>　維持管理に関する新技術について、</a:t>
              </a:r>
            </a:p>
            <a:p>
              <a:r>
                <a:rPr kumimoji="1" lang="ja-JP" altLang="en-US" sz="1100" b="1" dirty="0"/>
                <a:t>　　　コスト縮減、有用性、省力化</a:t>
              </a:r>
              <a:r>
                <a:rPr kumimoji="1" lang="ja-JP" altLang="en-US" sz="1100" dirty="0"/>
                <a:t>を追及　</a:t>
              </a:r>
              <a:endParaRPr kumimoji="1" lang="en-US" altLang="ja-JP" sz="1100" dirty="0"/>
            </a:p>
          </p:txBody>
        </p:sp>
        <p:sp>
          <p:nvSpPr>
            <p:cNvPr id="54" name="テキスト ボックス 53">
              <a:extLst>
                <a:ext uri="{FF2B5EF4-FFF2-40B4-BE49-F238E27FC236}">
                  <a16:creationId xmlns:a16="http://schemas.microsoft.com/office/drawing/2014/main" id="{442D650A-7813-456E-BBC0-3547E77788F6}"/>
                </a:ext>
              </a:extLst>
            </p:cNvPr>
            <p:cNvSpPr txBox="1"/>
            <p:nvPr/>
          </p:nvSpPr>
          <p:spPr>
            <a:xfrm>
              <a:off x="185953" y="5422254"/>
              <a:ext cx="2944788" cy="305596"/>
            </a:xfrm>
            <a:prstGeom prst="rect">
              <a:avLst/>
            </a:prstGeom>
            <a:noFill/>
          </p:spPr>
          <p:txBody>
            <a:bodyPr wrap="square" rtlCol="0">
              <a:spAutoFit/>
            </a:bodyPr>
            <a:lstStyle/>
            <a:p>
              <a:pPr>
                <a:lnSpc>
                  <a:spcPts val="1900"/>
                </a:lnSpc>
              </a:pPr>
              <a:endParaRPr kumimoji="1" lang="en-US" altLang="ja-JP" sz="1200" dirty="0">
                <a:latin typeface="Meiryo UI" panose="020B0604030504040204" pitchFamily="50" charset="-128"/>
                <a:ea typeface="Meiryo UI" panose="020B0604030504040204" pitchFamily="50" charset="-128"/>
              </a:endParaRPr>
            </a:p>
          </p:txBody>
        </p:sp>
        <p:sp>
          <p:nvSpPr>
            <p:cNvPr id="56" name="二等辺三角形 55">
              <a:extLst>
                <a:ext uri="{FF2B5EF4-FFF2-40B4-BE49-F238E27FC236}">
                  <a16:creationId xmlns:a16="http://schemas.microsoft.com/office/drawing/2014/main" id="{26AEEEBE-5F89-4921-9A9B-65CEC5E90EB4}"/>
                </a:ext>
              </a:extLst>
            </p:cNvPr>
            <p:cNvSpPr/>
            <p:nvPr/>
          </p:nvSpPr>
          <p:spPr>
            <a:xfrm rot="5400000">
              <a:off x="3267247" y="5582673"/>
              <a:ext cx="562925" cy="207816"/>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8D19194A-B665-4E4B-8906-F7C2CBD20CD1}"/>
                </a:ext>
              </a:extLst>
            </p:cNvPr>
            <p:cNvSpPr txBox="1"/>
            <p:nvPr/>
          </p:nvSpPr>
          <p:spPr>
            <a:xfrm>
              <a:off x="3673810" y="5360383"/>
              <a:ext cx="5400000" cy="600164"/>
            </a:xfrm>
            <a:prstGeom prst="rect">
              <a:avLst/>
            </a:prstGeom>
            <a:solidFill>
              <a:schemeClr val="bg1">
                <a:lumMod val="95000"/>
              </a:schemeClr>
            </a:solidFill>
          </p:spPr>
          <p:txBody>
            <a:bodyPr wrap="square" rtlCol="0">
              <a:spAutoFit/>
            </a:bodyPr>
            <a:lstStyle/>
            <a:p>
              <a:r>
                <a:rPr lang="ja-JP" altLang="en-US" sz="1100" b="1" dirty="0"/>
                <a:t>ニーズ・シーズの提案の機会を広げ、新技術を掘り起こしていく</a:t>
              </a:r>
              <a:endParaRPr lang="en-US" altLang="ja-JP" sz="1100" b="1" dirty="0"/>
            </a:p>
            <a:p>
              <a:r>
                <a:rPr lang="ja-JP" altLang="en-US" sz="1100" dirty="0">
                  <a:solidFill>
                    <a:schemeClr val="tx1"/>
                  </a:solidFill>
                </a:rPr>
                <a:t> 大学・企業等との包括協定・維持管理</a:t>
              </a:r>
              <a:r>
                <a:rPr lang="en-US" altLang="ja-JP" sz="1100" dirty="0">
                  <a:solidFill>
                    <a:schemeClr val="tx1"/>
                  </a:solidFill>
                </a:rPr>
                <a:t>PF</a:t>
              </a:r>
              <a:r>
                <a:rPr lang="ja-JP" altLang="en-US" sz="1100" dirty="0">
                  <a:solidFill>
                    <a:schemeClr val="tx1"/>
                  </a:solidFill>
                </a:rPr>
                <a:t>、インフラメンテナンス国民会議、新技術講習会（企業からの発表）</a:t>
              </a:r>
              <a:r>
                <a:rPr lang="en-US" altLang="ja-JP" sz="1100" dirty="0"/>
                <a:t> </a:t>
              </a:r>
              <a:r>
                <a:rPr lang="ja-JP" altLang="en-US" sz="1100" dirty="0">
                  <a:solidFill>
                    <a:schemeClr val="tx1"/>
                  </a:solidFill>
                </a:rPr>
                <a:t>などを最大限活用する</a:t>
              </a:r>
              <a:endParaRPr kumimoji="1" lang="ja-JP" altLang="en-US" sz="1100" dirty="0">
                <a:solidFill>
                  <a:schemeClr val="tx1"/>
                </a:solidFill>
              </a:endParaRPr>
            </a:p>
          </p:txBody>
        </p:sp>
        <p:sp>
          <p:nvSpPr>
            <p:cNvPr id="65" name="テキスト ボックス 64">
              <a:extLst>
                <a:ext uri="{FF2B5EF4-FFF2-40B4-BE49-F238E27FC236}">
                  <a16:creationId xmlns:a16="http://schemas.microsoft.com/office/drawing/2014/main" id="{636E1F59-934C-43C2-8FC1-B3B2A8A292C8}"/>
                </a:ext>
              </a:extLst>
            </p:cNvPr>
            <p:cNvSpPr txBox="1"/>
            <p:nvPr/>
          </p:nvSpPr>
          <p:spPr>
            <a:xfrm>
              <a:off x="48257" y="5367769"/>
              <a:ext cx="3312000" cy="612000"/>
            </a:xfrm>
            <a:prstGeom prst="rect">
              <a:avLst/>
            </a:prstGeom>
            <a:solidFill>
              <a:schemeClr val="bg1">
                <a:lumMod val="95000"/>
              </a:schemeClr>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改良点①</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ニーズ・シーズの提案の場</a:t>
              </a:r>
              <a:r>
                <a:rPr kumimoji="1" lang="en-US" altLang="ja-JP" sz="1100" dirty="0">
                  <a:latin typeface="Meiryo UI" panose="020B0604030504040204" pitchFamily="50" charset="-128"/>
                  <a:ea typeface="Meiryo UI" panose="020B0604030504040204" pitchFamily="50" charset="-128"/>
                </a:rPr>
                <a:t>】</a:t>
              </a:r>
            </a:p>
            <a:p>
              <a:r>
                <a:rPr kumimoji="1" lang="ja-JP" altLang="en-US" sz="1050" dirty="0"/>
                <a:t>現在　・府ホームページでの募集</a:t>
              </a:r>
              <a:endParaRPr kumimoji="1" lang="en-US" altLang="ja-JP" sz="1050" dirty="0"/>
            </a:p>
            <a:p>
              <a:r>
                <a:rPr lang="ja-JP" altLang="en-US" sz="1050" dirty="0"/>
                <a:t>　　　　</a:t>
              </a:r>
              <a:r>
                <a:rPr kumimoji="1" lang="ja-JP" altLang="en-US" sz="1050" dirty="0"/>
                <a:t>・インフラメンテナンス国民会議でのニーズを公表</a:t>
              </a:r>
              <a:endParaRPr kumimoji="1" lang="en-US" altLang="ja-JP" sz="1050" dirty="0"/>
            </a:p>
          </p:txBody>
        </p:sp>
        <p:sp>
          <p:nvSpPr>
            <p:cNvPr id="66" name="二等辺三角形 65">
              <a:extLst>
                <a:ext uri="{FF2B5EF4-FFF2-40B4-BE49-F238E27FC236}">
                  <a16:creationId xmlns:a16="http://schemas.microsoft.com/office/drawing/2014/main" id="{2DB736D6-3B69-4D02-8B0C-F64730B340FE}"/>
                </a:ext>
              </a:extLst>
            </p:cNvPr>
            <p:cNvSpPr/>
            <p:nvPr/>
          </p:nvSpPr>
          <p:spPr>
            <a:xfrm rot="5400000">
              <a:off x="3267247" y="6315115"/>
              <a:ext cx="562925" cy="207816"/>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0400" y="656872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10</a:t>
              </a:fld>
              <a:endParaRPr lang="ja-JP" altLang="en-US" sz="1200">
                <a:solidFill>
                  <a:srgbClr val="898989"/>
                </a:solidFill>
                <a:latin typeface="Meiryo UI" panose="020B0604030504040204" pitchFamily="50" charset="-128"/>
                <a:ea typeface="Meiryo UI" panose="020B0604030504040204" pitchFamily="50" charset="-128"/>
              </a:endParaRPr>
            </a:p>
          </p:txBody>
        </p:sp>
      </p:grpSp>
      <p:sp>
        <p:nvSpPr>
          <p:cNvPr id="45" name="角丸四角形 143">
            <a:extLst>
              <a:ext uri="{FF2B5EF4-FFF2-40B4-BE49-F238E27FC236}">
                <a16:creationId xmlns:a16="http://schemas.microsoft.com/office/drawing/2014/main" id="{6ED71D5E-AB5B-4DDB-AEEA-EC0AE66E3B0F}"/>
              </a:ext>
            </a:extLst>
          </p:cNvPr>
          <p:cNvSpPr/>
          <p:nvPr/>
        </p:nvSpPr>
        <p:spPr>
          <a:xfrm>
            <a:off x="50065" y="595067"/>
            <a:ext cx="3125643" cy="28432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Georgia"/>
                <a:ea typeface="Meiryo UI"/>
                <a:cs typeface="Times New Roman"/>
              </a:rPr>
              <a:t>現在の取組状況</a:t>
            </a:r>
            <a:endParaRPr lang="en-US" altLang="ja-JP" sz="1400" b="1" kern="100" dirty="0">
              <a:solidFill>
                <a:prstClr val="black"/>
              </a:solidFill>
              <a:latin typeface="Georgia"/>
              <a:ea typeface="Meiryo UI"/>
              <a:cs typeface="Times New Roman"/>
            </a:endParaRPr>
          </a:p>
        </p:txBody>
      </p:sp>
      <p:sp>
        <p:nvSpPr>
          <p:cNvPr id="48" name="テキスト ボックス 47">
            <a:extLst>
              <a:ext uri="{FF2B5EF4-FFF2-40B4-BE49-F238E27FC236}">
                <a16:creationId xmlns:a16="http://schemas.microsoft.com/office/drawing/2014/main" id="{1FB453E9-A6A7-479B-B955-704E0B316B21}"/>
              </a:ext>
            </a:extLst>
          </p:cNvPr>
          <p:cNvSpPr txBox="1"/>
          <p:nvPr/>
        </p:nvSpPr>
        <p:spPr>
          <a:xfrm>
            <a:off x="127620" y="829671"/>
            <a:ext cx="4417865" cy="1015663"/>
          </a:xfrm>
          <a:prstGeom prst="rect">
            <a:avLst/>
          </a:prstGeom>
          <a:noFill/>
          <a:ln>
            <a:noFill/>
          </a:ln>
        </p:spPr>
        <p:txBody>
          <a:bodyPr wrap="square" lIns="72000" tIns="0" rIns="72000" bIns="0" rtlCol="0" anchor="ctr">
            <a:spAutoFit/>
          </a:bodyPr>
          <a:lstStyle/>
          <a:p>
            <a:pPr marL="87313" indent="-87313"/>
            <a:r>
              <a:rPr lang="ja-JP" altLang="en-US" sz="1100" dirty="0">
                <a:latin typeface="Meiryo UI" panose="020B0604030504040204" pitchFamily="50" charset="-128"/>
                <a:ea typeface="Meiryo UI" panose="020B0604030504040204" pitchFamily="50" charset="-128"/>
                <a:cs typeface="Meiryo UI" panose="020B0604030504040204" pitchFamily="50" charset="-128"/>
              </a:rPr>
              <a:t>＜新技術とは＞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dirty="0">
                <a:latin typeface="Meiryo UI" panose="020B0604030504040204" pitchFamily="50" charset="-128"/>
                <a:ea typeface="Meiryo UI" panose="020B0604030504040204" pitchFamily="50" charset="-128"/>
                <a:cs typeface="Meiryo UI" panose="020B0604030504040204" pitchFamily="50" charset="-128"/>
              </a:rPr>
              <a:t>●インフラ分野において未活用の技術（既存技術含む）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dirty="0">
                <a:latin typeface="Meiryo UI" panose="020B0604030504040204" pitchFamily="50" charset="-128"/>
                <a:ea typeface="Meiryo UI" panose="020B0604030504040204" pitchFamily="50" charset="-128"/>
                <a:cs typeface="Meiryo UI" panose="020B0604030504040204" pitchFamily="50" charset="-128"/>
              </a:rPr>
              <a:t>●活用することにより以下に資するもしくは資することが見込まれるもの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生産性の向上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コスト縮減、職員の事務効率化（省力化）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府民サービスの向上に資する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1FDCD3B-FEB4-443B-892C-9B31AB56C571}"/>
              </a:ext>
            </a:extLst>
          </p:cNvPr>
          <p:cNvSpPr txBox="1"/>
          <p:nvPr/>
        </p:nvSpPr>
        <p:spPr>
          <a:xfrm>
            <a:off x="4494366" y="831877"/>
            <a:ext cx="3926427" cy="507831"/>
          </a:xfrm>
          <a:prstGeom prst="rect">
            <a:avLst/>
          </a:prstGeom>
          <a:noFill/>
          <a:ln>
            <a:noFill/>
          </a:ln>
        </p:spPr>
        <p:txBody>
          <a:bodyPr wrap="square" lIns="72000" tIns="0" rIns="72000" bIns="0" rtlCol="0" anchor="ctr">
            <a:spAutoFit/>
          </a:bodyPr>
          <a:lstStyle/>
          <a:p>
            <a:pPr marL="87313" indent="-87313"/>
            <a:r>
              <a:rPr lang="ja-JP" altLang="en-US" sz="1100" dirty="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dirty="0">
                <a:latin typeface="Meiryo UI" panose="020B0604030504040204" pitchFamily="50" charset="-128"/>
                <a:ea typeface="Meiryo UI" panose="020B0604030504040204" pitchFamily="50" charset="-128"/>
                <a:cs typeface="Meiryo UI" panose="020B0604030504040204" pitchFamily="50" charset="-128"/>
              </a:rPr>
              <a:t>●庁内で府職員により設置する技術管理委員会（新技術部会）において採用の可否を決定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F0BAF7D4-A4EE-4A47-93E5-86D5908A154C}"/>
              </a:ext>
            </a:extLst>
          </p:cNvPr>
          <p:cNvGrpSpPr/>
          <p:nvPr/>
        </p:nvGrpSpPr>
        <p:grpSpPr>
          <a:xfrm>
            <a:off x="-33337" y="1899984"/>
            <a:ext cx="9177337" cy="3030963"/>
            <a:chOff x="-33337" y="1690328"/>
            <a:chExt cx="10059343" cy="3322259"/>
          </a:xfrm>
        </p:grpSpPr>
        <p:sp>
          <p:nvSpPr>
            <p:cNvPr id="62" name="四角形: 角を丸くする 61">
              <a:extLst>
                <a:ext uri="{FF2B5EF4-FFF2-40B4-BE49-F238E27FC236}">
                  <a16:creationId xmlns:a16="http://schemas.microsoft.com/office/drawing/2014/main" id="{22C11BF9-8C0A-44E9-A948-9CDD9CB76636}"/>
                </a:ext>
              </a:extLst>
            </p:cNvPr>
            <p:cNvSpPr/>
            <p:nvPr/>
          </p:nvSpPr>
          <p:spPr>
            <a:xfrm>
              <a:off x="2095123" y="2286191"/>
              <a:ext cx="5744059" cy="881407"/>
            </a:xfrm>
            <a:prstGeom prst="roundRect">
              <a:avLst>
                <a:gd name="adj" fmla="val 30054"/>
              </a:avLst>
            </a:prstGeom>
            <a:solidFill>
              <a:srgbClr val="FEFC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lnSpc>
                  <a:spcPts val="1200"/>
                </a:lnSpc>
              </a:pPr>
              <a:endParaRPr kumimoji="1" lang="ja-JP" altLang="en-US" sz="1050" dirty="0">
                <a:solidFill>
                  <a:schemeClr val="tx1"/>
                </a:solidFill>
              </a:endParaRPr>
            </a:p>
          </p:txBody>
        </p:sp>
        <p:cxnSp>
          <p:nvCxnSpPr>
            <p:cNvPr id="115" name="直線コネクタ 114">
              <a:extLst>
                <a:ext uri="{FF2B5EF4-FFF2-40B4-BE49-F238E27FC236}">
                  <a16:creationId xmlns:a16="http://schemas.microsoft.com/office/drawing/2014/main" id="{5B8B8695-1270-454A-B2F8-64EFC0368F0D}"/>
                </a:ext>
              </a:extLst>
            </p:cNvPr>
            <p:cNvCxnSpPr>
              <a:cxnSpLocks/>
            </p:cNvCxnSpPr>
            <p:nvPr/>
          </p:nvCxnSpPr>
          <p:spPr>
            <a:xfrm>
              <a:off x="64298" y="4451071"/>
              <a:ext cx="8965402" cy="13558"/>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角丸四角形 143">
              <a:extLst>
                <a:ext uri="{FF2B5EF4-FFF2-40B4-BE49-F238E27FC236}">
                  <a16:creationId xmlns:a16="http://schemas.microsoft.com/office/drawing/2014/main" id="{B8C80F65-E45D-E0E7-FFA9-CF9F32315BD1}"/>
                </a:ext>
              </a:extLst>
            </p:cNvPr>
            <p:cNvSpPr/>
            <p:nvPr/>
          </p:nvSpPr>
          <p:spPr>
            <a:xfrm>
              <a:off x="3954" y="1973855"/>
              <a:ext cx="1955994" cy="25586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dirty="0">
                  <a:solidFill>
                    <a:prstClr val="black"/>
                  </a:solidFill>
                  <a:latin typeface="Georgia"/>
                  <a:ea typeface="Meiryo UI"/>
                  <a:cs typeface="Times New Roman"/>
                </a:rPr>
                <a:t>ー</a:t>
              </a:r>
              <a:r>
                <a:rPr lang="en-US" altLang="ja-JP" sz="1100" b="1" kern="100" dirty="0">
                  <a:solidFill>
                    <a:prstClr val="black"/>
                  </a:solidFill>
                  <a:latin typeface="Georgia"/>
                  <a:ea typeface="Meiryo UI"/>
                  <a:cs typeface="Times New Roman"/>
                </a:rPr>
                <a:t>Stage</a:t>
              </a:r>
              <a:r>
                <a:rPr lang="ja-JP" altLang="en-US" sz="1100" b="1" kern="100" dirty="0">
                  <a:solidFill>
                    <a:prstClr val="black"/>
                  </a:solidFill>
                  <a:latin typeface="Georgia"/>
                  <a:ea typeface="Meiryo UI"/>
                  <a:cs typeface="Times New Roman"/>
                </a:rPr>
                <a:t>１：調査ー</a:t>
              </a:r>
              <a:endParaRPr lang="en-US" altLang="ja-JP" sz="1100" b="1" kern="100" dirty="0">
                <a:solidFill>
                  <a:prstClr val="black"/>
                </a:solidFill>
                <a:latin typeface="Georgia"/>
                <a:ea typeface="Meiryo UI"/>
                <a:cs typeface="Times New Roman"/>
              </a:endParaRPr>
            </a:p>
          </p:txBody>
        </p:sp>
        <p:sp>
          <p:nvSpPr>
            <p:cNvPr id="52" name="四角形: 角を丸くする 51">
              <a:extLst>
                <a:ext uri="{FF2B5EF4-FFF2-40B4-BE49-F238E27FC236}">
                  <a16:creationId xmlns:a16="http://schemas.microsoft.com/office/drawing/2014/main" id="{3D2717FA-FD49-41F8-A257-0FB7915503A2}"/>
                </a:ext>
              </a:extLst>
            </p:cNvPr>
            <p:cNvSpPr/>
            <p:nvPr/>
          </p:nvSpPr>
          <p:spPr>
            <a:xfrm>
              <a:off x="2096923" y="3749740"/>
              <a:ext cx="1886538" cy="278509"/>
            </a:xfrm>
            <a:prstGeom prst="roundRect">
              <a:avLst>
                <a:gd name="adj" fmla="val 30054"/>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1050" dirty="0">
                  <a:solidFill>
                    <a:schemeClr val="tx1"/>
                  </a:solidFill>
                </a:rPr>
                <a:t>フィールド提供</a:t>
              </a:r>
              <a:r>
                <a:rPr lang="en-US" altLang="ja-JP" sz="1050" baseline="30000" dirty="0">
                  <a:solidFill>
                    <a:schemeClr val="tx1"/>
                  </a:solidFill>
                </a:rPr>
                <a:t>※1 </a:t>
              </a:r>
              <a:r>
                <a:rPr lang="ja-JP" altLang="en-US" sz="1050" baseline="30000" dirty="0">
                  <a:solidFill>
                    <a:schemeClr val="tx1"/>
                  </a:solidFill>
                </a:rPr>
                <a:t>　</a:t>
              </a:r>
              <a:r>
                <a:rPr lang="en-US" altLang="ja-JP" sz="1050" dirty="0">
                  <a:solidFill>
                    <a:schemeClr val="tx1"/>
                  </a:solidFill>
                </a:rPr>
                <a:t>/</a:t>
              </a:r>
              <a:r>
                <a:rPr lang="ja-JP" altLang="en-US" sz="1050" dirty="0">
                  <a:solidFill>
                    <a:schemeClr val="tx1"/>
                  </a:solidFill>
                </a:rPr>
                <a:t>　発注</a:t>
              </a:r>
              <a:endParaRPr kumimoji="1" lang="ja-JP" altLang="en-US" sz="1050" dirty="0">
                <a:solidFill>
                  <a:schemeClr val="tx1"/>
                </a:solidFill>
              </a:endParaRPr>
            </a:p>
          </p:txBody>
        </p:sp>
        <p:cxnSp>
          <p:nvCxnSpPr>
            <p:cNvPr id="59" name="直線コネクタ 58">
              <a:extLst>
                <a:ext uri="{FF2B5EF4-FFF2-40B4-BE49-F238E27FC236}">
                  <a16:creationId xmlns:a16="http://schemas.microsoft.com/office/drawing/2014/main" id="{16518680-6233-40AE-A6ED-DF057D32A7C4}"/>
                </a:ext>
              </a:extLst>
            </p:cNvPr>
            <p:cNvCxnSpPr>
              <a:cxnSpLocks/>
            </p:cNvCxnSpPr>
            <p:nvPr/>
          </p:nvCxnSpPr>
          <p:spPr>
            <a:xfrm>
              <a:off x="64298" y="3682629"/>
              <a:ext cx="8965402" cy="13558"/>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四角形: 角を丸くする 77">
              <a:extLst>
                <a:ext uri="{FF2B5EF4-FFF2-40B4-BE49-F238E27FC236}">
                  <a16:creationId xmlns:a16="http://schemas.microsoft.com/office/drawing/2014/main" id="{8D21424D-A11D-4EA0-9113-B19444BD40BC}"/>
                </a:ext>
              </a:extLst>
            </p:cNvPr>
            <p:cNvSpPr/>
            <p:nvPr/>
          </p:nvSpPr>
          <p:spPr>
            <a:xfrm>
              <a:off x="1886773" y="2104083"/>
              <a:ext cx="2521333" cy="2908504"/>
            </a:xfrm>
            <a:prstGeom prst="roundRect">
              <a:avLst>
                <a:gd name="adj" fmla="val 4012"/>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77" name="四角形: 角を丸くする 76">
              <a:extLst>
                <a:ext uri="{FF2B5EF4-FFF2-40B4-BE49-F238E27FC236}">
                  <a16:creationId xmlns:a16="http://schemas.microsoft.com/office/drawing/2014/main" id="{B62B7F7C-0672-4DC2-B89F-6B9201CC4E7E}"/>
                </a:ext>
              </a:extLst>
            </p:cNvPr>
            <p:cNvSpPr/>
            <p:nvPr/>
          </p:nvSpPr>
          <p:spPr>
            <a:xfrm>
              <a:off x="5369563" y="2134682"/>
              <a:ext cx="2581880" cy="2757688"/>
            </a:xfrm>
            <a:prstGeom prst="roundRect">
              <a:avLst>
                <a:gd name="adj" fmla="val 6854"/>
              </a:avLst>
            </a:prstGeom>
            <a:noFill/>
            <a:ln>
              <a:solidFill>
                <a:srgbClr val="CFCFC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sp>
          <p:nvSpPr>
            <p:cNvPr id="22" name="四角形: 角を丸くする 21">
              <a:extLst>
                <a:ext uri="{FF2B5EF4-FFF2-40B4-BE49-F238E27FC236}">
                  <a16:creationId xmlns:a16="http://schemas.microsoft.com/office/drawing/2014/main" id="{9AF89381-5DF2-487F-A7D8-844157EC61B3}"/>
                </a:ext>
              </a:extLst>
            </p:cNvPr>
            <p:cNvSpPr/>
            <p:nvPr/>
          </p:nvSpPr>
          <p:spPr>
            <a:xfrm>
              <a:off x="2468730" y="1955853"/>
              <a:ext cx="1205081" cy="274457"/>
            </a:xfrm>
            <a:prstGeom prst="roundRect">
              <a:avLst>
                <a:gd name="adj" fmla="val 50000"/>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大阪府</a:t>
              </a:r>
            </a:p>
          </p:txBody>
        </p:sp>
        <p:sp>
          <p:nvSpPr>
            <p:cNvPr id="23" name="四角形: 角を丸くする 22">
              <a:extLst>
                <a:ext uri="{FF2B5EF4-FFF2-40B4-BE49-F238E27FC236}">
                  <a16:creationId xmlns:a16="http://schemas.microsoft.com/office/drawing/2014/main" id="{98763BE8-A199-425F-8EB7-E70103A98386}"/>
                </a:ext>
              </a:extLst>
            </p:cNvPr>
            <p:cNvSpPr/>
            <p:nvPr/>
          </p:nvSpPr>
          <p:spPr>
            <a:xfrm>
              <a:off x="5885113" y="1964382"/>
              <a:ext cx="739071" cy="274457"/>
            </a:xfrm>
            <a:prstGeom prst="roundRect">
              <a:avLst>
                <a:gd name="adj" fmla="val 50000"/>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大学</a:t>
              </a:r>
            </a:p>
          </p:txBody>
        </p:sp>
        <p:sp>
          <p:nvSpPr>
            <p:cNvPr id="24" name="四角形: 角を丸くする 23">
              <a:extLst>
                <a:ext uri="{FF2B5EF4-FFF2-40B4-BE49-F238E27FC236}">
                  <a16:creationId xmlns:a16="http://schemas.microsoft.com/office/drawing/2014/main" id="{3FC8A97B-808C-4783-AC08-A47EE75B6B77}"/>
                </a:ext>
              </a:extLst>
            </p:cNvPr>
            <p:cNvSpPr/>
            <p:nvPr/>
          </p:nvSpPr>
          <p:spPr>
            <a:xfrm>
              <a:off x="6623657" y="1961393"/>
              <a:ext cx="739071" cy="291623"/>
            </a:xfrm>
            <a:prstGeom prst="roundRect">
              <a:avLst>
                <a:gd name="adj" fmla="val 50000"/>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企業</a:t>
              </a:r>
            </a:p>
          </p:txBody>
        </p:sp>
        <p:sp>
          <p:nvSpPr>
            <p:cNvPr id="29" name="四角形: 角を丸くする 28">
              <a:extLst>
                <a:ext uri="{FF2B5EF4-FFF2-40B4-BE49-F238E27FC236}">
                  <a16:creationId xmlns:a16="http://schemas.microsoft.com/office/drawing/2014/main" id="{6096BBDC-8106-489F-9051-C3816987A3AF}"/>
                </a:ext>
              </a:extLst>
            </p:cNvPr>
            <p:cNvSpPr/>
            <p:nvPr/>
          </p:nvSpPr>
          <p:spPr>
            <a:xfrm>
              <a:off x="2685049" y="2450247"/>
              <a:ext cx="739072" cy="274456"/>
            </a:xfrm>
            <a:prstGeom prst="roundRect">
              <a:avLst>
                <a:gd name="adj" fmla="val 30054"/>
              </a:avLst>
            </a:prstGeom>
            <a:solidFill>
              <a:srgbClr val="FBF99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ニーズ</a:t>
              </a:r>
            </a:p>
          </p:txBody>
        </p:sp>
        <p:cxnSp>
          <p:nvCxnSpPr>
            <p:cNvPr id="10" name="直線矢印コネクタ 9">
              <a:extLst>
                <a:ext uri="{FF2B5EF4-FFF2-40B4-BE49-F238E27FC236}">
                  <a16:creationId xmlns:a16="http://schemas.microsoft.com/office/drawing/2014/main" id="{748406A0-03DE-4E0B-A59F-D7AF216D0CEB}"/>
                </a:ext>
              </a:extLst>
            </p:cNvPr>
            <p:cNvCxnSpPr>
              <a:cxnSpLocks/>
            </p:cNvCxnSpPr>
            <p:nvPr/>
          </p:nvCxnSpPr>
          <p:spPr>
            <a:xfrm>
              <a:off x="3416685" y="2589815"/>
              <a:ext cx="320697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D03E98-79BC-4EE8-9975-B23A83229653}"/>
                </a:ext>
              </a:extLst>
            </p:cNvPr>
            <p:cNvSpPr/>
            <p:nvPr/>
          </p:nvSpPr>
          <p:spPr>
            <a:xfrm>
              <a:off x="6205573" y="2787240"/>
              <a:ext cx="748056" cy="274457"/>
            </a:xfrm>
            <a:prstGeom prst="roundRect">
              <a:avLst>
                <a:gd name="adj" fmla="val 30054"/>
              </a:avLst>
            </a:prstGeom>
            <a:solidFill>
              <a:srgbClr val="EFD95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シーズ</a:t>
              </a:r>
              <a:endParaRPr kumimoji="1" lang="ja-JP" altLang="en-US" sz="1050" dirty="0">
                <a:solidFill>
                  <a:schemeClr val="tx1"/>
                </a:solidFill>
              </a:endParaRPr>
            </a:p>
          </p:txBody>
        </p:sp>
        <p:cxnSp>
          <p:nvCxnSpPr>
            <p:cNvPr id="38" name="直線矢印コネクタ 37">
              <a:extLst>
                <a:ext uri="{FF2B5EF4-FFF2-40B4-BE49-F238E27FC236}">
                  <a16:creationId xmlns:a16="http://schemas.microsoft.com/office/drawing/2014/main" id="{4B71DB93-476F-4764-9AB2-E866C47B6F19}"/>
                </a:ext>
              </a:extLst>
            </p:cNvPr>
            <p:cNvCxnSpPr>
              <a:cxnSpLocks/>
              <a:stCxn id="37" idx="1"/>
            </p:cNvCxnSpPr>
            <p:nvPr/>
          </p:nvCxnSpPr>
          <p:spPr>
            <a:xfrm flipH="1" flipV="1">
              <a:off x="3121155" y="2924467"/>
              <a:ext cx="3084418" cy="2"/>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7A1FD560-3811-47AF-9504-E17929218ACE}"/>
                </a:ext>
              </a:extLst>
            </p:cNvPr>
            <p:cNvSpPr txBox="1"/>
            <p:nvPr/>
          </p:nvSpPr>
          <p:spPr>
            <a:xfrm>
              <a:off x="4180394" y="2262963"/>
              <a:ext cx="1398299" cy="261610"/>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公表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随時）</a:t>
              </a:r>
              <a:endParaRPr kumimoji="1" lang="ja-JP" altLang="en-US" sz="11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6D9211CF-6317-452F-B9CD-06B3679917C6}"/>
                </a:ext>
              </a:extLst>
            </p:cNvPr>
            <p:cNvSpPr txBox="1"/>
            <p:nvPr/>
          </p:nvSpPr>
          <p:spPr>
            <a:xfrm>
              <a:off x="4608476" y="2611057"/>
              <a:ext cx="73907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提案</a:t>
              </a:r>
              <a:endParaRPr kumimoji="1" lang="ja-JP" altLang="en-US" sz="1100"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2D7AD5DB-4996-4E8B-AAD3-D54C76868665}"/>
                </a:ext>
              </a:extLst>
            </p:cNvPr>
            <p:cNvSpPr txBox="1"/>
            <p:nvPr/>
          </p:nvSpPr>
          <p:spPr>
            <a:xfrm>
              <a:off x="4526067" y="3120531"/>
              <a:ext cx="1105937" cy="261610"/>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マッチング</a:t>
              </a:r>
              <a:endParaRPr kumimoji="1" lang="ja-JP" altLang="en-US" sz="1050" dirty="0">
                <a:latin typeface="Meiryo UI" panose="020B0604030504040204" pitchFamily="50" charset="-128"/>
                <a:ea typeface="Meiryo UI" panose="020B0604030504040204" pitchFamily="50" charset="-128"/>
              </a:endParaRPr>
            </a:p>
          </p:txBody>
        </p:sp>
        <p:cxnSp>
          <p:nvCxnSpPr>
            <p:cNvPr id="73" name="直線矢印コネクタ 72">
              <a:extLst>
                <a:ext uri="{FF2B5EF4-FFF2-40B4-BE49-F238E27FC236}">
                  <a16:creationId xmlns:a16="http://schemas.microsoft.com/office/drawing/2014/main" id="{ABD7B3DC-21D7-43B1-8AA7-9608B679BA06}"/>
                </a:ext>
              </a:extLst>
            </p:cNvPr>
            <p:cNvCxnSpPr>
              <a:cxnSpLocks/>
            </p:cNvCxnSpPr>
            <p:nvPr/>
          </p:nvCxnSpPr>
          <p:spPr>
            <a:xfrm>
              <a:off x="3484120" y="3474673"/>
              <a:ext cx="2825886" cy="0"/>
            </a:xfrm>
            <a:prstGeom prst="straightConnector1">
              <a:avLst/>
            </a:prstGeom>
            <a:ln w="101600" cap="rnd" cmpd="dbl">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83" name="図 82">
              <a:extLst>
                <a:ext uri="{FF2B5EF4-FFF2-40B4-BE49-F238E27FC236}">
                  <a16:creationId xmlns:a16="http://schemas.microsoft.com/office/drawing/2014/main" id="{D15FBE2F-26A9-4D63-AC9E-6B9506A8970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24900" y="3406559"/>
              <a:ext cx="494797" cy="267057"/>
            </a:xfrm>
            <a:prstGeom prst="rect">
              <a:avLst/>
            </a:prstGeom>
          </p:spPr>
        </p:pic>
        <p:sp>
          <p:nvSpPr>
            <p:cNvPr id="116" name="角丸四角形 143">
              <a:extLst>
                <a:ext uri="{FF2B5EF4-FFF2-40B4-BE49-F238E27FC236}">
                  <a16:creationId xmlns:a16="http://schemas.microsoft.com/office/drawing/2014/main" id="{8465946A-8ADC-401F-8ADB-235F14A92BC7}"/>
                </a:ext>
              </a:extLst>
            </p:cNvPr>
            <p:cNvSpPr/>
            <p:nvPr/>
          </p:nvSpPr>
          <p:spPr>
            <a:xfrm>
              <a:off x="-17864" y="4505621"/>
              <a:ext cx="1997550" cy="3211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dirty="0">
                  <a:solidFill>
                    <a:prstClr val="black"/>
                  </a:solidFill>
                  <a:latin typeface="Georgia"/>
                  <a:ea typeface="Meiryo UI"/>
                  <a:cs typeface="Times New Roman"/>
                </a:rPr>
                <a:t>ー</a:t>
              </a:r>
              <a:r>
                <a:rPr lang="en-US" altLang="ja-JP" sz="1100" b="1" kern="100" dirty="0">
                  <a:solidFill>
                    <a:prstClr val="black"/>
                  </a:solidFill>
                  <a:latin typeface="Georgia"/>
                  <a:ea typeface="Meiryo UI"/>
                  <a:cs typeface="Times New Roman"/>
                </a:rPr>
                <a:t>Stage</a:t>
              </a:r>
              <a:r>
                <a:rPr lang="ja-JP" altLang="en-US" sz="1100" b="1" kern="100" dirty="0">
                  <a:solidFill>
                    <a:prstClr val="black"/>
                  </a:solidFill>
                  <a:latin typeface="Georgia"/>
                  <a:ea typeface="Meiryo UI"/>
                  <a:cs typeface="Times New Roman"/>
                </a:rPr>
                <a:t>３：検証ー</a:t>
              </a:r>
              <a:endParaRPr lang="en-US" altLang="ja-JP" sz="1100" b="1" kern="100" dirty="0">
                <a:solidFill>
                  <a:prstClr val="black"/>
                </a:solidFill>
                <a:latin typeface="Georgia"/>
                <a:ea typeface="Meiryo UI"/>
                <a:cs typeface="Times New Roman"/>
              </a:endParaRPr>
            </a:p>
          </p:txBody>
        </p:sp>
        <p:sp>
          <p:nvSpPr>
            <p:cNvPr id="119" name="四角形: 角を丸くする 118">
              <a:extLst>
                <a:ext uri="{FF2B5EF4-FFF2-40B4-BE49-F238E27FC236}">
                  <a16:creationId xmlns:a16="http://schemas.microsoft.com/office/drawing/2014/main" id="{44B5CF10-5D8B-4096-9020-79FAB100D2D9}"/>
                </a:ext>
              </a:extLst>
            </p:cNvPr>
            <p:cNvSpPr/>
            <p:nvPr/>
          </p:nvSpPr>
          <p:spPr>
            <a:xfrm>
              <a:off x="2095123" y="4674829"/>
              <a:ext cx="2014669" cy="285816"/>
            </a:xfrm>
            <a:prstGeom prst="roundRect">
              <a:avLst>
                <a:gd name="adj" fmla="val 30054"/>
              </a:avLst>
            </a:prstGeom>
            <a:solidFill>
              <a:srgbClr val="F4E58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効果検証</a:t>
              </a:r>
              <a:endParaRPr kumimoji="1" lang="ja-JP" altLang="en-US" sz="1100" baseline="30000" dirty="0">
                <a:solidFill>
                  <a:schemeClr val="tx1"/>
                </a:solidFill>
              </a:endParaRPr>
            </a:p>
          </p:txBody>
        </p:sp>
        <p:sp>
          <p:nvSpPr>
            <p:cNvPr id="61" name="角丸四角形 143">
              <a:extLst>
                <a:ext uri="{FF2B5EF4-FFF2-40B4-BE49-F238E27FC236}">
                  <a16:creationId xmlns:a16="http://schemas.microsoft.com/office/drawing/2014/main" id="{2E422BEE-B018-47E2-BE02-A617199AD9B4}"/>
                </a:ext>
              </a:extLst>
            </p:cNvPr>
            <p:cNvSpPr/>
            <p:nvPr/>
          </p:nvSpPr>
          <p:spPr>
            <a:xfrm>
              <a:off x="-33337" y="3705204"/>
              <a:ext cx="1955994" cy="25586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dirty="0">
                  <a:solidFill>
                    <a:prstClr val="black"/>
                  </a:solidFill>
                  <a:latin typeface="Georgia"/>
                  <a:ea typeface="Meiryo UI"/>
                  <a:cs typeface="Times New Roman"/>
                </a:rPr>
                <a:t>ー</a:t>
              </a:r>
              <a:r>
                <a:rPr lang="en-US" altLang="ja-JP" sz="1100" b="1" kern="100" dirty="0">
                  <a:solidFill>
                    <a:prstClr val="black"/>
                  </a:solidFill>
                  <a:latin typeface="Georgia"/>
                  <a:ea typeface="Meiryo UI"/>
                  <a:cs typeface="Times New Roman"/>
                </a:rPr>
                <a:t>Stage</a:t>
              </a:r>
              <a:r>
                <a:rPr lang="ja-JP" altLang="en-US" sz="1100" b="1" kern="100" dirty="0">
                  <a:solidFill>
                    <a:prstClr val="black"/>
                  </a:solidFill>
                  <a:latin typeface="Georgia"/>
                  <a:ea typeface="Meiryo UI"/>
                  <a:cs typeface="Times New Roman"/>
                </a:rPr>
                <a:t>２：実験ー</a:t>
              </a:r>
              <a:endParaRPr lang="en-US" altLang="ja-JP" sz="1100" b="1" kern="100" dirty="0">
                <a:solidFill>
                  <a:prstClr val="black"/>
                </a:solidFill>
                <a:latin typeface="Georgia"/>
                <a:ea typeface="Meiryo UI"/>
                <a:cs typeface="Times New Roman"/>
              </a:endParaRPr>
            </a:p>
          </p:txBody>
        </p:sp>
        <p:sp>
          <p:nvSpPr>
            <p:cNvPr id="47" name="四角形: 角を丸くする 46">
              <a:extLst>
                <a:ext uri="{FF2B5EF4-FFF2-40B4-BE49-F238E27FC236}">
                  <a16:creationId xmlns:a16="http://schemas.microsoft.com/office/drawing/2014/main" id="{5F01285B-DCD3-4B1C-83A8-0CCB214F04C3}"/>
                </a:ext>
              </a:extLst>
            </p:cNvPr>
            <p:cNvSpPr/>
            <p:nvPr/>
          </p:nvSpPr>
          <p:spPr>
            <a:xfrm>
              <a:off x="2096923" y="4095571"/>
              <a:ext cx="5742259" cy="281331"/>
            </a:xfrm>
            <a:prstGeom prst="roundRect">
              <a:avLst>
                <a:gd name="adj" fmla="val 30054"/>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1050" dirty="0">
                  <a:solidFill>
                    <a:schemeClr val="tx1"/>
                  </a:solidFill>
                </a:rPr>
                <a:t>実験</a:t>
              </a:r>
              <a:endParaRPr kumimoji="1" lang="ja-JP" altLang="en-US" sz="1050" dirty="0">
                <a:solidFill>
                  <a:schemeClr val="tx1"/>
                </a:solidFill>
              </a:endParaRPr>
            </a:p>
          </p:txBody>
        </p:sp>
        <p:sp>
          <p:nvSpPr>
            <p:cNvPr id="13" name="吹き出し: 円形 12">
              <a:extLst>
                <a:ext uri="{FF2B5EF4-FFF2-40B4-BE49-F238E27FC236}">
                  <a16:creationId xmlns:a16="http://schemas.microsoft.com/office/drawing/2014/main" id="{A0459B8F-D759-48C2-A6B0-065F0DCE74D8}"/>
                </a:ext>
              </a:extLst>
            </p:cNvPr>
            <p:cNvSpPr/>
            <p:nvPr/>
          </p:nvSpPr>
          <p:spPr>
            <a:xfrm>
              <a:off x="7861197" y="2163509"/>
              <a:ext cx="1578394" cy="416838"/>
            </a:xfrm>
            <a:prstGeom prst="wedgeEllipseCallout">
              <a:avLst>
                <a:gd name="adj1" fmla="val -53755"/>
                <a:gd name="adj2" fmla="val 36615"/>
              </a:avLst>
            </a:prstGeom>
            <a:solidFill>
              <a:srgbClr val="B7DEE8"/>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改良点①</a:t>
              </a:r>
            </a:p>
          </p:txBody>
        </p:sp>
        <p:sp>
          <p:nvSpPr>
            <p:cNvPr id="64" name="吹き出し: 円形 63">
              <a:extLst>
                <a:ext uri="{FF2B5EF4-FFF2-40B4-BE49-F238E27FC236}">
                  <a16:creationId xmlns:a16="http://schemas.microsoft.com/office/drawing/2014/main" id="{E8A355AA-8233-491C-AB46-CC95759AE8B8}"/>
                </a:ext>
              </a:extLst>
            </p:cNvPr>
            <p:cNvSpPr/>
            <p:nvPr/>
          </p:nvSpPr>
          <p:spPr>
            <a:xfrm>
              <a:off x="4267628" y="4499260"/>
              <a:ext cx="1578394" cy="416838"/>
            </a:xfrm>
            <a:prstGeom prst="wedgeEllipseCallout">
              <a:avLst>
                <a:gd name="adj1" fmla="val -53755"/>
                <a:gd name="adj2" fmla="val 36615"/>
              </a:avLst>
            </a:prstGeom>
            <a:solidFill>
              <a:srgbClr val="B7DEE8"/>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改良点②</a:t>
              </a:r>
            </a:p>
          </p:txBody>
        </p:sp>
        <p:sp>
          <p:nvSpPr>
            <p:cNvPr id="68" name="角丸四角形 143">
              <a:extLst>
                <a:ext uri="{FF2B5EF4-FFF2-40B4-BE49-F238E27FC236}">
                  <a16:creationId xmlns:a16="http://schemas.microsoft.com/office/drawing/2014/main" id="{44706940-AEBB-4775-9903-E8C086AF8CE7}"/>
                </a:ext>
              </a:extLst>
            </p:cNvPr>
            <p:cNvSpPr/>
            <p:nvPr/>
          </p:nvSpPr>
          <p:spPr>
            <a:xfrm>
              <a:off x="3954" y="1690328"/>
              <a:ext cx="1955994" cy="25586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Georgia"/>
                  <a:ea typeface="Meiryo UI"/>
                  <a:cs typeface="Times New Roman"/>
                </a:rPr>
                <a:t>新技術導入フロー</a:t>
              </a:r>
              <a:endParaRPr lang="en-US" altLang="ja-JP" sz="1200" b="1" kern="100" dirty="0">
                <a:solidFill>
                  <a:prstClr val="black"/>
                </a:solidFill>
                <a:latin typeface="Georgia"/>
                <a:ea typeface="Meiryo UI"/>
                <a:cs typeface="Times New Roman"/>
              </a:endParaRPr>
            </a:p>
          </p:txBody>
        </p:sp>
        <p:sp>
          <p:nvSpPr>
            <p:cNvPr id="69" name="テキスト ボックス 68">
              <a:extLst>
                <a:ext uri="{FF2B5EF4-FFF2-40B4-BE49-F238E27FC236}">
                  <a16:creationId xmlns:a16="http://schemas.microsoft.com/office/drawing/2014/main" id="{E6385238-C00C-4513-A3D7-AC83E4401BF9}"/>
                </a:ext>
              </a:extLst>
            </p:cNvPr>
            <p:cNvSpPr txBox="1"/>
            <p:nvPr/>
          </p:nvSpPr>
          <p:spPr>
            <a:xfrm>
              <a:off x="7919486" y="3648336"/>
              <a:ext cx="2106520" cy="860257"/>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※1</a:t>
              </a:r>
            </a:p>
            <a:p>
              <a:r>
                <a:rPr lang="ja-JP" altLang="en-US" sz="900" dirty="0">
                  <a:latin typeface="Meiryo UI" panose="020B0604030504040204" pitchFamily="50" charset="-128"/>
                  <a:ea typeface="Meiryo UI" panose="020B0604030504040204" pitchFamily="50" charset="-128"/>
                </a:rPr>
                <a:t>実証事業推進チーム大阪（大阪府、大阪市、大阪商工会議所で組織）、大阪大学と取り組む共創の場形成支援プログラム等</a:t>
              </a:r>
            </a:p>
          </p:txBody>
        </p:sp>
      </p:grpSp>
      <p:sp>
        <p:nvSpPr>
          <p:cNvPr id="60" name="テキスト ボックス 59">
            <a:extLst>
              <a:ext uri="{FF2B5EF4-FFF2-40B4-BE49-F238E27FC236}">
                <a16:creationId xmlns:a16="http://schemas.microsoft.com/office/drawing/2014/main" id="{68F48785-62BC-499A-8EBA-C06651A8F86B}"/>
              </a:ext>
            </a:extLst>
          </p:cNvPr>
          <p:cNvSpPr txBox="1"/>
          <p:nvPr/>
        </p:nvSpPr>
        <p:spPr>
          <a:xfrm>
            <a:off x="1683742" y="4399914"/>
            <a:ext cx="2091522" cy="246221"/>
          </a:xfrm>
          <a:prstGeom prst="rect">
            <a:avLst/>
          </a:prstGeom>
          <a:noFill/>
        </p:spPr>
        <p:txBody>
          <a:bodyPr wrap="square">
            <a:spAutoFit/>
          </a:bodyPr>
          <a:lstStyle/>
          <a:p>
            <a:r>
              <a:rPr kumimoji="1" lang="ja-JP" altLang="en-US" sz="1000" dirty="0">
                <a:latin typeface="Meiryo UI" panose="020B0604030504040204" pitchFamily="50" charset="-128"/>
                <a:ea typeface="Meiryo UI" panose="020B0604030504040204" pitchFamily="50" charset="-128"/>
              </a:rPr>
              <a:t>技術管理委員会（新技術部会）</a:t>
            </a:r>
            <a:endParaRPr lang="ja-JP" altLang="en-US" sz="1000" dirty="0"/>
          </a:p>
        </p:txBody>
      </p:sp>
      <p:sp>
        <p:nvSpPr>
          <p:cNvPr id="67" name="テキスト ボックス 66">
            <a:extLst>
              <a:ext uri="{FF2B5EF4-FFF2-40B4-BE49-F238E27FC236}">
                <a16:creationId xmlns:a16="http://schemas.microsoft.com/office/drawing/2014/main" id="{33961260-8B1C-4F3F-B160-D5C8DA78CFCC}"/>
              </a:ext>
            </a:extLst>
          </p:cNvPr>
          <p:cNvSpPr txBox="1"/>
          <p:nvPr/>
        </p:nvSpPr>
        <p:spPr>
          <a:xfrm>
            <a:off x="4494366" y="1401088"/>
            <a:ext cx="4537076" cy="507831"/>
          </a:xfrm>
          <a:prstGeom prst="rect">
            <a:avLst/>
          </a:prstGeom>
          <a:noFill/>
          <a:ln>
            <a:noFill/>
          </a:ln>
        </p:spPr>
        <p:txBody>
          <a:bodyPr wrap="square" lIns="72000" tIns="0" rIns="72000" bIns="0" rtlCol="0" anchor="ctr">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将来の人材不足を補えるよう業務の効率性といったニーズが高まっていく中、新技術を掘り起こし、導入を拡大させていくことが必要</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143">
            <a:extLst>
              <a:ext uri="{FF2B5EF4-FFF2-40B4-BE49-F238E27FC236}">
                <a16:creationId xmlns:a16="http://schemas.microsoft.com/office/drawing/2014/main" id="{37D19DC3-E605-4888-9D9F-78BB3FA28D0D}"/>
              </a:ext>
            </a:extLst>
          </p:cNvPr>
          <p:cNvSpPr/>
          <p:nvPr/>
        </p:nvSpPr>
        <p:spPr>
          <a:xfrm>
            <a:off x="75372" y="5003015"/>
            <a:ext cx="3038814"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Georgia"/>
                <a:ea typeface="Meiryo UI"/>
                <a:cs typeface="Times New Roman"/>
              </a:rPr>
              <a:t>新技術の掘り起こし、導入の拡大に向けて</a:t>
            </a:r>
            <a:endParaRPr lang="en-US" altLang="ja-JP" sz="1200" b="1" kern="100" dirty="0">
              <a:solidFill>
                <a:prstClr val="black"/>
              </a:solidFill>
              <a:latin typeface="Georgia"/>
              <a:ea typeface="Meiryo UI"/>
              <a:cs typeface="Times New Roman"/>
            </a:endParaRPr>
          </a:p>
        </p:txBody>
      </p:sp>
    </p:spTree>
    <p:extLst>
      <p:ext uri="{BB962C8B-B14F-4D97-AF65-F5344CB8AC3E}">
        <p14:creationId xmlns:p14="http://schemas.microsoft.com/office/powerpoint/2010/main" val="423413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9525" y="649028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rPr>
              <a:t>４    </a:t>
            </a:r>
            <a:r>
              <a:rPr lang="ja-JP" altLang="en-US" sz="2400" b="1">
                <a:solidFill>
                  <a:srgbClr val="F79646"/>
                </a:solidFill>
                <a:latin typeface="Meiryo UI" pitchFamily="50" charset="-128"/>
                <a:ea typeface="Meiryo UI" pitchFamily="50" charset="-128"/>
                <a:cs typeface="Meiryo UI" pitchFamily="50" charset="-128"/>
              </a:rPr>
              <a:t>２</a:t>
            </a:r>
            <a:r>
              <a:rPr kumimoji="1" lang="ja-JP" altLang="en-US" sz="24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rPr>
              <a:t>　人材育成</a:t>
            </a:r>
            <a:endParaRPr kumimoji="1" lang="zh-TW" altLang="en-US" sz="24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7" name="正方形/長方形 11">
            <a:extLst>
              <a:ext uri="{FF2B5EF4-FFF2-40B4-BE49-F238E27FC236}">
                <a16:creationId xmlns:a16="http://schemas.microsoft.com/office/drawing/2014/main" id="{A51D7817-292F-F2E6-04BB-FC7F8EB59A66}"/>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6" name="グループ化 15">
            <a:extLst>
              <a:ext uri="{FF2B5EF4-FFF2-40B4-BE49-F238E27FC236}">
                <a16:creationId xmlns:a16="http://schemas.microsoft.com/office/drawing/2014/main" id="{E316DED5-EFA6-42EB-9FD5-5B35802582A5}"/>
              </a:ext>
            </a:extLst>
          </p:cNvPr>
          <p:cNvGrpSpPr/>
          <p:nvPr/>
        </p:nvGrpSpPr>
        <p:grpSpPr>
          <a:xfrm>
            <a:off x="109861" y="4632259"/>
            <a:ext cx="4318326" cy="2139593"/>
            <a:chOff x="5034892" y="727407"/>
            <a:chExt cx="4210698" cy="2139593"/>
          </a:xfrm>
        </p:grpSpPr>
        <p:sp>
          <p:nvSpPr>
            <p:cNvPr id="12" name="テキスト ボックス 11">
              <a:extLst>
                <a:ext uri="{FF2B5EF4-FFF2-40B4-BE49-F238E27FC236}">
                  <a16:creationId xmlns:a16="http://schemas.microsoft.com/office/drawing/2014/main" id="{0969F02D-05B7-4C0B-9F5F-8F93904C8420}"/>
                </a:ext>
              </a:extLst>
            </p:cNvPr>
            <p:cNvSpPr txBox="1"/>
            <p:nvPr/>
          </p:nvSpPr>
          <p:spPr>
            <a:xfrm>
              <a:off x="5034892" y="727407"/>
              <a:ext cx="4210665" cy="1023357"/>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400" b="1" i="0" u="sng" strike="noStrike" kern="1200" cap="none" spc="0" normalizeH="0" baseline="0" noProof="0">
                  <a:ln>
                    <a:noFill/>
                  </a:ln>
                  <a:solidFill>
                    <a:prstClr val="black"/>
                  </a:solidFill>
                  <a:effectLst/>
                  <a:uLnTx/>
                  <a:uFillTx/>
                  <a:latin typeface="Meiryo UI"/>
                  <a:ea typeface="Meiryo UI"/>
                  <a:cs typeface="+mn-cs"/>
                </a:rPr>
                <a:t>人材育成マネジメント計画書　</a:t>
              </a:r>
              <a:r>
                <a:rPr kumimoji="1" lang="ja-JP" altLang="en-US" sz="1100" b="1" i="0" u="sng" strike="noStrike" kern="1200" cap="none" spc="0" normalizeH="0" baseline="0" noProof="0">
                  <a:ln>
                    <a:noFill/>
                  </a:ln>
                  <a:solidFill>
                    <a:prstClr val="black"/>
                  </a:solidFill>
                  <a:effectLst/>
                  <a:uLnTx/>
                  <a:uFillTx/>
                  <a:latin typeface="Meiryo UI"/>
                  <a:ea typeface="Meiryo UI"/>
                  <a:cs typeface="+mn-cs"/>
                </a:rPr>
                <a:t>令和４年策定、令和６年改訂</a:t>
              </a:r>
              <a:endParaRPr kumimoji="1" lang="en-US" altLang="ja-JP" sz="1100" b="1" i="0" u="sng" strike="noStrike" kern="1200" cap="none" spc="0" normalizeH="0" baseline="0" noProof="0">
                <a:ln>
                  <a:noFill/>
                </a:ln>
                <a:solidFill>
                  <a:prstClr val="black"/>
                </a:solidFill>
                <a:effectLst/>
                <a:uLnTx/>
                <a:uFillTx/>
                <a:latin typeface="Meiryo UI"/>
                <a:ea typeface="Meiryo UI"/>
                <a:cs typeface="+mn-cs"/>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若手育成期職員に求める技術スキルを明確にし、年間の習得目標や研修受講計画等を職員・上司双方で対話しながら作成</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年度末に各スキルの習得度を評価し、次年度以降の育成計画に反映。Ｒ５年度から全所属を対象に本格実施。</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pic>
          <p:nvPicPr>
            <p:cNvPr id="13" name="図 12">
              <a:extLst>
                <a:ext uri="{FF2B5EF4-FFF2-40B4-BE49-F238E27FC236}">
                  <a16:creationId xmlns:a16="http://schemas.microsoft.com/office/drawing/2014/main" id="{3146C6BE-A896-48F4-9D03-E7C0E0B00AFF}"/>
                </a:ext>
              </a:extLst>
            </p:cNvPr>
            <p:cNvPicPr>
              <a:picLocks noChangeAspect="1"/>
            </p:cNvPicPr>
            <p:nvPr/>
          </p:nvPicPr>
          <p:blipFill rotWithShape="1">
            <a:blip r:embed="rId2"/>
            <a:srcRect b="58748"/>
            <a:stretch/>
          </p:blipFill>
          <p:spPr>
            <a:xfrm>
              <a:off x="5116658" y="1719986"/>
              <a:ext cx="4128932" cy="1147014"/>
            </a:xfrm>
            <a:prstGeom prst="rect">
              <a:avLst/>
            </a:prstGeom>
          </p:spPr>
        </p:pic>
      </p:grpSp>
      <p:sp>
        <p:nvSpPr>
          <p:cNvPr id="15" name="テキスト ボックス 14">
            <a:extLst>
              <a:ext uri="{FF2B5EF4-FFF2-40B4-BE49-F238E27FC236}">
                <a16:creationId xmlns:a16="http://schemas.microsoft.com/office/drawing/2014/main" id="{B3EF8567-94C0-47BC-8D10-B7B2875DF553}"/>
              </a:ext>
            </a:extLst>
          </p:cNvPr>
          <p:cNvSpPr txBox="1"/>
          <p:nvPr/>
        </p:nvSpPr>
        <p:spPr>
          <a:xfrm>
            <a:off x="100012" y="760793"/>
            <a:ext cx="4333964"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技術職員人材育成プラン（案）</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月策定</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446959C0-EC34-4BBA-AF19-C5BD4B8341B3}"/>
              </a:ext>
            </a:extLst>
          </p:cNvPr>
          <p:cNvPicPr>
            <a:picLocks noChangeAspect="1"/>
          </p:cNvPicPr>
          <p:nvPr/>
        </p:nvPicPr>
        <p:blipFill>
          <a:blip r:embed="rId3"/>
          <a:stretch>
            <a:fillRect/>
          </a:stretch>
        </p:blipFill>
        <p:spPr>
          <a:xfrm>
            <a:off x="2132402" y="1058085"/>
            <a:ext cx="2367381" cy="1506516"/>
          </a:xfrm>
          <a:prstGeom prst="rect">
            <a:avLst/>
          </a:prstGeom>
        </p:spPr>
      </p:pic>
      <p:sp>
        <p:nvSpPr>
          <p:cNvPr id="18" name="テキスト ボックス 17">
            <a:extLst>
              <a:ext uri="{FF2B5EF4-FFF2-40B4-BE49-F238E27FC236}">
                <a16:creationId xmlns:a16="http://schemas.microsoft.com/office/drawing/2014/main" id="{679DF8B8-7071-4A0A-85BA-0955FCBCA14E}"/>
              </a:ext>
            </a:extLst>
          </p:cNvPr>
          <p:cNvSpPr txBox="1"/>
          <p:nvPr/>
        </p:nvSpPr>
        <p:spPr>
          <a:xfrm>
            <a:off x="100013" y="1058085"/>
            <a:ext cx="2134229" cy="1615827"/>
          </a:xfrm>
          <a:prstGeom prst="rect">
            <a:avLst/>
          </a:prstGeom>
          <a:noFill/>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近年、ベテラン職員の退職等に伴い、行政技術者の経験による技術の蓄積が困難になりつつあり、加えて、入札制度の多様化による行政手続きの増大等と相まって、技術習得に要する十分な時間が確保できず、技術職員の技術力維持や技術継承が困難な状況</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a:extLst>
              <a:ext uri="{FF2B5EF4-FFF2-40B4-BE49-F238E27FC236}">
                <a16:creationId xmlns:a16="http://schemas.microsoft.com/office/drawing/2014/main" id="{9E665924-5AF5-413A-9D45-78017C65D978}"/>
              </a:ext>
            </a:extLst>
          </p:cNvPr>
          <p:cNvSpPr txBox="1"/>
          <p:nvPr/>
        </p:nvSpPr>
        <p:spPr>
          <a:xfrm>
            <a:off x="94189" y="2594416"/>
            <a:ext cx="4333964" cy="1107996"/>
          </a:xfrm>
          <a:prstGeom prst="rect">
            <a:avLst/>
          </a:prstGeom>
          <a:noFill/>
        </p:spPr>
        <p:txBody>
          <a:bodyPr wrap="square">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このため、若手・中堅職員を対象に、将来の都市インフラを安全かつ長期わたり良好な状態に保全し、大規模更新時代の到来に、適切に対応できる人材の育成が急務</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入庁直後の若手から中堅ベテランまでの育成目標と到達点を明記した、人材育成プランを策定</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特に若手職員の育成に焦点を当て、研修の充実化等を実施。</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A2BE33EF-E962-4901-A674-01CE51EBF4CE}"/>
              </a:ext>
            </a:extLst>
          </p:cNvPr>
          <p:cNvSpPr txBox="1"/>
          <p:nvPr/>
        </p:nvSpPr>
        <p:spPr>
          <a:xfrm>
            <a:off x="4579713" y="782930"/>
            <a:ext cx="835623" cy="184666"/>
          </a:xfrm>
          <a:prstGeom prst="rect">
            <a:avLst/>
          </a:prstGeom>
          <a:noFill/>
        </p:spPr>
        <p:txBody>
          <a:bodyPr wrap="square" lIns="36000" tIns="0" rIns="36000" bIns="0" anchor="ctr" anchorCtr="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主な取組</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4">
            <a:extLst>
              <a:ext uri="{FF2B5EF4-FFF2-40B4-BE49-F238E27FC236}">
                <a16:creationId xmlns:a16="http://schemas.microsoft.com/office/drawing/2014/main" id="{4FE5FF0E-D3D3-4317-8884-DD0D8B6B9949}"/>
              </a:ext>
            </a:extLst>
          </p:cNvPr>
          <p:cNvGraphicFramePr>
            <a:graphicFrameLocks noGrp="1"/>
          </p:cNvGraphicFramePr>
          <p:nvPr>
            <p:extLst>
              <p:ext uri="{D42A27DB-BD31-4B8C-83A1-F6EECF244321}">
                <p14:modId xmlns:p14="http://schemas.microsoft.com/office/powerpoint/2010/main" val="3330107456"/>
              </p:ext>
            </p:extLst>
          </p:nvPr>
        </p:nvGraphicFramePr>
        <p:xfrm>
          <a:off x="4651986" y="999006"/>
          <a:ext cx="4436174" cy="1280160"/>
        </p:xfrm>
        <a:graphic>
          <a:graphicData uri="http://schemas.openxmlformats.org/drawingml/2006/table">
            <a:tbl>
              <a:tblPr>
                <a:tableStyleId>{5C22544A-7EE6-4342-B048-85BDC9FD1C3A}</a:tableStyleId>
              </a:tblPr>
              <a:tblGrid>
                <a:gridCol w="563880">
                  <a:extLst>
                    <a:ext uri="{9D8B030D-6E8A-4147-A177-3AD203B41FA5}">
                      <a16:colId xmlns:a16="http://schemas.microsoft.com/office/drawing/2014/main" val="3167013379"/>
                    </a:ext>
                  </a:extLst>
                </a:gridCol>
                <a:gridCol w="1299217">
                  <a:extLst>
                    <a:ext uri="{9D8B030D-6E8A-4147-A177-3AD203B41FA5}">
                      <a16:colId xmlns:a16="http://schemas.microsoft.com/office/drawing/2014/main" val="3328596363"/>
                    </a:ext>
                  </a:extLst>
                </a:gridCol>
                <a:gridCol w="2573077">
                  <a:extLst>
                    <a:ext uri="{9D8B030D-6E8A-4147-A177-3AD203B41FA5}">
                      <a16:colId xmlns:a16="http://schemas.microsoft.com/office/drawing/2014/main" val="1409063034"/>
                    </a:ext>
                  </a:extLst>
                </a:gridCol>
              </a:tblGrid>
              <a:tr h="0">
                <a:tc rowSpan="3">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推進策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若手職員の育成強化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①スキルの明確化、②</a:t>
                      </a:r>
                      <a:r>
                        <a:rPr kumimoji="1" lang="en-US" altLang="ja-JP" sz="900">
                          <a:latin typeface="Meiryo UI" panose="020B0604030504040204" pitchFamily="50" charset="-128"/>
                          <a:ea typeface="Meiryo UI" panose="020B0604030504040204" pitchFamily="50" charset="-128"/>
                        </a:rPr>
                        <a:t>OJT</a:t>
                      </a:r>
                      <a:r>
                        <a:rPr kumimoji="1" lang="ja-JP" altLang="en-US" sz="900">
                          <a:latin typeface="Meiryo UI" panose="020B0604030504040204" pitchFamily="50" charset="-128"/>
                          <a:ea typeface="Meiryo UI" panose="020B0604030504040204" pitchFamily="50" charset="-128"/>
                        </a:rPr>
                        <a:t>による育成強化</a:t>
                      </a:r>
                      <a:endParaRPr kumimoji="1" lang="en-US" altLang="ja-JP" sz="900">
                        <a:latin typeface="Meiryo UI" panose="020B0604030504040204" pitchFamily="50" charset="-128"/>
                        <a:ea typeface="Meiryo UI" panose="020B0604030504040204" pitchFamily="50" charset="-128"/>
                      </a:endParaRPr>
                    </a:p>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③若手研修の充実</a:t>
                      </a:r>
                      <a:r>
                        <a:rPr kumimoji="1" lang="ja-JP" altLang="en-US" sz="900">
                          <a:solidFill>
                            <a:srgbClr val="FF0000"/>
                          </a:solidFill>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④自己研鑽のサポート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2952758"/>
                  </a:ext>
                </a:extLst>
              </a:tr>
              <a:tr h="166233">
                <a:tc vMerge="1">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endParaRPr kumimoji="1" lang="ja-JP" altLang="en-US" sz="90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技術研修の充実</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①部局研修の体系化、②研修</a:t>
                      </a:r>
                      <a:r>
                        <a:rPr kumimoji="1" lang="ja-JP" altLang="en-US" sz="900">
                          <a:solidFill>
                            <a:schemeClr val="tx1"/>
                          </a:solidFill>
                          <a:latin typeface="Meiryo UI" panose="020B0604030504040204" pitchFamily="50" charset="-128"/>
                          <a:ea typeface="Meiryo UI" panose="020B0604030504040204" pitchFamily="50" charset="-128"/>
                        </a:rPr>
                        <a:t>メニューの充実</a:t>
                      </a:r>
                      <a:endParaRPr kumimoji="1" lang="en-US" altLang="ja-JP" sz="9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③プログラムの継続的改善、④実地研修の推進</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428125"/>
                  </a:ext>
                </a:extLst>
              </a:tr>
              <a:tr h="270492">
                <a:tc vMerge="1">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endParaRPr kumimoji="1" lang="ja-JP" altLang="en-US" sz="90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専門技術の追求</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①マイスター</a:t>
                      </a:r>
                      <a:r>
                        <a:rPr kumimoji="1" lang="ja-JP" altLang="en-US" sz="900">
                          <a:solidFill>
                            <a:schemeClr val="tx1"/>
                          </a:solidFill>
                          <a:latin typeface="Meiryo UI" panose="020B0604030504040204" pitchFamily="50" charset="-128"/>
                          <a:ea typeface="Meiryo UI" panose="020B0604030504040204" pitchFamily="50" charset="-128"/>
                        </a:rPr>
                        <a:t>制度の改善、②大学連携</a:t>
                      </a:r>
                      <a:endParaRPr kumimoji="1" lang="en-US" altLang="ja-JP" sz="9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solidFill>
                            <a:schemeClr val="tx1"/>
                          </a:solidFill>
                          <a:latin typeface="Meiryo UI" panose="020B0604030504040204" pitchFamily="50" charset="-128"/>
                          <a:ea typeface="Meiryo UI" panose="020B0604030504040204" pitchFamily="50" charset="-128"/>
                        </a:rPr>
                        <a:t>③派遣研修の充実、④内部</a:t>
                      </a:r>
                      <a:r>
                        <a:rPr kumimoji="1" lang="ja-JP" altLang="en-US" sz="900">
                          <a:latin typeface="Meiryo UI" panose="020B0604030504040204" pitchFamily="50" charset="-128"/>
                          <a:ea typeface="Meiryo UI" panose="020B0604030504040204" pitchFamily="50" charset="-128"/>
                        </a:rPr>
                        <a:t>講師の積極登用</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193234"/>
                  </a:ext>
                </a:extLst>
              </a:tr>
              <a:tr h="270492">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促進策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持続的な育成環境の整備</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①質の高い研修、②研修のオープン化</a:t>
                      </a:r>
                      <a:endParaRPr kumimoji="1" lang="en-US" altLang="ja-JP" sz="9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③継続教育制度、④推進体制の強化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456435"/>
                  </a:ext>
                </a:extLst>
              </a:tr>
            </a:tbl>
          </a:graphicData>
        </a:graphic>
      </p:graphicFrame>
      <p:sp>
        <p:nvSpPr>
          <p:cNvPr id="22" name="角丸四角形 143">
            <a:extLst>
              <a:ext uri="{FF2B5EF4-FFF2-40B4-BE49-F238E27FC236}">
                <a16:creationId xmlns:a16="http://schemas.microsoft.com/office/drawing/2014/main" id="{3CFA3B4D-B57A-4D43-BC14-A88C778DFDD9}"/>
              </a:ext>
            </a:extLst>
          </p:cNvPr>
          <p:cNvSpPr/>
          <p:nvPr/>
        </p:nvSpPr>
        <p:spPr>
          <a:xfrm>
            <a:off x="4624021" y="2522428"/>
            <a:ext cx="4451927" cy="325807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00" cap="none" spc="0" normalizeH="0" baseline="0" noProof="0">
              <a:ln>
                <a:noFill/>
              </a:ln>
              <a:solidFill>
                <a:prstClr val="black"/>
              </a:solidFill>
              <a:effectLst/>
              <a:uLnTx/>
              <a:uFillTx/>
              <a:latin typeface="Georgia"/>
              <a:ea typeface="Meiryo UI"/>
              <a:cs typeface="Times New Roman"/>
            </a:endParaRPr>
          </a:p>
        </p:txBody>
      </p:sp>
      <p:sp>
        <p:nvSpPr>
          <p:cNvPr id="23" name="角丸四角形 143">
            <a:extLst>
              <a:ext uri="{FF2B5EF4-FFF2-40B4-BE49-F238E27FC236}">
                <a16:creationId xmlns:a16="http://schemas.microsoft.com/office/drawing/2014/main" id="{644C6F36-C3FF-44AB-951A-AEFAB6AE2051}"/>
              </a:ext>
            </a:extLst>
          </p:cNvPr>
          <p:cNvSpPr/>
          <p:nvPr/>
        </p:nvSpPr>
        <p:spPr>
          <a:xfrm>
            <a:off x="4500616" y="2280776"/>
            <a:ext cx="1747784"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00" cap="none" spc="0" normalizeH="0" baseline="0" noProof="0">
                <a:ln>
                  <a:noFill/>
                </a:ln>
                <a:solidFill>
                  <a:prstClr val="black"/>
                </a:solidFill>
                <a:effectLst/>
                <a:uLnTx/>
                <a:uFillTx/>
                <a:latin typeface="Georgia"/>
                <a:ea typeface="Meiryo UI"/>
                <a:cs typeface="Times New Roman"/>
              </a:rPr>
              <a:t>実績と対応状況</a:t>
            </a:r>
            <a:endParaRPr kumimoji="1" lang="en-US" altLang="ja-JP" sz="1200" b="1" i="0" u="none" strike="noStrike" kern="100" cap="none" spc="0" normalizeH="0" baseline="0" noProof="0">
              <a:ln>
                <a:noFill/>
              </a:ln>
              <a:solidFill>
                <a:prstClr val="black"/>
              </a:solidFill>
              <a:effectLst/>
              <a:uLnTx/>
              <a:uFillTx/>
              <a:latin typeface="Georgia"/>
              <a:ea typeface="Meiryo UI"/>
              <a:cs typeface="Times New Roman"/>
            </a:endParaRPr>
          </a:p>
        </p:txBody>
      </p:sp>
      <p:sp>
        <p:nvSpPr>
          <p:cNvPr id="24" name="テキスト ボックス 23">
            <a:extLst>
              <a:ext uri="{FF2B5EF4-FFF2-40B4-BE49-F238E27FC236}">
                <a16:creationId xmlns:a16="http://schemas.microsoft.com/office/drawing/2014/main" id="{C051BAF3-DDED-4A52-A33E-358356E2B3CF}"/>
              </a:ext>
            </a:extLst>
          </p:cNvPr>
          <p:cNvSpPr txBox="1"/>
          <p:nvPr/>
        </p:nvSpPr>
        <p:spPr>
          <a:xfrm>
            <a:off x="4624021" y="4571304"/>
            <a:ext cx="4451927" cy="461665"/>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a:ea typeface="Meiryo UI"/>
                <a:cs typeface="+mn-cs"/>
              </a:rPr>
              <a:t>2</a:t>
            </a:r>
            <a:r>
              <a:rPr kumimoji="1" lang="ja-JP" altLang="en-US" sz="1200" b="0" i="0" u="none" strike="noStrike" kern="1200" cap="none" spc="0" normalizeH="0" baseline="0" noProof="0">
                <a:ln>
                  <a:noFill/>
                </a:ln>
                <a:solidFill>
                  <a:prstClr val="black"/>
                </a:solidFill>
                <a:effectLst/>
                <a:uLnTx/>
                <a:uFillTx/>
                <a:latin typeface="Meiryo UI"/>
                <a:ea typeface="Meiryo UI"/>
                <a:cs typeface="+mn-cs"/>
              </a:rPr>
              <a:t>）専門技術</a:t>
            </a:r>
            <a:endParaRPr kumimoji="1" lang="en-US" altLang="ja-JP" sz="120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　マイスター制度について、今後の方向性について今年度議論</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6D6FA28E-0426-419C-B97C-F2A3181A11DC}"/>
              </a:ext>
            </a:extLst>
          </p:cNvPr>
          <p:cNvSpPr txBox="1"/>
          <p:nvPr/>
        </p:nvSpPr>
        <p:spPr>
          <a:xfrm>
            <a:off x="4553141" y="6015020"/>
            <a:ext cx="4451927" cy="60016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a:t>
            </a: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育成マネジメント計画書の作成や新規採用職員研修の充実等</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若手職員の研修等への参加意欲の向上</a:t>
            </a:r>
            <a:endParaRPr kumimoji="1" lang="en-US" altLang="ja-JP"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業務への取組意欲の向上</a:t>
            </a:r>
            <a:endParaRPr kumimoji="1" lang="en-US" altLang="ja-JP"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D9D21796-F5C3-4E7F-ACB3-5DE89BF0CBFE}"/>
              </a:ext>
            </a:extLst>
          </p:cNvPr>
          <p:cNvSpPr txBox="1"/>
          <p:nvPr/>
        </p:nvSpPr>
        <p:spPr>
          <a:xfrm>
            <a:off x="4624020" y="2514595"/>
            <a:ext cx="2627680" cy="61555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）若手育成・技術研修</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従事業務以外の基礎研修や若手を対象とした研修など区分を設定して実施</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8" name="図 27">
            <a:extLst>
              <a:ext uri="{FF2B5EF4-FFF2-40B4-BE49-F238E27FC236}">
                <a16:creationId xmlns:a16="http://schemas.microsoft.com/office/drawing/2014/main" id="{CF6EA8DF-3704-47AC-A479-F8984C749E5A}"/>
              </a:ext>
            </a:extLst>
          </p:cNvPr>
          <p:cNvPicPr>
            <a:picLocks noChangeAspect="1"/>
          </p:cNvPicPr>
          <p:nvPr/>
        </p:nvPicPr>
        <p:blipFill>
          <a:blip r:embed="rId4"/>
          <a:stretch>
            <a:fillRect/>
          </a:stretch>
        </p:blipFill>
        <p:spPr>
          <a:xfrm>
            <a:off x="4644288" y="3127491"/>
            <a:ext cx="2134817" cy="1333545"/>
          </a:xfrm>
          <a:prstGeom prst="rect">
            <a:avLst/>
          </a:prstGeom>
        </p:spPr>
      </p:pic>
      <p:pic>
        <p:nvPicPr>
          <p:cNvPr id="29" name="図 28">
            <a:extLst>
              <a:ext uri="{FF2B5EF4-FFF2-40B4-BE49-F238E27FC236}">
                <a16:creationId xmlns:a16="http://schemas.microsoft.com/office/drawing/2014/main" id="{275528A7-88B0-430F-9C12-7368A43032D9}"/>
              </a:ext>
            </a:extLst>
          </p:cNvPr>
          <p:cNvPicPr>
            <a:picLocks noChangeAspect="1"/>
          </p:cNvPicPr>
          <p:nvPr/>
        </p:nvPicPr>
        <p:blipFill>
          <a:blip r:embed="rId5"/>
          <a:stretch>
            <a:fillRect/>
          </a:stretch>
        </p:blipFill>
        <p:spPr>
          <a:xfrm>
            <a:off x="7251700" y="2651408"/>
            <a:ext cx="1767226" cy="443325"/>
          </a:xfrm>
          <a:prstGeom prst="rect">
            <a:avLst/>
          </a:prstGeom>
          <a:ln w="3175">
            <a:solidFill>
              <a:schemeClr val="tx1"/>
            </a:solidFill>
          </a:ln>
        </p:spPr>
      </p:pic>
      <p:pic>
        <p:nvPicPr>
          <p:cNvPr id="30" name="図 29">
            <a:extLst>
              <a:ext uri="{FF2B5EF4-FFF2-40B4-BE49-F238E27FC236}">
                <a16:creationId xmlns:a16="http://schemas.microsoft.com/office/drawing/2014/main" id="{5FD6218E-A519-4158-90E0-5FAF688AFFBF}"/>
              </a:ext>
            </a:extLst>
          </p:cNvPr>
          <p:cNvPicPr>
            <a:picLocks noChangeAspect="1"/>
          </p:cNvPicPr>
          <p:nvPr/>
        </p:nvPicPr>
        <p:blipFill>
          <a:blip r:embed="rId6"/>
          <a:stretch>
            <a:fillRect/>
          </a:stretch>
        </p:blipFill>
        <p:spPr>
          <a:xfrm>
            <a:off x="6797327" y="3131467"/>
            <a:ext cx="2263860" cy="1329569"/>
          </a:xfrm>
          <a:prstGeom prst="rect">
            <a:avLst/>
          </a:prstGeom>
        </p:spPr>
      </p:pic>
      <p:sp>
        <p:nvSpPr>
          <p:cNvPr id="31" name="テキスト ボックス 30">
            <a:extLst>
              <a:ext uri="{FF2B5EF4-FFF2-40B4-BE49-F238E27FC236}">
                <a16:creationId xmlns:a16="http://schemas.microsoft.com/office/drawing/2014/main" id="{2EF3022F-34C2-4667-86D8-0D1A35EB007E}"/>
              </a:ext>
            </a:extLst>
          </p:cNvPr>
          <p:cNvSpPr txBox="1"/>
          <p:nvPr/>
        </p:nvSpPr>
        <p:spPr>
          <a:xfrm>
            <a:off x="4624021" y="4986236"/>
            <a:ext cx="4451927" cy="7848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年経過を踏まえ</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に一部見直し</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座学や</a:t>
            </a:r>
            <a:r>
              <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OJT</a:t>
            </a: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だけで人材育成は困難なため、研修や自己研鑽等との関係を明確化し、運用面を改良</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⇒育成メニューの改良・・・人材育成マネジメント計画書</a:t>
            </a:r>
            <a:endParaRPr kumimoji="1"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32" name="角丸四角形 143">
            <a:extLst>
              <a:ext uri="{FF2B5EF4-FFF2-40B4-BE49-F238E27FC236}">
                <a16:creationId xmlns:a16="http://schemas.microsoft.com/office/drawing/2014/main" id="{AEA41D40-E1A7-4BE4-A2FA-B7E2C0290436}"/>
              </a:ext>
            </a:extLst>
          </p:cNvPr>
          <p:cNvSpPr/>
          <p:nvPr/>
        </p:nvSpPr>
        <p:spPr>
          <a:xfrm>
            <a:off x="6022732" y="4458932"/>
            <a:ext cx="3125643" cy="1834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72000" tIns="0" rIns="72000" bIns="0" anchor="ctr" anchorCtr="0"/>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00" cap="none" spc="0" normalizeH="0" baseline="0" noProof="0">
                <a:ln>
                  <a:noFill/>
                </a:ln>
                <a:solidFill>
                  <a:prstClr val="black"/>
                </a:solidFill>
                <a:effectLst/>
                <a:uLnTx/>
                <a:uFillTx/>
                <a:latin typeface="Georgia"/>
                <a:ea typeface="Meiryo UI"/>
                <a:cs typeface="Times New Roman"/>
              </a:rPr>
              <a:t>図　研修実績（研修区分と対象者）</a:t>
            </a:r>
            <a:endParaRPr kumimoji="1" lang="en-US" altLang="ja-JP" sz="800" b="0" i="0" u="none" strike="noStrike" kern="100" cap="none" spc="0" normalizeH="0" baseline="0" noProof="0">
              <a:ln>
                <a:noFill/>
              </a:ln>
              <a:solidFill>
                <a:prstClr val="black"/>
              </a:solidFill>
              <a:effectLst/>
              <a:uLnTx/>
              <a:uFillTx/>
              <a:latin typeface="Georgia"/>
              <a:ea typeface="Meiryo UI"/>
              <a:cs typeface="Times New Roman"/>
            </a:endParaRPr>
          </a:p>
        </p:txBody>
      </p:sp>
      <p:sp>
        <p:nvSpPr>
          <p:cNvPr id="33" name="角丸四角形 143">
            <a:extLst>
              <a:ext uri="{FF2B5EF4-FFF2-40B4-BE49-F238E27FC236}">
                <a16:creationId xmlns:a16="http://schemas.microsoft.com/office/drawing/2014/main" id="{DBE107A2-3387-4237-BDBF-3DB100041EA9}"/>
              </a:ext>
            </a:extLst>
          </p:cNvPr>
          <p:cNvSpPr/>
          <p:nvPr/>
        </p:nvSpPr>
        <p:spPr>
          <a:xfrm>
            <a:off x="4500616" y="5796374"/>
            <a:ext cx="1747784" cy="3388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00" cap="none" spc="0" normalizeH="0" baseline="0" noProof="0">
                <a:ln>
                  <a:noFill/>
                </a:ln>
                <a:solidFill>
                  <a:prstClr val="black"/>
                </a:solidFill>
                <a:effectLst/>
                <a:uLnTx/>
                <a:uFillTx/>
                <a:latin typeface="Georgia"/>
                <a:ea typeface="Meiryo UI"/>
                <a:cs typeface="Times New Roman"/>
              </a:rPr>
              <a:t>効果</a:t>
            </a:r>
            <a:endParaRPr kumimoji="1" lang="en-US" altLang="ja-JP" sz="1200" b="1" i="0" u="none" strike="noStrike" kern="100" cap="none" spc="0" normalizeH="0" baseline="0" noProof="0">
              <a:ln>
                <a:noFill/>
              </a:ln>
              <a:solidFill>
                <a:prstClr val="black"/>
              </a:solidFill>
              <a:effectLst/>
              <a:uLnTx/>
              <a:uFillTx/>
              <a:latin typeface="Georgia"/>
              <a:ea typeface="Meiryo UI"/>
              <a:cs typeface="Times New Roman"/>
            </a:endParaRPr>
          </a:p>
        </p:txBody>
      </p:sp>
      <p:graphicFrame>
        <p:nvGraphicFramePr>
          <p:cNvPr id="34" name="表 3">
            <a:extLst>
              <a:ext uri="{FF2B5EF4-FFF2-40B4-BE49-F238E27FC236}">
                <a16:creationId xmlns:a16="http://schemas.microsoft.com/office/drawing/2014/main" id="{B90DD479-FE51-413B-9D56-7DE8F3A67AEE}"/>
              </a:ext>
            </a:extLst>
          </p:cNvPr>
          <p:cNvGraphicFramePr>
            <a:graphicFrameLocks noGrp="1"/>
          </p:cNvGraphicFramePr>
          <p:nvPr>
            <p:extLst>
              <p:ext uri="{D42A27DB-BD31-4B8C-83A1-F6EECF244321}">
                <p14:modId xmlns:p14="http://schemas.microsoft.com/office/powerpoint/2010/main" val="1943992609"/>
              </p:ext>
            </p:extLst>
          </p:nvPr>
        </p:nvGraphicFramePr>
        <p:xfrm>
          <a:off x="260557" y="3747124"/>
          <a:ext cx="4173775" cy="808678"/>
        </p:xfrm>
        <a:graphic>
          <a:graphicData uri="http://schemas.openxmlformats.org/drawingml/2006/table">
            <a:tbl>
              <a:tblPr firstRow="1" bandRow="1">
                <a:tableStyleId>{5C22544A-7EE6-4342-B048-85BDC9FD1C3A}</a:tableStyleId>
              </a:tblPr>
              <a:tblGrid>
                <a:gridCol w="1224835">
                  <a:extLst>
                    <a:ext uri="{9D8B030D-6E8A-4147-A177-3AD203B41FA5}">
                      <a16:colId xmlns:a16="http://schemas.microsoft.com/office/drawing/2014/main" val="1311782362"/>
                    </a:ext>
                  </a:extLst>
                </a:gridCol>
                <a:gridCol w="1508760">
                  <a:extLst>
                    <a:ext uri="{9D8B030D-6E8A-4147-A177-3AD203B41FA5}">
                      <a16:colId xmlns:a16="http://schemas.microsoft.com/office/drawing/2014/main" val="531134921"/>
                    </a:ext>
                  </a:extLst>
                </a:gridCol>
                <a:gridCol w="1440180">
                  <a:extLst>
                    <a:ext uri="{9D8B030D-6E8A-4147-A177-3AD203B41FA5}">
                      <a16:colId xmlns:a16="http://schemas.microsoft.com/office/drawing/2014/main" val="1299547932"/>
                    </a:ext>
                  </a:extLst>
                </a:gridCol>
              </a:tblGrid>
              <a:tr h="341708">
                <a:tc>
                  <a:txBody>
                    <a:bodyPr/>
                    <a:lstStyle/>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入庁１～５</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　＜技師＞</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若手育成期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tc>
                  <a:txBody>
                    <a:bodyPr/>
                    <a:lstStyle/>
                    <a:p>
                      <a:pPr marL="0" marR="0" lvl="0" indent="0" algn="ctr" defTabSz="914378" rtl="0" eaLnBrk="1" fontAlgn="auto" latinLnBrk="0" hangingPunct="1">
                        <a:lnSpc>
                          <a:spcPct val="80000"/>
                        </a:lnSpc>
                        <a:spcBef>
                          <a:spcPts val="0"/>
                        </a:spcBef>
                        <a:spcAft>
                          <a:spcPts val="0"/>
                        </a:spcAft>
                        <a:buClrTx/>
                        <a:buSzTx/>
                        <a:buFontTx/>
                        <a:buNone/>
                        <a:tabLst/>
                        <a:defRPr/>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入庁６～</a:t>
                      </a:r>
                      <a:r>
                        <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＜副主査＞</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中堅育成期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tc>
                  <a:txBody>
                    <a:bodyPr/>
                    <a:lstStyle/>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a:t>
                      </a:r>
                      <a:r>
                        <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rPr>
                        <a:t>11</a:t>
                      </a: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＜副主査・主査＞</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能力拡充期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extLst>
                  <a:ext uri="{0D108BD9-81ED-4DB2-BD59-A6C34878D82A}">
                    <a16:rowId xmlns:a16="http://schemas.microsoft.com/office/drawing/2014/main" val="52729931"/>
                  </a:ext>
                </a:extLst>
              </a:tr>
              <a:tr h="319580">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・設計積算、工事発注、現場監督等を一通り行なえる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・基本的な知識を備え、運用できる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marT="36000" marB="36000" anchor="ctr"/>
                </a:tc>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・計画から完了まで主体的に取り組み、適切に判断・処理することができる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・後輩への指導的な役割が担える</a:t>
                      </a:r>
                    </a:p>
                  </a:txBody>
                  <a:tcPr marL="36000" marR="36000" marT="36000" marB="36000" anchor="ctr"/>
                </a:tc>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・業務全般で指導的役割を意識し、リーダーシップが発揮できる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・自ら管理し、目標を達成できる</a:t>
                      </a:r>
                    </a:p>
                  </a:txBody>
                  <a:tcPr marL="36000" marR="36000" marT="36000" marB="36000" anchor="ctr"/>
                </a:tc>
                <a:extLst>
                  <a:ext uri="{0D108BD9-81ED-4DB2-BD59-A6C34878D82A}">
                    <a16:rowId xmlns:a16="http://schemas.microsoft.com/office/drawing/2014/main" val="430695329"/>
                  </a:ext>
                </a:extLst>
              </a:tr>
            </a:tbl>
          </a:graphicData>
        </a:graphic>
      </p:graphicFrame>
    </p:spTree>
    <p:extLst>
      <p:ext uri="{BB962C8B-B14F-4D97-AF65-F5344CB8AC3E}">
        <p14:creationId xmlns:p14="http://schemas.microsoft.com/office/powerpoint/2010/main" val="185475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４    </a:t>
            </a:r>
            <a:r>
              <a:rPr lang="ja-JP" altLang="en-US" sz="2400" b="1">
                <a:solidFill>
                  <a:schemeClr val="accent6"/>
                </a:solidFill>
                <a:latin typeface="Meiryo UI"/>
                <a:ea typeface="Meiryo UI"/>
                <a:cs typeface="Meiryo UI" pitchFamily="50" charset="-128"/>
              </a:rPr>
              <a:t>３</a:t>
            </a:r>
            <a:r>
              <a:rPr lang="ja-JP" altLang="en-US" sz="2400" b="1">
                <a:solidFill>
                  <a:schemeClr val="bg1"/>
                </a:solidFill>
                <a:latin typeface="Meiryo UI"/>
                <a:ea typeface="Meiryo UI"/>
                <a:cs typeface="Meiryo UI" pitchFamily="50" charset="-128"/>
              </a:rPr>
              <a:t>　現場や地域を重視した維持管理の実践</a:t>
            </a:r>
            <a:endParaRPr lang="zh-TW" altLang="en-US" sz="2400" b="1">
              <a:solidFill>
                <a:schemeClr val="bg1"/>
              </a:solidFill>
              <a:latin typeface="Meiryo UI" pitchFamily="50" charset="-128"/>
              <a:ea typeface="Meiryo UI" pitchFamily="50" charset="-128"/>
              <a:cs typeface="Meiryo UI" pitchFamily="50" charset="-128"/>
            </a:endParaRPr>
          </a:p>
        </p:txBody>
      </p:sp>
      <p:grpSp>
        <p:nvGrpSpPr>
          <p:cNvPr id="3" name="グループ化 2">
            <a:extLst>
              <a:ext uri="{FF2B5EF4-FFF2-40B4-BE49-F238E27FC236}">
                <a16:creationId xmlns:a16="http://schemas.microsoft.com/office/drawing/2014/main" id="{B911F51A-99DB-4CD2-A038-5A1B95952863}"/>
              </a:ext>
            </a:extLst>
          </p:cNvPr>
          <p:cNvGrpSpPr/>
          <p:nvPr/>
        </p:nvGrpSpPr>
        <p:grpSpPr>
          <a:xfrm>
            <a:off x="4654605" y="663909"/>
            <a:ext cx="4454471" cy="6061669"/>
            <a:chOff x="4654605" y="663909"/>
            <a:chExt cx="4454471" cy="6061669"/>
          </a:xfrm>
        </p:grpSpPr>
        <p:sp>
          <p:nvSpPr>
            <p:cNvPr id="10" name="角丸四角形 143">
              <a:extLst>
                <a:ext uri="{FF2B5EF4-FFF2-40B4-BE49-F238E27FC236}">
                  <a16:creationId xmlns:a16="http://schemas.microsoft.com/office/drawing/2014/main" id="{7751A9A2-3FDA-41F3-BD58-98BD1CC5ED14}"/>
                </a:ext>
              </a:extLst>
            </p:cNvPr>
            <p:cNvSpPr/>
            <p:nvPr/>
          </p:nvSpPr>
          <p:spPr>
            <a:xfrm>
              <a:off x="4654605" y="663909"/>
              <a:ext cx="3540258"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Georgia"/>
                  <a:ea typeface="Meiryo UI"/>
                  <a:cs typeface="Times New Roman"/>
                </a:rPr>
                <a:t>包括的民間委託の取組背景・概要</a:t>
              </a:r>
              <a:endParaRPr lang="en-US" altLang="ja-JP" sz="1400" b="1" kern="100">
                <a:solidFill>
                  <a:prstClr val="black"/>
                </a:solidFill>
                <a:latin typeface="Georgia"/>
                <a:ea typeface="Meiryo UI"/>
                <a:cs typeface="Times New Roman"/>
              </a:endParaRPr>
            </a:p>
          </p:txBody>
        </p:sp>
        <p:sp>
          <p:nvSpPr>
            <p:cNvPr id="12" name="角丸四角形 143">
              <a:extLst>
                <a:ext uri="{FF2B5EF4-FFF2-40B4-BE49-F238E27FC236}">
                  <a16:creationId xmlns:a16="http://schemas.microsoft.com/office/drawing/2014/main" id="{0C61E186-4EE8-4722-AE22-12266FBF8E57}"/>
                </a:ext>
              </a:extLst>
            </p:cNvPr>
            <p:cNvSpPr/>
            <p:nvPr/>
          </p:nvSpPr>
          <p:spPr>
            <a:xfrm>
              <a:off x="4654605" y="948231"/>
              <a:ext cx="4451927" cy="577734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r>
                <a:rPr lang="ja-JP" altLang="en-US" sz="1100">
                  <a:latin typeface="Meiryo UI" panose="020B0604030504040204" pitchFamily="50" charset="-128"/>
                  <a:ea typeface="Meiryo UI" panose="020B0604030504040204" pitchFamily="50" charset="-128"/>
                </a:rPr>
                <a:t>包括管理委託とは、施設や地域ごと、業務内容や工種ごとに契約している調査・点検・保守・清掃・補修等の様々な業務・工事を集約し、複数年にわたって包括的に民間事業者へ発注・管理する手法</a:t>
              </a:r>
              <a:endParaRPr lang="en-US" altLang="ja-JP" sz="1100">
                <a:latin typeface="Meiryo UI" panose="020B0604030504040204" pitchFamily="50" charset="-128"/>
                <a:ea typeface="Meiryo UI" panose="020B0604030504040204" pitchFamily="50" charset="-128"/>
              </a:endParaRPr>
            </a:p>
            <a:p>
              <a:pPr algn="just">
                <a:defRPr/>
              </a:pPr>
              <a:endParaRPr lang="en-US" altLang="ja-JP" sz="4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r>
                <a:rPr lang="ja-JP" altLang="en-US" sz="1100">
                  <a:latin typeface="Meiryo UI" panose="020B0604030504040204" pitchFamily="50" charset="-128"/>
                  <a:ea typeface="Meiryo UI" panose="020B0604030504040204" pitchFamily="50" charset="-128"/>
                </a:rPr>
                <a:t>包括管理委託の対象とする業務・工事の範囲は様々なパターンがありうる</a:t>
              </a:r>
              <a:endParaRPr lang="en-US" altLang="ja-JP" sz="11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r>
                <a:rPr lang="ja-JP" altLang="en-US" sz="1100">
                  <a:latin typeface="Meiryo UI" panose="020B0604030504040204" pitchFamily="50" charset="-128"/>
                  <a:ea typeface="Meiryo UI" panose="020B0604030504040204" pitchFamily="50" charset="-128"/>
                </a:rPr>
                <a:t>受注した民間事業者の創意工夫やノウハウを引き出すため、複数年契約や性能規定発注が採用されるケースが多い</a:t>
              </a:r>
              <a:endParaRPr lang="en-US" altLang="ja-JP" sz="11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endParaRPr lang="en-US" altLang="ja-JP" sz="1200">
                <a:latin typeface="Meiryo UI" panose="020B0604030504040204" pitchFamily="50" charset="-128"/>
                <a:ea typeface="Meiryo UI" panose="020B0604030504040204" pitchFamily="50" charset="-128"/>
              </a:endParaRPr>
            </a:p>
            <a:p>
              <a:pPr algn="just">
                <a:defRPr/>
              </a:pPr>
              <a:endParaRPr lang="en-US" altLang="ja-JP" b="1" kern="100">
                <a:solidFill>
                  <a:prstClr val="black"/>
                </a:solidFill>
                <a:latin typeface="Georgia"/>
                <a:ea typeface="Meiryo UI"/>
                <a:cs typeface="Times New Roman"/>
              </a:endParaRPr>
            </a:p>
          </p:txBody>
        </p:sp>
        <p:grpSp>
          <p:nvGrpSpPr>
            <p:cNvPr id="13" name="グループ化 12">
              <a:extLst>
                <a:ext uri="{FF2B5EF4-FFF2-40B4-BE49-F238E27FC236}">
                  <a16:creationId xmlns:a16="http://schemas.microsoft.com/office/drawing/2014/main" id="{602076EE-8E8F-4906-9A29-F76EFBF5029C}"/>
                </a:ext>
              </a:extLst>
            </p:cNvPr>
            <p:cNvGrpSpPr/>
            <p:nvPr/>
          </p:nvGrpSpPr>
          <p:grpSpPr>
            <a:xfrm>
              <a:off x="4761612" y="3982627"/>
              <a:ext cx="1986077" cy="1269514"/>
              <a:chOff x="632521" y="2908681"/>
              <a:chExt cx="3963611" cy="3024296"/>
            </a:xfrm>
          </p:grpSpPr>
          <p:sp>
            <p:nvSpPr>
              <p:cNvPr id="14" name="右矢印 14">
                <a:extLst>
                  <a:ext uri="{FF2B5EF4-FFF2-40B4-BE49-F238E27FC236}">
                    <a16:creationId xmlns:a16="http://schemas.microsoft.com/office/drawing/2014/main" id="{0EC168EC-4B23-41CC-BF71-8EFE53B50E53}"/>
                  </a:ext>
                </a:extLst>
              </p:cNvPr>
              <p:cNvSpPr/>
              <p:nvPr/>
            </p:nvSpPr>
            <p:spPr>
              <a:xfrm rot="5400000">
                <a:off x="2964498" y="3376737"/>
                <a:ext cx="432000" cy="360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a:p>
            </p:txBody>
          </p:sp>
          <p:sp>
            <p:nvSpPr>
              <p:cNvPr id="15" name="テキスト ボックス 14">
                <a:extLst>
                  <a:ext uri="{FF2B5EF4-FFF2-40B4-BE49-F238E27FC236}">
                    <a16:creationId xmlns:a16="http://schemas.microsoft.com/office/drawing/2014/main" id="{BCEE39CA-B363-497E-9D26-02CAD7077BD9}"/>
                  </a:ext>
                </a:extLst>
              </p:cNvPr>
              <p:cNvSpPr txBox="1"/>
              <p:nvPr/>
            </p:nvSpPr>
            <p:spPr>
              <a:xfrm>
                <a:off x="3360499" y="3257647"/>
                <a:ext cx="895751" cy="539018"/>
              </a:xfrm>
              <a:prstGeom prst="rect">
                <a:avLst/>
              </a:prstGeom>
              <a:noFill/>
            </p:spPr>
            <p:txBody>
              <a:bodyPr wrap="none" lIns="0" rIns="0" rtlCol="0" anchor="ctr" anchorCtr="0">
                <a:spAutoFit/>
              </a:bodyPr>
              <a:lstStyle/>
              <a:p>
                <a:r>
                  <a:rPr lang="ja-JP" altLang="en-US" sz="700" b="1">
                    <a:latin typeface="Meiryo UI" panose="020B0604030504040204" pitchFamily="50" charset="-128"/>
                    <a:ea typeface="Meiryo UI" panose="020B0604030504040204" pitchFamily="50" charset="-128"/>
                  </a:rPr>
                  <a:t>単年度契約</a:t>
                </a:r>
                <a:endParaRPr lang="en-US" altLang="ja-JP" sz="700" b="1">
                  <a:latin typeface="Meiryo UI" panose="020B0604030504040204" pitchFamily="50" charset="-128"/>
                  <a:ea typeface="Meiryo UI" panose="020B0604030504040204" pitchFamily="50" charset="-128"/>
                </a:endParaRPr>
              </a:p>
              <a:p>
                <a:r>
                  <a:rPr lang="ja-JP" altLang="en-US" sz="700" b="1">
                    <a:latin typeface="Meiryo UI" panose="020B0604030504040204" pitchFamily="50" charset="-128"/>
                    <a:ea typeface="Meiryo UI" panose="020B0604030504040204" pitchFamily="50" charset="-128"/>
                  </a:rPr>
                  <a:t>仕様規定</a:t>
                </a:r>
                <a:endParaRPr lang="en-US" altLang="ja-JP" sz="700" b="1">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C5AC2F-8A68-40BD-B426-4206CA81C3D5}"/>
                  </a:ext>
                </a:extLst>
              </p:cNvPr>
              <p:cNvSpPr/>
              <p:nvPr/>
            </p:nvSpPr>
            <p:spPr>
              <a:xfrm>
                <a:off x="2720752" y="2908681"/>
                <a:ext cx="936000" cy="360000"/>
              </a:xfrm>
              <a:prstGeom prst="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発注者</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3881FF53-2331-4091-BA7D-F6E377D44283}"/>
                  </a:ext>
                </a:extLst>
              </p:cNvPr>
              <p:cNvGrpSpPr/>
              <p:nvPr/>
            </p:nvGrpSpPr>
            <p:grpSpPr>
              <a:xfrm>
                <a:off x="632521" y="3850307"/>
                <a:ext cx="3963611" cy="2082670"/>
                <a:chOff x="251520" y="3578578"/>
                <a:chExt cx="3963611" cy="2082670"/>
              </a:xfrm>
            </p:grpSpPr>
            <p:sp>
              <p:nvSpPr>
                <p:cNvPr id="18" name="角丸四角形 3">
                  <a:extLst>
                    <a:ext uri="{FF2B5EF4-FFF2-40B4-BE49-F238E27FC236}">
                      <a16:creationId xmlns:a16="http://schemas.microsoft.com/office/drawing/2014/main" id="{82467804-C809-4001-A621-6B1E895CBB44}"/>
                    </a:ext>
                  </a:extLst>
                </p:cNvPr>
                <p:cNvSpPr/>
                <p:nvPr/>
              </p:nvSpPr>
              <p:spPr>
                <a:xfrm>
                  <a:off x="251522" y="4437132"/>
                  <a:ext cx="1080000" cy="360000"/>
                </a:xfrm>
                <a:prstGeom prst="round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巡回維持</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19" name="角丸四角形 16">
                  <a:extLst>
                    <a:ext uri="{FF2B5EF4-FFF2-40B4-BE49-F238E27FC236}">
                      <a16:creationId xmlns:a16="http://schemas.microsoft.com/office/drawing/2014/main" id="{7BCE3A61-C3E9-4CDF-A572-EBCC7C573B25}"/>
                    </a:ext>
                  </a:extLst>
                </p:cNvPr>
                <p:cNvSpPr/>
                <p:nvPr/>
              </p:nvSpPr>
              <p:spPr>
                <a:xfrm>
                  <a:off x="251522" y="4869180"/>
                  <a:ext cx="1080000" cy="360000"/>
                </a:xfrm>
                <a:prstGeom prst="round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修繕</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0" name="角丸四角形 17">
                  <a:extLst>
                    <a:ext uri="{FF2B5EF4-FFF2-40B4-BE49-F238E27FC236}">
                      <a16:creationId xmlns:a16="http://schemas.microsoft.com/office/drawing/2014/main" id="{3DC0269F-1E85-4F43-BBB5-C544B509B37B}"/>
                    </a:ext>
                  </a:extLst>
                </p:cNvPr>
                <p:cNvSpPr/>
                <p:nvPr/>
              </p:nvSpPr>
              <p:spPr>
                <a:xfrm>
                  <a:off x="251522" y="5301248"/>
                  <a:ext cx="1080000" cy="360000"/>
                </a:xfrm>
                <a:prstGeom prst="roundRect">
                  <a:avLst/>
                </a:prstGeom>
                <a:solidFill>
                  <a:schemeClr val="accent2">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1" name="角丸四角形 18">
                  <a:extLst>
                    <a:ext uri="{FF2B5EF4-FFF2-40B4-BE49-F238E27FC236}">
                      <a16:creationId xmlns:a16="http://schemas.microsoft.com/office/drawing/2014/main" id="{D325A06C-D6FD-4BFB-ABDF-D47F89F5C5C3}"/>
                    </a:ext>
                  </a:extLst>
                </p:cNvPr>
                <p:cNvSpPr/>
                <p:nvPr/>
              </p:nvSpPr>
              <p:spPr>
                <a:xfrm>
                  <a:off x="251520" y="4010606"/>
                  <a:ext cx="1080000" cy="360000"/>
                </a:xfrm>
                <a:prstGeom prst="roundRect">
                  <a:avLst/>
                </a:prstGeom>
                <a:solidFill>
                  <a:schemeClr val="accent5">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調査点検</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2" name="角丸四角形 19">
                  <a:extLst>
                    <a:ext uri="{FF2B5EF4-FFF2-40B4-BE49-F238E27FC236}">
                      <a16:creationId xmlns:a16="http://schemas.microsoft.com/office/drawing/2014/main" id="{9791D3D1-8A70-4AF5-AF01-B0D2069D028A}"/>
                    </a:ext>
                  </a:extLst>
                </p:cNvPr>
                <p:cNvSpPr/>
                <p:nvPr/>
              </p:nvSpPr>
              <p:spPr>
                <a:xfrm>
                  <a:off x="1385733"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A</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3" name="角丸四角形 20">
                  <a:extLst>
                    <a:ext uri="{FF2B5EF4-FFF2-40B4-BE49-F238E27FC236}">
                      <a16:creationId xmlns:a16="http://schemas.microsoft.com/office/drawing/2014/main" id="{8943BF69-B8BD-4100-8FB7-DB073793E092}"/>
                    </a:ext>
                  </a:extLst>
                </p:cNvPr>
                <p:cNvSpPr/>
                <p:nvPr/>
              </p:nvSpPr>
              <p:spPr>
                <a:xfrm>
                  <a:off x="2352496"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B</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4" name="角丸四角形 21">
                  <a:extLst>
                    <a:ext uri="{FF2B5EF4-FFF2-40B4-BE49-F238E27FC236}">
                      <a16:creationId xmlns:a16="http://schemas.microsoft.com/office/drawing/2014/main" id="{8A0E2AAC-3269-4A06-A8F4-FBF76E0448C3}"/>
                    </a:ext>
                  </a:extLst>
                </p:cNvPr>
                <p:cNvSpPr/>
                <p:nvPr/>
              </p:nvSpPr>
              <p:spPr>
                <a:xfrm>
                  <a:off x="3315131"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A38FE6AB-ED35-4B77-AD61-7C5347E4D93F}"/>
                    </a:ext>
                  </a:extLst>
                </p:cNvPr>
                <p:cNvSpPr/>
                <p:nvPr/>
              </p:nvSpPr>
              <p:spPr>
                <a:xfrm>
                  <a:off x="1385733"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受注者１</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4F4747B-2C5F-4A4E-9775-DCE41E010EAE}"/>
                    </a:ext>
                  </a:extLst>
                </p:cNvPr>
                <p:cNvSpPr/>
                <p:nvPr/>
              </p:nvSpPr>
              <p:spPr>
                <a:xfrm>
                  <a:off x="2352496"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受注者２</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889E59E-D821-4457-84B5-D948F6F045B9}"/>
                    </a:ext>
                  </a:extLst>
                </p:cNvPr>
                <p:cNvSpPr/>
                <p:nvPr/>
              </p:nvSpPr>
              <p:spPr>
                <a:xfrm>
                  <a:off x="3315131"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5E232F4-9378-4521-9BF9-03C2610015EF}"/>
                    </a:ext>
                  </a:extLst>
                </p:cNvPr>
                <p:cNvSpPr/>
                <p:nvPr/>
              </p:nvSpPr>
              <p:spPr>
                <a:xfrm>
                  <a:off x="1385733"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受注者３</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1528948-C56F-44F5-91A8-757853BCE84B}"/>
                    </a:ext>
                  </a:extLst>
                </p:cNvPr>
                <p:cNvSpPr/>
                <p:nvPr/>
              </p:nvSpPr>
              <p:spPr>
                <a:xfrm>
                  <a:off x="2352496"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受注者４</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4F8305B1-940E-4DCF-AB0B-A44B0432901F}"/>
                    </a:ext>
                  </a:extLst>
                </p:cNvPr>
                <p:cNvSpPr/>
                <p:nvPr/>
              </p:nvSpPr>
              <p:spPr>
                <a:xfrm>
                  <a:off x="3315131"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A043CD1-FFAA-47B9-A999-41596E4155C9}"/>
                    </a:ext>
                  </a:extLst>
                </p:cNvPr>
                <p:cNvSpPr/>
                <p:nvPr/>
              </p:nvSpPr>
              <p:spPr>
                <a:xfrm>
                  <a:off x="1385733"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受注者５</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6820E5D0-78A9-4E7A-A1BC-EBD4DE8C5080}"/>
                    </a:ext>
                  </a:extLst>
                </p:cNvPr>
                <p:cNvSpPr/>
                <p:nvPr/>
              </p:nvSpPr>
              <p:spPr>
                <a:xfrm>
                  <a:off x="2352496"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受注者６</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15EF748-0829-423E-84B6-AD9593D741A8}"/>
                    </a:ext>
                  </a:extLst>
                </p:cNvPr>
                <p:cNvSpPr/>
                <p:nvPr/>
              </p:nvSpPr>
              <p:spPr>
                <a:xfrm>
                  <a:off x="3315131"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9DBCFB00-7B0A-433D-8250-0CB646C76F86}"/>
                    </a:ext>
                  </a:extLst>
                </p:cNvPr>
                <p:cNvSpPr/>
                <p:nvPr/>
              </p:nvSpPr>
              <p:spPr>
                <a:xfrm>
                  <a:off x="1385733"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E159709-4B37-45E4-B939-98C2973BE1C8}"/>
                    </a:ext>
                  </a:extLst>
                </p:cNvPr>
                <p:cNvSpPr/>
                <p:nvPr/>
              </p:nvSpPr>
              <p:spPr>
                <a:xfrm>
                  <a:off x="2352496"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7F8AD392-0979-4481-802B-5A335F3FE7C2}"/>
                    </a:ext>
                  </a:extLst>
                </p:cNvPr>
                <p:cNvSpPr/>
                <p:nvPr/>
              </p:nvSpPr>
              <p:spPr>
                <a:xfrm>
                  <a:off x="3315131"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grpSp>
        <p:sp>
          <p:nvSpPr>
            <p:cNvPr id="37" name="角丸四角形 60">
              <a:extLst>
                <a:ext uri="{FF2B5EF4-FFF2-40B4-BE49-F238E27FC236}">
                  <a16:creationId xmlns:a16="http://schemas.microsoft.com/office/drawing/2014/main" id="{C8708113-A54B-4AC9-A66C-808B9E291892}"/>
                </a:ext>
              </a:extLst>
            </p:cNvPr>
            <p:cNvSpPr/>
            <p:nvPr/>
          </p:nvSpPr>
          <p:spPr>
            <a:xfrm>
              <a:off x="4731137" y="3632544"/>
              <a:ext cx="1815770" cy="306467"/>
            </a:xfrm>
            <a:prstGeom prst="roundRect">
              <a:avLst/>
            </a:prstGeom>
            <a:solidFill>
              <a:schemeClr val="tx2">
                <a:alpha val="90000"/>
              </a:scheme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包括管理委託のイメージ</a:t>
              </a:r>
              <a:endParaRPr lang="en-US" altLang="ja-JP" sz="1200" b="1">
                <a:solidFill>
                  <a:prstClr val="white"/>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975C8FCB-3A31-476C-99E5-30F56A296BD4}"/>
                </a:ext>
              </a:extLst>
            </p:cNvPr>
            <p:cNvGrpSpPr/>
            <p:nvPr/>
          </p:nvGrpSpPr>
          <p:grpSpPr>
            <a:xfrm>
              <a:off x="7000484" y="3982617"/>
              <a:ext cx="1999198" cy="1269488"/>
              <a:chOff x="5336696" y="2924984"/>
              <a:chExt cx="3963611" cy="3024296"/>
            </a:xfrm>
          </p:grpSpPr>
          <p:sp>
            <p:nvSpPr>
              <p:cNvPr id="39" name="右矢印 36">
                <a:extLst>
                  <a:ext uri="{FF2B5EF4-FFF2-40B4-BE49-F238E27FC236}">
                    <a16:creationId xmlns:a16="http://schemas.microsoft.com/office/drawing/2014/main" id="{533E950B-7DA9-4A63-A8A4-5253ADC5FAE9}"/>
                  </a:ext>
                </a:extLst>
              </p:cNvPr>
              <p:cNvSpPr/>
              <p:nvPr/>
            </p:nvSpPr>
            <p:spPr>
              <a:xfrm rot="5400000">
                <a:off x="7668673" y="3393040"/>
                <a:ext cx="432000" cy="360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a:p>
            </p:txBody>
          </p:sp>
          <p:sp>
            <p:nvSpPr>
              <p:cNvPr id="40" name="テキスト ボックス 39">
                <a:extLst>
                  <a:ext uri="{FF2B5EF4-FFF2-40B4-BE49-F238E27FC236}">
                    <a16:creationId xmlns:a16="http://schemas.microsoft.com/office/drawing/2014/main" id="{7C6BB74A-4E35-4F76-B79E-1C1CBA839385}"/>
                  </a:ext>
                </a:extLst>
              </p:cNvPr>
              <p:cNvSpPr txBox="1"/>
              <p:nvPr/>
            </p:nvSpPr>
            <p:spPr>
              <a:xfrm>
                <a:off x="8104783" y="3277025"/>
                <a:ext cx="1195524" cy="539029"/>
              </a:xfrm>
              <a:prstGeom prst="rect">
                <a:avLst/>
              </a:prstGeom>
              <a:noFill/>
            </p:spPr>
            <p:txBody>
              <a:bodyPr wrap="square" lIns="0" rIns="0" rtlCol="0" anchor="ctr" anchorCtr="0">
                <a:spAutoFit/>
              </a:bodyPr>
              <a:lstStyle/>
              <a:p>
                <a:r>
                  <a:rPr lang="ja-JP" altLang="en-US" sz="700" b="1">
                    <a:latin typeface="Meiryo UI" panose="020B0604030504040204" pitchFamily="50" charset="-128"/>
                    <a:ea typeface="Meiryo UI" panose="020B0604030504040204" pitchFamily="50" charset="-128"/>
                  </a:rPr>
                  <a:t>複数年度契約</a:t>
                </a:r>
                <a:endParaRPr lang="en-US" altLang="ja-JP" sz="700" b="1">
                  <a:latin typeface="Meiryo UI" panose="020B0604030504040204" pitchFamily="50" charset="-128"/>
                  <a:ea typeface="Meiryo UI" panose="020B0604030504040204" pitchFamily="50" charset="-128"/>
                </a:endParaRPr>
              </a:p>
              <a:p>
                <a:r>
                  <a:rPr lang="ja-JP" altLang="en-US" sz="700" b="1">
                    <a:latin typeface="Meiryo UI" panose="020B0604030504040204" pitchFamily="50" charset="-128"/>
                    <a:ea typeface="Meiryo UI" panose="020B0604030504040204" pitchFamily="50" charset="-128"/>
                  </a:rPr>
                  <a:t>性能規定</a:t>
                </a:r>
                <a:endParaRPr lang="en-US" altLang="ja-JP" sz="700"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9A745793-9D00-4A5F-BFFD-CB659F133E10}"/>
                  </a:ext>
                </a:extLst>
              </p:cNvPr>
              <p:cNvSpPr/>
              <p:nvPr/>
            </p:nvSpPr>
            <p:spPr>
              <a:xfrm>
                <a:off x="7424927" y="2924984"/>
                <a:ext cx="936000" cy="360000"/>
              </a:xfrm>
              <a:prstGeom prst="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発注者</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A32EB0F2-082D-4AE9-BB37-3BA8444B42E6}"/>
                  </a:ext>
                </a:extLst>
              </p:cNvPr>
              <p:cNvGrpSpPr/>
              <p:nvPr/>
            </p:nvGrpSpPr>
            <p:grpSpPr>
              <a:xfrm>
                <a:off x="5336696" y="3866610"/>
                <a:ext cx="3963611" cy="2082670"/>
                <a:chOff x="4955695" y="3594881"/>
                <a:chExt cx="3963611" cy="2082670"/>
              </a:xfrm>
            </p:grpSpPr>
            <p:sp>
              <p:nvSpPr>
                <p:cNvPr id="43" name="角丸四角形 35">
                  <a:extLst>
                    <a:ext uri="{FF2B5EF4-FFF2-40B4-BE49-F238E27FC236}">
                      <a16:creationId xmlns:a16="http://schemas.microsoft.com/office/drawing/2014/main" id="{B79170D8-23F5-42A9-8261-C6EC3A4F0074}"/>
                    </a:ext>
                  </a:extLst>
                </p:cNvPr>
                <p:cNvSpPr/>
                <p:nvPr/>
              </p:nvSpPr>
              <p:spPr>
                <a:xfrm>
                  <a:off x="4955697" y="4453435"/>
                  <a:ext cx="1080000" cy="360000"/>
                </a:xfrm>
                <a:prstGeom prst="round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巡回維持</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4" name="角丸四角形 39">
                  <a:extLst>
                    <a:ext uri="{FF2B5EF4-FFF2-40B4-BE49-F238E27FC236}">
                      <a16:creationId xmlns:a16="http://schemas.microsoft.com/office/drawing/2014/main" id="{D40B2DB9-FB88-46D2-8832-6A071C68F883}"/>
                    </a:ext>
                  </a:extLst>
                </p:cNvPr>
                <p:cNvSpPr/>
                <p:nvPr/>
              </p:nvSpPr>
              <p:spPr>
                <a:xfrm>
                  <a:off x="4955697" y="4885483"/>
                  <a:ext cx="1080000" cy="360000"/>
                </a:xfrm>
                <a:prstGeom prst="round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修繕</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5" name="角丸四角形 40">
                  <a:extLst>
                    <a:ext uri="{FF2B5EF4-FFF2-40B4-BE49-F238E27FC236}">
                      <a16:creationId xmlns:a16="http://schemas.microsoft.com/office/drawing/2014/main" id="{D8E687E5-6F61-4D52-A68E-BC49146A61D8}"/>
                    </a:ext>
                  </a:extLst>
                </p:cNvPr>
                <p:cNvSpPr/>
                <p:nvPr/>
              </p:nvSpPr>
              <p:spPr>
                <a:xfrm>
                  <a:off x="4955697" y="5317551"/>
                  <a:ext cx="1080000" cy="360000"/>
                </a:xfrm>
                <a:prstGeom prst="roundRect">
                  <a:avLst/>
                </a:prstGeom>
                <a:solidFill>
                  <a:schemeClr val="accent2">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6" name="角丸四角形 41">
                  <a:extLst>
                    <a:ext uri="{FF2B5EF4-FFF2-40B4-BE49-F238E27FC236}">
                      <a16:creationId xmlns:a16="http://schemas.microsoft.com/office/drawing/2014/main" id="{5A46CEFD-13D6-4513-853E-090FC2269C1F}"/>
                    </a:ext>
                  </a:extLst>
                </p:cNvPr>
                <p:cNvSpPr/>
                <p:nvPr/>
              </p:nvSpPr>
              <p:spPr>
                <a:xfrm>
                  <a:off x="4955695" y="4026909"/>
                  <a:ext cx="1080000" cy="360000"/>
                </a:xfrm>
                <a:prstGeom prst="roundRect">
                  <a:avLst/>
                </a:prstGeom>
                <a:solidFill>
                  <a:schemeClr val="accent5">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調査点検</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7" name="角丸四角形 42">
                  <a:extLst>
                    <a:ext uri="{FF2B5EF4-FFF2-40B4-BE49-F238E27FC236}">
                      <a16:creationId xmlns:a16="http://schemas.microsoft.com/office/drawing/2014/main" id="{F5C2732D-A330-40F0-B1A7-2FFBC69C4571}"/>
                    </a:ext>
                  </a:extLst>
                </p:cNvPr>
                <p:cNvSpPr/>
                <p:nvPr/>
              </p:nvSpPr>
              <p:spPr>
                <a:xfrm>
                  <a:off x="6089908"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A</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8" name="角丸四角形 43">
                  <a:extLst>
                    <a:ext uri="{FF2B5EF4-FFF2-40B4-BE49-F238E27FC236}">
                      <a16:creationId xmlns:a16="http://schemas.microsoft.com/office/drawing/2014/main" id="{1A515F02-D1F5-4F75-8CE5-EF0C9D13B6F2}"/>
                    </a:ext>
                  </a:extLst>
                </p:cNvPr>
                <p:cNvSpPr/>
                <p:nvPr/>
              </p:nvSpPr>
              <p:spPr>
                <a:xfrm>
                  <a:off x="7056671"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B</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9" name="角丸四角形 44">
                  <a:extLst>
                    <a:ext uri="{FF2B5EF4-FFF2-40B4-BE49-F238E27FC236}">
                      <a16:creationId xmlns:a16="http://schemas.microsoft.com/office/drawing/2014/main" id="{34D554E6-0744-4BFF-87EF-949F0C559697}"/>
                    </a:ext>
                  </a:extLst>
                </p:cNvPr>
                <p:cNvSpPr/>
                <p:nvPr/>
              </p:nvSpPr>
              <p:spPr>
                <a:xfrm>
                  <a:off x="8019306"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1E6E043C-17D5-43CB-B414-6E2EBAE27BD9}"/>
                    </a:ext>
                  </a:extLst>
                </p:cNvPr>
                <p:cNvSpPr/>
                <p:nvPr/>
              </p:nvSpPr>
              <p:spPr>
                <a:xfrm>
                  <a:off x="6089908" y="4026909"/>
                  <a:ext cx="2829398" cy="164512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受注者１</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grpSp>
        <p:sp>
          <p:nvSpPr>
            <p:cNvPr id="51" name="二等辺三角形 50">
              <a:extLst>
                <a:ext uri="{FF2B5EF4-FFF2-40B4-BE49-F238E27FC236}">
                  <a16:creationId xmlns:a16="http://schemas.microsoft.com/office/drawing/2014/main" id="{D1080657-DBE8-4DAE-9867-E15C6E370F5E}"/>
                </a:ext>
              </a:extLst>
            </p:cNvPr>
            <p:cNvSpPr/>
            <p:nvPr/>
          </p:nvSpPr>
          <p:spPr>
            <a:xfrm rot="5400000">
              <a:off x="6532616" y="4870941"/>
              <a:ext cx="695903" cy="92787"/>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lIns="0" rIns="0" rtlCol="0" anchor="t"/>
            <a:lstStyle/>
            <a:p>
              <a:pPr algn="ctr"/>
              <a:endParaRPr kumimoji="1" lang="ja-JP" altLang="en-US" sz="1000">
                <a:solidFill>
                  <a:schemeClr val="tx1"/>
                </a:solidFill>
                <a:latin typeface="BIZ UDPゴシック" panose="020B0400000000000000" pitchFamily="50" charset="-128"/>
                <a:ea typeface="BIZ UDPゴシック" panose="020B0400000000000000" pitchFamily="50" charset="-128"/>
              </a:endParaRPr>
            </a:p>
          </p:txBody>
        </p:sp>
        <p:sp>
          <p:nvSpPr>
            <p:cNvPr id="52" name="角丸四角形 60">
              <a:extLst>
                <a:ext uri="{FF2B5EF4-FFF2-40B4-BE49-F238E27FC236}">
                  <a16:creationId xmlns:a16="http://schemas.microsoft.com/office/drawing/2014/main" id="{E67097C3-1285-4357-9117-B5EA01469991}"/>
                </a:ext>
              </a:extLst>
            </p:cNvPr>
            <p:cNvSpPr/>
            <p:nvPr/>
          </p:nvSpPr>
          <p:spPr>
            <a:xfrm>
              <a:off x="4731137" y="5317257"/>
              <a:ext cx="1815770" cy="306467"/>
            </a:xfrm>
            <a:prstGeom prst="roundRect">
              <a:avLst/>
            </a:prstGeom>
            <a:solidFill>
              <a:schemeClr val="tx2">
                <a:alpha val="90000"/>
              </a:scheme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包括管理委託の必要性</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3" name="角丸四角形 11">
              <a:extLst>
                <a:ext uri="{FF2B5EF4-FFF2-40B4-BE49-F238E27FC236}">
                  <a16:creationId xmlns:a16="http://schemas.microsoft.com/office/drawing/2014/main" id="{60655701-12D3-41B4-8F3C-0DA35F50DF04}"/>
                </a:ext>
              </a:extLst>
            </p:cNvPr>
            <p:cNvSpPr/>
            <p:nvPr/>
          </p:nvSpPr>
          <p:spPr>
            <a:xfrm>
              <a:off x="4761942" y="5684777"/>
              <a:ext cx="707310" cy="470871"/>
            </a:xfrm>
            <a:prstGeom prst="rect">
              <a:avLst/>
            </a:prstGeom>
            <a:ln w="9525"/>
          </p:spPr>
          <p:style>
            <a:lnRef idx="2">
              <a:schemeClr val="dk1">
                <a:shade val="50000"/>
              </a:schemeClr>
            </a:lnRef>
            <a:fillRef idx="1">
              <a:schemeClr val="dk1"/>
            </a:fillRef>
            <a:effectRef idx="0">
              <a:schemeClr val="dk1"/>
            </a:effectRef>
            <a:fontRef idx="minor">
              <a:schemeClr val="lt1"/>
            </a:fontRef>
          </p:style>
          <p:txBody>
            <a:bodyPr wrap="square" lIns="36000" rIns="36000" anchor="ctr" anchorCtr="1">
              <a:no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インフラの</a:t>
              </a:r>
              <a:endParaRPr lang="en-US" altLang="ja-JP" sz="1200" b="1">
                <a:solidFill>
                  <a:prstClr val="white"/>
                </a:solidFill>
                <a:latin typeface="Meiryo UI" panose="020B0604030504040204" pitchFamily="50" charset="-128"/>
                <a:ea typeface="Meiryo UI" panose="020B0604030504040204" pitchFamily="50" charset="-128"/>
              </a:endParaRPr>
            </a:p>
            <a:p>
              <a:pPr algn="ctr" defTabSz="422041"/>
              <a:r>
                <a:rPr lang="ja-JP" altLang="en-US" sz="1200" b="1">
                  <a:solidFill>
                    <a:prstClr val="white"/>
                  </a:solidFill>
                  <a:latin typeface="Meiryo UI" panose="020B0604030504040204" pitchFamily="50" charset="-128"/>
                  <a:ea typeface="Meiryo UI" panose="020B0604030504040204" pitchFamily="50" charset="-128"/>
                </a:rPr>
                <a:t>老朽化</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4" name="角丸四角形 12">
              <a:extLst>
                <a:ext uri="{FF2B5EF4-FFF2-40B4-BE49-F238E27FC236}">
                  <a16:creationId xmlns:a16="http://schemas.microsoft.com/office/drawing/2014/main" id="{4494B634-1FEA-452F-95DE-08EAA1835DCE}"/>
                </a:ext>
              </a:extLst>
            </p:cNvPr>
            <p:cNvSpPr/>
            <p:nvPr/>
          </p:nvSpPr>
          <p:spPr>
            <a:xfrm>
              <a:off x="4761827" y="6209781"/>
              <a:ext cx="707310" cy="461665"/>
            </a:xfrm>
            <a:prstGeom prst="rect">
              <a:avLst/>
            </a:prstGeom>
            <a:ln w="9525"/>
          </p:spPr>
          <p:style>
            <a:lnRef idx="2">
              <a:schemeClr val="dk1">
                <a:shade val="50000"/>
              </a:schemeClr>
            </a:lnRef>
            <a:fillRef idx="1">
              <a:schemeClr val="dk1"/>
            </a:fillRef>
            <a:effectRef idx="0">
              <a:schemeClr val="dk1"/>
            </a:effectRef>
            <a:fontRef idx="minor">
              <a:schemeClr val="lt1"/>
            </a:fontRef>
          </p:style>
          <p:txBody>
            <a:bodyPr wrap="square" lIns="36000" rIns="36000" anchor="ctr" anchorCtr="1">
              <a:no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技術職員の減少</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4D479EC-4E48-4045-BF1A-3DF449E73720}"/>
                </a:ext>
              </a:extLst>
            </p:cNvPr>
            <p:cNvSpPr txBox="1"/>
            <p:nvPr/>
          </p:nvSpPr>
          <p:spPr>
            <a:xfrm>
              <a:off x="5469482" y="5687064"/>
              <a:ext cx="3530199" cy="461665"/>
            </a:xfrm>
            <a:prstGeom prst="rect">
              <a:avLst/>
            </a:prstGeom>
            <a:noFill/>
            <a:ln w="9525">
              <a:solidFill>
                <a:schemeClr val="tx1"/>
              </a:solidFill>
              <a:prstDash val="solid"/>
            </a:ln>
          </p:spPr>
          <p:txBody>
            <a:bodyPr wrap="square" tIns="0" bIns="0" rtlCol="0">
              <a:spAutoFit/>
            </a:bodyPr>
            <a:lstStyle/>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高度経済成長期に整備された建設後</a:t>
              </a:r>
              <a:r>
                <a:rPr lang="en-US" altLang="ja-JP" sz="100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年以上経過する施設が確実に増加していく中、長寿命化対策を講じつつ、より効率的・持続的な維持管理を進める必要がある</a:t>
              </a:r>
              <a:endParaRPr lang="en-US" altLang="ja-JP" sz="100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7726FA20-846F-4C90-8BA6-4C2E7B1F32B2}"/>
                </a:ext>
              </a:extLst>
            </p:cNvPr>
            <p:cNvSpPr txBox="1"/>
            <p:nvPr/>
          </p:nvSpPr>
          <p:spPr>
            <a:xfrm>
              <a:off x="5469252" y="6209782"/>
              <a:ext cx="3529046" cy="461665"/>
            </a:xfrm>
            <a:prstGeom prst="rect">
              <a:avLst/>
            </a:prstGeom>
            <a:noFill/>
            <a:ln w="9525">
              <a:solidFill>
                <a:schemeClr val="tx1"/>
              </a:solidFill>
              <a:prstDash val="solid"/>
            </a:ln>
          </p:spPr>
          <p:txBody>
            <a:bodyPr wrap="square" tIns="0" bIns="0" rtlCol="0">
              <a:spAutoFit/>
            </a:bodyPr>
            <a:lstStyle/>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全国的に技術職員の確保が困難で大阪府も同様の傾向</a:t>
              </a:r>
              <a:endParaRPr lang="en-US" altLang="ja-JP" sz="100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土木職では</a:t>
              </a:r>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割を占める</a:t>
              </a:r>
              <a:r>
                <a:rPr lang="en-US" altLang="ja-JP" sz="100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代職員が退職していく一方で、新規採用職員が必要数を満たしていない状況</a:t>
              </a:r>
              <a:endParaRPr lang="en-US" altLang="ja-JP" sz="1000">
                <a:latin typeface="Meiryo UI" panose="020B0604030504040204" pitchFamily="50" charset="-128"/>
                <a:ea typeface="Meiryo UI" panose="020B0604030504040204" pitchFamily="50" charset="-128"/>
              </a:endParaRPr>
            </a:p>
          </p:txBody>
        </p:sp>
        <p:sp>
          <p:nvSpPr>
            <p:cNvPr id="57" name="角丸四角形 143">
              <a:extLst>
                <a:ext uri="{FF2B5EF4-FFF2-40B4-BE49-F238E27FC236}">
                  <a16:creationId xmlns:a16="http://schemas.microsoft.com/office/drawing/2014/main" id="{D2500EBE-8B6B-4826-97FF-03AB96748035}"/>
                </a:ext>
              </a:extLst>
            </p:cNvPr>
            <p:cNvSpPr/>
            <p:nvPr/>
          </p:nvSpPr>
          <p:spPr>
            <a:xfrm>
              <a:off x="4657149" y="960815"/>
              <a:ext cx="4451927"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b="1" kern="100">
                  <a:solidFill>
                    <a:prstClr val="black"/>
                  </a:solidFill>
                  <a:latin typeface="Meiryo UI" panose="020B0604030504040204" pitchFamily="50" charset="-128"/>
                  <a:ea typeface="Meiryo UI" panose="020B0604030504040204" pitchFamily="50" charset="-128"/>
                  <a:cs typeface="Times New Roman"/>
                </a:rPr>
                <a:t>H26</a:t>
              </a:r>
              <a:r>
                <a:rPr lang="ja-JP" altLang="en-US" sz="1050" b="1" kern="100">
                  <a:solidFill>
                    <a:prstClr val="black"/>
                  </a:solidFill>
                  <a:latin typeface="Meiryo UI" panose="020B0604030504040204" pitchFamily="50" charset="-128"/>
                  <a:ea typeface="Meiryo UI" panose="020B0604030504040204" pitchFamily="50" charset="-128"/>
                  <a:cs typeface="Times New Roman"/>
                </a:rPr>
                <a:t>計画基本方針（維持管理業務の改善と魅力向上のあり方）</a:t>
              </a:r>
              <a:endParaRPr lang="en-US" altLang="ja-JP" sz="1050" b="1" kern="100">
                <a:solidFill>
                  <a:prstClr val="black"/>
                </a:solidFill>
                <a:latin typeface="Meiryo UI" panose="020B0604030504040204" pitchFamily="50" charset="-128"/>
                <a:ea typeface="Meiryo UI" panose="020B0604030504040204" pitchFamily="50" charset="-128"/>
                <a:cs typeface="Times New Roman"/>
              </a:endParaRPr>
            </a:p>
          </p:txBody>
        </p:sp>
        <p:sp>
          <p:nvSpPr>
            <p:cNvPr id="58" name="角丸四角形 143">
              <a:extLst>
                <a:ext uri="{FF2B5EF4-FFF2-40B4-BE49-F238E27FC236}">
                  <a16:creationId xmlns:a16="http://schemas.microsoft.com/office/drawing/2014/main" id="{99B4436E-25D3-4893-B96E-70A52CCAA931}"/>
                </a:ext>
              </a:extLst>
            </p:cNvPr>
            <p:cNvSpPr/>
            <p:nvPr/>
          </p:nvSpPr>
          <p:spPr>
            <a:xfrm>
              <a:off x="4731200" y="1223517"/>
              <a:ext cx="4298738" cy="1200514"/>
            </a:xfrm>
            <a:prstGeom prst="rect">
              <a:avLst/>
            </a:prstGeom>
            <a:noFill/>
            <a:ln>
              <a:solidFill>
                <a:schemeClr val="tx1"/>
              </a:solidFill>
              <a:prstDash val="sysDot"/>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b="1">
                  <a:latin typeface="Meiryo UI" panose="020B0604030504040204" pitchFamily="50" charset="-128"/>
                  <a:ea typeface="Meiryo UI" panose="020B0604030504040204" pitchFamily="50" charset="-128"/>
                </a:rPr>
                <a:t>■入札契約制度の改善（基本認識：包括契約）</a:t>
              </a:r>
              <a:endParaRPr lang="en-US" altLang="ja-JP" sz="1050" b="1">
                <a:latin typeface="Meiryo UI" panose="020B0604030504040204" pitchFamily="50" charset="-128"/>
                <a:ea typeface="Meiryo UI" panose="020B0604030504040204" pitchFamily="50" charset="-128"/>
              </a:endParaRPr>
            </a:p>
            <a:p>
              <a:pPr algn="just">
                <a:defRPr/>
              </a:pPr>
              <a:r>
                <a:rPr lang="ja-JP" altLang="en-US" sz="900">
                  <a:latin typeface="Meiryo UI" panose="020B0604030504040204" pitchFamily="50" charset="-128"/>
                  <a:ea typeface="Meiryo UI" panose="020B0604030504040204" pitchFamily="50" charset="-128"/>
                </a:rPr>
                <a:t>単価契約により緊急時の舗装補修や橋梁補修などに対応しているが、雪寒対応など業務の平準化が困難な業務については、受注を控える企業が多く、</a:t>
              </a:r>
              <a:r>
                <a:rPr lang="ja-JP" altLang="en-US" sz="900" b="1" u="sng">
                  <a:latin typeface="Meiryo UI" panose="020B0604030504040204" pitchFamily="50" charset="-128"/>
                  <a:ea typeface="Meiryo UI" panose="020B0604030504040204" pitchFamily="50" charset="-128"/>
                </a:rPr>
                <a:t>受注業者の確保ならびに安定した維持管理業務の確保</a:t>
              </a:r>
              <a:r>
                <a:rPr lang="ja-JP" altLang="en-US" sz="900">
                  <a:latin typeface="Meiryo UI" panose="020B0604030504040204" pitchFamily="50" charset="-128"/>
                  <a:ea typeface="Meiryo UI" panose="020B0604030504040204" pitchFamily="50" charset="-128"/>
                </a:rPr>
                <a:t>が求められる。このため、大阪府では、単価契約の受注実績を他工事の評価項目として取り入れるなど、受注業者の保護育成ならび安定的かつ継続的な維持管理業務に努めているが、さらに</a:t>
              </a:r>
              <a:r>
                <a:rPr lang="ja-JP" altLang="en-US" sz="900" b="1" u="sng">
                  <a:latin typeface="Meiryo UI" panose="020B0604030504040204" pitchFamily="50" charset="-128"/>
                  <a:ea typeface="Meiryo UI" panose="020B0604030504040204" pitchFamily="50" charset="-128"/>
                </a:rPr>
                <a:t>有事の際の現場技能者を確保</a:t>
              </a:r>
              <a:r>
                <a:rPr lang="ja-JP" altLang="en-US" sz="900">
                  <a:latin typeface="Meiryo UI" panose="020B0604030504040204" pitchFamily="50" charset="-128"/>
                  <a:ea typeface="Meiryo UI" panose="020B0604030504040204" pitchFamily="50" charset="-128"/>
                </a:rPr>
                <a:t>（安定的雇用の確保）する観点から、地域単位における維持管理業務を包括的かつ継続的に契約する仕組みについての検討も行う。</a:t>
              </a:r>
              <a:endParaRPr lang="en-US" altLang="ja-JP" sz="1100" b="1" kern="100">
                <a:solidFill>
                  <a:prstClr val="black"/>
                </a:solidFill>
                <a:latin typeface="Georgia"/>
                <a:ea typeface="Meiryo UI"/>
                <a:cs typeface="Times New Roman"/>
              </a:endParaRPr>
            </a:p>
          </p:txBody>
        </p:sp>
      </p:grpSp>
      <p:grpSp>
        <p:nvGrpSpPr>
          <p:cNvPr id="4" name="グループ化 3">
            <a:extLst>
              <a:ext uri="{FF2B5EF4-FFF2-40B4-BE49-F238E27FC236}">
                <a16:creationId xmlns:a16="http://schemas.microsoft.com/office/drawing/2014/main" id="{54079C28-7D4F-4F30-9851-B82D28087C52}"/>
              </a:ext>
            </a:extLst>
          </p:cNvPr>
          <p:cNvGrpSpPr/>
          <p:nvPr/>
        </p:nvGrpSpPr>
        <p:grpSpPr>
          <a:xfrm>
            <a:off x="34924" y="926559"/>
            <a:ext cx="4548189" cy="3496378"/>
            <a:chOff x="44068" y="-408815"/>
            <a:chExt cx="9055864" cy="6961612"/>
          </a:xfrm>
        </p:grpSpPr>
        <p:sp>
          <p:nvSpPr>
            <p:cNvPr id="59" name="AutoShape 7">
              <a:extLst>
                <a:ext uri="{FF2B5EF4-FFF2-40B4-BE49-F238E27FC236}">
                  <a16:creationId xmlns:a16="http://schemas.microsoft.com/office/drawing/2014/main" id="{7096A54E-50BC-41C8-B22A-86A32B32A79C}"/>
                </a:ext>
              </a:extLst>
            </p:cNvPr>
            <p:cNvSpPr>
              <a:spLocks noChangeArrowheads="1"/>
            </p:cNvSpPr>
            <p:nvPr/>
          </p:nvSpPr>
          <p:spPr bwMode="auto">
            <a:xfrm>
              <a:off x="44068" y="-408815"/>
              <a:ext cx="9055864" cy="2552288"/>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anchor="ctr"/>
            <a:lstStyle/>
            <a:p>
              <a:pPr lvl="0" defTabSz="914400" eaLnBrk="0" fontAlgn="base" hangingPunct="0">
                <a:lnSpc>
                  <a:spcPct val="150000"/>
                </a:lnSpc>
                <a:spcBef>
                  <a:spcPct val="0"/>
                </a:spcBef>
                <a:spcAft>
                  <a:spcPct val="0"/>
                </a:spcAft>
                <a:defRPr/>
              </a:pPr>
              <a:r>
                <a:rPr kumimoji="1" lang="en-US" altLang="ja-JP" sz="105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目的</a:t>
              </a:r>
              <a:r>
                <a:rPr kumimoji="1" lang="en-US" altLang="ja-JP" sz="105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維持管理連携プラットフォーム」は、地域の特性等が活かせる土木事務所単位で府、市町村、大学等と連携し、維持管理に関する情報及びノウハウの共有や研修等を通じて、技術連携や人材育成等に取り組むことで、それぞれの施設管理者が責任をもって、将来にわたり良好に都市基盤施設を維持管理し府民の安全、安心を確保していくことを目的に設立するもの。</a:t>
              </a:r>
            </a:p>
          </p:txBody>
        </p:sp>
        <p:sp>
          <p:nvSpPr>
            <p:cNvPr id="60" name="角丸四角形 13">
              <a:extLst>
                <a:ext uri="{FF2B5EF4-FFF2-40B4-BE49-F238E27FC236}">
                  <a16:creationId xmlns:a16="http://schemas.microsoft.com/office/drawing/2014/main" id="{57A7C2F9-A175-4383-AEDE-E4FD7F035A34}"/>
                </a:ext>
              </a:extLst>
            </p:cNvPr>
            <p:cNvSpPr/>
            <p:nvPr/>
          </p:nvSpPr>
          <p:spPr>
            <a:xfrm>
              <a:off x="212725" y="2518959"/>
              <a:ext cx="8794750" cy="2709863"/>
            </a:xfrm>
            <a:prstGeom prst="roundRect">
              <a:avLst>
                <a:gd name="adj" fmla="val 818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角丸四角形 14">
              <a:extLst>
                <a:ext uri="{FF2B5EF4-FFF2-40B4-BE49-F238E27FC236}">
                  <a16:creationId xmlns:a16="http://schemas.microsoft.com/office/drawing/2014/main" id="{636DF158-EC62-4EC9-AB73-E4EC522F6CF5}"/>
                </a:ext>
              </a:extLst>
            </p:cNvPr>
            <p:cNvSpPr/>
            <p:nvPr/>
          </p:nvSpPr>
          <p:spPr>
            <a:xfrm>
              <a:off x="4321175" y="2885672"/>
              <a:ext cx="4410075" cy="2271712"/>
            </a:xfrm>
            <a:prstGeom prst="roundRect">
              <a:avLst>
                <a:gd name="adj" fmla="val 105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円/楕円 15">
              <a:extLst>
                <a:ext uri="{FF2B5EF4-FFF2-40B4-BE49-F238E27FC236}">
                  <a16:creationId xmlns:a16="http://schemas.microsoft.com/office/drawing/2014/main" id="{86E34C9B-E508-4A0F-B60D-17CC579899C3}"/>
                </a:ext>
              </a:extLst>
            </p:cNvPr>
            <p:cNvSpPr/>
            <p:nvPr/>
          </p:nvSpPr>
          <p:spPr>
            <a:xfrm>
              <a:off x="4413219" y="3055684"/>
              <a:ext cx="818610" cy="732086"/>
            </a:xfrm>
            <a:prstGeom prst="ellipse">
              <a:avLst/>
            </a:prstGeom>
            <a:solidFill>
              <a:schemeClr val="accent5">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円/楕円 16">
              <a:extLst>
                <a:ext uri="{FF2B5EF4-FFF2-40B4-BE49-F238E27FC236}">
                  <a16:creationId xmlns:a16="http://schemas.microsoft.com/office/drawing/2014/main" id="{27030516-F605-4EFD-9055-EB0322836197}"/>
                </a:ext>
              </a:extLst>
            </p:cNvPr>
            <p:cNvSpPr/>
            <p:nvPr/>
          </p:nvSpPr>
          <p:spPr>
            <a:xfrm>
              <a:off x="7625900" y="3044102"/>
              <a:ext cx="841002" cy="735722"/>
            </a:xfrm>
            <a:prstGeom prst="ellipse">
              <a:avLst/>
            </a:prstGeom>
            <a:solidFill>
              <a:schemeClr val="accent5">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町</a:t>
              </a:r>
            </a:p>
          </p:txBody>
        </p:sp>
        <p:sp>
          <p:nvSpPr>
            <p:cNvPr id="64" name="円/楕円 17">
              <a:extLst>
                <a:ext uri="{FF2B5EF4-FFF2-40B4-BE49-F238E27FC236}">
                  <a16:creationId xmlns:a16="http://schemas.microsoft.com/office/drawing/2014/main" id="{A3D08D87-2663-4595-957D-632899B27E1D}"/>
                </a:ext>
              </a:extLst>
            </p:cNvPr>
            <p:cNvSpPr/>
            <p:nvPr/>
          </p:nvSpPr>
          <p:spPr>
            <a:xfrm>
              <a:off x="4377801" y="4146850"/>
              <a:ext cx="835509" cy="707090"/>
            </a:xfrm>
            <a:prstGeom prst="ellipse">
              <a:avLst/>
            </a:prstGeom>
            <a:solidFill>
              <a:schemeClr val="accent5">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村</a:t>
              </a:r>
              <a:endParaRPr kumimoji="1" lang="en-US" altLang="ja-JP"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円/楕円 18">
              <a:extLst>
                <a:ext uri="{FF2B5EF4-FFF2-40B4-BE49-F238E27FC236}">
                  <a16:creationId xmlns:a16="http://schemas.microsoft.com/office/drawing/2014/main" id="{BFC8DF73-57EA-4784-8422-7F324636B032}"/>
                </a:ext>
              </a:extLst>
            </p:cNvPr>
            <p:cNvSpPr/>
            <p:nvPr/>
          </p:nvSpPr>
          <p:spPr>
            <a:xfrm>
              <a:off x="7662005" y="4106874"/>
              <a:ext cx="841002" cy="710725"/>
            </a:xfrm>
            <a:prstGeom prst="ellipse">
              <a:avLst/>
            </a:prstGeom>
            <a:solidFill>
              <a:schemeClr val="accent5">
                <a:lumMod val="75000"/>
              </a:schemeClr>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900" b="0"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p>
          </p:txBody>
        </p:sp>
        <p:sp>
          <p:nvSpPr>
            <p:cNvPr id="66" name="角丸四角形 19">
              <a:extLst>
                <a:ext uri="{FF2B5EF4-FFF2-40B4-BE49-F238E27FC236}">
                  <a16:creationId xmlns:a16="http://schemas.microsoft.com/office/drawing/2014/main" id="{B469DA40-1EE1-41D8-8B59-AEAAB7984E3B}"/>
                </a:ext>
              </a:extLst>
            </p:cNvPr>
            <p:cNvSpPr/>
            <p:nvPr/>
          </p:nvSpPr>
          <p:spPr>
            <a:xfrm>
              <a:off x="5357476" y="3044102"/>
              <a:ext cx="2035216" cy="499069"/>
            </a:xfrm>
            <a:prstGeom prst="roundRect">
              <a:avLst/>
            </a:prstGeom>
            <a:solidFill>
              <a:schemeClr val="accent5">
                <a:lumMod val="75000"/>
              </a:schemeClr>
            </a:solidFill>
            <a:ln w="19050">
              <a:solidFill>
                <a:srgbClr val="008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府土木事務所</a:t>
              </a:r>
              <a:endParaRPr kumimoji="1" lang="en-US" altLang="ja-JP" sz="900" b="1"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20">
              <a:extLst>
                <a:ext uri="{FF2B5EF4-FFF2-40B4-BE49-F238E27FC236}">
                  <a16:creationId xmlns:a16="http://schemas.microsoft.com/office/drawing/2014/main" id="{FE83287D-AABF-498A-B197-F6A8ADE2529D}"/>
                </a:ext>
              </a:extLst>
            </p:cNvPr>
            <p:cNvSpPr txBox="1">
              <a:spLocks noChangeArrowheads="1"/>
            </p:cNvSpPr>
            <p:nvPr/>
          </p:nvSpPr>
          <p:spPr bwMode="auto">
            <a:xfrm>
              <a:off x="5280826" y="3531199"/>
              <a:ext cx="2361947" cy="10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450" marR="0" lvl="0" indent="-44450" algn="l" defTabSz="914400" rtl="0" eaLnBrk="1" fontAlgn="base" latinLnBrk="0" hangingPunct="1">
                <a:spcBef>
                  <a:spcPct val="0"/>
                </a:spcBef>
                <a:spcAft>
                  <a:spcPct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・維持管理ノウハウの共有</a:t>
              </a:r>
              <a:endParaRPr kumimoji="1" lang="en-US" altLang="ja-JP"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4450" marR="0" lvl="0" indent="-44450" algn="l" defTabSz="914400" rtl="0" eaLnBrk="1" fontAlgn="base" latinLnBrk="0" hangingPunct="1">
                <a:spcBef>
                  <a:spcPct val="0"/>
                </a:spcBef>
                <a:spcAft>
                  <a:spcPct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・一体的な人材育成</a:t>
              </a:r>
              <a:endParaRPr kumimoji="1" lang="en-US" altLang="ja-JP"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44450" marR="0" lvl="0" indent="-44450" algn="l" defTabSz="914400" rtl="0" eaLnBrk="1" fontAlgn="base" latinLnBrk="0" hangingPunct="1">
                <a:spcBef>
                  <a:spcPct val="0"/>
                </a:spcBef>
                <a:spcAft>
                  <a:spcPct val="0"/>
                </a:spcAft>
                <a:buClrTx/>
                <a:buSzTx/>
                <a:buFontTx/>
                <a:buNone/>
                <a:tabLst/>
                <a:defRPr/>
              </a:pPr>
              <a:r>
                <a:rPr kumimoji="1" lang="ja-JP" altLang="en-US" sz="7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・橋梁・トンネル点検の地域一括発注の検討　など</a:t>
              </a:r>
              <a:endParaRPr kumimoji="1" lang="ja-JP" altLang="en-US" sz="7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
          <p:nvSpPr>
            <p:cNvPr id="68" name="角丸四角形 21">
              <a:extLst>
                <a:ext uri="{FF2B5EF4-FFF2-40B4-BE49-F238E27FC236}">
                  <a16:creationId xmlns:a16="http://schemas.microsoft.com/office/drawing/2014/main" id="{FDDA1496-08C9-463B-AEB4-107A9A635ADF}"/>
                </a:ext>
              </a:extLst>
            </p:cNvPr>
            <p:cNvSpPr/>
            <p:nvPr/>
          </p:nvSpPr>
          <p:spPr>
            <a:xfrm>
              <a:off x="5392459" y="4564151"/>
              <a:ext cx="1993321" cy="542061"/>
            </a:xfrm>
            <a:prstGeom prst="roundRect">
              <a:avLst/>
            </a:prstGeom>
            <a:solidFill>
              <a:schemeClr val="accent5">
                <a:lumMod val="75000"/>
              </a:schemeClr>
            </a:solidFill>
            <a:ln w="19050">
              <a:solidFill>
                <a:srgbClr val="008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900" b="1"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近隣の大学</a:t>
              </a:r>
              <a:endParaRPr kumimoji="1" lang="en-US" altLang="ja-JP" sz="900" b="1"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400" b="1" i="0" u="none" strike="noStrike" kern="1200" cap="none" spc="0" normalizeH="0" baseline="0" noProof="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土木工学系</a:t>
              </a:r>
            </a:p>
          </p:txBody>
        </p:sp>
        <p:sp>
          <p:nvSpPr>
            <p:cNvPr id="69" name="正方形/長方形 68">
              <a:extLst>
                <a:ext uri="{FF2B5EF4-FFF2-40B4-BE49-F238E27FC236}">
                  <a16:creationId xmlns:a16="http://schemas.microsoft.com/office/drawing/2014/main" id="{9A44B80B-5C47-4BB5-9BDF-7F18ECBDFE76}"/>
                </a:ext>
              </a:extLst>
            </p:cNvPr>
            <p:cNvSpPr/>
            <p:nvPr/>
          </p:nvSpPr>
          <p:spPr>
            <a:xfrm>
              <a:off x="1828800" y="2241147"/>
              <a:ext cx="5410199" cy="499113"/>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地域維持管理連携プラットフォーム</a:t>
              </a:r>
              <a:r>
                <a:rPr kumimoji="1" lang="ja-JP" altLang="en-US" sz="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H26</a:t>
              </a:r>
              <a:r>
                <a:rPr kumimoji="1" lang="ja-JP" altLang="en-US" sz="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a:extLst>
                <a:ext uri="{FF2B5EF4-FFF2-40B4-BE49-F238E27FC236}">
                  <a16:creationId xmlns:a16="http://schemas.microsoft.com/office/drawing/2014/main" id="{FF437041-D219-4442-9248-95CE75E74645}"/>
                </a:ext>
              </a:extLst>
            </p:cNvPr>
            <p:cNvSpPr/>
            <p:nvPr/>
          </p:nvSpPr>
          <p:spPr>
            <a:xfrm>
              <a:off x="123154" y="2740261"/>
              <a:ext cx="4410072" cy="258762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spcBef>
                  <a:spcPts val="0"/>
                </a:spcBef>
                <a:spcAft>
                  <a:spcPts val="0"/>
                </a:spcAft>
                <a:buClrTx/>
                <a:buSzTx/>
                <a:buFontTx/>
                <a:buNone/>
                <a:tabLst/>
                <a:defRPr/>
              </a:pPr>
              <a:r>
                <a:rPr kumimoji="1" lang="ja-JP" altLang="en-US" sz="5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府と市町村との連携</a:t>
              </a:r>
            </a:p>
            <a:p>
              <a:pPr marL="0" marR="0" lvl="0" indent="0" algn="l" defTabSz="914400" rtl="0" eaLnBrk="1" fontAlgn="auto" latinLnBrk="0" hangingPunct="1">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①維持管理ノウハウや情報の共有</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②橋梁・トンネル点検の地域一括発注の検討</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行政と大学との連携</a:t>
              </a:r>
              <a:endParaRPr kumimoji="1" lang="en-US" altLang="ja-JP"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①府・市町村に対する技術的助言</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②府・市町村のフィールドやデータを活用した</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維持管理の共同研究　</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府、市町村、大学の連携</a:t>
              </a:r>
              <a:endParaRPr kumimoji="1" lang="en-US" altLang="ja-JP" sz="8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①研修などによる一体的な人材育成</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C13916DD-6ACD-4249-AFC0-4D2F493CEBCF}"/>
                </a:ext>
              </a:extLst>
            </p:cNvPr>
            <p:cNvSpPr/>
            <p:nvPr/>
          </p:nvSpPr>
          <p:spPr>
            <a:xfrm>
              <a:off x="508000" y="5635223"/>
              <a:ext cx="1793875" cy="827295"/>
            </a:xfrm>
            <a:prstGeom prst="rect">
              <a:avLst/>
            </a:prstGeom>
            <a:noFill/>
            <a:ln w="19050">
              <a:noFill/>
              <a:prstDash val="sysDot"/>
            </a:ln>
          </p:spPr>
          <p:txBody>
            <a:bodyPr>
              <a:spAutoFit/>
            </a:bodyPr>
            <a:lstStyle/>
            <a:p>
              <a:pPr marL="0" marR="0" lvl="0" indent="0" algn="l" defTabSz="914400" rtl="0" eaLnBrk="1" fontAlgn="base" latinLnBrk="0" hangingPunct="1">
                <a:spcBef>
                  <a:spcPts val="0"/>
                </a:spcBef>
                <a:spcAft>
                  <a:spcPts val="0"/>
                </a:spcAft>
                <a:buClrTx/>
                <a:buSzTx/>
                <a:buFontTx/>
                <a:buNone/>
                <a:tabLst/>
                <a:defRPr/>
              </a:pPr>
              <a:r>
                <a:rPr kumimoji="0" lang="ja-JP" altLang="en-US" sz="700" b="0" i="0" u="none" strike="noStrike" kern="0" cap="none" spc="0" normalizeH="0" baseline="0" noProof="0">
                  <a:ln>
                    <a:noFill/>
                  </a:ln>
                  <a:solidFill>
                    <a:srgbClr val="000000"/>
                  </a:solidFill>
                  <a:effectLst/>
                  <a:uLnTx/>
                  <a:uFillTx/>
                  <a:latin typeface="ＭＳ Ｐゴシック"/>
                  <a:ea typeface="Meiryo UI"/>
                  <a:cs typeface="ＭＳ Ｐゴシック"/>
                </a:rPr>
                <a:t>国土交通省</a:t>
              </a:r>
              <a:endParaRPr kumimoji="0" lang="en-US" altLang="ja-JP" sz="700" b="0" i="0" u="none" strike="noStrike" kern="0" cap="none" spc="0" normalizeH="0" baseline="0" noProof="0">
                <a:ln>
                  <a:noFill/>
                </a:ln>
                <a:solidFill>
                  <a:srgbClr val="000000"/>
                </a:solidFill>
                <a:effectLst/>
                <a:uLnTx/>
                <a:uFillTx/>
                <a:latin typeface="ＭＳ Ｐゴシック"/>
                <a:ea typeface="Meiryo UI"/>
                <a:cs typeface="ＭＳ Ｐゴシック"/>
              </a:endParaRPr>
            </a:p>
            <a:p>
              <a:pPr marL="0" marR="0" lvl="0" indent="0" algn="l" defTabSz="914400" rtl="0" eaLnBrk="1" fontAlgn="base" latinLnBrk="0" hangingPunct="1">
                <a:spcBef>
                  <a:spcPts val="0"/>
                </a:spcBef>
                <a:spcAft>
                  <a:spcPts val="0"/>
                </a:spcAft>
                <a:buClrTx/>
                <a:buSzTx/>
                <a:buFontTx/>
                <a:buNone/>
                <a:tabLst/>
                <a:defRPr/>
              </a:pPr>
              <a:r>
                <a:rPr kumimoji="0" lang="ja-JP" altLang="en-US" sz="700" b="0" i="0" u="none" strike="noStrike" kern="0" cap="none" spc="0" normalizeH="0" baseline="0" noProof="0">
                  <a:ln>
                    <a:noFill/>
                  </a:ln>
                  <a:solidFill>
                    <a:srgbClr val="000000"/>
                  </a:solidFill>
                  <a:effectLst/>
                  <a:uLnTx/>
                  <a:uFillTx/>
                  <a:latin typeface="ＭＳ Ｐゴシック"/>
                  <a:ea typeface="Meiryo UI"/>
                  <a:cs typeface="ＭＳ Ｐゴシック"/>
                </a:rPr>
                <a:t>近畿地方整備局</a:t>
              </a:r>
              <a:endParaRPr kumimoji="0" lang="en-US" altLang="ja-JP" sz="700" b="0" i="0" u="none" strike="noStrike" kern="0" cap="none" spc="0" normalizeH="0" baseline="0" noProof="0">
                <a:ln>
                  <a:noFill/>
                </a:ln>
                <a:solidFill>
                  <a:srgbClr val="000000"/>
                </a:solidFill>
                <a:effectLst/>
                <a:uLnTx/>
                <a:uFillTx/>
                <a:latin typeface="ＭＳ Ｐゴシック"/>
                <a:ea typeface="Meiryo UI"/>
                <a:cs typeface="ＭＳ Ｐゴシック"/>
              </a:endParaRPr>
            </a:p>
            <a:p>
              <a:pPr marL="0" marR="0" lvl="0" indent="0" algn="l" defTabSz="914400" rtl="0" eaLnBrk="1" fontAlgn="base" latinLnBrk="0" hangingPunct="1">
                <a:spcBef>
                  <a:spcPts val="0"/>
                </a:spcBef>
                <a:spcAft>
                  <a:spcPts val="0"/>
                </a:spcAft>
                <a:buClrTx/>
                <a:buSzTx/>
                <a:buFontTx/>
                <a:buNone/>
                <a:tabLst/>
                <a:defRPr/>
              </a:pPr>
              <a:r>
                <a:rPr kumimoji="0" lang="ja-JP" altLang="en-US" sz="700" b="0" i="0" u="none" strike="noStrike" kern="0" cap="none" spc="0" normalizeH="0" baseline="0" noProof="0">
                  <a:ln>
                    <a:noFill/>
                  </a:ln>
                  <a:solidFill>
                    <a:srgbClr val="000000"/>
                  </a:solidFill>
                  <a:effectLst/>
                  <a:uLnTx/>
                  <a:uFillTx/>
                  <a:latin typeface="ＭＳ Ｐゴシック"/>
                  <a:ea typeface="Meiryo UI"/>
                  <a:cs typeface="ＭＳ Ｐゴシック"/>
                </a:rPr>
                <a:t>大阪市・堺市　など</a:t>
              </a:r>
              <a:endParaRPr kumimoji="0" lang="en-US" altLang="ja-JP" sz="700" b="0" i="0" u="none" strike="noStrike" kern="0" cap="none" spc="0" normalizeH="0" baseline="0" noProof="0">
                <a:ln>
                  <a:noFill/>
                </a:ln>
                <a:solidFill>
                  <a:srgbClr val="000000"/>
                </a:solidFill>
                <a:effectLst/>
                <a:uLnTx/>
                <a:uFillTx/>
                <a:latin typeface="ＭＳ Ｐゴシック"/>
                <a:ea typeface="Meiryo UI"/>
                <a:cs typeface="ＭＳ Ｐゴシック"/>
              </a:endParaRPr>
            </a:p>
          </p:txBody>
        </p:sp>
        <p:sp>
          <p:nvSpPr>
            <p:cNvPr id="72" name="正方形/長方形 71">
              <a:extLst>
                <a:ext uri="{FF2B5EF4-FFF2-40B4-BE49-F238E27FC236}">
                  <a16:creationId xmlns:a16="http://schemas.microsoft.com/office/drawing/2014/main" id="{4A0FF873-BEAB-43F4-8EE4-3797926CD819}"/>
                </a:ext>
              </a:extLst>
            </p:cNvPr>
            <p:cNvSpPr/>
            <p:nvPr/>
          </p:nvSpPr>
          <p:spPr>
            <a:xfrm>
              <a:off x="3814922" y="5668523"/>
              <a:ext cx="1436609" cy="612812"/>
            </a:xfrm>
            <a:prstGeom prst="rect">
              <a:avLst/>
            </a:prstGeom>
            <a:noFill/>
            <a:ln w="19050">
              <a:noFill/>
              <a:prstDash val="sysDot"/>
            </a:ln>
          </p:spPr>
          <p:txBody>
            <a:bodyPr wrap="square">
              <a:spAutoFit/>
            </a:bodyPr>
            <a:lstStyle/>
            <a:p>
              <a:pPr marL="0" marR="0" lvl="0" indent="0" algn="ctr" defTabSz="914400" rtl="0" eaLnBrk="1" fontAlgn="base" latinLnBrk="0" hangingPunct="1">
                <a:spcBef>
                  <a:spcPts val="0"/>
                </a:spcBef>
                <a:spcAft>
                  <a:spcPts val="0"/>
                </a:spcAft>
                <a:buClrTx/>
                <a:buSzTx/>
                <a:buFontTx/>
                <a:buNone/>
                <a:tabLst/>
                <a:defRPr/>
              </a:pPr>
              <a:r>
                <a:rPr kumimoji="0" lang="ja-JP" altLang="en-US" sz="700" b="0" i="0" u="none" strike="noStrike" kern="0" cap="none" spc="0" normalizeH="0" baseline="0" noProof="0">
                  <a:ln>
                    <a:noFill/>
                  </a:ln>
                  <a:solidFill>
                    <a:srgbClr val="000000"/>
                  </a:solidFill>
                  <a:effectLst/>
                  <a:uLnTx/>
                  <a:uFillTx/>
                  <a:latin typeface="ＭＳ Ｐゴシック"/>
                  <a:ea typeface="Meiryo UI"/>
                  <a:cs typeface="ＭＳ Ｐゴシック"/>
                </a:rPr>
                <a:t>大阪府</a:t>
              </a:r>
              <a:endParaRPr kumimoji="0" lang="en-US" altLang="ja-JP" sz="700" b="0" i="0" u="none" strike="noStrike" kern="0" cap="none" spc="0" normalizeH="0" baseline="0" noProof="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spcBef>
                  <a:spcPts val="0"/>
                </a:spcBef>
                <a:spcAft>
                  <a:spcPts val="0"/>
                </a:spcAft>
                <a:buClrTx/>
                <a:buSzTx/>
                <a:buFontTx/>
                <a:buNone/>
                <a:tabLst/>
                <a:defRPr/>
              </a:pPr>
              <a:r>
                <a:rPr kumimoji="0" lang="ja-JP" altLang="en-US" sz="700" b="0" i="0" u="none" strike="noStrike" kern="0" cap="none" spc="0" normalizeH="0" baseline="0" noProof="0">
                  <a:ln>
                    <a:noFill/>
                  </a:ln>
                  <a:solidFill>
                    <a:srgbClr val="000000"/>
                  </a:solidFill>
                  <a:effectLst/>
                  <a:uLnTx/>
                  <a:uFillTx/>
                  <a:latin typeface="ＭＳ Ｐゴシック"/>
                  <a:ea typeface="Meiryo UI"/>
                  <a:cs typeface="ＭＳ Ｐゴシック"/>
                </a:rPr>
                <a:t>都市整備部</a:t>
              </a:r>
              <a:endParaRPr kumimoji="0" lang="en-US" altLang="ja-JP" sz="700" b="0" i="0" u="none" strike="noStrike" kern="0" cap="none" spc="0" normalizeH="0" baseline="0" noProof="0">
                <a:ln>
                  <a:noFill/>
                </a:ln>
                <a:solidFill>
                  <a:srgbClr val="000000"/>
                </a:solidFill>
                <a:effectLst/>
                <a:uLnTx/>
                <a:uFillTx/>
                <a:latin typeface="ＭＳ Ｐゴシック"/>
                <a:ea typeface="Meiryo UI"/>
                <a:cs typeface="ＭＳ Ｐゴシック"/>
              </a:endParaRPr>
            </a:p>
          </p:txBody>
        </p:sp>
        <p:sp>
          <p:nvSpPr>
            <p:cNvPr id="73" name="二等辺三角形 72">
              <a:extLst>
                <a:ext uri="{FF2B5EF4-FFF2-40B4-BE49-F238E27FC236}">
                  <a16:creationId xmlns:a16="http://schemas.microsoft.com/office/drawing/2014/main" id="{18E3528E-C3F8-4630-9872-00EAD0DF7ACF}"/>
                </a:ext>
              </a:extLst>
            </p:cNvPr>
            <p:cNvSpPr/>
            <p:nvPr/>
          </p:nvSpPr>
          <p:spPr>
            <a:xfrm>
              <a:off x="212725" y="5231997"/>
              <a:ext cx="8794750" cy="23971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正方形/長方形 73">
              <a:extLst>
                <a:ext uri="{FF2B5EF4-FFF2-40B4-BE49-F238E27FC236}">
                  <a16:creationId xmlns:a16="http://schemas.microsoft.com/office/drawing/2014/main" id="{9AD8FEBB-7D7E-4C50-A85C-E66CB0C419A5}"/>
                </a:ext>
              </a:extLst>
            </p:cNvPr>
            <p:cNvSpPr/>
            <p:nvPr/>
          </p:nvSpPr>
          <p:spPr>
            <a:xfrm>
              <a:off x="6642990" y="5666530"/>
              <a:ext cx="1961091" cy="674092"/>
            </a:xfrm>
            <a:prstGeom prst="rect">
              <a:avLst/>
            </a:prstGeom>
            <a:noFill/>
            <a:ln w="19050">
              <a:noFill/>
              <a:prstDash val="sysDot"/>
            </a:ln>
          </p:spPr>
          <p:txBody>
            <a:bodyPr wrap="square" anchor="ctr">
              <a:spAutoFit/>
            </a:bodyPr>
            <a:lstStyle/>
            <a:p>
              <a:pPr marL="0" marR="0" lvl="0" indent="0" algn="ctr" defTabSz="914400" rtl="0" eaLnBrk="1" fontAlgn="base" latinLnBrk="0" hangingPunct="1">
                <a:spcBef>
                  <a:spcPts val="0"/>
                </a:spcBef>
                <a:spcAft>
                  <a:spcPts val="0"/>
                </a:spcAft>
                <a:buClrTx/>
                <a:buSzTx/>
                <a:buFontTx/>
                <a:buNone/>
                <a:tabLst/>
                <a:defRPr/>
              </a:pPr>
              <a:r>
                <a:rPr kumimoji="0" lang="ja-JP"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府内の</a:t>
              </a:r>
              <a:r>
                <a:rPr kumimoji="0" lang="zh-CN"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土木工学系</a:t>
              </a:r>
              <a:endParaRPr kumimoji="0" lang="en-US" altLang="zh-CN" sz="800" b="0" i="0" u="none" strike="noStrike" kern="0" cap="none" spc="0" normalizeH="0" baseline="0" noProof="0" dirty="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大学</a:t>
              </a:r>
              <a:r>
                <a:rPr kumimoji="0" lang="ja-JP"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（７大学）</a:t>
              </a:r>
            </a:p>
          </p:txBody>
        </p:sp>
        <p:sp>
          <p:nvSpPr>
            <p:cNvPr id="75" name="左右矢印 28">
              <a:extLst>
                <a:ext uri="{FF2B5EF4-FFF2-40B4-BE49-F238E27FC236}">
                  <a16:creationId xmlns:a16="http://schemas.microsoft.com/office/drawing/2014/main" id="{3163929B-4FFC-48B3-BEAF-4BAEAFA3B3A8}"/>
                </a:ext>
              </a:extLst>
            </p:cNvPr>
            <p:cNvSpPr/>
            <p:nvPr/>
          </p:nvSpPr>
          <p:spPr>
            <a:xfrm>
              <a:off x="2597150" y="5703484"/>
              <a:ext cx="869950" cy="577850"/>
            </a:xfrm>
            <a:prstGeom prst="leftRightArrow">
              <a:avLst>
                <a:gd name="adj1" fmla="val 50000"/>
                <a:gd name="adj2" fmla="val 42399"/>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5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76" name="角丸四角形 30">
              <a:extLst>
                <a:ext uri="{FF2B5EF4-FFF2-40B4-BE49-F238E27FC236}">
                  <a16:creationId xmlns:a16="http://schemas.microsoft.com/office/drawing/2014/main" id="{4EDC1AEB-36DF-47EF-BB26-D71E019D5CA5}"/>
                </a:ext>
              </a:extLst>
            </p:cNvPr>
            <p:cNvSpPr/>
            <p:nvPr/>
          </p:nvSpPr>
          <p:spPr>
            <a:xfrm>
              <a:off x="212725" y="5471709"/>
              <a:ext cx="8794750" cy="1081088"/>
            </a:xfrm>
            <a:prstGeom prst="roundRect">
              <a:avLst>
                <a:gd name="adj" fmla="val 8185"/>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 name="左右矢印 31">
              <a:extLst>
                <a:ext uri="{FF2B5EF4-FFF2-40B4-BE49-F238E27FC236}">
                  <a16:creationId xmlns:a16="http://schemas.microsoft.com/office/drawing/2014/main" id="{04906CE6-0165-4B79-9253-C15B8EA2EC0B}"/>
                </a:ext>
              </a:extLst>
            </p:cNvPr>
            <p:cNvSpPr/>
            <p:nvPr/>
          </p:nvSpPr>
          <p:spPr>
            <a:xfrm>
              <a:off x="5592763" y="5709834"/>
              <a:ext cx="869950" cy="577850"/>
            </a:xfrm>
            <a:prstGeom prst="leftRightArrow">
              <a:avLst>
                <a:gd name="adj1" fmla="val 50000"/>
                <a:gd name="adj2" fmla="val 42399"/>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5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78" name="角丸四角形 32">
              <a:extLst>
                <a:ext uri="{FF2B5EF4-FFF2-40B4-BE49-F238E27FC236}">
                  <a16:creationId xmlns:a16="http://schemas.microsoft.com/office/drawing/2014/main" id="{B9173265-0AAE-4942-9F8C-5340FB51599C}"/>
                </a:ext>
              </a:extLst>
            </p:cNvPr>
            <p:cNvSpPr/>
            <p:nvPr/>
          </p:nvSpPr>
          <p:spPr>
            <a:xfrm>
              <a:off x="457200" y="5605059"/>
              <a:ext cx="1943100" cy="844550"/>
            </a:xfrm>
            <a:prstGeom prst="roundRect">
              <a:avLst>
                <a:gd name="adj" fmla="val 485"/>
              </a:avLst>
            </a:prstGeom>
            <a:noFill/>
            <a:ln>
              <a:solidFill>
                <a:srgbClr val="00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9" name="角丸四角形 34">
              <a:extLst>
                <a:ext uri="{FF2B5EF4-FFF2-40B4-BE49-F238E27FC236}">
                  <a16:creationId xmlns:a16="http://schemas.microsoft.com/office/drawing/2014/main" id="{F8E785B8-AC1D-4716-93DE-B4BA96B1E8A2}"/>
                </a:ext>
              </a:extLst>
            </p:cNvPr>
            <p:cNvSpPr/>
            <p:nvPr/>
          </p:nvSpPr>
          <p:spPr>
            <a:xfrm>
              <a:off x="3636963" y="5597122"/>
              <a:ext cx="1760537" cy="846137"/>
            </a:xfrm>
            <a:prstGeom prst="roundRect">
              <a:avLst>
                <a:gd name="adj" fmla="val 485"/>
              </a:avLst>
            </a:prstGeom>
            <a:noFill/>
            <a:ln>
              <a:solidFill>
                <a:srgbClr val="00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0" name="角丸四角形 35">
              <a:extLst>
                <a:ext uri="{FF2B5EF4-FFF2-40B4-BE49-F238E27FC236}">
                  <a16:creationId xmlns:a16="http://schemas.microsoft.com/office/drawing/2014/main" id="{51EBF7B3-80BD-46D1-A7C1-CB309000A7A5}"/>
                </a:ext>
              </a:extLst>
            </p:cNvPr>
            <p:cNvSpPr/>
            <p:nvPr/>
          </p:nvSpPr>
          <p:spPr>
            <a:xfrm>
              <a:off x="6621463" y="5574897"/>
              <a:ext cx="1944687" cy="846137"/>
            </a:xfrm>
            <a:prstGeom prst="roundRect">
              <a:avLst>
                <a:gd name="adj" fmla="val 485"/>
              </a:avLst>
            </a:prstGeom>
            <a:noFill/>
            <a:ln>
              <a:solidFill>
                <a:srgbClr val="00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81" name="AutoShape 7">
            <a:extLst>
              <a:ext uri="{FF2B5EF4-FFF2-40B4-BE49-F238E27FC236}">
                <a16:creationId xmlns:a16="http://schemas.microsoft.com/office/drawing/2014/main" id="{039455FB-4906-4820-93AB-2ADC153028EF}"/>
              </a:ext>
            </a:extLst>
          </p:cNvPr>
          <p:cNvSpPr>
            <a:spLocks noChangeArrowheads="1"/>
          </p:cNvSpPr>
          <p:nvPr/>
        </p:nvSpPr>
        <p:spPr bwMode="auto">
          <a:xfrm>
            <a:off x="104975" y="4627093"/>
            <a:ext cx="4472731" cy="2097765"/>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nSpc>
                <a:spcPct val="1500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取り組み状況</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lang="en-US" dirty="0"/>
          </a:p>
          <a:p>
            <a:pPr marL="171450" indent="-171450">
              <a:lnSpc>
                <a:spcPct val="150000"/>
              </a:lnSpc>
              <a:buFont typeface="Wingdings" panose="05000000000000000000" pitchFamily="2" charset="2"/>
              <a:buChar char="l"/>
            </a:pPr>
            <a:r>
              <a:rPr lang="ja-JP" altLang="en-US" sz="1100" dirty="0">
                <a:latin typeface="Meiryo UI"/>
                <a:ea typeface="Meiryo UI"/>
                <a:cs typeface="Meiryo UI" panose="020B0604030504040204" pitchFamily="50" charset="-128"/>
              </a:rPr>
              <a:t>各プラットフォーム間での取り組みを府内で共有するため</a:t>
            </a:r>
            <a:r>
              <a:rPr lang="ja-JP" sz="1100" dirty="0">
                <a:latin typeface="Meiryo UI"/>
                <a:ea typeface="Meiryo UI"/>
                <a:cs typeface="Meiryo UI" panose="020B0604030504040204" pitchFamily="50" charset="-128"/>
              </a:rPr>
              <a:t>地域維持管理連携プラットフォーム交流会</a:t>
            </a:r>
            <a:r>
              <a:rPr lang="ja-JP" altLang="en-US" sz="1100" dirty="0">
                <a:latin typeface="Meiryo UI"/>
                <a:ea typeface="Meiryo UI"/>
                <a:cs typeface="Meiryo UI" panose="020B0604030504040204" pitchFamily="50" charset="-128"/>
              </a:rPr>
              <a:t>を年</a:t>
            </a:r>
            <a:r>
              <a:rPr lang="en-US" altLang="ja-JP" sz="1100" dirty="0">
                <a:latin typeface="Meiryo UI"/>
                <a:ea typeface="Meiryo UI"/>
                <a:cs typeface="Meiryo UI" panose="020B0604030504040204" pitchFamily="50" charset="-128"/>
              </a:rPr>
              <a:t>1</a:t>
            </a:r>
            <a:r>
              <a:rPr lang="ja-JP" altLang="en-US" sz="1100" dirty="0">
                <a:latin typeface="Meiryo UI"/>
                <a:ea typeface="Meiryo UI"/>
                <a:cs typeface="Meiryo UI" panose="020B0604030504040204" pitchFamily="50" charset="-128"/>
              </a:rPr>
              <a:t>回実施</a:t>
            </a:r>
            <a:endParaRPr lang="ja-JP" dirty="0">
              <a:ea typeface="ＭＳ Ｐゴシック"/>
              <a:cs typeface="Calibri"/>
            </a:endParaRPr>
          </a:p>
          <a:p>
            <a:pPr marL="263525" indent="-171450">
              <a:lnSpc>
                <a:spcPct val="150000"/>
              </a:lnSpc>
              <a:buFont typeface="Arial"/>
              <a:buChar char="•"/>
            </a:pPr>
            <a:r>
              <a:rPr lang="ja-JP" sz="1100" dirty="0">
                <a:latin typeface="Meiryo UI"/>
                <a:ea typeface="Meiryo UI"/>
                <a:cs typeface="Meiryo UI" panose="020B0604030504040204" pitchFamily="50" charset="-128"/>
              </a:rPr>
              <a:t>インフラメンテナンプラットフォーム事務局及び市町村における取組の報告</a:t>
            </a:r>
            <a:endParaRPr lang="en-US" altLang="ja-JP" sz="1100" dirty="0">
              <a:latin typeface="Arial"/>
              <a:ea typeface="Meiryo UI"/>
              <a:cs typeface="Meiryo UI" panose="020B0604030504040204" pitchFamily="50" charset="-128"/>
            </a:endParaRPr>
          </a:p>
          <a:p>
            <a:pPr marL="263525" indent="-171450">
              <a:lnSpc>
                <a:spcPct val="150000"/>
              </a:lnSpc>
              <a:buFont typeface="Arial"/>
              <a:buChar char="•"/>
            </a:pPr>
            <a:r>
              <a:rPr lang="ja-JP" sz="1100" dirty="0">
                <a:latin typeface="Meiryo UI"/>
                <a:ea typeface="Meiryo UI"/>
                <a:cs typeface="Meiryo UI" panose="020B0604030504040204" pitchFamily="50" charset="-128"/>
              </a:rPr>
              <a:t>インフラメンテナンスにおける新技術活用の取組、実証実験の状況報告　な</a:t>
            </a:r>
            <a:r>
              <a:rPr lang="ja-JP" altLang="en-US" sz="1100" dirty="0">
                <a:latin typeface="Meiryo UI"/>
                <a:ea typeface="Meiryo UI"/>
                <a:cs typeface="Meiryo UI" panose="020B0604030504040204" pitchFamily="50" charset="-128"/>
              </a:rPr>
              <a:t>ど</a:t>
            </a:r>
            <a:endParaRPr lang="en-US" altLang="ja-JP" sz="1100" dirty="0">
              <a:latin typeface="Arial"/>
              <a:ea typeface="Meiryo UI"/>
              <a:cs typeface="Meiryo UI" panose="020B0604030504040204" pitchFamily="50" charset="-128"/>
            </a:endParaRPr>
          </a:p>
          <a:p>
            <a:pPr marL="171450" indent="-171450">
              <a:lnSpc>
                <a:spcPct val="150000"/>
              </a:lnSpc>
              <a:buFont typeface="Wingdings" panose="05000000000000000000" pitchFamily="2" charset="2"/>
              <a:buChar char="l"/>
            </a:pPr>
            <a:r>
              <a:rPr lang="ja-JP" altLang="en-US" sz="1100" dirty="0">
                <a:latin typeface="Meiryo UI"/>
                <a:ea typeface="Meiryo UI"/>
                <a:cs typeface="Meiryo UI" panose="020B0604030504040204" pitchFamily="50" charset="-128"/>
              </a:rPr>
              <a:t>令和６年度から市町村の職員を研修生として</a:t>
            </a:r>
            <a:r>
              <a:rPr lang="ja-JP" sz="1100" dirty="0">
                <a:latin typeface="Meiryo UI"/>
                <a:ea typeface="Meiryo UI"/>
                <a:cs typeface="Meiryo UI" panose="020B0604030504040204" pitchFamily="50" charset="-128"/>
              </a:rPr>
              <a:t>土木事務所で受け入れ、OJTとして</a:t>
            </a:r>
            <a:r>
              <a:rPr lang="ja-JP" altLang="en-US" sz="1100" dirty="0">
                <a:latin typeface="Meiryo UI"/>
                <a:ea typeface="Meiryo UI"/>
                <a:cs typeface="Meiryo UI" panose="020B0604030504040204" pitchFamily="50" charset="-128"/>
              </a:rPr>
              <a:t>業務発注等を実施</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143">
            <a:extLst>
              <a:ext uri="{FF2B5EF4-FFF2-40B4-BE49-F238E27FC236}">
                <a16:creationId xmlns:a16="http://schemas.microsoft.com/office/drawing/2014/main" id="{261B05DD-7006-4043-A8D9-607764494CEC}"/>
              </a:ext>
            </a:extLst>
          </p:cNvPr>
          <p:cNvSpPr/>
          <p:nvPr/>
        </p:nvSpPr>
        <p:spPr>
          <a:xfrm>
            <a:off x="0" y="671748"/>
            <a:ext cx="3540258"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Georgia"/>
                <a:ea typeface="Meiryo UI"/>
                <a:cs typeface="Times New Roman"/>
              </a:rPr>
              <a:t>地域維持管理連携プラットフォーム</a:t>
            </a:r>
            <a:endParaRPr lang="en-US" altLang="ja-JP" sz="1400" b="1" kern="100">
              <a:solidFill>
                <a:prstClr val="black"/>
              </a:solidFill>
              <a:latin typeface="Georgia"/>
              <a:ea typeface="Meiryo UI"/>
              <a:cs typeface="Times New Roman"/>
            </a:endParaRPr>
          </a:p>
        </p:txBody>
      </p:sp>
      <p:sp>
        <p:nvSpPr>
          <p:cNvPr id="83" name="正方形/長方形 11">
            <a:extLst>
              <a:ext uri="{FF2B5EF4-FFF2-40B4-BE49-F238E27FC236}">
                <a16:creationId xmlns:a16="http://schemas.microsoft.com/office/drawing/2014/main" id="{B5575DCB-445C-4591-ABED-60779A23DEE3}"/>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持続可能な維持管理の仕組みづくり</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78C48326-F9C1-4F1A-B1D8-8BFEF8C3983A}"/>
              </a:ext>
            </a:extLst>
          </p:cNvPr>
          <p:cNvSpPr/>
          <p:nvPr/>
        </p:nvSpPr>
        <p:spPr>
          <a:xfrm>
            <a:off x="2633387" y="4411649"/>
            <a:ext cx="2326961" cy="215444"/>
          </a:xfrm>
          <a:prstGeom prst="rect">
            <a:avLst/>
          </a:prstGeom>
          <a:noFill/>
          <a:ln w="19050">
            <a:noFill/>
            <a:prstDash val="sysDot"/>
          </a:ln>
        </p:spPr>
        <p:txBody>
          <a:bodyPr wrap="square" anchor="ctr">
            <a:spAutoFit/>
          </a:bodyPr>
          <a:lstStyle/>
          <a:p>
            <a:pPr marL="0" marR="0" lvl="0" indent="0" algn="ctr" defTabSz="914400" rtl="0" eaLnBrk="1" fontAlgn="base" latinLnBrk="0" hangingPunct="1">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ＭＳ Ｐゴシック"/>
                <a:ea typeface="Meiryo UI"/>
                <a:cs typeface="ＭＳ Ｐゴシック"/>
              </a:rPr>
              <a:t>※</a:t>
            </a:r>
            <a:r>
              <a:rPr kumimoji="0" lang="ja-JP" altLang="en-US" sz="800" kern="0" dirty="0">
                <a:solidFill>
                  <a:srgbClr val="000000"/>
                </a:solidFill>
                <a:latin typeface="ＭＳ Ｐゴシック"/>
                <a:ea typeface="Meiryo UI"/>
                <a:cs typeface="ＭＳ Ｐゴシック"/>
              </a:rPr>
              <a:t>京都</a:t>
            </a:r>
            <a:r>
              <a:rPr kumimoji="0" lang="ja-JP"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、立命館大学とも連携協定あり</a:t>
            </a:r>
          </a:p>
        </p:txBody>
      </p:sp>
    </p:spTree>
    <p:extLst>
      <p:ext uri="{BB962C8B-B14F-4D97-AF65-F5344CB8AC3E}">
        <p14:creationId xmlns:p14="http://schemas.microsoft.com/office/powerpoint/2010/main" val="381137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B85776-7BB2-A321-FD43-1CD45E33EA6F}"/>
              </a:ext>
            </a:extLst>
          </p:cNvPr>
          <p:cNvSpPr txBox="1"/>
          <p:nvPr/>
        </p:nvSpPr>
        <p:spPr>
          <a:xfrm>
            <a:off x="3530917" y="2985134"/>
            <a:ext cx="2085022" cy="584775"/>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ja-JP" altLang="en-US" sz="3200" b="1">
                <a:latin typeface="Calibri"/>
                <a:ea typeface="ＭＳ Ｐゴシック"/>
                <a:cs typeface="Calibri"/>
              </a:rPr>
              <a:t>参考資料</a:t>
            </a:r>
            <a:endParaRPr lang="ja-JP" altLang="en-US" sz="2800" b="1">
              <a:cs typeface="Calibri"/>
            </a:endParaRPr>
          </a:p>
        </p:txBody>
      </p:sp>
    </p:spTree>
    <p:extLst>
      <p:ext uri="{BB962C8B-B14F-4D97-AF65-F5344CB8AC3E}">
        <p14:creationId xmlns:p14="http://schemas.microsoft.com/office/powerpoint/2010/main" val="402082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個別部会の結果概要②施設の状態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1">
            <a:extLst>
              <a:ext uri="{FF2B5EF4-FFF2-40B4-BE49-F238E27FC236}">
                <a16:creationId xmlns:a16="http://schemas.microsoft.com/office/drawing/2014/main" id="{68FD6A9B-2EB6-441C-E6EE-CBBA461B90A0}"/>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pic>
        <p:nvPicPr>
          <p:cNvPr id="5184" name="Picture 5183">
            <a:extLst>
              <a:ext uri="{FF2B5EF4-FFF2-40B4-BE49-F238E27FC236}">
                <a16:creationId xmlns:a16="http://schemas.microsoft.com/office/drawing/2014/main" id="{27F87CD7-C2DB-C716-07B6-C31D1D8D9F65}"/>
              </a:ext>
            </a:extLst>
          </p:cNvPr>
          <p:cNvPicPr>
            <a:picLocks noChangeAspect="1"/>
          </p:cNvPicPr>
          <p:nvPr/>
        </p:nvPicPr>
        <p:blipFill>
          <a:blip r:embed="rId2"/>
          <a:stretch>
            <a:fillRect/>
          </a:stretch>
        </p:blipFill>
        <p:spPr>
          <a:xfrm>
            <a:off x="348536" y="3687655"/>
            <a:ext cx="4736021" cy="1266382"/>
          </a:xfrm>
          <a:prstGeom prst="rect">
            <a:avLst/>
          </a:prstGeom>
        </p:spPr>
      </p:pic>
      <p:pic>
        <p:nvPicPr>
          <p:cNvPr id="5185" name="Picture 5184">
            <a:extLst>
              <a:ext uri="{FF2B5EF4-FFF2-40B4-BE49-F238E27FC236}">
                <a16:creationId xmlns:a16="http://schemas.microsoft.com/office/drawing/2014/main" id="{4CD8B35B-F14B-90CE-86CE-325017392DBB}"/>
              </a:ext>
            </a:extLst>
          </p:cNvPr>
          <p:cNvPicPr>
            <a:picLocks noChangeAspect="1"/>
          </p:cNvPicPr>
          <p:nvPr/>
        </p:nvPicPr>
        <p:blipFill>
          <a:blip r:embed="rId3"/>
          <a:stretch>
            <a:fillRect/>
          </a:stretch>
        </p:blipFill>
        <p:spPr>
          <a:xfrm>
            <a:off x="348536" y="4946767"/>
            <a:ext cx="4736019" cy="1269935"/>
          </a:xfrm>
          <a:prstGeom prst="rect">
            <a:avLst/>
          </a:prstGeom>
        </p:spPr>
      </p:pic>
      <p:pic>
        <p:nvPicPr>
          <p:cNvPr id="5186" name="Picture 5185">
            <a:extLst>
              <a:ext uri="{FF2B5EF4-FFF2-40B4-BE49-F238E27FC236}">
                <a16:creationId xmlns:a16="http://schemas.microsoft.com/office/drawing/2014/main" id="{17E0D756-7CEE-F938-6EE3-21D9B13360FB}"/>
              </a:ext>
            </a:extLst>
          </p:cNvPr>
          <p:cNvPicPr>
            <a:picLocks noChangeAspect="1"/>
          </p:cNvPicPr>
          <p:nvPr/>
        </p:nvPicPr>
        <p:blipFill>
          <a:blip r:embed="rId4"/>
          <a:stretch>
            <a:fillRect/>
          </a:stretch>
        </p:blipFill>
        <p:spPr>
          <a:xfrm>
            <a:off x="889691" y="6290258"/>
            <a:ext cx="3704969" cy="417904"/>
          </a:xfrm>
          <a:prstGeom prst="rect">
            <a:avLst/>
          </a:prstGeom>
        </p:spPr>
      </p:pic>
      <p:sp>
        <p:nvSpPr>
          <p:cNvPr id="5193" name="テキスト ボックス 5146">
            <a:extLst>
              <a:ext uri="{FF2B5EF4-FFF2-40B4-BE49-F238E27FC236}">
                <a16:creationId xmlns:a16="http://schemas.microsoft.com/office/drawing/2014/main" id="{A329ABC2-FBD9-6E75-1A7A-4C0C3BD4A30E}"/>
              </a:ext>
            </a:extLst>
          </p:cNvPr>
          <p:cNvSpPr txBox="1"/>
          <p:nvPr/>
        </p:nvSpPr>
        <p:spPr>
          <a:xfrm>
            <a:off x="5418973" y="3689757"/>
            <a:ext cx="2530439" cy="307777"/>
          </a:xfrm>
          <a:prstGeom prst="rect">
            <a:avLst/>
          </a:prstGeom>
          <a:noFill/>
          <a:ln w="19050">
            <a:noFill/>
          </a:ln>
        </p:spPr>
        <p:txBody>
          <a:bodyPr wrap="square" lIns="91440" tIns="45720" rIns="91440" bIns="45720" rtlCol="0" anchor="t">
            <a:spAutoFit/>
          </a:bodyPr>
          <a:lstStyle/>
          <a:p>
            <a:r>
              <a:rPr lang="ja-JP" altLang="en-US" sz="1400" b="1">
                <a:latin typeface="Meiryo UI"/>
                <a:ea typeface="Meiryo UI"/>
                <a:cs typeface="Meiryo UI" panose="020B0604030504040204" pitchFamily="50" charset="-128"/>
              </a:rPr>
              <a:t>⑤公園</a:t>
            </a:r>
            <a:endParaRPr lang="ja-JP" altLang="en-US"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195" name="テキスト ボックス 5146">
            <a:extLst>
              <a:ext uri="{FF2B5EF4-FFF2-40B4-BE49-F238E27FC236}">
                <a16:creationId xmlns:a16="http://schemas.microsoft.com/office/drawing/2014/main" id="{774EEFEF-807A-1D30-4D37-BEC8EA5A4D69}"/>
              </a:ext>
            </a:extLst>
          </p:cNvPr>
          <p:cNvSpPr txBox="1"/>
          <p:nvPr/>
        </p:nvSpPr>
        <p:spPr>
          <a:xfrm>
            <a:off x="108891" y="3535991"/>
            <a:ext cx="2530439" cy="307777"/>
          </a:xfrm>
          <a:prstGeom prst="rect">
            <a:avLst/>
          </a:prstGeom>
          <a:noFill/>
          <a:ln w="19050">
            <a:noFill/>
          </a:ln>
        </p:spPr>
        <p:txBody>
          <a:bodyPr wrap="square" lIns="91440" tIns="45720" rIns="91440" bIns="45720" rtlCol="0" anchor="t">
            <a:spAutoFit/>
          </a:bodyPr>
          <a:lstStyle/>
          <a:p>
            <a:r>
              <a:rPr lang="ja-JP" altLang="en-US" sz="1400" b="1">
                <a:latin typeface="Meiryo UI"/>
                <a:ea typeface="Meiryo UI"/>
                <a:cs typeface="Meiryo UI" panose="020B0604030504040204" pitchFamily="50" charset="-128"/>
              </a:rPr>
              <a:t>④モノレール</a:t>
            </a:r>
          </a:p>
        </p:txBody>
      </p:sp>
      <p:pic>
        <p:nvPicPr>
          <p:cNvPr id="5196" name="Picture 5195">
            <a:extLst>
              <a:ext uri="{FF2B5EF4-FFF2-40B4-BE49-F238E27FC236}">
                <a16:creationId xmlns:a16="http://schemas.microsoft.com/office/drawing/2014/main" id="{4677E253-A36D-2B95-7ACB-EBF1615604A9}"/>
              </a:ext>
            </a:extLst>
          </p:cNvPr>
          <p:cNvPicPr>
            <a:picLocks noChangeAspect="1"/>
          </p:cNvPicPr>
          <p:nvPr/>
        </p:nvPicPr>
        <p:blipFill>
          <a:blip r:embed="rId5"/>
          <a:stretch>
            <a:fillRect/>
          </a:stretch>
        </p:blipFill>
        <p:spPr>
          <a:xfrm>
            <a:off x="5783981" y="4026662"/>
            <a:ext cx="2670845" cy="1849260"/>
          </a:xfrm>
          <a:prstGeom prst="rect">
            <a:avLst/>
          </a:prstGeom>
        </p:spPr>
      </p:pic>
      <p:pic>
        <p:nvPicPr>
          <p:cNvPr id="5197" name="Picture 5196">
            <a:extLst>
              <a:ext uri="{FF2B5EF4-FFF2-40B4-BE49-F238E27FC236}">
                <a16:creationId xmlns:a16="http://schemas.microsoft.com/office/drawing/2014/main" id="{3B58EF40-13BA-F2A0-8872-70F99F48269D}"/>
              </a:ext>
            </a:extLst>
          </p:cNvPr>
          <p:cNvPicPr>
            <a:picLocks noChangeAspect="1"/>
          </p:cNvPicPr>
          <p:nvPr/>
        </p:nvPicPr>
        <p:blipFill>
          <a:blip r:embed="rId6"/>
          <a:stretch>
            <a:fillRect/>
          </a:stretch>
        </p:blipFill>
        <p:spPr>
          <a:xfrm>
            <a:off x="5909408" y="5979415"/>
            <a:ext cx="2881292" cy="619296"/>
          </a:xfrm>
          <a:prstGeom prst="rect">
            <a:avLst/>
          </a:prstGeom>
        </p:spPr>
      </p:pic>
      <p:sp>
        <p:nvSpPr>
          <p:cNvPr id="5199" name="スライド番号プレースホルダー 2">
            <a:extLst>
              <a:ext uri="{FF2B5EF4-FFF2-40B4-BE49-F238E27FC236}">
                <a16:creationId xmlns:a16="http://schemas.microsoft.com/office/drawing/2014/main" id="{A74215FC-6CE1-F47E-0A6C-8E4089EB6FE4}"/>
              </a:ext>
            </a:extLst>
          </p:cNvPr>
          <p:cNvSpPr txBox="1">
            <a:spLocks noChangeArrowheads="1"/>
          </p:cNvSpPr>
          <p:nvPr/>
        </p:nvSpPr>
        <p:spPr bwMode="auto">
          <a:xfrm>
            <a:off x="7009673"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5201" name="テキスト ボックス 5146">
            <a:extLst>
              <a:ext uri="{FF2B5EF4-FFF2-40B4-BE49-F238E27FC236}">
                <a16:creationId xmlns:a16="http://schemas.microsoft.com/office/drawing/2014/main" id="{45121272-71AE-FA40-FF47-55431294C335}"/>
              </a:ext>
            </a:extLst>
          </p:cNvPr>
          <p:cNvSpPr txBox="1"/>
          <p:nvPr/>
        </p:nvSpPr>
        <p:spPr>
          <a:xfrm>
            <a:off x="88389" y="614421"/>
            <a:ext cx="2530439" cy="307777"/>
          </a:xfrm>
          <a:prstGeom prst="rect">
            <a:avLst/>
          </a:prstGeom>
          <a:noFill/>
          <a:ln w="19050">
            <a:noFill/>
          </a:ln>
        </p:spPr>
        <p:txBody>
          <a:bodyPr wrap="square" rtlCol="0">
            <a:spAutoFit/>
          </a:bodyPr>
          <a:lstStyle/>
          <a:p>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道路・橋梁等部会</a:t>
            </a:r>
          </a:p>
        </p:txBody>
      </p:sp>
      <p:sp>
        <p:nvSpPr>
          <p:cNvPr id="5203" name="テキスト ボックス 5147">
            <a:extLst>
              <a:ext uri="{FF2B5EF4-FFF2-40B4-BE49-F238E27FC236}">
                <a16:creationId xmlns:a16="http://schemas.microsoft.com/office/drawing/2014/main" id="{C2E55A94-6C8C-6364-10ED-10FC80448A57}"/>
              </a:ext>
            </a:extLst>
          </p:cNvPr>
          <p:cNvSpPr txBox="1"/>
          <p:nvPr/>
        </p:nvSpPr>
        <p:spPr>
          <a:xfrm>
            <a:off x="1194959" y="951756"/>
            <a:ext cx="920574" cy="307777"/>
          </a:xfrm>
          <a:prstGeom prst="rect">
            <a:avLst/>
          </a:prstGeom>
          <a:noFill/>
        </p:spPr>
        <p:txBody>
          <a:bodyPr wrap="square">
            <a:spAutoFit/>
          </a:bodyPr>
          <a:lstStyle/>
          <a:p>
            <a:pPr marR="0" lvl="0" algn="l" defTabSz="914400" rtl="0" eaLnBrk="0" fontAlgn="base" latinLnBrk="0" hangingPunct="0">
              <a:lnSpc>
                <a:spcPct val="100000"/>
              </a:lnSpc>
              <a:spcBef>
                <a:spcPts val="0"/>
              </a:spcBef>
              <a:spcAft>
                <a:spcPts val="0"/>
              </a:spcAft>
              <a:buClrTx/>
              <a:buSzTx/>
              <a:tabLst>
                <a:tab pos="627063" algn="l"/>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①橋梁</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05" name="テキスト ボックス 5148">
            <a:extLst>
              <a:ext uri="{FF2B5EF4-FFF2-40B4-BE49-F238E27FC236}">
                <a16:creationId xmlns:a16="http://schemas.microsoft.com/office/drawing/2014/main" id="{9E042386-AB11-C072-AD59-253CADBB6251}"/>
              </a:ext>
            </a:extLst>
          </p:cNvPr>
          <p:cNvSpPr txBox="1"/>
          <p:nvPr/>
        </p:nvSpPr>
        <p:spPr>
          <a:xfrm>
            <a:off x="3804048" y="922198"/>
            <a:ext cx="1099478" cy="307777"/>
          </a:xfrm>
          <a:prstGeom prst="rect">
            <a:avLst/>
          </a:prstGeom>
          <a:noFill/>
        </p:spPr>
        <p:txBody>
          <a:bodyPr wrap="square">
            <a:spAutoFit/>
          </a:bodyPr>
          <a:lstStyle>
            <a:defPPr>
              <a:defRPr lang="ja-JP"/>
            </a:defPPr>
            <a:lvl1pPr marR="0" lvl="0" defTabSz="914400" latinLnBrk="0">
              <a:lnSpc>
                <a:spcPct val="100000"/>
              </a:lnSpc>
              <a:spcBef>
                <a:spcPts val="0"/>
              </a:spcBef>
              <a:spcAft>
                <a:spcPts val="0"/>
              </a:spcAft>
              <a:buClrTx/>
              <a:buSzTx/>
              <a:tabLst>
                <a:tab pos="627063" algn="l"/>
              </a:tabLst>
              <a:defRPr sz="14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a:t>②トンネル</a:t>
            </a:r>
            <a:endParaRPr lang="en-US" altLang="ja-JP"/>
          </a:p>
        </p:txBody>
      </p:sp>
      <p:graphicFrame>
        <p:nvGraphicFramePr>
          <p:cNvPr id="5207" name="グラフ 5150">
            <a:extLst>
              <a:ext uri="{FF2B5EF4-FFF2-40B4-BE49-F238E27FC236}">
                <a16:creationId xmlns:a16="http://schemas.microsoft.com/office/drawing/2014/main" id="{003CB24A-0E58-E10C-80D0-C03D0B4BF32B}"/>
              </a:ext>
            </a:extLst>
          </p:cNvPr>
          <p:cNvGraphicFramePr/>
          <p:nvPr>
            <p:extLst>
              <p:ext uri="{D42A27DB-BD31-4B8C-83A1-F6EECF244321}">
                <p14:modId xmlns:p14="http://schemas.microsoft.com/office/powerpoint/2010/main" val="2572080212"/>
              </p:ext>
            </p:extLst>
          </p:nvPr>
        </p:nvGraphicFramePr>
        <p:xfrm>
          <a:off x="-3659" y="1182512"/>
          <a:ext cx="2582080" cy="17263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09" name="グラフ 5151">
            <a:extLst>
              <a:ext uri="{FF2B5EF4-FFF2-40B4-BE49-F238E27FC236}">
                <a16:creationId xmlns:a16="http://schemas.microsoft.com/office/drawing/2014/main" id="{6C6B1703-795E-010F-3C7C-6612C54CBAF0}"/>
              </a:ext>
            </a:extLst>
          </p:cNvPr>
          <p:cNvGraphicFramePr/>
          <p:nvPr>
            <p:extLst>
              <p:ext uri="{D42A27DB-BD31-4B8C-83A1-F6EECF244321}">
                <p14:modId xmlns:p14="http://schemas.microsoft.com/office/powerpoint/2010/main" val="1470767264"/>
              </p:ext>
            </p:extLst>
          </p:nvPr>
        </p:nvGraphicFramePr>
        <p:xfrm>
          <a:off x="2775223" y="1109509"/>
          <a:ext cx="2621673" cy="1886082"/>
        </p:xfrm>
        <a:graphic>
          <a:graphicData uri="http://schemas.openxmlformats.org/drawingml/2006/chart">
            <c:chart xmlns:c="http://schemas.openxmlformats.org/drawingml/2006/chart" xmlns:r="http://schemas.openxmlformats.org/officeDocument/2006/relationships" r:id="rId8"/>
          </a:graphicData>
        </a:graphic>
      </p:graphicFrame>
      <p:sp>
        <p:nvSpPr>
          <p:cNvPr id="5211" name="矢印: 右 5163">
            <a:extLst>
              <a:ext uri="{FF2B5EF4-FFF2-40B4-BE49-F238E27FC236}">
                <a16:creationId xmlns:a16="http://schemas.microsoft.com/office/drawing/2014/main" id="{CF79DF1E-98CE-6B0E-1CA7-9D52AE23D7BE}"/>
              </a:ext>
            </a:extLst>
          </p:cNvPr>
          <p:cNvSpPr/>
          <p:nvPr/>
        </p:nvSpPr>
        <p:spPr>
          <a:xfrm rot="20850905">
            <a:off x="1392623" y="1743769"/>
            <a:ext cx="403054" cy="691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3" name="矢印: 右 5164">
            <a:extLst>
              <a:ext uri="{FF2B5EF4-FFF2-40B4-BE49-F238E27FC236}">
                <a16:creationId xmlns:a16="http://schemas.microsoft.com/office/drawing/2014/main" id="{78A4FDD5-3386-4E16-F9C7-2D05E3BECC85}"/>
              </a:ext>
            </a:extLst>
          </p:cNvPr>
          <p:cNvSpPr/>
          <p:nvPr/>
        </p:nvSpPr>
        <p:spPr>
          <a:xfrm rot="20035514">
            <a:off x="4139050" y="1788669"/>
            <a:ext cx="436882" cy="942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5" name="テキスト ボックス 5165">
            <a:extLst>
              <a:ext uri="{FF2B5EF4-FFF2-40B4-BE49-F238E27FC236}">
                <a16:creationId xmlns:a16="http://schemas.microsoft.com/office/drawing/2014/main" id="{4126B0D4-735F-4DD6-8710-46D9C8BBB549}"/>
              </a:ext>
            </a:extLst>
          </p:cNvPr>
          <p:cNvSpPr txBox="1"/>
          <p:nvPr/>
        </p:nvSpPr>
        <p:spPr>
          <a:xfrm>
            <a:off x="1072385" y="1861701"/>
            <a:ext cx="1035161" cy="400110"/>
          </a:xfrm>
          <a:prstGeom prst="rect">
            <a:avLst/>
          </a:prstGeom>
          <a:noFill/>
        </p:spPr>
        <p:txBody>
          <a:bodyPr wrap="square">
            <a:spAutoFit/>
          </a:bodyPr>
          <a:lstStyle>
            <a:defPPr>
              <a:defRPr lang="ja-JP"/>
            </a:defPPr>
            <a:lvl1pPr marR="0" lvl="0" defTabSz="914400" latinLnBrk="0">
              <a:lnSpc>
                <a:spcPct val="100000"/>
              </a:lnSpc>
              <a:spcBef>
                <a:spcPts val="0"/>
              </a:spcBef>
              <a:spcAft>
                <a:spcPts val="0"/>
              </a:spcAft>
              <a:buClrTx/>
              <a:buSzTx/>
              <a:tabLst>
                <a:tab pos="627063" algn="l"/>
              </a:tabLst>
              <a:defRPr sz="14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algn="ctr"/>
            <a:r>
              <a:rPr lang="ja-JP" altLang="en-US" sz="1000">
                <a:solidFill>
                  <a:srgbClr val="C00000"/>
                </a:solidFill>
              </a:rPr>
              <a:t>健全性が</a:t>
            </a:r>
            <a:endParaRPr lang="en-US" altLang="ja-JP" sz="1000">
              <a:solidFill>
                <a:srgbClr val="C00000"/>
              </a:solidFill>
            </a:endParaRPr>
          </a:p>
          <a:p>
            <a:pPr algn="ctr"/>
            <a:r>
              <a:rPr lang="ja-JP" altLang="en-US" sz="1000">
                <a:solidFill>
                  <a:srgbClr val="C00000"/>
                </a:solidFill>
              </a:rPr>
              <a:t>向上</a:t>
            </a:r>
            <a:endParaRPr lang="en-US" altLang="ja-JP" sz="1000">
              <a:solidFill>
                <a:srgbClr val="C00000"/>
              </a:solidFill>
            </a:endParaRPr>
          </a:p>
        </p:txBody>
      </p:sp>
      <p:sp>
        <p:nvSpPr>
          <p:cNvPr id="5217" name="テキスト ボックス 5166">
            <a:extLst>
              <a:ext uri="{FF2B5EF4-FFF2-40B4-BE49-F238E27FC236}">
                <a16:creationId xmlns:a16="http://schemas.microsoft.com/office/drawing/2014/main" id="{2F8D2948-A3CE-372D-DD0D-849E215DDBA9}"/>
              </a:ext>
            </a:extLst>
          </p:cNvPr>
          <p:cNvSpPr txBox="1"/>
          <p:nvPr/>
        </p:nvSpPr>
        <p:spPr>
          <a:xfrm>
            <a:off x="3839911" y="2021032"/>
            <a:ext cx="1035161" cy="400110"/>
          </a:xfrm>
          <a:prstGeom prst="rect">
            <a:avLst/>
          </a:prstGeom>
          <a:noFill/>
        </p:spPr>
        <p:txBody>
          <a:bodyPr wrap="square">
            <a:spAutoFit/>
          </a:bodyPr>
          <a:lstStyle>
            <a:defPPr>
              <a:defRPr lang="ja-JP"/>
            </a:defPPr>
            <a:lvl1pPr marR="0" lvl="0" defTabSz="914400" latinLnBrk="0">
              <a:lnSpc>
                <a:spcPct val="100000"/>
              </a:lnSpc>
              <a:spcBef>
                <a:spcPts val="0"/>
              </a:spcBef>
              <a:spcAft>
                <a:spcPts val="0"/>
              </a:spcAft>
              <a:buClrTx/>
              <a:buSzTx/>
              <a:tabLst>
                <a:tab pos="627063" algn="l"/>
              </a:tabLst>
              <a:defRPr sz="14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algn="ctr"/>
            <a:r>
              <a:rPr lang="ja-JP" altLang="en-US" sz="1000">
                <a:solidFill>
                  <a:srgbClr val="C00000"/>
                </a:solidFill>
              </a:rPr>
              <a:t>健全性が</a:t>
            </a:r>
            <a:endParaRPr lang="en-US" altLang="ja-JP" sz="1000">
              <a:solidFill>
                <a:srgbClr val="C00000"/>
              </a:solidFill>
            </a:endParaRPr>
          </a:p>
          <a:p>
            <a:pPr algn="ctr"/>
            <a:r>
              <a:rPr lang="ja-JP" altLang="en-US" sz="1000">
                <a:solidFill>
                  <a:srgbClr val="C00000"/>
                </a:solidFill>
              </a:rPr>
              <a:t>向上</a:t>
            </a:r>
            <a:endParaRPr lang="en-US" altLang="ja-JP" sz="1000">
              <a:solidFill>
                <a:srgbClr val="C00000"/>
              </a:solidFill>
            </a:endParaRPr>
          </a:p>
        </p:txBody>
      </p:sp>
      <p:grpSp>
        <p:nvGrpSpPr>
          <p:cNvPr id="5229" name="グループ化 5198">
            <a:extLst>
              <a:ext uri="{FF2B5EF4-FFF2-40B4-BE49-F238E27FC236}">
                <a16:creationId xmlns:a16="http://schemas.microsoft.com/office/drawing/2014/main" id="{0818AA36-0CE7-0429-478F-0C66AC4D6E1E}"/>
              </a:ext>
            </a:extLst>
          </p:cNvPr>
          <p:cNvGrpSpPr/>
          <p:nvPr/>
        </p:nvGrpSpPr>
        <p:grpSpPr>
          <a:xfrm>
            <a:off x="224786" y="2938042"/>
            <a:ext cx="5032473" cy="593221"/>
            <a:chOff x="276042" y="5685343"/>
            <a:chExt cx="5032473" cy="593221"/>
          </a:xfrm>
        </p:grpSpPr>
        <p:grpSp>
          <p:nvGrpSpPr>
            <p:cNvPr id="5219" name="グループ化 5152">
              <a:extLst>
                <a:ext uri="{FF2B5EF4-FFF2-40B4-BE49-F238E27FC236}">
                  <a16:creationId xmlns:a16="http://schemas.microsoft.com/office/drawing/2014/main" id="{EA26ACF3-61DB-FCE6-C656-5A92E1224519}"/>
                </a:ext>
              </a:extLst>
            </p:cNvPr>
            <p:cNvGrpSpPr/>
            <p:nvPr/>
          </p:nvGrpSpPr>
          <p:grpSpPr>
            <a:xfrm>
              <a:off x="395635" y="5691650"/>
              <a:ext cx="4912880" cy="246063"/>
              <a:chOff x="-4705302" y="6245670"/>
              <a:chExt cx="4912880" cy="246063"/>
            </a:xfrm>
          </p:grpSpPr>
          <p:sp>
            <p:nvSpPr>
              <p:cNvPr id="5224" name="Text Box 5">
                <a:extLst>
                  <a:ext uri="{FF2B5EF4-FFF2-40B4-BE49-F238E27FC236}">
                    <a16:creationId xmlns:a16="http://schemas.microsoft.com/office/drawing/2014/main" id="{ECCE97BC-C73A-FF4A-CF2F-E61AC534E461}"/>
                  </a:ext>
                </a:extLst>
              </p:cNvPr>
              <p:cNvSpPr txBox="1">
                <a:spLocks noChangeArrowheads="1"/>
              </p:cNvSpPr>
              <p:nvPr/>
            </p:nvSpPr>
            <p:spPr bwMode="auto">
              <a:xfrm>
                <a:off x="-4629534" y="6245670"/>
                <a:ext cx="4837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000">
                    <a:latin typeface="Meiryo UI" panose="020B0604030504040204" pitchFamily="50" charset="-128"/>
                    <a:ea typeface="Meiryo UI" panose="020B0604030504040204" pitchFamily="50" charset="-128"/>
                  </a:rPr>
                  <a:t>Ⅰ</a:t>
                </a:r>
                <a:r>
                  <a:rPr lang="ja-JP" altLang="en-US" sz="1000">
                    <a:latin typeface="Meiryo UI" panose="020B0604030504040204" pitchFamily="50" charset="-128"/>
                    <a:ea typeface="Meiryo UI" panose="020B0604030504040204" pitchFamily="50" charset="-128"/>
                  </a:rPr>
                  <a:t>（健全）　　</a:t>
                </a:r>
                <a:r>
                  <a:rPr lang="en-US" altLang="ja-JP" sz="1000">
                    <a:latin typeface="Meiryo UI" panose="020B0604030504040204" pitchFamily="50" charset="-128"/>
                    <a:ea typeface="Meiryo UI" panose="020B0604030504040204" pitchFamily="50" charset="-128"/>
                  </a:rPr>
                  <a:t>Ⅱ</a:t>
                </a:r>
                <a:r>
                  <a:rPr lang="ja-JP" altLang="en-US" sz="1000">
                    <a:latin typeface="Meiryo UI" panose="020B0604030504040204" pitchFamily="50" charset="-128"/>
                    <a:ea typeface="Meiryo UI" panose="020B0604030504040204" pitchFamily="50" charset="-128"/>
                  </a:rPr>
                  <a:t>（予防保全段階）　　</a:t>
                </a:r>
                <a:r>
                  <a:rPr lang="en-US" altLang="ja-JP" sz="1000">
                    <a:latin typeface="Meiryo UI" panose="020B0604030504040204" pitchFamily="50" charset="-128"/>
                    <a:ea typeface="Meiryo UI" panose="020B0604030504040204" pitchFamily="50" charset="-128"/>
                  </a:rPr>
                  <a:t>Ⅲ</a:t>
                </a:r>
                <a:r>
                  <a:rPr lang="ja-JP" altLang="en-US" sz="1000">
                    <a:latin typeface="Meiryo UI" panose="020B0604030504040204" pitchFamily="50" charset="-128"/>
                    <a:ea typeface="Meiryo UI" panose="020B0604030504040204" pitchFamily="50" charset="-128"/>
                  </a:rPr>
                  <a:t>（早期措置段階）　　</a:t>
                </a:r>
                <a:r>
                  <a:rPr lang="en-US" altLang="ja-JP" sz="1000">
                    <a:latin typeface="Meiryo UI" panose="020B0604030504040204" pitchFamily="50" charset="-128"/>
                    <a:ea typeface="Meiryo UI" panose="020B0604030504040204" pitchFamily="50" charset="-128"/>
                  </a:rPr>
                  <a:t>Ⅳ</a:t>
                </a:r>
                <a:r>
                  <a:rPr lang="ja-JP" altLang="en-US" sz="1000">
                    <a:latin typeface="Meiryo UI" panose="020B0604030504040204" pitchFamily="50" charset="-128"/>
                    <a:ea typeface="Meiryo UI" panose="020B0604030504040204" pitchFamily="50" charset="-128"/>
                  </a:rPr>
                  <a:t>（緊急措置段階）</a:t>
                </a:r>
              </a:p>
            </p:txBody>
          </p:sp>
          <p:sp>
            <p:nvSpPr>
              <p:cNvPr id="5225" name="正方形/長方形 5154">
                <a:extLst>
                  <a:ext uri="{FF2B5EF4-FFF2-40B4-BE49-F238E27FC236}">
                    <a16:creationId xmlns:a16="http://schemas.microsoft.com/office/drawing/2014/main" id="{FCFF93F0-776C-245B-D97A-C77DE5913287}"/>
                  </a:ext>
                </a:extLst>
              </p:cNvPr>
              <p:cNvSpPr/>
              <p:nvPr/>
            </p:nvSpPr>
            <p:spPr>
              <a:xfrm>
                <a:off x="-4705302" y="6313488"/>
                <a:ext cx="107950" cy="10795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6" name="正方形/長方形 5155">
                <a:extLst>
                  <a:ext uri="{FF2B5EF4-FFF2-40B4-BE49-F238E27FC236}">
                    <a16:creationId xmlns:a16="http://schemas.microsoft.com/office/drawing/2014/main" id="{5693BA83-B7CF-9D04-F063-91B7EF15C23B}"/>
                  </a:ext>
                </a:extLst>
              </p:cNvPr>
              <p:cNvSpPr/>
              <p:nvPr/>
            </p:nvSpPr>
            <p:spPr>
              <a:xfrm>
                <a:off x="-3886446" y="6313488"/>
                <a:ext cx="107950" cy="10795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7" name="正方形/長方形 5156">
                <a:extLst>
                  <a:ext uri="{FF2B5EF4-FFF2-40B4-BE49-F238E27FC236}">
                    <a16:creationId xmlns:a16="http://schemas.microsoft.com/office/drawing/2014/main" id="{7BDF6C88-BABC-723E-C4D6-A7FABD672204}"/>
                  </a:ext>
                </a:extLst>
              </p:cNvPr>
              <p:cNvSpPr/>
              <p:nvPr/>
            </p:nvSpPr>
            <p:spPr>
              <a:xfrm>
                <a:off x="-2584402" y="6313488"/>
                <a:ext cx="107950" cy="1079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8" name="正方形/長方形 5157">
                <a:extLst>
                  <a:ext uri="{FF2B5EF4-FFF2-40B4-BE49-F238E27FC236}">
                    <a16:creationId xmlns:a16="http://schemas.microsoft.com/office/drawing/2014/main" id="{746FF7F2-A76D-645A-A489-7A07B237F73D}"/>
                  </a:ext>
                </a:extLst>
              </p:cNvPr>
              <p:cNvSpPr/>
              <p:nvPr/>
            </p:nvSpPr>
            <p:spPr>
              <a:xfrm>
                <a:off x="-1279477" y="6313488"/>
                <a:ext cx="107950" cy="1079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220" name="テキスト ボックス 5170">
              <a:extLst>
                <a:ext uri="{FF2B5EF4-FFF2-40B4-BE49-F238E27FC236}">
                  <a16:creationId xmlns:a16="http://schemas.microsoft.com/office/drawing/2014/main" id="{EF29D309-F45D-0980-0E26-80B6AD38CC92}"/>
                </a:ext>
              </a:extLst>
            </p:cNvPr>
            <p:cNvSpPr txBox="1"/>
            <p:nvPr/>
          </p:nvSpPr>
          <p:spPr>
            <a:xfrm>
              <a:off x="4214670" y="5930018"/>
              <a:ext cx="388154" cy="261610"/>
            </a:xfrm>
            <a:prstGeom prst="rect">
              <a:avLst/>
            </a:prstGeom>
            <a:noFill/>
            <a:ln w="19050">
              <a:noFill/>
            </a:ln>
          </p:spPr>
          <p:txBody>
            <a:bodyPr wrap="square" rtlCol="0">
              <a:spAutoFit/>
            </a:bodyPr>
            <a:lstStyle/>
            <a:p>
              <a:pPr algn="ctr"/>
              <a:r>
                <a:rPr kumimoji="1" lang="ja-JP" altLang="en-US" sz="1050">
                  <a:latin typeface="Meiryo UI" pitchFamily="50" charset="-128"/>
                  <a:ea typeface="Meiryo UI" pitchFamily="50" charset="-128"/>
                  <a:cs typeface="Meiryo UI" pitchFamily="50" charset="-128"/>
                </a:rPr>
                <a:t>悪</a:t>
              </a:r>
              <a:endParaRPr kumimoji="1" lang="en-US" altLang="ja-JP" sz="1050">
                <a:latin typeface="Meiryo UI" pitchFamily="50" charset="-128"/>
                <a:ea typeface="Meiryo UI" pitchFamily="50" charset="-128"/>
                <a:cs typeface="Meiryo UI" pitchFamily="50" charset="-128"/>
              </a:endParaRPr>
            </a:p>
          </p:txBody>
        </p:sp>
        <p:sp>
          <p:nvSpPr>
            <p:cNvPr id="5221" name="テキスト ボックス 5171">
              <a:extLst>
                <a:ext uri="{FF2B5EF4-FFF2-40B4-BE49-F238E27FC236}">
                  <a16:creationId xmlns:a16="http://schemas.microsoft.com/office/drawing/2014/main" id="{73B5A38E-51C1-69E0-0B85-E84A264497F3}"/>
                </a:ext>
              </a:extLst>
            </p:cNvPr>
            <p:cNvSpPr txBox="1"/>
            <p:nvPr/>
          </p:nvSpPr>
          <p:spPr>
            <a:xfrm>
              <a:off x="534740" y="5931603"/>
              <a:ext cx="388154" cy="261610"/>
            </a:xfrm>
            <a:prstGeom prst="rect">
              <a:avLst/>
            </a:prstGeom>
            <a:noFill/>
            <a:ln w="19050">
              <a:noFill/>
            </a:ln>
          </p:spPr>
          <p:txBody>
            <a:bodyPr wrap="square" rtlCol="0">
              <a:spAutoFit/>
            </a:bodyPr>
            <a:lstStyle/>
            <a:p>
              <a:pPr algn="ctr"/>
              <a:r>
                <a:rPr kumimoji="1" lang="ja-JP" altLang="en-US" sz="1050">
                  <a:latin typeface="Meiryo UI" pitchFamily="50" charset="-128"/>
                  <a:ea typeface="Meiryo UI" pitchFamily="50" charset="-128"/>
                  <a:cs typeface="Meiryo UI" pitchFamily="50" charset="-128"/>
                </a:rPr>
                <a:t>良</a:t>
              </a:r>
              <a:endParaRPr kumimoji="1" lang="en-US" altLang="ja-JP" sz="1050">
                <a:latin typeface="Meiryo UI" pitchFamily="50" charset="-128"/>
                <a:ea typeface="Meiryo UI" pitchFamily="50" charset="-128"/>
                <a:cs typeface="Meiryo UI" pitchFamily="50" charset="-128"/>
              </a:endParaRPr>
            </a:p>
          </p:txBody>
        </p:sp>
        <p:sp>
          <p:nvSpPr>
            <p:cNvPr id="5222" name="矢印: 上下 5172">
              <a:extLst>
                <a:ext uri="{FF2B5EF4-FFF2-40B4-BE49-F238E27FC236}">
                  <a16:creationId xmlns:a16="http://schemas.microsoft.com/office/drawing/2014/main" id="{4B29FDEE-4C93-44BD-3836-50814685F03E}"/>
                </a:ext>
              </a:extLst>
            </p:cNvPr>
            <p:cNvSpPr/>
            <p:nvPr/>
          </p:nvSpPr>
          <p:spPr>
            <a:xfrm rot="5400000">
              <a:off x="2461578" y="4498601"/>
              <a:ext cx="208474" cy="3161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23" name="正方形/長方形 5173">
              <a:extLst>
                <a:ext uri="{FF2B5EF4-FFF2-40B4-BE49-F238E27FC236}">
                  <a16:creationId xmlns:a16="http://schemas.microsoft.com/office/drawing/2014/main" id="{D4E06EFB-F063-F871-65B2-9EA40C9E942C}"/>
                </a:ext>
              </a:extLst>
            </p:cNvPr>
            <p:cNvSpPr/>
            <p:nvPr/>
          </p:nvSpPr>
          <p:spPr>
            <a:xfrm>
              <a:off x="276042" y="5685343"/>
              <a:ext cx="4905557" cy="5932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231" name="図 5178">
            <a:extLst>
              <a:ext uri="{FF2B5EF4-FFF2-40B4-BE49-F238E27FC236}">
                <a16:creationId xmlns:a16="http://schemas.microsoft.com/office/drawing/2014/main" id="{10D899C8-E1C8-F196-B177-380883F253F4}"/>
              </a:ext>
            </a:extLst>
          </p:cNvPr>
          <p:cNvPicPr>
            <a:picLocks noChangeAspect="1"/>
          </p:cNvPicPr>
          <p:nvPr/>
        </p:nvPicPr>
        <p:blipFill rotWithShape="1">
          <a:blip r:embed="rId9"/>
          <a:srcRect t="-1" b="5772"/>
          <a:stretch/>
        </p:blipFill>
        <p:spPr>
          <a:xfrm>
            <a:off x="5391241" y="1148014"/>
            <a:ext cx="3233851" cy="1760816"/>
          </a:xfrm>
          <a:prstGeom prst="rect">
            <a:avLst/>
          </a:prstGeom>
        </p:spPr>
      </p:pic>
      <p:sp>
        <p:nvSpPr>
          <p:cNvPr id="5233" name="テキスト ボックス 5179">
            <a:extLst>
              <a:ext uri="{FF2B5EF4-FFF2-40B4-BE49-F238E27FC236}">
                <a16:creationId xmlns:a16="http://schemas.microsoft.com/office/drawing/2014/main" id="{703F4FD2-E880-EAF1-4576-8F616D4B8B62}"/>
              </a:ext>
            </a:extLst>
          </p:cNvPr>
          <p:cNvSpPr txBox="1"/>
          <p:nvPr/>
        </p:nvSpPr>
        <p:spPr>
          <a:xfrm>
            <a:off x="6582117" y="920986"/>
            <a:ext cx="1480928" cy="307777"/>
          </a:xfrm>
          <a:prstGeom prst="rect">
            <a:avLst/>
          </a:prstGeom>
          <a:noFill/>
        </p:spPr>
        <p:txBody>
          <a:bodyPr wrap="square">
            <a:spAutoFit/>
          </a:bodyPr>
          <a:lstStyle>
            <a:defPPr>
              <a:defRPr lang="ja-JP"/>
            </a:defPPr>
            <a:lvl1pPr marR="0" lvl="0" defTabSz="914400" latinLnBrk="0">
              <a:lnSpc>
                <a:spcPct val="100000"/>
              </a:lnSpc>
              <a:spcBef>
                <a:spcPts val="0"/>
              </a:spcBef>
              <a:spcAft>
                <a:spcPts val="0"/>
              </a:spcAft>
              <a:buClrTx/>
              <a:buSzTx/>
              <a:tabLst>
                <a:tab pos="627063" algn="l"/>
              </a:tabLst>
              <a:defRPr sz="14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a:t>③舗装</a:t>
            </a:r>
            <a:endParaRPr lang="en-US" altLang="ja-JP"/>
          </a:p>
        </p:txBody>
      </p:sp>
      <p:sp>
        <p:nvSpPr>
          <p:cNvPr id="5235" name="テキスト ボックス 5180">
            <a:extLst>
              <a:ext uri="{FF2B5EF4-FFF2-40B4-BE49-F238E27FC236}">
                <a16:creationId xmlns:a16="http://schemas.microsoft.com/office/drawing/2014/main" id="{08615CF1-C291-D2C3-9C5A-F8DEA6AA7570}"/>
              </a:ext>
            </a:extLst>
          </p:cNvPr>
          <p:cNvSpPr txBox="1"/>
          <p:nvPr/>
        </p:nvSpPr>
        <p:spPr>
          <a:xfrm>
            <a:off x="5513140" y="3119770"/>
            <a:ext cx="2734846" cy="246221"/>
          </a:xfrm>
          <a:prstGeom prst="rect">
            <a:avLst/>
          </a:prstGeom>
          <a:noFill/>
        </p:spPr>
        <p:txBody>
          <a:bodyPr wrap="square">
            <a:spAutoFit/>
          </a:bodyPr>
          <a:lstStyle/>
          <a:p>
            <a:pPr marR="0" lvl="0" algn="ctr" defTabSz="914400" rtl="0" eaLnBrk="0" fontAlgn="base" latinLnBrk="0" hangingPunct="0">
              <a:lnSpc>
                <a:spcPct val="100000"/>
              </a:lnSpc>
              <a:spcBef>
                <a:spcPts val="0"/>
              </a:spcBef>
              <a:spcAft>
                <a:spcPts val="0"/>
              </a:spcAft>
              <a:buClrTx/>
              <a:buSzTx/>
              <a:tabLst>
                <a:tab pos="627063" algn="l"/>
              </a:tabLst>
              <a:defRPr/>
            </a:pPr>
            <a:r>
              <a:rPr lang="en-US" altLang="ja-JP" sz="1000">
                <a:solidFill>
                  <a:prstClr val="black"/>
                </a:solidFill>
                <a:latin typeface="Meiryo UI" panose="020B0604030504040204" pitchFamily="50" charset="-128"/>
                <a:ea typeface="Meiryo UI" panose="020B0604030504040204" pitchFamily="50" charset="-128"/>
              </a:rPr>
              <a:t>MCI</a:t>
            </a:r>
            <a:r>
              <a:rPr lang="ja-JP" altLang="en-US" sz="1000">
                <a:solidFill>
                  <a:prstClr val="black"/>
                </a:solidFill>
                <a:latin typeface="Meiryo UI" panose="020B0604030504040204" pitchFamily="50" charset="-128"/>
                <a:ea typeface="Meiryo UI" panose="020B0604030504040204" pitchFamily="50" charset="-128"/>
              </a:rPr>
              <a:t>区分ごとの延長割合</a:t>
            </a:r>
            <a:endParaRPr kumimoji="1" lang="en-US" altLang="ja-JP" sz="10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37" name="正方形/長方形 5181">
            <a:extLst>
              <a:ext uri="{FF2B5EF4-FFF2-40B4-BE49-F238E27FC236}">
                <a16:creationId xmlns:a16="http://schemas.microsoft.com/office/drawing/2014/main" id="{63394108-52B8-ED1C-1911-869C353F587B}"/>
              </a:ext>
            </a:extLst>
          </p:cNvPr>
          <p:cNvSpPr/>
          <p:nvPr/>
        </p:nvSpPr>
        <p:spPr>
          <a:xfrm>
            <a:off x="7579771" y="1130694"/>
            <a:ext cx="643685" cy="17112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39" name="テキスト ボックス 5182">
            <a:extLst>
              <a:ext uri="{FF2B5EF4-FFF2-40B4-BE49-F238E27FC236}">
                <a16:creationId xmlns:a16="http://schemas.microsoft.com/office/drawing/2014/main" id="{219EC841-C4EA-2DB8-9A3A-D39C42DF63FA}"/>
              </a:ext>
            </a:extLst>
          </p:cNvPr>
          <p:cNvSpPr txBox="1"/>
          <p:nvPr/>
        </p:nvSpPr>
        <p:spPr>
          <a:xfrm>
            <a:off x="7789659" y="667070"/>
            <a:ext cx="1035161" cy="407804"/>
          </a:xfrm>
          <a:prstGeom prst="rect">
            <a:avLst/>
          </a:prstGeom>
          <a:noFill/>
        </p:spPr>
        <p:txBody>
          <a:bodyPr wrap="square">
            <a:spAutoFit/>
          </a:bodyPr>
          <a:lstStyle>
            <a:defPPr>
              <a:defRPr lang="ja-JP"/>
            </a:defPPr>
            <a:lvl1pPr marR="0" lvl="0" defTabSz="914400" latinLnBrk="0">
              <a:lnSpc>
                <a:spcPct val="100000"/>
              </a:lnSpc>
              <a:spcBef>
                <a:spcPts val="0"/>
              </a:spcBef>
              <a:spcAft>
                <a:spcPts val="0"/>
              </a:spcAft>
              <a:buClrTx/>
              <a:buSzTx/>
              <a:tabLst>
                <a:tab pos="627063" algn="l"/>
              </a:tabLst>
              <a:defRPr sz="14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1000" b="0">
                <a:solidFill>
                  <a:srgbClr val="C00000"/>
                </a:solidFill>
              </a:rPr>
              <a:t>劣化予測結果に</a:t>
            </a:r>
            <a:r>
              <a:rPr lang="ja-JP" altLang="en-US" sz="1050" b="0">
                <a:solidFill>
                  <a:srgbClr val="C00000"/>
                </a:solidFill>
              </a:rPr>
              <a:t>よる</a:t>
            </a:r>
            <a:r>
              <a:rPr lang="ja-JP" altLang="en-US" sz="1000" b="0">
                <a:solidFill>
                  <a:srgbClr val="C00000"/>
                </a:solidFill>
              </a:rPr>
              <a:t>予測値</a:t>
            </a:r>
            <a:endParaRPr lang="en-US" altLang="ja-JP" sz="1000" b="0">
              <a:solidFill>
                <a:srgbClr val="C00000"/>
              </a:solidFill>
            </a:endParaRPr>
          </a:p>
        </p:txBody>
      </p:sp>
      <p:grpSp>
        <p:nvGrpSpPr>
          <p:cNvPr id="5249" name="グループ化 5183">
            <a:extLst>
              <a:ext uri="{FF2B5EF4-FFF2-40B4-BE49-F238E27FC236}">
                <a16:creationId xmlns:a16="http://schemas.microsoft.com/office/drawing/2014/main" id="{876F2329-C41C-ED07-6B0C-9E5DB7DBD314}"/>
              </a:ext>
            </a:extLst>
          </p:cNvPr>
          <p:cNvGrpSpPr/>
          <p:nvPr/>
        </p:nvGrpSpPr>
        <p:grpSpPr>
          <a:xfrm>
            <a:off x="5581159" y="2950999"/>
            <a:ext cx="3557345" cy="215444"/>
            <a:chOff x="-303228" y="6852096"/>
            <a:chExt cx="3557345" cy="215444"/>
          </a:xfrm>
        </p:grpSpPr>
        <p:grpSp>
          <p:nvGrpSpPr>
            <p:cNvPr id="5241" name="グループ化 5184">
              <a:extLst>
                <a:ext uri="{FF2B5EF4-FFF2-40B4-BE49-F238E27FC236}">
                  <a16:creationId xmlns:a16="http://schemas.microsoft.com/office/drawing/2014/main" id="{0324534D-366E-7F0B-A72F-1500F4217EF6}"/>
                </a:ext>
              </a:extLst>
            </p:cNvPr>
            <p:cNvGrpSpPr/>
            <p:nvPr/>
          </p:nvGrpSpPr>
          <p:grpSpPr>
            <a:xfrm>
              <a:off x="-303228" y="6852096"/>
              <a:ext cx="3557345" cy="215444"/>
              <a:chOff x="-4705302" y="6262644"/>
              <a:chExt cx="3557345" cy="215444"/>
            </a:xfrm>
          </p:grpSpPr>
          <p:sp>
            <p:nvSpPr>
              <p:cNvPr id="5243" name="Text Box 5">
                <a:extLst>
                  <a:ext uri="{FF2B5EF4-FFF2-40B4-BE49-F238E27FC236}">
                    <a16:creationId xmlns:a16="http://schemas.microsoft.com/office/drawing/2014/main" id="{059E590E-CCB1-3532-488D-2C8F9DF68320}"/>
                  </a:ext>
                </a:extLst>
              </p:cNvPr>
              <p:cNvSpPr txBox="1">
                <a:spLocks noChangeArrowheads="1"/>
              </p:cNvSpPr>
              <p:nvPr/>
            </p:nvSpPr>
            <p:spPr bwMode="auto">
              <a:xfrm>
                <a:off x="-4627285" y="6262644"/>
                <a:ext cx="347932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800">
                    <a:latin typeface="Meiryo UI" panose="020B0604030504040204" pitchFamily="50" charset="-128"/>
                    <a:ea typeface="Meiryo UI" panose="020B0604030504040204" pitchFamily="50" charset="-128"/>
                  </a:rPr>
                  <a:t>7~10       5~6.9 </a:t>
                </a:r>
                <a:r>
                  <a:rPr lang="ja-JP" altLang="en-US" sz="800">
                    <a:latin typeface="Meiryo UI" panose="020B0604030504040204" pitchFamily="50" charset="-128"/>
                    <a:ea typeface="Meiryo UI" panose="020B0604030504040204" pitchFamily="50" charset="-128"/>
                  </a:rPr>
                  <a:t>　　   </a:t>
                </a:r>
                <a:r>
                  <a:rPr lang="en-US" altLang="ja-JP" sz="800">
                    <a:latin typeface="Meiryo UI" panose="020B0604030504040204" pitchFamily="50" charset="-128"/>
                    <a:ea typeface="Meiryo UI" panose="020B0604030504040204" pitchFamily="50" charset="-128"/>
                  </a:rPr>
                  <a:t>4~4.9 </a:t>
                </a:r>
                <a:r>
                  <a:rPr lang="ja-JP" altLang="en-US" sz="800">
                    <a:latin typeface="Meiryo UI" panose="020B0604030504040204" pitchFamily="50" charset="-128"/>
                    <a:ea typeface="Meiryo UI" panose="020B0604030504040204" pitchFamily="50" charset="-128"/>
                  </a:rPr>
                  <a:t>　   </a:t>
                </a:r>
                <a:r>
                  <a:rPr lang="en-US" altLang="ja-JP" sz="800">
                    <a:latin typeface="Meiryo UI" panose="020B0604030504040204" pitchFamily="50" charset="-128"/>
                    <a:ea typeface="Meiryo UI" panose="020B0604030504040204" pitchFamily="50" charset="-128"/>
                  </a:rPr>
                  <a:t>3~3.9       0~2.9         MCI</a:t>
                </a:r>
                <a:r>
                  <a:rPr lang="ja-JP" altLang="en-US" sz="800">
                    <a:latin typeface="Meiryo UI" panose="020B0604030504040204" pitchFamily="50" charset="-128"/>
                    <a:ea typeface="Meiryo UI" panose="020B0604030504040204" pitchFamily="50" charset="-128"/>
                  </a:rPr>
                  <a:t>平均値</a:t>
                </a:r>
                <a:r>
                  <a:rPr lang="en-US" altLang="ja-JP" sz="800">
                    <a:latin typeface="Meiryo UI" panose="020B0604030504040204" pitchFamily="50" charset="-128"/>
                    <a:ea typeface="Meiryo UI" panose="020B0604030504040204" pitchFamily="50" charset="-128"/>
                  </a:rPr>
                  <a:t>   </a:t>
                </a:r>
                <a:endParaRPr lang="ja-JP" altLang="en-US" sz="800">
                  <a:latin typeface="Meiryo UI" panose="020B0604030504040204" pitchFamily="50" charset="-128"/>
                  <a:ea typeface="Meiryo UI" panose="020B0604030504040204" pitchFamily="50" charset="-128"/>
                </a:endParaRPr>
              </a:p>
            </p:txBody>
          </p:sp>
          <p:sp>
            <p:nvSpPr>
              <p:cNvPr id="5244" name="正方形/長方形 5187">
                <a:extLst>
                  <a:ext uri="{FF2B5EF4-FFF2-40B4-BE49-F238E27FC236}">
                    <a16:creationId xmlns:a16="http://schemas.microsoft.com/office/drawing/2014/main" id="{0C48D5BD-B8AF-BBCF-179A-AA64E0437F9E}"/>
                  </a:ext>
                </a:extLst>
              </p:cNvPr>
              <p:cNvSpPr/>
              <p:nvPr/>
            </p:nvSpPr>
            <p:spPr>
              <a:xfrm>
                <a:off x="-4705302" y="6313488"/>
                <a:ext cx="107950" cy="10795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5245" name="正方形/長方形 5188">
                <a:extLst>
                  <a:ext uri="{FF2B5EF4-FFF2-40B4-BE49-F238E27FC236}">
                    <a16:creationId xmlns:a16="http://schemas.microsoft.com/office/drawing/2014/main" id="{02A1099E-1915-7EEC-5AC7-35763E13BAB3}"/>
                  </a:ext>
                </a:extLst>
              </p:cNvPr>
              <p:cNvSpPr/>
              <p:nvPr/>
            </p:nvSpPr>
            <p:spPr>
              <a:xfrm>
                <a:off x="-4199543" y="6305643"/>
                <a:ext cx="107950" cy="10795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5246" name="正方形/長方形 5189">
                <a:extLst>
                  <a:ext uri="{FF2B5EF4-FFF2-40B4-BE49-F238E27FC236}">
                    <a16:creationId xmlns:a16="http://schemas.microsoft.com/office/drawing/2014/main" id="{5B9222CF-100D-4CA5-7502-8711CB126750}"/>
                  </a:ext>
                </a:extLst>
              </p:cNvPr>
              <p:cNvSpPr/>
              <p:nvPr/>
            </p:nvSpPr>
            <p:spPr>
              <a:xfrm>
                <a:off x="-3609718" y="6313487"/>
                <a:ext cx="107950" cy="1079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5247" name="正方形/長方形 5190">
                <a:extLst>
                  <a:ext uri="{FF2B5EF4-FFF2-40B4-BE49-F238E27FC236}">
                    <a16:creationId xmlns:a16="http://schemas.microsoft.com/office/drawing/2014/main" id="{4401FFDD-CD87-FDB2-8FD8-ED0EC1882915}"/>
                  </a:ext>
                </a:extLst>
              </p:cNvPr>
              <p:cNvSpPr/>
              <p:nvPr/>
            </p:nvSpPr>
            <p:spPr>
              <a:xfrm>
                <a:off x="-2550777" y="6313487"/>
                <a:ext cx="107950" cy="1079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sp>
            <p:nvSpPr>
              <p:cNvPr id="5248" name="正方形/長方形 5191">
                <a:extLst>
                  <a:ext uri="{FF2B5EF4-FFF2-40B4-BE49-F238E27FC236}">
                    <a16:creationId xmlns:a16="http://schemas.microsoft.com/office/drawing/2014/main" id="{699AAFAA-FCDA-4913-6466-64BBF655A4E4}"/>
                  </a:ext>
                </a:extLst>
              </p:cNvPr>
              <p:cNvSpPr/>
              <p:nvPr/>
            </p:nvSpPr>
            <p:spPr>
              <a:xfrm>
                <a:off x="-3085936" y="6313487"/>
                <a:ext cx="107950" cy="10795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p>
            </p:txBody>
          </p:sp>
        </p:grpSp>
        <p:cxnSp>
          <p:nvCxnSpPr>
            <p:cNvPr id="5242" name="直線コネクタ 5185">
              <a:extLst>
                <a:ext uri="{FF2B5EF4-FFF2-40B4-BE49-F238E27FC236}">
                  <a16:creationId xmlns:a16="http://schemas.microsoft.com/office/drawing/2014/main" id="{9BCB7EB6-871D-2705-E5D7-33346C8B6900}"/>
                </a:ext>
              </a:extLst>
            </p:cNvPr>
            <p:cNvCxnSpPr>
              <a:cxnSpLocks/>
            </p:cNvCxnSpPr>
            <p:nvPr/>
          </p:nvCxnSpPr>
          <p:spPr>
            <a:xfrm>
              <a:off x="2363599" y="6949070"/>
              <a:ext cx="23336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51" name="テキスト ボックス 5192">
            <a:extLst>
              <a:ext uri="{FF2B5EF4-FFF2-40B4-BE49-F238E27FC236}">
                <a16:creationId xmlns:a16="http://schemas.microsoft.com/office/drawing/2014/main" id="{30B27DAB-E62A-67DA-33C7-BA25EBA62039}"/>
              </a:ext>
            </a:extLst>
          </p:cNvPr>
          <p:cNvSpPr txBox="1"/>
          <p:nvPr/>
        </p:nvSpPr>
        <p:spPr>
          <a:xfrm>
            <a:off x="6333865" y="1976205"/>
            <a:ext cx="1035161" cy="400110"/>
          </a:xfrm>
          <a:prstGeom prst="rect">
            <a:avLst/>
          </a:prstGeom>
          <a:noFill/>
        </p:spPr>
        <p:txBody>
          <a:bodyPr wrap="square">
            <a:spAutoFit/>
          </a:bodyPr>
          <a:lstStyle>
            <a:defPPr>
              <a:defRPr lang="ja-JP"/>
            </a:defPPr>
            <a:lvl1pPr marR="0" lvl="0" defTabSz="914400" latinLnBrk="0">
              <a:lnSpc>
                <a:spcPct val="100000"/>
              </a:lnSpc>
              <a:spcBef>
                <a:spcPts val="0"/>
              </a:spcBef>
              <a:spcAft>
                <a:spcPts val="0"/>
              </a:spcAft>
              <a:buClrTx/>
              <a:buSzTx/>
              <a:tabLst>
                <a:tab pos="627063" algn="l"/>
              </a:tabLst>
              <a:defRPr sz="1400" b="1"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pPr algn="ctr"/>
            <a:r>
              <a:rPr lang="ja-JP" altLang="en-US" sz="1000">
                <a:solidFill>
                  <a:srgbClr val="C00000"/>
                </a:solidFill>
              </a:rPr>
              <a:t>健全性が</a:t>
            </a:r>
            <a:endParaRPr lang="en-US" altLang="ja-JP" sz="1000">
              <a:solidFill>
                <a:srgbClr val="C00000"/>
              </a:solidFill>
            </a:endParaRPr>
          </a:p>
          <a:p>
            <a:pPr algn="ctr"/>
            <a:r>
              <a:rPr lang="ja-JP" altLang="en-US" sz="1000">
                <a:solidFill>
                  <a:srgbClr val="C00000"/>
                </a:solidFill>
              </a:rPr>
              <a:t>悪化</a:t>
            </a:r>
            <a:endParaRPr lang="en-US" altLang="ja-JP" sz="1000">
              <a:solidFill>
                <a:srgbClr val="C00000"/>
              </a:solidFill>
            </a:endParaRPr>
          </a:p>
        </p:txBody>
      </p:sp>
      <p:sp>
        <p:nvSpPr>
          <p:cNvPr id="5253" name="矢印: 右 5193">
            <a:extLst>
              <a:ext uri="{FF2B5EF4-FFF2-40B4-BE49-F238E27FC236}">
                <a16:creationId xmlns:a16="http://schemas.microsoft.com/office/drawing/2014/main" id="{E369EF1A-4879-2FFB-5A8F-86E67CFAEC8E}"/>
              </a:ext>
            </a:extLst>
          </p:cNvPr>
          <p:cNvSpPr/>
          <p:nvPr/>
        </p:nvSpPr>
        <p:spPr>
          <a:xfrm rot="575312">
            <a:off x="6815989" y="1756392"/>
            <a:ext cx="555710" cy="21826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5" name="テキスト ボックス 5194">
            <a:extLst>
              <a:ext uri="{FF2B5EF4-FFF2-40B4-BE49-F238E27FC236}">
                <a16:creationId xmlns:a16="http://schemas.microsoft.com/office/drawing/2014/main" id="{383F93FA-2AF3-61F9-EC2E-4461C01DE3E8}"/>
              </a:ext>
            </a:extLst>
          </p:cNvPr>
          <p:cNvSpPr txBox="1"/>
          <p:nvPr/>
        </p:nvSpPr>
        <p:spPr>
          <a:xfrm>
            <a:off x="7815046" y="3294831"/>
            <a:ext cx="388154" cy="261610"/>
          </a:xfrm>
          <a:prstGeom prst="rect">
            <a:avLst/>
          </a:prstGeom>
          <a:noFill/>
          <a:ln w="19050">
            <a:noFill/>
          </a:ln>
        </p:spPr>
        <p:txBody>
          <a:bodyPr wrap="square" rtlCol="0">
            <a:spAutoFit/>
          </a:bodyPr>
          <a:lstStyle/>
          <a:p>
            <a:pPr algn="ctr"/>
            <a:r>
              <a:rPr kumimoji="1" lang="ja-JP" altLang="en-US" sz="1050">
                <a:latin typeface="Meiryo UI" pitchFamily="50" charset="-128"/>
                <a:ea typeface="Meiryo UI" pitchFamily="50" charset="-128"/>
                <a:cs typeface="Meiryo UI" pitchFamily="50" charset="-128"/>
              </a:rPr>
              <a:t>悪</a:t>
            </a:r>
            <a:endParaRPr kumimoji="1" lang="en-US" altLang="ja-JP" sz="1050">
              <a:latin typeface="Meiryo UI" pitchFamily="50" charset="-128"/>
              <a:ea typeface="Meiryo UI" pitchFamily="50" charset="-128"/>
              <a:cs typeface="Meiryo UI" pitchFamily="50" charset="-128"/>
            </a:endParaRPr>
          </a:p>
        </p:txBody>
      </p:sp>
      <p:sp>
        <p:nvSpPr>
          <p:cNvPr id="5257" name="テキスト ボックス 5195">
            <a:extLst>
              <a:ext uri="{FF2B5EF4-FFF2-40B4-BE49-F238E27FC236}">
                <a16:creationId xmlns:a16="http://schemas.microsoft.com/office/drawing/2014/main" id="{608B3BD7-BBA6-6A8F-13FD-46E383662674}"/>
              </a:ext>
            </a:extLst>
          </p:cNvPr>
          <p:cNvSpPr txBox="1"/>
          <p:nvPr/>
        </p:nvSpPr>
        <p:spPr>
          <a:xfrm>
            <a:off x="5584931" y="3296416"/>
            <a:ext cx="388154" cy="261610"/>
          </a:xfrm>
          <a:prstGeom prst="rect">
            <a:avLst/>
          </a:prstGeom>
          <a:noFill/>
          <a:ln w="19050">
            <a:noFill/>
          </a:ln>
        </p:spPr>
        <p:txBody>
          <a:bodyPr wrap="square" rtlCol="0">
            <a:spAutoFit/>
          </a:bodyPr>
          <a:lstStyle/>
          <a:p>
            <a:pPr algn="ctr"/>
            <a:r>
              <a:rPr kumimoji="1" lang="ja-JP" altLang="en-US" sz="1050">
                <a:latin typeface="Meiryo UI" pitchFamily="50" charset="-128"/>
                <a:ea typeface="Meiryo UI" pitchFamily="50" charset="-128"/>
                <a:cs typeface="Meiryo UI" pitchFamily="50" charset="-128"/>
              </a:rPr>
              <a:t>良</a:t>
            </a:r>
            <a:endParaRPr kumimoji="1" lang="en-US" altLang="ja-JP" sz="1050">
              <a:latin typeface="Meiryo UI" pitchFamily="50" charset="-128"/>
              <a:ea typeface="Meiryo UI" pitchFamily="50" charset="-128"/>
              <a:cs typeface="Meiryo UI" pitchFamily="50" charset="-128"/>
            </a:endParaRPr>
          </a:p>
        </p:txBody>
      </p:sp>
      <p:sp>
        <p:nvSpPr>
          <p:cNvPr id="5259" name="矢印: 上下 5196">
            <a:extLst>
              <a:ext uri="{FF2B5EF4-FFF2-40B4-BE49-F238E27FC236}">
                <a16:creationId xmlns:a16="http://schemas.microsoft.com/office/drawing/2014/main" id="{F1695032-960E-09D4-5815-3FD512F27F47}"/>
              </a:ext>
            </a:extLst>
          </p:cNvPr>
          <p:cNvSpPr/>
          <p:nvPr/>
        </p:nvSpPr>
        <p:spPr>
          <a:xfrm rot="5400000">
            <a:off x="6716668" y="2503428"/>
            <a:ext cx="208474" cy="18814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1" name="正方形/長方形 5197">
            <a:extLst>
              <a:ext uri="{FF2B5EF4-FFF2-40B4-BE49-F238E27FC236}">
                <a16:creationId xmlns:a16="http://schemas.microsoft.com/office/drawing/2014/main" id="{779E2E46-57C9-5718-B95D-6FBCA81EE94A}"/>
              </a:ext>
            </a:extLst>
          </p:cNvPr>
          <p:cNvSpPr/>
          <p:nvPr/>
        </p:nvSpPr>
        <p:spPr>
          <a:xfrm>
            <a:off x="5420498" y="2941514"/>
            <a:ext cx="3637321" cy="6713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461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個別部会の結果概要②施設の状態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1">
            <a:extLst>
              <a:ext uri="{FF2B5EF4-FFF2-40B4-BE49-F238E27FC236}">
                <a16:creationId xmlns:a16="http://schemas.microsoft.com/office/drawing/2014/main" id="{68FD6A9B-2EB6-441C-E6EE-CBBA461B90A0}"/>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B4989DA-71CC-D9D6-080C-8BB8AA356371}"/>
              </a:ext>
            </a:extLst>
          </p:cNvPr>
          <p:cNvSpPr txBox="1"/>
          <p:nvPr/>
        </p:nvSpPr>
        <p:spPr>
          <a:xfrm>
            <a:off x="139645" y="700570"/>
            <a:ext cx="2530439" cy="307777"/>
          </a:xfrm>
          <a:prstGeom prst="rect">
            <a:avLst/>
          </a:prstGeom>
          <a:noFill/>
          <a:ln w="19050">
            <a:noFill/>
          </a:ln>
        </p:spPr>
        <p:txBody>
          <a:bodyPr wrap="square" rtlCol="0">
            <a:spAutoFit/>
          </a:bodyPr>
          <a:lstStyle/>
          <a:p>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河川等部会</a:t>
            </a:r>
          </a:p>
        </p:txBody>
      </p:sp>
      <p:graphicFrame>
        <p:nvGraphicFramePr>
          <p:cNvPr id="2" name="グラフ 1">
            <a:extLst>
              <a:ext uri="{FF2B5EF4-FFF2-40B4-BE49-F238E27FC236}">
                <a16:creationId xmlns:a16="http://schemas.microsoft.com/office/drawing/2014/main" id="{1E97E8A7-D253-F265-1FBB-E7D423446545}"/>
              </a:ext>
            </a:extLst>
          </p:cNvPr>
          <p:cNvGraphicFramePr>
            <a:graphicFrameLocks/>
          </p:cNvGraphicFramePr>
          <p:nvPr>
            <p:extLst>
              <p:ext uri="{D42A27DB-BD31-4B8C-83A1-F6EECF244321}">
                <p14:modId xmlns:p14="http://schemas.microsoft.com/office/powerpoint/2010/main" val="2911280669"/>
              </p:ext>
            </p:extLst>
          </p:nvPr>
        </p:nvGraphicFramePr>
        <p:xfrm>
          <a:off x="368712" y="1461553"/>
          <a:ext cx="4800125" cy="254502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52EC0D7F-4073-A88A-EAB6-DE4F10E1F1AB}"/>
              </a:ext>
            </a:extLst>
          </p:cNvPr>
          <p:cNvSpPr txBox="1"/>
          <p:nvPr/>
        </p:nvSpPr>
        <p:spPr>
          <a:xfrm>
            <a:off x="1392871" y="1214712"/>
            <a:ext cx="2530439" cy="276999"/>
          </a:xfrm>
          <a:prstGeom prst="rect">
            <a:avLst/>
          </a:prstGeom>
          <a:noFill/>
          <a:ln w="19050">
            <a:noFill/>
          </a:ln>
        </p:spPr>
        <p:txBody>
          <a:bodyPr wrap="square" rtlCol="0">
            <a:spAutoFit/>
          </a:bodyPr>
          <a:lstStyle/>
          <a:p>
            <a:pPr algn="ctr"/>
            <a:r>
              <a:rPr kumimoji="1" lang="ja-JP" altLang="en-US" sz="1200" b="1">
                <a:latin typeface="Meiryo UI" pitchFamily="50" charset="-128"/>
                <a:ea typeface="Meiryo UI" pitchFamily="50" charset="-128"/>
                <a:cs typeface="Meiryo UI" pitchFamily="50" charset="-128"/>
              </a:rPr>
              <a:t>損傷状況推移（全体）</a:t>
            </a:r>
          </a:p>
        </p:txBody>
      </p:sp>
      <p:sp>
        <p:nvSpPr>
          <p:cNvPr id="19" name="テキスト ボックス 18">
            <a:extLst>
              <a:ext uri="{FF2B5EF4-FFF2-40B4-BE49-F238E27FC236}">
                <a16:creationId xmlns:a16="http://schemas.microsoft.com/office/drawing/2014/main" id="{CA3AC8D2-72E1-D574-CC43-3D52B735D667}"/>
              </a:ext>
            </a:extLst>
          </p:cNvPr>
          <p:cNvSpPr txBox="1"/>
          <p:nvPr/>
        </p:nvSpPr>
        <p:spPr>
          <a:xfrm>
            <a:off x="257828" y="953789"/>
            <a:ext cx="2530439" cy="307777"/>
          </a:xfrm>
          <a:prstGeom prst="rect">
            <a:avLst/>
          </a:prstGeom>
          <a:noFill/>
          <a:ln w="19050">
            <a:noFill/>
          </a:ln>
        </p:spPr>
        <p:txBody>
          <a:bodyPr wrap="square" rtlCol="0">
            <a:spAutoFit/>
          </a:bodyPr>
          <a:lstStyle/>
          <a:p>
            <a:r>
              <a:rPr kumimoji="1" lang="ja-JP" altLang="en-US" sz="1400" b="1">
                <a:latin typeface="Meiryo UI" pitchFamily="50" charset="-128"/>
                <a:ea typeface="Meiryo UI" pitchFamily="50" charset="-128"/>
                <a:cs typeface="Meiryo UI" pitchFamily="50" charset="-128"/>
              </a:rPr>
              <a:t>①河川（堤防・護岸）</a:t>
            </a:r>
          </a:p>
        </p:txBody>
      </p:sp>
      <p:sp>
        <p:nvSpPr>
          <p:cNvPr id="31" name="正方形/長方形 30">
            <a:extLst>
              <a:ext uri="{FF2B5EF4-FFF2-40B4-BE49-F238E27FC236}">
                <a16:creationId xmlns:a16="http://schemas.microsoft.com/office/drawing/2014/main" id="{98402410-BE52-DFB4-B69C-7BCEF7657638}"/>
              </a:ext>
            </a:extLst>
          </p:cNvPr>
          <p:cNvSpPr/>
          <p:nvPr/>
        </p:nvSpPr>
        <p:spPr>
          <a:xfrm>
            <a:off x="2887300" y="1693098"/>
            <a:ext cx="815204" cy="2402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CD0E173-471B-E34D-320B-7D96CB7F2DC4}"/>
              </a:ext>
            </a:extLst>
          </p:cNvPr>
          <p:cNvSpPr/>
          <p:nvPr/>
        </p:nvSpPr>
        <p:spPr>
          <a:xfrm>
            <a:off x="2887300" y="1944282"/>
            <a:ext cx="815204" cy="452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764CB9B-3A25-64E6-ECC8-8E5FF3CB5D4E}"/>
              </a:ext>
            </a:extLst>
          </p:cNvPr>
          <p:cNvSpPr txBox="1"/>
          <p:nvPr/>
        </p:nvSpPr>
        <p:spPr>
          <a:xfrm>
            <a:off x="3531281" y="1622037"/>
            <a:ext cx="1595224" cy="430887"/>
          </a:xfrm>
          <a:prstGeom prst="rect">
            <a:avLst/>
          </a:prstGeom>
          <a:noFill/>
          <a:ln w="19050">
            <a:noFill/>
          </a:ln>
        </p:spPr>
        <p:txBody>
          <a:bodyPr wrap="square" rtlCol="0">
            <a:spAutoFit/>
          </a:bodyPr>
          <a:lstStyle/>
          <a:p>
            <a:pPr algn="ctr"/>
            <a:r>
              <a:rPr kumimoji="1" lang="ja-JP" altLang="en-US" sz="1200" b="1">
                <a:solidFill>
                  <a:schemeClr val="accent1"/>
                </a:solidFill>
                <a:latin typeface="Meiryo UI" pitchFamily="50" charset="-128"/>
                <a:ea typeface="Meiryo UI" pitchFamily="50" charset="-128"/>
                <a:cs typeface="Meiryo UI" pitchFamily="50" charset="-128"/>
              </a:rPr>
              <a:t>損傷度</a:t>
            </a:r>
            <a:r>
              <a:rPr kumimoji="1" lang="en-US" altLang="ja-JP" sz="1200" b="1">
                <a:solidFill>
                  <a:schemeClr val="accent1"/>
                </a:solidFill>
                <a:latin typeface="Meiryo UI" pitchFamily="50" charset="-128"/>
                <a:ea typeface="Meiryo UI" pitchFamily="50" charset="-128"/>
                <a:cs typeface="Meiryo UI" pitchFamily="50" charset="-128"/>
              </a:rPr>
              <a:t>5,4</a:t>
            </a:r>
            <a:r>
              <a:rPr kumimoji="1" lang="ja-JP" altLang="en-US" sz="1200" b="1">
                <a:solidFill>
                  <a:schemeClr val="accent1"/>
                </a:solidFill>
                <a:latin typeface="Meiryo UI" pitchFamily="50" charset="-128"/>
                <a:ea typeface="Meiryo UI" pitchFamily="50" charset="-128"/>
                <a:cs typeface="Meiryo UI" pitchFamily="50" charset="-128"/>
              </a:rPr>
              <a:t>減少</a:t>
            </a:r>
            <a:endParaRPr kumimoji="1" lang="en-US" altLang="ja-JP" sz="1200" b="1">
              <a:solidFill>
                <a:schemeClr val="accent1"/>
              </a:solidFill>
              <a:latin typeface="Meiryo UI" pitchFamily="50" charset="-128"/>
              <a:ea typeface="Meiryo UI" pitchFamily="50" charset="-128"/>
              <a:cs typeface="Meiryo UI" pitchFamily="50" charset="-128"/>
            </a:endParaRPr>
          </a:p>
          <a:p>
            <a:pPr algn="ctr"/>
            <a:r>
              <a:rPr lang="ja-JP" altLang="en-US" sz="900" b="1">
                <a:solidFill>
                  <a:schemeClr val="accent1"/>
                </a:solidFill>
                <a:latin typeface="Meiryo UI" pitchFamily="50" charset="-128"/>
                <a:ea typeface="Meiryo UI" pitchFamily="50" charset="-128"/>
                <a:cs typeface="Meiryo UI" pitchFamily="50" charset="-128"/>
              </a:rPr>
              <a:t>（</a:t>
            </a:r>
            <a:r>
              <a:rPr lang="en-US" altLang="ja-JP" sz="900" b="1">
                <a:solidFill>
                  <a:schemeClr val="accent1"/>
                </a:solidFill>
                <a:latin typeface="Meiryo UI" pitchFamily="50" charset="-128"/>
                <a:ea typeface="Meiryo UI" pitchFamily="50" charset="-128"/>
                <a:cs typeface="Meiryo UI" pitchFamily="50" charset="-128"/>
              </a:rPr>
              <a:t>4,211</a:t>
            </a:r>
            <a:r>
              <a:rPr lang="ja-JP" altLang="en-US" sz="900" b="1">
                <a:solidFill>
                  <a:schemeClr val="accent1"/>
                </a:solidFill>
                <a:latin typeface="Meiryo UI" pitchFamily="50" charset="-128"/>
                <a:ea typeface="Meiryo UI" pitchFamily="50" charset="-128"/>
                <a:cs typeface="Meiryo UI" pitchFamily="50" charset="-128"/>
              </a:rPr>
              <a:t>⇒</a:t>
            </a:r>
            <a:r>
              <a:rPr lang="en-US" altLang="ja-JP" sz="900" b="1">
                <a:solidFill>
                  <a:schemeClr val="accent1"/>
                </a:solidFill>
                <a:latin typeface="Meiryo UI" pitchFamily="50" charset="-128"/>
                <a:ea typeface="Meiryo UI" pitchFamily="50" charset="-128"/>
                <a:cs typeface="Meiryo UI" pitchFamily="50" charset="-128"/>
              </a:rPr>
              <a:t>3,935</a:t>
            </a:r>
            <a:r>
              <a:rPr lang="ja-JP" altLang="en-US" sz="900" b="1">
                <a:solidFill>
                  <a:schemeClr val="accent1"/>
                </a:solidFill>
                <a:latin typeface="Meiryo UI" pitchFamily="50" charset="-128"/>
                <a:ea typeface="Meiryo UI" pitchFamily="50" charset="-128"/>
                <a:cs typeface="Meiryo UI" pitchFamily="50" charset="-128"/>
              </a:rPr>
              <a:t>）</a:t>
            </a:r>
            <a:endParaRPr kumimoji="1" lang="ja-JP" altLang="en-US" sz="900" b="1">
              <a:solidFill>
                <a:schemeClr val="accent1"/>
              </a:solidFill>
              <a:latin typeface="Meiryo UI" pitchFamily="50" charset="-128"/>
              <a:ea typeface="Meiryo UI" pitchFamily="50" charset="-128"/>
              <a:cs typeface="Meiryo UI" pitchFamily="50" charset="-128"/>
            </a:endParaRPr>
          </a:p>
        </p:txBody>
      </p:sp>
      <p:sp>
        <p:nvSpPr>
          <p:cNvPr id="34" name="テキスト ボックス 33">
            <a:extLst>
              <a:ext uri="{FF2B5EF4-FFF2-40B4-BE49-F238E27FC236}">
                <a16:creationId xmlns:a16="http://schemas.microsoft.com/office/drawing/2014/main" id="{6F24309D-C30D-7FAC-3FC8-FE9421313444}"/>
              </a:ext>
            </a:extLst>
          </p:cNvPr>
          <p:cNvSpPr txBox="1"/>
          <p:nvPr/>
        </p:nvSpPr>
        <p:spPr>
          <a:xfrm>
            <a:off x="3768946" y="2080850"/>
            <a:ext cx="1528192" cy="430887"/>
          </a:xfrm>
          <a:prstGeom prst="rect">
            <a:avLst/>
          </a:prstGeom>
          <a:noFill/>
          <a:ln w="19050">
            <a:noFill/>
          </a:ln>
        </p:spPr>
        <p:txBody>
          <a:bodyPr wrap="square" rtlCol="0">
            <a:spAutoFit/>
          </a:bodyPr>
          <a:lstStyle/>
          <a:p>
            <a:r>
              <a:rPr kumimoji="1" lang="ja-JP" altLang="en-US" sz="1200" b="1">
                <a:solidFill>
                  <a:srgbClr val="FF0000"/>
                </a:solidFill>
                <a:latin typeface="Meiryo UI" pitchFamily="50" charset="-128"/>
                <a:ea typeface="Meiryo UI" pitchFamily="50" charset="-128"/>
                <a:cs typeface="Meiryo UI" pitchFamily="50" charset="-128"/>
              </a:rPr>
              <a:t>損傷度</a:t>
            </a:r>
            <a:r>
              <a:rPr kumimoji="1" lang="en-US" altLang="ja-JP" sz="1200" b="1">
                <a:solidFill>
                  <a:srgbClr val="FF0000"/>
                </a:solidFill>
                <a:latin typeface="Meiryo UI" pitchFamily="50" charset="-128"/>
                <a:ea typeface="Meiryo UI" pitchFamily="50" charset="-128"/>
                <a:cs typeface="Meiryo UI" pitchFamily="50" charset="-128"/>
              </a:rPr>
              <a:t>3</a:t>
            </a:r>
            <a:r>
              <a:rPr kumimoji="1" lang="ja-JP" altLang="en-US" sz="1200" b="1">
                <a:solidFill>
                  <a:srgbClr val="FF0000"/>
                </a:solidFill>
                <a:latin typeface="Meiryo UI" pitchFamily="50" charset="-128"/>
                <a:ea typeface="Meiryo UI" pitchFamily="50" charset="-128"/>
                <a:cs typeface="Meiryo UI" pitchFamily="50" charset="-128"/>
              </a:rPr>
              <a:t>増加</a:t>
            </a:r>
            <a:endParaRPr kumimoji="1" lang="en-US" altLang="ja-JP" sz="1200" b="1">
              <a:solidFill>
                <a:srgbClr val="FF0000"/>
              </a:solidFill>
              <a:latin typeface="Meiryo UI" pitchFamily="50" charset="-128"/>
              <a:ea typeface="Meiryo UI" pitchFamily="50" charset="-128"/>
              <a:cs typeface="Meiryo UI" pitchFamily="50" charset="-128"/>
            </a:endParaRPr>
          </a:p>
          <a:p>
            <a:r>
              <a:rPr lang="ja-JP" altLang="en-US" sz="900" b="1">
                <a:solidFill>
                  <a:srgbClr val="FF0000"/>
                </a:solidFill>
                <a:latin typeface="Meiryo UI" pitchFamily="50" charset="-128"/>
                <a:ea typeface="Meiryo UI" pitchFamily="50" charset="-128"/>
                <a:cs typeface="Meiryo UI" pitchFamily="50" charset="-128"/>
              </a:rPr>
              <a:t>（</a:t>
            </a:r>
            <a:r>
              <a:rPr lang="en-US" altLang="ja-JP" sz="900" b="1">
                <a:solidFill>
                  <a:srgbClr val="FF0000"/>
                </a:solidFill>
                <a:latin typeface="Meiryo UI" pitchFamily="50" charset="-128"/>
                <a:ea typeface="Meiryo UI" pitchFamily="50" charset="-128"/>
                <a:cs typeface="Meiryo UI" pitchFamily="50" charset="-128"/>
              </a:rPr>
              <a:t>2,711</a:t>
            </a:r>
            <a:r>
              <a:rPr lang="ja-JP" altLang="en-US" sz="900" b="1">
                <a:solidFill>
                  <a:srgbClr val="FF0000"/>
                </a:solidFill>
                <a:latin typeface="Meiryo UI" pitchFamily="50" charset="-128"/>
                <a:ea typeface="Meiryo UI" pitchFamily="50" charset="-128"/>
                <a:cs typeface="Meiryo UI" pitchFamily="50" charset="-128"/>
              </a:rPr>
              <a:t>⇒</a:t>
            </a:r>
            <a:r>
              <a:rPr lang="en-US" altLang="ja-JP" sz="900" b="1">
                <a:solidFill>
                  <a:srgbClr val="FF0000"/>
                </a:solidFill>
                <a:latin typeface="Meiryo UI" pitchFamily="50" charset="-128"/>
                <a:ea typeface="Meiryo UI" pitchFamily="50" charset="-128"/>
                <a:cs typeface="Meiryo UI" pitchFamily="50" charset="-128"/>
              </a:rPr>
              <a:t>7,410</a:t>
            </a:r>
            <a:r>
              <a:rPr lang="ja-JP" altLang="en-US" sz="900" b="1">
                <a:solidFill>
                  <a:srgbClr val="FF0000"/>
                </a:solidFill>
                <a:latin typeface="Meiryo UI" pitchFamily="50" charset="-128"/>
                <a:ea typeface="Meiryo UI" pitchFamily="50" charset="-128"/>
                <a:cs typeface="Meiryo UI" pitchFamily="50" charset="-128"/>
              </a:rPr>
              <a:t>）</a:t>
            </a:r>
            <a:endParaRPr kumimoji="1" lang="en-US" altLang="ja-JP" sz="1200" b="1">
              <a:solidFill>
                <a:srgbClr val="FF0000"/>
              </a:solidFill>
              <a:latin typeface="Meiryo UI" pitchFamily="50" charset="-128"/>
              <a:ea typeface="Meiryo UI" pitchFamily="50" charset="-128"/>
              <a:cs typeface="Meiryo UI" pitchFamily="50" charset="-128"/>
            </a:endParaRPr>
          </a:p>
        </p:txBody>
      </p:sp>
      <p:sp>
        <p:nvSpPr>
          <p:cNvPr id="35" name="テキスト ボックス 34">
            <a:extLst>
              <a:ext uri="{FF2B5EF4-FFF2-40B4-BE49-F238E27FC236}">
                <a16:creationId xmlns:a16="http://schemas.microsoft.com/office/drawing/2014/main" id="{14772AE0-2EA0-B30E-7FDC-562FCED2EB0B}"/>
              </a:ext>
            </a:extLst>
          </p:cNvPr>
          <p:cNvSpPr txBox="1"/>
          <p:nvPr/>
        </p:nvSpPr>
        <p:spPr>
          <a:xfrm>
            <a:off x="5010640" y="953789"/>
            <a:ext cx="2901914" cy="307777"/>
          </a:xfrm>
          <a:prstGeom prst="rect">
            <a:avLst/>
          </a:prstGeom>
          <a:noFill/>
          <a:ln w="19050">
            <a:noFill/>
          </a:ln>
        </p:spPr>
        <p:txBody>
          <a:bodyPr wrap="square" rtlCol="0">
            <a:spAutoFit/>
          </a:bodyPr>
          <a:lstStyle/>
          <a:p>
            <a:r>
              <a:rPr kumimoji="1" lang="ja-JP" altLang="en-US" sz="1400" b="1">
                <a:latin typeface="Meiryo UI" pitchFamily="50" charset="-128"/>
                <a:ea typeface="Meiryo UI" pitchFamily="50" charset="-128"/>
                <a:cs typeface="Meiryo UI" pitchFamily="50" charset="-128"/>
              </a:rPr>
              <a:t>②河川（砂防関連施設）</a:t>
            </a:r>
          </a:p>
        </p:txBody>
      </p:sp>
      <p:graphicFrame>
        <p:nvGraphicFramePr>
          <p:cNvPr id="36" name="グラフ 35">
            <a:extLst>
              <a:ext uri="{FF2B5EF4-FFF2-40B4-BE49-F238E27FC236}">
                <a16:creationId xmlns:a16="http://schemas.microsoft.com/office/drawing/2014/main" id="{97384565-9071-2776-7161-DAF8D090303F}"/>
              </a:ext>
            </a:extLst>
          </p:cNvPr>
          <p:cNvGraphicFramePr>
            <a:graphicFrameLocks/>
          </p:cNvGraphicFramePr>
          <p:nvPr>
            <p:extLst>
              <p:ext uri="{D42A27DB-BD31-4B8C-83A1-F6EECF244321}">
                <p14:modId xmlns:p14="http://schemas.microsoft.com/office/powerpoint/2010/main" val="24712814"/>
              </p:ext>
            </p:extLst>
          </p:nvPr>
        </p:nvGraphicFramePr>
        <p:xfrm>
          <a:off x="5168837" y="1386597"/>
          <a:ext cx="3481977" cy="2825970"/>
        </p:xfrm>
        <a:graphic>
          <a:graphicData uri="http://schemas.openxmlformats.org/drawingml/2006/chart">
            <c:chart xmlns:c="http://schemas.openxmlformats.org/drawingml/2006/chart" xmlns:r="http://schemas.openxmlformats.org/officeDocument/2006/relationships" r:id="rId3"/>
          </a:graphicData>
        </a:graphic>
      </p:graphicFrame>
      <p:sp>
        <p:nvSpPr>
          <p:cNvPr id="37" name="テキスト ボックス 36">
            <a:extLst>
              <a:ext uri="{FF2B5EF4-FFF2-40B4-BE49-F238E27FC236}">
                <a16:creationId xmlns:a16="http://schemas.microsoft.com/office/drawing/2014/main" id="{C3A4A6B5-B1C8-2547-AA9C-C109B46D133B}"/>
              </a:ext>
            </a:extLst>
          </p:cNvPr>
          <p:cNvSpPr txBox="1"/>
          <p:nvPr/>
        </p:nvSpPr>
        <p:spPr>
          <a:xfrm>
            <a:off x="5881845" y="1207365"/>
            <a:ext cx="2360016" cy="276999"/>
          </a:xfrm>
          <a:prstGeom prst="rect">
            <a:avLst/>
          </a:prstGeom>
          <a:noFill/>
          <a:ln w="19050">
            <a:noFill/>
          </a:ln>
        </p:spPr>
        <p:txBody>
          <a:bodyPr wrap="square" rtlCol="0">
            <a:spAutoFit/>
          </a:bodyPr>
          <a:lstStyle/>
          <a:p>
            <a:pPr algn="ctr"/>
            <a:r>
              <a:rPr kumimoji="1" lang="ja-JP" altLang="en-US" sz="1200" b="1">
                <a:latin typeface="Meiryo UI" pitchFamily="50" charset="-128"/>
                <a:ea typeface="Meiryo UI" pitchFamily="50" charset="-128"/>
                <a:cs typeface="Meiryo UI" pitchFamily="50" charset="-128"/>
              </a:rPr>
              <a:t>施設の健全度</a:t>
            </a:r>
          </a:p>
        </p:txBody>
      </p:sp>
      <p:sp>
        <p:nvSpPr>
          <p:cNvPr id="47" name="テキスト ボックス 46">
            <a:extLst>
              <a:ext uri="{FF2B5EF4-FFF2-40B4-BE49-F238E27FC236}">
                <a16:creationId xmlns:a16="http://schemas.microsoft.com/office/drawing/2014/main" id="{EFD68D7B-B9A7-F252-5DC2-1BCB954D86A6}"/>
              </a:ext>
            </a:extLst>
          </p:cNvPr>
          <p:cNvSpPr txBox="1"/>
          <p:nvPr/>
        </p:nvSpPr>
        <p:spPr>
          <a:xfrm>
            <a:off x="310284" y="4149616"/>
            <a:ext cx="2530439" cy="307777"/>
          </a:xfrm>
          <a:prstGeom prst="rect">
            <a:avLst/>
          </a:prstGeom>
          <a:noFill/>
          <a:ln w="19050">
            <a:noFill/>
          </a:ln>
        </p:spPr>
        <p:txBody>
          <a:bodyPr wrap="square" rtlCol="0">
            <a:spAutoFit/>
          </a:bodyPr>
          <a:lstStyle/>
          <a:p>
            <a:r>
              <a:rPr lang="ja-JP" altLang="en-US" sz="1400" b="1">
                <a:latin typeface="Meiryo UI" pitchFamily="50" charset="-128"/>
                <a:ea typeface="Meiryo UI" pitchFamily="50" charset="-128"/>
                <a:cs typeface="Meiryo UI" pitchFamily="50" charset="-128"/>
              </a:rPr>
              <a:t>③港湾・海岸</a:t>
            </a:r>
            <a:endParaRPr kumimoji="1" lang="ja-JP" altLang="en-US" sz="1400" b="1">
              <a:latin typeface="Meiryo UI" pitchFamily="50" charset="-128"/>
              <a:ea typeface="Meiryo UI" pitchFamily="50" charset="-128"/>
              <a:cs typeface="Meiryo UI" pitchFamily="50" charset="-128"/>
            </a:endParaRPr>
          </a:p>
        </p:txBody>
      </p:sp>
      <p:sp>
        <p:nvSpPr>
          <p:cNvPr id="48" name="テキスト ボックス 47">
            <a:extLst>
              <a:ext uri="{FF2B5EF4-FFF2-40B4-BE49-F238E27FC236}">
                <a16:creationId xmlns:a16="http://schemas.microsoft.com/office/drawing/2014/main" id="{FE3CC409-322A-207B-927A-50904CAE9B4E}"/>
              </a:ext>
            </a:extLst>
          </p:cNvPr>
          <p:cNvSpPr txBox="1"/>
          <p:nvPr/>
        </p:nvSpPr>
        <p:spPr>
          <a:xfrm>
            <a:off x="883783" y="6462906"/>
            <a:ext cx="1214042" cy="384721"/>
          </a:xfrm>
          <a:prstGeom prst="rect">
            <a:avLst/>
          </a:prstGeom>
          <a:noFill/>
          <a:ln w="19050">
            <a:noFill/>
          </a:ln>
        </p:spPr>
        <p:txBody>
          <a:bodyPr wrap="square" rtlCol="0">
            <a:spAutoFit/>
          </a:bodyPr>
          <a:lstStyle/>
          <a:p>
            <a:pPr algn="ctr"/>
            <a:r>
              <a:rPr lang="ja-JP" altLang="en-US" sz="1100" b="1">
                <a:solidFill>
                  <a:srgbClr val="FF0000"/>
                </a:solidFill>
                <a:latin typeface="Meiryo UI" pitchFamily="50" charset="-128"/>
                <a:ea typeface="Meiryo UI" pitchFamily="50" charset="-128"/>
                <a:cs typeface="Meiryo UI" pitchFamily="50" charset="-128"/>
              </a:rPr>
              <a:t>健全度</a:t>
            </a:r>
            <a:r>
              <a:rPr lang="en-US" altLang="ja-JP" sz="1100" b="1">
                <a:solidFill>
                  <a:srgbClr val="FF0000"/>
                </a:solidFill>
                <a:latin typeface="Meiryo UI" pitchFamily="50" charset="-128"/>
                <a:ea typeface="Meiryo UI" pitchFamily="50" charset="-128"/>
                <a:cs typeface="Meiryo UI" pitchFamily="50" charset="-128"/>
              </a:rPr>
              <a:t>A</a:t>
            </a:r>
            <a:r>
              <a:rPr lang="ja-JP" altLang="en-US" sz="1100" b="1">
                <a:solidFill>
                  <a:srgbClr val="FF0000"/>
                </a:solidFill>
                <a:latin typeface="Meiryo UI" pitchFamily="50" charset="-128"/>
                <a:ea typeface="Meiryo UI" pitchFamily="50" charset="-128"/>
                <a:cs typeface="Meiryo UI" pitchFamily="50" charset="-128"/>
              </a:rPr>
              <a:t>、</a:t>
            </a:r>
            <a:r>
              <a:rPr lang="en-US" altLang="ja-JP" sz="1100" b="1">
                <a:solidFill>
                  <a:srgbClr val="FF0000"/>
                </a:solidFill>
                <a:latin typeface="Meiryo UI" pitchFamily="50" charset="-128"/>
                <a:ea typeface="Meiryo UI" pitchFamily="50" charset="-128"/>
                <a:cs typeface="Meiryo UI" pitchFamily="50" charset="-128"/>
              </a:rPr>
              <a:t>B</a:t>
            </a:r>
            <a:r>
              <a:rPr kumimoji="1" lang="ja-JP" altLang="en-US" sz="1100" b="1">
                <a:solidFill>
                  <a:srgbClr val="FF0000"/>
                </a:solidFill>
                <a:latin typeface="Meiryo UI" pitchFamily="50" charset="-128"/>
                <a:ea typeface="Meiryo UI" pitchFamily="50" charset="-128"/>
                <a:cs typeface="Meiryo UI" pitchFamily="50" charset="-128"/>
              </a:rPr>
              <a:t>増加</a:t>
            </a:r>
            <a:endParaRPr kumimoji="1" lang="en-US" altLang="ja-JP" sz="1100" b="1">
              <a:solidFill>
                <a:srgbClr val="FF0000"/>
              </a:solidFill>
              <a:latin typeface="Meiryo UI" pitchFamily="50" charset="-128"/>
              <a:ea typeface="Meiryo UI" pitchFamily="50" charset="-128"/>
              <a:cs typeface="Meiryo UI" pitchFamily="50" charset="-128"/>
            </a:endParaRPr>
          </a:p>
          <a:p>
            <a:pPr algn="ct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26</a:t>
            </a: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38</a:t>
            </a:r>
            <a:r>
              <a:rPr lang="ja-JP" altLang="en-US" sz="800" b="1">
                <a:solidFill>
                  <a:srgbClr val="FF0000"/>
                </a:solidFill>
                <a:latin typeface="Meiryo UI" pitchFamily="50" charset="-128"/>
                <a:ea typeface="Meiryo UI" pitchFamily="50" charset="-128"/>
                <a:cs typeface="Meiryo UI" pitchFamily="50" charset="-128"/>
              </a:rPr>
              <a:t>）</a:t>
            </a:r>
            <a:endParaRPr kumimoji="1" lang="en-US" altLang="ja-JP" sz="1100" b="1">
              <a:solidFill>
                <a:srgbClr val="FF0000"/>
              </a:solidFill>
              <a:latin typeface="Meiryo UI" pitchFamily="50" charset="-128"/>
              <a:ea typeface="Meiryo UI" pitchFamily="50" charset="-128"/>
              <a:cs typeface="Meiryo UI" pitchFamily="50" charset="-128"/>
            </a:endParaRPr>
          </a:p>
        </p:txBody>
      </p:sp>
      <p:sp>
        <p:nvSpPr>
          <p:cNvPr id="49" name="テキスト ボックス 48">
            <a:extLst>
              <a:ext uri="{FF2B5EF4-FFF2-40B4-BE49-F238E27FC236}">
                <a16:creationId xmlns:a16="http://schemas.microsoft.com/office/drawing/2014/main" id="{C383122F-7019-795E-587D-85A572C01197}"/>
              </a:ext>
            </a:extLst>
          </p:cNvPr>
          <p:cNvSpPr txBox="1"/>
          <p:nvPr/>
        </p:nvSpPr>
        <p:spPr>
          <a:xfrm>
            <a:off x="2510287" y="6462906"/>
            <a:ext cx="1214042" cy="384721"/>
          </a:xfrm>
          <a:prstGeom prst="rect">
            <a:avLst/>
          </a:prstGeom>
          <a:noFill/>
          <a:ln w="19050">
            <a:noFill/>
          </a:ln>
        </p:spPr>
        <p:txBody>
          <a:bodyPr wrap="square" rtlCol="0">
            <a:spAutoFit/>
          </a:bodyPr>
          <a:lstStyle/>
          <a:p>
            <a:pPr algn="ctr"/>
            <a:r>
              <a:rPr lang="ja-JP" altLang="en-US" sz="1100" b="1">
                <a:solidFill>
                  <a:srgbClr val="FF0000"/>
                </a:solidFill>
                <a:latin typeface="Meiryo UI" pitchFamily="50" charset="-128"/>
                <a:ea typeface="Meiryo UI" pitchFamily="50" charset="-128"/>
                <a:cs typeface="Meiryo UI" pitchFamily="50" charset="-128"/>
              </a:rPr>
              <a:t>健全度</a:t>
            </a:r>
            <a:r>
              <a:rPr lang="en-US" altLang="ja-JP" sz="1100" b="1">
                <a:solidFill>
                  <a:srgbClr val="FF0000"/>
                </a:solidFill>
                <a:latin typeface="Meiryo UI" pitchFamily="50" charset="-128"/>
                <a:ea typeface="Meiryo UI" pitchFamily="50" charset="-128"/>
                <a:cs typeface="Meiryo UI" pitchFamily="50" charset="-128"/>
              </a:rPr>
              <a:t>A</a:t>
            </a:r>
            <a:r>
              <a:rPr lang="ja-JP" altLang="en-US" sz="1100" b="1">
                <a:solidFill>
                  <a:srgbClr val="FF0000"/>
                </a:solidFill>
                <a:latin typeface="Meiryo UI" pitchFamily="50" charset="-128"/>
                <a:ea typeface="Meiryo UI" pitchFamily="50" charset="-128"/>
                <a:cs typeface="Meiryo UI" pitchFamily="50" charset="-128"/>
              </a:rPr>
              <a:t>、</a:t>
            </a:r>
            <a:r>
              <a:rPr lang="en-US" altLang="ja-JP" sz="1100" b="1">
                <a:solidFill>
                  <a:srgbClr val="FF0000"/>
                </a:solidFill>
                <a:latin typeface="Meiryo UI" pitchFamily="50" charset="-128"/>
                <a:ea typeface="Meiryo UI" pitchFamily="50" charset="-128"/>
                <a:cs typeface="Meiryo UI" pitchFamily="50" charset="-128"/>
              </a:rPr>
              <a:t>B</a:t>
            </a:r>
            <a:r>
              <a:rPr kumimoji="1" lang="ja-JP" altLang="en-US" sz="1100" b="1">
                <a:solidFill>
                  <a:srgbClr val="FF0000"/>
                </a:solidFill>
                <a:latin typeface="Meiryo UI" pitchFamily="50" charset="-128"/>
                <a:ea typeface="Meiryo UI" pitchFamily="50" charset="-128"/>
                <a:cs typeface="Meiryo UI" pitchFamily="50" charset="-128"/>
              </a:rPr>
              <a:t>増加</a:t>
            </a:r>
            <a:endParaRPr kumimoji="1" lang="en-US" altLang="ja-JP" sz="1100" b="1">
              <a:solidFill>
                <a:srgbClr val="FF0000"/>
              </a:solidFill>
              <a:latin typeface="Meiryo UI" pitchFamily="50" charset="-128"/>
              <a:ea typeface="Meiryo UI" pitchFamily="50" charset="-128"/>
              <a:cs typeface="Meiryo UI" pitchFamily="50" charset="-128"/>
            </a:endParaRPr>
          </a:p>
          <a:p>
            <a:pPr algn="ct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1</a:t>
            </a: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3</a:t>
            </a:r>
            <a:r>
              <a:rPr lang="ja-JP" altLang="en-US" sz="800" b="1">
                <a:solidFill>
                  <a:srgbClr val="FF0000"/>
                </a:solidFill>
                <a:latin typeface="Meiryo UI" pitchFamily="50" charset="-128"/>
                <a:ea typeface="Meiryo UI" pitchFamily="50" charset="-128"/>
                <a:cs typeface="Meiryo UI" pitchFamily="50" charset="-128"/>
              </a:rPr>
              <a:t>）</a:t>
            </a:r>
            <a:endParaRPr kumimoji="1" lang="en-US" altLang="ja-JP" sz="1100" b="1">
              <a:solidFill>
                <a:srgbClr val="FF0000"/>
              </a:solidFill>
              <a:latin typeface="Meiryo UI" pitchFamily="50" charset="-128"/>
              <a:ea typeface="Meiryo UI" pitchFamily="50" charset="-128"/>
              <a:cs typeface="Meiryo UI" pitchFamily="50" charset="-128"/>
            </a:endParaRPr>
          </a:p>
        </p:txBody>
      </p:sp>
      <p:sp>
        <p:nvSpPr>
          <p:cNvPr id="50" name="テキスト ボックス 49">
            <a:extLst>
              <a:ext uri="{FF2B5EF4-FFF2-40B4-BE49-F238E27FC236}">
                <a16:creationId xmlns:a16="http://schemas.microsoft.com/office/drawing/2014/main" id="{93F62D95-865E-EB13-F46E-277FA05C8D13}"/>
              </a:ext>
            </a:extLst>
          </p:cNvPr>
          <p:cNvSpPr txBox="1"/>
          <p:nvPr/>
        </p:nvSpPr>
        <p:spPr>
          <a:xfrm>
            <a:off x="4260029" y="6462906"/>
            <a:ext cx="1214042" cy="384721"/>
          </a:xfrm>
          <a:prstGeom prst="rect">
            <a:avLst/>
          </a:prstGeom>
          <a:noFill/>
          <a:ln w="19050">
            <a:noFill/>
          </a:ln>
        </p:spPr>
        <p:txBody>
          <a:bodyPr wrap="square" rtlCol="0">
            <a:spAutoFit/>
          </a:bodyPr>
          <a:lstStyle/>
          <a:p>
            <a:pPr algn="ctr"/>
            <a:r>
              <a:rPr lang="ja-JP" altLang="en-US" sz="1100" b="1">
                <a:solidFill>
                  <a:srgbClr val="FF0000"/>
                </a:solidFill>
                <a:latin typeface="Meiryo UI" pitchFamily="50" charset="-128"/>
                <a:ea typeface="Meiryo UI" pitchFamily="50" charset="-128"/>
                <a:cs typeface="Meiryo UI" pitchFamily="50" charset="-128"/>
              </a:rPr>
              <a:t>健全度</a:t>
            </a:r>
            <a:r>
              <a:rPr lang="en-US" altLang="ja-JP" sz="1100" b="1">
                <a:solidFill>
                  <a:srgbClr val="FF0000"/>
                </a:solidFill>
                <a:latin typeface="Meiryo UI" pitchFamily="50" charset="-128"/>
                <a:ea typeface="Meiryo UI" pitchFamily="50" charset="-128"/>
                <a:cs typeface="Meiryo UI" pitchFamily="50" charset="-128"/>
              </a:rPr>
              <a:t>A</a:t>
            </a:r>
            <a:r>
              <a:rPr lang="ja-JP" altLang="en-US" sz="1100" b="1">
                <a:solidFill>
                  <a:srgbClr val="FF0000"/>
                </a:solidFill>
                <a:latin typeface="Meiryo UI" pitchFamily="50" charset="-128"/>
                <a:ea typeface="Meiryo UI" pitchFamily="50" charset="-128"/>
                <a:cs typeface="Meiryo UI" pitchFamily="50" charset="-128"/>
              </a:rPr>
              <a:t>、</a:t>
            </a:r>
            <a:r>
              <a:rPr lang="en-US" altLang="ja-JP" sz="1100" b="1">
                <a:solidFill>
                  <a:srgbClr val="FF0000"/>
                </a:solidFill>
                <a:latin typeface="Meiryo UI" pitchFamily="50" charset="-128"/>
                <a:ea typeface="Meiryo UI" pitchFamily="50" charset="-128"/>
                <a:cs typeface="Meiryo UI" pitchFamily="50" charset="-128"/>
              </a:rPr>
              <a:t>B</a:t>
            </a:r>
            <a:r>
              <a:rPr kumimoji="1" lang="ja-JP" altLang="en-US" sz="1100" b="1">
                <a:solidFill>
                  <a:srgbClr val="FF0000"/>
                </a:solidFill>
                <a:latin typeface="Meiryo UI" pitchFamily="50" charset="-128"/>
                <a:ea typeface="Meiryo UI" pitchFamily="50" charset="-128"/>
                <a:cs typeface="Meiryo UI" pitchFamily="50" charset="-128"/>
              </a:rPr>
              <a:t>増加</a:t>
            </a:r>
            <a:endParaRPr kumimoji="1" lang="en-US" altLang="ja-JP" sz="1100" b="1">
              <a:solidFill>
                <a:srgbClr val="FF0000"/>
              </a:solidFill>
              <a:latin typeface="Meiryo UI" pitchFamily="50" charset="-128"/>
              <a:ea typeface="Meiryo UI" pitchFamily="50" charset="-128"/>
              <a:cs typeface="Meiryo UI" pitchFamily="50" charset="-128"/>
            </a:endParaRPr>
          </a:p>
          <a:p>
            <a:pPr algn="ct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8</a:t>
            </a:r>
            <a:r>
              <a:rPr lang="ja-JP" altLang="en-US" sz="800" b="1">
                <a:solidFill>
                  <a:srgbClr val="FF0000"/>
                </a:solidFill>
                <a:latin typeface="Meiryo UI" pitchFamily="50" charset="-128"/>
                <a:ea typeface="Meiryo UI" pitchFamily="50" charset="-128"/>
                <a:cs typeface="Meiryo UI" pitchFamily="50" charset="-128"/>
              </a:rPr>
              <a:t>⇒</a:t>
            </a:r>
            <a:r>
              <a:rPr lang="en-US" altLang="ja-JP" sz="800" b="1">
                <a:solidFill>
                  <a:srgbClr val="FF0000"/>
                </a:solidFill>
                <a:latin typeface="Meiryo UI" pitchFamily="50" charset="-128"/>
                <a:ea typeface="Meiryo UI" pitchFamily="50" charset="-128"/>
                <a:cs typeface="Meiryo UI" pitchFamily="50" charset="-128"/>
              </a:rPr>
              <a:t>25</a:t>
            </a:r>
            <a:r>
              <a:rPr lang="ja-JP" altLang="en-US" sz="800" b="1">
                <a:solidFill>
                  <a:srgbClr val="FF0000"/>
                </a:solidFill>
                <a:latin typeface="Meiryo UI" pitchFamily="50" charset="-128"/>
                <a:ea typeface="Meiryo UI" pitchFamily="50" charset="-128"/>
                <a:cs typeface="Meiryo UI" pitchFamily="50" charset="-128"/>
              </a:rPr>
              <a:t>）</a:t>
            </a:r>
            <a:endParaRPr kumimoji="1" lang="en-US" altLang="ja-JP" sz="1100" b="1">
              <a:solidFill>
                <a:srgbClr val="FF0000"/>
              </a:solidFill>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66A85CE0-CB85-7C6A-98BF-687007F640F4}"/>
              </a:ext>
            </a:extLst>
          </p:cNvPr>
          <p:cNvSpPr txBox="1"/>
          <p:nvPr/>
        </p:nvSpPr>
        <p:spPr>
          <a:xfrm>
            <a:off x="5915003" y="6462906"/>
            <a:ext cx="1158082" cy="384721"/>
          </a:xfrm>
          <a:prstGeom prst="rect">
            <a:avLst/>
          </a:prstGeom>
          <a:noFill/>
          <a:ln w="19050">
            <a:noFill/>
          </a:ln>
        </p:spPr>
        <p:txBody>
          <a:bodyPr wrap="square" rtlCol="0">
            <a:spAutoFit/>
          </a:bodyPr>
          <a:lstStyle/>
          <a:p>
            <a:pPr algn="ctr"/>
            <a:r>
              <a:rPr kumimoji="1" lang="ja-JP" altLang="en-US" sz="1100" b="1">
                <a:solidFill>
                  <a:schemeClr val="accent1"/>
                </a:solidFill>
                <a:latin typeface="Meiryo UI" pitchFamily="50" charset="-128"/>
                <a:ea typeface="Meiryo UI" pitchFamily="50" charset="-128"/>
                <a:cs typeface="Meiryo UI" pitchFamily="50" charset="-128"/>
              </a:rPr>
              <a:t>健全度</a:t>
            </a:r>
            <a:r>
              <a:rPr kumimoji="1" lang="en-US" altLang="ja-JP" sz="1100" b="1">
                <a:solidFill>
                  <a:schemeClr val="accent1"/>
                </a:solidFill>
                <a:latin typeface="Meiryo UI" pitchFamily="50" charset="-128"/>
                <a:ea typeface="Meiryo UI" pitchFamily="50" charset="-128"/>
                <a:cs typeface="Meiryo UI" pitchFamily="50" charset="-128"/>
              </a:rPr>
              <a:t>A,B</a:t>
            </a:r>
            <a:r>
              <a:rPr kumimoji="1" lang="ja-JP" altLang="en-US" sz="1100" b="1">
                <a:solidFill>
                  <a:schemeClr val="accent1"/>
                </a:solidFill>
                <a:latin typeface="Meiryo UI" pitchFamily="50" charset="-128"/>
                <a:ea typeface="Meiryo UI" pitchFamily="50" charset="-128"/>
                <a:cs typeface="Meiryo UI" pitchFamily="50" charset="-128"/>
              </a:rPr>
              <a:t>減少</a:t>
            </a:r>
            <a:endParaRPr kumimoji="1" lang="en-US" altLang="ja-JP" sz="1100" b="1">
              <a:solidFill>
                <a:schemeClr val="accent1"/>
              </a:solidFill>
              <a:latin typeface="Meiryo UI" pitchFamily="50" charset="-128"/>
              <a:ea typeface="Meiryo UI" pitchFamily="50" charset="-128"/>
              <a:cs typeface="Meiryo UI" pitchFamily="50" charset="-128"/>
            </a:endParaRPr>
          </a:p>
          <a:p>
            <a:pPr algn="ctr"/>
            <a:r>
              <a:rPr lang="ja-JP" altLang="en-US" sz="800" b="1">
                <a:solidFill>
                  <a:schemeClr val="accent1"/>
                </a:solidFill>
                <a:latin typeface="Meiryo UI" pitchFamily="50" charset="-128"/>
                <a:ea typeface="Meiryo UI" pitchFamily="50" charset="-128"/>
                <a:cs typeface="Meiryo UI" pitchFamily="50" charset="-128"/>
              </a:rPr>
              <a:t>（</a:t>
            </a:r>
            <a:r>
              <a:rPr lang="en-US" altLang="ja-JP" sz="800" b="1">
                <a:solidFill>
                  <a:schemeClr val="accent1"/>
                </a:solidFill>
                <a:latin typeface="Meiryo UI" pitchFamily="50" charset="-128"/>
                <a:ea typeface="Meiryo UI" pitchFamily="50" charset="-128"/>
                <a:cs typeface="Meiryo UI" pitchFamily="50" charset="-128"/>
              </a:rPr>
              <a:t>14</a:t>
            </a:r>
            <a:r>
              <a:rPr lang="ja-JP" altLang="en-US" sz="800" b="1">
                <a:solidFill>
                  <a:schemeClr val="accent1"/>
                </a:solidFill>
                <a:latin typeface="Meiryo UI" pitchFamily="50" charset="-128"/>
                <a:ea typeface="Meiryo UI" pitchFamily="50" charset="-128"/>
                <a:cs typeface="Meiryo UI" pitchFamily="50" charset="-128"/>
              </a:rPr>
              <a:t>⇒</a:t>
            </a:r>
            <a:r>
              <a:rPr lang="en-US" altLang="ja-JP" sz="800" b="1">
                <a:solidFill>
                  <a:schemeClr val="accent1"/>
                </a:solidFill>
                <a:latin typeface="Meiryo UI" pitchFamily="50" charset="-128"/>
                <a:ea typeface="Meiryo UI" pitchFamily="50" charset="-128"/>
                <a:cs typeface="Meiryo UI" pitchFamily="50" charset="-128"/>
              </a:rPr>
              <a:t>11</a:t>
            </a:r>
            <a:r>
              <a:rPr lang="ja-JP" altLang="en-US" sz="800" b="1">
                <a:solidFill>
                  <a:schemeClr val="accent1"/>
                </a:solidFill>
                <a:latin typeface="Meiryo UI" pitchFamily="50" charset="-128"/>
                <a:ea typeface="Meiryo UI" pitchFamily="50" charset="-128"/>
                <a:cs typeface="Meiryo UI" pitchFamily="50" charset="-128"/>
              </a:rPr>
              <a:t>）</a:t>
            </a:r>
            <a:endParaRPr kumimoji="1" lang="ja-JP" altLang="en-US" sz="800" b="1">
              <a:solidFill>
                <a:schemeClr val="accent1"/>
              </a:solidFill>
              <a:latin typeface="Meiryo UI" pitchFamily="50" charset="-128"/>
              <a:ea typeface="Meiryo UI" pitchFamily="50" charset="-128"/>
              <a:cs typeface="Meiryo UI" pitchFamily="50" charset="-128"/>
            </a:endParaRPr>
          </a:p>
        </p:txBody>
      </p:sp>
      <p:graphicFrame>
        <p:nvGraphicFramePr>
          <p:cNvPr id="54" name="グラフ 53">
            <a:extLst>
              <a:ext uri="{FF2B5EF4-FFF2-40B4-BE49-F238E27FC236}">
                <a16:creationId xmlns:a16="http://schemas.microsoft.com/office/drawing/2014/main" id="{F6B7B0E2-A5B5-C543-3B9D-125CBCFC1AA5}"/>
              </a:ext>
            </a:extLst>
          </p:cNvPr>
          <p:cNvGraphicFramePr/>
          <p:nvPr>
            <p:extLst>
              <p:ext uri="{D42A27DB-BD31-4B8C-83A1-F6EECF244321}">
                <p14:modId xmlns:p14="http://schemas.microsoft.com/office/powerpoint/2010/main" val="2025907660"/>
              </p:ext>
            </p:extLst>
          </p:nvPr>
        </p:nvGraphicFramePr>
        <p:xfrm>
          <a:off x="492871" y="4384920"/>
          <a:ext cx="1800000" cy="21021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グラフ 54">
            <a:extLst>
              <a:ext uri="{FF2B5EF4-FFF2-40B4-BE49-F238E27FC236}">
                <a16:creationId xmlns:a16="http://schemas.microsoft.com/office/drawing/2014/main" id="{F4ABB40B-6BEF-1218-EC4D-2CDE66EA8C81}"/>
              </a:ext>
            </a:extLst>
          </p:cNvPr>
          <p:cNvGraphicFramePr/>
          <p:nvPr>
            <p:extLst>
              <p:ext uri="{D42A27DB-BD31-4B8C-83A1-F6EECF244321}">
                <p14:modId xmlns:p14="http://schemas.microsoft.com/office/powerpoint/2010/main" val="2905574252"/>
              </p:ext>
            </p:extLst>
          </p:nvPr>
        </p:nvGraphicFramePr>
        <p:xfrm>
          <a:off x="2230421" y="4384920"/>
          <a:ext cx="1800000" cy="21021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グラフ 55">
            <a:extLst>
              <a:ext uri="{FF2B5EF4-FFF2-40B4-BE49-F238E27FC236}">
                <a16:creationId xmlns:a16="http://schemas.microsoft.com/office/drawing/2014/main" id="{F440807D-E402-9850-3CE9-7F6FCF120FD9}"/>
              </a:ext>
            </a:extLst>
          </p:cNvPr>
          <p:cNvGraphicFramePr/>
          <p:nvPr>
            <p:extLst>
              <p:ext uri="{D42A27DB-BD31-4B8C-83A1-F6EECF244321}">
                <p14:modId xmlns:p14="http://schemas.microsoft.com/office/powerpoint/2010/main" val="1031492731"/>
              </p:ext>
            </p:extLst>
          </p:nvPr>
        </p:nvGraphicFramePr>
        <p:xfrm>
          <a:off x="3924280" y="4384920"/>
          <a:ext cx="1800000" cy="2102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グラフ 56">
            <a:extLst>
              <a:ext uri="{FF2B5EF4-FFF2-40B4-BE49-F238E27FC236}">
                <a16:creationId xmlns:a16="http://schemas.microsoft.com/office/drawing/2014/main" id="{ED79AEEB-9A6D-6171-DF35-5EF8AC84BBFA}"/>
              </a:ext>
            </a:extLst>
          </p:cNvPr>
          <p:cNvGraphicFramePr>
            <a:graphicFrameLocks/>
          </p:cNvGraphicFramePr>
          <p:nvPr>
            <p:extLst>
              <p:ext uri="{D42A27DB-BD31-4B8C-83A1-F6EECF244321}">
                <p14:modId xmlns:p14="http://schemas.microsoft.com/office/powerpoint/2010/main" val="604363957"/>
              </p:ext>
            </p:extLst>
          </p:nvPr>
        </p:nvGraphicFramePr>
        <p:xfrm>
          <a:off x="5564301" y="4384920"/>
          <a:ext cx="1800000" cy="2102400"/>
        </p:xfrm>
        <a:graphic>
          <a:graphicData uri="http://schemas.openxmlformats.org/drawingml/2006/chart">
            <c:chart xmlns:c="http://schemas.openxmlformats.org/drawingml/2006/chart" xmlns:r="http://schemas.openxmlformats.org/officeDocument/2006/relationships" r:id="rId7"/>
          </a:graphicData>
        </a:graphic>
      </p:graphicFrame>
      <p:cxnSp>
        <p:nvCxnSpPr>
          <p:cNvPr id="58" name="直線コネクタ 57">
            <a:extLst>
              <a:ext uri="{FF2B5EF4-FFF2-40B4-BE49-F238E27FC236}">
                <a16:creationId xmlns:a16="http://schemas.microsoft.com/office/drawing/2014/main" id="{F73D8C79-B178-13D1-AD79-B45C3708C630}"/>
              </a:ext>
            </a:extLst>
          </p:cNvPr>
          <p:cNvCxnSpPr>
            <a:cxnSpLocks/>
          </p:cNvCxnSpPr>
          <p:nvPr/>
        </p:nvCxnSpPr>
        <p:spPr>
          <a:xfrm>
            <a:off x="1249682" y="4854856"/>
            <a:ext cx="49759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69AD2878-335E-D8EE-2D50-58873875A722}"/>
              </a:ext>
            </a:extLst>
          </p:cNvPr>
          <p:cNvCxnSpPr>
            <a:cxnSpLocks/>
          </p:cNvCxnSpPr>
          <p:nvPr/>
        </p:nvCxnSpPr>
        <p:spPr>
          <a:xfrm>
            <a:off x="1277812" y="5191237"/>
            <a:ext cx="408523" cy="143496"/>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55A47391-B7A6-7EB4-326F-6F3B1652FA2D}"/>
              </a:ext>
            </a:extLst>
          </p:cNvPr>
          <p:cNvCxnSpPr>
            <a:cxnSpLocks/>
          </p:cNvCxnSpPr>
          <p:nvPr/>
        </p:nvCxnSpPr>
        <p:spPr>
          <a:xfrm>
            <a:off x="3011323" y="4775255"/>
            <a:ext cx="497590"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5C136CEC-93FD-AEE2-1D19-F8D397BCFCFB}"/>
              </a:ext>
            </a:extLst>
          </p:cNvPr>
          <p:cNvCxnSpPr>
            <a:cxnSpLocks/>
          </p:cNvCxnSpPr>
          <p:nvPr/>
        </p:nvCxnSpPr>
        <p:spPr>
          <a:xfrm>
            <a:off x="3011323" y="4812137"/>
            <a:ext cx="436653" cy="50333"/>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FC7C9AA4-4E42-B9B3-88E7-B817E346323E}"/>
              </a:ext>
            </a:extLst>
          </p:cNvPr>
          <p:cNvCxnSpPr>
            <a:cxnSpLocks/>
          </p:cNvCxnSpPr>
          <p:nvPr/>
        </p:nvCxnSpPr>
        <p:spPr>
          <a:xfrm>
            <a:off x="4746788" y="4748081"/>
            <a:ext cx="420966" cy="0"/>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F6E657AF-1322-21EE-1FD2-3FC751D57F97}"/>
              </a:ext>
            </a:extLst>
          </p:cNvPr>
          <p:cNvCxnSpPr>
            <a:cxnSpLocks/>
          </p:cNvCxnSpPr>
          <p:nvPr/>
        </p:nvCxnSpPr>
        <p:spPr>
          <a:xfrm>
            <a:off x="4746788" y="4837303"/>
            <a:ext cx="420966" cy="183581"/>
          </a:xfrm>
          <a:prstGeom prst="line">
            <a:avLst/>
          </a:prstGeom>
          <a:ln>
            <a:solidFill>
              <a:srgbClr val="FF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5120" name="直線コネクタ 5119">
            <a:extLst>
              <a:ext uri="{FF2B5EF4-FFF2-40B4-BE49-F238E27FC236}">
                <a16:creationId xmlns:a16="http://schemas.microsoft.com/office/drawing/2014/main" id="{2C62DBCE-5182-A19C-577B-06BB94504EA5}"/>
              </a:ext>
            </a:extLst>
          </p:cNvPr>
          <p:cNvCxnSpPr>
            <a:cxnSpLocks/>
          </p:cNvCxnSpPr>
          <p:nvPr/>
        </p:nvCxnSpPr>
        <p:spPr>
          <a:xfrm>
            <a:off x="6380733" y="4966347"/>
            <a:ext cx="415929" cy="0"/>
          </a:xfrm>
          <a:prstGeom prst="line">
            <a:avLst/>
          </a:prstGeom>
          <a:ln>
            <a:solidFill>
              <a:schemeClr val="tx2"/>
            </a:solidFill>
            <a:prstDash val="sysDash"/>
            <a:tailEnd type="none"/>
          </a:ln>
        </p:spPr>
        <p:style>
          <a:lnRef idx="1">
            <a:schemeClr val="dk1"/>
          </a:lnRef>
          <a:fillRef idx="0">
            <a:schemeClr val="dk1"/>
          </a:fillRef>
          <a:effectRef idx="0">
            <a:schemeClr val="dk1"/>
          </a:effectRef>
          <a:fontRef idx="minor">
            <a:schemeClr val="tx1"/>
          </a:fontRef>
        </p:style>
      </p:cxnSp>
      <p:cxnSp>
        <p:nvCxnSpPr>
          <p:cNvPr id="5121" name="直線コネクタ 5120">
            <a:extLst>
              <a:ext uri="{FF2B5EF4-FFF2-40B4-BE49-F238E27FC236}">
                <a16:creationId xmlns:a16="http://schemas.microsoft.com/office/drawing/2014/main" id="{2A98CF5F-C2EE-623D-7C30-EDA9DC18EDF2}"/>
              </a:ext>
            </a:extLst>
          </p:cNvPr>
          <p:cNvCxnSpPr>
            <a:cxnSpLocks/>
          </p:cNvCxnSpPr>
          <p:nvPr/>
        </p:nvCxnSpPr>
        <p:spPr>
          <a:xfrm flipV="1">
            <a:off x="6380733" y="5297367"/>
            <a:ext cx="406404" cy="102929"/>
          </a:xfrm>
          <a:prstGeom prst="line">
            <a:avLst/>
          </a:prstGeom>
          <a:ln>
            <a:solidFill>
              <a:schemeClr val="tx2"/>
            </a:solidFill>
            <a:prstDash val="sysDash"/>
            <a:tailEnd type="none"/>
          </a:ln>
        </p:spPr>
        <p:style>
          <a:lnRef idx="1">
            <a:schemeClr val="dk1"/>
          </a:lnRef>
          <a:fillRef idx="0">
            <a:schemeClr val="dk1"/>
          </a:fillRef>
          <a:effectRef idx="0">
            <a:schemeClr val="dk1"/>
          </a:effectRef>
          <a:fontRef idx="minor">
            <a:schemeClr val="tx1"/>
          </a:fontRef>
        </p:style>
      </p:cxnSp>
      <p:grpSp>
        <p:nvGrpSpPr>
          <p:cNvPr id="5133" name="グループ化 5132">
            <a:extLst>
              <a:ext uri="{FF2B5EF4-FFF2-40B4-BE49-F238E27FC236}">
                <a16:creationId xmlns:a16="http://schemas.microsoft.com/office/drawing/2014/main" id="{AAA992C1-ECCA-9620-CD85-43510D07F22D}"/>
              </a:ext>
            </a:extLst>
          </p:cNvPr>
          <p:cNvGrpSpPr/>
          <p:nvPr/>
        </p:nvGrpSpPr>
        <p:grpSpPr>
          <a:xfrm>
            <a:off x="7989757" y="4348147"/>
            <a:ext cx="962764" cy="2246512"/>
            <a:chOff x="7631653" y="4348147"/>
            <a:chExt cx="962764" cy="2246512"/>
          </a:xfrm>
        </p:grpSpPr>
        <p:sp>
          <p:nvSpPr>
            <p:cNvPr id="5125" name="テキスト ボックス 5124">
              <a:extLst>
                <a:ext uri="{FF2B5EF4-FFF2-40B4-BE49-F238E27FC236}">
                  <a16:creationId xmlns:a16="http://schemas.microsoft.com/office/drawing/2014/main" id="{2015132B-D7FD-FB20-0045-990F8B4D7999}"/>
                </a:ext>
              </a:extLst>
            </p:cNvPr>
            <p:cNvSpPr txBox="1"/>
            <p:nvPr/>
          </p:nvSpPr>
          <p:spPr>
            <a:xfrm>
              <a:off x="7761597" y="4348147"/>
              <a:ext cx="832820" cy="2246512"/>
            </a:xfrm>
            <a:prstGeom prst="rect">
              <a:avLst/>
            </a:prstGeom>
            <a:noFill/>
            <a:ln w="19050">
              <a:noFill/>
            </a:ln>
          </p:spPr>
          <p:txBody>
            <a:bodyPr wrap="square" rtlCol="0">
              <a:spAutoFit/>
            </a:bodyPr>
            <a:lstStyle/>
            <a:p>
              <a:pPr algn="ctr">
                <a:lnSpc>
                  <a:spcPct val="200000"/>
                </a:lnSpc>
              </a:pPr>
              <a:r>
                <a:rPr kumimoji="1" lang="ja-JP" altLang="en-US" sz="1200">
                  <a:latin typeface="Meiryo UI" pitchFamily="50" charset="-128"/>
                  <a:ea typeface="Meiryo UI" pitchFamily="50" charset="-128"/>
                  <a:cs typeface="Meiryo UI" pitchFamily="50" charset="-128"/>
                </a:rPr>
                <a:t>健全度</a:t>
              </a:r>
              <a:r>
                <a:rPr kumimoji="1" lang="en-US" altLang="ja-JP" sz="1200">
                  <a:latin typeface="Meiryo UI" pitchFamily="50" charset="-128"/>
                  <a:ea typeface="Meiryo UI" pitchFamily="50" charset="-128"/>
                  <a:cs typeface="Meiryo UI" pitchFamily="50" charset="-128"/>
                </a:rPr>
                <a:t>A</a:t>
              </a:r>
            </a:p>
            <a:p>
              <a:pPr algn="ctr">
                <a:lnSpc>
                  <a:spcPct val="200000"/>
                </a:lnSpc>
              </a:pPr>
              <a:r>
                <a:rPr lang="ja-JP" altLang="en-US" sz="1200">
                  <a:latin typeface="Meiryo UI" pitchFamily="50" charset="-128"/>
                  <a:ea typeface="Meiryo UI" pitchFamily="50" charset="-128"/>
                  <a:cs typeface="Meiryo UI" pitchFamily="50" charset="-128"/>
                </a:rPr>
                <a:t>健全度</a:t>
              </a:r>
              <a:r>
                <a:rPr lang="en-US" altLang="ja-JP" sz="1200">
                  <a:latin typeface="Meiryo UI" pitchFamily="50" charset="-128"/>
                  <a:ea typeface="Meiryo UI" pitchFamily="50" charset="-128"/>
                  <a:cs typeface="Meiryo UI" pitchFamily="50" charset="-128"/>
                </a:rPr>
                <a:t>B</a:t>
              </a:r>
            </a:p>
            <a:p>
              <a:pPr algn="ctr">
                <a:lnSpc>
                  <a:spcPct val="200000"/>
                </a:lnSpc>
              </a:pPr>
              <a:r>
                <a:rPr lang="ja-JP" altLang="en-US" sz="1200">
                  <a:latin typeface="Meiryo UI" pitchFamily="50" charset="-128"/>
                  <a:ea typeface="Meiryo UI" pitchFamily="50" charset="-128"/>
                  <a:cs typeface="Meiryo UI" pitchFamily="50" charset="-128"/>
                </a:rPr>
                <a:t>補修済</a:t>
              </a:r>
              <a:r>
                <a:rPr lang="en-US" altLang="ja-JP" sz="1200">
                  <a:latin typeface="Meiryo UI" pitchFamily="50" charset="-128"/>
                  <a:ea typeface="Meiryo UI" pitchFamily="50" charset="-128"/>
                  <a:cs typeface="Meiryo UI" pitchFamily="50" charset="-128"/>
                </a:rPr>
                <a:t>C</a:t>
              </a:r>
            </a:p>
            <a:p>
              <a:pPr algn="ctr">
                <a:lnSpc>
                  <a:spcPct val="200000"/>
                </a:lnSpc>
              </a:pPr>
              <a:r>
                <a:rPr kumimoji="1" lang="ja-JP" altLang="en-US" sz="1200">
                  <a:latin typeface="Meiryo UI" pitchFamily="50" charset="-128"/>
                  <a:ea typeface="Meiryo UI" pitchFamily="50" charset="-128"/>
                  <a:cs typeface="Meiryo UI" pitchFamily="50" charset="-128"/>
                </a:rPr>
                <a:t>健全度</a:t>
              </a:r>
              <a:r>
                <a:rPr kumimoji="1" lang="en-US" altLang="ja-JP" sz="1200">
                  <a:latin typeface="Meiryo UI" pitchFamily="50" charset="-128"/>
                  <a:ea typeface="Meiryo UI" pitchFamily="50" charset="-128"/>
                  <a:cs typeface="Meiryo UI" pitchFamily="50" charset="-128"/>
                </a:rPr>
                <a:t>C</a:t>
              </a:r>
            </a:p>
            <a:p>
              <a:pPr algn="ctr">
                <a:lnSpc>
                  <a:spcPct val="200000"/>
                </a:lnSpc>
              </a:pPr>
              <a:r>
                <a:rPr kumimoji="1" lang="ja-JP" altLang="en-US" sz="1200">
                  <a:latin typeface="Meiryo UI" pitchFamily="50" charset="-128"/>
                  <a:ea typeface="Meiryo UI" pitchFamily="50" charset="-128"/>
                  <a:cs typeface="Meiryo UI" pitchFamily="50" charset="-128"/>
                </a:rPr>
                <a:t>補修</a:t>
              </a:r>
              <a:r>
                <a:rPr lang="ja-JP" altLang="en-US" sz="1200">
                  <a:latin typeface="Meiryo UI" pitchFamily="50" charset="-128"/>
                  <a:ea typeface="Meiryo UI" pitchFamily="50" charset="-128"/>
                  <a:cs typeface="Meiryo UI" pitchFamily="50" charset="-128"/>
                </a:rPr>
                <a:t>済</a:t>
              </a:r>
              <a:r>
                <a:rPr lang="en-US" altLang="ja-JP" sz="1200">
                  <a:latin typeface="Meiryo UI" pitchFamily="50" charset="-128"/>
                  <a:ea typeface="Meiryo UI" pitchFamily="50" charset="-128"/>
                  <a:cs typeface="Meiryo UI" pitchFamily="50" charset="-128"/>
                </a:rPr>
                <a:t>D</a:t>
              </a:r>
            </a:p>
            <a:p>
              <a:pPr algn="ctr">
                <a:lnSpc>
                  <a:spcPct val="200000"/>
                </a:lnSpc>
              </a:pPr>
              <a:r>
                <a:rPr kumimoji="1" lang="ja-JP" altLang="en-US" sz="1200">
                  <a:latin typeface="Meiryo UI" pitchFamily="50" charset="-128"/>
                  <a:ea typeface="Meiryo UI" pitchFamily="50" charset="-128"/>
                  <a:cs typeface="Meiryo UI" pitchFamily="50" charset="-128"/>
                </a:rPr>
                <a:t>健全度</a:t>
              </a:r>
              <a:r>
                <a:rPr kumimoji="1" lang="en-US" altLang="ja-JP" sz="1200">
                  <a:latin typeface="Meiryo UI" pitchFamily="50" charset="-128"/>
                  <a:ea typeface="Meiryo UI" pitchFamily="50" charset="-128"/>
                  <a:cs typeface="Meiryo UI" pitchFamily="50" charset="-128"/>
                </a:rPr>
                <a:t>D</a:t>
              </a:r>
            </a:p>
          </p:txBody>
        </p:sp>
        <p:sp>
          <p:nvSpPr>
            <p:cNvPr id="5126" name="正方形/長方形 5125">
              <a:extLst>
                <a:ext uri="{FF2B5EF4-FFF2-40B4-BE49-F238E27FC236}">
                  <a16:creationId xmlns:a16="http://schemas.microsoft.com/office/drawing/2014/main" id="{7DB03F58-26E3-9AD3-C6C2-9BABC594B660}"/>
                </a:ext>
              </a:extLst>
            </p:cNvPr>
            <p:cNvSpPr/>
            <p:nvPr/>
          </p:nvSpPr>
          <p:spPr>
            <a:xfrm>
              <a:off x="7639213" y="5633798"/>
              <a:ext cx="144000" cy="1440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27" name="正方形/長方形 5126">
              <a:extLst>
                <a:ext uri="{FF2B5EF4-FFF2-40B4-BE49-F238E27FC236}">
                  <a16:creationId xmlns:a16="http://schemas.microsoft.com/office/drawing/2014/main" id="{32C25300-8952-93AF-33FE-D7AA478AE78A}"/>
                </a:ext>
              </a:extLst>
            </p:cNvPr>
            <p:cNvSpPr/>
            <p:nvPr/>
          </p:nvSpPr>
          <p:spPr>
            <a:xfrm>
              <a:off x="7639213" y="5265821"/>
              <a:ext cx="144000" cy="1440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28" name="正方形/長方形 5127">
              <a:extLst>
                <a:ext uri="{FF2B5EF4-FFF2-40B4-BE49-F238E27FC236}">
                  <a16:creationId xmlns:a16="http://schemas.microsoft.com/office/drawing/2014/main" id="{C5666BE5-653E-E38C-257B-1CDDBD294D70}"/>
                </a:ext>
              </a:extLst>
            </p:cNvPr>
            <p:cNvSpPr/>
            <p:nvPr/>
          </p:nvSpPr>
          <p:spPr>
            <a:xfrm>
              <a:off x="7631653" y="4907047"/>
              <a:ext cx="144000" cy="144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30" name="正方形/長方形 5129">
              <a:extLst>
                <a:ext uri="{FF2B5EF4-FFF2-40B4-BE49-F238E27FC236}">
                  <a16:creationId xmlns:a16="http://schemas.microsoft.com/office/drawing/2014/main" id="{AE6222ED-0D8B-215F-20FE-E1296DAC0155}"/>
                </a:ext>
              </a:extLst>
            </p:cNvPr>
            <p:cNvSpPr/>
            <p:nvPr/>
          </p:nvSpPr>
          <p:spPr>
            <a:xfrm>
              <a:off x="7631653" y="4539070"/>
              <a:ext cx="144000" cy="14400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31" name="正方形/長方形 5130">
              <a:extLst>
                <a:ext uri="{FF2B5EF4-FFF2-40B4-BE49-F238E27FC236}">
                  <a16:creationId xmlns:a16="http://schemas.microsoft.com/office/drawing/2014/main" id="{0C5496CE-F2D1-106A-5EEE-50F667A11B3A}"/>
                </a:ext>
              </a:extLst>
            </p:cNvPr>
            <p:cNvSpPr/>
            <p:nvPr/>
          </p:nvSpPr>
          <p:spPr>
            <a:xfrm>
              <a:off x="7639213" y="6362294"/>
              <a:ext cx="144000" cy="144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132" name="正方形/長方形 5131">
              <a:extLst>
                <a:ext uri="{FF2B5EF4-FFF2-40B4-BE49-F238E27FC236}">
                  <a16:creationId xmlns:a16="http://schemas.microsoft.com/office/drawing/2014/main" id="{E6813020-5E5D-3749-A0F0-EF2F0733DABF}"/>
                </a:ext>
              </a:extLst>
            </p:cNvPr>
            <p:cNvSpPr/>
            <p:nvPr/>
          </p:nvSpPr>
          <p:spPr>
            <a:xfrm>
              <a:off x="7639213" y="5992721"/>
              <a:ext cx="144000" cy="1440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5134" name="テキスト ボックス 5133">
            <a:extLst>
              <a:ext uri="{FF2B5EF4-FFF2-40B4-BE49-F238E27FC236}">
                <a16:creationId xmlns:a16="http://schemas.microsoft.com/office/drawing/2014/main" id="{5A730B70-327F-9EAB-A896-A654259BF549}"/>
              </a:ext>
            </a:extLst>
          </p:cNvPr>
          <p:cNvSpPr txBox="1"/>
          <p:nvPr/>
        </p:nvSpPr>
        <p:spPr>
          <a:xfrm>
            <a:off x="7472498" y="4472570"/>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悪</a:t>
            </a:r>
            <a:endParaRPr kumimoji="1" lang="en-US" altLang="ja-JP" sz="1200">
              <a:latin typeface="Meiryo UI" pitchFamily="50" charset="-128"/>
              <a:ea typeface="Meiryo UI" pitchFamily="50" charset="-128"/>
              <a:cs typeface="Meiryo UI" pitchFamily="50" charset="-128"/>
            </a:endParaRPr>
          </a:p>
        </p:txBody>
      </p:sp>
      <p:sp>
        <p:nvSpPr>
          <p:cNvPr id="5135" name="テキスト ボックス 5134">
            <a:extLst>
              <a:ext uri="{FF2B5EF4-FFF2-40B4-BE49-F238E27FC236}">
                <a16:creationId xmlns:a16="http://schemas.microsoft.com/office/drawing/2014/main" id="{E81847FD-D3C0-B744-7B94-5D36BF7C5FBA}"/>
              </a:ext>
            </a:extLst>
          </p:cNvPr>
          <p:cNvSpPr txBox="1"/>
          <p:nvPr/>
        </p:nvSpPr>
        <p:spPr>
          <a:xfrm>
            <a:off x="7481338" y="6321019"/>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良</a:t>
            </a:r>
            <a:endParaRPr kumimoji="1" lang="en-US" altLang="ja-JP" sz="1200">
              <a:latin typeface="Meiryo UI" pitchFamily="50" charset="-128"/>
              <a:ea typeface="Meiryo UI" pitchFamily="50" charset="-128"/>
              <a:cs typeface="Meiryo UI" pitchFamily="50" charset="-128"/>
            </a:endParaRPr>
          </a:p>
        </p:txBody>
      </p:sp>
      <p:sp>
        <p:nvSpPr>
          <p:cNvPr id="5136" name="矢印: 上下 5135">
            <a:extLst>
              <a:ext uri="{FF2B5EF4-FFF2-40B4-BE49-F238E27FC236}">
                <a16:creationId xmlns:a16="http://schemas.microsoft.com/office/drawing/2014/main" id="{1978304F-814C-88C4-3272-2B11E8CA0FE6}"/>
              </a:ext>
            </a:extLst>
          </p:cNvPr>
          <p:cNvSpPr/>
          <p:nvPr/>
        </p:nvSpPr>
        <p:spPr>
          <a:xfrm>
            <a:off x="7579605" y="4812137"/>
            <a:ext cx="181243" cy="14699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1" name="テキスト ボックス 5140">
            <a:extLst>
              <a:ext uri="{FF2B5EF4-FFF2-40B4-BE49-F238E27FC236}">
                <a16:creationId xmlns:a16="http://schemas.microsoft.com/office/drawing/2014/main" id="{177631F2-69FD-E164-8416-68FCCF4BFEF5}"/>
              </a:ext>
            </a:extLst>
          </p:cNvPr>
          <p:cNvSpPr txBox="1"/>
          <p:nvPr/>
        </p:nvSpPr>
        <p:spPr>
          <a:xfrm>
            <a:off x="7687670" y="3785219"/>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悪</a:t>
            </a:r>
            <a:endParaRPr kumimoji="1" lang="en-US" altLang="ja-JP" sz="1200">
              <a:latin typeface="Meiryo UI" pitchFamily="50" charset="-128"/>
              <a:ea typeface="Meiryo UI" pitchFamily="50" charset="-128"/>
              <a:cs typeface="Meiryo UI" pitchFamily="50" charset="-128"/>
            </a:endParaRPr>
          </a:p>
        </p:txBody>
      </p:sp>
      <p:sp>
        <p:nvSpPr>
          <p:cNvPr id="5142" name="テキスト ボックス 5141">
            <a:extLst>
              <a:ext uri="{FF2B5EF4-FFF2-40B4-BE49-F238E27FC236}">
                <a16:creationId xmlns:a16="http://schemas.microsoft.com/office/drawing/2014/main" id="{107630FF-E110-EFA6-79E5-051C3C850733}"/>
              </a:ext>
            </a:extLst>
          </p:cNvPr>
          <p:cNvSpPr txBox="1"/>
          <p:nvPr/>
        </p:nvSpPr>
        <p:spPr>
          <a:xfrm>
            <a:off x="5992579" y="3786804"/>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良</a:t>
            </a:r>
            <a:endParaRPr kumimoji="1" lang="en-US" altLang="ja-JP" sz="1200">
              <a:latin typeface="Meiryo UI" pitchFamily="50" charset="-128"/>
              <a:ea typeface="Meiryo UI" pitchFamily="50" charset="-128"/>
              <a:cs typeface="Meiryo UI" pitchFamily="50" charset="-128"/>
            </a:endParaRPr>
          </a:p>
        </p:txBody>
      </p:sp>
      <p:sp>
        <p:nvSpPr>
          <p:cNvPr id="5143" name="矢印: 上下 5142">
            <a:extLst>
              <a:ext uri="{FF2B5EF4-FFF2-40B4-BE49-F238E27FC236}">
                <a16:creationId xmlns:a16="http://schemas.microsoft.com/office/drawing/2014/main" id="{C6E9171B-EEB0-8C41-28A4-AA1010A3E72E}"/>
              </a:ext>
            </a:extLst>
          </p:cNvPr>
          <p:cNvSpPr/>
          <p:nvPr/>
        </p:nvSpPr>
        <p:spPr>
          <a:xfrm rot="5400000">
            <a:off x="6910560" y="3374782"/>
            <a:ext cx="216740" cy="11293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4" name="テキスト ボックス 5143">
            <a:extLst>
              <a:ext uri="{FF2B5EF4-FFF2-40B4-BE49-F238E27FC236}">
                <a16:creationId xmlns:a16="http://schemas.microsoft.com/office/drawing/2014/main" id="{6F684D87-D42E-53CB-4CEC-B4AB9DF7B802}"/>
              </a:ext>
            </a:extLst>
          </p:cNvPr>
          <p:cNvSpPr txBox="1"/>
          <p:nvPr/>
        </p:nvSpPr>
        <p:spPr>
          <a:xfrm>
            <a:off x="3844595" y="3823321"/>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悪</a:t>
            </a:r>
            <a:endParaRPr kumimoji="1" lang="en-US" altLang="ja-JP" sz="1200">
              <a:latin typeface="Meiryo UI" pitchFamily="50" charset="-128"/>
              <a:ea typeface="Meiryo UI" pitchFamily="50" charset="-128"/>
              <a:cs typeface="Meiryo UI" pitchFamily="50" charset="-128"/>
            </a:endParaRPr>
          </a:p>
        </p:txBody>
      </p:sp>
      <p:sp>
        <p:nvSpPr>
          <p:cNvPr id="5145" name="テキスト ボックス 5144">
            <a:extLst>
              <a:ext uri="{FF2B5EF4-FFF2-40B4-BE49-F238E27FC236}">
                <a16:creationId xmlns:a16="http://schemas.microsoft.com/office/drawing/2014/main" id="{EE9387DA-C9E6-5D42-4770-7B699D864049}"/>
              </a:ext>
            </a:extLst>
          </p:cNvPr>
          <p:cNvSpPr txBox="1"/>
          <p:nvPr/>
        </p:nvSpPr>
        <p:spPr>
          <a:xfrm>
            <a:off x="1008064" y="3824906"/>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良</a:t>
            </a:r>
            <a:endParaRPr kumimoji="1" lang="en-US" altLang="ja-JP" sz="1200">
              <a:latin typeface="Meiryo UI" pitchFamily="50" charset="-128"/>
              <a:ea typeface="Meiryo UI" pitchFamily="50" charset="-128"/>
              <a:cs typeface="Meiryo UI" pitchFamily="50" charset="-128"/>
            </a:endParaRPr>
          </a:p>
        </p:txBody>
      </p:sp>
      <p:sp>
        <p:nvSpPr>
          <p:cNvPr id="5146" name="矢印: 上下 5145">
            <a:extLst>
              <a:ext uri="{FF2B5EF4-FFF2-40B4-BE49-F238E27FC236}">
                <a16:creationId xmlns:a16="http://schemas.microsoft.com/office/drawing/2014/main" id="{3960398E-4C77-EDCC-42DF-455BF8060A87}"/>
              </a:ext>
            </a:extLst>
          </p:cNvPr>
          <p:cNvSpPr/>
          <p:nvPr/>
        </p:nvSpPr>
        <p:spPr>
          <a:xfrm rot="5400000">
            <a:off x="2515117" y="2823812"/>
            <a:ext cx="208474" cy="22991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9" name="正方形/長方形 5148">
            <a:extLst>
              <a:ext uri="{FF2B5EF4-FFF2-40B4-BE49-F238E27FC236}">
                <a16:creationId xmlns:a16="http://schemas.microsoft.com/office/drawing/2014/main" id="{D7C9D9AB-B837-ADBE-9547-62DE4ED723E2}"/>
              </a:ext>
            </a:extLst>
          </p:cNvPr>
          <p:cNvSpPr/>
          <p:nvPr/>
        </p:nvSpPr>
        <p:spPr>
          <a:xfrm>
            <a:off x="750262" y="3619908"/>
            <a:ext cx="3821738" cy="5110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0" name="正方形/長方形 5149">
            <a:extLst>
              <a:ext uri="{FF2B5EF4-FFF2-40B4-BE49-F238E27FC236}">
                <a16:creationId xmlns:a16="http://schemas.microsoft.com/office/drawing/2014/main" id="{BBAB9805-56D3-E529-C348-FF359FE6A7C4}"/>
              </a:ext>
            </a:extLst>
          </p:cNvPr>
          <p:cNvSpPr/>
          <p:nvPr/>
        </p:nvSpPr>
        <p:spPr>
          <a:xfrm>
            <a:off x="5755464" y="3563698"/>
            <a:ext cx="2638274" cy="5366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1" name="正方形/長方形 5150">
            <a:extLst>
              <a:ext uri="{FF2B5EF4-FFF2-40B4-BE49-F238E27FC236}">
                <a16:creationId xmlns:a16="http://schemas.microsoft.com/office/drawing/2014/main" id="{51CBB73D-3F6A-BE9B-DEF2-B0484C9231D5}"/>
              </a:ext>
            </a:extLst>
          </p:cNvPr>
          <p:cNvSpPr/>
          <p:nvPr/>
        </p:nvSpPr>
        <p:spPr>
          <a:xfrm>
            <a:off x="7453115" y="4457182"/>
            <a:ext cx="1499406" cy="21374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886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個別部会の結果概要②施設の状態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1">
            <a:extLst>
              <a:ext uri="{FF2B5EF4-FFF2-40B4-BE49-F238E27FC236}">
                <a16:creationId xmlns:a16="http://schemas.microsoft.com/office/drawing/2014/main" id="{68FD6A9B-2EB6-441C-E6EE-CBBA461B90A0}"/>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23B567D-8E58-BE34-7E44-041D2052F1A3}"/>
              </a:ext>
            </a:extLst>
          </p:cNvPr>
          <p:cNvSpPr txBox="1"/>
          <p:nvPr/>
        </p:nvSpPr>
        <p:spPr>
          <a:xfrm>
            <a:off x="139645" y="1083117"/>
            <a:ext cx="2530439" cy="307777"/>
          </a:xfrm>
          <a:prstGeom prst="rect">
            <a:avLst/>
          </a:prstGeom>
          <a:noFill/>
          <a:ln w="19050">
            <a:noFill/>
          </a:ln>
        </p:spPr>
        <p:txBody>
          <a:bodyPr wrap="square" rtlCol="0">
            <a:spAutoFit/>
          </a:bodyPr>
          <a:lstStyle/>
          <a:p>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①下水設備</a:t>
            </a:r>
          </a:p>
        </p:txBody>
      </p:sp>
      <p:sp>
        <p:nvSpPr>
          <p:cNvPr id="11" name="テキスト ボックス 10">
            <a:extLst>
              <a:ext uri="{FF2B5EF4-FFF2-40B4-BE49-F238E27FC236}">
                <a16:creationId xmlns:a16="http://schemas.microsoft.com/office/drawing/2014/main" id="{C6B27266-3B5B-8AF7-F730-EA5374A0D79F}"/>
              </a:ext>
            </a:extLst>
          </p:cNvPr>
          <p:cNvSpPr txBox="1"/>
          <p:nvPr/>
        </p:nvSpPr>
        <p:spPr>
          <a:xfrm>
            <a:off x="3172821" y="1083117"/>
            <a:ext cx="2530439" cy="307777"/>
          </a:xfrm>
          <a:prstGeom prst="rect">
            <a:avLst/>
          </a:prstGeom>
          <a:noFill/>
          <a:ln w="19050">
            <a:noFill/>
          </a:ln>
        </p:spPr>
        <p:txBody>
          <a:bodyPr wrap="square" rtlCol="0">
            <a:spAutoFit/>
          </a:bodyPr>
          <a:lstStyle/>
          <a:p>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②河川設備</a:t>
            </a:r>
          </a:p>
        </p:txBody>
      </p:sp>
      <p:sp>
        <p:nvSpPr>
          <p:cNvPr id="14" name="テキスト ボックス 13">
            <a:extLst>
              <a:ext uri="{FF2B5EF4-FFF2-40B4-BE49-F238E27FC236}">
                <a16:creationId xmlns:a16="http://schemas.microsoft.com/office/drawing/2014/main" id="{E7B004DF-1307-39FB-FCB4-6A1747930922}"/>
              </a:ext>
            </a:extLst>
          </p:cNvPr>
          <p:cNvSpPr txBox="1"/>
          <p:nvPr/>
        </p:nvSpPr>
        <p:spPr>
          <a:xfrm>
            <a:off x="6198269" y="1094128"/>
            <a:ext cx="2530439" cy="307777"/>
          </a:xfrm>
          <a:prstGeom prst="rect">
            <a:avLst/>
          </a:prstGeom>
          <a:noFill/>
          <a:ln w="19050">
            <a:noFill/>
          </a:ln>
        </p:spPr>
        <p:txBody>
          <a:bodyPr wrap="square" rtlCol="0">
            <a:spAutoFit/>
          </a:bodyPr>
          <a:lstStyle/>
          <a:p>
            <a:r>
              <a:rPr lang="ja-JP" altLang="en-US" sz="1400" b="1">
                <a:latin typeface="Meiryo UI" panose="020B0604030504040204" pitchFamily="50" charset="-128"/>
                <a:ea typeface="Meiryo UI" panose="020B0604030504040204" pitchFamily="50" charset="-128"/>
                <a:cs typeface="Meiryo UI" panose="020B0604030504040204" pitchFamily="50" charset="-128"/>
              </a:rPr>
              <a:t>③海岸設備</a:t>
            </a:r>
            <a:endParaRPr kumimoji="1" lang="ja-JP" altLang="en-US"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FB4989DA-71CC-D9D6-080C-8BB8AA356371}"/>
              </a:ext>
            </a:extLst>
          </p:cNvPr>
          <p:cNvSpPr txBox="1"/>
          <p:nvPr/>
        </p:nvSpPr>
        <p:spPr>
          <a:xfrm>
            <a:off x="139645" y="647701"/>
            <a:ext cx="2530439" cy="307777"/>
          </a:xfrm>
          <a:prstGeom prst="rect">
            <a:avLst/>
          </a:prstGeom>
          <a:noFill/>
          <a:ln w="19050">
            <a:noFill/>
          </a:ln>
        </p:spPr>
        <p:txBody>
          <a:bodyPr wrap="square" rtlCol="0">
            <a:spAutoFit/>
          </a:bodyPr>
          <a:lstStyle/>
          <a:p>
            <a:r>
              <a:rPr kumimoji="1" lang="ja-JP" altLang="en-US" sz="1400" b="1">
                <a:latin typeface="Meiryo UI" panose="020B0604030504040204" pitchFamily="50" charset="-128"/>
                <a:ea typeface="Meiryo UI" panose="020B0604030504040204" pitchFamily="50" charset="-128"/>
                <a:cs typeface="Meiryo UI" panose="020B0604030504040204" pitchFamily="50" charset="-128"/>
              </a:rPr>
              <a:t>設備部会</a:t>
            </a:r>
          </a:p>
        </p:txBody>
      </p:sp>
      <p:grpSp>
        <p:nvGrpSpPr>
          <p:cNvPr id="35" name="グループ化 34">
            <a:extLst>
              <a:ext uri="{FF2B5EF4-FFF2-40B4-BE49-F238E27FC236}">
                <a16:creationId xmlns:a16="http://schemas.microsoft.com/office/drawing/2014/main" id="{0C7861FC-FFF6-18DE-2E01-601F6F5E4B6F}"/>
              </a:ext>
            </a:extLst>
          </p:cNvPr>
          <p:cNvGrpSpPr/>
          <p:nvPr/>
        </p:nvGrpSpPr>
        <p:grpSpPr>
          <a:xfrm>
            <a:off x="1525394" y="3498285"/>
            <a:ext cx="6219384" cy="636588"/>
            <a:chOff x="1525394" y="3438725"/>
            <a:chExt cx="6219384" cy="636588"/>
          </a:xfrm>
        </p:grpSpPr>
        <p:sp>
          <p:nvSpPr>
            <p:cNvPr id="15" name="テキスト ボックス 14">
              <a:extLst>
                <a:ext uri="{FF2B5EF4-FFF2-40B4-BE49-F238E27FC236}">
                  <a16:creationId xmlns:a16="http://schemas.microsoft.com/office/drawing/2014/main" id="{941577E8-8B9D-B6DD-6448-1690A9EF9DA9}"/>
                </a:ext>
              </a:extLst>
            </p:cNvPr>
            <p:cNvSpPr txBox="1"/>
            <p:nvPr/>
          </p:nvSpPr>
          <p:spPr>
            <a:xfrm>
              <a:off x="1525394" y="3438725"/>
              <a:ext cx="621938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健全度５　　　　　　健全度４　　　　　　健全度３　　　　　　健全度２　　　　　　健全度１</a:t>
              </a:r>
              <a:endParaRPr kumimoji="1" lang="en-US" altLang="ja-JP" sz="1200">
                <a:latin typeface="Meiryo UI" pitchFamily="50" charset="-128"/>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BAE3F0E7-9D16-6A48-7C29-6B9A19AB2DA4}"/>
                </a:ext>
              </a:extLst>
            </p:cNvPr>
            <p:cNvSpPr/>
            <p:nvPr/>
          </p:nvSpPr>
          <p:spPr>
            <a:xfrm>
              <a:off x="1686391" y="3505224"/>
              <a:ext cx="144000" cy="14400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DE852174-8281-A9C6-E5BA-9E37181AE5B3}"/>
                </a:ext>
              </a:extLst>
            </p:cNvPr>
            <p:cNvSpPr/>
            <p:nvPr/>
          </p:nvSpPr>
          <p:spPr>
            <a:xfrm>
              <a:off x="2936670" y="3505224"/>
              <a:ext cx="144000" cy="1440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52098083-76A1-5C36-CF11-A25B13A4A491}"/>
                </a:ext>
              </a:extLst>
            </p:cNvPr>
            <p:cNvSpPr/>
            <p:nvPr/>
          </p:nvSpPr>
          <p:spPr>
            <a:xfrm>
              <a:off x="4129889" y="3505224"/>
              <a:ext cx="144000" cy="14400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E8C7E92-2A67-7100-F062-D650DA1DAF26}"/>
                </a:ext>
              </a:extLst>
            </p:cNvPr>
            <p:cNvSpPr/>
            <p:nvPr/>
          </p:nvSpPr>
          <p:spPr>
            <a:xfrm>
              <a:off x="5366654" y="3505224"/>
              <a:ext cx="144000" cy="1440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0C8292B7-B6FB-B9A4-B87F-75CF2B2D984B}"/>
                </a:ext>
              </a:extLst>
            </p:cNvPr>
            <p:cNvSpPr/>
            <p:nvPr/>
          </p:nvSpPr>
          <p:spPr>
            <a:xfrm>
              <a:off x="6603419" y="3505224"/>
              <a:ext cx="144000" cy="14400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67CB0616-042C-F481-50A1-D4A87A101F15}"/>
                </a:ext>
              </a:extLst>
            </p:cNvPr>
            <p:cNvSpPr txBox="1"/>
            <p:nvPr/>
          </p:nvSpPr>
          <p:spPr>
            <a:xfrm>
              <a:off x="6747419" y="3764104"/>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悪</a:t>
              </a:r>
              <a:endParaRPr kumimoji="1" lang="en-US" altLang="ja-JP" sz="1200">
                <a:latin typeface="Meiryo UI" pitchFamily="50" charset="-128"/>
                <a:ea typeface="Meiryo UI" pitchFamily="50" charset="-128"/>
                <a:cs typeface="Meiryo UI" pitchFamily="50" charset="-128"/>
              </a:endParaRPr>
            </a:p>
          </p:txBody>
        </p:sp>
        <p:sp>
          <p:nvSpPr>
            <p:cNvPr id="32" name="テキスト ボックス 31">
              <a:extLst>
                <a:ext uri="{FF2B5EF4-FFF2-40B4-BE49-F238E27FC236}">
                  <a16:creationId xmlns:a16="http://schemas.microsoft.com/office/drawing/2014/main" id="{B7605907-AB75-F647-A440-5D7B46805781}"/>
                </a:ext>
              </a:extLst>
            </p:cNvPr>
            <p:cNvSpPr txBox="1"/>
            <p:nvPr/>
          </p:nvSpPr>
          <p:spPr>
            <a:xfrm>
              <a:off x="1887817" y="3764104"/>
              <a:ext cx="388154" cy="276999"/>
            </a:xfrm>
            <a:prstGeom prst="rect">
              <a:avLst/>
            </a:prstGeom>
            <a:noFill/>
            <a:ln w="19050">
              <a:noFill/>
            </a:ln>
          </p:spPr>
          <p:txBody>
            <a:bodyPr wrap="square" rtlCol="0">
              <a:spAutoFit/>
            </a:bodyPr>
            <a:lstStyle/>
            <a:p>
              <a:pPr algn="ctr"/>
              <a:r>
                <a:rPr kumimoji="1" lang="ja-JP" altLang="en-US" sz="1200">
                  <a:latin typeface="Meiryo UI" pitchFamily="50" charset="-128"/>
                  <a:ea typeface="Meiryo UI" pitchFamily="50" charset="-128"/>
                  <a:cs typeface="Meiryo UI" pitchFamily="50" charset="-128"/>
                </a:rPr>
                <a:t>良</a:t>
              </a:r>
              <a:endParaRPr kumimoji="1" lang="en-US" altLang="ja-JP" sz="1200">
                <a:latin typeface="Meiryo UI" pitchFamily="50" charset="-128"/>
                <a:ea typeface="Meiryo UI" pitchFamily="50" charset="-128"/>
                <a:cs typeface="Meiryo UI" pitchFamily="50" charset="-128"/>
              </a:endParaRPr>
            </a:p>
          </p:txBody>
        </p:sp>
        <p:sp>
          <p:nvSpPr>
            <p:cNvPr id="33" name="矢印: 上下 32">
              <a:extLst>
                <a:ext uri="{FF2B5EF4-FFF2-40B4-BE49-F238E27FC236}">
                  <a16:creationId xmlns:a16="http://schemas.microsoft.com/office/drawing/2014/main" id="{892B6CC6-F84D-3F2D-4714-A3C9126263C0}"/>
                </a:ext>
              </a:extLst>
            </p:cNvPr>
            <p:cNvSpPr/>
            <p:nvPr/>
          </p:nvSpPr>
          <p:spPr>
            <a:xfrm rot="5400000">
              <a:off x="4438173" y="1737389"/>
              <a:ext cx="199005" cy="42977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D26CDA8-4061-2F98-BE81-3DFB12BB5BCA}"/>
                </a:ext>
              </a:extLst>
            </p:cNvPr>
            <p:cNvSpPr/>
            <p:nvPr/>
          </p:nvSpPr>
          <p:spPr>
            <a:xfrm>
              <a:off x="1525394" y="3438725"/>
              <a:ext cx="6093212" cy="6365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8" name="グラフ 7">
            <a:extLst>
              <a:ext uri="{FF2B5EF4-FFF2-40B4-BE49-F238E27FC236}">
                <a16:creationId xmlns:a16="http://schemas.microsoft.com/office/drawing/2014/main" id="{60A1F353-8AA9-4DED-A7CF-4AB1D8116B0E}"/>
              </a:ext>
            </a:extLst>
          </p:cNvPr>
          <p:cNvGraphicFramePr/>
          <p:nvPr>
            <p:extLst>
              <p:ext uri="{D42A27DB-BD31-4B8C-83A1-F6EECF244321}">
                <p14:modId xmlns:p14="http://schemas.microsoft.com/office/powerpoint/2010/main" val="674205486"/>
              </p:ext>
            </p:extLst>
          </p:nvPr>
        </p:nvGraphicFramePr>
        <p:xfrm>
          <a:off x="2936670" y="1330489"/>
          <a:ext cx="2920345" cy="2096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グラフ 38">
            <a:extLst>
              <a:ext uri="{FF2B5EF4-FFF2-40B4-BE49-F238E27FC236}">
                <a16:creationId xmlns:a16="http://schemas.microsoft.com/office/drawing/2014/main" id="{DCFED54A-D7EA-4BE5-879E-62AB72CA72D7}"/>
              </a:ext>
            </a:extLst>
          </p:cNvPr>
          <p:cNvGraphicFramePr/>
          <p:nvPr>
            <p:extLst>
              <p:ext uri="{D42A27DB-BD31-4B8C-83A1-F6EECF244321}">
                <p14:modId xmlns:p14="http://schemas.microsoft.com/office/powerpoint/2010/main" val="3397134161"/>
              </p:ext>
            </p:extLst>
          </p:nvPr>
        </p:nvGraphicFramePr>
        <p:xfrm>
          <a:off x="5808363" y="1361217"/>
          <a:ext cx="2920345" cy="2096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39">
            <a:extLst>
              <a:ext uri="{FF2B5EF4-FFF2-40B4-BE49-F238E27FC236}">
                <a16:creationId xmlns:a16="http://schemas.microsoft.com/office/drawing/2014/main" id="{524B62AD-1A54-4220-9737-882EF2620F00}"/>
              </a:ext>
            </a:extLst>
          </p:cNvPr>
          <p:cNvGraphicFramePr/>
          <p:nvPr>
            <p:extLst>
              <p:ext uri="{D42A27DB-BD31-4B8C-83A1-F6EECF244321}">
                <p14:modId xmlns:p14="http://schemas.microsoft.com/office/powerpoint/2010/main" val="781407353"/>
              </p:ext>
            </p:extLst>
          </p:nvPr>
        </p:nvGraphicFramePr>
        <p:xfrm>
          <a:off x="199924" y="1303306"/>
          <a:ext cx="2920345" cy="2096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570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A20B93-E6FF-1481-F04E-CA4D1DFFC1C6}"/>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1746F8D4-6CB4-4E23-6ACE-A493770FF503}"/>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6">
            <a:extLst>
              <a:ext uri="{FF2B5EF4-FFF2-40B4-BE49-F238E27FC236}">
                <a16:creationId xmlns:a16="http://schemas.microsoft.com/office/drawing/2014/main" id="{C612A7C0-9C83-FB7E-3BF8-FD3BDC6E8EA4}"/>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個別部会の結果概要④委員からのご意見１</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0" name="二等辺三角形 11">
            <a:extLst>
              <a:ext uri="{FF2B5EF4-FFF2-40B4-BE49-F238E27FC236}">
                <a16:creationId xmlns:a16="http://schemas.microsoft.com/office/drawing/2014/main" id="{FADB329A-2C36-5563-2B17-0AA14976B93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C3375D7-8D66-1115-A294-33580966A09B}"/>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graphicFrame>
        <p:nvGraphicFramePr>
          <p:cNvPr id="14" name="Table 13">
            <a:extLst>
              <a:ext uri="{FF2B5EF4-FFF2-40B4-BE49-F238E27FC236}">
                <a16:creationId xmlns:a16="http://schemas.microsoft.com/office/drawing/2014/main" id="{A48DA217-69CE-0378-AE87-28D275B56591}"/>
              </a:ext>
            </a:extLst>
          </p:cNvPr>
          <p:cNvGraphicFramePr>
            <a:graphicFrameLocks noGrp="1"/>
          </p:cNvGraphicFramePr>
          <p:nvPr>
            <p:extLst>
              <p:ext uri="{D42A27DB-BD31-4B8C-83A1-F6EECF244321}">
                <p14:modId xmlns:p14="http://schemas.microsoft.com/office/powerpoint/2010/main" val="2699598229"/>
              </p:ext>
            </p:extLst>
          </p:nvPr>
        </p:nvGraphicFramePr>
        <p:xfrm>
          <a:off x="352425" y="1143000"/>
          <a:ext cx="8641078" cy="5383318"/>
        </p:xfrm>
        <a:graphic>
          <a:graphicData uri="http://schemas.openxmlformats.org/drawingml/2006/table">
            <a:tbl>
              <a:tblPr bandRow="1">
                <a:tableStyleId>{5C22544A-7EE6-4342-B048-85BDC9FD1C3A}</a:tableStyleId>
              </a:tblPr>
              <a:tblGrid>
                <a:gridCol w="4414837">
                  <a:extLst>
                    <a:ext uri="{9D8B030D-6E8A-4147-A177-3AD203B41FA5}">
                      <a16:colId xmlns:a16="http://schemas.microsoft.com/office/drawing/2014/main" val="1206193999"/>
                    </a:ext>
                  </a:extLst>
                </a:gridCol>
                <a:gridCol w="4226241">
                  <a:extLst>
                    <a:ext uri="{9D8B030D-6E8A-4147-A177-3AD203B41FA5}">
                      <a16:colId xmlns:a16="http://schemas.microsoft.com/office/drawing/2014/main" val="4262543954"/>
                    </a:ext>
                  </a:extLst>
                </a:gridCol>
              </a:tblGrid>
              <a:tr h="535896">
                <a:tc>
                  <a:txBody>
                    <a:bodyPr/>
                    <a:lstStyle/>
                    <a:p>
                      <a:pPr algn="ctr" rtl="0" fontAlgn="base"/>
                      <a:r>
                        <a:rPr lang="ja-JP" altLang="en-US" sz="1200" b="1">
                          <a:solidFill>
                            <a:srgbClr val="FFFFFF"/>
                          </a:solidFill>
                          <a:effectLst/>
                          <a:highlight>
                            <a:srgbClr val="4F81BD"/>
                          </a:highlight>
                          <a:ea typeface="Meiryo UI"/>
                        </a:rPr>
                        <a:t>委員からのコメント</a:t>
                      </a:r>
                      <a:endParaRPr lang="ja-JP" altLang="en-US" b="1">
                        <a:solidFill>
                          <a:srgbClr val="FFFFFF"/>
                        </a:solidFill>
                        <a:effectLst/>
                        <a:highlight>
                          <a:srgbClr val="4F81BD"/>
                        </a:highlight>
                      </a:endParaRPr>
                    </a:p>
                  </a:txBody>
                  <a:tcPr marL="101594" marR="101594" marT="50797" marB="50797" anchor="ctr">
                    <a:lnL w="14107" cap="flat" cmpd="sng" algn="ctr">
                      <a:solidFill>
                        <a:srgbClr val="FFFFFF"/>
                      </a:solidFill>
                      <a:prstDash val="solid"/>
                      <a:round/>
                      <a:headEnd type="none" w="med" len="med"/>
                      <a:tailEnd type="none" w="med" len="med"/>
                    </a:lnL>
                    <a:lnR w="14107" cap="flat" cmpd="sng" algn="ctr">
                      <a:solidFill>
                        <a:srgbClr val="FFFFFF"/>
                      </a:solidFill>
                      <a:prstDash val="solid"/>
                      <a:round/>
                      <a:headEnd type="none" w="med" len="med"/>
                      <a:tailEnd type="none" w="med" len="med"/>
                    </a:lnR>
                    <a:lnT w="14107" cap="flat" cmpd="sng" algn="ctr">
                      <a:solidFill>
                        <a:srgbClr val="FFFFFF"/>
                      </a:solidFill>
                      <a:prstDash val="solid"/>
                      <a:round/>
                      <a:headEnd type="none" w="med" len="med"/>
                      <a:tailEnd type="none" w="med" len="med"/>
                    </a:lnT>
                    <a:lnB w="42329" cap="flat" cmpd="sng" algn="ctr">
                      <a:solidFill>
                        <a:srgbClr val="FFFFFF"/>
                      </a:solidFill>
                      <a:prstDash val="solid"/>
                      <a:round/>
                      <a:headEnd type="none" w="med" len="med"/>
                      <a:tailEnd type="none" w="med" len="med"/>
                    </a:lnB>
                    <a:solidFill>
                      <a:srgbClr val="4F81BD"/>
                    </a:solidFill>
                  </a:tcPr>
                </a:tc>
                <a:tc>
                  <a:txBody>
                    <a:bodyPr/>
                    <a:lstStyle/>
                    <a:p>
                      <a:pPr lvl="0" algn="ctr">
                        <a:buNone/>
                      </a:pPr>
                      <a:r>
                        <a:rPr lang="en-US" altLang="ja-JP" sz="1200" b="1" err="1">
                          <a:solidFill>
                            <a:srgbClr val="FFFFFF"/>
                          </a:solidFill>
                          <a:effectLst/>
                          <a:highlight>
                            <a:srgbClr val="4F81BD"/>
                          </a:highlight>
                          <a:latin typeface="Meiryo UI"/>
                        </a:rPr>
                        <a:t>回答</a:t>
                      </a:r>
                    </a:p>
                  </a:txBody>
                  <a:tcPr marL="101593" marR="101593" marT="50796" marB="50796" anchor="ctr">
                    <a:lnL w="14107">
                      <a:solidFill>
                        <a:srgbClr val="FFFFFF"/>
                      </a:solidFill>
                    </a:lnL>
                    <a:lnR w="14107">
                      <a:solidFill>
                        <a:srgbClr val="FFFFFF"/>
                      </a:solidFill>
                    </a:lnR>
                    <a:lnT w="14107">
                      <a:solidFill>
                        <a:srgbClr val="FFFFFF"/>
                      </a:solidFill>
                    </a:lnT>
                    <a:lnB w="42329">
                      <a:solidFill>
                        <a:srgbClr val="FFFFFF"/>
                      </a:solidFill>
                    </a:lnB>
                    <a:solidFill>
                      <a:srgbClr val="4F81BD"/>
                    </a:solidFill>
                  </a:tcPr>
                </a:tc>
                <a:extLst>
                  <a:ext uri="{0D108BD9-81ED-4DB2-BD59-A6C34878D82A}">
                    <a16:rowId xmlns:a16="http://schemas.microsoft.com/office/drawing/2014/main" val="950728613"/>
                  </a:ext>
                </a:extLst>
              </a:tr>
              <a:tr h="4847422">
                <a:tc>
                  <a:txBody>
                    <a:bodyPr/>
                    <a:lstStyle/>
                    <a:p>
                      <a:pPr marL="0" lvl="0" indent="0" rtl="0" fontAlgn="base">
                        <a:buNone/>
                      </a:pPr>
                      <a:r>
                        <a:rPr lang="ja-JP" altLang="en-US" sz="1200">
                          <a:effectLst/>
                          <a:highlight>
                            <a:srgbClr val="D0D8E8"/>
                          </a:highlight>
                          <a:latin typeface="Arial"/>
                          <a:ea typeface="Meiryo UI"/>
                        </a:rPr>
                        <a:t>①不可視部分をみたいのか、コスト縮減を求めるのか等、新技術の導入にあたり、導入の方向性を明確にする必要がある。</a:t>
                      </a:r>
                      <a:r>
                        <a:rPr lang="en-US" altLang="ja-JP" sz="1200">
                          <a:effectLst/>
                          <a:highlight>
                            <a:srgbClr val="D0D8E8"/>
                          </a:highlight>
                          <a:latin typeface="Meiryo UI"/>
                        </a:rPr>
                        <a:t>【</a:t>
                      </a:r>
                      <a:r>
                        <a:rPr lang="ja-JP" altLang="en-US" sz="1200">
                          <a:effectLst/>
                          <a:highlight>
                            <a:srgbClr val="D0D8E8"/>
                          </a:highlight>
                          <a:latin typeface="Arial"/>
                          <a:ea typeface="Meiryo UI"/>
                        </a:rPr>
                        <a:t>点検・新技術</a:t>
                      </a:r>
                      <a:r>
                        <a:rPr lang="en-US" altLang="ja-JP" sz="1200">
                          <a:effectLst/>
                          <a:highlight>
                            <a:srgbClr val="D0D8E8"/>
                          </a:highlight>
                          <a:latin typeface="Meiryo UI"/>
                        </a:rPr>
                        <a:t>】</a:t>
                      </a:r>
                      <a:endParaRPr lang="ja-JP" altLang="en-US">
                        <a:effectLst/>
                        <a:highlight>
                          <a:srgbClr val="D0D8E8"/>
                        </a:highlight>
                        <a:latin typeface="Meiryo UI"/>
                      </a:endParaRPr>
                    </a:p>
                    <a:p>
                      <a:pPr marL="0" lvl="0" indent="0">
                        <a:buNone/>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2"/>
                        </a:rPr>
                        <a:t>第１回個別部会説明資料</a:t>
                      </a:r>
                      <a:r>
                        <a:rPr lang="en-US" altLang="ja-JP" sz="1200">
                          <a:effectLst/>
                          <a:highlight>
                            <a:srgbClr val="D0D8E8"/>
                          </a:highlight>
                          <a:latin typeface="Arial"/>
                          <a:ea typeface="Meiryo UI"/>
                          <a:hlinkClick r:id="rId2"/>
                        </a:rPr>
                        <a:t>P.34</a:t>
                      </a:r>
                      <a:r>
                        <a:rPr lang="ja-JP" altLang="en-US" sz="1200">
                          <a:effectLst/>
                          <a:highlight>
                            <a:srgbClr val="D0D8E8"/>
                          </a:highlight>
                          <a:latin typeface="Arial"/>
                          <a:ea typeface="Meiryo UI"/>
                        </a:rPr>
                        <a:t>）</a:t>
                      </a: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endParaRPr lang="ja-JP" altLang="en-US" sz="1200">
                        <a:effectLst/>
                        <a:highlight>
                          <a:srgbClr val="D0D8E8"/>
                        </a:highlight>
                        <a:latin typeface="Arial"/>
                        <a:ea typeface="Meiryo UI"/>
                      </a:endParaRPr>
                    </a:p>
                    <a:p>
                      <a:pPr marL="0" lvl="0" indent="0">
                        <a:buNone/>
                      </a:pPr>
                      <a:r>
                        <a:rPr lang="ja-JP" altLang="en-US" sz="1200">
                          <a:effectLst/>
                          <a:highlight>
                            <a:srgbClr val="D0D8E8"/>
                          </a:highlight>
                          <a:latin typeface="Arial"/>
                          <a:ea typeface="Meiryo UI"/>
                        </a:rPr>
                        <a:t>②施設や分野を横断して検討する意義、メリットを整理した方がよい。</a:t>
                      </a:r>
                      <a:r>
                        <a:rPr lang="en-US" altLang="ja-JP" sz="1200">
                          <a:effectLst/>
                          <a:highlight>
                            <a:srgbClr val="D0D8E8"/>
                          </a:highlight>
                          <a:latin typeface="Meiryo UI"/>
                        </a:rPr>
                        <a:t>【</a:t>
                      </a:r>
                      <a:r>
                        <a:rPr lang="ja-JP" altLang="en-US" sz="1200">
                          <a:effectLst/>
                          <a:highlight>
                            <a:srgbClr val="D0D8E8"/>
                          </a:highlight>
                          <a:latin typeface="Arial"/>
                          <a:ea typeface="Meiryo UI"/>
                        </a:rPr>
                        <a:t>計画</a:t>
                      </a:r>
                      <a:r>
                        <a:rPr lang="en-US" altLang="ja-JP" sz="1200">
                          <a:effectLst/>
                          <a:highlight>
                            <a:srgbClr val="D0D8E8"/>
                          </a:highlight>
                          <a:latin typeface="Meiryo UI"/>
                        </a:rPr>
                        <a:t>】</a:t>
                      </a:r>
                      <a:r>
                        <a:rPr lang="ja-JP" altLang="en-US" sz="1200">
                          <a:effectLst/>
                          <a:highlight>
                            <a:srgbClr val="D0D8E8"/>
                          </a:highlight>
                          <a:latin typeface="Meiryo UI"/>
                        </a:rPr>
                        <a:t>（未回答）</a:t>
                      </a:r>
                      <a:endParaRPr lang="ja-JP" altLang="en-US">
                        <a:effectLst/>
                        <a:highlight>
                          <a:srgbClr val="D0D8E8"/>
                        </a:highlight>
                        <a:latin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3"/>
                        </a:rPr>
                        <a:t>第１回個別部会説明資料</a:t>
                      </a:r>
                      <a:r>
                        <a:rPr lang="en-US" altLang="ja-JP" sz="1200">
                          <a:effectLst/>
                          <a:highlight>
                            <a:srgbClr val="D0D8E8"/>
                          </a:highlight>
                          <a:latin typeface="Arial"/>
                          <a:ea typeface="Meiryo UI"/>
                          <a:hlinkClick r:id="rId3"/>
                        </a:rPr>
                        <a:t>P.44</a:t>
                      </a:r>
                      <a:r>
                        <a:rPr lang="ja-JP" altLang="en-US" sz="1200">
                          <a:effectLst/>
                          <a:highlight>
                            <a:srgbClr val="D0D8E8"/>
                          </a:highlight>
                          <a:latin typeface="Arial"/>
                          <a:ea typeface="Meiryo UI"/>
                          <a:hlinkClick r:id="rId3"/>
                        </a:rPr>
                        <a:t>から</a:t>
                      </a:r>
                      <a:r>
                        <a:rPr lang="en-US" altLang="ja-JP" sz="1200">
                          <a:effectLst/>
                          <a:highlight>
                            <a:srgbClr val="D0D8E8"/>
                          </a:highlight>
                          <a:latin typeface="Arial"/>
                          <a:ea typeface="Meiryo UI"/>
                          <a:hlinkClick r:id="rId3"/>
                        </a:rPr>
                        <a:t>P.49</a:t>
                      </a:r>
                      <a:r>
                        <a:rPr lang="ja-JP" altLang="en-US" sz="1200">
                          <a:effectLst/>
                          <a:highlight>
                            <a:srgbClr val="D0D8E8"/>
                          </a:highlight>
                          <a:latin typeface="Arial"/>
                          <a:ea typeface="Meiryo UI"/>
                        </a:rPr>
                        <a:t>）</a:t>
                      </a:r>
                    </a:p>
                    <a:p>
                      <a:pPr marL="0" lvl="0" indent="0">
                        <a:buNone/>
                      </a:pPr>
                      <a:endParaRPr lang="ja-JP" altLang="en-US" sz="1200">
                        <a:effectLst/>
                        <a:highlight>
                          <a:srgbClr val="D0D8E8"/>
                        </a:highlight>
                        <a:latin typeface="Arial"/>
                        <a:ea typeface="Meiryo UI"/>
                      </a:endParaRPr>
                    </a:p>
                    <a:p>
                      <a:pPr marL="0" lvl="0" indent="0">
                        <a:buNone/>
                      </a:pPr>
                      <a:r>
                        <a:rPr lang="ja-JP" altLang="en-US" sz="1200">
                          <a:effectLst/>
                          <a:highlight>
                            <a:srgbClr val="D0D8E8"/>
                          </a:highlight>
                          <a:latin typeface="Arial"/>
                          <a:ea typeface="Meiryo UI"/>
                        </a:rPr>
                        <a:t>③公園遊具は、点検データが蓄積されているものの、社会的ニーズにより更新が必要となる場合があり、劣化予測という点においては、データが活用しにくいケースもある。</a:t>
                      </a:r>
                      <a:r>
                        <a:rPr lang="en-US" altLang="ja-JP" sz="1200">
                          <a:effectLst/>
                          <a:highlight>
                            <a:srgbClr val="D0D8E8"/>
                          </a:highlight>
                          <a:latin typeface="Meiryo UI"/>
                        </a:rPr>
                        <a:t>【</a:t>
                      </a:r>
                      <a:r>
                        <a:rPr lang="ja-JP" altLang="en-US" sz="1200">
                          <a:effectLst/>
                          <a:highlight>
                            <a:srgbClr val="D0D8E8"/>
                          </a:highlight>
                          <a:latin typeface="Arial"/>
                          <a:ea typeface="Meiryo UI"/>
                        </a:rPr>
                        <a:t>データ</a:t>
                      </a:r>
                      <a:r>
                        <a:rPr lang="en-US" altLang="ja-JP" sz="1200">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highlight>
                            <a:srgbClr val="D0D8E8"/>
                          </a:highlight>
                          <a:latin typeface="Meiryo UI" panose="020B0604030504040204" pitchFamily="50" charset="-128"/>
                          <a:ea typeface="Meiryo UI" panose="020B0604030504040204" pitchFamily="50" charset="-128"/>
                        </a:rPr>
                        <a:t>（</a:t>
                      </a:r>
                      <a:r>
                        <a:rPr lang="ja-JP" altLang="en-US" sz="1200">
                          <a:effectLst/>
                          <a:highlight>
                            <a:srgbClr val="D0D8E8"/>
                          </a:highlight>
                          <a:latin typeface="Meiryo UI" panose="020B0604030504040204" pitchFamily="50" charset="-128"/>
                          <a:ea typeface="Meiryo UI" panose="020B0604030504040204" pitchFamily="50" charset="-128"/>
                          <a:hlinkClick r:id="rId4"/>
                        </a:rPr>
                        <a:t>第１回個別部会説明資料</a:t>
                      </a:r>
                      <a:r>
                        <a:rPr lang="en-US" altLang="ja-JP" sz="1200">
                          <a:effectLst/>
                          <a:highlight>
                            <a:srgbClr val="D0D8E8"/>
                          </a:highlight>
                          <a:latin typeface="Meiryo UI" panose="020B0604030504040204" pitchFamily="50" charset="-128"/>
                          <a:ea typeface="Meiryo UI" panose="020B0604030504040204" pitchFamily="50" charset="-128"/>
                          <a:hlinkClick r:id="rId4"/>
                        </a:rPr>
                        <a:t>P.10</a:t>
                      </a:r>
                      <a:r>
                        <a:rPr lang="ja-JP" altLang="en-US" sz="1200">
                          <a:effectLst/>
                          <a:highlight>
                            <a:srgbClr val="D0D8E8"/>
                          </a:highlight>
                          <a:latin typeface="Meiryo UI" panose="020B0604030504040204" pitchFamily="50" charset="-128"/>
                          <a:ea typeface="Meiryo UI" panose="020B0604030504040204" pitchFamily="50" charset="-128"/>
                        </a:rPr>
                        <a:t>）</a:t>
                      </a:r>
                    </a:p>
                    <a:p>
                      <a:pPr marL="0" lvl="0" indent="0">
                        <a:buNone/>
                      </a:pPr>
                      <a:endParaRPr lang="ja-JP" altLang="en-US">
                        <a:effectLst/>
                        <a:highlight>
                          <a:srgbClr val="D0D8E8"/>
                        </a:highlight>
                        <a:latin typeface="Meiryo UI"/>
                      </a:endParaRPr>
                    </a:p>
                    <a:p>
                      <a:pPr marL="0" lvl="0" indent="0">
                        <a:buNone/>
                      </a:pPr>
                      <a:endParaRPr lang="ja-JP" altLang="en-US">
                        <a:effectLst/>
                        <a:highlight>
                          <a:srgbClr val="D0D8E8"/>
                        </a:highlight>
                        <a:latin typeface="Meiryo UI"/>
                      </a:endParaRPr>
                    </a:p>
                  </a:txBody>
                  <a:tcPr marL="101594" marR="101594" marT="50797" marB="50797">
                    <a:lnL w="14107" cap="flat" cmpd="sng" algn="ctr">
                      <a:solidFill>
                        <a:srgbClr val="FFFFFF"/>
                      </a:solidFill>
                      <a:prstDash val="solid"/>
                      <a:round/>
                      <a:headEnd type="none" w="med" len="med"/>
                      <a:tailEnd type="none" w="med" len="med"/>
                    </a:lnL>
                    <a:lnR w="14107" cap="flat" cmpd="sng" algn="ctr">
                      <a:solidFill>
                        <a:srgbClr val="FFFFFF"/>
                      </a:solidFill>
                      <a:prstDash val="solid"/>
                      <a:round/>
                      <a:headEnd type="none" w="med" len="med"/>
                      <a:tailEnd type="none" w="med" len="med"/>
                    </a:lnR>
                    <a:lnT w="42329" cap="flat" cmpd="sng" algn="ctr">
                      <a:solidFill>
                        <a:srgbClr val="FFFFFF"/>
                      </a:solidFill>
                      <a:prstDash val="solid"/>
                      <a:round/>
                      <a:headEnd type="none" w="med" len="med"/>
                      <a:tailEnd type="none" w="med" len="med"/>
                    </a:lnT>
                    <a:lnB w="14107" cap="flat" cmpd="sng" algn="ctr">
                      <a:solidFill>
                        <a:srgbClr val="FFFFFF"/>
                      </a:solidFill>
                      <a:prstDash val="solid"/>
                      <a:round/>
                      <a:headEnd type="none" w="med" len="med"/>
                      <a:tailEnd type="none" w="med" len="med"/>
                    </a:lnB>
                    <a:solidFill>
                      <a:srgbClr val="D0D8E8"/>
                    </a:solidFill>
                  </a:tcPr>
                </a:tc>
                <a:tc>
                  <a:txBody>
                    <a:bodyPr/>
                    <a:lstStyle/>
                    <a:p>
                      <a:pPr marL="0" lvl="0" indent="0" algn="l">
                        <a:lnSpc>
                          <a:spcPct val="100000"/>
                        </a:lnSpc>
                        <a:spcBef>
                          <a:spcPts val="0"/>
                        </a:spcBef>
                        <a:spcAft>
                          <a:spcPts val="0"/>
                        </a:spcAft>
                        <a:buNone/>
                      </a:pPr>
                      <a:r>
                        <a:rPr lang="ja-JP" altLang="en-US" sz="1200" b="0" i="0" u="none" strike="noStrike" noProof="0">
                          <a:solidFill>
                            <a:srgbClr val="000000"/>
                          </a:solidFill>
                          <a:effectLst/>
                          <a:highlight>
                            <a:srgbClr val="D0D8E8"/>
                          </a:highlight>
                          <a:latin typeface="Meiryo UI"/>
                          <a:ea typeface="Meiryo UI"/>
                        </a:rPr>
                        <a:t>①</a:t>
                      </a:r>
                      <a:r>
                        <a:rPr lang="ja-JP" sz="1200" b="0" i="0" u="none" strike="noStrike" noProof="0">
                          <a:solidFill>
                            <a:srgbClr val="000000"/>
                          </a:solidFill>
                          <a:effectLst/>
                          <a:highlight>
                            <a:srgbClr val="D0D8E8"/>
                          </a:highlight>
                          <a:latin typeface="Meiryo UI"/>
                          <a:ea typeface="Meiryo UI"/>
                        </a:rPr>
                        <a:t>（道路）不可視部分に活用できる新技術と、コスト縮減効果のある新技術とそれぞれの目的に応じた技術を明確にする。</a:t>
                      </a:r>
                      <a:endParaRPr lang="ja-JP">
                        <a:latin typeface="Meiryo UI"/>
                        <a:ea typeface="Meiryo UI"/>
                      </a:endParaRPr>
                    </a:p>
                    <a:p>
                      <a:pPr lvl="0" algn="l">
                        <a:lnSpc>
                          <a:spcPct val="100000"/>
                        </a:lnSpc>
                        <a:spcBef>
                          <a:spcPts val="0"/>
                        </a:spcBef>
                        <a:spcAft>
                          <a:spcPts val="0"/>
                        </a:spcAft>
                        <a:buNone/>
                      </a:pPr>
                      <a:r>
                        <a:rPr lang="ja-JP" sz="1200" b="0" i="0" u="none" strike="noStrike" noProof="0">
                          <a:solidFill>
                            <a:srgbClr val="000000"/>
                          </a:solidFill>
                          <a:effectLst/>
                          <a:highlight>
                            <a:srgbClr val="D0D8E8"/>
                          </a:highlight>
                          <a:latin typeface="Meiryo UI"/>
                          <a:ea typeface="Meiryo UI"/>
                        </a:rPr>
                        <a:t>　例）橋梁　→　最新の防錆防食技術等の新技術を活用し、</a:t>
                      </a:r>
                      <a:endParaRPr lang="ja-JP">
                        <a:latin typeface="Meiryo UI"/>
                        <a:ea typeface="Meiryo UI"/>
                      </a:endParaRPr>
                    </a:p>
                    <a:p>
                      <a:pPr lvl="0" algn="l">
                        <a:lnSpc>
                          <a:spcPct val="100000"/>
                        </a:lnSpc>
                        <a:spcBef>
                          <a:spcPts val="0"/>
                        </a:spcBef>
                        <a:spcAft>
                          <a:spcPts val="0"/>
                        </a:spcAft>
                        <a:buNone/>
                      </a:pPr>
                      <a:r>
                        <a:rPr lang="ja-JP" sz="1200" b="0" i="0" u="none" strike="noStrike" noProof="0">
                          <a:solidFill>
                            <a:srgbClr val="000000"/>
                          </a:solidFill>
                          <a:effectLst/>
                          <a:highlight>
                            <a:srgbClr val="D0D8E8"/>
                          </a:highlight>
                          <a:latin typeface="Meiryo UI"/>
                          <a:ea typeface="Meiryo UI"/>
                        </a:rPr>
                        <a:t>　　　　　　　　塗装塗替えに要する費用の縮減を目標など（</a:t>
                      </a:r>
                      <a:r>
                        <a:rPr lang="ja-JP" altLang="en-US" sz="1200" b="0" i="0" u="none" strike="noStrike" noProof="0">
                          <a:solidFill>
                            <a:srgbClr val="000000"/>
                          </a:solidFill>
                          <a:effectLst/>
                          <a:highlight>
                            <a:srgbClr val="D0D8E8"/>
                          </a:highlight>
                          <a:latin typeface="Meiryo UI"/>
                          <a:ea typeface="Meiryo UI"/>
                        </a:rPr>
                        <a:t>コスト</a:t>
                      </a:r>
                      <a:r>
                        <a:rPr lang="ja-JP" sz="1200" b="0" i="0" u="none" strike="noStrike" noProof="0">
                          <a:solidFill>
                            <a:srgbClr val="000000"/>
                          </a:solidFill>
                          <a:effectLst/>
                          <a:highlight>
                            <a:srgbClr val="D0D8E8"/>
                          </a:highlight>
                          <a:latin typeface="Meiryo UI"/>
                          <a:ea typeface="Meiryo UI"/>
                        </a:rPr>
                        <a:t>縮減）</a:t>
                      </a:r>
                      <a:endParaRPr lang="ja-JP">
                        <a:latin typeface="Meiryo UI"/>
                        <a:ea typeface="Meiryo UI"/>
                      </a:endParaRPr>
                    </a:p>
                    <a:p>
                      <a:pPr marL="0" lvl="0" indent="0">
                        <a:buNone/>
                      </a:pPr>
                      <a:r>
                        <a:rPr lang="ja-JP" sz="1200" b="0" i="0" u="none" strike="noStrike" noProof="0">
                          <a:solidFill>
                            <a:srgbClr val="000000"/>
                          </a:solidFill>
                          <a:effectLst/>
                          <a:highlight>
                            <a:srgbClr val="D0D8E8"/>
                          </a:highlight>
                          <a:latin typeface="Meiryo UI"/>
                          <a:ea typeface="Meiryo UI"/>
                        </a:rPr>
                        <a:t>　　　照明　→　路面境界部の残存板厚調査（非破壊調査）</a:t>
                      </a:r>
                      <a:endParaRPr lang="ja-JP" altLang="en-US"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sz="1200" b="0" i="0" u="none" strike="noStrike" noProof="0">
                          <a:solidFill>
                            <a:srgbClr val="000000"/>
                          </a:solidFill>
                          <a:effectLst/>
                          <a:highlight>
                            <a:srgbClr val="D0D8E8"/>
                          </a:highlight>
                          <a:latin typeface="Meiryo UI"/>
                          <a:ea typeface="Meiryo UI"/>
                        </a:rPr>
                        <a:t>（</a:t>
                      </a:r>
                      <a:r>
                        <a:rPr lang="ja-JP" altLang="en-US" sz="1200" b="0" i="0" u="none" strike="noStrike" noProof="0">
                          <a:solidFill>
                            <a:srgbClr val="000000"/>
                          </a:solidFill>
                          <a:effectLst/>
                          <a:highlight>
                            <a:srgbClr val="D0D8E8"/>
                          </a:highlight>
                          <a:latin typeface="Meiryo UI"/>
                          <a:ea typeface="Meiryo UI"/>
                        </a:rPr>
                        <a:t>モノレー</a:t>
                      </a:r>
                      <a:r>
                        <a:rPr lang="ja-JP" sz="1200" b="0" i="0" u="none" strike="noStrike" noProof="0">
                          <a:solidFill>
                            <a:srgbClr val="000000"/>
                          </a:solidFill>
                          <a:effectLst/>
                          <a:highlight>
                            <a:srgbClr val="D0D8E8"/>
                          </a:highlight>
                          <a:latin typeface="Meiryo UI"/>
                          <a:ea typeface="Meiryo UI"/>
                        </a:rPr>
                        <a:t>ル）点検の効率化や精度向上、修繕工事のコスト縮減につながる活用可能な新技術を検討する</a:t>
                      </a:r>
                      <a:endParaRPr lang="ja-JP"/>
                    </a:p>
                    <a:p>
                      <a:pPr marL="0" lvl="0" indent="0">
                        <a:buNone/>
                      </a:pP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altLang="en-US" sz="1200" b="0" i="0" u="none" strike="noStrike" noProof="0">
                          <a:solidFill>
                            <a:srgbClr val="000000"/>
                          </a:solidFill>
                          <a:effectLst/>
                          <a:highlight>
                            <a:srgbClr val="D0D8E8"/>
                          </a:highlight>
                          <a:latin typeface="Meiryo UI"/>
                          <a:ea typeface="Meiryo UI"/>
                        </a:rPr>
                        <a:t>（公園）</a:t>
                      </a:r>
                      <a:r>
                        <a:rPr lang="ja-JP" sz="1200" b="0" i="0" u="none" strike="noStrike" noProof="0">
                          <a:solidFill>
                            <a:srgbClr val="000000"/>
                          </a:solidFill>
                          <a:effectLst/>
                          <a:highlight>
                            <a:srgbClr val="D0D8E8"/>
                          </a:highlight>
                          <a:latin typeface="Meiryo UI"/>
                          <a:ea typeface="Meiryo UI"/>
                        </a:rPr>
                        <a:t>街路樹診断については、新技術導入により診断手法の効率性向上を目指す</a:t>
                      </a:r>
                      <a:endParaRPr lang="ja-JP"/>
                    </a:p>
                    <a:p>
                      <a:pPr marL="285750" lvl="0" indent="-285750">
                        <a:buFont typeface="Arial"/>
                        <a:buChar char="•"/>
                      </a:pP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altLang="en-US" sz="1200" b="0" i="0" u="none" strike="noStrike" noProof="0">
                          <a:solidFill>
                            <a:srgbClr val="000000"/>
                          </a:solidFill>
                          <a:effectLst/>
                          <a:highlight>
                            <a:srgbClr val="D0D8E8"/>
                          </a:highlight>
                          <a:latin typeface="Meiryo UI"/>
                          <a:ea typeface="Meiryo UI"/>
                        </a:rPr>
                        <a:t>②（道路）道路</a:t>
                      </a:r>
                      <a:r>
                        <a:rPr lang="ja-JP" sz="1200" b="0" i="0" u="none" strike="noStrike" noProof="0">
                          <a:solidFill>
                            <a:srgbClr val="000000"/>
                          </a:solidFill>
                          <a:effectLst/>
                          <a:highlight>
                            <a:srgbClr val="D0D8E8"/>
                          </a:highlight>
                          <a:latin typeface="Meiryo UI"/>
                          <a:ea typeface="Meiryo UI"/>
                        </a:rPr>
                        <a:t>施設全体での健全性の維持（平準化）</a:t>
                      </a:r>
                      <a:endParaRPr lang="ja-JP" altLang="en-US"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Meiryo UI"/>
                        <a:ea typeface="Meiryo UI"/>
                      </a:endParaRPr>
                    </a:p>
                    <a:p>
                      <a:pPr marL="285750" lvl="0" indent="-285750">
                        <a:buFont typeface="Arial"/>
                        <a:buChar char="•"/>
                      </a:pPr>
                      <a:endParaRPr lang="en-US" altLang="ja-JP" sz="1200" b="0" i="0" u="none" strike="noStrike" noProof="0">
                        <a:solidFill>
                          <a:srgbClr val="000000"/>
                        </a:solidFill>
                        <a:effectLst/>
                        <a:highlight>
                          <a:srgbClr val="D0D8E8"/>
                        </a:highlight>
                        <a:latin typeface="Meiryo UI"/>
                        <a:ea typeface="Meiryo UI"/>
                      </a:endParaRPr>
                    </a:p>
                    <a:p>
                      <a:pPr marL="0" lvl="0" indent="0">
                        <a:buFont typeface="Arial"/>
                        <a:buNone/>
                      </a:pP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altLang="en-US" sz="1200" b="0" i="0" u="none" strike="noStrike" noProof="0">
                          <a:solidFill>
                            <a:srgbClr val="000000"/>
                          </a:solidFill>
                          <a:effectLst/>
                          <a:highlight>
                            <a:srgbClr val="D0D8E8"/>
                          </a:highlight>
                          <a:latin typeface="Meiryo UI"/>
                          <a:ea typeface="Meiryo UI"/>
                        </a:rPr>
                        <a:t>③（公園）</a:t>
                      </a:r>
                      <a:r>
                        <a:rPr lang="ja-JP" sz="1200" b="0" i="0" u="none" strike="noStrike" noProof="0">
                          <a:solidFill>
                            <a:srgbClr val="000000"/>
                          </a:solidFill>
                          <a:effectLst/>
                          <a:highlight>
                            <a:srgbClr val="D0D8E8"/>
                          </a:highlight>
                          <a:latin typeface="Meiryo UI"/>
                          <a:ea typeface="Meiryo UI"/>
                        </a:rPr>
                        <a:t>公園遊具は、日常の安全管理のため点検を実施し、データが蓄積されているものの、社会的ニーズにより更新が必要となる場合があり、劣化予測という点においては、データが活用しにくいケースもある</a:t>
                      </a:r>
                    </a:p>
                    <a:p>
                      <a:pPr marL="0" lvl="0" indent="0">
                        <a:buNone/>
                      </a:pPr>
                      <a:endParaRPr lang="ja-JP" altLang="en-US"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endParaRPr lang="ja-JP" altLang="en-US" sz="1200" b="0" i="0" u="none" strike="noStrike" noProof="0">
                        <a:solidFill>
                          <a:srgbClr val="000000"/>
                        </a:solidFill>
                        <a:effectLst/>
                        <a:highlight>
                          <a:srgbClr val="D0D8E8"/>
                        </a:highlight>
                        <a:latin typeface="Arial"/>
                      </a:endParaRPr>
                    </a:p>
                  </a:txBody>
                  <a:tcPr marL="101593" marR="101593" marT="50796" marB="50796">
                    <a:lnL w="14107">
                      <a:solidFill>
                        <a:srgbClr val="FFFFFF"/>
                      </a:solidFill>
                    </a:lnL>
                    <a:lnR w="14107">
                      <a:solidFill>
                        <a:srgbClr val="FFFFFF"/>
                      </a:solidFill>
                    </a:lnR>
                    <a:lnT w="42329">
                      <a:solidFill>
                        <a:srgbClr val="FFFFFF"/>
                      </a:solidFill>
                    </a:lnT>
                    <a:lnB w="14107">
                      <a:solidFill>
                        <a:srgbClr val="FFFFFF"/>
                      </a:solidFill>
                    </a:lnB>
                    <a:solidFill>
                      <a:srgbClr val="D0D8E8"/>
                    </a:solidFill>
                  </a:tcPr>
                </a:tc>
                <a:extLst>
                  <a:ext uri="{0D108BD9-81ED-4DB2-BD59-A6C34878D82A}">
                    <a16:rowId xmlns:a16="http://schemas.microsoft.com/office/drawing/2014/main" val="2963637821"/>
                  </a:ext>
                </a:extLst>
              </a:tr>
            </a:tbl>
          </a:graphicData>
        </a:graphic>
      </p:graphicFrame>
      <p:sp>
        <p:nvSpPr>
          <p:cNvPr id="15" name="TextBox 14">
            <a:extLst>
              <a:ext uri="{FF2B5EF4-FFF2-40B4-BE49-F238E27FC236}">
                <a16:creationId xmlns:a16="http://schemas.microsoft.com/office/drawing/2014/main" id="{E27FFB12-3F6F-20E8-031E-6D4313726940}"/>
              </a:ext>
            </a:extLst>
          </p:cNvPr>
          <p:cNvSpPr txBox="1"/>
          <p:nvPr/>
        </p:nvSpPr>
        <p:spPr>
          <a:xfrm>
            <a:off x="351472" y="701039"/>
            <a:ext cx="2743200" cy="3657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Calibri"/>
                <a:ea typeface="ＭＳ Ｐゴシック"/>
                <a:cs typeface="Calibri"/>
              </a:rPr>
              <a:t>道路・橋梁等部会</a:t>
            </a:r>
            <a:endParaRPr lang="ja-JP" altLang="en-US">
              <a:cs typeface="Calibri"/>
            </a:endParaRPr>
          </a:p>
        </p:txBody>
      </p:sp>
    </p:spTree>
    <p:extLst>
      <p:ext uri="{BB962C8B-B14F-4D97-AF65-F5344CB8AC3E}">
        <p14:creationId xmlns:p14="http://schemas.microsoft.com/office/powerpoint/2010/main" val="62989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A20B93-E6FF-1481-F04E-CA4D1DFFC1C6}"/>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1746F8D4-6CB4-4E23-6ACE-A493770FF503}"/>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6">
            <a:extLst>
              <a:ext uri="{FF2B5EF4-FFF2-40B4-BE49-F238E27FC236}">
                <a16:creationId xmlns:a16="http://schemas.microsoft.com/office/drawing/2014/main" id="{C612A7C0-9C83-FB7E-3BF8-FD3BDC6E8EA4}"/>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個別部会の結果概要④委員からのご意見１</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0" name="二等辺三角形 11">
            <a:extLst>
              <a:ext uri="{FF2B5EF4-FFF2-40B4-BE49-F238E27FC236}">
                <a16:creationId xmlns:a16="http://schemas.microsoft.com/office/drawing/2014/main" id="{FADB329A-2C36-5563-2B17-0AA14976B93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C3375D7-8D66-1115-A294-33580966A09B}"/>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graphicFrame>
        <p:nvGraphicFramePr>
          <p:cNvPr id="14" name="Table 13">
            <a:extLst>
              <a:ext uri="{FF2B5EF4-FFF2-40B4-BE49-F238E27FC236}">
                <a16:creationId xmlns:a16="http://schemas.microsoft.com/office/drawing/2014/main" id="{A48DA217-69CE-0378-AE87-28D275B56591}"/>
              </a:ext>
            </a:extLst>
          </p:cNvPr>
          <p:cNvGraphicFramePr>
            <a:graphicFrameLocks noGrp="1"/>
          </p:cNvGraphicFramePr>
          <p:nvPr>
            <p:extLst>
              <p:ext uri="{D42A27DB-BD31-4B8C-83A1-F6EECF244321}">
                <p14:modId xmlns:p14="http://schemas.microsoft.com/office/powerpoint/2010/main" val="1170353101"/>
              </p:ext>
            </p:extLst>
          </p:nvPr>
        </p:nvGraphicFramePr>
        <p:xfrm>
          <a:off x="352425" y="990600"/>
          <a:ext cx="8641078" cy="5820723"/>
        </p:xfrm>
        <a:graphic>
          <a:graphicData uri="http://schemas.openxmlformats.org/drawingml/2006/table">
            <a:tbl>
              <a:tblPr bandRow="1">
                <a:tableStyleId>{5C22544A-7EE6-4342-B048-85BDC9FD1C3A}</a:tableStyleId>
              </a:tblPr>
              <a:tblGrid>
                <a:gridCol w="4414837">
                  <a:extLst>
                    <a:ext uri="{9D8B030D-6E8A-4147-A177-3AD203B41FA5}">
                      <a16:colId xmlns:a16="http://schemas.microsoft.com/office/drawing/2014/main" val="1206193999"/>
                    </a:ext>
                  </a:extLst>
                </a:gridCol>
                <a:gridCol w="4226241">
                  <a:extLst>
                    <a:ext uri="{9D8B030D-6E8A-4147-A177-3AD203B41FA5}">
                      <a16:colId xmlns:a16="http://schemas.microsoft.com/office/drawing/2014/main" val="4262543954"/>
                    </a:ext>
                  </a:extLst>
                </a:gridCol>
              </a:tblGrid>
              <a:tr h="587178">
                <a:tc>
                  <a:txBody>
                    <a:bodyPr/>
                    <a:lstStyle/>
                    <a:p>
                      <a:pPr algn="ctr" rtl="0" fontAlgn="base"/>
                      <a:r>
                        <a:rPr lang="ja-JP" altLang="en-US" sz="1200" b="1">
                          <a:solidFill>
                            <a:srgbClr val="FFFFFF"/>
                          </a:solidFill>
                          <a:effectLst/>
                          <a:highlight>
                            <a:srgbClr val="4F81BD"/>
                          </a:highlight>
                          <a:ea typeface="Meiryo UI"/>
                        </a:rPr>
                        <a:t>委員からのコメント</a:t>
                      </a:r>
                      <a:endParaRPr lang="ja-JP" altLang="en-US" b="1">
                        <a:solidFill>
                          <a:srgbClr val="FFFFFF"/>
                        </a:solidFill>
                        <a:effectLst/>
                        <a:highlight>
                          <a:srgbClr val="4F81BD"/>
                        </a:highlight>
                      </a:endParaRPr>
                    </a:p>
                  </a:txBody>
                  <a:tcPr marL="101594" marR="101594" marT="50797" marB="50797" anchor="ctr">
                    <a:lnL w="14107" cap="flat" cmpd="sng" algn="ctr">
                      <a:solidFill>
                        <a:srgbClr val="FFFFFF"/>
                      </a:solidFill>
                      <a:prstDash val="solid"/>
                      <a:round/>
                      <a:headEnd type="none" w="med" len="med"/>
                      <a:tailEnd type="none" w="med" len="med"/>
                    </a:lnL>
                    <a:lnR w="14107" cap="flat" cmpd="sng" algn="ctr">
                      <a:solidFill>
                        <a:srgbClr val="FFFFFF"/>
                      </a:solidFill>
                      <a:prstDash val="solid"/>
                      <a:round/>
                      <a:headEnd type="none" w="med" len="med"/>
                      <a:tailEnd type="none" w="med" len="med"/>
                    </a:lnR>
                    <a:lnT w="14107" cap="flat" cmpd="sng" algn="ctr">
                      <a:solidFill>
                        <a:srgbClr val="FFFFFF"/>
                      </a:solidFill>
                      <a:prstDash val="solid"/>
                      <a:round/>
                      <a:headEnd type="none" w="med" len="med"/>
                      <a:tailEnd type="none" w="med" len="med"/>
                    </a:lnT>
                    <a:lnB w="42329" cap="flat" cmpd="sng" algn="ctr">
                      <a:solidFill>
                        <a:srgbClr val="FFFFFF"/>
                      </a:solidFill>
                      <a:prstDash val="solid"/>
                      <a:round/>
                      <a:headEnd type="none" w="med" len="med"/>
                      <a:tailEnd type="none" w="med" len="med"/>
                    </a:lnB>
                    <a:solidFill>
                      <a:srgbClr val="4F81BD"/>
                    </a:solidFill>
                  </a:tcPr>
                </a:tc>
                <a:tc>
                  <a:txBody>
                    <a:bodyPr/>
                    <a:lstStyle/>
                    <a:p>
                      <a:pPr lvl="0" algn="ctr">
                        <a:buNone/>
                      </a:pPr>
                      <a:r>
                        <a:rPr lang="en-US" altLang="ja-JP" sz="1200" b="1" err="1">
                          <a:solidFill>
                            <a:srgbClr val="FFFFFF"/>
                          </a:solidFill>
                          <a:effectLst/>
                          <a:highlight>
                            <a:srgbClr val="4F81BD"/>
                          </a:highlight>
                          <a:latin typeface="Meiryo UI"/>
                        </a:rPr>
                        <a:t>回答</a:t>
                      </a:r>
                    </a:p>
                  </a:txBody>
                  <a:tcPr marL="101593" marR="101593" marT="50796" marB="50796" anchor="ctr">
                    <a:lnL w="14107">
                      <a:solidFill>
                        <a:srgbClr val="FFFFFF"/>
                      </a:solidFill>
                    </a:lnL>
                    <a:lnR w="14107">
                      <a:solidFill>
                        <a:srgbClr val="FFFFFF"/>
                      </a:solidFill>
                    </a:lnR>
                    <a:lnT w="14107">
                      <a:solidFill>
                        <a:srgbClr val="FFFFFF"/>
                      </a:solidFill>
                    </a:lnT>
                    <a:lnB w="42329">
                      <a:solidFill>
                        <a:srgbClr val="FFFFFF"/>
                      </a:solidFill>
                    </a:lnB>
                    <a:solidFill>
                      <a:srgbClr val="4F81BD"/>
                    </a:solidFill>
                  </a:tcPr>
                </a:tc>
                <a:extLst>
                  <a:ext uri="{0D108BD9-81ED-4DB2-BD59-A6C34878D82A}">
                    <a16:rowId xmlns:a16="http://schemas.microsoft.com/office/drawing/2014/main" val="950728613"/>
                  </a:ext>
                </a:extLst>
              </a:tr>
              <a:tr h="5233545">
                <a:tc>
                  <a:txBody>
                    <a:bodyPr/>
                    <a:lstStyle/>
                    <a:p>
                      <a:pPr marL="0" lvl="0" indent="0" algn="l">
                        <a:buClr>
                          <a:srgbClr val="000000"/>
                        </a:buClr>
                        <a:buNone/>
                      </a:pPr>
                      <a:r>
                        <a:rPr lang="ja-JP" altLang="en-US" sz="1200" b="0" i="0" u="none" strike="noStrike" noProof="0">
                          <a:solidFill>
                            <a:schemeClr val="dk1"/>
                          </a:solidFill>
                          <a:effectLst/>
                          <a:highlight>
                            <a:srgbClr val="D0D8E8"/>
                          </a:highlight>
                          <a:latin typeface="Meiryo UI"/>
                          <a:ea typeface="Meiryo UI"/>
                        </a:rPr>
                        <a:t>①</a:t>
                      </a:r>
                      <a:r>
                        <a:rPr lang="ja-JP" sz="1200" b="0" i="0" u="none" strike="noStrike" noProof="0">
                          <a:solidFill>
                            <a:schemeClr val="dk1"/>
                          </a:solidFill>
                          <a:effectLst/>
                          <a:highlight>
                            <a:srgbClr val="D0D8E8"/>
                          </a:highlight>
                          <a:latin typeface="Meiryo UI"/>
                          <a:ea typeface="Meiryo UI"/>
                        </a:rPr>
                        <a:t>発生した</a:t>
                      </a:r>
                      <a:r>
                        <a:rPr lang="ja-JP" altLang="en-US" sz="1200" b="0" i="0" u="none" strike="noStrike" noProof="0">
                          <a:solidFill>
                            <a:schemeClr val="dk1"/>
                          </a:solidFill>
                          <a:effectLst/>
                          <a:highlight>
                            <a:srgbClr val="D0D8E8"/>
                          </a:highlight>
                          <a:latin typeface="Meiryo UI"/>
                          <a:ea typeface="Meiryo UI"/>
                        </a:rPr>
                        <a:t>事象</a:t>
                      </a:r>
                      <a:r>
                        <a:rPr lang="ja-JP" sz="1200" b="0" i="0" u="none" strike="noStrike" noProof="0">
                          <a:solidFill>
                            <a:schemeClr val="dk1"/>
                          </a:solidFill>
                          <a:effectLst/>
                          <a:highlight>
                            <a:srgbClr val="D0D8E8"/>
                          </a:highlight>
                          <a:latin typeface="Meiryo UI"/>
                          <a:ea typeface="Meiryo UI"/>
                        </a:rPr>
                        <a:t>に</a:t>
                      </a:r>
                      <a:r>
                        <a:rPr lang="ja-JP" altLang="en-US" sz="1200" b="0" i="0" u="none" strike="noStrike" noProof="0">
                          <a:solidFill>
                            <a:schemeClr val="dk1"/>
                          </a:solidFill>
                          <a:effectLst/>
                          <a:highlight>
                            <a:srgbClr val="D0D8E8"/>
                          </a:highlight>
                          <a:latin typeface="Meiryo UI"/>
                          <a:ea typeface="Meiryo UI"/>
                        </a:rPr>
                        <a:t>対</a:t>
                      </a:r>
                      <a:r>
                        <a:rPr lang="ja-JP" sz="1200" b="0" i="0" u="none" strike="noStrike" noProof="0">
                          <a:solidFill>
                            <a:schemeClr val="dk1"/>
                          </a:solidFill>
                          <a:effectLst/>
                          <a:highlight>
                            <a:srgbClr val="D0D8E8"/>
                          </a:highlight>
                          <a:latin typeface="Meiryo UI"/>
                          <a:ea typeface="Meiryo UI"/>
                        </a:rPr>
                        <a:t>し</a:t>
                      </a:r>
                      <a:r>
                        <a:rPr lang="ja-JP" altLang="en-US" sz="1200" b="0" i="0" u="none" strike="noStrike" noProof="0">
                          <a:solidFill>
                            <a:schemeClr val="dk1"/>
                          </a:solidFill>
                          <a:effectLst/>
                          <a:highlight>
                            <a:srgbClr val="D0D8E8"/>
                          </a:highlight>
                          <a:latin typeface="Meiryo UI"/>
                          <a:ea typeface="Meiryo UI"/>
                        </a:rPr>
                        <a:t>てどういう状態に至ったかという記録</a:t>
                      </a:r>
                      <a:r>
                        <a:rPr lang="ja-JP" sz="1200" b="0" i="0" u="none" strike="noStrike" noProof="0">
                          <a:solidFill>
                            <a:schemeClr val="dk1"/>
                          </a:solidFill>
                          <a:effectLst/>
                          <a:highlight>
                            <a:srgbClr val="D0D8E8"/>
                          </a:highlight>
                          <a:latin typeface="Meiryo UI"/>
                          <a:ea typeface="Meiryo UI"/>
                        </a:rPr>
                        <a:t>を残して</a:t>
                      </a:r>
                      <a:r>
                        <a:rPr lang="ja-JP" altLang="en-US" sz="1200" b="0" i="0" u="none" strike="noStrike" noProof="0">
                          <a:solidFill>
                            <a:schemeClr val="dk1"/>
                          </a:solidFill>
                          <a:effectLst/>
                          <a:highlight>
                            <a:srgbClr val="D0D8E8"/>
                          </a:highlight>
                          <a:latin typeface="Meiryo UI"/>
                          <a:ea typeface="Meiryo UI"/>
                        </a:rPr>
                        <a:t>おくのがよ</a:t>
                      </a:r>
                      <a:r>
                        <a:rPr lang="ja-JP" sz="1200" b="0" i="0" u="none" strike="noStrike" noProof="0">
                          <a:solidFill>
                            <a:schemeClr val="dk1"/>
                          </a:solidFill>
                          <a:effectLst/>
                          <a:highlight>
                            <a:srgbClr val="D0D8E8"/>
                          </a:highlight>
                          <a:latin typeface="Meiryo UI"/>
                          <a:ea typeface="Meiryo UI"/>
                        </a:rPr>
                        <a:t>い</a:t>
                      </a:r>
                      <a:r>
                        <a:rPr lang="ja-JP" altLang="en-US" sz="1200" b="0" i="0" u="none" strike="noStrike" noProof="0">
                          <a:solidFill>
                            <a:schemeClr val="dk1"/>
                          </a:solidFill>
                          <a:effectLst/>
                          <a:highlight>
                            <a:srgbClr val="D0D8E8"/>
                          </a:highlight>
                          <a:latin typeface="Meiryo UI"/>
                          <a:ea typeface="Meiryo UI"/>
                        </a:rPr>
                        <a:t>。</a:t>
                      </a:r>
                      <a:r>
                        <a:rPr lang="en-US" altLang="ja-JP" sz="1200" b="0" i="0" u="none" strike="noStrike" noProof="0">
                          <a:solidFill>
                            <a:schemeClr val="dk1"/>
                          </a:solidFill>
                          <a:effectLst/>
                          <a:highlight>
                            <a:srgbClr val="D0D8E8"/>
                          </a:highlight>
                          <a:latin typeface="Meiryo UI"/>
                        </a:rPr>
                        <a:t>【</a:t>
                      </a:r>
                      <a:r>
                        <a:rPr lang="ja-JP" sz="1200" b="0" i="0" u="none" strike="noStrike" noProof="0">
                          <a:solidFill>
                            <a:schemeClr val="dk1"/>
                          </a:solidFill>
                          <a:effectLst/>
                          <a:highlight>
                            <a:srgbClr val="D0D8E8"/>
                          </a:highlight>
                          <a:latin typeface="Meiryo UI"/>
                          <a:ea typeface="Meiryo UI"/>
                        </a:rPr>
                        <a:t>点検</a:t>
                      </a:r>
                      <a:r>
                        <a:rPr lang="en-US" altLang="ja-JP" sz="1200" b="0" i="0" u="none" strike="noStrike" noProof="0">
                          <a:solidFill>
                            <a:schemeClr val="dk1"/>
                          </a:solidFill>
                          <a:effectLst/>
                          <a:highlight>
                            <a:srgbClr val="D0D8E8"/>
                          </a:highlight>
                          <a:latin typeface="Meiryo UI"/>
                        </a:rPr>
                        <a:t>】</a:t>
                      </a:r>
                      <a:endParaRPr lang="en-US" altLang="ja-JP" sz="1200" b="0" i="0" u="none" strike="noStrike" noProof="0">
                        <a:solidFill>
                          <a:srgbClr val="000000"/>
                        </a:solidFill>
                        <a:effectLst/>
                        <a:highlight>
                          <a:srgbClr val="D0D8E8"/>
                        </a:highlight>
                        <a:latin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2"/>
                        </a:rPr>
                        <a:t>第１回個別部会説明資料</a:t>
                      </a:r>
                      <a:r>
                        <a:rPr lang="en-US" altLang="ja-JP" sz="1200">
                          <a:effectLst/>
                          <a:highlight>
                            <a:srgbClr val="D0D8E8"/>
                          </a:highlight>
                          <a:latin typeface="Arial"/>
                          <a:ea typeface="Meiryo UI"/>
                          <a:hlinkClick r:id="rId2"/>
                        </a:rPr>
                        <a:t>P.22</a:t>
                      </a:r>
                      <a:r>
                        <a:rPr lang="ja-JP" altLang="en-US" sz="1200">
                          <a:effectLst/>
                          <a:highlight>
                            <a:srgbClr val="D0D8E8"/>
                          </a:highlight>
                          <a:latin typeface="Arial"/>
                          <a:ea typeface="Meiryo UI"/>
                        </a:rPr>
                        <a:t>）</a:t>
                      </a:r>
                      <a:endParaRPr lang="en-US" altLang="ja-JP" sz="1200" b="0" i="0" u="none" strike="noStrike" noProof="0">
                        <a:solidFill>
                          <a:schemeClr val="dk1"/>
                        </a:solidFill>
                        <a:effectLst/>
                        <a:highlight>
                          <a:srgbClr val="D0D8E8"/>
                        </a:highlight>
                        <a:latin typeface="Meiryo UI"/>
                      </a:endParaRPr>
                    </a:p>
                    <a:p>
                      <a:pPr marL="90170" lvl="0" indent="-90170" algn="l">
                        <a:buClr>
                          <a:srgbClr val="000000"/>
                        </a:buClr>
                        <a:buFont typeface="Arial,Sans-Serif"/>
                        <a:buChar char="•"/>
                      </a:pPr>
                      <a:endParaRPr lang="en-US" altLang="ja-JP" sz="1200" b="0" i="0" u="none" strike="noStrike" noProof="0">
                        <a:solidFill>
                          <a:srgbClr val="000000"/>
                        </a:solidFill>
                        <a:effectLst/>
                        <a:highlight>
                          <a:srgbClr val="D0D8E8"/>
                        </a:highlight>
                        <a:latin typeface="Meiryo UI"/>
                      </a:endParaRPr>
                    </a:p>
                    <a:p>
                      <a:pPr marL="0" lvl="0" indent="0" algn="l">
                        <a:buClr>
                          <a:srgbClr val="000000"/>
                        </a:buClr>
                        <a:buNone/>
                      </a:pPr>
                      <a:r>
                        <a:rPr lang="ja-JP" altLang="en-US" sz="1200" b="0" i="0" u="none" strike="noStrike" noProof="0">
                          <a:solidFill>
                            <a:schemeClr val="dk1"/>
                          </a:solidFill>
                          <a:effectLst/>
                          <a:highlight>
                            <a:srgbClr val="D0D8E8"/>
                          </a:highlight>
                          <a:latin typeface="Meiryo UI"/>
                          <a:ea typeface="Meiryo UI"/>
                        </a:rPr>
                        <a:t>②</a:t>
                      </a:r>
                      <a:r>
                        <a:rPr lang="ja-JP" sz="1200" b="0" i="0" u="none" strike="noStrike" noProof="0">
                          <a:solidFill>
                            <a:schemeClr val="dk1"/>
                          </a:solidFill>
                          <a:effectLst/>
                          <a:highlight>
                            <a:srgbClr val="D0D8E8"/>
                          </a:highlight>
                          <a:latin typeface="Meiryo UI"/>
                          <a:ea typeface="Meiryo UI"/>
                        </a:rPr>
                        <a:t>点検項目や評価基準は施設の性能を加味して検討する必要がある。</a:t>
                      </a:r>
                      <a:r>
                        <a:rPr lang="en-US" altLang="ja-JP" sz="1200" b="0" i="0" u="none" strike="noStrike" noProof="0">
                          <a:solidFill>
                            <a:schemeClr val="dk1"/>
                          </a:solidFill>
                          <a:effectLst/>
                          <a:highlight>
                            <a:srgbClr val="D0D8E8"/>
                          </a:highlight>
                          <a:latin typeface="Meiryo UI"/>
                        </a:rPr>
                        <a:t>【</a:t>
                      </a:r>
                      <a:r>
                        <a:rPr lang="ja-JP" sz="1200" b="0" i="0" u="none" strike="noStrike" noProof="0">
                          <a:solidFill>
                            <a:schemeClr val="dk1"/>
                          </a:solidFill>
                          <a:effectLst/>
                          <a:highlight>
                            <a:srgbClr val="D0D8E8"/>
                          </a:highlight>
                          <a:latin typeface="Meiryo UI"/>
                          <a:ea typeface="Meiryo UI"/>
                        </a:rPr>
                        <a:t>点検</a:t>
                      </a:r>
                      <a:r>
                        <a:rPr lang="en-US" altLang="ja-JP" sz="1200" b="0" i="0" u="none" strike="noStrike" noProof="0">
                          <a:solidFill>
                            <a:schemeClr val="dk1"/>
                          </a:solidFill>
                          <a:effectLst/>
                          <a:highlight>
                            <a:srgbClr val="D0D8E8"/>
                          </a:highlight>
                          <a:latin typeface="Meiryo UI"/>
                        </a:rPr>
                        <a:t>】</a:t>
                      </a:r>
                      <a:endParaRPr lang="en-US" altLang="ja-JP" sz="1200" b="0" i="0" u="none" strike="noStrike" noProof="0">
                        <a:solidFill>
                          <a:srgbClr val="000000"/>
                        </a:solidFill>
                        <a:effectLst/>
                        <a:highlight>
                          <a:srgbClr val="D0D8E8"/>
                        </a:highlight>
                        <a:latin typeface="Meiryo UI"/>
                      </a:endParaRPr>
                    </a:p>
                    <a:p>
                      <a:pPr marL="0" lvl="0" indent="0" algn="l">
                        <a:buNone/>
                      </a:pPr>
                      <a:endParaRPr lang="en-US" altLang="ja-JP" sz="1200" b="0" i="0" u="none" strike="noStrike" noProof="0">
                        <a:solidFill>
                          <a:schemeClr val="dk1"/>
                        </a:solidFill>
                        <a:effectLst/>
                        <a:highlight>
                          <a:srgbClr val="D0D8E8"/>
                        </a:highlight>
                        <a:latin typeface="Meiryo UI"/>
                      </a:endParaRPr>
                    </a:p>
                    <a:p>
                      <a:pPr marL="0" lvl="0" indent="0" algn="l">
                        <a:buNone/>
                      </a:pPr>
                      <a:endParaRPr lang="en-US" altLang="ja-JP" sz="1200" b="0" i="0" u="none" strike="noStrike" noProof="0">
                        <a:solidFill>
                          <a:schemeClr val="dk1"/>
                        </a:solidFill>
                        <a:effectLst/>
                        <a:highlight>
                          <a:srgbClr val="D0D8E8"/>
                        </a:highlight>
                        <a:latin typeface="Meiryo UI"/>
                      </a:endParaRPr>
                    </a:p>
                    <a:p>
                      <a:pPr marL="0" lvl="0" indent="0" algn="l">
                        <a:buNone/>
                      </a:pPr>
                      <a:endParaRPr lang="en-US" altLang="ja-JP" sz="1200" b="0" i="0" u="none" strike="noStrike" noProof="0">
                        <a:solidFill>
                          <a:schemeClr val="dk1"/>
                        </a:solidFill>
                        <a:effectLst/>
                        <a:highlight>
                          <a:srgbClr val="D0D8E8"/>
                        </a:highlight>
                        <a:latin typeface="Meiryo UI"/>
                      </a:endParaRPr>
                    </a:p>
                    <a:p>
                      <a:pPr marL="90170" lvl="0" indent="-90170" algn="l">
                        <a:buClr>
                          <a:srgbClr val="000000"/>
                        </a:buClr>
                        <a:buFont typeface="Arial,Sans-Serif"/>
                        <a:buChar char="•"/>
                      </a:pPr>
                      <a:endParaRPr lang="en-US" altLang="ja-JP" sz="1200" b="0" i="0" u="none" strike="noStrike" noProof="0">
                        <a:solidFill>
                          <a:srgbClr val="000000"/>
                        </a:solidFill>
                        <a:effectLst/>
                        <a:highlight>
                          <a:srgbClr val="D0D8E8"/>
                        </a:highlight>
                        <a:latin typeface="Meiryo UI"/>
                      </a:endParaRPr>
                    </a:p>
                    <a:p>
                      <a:pPr marL="0" lvl="0" indent="0" algn="l">
                        <a:buClr>
                          <a:srgbClr val="000000"/>
                        </a:buClr>
                        <a:buNone/>
                      </a:pPr>
                      <a:r>
                        <a:rPr lang="ja-JP" altLang="en-US" sz="1200" b="0" i="0" u="none" strike="noStrike" noProof="0">
                          <a:solidFill>
                            <a:schemeClr val="dk1"/>
                          </a:solidFill>
                          <a:effectLst/>
                          <a:highlight>
                            <a:srgbClr val="D0D8E8"/>
                          </a:highlight>
                          <a:latin typeface="Meiryo UI"/>
                          <a:ea typeface="Meiryo UI"/>
                        </a:rPr>
                        <a:t>③</a:t>
                      </a:r>
                      <a:r>
                        <a:rPr lang="ja-JP" sz="1200" b="0" i="0" u="none" strike="noStrike" noProof="0">
                          <a:solidFill>
                            <a:schemeClr val="dk1"/>
                          </a:solidFill>
                          <a:effectLst/>
                          <a:highlight>
                            <a:srgbClr val="D0D8E8"/>
                          </a:highlight>
                          <a:latin typeface="Meiryo UI"/>
                          <a:ea typeface="Meiryo UI"/>
                        </a:rPr>
                        <a:t>（河川）</a:t>
                      </a:r>
                      <a:r>
                        <a:rPr lang="ja-JP" altLang="en-US" sz="1200" b="0" i="0" u="none" strike="noStrike" noProof="0">
                          <a:solidFill>
                            <a:schemeClr val="dk1"/>
                          </a:solidFill>
                          <a:effectLst/>
                          <a:highlight>
                            <a:srgbClr val="D0D8E8"/>
                          </a:highlight>
                          <a:latin typeface="Meiryo UI"/>
                          <a:ea typeface="Meiryo UI"/>
                        </a:rPr>
                        <a:t>施設の健全度の評価が今後も一貫</a:t>
                      </a:r>
                      <a:r>
                        <a:rPr lang="ja-JP" sz="1200" b="0" i="0" u="none" strike="noStrike" noProof="0">
                          <a:solidFill>
                            <a:schemeClr val="dk1"/>
                          </a:solidFill>
                          <a:effectLst/>
                          <a:highlight>
                            <a:srgbClr val="D0D8E8"/>
                          </a:highlight>
                          <a:latin typeface="Meiryo UI"/>
                          <a:ea typeface="Meiryo UI"/>
                        </a:rPr>
                        <a:t>して</a:t>
                      </a:r>
                      <a:r>
                        <a:rPr lang="ja-JP" altLang="en-US" sz="1200" b="0" i="0" u="none" strike="noStrike" noProof="0">
                          <a:solidFill>
                            <a:schemeClr val="dk1"/>
                          </a:solidFill>
                          <a:effectLst/>
                          <a:highlight>
                            <a:srgbClr val="D0D8E8"/>
                          </a:highlight>
                          <a:latin typeface="Meiryo UI"/>
                          <a:ea typeface="Meiryo UI"/>
                        </a:rPr>
                        <a:t>行われ</a:t>
                      </a:r>
                      <a:r>
                        <a:rPr lang="ja-JP" sz="1200" b="0" i="0" u="none" strike="noStrike" noProof="0">
                          <a:solidFill>
                            <a:schemeClr val="dk1"/>
                          </a:solidFill>
                          <a:effectLst/>
                          <a:highlight>
                            <a:srgbClr val="D0D8E8"/>
                          </a:highlight>
                          <a:latin typeface="Meiryo UI"/>
                          <a:ea typeface="Meiryo UI"/>
                        </a:rPr>
                        <a:t>る</a:t>
                      </a:r>
                      <a:r>
                        <a:rPr lang="ja-JP" altLang="en-US" sz="1200" b="0" i="0" u="none" strike="noStrike" noProof="0">
                          <a:solidFill>
                            <a:schemeClr val="dk1"/>
                          </a:solidFill>
                          <a:effectLst/>
                          <a:highlight>
                            <a:srgbClr val="D0D8E8"/>
                          </a:highlight>
                          <a:latin typeface="Meiryo UI"/>
                          <a:ea typeface="Meiryo UI"/>
                        </a:rPr>
                        <a:t>こと</a:t>
                      </a:r>
                      <a:r>
                        <a:rPr lang="ja-JP" sz="1200" b="0" i="0" u="none" strike="noStrike" noProof="0">
                          <a:solidFill>
                            <a:schemeClr val="dk1"/>
                          </a:solidFill>
                          <a:effectLst/>
                          <a:highlight>
                            <a:srgbClr val="D0D8E8"/>
                          </a:highlight>
                          <a:latin typeface="Meiryo UI"/>
                          <a:ea typeface="Meiryo UI"/>
                        </a:rPr>
                        <a:t>が</a:t>
                      </a:r>
                      <a:r>
                        <a:rPr lang="ja-JP" altLang="en-US" sz="1200" b="0" i="0" u="none" strike="noStrike" noProof="0">
                          <a:solidFill>
                            <a:schemeClr val="dk1"/>
                          </a:solidFill>
                          <a:effectLst/>
                          <a:highlight>
                            <a:srgbClr val="D0D8E8"/>
                          </a:highlight>
                          <a:latin typeface="Meiryo UI"/>
                          <a:ea typeface="Meiryo UI"/>
                        </a:rPr>
                        <a:t>重</a:t>
                      </a:r>
                      <a:r>
                        <a:rPr lang="ja-JP" sz="1200" b="0" i="0" u="none" strike="noStrike" noProof="0">
                          <a:solidFill>
                            <a:schemeClr val="dk1"/>
                          </a:solidFill>
                          <a:effectLst/>
                          <a:highlight>
                            <a:srgbClr val="D0D8E8"/>
                          </a:highlight>
                          <a:latin typeface="Meiryo UI"/>
                          <a:ea typeface="Meiryo UI"/>
                        </a:rPr>
                        <a:t>要。</a:t>
                      </a:r>
                      <a:r>
                        <a:rPr lang="en-US" sz="1200" b="0" i="0" u="none" strike="noStrike" noProof="0">
                          <a:solidFill>
                            <a:schemeClr val="dk1"/>
                          </a:solidFill>
                          <a:effectLst/>
                          <a:highlight>
                            <a:srgbClr val="D0D8E8"/>
                          </a:highlight>
                          <a:latin typeface="Meiryo UI"/>
                        </a:rPr>
                        <a:t>【</a:t>
                      </a:r>
                      <a:r>
                        <a:rPr lang="ja-JP" sz="1200" b="0" i="0" u="none" strike="noStrike" noProof="0">
                          <a:solidFill>
                            <a:schemeClr val="dk1"/>
                          </a:solidFill>
                          <a:effectLst/>
                          <a:highlight>
                            <a:srgbClr val="D0D8E8"/>
                          </a:highlight>
                          <a:latin typeface="Meiryo UI"/>
                          <a:ea typeface="Meiryo UI"/>
                        </a:rPr>
                        <a:t>点検</a:t>
                      </a:r>
                      <a:r>
                        <a:rPr lang="en-US" altLang="ja-JP" sz="1200" b="0" i="0" u="none" strike="noStrike" noProof="0">
                          <a:solidFill>
                            <a:schemeClr val="dk1"/>
                          </a:solidFill>
                          <a:effectLst/>
                          <a:highlight>
                            <a:srgbClr val="D0D8E8"/>
                          </a:highlight>
                          <a:latin typeface="Meiryo UI"/>
                        </a:rPr>
                        <a:t>】</a:t>
                      </a:r>
                      <a:endParaRPr lang="en-US" altLang="ja-JP" sz="1200" b="0" i="0" u="none" strike="noStrike" noProof="0">
                        <a:solidFill>
                          <a:srgbClr val="000000"/>
                        </a:solidFill>
                        <a:effectLst/>
                        <a:highlight>
                          <a:srgbClr val="D0D8E8"/>
                        </a:highlight>
                        <a:latin typeface="Meiryo UI"/>
                      </a:endParaRPr>
                    </a:p>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ja-JP" altLang="en-US" sz="1200">
                          <a:effectLst/>
                          <a:highlight>
                            <a:srgbClr val="D0D8E8"/>
                          </a:highlight>
                          <a:latin typeface="Meiryo UI" panose="020B0604030504040204" pitchFamily="50" charset="-128"/>
                          <a:ea typeface="Meiryo UI" panose="020B0604030504040204" pitchFamily="50" charset="-128"/>
                        </a:rPr>
                        <a:t>（</a:t>
                      </a:r>
                      <a:r>
                        <a:rPr lang="ja-JP" altLang="en-US" sz="1200">
                          <a:effectLst/>
                          <a:highlight>
                            <a:srgbClr val="D0D8E8"/>
                          </a:highlight>
                          <a:latin typeface="Meiryo UI" panose="020B0604030504040204" pitchFamily="50" charset="-128"/>
                          <a:ea typeface="Meiryo UI" panose="020B0604030504040204" pitchFamily="50" charset="-128"/>
                          <a:hlinkClick r:id="rId2"/>
                        </a:rPr>
                        <a:t>第１回個別部会説明資料</a:t>
                      </a:r>
                      <a:r>
                        <a:rPr lang="en-US" altLang="ja-JP" sz="1200">
                          <a:effectLst/>
                          <a:highlight>
                            <a:srgbClr val="D0D8E8"/>
                          </a:highlight>
                          <a:latin typeface="Meiryo UI" panose="020B0604030504040204" pitchFamily="50" charset="-128"/>
                          <a:ea typeface="Meiryo UI" panose="020B0604030504040204" pitchFamily="50" charset="-128"/>
                          <a:hlinkClick r:id="rId2"/>
                        </a:rPr>
                        <a:t>P.16</a:t>
                      </a:r>
                      <a:r>
                        <a:rPr lang="ja-JP" altLang="en-US" sz="1200">
                          <a:effectLst/>
                          <a:highlight>
                            <a:srgbClr val="D0D8E8"/>
                          </a:highlight>
                          <a:latin typeface="Meiryo UI" panose="020B0604030504040204" pitchFamily="50" charset="-128"/>
                          <a:ea typeface="Meiryo UI" panose="020B0604030504040204" pitchFamily="50" charset="-128"/>
                        </a:rPr>
                        <a:t>）</a:t>
                      </a:r>
                      <a:endParaRPr lang="en-US" altLang="ja-JP" sz="1200" b="0" i="0" u="none" strike="noStrike" noProof="0">
                        <a:solidFill>
                          <a:schemeClr val="dk1"/>
                        </a:solidFill>
                        <a:effectLst/>
                        <a:highlight>
                          <a:srgbClr val="D0D8E8"/>
                        </a:highlight>
                        <a:latin typeface="Meiryo UI" panose="020B0604030504040204" pitchFamily="50" charset="-128"/>
                        <a:ea typeface="Meiryo UI" panose="020B0604030504040204" pitchFamily="50" charset="-128"/>
                      </a:endParaRPr>
                    </a:p>
                    <a:p>
                      <a:pPr marL="90170" lvl="0" indent="-90170" algn="l">
                        <a:buClr>
                          <a:srgbClr val="000000"/>
                        </a:buClr>
                        <a:buFont typeface="Arial,Sans-Serif"/>
                        <a:buChar char="•"/>
                      </a:pPr>
                      <a:endParaRPr lang="en-US" altLang="ja-JP" sz="12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Clr>
                          <a:srgbClr val="000000"/>
                        </a:buClr>
                        <a:buNone/>
                      </a:pPr>
                      <a:r>
                        <a:rPr lang="ja-JP" altLang="en-US" sz="1200" b="0" i="0" u="none" strike="noStrike" noProof="0">
                          <a:solidFill>
                            <a:schemeClr val="dk1"/>
                          </a:solidFill>
                          <a:effectLst/>
                          <a:highlight>
                            <a:srgbClr val="D0D8E8"/>
                          </a:highlight>
                          <a:latin typeface="Meiryo UI"/>
                          <a:ea typeface="Meiryo UI"/>
                        </a:rPr>
                        <a:t>④</a:t>
                      </a:r>
                      <a:r>
                        <a:rPr lang="ja-JP" sz="1200" b="0" i="0" u="none" strike="noStrike" noProof="0">
                          <a:solidFill>
                            <a:schemeClr val="dk1"/>
                          </a:solidFill>
                          <a:effectLst/>
                          <a:highlight>
                            <a:srgbClr val="D0D8E8"/>
                          </a:highlight>
                          <a:latin typeface="Meiryo UI"/>
                          <a:ea typeface="Meiryo UI"/>
                        </a:rPr>
                        <a:t>ドロー</a:t>
                      </a:r>
                      <a:r>
                        <a:rPr lang="ja-JP" altLang="en-US" sz="1200" b="0" i="0" u="none" strike="noStrike" noProof="0">
                          <a:solidFill>
                            <a:schemeClr val="dk1"/>
                          </a:solidFill>
                          <a:effectLst/>
                          <a:highlight>
                            <a:srgbClr val="D0D8E8"/>
                          </a:highlight>
                          <a:latin typeface="Meiryo UI"/>
                          <a:ea typeface="Meiryo UI"/>
                        </a:rPr>
                        <a:t>ンを</a:t>
                      </a:r>
                      <a:r>
                        <a:rPr lang="ja-JP" sz="1200" b="0" i="0" u="none" strike="noStrike" noProof="0">
                          <a:solidFill>
                            <a:schemeClr val="dk1"/>
                          </a:solidFill>
                          <a:effectLst/>
                          <a:highlight>
                            <a:srgbClr val="D0D8E8"/>
                          </a:highlight>
                          <a:latin typeface="Meiryo UI"/>
                          <a:ea typeface="Meiryo UI"/>
                        </a:rPr>
                        <a:t>活用しても見えない箇所が生じるのか。</a:t>
                      </a:r>
                      <a:r>
                        <a:rPr lang="en-US" altLang="ja-JP" sz="1200" b="0" i="0" u="none" strike="noStrike" noProof="0">
                          <a:solidFill>
                            <a:schemeClr val="dk1"/>
                          </a:solidFill>
                          <a:effectLst/>
                          <a:highlight>
                            <a:srgbClr val="D0D8E8"/>
                          </a:highlight>
                          <a:latin typeface="Meiryo UI"/>
                        </a:rPr>
                        <a:t>【</a:t>
                      </a:r>
                      <a:r>
                        <a:rPr lang="ja-JP" sz="1200" b="0" i="0" u="none" strike="noStrike" noProof="0">
                          <a:solidFill>
                            <a:schemeClr val="dk1"/>
                          </a:solidFill>
                          <a:effectLst/>
                          <a:highlight>
                            <a:srgbClr val="D0D8E8"/>
                          </a:highlight>
                          <a:latin typeface="Meiryo UI"/>
                          <a:ea typeface="Meiryo UI"/>
                        </a:rPr>
                        <a:t>点検・新技術</a:t>
                      </a:r>
                      <a:r>
                        <a:rPr lang="en-US" sz="1200" b="0" i="0" u="none" strike="noStrike" noProof="0">
                          <a:solidFill>
                            <a:schemeClr val="dk1"/>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highlight>
                            <a:srgbClr val="D0D8E8"/>
                          </a:highlight>
                          <a:latin typeface="Meiryo UI" panose="020B0604030504040204" pitchFamily="50" charset="-128"/>
                          <a:ea typeface="Meiryo UI" panose="020B0604030504040204" pitchFamily="50" charset="-128"/>
                        </a:rPr>
                        <a:t>（</a:t>
                      </a:r>
                      <a:r>
                        <a:rPr lang="ja-JP" altLang="en-US" sz="1200">
                          <a:effectLst/>
                          <a:highlight>
                            <a:srgbClr val="D0D8E8"/>
                          </a:highlight>
                          <a:latin typeface="Meiryo UI" panose="020B0604030504040204" pitchFamily="50" charset="-128"/>
                          <a:ea typeface="Meiryo UI" panose="020B0604030504040204" pitchFamily="50" charset="-128"/>
                          <a:hlinkClick r:id="rId2"/>
                        </a:rPr>
                        <a:t>第１回個別部会説明資料</a:t>
                      </a:r>
                      <a:r>
                        <a:rPr lang="en-US" altLang="ja-JP" sz="1200">
                          <a:effectLst/>
                          <a:highlight>
                            <a:srgbClr val="D0D8E8"/>
                          </a:highlight>
                          <a:latin typeface="Meiryo UI" panose="020B0604030504040204" pitchFamily="50" charset="-128"/>
                          <a:ea typeface="Meiryo UI" panose="020B0604030504040204" pitchFamily="50" charset="-128"/>
                          <a:hlinkClick r:id="rId2"/>
                        </a:rPr>
                        <a:t>P.25</a:t>
                      </a:r>
                      <a:r>
                        <a:rPr lang="ja-JP" altLang="en-US" sz="1200">
                          <a:effectLst/>
                          <a:highlight>
                            <a:srgbClr val="D0D8E8"/>
                          </a:highlight>
                          <a:latin typeface="Meiryo UI" panose="020B0604030504040204" pitchFamily="50" charset="-128"/>
                          <a:ea typeface="Meiryo UI" panose="020B0604030504040204" pitchFamily="50" charset="-128"/>
                        </a:rPr>
                        <a:t>）</a:t>
                      </a:r>
                      <a:endParaRPr lang="en-US" altLang="ja-JP" sz="1200" b="0" i="0" u="none" strike="noStrike" noProof="0">
                        <a:solidFill>
                          <a:schemeClr val="dk1"/>
                        </a:solidFill>
                        <a:effectLst/>
                        <a:highlight>
                          <a:srgbClr val="D0D8E8"/>
                        </a:highlight>
                        <a:latin typeface="Meiryo UI" panose="020B0604030504040204" pitchFamily="50" charset="-128"/>
                        <a:ea typeface="Meiryo UI" panose="020B0604030504040204" pitchFamily="50" charset="-128"/>
                      </a:endParaRPr>
                    </a:p>
                    <a:p>
                      <a:pPr marL="0" marR="0" lvl="0" indent="0" algn="l">
                        <a:lnSpc>
                          <a:spcPct val="100000"/>
                        </a:lnSpc>
                        <a:spcBef>
                          <a:spcPts val="0"/>
                        </a:spcBef>
                        <a:spcAft>
                          <a:spcPts val="0"/>
                        </a:spcAft>
                        <a:buNone/>
                      </a:pPr>
                      <a:endParaRPr lang="en-US" sz="1200" b="0" i="0" u="none" strike="noStrike" noProof="0">
                        <a:solidFill>
                          <a:schemeClr val="dk1"/>
                        </a:solidFill>
                        <a:effectLst/>
                        <a:highlight>
                          <a:srgbClr val="D0D8E8"/>
                        </a:highlight>
                        <a:latin typeface="Meiryo UI"/>
                      </a:endParaRPr>
                    </a:p>
                    <a:p>
                      <a:pPr marL="0" lvl="0" indent="0" algn="l">
                        <a:buClr>
                          <a:srgbClr val="000000"/>
                        </a:buClr>
                        <a:buFont typeface="Arial,Sans-Serif"/>
                        <a:buNone/>
                      </a:pPr>
                      <a:endParaRPr lang="en-US" altLang="ja-JP" sz="1200" b="0" i="0" u="none" strike="noStrike" noProof="0">
                        <a:solidFill>
                          <a:srgbClr val="000000"/>
                        </a:solidFill>
                        <a:effectLst/>
                        <a:highlight>
                          <a:srgbClr val="D0D8E8"/>
                        </a:highlight>
                        <a:latin typeface="Meiryo UI"/>
                      </a:endParaRPr>
                    </a:p>
                    <a:p>
                      <a:pPr marL="0" lvl="0" indent="0" algn="l">
                        <a:buClr>
                          <a:srgbClr val="000000"/>
                        </a:buClr>
                        <a:buNone/>
                      </a:pPr>
                      <a:r>
                        <a:rPr lang="ja-JP" altLang="en-US" sz="1200" b="0" i="0" u="none" strike="noStrike" noProof="0">
                          <a:solidFill>
                            <a:schemeClr val="dk1"/>
                          </a:solidFill>
                          <a:effectLst/>
                          <a:highlight>
                            <a:srgbClr val="D0D8E8"/>
                          </a:highlight>
                          <a:latin typeface="Meiryo UI"/>
                          <a:ea typeface="Meiryo UI"/>
                        </a:rPr>
                        <a:t>⑤施設点検でのドローン</a:t>
                      </a:r>
                      <a:r>
                        <a:rPr lang="ja-JP" sz="1200" b="0" i="0" u="none" strike="noStrike" noProof="0">
                          <a:solidFill>
                            <a:schemeClr val="dk1"/>
                          </a:solidFill>
                          <a:effectLst/>
                          <a:highlight>
                            <a:srgbClr val="D0D8E8"/>
                          </a:highlight>
                          <a:latin typeface="Meiryo UI"/>
                          <a:ea typeface="Meiryo UI"/>
                        </a:rPr>
                        <a:t>の活用</a:t>
                      </a:r>
                      <a:r>
                        <a:rPr lang="ja-JP" altLang="en-US" sz="1200" b="0" i="0" u="none" strike="noStrike" noProof="0">
                          <a:solidFill>
                            <a:schemeClr val="dk1"/>
                          </a:solidFill>
                          <a:effectLst/>
                          <a:highlight>
                            <a:srgbClr val="D0D8E8"/>
                          </a:highlight>
                          <a:latin typeface="Meiryo UI"/>
                          <a:ea typeface="Meiryo UI"/>
                        </a:rPr>
                        <a:t>は</a:t>
                      </a:r>
                      <a:r>
                        <a:rPr lang="ja-JP" sz="1200" b="0" i="0" u="none" strike="noStrike" noProof="0">
                          <a:solidFill>
                            <a:schemeClr val="dk1"/>
                          </a:solidFill>
                          <a:effectLst/>
                          <a:highlight>
                            <a:srgbClr val="D0D8E8"/>
                          </a:highlight>
                          <a:latin typeface="Meiryo UI"/>
                          <a:ea typeface="Meiryo UI"/>
                        </a:rPr>
                        <a:t>、直営、委託</a:t>
                      </a:r>
                      <a:r>
                        <a:rPr lang="ja-JP" altLang="en-US" sz="1200" b="0" i="0" u="none" strike="noStrike" noProof="0">
                          <a:solidFill>
                            <a:schemeClr val="dk1"/>
                          </a:solidFill>
                          <a:effectLst/>
                          <a:highlight>
                            <a:srgbClr val="D0D8E8"/>
                          </a:highlight>
                          <a:latin typeface="Meiryo UI"/>
                          <a:ea typeface="Meiryo UI"/>
                        </a:rPr>
                        <a:t>それぞれの使い方</a:t>
                      </a:r>
                      <a:r>
                        <a:rPr lang="ja-JP" sz="1200" b="0" i="0" u="none" strike="noStrike" noProof="0">
                          <a:solidFill>
                            <a:schemeClr val="dk1"/>
                          </a:solidFill>
                          <a:effectLst/>
                          <a:highlight>
                            <a:srgbClr val="D0D8E8"/>
                          </a:highlight>
                          <a:latin typeface="Meiryo UI"/>
                          <a:ea typeface="Meiryo UI"/>
                        </a:rPr>
                        <a:t>がある</a:t>
                      </a:r>
                      <a:r>
                        <a:rPr lang="ja-JP" altLang="en-US" sz="1200" b="0" i="0" u="none" strike="noStrike" noProof="0">
                          <a:solidFill>
                            <a:schemeClr val="dk1"/>
                          </a:solidFill>
                          <a:effectLst/>
                          <a:highlight>
                            <a:srgbClr val="D0D8E8"/>
                          </a:highlight>
                          <a:latin typeface="Meiryo UI"/>
                          <a:ea typeface="Meiryo UI"/>
                        </a:rPr>
                        <a:t>ので、両方で対応するのがよい</a:t>
                      </a:r>
                      <a:r>
                        <a:rPr lang="ja-JP" sz="1200" b="0" i="0" u="none" strike="noStrike" noProof="0">
                          <a:solidFill>
                            <a:schemeClr val="dk1"/>
                          </a:solidFill>
                          <a:effectLst/>
                          <a:highlight>
                            <a:srgbClr val="D0D8E8"/>
                          </a:highlight>
                          <a:latin typeface="Meiryo UI"/>
                          <a:ea typeface="Meiryo UI"/>
                        </a:rPr>
                        <a:t>。</a:t>
                      </a:r>
                      <a:r>
                        <a:rPr lang="en-US" sz="1200" b="0" i="0" u="none" strike="noStrike" noProof="0">
                          <a:solidFill>
                            <a:schemeClr val="dk1"/>
                          </a:solidFill>
                          <a:effectLst/>
                          <a:highlight>
                            <a:srgbClr val="D0D8E8"/>
                          </a:highlight>
                          <a:latin typeface="Meiryo UI"/>
                        </a:rPr>
                        <a:t>【</a:t>
                      </a:r>
                      <a:r>
                        <a:rPr lang="ja-JP" sz="1200" b="0" i="0" u="none" strike="noStrike" noProof="0">
                          <a:solidFill>
                            <a:schemeClr val="dk1"/>
                          </a:solidFill>
                          <a:effectLst/>
                          <a:highlight>
                            <a:srgbClr val="D0D8E8"/>
                          </a:highlight>
                          <a:latin typeface="Meiryo UI"/>
                          <a:ea typeface="Meiryo UI"/>
                        </a:rPr>
                        <a:t>新技術</a:t>
                      </a:r>
                      <a:r>
                        <a:rPr lang="en-US" sz="1200" b="0" i="0" u="none" strike="noStrike" noProof="0">
                          <a:solidFill>
                            <a:schemeClr val="dk1"/>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ja-JP" altLang="en-US" sz="1200">
                          <a:effectLst/>
                          <a:highlight>
                            <a:srgbClr val="D0D8E8"/>
                          </a:highlight>
                          <a:latin typeface="Meiryo UI" panose="020B0604030504040204" pitchFamily="50" charset="-128"/>
                          <a:ea typeface="Meiryo UI" panose="020B0604030504040204" pitchFamily="50" charset="-128"/>
                        </a:rPr>
                        <a:t>（</a:t>
                      </a:r>
                      <a:r>
                        <a:rPr lang="ja-JP" altLang="en-US" sz="1200">
                          <a:effectLst/>
                          <a:highlight>
                            <a:srgbClr val="D0D8E8"/>
                          </a:highlight>
                          <a:latin typeface="Meiryo UI" panose="020B0604030504040204" pitchFamily="50" charset="-128"/>
                          <a:ea typeface="Meiryo UI" panose="020B0604030504040204" pitchFamily="50" charset="-128"/>
                          <a:hlinkClick r:id="rId2"/>
                        </a:rPr>
                        <a:t>第１回個別部会説明資料</a:t>
                      </a:r>
                      <a:r>
                        <a:rPr lang="en-US" altLang="ja-JP" sz="1200">
                          <a:effectLst/>
                          <a:highlight>
                            <a:srgbClr val="D0D8E8"/>
                          </a:highlight>
                          <a:latin typeface="Meiryo UI" panose="020B0604030504040204" pitchFamily="50" charset="-128"/>
                          <a:ea typeface="Meiryo UI" panose="020B0604030504040204" pitchFamily="50" charset="-128"/>
                          <a:hlinkClick r:id="rId2"/>
                        </a:rPr>
                        <a:t>P.19</a:t>
                      </a:r>
                      <a:r>
                        <a:rPr lang="ja-JP" altLang="en-US" sz="1200">
                          <a:effectLst/>
                          <a:highlight>
                            <a:srgbClr val="D0D8E8"/>
                          </a:highlight>
                          <a:latin typeface="Meiryo UI" panose="020B0604030504040204" pitchFamily="50" charset="-128"/>
                          <a:ea typeface="Meiryo UI" panose="020B0604030504040204" pitchFamily="50" charset="-128"/>
                        </a:rPr>
                        <a:t>）</a:t>
                      </a:r>
                      <a:endParaRPr lang="en-US" altLang="ja-JP" sz="1200" b="0" i="0" u="none" strike="noStrike" noProof="0">
                        <a:solidFill>
                          <a:schemeClr val="dk1"/>
                        </a:solidFill>
                        <a:effectLst/>
                        <a:highlight>
                          <a:srgbClr val="D0D8E8"/>
                        </a:highlight>
                        <a:latin typeface="Meiryo UI" panose="020B0604030504040204" pitchFamily="50" charset="-128"/>
                        <a:ea typeface="Meiryo UI" panose="020B0604030504040204" pitchFamily="50" charset="-128"/>
                      </a:endParaRPr>
                    </a:p>
                    <a:p>
                      <a:pPr marL="0" lvl="0" indent="0" algn="l">
                        <a:buClr>
                          <a:srgbClr val="000000"/>
                        </a:buClr>
                        <a:buFont typeface="Arial,Sans-Serif"/>
                        <a:buNone/>
                      </a:pPr>
                      <a:endParaRPr lang="en-US" altLang="ja-JP" sz="1200" b="0" i="0" u="none" strike="noStrike" noProof="0">
                        <a:solidFill>
                          <a:srgbClr val="000000"/>
                        </a:solidFill>
                        <a:effectLst/>
                        <a:highlight>
                          <a:srgbClr val="D0D8E8"/>
                        </a:highlight>
                        <a:latin typeface="Meiryo UI"/>
                      </a:endParaRPr>
                    </a:p>
                    <a:p>
                      <a:pPr marL="0" lvl="0" indent="0" algn="l">
                        <a:buClr>
                          <a:srgbClr val="000000"/>
                        </a:buClr>
                        <a:buFont typeface="Arial,Sans-Serif"/>
                        <a:buNone/>
                      </a:pPr>
                      <a:endParaRPr lang="en-US" altLang="ja-JP" sz="1200" b="0" i="0" u="none" strike="noStrike" noProof="0">
                        <a:solidFill>
                          <a:srgbClr val="000000"/>
                        </a:solidFill>
                        <a:effectLst/>
                        <a:highlight>
                          <a:srgbClr val="D0D8E8"/>
                        </a:highlight>
                        <a:latin typeface="Meiryo UI"/>
                      </a:endParaRPr>
                    </a:p>
                    <a:p>
                      <a:pPr marL="0" lvl="0" indent="0" algn="l">
                        <a:buClr>
                          <a:srgbClr val="000000"/>
                        </a:buClr>
                        <a:buNone/>
                      </a:pPr>
                      <a:r>
                        <a:rPr lang="ja-JP" altLang="en-US" sz="1200" b="0" i="0" u="none" strike="noStrike" noProof="0">
                          <a:solidFill>
                            <a:schemeClr val="dk1"/>
                          </a:solidFill>
                          <a:effectLst/>
                          <a:highlight>
                            <a:srgbClr val="D0D8E8"/>
                          </a:highlight>
                          <a:latin typeface="Meiryo UI"/>
                          <a:ea typeface="Meiryo UI"/>
                        </a:rPr>
                        <a:t>⑥（下水管路等）現状のモニタリングデータをもとに変状を検知するこ</a:t>
                      </a:r>
                      <a:r>
                        <a:rPr lang="ja-JP" sz="1200" b="0" i="0" u="none" strike="noStrike" noProof="0">
                          <a:solidFill>
                            <a:schemeClr val="dk1"/>
                          </a:solidFill>
                          <a:effectLst/>
                          <a:highlight>
                            <a:srgbClr val="D0D8E8"/>
                          </a:highlight>
                          <a:latin typeface="Meiryo UI"/>
                          <a:ea typeface="Meiryo UI"/>
                        </a:rPr>
                        <a:t>とはできないか。</a:t>
                      </a:r>
                      <a:r>
                        <a:rPr lang="en-US" sz="1200" b="0" i="0" u="none" strike="noStrike" noProof="0">
                          <a:solidFill>
                            <a:schemeClr val="dk1"/>
                          </a:solidFill>
                          <a:effectLst/>
                          <a:highlight>
                            <a:srgbClr val="D0D8E8"/>
                          </a:highlight>
                          <a:latin typeface="Meiryo UI"/>
                        </a:rPr>
                        <a:t>【</a:t>
                      </a:r>
                      <a:r>
                        <a:rPr lang="ja-JP" sz="1200" b="0" i="0" u="none" strike="noStrike" noProof="0">
                          <a:solidFill>
                            <a:schemeClr val="dk1"/>
                          </a:solidFill>
                          <a:effectLst/>
                          <a:highlight>
                            <a:srgbClr val="D0D8E8"/>
                          </a:highlight>
                          <a:latin typeface="Meiryo UI"/>
                          <a:ea typeface="Meiryo UI"/>
                        </a:rPr>
                        <a:t>データ</a:t>
                      </a:r>
                      <a:r>
                        <a:rPr lang="en-US" sz="1200" b="0" i="0" u="none" strike="noStrike" noProof="0">
                          <a:solidFill>
                            <a:schemeClr val="dk1"/>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ja-JP" altLang="en-US" sz="1200">
                          <a:effectLst/>
                          <a:highlight>
                            <a:srgbClr val="D0D8E8"/>
                          </a:highlight>
                          <a:latin typeface="Meiryo UI" panose="020B0604030504040204" pitchFamily="50" charset="-128"/>
                          <a:ea typeface="Meiryo UI" panose="020B0604030504040204" pitchFamily="50" charset="-128"/>
                        </a:rPr>
                        <a:t>（</a:t>
                      </a:r>
                      <a:r>
                        <a:rPr lang="ja-JP" altLang="en-US" sz="1200">
                          <a:effectLst/>
                          <a:highlight>
                            <a:srgbClr val="D0D8E8"/>
                          </a:highlight>
                          <a:latin typeface="Meiryo UI" panose="020B0604030504040204" pitchFamily="50" charset="-128"/>
                          <a:ea typeface="Meiryo UI" panose="020B0604030504040204" pitchFamily="50" charset="-128"/>
                          <a:hlinkClick r:id="rId3"/>
                        </a:rPr>
                        <a:t>第１回個別部会説明資料（下水）</a:t>
                      </a:r>
                      <a:r>
                        <a:rPr lang="en-US" altLang="ja-JP" sz="1200">
                          <a:effectLst/>
                          <a:highlight>
                            <a:srgbClr val="D0D8E8"/>
                          </a:highlight>
                          <a:latin typeface="Meiryo UI" panose="020B0604030504040204" pitchFamily="50" charset="-128"/>
                          <a:ea typeface="Meiryo UI" panose="020B0604030504040204" pitchFamily="50" charset="-128"/>
                          <a:hlinkClick r:id="rId3"/>
                        </a:rPr>
                        <a:t>P.19</a:t>
                      </a:r>
                      <a:r>
                        <a:rPr lang="ja-JP" altLang="en-US" sz="1200">
                          <a:effectLst/>
                          <a:highlight>
                            <a:srgbClr val="D0D8E8"/>
                          </a:highlight>
                          <a:latin typeface="Meiryo UI" panose="020B0604030504040204" pitchFamily="50" charset="-128"/>
                          <a:ea typeface="Meiryo UI" panose="020B0604030504040204" pitchFamily="50" charset="-128"/>
                        </a:rPr>
                        <a:t>）</a:t>
                      </a:r>
                      <a:endParaRPr lang="en-US" altLang="ja-JP" sz="1200" b="0" i="0" u="none" strike="noStrike" noProof="0">
                        <a:solidFill>
                          <a:schemeClr val="dk1"/>
                        </a:solidFill>
                        <a:effectLst/>
                        <a:highlight>
                          <a:srgbClr val="D0D8E8"/>
                        </a:highlight>
                        <a:latin typeface="Meiryo UI" panose="020B0604030504040204" pitchFamily="50" charset="-128"/>
                        <a:ea typeface="Meiryo UI" panose="020B0604030504040204" pitchFamily="50" charset="-128"/>
                      </a:endParaRPr>
                    </a:p>
                    <a:p>
                      <a:pPr marL="0" lvl="0" indent="0" algn="l">
                        <a:buClr>
                          <a:srgbClr val="000000"/>
                        </a:buClr>
                        <a:buFont typeface="Arial,Sans-Serif"/>
                        <a:buNone/>
                      </a:pPr>
                      <a:endParaRPr lang="ja-JP" b="0" i="0" u="none" strike="noStrike" noProof="0">
                        <a:solidFill>
                          <a:schemeClr val="dk1"/>
                        </a:solidFill>
                      </a:endParaRPr>
                    </a:p>
                  </a:txBody>
                  <a:tcPr marL="101594" marR="101594" marT="50797" marB="50797">
                    <a:lnL w="14107" cap="flat" cmpd="sng" algn="ctr">
                      <a:solidFill>
                        <a:srgbClr val="FFFFFF"/>
                      </a:solidFill>
                      <a:prstDash val="solid"/>
                      <a:round/>
                      <a:headEnd type="none" w="med" len="med"/>
                      <a:tailEnd type="none" w="med" len="med"/>
                    </a:lnL>
                    <a:lnR w="14107" cap="flat" cmpd="sng" algn="ctr">
                      <a:solidFill>
                        <a:srgbClr val="FFFFFF"/>
                      </a:solidFill>
                      <a:prstDash val="solid"/>
                      <a:round/>
                      <a:headEnd type="none" w="med" len="med"/>
                      <a:tailEnd type="none" w="med" len="med"/>
                    </a:lnR>
                    <a:lnT w="42329" cap="flat" cmpd="sng" algn="ctr">
                      <a:solidFill>
                        <a:srgbClr val="FFFFFF"/>
                      </a:solidFill>
                      <a:prstDash val="solid"/>
                      <a:round/>
                      <a:headEnd type="none" w="med" len="med"/>
                      <a:tailEnd type="none" w="med" len="med"/>
                    </a:lnT>
                    <a:lnB w="14107" cap="flat" cmpd="sng" algn="ctr">
                      <a:solidFill>
                        <a:srgbClr val="FFFFFF"/>
                      </a:solidFill>
                      <a:prstDash val="solid"/>
                      <a:round/>
                      <a:headEnd type="none" w="med" len="med"/>
                      <a:tailEnd type="none" w="med" len="med"/>
                    </a:lnB>
                    <a:solidFill>
                      <a:srgbClr val="D0D8E8"/>
                    </a:solidFill>
                  </a:tcPr>
                </a:tc>
                <a:tc>
                  <a:txBody>
                    <a:bodyPr/>
                    <a:lstStyle/>
                    <a:p>
                      <a:pPr marL="0" lvl="0" indent="0">
                        <a:buNone/>
                      </a:pPr>
                      <a:r>
                        <a:rPr lang="ja-JP" altLang="en-US" sz="1200" b="0" i="0" u="none" strike="noStrike" noProof="0">
                          <a:solidFill>
                            <a:srgbClr val="000000"/>
                          </a:solidFill>
                          <a:effectLst/>
                          <a:highlight>
                            <a:srgbClr val="D0D8E8"/>
                          </a:highlight>
                          <a:latin typeface="Meiryo UI"/>
                          <a:ea typeface="Meiryo UI"/>
                        </a:rPr>
                        <a:t>①</a:t>
                      </a:r>
                      <a:r>
                        <a:rPr lang="ja-JP" sz="1200" b="0" i="0" u="none" strike="noStrike" noProof="0">
                          <a:solidFill>
                            <a:srgbClr val="000000"/>
                          </a:solidFill>
                          <a:effectLst/>
                          <a:highlight>
                            <a:srgbClr val="D0D8E8"/>
                          </a:highlight>
                          <a:latin typeface="Meiryo UI"/>
                          <a:ea typeface="Meiryo UI"/>
                        </a:rPr>
                        <a:t>国の災害査定の際に整理している洪水規模等の事象と施設被害の内容について、今後もデータを蓄積し、更新フロー等への反映を検討していく</a:t>
                      </a:r>
                      <a:endParaRPr lang="en-US" altLang="ja-JP"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r>
                        <a:rPr lang="ja-JP" altLang="en-US" sz="1200" b="0" i="0" u="none" strike="noStrike" noProof="0">
                          <a:solidFill>
                            <a:srgbClr val="000000"/>
                          </a:solidFill>
                          <a:effectLst/>
                          <a:highlight>
                            <a:srgbClr val="D0D8E8"/>
                          </a:highlight>
                          <a:latin typeface="Arial"/>
                        </a:rPr>
                        <a:t>②</a:t>
                      </a:r>
                      <a:r>
                        <a:rPr lang="ja-JP" sz="1200" b="0" i="0" u="none" strike="noStrike" noProof="0">
                          <a:solidFill>
                            <a:srgbClr val="000000"/>
                          </a:solidFill>
                          <a:effectLst/>
                          <a:highlight>
                            <a:srgbClr val="D0D8E8"/>
                          </a:highlight>
                          <a:latin typeface="Meiryo UI"/>
                          <a:ea typeface="Meiryo UI"/>
                        </a:rPr>
                        <a:t>損傷種別毎の評価基準に基づき損傷度を評価し、さらに周辺の状況や構造等を踏まえ総合的に判断するものとしているが、同じ損傷度として評価されたものでも、治水機能への影響の程度に大きく差が生じる場合があるため、施設全体としての健全度を評価するための考え方を設定する</a:t>
                      </a:r>
                      <a:endParaRPr lang="ja-JP" altLang="en-US"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r>
                        <a:rPr lang="ja-JP" altLang="en-US" sz="1200" b="0" i="0" u="none" strike="noStrike" noProof="0">
                          <a:solidFill>
                            <a:srgbClr val="000000"/>
                          </a:solidFill>
                          <a:effectLst/>
                          <a:highlight>
                            <a:srgbClr val="D0D8E8"/>
                          </a:highlight>
                          <a:latin typeface="Arial"/>
                        </a:rPr>
                        <a:t>③</a:t>
                      </a:r>
                      <a:r>
                        <a:rPr lang="ja-JP" sz="1200" b="0" i="0" u="none" strike="noStrike" noProof="0">
                          <a:solidFill>
                            <a:srgbClr val="000000"/>
                          </a:solidFill>
                          <a:effectLst/>
                          <a:highlight>
                            <a:srgbClr val="D0D8E8"/>
                          </a:highlight>
                          <a:latin typeface="Meiryo UI"/>
                          <a:ea typeface="Meiryo UI"/>
                        </a:rPr>
                        <a:t>熟練技術職員の視点でまとめた診断ハンドブックを作成する等、「施設の安全性」を適切に評価するための手法を検討する。</a:t>
                      </a:r>
                      <a:endParaRPr lang="ja-JP" altLang="en-US" sz="1200" b="0" i="0" u="none" strike="noStrike" noProof="0">
                        <a:solidFill>
                          <a:srgbClr val="000000"/>
                        </a:solidFill>
                        <a:effectLst/>
                        <a:highlight>
                          <a:srgbClr val="D0D8E8"/>
                        </a:highlight>
                        <a:latin typeface="Meiryo UI"/>
                        <a:ea typeface="Meiryo UI"/>
                      </a:endParaRPr>
                    </a:p>
                    <a:p>
                      <a:pPr marL="0" lvl="0" indent="0">
                        <a:buNone/>
                      </a:pPr>
                      <a:endParaRPr lang="en-US" altLang="ja-JP" sz="1200" b="0" i="0" u="none" strike="noStrike" noProof="0">
                        <a:solidFill>
                          <a:srgbClr val="000000"/>
                        </a:solidFill>
                        <a:effectLst/>
                        <a:highlight>
                          <a:srgbClr val="D0D8E8"/>
                        </a:highlight>
                        <a:latin typeface="Arial"/>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r>
                        <a:rPr lang="ja-JP" altLang="en-US" sz="1200" b="0" i="0" u="none" strike="noStrike" noProof="0">
                          <a:solidFill>
                            <a:srgbClr val="000000"/>
                          </a:solidFill>
                          <a:effectLst/>
                          <a:highlight>
                            <a:srgbClr val="D0D8E8"/>
                          </a:highlight>
                          <a:latin typeface="Arial"/>
                        </a:rPr>
                        <a:t>④</a:t>
                      </a:r>
                      <a:r>
                        <a:rPr lang="ja-JP" sz="1200" b="0" i="0" u="none" strike="noStrike" noProof="0">
                          <a:solidFill>
                            <a:srgbClr val="000000"/>
                          </a:solidFill>
                          <a:effectLst/>
                          <a:highlight>
                            <a:srgbClr val="D0D8E8"/>
                          </a:highlight>
                          <a:latin typeface="Meiryo UI"/>
                          <a:ea typeface="Meiryo UI"/>
                        </a:rPr>
                        <a:t>現状では、護岸の常時水没している範囲や、砂防施設の草木が繁茂している箇所についてはドローンによる確認が困難。そういった場所については職員やコンサルタントによる点検を実施している。</a:t>
                      </a:r>
                      <a:endParaRPr lang="en-US" altLang="ja-JP"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r>
                        <a:rPr lang="ja-JP" altLang="en-US" sz="1200" b="0" i="0" u="none" strike="noStrike" noProof="0">
                          <a:solidFill>
                            <a:srgbClr val="000000"/>
                          </a:solidFill>
                          <a:effectLst/>
                          <a:highlight>
                            <a:srgbClr val="D0D8E8"/>
                          </a:highlight>
                          <a:latin typeface="Arial"/>
                        </a:rPr>
                        <a:t>⑤</a:t>
                      </a:r>
                      <a:r>
                        <a:rPr lang="ja-JP" sz="1200" b="0" i="0" u="none" strike="noStrike" noProof="0">
                          <a:solidFill>
                            <a:srgbClr val="000000"/>
                          </a:solidFill>
                          <a:effectLst/>
                          <a:highlight>
                            <a:srgbClr val="D0D8E8"/>
                          </a:highlight>
                          <a:latin typeface="Meiryo UI"/>
                          <a:ea typeface="Meiryo UI"/>
                        </a:rPr>
                        <a:t>ドローンの活用について、職員による年１回の点検や、コンサルタントによる５年に１回の点検に際し、近接目視が困難な箇所での使用など、点検の効率化、省力化の視点で段階的に活用を拡大していきたい。</a:t>
                      </a:r>
                    </a:p>
                    <a:p>
                      <a:pPr marL="0" lvl="0" indent="0">
                        <a:buNone/>
                      </a:pP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altLang="en-US" sz="1200" b="0" i="0" u="none" strike="noStrike" noProof="0">
                          <a:solidFill>
                            <a:srgbClr val="000000"/>
                          </a:solidFill>
                          <a:effectLst/>
                          <a:highlight>
                            <a:srgbClr val="D0D8E8"/>
                          </a:highlight>
                          <a:latin typeface="Meiryo UI"/>
                          <a:ea typeface="Meiryo UI"/>
                        </a:rPr>
                        <a:t>⑥下水道管は地下埋設物が多く、外観調査ができる箇所は水管橋部に限られる。</a:t>
                      </a:r>
                    </a:p>
                  </a:txBody>
                  <a:tcPr marL="101593" marR="101593" marT="50796" marB="50796">
                    <a:lnL w="14107">
                      <a:solidFill>
                        <a:srgbClr val="FFFFFF"/>
                      </a:solidFill>
                    </a:lnL>
                    <a:lnR w="14107">
                      <a:solidFill>
                        <a:srgbClr val="FFFFFF"/>
                      </a:solidFill>
                    </a:lnR>
                    <a:lnT w="42329">
                      <a:solidFill>
                        <a:srgbClr val="FFFFFF"/>
                      </a:solidFill>
                    </a:lnT>
                    <a:lnB w="14107">
                      <a:solidFill>
                        <a:srgbClr val="FFFFFF"/>
                      </a:solidFill>
                    </a:lnB>
                    <a:solidFill>
                      <a:srgbClr val="D0D8E8"/>
                    </a:solidFill>
                  </a:tcPr>
                </a:tc>
                <a:extLst>
                  <a:ext uri="{0D108BD9-81ED-4DB2-BD59-A6C34878D82A}">
                    <a16:rowId xmlns:a16="http://schemas.microsoft.com/office/drawing/2014/main" val="2963637821"/>
                  </a:ext>
                </a:extLst>
              </a:tr>
            </a:tbl>
          </a:graphicData>
        </a:graphic>
      </p:graphicFrame>
      <p:sp>
        <p:nvSpPr>
          <p:cNvPr id="15" name="TextBox 14">
            <a:extLst>
              <a:ext uri="{FF2B5EF4-FFF2-40B4-BE49-F238E27FC236}">
                <a16:creationId xmlns:a16="http://schemas.microsoft.com/office/drawing/2014/main" id="{E27FFB12-3F6F-20E8-031E-6D4313726940}"/>
              </a:ext>
            </a:extLst>
          </p:cNvPr>
          <p:cNvSpPr txBox="1"/>
          <p:nvPr/>
        </p:nvSpPr>
        <p:spPr>
          <a:xfrm>
            <a:off x="351472" y="643889"/>
            <a:ext cx="2743200" cy="3657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Calibri"/>
                <a:ea typeface="ＭＳ Ｐゴシック"/>
                <a:cs typeface="Calibri"/>
              </a:rPr>
              <a:t>河川等部会</a:t>
            </a:r>
            <a:endParaRPr lang="ja-JP" altLang="en-US">
              <a:cs typeface="Calibri"/>
            </a:endParaRPr>
          </a:p>
        </p:txBody>
      </p:sp>
    </p:spTree>
    <p:extLst>
      <p:ext uri="{BB962C8B-B14F-4D97-AF65-F5344CB8AC3E}">
        <p14:creationId xmlns:p14="http://schemas.microsoft.com/office/powerpoint/2010/main" val="1180396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DA20B93-E6FF-1481-F04E-CA4D1DFFC1C6}"/>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1746F8D4-6CB4-4E23-6ACE-A493770FF503}"/>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6">
            <a:extLst>
              <a:ext uri="{FF2B5EF4-FFF2-40B4-BE49-F238E27FC236}">
                <a16:creationId xmlns:a16="http://schemas.microsoft.com/office/drawing/2014/main" id="{C612A7C0-9C83-FB7E-3BF8-FD3BDC6E8EA4}"/>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個別部会の結果概要④委員からのご意見１</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0" name="二等辺三角形 11">
            <a:extLst>
              <a:ext uri="{FF2B5EF4-FFF2-40B4-BE49-F238E27FC236}">
                <a16:creationId xmlns:a16="http://schemas.microsoft.com/office/drawing/2014/main" id="{FADB329A-2C36-5563-2B17-0AA14976B93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C3375D7-8D66-1115-A294-33580966A09B}"/>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graphicFrame>
        <p:nvGraphicFramePr>
          <p:cNvPr id="14" name="Table 13">
            <a:extLst>
              <a:ext uri="{FF2B5EF4-FFF2-40B4-BE49-F238E27FC236}">
                <a16:creationId xmlns:a16="http://schemas.microsoft.com/office/drawing/2014/main" id="{A48DA217-69CE-0378-AE87-28D275B56591}"/>
              </a:ext>
            </a:extLst>
          </p:cNvPr>
          <p:cNvGraphicFramePr>
            <a:graphicFrameLocks noGrp="1"/>
          </p:cNvGraphicFramePr>
          <p:nvPr>
            <p:extLst>
              <p:ext uri="{D42A27DB-BD31-4B8C-83A1-F6EECF244321}">
                <p14:modId xmlns:p14="http://schemas.microsoft.com/office/powerpoint/2010/main" val="3687576422"/>
              </p:ext>
            </p:extLst>
          </p:nvPr>
        </p:nvGraphicFramePr>
        <p:xfrm>
          <a:off x="352425" y="886410"/>
          <a:ext cx="8641078" cy="5941010"/>
        </p:xfrm>
        <a:graphic>
          <a:graphicData uri="http://schemas.openxmlformats.org/drawingml/2006/table">
            <a:tbl>
              <a:tblPr bandRow="1">
                <a:tableStyleId>{5C22544A-7EE6-4342-B048-85BDC9FD1C3A}</a:tableStyleId>
              </a:tblPr>
              <a:tblGrid>
                <a:gridCol w="4414837">
                  <a:extLst>
                    <a:ext uri="{9D8B030D-6E8A-4147-A177-3AD203B41FA5}">
                      <a16:colId xmlns:a16="http://schemas.microsoft.com/office/drawing/2014/main" val="1206193999"/>
                    </a:ext>
                  </a:extLst>
                </a:gridCol>
                <a:gridCol w="4226241">
                  <a:extLst>
                    <a:ext uri="{9D8B030D-6E8A-4147-A177-3AD203B41FA5}">
                      <a16:colId xmlns:a16="http://schemas.microsoft.com/office/drawing/2014/main" val="4262543954"/>
                    </a:ext>
                  </a:extLst>
                </a:gridCol>
              </a:tblGrid>
              <a:tr h="535896">
                <a:tc>
                  <a:txBody>
                    <a:bodyPr/>
                    <a:lstStyle/>
                    <a:p>
                      <a:pPr algn="ctr" rtl="0" fontAlgn="base"/>
                      <a:r>
                        <a:rPr lang="ja-JP" altLang="en-US" sz="1200" b="1">
                          <a:solidFill>
                            <a:srgbClr val="FFFFFF"/>
                          </a:solidFill>
                          <a:effectLst/>
                          <a:highlight>
                            <a:srgbClr val="4F81BD"/>
                          </a:highlight>
                          <a:ea typeface="Meiryo UI"/>
                        </a:rPr>
                        <a:t>委員からのコメント</a:t>
                      </a:r>
                      <a:endParaRPr lang="ja-JP" altLang="en-US" b="1">
                        <a:solidFill>
                          <a:srgbClr val="FFFFFF"/>
                        </a:solidFill>
                        <a:effectLst/>
                        <a:highlight>
                          <a:srgbClr val="4F81BD"/>
                        </a:highlight>
                      </a:endParaRPr>
                    </a:p>
                  </a:txBody>
                  <a:tcPr marL="101594" marR="101594" marT="50797" marB="50797" anchor="ctr">
                    <a:lnL w="14107" cap="flat" cmpd="sng" algn="ctr">
                      <a:solidFill>
                        <a:srgbClr val="FFFFFF"/>
                      </a:solidFill>
                      <a:prstDash val="solid"/>
                      <a:round/>
                      <a:headEnd type="none" w="med" len="med"/>
                      <a:tailEnd type="none" w="med" len="med"/>
                    </a:lnL>
                    <a:lnR w="14107" cap="flat" cmpd="sng" algn="ctr">
                      <a:solidFill>
                        <a:srgbClr val="FFFFFF"/>
                      </a:solidFill>
                      <a:prstDash val="solid"/>
                      <a:round/>
                      <a:headEnd type="none" w="med" len="med"/>
                      <a:tailEnd type="none" w="med" len="med"/>
                    </a:lnR>
                    <a:lnT w="14107" cap="flat" cmpd="sng" algn="ctr">
                      <a:solidFill>
                        <a:srgbClr val="FFFFFF"/>
                      </a:solidFill>
                      <a:prstDash val="solid"/>
                      <a:round/>
                      <a:headEnd type="none" w="med" len="med"/>
                      <a:tailEnd type="none" w="med" len="med"/>
                    </a:lnT>
                    <a:lnB w="42329" cap="flat" cmpd="sng" algn="ctr">
                      <a:solidFill>
                        <a:srgbClr val="FFFFFF"/>
                      </a:solidFill>
                      <a:prstDash val="solid"/>
                      <a:round/>
                      <a:headEnd type="none" w="med" len="med"/>
                      <a:tailEnd type="none" w="med" len="med"/>
                    </a:lnB>
                    <a:solidFill>
                      <a:srgbClr val="4F81BD"/>
                    </a:solidFill>
                  </a:tcPr>
                </a:tc>
                <a:tc>
                  <a:txBody>
                    <a:bodyPr/>
                    <a:lstStyle/>
                    <a:p>
                      <a:pPr lvl="0" algn="ctr">
                        <a:buNone/>
                      </a:pPr>
                      <a:r>
                        <a:rPr lang="en-US" altLang="ja-JP" sz="1200" b="1" err="1">
                          <a:solidFill>
                            <a:srgbClr val="FFFFFF"/>
                          </a:solidFill>
                          <a:effectLst/>
                          <a:highlight>
                            <a:srgbClr val="4F81BD"/>
                          </a:highlight>
                          <a:latin typeface="Meiryo UI"/>
                        </a:rPr>
                        <a:t>回答</a:t>
                      </a:r>
                    </a:p>
                  </a:txBody>
                  <a:tcPr marL="101593" marR="101593" marT="50796" marB="50796" anchor="ctr">
                    <a:lnL w="14107">
                      <a:solidFill>
                        <a:srgbClr val="FFFFFF"/>
                      </a:solidFill>
                    </a:lnL>
                    <a:lnR w="14107">
                      <a:solidFill>
                        <a:srgbClr val="FFFFFF"/>
                      </a:solidFill>
                    </a:lnR>
                    <a:lnT w="14107">
                      <a:solidFill>
                        <a:srgbClr val="FFFFFF"/>
                      </a:solidFill>
                    </a:lnT>
                    <a:lnB w="42329">
                      <a:solidFill>
                        <a:srgbClr val="FFFFFF"/>
                      </a:solidFill>
                    </a:lnB>
                    <a:solidFill>
                      <a:srgbClr val="4F81BD"/>
                    </a:solidFill>
                  </a:tcPr>
                </a:tc>
                <a:extLst>
                  <a:ext uri="{0D108BD9-81ED-4DB2-BD59-A6C34878D82A}">
                    <a16:rowId xmlns:a16="http://schemas.microsoft.com/office/drawing/2014/main" val="950728613"/>
                  </a:ext>
                </a:extLst>
              </a:tr>
              <a:tr h="4847422">
                <a:tc>
                  <a:txBody>
                    <a:bodyPr/>
                    <a:lstStyle/>
                    <a:p>
                      <a:pPr marL="0" lvl="0" indent="0" algn="l">
                        <a:buClr>
                          <a:srgbClr val="000000"/>
                        </a:buClr>
                        <a:buNone/>
                      </a:pPr>
                      <a:r>
                        <a:rPr lang="ja-JP" altLang="en-US" sz="1200" b="0" i="0" u="none" strike="noStrike" noProof="0">
                          <a:solidFill>
                            <a:srgbClr val="000000"/>
                          </a:solidFill>
                          <a:effectLst/>
                          <a:highlight>
                            <a:srgbClr val="D0D8E8"/>
                          </a:highlight>
                          <a:latin typeface="Meiryo UI"/>
                          <a:ea typeface="Meiryo UI"/>
                        </a:rPr>
                        <a:t>①設備の冗長性や重要性</a:t>
                      </a:r>
                      <a:r>
                        <a:rPr lang="ja-JP" sz="1200" b="0" i="0" u="none" strike="noStrike" noProof="0">
                          <a:solidFill>
                            <a:srgbClr val="000000"/>
                          </a:solidFill>
                          <a:effectLst/>
                          <a:highlight>
                            <a:srgbClr val="D0D8E8"/>
                          </a:highlight>
                          <a:latin typeface="Meiryo UI"/>
                          <a:ea typeface="Meiryo UI"/>
                        </a:rPr>
                        <a:t>に</a:t>
                      </a:r>
                      <a:r>
                        <a:rPr lang="ja-JP" altLang="en-US" sz="1200" b="0" i="0" u="none" strike="noStrike" noProof="0">
                          <a:solidFill>
                            <a:srgbClr val="000000"/>
                          </a:solidFill>
                          <a:effectLst/>
                          <a:highlight>
                            <a:srgbClr val="D0D8E8"/>
                          </a:highlight>
                          <a:latin typeface="Meiryo UI"/>
                          <a:ea typeface="Meiryo UI"/>
                        </a:rPr>
                        <a:t>つい</a:t>
                      </a:r>
                      <a:r>
                        <a:rPr lang="ja-JP" sz="1200" b="0" i="0" u="none" strike="noStrike" noProof="0">
                          <a:solidFill>
                            <a:srgbClr val="000000"/>
                          </a:solidFill>
                          <a:effectLst/>
                          <a:highlight>
                            <a:srgbClr val="D0D8E8"/>
                          </a:highlight>
                          <a:latin typeface="Meiryo UI"/>
                          <a:ea typeface="Meiryo UI"/>
                        </a:rPr>
                        <a:t>ても</a:t>
                      </a:r>
                      <a:r>
                        <a:rPr lang="ja-JP" altLang="en-US" sz="1200" b="0" i="0" u="none" strike="noStrike" noProof="0">
                          <a:solidFill>
                            <a:srgbClr val="000000"/>
                          </a:solidFill>
                          <a:effectLst/>
                          <a:highlight>
                            <a:srgbClr val="D0D8E8"/>
                          </a:highlight>
                          <a:latin typeface="Meiryo UI"/>
                          <a:ea typeface="Meiryo UI"/>
                        </a:rPr>
                        <a:t>整理</a:t>
                      </a:r>
                      <a:r>
                        <a:rPr lang="ja-JP" sz="1200" b="0" i="0" u="none" strike="noStrike" noProof="0">
                          <a:solidFill>
                            <a:srgbClr val="000000"/>
                          </a:solidFill>
                          <a:effectLst/>
                          <a:highlight>
                            <a:srgbClr val="D0D8E8"/>
                          </a:highlight>
                          <a:latin typeface="Meiryo UI"/>
                          <a:ea typeface="Meiryo UI"/>
                        </a:rPr>
                        <a:t>した</a:t>
                      </a:r>
                      <a:r>
                        <a:rPr lang="ja-JP" altLang="en-US" sz="1200" b="0" i="0" u="none" strike="noStrike" noProof="0">
                          <a:solidFill>
                            <a:srgbClr val="000000"/>
                          </a:solidFill>
                          <a:effectLst/>
                          <a:highlight>
                            <a:srgbClr val="D0D8E8"/>
                          </a:highlight>
                          <a:latin typeface="Meiryo UI"/>
                          <a:ea typeface="Meiryo UI"/>
                        </a:rPr>
                        <a:t>上で、</a:t>
                      </a:r>
                      <a:r>
                        <a:rPr lang="ja-JP" sz="1200" b="0" i="0" u="none" strike="noStrike" noProof="0">
                          <a:solidFill>
                            <a:srgbClr val="000000"/>
                          </a:solidFill>
                          <a:effectLst/>
                          <a:highlight>
                            <a:srgbClr val="D0D8E8"/>
                          </a:highlight>
                          <a:latin typeface="Meiryo UI"/>
                          <a:ea typeface="Meiryo UI"/>
                        </a:rPr>
                        <a:t>目</a:t>
                      </a:r>
                      <a:r>
                        <a:rPr lang="ja-JP" altLang="en-US" sz="1200" b="0" i="0" u="none" strike="noStrike" noProof="0">
                          <a:solidFill>
                            <a:srgbClr val="000000"/>
                          </a:solidFill>
                          <a:effectLst/>
                          <a:highlight>
                            <a:srgbClr val="D0D8E8"/>
                          </a:highlight>
                          <a:latin typeface="Meiryo UI"/>
                          <a:ea typeface="Meiryo UI"/>
                        </a:rPr>
                        <a:t>標寿命</a:t>
                      </a:r>
                      <a:r>
                        <a:rPr lang="ja-JP" sz="1200" b="0" i="0" u="none" strike="noStrike" noProof="0">
                          <a:solidFill>
                            <a:srgbClr val="000000"/>
                          </a:solidFill>
                          <a:effectLst/>
                          <a:highlight>
                            <a:srgbClr val="D0D8E8"/>
                          </a:highlight>
                          <a:latin typeface="Meiryo UI"/>
                          <a:ea typeface="Meiryo UI"/>
                        </a:rPr>
                        <a:t>の</a:t>
                      </a:r>
                      <a:r>
                        <a:rPr lang="ja-JP" altLang="en-US" sz="1200" b="0" i="0" u="none" strike="noStrike" noProof="0">
                          <a:solidFill>
                            <a:srgbClr val="000000"/>
                          </a:solidFill>
                          <a:effectLst/>
                          <a:highlight>
                            <a:srgbClr val="D0D8E8"/>
                          </a:highlight>
                          <a:latin typeface="Meiryo UI"/>
                          <a:ea typeface="Meiryo UI"/>
                        </a:rPr>
                        <a:t>年数</a:t>
                      </a:r>
                      <a:r>
                        <a:rPr lang="ja-JP" sz="1200" b="0" i="0" u="none" strike="noStrike" noProof="0">
                          <a:solidFill>
                            <a:srgbClr val="000000"/>
                          </a:solidFill>
                          <a:effectLst/>
                          <a:highlight>
                            <a:srgbClr val="D0D8E8"/>
                          </a:highlight>
                          <a:latin typeface="Meiryo UI"/>
                          <a:ea typeface="Meiryo UI"/>
                        </a:rPr>
                        <a:t>を</a:t>
                      </a:r>
                      <a:r>
                        <a:rPr lang="ja-JP" altLang="en-US" sz="1200" b="0" i="0" u="none" strike="noStrike" noProof="0">
                          <a:solidFill>
                            <a:srgbClr val="000000"/>
                          </a:solidFill>
                          <a:effectLst/>
                          <a:highlight>
                            <a:srgbClr val="D0D8E8"/>
                          </a:highlight>
                          <a:latin typeface="Meiryo UI"/>
                          <a:ea typeface="Meiryo UI"/>
                        </a:rPr>
                        <a:t>設定</a:t>
                      </a:r>
                      <a:r>
                        <a:rPr lang="ja-JP" sz="1200" b="0" i="0" u="none" strike="noStrike" noProof="0">
                          <a:solidFill>
                            <a:srgbClr val="000000"/>
                          </a:solidFill>
                          <a:effectLst/>
                          <a:highlight>
                            <a:srgbClr val="D0D8E8"/>
                          </a:highlight>
                          <a:latin typeface="Meiryo UI"/>
                          <a:ea typeface="Meiryo UI"/>
                        </a:rPr>
                        <a:t>する必要がある。</a:t>
                      </a:r>
                      <a:r>
                        <a:rPr lang="ja-JP" altLang="en-US" sz="1200" b="0" i="0" u="none" strike="noStrike" noProof="0">
                          <a:solidFill>
                            <a:srgbClr val="000000"/>
                          </a:solidFill>
                          <a:effectLst/>
                          <a:highlight>
                            <a:srgbClr val="D0D8E8"/>
                          </a:highlight>
                          <a:latin typeface="Meiryo UI"/>
                          <a:ea typeface="Meiryo UI"/>
                        </a:rPr>
                        <a:t>冗長性を持たせるこ</a:t>
                      </a:r>
                      <a:r>
                        <a:rPr lang="ja-JP" sz="1200" b="0" i="0" u="none" strike="noStrike" noProof="0">
                          <a:solidFill>
                            <a:srgbClr val="000000"/>
                          </a:solidFill>
                          <a:effectLst/>
                          <a:highlight>
                            <a:srgbClr val="D0D8E8"/>
                          </a:highlight>
                          <a:latin typeface="Meiryo UI"/>
                          <a:ea typeface="Meiryo UI"/>
                        </a:rPr>
                        <a:t>と</a:t>
                      </a:r>
                      <a:r>
                        <a:rPr lang="ja-JP" altLang="en-US" sz="1200" b="0" i="0" u="none" strike="noStrike" noProof="0">
                          <a:solidFill>
                            <a:srgbClr val="000000"/>
                          </a:solidFill>
                          <a:effectLst/>
                          <a:highlight>
                            <a:srgbClr val="D0D8E8"/>
                          </a:highlight>
                          <a:latin typeface="Meiryo UI"/>
                          <a:ea typeface="Meiryo UI"/>
                        </a:rPr>
                        <a:t>により、設備</a:t>
                      </a:r>
                      <a:r>
                        <a:rPr lang="ja-JP" sz="1200" b="0" i="0" u="none" strike="noStrike" noProof="0">
                          <a:solidFill>
                            <a:srgbClr val="000000"/>
                          </a:solidFill>
                          <a:effectLst/>
                          <a:highlight>
                            <a:srgbClr val="D0D8E8"/>
                          </a:highlight>
                          <a:latin typeface="Meiryo UI"/>
                          <a:ea typeface="Meiryo UI"/>
                        </a:rPr>
                        <a:t>の</a:t>
                      </a:r>
                      <a:r>
                        <a:rPr lang="ja-JP" altLang="en-US" sz="1200" b="0" i="0" u="none" strike="noStrike" noProof="0">
                          <a:solidFill>
                            <a:srgbClr val="000000"/>
                          </a:solidFill>
                          <a:effectLst/>
                          <a:highlight>
                            <a:srgbClr val="D0D8E8"/>
                          </a:highlight>
                          <a:latin typeface="Meiryo UI"/>
                          <a:ea typeface="Meiryo UI"/>
                        </a:rPr>
                        <a:t>メンテナンス</a:t>
                      </a:r>
                      <a:r>
                        <a:rPr lang="ja-JP" sz="1200" b="0" i="0" u="none" strike="noStrike" noProof="0">
                          <a:solidFill>
                            <a:srgbClr val="000000"/>
                          </a:solidFill>
                          <a:effectLst/>
                          <a:highlight>
                            <a:srgbClr val="D0D8E8"/>
                          </a:highlight>
                          <a:latin typeface="Meiryo UI"/>
                          <a:ea typeface="Meiryo UI"/>
                        </a:rPr>
                        <a:t>の</a:t>
                      </a:r>
                      <a:r>
                        <a:rPr lang="ja-JP" altLang="en-US" sz="1200" b="0" i="0" u="none" strike="noStrike" noProof="0">
                          <a:solidFill>
                            <a:srgbClr val="000000"/>
                          </a:solidFill>
                          <a:effectLst/>
                          <a:highlight>
                            <a:srgbClr val="D0D8E8"/>
                          </a:highlight>
                          <a:latin typeface="Meiryo UI"/>
                          <a:ea typeface="Meiryo UI"/>
                        </a:rPr>
                        <a:t>考え</a:t>
                      </a:r>
                      <a:r>
                        <a:rPr lang="ja-JP" sz="1200" b="0" i="0" u="none" strike="noStrike" noProof="0">
                          <a:solidFill>
                            <a:srgbClr val="000000"/>
                          </a:solidFill>
                          <a:effectLst/>
                          <a:highlight>
                            <a:srgbClr val="D0D8E8"/>
                          </a:highlight>
                          <a:latin typeface="Meiryo UI"/>
                          <a:ea typeface="Meiryo UI"/>
                        </a:rPr>
                        <a:t>方を</a:t>
                      </a:r>
                      <a:r>
                        <a:rPr lang="ja-JP" altLang="en-US" sz="1200" b="0" i="0" u="none" strike="noStrike" noProof="0">
                          <a:solidFill>
                            <a:srgbClr val="000000"/>
                          </a:solidFill>
                          <a:effectLst/>
                          <a:highlight>
                            <a:srgbClr val="D0D8E8"/>
                          </a:highlight>
                          <a:latin typeface="Meiryo UI"/>
                          <a:ea typeface="Meiryo UI"/>
                        </a:rPr>
                        <a:t>変</a:t>
                      </a:r>
                      <a:r>
                        <a:rPr lang="ja-JP" sz="1200" b="0" i="0" u="none" strike="noStrike" noProof="0">
                          <a:solidFill>
                            <a:srgbClr val="000000"/>
                          </a:solidFill>
                          <a:effectLst/>
                          <a:highlight>
                            <a:srgbClr val="D0D8E8"/>
                          </a:highlight>
                          <a:latin typeface="Meiryo UI"/>
                          <a:ea typeface="Meiryo UI"/>
                        </a:rPr>
                        <a:t>え</a:t>
                      </a:r>
                      <a:r>
                        <a:rPr lang="ja-JP" altLang="en-US" sz="1200" b="0" i="0" u="none" strike="noStrike" noProof="0">
                          <a:solidFill>
                            <a:srgbClr val="000000"/>
                          </a:solidFill>
                          <a:effectLst/>
                          <a:highlight>
                            <a:srgbClr val="D0D8E8"/>
                          </a:highlight>
                          <a:latin typeface="Meiryo UI"/>
                          <a:ea typeface="Meiryo UI"/>
                        </a:rPr>
                        <a:t>ること</a:t>
                      </a:r>
                      <a:r>
                        <a:rPr lang="ja-JP" sz="1200" b="0" i="0" u="none" strike="noStrike" noProof="0">
                          <a:solidFill>
                            <a:srgbClr val="000000"/>
                          </a:solidFill>
                          <a:effectLst/>
                          <a:highlight>
                            <a:srgbClr val="D0D8E8"/>
                          </a:highlight>
                          <a:latin typeface="Meiryo UI"/>
                          <a:ea typeface="Meiryo UI"/>
                        </a:rPr>
                        <a:t>が</a:t>
                      </a:r>
                      <a:r>
                        <a:rPr lang="ja-JP" altLang="en-US" sz="1200" b="0" i="0" u="none" strike="noStrike" noProof="0">
                          <a:solidFill>
                            <a:srgbClr val="000000"/>
                          </a:solidFill>
                          <a:effectLst/>
                          <a:highlight>
                            <a:srgbClr val="D0D8E8"/>
                          </a:highlight>
                          <a:latin typeface="Meiryo UI"/>
                          <a:ea typeface="Meiryo UI"/>
                        </a:rPr>
                        <a:t>でき</a:t>
                      </a:r>
                      <a:r>
                        <a:rPr lang="ja-JP" sz="1200" b="0" i="0" u="none" strike="noStrike" noProof="0">
                          <a:solidFill>
                            <a:srgbClr val="000000"/>
                          </a:solidFill>
                          <a:effectLst/>
                          <a:highlight>
                            <a:srgbClr val="D0D8E8"/>
                          </a:highlight>
                          <a:latin typeface="Meiryo UI"/>
                          <a:ea typeface="Meiryo UI"/>
                        </a:rPr>
                        <a:t>ると</a:t>
                      </a:r>
                      <a:r>
                        <a:rPr lang="ja-JP" altLang="en-US" sz="1200" b="0" i="0" u="none" strike="noStrike" noProof="0">
                          <a:solidFill>
                            <a:srgbClr val="000000"/>
                          </a:solidFill>
                          <a:effectLst/>
                          <a:highlight>
                            <a:srgbClr val="D0D8E8"/>
                          </a:highlight>
                          <a:latin typeface="Meiryo UI"/>
                          <a:ea typeface="Meiryo UI"/>
                        </a:rPr>
                        <a:t>思</a:t>
                      </a:r>
                      <a:r>
                        <a:rPr lang="ja-JP" sz="1200" b="0" i="0" u="none" strike="noStrike" noProof="0">
                          <a:solidFill>
                            <a:srgbClr val="000000"/>
                          </a:solidFill>
                          <a:effectLst/>
                          <a:highlight>
                            <a:srgbClr val="D0D8E8"/>
                          </a:highlight>
                          <a:latin typeface="Meiryo UI"/>
                          <a:ea typeface="Meiryo UI"/>
                        </a:rPr>
                        <a:t>われる。</a:t>
                      </a:r>
                      <a:r>
                        <a:rPr lang="en-US" sz="1200" b="0" i="0" u="none" strike="noStrike" noProof="0">
                          <a:solidFill>
                            <a:srgbClr val="000000"/>
                          </a:solidFill>
                          <a:effectLst/>
                          <a:highlight>
                            <a:srgbClr val="D0D8E8"/>
                          </a:highlight>
                          <a:latin typeface="Meiryo UI"/>
                        </a:rPr>
                        <a:t>【</a:t>
                      </a:r>
                      <a:r>
                        <a:rPr lang="ja-JP" altLang="en-US" sz="1200" b="0" i="0" u="none" strike="noStrike" noProof="0">
                          <a:solidFill>
                            <a:srgbClr val="000000"/>
                          </a:solidFill>
                          <a:effectLst/>
                          <a:highlight>
                            <a:srgbClr val="D0D8E8"/>
                          </a:highlight>
                          <a:latin typeface="Meiryo UI"/>
                          <a:ea typeface="Meiryo UI"/>
                        </a:rPr>
                        <a:t>更</a:t>
                      </a:r>
                      <a:r>
                        <a:rPr lang="ja-JP" sz="1200" b="0" i="0" u="none" strike="noStrike" noProof="0">
                          <a:solidFill>
                            <a:srgbClr val="000000"/>
                          </a:solidFill>
                          <a:effectLst/>
                          <a:highlight>
                            <a:srgbClr val="D0D8E8"/>
                          </a:highlight>
                          <a:latin typeface="Meiryo UI"/>
                          <a:ea typeface="Meiryo UI"/>
                        </a:rPr>
                        <a:t>新</a:t>
                      </a:r>
                      <a:r>
                        <a:rPr lang="en-US" sz="1200" b="0" i="0" u="none" strike="noStrike" noProof="0">
                          <a:solidFill>
                            <a:srgbClr val="000000"/>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2"/>
                        </a:rPr>
                        <a:t>第１回個別部会説明資料</a:t>
                      </a:r>
                      <a:r>
                        <a:rPr lang="en-US" altLang="ja-JP" sz="1200">
                          <a:effectLst/>
                          <a:highlight>
                            <a:srgbClr val="D0D8E8"/>
                          </a:highlight>
                          <a:latin typeface="Arial"/>
                          <a:ea typeface="Meiryo UI"/>
                          <a:hlinkClick r:id="rId2"/>
                        </a:rPr>
                        <a:t>P.23</a:t>
                      </a:r>
                      <a:r>
                        <a:rPr lang="ja-JP" altLang="en-US" sz="1200">
                          <a:effectLst/>
                          <a:highlight>
                            <a:srgbClr val="D0D8E8"/>
                          </a:highlight>
                          <a:latin typeface="Arial"/>
                          <a:ea typeface="Meiryo UI"/>
                        </a:rPr>
                        <a:t>）</a:t>
                      </a:r>
                      <a:endParaRPr lang="en-US" sz="1200" b="0" i="0" u="none" strike="noStrike" noProof="0">
                        <a:solidFill>
                          <a:srgbClr val="000000"/>
                        </a:solidFill>
                        <a:effectLst/>
                        <a:highlight>
                          <a:srgbClr val="D0D8E8"/>
                        </a:highlight>
                        <a:latin typeface="Meiryo UI"/>
                      </a:endParaRPr>
                    </a:p>
                    <a:p>
                      <a:pPr marL="0" lvl="0" indent="0" algn="l">
                        <a:buNone/>
                      </a:pPr>
                      <a:endParaRPr lang="en-US" sz="1200" b="0" i="0" u="none" strike="noStrike" noProof="0">
                        <a:solidFill>
                          <a:srgbClr val="000000"/>
                        </a:solidFill>
                        <a:effectLst/>
                        <a:highlight>
                          <a:srgbClr val="D0D8E8"/>
                        </a:highlight>
                        <a:latin typeface="Meiryo UI"/>
                      </a:endParaRPr>
                    </a:p>
                    <a:p>
                      <a:pPr marL="0" lvl="0" indent="0" algn="l">
                        <a:buNone/>
                      </a:pPr>
                      <a:endParaRPr lang="en-US" sz="1200" b="0" i="0" u="none" strike="noStrike" noProof="0">
                        <a:solidFill>
                          <a:srgbClr val="000000"/>
                        </a:solidFill>
                        <a:effectLst/>
                        <a:highlight>
                          <a:srgbClr val="D0D8E8"/>
                        </a:highlight>
                        <a:latin typeface="Meiryo UI"/>
                      </a:endParaRPr>
                    </a:p>
                    <a:p>
                      <a:pPr marL="0" lvl="0" indent="0" algn="l">
                        <a:buClr>
                          <a:srgbClr val="000000"/>
                        </a:buClr>
                        <a:buNone/>
                      </a:pPr>
                      <a:r>
                        <a:rPr lang="en-US" altLang="ja-JP" sz="1200" b="0" i="0" u="none" strike="noStrike" noProof="0">
                          <a:solidFill>
                            <a:srgbClr val="000000"/>
                          </a:solidFill>
                          <a:effectLst/>
                          <a:highlight>
                            <a:srgbClr val="D0D8E8"/>
                          </a:highlight>
                          <a:latin typeface="Meiryo UI"/>
                        </a:rPr>
                        <a:t>②LCC</a:t>
                      </a:r>
                      <a:r>
                        <a:rPr lang="ja-JP" sz="1200" b="0" i="0" u="none" strike="noStrike" noProof="0">
                          <a:solidFill>
                            <a:srgbClr val="000000"/>
                          </a:solidFill>
                          <a:effectLst/>
                          <a:highlight>
                            <a:srgbClr val="D0D8E8"/>
                          </a:highlight>
                          <a:latin typeface="Meiryo UI"/>
                          <a:ea typeface="Meiryo UI"/>
                        </a:rPr>
                        <a:t>比較では、府の施設</a:t>
                      </a:r>
                      <a:r>
                        <a:rPr lang="ja-JP" altLang="en-US" sz="1200" b="0" i="0" u="none" strike="noStrike" noProof="0">
                          <a:solidFill>
                            <a:srgbClr val="000000"/>
                          </a:solidFill>
                          <a:effectLst/>
                          <a:highlight>
                            <a:srgbClr val="D0D8E8"/>
                          </a:highlight>
                          <a:latin typeface="Meiryo UI"/>
                          <a:ea typeface="Meiryo UI"/>
                        </a:rPr>
                        <a:t>運用に関わる費用、メンテナンス委託</a:t>
                      </a:r>
                      <a:r>
                        <a:rPr lang="ja-JP" sz="1200" b="0" i="0" u="none" strike="noStrike" noProof="0">
                          <a:solidFill>
                            <a:srgbClr val="000000"/>
                          </a:solidFill>
                          <a:effectLst/>
                          <a:highlight>
                            <a:srgbClr val="D0D8E8"/>
                          </a:highlight>
                          <a:latin typeface="Meiryo UI"/>
                          <a:ea typeface="Meiryo UI"/>
                        </a:rPr>
                        <a:t>の</a:t>
                      </a:r>
                      <a:r>
                        <a:rPr lang="ja-JP" altLang="en-US" sz="1200" b="0" i="0" u="none" strike="noStrike" noProof="0">
                          <a:solidFill>
                            <a:srgbClr val="000000"/>
                          </a:solidFill>
                          <a:effectLst/>
                          <a:highlight>
                            <a:srgbClr val="D0D8E8"/>
                          </a:highlight>
                          <a:latin typeface="Meiryo UI"/>
                          <a:ea typeface="Meiryo UI"/>
                        </a:rPr>
                        <a:t>人員に係るコスト</a:t>
                      </a:r>
                      <a:r>
                        <a:rPr lang="ja-JP" sz="1200" b="0" i="0" u="none" strike="noStrike" noProof="0">
                          <a:solidFill>
                            <a:srgbClr val="000000"/>
                          </a:solidFill>
                          <a:effectLst/>
                          <a:highlight>
                            <a:srgbClr val="D0D8E8"/>
                          </a:highlight>
                          <a:latin typeface="Meiryo UI"/>
                          <a:ea typeface="Meiryo UI"/>
                        </a:rPr>
                        <a:t>、</a:t>
                      </a:r>
                      <a:r>
                        <a:rPr lang="ja-JP" altLang="en-US" sz="1200" b="0" i="0" u="none" strike="noStrike" noProof="0">
                          <a:solidFill>
                            <a:srgbClr val="000000"/>
                          </a:solidFill>
                          <a:effectLst/>
                          <a:highlight>
                            <a:srgbClr val="D0D8E8"/>
                          </a:highlight>
                          <a:latin typeface="Meiryo UI"/>
                          <a:ea typeface="Meiryo UI"/>
                        </a:rPr>
                        <a:t>メンテナンスコスト</a:t>
                      </a:r>
                      <a:r>
                        <a:rPr lang="ja-JP" sz="1200" b="0" i="0" u="none" strike="noStrike" noProof="0">
                          <a:solidFill>
                            <a:srgbClr val="000000"/>
                          </a:solidFill>
                          <a:effectLst/>
                          <a:highlight>
                            <a:srgbClr val="D0D8E8"/>
                          </a:highlight>
                          <a:latin typeface="Meiryo UI"/>
                          <a:ea typeface="Meiryo UI"/>
                        </a:rPr>
                        <a:t>など</a:t>
                      </a:r>
                      <a:r>
                        <a:rPr lang="ja-JP" altLang="en-US" sz="1200" b="0" i="0" u="none" strike="noStrike" noProof="0">
                          <a:solidFill>
                            <a:srgbClr val="000000"/>
                          </a:solidFill>
                          <a:effectLst/>
                          <a:highlight>
                            <a:srgbClr val="D0D8E8"/>
                          </a:highlight>
                          <a:latin typeface="Meiryo UI"/>
                          <a:ea typeface="Meiryo UI"/>
                        </a:rPr>
                        <a:t>の全てを</a:t>
                      </a:r>
                      <a:r>
                        <a:rPr lang="ja-JP" sz="1200" b="0" i="0" u="none" strike="noStrike" noProof="0">
                          <a:solidFill>
                            <a:srgbClr val="000000"/>
                          </a:solidFill>
                          <a:effectLst/>
                          <a:highlight>
                            <a:srgbClr val="D0D8E8"/>
                          </a:highlight>
                          <a:latin typeface="Meiryo UI"/>
                          <a:ea typeface="Meiryo UI"/>
                        </a:rPr>
                        <a:t>含め</a:t>
                      </a:r>
                      <a:r>
                        <a:rPr lang="en-US" altLang="ja-JP" sz="1200" b="0" i="0" u="none" strike="noStrike" noProof="0">
                          <a:solidFill>
                            <a:srgbClr val="000000"/>
                          </a:solidFill>
                          <a:effectLst/>
                          <a:highlight>
                            <a:srgbClr val="D0D8E8"/>
                          </a:highlight>
                          <a:latin typeface="Meiryo UI"/>
                        </a:rPr>
                        <a:t>LCC</a:t>
                      </a:r>
                      <a:r>
                        <a:rPr lang="ja-JP" altLang="en-US" sz="1200" b="0" i="0" u="none" strike="noStrike" noProof="0">
                          <a:solidFill>
                            <a:srgbClr val="000000"/>
                          </a:solidFill>
                          <a:effectLst/>
                          <a:highlight>
                            <a:srgbClr val="D0D8E8"/>
                          </a:highlight>
                          <a:latin typeface="Meiryo UI"/>
                          <a:ea typeface="Meiryo UI"/>
                        </a:rPr>
                        <a:t>計算を実施されてい</a:t>
                      </a:r>
                      <a:r>
                        <a:rPr lang="ja-JP" sz="1200" b="0" i="0" u="none" strike="noStrike" noProof="0">
                          <a:solidFill>
                            <a:srgbClr val="000000"/>
                          </a:solidFill>
                          <a:effectLst/>
                          <a:highlight>
                            <a:srgbClr val="D0D8E8"/>
                          </a:highlight>
                          <a:latin typeface="Meiryo UI"/>
                          <a:ea typeface="Meiryo UI"/>
                        </a:rPr>
                        <a:t>るか。</a:t>
                      </a:r>
                      <a:r>
                        <a:rPr lang="en-US" sz="1200" b="0" i="0" u="none" strike="noStrike" noProof="0">
                          <a:solidFill>
                            <a:srgbClr val="000000"/>
                          </a:solidFill>
                          <a:effectLst/>
                          <a:highlight>
                            <a:srgbClr val="D0D8E8"/>
                          </a:highlight>
                          <a:latin typeface="Meiryo UI"/>
                        </a:rPr>
                        <a:t>【</a:t>
                      </a:r>
                      <a:r>
                        <a:rPr lang="ja-JP" altLang="en-US" sz="1200" b="0" i="0" u="none" strike="noStrike" noProof="0">
                          <a:solidFill>
                            <a:srgbClr val="000000"/>
                          </a:solidFill>
                          <a:effectLst/>
                          <a:highlight>
                            <a:srgbClr val="D0D8E8"/>
                          </a:highlight>
                          <a:latin typeface="Meiryo UI"/>
                          <a:ea typeface="Meiryo UI"/>
                        </a:rPr>
                        <a:t>計画</a:t>
                      </a:r>
                      <a:r>
                        <a:rPr lang="en-US" sz="1200" b="0" i="0" u="none" strike="noStrike" noProof="0">
                          <a:solidFill>
                            <a:srgbClr val="000000"/>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3"/>
                        </a:rPr>
                        <a:t>第１回個別部会説明資料</a:t>
                      </a:r>
                      <a:r>
                        <a:rPr lang="en-US" altLang="ja-JP" sz="1200">
                          <a:effectLst/>
                          <a:highlight>
                            <a:srgbClr val="D0D8E8"/>
                          </a:highlight>
                          <a:latin typeface="Arial"/>
                          <a:ea typeface="Meiryo UI"/>
                          <a:hlinkClick r:id="rId3"/>
                        </a:rPr>
                        <a:t>P.12</a:t>
                      </a:r>
                      <a:r>
                        <a:rPr lang="ja-JP" altLang="en-US" sz="1200">
                          <a:effectLst/>
                          <a:highlight>
                            <a:srgbClr val="D0D8E8"/>
                          </a:highlight>
                          <a:latin typeface="Arial"/>
                          <a:ea typeface="Meiryo UI"/>
                        </a:rPr>
                        <a:t>）</a:t>
                      </a:r>
                      <a:endParaRPr lang="en-US" altLang="ja-JP" sz="1200" b="0" i="0" u="none" strike="noStrike" noProof="0">
                        <a:solidFill>
                          <a:srgbClr val="000000"/>
                        </a:solidFill>
                        <a:effectLst/>
                        <a:highlight>
                          <a:srgbClr val="D0D8E8"/>
                        </a:highlight>
                        <a:latin typeface="Meiryo UI"/>
                      </a:endParaRPr>
                    </a:p>
                    <a:p>
                      <a:pPr marL="90170" lvl="0" indent="-90170" algn="l">
                        <a:buClr>
                          <a:srgbClr val="000000"/>
                        </a:buClr>
                        <a:buFont typeface="Arial,Sans-Serif"/>
                        <a:buChar char="•"/>
                      </a:pPr>
                      <a:endParaRPr lang="en-US" altLang="ja-JP" sz="1200" b="0" i="0" u="none" strike="noStrike" noProof="0">
                        <a:solidFill>
                          <a:srgbClr val="000000"/>
                        </a:solidFill>
                        <a:effectLst/>
                        <a:highlight>
                          <a:srgbClr val="D0D8E8"/>
                        </a:highlight>
                        <a:latin typeface="Meiryo UI"/>
                      </a:endParaRPr>
                    </a:p>
                    <a:p>
                      <a:pPr marL="0" lvl="0" indent="0" algn="l">
                        <a:buClr>
                          <a:srgbClr val="000000"/>
                        </a:buClr>
                        <a:buNone/>
                      </a:pPr>
                      <a:r>
                        <a:rPr lang="ja-JP" altLang="en-US" sz="1200" b="0" i="0" u="none" strike="noStrike" noProof="0">
                          <a:solidFill>
                            <a:srgbClr val="000000"/>
                          </a:solidFill>
                          <a:effectLst/>
                          <a:highlight>
                            <a:srgbClr val="D0D8E8"/>
                          </a:highlight>
                          <a:latin typeface="Meiryo UI"/>
                          <a:ea typeface="Meiryo UI"/>
                        </a:rPr>
                        <a:t>③</a:t>
                      </a:r>
                      <a:r>
                        <a:rPr lang="ja-JP" sz="1200" b="0" i="0" u="none" strike="noStrike" noProof="0">
                          <a:solidFill>
                            <a:srgbClr val="000000"/>
                          </a:solidFill>
                          <a:effectLst/>
                          <a:highlight>
                            <a:srgbClr val="D0D8E8"/>
                          </a:highlight>
                          <a:latin typeface="Meiryo UI"/>
                          <a:ea typeface="Meiryo UI"/>
                        </a:rPr>
                        <a:t>デジタル技術の</a:t>
                      </a:r>
                      <a:r>
                        <a:rPr lang="ja-JP" altLang="en-US" sz="1200" b="0" i="0" u="none" strike="noStrike" noProof="0">
                          <a:solidFill>
                            <a:srgbClr val="000000"/>
                          </a:solidFill>
                          <a:effectLst/>
                          <a:highlight>
                            <a:srgbClr val="D0D8E8"/>
                          </a:highlight>
                          <a:latin typeface="Meiryo UI"/>
                          <a:ea typeface="Meiryo UI"/>
                        </a:rPr>
                        <a:t>導入目的</a:t>
                      </a:r>
                      <a:r>
                        <a:rPr lang="ja-JP" sz="1200" b="0" i="0" u="none" strike="noStrike" noProof="0">
                          <a:solidFill>
                            <a:srgbClr val="000000"/>
                          </a:solidFill>
                          <a:effectLst/>
                          <a:highlight>
                            <a:srgbClr val="D0D8E8"/>
                          </a:highlight>
                          <a:latin typeface="Meiryo UI"/>
                          <a:ea typeface="Meiryo UI"/>
                        </a:rPr>
                        <a:t>（</a:t>
                      </a:r>
                      <a:r>
                        <a:rPr lang="ja-JP" altLang="en-US" sz="1200" b="0" i="0" u="none" strike="noStrike" noProof="0">
                          <a:solidFill>
                            <a:srgbClr val="000000"/>
                          </a:solidFill>
                          <a:effectLst/>
                          <a:highlight>
                            <a:srgbClr val="D0D8E8"/>
                          </a:highlight>
                          <a:latin typeface="Meiryo UI"/>
                          <a:ea typeface="Meiryo UI"/>
                        </a:rPr>
                        <a:t>コスト縮減</a:t>
                      </a:r>
                      <a:r>
                        <a:rPr lang="ja-JP" sz="1200" b="0" i="0" u="none" strike="noStrike" noProof="0">
                          <a:solidFill>
                            <a:srgbClr val="000000"/>
                          </a:solidFill>
                          <a:effectLst/>
                          <a:highlight>
                            <a:srgbClr val="D0D8E8"/>
                          </a:highlight>
                          <a:latin typeface="Meiryo UI"/>
                          <a:ea typeface="Meiryo UI"/>
                        </a:rPr>
                        <a:t>、</a:t>
                      </a:r>
                      <a:r>
                        <a:rPr lang="ja-JP" altLang="en-US" sz="1200" b="0" i="0" u="none" strike="noStrike" noProof="0">
                          <a:solidFill>
                            <a:srgbClr val="000000"/>
                          </a:solidFill>
                          <a:effectLst/>
                          <a:highlight>
                            <a:srgbClr val="D0D8E8"/>
                          </a:highlight>
                          <a:latin typeface="Meiryo UI"/>
                          <a:ea typeface="Meiryo UI"/>
                        </a:rPr>
                        <a:t>技術継承等</a:t>
                      </a:r>
                      <a:r>
                        <a:rPr lang="ja-JP" sz="1200" b="0" i="0" u="none" strike="noStrike" noProof="0">
                          <a:solidFill>
                            <a:srgbClr val="000000"/>
                          </a:solidFill>
                          <a:effectLst/>
                          <a:highlight>
                            <a:srgbClr val="D0D8E8"/>
                          </a:highlight>
                          <a:latin typeface="Meiryo UI"/>
                          <a:ea typeface="Meiryo UI"/>
                        </a:rPr>
                        <a:t>）を</a:t>
                      </a:r>
                      <a:r>
                        <a:rPr lang="ja-JP" altLang="en-US" sz="1200" b="0" i="0" u="none" strike="noStrike" noProof="0">
                          <a:solidFill>
                            <a:srgbClr val="000000"/>
                          </a:solidFill>
                          <a:effectLst/>
                          <a:highlight>
                            <a:srgbClr val="D0D8E8"/>
                          </a:highlight>
                          <a:latin typeface="Meiryo UI"/>
                          <a:ea typeface="Meiryo UI"/>
                        </a:rPr>
                        <a:t>明確にした上で、</a:t>
                      </a:r>
                      <a:r>
                        <a:rPr lang="ja-JP" sz="1200" b="0" i="0" u="none" strike="noStrike" noProof="0">
                          <a:solidFill>
                            <a:srgbClr val="000000"/>
                          </a:solidFill>
                          <a:effectLst/>
                          <a:highlight>
                            <a:srgbClr val="D0D8E8"/>
                          </a:highlight>
                          <a:latin typeface="Meiryo UI"/>
                          <a:ea typeface="Meiryo UI"/>
                        </a:rPr>
                        <a:t>検討</a:t>
                      </a:r>
                      <a:r>
                        <a:rPr lang="ja-JP" altLang="en-US" sz="1200" b="0" i="0" u="none" strike="noStrike" noProof="0">
                          <a:solidFill>
                            <a:srgbClr val="000000"/>
                          </a:solidFill>
                          <a:effectLst/>
                          <a:highlight>
                            <a:srgbClr val="D0D8E8"/>
                          </a:highlight>
                          <a:latin typeface="Meiryo UI"/>
                          <a:ea typeface="Meiryo UI"/>
                        </a:rPr>
                        <a:t>を進め</a:t>
                      </a:r>
                      <a:r>
                        <a:rPr lang="ja-JP" sz="1200" b="0" i="0" u="none" strike="noStrike" noProof="0">
                          <a:solidFill>
                            <a:srgbClr val="000000"/>
                          </a:solidFill>
                          <a:effectLst/>
                          <a:highlight>
                            <a:srgbClr val="D0D8E8"/>
                          </a:highlight>
                          <a:latin typeface="Meiryo UI"/>
                          <a:ea typeface="Meiryo UI"/>
                        </a:rPr>
                        <a:t>る</a:t>
                      </a:r>
                      <a:r>
                        <a:rPr lang="ja-JP" altLang="en-US" sz="1200" b="0" i="0" u="none" strike="noStrike" noProof="0">
                          <a:solidFill>
                            <a:srgbClr val="000000"/>
                          </a:solidFill>
                          <a:effectLst/>
                          <a:highlight>
                            <a:srgbClr val="D0D8E8"/>
                          </a:highlight>
                          <a:latin typeface="Meiryo UI"/>
                          <a:ea typeface="Meiryo UI"/>
                        </a:rPr>
                        <a:t>ことが重</a:t>
                      </a:r>
                      <a:r>
                        <a:rPr lang="ja-JP" sz="1200" b="0" i="0" u="none" strike="noStrike" noProof="0">
                          <a:solidFill>
                            <a:srgbClr val="000000"/>
                          </a:solidFill>
                          <a:effectLst/>
                          <a:highlight>
                            <a:srgbClr val="D0D8E8"/>
                          </a:highlight>
                          <a:latin typeface="Meiryo UI"/>
                          <a:ea typeface="Meiryo UI"/>
                        </a:rPr>
                        <a:t>要</a:t>
                      </a:r>
                      <a:r>
                        <a:rPr lang="ja-JP" altLang="en-US" sz="1200" b="0" i="0" u="none" strike="noStrike" noProof="0">
                          <a:solidFill>
                            <a:srgbClr val="000000"/>
                          </a:solidFill>
                          <a:effectLst/>
                          <a:highlight>
                            <a:srgbClr val="D0D8E8"/>
                          </a:highlight>
                          <a:latin typeface="Meiryo UI"/>
                          <a:ea typeface="Meiryo UI"/>
                        </a:rPr>
                        <a:t>で</a:t>
                      </a:r>
                      <a:r>
                        <a:rPr lang="ja-JP" sz="1200" b="0" i="0" u="none" strike="noStrike" noProof="0">
                          <a:solidFill>
                            <a:srgbClr val="000000"/>
                          </a:solidFill>
                          <a:effectLst/>
                          <a:highlight>
                            <a:srgbClr val="D0D8E8"/>
                          </a:highlight>
                          <a:latin typeface="Meiryo UI"/>
                          <a:ea typeface="Meiryo UI"/>
                        </a:rPr>
                        <a:t>ある。</a:t>
                      </a:r>
                      <a:r>
                        <a:rPr lang="en-US" sz="1200" b="0" i="0" u="none" strike="noStrike" noProof="0">
                          <a:solidFill>
                            <a:srgbClr val="000000"/>
                          </a:solidFill>
                          <a:effectLst/>
                          <a:highlight>
                            <a:srgbClr val="D0D8E8"/>
                          </a:highlight>
                          <a:latin typeface="Meiryo UI"/>
                        </a:rPr>
                        <a:t>【</a:t>
                      </a:r>
                      <a:r>
                        <a:rPr lang="ja-JP" sz="1200" b="0" i="0" u="none" strike="noStrike" noProof="0">
                          <a:solidFill>
                            <a:srgbClr val="000000"/>
                          </a:solidFill>
                          <a:effectLst/>
                          <a:highlight>
                            <a:srgbClr val="D0D8E8"/>
                          </a:highlight>
                          <a:latin typeface="Meiryo UI"/>
                          <a:ea typeface="Meiryo UI"/>
                        </a:rPr>
                        <a:t>新技術</a:t>
                      </a:r>
                      <a:r>
                        <a:rPr lang="en-US" sz="1200" b="0" i="0" u="none" strike="noStrike" noProof="0">
                          <a:solidFill>
                            <a:srgbClr val="000000"/>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4"/>
                        </a:rPr>
                        <a:t>第１回個別部会説明資料</a:t>
                      </a:r>
                      <a:r>
                        <a:rPr lang="en-US" altLang="ja-JP" sz="1200">
                          <a:effectLst/>
                          <a:highlight>
                            <a:srgbClr val="D0D8E8"/>
                          </a:highlight>
                          <a:latin typeface="Arial"/>
                          <a:ea typeface="Meiryo UI"/>
                          <a:hlinkClick r:id="rId4"/>
                        </a:rPr>
                        <a:t>P.2</a:t>
                      </a:r>
                      <a:r>
                        <a:rPr lang="ja-JP" altLang="en-US" sz="1200">
                          <a:effectLst/>
                          <a:highlight>
                            <a:srgbClr val="D0D8E8"/>
                          </a:highlight>
                          <a:latin typeface="Arial"/>
                          <a:ea typeface="Meiryo UI"/>
                        </a:rPr>
                        <a:t>）</a:t>
                      </a:r>
                      <a:endParaRPr lang="en-US" altLang="ja-JP" sz="1200" b="0" i="0" u="none" strike="noStrike" noProof="0">
                        <a:solidFill>
                          <a:srgbClr val="000000"/>
                        </a:solidFill>
                        <a:effectLst/>
                        <a:highlight>
                          <a:srgbClr val="D0D8E8"/>
                        </a:highlight>
                        <a:latin typeface="Meiryo UI"/>
                      </a:endParaRPr>
                    </a:p>
                    <a:p>
                      <a:pPr marL="0" lvl="0" indent="0" algn="l">
                        <a:buFont typeface="Arial,Sans-Serif"/>
                        <a:buNone/>
                      </a:pPr>
                      <a:endParaRPr lang="en-US" altLang="ja-JP" sz="1200" b="0" i="0" u="none" strike="noStrike" noProof="0">
                        <a:solidFill>
                          <a:srgbClr val="000000"/>
                        </a:solidFill>
                        <a:effectLst/>
                        <a:highlight>
                          <a:srgbClr val="D0D8E8"/>
                        </a:highlight>
                        <a:latin typeface="Meiryo UI"/>
                      </a:endParaRPr>
                    </a:p>
                    <a:p>
                      <a:pPr marL="0" lvl="0" indent="0" algn="l">
                        <a:buFont typeface="Arial,Sans-Serif"/>
                        <a:buNone/>
                      </a:pPr>
                      <a:endParaRPr lang="en-US" altLang="ja-JP" sz="12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Clr>
                          <a:srgbClr val="000000"/>
                        </a:buClr>
                        <a:buNone/>
                      </a:pPr>
                      <a:r>
                        <a:rPr lang="ja-JP" altLang="en-US" sz="1200" b="0" i="0" u="none" strike="noStrike" noProof="0">
                          <a:solidFill>
                            <a:srgbClr val="000000"/>
                          </a:solidFill>
                          <a:effectLst/>
                          <a:highlight>
                            <a:srgbClr val="D0D8E8"/>
                          </a:highlight>
                          <a:latin typeface="Meiryo UI"/>
                          <a:ea typeface="Meiryo UI"/>
                        </a:rPr>
                        <a:t>④</a:t>
                      </a:r>
                      <a:r>
                        <a:rPr lang="ja-JP" sz="1200" b="0" i="0" u="none" strike="noStrike" noProof="0">
                          <a:solidFill>
                            <a:srgbClr val="000000"/>
                          </a:solidFill>
                          <a:effectLst/>
                          <a:highlight>
                            <a:srgbClr val="D0D8E8"/>
                          </a:highlight>
                          <a:latin typeface="Meiryo UI"/>
                          <a:ea typeface="Meiryo UI"/>
                        </a:rPr>
                        <a:t>管</a:t>
                      </a:r>
                      <a:r>
                        <a:rPr lang="ja-JP" altLang="en-US" sz="1200" b="0" i="0" u="none" strike="noStrike" noProof="0">
                          <a:solidFill>
                            <a:srgbClr val="000000"/>
                          </a:solidFill>
                          <a:effectLst/>
                          <a:highlight>
                            <a:srgbClr val="D0D8E8"/>
                          </a:highlight>
                          <a:latin typeface="Meiryo UI"/>
                          <a:ea typeface="Meiryo UI"/>
                        </a:rPr>
                        <a:t>理</a:t>
                      </a:r>
                      <a:r>
                        <a:rPr lang="ja-JP" sz="1200" b="0" i="0" u="none" strike="noStrike" noProof="0">
                          <a:solidFill>
                            <a:srgbClr val="000000"/>
                          </a:solidFill>
                          <a:effectLst/>
                          <a:highlight>
                            <a:srgbClr val="D0D8E8"/>
                          </a:highlight>
                          <a:latin typeface="Meiryo UI"/>
                          <a:ea typeface="Meiryo UI"/>
                        </a:rPr>
                        <a:t>データは一括管理が</a:t>
                      </a:r>
                      <a:r>
                        <a:rPr lang="ja-JP" altLang="en-US" sz="1200" b="0" i="0" u="none" strike="noStrike" noProof="0">
                          <a:solidFill>
                            <a:srgbClr val="000000"/>
                          </a:solidFill>
                          <a:effectLst/>
                          <a:highlight>
                            <a:srgbClr val="D0D8E8"/>
                          </a:highlight>
                          <a:latin typeface="Meiryo UI"/>
                          <a:ea typeface="Meiryo UI"/>
                        </a:rPr>
                        <a:t>行</a:t>
                      </a:r>
                      <a:r>
                        <a:rPr lang="ja-JP" sz="1200" b="0" i="0" u="none" strike="noStrike" noProof="0">
                          <a:solidFill>
                            <a:srgbClr val="000000"/>
                          </a:solidFill>
                          <a:effectLst/>
                          <a:highlight>
                            <a:srgbClr val="D0D8E8"/>
                          </a:highlight>
                          <a:latin typeface="Meiryo UI"/>
                          <a:ea typeface="Meiryo UI"/>
                        </a:rPr>
                        <a:t>われており</a:t>
                      </a:r>
                      <a:r>
                        <a:rPr lang="ja-JP" altLang="en-US" sz="1200" b="0" i="0" u="none" strike="noStrike" noProof="0">
                          <a:solidFill>
                            <a:srgbClr val="000000"/>
                          </a:solidFill>
                          <a:effectLst/>
                          <a:highlight>
                            <a:srgbClr val="D0D8E8"/>
                          </a:highlight>
                          <a:latin typeface="Meiryo UI"/>
                          <a:ea typeface="Meiryo UI"/>
                        </a:rPr>
                        <a:t>、維持管理の現状や経年</a:t>
                      </a:r>
                      <a:r>
                        <a:rPr lang="ja-JP" sz="1200" b="0" i="0" u="none" strike="noStrike" noProof="0">
                          <a:solidFill>
                            <a:srgbClr val="000000"/>
                          </a:solidFill>
                          <a:effectLst/>
                          <a:highlight>
                            <a:srgbClr val="D0D8E8"/>
                          </a:highlight>
                          <a:latin typeface="Meiryo UI"/>
                          <a:ea typeface="Meiryo UI"/>
                        </a:rPr>
                        <a:t>変</a:t>
                      </a:r>
                      <a:r>
                        <a:rPr lang="ja-JP" altLang="en-US" sz="1200" b="0" i="0" u="none" strike="noStrike" noProof="0">
                          <a:solidFill>
                            <a:srgbClr val="000000"/>
                          </a:solidFill>
                          <a:effectLst/>
                          <a:highlight>
                            <a:srgbClr val="D0D8E8"/>
                          </a:highlight>
                          <a:latin typeface="Meiryo UI"/>
                          <a:ea typeface="Meiryo UI"/>
                        </a:rPr>
                        <a:t>化</a:t>
                      </a:r>
                      <a:r>
                        <a:rPr lang="ja-JP" sz="1200" b="0" i="0" u="none" strike="noStrike" noProof="0">
                          <a:solidFill>
                            <a:srgbClr val="000000"/>
                          </a:solidFill>
                          <a:effectLst/>
                          <a:highlight>
                            <a:srgbClr val="D0D8E8"/>
                          </a:highlight>
                          <a:latin typeface="Meiryo UI"/>
                          <a:ea typeface="Meiryo UI"/>
                        </a:rPr>
                        <a:t>を</a:t>
                      </a:r>
                      <a:r>
                        <a:rPr lang="ja-JP" altLang="en-US" sz="1200" b="0" i="0" u="none" strike="noStrike" noProof="0">
                          <a:solidFill>
                            <a:srgbClr val="000000"/>
                          </a:solidFill>
                          <a:effectLst/>
                          <a:highlight>
                            <a:srgbClr val="D0D8E8"/>
                          </a:highlight>
                          <a:latin typeface="Meiryo UI"/>
                          <a:ea typeface="Meiryo UI"/>
                        </a:rPr>
                        <a:t>確認</a:t>
                      </a:r>
                      <a:r>
                        <a:rPr lang="ja-JP" sz="1200" b="0" i="0" u="none" strike="noStrike" noProof="0">
                          <a:solidFill>
                            <a:srgbClr val="000000"/>
                          </a:solidFill>
                          <a:effectLst/>
                          <a:highlight>
                            <a:srgbClr val="D0D8E8"/>
                          </a:highlight>
                          <a:latin typeface="Meiryo UI"/>
                          <a:ea typeface="Meiryo UI"/>
                        </a:rPr>
                        <a:t>することは</a:t>
                      </a:r>
                      <a:r>
                        <a:rPr lang="ja-JP" altLang="en-US" sz="1200" b="0" i="0" u="none" strike="noStrike" noProof="0">
                          <a:solidFill>
                            <a:srgbClr val="000000"/>
                          </a:solidFill>
                          <a:effectLst/>
                          <a:highlight>
                            <a:srgbClr val="D0D8E8"/>
                          </a:highlight>
                          <a:latin typeface="Meiryo UI"/>
                          <a:ea typeface="Meiryo UI"/>
                        </a:rPr>
                        <a:t>可能</a:t>
                      </a:r>
                      <a:r>
                        <a:rPr lang="ja-JP" sz="1200" b="0" i="0" u="none" strike="noStrike" noProof="0">
                          <a:solidFill>
                            <a:srgbClr val="000000"/>
                          </a:solidFill>
                          <a:effectLst/>
                          <a:highlight>
                            <a:srgbClr val="D0D8E8"/>
                          </a:highlight>
                          <a:latin typeface="Meiryo UI"/>
                          <a:ea typeface="Meiryo UI"/>
                        </a:rPr>
                        <a:t>か。</a:t>
                      </a:r>
                      <a:r>
                        <a:rPr lang="en-US" sz="1200" b="0" i="0" u="none" strike="noStrike" noProof="0">
                          <a:solidFill>
                            <a:srgbClr val="000000"/>
                          </a:solidFill>
                          <a:effectLst/>
                          <a:highlight>
                            <a:srgbClr val="D0D8E8"/>
                          </a:highlight>
                          <a:latin typeface="Meiryo UI"/>
                        </a:rPr>
                        <a:t>【</a:t>
                      </a:r>
                      <a:r>
                        <a:rPr lang="ja-JP" sz="1200" b="0" i="0" u="none" strike="noStrike" noProof="0">
                          <a:solidFill>
                            <a:srgbClr val="000000"/>
                          </a:solidFill>
                          <a:effectLst/>
                          <a:highlight>
                            <a:srgbClr val="D0D8E8"/>
                          </a:highlight>
                          <a:latin typeface="Meiryo UI"/>
                          <a:ea typeface="Meiryo UI"/>
                        </a:rPr>
                        <a:t>データ</a:t>
                      </a:r>
                      <a:r>
                        <a:rPr lang="en-US" sz="1200" b="0" i="0" u="none" strike="noStrike" noProof="0">
                          <a:solidFill>
                            <a:srgbClr val="000000"/>
                          </a:solidFill>
                          <a:effectLst/>
                          <a:highlight>
                            <a:srgbClr val="D0D8E8"/>
                          </a:highlight>
                          <a:latin typeface="Meiryo UI"/>
                        </a:rPr>
                        <a:t>】</a:t>
                      </a:r>
                    </a:p>
                    <a:p>
                      <a:pPr marL="0" marR="0" lvl="0" indent="0" algn="l">
                        <a:lnSpc>
                          <a:spcPct val="100000"/>
                        </a:lnSpc>
                        <a:spcBef>
                          <a:spcPts val="0"/>
                        </a:spcBef>
                        <a:spcAft>
                          <a:spcPts val="0"/>
                        </a:spcAft>
                        <a:buClr>
                          <a:srgbClr val="000000"/>
                        </a:buClr>
                        <a:buNone/>
                      </a:pPr>
                      <a:endParaRPr lang="en-US" sz="12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Font typeface="Arial,Sans-Serif"/>
                        <a:buNone/>
                      </a:pPr>
                      <a:endParaRPr lang="en-US" altLang="ja-JP" sz="12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Font typeface="Arial,Sans-Serif"/>
                        <a:buNone/>
                      </a:pPr>
                      <a:endParaRPr lang="en-US" altLang="ja-JP" sz="1200" b="0" i="0" u="none" strike="noStrike" noProof="0">
                        <a:solidFill>
                          <a:srgbClr val="000000"/>
                        </a:solidFill>
                        <a:effectLst/>
                        <a:highlight>
                          <a:srgbClr val="D0D8E8"/>
                        </a:highlight>
                        <a:latin typeface="Meiryo U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ja-JP" altLang="en-US" sz="1200" b="0" i="0" u="none" strike="noStrike" noProof="0">
                          <a:solidFill>
                            <a:srgbClr val="000000"/>
                          </a:solidFill>
                          <a:effectLst/>
                          <a:highlight>
                            <a:srgbClr val="D0D8E8"/>
                          </a:highlight>
                          <a:latin typeface="Meiryo UI"/>
                          <a:ea typeface="Meiryo UI"/>
                        </a:rPr>
                        <a:t>⑤</a:t>
                      </a:r>
                      <a:r>
                        <a:rPr lang="ja-JP" sz="1200" b="0" i="0" u="none" strike="noStrike" noProof="0">
                          <a:solidFill>
                            <a:srgbClr val="000000"/>
                          </a:solidFill>
                          <a:effectLst/>
                          <a:highlight>
                            <a:srgbClr val="D0D8E8"/>
                          </a:highlight>
                          <a:latin typeface="Meiryo UI"/>
                          <a:ea typeface="Meiryo UI"/>
                        </a:rPr>
                        <a:t>これからの</a:t>
                      </a:r>
                      <a:r>
                        <a:rPr lang="ja-JP" altLang="en-US" sz="1200" b="0" i="0" u="none" strike="noStrike" noProof="0">
                          <a:solidFill>
                            <a:srgbClr val="000000"/>
                          </a:solidFill>
                          <a:effectLst/>
                          <a:highlight>
                            <a:srgbClr val="D0D8E8"/>
                          </a:highlight>
                          <a:latin typeface="Meiryo UI"/>
                          <a:ea typeface="Meiryo UI"/>
                        </a:rPr>
                        <a:t>維持</a:t>
                      </a:r>
                      <a:r>
                        <a:rPr lang="ja-JP" sz="1200" b="0" i="0" u="none" strike="noStrike" noProof="0">
                          <a:solidFill>
                            <a:srgbClr val="000000"/>
                          </a:solidFill>
                          <a:effectLst/>
                          <a:highlight>
                            <a:srgbClr val="D0D8E8"/>
                          </a:highlight>
                          <a:latin typeface="Meiryo UI"/>
                          <a:ea typeface="Meiryo UI"/>
                        </a:rPr>
                        <a:t>管理</a:t>
                      </a:r>
                      <a:r>
                        <a:rPr lang="ja-JP" altLang="en-US" sz="1200" b="0" i="0" u="none" strike="noStrike" noProof="0">
                          <a:solidFill>
                            <a:srgbClr val="000000"/>
                          </a:solidFill>
                          <a:effectLst/>
                          <a:highlight>
                            <a:srgbClr val="D0D8E8"/>
                          </a:highlight>
                          <a:latin typeface="Meiryo UI"/>
                          <a:ea typeface="Meiryo UI"/>
                        </a:rPr>
                        <a:t>を見据えた蓄積データの活用にあたっ</a:t>
                      </a:r>
                      <a:r>
                        <a:rPr lang="ja-JP" sz="1200" b="0" i="0" u="none" strike="noStrike" noProof="0">
                          <a:solidFill>
                            <a:srgbClr val="000000"/>
                          </a:solidFill>
                          <a:effectLst/>
                          <a:highlight>
                            <a:srgbClr val="D0D8E8"/>
                          </a:highlight>
                          <a:latin typeface="Meiryo UI"/>
                          <a:ea typeface="Meiryo UI"/>
                        </a:rPr>
                        <a:t>ては、</a:t>
                      </a:r>
                      <a:r>
                        <a:rPr lang="ja-JP" altLang="en-US" sz="1200" b="0" i="0" u="none" strike="noStrike" noProof="0">
                          <a:solidFill>
                            <a:srgbClr val="000000"/>
                          </a:solidFill>
                          <a:effectLst/>
                          <a:highlight>
                            <a:srgbClr val="D0D8E8"/>
                          </a:highlight>
                          <a:latin typeface="Meiryo UI"/>
                          <a:ea typeface="Meiryo UI"/>
                        </a:rPr>
                        <a:t>専門家の意見を上手く取り入れながら</a:t>
                      </a:r>
                      <a:r>
                        <a:rPr lang="ja-JP" sz="1200" b="0" i="0" u="none" strike="noStrike" noProof="0">
                          <a:solidFill>
                            <a:srgbClr val="000000"/>
                          </a:solidFill>
                          <a:effectLst/>
                          <a:highlight>
                            <a:srgbClr val="D0D8E8"/>
                          </a:highlight>
                          <a:latin typeface="Meiryo UI"/>
                          <a:ea typeface="Meiryo UI"/>
                        </a:rPr>
                        <a:t>検討</a:t>
                      </a:r>
                      <a:r>
                        <a:rPr lang="ja-JP" altLang="en-US" sz="1200" b="0" i="0" u="none" strike="noStrike" noProof="0">
                          <a:solidFill>
                            <a:srgbClr val="000000"/>
                          </a:solidFill>
                          <a:effectLst/>
                          <a:highlight>
                            <a:srgbClr val="D0D8E8"/>
                          </a:highlight>
                          <a:latin typeface="Meiryo UI"/>
                          <a:ea typeface="Meiryo UI"/>
                        </a:rPr>
                        <a:t>を進めて</a:t>
                      </a:r>
                      <a:r>
                        <a:rPr lang="ja-JP" sz="1200" b="0" i="0" u="none" strike="noStrike" noProof="0">
                          <a:solidFill>
                            <a:srgbClr val="000000"/>
                          </a:solidFill>
                          <a:effectLst/>
                          <a:highlight>
                            <a:srgbClr val="D0D8E8"/>
                          </a:highlight>
                          <a:latin typeface="Meiryo UI"/>
                          <a:ea typeface="Meiryo UI"/>
                        </a:rPr>
                        <a:t>い</a:t>
                      </a:r>
                      <a:r>
                        <a:rPr lang="ja-JP" altLang="en-US" sz="1200" b="0" i="0" u="none" strike="noStrike" noProof="0">
                          <a:solidFill>
                            <a:srgbClr val="000000"/>
                          </a:solidFill>
                          <a:effectLst/>
                          <a:highlight>
                            <a:srgbClr val="D0D8E8"/>
                          </a:highlight>
                          <a:latin typeface="Meiryo UI"/>
                          <a:ea typeface="Meiryo UI"/>
                        </a:rPr>
                        <a:t>く必要がある</a:t>
                      </a:r>
                      <a:r>
                        <a:rPr lang="ja-JP" sz="1200" b="0" i="0" u="none" strike="noStrike" noProof="0">
                          <a:solidFill>
                            <a:srgbClr val="000000"/>
                          </a:solidFill>
                          <a:effectLst/>
                          <a:highlight>
                            <a:srgbClr val="D0D8E8"/>
                          </a:highlight>
                          <a:latin typeface="Meiryo UI"/>
                          <a:ea typeface="Meiryo UI"/>
                        </a:rPr>
                        <a:t>。</a:t>
                      </a:r>
                      <a:r>
                        <a:rPr lang="en-US" sz="1200" b="0" i="0" u="none" strike="noStrike" noProof="0">
                          <a:solidFill>
                            <a:srgbClr val="000000"/>
                          </a:solidFill>
                          <a:effectLst/>
                          <a:highlight>
                            <a:srgbClr val="D0D8E8"/>
                          </a:highlight>
                          <a:latin typeface="Meiryo UI"/>
                        </a:rPr>
                        <a:t>【</a:t>
                      </a:r>
                      <a:r>
                        <a:rPr lang="ja-JP" altLang="en-US" sz="1200" b="0" i="0" u="none" strike="noStrike" noProof="0">
                          <a:solidFill>
                            <a:srgbClr val="000000"/>
                          </a:solidFill>
                          <a:effectLst/>
                          <a:highlight>
                            <a:srgbClr val="D0D8E8"/>
                          </a:highlight>
                          <a:latin typeface="Meiryo UI"/>
                          <a:ea typeface="Meiryo UI"/>
                        </a:rPr>
                        <a:t>データ</a:t>
                      </a:r>
                      <a:r>
                        <a:rPr lang="en-US" sz="1200" b="0" i="0" u="none" strike="noStrike" noProof="0">
                          <a:solidFill>
                            <a:srgbClr val="000000"/>
                          </a:solidFill>
                          <a:effectLst/>
                          <a:highlight>
                            <a:srgbClr val="D0D8E8"/>
                          </a:highlight>
                          <a:latin typeface="Meiryo U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4"/>
                        </a:rPr>
                        <a:t>第１回個別部会説明資料</a:t>
                      </a:r>
                      <a:r>
                        <a:rPr lang="en-US" altLang="ja-JP" sz="1200">
                          <a:effectLst/>
                          <a:highlight>
                            <a:srgbClr val="D0D8E8"/>
                          </a:highlight>
                          <a:latin typeface="Arial"/>
                          <a:ea typeface="Meiryo UI"/>
                          <a:hlinkClick r:id="rId4"/>
                        </a:rPr>
                        <a:t>P.3</a:t>
                      </a:r>
                      <a:r>
                        <a:rPr lang="ja-JP" altLang="en-US" sz="1200">
                          <a:effectLst/>
                          <a:highlight>
                            <a:srgbClr val="D0D8E8"/>
                          </a:highlight>
                          <a:latin typeface="Arial"/>
                          <a:ea typeface="Meiryo UI"/>
                        </a:rPr>
                        <a:t>）</a:t>
                      </a:r>
                      <a:endParaRPr lang="en-US" altLang="ja-JP" sz="12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None/>
                      </a:pPr>
                      <a:endParaRPr lang="en-US" altLang="ja-JP" sz="12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None/>
                      </a:pPr>
                      <a:r>
                        <a:rPr lang="en-US" altLang="ja-JP" sz="1200" b="0" i="0" u="none" strike="noStrike" noProof="0">
                          <a:solidFill>
                            <a:srgbClr val="000000"/>
                          </a:solidFill>
                          <a:effectLst/>
                          <a:highlight>
                            <a:srgbClr val="D0D8E8"/>
                          </a:highlight>
                          <a:latin typeface="Meiryo UI" panose="020B0604030504040204" pitchFamily="50" charset="-128"/>
                          <a:ea typeface="Meiryo UI" panose="020B0604030504040204" pitchFamily="50" charset="-128"/>
                        </a:rPr>
                        <a:t>⑥AIの技術は非常に進歩が早い、実用化できると判断した時点で積極的に取り組んでいけるような表現を計画に盛り込む検討をしてほしい。</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effectLst/>
                          <a:highlight>
                            <a:srgbClr val="D0D8E8"/>
                          </a:highlight>
                          <a:latin typeface="Arial"/>
                          <a:ea typeface="Meiryo UI"/>
                        </a:rPr>
                        <a:t>（</a:t>
                      </a:r>
                      <a:r>
                        <a:rPr lang="ja-JP" altLang="en-US" sz="1200">
                          <a:effectLst/>
                          <a:highlight>
                            <a:srgbClr val="D0D8E8"/>
                          </a:highlight>
                          <a:latin typeface="Arial"/>
                          <a:ea typeface="Meiryo UI"/>
                          <a:hlinkClick r:id="rId4"/>
                        </a:rPr>
                        <a:t>第１回個別部会説明資料</a:t>
                      </a:r>
                      <a:r>
                        <a:rPr lang="en-US" altLang="ja-JP" sz="1200">
                          <a:effectLst/>
                          <a:highlight>
                            <a:srgbClr val="D0D8E8"/>
                          </a:highlight>
                          <a:latin typeface="Arial"/>
                          <a:ea typeface="Meiryo UI"/>
                          <a:hlinkClick r:id="rId4"/>
                        </a:rPr>
                        <a:t>P.2</a:t>
                      </a:r>
                      <a:r>
                        <a:rPr lang="ja-JP" altLang="en-US" sz="1200">
                          <a:effectLst/>
                          <a:highlight>
                            <a:srgbClr val="D0D8E8"/>
                          </a:highlight>
                          <a:latin typeface="Arial"/>
                          <a:ea typeface="Meiryo UI"/>
                        </a:rPr>
                        <a:t>）</a:t>
                      </a:r>
                      <a:endParaRPr lang="en-US" altLang="ja-JP" sz="1200" b="0" i="0" u="none" strike="noStrike" noProof="0">
                        <a:solidFill>
                          <a:srgbClr val="000000"/>
                        </a:solidFill>
                        <a:effectLst/>
                        <a:highlight>
                          <a:srgbClr val="D0D8E8"/>
                        </a:highlight>
                        <a:latin typeface="Meiryo UI"/>
                      </a:endParaRPr>
                    </a:p>
                  </a:txBody>
                  <a:tcPr marL="101594" marR="101594" marT="50797" marB="50797">
                    <a:lnL w="14107" cap="flat" cmpd="sng" algn="ctr">
                      <a:solidFill>
                        <a:srgbClr val="FFFFFF"/>
                      </a:solidFill>
                      <a:prstDash val="solid"/>
                      <a:round/>
                      <a:headEnd type="none" w="med" len="med"/>
                      <a:tailEnd type="none" w="med" len="med"/>
                    </a:lnL>
                    <a:lnR w="14107" cap="flat" cmpd="sng" algn="ctr">
                      <a:solidFill>
                        <a:srgbClr val="FFFFFF"/>
                      </a:solidFill>
                      <a:prstDash val="solid"/>
                      <a:round/>
                      <a:headEnd type="none" w="med" len="med"/>
                      <a:tailEnd type="none" w="med" len="med"/>
                    </a:lnR>
                    <a:lnT w="42329" cap="flat" cmpd="sng" algn="ctr">
                      <a:solidFill>
                        <a:srgbClr val="FFFFFF"/>
                      </a:solidFill>
                      <a:prstDash val="solid"/>
                      <a:round/>
                      <a:headEnd type="none" w="med" len="med"/>
                      <a:tailEnd type="none" w="med" len="med"/>
                    </a:lnT>
                    <a:lnB w="14107" cap="flat" cmpd="sng" algn="ctr">
                      <a:solidFill>
                        <a:srgbClr val="FFFFFF"/>
                      </a:solidFill>
                      <a:prstDash val="solid"/>
                      <a:round/>
                      <a:headEnd type="none" w="med" len="med"/>
                      <a:tailEnd type="none" w="med" len="med"/>
                    </a:lnB>
                    <a:solidFill>
                      <a:srgbClr val="D0D8E8"/>
                    </a:solidFill>
                  </a:tcPr>
                </a:tc>
                <a:tc>
                  <a:txBody>
                    <a:bodyPr/>
                    <a:lstStyle/>
                    <a:p>
                      <a:pPr marL="0" lvl="0" indent="0" algn="l">
                        <a:lnSpc>
                          <a:spcPct val="100000"/>
                        </a:lnSpc>
                        <a:spcBef>
                          <a:spcPts val="0"/>
                        </a:spcBef>
                        <a:spcAft>
                          <a:spcPts val="0"/>
                        </a:spcAft>
                        <a:buNone/>
                      </a:pPr>
                      <a:r>
                        <a:rPr lang="ja-JP" altLang="en-US" sz="1200" b="0" i="0" u="none" strike="noStrike" noProof="0">
                          <a:solidFill>
                            <a:srgbClr val="000000"/>
                          </a:solidFill>
                          <a:effectLst/>
                          <a:highlight>
                            <a:srgbClr val="D0D8E8"/>
                          </a:highlight>
                          <a:latin typeface="Arial"/>
                        </a:rPr>
                        <a:t>①</a:t>
                      </a:r>
                      <a:r>
                        <a:rPr lang="ja-JP" sz="1200" b="0" i="0" u="none" strike="noStrike" noProof="0">
                          <a:solidFill>
                            <a:srgbClr val="000000"/>
                          </a:solidFill>
                          <a:effectLst/>
                          <a:highlight>
                            <a:srgbClr val="D0D8E8"/>
                          </a:highlight>
                          <a:latin typeface="Meiryo UI"/>
                          <a:ea typeface="Meiryo UI"/>
                        </a:rPr>
                        <a:t>施設の冗長性は、国等の準拠基準に基づいているか否かで判断しており、準拠基準に位置付けがない場合は、冗長性を持たせることが厳しい状況</a:t>
                      </a:r>
                      <a:r>
                        <a:rPr lang="ja-JP" altLang="en-US" sz="1200" b="0" i="0" u="none" strike="noStrike" noProof="0">
                          <a:solidFill>
                            <a:srgbClr val="000000"/>
                          </a:solidFill>
                          <a:effectLst/>
                          <a:highlight>
                            <a:srgbClr val="D0D8E8"/>
                          </a:highlight>
                          <a:latin typeface="Meiryo UI"/>
                          <a:ea typeface="Meiryo UI"/>
                        </a:rPr>
                        <a:t>。</a:t>
                      </a:r>
                      <a:endParaRPr lang="en-US" altLang="ja-JP" sz="1200" b="0" i="0" u="none" strike="noStrike" noProof="0">
                        <a:solidFill>
                          <a:srgbClr val="000000"/>
                        </a:solidFill>
                        <a:effectLst/>
                        <a:highlight>
                          <a:srgbClr val="D0D8E8"/>
                        </a:highlight>
                        <a:latin typeface="Meiryo UI"/>
                        <a:ea typeface="Meiryo UI"/>
                      </a:endParaRPr>
                    </a:p>
                    <a:p>
                      <a:pPr marL="0" lvl="0" indent="0">
                        <a:buNone/>
                      </a:pPr>
                      <a:r>
                        <a:rPr lang="ja-JP" sz="1200" b="0" i="0" u="none" strike="noStrike" noProof="0">
                          <a:solidFill>
                            <a:srgbClr val="000000"/>
                          </a:solidFill>
                          <a:effectLst/>
                          <a:highlight>
                            <a:srgbClr val="D0D8E8"/>
                          </a:highlight>
                          <a:latin typeface="Meiryo UI"/>
                          <a:ea typeface="Meiryo UI"/>
                        </a:rPr>
                        <a:t>目標寿命の年数設定では、冗長性を持たせた重要度の高い設備について、予備機を含めた使用実績を加味し年数設定を行ってい</a:t>
                      </a:r>
                      <a:r>
                        <a:rPr lang="ja-JP" altLang="en-US" sz="1200" b="0" i="0" u="none" strike="noStrike" noProof="0">
                          <a:solidFill>
                            <a:srgbClr val="000000"/>
                          </a:solidFill>
                          <a:effectLst/>
                          <a:highlight>
                            <a:srgbClr val="D0D8E8"/>
                          </a:highlight>
                          <a:latin typeface="Meiryo UI"/>
                          <a:ea typeface="Meiryo UI"/>
                        </a:rPr>
                        <a:t>る</a:t>
                      </a:r>
                      <a:r>
                        <a:rPr lang="ja-JP" sz="1200" b="0" i="0" u="none" strike="noStrike" noProof="0">
                          <a:solidFill>
                            <a:srgbClr val="000000"/>
                          </a:solidFill>
                          <a:effectLst/>
                          <a:highlight>
                            <a:srgbClr val="D0D8E8"/>
                          </a:highlight>
                          <a:latin typeface="Meiryo UI"/>
                          <a:ea typeface="Meiryo UI"/>
                        </a:rPr>
                        <a:t>。</a:t>
                      </a:r>
                      <a:endParaRPr lang="en-US">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lgn="l">
                        <a:lnSpc>
                          <a:spcPct val="100000"/>
                        </a:lnSpc>
                        <a:spcBef>
                          <a:spcPts val="0"/>
                        </a:spcBef>
                        <a:spcAft>
                          <a:spcPts val="0"/>
                        </a:spcAft>
                        <a:buNone/>
                      </a:pPr>
                      <a:r>
                        <a:rPr lang="ja-JP" altLang="en-US" sz="1200" b="0" i="0" u="none" strike="noStrike" noProof="0">
                          <a:solidFill>
                            <a:srgbClr val="000000"/>
                          </a:solidFill>
                          <a:effectLst/>
                          <a:highlight>
                            <a:srgbClr val="D0D8E8"/>
                          </a:highlight>
                          <a:latin typeface="Arial"/>
                        </a:rPr>
                        <a:t>②</a:t>
                      </a:r>
                      <a:r>
                        <a:rPr lang="ja-JP" sz="1200" b="0" i="0" u="none" strike="noStrike" noProof="0">
                          <a:solidFill>
                            <a:srgbClr val="000000"/>
                          </a:solidFill>
                          <a:effectLst/>
                          <a:highlight>
                            <a:srgbClr val="D0D8E8"/>
                          </a:highlight>
                          <a:latin typeface="Meiryo UI"/>
                          <a:ea typeface="Meiryo UI"/>
                        </a:rPr>
                        <a:t>LCC比較は、更新費用と補修費用を見て、どのタイミングで対策を行うのが、最も安価となるのか運転に関わる費用も加味して計算</a:t>
                      </a:r>
                      <a:r>
                        <a:rPr lang="ja-JP" altLang="en-US" sz="1200" b="0" i="0" u="none" strike="noStrike" noProof="0">
                          <a:solidFill>
                            <a:srgbClr val="000000"/>
                          </a:solidFill>
                          <a:effectLst/>
                          <a:highlight>
                            <a:srgbClr val="D0D8E8"/>
                          </a:highlight>
                          <a:latin typeface="Meiryo UI"/>
                          <a:ea typeface="Meiryo UI"/>
                        </a:rPr>
                        <a:t>している</a:t>
                      </a:r>
                      <a:r>
                        <a:rPr lang="ja-JP" sz="1200" b="0" i="0" u="none" strike="noStrike" noProof="0">
                          <a:solidFill>
                            <a:srgbClr val="000000"/>
                          </a:solidFill>
                          <a:effectLst/>
                          <a:highlight>
                            <a:srgbClr val="D0D8E8"/>
                          </a:highlight>
                          <a:latin typeface="Meiryo UI"/>
                          <a:ea typeface="Meiryo UI"/>
                        </a:rPr>
                        <a:t>。</a:t>
                      </a: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sz="1200" b="0" i="0" u="none" strike="noStrike" noProof="0">
                          <a:solidFill>
                            <a:srgbClr val="000000"/>
                          </a:solidFill>
                          <a:effectLst/>
                          <a:highlight>
                            <a:srgbClr val="D0D8E8"/>
                          </a:highlight>
                          <a:latin typeface="Meiryo UI"/>
                          <a:ea typeface="Meiryo UI"/>
                        </a:rPr>
                        <a:t>人員に関わるコストの算出は難しく見ていない。</a:t>
                      </a:r>
                      <a:endParaRPr lang="ja-JP">
                        <a:latin typeface="Meiryo UI"/>
                        <a:ea typeface="Meiryo UI"/>
                      </a:endParaRPr>
                    </a:p>
                    <a:p>
                      <a:pPr marL="285750" lvl="0" indent="-285750">
                        <a:buFont typeface="Arial"/>
                        <a:buChar char="•"/>
                      </a:pPr>
                      <a:endParaRPr lang="ja-JP" altLang="en-US" sz="1200" b="0" i="0" u="none" strike="noStrike" noProof="0">
                        <a:solidFill>
                          <a:srgbClr val="000000"/>
                        </a:solidFill>
                        <a:effectLst/>
                        <a:highlight>
                          <a:srgbClr val="D0D8E8"/>
                        </a:highlight>
                        <a:latin typeface="Arial"/>
                      </a:endParaRPr>
                    </a:p>
                    <a:p>
                      <a:pPr marL="0" lvl="0" indent="0" algn="l">
                        <a:lnSpc>
                          <a:spcPct val="100000"/>
                        </a:lnSpc>
                        <a:spcBef>
                          <a:spcPts val="0"/>
                        </a:spcBef>
                        <a:spcAft>
                          <a:spcPts val="0"/>
                        </a:spcAft>
                        <a:buNone/>
                      </a:pPr>
                      <a:r>
                        <a:rPr lang="ja-JP" altLang="en-US" sz="1200" b="0" i="0" u="none" strike="noStrike" noProof="0">
                          <a:solidFill>
                            <a:srgbClr val="000000"/>
                          </a:solidFill>
                          <a:effectLst/>
                          <a:highlight>
                            <a:srgbClr val="D0D8E8"/>
                          </a:highlight>
                          <a:latin typeface="Arial"/>
                        </a:rPr>
                        <a:t>③</a:t>
                      </a:r>
                      <a:r>
                        <a:rPr lang="ja-JP" sz="1200" b="0" i="0" u="none" strike="noStrike" noProof="0">
                          <a:solidFill>
                            <a:srgbClr val="000000"/>
                          </a:solidFill>
                          <a:effectLst/>
                          <a:highlight>
                            <a:srgbClr val="D0D8E8"/>
                          </a:highlight>
                          <a:latin typeface="Meiryo UI"/>
                          <a:ea typeface="Meiryo UI"/>
                        </a:rPr>
                        <a:t>デジタル技術の活用では、目的意識を持って取り組むことが大事であるという点は、整理が必要であると考えてい</a:t>
                      </a:r>
                      <a:r>
                        <a:rPr lang="ja-JP" altLang="en-US" sz="1200" b="0" i="0" u="none" strike="noStrike" noProof="0">
                          <a:solidFill>
                            <a:srgbClr val="000000"/>
                          </a:solidFill>
                          <a:effectLst/>
                          <a:highlight>
                            <a:srgbClr val="D0D8E8"/>
                          </a:highlight>
                          <a:latin typeface="Meiryo UI"/>
                          <a:ea typeface="Meiryo UI"/>
                        </a:rPr>
                        <a:t>る</a:t>
                      </a:r>
                      <a:r>
                        <a:rPr lang="ja-JP" sz="1200" b="0" i="0" u="none" strike="noStrike" noProof="0">
                          <a:solidFill>
                            <a:srgbClr val="000000"/>
                          </a:solidFill>
                          <a:effectLst/>
                          <a:highlight>
                            <a:srgbClr val="D0D8E8"/>
                          </a:highlight>
                          <a:latin typeface="Meiryo UI"/>
                          <a:ea typeface="Meiryo UI"/>
                        </a:rPr>
                        <a:t>。</a:t>
                      </a:r>
                      <a:endParaRPr lang="ja-JP" altLang="en-US" sz="1200" b="0" i="0" u="none" strike="noStrike" noProof="0">
                        <a:solidFill>
                          <a:srgbClr val="000000"/>
                        </a:solidFill>
                        <a:effectLst/>
                        <a:highlight>
                          <a:srgbClr val="D0D8E8"/>
                        </a:highlight>
                        <a:latin typeface="Meiryo UI"/>
                        <a:ea typeface="Meiryo UI"/>
                      </a:endParaRPr>
                    </a:p>
                    <a:p>
                      <a:pPr marL="0" lvl="0" indent="0">
                        <a:buNone/>
                      </a:pPr>
                      <a:r>
                        <a:rPr lang="ja-JP" sz="1200" b="0" i="0" u="none" strike="noStrike" noProof="0">
                          <a:solidFill>
                            <a:srgbClr val="000000"/>
                          </a:solidFill>
                          <a:effectLst/>
                          <a:highlight>
                            <a:srgbClr val="D0D8E8"/>
                          </a:highlight>
                          <a:latin typeface="Meiryo UI"/>
                          <a:ea typeface="Meiryo UI"/>
                        </a:rPr>
                        <a:t>現状は、業務を効率化し、技術継承の時間確保に繋げることを目的と考えている。</a:t>
                      </a: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r>
                        <a:rPr lang="ja-JP" altLang="en-US" sz="1200" b="0" i="0" u="none" strike="noStrike" noProof="0">
                          <a:solidFill>
                            <a:srgbClr val="000000"/>
                          </a:solidFill>
                          <a:effectLst/>
                          <a:highlight>
                            <a:srgbClr val="D0D8E8"/>
                          </a:highlight>
                          <a:latin typeface="Arial"/>
                        </a:rPr>
                        <a:t>④</a:t>
                      </a:r>
                      <a:r>
                        <a:rPr lang="ja-JP" sz="1200" b="0" i="0" u="none" strike="noStrike" noProof="0">
                          <a:solidFill>
                            <a:srgbClr val="000000"/>
                          </a:solidFill>
                          <a:effectLst/>
                          <a:highlight>
                            <a:srgbClr val="D0D8E8"/>
                          </a:highlight>
                          <a:latin typeface="Meiryo UI"/>
                          <a:ea typeface="Meiryo UI"/>
                        </a:rPr>
                        <a:t>管理データの一括管理はできておらず、データは、紙又は、入力データにて蓄積している。また、傾向管理ができる整理状況になく、データの活用方法について設備部会でも意見を</a:t>
                      </a:r>
                      <a:r>
                        <a:rPr lang="ja-JP" altLang="en-US" sz="1200" b="0" i="0" u="none" strike="noStrike" noProof="0">
                          <a:solidFill>
                            <a:srgbClr val="000000"/>
                          </a:solidFill>
                          <a:effectLst/>
                          <a:highlight>
                            <a:srgbClr val="D0D8E8"/>
                          </a:highlight>
                          <a:latin typeface="Meiryo UI"/>
                          <a:ea typeface="Meiryo UI"/>
                        </a:rPr>
                        <a:t>集約</a:t>
                      </a:r>
                      <a:r>
                        <a:rPr lang="ja-JP" sz="1200" b="0" i="0" u="none" strike="noStrike" noProof="0">
                          <a:solidFill>
                            <a:srgbClr val="000000"/>
                          </a:solidFill>
                          <a:effectLst/>
                          <a:highlight>
                            <a:srgbClr val="D0D8E8"/>
                          </a:highlight>
                          <a:latin typeface="Meiryo UI"/>
                          <a:ea typeface="Meiryo UI"/>
                        </a:rPr>
                        <a:t>し</a:t>
                      </a:r>
                      <a:r>
                        <a:rPr lang="ja-JP" altLang="en-US" sz="1200" b="0" i="0" u="none" strike="noStrike" noProof="0">
                          <a:solidFill>
                            <a:srgbClr val="000000"/>
                          </a:solidFill>
                          <a:effectLst/>
                          <a:highlight>
                            <a:srgbClr val="D0D8E8"/>
                          </a:highlight>
                          <a:latin typeface="Meiryo UI"/>
                          <a:ea typeface="Meiryo UI"/>
                        </a:rPr>
                        <a:t>、</a:t>
                      </a:r>
                      <a:r>
                        <a:rPr lang="ja-JP" sz="1200" b="0" i="0" u="none" strike="noStrike" noProof="0">
                          <a:solidFill>
                            <a:srgbClr val="000000"/>
                          </a:solidFill>
                          <a:effectLst/>
                          <a:highlight>
                            <a:srgbClr val="D0D8E8"/>
                          </a:highlight>
                          <a:latin typeface="Meiryo UI"/>
                          <a:ea typeface="Meiryo UI"/>
                        </a:rPr>
                        <a:t>方向性、方針を決めていきたいと考えて</a:t>
                      </a:r>
                      <a:r>
                        <a:rPr lang="ja-JP" altLang="en-US" sz="1200" b="0" i="0" u="none" strike="noStrike" noProof="0">
                          <a:solidFill>
                            <a:srgbClr val="000000"/>
                          </a:solidFill>
                          <a:effectLst/>
                          <a:highlight>
                            <a:srgbClr val="D0D8E8"/>
                          </a:highlight>
                          <a:latin typeface="Meiryo UI"/>
                          <a:ea typeface="Meiryo UI"/>
                        </a:rPr>
                        <a:t>いる</a:t>
                      </a:r>
                      <a:r>
                        <a:rPr lang="ja-JP" sz="1200" b="0" i="0" u="none" strike="noStrike" noProof="0">
                          <a:solidFill>
                            <a:srgbClr val="000000"/>
                          </a:solidFill>
                          <a:effectLst/>
                          <a:highlight>
                            <a:srgbClr val="D0D8E8"/>
                          </a:highlight>
                          <a:latin typeface="Meiryo UI"/>
                          <a:ea typeface="Meiryo UI"/>
                        </a:rPr>
                        <a:t>。</a:t>
                      </a:r>
                      <a:endParaRPr lang="en-US" altLang="ja-JP" sz="1200" b="0" i="0" u="none" strike="noStrike" noProof="0">
                        <a:solidFill>
                          <a:srgbClr val="000000"/>
                        </a:solidFill>
                        <a:effectLst/>
                        <a:highlight>
                          <a:srgbClr val="D0D8E8"/>
                        </a:highlight>
                        <a:latin typeface="Meiryo UI"/>
                        <a:ea typeface="Meiryo UI"/>
                      </a:endParaRPr>
                    </a:p>
                    <a:p>
                      <a:pPr marL="0" lvl="0" indent="0">
                        <a:buNone/>
                      </a:pPr>
                      <a:endParaRPr lang="ja-JP" altLang="en-US" sz="1200" b="0" i="0" u="none" strike="noStrike" noProof="0">
                        <a:solidFill>
                          <a:srgbClr val="000000"/>
                        </a:solidFill>
                        <a:effectLst/>
                        <a:highlight>
                          <a:srgbClr val="D0D8E8"/>
                        </a:highlight>
                        <a:latin typeface="Arial"/>
                      </a:endParaRPr>
                    </a:p>
                    <a:p>
                      <a:pPr marL="0" lvl="0" indent="0">
                        <a:buNone/>
                      </a:pPr>
                      <a:r>
                        <a:rPr lang="ja-JP" altLang="en-US" sz="1200" b="0" i="0" u="none" strike="noStrike" noProof="0">
                          <a:solidFill>
                            <a:srgbClr val="000000"/>
                          </a:solidFill>
                          <a:effectLst/>
                          <a:highlight>
                            <a:srgbClr val="D0D8E8"/>
                          </a:highlight>
                          <a:latin typeface="Arial"/>
                        </a:rPr>
                        <a:t>⑤</a:t>
                      </a:r>
                      <a:r>
                        <a:rPr lang="ja-JP" sz="1200" b="0" i="0" u="none" strike="noStrike" noProof="0">
                          <a:solidFill>
                            <a:srgbClr val="000000"/>
                          </a:solidFill>
                          <a:effectLst/>
                          <a:highlight>
                            <a:srgbClr val="D0D8E8"/>
                          </a:highlight>
                          <a:latin typeface="Meiryo UI"/>
                          <a:ea typeface="Meiryo UI"/>
                        </a:rPr>
                        <a:t>代表的な設備として、雨水ポンプ用のエンジンメーカーや水門巻き上げ機のメーカーに、故障診断に活用可能なデータについてヒアリングを行い整理していきたいと考えている。</a:t>
                      </a:r>
                      <a:endParaRPr lang="en-US" sz="1200" b="0" i="0" u="none" strike="noStrike" noProof="0">
                        <a:solidFill>
                          <a:srgbClr val="000000"/>
                        </a:solidFill>
                        <a:effectLst/>
                        <a:highlight>
                          <a:srgbClr val="D0D8E8"/>
                        </a:highlight>
                        <a:latin typeface="Meiryo UI"/>
                        <a:ea typeface="Meiryo UI"/>
                      </a:endParaRPr>
                    </a:p>
                  </a:txBody>
                  <a:tcPr marL="101593" marR="101593" marT="50796" marB="50796">
                    <a:lnL w="14107">
                      <a:solidFill>
                        <a:srgbClr val="FFFFFF"/>
                      </a:solidFill>
                    </a:lnL>
                    <a:lnR w="14107">
                      <a:solidFill>
                        <a:srgbClr val="FFFFFF"/>
                      </a:solidFill>
                    </a:lnR>
                    <a:lnT w="42329">
                      <a:solidFill>
                        <a:srgbClr val="FFFFFF"/>
                      </a:solidFill>
                    </a:lnT>
                    <a:lnB w="14107">
                      <a:solidFill>
                        <a:srgbClr val="FFFFFF"/>
                      </a:solidFill>
                    </a:lnB>
                    <a:solidFill>
                      <a:srgbClr val="D0D8E8"/>
                    </a:solidFill>
                  </a:tcPr>
                </a:tc>
                <a:extLst>
                  <a:ext uri="{0D108BD9-81ED-4DB2-BD59-A6C34878D82A}">
                    <a16:rowId xmlns:a16="http://schemas.microsoft.com/office/drawing/2014/main" val="2963637821"/>
                  </a:ext>
                </a:extLst>
              </a:tr>
            </a:tbl>
          </a:graphicData>
        </a:graphic>
      </p:graphicFrame>
      <p:sp>
        <p:nvSpPr>
          <p:cNvPr id="15" name="TextBox 14">
            <a:extLst>
              <a:ext uri="{FF2B5EF4-FFF2-40B4-BE49-F238E27FC236}">
                <a16:creationId xmlns:a16="http://schemas.microsoft.com/office/drawing/2014/main" id="{E27FFB12-3F6F-20E8-031E-6D4313726940}"/>
              </a:ext>
            </a:extLst>
          </p:cNvPr>
          <p:cNvSpPr txBox="1"/>
          <p:nvPr/>
        </p:nvSpPr>
        <p:spPr>
          <a:xfrm>
            <a:off x="351472" y="620985"/>
            <a:ext cx="2743200" cy="3657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latin typeface="Calibri"/>
                <a:ea typeface="ＭＳ Ｐゴシック"/>
                <a:cs typeface="Calibri"/>
              </a:rPr>
              <a:t>設備部会</a:t>
            </a:r>
            <a:endParaRPr lang="ja-JP" altLang="en-US">
              <a:cs typeface="Calibri"/>
            </a:endParaRPr>
          </a:p>
        </p:txBody>
      </p:sp>
    </p:spTree>
    <p:extLst>
      <p:ext uri="{BB962C8B-B14F-4D97-AF65-F5344CB8AC3E}">
        <p14:creationId xmlns:p14="http://schemas.microsoft.com/office/powerpoint/2010/main" val="16338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１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本日の議題</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本日の議題</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角丸四角形 143">
            <a:extLst>
              <a:ext uri="{FF2B5EF4-FFF2-40B4-BE49-F238E27FC236}">
                <a16:creationId xmlns:a16="http://schemas.microsoft.com/office/drawing/2014/main" id="{C9B38289-686F-4EA0-549C-A3B9813CC01F}"/>
              </a:ext>
            </a:extLst>
          </p:cNvPr>
          <p:cNvSpPr/>
          <p:nvPr/>
        </p:nvSpPr>
        <p:spPr>
          <a:xfrm>
            <a:off x="464820" y="995769"/>
            <a:ext cx="8422005" cy="44339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150000"/>
              </a:lnSpc>
              <a:defRPr/>
            </a:pPr>
            <a:r>
              <a:rPr lang="ja-JP" altLang="en-US" sz="2000" b="1" kern="100">
                <a:solidFill>
                  <a:prstClr val="black"/>
                </a:solidFill>
                <a:latin typeface="Georgia"/>
                <a:ea typeface="Meiryo UI"/>
                <a:cs typeface="Times New Roman"/>
              </a:rPr>
              <a:t>○個別部会内容の確認と調整</a:t>
            </a:r>
            <a:endParaRPr lang="en-US" altLang="ja-JP" sz="2000" b="1"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各施設の検証結果、課題、今後の取組の方向性について</a:t>
            </a:r>
            <a:endParaRPr lang="en-US" altLang="ja-JP" sz="1600" kern="100">
              <a:solidFill>
                <a:prstClr val="black"/>
              </a:solidFill>
              <a:latin typeface="Georgia"/>
              <a:ea typeface="Meiryo UI"/>
              <a:cs typeface="Times New Roman"/>
            </a:endParaRPr>
          </a:p>
          <a:p>
            <a:pPr algn="just">
              <a:lnSpc>
                <a:spcPct val="150000"/>
              </a:lnSpc>
              <a:defRPr/>
            </a:pPr>
            <a:endParaRPr lang="en-US" altLang="ja-JP" kern="100">
              <a:solidFill>
                <a:prstClr val="black"/>
              </a:solidFill>
              <a:latin typeface="Georgia"/>
              <a:ea typeface="Meiryo UI"/>
              <a:cs typeface="Times New Roman"/>
            </a:endParaRPr>
          </a:p>
          <a:p>
            <a:pPr algn="just">
              <a:lnSpc>
                <a:spcPct val="150000"/>
              </a:lnSpc>
              <a:defRPr/>
            </a:pPr>
            <a:endParaRPr lang="en-US" altLang="ja-JP" kern="100">
              <a:solidFill>
                <a:prstClr val="black"/>
              </a:solidFill>
              <a:latin typeface="Georgia"/>
              <a:ea typeface="Meiryo UI"/>
              <a:cs typeface="Times New Roman"/>
            </a:endParaRPr>
          </a:p>
          <a:p>
            <a:pPr algn="just">
              <a:lnSpc>
                <a:spcPct val="150000"/>
              </a:lnSpc>
              <a:defRPr/>
            </a:pPr>
            <a:r>
              <a:rPr lang="ja-JP" altLang="en-US" sz="2000" b="1" kern="100">
                <a:solidFill>
                  <a:prstClr val="black"/>
                </a:solidFill>
                <a:latin typeface="Georgia"/>
                <a:ea typeface="Meiryo UI"/>
                <a:cs typeface="Times New Roman"/>
              </a:rPr>
              <a:t>○持続可能な維持管理の仕組みづくり</a:t>
            </a:r>
          </a:p>
          <a:p>
            <a:pPr algn="just">
              <a:lnSpc>
                <a:spcPct val="150000"/>
              </a:lnSpc>
              <a:defRPr/>
            </a:pPr>
            <a:r>
              <a:rPr lang="ja-JP" altLang="en-US" sz="1600" kern="100">
                <a:solidFill>
                  <a:prstClr val="black"/>
                </a:solidFill>
                <a:latin typeface="Georgia"/>
                <a:ea typeface="Meiryo UI"/>
                <a:cs typeface="Times New Roman"/>
              </a:rPr>
              <a:t>　全庁的な取組に対する検証結果について</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・効率的・効果的な維持管理の推進（データ蓄積・管理体制の確立、新技術の活用）</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・人材の育成と確保、技術力の向上と継承（人材育成プラン、スペシャリストの育成）</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・現場や地域を重視した維持管理の実践（維持管理連携プラットフォームの開催状況、包括契約の実施など）</a:t>
            </a:r>
            <a:endParaRPr lang="en-US" altLang="ja-JP" sz="1600" kern="100">
              <a:solidFill>
                <a:prstClr val="black"/>
              </a:solidFill>
              <a:latin typeface="Georgia"/>
              <a:ea typeface="Meiryo UI"/>
              <a:cs typeface="Times New Roman"/>
            </a:endParaRPr>
          </a:p>
        </p:txBody>
      </p:sp>
    </p:spTree>
    <p:extLst>
      <p:ext uri="{BB962C8B-B14F-4D97-AF65-F5344CB8AC3E}">
        <p14:creationId xmlns:p14="http://schemas.microsoft.com/office/powerpoint/2010/main" val="46967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個別部会の結果概要⑤委員からのご意見２</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1">
            <a:extLst>
              <a:ext uri="{FF2B5EF4-FFF2-40B4-BE49-F238E27FC236}">
                <a16:creationId xmlns:a16="http://schemas.microsoft.com/office/drawing/2014/main" id="{68FD6A9B-2EB6-441C-E6EE-CBBA461B90A0}"/>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個別部会内容の確認と調整</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20</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9" name="表 36">
            <a:extLst>
              <a:ext uri="{FF2B5EF4-FFF2-40B4-BE49-F238E27FC236}">
                <a16:creationId xmlns:a16="http://schemas.microsoft.com/office/drawing/2014/main" id="{67CAF1C4-6A9E-42E1-BF84-4F7FCD882C82}"/>
              </a:ext>
            </a:extLst>
          </p:cNvPr>
          <p:cNvGraphicFramePr>
            <a:graphicFrameLocks noGrp="1"/>
          </p:cNvGraphicFramePr>
          <p:nvPr>
            <p:extLst>
              <p:ext uri="{D42A27DB-BD31-4B8C-83A1-F6EECF244321}">
                <p14:modId xmlns:p14="http://schemas.microsoft.com/office/powerpoint/2010/main" val="2022048752"/>
              </p:ext>
            </p:extLst>
          </p:nvPr>
        </p:nvGraphicFramePr>
        <p:xfrm>
          <a:off x="96044" y="780922"/>
          <a:ext cx="8894760" cy="5669280"/>
        </p:xfrm>
        <a:graphic>
          <a:graphicData uri="http://schemas.openxmlformats.org/drawingml/2006/table">
            <a:tbl>
              <a:tblPr firstRow="1" bandRow="1">
                <a:tableStyleId>{5C22544A-7EE6-4342-B048-85BDC9FD1C3A}</a:tableStyleId>
              </a:tblPr>
              <a:tblGrid>
                <a:gridCol w="987530">
                  <a:extLst>
                    <a:ext uri="{9D8B030D-6E8A-4147-A177-3AD203B41FA5}">
                      <a16:colId xmlns:a16="http://schemas.microsoft.com/office/drawing/2014/main" val="1117461617"/>
                    </a:ext>
                  </a:extLst>
                </a:gridCol>
                <a:gridCol w="2468879">
                  <a:extLst>
                    <a:ext uri="{9D8B030D-6E8A-4147-A177-3AD203B41FA5}">
                      <a16:colId xmlns:a16="http://schemas.microsoft.com/office/drawing/2014/main" val="3372811264"/>
                    </a:ext>
                  </a:extLst>
                </a:gridCol>
                <a:gridCol w="5438351">
                  <a:extLst>
                    <a:ext uri="{9D8B030D-6E8A-4147-A177-3AD203B41FA5}">
                      <a16:colId xmlns:a16="http://schemas.microsoft.com/office/drawing/2014/main" val="275161989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意見</a:t>
                      </a:r>
                    </a:p>
                  </a:txBody>
                  <a:tcPr anchor="ct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対応方針</a:t>
                      </a:r>
                      <a:endParaRPr kumimoji="1" lang="en-US" altLang="ja-JP" sz="12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25649540"/>
                  </a:ext>
                </a:extLst>
              </a:tr>
              <a:tr h="998220">
                <a:tc rowSpan="3">
                  <a:txBody>
                    <a:bodyPr/>
                    <a:lstStyle/>
                    <a:p>
                      <a:pPr algn="just">
                        <a:lnSpc>
                          <a:spcPct val="100000"/>
                        </a:lnSpc>
                      </a:pPr>
                      <a:r>
                        <a:rPr kumimoji="1" lang="ja-JP" altLang="en-US" sz="1050">
                          <a:latin typeface="Meiryo UI" panose="020B0604030504040204" pitchFamily="50" charset="-128"/>
                          <a:ea typeface="Meiryo UI" panose="020B0604030504040204" pitchFamily="50" charset="-128"/>
                        </a:rPr>
                        <a:t>委員からの</a:t>
                      </a:r>
                      <a:endParaRPr kumimoji="1" lang="en-US" altLang="ja-JP" sz="1050">
                        <a:latin typeface="Meiryo UI" panose="020B0604030504040204" pitchFamily="50" charset="-128"/>
                        <a:ea typeface="Meiryo UI" panose="020B0604030504040204" pitchFamily="50" charset="-128"/>
                      </a:endParaRPr>
                    </a:p>
                    <a:p>
                      <a:pPr algn="just">
                        <a:lnSpc>
                          <a:spcPct val="100000"/>
                        </a:lnSpc>
                      </a:pPr>
                      <a:r>
                        <a:rPr kumimoji="1" lang="ja-JP" altLang="en-US" sz="1050">
                          <a:latin typeface="Meiryo UI" panose="020B0604030504040204" pitchFamily="50" charset="-128"/>
                          <a:ea typeface="Meiryo UI" panose="020B0604030504040204" pitchFamily="50" charset="-128"/>
                        </a:rPr>
                        <a:t>主なコメント等</a:t>
                      </a:r>
                      <a:endParaRPr kumimoji="1" lang="en-US" altLang="ja-JP" sz="1050">
                        <a:latin typeface="Meiryo UI" panose="020B0604030504040204" pitchFamily="50" charset="-128"/>
                        <a:ea typeface="Meiryo UI" panose="020B0604030504040204" pitchFamily="50" charset="-128"/>
                      </a:endParaRPr>
                    </a:p>
                  </a:txBody>
                  <a:tcPr/>
                </a:tc>
                <a:tc>
                  <a:txBody>
                    <a:bodyPr/>
                    <a:lstStyle/>
                    <a:p>
                      <a:pPr marL="90170" indent="-90170" algn="l" defTabSz="914400" rtl="0" eaLnBrk="1" latinLnBrk="0" hangingPunct="1">
                        <a:buFont typeface="Arial" panose="020B0604020202020204" pitchFamily="34" charset="0"/>
                        <a:buChar char="•"/>
                      </a:pPr>
                      <a:r>
                        <a:rPr kumimoji="1" lang="ja-JP" altLang="en-US" sz="1050" kern="1200">
                          <a:solidFill>
                            <a:schemeClr val="dk1"/>
                          </a:solidFill>
                          <a:latin typeface="Meiryo UI" panose="020B0604030504040204" pitchFamily="50" charset="-128"/>
                          <a:ea typeface="Meiryo UI" panose="020B0604030504040204" pitchFamily="50" charset="-128"/>
                          <a:cs typeface="+mn-cs"/>
                        </a:rPr>
                        <a:t>長寿命化を目指す施設、目指さない施設の選り分けが必要である。</a:t>
                      </a:r>
                      <a:br>
                        <a:rPr kumimoji="1" lang="en-US" altLang="ja-JP" sz="1050" kern="1200">
                          <a:solidFill>
                            <a:srgbClr val="000000"/>
                          </a:solidFill>
                          <a:latin typeface="Meiryo UI" panose="020B0604030504040204" pitchFamily="50" charset="-128"/>
                          <a:ea typeface="Meiryo UI" panose="020B0604030504040204" pitchFamily="50" charset="-128"/>
                          <a:cs typeface="+mn-cs"/>
                        </a:rPr>
                      </a:br>
                      <a:r>
                        <a:rPr kumimoji="1" lang="en-US" altLang="ja-JP" sz="1050" kern="1200">
                          <a:solidFill>
                            <a:schemeClr val="dk1"/>
                          </a:solidFill>
                          <a:latin typeface="Meiryo UI" panose="020B0604030504040204" pitchFamily="50" charset="-128"/>
                          <a:ea typeface="Meiryo UI" panose="020B0604030504040204" pitchFamily="50" charset="-128"/>
                          <a:cs typeface="+mn-cs"/>
                        </a:rPr>
                        <a:t>【</a:t>
                      </a:r>
                      <a:r>
                        <a:rPr kumimoji="1" lang="ja-JP" altLang="en-US" sz="1050" kern="1200">
                          <a:solidFill>
                            <a:schemeClr val="dk1"/>
                          </a:solidFill>
                          <a:latin typeface="Meiryo UI" panose="020B0604030504040204" pitchFamily="50" charset="-128"/>
                          <a:ea typeface="Meiryo UI" panose="020B0604030504040204" pitchFamily="50" charset="-128"/>
                          <a:cs typeface="+mn-cs"/>
                        </a:rPr>
                        <a:t>計画</a:t>
                      </a:r>
                      <a:r>
                        <a:rPr kumimoji="1" lang="en-US" altLang="ja-JP" sz="1050" kern="1200">
                          <a:solidFill>
                            <a:schemeClr val="dk1"/>
                          </a:solidFill>
                          <a:latin typeface="Meiryo UI" panose="020B0604030504040204" pitchFamily="50" charset="-128"/>
                          <a:ea typeface="Meiryo UI" panose="020B0604030504040204" pitchFamily="50" charset="-128"/>
                          <a:cs typeface="+mn-cs"/>
                        </a:rPr>
                        <a:t>】</a:t>
                      </a:r>
                    </a:p>
                  </a:txBody>
                  <a:tcPr/>
                </a:tc>
                <a:tc>
                  <a:txBody>
                    <a:bodyPr/>
                    <a:lstStyle/>
                    <a:p>
                      <a:pPr marL="0" indent="0" algn="l" defTabSz="914400" rtl="0" eaLnBrk="1" latinLnBrk="0" hangingPunct="1">
                        <a:buNone/>
                      </a:pPr>
                      <a:r>
                        <a:rPr lang="en-US" altLang="ja-JP" sz="1050" kern="1200">
                          <a:solidFill>
                            <a:schemeClr val="dk1"/>
                          </a:solidFill>
                          <a:latin typeface="Meiryo UI" panose="020B0604030504040204" pitchFamily="50" charset="-128"/>
                          <a:ea typeface="Meiryo UI" panose="020B0604030504040204" pitchFamily="50" charset="-128"/>
                          <a:cs typeface="+mn-cs"/>
                        </a:rPr>
                        <a:t>（</a:t>
                      </a:r>
                      <a:r>
                        <a:rPr lang="en-US" altLang="ja-JP" sz="1050" kern="1200" err="1">
                          <a:solidFill>
                            <a:schemeClr val="dk1"/>
                          </a:solidFill>
                          <a:latin typeface="Meiryo UI" panose="020B0604030504040204" pitchFamily="50" charset="-128"/>
                          <a:ea typeface="Meiryo UI" panose="020B0604030504040204" pitchFamily="50" charset="-128"/>
                          <a:cs typeface="+mn-cs"/>
                        </a:rPr>
                        <a:t>道路</a:t>
                      </a:r>
                      <a:r>
                        <a:rPr lang="en-US" altLang="ja-JP" sz="1050" kern="1200">
                          <a:solidFill>
                            <a:schemeClr val="dk1"/>
                          </a:solidFill>
                          <a:latin typeface="Meiryo UI" panose="020B0604030504040204" pitchFamily="50" charset="-128"/>
                          <a:ea typeface="Meiryo UI" panose="020B0604030504040204" pitchFamily="50" charset="-128"/>
                          <a:cs typeface="+mn-cs"/>
                        </a:rPr>
                        <a:t>）</a:t>
                      </a:r>
                      <a:r>
                        <a:rPr lang="ja-JP" altLang="en-US" sz="1050" kern="1200">
                          <a:solidFill>
                            <a:schemeClr val="dk1"/>
                          </a:solidFill>
                          <a:latin typeface="Meiryo UI" panose="020B0604030504040204" pitchFamily="50" charset="-128"/>
                          <a:ea typeface="Meiryo UI" panose="020B0604030504040204" pitchFamily="50" charset="-128"/>
                          <a:cs typeface="+mn-cs"/>
                        </a:rPr>
                        <a:t>予測計画型、事後保全型、時間計画型による施設管理を引き続き行う</a:t>
                      </a:r>
                      <a:endParaRPr lang="en-US" altLang="ja-JP" sz="1050" kern="1200">
                        <a:solidFill>
                          <a:schemeClr val="dk1"/>
                        </a:solidFill>
                        <a:latin typeface="Meiryo UI" panose="020B0604030504040204" pitchFamily="50" charset="-128"/>
                        <a:ea typeface="Meiryo UI" panose="020B0604030504040204" pitchFamily="50" charset="-128"/>
                        <a:cs typeface="+mn-cs"/>
                      </a:endParaRPr>
                    </a:p>
                    <a:p>
                      <a:pPr marL="0" lvl="0" indent="0" algn="l">
                        <a:buNone/>
                      </a:pPr>
                      <a:r>
                        <a:rPr lang="en-US" altLang="ja-JP" sz="1050" kern="1200">
                          <a:solidFill>
                            <a:schemeClr val="dk1"/>
                          </a:solidFill>
                          <a:latin typeface="Meiryo UI" panose="020B0604030504040204" pitchFamily="50" charset="-128"/>
                          <a:ea typeface="Meiryo UI" panose="020B0604030504040204" pitchFamily="50" charset="-128"/>
                          <a:cs typeface="+mn-cs"/>
                        </a:rPr>
                        <a:t>（</a:t>
                      </a:r>
                      <a:r>
                        <a:rPr lang="en-US" altLang="ja-JP" sz="1050" kern="1200" err="1">
                          <a:solidFill>
                            <a:schemeClr val="dk1"/>
                          </a:solidFill>
                          <a:latin typeface="Meiryo UI" panose="020B0604030504040204" pitchFamily="50" charset="-128"/>
                          <a:ea typeface="Meiryo UI" panose="020B0604030504040204" pitchFamily="50" charset="-128"/>
                          <a:cs typeface="+mn-cs"/>
                        </a:rPr>
                        <a:t>モノレール）</a:t>
                      </a:r>
                      <a:r>
                        <a:rPr lang="en-US" sz="1050" b="0" i="0" u="none" strike="noStrike" kern="1200" noProof="0" err="1">
                          <a:solidFill>
                            <a:schemeClr val="dk1"/>
                          </a:solidFill>
                          <a:latin typeface="Meiryo UI" panose="020B0604030504040204" pitchFamily="50" charset="-128"/>
                          <a:ea typeface="Meiryo UI" panose="020B0604030504040204" pitchFamily="50" charset="-128"/>
                        </a:rPr>
                        <a:t>モノレール施設はすべて長寿命化を目指すものである</a:t>
                      </a:r>
                      <a:endParaRPr lang="en-US" altLang="ja-JP" sz="1050" kern="1200">
                        <a:solidFill>
                          <a:schemeClr val="dk1"/>
                        </a:solidFill>
                        <a:latin typeface="Meiryo UI" panose="020B0604030504040204" pitchFamily="50" charset="-128"/>
                        <a:ea typeface="Meiryo UI" panose="020B0604030504040204" pitchFamily="50" charset="-128"/>
                        <a:cs typeface="+mn-cs"/>
                      </a:endParaRPr>
                    </a:p>
                    <a:p>
                      <a:pPr marL="0" lvl="0" indent="0" algn="l">
                        <a:buNone/>
                      </a:pPr>
                      <a:r>
                        <a:rPr lang="en-US" altLang="ja-JP" sz="1050" kern="1200">
                          <a:solidFill>
                            <a:schemeClr val="dk1"/>
                          </a:solidFill>
                          <a:latin typeface="Meiryo UI" panose="020B0604030504040204" pitchFamily="50" charset="-128"/>
                          <a:ea typeface="Meiryo UI" panose="020B0604030504040204" pitchFamily="50" charset="-128"/>
                          <a:cs typeface="+mn-cs"/>
                        </a:rPr>
                        <a:t>（公園）</a:t>
                      </a:r>
                      <a:r>
                        <a:rPr lang="en-US" sz="1050" b="0" i="0" u="none" strike="noStrike" kern="1200" noProof="0">
                          <a:solidFill>
                            <a:schemeClr val="dk1"/>
                          </a:solidFill>
                          <a:latin typeface="Meiryo UI" panose="020B0604030504040204" pitchFamily="50" charset="-128"/>
                          <a:ea typeface="Meiryo UI" panose="020B0604030504040204" pitchFamily="50" charset="-128"/>
                        </a:rPr>
                        <a:t>目視による変状を把握出来ない遊具については、劣化の進行及び損傷の有無に関係なく、定期的に更新を行う時間計画型の維持管理を実施している</a:t>
                      </a:r>
                    </a:p>
                    <a:p>
                      <a:pPr marL="0" lvl="0" indent="0" algn="l">
                        <a:buNone/>
                      </a:pPr>
                      <a:r>
                        <a:rPr lang="en-US" altLang="ja-JP" sz="1050" kern="1200">
                          <a:solidFill>
                            <a:schemeClr val="dk1"/>
                          </a:solidFill>
                          <a:latin typeface="Meiryo UI" panose="020B0604030504040204" pitchFamily="50" charset="-128"/>
                          <a:ea typeface="Meiryo UI" panose="020B0604030504040204" pitchFamily="50" charset="-128"/>
                          <a:cs typeface="+mn-cs"/>
                        </a:rPr>
                        <a:t>（</a:t>
                      </a:r>
                      <a:r>
                        <a:rPr lang="en-US" altLang="ja-JP" sz="1050" kern="1200" err="1">
                          <a:solidFill>
                            <a:schemeClr val="dk1"/>
                          </a:solidFill>
                          <a:latin typeface="Meiryo UI" panose="020B0604030504040204" pitchFamily="50" charset="-128"/>
                          <a:ea typeface="Meiryo UI" panose="020B0604030504040204" pitchFamily="50" charset="-128"/>
                          <a:cs typeface="+mn-cs"/>
                        </a:rPr>
                        <a:t>河川）</a:t>
                      </a:r>
                      <a:r>
                        <a:rPr lang="en-US" sz="1050" b="0" i="0" u="none" strike="noStrike" kern="1200" noProof="0" err="1">
                          <a:solidFill>
                            <a:schemeClr val="dk1"/>
                          </a:solidFill>
                          <a:latin typeface="Meiryo UI" panose="020B0604030504040204" pitchFamily="50" charset="-128"/>
                          <a:ea typeface="Meiryo UI" panose="020B0604030504040204" pitchFamily="50" charset="-128"/>
                        </a:rPr>
                        <a:t>河川整備計画及び（次期）中期計画への位置づけの有無による振分けが考えられる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p>
                    <a:p>
                      <a:pPr marL="0" lvl="0" indent="0" algn="l">
                        <a:buNone/>
                      </a:pPr>
                      <a:r>
                        <a:rPr lang="en-US" altLang="ja-JP" sz="1050" kern="1200">
                          <a:solidFill>
                            <a:schemeClr val="dk1"/>
                          </a:solidFill>
                          <a:latin typeface="Meiryo UI" panose="020B0604030504040204" pitchFamily="50" charset="-128"/>
                          <a:ea typeface="Meiryo UI" panose="020B0604030504040204" pitchFamily="50" charset="-128"/>
                          <a:cs typeface="+mn-cs"/>
                        </a:rPr>
                        <a:t>（</a:t>
                      </a:r>
                      <a:r>
                        <a:rPr lang="en-US" altLang="ja-JP" sz="1050" kern="1200" err="1">
                          <a:solidFill>
                            <a:schemeClr val="dk1"/>
                          </a:solidFill>
                          <a:latin typeface="Meiryo UI" panose="020B0604030504040204" pitchFamily="50" charset="-128"/>
                          <a:ea typeface="Meiryo UI" panose="020B0604030504040204" pitchFamily="50" charset="-128"/>
                          <a:cs typeface="+mn-cs"/>
                        </a:rPr>
                        <a:t>港湾</a:t>
                      </a:r>
                      <a:r>
                        <a:rPr lang="en-US" altLang="ja-JP" sz="1050" kern="1200">
                          <a:solidFill>
                            <a:schemeClr val="dk1"/>
                          </a:solidFill>
                          <a:latin typeface="Meiryo UI" panose="020B0604030504040204" pitchFamily="50" charset="-128"/>
                          <a:ea typeface="Meiryo UI" panose="020B0604030504040204" pitchFamily="50" charset="-128"/>
                          <a:cs typeface="+mn-cs"/>
                        </a:rPr>
                        <a:t>）</a:t>
                      </a:r>
                      <a:r>
                        <a:rPr lang="ja-JP" altLang="en-US" sz="1050" kern="1200">
                          <a:solidFill>
                            <a:schemeClr val="dk1"/>
                          </a:solidFill>
                          <a:latin typeface="Meiryo UI" panose="020B0604030504040204" pitchFamily="50" charset="-128"/>
                          <a:ea typeface="Meiryo UI" panose="020B0604030504040204" pitchFamily="50" charset="-128"/>
                          <a:cs typeface="+mn-cs"/>
                        </a:rPr>
                        <a:t>更新の見極めは、将来の地域・社会構造変化を踏まえ、施設の廃止や集約化などを考慮し検討している</a:t>
                      </a:r>
                      <a:endParaRPr lang="en-US" altLang="ja-JP" sz="1050" kern="1200">
                        <a:solidFill>
                          <a:schemeClr val="dk1"/>
                        </a:solidFill>
                        <a:latin typeface="Meiryo UI" panose="020B0604030504040204" pitchFamily="50" charset="-128"/>
                        <a:ea typeface="Meiryo UI" panose="020B0604030504040204" pitchFamily="50" charset="-128"/>
                        <a:cs typeface="+mn-cs"/>
                      </a:endParaRPr>
                    </a:p>
                    <a:p>
                      <a:pPr marL="0" lvl="0" indent="0" algn="l">
                        <a:buNone/>
                      </a:pPr>
                      <a:r>
                        <a:rPr lang="en-US" altLang="ja-JP" sz="1050" kern="1200">
                          <a:solidFill>
                            <a:schemeClr val="dk1"/>
                          </a:solidFill>
                          <a:latin typeface="Meiryo UI" panose="020B0604030504040204" pitchFamily="50" charset="-128"/>
                          <a:ea typeface="Meiryo UI" panose="020B0604030504040204" pitchFamily="50" charset="-128"/>
                          <a:cs typeface="+mn-cs"/>
                        </a:rPr>
                        <a:t>（下水）</a:t>
                      </a:r>
                      <a:r>
                        <a:rPr lang="en-US" sz="1050" b="0" i="0" u="none" strike="noStrike" kern="1200" noProof="0">
                          <a:solidFill>
                            <a:schemeClr val="dk1"/>
                          </a:solidFill>
                          <a:latin typeface="Meiryo UI" panose="020B0604030504040204" pitchFamily="50" charset="-128"/>
                          <a:ea typeface="Meiryo UI" panose="020B0604030504040204" pitchFamily="50" charset="-128"/>
                        </a:rPr>
                        <a:t>下水道施設の更新には莫大な費用が必要となることや、現施設の目標耐用年数からくる改築更新の需要見込みが少ないことから、原則長寿命化で対応している。ただ、長寿命化を行ったとしても、施設計画の能力を満足しない場合は、改築更新も検討する。</a:t>
                      </a:r>
                    </a:p>
                    <a:p>
                      <a:pPr marL="0" lvl="0" indent="0" algn="l">
                        <a:buNone/>
                      </a:pPr>
                      <a:r>
                        <a:rPr lang="en-US" altLang="ja-JP" sz="1050" kern="1200">
                          <a:solidFill>
                            <a:schemeClr val="dk1"/>
                          </a:solidFill>
                          <a:latin typeface="Meiryo UI" panose="020B0604030504040204" pitchFamily="50" charset="-128"/>
                          <a:ea typeface="Meiryo UI" panose="020B0604030504040204" pitchFamily="50" charset="-128"/>
                          <a:cs typeface="+mn-cs"/>
                        </a:rPr>
                        <a:t>（設備）</a:t>
                      </a:r>
                      <a:r>
                        <a:rPr lang="en-US" sz="1050" b="0" i="0" u="none" strike="noStrike" kern="1200" noProof="0">
                          <a:solidFill>
                            <a:schemeClr val="dk1"/>
                          </a:solidFill>
                          <a:latin typeface="Meiryo UI" panose="020B0604030504040204" pitchFamily="50" charset="-128"/>
                          <a:ea typeface="Meiryo UI" panose="020B0604030504040204" pitchFamily="50" charset="-128"/>
                        </a:rPr>
                        <a:t>長寿命化にて更新を行うか否かの判断は、各事業分野毎の『更新の考え方』などで示しているフローにて、長寿命化（物理的要因）による更新判断の前に、社会的要因（法令・基準の変更等）、</a:t>
                      </a:r>
                      <a:r>
                        <a:rPr lang="en-US" sz="1050" b="0" i="0" u="none" strike="noStrike" kern="1200" noProof="0" err="1">
                          <a:solidFill>
                            <a:schemeClr val="dk1"/>
                          </a:solidFill>
                          <a:latin typeface="Meiryo UI" panose="020B0604030504040204" pitchFamily="50" charset="-128"/>
                          <a:ea typeface="Meiryo UI" panose="020B0604030504040204" pitchFamily="50" charset="-128"/>
                        </a:rPr>
                        <a:t>機能的要因（設備の陳腐化等）による更新の判断を行っている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305431286"/>
                  </a:ext>
                </a:extLst>
              </a:tr>
              <a:tr h="998220">
                <a:tc vMerge="1">
                  <a:txBody>
                    <a:bodyPr/>
                    <a:lstStyle/>
                    <a:p>
                      <a:pPr algn="just">
                        <a:lnSpc>
                          <a:spcPct val="100000"/>
                        </a:lnSpc>
                      </a:pPr>
                      <a:endParaRPr kumimoji="1" lang="en-US" altLang="ja-JP" sz="1200">
                        <a:latin typeface="Meiryo UI" panose="020B0604030504040204" pitchFamily="50" charset="-128"/>
                        <a:ea typeface="Meiryo UI" panose="020B0604030504040204" pitchFamily="50" charset="-128"/>
                      </a:endParaRPr>
                    </a:p>
                  </a:txBody>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sz="1050" b="0" i="0" u="none" strike="noStrike" kern="1200" noProof="0">
                          <a:solidFill>
                            <a:schemeClr val="dk1"/>
                          </a:solidFill>
                          <a:latin typeface="Meiryo UI" panose="020B0604030504040204" pitchFamily="50" charset="-128"/>
                          <a:ea typeface="Meiryo UI" panose="020B0604030504040204" pitchFamily="50" charset="-128"/>
                        </a:rPr>
                        <a:t>すべての施設</a:t>
                      </a:r>
                      <a:r>
                        <a:rPr kumimoji="1" lang="ja-JP" sz="1050" b="0" i="0" u="none" strike="noStrike" kern="1200" noProof="0">
                          <a:solidFill>
                            <a:schemeClr val="dk1"/>
                          </a:solidFill>
                          <a:latin typeface="Meiryo UI" panose="020B0604030504040204" pitchFamily="50" charset="-128"/>
                          <a:ea typeface="Meiryo UI" panose="020B0604030504040204" pitchFamily="50" charset="-128"/>
                        </a:rPr>
                        <a:t>（</a:t>
                      </a:r>
                      <a:r>
                        <a:rPr lang="ja-JP" sz="1050" b="0" i="0" u="none" strike="noStrike" kern="1200" noProof="0">
                          <a:solidFill>
                            <a:schemeClr val="dk1"/>
                          </a:solidFill>
                          <a:latin typeface="Meiryo UI" panose="020B0604030504040204" pitchFamily="50" charset="-128"/>
                          <a:ea typeface="Meiryo UI" panose="020B0604030504040204" pitchFamily="50" charset="-128"/>
                        </a:rPr>
                        <a:t>斜面の擁壁、堰堤など含め</a:t>
                      </a:r>
                      <a:r>
                        <a:rPr kumimoji="1" lang="ja-JP" sz="1050" b="0" i="0" u="none" strike="noStrike" kern="1200" noProof="0">
                          <a:solidFill>
                            <a:schemeClr val="dk1"/>
                          </a:solidFill>
                          <a:latin typeface="Meiryo UI" panose="020B0604030504040204" pitchFamily="50" charset="-128"/>
                          <a:ea typeface="Meiryo UI" panose="020B0604030504040204" pitchFamily="50" charset="-128"/>
                        </a:rPr>
                        <a:t>）の</a:t>
                      </a:r>
                      <a:r>
                        <a:rPr lang="ja-JP" sz="1050" b="0" i="0" u="none" strike="noStrike" kern="1200" noProof="0">
                          <a:solidFill>
                            <a:schemeClr val="dk1"/>
                          </a:solidFill>
                          <a:latin typeface="Meiryo UI" panose="020B0604030504040204" pitchFamily="50" charset="-128"/>
                          <a:ea typeface="Meiryo UI" panose="020B0604030504040204" pitchFamily="50" charset="-128"/>
                        </a:rPr>
                        <a:t>更新フローがあ</a:t>
                      </a:r>
                      <a:r>
                        <a:rPr kumimoji="1" lang="ja-JP" sz="1050" b="0" i="0" u="none" strike="noStrike" kern="1200" noProof="0">
                          <a:solidFill>
                            <a:schemeClr val="dk1"/>
                          </a:solidFill>
                          <a:latin typeface="Meiryo UI" panose="020B0604030504040204" pitchFamily="50" charset="-128"/>
                          <a:ea typeface="Meiryo UI" panose="020B0604030504040204" pitchFamily="50" charset="-128"/>
                        </a:rPr>
                        <a:t>るのか。</a:t>
                      </a:r>
                      <a:r>
                        <a:rPr kumimoji="1"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sz="1050" b="0" i="0" u="none" strike="noStrike" kern="1200" noProof="0">
                          <a:solidFill>
                            <a:schemeClr val="dk1"/>
                          </a:solidFill>
                          <a:latin typeface="Meiryo UI" panose="020B0604030504040204" pitchFamily="50" charset="-128"/>
                          <a:ea typeface="Meiryo UI" panose="020B0604030504040204" pitchFamily="50" charset="-128"/>
                        </a:rPr>
                        <a:t>更新</a:t>
                      </a:r>
                      <a:r>
                        <a:rPr kumimoji="1" lang="en-US" sz="1050" b="0" i="0" u="none" strike="noStrike" kern="1200" noProof="0">
                          <a:solidFill>
                            <a:schemeClr val="dk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kern="1200">
                          <a:solidFill>
                            <a:schemeClr val="dk1"/>
                          </a:solidFill>
                          <a:latin typeface="Meiryo UI" panose="020B0604030504040204" pitchFamily="50" charset="-128"/>
                          <a:ea typeface="Meiryo UI" panose="020B0604030504040204" pitchFamily="50" charset="-128"/>
                          <a:cs typeface="+mn-cs"/>
                        </a:rPr>
                        <a:t>（</a:t>
                      </a:r>
                      <a:r>
                        <a:rPr kumimoji="1" lang="ja-JP" altLang="en-US" sz="1050" b="0" kern="1200">
                          <a:solidFill>
                            <a:schemeClr val="dk1"/>
                          </a:solidFill>
                          <a:latin typeface="Meiryo UI" panose="020B0604030504040204" pitchFamily="50" charset="-128"/>
                          <a:ea typeface="Meiryo UI" panose="020B0604030504040204" pitchFamily="50" charset="-128"/>
                          <a:cs typeface="+mn-cs"/>
                          <a:hlinkClick r:id="rId2"/>
                        </a:rPr>
                        <a:t>河川等部会説明資料</a:t>
                      </a:r>
                      <a:r>
                        <a:rPr kumimoji="1" lang="en-US" altLang="ja-JP" sz="1050" b="0" kern="1200">
                          <a:solidFill>
                            <a:schemeClr val="dk1"/>
                          </a:solidFill>
                          <a:latin typeface="Meiryo UI" panose="020B0604030504040204" pitchFamily="50" charset="-128"/>
                          <a:ea typeface="Meiryo UI" panose="020B0604030504040204" pitchFamily="50" charset="-128"/>
                          <a:cs typeface="+mn-cs"/>
                          <a:hlinkClick r:id="rId2"/>
                        </a:rPr>
                        <a:t>P.21</a:t>
                      </a:r>
                      <a:r>
                        <a:rPr kumimoji="1" lang="ja-JP" altLang="en-US" sz="1050" b="0" kern="1200">
                          <a:solidFill>
                            <a:schemeClr val="dk1"/>
                          </a:solidFill>
                          <a:latin typeface="Meiryo UI" panose="020B0604030504040204" pitchFamily="50" charset="-128"/>
                          <a:ea typeface="Meiryo UI" panose="020B0604030504040204" pitchFamily="50" charset="-128"/>
                          <a:cs typeface="+mn-cs"/>
                        </a:rPr>
                        <a:t>）</a:t>
                      </a:r>
                      <a:endParaRPr kumimoji="1" lang="en-US" altLang="ja-JP" sz="1050" b="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sz="1050" b="0" i="0" u="none" strike="noStrike" kern="1200" noProof="0">
                        <a:solidFill>
                          <a:schemeClr val="dk1"/>
                        </a:solidFill>
                        <a:latin typeface="Meiryo UI" panose="020B0604030504040204" pitchFamily="50" charset="-128"/>
                        <a:ea typeface="Meiryo UI" panose="020B0604030504040204" pitchFamily="50" charset="-128"/>
                      </a:endParaRPr>
                    </a:p>
                    <a:p>
                      <a:pPr marL="90170" indent="-90170" algn="l" defTabSz="914400" rtl="0" eaLnBrk="1" latinLnBrk="0" hangingPunct="1">
                        <a:buFont typeface="Arial" panose="020B0604020202020204" pitchFamily="34" charset="0"/>
                        <a:buChar char="•"/>
                      </a:pPr>
                      <a:endParaRPr kumimoji="1" lang="en-US" altLang="ja-JP" sz="1050" kern="120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0" indent="0" algn="l" rtl="0" eaLnBrk="1" latinLnBrk="0" hangingPunct="1">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道路</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更新フローはあるが、トンネルなど更新フローの必要のない施設については、削除していく予定</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公園</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公園施設全般の更新判定標準フローがあり</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それを各施設に当てはめ運用している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なお</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遊具や関連設備について</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詳細の更新判定フロー</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案</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を設定している</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河川</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補修</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更新の考え方について施設の特性や</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国</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全国の事例も踏まえ</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適切に設定していく</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港湾</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港湾法に基づく技術基準対象施設及び海岸法に基づく海岸保全施設について更新判定フローを作成している</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下水</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点検</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調査の結果より診断を行い劣化状況を踏まえ</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対策の判定フローを作成している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defTabSz="914400">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設備</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パターン化したフローにて全ての設備更新を実施している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endParaRPr kumimoji="1" 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717036"/>
                  </a:ext>
                </a:extLst>
              </a:tr>
              <a:tr h="998220">
                <a:tc vMerge="1">
                  <a:txBody>
                    <a:bodyPr/>
                    <a:lstStyle/>
                    <a:p>
                      <a:pPr algn="just">
                        <a:lnSpc>
                          <a:spcPct val="100000"/>
                        </a:lnSpc>
                      </a:pPr>
                      <a:endParaRPr kumimoji="1" lang="en-US" altLang="ja-JP" sz="1200">
                        <a:latin typeface="Meiryo UI" panose="020B0604030504040204" pitchFamily="50" charset="-128"/>
                        <a:ea typeface="Meiryo UI" panose="020B0604030504040204" pitchFamily="50" charset="-128"/>
                      </a:endParaRPr>
                    </a:p>
                  </a:txBody>
                  <a:tcPr/>
                </a:tc>
                <a:tc>
                  <a:txBody>
                    <a:bodyPr/>
                    <a:lstStyle/>
                    <a:p>
                      <a:pPr marL="90170" marR="0" lvl="0" indent="-90170" algn="l">
                        <a:lnSpc>
                          <a:spcPct val="100000"/>
                        </a:lnSpc>
                        <a:spcBef>
                          <a:spcPts val="0"/>
                        </a:spcBef>
                        <a:spcAft>
                          <a:spcPts val="0"/>
                        </a:spcAft>
                        <a:buClr>
                          <a:srgbClr val="000000"/>
                        </a:buClr>
                        <a:buFont typeface="Arial,Sans-Serif" panose="020B0604020202020204" pitchFamily="34" charset="0"/>
                        <a:buChar char="•"/>
                      </a:pPr>
                      <a:r>
                        <a:rPr kumimoji="1" lang="ja-JP" altLang="en-US" sz="1050" kern="1200">
                          <a:solidFill>
                            <a:schemeClr val="tx1"/>
                          </a:solidFill>
                          <a:latin typeface="Meiryo UI" panose="020B0604030504040204" pitchFamily="50" charset="-128"/>
                          <a:ea typeface="Meiryo UI" panose="020B0604030504040204" pitchFamily="50" charset="-128"/>
                          <a:cs typeface="+mn-cs"/>
                        </a:rPr>
                        <a:t>（公園）指定管理者の技術力については一定の確認がされているものの、技術水準の確保、強化に向け、府のより積極的な関与が必要ではないか。</a:t>
                      </a:r>
                      <a:r>
                        <a:rPr lang="en-US" sz="1050" b="0" i="0" u="none" strike="noStrike" kern="1200" noProof="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kern="1200" noProof="0">
                          <a:solidFill>
                            <a:schemeClr val="tx1"/>
                          </a:solidFill>
                          <a:effectLst/>
                          <a:latin typeface="Meiryo UI" panose="020B0604030504040204" pitchFamily="50" charset="-128"/>
                          <a:ea typeface="Meiryo UI" panose="020B0604030504040204" pitchFamily="50" charset="-128"/>
                        </a:rPr>
                        <a:t>体制</a:t>
                      </a:r>
                      <a:r>
                        <a:rPr lang="en-US" sz="1050" b="0" i="0" u="none" strike="noStrike" kern="1200" noProof="0">
                          <a:solidFill>
                            <a:schemeClr val="tx1"/>
                          </a:solidFill>
                          <a:effectLs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
                          <a:srgbClr val="000000"/>
                        </a:buClr>
                        <a:buSzTx/>
                        <a:buFont typeface="Arial,Sans-Serif" panose="020B0604020202020204" pitchFamily="34" charset="0"/>
                        <a:buNone/>
                        <a:tabLst/>
                        <a:defRPr/>
                      </a:pPr>
                      <a:r>
                        <a:rPr kumimoji="1" lang="ja-JP" altLang="en-US" sz="1050" b="0" kern="1200">
                          <a:solidFill>
                            <a:schemeClr val="dk1"/>
                          </a:solidFill>
                          <a:latin typeface="Meiryo UI" panose="020B0604030504040204" pitchFamily="50" charset="-128"/>
                          <a:ea typeface="Meiryo UI" panose="020B0604030504040204" pitchFamily="50" charset="-128"/>
                          <a:cs typeface="+mn-cs"/>
                          <a:hlinkClick r:id="rId3"/>
                        </a:rPr>
                        <a:t>（道路・橋梁等部会説明資料</a:t>
                      </a:r>
                      <a:r>
                        <a:rPr kumimoji="1" lang="en-US" altLang="ja-JP" sz="1050" b="0" kern="1200">
                          <a:solidFill>
                            <a:schemeClr val="dk1"/>
                          </a:solidFill>
                          <a:latin typeface="Meiryo UI" panose="020B0604030504040204" pitchFamily="50" charset="-128"/>
                          <a:ea typeface="Meiryo UI" panose="020B0604030504040204" pitchFamily="50" charset="-128"/>
                          <a:cs typeface="+mn-cs"/>
                          <a:hlinkClick r:id="rId3"/>
                        </a:rPr>
                        <a:t>P.5</a:t>
                      </a:r>
                      <a:r>
                        <a:rPr kumimoji="1" lang="ja-JP" altLang="en-US" sz="1050" b="0" kern="1200">
                          <a:solidFill>
                            <a:schemeClr val="dk1"/>
                          </a:solidFill>
                          <a:latin typeface="Meiryo UI" panose="020B0604030504040204" pitchFamily="50" charset="-128"/>
                          <a:ea typeface="Meiryo UI" panose="020B0604030504040204" pitchFamily="50" charset="-128"/>
                          <a:cs typeface="+mn-cs"/>
                          <a:hlinkClick r:id="rId3"/>
                        </a:rPr>
                        <a:t>）</a:t>
                      </a:r>
                      <a:endParaRPr kumimoji="1" lang="en-US" altLang="ja-JP" sz="1050" b="0" kern="1200">
                        <a:solidFill>
                          <a:schemeClr val="dk1"/>
                        </a:solidFill>
                        <a:latin typeface="Meiryo UI" panose="020B0604030504040204" pitchFamily="50" charset="-128"/>
                        <a:ea typeface="Meiryo UI" panose="020B0604030504040204" pitchFamily="50" charset="-128"/>
                        <a:cs typeface="+mn-cs"/>
                      </a:endParaRPr>
                    </a:p>
                    <a:p>
                      <a:pPr marL="0" marR="0" lvl="0" indent="0" algn="l">
                        <a:lnSpc>
                          <a:spcPct val="100000"/>
                        </a:lnSpc>
                        <a:spcBef>
                          <a:spcPts val="0"/>
                        </a:spcBef>
                        <a:spcAft>
                          <a:spcPts val="0"/>
                        </a:spcAft>
                        <a:buClr>
                          <a:srgbClr val="000000"/>
                        </a:buClr>
                        <a:buFont typeface="Arial,Sans-Serif" panose="020B0604020202020204" pitchFamily="34" charset="0"/>
                        <a:buNone/>
                      </a:pPr>
                      <a:endParaRPr lang="en-US" sz="1050" b="0" i="0" u="none" strike="noStrike" kern="1200" noProof="0">
                        <a:solidFill>
                          <a:schemeClr val="tx1"/>
                        </a:solidFill>
                        <a:effectLst/>
                        <a:latin typeface="Meiryo UI" panose="020B0604030504040204" pitchFamily="50" charset="-128"/>
                        <a:ea typeface="Meiryo UI" panose="020B0604030504040204" pitchFamily="50" charset="-128"/>
                      </a:endParaRPr>
                    </a:p>
                    <a:p>
                      <a:pPr marL="90170" lvl="0" indent="-90170" algn="l">
                        <a:buClr>
                          <a:srgbClr val="000000"/>
                        </a:buClr>
                        <a:buFont typeface="Arial,Sans-Serif" panose="020B0604020202020204" pitchFamily="34" charset="0"/>
                        <a:buChar char="•"/>
                      </a:pPr>
                      <a:endParaRPr lang="en-US" sz="1050" b="0" i="0" u="none" strike="noStrike" kern="1200" noProof="0">
                        <a:solidFill>
                          <a:srgbClr val="000000"/>
                        </a:solidFill>
                        <a:effectLst/>
                        <a:latin typeface="Meiryo UI" panose="020B0604030504040204" pitchFamily="50" charset="-128"/>
                        <a:ea typeface="Meiryo UI" panose="020B0604030504040204" pitchFamily="50" charset="-128"/>
                      </a:endParaRPr>
                    </a:p>
                    <a:p>
                      <a:pPr marL="90170" lvl="0" indent="-90170" algn="l">
                        <a:buFont typeface="Arial" panose="020B0604020202020204" pitchFamily="34" charset="0"/>
                        <a:buChar char="•"/>
                      </a:pPr>
                      <a:endParaRPr lang="en-US" altLang="ja-JP" sz="1050" b="0" i="0" kern="1200">
                        <a:solidFill>
                          <a:schemeClr val="dk1"/>
                        </a:solidFill>
                        <a:effectLst/>
                        <a:latin typeface="Meiryo UI" panose="020B0604030504040204" pitchFamily="50" charset="-128"/>
                        <a:ea typeface="Meiryo UI" panose="020B0604030504040204" pitchFamily="50" charset="-128"/>
                        <a:cs typeface="+mn-cs"/>
                      </a:endParaRPr>
                    </a:p>
                  </a:txBody>
                  <a:tcPr/>
                </a:tc>
                <a:tc>
                  <a:txBody>
                    <a:bodyPr/>
                    <a:lstStyle/>
                    <a:p>
                      <a:pPr marL="0" indent="0" algn="l" rtl="0" eaLnBrk="1" latinLnBrk="0" hangingPunct="1">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道路</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公園</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指定管理者は</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公募時に資格要件を設け</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一定の技術水準を確保することとしており</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また</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定期的に府職員による現場を踏まえた履行確認を実施している</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（河川）</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港湾</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指定管理者制度は導入していない</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下水</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処理場の運転管理業務委託や</a:t>
                      </a:r>
                      <a:r>
                        <a:rPr lang="en-US" sz="1050" b="0" i="0" u="none" strike="noStrike" kern="1200" noProof="0">
                          <a:solidFill>
                            <a:schemeClr val="dk1"/>
                          </a:solidFill>
                          <a:latin typeface="Meiryo UI" panose="020B0604030504040204" pitchFamily="50" charset="-128"/>
                          <a:ea typeface="Meiryo UI" panose="020B0604030504040204" pitchFamily="50" charset="-128"/>
                        </a:rPr>
                        <a:t>R6</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より行っていく管路包括管理委託を発注する際には</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資格要件を設け</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一定の技術水準を確保している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また</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定期的に府職員による業務の履行状況を確認したり</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検査を行うことで</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050" b="0" i="0" u="none" strike="noStrike" kern="1200" noProof="0">
                          <a:solidFill>
                            <a:schemeClr val="dk1"/>
                          </a:solidFill>
                          <a:latin typeface="Meiryo UI" panose="020B0604030504040204" pitchFamily="50" charset="-128"/>
                          <a:ea typeface="Meiryo UI" panose="020B0604030504040204" pitchFamily="50" charset="-128"/>
                        </a:rPr>
                        <a:t>受託業者の技術力の評価も行っている</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endParaRPr lang="en-US" sz="1050" b="0" i="0" u="none" strike="noStrike" kern="1200" noProof="0">
                        <a:solidFill>
                          <a:srgbClr val="000000"/>
                        </a:solidFill>
                        <a:latin typeface="Meiryo UI" panose="020B0604030504040204" pitchFamily="50" charset="-128"/>
                        <a:ea typeface="Meiryo UI" panose="020B0604030504040204" pitchFamily="50" charset="-128"/>
                      </a:endParaRPr>
                    </a:p>
                    <a:p>
                      <a:pPr marL="0" lvl="0" indent="0" algn="l" defTabSz="914400">
                        <a:buNone/>
                      </a:pPr>
                      <a:r>
                        <a:rPr lang="en-US" sz="1050" b="0" i="0" u="none" strike="noStrike" kern="1200" noProof="0">
                          <a:solidFill>
                            <a:schemeClr val="dk1"/>
                          </a:solidFill>
                          <a:latin typeface="Meiryo UI" panose="020B0604030504040204" pitchFamily="50" charset="-128"/>
                          <a:ea typeface="Meiryo UI" panose="020B0604030504040204" pitchFamily="50" charset="-128"/>
                        </a:rPr>
                        <a:t>（</a:t>
                      </a:r>
                      <a:r>
                        <a:rPr lang="en-US" sz="1050" b="0" i="0" u="none" strike="noStrike" kern="1200" noProof="0" err="1">
                          <a:solidFill>
                            <a:schemeClr val="dk1"/>
                          </a:solidFill>
                          <a:latin typeface="Meiryo UI" panose="020B0604030504040204" pitchFamily="50" charset="-128"/>
                          <a:ea typeface="Meiryo UI" panose="020B0604030504040204" pitchFamily="50" charset="-128"/>
                        </a:rPr>
                        <a:t>設備</a:t>
                      </a:r>
                      <a:r>
                        <a:rPr lang="en-US" sz="1050" b="0" i="0" u="none" strike="noStrike" kern="1200" noProof="0">
                          <a:solidFill>
                            <a:schemeClr val="dk1"/>
                          </a:solidFill>
                          <a:latin typeface="Meiryo UI" panose="020B0604030504040204" pitchFamily="50" charset="-128"/>
                          <a:ea typeface="Meiryo UI" panose="020B0604030504040204" pitchFamily="50" charset="-128"/>
                        </a:rPr>
                        <a:t>）</a:t>
                      </a:r>
                      <a:endParaRPr kumimoji="1" 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45256310"/>
                  </a:ext>
                </a:extLst>
              </a:tr>
            </a:tbl>
          </a:graphicData>
        </a:graphic>
      </p:graphicFrame>
    </p:spTree>
    <p:extLst>
      <p:ext uri="{BB962C8B-B14F-4D97-AF65-F5344CB8AC3E}">
        <p14:creationId xmlns:p14="http://schemas.microsoft.com/office/powerpoint/2010/main" val="19710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a:t>
            </a:r>
            <a:r>
              <a:rPr lang="ja-JP" altLang="en-US" sz="2400" b="1">
                <a:solidFill>
                  <a:schemeClr val="bg1"/>
                </a:solidFill>
                <a:latin typeface="Meiryo UI" pitchFamily="50" charset="-128"/>
                <a:ea typeface="Meiryo UI" pitchFamily="50" charset="-128"/>
                <a:cs typeface="Meiryo UI" pitchFamily="50" charset="-128"/>
              </a:rPr>
              <a:t>　個別部会の結果概要④委員からのご意見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36">
            <a:extLst>
              <a:ext uri="{FF2B5EF4-FFF2-40B4-BE49-F238E27FC236}">
                <a16:creationId xmlns:a16="http://schemas.microsoft.com/office/drawing/2014/main" id="{561248AF-3DDE-6C2C-137F-BDE0B927E0D3}"/>
              </a:ext>
            </a:extLst>
          </p:cNvPr>
          <p:cNvGraphicFramePr>
            <a:graphicFrameLocks noGrp="1"/>
          </p:cNvGraphicFramePr>
          <p:nvPr>
            <p:extLst>
              <p:ext uri="{D42A27DB-BD31-4B8C-83A1-F6EECF244321}">
                <p14:modId xmlns:p14="http://schemas.microsoft.com/office/powerpoint/2010/main" val="858562912"/>
              </p:ext>
            </p:extLst>
          </p:nvPr>
        </p:nvGraphicFramePr>
        <p:xfrm>
          <a:off x="71438" y="769666"/>
          <a:ext cx="8945561" cy="5761037"/>
        </p:xfrm>
        <a:graphic>
          <a:graphicData uri="http://schemas.openxmlformats.org/drawingml/2006/table">
            <a:tbl>
              <a:tblPr firstRow="1" bandRow="1">
                <a:tableStyleId>{5C22544A-7EE6-4342-B048-85BDC9FD1C3A}</a:tableStyleId>
              </a:tblPr>
              <a:tblGrid>
                <a:gridCol w="987530">
                  <a:extLst>
                    <a:ext uri="{9D8B030D-6E8A-4147-A177-3AD203B41FA5}">
                      <a16:colId xmlns:a16="http://schemas.microsoft.com/office/drawing/2014/main" val="1117461617"/>
                    </a:ext>
                  </a:extLst>
                </a:gridCol>
                <a:gridCol w="2477334">
                  <a:extLst>
                    <a:ext uri="{9D8B030D-6E8A-4147-A177-3AD203B41FA5}">
                      <a16:colId xmlns:a16="http://schemas.microsoft.com/office/drawing/2014/main" val="3372811264"/>
                    </a:ext>
                  </a:extLst>
                </a:gridCol>
                <a:gridCol w="2828020">
                  <a:extLst>
                    <a:ext uri="{9D8B030D-6E8A-4147-A177-3AD203B41FA5}">
                      <a16:colId xmlns:a16="http://schemas.microsoft.com/office/drawing/2014/main" val="2751619891"/>
                    </a:ext>
                  </a:extLst>
                </a:gridCol>
                <a:gridCol w="2652677">
                  <a:extLst>
                    <a:ext uri="{9D8B030D-6E8A-4147-A177-3AD203B41FA5}">
                      <a16:colId xmlns:a16="http://schemas.microsoft.com/office/drawing/2014/main" val="3827376913"/>
                    </a:ext>
                  </a:extLst>
                </a:gridCol>
              </a:tblGrid>
              <a:tr h="566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en-US" altLang="ja-JP" sz="1100">
                        <a:latin typeface="Meiryo UI" panose="020B0604030504040204" pitchFamily="50" charset="-128"/>
                        <a:ea typeface="Meiryo UI" panose="020B0604030504040204" pitchFamily="50" charset="-128"/>
                      </a:endParaRPr>
                    </a:p>
                    <a:p>
                      <a:pPr algn="ctr">
                        <a:lnSpc>
                          <a:spcPct val="100000"/>
                        </a:lnSpc>
                      </a:pPr>
                      <a:r>
                        <a:rPr kumimoji="1" lang="en-US" altLang="ja-JP" sz="1100">
                          <a:latin typeface="Meiryo UI"/>
                          <a:ea typeface="Meiryo UI"/>
                        </a:rPr>
                        <a:t>(</a:t>
                      </a:r>
                      <a:r>
                        <a:rPr kumimoji="1" lang="ja-JP" altLang="en-US" sz="1100">
                          <a:latin typeface="Meiryo UI"/>
                          <a:ea typeface="Meiryo UI"/>
                        </a:rPr>
                        <a:t>道路・橋梁、ﾓﾉﾚｰﾙ、公園、街路樹</a:t>
                      </a:r>
                      <a:r>
                        <a:rPr kumimoji="1" lang="en-US" altLang="ja-JP" sz="1100">
                          <a:latin typeface="Meiryo UI"/>
                          <a:ea typeface="Meiryo UI"/>
                        </a:rPr>
                        <a:t>)</a:t>
                      </a:r>
                      <a:endParaRPr kumimoji="1" lang="ja-JP" altLang="en-US" sz="110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en-US" altLang="ja-JP" sz="1100">
                        <a:latin typeface="Meiryo UI" panose="020B0604030504040204" pitchFamily="50" charset="-128"/>
                        <a:ea typeface="Meiryo UI" panose="020B0604030504040204" pitchFamily="50" charset="-128"/>
                      </a:endParaRPr>
                    </a:p>
                    <a:p>
                      <a:pPr algn="ctr">
                        <a:lnSpc>
                          <a:spcPct val="100000"/>
                        </a:lnSpc>
                      </a:pPr>
                      <a:r>
                        <a:rPr kumimoji="1" lang="en-US" altLang="ja-JP" sz="1100">
                          <a:latin typeface="Meiryo UI"/>
                          <a:ea typeface="Meiryo UI"/>
                        </a:rPr>
                        <a:t>(</a:t>
                      </a:r>
                      <a:r>
                        <a:rPr kumimoji="1" lang="ja-JP" altLang="en-US" sz="1100">
                          <a:latin typeface="Meiryo UI"/>
                          <a:ea typeface="Meiryo UI"/>
                        </a:rPr>
                        <a:t>下水、河川、港湾・海岸</a:t>
                      </a:r>
                      <a:r>
                        <a:rPr kumimoji="1" lang="en-US" altLang="ja-JP" sz="1100">
                          <a:latin typeface="Meiryo UI"/>
                          <a:ea typeface="Meiryo UI"/>
                        </a:rPr>
                        <a:t>)</a:t>
                      </a:r>
                      <a:endParaRPr kumimoji="1" lang="ja-JP" altLang="en-US" sz="110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en-US" altLang="ja-JP" sz="1100">
                        <a:latin typeface="Meiryo UI" panose="020B0604030504040204" pitchFamily="50" charset="-128"/>
                        <a:ea typeface="Meiryo UI" panose="020B0604030504040204" pitchFamily="50" charset="-128"/>
                      </a:endParaRPr>
                    </a:p>
                    <a:p>
                      <a:pPr marL="0" indent="0" algn="ctr">
                        <a:lnSpc>
                          <a:spcPct val="100000"/>
                        </a:lnSpc>
                      </a:pPr>
                      <a:r>
                        <a:rPr kumimoji="1" lang="en-US" altLang="ja-JP" sz="1100">
                          <a:latin typeface="Meiryo UI"/>
                          <a:ea typeface="Meiryo UI"/>
                        </a:rPr>
                        <a:t>(</a:t>
                      </a:r>
                      <a:r>
                        <a:rPr kumimoji="1" lang="ja-JP" altLang="en-US" sz="1100">
                          <a:latin typeface="Meiryo UI"/>
                          <a:ea typeface="Meiryo UI"/>
                        </a:rPr>
                        <a:t>下水、河川、港湾・海岸、道路、公園</a:t>
                      </a:r>
                      <a:r>
                        <a:rPr kumimoji="1" lang="en-US" altLang="ja-JP" sz="1100">
                          <a:latin typeface="Meiryo UI"/>
                          <a:ea typeface="Meiryo UI"/>
                        </a:rPr>
                        <a:t>)</a:t>
                      </a:r>
                      <a:endParaRPr kumimoji="1" lang="ja-JP" altLang="en-US" sz="1100">
                        <a:latin typeface="Meiryo UI"/>
                        <a:ea typeface="Meiryo UI"/>
                      </a:endParaRPr>
                    </a:p>
                  </a:txBody>
                  <a:tcPr anchor="ctr"/>
                </a:tc>
                <a:extLst>
                  <a:ext uri="{0D108BD9-81ED-4DB2-BD59-A6C34878D82A}">
                    <a16:rowId xmlns:a16="http://schemas.microsoft.com/office/drawing/2014/main" val="1925649540"/>
                  </a:ext>
                </a:extLst>
              </a:tr>
              <a:tr h="5194422">
                <a:tc>
                  <a:txBody>
                    <a:bodyPr/>
                    <a:lstStyle/>
                    <a:p>
                      <a:pPr algn="just">
                        <a:lnSpc>
                          <a:spcPct val="100000"/>
                        </a:lnSpc>
                      </a:pPr>
                      <a:r>
                        <a:rPr kumimoji="1" lang="ja-JP" altLang="en-US" sz="1100" b="0">
                          <a:latin typeface="Meiryo UI" panose="020B0604030504040204" pitchFamily="50" charset="-128"/>
                          <a:ea typeface="Meiryo UI" panose="020B0604030504040204" pitchFamily="50" charset="-128"/>
                        </a:rPr>
                        <a:t>委員からの</a:t>
                      </a:r>
                      <a:endParaRPr kumimoji="1" lang="en-US" altLang="ja-JP" sz="1100" b="0">
                        <a:latin typeface="Meiryo UI" panose="020B0604030504040204" pitchFamily="50" charset="-128"/>
                        <a:ea typeface="Meiryo UI" panose="020B0604030504040204" pitchFamily="50" charset="-128"/>
                      </a:endParaRPr>
                    </a:p>
                    <a:p>
                      <a:pPr algn="just">
                        <a:lnSpc>
                          <a:spcPct val="100000"/>
                        </a:lnSpc>
                      </a:pPr>
                      <a:r>
                        <a:rPr kumimoji="1" lang="ja-JP" altLang="en-US" sz="1100" b="0">
                          <a:latin typeface="Meiryo UI" panose="020B0604030504040204" pitchFamily="50" charset="-128"/>
                          <a:ea typeface="Meiryo UI" panose="020B0604030504040204" pitchFamily="50" charset="-128"/>
                        </a:rPr>
                        <a:t>主なコメント等</a:t>
                      </a:r>
                      <a:endParaRPr kumimoji="1" lang="en-US" altLang="ja-JP" sz="1100" b="0">
                        <a:latin typeface="Meiryo UI" panose="020B0604030504040204" pitchFamily="50" charset="-128"/>
                        <a:ea typeface="Meiryo UI" panose="020B0604030504040204" pitchFamily="50" charset="-128"/>
                      </a:endParaRPr>
                    </a:p>
                  </a:txBody>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a:solidFill>
                            <a:schemeClr val="dk1"/>
                          </a:solidFill>
                          <a:latin typeface="Meiryo UI"/>
                          <a:ea typeface="Meiryo UI"/>
                          <a:cs typeface="+mn-cs"/>
                        </a:rPr>
                        <a:t>新技術の導入の方向性については、技術が導入できるような仕組みを検討するのか、導入できる技術を検討するのか</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点検・新技術</a:t>
                      </a:r>
                      <a:r>
                        <a:rPr lang="en-US" altLang="ja-JP" sz="1100" kern="1200">
                          <a:solidFill>
                            <a:schemeClr val="dk1"/>
                          </a:solidFill>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a:effectLst/>
                          <a:highlight>
                            <a:srgbClr val="D0D8E8"/>
                          </a:highlight>
                          <a:latin typeface="Arial"/>
                          <a:ea typeface="Meiryo UI"/>
                        </a:rPr>
                        <a:t>（</a:t>
                      </a:r>
                      <a:r>
                        <a:rPr lang="ja-JP" altLang="en-US" sz="1100">
                          <a:effectLst/>
                          <a:highlight>
                            <a:srgbClr val="D0D8E8"/>
                          </a:highlight>
                          <a:latin typeface="Arial"/>
                          <a:ea typeface="Meiryo UI"/>
                          <a:hlinkClick r:id="rId2"/>
                        </a:rPr>
                        <a:t>部会説明資料</a:t>
                      </a:r>
                      <a:r>
                        <a:rPr lang="en-US" altLang="ja-JP" sz="1100">
                          <a:effectLst/>
                          <a:highlight>
                            <a:srgbClr val="D0D8E8"/>
                          </a:highlight>
                          <a:latin typeface="Arial"/>
                          <a:ea typeface="Meiryo UI"/>
                          <a:hlinkClick r:id="rId2"/>
                        </a:rPr>
                        <a:t>P.34</a:t>
                      </a:r>
                      <a:r>
                        <a:rPr lang="ja-JP" altLang="en-US" sz="1100">
                          <a:effectLst/>
                          <a:highlight>
                            <a:srgbClr val="D0D8E8"/>
                          </a:highlight>
                          <a:latin typeface="Arial"/>
                          <a:ea typeface="Meiryo UI"/>
                        </a:rPr>
                        <a:t>）</a:t>
                      </a:r>
                      <a:endParaRPr kumimoji="1" lang="en-US" altLang="ja-JP" sz="1100" kern="1200">
                        <a:solidFill>
                          <a:schemeClr val="dk1"/>
                        </a:solidFill>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kern="1200">
                          <a:solidFill>
                            <a:schemeClr val="dk1"/>
                          </a:solidFill>
                          <a:latin typeface="Meiryo UI" panose="020B0604030504040204" pitchFamily="50" charset="-128"/>
                          <a:ea typeface="Meiryo UI" panose="020B0604030504040204" pitchFamily="50" charset="-128"/>
                          <a:cs typeface="+mn-cs"/>
                        </a:rPr>
                        <a:t>⇒導入が可能な技術について検討したい</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a:solidFill>
                            <a:schemeClr val="tx1"/>
                          </a:solidFill>
                          <a:latin typeface="Meiryo UI" panose="020B0604030504040204" pitchFamily="50" charset="-128"/>
                          <a:ea typeface="Meiryo UI" panose="020B0604030504040204" pitchFamily="50" charset="-128"/>
                          <a:cs typeface="+mn-cs"/>
                        </a:rPr>
                        <a:t>公園遊具は、点検データが蓄積されているものの、社会的ニーズにより更新が必要となる場合があり、劣化予測という点においては、データが活用しにくいケースもある</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データ</a:t>
                      </a:r>
                      <a:r>
                        <a:rPr lang="en-US" altLang="ja-JP" sz="1100" kern="1200">
                          <a:solidFill>
                            <a:schemeClr val="dk1"/>
                          </a:solidFill>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effectLst/>
                          <a:highlight>
                            <a:srgbClr val="D0D8E8"/>
                          </a:highlight>
                          <a:latin typeface="Meiryo UI" panose="020B0604030504040204" pitchFamily="50" charset="-128"/>
                          <a:ea typeface="Meiryo UI" panose="020B0604030504040204" pitchFamily="50" charset="-128"/>
                        </a:rPr>
                        <a:t>（</a:t>
                      </a:r>
                      <a:r>
                        <a:rPr lang="ja-JP" altLang="en-US" sz="1100">
                          <a:effectLst/>
                          <a:highlight>
                            <a:srgbClr val="D0D8E8"/>
                          </a:highlight>
                          <a:latin typeface="Meiryo UI" panose="020B0604030504040204" pitchFamily="50" charset="-128"/>
                          <a:ea typeface="Meiryo UI" panose="020B0604030504040204" pitchFamily="50" charset="-128"/>
                          <a:hlinkClick r:id="rId3"/>
                        </a:rPr>
                        <a:t>部会説明資料</a:t>
                      </a:r>
                      <a:r>
                        <a:rPr lang="en-US" altLang="ja-JP" sz="1100">
                          <a:effectLst/>
                          <a:highlight>
                            <a:srgbClr val="D0D8E8"/>
                          </a:highlight>
                          <a:latin typeface="Meiryo UI" panose="020B0604030504040204" pitchFamily="50" charset="-128"/>
                          <a:ea typeface="Meiryo UI" panose="020B0604030504040204" pitchFamily="50" charset="-128"/>
                          <a:hlinkClick r:id="rId3"/>
                        </a:rPr>
                        <a:t>P.10</a:t>
                      </a:r>
                      <a:r>
                        <a:rPr lang="ja-JP" altLang="en-US" sz="1100">
                          <a:effectLst/>
                          <a:highlight>
                            <a:srgbClr val="D0D8E8"/>
                          </a:highlight>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100" b="0" kern="1200">
                          <a:solidFill>
                            <a:schemeClr val="dk1"/>
                          </a:solidFill>
                          <a:latin typeface="Meiryo UI" panose="020B0604030504040204" pitchFamily="50" charset="-128"/>
                          <a:ea typeface="Meiryo UI" panose="020B0604030504040204" pitchFamily="50" charset="-128"/>
                          <a:cs typeface="+mn-cs"/>
                        </a:rPr>
                        <a:t>⇒</a:t>
                      </a:r>
                      <a:r>
                        <a:rPr lang="ja-JP" altLang="en-US" sz="1100" b="0" i="0" u="none" strike="noStrike" kern="1200" noProof="0">
                          <a:solidFill>
                            <a:schemeClr val="dk1"/>
                          </a:solidFill>
                          <a:latin typeface="Meiryo UI" panose="020B0604030504040204" pitchFamily="50" charset="-128"/>
                          <a:ea typeface="Meiryo UI" panose="020B0604030504040204" pitchFamily="50" charset="-128"/>
                        </a:rPr>
                        <a:t>公園遊具は、日常の安全管理のため点検を実施し、データが蓄積されているものの、社会的ニーズにより更新が必要となる場合があり、劣化予測という点においては、データが活用しにくいケースもある</a:t>
                      </a:r>
                      <a:endParaRPr lang="en-US" altLang="ja-JP" sz="1100" b="0" i="0" u="none" strike="noStrike" kern="1200" noProof="0">
                        <a:solidFill>
                          <a:schemeClr val="dk1"/>
                        </a:solidFill>
                        <a:latin typeface="Meiryo UI" panose="020B0604030504040204" pitchFamily="50" charset="-128"/>
                        <a:ea typeface="Meiryo UI" panose="020B0604030504040204" pitchFamily="50" charset="-128"/>
                      </a:endParaRPr>
                    </a:p>
                    <a:p>
                      <a:pPr marL="0" marR="0" lvl="0" indent="0" algn="l" defTabSz="914400">
                        <a:lnSpc>
                          <a:spcPct val="100000"/>
                        </a:lnSpc>
                        <a:spcBef>
                          <a:spcPts val="0"/>
                        </a:spcBef>
                        <a:spcAft>
                          <a:spcPts val="0"/>
                        </a:spcAft>
                        <a:buClrTx/>
                        <a:buSzTx/>
                        <a:buNone/>
                      </a:pPr>
                      <a:endParaRPr lang="en-US" altLang="ja-JP" sz="1100" b="0" kern="120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100" b="0" kern="1200">
                          <a:solidFill>
                            <a:schemeClr val="dk1"/>
                          </a:solidFill>
                          <a:latin typeface="Meiryo UI" panose="020B0604030504040204" pitchFamily="50" charset="-128"/>
                          <a:ea typeface="Meiryo UI" panose="020B0604030504040204" pitchFamily="50" charset="-128"/>
                          <a:cs typeface="+mn-cs"/>
                        </a:rPr>
                        <a:t>（公園）指定管理者の技術力については、一定の確認がされているものの、技術水準の確保、強化に向け府のより積極的な関与が必要ではないか</a:t>
                      </a:r>
                      <a:r>
                        <a:rPr kumimoji="1" lang="en-US" altLang="ja-JP" sz="1100" b="0" kern="1200">
                          <a:solidFill>
                            <a:schemeClr val="dk1"/>
                          </a:solidFill>
                          <a:latin typeface="Meiryo UI" panose="020B0604030504040204" pitchFamily="50" charset="-128"/>
                          <a:ea typeface="Meiryo UI" panose="020B0604030504040204" pitchFamily="50" charset="-128"/>
                          <a:cs typeface="+mn-cs"/>
                        </a:rPr>
                        <a:t>【</a:t>
                      </a:r>
                      <a:r>
                        <a:rPr kumimoji="1" lang="ja-JP" altLang="en-US" sz="1100" b="0" kern="1200">
                          <a:solidFill>
                            <a:schemeClr val="dk1"/>
                          </a:solidFill>
                          <a:latin typeface="Meiryo UI" panose="020B0604030504040204" pitchFamily="50" charset="-128"/>
                          <a:ea typeface="Meiryo UI" panose="020B0604030504040204" pitchFamily="50" charset="-128"/>
                          <a:cs typeface="+mn-cs"/>
                        </a:rPr>
                        <a:t>体制</a:t>
                      </a:r>
                      <a:r>
                        <a:rPr kumimoji="1" lang="en-US" altLang="ja-JP" sz="1100" b="0" kern="1200">
                          <a:solidFill>
                            <a:schemeClr val="dk1"/>
                          </a:solidFill>
                          <a:latin typeface="Meiryo UI" panose="020B0604030504040204" pitchFamily="50" charset="-128"/>
                          <a:ea typeface="Meiryo UI" panose="020B0604030504040204" pitchFamily="50" charset="-128"/>
                          <a:cs typeface="+mn-cs"/>
                        </a:rPr>
                        <a:t>】</a:t>
                      </a:r>
                    </a:p>
                    <a:p>
                      <a:pPr marL="0" indent="0" algn="l" defTabSz="914400" rtl="0" eaLnBrk="1" latinLnBrk="0" hangingPunct="1">
                        <a:buFont typeface="Arial" panose="020B0604020202020204" pitchFamily="34" charset="0"/>
                        <a:buNone/>
                      </a:pPr>
                      <a:r>
                        <a:rPr kumimoji="1" lang="ja-JP" altLang="en-US" sz="1100" b="0" kern="1200">
                          <a:solidFill>
                            <a:schemeClr val="dk1"/>
                          </a:solidFill>
                          <a:latin typeface="Meiryo UI" panose="020B0604030504040204" pitchFamily="50" charset="-128"/>
                          <a:ea typeface="Meiryo UI" panose="020B0604030504040204" pitchFamily="50" charset="-128"/>
                          <a:cs typeface="+mn-cs"/>
                          <a:hlinkClick r:id="rId3"/>
                        </a:rPr>
                        <a:t>（部会説明資料</a:t>
                      </a:r>
                      <a:r>
                        <a:rPr kumimoji="1" lang="en-US" altLang="ja-JP" sz="1100" b="0" kern="1200">
                          <a:solidFill>
                            <a:schemeClr val="dk1"/>
                          </a:solidFill>
                          <a:latin typeface="Meiryo UI" panose="020B0604030504040204" pitchFamily="50" charset="-128"/>
                          <a:ea typeface="Meiryo UI" panose="020B0604030504040204" pitchFamily="50" charset="-128"/>
                          <a:cs typeface="+mn-cs"/>
                          <a:hlinkClick r:id="rId3"/>
                        </a:rPr>
                        <a:t>P.5</a:t>
                      </a:r>
                      <a:r>
                        <a:rPr kumimoji="1" lang="ja-JP" altLang="en-US" sz="1100" b="0" kern="1200">
                          <a:solidFill>
                            <a:schemeClr val="dk1"/>
                          </a:solidFill>
                          <a:latin typeface="Meiryo UI" panose="020B0604030504040204" pitchFamily="50" charset="-128"/>
                          <a:ea typeface="Meiryo UI" panose="020B0604030504040204" pitchFamily="50" charset="-128"/>
                          <a:cs typeface="+mn-cs"/>
                          <a:hlinkClick r:id="rId3"/>
                        </a:rPr>
                        <a:t>）</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0" lvl="0" indent="0" algn="l">
                        <a:buNone/>
                      </a:pPr>
                      <a:r>
                        <a:rPr lang="en-US" altLang="ja-JP" sz="1100" b="0" kern="1200">
                          <a:solidFill>
                            <a:schemeClr val="dk1"/>
                          </a:solidFill>
                          <a:latin typeface="Meiryo UI" panose="020B0604030504040204" pitchFamily="50" charset="-128"/>
                          <a:ea typeface="Meiryo UI" panose="020B0604030504040204" pitchFamily="50" charset="-128"/>
                          <a:cs typeface="+mn-cs"/>
                        </a:rPr>
                        <a:t>⇒</a:t>
                      </a:r>
                      <a:r>
                        <a:rPr lang="ja-JP" altLang="en-US" sz="1100" b="0" i="0" u="none" strike="noStrike" kern="1200" noProof="0">
                          <a:solidFill>
                            <a:schemeClr val="dk1"/>
                          </a:solidFill>
                          <a:latin typeface="Meiryo UI" panose="020B0604030504040204" pitchFamily="50" charset="-128"/>
                          <a:ea typeface="Meiryo UI" panose="020B0604030504040204" pitchFamily="50" charset="-128"/>
                        </a:rPr>
                        <a:t>指定管理者は</a:t>
                      </a:r>
                      <a:r>
                        <a:rPr lang="en-US" altLang="ja-JP" sz="110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100" b="0" i="0" u="none" strike="noStrike" kern="1200" noProof="0">
                          <a:solidFill>
                            <a:schemeClr val="dk1"/>
                          </a:solidFill>
                          <a:latin typeface="Meiryo UI" panose="020B0604030504040204" pitchFamily="50" charset="-128"/>
                          <a:ea typeface="Meiryo UI" panose="020B0604030504040204" pitchFamily="50" charset="-128"/>
                        </a:rPr>
                        <a:t>公募時に資格要件を設け</a:t>
                      </a:r>
                      <a:r>
                        <a:rPr lang="en-US" altLang="ja-JP" sz="1100" b="0" i="0" u="none" strike="noStrike" kern="1200" noProof="0">
                          <a:solidFill>
                            <a:schemeClr val="dk1"/>
                          </a:solidFill>
                          <a:latin typeface="Meiryo UI" panose="020B0604030504040204" pitchFamily="50" charset="-128"/>
                          <a:ea typeface="Meiryo UI" panose="020B0604030504040204" pitchFamily="50" charset="-128"/>
                        </a:rPr>
                        <a:t>、</a:t>
                      </a:r>
                      <a:r>
                        <a:rPr lang="ja-JP" altLang="en-US" sz="1100" b="0" i="0" u="none" strike="noStrike" kern="1200" noProof="0">
                          <a:solidFill>
                            <a:schemeClr val="dk1"/>
                          </a:solidFill>
                          <a:latin typeface="Meiryo UI" panose="020B0604030504040204" pitchFamily="50" charset="-128"/>
                          <a:ea typeface="Meiryo UI" panose="020B0604030504040204" pitchFamily="50" charset="-128"/>
                        </a:rPr>
                        <a:t>一定の技術水準を確保することとしており、また、定期的に府職員による現場を踏まえた履行確認を実施している。</a:t>
                      </a:r>
                    </a:p>
                  </a:txBody>
                  <a:tcPr/>
                </a:tc>
                <a:tc>
                  <a:txBody>
                    <a:bodyPr/>
                    <a:lstStyle/>
                    <a:p>
                      <a:pPr marL="90170" indent="-90170" algn="l" defTabSz="914400" rtl="0" eaLnBrk="1" latinLnBrk="0" hangingPunct="1">
                        <a:buFont typeface="Arial" panose="020B0604020202020204" pitchFamily="34" charset="0"/>
                        <a:buChar char="•"/>
                      </a:pPr>
                      <a:r>
                        <a:rPr lang="ja-JP" altLang="en-US" sz="1100" b="0" kern="1200">
                          <a:solidFill>
                            <a:schemeClr val="dk1"/>
                          </a:solidFill>
                          <a:latin typeface="Meiryo UI" panose="020B0604030504040204" pitchFamily="50" charset="-128"/>
                          <a:ea typeface="Meiryo UI" panose="020B0604030504040204" pitchFamily="50" charset="-128"/>
                          <a:cs typeface="+mn-cs"/>
                        </a:rPr>
                        <a:t>発生した事象に対してどういう状態に至ったかという記録を残しておくのがよい</a:t>
                      </a:r>
                      <a:r>
                        <a:rPr kumimoji="1" lang="ja-JP" altLang="en-US" sz="1100" b="0" kern="1200">
                          <a:solidFill>
                            <a:schemeClr val="dk1"/>
                          </a:solidFill>
                          <a:latin typeface="Meiryo UI" panose="020B0604030504040204" pitchFamily="50" charset="-128"/>
                          <a:ea typeface="Meiryo UI" panose="020B0604030504040204" pitchFamily="50" charset="-128"/>
                          <a:cs typeface="+mn-cs"/>
                        </a:rPr>
                        <a:t>【点検</a:t>
                      </a:r>
                      <a:r>
                        <a:rPr lang="en-US" altLang="ja-JP" sz="1100" b="0" kern="1200">
                          <a:solidFill>
                            <a:schemeClr val="dk1"/>
                          </a:solidFill>
                          <a:latin typeface="Meiryo UI" panose="020B0604030504040204" pitchFamily="50" charset="-128"/>
                          <a:ea typeface="Meiryo UI" panose="020B0604030504040204" pitchFamily="50" charset="-128"/>
                          <a:cs typeface="+mn-cs"/>
                        </a:rPr>
                        <a:t>】</a:t>
                      </a:r>
                    </a:p>
                    <a:p>
                      <a:pPr marL="0" indent="0" algn="l" defTabSz="914400" rtl="0" eaLnBrk="1" latinLnBrk="0" hangingPunct="1">
                        <a:buFont typeface="Arial" panose="020B0604020202020204" pitchFamily="34" charset="0"/>
                        <a:buNone/>
                      </a:pPr>
                      <a:r>
                        <a:rPr lang="ja-JP" altLang="en-US" sz="1100" b="0" kern="1200">
                          <a:solidFill>
                            <a:schemeClr val="dk1"/>
                          </a:solidFill>
                          <a:latin typeface="Meiryo UI" panose="020B0604030504040204" pitchFamily="50" charset="-128"/>
                          <a:ea typeface="Meiryo UI" panose="020B0604030504040204" pitchFamily="50" charset="-128"/>
                          <a:cs typeface="+mn-cs"/>
                        </a:rPr>
                        <a:t>（</a:t>
                      </a:r>
                      <a:r>
                        <a:rPr lang="ja-JP" altLang="en-US" sz="1100" b="0" kern="1200">
                          <a:solidFill>
                            <a:schemeClr val="dk1"/>
                          </a:solidFill>
                          <a:latin typeface="Meiryo UI" panose="020B0604030504040204" pitchFamily="50" charset="-128"/>
                          <a:ea typeface="Meiryo UI" panose="020B0604030504040204" pitchFamily="50" charset="-128"/>
                          <a:cs typeface="+mn-cs"/>
                          <a:hlinkClick r:id="rId4"/>
                        </a:rPr>
                        <a:t>部会説明資料</a:t>
                      </a:r>
                      <a:r>
                        <a:rPr lang="en-US" altLang="ja-JP" sz="1100" b="0" kern="1200">
                          <a:solidFill>
                            <a:schemeClr val="dk1"/>
                          </a:solidFill>
                          <a:latin typeface="Meiryo UI" panose="020B0604030504040204" pitchFamily="50" charset="-128"/>
                          <a:ea typeface="Meiryo UI" panose="020B0604030504040204" pitchFamily="50" charset="-128"/>
                          <a:cs typeface="+mn-cs"/>
                          <a:hlinkClick r:id="rId4"/>
                        </a:rPr>
                        <a:t>P.22</a:t>
                      </a:r>
                      <a:r>
                        <a:rPr lang="ja-JP" altLang="en-US" sz="1100" b="0" kern="1200">
                          <a:solidFill>
                            <a:schemeClr val="dk1"/>
                          </a:solidFill>
                          <a:latin typeface="Meiryo UI" panose="020B0604030504040204" pitchFamily="50" charset="-128"/>
                          <a:ea typeface="Meiryo UI" panose="020B0604030504040204" pitchFamily="50" charset="-128"/>
                          <a:cs typeface="+mn-cs"/>
                        </a:rPr>
                        <a:t>）</a:t>
                      </a:r>
                      <a:endParaRPr lang="en-US" altLang="ja-JP" sz="1100" b="0" kern="120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100" b="0" kern="1200">
                          <a:solidFill>
                            <a:schemeClr val="dk1"/>
                          </a:solidFill>
                          <a:latin typeface="Meiryo UI" panose="020B0604030504040204" pitchFamily="50" charset="-128"/>
                          <a:ea typeface="Meiryo UI" panose="020B0604030504040204" pitchFamily="50" charset="-128"/>
                          <a:cs typeface="+mn-cs"/>
                        </a:rPr>
                        <a:t>⇒</a:t>
                      </a:r>
                      <a:r>
                        <a:rPr lang="en-US" altLang="ja-JP" sz="1100" b="0" kern="1200" err="1">
                          <a:solidFill>
                            <a:schemeClr val="dk1"/>
                          </a:solidFill>
                          <a:latin typeface="Meiryo UI" panose="020B0604030504040204" pitchFamily="50" charset="-128"/>
                          <a:ea typeface="Meiryo UI" panose="020B0604030504040204" pitchFamily="50" charset="-128"/>
                          <a:cs typeface="+mn-cs"/>
                        </a:rPr>
                        <a:t>災害時にはどういった事象でどのような被害が生じたのかを整理している</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0" lvl="0" indent="0" algn="l">
                        <a:buNone/>
                      </a:pPr>
                      <a:endParaRPr lang="en-US" altLang="ja-JP" sz="1100" b="0" kern="1200">
                        <a:solidFill>
                          <a:schemeClr val="dk1"/>
                        </a:solidFill>
                        <a:latin typeface="Meiryo UI" panose="020B0604030504040204" pitchFamily="50" charset="-128"/>
                        <a:ea typeface="Meiryo UI" panose="020B0604030504040204" pitchFamily="50" charset="-128"/>
                        <a:cs typeface="+mn-cs"/>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a:solidFill>
                            <a:schemeClr val="dk1"/>
                          </a:solidFill>
                          <a:latin typeface="Meiryo UI" panose="020B0604030504040204" pitchFamily="50" charset="-128"/>
                          <a:ea typeface="Meiryo UI" panose="020B0604030504040204" pitchFamily="50" charset="-128"/>
                          <a:cs typeface="+mn-cs"/>
                        </a:rPr>
                        <a:t>すべての施設（斜面の擁壁、堰堤など含め）の更新フローがあるのか</a:t>
                      </a:r>
                      <a:r>
                        <a:rPr kumimoji="1" lang="en-US" altLang="ja-JP" sz="1100" b="0" kern="1200">
                          <a:solidFill>
                            <a:schemeClr val="dk1"/>
                          </a:solidFill>
                          <a:latin typeface="Meiryo UI" panose="020B0604030504040204" pitchFamily="50" charset="-128"/>
                          <a:ea typeface="Meiryo UI" panose="020B0604030504040204" pitchFamily="50" charset="-128"/>
                          <a:cs typeface="+mn-cs"/>
                        </a:rPr>
                        <a:t>【</a:t>
                      </a:r>
                      <a:r>
                        <a:rPr kumimoji="1" lang="ja-JP" altLang="en-US" sz="1100" b="0" kern="1200">
                          <a:solidFill>
                            <a:schemeClr val="dk1"/>
                          </a:solidFill>
                          <a:latin typeface="Meiryo UI" panose="020B0604030504040204" pitchFamily="50" charset="-128"/>
                          <a:ea typeface="Meiryo UI" panose="020B0604030504040204" pitchFamily="50" charset="-128"/>
                          <a:cs typeface="+mn-cs"/>
                        </a:rPr>
                        <a:t>更新</a:t>
                      </a:r>
                      <a:r>
                        <a:rPr kumimoji="1" lang="en-US" altLang="ja-JP" sz="1100" b="0" kern="1200">
                          <a:solidFill>
                            <a:schemeClr val="dk1"/>
                          </a:solidFill>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kern="1200">
                          <a:solidFill>
                            <a:schemeClr val="dk1"/>
                          </a:solidFill>
                          <a:latin typeface="Meiryo UI" panose="020B0604030504040204" pitchFamily="50" charset="-128"/>
                          <a:ea typeface="Meiryo UI" panose="020B0604030504040204" pitchFamily="50" charset="-128"/>
                          <a:cs typeface="+mn-cs"/>
                        </a:rPr>
                        <a:t>（</a:t>
                      </a:r>
                      <a:r>
                        <a:rPr kumimoji="1" lang="ja-JP" altLang="en-US" sz="1100" b="0" kern="1200">
                          <a:solidFill>
                            <a:schemeClr val="dk1"/>
                          </a:solidFill>
                          <a:latin typeface="Meiryo UI" panose="020B0604030504040204" pitchFamily="50" charset="-128"/>
                          <a:ea typeface="Meiryo UI" panose="020B0604030504040204" pitchFamily="50" charset="-128"/>
                          <a:cs typeface="+mn-cs"/>
                          <a:hlinkClick r:id="rId4"/>
                        </a:rPr>
                        <a:t>部会説明資料</a:t>
                      </a:r>
                      <a:r>
                        <a:rPr kumimoji="1" lang="en-US" altLang="ja-JP" sz="1100" b="0" kern="1200">
                          <a:solidFill>
                            <a:schemeClr val="dk1"/>
                          </a:solidFill>
                          <a:latin typeface="Meiryo UI" panose="020B0604030504040204" pitchFamily="50" charset="-128"/>
                          <a:ea typeface="Meiryo UI" panose="020B0604030504040204" pitchFamily="50" charset="-128"/>
                          <a:cs typeface="+mn-cs"/>
                          <a:hlinkClick r:id="rId4"/>
                        </a:rPr>
                        <a:t>P.21</a:t>
                      </a:r>
                      <a:r>
                        <a:rPr kumimoji="1" lang="ja-JP" altLang="en-US" sz="1100" b="0" kern="1200">
                          <a:solidFill>
                            <a:schemeClr val="dk1"/>
                          </a:solidFill>
                          <a:latin typeface="Meiryo UI" panose="020B0604030504040204" pitchFamily="50" charset="-128"/>
                          <a:ea typeface="Meiryo UI" panose="020B0604030504040204" pitchFamily="50" charset="-128"/>
                          <a:cs typeface="+mn-cs"/>
                        </a:rPr>
                        <a:t>）</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a:lnSpc>
                          <a:spcPct val="100000"/>
                        </a:lnSpc>
                        <a:spcBef>
                          <a:spcPts val="0"/>
                        </a:spcBef>
                        <a:spcAft>
                          <a:spcPts val="0"/>
                        </a:spcAft>
                        <a:buClrTx/>
                        <a:buSzTx/>
                        <a:buNone/>
                      </a:pPr>
                      <a:r>
                        <a:rPr lang="en-US" altLang="ja-JP" sz="1100" b="0" kern="1200">
                          <a:solidFill>
                            <a:schemeClr val="dk1"/>
                          </a:solidFill>
                          <a:latin typeface="Meiryo UI" panose="020B0604030504040204" pitchFamily="50" charset="-128"/>
                          <a:ea typeface="Meiryo UI" panose="020B0604030504040204" pitchFamily="50" charset="-128"/>
                          <a:cs typeface="+mn-cs"/>
                        </a:rPr>
                        <a:t>⇒</a:t>
                      </a:r>
                      <a:r>
                        <a:rPr lang="en-US" sz="1100" b="0" i="0" u="none" strike="noStrike" kern="1200" noProof="0" err="1">
                          <a:solidFill>
                            <a:schemeClr val="dk1"/>
                          </a:solidFill>
                          <a:latin typeface="Meiryo UI" panose="020B0604030504040204" pitchFamily="50" charset="-128"/>
                          <a:ea typeface="Meiryo UI" panose="020B0604030504040204" pitchFamily="50" charset="-128"/>
                        </a:rPr>
                        <a:t>補修・更新の考え方について施設の特性や、国、全国の事例も踏まえ、適切に設定</a:t>
                      </a:r>
                      <a:endParaRPr kumimoji="1" lang="en-US" sz="1100" b="0" i="0" u="none" strike="noStrike" kern="1200" noProof="0">
                        <a:solidFill>
                          <a:schemeClr val="dk1"/>
                        </a:solidFill>
                        <a:latin typeface="Meiryo UI" panose="020B0604030504040204" pitchFamily="50" charset="-128"/>
                        <a:ea typeface="Meiryo UI" panose="020B0604030504040204" pitchFamily="50" charset="-128"/>
                      </a:endParaRPr>
                    </a:p>
                    <a:p>
                      <a:pPr marL="90488" indent="-90488" algn="l" rtl="0" eaLnBrk="1" latinLnBrk="0" hangingPunct="1">
                        <a:buFont typeface="Arial" panose="020B0604020202020204" pitchFamily="34" charset="0"/>
                        <a:buChar char="•"/>
                      </a:pPr>
                      <a:endParaRPr lang="en-US" altLang="ja-JP" sz="1100" b="0" kern="120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lang="ja-JP" altLang="en-US" sz="1100" b="0" kern="1200">
                          <a:solidFill>
                            <a:schemeClr val="dk1"/>
                          </a:solidFill>
                          <a:latin typeface="Meiryo UI" panose="020B0604030504040204" pitchFamily="50" charset="-128"/>
                          <a:ea typeface="Meiryo UI" panose="020B0604030504040204" pitchFamily="50" charset="-128"/>
                          <a:cs typeface="+mn-cs"/>
                        </a:rPr>
                        <a:t>施設点検でのドローンの活用は、直営、委託それぞれの使い方があるので、両方で対応するのがよい</a:t>
                      </a:r>
                      <a:r>
                        <a:rPr kumimoji="1" lang="en-US" altLang="ja-JP" sz="1100" b="0" kern="1200">
                          <a:solidFill>
                            <a:schemeClr val="dk1"/>
                          </a:solidFill>
                          <a:latin typeface="Meiryo UI" panose="020B0604030504040204" pitchFamily="50" charset="-128"/>
                          <a:ea typeface="Meiryo UI" panose="020B0604030504040204" pitchFamily="50" charset="-128"/>
                          <a:cs typeface="+mn-cs"/>
                        </a:rPr>
                        <a:t>【</a:t>
                      </a:r>
                      <a:r>
                        <a:rPr kumimoji="1" lang="ja-JP" altLang="en-US" sz="1100" b="0" kern="1200">
                          <a:solidFill>
                            <a:schemeClr val="dk1"/>
                          </a:solidFill>
                          <a:latin typeface="Meiryo UI" panose="020B0604030504040204" pitchFamily="50" charset="-128"/>
                          <a:ea typeface="Meiryo UI" panose="020B0604030504040204" pitchFamily="50" charset="-128"/>
                          <a:cs typeface="+mn-cs"/>
                        </a:rPr>
                        <a:t>新技術</a:t>
                      </a:r>
                      <a:r>
                        <a:rPr lang="en-US" altLang="ja-JP" sz="1100" b="0" kern="1200">
                          <a:solidFill>
                            <a:schemeClr val="dk1"/>
                          </a:solidFill>
                          <a:latin typeface="Meiryo UI" panose="020B0604030504040204" pitchFamily="50" charset="-128"/>
                          <a:ea typeface="Meiryo UI" panose="020B0604030504040204" pitchFamily="50" charset="-128"/>
                          <a:cs typeface="+mn-cs"/>
                        </a:rPr>
                        <a:t>】</a:t>
                      </a:r>
                    </a:p>
                    <a:p>
                      <a:pPr marL="0" indent="0" algn="l" defTabSz="914400" rtl="0" eaLnBrk="1" latinLnBrk="0" hangingPunct="1">
                        <a:buFont typeface="Arial" panose="020B0604020202020204" pitchFamily="34" charset="0"/>
                        <a:buNone/>
                      </a:pPr>
                      <a:r>
                        <a:rPr kumimoji="1" lang="ja-JP" altLang="en-US" sz="1100" b="0" kern="1200">
                          <a:solidFill>
                            <a:schemeClr val="dk1"/>
                          </a:solidFill>
                          <a:latin typeface="Meiryo UI" panose="020B0604030504040204" pitchFamily="50" charset="-128"/>
                          <a:ea typeface="Meiryo UI" panose="020B0604030504040204" pitchFamily="50" charset="-128"/>
                          <a:cs typeface="+mn-cs"/>
                        </a:rPr>
                        <a:t>（</a:t>
                      </a:r>
                      <a:r>
                        <a:rPr kumimoji="1" lang="ja-JP" altLang="en-US" sz="1100" b="0" kern="1200">
                          <a:solidFill>
                            <a:schemeClr val="dk1"/>
                          </a:solidFill>
                          <a:latin typeface="Meiryo UI" panose="020B0604030504040204" pitchFamily="50" charset="-128"/>
                          <a:ea typeface="Meiryo UI" panose="020B0604030504040204" pitchFamily="50" charset="-128"/>
                          <a:cs typeface="+mn-cs"/>
                          <a:hlinkClick r:id="rId4"/>
                        </a:rPr>
                        <a:t>部会説明資料</a:t>
                      </a:r>
                      <a:r>
                        <a:rPr kumimoji="1" lang="en-US" altLang="ja-JP" sz="1100" b="0" kern="1200">
                          <a:solidFill>
                            <a:schemeClr val="dk1"/>
                          </a:solidFill>
                          <a:latin typeface="Meiryo UI" panose="020B0604030504040204" pitchFamily="50" charset="-128"/>
                          <a:ea typeface="Meiryo UI" panose="020B0604030504040204" pitchFamily="50" charset="-128"/>
                          <a:cs typeface="+mn-cs"/>
                          <a:hlinkClick r:id="rId4"/>
                        </a:rPr>
                        <a:t>P.19</a:t>
                      </a:r>
                      <a:r>
                        <a:rPr kumimoji="1" lang="ja-JP" altLang="en-US" sz="1100" b="0" kern="1200">
                          <a:solidFill>
                            <a:schemeClr val="dk1"/>
                          </a:solidFill>
                          <a:latin typeface="Meiryo UI" panose="020B0604030504040204" pitchFamily="50" charset="-128"/>
                          <a:ea typeface="Meiryo UI" panose="020B0604030504040204" pitchFamily="50" charset="-128"/>
                          <a:cs typeface="+mn-cs"/>
                        </a:rPr>
                        <a:t>）</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0" lvl="0" indent="0" algn="l" defTabSz="914400">
                        <a:buNone/>
                      </a:pPr>
                      <a:r>
                        <a:rPr lang="en-US" altLang="ja-JP" sz="1100" b="0" kern="1200">
                          <a:solidFill>
                            <a:schemeClr val="dk1"/>
                          </a:solidFill>
                          <a:latin typeface="Meiryo UI" panose="020B0604030504040204" pitchFamily="50" charset="-128"/>
                          <a:ea typeface="Meiryo UI" panose="020B0604030504040204" pitchFamily="50" charset="-128"/>
                          <a:cs typeface="+mn-cs"/>
                        </a:rPr>
                        <a:t>⇒</a:t>
                      </a:r>
                      <a:r>
                        <a:rPr lang="en-US" sz="1100" b="0" i="0" u="none" strike="noStrike" kern="1200" noProof="0">
                          <a:solidFill>
                            <a:schemeClr val="dk1"/>
                          </a:solidFill>
                          <a:latin typeface="Meiryo UI" panose="020B0604030504040204" pitchFamily="50" charset="-128"/>
                          <a:ea typeface="Meiryo UI" panose="020B0604030504040204" pitchFamily="50" charset="-128"/>
                        </a:rPr>
                        <a:t>ドローンの活用について、職員による年１回の点検や、コンサルタントによる５年に１回の点検に際し、近接目視が困難な箇所での使用など、点検の効率化、省力化の視点で段階的に活用を拡大</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90488" indent="-90488" algn="l" rtl="0" eaLnBrk="1" latinLnBrk="0" hangingPunct="1">
                        <a:buFont typeface="Arial" panose="020B0604020202020204" pitchFamily="34" charset="0"/>
                        <a:buChar char="•"/>
                      </a:pPr>
                      <a:endParaRPr lang="en-US" altLang="ja-JP" sz="1100" b="0" kern="120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100" b="0" kern="1200">
                          <a:solidFill>
                            <a:schemeClr val="dk1"/>
                          </a:solidFill>
                          <a:latin typeface="Meiryo UI" panose="020B0604030504040204" pitchFamily="50" charset="-128"/>
                          <a:ea typeface="Meiryo UI" panose="020B0604030504040204" pitchFamily="50" charset="-128"/>
                          <a:cs typeface="+mn-cs"/>
                        </a:rPr>
                        <a:t>（下水管路等）現状のモニタリングデータをもとに変状を検知することはできないか</a:t>
                      </a:r>
                      <a:r>
                        <a:rPr kumimoji="1" lang="en-US" altLang="ja-JP" sz="1100" b="0" kern="1200">
                          <a:solidFill>
                            <a:schemeClr val="dk1"/>
                          </a:solidFill>
                          <a:latin typeface="Meiryo UI" panose="020B0604030504040204" pitchFamily="50" charset="-128"/>
                          <a:ea typeface="Meiryo UI" panose="020B0604030504040204" pitchFamily="50" charset="-128"/>
                          <a:cs typeface="+mn-cs"/>
                        </a:rPr>
                        <a:t>【</a:t>
                      </a:r>
                      <a:r>
                        <a:rPr kumimoji="1" lang="ja-JP" altLang="en-US" sz="1100" b="0" kern="1200">
                          <a:solidFill>
                            <a:schemeClr val="dk1"/>
                          </a:solidFill>
                          <a:latin typeface="Meiryo UI" panose="020B0604030504040204" pitchFamily="50" charset="-128"/>
                          <a:ea typeface="Meiryo UI" panose="020B0604030504040204" pitchFamily="50" charset="-128"/>
                          <a:cs typeface="+mn-cs"/>
                        </a:rPr>
                        <a:t>データ</a:t>
                      </a:r>
                      <a:r>
                        <a:rPr lang="en-US" altLang="ja-JP" sz="1100" b="0" kern="1200">
                          <a:solidFill>
                            <a:schemeClr val="dk1"/>
                          </a:solidFill>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
                          <a:srgbClr val="000000"/>
                        </a:buClr>
                        <a:buSzTx/>
                        <a:buFont typeface="Arial,Sans-Serif"/>
                        <a:buNone/>
                        <a:tabLst/>
                        <a:defRPr/>
                      </a:pPr>
                      <a:r>
                        <a:rPr lang="ja-JP" altLang="en-US" sz="1100">
                          <a:effectLst/>
                          <a:highlight>
                            <a:srgbClr val="D0D8E8"/>
                          </a:highlight>
                          <a:latin typeface="Meiryo UI" panose="020B0604030504040204" pitchFamily="50" charset="-128"/>
                          <a:ea typeface="Meiryo UI" panose="020B0604030504040204" pitchFamily="50" charset="-128"/>
                        </a:rPr>
                        <a:t>（</a:t>
                      </a:r>
                      <a:r>
                        <a:rPr lang="ja-JP" altLang="en-US" sz="1100">
                          <a:effectLst/>
                          <a:highlight>
                            <a:srgbClr val="D0D8E8"/>
                          </a:highlight>
                          <a:latin typeface="Meiryo UI" panose="020B0604030504040204" pitchFamily="50" charset="-128"/>
                          <a:ea typeface="Meiryo UI" panose="020B0604030504040204" pitchFamily="50" charset="-128"/>
                          <a:hlinkClick r:id="rId5"/>
                        </a:rPr>
                        <a:t>部会説明資料（下水）</a:t>
                      </a:r>
                      <a:r>
                        <a:rPr lang="en-US" altLang="ja-JP" sz="1100">
                          <a:effectLst/>
                          <a:highlight>
                            <a:srgbClr val="D0D8E8"/>
                          </a:highlight>
                          <a:latin typeface="Meiryo UI" panose="020B0604030504040204" pitchFamily="50" charset="-128"/>
                          <a:ea typeface="Meiryo UI" panose="020B0604030504040204" pitchFamily="50" charset="-128"/>
                          <a:hlinkClick r:id="rId5"/>
                        </a:rPr>
                        <a:t>P.19</a:t>
                      </a:r>
                      <a:r>
                        <a:rPr lang="ja-JP" altLang="en-US" sz="1100">
                          <a:effectLst/>
                          <a:highlight>
                            <a:srgbClr val="D0D8E8"/>
                          </a:highlight>
                          <a:latin typeface="Meiryo UI" panose="020B0604030504040204" pitchFamily="50" charset="-128"/>
                          <a:ea typeface="Meiryo UI" panose="020B0604030504040204" pitchFamily="50" charset="-128"/>
                        </a:rPr>
                        <a:t>）</a:t>
                      </a:r>
                      <a:endParaRPr lang="en-US" altLang="ja-JP" sz="1100" b="0" i="0" u="none" strike="noStrike" noProof="0">
                        <a:solidFill>
                          <a:schemeClr val="dk1"/>
                        </a:solidFill>
                        <a:effectLst/>
                        <a:highlight>
                          <a:srgbClr val="D0D8E8"/>
                        </a:highlight>
                        <a:latin typeface="Meiryo UI" panose="020B0604030504040204" pitchFamily="50" charset="-128"/>
                        <a:ea typeface="Meiryo UI" panose="020B0604030504040204" pitchFamily="50" charset="-128"/>
                      </a:endParaRPr>
                    </a:p>
                    <a:p>
                      <a:pPr marL="0" indent="0" algn="l" defTabSz="914400" rtl="0" eaLnBrk="1" latinLnBrk="0" hangingPunct="1">
                        <a:buNone/>
                      </a:pPr>
                      <a:r>
                        <a:rPr lang="en-US" altLang="ja-JP" sz="1100" b="0" kern="1200">
                          <a:solidFill>
                            <a:schemeClr val="dk1"/>
                          </a:solidFill>
                          <a:latin typeface="Meiryo UI" panose="020B0604030504040204" pitchFamily="50" charset="-128"/>
                          <a:ea typeface="Meiryo UI" panose="020B0604030504040204" pitchFamily="50" charset="-128"/>
                          <a:cs typeface="+mn-cs"/>
                        </a:rPr>
                        <a:t>⇒</a:t>
                      </a:r>
                      <a:r>
                        <a:rPr lang="en-US" altLang="ja-JP" sz="1100" b="0" kern="1200" err="1">
                          <a:solidFill>
                            <a:schemeClr val="dk1"/>
                          </a:solidFill>
                          <a:latin typeface="Meiryo UI" panose="020B0604030504040204" pitchFamily="50" charset="-128"/>
                          <a:ea typeface="Meiryo UI" panose="020B0604030504040204" pitchFamily="50" charset="-128"/>
                          <a:cs typeface="+mn-cs"/>
                        </a:rPr>
                        <a:t>下水管は地下埋設管が多く、外観調査ができる箇所は水管橋部分などに限られる</a:t>
                      </a: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None/>
                      </a:pPr>
                      <a:endParaRPr kumimoji="1" lang="en-US" altLang="ja-JP" sz="1100" b="0" kern="120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90170" indent="-90170" algn="l">
                        <a:buFont typeface="Arial" panose="020B0604020202020204" pitchFamily="34" charset="0"/>
                        <a:buChar char="•"/>
                      </a:pPr>
                      <a:r>
                        <a:rPr kumimoji="1" lang="ja-JP" altLang="en-US" sz="1100" b="0">
                          <a:latin typeface="Meiryo UI" panose="020B0604030504040204" pitchFamily="50" charset="-128"/>
                          <a:ea typeface="Meiryo UI" panose="020B0604030504040204" pitchFamily="50" charset="-128"/>
                        </a:rPr>
                        <a:t>設備の冗長性や重要性についても整理した上で、目標寿命の年数を設定する必要がある。冗長性を持たせることにより、設備のメンテナンスの考え方を変えることができる</a:t>
                      </a:r>
                      <a:r>
                        <a:rPr lang="ja-JP" altLang="en-US" sz="1100" b="0">
                          <a:latin typeface="Meiryo UI" panose="020B0604030504040204" pitchFamily="50" charset="-128"/>
                          <a:ea typeface="Meiryo UI" panose="020B0604030504040204" pitchFamily="50" charset="-128"/>
                        </a:rPr>
                        <a:t>と思われる</a:t>
                      </a:r>
                      <a:r>
                        <a:rPr kumimoji="1" lang="en-US" altLang="ja-JP" sz="1100" b="0">
                          <a:latin typeface="Meiryo UI" panose="020B0604030504040204" pitchFamily="50" charset="-128"/>
                          <a:ea typeface="Meiryo UI" panose="020B0604030504040204" pitchFamily="50" charset="-128"/>
                        </a:rPr>
                        <a:t>【</a:t>
                      </a:r>
                      <a:r>
                        <a:rPr kumimoji="1" lang="ja-JP" altLang="en-US" sz="1100" b="0">
                          <a:latin typeface="Meiryo UI" panose="020B0604030504040204" pitchFamily="50" charset="-128"/>
                          <a:ea typeface="Meiryo UI" panose="020B0604030504040204" pitchFamily="50" charset="-128"/>
                        </a:rPr>
                        <a:t>更新</a:t>
                      </a:r>
                      <a:r>
                        <a:rPr lang="en-US" altLang="ja-JP" sz="1100" b="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ja-JP" altLang="en-US" sz="1100">
                          <a:effectLst/>
                          <a:highlight>
                            <a:srgbClr val="D0D8E8"/>
                          </a:highlight>
                          <a:latin typeface="Arial"/>
                          <a:ea typeface="Meiryo UI"/>
                        </a:rPr>
                        <a:t>（</a:t>
                      </a:r>
                      <a:r>
                        <a:rPr lang="ja-JP" altLang="en-US" sz="1100">
                          <a:effectLst/>
                          <a:highlight>
                            <a:srgbClr val="D0D8E8"/>
                          </a:highlight>
                          <a:latin typeface="Arial"/>
                          <a:ea typeface="Meiryo UI"/>
                          <a:hlinkClick r:id="rId6"/>
                        </a:rPr>
                        <a:t>部会説明資料</a:t>
                      </a:r>
                      <a:r>
                        <a:rPr lang="en-US" altLang="ja-JP" sz="1100">
                          <a:effectLst/>
                          <a:highlight>
                            <a:srgbClr val="D0D8E8"/>
                          </a:highlight>
                          <a:latin typeface="Arial"/>
                          <a:ea typeface="Meiryo UI"/>
                          <a:hlinkClick r:id="rId6"/>
                        </a:rPr>
                        <a:t>P.23</a:t>
                      </a:r>
                      <a:r>
                        <a:rPr lang="ja-JP" altLang="en-US" sz="1100">
                          <a:effectLst/>
                          <a:highlight>
                            <a:srgbClr val="D0D8E8"/>
                          </a:highlight>
                          <a:latin typeface="Arial"/>
                          <a:ea typeface="Meiryo UI"/>
                        </a:rPr>
                        <a:t>）</a:t>
                      </a:r>
                      <a:endParaRPr lang="en-US" altLang="ja-JP" sz="1100" b="0" i="0" u="none" strike="noStrike" noProof="0">
                        <a:solidFill>
                          <a:srgbClr val="000000"/>
                        </a:solidFill>
                        <a:effectLst/>
                        <a:highlight>
                          <a:srgbClr val="D0D8E8"/>
                        </a:highlight>
                        <a:latin typeface="Meiryo UI"/>
                      </a:endParaRPr>
                    </a:p>
                    <a:p>
                      <a:pPr marL="0" lvl="0" indent="0" algn="l">
                        <a:lnSpc>
                          <a:spcPct val="100000"/>
                        </a:lnSpc>
                        <a:spcBef>
                          <a:spcPts val="0"/>
                        </a:spcBef>
                        <a:spcAft>
                          <a:spcPts val="0"/>
                        </a:spcAft>
                        <a:buNone/>
                      </a:pPr>
                      <a:r>
                        <a:rPr lang="en-US" altLang="ja-JP" sz="1100" b="0">
                          <a:latin typeface="Meiryo UI" panose="020B0604030504040204" pitchFamily="50" charset="-128"/>
                          <a:ea typeface="Meiryo UI" panose="020B0604030504040204" pitchFamily="50" charset="-128"/>
                        </a:rPr>
                        <a:t>⇒</a:t>
                      </a:r>
                      <a:r>
                        <a:rPr lang="en-US" sz="1100" b="0" i="0" u="none" strike="noStrike" noProof="0" err="1">
                          <a:latin typeface="Meiryo UI" panose="020B0604030504040204" pitchFamily="50" charset="-128"/>
                          <a:ea typeface="Meiryo UI" panose="020B0604030504040204" pitchFamily="50" charset="-128"/>
                        </a:rPr>
                        <a:t>施設の冗長性は、国等の準拠基準に基づいているか否かで判断しており、準拠基準に位置付けがない場合は</a:t>
                      </a:r>
                      <a:r>
                        <a:rPr lang="en-US" sz="1100" b="0" i="0" u="none" strike="noStrike" noProof="0">
                          <a:latin typeface="Meiryo UI" panose="020B0604030504040204" pitchFamily="50" charset="-128"/>
                          <a:ea typeface="Meiryo UI" panose="020B0604030504040204" pitchFamily="50" charset="-128"/>
                        </a:rPr>
                        <a:t>、</a:t>
                      </a:r>
                      <a:r>
                        <a:rPr lang="ja-JP" altLang="en-US" sz="1100" b="0" i="0" u="none" strike="noStrike" noProof="0">
                          <a:latin typeface="Meiryo UI" panose="020B0604030504040204" pitchFamily="50" charset="-128"/>
                          <a:ea typeface="Meiryo UI" panose="020B0604030504040204" pitchFamily="50" charset="-128"/>
                        </a:rPr>
                        <a:t>冗長性を持たせることが厳しい状況</a:t>
                      </a:r>
                      <a:endParaRPr lang="en-US" altLang="ja-JP" sz="1100" b="0">
                        <a:latin typeface="Meiryo UI" panose="020B0604030504040204" pitchFamily="50" charset="-128"/>
                        <a:ea typeface="Meiryo UI" panose="020B0604030504040204" pitchFamily="50" charset="-128"/>
                      </a:endParaRPr>
                    </a:p>
                    <a:p>
                      <a:pPr marL="0" lvl="0" indent="0" algn="l">
                        <a:buNone/>
                      </a:pPr>
                      <a:r>
                        <a:rPr lang="en-US" sz="1100" b="0" i="0" u="none" strike="noStrike" noProof="0" err="1">
                          <a:latin typeface="Meiryo UI" panose="020B0604030504040204" pitchFamily="50" charset="-128"/>
                          <a:ea typeface="Meiryo UI" panose="020B0604030504040204" pitchFamily="50" charset="-128"/>
                        </a:rPr>
                        <a:t>目標寿命は、冗長性を持たせた重要度の高い設備について</a:t>
                      </a:r>
                      <a:r>
                        <a:rPr lang="en-US" sz="1100" b="0" i="0" u="none" strike="noStrike" noProof="0">
                          <a:latin typeface="Meiryo UI" panose="020B0604030504040204" pitchFamily="50" charset="-128"/>
                          <a:ea typeface="Meiryo UI" panose="020B0604030504040204" pitchFamily="50" charset="-128"/>
                        </a:rPr>
                        <a:t>、</a:t>
                      </a:r>
                      <a:r>
                        <a:rPr lang="ja-JP" altLang="en-US" sz="1100" b="0" i="0" u="none" strike="noStrike" noProof="0">
                          <a:latin typeface="Meiryo UI" panose="020B0604030504040204" pitchFamily="50" charset="-128"/>
                          <a:ea typeface="Meiryo UI" panose="020B0604030504040204" pitchFamily="50" charset="-128"/>
                        </a:rPr>
                        <a:t>予備機を含めた使用実績を加味し年数を設定</a:t>
                      </a:r>
                      <a:endParaRPr kumimoji="1" lang="en-US" sz="1100" b="0">
                        <a:latin typeface="Meiryo UI" panose="020B0604030504040204" pitchFamily="50" charset="-128"/>
                        <a:ea typeface="Meiryo UI" panose="020B0604030504040204" pitchFamily="50" charset="-128"/>
                      </a:endParaRPr>
                    </a:p>
                    <a:p>
                      <a:pPr marL="0" lvl="0" indent="0" algn="l">
                        <a:buFont typeface="Arial" panose="020B0604020202020204" pitchFamily="34" charset="0"/>
                        <a:buNone/>
                      </a:pPr>
                      <a:endParaRPr lang="en-US" altLang="ja-JP" sz="1100" b="0">
                        <a:latin typeface="Meiryo UI" panose="020B0604030504040204" pitchFamily="50" charset="-128"/>
                        <a:ea typeface="Meiryo UI" panose="020B0604030504040204" pitchFamily="50" charset="-128"/>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a:latin typeface="Meiryo UI" panose="020B0604030504040204" pitchFamily="50" charset="-128"/>
                          <a:ea typeface="Meiryo UI" panose="020B0604030504040204" pitchFamily="50" charset="-128"/>
                        </a:rPr>
                        <a:t>これからの維持管理を見据えた蓄積データの活用にあたっては、専門家の意見を上手く取り入れながら検討を進めていく必要がある</a:t>
                      </a:r>
                      <a:r>
                        <a:rPr kumimoji="1" lang="en-US" altLang="ja-JP" sz="1100" b="0">
                          <a:latin typeface="Meiryo UI" panose="020B0604030504040204" pitchFamily="50" charset="-128"/>
                          <a:ea typeface="Meiryo UI" panose="020B0604030504040204" pitchFamily="50" charset="-128"/>
                        </a:rPr>
                        <a:t>【</a:t>
                      </a:r>
                      <a:r>
                        <a:rPr kumimoji="1" lang="ja-JP" altLang="en-US" sz="1100" b="0">
                          <a:latin typeface="Meiryo UI" panose="020B0604030504040204" pitchFamily="50" charset="-128"/>
                          <a:ea typeface="Meiryo UI" panose="020B0604030504040204" pitchFamily="50" charset="-128"/>
                        </a:rPr>
                        <a:t>データ</a:t>
                      </a:r>
                      <a:r>
                        <a:rPr lang="en-US" altLang="ja-JP" sz="1100" b="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effectLst/>
                          <a:highlight>
                            <a:srgbClr val="D0D8E8"/>
                          </a:highlight>
                          <a:latin typeface="Arial"/>
                          <a:ea typeface="Meiryo UI"/>
                        </a:rPr>
                        <a:t>（</a:t>
                      </a:r>
                      <a:r>
                        <a:rPr lang="ja-JP" altLang="en-US" sz="1100">
                          <a:effectLst/>
                          <a:highlight>
                            <a:srgbClr val="D0D8E8"/>
                          </a:highlight>
                          <a:latin typeface="Arial"/>
                          <a:ea typeface="Meiryo UI"/>
                          <a:hlinkClick r:id="rId7"/>
                        </a:rPr>
                        <a:t>部会説明資料</a:t>
                      </a:r>
                      <a:r>
                        <a:rPr lang="en-US" altLang="ja-JP" sz="1100">
                          <a:effectLst/>
                          <a:highlight>
                            <a:srgbClr val="D0D8E8"/>
                          </a:highlight>
                          <a:latin typeface="Arial"/>
                          <a:ea typeface="Meiryo UI"/>
                          <a:hlinkClick r:id="rId7"/>
                        </a:rPr>
                        <a:t>P.3</a:t>
                      </a:r>
                      <a:r>
                        <a:rPr lang="ja-JP" altLang="en-US" sz="1100">
                          <a:effectLst/>
                          <a:highlight>
                            <a:srgbClr val="D0D8E8"/>
                          </a:highlight>
                          <a:latin typeface="Arial"/>
                          <a:ea typeface="Meiryo UI"/>
                        </a:rPr>
                        <a:t>）</a:t>
                      </a:r>
                      <a:endParaRPr lang="en-US" altLang="ja-JP" sz="1100" b="0" i="0" u="none" strike="noStrike" noProof="0">
                        <a:solidFill>
                          <a:srgbClr val="000000"/>
                        </a:solidFill>
                        <a:effectLst/>
                        <a:highlight>
                          <a:srgbClr val="D0D8E8"/>
                        </a:highlight>
                        <a:latin typeface="Meiryo UI"/>
                      </a:endParaRPr>
                    </a:p>
                    <a:p>
                      <a:pPr marL="0" marR="0" lvl="0" indent="0" algn="l">
                        <a:lnSpc>
                          <a:spcPct val="100000"/>
                        </a:lnSpc>
                        <a:spcBef>
                          <a:spcPts val="0"/>
                        </a:spcBef>
                        <a:spcAft>
                          <a:spcPts val="0"/>
                        </a:spcAft>
                        <a:buClrTx/>
                        <a:buSzTx/>
                        <a:buNone/>
                      </a:pPr>
                      <a:r>
                        <a:rPr lang="en-US" altLang="ja-JP" sz="1100" b="0">
                          <a:latin typeface="Meiryo UI" panose="020B0604030504040204" pitchFamily="50" charset="-128"/>
                          <a:ea typeface="Meiryo UI" panose="020B0604030504040204" pitchFamily="50" charset="-128"/>
                        </a:rPr>
                        <a:t>⇒</a:t>
                      </a:r>
                      <a:r>
                        <a:rPr lang="en-US" sz="1100" b="0" i="0" u="none" strike="noStrike" noProof="0">
                          <a:latin typeface="Meiryo UI" panose="020B0604030504040204" pitchFamily="50" charset="-128"/>
                          <a:ea typeface="Meiryo UI" panose="020B0604030504040204" pitchFamily="50" charset="-128"/>
                        </a:rPr>
                        <a:t>代表的な設備として、雨水ポンプ用のエンジンメーカーや水門巻き上げ機のメーカーに、故障診断に活用可能なデータについてヒアリングを行い整理していきたい</a:t>
                      </a:r>
                      <a:endParaRPr lang="en-US" altLang="ja-JP" sz="1100" b="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5431286"/>
                  </a:ext>
                </a:extLst>
              </a:tr>
            </a:tbl>
          </a:graphicData>
        </a:graphic>
      </p:graphicFrame>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9" name="正方形/長方形 11">
            <a:extLst>
              <a:ext uri="{FF2B5EF4-FFF2-40B4-BE49-F238E27FC236}">
                <a16:creationId xmlns:a16="http://schemas.microsoft.com/office/drawing/2014/main" id="{A8826C88-D194-4361-BB4B-766692B2710C}"/>
              </a:ext>
            </a:extLst>
          </p:cNvPr>
          <p:cNvSpPr>
            <a:spLocks noChangeArrowheads="1"/>
          </p:cNvSpPr>
          <p:nvPr/>
        </p:nvSpPr>
        <p:spPr bwMode="auto">
          <a:xfrm>
            <a:off x="6148388" y="206741"/>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a:ea typeface="Meiryo UI"/>
              </a:rPr>
              <a:t>個別部会の内容と取組方針</a:t>
            </a:r>
          </a:p>
        </p:txBody>
      </p:sp>
    </p:spTree>
    <p:extLst>
      <p:ext uri="{BB962C8B-B14F-4D97-AF65-F5344CB8AC3E}">
        <p14:creationId xmlns:p14="http://schemas.microsoft.com/office/powerpoint/2010/main" val="324374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4232-1147-F150-1317-B52C9E44402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3000253-9895-442F-1F78-6AB722EE1F31}"/>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22</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A2D30F8F-E9AE-8020-BEFC-CD54CB678139}"/>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41B6FD72-5B38-AAD7-6084-D943E30CA8D5}"/>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４</a:t>
            </a:r>
            <a:r>
              <a:rPr lang="en-US" altLang="ja-JP" b="1">
                <a:solidFill>
                  <a:schemeClr val="bg1"/>
                </a:solidFill>
                <a:latin typeface="BIZ UDゴシック" panose="020B0400000000000000" pitchFamily="49" charset="-128"/>
                <a:ea typeface="BIZ UDゴシック" panose="020B0400000000000000" pitchFamily="49" charset="-128"/>
              </a:rPr>
              <a:t>)</a:t>
            </a:r>
            <a:r>
              <a:rPr lang="ja-JP" altLang="en-US" b="1">
                <a:solidFill>
                  <a:schemeClr val="bg1"/>
                </a:solidFill>
                <a:latin typeface="BIZ UDゴシック" panose="020B0400000000000000" pitchFamily="49" charset="-128"/>
                <a:ea typeface="BIZ UDゴシック" panose="020B0400000000000000" pitchFamily="49" charset="-128"/>
              </a:rPr>
              <a:t> 橋梁における維持管理の取組状況</a:t>
            </a:r>
          </a:p>
        </p:txBody>
      </p:sp>
      <p:sp>
        <p:nvSpPr>
          <p:cNvPr id="10" name="コンテンツ プレースホルダー 2">
            <a:extLst>
              <a:ext uri="{FF2B5EF4-FFF2-40B4-BE49-F238E27FC236}">
                <a16:creationId xmlns:a16="http://schemas.microsoft.com/office/drawing/2014/main" id="{EC1F93FA-9506-E456-6C1C-55F099C7F2BD}"/>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a:latin typeface="BIZ UDゴシック" panose="020B0400000000000000" pitchFamily="49" charset="-128"/>
                <a:ea typeface="BIZ UDゴシック" panose="020B0400000000000000" pitchFamily="49" charset="-128"/>
                <a:cs typeface="Meiryo UI" panose="020B0604030504040204" pitchFamily="50" charset="-128"/>
              </a:rPr>
              <a:t>4-4</a:t>
            </a:r>
            <a:r>
              <a:rPr lang="ja-JP" altLang="en-US" sz="2000">
                <a:latin typeface="BIZ UDゴシック" panose="020B0400000000000000" pitchFamily="49" charset="-128"/>
                <a:ea typeface="BIZ UDゴシック" panose="020B0400000000000000" pitchFamily="49" charset="-128"/>
                <a:cs typeface="Meiryo UI" panose="020B0604030504040204" pitchFamily="50" charset="-128"/>
              </a:rPr>
              <a:t>　目標管理水準への対応状況［事業の進捗状況］</a:t>
            </a:r>
          </a:p>
        </p:txBody>
      </p:sp>
      <p:graphicFrame>
        <p:nvGraphicFramePr>
          <p:cNvPr id="2" name="表 1">
            <a:extLst>
              <a:ext uri="{FF2B5EF4-FFF2-40B4-BE49-F238E27FC236}">
                <a16:creationId xmlns:a16="http://schemas.microsoft.com/office/drawing/2014/main" id="{48A3B47A-1D88-C559-F641-104D0C34E93F}"/>
              </a:ext>
            </a:extLst>
          </p:cNvPr>
          <p:cNvGraphicFramePr>
            <a:graphicFrameLocks noGrp="1"/>
          </p:cNvGraphicFramePr>
          <p:nvPr/>
        </p:nvGraphicFramePr>
        <p:xfrm>
          <a:off x="848444" y="1149155"/>
          <a:ext cx="7447112" cy="564852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1648130724"/>
                    </a:ext>
                  </a:extLst>
                </a:gridCol>
                <a:gridCol w="607112">
                  <a:extLst>
                    <a:ext uri="{9D8B030D-6E8A-4147-A177-3AD203B41FA5}">
                      <a16:colId xmlns:a16="http://schemas.microsoft.com/office/drawing/2014/main" val="27689640"/>
                    </a:ext>
                  </a:extLst>
                </a:gridCol>
                <a:gridCol w="1728000">
                  <a:extLst>
                    <a:ext uri="{9D8B030D-6E8A-4147-A177-3AD203B41FA5}">
                      <a16:colId xmlns:a16="http://schemas.microsoft.com/office/drawing/2014/main" val="1820578844"/>
                    </a:ext>
                  </a:extLst>
                </a:gridCol>
                <a:gridCol w="1476000">
                  <a:extLst>
                    <a:ext uri="{9D8B030D-6E8A-4147-A177-3AD203B41FA5}">
                      <a16:colId xmlns:a16="http://schemas.microsoft.com/office/drawing/2014/main" val="2380619007"/>
                    </a:ext>
                  </a:extLst>
                </a:gridCol>
                <a:gridCol w="1476000">
                  <a:extLst>
                    <a:ext uri="{9D8B030D-6E8A-4147-A177-3AD203B41FA5}">
                      <a16:colId xmlns:a16="http://schemas.microsoft.com/office/drawing/2014/main" val="2106696689"/>
                    </a:ext>
                  </a:extLst>
                </a:gridCol>
              </a:tblGrid>
              <a:tr h="370840">
                <a:tc rowSpan="2">
                  <a:txBody>
                    <a:bodyPr/>
                    <a:lstStyle/>
                    <a:p>
                      <a:pPr algn="ctr"/>
                      <a:r>
                        <a:rPr kumimoji="1" lang="ja-JP" altLang="en-US" sz="1600">
                          <a:latin typeface="BIZ UDゴシック" panose="020B0400000000000000" pitchFamily="49" charset="-128"/>
                          <a:ea typeface="BIZ UDゴシック" panose="020B0400000000000000" pitchFamily="49" charset="-128"/>
                        </a:rPr>
                        <a:t>損傷写真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gridSpan="2">
                  <a:txBody>
                    <a:bodyPr/>
                    <a:lstStyle/>
                    <a:p>
                      <a:pPr algn="ctr"/>
                      <a:r>
                        <a:rPr kumimoji="1" lang="ja-JP" altLang="en-US" sz="1600">
                          <a:latin typeface="BIZ UDゴシック" panose="020B0400000000000000" pitchFamily="49" charset="-128"/>
                          <a:ea typeface="BIZ UDゴシック" panose="020B0400000000000000" pitchFamily="49" charset="-128"/>
                        </a:rPr>
                        <a:t>区分</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a:r>
                        <a:rPr kumimoji="1" lang="ja-JP" altLang="en-US" sz="1600">
                          <a:latin typeface="BIZ UDゴシック" panose="020B0400000000000000" pitchFamily="49" charset="-128"/>
                          <a:ea typeface="BIZ UDゴシック" panose="020B0400000000000000" pitchFamily="49" charset="-128"/>
                        </a:rPr>
                        <a:t>施設数</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839103084"/>
                  </a:ext>
                </a:extLst>
              </a:tr>
              <a:tr h="370840">
                <a:tc vMerge="1">
                  <a:txBody>
                    <a:bodyPr/>
                    <a:lstStyle/>
                    <a:p>
                      <a:endParaRPr kumimoji="1" lang="ja-JP" altLang="en-US">
                        <a:latin typeface="BIZ UDゴシック" panose="020B0400000000000000" pitchFamily="49" charset="-128"/>
                        <a:ea typeface="BIZ UDゴシック" panose="020B0400000000000000" pitchFamily="49" charset="-128"/>
                      </a:endParaRPr>
                    </a:p>
                  </a:txBody>
                  <a:tcPr>
                    <a:solidFill>
                      <a:schemeClr val="accent1"/>
                    </a:solidFill>
                  </a:tcPr>
                </a:tc>
                <a:tc gridSpan="2" vMerge="1">
                  <a:txBody>
                    <a:bodyPr/>
                    <a:lstStyle/>
                    <a:p>
                      <a:endParaRPr kumimoji="1" lang="ja-JP" altLang="en-US" b="1">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vMerge="1">
                  <a:txBody>
                    <a:bodyPr/>
                    <a:lstStyle/>
                    <a:p>
                      <a:endParaRPr kumimoji="1" lang="ja-JP" altLang="en-US" b="1">
                        <a:solidFill>
                          <a:schemeClr val="bg1"/>
                        </a:solidFill>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600" b="0" dirty="0">
                          <a:solidFill>
                            <a:schemeClr val="bg1"/>
                          </a:solidFill>
                          <a:latin typeface="BIZ UDゴシック" panose="020B0400000000000000" pitchFamily="49" charset="-128"/>
                          <a:ea typeface="BIZ UDゴシック" panose="020B0400000000000000" pitchFamily="49" charset="-128"/>
                        </a:rPr>
                        <a:t>計画策定時</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600" b="0" dirty="0">
                          <a:solidFill>
                            <a:schemeClr val="bg1"/>
                          </a:solidFill>
                          <a:latin typeface="BIZ UDゴシック" panose="020B0400000000000000" pitchFamily="49" charset="-128"/>
                          <a:ea typeface="BIZ UDゴシック" panose="020B0400000000000000" pitchFamily="49" charset="-128"/>
                        </a:rPr>
                        <a:t>現　　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868097570"/>
                  </a:ext>
                </a:extLst>
              </a:tr>
              <a:tr h="1512000">
                <a:tc>
                  <a:txBody>
                    <a:bodyPr/>
                    <a:lstStyle/>
                    <a:p>
                      <a:endParaRPr kumimoji="1" lang="ja-JP" altLang="en-US" sz="1600">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a:latin typeface="BIZ UDゴシック" panose="020B0400000000000000" pitchFamily="49" charset="-128"/>
                          <a:ea typeface="BIZ UDゴシック" panose="020B0400000000000000" pitchFamily="49" charset="-128"/>
                        </a:rPr>
                        <a:t>Ⅰ</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健全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dirty="0">
                          <a:solidFill>
                            <a:schemeClr val="tx1"/>
                          </a:solidFill>
                          <a:latin typeface="BIZ UDゴシック" panose="020B0400000000000000" pitchFamily="49" charset="-128"/>
                          <a:ea typeface="BIZ UDゴシック" panose="020B0400000000000000" pitchFamily="49" charset="-128"/>
                        </a:rPr>
                        <a:t>2,015</a:t>
                      </a:r>
                      <a:r>
                        <a:rPr kumimoji="1" lang="ja-JP" altLang="en-US" sz="1800" b="0" dirty="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a:solidFill>
                            <a:schemeClr val="tx1"/>
                          </a:solidFill>
                          <a:latin typeface="BIZ UDゴシック" panose="020B0400000000000000" pitchFamily="49" charset="-128"/>
                          <a:ea typeface="BIZ UDゴシック" panose="020B0400000000000000" pitchFamily="49" charset="-128"/>
                        </a:rPr>
                        <a:t>1,846</a:t>
                      </a:r>
                      <a:r>
                        <a:rPr kumimoji="1" lang="ja-JP" altLang="en-US" sz="1800" b="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3322596"/>
                  </a:ext>
                </a:extLst>
              </a:tr>
              <a:tr h="1512000">
                <a:tc>
                  <a:txBody>
                    <a:bodyPr/>
                    <a:lstStyle/>
                    <a:p>
                      <a:endParaRPr kumimoji="1" lang="ja-JP" altLang="en-US" sz="1600">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a:latin typeface="BIZ UDゴシック" panose="020B0400000000000000" pitchFamily="49" charset="-128"/>
                          <a:ea typeface="BIZ UDゴシック" panose="020B0400000000000000" pitchFamily="49" charset="-128"/>
                        </a:rPr>
                        <a:t>Ⅱ</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a:latin typeface="BIZ UDゴシック" panose="020B0400000000000000" pitchFamily="49" charset="-128"/>
                          <a:ea typeface="BIZ UDゴシック" panose="020B0400000000000000" pitchFamily="49" charset="-128"/>
                        </a:rPr>
                        <a:t>予防保全段階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dirty="0">
                          <a:solidFill>
                            <a:schemeClr val="tx1"/>
                          </a:solidFill>
                          <a:latin typeface="BIZ UDゴシック" panose="020B0400000000000000" pitchFamily="49" charset="-128"/>
                          <a:ea typeface="BIZ UDゴシック" panose="020B0400000000000000" pitchFamily="49" charset="-128"/>
                        </a:rPr>
                        <a:t>143</a:t>
                      </a:r>
                      <a:r>
                        <a:rPr kumimoji="1" lang="ja-JP" altLang="en-US" sz="1800" b="0" dirty="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a:solidFill>
                            <a:schemeClr val="tx1"/>
                          </a:solidFill>
                          <a:latin typeface="BIZ UDゴシック" panose="020B0400000000000000" pitchFamily="49" charset="-128"/>
                          <a:ea typeface="BIZ UDゴシック" panose="020B0400000000000000" pitchFamily="49" charset="-128"/>
                        </a:rPr>
                        <a:t>442</a:t>
                      </a:r>
                      <a:r>
                        <a:rPr kumimoji="1" lang="ja-JP" altLang="en-US" sz="1800" b="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82485033"/>
                  </a:ext>
                </a:extLst>
              </a:tr>
              <a:tr h="1512000">
                <a:tc>
                  <a:txBody>
                    <a:bodyPr/>
                    <a:lstStyle/>
                    <a:p>
                      <a:endParaRPr kumimoji="1" lang="ja-JP" altLang="en-US" sz="1600">
                        <a:latin typeface="BIZ UDゴシック" panose="020B0400000000000000" pitchFamily="49" charset="-128"/>
                        <a:ea typeface="BIZ UDゴシック" panose="020B0400000000000000"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a:latin typeface="BIZ UDゴシック" panose="020B0400000000000000" pitchFamily="49" charset="-128"/>
                          <a:ea typeface="BIZ UDゴシック" panose="020B0400000000000000" pitchFamily="49" charset="-128"/>
                        </a:rPr>
                        <a:t>Ⅲ</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a:latin typeface="BIZ UDゴシック" panose="020B0400000000000000" pitchFamily="49" charset="-128"/>
                          <a:ea typeface="BIZ UDゴシック" panose="020B0400000000000000" pitchFamily="49" charset="-128"/>
                        </a:rPr>
                        <a:t>早期措置段階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dirty="0">
                          <a:solidFill>
                            <a:schemeClr val="tx1"/>
                          </a:solidFill>
                          <a:latin typeface="BIZ UDゴシック" panose="020B0400000000000000" pitchFamily="49" charset="-128"/>
                          <a:ea typeface="BIZ UDゴシック" panose="020B0400000000000000" pitchFamily="49" charset="-128"/>
                        </a:rPr>
                        <a:t>51</a:t>
                      </a:r>
                      <a:r>
                        <a:rPr kumimoji="1" lang="ja-JP" altLang="en-US" sz="1800" b="0" dirty="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a:solidFill>
                            <a:schemeClr val="tx1"/>
                          </a:solidFill>
                          <a:latin typeface="BIZ UDゴシック" panose="020B0400000000000000" pitchFamily="49" charset="-128"/>
                          <a:ea typeface="BIZ UDゴシック" panose="020B0400000000000000" pitchFamily="49" charset="-128"/>
                        </a:rPr>
                        <a:t>92</a:t>
                      </a:r>
                      <a:r>
                        <a:rPr kumimoji="1" lang="ja-JP" altLang="en-US" sz="1800" b="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9890704"/>
                  </a:ext>
                </a:extLst>
              </a:tr>
              <a:tr h="370840">
                <a:tc>
                  <a:txBody>
                    <a:bodyPr/>
                    <a:lstStyle/>
                    <a:p>
                      <a:pPr algn="ctr"/>
                      <a:r>
                        <a:rPr kumimoji="1" lang="ja-JP" altLang="en-US" sz="1600">
                          <a:latin typeface="BIZ UDゴシック" panose="020B0400000000000000" pitchFamily="49" charset="-128"/>
                          <a:ea typeface="BIZ UDゴシック" panose="020B0400000000000000" pitchFamily="49"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600">
                          <a:latin typeface="BIZ UDゴシック" panose="020B0400000000000000" pitchFamily="49" charset="-128"/>
                          <a:ea typeface="BIZ UDゴシック" panose="020B0400000000000000" pitchFamily="49" charset="-128"/>
                        </a:rPr>
                        <a:t>Ⅳ</a:t>
                      </a:r>
                      <a:endParaRPr kumimoji="1" lang="ja-JP" altLang="en-US" sz="1600">
                        <a:latin typeface="BIZ UDゴシック" panose="020B0400000000000000" pitchFamily="49" charset="-128"/>
                        <a:ea typeface="BIZ UDゴシック" panose="020B0400000000000000" pitchFamily="49"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a:latin typeface="BIZ UDゴシック" panose="020B0400000000000000" pitchFamily="49" charset="-128"/>
                          <a:ea typeface="BIZ UDゴシック" panose="020B0400000000000000" pitchFamily="49" charset="-128"/>
                        </a:rPr>
                        <a:t>緊急措置段階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a:solidFill>
                            <a:schemeClr val="tx1"/>
                          </a:solidFill>
                          <a:latin typeface="BIZ UDゴシック" panose="020B0400000000000000" pitchFamily="49" charset="-128"/>
                          <a:ea typeface="BIZ UDゴシック" panose="020B0400000000000000" pitchFamily="49" charset="-128"/>
                        </a:rPr>
                        <a:t>0</a:t>
                      </a:r>
                      <a:r>
                        <a:rPr kumimoji="1" lang="ja-JP" altLang="en-US" sz="1800" b="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800" b="0" dirty="0">
                          <a:solidFill>
                            <a:schemeClr val="tx1"/>
                          </a:solidFill>
                          <a:latin typeface="BIZ UDゴシック" panose="020B0400000000000000" pitchFamily="49" charset="-128"/>
                          <a:ea typeface="BIZ UDゴシック" panose="020B0400000000000000" pitchFamily="49" charset="-128"/>
                        </a:rPr>
                        <a:t>0</a:t>
                      </a:r>
                      <a:r>
                        <a:rPr kumimoji="1" lang="ja-JP" altLang="en-US" sz="1800" b="0" dirty="0">
                          <a:solidFill>
                            <a:schemeClr val="tx1"/>
                          </a:solidFill>
                          <a:latin typeface="BIZ UDゴシック" panose="020B0400000000000000" pitchFamily="49" charset="-128"/>
                          <a:ea typeface="BIZ UDゴシック" panose="020B0400000000000000" pitchFamily="49" charset="-128"/>
                        </a:rPr>
                        <a:t>　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69922043"/>
                  </a:ext>
                </a:extLst>
              </a:tr>
            </a:tbl>
          </a:graphicData>
        </a:graphic>
      </p:graphicFrame>
      <p:pic>
        <p:nvPicPr>
          <p:cNvPr id="8" name="図 7" descr="石の壁&#10;&#10;中程度の精度で自動的に生成された説明">
            <a:extLst>
              <a:ext uri="{FF2B5EF4-FFF2-40B4-BE49-F238E27FC236}">
                <a16:creationId xmlns:a16="http://schemas.microsoft.com/office/drawing/2014/main" id="{F7A43F5C-F20C-4B21-A5E1-85CD7F8F938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971600" y="3429000"/>
            <a:ext cx="1922780" cy="1446530"/>
          </a:xfrm>
          <a:prstGeom prst="rect">
            <a:avLst/>
          </a:prstGeom>
          <a:noFill/>
          <a:ln w="19050">
            <a:solidFill>
              <a:schemeClr val="bg2">
                <a:lumMod val="90000"/>
              </a:schemeClr>
            </a:solidFill>
          </a:ln>
        </p:spPr>
      </p:pic>
      <p:pic>
        <p:nvPicPr>
          <p:cNvPr id="12" name="図 11">
            <a:extLst>
              <a:ext uri="{FF2B5EF4-FFF2-40B4-BE49-F238E27FC236}">
                <a16:creationId xmlns:a16="http://schemas.microsoft.com/office/drawing/2014/main" id="{FB67987C-5605-25F1-0EE4-DE32C414CD79}"/>
              </a:ext>
            </a:extLst>
          </p:cNvPr>
          <p:cNvPicPr>
            <a:picLocks noChangeAspect="1"/>
          </p:cNvPicPr>
          <p:nvPr/>
        </p:nvPicPr>
        <p:blipFill rotWithShape="1">
          <a:blip r:embed="rId3"/>
          <a:srcRect l="5726" r="5726"/>
          <a:stretch/>
        </p:blipFill>
        <p:spPr>
          <a:xfrm>
            <a:off x="964780" y="1918782"/>
            <a:ext cx="1929600" cy="1447200"/>
          </a:xfrm>
          <a:prstGeom prst="rect">
            <a:avLst/>
          </a:prstGeom>
          <a:ln w="19050">
            <a:solidFill>
              <a:schemeClr val="bg2">
                <a:lumMod val="90000"/>
              </a:schemeClr>
            </a:solidFill>
          </a:ln>
        </p:spPr>
      </p:pic>
      <p:pic>
        <p:nvPicPr>
          <p:cNvPr id="4" name="図 3">
            <a:extLst>
              <a:ext uri="{FF2B5EF4-FFF2-40B4-BE49-F238E27FC236}">
                <a16:creationId xmlns:a16="http://schemas.microsoft.com/office/drawing/2014/main" id="{99E622F0-F45B-4E50-B4B4-7003E0401C9C}"/>
              </a:ext>
            </a:extLst>
          </p:cNvPr>
          <p:cNvPicPr>
            <a:picLocks noChangeAspect="1"/>
          </p:cNvPicPr>
          <p:nvPr/>
        </p:nvPicPr>
        <p:blipFill rotWithShape="1">
          <a:blip r:embed="rId4">
            <a:extLst>
              <a:ext uri="{28A0092B-C50C-407E-A947-70E740481C1C}">
                <a14:useLocalDpi xmlns:a14="http://schemas.microsoft.com/office/drawing/2010/main"/>
              </a:ext>
            </a:extLst>
          </a:blip>
          <a:srcRect l="10116" t="5762" r="12324" b="16677"/>
          <a:stretch/>
        </p:blipFill>
        <p:spPr>
          <a:xfrm>
            <a:off x="971980" y="4950688"/>
            <a:ext cx="1922400" cy="1441800"/>
          </a:xfrm>
          <a:prstGeom prst="rect">
            <a:avLst/>
          </a:prstGeom>
          <a:ln w="19050">
            <a:solidFill>
              <a:schemeClr val="bg2">
                <a:lumMod val="90000"/>
              </a:schemeClr>
            </a:solidFill>
          </a:ln>
        </p:spPr>
      </p:pic>
      <p:sp>
        <p:nvSpPr>
          <p:cNvPr id="7" name="テキスト ボックス 6">
            <a:extLst>
              <a:ext uri="{FF2B5EF4-FFF2-40B4-BE49-F238E27FC236}">
                <a16:creationId xmlns:a16="http://schemas.microsoft.com/office/drawing/2014/main" id="{B14860D1-A546-4489-8695-D0AAA49566D7}"/>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5" action="ppaction://hlinksldjump"/>
              </a:rPr>
              <a:t>戻る</a:t>
            </a:r>
            <a:endParaRPr kumimoji="1" lang="ja-JP" altLang="en-US" sz="1400" dirty="0"/>
          </a:p>
        </p:txBody>
      </p:sp>
    </p:spTree>
    <p:extLst>
      <p:ext uri="{BB962C8B-B14F-4D97-AF65-F5344CB8AC3E}">
        <p14:creationId xmlns:p14="http://schemas.microsoft.com/office/powerpoint/2010/main" val="95446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E4232-1147-F150-1317-B52C9E444028}"/>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BE0A6158-53ED-4940-AD0C-A0B729526CBF}"/>
              </a:ext>
            </a:extLst>
          </p:cNvPr>
          <p:cNvPicPr>
            <a:picLocks noChangeAspect="1"/>
          </p:cNvPicPr>
          <p:nvPr/>
        </p:nvPicPr>
        <p:blipFill>
          <a:blip r:embed="rId2"/>
          <a:stretch>
            <a:fillRect/>
          </a:stretch>
        </p:blipFill>
        <p:spPr>
          <a:xfrm>
            <a:off x="4963926" y="4508328"/>
            <a:ext cx="4086795" cy="1667108"/>
          </a:xfrm>
          <a:prstGeom prst="rect">
            <a:avLst/>
          </a:prstGeom>
        </p:spPr>
      </p:pic>
      <p:pic>
        <p:nvPicPr>
          <p:cNvPr id="9" name="図 8">
            <a:extLst>
              <a:ext uri="{FF2B5EF4-FFF2-40B4-BE49-F238E27FC236}">
                <a16:creationId xmlns:a16="http://schemas.microsoft.com/office/drawing/2014/main" id="{023865F9-6104-4CF3-BF1E-8B7579791A8A}"/>
              </a:ext>
            </a:extLst>
          </p:cNvPr>
          <p:cNvPicPr>
            <a:picLocks noChangeAspect="1"/>
          </p:cNvPicPr>
          <p:nvPr/>
        </p:nvPicPr>
        <p:blipFill>
          <a:blip r:embed="rId3"/>
          <a:stretch>
            <a:fillRect/>
          </a:stretch>
        </p:blipFill>
        <p:spPr>
          <a:xfrm>
            <a:off x="4995088" y="2513002"/>
            <a:ext cx="3724795" cy="1657581"/>
          </a:xfrm>
          <a:prstGeom prst="rect">
            <a:avLst/>
          </a:prstGeom>
        </p:spPr>
      </p:pic>
      <p:sp>
        <p:nvSpPr>
          <p:cNvPr id="3" name="スライド番号プレースホルダー 2">
            <a:extLst>
              <a:ext uri="{FF2B5EF4-FFF2-40B4-BE49-F238E27FC236}">
                <a16:creationId xmlns:a16="http://schemas.microsoft.com/office/drawing/2014/main" id="{B3000253-9895-442F-1F78-6AB722EE1F31}"/>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23</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A2D30F8F-E9AE-8020-BEFC-CD54CB678139}"/>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41B6FD72-5B38-AAD7-6084-D943E30CA8D5}"/>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a:solidFill>
                  <a:schemeClr val="bg1"/>
                </a:solidFill>
                <a:latin typeface="BIZ UDゴシック" panose="020B0400000000000000" pitchFamily="49" charset="-128"/>
                <a:ea typeface="BIZ UDゴシック" panose="020B0400000000000000" pitchFamily="49" charset="-128"/>
              </a:rPr>
              <a:t>４</a:t>
            </a:r>
            <a:r>
              <a:rPr lang="en-US" altLang="ja-JP" b="1">
                <a:solidFill>
                  <a:schemeClr val="bg1"/>
                </a:solidFill>
                <a:latin typeface="BIZ UDゴシック" panose="020B0400000000000000" pitchFamily="49" charset="-128"/>
                <a:ea typeface="BIZ UDゴシック" panose="020B0400000000000000" pitchFamily="49" charset="-128"/>
              </a:rPr>
              <a:t>)</a:t>
            </a:r>
            <a:r>
              <a:rPr lang="ja-JP" altLang="en-US" b="1">
                <a:solidFill>
                  <a:schemeClr val="bg1"/>
                </a:solidFill>
                <a:latin typeface="BIZ UDゴシック" panose="020B0400000000000000" pitchFamily="49" charset="-128"/>
                <a:ea typeface="BIZ UDゴシック" panose="020B0400000000000000" pitchFamily="49" charset="-128"/>
              </a:rPr>
              <a:t> 橋梁における維持管理の取組状況</a:t>
            </a:r>
          </a:p>
        </p:txBody>
      </p:sp>
      <p:sp>
        <p:nvSpPr>
          <p:cNvPr id="10" name="コンテンツ プレースホルダー 2">
            <a:extLst>
              <a:ext uri="{FF2B5EF4-FFF2-40B4-BE49-F238E27FC236}">
                <a16:creationId xmlns:a16="http://schemas.microsoft.com/office/drawing/2014/main" id="{EC1F93FA-9506-E456-6C1C-55F099C7F2BD}"/>
              </a:ext>
            </a:extLst>
          </p:cNvPr>
          <p:cNvSpPr txBox="1">
            <a:spLocks/>
          </p:cNvSpPr>
          <p:nvPr/>
        </p:nvSpPr>
        <p:spPr>
          <a:xfrm>
            <a:off x="42080" y="620688"/>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4-2</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目標管理水準への対応状況［健全性の状況］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 name="コンテンツ プレースホルダー 2">
            <a:extLst>
              <a:ext uri="{FF2B5EF4-FFF2-40B4-BE49-F238E27FC236}">
                <a16:creationId xmlns:a16="http://schemas.microsoft.com/office/drawing/2014/main" id="{A54DD1A3-745E-E116-CF82-BB6D9DB71CE5}"/>
              </a:ext>
            </a:extLst>
          </p:cNvPr>
          <p:cNvSpPr txBox="1">
            <a:spLocks/>
          </p:cNvSpPr>
          <p:nvPr/>
        </p:nvSpPr>
        <p:spPr>
          <a:xfrm>
            <a:off x="198979" y="965540"/>
            <a:ext cx="8851742" cy="1966678"/>
          </a:xfrm>
          <a:prstGeom prst="rect">
            <a:avLst/>
          </a:prstGeom>
          <a:noFill/>
          <a:ln w="12700">
            <a:noFill/>
          </a:ln>
        </p:spPr>
        <p:txBody>
          <a:bodyPr lIns="91440" tIns="45720" rIns="91440" bIns="45720" anchor="t">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1310" indent="-285750">
              <a:lnSpc>
                <a:spcPts val="30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a:cs typeface="Meiryo UI" panose="020B0604030504040204" pitchFamily="50" charset="-128"/>
              </a:rPr>
              <a:t>法定点検結果による</a:t>
            </a:r>
            <a:r>
              <a:rPr lang="en-US" altLang="ja-JP" sz="1800" dirty="0">
                <a:latin typeface="BIZ UDゴシック" panose="020B0400000000000000" pitchFamily="49" charset="-128"/>
                <a:ea typeface="BIZ UDゴシック"/>
                <a:cs typeface="Meiryo UI" panose="020B0604030504040204" pitchFamily="50" charset="-128"/>
              </a:rPr>
              <a:t>Ⅲ</a:t>
            </a:r>
            <a:r>
              <a:rPr lang="ja-JP" altLang="en-US" sz="1800" dirty="0">
                <a:latin typeface="BIZ UDゴシック" panose="020B0400000000000000" pitchFamily="49" charset="-128"/>
                <a:ea typeface="BIZ UDゴシック"/>
                <a:cs typeface="Meiryo UI" panose="020B0604030504040204" pitchFamily="50" charset="-128"/>
              </a:rPr>
              <a:t>判定の割合は</a:t>
            </a:r>
            <a:r>
              <a:rPr lang="en-US" altLang="ja-JP" sz="1800" dirty="0">
                <a:latin typeface="BIZ UDゴシック" panose="020B0400000000000000" pitchFamily="49" charset="-128"/>
                <a:ea typeface="BIZ UDゴシック"/>
                <a:cs typeface="Meiryo UI" panose="020B0604030504040204" pitchFamily="50" charset="-128"/>
              </a:rPr>
              <a:t>22</a:t>
            </a:r>
            <a:r>
              <a:rPr lang="ja-JP" altLang="en-US" sz="1800" dirty="0">
                <a:latin typeface="BIZ UDゴシック" panose="020B0400000000000000" pitchFamily="49" charset="-128"/>
                <a:ea typeface="BIZ UDゴシック"/>
                <a:cs typeface="Meiryo UI" panose="020B0604030504040204" pitchFamily="50" charset="-128"/>
              </a:rPr>
              <a:t>％から</a:t>
            </a:r>
            <a:r>
              <a:rPr lang="en-US" altLang="ja-JP" sz="1800" dirty="0">
                <a:latin typeface="BIZ UDゴシック" panose="020B0400000000000000" pitchFamily="49" charset="-128"/>
                <a:ea typeface="BIZ UDゴシック"/>
                <a:cs typeface="Meiryo UI" panose="020B0604030504040204" pitchFamily="50" charset="-128"/>
              </a:rPr>
              <a:t>4</a:t>
            </a:r>
            <a:r>
              <a:rPr lang="ja-JP" altLang="en-US" sz="1800" dirty="0">
                <a:latin typeface="BIZ UDゴシック" panose="020B0400000000000000" pitchFamily="49" charset="-128"/>
                <a:ea typeface="BIZ UDゴシック"/>
                <a:cs typeface="Meiryo UI" panose="020B0604030504040204" pitchFamily="50" charset="-128"/>
              </a:rPr>
              <a:t>％</a:t>
            </a:r>
            <a:endParaRPr lang="en-US" altLang="ja-JP" sz="1800" dirty="0">
              <a:latin typeface="BIZ UDゴシック" panose="020B0400000000000000" pitchFamily="49" charset="-128"/>
              <a:ea typeface="BIZ UDゴシック"/>
              <a:cs typeface="Meiryo UI" panose="020B0604030504040204" pitchFamily="50" charset="-128"/>
            </a:endParaRPr>
          </a:p>
          <a:p>
            <a:pPr marL="321310" indent="-285750">
              <a:lnSpc>
                <a:spcPts val="30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措置が必要な橋梁割合は</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23</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％現存</a:t>
            </a:r>
            <a:endParaRPr lang="en-US" altLang="ja-JP" sz="1800" dirty="0">
              <a:latin typeface="BIZ UDゴシック" panose="020B0400000000000000" pitchFamily="49" charset="-128"/>
              <a:ea typeface="BIZ UDゴシック"/>
              <a:cs typeface="Meiryo UI" panose="020B0604030504040204" pitchFamily="50" charset="-128"/>
            </a:endParaRPr>
          </a:p>
          <a:p>
            <a:pPr marL="321310" indent="-285750">
              <a:lnSpc>
                <a:spcPts val="30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a:cs typeface="Meiryo UI" panose="020B0604030504040204" pitchFamily="50" charset="-128"/>
              </a:rPr>
              <a:t>他の自治体との比較では、</a:t>
            </a:r>
            <a:r>
              <a:rPr lang="en-US" altLang="ja-JP" sz="1800" dirty="0">
                <a:latin typeface="BIZ UDゴシック" panose="020B0400000000000000" pitchFamily="49" charset="-128"/>
                <a:ea typeface="BIZ UDゴシック"/>
                <a:cs typeface="Meiryo UI" panose="020B0604030504040204" pitchFamily="50" charset="-128"/>
              </a:rPr>
              <a:t>Ⅰ</a:t>
            </a:r>
            <a:r>
              <a:rPr lang="ja-JP" altLang="en-US" sz="1800" dirty="0">
                <a:latin typeface="BIZ UDゴシック" panose="020B0400000000000000" pitchFamily="49" charset="-128"/>
                <a:ea typeface="BIZ UDゴシック"/>
                <a:cs typeface="Meiryo UI" panose="020B0604030504040204" pitchFamily="50" charset="-128"/>
              </a:rPr>
              <a:t>判定の割合が高い</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EE89BBF9-C84A-D6B9-8600-E91FD4CE57C3}"/>
              </a:ext>
            </a:extLst>
          </p:cNvPr>
          <p:cNvSpPr txBox="1"/>
          <p:nvPr/>
        </p:nvSpPr>
        <p:spPr>
          <a:xfrm>
            <a:off x="5435457" y="6404843"/>
            <a:ext cx="3078893" cy="230832"/>
          </a:xfrm>
          <a:prstGeom prst="rect">
            <a:avLst/>
          </a:prstGeom>
          <a:solidFill>
            <a:srgbClr val="FFFFCC"/>
          </a:solidFill>
          <a:ln>
            <a:solidFill>
              <a:schemeClr val="tx1"/>
            </a:solidFill>
          </a:ln>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900" dirty="0">
                <a:latin typeface="BIZ UDゴシック" panose="020B0400000000000000" pitchFamily="49" charset="-128"/>
                <a:ea typeface="BIZ UDゴシック"/>
              </a:rPr>
              <a:t>※2</a:t>
            </a:r>
            <a:r>
              <a:rPr lang="ja-JP" altLang="en-US" sz="900" dirty="0">
                <a:latin typeface="BIZ UDゴシック" panose="020B0400000000000000" pitchFamily="49" charset="-128"/>
                <a:ea typeface="BIZ UDゴシック"/>
              </a:rPr>
              <a:t>　道路メンテナンス年報（平成</a:t>
            </a:r>
            <a:r>
              <a:rPr lang="en-US" altLang="ja-JP" sz="900" dirty="0">
                <a:latin typeface="BIZ UDゴシック" panose="020B0400000000000000" pitchFamily="49" charset="-128"/>
                <a:ea typeface="BIZ UDゴシック"/>
              </a:rPr>
              <a:t>30</a:t>
            </a:r>
            <a:r>
              <a:rPr lang="ja-JP" altLang="en-US" sz="900" dirty="0">
                <a:latin typeface="BIZ UDゴシック" panose="020B0400000000000000" pitchFamily="49" charset="-128"/>
                <a:ea typeface="BIZ UDゴシック"/>
              </a:rPr>
              <a:t>年度、令和</a:t>
            </a:r>
            <a:r>
              <a:rPr lang="en-US" altLang="ja-JP" sz="900" dirty="0">
                <a:latin typeface="BIZ UDゴシック" panose="020B0400000000000000" pitchFamily="49" charset="-128"/>
                <a:ea typeface="BIZ UDゴシック"/>
              </a:rPr>
              <a:t>4</a:t>
            </a:r>
            <a:r>
              <a:rPr lang="ja-JP" altLang="en-US" sz="900" dirty="0">
                <a:latin typeface="BIZ UDゴシック" panose="020B0400000000000000" pitchFamily="49" charset="-128"/>
                <a:ea typeface="BIZ UDゴシック"/>
              </a:rPr>
              <a:t>年度）</a:t>
            </a:r>
            <a:endParaRPr lang="en-US" altLang="ja-JP" sz="900" dirty="0">
              <a:latin typeface="BIZ UDゴシック" panose="020B0400000000000000" pitchFamily="49" charset="-128"/>
              <a:ea typeface="BIZ UDゴシック"/>
            </a:endParaRPr>
          </a:p>
        </p:txBody>
      </p:sp>
      <p:sp>
        <p:nvSpPr>
          <p:cNvPr id="8" name="Text Box 5">
            <a:extLst>
              <a:ext uri="{FF2B5EF4-FFF2-40B4-BE49-F238E27FC236}">
                <a16:creationId xmlns:a16="http://schemas.microsoft.com/office/drawing/2014/main" id="{ADB42349-5CC5-1655-4C96-96F0F2080C99}"/>
              </a:ext>
            </a:extLst>
          </p:cNvPr>
          <p:cNvSpPr txBox="1">
            <a:spLocks noChangeArrowheads="1"/>
          </p:cNvSpPr>
          <p:nvPr/>
        </p:nvSpPr>
        <p:spPr bwMode="auto">
          <a:xfrm>
            <a:off x="4075708" y="2946192"/>
            <a:ext cx="992583" cy="28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200" dirty="0">
                <a:latin typeface="BIZ UDゴシック" panose="020B0400000000000000" pitchFamily="49" charset="-128"/>
                <a:ea typeface="BIZ UDゴシック" panose="020B0400000000000000" pitchFamily="49" charset="-128"/>
              </a:rPr>
              <a:t>平成</a:t>
            </a:r>
            <a:r>
              <a:rPr lang="en-US" altLang="ja-JP" sz="1200" dirty="0">
                <a:latin typeface="BIZ UDゴシック" panose="020B0400000000000000" pitchFamily="49" charset="-128"/>
                <a:ea typeface="BIZ UDゴシック" panose="020B0400000000000000" pitchFamily="49" charset="-128"/>
              </a:rPr>
              <a:t>30</a:t>
            </a:r>
            <a:r>
              <a:rPr lang="ja-JP" altLang="en-US" sz="1200" dirty="0">
                <a:latin typeface="BIZ UDゴシック" panose="020B0400000000000000" pitchFamily="49" charset="-128"/>
                <a:ea typeface="BIZ UDゴシック" panose="020B0400000000000000" pitchFamily="49" charset="-128"/>
              </a:rPr>
              <a:t>年度</a:t>
            </a:r>
          </a:p>
        </p:txBody>
      </p:sp>
      <p:graphicFrame>
        <p:nvGraphicFramePr>
          <p:cNvPr id="11" name="表 10">
            <a:extLst>
              <a:ext uri="{FF2B5EF4-FFF2-40B4-BE49-F238E27FC236}">
                <a16:creationId xmlns:a16="http://schemas.microsoft.com/office/drawing/2014/main" id="{2AF71FCF-0478-D2AB-9E13-5D491140CDE5}"/>
              </a:ext>
            </a:extLst>
          </p:cNvPr>
          <p:cNvGraphicFramePr>
            <a:graphicFrameLocks noGrp="1"/>
          </p:cNvGraphicFramePr>
          <p:nvPr/>
        </p:nvGraphicFramePr>
        <p:xfrm>
          <a:off x="332974" y="5498937"/>
          <a:ext cx="2109698" cy="1282700"/>
        </p:xfrm>
        <a:graphic>
          <a:graphicData uri="http://schemas.openxmlformats.org/drawingml/2006/table">
            <a:tbl>
              <a:tblPr firstRow="1" bandRow="1">
                <a:tableStyleId>{5C22544A-7EE6-4342-B048-85BDC9FD1C3A}</a:tableStyleId>
              </a:tblPr>
              <a:tblGrid>
                <a:gridCol w="782630">
                  <a:extLst>
                    <a:ext uri="{9D8B030D-6E8A-4147-A177-3AD203B41FA5}">
                      <a16:colId xmlns:a16="http://schemas.microsoft.com/office/drawing/2014/main" val="3986132076"/>
                    </a:ext>
                  </a:extLst>
                </a:gridCol>
                <a:gridCol w="1327068">
                  <a:extLst>
                    <a:ext uri="{9D8B030D-6E8A-4147-A177-3AD203B41FA5}">
                      <a16:colId xmlns:a16="http://schemas.microsoft.com/office/drawing/2014/main" val="1747234920"/>
                    </a:ext>
                  </a:extLst>
                </a:gridCol>
              </a:tblGrid>
              <a:tr h="234899">
                <a:tc>
                  <a:txBody>
                    <a:bodyPr/>
                    <a:lstStyle/>
                    <a:p>
                      <a:pPr algn="ctr">
                        <a:lnSpc>
                          <a:spcPts val="1320"/>
                        </a:lnSpc>
                      </a:pPr>
                      <a:r>
                        <a:rPr kumimoji="1" lang="ja-JP" altLang="en-US" sz="1400">
                          <a:solidFill>
                            <a:schemeClr val="tx1"/>
                          </a:solidFill>
                          <a:latin typeface="BIZ UDゴシック" panose="020B0400000000000000" pitchFamily="49" charset="-128"/>
                          <a:ea typeface="BIZ UDゴシック" panose="020B0400000000000000" pitchFamily="49"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320"/>
                        </a:lnSpc>
                      </a:pPr>
                      <a:r>
                        <a:rPr kumimoji="1" lang="ja-JP" altLang="en-US" sz="1400">
                          <a:solidFill>
                            <a:schemeClr val="tx1"/>
                          </a:solidFill>
                          <a:latin typeface="BIZ UDゴシック" panose="020B0400000000000000" pitchFamily="49" charset="-128"/>
                          <a:ea typeface="BIZ UDゴシック" panose="020B0400000000000000" pitchFamily="49" charset="-128"/>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1764046"/>
                  </a:ext>
                </a:extLst>
              </a:tr>
              <a:tr h="234899">
                <a:tc>
                  <a:txBody>
                    <a:bodyPr/>
                    <a:lstStyle/>
                    <a:p>
                      <a:pPr algn="ctr">
                        <a:lnSpc>
                          <a:spcPts val="1320"/>
                        </a:lnSpc>
                      </a:pPr>
                      <a:r>
                        <a:rPr kumimoji="1" lang="en-US" altLang="ja-JP" sz="1400">
                          <a:latin typeface="BIZ UDゴシック" panose="020B0400000000000000" pitchFamily="49" charset="-128"/>
                          <a:ea typeface="BIZ UDゴシック" panose="020B0400000000000000" pitchFamily="49" charset="-128"/>
                        </a:rPr>
                        <a:t>Ⅰ</a:t>
                      </a:r>
                      <a:endParaRPr kumimoji="1" lang="ja-JP" altLang="en-US" sz="140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ts val="1320"/>
                        </a:lnSpc>
                      </a:pPr>
                      <a:r>
                        <a:rPr kumimoji="1" lang="ja-JP" altLang="en-US" sz="1400">
                          <a:latin typeface="BIZ UDゴシック" panose="020B0400000000000000" pitchFamily="49" charset="-128"/>
                          <a:ea typeface="BIZ UDゴシック" panose="020B0400000000000000" pitchFamily="49" charset="-128"/>
                        </a:rPr>
                        <a:t>健全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234899">
                <a:tc>
                  <a:txBody>
                    <a:bodyPr/>
                    <a:lstStyle/>
                    <a:p>
                      <a:pPr algn="ctr">
                        <a:lnSpc>
                          <a:spcPts val="1320"/>
                        </a:lnSpc>
                      </a:pPr>
                      <a:r>
                        <a:rPr kumimoji="1" lang="en-US" altLang="ja-JP" sz="1400">
                          <a:latin typeface="BIZ UDゴシック" panose="020B0400000000000000" pitchFamily="49" charset="-128"/>
                          <a:ea typeface="BIZ UDゴシック" panose="020B0400000000000000" pitchFamily="49" charset="-128"/>
                        </a:rPr>
                        <a:t>Ⅱ</a:t>
                      </a:r>
                      <a:endParaRPr kumimoji="1" lang="ja-JP" altLang="en-US" sz="140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1320"/>
                        </a:lnSpc>
                      </a:pPr>
                      <a:r>
                        <a:rPr kumimoji="1" lang="ja-JP" altLang="en-US" sz="1400">
                          <a:latin typeface="BIZ UDゴシック" panose="020B0400000000000000" pitchFamily="49" charset="-128"/>
                          <a:ea typeface="BIZ UDゴシック" panose="020B0400000000000000" pitchFamily="49" charset="-128"/>
                        </a:rPr>
                        <a:t>予防保全段階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898416378"/>
                  </a:ext>
                </a:extLst>
              </a:tr>
              <a:tr h="234899">
                <a:tc>
                  <a:txBody>
                    <a:bodyPr/>
                    <a:lstStyle/>
                    <a:p>
                      <a:pPr algn="ctr">
                        <a:lnSpc>
                          <a:spcPts val="1320"/>
                        </a:lnSpc>
                      </a:pPr>
                      <a:r>
                        <a:rPr kumimoji="1" lang="en-US" altLang="ja-JP" sz="1400">
                          <a:latin typeface="BIZ UDゴシック" panose="020B0400000000000000" pitchFamily="49" charset="-128"/>
                          <a:ea typeface="BIZ UDゴシック" panose="020B0400000000000000" pitchFamily="49" charset="-128"/>
                        </a:rPr>
                        <a:t>Ⅲ</a:t>
                      </a:r>
                      <a:endParaRPr kumimoji="1" lang="ja-JP" altLang="en-US" sz="140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ts val="1320"/>
                        </a:lnSpc>
                      </a:pPr>
                      <a:r>
                        <a:rPr kumimoji="1" lang="ja-JP" altLang="en-US" sz="1400">
                          <a:latin typeface="BIZ UDゴシック" panose="020B0400000000000000" pitchFamily="49" charset="-128"/>
                          <a:ea typeface="BIZ UDゴシック" panose="020B0400000000000000" pitchFamily="49" charset="-128"/>
                        </a:rPr>
                        <a:t>早期措置段階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7984785"/>
                  </a:ext>
                </a:extLst>
              </a:tr>
              <a:tr h="234899">
                <a:tc>
                  <a:txBody>
                    <a:bodyPr/>
                    <a:lstStyle/>
                    <a:p>
                      <a:pPr algn="ctr">
                        <a:lnSpc>
                          <a:spcPts val="1320"/>
                        </a:lnSpc>
                      </a:pPr>
                      <a:r>
                        <a:rPr kumimoji="1" lang="en-US" altLang="ja-JP" sz="1400">
                          <a:latin typeface="BIZ UDゴシック" panose="020B0400000000000000" pitchFamily="49" charset="-128"/>
                          <a:ea typeface="BIZ UDゴシック" panose="020B0400000000000000" pitchFamily="49" charset="-128"/>
                        </a:rPr>
                        <a:t>Ⅳ</a:t>
                      </a:r>
                      <a:endParaRPr kumimoji="1" lang="ja-JP" altLang="en-US" sz="140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320"/>
                        </a:lnSpc>
                      </a:pPr>
                      <a:r>
                        <a:rPr kumimoji="1" lang="ja-JP" altLang="en-US" sz="1400">
                          <a:latin typeface="BIZ UDゴシック" panose="020B0400000000000000" pitchFamily="49" charset="-128"/>
                          <a:ea typeface="BIZ UDゴシック" panose="020B0400000000000000" pitchFamily="49" charset="-128"/>
                        </a:rPr>
                        <a:t>緊急措置段階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846899442"/>
                  </a:ext>
                </a:extLst>
              </a:tr>
            </a:tbl>
          </a:graphicData>
        </a:graphic>
      </p:graphicFrame>
      <p:sp>
        <p:nvSpPr>
          <p:cNvPr id="16" name="テキスト ボックス 15">
            <a:extLst>
              <a:ext uri="{FF2B5EF4-FFF2-40B4-BE49-F238E27FC236}">
                <a16:creationId xmlns:a16="http://schemas.microsoft.com/office/drawing/2014/main" id="{DE49AF40-31C3-0BA4-99CF-FDB33DC4EDA0}"/>
              </a:ext>
            </a:extLst>
          </p:cNvPr>
          <p:cNvSpPr txBox="1"/>
          <p:nvPr/>
        </p:nvSpPr>
        <p:spPr>
          <a:xfrm>
            <a:off x="2531509" y="6522170"/>
            <a:ext cx="2428870" cy="307777"/>
          </a:xfrm>
          <a:prstGeom prst="rect">
            <a:avLst/>
          </a:prstGeom>
          <a:noFill/>
        </p:spPr>
        <p:txBody>
          <a:bodyPr wrap="none" rtlCol="0">
            <a:spAutoFit/>
          </a:bodyPr>
          <a:lstStyle/>
          <a:p>
            <a:r>
              <a:rPr lang="ja-JP" altLang="en-US" sz="1400">
                <a:solidFill>
                  <a:srgbClr val="FF0000"/>
                </a:solidFill>
                <a:latin typeface="BIZ UDゴシック" panose="020B0400000000000000" pitchFamily="49" charset="-128"/>
                <a:ea typeface="BIZ UDゴシック" panose="020B0400000000000000" pitchFamily="49" charset="-128"/>
              </a:rPr>
              <a:t>←</a:t>
            </a:r>
            <a:r>
              <a:rPr lang="ja-JP" altLang="en-US" sz="900">
                <a:solidFill>
                  <a:srgbClr val="FF0000"/>
                </a:solidFill>
                <a:latin typeface="BIZ UDゴシック" panose="020B0400000000000000" pitchFamily="49" charset="-128"/>
                <a:ea typeface="BIZ UDゴシック" panose="020B0400000000000000" pitchFamily="49" charset="-128"/>
              </a:rPr>
              <a:t> </a:t>
            </a:r>
            <a:r>
              <a:rPr lang="ja-JP" altLang="en-US" sz="1400">
                <a:solidFill>
                  <a:srgbClr val="FF0000"/>
                </a:solidFill>
                <a:latin typeface="BIZ UDゴシック" panose="020B0400000000000000" pitchFamily="49" charset="-128"/>
                <a:ea typeface="BIZ UDゴシック" panose="020B0400000000000000" pitchFamily="49" charset="-128"/>
              </a:rPr>
              <a:t>通行止め等の</a:t>
            </a:r>
            <a:r>
              <a:rPr kumimoji="1" lang="ja-JP" altLang="en-US" sz="1400">
                <a:solidFill>
                  <a:srgbClr val="FF0000"/>
                </a:solidFill>
                <a:latin typeface="BIZ UDゴシック" panose="020B0400000000000000" pitchFamily="49" charset="-128"/>
                <a:ea typeface="BIZ UDゴシック" panose="020B0400000000000000" pitchFamily="49" charset="-128"/>
              </a:rPr>
              <a:t>措置が必要</a:t>
            </a:r>
          </a:p>
        </p:txBody>
      </p:sp>
      <p:sp>
        <p:nvSpPr>
          <p:cNvPr id="7" name="Text Box 5">
            <a:extLst>
              <a:ext uri="{FF2B5EF4-FFF2-40B4-BE49-F238E27FC236}">
                <a16:creationId xmlns:a16="http://schemas.microsoft.com/office/drawing/2014/main" id="{CA366AC0-2F8C-DA99-466C-8918B676E485}"/>
              </a:ext>
            </a:extLst>
          </p:cNvPr>
          <p:cNvSpPr txBox="1">
            <a:spLocks noChangeArrowheads="1"/>
          </p:cNvSpPr>
          <p:nvPr/>
        </p:nvSpPr>
        <p:spPr bwMode="auto">
          <a:xfrm>
            <a:off x="-37785" y="2211099"/>
            <a:ext cx="4830148"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None/>
            </a:pPr>
            <a:r>
              <a:rPr lang="ja-JP" altLang="en-US" sz="1400">
                <a:latin typeface="BIZ UDゴシック" panose="020B0400000000000000" pitchFamily="49" charset="-128"/>
                <a:ea typeface="BIZ UDゴシック"/>
              </a:rPr>
              <a:t>◇法定点検結果（累積）に基づく健全性割合</a:t>
            </a:r>
            <a:r>
              <a:rPr lang="en-US" altLang="ja-JP" sz="1200" baseline="30000">
                <a:latin typeface="BIZ UDゴシック" panose="020B0400000000000000" pitchFamily="49" charset="-128"/>
                <a:ea typeface="Calibri"/>
              </a:rPr>
              <a:t>（※1）</a:t>
            </a:r>
            <a:endParaRPr lang="ja-JP" sz="1200">
              <a:latin typeface="BIZ UDゴシック" panose="020B0400000000000000" pitchFamily="49" charset="-128"/>
              <a:ea typeface="BIZ UDゴシック"/>
            </a:endParaRPr>
          </a:p>
          <a:p>
            <a:pPr>
              <a:spcBef>
                <a:spcPts val="600"/>
              </a:spcBef>
              <a:buFont typeface="Arial" panose="020B0604020202020204" pitchFamily="34" charset="0"/>
              <a:buNone/>
            </a:pPr>
            <a:endParaRPr lang="ja-JP" altLang="en-US" sz="1400">
              <a:latin typeface="BIZ UDゴシック" panose="020B0400000000000000" pitchFamily="49" charset="-128"/>
              <a:ea typeface="BIZ UDゴシック"/>
            </a:endParaRPr>
          </a:p>
        </p:txBody>
      </p:sp>
      <p:sp>
        <p:nvSpPr>
          <p:cNvPr id="15" name="テキスト ボックス 14">
            <a:extLst>
              <a:ext uri="{FF2B5EF4-FFF2-40B4-BE49-F238E27FC236}">
                <a16:creationId xmlns:a16="http://schemas.microsoft.com/office/drawing/2014/main" id="{06CF7864-2D3F-5EF3-83EF-2621EC6D2142}"/>
              </a:ext>
            </a:extLst>
          </p:cNvPr>
          <p:cNvSpPr txBox="1"/>
          <p:nvPr/>
        </p:nvSpPr>
        <p:spPr>
          <a:xfrm>
            <a:off x="2531509" y="6253883"/>
            <a:ext cx="2159566" cy="307777"/>
          </a:xfrm>
          <a:prstGeom prst="rect">
            <a:avLst/>
          </a:prstGeom>
          <a:noFill/>
        </p:spPr>
        <p:txBody>
          <a:bodyPr wrap="none" rtlCol="0">
            <a:spAutoFit/>
          </a:bodyPr>
          <a:lstStyle/>
          <a:p>
            <a:r>
              <a:rPr kumimoji="1" lang="ja-JP" altLang="en-US" sz="1400">
                <a:solidFill>
                  <a:srgbClr val="FF0000"/>
                </a:solidFill>
                <a:latin typeface="BIZ UDゴシック" panose="020B0400000000000000" pitchFamily="49" charset="-128"/>
                <a:ea typeface="BIZ UDゴシック" panose="020B0400000000000000" pitchFamily="49" charset="-128"/>
              </a:rPr>
              <a:t>←</a:t>
            </a:r>
            <a:r>
              <a:rPr kumimoji="1" lang="ja-JP" altLang="en-US" sz="900">
                <a:solidFill>
                  <a:srgbClr val="FF0000"/>
                </a:solidFill>
                <a:latin typeface="BIZ UDゴシック" panose="020B0400000000000000" pitchFamily="49" charset="-128"/>
                <a:ea typeface="BIZ UDゴシック" panose="020B0400000000000000" pitchFamily="49" charset="-128"/>
              </a:rPr>
              <a:t> </a:t>
            </a:r>
            <a:r>
              <a:rPr kumimoji="1" lang="en-US" altLang="ja-JP" sz="1400">
                <a:solidFill>
                  <a:srgbClr val="FF0000"/>
                </a:solidFill>
                <a:latin typeface="BIZ UDゴシック" panose="020B0400000000000000" pitchFamily="49" charset="-128"/>
                <a:ea typeface="BIZ UDゴシック" panose="020B0400000000000000" pitchFamily="49" charset="-128"/>
              </a:rPr>
              <a:t>5</a:t>
            </a:r>
            <a:r>
              <a:rPr kumimoji="1" lang="ja-JP" altLang="en-US" sz="1400">
                <a:solidFill>
                  <a:srgbClr val="FF0000"/>
                </a:solidFill>
                <a:latin typeface="BIZ UDゴシック" panose="020B0400000000000000" pitchFamily="49" charset="-128"/>
                <a:ea typeface="BIZ UDゴシック" panose="020B0400000000000000" pitchFamily="49" charset="-128"/>
              </a:rPr>
              <a:t>年以内の措置が必要</a:t>
            </a:r>
          </a:p>
        </p:txBody>
      </p:sp>
      <p:sp>
        <p:nvSpPr>
          <p:cNvPr id="18" name="Text Box 5">
            <a:extLst>
              <a:ext uri="{FF2B5EF4-FFF2-40B4-BE49-F238E27FC236}">
                <a16:creationId xmlns:a16="http://schemas.microsoft.com/office/drawing/2014/main" id="{25B548C4-1583-C1BE-F9FF-C964F26611AE}"/>
              </a:ext>
            </a:extLst>
          </p:cNvPr>
          <p:cNvSpPr txBox="1">
            <a:spLocks noChangeArrowheads="1"/>
          </p:cNvSpPr>
          <p:nvPr/>
        </p:nvSpPr>
        <p:spPr bwMode="auto">
          <a:xfrm>
            <a:off x="4314535" y="4225732"/>
            <a:ext cx="4642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400" dirty="0">
                <a:latin typeface="BIZ UDゴシック" panose="020B0400000000000000" pitchFamily="49" charset="-128"/>
                <a:ea typeface="BIZ UDゴシック"/>
              </a:rPr>
              <a:t>【</a:t>
            </a:r>
            <a:r>
              <a:rPr lang="ja-JP" altLang="en-US" sz="1400" dirty="0">
                <a:latin typeface="BIZ UDゴシック" panose="020B0400000000000000" pitchFamily="49" charset="-128"/>
                <a:ea typeface="BIZ UDゴシック"/>
              </a:rPr>
              <a:t>他自治体（都道府県・政令市等）</a:t>
            </a:r>
            <a:r>
              <a:rPr lang="en-US" altLang="ja-JP" sz="1400" dirty="0">
                <a:latin typeface="BIZ UDゴシック" panose="020B0400000000000000" pitchFamily="49" charset="-128"/>
                <a:ea typeface="BIZ UDゴシック"/>
              </a:rPr>
              <a:t>】</a:t>
            </a:r>
            <a:r>
              <a:rPr lang="en-US" altLang="ja-JP" sz="1400" baseline="30000" dirty="0">
                <a:latin typeface="BIZ UDゴシック" panose="020B0400000000000000" pitchFamily="49" charset="-128"/>
                <a:ea typeface="BIZ UDゴシック"/>
              </a:rPr>
              <a:t>※2</a:t>
            </a:r>
            <a:endParaRPr lang="ja-JP" altLang="en-US" sz="1400" baseline="30000" dirty="0">
              <a:latin typeface="BIZ UDゴシック" panose="020B0400000000000000" pitchFamily="49" charset="-128"/>
              <a:ea typeface="BIZ UDゴシック" panose="020B0400000000000000" pitchFamily="49" charset="-128"/>
            </a:endParaRPr>
          </a:p>
        </p:txBody>
      </p:sp>
      <p:sp>
        <p:nvSpPr>
          <p:cNvPr id="17" name="Text Box 5">
            <a:extLst>
              <a:ext uri="{FF2B5EF4-FFF2-40B4-BE49-F238E27FC236}">
                <a16:creationId xmlns:a16="http://schemas.microsoft.com/office/drawing/2014/main" id="{E76BB503-CBBB-C0AB-BC5F-8F1FEA505E76}"/>
              </a:ext>
            </a:extLst>
          </p:cNvPr>
          <p:cNvSpPr txBox="1">
            <a:spLocks noChangeArrowheads="1"/>
          </p:cNvSpPr>
          <p:nvPr/>
        </p:nvSpPr>
        <p:spPr bwMode="auto">
          <a:xfrm>
            <a:off x="4280474" y="2553388"/>
            <a:ext cx="41343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大阪府</a:t>
            </a:r>
            <a:r>
              <a:rPr lang="en-US" altLang="ja-JP" sz="1400" dirty="0">
                <a:latin typeface="BIZ UDゴシック" panose="020B0400000000000000" pitchFamily="49" charset="-128"/>
                <a:ea typeface="BIZ UDゴシック" panose="020B0400000000000000" pitchFamily="49" charset="-128"/>
              </a:rPr>
              <a:t>】</a:t>
            </a:r>
            <a:endParaRPr lang="ja-JP" altLang="en-US" sz="14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6AD46DFB-5003-2A1F-77FE-0382D637D021}"/>
              </a:ext>
            </a:extLst>
          </p:cNvPr>
          <p:cNvSpPr txBox="1"/>
          <p:nvPr/>
        </p:nvSpPr>
        <p:spPr>
          <a:xfrm>
            <a:off x="796730" y="5050908"/>
            <a:ext cx="2946644" cy="338554"/>
          </a:xfrm>
          <a:prstGeom prst="rect">
            <a:avLst/>
          </a:prstGeom>
          <a:solidFill>
            <a:srgbClr val="FFFFCC"/>
          </a:solidFill>
          <a:ln>
            <a:solidFill>
              <a:schemeClr val="tx1"/>
            </a:solidFill>
          </a:ln>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800" dirty="0">
                <a:latin typeface="BIZ UDゴシック" panose="020B0400000000000000" pitchFamily="49" charset="-128"/>
                <a:ea typeface="BIZ UDゴシック"/>
              </a:rPr>
              <a:t>※1</a:t>
            </a:r>
            <a:r>
              <a:rPr lang="ja-JP" altLang="en-US" sz="800">
                <a:latin typeface="BIZ UDゴシック" panose="020B0400000000000000" pitchFamily="49" charset="-128"/>
                <a:ea typeface="BIZ UDゴシック"/>
              </a:rPr>
              <a:t>　定期点検に関する省令・告示　</a:t>
            </a:r>
            <a:endParaRPr lang="en-US" altLang="ja-JP" sz="800" dirty="0">
              <a:latin typeface="BIZ UDゴシック" panose="020B0400000000000000" pitchFamily="49" charset="-128"/>
              <a:ea typeface="BIZ UDゴシック"/>
            </a:endParaRPr>
          </a:p>
          <a:p>
            <a:r>
              <a:rPr lang="ja-JP" altLang="en-US" sz="800">
                <a:latin typeface="BIZ UDゴシック" panose="020B0400000000000000" pitchFamily="49" charset="-128"/>
                <a:ea typeface="BIZ UDゴシック"/>
              </a:rPr>
              <a:t>　　　公布〔H26.3.31〕：5年に1回、近接目視による点検</a:t>
            </a:r>
          </a:p>
        </p:txBody>
      </p:sp>
      <p:sp>
        <p:nvSpPr>
          <p:cNvPr id="26" name="Text Box 5">
            <a:extLst>
              <a:ext uri="{FF2B5EF4-FFF2-40B4-BE49-F238E27FC236}">
                <a16:creationId xmlns:a16="http://schemas.microsoft.com/office/drawing/2014/main" id="{D21C3F32-DCB1-45EC-B597-A81B6AA5220A}"/>
              </a:ext>
            </a:extLst>
          </p:cNvPr>
          <p:cNvSpPr txBox="1">
            <a:spLocks noChangeArrowheads="1"/>
          </p:cNvSpPr>
          <p:nvPr/>
        </p:nvSpPr>
        <p:spPr bwMode="auto">
          <a:xfrm>
            <a:off x="4254133" y="2195240"/>
            <a:ext cx="47631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◇健全性割合の比較</a:t>
            </a:r>
          </a:p>
        </p:txBody>
      </p:sp>
      <p:sp>
        <p:nvSpPr>
          <p:cNvPr id="29" name="Text Box 5">
            <a:extLst>
              <a:ext uri="{FF2B5EF4-FFF2-40B4-BE49-F238E27FC236}">
                <a16:creationId xmlns:a16="http://schemas.microsoft.com/office/drawing/2014/main" id="{D8D00625-7DDD-4968-B942-D951E1F21A05}"/>
              </a:ext>
            </a:extLst>
          </p:cNvPr>
          <p:cNvSpPr txBox="1">
            <a:spLocks noChangeArrowheads="1"/>
          </p:cNvSpPr>
          <p:nvPr/>
        </p:nvSpPr>
        <p:spPr bwMode="auto">
          <a:xfrm>
            <a:off x="4142939" y="4910517"/>
            <a:ext cx="992583" cy="28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200" dirty="0">
                <a:latin typeface="BIZ UDゴシック" panose="020B0400000000000000" pitchFamily="49" charset="-128"/>
                <a:ea typeface="BIZ UDゴシック" panose="020B0400000000000000" pitchFamily="49" charset="-128"/>
              </a:rPr>
              <a:t>平成</a:t>
            </a:r>
            <a:r>
              <a:rPr lang="en-US" altLang="ja-JP" sz="1200" dirty="0">
                <a:latin typeface="BIZ UDゴシック" panose="020B0400000000000000" pitchFamily="49" charset="-128"/>
                <a:ea typeface="BIZ UDゴシック" panose="020B0400000000000000" pitchFamily="49" charset="-128"/>
              </a:rPr>
              <a:t>30</a:t>
            </a:r>
            <a:r>
              <a:rPr lang="ja-JP" altLang="en-US" sz="1200" dirty="0">
                <a:latin typeface="BIZ UDゴシック" panose="020B0400000000000000" pitchFamily="49" charset="-128"/>
                <a:ea typeface="BIZ UDゴシック" panose="020B0400000000000000" pitchFamily="49" charset="-128"/>
              </a:rPr>
              <a:t>年度</a:t>
            </a:r>
          </a:p>
        </p:txBody>
      </p:sp>
      <p:sp>
        <p:nvSpPr>
          <p:cNvPr id="30" name="Text Box 5">
            <a:extLst>
              <a:ext uri="{FF2B5EF4-FFF2-40B4-BE49-F238E27FC236}">
                <a16:creationId xmlns:a16="http://schemas.microsoft.com/office/drawing/2014/main" id="{5B0B4482-D425-47E0-9146-0A7F741F1183}"/>
              </a:ext>
            </a:extLst>
          </p:cNvPr>
          <p:cNvSpPr txBox="1">
            <a:spLocks noChangeArrowheads="1"/>
          </p:cNvSpPr>
          <p:nvPr/>
        </p:nvSpPr>
        <p:spPr bwMode="auto">
          <a:xfrm>
            <a:off x="4075708" y="3501898"/>
            <a:ext cx="992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200" dirty="0">
                <a:latin typeface="BIZ UDゴシック" panose="020B0400000000000000" pitchFamily="49" charset="-128"/>
                <a:ea typeface="BIZ UDゴシック" panose="020B0400000000000000" pitchFamily="49" charset="-128"/>
              </a:rPr>
              <a:t>令和</a:t>
            </a:r>
            <a:r>
              <a:rPr lang="en-US" altLang="ja-JP" sz="1200" dirty="0">
                <a:latin typeface="BIZ UDゴシック" panose="020B0400000000000000" pitchFamily="49" charset="-128"/>
                <a:ea typeface="BIZ UDゴシック" panose="020B0400000000000000" pitchFamily="49" charset="-128"/>
              </a:rPr>
              <a:t>4</a:t>
            </a:r>
            <a:r>
              <a:rPr lang="ja-JP" altLang="en-US" sz="1200" dirty="0">
                <a:latin typeface="BIZ UDゴシック" panose="020B0400000000000000" pitchFamily="49" charset="-128"/>
                <a:ea typeface="BIZ UDゴシック" panose="020B0400000000000000" pitchFamily="49" charset="-128"/>
              </a:rPr>
              <a:t>年度</a:t>
            </a:r>
          </a:p>
        </p:txBody>
      </p:sp>
      <p:sp>
        <p:nvSpPr>
          <p:cNvPr id="31" name="Text Box 5">
            <a:extLst>
              <a:ext uri="{FF2B5EF4-FFF2-40B4-BE49-F238E27FC236}">
                <a16:creationId xmlns:a16="http://schemas.microsoft.com/office/drawing/2014/main" id="{49BF300F-8E74-4A88-BD2D-86AFB1006845}"/>
              </a:ext>
            </a:extLst>
          </p:cNvPr>
          <p:cNvSpPr txBox="1">
            <a:spLocks noChangeArrowheads="1"/>
          </p:cNvSpPr>
          <p:nvPr/>
        </p:nvSpPr>
        <p:spPr bwMode="auto">
          <a:xfrm>
            <a:off x="4152895" y="5462145"/>
            <a:ext cx="992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200" dirty="0">
                <a:latin typeface="BIZ UDゴシック" panose="020B0400000000000000" pitchFamily="49" charset="-128"/>
                <a:ea typeface="BIZ UDゴシック" panose="020B0400000000000000" pitchFamily="49" charset="-128"/>
              </a:rPr>
              <a:t>令和</a:t>
            </a:r>
            <a:r>
              <a:rPr lang="en-US" altLang="ja-JP" sz="1200" dirty="0">
                <a:latin typeface="BIZ UDゴシック" panose="020B0400000000000000" pitchFamily="49" charset="-128"/>
                <a:ea typeface="BIZ UDゴシック" panose="020B0400000000000000" pitchFamily="49" charset="-128"/>
              </a:rPr>
              <a:t>4</a:t>
            </a:r>
            <a:r>
              <a:rPr lang="ja-JP" altLang="en-US" sz="1200" dirty="0">
                <a:latin typeface="BIZ UDゴシック" panose="020B0400000000000000" pitchFamily="49" charset="-128"/>
                <a:ea typeface="BIZ UDゴシック" panose="020B0400000000000000" pitchFamily="49" charset="-128"/>
              </a:rPr>
              <a:t>年度</a:t>
            </a:r>
          </a:p>
        </p:txBody>
      </p:sp>
      <p:pic>
        <p:nvPicPr>
          <p:cNvPr id="2" name="図 1">
            <a:extLst>
              <a:ext uri="{FF2B5EF4-FFF2-40B4-BE49-F238E27FC236}">
                <a16:creationId xmlns:a16="http://schemas.microsoft.com/office/drawing/2014/main" id="{E6595C20-DF7E-C543-D0C8-BAB5308B8B72}"/>
              </a:ext>
            </a:extLst>
          </p:cNvPr>
          <p:cNvPicPr>
            <a:picLocks noChangeAspect="1"/>
          </p:cNvPicPr>
          <p:nvPr/>
        </p:nvPicPr>
        <p:blipFill>
          <a:blip r:embed="rId4"/>
          <a:stretch>
            <a:fillRect/>
          </a:stretch>
        </p:blipFill>
        <p:spPr>
          <a:xfrm>
            <a:off x="424116" y="2526741"/>
            <a:ext cx="3500782" cy="2350800"/>
          </a:xfrm>
          <a:prstGeom prst="rect">
            <a:avLst/>
          </a:prstGeom>
        </p:spPr>
      </p:pic>
      <p:sp>
        <p:nvSpPr>
          <p:cNvPr id="23" name="テキスト ボックス 22">
            <a:extLst>
              <a:ext uri="{FF2B5EF4-FFF2-40B4-BE49-F238E27FC236}">
                <a16:creationId xmlns:a16="http://schemas.microsoft.com/office/drawing/2014/main" id="{E681A78C-55DC-41B4-B60F-1B92DAC15966}"/>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5" action="ppaction://hlinksldjump"/>
              </a:rPr>
              <a:t>戻る</a:t>
            </a:r>
            <a:endParaRPr kumimoji="1" lang="ja-JP" altLang="en-US" sz="1400" dirty="0"/>
          </a:p>
        </p:txBody>
      </p:sp>
    </p:spTree>
    <p:extLst>
      <p:ext uri="{BB962C8B-B14F-4D97-AF65-F5344CB8AC3E}">
        <p14:creationId xmlns:p14="http://schemas.microsoft.com/office/powerpoint/2010/main" val="2897550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306F4-D1CF-0F95-B062-CE64751B30F5}"/>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25DD914A-8F7B-43AF-9CDA-497DBCFEDFFB}"/>
              </a:ext>
            </a:extLst>
          </p:cNvPr>
          <p:cNvPicPr>
            <a:picLocks noChangeAspect="1"/>
          </p:cNvPicPr>
          <p:nvPr/>
        </p:nvPicPr>
        <p:blipFill>
          <a:blip r:embed="rId2"/>
          <a:stretch>
            <a:fillRect/>
          </a:stretch>
        </p:blipFill>
        <p:spPr>
          <a:xfrm>
            <a:off x="6016415" y="3228469"/>
            <a:ext cx="2937268" cy="3194548"/>
          </a:xfrm>
          <a:prstGeom prst="rect">
            <a:avLst/>
          </a:prstGeom>
        </p:spPr>
      </p:pic>
      <p:sp>
        <p:nvSpPr>
          <p:cNvPr id="2" name="Rectangle 2">
            <a:extLst>
              <a:ext uri="{FF2B5EF4-FFF2-40B4-BE49-F238E27FC236}">
                <a16:creationId xmlns:a16="http://schemas.microsoft.com/office/drawing/2014/main" id="{9B919422-FD65-8E53-54AA-6155526CD24E}"/>
              </a:ext>
            </a:extLst>
          </p:cNvPr>
          <p:cNvSpPr>
            <a:spLocks noChangeArrowheads="1"/>
          </p:cNvSpPr>
          <p:nvPr/>
        </p:nvSpPr>
        <p:spPr bwMode="auto">
          <a:xfrm>
            <a:off x="1570" y="-3023"/>
            <a:ext cx="9142430" cy="607645"/>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68513" tIns="34256" rIns="68513" bIns="34256"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rPr>
              <a:t>　</a:t>
            </a:r>
            <a:r>
              <a:rPr kumimoji="1" lang="ja-JP" altLang="en-US" sz="28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rPr>
              <a:t>第１回審議会　委員からの意見　　　</a:t>
            </a:r>
            <a:r>
              <a:rPr kumimoji="1" lang="ja-JP" altLang="en-US" sz="21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rPr>
              <a:t>　　　　　　　　　　　　　</a:t>
            </a:r>
            <a:endParaRPr kumimoji="1" lang="en-US" altLang="zh-TW" sz="21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19" name="テキスト ボックス 18">
            <a:extLst>
              <a:ext uri="{FF2B5EF4-FFF2-40B4-BE49-F238E27FC236}">
                <a16:creationId xmlns:a16="http://schemas.microsoft.com/office/drawing/2014/main" id="{A0E2A1FE-2005-1C23-68C0-C3308B35DA64}"/>
              </a:ext>
            </a:extLst>
          </p:cNvPr>
          <p:cNvSpPr txBox="1"/>
          <p:nvPr/>
        </p:nvSpPr>
        <p:spPr>
          <a:xfrm>
            <a:off x="821099" y="696703"/>
            <a:ext cx="7989482" cy="369332"/>
          </a:xfrm>
          <a:prstGeom prst="rect">
            <a:avLst/>
          </a:prstGeom>
          <a:solidFill>
            <a:srgbClr val="FFFFCC"/>
          </a:solidFill>
          <a:ln>
            <a:solidFill>
              <a:schemeClr val="accent1">
                <a:shade val="15000"/>
                <a:shade val="75000"/>
                <a:satMod val="125000"/>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BIZ UDゴシック" panose="020B0400000000000000" pitchFamily="49" charset="-128"/>
                <a:ea typeface="BIZ UDゴシック" panose="020B0400000000000000" pitchFamily="49" charset="-128"/>
              </a:rPr>
              <a:t>重点化指標の検討</a:t>
            </a:r>
            <a:endParaRPr kumimoji="1"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8DE0C81A-7590-5D10-5C35-79D7A4CD6587}"/>
              </a:ext>
            </a:extLst>
          </p:cNvPr>
          <p:cNvSpPr/>
          <p:nvPr/>
        </p:nvSpPr>
        <p:spPr>
          <a:xfrm>
            <a:off x="333419" y="697326"/>
            <a:ext cx="487680" cy="369332"/>
          </a:xfrm>
          <a:prstGeom prst="rect">
            <a:avLst/>
          </a:prstGeom>
          <a:gradFill>
            <a:gsLst>
              <a:gs pos="100000">
                <a:srgbClr val="FFDE75"/>
              </a:gs>
              <a:gs pos="0">
                <a:srgbClr val="FFE79C"/>
              </a:gs>
              <a:gs pos="47000">
                <a:schemeClr val="accent5">
                  <a:lumMod val="20000"/>
                  <a:lumOff val="80000"/>
                </a:schemeClr>
              </a:gs>
            </a:gsLst>
            <a:path path="circle">
              <a:fillToRect l="20000" t="10000" r="20000" b="6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rPr>
              <a:t>2</a:t>
            </a:r>
            <a:endParaRPr kumimoji="1" lang="ja-JP" altLang="en-US" sz="1800" b="1"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7" name="コンテンツ プレースホルダー 2">
            <a:extLst>
              <a:ext uri="{FF2B5EF4-FFF2-40B4-BE49-F238E27FC236}">
                <a16:creationId xmlns:a16="http://schemas.microsoft.com/office/drawing/2014/main" id="{877F7386-625A-4704-8749-5C51FA900845}"/>
              </a:ext>
            </a:extLst>
          </p:cNvPr>
          <p:cNvSpPr txBox="1">
            <a:spLocks/>
          </p:cNvSpPr>
          <p:nvPr/>
        </p:nvSpPr>
        <p:spPr>
          <a:xfrm>
            <a:off x="321391" y="1208292"/>
            <a:ext cx="8465030" cy="1460827"/>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21750" indent="-285750">
              <a:lnSpc>
                <a:spcPts val="30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今後１０年間において、</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３を下回る道路が増加</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21750" indent="-285750">
              <a:lnSpc>
                <a:spcPts val="3000"/>
              </a:lnSpc>
              <a:spcBef>
                <a:spcPts val="0"/>
              </a:spcBef>
              <a:buFont typeface="Wingdings" panose="05000000000000000000" pitchFamily="2" charset="2"/>
              <a:buChar char="Ø"/>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令和　７年には</a:t>
            </a:r>
            <a:r>
              <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３を下回る舗装延長は、全体の６％と想定</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232058C-1F21-4E0C-B44A-75E0F3E23246}"/>
              </a:ext>
            </a:extLst>
          </p:cNvPr>
          <p:cNvSpPr txBox="1">
            <a:spLocks/>
          </p:cNvSpPr>
          <p:nvPr/>
        </p:nvSpPr>
        <p:spPr>
          <a:xfrm>
            <a:off x="945258" y="2590390"/>
            <a:ext cx="6865398" cy="431194"/>
          </a:xfrm>
          <a:prstGeom prst="rect">
            <a:avLst/>
          </a:prstGeom>
          <a:noFill/>
          <a:ln w="3175">
            <a:solidFill>
              <a:schemeClr val="tx1"/>
            </a:solidFill>
          </a:ln>
        </p:spPr>
        <p:txBody>
          <a:bodyPr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gn="ctr">
              <a:lnSpc>
                <a:spcPts val="2400"/>
              </a:lnSpc>
              <a:spcBef>
                <a:spcPts val="0"/>
              </a:spcBef>
              <a:buNone/>
            </a:pPr>
            <a:r>
              <a:rPr lang="ja-JP" altLang="en-US" sz="1800"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道路利用者の安全確保のため、最重点化指標の見直し</a:t>
            </a:r>
            <a:endParaRPr lang="en-US" altLang="ja-JP" sz="1800"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矢印: 右 2">
            <a:extLst>
              <a:ext uri="{FF2B5EF4-FFF2-40B4-BE49-F238E27FC236}">
                <a16:creationId xmlns:a16="http://schemas.microsoft.com/office/drawing/2014/main" id="{9FCAD8F3-BAA1-4E41-9FB5-2603DFFA6A46}"/>
              </a:ext>
            </a:extLst>
          </p:cNvPr>
          <p:cNvSpPr/>
          <p:nvPr/>
        </p:nvSpPr>
        <p:spPr>
          <a:xfrm rot="5400000">
            <a:off x="4276955" y="1436998"/>
            <a:ext cx="202005" cy="167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EED96F0-09D0-459D-9822-B73691715333}"/>
              </a:ext>
            </a:extLst>
          </p:cNvPr>
          <p:cNvPicPr>
            <a:picLocks noChangeAspect="1"/>
          </p:cNvPicPr>
          <p:nvPr/>
        </p:nvPicPr>
        <p:blipFill>
          <a:blip r:embed="rId2"/>
          <a:stretch>
            <a:fillRect/>
          </a:stretch>
        </p:blipFill>
        <p:spPr>
          <a:xfrm>
            <a:off x="2726976" y="3172537"/>
            <a:ext cx="2937268" cy="3194548"/>
          </a:xfrm>
          <a:prstGeom prst="rect">
            <a:avLst/>
          </a:prstGeom>
        </p:spPr>
      </p:pic>
      <p:pic>
        <p:nvPicPr>
          <p:cNvPr id="23" name="Picture 7">
            <a:extLst>
              <a:ext uri="{FF2B5EF4-FFF2-40B4-BE49-F238E27FC236}">
                <a16:creationId xmlns:a16="http://schemas.microsoft.com/office/drawing/2014/main" id="{66C78A34-FD5D-402D-A812-5D5603121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79" y="3355513"/>
            <a:ext cx="2294959" cy="168665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4B5D22E1-B95E-4C15-AE9B-BBFF98BDE7E6}"/>
              </a:ext>
            </a:extLst>
          </p:cNvPr>
          <p:cNvSpPr txBox="1"/>
          <p:nvPr/>
        </p:nvSpPr>
        <p:spPr>
          <a:xfrm>
            <a:off x="108294" y="5084568"/>
            <a:ext cx="3148711" cy="1169551"/>
          </a:xfrm>
          <a:prstGeom prst="rect">
            <a:avLst/>
          </a:prstGeom>
          <a:noFill/>
        </p:spPr>
        <p:txBody>
          <a:bodyPr wrap="square">
            <a:spAutoFit/>
          </a:bodyPr>
          <a:lstStyle/>
          <a:p>
            <a:r>
              <a:rPr lang="en-US" altLang="ja-JP" sz="1400" dirty="0">
                <a:latin typeface="BIZ UDゴシック" panose="020B0400000000000000" pitchFamily="49" charset="-128"/>
                <a:ea typeface="BIZ UDゴシック" panose="020B0400000000000000" pitchFamily="49" charset="-128"/>
              </a:rPr>
              <a:t>М</a:t>
            </a:r>
            <a:r>
              <a:rPr lang="ja-JP" altLang="en-US" sz="1400" dirty="0">
                <a:latin typeface="BIZ UDゴシック" panose="020B0400000000000000" pitchFamily="49" charset="-128"/>
                <a:ea typeface="BIZ UDゴシック" panose="020B0400000000000000" pitchFamily="49" charset="-128"/>
              </a:rPr>
              <a:t>ＣＩ＜３</a:t>
            </a:r>
          </a:p>
          <a:p>
            <a:pPr marL="285750" indent="-285750">
              <a:buFont typeface="Wingdings" panose="05000000000000000000" pitchFamily="2" charset="2"/>
              <a:buChar char="l"/>
            </a:pPr>
            <a:r>
              <a:rPr lang="ja-JP" altLang="en-US" sz="1400" dirty="0">
                <a:latin typeface="BIZ UDゴシック" panose="020B0400000000000000" pitchFamily="49" charset="-128"/>
                <a:ea typeface="BIZ UDゴシック" panose="020B0400000000000000" pitchFamily="49" charset="-128"/>
              </a:rPr>
              <a:t>わだち掘れ３０ｍｍ程度</a:t>
            </a:r>
          </a:p>
          <a:p>
            <a:pPr marL="285750" indent="-285750">
              <a:buFont typeface="Wingdings" panose="05000000000000000000" pitchFamily="2" charset="2"/>
              <a:buChar char="l"/>
            </a:pPr>
            <a:r>
              <a:rPr lang="ja-JP" altLang="en-US" sz="1400" dirty="0">
                <a:latin typeface="BIZ UDゴシック" panose="020B0400000000000000" pitchFamily="49" charset="-128"/>
                <a:ea typeface="BIZ UDゴシック" panose="020B0400000000000000" pitchFamily="49" charset="-128"/>
              </a:rPr>
              <a:t>ひび割れ率４０％程度</a:t>
            </a:r>
            <a:endParaRPr lang="en-US" altLang="ja-JP" sz="1400" dirty="0">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400" dirty="0">
                <a:latin typeface="BIZ UDゴシック" panose="020B0400000000000000" pitchFamily="49" charset="-128"/>
                <a:ea typeface="BIZ UDゴシック" panose="020B0400000000000000" pitchFamily="49" charset="-128"/>
              </a:rPr>
              <a:t>穴ぼこなどが発生</a:t>
            </a:r>
          </a:p>
          <a:p>
            <a:pPr marL="285750" indent="-285750">
              <a:buFont typeface="Wingdings" panose="05000000000000000000" pitchFamily="2" charset="2"/>
              <a:buChar char="l"/>
            </a:pPr>
            <a:r>
              <a:rPr lang="ja-JP" altLang="en-US" sz="1400" dirty="0">
                <a:latin typeface="BIZ UDゴシック" panose="020B0400000000000000" pitchFamily="49" charset="-128"/>
                <a:ea typeface="BIZ UDゴシック" panose="020B0400000000000000" pitchFamily="49" charset="-128"/>
              </a:rPr>
              <a:t>安全を確保することが困難な状態</a:t>
            </a:r>
          </a:p>
        </p:txBody>
      </p:sp>
      <p:sp>
        <p:nvSpPr>
          <p:cNvPr id="27" name="四角形: 角を丸くする 26">
            <a:extLst>
              <a:ext uri="{FF2B5EF4-FFF2-40B4-BE49-F238E27FC236}">
                <a16:creationId xmlns:a16="http://schemas.microsoft.com/office/drawing/2014/main" id="{AD51689B-A156-4059-9C31-3C402695BBB4}"/>
              </a:ext>
            </a:extLst>
          </p:cNvPr>
          <p:cNvSpPr/>
          <p:nvPr/>
        </p:nvSpPr>
        <p:spPr>
          <a:xfrm>
            <a:off x="8087737" y="3429000"/>
            <a:ext cx="698683" cy="556258"/>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最重点化１</a:t>
            </a:r>
          </a:p>
        </p:txBody>
      </p:sp>
      <p:sp>
        <p:nvSpPr>
          <p:cNvPr id="31" name="矢印: 右 30">
            <a:extLst>
              <a:ext uri="{FF2B5EF4-FFF2-40B4-BE49-F238E27FC236}">
                <a16:creationId xmlns:a16="http://schemas.microsoft.com/office/drawing/2014/main" id="{8511C056-45C8-447F-812C-6D137A2A77E9}"/>
              </a:ext>
            </a:extLst>
          </p:cNvPr>
          <p:cNvSpPr/>
          <p:nvPr/>
        </p:nvSpPr>
        <p:spPr>
          <a:xfrm>
            <a:off x="5726093" y="3797706"/>
            <a:ext cx="223812" cy="167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コンテンツ プレースホルダー 2">
            <a:extLst>
              <a:ext uri="{FF2B5EF4-FFF2-40B4-BE49-F238E27FC236}">
                <a16:creationId xmlns:a16="http://schemas.microsoft.com/office/drawing/2014/main" id="{C7E8B98C-4D71-4344-B17C-1CF3F1593F2E}"/>
              </a:ext>
            </a:extLst>
          </p:cNvPr>
          <p:cNvSpPr txBox="1">
            <a:spLocks/>
          </p:cNvSpPr>
          <p:nvPr/>
        </p:nvSpPr>
        <p:spPr>
          <a:xfrm>
            <a:off x="7283579" y="2966857"/>
            <a:ext cx="832461" cy="431194"/>
          </a:xfrm>
          <a:prstGeom prst="rect">
            <a:avLst/>
          </a:prstGeom>
          <a:noFill/>
          <a:ln w="12700">
            <a:no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3000"/>
              </a:lnSpc>
              <a:spcBef>
                <a:spcPts val="0"/>
              </a:spcBef>
              <a:buNone/>
            </a:pPr>
            <a:r>
              <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rPr>
              <a:t>（案）</a:t>
            </a:r>
            <a:endParaRPr lang="en-US" altLang="ja-JP"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8" name="四角形: 角を丸くする 17">
            <a:extLst>
              <a:ext uri="{FF2B5EF4-FFF2-40B4-BE49-F238E27FC236}">
                <a16:creationId xmlns:a16="http://schemas.microsoft.com/office/drawing/2014/main" id="{B61B72A4-E00F-4DAF-B4B5-080447D56018}"/>
              </a:ext>
            </a:extLst>
          </p:cNvPr>
          <p:cNvSpPr/>
          <p:nvPr/>
        </p:nvSpPr>
        <p:spPr>
          <a:xfrm>
            <a:off x="7331835" y="3438788"/>
            <a:ext cx="698683" cy="556258"/>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最重点化２</a:t>
            </a:r>
          </a:p>
        </p:txBody>
      </p:sp>
      <p:sp>
        <p:nvSpPr>
          <p:cNvPr id="20" name="四角形: 角を丸くする 19">
            <a:extLst>
              <a:ext uri="{FF2B5EF4-FFF2-40B4-BE49-F238E27FC236}">
                <a16:creationId xmlns:a16="http://schemas.microsoft.com/office/drawing/2014/main" id="{FFEBFF7F-C1E6-4C60-A0AC-EF832FBF06C6}"/>
              </a:ext>
            </a:extLst>
          </p:cNvPr>
          <p:cNvSpPr/>
          <p:nvPr/>
        </p:nvSpPr>
        <p:spPr>
          <a:xfrm>
            <a:off x="6566264" y="3429000"/>
            <a:ext cx="698683" cy="556258"/>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最重点化３</a:t>
            </a:r>
          </a:p>
        </p:txBody>
      </p:sp>
      <p:sp>
        <p:nvSpPr>
          <p:cNvPr id="21" name="四角形: 角を丸くする 20">
            <a:extLst>
              <a:ext uri="{FF2B5EF4-FFF2-40B4-BE49-F238E27FC236}">
                <a16:creationId xmlns:a16="http://schemas.microsoft.com/office/drawing/2014/main" id="{2910F0F3-91FF-4D4B-A4FA-CB5BEA737A12}"/>
              </a:ext>
            </a:extLst>
          </p:cNvPr>
          <p:cNvSpPr/>
          <p:nvPr/>
        </p:nvSpPr>
        <p:spPr>
          <a:xfrm>
            <a:off x="8077331" y="4047156"/>
            <a:ext cx="698683" cy="556258"/>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最重点化４</a:t>
            </a:r>
          </a:p>
        </p:txBody>
      </p:sp>
      <p:sp>
        <p:nvSpPr>
          <p:cNvPr id="24" name="テキスト ボックス 23">
            <a:extLst>
              <a:ext uri="{FF2B5EF4-FFF2-40B4-BE49-F238E27FC236}">
                <a16:creationId xmlns:a16="http://schemas.microsoft.com/office/drawing/2014/main" id="{AE2E6EF4-AE96-4674-A0F5-D1BF926A2B7A}"/>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4" action="ppaction://hlinksldjump"/>
              </a:rPr>
              <a:t>戻る</a:t>
            </a:r>
            <a:endParaRPr kumimoji="1" lang="ja-JP" altLang="en-US" sz="1400" dirty="0"/>
          </a:p>
        </p:txBody>
      </p:sp>
    </p:spTree>
    <p:extLst>
      <p:ext uri="{BB962C8B-B14F-4D97-AF65-F5344CB8AC3E}">
        <p14:creationId xmlns:p14="http://schemas.microsoft.com/office/powerpoint/2010/main" val="279552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BF54-0B52-47E8-D7C4-6898DF79C7B9}"/>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9ABD497-9909-9A71-EFBA-6CF3CE7FD0CA}"/>
              </a:ext>
            </a:extLst>
          </p:cNvPr>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rPr>
              <a:pPr/>
              <a:t>25</a:t>
            </a:fld>
            <a:endParaRPr lang="ja-JP" altLang="en-US">
              <a:solidFill>
                <a:prstClr val="black">
                  <a:tint val="75000"/>
                </a:prstClr>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Rectangle 2">
            <a:extLst>
              <a:ext uri="{FF2B5EF4-FFF2-40B4-BE49-F238E27FC236}">
                <a16:creationId xmlns:a16="http://schemas.microsoft.com/office/drawing/2014/main" id="{23699C62-A0AF-A173-A930-5B9996D540BE}"/>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a:solidFill>
                <a:schemeClr val="bg1"/>
              </a:solidFill>
              <a:latin typeface="BIZ UDゴシック" panose="020B0400000000000000" pitchFamily="49" charset="-128"/>
              <a:ea typeface="BIZ UDゴシック" panose="020B0400000000000000" pitchFamily="49" charset="-128"/>
              <a:cs typeface="Meiryo UI" pitchFamily="50" charset="-128"/>
            </a:endParaRPr>
          </a:p>
        </p:txBody>
      </p:sp>
      <p:sp>
        <p:nvSpPr>
          <p:cNvPr id="6" name="正方形/長方形 22">
            <a:extLst>
              <a:ext uri="{FF2B5EF4-FFF2-40B4-BE49-F238E27FC236}">
                <a16:creationId xmlns:a16="http://schemas.microsoft.com/office/drawing/2014/main" id="{572B4C41-98B8-BF1B-8C21-25B27B97FCC7}"/>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BIZ UDゴシック" panose="020B0400000000000000" pitchFamily="49" charset="-128"/>
                <a:ea typeface="BIZ UDゴシック" panose="020B0400000000000000" pitchFamily="49" charset="-128"/>
              </a:rPr>
              <a:t>　６）課題認識・論点　－その他（標識・照明）－</a:t>
            </a:r>
            <a:endParaRPr lang="en-US" altLang="ja-JP" b="1" dirty="0">
              <a:solidFill>
                <a:schemeClr val="bg1"/>
              </a:solidFill>
              <a:latin typeface="BIZ UDゴシック" panose="020B0400000000000000" pitchFamily="49" charset="-128"/>
              <a:ea typeface="BIZ UDゴシック" panose="020B0400000000000000" pitchFamily="49" charset="-128"/>
            </a:endParaRPr>
          </a:p>
        </p:txBody>
      </p:sp>
      <p:sp>
        <p:nvSpPr>
          <p:cNvPr id="2" name="Text Box 5">
            <a:extLst>
              <a:ext uri="{FF2B5EF4-FFF2-40B4-BE49-F238E27FC236}">
                <a16:creationId xmlns:a16="http://schemas.microsoft.com/office/drawing/2014/main" id="{47EBB0D3-2262-A023-E5DA-4AC57B6750A5}"/>
              </a:ext>
            </a:extLst>
          </p:cNvPr>
          <p:cNvSpPr txBox="1">
            <a:spLocks noChangeArrowheads="1"/>
          </p:cNvSpPr>
          <p:nvPr/>
        </p:nvSpPr>
        <p:spPr bwMode="auto">
          <a:xfrm>
            <a:off x="107504" y="596588"/>
            <a:ext cx="8802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l" eaLnBrk="1" hangingPunct="1">
              <a:spcBef>
                <a:spcPts val="600"/>
              </a:spcBef>
            </a:pP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◇課題認識・論点 </a:t>
            </a:r>
            <a:r>
              <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その他（標識・照明）</a:t>
            </a:r>
            <a:r>
              <a:rPr lang="en-US" altLang="ja-JP" sz="1600" dirty="0">
                <a:solidFill>
                  <a:srgbClr val="000000"/>
                </a:solidFill>
                <a:latin typeface="BIZ UDゴシック" panose="020B0400000000000000" pitchFamily="49" charset="-128"/>
                <a:ea typeface="BIZ UDゴシック" panose="020B0400000000000000" pitchFamily="49" charset="-128"/>
                <a:cs typeface="Meiryo UI" panose="020B0604030504040204" pitchFamily="50" charset="-128"/>
              </a:rPr>
              <a:t>-</a:t>
            </a:r>
          </a:p>
        </p:txBody>
      </p:sp>
      <p:graphicFrame>
        <p:nvGraphicFramePr>
          <p:cNvPr id="7" name="表 6">
            <a:extLst>
              <a:ext uri="{FF2B5EF4-FFF2-40B4-BE49-F238E27FC236}">
                <a16:creationId xmlns:a16="http://schemas.microsoft.com/office/drawing/2014/main" id="{636AA017-C2B8-0CFC-F21C-71F49CBF80CF}"/>
              </a:ext>
            </a:extLst>
          </p:cNvPr>
          <p:cNvGraphicFramePr>
            <a:graphicFrameLocks noGrp="1"/>
          </p:cNvGraphicFramePr>
          <p:nvPr/>
        </p:nvGraphicFramePr>
        <p:xfrm>
          <a:off x="251518" y="981839"/>
          <a:ext cx="8568954" cy="5133605"/>
        </p:xfrm>
        <a:graphic>
          <a:graphicData uri="http://schemas.openxmlformats.org/drawingml/2006/table">
            <a:tbl>
              <a:tblPr firstRow="1" bandRow="1">
                <a:tableStyleId>{5C22544A-7EE6-4342-B048-85BDC9FD1C3A}</a:tableStyleId>
              </a:tblPr>
              <a:tblGrid>
                <a:gridCol w="1656186">
                  <a:extLst>
                    <a:ext uri="{9D8B030D-6E8A-4147-A177-3AD203B41FA5}">
                      <a16:colId xmlns:a16="http://schemas.microsoft.com/office/drawing/2014/main" val="1697429304"/>
                    </a:ext>
                  </a:extLst>
                </a:gridCol>
                <a:gridCol w="1872208">
                  <a:extLst>
                    <a:ext uri="{9D8B030D-6E8A-4147-A177-3AD203B41FA5}">
                      <a16:colId xmlns:a16="http://schemas.microsoft.com/office/drawing/2014/main" val="2068614768"/>
                    </a:ext>
                  </a:extLst>
                </a:gridCol>
                <a:gridCol w="648072">
                  <a:extLst>
                    <a:ext uri="{9D8B030D-6E8A-4147-A177-3AD203B41FA5}">
                      <a16:colId xmlns:a16="http://schemas.microsoft.com/office/drawing/2014/main" val="2687680640"/>
                    </a:ext>
                  </a:extLst>
                </a:gridCol>
                <a:gridCol w="2160240">
                  <a:extLst>
                    <a:ext uri="{9D8B030D-6E8A-4147-A177-3AD203B41FA5}">
                      <a16:colId xmlns:a16="http://schemas.microsoft.com/office/drawing/2014/main" val="2780177087"/>
                    </a:ext>
                  </a:extLst>
                </a:gridCol>
                <a:gridCol w="2232248">
                  <a:extLst>
                    <a:ext uri="{9D8B030D-6E8A-4147-A177-3AD203B41FA5}">
                      <a16:colId xmlns:a16="http://schemas.microsoft.com/office/drawing/2014/main" val="825654104"/>
                    </a:ext>
                  </a:extLst>
                </a:gridCol>
              </a:tblGrid>
              <a:tr h="413058">
                <a:tc>
                  <a:txBody>
                    <a:bodyPr/>
                    <a:lstStyle/>
                    <a:p>
                      <a:pPr algn="ctr"/>
                      <a:r>
                        <a:rPr kumimoji="1" lang="ja-JP" altLang="en-US" sz="1400">
                          <a:latin typeface="BIZ UDゴシック" panose="020B0400000000000000" pitchFamily="49" charset="-128"/>
                          <a:ea typeface="BIZ UDゴシック" panose="020B0400000000000000" pitchFamily="49" charset="-128"/>
                        </a:rPr>
                        <a:t>取組の観点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取組内容</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評価</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課題</a:t>
                      </a:r>
                    </a:p>
                  </a:txBody>
                  <a:tcPr/>
                </a:tc>
                <a:tc>
                  <a:txBody>
                    <a:bodyPr/>
                    <a:lstStyle/>
                    <a:p>
                      <a:pPr algn="ctr"/>
                      <a:r>
                        <a:rPr kumimoji="1" lang="ja-JP" altLang="en-US" sz="1400">
                          <a:latin typeface="BIZ UDゴシック" panose="020B0400000000000000" pitchFamily="49" charset="-128"/>
                          <a:ea typeface="BIZ UDゴシック" panose="020B0400000000000000" pitchFamily="49" charset="-128"/>
                        </a:rPr>
                        <a:t>検討の方向性</a:t>
                      </a:r>
                    </a:p>
                  </a:txBody>
                  <a:tcPr/>
                </a:tc>
                <a:extLst>
                  <a:ext uri="{0D108BD9-81ED-4DB2-BD59-A6C34878D82A}">
                    <a16:rowId xmlns:a16="http://schemas.microsoft.com/office/drawing/2014/main" val="291710965"/>
                  </a:ext>
                </a:extLst>
              </a:tr>
              <a:tr h="0">
                <a:tc rowSpan="3">
                  <a:txBody>
                    <a:bodyPr/>
                    <a:lstStyle/>
                    <a:p>
                      <a:pPr marL="180000" lvl="0" indent="-180000" algn="l" defTabSz="914377" rtl="0" eaLnBrk="1" latinLnBrk="0" hangingPunct="1">
                        <a:spcAft>
                          <a:spcPts val="0"/>
                        </a:spcAft>
                        <a:buFont typeface="Arial" panose="020B0604020202020204" pitchFamily="34" charset="0"/>
                        <a:buNone/>
                      </a:pPr>
                      <a:r>
                        <a:rPr kumimoji="1" lang="ja-JP" altLang="en-US" sz="1400" kern="1200" dirty="0">
                          <a:solidFill>
                            <a:schemeClr val="dk1"/>
                          </a:solidFill>
                          <a:latin typeface="BIZ UDゴシック" panose="020B0400000000000000" pitchFamily="49" charset="-128"/>
                          <a:ea typeface="BIZ UDゴシック" panose="020B0400000000000000" pitchFamily="49" charset="-128"/>
                          <a:cs typeface="+mn-cs"/>
                        </a:rPr>
                        <a:t>①点検業務の充実</a:t>
                      </a:r>
                      <a:endParaRPr kumimoji="1" lang="ja-JP" altLang="ja-JP" sz="1400" kern="1200" dirty="0">
                        <a:solidFill>
                          <a:schemeClr val="dk1"/>
                        </a:solidFill>
                        <a:latin typeface="BIZ UDゴシック" panose="020B0400000000000000" pitchFamily="49" charset="-128"/>
                        <a:ea typeface="BIZ UDゴシック" panose="020B0400000000000000" pitchFamily="49" charset="-128"/>
                        <a:cs typeface="+mn-cs"/>
                      </a:endParaRPr>
                    </a:p>
                  </a:txBody>
                  <a:tcPr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dirty="0">
                          <a:solidFill>
                            <a:schemeClr val="dk1"/>
                          </a:solidFill>
                          <a:latin typeface="BIZ UDゴシック" panose="020B0400000000000000" pitchFamily="49" charset="-128"/>
                          <a:ea typeface="BIZ UDゴシック" panose="020B0400000000000000" pitchFamily="49" charset="-128"/>
                          <a:cs typeface="+mn-cs"/>
                        </a:rPr>
                        <a:t>定期点検の実施</a:t>
                      </a:r>
                      <a:endParaRPr kumimoji="1" lang="ja-JP" altLang="ja-JP" sz="1400" kern="1200" dirty="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rowSpan="2">
                  <a:txBody>
                    <a:bodyPr/>
                    <a:lstStyle/>
                    <a:p>
                      <a:pPr marL="182563" indent="-182563">
                        <a:spcAft>
                          <a:spcPts val="600"/>
                        </a:spcAft>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施設数が膨大なため対応苦慮</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indent="-182563">
                        <a:spcAft>
                          <a:spcPts val="600"/>
                        </a:spcAft>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点検対象とする施設の明確化</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0" indent="0">
                        <a:spcAft>
                          <a:spcPts val="600"/>
                        </a:spcAft>
                        <a:buFont typeface="Arial" panose="020B0604020202020204" pitchFamily="34" charset="0"/>
                        <a:buNone/>
                      </a:pP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711475648"/>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lvl="0" indent="0" algn="l" defTabSz="914377" rtl="0" eaLnBrk="1" latinLnBrk="0" hangingPunct="1">
                        <a:spcAft>
                          <a:spcPts val="0"/>
                        </a:spcAft>
                        <a:buFont typeface="Arial" panose="020B0604020202020204" pitchFamily="34" charset="0"/>
                        <a:buNone/>
                      </a:pPr>
                      <a:r>
                        <a:rPr kumimoji="1" lang="ja-JP" altLang="en-US" sz="1400" kern="1200" dirty="0">
                          <a:solidFill>
                            <a:schemeClr val="dk1"/>
                          </a:solidFill>
                          <a:latin typeface="BIZ UDゴシック" panose="020B0400000000000000" pitchFamily="49" charset="-128"/>
                          <a:ea typeface="BIZ UDゴシック" panose="020B0400000000000000" pitchFamily="49" charset="-128"/>
                          <a:cs typeface="+mn-cs"/>
                        </a:rPr>
                        <a:t>不可視部分の点検</a:t>
                      </a:r>
                      <a:endParaRPr kumimoji="1" lang="ja-JP" altLang="ja-JP" sz="1400" kern="1200" dirty="0">
                        <a:solidFill>
                          <a:schemeClr val="dk1"/>
                        </a:solidFill>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dirty="0">
                          <a:latin typeface="BIZ UDゴシック" panose="020B0400000000000000" pitchFamily="49" charset="-128"/>
                          <a:ea typeface="BIZ UDゴシック" panose="020B0400000000000000" pitchFamily="49" charset="-128"/>
                        </a:rPr>
                        <a:t>△</a:t>
                      </a:r>
                    </a:p>
                  </a:txBody>
                  <a:tcPr/>
                </a:tc>
                <a:tc vMerge="1">
                  <a:txBody>
                    <a:bodyPr/>
                    <a:lstStyle/>
                    <a:p>
                      <a:pPr marL="182563" indent="-182563">
                        <a:spcAft>
                          <a:spcPts val="600"/>
                        </a:spcAft>
                        <a:buFont typeface="Arial" panose="020B0604020202020204" pitchFamily="34" charset="0"/>
                        <a:buChar char="•"/>
                      </a:pP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超音波探査や</a:t>
                      </a:r>
                      <a:r>
                        <a:rPr kumimoji="1" lang="en-US" altLang="ja-JP"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AI</a:t>
                      </a:r>
                      <a:r>
                        <a:rPr kumimoji="1" lang="ja-JP" altLang="en-US" sz="14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診断などを活用</a:t>
                      </a:r>
                    </a:p>
                  </a:txBody>
                  <a:tcPr/>
                </a:tc>
                <a:extLst>
                  <a:ext uri="{0D108BD9-81ED-4DB2-BD59-A6C34878D82A}">
                    <a16:rowId xmlns:a16="http://schemas.microsoft.com/office/drawing/2014/main" val="3108726085"/>
                  </a:ext>
                </a:extLst>
              </a:tr>
              <a:tr h="446806">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中間点検の実施</a:t>
                      </a:r>
                      <a:endParaRPr kumimoji="1" lang="ja-JP"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a:solidFill>
                            <a:schemeClr val="tx1"/>
                          </a:solidFill>
                          <a:latin typeface="BIZ UDゴシック" panose="020B0400000000000000" pitchFamily="49" charset="-128"/>
                          <a:ea typeface="BIZ UDゴシック" panose="020B0400000000000000" pitchFamily="49" charset="-128"/>
                        </a:rPr>
                        <a:t>－</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2285486901"/>
                  </a:ext>
                </a:extLst>
              </a:tr>
              <a:tr h="0">
                <a:tc rowSpan="4">
                  <a:txBody>
                    <a:bodyPr/>
                    <a:lstStyle/>
                    <a:p>
                      <a:pPr marL="180000" marR="0" lvl="0" indent="-18000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②予防保全の推進とレベルアップ、更新時期見極め</a:t>
                      </a:r>
                      <a:endParaRPr kumimoji="1" lang="ja-JP"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重点化指標に基づく補修の実施</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ct val="100000"/>
                        </a:lnSpc>
                        <a:spcAft>
                          <a:spcPts val="600"/>
                        </a:spcAft>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0" indent="0" algn="ctr">
                        <a:spcAft>
                          <a:spcPts val="600"/>
                        </a:spcAft>
                        <a:buFont typeface="Arial" panose="020B0604020202020204" pitchFamily="34" charset="0"/>
                        <a:buNone/>
                      </a:pP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1677673558"/>
                  </a:ext>
                </a:extLst>
              </a:tr>
              <a:tr h="149721">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目標管理水準の保持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txBody>
                  <a:tcPr/>
                </a:tc>
                <a:tc>
                  <a:txBody>
                    <a:bodyPr/>
                    <a:lstStyle/>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400" dirty="0">
                          <a:solidFill>
                            <a:schemeClr val="tx1"/>
                          </a:solidFill>
                          <a:latin typeface="BIZ UDゴシック" panose="020B0400000000000000" pitchFamily="49" charset="-128"/>
                          <a:ea typeface="BIZ UDゴシック" panose="020B0400000000000000" pitchFamily="49" charset="-128"/>
                        </a:rPr>
                        <a:t>膨大な施設の補修と更新の進捗管理</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marL="182563" marR="0" lvl="0" indent="-18256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0975" indent="-180975" algn="l">
                        <a:buFont typeface="Arial" panose="020B0604020202020204" pitchFamily="34" charset="0"/>
                        <a:buChar char="•"/>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対象施設を明確化し、中長期的な更新需要の把握・計画の立案</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180975" indent="-180975" algn="l">
                        <a:buFont typeface="Arial" panose="020B0604020202020204" pitchFamily="34" charset="0"/>
                        <a:buChar char="•"/>
                      </a:pP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180975" indent="-180975" algn="l">
                        <a:buFont typeface="Arial" panose="020B0604020202020204" pitchFamily="34" charset="0"/>
                        <a:buChar char="•"/>
                      </a:pPr>
                      <a:r>
                        <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rPr>
                        <a:t>顕在化した損傷が確認された場合は施設更新</a:t>
                      </a:r>
                      <a:endParaRPr kumimoji="1" lang="en-US" altLang="ja-JP" sz="140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a:buFont typeface="Arial" panose="020B0604020202020204" pitchFamily="34" charset="0"/>
                        <a:buNone/>
                      </a:pPr>
                      <a:endParaRPr kumimoji="1" lang="ja-JP" altLang="en-US" sz="1400" kern="1200" dirty="0">
                        <a:solidFill>
                          <a:schemeClr val="tx1"/>
                        </a:solidFill>
                        <a:latin typeface="BIZ UDゴシック" panose="020B0400000000000000" pitchFamily="49" charset="-128"/>
                        <a:ea typeface="BIZ UDゴシック" panose="020B0400000000000000" pitchFamily="49" charset="-128"/>
                        <a:cs typeface="+mn-cs"/>
                      </a:endParaRPr>
                    </a:p>
                  </a:txBody>
                  <a:tcPr/>
                </a:tc>
                <a:extLst>
                  <a:ext uri="{0D108BD9-81ED-4DB2-BD59-A6C34878D82A}">
                    <a16:rowId xmlns:a16="http://schemas.microsoft.com/office/drawing/2014/main" val="4076970444"/>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点検、補修・補修履歴などの蓄積</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marL="0" marR="0" lvl="0" indent="0" algn="ctr" defTabSz="914377" rtl="0" eaLnBrk="1" fontAlgn="auto" latinLnBrk="0" hangingPunct="1">
                        <a:lnSpc>
                          <a:spcPts val="2200"/>
                        </a:lnSpc>
                        <a:spcBef>
                          <a:spcPts val="0"/>
                        </a:spcBef>
                        <a:spcAft>
                          <a:spcPts val="0"/>
                        </a:spcAft>
                        <a:buClrTx/>
                        <a:buSzTx/>
                        <a:buFontTx/>
                        <a:buNone/>
                        <a:tabLst/>
                        <a:defRPr/>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182563" indent="-182563">
                        <a:spcAft>
                          <a:spcPts val="600"/>
                        </a:spcAft>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補修・補強履歴が十分蓄積されていない</a:t>
                      </a:r>
                    </a:p>
                  </a:txBody>
                  <a:tcPr/>
                </a:tc>
                <a:tc>
                  <a:txBody>
                    <a:bodyPr/>
                    <a:lstStyle/>
                    <a:p>
                      <a:pPr marL="182563" indent="-182563">
                        <a:spcAft>
                          <a:spcPts val="600"/>
                        </a:spcAft>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データ運用ルールの周知徹底（蓄積・活用）</a:t>
                      </a:r>
                    </a:p>
                  </a:txBody>
                  <a:tcPr/>
                </a:tc>
                <a:extLst>
                  <a:ext uri="{0D108BD9-81ED-4DB2-BD59-A6C34878D82A}">
                    <a16:rowId xmlns:a16="http://schemas.microsoft.com/office/drawing/2014/main" val="3320700903"/>
                  </a:ext>
                </a:extLst>
              </a:tr>
              <a:tr h="0">
                <a:tc vMerge="1">
                  <a:txBody>
                    <a:body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1" lang="ja-JP"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更新対象施設の抽出</a:t>
                      </a:r>
                      <a:endParaRPr kumimoji="1" lang="en-US" altLang="ja-JP"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tc>
                <a:tc>
                  <a:txBody>
                    <a:bodyPr/>
                    <a:lstStyle/>
                    <a:p>
                      <a:pPr algn="ctr">
                        <a:lnSpc>
                          <a:spcPts val="2200"/>
                        </a:lnSpc>
                      </a:pPr>
                      <a:r>
                        <a:rPr kumimoji="1" lang="ja-JP" altLang="en-US" sz="1400">
                          <a:latin typeface="BIZ UDゴシック" panose="020B0400000000000000" pitchFamily="49" charset="-128"/>
                          <a:ea typeface="BIZ UDゴシック" panose="020B0400000000000000" pitchFamily="49" charset="-128"/>
                        </a:rPr>
                        <a:t>△</a:t>
                      </a:r>
                    </a:p>
                  </a:txBody>
                  <a:tcPr/>
                </a:tc>
                <a:tc>
                  <a:txBody>
                    <a:bodyPr/>
                    <a:lstStyle/>
                    <a:p>
                      <a:pPr marL="0" indent="0" algn="ctr">
                        <a:spcAft>
                          <a:spcPts val="600"/>
                        </a:spcAft>
                        <a:buFont typeface="Arial" panose="020B0604020202020204" pitchFamily="34" charset="0"/>
                        <a:buNone/>
                      </a:pPr>
                      <a:r>
                        <a:rPr kumimoji="1" lang="ja-JP" altLang="en-US" sz="1400" dirty="0">
                          <a:solidFill>
                            <a:schemeClr val="tx1"/>
                          </a:solidFill>
                          <a:latin typeface="BIZ UDゴシック" panose="020B0400000000000000" pitchFamily="49" charset="-128"/>
                          <a:ea typeface="BIZ UDゴシック" panose="020B0400000000000000" pitchFamily="49" charset="-128"/>
                        </a:rPr>
                        <a:t>－</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tc>
                <a:tc>
                  <a:txBody>
                    <a:bodyPr/>
                    <a:lstStyle/>
                    <a:p>
                      <a:pPr marL="182563" indent="-182563">
                        <a:spcAft>
                          <a:spcPts val="600"/>
                        </a:spcAft>
                        <a:buFont typeface="Arial" panose="020B0604020202020204" pitchFamily="34" charset="0"/>
                        <a:buChar char="•"/>
                      </a:pPr>
                      <a:r>
                        <a:rPr kumimoji="1" lang="ja-JP" altLang="en-US" sz="1400" dirty="0">
                          <a:solidFill>
                            <a:schemeClr val="tx1"/>
                          </a:solidFill>
                          <a:latin typeface="BIZ UDゴシック" panose="020B0400000000000000" pitchFamily="49" charset="-128"/>
                          <a:ea typeface="BIZ UDゴシック" panose="020B0400000000000000" pitchFamily="49" charset="-128"/>
                        </a:rPr>
                        <a:t>更新フローの見直し</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tc>
                <a:extLst>
                  <a:ext uri="{0D108BD9-81ED-4DB2-BD59-A6C34878D82A}">
                    <a16:rowId xmlns:a16="http://schemas.microsoft.com/office/drawing/2014/main" val="3554027095"/>
                  </a:ext>
                </a:extLst>
              </a:tr>
            </a:tbl>
          </a:graphicData>
        </a:graphic>
      </p:graphicFrame>
      <p:sp>
        <p:nvSpPr>
          <p:cNvPr id="8" name="テキスト ボックス 7">
            <a:extLst>
              <a:ext uri="{FF2B5EF4-FFF2-40B4-BE49-F238E27FC236}">
                <a16:creationId xmlns:a16="http://schemas.microsoft.com/office/drawing/2014/main" id="{412243D0-F8CF-41EC-9294-90CACA53D356}"/>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2" action="ppaction://hlinksldjump"/>
              </a:rPr>
              <a:t>戻る</a:t>
            </a:r>
            <a:endParaRPr kumimoji="1" lang="ja-JP" altLang="en-US" sz="1400" dirty="0"/>
          </a:p>
        </p:txBody>
      </p:sp>
    </p:spTree>
    <p:extLst>
      <p:ext uri="{BB962C8B-B14F-4D97-AF65-F5344CB8AC3E}">
        <p14:creationId xmlns:p14="http://schemas.microsoft.com/office/powerpoint/2010/main" val="341500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auto">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（１）施設の状況</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15442" y="1612458"/>
            <a:ext cx="3107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◇大阪モノレール架橋状況</a:t>
            </a:r>
          </a:p>
        </p:txBody>
      </p:sp>
      <p:sp>
        <p:nvSpPr>
          <p:cNvPr id="9" name="コンテンツ プレースホルダー 2">
            <a:extLst>
              <a:ext uri="{FF2B5EF4-FFF2-40B4-BE49-F238E27FC236}">
                <a16:creationId xmlns:a16="http://schemas.microsoft.com/office/drawing/2014/main" id="{6936EA9F-FCD5-92FC-863A-D7B34B637357}"/>
              </a:ext>
            </a:extLst>
          </p:cNvPr>
          <p:cNvSpPr txBox="1">
            <a:spLocks/>
          </p:cNvSpPr>
          <p:nvPr/>
        </p:nvSpPr>
        <p:spPr bwMode="auto">
          <a:xfrm>
            <a:off x="211521" y="655969"/>
            <a:ext cx="8694354" cy="894845"/>
          </a:xfrm>
          <a:prstGeom prst="rect">
            <a:avLst/>
          </a:prstGeom>
          <a:gradFill rotWithShape="0">
            <a:gsLst>
              <a:gs pos="0">
                <a:srgbClr val="FFFF99">
                  <a:lumMod val="96000"/>
                </a:srgbClr>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600" dirty="0">
                <a:latin typeface="Meiryo UI" panose="020B0604030504040204" pitchFamily="50" charset="-128"/>
                <a:ea typeface="Meiryo UI" panose="020B0604030504040204" pitchFamily="50" charset="-128"/>
              </a:rPr>
              <a:t>・全線高架構造であり、大阪中央環状線や高速道路と並行する区間、鉄道や高速道路、河川と交差している箇所が多数ある。</a:t>
            </a:r>
            <a:endParaRPr lang="en-US" altLang="ja-JP" sz="1600" dirty="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600" dirty="0">
                <a:latin typeface="Meiryo UI" panose="020B0604030504040204" pitchFamily="50" charset="-128"/>
                <a:ea typeface="Meiryo UI" panose="020B0604030504040204" pitchFamily="50" charset="-128"/>
              </a:rPr>
              <a:t>・今後、延伸事業の開業に伴い、管理施設が増大する。</a:t>
            </a:r>
            <a:endParaRPr lang="en-US" altLang="ja-JP" sz="1600" dirty="0">
              <a:latin typeface="Meiryo UI" panose="020B0604030504040204" pitchFamily="50" charset="-128"/>
              <a:ea typeface="Meiryo UI" panose="020B0604030504040204" pitchFamily="50" charset="-128"/>
            </a:endParaRPr>
          </a:p>
        </p:txBody>
      </p:sp>
      <p:graphicFrame>
        <p:nvGraphicFramePr>
          <p:cNvPr id="12" name="表 12">
            <a:extLst>
              <a:ext uri="{FF2B5EF4-FFF2-40B4-BE49-F238E27FC236}">
                <a16:creationId xmlns:a16="http://schemas.microsoft.com/office/drawing/2014/main" id="{48D91E52-5816-44B3-95D0-A18C4E8F4F2B}"/>
              </a:ext>
            </a:extLst>
          </p:cNvPr>
          <p:cNvGraphicFramePr>
            <a:graphicFrameLocks noGrp="1"/>
          </p:cNvGraphicFramePr>
          <p:nvPr/>
        </p:nvGraphicFramePr>
        <p:xfrm>
          <a:off x="530125" y="2043434"/>
          <a:ext cx="3422751" cy="1768845"/>
        </p:xfrm>
        <a:graphic>
          <a:graphicData uri="http://schemas.openxmlformats.org/drawingml/2006/table">
            <a:tbl>
              <a:tblPr firstRow="1" bandRow="1">
                <a:tableStyleId>{5C22544A-7EE6-4342-B048-85BDC9FD1C3A}</a:tableStyleId>
              </a:tblPr>
              <a:tblGrid>
                <a:gridCol w="1503852">
                  <a:extLst>
                    <a:ext uri="{9D8B030D-6E8A-4147-A177-3AD203B41FA5}">
                      <a16:colId xmlns:a16="http://schemas.microsoft.com/office/drawing/2014/main" val="20000"/>
                    </a:ext>
                  </a:extLst>
                </a:gridCol>
                <a:gridCol w="954529">
                  <a:extLst>
                    <a:ext uri="{9D8B030D-6E8A-4147-A177-3AD203B41FA5}">
                      <a16:colId xmlns:a16="http://schemas.microsoft.com/office/drawing/2014/main" val="20002"/>
                    </a:ext>
                  </a:extLst>
                </a:gridCol>
                <a:gridCol w="964370">
                  <a:extLst>
                    <a:ext uri="{9D8B030D-6E8A-4147-A177-3AD203B41FA5}">
                      <a16:colId xmlns:a16="http://schemas.microsoft.com/office/drawing/2014/main" val="20001"/>
                    </a:ext>
                  </a:extLst>
                </a:gridCol>
              </a:tblGrid>
              <a:tr h="397095">
                <a:tc>
                  <a:txBody>
                    <a:bodyPr/>
                    <a:lstStyle/>
                    <a:p>
                      <a:pPr algn="ctr"/>
                      <a:r>
                        <a:rPr kumimoji="1" lang="ja-JP" altLang="en-US" sz="1200" b="0" dirty="0">
                          <a:latin typeface="Meiryo UI" panose="020B0604030504040204" pitchFamily="50" charset="-128"/>
                          <a:ea typeface="Meiryo UI" panose="020B0604030504040204" pitchFamily="50" charset="-128"/>
                        </a:rPr>
                        <a:t>路線名</a:t>
                      </a:r>
                    </a:p>
                  </a:txBody>
                  <a:tcPr marL="91504" marR="91504" marT="45745" marB="4574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駅舎</a:t>
                      </a:r>
                    </a:p>
                  </a:txBody>
                  <a:tcPr marL="91504" marR="91504" marT="45745" marB="4574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距離</a:t>
                      </a:r>
                    </a:p>
                  </a:txBody>
                  <a:tcPr marL="91504" marR="91504" marT="45745" marB="45745"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57250">
                <a:tc>
                  <a:txBody>
                    <a:bodyPr/>
                    <a:lstStyle/>
                    <a:p>
                      <a:pPr algn="ctr"/>
                      <a:r>
                        <a:rPr kumimoji="1" lang="ja-JP" altLang="en-US" sz="1200" dirty="0">
                          <a:latin typeface="Meiryo UI" panose="020B0604030504040204" pitchFamily="50" charset="-128"/>
                          <a:ea typeface="Meiryo UI" panose="020B0604030504040204" pitchFamily="50" charset="-128"/>
                        </a:rPr>
                        <a:t>大阪モノレール線</a:t>
                      </a:r>
                    </a:p>
                  </a:txBody>
                  <a:tcPr marL="91504" marR="91504" marT="45745" marB="45745"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駅</a:t>
                      </a:r>
                    </a:p>
                  </a:txBody>
                  <a:tcPr marL="91504" marR="91504" marT="45745" marB="45745"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rPr>
                        <a:t>21.7km</a:t>
                      </a:r>
                      <a:endParaRPr kumimoji="1" lang="ja-JP" altLang="en-US" sz="1200" dirty="0">
                        <a:latin typeface="Meiryo UI" panose="020B0604030504040204" pitchFamily="50" charset="-128"/>
                        <a:ea typeface="Meiryo UI" panose="020B0604030504040204" pitchFamily="50" charset="-128"/>
                      </a:endParaRPr>
                    </a:p>
                  </a:txBody>
                  <a:tcPr marL="91504" marR="91504" marT="45745" marB="45745"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7250">
                <a:tc>
                  <a:txBody>
                    <a:bodyPr/>
                    <a:lstStyle/>
                    <a:p>
                      <a:pPr algn="ctr"/>
                      <a:r>
                        <a:rPr kumimoji="1" lang="ja-JP" altLang="en-US" sz="1200" dirty="0">
                          <a:latin typeface="Meiryo UI" panose="020B0604030504040204" pitchFamily="50" charset="-128"/>
                          <a:ea typeface="Meiryo UI" panose="020B0604030504040204" pitchFamily="50" charset="-128"/>
                        </a:rPr>
                        <a:t>国際文化公園</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都市モノレール線</a:t>
                      </a:r>
                    </a:p>
                  </a:txBody>
                  <a:tcPr marL="91504" marR="91504" marT="45745" marB="45745"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駅</a:t>
                      </a:r>
                    </a:p>
                  </a:txBody>
                  <a:tcPr marL="91504" marR="91504" marT="45745" marB="45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rPr>
                        <a:t>6.9km</a:t>
                      </a:r>
                      <a:endParaRPr kumimoji="1" lang="ja-JP" altLang="en-US" sz="1200" dirty="0">
                        <a:latin typeface="Meiryo UI" panose="020B0604030504040204" pitchFamily="50" charset="-128"/>
                        <a:ea typeface="Meiryo UI" panose="020B0604030504040204" pitchFamily="50" charset="-128"/>
                      </a:endParaRPr>
                    </a:p>
                  </a:txBody>
                  <a:tcPr marL="91504" marR="91504" marT="45745" marB="45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57250">
                <a:tc>
                  <a:txBody>
                    <a:bodyPr/>
                    <a:lstStyle/>
                    <a:p>
                      <a:pPr algn="ctr"/>
                      <a:r>
                        <a:rPr kumimoji="1" lang="ja-JP" altLang="en-US" sz="1200" dirty="0">
                          <a:latin typeface="Meiryo UI" panose="020B0604030504040204" pitchFamily="50" charset="-128"/>
                          <a:ea typeface="Meiryo UI" panose="020B0604030504040204" pitchFamily="50" charset="-128"/>
                        </a:rPr>
                        <a:t>（延伸区間）</a:t>
                      </a:r>
                    </a:p>
                  </a:txBody>
                  <a:tcPr marL="91504" marR="91504" marT="45745" marB="45745"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駅</a:t>
                      </a:r>
                    </a:p>
                  </a:txBody>
                  <a:tcPr marL="91504" marR="91504" marT="45745" marB="45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8.9km</a:t>
                      </a:r>
                      <a:endParaRPr kumimoji="1" lang="ja-JP" altLang="en-US" sz="1200" dirty="0">
                        <a:latin typeface="Meiryo UI" panose="020B0604030504040204" pitchFamily="50" charset="-128"/>
                        <a:ea typeface="Meiryo UI" panose="020B0604030504040204" pitchFamily="50" charset="-128"/>
                      </a:endParaRPr>
                    </a:p>
                  </a:txBody>
                  <a:tcPr marL="91504" marR="91504" marT="45745" marB="4574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88316074"/>
                  </a:ext>
                </a:extLst>
              </a:tr>
            </a:tbl>
          </a:graphicData>
        </a:graphic>
      </p:graphicFrame>
      <p:pic>
        <p:nvPicPr>
          <p:cNvPr id="15" name="図 14">
            <a:extLst>
              <a:ext uri="{FF2B5EF4-FFF2-40B4-BE49-F238E27FC236}">
                <a16:creationId xmlns:a16="http://schemas.microsoft.com/office/drawing/2014/main" id="{5055A5CC-D1BF-432F-86F2-99B1A93008A6}"/>
              </a:ext>
            </a:extLst>
          </p:cNvPr>
          <p:cNvPicPr>
            <a:picLocks noChangeAspect="1"/>
          </p:cNvPicPr>
          <p:nvPr/>
        </p:nvPicPr>
        <p:blipFill>
          <a:blip r:embed="rId3"/>
          <a:stretch>
            <a:fillRect/>
          </a:stretch>
        </p:blipFill>
        <p:spPr>
          <a:xfrm>
            <a:off x="4295775" y="1585806"/>
            <a:ext cx="4229100" cy="5156286"/>
          </a:xfrm>
          <a:prstGeom prst="rect">
            <a:avLst/>
          </a:prstGeom>
        </p:spPr>
      </p:pic>
      <p:sp>
        <p:nvSpPr>
          <p:cNvPr id="3" name="スライド番号プレースホルダー 2"/>
          <p:cNvSpPr>
            <a:spLocks noGrp="1"/>
          </p:cNvSpPr>
          <p:nvPr>
            <p:ph type="sldNum" sz="quarter" idx="12"/>
          </p:nvPr>
        </p:nvSpPr>
        <p:spPr/>
        <p:txBody>
          <a:bodyPr/>
          <a:lstStyle/>
          <a:p>
            <a:pPr>
              <a:defRPr/>
            </a:pPr>
            <a:fld id="{0697CFBF-62AA-4423-A348-4E9138DCA51B}" type="slidenum">
              <a:rPr lang="ja-JP" altLang="en-US" smtClean="0"/>
              <a:pPr>
                <a:defRPr/>
              </a:pPr>
              <a:t>26</a:t>
            </a:fld>
            <a:endParaRPr lang="ja-JP" altLang="en-US" dirty="0"/>
          </a:p>
        </p:txBody>
      </p:sp>
      <p:sp>
        <p:nvSpPr>
          <p:cNvPr id="10" name="テキスト ボックス 9">
            <a:extLst>
              <a:ext uri="{FF2B5EF4-FFF2-40B4-BE49-F238E27FC236}">
                <a16:creationId xmlns:a16="http://schemas.microsoft.com/office/drawing/2014/main" id="{E7010699-F9D5-4195-AFE2-5EE2AEEE8BA8}"/>
              </a:ext>
            </a:extLst>
          </p:cNvPr>
          <p:cNvSpPr txBox="1"/>
          <p:nvPr/>
        </p:nvSpPr>
        <p:spPr>
          <a:xfrm>
            <a:off x="7990880" y="73502"/>
            <a:ext cx="1008112"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ja-JP" altLang="en-US" dirty="0">
                <a:latin typeface="Meiryo UI" pitchFamily="50" charset="-128"/>
                <a:ea typeface="Meiryo UI" pitchFamily="50" charset="-128"/>
                <a:cs typeface="Meiryo UI" pitchFamily="50" charset="-128"/>
              </a:rPr>
              <a:t>資料１</a:t>
            </a:r>
          </a:p>
        </p:txBody>
      </p:sp>
      <p:sp>
        <p:nvSpPr>
          <p:cNvPr id="11" name="テキスト ボックス 10">
            <a:extLst>
              <a:ext uri="{FF2B5EF4-FFF2-40B4-BE49-F238E27FC236}">
                <a16:creationId xmlns:a16="http://schemas.microsoft.com/office/drawing/2014/main" id="{9482090E-DD2B-48FB-A466-06A552533DFE}"/>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4" action="ppaction://hlinksldjump"/>
              </a:rPr>
              <a:t>戻る</a:t>
            </a:r>
            <a:endParaRPr kumimoji="1" lang="ja-JP" altLang="en-US" sz="1400" dirty="0"/>
          </a:p>
        </p:txBody>
      </p:sp>
    </p:spTree>
    <p:extLst>
      <p:ext uri="{BB962C8B-B14F-4D97-AF65-F5344CB8AC3E}">
        <p14:creationId xmlns:p14="http://schemas.microsoft.com/office/powerpoint/2010/main" val="174703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7D6C0A1-9264-47D4-A470-56C07D157F34}" type="slidenum">
              <a:rPr lang="ja-JP" altLang="en-US" smtClean="0">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rPr>
              <a:pPr/>
              <a:t>27</a:t>
            </a:fld>
            <a:endParaRPr lang="ja-JP" altLang="en-US">
              <a:solidFill>
                <a:prstClr val="black">
                  <a:tint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2">
            <a:extLst>
              <a:ext uri="{FF2B5EF4-FFF2-40B4-BE49-F238E27FC236}">
                <a16:creationId xmlns:a16="http://schemas.microsoft.com/office/drawing/2014/main" id="{D6055A80-B785-CB9E-DEB7-8A01F1E87A24}"/>
              </a:ext>
            </a:extLst>
          </p:cNvPr>
          <p:cNvSpPr>
            <a:spLocks noChangeArrowheads="1"/>
          </p:cNvSpPr>
          <p:nvPr/>
        </p:nvSpPr>
        <p:spPr bwMode="auto">
          <a:xfrm>
            <a:off x="0" y="-20638"/>
            <a:ext cx="9144000" cy="539751"/>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1" tIns="45675" rIns="91351" bIns="45675" anchor="ctr"/>
          <a:lstStyle/>
          <a:p>
            <a:pPr>
              <a:defRPr/>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6" name="正方形/長方形 22">
            <a:extLst>
              <a:ext uri="{FF2B5EF4-FFF2-40B4-BE49-F238E27FC236}">
                <a16:creationId xmlns:a16="http://schemas.microsoft.com/office/drawing/2014/main" id="{61D370AE-7FB2-7D0F-80B3-A60A4F0CAD0B}"/>
              </a:ext>
            </a:extLst>
          </p:cNvPr>
          <p:cNvSpPr>
            <a:spLocks noChangeArrowheads="1"/>
          </p:cNvSpPr>
          <p:nvPr/>
        </p:nvSpPr>
        <p:spPr bwMode="white">
          <a:xfrm>
            <a:off x="60325" y="60325"/>
            <a:ext cx="610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b="1" dirty="0">
                <a:solidFill>
                  <a:schemeClr val="bg1"/>
                </a:solidFill>
                <a:latin typeface="Meiryo UI" panose="020B0604030504040204" pitchFamily="50" charset="-128"/>
                <a:ea typeface="Meiryo UI" panose="020B0604030504040204" pitchFamily="50" charset="-128"/>
              </a:rPr>
              <a:t>１）遊具における維持管理の取組状況</a:t>
            </a:r>
          </a:p>
        </p:txBody>
      </p:sp>
      <p:sp>
        <p:nvSpPr>
          <p:cNvPr id="8" name="Text Box 5">
            <a:extLst>
              <a:ext uri="{FF2B5EF4-FFF2-40B4-BE49-F238E27FC236}">
                <a16:creationId xmlns:a16="http://schemas.microsoft.com/office/drawing/2014/main" id="{F548B18F-F479-B1D1-5E95-97F8D371E9E5}"/>
              </a:ext>
            </a:extLst>
          </p:cNvPr>
          <p:cNvSpPr txBox="1">
            <a:spLocks noChangeArrowheads="1"/>
          </p:cNvSpPr>
          <p:nvPr/>
        </p:nvSpPr>
        <p:spPr bwMode="auto">
          <a:xfrm>
            <a:off x="157363" y="1076987"/>
            <a:ext cx="8921053" cy="538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●現状</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日常点検や定期点検等を実施し、</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異常があれば修繕等を行い、耐用年数、</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劣化度、利用状況等を勘案して、適切な</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時期に更新するなど、基本的には</a:t>
            </a:r>
            <a:r>
              <a:rPr lang="ja-JP" altLang="en-US" sz="1800" u="sng" dirty="0">
                <a:latin typeface="Meiryo UI" panose="020B0604030504040204" pitchFamily="50" charset="-128"/>
                <a:ea typeface="Meiryo UI" panose="020B0604030504040204" pitchFamily="50" charset="-128"/>
              </a:rPr>
              <a:t>現計画</a:t>
            </a:r>
            <a:endParaRPr lang="en-US" altLang="ja-JP" sz="1800"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に基づき、着実に維持管理を進めている</a:t>
            </a:r>
            <a:endParaRPr lang="en-US" altLang="ja-JP" sz="1800" u="sng" dirty="0">
              <a:latin typeface="Meiryo UI" panose="020B0604030504040204" pitchFamily="50" charset="-128"/>
              <a:ea typeface="Meiryo UI" panose="020B0604030504040204" pitchFamily="50" charset="-128"/>
            </a:endParaRPr>
          </a:p>
          <a:p>
            <a:pPr eaLnBrk="1" hangingPunct="1">
              <a:lnSpc>
                <a:spcPts val="1000"/>
              </a:lnSpc>
              <a:spcBef>
                <a:spcPts val="600"/>
              </a:spcBef>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●遊具更新フローでの取り扱い</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現計画における更新判定フローでは</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　 劣化や基準改定による既存不適格等、</a:t>
            </a: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物理的・機能的な低下等がなければ</a:t>
            </a:r>
            <a:endParaRPr lang="en-US" altLang="ja-JP" sz="1800"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dirty="0">
                <a:latin typeface="Meiryo UI" panose="020B0604030504040204" pitchFamily="50" charset="-128"/>
                <a:ea typeface="Meiryo UI" panose="020B0604030504040204" pitchFamily="50" charset="-128"/>
              </a:rPr>
              <a:t>   </a:t>
            </a:r>
            <a:r>
              <a:rPr lang="ja-JP" altLang="en-US" sz="1800" u="sng" dirty="0">
                <a:latin typeface="Meiryo UI" panose="020B0604030504040204" pitchFamily="50" charset="-128"/>
                <a:ea typeface="Meiryo UI" panose="020B0604030504040204" pitchFamily="50" charset="-128"/>
              </a:rPr>
              <a:t>更新しないとしている</a:t>
            </a:r>
            <a:endParaRPr lang="en-US" altLang="ja-JP" sz="1800" dirty="0">
              <a:latin typeface="Meiryo UI" panose="020B0604030504040204" pitchFamily="50" charset="-128"/>
              <a:ea typeface="Meiryo UI" panose="020B0604030504040204" pitchFamily="50" charset="-128"/>
            </a:endParaRPr>
          </a:p>
          <a:p>
            <a:pPr eaLnBrk="1" hangingPunct="1">
              <a:lnSpc>
                <a:spcPts val="1000"/>
              </a:lnSpc>
              <a:spcBef>
                <a:spcPts val="600"/>
              </a:spcBef>
              <a:buFont typeface="Arial" panose="020B0604020202020204" pitchFamily="34" charset="0"/>
              <a:buNone/>
            </a:pPr>
            <a:endParaRPr lang="en-US" altLang="ja-JP" sz="18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a:t>
            </a:r>
            <a:r>
              <a:rPr lang="ja-JP" altLang="en-US" sz="1800" b="1" u="sng" dirty="0">
                <a:latin typeface="Meiryo UI" panose="020B0604030504040204" pitchFamily="50" charset="-128"/>
                <a:ea typeface="Meiryo UI" panose="020B0604030504040204" pitchFamily="50" charset="-128"/>
              </a:rPr>
              <a:t>実際には、一定老朽化している遊具において、</a:t>
            </a:r>
            <a:endParaRPr lang="en-US" altLang="ja-JP" sz="1800" b="1"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en-US" altLang="ja-JP"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更新のタイミングではないが更新を行うことがあり、</a:t>
            </a:r>
            <a:endParaRPr lang="en-US" altLang="ja-JP" sz="1800" b="1" u="sng"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800" b="1" dirty="0">
                <a:latin typeface="Meiryo UI" panose="020B0604030504040204" pitchFamily="50" charset="-128"/>
                <a:ea typeface="Meiryo UI" panose="020B0604030504040204" pitchFamily="50" charset="-128"/>
              </a:rPr>
              <a:t>　 </a:t>
            </a:r>
            <a:r>
              <a:rPr lang="ja-JP" altLang="en-US" sz="1800" b="1" u="sng" dirty="0">
                <a:latin typeface="Meiryo UI" panose="020B0604030504040204" pitchFamily="50" charset="-128"/>
                <a:ea typeface="Meiryo UI" panose="020B0604030504040204" pitchFamily="50" charset="-128"/>
              </a:rPr>
              <a:t>フローが必ずしも実態と合っていない</a:t>
            </a:r>
            <a:endParaRPr lang="en-US" altLang="ja-JP" sz="1800" b="1" u="sng"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B2545F-ABD5-4902-A6D3-8CB6B08BA947}"/>
              </a:ext>
            </a:extLst>
          </p:cNvPr>
          <p:cNvPicPr>
            <a:picLocks noChangeAspect="1"/>
          </p:cNvPicPr>
          <p:nvPr/>
        </p:nvPicPr>
        <p:blipFill>
          <a:blip r:embed="rId3"/>
          <a:stretch>
            <a:fillRect/>
          </a:stretch>
        </p:blipFill>
        <p:spPr>
          <a:xfrm>
            <a:off x="4336123" y="1451145"/>
            <a:ext cx="4190941" cy="5180731"/>
          </a:xfrm>
          <a:prstGeom prst="rect">
            <a:avLst/>
          </a:prstGeom>
        </p:spPr>
      </p:pic>
      <p:sp>
        <p:nvSpPr>
          <p:cNvPr id="10" name="テキスト ボックス 9">
            <a:extLst>
              <a:ext uri="{FF2B5EF4-FFF2-40B4-BE49-F238E27FC236}">
                <a16:creationId xmlns:a16="http://schemas.microsoft.com/office/drawing/2014/main" id="{22685E41-EBA2-4CA6-A444-6212DB702DAC}"/>
              </a:ext>
            </a:extLst>
          </p:cNvPr>
          <p:cNvSpPr txBox="1"/>
          <p:nvPr/>
        </p:nvSpPr>
        <p:spPr>
          <a:xfrm>
            <a:off x="4061129" y="1122615"/>
            <a:ext cx="2621963" cy="307777"/>
          </a:xfrm>
          <a:prstGeom prst="rect">
            <a:avLst/>
          </a:prstGeom>
          <a:noFill/>
        </p:spPr>
        <p:txBody>
          <a:bodyPr wrap="square" rtlCol="0">
            <a:spAutoFit/>
          </a:bodyPr>
          <a:lstStyle/>
          <a:p>
            <a:pPr algn="ctr"/>
            <a:r>
              <a:rPr kumimoji="1" lang="en-US" altLang="ja-JP" sz="1400" dirty="0"/>
              <a:t>【</a:t>
            </a:r>
            <a:r>
              <a:rPr kumimoji="1" lang="ja-JP" altLang="en-US" sz="1400" dirty="0"/>
              <a:t>遊具の更新判定フロー（案</a:t>
            </a:r>
            <a:r>
              <a:rPr lang="ja-JP" altLang="en-US" sz="1400" dirty="0"/>
              <a:t>）</a:t>
            </a:r>
            <a:r>
              <a:rPr kumimoji="1" lang="en-US" altLang="ja-JP" sz="1400" dirty="0"/>
              <a:t>】</a:t>
            </a:r>
            <a:endParaRPr kumimoji="1" lang="ja-JP" altLang="en-US" sz="1400" dirty="0"/>
          </a:p>
        </p:txBody>
      </p:sp>
      <p:sp>
        <p:nvSpPr>
          <p:cNvPr id="4" name="コンテンツ プレースホルダー 2">
            <a:extLst>
              <a:ext uri="{FF2B5EF4-FFF2-40B4-BE49-F238E27FC236}">
                <a16:creationId xmlns:a16="http://schemas.microsoft.com/office/drawing/2014/main" id="{3C5D7CA2-D75B-A084-0FC8-CE20D9FA73FE}"/>
              </a:ext>
            </a:extLst>
          </p:cNvPr>
          <p:cNvSpPr txBox="1">
            <a:spLocks/>
          </p:cNvSpPr>
          <p:nvPr/>
        </p:nvSpPr>
        <p:spPr>
          <a:xfrm>
            <a:off x="138500" y="625674"/>
            <a:ext cx="8867617"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2000" dirty="0">
                <a:latin typeface="BIZ UDゴシック" panose="020B0400000000000000" pitchFamily="49" charset="-128"/>
                <a:ea typeface="BIZ UDゴシック" panose="020B0400000000000000" pitchFamily="49" charset="-128"/>
                <a:cs typeface="Meiryo UI" panose="020B0604030504040204" pitchFamily="50" charset="-128"/>
              </a:rPr>
              <a:t>　遊具更新に関する対応状況</a:t>
            </a:r>
            <a:endParaRPr lang="en-US" altLang="ja-JP" sz="20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正方形/長方形 6">
            <a:extLst>
              <a:ext uri="{FF2B5EF4-FFF2-40B4-BE49-F238E27FC236}">
                <a16:creationId xmlns:a16="http://schemas.microsoft.com/office/drawing/2014/main" id="{271DFDA6-8BC3-42CE-943A-6C9303A4043F}"/>
              </a:ext>
            </a:extLst>
          </p:cNvPr>
          <p:cNvSpPr/>
          <p:nvPr/>
        </p:nvSpPr>
        <p:spPr>
          <a:xfrm>
            <a:off x="5387340" y="1965960"/>
            <a:ext cx="2011680" cy="1722120"/>
          </a:xfrm>
          <a:prstGeom prst="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0718AFC-4590-49D8-A6F9-47A94DAE8662}"/>
              </a:ext>
            </a:extLst>
          </p:cNvPr>
          <p:cNvSpPr txBox="1"/>
          <p:nvPr/>
        </p:nvSpPr>
        <p:spPr>
          <a:xfrm>
            <a:off x="6651469" y="1182149"/>
            <a:ext cx="2346176" cy="707886"/>
          </a:xfrm>
          <a:prstGeom prst="rect">
            <a:avLst/>
          </a:prstGeom>
          <a:noFill/>
          <a:ln w="3175">
            <a:solidFill>
              <a:schemeClr val="tx1"/>
            </a:solidFill>
          </a:ln>
        </p:spPr>
        <p:txBody>
          <a:bodyPr wrap="square" rtlCol="0">
            <a:spAutoFit/>
          </a:bodyPr>
          <a:lstStyle/>
          <a:p>
            <a:r>
              <a:rPr kumimoji="1" lang="en-US" altLang="ja-JP" sz="800" dirty="0"/>
              <a:t>※</a:t>
            </a:r>
            <a:r>
              <a:rPr kumimoji="1" lang="ja-JP" altLang="en-US" sz="800" dirty="0"/>
              <a:t>物理的視点：</a:t>
            </a:r>
            <a:endParaRPr kumimoji="1" lang="en-US" altLang="ja-JP" sz="800" dirty="0"/>
          </a:p>
          <a:p>
            <a:r>
              <a:rPr kumimoji="1" lang="ja-JP" altLang="en-US" sz="800" dirty="0"/>
              <a:t>　構造物劣化等により施設機能が低下し、補修</a:t>
            </a:r>
            <a:endParaRPr kumimoji="1" lang="en-US" altLang="ja-JP" sz="800" dirty="0"/>
          </a:p>
          <a:p>
            <a:r>
              <a:rPr lang="ja-JP" altLang="en-US" sz="800" dirty="0"/>
              <a:t>　</a:t>
            </a:r>
            <a:r>
              <a:rPr kumimoji="1" lang="ja-JP" altLang="en-US" sz="800" dirty="0"/>
              <a:t>等でも安全性等から使用に耐えなくなった状態</a:t>
            </a:r>
            <a:endParaRPr kumimoji="1" lang="en-US" altLang="ja-JP" sz="800" dirty="0"/>
          </a:p>
          <a:p>
            <a:r>
              <a:rPr lang="en-US" altLang="ja-JP" sz="800" dirty="0"/>
              <a:t>※</a:t>
            </a:r>
            <a:r>
              <a:rPr lang="ja-JP" altLang="en-US" sz="800" dirty="0"/>
              <a:t>機能的視点：</a:t>
            </a:r>
            <a:endParaRPr lang="en-US" altLang="ja-JP" sz="800" dirty="0"/>
          </a:p>
          <a:p>
            <a:r>
              <a:rPr lang="ja-JP" altLang="en-US" sz="800" dirty="0"/>
              <a:t>　法令や技術基準改定による既存不適格状態等</a:t>
            </a:r>
            <a:endParaRPr kumimoji="1" lang="ja-JP" altLang="en-US" sz="800" dirty="0"/>
          </a:p>
        </p:txBody>
      </p:sp>
      <p:sp>
        <p:nvSpPr>
          <p:cNvPr id="11" name="テキスト ボックス 10">
            <a:extLst>
              <a:ext uri="{FF2B5EF4-FFF2-40B4-BE49-F238E27FC236}">
                <a16:creationId xmlns:a16="http://schemas.microsoft.com/office/drawing/2014/main" id="{C8C592EE-225E-4B94-9FA0-1F18A02C16A5}"/>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4" action="ppaction://hlinksldjump"/>
              </a:rPr>
              <a:t>戻る</a:t>
            </a:r>
            <a:endParaRPr kumimoji="1" lang="ja-JP" altLang="en-US" sz="1400" dirty="0"/>
          </a:p>
        </p:txBody>
      </p:sp>
    </p:spTree>
    <p:extLst>
      <p:ext uri="{BB962C8B-B14F-4D97-AF65-F5344CB8AC3E}">
        <p14:creationId xmlns:p14="http://schemas.microsoft.com/office/powerpoint/2010/main" val="279103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C019599B-2CAD-4A7A-9CB8-109E04B216B8}"/>
              </a:ext>
            </a:extLst>
          </p:cNvPr>
          <p:cNvSpPr txBox="1"/>
          <p:nvPr/>
        </p:nvSpPr>
        <p:spPr>
          <a:xfrm>
            <a:off x="146217" y="1346196"/>
            <a:ext cx="8869072" cy="1295907"/>
          </a:xfrm>
          <a:prstGeom prst="rect">
            <a:avLst/>
          </a:prstGeom>
          <a:noFill/>
          <a:ln>
            <a:solidFill>
              <a:schemeClr val="tx1"/>
            </a:solidFill>
          </a:ln>
        </p:spPr>
        <p:txBody>
          <a:bodyPr wrap="square" rtlCol="0" anchor="t">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endParaRPr>
          </a:p>
          <a:p>
            <a:pPr>
              <a:defRPr/>
            </a:pPr>
            <a:r>
              <a:rPr lang="ja-JP" altLang="en-US" sz="1100" kern="100" dirty="0">
                <a:latin typeface="Meiryo UI" panose="020B0604030504040204" pitchFamily="50" charset="-128"/>
                <a:ea typeface="Meiryo UI" panose="020B0604030504040204" pitchFamily="50" charset="-128"/>
              </a:rPr>
              <a:t>・点検及び評価方法、管理水準について、現計画では未記載</a:t>
            </a:r>
            <a:endParaRPr lang="en-US" altLang="ja-JP" sz="1100" kern="100" dirty="0">
              <a:latin typeface="Meiryo UI" panose="020B0604030504040204" pitchFamily="50" charset="-128"/>
              <a:ea typeface="Meiryo UI" panose="020B0604030504040204" pitchFamily="50" charset="-128"/>
            </a:endParaRPr>
          </a:p>
          <a:p>
            <a:pPr>
              <a:defRPr/>
            </a:pPr>
            <a:r>
              <a:rPr lang="en-US" altLang="ja-JP" sz="1100" kern="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ではあるが、他のコンクリートを主たる部材とする護岸等施設</a:t>
            </a:r>
            <a:endParaRPr lang="en-US" altLang="ja-JP" sz="1100" dirty="0">
              <a:latin typeface="Meiryo UI" panose="020B0604030504040204" pitchFamily="50" charset="-128"/>
              <a:ea typeface="Meiryo UI" panose="020B0604030504040204" pitchFamily="50" charset="-128"/>
            </a:endParaRPr>
          </a:p>
          <a:p>
            <a:pPr>
              <a:defRPr/>
            </a:pP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と同様に、状態監視型の維持管理を行うこととしている。</a:t>
            </a:r>
            <a:endParaRPr lang="en-US" altLang="ja-JP" sz="1100" dirty="0">
              <a:latin typeface="Meiryo UI" panose="020B0604030504040204" pitchFamily="50" charset="-128"/>
              <a:ea typeface="Meiryo UI" panose="020B0604030504040204" pitchFamily="50" charset="-128"/>
            </a:endParaRPr>
          </a:p>
          <a:p>
            <a:pPr>
              <a:defRPr/>
            </a:pPr>
            <a:endParaRPr lang="en-US" altLang="ja-JP" sz="1100" dirty="0">
              <a:latin typeface="Meiryo UI" panose="020B0604030504040204" pitchFamily="50" charset="-128"/>
              <a:ea typeface="Meiryo UI" panose="020B0604030504040204" pitchFamily="50" charset="-128"/>
            </a:endParaRPr>
          </a:p>
          <a:p>
            <a:pPr>
              <a:defRPr/>
            </a:pPr>
            <a:endParaRPr lang="en-US" altLang="ja-JP" sz="1100" dirty="0">
              <a:latin typeface="Meiryo UI" panose="020B0604030504040204" pitchFamily="50" charset="-128"/>
              <a:ea typeface="Meiryo UI" panose="020B0604030504040204" pitchFamily="50" charset="-128"/>
            </a:endParaRPr>
          </a:p>
          <a:p>
            <a:pPr>
              <a:defRPr/>
            </a:pPr>
            <a:endParaRPr lang="en-US" altLang="ja-JP" sz="1100" kern="100" dirty="0">
              <a:latin typeface="Meiryo UI" panose="020B0604030504040204" pitchFamily="50" charset="-128"/>
              <a:ea typeface="Meiryo UI" panose="020B0604030504040204" pitchFamily="50" charset="-128"/>
            </a:endParaRPr>
          </a:p>
          <a:p>
            <a:pPr>
              <a:defRPr/>
            </a:pPr>
            <a:endParaRPr lang="en-US" altLang="ja-JP" sz="1100" kern="100" dirty="0">
              <a:latin typeface="Meiryo UI" panose="020B0604030504040204" pitchFamily="50" charset="-128"/>
              <a:ea typeface="Meiryo UI" panose="020B0604030504040204" pitchFamily="50" charset="-128"/>
            </a:endParaRPr>
          </a:p>
        </p:txBody>
      </p:sp>
      <p:sp>
        <p:nvSpPr>
          <p:cNvPr id="48" name="角丸四角形 111">
            <a:extLst>
              <a:ext uri="{FF2B5EF4-FFF2-40B4-BE49-F238E27FC236}">
                <a16:creationId xmlns:a16="http://schemas.microsoft.com/office/drawing/2014/main" id="{FBFD0F60-8196-4F93-93D3-5B49E76B7600}"/>
              </a:ext>
            </a:extLst>
          </p:cNvPr>
          <p:cNvSpPr/>
          <p:nvPr/>
        </p:nvSpPr>
        <p:spPr>
          <a:xfrm>
            <a:off x="170242" y="2162681"/>
            <a:ext cx="4269216" cy="4657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現状における点検内容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solidFill>
                <a:latin typeface="Meiryo UI" pitchFamily="50" charset="-128"/>
                <a:ea typeface="Meiryo UI" pitchFamily="50" charset="-128"/>
                <a:cs typeface="Meiryo UI" pitchFamily="50" charset="-128"/>
              </a:rPr>
              <a:t>・府独自の基準を定め、状態監視型により各種点検を実施している。</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5"/>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施設の点検・評価方法</a:t>
            </a: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87184" y="936224"/>
            <a:ext cx="6861080"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②地下河川・地下調節池</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機械設備等は設備編による</a:t>
            </a:r>
            <a:r>
              <a:rPr lang="ja-JP" altLang="en-US" b="1" dirty="0">
                <a:latin typeface="Meiryo UI" pitchFamily="50" charset="-128"/>
                <a:ea typeface="Meiryo UI" pitchFamily="50" charset="-128"/>
                <a:cs typeface="Meiryo UI" pitchFamily="50" charset="-128"/>
              </a:rPr>
              <a:t>）</a:t>
            </a:r>
          </a:p>
        </p:txBody>
      </p:sp>
      <p:sp>
        <p:nvSpPr>
          <p:cNvPr id="12" name="角丸四角形 111">
            <a:extLst>
              <a:ext uri="{FF2B5EF4-FFF2-40B4-BE49-F238E27FC236}">
                <a16:creationId xmlns:a16="http://schemas.microsoft.com/office/drawing/2014/main" id="{88671947-3BFD-4DEE-A452-970F8E940B75}"/>
              </a:ext>
            </a:extLst>
          </p:cNvPr>
          <p:cNvSpPr/>
          <p:nvPr/>
        </p:nvSpPr>
        <p:spPr>
          <a:xfrm>
            <a:off x="157925" y="2245000"/>
            <a:ext cx="4218976" cy="41314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19" name="角丸四角形 111">
            <a:extLst>
              <a:ext uri="{FF2B5EF4-FFF2-40B4-BE49-F238E27FC236}">
                <a16:creationId xmlns:a16="http://schemas.microsoft.com/office/drawing/2014/main" id="{6FBFA502-C2DA-4C21-8CAB-8984936C9BED}"/>
              </a:ext>
            </a:extLst>
          </p:cNvPr>
          <p:cNvSpPr/>
          <p:nvPr/>
        </p:nvSpPr>
        <p:spPr>
          <a:xfrm>
            <a:off x="4211960" y="2180237"/>
            <a:ext cx="3961799" cy="4657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現状における評価方法</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chemeClr val="tx1"/>
                </a:solidFill>
                <a:latin typeface="Meiryo UI" pitchFamily="50" charset="-128"/>
                <a:ea typeface="Meiryo UI" pitchFamily="50" charset="-128"/>
                <a:cs typeface="Meiryo UI" pitchFamily="50" charset="-128"/>
              </a:rPr>
              <a:t>・府独自の基準を定め、変状箇所の評価を実施している。</a:t>
            </a:r>
            <a:endParaRPr lang="en-US" altLang="ja-JP" sz="1100" dirty="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170DFACB-5936-4FE2-AC84-B9805F39B49C}"/>
              </a:ext>
            </a:extLst>
          </p:cNvPr>
          <p:cNvSpPr/>
          <p:nvPr/>
        </p:nvSpPr>
        <p:spPr>
          <a:xfrm>
            <a:off x="84721" y="2879190"/>
            <a:ext cx="8998075" cy="1773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0860A493-D284-400B-9128-55DED808A3AD}"/>
              </a:ext>
            </a:extLst>
          </p:cNvPr>
          <p:cNvSpPr txBox="1"/>
          <p:nvPr/>
        </p:nvSpPr>
        <p:spPr>
          <a:xfrm>
            <a:off x="146215" y="2941005"/>
            <a:ext cx="8869072" cy="722539"/>
          </a:xfrm>
          <a:prstGeom prst="rect">
            <a:avLst/>
          </a:prstGeom>
          <a:noFill/>
          <a:ln>
            <a:solidFill>
              <a:schemeClr val="tx1"/>
            </a:solidFill>
          </a:ln>
        </p:spPr>
        <p:txBody>
          <a:bodyPr wrap="square" rtlCol="0" anchor="t">
            <a:noAutofit/>
          </a:bodyPr>
          <a:lstStyle/>
          <a:p>
            <a:pPr algn="l"/>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id="{6E1E4C24-564C-431A-A13D-7728E930DF99}"/>
              </a:ext>
            </a:extLst>
          </p:cNvPr>
          <p:cNvSpPr txBox="1"/>
          <p:nvPr/>
        </p:nvSpPr>
        <p:spPr>
          <a:xfrm>
            <a:off x="146215" y="3812282"/>
            <a:ext cx="8869072" cy="785097"/>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effectLst/>
                <a:latin typeface="Meiryo UI" panose="020B0604030504040204" pitchFamily="50" charset="-128"/>
                <a:ea typeface="Meiryo UI" panose="020B0604030504040204" pitchFamily="50" charset="-128"/>
              </a:rPr>
              <a:t>・地下河川・地下調節池は、</a:t>
            </a:r>
            <a:r>
              <a:rPr lang="ja-JP" altLang="en-US" sz="1100" kern="100" dirty="0">
                <a:latin typeface="Meiryo UI" panose="020B0604030504040204" pitchFamily="50" charset="-128"/>
                <a:ea typeface="Meiryo UI" panose="020B0604030504040204" pitchFamily="50" charset="-128"/>
              </a:rPr>
              <a:t>幹線道路や建築物などの地下に配置され</a:t>
            </a:r>
            <a:r>
              <a:rPr lang="ja-JP" altLang="en-US" sz="1100" kern="100" dirty="0">
                <a:effectLst/>
                <a:latin typeface="Meiryo UI" panose="020B0604030504040204" pitchFamily="50" charset="-128"/>
                <a:ea typeface="Meiryo UI" panose="020B0604030504040204" pitchFamily="50" charset="-128"/>
              </a:rPr>
              <a:t>、再構築困難であるため、点での評価に重点を置き、致命的な不具合を見逃さない点検を実施している。ただし、点検や</a:t>
            </a:r>
            <a:r>
              <a:rPr lang="ja-JP" altLang="en-US" sz="1100" kern="100" dirty="0">
                <a:latin typeface="Meiryo UI" panose="020B0604030504040204" pitchFamily="50" charset="-128"/>
                <a:ea typeface="Meiryo UI" panose="020B0604030504040204" pitchFamily="50" charset="-128"/>
              </a:rPr>
              <a:t>評価を行うには高度な技術を要するため、技術職員の不足により体制の確保が必要。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課題２</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ja-JP" altLang="en-US" sz="1100" kern="100" dirty="0">
                <a:latin typeface="Meiryo UI" panose="020B0604030504040204" pitchFamily="50" charset="-128"/>
                <a:ea typeface="Meiryo UI" panose="020B0604030504040204" pitchFamily="50" charset="-128"/>
              </a:rPr>
              <a:t>また、大規模かつ複雑な構造であるため、近接目視が容易でない。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endParaRPr lang="en-US" altLang="ja-JP" sz="1100" kern="100" dirty="0">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8F28AA9-2C32-4D94-85D6-DB1019D46DB4}"/>
              </a:ext>
            </a:extLst>
          </p:cNvPr>
          <p:cNvSpPr txBox="1"/>
          <p:nvPr/>
        </p:nvSpPr>
        <p:spPr>
          <a:xfrm>
            <a:off x="251520" y="3185492"/>
            <a:ext cx="4287968" cy="430965"/>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050" dirty="0">
                <a:latin typeface="Meiryo UI" pitchFamily="50" charset="-128"/>
                <a:ea typeface="Meiryo UI" pitchFamily="50" charset="-128"/>
              </a:rPr>
              <a:t>　</a:t>
            </a:r>
            <a:r>
              <a:rPr lang="en-US" altLang="ja-JP" sz="1050" dirty="0">
                <a:latin typeface="Meiryo UI" pitchFamily="50" charset="-128"/>
                <a:ea typeface="Meiryo UI" pitchFamily="50" charset="-128"/>
              </a:rPr>
              <a:t>―</a:t>
            </a:r>
            <a:endParaRPr lang="en-US" altLang="ja-JP" sz="1050" kern="100" dirty="0">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D53A19E-081C-4F46-93E6-EE9B19FE30CE}"/>
              </a:ext>
            </a:extLst>
          </p:cNvPr>
          <p:cNvSpPr txBox="1"/>
          <p:nvPr/>
        </p:nvSpPr>
        <p:spPr>
          <a:xfrm>
            <a:off x="4716016" y="3184073"/>
            <a:ext cx="4227264" cy="430966"/>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アウトプット評価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200" kern="100" dirty="0">
                <a:latin typeface="Meiryo UI" panose="020B0604030504040204" pitchFamily="50" charset="-128"/>
                <a:ea typeface="Meiryo UI" panose="020B0604030504040204" pitchFamily="50" charset="-128"/>
              </a:rPr>
              <a:t>　</a:t>
            </a:r>
            <a:r>
              <a:rPr lang="en-US" altLang="ja-JP" sz="1200" dirty="0">
                <a:latin typeface="Meiryo UI" pitchFamily="50" charset="-128"/>
                <a:ea typeface="Meiryo UI" pitchFamily="50" charset="-128"/>
              </a:rPr>
              <a:t> ―</a:t>
            </a:r>
            <a:endParaRPr lang="en-US" altLang="ja-JP" sz="1200" kern="100" dirty="0">
              <a:effectLst/>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68D988FF-9D6C-44A5-9527-3D72A7E53FC3}"/>
              </a:ext>
            </a:extLst>
          </p:cNvPr>
          <p:cNvSpPr txBox="1"/>
          <p:nvPr/>
        </p:nvSpPr>
        <p:spPr>
          <a:xfrm>
            <a:off x="137464" y="4821143"/>
            <a:ext cx="8869072" cy="837892"/>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000" dirty="0">
                <a:latin typeface="Meiryo UI" panose="020B0604030504040204" pitchFamily="50" charset="-128"/>
                <a:ea typeface="Meiryo UI" panose="020B0604030504040204" pitchFamily="50" charset="-128"/>
              </a:rPr>
              <a:t>&lt;</a:t>
            </a:r>
            <a:r>
              <a:rPr lang="ja-JP" altLang="en-US" sz="1000" dirty="0">
                <a:latin typeface="Meiryo UI" panose="020B0604030504040204" pitchFamily="50" charset="-128"/>
                <a:ea typeface="Meiryo UI" panose="020B0604030504040204" pitchFamily="50" charset="-128"/>
              </a:rPr>
              <a:t>プロセスにおける課題</a:t>
            </a:r>
            <a:r>
              <a:rPr lang="en-US" altLang="ja-JP" sz="1000" dirty="0">
                <a:latin typeface="Meiryo UI" panose="020B0604030504040204" pitchFamily="50" charset="-128"/>
                <a:ea typeface="Meiryo UI" panose="020B0604030504040204" pitchFamily="50" charset="-128"/>
              </a:rPr>
              <a:t>&gt;</a:t>
            </a:r>
          </a:p>
          <a:p>
            <a:r>
              <a:rPr lang="ja-JP" altLang="en-US" sz="1000" dirty="0">
                <a:latin typeface="Meiryo UI" pitchFamily="50" charset="-128"/>
                <a:ea typeface="Meiryo UI" pitchFamily="50" charset="-128"/>
              </a:rPr>
              <a:t>　</a:t>
            </a:r>
            <a:r>
              <a:rPr lang="en-US" altLang="ja-JP" sz="1000" dirty="0">
                <a:latin typeface="Meiryo UI" pitchFamily="50" charset="-128"/>
                <a:ea typeface="Meiryo UI" pitchFamily="50" charset="-128"/>
              </a:rPr>
              <a:t>―</a:t>
            </a:r>
          </a:p>
          <a:p>
            <a:r>
              <a:rPr lang="en-US" altLang="ja-JP" sz="1000" dirty="0">
                <a:latin typeface="Meiryo UI" pitchFamily="50" charset="-128"/>
                <a:ea typeface="Meiryo UI" pitchFamily="50" charset="-128"/>
              </a:rPr>
              <a:t>&lt;</a:t>
            </a:r>
            <a:r>
              <a:rPr lang="ja-JP" altLang="en-US" sz="1000" dirty="0">
                <a:latin typeface="Meiryo UI" panose="020B0604030504040204" pitchFamily="50" charset="-128"/>
                <a:ea typeface="Meiryo UI" panose="020B0604030504040204" pitchFamily="50" charset="-128"/>
              </a:rPr>
              <a:t>アウトプットにおける課題</a:t>
            </a:r>
            <a:r>
              <a:rPr lang="en-US" altLang="ja-JP" sz="1000" dirty="0">
                <a:latin typeface="Meiryo UI" panose="020B0604030504040204" pitchFamily="50" charset="-128"/>
                <a:ea typeface="Meiryo UI" panose="020B0604030504040204" pitchFamily="50" charset="-128"/>
              </a:rPr>
              <a:t>&gt;</a:t>
            </a: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p>
        </p:txBody>
      </p:sp>
      <p:sp>
        <p:nvSpPr>
          <p:cNvPr id="29" name="フローチャート: 組合せ 28">
            <a:extLst>
              <a:ext uri="{FF2B5EF4-FFF2-40B4-BE49-F238E27FC236}">
                <a16:creationId xmlns:a16="http://schemas.microsoft.com/office/drawing/2014/main" id="{4D4E314F-2076-435D-B0B2-1D779236BE73}"/>
              </a:ext>
            </a:extLst>
          </p:cNvPr>
          <p:cNvSpPr/>
          <p:nvPr/>
        </p:nvSpPr>
        <p:spPr>
          <a:xfrm>
            <a:off x="3724301" y="2719968"/>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0" name="フローチャート: 組合せ 29">
            <a:extLst>
              <a:ext uri="{FF2B5EF4-FFF2-40B4-BE49-F238E27FC236}">
                <a16:creationId xmlns:a16="http://schemas.microsoft.com/office/drawing/2014/main" id="{E2C8433E-CC1C-445B-B344-6BDFD9686B09}"/>
              </a:ext>
            </a:extLst>
          </p:cNvPr>
          <p:cNvSpPr/>
          <p:nvPr/>
        </p:nvSpPr>
        <p:spPr>
          <a:xfrm>
            <a:off x="3724300" y="3698739"/>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31" name="フローチャート: 組合せ 30">
            <a:extLst>
              <a:ext uri="{FF2B5EF4-FFF2-40B4-BE49-F238E27FC236}">
                <a16:creationId xmlns:a16="http://schemas.microsoft.com/office/drawing/2014/main" id="{5D419B7E-1158-4FDD-9CF0-DC509BA98D4C}"/>
              </a:ext>
            </a:extLst>
          </p:cNvPr>
          <p:cNvSpPr/>
          <p:nvPr/>
        </p:nvSpPr>
        <p:spPr>
          <a:xfrm>
            <a:off x="3734569" y="4696628"/>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C90BB01-BA9D-44B1-9F9E-2ABC0E8F8ACE}"/>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22" name="テキスト ボックス 21">
            <a:extLst>
              <a:ext uri="{FF2B5EF4-FFF2-40B4-BE49-F238E27FC236}">
                <a16:creationId xmlns:a16="http://schemas.microsoft.com/office/drawing/2014/main" id="{5F1E7A3B-0AA9-4BD7-A423-4AC743BDDC41}"/>
              </a:ext>
            </a:extLst>
          </p:cNvPr>
          <p:cNvSpPr txBox="1"/>
          <p:nvPr/>
        </p:nvSpPr>
        <p:spPr>
          <a:xfrm>
            <a:off x="137463" y="5841088"/>
            <a:ext cx="8869073" cy="964337"/>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r>
              <a:rPr lang="ja-JP" altLang="en-US" sz="1100" kern="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課題１</a:t>
            </a:r>
            <a:r>
              <a:rPr lang="en-US" altLang="ja-JP" sz="1100" dirty="0">
                <a:latin typeface="Meiryo UI" panose="020B0604030504040204" pitchFamily="50" charset="-128"/>
                <a:ea typeface="Meiryo UI" panose="020B0604030504040204" pitchFamily="50" charset="-128"/>
              </a:rPr>
              <a:t>》</a:t>
            </a:r>
            <a:r>
              <a:rPr lang="ja-JP" altLang="en-US" sz="1100" kern="100" dirty="0">
                <a:solidFill>
                  <a:srgbClr val="FF0000"/>
                </a:solidFill>
                <a:effectLst/>
                <a:latin typeface="Meiryo UI" panose="020B0604030504040204" pitchFamily="50" charset="-128"/>
                <a:ea typeface="Meiryo UI" panose="020B0604030504040204" pitchFamily="50" charset="-128"/>
              </a:rPr>
              <a:t>河川構造物（地下構造物</a:t>
            </a:r>
            <a:r>
              <a:rPr lang="ja-JP" altLang="en-US" sz="1100" kern="100" dirty="0">
                <a:solidFill>
                  <a:srgbClr val="FF0000"/>
                </a:solidFill>
                <a:latin typeface="Meiryo UI" panose="020B0604030504040204" pitchFamily="50" charset="-128"/>
                <a:ea typeface="Meiryo UI" panose="020B0604030504040204" pitchFamily="50" charset="-128"/>
              </a:rPr>
              <a:t>）</a:t>
            </a:r>
            <a:r>
              <a:rPr lang="ja-JP" altLang="en-US" sz="1100" kern="100" dirty="0">
                <a:solidFill>
                  <a:srgbClr val="FF0000"/>
                </a:solidFill>
                <a:effectLst/>
                <a:latin typeface="Meiryo UI" panose="020B0604030504040204" pitchFamily="50" charset="-128"/>
                <a:ea typeface="Meiryo UI" panose="020B0604030504040204" pitchFamily="50" charset="-128"/>
              </a:rPr>
              <a:t>の維持管理マニュアル</a:t>
            </a:r>
            <a:r>
              <a:rPr lang="ja-JP" altLang="en-US" sz="1100" kern="100" dirty="0">
                <a:solidFill>
                  <a:srgbClr val="FF0000"/>
                </a:solidFill>
                <a:latin typeface="Meiryo UI" panose="020B0604030504040204" pitchFamily="50" charset="-128"/>
                <a:ea typeface="Meiryo UI" panose="020B0604030504040204" pitchFamily="50" charset="-128"/>
              </a:rPr>
              <a:t>（</a:t>
            </a:r>
            <a:r>
              <a:rPr lang="ja-JP" altLang="en-US" sz="1100" kern="100" dirty="0">
                <a:solidFill>
                  <a:srgbClr val="FF0000"/>
                </a:solidFill>
                <a:effectLst/>
                <a:latin typeface="Meiryo UI" panose="020B0604030504040204" pitchFamily="50" charset="-128"/>
                <a:ea typeface="Meiryo UI" panose="020B0604030504040204" pitchFamily="50" charset="-128"/>
              </a:rPr>
              <a:t>府マニュアル</a:t>
            </a:r>
            <a:r>
              <a:rPr lang="ja-JP" altLang="en-US" sz="1100" kern="100" dirty="0">
                <a:solidFill>
                  <a:srgbClr val="FF0000"/>
                </a:solidFill>
                <a:latin typeface="Meiryo UI" panose="020B0604030504040204" pitchFamily="50" charset="-128"/>
                <a:ea typeface="Meiryo UI" panose="020B0604030504040204" pitchFamily="50" charset="-128"/>
              </a:rPr>
              <a:t>）</a:t>
            </a:r>
            <a:r>
              <a:rPr lang="ja-JP" altLang="en-US" sz="1100" kern="100" dirty="0">
                <a:solidFill>
                  <a:srgbClr val="FF0000"/>
                </a:solidFill>
                <a:effectLst/>
                <a:latin typeface="Meiryo UI" panose="020B0604030504040204" pitchFamily="50" charset="-128"/>
                <a:ea typeface="Meiryo UI" panose="020B0604030504040204" pitchFamily="50" charset="-128"/>
              </a:rPr>
              <a:t>における点検・評価の考え方、及び管理水準の設定に対する考え方を次</a:t>
            </a:r>
            <a:endParaRPr lang="en-US" altLang="ja-JP" sz="1100" kern="100" dirty="0">
              <a:solidFill>
                <a:srgbClr val="FF0000"/>
              </a:solidFill>
              <a:effectLst/>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　　　　　　　</a:t>
            </a:r>
            <a:r>
              <a:rPr lang="ja-JP" altLang="en-US" sz="1100" kern="100" dirty="0">
                <a:solidFill>
                  <a:srgbClr val="FF0000"/>
                </a:solidFill>
                <a:effectLst/>
                <a:latin typeface="Meiryo UI" panose="020B0604030504040204" pitchFamily="50" charset="-128"/>
                <a:ea typeface="Meiryo UI" panose="020B0604030504040204" pitchFamily="50" charset="-128"/>
              </a:rPr>
              <a:t>期計画に追加する</a:t>
            </a:r>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府マニュアルにおける</a:t>
            </a:r>
            <a:r>
              <a:rPr lang="ja-JP" altLang="en-US" sz="1100" kern="100" dirty="0">
                <a:latin typeface="Meiryo UI" panose="020B0604030504040204" pitchFamily="50" charset="-128"/>
                <a:ea typeface="Meiryo UI" panose="020B0604030504040204" pitchFamily="50" charset="-128"/>
              </a:rPr>
              <a:t>点検・評価の方法は参考資料</a:t>
            </a:r>
            <a:r>
              <a:rPr lang="en-US" altLang="ja-JP" sz="1100" kern="100" dirty="0">
                <a:effectLst/>
                <a:latin typeface="Meiryo UI" panose="020B0604030504040204" pitchFamily="50" charset="-128"/>
                <a:ea typeface="Meiryo UI" panose="020B0604030504040204" pitchFamily="50" charset="-128"/>
              </a:rPr>
              <a:t>P4</a:t>
            </a:r>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P7</a:t>
            </a:r>
            <a:r>
              <a:rPr lang="ja-JP" altLang="en-US" sz="1100" kern="100" dirty="0">
                <a:effectLst/>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　</a:t>
            </a:r>
            <a:endParaRPr lang="en-US" altLang="ja-JP" sz="1100" kern="100" dirty="0">
              <a:latin typeface="Meiryo UI" panose="020B0604030504040204" pitchFamily="50" charset="-128"/>
              <a:ea typeface="Meiryo UI" panose="020B0604030504040204" pitchFamily="50" charset="-128"/>
            </a:endParaRPr>
          </a:p>
          <a:p>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課題２</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コンサルタント等による点検の活用を検討する。</a:t>
            </a:r>
            <a:endParaRPr lang="en-US" altLang="ja-JP" sz="1100" kern="100" dirty="0">
              <a:latin typeface="Meiryo UI" panose="020B0604030504040204" pitchFamily="50" charset="-128"/>
              <a:ea typeface="Meiryo UI" panose="020B0604030504040204" pitchFamily="50" charset="-128"/>
            </a:endParaRP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課題３</a:t>
            </a:r>
            <a:r>
              <a:rPr lang="en-US" altLang="ja-JP" sz="1100" kern="100" dirty="0">
                <a:latin typeface="Meiryo UI" panose="020B0604030504040204" pitchFamily="50" charset="-128"/>
                <a:ea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rPr>
              <a:t>近接目視が容易でない箇所</a:t>
            </a:r>
            <a:r>
              <a:rPr lang="ja-JP" altLang="en-US" sz="1100" kern="100" dirty="0">
                <a:latin typeface="Meiryo UI" panose="020B0604030504040204" pitchFamily="50" charset="-128"/>
                <a:ea typeface="Meiryo UI" panose="020B0604030504040204" pitchFamily="50" charset="-128"/>
              </a:rPr>
              <a:t>の補完のため、</a:t>
            </a:r>
            <a:r>
              <a:rPr lang="ja-JP" altLang="en-US" sz="1100" kern="100" dirty="0">
                <a:effectLst/>
                <a:latin typeface="Meiryo UI" panose="020B0604030504040204" pitchFamily="50" charset="-128"/>
                <a:ea typeface="Meiryo UI" panose="020B0604030504040204" pitchFamily="50" charset="-128"/>
              </a:rPr>
              <a:t>ドローンや走行型画像計測等により取得した画像を活用した点検の導入を検討</a:t>
            </a:r>
            <a:r>
              <a:rPr lang="ja-JP" altLang="en-US" sz="1100" kern="100" dirty="0">
                <a:latin typeface="Meiryo UI" panose="020B0604030504040204" pitchFamily="50" charset="-128"/>
                <a:ea typeface="Meiryo UI" panose="020B0604030504040204" pitchFamily="50" charset="-128"/>
              </a:rPr>
              <a:t>する。</a:t>
            </a:r>
            <a:endParaRPr lang="en-US" altLang="ja-JP" sz="1100" kern="100" dirty="0">
              <a:effectLst/>
              <a:latin typeface="Meiryo UI" panose="020B0604030504040204" pitchFamily="50" charset="-128"/>
              <a:ea typeface="Meiryo UI" panose="020B0604030504040204" pitchFamily="50" charset="-128"/>
            </a:endParaRPr>
          </a:p>
        </p:txBody>
      </p:sp>
      <p:sp>
        <p:nvSpPr>
          <p:cNvPr id="23" name="フローチャート: 組合せ 22">
            <a:extLst>
              <a:ext uri="{FF2B5EF4-FFF2-40B4-BE49-F238E27FC236}">
                <a16:creationId xmlns:a16="http://schemas.microsoft.com/office/drawing/2014/main" id="{88DF7B23-6767-4CD7-B2DE-71CF30540C12}"/>
              </a:ext>
            </a:extLst>
          </p:cNvPr>
          <p:cNvSpPr/>
          <p:nvPr/>
        </p:nvSpPr>
        <p:spPr>
          <a:xfrm>
            <a:off x="3741222" y="5716907"/>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184FE24B-A77B-44C1-849F-6185013A19FD}"/>
              </a:ext>
            </a:extLst>
          </p:cNvPr>
          <p:cNvGraphicFramePr>
            <a:graphicFrameLocks noGrp="1"/>
          </p:cNvGraphicFramePr>
          <p:nvPr/>
        </p:nvGraphicFramePr>
        <p:xfrm>
          <a:off x="4211960" y="1392330"/>
          <a:ext cx="4731321" cy="778320"/>
        </p:xfrm>
        <a:graphic>
          <a:graphicData uri="http://schemas.openxmlformats.org/drawingml/2006/table">
            <a:tbl>
              <a:tblPr firstRow="1" firstCol="1" bandRow="1"/>
              <a:tblGrid>
                <a:gridCol w="782037">
                  <a:extLst>
                    <a:ext uri="{9D8B030D-6E8A-4147-A177-3AD203B41FA5}">
                      <a16:colId xmlns:a16="http://schemas.microsoft.com/office/drawing/2014/main" val="2492273347"/>
                    </a:ext>
                  </a:extLst>
                </a:gridCol>
                <a:gridCol w="703833">
                  <a:extLst>
                    <a:ext uri="{9D8B030D-6E8A-4147-A177-3AD203B41FA5}">
                      <a16:colId xmlns:a16="http://schemas.microsoft.com/office/drawing/2014/main" val="1681797269"/>
                    </a:ext>
                  </a:extLst>
                </a:gridCol>
                <a:gridCol w="508323">
                  <a:extLst>
                    <a:ext uri="{9D8B030D-6E8A-4147-A177-3AD203B41FA5}">
                      <a16:colId xmlns:a16="http://schemas.microsoft.com/office/drawing/2014/main" val="3508113380"/>
                    </a:ext>
                  </a:extLst>
                </a:gridCol>
                <a:gridCol w="625629">
                  <a:extLst>
                    <a:ext uri="{9D8B030D-6E8A-4147-A177-3AD203B41FA5}">
                      <a16:colId xmlns:a16="http://schemas.microsoft.com/office/drawing/2014/main" val="1821768700"/>
                    </a:ext>
                  </a:extLst>
                </a:gridCol>
                <a:gridCol w="625629">
                  <a:extLst>
                    <a:ext uri="{9D8B030D-6E8A-4147-A177-3AD203B41FA5}">
                      <a16:colId xmlns:a16="http://schemas.microsoft.com/office/drawing/2014/main" val="911466388"/>
                    </a:ext>
                  </a:extLst>
                </a:gridCol>
                <a:gridCol w="742935">
                  <a:extLst>
                    <a:ext uri="{9D8B030D-6E8A-4147-A177-3AD203B41FA5}">
                      <a16:colId xmlns:a16="http://schemas.microsoft.com/office/drawing/2014/main" val="3525978395"/>
                    </a:ext>
                  </a:extLst>
                </a:gridCol>
                <a:gridCol w="742935">
                  <a:extLst>
                    <a:ext uri="{9D8B030D-6E8A-4147-A177-3AD203B41FA5}">
                      <a16:colId xmlns:a16="http://schemas.microsoft.com/office/drawing/2014/main" val="3260290662"/>
                    </a:ext>
                  </a:extLst>
                </a:gridCol>
              </a:tblGrid>
              <a:tr h="144000">
                <a:tc rowSpan="2" gridSpan="2">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河川管理施設等</a:t>
                      </a:r>
                    </a:p>
                  </a:txBody>
                  <a:tcPr marL="89749" marR="89749" marT="44874" marB="4487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rowSpan="2" hMerge="1">
                  <a:txBody>
                    <a:bodyPr/>
                    <a:lstStyle/>
                    <a:p>
                      <a:pPr algn="ctr"/>
                      <a:r>
                        <a:rPr lang="ja-JP" sz="11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河川管理施設</a:t>
                      </a:r>
                      <a:r>
                        <a:rPr lang="ja-JP" altLang="en-US" sz="11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等</a:t>
                      </a:r>
                      <a:endParaRPr lang="ja-JP" sz="11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rowSpan="2">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数量</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gridSpan="4">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現計画に記載（○</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あり、ー</a:t>
                      </a:r>
                      <a:r>
                        <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なし）</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algn="ct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algn="ct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algn="ctr"/>
                      <a:endParaRPr lang="ja-JP" sz="7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597940289"/>
                  </a:ext>
                </a:extLst>
              </a:tr>
              <a:tr h="144000">
                <a:tc gridSpan="2" vMerge="1">
                  <a:txBody>
                    <a:bodyPr/>
                    <a:lstStyle/>
                    <a:p>
                      <a:pPr algn="ctr"/>
                      <a:endParaRPr lang="ja-JP" altLang="en-US"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vMerge="1">
                  <a:txBody>
                    <a:bodyPr/>
                    <a:lstStyle/>
                    <a:p>
                      <a:endParaRPr kumimoji="1" lang="ja-JP" altLang="en-US"/>
                    </a:p>
                  </a:txBody>
                  <a:tcPr/>
                </a:tc>
                <a:tc vMerge="1">
                  <a:txBody>
                    <a:bodyPr/>
                    <a:lstStyle/>
                    <a:p>
                      <a:pPr algn="ct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点検</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評価</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維持管</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理手法</a:t>
                      </a:r>
                      <a:r>
                        <a:rPr lang="en-US" altLang="ja-JP" sz="9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9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ct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管理水準</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755836272"/>
                  </a:ext>
                </a:extLst>
              </a:tr>
              <a:tr h="180000">
                <a:tc rowSpan="2">
                  <a:txBody>
                    <a:bodyPr/>
                    <a:lstStyle/>
                    <a:p>
                      <a:pPr algn="just"/>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②地下河川・地下調節池</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地下河川</a:t>
                      </a: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20.9</a:t>
                      </a:r>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8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251536"/>
                  </a:ext>
                </a:extLst>
              </a:tr>
              <a:tr h="180000">
                <a:tc vMerge="1">
                  <a:txBody>
                    <a:bodyPr/>
                    <a:lstStyle/>
                    <a:p>
                      <a:pPr algn="just"/>
                      <a:endParaRPr lang="ja-JP" sz="11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地下調節池</a:t>
                      </a: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a:t>
                      </a:r>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箇所</a:t>
                      </a:r>
                    </a:p>
                  </a:txBody>
                  <a:tcPr marL="67312" marR="67312"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9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altLang="ja-JP" sz="90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900" kern="100" baseline="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7312" marR="673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7278861"/>
                  </a:ext>
                </a:extLst>
              </a:tr>
            </a:tbl>
          </a:graphicData>
        </a:graphic>
      </p:graphicFrame>
      <p:sp>
        <p:nvSpPr>
          <p:cNvPr id="27" name="テキスト ボックス 26">
            <a:extLst>
              <a:ext uri="{FF2B5EF4-FFF2-40B4-BE49-F238E27FC236}">
                <a16:creationId xmlns:a16="http://schemas.microsoft.com/office/drawing/2014/main" id="{9AA7FE10-A54E-4296-B99A-4AAA058539E7}"/>
              </a:ext>
            </a:extLst>
          </p:cNvPr>
          <p:cNvSpPr txBox="1"/>
          <p:nvPr/>
        </p:nvSpPr>
        <p:spPr>
          <a:xfrm>
            <a:off x="6732240" y="2154029"/>
            <a:ext cx="2294757" cy="215444"/>
          </a:xfrm>
          <a:prstGeom prst="rect">
            <a:avLst/>
          </a:prstGeom>
          <a:noFill/>
          <a:ln w="19050">
            <a:noFill/>
          </a:ln>
        </p:spPr>
        <p:txBody>
          <a:bodyPr wrap="square" rtlCol="0">
            <a:spAutoFit/>
          </a:bodyPr>
          <a:lstStyle/>
          <a:p>
            <a:r>
              <a:rPr kumimoji="1" lang="en-US" altLang="ja-JP" sz="800" dirty="0">
                <a:latin typeface="Meiryo UI" pitchFamily="50" charset="-128"/>
                <a:ea typeface="Meiryo UI" pitchFamily="50" charset="-128"/>
                <a:cs typeface="Meiryo UI" pitchFamily="50" charset="-128"/>
              </a:rPr>
              <a:t>※1</a:t>
            </a:r>
            <a:r>
              <a:rPr kumimoji="1" lang="ja-JP" altLang="en-US" sz="800" dirty="0">
                <a:latin typeface="Meiryo UI" pitchFamily="50" charset="-128"/>
                <a:ea typeface="Meiryo UI" pitchFamily="50" charset="-128"/>
                <a:cs typeface="Meiryo UI" pitchFamily="50" charset="-128"/>
              </a:rPr>
              <a:t>　施設に応じた具体的な</a:t>
            </a:r>
            <a:r>
              <a:rPr lang="ja-JP" altLang="en-US" sz="800" dirty="0">
                <a:latin typeface="Meiryo UI" pitchFamily="50" charset="-128"/>
                <a:ea typeface="Meiryo UI" pitchFamily="50" charset="-128"/>
                <a:cs typeface="Meiryo UI" pitchFamily="50" charset="-128"/>
              </a:rPr>
              <a:t>維持管理手法を</a:t>
            </a:r>
            <a:r>
              <a:rPr kumimoji="1" lang="ja-JP" altLang="en-US" sz="800" dirty="0">
                <a:latin typeface="Meiryo UI" pitchFamily="50" charset="-128"/>
                <a:ea typeface="Meiryo UI" pitchFamily="50" charset="-128"/>
                <a:cs typeface="Meiryo UI" pitchFamily="50" charset="-128"/>
              </a:rPr>
              <a:t>記載</a:t>
            </a:r>
            <a:endParaRPr kumimoji="1" lang="en-US" altLang="ja-JP" sz="800" dirty="0">
              <a:latin typeface="Meiryo UI" pitchFamily="50" charset="-128"/>
              <a:ea typeface="Meiryo UI" pitchFamily="50" charset="-128"/>
              <a:cs typeface="Meiryo UI" pitchFamily="50" charset="-128"/>
            </a:endParaRPr>
          </a:p>
        </p:txBody>
      </p:sp>
      <p:sp>
        <p:nvSpPr>
          <p:cNvPr id="34" name="テキスト ボックス 33">
            <a:extLst>
              <a:ext uri="{FF2B5EF4-FFF2-40B4-BE49-F238E27FC236}">
                <a16:creationId xmlns:a16="http://schemas.microsoft.com/office/drawing/2014/main" id="{8FEDFCF8-4894-4E62-AA66-8771F64C5403}"/>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3" action="ppaction://hlinksldjump"/>
              </a:rPr>
              <a:t>戻る</a:t>
            </a:r>
            <a:endParaRPr kumimoji="1" lang="ja-JP" altLang="en-US" sz="1400" dirty="0"/>
          </a:p>
        </p:txBody>
      </p:sp>
    </p:spTree>
    <p:extLst>
      <p:ext uri="{BB962C8B-B14F-4D97-AF65-F5344CB8AC3E}">
        <p14:creationId xmlns:p14="http://schemas.microsoft.com/office/powerpoint/2010/main" val="691739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テキスト ボックス 92">
            <a:extLst>
              <a:ext uri="{FF2B5EF4-FFF2-40B4-BE49-F238E27FC236}">
                <a16:creationId xmlns:a16="http://schemas.microsoft.com/office/drawing/2014/main" id="{C2424F7D-7522-4DEC-88BA-84755FF08705}"/>
              </a:ext>
            </a:extLst>
          </p:cNvPr>
          <p:cNvSpPr txBox="1"/>
          <p:nvPr/>
        </p:nvSpPr>
        <p:spPr>
          <a:xfrm>
            <a:off x="146215" y="2302424"/>
            <a:ext cx="8869072" cy="1498456"/>
          </a:xfrm>
          <a:prstGeom prst="rect">
            <a:avLst/>
          </a:prstGeom>
          <a:noFill/>
          <a:ln>
            <a:solidFill>
              <a:schemeClr val="tx1"/>
            </a:solidFill>
          </a:ln>
        </p:spPr>
        <p:txBody>
          <a:bodyPr wrap="square" rtlCol="0" anchor="t">
            <a:noAutofit/>
          </a:bodyPr>
          <a:lstStyle/>
          <a:p>
            <a:pPr algn="l"/>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実績・評価（検証）</a:t>
            </a:r>
            <a:r>
              <a:rPr lang="en-US" altLang="ja-JP" sz="1200" kern="100" dirty="0">
                <a:effectLst/>
                <a:latin typeface="Meiryo UI" panose="020B0604030504040204" pitchFamily="50" charset="-128"/>
                <a:ea typeface="Meiryo UI" panose="020B0604030504040204" pitchFamily="50" charset="-128"/>
              </a:rPr>
              <a:t>】</a:t>
            </a:r>
          </a:p>
        </p:txBody>
      </p:sp>
      <p:sp>
        <p:nvSpPr>
          <p:cNvPr id="96" name="テキスト ボックス 95">
            <a:extLst>
              <a:ext uri="{FF2B5EF4-FFF2-40B4-BE49-F238E27FC236}">
                <a16:creationId xmlns:a16="http://schemas.microsoft.com/office/drawing/2014/main" id="{0BBF7A02-A055-4853-B406-6482AF1665FE}"/>
              </a:ext>
            </a:extLst>
          </p:cNvPr>
          <p:cNvSpPr txBox="1"/>
          <p:nvPr/>
        </p:nvSpPr>
        <p:spPr>
          <a:xfrm>
            <a:off x="3718605" y="2399427"/>
            <a:ext cx="5224675" cy="1358174"/>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アウトプット評価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050" dirty="0">
                <a:latin typeface="Meiryo UI" panose="020B0604030504040204" pitchFamily="50" charset="-128"/>
                <a:ea typeface="Meiryo UI" panose="020B0604030504040204" pitchFamily="50" charset="-128"/>
              </a:rPr>
              <a:t>・フローに基づき、それぞれの対策を実施したことにより、</a:t>
            </a:r>
            <a:endParaRPr lang="en-US" altLang="ja-JP" sz="1050" dirty="0">
              <a:latin typeface="Meiryo UI" panose="020B0604030504040204" pitchFamily="50" charset="-128"/>
              <a:ea typeface="Meiryo UI" panose="020B0604030504040204" pitchFamily="50" charset="-128"/>
            </a:endParaRPr>
          </a:p>
          <a:p>
            <a:pPr algn="just"/>
            <a:r>
              <a:rPr lang="ja-JP" altLang="en-US" sz="1050" dirty="0">
                <a:latin typeface="Meiryo UI" panose="020B0604030504040204" pitchFamily="50" charset="-128"/>
                <a:ea typeface="Meiryo UI" panose="020B0604030504040204" pitchFamily="50" charset="-128"/>
              </a:rPr>
              <a:t> 損傷の程度の大きい５、４が減少した。</a:t>
            </a:r>
            <a:endParaRPr lang="en-US" altLang="ja-JP" sz="1050" dirty="0">
              <a:latin typeface="Meiryo UI" panose="020B0604030504040204" pitchFamily="50" charset="-128"/>
              <a:ea typeface="Meiryo UI" panose="020B0604030504040204" pitchFamily="50" charset="-128"/>
            </a:endParaRPr>
          </a:p>
          <a:p>
            <a:pPr algn="just"/>
            <a:r>
              <a:rPr lang="ja-JP" altLang="en-US" sz="1050" dirty="0">
                <a:solidFill>
                  <a:srgbClr val="FF0000"/>
                </a:solidFill>
                <a:latin typeface="Meiryo UI" panose="020B0604030504040204" pitchFamily="50" charset="-128"/>
                <a:ea typeface="Meiryo UI" panose="020B0604030504040204" pitchFamily="50" charset="-128"/>
              </a:rPr>
              <a:t>・フローに基づき、護岸の損傷状況に応じ、ブロックの積み</a:t>
            </a:r>
            <a:endParaRPr lang="en-US" altLang="ja-JP" sz="1050" dirty="0">
              <a:solidFill>
                <a:srgbClr val="FF0000"/>
              </a:solidFill>
              <a:latin typeface="Meiryo UI" panose="020B0604030504040204" pitchFamily="50" charset="-128"/>
              <a:ea typeface="Meiryo UI" panose="020B0604030504040204" pitchFamily="50" charset="-128"/>
            </a:endParaRPr>
          </a:p>
          <a:p>
            <a:pPr algn="just"/>
            <a:r>
              <a:rPr lang="ja-JP" altLang="en-US" sz="1050" dirty="0">
                <a:solidFill>
                  <a:srgbClr val="FF0000"/>
                </a:solidFill>
                <a:latin typeface="Meiryo UI" panose="020B0604030504040204" pitchFamily="50" charset="-128"/>
                <a:ea typeface="Meiryo UI" panose="020B0604030504040204" pitchFamily="50" charset="-128"/>
              </a:rPr>
              <a:t> 替えなどの対策を講じてきた一方で、河床洗掘を要因と</a:t>
            </a:r>
            <a:endParaRPr lang="en-US" altLang="ja-JP" sz="1050" dirty="0">
              <a:solidFill>
                <a:srgbClr val="FF0000"/>
              </a:solidFill>
              <a:latin typeface="Meiryo UI" panose="020B0604030504040204" pitchFamily="50" charset="-128"/>
              <a:ea typeface="Meiryo UI" panose="020B0604030504040204" pitchFamily="50" charset="-128"/>
            </a:endParaRPr>
          </a:p>
          <a:p>
            <a:pPr algn="just"/>
            <a:r>
              <a:rPr lang="en-US" altLang="ja-JP" sz="1050" dirty="0">
                <a:solidFill>
                  <a:srgbClr val="FF0000"/>
                </a:solidFill>
                <a:latin typeface="Meiryo UI" panose="020B0604030504040204" pitchFamily="50" charset="-128"/>
                <a:ea typeface="Meiryo UI" panose="020B0604030504040204" pitchFamily="50" charset="-128"/>
              </a:rPr>
              <a:t> </a:t>
            </a:r>
            <a:r>
              <a:rPr lang="ja-JP" altLang="en-US" sz="1050" dirty="0">
                <a:solidFill>
                  <a:srgbClr val="FF0000"/>
                </a:solidFill>
                <a:latin typeface="Meiryo UI" panose="020B0604030504040204" pitchFamily="50" charset="-128"/>
                <a:ea typeface="Meiryo UI" panose="020B0604030504040204" pitchFamily="50" charset="-128"/>
              </a:rPr>
              <a:t>した老朽化護岸の被災が全体の約</a:t>
            </a:r>
            <a:r>
              <a:rPr lang="en-US" altLang="ja-JP" sz="1050" dirty="0">
                <a:solidFill>
                  <a:srgbClr val="FF0000"/>
                </a:solidFill>
                <a:latin typeface="Meiryo UI" panose="020B0604030504040204" pitchFamily="50" charset="-128"/>
                <a:ea typeface="Meiryo UI" panose="020B0604030504040204" pitchFamily="50" charset="-128"/>
              </a:rPr>
              <a:t>7</a:t>
            </a:r>
            <a:r>
              <a:rPr lang="ja-JP" altLang="en-US" sz="1050" dirty="0">
                <a:solidFill>
                  <a:srgbClr val="FF0000"/>
                </a:solidFill>
                <a:latin typeface="Meiryo UI" panose="020B0604030504040204" pitchFamily="50" charset="-128"/>
                <a:ea typeface="Meiryo UI" panose="020B0604030504040204" pitchFamily="50" charset="-128"/>
              </a:rPr>
              <a:t>割を占める。</a:t>
            </a:r>
            <a:endParaRPr lang="en-US" altLang="ja-JP" sz="1050" dirty="0">
              <a:solidFill>
                <a:srgbClr val="FF0000"/>
              </a:solidFill>
              <a:latin typeface="Meiryo UI" panose="020B0604030504040204" pitchFamily="50" charset="-128"/>
              <a:ea typeface="Meiryo UI" panose="020B0604030504040204" pitchFamily="50" charset="-128"/>
            </a:endParaRPr>
          </a:p>
          <a:p>
            <a:pPr algn="just"/>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過去</a:t>
            </a:r>
            <a:r>
              <a:rPr lang="en-US" altLang="ja-JP" sz="800" dirty="0">
                <a:latin typeface="Meiryo UI" panose="020B0604030504040204" pitchFamily="50" charset="-128"/>
                <a:ea typeface="Meiryo UI" panose="020B0604030504040204" pitchFamily="50" charset="-128"/>
              </a:rPr>
              <a:t>10</a:t>
            </a:r>
            <a:r>
              <a:rPr lang="ja-JP" altLang="en-US" sz="800" dirty="0">
                <a:latin typeface="Meiryo UI" panose="020B0604030504040204" pitchFamily="50" charset="-128"/>
                <a:ea typeface="Meiryo UI" panose="020B0604030504040204" pitchFamily="50" charset="-128"/>
              </a:rPr>
              <a:t>年間の全体</a:t>
            </a:r>
            <a:r>
              <a:rPr lang="en-US" altLang="ja-JP" sz="800" dirty="0">
                <a:latin typeface="Meiryo UI" panose="020B0604030504040204" pitchFamily="50" charset="-128"/>
                <a:ea typeface="Meiryo UI" panose="020B0604030504040204" pitchFamily="50" charset="-128"/>
              </a:rPr>
              <a:t>73</a:t>
            </a:r>
            <a:r>
              <a:rPr lang="ja-JP" altLang="en-US" sz="800" dirty="0">
                <a:latin typeface="Meiryo UI" panose="020B0604030504040204" pitchFamily="50" charset="-128"/>
                <a:ea typeface="Meiryo UI" panose="020B0604030504040204" pitchFamily="50" charset="-128"/>
              </a:rPr>
              <a:t>件の被災の内、河床洗掘による被災は</a:t>
            </a:r>
            <a:r>
              <a:rPr lang="en-US" altLang="ja-JP" sz="800" dirty="0">
                <a:latin typeface="Meiryo UI" panose="020B0604030504040204" pitchFamily="50" charset="-128"/>
                <a:ea typeface="Meiryo UI" panose="020B0604030504040204" pitchFamily="50" charset="-128"/>
              </a:rPr>
              <a:t>52</a:t>
            </a:r>
            <a:r>
              <a:rPr lang="ja-JP" altLang="en-US" sz="800" dirty="0">
                <a:latin typeface="Meiryo UI" panose="020B0604030504040204" pitchFamily="50" charset="-128"/>
                <a:ea typeface="Meiryo UI" panose="020B0604030504040204" pitchFamily="50" charset="-128"/>
              </a:rPr>
              <a:t>件）</a:t>
            </a:r>
            <a:endParaRPr lang="en-US" altLang="ja-JP" sz="1050"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algn="just"/>
            <a:endParaRPr lang="en-US" altLang="ja-JP" sz="1050" b="1" kern="100" dirty="0">
              <a:effectLst/>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A1E58FEA-205C-41DB-9192-2B9347A6ED02}"/>
              </a:ext>
            </a:extLst>
          </p:cNvPr>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施設の更新フロー</a:t>
            </a:r>
            <a:endParaRPr kumimoji="1" lang="ja-JP" altLang="en-US" sz="2400" dirty="0">
              <a:latin typeface="Meiryo UI" pitchFamily="50" charset="-128"/>
              <a:ea typeface="Meiryo UI" pitchFamily="50" charset="-128"/>
              <a:cs typeface="Meiryo UI"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97344" y="930796"/>
            <a:ext cx="2530439"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①堤防・護岸等</a:t>
            </a:r>
          </a:p>
        </p:txBody>
      </p:sp>
      <p:sp>
        <p:nvSpPr>
          <p:cNvPr id="91" name="テキスト ボックス 90">
            <a:extLst>
              <a:ext uri="{FF2B5EF4-FFF2-40B4-BE49-F238E27FC236}">
                <a16:creationId xmlns:a16="http://schemas.microsoft.com/office/drawing/2014/main" id="{F2D3BE04-3B76-4B66-96B4-C8ADB0D673BF}"/>
              </a:ext>
            </a:extLst>
          </p:cNvPr>
          <p:cNvSpPr txBox="1"/>
          <p:nvPr/>
        </p:nvSpPr>
        <p:spPr>
          <a:xfrm>
            <a:off x="150990" y="1252763"/>
            <a:ext cx="8869072" cy="818742"/>
          </a:xfrm>
          <a:prstGeom prst="rect">
            <a:avLst/>
          </a:prstGeom>
          <a:noFill/>
          <a:ln>
            <a:solidFill>
              <a:schemeClr val="tx1"/>
            </a:solidFill>
          </a:ln>
        </p:spPr>
        <p:txBody>
          <a:bodyPr wrap="square" rtlCol="0" anchor="ctr">
            <a:noAutofit/>
          </a:bodyPr>
          <a:lstStyle/>
          <a:p>
            <a:pPr>
              <a:defRPr/>
            </a:pPr>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現計画での記載事項</a:t>
            </a:r>
            <a:r>
              <a:rPr lang="en-US" altLang="ja-JP" sz="1200" kern="100" dirty="0">
                <a:effectLst/>
                <a:latin typeface="Meiryo UI" panose="020B0604030504040204" pitchFamily="50" charset="-128"/>
                <a:ea typeface="Meiryo UI" panose="020B0604030504040204" pitchFamily="50" charset="-128"/>
              </a:rPr>
              <a:t>】</a:t>
            </a:r>
          </a:p>
          <a:p>
            <a:pPr>
              <a:defRPr/>
            </a:pPr>
            <a:r>
              <a:rPr lang="ja-JP" altLang="en-US" sz="1000" kern="100" dirty="0">
                <a:latin typeface="Meiryo UI" panose="020B0604030504040204" pitchFamily="50" charset="-128"/>
                <a:ea typeface="Meiryo UI" panose="020B0604030504040204" pitchFamily="50" charset="-128"/>
              </a:rPr>
              <a:t>・河川護岸における更新等判定フローを設定し、河川改修や護岸の耐震化などにより質的改良を伴うものを「更新」、護岸等の劣化によるブロックの積み替えなどを「部分更新」、　護岸等の劣化による部分的なブロックの積み替えなどを「補修」として定義している。</a:t>
            </a:r>
            <a:endParaRPr lang="en-US" altLang="ja-JP" sz="1000" kern="100" dirty="0">
              <a:latin typeface="Meiryo UI" panose="020B0604030504040204" pitchFamily="50" charset="-128"/>
              <a:ea typeface="Meiryo UI" panose="020B0604030504040204" pitchFamily="50" charset="-128"/>
            </a:endParaRPr>
          </a:p>
          <a:p>
            <a:pPr>
              <a:defRPr/>
            </a:pPr>
            <a:r>
              <a:rPr lang="ja-JP" altLang="en-US" sz="1000" kern="100" dirty="0">
                <a:latin typeface="Meiryo UI" panose="020B0604030504040204" pitchFamily="50" charset="-128"/>
                <a:ea typeface="Meiryo UI" panose="020B0604030504040204" pitchFamily="50" charset="-128"/>
              </a:rPr>
              <a:t>・本フローに基づき、物理的な視点により限界管理水準を下回ったものについては、速やかに応急・緊急措置を行った上で、部分更新・補修を行うものとし、目標管理水準を下</a:t>
            </a:r>
            <a:endParaRPr lang="en-US" altLang="ja-JP" sz="1000" kern="100" dirty="0">
              <a:latin typeface="Meiryo UI" panose="020B0604030504040204" pitchFamily="50" charset="-128"/>
              <a:ea typeface="Meiryo UI" panose="020B0604030504040204" pitchFamily="50" charset="-128"/>
            </a:endParaRPr>
          </a:p>
          <a:p>
            <a:pPr>
              <a:defRPr/>
            </a:pPr>
            <a:r>
              <a:rPr lang="ja-JP" altLang="en-US" sz="1000" kern="100" dirty="0">
                <a:latin typeface="Meiryo UI" panose="020B0604030504040204" pitchFamily="50" charset="-128"/>
                <a:ea typeface="Meiryo UI" panose="020B0604030504040204" pitchFamily="50" charset="-128"/>
              </a:rPr>
              <a:t>　回ったものについては、計画的な補修・修繕を行うものとする。</a:t>
            </a:r>
            <a:endParaRPr lang="en-US" altLang="ja-JP" sz="1000" kern="100"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B527616D-1921-4BF6-9900-D0375DC86519}"/>
              </a:ext>
            </a:extLst>
          </p:cNvPr>
          <p:cNvSpPr/>
          <p:nvPr/>
        </p:nvSpPr>
        <p:spPr>
          <a:xfrm>
            <a:off x="84721" y="2256259"/>
            <a:ext cx="8998075" cy="2397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4" name="テキスト ボックス 93">
            <a:extLst>
              <a:ext uri="{FF2B5EF4-FFF2-40B4-BE49-F238E27FC236}">
                <a16:creationId xmlns:a16="http://schemas.microsoft.com/office/drawing/2014/main" id="{8F9F5D3D-6419-4C5D-9833-FB8FBAB68441}"/>
              </a:ext>
            </a:extLst>
          </p:cNvPr>
          <p:cNvSpPr txBox="1"/>
          <p:nvPr/>
        </p:nvSpPr>
        <p:spPr>
          <a:xfrm>
            <a:off x="146215" y="3993636"/>
            <a:ext cx="8869072" cy="619979"/>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総論</a:t>
            </a:r>
            <a:r>
              <a:rPr lang="en-US" altLang="ja-JP" sz="1200" kern="100" dirty="0">
                <a:effectLst/>
                <a:latin typeface="Meiryo UI" panose="020B0604030504040204" pitchFamily="50" charset="-128"/>
                <a:ea typeface="Meiryo UI" panose="020B0604030504040204" pitchFamily="50" charset="-128"/>
              </a:rPr>
              <a:t>】</a:t>
            </a:r>
            <a:endParaRPr lang="en-US" altLang="ja-JP" sz="1200" kern="100" dirty="0">
              <a:solidFill>
                <a:srgbClr val="FF0000"/>
              </a:solidFill>
              <a:effectLst/>
              <a:latin typeface="Meiryo UI" panose="020B0604030504040204" pitchFamily="50" charset="-128"/>
              <a:ea typeface="Meiryo UI" panose="020B0604030504040204" pitchFamily="50" charset="-128"/>
            </a:endParaRPr>
          </a:p>
          <a:p>
            <a:pPr algn="just"/>
            <a:r>
              <a:rPr lang="ja-JP" altLang="en-US" sz="1200" kern="100" dirty="0">
                <a:solidFill>
                  <a:srgbClr val="FF0000"/>
                </a:solidFill>
                <a:latin typeface="Meiryo UI" panose="020B0604030504040204" pitchFamily="50" charset="-128"/>
                <a:ea typeface="Meiryo UI" panose="020B0604030504040204" pitchFamily="50" charset="-128"/>
              </a:rPr>
              <a:t>・河川護岸の更新等判定フローにおいては、護岸そのものの損傷状況に着目した「物理的視点」による「点」での評価に加え、上下流の河道特性（河床低下、河床洗掘、土砂供給状況等）を「物理的視点」に取り入れた「面」での評価が必要</a:t>
            </a:r>
            <a:r>
              <a:rPr lang="ja-JP" altLang="en-US" sz="1200" kern="100" dirty="0">
                <a:latin typeface="Meiryo UI" panose="020B0604030504040204" pitchFamily="50" charset="-128"/>
                <a:ea typeface="Meiryo UI" panose="020B0604030504040204" pitchFamily="50" charset="-128"/>
              </a:rPr>
              <a:t>である。</a:t>
            </a:r>
            <a:endParaRPr lang="en-US" altLang="ja-JP" sz="1050" kern="100" dirty="0">
              <a:effectLst/>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7ACB08BF-7D95-48BD-AA02-EFB20D84C365}"/>
              </a:ext>
            </a:extLst>
          </p:cNvPr>
          <p:cNvSpPr txBox="1"/>
          <p:nvPr/>
        </p:nvSpPr>
        <p:spPr>
          <a:xfrm>
            <a:off x="251520" y="2560065"/>
            <a:ext cx="3384376" cy="940943"/>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プロセス評価</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・現計画の更新等判定フローに基づき、「更新」、「部分更新」、「補修」、「日常的維持管理」を計画的に実施した。</a:t>
            </a:r>
            <a:endParaRPr lang="en-US" altLang="ja-JP" sz="1100" kern="100" dirty="0">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3B4009D5-15C6-4505-9637-5F67268F94DF}"/>
              </a:ext>
            </a:extLst>
          </p:cNvPr>
          <p:cNvSpPr txBox="1"/>
          <p:nvPr/>
        </p:nvSpPr>
        <p:spPr>
          <a:xfrm>
            <a:off x="137464" y="4835299"/>
            <a:ext cx="8869072" cy="1109795"/>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この</a:t>
            </a:r>
            <a:r>
              <a:rPr lang="en-US" altLang="ja-JP" sz="1200" kern="100" dirty="0">
                <a:effectLst/>
                <a:latin typeface="Meiryo UI" panose="020B0604030504040204" pitchFamily="50" charset="-128"/>
                <a:ea typeface="Meiryo UI" panose="020B0604030504040204" pitchFamily="50" charset="-128"/>
              </a:rPr>
              <a:t>10</a:t>
            </a:r>
            <a:r>
              <a:rPr lang="ja-JP" altLang="en-US" sz="1200" kern="100" dirty="0">
                <a:effectLst/>
                <a:latin typeface="Meiryo UI" panose="020B0604030504040204" pitchFamily="50" charset="-128"/>
                <a:ea typeface="Meiryo UI" panose="020B0604030504040204" pitchFamily="50" charset="-128"/>
              </a:rPr>
              <a:t>年間の取組により顕在化した課題</a:t>
            </a:r>
            <a:r>
              <a:rPr lang="en-US" altLang="ja-JP" sz="1200" kern="100" dirty="0">
                <a:effectLst/>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プロセスにおける課題</a:t>
            </a:r>
            <a:r>
              <a:rPr lang="en-US" altLang="ja-JP" sz="1100" dirty="0">
                <a:latin typeface="Meiryo UI" panose="020B0604030504040204" pitchFamily="50" charset="-128"/>
                <a:ea typeface="Meiryo UI" panose="020B0604030504040204" pitchFamily="50" charset="-128"/>
              </a:rPr>
              <a:t>&gt;</a:t>
            </a:r>
          </a:p>
          <a:p>
            <a:r>
              <a:rPr lang="ja-JP" altLang="en-US" sz="1000" dirty="0">
                <a:latin typeface="Meiryo UI" panose="020B0604030504040204" pitchFamily="50" charset="-128"/>
                <a:ea typeface="Meiryo UI" panose="020B0604030504040204" pitchFamily="50" charset="-128"/>
              </a:rPr>
              <a:t>　ー</a:t>
            </a:r>
            <a:endParaRPr lang="en-US" altLang="ja-JP" sz="10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&lt;</a:t>
            </a:r>
            <a:r>
              <a:rPr lang="ja-JP" altLang="en-US" sz="1100" dirty="0">
                <a:latin typeface="Meiryo UI" panose="020B0604030504040204" pitchFamily="50" charset="-128"/>
                <a:ea typeface="Meiryo UI" panose="020B0604030504040204" pitchFamily="50" charset="-128"/>
              </a:rPr>
              <a:t>アウトプットにおける課題</a:t>
            </a:r>
            <a:r>
              <a:rPr lang="en-US" altLang="ja-JP" sz="1100" dirty="0">
                <a:latin typeface="Meiryo UI" panose="020B0604030504040204" pitchFamily="50" charset="-128"/>
                <a:ea typeface="Meiryo UI" panose="020B0604030504040204" pitchFamily="50" charset="-128"/>
              </a:rPr>
              <a:t>&gt;</a:t>
            </a:r>
          </a:p>
          <a:p>
            <a:pPr algn="just"/>
            <a:r>
              <a:rPr lang="ja-JP" altLang="en-US" sz="1100" dirty="0">
                <a:latin typeface="Meiryo UI" pitchFamily="50" charset="-128"/>
                <a:ea typeface="Meiryo UI" pitchFamily="50" charset="-128"/>
                <a:cs typeface="Meiryo UI" pitchFamily="50" charset="-128"/>
              </a:rPr>
              <a:t>・これまで、現計画の更新等判定フローに基づき、</a:t>
            </a:r>
            <a:r>
              <a:rPr lang="ja-JP" altLang="en-US" sz="1100" dirty="0">
                <a:latin typeface="Meiryo UI" panose="020B0604030504040204" pitchFamily="50" charset="-128"/>
                <a:ea typeface="Meiryo UI" panose="020B0604030504040204" pitchFamily="50" charset="-128"/>
              </a:rPr>
              <a:t>護岸の損傷状況に応じ、ブロックの積み替えなどの対策を講じてきた一方で</a:t>
            </a:r>
            <a:r>
              <a:rPr lang="ja-JP" altLang="en-US" sz="1100" dirty="0">
                <a:latin typeface="Meiryo UI" pitchFamily="50" charset="-128"/>
                <a:ea typeface="Meiryo UI" pitchFamily="50" charset="-128"/>
                <a:cs typeface="Meiryo UI" pitchFamily="50" charset="-128"/>
              </a:rPr>
              <a:t>、</a:t>
            </a:r>
            <a:r>
              <a:rPr lang="ja-JP" altLang="en-US" sz="1100" dirty="0">
                <a:solidFill>
                  <a:srgbClr val="FF0000"/>
                </a:solidFill>
                <a:latin typeface="Meiryo UI" pitchFamily="50" charset="-128"/>
                <a:ea typeface="Meiryo UI" pitchFamily="50" charset="-128"/>
                <a:cs typeface="Meiryo UI" pitchFamily="50" charset="-128"/>
              </a:rPr>
              <a:t>過去</a:t>
            </a:r>
            <a:r>
              <a:rPr lang="en-US" altLang="ja-JP" sz="1100" dirty="0">
                <a:solidFill>
                  <a:srgbClr val="FF0000"/>
                </a:solidFill>
                <a:latin typeface="Meiryo UI" pitchFamily="50" charset="-128"/>
                <a:ea typeface="Meiryo UI" pitchFamily="50" charset="-128"/>
                <a:cs typeface="Meiryo UI" pitchFamily="50" charset="-128"/>
              </a:rPr>
              <a:t>10</a:t>
            </a:r>
            <a:r>
              <a:rPr lang="ja-JP" altLang="en-US" sz="1100" dirty="0">
                <a:solidFill>
                  <a:srgbClr val="FF0000"/>
                </a:solidFill>
                <a:latin typeface="Meiryo UI" pitchFamily="50" charset="-128"/>
                <a:ea typeface="Meiryo UI" pitchFamily="50" charset="-128"/>
                <a:cs typeface="Meiryo UI" pitchFamily="50" charset="-128"/>
              </a:rPr>
              <a:t>年間において、河床洗掘を要因とした老朽化護岸の被災が多数発生</a:t>
            </a:r>
            <a:r>
              <a:rPr lang="ja-JP" altLang="en-US" sz="1100" dirty="0">
                <a:latin typeface="Meiryo UI" pitchFamily="50" charset="-128"/>
                <a:ea typeface="Meiryo UI" pitchFamily="50" charset="-128"/>
                <a:cs typeface="Meiryo UI" pitchFamily="50" charset="-128"/>
              </a:rPr>
              <a:t>している。</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課題１</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詳細は参考資料</a:t>
            </a:r>
            <a:r>
              <a:rPr lang="en-US" altLang="ja-JP" sz="1100" kern="100" dirty="0">
                <a:effectLst/>
                <a:latin typeface="Meiryo UI" panose="020B0604030504040204" pitchFamily="50" charset="-128"/>
                <a:ea typeface="Meiryo UI" panose="020B0604030504040204" pitchFamily="50" charset="-128"/>
              </a:rPr>
              <a:t>P11</a:t>
            </a:r>
            <a:r>
              <a:rPr lang="ja-JP" altLang="en-US" sz="1100" kern="100" dirty="0">
                <a:effectLst/>
                <a:latin typeface="Meiryo UI" panose="020B0604030504040204" pitchFamily="50" charset="-128"/>
                <a:ea typeface="Meiryo UI" panose="020B0604030504040204" pitchFamily="50" charset="-128"/>
              </a:rPr>
              <a:t>～</a:t>
            </a:r>
            <a:r>
              <a:rPr lang="en-US" altLang="ja-JP" sz="1100" kern="100" dirty="0">
                <a:effectLst/>
                <a:latin typeface="Meiryo UI" panose="020B0604030504040204" pitchFamily="50" charset="-128"/>
                <a:ea typeface="Meiryo UI" panose="020B0604030504040204" pitchFamily="50" charset="-128"/>
              </a:rPr>
              <a:t>P13 </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itchFamily="50" charset="-128"/>
              <a:ea typeface="Meiryo UI" pitchFamily="50" charset="-128"/>
              <a:cs typeface="Meiryo UI"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sp>
        <p:nvSpPr>
          <p:cNvPr id="98" name="フローチャート: 組合せ 97">
            <a:extLst>
              <a:ext uri="{FF2B5EF4-FFF2-40B4-BE49-F238E27FC236}">
                <a16:creationId xmlns:a16="http://schemas.microsoft.com/office/drawing/2014/main" id="{EBD4AC9C-208C-49C4-AA5F-EC3EA6A5234D}"/>
              </a:ext>
            </a:extLst>
          </p:cNvPr>
          <p:cNvSpPr/>
          <p:nvPr/>
        </p:nvSpPr>
        <p:spPr>
          <a:xfrm>
            <a:off x="3724301" y="2120733"/>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99" name="フローチャート: 組合せ 98">
            <a:extLst>
              <a:ext uri="{FF2B5EF4-FFF2-40B4-BE49-F238E27FC236}">
                <a16:creationId xmlns:a16="http://schemas.microsoft.com/office/drawing/2014/main" id="{91722A85-EB75-4835-8388-A3E18ED0B408}"/>
              </a:ext>
            </a:extLst>
          </p:cNvPr>
          <p:cNvSpPr/>
          <p:nvPr/>
        </p:nvSpPr>
        <p:spPr>
          <a:xfrm>
            <a:off x="3724300" y="3861812"/>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00" name="フローチャート: 組合せ 99">
            <a:extLst>
              <a:ext uri="{FF2B5EF4-FFF2-40B4-BE49-F238E27FC236}">
                <a16:creationId xmlns:a16="http://schemas.microsoft.com/office/drawing/2014/main" id="{5D45DF50-2A3A-4A96-9194-5CD9DA02B188}"/>
              </a:ext>
            </a:extLst>
          </p:cNvPr>
          <p:cNvSpPr/>
          <p:nvPr/>
        </p:nvSpPr>
        <p:spPr>
          <a:xfrm>
            <a:off x="3734569" y="4703437"/>
            <a:ext cx="1614115" cy="90607"/>
          </a:xfrm>
          <a:prstGeom prst="flowChartMer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9241CA-700C-4A61-B062-77E3566AF257}"/>
              </a:ext>
            </a:extLst>
          </p:cNvPr>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kumimoji="1" lang="ja-JP" altLang="en-US" sz="2800" dirty="0">
                <a:solidFill>
                  <a:schemeClr val="bg1"/>
                </a:solidFill>
                <a:latin typeface="Meiryo UI" panose="020B0604030504040204" pitchFamily="50" charset="-128"/>
                <a:ea typeface="Meiryo UI" panose="020B0604030504040204" pitchFamily="50" charset="-128"/>
              </a:rPr>
              <a:t>現計画</a:t>
            </a:r>
            <a:r>
              <a:rPr lang="ja-JP" altLang="en-US" sz="2800" dirty="0">
                <a:solidFill>
                  <a:schemeClr val="bg1"/>
                </a:solidFill>
                <a:latin typeface="Meiryo UI" panose="020B0604030504040204" pitchFamily="50" charset="-128"/>
                <a:ea typeface="Meiryo UI" panose="020B0604030504040204" pitchFamily="50" charset="-128"/>
              </a:rPr>
              <a:t>の検証、課題抽出及び対応方針</a:t>
            </a:r>
            <a:endParaRPr kumimoji="1" lang="ja-JP" altLang="en-US" sz="2800" dirty="0">
              <a:solidFill>
                <a:schemeClr val="bg1"/>
              </a:solidFill>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A81970DE-D8EA-403E-81FB-FC056DBD59A8}"/>
              </a:ext>
            </a:extLst>
          </p:cNvPr>
          <p:cNvSpPr txBox="1"/>
          <p:nvPr/>
        </p:nvSpPr>
        <p:spPr>
          <a:xfrm>
            <a:off x="146215" y="6133144"/>
            <a:ext cx="8869073" cy="449101"/>
          </a:xfrm>
          <a:prstGeom prst="rect">
            <a:avLst/>
          </a:prstGeom>
          <a:noFill/>
          <a:ln>
            <a:solidFill>
              <a:schemeClr val="tx1"/>
            </a:solidFill>
          </a:ln>
        </p:spPr>
        <p:txBody>
          <a:bodyPr wrap="square" rtlCol="0" anchor="t">
            <a:noAutofit/>
          </a:bodyPr>
          <a:lstStyle/>
          <a:p>
            <a:pPr algn="just"/>
            <a:r>
              <a:rPr lang="en-US" altLang="ja-JP" sz="1200" kern="100" dirty="0">
                <a:effectLst/>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次期計画に向けた対応方針</a:t>
            </a:r>
            <a:r>
              <a:rPr lang="en-US" altLang="ja-JP" sz="1200" kern="100" dirty="0">
                <a:effectLst/>
                <a:latin typeface="Meiryo UI" panose="020B0604030504040204" pitchFamily="50" charset="-128"/>
                <a:ea typeface="Meiryo UI" panose="020B0604030504040204" pitchFamily="50" charset="-128"/>
              </a:rPr>
              <a:t>】</a:t>
            </a:r>
          </a:p>
          <a:p>
            <a:pPr algn="just"/>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課題１</a:t>
            </a:r>
            <a:r>
              <a:rPr lang="en-US" altLang="ja-JP" sz="1100" kern="100" dirty="0">
                <a:latin typeface="Meiryo UI" panose="020B0604030504040204" pitchFamily="50" charset="-128"/>
                <a:ea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rPr>
              <a:t>河川護岸の更新等判定フローにおいて、</a:t>
            </a:r>
            <a:r>
              <a:rPr lang="ja-JP" altLang="en-US" sz="1100" kern="100" dirty="0">
                <a:solidFill>
                  <a:srgbClr val="FF0000"/>
                </a:solidFill>
                <a:latin typeface="Meiryo UI" panose="020B0604030504040204" pitchFamily="50" charset="-128"/>
                <a:ea typeface="Meiryo UI" panose="020B0604030504040204" pitchFamily="50" charset="-128"/>
              </a:rPr>
              <a:t>河床低下や河床洗掘などの河道特性も、物理的視点としての評価項目に加え、計画的に実施していく。</a:t>
            </a:r>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200" kern="100" dirty="0">
              <a:effectLst/>
              <a:latin typeface="Meiryo UI" panose="020B0604030504040204" pitchFamily="50" charset="-128"/>
              <a:ea typeface="Meiryo UI" panose="020B0604030504040204" pitchFamily="50" charset="-128"/>
            </a:endParaRPr>
          </a:p>
        </p:txBody>
      </p:sp>
      <p:sp>
        <p:nvSpPr>
          <p:cNvPr id="19" name="フローチャート: 組合せ 18">
            <a:extLst>
              <a:ext uri="{FF2B5EF4-FFF2-40B4-BE49-F238E27FC236}">
                <a16:creationId xmlns:a16="http://schemas.microsoft.com/office/drawing/2014/main" id="{7DF9C52E-F3E0-4D37-BA2D-9E4DD5ADB2E7}"/>
              </a:ext>
            </a:extLst>
          </p:cNvPr>
          <p:cNvSpPr/>
          <p:nvPr/>
        </p:nvSpPr>
        <p:spPr>
          <a:xfrm>
            <a:off x="3718605" y="6008522"/>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23" name="テキスト ボックス 107">
            <a:extLst>
              <a:ext uri="{FF2B5EF4-FFF2-40B4-BE49-F238E27FC236}">
                <a16:creationId xmlns:a16="http://schemas.microsoft.com/office/drawing/2014/main" id="{12E13046-EF36-418A-BEC1-1D9DC34E1EDF}"/>
              </a:ext>
            </a:extLst>
          </p:cNvPr>
          <p:cNvSpPr txBox="1">
            <a:spLocks/>
          </p:cNvSpPr>
          <p:nvPr/>
        </p:nvSpPr>
        <p:spPr>
          <a:xfrm>
            <a:off x="6680291" y="2404214"/>
            <a:ext cx="2388810" cy="174414"/>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800" dirty="0">
                <a:latin typeface="Meiryo UI" panose="020B0604030504040204" pitchFamily="50" charset="-128"/>
                <a:ea typeface="Meiryo UI" panose="020B0604030504040204" pitchFamily="50" charset="-128"/>
              </a:rPr>
              <a:t>＜過去</a:t>
            </a:r>
            <a:r>
              <a:rPr lang="en-US" altLang="ja-JP" sz="800" dirty="0">
                <a:latin typeface="Meiryo UI" panose="020B0604030504040204" pitchFamily="50" charset="-128"/>
                <a:ea typeface="Meiryo UI" panose="020B0604030504040204" pitchFamily="50" charset="-128"/>
              </a:rPr>
              <a:t>10</a:t>
            </a:r>
            <a:r>
              <a:rPr lang="ja-JP" altLang="en-US" sz="800" dirty="0">
                <a:latin typeface="Meiryo UI" panose="020B0604030504040204" pitchFamily="50" charset="-128"/>
                <a:ea typeface="Meiryo UI" panose="020B0604030504040204" pitchFamily="50" charset="-128"/>
              </a:rPr>
              <a:t>年間の護岸被災件数（被災要因別）＞</a:t>
            </a:r>
          </a:p>
        </p:txBody>
      </p:sp>
      <p:grpSp>
        <p:nvGrpSpPr>
          <p:cNvPr id="7" name="グループ化 6">
            <a:extLst>
              <a:ext uri="{FF2B5EF4-FFF2-40B4-BE49-F238E27FC236}">
                <a16:creationId xmlns:a16="http://schemas.microsoft.com/office/drawing/2014/main" id="{B48AA965-0F32-4DE2-8545-F8067E62325C}"/>
              </a:ext>
            </a:extLst>
          </p:cNvPr>
          <p:cNvGrpSpPr/>
          <p:nvPr/>
        </p:nvGrpSpPr>
        <p:grpSpPr>
          <a:xfrm>
            <a:off x="6816641" y="2513715"/>
            <a:ext cx="2005074" cy="1219916"/>
            <a:chOff x="7481506" y="3170531"/>
            <a:chExt cx="2326779" cy="1415646"/>
          </a:xfrm>
        </p:grpSpPr>
        <p:pic>
          <p:nvPicPr>
            <p:cNvPr id="2" name="図 1">
              <a:extLst>
                <a:ext uri="{FF2B5EF4-FFF2-40B4-BE49-F238E27FC236}">
                  <a16:creationId xmlns:a16="http://schemas.microsoft.com/office/drawing/2014/main" id="{0BBF6B4B-0279-48BF-943D-5896841F5528}"/>
                </a:ext>
              </a:extLst>
            </p:cNvPr>
            <p:cNvPicPr>
              <a:picLocks noChangeAspect="1"/>
            </p:cNvPicPr>
            <p:nvPr/>
          </p:nvPicPr>
          <p:blipFill rotWithShape="1">
            <a:blip r:embed="rId3"/>
            <a:srcRect l="1374" r="11890" b="12246"/>
            <a:stretch/>
          </p:blipFill>
          <p:spPr>
            <a:xfrm>
              <a:off x="7576037" y="3170531"/>
              <a:ext cx="2232248" cy="1415646"/>
            </a:xfrm>
            <a:prstGeom prst="rect">
              <a:avLst/>
            </a:prstGeom>
          </p:spPr>
        </p:pic>
        <p:sp>
          <p:nvSpPr>
            <p:cNvPr id="24" name="テキスト ボックス 107">
              <a:extLst>
                <a:ext uri="{FF2B5EF4-FFF2-40B4-BE49-F238E27FC236}">
                  <a16:creationId xmlns:a16="http://schemas.microsoft.com/office/drawing/2014/main" id="{5FDEAA45-D087-4CAC-8845-4E81175A04E7}"/>
                </a:ext>
              </a:extLst>
            </p:cNvPr>
            <p:cNvSpPr txBox="1">
              <a:spLocks/>
            </p:cNvSpPr>
            <p:nvPr/>
          </p:nvSpPr>
          <p:spPr>
            <a:xfrm>
              <a:off x="7481506" y="4360896"/>
              <a:ext cx="835614" cy="173044"/>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800" b="1" dirty="0">
                  <a:latin typeface="Meiryo UI" panose="020B0604030504040204" pitchFamily="50" charset="-128"/>
                  <a:ea typeface="Meiryo UI" panose="020B0604030504040204" pitchFamily="50" charset="-128"/>
                </a:rPr>
                <a:t>全体</a:t>
              </a:r>
              <a:r>
                <a:rPr lang="en-US" altLang="ja-JP" sz="800" b="1" dirty="0">
                  <a:latin typeface="Meiryo UI" panose="020B0604030504040204" pitchFamily="50" charset="-128"/>
                  <a:ea typeface="Meiryo UI" panose="020B0604030504040204" pitchFamily="50" charset="-128"/>
                </a:rPr>
                <a:t>73</a:t>
              </a:r>
              <a:r>
                <a:rPr lang="ja-JP" altLang="en-US" sz="800" b="1" dirty="0">
                  <a:latin typeface="Meiryo UI" panose="020B0604030504040204" pitchFamily="50" charset="-128"/>
                  <a:ea typeface="Meiryo UI" panose="020B0604030504040204" pitchFamily="50" charset="-128"/>
                </a:rPr>
                <a:t>件</a:t>
              </a:r>
            </a:p>
          </p:txBody>
        </p:sp>
        <p:cxnSp>
          <p:nvCxnSpPr>
            <p:cNvPr id="25" name="直線コネクタ 24">
              <a:extLst>
                <a:ext uri="{FF2B5EF4-FFF2-40B4-BE49-F238E27FC236}">
                  <a16:creationId xmlns:a16="http://schemas.microsoft.com/office/drawing/2014/main" id="{01A3E4FA-704B-4F38-B522-2B1C3421392D}"/>
                </a:ext>
              </a:extLst>
            </p:cNvPr>
            <p:cNvCxnSpPr>
              <a:cxnSpLocks/>
            </p:cNvCxnSpPr>
            <p:nvPr/>
          </p:nvCxnSpPr>
          <p:spPr>
            <a:xfrm flipV="1">
              <a:off x="8801162" y="3447576"/>
              <a:ext cx="386939" cy="67995"/>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F26FAC4D-F73B-46E2-A976-F0682093E323}"/>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4" action="ppaction://hlinksldjump"/>
              </a:rPr>
              <a:t>戻る</a:t>
            </a:r>
            <a:endParaRPr kumimoji="1" lang="ja-JP" altLang="en-US" sz="1400" dirty="0"/>
          </a:p>
        </p:txBody>
      </p:sp>
    </p:spTree>
    <p:extLst>
      <p:ext uri="{BB962C8B-B14F-4D97-AF65-F5344CB8AC3E}">
        <p14:creationId xmlns:p14="http://schemas.microsoft.com/office/powerpoint/2010/main" val="58456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１    </a:t>
            </a:r>
            <a:r>
              <a:rPr lang="ja-JP" altLang="en-US" sz="2400" b="1">
                <a:solidFill>
                  <a:schemeClr val="accent6"/>
                </a:solidFill>
                <a:latin typeface="Meiryo UI" pitchFamily="50" charset="-128"/>
                <a:ea typeface="Meiryo UI" pitchFamily="50" charset="-128"/>
                <a:cs typeface="Meiryo UI" pitchFamily="50" charset="-128"/>
              </a:rPr>
              <a:t>２</a:t>
            </a:r>
            <a:r>
              <a:rPr lang="ja-JP" altLang="en-US" sz="2400" b="1">
                <a:solidFill>
                  <a:schemeClr val="bg1"/>
                </a:solidFill>
                <a:latin typeface="Meiryo UI" pitchFamily="50" charset="-128"/>
                <a:ea typeface="Meiryo UI" pitchFamily="50" charset="-128"/>
                <a:cs typeface="Meiryo UI" pitchFamily="50" charset="-128"/>
              </a:rPr>
              <a:t>　スケジュール</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本日の議題</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4" name="山形 24">
            <a:extLst>
              <a:ext uri="{FF2B5EF4-FFF2-40B4-BE49-F238E27FC236}">
                <a16:creationId xmlns:a16="http://schemas.microsoft.com/office/drawing/2014/main" id="{ACCCC2E0-A8B4-AAA8-BF47-3A2208972536}"/>
              </a:ext>
            </a:extLst>
          </p:cNvPr>
          <p:cNvSpPr/>
          <p:nvPr/>
        </p:nvSpPr>
        <p:spPr bwMode="auto">
          <a:xfrm rot="5400000">
            <a:off x="-190501" y="1279527"/>
            <a:ext cx="1535115"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山形 4">
            <a:extLst>
              <a:ext uri="{FF2B5EF4-FFF2-40B4-BE49-F238E27FC236}">
                <a16:creationId xmlns:a16="http://schemas.microsoft.com/office/drawing/2014/main" id="{EAF0187D-03B3-05D2-A5B3-0BE3CA09869B}"/>
              </a:ext>
            </a:extLst>
          </p:cNvPr>
          <p:cNvSpPr/>
          <p:nvPr/>
        </p:nvSpPr>
        <p:spPr bwMode="auto">
          <a:xfrm>
            <a:off x="127000" y="1482725"/>
            <a:ext cx="936625" cy="62388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R6</a:t>
            </a:r>
          </a:p>
          <a:p>
            <a:pPr algn="ctr" defTabSz="977876" eaLnBrk="1" fontAlgn="auto" hangingPunct="1">
              <a:lnSpc>
                <a:spcPct val="90000"/>
              </a:lnSpc>
              <a:spcAft>
                <a:spcPct val="35000"/>
              </a:spcAft>
              <a:defRPr/>
            </a:pPr>
            <a:r>
              <a:rPr lang="en-US" altLang="ja-JP"/>
              <a:t>1</a:t>
            </a:r>
            <a:r>
              <a:rPr lang="ja-JP" altLang="en-US"/>
              <a:t>月</a:t>
            </a:r>
          </a:p>
        </p:txBody>
      </p:sp>
      <p:sp>
        <p:nvSpPr>
          <p:cNvPr id="46" name="片側の 2 つの角を丸めた四角形 22">
            <a:extLst>
              <a:ext uri="{FF2B5EF4-FFF2-40B4-BE49-F238E27FC236}">
                <a16:creationId xmlns:a16="http://schemas.microsoft.com/office/drawing/2014/main" id="{684FB40B-834C-2FA0-68F5-BA4279AC1C69}"/>
              </a:ext>
            </a:extLst>
          </p:cNvPr>
          <p:cNvSpPr/>
          <p:nvPr/>
        </p:nvSpPr>
        <p:spPr bwMode="auto">
          <a:xfrm rot="5400000">
            <a:off x="2961481" y="-865979"/>
            <a:ext cx="1057276" cy="4751388"/>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47" name="山形 20">
            <a:extLst>
              <a:ext uri="{FF2B5EF4-FFF2-40B4-BE49-F238E27FC236}">
                <a16:creationId xmlns:a16="http://schemas.microsoft.com/office/drawing/2014/main" id="{33DC9F57-A4B3-75F4-87E2-0CB112049628}"/>
              </a:ext>
            </a:extLst>
          </p:cNvPr>
          <p:cNvSpPr/>
          <p:nvPr/>
        </p:nvSpPr>
        <p:spPr bwMode="auto">
          <a:xfrm rot="5400000">
            <a:off x="30162" y="2185988"/>
            <a:ext cx="1093787"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山形 8">
            <a:extLst>
              <a:ext uri="{FF2B5EF4-FFF2-40B4-BE49-F238E27FC236}">
                <a16:creationId xmlns:a16="http://schemas.microsoft.com/office/drawing/2014/main" id="{05798627-C5C7-1D2B-6429-88972257A4FA}"/>
              </a:ext>
            </a:extLst>
          </p:cNvPr>
          <p:cNvSpPr/>
          <p:nvPr/>
        </p:nvSpPr>
        <p:spPr bwMode="auto">
          <a:xfrm>
            <a:off x="127000" y="2552703"/>
            <a:ext cx="936625" cy="512763"/>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3</a:t>
            </a:r>
            <a:r>
              <a:rPr lang="ja-JP" altLang="en-US"/>
              <a:t>月</a:t>
            </a:r>
          </a:p>
        </p:txBody>
      </p:sp>
      <p:sp>
        <p:nvSpPr>
          <p:cNvPr id="49" name="片側の 2 つの角を丸めた四角形 18">
            <a:extLst>
              <a:ext uri="{FF2B5EF4-FFF2-40B4-BE49-F238E27FC236}">
                <a16:creationId xmlns:a16="http://schemas.microsoft.com/office/drawing/2014/main" id="{958D588A-3FF6-87F0-71AE-935C1336A423}"/>
              </a:ext>
            </a:extLst>
          </p:cNvPr>
          <p:cNvSpPr/>
          <p:nvPr/>
        </p:nvSpPr>
        <p:spPr bwMode="auto">
          <a:xfrm rot="5400000">
            <a:off x="3197163" y="17205"/>
            <a:ext cx="585912"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50" name="山形 16">
            <a:extLst>
              <a:ext uri="{FF2B5EF4-FFF2-40B4-BE49-F238E27FC236}">
                <a16:creationId xmlns:a16="http://schemas.microsoft.com/office/drawing/2014/main" id="{CE3CDCCC-3B9A-0269-FD35-FEEFF58A4AB0}"/>
              </a:ext>
            </a:extLst>
          </p:cNvPr>
          <p:cNvSpPr/>
          <p:nvPr/>
        </p:nvSpPr>
        <p:spPr bwMode="auto">
          <a:xfrm rot="5400000">
            <a:off x="-146845" y="3952083"/>
            <a:ext cx="1447803"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山形 12">
            <a:extLst>
              <a:ext uri="{FF2B5EF4-FFF2-40B4-BE49-F238E27FC236}">
                <a16:creationId xmlns:a16="http://schemas.microsoft.com/office/drawing/2014/main" id="{A2D6CE50-A148-D0E5-CD99-E6993000F2AE}"/>
              </a:ext>
            </a:extLst>
          </p:cNvPr>
          <p:cNvSpPr/>
          <p:nvPr/>
        </p:nvSpPr>
        <p:spPr bwMode="auto">
          <a:xfrm>
            <a:off x="127000" y="4057650"/>
            <a:ext cx="936625" cy="96043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6</a:t>
            </a:r>
            <a:r>
              <a:rPr lang="ja-JP" altLang="en-US"/>
              <a:t>月</a:t>
            </a:r>
          </a:p>
        </p:txBody>
      </p:sp>
      <p:sp>
        <p:nvSpPr>
          <p:cNvPr id="52" name="片側の 2 つの角を丸めた四角形 14">
            <a:extLst>
              <a:ext uri="{FF2B5EF4-FFF2-40B4-BE49-F238E27FC236}">
                <a16:creationId xmlns:a16="http://schemas.microsoft.com/office/drawing/2014/main" id="{CFA7A008-76D6-35DD-0A63-4673E3648F52}"/>
              </a:ext>
            </a:extLst>
          </p:cNvPr>
          <p:cNvSpPr/>
          <p:nvPr/>
        </p:nvSpPr>
        <p:spPr bwMode="auto">
          <a:xfrm rot="5400000">
            <a:off x="2994155" y="1815972"/>
            <a:ext cx="991928"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山形 16">
            <a:extLst>
              <a:ext uri="{FF2B5EF4-FFF2-40B4-BE49-F238E27FC236}">
                <a16:creationId xmlns:a16="http://schemas.microsoft.com/office/drawing/2014/main" id="{06ACB49E-8E16-38C8-99FC-C4732267E6A0}"/>
              </a:ext>
            </a:extLst>
          </p:cNvPr>
          <p:cNvSpPr/>
          <p:nvPr/>
        </p:nvSpPr>
        <p:spPr bwMode="auto">
          <a:xfrm rot="5400000">
            <a:off x="-133489" y="5033826"/>
            <a:ext cx="1421091"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山形 12">
            <a:extLst>
              <a:ext uri="{FF2B5EF4-FFF2-40B4-BE49-F238E27FC236}">
                <a16:creationId xmlns:a16="http://schemas.microsoft.com/office/drawing/2014/main" id="{FDCFFA3A-A113-163E-1F0F-C5DEB9767156}"/>
              </a:ext>
            </a:extLst>
          </p:cNvPr>
          <p:cNvSpPr/>
          <p:nvPr/>
        </p:nvSpPr>
        <p:spPr bwMode="auto">
          <a:xfrm>
            <a:off x="127000" y="5272088"/>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7</a:t>
            </a:r>
            <a:r>
              <a:rPr lang="ja-JP" altLang="en-US"/>
              <a:t>月</a:t>
            </a:r>
          </a:p>
        </p:txBody>
      </p:sp>
      <p:sp>
        <p:nvSpPr>
          <p:cNvPr id="55" name="片側の 2 つの角を丸めた四角形 14">
            <a:extLst>
              <a:ext uri="{FF2B5EF4-FFF2-40B4-BE49-F238E27FC236}">
                <a16:creationId xmlns:a16="http://schemas.microsoft.com/office/drawing/2014/main" id="{2E59EF1E-4824-AA2F-9039-E423B1FC7DC5}"/>
              </a:ext>
            </a:extLst>
          </p:cNvPr>
          <p:cNvSpPr/>
          <p:nvPr/>
        </p:nvSpPr>
        <p:spPr bwMode="auto">
          <a:xfrm rot="5400000">
            <a:off x="3009901" y="2898162"/>
            <a:ext cx="960436"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山形 16">
            <a:extLst>
              <a:ext uri="{FF2B5EF4-FFF2-40B4-BE49-F238E27FC236}">
                <a16:creationId xmlns:a16="http://schemas.microsoft.com/office/drawing/2014/main" id="{058AE10D-65F8-ADFA-14E6-7F76F7DF08D5}"/>
              </a:ext>
            </a:extLst>
          </p:cNvPr>
          <p:cNvSpPr/>
          <p:nvPr/>
        </p:nvSpPr>
        <p:spPr bwMode="auto">
          <a:xfrm rot="5400000">
            <a:off x="56357" y="5887244"/>
            <a:ext cx="1041400"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山形 12">
            <a:extLst>
              <a:ext uri="{FF2B5EF4-FFF2-40B4-BE49-F238E27FC236}">
                <a16:creationId xmlns:a16="http://schemas.microsoft.com/office/drawing/2014/main" id="{34909382-6ACE-FC8A-4DA8-FB6C3CB7F641}"/>
              </a:ext>
            </a:extLst>
          </p:cNvPr>
          <p:cNvSpPr/>
          <p:nvPr/>
        </p:nvSpPr>
        <p:spPr bwMode="auto">
          <a:xfrm>
            <a:off x="161925" y="6232526"/>
            <a:ext cx="901700" cy="403225"/>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10</a:t>
            </a:r>
            <a:r>
              <a:rPr lang="ja-JP" altLang="en-US"/>
              <a:t>月～</a:t>
            </a:r>
          </a:p>
        </p:txBody>
      </p:sp>
      <p:sp>
        <p:nvSpPr>
          <p:cNvPr id="58" name="片側の 2 つの角を丸めた四角形 18">
            <a:extLst>
              <a:ext uri="{FF2B5EF4-FFF2-40B4-BE49-F238E27FC236}">
                <a16:creationId xmlns:a16="http://schemas.microsoft.com/office/drawing/2014/main" id="{E7468A19-F1DF-5A27-C149-B81B18DACB5D}"/>
              </a:ext>
            </a:extLst>
          </p:cNvPr>
          <p:cNvSpPr/>
          <p:nvPr/>
        </p:nvSpPr>
        <p:spPr bwMode="auto">
          <a:xfrm rot="5400000">
            <a:off x="3090905" y="3864019"/>
            <a:ext cx="798427"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片側の 2 つの角を丸めた四角形 22">
            <a:extLst>
              <a:ext uri="{FF2B5EF4-FFF2-40B4-BE49-F238E27FC236}">
                <a16:creationId xmlns:a16="http://schemas.microsoft.com/office/drawing/2014/main" id="{D22B52FF-7D82-DAF9-C25F-40D2209DEE57}"/>
              </a:ext>
            </a:extLst>
          </p:cNvPr>
          <p:cNvSpPr/>
          <p:nvPr/>
        </p:nvSpPr>
        <p:spPr bwMode="auto">
          <a:xfrm rot="5400000">
            <a:off x="6967535" y="-92074"/>
            <a:ext cx="105727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片側の 2 つの角を丸めた四角形 22">
            <a:extLst>
              <a:ext uri="{FF2B5EF4-FFF2-40B4-BE49-F238E27FC236}">
                <a16:creationId xmlns:a16="http://schemas.microsoft.com/office/drawing/2014/main" id="{5D69D002-7487-9F86-728C-6E3196EEEB35}"/>
              </a:ext>
            </a:extLst>
          </p:cNvPr>
          <p:cNvSpPr/>
          <p:nvPr/>
        </p:nvSpPr>
        <p:spPr bwMode="auto">
          <a:xfrm rot="5400000">
            <a:off x="7203217" y="791108"/>
            <a:ext cx="585913"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テキスト ボックス 3">
            <a:extLst>
              <a:ext uri="{FF2B5EF4-FFF2-40B4-BE49-F238E27FC236}">
                <a16:creationId xmlns:a16="http://schemas.microsoft.com/office/drawing/2014/main" id="{163EC91C-1C46-CF86-E9F1-72546CE0FEC3}"/>
              </a:ext>
            </a:extLst>
          </p:cNvPr>
          <p:cNvSpPr txBox="1">
            <a:spLocks noChangeArrowheads="1"/>
          </p:cNvSpPr>
          <p:nvPr/>
        </p:nvSpPr>
        <p:spPr bwMode="auto">
          <a:xfrm>
            <a:off x="80963" y="660400"/>
            <a:ext cx="5784850"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審議会・部会のスケジュール</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2" name="テキスト ボックス 3">
            <a:extLst>
              <a:ext uri="{FF2B5EF4-FFF2-40B4-BE49-F238E27FC236}">
                <a16:creationId xmlns:a16="http://schemas.microsoft.com/office/drawing/2014/main" id="{0792A6E1-7472-39DD-00B0-032389613D06}"/>
              </a:ext>
            </a:extLst>
          </p:cNvPr>
          <p:cNvSpPr txBox="1">
            <a:spLocks noChangeArrowheads="1"/>
          </p:cNvSpPr>
          <p:nvPr/>
        </p:nvSpPr>
        <p:spPr bwMode="auto">
          <a:xfrm>
            <a:off x="5894388" y="660400"/>
            <a:ext cx="3203575"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議論の視点</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3" name="片側の 2 つの角を丸めた四角形 22">
            <a:extLst>
              <a:ext uri="{FF2B5EF4-FFF2-40B4-BE49-F238E27FC236}">
                <a16:creationId xmlns:a16="http://schemas.microsoft.com/office/drawing/2014/main" id="{384B162C-DBFF-CD7D-3D8C-0DB40FC69047}"/>
              </a:ext>
            </a:extLst>
          </p:cNvPr>
          <p:cNvSpPr/>
          <p:nvPr/>
        </p:nvSpPr>
        <p:spPr bwMode="auto">
          <a:xfrm rot="5400000">
            <a:off x="7015956" y="3669230"/>
            <a:ext cx="96043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0" name="片側の 2 つの角を丸めた四角形 22">
            <a:extLst>
              <a:ext uri="{FF2B5EF4-FFF2-40B4-BE49-F238E27FC236}">
                <a16:creationId xmlns:a16="http://schemas.microsoft.com/office/drawing/2014/main" id="{66D65538-6DAD-7F13-D823-D964555295C2}"/>
              </a:ext>
            </a:extLst>
          </p:cNvPr>
          <p:cNvSpPr/>
          <p:nvPr/>
        </p:nvSpPr>
        <p:spPr bwMode="auto">
          <a:xfrm rot="5400000">
            <a:off x="7098549" y="4636337"/>
            <a:ext cx="795252"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1" name="山形 20">
            <a:extLst>
              <a:ext uri="{FF2B5EF4-FFF2-40B4-BE49-F238E27FC236}">
                <a16:creationId xmlns:a16="http://schemas.microsoft.com/office/drawing/2014/main" id="{C6C23F6B-08AF-AED0-B6BB-05A7EE17FACE}"/>
              </a:ext>
            </a:extLst>
          </p:cNvPr>
          <p:cNvSpPr/>
          <p:nvPr/>
        </p:nvSpPr>
        <p:spPr bwMode="auto">
          <a:xfrm rot="5400000">
            <a:off x="-26987" y="2974975"/>
            <a:ext cx="1208088"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22" name="山形 8">
            <a:extLst>
              <a:ext uri="{FF2B5EF4-FFF2-40B4-BE49-F238E27FC236}">
                <a16:creationId xmlns:a16="http://schemas.microsoft.com/office/drawing/2014/main" id="{D5E0EDF9-EF65-59AE-BDCA-B2A0D26F787C}"/>
              </a:ext>
            </a:extLst>
          </p:cNvPr>
          <p:cNvSpPr/>
          <p:nvPr/>
        </p:nvSpPr>
        <p:spPr bwMode="auto">
          <a:xfrm>
            <a:off x="127000" y="3357563"/>
            <a:ext cx="936625" cy="450850"/>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5</a:t>
            </a:r>
            <a:r>
              <a:rPr lang="ja-JP" altLang="en-US"/>
              <a:t>月</a:t>
            </a:r>
          </a:p>
        </p:txBody>
      </p:sp>
      <p:sp>
        <p:nvSpPr>
          <p:cNvPr id="5123" name="片側の 2 つの角を丸めた四角形 18">
            <a:extLst>
              <a:ext uri="{FF2B5EF4-FFF2-40B4-BE49-F238E27FC236}">
                <a16:creationId xmlns:a16="http://schemas.microsoft.com/office/drawing/2014/main" id="{015EE07D-C332-516D-F242-2BCE50FB6FDE}"/>
              </a:ext>
            </a:extLst>
          </p:cNvPr>
          <p:cNvSpPr/>
          <p:nvPr/>
        </p:nvSpPr>
        <p:spPr bwMode="auto">
          <a:xfrm rot="5400000">
            <a:off x="3066256" y="800895"/>
            <a:ext cx="847726"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sz="1600"/>
          </a:p>
        </p:txBody>
      </p:sp>
      <p:sp>
        <p:nvSpPr>
          <p:cNvPr id="5124" name="片側の 2 つの角を丸めた四角形 22">
            <a:extLst>
              <a:ext uri="{FF2B5EF4-FFF2-40B4-BE49-F238E27FC236}">
                <a16:creationId xmlns:a16="http://schemas.microsoft.com/office/drawing/2014/main" id="{16478939-B2DD-8B14-CD88-617046A4A1E5}"/>
              </a:ext>
            </a:extLst>
          </p:cNvPr>
          <p:cNvSpPr/>
          <p:nvPr/>
        </p:nvSpPr>
        <p:spPr bwMode="auto">
          <a:xfrm rot="5400000">
            <a:off x="7072311" y="1574801"/>
            <a:ext cx="84772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5" name="片側の 2 つの角を丸めた四角形 22">
            <a:extLst>
              <a:ext uri="{FF2B5EF4-FFF2-40B4-BE49-F238E27FC236}">
                <a16:creationId xmlns:a16="http://schemas.microsoft.com/office/drawing/2014/main" id="{02CD5E00-DE72-D26F-3BA2-4695BDBB9203}"/>
              </a:ext>
            </a:extLst>
          </p:cNvPr>
          <p:cNvSpPr/>
          <p:nvPr/>
        </p:nvSpPr>
        <p:spPr bwMode="auto">
          <a:xfrm rot="5400000">
            <a:off x="7000836" y="2590840"/>
            <a:ext cx="990678"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7" name="片側の 2 つの角を丸めた四角形 6">
            <a:extLst>
              <a:ext uri="{FF2B5EF4-FFF2-40B4-BE49-F238E27FC236}">
                <a16:creationId xmlns:a16="http://schemas.microsoft.com/office/drawing/2014/main" id="{075894E3-C04A-7E4B-0761-4F41804E824F}"/>
              </a:ext>
            </a:extLst>
          </p:cNvPr>
          <p:cNvSpPr/>
          <p:nvPr/>
        </p:nvSpPr>
        <p:spPr bwMode="auto">
          <a:xfrm>
            <a:off x="1111250" y="1017503"/>
            <a:ext cx="4686300" cy="961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b="1">
                <a:solidFill>
                  <a:srgbClr val="558ED5"/>
                </a:solidFill>
                <a:latin typeface="Meiryo UI" panose="020B0604030504040204" pitchFamily="50" charset="-128"/>
                <a:ea typeface="Meiryo UI" panose="020B0604030504040204" pitchFamily="50" charset="-128"/>
              </a:rPr>
              <a:t>◆</a:t>
            </a:r>
            <a:r>
              <a:rPr lang="en-US" altLang="ja-JP" sz="1400" b="1">
                <a:solidFill>
                  <a:srgbClr val="558ED5"/>
                </a:solidFill>
                <a:latin typeface="Meiryo UI" panose="020B0604030504040204" pitchFamily="50" charset="-128"/>
                <a:ea typeface="Meiryo UI" panose="020B0604030504040204" pitchFamily="50" charset="-128"/>
              </a:rPr>
              <a:t>1/17</a:t>
            </a:r>
            <a:r>
              <a:rPr lang="ja-JP" altLang="en-US" sz="1400" b="1">
                <a:solidFill>
                  <a:srgbClr val="558ED5"/>
                </a:solidFill>
                <a:latin typeface="Meiryo UI" panose="020B0604030504040204" pitchFamily="50" charset="-128"/>
                <a:ea typeface="Meiryo UI" panose="020B0604030504040204" pitchFamily="50" charset="-128"/>
              </a:rPr>
              <a:t>　　第</a:t>
            </a:r>
            <a:r>
              <a:rPr lang="en-US" altLang="ja-JP" sz="1400" b="1">
                <a:solidFill>
                  <a:srgbClr val="558ED5"/>
                </a:solidFill>
                <a:latin typeface="Meiryo UI" panose="020B0604030504040204" pitchFamily="50" charset="-128"/>
                <a:ea typeface="Meiryo UI" panose="020B0604030504040204" pitchFamily="50" charset="-128"/>
              </a:rPr>
              <a:t>1</a:t>
            </a:r>
            <a:r>
              <a:rPr lang="ja-JP" altLang="en-US" sz="1400" b="1">
                <a:solidFill>
                  <a:srgbClr val="558ED5"/>
                </a:solidFill>
                <a:latin typeface="Meiryo UI" panose="020B0604030504040204" pitchFamily="50" charset="-128"/>
                <a:ea typeface="Meiryo UI" panose="020B0604030504040204" pitchFamily="50" charset="-128"/>
              </a:rPr>
              <a:t>回審議会：諮問</a:t>
            </a:r>
            <a:r>
              <a:rPr lang="ja-JP" altLang="en-US" sz="1400">
                <a:solidFill>
                  <a:srgbClr val="558ED5"/>
                </a:solidFill>
                <a:latin typeface="Meiryo UI" panose="020B0604030504040204" pitchFamily="50" charset="-128"/>
                <a:ea typeface="Meiryo UI" panose="020B0604030504040204" pitchFamily="50" charset="-128"/>
              </a:rPr>
              <a:t> </a:t>
            </a:r>
            <a:endParaRPr lang="en-US" altLang="ja-JP" sz="1400">
              <a:solidFill>
                <a:srgbClr val="558ED5"/>
              </a:solidFill>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　長寿命化計画の見直しについて</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現計画の検証</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社会情勢をの変化を踏まえた課題整理</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今後の取組の方向性</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128" name="片側の 2 つの角を丸めた四角形 10">
            <a:extLst>
              <a:ext uri="{FF2B5EF4-FFF2-40B4-BE49-F238E27FC236}">
                <a16:creationId xmlns:a16="http://schemas.microsoft.com/office/drawing/2014/main" id="{5D6DD985-4712-4B81-4A65-29A296C887C4}"/>
              </a:ext>
            </a:extLst>
          </p:cNvPr>
          <p:cNvSpPr/>
          <p:nvPr/>
        </p:nvSpPr>
        <p:spPr bwMode="auto">
          <a:xfrm>
            <a:off x="1111250" y="2114469"/>
            <a:ext cx="4643438" cy="569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3/11,15,26</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回各部会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各分野の取組方針（たたき台）作成</a:t>
            </a:r>
          </a:p>
        </p:txBody>
      </p:sp>
      <p:sp>
        <p:nvSpPr>
          <p:cNvPr id="5129" name="片側の 2 つの角を丸めた四角形 14">
            <a:extLst>
              <a:ext uri="{FF2B5EF4-FFF2-40B4-BE49-F238E27FC236}">
                <a16:creationId xmlns:a16="http://schemas.microsoft.com/office/drawing/2014/main" id="{44B9E518-7CB0-5BBF-089F-C0388778FC80}"/>
              </a:ext>
            </a:extLst>
          </p:cNvPr>
          <p:cNvSpPr/>
          <p:nvPr/>
        </p:nvSpPr>
        <p:spPr bwMode="auto">
          <a:xfrm>
            <a:off x="1111250" y="3961082"/>
            <a:ext cx="4765675" cy="440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a:solidFill>
                  <a:schemeClr val="accent3"/>
                </a:solidFill>
                <a:latin typeface="Meiryo UI" pitchFamily="50" charset="-128"/>
                <a:ea typeface="Meiryo UI" pitchFamily="50" charset="-128"/>
                <a:cs typeface="Meiryo UI" pitchFamily="50" charset="-128"/>
              </a:rPr>
              <a:t>◆</a:t>
            </a:r>
            <a:r>
              <a:rPr lang="en-US" altLang="ja-JP" sz="1400" b="1">
                <a:solidFill>
                  <a:schemeClr val="accent3"/>
                </a:solidFill>
                <a:latin typeface="Meiryo UI" pitchFamily="50" charset="-128"/>
                <a:ea typeface="Meiryo UI" pitchFamily="50" charset="-128"/>
                <a:cs typeface="Meiryo UI" pitchFamily="50" charset="-128"/>
              </a:rPr>
              <a:t>6/</a:t>
            </a:r>
            <a:r>
              <a:rPr lang="ja-JP" altLang="en-US" sz="1400" b="1">
                <a:solidFill>
                  <a:schemeClr val="accent3"/>
                </a:solidFill>
                <a:latin typeface="Meiryo UI" pitchFamily="50" charset="-128"/>
                <a:ea typeface="Meiryo UI" pitchFamily="50" charset="-128"/>
                <a:cs typeface="Meiryo UI" pitchFamily="50" charset="-128"/>
              </a:rPr>
              <a:t>中旬　第</a:t>
            </a:r>
            <a:r>
              <a:rPr lang="en-US" altLang="ja-JP" sz="1400" b="1">
                <a:solidFill>
                  <a:schemeClr val="accent3"/>
                </a:solidFill>
                <a:latin typeface="Meiryo UI" pitchFamily="50" charset="-128"/>
                <a:ea typeface="Meiryo UI" pitchFamily="50" charset="-128"/>
                <a:cs typeface="Meiryo UI" pitchFamily="50" charset="-128"/>
              </a:rPr>
              <a:t>2</a:t>
            </a:r>
            <a:r>
              <a:rPr lang="ja-JP" altLang="en-US" sz="1400" b="1">
                <a:solidFill>
                  <a:schemeClr val="accent3"/>
                </a:solidFill>
                <a:latin typeface="Meiryo UI" pitchFamily="50" charset="-128"/>
                <a:ea typeface="Meiryo UI" pitchFamily="50" charset="-128"/>
                <a:cs typeface="Meiryo UI" pitchFamily="50" charset="-128"/>
              </a:rPr>
              <a:t>回各部会</a:t>
            </a:r>
            <a:r>
              <a:rPr lang="ja-JP" altLang="en-US" sz="1400">
                <a:solidFill>
                  <a:schemeClr val="accent3"/>
                </a:solidFill>
                <a:latin typeface="Meiryo UI" pitchFamily="50" charset="-128"/>
                <a:ea typeface="Meiryo UI" pitchFamily="50" charset="-128"/>
                <a:cs typeface="Meiryo UI" pitchFamily="50" charset="-128"/>
              </a:rPr>
              <a:t>　</a:t>
            </a:r>
            <a:endParaRPr lang="en-US" altLang="ja-JP" sz="1400">
              <a:solidFill>
                <a:schemeClr val="accent3"/>
              </a:solidFill>
              <a:latin typeface="Meiryo UI" pitchFamily="50" charset="-128"/>
              <a:ea typeface="Meiryo UI" pitchFamily="50" charset="-128"/>
              <a:cs typeface="Meiryo UI" pitchFamily="50" charset="-128"/>
            </a:endParaRPr>
          </a:p>
          <a:p>
            <a:pPr marL="285744" lvl="1" indent="-285744"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endParaRPr lang="en-US" altLang="ja-JP" sz="1200">
              <a:latin typeface="Meiryo UI" pitchFamily="50" charset="-128"/>
              <a:ea typeface="Meiryo UI" pitchFamily="50" charset="-128"/>
              <a:cs typeface="Meiryo UI" pitchFamily="50" charset="-128"/>
            </a:endParaRPr>
          </a:p>
        </p:txBody>
      </p:sp>
      <p:sp>
        <p:nvSpPr>
          <p:cNvPr id="5130" name="片側の 2 つの角を丸めた四角形 14">
            <a:extLst>
              <a:ext uri="{FF2B5EF4-FFF2-40B4-BE49-F238E27FC236}">
                <a16:creationId xmlns:a16="http://schemas.microsoft.com/office/drawing/2014/main" id="{D216085A-2D17-1C17-EEF5-30E2B79128E3}"/>
              </a:ext>
            </a:extLst>
          </p:cNvPr>
          <p:cNvSpPr/>
          <p:nvPr/>
        </p:nvSpPr>
        <p:spPr bwMode="auto">
          <a:xfrm>
            <a:off x="1111250" y="4835196"/>
            <a:ext cx="4648200" cy="9164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dirty="0">
                <a:solidFill>
                  <a:schemeClr val="accent3"/>
                </a:solidFill>
                <a:latin typeface="Meiryo UI"/>
                <a:ea typeface="Meiryo UI"/>
                <a:cs typeface="Meiryo UI" pitchFamily="50" charset="-128"/>
              </a:rPr>
              <a:t>◆</a:t>
            </a:r>
            <a:r>
              <a:rPr lang="en-US" altLang="ja-JP" sz="1400" b="1" dirty="0">
                <a:solidFill>
                  <a:schemeClr val="accent3"/>
                </a:solidFill>
                <a:latin typeface="Meiryo UI"/>
                <a:ea typeface="Meiryo UI"/>
                <a:cs typeface="Meiryo UI" pitchFamily="50" charset="-128"/>
              </a:rPr>
              <a:t>7/</a:t>
            </a:r>
            <a:r>
              <a:rPr lang="en-US" altLang="ja-JP" sz="1400" b="1" dirty="0" err="1">
                <a:solidFill>
                  <a:schemeClr val="accent3"/>
                </a:solidFill>
                <a:latin typeface="Meiryo UI"/>
                <a:ea typeface="Meiryo UI"/>
                <a:cs typeface="Meiryo UI" pitchFamily="50" charset="-128"/>
              </a:rPr>
              <a:t>中旬</a:t>
            </a:r>
            <a:r>
              <a:rPr lang="ja-JP" altLang="en-US" sz="1400" b="1" dirty="0">
                <a:solidFill>
                  <a:schemeClr val="accent3"/>
                </a:solidFill>
                <a:latin typeface="Meiryo UI"/>
                <a:ea typeface="Meiryo UI"/>
                <a:cs typeface="Meiryo UI" pitchFamily="50" charset="-128"/>
              </a:rPr>
              <a:t>　第</a:t>
            </a:r>
            <a:r>
              <a:rPr lang="en-US" altLang="ja-JP" sz="1400" b="1" dirty="0">
                <a:solidFill>
                  <a:schemeClr val="accent3"/>
                </a:solidFill>
                <a:latin typeface="Meiryo UI"/>
                <a:ea typeface="Meiryo UI"/>
                <a:cs typeface="Meiryo UI" pitchFamily="50" charset="-128"/>
              </a:rPr>
              <a:t>2</a:t>
            </a:r>
            <a:r>
              <a:rPr lang="ja-JP" altLang="en-US" sz="1400" b="1" dirty="0">
                <a:solidFill>
                  <a:schemeClr val="accent3"/>
                </a:solidFill>
                <a:latin typeface="Meiryo UI"/>
                <a:ea typeface="Meiryo UI"/>
                <a:cs typeface="Meiryo UI" pitchFamily="50" charset="-128"/>
              </a:rPr>
              <a:t>回全体検討部会</a:t>
            </a:r>
            <a:r>
              <a:rPr lang="ja-JP" altLang="en-US" sz="1400" dirty="0">
                <a:solidFill>
                  <a:schemeClr val="accent3"/>
                </a:solidFill>
                <a:latin typeface="Meiryo UI"/>
                <a:ea typeface="Meiryo UI"/>
                <a:cs typeface="Meiryo UI" pitchFamily="50" charset="-128"/>
              </a:rPr>
              <a:t>　</a:t>
            </a:r>
            <a:endParaRPr lang="en-US" altLang="ja-JP" sz="1400" dirty="0">
              <a:solidFill>
                <a:schemeClr val="accent3"/>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p>
          <a:p>
            <a:pPr marL="0" lvl="1" defTabSz="1022325" eaLnBrk="1" fontAlgn="auto" hangingPunct="1">
              <a:lnSpc>
                <a:spcPct val="90000"/>
              </a:lnSpc>
              <a:spcAft>
                <a:spcPct val="15000"/>
              </a:spcAft>
              <a:defRPr/>
            </a:pPr>
            <a:r>
              <a:rPr lang="ja-JP" altLang="en-US" sz="1400" dirty="0">
                <a:solidFill>
                  <a:schemeClr val="accent1"/>
                </a:solidFill>
                <a:latin typeface="Meiryo UI"/>
                <a:ea typeface="Meiryo UI"/>
                <a:cs typeface="Meiryo UI" pitchFamily="50" charset="-128"/>
              </a:rPr>
              <a:t>◆８</a:t>
            </a:r>
            <a:r>
              <a:rPr lang="en-US" altLang="ja-JP" sz="1400" b="1" dirty="0">
                <a:solidFill>
                  <a:schemeClr val="accent1"/>
                </a:solidFill>
                <a:latin typeface="Meiryo UI"/>
                <a:ea typeface="Meiryo UI"/>
                <a:cs typeface="Meiryo UI" pitchFamily="50" charset="-128"/>
              </a:rPr>
              <a:t>/</a:t>
            </a:r>
            <a:r>
              <a:rPr lang="en-US" altLang="ja-JP" sz="1400" b="1" dirty="0" err="1">
                <a:solidFill>
                  <a:schemeClr val="accent1"/>
                </a:solidFill>
                <a:latin typeface="Meiryo UI"/>
                <a:ea typeface="Meiryo UI"/>
                <a:cs typeface="Meiryo UI" pitchFamily="50" charset="-128"/>
              </a:rPr>
              <a:t>上旬</a:t>
            </a:r>
            <a:r>
              <a:rPr lang="ja-JP" altLang="en-US" sz="1400" b="1" dirty="0">
                <a:solidFill>
                  <a:schemeClr val="accent1"/>
                </a:solidFill>
                <a:latin typeface="Meiryo UI"/>
                <a:ea typeface="Meiryo UI"/>
                <a:cs typeface="Meiryo UI" pitchFamily="50" charset="-128"/>
              </a:rPr>
              <a:t>　第</a:t>
            </a:r>
            <a:r>
              <a:rPr lang="en-US" altLang="ja-JP" sz="1400" b="1" dirty="0">
                <a:solidFill>
                  <a:schemeClr val="accent1"/>
                </a:solidFill>
                <a:latin typeface="Meiryo UI"/>
                <a:ea typeface="Meiryo UI"/>
                <a:cs typeface="Meiryo UI" pitchFamily="50" charset="-128"/>
              </a:rPr>
              <a:t>2</a:t>
            </a:r>
            <a:r>
              <a:rPr lang="ja-JP" altLang="en-US" sz="1400" b="1" dirty="0">
                <a:solidFill>
                  <a:schemeClr val="accent1"/>
                </a:solidFill>
                <a:latin typeface="Meiryo UI"/>
                <a:ea typeface="Meiryo UI"/>
                <a:cs typeface="Meiryo UI" pitchFamily="50" charset="-128"/>
              </a:rPr>
              <a:t>回審議会：中間とりまとめ</a:t>
            </a:r>
            <a:r>
              <a:rPr lang="ja-JP" altLang="en-US" sz="1400" dirty="0">
                <a:solidFill>
                  <a:schemeClr val="accent1"/>
                </a:solidFill>
                <a:latin typeface="Meiryo UI"/>
                <a:ea typeface="Meiryo UI"/>
                <a:cs typeface="Meiryo UI" pitchFamily="50" charset="-128"/>
              </a:rPr>
              <a:t>　</a:t>
            </a:r>
            <a:endParaRPr lang="en-US" altLang="ja-JP" sz="1400" dirty="0">
              <a:solidFill>
                <a:schemeClr val="accent1"/>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dirty="0">
                <a:latin typeface="Meiryo UI" pitchFamily="50" charset="-128"/>
                <a:ea typeface="Meiryo UI" pitchFamily="50" charset="-128"/>
                <a:cs typeface="Meiryo UI" pitchFamily="50" charset="-128"/>
              </a:rPr>
              <a:t>取組方針に基づいた具体的な取組内容の検討</a:t>
            </a:r>
          </a:p>
        </p:txBody>
      </p:sp>
      <p:sp>
        <p:nvSpPr>
          <p:cNvPr id="5131" name="片側の 2 つの角を丸めた四角形 10">
            <a:extLst>
              <a:ext uri="{FF2B5EF4-FFF2-40B4-BE49-F238E27FC236}">
                <a16:creationId xmlns:a16="http://schemas.microsoft.com/office/drawing/2014/main" id="{5CFAA3ED-4825-B52B-28CE-A1969BF8FCB7}"/>
              </a:ext>
            </a:extLst>
          </p:cNvPr>
          <p:cNvSpPr/>
          <p:nvPr/>
        </p:nvSpPr>
        <p:spPr bwMode="auto">
          <a:xfrm>
            <a:off x="1111250" y="5859408"/>
            <a:ext cx="4643438" cy="777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10/</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回各部会</a:t>
            </a:r>
            <a:r>
              <a:rPr lang="ja-JP" altLang="en-US" sz="1400">
                <a:solidFill>
                  <a:schemeClr val="dk1">
                    <a:hueOff val="0"/>
                    <a:satOff val="0"/>
                    <a:lumOff val="0"/>
                    <a:alphaOff val="0"/>
                  </a:schemeClr>
                </a:solidFill>
                <a:latin typeface="Meiryo UI" pitchFamily="50" charset="-128"/>
                <a:ea typeface="Meiryo UI" pitchFamily="50" charset="-128"/>
              </a:rPr>
              <a:t>：各分野の最終とりまとめ</a:t>
            </a:r>
            <a:endParaRPr lang="en-US" altLang="ja-JP" sz="1400">
              <a:solidFill>
                <a:schemeClr val="dk1">
                  <a:hueOff val="0"/>
                  <a:satOff val="0"/>
                  <a:lumOff val="0"/>
                  <a:alphaOff val="0"/>
                </a:schemeClr>
              </a:solidFill>
              <a:latin typeface="Meiryo UI" pitchFamily="50" charset="-128"/>
              <a:ea typeface="Meiryo UI" pitchFamily="50" charset="-128"/>
            </a:endParaRPr>
          </a:p>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11/</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回全体検討部会</a:t>
            </a:r>
            <a:r>
              <a:rPr lang="ja-JP" altLang="en-US" sz="1400">
                <a:solidFill>
                  <a:schemeClr val="dk1">
                    <a:hueOff val="0"/>
                    <a:satOff val="0"/>
                    <a:lumOff val="0"/>
                    <a:alphaOff val="0"/>
                  </a:schemeClr>
                </a:solidFill>
                <a:latin typeface="Meiryo UI" pitchFamily="50" charset="-128"/>
                <a:ea typeface="Meiryo UI" pitchFamily="50" charset="-128"/>
              </a:rPr>
              <a:t>：最終とりまとめ</a:t>
            </a:r>
            <a:endParaRPr lang="en-US" altLang="ja-JP" sz="1400" b="1">
              <a:solidFill>
                <a:srgbClr val="000000"/>
              </a:solidFill>
              <a:latin typeface="Meiryo UI" panose="020B0604030504040204" pitchFamily="50" charset="-128"/>
              <a:ea typeface="Meiryo UI" panose="020B0604030504040204" pitchFamily="50" charset="-128"/>
            </a:endParaRPr>
          </a:p>
          <a:p>
            <a:pPr marL="0" lvl="1" eaLnBrk="1" hangingPunct="1">
              <a:lnSpc>
                <a:spcPct val="90000"/>
              </a:lnSpc>
              <a:spcAft>
                <a:spcPct val="15000"/>
              </a:spcAft>
              <a:defRPr/>
            </a:pPr>
            <a:r>
              <a:rPr lang="ja-JP" altLang="en-US" sz="1400" b="1">
                <a:solidFill>
                  <a:schemeClr val="accent1"/>
                </a:solidFill>
                <a:latin typeface="Meiryo UI" panose="020B0604030504040204" pitchFamily="50" charset="-128"/>
                <a:ea typeface="Meiryo UI" panose="020B0604030504040204" pitchFamily="50" charset="-128"/>
              </a:rPr>
              <a:t>◆</a:t>
            </a:r>
            <a:r>
              <a:rPr lang="en-US" altLang="ja-JP" sz="1400" b="1">
                <a:solidFill>
                  <a:schemeClr val="accent1"/>
                </a:solidFill>
                <a:latin typeface="Meiryo UI" panose="020B0604030504040204" pitchFamily="50" charset="-128"/>
                <a:ea typeface="Meiryo UI" panose="020B0604030504040204" pitchFamily="50" charset="-128"/>
              </a:rPr>
              <a:t>R7/1/</a:t>
            </a:r>
            <a:r>
              <a:rPr lang="ja-JP" altLang="en-US" sz="1400" b="1">
                <a:solidFill>
                  <a:schemeClr val="accent1"/>
                </a:solidFill>
                <a:latin typeface="Meiryo UI" panose="020B0604030504040204" pitchFamily="50" charset="-128"/>
                <a:ea typeface="Meiryo UI" panose="020B0604030504040204" pitchFamily="50" charset="-128"/>
              </a:rPr>
              <a:t>中旬　第</a:t>
            </a:r>
            <a:r>
              <a:rPr lang="en-US" altLang="ja-JP" sz="1400" b="1">
                <a:solidFill>
                  <a:schemeClr val="accent1"/>
                </a:solidFill>
                <a:latin typeface="Meiryo UI" panose="020B0604030504040204" pitchFamily="50" charset="-128"/>
                <a:ea typeface="Meiryo UI" panose="020B0604030504040204" pitchFamily="50" charset="-128"/>
              </a:rPr>
              <a:t>3</a:t>
            </a:r>
            <a:r>
              <a:rPr lang="ja-JP" altLang="en-US" sz="1400" b="1">
                <a:solidFill>
                  <a:schemeClr val="accent1"/>
                </a:solidFill>
                <a:latin typeface="Meiryo UI" panose="020B0604030504040204" pitchFamily="50" charset="-128"/>
                <a:ea typeface="Meiryo UI" panose="020B0604030504040204" pitchFamily="50" charset="-128"/>
              </a:rPr>
              <a:t>回審議会：答申</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5132" name="片側の 2 つの角を丸めた四角形 10">
            <a:extLst>
              <a:ext uri="{FF2B5EF4-FFF2-40B4-BE49-F238E27FC236}">
                <a16:creationId xmlns:a16="http://schemas.microsoft.com/office/drawing/2014/main" id="{023081E3-E979-4966-0C40-3500237935D0}"/>
              </a:ext>
            </a:extLst>
          </p:cNvPr>
          <p:cNvSpPr/>
          <p:nvPr/>
        </p:nvSpPr>
        <p:spPr bwMode="auto">
          <a:xfrm>
            <a:off x="1111250" y="2890839"/>
            <a:ext cx="4651375" cy="585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5/14</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回全体検討部会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全体の取組方針のとりまとめ・策定</a:t>
            </a:r>
          </a:p>
        </p:txBody>
      </p:sp>
      <p:sp>
        <p:nvSpPr>
          <p:cNvPr id="5133" name="片側の 2 つの角を丸めた四角形 6">
            <a:extLst>
              <a:ext uri="{FF2B5EF4-FFF2-40B4-BE49-F238E27FC236}">
                <a16:creationId xmlns:a16="http://schemas.microsoft.com/office/drawing/2014/main" id="{62CB3EF0-56A5-6CA1-76A7-CC65AA153795}"/>
              </a:ext>
            </a:extLst>
          </p:cNvPr>
          <p:cNvSpPr/>
          <p:nvPr/>
        </p:nvSpPr>
        <p:spPr bwMode="auto">
          <a:xfrm>
            <a:off x="5816455" y="1074738"/>
            <a:ext cx="3240000" cy="834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府のこれまでの取組に対して検証すべき事項や課題と捉えられる事項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社会情勢の変化を踏まえて考慮すべき事項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今後の取組の方向性に必要な視点、検討事項</a:t>
            </a:r>
          </a:p>
        </p:txBody>
      </p:sp>
      <p:sp>
        <p:nvSpPr>
          <p:cNvPr id="5134" name="片側の 2 つの角を丸めた四角形 6">
            <a:extLst>
              <a:ext uri="{FF2B5EF4-FFF2-40B4-BE49-F238E27FC236}">
                <a16:creationId xmlns:a16="http://schemas.microsoft.com/office/drawing/2014/main" id="{EC2FAD81-2219-77AE-FE8D-AF676E3EE727}"/>
              </a:ext>
            </a:extLst>
          </p:cNvPr>
          <p:cNvSpPr/>
          <p:nvPr/>
        </p:nvSpPr>
        <p:spPr bwMode="auto">
          <a:xfrm>
            <a:off x="5816456" y="2133551"/>
            <a:ext cx="3122612" cy="453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行動計画の取組結果の検証と課題整理</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課題を踏まえた取組方針（たたき台）</a:t>
            </a:r>
          </a:p>
        </p:txBody>
      </p:sp>
      <p:sp>
        <p:nvSpPr>
          <p:cNvPr id="5135" name="片側の 2 つの角を丸めた四角形 6">
            <a:extLst>
              <a:ext uri="{FF2B5EF4-FFF2-40B4-BE49-F238E27FC236}">
                <a16:creationId xmlns:a16="http://schemas.microsoft.com/office/drawing/2014/main" id="{5CC03ED9-EC4A-B7F3-5E9C-7D960DEEAF30}"/>
              </a:ext>
            </a:extLst>
          </p:cNvPr>
          <p:cNvSpPr/>
          <p:nvPr/>
        </p:nvSpPr>
        <p:spPr bwMode="auto">
          <a:xfrm>
            <a:off x="5816456" y="5101254"/>
            <a:ext cx="3122612" cy="341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中間とりまとめ内容の精査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6" name="片側の 2 つの角を丸めた四角形 6">
            <a:extLst>
              <a:ext uri="{FF2B5EF4-FFF2-40B4-BE49-F238E27FC236}">
                <a16:creationId xmlns:a16="http://schemas.microsoft.com/office/drawing/2014/main" id="{1B785530-4F15-2D04-55AA-C764630AE697}"/>
              </a:ext>
            </a:extLst>
          </p:cNvPr>
          <p:cNvSpPr/>
          <p:nvPr/>
        </p:nvSpPr>
        <p:spPr bwMode="auto">
          <a:xfrm>
            <a:off x="5816456" y="6068561"/>
            <a:ext cx="3122612" cy="34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最終とりまとめ内容の精査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7" name="片側の 2 つの角を丸めた四角形 6">
            <a:extLst>
              <a:ext uri="{FF2B5EF4-FFF2-40B4-BE49-F238E27FC236}">
                <a16:creationId xmlns:a16="http://schemas.microsoft.com/office/drawing/2014/main" id="{2D342B87-E697-CF4A-F3C3-EBE62E254517}"/>
              </a:ext>
            </a:extLst>
          </p:cNvPr>
          <p:cNvSpPr/>
          <p:nvPr/>
        </p:nvSpPr>
        <p:spPr bwMode="auto">
          <a:xfrm>
            <a:off x="5816456" y="2819975"/>
            <a:ext cx="3218006" cy="744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各部会での検証結果、課題等を踏まえた全体の取組方針の策定</a:t>
            </a:r>
            <a:endParaRPr lang="en-US" altLang="ja-JP" sz="1200">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持続可能な維持管理の仕組みづくりの取組方針の検討</a:t>
            </a:r>
          </a:p>
        </p:txBody>
      </p:sp>
      <p:sp>
        <p:nvSpPr>
          <p:cNvPr id="5139" name="片側の 2 つの角を丸めた四角形 6">
            <a:extLst>
              <a:ext uri="{FF2B5EF4-FFF2-40B4-BE49-F238E27FC236}">
                <a16:creationId xmlns:a16="http://schemas.microsoft.com/office/drawing/2014/main" id="{7C038338-E459-1029-7CC5-7D93836323DF}"/>
              </a:ext>
            </a:extLst>
          </p:cNvPr>
          <p:cNvSpPr/>
          <p:nvPr/>
        </p:nvSpPr>
        <p:spPr bwMode="auto">
          <a:xfrm>
            <a:off x="5816456" y="3698875"/>
            <a:ext cx="3122612" cy="9894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適切な維持管理手法（予防保全、事後保全）の検討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目標管理水準及び最適な補修時期の検討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更新の考え方、更新フローの妥当性</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個々の施設の課題に応じた取組の妥当性</a:t>
            </a:r>
          </a:p>
        </p:txBody>
      </p:sp>
      <p:sp>
        <p:nvSpPr>
          <p:cNvPr id="5140" name="正方形/長方形 5139">
            <a:extLst>
              <a:ext uri="{FF2B5EF4-FFF2-40B4-BE49-F238E27FC236}">
                <a16:creationId xmlns:a16="http://schemas.microsoft.com/office/drawing/2014/main" id="{DD193FB5-2117-72ED-22DF-F37C51913E54}"/>
              </a:ext>
            </a:extLst>
          </p:cNvPr>
          <p:cNvSpPr/>
          <p:nvPr/>
        </p:nvSpPr>
        <p:spPr>
          <a:xfrm>
            <a:off x="1081087" y="2727126"/>
            <a:ext cx="8016874" cy="88815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57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DD2419B-0019-4542-A414-FC6635DB08E0}"/>
              </a:ext>
            </a:extLst>
          </p:cNvPr>
          <p:cNvSpPr txBox="1"/>
          <p:nvPr/>
        </p:nvSpPr>
        <p:spPr>
          <a:xfrm>
            <a:off x="75609" y="1607553"/>
            <a:ext cx="8770288" cy="1461407"/>
          </a:xfrm>
          <a:prstGeom prst="rect">
            <a:avLst/>
          </a:prstGeom>
          <a:noFill/>
          <a:ln>
            <a:solidFill>
              <a:schemeClr val="tx1"/>
            </a:solidFill>
          </a:ln>
        </p:spPr>
        <p:txBody>
          <a:bodyPr wrap="square" rtlCol="0">
            <a:noAutofit/>
          </a:bodyPr>
          <a:lstStyle/>
          <a:p>
            <a:pPr algn="just"/>
            <a:r>
              <a:rPr lang="en-US" altLang="ja-JP" sz="1400" kern="100" dirty="0">
                <a:effectLst/>
              </a:rPr>
              <a:t>【</a:t>
            </a:r>
            <a:r>
              <a:rPr lang="ja-JP" altLang="en-US" sz="1400" kern="100" dirty="0">
                <a:effectLst/>
              </a:rPr>
              <a:t>実績・評価（検証）</a:t>
            </a:r>
            <a:r>
              <a:rPr lang="en-US" altLang="ja-JP" sz="1400" kern="100" dirty="0">
                <a:effectLst/>
              </a:rPr>
              <a:t>】</a:t>
            </a:r>
          </a:p>
          <a:p>
            <a:pPr algn="just"/>
            <a:endParaRPr lang="en-US" altLang="ja-JP" sz="1400" kern="100" dirty="0">
              <a:effectLst/>
            </a:endParaRPr>
          </a:p>
          <a:p>
            <a:pPr algn="just"/>
            <a:endParaRPr lang="en-US" altLang="ja-JP" sz="1400" kern="100" dirty="0">
              <a:effectLst/>
            </a:endParaRPr>
          </a:p>
          <a:p>
            <a:pPr algn="just"/>
            <a:endParaRPr lang="en-US" altLang="ja-JP" sz="1400" kern="100" dirty="0">
              <a:effectLst/>
            </a:endParaRPr>
          </a:p>
          <a:p>
            <a:pPr algn="just"/>
            <a:endParaRPr lang="en-US" altLang="ja-JP" sz="1400" kern="100" dirty="0">
              <a:effectLst/>
            </a:endParaRPr>
          </a:p>
          <a:p>
            <a:pPr algn="just"/>
            <a:endParaRPr lang="en-US" altLang="ja-JP" sz="1800" kern="100" dirty="0">
              <a:effectLst/>
            </a:endParaRPr>
          </a:p>
          <a:p>
            <a:pPr algn="just"/>
            <a:endParaRPr lang="en-US" altLang="ja-JP" sz="1800" kern="100" dirty="0">
              <a:effectLst/>
            </a:endParaRPr>
          </a:p>
        </p:txBody>
      </p:sp>
      <p:sp>
        <p:nvSpPr>
          <p:cNvPr id="4" name="テキスト ボックス 3">
            <a:extLst>
              <a:ext uri="{FF2B5EF4-FFF2-40B4-BE49-F238E27FC236}">
                <a16:creationId xmlns:a16="http://schemas.microsoft.com/office/drawing/2014/main" id="{3044CB46-9785-4454-9D58-FE23C4F58395}"/>
              </a:ext>
            </a:extLst>
          </p:cNvPr>
          <p:cNvSpPr txBox="1"/>
          <p:nvPr/>
        </p:nvSpPr>
        <p:spPr>
          <a:xfrm>
            <a:off x="78645" y="964520"/>
            <a:ext cx="8770288"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内容</a:t>
            </a:r>
            <a:r>
              <a:rPr lang="en-US" altLang="ja-JP" sz="1200" kern="100" dirty="0">
                <a:effectLst/>
              </a:rPr>
              <a:t>】</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a:t>
            </a:r>
            <a:r>
              <a:rPr lang="ja-JP" altLang="en-US" sz="1200" u="sng" kern="100" dirty="0">
                <a:effectLst/>
              </a:rPr>
              <a:t>管渠および処理場・ポンプ場の点検を計画的、定期的に行い、長寿命化につなげる。</a:t>
            </a:r>
            <a:endParaRPr kumimoji="1" lang="ja-JP" altLang="en-US" sz="1200" u="sng" dirty="0"/>
          </a:p>
        </p:txBody>
      </p:sp>
      <p:sp>
        <p:nvSpPr>
          <p:cNvPr id="5" name="テキスト ボックス 4">
            <a:extLst>
              <a:ext uri="{FF2B5EF4-FFF2-40B4-BE49-F238E27FC236}">
                <a16:creationId xmlns:a16="http://schemas.microsoft.com/office/drawing/2014/main" id="{BC0B227D-5ABA-49BA-8C81-C28D5614D271}"/>
              </a:ext>
            </a:extLst>
          </p:cNvPr>
          <p:cNvSpPr txBox="1"/>
          <p:nvPr/>
        </p:nvSpPr>
        <p:spPr>
          <a:xfrm>
            <a:off x="75608" y="3299737"/>
            <a:ext cx="8770288" cy="892552"/>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総論</a:t>
            </a:r>
            <a:r>
              <a:rPr lang="en-US" altLang="ja-JP" sz="1200" kern="100" dirty="0">
                <a:effectLst/>
              </a:rPr>
              <a:t>】</a:t>
            </a:r>
          </a:p>
          <a:p>
            <a:pPr algn="just"/>
            <a:r>
              <a:rPr lang="ja-JP" altLang="en-US" sz="1000" kern="100" dirty="0"/>
              <a:t>（管渠）・計画的に</a:t>
            </a:r>
            <a:r>
              <a:rPr lang="ja-JP" altLang="en-US" sz="1000" u="sng" kern="100" dirty="0"/>
              <a:t>点検が出来ている自然流下管については、事故を未然に防いでいる</a:t>
            </a:r>
            <a:r>
              <a:rPr lang="ja-JP" altLang="en-US" sz="1000" kern="100" dirty="0"/>
              <a:t>（緊急度</a:t>
            </a:r>
            <a:r>
              <a:rPr lang="en-US" altLang="ja-JP" sz="1000" kern="100" dirty="0"/>
              <a:t>Ⅰ0.7</a:t>
            </a:r>
            <a:r>
              <a:rPr lang="ja-JP" altLang="en-US" sz="1000" kern="100" dirty="0"/>
              <a:t>㎞は</a:t>
            </a:r>
            <a:r>
              <a:rPr lang="en-US" altLang="ja-JP" sz="1000" kern="100" dirty="0"/>
              <a:t>R6</a:t>
            </a:r>
            <a:r>
              <a:rPr lang="ja-JP" altLang="en-US" sz="1000" kern="100" dirty="0"/>
              <a:t>年度に解消）。</a:t>
            </a:r>
            <a:endParaRPr lang="en-US" altLang="ja-JP" sz="1000" kern="100" dirty="0"/>
          </a:p>
          <a:p>
            <a:pPr algn="just"/>
            <a:r>
              <a:rPr lang="ja-JP" altLang="en-US" sz="1000" kern="100" dirty="0"/>
              <a:t>　　　　・</a:t>
            </a:r>
            <a:r>
              <a:rPr lang="ja-JP" altLang="en-US" sz="1000" u="sng" kern="100" dirty="0"/>
              <a:t>未点検箇所である圧送管、伏越し管については事故が発生している</a:t>
            </a:r>
            <a:r>
              <a:rPr lang="ja-JP" altLang="en-US" sz="1000" kern="100" dirty="0"/>
              <a:t>。</a:t>
            </a:r>
            <a:endParaRPr lang="en-US" altLang="ja-JP" sz="1000" kern="100" dirty="0"/>
          </a:p>
          <a:p>
            <a:pPr algn="just"/>
            <a:r>
              <a:rPr lang="ja-JP" altLang="en-US" sz="1000" kern="100" dirty="0"/>
              <a:t>　　　　・</a:t>
            </a:r>
            <a:r>
              <a:rPr lang="ja-JP" altLang="en-US" sz="1000" u="sng" kern="100" dirty="0"/>
              <a:t>計画では「</a:t>
            </a:r>
            <a:r>
              <a:rPr lang="en-US" altLang="ja-JP" sz="1000" u="sng" kern="100" dirty="0"/>
              <a:t>30</a:t>
            </a:r>
            <a:r>
              <a:rPr lang="ja-JP" altLang="en-US" sz="1000" u="sng" kern="100" dirty="0"/>
              <a:t>年経過管は頻度を短縮する」としていたが、頻度短縮は腐食の観点で実施</a:t>
            </a:r>
            <a:r>
              <a:rPr lang="ja-JP" altLang="en-US" sz="1000" kern="100" dirty="0"/>
              <a:t>。</a:t>
            </a:r>
            <a:endParaRPr lang="en-US" altLang="ja-JP" sz="1000" kern="100" dirty="0"/>
          </a:p>
          <a:p>
            <a:pPr algn="just"/>
            <a:r>
              <a:rPr lang="ja-JP" altLang="en-US" sz="1000" kern="100" dirty="0">
                <a:effectLst/>
              </a:rPr>
              <a:t>（土木）</a:t>
            </a:r>
            <a:r>
              <a:rPr lang="ja-JP" altLang="en-US" sz="1000" kern="100" dirty="0"/>
              <a:t>・流入渠等の常時水没箇所は通常の方法では点検できない。</a:t>
            </a:r>
            <a:endParaRPr lang="en-US" altLang="ja-JP" sz="1000" kern="100" dirty="0">
              <a:effectLst/>
            </a:endParaRPr>
          </a:p>
        </p:txBody>
      </p:sp>
      <p:sp>
        <p:nvSpPr>
          <p:cNvPr id="6" name="テキスト ボックス 5">
            <a:extLst>
              <a:ext uri="{FF2B5EF4-FFF2-40B4-BE49-F238E27FC236}">
                <a16:creationId xmlns:a16="http://schemas.microsoft.com/office/drawing/2014/main" id="{D3C70D2F-53F6-43A6-8A2D-DD0A3703D135}"/>
              </a:ext>
            </a:extLst>
          </p:cNvPr>
          <p:cNvSpPr txBox="1"/>
          <p:nvPr/>
        </p:nvSpPr>
        <p:spPr>
          <a:xfrm>
            <a:off x="248285" y="1922754"/>
            <a:ext cx="8424936" cy="1031051"/>
          </a:xfrm>
          <a:prstGeom prst="rect">
            <a:avLst/>
          </a:prstGeom>
          <a:noFill/>
          <a:ln>
            <a:solidFill>
              <a:schemeClr val="tx1"/>
            </a:solidFill>
          </a:ln>
        </p:spPr>
        <p:txBody>
          <a:bodyPr wrap="square" rtlCol="0">
            <a:spAutoFit/>
          </a:bodyPr>
          <a:lstStyle/>
          <a:p>
            <a:pPr algn="just"/>
            <a:r>
              <a:rPr lang="ja-JP" altLang="en-US" sz="1100" kern="100" dirty="0"/>
              <a:t>（管渠）・</a:t>
            </a:r>
            <a:r>
              <a:rPr kumimoji="1" lang="ja-JP" altLang="en-US" sz="1100" u="sng" kern="100" dirty="0"/>
              <a:t>点検対象となっている管渠</a:t>
            </a:r>
            <a:r>
              <a:rPr kumimoji="1" lang="en-US" altLang="ja-JP" sz="1100" u="sng" kern="100" baseline="30000" dirty="0"/>
              <a:t>※1</a:t>
            </a:r>
            <a:r>
              <a:rPr kumimoji="1" lang="ja-JP" altLang="en-US" sz="1100" u="sng" kern="100" dirty="0"/>
              <a:t>について、</a:t>
            </a:r>
            <a:r>
              <a:rPr kumimoji="1" lang="en-US" altLang="ja-JP" sz="1100" u="sng" kern="100" dirty="0"/>
              <a:t>1</a:t>
            </a:r>
            <a:r>
              <a:rPr kumimoji="1" lang="ja-JP" altLang="en-US" sz="1100" u="sng" kern="100" dirty="0"/>
              <a:t>回</a:t>
            </a:r>
            <a:r>
              <a:rPr kumimoji="1" lang="en-US" altLang="ja-JP" sz="1100" u="sng" kern="100" dirty="0"/>
              <a:t>/10</a:t>
            </a:r>
            <a:r>
              <a:rPr kumimoji="1" lang="ja-JP" altLang="en-US" sz="1100" u="sng" kern="100" dirty="0"/>
              <a:t>年の周期</a:t>
            </a:r>
            <a:r>
              <a:rPr kumimoji="1" lang="en-US" altLang="ja-JP" sz="1100" u="sng" kern="100" baseline="30000" dirty="0"/>
              <a:t>※2</a:t>
            </a:r>
            <a:r>
              <a:rPr kumimoji="1" lang="ja-JP" altLang="en-US" sz="1100" u="sng" kern="100" dirty="0"/>
              <a:t>で</a:t>
            </a:r>
            <a:r>
              <a:rPr lang="ja-JP" altLang="en-US" sz="1100" u="sng" kern="100" dirty="0"/>
              <a:t>調査を実施</a:t>
            </a:r>
            <a:r>
              <a:rPr lang="ja-JP" altLang="en-US" sz="1100" kern="100" dirty="0"/>
              <a:t>し、腐食の進行状況等の劣化状況を把握した。</a:t>
            </a:r>
            <a:endParaRPr lang="en-US" altLang="ja-JP" sz="1100" kern="100" dirty="0"/>
          </a:p>
          <a:p>
            <a:pPr algn="just"/>
            <a:r>
              <a:rPr lang="ja-JP" altLang="en-US" sz="1000" kern="100" dirty="0"/>
              <a:t>　　　　　　</a:t>
            </a:r>
            <a:r>
              <a:rPr lang="en-US" altLang="ja-JP" sz="1000" kern="100" dirty="0"/>
              <a:t>※</a:t>
            </a:r>
            <a:r>
              <a:rPr lang="en-US" altLang="ja-JP" sz="1000" kern="100" baseline="30000" dirty="0"/>
              <a:t>1</a:t>
            </a:r>
            <a:r>
              <a:rPr lang="ja-JP" altLang="en-US" sz="1000" u="sng" kern="100" dirty="0"/>
              <a:t>圧送管、伏越し管等は対象外</a:t>
            </a:r>
            <a:endParaRPr lang="en-US" altLang="ja-JP" sz="1000" u="sng" kern="100" dirty="0"/>
          </a:p>
          <a:p>
            <a:pPr algn="just"/>
            <a:r>
              <a:rPr lang="ja-JP" altLang="en-US" sz="1000" kern="100" dirty="0"/>
              <a:t>　　　　　　</a:t>
            </a:r>
            <a:r>
              <a:rPr lang="en-US" altLang="ja-JP" sz="1000" kern="100" dirty="0"/>
              <a:t>※</a:t>
            </a:r>
            <a:r>
              <a:rPr lang="en-US" altLang="ja-JP" sz="1000" kern="100" baseline="30000" dirty="0"/>
              <a:t>2</a:t>
            </a:r>
            <a:r>
              <a:rPr lang="ja-JP" altLang="en-US" sz="1000" u="sng" kern="100" dirty="0"/>
              <a:t>下水道法改正（平成</a:t>
            </a:r>
            <a:r>
              <a:rPr lang="en-US" altLang="ja-JP" sz="1000" u="sng" kern="100" dirty="0"/>
              <a:t>29</a:t>
            </a:r>
            <a:r>
              <a:rPr lang="ja-JP" altLang="en-US" sz="1000" u="sng" kern="100" dirty="0"/>
              <a:t>年）以降、腐食のおそれの大きい箇所（段差等）については、</a:t>
            </a:r>
            <a:r>
              <a:rPr lang="en-US" altLang="ja-JP" sz="1000" u="sng" kern="100" dirty="0"/>
              <a:t>1</a:t>
            </a:r>
            <a:r>
              <a:rPr lang="ja-JP" altLang="en-US" sz="1000" u="sng" kern="100" dirty="0"/>
              <a:t>回</a:t>
            </a:r>
            <a:r>
              <a:rPr lang="en-US" altLang="ja-JP" sz="1000" u="sng" kern="100" dirty="0"/>
              <a:t>/5</a:t>
            </a:r>
            <a:r>
              <a:rPr lang="ja-JP" altLang="en-US" sz="1000" u="sng" kern="100" dirty="0"/>
              <a:t>年の調査を実施</a:t>
            </a:r>
            <a:r>
              <a:rPr lang="ja-JP" altLang="en-US" sz="1000" kern="100" dirty="0"/>
              <a:t>した。</a:t>
            </a:r>
            <a:endParaRPr lang="en-US" altLang="ja-JP" sz="1000" kern="100" dirty="0"/>
          </a:p>
          <a:p>
            <a:pPr algn="just"/>
            <a:r>
              <a:rPr lang="ja-JP" altLang="en-US" sz="1000" kern="100" dirty="0"/>
              <a:t>　　　　・</a:t>
            </a:r>
            <a:r>
              <a:rPr lang="ja-JP" altLang="en-US" sz="1000" u="sng" kern="100" dirty="0"/>
              <a:t>大阪北部地震後に緊急パトロールを実施したが、約</a:t>
            </a:r>
            <a:r>
              <a:rPr lang="en-US" altLang="ja-JP" sz="1000" u="sng" kern="100" dirty="0"/>
              <a:t>1</a:t>
            </a:r>
            <a:r>
              <a:rPr lang="ja-JP" altLang="en-US" sz="1000" u="sng" kern="100" dirty="0"/>
              <a:t>か月後に道路陥没事故が発生</a:t>
            </a:r>
            <a:r>
              <a:rPr lang="ja-JP" altLang="en-US" sz="1000" kern="100" dirty="0"/>
              <a:t>した。</a:t>
            </a:r>
            <a:endParaRPr lang="en-US" altLang="ja-JP" sz="1000" kern="100" dirty="0"/>
          </a:p>
          <a:p>
            <a:pPr algn="just"/>
            <a:r>
              <a:rPr kumimoji="1" lang="ja-JP" altLang="en-US" sz="1000" kern="100" dirty="0"/>
              <a:t>（土木）・府指針に基づき、</a:t>
            </a:r>
            <a:r>
              <a:rPr kumimoji="1" lang="ja-JP" altLang="en-US" sz="1000" u="sng" kern="100" dirty="0"/>
              <a:t>初期点検</a:t>
            </a:r>
            <a:r>
              <a:rPr kumimoji="1" lang="ja-JP" altLang="en-US" sz="1000" kern="100" dirty="0"/>
              <a:t>（</a:t>
            </a:r>
            <a:r>
              <a:rPr kumimoji="1" lang="en-US" altLang="ja-JP" sz="1000" kern="100" dirty="0"/>
              <a:t>1</a:t>
            </a:r>
            <a:r>
              <a:rPr kumimoji="1" lang="ja-JP" altLang="en-US" sz="1000" kern="100" dirty="0"/>
              <a:t>回目の点検）</a:t>
            </a:r>
            <a:r>
              <a:rPr kumimoji="1" lang="ja-JP" altLang="en-US" sz="1000" u="sng" kern="100" dirty="0"/>
              <a:t>を実施したが、</a:t>
            </a:r>
            <a:r>
              <a:rPr kumimoji="1" lang="en-US" altLang="ja-JP" sz="1000" u="sng" kern="100" dirty="0"/>
              <a:t>4</a:t>
            </a:r>
            <a:r>
              <a:rPr kumimoji="1" lang="ja-JP" altLang="en-US" sz="1000" u="sng" kern="100" dirty="0"/>
              <a:t>～</a:t>
            </a:r>
            <a:r>
              <a:rPr kumimoji="1" lang="en-US" altLang="ja-JP" sz="1000" u="sng" kern="100" dirty="0"/>
              <a:t>5</a:t>
            </a:r>
            <a:r>
              <a:rPr kumimoji="1" lang="ja-JP" altLang="en-US" sz="1000" u="sng" kern="100" dirty="0"/>
              <a:t>年の期間を要しており、定期点検の頻度（</a:t>
            </a:r>
            <a:r>
              <a:rPr kumimoji="1" lang="en-US" altLang="ja-JP" sz="1000" u="sng" kern="100" dirty="0"/>
              <a:t>1</a:t>
            </a:r>
            <a:r>
              <a:rPr kumimoji="1" lang="ja-JP" altLang="en-US" sz="1000" u="sng" kern="100" dirty="0"/>
              <a:t>回</a:t>
            </a:r>
            <a:r>
              <a:rPr kumimoji="1" lang="en-US" altLang="ja-JP" sz="1000" u="sng" kern="100" dirty="0"/>
              <a:t>/1</a:t>
            </a:r>
            <a:r>
              <a:rPr kumimoji="1" lang="ja-JP" altLang="en-US" sz="1000" u="sng" kern="100" dirty="0"/>
              <a:t>年）は守れなかった</a:t>
            </a:r>
            <a:r>
              <a:rPr kumimoji="1" lang="ja-JP" altLang="en-US" sz="1000" kern="100" dirty="0"/>
              <a:t>。</a:t>
            </a:r>
          </a:p>
          <a:p>
            <a:pPr algn="just"/>
            <a:r>
              <a:rPr kumimoji="1" lang="ja-JP" altLang="en-US" sz="1000" kern="100" dirty="0"/>
              <a:t>　　　　・</a:t>
            </a:r>
            <a:r>
              <a:rPr kumimoji="1" lang="ja-JP" altLang="en-US" sz="1000" u="sng" kern="100" dirty="0">
                <a:solidFill>
                  <a:srgbClr val="FF0000"/>
                </a:solidFill>
              </a:rPr>
              <a:t>常時水没箇所（代替施設なし）の点検については、一度も点検できていなかった</a:t>
            </a:r>
            <a:r>
              <a:rPr kumimoji="1" lang="ja-JP" altLang="en-US" sz="1000" kern="100" dirty="0">
                <a:solidFill>
                  <a:srgbClr val="FF0000"/>
                </a:solidFill>
              </a:rPr>
              <a:t>。</a:t>
            </a:r>
          </a:p>
        </p:txBody>
      </p:sp>
      <p:sp>
        <p:nvSpPr>
          <p:cNvPr id="10" name="テキスト ボックス 9">
            <a:extLst>
              <a:ext uri="{FF2B5EF4-FFF2-40B4-BE49-F238E27FC236}">
                <a16:creationId xmlns:a16="http://schemas.microsoft.com/office/drawing/2014/main" id="{83A53716-9C2A-4ED0-9D84-A6181FCD7C53}"/>
              </a:ext>
            </a:extLst>
          </p:cNvPr>
          <p:cNvSpPr txBox="1"/>
          <p:nvPr/>
        </p:nvSpPr>
        <p:spPr>
          <a:xfrm>
            <a:off x="75608" y="4435243"/>
            <a:ext cx="8770288" cy="584775"/>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000" kern="100" dirty="0"/>
              <a:t>（管渠）</a:t>
            </a:r>
            <a:r>
              <a:rPr lang="ja-JP" altLang="en-US" sz="1000" u="sng" kern="100" dirty="0"/>
              <a:t>圧送管の調査については、平成</a:t>
            </a:r>
            <a:r>
              <a:rPr lang="en-US" altLang="ja-JP" sz="1000" u="sng" kern="100" dirty="0"/>
              <a:t>30</a:t>
            </a:r>
            <a:r>
              <a:rPr lang="ja-JP" altLang="en-US" sz="1000" u="sng" kern="100" dirty="0"/>
              <a:t>年に空気弁から点検可能な技術ができたが、</a:t>
            </a:r>
            <a:r>
              <a:rPr kumimoji="1" lang="ja-JP" altLang="en-US" sz="1000" u="sng" dirty="0"/>
              <a:t>代替施設がなければ補修等の対策が出来ない</a:t>
            </a:r>
            <a:r>
              <a:rPr kumimoji="1" lang="ja-JP" altLang="en-US" sz="1000" dirty="0"/>
              <a:t>。</a:t>
            </a:r>
            <a:endParaRPr kumimoji="1" lang="en-US" altLang="ja-JP" sz="1000" dirty="0"/>
          </a:p>
          <a:p>
            <a:r>
              <a:rPr kumimoji="1" lang="ja-JP" altLang="en-US" sz="1000" dirty="0"/>
              <a:t>（土木）</a:t>
            </a:r>
            <a:r>
              <a:rPr kumimoji="1" lang="ja-JP" altLang="en-US" sz="1000" u="sng" dirty="0">
                <a:solidFill>
                  <a:srgbClr val="FF0000"/>
                </a:solidFill>
              </a:rPr>
              <a:t>代替施設の無い水没箇所の点検</a:t>
            </a:r>
            <a:r>
              <a:rPr kumimoji="1" lang="ja-JP" altLang="en-US" sz="1000" dirty="0">
                <a:solidFill>
                  <a:srgbClr val="FF0000"/>
                </a:solidFill>
              </a:rPr>
              <a:t>。</a:t>
            </a:r>
            <a:endParaRPr kumimoji="1" lang="en-US" altLang="ja-JP" sz="1000" dirty="0">
              <a:solidFill>
                <a:srgbClr val="FF0000"/>
              </a:solidFill>
            </a:endParaRPr>
          </a:p>
        </p:txBody>
      </p:sp>
      <p:sp>
        <p:nvSpPr>
          <p:cNvPr id="16" name="テキスト ボックス 15">
            <a:extLst>
              <a:ext uri="{FF2B5EF4-FFF2-40B4-BE49-F238E27FC236}">
                <a16:creationId xmlns:a16="http://schemas.microsoft.com/office/drawing/2014/main" id="{2C353DB4-1159-47BD-BF38-A3BF3A3D4A8B}"/>
              </a:ext>
            </a:extLst>
          </p:cNvPr>
          <p:cNvSpPr txBox="1"/>
          <p:nvPr/>
        </p:nvSpPr>
        <p:spPr>
          <a:xfrm>
            <a:off x="75608" y="5319585"/>
            <a:ext cx="8770288" cy="135421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対応方針（案）</a:t>
            </a:r>
            <a:r>
              <a:rPr lang="en-US" altLang="ja-JP" sz="1200" kern="100" dirty="0">
                <a:effectLst/>
              </a:rPr>
              <a:t>】</a:t>
            </a:r>
          </a:p>
          <a:p>
            <a:r>
              <a:rPr lang="ja-JP" altLang="en-US" sz="1000" kern="100" dirty="0">
                <a:effectLst/>
              </a:rPr>
              <a:t>（管渠）</a:t>
            </a:r>
            <a:r>
              <a:rPr lang="en-US" altLang="ja-JP" sz="1000" kern="100" dirty="0">
                <a:effectLst/>
              </a:rPr>
              <a:t>1.</a:t>
            </a:r>
            <a:r>
              <a:rPr lang="ja-JP" altLang="en-US" sz="1000" u="sng" kern="100" dirty="0"/>
              <a:t>伏越し管については、</a:t>
            </a:r>
            <a:r>
              <a:rPr lang="en-US" altLang="ja-JP" sz="1000" u="sng" kern="100" dirty="0"/>
              <a:t>1</a:t>
            </a:r>
            <a:r>
              <a:rPr lang="ja-JP" altLang="en-US" sz="1000" u="sng" kern="100" dirty="0"/>
              <a:t>回</a:t>
            </a:r>
            <a:r>
              <a:rPr lang="en-US" altLang="ja-JP" sz="1000" u="sng" kern="100" dirty="0"/>
              <a:t>/10</a:t>
            </a:r>
            <a:r>
              <a:rPr lang="ja-JP" altLang="en-US" sz="1000" u="sng" kern="100" dirty="0"/>
              <a:t>年の点検対象とする（</a:t>
            </a:r>
            <a:r>
              <a:rPr lang="en-US" altLang="ja-JP" sz="1000" kern="100" dirty="0"/>
              <a:t>16</a:t>
            </a:r>
            <a:r>
              <a:rPr lang="ja-JP" altLang="en-US" sz="1000" kern="100" dirty="0"/>
              <a:t>箇所</a:t>
            </a:r>
            <a:r>
              <a:rPr lang="en-US" altLang="ja-JP" sz="1000" kern="100" dirty="0"/>
              <a:t>/24</a:t>
            </a:r>
            <a:r>
              <a:rPr lang="ja-JP" altLang="en-US" sz="1000" kern="100" dirty="0"/>
              <a:t>箇所調査済　</a:t>
            </a:r>
            <a:r>
              <a:rPr lang="en-US" altLang="ja-JP" sz="1000" kern="100" dirty="0"/>
              <a:t>※</a:t>
            </a:r>
            <a:r>
              <a:rPr lang="ja-JP" altLang="en-US" sz="1000" kern="100" dirty="0"/>
              <a:t>残</a:t>
            </a:r>
            <a:r>
              <a:rPr lang="en-US" altLang="ja-JP" sz="1000" kern="100" dirty="0"/>
              <a:t>8</a:t>
            </a:r>
            <a:r>
              <a:rPr lang="ja-JP" altLang="en-US" sz="1000" kern="100" dirty="0"/>
              <a:t>箇所は</a:t>
            </a:r>
            <a:r>
              <a:rPr lang="en-US" altLang="ja-JP" sz="1000" kern="100" dirty="0"/>
              <a:t>R6</a:t>
            </a:r>
            <a:r>
              <a:rPr lang="ja-JP" altLang="en-US" sz="1000" kern="100" dirty="0"/>
              <a:t>発注予定）</a:t>
            </a:r>
            <a:endParaRPr lang="en-US" altLang="ja-JP" sz="1000" kern="100" dirty="0"/>
          </a:p>
          <a:p>
            <a:r>
              <a:rPr lang="ja-JP" altLang="en-US" sz="1000" kern="100" dirty="0"/>
              <a:t>　　　　</a:t>
            </a:r>
            <a:r>
              <a:rPr lang="en-US" altLang="ja-JP" sz="1000" kern="100" dirty="0"/>
              <a:t>2.</a:t>
            </a:r>
            <a:r>
              <a:rPr lang="ja-JP" altLang="en-US" sz="1000" u="sng" kern="100" dirty="0"/>
              <a:t>圧送管については</a:t>
            </a:r>
            <a:r>
              <a:rPr lang="ja-JP" altLang="en-US" sz="1000" kern="100" dirty="0"/>
              <a:t>、「状態監視保全」に位置づけ、新技術による</a:t>
            </a:r>
            <a:r>
              <a:rPr lang="ja-JP" altLang="en-US" sz="1000" u="sng" kern="100" dirty="0"/>
              <a:t>点検を</a:t>
            </a:r>
            <a:r>
              <a:rPr lang="en-US" altLang="ja-JP" sz="1000" u="sng" kern="100" dirty="0"/>
              <a:t>1</a:t>
            </a:r>
            <a:r>
              <a:rPr lang="ja-JP" altLang="en-US" sz="1000" u="sng" kern="100" dirty="0"/>
              <a:t>回</a:t>
            </a:r>
            <a:r>
              <a:rPr lang="en-US" altLang="ja-JP" sz="1000" u="sng" kern="100" dirty="0"/>
              <a:t>/5</a:t>
            </a:r>
            <a:r>
              <a:rPr lang="ja-JP" altLang="en-US" sz="1000" u="sng" kern="100" dirty="0"/>
              <a:t>年または</a:t>
            </a:r>
            <a:r>
              <a:rPr lang="en-US" altLang="ja-JP" sz="1000" u="sng" kern="100" dirty="0"/>
              <a:t>1</a:t>
            </a:r>
            <a:r>
              <a:rPr lang="ja-JP" altLang="en-US" sz="1000" u="sng" kern="100" dirty="0"/>
              <a:t>回</a:t>
            </a:r>
            <a:r>
              <a:rPr lang="en-US" altLang="ja-JP" sz="1000" u="sng" kern="100" dirty="0"/>
              <a:t>/10</a:t>
            </a:r>
            <a:r>
              <a:rPr lang="ja-JP" altLang="en-US" sz="1000" u="sng" kern="100" dirty="0"/>
              <a:t>年行うこととし、腐食等により緊急度の高い</a:t>
            </a:r>
            <a:endParaRPr lang="en-US" altLang="ja-JP" sz="1000" u="sng" kern="100" dirty="0"/>
          </a:p>
          <a:p>
            <a:r>
              <a:rPr lang="ja-JP" altLang="en-US" sz="1000" kern="100" dirty="0"/>
              <a:t>　　　　　</a:t>
            </a:r>
            <a:r>
              <a:rPr lang="ja-JP" altLang="en-US" sz="1000" u="sng" kern="100" dirty="0"/>
              <a:t>箇所から</a:t>
            </a:r>
            <a:r>
              <a:rPr lang="en-US" altLang="ja-JP" sz="1000" u="sng" kern="100" dirty="0"/>
              <a:t>2</a:t>
            </a:r>
            <a:r>
              <a:rPr lang="ja-JP" altLang="en-US" sz="1000" u="sng" kern="100" dirty="0"/>
              <a:t>条化を検討する</a:t>
            </a:r>
            <a:endParaRPr lang="en-US" altLang="ja-JP" sz="1000" u="sng" kern="100" dirty="0"/>
          </a:p>
          <a:p>
            <a:r>
              <a:rPr lang="ja-JP" altLang="en-US" sz="1000" kern="100" dirty="0"/>
              <a:t>　　　　</a:t>
            </a:r>
            <a:r>
              <a:rPr lang="en-US" altLang="ja-JP" sz="1000" kern="100" dirty="0"/>
              <a:t>3.</a:t>
            </a:r>
            <a:r>
              <a:rPr lang="ja-JP" altLang="en-US" sz="1000" u="sng" kern="100" dirty="0"/>
              <a:t>経過年数による点検頻度短縮については、データが不足しているため、将来検討のために点検データを蓄積していく</a:t>
            </a:r>
            <a:endParaRPr lang="en-US" altLang="ja-JP" sz="1000" u="sng" kern="100" dirty="0"/>
          </a:p>
          <a:p>
            <a:r>
              <a:rPr lang="ja-JP" altLang="en-US" sz="1000" kern="100" dirty="0"/>
              <a:t>　　　　</a:t>
            </a:r>
            <a:r>
              <a:rPr lang="en-US" altLang="ja-JP" sz="1000" kern="100" dirty="0"/>
              <a:t>4.</a:t>
            </a:r>
            <a:r>
              <a:rPr lang="ja-JP" altLang="en-US" sz="1000" u="sng" kern="100" dirty="0"/>
              <a:t>地震後の点検、調査について、内容を見直す</a:t>
            </a:r>
            <a:endParaRPr lang="en-US" altLang="ja-JP" sz="1000" u="sng" kern="100" dirty="0"/>
          </a:p>
          <a:p>
            <a:pPr algn="just"/>
            <a:r>
              <a:rPr lang="ja-JP" altLang="en-US" sz="1000" kern="100" dirty="0"/>
              <a:t>（土木）</a:t>
            </a:r>
            <a:r>
              <a:rPr lang="en-US" altLang="ja-JP" sz="1000" kern="100" dirty="0"/>
              <a:t>5.</a:t>
            </a:r>
            <a:r>
              <a:rPr lang="ja-JP" altLang="en-US" sz="1000" u="sng" kern="100" dirty="0"/>
              <a:t>腐食環境レベル等を考慮し、点検頻度を見直す</a:t>
            </a:r>
            <a:endParaRPr lang="en-US" altLang="ja-JP" sz="1000" u="sng" kern="100" dirty="0"/>
          </a:p>
          <a:p>
            <a:r>
              <a:rPr lang="ja-JP" altLang="en-US" sz="1000" kern="100" dirty="0"/>
              <a:t>　　　　</a:t>
            </a:r>
            <a:r>
              <a:rPr lang="en-US" altLang="ja-JP" sz="1000" kern="100" dirty="0"/>
              <a:t>6.</a:t>
            </a:r>
            <a:r>
              <a:rPr lang="ja-JP" altLang="en-US" sz="1000" u="sng" kern="100" dirty="0">
                <a:solidFill>
                  <a:srgbClr val="FF0000"/>
                </a:solidFill>
              </a:rPr>
              <a:t>常時水没箇所については、点検方法の検討フローを作成し、点検方法が無い場合は、代替施設（仮設・本設）の設置を検討する</a:t>
            </a:r>
            <a:endParaRPr lang="en-US" altLang="ja-JP" sz="1000" u="sng" kern="100" dirty="0">
              <a:solidFill>
                <a:srgbClr val="FF0000"/>
              </a:solidFill>
            </a:endParaRPr>
          </a:p>
        </p:txBody>
      </p:sp>
      <p:sp>
        <p:nvSpPr>
          <p:cNvPr id="17" name="フローチャート: 組合せ 16">
            <a:extLst>
              <a:ext uri="{FF2B5EF4-FFF2-40B4-BE49-F238E27FC236}">
                <a16:creationId xmlns:a16="http://schemas.microsoft.com/office/drawing/2014/main" id="{39168D9E-F1DE-430F-BACB-A9C0812EA9CA}"/>
              </a:ext>
            </a:extLst>
          </p:cNvPr>
          <p:cNvSpPr/>
          <p:nvPr/>
        </p:nvSpPr>
        <p:spPr>
          <a:xfrm>
            <a:off x="3673498" y="147215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4893684-F9A9-4092-B88A-34F11B7D4AF5}"/>
              </a:ext>
            </a:extLst>
          </p:cNvPr>
          <p:cNvSpPr txBox="1"/>
          <p:nvPr/>
        </p:nvSpPr>
        <p:spPr>
          <a:xfrm>
            <a:off x="0" y="548680"/>
            <a:ext cx="8964488"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r>
              <a:rPr kumimoji="1" lang="ja-JP" altLang="en-US" dirty="0">
                <a:latin typeface="BIZ UDPゴシック" panose="020B0400000000000000" pitchFamily="50" charset="-128"/>
                <a:ea typeface="BIZ UDPゴシック" panose="020B0400000000000000" pitchFamily="50" charset="-128"/>
              </a:rPr>
              <a:t>点検、診断、評価の手法や体制等の充実　（資料№</a:t>
            </a:r>
            <a:r>
              <a:rPr kumimoji="1" lang="en-US" altLang="ja-JP" dirty="0">
                <a:latin typeface="BIZ UDPゴシック" panose="020B0400000000000000" pitchFamily="50" charset="-128"/>
                <a:ea typeface="BIZ UDPゴシック" panose="020B0400000000000000" pitchFamily="50" charset="-128"/>
              </a:rPr>
              <a:t>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5</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11</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14</a:t>
            </a:r>
            <a:r>
              <a:rPr kumimoji="1" lang="ja-JP" altLang="en-US" dirty="0">
                <a:latin typeface="BIZ UDPゴシック" panose="020B0400000000000000" pitchFamily="50" charset="-128"/>
                <a:ea typeface="BIZ UDPゴシック" panose="020B0400000000000000" pitchFamily="50" charset="-128"/>
              </a:rPr>
              <a:t>）</a:t>
            </a:r>
            <a:endParaRPr kumimoji="1" lang="ja-JP" altLang="en-US" sz="2400" dirty="0"/>
          </a:p>
        </p:txBody>
      </p:sp>
      <p:sp>
        <p:nvSpPr>
          <p:cNvPr id="26" name="フローチャート: 組合せ 25">
            <a:extLst>
              <a:ext uri="{FF2B5EF4-FFF2-40B4-BE49-F238E27FC236}">
                <a16:creationId xmlns:a16="http://schemas.microsoft.com/office/drawing/2014/main" id="{67F2E4B2-50C7-4C8F-AEC7-615F87511E8E}"/>
              </a:ext>
            </a:extLst>
          </p:cNvPr>
          <p:cNvSpPr/>
          <p:nvPr/>
        </p:nvSpPr>
        <p:spPr>
          <a:xfrm>
            <a:off x="3680747" y="3129166"/>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ローチャート: 組合せ 26">
            <a:extLst>
              <a:ext uri="{FF2B5EF4-FFF2-40B4-BE49-F238E27FC236}">
                <a16:creationId xmlns:a16="http://schemas.microsoft.com/office/drawing/2014/main" id="{38B0BC4F-F51E-4846-AA56-974D2E7F3815}"/>
              </a:ext>
            </a:extLst>
          </p:cNvPr>
          <p:cNvSpPr/>
          <p:nvPr/>
        </p:nvSpPr>
        <p:spPr>
          <a:xfrm>
            <a:off x="3673497" y="4294202"/>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組合せ 27">
            <a:extLst>
              <a:ext uri="{FF2B5EF4-FFF2-40B4-BE49-F238E27FC236}">
                <a16:creationId xmlns:a16="http://schemas.microsoft.com/office/drawing/2014/main" id="{C64EDDC5-F7E6-4B2B-B048-742A3B54577E}"/>
              </a:ext>
            </a:extLst>
          </p:cNvPr>
          <p:cNvSpPr/>
          <p:nvPr/>
        </p:nvSpPr>
        <p:spPr>
          <a:xfrm>
            <a:off x="3680747" y="515984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BD7EE30C-5A8F-4EF4-AB8E-EE23CA21FAC2}"/>
              </a:ext>
            </a:extLst>
          </p:cNvPr>
          <p:cNvSpPr txBox="1"/>
          <p:nvPr/>
        </p:nvSpPr>
        <p:spPr>
          <a:xfrm>
            <a:off x="-13856" y="0"/>
            <a:ext cx="9157855" cy="523220"/>
          </a:xfrm>
          <a:prstGeom prst="rect">
            <a:avLst/>
          </a:prstGeom>
          <a:solidFill>
            <a:srgbClr val="002060"/>
          </a:solidFill>
        </p:spPr>
        <p:txBody>
          <a:bodyPr wrap="square" rtlCol="0">
            <a:spAutoFit/>
          </a:bodyPr>
          <a:lstStyle/>
          <a:p>
            <a:r>
              <a:rPr lang="en-US" altLang="ja-JP" sz="2800" dirty="0">
                <a:solidFill>
                  <a:schemeClr val="bg1"/>
                </a:solidFill>
                <a:latin typeface="Meiryo UI" pitchFamily="50" charset="-128"/>
                <a:ea typeface="Meiryo UI" pitchFamily="50" charset="-128"/>
                <a:cs typeface="Meiryo UI" pitchFamily="50" charset="-128"/>
              </a:rPr>
              <a:t>3</a:t>
            </a:r>
            <a:r>
              <a:rPr lang="ja-JP" altLang="en-US" sz="2800" dirty="0">
                <a:solidFill>
                  <a:schemeClr val="bg1"/>
                </a:solidFill>
                <a:latin typeface="Meiryo UI" pitchFamily="50" charset="-128"/>
                <a:ea typeface="Meiryo UI" pitchFamily="50" charset="-128"/>
                <a:cs typeface="Meiryo UI" pitchFamily="50" charset="-128"/>
              </a:rPr>
              <a:t>．現計画の検証、課題抽出及び対応方針</a:t>
            </a:r>
          </a:p>
        </p:txBody>
      </p:sp>
      <p:sp>
        <p:nvSpPr>
          <p:cNvPr id="33" name="スライド番号プレースホルダー 1">
            <a:extLst>
              <a:ext uri="{FF2B5EF4-FFF2-40B4-BE49-F238E27FC236}">
                <a16:creationId xmlns:a16="http://schemas.microsoft.com/office/drawing/2014/main" id="{51B5565D-A442-473D-B93E-24E9F7230201}"/>
              </a:ext>
            </a:extLst>
          </p:cNvPr>
          <p:cNvSpPr>
            <a:spLocks noGrp="1"/>
          </p:cNvSpPr>
          <p:nvPr>
            <p:ph type="sldNum" sz="quarter" idx="12"/>
          </p:nvPr>
        </p:nvSpPr>
        <p:spPr>
          <a:xfrm>
            <a:off x="8050088" y="6491239"/>
            <a:ext cx="1828800" cy="365125"/>
          </a:xfrm>
        </p:spPr>
        <p:txBody>
          <a:bodyPr/>
          <a:lstStyle/>
          <a:p>
            <a:fld id="{682EF9F9-C4E8-46B2-BBF1-33E3162B856A}" type="slidenum">
              <a:rPr kumimoji="1" lang="ja-JP" altLang="en-US" smtClean="0"/>
              <a:t>30</a:t>
            </a:fld>
            <a:endParaRPr kumimoji="1" lang="ja-JP" altLang="en-US" dirty="0"/>
          </a:p>
        </p:txBody>
      </p:sp>
      <p:sp>
        <p:nvSpPr>
          <p:cNvPr id="15" name="テキスト ボックス 14">
            <a:extLst>
              <a:ext uri="{FF2B5EF4-FFF2-40B4-BE49-F238E27FC236}">
                <a16:creationId xmlns:a16="http://schemas.microsoft.com/office/drawing/2014/main" id="{7E46E49F-6E21-4617-BA51-CAD67BCB198A}"/>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2" action="ppaction://hlinksldjump"/>
              </a:rPr>
              <a:t>戻る</a:t>
            </a:r>
            <a:endParaRPr kumimoji="1" lang="ja-JP" altLang="en-US" sz="1400" dirty="0"/>
          </a:p>
        </p:txBody>
      </p:sp>
    </p:spTree>
    <p:extLst>
      <p:ext uri="{BB962C8B-B14F-4D97-AF65-F5344CB8AC3E}">
        <p14:creationId xmlns:p14="http://schemas.microsoft.com/office/powerpoint/2010/main" val="9841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現計画の検証、課題抽出及び取組方針</a:t>
            </a: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４－３　現計画における課題 </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66040" y="969119"/>
            <a:ext cx="4057227"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◆検証結果に基づく課題と取組方針　</a:t>
            </a:r>
            <a:endParaRPr kumimoji="1"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0" name="表 9">
            <a:extLst>
              <a:ext uri="{FF2B5EF4-FFF2-40B4-BE49-F238E27FC236}">
                <a16:creationId xmlns:a16="http://schemas.microsoft.com/office/drawing/2014/main" id="{AD1BCF57-1CA4-4097-AD56-108D49E1F780}"/>
              </a:ext>
            </a:extLst>
          </p:cNvPr>
          <p:cNvGraphicFramePr>
            <a:graphicFrameLocks noGrp="1"/>
          </p:cNvGraphicFramePr>
          <p:nvPr/>
        </p:nvGraphicFramePr>
        <p:xfrm>
          <a:off x="179512" y="1556792"/>
          <a:ext cx="8784976" cy="4572000"/>
        </p:xfrm>
        <a:graphic>
          <a:graphicData uri="http://schemas.openxmlformats.org/drawingml/2006/table">
            <a:tbl>
              <a:tblPr firstRow="1" bandRow="1">
                <a:tableStyleId>{5C22544A-7EE6-4342-B048-85BDC9FD1C3A}</a:tableStyleId>
              </a:tblPr>
              <a:tblGrid>
                <a:gridCol w="797146">
                  <a:extLst>
                    <a:ext uri="{9D8B030D-6E8A-4147-A177-3AD203B41FA5}">
                      <a16:colId xmlns:a16="http://schemas.microsoft.com/office/drawing/2014/main" val="1047732090"/>
                    </a:ext>
                  </a:extLst>
                </a:gridCol>
                <a:gridCol w="1511322">
                  <a:extLst>
                    <a:ext uri="{9D8B030D-6E8A-4147-A177-3AD203B41FA5}">
                      <a16:colId xmlns:a16="http://schemas.microsoft.com/office/drawing/2014/main" val="284509453"/>
                    </a:ext>
                  </a:extLst>
                </a:gridCol>
                <a:gridCol w="3380164">
                  <a:extLst>
                    <a:ext uri="{9D8B030D-6E8A-4147-A177-3AD203B41FA5}">
                      <a16:colId xmlns:a16="http://schemas.microsoft.com/office/drawing/2014/main" val="2342667164"/>
                    </a:ext>
                  </a:extLst>
                </a:gridCol>
                <a:gridCol w="3096344">
                  <a:extLst>
                    <a:ext uri="{9D8B030D-6E8A-4147-A177-3AD203B41FA5}">
                      <a16:colId xmlns:a16="http://schemas.microsoft.com/office/drawing/2014/main" val="3695324082"/>
                    </a:ext>
                  </a:extLst>
                </a:gridCol>
              </a:tblGrid>
              <a:tr h="260922">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altLang="ja-JP" sz="1200" kern="100" dirty="0">
                        <a:latin typeface="Meiryo UI" panose="020B0604030504040204" pitchFamily="50" charset="-128"/>
                        <a:ea typeface="Meiryo UI" panose="020B0604030504040204" pitchFamily="50" charset="-128"/>
                      </a:endParaRPr>
                    </a:p>
                    <a:p>
                      <a:pPr algn="just"/>
                      <a:r>
                        <a:rPr lang="ja-JP" altLang="en-US" sz="1200" kern="100" dirty="0">
                          <a:latin typeface="Meiryo UI" panose="020B0604030504040204" pitchFamily="50" charset="-128"/>
                          <a:ea typeface="Meiryo UI" panose="020B0604030504040204" pitchFamily="50" charset="-128"/>
                        </a:rPr>
                        <a:t>同じ設備分類内で、寿命が異なるものが存在するが、</a:t>
                      </a:r>
                    </a:p>
                    <a:p>
                      <a:pPr algn="just"/>
                      <a:r>
                        <a:rPr lang="ja-JP" altLang="en-US" sz="1200" kern="100" dirty="0">
                          <a:latin typeface="Meiryo UI" panose="020B0604030504040204" pitchFamily="50" charset="-128"/>
                          <a:ea typeface="Meiryo UI" panose="020B0604030504040204" pitchFamily="50" charset="-128"/>
                        </a:rPr>
                        <a:t>類似設備の年数設定を参考に管理をしているものがある。</a:t>
                      </a:r>
                      <a:endParaRPr lang="en-US" altLang="ja-JP" sz="1200" kern="100" dirty="0">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latin typeface="Meiryo UI" panose="020B0604030504040204" pitchFamily="50" charset="-128"/>
                          <a:ea typeface="Meiryo UI" panose="020B0604030504040204" pitchFamily="50" charset="-128"/>
                        </a:rPr>
                        <a:t>設備分類を追加、細分化することで、より適切な目標寿命の設定を行うなど、更に効率的・効果的な維持管理を目指す。</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7037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点検結果が紙による管理で、電子化できていないも</a:t>
                      </a:r>
                    </a:p>
                    <a:p>
                      <a:r>
                        <a:rPr kumimoji="1" lang="ja-JP" altLang="en-US" sz="1200" dirty="0">
                          <a:latin typeface="Meiryo UI" panose="020B0604030504040204" pitchFamily="50" charset="-128"/>
                          <a:ea typeface="Meiryo UI" panose="020B0604030504040204" pitchFamily="50" charset="-128"/>
                        </a:rPr>
                        <a:t>のがある。</a:t>
                      </a:r>
                    </a:p>
                    <a:p>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kern="100" dirty="0">
                        <a:effectLst/>
                        <a:latin typeface="Meiryo UI" panose="020B0604030504040204" pitchFamily="50" charset="-128"/>
                        <a:ea typeface="Meiryo UI" panose="020B0604030504040204" pitchFamily="50" charset="-128"/>
                      </a:endParaRPr>
                    </a:p>
                    <a:p>
                      <a:endParaRPr lang="en-US" altLang="ja-JP" sz="1200" kern="100" dirty="0">
                        <a:effectLst/>
                        <a:latin typeface="Meiryo UI" panose="020B0604030504040204" pitchFamily="50" charset="-128"/>
                        <a:ea typeface="Meiryo UI" panose="020B0604030504040204" pitchFamily="50" charset="-128"/>
                      </a:endParaRPr>
                    </a:p>
                    <a:p>
                      <a:r>
                        <a:rPr lang="ja-JP" altLang="en-US" sz="1200" kern="100" dirty="0">
                          <a:effectLst/>
                          <a:latin typeface="Meiryo UI" panose="020B0604030504040204" pitchFamily="50" charset="-128"/>
                          <a:ea typeface="Meiryo UI" panose="020B0604030504040204" pitchFamily="50" charset="-128"/>
                        </a:rPr>
                        <a:t>防災施設であり、常時稼働しておらず、計測頻度は少ないが、点検結果の電子データ蓄積に努め、データ蓄積による傾向管理に利用し充実を図る。</a:t>
                      </a:r>
                    </a:p>
                    <a:p>
                      <a:endParaRPr lang="ja-JP" altLang="en-US" sz="1200" kern="100" dirty="0">
                        <a:effectLst/>
                        <a:latin typeface="Meiryo UI" panose="020B0604030504040204" pitchFamily="50" charset="-128"/>
                        <a:ea typeface="Meiryo UI" panose="020B0604030504040204" pitchFamily="50" charset="-128"/>
                      </a:endParaRPr>
                    </a:p>
                    <a:p>
                      <a:endParaRPr lang="ja-JP" altLang="en-US" sz="1200" kern="100" dirty="0">
                        <a:effectLst/>
                        <a:highlight>
                          <a:srgbClr val="FFFF00"/>
                        </a:highligh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804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kumimoji="1" lang="en-US" altLang="ja-JP" sz="1200" dirty="0">
                        <a:latin typeface="Meiryo UI" panose="020B0604030504040204" pitchFamily="50" charset="-128"/>
                        <a:ea typeface="Meiryo UI" panose="020B0604030504040204" pitchFamily="50" charset="-128"/>
                      </a:endParaRPr>
                    </a:p>
                    <a:p>
                      <a:pPr algn="just"/>
                      <a:r>
                        <a:rPr kumimoji="1" lang="ja-JP" altLang="en-US" sz="1200" dirty="0">
                          <a:latin typeface="Meiryo UI" panose="020B0604030504040204" pitchFamily="50" charset="-128"/>
                          <a:ea typeface="Meiryo UI" panose="020B0604030504040204" pitchFamily="50" charset="-128"/>
                        </a:rPr>
                        <a:t>職員が減少し、個人が担う業務量が増えることが懸念され、技術の継承に必要な時間が十分に確保できない。</a:t>
                      </a:r>
                    </a:p>
                    <a:p>
                      <a:pPr algn="just"/>
                      <a:r>
                        <a:rPr kumimoji="1" lang="ja-JP" altLang="en-US" sz="1200" dirty="0">
                          <a:latin typeface="Meiryo UI" panose="020B0604030504040204" pitchFamily="50" charset="-128"/>
                          <a:ea typeface="Meiryo UI" panose="020B0604030504040204" pitchFamily="50" charset="-128"/>
                        </a:rPr>
                        <a:t>　</a:t>
                      </a:r>
                    </a:p>
                    <a:p>
                      <a:pPr algn="just"/>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200" b="0" u="none" strike="noStrike" kern="100" baseline="0" dirty="0">
                        <a:solidFill>
                          <a:schemeClr val="tx1"/>
                        </a:solidFill>
                        <a:latin typeface="Meiryo UI" panose="020B0604030504040204" pitchFamily="50" charset="-128"/>
                        <a:ea typeface="Meiryo UI" panose="020B0604030504040204" pitchFamily="50" charset="-128"/>
                      </a:endParaRPr>
                    </a:p>
                    <a:p>
                      <a:pPr algn="just"/>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『具体的な取組内容』を継続し技術力を維持しつつ、デジタル技術の活用</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en-US" altLang="ja-JP" sz="1200" dirty="0">
                          <a:effectLst/>
                          <a:latin typeface="HGｺﾞｼｯｸM 見出し"/>
                          <a:ea typeface="游ゴシック" panose="020B0400000000000000" pitchFamily="50" charset="-128"/>
                          <a:cs typeface="ＭＳ Ｐゴシック" panose="020B0600070205080204" pitchFamily="50" charset="-128"/>
                        </a:rPr>
                        <a:t>※</a:t>
                      </a:r>
                      <a:r>
                        <a:rPr lang="ja-JP" altLang="en-US" sz="1200" dirty="0">
                          <a:effectLst/>
                          <a:latin typeface="HGｺﾞｼｯｸM 見出し"/>
                          <a:ea typeface="游ゴシック" panose="020B0400000000000000" pitchFamily="50" charset="-128"/>
                          <a:cs typeface="ＭＳ Ｐゴシック" panose="020B0600070205080204" pitchFamily="50" charset="-128"/>
                        </a:rPr>
                        <a:t>）</a:t>
                      </a:r>
                      <a:r>
                        <a:rPr lang="ja-JP"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による省力化などにより、必要な時間の確保を行う。</a:t>
                      </a:r>
                    </a:p>
                    <a:p>
                      <a:endParaRPr lang="ja-JP" altLang="en-US" sz="1200" b="0" u="sng" strike="noStrike" kern="100" baseline="0" dirty="0">
                        <a:solidFill>
                          <a:schemeClr val="tx1"/>
                        </a:solidFill>
                        <a:latin typeface="Meiryo UI" panose="020B0604030504040204" pitchFamily="50" charset="-128"/>
                        <a:ea typeface="Meiryo UI" panose="020B0604030504040204" pitchFamily="50" charset="-128"/>
                      </a:endParaRPr>
                    </a:p>
                    <a:p>
                      <a:r>
                        <a:rPr lang="en-US" altLang="ja-JP" sz="1200" b="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別途、「第１回審議会　委員からの意見」にて整理</a:t>
                      </a:r>
                    </a:p>
                    <a:p>
                      <a:endParaRPr lang="en-US" altLang="ja-JP" sz="1200" b="0" u="sng" strike="noStrike" kern="100" baseline="0" dirty="0">
                        <a:solidFill>
                          <a:schemeClr val="tx1"/>
                        </a:solidFill>
                        <a:latin typeface="Meiryo UI" panose="020B0604030504040204" pitchFamily="50" charset="-128"/>
                        <a:ea typeface="Meiryo UI" panose="020B0604030504040204" pitchFamily="50" charset="-128"/>
                      </a:endParaRPr>
                    </a:p>
                    <a:p>
                      <a:endParaRPr lang="en-US" altLang="ja-JP" sz="1200" kern="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11" name="テキスト ボックス 10">
            <a:extLst>
              <a:ext uri="{FF2B5EF4-FFF2-40B4-BE49-F238E27FC236}">
                <a16:creationId xmlns:a16="http://schemas.microsoft.com/office/drawing/2014/main" id="{30215425-FA0E-4253-A924-EFA3D14AC9D9}"/>
              </a:ext>
            </a:extLst>
          </p:cNvPr>
          <p:cNvSpPr txBox="1"/>
          <p:nvPr/>
        </p:nvSpPr>
        <p:spPr>
          <a:xfrm>
            <a:off x="7193159" y="3653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3BEA1D16-A3D5-490B-A958-B253CBC5D3CB}"/>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2" action="ppaction://hlinksldjump"/>
              </a:rPr>
              <a:t>戻る</a:t>
            </a:r>
            <a:endParaRPr kumimoji="1" lang="ja-JP" altLang="en-US" sz="1400" dirty="0"/>
          </a:p>
        </p:txBody>
      </p:sp>
    </p:spTree>
    <p:extLst>
      <p:ext uri="{BB962C8B-B14F-4D97-AF65-F5344CB8AC3E}">
        <p14:creationId xmlns:p14="http://schemas.microsoft.com/office/powerpoint/2010/main" val="169771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57855"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⑩</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改築において考慮すべき視点と改築判定フロー</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70898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機械電気設備については、原則として、</a:t>
            </a:r>
            <a:r>
              <a:rPr lang="en-US" altLang="ja-JP" sz="1200" kern="100" dirty="0"/>
              <a:t>LCC</a:t>
            </a:r>
            <a:r>
              <a:rPr lang="ja-JP" altLang="en-US" sz="1200" kern="100" dirty="0"/>
              <a:t>比較を実施の上で改築手法を選定するが、機器点数が膨大であるため、まずは</a:t>
            </a:r>
            <a:r>
              <a:rPr lang="en-US" altLang="ja-JP" sz="1200" kern="100" dirty="0"/>
              <a:t>LCC</a:t>
            </a:r>
            <a:r>
              <a:rPr lang="ja-JP" altLang="en-US" sz="1200" kern="100" dirty="0"/>
              <a:t>比較対象機器を選定する。その選定フローは以下に示すものを基本とする。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72559F0-2CB1-4D75-940D-292C838BC9E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10A1EDDE-CE7F-487F-B70B-32855D606011}"/>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t>・</a:t>
            </a:r>
            <a:r>
              <a:rPr lang="ja-JP" altLang="en-US" sz="1200" kern="100" dirty="0">
                <a:solidFill>
                  <a:srgbClr val="FF0000"/>
                </a:solidFill>
              </a:rPr>
              <a:t>判定フローは小分類単位での更新・改築を前提としたものに</a:t>
            </a:r>
            <a:endParaRPr lang="en-US" altLang="ja-JP" sz="1200" kern="100" dirty="0">
              <a:solidFill>
                <a:srgbClr val="FF0000"/>
              </a:solidFill>
            </a:endParaRPr>
          </a:p>
          <a:p>
            <a:r>
              <a:rPr lang="ja-JP" altLang="en-US" sz="1200" kern="100" dirty="0">
                <a:solidFill>
                  <a:srgbClr val="FF0000"/>
                </a:solidFill>
              </a:rPr>
              <a:t>　なっているが、中分類単位などの設備群で更新・改築を行う</a:t>
            </a:r>
            <a:endParaRPr lang="en-US" altLang="ja-JP" sz="1200" kern="100" dirty="0">
              <a:solidFill>
                <a:srgbClr val="FF0000"/>
              </a:solidFill>
            </a:endParaRPr>
          </a:p>
          <a:p>
            <a:r>
              <a:rPr lang="ja-JP" altLang="en-US" sz="1200" kern="100" dirty="0">
                <a:solidFill>
                  <a:srgbClr val="FF0000"/>
                </a:solidFill>
              </a:rPr>
              <a:t>　方が効率的・経済的な場合もある。</a:t>
            </a:r>
            <a:endParaRPr lang="en-US" altLang="ja-JP" sz="1200" kern="100" dirty="0">
              <a:solidFill>
                <a:srgbClr val="FF0000"/>
              </a:solidFill>
            </a:endParaRPr>
          </a:p>
        </p:txBody>
      </p:sp>
      <p:sp>
        <p:nvSpPr>
          <p:cNvPr id="19" name="テキスト ボックス 18">
            <a:extLst>
              <a:ext uri="{FF2B5EF4-FFF2-40B4-BE49-F238E27FC236}">
                <a16:creationId xmlns:a16="http://schemas.microsoft.com/office/drawing/2014/main" id="{17814301-873A-49D2-A267-6534BFEF7FCB}"/>
              </a:ext>
            </a:extLst>
          </p:cNvPr>
          <p:cNvSpPr txBox="1"/>
          <p:nvPr/>
        </p:nvSpPr>
        <p:spPr>
          <a:xfrm>
            <a:off x="4364502" y="385507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a:t>
            </a:r>
            <a:r>
              <a:rPr lang="ja-JP" altLang="en-US" sz="1200" kern="100" dirty="0">
                <a:solidFill>
                  <a:srgbClr val="FF0000"/>
                </a:solidFill>
                <a:effectLst/>
              </a:rPr>
              <a:t>中分類単位などの設備群での更新・改築の判定に至るフロー</a:t>
            </a:r>
            <a:endParaRPr lang="en-US" altLang="ja-JP" sz="1200" kern="100" dirty="0">
              <a:solidFill>
                <a:srgbClr val="FF0000"/>
              </a:solidFill>
              <a:effectLst/>
            </a:endParaRPr>
          </a:p>
          <a:p>
            <a:r>
              <a:rPr lang="ja-JP" altLang="en-US" sz="1200" kern="100" dirty="0">
                <a:solidFill>
                  <a:srgbClr val="FF0000"/>
                </a:solidFill>
              </a:rPr>
              <a:t>　</a:t>
            </a:r>
            <a:r>
              <a:rPr lang="ja-JP" altLang="en-US" sz="1200" kern="100" dirty="0">
                <a:solidFill>
                  <a:srgbClr val="FF0000"/>
                </a:solidFill>
                <a:effectLst/>
              </a:rPr>
              <a:t>を追加する。</a:t>
            </a:r>
            <a:endParaRPr lang="en-US" altLang="ja-JP" sz="1200" kern="100" dirty="0">
              <a:solidFill>
                <a:srgbClr val="FF0000"/>
              </a:solidFill>
              <a:effectLst/>
            </a:endParaRPr>
          </a:p>
        </p:txBody>
      </p:sp>
      <p:sp>
        <p:nvSpPr>
          <p:cNvPr id="20" name="フローチャート: 組合せ 19">
            <a:extLst>
              <a:ext uri="{FF2B5EF4-FFF2-40B4-BE49-F238E27FC236}">
                <a16:creationId xmlns:a16="http://schemas.microsoft.com/office/drawing/2014/main" id="{800D7362-2BC8-4208-A221-DC5556507CB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3CE90D90-2CE3-4238-B2B9-B6208C2937D1}"/>
              </a:ext>
            </a:extLst>
          </p:cNvPr>
          <p:cNvSpPr/>
          <p:nvPr/>
        </p:nvSpPr>
        <p:spPr>
          <a:xfrm>
            <a:off x="5702786" y="3642031"/>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6D554E0-EA37-44BA-ADC1-964597E8E44E}"/>
              </a:ext>
            </a:extLst>
          </p:cNvPr>
          <p:cNvPicPr>
            <a:picLocks noChangeAspect="1"/>
          </p:cNvPicPr>
          <p:nvPr/>
        </p:nvPicPr>
        <p:blipFill>
          <a:blip r:embed="rId3"/>
          <a:stretch>
            <a:fillRect/>
          </a:stretch>
        </p:blipFill>
        <p:spPr>
          <a:xfrm>
            <a:off x="181702" y="2254702"/>
            <a:ext cx="3611056" cy="3439920"/>
          </a:xfrm>
          <a:prstGeom prst="rect">
            <a:avLst/>
          </a:prstGeom>
          <a:solidFill>
            <a:schemeClr val="bg1"/>
          </a:solidFill>
        </p:spPr>
      </p:pic>
      <p:pic>
        <p:nvPicPr>
          <p:cNvPr id="9" name="図 8">
            <a:extLst>
              <a:ext uri="{FF2B5EF4-FFF2-40B4-BE49-F238E27FC236}">
                <a16:creationId xmlns:a16="http://schemas.microsoft.com/office/drawing/2014/main" id="{17BF2161-21AB-4E30-A627-C890DDCED5A4}"/>
              </a:ext>
            </a:extLst>
          </p:cNvPr>
          <p:cNvPicPr>
            <a:picLocks noChangeAspect="1"/>
          </p:cNvPicPr>
          <p:nvPr/>
        </p:nvPicPr>
        <p:blipFill>
          <a:blip r:embed="rId4"/>
          <a:stretch>
            <a:fillRect/>
          </a:stretch>
        </p:blipFill>
        <p:spPr>
          <a:xfrm>
            <a:off x="4650068" y="4543830"/>
            <a:ext cx="3857148" cy="2241805"/>
          </a:xfrm>
          <a:prstGeom prst="rect">
            <a:avLst/>
          </a:prstGeom>
        </p:spPr>
      </p:pic>
      <p:sp>
        <p:nvSpPr>
          <p:cNvPr id="16" name="テキスト ボックス 15">
            <a:extLst>
              <a:ext uri="{FF2B5EF4-FFF2-40B4-BE49-F238E27FC236}">
                <a16:creationId xmlns:a16="http://schemas.microsoft.com/office/drawing/2014/main" id="{F58B9357-2D64-43B9-83B4-0E46B6A9C6AE}"/>
              </a:ext>
            </a:extLst>
          </p:cNvPr>
          <p:cNvSpPr txBox="1"/>
          <p:nvPr/>
        </p:nvSpPr>
        <p:spPr>
          <a:xfrm>
            <a:off x="3938205" y="4628679"/>
            <a:ext cx="1107996" cy="369332"/>
          </a:xfrm>
          <a:prstGeom prst="rect">
            <a:avLst/>
          </a:prstGeom>
          <a:noFill/>
        </p:spPr>
        <p:txBody>
          <a:bodyPr wrap="none" rtlCol="0">
            <a:spAutoFit/>
          </a:bodyPr>
          <a:lstStyle/>
          <a:p>
            <a:r>
              <a:rPr kumimoji="1" lang="en-US" altLang="ja-JP" dirty="0"/>
              <a:t>【</a:t>
            </a:r>
            <a:r>
              <a:rPr kumimoji="1" lang="ja-JP" altLang="en-US" dirty="0"/>
              <a:t>参考</a:t>
            </a:r>
            <a:r>
              <a:rPr kumimoji="1" lang="en-US" altLang="ja-JP" dirty="0"/>
              <a:t>】</a:t>
            </a:r>
          </a:p>
        </p:txBody>
      </p:sp>
      <p:sp>
        <p:nvSpPr>
          <p:cNvPr id="15" name="テキスト ボックス 14">
            <a:extLst>
              <a:ext uri="{FF2B5EF4-FFF2-40B4-BE49-F238E27FC236}">
                <a16:creationId xmlns:a16="http://schemas.microsoft.com/office/drawing/2014/main" id="{A227DECB-6083-4D8D-B68A-6B7CDC7E0253}"/>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23" name="テキスト ボックス 22">
            <a:extLst>
              <a:ext uri="{FF2B5EF4-FFF2-40B4-BE49-F238E27FC236}">
                <a16:creationId xmlns:a16="http://schemas.microsoft.com/office/drawing/2014/main" id="{BABE16F2-ACB6-4939-BF81-8E11F346922C}"/>
              </a:ext>
            </a:extLst>
          </p:cNvPr>
          <p:cNvSpPr txBox="1"/>
          <p:nvPr/>
        </p:nvSpPr>
        <p:spPr>
          <a:xfrm>
            <a:off x="7158183" y="-819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
        <p:nvSpPr>
          <p:cNvPr id="24" name="テキスト ボックス 23">
            <a:extLst>
              <a:ext uri="{FF2B5EF4-FFF2-40B4-BE49-F238E27FC236}">
                <a16:creationId xmlns:a16="http://schemas.microsoft.com/office/drawing/2014/main" id="{347586ED-BEF1-4F18-A44F-79740CDAC2F6}"/>
              </a:ext>
            </a:extLst>
          </p:cNvPr>
          <p:cNvSpPr txBox="1"/>
          <p:nvPr/>
        </p:nvSpPr>
        <p:spPr>
          <a:xfrm>
            <a:off x="8624306" y="6538912"/>
            <a:ext cx="519694" cy="307777"/>
          </a:xfrm>
          <a:prstGeom prst="rect">
            <a:avLst/>
          </a:prstGeom>
          <a:noFill/>
        </p:spPr>
        <p:txBody>
          <a:bodyPr wrap="none" rtlCol="0">
            <a:spAutoFit/>
          </a:bodyPr>
          <a:lstStyle/>
          <a:p>
            <a:r>
              <a:rPr kumimoji="1" lang="ja-JP" altLang="en-US" sz="1400" dirty="0">
                <a:hlinkClick r:id="rId5" action="ppaction://hlinksldjump"/>
              </a:rPr>
              <a:t>戻る</a:t>
            </a:r>
            <a:endParaRPr kumimoji="1" lang="ja-JP" altLang="en-US" sz="1400" dirty="0"/>
          </a:p>
        </p:txBody>
      </p:sp>
    </p:spTree>
    <p:extLst>
      <p:ext uri="{BB962C8B-B14F-4D97-AF65-F5344CB8AC3E}">
        <p14:creationId xmlns:p14="http://schemas.microsoft.com/office/powerpoint/2010/main" val="315197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１</a:t>
            </a:r>
            <a:r>
              <a:rPr lang="ja-JP" altLang="en-US" sz="2400" b="1">
                <a:solidFill>
                  <a:schemeClr val="bg1"/>
                </a:solidFill>
                <a:latin typeface="Meiryo UI" pitchFamily="50" charset="-128"/>
                <a:ea typeface="Meiryo UI" pitchFamily="50" charset="-128"/>
                <a:cs typeface="Meiryo UI" pitchFamily="50" charset="-128"/>
              </a:rPr>
              <a:t>　個別部会の結果概要①点検等</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1">
            <a:extLst>
              <a:ext uri="{FF2B5EF4-FFF2-40B4-BE49-F238E27FC236}">
                <a16:creationId xmlns:a16="http://schemas.microsoft.com/office/drawing/2014/main" id="{68FD6A9B-2EB6-441C-E6EE-CBBA461B90A0}"/>
              </a:ext>
            </a:extLst>
          </p:cNvPr>
          <p:cNvSpPr>
            <a:spLocks noChangeArrowheads="1"/>
          </p:cNvSpPr>
          <p:nvPr/>
        </p:nvSpPr>
        <p:spPr bwMode="auto">
          <a:xfrm>
            <a:off x="6148388" y="206741"/>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a:ea typeface="Meiryo UI"/>
              </a:rPr>
              <a:t>個別部会の内容と取組方針</a:t>
            </a:r>
          </a:p>
        </p:txBody>
      </p:sp>
      <p:graphicFrame>
        <p:nvGraphicFramePr>
          <p:cNvPr id="19" name="表 36">
            <a:extLst>
              <a:ext uri="{FF2B5EF4-FFF2-40B4-BE49-F238E27FC236}">
                <a16:creationId xmlns:a16="http://schemas.microsoft.com/office/drawing/2014/main" id="{561248AF-3DDE-6C2C-137F-BDE0B927E0D3}"/>
              </a:ext>
            </a:extLst>
          </p:cNvPr>
          <p:cNvGraphicFramePr>
            <a:graphicFrameLocks noGrp="1"/>
          </p:cNvGraphicFramePr>
          <p:nvPr>
            <p:extLst>
              <p:ext uri="{D42A27DB-BD31-4B8C-83A1-F6EECF244321}">
                <p14:modId xmlns:p14="http://schemas.microsoft.com/office/powerpoint/2010/main" val="2264309095"/>
              </p:ext>
            </p:extLst>
          </p:nvPr>
        </p:nvGraphicFramePr>
        <p:xfrm>
          <a:off x="34775" y="696616"/>
          <a:ext cx="9086033" cy="2664308"/>
        </p:xfrm>
        <a:graphic>
          <a:graphicData uri="http://schemas.openxmlformats.org/drawingml/2006/table">
            <a:tbl>
              <a:tblPr firstRow="1" bandRow="1">
                <a:tableStyleId>{5C22544A-7EE6-4342-B048-85BDC9FD1C3A}</a:tableStyleId>
              </a:tblPr>
              <a:tblGrid>
                <a:gridCol w="282857">
                  <a:extLst>
                    <a:ext uri="{9D8B030D-6E8A-4147-A177-3AD203B41FA5}">
                      <a16:colId xmlns:a16="http://schemas.microsoft.com/office/drawing/2014/main" val="1117461617"/>
                    </a:ext>
                  </a:extLst>
                </a:gridCol>
                <a:gridCol w="902900">
                  <a:extLst>
                    <a:ext uri="{9D8B030D-6E8A-4147-A177-3AD203B41FA5}">
                      <a16:colId xmlns:a16="http://schemas.microsoft.com/office/drawing/2014/main" val="1633169663"/>
                    </a:ext>
                  </a:extLst>
                </a:gridCol>
                <a:gridCol w="2597303">
                  <a:extLst>
                    <a:ext uri="{9D8B030D-6E8A-4147-A177-3AD203B41FA5}">
                      <a16:colId xmlns:a16="http://schemas.microsoft.com/office/drawing/2014/main" val="3372811264"/>
                    </a:ext>
                  </a:extLst>
                </a:gridCol>
                <a:gridCol w="2827176">
                  <a:extLst>
                    <a:ext uri="{9D8B030D-6E8A-4147-A177-3AD203B41FA5}">
                      <a16:colId xmlns:a16="http://schemas.microsoft.com/office/drawing/2014/main" val="3977763631"/>
                    </a:ext>
                  </a:extLst>
                </a:gridCol>
                <a:gridCol w="2475797">
                  <a:extLst>
                    <a:ext uri="{9D8B030D-6E8A-4147-A177-3AD203B41FA5}">
                      <a16:colId xmlns:a16="http://schemas.microsoft.com/office/drawing/2014/main" val="2509555453"/>
                    </a:ext>
                  </a:extLst>
                </a:gridCol>
              </a:tblGrid>
              <a:tr h="37830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道路・橋梁等部会</a:t>
                      </a:r>
                      <a:endParaRPr kumimoji="1" lang="ja-JP" altLang="en-US" sz="1100">
                        <a:latin typeface="Meiryo UI"/>
                        <a:ea typeface="Meiryo UI"/>
                      </a:endParaRPr>
                    </a:p>
                  </a:txBody>
                  <a:tcPr anchor="ct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河川等部会</a:t>
                      </a:r>
                      <a:endParaRPr kumimoji="1" lang="ja-JP" altLang="en-US" sz="1100">
                        <a:latin typeface="Meiryo UI"/>
                        <a:ea typeface="Meiryo UI"/>
                      </a:endParaRPr>
                    </a:p>
                  </a:txBody>
                  <a:tcPr anchor="ctr"/>
                </a:tc>
                <a:tc>
                  <a:txBody>
                    <a:bodyPr/>
                    <a:lstStyle/>
                    <a:p>
                      <a:pPr marL="0" indent="0" algn="ctr">
                        <a:lnSpc>
                          <a:spcPct val="100000"/>
                        </a:lnSpc>
                      </a:pPr>
                      <a:r>
                        <a:rPr kumimoji="1" lang="ja-JP" altLang="en-US" sz="1200">
                          <a:latin typeface="Meiryo UI" panose="020B0604030504040204" pitchFamily="50" charset="-128"/>
                          <a:ea typeface="Meiryo UI" panose="020B0604030504040204" pitchFamily="50" charset="-128"/>
                        </a:rPr>
                        <a:t>設備部会</a:t>
                      </a:r>
                      <a:endParaRPr kumimoji="1" lang="en-US" altLang="ja-JP" sz="12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25649540"/>
                  </a:ext>
                </a:extLst>
              </a:tr>
              <a:tr h="257643">
                <a:tc rowSpan="3">
                  <a:txBody>
                    <a:bodyPr/>
                    <a:lstStyle/>
                    <a:p>
                      <a:pPr algn="just">
                        <a:lnSpc>
                          <a:spcPct val="100000"/>
                        </a:lnSpc>
                      </a:pPr>
                      <a:r>
                        <a:rPr kumimoji="1" lang="ja-JP" altLang="en-US" sz="1100">
                          <a:latin typeface="Meiryo UI" panose="020B0604030504040204" pitchFamily="50" charset="-128"/>
                          <a:ea typeface="Meiryo UI" panose="020B0604030504040204" pitchFamily="50" charset="-128"/>
                        </a:rPr>
                        <a:t>点検等の状況</a:t>
                      </a:r>
                    </a:p>
                  </a:txBody>
                  <a:tcPr/>
                </a:tc>
                <a:tc>
                  <a:txBody>
                    <a:bodyPr/>
                    <a:lstStyle/>
                    <a:p>
                      <a:r>
                        <a:rPr kumimoji="1" lang="ja-JP" altLang="en-US" sz="1100">
                          <a:latin typeface="Meiryo UI" panose="020B0604030504040204" pitchFamily="50" charset="-128"/>
                          <a:ea typeface="Meiryo UI" panose="020B0604030504040204" pitchFamily="50" charset="-128"/>
                        </a:rPr>
                        <a:t>状況</a:t>
                      </a:r>
                      <a:endParaRPr kumimoji="1" lang="ja-JP" altLang="en-US" sz="1100"/>
                    </a:p>
                  </a:txBody>
                  <a:tcPr/>
                </a:tc>
                <a:tc>
                  <a:txBody>
                    <a:bodyPr/>
                    <a:lstStyle/>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定期点検等実施済</a:t>
                      </a:r>
                      <a:r>
                        <a:rPr lang="ja-JP" altLang="en-US" sz="1100" kern="1200">
                          <a:solidFill>
                            <a:schemeClr val="dk1"/>
                          </a:solidFill>
                          <a:latin typeface="Meiryo UI"/>
                          <a:ea typeface="Meiryo UI"/>
                          <a:cs typeface="+mn-cs"/>
                        </a:rPr>
                        <a:t>（一部未実施）</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tc>
                <a:tc>
                  <a:txBody>
                    <a:bodyPr/>
                    <a:lstStyle/>
                    <a:p>
                      <a:pPr marL="171450" indent="-171450" algn="l"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定期点検等実施済</a:t>
                      </a:r>
                      <a:r>
                        <a:rPr lang="ja-JP" sz="1100" b="0" i="0" u="none" strike="noStrike" kern="1200" noProof="0">
                          <a:solidFill>
                            <a:schemeClr val="dk1"/>
                          </a:solidFill>
                          <a:latin typeface="Meiryo UI"/>
                          <a:ea typeface="Meiryo UI"/>
                        </a:rPr>
                        <a:t>（一部未実施）</a:t>
                      </a:r>
                      <a:endParaRPr lang="ja-JP" sz="1100" b="0" i="0" u="none" strike="noStrike" kern="1200" noProof="0">
                        <a:solidFill>
                          <a:srgbClr val="000000"/>
                        </a:solidFill>
                        <a:latin typeface="Meiryo UI"/>
                        <a:ea typeface="Meiryo UI"/>
                      </a:endParaRPr>
                    </a:p>
                  </a:txBody>
                  <a:tcPr/>
                </a:tc>
                <a:tc>
                  <a:txBody>
                    <a:bodyPr/>
                    <a:lstStyle/>
                    <a:p>
                      <a:pPr marL="90170" indent="-90170" algn="l">
                        <a:buFont typeface="Arial" panose="020B0604020202020204" pitchFamily="34" charset="0"/>
                        <a:buChar char="•"/>
                      </a:pPr>
                      <a:r>
                        <a:rPr kumimoji="1" lang="ja-JP" altLang="en-US" sz="1100">
                          <a:latin typeface="Meiryo UI" panose="020B0604030504040204" pitchFamily="50" charset="-128"/>
                          <a:ea typeface="Meiryo UI" panose="020B0604030504040204" pitchFamily="50" charset="-128"/>
                        </a:rPr>
                        <a:t>定期点検等実施済</a:t>
                      </a:r>
                      <a:endParaRPr kumimoji="1" lang="en-US" altLang="ja-JP"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05431286"/>
                  </a:ext>
                </a:extLst>
              </a:tr>
              <a:tr h="468466">
                <a:tc vMerge="1">
                  <a:txBody>
                    <a:bodyPr/>
                    <a:lstStyle/>
                    <a:p>
                      <a:pPr algn="just">
                        <a:lnSpc>
                          <a:spcPct val="100000"/>
                        </a:lnSpc>
                      </a:pPr>
                      <a:endParaRPr kumimoji="1" lang="ja-JP" altLang="en-US" sz="1200">
                        <a:latin typeface="Meiryo UI" panose="020B0604030504040204" pitchFamily="50" charset="-128"/>
                        <a:ea typeface="Meiryo UI" panose="020B0604030504040204" pitchFamily="50" charset="-128"/>
                      </a:endParaRPr>
                    </a:p>
                  </a:txBody>
                  <a:tcPr/>
                </a:tc>
                <a:tc>
                  <a:txBody>
                    <a:bodyPr/>
                    <a:lstStyle/>
                    <a:p>
                      <a:pPr algn="just">
                        <a:lnSpc>
                          <a:spcPct val="100000"/>
                        </a:lnSpc>
                      </a:pPr>
                      <a:r>
                        <a:rPr kumimoji="1" lang="ja-JP" altLang="en-US" sz="1100">
                          <a:latin typeface="Meiryo UI"/>
                          <a:ea typeface="Meiryo UI"/>
                        </a:rPr>
                        <a:t>課題</a:t>
                      </a:r>
                      <a:r>
                        <a:rPr kumimoji="1" lang="en-US" altLang="ja-JP" sz="1100">
                          <a:latin typeface="Meiryo UI"/>
                          <a:ea typeface="Meiryo UI"/>
                        </a:rPr>
                        <a:t>(</a:t>
                      </a:r>
                      <a:r>
                        <a:rPr kumimoji="1" lang="ja-JP" altLang="en-US" sz="1100">
                          <a:latin typeface="Meiryo UI"/>
                          <a:ea typeface="Meiryo UI"/>
                        </a:rPr>
                        <a:t>個別</a:t>
                      </a:r>
                      <a:r>
                        <a:rPr kumimoji="1" lang="en-US" altLang="ja-JP" sz="1100">
                          <a:latin typeface="Meiryo UI"/>
                          <a:ea typeface="Meiryo UI"/>
                        </a:rPr>
                        <a:t>)</a:t>
                      </a:r>
                      <a:endParaRPr kumimoji="1" lang="ja-JP" altLang="en-US" sz="1100">
                        <a:latin typeface="Meiryo UI"/>
                        <a:ea typeface="Meiryo UI"/>
                      </a:endParaRPr>
                    </a:p>
                  </a:txBody>
                  <a:tcPr/>
                </a:tc>
                <a:tc>
                  <a:txBody>
                    <a:bodyPr/>
                    <a:lstStyle/>
                    <a:p>
                      <a:pPr marL="171450" indent="-171450" algn="l" rtl="0" eaLnBrk="1" latinLnBrk="0" hangingPunct="1">
                        <a:buFont typeface="Arial" panose="020B0604020202020204" pitchFamily="34" charset="0"/>
                        <a:buChar char="•"/>
                      </a:pP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照明等</a:t>
                      </a:r>
                      <a:r>
                        <a:rPr kumimoji="1" lang="en-US" altLang="ja-JP" sz="1100" kern="1200" dirty="0">
                          <a:solidFill>
                            <a:schemeClr val="dk1"/>
                          </a:solidFill>
                          <a:latin typeface="Meiryo UI"/>
                          <a:ea typeface="Meiryo UI"/>
                          <a:cs typeface="+mn-cs"/>
                        </a:rPr>
                        <a:t>)</a:t>
                      </a:r>
                      <a:r>
                        <a:rPr lang="ja-JP" altLang="en-US" sz="1100" kern="1200" dirty="0">
                          <a:solidFill>
                            <a:schemeClr val="dk1"/>
                          </a:solidFill>
                          <a:latin typeface="Meiryo UI"/>
                          <a:ea typeface="Meiryo UI"/>
                          <a:cs typeface="+mn-cs"/>
                        </a:rPr>
                        <a:t> </a:t>
                      </a:r>
                      <a:r>
                        <a:rPr kumimoji="1" lang="ja-JP" altLang="en-US" sz="1100" kern="1200" dirty="0">
                          <a:solidFill>
                            <a:schemeClr val="dk1"/>
                          </a:solidFill>
                          <a:latin typeface="Meiryo UI"/>
                          <a:ea typeface="Meiryo UI"/>
                          <a:cs typeface="+mn-cs"/>
                        </a:rPr>
                        <a:t>施設数が多大なため定期点検の対応苦慮</a:t>
                      </a:r>
                      <a:r>
                        <a:rPr lang="ja-JP" altLang="en-US" sz="1100" kern="1200" dirty="0">
                          <a:solidFill>
                            <a:schemeClr val="dk1"/>
                          </a:solidFill>
                          <a:latin typeface="Meiryo UI"/>
                          <a:ea typeface="Meiryo UI"/>
                          <a:cs typeface="+mn-cs"/>
                        </a:rPr>
                        <a:t>、</a:t>
                      </a:r>
                      <a:r>
                        <a:rPr lang="ja-JP" altLang="en-US" sz="1100" u="sng" kern="1200" dirty="0">
                          <a:solidFill>
                            <a:srgbClr val="FF0000"/>
                          </a:solidFill>
                          <a:latin typeface="Meiryo UI"/>
                          <a:ea typeface="Meiryo UI"/>
                          <a:cs typeface="+mn-cs"/>
                        </a:rPr>
                        <a:t> </a:t>
                      </a:r>
                      <a:r>
                        <a:rPr kumimoji="1" lang="ja-JP" altLang="en-US" sz="1100" u="sng" kern="1200" dirty="0">
                          <a:solidFill>
                            <a:srgbClr val="FF0000"/>
                          </a:solidFill>
                          <a:latin typeface="Meiryo UI"/>
                          <a:ea typeface="Meiryo UI"/>
                          <a:cs typeface="+mn-cs"/>
                        </a:rPr>
                        <a:t>不可視</a:t>
                      </a:r>
                      <a:r>
                        <a:rPr lang="ja-JP" altLang="en-US" sz="1100" u="sng" kern="1200" dirty="0">
                          <a:solidFill>
                            <a:srgbClr val="FF0000"/>
                          </a:solidFill>
                          <a:latin typeface="Meiryo UI"/>
                          <a:ea typeface="Meiryo UI"/>
                          <a:cs typeface="+mn-cs"/>
                        </a:rPr>
                        <a:t>部分</a:t>
                      </a:r>
                      <a:r>
                        <a:rPr kumimoji="1" lang="ja-JP" altLang="en-US" sz="1100" u="sng" kern="1200" dirty="0">
                          <a:solidFill>
                            <a:srgbClr val="FF0000"/>
                          </a:solidFill>
                          <a:latin typeface="Meiryo UI"/>
                          <a:ea typeface="Meiryo UI"/>
                          <a:cs typeface="+mn-cs"/>
                        </a:rPr>
                        <a:t>の点検</a:t>
                      </a:r>
                      <a:r>
                        <a:rPr kumimoji="1" lang="ja-JP" altLang="en-US" sz="1100" kern="1200" dirty="0">
                          <a:solidFill>
                            <a:schemeClr val="dk1"/>
                          </a:solidFill>
                          <a:latin typeface="Meiryo UI"/>
                          <a:ea typeface="Meiryo UI"/>
                          <a:cs typeface="+mn-cs"/>
                        </a:rPr>
                        <a:t>が施設数が多大なため一部未実施</a:t>
                      </a:r>
                      <a:endParaRPr kumimoji="1" lang="en-US" altLang="ja-JP" sz="1100" kern="1200" dirty="0">
                        <a:solidFill>
                          <a:schemeClr val="dk1"/>
                        </a:solidFill>
                        <a:latin typeface="Meiryo UI"/>
                        <a:ea typeface="Meiryo UI"/>
                        <a:cs typeface="+mn-cs"/>
                      </a:endParaRPr>
                    </a:p>
                    <a:p>
                      <a:pPr marL="171450" indent="-171450" algn="l" defTabSz="914400" rtl="0" eaLnBrk="1" latinLnBrk="0" hangingPunct="1">
                        <a:buFont typeface="Arial" panose="020B0604020202020204" pitchFamily="34" charset="0"/>
                        <a:buChar char="•"/>
                      </a:pP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モノ</a:t>
                      </a:r>
                      <a:r>
                        <a:rPr lang="ja-JP" altLang="en-US" sz="1100" kern="1200" dirty="0">
                          <a:solidFill>
                            <a:schemeClr val="dk1"/>
                          </a:solidFill>
                          <a:latin typeface="Meiryo UI"/>
                          <a:ea typeface="Meiryo UI"/>
                          <a:cs typeface="+mn-cs"/>
                        </a:rPr>
                        <a:t>レール</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配線等により</a:t>
                      </a:r>
                      <a:r>
                        <a:rPr kumimoji="1" lang="ja-JP" altLang="en-US" sz="1100" i="0" u="sng" kern="1200" dirty="0">
                          <a:solidFill>
                            <a:srgbClr val="FF0000"/>
                          </a:solidFill>
                          <a:latin typeface="Meiryo UI"/>
                          <a:ea typeface="Meiryo UI"/>
                          <a:cs typeface="+mn-cs"/>
                        </a:rPr>
                        <a:t>不可視部分</a:t>
                      </a:r>
                      <a:r>
                        <a:rPr kumimoji="1" lang="ja-JP" altLang="en-US" sz="1100" kern="1200" dirty="0">
                          <a:solidFill>
                            <a:schemeClr val="dk1"/>
                          </a:solidFill>
                          <a:latin typeface="Meiryo UI"/>
                          <a:ea typeface="Meiryo UI"/>
                          <a:cs typeface="+mn-cs"/>
                        </a:rPr>
                        <a:t>が存在</a:t>
                      </a:r>
                      <a:endParaRPr kumimoji="1" lang="en-US" altLang="ja-JP" sz="1100" kern="1200" dirty="0">
                        <a:solidFill>
                          <a:schemeClr val="dk1"/>
                        </a:solidFill>
                        <a:latin typeface="Meiryo UI"/>
                        <a:ea typeface="Meiryo UI"/>
                        <a:cs typeface="+mn-cs"/>
                      </a:endParaRPr>
                    </a:p>
                  </a:txBody>
                  <a:tcPr/>
                </a:tc>
                <a:tc>
                  <a:txBody>
                    <a:bodyPr/>
                    <a:lstStyle/>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（地下河川）大規模かつ複雑な構造のため、</a:t>
                      </a:r>
                      <a:r>
                        <a:rPr kumimoji="1" lang="ja-JP" altLang="en-US" sz="1100" u="sng" kern="1200">
                          <a:solidFill>
                            <a:srgbClr val="FF0000"/>
                          </a:solidFill>
                          <a:latin typeface="Meiryo UI"/>
                          <a:ea typeface="Meiryo UI"/>
                          <a:cs typeface="+mn-cs"/>
                        </a:rPr>
                        <a:t>近接目視が</a:t>
                      </a:r>
                      <a:r>
                        <a:rPr lang="ja-JP" altLang="en-US" sz="1100" u="sng" kern="1200">
                          <a:solidFill>
                            <a:srgbClr val="FF0000"/>
                          </a:solidFill>
                          <a:latin typeface="Meiryo UI"/>
                          <a:ea typeface="Meiryo UI"/>
                          <a:cs typeface="+mn-cs"/>
                        </a:rPr>
                        <a:t>容易でない</a:t>
                      </a:r>
                      <a:endParaRPr kumimoji="1" lang="en-US" altLang="ja-JP" sz="1100" u="sng" kern="1200">
                        <a:solidFill>
                          <a:srgbClr val="FF0000"/>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（砂防）</a:t>
                      </a:r>
                      <a:r>
                        <a:rPr lang="ja-JP" altLang="en-US" sz="1100" u="sng" kern="1200">
                          <a:solidFill>
                            <a:srgbClr val="FF0000"/>
                          </a:solidFill>
                          <a:latin typeface="Meiryo UI"/>
                          <a:ea typeface="Meiryo UI"/>
                          <a:cs typeface="+mn-cs"/>
                        </a:rPr>
                        <a:t>国の基準どおり</a:t>
                      </a:r>
                      <a:r>
                        <a:rPr lang="ja-JP" altLang="en-US" sz="1100" kern="1200">
                          <a:solidFill>
                            <a:schemeClr val="dk1"/>
                          </a:solidFill>
                          <a:latin typeface="Meiryo UI"/>
                          <a:ea typeface="Meiryo UI"/>
                          <a:cs typeface="+mn-cs"/>
                        </a:rPr>
                        <a:t>に、</a:t>
                      </a:r>
                      <a:r>
                        <a:rPr kumimoji="1" lang="ja-JP" altLang="en-US" sz="1100" kern="1200">
                          <a:solidFill>
                            <a:schemeClr val="dk1"/>
                          </a:solidFill>
                          <a:latin typeface="Meiryo UI"/>
                          <a:ea typeface="Meiryo UI"/>
                          <a:cs typeface="+mn-cs"/>
                        </a:rPr>
                        <a:t>施設の健全度を考慮した</a:t>
                      </a:r>
                      <a:r>
                        <a:rPr kumimoji="1" lang="ja-JP" altLang="en-US" sz="1100" u="sng" kern="1200">
                          <a:solidFill>
                            <a:srgbClr val="FF0000"/>
                          </a:solidFill>
                          <a:latin typeface="Meiryo UI"/>
                          <a:ea typeface="Meiryo UI"/>
                          <a:cs typeface="+mn-cs"/>
                        </a:rPr>
                        <a:t>点検</a:t>
                      </a:r>
                      <a:r>
                        <a:rPr lang="ja-JP" altLang="en-US" sz="1100" u="sng" kern="1200">
                          <a:solidFill>
                            <a:srgbClr val="FF0000"/>
                          </a:solidFill>
                          <a:latin typeface="Meiryo UI"/>
                          <a:ea typeface="Meiryo UI"/>
                          <a:cs typeface="+mn-cs"/>
                        </a:rPr>
                        <a:t>間隔</a:t>
                      </a:r>
                      <a:r>
                        <a:rPr kumimoji="1" lang="ja-JP" altLang="en-US" sz="1100" u="sng" kern="1200">
                          <a:solidFill>
                            <a:srgbClr val="FF0000"/>
                          </a:solidFill>
                          <a:latin typeface="Meiryo UI"/>
                          <a:ea typeface="Meiryo UI"/>
                          <a:cs typeface="+mn-cs"/>
                        </a:rPr>
                        <a:t>の設定ができていない</a:t>
                      </a:r>
                      <a:endParaRPr kumimoji="1" lang="en-US" altLang="ja-JP" sz="1100" u="sng" kern="1200">
                        <a:solidFill>
                          <a:srgbClr val="FF0000"/>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（下水）</a:t>
                      </a:r>
                      <a:r>
                        <a:rPr kumimoji="1" lang="ja-JP" altLang="en-US" sz="1100" u="sng" kern="1200">
                          <a:solidFill>
                            <a:srgbClr val="FF0000"/>
                          </a:solidFill>
                          <a:latin typeface="Meiryo UI"/>
                          <a:ea typeface="Meiryo UI"/>
                          <a:cs typeface="+mn-cs"/>
                        </a:rPr>
                        <a:t>常時水没箇所</a:t>
                      </a:r>
                      <a:r>
                        <a:rPr kumimoji="1" lang="ja-JP" altLang="en-US" sz="1100" kern="1200">
                          <a:solidFill>
                            <a:schemeClr val="dk1"/>
                          </a:solidFill>
                          <a:latin typeface="Meiryo UI"/>
                          <a:ea typeface="Meiryo UI"/>
                          <a:cs typeface="+mn-cs"/>
                        </a:rPr>
                        <a:t>の点検</a:t>
                      </a:r>
                      <a:r>
                        <a:rPr lang="ja-JP" altLang="en-US" sz="1100" kern="1200">
                          <a:solidFill>
                            <a:schemeClr val="dk1"/>
                          </a:solidFill>
                          <a:latin typeface="Meiryo UI"/>
                          <a:ea typeface="Meiryo UI"/>
                          <a:cs typeface="+mn-cs"/>
                        </a:rPr>
                        <a:t>が未実施</a:t>
                      </a:r>
                      <a:endParaRPr kumimoji="1" lang="en-US" altLang="ja-JP" sz="1100" kern="1200">
                        <a:solidFill>
                          <a:schemeClr val="dk1"/>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（港湾）防波堤等の外郭施設における、</a:t>
                      </a:r>
                      <a:r>
                        <a:rPr kumimoji="1" lang="ja-JP" altLang="en-US" sz="1100" u="sng" kern="1200">
                          <a:solidFill>
                            <a:srgbClr val="FF0000"/>
                          </a:solidFill>
                          <a:latin typeface="Meiryo UI"/>
                          <a:ea typeface="Meiryo UI"/>
                          <a:cs typeface="+mn-cs"/>
                        </a:rPr>
                        <a:t>詳細点検の項目や位置付け</a:t>
                      </a:r>
                      <a:endParaRPr kumimoji="1" lang="en-US" altLang="ja-JP" sz="1100" u="sng" kern="1200">
                        <a:solidFill>
                          <a:srgbClr val="FF0000"/>
                        </a:solidFill>
                        <a:latin typeface="Meiryo UI"/>
                        <a:ea typeface="Meiryo UI"/>
                        <a:cs typeface="+mn-cs"/>
                      </a:endParaRPr>
                    </a:p>
                  </a:txBody>
                  <a:tcPr/>
                </a:tc>
                <a:tc>
                  <a:txBody>
                    <a:bodyPr/>
                    <a:lstStyle/>
                    <a:p>
                      <a:pPr marL="90170" indent="-90170" algn="l">
                        <a:buFont typeface="Arial" panose="020B0604020202020204" pitchFamily="34" charset="0"/>
                        <a:buChar char="•"/>
                      </a:pPr>
                      <a:r>
                        <a:rPr kumimoji="1" lang="en-US" altLang="ja-JP" sz="1100" dirty="0">
                          <a:latin typeface="Meiryo UI"/>
                          <a:ea typeface="Meiryo UI"/>
                        </a:rPr>
                        <a:t>(</a:t>
                      </a:r>
                      <a:r>
                        <a:rPr kumimoji="1" lang="ja-JP" altLang="en-US" sz="1100" dirty="0">
                          <a:latin typeface="Meiryo UI"/>
                          <a:ea typeface="Meiryo UI"/>
                        </a:rPr>
                        <a:t>道路設備</a:t>
                      </a:r>
                      <a:r>
                        <a:rPr kumimoji="1" lang="en-US" altLang="ja-JP" sz="1100" dirty="0">
                          <a:latin typeface="Meiryo UI"/>
                          <a:ea typeface="Meiryo UI"/>
                        </a:rPr>
                        <a:t>)</a:t>
                      </a:r>
                      <a:r>
                        <a:rPr kumimoji="1" lang="ja-JP" altLang="en-US" sz="1100" dirty="0">
                          <a:latin typeface="Meiryo UI"/>
                          <a:ea typeface="Meiryo UI"/>
                        </a:rPr>
                        <a:t>委託点検の結果を専門職員が確認できておらず、</a:t>
                      </a:r>
                      <a:r>
                        <a:rPr kumimoji="1" lang="ja-JP" altLang="en-US" sz="1100" u="sng" dirty="0">
                          <a:solidFill>
                            <a:srgbClr val="FF0000"/>
                          </a:solidFill>
                          <a:latin typeface="Meiryo UI"/>
                          <a:ea typeface="Meiryo UI"/>
                        </a:rPr>
                        <a:t>点検結果を十分に活用できていない</a:t>
                      </a:r>
                      <a:endParaRPr kumimoji="1" lang="en-US" altLang="ja-JP" sz="1100" u="sng" dirty="0">
                        <a:solidFill>
                          <a:srgbClr val="FF0000"/>
                        </a:solidFill>
                        <a:latin typeface="Meiryo UI"/>
                        <a:ea typeface="Meiryo UI"/>
                      </a:endParaRPr>
                    </a:p>
                    <a:p>
                      <a:pPr marL="90170" indent="-90170" algn="l">
                        <a:buFont typeface="Arial" panose="020B0604020202020204" pitchFamily="34" charset="0"/>
                        <a:buChar char="•"/>
                      </a:pPr>
                      <a:r>
                        <a:rPr kumimoji="1" lang="ja-JP" altLang="en-US" sz="1100" dirty="0">
                          <a:latin typeface="Meiryo UI"/>
                          <a:ea typeface="Meiryo UI"/>
                        </a:rPr>
                        <a:t>（下水設備）</a:t>
                      </a:r>
                      <a:r>
                        <a:rPr lang="ja-JP" altLang="en-US" sz="1100" u="sng" dirty="0">
                          <a:solidFill>
                            <a:srgbClr val="FF0000"/>
                          </a:solidFill>
                          <a:latin typeface="Meiryo UI"/>
                          <a:ea typeface="Meiryo UI"/>
                        </a:rPr>
                        <a:t>点検結果</a:t>
                      </a:r>
                      <a:r>
                        <a:rPr kumimoji="1" lang="ja-JP" altLang="en-US" sz="1100" u="sng" dirty="0">
                          <a:solidFill>
                            <a:srgbClr val="FF0000"/>
                          </a:solidFill>
                          <a:latin typeface="Meiryo UI"/>
                          <a:ea typeface="Meiryo UI"/>
                        </a:rPr>
                        <a:t>を十分に活用できていない</a:t>
                      </a:r>
                      <a:endParaRPr kumimoji="1" lang="en-US" altLang="ja-JP" sz="1100" u="sng" dirty="0">
                        <a:solidFill>
                          <a:srgbClr val="FF0000"/>
                        </a:solidFill>
                        <a:latin typeface="Meiryo UI"/>
                        <a:ea typeface="Meiryo UI"/>
                      </a:endParaRPr>
                    </a:p>
                    <a:p>
                      <a:pPr marL="90170" indent="-90170" algn="l">
                        <a:buFont typeface="Arial" panose="020B0604020202020204" pitchFamily="34" charset="0"/>
                        <a:buChar char="•"/>
                      </a:pPr>
                      <a:r>
                        <a:rPr kumimoji="1" lang="ja-JP" altLang="en-US" sz="1100" dirty="0">
                          <a:latin typeface="Meiryo UI"/>
                          <a:ea typeface="Meiryo UI"/>
                        </a:rPr>
                        <a:t>（公園設備）指定管理者のデータは蓄積されているが、</a:t>
                      </a:r>
                      <a:r>
                        <a:rPr kumimoji="1" lang="ja-JP" altLang="en-US" sz="1100" u="sng" dirty="0">
                          <a:solidFill>
                            <a:srgbClr val="FF0000"/>
                          </a:solidFill>
                          <a:latin typeface="Meiryo UI"/>
                          <a:ea typeface="Meiryo UI"/>
                        </a:rPr>
                        <a:t>維持</a:t>
                      </a:r>
                      <a:r>
                        <a:rPr kumimoji="1" lang="en-US" altLang="ja-JP" sz="1100" u="sng" dirty="0">
                          <a:solidFill>
                            <a:srgbClr val="FF0000"/>
                          </a:solidFill>
                          <a:latin typeface="Meiryo UI"/>
                          <a:ea typeface="Meiryo UI"/>
                        </a:rPr>
                        <a:t>DB</a:t>
                      </a:r>
                      <a:r>
                        <a:rPr kumimoji="1" lang="ja-JP" altLang="en-US" sz="1100" u="sng" dirty="0">
                          <a:solidFill>
                            <a:srgbClr val="FF0000"/>
                          </a:solidFill>
                          <a:latin typeface="Meiryo UI"/>
                          <a:ea typeface="Meiryo UI"/>
                        </a:rPr>
                        <a:t>への登録が十分ではない</a:t>
                      </a:r>
                      <a:endParaRPr kumimoji="1" lang="en-US" altLang="ja-JP" sz="1100" u="sng" dirty="0">
                        <a:solidFill>
                          <a:srgbClr val="FF0000"/>
                        </a:solidFill>
                        <a:latin typeface="Meiryo UI"/>
                        <a:ea typeface="Meiryo UI"/>
                      </a:endParaRPr>
                    </a:p>
                  </a:txBody>
                  <a:tcPr/>
                </a:tc>
                <a:extLst>
                  <a:ext uri="{0D108BD9-81ED-4DB2-BD59-A6C34878D82A}">
                    <a16:rowId xmlns:a16="http://schemas.microsoft.com/office/drawing/2014/main" val="342485578"/>
                  </a:ext>
                </a:extLst>
              </a:tr>
              <a:tr h="0">
                <a:tc vMerge="1">
                  <a:txBody>
                    <a:bodyPr/>
                    <a:lstStyle/>
                    <a:p>
                      <a:pPr algn="just">
                        <a:lnSpc>
                          <a:spcPct val="100000"/>
                        </a:lnSpc>
                      </a:pPr>
                      <a:endParaRPr kumimoji="1" lang="ja-JP" altLang="en-US" sz="1100">
                        <a:latin typeface="Meiryo UI" panose="020B0604030504040204" pitchFamily="50" charset="-128"/>
                        <a:ea typeface="Meiryo UI" panose="020B0604030504040204" pitchFamily="50" charset="-128"/>
                      </a:endParaRPr>
                    </a:p>
                  </a:txBody>
                  <a:tcPr/>
                </a:tc>
                <a:tc>
                  <a:txBody>
                    <a:bodyPr/>
                    <a:lstStyle/>
                    <a:p>
                      <a:pPr algn="just">
                        <a:lnSpc>
                          <a:spcPct val="100000"/>
                        </a:lnSpc>
                      </a:pPr>
                      <a:r>
                        <a:rPr kumimoji="1" lang="ja-JP" altLang="en-US" sz="1100">
                          <a:latin typeface="Meiryo UI"/>
                          <a:ea typeface="Meiryo UI"/>
                        </a:rPr>
                        <a:t>課題</a:t>
                      </a:r>
                      <a:r>
                        <a:rPr kumimoji="1" lang="en-US" altLang="ja-JP" sz="1100">
                          <a:latin typeface="Meiryo UI"/>
                          <a:ea typeface="Meiryo UI"/>
                        </a:rPr>
                        <a:t>(</a:t>
                      </a:r>
                      <a:r>
                        <a:rPr kumimoji="1" lang="ja-JP" altLang="en-US" sz="1100">
                          <a:latin typeface="Meiryo UI"/>
                          <a:ea typeface="Meiryo UI"/>
                        </a:rPr>
                        <a:t>共通</a:t>
                      </a:r>
                      <a:r>
                        <a:rPr kumimoji="1" lang="en-US" altLang="ja-JP" sz="1100">
                          <a:latin typeface="Meiryo UI"/>
                          <a:ea typeface="Meiryo UI"/>
                        </a:rPr>
                        <a:t>)</a:t>
                      </a:r>
                      <a:endParaRPr kumimoji="1" lang="ja-JP" altLang="en-US" sz="1100">
                        <a:latin typeface="Meiryo UI"/>
                        <a:ea typeface="Meiryo UI"/>
                      </a:endParaRPr>
                    </a:p>
                  </a:txBody>
                  <a:tcPr/>
                </a:tc>
                <a:tc gridSpan="3">
                  <a:txBody>
                    <a:bodyPr/>
                    <a:lstStyle/>
                    <a:p>
                      <a:pPr marL="90170" indent="-90170" algn="l" defTabSz="914400" rtl="0" eaLnBrk="1" latinLnBrk="0" hangingPunct="1">
                        <a:buFont typeface="Arial" panose="020B0604020202020204" pitchFamily="34" charset="0"/>
                        <a:buChar char="•"/>
                      </a:pPr>
                      <a:r>
                        <a:rPr kumimoji="1" lang="ja-JP" altLang="en-US" sz="1100" u="sng" kern="1200" dirty="0">
                          <a:solidFill>
                            <a:srgbClr val="FF0000"/>
                          </a:solidFill>
                          <a:latin typeface="Meiryo UI"/>
                          <a:ea typeface="Meiryo UI"/>
                          <a:cs typeface="+mn-cs"/>
                        </a:rPr>
                        <a:t>補修履歴等のデータの</a:t>
                      </a:r>
                      <a:r>
                        <a:rPr lang="ja-JP" altLang="en-US" sz="1100" u="sng" kern="1200" dirty="0">
                          <a:solidFill>
                            <a:srgbClr val="FF0000"/>
                          </a:solidFill>
                          <a:latin typeface="Meiryo UI"/>
                          <a:ea typeface="Meiryo UI"/>
                          <a:cs typeface="+mn-cs"/>
                        </a:rPr>
                        <a:t>更なる</a:t>
                      </a:r>
                      <a:r>
                        <a:rPr kumimoji="1" lang="ja-JP" altLang="en-US" sz="1100" u="sng" kern="1200" dirty="0">
                          <a:solidFill>
                            <a:srgbClr val="FF0000"/>
                          </a:solidFill>
                          <a:latin typeface="Meiryo UI"/>
                          <a:ea typeface="Meiryo UI"/>
                          <a:cs typeface="+mn-cs"/>
                        </a:rPr>
                        <a:t>蓄積・活用</a:t>
                      </a:r>
                      <a:endParaRPr kumimoji="1" lang="en-US" altLang="ja-JP" sz="1100" u="sng" kern="1200" dirty="0">
                        <a:solidFill>
                          <a:srgbClr val="FF0000"/>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kumimoji="1" lang="ja-JP" altLang="en-US" sz="1100" u="sng" kern="1200" dirty="0">
                          <a:solidFill>
                            <a:srgbClr val="FF0000"/>
                          </a:solidFill>
                          <a:latin typeface="Meiryo UI"/>
                          <a:ea typeface="Meiryo UI"/>
                          <a:cs typeface="+mn-cs"/>
                        </a:rPr>
                        <a:t>点検の効率化</a:t>
                      </a:r>
                      <a:endParaRPr kumimoji="1" lang="en-US" altLang="ja-JP" sz="1100" u="sng" kern="1200" dirty="0">
                        <a:solidFill>
                          <a:srgbClr val="FF0000"/>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lang="ja-JP" altLang="en-US" sz="1100" u="sng" kern="1200" dirty="0">
                          <a:solidFill>
                            <a:srgbClr val="FF0000"/>
                          </a:solidFill>
                          <a:latin typeface="Meiryo UI"/>
                          <a:ea typeface="Meiryo UI"/>
                          <a:cs typeface="+mn-cs"/>
                        </a:rPr>
                        <a:t>今後の技術職員の減少による体制の維持の懸念</a:t>
                      </a:r>
                      <a:endParaRPr kumimoji="1" lang="ja-JP" altLang="en-US" sz="1100" u="sng" kern="1200" dirty="0">
                        <a:solidFill>
                          <a:srgbClr val="FF0000"/>
                        </a:solidFill>
                        <a:latin typeface="Meiryo UI"/>
                        <a:ea typeface="Meiryo UI"/>
                        <a:cs typeface="+mn-cs"/>
                      </a:endParaRPr>
                    </a:p>
                  </a:txBody>
                  <a:tcPr/>
                </a:tc>
                <a:tc hMerge="1">
                  <a:txBody>
                    <a:bodyPr/>
                    <a:lstStyle/>
                    <a:p>
                      <a:pPr marL="0" indent="0" algn="l" defTabSz="914400" rtl="0" eaLnBrk="1" latinLnBrk="0" hangingPunct="1">
                        <a:buFont typeface="Arial" panose="020B0604020202020204" pitchFamily="34" charset="0"/>
                        <a:buNone/>
                      </a:pPr>
                      <a:endParaRPr kumimoji="1" lang="ja-JP" altLang="en-US" sz="1100" kern="1200">
                        <a:solidFill>
                          <a:schemeClr val="dk1"/>
                        </a:solidFill>
                        <a:latin typeface="Meiryo UI" panose="020B0604030504040204" pitchFamily="50" charset="-128"/>
                        <a:ea typeface="Meiryo UI" panose="020B0604030504040204" pitchFamily="50" charset="-128"/>
                        <a:cs typeface="+mn-cs"/>
                      </a:endParaRPr>
                    </a:p>
                  </a:txBody>
                  <a:tcPr/>
                </a:tc>
                <a:tc hMerge="1">
                  <a:txBody>
                    <a:bodyPr/>
                    <a:lstStyle/>
                    <a:p>
                      <a:pPr marL="90170" indent="-90170" algn="l">
                        <a:buFont typeface="Arial" panose="020B0604020202020204" pitchFamily="34" charset="0"/>
                        <a:buChar char="•"/>
                      </a:pPr>
                      <a:endParaRPr kumimoji="1" lang="ja-JP" altLang="en-US" sz="1100">
                        <a:latin typeface="Meiryo UI"/>
                        <a:ea typeface="Meiryo UI"/>
                      </a:endParaRPr>
                    </a:p>
                  </a:txBody>
                  <a:tcPr/>
                </a:tc>
                <a:extLst>
                  <a:ext uri="{0D108BD9-81ED-4DB2-BD59-A6C34878D82A}">
                    <a16:rowId xmlns:a16="http://schemas.microsoft.com/office/drawing/2014/main" val="1951415212"/>
                  </a:ext>
                </a:extLst>
              </a:tr>
            </a:tbl>
          </a:graphicData>
        </a:graphic>
      </p:graphicFrame>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8" name="二等辺三角形 17">
            <a:extLst>
              <a:ext uri="{FF2B5EF4-FFF2-40B4-BE49-F238E27FC236}">
                <a16:creationId xmlns:a16="http://schemas.microsoft.com/office/drawing/2014/main" id="{B73150F0-233F-46FC-B8FE-7EE09B69F059}"/>
              </a:ext>
            </a:extLst>
          </p:cNvPr>
          <p:cNvSpPr/>
          <p:nvPr/>
        </p:nvSpPr>
        <p:spPr>
          <a:xfrm rot="10800000">
            <a:off x="2088490"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二等辺三角形 65">
            <a:extLst>
              <a:ext uri="{FF2B5EF4-FFF2-40B4-BE49-F238E27FC236}">
                <a16:creationId xmlns:a16="http://schemas.microsoft.com/office/drawing/2014/main" id="{CDDBD6D4-199B-49D0-9DA8-B58BE3FC106D}"/>
              </a:ext>
            </a:extLst>
          </p:cNvPr>
          <p:cNvSpPr/>
          <p:nvPr/>
        </p:nvSpPr>
        <p:spPr>
          <a:xfrm rot="10800000">
            <a:off x="2538433"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二等辺三角形 66">
            <a:extLst>
              <a:ext uri="{FF2B5EF4-FFF2-40B4-BE49-F238E27FC236}">
                <a16:creationId xmlns:a16="http://schemas.microsoft.com/office/drawing/2014/main" id="{456EE8E2-9071-47DE-9202-BE3DF0C06468}"/>
              </a:ext>
            </a:extLst>
          </p:cNvPr>
          <p:cNvSpPr/>
          <p:nvPr/>
        </p:nvSpPr>
        <p:spPr>
          <a:xfrm rot="10800000">
            <a:off x="2988376"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a:extLst>
              <a:ext uri="{FF2B5EF4-FFF2-40B4-BE49-F238E27FC236}">
                <a16:creationId xmlns:a16="http://schemas.microsoft.com/office/drawing/2014/main" id="{7EB9CC18-38DB-4E4B-BDD1-04B238C880FA}"/>
              </a:ext>
            </a:extLst>
          </p:cNvPr>
          <p:cNvSpPr/>
          <p:nvPr/>
        </p:nvSpPr>
        <p:spPr>
          <a:xfrm rot="10800000">
            <a:off x="3438319"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a:extLst>
              <a:ext uri="{FF2B5EF4-FFF2-40B4-BE49-F238E27FC236}">
                <a16:creationId xmlns:a16="http://schemas.microsoft.com/office/drawing/2014/main" id="{00C38256-3D4A-4C2B-9AB7-1260A987AB3D}"/>
              </a:ext>
            </a:extLst>
          </p:cNvPr>
          <p:cNvSpPr/>
          <p:nvPr/>
        </p:nvSpPr>
        <p:spPr>
          <a:xfrm rot="10800000">
            <a:off x="3888262"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a:extLst>
              <a:ext uri="{FF2B5EF4-FFF2-40B4-BE49-F238E27FC236}">
                <a16:creationId xmlns:a16="http://schemas.microsoft.com/office/drawing/2014/main" id="{AEB5849B-3FF2-46AF-93B0-DA7E7F034C53}"/>
              </a:ext>
            </a:extLst>
          </p:cNvPr>
          <p:cNvSpPr/>
          <p:nvPr/>
        </p:nvSpPr>
        <p:spPr>
          <a:xfrm rot="10800000">
            <a:off x="4338205"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a:extLst>
              <a:ext uri="{FF2B5EF4-FFF2-40B4-BE49-F238E27FC236}">
                <a16:creationId xmlns:a16="http://schemas.microsoft.com/office/drawing/2014/main" id="{6F12CE0C-401D-48B4-90ED-16635812D0C8}"/>
              </a:ext>
            </a:extLst>
          </p:cNvPr>
          <p:cNvSpPr/>
          <p:nvPr/>
        </p:nvSpPr>
        <p:spPr>
          <a:xfrm rot="10800000">
            <a:off x="4788148"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71">
            <a:extLst>
              <a:ext uri="{FF2B5EF4-FFF2-40B4-BE49-F238E27FC236}">
                <a16:creationId xmlns:a16="http://schemas.microsoft.com/office/drawing/2014/main" id="{4FE9CEA9-B2B7-45AE-B307-7F31344F46CD}"/>
              </a:ext>
            </a:extLst>
          </p:cNvPr>
          <p:cNvSpPr/>
          <p:nvPr/>
        </p:nvSpPr>
        <p:spPr>
          <a:xfrm rot="10800000">
            <a:off x="5238091"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72">
            <a:extLst>
              <a:ext uri="{FF2B5EF4-FFF2-40B4-BE49-F238E27FC236}">
                <a16:creationId xmlns:a16="http://schemas.microsoft.com/office/drawing/2014/main" id="{3C00FCD6-39EF-442C-A5A3-9E8E275FB640}"/>
              </a:ext>
            </a:extLst>
          </p:cNvPr>
          <p:cNvSpPr/>
          <p:nvPr/>
        </p:nvSpPr>
        <p:spPr>
          <a:xfrm rot="10800000">
            <a:off x="5688034"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a:extLst>
              <a:ext uri="{FF2B5EF4-FFF2-40B4-BE49-F238E27FC236}">
                <a16:creationId xmlns:a16="http://schemas.microsoft.com/office/drawing/2014/main" id="{CA85EA60-2560-4F33-87EC-96D1DB63D5B7}"/>
              </a:ext>
            </a:extLst>
          </p:cNvPr>
          <p:cNvSpPr/>
          <p:nvPr/>
        </p:nvSpPr>
        <p:spPr>
          <a:xfrm rot="10800000">
            <a:off x="6137977"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二等辺三角形 74">
            <a:extLst>
              <a:ext uri="{FF2B5EF4-FFF2-40B4-BE49-F238E27FC236}">
                <a16:creationId xmlns:a16="http://schemas.microsoft.com/office/drawing/2014/main" id="{B436A003-5074-4586-94AF-3399195E3724}"/>
              </a:ext>
            </a:extLst>
          </p:cNvPr>
          <p:cNvSpPr/>
          <p:nvPr/>
        </p:nvSpPr>
        <p:spPr>
          <a:xfrm rot="10800000">
            <a:off x="6587920"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a:extLst>
              <a:ext uri="{FF2B5EF4-FFF2-40B4-BE49-F238E27FC236}">
                <a16:creationId xmlns:a16="http://schemas.microsoft.com/office/drawing/2014/main" id="{B654F070-0A9D-40BA-8D04-9C1F790D5087}"/>
              </a:ext>
            </a:extLst>
          </p:cNvPr>
          <p:cNvSpPr/>
          <p:nvPr/>
        </p:nvSpPr>
        <p:spPr>
          <a:xfrm rot="10800000">
            <a:off x="7037863" y="3814519"/>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7" name="表 36">
            <a:extLst>
              <a:ext uri="{FF2B5EF4-FFF2-40B4-BE49-F238E27FC236}">
                <a16:creationId xmlns:a16="http://schemas.microsoft.com/office/drawing/2014/main" id="{A944378F-B349-4B03-A658-A0C475DEFABA}"/>
              </a:ext>
            </a:extLst>
          </p:cNvPr>
          <p:cNvGraphicFramePr>
            <a:graphicFrameLocks noGrp="1"/>
          </p:cNvGraphicFramePr>
          <p:nvPr>
            <p:extLst>
              <p:ext uri="{D42A27DB-BD31-4B8C-83A1-F6EECF244321}">
                <p14:modId xmlns:p14="http://schemas.microsoft.com/office/powerpoint/2010/main" val="2032014409"/>
              </p:ext>
            </p:extLst>
          </p:nvPr>
        </p:nvGraphicFramePr>
        <p:xfrm>
          <a:off x="596900" y="4135164"/>
          <a:ext cx="8063063" cy="2607119"/>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72811264"/>
                    </a:ext>
                  </a:extLst>
                </a:gridCol>
                <a:gridCol w="4205438">
                  <a:extLst>
                    <a:ext uri="{9D8B030D-6E8A-4147-A177-3AD203B41FA5}">
                      <a16:colId xmlns:a16="http://schemas.microsoft.com/office/drawing/2014/main" val="729234138"/>
                    </a:ext>
                  </a:extLst>
                </a:gridCol>
              </a:tblGrid>
              <a:tr h="560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a:latin typeface="Meiryo UI"/>
                          <a:ea typeface="Meiryo UI"/>
                        </a:rPr>
                        <a:t>点検等の</a:t>
                      </a:r>
                      <a:r>
                        <a:rPr lang="ja-JP" altLang="en-US" sz="1200" b="1">
                          <a:latin typeface="Meiryo UI"/>
                          <a:ea typeface="Meiryo UI"/>
                        </a:rPr>
                        <a:t>課題（</a:t>
                      </a:r>
                      <a:r>
                        <a:rPr kumimoji="1" lang="ja-JP" altLang="en-US" sz="1200" b="1">
                          <a:latin typeface="Meiryo UI"/>
                          <a:ea typeface="Meiryo UI"/>
                        </a:rPr>
                        <a:t>まとめ</a:t>
                      </a:r>
                      <a:r>
                        <a:rPr lang="ja-JP" altLang="en-US" sz="1200" b="1">
                          <a:latin typeface="Meiryo UI"/>
                          <a:ea typeface="Meiryo UI"/>
                        </a:rPr>
                        <a:t>）</a:t>
                      </a:r>
                      <a:endParaRPr kumimoji="1" lang="en-US" altLang="ja-JP" sz="1200" b="1">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a:latin typeface="Meiryo UI"/>
                          <a:ea typeface="Meiryo UI"/>
                        </a:rPr>
                        <a:t>全体として定期点検等を適切に実施してきたが以下の課題を確認</a:t>
                      </a:r>
                    </a:p>
                  </a:txBody>
                  <a:tcPr anchor="ctr"/>
                </a:tc>
                <a:tc>
                  <a:txBody>
                    <a:bodyPr/>
                    <a:lstStyle/>
                    <a:p>
                      <a:pPr algn="ctr">
                        <a:lnSpc>
                          <a:spcPct val="100000"/>
                        </a:lnSpc>
                      </a:pPr>
                      <a:r>
                        <a:rPr kumimoji="1" lang="ja-JP" altLang="en-US" sz="1100">
                          <a:latin typeface="Meiryo UI"/>
                          <a:ea typeface="Meiryo UI"/>
                        </a:rPr>
                        <a:t>取組方針</a:t>
                      </a:r>
                    </a:p>
                  </a:txBody>
                  <a:tcPr anchor="ctr"/>
                </a:tc>
                <a:extLst>
                  <a:ext uri="{0D108BD9-81ED-4DB2-BD59-A6C34878D82A}">
                    <a16:rowId xmlns:a16="http://schemas.microsoft.com/office/drawing/2014/main" val="1925649540"/>
                  </a:ext>
                </a:extLst>
              </a:tr>
              <a:tr h="412022">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kumimoji="1" lang="ja-JP" altLang="en-US" sz="1100" kern="1200">
                          <a:solidFill>
                            <a:schemeClr val="dk1"/>
                          </a:solidFill>
                          <a:latin typeface="Meiryo UI"/>
                          <a:ea typeface="Meiryo UI"/>
                          <a:cs typeface="+mn-cs"/>
                        </a:rPr>
                        <a:t>補修履歴等のデータの</a:t>
                      </a:r>
                      <a:r>
                        <a:rPr lang="ja-JP" altLang="en-US" sz="1100" kern="1200">
                          <a:solidFill>
                            <a:schemeClr val="dk1"/>
                          </a:solidFill>
                          <a:latin typeface="Meiryo UI"/>
                          <a:ea typeface="Meiryo UI"/>
                          <a:cs typeface="+mn-cs"/>
                        </a:rPr>
                        <a:t>更なる</a:t>
                      </a:r>
                      <a:r>
                        <a:rPr kumimoji="1" lang="ja-JP" altLang="en-US" sz="1100" kern="1200">
                          <a:solidFill>
                            <a:schemeClr val="dk1"/>
                          </a:solidFill>
                          <a:latin typeface="Meiryo UI"/>
                          <a:ea typeface="Meiryo UI"/>
                          <a:cs typeface="+mn-cs"/>
                        </a:rPr>
                        <a:t>蓄積・活用</a:t>
                      </a:r>
                    </a:p>
                  </a:txBody>
                  <a:tcPr anchor="ctr"/>
                </a:tc>
                <a:tc>
                  <a:txBody>
                    <a:bodyPr/>
                    <a:lstStyle/>
                    <a:p>
                      <a:pPr marL="171450" marR="0" lvl="0" indent="-171450" algn="l" rtl="0" eaLnBrk="1" fontAlgn="auto" latinLnBrk="0" hangingPunct="1">
                        <a:lnSpc>
                          <a:spcPct val="150000"/>
                        </a:lnSpc>
                        <a:spcBef>
                          <a:spcPts val="0"/>
                        </a:spcBef>
                        <a:spcAft>
                          <a:spcPts val="0"/>
                        </a:spcAft>
                        <a:buClrTx/>
                        <a:buSzTx/>
                        <a:buFont typeface="Wingdings" panose="05000000000000000000" pitchFamily="2" charset="2"/>
                        <a:buChar char="Ø"/>
                      </a:pPr>
                      <a:r>
                        <a:rPr lang="ja-JP" altLang="en-US" sz="1100" kern="1200">
                          <a:solidFill>
                            <a:schemeClr val="dk1"/>
                          </a:solidFill>
                          <a:latin typeface="Meiryo UI"/>
                          <a:ea typeface="Meiryo UI"/>
                          <a:cs typeface="+mn-cs"/>
                        </a:rPr>
                        <a:t>一部未入力</a:t>
                      </a:r>
                      <a:r>
                        <a:rPr kumimoji="1" lang="ja-JP" altLang="en-US" sz="1100" kern="1200">
                          <a:solidFill>
                            <a:schemeClr val="dk1"/>
                          </a:solidFill>
                          <a:latin typeface="Meiryo UI"/>
                          <a:ea typeface="Meiryo UI"/>
                          <a:cs typeface="+mn-cs"/>
                        </a:rPr>
                        <a:t>データの電子化</a:t>
                      </a:r>
                      <a:endParaRPr lang="en-US" altLang="ja-JP" sz="1100" kern="1200">
                        <a:solidFill>
                          <a:schemeClr val="dk1"/>
                        </a:solidFill>
                        <a:latin typeface="Meiryo UI"/>
                        <a:ea typeface="Meiryo UI"/>
                        <a:cs typeface="+mn-cs"/>
                      </a:endParaRPr>
                    </a:p>
                    <a:p>
                      <a:pPr marL="171450" marR="0" lvl="0" indent="-171450" algn="l" defTabSz="914400">
                        <a:lnSpc>
                          <a:spcPct val="150000"/>
                        </a:lnSpc>
                        <a:spcBef>
                          <a:spcPts val="0"/>
                        </a:spcBef>
                        <a:spcAft>
                          <a:spcPts val="0"/>
                        </a:spcAft>
                        <a:buClrTx/>
                        <a:buSzTx/>
                        <a:buFont typeface="Wingdings" panose="05000000000000000000" pitchFamily="2" charset="2"/>
                        <a:buChar char="Ø"/>
                        <a:tabLst/>
                        <a:defRPr/>
                      </a:pPr>
                      <a:r>
                        <a:rPr kumimoji="1" lang="ja-JP" altLang="en-US" sz="1100" kern="1200">
                          <a:solidFill>
                            <a:schemeClr val="dk1"/>
                          </a:solidFill>
                          <a:latin typeface="Meiryo UI"/>
                          <a:ea typeface="Meiryo UI"/>
                          <a:cs typeface="+mn-cs"/>
                        </a:rPr>
                        <a:t>蓄積データを用いて</a:t>
                      </a:r>
                      <a:r>
                        <a:rPr lang="ja-JP" altLang="en-US" sz="1100" kern="1200">
                          <a:solidFill>
                            <a:schemeClr val="dk1"/>
                          </a:solidFill>
                          <a:latin typeface="Meiryo UI"/>
                          <a:ea typeface="Meiryo UI"/>
                          <a:cs typeface="+mn-cs"/>
                        </a:rPr>
                        <a:t>、より効果的な維持管理方策の検討（劣化曲線の精度向上等）</a:t>
                      </a:r>
                      <a:r>
                        <a:rPr kumimoji="1" lang="ja-JP" altLang="en-US" sz="1100" kern="1200">
                          <a:solidFill>
                            <a:schemeClr val="dk1"/>
                          </a:solidFill>
                          <a:latin typeface="Meiryo UI"/>
                          <a:ea typeface="Meiryo UI"/>
                          <a:cs typeface="+mn-cs"/>
                        </a:rPr>
                        <a:t>に利用する。</a:t>
                      </a:r>
                      <a:endParaRPr kumimoji="1" lang="en-US" altLang="ja-JP" sz="1100" kern="1200">
                        <a:solidFill>
                          <a:schemeClr val="dk1"/>
                        </a:solidFill>
                        <a:latin typeface="Meiryo UI"/>
                        <a:ea typeface="Meiryo UI"/>
                        <a:cs typeface="+mn-cs"/>
                      </a:endParaRPr>
                    </a:p>
                  </a:txBody>
                  <a:tcPr/>
                </a:tc>
                <a:extLst>
                  <a:ext uri="{0D108BD9-81ED-4DB2-BD59-A6C34878D82A}">
                    <a16:rowId xmlns:a16="http://schemas.microsoft.com/office/drawing/2014/main" val="869575246"/>
                  </a:ext>
                </a:extLst>
              </a:tr>
              <a:tr h="412022">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点検が効率的にできていない、不可視部分の点検が未実施</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新技術の活用・導入を検討</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59438084"/>
                  </a:ext>
                </a:extLst>
              </a:tr>
              <a:tr h="412022">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lang="ja-JP" altLang="en-US" sz="1100" kern="1200">
                          <a:solidFill>
                            <a:schemeClr val="dk1"/>
                          </a:solidFill>
                          <a:latin typeface="Meiryo UI"/>
                          <a:ea typeface="Meiryo UI"/>
                          <a:cs typeface="+mn-cs"/>
                        </a:rPr>
                        <a:t>今後の</a:t>
                      </a:r>
                      <a:r>
                        <a:rPr kumimoji="1" lang="ja-JP" altLang="en-US" sz="1100" kern="1200">
                          <a:solidFill>
                            <a:schemeClr val="dk1"/>
                          </a:solidFill>
                          <a:latin typeface="Meiryo UI"/>
                          <a:ea typeface="Meiryo UI"/>
                          <a:cs typeface="+mn-cs"/>
                        </a:rPr>
                        <a:t>技術職員の減少による技術力の低下</a:t>
                      </a:r>
                      <a:r>
                        <a:rPr lang="ja-JP" altLang="en-US" sz="1100" kern="1200">
                          <a:solidFill>
                            <a:schemeClr val="dk1"/>
                          </a:solidFill>
                          <a:latin typeface="Meiryo UI"/>
                          <a:ea typeface="Meiryo UI"/>
                          <a:cs typeface="+mn-cs"/>
                        </a:rPr>
                        <a:t>が懸念</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ja-JP" altLang="en-US" sz="1100" kern="1200">
                          <a:solidFill>
                            <a:schemeClr val="dk1"/>
                          </a:solidFill>
                          <a:latin typeface="Meiryo UI"/>
                          <a:ea typeface="Meiryo UI"/>
                          <a:cs typeface="+mn-cs"/>
                        </a:rPr>
                        <a:t>インフラDX</a:t>
                      </a:r>
                      <a:r>
                        <a:rPr kumimoji="1" lang="ja-JP" altLang="en-US" sz="1100" kern="1200">
                          <a:solidFill>
                            <a:schemeClr val="dk1"/>
                          </a:solidFill>
                          <a:latin typeface="Meiryo UI"/>
                          <a:ea typeface="Meiryo UI"/>
                          <a:cs typeface="+mn-cs"/>
                        </a:rPr>
                        <a:t>の</a:t>
                      </a:r>
                      <a:r>
                        <a:rPr lang="ja-JP" altLang="en-US" sz="1100" kern="1200">
                          <a:solidFill>
                            <a:schemeClr val="dk1"/>
                          </a:solidFill>
                          <a:latin typeface="Meiryo UI"/>
                          <a:ea typeface="Meiryo UI"/>
                          <a:cs typeface="+mn-cs"/>
                        </a:rPr>
                        <a:t>推進、新技術の</a:t>
                      </a:r>
                      <a:r>
                        <a:rPr kumimoji="1" lang="ja-JP" altLang="en-US" sz="1100" kern="1200">
                          <a:solidFill>
                            <a:schemeClr val="dk1"/>
                          </a:solidFill>
                          <a:latin typeface="Meiryo UI"/>
                          <a:ea typeface="Meiryo UI"/>
                          <a:cs typeface="+mn-cs"/>
                        </a:rPr>
                        <a:t>活用や、熟練職員の技術継承</a:t>
                      </a:r>
                      <a:r>
                        <a:rPr lang="ja-JP" altLang="en-US" sz="1100" kern="1200">
                          <a:solidFill>
                            <a:schemeClr val="dk1"/>
                          </a:solidFill>
                          <a:latin typeface="Meiryo UI"/>
                          <a:ea typeface="Meiryo UI"/>
                          <a:cs typeface="+mn-cs"/>
                        </a:rPr>
                        <a:t>を充実</a:t>
                      </a:r>
                      <a:endParaRPr kumimoji="1" lang="ja-JP" altLang="en-US" sz="1100" kern="1200">
                        <a:solidFill>
                          <a:schemeClr val="dk1"/>
                        </a:solidFill>
                        <a:latin typeface="Meiryo UI"/>
                        <a:ea typeface="Meiryo UI"/>
                        <a:cs typeface="+mn-cs"/>
                      </a:endParaRPr>
                    </a:p>
                  </a:txBody>
                  <a:tcPr/>
                </a:tc>
                <a:extLst>
                  <a:ext uri="{0D108BD9-81ED-4DB2-BD59-A6C34878D82A}">
                    <a16:rowId xmlns:a16="http://schemas.microsoft.com/office/drawing/2014/main" val="1305431286"/>
                  </a:ext>
                </a:extLst>
              </a:tr>
              <a:tr h="412022">
                <a:tc>
                  <a:txBody>
                    <a:bodyPr/>
                    <a:lstStyle/>
                    <a:p>
                      <a:pPr marL="171450" indent="-171450" algn="l" defTabSz="914400" rtl="0" eaLnBrk="1" latinLnBrk="0" hangingPunct="1">
                        <a:lnSpc>
                          <a:spcPct val="150000"/>
                        </a:lnSpc>
                        <a:buFont typeface="Arial"/>
                        <a:buChar char="•"/>
                      </a:pPr>
                      <a:r>
                        <a:rPr kumimoji="1" lang="ja-JP" altLang="en-US" sz="1100" kern="1200">
                          <a:solidFill>
                            <a:schemeClr val="dk1"/>
                          </a:solidFill>
                          <a:latin typeface="Meiryo UI"/>
                          <a:ea typeface="Meiryo UI"/>
                          <a:cs typeface="+mn-cs"/>
                        </a:rPr>
                        <a:t>国の基準と合致していない</a:t>
                      </a:r>
                      <a:endParaRPr kumimoji="1" lang="en-US" altLang="ja-JP" sz="1100" kern="1200">
                        <a:solidFill>
                          <a:schemeClr val="dk1"/>
                        </a:solidFill>
                        <a:latin typeface="Meiryo UI"/>
                        <a:ea typeface="Meiryo UI"/>
                        <a:cs typeface="+mn-cs"/>
                      </a:endParaRPr>
                    </a:p>
                  </a:txBody>
                  <a:tcPr anchor="ctr"/>
                </a:tc>
                <a:tc>
                  <a:txBody>
                    <a:bodyPr/>
                    <a:lstStyle/>
                    <a:p>
                      <a:pPr marL="171450" indent="-171450" algn="l" defTabSz="914400" rtl="0" eaLnBrk="1" latinLnBrk="0" hangingPunct="1">
                        <a:lnSpc>
                          <a:spcPct val="150000"/>
                        </a:lnSpc>
                        <a:buFont typeface="Wingdings" panose="05000000000000000000" pitchFamily="2" charset="2"/>
                        <a:buChar char="Ø"/>
                      </a:pPr>
                      <a:r>
                        <a:rPr kumimoji="1" lang="ja-JP" altLang="en-US" sz="1100" kern="1200">
                          <a:solidFill>
                            <a:schemeClr val="dk1"/>
                          </a:solidFill>
                          <a:latin typeface="Meiryo UI" panose="020B0604030504040204" pitchFamily="50" charset="-128"/>
                          <a:ea typeface="Meiryo UI" panose="020B0604030504040204" pitchFamily="50" charset="-128"/>
                          <a:cs typeface="+mn-cs"/>
                        </a:rPr>
                        <a:t>現計画策定時以降に定められた、国の基準を踏まえて検討</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951415212"/>
                  </a:ext>
                </a:extLst>
              </a:tr>
            </a:tbl>
          </a:graphicData>
        </a:graphic>
      </p:graphicFrame>
      <p:sp>
        <p:nvSpPr>
          <p:cNvPr id="2" name="テキスト ボックス 1">
            <a:extLst>
              <a:ext uri="{FF2B5EF4-FFF2-40B4-BE49-F238E27FC236}">
                <a16:creationId xmlns:a16="http://schemas.microsoft.com/office/drawing/2014/main" id="{A2C70325-D9D2-653C-E154-DC1506CBE8E0}"/>
              </a:ext>
            </a:extLst>
          </p:cNvPr>
          <p:cNvSpPr txBox="1"/>
          <p:nvPr/>
        </p:nvSpPr>
        <p:spPr>
          <a:xfrm>
            <a:off x="1321043" y="3479557"/>
            <a:ext cx="65854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600">
                <a:latin typeface="Calibri"/>
                <a:ea typeface="ＭＳ Ｐゴシック"/>
                <a:cs typeface="Calibri"/>
              </a:rPr>
              <a:t>点検等における、共通・個別の課題について、集約し取組方針を確認</a:t>
            </a:r>
            <a:endParaRPr lang="ja-JP" altLang="en-US" sz="1600">
              <a:cs typeface="Calibri"/>
            </a:endParaRPr>
          </a:p>
        </p:txBody>
      </p:sp>
    </p:spTree>
    <p:extLst>
      <p:ext uri="{BB962C8B-B14F-4D97-AF65-F5344CB8AC3E}">
        <p14:creationId xmlns:p14="http://schemas.microsoft.com/office/powerpoint/2010/main" val="297851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２</a:t>
            </a:r>
            <a:r>
              <a:rPr lang="ja-JP" altLang="en-US" sz="2400" b="1">
                <a:solidFill>
                  <a:schemeClr val="bg1"/>
                </a:solidFill>
                <a:latin typeface="Meiryo UI" pitchFamily="50" charset="-128"/>
                <a:ea typeface="Meiryo UI" pitchFamily="50" charset="-128"/>
                <a:cs typeface="Meiryo UI" pitchFamily="50" charset="-128"/>
              </a:rPr>
              <a:t>　個別部会の結果概要②施設の状態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36">
            <a:extLst>
              <a:ext uri="{FF2B5EF4-FFF2-40B4-BE49-F238E27FC236}">
                <a16:creationId xmlns:a16="http://schemas.microsoft.com/office/drawing/2014/main" id="{561248AF-3DDE-6C2C-137F-BDE0B927E0D3}"/>
              </a:ext>
            </a:extLst>
          </p:cNvPr>
          <p:cNvGraphicFramePr>
            <a:graphicFrameLocks noGrp="1"/>
          </p:cNvGraphicFramePr>
          <p:nvPr>
            <p:extLst>
              <p:ext uri="{D42A27DB-BD31-4B8C-83A1-F6EECF244321}">
                <p14:modId xmlns:p14="http://schemas.microsoft.com/office/powerpoint/2010/main" val="421337857"/>
              </p:ext>
            </p:extLst>
          </p:nvPr>
        </p:nvGraphicFramePr>
        <p:xfrm>
          <a:off x="61152" y="696616"/>
          <a:ext cx="9009061" cy="2277097"/>
        </p:xfrm>
        <a:graphic>
          <a:graphicData uri="http://schemas.openxmlformats.org/drawingml/2006/table">
            <a:tbl>
              <a:tblPr firstRow="1" bandRow="1">
                <a:tableStyleId>{5C22544A-7EE6-4342-B048-85BDC9FD1C3A}</a:tableStyleId>
              </a:tblPr>
              <a:tblGrid>
                <a:gridCol w="280461">
                  <a:extLst>
                    <a:ext uri="{9D8B030D-6E8A-4147-A177-3AD203B41FA5}">
                      <a16:colId xmlns:a16="http://schemas.microsoft.com/office/drawing/2014/main" val="1117461617"/>
                    </a:ext>
                  </a:extLst>
                </a:gridCol>
                <a:gridCol w="676392">
                  <a:extLst>
                    <a:ext uri="{9D8B030D-6E8A-4147-A177-3AD203B41FA5}">
                      <a16:colId xmlns:a16="http://schemas.microsoft.com/office/drawing/2014/main" val="1633169663"/>
                    </a:ext>
                  </a:extLst>
                </a:gridCol>
                <a:gridCol w="2794159">
                  <a:extLst>
                    <a:ext uri="{9D8B030D-6E8A-4147-A177-3AD203B41FA5}">
                      <a16:colId xmlns:a16="http://schemas.microsoft.com/office/drawing/2014/main" val="3372811264"/>
                    </a:ext>
                  </a:extLst>
                </a:gridCol>
                <a:gridCol w="2803226">
                  <a:extLst>
                    <a:ext uri="{9D8B030D-6E8A-4147-A177-3AD203B41FA5}">
                      <a16:colId xmlns:a16="http://schemas.microsoft.com/office/drawing/2014/main" val="3977763631"/>
                    </a:ext>
                  </a:extLst>
                </a:gridCol>
                <a:gridCol w="2454823">
                  <a:extLst>
                    <a:ext uri="{9D8B030D-6E8A-4147-A177-3AD203B41FA5}">
                      <a16:colId xmlns:a16="http://schemas.microsoft.com/office/drawing/2014/main" val="2509555453"/>
                    </a:ext>
                  </a:extLst>
                </a:gridCol>
              </a:tblGrid>
              <a:tr h="4302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道路・橋梁等部会</a:t>
                      </a:r>
                      <a:endParaRPr kumimoji="1" lang="en-US" altLang="ja-JP" sz="120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河川等部会</a:t>
                      </a:r>
                      <a:endParaRPr kumimoji="1" lang="en-US" altLang="ja-JP" sz="1200">
                        <a:latin typeface="Meiryo UI" panose="020B0604030504040204" pitchFamily="50" charset="-128"/>
                        <a:ea typeface="Meiryo UI" panose="020B0604030504040204" pitchFamily="50" charset="-128"/>
                      </a:endParaRPr>
                    </a:p>
                  </a:txBody>
                  <a:tcPr anchor="ctr"/>
                </a:tc>
                <a:tc>
                  <a:txBody>
                    <a:bodyPr/>
                    <a:lstStyle/>
                    <a:p>
                      <a:pPr marL="0" indent="0" algn="ctr">
                        <a:lnSpc>
                          <a:spcPct val="100000"/>
                        </a:lnSpc>
                      </a:pPr>
                      <a:r>
                        <a:rPr kumimoji="1" lang="ja-JP" altLang="en-US" sz="1200">
                          <a:latin typeface="Meiryo UI" panose="020B0604030504040204" pitchFamily="50" charset="-128"/>
                          <a:ea typeface="Meiryo UI" panose="020B0604030504040204" pitchFamily="50" charset="-128"/>
                        </a:rPr>
                        <a:t>設備部会</a:t>
                      </a:r>
                      <a:endParaRPr kumimoji="1" lang="en-US" altLang="ja-JP" sz="120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25649540"/>
                  </a:ext>
                </a:extLst>
              </a:tr>
              <a:tr h="966493">
                <a:tc>
                  <a:txBody>
                    <a:bodyPr/>
                    <a:lstStyle/>
                    <a:p>
                      <a:pPr algn="just">
                        <a:lnSpc>
                          <a:spcPct val="100000"/>
                        </a:lnSpc>
                      </a:pPr>
                      <a:r>
                        <a:rPr kumimoji="1" lang="ja-JP" altLang="en-US" sz="1100">
                          <a:latin typeface="Meiryo UI" panose="020B0604030504040204" pitchFamily="50" charset="-128"/>
                          <a:ea typeface="Meiryo UI" panose="020B0604030504040204" pitchFamily="50" charset="-128"/>
                        </a:rPr>
                        <a:t>施設の状態</a:t>
                      </a:r>
                    </a:p>
                  </a:txBody>
                  <a:tcPr/>
                </a:tc>
                <a:tc>
                  <a:txBody>
                    <a:bodyPr/>
                    <a:lstStyle/>
                    <a:p>
                      <a:r>
                        <a:rPr kumimoji="1" lang="ja-JP" altLang="en-US" sz="1100">
                          <a:latin typeface="Meiryo UI" panose="020B0604030504040204" pitchFamily="50" charset="-128"/>
                          <a:ea typeface="Meiryo UI" panose="020B0604030504040204" pitchFamily="50" charset="-128"/>
                        </a:rPr>
                        <a:t>状況</a:t>
                      </a:r>
                      <a:endParaRPr kumimoji="1" lang="ja-JP" altLang="en-US"/>
                    </a:p>
                  </a:txBody>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a:solidFill>
                            <a:schemeClr val="dk1"/>
                          </a:solidFill>
                          <a:latin typeface="Meiryo UI"/>
                          <a:ea typeface="Meiryo UI"/>
                          <a:cs typeface="+mn-cs"/>
                        </a:rPr>
                        <a:t>橋梁、ﾄﾝﾈﾙ、公園</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遊具</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：健全度が向上</a:t>
                      </a:r>
                      <a:endParaRPr kumimoji="1" lang="en-US" altLang="ja-JP" sz="1100" kern="1200" dirty="0">
                        <a:solidFill>
                          <a:schemeClr val="dk1"/>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kumimoji="1" lang="ja-JP" altLang="en-US" sz="1100" kern="1200" dirty="0">
                          <a:solidFill>
                            <a:schemeClr val="dk1"/>
                          </a:solidFill>
                          <a:latin typeface="Meiryo UI" panose="020B0604030504040204" pitchFamily="50" charset="-128"/>
                          <a:ea typeface="Meiryo UI" panose="020B0604030504040204" pitchFamily="50" charset="-128"/>
                          <a:cs typeface="+mn-cs"/>
                        </a:rPr>
                        <a:t>舗装、ﾓﾉﾚｰﾙ：健全度が悪化（舗装の悪化が顕著）</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100" kern="1200" dirty="0">
                          <a:solidFill>
                            <a:schemeClr val="dk1"/>
                          </a:solidFill>
                          <a:latin typeface="Meiryo UI" panose="020B0604030504040204" pitchFamily="50" charset="-128"/>
                          <a:ea typeface="Meiryo UI" panose="020B0604030504040204" pitchFamily="50" charset="-128"/>
                          <a:cs typeface="+mn-cs"/>
                        </a:rPr>
                        <a:t>目標管理水準以下の施設が存在</a:t>
                      </a:r>
                    </a:p>
                  </a:txBody>
                  <a:tcPr/>
                </a:tc>
                <a:tc>
                  <a:txBody>
                    <a:bodyPr/>
                    <a:lstStyle/>
                    <a:p>
                      <a:pPr marL="90170" indent="-90170" algn="l" defTabSz="914400" rtl="0" eaLnBrk="1" latinLnBrk="0" hangingPunct="1">
                        <a:buFont typeface="Arial" panose="020B0604020202020204" pitchFamily="34" charset="0"/>
                        <a:buChar char="•"/>
                      </a:pPr>
                      <a:r>
                        <a:rPr kumimoji="1" lang="ja-JP" altLang="en-US" sz="1100" kern="1200" dirty="0">
                          <a:solidFill>
                            <a:schemeClr val="dk1"/>
                          </a:solidFill>
                          <a:latin typeface="Meiryo UI"/>
                          <a:ea typeface="Meiryo UI"/>
                          <a:cs typeface="+mn-cs"/>
                        </a:rPr>
                        <a:t>河川</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堤防・護岸</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a:t>
                      </a:r>
                      <a:r>
                        <a:rPr lang="ja-JP" altLang="en-US" sz="1100" kern="1200" dirty="0">
                          <a:solidFill>
                            <a:schemeClr val="dk1"/>
                          </a:solidFill>
                          <a:latin typeface="Meiryo UI"/>
                          <a:ea typeface="Meiryo UI"/>
                          <a:cs typeface="+mn-cs"/>
                        </a:rPr>
                        <a:t>損傷度５・４は減少傾向、損傷度３は増加</a:t>
                      </a:r>
                      <a:endParaRPr kumimoji="1" lang="ja-JP" altLang="en-US" sz="1100" kern="1200" dirty="0">
                        <a:solidFill>
                          <a:schemeClr val="dk1"/>
                        </a:solidFill>
                        <a:latin typeface="Meiryo UI"/>
                        <a:ea typeface="Meiryo UI"/>
                        <a:cs typeface="+mn-cs"/>
                      </a:endParaRPr>
                    </a:p>
                    <a:p>
                      <a:pPr marL="171450" indent="-171450" algn="l" rtl="0" eaLnBrk="1" latinLnBrk="0" hangingPunct="1">
                        <a:buFont typeface="Arial" panose="020B0604020202020204" pitchFamily="34" charset="0"/>
                        <a:buChar char="•"/>
                      </a:pPr>
                      <a:r>
                        <a:rPr kumimoji="1" lang="ja-JP" altLang="en-US" sz="1100" b="0" i="0" u="none" strike="noStrike" kern="1200" noProof="0" dirty="0">
                          <a:solidFill>
                            <a:schemeClr val="tx1"/>
                          </a:solidFill>
                          <a:latin typeface="Meiryo UI"/>
                          <a:ea typeface="Meiryo UI"/>
                        </a:rPr>
                        <a:t>下水</a:t>
                      </a:r>
                      <a:r>
                        <a:rPr lang="en-US" altLang="ja-JP" sz="1100" b="0" i="0" u="none" strike="noStrike" kern="1200" noProof="0" dirty="0">
                          <a:solidFill>
                            <a:schemeClr val="tx1"/>
                          </a:solidFill>
                          <a:latin typeface="Meiryo UI"/>
                          <a:ea typeface="Meiryo UI"/>
                        </a:rPr>
                        <a:t>(</a:t>
                      </a:r>
                      <a:r>
                        <a:rPr lang="ja-JP" sz="1100" b="0" i="0" u="none" strike="noStrike" kern="1200" noProof="0" dirty="0">
                          <a:solidFill>
                            <a:schemeClr val="tx1"/>
                          </a:solidFill>
                          <a:latin typeface="Meiryo UI"/>
                          <a:ea typeface="Meiryo UI"/>
                        </a:rPr>
                        <a:t>管渠)：</a:t>
                      </a:r>
                      <a:r>
                        <a:rPr lang="ja-JP" altLang="en-US" sz="1100" b="0" i="0" u="none" strike="noStrike" kern="1200" noProof="0" dirty="0">
                          <a:solidFill>
                            <a:schemeClr val="tx1"/>
                          </a:solidFill>
                          <a:latin typeface="Meiryo UI"/>
                          <a:ea typeface="Meiryo UI"/>
                        </a:rPr>
                        <a:t>緊急度</a:t>
                      </a:r>
                      <a:r>
                        <a:rPr lang="en-US" altLang="ja-JP" sz="1100" b="0" i="0" u="none" strike="noStrike" kern="1200" noProof="0" dirty="0">
                          <a:solidFill>
                            <a:schemeClr val="tx1"/>
                          </a:solidFill>
                          <a:latin typeface="Meiryo UI"/>
                          <a:ea typeface="Meiryo UI"/>
                        </a:rPr>
                        <a:t>Ⅰ</a:t>
                      </a:r>
                      <a:r>
                        <a:rPr lang="ja-JP" altLang="en-US" sz="1100" b="0" i="0" u="none" strike="noStrike" kern="1200" noProof="0" dirty="0">
                          <a:solidFill>
                            <a:schemeClr val="tx1"/>
                          </a:solidFill>
                          <a:latin typeface="Meiryo UI"/>
                          <a:ea typeface="Meiryo UI"/>
                        </a:rPr>
                        <a:t>が</a:t>
                      </a:r>
                      <a:r>
                        <a:rPr lang="en-US" altLang="ja-JP" sz="1100" b="0" i="0" u="none" strike="noStrike" kern="1200" noProof="0" dirty="0">
                          <a:solidFill>
                            <a:schemeClr val="tx1"/>
                          </a:solidFill>
                          <a:latin typeface="Meiryo UI"/>
                          <a:ea typeface="Meiryo UI"/>
                        </a:rPr>
                        <a:t>0.7km</a:t>
                      </a:r>
                      <a:r>
                        <a:rPr lang="ja-JP" altLang="en-US" sz="1100" b="0" i="0" u="none" strike="noStrike" kern="1200" noProof="0" dirty="0">
                          <a:solidFill>
                            <a:schemeClr val="tx1"/>
                          </a:solidFill>
                          <a:latin typeface="Meiryo UI"/>
                          <a:ea typeface="Meiryo UI"/>
                        </a:rPr>
                        <a:t>、緊急度</a:t>
                      </a:r>
                      <a:r>
                        <a:rPr lang="en-US" altLang="ja-JP" sz="1100" b="0" i="0" u="none" strike="noStrike" kern="1200" noProof="0" dirty="0">
                          <a:solidFill>
                            <a:schemeClr val="tx1"/>
                          </a:solidFill>
                          <a:latin typeface="Meiryo UI"/>
                          <a:ea typeface="Meiryo UI"/>
                        </a:rPr>
                        <a:t>Ⅱ</a:t>
                      </a:r>
                      <a:r>
                        <a:rPr lang="ja-JP" altLang="en-US" sz="1100" b="0" i="0" u="none" strike="noStrike" kern="1200" noProof="0" dirty="0">
                          <a:solidFill>
                            <a:schemeClr val="tx1"/>
                          </a:solidFill>
                          <a:latin typeface="Meiryo UI"/>
                          <a:ea typeface="Meiryo UI"/>
                        </a:rPr>
                        <a:t>が</a:t>
                      </a:r>
                      <a:r>
                        <a:rPr lang="en-US" altLang="ja-JP" sz="1100" b="0" i="0" u="none" strike="noStrike" kern="1200" noProof="0" dirty="0">
                          <a:solidFill>
                            <a:schemeClr val="tx1"/>
                          </a:solidFill>
                          <a:latin typeface="Meiryo UI"/>
                          <a:ea typeface="Meiryo UI"/>
                        </a:rPr>
                        <a:t>16.2km</a:t>
                      </a:r>
                      <a:r>
                        <a:rPr lang="ja-JP" altLang="en-US" sz="1100" b="0" i="0" u="none" strike="noStrike" kern="1200" noProof="0" dirty="0">
                          <a:solidFill>
                            <a:schemeClr val="tx1"/>
                          </a:solidFill>
                          <a:latin typeface="Meiryo UI"/>
                          <a:ea typeface="Meiryo UI"/>
                        </a:rPr>
                        <a:t>、緊急度</a:t>
                      </a:r>
                      <a:r>
                        <a:rPr lang="en-US" altLang="ja-JP" sz="1100" b="0" i="0" u="none" strike="noStrike" kern="1200" noProof="0" dirty="0">
                          <a:solidFill>
                            <a:schemeClr val="tx1"/>
                          </a:solidFill>
                          <a:latin typeface="Meiryo UI"/>
                          <a:ea typeface="Meiryo UI"/>
                        </a:rPr>
                        <a:t>Ⅲ</a:t>
                      </a:r>
                      <a:r>
                        <a:rPr lang="ja-JP" altLang="en-US" sz="1100" b="0" i="0" u="none" strike="noStrike" kern="1200" noProof="0" dirty="0">
                          <a:solidFill>
                            <a:schemeClr val="tx1"/>
                          </a:solidFill>
                          <a:latin typeface="Meiryo UI"/>
                          <a:ea typeface="Meiryo UI"/>
                        </a:rPr>
                        <a:t>が</a:t>
                      </a:r>
                      <a:r>
                        <a:rPr lang="en-US" altLang="ja-JP" sz="1100" b="0" i="0" u="none" strike="noStrike" kern="1200" noProof="0" dirty="0">
                          <a:solidFill>
                            <a:schemeClr val="tx1"/>
                          </a:solidFill>
                          <a:latin typeface="Meiryo UI"/>
                          <a:ea typeface="Meiryo UI"/>
                        </a:rPr>
                        <a:t>364.5km</a:t>
                      </a:r>
                    </a:p>
                    <a:p>
                      <a:pPr marL="171450" indent="-171450" algn="l" rtl="0" eaLnBrk="1" latinLnBrk="0" hangingPunct="1">
                        <a:buFont typeface="Arial" panose="020B0604020202020204" pitchFamily="34" charset="0"/>
                        <a:buChar char="•"/>
                      </a:pPr>
                      <a:r>
                        <a:rPr kumimoji="1" lang="ja-JP" altLang="en-US" sz="1100" kern="1200" dirty="0">
                          <a:solidFill>
                            <a:schemeClr val="dk1"/>
                          </a:solidFill>
                          <a:latin typeface="Meiryo UI" panose="020B0604030504040204" pitchFamily="50" charset="-128"/>
                          <a:ea typeface="Meiryo UI" panose="020B0604030504040204" pitchFamily="50" charset="-128"/>
                          <a:cs typeface="+mn-cs"/>
                        </a:rPr>
                        <a:t>港湾・海岸：健全度が悪化</a:t>
                      </a:r>
                    </a:p>
                  </a:txBody>
                  <a:tcPr/>
                </a:tc>
                <a:tc>
                  <a:txBody>
                    <a:bodyPr/>
                    <a:lstStyle/>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下水設備：</a:t>
                      </a:r>
                      <a:r>
                        <a:rPr lang="ja-JP" altLang="en-US" sz="1100" kern="1200">
                          <a:solidFill>
                            <a:schemeClr val="dk1"/>
                          </a:solidFill>
                          <a:latin typeface="Meiryo UI"/>
                          <a:ea typeface="Meiryo UI"/>
                          <a:cs typeface="+mn-cs"/>
                        </a:rPr>
                        <a:t>計画的取組により、R１より健全度２以下の設備の改善を行い機能維持に努めている。</a:t>
                      </a:r>
                      <a:endParaRPr kumimoji="1" lang="ja-JP" altLang="en-US" sz="1100" kern="1200">
                        <a:solidFill>
                          <a:schemeClr val="dk1"/>
                        </a:solidFill>
                        <a:latin typeface="Meiryo UI"/>
                        <a:ea typeface="Meiryo UI"/>
                        <a:cs typeface="+mn-cs"/>
                      </a:endParaRPr>
                    </a:p>
                    <a:p>
                      <a:pPr marL="90170" indent="-90170" algn="l" defTabSz="914400" rtl="0" eaLnBrk="1" latinLnBrk="0" hangingPunct="1">
                        <a:buFont typeface="Arial" panose="020B0604020202020204" pitchFamily="34" charset="0"/>
                        <a:buChar char="•"/>
                      </a:pPr>
                      <a:r>
                        <a:rPr kumimoji="1" lang="ja-JP" altLang="en-US" sz="1100" kern="1200">
                          <a:solidFill>
                            <a:schemeClr val="dk1"/>
                          </a:solidFill>
                          <a:latin typeface="Meiryo UI"/>
                          <a:ea typeface="Meiryo UI"/>
                          <a:cs typeface="+mn-cs"/>
                        </a:rPr>
                        <a:t>河川</a:t>
                      </a:r>
                      <a:r>
                        <a:rPr lang="ja-JP" altLang="en-US" sz="1100" kern="1200">
                          <a:solidFill>
                            <a:schemeClr val="dk1"/>
                          </a:solidFill>
                          <a:latin typeface="Meiryo UI"/>
                          <a:ea typeface="Meiryo UI"/>
                          <a:cs typeface="+mn-cs"/>
                        </a:rPr>
                        <a:t>・海岸設備：緊急度の高い健全度２以下の設備の改善を行い、機能維持に努めている。</a:t>
                      </a:r>
                      <a:endParaRPr kumimoji="1" lang="ja-JP" altLang="en-US" sz="1100" kern="1200">
                        <a:solidFill>
                          <a:schemeClr val="dk1"/>
                        </a:solidFill>
                        <a:latin typeface="Meiryo UI"/>
                        <a:ea typeface="Meiryo UI"/>
                        <a:cs typeface="+mn-cs"/>
                      </a:endParaRPr>
                    </a:p>
                  </a:txBody>
                  <a:tcPr/>
                </a:tc>
                <a:extLst>
                  <a:ext uri="{0D108BD9-81ED-4DB2-BD59-A6C34878D82A}">
                    <a16:rowId xmlns:a16="http://schemas.microsoft.com/office/drawing/2014/main" val="2736400872"/>
                  </a:ext>
                </a:extLst>
              </a:tr>
              <a:tr h="749525">
                <a:tc>
                  <a:txBody>
                    <a:bodyPr/>
                    <a:lstStyle/>
                    <a:p>
                      <a:pPr algn="just">
                        <a:lnSpc>
                          <a:spcPct val="100000"/>
                        </a:lnSpc>
                      </a:pPr>
                      <a:r>
                        <a:rPr kumimoji="1" lang="ja-JP" altLang="en-US" sz="1100">
                          <a:latin typeface="Meiryo UI" panose="020B0604030504040204" pitchFamily="50" charset="-128"/>
                          <a:ea typeface="Meiryo UI" panose="020B0604030504040204" pitchFamily="50" charset="-128"/>
                        </a:rPr>
                        <a:t>まとめ</a:t>
                      </a:r>
                    </a:p>
                  </a:txBody>
                  <a:tcPr/>
                </a:tc>
                <a:tc gridSpan="4">
                  <a:txBody>
                    <a:bodyPr/>
                    <a:lstStyle/>
                    <a:p>
                      <a:pPr marL="171450" lvl="0" indent="-171450">
                        <a:buFont typeface="Arial"/>
                        <a:buChar char="•"/>
                      </a:pPr>
                      <a:r>
                        <a:rPr kumimoji="1" lang="ja-JP" altLang="en-US" sz="1200" dirty="0">
                          <a:latin typeface="Meiryo UI"/>
                          <a:ea typeface="Meiryo UI"/>
                        </a:rPr>
                        <a:t>橋梁、トンネル、公園（遊具）、下水（管渠）の健全度は向上傾向</a:t>
                      </a:r>
                      <a:endParaRPr kumimoji="1" lang="en-US" altLang="ja-JP" sz="1200" dirty="0">
                        <a:latin typeface="Meiryo UI"/>
                        <a:ea typeface="Meiryo UI"/>
                      </a:endParaRPr>
                    </a:p>
                    <a:p>
                      <a:pPr marL="171450" indent="-171450">
                        <a:buFont typeface="Arial"/>
                        <a:buChar char="•"/>
                      </a:pPr>
                      <a:r>
                        <a:rPr kumimoji="1" lang="ja-JP" altLang="en-US" sz="1200" dirty="0">
                          <a:latin typeface="Meiryo UI"/>
                          <a:ea typeface="Meiryo UI"/>
                        </a:rPr>
                        <a:t>その他の施設は、低下傾向</a:t>
                      </a:r>
                    </a:p>
                    <a:p>
                      <a:pPr marL="171450" lvl="0" indent="-171450" algn="l">
                        <a:buFont typeface="Arial"/>
                        <a:buChar char="•"/>
                      </a:pPr>
                      <a:r>
                        <a:rPr lang="ja-JP" altLang="en-US" sz="1200" dirty="0">
                          <a:latin typeface="Meiryo UI"/>
                          <a:ea typeface="Meiryo UI"/>
                        </a:rPr>
                        <a:t>限界管理水準以下の施設を補修中</a:t>
                      </a:r>
                    </a:p>
                  </a:txBody>
                  <a:tcPr anchor="ctr"/>
                </a:tc>
                <a:tc hMerge="1">
                  <a:txBody>
                    <a:bodyPr/>
                    <a:lstStyle/>
                    <a:p>
                      <a:pPr marL="90170" indent="-90170" algn="l" defTabSz="914400" rtl="0" eaLnBrk="1" latinLnBrk="0" hangingPunct="1">
                        <a:buFont typeface="Arial" panose="020B0604020202020204" pitchFamily="34" charset="0"/>
                        <a:buChar char="•"/>
                      </a:pPr>
                      <a:endParaRPr kumimoji="1" lang="ja-JP" altLang="en-US" sz="1100" kern="1200">
                        <a:solidFill>
                          <a:schemeClr val="dk1"/>
                        </a:solidFill>
                        <a:latin typeface="Meiryo UI" panose="020B0604030504040204" pitchFamily="50" charset="-128"/>
                        <a:ea typeface="Meiryo UI" panose="020B0604030504040204" pitchFamily="50" charset="-128"/>
                        <a:cs typeface="+mn-cs"/>
                      </a:endParaRPr>
                    </a:p>
                  </a:txBody>
                  <a:tcPr/>
                </a:tc>
                <a:tc hMerge="1">
                  <a:txBody>
                    <a:bodyPr/>
                    <a:lstStyle/>
                    <a:p>
                      <a:pPr marL="90170" indent="-90170" algn="l" defTabSz="914400" rtl="0" eaLnBrk="1" latinLnBrk="0" hangingPunct="1">
                        <a:buFont typeface="Arial" panose="020B0604020202020204" pitchFamily="34" charset="0"/>
                        <a:buChar char="•"/>
                      </a:pPr>
                      <a:endParaRPr kumimoji="1" lang="ja-JP" altLang="en-US" sz="1100" kern="1200">
                        <a:solidFill>
                          <a:schemeClr val="dk1"/>
                        </a:solidFill>
                        <a:latin typeface="Meiryo UI" panose="020B0604030504040204" pitchFamily="50" charset="-128"/>
                        <a:ea typeface="Meiryo UI" panose="020B0604030504040204" pitchFamily="50" charset="-128"/>
                        <a:cs typeface="+mn-cs"/>
                      </a:endParaRPr>
                    </a:p>
                  </a:txBody>
                  <a:tcPr/>
                </a:tc>
                <a:tc hMerge="1">
                  <a:txBody>
                    <a:bodyPr/>
                    <a:lstStyle/>
                    <a:p>
                      <a:pPr marL="90170" indent="-90170" algn="l" defTabSz="914400" rtl="0" eaLnBrk="1" latinLnBrk="0" hangingPunct="1">
                        <a:buFont typeface="Arial" panose="020B0604020202020204" pitchFamily="34" charset="0"/>
                        <a:buChar char="•"/>
                      </a:pPr>
                      <a:endParaRPr kumimoji="1" lang="ja-JP" altLang="en-US" sz="1100" kern="1200">
                        <a:solidFill>
                          <a:schemeClr val="dk1"/>
                        </a:solidFill>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1405927865"/>
                  </a:ext>
                </a:extLst>
              </a:tr>
            </a:tbl>
          </a:graphicData>
        </a:graphic>
      </p:graphicFrame>
      <p:sp>
        <p:nvSpPr>
          <p:cNvPr id="8" name="テキスト ボックス 29">
            <a:extLst>
              <a:ext uri="{FF2B5EF4-FFF2-40B4-BE49-F238E27FC236}">
                <a16:creationId xmlns:a16="http://schemas.microsoft.com/office/drawing/2014/main" id="{AF2D2898-7040-E0E0-ACB1-DC87EFDF0A07}"/>
              </a:ext>
            </a:extLst>
          </p:cNvPr>
          <p:cNvSpPr txBox="1"/>
          <p:nvPr/>
        </p:nvSpPr>
        <p:spPr>
          <a:xfrm>
            <a:off x="83172" y="2948518"/>
            <a:ext cx="3934151" cy="307777"/>
          </a:xfrm>
          <a:prstGeom prst="rect">
            <a:avLst/>
          </a:prstGeom>
          <a:noFill/>
          <a:ln w="19050">
            <a:noFill/>
          </a:ln>
        </p:spPr>
        <p:txBody>
          <a:bodyPr wrap="square" lIns="91440" tIns="45720" rIns="91440" bIns="45720" rtlCol="0" anchor="t">
            <a:spAutoFit/>
          </a:bodyPr>
          <a:lstStyle/>
          <a:p>
            <a:r>
              <a:rPr lang="ja-JP" altLang="en-US" sz="1400" b="1" dirty="0">
                <a:latin typeface="Meiryo UI"/>
                <a:ea typeface="Meiryo UI"/>
                <a:cs typeface="Meiryo UI" panose="020B0604030504040204" pitchFamily="50" charset="-128"/>
              </a:rPr>
              <a:t>健全度の変化（計画策定時⇒最新）</a:t>
            </a:r>
          </a:p>
        </p:txBody>
      </p:sp>
      <p:sp>
        <p:nvSpPr>
          <p:cNvPr id="10" name="テキスト ボックス 29">
            <a:extLst>
              <a:ext uri="{FF2B5EF4-FFF2-40B4-BE49-F238E27FC236}">
                <a16:creationId xmlns:a16="http://schemas.microsoft.com/office/drawing/2014/main" id="{80E1E969-74C2-313C-4EF9-B901A6B77A9E}"/>
              </a:ext>
            </a:extLst>
          </p:cNvPr>
          <p:cNvSpPr txBox="1"/>
          <p:nvPr/>
        </p:nvSpPr>
        <p:spPr>
          <a:xfrm>
            <a:off x="102836" y="3191657"/>
            <a:ext cx="3202618" cy="261610"/>
          </a:xfrm>
          <a:prstGeom prst="rect">
            <a:avLst/>
          </a:prstGeom>
          <a:noFill/>
          <a:ln w="19050">
            <a:noFill/>
          </a:ln>
        </p:spPr>
        <p:txBody>
          <a:bodyPr wrap="square" lIns="91440" tIns="45720" rIns="91440" bIns="45720" rtlCol="0" anchor="t">
            <a:spAutoFit/>
          </a:bodyPr>
          <a:lstStyle/>
          <a:p>
            <a:r>
              <a:rPr lang="ja-JP" altLang="en-US" sz="1100" b="1">
                <a:latin typeface="Meiryo UI"/>
                <a:ea typeface="Meiryo UI"/>
                <a:cs typeface="Meiryo UI" panose="020B0604030504040204" pitchFamily="50" charset="-128"/>
              </a:rPr>
              <a:t>計画策定（もしくは策定以降の初回点検）時点</a:t>
            </a:r>
          </a:p>
        </p:txBody>
      </p:sp>
      <p:sp>
        <p:nvSpPr>
          <p:cNvPr id="18" name="テキスト ボックス 29">
            <a:extLst>
              <a:ext uri="{FF2B5EF4-FFF2-40B4-BE49-F238E27FC236}">
                <a16:creationId xmlns:a16="http://schemas.microsoft.com/office/drawing/2014/main" id="{04BE833F-BE66-550C-4881-B04B9B53E4AD}"/>
              </a:ext>
            </a:extLst>
          </p:cNvPr>
          <p:cNvSpPr txBox="1"/>
          <p:nvPr/>
        </p:nvSpPr>
        <p:spPr>
          <a:xfrm>
            <a:off x="62771" y="4386535"/>
            <a:ext cx="2530439" cy="261610"/>
          </a:xfrm>
          <a:prstGeom prst="rect">
            <a:avLst/>
          </a:prstGeom>
          <a:noFill/>
          <a:ln w="19050">
            <a:noFill/>
          </a:ln>
        </p:spPr>
        <p:txBody>
          <a:bodyPr wrap="square" lIns="91440" tIns="45720" rIns="91440" bIns="45720" rtlCol="0" anchor="t">
            <a:spAutoFit/>
          </a:bodyPr>
          <a:lstStyle/>
          <a:p>
            <a:r>
              <a:rPr lang="ja-JP" altLang="en-US" sz="1100" b="1">
                <a:latin typeface="Meiryo UI"/>
                <a:ea typeface="Meiryo UI"/>
                <a:cs typeface="Meiryo UI" panose="020B0604030504040204" pitchFamily="50" charset="-128"/>
              </a:rPr>
              <a:t>R4末時点</a:t>
            </a:r>
          </a:p>
        </p:txBody>
      </p:sp>
      <p:grpSp>
        <p:nvGrpSpPr>
          <p:cNvPr id="22" name="グループ化 5198">
            <a:extLst>
              <a:ext uri="{FF2B5EF4-FFF2-40B4-BE49-F238E27FC236}">
                <a16:creationId xmlns:a16="http://schemas.microsoft.com/office/drawing/2014/main" id="{DE5E8CDB-4C47-43AD-8F81-FC8949C75249}"/>
              </a:ext>
            </a:extLst>
          </p:cNvPr>
          <p:cNvGrpSpPr/>
          <p:nvPr/>
        </p:nvGrpSpPr>
        <p:grpSpPr>
          <a:xfrm>
            <a:off x="533359" y="5712432"/>
            <a:ext cx="6369467" cy="1083655"/>
            <a:chOff x="276041" y="5685343"/>
            <a:chExt cx="6340951" cy="989377"/>
          </a:xfrm>
        </p:grpSpPr>
        <p:grpSp>
          <p:nvGrpSpPr>
            <p:cNvPr id="23" name="グループ化 5152">
              <a:extLst>
                <a:ext uri="{FF2B5EF4-FFF2-40B4-BE49-F238E27FC236}">
                  <a16:creationId xmlns:a16="http://schemas.microsoft.com/office/drawing/2014/main" id="{AEFD568D-EFE9-4DA5-B3C6-FE8B6F5AB5B0}"/>
                </a:ext>
              </a:extLst>
            </p:cNvPr>
            <p:cNvGrpSpPr/>
            <p:nvPr/>
          </p:nvGrpSpPr>
          <p:grpSpPr>
            <a:xfrm>
              <a:off x="395635" y="5691644"/>
              <a:ext cx="6221357" cy="224800"/>
              <a:chOff x="-4705302" y="6245664"/>
              <a:chExt cx="6221357" cy="224800"/>
            </a:xfrm>
          </p:grpSpPr>
          <p:sp>
            <p:nvSpPr>
              <p:cNvPr id="28" name="Text Box 5">
                <a:extLst>
                  <a:ext uri="{FF2B5EF4-FFF2-40B4-BE49-F238E27FC236}">
                    <a16:creationId xmlns:a16="http://schemas.microsoft.com/office/drawing/2014/main" id="{F2D84074-6864-4FD6-BE71-97F0F71FFC54}"/>
                  </a:ext>
                </a:extLst>
              </p:cNvPr>
              <p:cNvSpPr txBox="1">
                <a:spLocks noChangeArrowheads="1"/>
              </p:cNvSpPr>
              <p:nvPr/>
            </p:nvSpPr>
            <p:spPr bwMode="auto">
              <a:xfrm>
                <a:off x="-4629534" y="6245664"/>
                <a:ext cx="6145589" cy="22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000" dirty="0">
                    <a:latin typeface="Meiryo UI" panose="020B0604030504040204" pitchFamily="50" charset="-128"/>
                    <a:ea typeface="Meiryo UI" panose="020B0604030504040204" pitchFamily="50" charset="-128"/>
                  </a:rPr>
                  <a:t>Ⅰ</a:t>
                </a:r>
                <a:r>
                  <a:rPr lang="ja-JP" altLang="en-US" sz="1000" dirty="0">
                    <a:latin typeface="Meiryo UI" panose="020B0604030504040204" pitchFamily="50" charset="-128"/>
                    <a:ea typeface="Meiryo UI" panose="020B0604030504040204" pitchFamily="50" charset="-128"/>
                  </a:rPr>
                  <a:t>（健全）　　</a:t>
                </a:r>
                <a:r>
                  <a:rPr lang="en-US" altLang="ja-JP" sz="1000" dirty="0">
                    <a:latin typeface="Meiryo UI" panose="020B0604030504040204" pitchFamily="50" charset="-128"/>
                    <a:ea typeface="Meiryo UI" panose="020B0604030504040204" pitchFamily="50" charset="-128"/>
                  </a:rPr>
                  <a:t>Ⅱ</a:t>
                </a:r>
                <a:r>
                  <a:rPr lang="ja-JP" altLang="en-US" sz="1000" dirty="0">
                    <a:latin typeface="Meiryo UI" panose="020B0604030504040204" pitchFamily="50" charset="-128"/>
                    <a:ea typeface="Meiryo UI" panose="020B0604030504040204" pitchFamily="50" charset="-128"/>
                  </a:rPr>
                  <a:t>（予防保全段階）　　</a:t>
                </a:r>
                <a:r>
                  <a:rPr lang="en-US" altLang="ja-JP" sz="1000" dirty="0">
                    <a:latin typeface="Meiryo UI" panose="020B0604030504040204" pitchFamily="50" charset="-128"/>
                    <a:ea typeface="Meiryo UI" panose="020B0604030504040204" pitchFamily="50" charset="-128"/>
                  </a:rPr>
                  <a:t>Ⅲ</a:t>
                </a:r>
                <a:r>
                  <a:rPr lang="ja-JP" altLang="en-US" sz="1000" dirty="0">
                    <a:latin typeface="Meiryo UI" panose="020B0604030504040204" pitchFamily="50" charset="-128"/>
                    <a:ea typeface="Meiryo UI" panose="020B0604030504040204" pitchFamily="50" charset="-128"/>
                  </a:rPr>
                  <a:t>（早期措置段階）　　</a:t>
                </a:r>
                <a:r>
                  <a:rPr lang="en-US" altLang="ja-JP" sz="1000" dirty="0">
                    <a:latin typeface="Meiryo UI" panose="020B0604030504040204" pitchFamily="50" charset="-128"/>
                    <a:ea typeface="Meiryo UI" panose="020B0604030504040204" pitchFamily="50" charset="-128"/>
                  </a:rPr>
                  <a:t>Ⅳ</a:t>
                </a:r>
                <a:r>
                  <a:rPr lang="ja-JP" altLang="en-US" sz="1000" dirty="0">
                    <a:latin typeface="Meiryo UI" panose="020B0604030504040204" pitchFamily="50" charset="-128"/>
                    <a:ea typeface="Meiryo UI" panose="020B0604030504040204" pitchFamily="50" charset="-128"/>
                  </a:rPr>
                  <a:t>（緊急措置段階）　　　目標管理水準</a:t>
                </a:r>
              </a:p>
            </p:txBody>
          </p:sp>
          <p:sp>
            <p:nvSpPr>
              <p:cNvPr id="29" name="正方形/長方形 5154">
                <a:extLst>
                  <a:ext uri="{FF2B5EF4-FFF2-40B4-BE49-F238E27FC236}">
                    <a16:creationId xmlns:a16="http://schemas.microsoft.com/office/drawing/2014/main" id="{097044CE-E6B8-4C56-929C-0DC950D875C9}"/>
                  </a:ext>
                </a:extLst>
              </p:cNvPr>
              <p:cNvSpPr/>
              <p:nvPr/>
            </p:nvSpPr>
            <p:spPr>
              <a:xfrm>
                <a:off x="-4705302" y="6313488"/>
                <a:ext cx="107950" cy="107950"/>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5155">
                <a:extLst>
                  <a:ext uri="{FF2B5EF4-FFF2-40B4-BE49-F238E27FC236}">
                    <a16:creationId xmlns:a16="http://schemas.microsoft.com/office/drawing/2014/main" id="{F7D5A6A8-4B53-4DCC-A1CF-213E6F3B2D9E}"/>
                  </a:ext>
                </a:extLst>
              </p:cNvPr>
              <p:cNvSpPr/>
              <p:nvPr/>
            </p:nvSpPr>
            <p:spPr>
              <a:xfrm>
                <a:off x="-3886446" y="6313488"/>
                <a:ext cx="107950" cy="10795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5156">
                <a:extLst>
                  <a:ext uri="{FF2B5EF4-FFF2-40B4-BE49-F238E27FC236}">
                    <a16:creationId xmlns:a16="http://schemas.microsoft.com/office/drawing/2014/main" id="{264822C7-81E4-4E81-8567-3993C95E6D28}"/>
                  </a:ext>
                </a:extLst>
              </p:cNvPr>
              <p:cNvSpPr/>
              <p:nvPr/>
            </p:nvSpPr>
            <p:spPr>
              <a:xfrm>
                <a:off x="-2584402" y="6313488"/>
                <a:ext cx="107950" cy="1079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5157">
                <a:extLst>
                  <a:ext uri="{FF2B5EF4-FFF2-40B4-BE49-F238E27FC236}">
                    <a16:creationId xmlns:a16="http://schemas.microsoft.com/office/drawing/2014/main" id="{F4480574-3DF0-4912-A691-47FEB1155B92}"/>
                  </a:ext>
                </a:extLst>
              </p:cNvPr>
              <p:cNvSpPr/>
              <p:nvPr/>
            </p:nvSpPr>
            <p:spPr>
              <a:xfrm>
                <a:off x="-1279477" y="6313488"/>
                <a:ext cx="107950" cy="10795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 name="テキスト ボックス 5170">
              <a:extLst>
                <a:ext uri="{FF2B5EF4-FFF2-40B4-BE49-F238E27FC236}">
                  <a16:creationId xmlns:a16="http://schemas.microsoft.com/office/drawing/2014/main" id="{49024C7F-8008-4954-B6C1-8347806CBB7E}"/>
                </a:ext>
              </a:extLst>
            </p:cNvPr>
            <p:cNvSpPr txBox="1"/>
            <p:nvPr/>
          </p:nvSpPr>
          <p:spPr>
            <a:xfrm>
              <a:off x="4214670" y="5930018"/>
              <a:ext cx="388154" cy="261610"/>
            </a:xfrm>
            <a:prstGeom prst="rect">
              <a:avLst/>
            </a:prstGeom>
            <a:noFill/>
            <a:ln w="19050">
              <a:noFill/>
            </a:ln>
          </p:spPr>
          <p:txBody>
            <a:bodyPr wrap="square" rtlCol="0">
              <a:spAutoFit/>
            </a:bodyPr>
            <a:lstStyle/>
            <a:p>
              <a:pPr algn="ctr"/>
              <a:r>
                <a:rPr kumimoji="1" lang="ja-JP" altLang="en-US" sz="1050">
                  <a:latin typeface="Meiryo UI" pitchFamily="50" charset="-128"/>
                  <a:ea typeface="Meiryo UI" pitchFamily="50" charset="-128"/>
                  <a:cs typeface="Meiryo UI" pitchFamily="50" charset="-128"/>
                </a:rPr>
                <a:t>悪</a:t>
              </a:r>
              <a:endParaRPr kumimoji="1" lang="en-US" altLang="ja-JP" sz="1050">
                <a:latin typeface="Meiryo UI" pitchFamily="50" charset="-128"/>
                <a:ea typeface="Meiryo UI" pitchFamily="50" charset="-128"/>
                <a:cs typeface="Meiryo UI" pitchFamily="50" charset="-128"/>
              </a:endParaRPr>
            </a:p>
          </p:txBody>
        </p:sp>
        <p:sp>
          <p:nvSpPr>
            <p:cNvPr id="25" name="テキスト ボックス 5171">
              <a:extLst>
                <a:ext uri="{FF2B5EF4-FFF2-40B4-BE49-F238E27FC236}">
                  <a16:creationId xmlns:a16="http://schemas.microsoft.com/office/drawing/2014/main" id="{610F0F54-1909-4135-ABD3-00087560212F}"/>
                </a:ext>
              </a:extLst>
            </p:cNvPr>
            <p:cNvSpPr txBox="1"/>
            <p:nvPr/>
          </p:nvSpPr>
          <p:spPr>
            <a:xfrm>
              <a:off x="534740" y="5931603"/>
              <a:ext cx="388154" cy="261610"/>
            </a:xfrm>
            <a:prstGeom prst="rect">
              <a:avLst/>
            </a:prstGeom>
            <a:noFill/>
            <a:ln w="19050">
              <a:noFill/>
            </a:ln>
          </p:spPr>
          <p:txBody>
            <a:bodyPr wrap="square" rtlCol="0">
              <a:spAutoFit/>
            </a:bodyPr>
            <a:lstStyle/>
            <a:p>
              <a:pPr algn="ctr"/>
              <a:r>
                <a:rPr kumimoji="1" lang="ja-JP" altLang="en-US" sz="1050">
                  <a:latin typeface="Meiryo UI" pitchFamily="50" charset="-128"/>
                  <a:ea typeface="Meiryo UI" pitchFamily="50" charset="-128"/>
                  <a:cs typeface="Meiryo UI" pitchFamily="50" charset="-128"/>
                </a:rPr>
                <a:t>良</a:t>
              </a:r>
              <a:endParaRPr kumimoji="1" lang="en-US" altLang="ja-JP" sz="1050">
                <a:latin typeface="Meiryo UI" pitchFamily="50" charset="-128"/>
                <a:ea typeface="Meiryo UI" pitchFamily="50" charset="-128"/>
                <a:cs typeface="Meiryo UI" pitchFamily="50" charset="-128"/>
              </a:endParaRPr>
            </a:p>
          </p:txBody>
        </p:sp>
        <p:sp>
          <p:nvSpPr>
            <p:cNvPr id="26" name="矢印: 上下 5172">
              <a:extLst>
                <a:ext uri="{FF2B5EF4-FFF2-40B4-BE49-F238E27FC236}">
                  <a16:creationId xmlns:a16="http://schemas.microsoft.com/office/drawing/2014/main" id="{73E8FFAD-D41B-40F2-B5B3-2198CF81D7C1}"/>
                </a:ext>
              </a:extLst>
            </p:cNvPr>
            <p:cNvSpPr/>
            <p:nvPr/>
          </p:nvSpPr>
          <p:spPr>
            <a:xfrm rot="5400000">
              <a:off x="2461578" y="4498601"/>
              <a:ext cx="208474" cy="31614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5173">
              <a:extLst>
                <a:ext uri="{FF2B5EF4-FFF2-40B4-BE49-F238E27FC236}">
                  <a16:creationId xmlns:a16="http://schemas.microsoft.com/office/drawing/2014/main" id="{CA0A33CD-BEF2-4A05-B129-63FDCC3B09A7}"/>
                </a:ext>
              </a:extLst>
            </p:cNvPr>
            <p:cNvSpPr/>
            <p:nvPr/>
          </p:nvSpPr>
          <p:spPr>
            <a:xfrm>
              <a:off x="276041" y="5685343"/>
              <a:ext cx="6035507" cy="98937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EA2257D4-7815-4D10-B9D3-0F2D539C02F5}"/>
              </a:ext>
            </a:extLst>
          </p:cNvPr>
          <p:cNvSpPr txBox="1"/>
          <p:nvPr/>
        </p:nvSpPr>
        <p:spPr>
          <a:xfrm>
            <a:off x="533359" y="6218590"/>
            <a:ext cx="5964156" cy="400110"/>
          </a:xfrm>
          <a:prstGeom prst="rect">
            <a:avLst/>
          </a:prstGeom>
          <a:noFill/>
        </p:spPr>
        <p:txBody>
          <a:bodyPr wrap="square" rtlCol="0">
            <a:spAutoFit/>
          </a:bodyPr>
          <a:lstStyle/>
          <a:p>
            <a:r>
              <a:rPr kumimoji="1" lang="en-US" altLang="ja-JP" sz="1000" b="1" dirty="0"/>
              <a:t>※</a:t>
            </a:r>
            <a:r>
              <a:rPr kumimoji="1" lang="ja-JP" altLang="en-US" sz="1000" b="1" dirty="0"/>
              <a:t>トンネル等の健全性の診断結果の分類に関する告示をもとに、各施設の類似する指標を当てはめたもの</a:t>
            </a:r>
            <a:endParaRPr kumimoji="1" lang="en-US" altLang="ja-JP" sz="1000" b="1" dirty="0"/>
          </a:p>
          <a:p>
            <a:r>
              <a:rPr lang="en-US" altLang="ja-JP" sz="1000" b="1" dirty="0"/>
              <a:t>※</a:t>
            </a:r>
            <a:r>
              <a:rPr lang="ja-JP" altLang="en-US" sz="1000" b="1" dirty="0"/>
              <a:t>下水管渠は</a:t>
            </a:r>
            <a:r>
              <a:rPr lang="en-US" altLang="ja-JP" sz="1000" b="1" dirty="0"/>
              <a:t>10</a:t>
            </a:r>
            <a:r>
              <a:rPr lang="ja-JP" altLang="en-US" sz="1000" b="1" dirty="0"/>
              <a:t>年間で</a:t>
            </a:r>
            <a:r>
              <a:rPr lang="en-US" altLang="ja-JP" sz="1000" b="1" dirty="0"/>
              <a:t>1</a:t>
            </a:r>
            <a:r>
              <a:rPr lang="ja-JP" altLang="en-US" sz="1000" b="1" dirty="0"/>
              <a:t>巡目が完了したところ</a:t>
            </a:r>
            <a:endParaRPr kumimoji="1" lang="ja-JP" altLang="en-US" sz="1000" b="1" dirty="0"/>
          </a:p>
        </p:txBody>
      </p:sp>
      <p:sp>
        <p:nvSpPr>
          <p:cNvPr id="17" name="TextBox 16">
            <a:extLst>
              <a:ext uri="{FF2B5EF4-FFF2-40B4-BE49-F238E27FC236}">
                <a16:creationId xmlns:a16="http://schemas.microsoft.com/office/drawing/2014/main" id="{D64EFE2F-231D-565C-5F3E-7265B7A32201}"/>
              </a:ext>
            </a:extLst>
          </p:cNvPr>
          <p:cNvSpPr txBox="1"/>
          <p:nvPr/>
        </p:nvSpPr>
        <p:spPr>
          <a:xfrm>
            <a:off x="6346595" y="3395221"/>
            <a:ext cx="192166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1100" b="1" dirty="0">
                <a:latin typeface="Meiryo UI"/>
                <a:ea typeface="Meiryo UI"/>
                <a:cs typeface="Calibri"/>
              </a:rPr>
              <a:t>河川施設比較</a:t>
            </a:r>
            <a:endParaRPr lang="en-US" sz="1200" dirty="0">
              <a:latin typeface="Meiryo UI"/>
              <a:ea typeface="Meiryo UI"/>
            </a:endParaRPr>
          </a:p>
        </p:txBody>
      </p:sp>
      <p:sp>
        <p:nvSpPr>
          <p:cNvPr id="51" name="テキスト ボックス 3">
            <a:extLst>
              <a:ext uri="{FF2B5EF4-FFF2-40B4-BE49-F238E27FC236}">
                <a16:creationId xmlns:a16="http://schemas.microsoft.com/office/drawing/2014/main" id="{B3D57ECD-F038-0EE4-8CC2-EA454B3A4575}"/>
              </a:ext>
            </a:extLst>
          </p:cNvPr>
          <p:cNvSpPr txBox="1"/>
          <p:nvPr/>
        </p:nvSpPr>
        <p:spPr>
          <a:xfrm>
            <a:off x="7295631" y="5454932"/>
            <a:ext cx="1834156" cy="246221"/>
          </a:xfrm>
          <a:prstGeom prst="rect">
            <a:avLst/>
          </a:prstGeom>
          <a:noFill/>
        </p:spPr>
        <p:txBody>
          <a:bodyPr wrap="none" lIns="91440" tIns="45720" rIns="91440" bIns="45720" rtlCol="0" anchor="t">
            <a:spAutoFit/>
          </a:bodyPr>
          <a:lstStyle/>
          <a:p>
            <a:r>
              <a:rPr lang="en-US" altLang="ja-JP" sz="1000" b="1" dirty="0">
                <a:latin typeface="Calibri"/>
                <a:ea typeface="ＭＳ Ｐゴシック"/>
                <a:cs typeface="Calibri"/>
              </a:rPr>
              <a:t>※</a:t>
            </a:r>
            <a:r>
              <a:rPr lang="ja-JP" altLang="en-US" sz="1000" b="1" dirty="0">
                <a:latin typeface="Calibri"/>
                <a:ea typeface="ＭＳ Ｐゴシック"/>
                <a:cs typeface="Calibri"/>
              </a:rPr>
              <a:t>損傷の箇所数の増減を比較</a:t>
            </a:r>
            <a:endParaRPr lang="en-US" altLang="ja-JP" sz="1200" dirty="0"/>
          </a:p>
        </p:txBody>
      </p:sp>
      <p:sp>
        <p:nvSpPr>
          <p:cNvPr id="52" name="正方形/長方形 11">
            <a:extLst>
              <a:ext uri="{FF2B5EF4-FFF2-40B4-BE49-F238E27FC236}">
                <a16:creationId xmlns:a16="http://schemas.microsoft.com/office/drawing/2014/main" id="{6C6FDBCC-CB6A-41CB-8B63-BD73F9A1597A}"/>
              </a:ext>
            </a:extLst>
          </p:cNvPr>
          <p:cNvSpPr>
            <a:spLocks noChangeArrowheads="1"/>
          </p:cNvSpPr>
          <p:nvPr/>
        </p:nvSpPr>
        <p:spPr bwMode="auto">
          <a:xfrm>
            <a:off x="6148388" y="206741"/>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a:ea typeface="Meiryo UI"/>
              </a:rPr>
              <a:t>個別部会の内容と取組方針</a:t>
            </a:r>
          </a:p>
        </p:txBody>
      </p:sp>
      <p:pic>
        <p:nvPicPr>
          <p:cNvPr id="13" name="図 12">
            <a:extLst>
              <a:ext uri="{FF2B5EF4-FFF2-40B4-BE49-F238E27FC236}">
                <a16:creationId xmlns:a16="http://schemas.microsoft.com/office/drawing/2014/main" id="{2001CB36-FD32-4F90-AA76-688C167D8AE1}"/>
              </a:ext>
            </a:extLst>
          </p:cNvPr>
          <p:cNvPicPr>
            <a:picLocks noChangeAspect="1"/>
          </p:cNvPicPr>
          <p:nvPr/>
        </p:nvPicPr>
        <p:blipFill>
          <a:blip r:embed="rId3"/>
          <a:stretch>
            <a:fillRect/>
          </a:stretch>
        </p:blipFill>
        <p:spPr>
          <a:xfrm>
            <a:off x="6409362" y="3993404"/>
            <a:ext cx="2720425" cy="1443068"/>
          </a:xfrm>
          <a:prstGeom prst="rect">
            <a:avLst/>
          </a:prstGeom>
        </p:spPr>
      </p:pic>
      <p:sp>
        <p:nvSpPr>
          <p:cNvPr id="36" name="スライド番号プレースホルダー 2">
            <a:extLst>
              <a:ext uri="{FF2B5EF4-FFF2-40B4-BE49-F238E27FC236}">
                <a16:creationId xmlns:a16="http://schemas.microsoft.com/office/drawing/2014/main" id="{3C095F57-BEA1-4695-925C-A2F0C08E1431}"/>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5</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86" name="グラフ 85">
            <a:extLst>
              <a:ext uri="{FF2B5EF4-FFF2-40B4-BE49-F238E27FC236}">
                <a16:creationId xmlns:a16="http://schemas.microsoft.com/office/drawing/2014/main" id="{2BA2C010-E503-40BE-9068-F6754C1638F2}"/>
              </a:ext>
            </a:extLst>
          </p:cNvPr>
          <p:cNvGraphicFramePr/>
          <p:nvPr>
            <p:extLst>
              <p:ext uri="{D42A27DB-BD31-4B8C-83A1-F6EECF244321}">
                <p14:modId xmlns:p14="http://schemas.microsoft.com/office/powerpoint/2010/main" val="2814057440"/>
              </p:ext>
            </p:extLst>
          </p:nvPr>
        </p:nvGraphicFramePr>
        <p:xfrm>
          <a:off x="-424043" y="3471715"/>
          <a:ext cx="6664420" cy="10047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9" name="グラフ 98">
            <a:extLst>
              <a:ext uri="{FF2B5EF4-FFF2-40B4-BE49-F238E27FC236}">
                <a16:creationId xmlns:a16="http://schemas.microsoft.com/office/drawing/2014/main" id="{D5F446A8-F220-4E0E-AB47-B2BCA30377EF}"/>
              </a:ext>
            </a:extLst>
          </p:cNvPr>
          <p:cNvGraphicFramePr/>
          <p:nvPr>
            <p:extLst>
              <p:ext uri="{D42A27DB-BD31-4B8C-83A1-F6EECF244321}">
                <p14:modId xmlns:p14="http://schemas.microsoft.com/office/powerpoint/2010/main" val="2034506137"/>
              </p:ext>
            </p:extLst>
          </p:nvPr>
        </p:nvGraphicFramePr>
        <p:xfrm>
          <a:off x="-316702" y="4683322"/>
          <a:ext cx="6664420" cy="1004722"/>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直線コネクタ 10">
            <a:extLst>
              <a:ext uri="{FF2B5EF4-FFF2-40B4-BE49-F238E27FC236}">
                <a16:creationId xmlns:a16="http://schemas.microsoft.com/office/drawing/2014/main" id="{944A7484-647D-490F-ABF0-3C20F643B023}"/>
              </a:ext>
            </a:extLst>
          </p:cNvPr>
          <p:cNvCxnSpPr/>
          <p:nvPr/>
        </p:nvCxnSpPr>
        <p:spPr>
          <a:xfrm>
            <a:off x="869950" y="376647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F2BB59A7-6474-400F-810E-76952DB43285}"/>
              </a:ext>
            </a:extLst>
          </p:cNvPr>
          <p:cNvCxnSpPr/>
          <p:nvPr/>
        </p:nvCxnSpPr>
        <p:spPr>
          <a:xfrm>
            <a:off x="1866900" y="4006104"/>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F5077465-2464-456C-B113-D616478B4445}"/>
              </a:ext>
            </a:extLst>
          </p:cNvPr>
          <p:cNvCxnSpPr/>
          <p:nvPr/>
        </p:nvCxnSpPr>
        <p:spPr>
          <a:xfrm>
            <a:off x="2374900" y="364413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CB87C09-9B63-4037-B708-CDEC4F082C4A}"/>
              </a:ext>
            </a:extLst>
          </p:cNvPr>
          <p:cNvCxnSpPr/>
          <p:nvPr/>
        </p:nvCxnSpPr>
        <p:spPr>
          <a:xfrm>
            <a:off x="2876550" y="378383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26A5D02F-531C-4DB2-8151-B35F812651EE}"/>
              </a:ext>
            </a:extLst>
          </p:cNvPr>
          <p:cNvCxnSpPr/>
          <p:nvPr/>
        </p:nvCxnSpPr>
        <p:spPr>
          <a:xfrm>
            <a:off x="3371850" y="378383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F88C52CD-562F-467D-8C86-4202FCFCBCBA}"/>
              </a:ext>
            </a:extLst>
          </p:cNvPr>
          <p:cNvCxnSpPr/>
          <p:nvPr/>
        </p:nvCxnSpPr>
        <p:spPr>
          <a:xfrm>
            <a:off x="4378576" y="3598912"/>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BC8B47CD-CC51-450D-8DBD-D9289730B676}"/>
              </a:ext>
            </a:extLst>
          </p:cNvPr>
          <p:cNvCxnSpPr/>
          <p:nvPr/>
        </p:nvCxnSpPr>
        <p:spPr>
          <a:xfrm>
            <a:off x="4879601" y="363143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FCB51057-B0E0-4F5E-94C8-550DEB13CF78}"/>
              </a:ext>
            </a:extLst>
          </p:cNvPr>
          <p:cNvCxnSpPr/>
          <p:nvPr/>
        </p:nvCxnSpPr>
        <p:spPr>
          <a:xfrm>
            <a:off x="5391615" y="378383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D5E9638D-AF5B-45C6-85D0-43CAD99FEBB7}"/>
              </a:ext>
            </a:extLst>
          </p:cNvPr>
          <p:cNvCxnSpPr/>
          <p:nvPr/>
        </p:nvCxnSpPr>
        <p:spPr>
          <a:xfrm>
            <a:off x="5894393" y="3728371"/>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412F36A3-0BCF-4D9F-B7F8-90DE4C8999CB}"/>
              </a:ext>
            </a:extLst>
          </p:cNvPr>
          <p:cNvCxnSpPr/>
          <p:nvPr/>
        </p:nvCxnSpPr>
        <p:spPr>
          <a:xfrm>
            <a:off x="850900" y="4931617"/>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89389838-B08C-4C63-AAAC-668622113787}"/>
              </a:ext>
            </a:extLst>
          </p:cNvPr>
          <p:cNvCxnSpPr/>
          <p:nvPr/>
        </p:nvCxnSpPr>
        <p:spPr>
          <a:xfrm>
            <a:off x="1866900" y="5434139"/>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4AD16D9C-4376-47AA-AB0C-920BFF91E547}"/>
              </a:ext>
            </a:extLst>
          </p:cNvPr>
          <p:cNvCxnSpPr/>
          <p:nvPr/>
        </p:nvCxnSpPr>
        <p:spPr>
          <a:xfrm>
            <a:off x="2374900" y="5038997"/>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1AA15C26-53AE-4CB1-AB9F-0C4971C7E4C7}"/>
              </a:ext>
            </a:extLst>
          </p:cNvPr>
          <p:cNvCxnSpPr/>
          <p:nvPr/>
        </p:nvCxnSpPr>
        <p:spPr>
          <a:xfrm>
            <a:off x="2870200" y="4941856"/>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21D4AC02-0B55-4336-8125-CE5AAC13B68E}"/>
              </a:ext>
            </a:extLst>
          </p:cNvPr>
          <p:cNvCxnSpPr/>
          <p:nvPr/>
        </p:nvCxnSpPr>
        <p:spPr>
          <a:xfrm>
            <a:off x="3378200" y="5176806"/>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1898B467-F58F-4B51-A30A-548E2593BED8}"/>
              </a:ext>
            </a:extLst>
          </p:cNvPr>
          <p:cNvCxnSpPr/>
          <p:nvPr/>
        </p:nvCxnSpPr>
        <p:spPr>
          <a:xfrm>
            <a:off x="3877623" y="4802760"/>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E2CFF912-DFD6-43BE-B2B1-7AC78C4C6785}"/>
              </a:ext>
            </a:extLst>
          </p:cNvPr>
          <p:cNvCxnSpPr/>
          <p:nvPr/>
        </p:nvCxnSpPr>
        <p:spPr>
          <a:xfrm>
            <a:off x="4384926" y="4906217"/>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16C50A2B-E201-4BA0-96FE-78189CF49C74}"/>
              </a:ext>
            </a:extLst>
          </p:cNvPr>
          <p:cNvCxnSpPr/>
          <p:nvPr/>
        </p:nvCxnSpPr>
        <p:spPr>
          <a:xfrm>
            <a:off x="4892301" y="4893517"/>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C75C7195-4099-4582-BADC-5F1A19BC1AA0}"/>
              </a:ext>
            </a:extLst>
          </p:cNvPr>
          <p:cNvCxnSpPr/>
          <p:nvPr/>
        </p:nvCxnSpPr>
        <p:spPr>
          <a:xfrm>
            <a:off x="5391615" y="5012725"/>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7727DEC-DB7E-4F61-9E47-CB0AD784CECD}"/>
              </a:ext>
            </a:extLst>
          </p:cNvPr>
          <p:cNvCxnSpPr/>
          <p:nvPr/>
        </p:nvCxnSpPr>
        <p:spPr>
          <a:xfrm>
            <a:off x="5907093" y="4982417"/>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8C40DA5E-20F3-42E5-AB34-9FB0812B608F}"/>
              </a:ext>
            </a:extLst>
          </p:cNvPr>
          <p:cNvCxnSpPr/>
          <p:nvPr/>
        </p:nvCxnSpPr>
        <p:spPr>
          <a:xfrm>
            <a:off x="5391615" y="5825687"/>
            <a:ext cx="196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8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３</a:t>
            </a:r>
            <a:r>
              <a:rPr lang="ja-JP" altLang="en-US" sz="2400" b="1">
                <a:solidFill>
                  <a:schemeClr val="bg1"/>
                </a:solidFill>
                <a:latin typeface="Meiryo UI"/>
                <a:ea typeface="Meiryo UI"/>
                <a:cs typeface="Meiryo UI" pitchFamily="50" charset="-128"/>
              </a:rPr>
              <a:t>　個別部会の結果概要③予防保全</a:t>
            </a:r>
            <a:endParaRPr lang="ja-JP" altLang="en-US" sz="2000" b="1">
              <a:solidFill>
                <a:schemeClr val="bg1"/>
              </a:solidFill>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6</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2" name="表 36">
            <a:extLst>
              <a:ext uri="{FF2B5EF4-FFF2-40B4-BE49-F238E27FC236}">
                <a16:creationId xmlns:a16="http://schemas.microsoft.com/office/drawing/2014/main" id="{BBA691FA-8ACB-F783-C180-8FFE27D3D398}"/>
              </a:ext>
            </a:extLst>
          </p:cNvPr>
          <p:cNvGraphicFramePr>
            <a:graphicFrameLocks noGrp="1"/>
          </p:cNvGraphicFramePr>
          <p:nvPr>
            <p:extLst>
              <p:ext uri="{D42A27DB-BD31-4B8C-83A1-F6EECF244321}">
                <p14:modId xmlns:p14="http://schemas.microsoft.com/office/powerpoint/2010/main" val="3356143200"/>
              </p:ext>
            </p:extLst>
          </p:nvPr>
        </p:nvGraphicFramePr>
        <p:xfrm>
          <a:off x="61152" y="696616"/>
          <a:ext cx="8908281" cy="3014828"/>
        </p:xfrm>
        <a:graphic>
          <a:graphicData uri="http://schemas.openxmlformats.org/drawingml/2006/table">
            <a:tbl>
              <a:tblPr firstRow="1" bandRow="1">
                <a:tableStyleId>{5C22544A-7EE6-4342-B048-85BDC9FD1C3A}</a:tableStyleId>
              </a:tblPr>
              <a:tblGrid>
                <a:gridCol w="587241">
                  <a:extLst>
                    <a:ext uri="{9D8B030D-6E8A-4147-A177-3AD203B41FA5}">
                      <a16:colId xmlns:a16="http://schemas.microsoft.com/office/drawing/2014/main" val="1117461617"/>
                    </a:ext>
                  </a:extLst>
                </a:gridCol>
                <a:gridCol w="2671110">
                  <a:extLst>
                    <a:ext uri="{9D8B030D-6E8A-4147-A177-3AD203B41FA5}">
                      <a16:colId xmlns:a16="http://schemas.microsoft.com/office/drawing/2014/main" val="3372811264"/>
                    </a:ext>
                  </a:extLst>
                </a:gridCol>
                <a:gridCol w="2795362">
                  <a:extLst>
                    <a:ext uri="{9D8B030D-6E8A-4147-A177-3AD203B41FA5}">
                      <a16:colId xmlns:a16="http://schemas.microsoft.com/office/drawing/2014/main" val="3977763631"/>
                    </a:ext>
                  </a:extLst>
                </a:gridCol>
                <a:gridCol w="2854568">
                  <a:extLst>
                    <a:ext uri="{9D8B030D-6E8A-4147-A177-3AD203B41FA5}">
                      <a16:colId xmlns:a16="http://schemas.microsoft.com/office/drawing/2014/main" val="2509555453"/>
                    </a:ext>
                  </a:extLst>
                </a:gridCol>
              </a:tblGrid>
              <a:tr h="3783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道路・橋梁等部会</a:t>
                      </a:r>
                      <a:endParaRPr kumimoji="1" lang="ja-JP" altLang="en-US" sz="1100">
                        <a:latin typeface="Meiryo UI"/>
                        <a:ea typeface="Meiryo UI"/>
                      </a:endParaRPr>
                    </a:p>
                  </a:txBody>
                  <a:tcPr anchor="ct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河川等部会</a:t>
                      </a:r>
                      <a:endParaRPr kumimoji="1" lang="ja-JP" altLang="en-US" sz="1100">
                        <a:latin typeface="Meiryo UI"/>
                        <a:ea typeface="Meiryo UI"/>
                      </a:endParaRPr>
                    </a:p>
                  </a:txBody>
                  <a:tcPr anchor="ctr"/>
                </a:tc>
                <a:tc>
                  <a:txBody>
                    <a:bodyPr/>
                    <a:lstStyle/>
                    <a:p>
                      <a:pPr marL="0" indent="0" algn="ctr">
                        <a:lnSpc>
                          <a:spcPct val="100000"/>
                        </a:lnSpc>
                      </a:pPr>
                      <a:r>
                        <a:rPr kumimoji="1" lang="ja-JP" altLang="en-US" sz="1200">
                          <a:latin typeface="Meiryo UI" panose="020B0604030504040204" pitchFamily="50" charset="-128"/>
                          <a:ea typeface="Meiryo UI" panose="020B0604030504040204" pitchFamily="50" charset="-128"/>
                        </a:rPr>
                        <a:t>設備部会</a:t>
                      </a:r>
                      <a:endParaRPr kumimoji="1" lang="ja-JP" altLang="en-US" sz="1100">
                        <a:latin typeface="Meiryo UI"/>
                        <a:ea typeface="Meiryo UI"/>
                      </a:endParaRPr>
                    </a:p>
                  </a:txBody>
                  <a:tcPr anchor="ctr"/>
                </a:tc>
                <a:extLst>
                  <a:ext uri="{0D108BD9-81ED-4DB2-BD59-A6C34878D82A}">
                    <a16:rowId xmlns:a16="http://schemas.microsoft.com/office/drawing/2014/main" val="1925649540"/>
                  </a:ext>
                </a:extLst>
              </a:tr>
              <a:tr h="238111">
                <a:tc>
                  <a:txBody>
                    <a:bodyPr/>
                    <a:lstStyle/>
                    <a:p>
                      <a:pPr algn="ctr">
                        <a:lnSpc>
                          <a:spcPct val="100000"/>
                        </a:lnSpc>
                      </a:pPr>
                      <a:r>
                        <a:rPr lang="ja-JP" altLang="en-US" sz="1100">
                          <a:latin typeface="Meiryo UI"/>
                          <a:ea typeface="Meiryo UI"/>
                        </a:rPr>
                        <a:t>予防</a:t>
                      </a:r>
                      <a:endParaRPr lang="en-US" altLang="ja-JP" sz="1100">
                        <a:latin typeface="Meiryo UI"/>
                        <a:ea typeface="Meiryo UI"/>
                      </a:endParaRPr>
                    </a:p>
                    <a:p>
                      <a:pPr lvl="0" algn="ctr">
                        <a:lnSpc>
                          <a:spcPct val="100000"/>
                        </a:lnSpc>
                        <a:buNone/>
                      </a:pPr>
                      <a:r>
                        <a:rPr lang="ja-JP" altLang="en-US" sz="1100">
                          <a:latin typeface="Meiryo UI"/>
                          <a:ea typeface="Meiryo UI"/>
                        </a:rPr>
                        <a:t>保全の</a:t>
                      </a:r>
                      <a:r>
                        <a:rPr kumimoji="1" lang="ja-JP" altLang="en-US" sz="1100">
                          <a:latin typeface="Meiryo UI"/>
                          <a:ea typeface="Meiryo UI"/>
                        </a:rPr>
                        <a:t>課題</a:t>
                      </a:r>
                      <a:endParaRPr kumimoji="1" lang="en-US" altLang="ja-JP" sz="1100">
                        <a:latin typeface="Meiryo UI"/>
                        <a:ea typeface="Meiryo UI"/>
                      </a:endParaRPr>
                    </a:p>
                  </a:txBody>
                  <a:tcPr anchor="ctr"/>
                </a:tc>
                <a:tc>
                  <a:txBody>
                    <a:bodyPr/>
                    <a:lstStyle/>
                    <a:p>
                      <a:pPr marL="0" indent="0" algn="l" rtl="0" eaLnBrk="1" latinLnBrk="0" hangingPunct="1">
                        <a:buFont typeface="Arial" panose="020B0604020202020204" pitchFamily="34" charset="0"/>
                        <a:buNone/>
                      </a:pPr>
                      <a:r>
                        <a:rPr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橋梁・トンネル・舗装</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目標管理水準以下の施設が現存</a:t>
                      </a:r>
                      <a:r>
                        <a:rPr kumimoji="1" lang="ja-JP" altLang="en-US" sz="1100" kern="1200" dirty="0">
                          <a:solidFill>
                            <a:schemeClr val="dk1"/>
                          </a:solidFill>
                          <a:latin typeface="Meiryo UI"/>
                          <a:ea typeface="Meiryo UI"/>
                          <a:cs typeface="+mn-cs"/>
                          <a:hlinkClick r:id="rId2" action="ppaction://hlinksldjump"/>
                        </a:rPr>
                        <a:t>（部会資料）</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p>
                      <a:pPr marL="0" lvl="0" indent="0" algn="l">
                        <a:buFont typeface="Arial" panose="020B0604020202020204" pitchFamily="34" charset="0"/>
                        <a:buNone/>
                      </a:pPr>
                      <a:r>
                        <a:rPr lang="ja-JP" altLang="en-US" sz="1100" kern="1200" dirty="0">
                          <a:solidFill>
                            <a:schemeClr val="dk1"/>
                          </a:solidFill>
                          <a:latin typeface="Meiryo UI"/>
                          <a:ea typeface="Meiryo UI"/>
                          <a:cs typeface="+mn-cs"/>
                        </a:rPr>
                        <a:t>・（橋梁）</a:t>
                      </a:r>
                      <a:r>
                        <a:rPr lang="ja-JP" altLang="en-US" sz="1100" kern="1200" dirty="0">
                          <a:solidFill>
                            <a:srgbClr val="FF0000"/>
                          </a:solidFill>
                          <a:latin typeface="Meiryo UI"/>
                          <a:ea typeface="Meiryo UI"/>
                          <a:cs typeface="+mn-cs"/>
                        </a:rPr>
                        <a:t>他自治体と比べて健全性が高い施設の割合が大きい</a:t>
                      </a:r>
                      <a:r>
                        <a:rPr lang="ja-JP" altLang="en-US" sz="1100" kern="1200" dirty="0">
                          <a:solidFill>
                            <a:schemeClr val="dk1"/>
                          </a:solidFill>
                          <a:latin typeface="Meiryo UI"/>
                          <a:ea typeface="Meiryo UI"/>
                          <a:cs typeface="+mn-cs"/>
                          <a:hlinkClick r:id="rId3" action="ppaction://hlinksldjump"/>
                        </a:rPr>
                        <a:t>（部会資料）</a:t>
                      </a:r>
                      <a:endParaRPr lang="ja-JP" altLang="en-US" sz="11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舗装</a:t>
                      </a:r>
                      <a:r>
                        <a:rPr kumimoji="1" lang="en-US" altLang="ja-JP" sz="1100" kern="1200" dirty="0">
                          <a:solidFill>
                            <a:schemeClr val="dk1"/>
                          </a:solidFill>
                          <a:latin typeface="Meiryo UI"/>
                          <a:ea typeface="Meiryo UI"/>
                          <a:cs typeface="+mn-cs"/>
                        </a:rPr>
                        <a:t>)</a:t>
                      </a:r>
                      <a:r>
                        <a:rPr lang="en-US" altLang="ja-JP" sz="1100" kern="1200" dirty="0" err="1">
                          <a:solidFill>
                            <a:srgbClr val="FF0000"/>
                          </a:solidFill>
                          <a:latin typeface="Meiryo UI"/>
                          <a:ea typeface="Meiryo UI"/>
                          <a:cs typeface="+mn-cs"/>
                        </a:rPr>
                        <a:t>最重点化</a:t>
                      </a:r>
                      <a:r>
                        <a:rPr lang="ja-JP" altLang="en-US" sz="1100" kern="1200" dirty="0">
                          <a:solidFill>
                            <a:srgbClr val="FF0000"/>
                          </a:solidFill>
                          <a:latin typeface="Meiryo UI"/>
                          <a:ea typeface="Meiryo UI"/>
                          <a:cs typeface="+mn-cs"/>
                        </a:rPr>
                        <a:t>対象となる施設数が多大なため</a:t>
                      </a:r>
                      <a:r>
                        <a:rPr lang="en-US" altLang="ja-JP" sz="1100" kern="1200" dirty="0">
                          <a:solidFill>
                            <a:srgbClr val="FF0000"/>
                          </a:solidFill>
                          <a:latin typeface="Meiryo UI"/>
                          <a:ea typeface="Meiryo UI"/>
                          <a:cs typeface="+mn-cs"/>
                        </a:rPr>
                        <a:t>、</a:t>
                      </a:r>
                      <a:r>
                        <a:rPr kumimoji="1" lang="ja-JP" altLang="en-US" sz="1100" kern="1200" dirty="0">
                          <a:solidFill>
                            <a:srgbClr val="FF0000"/>
                          </a:solidFill>
                          <a:latin typeface="Meiryo UI"/>
                          <a:ea typeface="Meiryo UI"/>
                          <a:cs typeface="+mn-cs"/>
                        </a:rPr>
                        <a:t>重点化指標が十分機能していない</a:t>
                      </a:r>
                      <a:r>
                        <a:rPr kumimoji="1" lang="ja-JP" altLang="en-US" sz="1100" kern="1200" dirty="0">
                          <a:solidFill>
                            <a:schemeClr val="dk1"/>
                          </a:solidFill>
                          <a:latin typeface="Meiryo UI"/>
                          <a:ea typeface="Meiryo UI"/>
                          <a:cs typeface="+mn-cs"/>
                          <a:hlinkClick r:id="rId4" action="ppaction://hlinksldjump"/>
                        </a:rPr>
                        <a:t>（部会資料）</a:t>
                      </a:r>
                      <a:endParaRPr kumimoji="1" lang="en-US" altLang="ja-JP" sz="11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照明等</a:t>
                      </a:r>
                      <a:r>
                        <a:rPr kumimoji="1"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多大な施設の補修と更新の進捗管理</a:t>
                      </a:r>
                      <a:r>
                        <a:rPr kumimoji="1" lang="ja-JP" altLang="en-US" sz="1100" kern="1200" dirty="0">
                          <a:solidFill>
                            <a:schemeClr val="dk1"/>
                          </a:solidFill>
                          <a:latin typeface="Meiryo UI"/>
                          <a:ea typeface="Meiryo UI"/>
                          <a:cs typeface="+mn-cs"/>
                          <a:hlinkClick r:id="rId5" action="ppaction://hlinksldjump"/>
                        </a:rPr>
                        <a:t>（部会資料）</a:t>
                      </a:r>
                      <a:endParaRPr kumimoji="1" lang="en-US" altLang="ja-JP" sz="1100" kern="1200" dirty="0">
                        <a:solidFill>
                          <a:schemeClr val="dk1"/>
                        </a:solidFill>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モノ</a:t>
                      </a:r>
                      <a:r>
                        <a:rPr kumimoji="1" lang="en-US" altLang="ja-JP" sz="1100" kern="1200" dirty="0">
                          <a:solidFill>
                            <a:schemeClr val="dk1"/>
                          </a:solidFill>
                          <a:latin typeface="Meiryo UI"/>
                          <a:ea typeface="Meiryo UI"/>
                          <a:cs typeface="+mn-cs"/>
                        </a:rPr>
                        <a:t>)</a:t>
                      </a:r>
                      <a:r>
                        <a:rPr kumimoji="1" lang="ja-JP" altLang="en-US" sz="1100" kern="1200" dirty="0">
                          <a:solidFill>
                            <a:schemeClr val="tx1"/>
                          </a:solidFill>
                          <a:latin typeface="Meiryo UI"/>
                          <a:ea typeface="Meiryo UI"/>
                          <a:cs typeface="+mn-cs"/>
                        </a:rPr>
                        <a:t>将来の延伸を考慮した計画の立案が必要</a:t>
                      </a:r>
                      <a:r>
                        <a:rPr kumimoji="1" lang="ja-JP" altLang="en-US" sz="1100" kern="1200" dirty="0">
                          <a:solidFill>
                            <a:schemeClr val="tx1"/>
                          </a:solidFill>
                          <a:latin typeface="Meiryo UI"/>
                          <a:ea typeface="Meiryo UI"/>
                          <a:cs typeface="+mn-cs"/>
                          <a:hlinkClick r:id="rId6" action="ppaction://hlinksldjump"/>
                        </a:rPr>
                        <a:t>（部会資料）</a:t>
                      </a:r>
                      <a:endParaRPr kumimoji="1" lang="en-US" altLang="ja-JP" sz="1100" kern="1200" dirty="0">
                        <a:solidFill>
                          <a:schemeClr val="tx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100" kern="1200" dirty="0">
                          <a:solidFill>
                            <a:schemeClr val="tx1"/>
                          </a:solidFill>
                          <a:latin typeface="Meiryo UI"/>
                          <a:ea typeface="Meiryo UI"/>
                          <a:cs typeface="+mn-cs"/>
                        </a:rPr>
                        <a:t>・(</a:t>
                      </a:r>
                      <a:r>
                        <a:rPr kumimoji="1" lang="ja-JP" altLang="en-US" sz="1100" kern="1200" dirty="0">
                          <a:solidFill>
                            <a:schemeClr val="tx1"/>
                          </a:solidFill>
                          <a:latin typeface="Meiryo UI"/>
                          <a:ea typeface="Meiryo UI"/>
                          <a:cs typeface="+mn-cs"/>
                        </a:rPr>
                        <a:t>遊具</a:t>
                      </a:r>
                      <a:r>
                        <a:rPr kumimoji="1" lang="en-US" altLang="ja-JP" sz="1100" kern="1200" dirty="0">
                          <a:solidFill>
                            <a:schemeClr val="tx1"/>
                          </a:solidFill>
                          <a:latin typeface="Meiryo UI"/>
                          <a:ea typeface="Meiryo UI"/>
                          <a:cs typeface="+mn-cs"/>
                        </a:rPr>
                        <a:t>)</a:t>
                      </a:r>
                      <a:r>
                        <a:rPr kumimoji="1" lang="ja-JP" altLang="en-US" sz="1100" kern="1200" dirty="0">
                          <a:solidFill>
                            <a:srgbClr val="FF0000"/>
                          </a:solidFill>
                          <a:latin typeface="Meiryo UI"/>
                          <a:ea typeface="Meiryo UI"/>
                          <a:cs typeface="+mn-cs"/>
                        </a:rPr>
                        <a:t>更新フロー</a:t>
                      </a:r>
                      <a:r>
                        <a:rPr lang="ja-JP" altLang="en-US" sz="1100" kern="1200" dirty="0">
                          <a:solidFill>
                            <a:srgbClr val="FF0000"/>
                          </a:solidFill>
                          <a:latin typeface="Meiryo UI"/>
                          <a:ea typeface="Meiryo UI"/>
                          <a:cs typeface="+mn-cs"/>
                        </a:rPr>
                        <a:t>の中に</a:t>
                      </a:r>
                      <a:r>
                        <a:rPr lang="ja-JP" sz="1100" b="0" i="0" u="none" strike="noStrike" kern="1200" noProof="0" dirty="0">
                          <a:solidFill>
                            <a:srgbClr val="FF0000"/>
                          </a:solidFill>
                          <a:latin typeface="Meiryo UI"/>
                          <a:ea typeface="Meiryo UI"/>
                        </a:rPr>
                        <a:t>社会的ニーズが</a:t>
                      </a:r>
                      <a:r>
                        <a:rPr lang="ja-JP" altLang="en-US" sz="1100" b="0" i="0" u="none" strike="noStrike" kern="1200" noProof="0" dirty="0">
                          <a:solidFill>
                            <a:srgbClr val="FF0000"/>
                          </a:solidFill>
                          <a:latin typeface="Meiryo UI"/>
                          <a:ea typeface="Meiryo UI"/>
                        </a:rPr>
                        <a:t>加味されてい</a:t>
                      </a:r>
                      <a:r>
                        <a:rPr kumimoji="1" lang="ja-JP" altLang="en-US" sz="1100" kern="1200" dirty="0">
                          <a:solidFill>
                            <a:srgbClr val="FF0000"/>
                          </a:solidFill>
                          <a:latin typeface="Meiryo UI"/>
                          <a:ea typeface="Meiryo UI"/>
                          <a:cs typeface="+mn-cs"/>
                        </a:rPr>
                        <a:t>ない</a:t>
                      </a:r>
                      <a:r>
                        <a:rPr kumimoji="1" lang="ja-JP" altLang="en-US" sz="1100" kern="1200" dirty="0">
                          <a:solidFill>
                            <a:schemeClr val="dk1"/>
                          </a:solidFill>
                          <a:latin typeface="Meiryo UI"/>
                          <a:ea typeface="Meiryo UI"/>
                          <a:cs typeface="+mn-cs"/>
                          <a:hlinkClick r:id="rId7" action="ppaction://hlinksldjump"/>
                        </a:rPr>
                        <a:t>（部会資料）</a:t>
                      </a:r>
                      <a:endParaRPr kumimoji="1" lang="en-US" altLang="ja-JP" sz="1100" kern="1200" dirty="0">
                        <a:solidFill>
                          <a:schemeClr val="dk1"/>
                        </a:solidFill>
                        <a:latin typeface="Meiryo UI"/>
                        <a:ea typeface="Meiryo UI"/>
                        <a:cs typeface="+mn-cs"/>
                      </a:endParaRPr>
                    </a:p>
                  </a:txBody>
                  <a:tcPr anchor="ct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100" kern="1200" dirty="0">
                          <a:solidFill>
                            <a:schemeClr val="dk1"/>
                          </a:solidFill>
                          <a:latin typeface="Meiryo UI"/>
                          <a:ea typeface="Meiryo UI"/>
                          <a:cs typeface="+mn-cs"/>
                        </a:rPr>
                        <a:t>(地下河川・地下調節池等)点検及び評価方法、管理水準について、現計画では未記載</a:t>
                      </a:r>
                      <a:r>
                        <a:rPr lang="ja-JP" altLang="en-US" sz="1100" kern="1200" dirty="0">
                          <a:solidFill>
                            <a:schemeClr val="dk1"/>
                          </a:solidFill>
                          <a:latin typeface="Meiryo UI"/>
                          <a:ea typeface="Meiryo UI"/>
                          <a:cs typeface="+mn-cs"/>
                          <a:hlinkClick r:id="rId8" action="ppaction://hlinksldjump"/>
                        </a:rPr>
                        <a:t>（部会資料）</a:t>
                      </a:r>
                      <a:endParaRPr lang="ja-JP" altLang="en-US" sz="1100" kern="1200" dirty="0">
                        <a:solidFill>
                          <a:schemeClr val="dk1"/>
                        </a:solidFill>
                        <a:latin typeface="Meiryo UI"/>
                        <a:ea typeface="Meiryo UI"/>
                        <a:cs typeface="+mn-cs"/>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100" kern="1200" dirty="0">
                          <a:solidFill>
                            <a:schemeClr val="dk1"/>
                          </a:solidFill>
                          <a:latin typeface="Meiryo UI"/>
                          <a:ea typeface="Meiryo UI"/>
                          <a:cs typeface="+mn-cs"/>
                        </a:rPr>
                        <a:t>(</a:t>
                      </a:r>
                      <a:r>
                        <a:rPr kumimoji="1" lang="ja-JP" altLang="en-US" sz="1100" kern="1200" dirty="0">
                          <a:solidFill>
                            <a:schemeClr val="dk1"/>
                          </a:solidFill>
                          <a:latin typeface="Meiryo UI"/>
                          <a:ea typeface="Meiryo UI"/>
                          <a:cs typeface="+mn-cs"/>
                        </a:rPr>
                        <a:t>河川</a:t>
                      </a:r>
                      <a:r>
                        <a:rPr lang="ja-JP" altLang="en-US" sz="1100" kern="1200" dirty="0">
                          <a:solidFill>
                            <a:schemeClr val="dk1"/>
                          </a:solidFill>
                          <a:latin typeface="Meiryo UI"/>
                          <a:ea typeface="Meiryo UI"/>
                          <a:cs typeface="+mn-cs"/>
                        </a:rPr>
                        <a:t>)</a:t>
                      </a:r>
                      <a:r>
                        <a:rPr lang="ja-JP" altLang="en-US" sz="1100" kern="1200" dirty="0">
                          <a:solidFill>
                            <a:srgbClr val="FF0000"/>
                          </a:solidFill>
                          <a:latin typeface="Meiryo UI"/>
                          <a:ea typeface="Meiryo UI"/>
                          <a:cs typeface="+mn-cs"/>
                        </a:rPr>
                        <a:t>施設の更新フローに基づき、護岸の損傷状況に応じブロックの積み替えなどの対策を講じてきた一方で、河床洗堀を要因とした老朽化護岸の被災が全体の約７割を占める</a:t>
                      </a:r>
                      <a:r>
                        <a:rPr kumimoji="1" lang="ja-JP" altLang="en-US" sz="1100" kern="1200" dirty="0">
                          <a:solidFill>
                            <a:srgbClr val="FF0000"/>
                          </a:solidFill>
                          <a:latin typeface="Meiryo UI"/>
                          <a:ea typeface="Meiryo UI"/>
                          <a:cs typeface="+mn-cs"/>
                        </a:rPr>
                        <a:t>。</a:t>
                      </a:r>
                      <a:r>
                        <a:rPr kumimoji="1" lang="ja-JP" altLang="en-US" sz="1100" kern="1200" dirty="0">
                          <a:solidFill>
                            <a:schemeClr val="dk1"/>
                          </a:solidFill>
                          <a:latin typeface="Meiryo UI"/>
                          <a:ea typeface="Meiryo UI"/>
                          <a:cs typeface="+mn-cs"/>
                          <a:hlinkClick r:id="rId9" action="ppaction://hlinksldjump"/>
                        </a:rPr>
                        <a:t>（部会資料）</a:t>
                      </a:r>
                      <a:endParaRPr kumimoji="1" lang="ja-JP" altLang="en-US" sz="1100" kern="1200" dirty="0">
                        <a:solidFill>
                          <a:schemeClr val="dk1"/>
                        </a:solidFill>
                        <a:latin typeface="Meiryo UI"/>
                        <a:ea typeface="Meiryo UI"/>
                        <a:cs typeface="+mn-cs"/>
                      </a:endParaRPr>
                    </a:p>
                    <a:p>
                      <a:pPr marL="90170" marR="0" lvl="0" indent="-90170" algn="l">
                        <a:lnSpc>
                          <a:spcPct val="100000"/>
                        </a:lnSpc>
                        <a:spcBef>
                          <a:spcPts val="0"/>
                        </a:spcBef>
                        <a:spcAft>
                          <a:spcPts val="0"/>
                        </a:spcAft>
                        <a:buClrTx/>
                        <a:buSzTx/>
                        <a:buFont typeface="Arial" panose="020B0604020202020204" pitchFamily="34" charset="0"/>
                        <a:buChar char="•"/>
                      </a:pPr>
                      <a:r>
                        <a:rPr lang="ja-JP" altLang="en-US" sz="1100" kern="1200" dirty="0">
                          <a:solidFill>
                            <a:schemeClr val="dk1"/>
                          </a:solidFill>
                          <a:latin typeface="Meiryo UI"/>
                          <a:ea typeface="Meiryo UI"/>
                          <a:cs typeface="+mn-cs"/>
                        </a:rPr>
                        <a:t>(下水）未調査であった圧送管について、一部分が点検可能な技術が出来たが、代替施設がなければ補修等の対策ができない。</a:t>
                      </a:r>
                      <a:r>
                        <a:rPr lang="ja-JP" altLang="en-US" sz="1100" kern="1200" dirty="0">
                          <a:solidFill>
                            <a:schemeClr val="dk1"/>
                          </a:solidFill>
                          <a:latin typeface="Meiryo UI"/>
                          <a:ea typeface="Meiryo UI"/>
                          <a:cs typeface="+mn-cs"/>
                          <a:hlinkClick r:id="rId10" action="ppaction://hlinksldjump"/>
                        </a:rPr>
                        <a:t>（部会資料）</a:t>
                      </a:r>
                      <a:endParaRPr lang="ja-JP" altLang="en-US" sz="1100" kern="1200" dirty="0">
                        <a:solidFill>
                          <a:schemeClr val="dk1"/>
                        </a:solidFill>
                        <a:latin typeface="Meiryo UI"/>
                        <a:ea typeface="Meiryo UI"/>
                        <a:cs typeface="+mn-cs"/>
                      </a:endParaRPr>
                    </a:p>
                  </a:txBody>
                  <a:tcPr anchor="ctr"/>
                </a:tc>
                <a:tc>
                  <a:txBody>
                    <a:bodyPr/>
                    <a:lstStyle/>
                    <a:p>
                      <a:pPr marL="171450" indent="-171450" algn="l" defTabSz="914400" rtl="0" eaLnBrk="1" latinLnBrk="0" hangingPunct="1">
                        <a:buFont typeface="Arial" panose="020B0604020202020204" pitchFamily="34" charset="0"/>
                        <a:buChar char="•"/>
                      </a:pPr>
                      <a:r>
                        <a:rPr lang="ja-JP" altLang="en-US" sz="1100" kern="1200" dirty="0">
                          <a:solidFill>
                            <a:schemeClr val="dk1"/>
                          </a:solidFill>
                          <a:latin typeface="Meiryo UI"/>
                          <a:ea typeface="Meiryo UI"/>
                          <a:cs typeface="+mn-cs"/>
                        </a:rPr>
                        <a:t>（設備全般）目標寿命が類似物により設定されている。</a:t>
                      </a:r>
                      <a:r>
                        <a:rPr lang="ja-JP" altLang="en-US" sz="1100" kern="1200" dirty="0">
                          <a:solidFill>
                            <a:schemeClr val="dk1"/>
                          </a:solidFill>
                          <a:latin typeface="Meiryo UI"/>
                          <a:ea typeface="Meiryo UI"/>
                          <a:cs typeface="+mn-cs"/>
                          <a:hlinkClick r:id="rId11" action="ppaction://hlinksldjump"/>
                        </a:rPr>
                        <a:t>（部会資料）</a:t>
                      </a:r>
                      <a:endParaRPr kumimoji="1" lang="ja-JP" altLang="en-US" sz="1100" kern="1200" dirty="0">
                        <a:solidFill>
                          <a:schemeClr val="dk1"/>
                        </a:solidFill>
                        <a:latin typeface="Meiryo UI"/>
                        <a:ea typeface="Meiryo UI"/>
                        <a:cs typeface="+mn-cs"/>
                      </a:endParaRPr>
                    </a:p>
                    <a:p>
                      <a:pPr marL="171450" lvl="0" indent="-171450" algn="l">
                        <a:buFont typeface="Arial" panose="020B0604020202020204" pitchFamily="34" charset="0"/>
                        <a:buChar char="•"/>
                      </a:pPr>
                      <a:r>
                        <a:rPr lang="ja-JP" altLang="en-US" sz="1100" kern="1200" dirty="0">
                          <a:solidFill>
                            <a:schemeClr val="dk1"/>
                          </a:solidFill>
                          <a:latin typeface="Meiryo UI"/>
                          <a:ea typeface="Meiryo UI"/>
                          <a:cs typeface="+mn-cs"/>
                        </a:rPr>
                        <a:t>（下水）</a:t>
                      </a:r>
                      <a:r>
                        <a:rPr lang="ja-JP" altLang="en-US" sz="1100" kern="1200" dirty="0">
                          <a:solidFill>
                            <a:srgbClr val="FF0000"/>
                          </a:solidFill>
                          <a:latin typeface="Meiryo UI"/>
                          <a:ea typeface="Meiryo UI"/>
                          <a:cs typeface="+mn-cs"/>
                        </a:rPr>
                        <a:t>更新フローでは、小分類となる個別の機器（ex.ポンプ本体）を評価することになっているが、一連の機器（ex.エンジン等を加えた排水機器）をまとめた中分類単位で更新・改築を行うほうが効率的・経済的な場合がある</a:t>
                      </a:r>
                      <a:r>
                        <a:rPr lang="ja-JP" altLang="en-US" sz="1100" kern="1200" dirty="0">
                          <a:solidFill>
                            <a:schemeClr val="dk1"/>
                          </a:solidFill>
                          <a:latin typeface="Meiryo UI"/>
                          <a:ea typeface="Meiryo UI"/>
                          <a:cs typeface="+mn-cs"/>
                          <a:hlinkClick r:id="rId12" action="ppaction://hlinksldjump"/>
                        </a:rPr>
                        <a:t>（部会資料）</a:t>
                      </a:r>
                      <a:endParaRPr lang="ja-JP" dirty="0"/>
                    </a:p>
                  </a:txBody>
                  <a:tcPr anchor="ctr"/>
                </a:tc>
                <a:extLst>
                  <a:ext uri="{0D108BD9-81ED-4DB2-BD59-A6C34878D82A}">
                    <a16:rowId xmlns:a16="http://schemas.microsoft.com/office/drawing/2014/main" val="1541642200"/>
                  </a:ext>
                </a:extLst>
              </a:tr>
              <a:tr h="238111">
                <a:tc>
                  <a:txBody>
                    <a:bodyPr/>
                    <a:lstStyle/>
                    <a:p>
                      <a:pPr lvl="0" algn="ctr">
                        <a:lnSpc>
                          <a:spcPct val="100000"/>
                        </a:lnSpc>
                        <a:buNone/>
                      </a:pPr>
                      <a:endParaRPr kumimoji="1" lang="en-US" altLang="ja-JP" sz="1100" dirty="0">
                        <a:latin typeface="Meiryo UI"/>
                        <a:ea typeface="Meiryo UI"/>
                      </a:endParaRPr>
                    </a:p>
                  </a:txBody>
                  <a:tcPr anchor="ctr"/>
                </a:tc>
                <a:tc>
                  <a:txBody>
                    <a:bodyPr/>
                    <a:lstStyle/>
                    <a:p>
                      <a:pPr marL="0" indent="0" algn="l" defTabSz="914400" rtl="0" eaLnBrk="1" latinLnBrk="0" hangingPunct="1">
                        <a:buFont typeface="Arial" panose="020B0604020202020204" pitchFamily="34" charset="0"/>
                        <a:buNone/>
                      </a:pPr>
                      <a:endParaRPr kumimoji="1" lang="en-US" altLang="ja-JP" sz="1100" kern="1200" dirty="0">
                        <a:solidFill>
                          <a:schemeClr val="dk1"/>
                        </a:solidFill>
                        <a:latin typeface="Meiryo UI"/>
                        <a:ea typeface="Meiryo UI"/>
                        <a:cs typeface="+mn-cs"/>
                      </a:endParaRPr>
                    </a:p>
                  </a:txBody>
                  <a:tcPr anchor="ctr"/>
                </a:tc>
                <a:tc>
                  <a:txBody>
                    <a:bodyPr/>
                    <a:lstStyle/>
                    <a:p>
                      <a:pPr marL="90170" marR="0" lvl="0" indent="-90170" algn="l">
                        <a:lnSpc>
                          <a:spcPct val="100000"/>
                        </a:lnSpc>
                        <a:spcBef>
                          <a:spcPts val="0"/>
                        </a:spcBef>
                        <a:spcAft>
                          <a:spcPts val="0"/>
                        </a:spcAft>
                        <a:buClrTx/>
                        <a:buSzTx/>
                        <a:buFont typeface="Arial" panose="020B0604020202020204" pitchFamily="34" charset="0"/>
                        <a:buChar char="•"/>
                      </a:pPr>
                      <a:endParaRPr lang="ja-JP" altLang="en-US" sz="1100" kern="1200" dirty="0">
                        <a:solidFill>
                          <a:schemeClr val="dk1"/>
                        </a:solidFill>
                        <a:latin typeface="Meiryo UI"/>
                        <a:ea typeface="Meiryo UI"/>
                        <a:cs typeface="+mn-cs"/>
                      </a:endParaRPr>
                    </a:p>
                  </a:txBody>
                  <a:tcPr anchor="ctr"/>
                </a:tc>
                <a:tc>
                  <a:txBody>
                    <a:bodyPr/>
                    <a:lstStyle/>
                    <a:p>
                      <a:pPr marL="171450" lvl="0" indent="-171450" algn="l">
                        <a:buFont typeface="Arial" panose="020B0604020202020204" pitchFamily="34" charset="0"/>
                        <a:buChar char="•"/>
                      </a:pPr>
                      <a:endParaRPr lang="ja-JP" dirty="0"/>
                    </a:p>
                  </a:txBody>
                  <a:tcPr anchor="ctr"/>
                </a:tc>
                <a:extLst>
                  <a:ext uri="{0D108BD9-81ED-4DB2-BD59-A6C34878D82A}">
                    <a16:rowId xmlns:a16="http://schemas.microsoft.com/office/drawing/2014/main" val="4290439185"/>
                  </a:ext>
                </a:extLst>
              </a:tr>
            </a:tbl>
          </a:graphicData>
        </a:graphic>
      </p:graphicFrame>
      <p:graphicFrame>
        <p:nvGraphicFramePr>
          <p:cNvPr id="9" name="表 36">
            <a:extLst>
              <a:ext uri="{FF2B5EF4-FFF2-40B4-BE49-F238E27FC236}">
                <a16:creationId xmlns:a16="http://schemas.microsoft.com/office/drawing/2014/main" id="{A1FEC28D-C1F0-4D3C-B86A-17A1AC7F92E0}"/>
              </a:ext>
            </a:extLst>
          </p:cNvPr>
          <p:cNvGraphicFramePr>
            <a:graphicFrameLocks noGrp="1"/>
          </p:cNvGraphicFramePr>
          <p:nvPr/>
        </p:nvGraphicFramePr>
        <p:xfrm>
          <a:off x="96715" y="4132487"/>
          <a:ext cx="8869419" cy="2468563"/>
        </p:xfrm>
        <a:graphic>
          <a:graphicData uri="http://schemas.openxmlformats.org/drawingml/2006/table">
            <a:tbl>
              <a:tblPr firstRow="1" bandRow="1">
                <a:tableStyleId>{5C22544A-7EE6-4342-B048-85BDC9FD1C3A}</a:tableStyleId>
              </a:tblPr>
              <a:tblGrid>
                <a:gridCol w="4663180">
                  <a:extLst>
                    <a:ext uri="{9D8B030D-6E8A-4147-A177-3AD203B41FA5}">
                      <a16:colId xmlns:a16="http://schemas.microsoft.com/office/drawing/2014/main" val="3372811264"/>
                    </a:ext>
                  </a:extLst>
                </a:gridCol>
                <a:gridCol w="4206239">
                  <a:extLst>
                    <a:ext uri="{9D8B030D-6E8A-4147-A177-3AD203B41FA5}">
                      <a16:colId xmlns:a16="http://schemas.microsoft.com/office/drawing/2014/main" val="3601669040"/>
                    </a:ext>
                  </a:extLst>
                </a:gridCol>
              </a:tblGrid>
              <a:tr h="215811">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課題のまとめ</a:t>
                      </a:r>
                      <a:endParaRPr kumimoji="1" lang="ja-JP" altLang="en-US" sz="1100">
                        <a:latin typeface="Meiryo UI"/>
                        <a:ea typeface="Meiryo UI"/>
                      </a:endParaRPr>
                    </a:p>
                  </a:txBody>
                  <a:tcPr anchor="ctr"/>
                </a:tc>
                <a:tc>
                  <a:txBody>
                    <a:bodyPr/>
                    <a:lstStyle/>
                    <a:p>
                      <a:pPr algn="ctr">
                        <a:lnSpc>
                          <a:spcPct val="100000"/>
                        </a:lnSpc>
                      </a:pPr>
                      <a:r>
                        <a:rPr kumimoji="1" lang="ja-JP" altLang="en-US" sz="1100">
                          <a:latin typeface="Meiryo UI"/>
                          <a:ea typeface="Meiryo UI"/>
                        </a:rPr>
                        <a:t>取組方針</a:t>
                      </a:r>
                    </a:p>
                  </a:txBody>
                  <a:tcPr anchor="ctr"/>
                </a:tc>
                <a:extLst>
                  <a:ext uri="{0D108BD9-81ED-4DB2-BD59-A6C34878D82A}">
                    <a16:rowId xmlns:a16="http://schemas.microsoft.com/office/drawing/2014/main" val="1925649540"/>
                  </a:ext>
                </a:extLst>
              </a:tr>
              <a:tr h="656067">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u="sng" kern="1200">
                          <a:solidFill>
                            <a:schemeClr val="dk1"/>
                          </a:solidFill>
                          <a:latin typeface="Meiryo UI"/>
                          <a:ea typeface="Meiryo UI"/>
                          <a:cs typeface="+mn-cs"/>
                        </a:rPr>
                        <a:t>目標管理水準が</a:t>
                      </a:r>
                      <a:r>
                        <a:rPr lang="ja-JP" altLang="en-US" sz="1100" b="1" u="sng" kern="1200">
                          <a:solidFill>
                            <a:schemeClr val="dk1"/>
                          </a:solidFill>
                          <a:latin typeface="Meiryo UI"/>
                          <a:ea typeface="Meiryo UI"/>
                          <a:cs typeface="+mn-cs"/>
                        </a:rPr>
                        <a:t>最適か検証</a:t>
                      </a:r>
                      <a:r>
                        <a:rPr kumimoji="1" lang="ja-JP" altLang="en-US" sz="1100" b="1" u="sng" kern="1200">
                          <a:solidFill>
                            <a:schemeClr val="dk1"/>
                          </a:solidFill>
                          <a:latin typeface="Meiryo UI"/>
                          <a:ea typeface="Meiryo UI"/>
                          <a:cs typeface="+mn-cs"/>
                        </a:rPr>
                        <a:t>が</a:t>
                      </a:r>
                      <a:r>
                        <a:rPr lang="ja-JP" altLang="en-US" sz="1100" b="1" u="sng" kern="1200">
                          <a:solidFill>
                            <a:schemeClr val="dk1"/>
                          </a:solidFill>
                          <a:latin typeface="Meiryo UI"/>
                          <a:ea typeface="Meiryo UI"/>
                          <a:cs typeface="+mn-cs"/>
                        </a:rPr>
                        <a:t>必要</a:t>
                      </a:r>
                      <a:r>
                        <a:rPr kumimoji="1" lang="ja-JP" altLang="en-US" sz="1100" b="1" u="sng" kern="1200">
                          <a:solidFill>
                            <a:schemeClr val="dk1"/>
                          </a:solidFill>
                          <a:latin typeface="Meiryo UI"/>
                          <a:ea typeface="Meiryo UI"/>
                          <a:cs typeface="+mn-cs"/>
                        </a:rPr>
                        <a:t>ではないか</a:t>
                      </a:r>
                    </a:p>
                    <a:p>
                      <a:pPr marL="0" marR="0" lvl="0" indent="0" algn="l">
                        <a:lnSpc>
                          <a:spcPct val="100000"/>
                        </a:lnSpc>
                        <a:spcBef>
                          <a:spcPts val="0"/>
                        </a:spcBef>
                        <a:spcAft>
                          <a:spcPts val="0"/>
                        </a:spcAft>
                        <a:buClrTx/>
                        <a:buSzTx/>
                        <a:buNone/>
                      </a:pPr>
                      <a:r>
                        <a:rPr lang="en-US" altLang="ja-JP" sz="1100" b="0" i="0" u="none" strike="noStrike" kern="1200" noProof="0">
                          <a:solidFill>
                            <a:schemeClr val="dk1"/>
                          </a:solidFill>
                          <a:latin typeface="Meiryo UI"/>
                        </a:rPr>
                        <a:t>　   </a:t>
                      </a:r>
                      <a:r>
                        <a:rPr lang="en-US" altLang="ja-JP" sz="1100" b="0" i="0" u="none" strike="noStrike" kern="1200" noProof="0" err="1">
                          <a:solidFill>
                            <a:schemeClr val="dk1"/>
                          </a:solidFill>
                          <a:latin typeface="Meiryo UI"/>
                        </a:rPr>
                        <a:t>Ex.他自治体と比べて健全性が高い施設の割合が大きい</a:t>
                      </a:r>
                      <a:endParaRPr lang="en-US" altLang="ja-JP" sz="1100" b="0" i="0" u="none" strike="noStrike" kern="1200" noProof="0">
                        <a:solidFill>
                          <a:schemeClr val="dk1"/>
                        </a:solidFill>
                        <a:latin typeface="Meiryo UI"/>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u="none" kern="1200">
                          <a:solidFill>
                            <a:schemeClr val="dk1"/>
                          </a:solidFill>
                          <a:latin typeface="Meiryo UI"/>
                          <a:ea typeface="Meiryo UI"/>
                          <a:cs typeface="+mn-cs"/>
                        </a:rPr>
                        <a:t>蓄積されたデータに基づく劣化曲線を確認し、最適</a:t>
                      </a:r>
                      <a:r>
                        <a:rPr kumimoji="1" lang="en-US" altLang="ja-JP" sz="1100" b="0" u="none" kern="1200">
                          <a:solidFill>
                            <a:schemeClr val="dk1"/>
                          </a:solidFill>
                          <a:latin typeface="Meiryo UI"/>
                          <a:ea typeface="Meiryo UI"/>
                          <a:cs typeface="+mn-cs"/>
                        </a:rPr>
                        <a:t>LCC</a:t>
                      </a:r>
                      <a:r>
                        <a:rPr kumimoji="1" lang="ja-JP" altLang="en-US" sz="1100" b="0" u="none" kern="1200">
                          <a:solidFill>
                            <a:schemeClr val="dk1"/>
                          </a:solidFill>
                          <a:latin typeface="Meiryo UI"/>
                          <a:ea typeface="Meiryo UI"/>
                          <a:cs typeface="+mn-cs"/>
                        </a:rPr>
                        <a:t>に基づいた目標管理水準を検討</a:t>
                      </a:r>
                      <a:endParaRPr kumimoji="1" lang="en-US" altLang="ja-JP" sz="1100" b="0" u="none" kern="1200">
                        <a:solidFill>
                          <a:schemeClr val="dk1"/>
                        </a:solidFill>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u="none" kern="1200">
                          <a:solidFill>
                            <a:schemeClr val="dk1"/>
                          </a:solidFill>
                          <a:latin typeface="Meiryo UI" panose="020B0604030504040204" pitchFamily="50" charset="-128"/>
                          <a:ea typeface="Meiryo UI" panose="020B0604030504040204" pitchFamily="50" charset="-128"/>
                          <a:cs typeface="+mn-cs"/>
                        </a:rPr>
                        <a:t>時間管理型の施設について、最適な管理水準を検討</a:t>
                      </a:r>
                      <a:endParaRPr kumimoji="1" lang="en-US" altLang="ja-JP" sz="1100" b="0" u="none" kern="1200">
                        <a:solidFill>
                          <a:schemeClr val="dk1"/>
                        </a:solidFill>
                        <a:latin typeface="Meiryo UI" panose="020B0604030504040204" pitchFamily="50" charset="-128"/>
                        <a:ea typeface="Meiryo UI" panose="020B0604030504040204" pitchFamily="50" charset="-128"/>
                        <a:cs typeface="+mn-cs"/>
                      </a:endParaRPr>
                    </a:p>
                    <a:p>
                      <a:pPr marL="171450" indent="-171450" algn="l" defTabSz="914400" rtl="0" eaLnBrk="1" latinLnBrk="0" hangingPunct="1">
                        <a:lnSpc>
                          <a:spcPct val="150000"/>
                        </a:lnSpc>
                        <a:buFont typeface="Wingdings" panose="05000000000000000000" pitchFamily="2" charset="2"/>
                        <a:buChar char="Ø"/>
                      </a:pPr>
                      <a:r>
                        <a:rPr kumimoji="1" lang="ja-JP" altLang="en-US" sz="1100" kern="1200">
                          <a:solidFill>
                            <a:schemeClr val="dk1"/>
                          </a:solidFill>
                          <a:latin typeface="Meiryo UI" panose="020B0604030504040204" pitchFamily="50" charset="-128"/>
                          <a:ea typeface="Meiryo UI" panose="020B0604030504040204" pitchFamily="50" charset="-128"/>
                          <a:cs typeface="+mn-cs"/>
                        </a:rPr>
                        <a:t>現計画策定時以降に定められた、国の基準を踏まえて検討</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630936583"/>
                  </a:ext>
                </a:extLst>
              </a:tr>
              <a:tr h="621538">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u="sng" kern="1200">
                          <a:solidFill>
                            <a:schemeClr val="dk1"/>
                          </a:solidFill>
                          <a:latin typeface="Meiryo UI" panose="020B0604030504040204" pitchFamily="50" charset="-128"/>
                          <a:ea typeface="Meiryo UI" panose="020B0604030504040204" pitchFamily="50" charset="-128"/>
                          <a:cs typeface="+mn-cs"/>
                        </a:rPr>
                        <a:t>優先度に基づき対策しても、一部施設は目標管理水準以下が増加</a:t>
                      </a:r>
                      <a:endParaRPr kumimoji="1" lang="en-US" altLang="ja-JP" sz="1100" b="1" u="sng"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u="none" kern="1200">
                          <a:solidFill>
                            <a:schemeClr val="dk1"/>
                          </a:solidFill>
                          <a:latin typeface="Meiryo UI" panose="020B0604030504040204" pitchFamily="50" charset="-128"/>
                          <a:ea typeface="Meiryo UI" panose="020B0604030504040204" pitchFamily="50" charset="-128"/>
                          <a:cs typeface="+mn-cs"/>
                        </a:rPr>
                        <a:t>最適な重点化指標となっているか確認し、必要に応じて見直しを検討</a:t>
                      </a:r>
                      <a:endParaRPr kumimoji="1" lang="en-US" altLang="ja-JP" sz="1100" b="0" u="none" kern="1200">
                        <a:solidFill>
                          <a:schemeClr val="dk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40851459"/>
                  </a:ext>
                </a:extLst>
              </a:tr>
              <a:tr h="587007">
                <a:tc>
                  <a:txBody>
                    <a:bodyPr/>
                    <a:lstStyle/>
                    <a:p>
                      <a:pPr marL="90170" indent="-90170" algn="l" defTabSz="914400" rtl="0" eaLnBrk="1" latinLnBrk="0" hangingPunct="1">
                        <a:buFont typeface="Arial" panose="020B0604020202020204" pitchFamily="34" charset="0"/>
                        <a:buChar char="•"/>
                      </a:pPr>
                      <a:r>
                        <a:rPr kumimoji="1" lang="ja-JP" altLang="en-US" sz="1100" b="1" u="sng" kern="1200">
                          <a:solidFill>
                            <a:schemeClr val="dk1"/>
                          </a:solidFill>
                          <a:latin typeface="Meiryo UI"/>
                          <a:ea typeface="Meiryo UI"/>
                          <a:cs typeface="+mn-cs"/>
                        </a:rPr>
                        <a:t>更新フローの</a:t>
                      </a:r>
                      <a:r>
                        <a:rPr lang="ja-JP" altLang="en-US" sz="1100" b="1" u="sng" kern="1200">
                          <a:solidFill>
                            <a:schemeClr val="dk1"/>
                          </a:solidFill>
                          <a:latin typeface="Meiryo UI"/>
                          <a:ea typeface="Meiryo UI"/>
                          <a:cs typeface="+mn-cs"/>
                        </a:rPr>
                        <a:t>見直し</a:t>
                      </a:r>
                      <a:r>
                        <a:rPr kumimoji="1" lang="ja-JP" altLang="en-US" sz="1100" b="1" u="sng" kern="1200">
                          <a:solidFill>
                            <a:schemeClr val="dk1"/>
                          </a:solidFill>
                          <a:latin typeface="Meiryo UI"/>
                          <a:ea typeface="Meiryo UI"/>
                          <a:cs typeface="+mn-cs"/>
                        </a:rPr>
                        <a:t>を確認</a:t>
                      </a:r>
                      <a:r>
                        <a:rPr lang="ja-JP" altLang="en-US" sz="1100" b="1" u="sng" kern="1200">
                          <a:solidFill>
                            <a:schemeClr val="dk1"/>
                          </a:solidFill>
                          <a:latin typeface="Meiryo UI"/>
                          <a:ea typeface="Meiryo UI"/>
                          <a:cs typeface="+mn-cs"/>
                        </a:rPr>
                        <a:t>する必要</a:t>
                      </a:r>
                      <a:endParaRPr kumimoji="1" lang="ja-JP" altLang="en-US" sz="1100" b="1" u="sng" kern="1200">
                        <a:solidFill>
                          <a:schemeClr val="dk1"/>
                        </a:solidFill>
                        <a:latin typeface="Meiryo UI"/>
                        <a:ea typeface="Meiryo UI"/>
                        <a:cs typeface="+mn-cs"/>
                      </a:endParaRPr>
                    </a:p>
                    <a:p>
                      <a:pPr marL="0" indent="266700" algn="l" defTabSz="914400" rtl="0" eaLnBrk="1" latinLnBrk="0" hangingPunct="1">
                        <a:buFont typeface="Arial" panose="020B0604020202020204" pitchFamily="34" charset="0"/>
                        <a:buNone/>
                      </a:pPr>
                      <a:r>
                        <a:rPr kumimoji="1" lang="en-US" altLang="ja-JP" sz="1100" b="0" u="none" kern="1200">
                          <a:solidFill>
                            <a:schemeClr val="dk1"/>
                          </a:solidFill>
                          <a:latin typeface="Meiryo UI"/>
                          <a:ea typeface="Meiryo UI"/>
                          <a:cs typeface="+mn-cs"/>
                        </a:rPr>
                        <a:t>Ex.</a:t>
                      </a:r>
                      <a:r>
                        <a:rPr lang="ja-JP" sz="1100" b="0" i="0" u="none" strike="noStrike" kern="1200" noProof="0">
                          <a:solidFill>
                            <a:schemeClr val="dk1"/>
                          </a:solidFill>
                          <a:latin typeface="Meiryo UI"/>
                          <a:ea typeface="Meiryo UI"/>
                        </a:rPr>
                        <a:t>更新フローの中に</a:t>
                      </a:r>
                      <a:r>
                        <a:rPr kumimoji="1" lang="ja-JP" sz="1100" b="0" i="0" u="none" strike="noStrike" kern="1200" noProof="0">
                          <a:solidFill>
                            <a:schemeClr val="dk1"/>
                          </a:solidFill>
                          <a:latin typeface="Meiryo UI"/>
                          <a:ea typeface="Meiryo UI"/>
                        </a:rPr>
                        <a:t>社会的ニーズが</a:t>
                      </a:r>
                      <a:r>
                        <a:rPr lang="ja-JP" sz="1100" b="0" i="0" u="none" strike="noStrike" kern="1200" noProof="0">
                          <a:solidFill>
                            <a:schemeClr val="dk1"/>
                          </a:solidFill>
                          <a:latin typeface="Meiryo UI"/>
                          <a:ea typeface="Meiryo UI"/>
                        </a:rPr>
                        <a:t>加味されて</a:t>
                      </a:r>
                      <a:r>
                        <a:rPr kumimoji="1" lang="ja-JP" sz="1100" b="0" i="0" u="none" strike="noStrike" kern="1200" noProof="0">
                          <a:solidFill>
                            <a:schemeClr val="dk1"/>
                          </a:solidFill>
                          <a:latin typeface="Meiryo UI"/>
                          <a:ea typeface="Meiryo UI"/>
                        </a:rPr>
                        <a:t>いない</a:t>
                      </a:r>
                      <a:endParaRPr kumimoji="1" lang="en-US" sz="1100" b="0" i="0" u="none" strike="noStrike" kern="1200" noProof="0">
                        <a:solidFill>
                          <a:schemeClr val="dk1"/>
                        </a:solidFill>
                        <a:latin typeface="Meiryo UI"/>
                        <a:ea typeface="Meiryo UI"/>
                      </a:endParaRPr>
                    </a:p>
                    <a:p>
                      <a:pPr marL="0" indent="464820" algn="l" defTabSz="914400" rtl="0" eaLnBrk="1" latinLnBrk="0" hangingPunct="1">
                        <a:buFont typeface="Arial" panose="020B0604020202020204" pitchFamily="34" charset="0"/>
                        <a:buNone/>
                        <a:tabLst/>
                      </a:pPr>
                      <a:r>
                        <a:rPr kumimoji="1" lang="ja-JP" altLang="en-US" sz="1100" b="0" u="none" kern="1200">
                          <a:solidFill>
                            <a:schemeClr val="dk1"/>
                          </a:solidFill>
                          <a:latin typeface="Meiryo UI" panose="020B0604030504040204" pitchFamily="50" charset="-128"/>
                          <a:ea typeface="Meiryo UI" panose="020B0604030504040204" pitchFamily="50" charset="-128"/>
                          <a:cs typeface="+mn-cs"/>
                        </a:rPr>
                        <a:t>フロー通りの対策を講じても災害が発生</a:t>
                      </a:r>
                      <a:endParaRPr kumimoji="1" lang="en-US" altLang="ja-JP" sz="1100" b="0" u="none" kern="1200">
                        <a:solidFill>
                          <a:schemeClr val="dk1"/>
                        </a:solidFill>
                        <a:latin typeface="Meiryo UI" panose="020B0604030504040204" pitchFamily="50" charset="-128"/>
                        <a:ea typeface="Meiryo UI" panose="020B0604030504040204" pitchFamily="50" charset="-128"/>
                        <a:cs typeface="+mn-cs"/>
                      </a:endParaRPr>
                    </a:p>
                    <a:p>
                      <a:pPr marL="0" indent="464820" algn="l" defTabSz="914400" rtl="0" eaLnBrk="1" latinLnBrk="0" hangingPunct="1">
                        <a:buFont typeface="Arial" panose="020B0604020202020204" pitchFamily="34" charset="0"/>
                        <a:buNone/>
                        <a:tabLst/>
                      </a:pPr>
                      <a:r>
                        <a:rPr kumimoji="1" lang="ja-JP" altLang="en-US" sz="1100" b="0" u="none" kern="1200">
                          <a:solidFill>
                            <a:schemeClr val="dk1"/>
                          </a:solidFill>
                          <a:latin typeface="Meiryo UI" panose="020B0604030504040204" pitchFamily="50" charset="-128"/>
                          <a:ea typeface="Meiryo UI" panose="020B0604030504040204" pitchFamily="50" charset="-128"/>
                          <a:cs typeface="+mn-cs"/>
                        </a:rPr>
                        <a:t>効率的・経済的ではない</a:t>
                      </a:r>
                      <a:endParaRPr kumimoji="1" lang="en-US" altLang="ja-JP" sz="1100" b="0" u="none"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171450" indent="-171450" algn="l" defTabSz="914400" rtl="0" eaLnBrk="1" latinLnBrk="0" hangingPunct="1">
                        <a:buFont typeface="Wingdings" panose="05000000000000000000" pitchFamily="2" charset="2"/>
                        <a:buChar char="Ø"/>
                      </a:pPr>
                      <a:r>
                        <a:rPr kumimoji="1" lang="ja-JP" altLang="en-US" sz="1100" kern="1200">
                          <a:solidFill>
                            <a:schemeClr val="dk1"/>
                          </a:solidFill>
                          <a:latin typeface="Meiryo UI"/>
                          <a:ea typeface="Meiryo UI"/>
                          <a:cs typeface="+mn-cs"/>
                        </a:rPr>
                        <a:t>現計画との整合性や、社会情勢、経済性</a:t>
                      </a:r>
                      <a:r>
                        <a:rPr lang="ja-JP" altLang="en-US" sz="1100" kern="1200">
                          <a:solidFill>
                            <a:schemeClr val="dk1"/>
                          </a:solidFill>
                          <a:latin typeface="Meiryo UI"/>
                          <a:ea typeface="Meiryo UI"/>
                          <a:cs typeface="+mn-cs"/>
                        </a:rPr>
                        <a:t>、社会的ニーズ</a:t>
                      </a:r>
                      <a:r>
                        <a:rPr kumimoji="1" lang="ja-JP" altLang="en-US" sz="1100" kern="1200">
                          <a:solidFill>
                            <a:schemeClr val="dk1"/>
                          </a:solidFill>
                          <a:latin typeface="Meiryo UI"/>
                          <a:ea typeface="Meiryo UI"/>
                          <a:cs typeface="+mn-cs"/>
                        </a:rPr>
                        <a:t>等を踏まえた更新フローを検討</a:t>
                      </a:r>
                      <a:endParaRPr kumimoji="1" lang="en-US" altLang="ja-JP" sz="1100" kern="1200">
                        <a:solidFill>
                          <a:schemeClr val="dk1"/>
                        </a:solidFill>
                        <a:latin typeface="Meiryo UI"/>
                        <a:ea typeface="Meiryo UI"/>
                        <a:cs typeface="+mn-cs"/>
                      </a:endParaRPr>
                    </a:p>
                  </a:txBody>
                  <a:tcPr anchor="ctr"/>
                </a:tc>
                <a:extLst>
                  <a:ext uri="{0D108BD9-81ED-4DB2-BD59-A6C34878D82A}">
                    <a16:rowId xmlns:a16="http://schemas.microsoft.com/office/drawing/2014/main" val="1951415212"/>
                  </a:ext>
                </a:extLst>
              </a:tr>
            </a:tbl>
          </a:graphicData>
        </a:graphic>
      </p:graphicFrame>
      <p:sp>
        <p:nvSpPr>
          <p:cNvPr id="4" name="二等辺三角形 3">
            <a:extLst>
              <a:ext uri="{FF2B5EF4-FFF2-40B4-BE49-F238E27FC236}">
                <a16:creationId xmlns:a16="http://schemas.microsoft.com/office/drawing/2014/main" id="{161AD02F-E051-6770-4F36-59D78AF291DA}"/>
              </a:ext>
            </a:extLst>
          </p:cNvPr>
          <p:cNvSpPr/>
          <p:nvPr/>
        </p:nvSpPr>
        <p:spPr>
          <a:xfrm rot="10800000">
            <a:off x="2051914"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a:extLst>
              <a:ext uri="{FF2B5EF4-FFF2-40B4-BE49-F238E27FC236}">
                <a16:creationId xmlns:a16="http://schemas.microsoft.com/office/drawing/2014/main" id="{61DACE38-2157-F7C3-494F-DA8C4AE25303}"/>
              </a:ext>
            </a:extLst>
          </p:cNvPr>
          <p:cNvSpPr/>
          <p:nvPr/>
        </p:nvSpPr>
        <p:spPr>
          <a:xfrm rot="10800000">
            <a:off x="2501857"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ED19AD89-5D52-8F18-2D07-3B374239D747}"/>
              </a:ext>
            </a:extLst>
          </p:cNvPr>
          <p:cNvSpPr/>
          <p:nvPr/>
        </p:nvSpPr>
        <p:spPr>
          <a:xfrm rot="10800000">
            <a:off x="2951800"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97139025-9DDD-CF2E-9E6B-B15C63E23BB1}"/>
              </a:ext>
            </a:extLst>
          </p:cNvPr>
          <p:cNvSpPr/>
          <p:nvPr/>
        </p:nvSpPr>
        <p:spPr>
          <a:xfrm rot="10800000">
            <a:off x="3401743"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66A064D9-8A46-B06F-7F8D-6F3C89B44314}"/>
              </a:ext>
            </a:extLst>
          </p:cNvPr>
          <p:cNvSpPr/>
          <p:nvPr/>
        </p:nvSpPr>
        <p:spPr>
          <a:xfrm rot="10800000">
            <a:off x="3851686"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BBFBCD80-B937-1158-8BB2-9CC37E05A738}"/>
              </a:ext>
            </a:extLst>
          </p:cNvPr>
          <p:cNvSpPr/>
          <p:nvPr/>
        </p:nvSpPr>
        <p:spPr>
          <a:xfrm rot="10800000">
            <a:off x="4301629"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DC42747D-98B2-0141-CD95-6D773655EA85}"/>
              </a:ext>
            </a:extLst>
          </p:cNvPr>
          <p:cNvSpPr/>
          <p:nvPr/>
        </p:nvSpPr>
        <p:spPr>
          <a:xfrm rot="10800000">
            <a:off x="4751572"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34260970-BDA2-6251-4112-989619A45DFB}"/>
              </a:ext>
            </a:extLst>
          </p:cNvPr>
          <p:cNvSpPr/>
          <p:nvPr/>
        </p:nvSpPr>
        <p:spPr>
          <a:xfrm rot="10800000">
            <a:off x="5201515"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ADFC3A4A-B97D-01C8-C509-43396FC2B93D}"/>
              </a:ext>
            </a:extLst>
          </p:cNvPr>
          <p:cNvSpPr/>
          <p:nvPr/>
        </p:nvSpPr>
        <p:spPr>
          <a:xfrm rot="10800000">
            <a:off x="5651458"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C4310F82-9FBB-6B23-A573-272057B5C51E}"/>
              </a:ext>
            </a:extLst>
          </p:cNvPr>
          <p:cNvSpPr/>
          <p:nvPr/>
        </p:nvSpPr>
        <p:spPr>
          <a:xfrm rot="10800000">
            <a:off x="6101401"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7F7358B5-8AFD-7191-B9A1-62E27AC9176B}"/>
              </a:ext>
            </a:extLst>
          </p:cNvPr>
          <p:cNvSpPr/>
          <p:nvPr/>
        </p:nvSpPr>
        <p:spPr>
          <a:xfrm rot="10800000">
            <a:off x="6551344"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5083A61B-8133-0A49-7F3A-D29261AD31A1}"/>
              </a:ext>
            </a:extLst>
          </p:cNvPr>
          <p:cNvSpPr/>
          <p:nvPr/>
        </p:nvSpPr>
        <p:spPr>
          <a:xfrm rot="10800000">
            <a:off x="7001287" y="3709011"/>
            <a:ext cx="449943" cy="2021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A18B4A29-B1CC-3265-47EA-4EC26C0B92F9}"/>
              </a:ext>
            </a:extLst>
          </p:cNvPr>
          <p:cNvSpPr txBox="1"/>
          <p:nvPr/>
        </p:nvSpPr>
        <p:spPr>
          <a:xfrm>
            <a:off x="1321043" y="3374049"/>
            <a:ext cx="65854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600">
                <a:latin typeface="Calibri"/>
                <a:ea typeface="ＭＳ Ｐゴシック"/>
                <a:cs typeface="Calibri"/>
              </a:rPr>
              <a:t>各部会で確認した課題について、集約し取組方針を確認</a:t>
            </a:r>
            <a:endParaRPr lang="ja-JP" altLang="en-US" sz="1600">
              <a:cs typeface="Calibri"/>
            </a:endParaRPr>
          </a:p>
        </p:txBody>
      </p:sp>
      <p:sp>
        <p:nvSpPr>
          <p:cNvPr id="8" name="正方形/長方形 11">
            <a:extLst>
              <a:ext uri="{FF2B5EF4-FFF2-40B4-BE49-F238E27FC236}">
                <a16:creationId xmlns:a16="http://schemas.microsoft.com/office/drawing/2014/main" id="{ACC668B9-B1D5-1F7A-33FC-057777CE8402}"/>
              </a:ext>
            </a:extLst>
          </p:cNvPr>
          <p:cNvSpPr>
            <a:spLocks noChangeArrowheads="1"/>
          </p:cNvSpPr>
          <p:nvPr/>
        </p:nvSpPr>
        <p:spPr bwMode="auto">
          <a:xfrm>
            <a:off x="6825395" y="215533"/>
            <a:ext cx="23188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a:ea typeface="Meiryo UI"/>
              </a:rPr>
              <a:t>個別部会の内容と取組方針</a:t>
            </a:r>
          </a:p>
        </p:txBody>
      </p:sp>
    </p:spTree>
    <p:extLst>
      <p:ext uri="{BB962C8B-B14F-4D97-AF65-F5344CB8AC3E}">
        <p14:creationId xmlns:p14="http://schemas.microsoft.com/office/powerpoint/2010/main" val="340594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３    </a:t>
            </a:r>
            <a:r>
              <a:rPr lang="ja-JP" altLang="en-US" sz="2400" b="1">
                <a:solidFill>
                  <a:schemeClr val="accent6"/>
                </a:solidFill>
                <a:latin typeface="Meiryo UI" pitchFamily="50" charset="-128"/>
                <a:ea typeface="Meiryo UI" pitchFamily="50" charset="-128"/>
                <a:cs typeface="Meiryo UI" pitchFamily="50" charset="-128"/>
              </a:rPr>
              <a:t>１</a:t>
            </a:r>
            <a:r>
              <a:rPr lang="ja-JP" altLang="en-US" sz="2400" b="1">
                <a:solidFill>
                  <a:schemeClr val="bg1"/>
                </a:solidFill>
                <a:latin typeface="Meiryo UI" pitchFamily="50" charset="-128"/>
                <a:ea typeface="Meiryo UI" pitchFamily="50" charset="-128"/>
                <a:cs typeface="Meiryo UI" pitchFamily="50" charset="-128"/>
              </a:rPr>
              <a:t>　データ蓄積・管理体制の確立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696892" y="153990"/>
            <a:ext cx="2412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効率的・効果的な維持管理の推進</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144" name="AutoShape 7">
            <a:extLst>
              <a:ext uri="{FF2B5EF4-FFF2-40B4-BE49-F238E27FC236}">
                <a16:creationId xmlns:a16="http://schemas.microsoft.com/office/drawing/2014/main" id="{67E3131C-CEEE-867C-FAB7-CC6844FB260C}"/>
              </a:ext>
            </a:extLst>
          </p:cNvPr>
          <p:cNvSpPr>
            <a:spLocks noChangeArrowheads="1"/>
          </p:cNvSpPr>
          <p:nvPr/>
        </p:nvSpPr>
        <p:spPr bwMode="auto">
          <a:xfrm>
            <a:off x="44068" y="686046"/>
            <a:ext cx="9055864" cy="1713846"/>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anchor="ctr"/>
          <a:lstStyle/>
          <a:p>
            <a:pPr eaLnBrk="1" hangingPunct="1"/>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（経　緯）</a:t>
            </a:r>
            <a:endPar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57188" indent="-357188"/>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◇道路法施⾏規則の⼀部を改正する省令</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施⾏</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により定期的な点検と診断の記録・保存が義務化。</a:t>
            </a:r>
          </a:p>
          <a:p>
            <a:pPr marL="357188" indent="-357188"/>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◇市⻑会・町村⻑会</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において、データベースシステムの共同利⽤について支援要望を受け、都市基盤施設の　データの⼀元管理、蓄積、活⽤を行うため、平成</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年度よりシステム構築を開始し、平成</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月より本格運用を開始。</a:t>
            </a:r>
          </a:p>
        </p:txBody>
      </p:sp>
      <p:sp>
        <p:nvSpPr>
          <p:cNvPr id="5145" name="正方形/長方形 5144">
            <a:extLst>
              <a:ext uri="{FF2B5EF4-FFF2-40B4-BE49-F238E27FC236}">
                <a16:creationId xmlns:a16="http://schemas.microsoft.com/office/drawing/2014/main" id="{3969281F-CE00-E6DD-498A-61F57073E14B}"/>
              </a:ext>
            </a:extLst>
          </p:cNvPr>
          <p:cNvSpPr/>
          <p:nvPr/>
        </p:nvSpPr>
        <p:spPr>
          <a:xfrm>
            <a:off x="68265" y="2446436"/>
            <a:ext cx="9075737" cy="4257576"/>
          </a:xfrm>
          <a:prstGeom prst="rect">
            <a:avLst/>
          </a:prstGeom>
          <a:solidFill>
            <a:srgbClr val="FFFFFF"/>
          </a:solidFill>
        </p:spPr>
        <p:txBody>
          <a:bodyPr wrap="square">
            <a:spAutoFit/>
          </a:bodyPr>
          <a:lstStyle/>
          <a:p>
            <a:pPr fontAlgn="base">
              <a:spcBef>
                <a:spcPct val="0"/>
              </a:spcBef>
              <a:spcAft>
                <a:spcPct val="0"/>
              </a:spcAft>
              <a:defRPr/>
            </a:pPr>
            <a:r>
              <a:rPr lang="ja-JP" altLang="en-US" sz="1600" b="1" dirty="0">
                <a:solidFill>
                  <a:srgbClr val="000000"/>
                </a:solidFill>
                <a:latin typeface="Meiryo UI" panose="020B0604030504040204" pitchFamily="50" charset="-128"/>
                <a:ea typeface="Meiryo UI" panose="020B0604030504040204" pitchFamily="50" charset="-128"/>
              </a:rPr>
              <a:t>（目　的）</a:t>
            </a: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◇各施設の点検・診断結果や補修履歴等のデータを継続的に蓄積し、一元的に管理するとともに、施設の劣化予測や補修</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対策の検討に活用することで予防保全のレベルアップを図る。</a:t>
            </a:r>
          </a:p>
          <a:p>
            <a:pPr eaLnBrk="0" fontAlgn="base" hangingPunct="0">
              <a:lnSpc>
                <a:spcPts val="2200"/>
              </a:lnSpc>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◇大阪府内市町村も利用可能なシステムとすることで、府域全体の維持管理のレベルアップを図る。</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◇本システムを活⽤することにより、維持管理サイクルの運⽤が効率的に行う。</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en-US" altLang="ja-JP"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lnSpc>
                <a:spcPts val="2200"/>
              </a:lnSpc>
              <a:spcBef>
                <a:spcPct val="0"/>
              </a:spcBef>
              <a:spcAft>
                <a:spcPct val="0"/>
              </a:spcAft>
              <a:defRPr/>
            </a:pPr>
            <a:endParaRPr lang="ja-JP"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146" name="図 5145">
            <a:extLst>
              <a:ext uri="{FF2B5EF4-FFF2-40B4-BE49-F238E27FC236}">
                <a16:creationId xmlns:a16="http://schemas.microsoft.com/office/drawing/2014/main" id="{84085367-2DD2-FE3C-3E10-9508AC7EFFF5}"/>
              </a:ext>
            </a:extLst>
          </p:cNvPr>
          <p:cNvPicPr>
            <a:picLocks noChangeAspect="1"/>
          </p:cNvPicPr>
          <p:nvPr/>
        </p:nvPicPr>
        <p:blipFill rotWithShape="1">
          <a:blip r:embed="rId2"/>
          <a:srcRect l="2383" r="3240"/>
          <a:stretch/>
        </p:blipFill>
        <p:spPr>
          <a:xfrm>
            <a:off x="8549" y="3856000"/>
            <a:ext cx="6936244" cy="2993616"/>
          </a:xfrm>
          <a:prstGeom prst="rect">
            <a:avLst/>
          </a:prstGeom>
        </p:spPr>
      </p:pic>
      <p:sp>
        <p:nvSpPr>
          <p:cNvPr id="5147" name="テキスト ボックス 5146">
            <a:extLst>
              <a:ext uri="{FF2B5EF4-FFF2-40B4-BE49-F238E27FC236}">
                <a16:creationId xmlns:a16="http://schemas.microsoft.com/office/drawing/2014/main" id="{C1EC6B0A-96F1-8889-ED05-8E21698434CB}"/>
              </a:ext>
            </a:extLst>
          </p:cNvPr>
          <p:cNvSpPr txBox="1"/>
          <p:nvPr/>
        </p:nvSpPr>
        <p:spPr>
          <a:xfrm>
            <a:off x="6944793" y="4250499"/>
            <a:ext cx="2199207" cy="318297"/>
          </a:xfrm>
          <a:prstGeom prst="rect">
            <a:avLst/>
          </a:prstGeom>
          <a:noFill/>
          <a:ln>
            <a:noFill/>
          </a:ln>
        </p:spPr>
        <p:txBody>
          <a:bodyPr wrap="square" rtlCol="0">
            <a:noAutofit/>
          </a:bodyPr>
          <a:lstStyle/>
          <a:p>
            <a:r>
              <a:rPr lang="ja-JP" altLang="en-US" sz="1200" b="1">
                <a:solidFill>
                  <a:srgbClr val="FF0000"/>
                </a:solidFill>
                <a:latin typeface="Meiryo UI" panose="020B0604030504040204" pitchFamily="50" charset="-128"/>
                <a:ea typeface="Meiryo UI" panose="020B0604030504040204" pitchFamily="50" charset="-128"/>
              </a:rPr>
              <a:t>現在、</a:t>
            </a:r>
            <a:r>
              <a:rPr lang="en-US" altLang="ja-JP" sz="1200" b="1">
                <a:solidFill>
                  <a:srgbClr val="FF0000"/>
                </a:solidFill>
                <a:latin typeface="Meiryo UI" panose="020B0604030504040204" pitchFamily="50" charset="-128"/>
                <a:ea typeface="Meiryo UI" panose="020B0604030504040204" pitchFamily="50" charset="-128"/>
              </a:rPr>
              <a:t>16</a:t>
            </a:r>
            <a:r>
              <a:rPr lang="ja-JP" altLang="en-US" sz="1200" b="1">
                <a:solidFill>
                  <a:srgbClr val="FF0000"/>
                </a:solidFill>
                <a:latin typeface="Meiryo UI" panose="020B0604030504040204" pitchFamily="50" charset="-128"/>
                <a:ea typeface="Meiryo UI" panose="020B0604030504040204" pitchFamily="50" charset="-128"/>
              </a:rPr>
              <a:t>市町村が共同利用中</a:t>
            </a:r>
            <a:endParaRPr lang="en-US" altLang="ja-JP" sz="800" b="1">
              <a:latin typeface="Meiryo UI" panose="020B0604030504040204" pitchFamily="50" charset="-128"/>
              <a:ea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36660AF3-647B-4CC8-AF5D-AE155D459EEE}"/>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7</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5" name="グラフ 4">
            <a:extLst>
              <a:ext uri="{FF2B5EF4-FFF2-40B4-BE49-F238E27FC236}">
                <a16:creationId xmlns:a16="http://schemas.microsoft.com/office/drawing/2014/main" id="{9AA081E5-B2A0-46AC-A3AA-982EB6C18A42}"/>
              </a:ext>
            </a:extLst>
          </p:cNvPr>
          <p:cNvGraphicFramePr/>
          <p:nvPr>
            <p:extLst>
              <p:ext uri="{D42A27DB-BD31-4B8C-83A1-F6EECF244321}">
                <p14:modId xmlns:p14="http://schemas.microsoft.com/office/powerpoint/2010/main" val="3736166951"/>
              </p:ext>
            </p:extLst>
          </p:nvPr>
        </p:nvGraphicFramePr>
        <p:xfrm>
          <a:off x="7077960" y="4568796"/>
          <a:ext cx="1851885" cy="14951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2</a:t>
            </a:r>
            <a:r>
              <a:rPr lang="ja-JP" altLang="en-US" sz="2400" b="1">
                <a:solidFill>
                  <a:schemeClr val="bg1"/>
                </a:solidFill>
                <a:latin typeface="Meiryo UI"/>
                <a:ea typeface="Meiryo UI"/>
                <a:cs typeface="Meiryo UI" pitchFamily="50" charset="-128"/>
              </a:rPr>
              <a:t>　データ蓄積・管理体制の確立</a:t>
            </a:r>
            <a:endParaRPr lang="zh-TW" altLang="en-US" sz="2400" b="1">
              <a:solidFill>
                <a:schemeClr val="bg1"/>
              </a:solidFill>
              <a:latin typeface="Meiryo UI"/>
              <a:ea typeface="Meiryo UI"/>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696892" y="153990"/>
            <a:ext cx="2412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効率的・効果的な維持管理の推進</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AutoShape 7">
            <a:extLst>
              <a:ext uri="{FF2B5EF4-FFF2-40B4-BE49-F238E27FC236}">
                <a16:creationId xmlns:a16="http://schemas.microsoft.com/office/drawing/2014/main" id="{029D67AC-9F4F-C133-27F9-74161B4DCF98}"/>
              </a:ext>
            </a:extLst>
          </p:cNvPr>
          <p:cNvSpPr>
            <a:spLocks noChangeArrowheads="1"/>
          </p:cNvSpPr>
          <p:nvPr/>
        </p:nvSpPr>
        <p:spPr bwMode="auto">
          <a:xfrm>
            <a:off x="79067" y="738090"/>
            <a:ext cx="9002712" cy="573125"/>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anchor="ctr"/>
          <a:lstStyle/>
          <a:p>
            <a:pPr eaLnBrk="1" hangingPunct="1"/>
            <a:r>
              <a:rPr lang="ja-JP" altLang="en-US" sz="1600" b="1">
                <a:solidFill>
                  <a:schemeClr val="accent1">
                    <a:lumMod val="75000"/>
                  </a:schemeClr>
                </a:solidFill>
                <a:latin typeface="Meiryo UI" panose="020B0604030504040204" pitchFamily="50" charset="-128"/>
                <a:ea typeface="Meiryo UI" panose="020B0604030504040204" pitchFamily="50" charset="-128"/>
              </a:rPr>
              <a:t>（概要）共有システムの他、</a:t>
            </a:r>
            <a:r>
              <a:rPr lang="en-US" altLang="ja-JP" sz="1600" b="1">
                <a:solidFill>
                  <a:schemeClr val="accent1">
                    <a:lumMod val="75000"/>
                  </a:schemeClr>
                </a:solidFill>
                <a:latin typeface="Meiryo UI" panose="020B0604030504040204" pitchFamily="50" charset="-128"/>
                <a:ea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rPr>
              <a:t>⻑寿命化計画サブシステム</a:t>
            </a:r>
            <a:r>
              <a:rPr lang="en-US" altLang="ja-JP" sz="1600" b="1">
                <a:solidFill>
                  <a:schemeClr val="accent1">
                    <a:lumMod val="75000"/>
                  </a:schemeClr>
                </a:solidFill>
                <a:latin typeface="Meiryo UI" panose="020B0604030504040204" pitchFamily="50" charset="-128"/>
                <a:ea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rPr>
              <a:t>・</a:t>
            </a:r>
            <a:r>
              <a:rPr lang="en-US" altLang="ja-JP" sz="1600" b="1">
                <a:solidFill>
                  <a:schemeClr val="accent1">
                    <a:lumMod val="75000"/>
                  </a:schemeClr>
                </a:solidFill>
                <a:latin typeface="Meiryo UI" panose="020B0604030504040204" pitchFamily="50" charset="-128"/>
                <a:ea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rPr>
              <a:t>現地調査サブシステム</a:t>
            </a:r>
            <a:r>
              <a:rPr lang="en-US" altLang="ja-JP" sz="1600" b="1">
                <a:solidFill>
                  <a:schemeClr val="accent1">
                    <a:lumMod val="75000"/>
                  </a:schemeClr>
                </a:solidFill>
                <a:latin typeface="Meiryo UI" panose="020B0604030504040204" pitchFamily="50" charset="-128"/>
                <a:ea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rPr>
              <a:t>・</a:t>
            </a:r>
            <a:r>
              <a:rPr lang="en-US" altLang="ja-JP" sz="1600" b="1">
                <a:solidFill>
                  <a:schemeClr val="accent1">
                    <a:lumMod val="75000"/>
                  </a:schemeClr>
                </a:solidFill>
                <a:latin typeface="Meiryo UI" panose="020B0604030504040204" pitchFamily="50" charset="-128"/>
                <a:ea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rPr>
              <a:t>台帳等データ作成支援サブシステム</a:t>
            </a:r>
            <a:r>
              <a:rPr lang="en-US" altLang="ja-JP" sz="1600" b="1">
                <a:solidFill>
                  <a:schemeClr val="accent1">
                    <a:lumMod val="75000"/>
                  </a:schemeClr>
                </a:solidFill>
                <a:latin typeface="Meiryo UI" panose="020B0604030504040204" pitchFamily="50" charset="-128"/>
                <a:ea typeface="Meiryo UI" panose="020B0604030504040204" pitchFamily="50" charset="-128"/>
              </a:rPr>
              <a:t>』</a:t>
            </a:r>
            <a:r>
              <a:rPr lang="ja-JP" altLang="en-US" sz="1600" b="1">
                <a:solidFill>
                  <a:schemeClr val="accent1">
                    <a:lumMod val="75000"/>
                  </a:schemeClr>
                </a:solidFill>
                <a:latin typeface="Meiryo UI" panose="020B0604030504040204" pitchFamily="50" charset="-128"/>
                <a:ea typeface="Meiryo UI" panose="020B0604030504040204" pitchFamily="50" charset="-128"/>
              </a:rPr>
              <a:t>により構成</a:t>
            </a:r>
          </a:p>
        </p:txBody>
      </p:sp>
      <p:pic>
        <p:nvPicPr>
          <p:cNvPr id="3" name="図 2">
            <a:extLst>
              <a:ext uri="{FF2B5EF4-FFF2-40B4-BE49-F238E27FC236}">
                <a16:creationId xmlns:a16="http://schemas.microsoft.com/office/drawing/2014/main" id="{28790404-18FC-4B81-806E-4DD9B51E128E}"/>
              </a:ext>
            </a:extLst>
          </p:cNvPr>
          <p:cNvPicPr>
            <a:picLocks noChangeAspect="1"/>
          </p:cNvPicPr>
          <p:nvPr/>
        </p:nvPicPr>
        <p:blipFill rotWithShape="1">
          <a:blip r:embed="rId2"/>
          <a:srcRect l="37407" r="-1"/>
          <a:stretch/>
        </p:blipFill>
        <p:spPr>
          <a:xfrm>
            <a:off x="100016" y="1431767"/>
            <a:ext cx="4455318" cy="3957043"/>
          </a:xfrm>
          <a:prstGeom prst="rect">
            <a:avLst/>
          </a:prstGeom>
        </p:spPr>
      </p:pic>
      <p:grpSp>
        <p:nvGrpSpPr>
          <p:cNvPr id="6" name="グループ化 5">
            <a:extLst>
              <a:ext uri="{FF2B5EF4-FFF2-40B4-BE49-F238E27FC236}">
                <a16:creationId xmlns:a16="http://schemas.microsoft.com/office/drawing/2014/main" id="{D725DCEF-9187-40E4-A229-6B6E72A5DD84}"/>
              </a:ext>
            </a:extLst>
          </p:cNvPr>
          <p:cNvGrpSpPr/>
          <p:nvPr/>
        </p:nvGrpSpPr>
        <p:grpSpPr>
          <a:xfrm>
            <a:off x="-18743" y="5426233"/>
            <a:ext cx="4765395" cy="1324140"/>
            <a:chOff x="-35098" y="5533860"/>
            <a:chExt cx="4765395" cy="1324140"/>
          </a:xfrm>
        </p:grpSpPr>
        <p:sp>
          <p:nvSpPr>
            <p:cNvPr id="12" name="角丸四角形 80">
              <a:extLst>
                <a:ext uri="{FF2B5EF4-FFF2-40B4-BE49-F238E27FC236}">
                  <a16:creationId xmlns:a16="http://schemas.microsoft.com/office/drawing/2014/main" id="{273384E1-3B53-4CA3-A291-23505F064E21}"/>
                </a:ext>
              </a:extLst>
            </p:cNvPr>
            <p:cNvSpPr/>
            <p:nvPr/>
          </p:nvSpPr>
          <p:spPr>
            <a:xfrm>
              <a:off x="100016" y="5533860"/>
              <a:ext cx="4471984" cy="252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長寿命化計画サブシステム</a:t>
              </a:r>
            </a:p>
          </p:txBody>
        </p:sp>
        <p:sp>
          <p:nvSpPr>
            <p:cNvPr id="13" name="角丸四角形 81">
              <a:extLst>
                <a:ext uri="{FF2B5EF4-FFF2-40B4-BE49-F238E27FC236}">
                  <a16:creationId xmlns:a16="http://schemas.microsoft.com/office/drawing/2014/main" id="{6D402031-B9B7-4CB1-9C71-1B4DDC35EAED}"/>
                </a:ext>
              </a:extLst>
            </p:cNvPr>
            <p:cNvSpPr/>
            <p:nvPr/>
          </p:nvSpPr>
          <p:spPr>
            <a:xfrm>
              <a:off x="-35098" y="5764809"/>
              <a:ext cx="2194611" cy="101364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a:solidFill>
                    <a:srgbClr val="002060"/>
                  </a:solidFill>
                  <a:latin typeface="Meiryo UI" panose="020B0604030504040204" pitchFamily="50" charset="-128"/>
                  <a:ea typeface="Meiryo UI" panose="020B0604030504040204" pitchFamily="50" charset="-128"/>
                  <a:cs typeface="Meiryo UI" panose="020B0604030504040204" pitchFamily="50" charset="-128"/>
                </a:rPr>
                <a:t>点検結果や補修履歴を基に、施設の劣化予測や</a:t>
              </a:r>
              <a:r>
                <a:rPr lang="en-US" altLang="ja-JP" sz="1100">
                  <a:solidFill>
                    <a:srgbClr val="002060"/>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100">
                  <a:solidFill>
                    <a:srgbClr val="002060"/>
                  </a:solidFill>
                  <a:latin typeface="Meiryo UI" panose="020B0604030504040204" pitchFamily="50" charset="-128"/>
                  <a:ea typeface="Meiryo UI" panose="020B0604030504040204" pitchFamily="50" charset="-128"/>
                  <a:cs typeface="Meiryo UI" panose="020B0604030504040204" pitchFamily="50" charset="-128"/>
                </a:rPr>
                <a:t>計算を行い、最適な補修計画の立案に役立てることができます。</a:t>
              </a:r>
              <a:endParaRPr lang="en-US" altLang="ja-JP" sz="110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3">
              <a:extLst>
                <a:ext uri="{FF2B5EF4-FFF2-40B4-BE49-F238E27FC236}">
                  <a16:creationId xmlns:a16="http://schemas.microsoft.com/office/drawing/2014/main" id="{0FFEAB25-0586-480B-92E8-F4920BB50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20" t="64476" r="31353" b="5097"/>
            <a:stretch/>
          </p:blipFill>
          <p:spPr bwMode="auto">
            <a:xfrm>
              <a:off x="2032228" y="5824762"/>
              <a:ext cx="1272712" cy="95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 87">
              <a:extLst>
                <a:ext uri="{FF2B5EF4-FFF2-40B4-BE49-F238E27FC236}">
                  <a16:creationId xmlns:a16="http://schemas.microsoft.com/office/drawing/2014/main" id="{B0259F7F-CBE6-4AA6-BFD4-FBB5E890D665}"/>
                </a:ext>
              </a:extLst>
            </p:cNvPr>
            <p:cNvSpPr/>
            <p:nvPr/>
          </p:nvSpPr>
          <p:spPr>
            <a:xfrm>
              <a:off x="3304940" y="5905220"/>
              <a:ext cx="1425357" cy="952780"/>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0">
                  <a:solidFill>
                    <a:srgbClr val="990000"/>
                  </a:solidFill>
                  <a:latin typeface="Meiryo UI" panose="020B0604030504040204" pitchFamily="50" charset="-128"/>
                  <a:ea typeface="Meiryo UI" panose="020B0604030504040204" pitchFamily="50" charset="-128"/>
                  <a:cs typeface="Meiryo UI" panose="020B0604030504040204" pitchFamily="50" charset="-128"/>
                </a:rPr>
                <a:t>施設毎の劣化予測ができ、補修計画や更新計画の作成に活用することができます。</a:t>
              </a:r>
            </a:p>
          </p:txBody>
        </p:sp>
      </p:grpSp>
      <p:grpSp>
        <p:nvGrpSpPr>
          <p:cNvPr id="5" name="グループ化 4">
            <a:extLst>
              <a:ext uri="{FF2B5EF4-FFF2-40B4-BE49-F238E27FC236}">
                <a16:creationId xmlns:a16="http://schemas.microsoft.com/office/drawing/2014/main" id="{4AFC4872-79E4-448B-9F1B-37762BE6E832}"/>
              </a:ext>
            </a:extLst>
          </p:cNvPr>
          <p:cNvGrpSpPr/>
          <p:nvPr/>
        </p:nvGrpSpPr>
        <p:grpSpPr>
          <a:xfrm>
            <a:off x="4746652" y="4800974"/>
            <a:ext cx="4362424" cy="1912780"/>
            <a:chOff x="4746652" y="1445540"/>
            <a:chExt cx="4362424" cy="1912780"/>
          </a:xfrm>
        </p:grpSpPr>
        <p:sp>
          <p:nvSpPr>
            <p:cNvPr id="16" name="角丸四角形 65">
              <a:extLst>
                <a:ext uri="{FF2B5EF4-FFF2-40B4-BE49-F238E27FC236}">
                  <a16:creationId xmlns:a16="http://schemas.microsoft.com/office/drawing/2014/main" id="{BFB54408-D31C-48FB-BA29-6CB60A47A551}"/>
                </a:ext>
              </a:extLst>
            </p:cNvPr>
            <p:cNvSpPr/>
            <p:nvPr/>
          </p:nvSpPr>
          <p:spPr>
            <a:xfrm>
              <a:off x="4794264" y="1445540"/>
              <a:ext cx="4267200" cy="252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台帳等データ作成支援サブシステム</a:t>
              </a:r>
            </a:p>
          </p:txBody>
        </p:sp>
        <p:sp>
          <p:nvSpPr>
            <p:cNvPr id="17" name="角丸四角形 66">
              <a:extLst>
                <a:ext uri="{FF2B5EF4-FFF2-40B4-BE49-F238E27FC236}">
                  <a16:creationId xmlns:a16="http://schemas.microsoft.com/office/drawing/2014/main" id="{1C3BB25F-BB7B-4E6A-B65D-D248A372A51E}"/>
                </a:ext>
              </a:extLst>
            </p:cNvPr>
            <p:cNvSpPr/>
            <p:nvPr/>
          </p:nvSpPr>
          <p:spPr>
            <a:xfrm>
              <a:off x="4746652" y="1697540"/>
              <a:ext cx="4362424" cy="504871"/>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ja-JP" altLang="en-US" sz="1100">
                  <a:solidFill>
                    <a:srgbClr val="FF0000"/>
                  </a:solidFill>
                  <a:latin typeface="Meiryo UI" panose="020B0604030504040204" pitchFamily="50" charset="-128"/>
                  <a:ea typeface="Meiryo UI" panose="020B0604030504040204" pitchFamily="50" charset="-128"/>
                </a:rPr>
                <a:t>✤</a:t>
              </a:r>
              <a:r>
                <a:rPr lang="ja-JP" altLang="en-US" sz="1100">
                  <a:solidFill>
                    <a:srgbClr val="002060"/>
                  </a:solidFill>
                  <a:latin typeface="Meiryo UI" panose="020B0604030504040204" pitchFamily="50" charset="-128"/>
                  <a:ea typeface="Meiryo UI" panose="020B0604030504040204" pitchFamily="50" charset="-128"/>
                </a:rPr>
                <a:t>受注業者が点検や補修工事の成果を作成したり、登録したりすることができます。</a:t>
              </a:r>
              <a:endParaRPr lang="en-US" altLang="ja-JP" sz="1100">
                <a:solidFill>
                  <a:srgbClr val="002060"/>
                </a:solidFill>
                <a:latin typeface="Meiryo UI" panose="020B0604030504040204" pitchFamily="50" charset="-128"/>
                <a:ea typeface="Meiryo UI" panose="020B0604030504040204" pitchFamily="50" charset="-128"/>
              </a:endParaRPr>
            </a:p>
          </p:txBody>
        </p:sp>
        <p:sp>
          <p:nvSpPr>
            <p:cNvPr id="18" name="角丸四角形 15">
              <a:extLst>
                <a:ext uri="{FF2B5EF4-FFF2-40B4-BE49-F238E27FC236}">
                  <a16:creationId xmlns:a16="http://schemas.microsoft.com/office/drawing/2014/main" id="{B8CE5775-1018-4C99-8E92-7B68CD39EFC6}"/>
                </a:ext>
              </a:extLst>
            </p:cNvPr>
            <p:cNvSpPr/>
            <p:nvPr/>
          </p:nvSpPr>
          <p:spPr>
            <a:xfrm>
              <a:off x="7451332" y="2248788"/>
              <a:ext cx="1657744" cy="958407"/>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a:solidFill>
                    <a:srgbClr val="990000"/>
                  </a:solidFill>
                  <a:latin typeface="Meiryo UI" panose="020B0604030504040204" pitchFamily="50" charset="-128"/>
                  <a:ea typeface="Meiryo UI" panose="020B0604030504040204" pitchFamily="50" charset="-128"/>
                  <a:cs typeface="Meiryo UI" panose="020B0604030504040204" pitchFamily="50" charset="-128"/>
                </a:rPr>
                <a:t>点検や補修結果を入力することで、データベースへの登録ができるとともに、業務の成果品が作成できます。</a:t>
              </a:r>
              <a:endParaRPr lang="en-US" altLang="ja-JP" sz="1100">
                <a:solidFill>
                  <a:srgbClr val="99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a:extLst>
                <a:ext uri="{FF2B5EF4-FFF2-40B4-BE49-F238E27FC236}">
                  <a16:creationId xmlns:a16="http://schemas.microsoft.com/office/drawing/2014/main" id="{1477B608-6961-4B1E-8590-E48E9A61E4B7}"/>
                </a:ext>
              </a:extLst>
            </p:cNvPr>
            <p:cNvPicPr>
              <a:picLocks noChangeAspect="1"/>
            </p:cNvPicPr>
            <p:nvPr/>
          </p:nvPicPr>
          <p:blipFill>
            <a:blip r:embed="rId4"/>
            <a:stretch>
              <a:fillRect/>
            </a:stretch>
          </p:blipFill>
          <p:spPr>
            <a:xfrm>
              <a:off x="4794264" y="2202944"/>
              <a:ext cx="2561531" cy="1155376"/>
            </a:xfrm>
            <a:prstGeom prst="rect">
              <a:avLst/>
            </a:prstGeom>
          </p:spPr>
        </p:pic>
      </p:grpSp>
      <p:grpSp>
        <p:nvGrpSpPr>
          <p:cNvPr id="4" name="グループ化 3">
            <a:extLst>
              <a:ext uri="{FF2B5EF4-FFF2-40B4-BE49-F238E27FC236}">
                <a16:creationId xmlns:a16="http://schemas.microsoft.com/office/drawing/2014/main" id="{B9ABF261-C41B-4F0E-A19D-29136D1F216C}"/>
              </a:ext>
            </a:extLst>
          </p:cNvPr>
          <p:cNvGrpSpPr/>
          <p:nvPr/>
        </p:nvGrpSpPr>
        <p:grpSpPr>
          <a:xfrm>
            <a:off x="4732546" y="1523659"/>
            <a:ext cx="4411454" cy="3068272"/>
            <a:chOff x="4732546" y="3562995"/>
            <a:chExt cx="4411454" cy="3068272"/>
          </a:xfrm>
        </p:grpSpPr>
        <p:sp>
          <p:nvSpPr>
            <p:cNvPr id="20" name="角丸四角形 65">
              <a:extLst>
                <a:ext uri="{FF2B5EF4-FFF2-40B4-BE49-F238E27FC236}">
                  <a16:creationId xmlns:a16="http://schemas.microsoft.com/office/drawing/2014/main" id="{6580EDA0-BDD8-493E-800E-5210F78C43E5}"/>
                </a:ext>
              </a:extLst>
            </p:cNvPr>
            <p:cNvSpPr/>
            <p:nvPr/>
          </p:nvSpPr>
          <p:spPr>
            <a:xfrm>
              <a:off x="4776785" y="3562995"/>
              <a:ext cx="4267200" cy="252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現地調査サブシステム</a:t>
              </a:r>
            </a:p>
          </p:txBody>
        </p:sp>
        <p:sp>
          <p:nvSpPr>
            <p:cNvPr id="21" name="角丸四角形 66">
              <a:extLst>
                <a:ext uri="{FF2B5EF4-FFF2-40B4-BE49-F238E27FC236}">
                  <a16:creationId xmlns:a16="http://schemas.microsoft.com/office/drawing/2014/main" id="{B9A7C90E-B282-4F08-ADA2-7A6750B7AE6C}"/>
                </a:ext>
              </a:extLst>
            </p:cNvPr>
            <p:cNvSpPr/>
            <p:nvPr/>
          </p:nvSpPr>
          <p:spPr>
            <a:xfrm>
              <a:off x="4732546" y="3898984"/>
              <a:ext cx="4267200" cy="372975"/>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a:solidFill>
                    <a:srgbClr val="002060"/>
                  </a:solidFill>
                  <a:latin typeface="Meiryo UI" panose="020B0604030504040204" pitchFamily="50" charset="-128"/>
                  <a:ea typeface="Meiryo UI" panose="020B0604030504040204" pitchFamily="50" charset="-128"/>
                </a:rPr>
                <a:t>現地においてタブレットを用いて共有システムの閲覧ができ、タブレットで撮影した写真や コメントを現地で共有システムに登録できます。</a:t>
              </a:r>
              <a:endParaRPr lang="en-US" altLang="ja-JP" sz="1100">
                <a:solidFill>
                  <a:srgbClr val="002060"/>
                </a:solidFill>
                <a:latin typeface="Meiryo UI" panose="020B0604030504040204" pitchFamily="50" charset="-128"/>
                <a:ea typeface="Meiryo UI" panose="020B0604030504040204" pitchFamily="50" charset="-128"/>
              </a:endParaRPr>
            </a:p>
          </p:txBody>
        </p:sp>
        <p:grpSp>
          <p:nvGrpSpPr>
            <p:cNvPr id="22" name="グループ化 21">
              <a:extLst>
                <a:ext uri="{FF2B5EF4-FFF2-40B4-BE49-F238E27FC236}">
                  <a16:creationId xmlns:a16="http://schemas.microsoft.com/office/drawing/2014/main" id="{33CC398A-9C35-4F0C-AFFE-F4791A181AFD}"/>
                </a:ext>
              </a:extLst>
            </p:cNvPr>
            <p:cNvGrpSpPr/>
            <p:nvPr/>
          </p:nvGrpSpPr>
          <p:grpSpPr>
            <a:xfrm>
              <a:off x="4807101" y="4350472"/>
              <a:ext cx="2441674" cy="1681511"/>
              <a:chOff x="315286" y="2004785"/>
              <a:chExt cx="4021037" cy="2389793"/>
            </a:xfrm>
          </p:grpSpPr>
          <p:pic>
            <p:nvPicPr>
              <p:cNvPr id="23" name="Picture 5">
                <a:extLst>
                  <a:ext uri="{FF2B5EF4-FFF2-40B4-BE49-F238E27FC236}">
                    <a16:creationId xmlns:a16="http://schemas.microsoft.com/office/drawing/2014/main" id="{EF98A990-384D-440E-B1F0-E144D7854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0967"/>
              <a:stretch>
                <a:fillRect/>
              </a:stretch>
            </p:blipFill>
            <p:spPr bwMode="auto">
              <a:xfrm>
                <a:off x="315286" y="2004785"/>
                <a:ext cx="3735773" cy="23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四角形吹き出し 70">
                <a:extLst>
                  <a:ext uri="{FF2B5EF4-FFF2-40B4-BE49-F238E27FC236}">
                    <a16:creationId xmlns:a16="http://schemas.microsoft.com/office/drawing/2014/main" id="{3A539E16-2D42-43A9-870B-F9A158F2CD80}"/>
                  </a:ext>
                </a:extLst>
              </p:cNvPr>
              <p:cNvSpPr/>
              <p:nvPr/>
            </p:nvSpPr>
            <p:spPr>
              <a:xfrm>
                <a:off x="2598765" y="3396220"/>
                <a:ext cx="1737558" cy="324791"/>
              </a:xfrm>
              <a:prstGeom prst="wedgeRectCallout">
                <a:avLst>
                  <a:gd name="adj1" fmla="val -68795"/>
                  <a:gd name="adj2" fmla="val 5428"/>
                </a:avLst>
              </a:prstGeom>
              <a:solidFill>
                <a:srgbClr val="BAFF97"/>
              </a:solidFill>
              <a:ln w="6350">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ja-JP" altLang="en-US" kern="100">
                    <a:latin typeface="Meiryo UI" panose="020B0604030504040204" pitchFamily="50" charset="-128"/>
                    <a:ea typeface="Meiryo UI" panose="020B0604030504040204" pitchFamily="50" charset="-128"/>
                    <a:cs typeface="Meiryo UI" panose="020B0604030504040204" pitchFamily="50" charset="-128"/>
                  </a:rPr>
                  <a:t>現在位置</a:t>
                </a:r>
              </a:p>
            </p:txBody>
          </p:sp>
          <p:sp>
            <p:nvSpPr>
              <p:cNvPr id="25" name="四角形吹き出し 71">
                <a:extLst>
                  <a:ext uri="{FF2B5EF4-FFF2-40B4-BE49-F238E27FC236}">
                    <a16:creationId xmlns:a16="http://schemas.microsoft.com/office/drawing/2014/main" id="{C09F9FA9-A63C-4F13-9588-B7585247C265}"/>
                  </a:ext>
                </a:extLst>
              </p:cNvPr>
              <p:cNvSpPr/>
              <p:nvPr/>
            </p:nvSpPr>
            <p:spPr>
              <a:xfrm>
                <a:off x="2569908" y="3919557"/>
                <a:ext cx="1737558" cy="324791"/>
              </a:xfrm>
              <a:prstGeom prst="wedgeRectCallout">
                <a:avLst>
                  <a:gd name="adj1" fmla="val -80367"/>
                  <a:gd name="adj2" fmla="val -69838"/>
                </a:avLst>
              </a:prstGeom>
              <a:solidFill>
                <a:srgbClr val="BAFF97"/>
              </a:solidFill>
              <a:ln w="6350">
                <a:solidFill>
                  <a:srgbClr val="00B050"/>
                </a:solid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ja-JP" altLang="en-US" kern="100">
                    <a:latin typeface="Meiryo UI" panose="020B0604030504040204" pitchFamily="50" charset="-128"/>
                    <a:ea typeface="Meiryo UI" panose="020B0604030504040204" pitchFamily="50" charset="-128"/>
                    <a:cs typeface="Meiryo UI" panose="020B0604030504040204" pitchFamily="50" charset="-128"/>
                  </a:rPr>
                  <a:t>施設位置</a:t>
                </a:r>
              </a:p>
            </p:txBody>
          </p:sp>
        </p:grpSp>
        <p:pic>
          <p:nvPicPr>
            <p:cNvPr id="26" name="Picture 6">
              <a:extLst>
                <a:ext uri="{FF2B5EF4-FFF2-40B4-BE49-F238E27FC236}">
                  <a16:creationId xmlns:a16="http://schemas.microsoft.com/office/drawing/2014/main" id="{6C54A492-F912-4EA1-9891-8B928912ED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487" y="5226507"/>
              <a:ext cx="1728952" cy="14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角丸四角形 74">
              <a:extLst>
                <a:ext uri="{FF2B5EF4-FFF2-40B4-BE49-F238E27FC236}">
                  <a16:creationId xmlns:a16="http://schemas.microsoft.com/office/drawing/2014/main" id="{DFB2B3F0-5934-4BBB-9658-AC5074EF974A}"/>
                </a:ext>
              </a:extLst>
            </p:cNvPr>
            <p:cNvSpPr/>
            <p:nvPr/>
          </p:nvSpPr>
          <p:spPr>
            <a:xfrm>
              <a:off x="7072118" y="4608048"/>
              <a:ext cx="2071882" cy="763637"/>
            </a:xfrm>
            <a:prstGeom prst="roundRect">
              <a:avLst/>
            </a:prstGeom>
            <a:noFill/>
            <a:ln w="3175">
              <a:noFill/>
              <a:prstDash val="sysDash"/>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1000">
                  <a:solidFill>
                    <a:srgbClr val="990000"/>
                  </a:solidFill>
                  <a:latin typeface="Meiryo UI" panose="020B0604030504040204" pitchFamily="50" charset="-128"/>
                  <a:ea typeface="Meiryo UI" panose="020B0604030504040204" pitchFamily="50" charset="-128"/>
                </a:rPr>
                <a:t>地図上で現在位置と施設の位置が確認できます。撮影した写真やコメントをその場で登録できます。</a:t>
              </a:r>
            </a:p>
            <a:p>
              <a:endParaRPr lang="ja-JP" altLang="en-US" sz="1000">
                <a:solidFill>
                  <a:srgbClr val="990000"/>
                </a:solidFill>
                <a:latin typeface="Meiryo UI" panose="020B0604030504040204" pitchFamily="50" charset="-128"/>
                <a:ea typeface="Meiryo UI" panose="020B0604030504040204" pitchFamily="50" charset="-128"/>
              </a:endParaRPr>
            </a:p>
          </p:txBody>
        </p:sp>
      </p:grpSp>
      <p:sp>
        <p:nvSpPr>
          <p:cNvPr id="28" name="スライド番号プレースホルダー 2">
            <a:extLst>
              <a:ext uri="{FF2B5EF4-FFF2-40B4-BE49-F238E27FC236}">
                <a16:creationId xmlns:a16="http://schemas.microsoft.com/office/drawing/2014/main" id="{FE0B2C6C-7D9A-43FE-B196-5520BEB433B9}"/>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8</a:t>
            </a:fld>
            <a:endParaRPr lang="ja-JP" altLang="en-US" sz="1200">
              <a:solidFill>
                <a:srgbClr val="8989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29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３    </a:t>
            </a:r>
            <a:r>
              <a:rPr lang="ja-JP" altLang="en-US" sz="2400" b="1">
                <a:solidFill>
                  <a:schemeClr val="accent6"/>
                </a:solidFill>
                <a:latin typeface="Meiryo UI" pitchFamily="50" charset="-128"/>
                <a:ea typeface="Meiryo UI" pitchFamily="50" charset="-128"/>
                <a:cs typeface="Meiryo UI" pitchFamily="50" charset="-128"/>
              </a:rPr>
              <a:t>３</a:t>
            </a:r>
            <a:r>
              <a:rPr lang="ja-JP" altLang="en-US" sz="2400" b="1">
                <a:solidFill>
                  <a:schemeClr val="bg1"/>
                </a:solidFill>
                <a:latin typeface="Meiryo UI" pitchFamily="50" charset="-128"/>
                <a:ea typeface="Meiryo UI" pitchFamily="50" charset="-128"/>
                <a:cs typeface="Meiryo UI" pitchFamily="50" charset="-128"/>
              </a:rPr>
              <a:t>　データ蓄積・管理体制の確立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696892" y="153990"/>
            <a:ext cx="2412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効率的・効果的な維持管理の推進</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914BA39-A1FB-A0F3-5056-55FF43205CE0}"/>
              </a:ext>
            </a:extLst>
          </p:cNvPr>
          <p:cNvSpPr txBox="1"/>
          <p:nvPr/>
        </p:nvSpPr>
        <p:spPr>
          <a:xfrm>
            <a:off x="192609" y="797079"/>
            <a:ext cx="4474282"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400" dirty="0"/>
              <a:t>主な課題</a:t>
            </a:r>
          </a:p>
        </p:txBody>
      </p:sp>
      <p:sp>
        <p:nvSpPr>
          <p:cNvPr id="5" name="テキスト ボックス 4">
            <a:extLst>
              <a:ext uri="{FF2B5EF4-FFF2-40B4-BE49-F238E27FC236}">
                <a16:creationId xmlns:a16="http://schemas.microsoft.com/office/drawing/2014/main" id="{76129F08-731B-96F5-EE39-3D6E5C4E909D}"/>
              </a:ext>
            </a:extLst>
          </p:cNvPr>
          <p:cNvSpPr txBox="1"/>
          <p:nvPr/>
        </p:nvSpPr>
        <p:spPr>
          <a:xfrm>
            <a:off x="199346" y="1903169"/>
            <a:ext cx="2015755"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400"/>
              <a:t>データ未入力</a:t>
            </a:r>
          </a:p>
        </p:txBody>
      </p:sp>
      <p:sp>
        <p:nvSpPr>
          <p:cNvPr id="14" name="テキスト ボックス 13">
            <a:extLst>
              <a:ext uri="{FF2B5EF4-FFF2-40B4-BE49-F238E27FC236}">
                <a16:creationId xmlns:a16="http://schemas.microsoft.com/office/drawing/2014/main" id="{EB88127C-EEDC-6CB9-FB17-02178F44FC61}"/>
              </a:ext>
            </a:extLst>
          </p:cNvPr>
          <p:cNvSpPr txBox="1"/>
          <p:nvPr/>
        </p:nvSpPr>
        <p:spPr>
          <a:xfrm>
            <a:off x="192609" y="1265266"/>
            <a:ext cx="201575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400"/>
              <a:t>紙データの取り扱い</a:t>
            </a:r>
          </a:p>
        </p:txBody>
      </p:sp>
      <p:sp>
        <p:nvSpPr>
          <p:cNvPr id="5124" name="テキスト ボックス 5123">
            <a:extLst>
              <a:ext uri="{FF2B5EF4-FFF2-40B4-BE49-F238E27FC236}">
                <a16:creationId xmlns:a16="http://schemas.microsoft.com/office/drawing/2014/main" id="{9539FC4C-D0F5-915D-1F78-269BE64F4E1A}"/>
              </a:ext>
            </a:extLst>
          </p:cNvPr>
          <p:cNvSpPr txBox="1"/>
          <p:nvPr/>
        </p:nvSpPr>
        <p:spPr>
          <a:xfrm>
            <a:off x="192606" y="2628661"/>
            <a:ext cx="2015756"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400" dirty="0"/>
              <a:t>データの活用・高度化</a:t>
            </a:r>
          </a:p>
        </p:txBody>
      </p:sp>
      <p:sp>
        <p:nvSpPr>
          <p:cNvPr id="5128" name="テキスト ボックス 5127">
            <a:extLst>
              <a:ext uri="{FF2B5EF4-FFF2-40B4-BE49-F238E27FC236}">
                <a16:creationId xmlns:a16="http://schemas.microsoft.com/office/drawing/2014/main" id="{F59C66E0-E267-E99C-0E24-0C400C876547}"/>
              </a:ext>
            </a:extLst>
          </p:cNvPr>
          <p:cNvSpPr txBox="1"/>
          <p:nvPr/>
        </p:nvSpPr>
        <p:spPr>
          <a:xfrm>
            <a:off x="2285380" y="1242684"/>
            <a:ext cx="2393744" cy="52322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ja-JP" altLang="en-US" sz="1400">
                <a:solidFill>
                  <a:schemeClr val="accent3">
                    <a:lumMod val="75000"/>
                  </a:schemeClr>
                </a:solidFill>
              </a:rPr>
              <a:t>設備等で点検データが紙媒体で蓄積</a:t>
            </a:r>
          </a:p>
        </p:txBody>
      </p:sp>
      <p:sp>
        <p:nvSpPr>
          <p:cNvPr id="5136" name="テキスト ボックス 5135">
            <a:extLst>
              <a:ext uri="{FF2B5EF4-FFF2-40B4-BE49-F238E27FC236}">
                <a16:creationId xmlns:a16="http://schemas.microsoft.com/office/drawing/2014/main" id="{1507F8A9-77D2-71AE-0362-33AD39A0F9C8}"/>
              </a:ext>
            </a:extLst>
          </p:cNvPr>
          <p:cNvSpPr txBox="1"/>
          <p:nvPr/>
        </p:nvSpPr>
        <p:spPr>
          <a:xfrm>
            <a:off x="2292695" y="1903171"/>
            <a:ext cx="2381509" cy="52322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400"/>
              <a:t>補修工事情報等の未入力</a:t>
            </a:r>
            <a:endParaRPr lang="en-US" altLang="ja-JP" sz="1400"/>
          </a:p>
          <a:p>
            <a:r>
              <a:rPr lang="en-US" altLang="ja-JP" sz="1400"/>
              <a:t>※</a:t>
            </a:r>
            <a:r>
              <a:rPr lang="ja-JP" altLang="en-US" sz="1400"/>
              <a:t>入力を仕様書で規定済</a:t>
            </a:r>
          </a:p>
        </p:txBody>
      </p:sp>
      <p:sp>
        <p:nvSpPr>
          <p:cNvPr id="5140" name="テキスト ボックス 5139">
            <a:extLst>
              <a:ext uri="{FF2B5EF4-FFF2-40B4-BE49-F238E27FC236}">
                <a16:creationId xmlns:a16="http://schemas.microsoft.com/office/drawing/2014/main" id="{86DD8D6C-8DA7-CC5B-FC08-C7C653C4DB1A}"/>
              </a:ext>
            </a:extLst>
          </p:cNvPr>
          <p:cNvSpPr txBox="1"/>
          <p:nvPr/>
        </p:nvSpPr>
        <p:spPr>
          <a:xfrm>
            <a:off x="2300014" y="2609962"/>
            <a:ext cx="2381508" cy="30777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400" dirty="0"/>
              <a:t>データの活用が限定的</a:t>
            </a:r>
          </a:p>
        </p:txBody>
      </p:sp>
      <p:sp>
        <p:nvSpPr>
          <p:cNvPr id="5141" name="テキスト ボックス 5140">
            <a:extLst>
              <a:ext uri="{FF2B5EF4-FFF2-40B4-BE49-F238E27FC236}">
                <a16:creationId xmlns:a16="http://schemas.microsoft.com/office/drawing/2014/main" id="{063E2033-12C5-DC42-1A7E-DC97ED8F2A6B}"/>
              </a:ext>
            </a:extLst>
          </p:cNvPr>
          <p:cNvSpPr txBox="1"/>
          <p:nvPr/>
        </p:nvSpPr>
        <p:spPr>
          <a:xfrm>
            <a:off x="2285383" y="3029692"/>
            <a:ext cx="2381508" cy="52322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400"/>
              <a:t>業務の効率化</a:t>
            </a:r>
            <a:endParaRPr lang="en-US" altLang="ja-JP" sz="1400"/>
          </a:p>
          <a:p>
            <a:r>
              <a:rPr lang="en-US" altLang="ja-JP" sz="1400"/>
              <a:t>3D</a:t>
            </a:r>
            <a:r>
              <a:rPr lang="ja-JP" altLang="en-US" sz="1400"/>
              <a:t>化、</a:t>
            </a:r>
            <a:r>
              <a:rPr lang="en-US" altLang="ja-JP" sz="1400"/>
              <a:t>AI</a:t>
            </a:r>
            <a:r>
              <a:rPr lang="ja-JP" altLang="en-US" sz="1400"/>
              <a:t>の活用等</a:t>
            </a:r>
            <a:r>
              <a:rPr lang="en-US" altLang="ja-JP" sz="1400"/>
              <a:t>DX</a:t>
            </a:r>
            <a:r>
              <a:rPr lang="ja-JP" altLang="en-US" sz="1400"/>
              <a:t>の推進</a:t>
            </a:r>
          </a:p>
        </p:txBody>
      </p:sp>
      <p:sp>
        <p:nvSpPr>
          <p:cNvPr id="5130" name="テキスト ボックス 5129">
            <a:extLst>
              <a:ext uri="{FF2B5EF4-FFF2-40B4-BE49-F238E27FC236}">
                <a16:creationId xmlns:a16="http://schemas.microsoft.com/office/drawing/2014/main" id="{4600882D-CA35-9EAC-33FC-CE5ADD2AF60F}"/>
              </a:ext>
            </a:extLst>
          </p:cNvPr>
          <p:cNvSpPr txBox="1"/>
          <p:nvPr/>
        </p:nvSpPr>
        <p:spPr>
          <a:xfrm>
            <a:off x="4850000" y="1258763"/>
            <a:ext cx="4174126"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ja-JP" sz="1400"/>
              <a:t>【</a:t>
            </a:r>
            <a:r>
              <a:rPr lang="ja-JP" altLang="en-US" sz="1400"/>
              <a:t>個別部会</a:t>
            </a:r>
            <a:r>
              <a:rPr lang="en-US" altLang="ja-JP" sz="1400"/>
              <a:t>】</a:t>
            </a:r>
            <a:r>
              <a:rPr lang="ja-JP" altLang="en-US" sz="1400"/>
              <a:t>データ化を検討</a:t>
            </a:r>
          </a:p>
        </p:txBody>
      </p:sp>
      <p:sp>
        <p:nvSpPr>
          <p:cNvPr id="5135" name="テキスト ボックス 5134">
            <a:extLst>
              <a:ext uri="{FF2B5EF4-FFF2-40B4-BE49-F238E27FC236}">
                <a16:creationId xmlns:a16="http://schemas.microsoft.com/office/drawing/2014/main" id="{27AF6B71-941B-BF04-9DB3-7BD32D6D90C1}"/>
              </a:ext>
            </a:extLst>
          </p:cNvPr>
          <p:cNvSpPr txBox="1"/>
          <p:nvPr/>
        </p:nvSpPr>
        <p:spPr>
          <a:xfrm>
            <a:off x="4838800" y="790576"/>
            <a:ext cx="4185326" cy="30777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ja-JP" altLang="en-US" sz="1400"/>
              <a:t>対応方針</a:t>
            </a:r>
          </a:p>
        </p:txBody>
      </p:sp>
      <p:sp>
        <p:nvSpPr>
          <p:cNvPr id="5139" name="テキスト ボックス 5138">
            <a:extLst>
              <a:ext uri="{FF2B5EF4-FFF2-40B4-BE49-F238E27FC236}">
                <a16:creationId xmlns:a16="http://schemas.microsoft.com/office/drawing/2014/main" id="{4C48E3A5-221E-7BC3-4C17-628EFA5DDCFF}"/>
              </a:ext>
            </a:extLst>
          </p:cNvPr>
          <p:cNvSpPr txBox="1"/>
          <p:nvPr/>
        </p:nvSpPr>
        <p:spPr>
          <a:xfrm>
            <a:off x="4838799" y="1903171"/>
            <a:ext cx="417412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r>
              <a:rPr lang="ja-JP" altLang="en-US" sz="1400">
                <a:ea typeface="ＭＳ Ｐゴシック"/>
              </a:rPr>
              <a:t>管理運用面を強化（竣工検査の必須項目など仕組みづくり）</a:t>
            </a:r>
            <a:endParaRPr lang="ja-JP" altLang="en-US" sz="1400">
              <a:ea typeface="ＭＳ Ｐゴシック"/>
              <a:cs typeface="Calibri"/>
            </a:endParaRPr>
          </a:p>
        </p:txBody>
      </p:sp>
      <p:sp>
        <p:nvSpPr>
          <p:cNvPr id="5143" name="テキスト ボックス 5142">
            <a:extLst>
              <a:ext uri="{FF2B5EF4-FFF2-40B4-BE49-F238E27FC236}">
                <a16:creationId xmlns:a16="http://schemas.microsoft.com/office/drawing/2014/main" id="{973D1A47-074D-578E-44BE-07AA38E31DCC}"/>
              </a:ext>
            </a:extLst>
          </p:cNvPr>
          <p:cNvSpPr txBox="1"/>
          <p:nvPr/>
        </p:nvSpPr>
        <p:spPr>
          <a:xfrm>
            <a:off x="4850000" y="2606152"/>
            <a:ext cx="4174129" cy="7776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r>
              <a:rPr lang="ja-JP" altLang="en-US" sz="1400"/>
              <a:t>国、他自治体の動向を把握するとともに、民間技術も活用し、必要な対応を検討</a:t>
            </a:r>
          </a:p>
        </p:txBody>
      </p:sp>
      <p:sp>
        <p:nvSpPr>
          <p:cNvPr id="3" name="矢印: 下 2">
            <a:extLst>
              <a:ext uri="{FF2B5EF4-FFF2-40B4-BE49-F238E27FC236}">
                <a16:creationId xmlns:a16="http://schemas.microsoft.com/office/drawing/2014/main" id="{94EFCFE3-259B-0C0C-0445-7EB53C565378}"/>
              </a:ext>
            </a:extLst>
          </p:cNvPr>
          <p:cNvSpPr/>
          <p:nvPr/>
        </p:nvSpPr>
        <p:spPr>
          <a:xfrm>
            <a:off x="6601100" y="3478581"/>
            <a:ext cx="1001485" cy="322520"/>
          </a:xfrm>
          <a:prstGeom prst="downArrow">
            <a:avLst>
              <a:gd name="adj1" fmla="val 51739"/>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22" name="テキスト ボックス 21">
            <a:extLst>
              <a:ext uri="{FF2B5EF4-FFF2-40B4-BE49-F238E27FC236}">
                <a16:creationId xmlns:a16="http://schemas.microsoft.com/office/drawing/2014/main" id="{173C53A2-B020-4E64-8895-0499D8477BC8}"/>
              </a:ext>
            </a:extLst>
          </p:cNvPr>
          <p:cNvSpPr txBox="1"/>
          <p:nvPr/>
        </p:nvSpPr>
        <p:spPr>
          <a:xfrm>
            <a:off x="297587" y="4989590"/>
            <a:ext cx="8579220" cy="1678470"/>
          </a:xfrm>
          <a:prstGeom prst="rect">
            <a:avLst/>
          </a:prstGeom>
          <a:solidFill>
            <a:schemeClr val="accent2">
              <a:lumMod val="20000"/>
              <a:lumOff val="80000"/>
            </a:schemeClr>
          </a:solidFill>
          <a:ln w="1905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91440" tIns="45720" rIns="91440" bIns="45720" rtlCol="0" anchor="t">
            <a:noAutofit/>
          </a:bodyPr>
          <a:lstStyle/>
          <a:p>
            <a:r>
              <a:rPr lang="en-US" altLang="ja-JP" sz="1600" dirty="0">
                <a:solidFill>
                  <a:schemeClr val="tx1"/>
                </a:solidFill>
                <a:ea typeface="ＭＳ Ｐゴシック"/>
              </a:rPr>
              <a:t>【</a:t>
            </a:r>
            <a:r>
              <a:rPr lang="ja-JP" altLang="en-US" sz="1600" dirty="0">
                <a:solidFill>
                  <a:schemeClr val="tx1"/>
                </a:solidFill>
                <a:ea typeface="ＭＳ Ｐゴシック"/>
              </a:rPr>
              <a:t>今後</a:t>
            </a:r>
            <a:r>
              <a:rPr lang="en-US" altLang="ja-JP" sz="1600" dirty="0" err="1">
                <a:solidFill>
                  <a:schemeClr val="tx1"/>
                </a:solidFill>
                <a:ea typeface="ＭＳ Ｐゴシック"/>
              </a:rPr>
              <a:t>の取り組み方針と</a:t>
            </a:r>
            <a:r>
              <a:rPr lang="ja-JP" altLang="en-US" sz="1600" dirty="0">
                <a:solidFill>
                  <a:schemeClr val="tx1"/>
                </a:solidFill>
                <a:ea typeface="ＭＳ Ｐゴシック"/>
              </a:rPr>
              <a:t>長期的な検討内容</a:t>
            </a:r>
            <a:r>
              <a:rPr lang="en-US" altLang="ja-JP" sz="1600" dirty="0">
                <a:solidFill>
                  <a:schemeClr val="tx1"/>
                </a:solidFill>
                <a:ea typeface="ＭＳ Ｐゴシック"/>
              </a:rPr>
              <a:t>】</a:t>
            </a:r>
          </a:p>
          <a:p>
            <a:r>
              <a:rPr lang="ja-JP" sz="1600" dirty="0">
                <a:solidFill>
                  <a:schemeClr val="tx1"/>
                </a:solidFill>
                <a:ea typeface="ＭＳ Ｐゴシック"/>
                <a:cs typeface="Calibri"/>
              </a:rPr>
              <a:t>　・維持管理データベースの有効活用・蓄積の徹底とデータに基づく効率化・高度化</a:t>
            </a:r>
          </a:p>
          <a:p>
            <a:r>
              <a:rPr lang="ja-JP" altLang="en-US" sz="1600" dirty="0">
                <a:solidFill>
                  <a:schemeClr val="tx1"/>
                </a:solidFill>
                <a:ea typeface="ＭＳ Ｐゴシック"/>
              </a:rPr>
              <a:t>　・ロードマップを踏まえた導入の見極め</a:t>
            </a:r>
            <a:endParaRPr lang="en-US" altLang="ja-JP" sz="1600" dirty="0">
              <a:solidFill>
                <a:schemeClr val="tx1"/>
              </a:solidFill>
              <a:ea typeface="ＭＳ Ｐゴシック"/>
              <a:cs typeface="Calibri"/>
            </a:endParaRPr>
          </a:p>
          <a:p>
            <a:r>
              <a:rPr lang="ja-JP" altLang="en-US" sz="1600" dirty="0">
                <a:solidFill>
                  <a:schemeClr val="tx1"/>
                </a:solidFill>
              </a:rPr>
              <a:t>　・府管理施設及び地域</a:t>
            </a:r>
            <a:r>
              <a:rPr lang="en-US" altLang="ja-JP" sz="1600" dirty="0">
                <a:solidFill>
                  <a:schemeClr val="tx1"/>
                </a:solidFill>
              </a:rPr>
              <a:t>PF</a:t>
            </a:r>
            <a:r>
              <a:rPr lang="ja-JP" altLang="en-US" sz="1600" dirty="0">
                <a:solidFill>
                  <a:schemeClr val="tx1"/>
                </a:solidFill>
              </a:rPr>
              <a:t>でのニーズの把握（随時）</a:t>
            </a:r>
            <a:endParaRPr lang="en-US" altLang="ja-JP" sz="1600" dirty="0">
              <a:solidFill>
                <a:schemeClr val="tx1"/>
              </a:solidFill>
            </a:endParaRPr>
          </a:p>
          <a:p>
            <a:r>
              <a:rPr lang="ja-JP" altLang="en-US" sz="1600" dirty="0">
                <a:solidFill>
                  <a:schemeClr val="tx1"/>
                </a:solidFill>
              </a:rPr>
              <a:t>　・技術動向について調査（どのようなデータで、何が出来るか＝シーズ）</a:t>
            </a:r>
            <a:endParaRPr lang="en-US" altLang="ja-JP" sz="1600" dirty="0">
              <a:solidFill>
                <a:schemeClr val="tx1"/>
              </a:solidFill>
            </a:endParaRPr>
          </a:p>
          <a:p>
            <a:r>
              <a:rPr lang="ja-JP" altLang="en-US" sz="1600" dirty="0">
                <a:solidFill>
                  <a:schemeClr val="tx1"/>
                </a:solidFill>
              </a:rPr>
              <a:t>　・国土交通データプラットフォームの活用の検討</a:t>
            </a:r>
            <a:endParaRPr lang="ja-JP" altLang="en-US" sz="1600" dirty="0">
              <a:solidFill>
                <a:schemeClr val="tx1"/>
              </a:solidFill>
              <a:ea typeface="ＭＳ Ｐゴシック"/>
              <a:cs typeface="Calibri"/>
            </a:endParaRPr>
          </a:p>
        </p:txBody>
      </p:sp>
      <p:sp>
        <p:nvSpPr>
          <p:cNvPr id="23" name="スライド番号プレースホルダー 2">
            <a:extLst>
              <a:ext uri="{FF2B5EF4-FFF2-40B4-BE49-F238E27FC236}">
                <a16:creationId xmlns:a16="http://schemas.microsoft.com/office/drawing/2014/main" id="{07E331B1-C928-4B04-8A85-E70134C173A0}"/>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1BA6DCAF-DB8E-4CFE-8A3F-582FE53FA87C}"/>
              </a:ext>
            </a:extLst>
          </p:cNvPr>
          <p:cNvSpPr txBox="1"/>
          <p:nvPr/>
        </p:nvSpPr>
        <p:spPr>
          <a:xfrm>
            <a:off x="297730" y="3876997"/>
            <a:ext cx="8570226" cy="897148"/>
          </a:xfrm>
          <a:prstGeom prst="rect">
            <a:avLst/>
          </a:prstGeom>
          <a:solidFill>
            <a:schemeClr val="accent2">
              <a:lumMod val="20000"/>
              <a:lumOff val="80000"/>
            </a:schemeClr>
          </a:solidFill>
          <a:ln w="381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91440" tIns="45720" rIns="91440" bIns="45720" rtlCol="0" anchor="t">
            <a:noAutofit/>
          </a:bodyPr>
          <a:lstStyle/>
          <a:p>
            <a:r>
              <a:rPr lang="en-US" altLang="ja-JP" sz="1600" dirty="0">
                <a:solidFill>
                  <a:schemeClr val="tx1"/>
                </a:solidFill>
                <a:ea typeface="ＭＳ Ｐゴシック"/>
              </a:rPr>
              <a:t>【第２回</a:t>
            </a:r>
            <a:r>
              <a:rPr lang="ja-JP" altLang="en-US" sz="1600" dirty="0">
                <a:solidFill>
                  <a:schemeClr val="tx1"/>
                </a:solidFill>
                <a:ea typeface="ＭＳ Ｐゴシック"/>
              </a:rPr>
              <a:t>全体検討部会</a:t>
            </a:r>
            <a:r>
              <a:rPr lang="en-US" altLang="ja-JP" sz="1600" dirty="0">
                <a:solidFill>
                  <a:schemeClr val="tx1"/>
                </a:solidFill>
                <a:ea typeface="ＭＳ Ｐゴシック"/>
              </a:rPr>
              <a:t>】</a:t>
            </a:r>
          </a:p>
          <a:p>
            <a:r>
              <a:rPr lang="ja-JP" altLang="en-US" sz="1600" dirty="0">
                <a:solidFill>
                  <a:schemeClr val="tx1"/>
                </a:solidFill>
                <a:ea typeface="ＭＳ Ｐゴシック"/>
              </a:rPr>
              <a:t>　府管理施設でのニーズ、最新のシーズ（国・他自治体の動向等）を踏まえ、DX推進に向けた</a:t>
            </a:r>
            <a:r>
              <a:rPr lang="ja-JP" altLang="en-US" sz="1600" b="1" dirty="0">
                <a:solidFill>
                  <a:srgbClr val="FF0000"/>
                </a:solidFill>
                <a:ea typeface="ＭＳ Ｐゴシック"/>
              </a:rPr>
              <a:t>今後の取り組み方針案の策定</a:t>
            </a:r>
            <a:r>
              <a:rPr lang="ja-JP" altLang="en-US" sz="1600" dirty="0">
                <a:solidFill>
                  <a:schemeClr val="tx1"/>
                </a:solidFill>
                <a:ea typeface="ＭＳ Ｐゴシック"/>
              </a:rPr>
              <a:t>（ロードマップ）</a:t>
            </a:r>
            <a:endParaRPr lang="ja-JP" altLang="en-US" sz="1600" dirty="0">
              <a:solidFill>
                <a:schemeClr val="tx1"/>
              </a:solidFill>
              <a:ea typeface="ＭＳ Ｐゴシック"/>
              <a:cs typeface="Calibri"/>
            </a:endParaRPr>
          </a:p>
        </p:txBody>
      </p:sp>
    </p:spTree>
    <p:extLst>
      <p:ext uri="{BB962C8B-B14F-4D97-AF65-F5344CB8AC3E}">
        <p14:creationId xmlns:p14="http://schemas.microsoft.com/office/powerpoint/2010/main" val="24908218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NT Service\spsearch</DisplayName>
        <AccountId>9</AccountId>
        <AccountType/>
      </UserInfo>
      <UserInfo>
        <DisplayName>石井　良典</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2.xml><?xml version="1.0" encoding="utf-8"?>
<ds:datastoreItem xmlns:ds="http://schemas.openxmlformats.org/officeDocument/2006/customXml" ds:itemID="{C5B11B18-EFF9-4CB1-BD1A-A4BFA04EF17F}">
  <ds:schemaRefs>
    <ds:schemaRef ds:uri="http://purl.org/dc/dcmitype/"/>
    <ds:schemaRef ds:uri="60b12527-e226-4614-b792-74ec134ea487"/>
    <ds:schemaRef ds:uri="http://schemas.microsoft.com/office/2006/metadata/properties"/>
    <ds:schemaRef ds:uri="http://schemas.microsoft.com/office/2006/documentManagement/types"/>
    <ds:schemaRef ds:uri="http://purl.org/dc/elements/1.1/"/>
    <ds:schemaRef ds:uri="http://www.w3.org/XML/1998/namespace"/>
    <ds:schemaRef ds:uri="070d2816-acf1-4867-9480-e239a5331c18"/>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670FA5D-320A-4FA4-B8F6-171D81433A36}">
  <ds:schemaRefs>
    <ds:schemaRef ds:uri="070d2816-acf1-4867-9480-e239a5331c18"/>
    <ds:schemaRef ds:uri="60b12527-e226-4614-b792-74ec134ea4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D2CC6DC-F14A-4712-8106-7AAC5953657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311</TotalTime>
  <Words>10064</Words>
  <Application>Microsoft Office PowerPoint</Application>
  <PresentationFormat>画面に合わせる (4:3)</PresentationFormat>
  <Paragraphs>1048</Paragraphs>
  <Slides>32</Slides>
  <Notes>6</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Arial,Sans-Serif</vt:lpstr>
      <vt:lpstr>BIZ UDPゴシック</vt:lpstr>
      <vt:lpstr>BIZ UDゴシック</vt:lpstr>
      <vt:lpstr>HGｺﾞｼｯｸM 見出し</vt:lpstr>
      <vt:lpstr>Meiryo UI</vt:lpstr>
      <vt:lpstr>ＭＳ Ｐゴシック</vt:lpstr>
      <vt:lpstr>UD デジタル 教科書体 NK-B</vt:lpstr>
      <vt:lpstr>UD デジタル 教科書体 NK-R</vt:lpstr>
      <vt:lpstr>Arial</vt:lpstr>
      <vt:lpstr>Calibri</vt:lpstr>
      <vt:lpstr>Georgia</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46</cp:revision>
  <cp:lastPrinted>2024-05-13T00:59:38Z</cp:lastPrinted>
  <dcterms:created xsi:type="dcterms:W3CDTF">2013-03-26T10:27:51Z</dcterms:created>
  <dcterms:modified xsi:type="dcterms:W3CDTF">2024-05-14T00:54:54Z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