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5"/>
  </p:notesMasterIdLst>
  <p:sldIdLst>
    <p:sldId id="1653" r:id="rId6"/>
    <p:sldId id="1721" r:id="rId7"/>
    <p:sldId id="862" r:id="rId8"/>
    <p:sldId id="1730" r:id="rId9"/>
    <p:sldId id="1723" r:id="rId10"/>
    <p:sldId id="1720" r:id="rId11"/>
    <p:sldId id="1663" r:id="rId12"/>
    <p:sldId id="1718" r:id="rId13"/>
    <p:sldId id="1714" r:id="rId14"/>
    <p:sldId id="1707" r:id="rId15"/>
    <p:sldId id="1728" r:id="rId16"/>
    <p:sldId id="1729" r:id="rId17"/>
    <p:sldId id="1731" r:id="rId18"/>
    <p:sldId id="1716" r:id="rId19"/>
    <p:sldId id="1722" r:id="rId20"/>
    <p:sldId id="1733" r:id="rId21"/>
    <p:sldId id="1681" r:id="rId22"/>
    <p:sldId id="1710" r:id="rId23"/>
    <p:sldId id="1673" r:id="rId24"/>
    <p:sldId id="1675" r:id="rId25"/>
    <p:sldId id="1717" r:id="rId26"/>
    <p:sldId id="1678" r:id="rId27"/>
    <p:sldId id="1732" r:id="rId28"/>
    <p:sldId id="1726" r:id="rId29"/>
    <p:sldId id="1734" r:id="rId30"/>
    <p:sldId id="1689" r:id="rId31"/>
    <p:sldId id="1690" r:id="rId32"/>
    <p:sldId id="1693" r:id="rId33"/>
    <p:sldId id="1695" r:id="rId34"/>
    <p:sldId id="1705" r:id="rId35"/>
    <p:sldId id="1691" r:id="rId36"/>
    <p:sldId id="1706" r:id="rId37"/>
    <p:sldId id="1700" r:id="rId38"/>
    <p:sldId id="1701" r:id="rId39"/>
    <p:sldId id="1702" r:id="rId40"/>
    <p:sldId id="1703" r:id="rId41"/>
    <p:sldId id="1735" r:id="rId42"/>
    <p:sldId id="1709" r:id="rId43"/>
    <p:sldId id="1711" r:id="rId44"/>
  </p:sldIdLst>
  <p:sldSz cx="9144000" cy="6858000" type="screen4x3"/>
  <p:notesSz cx="6646863" cy="97774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本　真也"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EFCF0"/>
    <a:srgbClr val="558ED5"/>
    <a:srgbClr val="B7DEE8"/>
    <a:srgbClr val="FEFBE8"/>
    <a:srgbClr val="FDF6C3"/>
    <a:srgbClr val="0000FF"/>
    <a:srgbClr val="FFC0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A6BBE-BB67-A69F-97B4-8CF692235A57}" v="77" dt="2024-08-02T09:31:41.702"/>
    <p1510:client id="{12A8B6D0-D191-4CDC-BA5A-B60A8884C437}" v="24" dt="2024-08-02T11:15:03.345"/>
    <p1510:client id="{316883E5-40AE-4478-AFEA-ADF860E61245}" v="14" dt="2024-08-02T11:11:26.761"/>
    <p1510:client id="{39A12CEC-AB0E-4844-B67F-899CBD93A5B5}" v="111" dt="2024-08-02T05:59:26.975"/>
    <p1510:client id="{3DE97843-7A03-2A3E-75CE-D018019FCE92}" v="3" dt="2024-08-02T05:33:45.576"/>
    <p1510:client id="{47FA6EF9-D361-2412-1A64-6A7D32C80B02}" v="1037" dt="2024-08-01T12:09:46.667"/>
    <p1510:client id="{56DB2988-EAAC-4909-B333-9FD8833C198D}" v="260" dt="2024-08-02T07:23:14.071"/>
    <p1510:client id="{5CB692CE-36A5-4D1F-83A8-B01D5F5F56C2}" v="655" dt="2024-08-01T11:59:23.009"/>
    <p1510:client id="{5D2507BF-453D-45BD-829D-467D25E574D6}" v="286" dt="2024-08-02T05:28:35.393"/>
    <p1510:client id="{6A5432BD-7850-C9A0-29FD-19E16FA8D60A}" v="112" dt="2024-08-02T06:08:14.747"/>
    <p1510:client id="{7A70CA36-B827-2FB9-E0F3-6276BED5E77D}" v="16" dt="2024-08-02T09:14:33.492"/>
    <p1510:client id="{A9101BDA-4B03-49C6-953C-934E2B5D76B2}" v="822" dt="2024-08-01T11:00:49.383"/>
    <p1510:client id="{B0D5293A-D583-8591-767C-6E4870A4217B}" v="213" dt="2024-08-02T05:59:44.805"/>
    <p1510:client id="{C9E4C217-2C6D-0EA6-BC01-4C2E3816B84E}" v="20" dt="2024-08-02T08:27:08.877"/>
    <p1510:client id="{D464B179-6081-5736-F63A-6D5B5AE11A42}" v="41" dt="2024-08-02T06:16:53.250"/>
    <p1510:client id="{DC3F7EAF-A9A9-6486-FA22-350C83DDAF33}" v="10" dt="2024-08-02T09:01:06.956"/>
    <p1510:client id="{FDF3ECF9-0233-28F4-A7D1-6D641078F017}" v="191" dt="2024-08-02T01:25:59.21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13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416DECD-700B-490A-BB75-578E302110DB}"/>
              </a:ext>
            </a:extLst>
          </p:cNvPr>
          <p:cNvSpPr>
            <a:spLocks noGrp="1"/>
          </p:cNvSpPr>
          <p:nvPr>
            <p:ph type="hdr" sz="quarter"/>
          </p:nvPr>
        </p:nvSpPr>
        <p:spPr>
          <a:xfrm>
            <a:off x="1" y="0"/>
            <a:ext cx="2880101" cy="488793"/>
          </a:xfrm>
          <a:prstGeom prst="rect">
            <a:avLst/>
          </a:prstGeom>
        </p:spPr>
        <p:txBody>
          <a:bodyPr vert="horz" lIns="89659" tIns="44830" rIns="89659" bIns="4483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3C396ECD-FE3E-4674-BFB5-0B6CA03BB57C}"/>
              </a:ext>
            </a:extLst>
          </p:cNvPr>
          <p:cNvSpPr>
            <a:spLocks noGrp="1"/>
          </p:cNvSpPr>
          <p:nvPr>
            <p:ph type="dt" idx="1"/>
          </p:nvPr>
        </p:nvSpPr>
        <p:spPr>
          <a:xfrm>
            <a:off x="3765215" y="0"/>
            <a:ext cx="2880101" cy="488793"/>
          </a:xfrm>
          <a:prstGeom prst="rect">
            <a:avLst/>
          </a:prstGeom>
        </p:spPr>
        <p:txBody>
          <a:bodyPr vert="horz" lIns="89659" tIns="44830" rIns="89659" bIns="44830" rtlCol="0"/>
          <a:lstStyle>
            <a:lvl1pPr algn="r" eaLnBrk="1" fontAlgn="auto" hangingPunct="1">
              <a:spcBef>
                <a:spcPts val="0"/>
              </a:spcBef>
              <a:spcAft>
                <a:spcPts val="0"/>
              </a:spcAft>
              <a:defRPr sz="1200">
                <a:latin typeface="+mn-lt"/>
                <a:ea typeface="+mn-ea"/>
              </a:defRPr>
            </a:lvl1pPr>
          </a:lstStyle>
          <a:p>
            <a:pPr>
              <a:defRPr/>
            </a:pPr>
            <a:fld id="{8172AF75-5730-4F11-93B6-A72273E8351C}" type="datetimeFigureOut">
              <a:rPr lang="ja-JP" altLang="en-US"/>
              <a:pPr>
                <a:defRPr/>
              </a:pPr>
              <a:t>2024/11/25</a:t>
            </a:fld>
            <a:endParaRPr lang="ja-JP" altLang="en-US"/>
          </a:p>
        </p:txBody>
      </p:sp>
      <p:sp>
        <p:nvSpPr>
          <p:cNvPr id="4" name="スライド イメージ プレースホルダー 3">
            <a:extLst>
              <a:ext uri="{FF2B5EF4-FFF2-40B4-BE49-F238E27FC236}">
                <a16:creationId xmlns:a16="http://schemas.microsoft.com/office/drawing/2014/main" id="{4CA2018E-7561-4CFB-88BC-5638616809A0}"/>
              </a:ext>
            </a:extLst>
          </p:cNvPr>
          <p:cNvSpPr>
            <a:spLocks noGrp="1" noRot="1" noChangeAspect="1"/>
          </p:cNvSpPr>
          <p:nvPr>
            <p:ph type="sldImg" idx="2"/>
          </p:nvPr>
        </p:nvSpPr>
        <p:spPr>
          <a:xfrm>
            <a:off x="879475" y="733425"/>
            <a:ext cx="4887913" cy="3665538"/>
          </a:xfrm>
          <a:prstGeom prst="rect">
            <a:avLst/>
          </a:prstGeom>
          <a:noFill/>
          <a:ln w="12700">
            <a:solidFill>
              <a:prstClr val="black"/>
            </a:solidFill>
          </a:ln>
        </p:spPr>
        <p:txBody>
          <a:bodyPr vert="horz" lIns="89659" tIns="44830" rIns="89659" bIns="4483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EDB6E38-6E73-4940-BA50-196963B67915}"/>
              </a:ext>
            </a:extLst>
          </p:cNvPr>
          <p:cNvSpPr>
            <a:spLocks noGrp="1"/>
          </p:cNvSpPr>
          <p:nvPr>
            <p:ph type="body" sz="quarter" idx="3"/>
          </p:nvPr>
        </p:nvSpPr>
        <p:spPr>
          <a:xfrm>
            <a:off x="664997" y="4644310"/>
            <a:ext cx="5316870" cy="4399133"/>
          </a:xfrm>
          <a:prstGeom prst="rect">
            <a:avLst/>
          </a:prstGeom>
        </p:spPr>
        <p:txBody>
          <a:bodyPr vert="horz" lIns="89659" tIns="44830" rIns="89659" bIns="4483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2C6A69DD-BE4D-44BC-856D-6B28CEA581F7}"/>
              </a:ext>
            </a:extLst>
          </p:cNvPr>
          <p:cNvSpPr>
            <a:spLocks noGrp="1"/>
          </p:cNvSpPr>
          <p:nvPr>
            <p:ph type="ftr" sz="quarter" idx="4"/>
          </p:nvPr>
        </p:nvSpPr>
        <p:spPr>
          <a:xfrm>
            <a:off x="1" y="9287059"/>
            <a:ext cx="2880101" cy="488792"/>
          </a:xfrm>
          <a:prstGeom prst="rect">
            <a:avLst/>
          </a:prstGeom>
        </p:spPr>
        <p:txBody>
          <a:bodyPr vert="horz" lIns="89659" tIns="44830" rIns="89659" bIns="4483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37EBBF9-5F6B-4A5D-A761-8711264D2E74}"/>
              </a:ext>
            </a:extLst>
          </p:cNvPr>
          <p:cNvSpPr>
            <a:spLocks noGrp="1"/>
          </p:cNvSpPr>
          <p:nvPr>
            <p:ph type="sldNum" sz="quarter" idx="5"/>
          </p:nvPr>
        </p:nvSpPr>
        <p:spPr>
          <a:xfrm>
            <a:off x="3765215" y="9287059"/>
            <a:ext cx="2880101" cy="488792"/>
          </a:xfrm>
          <a:prstGeom prst="rect">
            <a:avLst/>
          </a:prstGeom>
        </p:spPr>
        <p:txBody>
          <a:bodyPr vert="horz" wrap="square" lIns="89659" tIns="44830" rIns="89659" bIns="44830" numCol="1" anchor="b" anchorCtr="0" compatLnSpc="1">
            <a:prstTxWarp prst="textNoShape">
              <a:avLst/>
            </a:prstTxWarp>
          </a:bodyPr>
          <a:lstStyle>
            <a:lvl1pPr algn="r" eaLnBrk="1" hangingPunct="1">
              <a:defRPr sz="1200"/>
            </a:lvl1pPr>
          </a:lstStyle>
          <a:p>
            <a:pPr>
              <a:defRPr/>
            </a:pPr>
            <a:fld id="{87490E79-5902-4549-8A67-1B34125DF37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22</a:t>
            </a:fld>
            <a:endParaRPr lang="ja-JP" altLang="en-US"/>
          </a:p>
        </p:txBody>
      </p:sp>
    </p:spTree>
    <p:extLst>
      <p:ext uri="{BB962C8B-B14F-4D97-AF65-F5344CB8AC3E}">
        <p14:creationId xmlns:p14="http://schemas.microsoft.com/office/powerpoint/2010/main" val="261294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85C1E275-E914-4DE1-AC51-5A359A04026E}"/>
              </a:ext>
            </a:extLst>
          </p:cNvPr>
          <p:cNvSpPr>
            <a:spLocks noGrp="1"/>
          </p:cNvSpPr>
          <p:nvPr>
            <p:ph type="dt" sz="half" idx="10"/>
          </p:nvPr>
        </p:nvSpPr>
        <p:spPr/>
        <p:txBody>
          <a:bodyPr/>
          <a:lstStyle>
            <a:lvl1pPr>
              <a:defRPr/>
            </a:lvl1pPr>
          </a:lstStyle>
          <a:p>
            <a:pPr>
              <a:defRPr/>
            </a:pPr>
            <a:fld id="{1DC2C6D8-1134-4D40-BB98-6A2407A36C0C}" type="datetime1">
              <a:rPr lang="ja-JP" altLang="en-US"/>
              <a:pPr>
                <a:defRPr/>
              </a:pPr>
              <a:t>2024/11/25</a:t>
            </a:fld>
            <a:endParaRPr lang="ja-JP" altLang="en-US"/>
          </a:p>
        </p:txBody>
      </p:sp>
      <p:sp>
        <p:nvSpPr>
          <p:cNvPr id="5" name="フッター プレースホルダー 4">
            <a:extLst>
              <a:ext uri="{FF2B5EF4-FFF2-40B4-BE49-F238E27FC236}">
                <a16:creationId xmlns:a16="http://schemas.microsoft.com/office/drawing/2014/main" id="{D5951965-A9A7-4B50-AB2C-D71FF09500C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3F1FD32-86E6-4AA6-BBE4-8D382BB43934}"/>
              </a:ext>
            </a:extLst>
          </p:cNvPr>
          <p:cNvSpPr>
            <a:spLocks noGrp="1"/>
          </p:cNvSpPr>
          <p:nvPr>
            <p:ph type="sldNum" sz="quarter" idx="12"/>
          </p:nvPr>
        </p:nvSpPr>
        <p:spPr/>
        <p:txBody>
          <a:bodyPr/>
          <a:lstStyle>
            <a:lvl1pPr>
              <a:defRPr/>
            </a:lvl1pPr>
          </a:lstStyle>
          <a:p>
            <a:pPr>
              <a:defRPr/>
            </a:pPr>
            <a:fld id="{35C763E9-D8CE-430D-B907-31DE8C11F9F8}" type="slidenum">
              <a:rPr lang="ja-JP" altLang="en-US"/>
              <a:pPr>
                <a:defRPr/>
              </a:pPr>
              <a:t>‹#›</a:t>
            </a:fld>
            <a:endParaRPr lang="ja-JP" altLang="en-US"/>
          </a:p>
        </p:txBody>
      </p:sp>
    </p:spTree>
    <p:extLst>
      <p:ext uri="{BB962C8B-B14F-4D97-AF65-F5344CB8AC3E}">
        <p14:creationId xmlns:p14="http://schemas.microsoft.com/office/powerpoint/2010/main" val="194313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3F975C8-C823-44E4-9124-B611831A4597}"/>
              </a:ext>
            </a:extLst>
          </p:cNvPr>
          <p:cNvSpPr>
            <a:spLocks noGrp="1"/>
          </p:cNvSpPr>
          <p:nvPr>
            <p:ph type="dt" sz="half" idx="10"/>
          </p:nvPr>
        </p:nvSpPr>
        <p:spPr/>
        <p:txBody>
          <a:bodyPr/>
          <a:lstStyle>
            <a:lvl1pPr>
              <a:defRPr/>
            </a:lvl1pPr>
          </a:lstStyle>
          <a:p>
            <a:pPr>
              <a:defRPr/>
            </a:pPr>
            <a:fld id="{D259C889-86FA-4C44-8DBC-E99C622DE20A}" type="datetime1">
              <a:rPr lang="ja-JP" altLang="en-US"/>
              <a:pPr>
                <a:defRPr/>
              </a:pPr>
              <a:t>2024/11/25</a:t>
            </a:fld>
            <a:endParaRPr lang="ja-JP" altLang="en-US"/>
          </a:p>
        </p:txBody>
      </p:sp>
      <p:sp>
        <p:nvSpPr>
          <p:cNvPr id="5" name="フッター プレースホルダー 4">
            <a:extLst>
              <a:ext uri="{FF2B5EF4-FFF2-40B4-BE49-F238E27FC236}">
                <a16:creationId xmlns:a16="http://schemas.microsoft.com/office/drawing/2014/main" id="{80128825-C836-4BBD-A366-BA1C98F4E05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33756FA-63E4-480C-8AD7-6BBEDF606F26}"/>
              </a:ext>
            </a:extLst>
          </p:cNvPr>
          <p:cNvSpPr>
            <a:spLocks noGrp="1"/>
          </p:cNvSpPr>
          <p:nvPr>
            <p:ph type="sldNum" sz="quarter" idx="12"/>
          </p:nvPr>
        </p:nvSpPr>
        <p:spPr/>
        <p:txBody>
          <a:bodyPr/>
          <a:lstStyle>
            <a:lvl1pPr>
              <a:defRPr/>
            </a:lvl1pPr>
          </a:lstStyle>
          <a:p>
            <a:pPr>
              <a:defRPr/>
            </a:pPr>
            <a:fld id="{EFB60773-DB59-465E-99E0-D582769D06DB}" type="slidenum">
              <a:rPr lang="ja-JP" altLang="en-US"/>
              <a:pPr>
                <a:defRPr/>
              </a:pPr>
              <a:t>‹#›</a:t>
            </a:fld>
            <a:endParaRPr lang="ja-JP" altLang="en-US"/>
          </a:p>
        </p:txBody>
      </p:sp>
    </p:spTree>
    <p:extLst>
      <p:ext uri="{BB962C8B-B14F-4D97-AF65-F5344CB8AC3E}">
        <p14:creationId xmlns:p14="http://schemas.microsoft.com/office/powerpoint/2010/main" val="190389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875B1B1-F66E-48B2-8C8E-AB61E935FF1B}"/>
              </a:ext>
            </a:extLst>
          </p:cNvPr>
          <p:cNvSpPr>
            <a:spLocks noGrp="1"/>
          </p:cNvSpPr>
          <p:nvPr>
            <p:ph type="dt" sz="half" idx="10"/>
          </p:nvPr>
        </p:nvSpPr>
        <p:spPr/>
        <p:txBody>
          <a:bodyPr/>
          <a:lstStyle>
            <a:lvl1pPr>
              <a:defRPr/>
            </a:lvl1pPr>
          </a:lstStyle>
          <a:p>
            <a:pPr>
              <a:defRPr/>
            </a:pPr>
            <a:fld id="{145FA7AC-CF60-4421-B44E-12C2A028FD47}" type="datetime1">
              <a:rPr lang="ja-JP" altLang="en-US"/>
              <a:pPr>
                <a:defRPr/>
              </a:pPr>
              <a:t>2024/11/25</a:t>
            </a:fld>
            <a:endParaRPr lang="ja-JP" altLang="en-US"/>
          </a:p>
        </p:txBody>
      </p:sp>
      <p:sp>
        <p:nvSpPr>
          <p:cNvPr id="5" name="フッター プレースホルダー 4">
            <a:extLst>
              <a:ext uri="{FF2B5EF4-FFF2-40B4-BE49-F238E27FC236}">
                <a16:creationId xmlns:a16="http://schemas.microsoft.com/office/drawing/2014/main" id="{89275DD6-EEE3-4D61-B3AE-D043C41B3F9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FE2CFB8-B2E5-4363-9BEE-80D39CAC996E}"/>
              </a:ext>
            </a:extLst>
          </p:cNvPr>
          <p:cNvSpPr>
            <a:spLocks noGrp="1"/>
          </p:cNvSpPr>
          <p:nvPr>
            <p:ph type="sldNum" sz="quarter" idx="12"/>
          </p:nvPr>
        </p:nvSpPr>
        <p:spPr/>
        <p:txBody>
          <a:bodyPr/>
          <a:lstStyle>
            <a:lvl1pPr>
              <a:defRPr/>
            </a:lvl1pPr>
          </a:lstStyle>
          <a:p>
            <a:pPr>
              <a:defRPr/>
            </a:pPr>
            <a:fld id="{E0BE7B01-E4DA-4232-8918-93775EB4D0AD}" type="slidenum">
              <a:rPr lang="ja-JP" altLang="en-US"/>
              <a:pPr>
                <a:defRPr/>
              </a:pPr>
              <a:t>‹#›</a:t>
            </a:fld>
            <a:endParaRPr lang="ja-JP" altLang="en-US"/>
          </a:p>
        </p:txBody>
      </p:sp>
    </p:spTree>
    <p:extLst>
      <p:ext uri="{BB962C8B-B14F-4D97-AF65-F5344CB8AC3E}">
        <p14:creationId xmlns:p14="http://schemas.microsoft.com/office/powerpoint/2010/main" val="408655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5F88B5D-5587-4730-A8A9-539B6620A48B}"/>
              </a:ext>
            </a:extLst>
          </p:cNvPr>
          <p:cNvSpPr>
            <a:spLocks noGrp="1"/>
          </p:cNvSpPr>
          <p:nvPr>
            <p:ph type="dt" sz="half" idx="10"/>
          </p:nvPr>
        </p:nvSpPr>
        <p:spPr/>
        <p:txBody>
          <a:bodyPr/>
          <a:lstStyle>
            <a:lvl1pPr>
              <a:defRPr/>
            </a:lvl1pPr>
          </a:lstStyle>
          <a:p>
            <a:pPr>
              <a:defRPr/>
            </a:pPr>
            <a:fld id="{2E6DA6E4-0D5A-485F-9CEA-E76B9B132782}" type="datetime1">
              <a:rPr lang="ja-JP" altLang="en-US"/>
              <a:pPr>
                <a:defRPr/>
              </a:pPr>
              <a:t>2024/11/25</a:t>
            </a:fld>
            <a:endParaRPr lang="ja-JP" altLang="en-US"/>
          </a:p>
        </p:txBody>
      </p:sp>
      <p:sp>
        <p:nvSpPr>
          <p:cNvPr id="5" name="フッター プレースホルダー 4">
            <a:extLst>
              <a:ext uri="{FF2B5EF4-FFF2-40B4-BE49-F238E27FC236}">
                <a16:creationId xmlns:a16="http://schemas.microsoft.com/office/drawing/2014/main" id="{D0D68AB7-2B41-4182-891B-FEAE0800C39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3D75CAC-D965-46A1-B53B-21778A40341A}"/>
              </a:ext>
            </a:extLst>
          </p:cNvPr>
          <p:cNvSpPr>
            <a:spLocks noGrp="1"/>
          </p:cNvSpPr>
          <p:nvPr>
            <p:ph type="sldNum" sz="quarter" idx="12"/>
          </p:nvPr>
        </p:nvSpPr>
        <p:spPr/>
        <p:txBody>
          <a:bodyPr/>
          <a:lstStyle>
            <a:lvl1pPr>
              <a:defRPr/>
            </a:lvl1pPr>
          </a:lstStyle>
          <a:p>
            <a:pPr>
              <a:defRPr/>
            </a:pPr>
            <a:fld id="{634EB91D-1295-4651-8845-6E4C0F1127B7}" type="slidenum">
              <a:rPr lang="ja-JP" altLang="en-US"/>
              <a:pPr>
                <a:defRPr/>
              </a:pPr>
              <a:t>‹#›</a:t>
            </a:fld>
            <a:endParaRPr lang="ja-JP" altLang="en-US"/>
          </a:p>
        </p:txBody>
      </p:sp>
    </p:spTree>
    <p:extLst>
      <p:ext uri="{BB962C8B-B14F-4D97-AF65-F5344CB8AC3E}">
        <p14:creationId xmlns:p14="http://schemas.microsoft.com/office/powerpoint/2010/main" val="412825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A1C10D48-F0EA-495E-B00C-4BE5772209B2}"/>
              </a:ext>
            </a:extLst>
          </p:cNvPr>
          <p:cNvSpPr>
            <a:spLocks noGrp="1"/>
          </p:cNvSpPr>
          <p:nvPr>
            <p:ph type="dt" sz="half" idx="10"/>
          </p:nvPr>
        </p:nvSpPr>
        <p:spPr/>
        <p:txBody>
          <a:bodyPr/>
          <a:lstStyle>
            <a:lvl1pPr>
              <a:defRPr/>
            </a:lvl1pPr>
          </a:lstStyle>
          <a:p>
            <a:pPr>
              <a:defRPr/>
            </a:pPr>
            <a:fld id="{75D925CD-2218-4CDB-AD0A-94178C8599C1}" type="datetime1">
              <a:rPr lang="ja-JP" altLang="en-US"/>
              <a:pPr>
                <a:defRPr/>
              </a:pPr>
              <a:t>2024/11/25</a:t>
            </a:fld>
            <a:endParaRPr lang="ja-JP" altLang="en-US"/>
          </a:p>
        </p:txBody>
      </p:sp>
      <p:sp>
        <p:nvSpPr>
          <p:cNvPr id="5" name="フッター プレースホルダー 4">
            <a:extLst>
              <a:ext uri="{FF2B5EF4-FFF2-40B4-BE49-F238E27FC236}">
                <a16:creationId xmlns:a16="http://schemas.microsoft.com/office/drawing/2014/main" id="{06D7CEE3-1C58-4F73-9C6E-B02AD856FAC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83123EA-F4DB-4F10-8BB7-8B04DD290BD6}"/>
              </a:ext>
            </a:extLst>
          </p:cNvPr>
          <p:cNvSpPr>
            <a:spLocks noGrp="1"/>
          </p:cNvSpPr>
          <p:nvPr>
            <p:ph type="sldNum" sz="quarter" idx="12"/>
          </p:nvPr>
        </p:nvSpPr>
        <p:spPr/>
        <p:txBody>
          <a:bodyPr/>
          <a:lstStyle>
            <a:lvl1pPr>
              <a:defRPr/>
            </a:lvl1pPr>
          </a:lstStyle>
          <a:p>
            <a:pPr>
              <a:defRPr/>
            </a:pPr>
            <a:fld id="{36FD103E-7781-4E89-8C26-611FEB87780C}" type="slidenum">
              <a:rPr lang="ja-JP" altLang="en-US"/>
              <a:pPr>
                <a:defRPr/>
              </a:pPr>
              <a:t>‹#›</a:t>
            </a:fld>
            <a:endParaRPr lang="ja-JP" altLang="en-US"/>
          </a:p>
        </p:txBody>
      </p:sp>
    </p:spTree>
    <p:extLst>
      <p:ext uri="{BB962C8B-B14F-4D97-AF65-F5344CB8AC3E}">
        <p14:creationId xmlns:p14="http://schemas.microsoft.com/office/powerpoint/2010/main" val="26836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2E83ED3-A0AF-4ED3-B47B-0B38CB507401}"/>
              </a:ext>
            </a:extLst>
          </p:cNvPr>
          <p:cNvSpPr>
            <a:spLocks noGrp="1"/>
          </p:cNvSpPr>
          <p:nvPr>
            <p:ph type="dt" sz="half" idx="10"/>
          </p:nvPr>
        </p:nvSpPr>
        <p:spPr/>
        <p:txBody>
          <a:bodyPr/>
          <a:lstStyle>
            <a:lvl1pPr>
              <a:defRPr/>
            </a:lvl1pPr>
          </a:lstStyle>
          <a:p>
            <a:pPr>
              <a:defRPr/>
            </a:pPr>
            <a:fld id="{6E450B97-3A57-4DBF-99BD-B51949E2EC1E}" type="datetime1">
              <a:rPr lang="ja-JP" altLang="en-US"/>
              <a:pPr>
                <a:defRPr/>
              </a:pPr>
              <a:t>2024/11/25</a:t>
            </a:fld>
            <a:endParaRPr lang="ja-JP" altLang="en-US"/>
          </a:p>
        </p:txBody>
      </p:sp>
      <p:sp>
        <p:nvSpPr>
          <p:cNvPr id="6" name="フッター プレースホルダー 4">
            <a:extLst>
              <a:ext uri="{FF2B5EF4-FFF2-40B4-BE49-F238E27FC236}">
                <a16:creationId xmlns:a16="http://schemas.microsoft.com/office/drawing/2014/main" id="{F018AF4D-DAC2-447E-90D4-28C7D9B906A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658A88E-B460-4BF8-9E37-B83EEBD7AF05}"/>
              </a:ext>
            </a:extLst>
          </p:cNvPr>
          <p:cNvSpPr>
            <a:spLocks noGrp="1"/>
          </p:cNvSpPr>
          <p:nvPr>
            <p:ph type="sldNum" sz="quarter" idx="12"/>
          </p:nvPr>
        </p:nvSpPr>
        <p:spPr/>
        <p:txBody>
          <a:bodyPr/>
          <a:lstStyle>
            <a:lvl1pPr>
              <a:defRPr/>
            </a:lvl1pPr>
          </a:lstStyle>
          <a:p>
            <a:pPr>
              <a:defRPr/>
            </a:pPr>
            <a:fld id="{6E017D8B-8B27-473F-8FCB-8611558FF039}" type="slidenum">
              <a:rPr lang="ja-JP" altLang="en-US"/>
              <a:pPr>
                <a:defRPr/>
              </a:pPr>
              <a:t>‹#›</a:t>
            </a:fld>
            <a:endParaRPr lang="ja-JP" altLang="en-US"/>
          </a:p>
        </p:txBody>
      </p:sp>
    </p:spTree>
    <p:extLst>
      <p:ext uri="{BB962C8B-B14F-4D97-AF65-F5344CB8AC3E}">
        <p14:creationId xmlns:p14="http://schemas.microsoft.com/office/powerpoint/2010/main" val="9123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62E0696A-5032-47FB-AE94-5A2A94262670}"/>
              </a:ext>
            </a:extLst>
          </p:cNvPr>
          <p:cNvSpPr>
            <a:spLocks noGrp="1"/>
          </p:cNvSpPr>
          <p:nvPr>
            <p:ph type="dt" sz="half" idx="10"/>
          </p:nvPr>
        </p:nvSpPr>
        <p:spPr/>
        <p:txBody>
          <a:bodyPr/>
          <a:lstStyle>
            <a:lvl1pPr>
              <a:defRPr/>
            </a:lvl1pPr>
          </a:lstStyle>
          <a:p>
            <a:pPr>
              <a:defRPr/>
            </a:pPr>
            <a:fld id="{48E89549-71E4-47D6-877F-3CAFB6F5620F}" type="datetime1">
              <a:rPr lang="ja-JP" altLang="en-US"/>
              <a:pPr>
                <a:defRPr/>
              </a:pPr>
              <a:t>2024/11/25</a:t>
            </a:fld>
            <a:endParaRPr lang="ja-JP" altLang="en-US"/>
          </a:p>
        </p:txBody>
      </p:sp>
      <p:sp>
        <p:nvSpPr>
          <p:cNvPr id="8" name="フッター プレースホルダー 4">
            <a:extLst>
              <a:ext uri="{FF2B5EF4-FFF2-40B4-BE49-F238E27FC236}">
                <a16:creationId xmlns:a16="http://schemas.microsoft.com/office/drawing/2014/main" id="{D19094C8-3E49-484F-B735-7E8B96864CBA}"/>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B53EA390-BD61-4ED6-B9E9-488429B12100}"/>
              </a:ext>
            </a:extLst>
          </p:cNvPr>
          <p:cNvSpPr>
            <a:spLocks noGrp="1"/>
          </p:cNvSpPr>
          <p:nvPr>
            <p:ph type="sldNum" sz="quarter" idx="12"/>
          </p:nvPr>
        </p:nvSpPr>
        <p:spPr/>
        <p:txBody>
          <a:bodyPr/>
          <a:lstStyle>
            <a:lvl1pPr>
              <a:defRPr/>
            </a:lvl1pPr>
          </a:lstStyle>
          <a:p>
            <a:pPr>
              <a:defRPr/>
            </a:pPr>
            <a:fld id="{B8EA70DD-403F-4993-8A76-A8DE1A2C70F7}" type="slidenum">
              <a:rPr lang="ja-JP" altLang="en-US"/>
              <a:pPr>
                <a:defRPr/>
              </a:pPr>
              <a:t>‹#›</a:t>
            </a:fld>
            <a:endParaRPr lang="ja-JP" altLang="en-US"/>
          </a:p>
        </p:txBody>
      </p:sp>
    </p:spTree>
    <p:extLst>
      <p:ext uri="{BB962C8B-B14F-4D97-AF65-F5344CB8AC3E}">
        <p14:creationId xmlns:p14="http://schemas.microsoft.com/office/powerpoint/2010/main" val="249996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46377A78-D4FC-4A28-975D-D7C63C38C5BD}"/>
              </a:ext>
            </a:extLst>
          </p:cNvPr>
          <p:cNvSpPr>
            <a:spLocks noGrp="1"/>
          </p:cNvSpPr>
          <p:nvPr>
            <p:ph type="dt" sz="half" idx="10"/>
          </p:nvPr>
        </p:nvSpPr>
        <p:spPr/>
        <p:txBody>
          <a:bodyPr/>
          <a:lstStyle>
            <a:lvl1pPr>
              <a:defRPr/>
            </a:lvl1pPr>
          </a:lstStyle>
          <a:p>
            <a:pPr>
              <a:defRPr/>
            </a:pPr>
            <a:fld id="{469A21A4-4F01-44C2-9310-CC46FF886418}" type="datetime1">
              <a:rPr lang="ja-JP" altLang="en-US"/>
              <a:pPr>
                <a:defRPr/>
              </a:pPr>
              <a:t>2024/11/25</a:t>
            </a:fld>
            <a:endParaRPr lang="ja-JP" altLang="en-US"/>
          </a:p>
        </p:txBody>
      </p:sp>
      <p:sp>
        <p:nvSpPr>
          <p:cNvPr id="4" name="フッター プレースホルダー 4">
            <a:extLst>
              <a:ext uri="{FF2B5EF4-FFF2-40B4-BE49-F238E27FC236}">
                <a16:creationId xmlns:a16="http://schemas.microsoft.com/office/drawing/2014/main" id="{C4968A7B-3E53-485C-A565-A921A88F0B0D}"/>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C8455CEF-F056-4DF0-979E-EB39570690CE}"/>
              </a:ext>
            </a:extLst>
          </p:cNvPr>
          <p:cNvSpPr>
            <a:spLocks noGrp="1"/>
          </p:cNvSpPr>
          <p:nvPr>
            <p:ph type="sldNum" sz="quarter" idx="12"/>
          </p:nvPr>
        </p:nvSpPr>
        <p:spPr/>
        <p:txBody>
          <a:bodyPr/>
          <a:lstStyle>
            <a:lvl1pPr>
              <a:defRPr/>
            </a:lvl1pPr>
          </a:lstStyle>
          <a:p>
            <a:pPr>
              <a:defRPr/>
            </a:pPr>
            <a:fld id="{0697CFBF-62AA-4423-A348-4E9138DCA51B}" type="slidenum">
              <a:rPr lang="ja-JP" altLang="en-US"/>
              <a:pPr>
                <a:defRPr/>
              </a:pPr>
              <a:t>‹#›</a:t>
            </a:fld>
            <a:endParaRPr lang="ja-JP" altLang="en-US"/>
          </a:p>
        </p:txBody>
      </p:sp>
    </p:spTree>
    <p:extLst>
      <p:ext uri="{BB962C8B-B14F-4D97-AF65-F5344CB8AC3E}">
        <p14:creationId xmlns:p14="http://schemas.microsoft.com/office/powerpoint/2010/main" val="426663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A4516712-088E-4979-90EB-35FCD8BF930F}"/>
              </a:ext>
            </a:extLst>
          </p:cNvPr>
          <p:cNvSpPr>
            <a:spLocks noGrp="1"/>
          </p:cNvSpPr>
          <p:nvPr>
            <p:ph type="dt" sz="half" idx="10"/>
          </p:nvPr>
        </p:nvSpPr>
        <p:spPr/>
        <p:txBody>
          <a:bodyPr/>
          <a:lstStyle>
            <a:lvl1pPr>
              <a:defRPr/>
            </a:lvl1pPr>
          </a:lstStyle>
          <a:p>
            <a:pPr>
              <a:defRPr/>
            </a:pPr>
            <a:fld id="{CA8FC3E4-19D5-4B91-B798-0F14E09138DC}" type="datetime1">
              <a:rPr lang="ja-JP" altLang="en-US"/>
              <a:pPr>
                <a:defRPr/>
              </a:pPr>
              <a:t>2024/11/25</a:t>
            </a:fld>
            <a:endParaRPr lang="ja-JP" altLang="en-US"/>
          </a:p>
        </p:txBody>
      </p:sp>
      <p:sp>
        <p:nvSpPr>
          <p:cNvPr id="3" name="フッター プレースホルダー 4">
            <a:extLst>
              <a:ext uri="{FF2B5EF4-FFF2-40B4-BE49-F238E27FC236}">
                <a16:creationId xmlns:a16="http://schemas.microsoft.com/office/drawing/2014/main" id="{A2CF0D1F-FBD1-4D90-B49C-FA24746B1B77}"/>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9637CD02-1150-46D9-BCE2-A4E464912A3A}"/>
              </a:ext>
            </a:extLst>
          </p:cNvPr>
          <p:cNvSpPr>
            <a:spLocks noGrp="1"/>
          </p:cNvSpPr>
          <p:nvPr>
            <p:ph type="sldNum" sz="quarter" idx="12"/>
          </p:nvPr>
        </p:nvSpPr>
        <p:spPr/>
        <p:txBody>
          <a:bodyPr/>
          <a:lstStyle>
            <a:lvl1pPr>
              <a:defRPr/>
            </a:lvl1pPr>
          </a:lstStyle>
          <a:p>
            <a:pPr>
              <a:defRPr/>
            </a:pPr>
            <a:fld id="{7EE6E9F5-8DA2-4CA0-9968-091F5A64EF1C}" type="slidenum">
              <a:rPr lang="ja-JP" altLang="en-US"/>
              <a:pPr>
                <a:defRPr/>
              </a:pPr>
              <a:t>‹#›</a:t>
            </a:fld>
            <a:endParaRPr lang="ja-JP" altLang="en-US"/>
          </a:p>
        </p:txBody>
      </p:sp>
    </p:spTree>
    <p:extLst>
      <p:ext uri="{BB962C8B-B14F-4D97-AF65-F5344CB8AC3E}">
        <p14:creationId xmlns:p14="http://schemas.microsoft.com/office/powerpoint/2010/main" val="232490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6315723-5632-4AE0-82CD-F026C9C47C8C}"/>
              </a:ext>
            </a:extLst>
          </p:cNvPr>
          <p:cNvSpPr>
            <a:spLocks noGrp="1"/>
          </p:cNvSpPr>
          <p:nvPr>
            <p:ph type="dt" sz="half" idx="10"/>
          </p:nvPr>
        </p:nvSpPr>
        <p:spPr/>
        <p:txBody>
          <a:bodyPr/>
          <a:lstStyle>
            <a:lvl1pPr>
              <a:defRPr/>
            </a:lvl1pPr>
          </a:lstStyle>
          <a:p>
            <a:pPr>
              <a:defRPr/>
            </a:pPr>
            <a:fld id="{DCBBFD21-FE81-4C7E-806C-51C3D4E55261}" type="datetime1">
              <a:rPr lang="ja-JP" altLang="en-US"/>
              <a:pPr>
                <a:defRPr/>
              </a:pPr>
              <a:t>2024/11/25</a:t>
            </a:fld>
            <a:endParaRPr lang="ja-JP" altLang="en-US"/>
          </a:p>
        </p:txBody>
      </p:sp>
      <p:sp>
        <p:nvSpPr>
          <p:cNvPr id="6" name="フッター プレースホルダー 4">
            <a:extLst>
              <a:ext uri="{FF2B5EF4-FFF2-40B4-BE49-F238E27FC236}">
                <a16:creationId xmlns:a16="http://schemas.microsoft.com/office/drawing/2014/main" id="{2D8FA137-966D-4DB7-82A5-32776894688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9781864-E739-4738-A353-2A94A3A70D12}"/>
              </a:ext>
            </a:extLst>
          </p:cNvPr>
          <p:cNvSpPr>
            <a:spLocks noGrp="1"/>
          </p:cNvSpPr>
          <p:nvPr>
            <p:ph type="sldNum" sz="quarter" idx="12"/>
          </p:nvPr>
        </p:nvSpPr>
        <p:spPr/>
        <p:txBody>
          <a:bodyPr/>
          <a:lstStyle>
            <a:lvl1pPr>
              <a:defRPr/>
            </a:lvl1pPr>
          </a:lstStyle>
          <a:p>
            <a:pPr>
              <a:defRPr/>
            </a:pPr>
            <a:fld id="{24F2EEFF-870E-4B97-B790-4292DFC96EF0}" type="slidenum">
              <a:rPr lang="ja-JP" altLang="en-US"/>
              <a:pPr>
                <a:defRPr/>
              </a:pPr>
              <a:t>‹#›</a:t>
            </a:fld>
            <a:endParaRPr lang="ja-JP" altLang="en-US"/>
          </a:p>
        </p:txBody>
      </p:sp>
    </p:spTree>
    <p:extLst>
      <p:ext uri="{BB962C8B-B14F-4D97-AF65-F5344CB8AC3E}">
        <p14:creationId xmlns:p14="http://schemas.microsoft.com/office/powerpoint/2010/main" val="175029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257F198-75BC-4DF3-AE5B-98B24692DAAE}"/>
              </a:ext>
            </a:extLst>
          </p:cNvPr>
          <p:cNvSpPr>
            <a:spLocks noGrp="1"/>
          </p:cNvSpPr>
          <p:nvPr>
            <p:ph type="dt" sz="half" idx="10"/>
          </p:nvPr>
        </p:nvSpPr>
        <p:spPr/>
        <p:txBody>
          <a:bodyPr/>
          <a:lstStyle>
            <a:lvl1pPr>
              <a:defRPr/>
            </a:lvl1pPr>
          </a:lstStyle>
          <a:p>
            <a:pPr>
              <a:defRPr/>
            </a:pPr>
            <a:fld id="{9151044E-C502-4425-8291-D59572E4FCC5}" type="datetime1">
              <a:rPr lang="ja-JP" altLang="en-US"/>
              <a:pPr>
                <a:defRPr/>
              </a:pPr>
              <a:t>2024/11/25</a:t>
            </a:fld>
            <a:endParaRPr lang="ja-JP" altLang="en-US"/>
          </a:p>
        </p:txBody>
      </p:sp>
      <p:sp>
        <p:nvSpPr>
          <p:cNvPr id="6" name="フッター プレースホルダー 4">
            <a:extLst>
              <a:ext uri="{FF2B5EF4-FFF2-40B4-BE49-F238E27FC236}">
                <a16:creationId xmlns:a16="http://schemas.microsoft.com/office/drawing/2014/main" id="{8078DBB8-7D6F-4515-B49F-361232ACB9C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3037F4A-6DA9-4BC3-9FEF-F4D18AB6FC25}"/>
              </a:ext>
            </a:extLst>
          </p:cNvPr>
          <p:cNvSpPr>
            <a:spLocks noGrp="1"/>
          </p:cNvSpPr>
          <p:nvPr>
            <p:ph type="sldNum" sz="quarter" idx="12"/>
          </p:nvPr>
        </p:nvSpPr>
        <p:spPr/>
        <p:txBody>
          <a:bodyPr/>
          <a:lstStyle>
            <a:lvl1pPr>
              <a:defRPr/>
            </a:lvl1pPr>
          </a:lstStyle>
          <a:p>
            <a:pPr>
              <a:defRPr/>
            </a:pPr>
            <a:fld id="{DCE67DC6-3522-4E84-A4E4-33E6C965E3F0}" type="slidenum">
              <a:rPr lang="ja-JP" altLang="en-US"/>
              <a:pPr>
                <a:defRPr/>
              </a:pPr>
              <a:t>‹#›</a:t>
            </a:fld>
            <a:endParaRPr lang="ja-JP" altLang="en-US"/>
          </a:p>
        </p:txBody>
      </p:sp>
    </p:spTree>
    <p:extLst>
      <p:ext uri="{BB962C8B-B14F-4D97-AF65-F5344CB8AC3E}">
        <p14:creationId xmlns:p14="http://schemas.microsoft.com/office/powerpoint/2010/main" val="214400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E6560B1B-44A6-4DED-9F69-1E4B72CA862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D77CE746-BC95-44AE-BF2D-48D69904F5D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FF02D61-C15E-4A5C-B505-076EC2F38DC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4E69AB76-6850-4E19-8E78-C8423DC937DE}" type="datetime1">
              <a:rPr lang="ja-JP" altLang="en-US"/>
              <a:pPr>
                <a:defRPr/>
              </a:pPr>
              <a:t>2024/11/25</a:t>
            </a:fld>
            <a:endParaRPr lang="ja-JP" altLang="en-US"/>
          </a:p>
        </p:txBody>
      </p:sp>
      <p:sp>
        <p:nvSpPr>
          <p:cNvPr id="5" name="フッター プレースホルダー 4">
            <a:extLst>
              <a:ext uri="{FF2B5EF4-FFF2-40B4-BE49-F238E27FC236}">
                <a16:creationId xmlns:a16="http://schemas.microsoft.com/office/drawing/2014/main" id="{B8CBC0C3-092D-4313-A7B7-88499712612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7B75FF4-AE11-4838-9EA7-97234D2E0FB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63689C2-F68F-4344-BDFE-EC7A8BE72AF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サブタイトル 2">
            <a:extLst>
              <a:ext uri="{FF2B5EF4-FFF2-40B4-BE49-F238E27FC236}">
                <a16:creationId xmlns:a16="http://schemas.microsoft.com/office/drawing/2014/main" id="{38E546BB-B42E-4D7C-A251-5E45F2B2F5BA}"/>
              </a:ext>
            </a:extLst>
          </p:cNvPr>
          <p:cNvSpPr>
            <a:spLocks noGrp="1"/>
          </p:cNvSpPr>
          <p:nvPr/>
        </p:nvSpPr>
        <p:spPr bwMode="auto">
          <a:xfrm>
            <a:off x="1258888" y="5734050"/>
            <a:ext cx="6400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2000" b="1" dirty="0">
                <a:latin typeface="Meiryo UI" panose="020B0604030504040204" pitchFamily="50" charset="-128"/>
                <a:ea typeface="Meiryo UI" panose="020B0604030504040204" pitchFamily="50" charset="-128"/>
              </a:rPr>
              <a:t>令和６年</a:t>
            </a:r>
            <a:r>
              <a:rPr lang="en-US" altLang="ja-JP" sz="2000" b="1" dirty="0">
                <a:latin typeface="Meiryo UI" panose="020B0604030504040204" pitchFamily="50" charset="-128"/>
                <a:ea typeface="Meiryo UI" panose="020B0604030504040204" pitchFamily="50" charset="-128"/>
              </a:rPr>
              <a:t>7</a:t>
            </a:r>
            <a:r>
              <a:rPr lang="ja-JP" altLang="en-US" sz="2000" b="1" dirty="0">
                <a:latin typeface="Meiryo UI" panose="020B0604030504040204" pitchFamily="50" charset="-128"/>
                <a:ea typeface="Meiryo UI" panose="020B0604030504040204" pitchFamily="50" charset="-128"/>
              </a:rPr>
              <a:t>月</a:t>
            </a:r>
            <a:r>
              <a:rPr lang="en-US" altLang="ja-JP" sz="2000" b="1" dirty="0">
                <a:latin typeface="Meiryo UI" panose="020B0604030504040204" pitchFamily="50" charset="-128"/>
                <a:ea typeface="Meiryo UI" panose="020B0604030504040204" pitchFamily="50" charset="-128"/>
              </a:rPr>
              <a:t>22</a:t>
            </a:r>
            <a:r>
              <a:rPr lang="ja-JP" altLang="en-US" sz="2000" b="1" dirty="0">
                <a:latin typeface="Meiryo UI" panose="020B0604030504040204" pitchFamily="50" charset="-128"/>
                <a:ea typeface="Meiryo UI" panose="020B0604030504040204" pitchFamily="50" charset="-128"/>
              </a:rPr>
              <a:t>日から令和</a:t>
            </a:r>
            <a:r>
              <a:rPr lang="en-US" altLang="ja-JP" sz="2000" b="1" dirty="0">
                <a:latin typeface="Meiryo UI" panose="020B0604030504040204" pitchFamily="50" charset="-128"/>
                <a:ea typeface="Meiryo UI" panose="020B0604030504040204" pitchFamily="50" charset="-128"/>
              </a:rPr>
              <a:t>6</a:t>
            </a:r>
            <a:r>
              <a:rPr lang="ja-JP" altLang="en-US" sz="2000" b="1" dirty="0">
                <a:latin typeface="Meiryo UI" panose="020B0604030504040204" pitchFamily="50" charset="-128"/>
                <a:ea typeface="Meiryo UI" panose="020B0604030504040204" pitchFamily="50" charset="-128"/>
              </a:rPr>
              <a:t>年</a:t>
            </a:r>
            <a:r>
              <a:rPr lang="en-US" altLang="ja-JP" sz="2000" b="1" dirty="0">
                <a:latin typeface="Meiryo UI" panose="020B0604030504040204" pitchFamily="50" charset="-128"/>
                <a:ea typeface="Meiryo UI" panose="020B0604030504040204" pitchFamily="50" charset="-128"/>
              </a:rPr>
              <a:t>7</a:t>
            </a:r>
            <a:r>
              <a:rPr lang="ja-JP" altLang="en-US" sz="2000" b="1" dirty="0">
                <a:latin typeface="Meiryo UI" panose="020B0604030504040204" pitchFamily="50" charset="-128"/>
                <a:ea typeface="Meiryo UI" panose="020B0604030504040204" pitchFamily="50" charset="-128"/>
              </a:rPr>
              <a:t>月</a:t>
            </a:r>
            <a:r>
              <a:rPr lang="en-US" altLang="ja-JP" sz="2000" b="1" dirty="0">
                <a:latin typeface="Meiryo UI" panose="020B0604030504040204" pitchFamily="50" charset="-128"/>
                <a:ea typeface="Meiryo UI" panose="020B0604030504040204" pitchFamily="50" charset="-128"/>
              </a:rPr>
              <a:t>25</a:t>
            </a:r>
            <a:r>
              <a:rPr lang="ja-JP" altLang="en-US" sz="2000" b="1" dirty="0">
                <a:latin typeface="Meiryo UI" panose="020B0604030504040204" pitchFamily="50" charset="-128"/>
                <a:ea typeface="Meiryo UI" panose="020B0604030504040204" pitchFamily="50" charset="-128"/>
              </a:rPr>
              <a:t>日</a:t>
            </a:r>
            <a:endParaRPr lang="en-US" altLang="ja-JP" sz="2000" b="1" dirty="0">
              <a:latin typeface="Meiryo UI" panose="020B0604030504040204" pitchFamily="50" charset="-128"/>
              <a:ea typeface="Meiryo UI" panose="020B0604030504040204" pitchFamily="50" charset="-128"/>
            </a:endParaRPr>
          </a:p>
          <a:p>
            <a:pPr algn="ctr" eaLnBrk="1" hangingPunct="1">
              <a:buFont typeface="Arial" panose="020B0604020202020204" pitchFamily="34" charset="0"/>
              <a:buNone/>
            </a:pPr>
            <a:r>
              <a:rPr lang="ja-JP" altLang="en-US" sz="2000" b="1" dirty="0">
                <a:latin typeface="Meiryo UI" panose="020B0604030504040204" pitchFamily="50" charset="-128"/>
                <a:ea typeface="Meiryo UI" panose="020B0604030504040204" pitchFamily="50" charset="-128"/>
              </a:rPr>
              <a:t>大阪府</a:t>
            </a:r>
          </a:p>
        </p:txBody>
      </p:sp>
      <p:sp>
        <p:nvSpPr>
          <p:cNvPr id="3" name="スライド番号プレースホルダー 2">
            <a:extLst>
              <a:ext uri="{FF2B5EF4-FFF2-40B4-BE49-F238E27FC236}">
                <a16:creationId xmlns:a16="http://schemas.microsoft.com/office/drawing/2014/main" id="{CA2DDC45-F0FE-EFFC-A521-24075DCFE416}"/>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1</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8F824209-76A7-7F79-DB3B-015EAE2A3A84}"/>
              </a:ext>
            </a:extLst>
          </p:cNvPr>
          <p:cNvSpPr>
            <a:spLocks noGrp="1"/>
          </p:cNvSpPr>
          <p:nvPr/>
        </p:nvSpPr>
        <p:spPr>
          <a:xfrm>
            <a:off x="0" y="656202"/>
            <a:ext cx="9144000" cy="1072929"/>
          </a:xfrm>
          <a:prstGeom prst="rect">
            <a:avLst/>
          </a:prstGeom>
        </p:spPr>
        <p:txBody>
          <a:bodyPr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2400" b="1" dirty="0">
                <a:latin typeface="Meiryo UI" pitchFamily="50" charset="-128"/>
                <a:ea typeface="Meiryo UI" pitchFamily="50" charset="-128"/>
                <a:cs typeface="Meiryo UI" pitchFamily="50" charset="-128"/>
              </a:rPr>
              <a:t>大阪府都市基盤施設維持管理技術審議会</a:t>
            </a:r>
            <a:endParaRPr lang="en-US" altLang="ja-JP" sz="2400" b="1" dirty="0">
              <a:latin typeface="Meiryo UI" pitchFamily="50" charset="-128"/>
              <a:ea typeface="Meiryo UI" pitchFamily="50" charset="-128"/>
              <a:cs typeface="Meiryo UI" pitchFamily="50" charset="-128"/>
            </a:endParaRPr>
          </a:p>
          <a:p>
            <a:pPr fontAlgn="auto">
              <a:spcAft>
                <a:spcPts val="0"/>
              </a:spcAft>
              <a:defRPr/>
            </a:pPr>
            <a:r>
              <a:rPr lang="ja-JP" altLang="en-US" sz="2400" b="1" dirty="0">
                <a:latin typeface="Meiryo UI" pitchFamily="50" charset="-128"/>
                <a:ea typeface="Meiryo UI" pitchFamily="50" charset="-128"/>
                <a:cs typeface="Meiryo UI" pitchFamily="50" charset="-128"/>
              </a:rPr>
              <a:t>第２回　全体検討部会</a:t>
            </a:r>
          </a:p>
        </p:txBody>
      </p:sp>
      <p:sp>
        <p:nvSpPr>
          <p:cNvPr id="5" name="タイトル 1">
            <a:extLst>
              <a:ext uri="{FF2B5EF4-FFF2-40B4-BE49-F238E27FC236}">
                <a16:creationId xmlns:a16="http://schemas.microsoft.com/office/drawing/2014/main" id="{58AFCCE9-5C2C-C1BC-4E87-21B1877331A5}"/>
              </a:ext>
            </a:extLst>
          </p:cNvPr>
          <p:cNvSpPr txBox="1">
            <a:spLocks noChangeArrowheads="1"/>
          </p:cNvSpPr>
          <p:nvPr/>
        </p:nvSpPr>
        <p:spPr bwMode="auto">
          <a:xfrm>
            <a:off x="0" y="2110616"/>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a:latin typeface="Meiryo UI" panose="020B0604030504040204" pitchFamily="50" charset="-128"/>
                <a:ea typeface="Meiryo UI" panose="020B0604030504040204" pitchFamily="50" charset="-128"/>
              </a:rPr>
              <a:t>大阪府都市基盤施設長寿命化計画の見直しについて</a:t>
            </a:r>
            <a:endParaRPr lang="en-US" altLang="ja-JP" sz="1800" b="1">
              <a:latin typeface="Meiryo UI" panose="020B0604030504040204" pitchFamily="50" charset="-128"/>
              <a:ea typeface="Meiryo UI" panose="020B0604030504040204" pitchFamily="50" charset="-128"/>
            </a:endParaRPr>
          </a:p>
          <a:p>
            <a:pPr algn="ctr" eaLnBrk="1" hangingPunct="1">
              <a:spcBef>
                <a:spcPct val="0"/>
              </a:spcBef>
              <a:buFontTx/>
              <a:buNone/>
            </a:pPr>
            <a:r>
              <a:rPr lang="ja-JP" altLang="en-US" sz="1800" b="1">
                <a:latin typeface="Meiryo UI" panose="020B0604030504040204" pitchFamily="50" charset="-128"/>
                <a:ea typeface="Meiryo UI" panose="020B0604030504040204" pitchFamily="50" charset="-128"/>
              </a:rPr>
              <a:t>（中間とりまとめ）</a:t>
            </a:r>
            <a:endParaRPr lang="en-US" altLang="ja-JP" sz="1800" b="1">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91D1EB7B-8845-1CFE-1528-4CC88EFDDD3E}"/>
              </a:ext>
            </a:extLst>
          </p:cNvPr>
          <p:cNvSpPr txBox="1">
            <a:spLocks/>
          </p:cNvSpPr>
          <p:nvPr/>
        </p:nvSpPr>
        <p:spPr bwMode="auto">
          <a:xfrm>
            <a:off x="2660346" y="3293411"/>
            <a:ext cx="4462462" cy="141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Tx/>
              <a:buNone/>
            </a:pPr>
            <a:r>
              <a:rPr lang="en-US" altLang="ja-JP" sz="2000" b="1" dirty="0">
                <a:latin typeface="Meiryo UI"/>
                <a:ea typeface="Meiryo UI"/>
              </a:rPr>
              <a:t>1. </a:t>
            </a:r>
            <a:r>
              <a:rPr lang="ja-JP" altLang="en-US" sz="2000" b="1" dirty="0">
                <a:latin typeface="Meiryo UI"/>
                <a:ea typeface="Meiryo UI"/>
              </a:rPr>
              <a:t>本日の議題</a:t>
            </a:r>
            <a:endParaRPr lang="en-US" altLang="ja-JP" sz="2000" b="1" dirty="0">
              <a:latin typeface="Meiryo UI"/>
              <a:ea typeface="Meiryo UI"/>
            </a:endParaRPr>
          </a:p>
          <a:p>
            <a:pPr eaLnBrk="1" hangingPunct="1">
              <a:lnSpc>
                <a:spcPct val="150000"/>
              </a:lnSpc>
              <a:spcBef>
                <a:spcPct val="0"/>
              </a:spcBef>
              <a:buFontTx/>
              <a:buNone/>
            </a:pPr>
            <a:r>
              <a:rPr lang="en-US" altLang="ja-JP" sz="2000" b="1" dirty="0">
                <a:latin typeface="Meiryo UI"/>
                <a:ea typeface="Meiryo UI"/>
              </a:rPr>
              <a:t>2.</a:t>
            </a:r>
            <a:r>
              <a:rPr lang="ja-JP" altLang="en-US" sz="2000" b="1" dirty="0">
                <a:latin typeface="Meiryo UI"/>
                <a:ea typeface="Meiryo UI"/>
              </a:rPr>
              <a:t> 効率的・効果的な維持管理の推進</a:t>
            </a:r>
            <a:endParaRPr lang="en-US" altLang="ja-JP" sz="2000" b="1" dirty="0">
              <a:latin typeface="Meiryo UI"/>
              <a:ea typeface="Meiryo UI"/>
            </a:endParaRPr>
          </a:p>
          <a:p>
            <a:pPr eaLnBrk="1" hangingPunct="1">
              <a:lnSpc>
                <a:spcPct val="150000"/>
              </a:lnSpc>
              <a:spcBef>
                <a:spcPct val="0"/>
              </a:spcBef>
              <a:buFontTx/>
              <a:buNone/>
            </a:pPr>
            <a:r>
              <a:rPr lang="en-US" altLang="ja-JP" sz="2000" b="1" dirty="0">
                <a:latin typeface="Meiryo UI"/>
                <a:ea typeface="Meiryo UI"/>
              </a:rPr>
              <a:t>3. </a:t>
            </a:r>
            <a:r>
              <a:rPr lang="ja-JP" altLang="en-US" sz="2000" b="1" dirty="0">
                <a:latin typeface="Meiryo UI"/>
                <a:ea typeface="Meiryo UI"/>
              </a:rPr>
              <a:t>持続可能な維持管理の仕組みづくり</a:t>
            </a:r>
            <a:endParaRPr lang="en-US" altLang="ja-JP" sz="2000" b="1" dirty="0">
              <a:latin typeface="Meiryo UI"/>
              <a:ea typeface="Meiryo UI"/>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3</a:t>
            </a:r>
            <a:r>
              <a:rPr lang="ja-JP" altLang="en-US" sz="2400" b="1">
                <a:solidFill>
                  <a:schemeClr val="accent6"/>
                </a:solidFill>
                <a:latin typeface="Meiryo UI" pitchFamily="50" charset="-128"/>
                <a:ea typeface="Meiryo UI" pitchFamily="50" charset="-128"/>
                <a:cs typeface="Meiryo UI" pitchFamily="50" charset="-128"/>
              </a:rPr>
              <a:t> </a:t>
            </a:r>
            <a:r>
              <a:rPr lang="ja-JP" altLang="en-US" sz="2400" b="1">
                <a:solidFill>
                  <a:schemeClr val="bg1"/>
                </a:solidFill>
                <a:latin typeface="Meiryo UI" pitchFamily="50" charset="-128"/>
                <a:ea typeface="Meiryo UI" pitchFamily="50" charset="-128"/>
                <a:cs typeface="Meiryo UI" pitchFamily="50" charset="-128"/>
              </a:rPr>
              <a:t>　重点化指標の見直し</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10</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3" name="表 36">
            <a:extLst>
              <a:ext uri="{FF2B5EF4-FFF2-40B4-BE49-F238E27FC236}">
                <a16:creationId xmlns:a16="http://schemas.microsoft.com/office/drawing/2014/main" id="{B60E0EE8-09A2-7F45-DE29-5BA856BB445E}"/>
              </a:ext>
            </a:extLst>
          </p:cNvPr>
          <p:cNvGraphicFramePr>
            <a:graphicFrameLocks noGrp="1"/>
          </p:cNvGraphicFramePr>
          <p:nvPr>
            <p:extLst>
              <p:ext uri="{D42A27DB-BD31-4B8C-83A1-F6EECF244321}">
                <p14:modId xmlns:p14="http://schemas.microsoft.com/office/powerpoint/2010/main" val="3810747395"/>
              </p:ext>
            </p:extLst>
          </p:nvPr>
        </p:nvGraphicFramePr>
        <p:xfrm>
          <a:off x="100013" y="699549"/>
          <a:ext cx="8922067" cy="1021080"/>
        </p:xfrm>
        <a:graphic>
          <a:graphicData uri="http://schemas.openxmlformats.org/drawingml/2006/table">
            <a:tbl>
              <a:tblPr firstRow="1" bandRow="1">
                <a:tableStyleId>{5C22544A-7EE6-4342-B048-85BDC9FD1C3A}</a:tableStyleId>
              </a:tblPr>
              <a:tblGrid>
                <a:gridCol w="1500187">
                  <a:extLst>
                    <a:ext uri="{9D8B030D-6E8A-4147-A177-3AD203B41FA5}">
                      <a16:colId xmlns:a16="http://schemas.microsoft.com/office/drawing/2014/main" val="3372811264"/>
                    </a:ext>
                  </a:extLst>
                </a:gridCol>
                <a:gridCol w="2473960">
                  <a:extLst>
                    <a:ext uri="{9D8B030D-6E8A-4147-A177-3AD203B41FA5}">
                      <a16:colId xmlns:a16="http://schemas.microsoft.com/office/drawing/2014/main" val="2696139856"/>
                    </a:ext>
                  </a:extLst>
                </a:gridCol>
                <a:gridCol w="2473960">
                  <a:extLst>
                    <a:ext uri="{9D8B030D-6E8A-4147-A177-3AD203B41FA5}">
                      <a16:colId xmlns:a16="http://schemas.microsoft.com/office/drawing/2014/main" val="729234138"/>
                    </a:ext>
                  </a:extLst>
                </a:gridCol>
                <a:gridCol w="247396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panose="020B0604030504040204" pitchFamily="50" charset="-128"/>
                          <a:ea typeface="Meiryo UI" panose="020B0604030504040204" pitchFamily="50" charset="-128"/>
                          <a:cs typeface="+mn-cs"/>
                        </a:rPr>
                        <a:t>重点化指標の見直し</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舗装</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 </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MCI</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３未満（限界管理水準）が現存していることを踏まえ、劣化速度に対応した重点化指標（優先度）の見直し</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・（共通）引続き、設定した目標管理</a:t>
                      </a:r>
                      <a:endParaRPr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　水準に基づき適切に対策を実施</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道路</a:t>
                      </a:r>
                      <a:r>
                        <a:rPr kumimoji="1" lang="en-US" altLang="ja-JP" sz="11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0" dirty="0">
                          <a:solidFill>
                            <a:schemeClr val="tx1"/>
                          </a:solidFill>
                          <a:latin typeface="Meiryo UI" panose="020B0604030504040204" pitchFamily="50" charset="-128"/>
                          <a:ea typeface="Meiryo UI" panose="020B0604030504040204" pitchFamily="50" charset="-128"/>
                        </a:rPr>
                        <a:t> 「不具合の可能性」大・小の表現が実態に則していないため、</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重点化の考え方を見直し</a:t>
                      </a:r>
                    </a:p>
                  </a:txBody>
                  <a:tcPr anchor="ctr"/>
                </a:tc>
                <a:extLst>
                  <a:ext uri="{0D108BD9-81ED-4DB2-BD59-A6C34878D82A}">
                    <a16:rowId xmlns:a16="http://schemas.microsoft.com/office/drawing/2014/main" val="1305431286"/>
                  </a:ext>
                </a:extLst>
              </a:tr>
            </a:tbl>
          </a:graphicData>
        </a:graphic>
      </p:graphicFrame>
      <p:sp>
        <p:nvSpPr>
          <p:cNvPr id="11" name="テキスト ボックス 10">
            <a:extLst>
              <a:ext uri="{FF2B5EF4-FFF2-40B4-BE49-F238E27FC236}">
                <a16:creationId xmlns:a16="http://schemas.microsoft.com/office/drawing/2014/main" id="{097D72E7-9419-41E8-B6A0-5D2D490233F9}"/>
              </a:ext>
            </a:extLst>
          </p:cNvPr>
          <p:cNvSpPr txBox="1"/>
          <p:nvPr/>
        </p:nvSpPr>
        <p:spPr>
          <a:xfrm>
            <a:off x="226099" y="2158743"/>
            <a:ext cx="4084313" cy="769441"/>
          </a:xfrm>
          <a:prstGeom prst="rect">
            <a:avLst/>
          </a:prstGeom>
          <a:noFill/>
        </p:spPr>
        <p:txBody>
          <a:bodyPr wrap="square" rtlCol="0">
            <a:spAutoFit/>
          </a:bodyPr>
          <a:lstStyle/>
          <a:p>
            <a:pPr eaLnBrk="1" hangingPunct="1">
              <a:spcBef>
                <a:spcPts val="0"/>
              </a:spcBef>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①重点化指標の見直し</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171450" indent="-171450" eaLnBrk="1" hangingPunct="1">
              <a:spcBef>
                <a:spcPts val="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「損傷進行の早さ」と「道路利用者・沿道住民への影響」の視点から指標を見直し</a:t>
            </a:r>
          </a:p>
          <a:p>
            <a:pPr marL="171450" indent="-171450" eaLnBrk="1" hangingPunct="1">
              <a:spcBef>
                <a:spcPts val="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「大型車交通量」と「地域区分」を新指標として選定</a:t>
            </a:r>
          </a:p>
        </p:txBody>
      </p:sp>
      <p:pic>
        <p:nvPicPr>
          <p:cNvPr id="31" name="図 30">
            <a:extLst>
              <a:ext uri="{FF2B5EF4-FFF2-40B4-BE49-F238E27FC236}">
                <a16:creationId xmlns:a16="http://schemas.microsoft.com/office/drawing/2014/main" id="{AD6DA9EF-7AC6-46A7-BD4D-AF45CC067A65}"/>
              </a:ext>
            </a:extLst>
          </p:cNvPr>
          <p:cNvPicPr>
            <a:picLocks noChangeAspect="1"/>
          </p:cNvPicPr>
          <p:nvPr/>
        </p:nvPicPr>
        <p:blipFill>
          <a:blip r:embed="rId2"/>
          <a:stretch>
            <a:fillRect/>
          </a:stretch>
        </p:blipFill>
        <p:spPr>
          <a:xfrm>
            <a:off x="4542082" y="3424953"/>
            <a:ext cx="4252816" cy="2006160"/>
          </a:xfrm>
          <a:prstGeom prst="rect">
            <a:avLst/>
          </a:prstGeom>
        </p:spPr>
      </p:pic>
      <p:pic>
        <p:nvPicPr>
          <p:cNvPr id="2" name="図 1">
            <a:extLst>
              <a:ext uri="{FF2B5EF4-FFF2-40B4-BE49-F238E27FC236}">
                <a16:creationId xmlns:a16="http://schemas.microsoft.com/office/drawing/2014/main" id="{7E29FECE-1B48-46B8-9A30-997FF9A25626}"/>
              </a:ext>
            </a:extLst>
          </p:cNvPr>
          <p:cNvPicPr>
            <a:picLocks noChangeAspect="1"/>
          </p:cNvPicPr>
          <p:nvPr/>
        </p:nvPicPr>
        <p:blipFill>
          <a:blip r:embed="rId3"/>
          <a:stretch>
            <a:fillRect/>
          </a:stretch>
        </p:blipFill>
        <p:spPr>
          <a:xfrm>
            <a:off x="41229" y="3308043"/>
            <a:ext cx="4269183" cy="2140400"/>
          </a:xfrm>
          <a:prstGeom prst="rect">
            <a:avLst/>
          </a:prstGeom>
        </p:spPr>
      </p:pic>
      <p:sp>
        <p:nvSpPr>
          <p:cNvPr id="19" name="コンテンツ プレースホルダー 2">
            <a:extLst>
              <a:ext uri="{FF2B5EF4-FFF2-40B4-BE49-F238E27FC236}">
                <a16:creationId xmlns:a16="http://schemas.microsoft.com/office/drawing/2014/main" id="{8CFEF27D-64FF-48F5-B846-8F685C27005E}"/>
              </a:ext>
            </a:extLst>
          </p:cNvPr>
          <p:cNvSpPr txBox="1">
            <a:spLocks/>
          </p:cNvSpPr>
          <p:nvPr/>
        </p:nvSpPr>
        <p:spPr>
          <a:xfrm>
            <a:off x="4310412" y="2158743"/>
            <a:ext cx="5151756" cy="805506"/>
          </a:xfrm>
          <a:prstGeom prst="rect">
            <a:avLst/>
          </a:prstGeom>
          <a:noFill/>
          <a:ln w="12700">
            <a:no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6000" indent="0">
              <a:lnSpc>
                <a:spcPts val="2200"/>
              </a:lnSpc>
              <a:spcBef>
                <a:spcPts val="0"/>
              </a:spcBef>
              <a:buNone/>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②重点化の考え方</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321750" indent="-285750">
              <a:lnSpc>
                <a:spcPct val="110000"/>
              </a:lnSpc>
              <a:spcBef>
                <a:spcPts val="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舗装の劣化速度に対応した重点化指標</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優先度</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100" b="1">
                <a:latin typeface="BIZ UDゴシック" panose="020B0400000000000000" pitchFamily="49" charset="-128"/>
                <a:ea typeface="BIZ UDゴシック" panose="020B0400000000000000" pitchFamily="49" charset="-128"/>
                <a:cs typeface="Meiryo UI" panose="020B0604030504040204" pitchFamily="50" charset="-128"/>
              </a:rPr>
              <a:t>へ</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見直し</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36000" indent="0">
              <a:spcBef>
                <a:spcPts val="0"/>
              </a:spcBef>
              <a:buNone/>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　（「社会的影響度」の見直しと、「損傷の進行」の加味）</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E730FFB7-AC8A-4F31-B4F9-705A1F4F45E0}"/>
              </a:ext>
            </a:extLst>
          </p:cNvPr>
          <p:cNvSpPr txBox="1"/>
          <p:nvPr/>
        </p:nvSpPr>
        <p:spPr>
          <a:xfrm>
            <a:off x="596900" y="5935046"/>
            <a:ext cx="8101034" cy="56470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ja-JP" altLang="en-US" sz="1100" b="1">
                <a:latin typeface="Meiryo UI" panose="020B0604030504040204" pitchFamily="50" charset="-128"/>
                <a:ea typeface="Meiryo UI" panose="020B0604030504040204" pitchFamily="50" charset="-128"/>
                <a:cs typeface="Calibri"/>
              </a:rPr>
              <a:t>重点化指標の見直しにあたっての特筆する視点（基本方針へ反映する要素）</a:t>
            </a:r>
          </a:p>
          <a:p>
            <a:pPr marL="182563" indent="-182563" algn="just">
              <a:lnSpc>
                <a:spcPct val="150000"/>
              </a:lnSpc>
              <a:buFont typeface="Arial" panose="020B0604020202020204" pitchFamily="34" charset="0"/>
              <a:buChar char="•"/>
            </a:pPr>
            <a:r>
              <a:rPr lang="ja-JP" altLang="en-US" sz="1100" u="sng">
                <a:solidFill>
                  <a:srgbClr val="FF0000"/>
                </a:solidFill>
                <a:latin typeface="Meiryo UI" panose="020B0604030504040204" pitchFamily="50" charset="-128"/>
                <a:ea typeface="Meiryo UI" panose="020B0604030504040204" pitchFamily="50" charset="-128"/>
                <a:cs typeface="Calibri"/>
              </a:rPr>
              <a:t>社会的影響度の内容の見直しと、劣化速度を新たに加味した指標</a:t>
            </a:r>
            <a:r>
              <a:rPr lang="ja-JP" altLang="en-US" sz="1100">
                <a:latin typeface="Meiryo UI" panose="020B0604030504040204" pitchFamily="50" charset="-128"/>
                <a:ea typeface="Meiryo UI" panose="020B0604030504040204" pitchFamily="50" charset="-128"/>
                <a:cs typeface="Calibri"/>
              </a:rPr>
              <a:t>による評価</a:t>
            </a:r>
            <a:endParaRPr lang="en-US" altLang="ja-JP" sz="1100">
              <a:latin typeface="Meiryo UI" panose="020B0604030504040204" pitchFamily="50" charset="-128"/>
              <a:ea typeface="Meiryo UI" panose="020B0604030504040204" pitchFamily="50" charset="-128"/>
              <a:cs typeface="Calibri"/>
            </a:endParaRPr>
          </a:p>
        </p:txBody>
      </p:sp>
      <p:sp>
        <p:nvSpPr>
          <p:cNvPr id="14" name="正方形/長方形 11">
            <a:extLst>
              <a:ext uri="{FF2B5EF4-FFF2-40B4-BE49-F238E27FC236}">
                <a16:creationId xmlns:a16="http://schemas.microsoft.com/office/drawing/2014/main" id="{7AFECB9B-742B-4675-8E00-06F0A99A92E0}"/>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a:solidFill>
                <a:schemeClr val="bg1"/>
              </a:solidFill>
              <a:latin typeface="Meiryo UI"/>
              <a:ea typeface="Meiryo UI"/>
            </a:endParaRPr>
          </a:p>
        </p:txBody>
      </p:sp>
      <p:sp>
        <p:nvSpPr>
          <p:cNvPr id="15" name="コンテンツ プレースホルダー 2">
            <a:extLst>
              <a:ext uri="{FF2B5EF4-FFF2-40B4-BE49-F238E27FC236}">
                <a16:creationId xmlns:a16="http://schemas.microsoft.com/office/drawing/2014/main" id="{12126789-6B44-4A5B-A081-567E1C0925D1}"/>
              </a:ext>
            </a:extLst>
          </p:cNvPr>
          <p:cNvSpPr txBox="1">
            <a:spLocks/>
          </p:cNvSpPr>
          <p:nvPr/>
        </p:nvSpPr>
        <p:spPr bwMode="auto">
          <a:xfrm>
            <a:off x="-38100" y="1698209"/>
            <a:ext cx="8894062"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■舗装の重点化指標の見直し（第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回道路・橋梁等部会資料）</a:t>
            </a:r>
            <a:endParaRPr lang="en-US" altLang="ja-JP"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167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４</a:t>
            </a:r>
            <a:r>
              <a:rPr lang="ja-JP" altLang="en-US" sz="2400" b="1">
                <a:solidFill>
                  <a:schemeClr val="bg1"/>
                </a:solidFill>
                <a:latin typeface="Meiryo UI" pitchFamily="50" charset="-128"/>
                <a:ea typeface="Meiryo UI" pitchFamily="50" charset="-128"/>
                <a:cs typeface="Meiryo UI" pitchFamily="50" charset="-128"/>
              </a:rPr>
              <a:t>　更新の考え方・更新フローの充実</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11</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3" name="表 36">
            <a:extLst>
              <a:ext uri="{FF2B5EF4-FFF2-40B4-BE49-F238E27FC236}">
                <a16:creationId xmlns:a16="http://schemas.microsoft.com/office/drawing/2014/main" id="{B60E0EE8-09A2-7F45-DE29-5BA856BB445E}"/>
              </a:ext>
            </a:extLst>
          </p:cNvPr>
          <p:cNvGraphicFramePr>
            <a:graphicFrameLocks noGrp="1"/>
          </p:cNvGraphicFramePr>
          <p:nvPr>
            <p:extLst>
              <p:ext uri="{D42A27DB-BD31-4B8C-83A1-F6EECF244321}">
                <p14:modId xmlns:p14="http://schemas.microsoft.com/office/powerpoint/2010/main" val="459682970"/>
              </p:ext>
            </p:extLst>
          </p:nvPr>
        </p:nvGraphicFramePr>
        <p:xfrm>
          <a:off x="100013" y="685503"/>
          <a:ext cx="8922067" cy="1691640"/>
        </p:xfrm>
        <a:graphic>
          <a:graphicData uri="http://schemas.openxmlformats.org/drawingml/2006/table">
            <a:tbl>
              <a:tblPr firstRow="1" bandRow="1">
                <a:tableStyleId>{5C22544A-7EE6-4342-B048-85BDC9FD1C3A}</a:tableStyleId>
              </a:tblPr>
              <a:tblGrid>
                <a:gridCol w="1431607">
                  <a:extLst>
                    <a:ext uri="{9D8B030D-6E8A-4147-A177-3AD203B41FA5}">
                      <a16:colId xmlns:a16="http://schemas.microsoft.com/office/drawing/2014/main" val="3372811264"/>
                    </a:ext>
                  </a:extLst>
                </a:gridCol>
                <a:gridCol w="2496820">
                  <a:extLst>
                    <a:ext uri="{9D8B030D-6E8A-4147-A177-3AD203B41FA5}">
                      <a16:colId xmlns:a16="http://schemas.microsoft.com/office/drawing/2014/main" val="2696139856"/>
                    </a:ext>
                  </a:extLst>
                </a:gridCol>
                <a:gridCol w="2496820">
                  <a:extLst>
                    <a:ext uri="{9D8B030D-6E8A-4147-A177-3AD203B41FA5}">
                      <a16:colId xmlns:a16="http://schemas.microsoft.com/office/drawing/2014/main" val="729234138"/>
                    </a:ext>
                  </a:extLst>
                </a:gridCol>
                <a:gridCol w="249682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panose="020B0604030504040204" pitchFamily="50" charset="-128"/>
                          <a:ea typeface="Meiryo UI" panose="020B0604030504040204" pitchFamily="50" charset="-128"/>
                          <a:cs typeface="+mn-cs"/>
                        </a:rPr>
                        <a:t>更新の考え方・</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panose="020B0604030504040204" pitchFamily="50" charset="-128"/>
                          <a:ea typeface="Meiryo UI" panose="020B0604030504040204" pitchFamily="50" charset="-128"/>
                          <a:cs typeface="+mn-cs"/>
                        </a:rPr>
                        <a:t>更新フローの充実</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橋梁</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性能評価マトリクスによる評価（定量的）を更新フローに反映</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公園</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経済的視点を考慮した日常維持管理の妥当性や社会的視点（利用者ニーズ）を更新フローに適切に反映</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街路樹</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更新の考え方に都市樹木再生指針を追加</a:t>
                      </a: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堤防・護岸等</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河床低下や河床洗堀などの河道特性を考慮した更新フローの見直し</a:t>
                      </a:r>
                      <a:endParaRPr kumimoji="1" lang="en-US" altLang="ja-JP" sz="1100" b="0" i="0" u="none" strike="noStrike" kern="1200" cap="none" spc="0" normalizeH="0" baseline="0" noProof="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港湾</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利用頻度等を踏まえた施設の統廃合など維持管理費の縮減を検討</a:t>
                      </a:r>
                      <a:endParaRPr kumimoji="1" lang="en-US" altLang="ja-JP" sz="1100" b="0" i="0" u="none" strike="noStrike" kern="1200" cap="none" spc="0" normalizeH="0" baseline="0" noProof="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schemeClr val="tx1"/>
                          </a:solidFill>
                          <a:effectLst/>
                          <a:uLnTx/>
                          <a:uFillTx/>
                          <a:latin typeface="Meiryo UI"/>
                          <a:ea typeface="Meiryo UI"/>
                          <a:cs typeface="+mn-cs"/>
                        </a:rPr>
                        <a:t>(</a:t>
                      </a:r>
                      <a:r>
                        <a:rPr kumimoji="1" lang="ja-JP" altLang="en-US" sz="1100" b="0" i="0" u="none" strike="noStrike" kern="1200" cap="none" spc="0" normalizeH="0" baseline="0" noProof="0">
                          <a:ln>
                            <a:noFill/>
                          </a:ln>
                          <a:solidFill>
                            <a:schemeClr val="tx1"/>
                          </a:solidFill>
                          <a:effectLst/>
                          <a:uLnTx/>
                          <a:uFillTx/>
                          <a:latin typeface="Meiryo UI"/>
                          <a:ea typeface="Meiryo UI"/>
                          <a:cs typeface="+mn-cs"/>
                        </a:rPr>
                        <a:t>下水）腐食、不良発生率等を踏まえた更新フローの作成</a:t>
                      </a: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（下水）実態に即した（効率的・経済的な）中分類単位などの設備群での更新・改築の判定に至るフローを追加</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（下水）部品交換による</a:t>
                      </a:r>
                      <a:r>
                        <a:rPr kumimoji="1" lang="en-US" altLang="ja-JP" sz="1100" b="0" i="0" u="none" strike="noStrike" kern="1200" cap="none" spc="0" normalizeH="0" baseline="0" noProof="0" dirty="0">
                          <a:ln>
                            <a:noFill/>
                          </a:ln>
                          <a:solidFill>
                            <a:schemeClr val="tx1"/>
                          </a:solidFill>
                          <a:effectLst/>
                          <a:uLnTx/>
                          <a:uFillTx/>
                          <a:latin typeface="Meiryo UI"/>
                          <a:ea typeface="Meiryo UI"/>
                          <a:cs typeface="+mn-cs"/>
                        </a:rPr>
                        <a:t>LCC</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検討の判定ができるように小分類単位での更新フローの見直し。</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設備分類の細分化、追加による、より適切な目標寿命の設定を検討</a:t>
                      </a:r>
                    </a:p>
                  </a:txBody>
                  <a:tcPr/>
                </a:tc>
                <a:extLst>
                  <a:ext uri="{0D108BD9-81ED-4DB2-BD59-A6C34878D82A}">
                    <a16:rowId xmlns:a16="http://schemas.microsoft.com/office/drawing/2014/main" val="1305431286"/>
                  </a:ext>
                </a:extLst>
              </a:tr>
            </a:tbl>
          </a:graphicData>
        </a:graphic>
      </p:graphicFrame>
      <p:sp>
        <p:nvSpPr>
          <p:cNvPr id="10" name="コンテンツ プレースホルダー 2">
            <a:extLst>
              <a:ext uri="{FF2B5EF4-FFF2-40B4-BE49-F238E27FC236}">
                <a16:creationId xmlns:a16="http://schemas.microsoft.com/office/drawing/2014/main" id="{BA0F8638-8AC3-9DFA-2B62-33DC6DDE2BC0}"/>
              </a:ext>
            </a:extLst>
          </p:cNvPr>
          <p:cNvSpPr txBox="1">
            <a:spLocks/>
          </p:cNvSpPr>
          <p:nvPr/>
        </p:nvSpPr>
        <p:spPr bwMode="auto">
          <a:xfrm>
            <a:off x="122355" y="2441471"/>
            <a:ext cx="4262437"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■公園遊具の更新判定フローの見直し</a:t>
            </a:r>
            <a:endParaRPr lang="en-US" altLang="ja-JP" sz="140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回道路・橋梁等部会資料）</a:t>
            </a:r>
            <a:endParaRPr lang="en-US" altLang="ja-JP" sz="140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706EEBD9-F5CF-F3E7-28FB-D8F44B6A5D9E}"/>
              </a:ext>
            </a:extLst>
          </p:cNvPr>
          <p:cNvPicPr>
            <a:picLocks noChangeAspect="1"/>
          </p:cNvPicPr>
          <p:nvPr/>
        </p:nvPicPr>
        <p:blipFill>
          <a:blip r:embed="rId2"/>
          <a:stretch>
            <a:fillRect/>
          </a:stretch>
        </p:blipFill>
        <p:spPr>
          <a:xfrm>
            <a:off x="152424" y="2973847"/>
            <a:ext cx="4575434" cy="3298356"/>
          </a:xfrm>
          <a:prstGeom prst="rect">
            <a:avLst/>
          </a:prstGeom>
        </p:spPr>
      </p:pic>
      <p:sp>
        <p:nvSpPr>
          <p:cNvPr id="9" name="テキスト ボックス 8">
            <a:extLst>
              <a:ext uri="{FF2B5EF4-FFF2-40B4-BE49-F238E27FC236}">
                <a16:creationId xmlns:a16="http://schemas.microsoft.com/office/drawing/2014/main" id="{B265C8E2-828B-4F6D-89DA-8C88F8FA7190}"/>
              </a:ext>
            </a:extLst>
          </p:cNvPr>
          <p:cNvSpPr txBox="1"/>
          <p:nvPr/>
        </p:nvSpPr>
        <p:spPr>
          <a:xfrm>
            <a:off x="2508234" y="6270443"/>
            <a:ext cx="2225289" cy="230832"/>
          </a:xfrm>
          <a:prstGeom prst="rect">
            <a:avLst/>
          </a:prstGeom>
          <a:noFill/>
        </p:spPr>
        <p:txBody>
          <a:bodyPr wrap="none" lIns="91440" tIns="45720" rIns="91440" bIns="45720" rtlCol="0" anchor="t">
            <a:spAutoFit/>
          </a:bodyPr>
          <a:lstStyle/>
          <a:p>
            <a:r>
              <a:rPr lang="ja-JP" altLang="en-US" sz="900">
                <a:solidFill>
                  <a:srgbClr val="000000"/>
                </a:solidFill>
                <a:latin typeface="Calibri"/>
                <a:ea typeface="ＭＳ Ｐゴシック"/>
                <a:cs typeface="Calibri"/>
              </a:rPr>
              <a:t>更新＋αの表現については、引き続き検討</a:t>
            </a:r>
            <a:endParaRPr lang="ja-JP" altLang="en-US" sz="900">
              <a:solidFill>
                <a:srgbClr val="000000"/>
              </a:solidFill>
              <a:cs typeface="Calibri"/>
            </a:endParaRPr>
          </a:p>
        </p:txBody>
      </p:sp>
      <p:sp>
        <p:nvSpPr>
          <p:cNvPr id="16" name="正方形/長方形 11">
            <a:extLst>
              <a:ext uri="{FF2B5EF4-FFF2-40B4-BE49-F238E27FC236}">
                <a16:creationId xmlns:a16="http://schemas.microsoft.com/office/drawing/2014/main" id="{7EF03B3A-443B-4B4C-A540-DE184400FC65}"/>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a:solidFill>
                <a:schemeClr val="bg1"/>
              </a:solidFill>
              <a:latin typeface="Meiryo UI"/>
              <a:ea typeface="Meiryo UI"/>
            </a:endParaRPr>
          </a:p>
        </p:txBody>
      </p:sp>
      <p:sp>
        <p:nvSpPr>
          <p:cNvPr id="13" name="Text Box 5">
            <a:extLst>
              <a:ext uri="{FF2B5EF4-FFF2-40B4-BE49-F238E27FC236}">
                <a16:creationId xmlns:a16="http://schemas.microsoft.com/office/drawing/2014/main" id="{7B95BF21-6416-4673-B998-FB5A5B3AE2FD}"/>
              </a:ext>
            </a:extLst>
          </p:cNvPr>
          <p:cNvSpPr txBox="1">
            <a:spLocks noChangeArrowheads="1"/>
          </p:cNvSpPr>
          <p:nvPr/>
        </p:nvSpPr>
        <p:spPr bwMode="auto">
          <a:xfrm>
            <a:off x="4606509" y="2485139"/>
            <a:ext cx="3542490" cy="3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200">
                <a:latin typeface="Meiryo UI"/>
                <a:ea typeface="Meiryo UI"/>
              </a:rPr>
              <a:t>●健康遊具（更新前）；</a:t>
            </a:r>
            <a:r>
              <a:rPr lang="en-US" altLang="ja-JP" sz="1000">
                <a:latin typeface="Calibri"/>
                <a:ea typeface="Meiryo UI"/>
              </a:rPr>
              <a:t>15</a:t>
            </a:r>
            <a:r>
              <a:rPr lang="ja-JP" altLang="en-US" sz="1000">
                <a:latin typeface="Calibri"/>
                <a:ea typeface="Meiryo UI"/>
              </a:rPr>
              <a:t>基程設置されコースが形成</a:t>
            </a:r>
            <a:endParaRPr lang="en-US" altLang="ja-JP" sz="1200">
              <a:latin typeface="Meiryo UI" panose="020B0604030504040204" pitchFamily="50" charset="-128"/>
              <a:ea typeface="Meiryo UI" panose="020B0604030504040204" pitchFamily="50" charset="-128"/>
            </a:endParaRPr>
          </a:p>
        </p:txBody>
      </p:sp>
      <p:sp>
        <p:nvSpPr>
          <p:cNvPr id="15" name="Text Box 5">
            <a:extLst>
              <a:ext uri="{FF2B5EF4-FFF2-40B4-BE49-F238E27FC236}">
                <a16:creationId xmlns:a16="http://schemas.microsoft.com/office/drawing/2014/main" id="{E2FA4D1B-E29E-4937-B315-7408921F1AC4}"/>
              </a:ext>
            </a:extLst>
          </p:cNvPr>
          <p:cNvSpPr txBox="1">
            <a:spLocks noChangeArrowheads="1"/>
          </p:cNvSpPr>
          <p:nvPr/>
        </p:nvSpPr>
        <p:spPr bwMode="auto">
          <a:xfrm>
            <a:off x="5396108" y="4562707"/>
            <a:ext cx="1953644" cy="33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200">
                <a:latin typeface="Meiryo UI" panose="020B0604030504040204" pitchFamily="50" charset="-128"/>
                <a:ea typeface="Meiryo UI" panose="020B0604030504040204" pitchFamily="50" charset="-128"/>
              </a:rPr>
              <a:t>●健康遊具（更新後）</a:t>
            </a:r>
            <a:endParaRPr lang="en-US" altLang="ja-JP" sz="120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A5BD1548-EB66-4B8E-85A7-02B01AC550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56" t="52042" r="27539" b="18490"/>
          <a:stretch/>
        </p:blipFill>
        <p:spPr>
          <a:xfrm>
            <a:off x="7043008" y="2852848"/>
            <a:ext cx="1839064" cy="1364756"/>
          </a:xfrm>
          <a:prstGeom prst="rect">
            <a:avLst/>
          </a:prstGeom>
          <a:ln>
            <a:solidFill>
              <a:schemeClr val="lt1">
                <a:hueOff val="0"/>
                <a:satOff val="0"/>
                <a:lumOff val="0"/>
              </a:schemeClr>
            </a:solidFill>
          </a:ln>
        </p:spPr>
      </p:pic>
      <p:sp>
        <p:nvSpPr>
          <p:cNvPr id="18" name="Text Box 5">
            <a:extLst>
              <a:ext uri="{FF2B5EF4-FFF2-40B4-BE49-F238E27FC236}">
                <a16:creationId xmlns:a16="http://schemas.microsoft.com/office/drawing/2014/main" id="{81BEAFEC-95F2-4426-8A3A-D64B200509AC}"/>
              </a:ext>
            </a:extLst>
          </p:cNvPr>
          <p:cNvSpPr txBox="1">
            <a:spLocks noChangeArrowheads="1"/>
          </p:cNvSpPr>
          <p:nvPr/>
        </p:nvSpPr>
        <p:spPr bwMode="auto">
          <a:xfrm>
            <a:off x="4940191" y="4197952"/>
            <a:ext cx="1931155" cy="3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050" dirty="0">
                <a:latin typeface="Meiryo UI"/>
                <a:ea typeface="Meiryo UI"/>
              </a:rPr>
              <a:t>健全度</a:t>
            </a:r>
            <a:r>
              <a:rPr lang="en-US" altLang="ja-JP" sz="1050" dirty="0">
                <a:latin typeface="Meiryo UI"/>
                <a:ea typeface="Meiryo UI"/>
              </a:rPr>
              <a:t>B（</a:t>
            </a:r>
            <a:r>
              <a:rPr lang="en-US" sz="1100" dirty="0">
                <a:latin typeface="Meiryo UI"/>
                <a:ea typeface="Meiryo UI"/>
              </a:rPr>
              <a:t>R2</a:t>
            </a:r>
            <a:r>
              <a:rPr lang="en-US" altLang="ja-JP" sz="1100" dirty="0">
                <a:latin typeface="Meiryo UI"/>
                <a:ea typeface="Meiryo UI"/>
              </a:rPr>
              <a:t>8</a:t>
            </a:r>
            <a:r>
              <a:rPr lang="en-US" sz="1100" dirty="0">
                <a:latin typeface="Meiryo UI"/>
                <a:ea typeface="Meiryo UI"/>
              </a:rPr>
              <a:t>改修予定</a:t>
            </a:r>
            <a:r>
              <a:rPr lang="en-US" altLang="ja-JP" sz="1050" dirty="0">
                <a:latin typeface="Meiryo UI"/>
                <a:ea typeface="Meiryo UI"/>
              </a:rPr>
              <a:t>）</a:t>
            </a:r>
            <a:endParaRPr lang="ja-JP" altLang="en-US" sz="1050" dirty="0">
              <a:latin typeface="Meiryo UI"/>
              <a:ea typeface="Meiryo UI"/>
            </a:endParaRPr>
          </a:p>
        </p:txBody>
      </p:sp>
      <p:sp>
        <p:nvSpPr>
          <p:cNvPr id="19" name="Text Box 5">
            <a:extLst>
              <a:ext uri="{FF2B5EF4-FFF2-40B4-BE49-F238E27FC236}">
                <a16:creationId xmlns:a16="http://schemas.microsoft.com/office/drawing/2014/main" id="{02F2BA73-4F9E-44BC-B58E-8DE087450461}"/>
              </a:ext>
            </a:extLst>
          </p:cNvPr>
          <p:cNvSpPr txBox="1">
            <a:spLocks noChangeArrowheads="1"/>
          </p:cNvSpPr>
          <p:nvPr/>
        </p:nvSpPr>
        <p:spPr bwMode="auto">
          <a:xfrm>
            <a:off x="4929462" y="6489946"/>
            <a:ext cx="3986772" cy="329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en-US" altLang="ja-JP" sz="1000" b="1" u="sng">
                <a:latin typeface="Meiryo UI"/>
                <a:ea typeface="Meiryo UI"/>
              </a:rPr>
              <a:t>コース利用者が多いこと等社会的ニーズが高く</a:t>
            </a:r>
            <a:r>
              <a:rPr lang="en-US" altLang="ja-JP" sz="1000">
                <a:latin typeface="Meiryo UI"/>
                <a:ea typeface="Meiryo UI"/>
              </a:rPr>
              <a:t>、R4</a:t>
            </a:r>
            <a:r>
              <a:rPr lang="ja-JP" altLang="en-US" sz="1000">
                <a:latin typeface="Meiryo UI"/>
                <a:ea typeface="Meiryo UI"/>
              </a:rPr>
              <a:t>にコース全体で更新</a:t>
            </a:r>
            <a:endParaRPr lang="en-US" altLang="ja-JP" sz="1400">
              <a:latin typeface="Meiryo UI"/>
              <a:ea typeface="Meiryo UI"/>
            </a:endParaRPr>
          </a:p>
        </p:txBody>
      </p:sp>
      <p:pic>
        <p:nvPicPr>
          <p:cNvPr id="21" name="図 20">
            <a:extLst>
              <a:ext uri="{FF2B5EF4-FFF2-40B4-BE49-F238E27FC236}">
                <a16:creationId xmlns:a16="http://schemas.microsoft.com/office/drawing/2014/main" id="{EFC45CB6-C71E-488B-BBA3-F37941F4348A}"/>
              </a:ext>
            </a:extLst>
          </p:cNvPr>
          <p:cNvPicPr>
            <a:picLocks noChangeAspect="1"/>
          </p:cNvPicPr>
          <p:nvPr/>
        </p:nvPicPr>
        <p:blipFill rotWithShape="1">
          <a:blip r:embed="rId4">
            <a:extLst>
              <a:ext uri="{28A0092B-C50C-407E-A947-70E740481C1C}">
                <a14:useLocalDpi xmlns:a14="http://schemas.microsoft.com/office/drawing/2010/main" val="0"/>
              </a:ext>
            </a:extLst>
          </a:blip>
          <a:srcRect l="18088" t="17089" r="13111" b="24419"/>
          <a:stretch/>
        </p:blipFill>
        <p:spPr>
          <a:xfrm>
            <a:off x="5605160" y="4854448"/>
            <a:ext cx="2447248" cy="1751928"/>
          </a:xfrm>
          <a:prstGeom prst="rect">
            <a:avLst/>
          </a:prstGeom>
        </p:spPr>
      </p:pic>
      <p:pic>
        <p:nvPicPr>
          <p:cNvPr id="22" name="図 21">
            <a:extLst>
              <a:ext uri="{FF2B5EF4-FFF2-40B4-BE49-F238E27FC236}">
                <a16:creationId xmlns:a16="http://schemas.microsoft.com/office/drawing/2014/main" id="{E4F62D81-D45B-402D-B1FC-0D4CFC3080BD}"/>
              </a:ext>
            </a:extLst>
          </p:cNvPr>
          <p:cNvPicPr>
            <a:picLocks noChangeAspect="1"/>
          </p:cNvPicPr>
          <p:nvPr/>
        </p:nvPicPr>
        <p:blipFill rotWithShape="1">
          <a:blip r:embed="rId5"/>
          <a:srcRect r="14325" b="18048"/>
          <a:stretch/>
        </p:blipFill>
        <p:spPr>
          <a:xfrm>
            <a:off x="4879950" y="2794968"/>
            <a:ext cx="1789374" cy="1462229"/>
          </a:xfrm>
          <a:prstGeom prst="rect">
            <a:avLst/>
          </a:prstGeom>
        </p:spPr>
      </p:pic>
      <p:sp>
        <p:nvSpPr>
          <p:cNvPr id="23" name="Text Box 5">
            <a:extLst>
              <a:ext uri="{FF2B5EF4-FFF2-40B4-BE49-F238E27FC236}">
                <a16:creationId xmlns:a16="http://schemas.microsoft.com/office/drawing/2014/main" id="{565EDAE6-6FA9-4D09-9BA3-0113A758F260}"/>
              </a:ext>
            </a:extLst>
          </p:cNvPr>
          <p:cNvSpPr txBox="1">
            <a:spLocks noChangeArrowheads="1"/>
          </p:cNvSpPr>
          <p:nvPr/>
        </p:nvSpPr>
        <p:spPr bwMode="auto">
          <a:xfrm>
            <a:off x="7042307" y="4107611"/>
            <a:ext cx="1832777" cy="3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200"/>
              </a:lnSpc>
              <a:spcBef>
                <a:spcPts val="600"/>
              </a:spcBef>
              <a:buFont typeface="Arial" panose="020B0604020202020204" pitchFamily="34" charset="0"/>
              <a:buNone/>
            </a:pPr>
            <a:r>
              <a:rPr lang="ja-JP" altLang="en-US" sz="1050" dirty="0">
                <a:latin typeface="Meiryo UI"/>
                <a:ea typeface="Meiryo UI"/>
              </a:rPr>
              <a:t>健全度</a:t>
            </a:r>
            <a:r>
              <a:rPr lang="en-US" altLang="ja-JP" sz="1050" dirty="0">
                <a:latin typeface="Meiryo UI"/>
                <a:ea typeface="Meiryo UI"/>
              </a:rPr>
              <a:t>C（</a:t>
            </a:r>
            <a:r>
              <a:rPr lang="en-US" sz="1100" dirty="0">
                <a:latin typeface="Meiryo UI"/>
                <a:ea typeface="Meiryo UI"/>
              </a:rPr>
              <a:t>R</a:t>
            </a:r>
            <a:r>
              <a:rPr lang="en-US" altLang="ja-JP" sz="1100" dirty="0">
                <a:latin typeface="Meiryo UI"/>
                <a:ea typeface="Meiryo UI"/>
              </a:rPr>
              <a:t>2</a:t>
            </a:r>
            <a:r>
              <a:rPr lang="en-US" sz="1100" dirty="0">
                <a:latin typeface="Meiryo UI"/>
                <a:ea typeface="Meiryo UI"/>
              </a:rPr>
              <a:t>改修予定</a:t>
            </a:r>
            <a:r>
              <a:rPr lang="en-US" altLang="ja-JP" sz="1050" dirty="0">
                <a:latin typeface="Meiryo UI"/>
                <a:ea typeface="Meiryo UI"/>
              </a:rPr>
              <a:t>）</a:t>
            </a:r>
            <a:endParaRPr lang="en-US" altLang="ja-JP" sz="1400" dirty="0">
              <a:latin typeface="Meiryo UI"/>
              <a:ea typeface="Meiryo UI"/>
            </a:endParaRPr>
          </a:p>
        </p:txBody>
      </p:sp>
      <p:sp>
        <p:nvSpPr>
          <p:cNvPr id="11" name="コンテンツ プレースホルダー 2">
            <a:extLst>
              <a:ext uri="{FF2B5EF4-FFF2-40B4-BE49-F238E27FC236}">
                <a16:creationId xmlns:a16="http://schemas.microsoft.com/office/drawing/2014/main" id="{7448F29C-50B1-11FC-BD11-BE87C7906EF1}"/>
              </a:ext>
            </a:extLst>
          </p:cNvPr>
          <p:cNvSpPr txBox="1">
            <a:spLocks/>
          </p:cNvSpPr>
          <p:nvPr/>
        </p:nvSpPr>
        <p:spPr bwMode="auto">
          <a:xfrm>
            <a:off x="4482030" y="2306488"/>
            <a:ext cx="2523986" cy="387839"/>
          </a:xfrm>
          <a:prstGeom prst="rect">
            <a:avLst/>
          </a:prstGeom>
          <a:noFill/>
          <a:ln w="12700">
            <a:noFill/>
            <a:miter lim="800000"/>
            <a:headEnd/>
            <a:tailEnd/>
          </a:ln>
        </p:spPr>
        <p:txBody>
          <a:bodyPr lIns="91440" tIns="45720" rIns="91440" bIns="45720"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a:spcBef>
                <a:spcPct val="0"/>
              </a:spcBef>
              <a:buNone/>
            </a:pPr>
            <a:r>
              <a:rPr lang="ja-JP" altLang="en-US" sz="1200">
                <a:latin typeface="Meiryo UI"/>
                <a:ea typeface="Meiryo UI"/>
              </a:rPr>
              <a:t>■</a:t>
            </a:r>
            <a:r>
              <a:rPr lang="ja-JP" sz="1200">
                <a:latin typeface="Meiryo UI"/>
                <a:ea typeface="Meiryo UI"/>
              </a:rPr>
              <a:t>社会的ニーズ</a:t>
            </a:r>
            <a:r>
              <a:rPr lang="ja-JP" altLang="en-US" sz="1200">
                <a:latin typeface="Meiryo UI"/>
                <a:ea typeface="Meiryo UI"/>
              </a:rPr>
              <a:t>を考慮する事例</a:t>
            </a:r>
            <a:endParaRPr lang="ja-JP" sz="1200">
              <a:latin typeface="Meiryo UI"/>
              <a:ea typeface="Meiryo UI"/>
              <a:cs typeface="Calibri"/>
            </a:endParaRPr>
          </a:p>
        </p:txBody>
      </p:sp>
      <p:sp>
        <p:nvSpPr>
          <p:cNvPr id="20" name="Freeform 77">
            <a:extLst>
              <a:ext uri="{FF2B5EF4-FFF2-40B4-BE49-F238E27FC236}">
                <a16:creationId xmlns:a16="http://schemas.microsoft.com/office/drawing/2014/main" id="{86771505-08A8-59DD-EF4B-6F80DF35C4B3}"/>
              </a:ext>
            </a:extLst>
          </p:cNvPr>
          <p:cNvSpPr>
            <a:spLocks/>
          </p:cNvSpPr>
          <p:nvPr/>
        </p:nvSpPr>
        <p:spPr bwMode="auto">
          <a:xfrm rot="5400000">
            <a:off x="6757398" y="4090083"/>
            <a:ext cx="155187" cy="914199"/>
          </a:xfrm>
          <a:custGeom>
            <a:avLst/>
            <a:gdLst>
              <a:gd name="T0" fmla="*/ 0 w 31"/>
              <a:gd name="T1" fmla="*/ 230 h 230"/>
              <a:gd name="T2" fmla="*/ 31 w 31"/>
              <a:gd name="T3" fmla="*/ 115 h 230"/>
              <a:gd name="T4" fmla="*/ 0 w 31"/>
              <a:gd name="T5" fmla="*/ 0 h 230"/>
              <a:gd name="T6" fmla="*/ 0 w 31"/>
              <a:gd name="T7" fmla="*/ 230 h 230"/>
            </a:gdLst>
            <a:ahLst/>
            <a:cxnLst>
              <a:cxn ang="0">
                <a:pos x="T0" y="T1"/>
              </a:cxn>
              <a:cxn ang="0">
                <a:pos x="T2" y="T3"/>
              </a:cxn>
              <a:cxn ang="0">
                <a:pos x="T4" y="T5"/>
              </a:cxn>
              <a:cxn ang="0">
                <a:pos x="T6" y="T7"/>
              </a:cxn>
            </a:cxnLst>
            <a:rect l="0" t="0" r="r" b="b"/>
            <a:pathLst>
              <a:path w="31" h="230">
                <a:moveTo>
                  <a:pt x="0" y="230"/>
                </a:moveTo>
                <a:lnTo>
                  <a:pt x="31" y="115"/>
                </a:lnTo>
                <a:lnTo>
                  <a:pt x="0" y="0"/>
                </a:lnTo>
                <a:lnTo>
                  <a:pt x="0" y="230"/>
                </a:lnTo>
                <a:close/>
              </a:path>
            </a:pathLst>
          </a:custGeom>
          <a:solidFill>
            <a:schemeClr val="tx2">
              <a:lumMod val="60000"/>
              <a:lumOff val="40000"/>
            </a:schemeClr>
          </a:solidFill>
          <a:ln w="3175" cap="flat">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776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ja-JP" altLang="en-US" sz="2400" b="1">
                <a:solidFill>
                  <a:schemeClr val="accent6"/>
                </a:solidFill>
                <a:latin typeface="Meiryo UI" pitchFamily="50" charset="-128"/>
                <a:ea typeface="Meiryo UI" pitchFamily="50" charset="-128"/>
                <a:cs typeface="Meiryo UI" pitchFamily="50" charset="-128"/>
              </a:rPr>
              <a:t>４</a:t>
            </a:r>
            <a:r>
              <a:rPr lang="ja-JP" altLang="en-US" sz="2400" b="1">
                <a:solidFill>
                  <a:schemeClr val="bg1"/>
                </a:solidFill>
                <a:latin typeface="Meiryo UI" pitchFamily="50" charset="-128"/>
                <a:ea typeface="Meiryo UI" pitchFamily="50" charset="-128"/>
                <a:cs typeface="Meiryo UI" pitchFamily="50" charset="-128"/>
              </a:rPr>
              <a:t>　更新の考え方・更新フローの充実</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12</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3" name="表 36">
            <a:extLst>
              <a:ext uri="{FF2B5EF4-FFF2-40B4-BE49-F238E27FC236}">
                <a16:creationId xmlns:a16="http://schemas.microsoft.com/office/drawing/2014/main" id="{B60E0EE8-09A2-7F45-DE29-5BA856BB445E}"/>
              </a:ext>
            </a:extLst>
          </p:cNvPr>
          <p:cNvGraphicFramePr>
            <a:graphicFrameLocks noGrp="1"/>
          </p:cNvGraphicFramePr>
          <p:nvPr>
            <p:extLst>
              <p:ext uri="{D42A27DB-BD31-4B8C-83A1-F6EECF244321}">
                <p14:modId xmlns:p14="http://schemas.microsoft.com/office/powerpoint/2010/main" val="3259866924"/>
              </p:ext>
            </p:extLst>
          </p:nvPr>
        </p:nvGraphicFramePr>
        <p:xfrm>
          <a:off x="100013" y="685503"/>
          <a:ext cx="8922067" cy="1691640"/>
        </p:xfrm>
        <a:graphic>
          <a:graphicData uri="http://schemas.openxmlformats.org/drawingml/2006/table">
            <a:tbl>
              <a:tblPr firstRow="1" bandRow="1">
                <a:tableStyleId>{5C22544A-7EE6-4342-B048-85BDC9FD1C3A}</a:tableStyleId>
              </a:tblPr>
              <a:tblGrid>
                <a:gridCol w="1431607">
                  <a:extLst>
                    <a:ext uri="{9D8B030D-6E8A-4147-A177-3AD203B41FA5}">
                      <a16:colId xmlns:a16="http://schemas.microsoft.com/office/drawing/2014/main" val="3372811264"/>
                    </a:ext>
                  </a:extLst>
                </a:gridCol>
                <a:gridCol w="2496820">
                  <a:extLst>
                    <a:ext uri="{9D8B030D-6E8A-4147-A177-3AD203B41FA5}">
                      <a16:colId xmlns:a16="http://schemas.microsoft.com/office/drawing/2014/main" val="2696139856"/>
                    </a:ext>
                  </a:extLst>
                </a:gridCol>
                <a:gridCol w="2496820">
                  <a:extLst>
                    <a:ext uri="{9D8B030D-6E8A-4147-A177-3AD203B41FA5}">
                      <a16:colId xmlns:a16="http://schemas.microsoft.com/office/drawing/2014/main" val="729234138"/>
                    </a:ext>
                  </a:extLst>
                </a:gridCol>
                <a:gridCol w="249682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panose="020B0604030504040204" pitchFamily="50" charset="-128"/>
                          <a:ea typeface="Meiryo UI" panose="020B0604030504040204" pitchFamily="50" charset="-128"/>
                          <a:cs typeface="+mn-cs"/>
                        </a:rPr>
                        <a:t>更新の考え方・</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panose="020B0604030504040204" pitchFamily="50" charset="-128"/>
                          <a:ea typeface="Meiryo UI" panose="020B0604030504040204" pitchFamily="50" charset="-128"/>
                          <a:cs typeface="+mn-cs"/>
                        </a:rPr>
                        <a:t>更新フローの充実</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橋梁</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性能評価マトリクスによる評価（定量的）を更新フローに反映</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公園</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経済的視点を考慮した日常維持管理の妥当性や社会的視点（利用者ニーズ）を更新フローに適切に反映</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街路樹</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更新の考え方に都市樹木再生指針を追加</a:t>
                      </a:r>
                      <a:endParaRPr kumimoji="1" lang="ja-JP" altLang="en-US" sz="1100" b="0" i="0" u="none" strike="noStrike" kern="1200" cap="none" spc="0" normalizeH="0" baseline="0" noProof="0" dirty="0">
                        <a:ln>
                          <a:noFill/>
                        </a:ln>
                        <a:solidFill>
                          <a:prstClr val="black"/>
                        </a:solidFill>
                        <a:effectLst/>
                        <a:uLnTx/>
                        <a:uFillTx/>
                        <a:latin typeface="Meiryo UI"/>
                        <a:ea typeface="Meiryo UI"/>
                        <a:cs typeface="+mn-cs"/>
                      </a:endParaRP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堤防・護岸等</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河床低下や河床洗堀などの河道特性を考慮した更新フローの見直し</a:t>
                      </a:r>
                      <a:endParaRPr kumimoji="1" lang="en-US" altLang="ja-JP" sz="1100" b="0" i="0" u="none" strike="noStrike" kern="1200" cap="none" spc="0" normalizeH="0" baseline="0" noProof="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港湾</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利用頻度等を踏まえた施設の統廃合など維持管理費の縮減を検討</a:t>
                      </a:r>
                      <a:endParaRPr kumimoji="1" lang="en-US" altLang="ja-JP" sz="1100" b="0" i="0" u="none" strike="noStrike" kern="1200" cap="none" spc="0" normalizeH="0" baseline="0" noProof="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schemeClr val="tx1"/>
                          </a:solidFill>
                          <a:effectLst/>
                          <a:uLnTx/>
                          <a:uFillTx/>
                          <a:latin typeface="Meiryo UI"/>
                          <a:ea typeface="Meiryo UI"/>
                          <a:cs typeface="+mn-cs"/>
                        </a:rPr>
                        <a:t>(</a:t>
                      </a:r>
                      <a:r>
                        <a:rPr kumimoji="1" lang="ja-JP" altLang="en-US" sz="1100" b="0" i="0" u="none" strike="noStrike" kern="1200" cap="none" spc="0" normalizeH="0" baseline="0" noProof="0">
                          <a:ln>
                            <a:noFill/>
                          </a:ln>
                          <a:solidFill>
                            <a:schemeClr val="tx1"/>
                          </a:solidFill>
                          <a:effectLst/>
                          <a:uLnTx/>
                          <a:uFillTx/>
                          <a:latin typeface="Meiryo UI"/>
                          <a:ea typeface="Meiryo UI"/>
                          <a:cs typeface="+mn-cs"/>
                        </a:rPr>
                        <a:t>下水）腐食、不良発生率等を踏まえた更新フローの作成</a:t>
                      </a: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（下水）実態に即した（効率的・経済的な）中分類単位などの設備群での更新・改築の判定に至るフローを追加</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（下水）部品交換による</a:t>
                      </a:r>
                      <a:r>
                        <a:rPr kumimoji="1" lang="en-US" altLang="ja-JP" sz="1100" b="0" i="0" u="none" strike="noStrike" kern="1200" cap="none" spc="0" normalizeH="0" baseline="0" noProof="0" dirty="0">
                          <a:ln>
                            <a:noFill/>
                          </a:ln>
                          <a:solidFill>
                            <a:schemeClr val="tx1"/>
                          </a:solidFill>
                          <a:effectLst/>
                          <a:uLnTx/>
                          <a:uFillTx/>
                          <a:latin typeface="Meiryo UI"/>
                          <a:ea typeface="Meiryo UI"/>
                          <a:cs typeface="+mn-cs"/>
                        </a:rPr>
                        <a:t>LCC</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検討の判定ができるように小分類単位での更新フローの見直し。</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設備分類の細分化、追加による、より適切な目標寿命の設定を検討</a:t>
                      </a:r>
                    </a:p>
                  </a:txBody>
                  <a:tcPr/>
                </a:tc>
                <a:extLst>
                  <a:ext uri="{0D108BD9-81ED-4DB2-BD59-A6C34878D82A}">
                    <a16:rowId xmlns:a16="http://schemas.microsoft.com/office/drawing/2014/main" val="1305431286"/>
                  </a:ext>
                </a:extLst>
              </a:tr>
            </a:tbl>
          </a:graphicData>
        </a:graphic>
      </p:graphicFrame>
      <p:sp>
        <p:nvSpPr>
          <p:cNvPr id="70" name="コンテンツ プレースホルダー 2">
            <a:extLst>
              <a:ext uri="{FF2B5EF4-FFF2-40B4-BE49-F238E27FC236}">
                <a16:creationId xmlns:a16="http://schemas.microsoft.com/office/drawing/2014/main" id="{36F25988-A9D6-4237-8907-B88937499EB2}"/>
              </a:ext>
            </a:extLst>
          </p:cNvPr>
          <p:cNvSpPr txBox="1">
            <a:spLocks/>
          </p:cNvSpPr>
          <p:nvPr/>
        </p:nvSpPr>
        <p:spPr bwMode="auto">
          <a:xfrm>
            <a:off x="228676" y="2431946"/>
            <a:ext cx="4262437"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■河川護岸の更新フローの見直し</a:t>
            </a:r>
            <a:endParaRPr lang="en-US" altLang="ja-JP" sz="140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回河川等部会資料）</a:t>
            </a:r>
            <a:endParaRPr lang="en-US" altLang="ja-JP" sz="140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2A1E9869-83CF-4ACA-A99D-EC4CDB39B5D9}"/>
              </a:ext>
            </a:extLst>
          </p:cNvPr>
          <p:cNvSpPr txBox="1"/>
          <p:nvPr/>
        </p:nvSpPr>
        <p:spPr>
          <a:xfrm>
            <a:off x="521483" y="5908245"/>
            <a:ext cx="8101034" cy="56470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ja-JP" altLang="en-US" sz="1100" b="1">
                <a:latin typeface="Meiryo UI" panose="020B0604030504040204" pitchFamily="50" charset="-128"/>
                <a:ea typeface="Meiryo UI" panose="020B0604030504040204" pitchFamily="50" charset="-128"/>
                <a:cs typeface="Calibri"/>
              </a:rPr>
              <a:t>更新の考え方・更新フローの充実にあたっての特筆する視点（基本方針へ反映する要素）</a:t>
            </a:r>
          </a:p>
          <a:p>
            <a:pPr marL="182245" indent="-182245" algn="just">
              <a:lnSpc>
                <a:spcPct val="150000"/>
              </a:lnSpc>
              <a:buFont typeface="Arial" panose="020B0604020202020204" pitchFamily="34" charset="0"/>
              <a:buChar char="•"/>
            </a:pPr>
            <a:r>
              <a:rPr lang="ja-JP" altLang="en-US" sz="1100">
                <a:latin typeface="Meiryo UI"/>
                <a:ea typeface="Meiryo UI"/>
                <a:cs typeface="Calibri"/>
              </a:rPr>
              <a:t>経済的・社会的・物理的視点をふまえ、</a:t>
            </a:r>
            <a:r>
              <a:rPr lang="ja-JP" altLang="en-US" sz="1100" u="sng">
                <a:solidFill>
                  <a:srgbClr val="FF0000"/>
                </a:solidFill>
                <a:latin typeface="Meiryo UI"/>
                <a:ea typeface="Meiryo UI"/>
                <a:cs typeface="Calibri"/>
              </a:rPr>
              <a:t>施設の特性に応じた項目の追加や、施設更新の実態も考慮した内容</a:t>
            </a:r>
            <a:r>
              <a:rPr lang="ja-JP" altLang="en-US" sz="1100">
                <a:latin typeface="Meiryo UI"/>
                <a:ea typeface="Meiryo UI"/>
                <a:cs typeface="Calibri"/>
              </a:rPr>
              <a:t>に更新フローを見直し</a:t>
            </a:r>
            <a:endParaRPr lang="en-US" altLang="ja-JP" sz="1100" kern="1200">
              <a:latin typeface="Meiryo UI"/>
              <a:ea typeface="Meiryo UI"/>
            </a:endParaRPr>
          </a:p>
        </p:txBody>
      </p:sp>
      <p:pic>
        <p:nvPicPr>
          <p:cNvPr id="2" name="図 1">
            <a:extLst>
              <a:ext uri="{FF2B5EF4-FFF2-40B4-BE49-F238E27FC236}">
                <a16:creationId xmlns:a16="http://schemas.microsoft.com/office/drawing/2014/main" id="{BD9DBC35-AA75-4F88-A057-D66CEDA8C484}"/>
              </a:ext>
            </a:extLst>
          </p:cNvPr>
          <p:cNvPicPr>
            <a:picLocks noChangeAspect="1"/>
          </p:cNvPicPr>
          <p:nvPr/>
        </p:nvPicPr>
        <p:blipFill>
          <a:blip r:embed="rId2"/>
          <a:stretch>
            <a:fillRect/>
          </a:stretch>
        </p:blipFill>
        <p:spPr>
          <a:xfrm>
            <a:off x="316033" y="2871297"/>
            <a:ext cx="3686225" cy="3018511"/>
          </a:xfrm>
          <a:prstGeom prst="rect">
            <a:avLst/>
          </a:prstGeom>
        </p:spPr>
      </p:pic>
      <p:sp>
        <p:nvSpPr>
          <p:cNvPr id="16" name="正方形/長方形 11">
            <a:extLst>
              <a:ext uri="{FF2B5EF4-FFF2-40B4-BE49-F238E27FC236}">
                <a16:creationId xmlns:a16="http://schemas.microsoft.com/office/drawing/2014/main" id="{7EF03B3A-443B-4B4C-A540-DE184400FC65}"/>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a:solidFill>
                <a:schemeClr val="bg1"/>
              </a:solidFill>
              <a:latin typeface="Meiryo UI"/>
              <a:ea typeface="Meiryo UI"/>
            </a:endParaRPr>
          </a:p>
        </p:txBody>
      </p:sp>
      <p:grpSp>
        <p:nvGrpSpPr>
          <p:cNvPr id="13" name="グループ化 12">
            <a:extLst>
              <a:ext uri="{FF2B5EF4-FFF2-40B4-BE49-F238E27FC236}">
                <a16:creationId xmlns:a16="http://schemas.microsoft.com/office/drawing/2014/main" id="{C2EC6392-BC14-4D46-8BCA-910E8EE74638}"/>
              </a:ext>
            </a:extLst>
          </p:cNvPr>
          <p:cNvGrpSpPr>
            <a:grpSpLocks noChangeAspect="1"/>
          </p:cNvGrpSpPr>
          <p:nvPr/>
        </p:nvGrpSpPr>
        <p:grpSpPr>
          <a:xfrm>
            <a:off x="4042887" y="3189692"/>
            <a:ext cx="2308199" cy="1731148"/>
            <a:chOff x="207117" y="1516370"/>
            <a:chExt cx="4979831" cy="3734873"/>
          </a:xfrm>
        </p:grpSpPr>
        <p:pic>
          <p:nvPicPr>
            <p:cNvPr id="14" name="図 13">
              <a:extLst>
                <a:ext uri="{FF2B5EF4-FFF2-40B4-BE49-F238E27FC236}">
                  <a16:creationId xmlns:a16="http://schemas.microsoft.com/office/drawing/2014/main" id="{0FC67DB1-F5D6-4349-B337-2AE350F12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117" y="1516370"/>
              <a:ext cx="4979831" cy="3734873"/>
            </a:xfrm>
            <a:prstGeom prst="rect">
              <a:avLst/>
            </a:prstGeom>
          </p:spPr>
        </p:pic>
        <p:cxnSp>
          <p:nvCxnSpPr>
            <p:cNvPr id="15" name="直線矢印コネクタ 14">
              <a:extLst>
                <a:ext uri="{FF2B5EF4-FFF2-40B4-BE49-F238E27FC236}">
                  <a16:creationId xmlns:a16="http://schemas.microsoft.com/office/drawing/2014/main" id="{C7614628-C619-4763-8E26-42651D377121}"/>
                </a:ext>
              </a:extLst>
            </p:cNvPr>
            <p:cNvCxnSpPr>
              <a:cxnSpLocks/>
            </p:cNvCxnSpPr>
            <p:nvPr/>
          </p:nvCxnSpPr>
          <p:spPr>
            <a:xfrm>
              <a:off x="1362563" y="4222057"/>
              <a:ext cx="981594" cy="559129"/>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548B5653-F123-46CB-BCB0-FE480FE009E9}"/>
              </a:ext>
            </a:extLst>
          </p:cNvPr>
          <p:cNvGrpSpPr>
            <a:grpSpLocks noChangeAspect="1"/>
          </p:cNvGrpSpPr>
          <p:nvPr/>
        </p:nvGrpSpPr>
        <p:grpSpPr>
          <a:xfrm>
            <a:off x="6775394" y="3184395"/>
            <a:ext cx="2316633" cy="1736445"/>
            <a:chOff x="6004641" y="531756"/>
            <a:chExt cx="5918022" cy="4435882"/>
          </a:xfrm>
        </p:grpSpPr>
        <p:pic>
          <p:nvPicPr>
            <p:cNvPr id="18" name="図 17">
              <a:extLst>
                <a:ext uri="{FF2B5EF4-FFF2-40B4-BE49-F238E27FC236}">
                  <a16:creationId xmlns:a16="http://schemas.microsoft.com/office/drawing/2014/main" id="{E726FA27-B881-4925-BFB2-6C4599A22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641" y="531756"/>
              <a:ext cx="5918022" cy="4435882"/>
            </a:xfrm>
            <a:prstGeom prst="rect">
              <a:avLst/>
            </a:prstGeom>
          </p:spPr>
        </p:pic>
        <p:cxnSp>
          <p:nvCxnSpPr>
            <p:cNvPr id="19" name="直線矢印コネクタ 18">
              <a:extLst>
                <a:ext uri="{FF2B5EF4-FFF2-40B4-BE49-F238E27FC236}">
                  <a16:creationId xmlns:a16="http://schemas.microsoft.com/office/drawing/2014/main" id="{E934E499-A88B-4E52-996D-166F57591BFE}"/>
                </a:ext>
              </a:extLst>
            </p:cNvPr>
            <p:cNvCxnSpPr/>
            <p:nvPr/>
          </p:nvCxnSpPr>
          <p:spPr>
            <a:xfrm>
              <a:off x="8172496" y="4068992"/>
              <a:ext cx="669970" cy="537048"/>
            </a:xfrm>
            <a:prstGeom prst="straightConnector1">
              <a:avLst/>
            </a:prstGeom>
            <a:ln w="38100">
              <a:solidFill>
                <a:srgbClr val="0000CC"/>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Freeform 77">
            <a:extLst>
              <a:ext uri="{FF2B5EF4-FFF2-40B4-BE49-F238E27FC236}">
                <a16:creationId xmlns:a16="http://schemas.microsoft.com/office/drawing/2014/main" id="{D3E5B3CD-0B5C-4975-BB9F-1B27BDE7106F}"/>
              </a:ext>
            </a:extLst>
          </p:cNvPr>
          <p:cNvSpPr>
            <a:spLocks/>
          </p:cNvSpPr>
          <p:nvPr/>
        </p:nvSpPr>
        <p:spPr bwMode="auto">
          <a:xfrm>
            <a:off x="6509851" y="3529604"/>
            <a:ext cx="155187" cy="914199"/>
          </a:xfrm>
          <a:custGeom>
            <a:avLst/>
            <a:gdLst>
              <a:gd name="T0" fmla="*/ 0 w 31"/>
              <a:gd name="T1" fmla="*/ 230 h 230"/>
              <a:gd name="T2" fmla="*/ 31 w 31"/>
              <a:gd name="T3" fmla="*/ 115 h 230"/>
              <a:gd name="T4" fmla="*/ 0 w 31"/>
              <a:gd name="T5" fmla="*/ 0 h 230"/>
              <a:gd name="T6" fmla="*/ 0 w 31"/>
              <a:gd name="T7" fmla="*/ 230 h 230"/>
            </a:gdLst>
            <a:ahLst/>
            <a:cxnLst>
              <a:cxn ang="0">
                <a:pos x="T0" y="T1"/>
              </a:cxn>
              <a:cxn ang="0">
                <a:pos x="T2" y="T3"/>
              </a:cxn>
              <a:cxn ang="0">
                <a:pos x="T4" y="T5"/>
              </a:cxn>
              <a:cxn ang="0">
                <a:pos x="T6" y="T7"/>
              </a:cxn>
            </a:cxnLst>
            <a:rect l="0" t="0" r="r" b="b"/>
            <a:pathLst>
              <a:path w="31" h="230">
                <a:moveTo>
                  <a:pt x="0" y="230"/>
                </a:moveTo>
                <a:lnTo>
                  <a:pt x="31" y="115"/>
                </a:lnTo>
                <a:lnTo>
                  <a:pt x="0" y="0"/>
                </a:lnTo>
                <a:lnTo>
                  <a:pt x="0" y="230"/>
                </a:lnTo>
                <a:close/>
              </a:path>
            </a:pathLst>
          </a:custGeom>
          <a:solidFill>
            <a:schemeClr val="tx2">
              <a:lumMod val="60000"/>
              <a:lumOff val="40000"/>
            </a:schemeClr>
          </a:solidFill>
          <a:ln w="3175" cap="flat">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1" name="角丸四角形 111">
            <a:extLst>
              <a:ext uri="{FF2B5EF4-FFF2-40B4-BE49-F238E27FC236}">
                <a16:creationId xmlns:a16="http://schemas.microsoft.com/office/drawing/2014/main" id="{E38636C7-F5FD-47BD-91E2-A91FA2690C5F}"/>
              </a:ext>
            </a:extLst>
          </p:cNvPr>
          <p:cNvSpPr/>
          <p:nvPr/>
        </p:nvSpPr>
        <p:spPr>
          <a:xfrm>
            <a:off x="6786573" y="4984387"/>
            <a:ext cx="3076402" cy="3745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災害復旧に合わせて</a:t>
            </a:r>
            <a:endParaRPr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河床低下対策（根固工）を実施</a:t>
            </a:r>
            <a:endParaRPr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コンテンツ プレースホルダー 2">
            <a:extLst>
              <a:ext uri="{FF2B5EF4-FFF2-40B4-BE49-F238E27FC236}">
                <a16:creationId xmlns:a16="http://schemas.microsoft.com/office/drawing/2014/main" id="{7A2011CF-0BE0-4B47-E4E0-1D007ACDB54A}"/>
              </a:ext>
            </a:extLst>
          </p:cNvPr>
          <p:cNvSpPr txBox="1">
            <a:spLocks/>
          </p:cNvSpPr>
          <p:nvPr/>
        </p:nvSpPr>
        <p:spPr bwMode="auto">
          <a:xfrm>
            <a:off x="4009367" y="2859000"/>
            <a:ext cx="4262437" cy="431800"/>
          </a:xfrm>
          <a:prstGeom prst="rect">
            <a:avLst/>
          </a:prstGeom>
          <a:noFill/>
          <a:ln w="12700">
            <a:noFill/>
            <a:miter lim="800000"/>
            <a:headEnd/>
            <a:tailEnd/>
          </a:ln>
        </p:spPr>
        <p:txBody>
          <a:bodyPr lIns="91440" tIns="45720" rIns="91440" bIns="45720"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200">
                <a:latin typeface="Meiryo UI"/>
                <a:ea typeface="Meiryo UI"/>
              </a:rPr>
              <a:t>■河床洗堀による護岸の被災事例</a:t>
            </a:r>
            <a:endParaRPr lang="en-US" altLang="ja-JP" sz="1200">
              <a:latin typeface="Meiryo UI"/>
              <a:ea typeface="Meiryo UI"/>
            </a:endParaRPr>
          </a:p>
        </p:txBody>
      </p:sp>
    </p:spTree>
    <p:extLst>
      <p:ext uri="{BB962C8B-B14F-4D97-AF65-F5344CB8AC3E}">
        <p14:creationId xmlns:p14="http://schemas.microsoft.com/office/powerpoint/2010/main" val="896832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20D55289-EA0B-4752-A973-065FF2A3B188}"/>
              </a:ext>
            </a:extLst>
          </p:cNvPr>
          <p:cNvSpPr/>
          <p:nvPr/>
        </p:nvSpPr>
        <p:spPr>
          <a:xfrm>
            <a:off x="269218" y="698502"/>
            <a:ext cx="8523866" cy="558871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lIns="91440" tIns="45720" rIns="91440" bIns="45720" anchor="t"/>
          <a:lstStyle/>
          <a:p>
            <a:pPr algn="just">
              <a:defRPr/>
            </a:pPr>
            <a:r>
              <a:rPr lang="ja-JP" altLang="en-US" sz="1600" b="1" kern="100">
                <a:solidFill>
                  <a:prstClr val="black"/>
                </a:solidFill>
                <a:latin typeface="Meiryo UI"/>
                <a:ea typeface="Meiryo UI"/>
                <a:cs typeface="Times New Roman"/>
              </a:rPr>
              <a:t>○</a:t>
            </a:r>
            <a:r>
              <a:rPr lang="ja-JP" altLang="en-US" sz="1600" b="1" i="0" u="none" strike="noStrike" baseline="0">
                <a:solidFill>
                  <a:srgbClr val="000000"/>
                </a:solidFill>
                <a:latin typeface="Meiryo UI"/>
                <a:ea typeface="Meiryo UI"/>
              </a:rPr>
              <a:t>効率的・効果的な維持管理の推進</a:t>
            </a:r>
            <a:endParaRPr lang="en-US" altLang="ja-JP" sz="1600" b="1" kern="100">
              <a:solidFill>
                <a:prstClr val="black"/>
              </a:solidFill>
              <a:latin typeface="Meiryo UI"/>
              <a:ea typeface="Meiryo UI"/>
              <a:cs typeface="Times New Roman"/>
            </a:endParaRPr>
          </a:p>
        </p:txBody>
      </p:sp>
      <p:graphicFrame>
        <p:nvGraphicFramePr>
          <p:cNvPr id="5" name="表 4">
            <a:extLst>
              <a:ext uri="{FF2B5EF4-FFF2-40B4-BE49-F238E27FC236}">
                <a16:creationId xmlns:a16="http://schemas.microsoft.com/office/drawing/2014/main" id="{A9066F00-5FBB-48BA-89FB-AB18B7C182A4}"/>
              </a:ext>
            </a:extLst>
          </p:cNvPr>
          <p:cNvGraphicFramePr>
            <a:graphicFrameLocks noGrp="1"/>
          </p:cNvGraphicFramePr>
          <p:nvPr>
            <p:extLst>
              <p:ext uri="{D42A27DB-BD31-4B8C-83A1-F6EECF244321}">
                <p14:modId xmlns:p14="http://schemas.microsoft.com/office/powerpoint/2010/main" val="3895547609"/>
              </p:ext>
            </p:extLst>
          </p:nvPr>
        </p:nvGraphicFramePr>
        <p:xfrm>
          <a:off x="474785" y="1095375"/>
          <a:ext cx="8109260" cy="5074506"/>
        </p:xfrm>
        <a:graphic>
          <a:graphicData uri="http://schemas.openxmlformats.org/drawingml/2006/table">
            <a:tbl>
              <a:tblPr firstRow="1" bandRow="1">
                <a:tableStyleId>{5C22544A-7EE6-4342-B048-85BDC9FD1C3A}</a:tableStyleId>
              </a:tblPr>
              <a:tblGrid>
                <a:gridCol w="3995291">
                  <a:extLst>
                    <a:ext uri="{9D8B030D-6E8A-4147-A177-3AD203B41FA5}">
                      <a16:colId xmlns:a16="http://schemas.microsoft.com/office/drawing/2014/main" val="584571931"/>
                    </a:ext>
                  </a:extLst>
                </a:gridCol>
                <a:gridCol w="4113969">
                  <a:extLst>
                    <a:ext uri="{9D8B030D-6E8A-4147-A177-3AD203B41FA5}">
                      <a16:colId xmlns:a16="http://schemas.microsoft.com/office/drawing/2014/main" val="2324963504"/>
                    </a:ext>
                  </a:extLst>
                </a:gridCol>
              </a:tblGrid>
              <a:tr h="412416">
                <a:tc>
                  <a:txBody>
                    <a:bodyPr/>
                    <a:lstStyle/>
                    <a:p>
                      <a:pPr algn="ctr">
                        <a:lnSpc>
                          <a:spcPct val="100000"/>
                        </a:lnSpc>
                      </a:pPr>
                      <a:r>
                        <a:rPr kumimoji="1" lang="ja-JP" altLang="en-US" sz="1200" b="0">
                          <a:solidFill>
                            <a:schemeClr val="tx1"/>
                          </a:solidFill>
                          <a:latin typeface="Meiryo UI" panose="020B0604030504040204" pitchFamily="50" charset="-128"/>
                          <a:ea typeface="Meiryo UI" panose="020B0604030504040204" pitchFamily="50" charset="-128"/>
                        </a:rPr>
                        <a:t>委員からの主な意見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lang="ja-JP" altLang="en-US" sz="1200" b="0">
                          <a:solidFill>
                            <a:schemeClr val="tx1"/>
                          </a:solidFill>
                          <a:latin typeface="Meiryo UI"/>
                          <a:ea typeface="Meiryo UI"/>
                        </a:rPr>
                        <a:t>基本方針へ反映する要素</a:t>
                      </a:r>
                      <a:endParaRPr kumimoji="1" lang="en-US" altLang="ja-JP" sz="1200" b="0">
                        <a:solidFill>
                          <a:schemeClr val="tx1"/>
                        </a:solidFill>
                        <a:latin typeface="Meiryo UI"/>
                        <a:ea typeface="Meiryo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72621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a:ea typeface="Meiryo UI"/>
                        </a:rPr>
                        <a:t>不可視部分についてどのように状態を把握していくのか</a:t>
                      </a:r>
                      <a:r>
                        <a:rPr kumimoji="1" lang="ja-JP" altLang="en-US" sz="1200" dirty="0">
                          <a:latin typeface="Meiryo UI"/>
                          <a:ea typeface="Meiryo UI"/>
                        </a:rPr>
                        <a:t>。新技術だけでは対応が困難であると思われる。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85725" algn="just">
                        <a:buFont typeface="Arial" panose="020B0604020202020204" pitchFamily="34" charset="0"/>
                        <a:buChar char="•"/>
                      </a:pPr>
                      <a:r>
                        <a:rPr lang="ja-JP" altLang="en-US" sz="1200">
                          <a:latin typeface="Meiryo UI"/>
                          <a:ea typeface="Meiryo UI"/>
                        </a:rPr>
                        <a:t>施設の不可視部分を明確化し、不可視部分に起因する不具合の可能性を把握すること。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7880271"/>
                  </a:ext>
                </a:extLst>
              </a:tr>
              <a:tr h="22951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a:ea typeface="Meiryo UI"/>
                        </a:rPr>
                        <a:t>巨大地震、台風、豪雨等で施設が被災</a:t>
                      </a:r>
                      <a:r>
                        <a:rPr kumimoji="1" lang="ja-JP" altLang="en-US" sz="1200" dirty="0">
                          <a:latin typeface="Meiryo UI"/>
                          <a:ea typeface="Meiryo UI"/>
                        </a:rPr>
                        <a:t>し、できるだけ早期に復旧する場合に、</a:t>
                      </a:r>
                      <a:r>
                        <a:rPr kumimoji="1" lang="ja-JP" altLang="en-US" sz="1200" b="1" u="sng" dirty="0">
                          <a:latin typeface="Meiryo UI"/>
                          <a:ea typeface="Meiryo UI"/>
                        </a:rPr>
                        <a:t>状態の悪い施設がネックとなり復旧が遅れる</a:t>
                      </a:r>
                      <a:r>
                        <a:rPr kumimoji="1" lang="ja-JP" altLang="en-US" sz="1200" dirty="0">
                          <a:latin typeface="Meiryo UI"/>
                          <a:ea typeface="Meiryo UI"/>
                        </a:rPr>
                        <a:t>といったことがあるのか。もし、あるのであれば、</a:t>
                      </a:r>
                      <a:r>
                        <a:rPr kumimoji="1" lang="ja-JP" altLang="en-US" sz="1200" b="1" u="sng" dirty="0">
                          <a:latin typeface="Meiryo UI"/>
                          <a:ea typeface="Meiryo UI"/>
                        </a:rPr>
                        <a:t>施設をどの状態にしておかなければならないという視点</a:t>
                      </a:r>
                      <a:r>
                        <a:rPr kumimoji="1" lang="ja-JP" altLang="en-US" sz="1200" dirty="0">
                          <a:latin typeface="Meiryo UI"/>
                          <a:ea typeface="Meiryo UI"/>
                        </a:rPr>
                        <a:t>も必要と</a:t>
                      </a:r>
                      <a:r>
                        <a:rPr kumimoji="1" lang="ja-JP" altLang="en-US" sz="1200">
                          <a:latin typeface="Meiryo UI"/>
                          <a:ea typeface="Meiryo UI"/>
                        </a:rPr>
                        <a:t>なる。</a:t>
                      </a:r>
                      <a:endParaRPr kumimoji="1" lang="en-US" altLang="ja-JP" sz="1200" dirty="0">
                        <a:latin typeface="Meiryo UI"/>
                        <a:ea typeface="Meiryo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85725" indent="-85725" algn="just">
                        <a:buFont typeface="Arial" panose="020B0604020202020204" pitchFamily="34" charset="0"/>
                        <a:buChar char="•"/>
                      </a:pPr>
                      <a:r>
                        <a:rPr lang="ja-JP" altLang="en-US" sz="1200" dirty="0">
                          <a:latin typeface="Meiryo UI"/>
                          <a:ea typeface="Meiryo UI"/>
                        </a:rPr>
                        <a:t>設計時、地震・台風・豪雨等の自然現象を適切に設計条件に見込む。</a:t>
                      </a:r>
                    </a:p>
                    <a:p>
                      <a:pPr marL="85725" indent="-85725" algn="just">
                        <a:buFont typeface="Arial" panose="020B0604020202020204" pitchFamily="34" charset="0"/>
                        <a:buChar char="•"/>
                      </a:pPr>
                      <a:r>
                        <a:rPr lang="ja-JP" altLang="en-US" sz="1200" dirty="0">
                          <a:latin typeface="Meiryo UI"/>
                          <a:ea typeface="Meiryo UI"/>
                        </a:rPr>
                        <a:t>目標管理水準については、</a:t>
                      </a:r>
                      <a:r>
                        <a:rPr lang="en-US" altLang="ja-JP" sz="1200" dirty="0">
                          <a:latin typeface="Meiryo UI"/>
                          <a:ea typeface="Meiryo UI"/>
                        </a:rPr>
                        <a:t>LCC</a:t>
                      </a:r>
                      <a:r>
                        <a:rPr lang="ja-JP" altLang="en-US" sz="1200" dirty="0">
                          <a:latin typeface="Meiryo UI"/>
                          <a:ea typeface="Meiryo UI"/>
                        </a:rPr>
                        <a:t>最小化の観点だけではなく、</a:t>
                      </a:r>
                      <a:r>
                        <a:rPr lang="ja-JP" sz="1200" b="0" i="0" u="none" strike="noStrike" noProof="0" dirty="0">
                          <a:solidFill>
                            <a:srgbClr val="000000"/>
                          </a:solidFill>
                          <a:latin typeface="Meiryo UI"/>
                          <a:ea typeface="Meiryo UI"/>
                        </a:rPr>
                        <a:t>それらの条件を踏まえ</a:t>
                      </a:r>
                      <a:r>
                        <a:rPr lang="ja-JP" altLang="en-US" sz="1200" dirty="0">
                          <a:latin typeface="Meiryo UI"/>
                          <a:ea typeface="Meiryo UI"/>
                        </a:rPr>
                        <a:t>安全性・信頼性、施設の特性や重要性などを考慮し、機能上問題がない水準に適切に設定する。</a:t>
                      </a:r>
                      <a:endParaRPr lang="en-US" altLang="ja-JP" sz="1200" dirty="0">
                        <a:latin typeface="Meiryo UI"/>
                        <a:ea typeface="Meiryo UI"/>
                      </a:endParaRPr>
                    </a:p>
                    <a:p>
                      <a:pPr marL="85725" indent="-85725" algn="just">
                        <a:buFont typeface="Arial" panose="020B0604020202020204" pitchFamily="34" charset="0"/>
                        <a:buChar char="•"/>
                      </a:pPr>
                      <a:r>
                        <a:rPr lang="ja-JP" altLang="en-US" sz="1200" dirty="0">
                          <a:latin typeface="Meiryo UI"/>
                          <a:ea typeface="Meiryo UI"/>
                        </a:rPr>
                        <a:t>また、不測の事態が発生した場合でも対応可能となるよう、限界管理水準との間に適切な余裕を見込む。</a:t>
                      </a:r>
                      <a:endParaRPr lang="en-US" altLang="ja-JP" sz="1200" dirty="0">
                        <a:latin typeface="Meiryo UI"/>
                        <a:ea typeface="Meiryo UI"/>
                      </a:endParaRPr>
                    </a:p>
                    <a:p>
                      <a:pPr marL="85725" indent="-85725" algn="just">
                        <a:buFont typeface="Arial" panose="020B0604020202020204" pitchFamily="34" charset="0"/>
                        <a:buChar char="•"/>
                      </a:pPr>
                      <a:r>
                        <a:rPr lang="ja-JP" altLang="en-US" sz="1200" dirty="0">
                          <a:latin typeface="Meiryo UI"/>
                          <a:ea typeface="Meiryo UI"/>
                        </a:rPr>
                        <a:t>補修に当たっては、施設の特性に応じて社会的影響（地震・台風等の防災、代替性当）から重点化（優先順位）を設定する。</a:t>
                      </a:r>
                      <a:endParaRPr lang="en-US" altLang="ja-JP" sz="1200" dirty="0">
                        <a:latin typeface="Meiryo UI"/>
                        <a:ea typeface="Meiryo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3932213"/>
                  </a:ext>
                </a:extLst>
              </a:tr>
              <a:tr h="690349">
                <a:tc>
                  <a:txBody>
                    <a:bodyPr/>
                    <a:lstStyle/>
                    <a:p>
                      <a:pPr marL="0" marR="0" lvl="0" indent="0" algn="just" defTabSz="914400" rtl="0">
                        <a:lnSpc>
                          <a:spcPct val="100000"/>
                        </a:lnSpc>
                        <a:spcBef>
                          <a:spcPts val="0"/>
                        </a:spcBef>
                        <a:spcAft>
                          <a:spcPts val="0"/>
                        </a:spcAft>
                        <a:buClrTx/>
                        <a:buSzTx/>
                        <a:buFontTx/>
                        <a:buNone/>
                        <a:tabLst/>
                        <a:defRPr/>
                      </a:pPr>
                      <a:r>
                        <a:rPr lang="ja-JP" altLang="en-US" sz="1200">
                          <a:latin typeface="Meiryo UI"/>
                          <a:ea typeface="Meiryo UI"/>
                        </a:rPr>
                        <a:t>調査頻度や目標管理水準の見直しによっては、全体的に危険側へ見直すことになるため、</a:t>
                      </a:r>
                      <a:r>
                        <a:rPr lang="ja-JP" altLang="en-US" sz="1200" b="1" u="sng">
                          <a:latin typeface="Meiryo UI"/>
                          <a:ea typeface="Meiryo UI"/>
                        </a:rPr>
                        <a:t>数年に１度は見直し結果を検証</a:t>
                      </a:r>
                      <a:r>
                        <a:rPr lang="ja-JP" altLang="en-US" sz="1200" b="0" u="none">
                          <a:latin typeface="Meiryo UI"/>
                          <a:ea typeface="Meiryo UI"/>
                        </a:rPr>
                        <a:t>した方が良い。</a:t>
                      </a:r>
                      <a:endParaRPr kumimoji="1" lang="ja-JP"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0" indent="-171450" algn="just">
                        <a:buFont typeface="Arial" panose="020B0604020202020204" pitchFamily="34" charset="0"/>
                        <a:buChar char="•"/>
                      </a:pPr>
                      <a:r>
                        <a:rPr lang="ja-JP" altLang="en-US" sz="1200" b="0" u="none" strike="noStrike">
                          <a:latin typeface="Meiryo UI"/>
                          <a:ea typeface="Meiryo UI"/>
                        </a:rPr>
                        <a:t>見直しを実施している項目について、見直した結果を検証する必要があることに留意する。</a:t>
                      </a:r>
                      <a:endParaRPr lang="ja-JP" sz="1200" b="0" u="non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379085"/>
                  </a:ext>
                </a:extLst>
              </a:tr>
              <a:tr h="950347">
                <a:tc>
                  <a:txBody>
                    <a:bodyPr/>
                    <a:lstStyle/>
                    <a:p>
                      <a:pPr marL="0" marR="0" lvl="0" indent="0" algn="just" defTabSz="914400" rtl="0">
                        <a:lnSpc>
                          <a:spcPct val="100000"/>
                        </a:lnSpc>
                        <a:spcBef>
                          <a:spcPts val="0"/>
                        </a:spcBef>
                        <a:spcAft>
                          <a:spcPts val="0"/>
                        </a:spcAft>
                        <a:buClrTx/>
                        <a:buSzTx/>
                        <a:buFontTx/>
                        <a:buNone/>
                        <a:tabLst/>
                        <a:defRPr/>
                      </a:pPr>
                      <a:r>
                        <a:rPr lang="ja-JP" altLang="en-US" sz="1200" b="0" u="none">
                          <a:latin typeface="Meiryo UI"/>
                          <a:ea typeface="Meiryo UI"/>
                        </a:rPr>
                        <a:t>施設の劣化要因に気象条件も含まれていると思うが、</a:t>
                      </a:r>
                      <a:r>
                        <a:rPr lang="ja-JP" altLang="en-US" sz="1200" b="1" u="sng">
                          <a:latin typeface="Meiryo UI"/>
                          <a:ea typeface="Meiryo UI"/>
                        </a:rPr>
                        <a:t>将来予測においても必要に応じて今後の気候変動の影響を加味する必要</a:t>
                      </a:r>
                      <a:r>
                        <a:rPr lang="ja-JP" altLang="en-US" sz="1200" b="0" u="none">
                          <a:latin typeface="Meiryo UI"/>
                          <a:ea typeface="Meiryo UI"/>
                        </a:rPr>
                        <a:t>があるのではないか。</a:t>
                      </a:r>
                      <a:endParaRPr kumimoji="1" lang="ja-JP" sz="1200"/>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lvl="0" indent="0" algn="just">
                        <a:buNone/>
                      </a:pPr>
                      <a:r>
                        <a:rPr lang="ja-JP" altLang="en-US" sz="1200" dirty="0">
                          <a:latin typeface="Meiryo UI"/>
                          <a:ea typeface="Meiryo UI"/>
                        </a:rPr>
                        <a:t>・蓄積されたデータを基に劣化予測する際、気象条件等データの条件を確認し、将来を適切に予測する必要があることに留意する。</a:t>
                      </a:r>
                      <a:endParaRPr lang="ja-JP" sz="1200" dirty="0"/>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023522386"/>
                  </a:ext>
                </a:extLst>
              </a:tr>
            </a:tbl>
          </a:graphicData>
        </a:graphic>
      </p:graphicFrame>
      <p:sp>
        <p:nvSpPr>
          <p:cNvPr id="9" name="Rectangle 2">
            <a:extLst>
              <a:ext uri="{FF2B5EF4-FFF2-40B4-BE49-F238E27FC236}">
                <a16:creationId xmlns:a16="http://schemas.microsoft.com/office/drawing/2014/main" id="{C5CC7EAC-5E23-48C0-93B7-9E04BB1D4457}"/>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FB9566B5-895C-451E-B64C-83AC24678EF4}"/>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1" name="正方形/長方形 10">
            <a:extLst>
              <a:ext uri="{FF2B5EF4-FFF2-40B4-BE49-F238E27FC236}">
                <a16:creationId xmlns:a16="http://schemas.microsoft.com/office/drawing/2014/main" id="{6540C48A-E490-4DA9-94D0-CDDCF762A774}"/>
              </a:ext>
            </a:extLst>
          </p:cNvPr>
          <p:cNvSpPr/>
          <p:nvPr/>
        </p:nvSpPr>
        <p:spPr>
          <a:xfrm>
            <a:off x="97337" y="104883"/>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2    </a:t>
            </a:r>
            <a:r>
              <a:rPr lang="ja-JP" altLang="en-US" sz="2400" b="1">
                <a:solidFill>
                  <a:schemeClr val="accent6"/>
                </a:solidFill>
                <a:latin typeface="Meiryo UI"/>
                <a:ea typeface="Meiryo UI"/>
                <a:cs typeface="Meiryo UI" pitchFamily="50" charset="-128"/>
              </a:rPr>
              <a:t>５</a:t>
            </a:r>
            <a:r>
              <a:rPr lang="ja-JP" altLang="en-US" sz="2400" b="1">
                <a:solidFill>
                  <a:schemeClr val="bg1"/>
                </a:solidFill>
                <a:latin typeface="Meiryo UI"/>
                <a:ea typeface="Meiryo UI"/>
                <a:cs typeface="Meiryo UI" pitchFamily="50" charset="-128"/>
              </a:rPr>
              <a:t>　全体検討部会の意見と基本方針への反映</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F164600C-1EEE-4D46-B69B-7EA3CB00BE97}"/>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3" name="スライド番号プレースホルダー 2">
            <a:extLst>
              <a:ext uri="{FF2B5EF4-FFF2-40B4-BE49-F238E27FC236}">
                <a16:creationId xmlns:a16="http://schemas.microsoft.com/office/drawing/2014/main" id="{9CEED584-08B3-8861-E2C1-FAC9CE5365A5}"/>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13</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7" name="正方形/長方形 11">
            <a:extLst>
              <a:ext uri="{FF2B5EF4-FFF2-40B4-BE49-F238E27FC236}">
                <a16:creationId xmlns:a16="http://schemas.microsoft.com/office/drawing/2014/main" id="{DD6A47C9-256E-8BBF-6C49-A0C49891728F}"/>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dirty="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dirty="0">
              <a:solidFill>
                <a:schemeClr val="bg1"/>
              </a:solidFill>
              <a:latin typeface="Meiryo UI"/>
              <a:ea typeface="Meiryo UI"/>
            </a:endParaRPr>
          </a:p>
        </p:txBody>
      </p:sp>
    </p:spTree>
    <p:extLst>
      <p:ext uri="{BB962C8B-B14F-4D97-AF65-F5344CB8AC3E}">
        <p14:creationId xmlns:p14="http://schemas.microsoft.com/office/powerpoint/2010/main" val="307652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TW"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a:ea typeface="Meiryo UI"/>
                <a:cs typeface="Meiryo UI" pitchFamily="50" charset="-128"/>
              </a:rPr>
              <a:t>２ 　 </a:t>
            </a:r>
            <a:r>
              <a:rPr lang="ja-JP" altLang="en-US" sz="2400" b="1" dirty="0">
                <a:solidFill>
                  <a:srgbClr val="F79646"/>
                </a:solidFill>
                <a:latin typeface="Meiryo UI"/>
                <a:ea typeface="Meiryo UI"/>
                <a:cs typeface="Meiryo UI" pitchFamily="50" charset="-128"/>
              </a:rPr>
              <a:t>６</a:t>
            </a:r>
            <a:r>
              <a:rPr kumimoji="1" lang="ja-JP" altLang="en-US" sz="2400" b="1" i="0" u="none" strike="noStrike" kern="1200" cap="none" spc="0" normalizeH="0" baseline="0" noProof="0" dirty="0">
                <a:ln>
                  <a:noFill/>
                </a:ln>
                <a:solidFill>
                  <a:prstClr val="white"/>
                </a:solidFill>
                <a:effectLst/>
                <a:uLnTx/>
                <a:uFillTx/>
                <a:latin typeface="Meiryo UI"/>
                <a:ea typeface="Meiryo UI"/>
                <a:cs typeface="Meiryo UI" pitchFamily="50" charset="-128"/>
              </a:rPr>
              <a:t>　</a:t>
            </a:r>
            <a:r>
              <a:rPr kumimoji="1" lang="ja-JP" altLang="en-US" sz="2400" b="1" i="0" u="none" strike="noStrike" kern="1200" cap="none" spc="0" normalizeH="0" baseline="0" noProof="0" dirty="0">
                <a:ln>
                  <a:noFill/>
                </a:ln>
                <a:solidFill>
                  <a:prstClr val="white"/>
                </a:solidFill>
                <a:effectLst/>
                <a:uLnTx/>
                <a:uFillTx/>
                <a:latin typeface="Meiryo UI"/>
                <a:ea typeface="Meiryo UI"/>
                <a:cs typeface="Calibri"/>
              </a:rPr>
              <a:t>効率的・効果的な維持管理の推進のまとめ</a:t>
            </a:r>
            <a:endParaRPr kumimoji="1" lang="zh-TW" altLang="en-US" sz="2400" b="1" i="0" u="none" strike="noStrike" kern="1200" cap="none" spc="0" normalizeH="0" baseline="0" noProof="0" dirty="0">
              <a:ln>
                <a:noFill/>
              </a:ln>
              <a:solidFill>
                <a:prstClr val="white"/>
              </a:solidFill>
              <a:effectLst/>
              <a:uLnTx/>
              <a:uFillTx/>
              <a:latin typeface="Meiryo UI"/>
              <a:ea typeface="Meiryo UI"/>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srgbClr val="FFC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AE2A84-3837-41FA-ACC0-377E411918A7}" type="slidenum">
              <a:rPr kumimoji="1" lang="ja-JP" altLang="en-US" sz="12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ja-JP" altLang="en-US" sz="12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6038B9AF-8CEA-42AF-BD69-C62799E0CD69}"/>
              </a:ext>
            </a:extLst>
          </p:cNvPr>
          <p:cNvSpPr txBox="1"/>
          <p:nvPr/>
        </p:nvSpPr>
        <p:spPr>
          <a:xfrm>
            <a:off x="0" y="768758"/>
            <a:ext cx="91439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rPr>
              <a:t>～基本方針へ反映する要素のまとめ（分野横断的な視点）～</a:t>
            </a:r>
          </a:p>
        </p:txBody>
      </p:sp>
      <p:sp>
        <p:nvSpPr>
          <p:cNvPr id="15" name="テキスト ボックス 14">
            <a:extLst>
              <a:ext uri="{FF2B5EF4-FFF2-40B4-BE49-F238E27FC236}">
                <a16:creationId xmlns:a16="http://schemas.microsoft.com/office/drawing/2014/main" id="{07BC0C67-7B2C-4D69-A9C2-53CEADCC8328}"/>
              </a:ext>
            </a:extLst>
          </p:cNvPr>
          <p:cNvSpPr txBox="1"/>
          <p:nvPr/>
        </p:nvSpPr>
        <p:spPr>
          <a:xfrm>
            <a:off x="273039" y="1417733"/>
            <a:ext cx="8597922" cy="587277"/>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rPr>
              <a:t>　点検データを蓄積した結果、精度が向上した劣化曲線を用いることにより、点検頻度の見直しなど効率的・効果的な維持管理方策の検討に活用</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endParaRPr>
          </a:p>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endParaRPr>
          </a:p>
        </p:txBody>
      </p:sp>
      <p:sp>
        <p:nvSpPr>
          <p:cNvPr id="2" name="四角形: 角を丸くする 1">
            <a:extLst>
              <a:ext uri="{FF2B5EF4-FFF2-40B4-BE49-F238E27FC236}">
                <a16:creationId xmlns:a16="http://schemas.microsoft.com/office/drawing/2014/main" id="{E4A1E3BF-D340-40A2-8F1C-DE8379A2EBA2}"/>
              </a:ext>
            </a:extLst>
          </p:cNvPr>
          <p:cNvSpPr/>
          <p:nvPr/>
        </p:nvSpPr>
        <p:spPr>
          <a:xfrm>
            <a:off x="421768" y="1293104"/>
            <a:ext cx="3119291" cy="24473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Calibri"/>
              </a:rPr>
              <a:t>　　点検データのさらなる活用</a:t>
            </a:r>
            <a:endParaRPr kumimoji="1" lang="en-US" altLang="ja-JP"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Calibri"/>
            </a:endParaRPr>
          </a:p>
        </p:txBody>
      </p:sp>
      <p:grpSp>
        <p:nvGrpSpPr>
          <p:cNvPr id="9" name="グループ化 8">
            <a:extLst>
              <a:ext uri="{FF2B5EF4-FFF2-40B4-BE49-F238E27FC236}">
                <a16:creationId xmlns:a16="http://schemas.microsoft.com/office/drawing/2014/main" id="{A82156CC-A0B6-43E4-AE87-6A91EDD345C5}"/>
              </a:ext>
            </a:extLst>
          </p:cNvPr>
          <p:cNvGrpSpPr/>
          <p:nvPr/>
        </p:nvGrpSpPr>
        <p:grpSpPr>
          <a:xfrm>
            <a:off x="273037" y="2218164"/>
            <a:ext cx="8597922" cy="733839"/>
            <a:chOff x="273039" y="2069841"/>
            <a:chExt cx="8597922" cy="733839"/>
          </a:xfrm>
        </p:grpSpPr>
        <p:sp>
          <p:nvSpPr>
            <p:cNvPr id="16" name="テキスト ボックス 15">
              <a:extLst>
                <a:ext uri="{FF2B5EF4-FFF2-40B4-BE49-F238E27FC236}">
                  <a16:creationId xmlns:a16="http://schemas.microsoft.com/office/drawing/2014/main" id="{EF2CEE53-571C-4F4F-9FD7-04E572B4A5A9}"/>
                </a:ext>
              </a:extLst>
            </p:cNvPr>
            <p:cNvSpPr txBox="1"/>
            <p:nvPr/>
          </p:nvSpPr>
          <p:spPr>
            <a:xfrm>
              <a:off x="273039" y="2196591"/>
              <a:ext cx="8597922" cy="607089"/>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7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lang="ja-JP" altLang="en-US" sz="1100" b="1">
                  <a:solidFill>
                    <a:prstClr val="black"/>
                  </a:solidFill>
                  <a:latin typeface="Meiryo UI" panose="020B0604030504040204" pitchFamily="50" charset="-128"/>
                  <a:ea typeface="Meiryo UI" panose="020B0604030504040204" pitchFamily="50" charset="-128"/>
                  <a:cs typeface="Calibri"/>
                </a:rPr>
                <a:t>　</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rPr>
                <a:t>蓄積されたデータに基づき、劣化曲線を精緻化することによって、より最適となる</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rPr>
                <a:t>LCC</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rPr>
                <a:t>を検証することができたことから、目標管理水準を最適化</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ja-JP" altLang="en-US" sz="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p:txBody>
        </p:sp>
        <p:sp>
          <p:nvSpPr>
            <p:cNvPr id="20" name="四角形: 角を丸くする 19">
              <a:extLst>
                <a:ext uri="{FF2B5EF4-FFF2-40B4-BE49-F238E27FC236}">
                  <a16:creationId xmlns:a16="http://schemas.microsoft.com/office/drawing/2014/main" id="{D4238118-E054-417C-AC5F-7DE0F017F435}"/>
                </a:ext>
              </a:extLst>
            </p:cNvPr>
            <p:cNvSpPr/>
            <p:nvPr/>
          </p:nvSpPr>
          <p:spPr>
            <a:xfrm>
              <a:off x="421770" y="2069841"/>
              <a:ext cx="3119291" cy="2559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Calibri"/>
                </a:rPr>
                <a:t>　　目標管理水準の最適化</a:t>
              </a:r>
            </a:p>
          </p:txBody>
        </p:sp>
      </p:grpSp>
      <p:grpSp>
        <p:nvGrpSpPr>
          <p:cNvPr id="8" name="グループ化 7">
            <a:extLst>
              <a:ext uri="{FF2B5EF4-FFF2-40B4-BE49-F238E27FC236}">
                <a16:creationId xmlns:a16="http://schemas.microsoft.com/office/drawing/2014/main" id="{A02A2EDF-9B68-4547-9062-5D0E370DF558}"/>
              </a:ext>
            </a:extLst>
          </p:cNvPr>
          <p:cNvGrpSpPr/>
          <p:nvPr/>
        </p:nvGrpSpPr>
        <p:grpSpPr>
          <a:xfrm>
            <a:off x="273039" y="4125228"/>
            <a:ext cx="8597922" cy="662940"/>
            <a:chOff x="273039" y="2802436"/>
            <a:chExt cx="8597922" cy="662940"/>
          </a:xfrm>
        </p:grpSpPr>
        <p:sp>
          <p:nvSpPr>
            <p:cNvPr id="17" name="テキスト ボックス 16">
              <a:extLst>
                <a:ext uri="{FF2B5EF4-FFF2-40B4-BE49-F238E27FC236}">
                  <a16:creationId xmlns:a16="http://schemas.microsoft.com/office/drawing/2014/main" id="{224A4887-A162-425F-877E-3E8908BFF5D8}"/>
                </a:ext>
              </a:extLst>
            </p:cNvPr>
            <p:cNvSpPr txBox="1"/>
            <p:nvPr/>
          </p:nvSpPr>
          <p:spPr>
            <a:xfrm>
              <a:off x="273039" y="2901183"/>
              <a:ext cx="8597922" cy="564193"/>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245" marR="0" lvl="0" indent="-182245"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lang="en-US" altLang="ja-JP" sz="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a:p>
              <a:pPr algn="just">
                <a:lnSpc>
                  <a:spcPct val="150000"/>
                </a:lnSpc>
              </a:pPr>
              <a:r>
                <a:rPr lang="ja-JP" altLang="en-US" sz="1100">
                  <a:latin typeface="Meiryo UI"/>
                  <a:ea typeface="Meiryo UI"/>
                  <a:cs typeface="Calibri"/>
                </a:rPr>
                <a:t>　経済的・社会的・物理的視点をふまえ、施設の特性に応じた項目の追加や、施設更新の実態も考慮した内容に更新フローを見直し</a:t>
              </a:r>
              <a:endParaRPr kumimoji="1" lang="en-US" altLang="ja-JP" sz="1100" kern="1200">
                <a:latin typeface="Meiryo UI"/>
                <a:ea typeface="Meiryo UI"/>
                <a:cs typeface="+mn-cs"/>
              </a:endParaRPr>
            </a:p>
            <a:p>
              <a:pPr marL="182245" marR="0" lvl="0" indent="-182245"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lang="en-US" altLang="ja-JP" sz="400" b="0" i="0" u="none" strike="noStrike" kern="1200" cap="none" spc="0" normalizeH="0" baseline="0" noProof="0">
                <a:ln>
                  <a:noFill/>
                </a:ln>
                <a:solidFill>
                  <a:prstClr val="black"/>
                </a:solidFill>
                <a:effectLst/>
                <a:uLnTx/>
                <a:uFillTx/>
                <a:latin typeface="Meiryo UI"/>
                <a:ea typeface="Meiryo UI"/>
              </a:endParaRPr>
            </a:p>
          </p:txBody>
        </p:sp>
        <p:sp>
          <p:nvSpPr>
            <p:cNvPr id="21" name="四角形: 角を丸くする 20">
              <a:extLst>
                <a:ext uri="{FF2B5EF4-FFF2-40B4-BE49-F238E27FC236}">
                  <a16:creationId xmlns:a16="http://schemas.microsoft.com/office/drawing/2014/main" id="{B9279514-147D-497E-958F-8575BAB982F7}"/>
                </a:ext>
              </a:extLst>
            </p:cNvPr>
            <p:cNvSpPr/>
            <p:nvPr/>
          </p:nvSpPr>
          <p:spPr>
            <a:xfrm>
              <a:off x="421770" y="2802436"/>
              <a:ext cx="3119291" cy="26369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Calibri"/>
                </a:rPr>
                <a:t>　　更新の考え方・更新フローの充実</a:t>
              </a:r>
            </a:p>
          </p:txBody>
        </p:sp>
      </p:grpSp>
      <p:grpSp>
        <p:nvGrpSpPr>
          <p:cNvPr id="4" name="グループ化 3">
            <a:extLst>
              <a:ext uri="{FF2B5EF4-FFF2-40B4-BE49-F238E27FC236}">
                <a16:creationId xmlns:a16="http://schemas.microsoft.com/office/drawing/2014/main" id="{7342B3D7-90CE-47A5-B1BC-15C1534CF976}"/>
              </a:ext>
            </a:extLst>
          </p:cNvPr>
          <p:cNvGrpSpPr/>
          <p:nvPr/>
        </p:nvGrpSpPr>
        <p:grpSpPr>
          <a:xfrm>
            <a:off x="273039" y="3205908"/>
            <a:ext cx="8597921" cy="744446"/>
            <a:chOff x="273038" y="3828069"/>
            <a:chExt cx="8597921" cy="744446"/>
          </a:xfrm>
        </p:grpSpPr>
        <p:sp>
          <p:nvSpPr>
            <p:cNvPr id="18" name="テキスト ボックス 17">
              <a:extLst>
                <a:ext uri="{FF2B5EF4-FFF2-40B4-BE49-F238E27FC236}">
                  <a16:creationId xmlns:a16="http://schemas.microsoft.com/office/drawing/2014/main" id="{595A460C-3F3D-4355-A9C6-F535AD2C9864}"/>
                </a:ext>
              </a:extLst>
            </p:cNvPr>
            <p:cNvSpPr txBox="1"/>
            <p:nvPr/>
          </p:nvSpPr>
          <p:spPr>
            <a:xfrm>
              <a:off x="273038" y="3965426"/>
              <a:ext cx="8597921" cy="607089"/>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a:p>
              <a:pPr algn="just">
                <a:lnSpc>
                  <a:spcPct val="150000"/>
                </a:lnSpc>
              </a:pPr>
              <a:r>
                <a:rPr lang="ja-JP" altLang="en-US" sz="1100">
                  <a:solidFill>
                    <a:srgbClr val="FF0000"/>
                  </a:solidFill>
                  <a:latin typeface="Meiryo UI" panose="020B0604030504040204" pitchFamily="50" charset="-128"/>
                  <a:ea typeface="Meiryo UI" panose="020B0604030504040204" pitchFamily="50" charset="-128"/>
                  <a:cs typeface="Calibri"/>
                </a:rPr>
                <a:t>　</a:t>
              </a:r>
              <a:r>
                <a:rPr lang="ja-JP" altLang="en-US" sz="1100">
                  <a:latin typeface="Meiryo UI" panose="020B0604030504040204" pitchFamily="50" charset="-128"/>
                  <a:ea typeface="Meiryo UI" panose="020B0604030504040204" pitchFamily="50" charset="-128"/>
                  <a:cs typeface="Calibri"/>
                </a:rPr>
                <a:t>社会的影響度の内容の見直しと、劣化速度を新たに加味した指標による評価</a:t>
              </a:r>
              <a:endParaRPr lang="en-US" altLang="ja-JP" sz="1100">
                <a:latin typeface="Meiryo UI" panose="020B0604030504040204" pitchFamily="50" charset="-128"/>
                <a:ea typeface="Meiryo UI" panose="020B0604030504040204" pitchFamily="50" charset="-128"/>
                <a:cs typeface="Calibri"/>
              </a:endParaRPr>
            </a:p>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p:txBody>
        </p:sp>
        <p:sp>
          <p:nvSpPr>
            <p:cNvPr id="22" name="四角形: 角を丸くする 21">
              <a:extLst>
                <a:ext uri="{FF2B5EF4-FFF2-40B4-BE49-F238E27FC236}">
                  <a16:creationId xmlns:a16="http://schemas.microsoft.com/office/drawing/2014/main" id="{A5FBD4C3-623F-4A59-A013-6EFF9C8028E2}"/>
                </a:ext>
              </a:extLst>
            </p:cNvPr>
            <p:cNvSpPr/>
            <p:nvPr/>
          </p:nvSpPr>
          <p:spPr>
            <a:xfrm>
              <a:off x="421769" y="3828069"/>
              <a:ext cx="3119291" cy="22419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Calibri"/>
                </a:rPr>
                <a:t>　　重点化指標の見直し</a:t>
              </a:r>
            </a:p>
          </p:txBody>
        </p:sp>
      </p:grpSp>
      <p:sp>
        <p:nvSpPr>
          <p:cNvPr id="24" name="正方形/長方形 23">
            <a:extLst>
              <a:ext uri="{FF2B5EF4-FFF2-40B4-BE49-F238E27FC236}">
                <a16:creationId xmlns:a16="http://schemas.microsoft.com/office/drawing/2014/main" id="{E32AE941-1655-4CE1-9407-83BE0AFC74A1}"/>
              </a:ext>
            </a:extLst>
          </p:cNvPr>
          <p:cNvSpPr/>
          <p:nvPr/>
        </p:nvSpPr>
        <p:spPr>
          <a:xfrm>
            <a:off x="3915958" y="2744974"/>
            <a:ext cx="4152501" cy="54587"/>
          </a:xfrm>
          <a:custGeom>
            <a:avLst/>
            <a:gdLst>
              <a:gd name="connsiteX0" fmla="*/ 0 w 4152501"/>
              <a:gd name="connsiteY0" fmla="*/ 0 h 54587"/>
              <a:gd name="connsiteX1" fmla="*/ 775134 w 4152501"/>
              <a:gd name="connsiteY1" fmla="*/ 0 h 54587"/>
              <a:gd name="connsiteX2" fmla="*/ 1508742 w 4152501"/>
              <a:gd name="connsiteY2" fmla="*/ 0 h 54587"/>
              <a:gd name="connsiteX3" fmla="*/ 2242351 w 4152501"/>
              <a:gd name="connsiteY3" fmla="*/ 0 h 54587"/>
              <a:gd name="connsiteX4" fmla="*/ 2809859 w 4152501"/>
              <a:gd name="connsiteY4" fmla="*/ 0 h 54587"/>
              <a:gd name="connsiteX5" fmla="*/ 3418892 w 4152501"/>
              <a:gd name="connsiteY5" fmla="*/ 0 h 54587"/>
              <a:gd name="connsiteX6" fmla="*/ 4152501 w 4152501"/>
              <a:gd name="connsiteY6" fmla="*/ 0 h 54587"/>
              <a:gd name="connsiteX7" fmla="*/ 4152501 w 4152501"/>
              <a:gd name="connsiteY7" fmla="*/ 54587 h 54587"/>
              <a:gd name="connsiteX8" fmla="*/ 3460418 w 4152501"/>
              <a:gd name="connsiteY8" fmla="*/ 54587 h 54587"/>
              <a:gd name="connsiteX9" fmla="*/ 2892909 w 4152501"/>
              <a:gd name="connsiteY9" fmla="*/ 54587 h 54587"/>
              <a:gd name="connsiteX10" fmla="*/ 2325401 w 4152501"/>
              <a:gd name="connsiteY10" fmla="*/ 54587 h 54587"/>
              <a:gd name="connsiteX11" fmla="*/ 1591792 w 4152501"/>
              <a:gd name="connsiteY11" fmla="*/ 54587 h 54587"/>
              <a:gd name="connsiteX12" fmla="*/ 982759 w 4152501"/>
              <a:gd name="connsiteY12" fmla="*/ 54587 h 54587"/>
              <a:gd name="connsiteX13" fmla="*/ 0 w 4152501"/>
              <a:gd name="connsiteY13" fmla="*/ 54587 h 54587"/>
              <a:gd name="connsiteX14" fmla="*/ 0 w 4152501"/>
              <a:gd name="connsiteY14" fmla="*/ 0 h 5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2501" h="54587" fill="none" extrusionOk="0">
                <a:moveTo>
                  <a:pt x="0" y="0"/>
                </a:moveTo>
                <a:cubicBezTo>
                  <a:pt x="328765" y="-24090"/>
                  <a:pt x="609811" y="26921"/>
                  <a:pt x="775134" y="0"/>
                </a:cubicBezTo>
                <a:cubicBezTo>
                  <a:pt x="940457" y="-26921"/>
                  <a:pt x="1173028" y="25438"/>
                  <a:pt x="1508742" y="0"/>
                </a:cubicBezTo>
                <a:cubicBezTo>
                  <a:pt x="1844456" y="-25438"/>
                  <a:pt x="1975965" y="3924"/>
                  <a:pt x="2242351" y="0"/>
                </a:cubicBezTo>
                <a:cubicBezTo>
                  <a:pt x="2508737" y="-3924"/>
                  <a:pt x="2615734" y="-16169"/>
                  <a:pt x="2809859" y="0"/>
                </a:cubicBezTo>
                <a:cubicBezTo>
                  <a:pt x="3003984" y="16169"/>
                  <a:pt x="3203973" y="-2109"/>
                  <a:pt x="3418892" y="0"/>
                </a:cubicBezTo>
                <a:cubicBezTo>
                  <a:pt x="3633811" y="2109"/>
                  <a:pt x="3846238" y="-36550"/>
                  <a:pt x="4152501" y="0"/>
                </a:cubicBezTo>
                <a:cubicBezTo>
                  <a:pt x="4151715" y="19275"/>
                  <a:pt x="4152129" y="27416"/>
                  <a:pt x="4152501" y="54587"/>
                </a:cubicBezTo>
                <a:cubicBezTo>
                  <a:pt x="3845966" y="83539"/>
                  <a:pt x="3698643" y="68688"/>
                  <a:pt x="3460418" y="54587"/>
                </a:cubicBezTo>
                <a:cubicBezTo>
                  <a:pt x="3222193" y="40486"/>
                  <a:pt x="3172435" y="28771"/>
                  <a:pt x="2892909" y="54587"/>
                </a:cubicBezTo>
                <a:cubicBezTo>
                  <a:pt x="2613383" y="80403"/>
                  <a:pt x="2504961" y="80853"/>
                  <a:pt x="2325401" y="54587"/>
                </a:cubicBezTo>
                <a:cubicBezTo>
                  <a:pt x="2145841" y="28321"/>
                  <a:pt x="1764210" y="72791"/>
                  <a:pt x="1591792" y="54587"/>
                </a:cubicBezTo>
                <a:cubicBezTo>
                  <a:pt x="1419374" y="36383"/>
                  <a:pt x="1281581" y="50735"/>
                  <a:pt x="982759" y="54587"/>
                </a:cubicBezTo>
                <a:cubicBezTo>
                  <a:pt x="683937" y="58439"/>
                  <a:pt x="344395" y="86316"/>
                  <a:pt x="0" y="54587"/>
                </a:cubicBezTo>
                <a:cubicBezTo>
                  <a:pt x="-2214" y="34334"/>
                  <a:pt x="2293" y="25788"/>
                  <a:pt x="0" y="0"/>
                </a:cubicBezTo>
                <a:close/>
              </a:path>
              <a:path w="4152501" h="54587" stroke="0" extrusionOk="0">
                <a:moveTo>
                  <a:pt x="0" y="0"/>
                </a:moveTo>
                <a:cubicBezTo>
                  <a:pt x="167175" y="-11787"/>
                  <a:pt x="334918" y="8570"/>
                  <a:pt x="650558" y="0"/>
                </a:cubicBezTo>
                <a:cubicBezTo>
                  <a:pt x="966198" y="-8570"/>
                  <a:pt x="1028295" y="-6663"/>
                  <a:pt x="1218067" y="0"/>
                </a:cubicBezTo>
                <a:cubicBezTo>
                  <a:pt x="1407839" y="6663"/>
                  <a:pt x="1736830" y="-5849"/>
                  <a:pt x="1993200" y="0"/>
                </a:cubicBezTo>
                <a:cubicBezTo>
                  <a:pt x="2249570" y="5849"/>
                  <a:pt x="2340523" y="-11883"/>
                  <a:pt x="2643759" y="0"/>
                </a:cubicBezTo>
                <a:cubicBezTo>
                  <a:pt x="2946995" y="11883"/>
                  <a:pt x="3030321" y="6340"/>
                  <a:pt x="3294317" y="0"/>
                </a:cubicBezTo>
                <a:cubicBezTo>
                  <a:pt x="3558313" y="-6340"/>
                  <a:pt x="3934221" y="-10797"/>
                  <a:pt x="4152501" y="0"/>
                </a:cubicBezTo>
                <a:cubicBezTo>
                  <a:pt x="4154096" y="19494"/>
                  <a:pt x="4155049" y="43462"/>
                  <a:pt x="4152501" y="54587"/>
                </a:cubicBezTo>
                <a:cubicBezTo>
                  <a:pt x="3928348" y="55013"/>
                  <a:pt x="3724940" y="20933"/>
                  <a:pt x="3460418" y="54587"/>
                </a:cubicBezTo>
                <a:cubicBezTo>
                  <a:pt x="3195896" y="88241"/>
                  <a:pt x="3073369" y="51075"/>
                  <a:pt x="2892909" y="54587"/>
                </a:cubicBezTo>
                <a:cubicBezTo>
                  <a:pt x="2712449" y="58099"/>
                  <a:pt x="2410894" y="41428"/>
                  <a:pt x="2200826" y="54587"/>
                </a:cubicBezTo>
                <a:cubicBezTo>
                  <a:pt x="1990758" y="67746"/>
                  <a:pt x="1671337" y="59074"/>
                  <a:pt x="1508742" y="54587"/>
                </a:cubicBezTo>
                <a:cubicBezTo>
                  <a:pt x="1346147" y="50100"/>
                  <a:pt x="1032092" y="62289"/>
                  <a:pt x="858184" y="54587"/>
                </a:cubicBezTo>
                <a:cubicBezTo>
                  <a:pt x="684276" y="46885"/>
                  <a:pt x="248028" y="13557"/>
                  <a:pt x="0" y="54587"/>
                </a:cubicBezTo>
                <a:cubicBezTo>
                  <a:pt x="1947" y="33918"/>
                  <a:pt x="-1002" y="22626"/>
                  <a:pt x="0" y="0"/>
                </a:cubicBezTo>
                <a:close/>
              </a:path>
            </a:pathLst>
          </a:custGeom>
          <a:solidFill>
            <a:srgbClr val="FFFF00">
              <a:alpha val="20000"/>
            </a:srgbClr>
          </a:solidFill>
          <a:ln>
            <a:solidFill>
              <a:srgbClr val="FFFF00">
                <a:alpha val="20000"/>
              </a:srgb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a:extLst>
              <a:ext uri="{FF2B5EF4-FFF2-40B4-BE49-F238E27FC236}">
                <a16:creationId xmlns:a16="http://schemas.microsoft.com/office/drawing/2014/main" id="{83F0E4B7-DE98-426C-BC6E-4C4B5B250ACC}"/>
              </a:ext>
            </a:extLst>
          </p:cNvPr>
          <p:cNvSpPr/>
          <p:nvPr/>
        </p:nvSpPr>
        <p:spPr>
          <a:xfrm>
            <a:off x="2720338" y="4589217"/>
            <a:ext cx="3787141" cy="45719"/>
          </a:xfrm>
          <a:custGeom>
            <a:avLst/>
            <a:gdLst>
              <a:gd name="connsiteX0" fmla="*/ 0 w 3787141"/>
              <a:gd name="connsiteY0" fmla="*/ 0 h 45719"/>
              <a:gd name="connsiteX1" fmla="*/ 706933 w 3787141"/>
              <a:gd name="connsiteY1" fmla="*/ 0 h 45719"/>
              <a:gd name="connsiteX2" fmla="*/ 1375995 w 3787141"/>
              <a:gd name="connsiteY2" fmla="*/ 0 h 45719"/>
              <a:gd name="connsiteX3" fmla="*/ 2045056 w 3787141"/>
              <a:gd name="connsiteY3" fmla="*/ 0 h 45719"/>
              <a:gd name="connsiteX4" fmla="*/ 2562632 w 3787141"/>
              <a:gd name="connsiteY4" fmla="*/ 0 h 45719"/>
              <a:gd name="connsiteX5" fmla="*/ 3118079 w 3787141"/>
              <a:gd name="connsiteY5" fmla="*/ 0 h 45719"/>
              <a:gd name="connsiteX6" fmla="*/ 3787141 w 3787141"/>
              <a:gd name="connsiteY6" fmla="*/ 0 h 45719"/>
              <a:gd name="connsiteX7" fmla="*/ 3787141 w 3787141"/>
              <a:gd name="connsiteY7" fmla="*/ 45719 h 45719"/>
              <a:gd name="connsiteX8" fmla="*/ 3155951 w 3787141"/>
              <a:gd name="connsiteY8" fmla="*/ 45719 h 45719"/>
              <a:gd name="connsiteX9" fmla="*/ 2638375 w 3787141"/>
              <a:gd name="connsiteY9" fmla="*/ 45719 h 45719"/>
              <a:gd name="connsiteX10" fmla="*/ 2120799 w 3787141"/>
              <a:gd name="connsiteY10" fmla="*/ 45719 h 45719"/>
              <a:gd name="connsiteX11" fmla="*/ 1451737 w 3787141"/>
              <a:gd name="connsiteY11" fmla="*/ 45719 h 45719"/>
              <a:gd name="connsiteX12" fmla="*/ 896290 w 3787141"/>
              <a:gd name="connsiteY12" fmla="*/ 45719 h 45719"/>
              <a:gd name="connsiteX13" fmla="*/ 0 w 3787141"/>
              <a:gd name="connsiteY13" fmla="*/ 45719 h 45719"/>
              <a:gd name="connsiteX14" fmla="*/ 0 w 3787141"/>
              <a:gd name="connsiteY1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7141" h="45719" fill="none" extrusionOk="0">
                <a:moveTo>
                  <a:pt x="0" y="0"/>
                </a:moveTo>
                <a:cubicBezTo>
                  <a:pt x="344282" y="-346"/>
                  <a:pt x="542541" y="21662"/>
                  <a:pt x="706933" y="0"/>
                </a:cubicBezTo>
                <a:cubicBezTo>
                  <a:pt x="871325" y="-21662"/>
                  <a:pt x="1240422" y="1119"/>
                  <a:pt x="1375995" y="0"/>
                </a:cubicBezTo>
                <a:cubicBezTo>
                  <a:pt x="1511568" y="-1119"/>
                  <a:pt x="1713823" y="-10533"/>
                  <a:pt x="2045056" y="0"/>
                </a:cubicBezTo>
                <a:cubicBezTo>
                  <a:pt x="2376289" y="10533"/>
                  <a:pt x="2454389" y="8501"/>
                  <a:pt x="2562632" y="0"/>
                </a:cubicBezTo>
                <a:cubicBezTo>
                  <a:pt x="2670875" y="-8501"/>
                  <a:pt x="2850085" y="9640"/>
                  <a:pt x="3118079" y="0"/>
                </a:cubicBezTo>
                <a:cubicBezTo>
                  <a:pt x="3386073" y="-9640"/>
                  <a:pt x="3620625" y="23047"/>
                  <a:pt x="3787141" y="0"/>
                </a:cubicBezTo>
                <a:cubicBezTo>
                  <a:pt x="3786143" y="13870"/>
                  <a:pt x="3788256" y="28899"/>
                  <a:pt x="3787141" y="45719"/>
                </a:cubicBezTo>
                <a:cubicBezTo>
                  <a:pt x="3603917" y="60794"/>
                  <a:pt x="3432608" y="23780"/>
                  <a:pt x="3155951" y="45719"/>
                </a:cubicBezTo>
                <a:cubicBezTo>
                  <a:pt x="2879294" y="67659"/>
                  <a:pt x="2743407" y="20472"/>
                  <a:pt x="2638375" y="45719"/>
                </a:cubicBezTo>
                <a:cubicBezTo>
                  <a:pt x="2533343" y="70966"/>
                  <a:pt x="2343394" y="67141"/>
                  <a:pt x="2120799" y="45719"/>
                </a:cubicBezTo>
                <a:cubicBezTo>
                  <a:pt x="1898204" y="24297"/>
                  <a:pt x="1784309" y="38896"/>
                  <a:pt x="1451737" y="45719"/>
                </a:cubicBezTo>
                <a:cubicBezTo>
                  <a:pt x="1119165" y="52542"/>
                  <a:pt x="1173986" y="39773"/>
                  <a:pt x="896290" y="45719"/>
                </a:cubicBezTo>
                <a:cubicBezTo>
                  <a:pt x="618594" y="51665"/>
                  <a:pt x="431968" y="86117"/>
                  <a:pt x="0" y="45719"/>
                </a:cubicBezTo>
                <a:cubicBezTo>
                  <a:pt x="1128" y="27678"/>
                  <a:pt x="-933" y="14384"/>
                  <a:pt x="0" y="0"/>
                </a:cubicBezTo>
                <a:close/>
              </a:path>
              <a:path w="3787141" h="45719" stroke="0" extrusionOk="0">
                <a:moveTo>
                  <a:pt x="0" y="0"/>
                </a:moveTo>
                <a:cubicBezTo>
                  <a:pt x="288438" y="-8086"/>
                  <a:pt x="296675" y="-6400"/>
                  <a:pt x="593319" y="0"/>
                </a:cubicBezTo>
                <a:cubicBezTo>
                  <a:pt x="889963" y="6400"/>
                  <a:pt x="901537" y="5203"/>
                  <a:pt x="1110895" y="0"/>
                </a:cubicBezTo>
                <a:cubicBezTo>
                  <a:pt x="1320253" y="-5203"/>
                  <a:pt x="1591906" y="20728"/>
                  <a:pt x="1817828" y="0"/>
                </a:cubicBezTo>
                <a:cubicBezTo>
                  <a:pt x="2043750" y="-20728"/>
                  <a:pt x="2256522" y="-19577"/>
                  <a:pt x="2411146" y="0"/>
                </a:cubicBezTo>
                <a:cubicBezTo>
                  <a:pt x="2565770" y="19577"/>
                  <a:pt x="2740261" y="9350"/>
                  <a:pt x="3004465" y="0"/>
                </a:cubicBezTo>
                <a:cubicBezTo>
                  <a:pt x="3268669" y="-9350"/>
                  <a:pt x="3502311" y="-5253"/>
                  <a:pt x="3787141" y="0"/>
                </a:cubicBezTo>
                <a:cubicBezTo>
                  <a:pt x="3788114" y="20926"/>
                  <a:pt x="3786122" y="36494"/>
                  <a:pt x="3787141" y="45719"/>
                </a:cubicBezTo>
                <a:cubicBezTo>
                  <a:pt x="3590486" y="57932"/>
                  <a:pt x="3292559" y="74645"/>
                  <a:pt x="3155951" y="45719"/>
                </a:cubicBezTo>
                <a:cubicBezTo>
                  <a:pt x="3019343" y="16794"/>
                  <a:pt x="2766554" y="44048"/>
                  <a:pt x="2638375" y="45719"/>
                </a:cubicBezTo>
                <a:cubicBezTo>
                  <a:pt x="2510196" y="47390"/>
                  <a:pt x="2299529" y="41280"/>
                  <a:pt x="2007185" y="45719"/>
                </a:cubicBezTo>
                <a:cubicBezTo>
                  <a:pt x="1714841" y="50159"/>
                  <a:pt x="1540044" y="65139"/>
                  <a:pt x="1375995" y="45719"/>
                </a:cubicBezTo>
                <a:cubicBezTo>
                  <a:pt x="1211946" y="26300"/>
                  <a:pt x="997830" y="37150"/>
                  <a:pt x="782676" y="45719"/>
                </a:cubicBezTo>
                <a:cubicBezTo>
                  <a:pt x="567522" y="54288"/>
                  <a:pt x="210718" y="28818"/>
                  <a:pt x="0" y="45719"/>
                </a:cubicBezTo>
                <a:cubicBezTo>
                  <a:pt x="908" y="29546"/>
                  <a:pt x="-2202" y="11420"/>
                  <a:pt x="0" y="0"/>
                </a:cubicBezTo>
                <a:close/>
              </a:path>
            </a:pathLst>
          </a:custGeom>
          <a:solidFill>
            <a:srgbClr val="FFFF00">
              <a:alpha val="20000"/>
            </a:srgbClr>
          </a:solidFill>
          <a:ln>
            <a:solidFill>
              <a:srgbClr val="FFFF00">
                <a:alpha val="20000"/>
              </a:srgb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正方形/長方形 26">
            <a:extLst>
              <a:ext uri="{FF2B5EF4-FFF2-40B4-BE49-F238E27FC236}">
                <a16:creationId xmlns:a16="http://schemas.microsoft.com/office/drawing/2014/main" id="{3D8E8921-2088-44E1-BDAD-5CA9DA146BDD}"/>
              </a:ext>
            </a:extLst>
          </p:cNvPr>
          <p:cNvSpPr/>
          <p:nvPr/>
        </p:nvSpPr>
        <p:spPr>
          <a:xfrm>
            <a:off x="421768" y="3737178"/>
            <a:ext cx="3759534" cy="45719"/>
          </a:xfrm>
          <a:custGeom>
            <a:avLst/>
            <a:gdLst>
              <a:gd name="connsiteX0" fmla="*/ 0 w 3759534"/>
              <a:gd name="connsiteY0" fmla="*/ 0 h 45719"/>
              <a:gd name="connsiteX1" fmla="*/ 701780 w 3759534"/>
              <a:gd name="connsiteY1" fmla="*/ 0 h 45719"/>
              <a:gd name="connsiteX2" fmla="*/ 1365964 w 3759534"/>
              <a:gd name="connsiteY2" fmla="*/ 0 h 45719"/>
              <a:gd name="connsiteX3" fmla="*/ 2030148 w 3759534"/>
              <a:gd name="connsiteY3" fmla="*/ 0 h 45719"/>
              <a:gd name="connsiteX4" fmla="*/ 2543951 w 3759534"/>
              <a:gd name="connsiteY4" fmla="*/ 0 h 45719"/>
              <a:gd name="connsiteX5" fmla="*/ 3095350 w 3759534"/>
              <a:gd name="connsiteY5" fmla="*/ 0 h 45719"/>
              <a:gd name="connsiteX6" fmla="*/ 3759534 w 3759534"/>
              <a:gd name="connsiteY6" fmla="*/ 0 h 45719"/>
              <a:gd name="connsiteX7" fmla="*/ 3759534 w 3759534"/>
              <a:gd name="connsiteY7" fmla="*/ 45719 h 45719"/>
              <a:gd name="connsiteX8" fmla="*/ 3132945 w 3759534"/>
              <a:gd name="connsiteY8" fmla="*/ 45719 h 45719"/>
              <a:gd name="connsiteX9" fmla="*/ 2619142 w 3759534"/>
              <a:gd name="connsiteY9" fmla="*/ 45719 h 45719"/>
              <a:gd name="connsiteX10" fmla="*/ 2105339 w 3759534"/>
              <a:gd name="connsiteY10" fmla="*/ 45719 h 45719"/>
              <a:gd name="connsiteX11" fmla="*/ 1441155 w 3759534"/>
              <a:gd name="connsiteY11" fmla="*/ 45719 h 45719"/>
              <a:gd name="connsiteX12" fmla="*/ 889756 w 3759534"/>
              <a:gd name="connsiteY12" fmla="*/ 45719 h 45719"/>
              <a:gd name="connsiteX13" fmla="*/ 0 w 3759534"/>
              <a:gd name="connsiteY13" fmla="*/ 45719 h 45719"/>
              <a:gd name="connsiteX14" fmla="*/ 0 w 3759534"/>
              <a:gd name="connsiteY14"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9534" h="45719" fill="none" extrusionOk="0">
                <a:moveTo>
                  <a:pt x="0" y="0"/>
                </a:moveTo>
                <a:cubicBezTo>
                  <a:pt x="304340" y="-12261"/>
                  <a:pt x="508193" y="-18700"/>
                  <a:pt x="701780" y="0"/>
                </a:cubicBezTo>
                <a:cubicBezTo>
                  <a:pt x="895367" y="18700"/>
                  <a:pt x="1212359" y="-23003"/>
                  <a:pt x="1365964" y="0"/>
                </a:cubicBezTo>
                <a:cubicBezTo>
                  <a:pt x="1519569" y="23003"/>
                  <a:pt x="1888162" y="29229"/>
                  <a:pt x="2030148" y="0"/>
                </a:cubicBezTo>
                <a:cubicBezTo>
                  <a:pt x="2172134" y="-29229"/>
                  <a:pt x="2402644" y="13119"/>
                  <a:pt x="2543951" y="0"/>
                </a:cubicBezTo>
                <a:cubicBezTo>
                  <a:pt x="2685258" y="-13119"/>
                  <a:pt x="2875577" y="-4689"/>
                  <a:pt x="3095350" y="0"/>
                </a:cubicBezTo>
                <a:cubicBezTo>
                  <a:pt x="3315123" y="4689"/>
                  <a:pt x="3555010" y="-23536"/>
                  <a:pt x="3759534" y="0"/>
                </a:cubicBezTo>
                <a:cubicBezTo>
                  <a:pt x="3758536" y="13870"/>
                  <a:pt x="3760649" y="28899"/>
                  <a:pt x="3759534" y="45719"/>
                </a:cubicBezTo>
                <a:cubicBezTo>
                  <a:pt x="3514542" y="58718"/>
                  <a:pt x="3336275" y="60694"/>
                  <a:pt x="3132945" y="45719"/>
                </a:cubicBezTo>
                <a:cubicBezTo>
                  <a:pt x="2929615" y="30744"/>
                  <a:pt x="2725341" y="52385"/>
                  <a:pt x="2619142" y="45719"/>
                </a:cubicBezTo>
                <a:cubicBezTo>
                  <a:pt x="2512943" y="39053"/>
                  <a:pt x="2253430" y="29403"/>
                  <a:pt x="2105339" y="45719"/>
                </a:cubicBezTo>
                <a:cubicBezTo>
                  <a:pt x="1957248" y="62035"/>
                  <a:pt x="1765279" y="71423"/>
                  <a:pt x="1441155" y="45719"/>
                </a:cubicBezTo>
                <a:cubicBezTo>
                  <a:pt x="1117031" y="20015"/>
                  <a:pt x="1115724" y="35112"/>
                  <a:pt x="889756" y="45719"/>
                </a:cubicBezTo>
                <a:cubicBezTo>
                  <a:pt x="663788" y="56326"/>
                  <a:pt x="280629" y="84377"/>
                  <a:pt x="0" y="45719"/>
                </a:cubicBezTo>
                <a:cubicBezTo>
                  <a:pt x="1128" y="27678"/>
                  <a:pt x="-933" y="14384"/>
                  <a:pt x="0" y="0"/>
                </a:cubicBezTo>
                <a:close/>
              </a:path>
              <a:path w="3759534" h="45719" stroke="0" extrusionOk="0">
                <a:moveTo>
                  <a:pt x="0" y="0"/>
                </a:moveTo>
                <a:cubicBezTo>
                  <a:pt x="193393" y="-6398"/>
                  <a:pt x="429235" y="-2976"/>
                  <a:pt x="588994" y="0"/>
                </a:cubicBezTo>
                <a:cubicBezTo>
                  <a:pt x="748753" y="2976"/>
                  <a:pt x="952885" y="20971"/>
                  <a:pt x="1102797" y="0"/>
                </a:cubicBezTo>
                <a:cubicBezTo>
                  <a:pt x="1252709" y="-20971"/>
                  <a:pt x="1581818" y="-758"/>
                  <a:pt x="1804576" y="0"/>
                </a:cubicBezTo>
                <a:cubicBezTo>
                  <a:pt x="2027334" y="758"/>
                  <a:pt x="2101074" y="-428"/>
                  <a:pt x="2393570" y="0"/>
                </a:cubicBezTo>
                <a:cubicBezTo>
                  <a:pt x="2686066" y="428"/>
                  <a:pt x="2744211" y="9040"/>
                  <a:pt x="2982564" y="0"/>
                </a:cubicBezTo>
                <a:cubicBezTo>
                  <a:pt x="3220917" y="-9040"/>
                  <a:pt x="3372369" y="-28921"/>
                  <a:pt x="3759534" y="0"/>
                </a:cubicBezTo>
                <a:cubicBezTo>
                  <a:pt x="3760507" y="20926"/>
                  <a:pt x="3758515" y="36494"/>
                  <a:pt x="3759534" y="45719"/>
                </a:cubicBezTo>
                <a:cubicBezTo>
                  <a:pt x="3522747" y="55109"/>
                  <a:pt x="3282375" y="56688"/>
                  <a:pt x="3132945" y="45719"/>
                </a:cubicBezTo>
                <a:cubicBezTo>
                  <a:pt x="2983515" y="34750"/>
                  <a:pt x="2808759" y="29094"/>
                  <a:pt x="2619142" y="45719"/>
                </a:cubicBezTo>
                <a:cubicBezTo>
                  <a:pt x="2429525" y="62344"/>
                  <a:pt x="2281669" y="25763"/>
                  <a:pt x="1992553" y="45719"/>
                </a:cubicBezTo>
                <a:cubicBezTo>
                  <a:pt x="1703437" y="65675"/>
                  <a:pt x="1555449" y="54259"/>
                  <a:pt x="1365964" y="45719"/>
                </a:cubicBezTo>
                <a:cubicBezTo>
                  <a:pt x="1176479" y="37179"/>
                  <a:pt x="1006467" y="65069"/>
                  <a:pt x="776970" y="45719"/>
                </a:cubicBezTo>
                <a:cubicBezTo>
                  <a:pt x="547473" y="26369"/>
                  <a:pt x="364304" y="81158"/>
                  <a:pt x="0" y="45719"/>
                </a:cubicBezTo>
                <a:cubicBezTo>
                  <a:pt x="908" y="29546"/>
                  <a:pt x="-2202" y="11420"/>
                  <a:pt x="0" y="0"/>
                </a:cubicBezTo>
                <a:close/>
              </a:path>
            </a:pathLst>
          </a:custGeom>
          <a:solidFill>
            <a:srgbClr val="FFFF00">
              <a:alpha val="20000"/>
            </a:srgbClr>
          </a:solidFill>
          <a:ln>
            <a:solidFill>
              <a:srgbClr val="FFFF00">
                <a:alpha val="20000"/>
              </a:srgb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a:extLst>
              <a:ext uri="{FF2B5EF4-FFF2-40B4-BE49-F238E27FC236}">
                <a16:creationId xmlns:a16="http://schemas.microsoft.com/office/drawing/2014/main" id="{24755F81-CB25-43AB-80BA-F5801AC0EA32}"/>
              </a:ext>
            </a:extLst>
          </p:cNvPr>
          <p:cNvSpPr/>
          <p:nvPr/>
        </p:nvSpPr>
        <p:spPr>
          <a:xfrm>
            <a:off x="4497310" y="1772159"/>
            <a:ext cx="3903740" cy="106491"/>
          </a:xfrm>
          <a:custGeom>
            <a:avLst/>
            <a:gdLst>
              <a:gd name="connsiteX0" fmla="*/ 0 w 3903740"/>
              <a:gd name="connsiteY0" fmla="*/ 0 h 106491"/>
              <a:gd name="connsiteX1" fmla="*/ 728698 w 3903740"/>
              <a:gd name="connsiteY1" fmla="*/ 0 h 106491"/>
              <a:gd name="connsiteX2" fmla="*/ 1418359 w 3903740"/>
              <a:gd name="connsiteY2" fmla="*/ 0 h 106491"/>
              <a:gd name="connsiteX3" fmla="*/ 2108020 w 3903740"/>
              <a:gd name="connsiteY3" fmla="*/ 0 h 106491"/>
              <a:gd name="connsiteX4" fmla="*/ 2641531 w 3903740"/>
              <a:gd name="connsiteY4" fmla="*/ 0 h 106491"/>
              <a:gd name="connsiteX5" fmla="*/ 3214079 w 3903740"/>
              <a:gd name="connsiteY5" fmla="*/ 0 h 106491"/>
              <a:gd name="connsiteX6" fmla="*/ 3903740 w 3903740"/>
              <a:gd name="connsiteY6" fmla="*/ 0 h 106491"/>
              <a:gd name="connsiteX7" fmla="*/ 3903740 w 3903740"/>
              <a:gd name="connsiteY7" fmla="*/ 106491 h 106491"/>
              <a:gd name="connsiteX8" fmla="*/ 3253117 w 3903740"/>
              <a:gd name="connsiteY8" fmla="*/ 106491 h 106491"/>
              <a:gd name="connsiteX9" fmla="*/ 2719606 w 3903740"/>
              <a:gd name="connsiteY9" fmla="*/ 106491 h 106491"/>
              <a:gd name="connsiteX10" fmla="*/ 2186094 w 3903740"/>
              <a:gd name="connsiteY10" fmla="*/ 106491 h 106491"/>
              <a:gd name="connsiteX11" fmla="*/ 1496434 w 3903740"/>
              <a:gd name="connsiteY11" fmla="*/ 106491 h 106491"/>
              <a:gd name="connsiteX12" fmla="*/ 923885 w 3903740"/>
              <a:gd name="connsiteY12" fmla="*/ 106491 h 106491"/>
              <a:gd name="connsiteX13" fmla="*/ 0 w 3903740"/>
              <a:gd name="connsiteY13" fmla="*/ 106491 h 106491"/>
              <a:gd name="connsiteX14" fmla="*/ 0 w 3903740"/>
              <a:gd name="connsiteY14" fmla="*/ 0 h 10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3740" h="106491" fill="none" extrusionOk="0">
                <a:moveTo>
                  <a:pt x="0" y="0"/>
                </a:moveTo>
                <a:cubicBezTo>
                  <a:pt x="184635" y="-28386"/>
                  <a:pt x="437655" y="2276"/>
                  <a:pt x="728698" y="0"/>
                </a:cubicBezTo>
                <a:cubicBezTo>
                  <a:pt x="1019741" y="-2276"/>
                  <a:pt x="1081263" y="-21891"/>
                  <a:pt x="1418359" y="0"/>
                </a:cubicBezTo>
                <a:cubicBezTo>
                  <a:pt x="1755455" y="21891"/>
                  <a:pt x="1878053" y="25647"/>
                  <a:pt x="2108020" y="0"/>
                </a:cubicBezTo>
                <a:cubicBezTo>
                  <a:pt x="2337987" y="-25647"/>
                  <a:pt x="2500278" y="23169"/>
                  <a:pt x="2641531" y="0"/>
                </a:cubicBezTo>
                <a:cubicBezTo>
                  <a:pt x="2782784" y="-23169"/>
                  <a:pt x="2970134" y="4254"/>
                  <a:pt x="3214079" y="0"/>
                </a:cubicBezTo>
                <a:cubicBezTo>
                  <a:pt x="3458024" y="-4254"/>
                  <a:pt x="3635509" y="-15387"/>
                  <a:pt x="3903740" y="0"/>
                </a:cubicBezTo>
                <a:cubicBezTo>
                  <a:pt x="3898712" y="38424"/>
                  <a:pt x="3907862" y="83857"/>
                  <a:pt x="3903740" y="106491"/>
                </a:cubicBezTo>
                <a:cubicBezTo>
                  <a:pt x="3596647" y="90356"/>
                  <a:pt x="3468776" y="103880"/>
                  <a:pt x="3253117" y="106491"/>
                </a:cubicBezTo>
                <a:cubicBezTo>
                  <a:pt x="3037458" y="109102"/>
                  <a:pt x="2981571" y="105909"/>
                  <a:pt x="2719606" y="106491"/>
                </a:cubicBezTo>
                <a:cubicBezTo>
                  <a:pt x="2457641" y="107073"/>
                  <a:pt x="2440429" y="128008"/>
                  <a:pt x="2186094" y="106491"/>
                </a:cubicBezTo>
                <a:cubicBezTo>
                  <a:pt x="1931759" y="84974"/>
                  <a:pt x="1753929" y="99952"/>
                  <a:pt x="1496434" y="106491"/>
                </a:cubicBezTo>
                <a:cubicBezTo>
                  <a:pt x="1238939" y="113030"/>
                  <a:pt x="1057183" y="89774"/>
                  <a:pt x="923885" y="106491"/>
                </a:cubicBezTo>
                <a:cubicBezTo>
                  <a:pt x="790587" y="123208"/>
                  <a:pt x="388078" y="152034"/>
                  <a:pt x="0" y="106491"/>
                </a:cubicBezTo>
                <a:cubicBezTo>
                  <a:pt x="-4925" y="74848"/>
                  <a:pt x="2544" y="52112"/>
                  <a:pt x="0" y="0"/>
                </a:cubicBezTo>
                <a:close/>
              </a:path>
              <a:path w="3903740" h="106491" stroke="0" extrusionOk="0">
                <a:moveTo>
                  <a:pt x="0" y="0"/>
                </a:moveTo>
                <a:cubicBezTo>
                  <a:pt x="228722" y="23660"/>
                  <a:pt x="386429" y="22175"/>
                  <a:pt x="611586" y="0"/>
                </a:cubicBezTo>
                <a:cubicBezTo>
                  <a:pt x="836743" y="-22175"/>
                  <a:pt x="975993" y="3956"/>
                  <a:pt x="1145097" y="0"/>
                </a:cubicBezTo>
                <a:cubicBezTo>
                  <a:pt x="1314201" y="-3956"/>
                  <a:pt x="1514825" y="-7126"/>
                  <a:pt x="1873795" y="0"/>
                </a:cubicBezTo>
                <a:cubicBezTo>
                  <a:pt x="2232765" y="7126"/>
                  <a:pt x="2340106" y="17637"/>
                  <a:pt x="2485381" y="0"/>
                </a:cubicBezTo>
                <a:cubicBezTo>
                  <a:pt x="2630656" y="-17637"/>
                  <a:pt x="2936825" y="800"/>
                  <a:pt x="3096967" y="0"/>
                </a:cubicBezTo>
                <a:cubicBezTo>
                  <a:pt x="3257109" y="-800"/>
                  <a:pt x="3572402" y="-22333"/>
                  <a:pt x="3903740" y="0"/>
                </a:cubicBezTo>
                <a:cubicBezTo>
                  <a:pt x="3901357" y="27424"/>
                  <a:pt x="3908601" y="63900"/>
                  <a:pt x="3903740" y="106491"/>
                </a:cubicBezTo>
                <a:cubicBezTo>
                  <a:pt x="3610630" y="88121"/>
                  <a:pt x="3562778" y="76358"/>
                  <a:pt x="3253117" y="106491"/>
                </a:cubicBezTo>
                <a:cubicBezTo>
                  <a:pt x="2943456" y="136624"/>
                  <a:pt x="2885049" y="81051"/>
                  <a:pt x="2719606" y="106491"/>
                </a:cubicBezTo>
                <a:cubicBezTo>
                  <a:pt x="2554163" y="131931"/>
                  <a:pt x="2239539" y="124199"/>
                  <a:pt x="2068982" y="106491"/>
                </a:cubicBezTo>
                <a:cubicBezTo>
                  <a:pt x="1898425" y="88783"/>
                  <a:pt x="1570184" y="88166"/>
                  <a:pt x="1418359" y="106491"/>
                </a:cubicBezTo>
                <a:cubicBezTo>
                  <a:pt x="1266534" y="124816"/>
                  <a:pt x="1082815" y="92344"/>
                  <a:pt x="806773" y="106491"/>
                </a:cubicBezTo>
                <a:cubicBezTo>
                  <a:pt x="530731" y="120638"/>
                  <a:pt x="374051" y="87650"/>
                  <a:pt x="0" y="106491"/>
                </a:cubicBezTo>
                <a:cubicBezTo>
                  <a:pt x="-804" y="62352"/>
                  <a:pt x="1977" y="41590"/>
                  <a:pt x="0" y="0"/>
                </a:cubicBezTo>
                <a:close/>
              </a:path>
            </a:pathLst>
          </a:custGeom>
          <a:solidFill>
            <a:srgbClr val="FFFF00">
              <a:alpha val="20000"/>
            </a:srgbClr>
          </a:solidFill>
          <a:ln>
            <a:solidFill>
              <a:srgbClr val="FFFF00">
                <a:alpha val="20000"/>
              </a:srgb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2" name="図 31">
            <a:extLst>
              <a:ext uri="{FF2B5EF4-FFF2-40B4-BE49-F238E27FC236}">
                <a16:creationId xmlns:a16="http://schemas.microsoft.com/office/drawing/2014/main" id="{CE671001-37D5-4911-830C-B8F70459FD73}"/>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47532" y="1312675"/>
            <a:ext cx="187659" cy="187659"/>
          </a:xfrm>
          <a:prstGeom prst="rect">
            <a:avLst/>
          </a:prstGeom>
        </p:spPr>
      </p:pic>
      <p:pic>
        <p:nvPicPr>
          <p:cNvPr id="33" name="図 32">
            <a:extLst>
              <a:ext uri="{FF2B5EF4-FFF2-40B4-BE49-F238E27FC236}">
                <a16:creationId xmlns:a16="http://schemas.microsoft.com/office/drawing/2014/main" id="{57FB585F-8858-4179-86F6-E6F1AE9BD82D}"/>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47532" y="2228560"/>
            <a:ext cx="187659" cy="187659"/>
          </a:xfrm>
          <a:prstGeom prst="rect">
            <a:avLst/>
          </a:prstGeom>
        </p:spPr>
      </p:pic>
      <p:pic>
        <p:nvPicPr>
          <p:cNvPr id="34" name="図 33">
            <a:extLst>
              <a:ext uri="{FF2B5EF4-FFF2-40B4-BE49-F238E27FC236}">
                <a16:creationId xmlns:a16="http://schemas.microsoft.com/office/drawing/2014/main" id="{07695D37-DD76-49F4-9ED8-57EB9378AE49}"/>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47534" y="4153296"/>
            <a:ext cx="187659" cy="187659"/>
          </a:xfrm>
          <a:prstGeom prst="rect">
            <a:avLst/>
          </a:prstGeom>
        </p:spPr>
      </p:pic>
      <p:pic>
        <p:nvPicPr>
          <p:cNvPr id="35" name="図 34">
            <a:extLst>
              <a:ext uri="{FF2B5EF4-FFF2-40B4-BE49-F238E27FC236}">
                <a16:creationId xmlns:a16="http://schemas.microsoft.com/office/drawing/2014/main" id="{1B9A72AD-D67E-4841-A8BB-57E3DFD85C32}"/>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66564" y="3199238"/>
            <a:ext cx="187659" cy="187659"/>
          </a:xfrm>
          <a:prstGeom prst="rect">
            <a:avLst/>
          </a:prstGeom>
        </p:spPr>
      </p:pic>
    </p:spTree>
    <p:extLst>
      <p:ext uri="{BB962C8B-B14F-4D97-AF65-F5344CB8AC3E}">
        <p14:creationId xmlns:p14="http://schemas.microsoft.com/office/powerpoint/2010/main" val="958325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３ 　持続可能な維持管理の仕組みづくり</a:t>
            </a:r>
            <a:endParaRPr lang="ja-JP" altLang="en-US" sz="2400" b="1">
              <a:solidFill>
                <a:schemeClr val="bg1"/>
              </a:solidFill>
              <a:latin typeface="Meiryo UI" pitchFamily="50" charset="-128"/>
              <a:ea typeface="Meiryo UI" pitchFamily="50" charset="-128"/>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15</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3" name="角丸四角形 143">
            <a:extLst>
              <a:ext uri="{FF2B5EF4-FFF2-40B4-BE49-F238E27FC236}">
                <a16:creationId xmlns:a16="http://schemas.microsoft.com/office/drawing/2014/main" id="{B660FC76-ABAB-4640-B676-EF1AD1E2CCA9}"/>
              </a:ext>
            </a:extLst>
          </p:cNvPr>
          <p:cNvSpPr/>
          <p:nvPr/>
        </p:nvSpPr>
        <p:spPr>
          <a:xfrm>
            <a:off x="100014" y="995768"/>
            <a:ext cx="9009062" cy="549551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lIns="91440" tIns="45720" rIns="91440" bIns="45720" anchor="t"/>
          <a:lstStyle/>
          <a:p>
            <a:pPr algn="just">
              <a:lnSpc>
                <a:spcPct val="150000"/>
              </a:lnSpc>
              <a:defRPr/>
            </a:pPr>
            <a:r>
              <a:rPr lang="ja-JP" altLang="en-US" sz="2000" b="1" kern="100">
                <a:solidFill>
                  <a:schemeClr val="bg1">
                    <a:lumMod val="65000"/>
                  </a:schemeClr>
                </a:solidFill>
                <a:latin typeface="Georgia"/>
                <a:ea typeface="Meiryo UI"/>
                <a:cs typeface="Times New Roman"/>
              </a:rPr>
              <a:t>○</a:t>
            </a:r>
            <a:r>
              <a:rPr lang="ja-JP" sz="2000" b="1" kern="100">
                <a:solidFill>
                  <a:schemeClr val="bg1">
                    <a:lumMod val="65000"/>
                  </a:schemeClr>
                </a:solidFill>
                <a:latin typeface="Georgia"/>
                <a:ea typeface="Meiryo UI"/>
                <a:cs typeface="Times New Roman"/>
              </a:rPr>
              <a:t>効率的・効果的な維持管理の推進</a:t>
            </a:r>
            <a:r>
              <a:rPr lang="ja-JP" sz="2000" kern="100">
                <a:solidFill>
                  <a:schemeClr val="bg1">
                    <a:lumMod val="65000"/>
                  </a:schemeClr>
                </a:solidFill>
                <a:latin typeface="Georgia"/>
                <a:ea typeface="Meiryo UI"/>
                <a:cs typeface="Times New Roman"/>
              </a:rPr>
              <a:t>（個別部会内容の確認）</a:t>
            </a:r>
            <a:endParaRPr lang="en-US" altLang="ja-JP" sz="2000" kern="100">
              <a:solidFill>
                <a:schemeClr val="bg1">
                  <a:lumMod val="65000"/>
                </a:schemeClr>
              </a:solidFill>
              <a:latin typeface="Georgia"/>
              <a:ea typeface="Meiryo UI"/>
              <a:cs typeface="Times New Roman"/>
            </a:endParaRPr>
          </a:p>
          <a:p>
            <a:pPr algn="just">
              <a:lnSpc>
                <a:spcPct val="150000"/>
              </a:lnSpc>
              <a:defRPr/>
            </a:pPr>
            <a:r>
              <a:rPr lang="ja-JP" altLang="en-US" sz="1600" kern="100">
                <a:solidFill>
                  <a:schemeClr val="bg1">
                    <a:lumMod val="65000"/>
                  </a:schemeClr>
                </a:solidFill>
                <a:latin typeface="Georgia"/>
                <a:ea typeface="Meiryo UI"/>
                <a:cs typeface="Times New Roman"/>
              </a:rPr>
              <a:t>　各施設の検証結果、基本方針への反映について</a:t>
            </a:r>
            <a:endParaRPr lang="en-US" altLang="ja-JP" sz="1600" kern="100">
              <a:solidFill>
                <a:schemeClr val="bg1">
                  <a:lumMod val="65000"/>
                </a:schemeClr>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a:t>
            </a:r>
            <a:endParaRPr lang="en-US" altLang="ja-JP" kern="100">
              <a:solidFill>
                <a:prstClr val="black"/>
              </a:solidFill>
              <a:latin typeface="Georgia"/>
              <a:ea typeface="Meiryo UI"/>
              <a:cs typeface="Times New Roman"/>
            </a:endParaRPr>
          </a:p>
          <a:p>
            <a:pPr algn="just">
              <a:lnSpc>
                <a:spcPct val="150000"/>
              </a:lnSpc>
              <a:defRPr/>
            </a:pPr>
            <a:r>
              <a:rPr lang="ja-JP" altLang="en-US" sz="2000" b="1" kern="100">
                <a:solidFill>
                  <a:schemeClr val="tx1"/>
                </a:solidFill>
                <a:latin typeface="Georgia"/>
                <a:ea typeface="Meiryo UI"/>
                <a:cs typeface="Times New Roman"/>
              </a:rPr>
              <a:t>○</a:t>
            </a:r>
            <a:r>
              <a:rPr lang="ja-JP" sz="2000" b="1" kern="100">
                <a:solidFill>
                  <a:schemeClr val="tx1"/>
                </a:solidFill>
                <a:latin typeface="Georgia"/>
                <a:ea typeface="Meiryo UI"/>
                <a:cs typeface="Times New Roman"/>
              </a:rPr>
              <a:t>持続可能な維持管理の仕組みづくり</a:t>
            </a:r>
            <a:endParaRPr lang="en-US" altLang="ja-JP" sz="1600" kern="100">
              <a:solidFill>
                <a:schemeClr val="tx1"/>
              </a:solidFill>
              <a:latin typeface="Georgia"/>
              <a:ea typeface="Meiryo UI"/>
              <a:cs typeface="Times New Roman"/>
            </a:endParaRPr>
          </a:p>
          <a:p>
            <a:pPr algn="just">
              <a:lnSpc>
                <a:spcPct val="150000"/>
              </a:lnSpc>
              <a:defRPr/>
            </a:pPr>
            <a:r>
              <a:rPr lang="ja-JP" altLang="en-US" sz="1600" kern="100">
                <a:solidFill>
                  <a:schemeClr val="tx1"/>
                </a:solidFill>
                <a:latin typeface="Georgia"/>
                <a:ea typeface="Meiryo UI"/>
                <a:cs typeface="Times New Roman"/>
              </a:rPr>
              <a:t>　・効率的・効果的な維持管理の推進（データ蓄積・管理体制の確立、新技術の活用）</a:t>
            </a:r>
            <a:endParaRPr lang="en-US" altLang="ja-JP" sz="1600" kern="100">
              <a:solidFill>
                <a:schemeClr val="tx1"/>
              </a:solidFill>
              <a:latin typeface="Georgia"/>
              <a:ea typeface="Meiryo UI"/>
              <a:cs typeface="Times New Roman"/>
            </a:endParaRPr>
          </a:p>
          <a:p>
            <a:pPr algn="just">
              <a:lnSpc>
                <a:spcPct val="150000"/>
              </a:lnSpc>
              <a:defRPr/>
            </a:pPr>
            <a:r>
              <a:rPr lang="ja-JP" altLang="en-US" sz="1600" kern="100">
                <a:solidFill>
                  <a:schemeClr val="tx1"/>
                </a:solidFill>
                <a:latin typeface="Georgia"/>
                <a:ea typeface="Meiryo UI"/>
                <a:cs typeface="Times New Roman"/>
              </a:rPr>
              <a:t>　・人材の育成と確保、技術力の向上と継承（人材育成）</a:t>
            </a:r>
            <a:endParaRPr lang="en-US" altLang="ja-JP" sz="1600" kern="100">
              <a:solidFill>
                <a:schemeClr val="tx1"/>
              </a:solidFill>
              <a:latin typeface="Georgia"/>
              <a:ea typeface="Meiryo UI"/>
              <a:cs typeface="Times New Roman"/>
            </a:endParaRPr>
          </a:p>
          <a:p>
            <a:pPr algn="just">
              <a:lnSpc>
                <a:spcPct val="150000"/>
              </a:lnSpc>
              <a:defRPr/>
            </a:pPr>
            <a:r>
              <a:rPr lang="ja-JP" altLang="en-US" sz="1600" kern="100">
                <a:solidFill>
                  <a:schemeClr val="tx1"/>
                </a:solidFill>
                <a:latin typeface="Georgia"/>
                <a:ea typeface="Meiryo UI"/>
                <a:cs typeface="Times New Roman"/>
              </a:rPr>
              <a:t>　・現場や地域を重視した維持管理の実践（地域維持管理連携プラットフォーム、維持管理業務の改善）</a:t>
            </a:r>
            <a:endParaRPr lang="en-US" altLang="ja-JP" sz="1600" kern="100">
              <a:solidFill>
                <a:schemeClr val="tx1"/>
              </a:solidFill>
              <a:latin typeface="Georgia"/>
              <a:ea typeface="Meiryo UI"/>
              <a:cs typeface="Times New Roman"/>
            </a:endParaRPr>
          </a:p>
        </p:txBody>
      </p:sp>
    </p:spTree>
    <p:extLst>
      <p:ext uri="{BB962C8B-B14F-4D97-AF65-F5344CB8AC3E}">
        <p14:creationId xmlns:p14="http://schemas.microsoft.com/office/powerpoint/2010/main" val="3034473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5"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105933" y="61915"/>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３    </a:t>
            </a:r>
            <a:r>
              <a:rPr lang="ja-JP" altLang="en-US" sz="2400" b="1">
                <a:solidFill>
                  <a:schemeClr val="accent6"/>
                </a:solidFill>
                <a:latin typeface="Meiryo UI" pitchFamily="50" charset="-128"/>
                <a:ea typeface="Meiryo UI" pitchFamily="50" charset="-128"/>
                <a:cs typeface="Meiryo UI" pitchFamily="50" charset="-128"/>
              </a:rPr>
              <a:t>１</a:t>
            </a:r>
            <a:r>
              <a:rPr lang="ja-JP" altLang="en-US" sz="2400" b="1">
                <a:solidFill>
                  <a:schemeClr val="bg1"/>
                </a:solidFill>
                <a:latin typeface="Meiryo UI" pitchFamily="50" charset="-128"/>
                <a:ea typeface="Meiryo UI" pitchFamily="50" charset="-128"/>
                <a:cs typeface="Meiryo UI" pitchFamily="50" charset="-128"/>
              </a:rPr>
              <a:t>　データ蓄積・管理体制の確立</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7"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a:solidFill>
                <a:srgbClr val="FFC000"/>
              </a:solidFill>
              <a:latin typeface="Meiryo UI" pitchFamily="50" charset="-128"/>
              <a:ea typeface="Meiryo UI" pitchFamily="50" charset="-128"/>
              <a:cs typeface="Meiryo UI" pitchFamily="50" charset="-128"/>
            </a:endParaRPr>
          </a:p>
        </p:txBody>
      </p:sp>
      <p:pic>
        <p:nvPicPr>
          <p:cNvPr id="4" name="図 3">
            <a:extLst>
              <a:ext uri="{FF2B5EF4-FFF2-40B4-BE49-F238E27FC236}">
                <a16:creationId xmlns:a16="http://schemas.microsoft.com/office/drawing/2014/main" id="{D7AB1540-6437-A9C0-241B-E25A410596BD}"/>
              </a:ext>
            </a:extLst>
          </p:cNvPr>
          <p:cNvPicPr>
            <a:picLocks noChangeAspect="1"/>
          </p:cNvPicPr>
          <p:nvPr/>
        </p:nvPicPr>
        <p:blipFill rotWithShape="1">
          <a:blip r:embed="rId2"/>
          <a:srcRect l="37407" r="-1"/>
          <a:stretch/>
        </p:blipFill>
        <p:spPr>
          <a:xfrm>
            <a:off x="166735" y="3175000"/>
            <a:ext cx="4006996" cy="3558861"/>
          </a:xfrm>
          <a:prstGeom prst="rect">
            <a:avLst/>
          </a:prstGeom>
        </p:spPr>
      </p:pic>
      <p:sp>
        <p:nvSpPr>
          <p:cNvPr id="6" name="正方形/長方形 5">
            <a:extLst>
              <a:ext uri="{FF2B5EF4-FFF2-40B4-BE49-F238E27FC236}">
                <a16:creationId xmlns:a16="http://schemas.microsoft.com/office/drawing/2014/main" id="{D028A5E3-2BC8-27F4-FC41-B79985A72F48}"/>
              </a:ext>
            </a:extLst>
          </p:cNvPr>
          <p:cNvSpPr/>
          <p:nvPr/>
        </p:nvSpPr>
        <p:spPr>
          <a:xfrm>
            <a:off x="68265" y="649288"/>
            <a:ext cx="4111585" cy="1785104"/>
          </a:xfrm>
          <a:prstGeom prst="rect">
            <a:avLst/>
          </a:prstGeom>
          <a:noFill/>
        </p:spPr>
        <p:txBody>
          <a:bodyPr wrap="square">
            <a:spAutoFit/>
          </a:bodyPr>
          <a:lstStyle/>
          <a:p>
            <a:pPr fontAlgn="base">
              <a:spcBef>
                <a:spcPct val="0"/>
              </a:spcBef>
              <a:spcAft>
                <a:spcPct val="0"/>
              </a:spcAft>
              <a:defRPr/>
            </a:pPr>
            <a:r>
              <a:rPr lang="ja-JP" altLang="en-US" sz="1400" b="1" dirty="0">
                <a:solidFill>
                  <a:srgbClr val="000000"/>
                </a:solidFill>
                <a:latin typeface="Meiryo UI" panose="020B0604030504040204" pitchFamily="50" charset="-128"/>
                <a:ea typeface="Meiryo UI" panose="020B0604030504040204" pitchFamily="50" charset="-128"/>
              </a:rPr>
              <a:t>維持管理</a:t>
            </a:r>
            <a:r>
              <a:rPr lang="en-US" altLang="ja-JP" sz="1400" b="1" dirty="0">
                <a:solidFill>
                  <a:srgbClr val="000000"/>
                </a:solidFill>
                <a:latin typeface="Meiryo UI" panose="020B0604030504040204" pitchFamily="50" charset="-128"/>
                <a:ea typeface="Meiryo UI" panose="020B0604030504040204" pitchFamily="50" charset="-128"/>
              </a:rPr>
              <a:t>DB</a:t>
            </a:r>
            <a:r>
              <a:rPr lang="ja-JP" altLang="en-US" sz="1400" b="1" dirty="0">
                <a:solidFill>
                  <a:srgbClr val="000000"/>
                </a:solidFill>
                <a:latin typeface="Meiryo UI" panose="020B0604030504040204" pitchFamily="50" charset="-128"/>
                <a:ea typeface="Meiryo UI" panose="020B0604030504040204" pitchFamily="50" charset="-128"/>
              </a:rPr>
              <a:t>の目的</a:t>
            </a:r>
            <a:endParaRPr lang="en-US" altLang="ja-JP"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85725" indent="-85725" eaLnBrk="0" fontAlgn="base" hangingPunct="0">
              <a:spcBef>
                <a:spcPct val="0"/>
              </a:spcBef>
              <a:spcAft>
                <a:spcPct val="0"/>
              </a:spcAft>
              <a:buFont typeface="Arial" panose="020B0604020202020204" pitchFamily="34" charset="0"/>
              <a:buChar char="•"/>
              <a:defRPr/>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各施設の点検・診断結果や補修履歴等のデータを継続的に蓄積し、一元的に管理するとともに、施設の劣化予測や補修対策の検討に活用することで予防保全のレベルアップを図る。</a:t>
            </a:r>
          </a:p>
          <a:p>
            <a:pPr marL="85725" indent="-85725" eaLnBrk="0" fontAlgn="base" hangingPunct="0">
              <a:spcBef>
                <a:spcPct val="0"/>
              </a:spcBef>
              <a:spcAft>
                <a:spcPct val="0"/>
              </a:spcAft>
              <a:buFont typeface="Arial" panose="020B0604020202020204" pitchFamily="34" charset="0"/>
              <a:buChar char="•"/>
              <a:defRPr/>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大阪府内市町村も利用可能なシステムとすることで、府域全体の維持管理のレベルアップを図る。</a:t>
            </a:r>
            <a:br>
              <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（現在、</a:t>
            </a:r>
            <a:r>
              <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16</a:t>
            </a: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市町村が共同利用中）</a:t>
            </a:r>
            <a:endParaRPr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85725" indent="-85725" eaLnBrk="0" fontAlgn="base" hangingPunct="0">
              <a:spcBef>
                <a:spcPct val="0"/>
              </a:spcBef>
              <a:spcAft>
                <a:spcPct val="0"/>
              </a:spcAft>
              <a:buFont typeface="Arial" panose="020B0604020202020204" pitchFamily="34" charset="0"/>
              <a:buChar char="•"/>
              <a:defRPr/>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本システムを活⽤することにより、維持管理サイクルの運⽤を効率的に行う。</a:t>
            </a:r>
            <a:endPar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004981EB-D194-6452-8616-39FE060651F0}"/>
              </a:ext>
            </a:extLst>
          </p:cNvPr>
          <p:cNvSpPr txBox="1"/>
          <p:nvPr/>
        </p:nvSpPr>
        <p:spPr>
          <a:xfrm>
            <a:off x="4346914" y="957874"/>
            <a:ext cx="2538612" cy="27699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ja-JP" altLang="en-US" sz="1200">
                <a:latin typeface="Meiryo UI" panose="020B0604030504040204" pitchFamily="50" charset="-128"/>
                <a:ea typeface="Meiryo UI" panose="020B0604030504040204" pitchFamily="50" charset="-128"/>
              </a:rPr>
              <a:t>主な問題</a:t>
            </a:r>
          </a:p>
        </p:txBody>
      </p:sp>
      <p:sp>
        <p:nvSpPr>
          <p:cNvPr id="15" name="テキスト ボックス 14">
            <a:extLst>
              <a:ext uri="{FF2B5EF4-FFF2-40B4-BE49-F238E27FC236}">
                <a16:creationId xmlns:a16="http://schemas.microsoft.com/office/drawing/2014/main" id="{122549B9-E385-BB43-55AE-B6B1B261CFD3}"/>
              </a:ext>
            </a:extLst>
          </p:cNvPr>
          <p:cNvSpPr txBox="1"/>
          <p:nvPr/>
        </p:nvSpPr>
        <p:spPr>
          <a:xfrm>
            <a:off x="4353652" y="1832646"/>
            <a:ext cx="757315"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100">
                <a:latin typeface="Meiryo UI" panose="020B0604030504040204" pitchFamily="50" charset="-128"/>
                <a:ea typeface="Meiryo UI" panose="020B0604030504040204" pitchFamily="50" charset="-128"/>
              </a:rPr>
              <a:t>データ</a:t>
            </a:r>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未入力</a:t>
            </a:r>
          </a:p>
        </p:txBody>
      </p:sp>
      <p:sp>
        <p:nvSpPr>
          <p:cNvPr id="16" name="テキスト ボックス 15">
            <a:extLst>
              <a:ext uri="{FF2B5EF4-FFF2-40B4-BE49-F238E27FC236}">
                <a16:creationId xmlns:a16="http://schemas.microsoft.com/office/drawing/2014/main" id="{6DEF6B4F-22C6-5975-6059-5858969513E6}"/>
              </a:ext>
            </a:extLst>
          </p:cNvPr>
          <p:cNvSpPr txBox="1"/>
          <p:nvPr/>
        </p:nvSpPr>
        <p:spPr>
          <a:xfrm>
            <a:off x="4346914" y="1318316"/>
            <a:ext cx="763554"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100">
                <a:latin typeface="Meiryo UI" panose="020B0604030504040204" pitchFamily="50" charset="-128"/>
                <a:ea typeface="Meiryo UI" panose="020B0604030504040204" pitchFamily="50" charset="-128"/>
              </a:rPr>
              <a:t>紙データの</a:t>
            </a:r>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取り扱い</a:t>
            </a:r>
          </a:p>
        </p:txBody>
      </p:sp>
      <p:sp>
        <p:nvSpPr>
          <p:cNvPr id="17" name="テキスト ボックス 16">
            <a:extLst>
              <a:ext uri="{FF2B5EF4-FFF2-40B4-BE49-F238E27FC236}">
                <a16:creationId xmlns:a16="http://schemas.microsoft.com/office/drawing/2014/main" id="{5BEB077F-002C-EC65-432E-D8240FFB6BE5}"/>
              </a:ext>
            </a:extLst>
          </p:cNvPr>
          <p:cNvSpPr txBox="1"/>
          <p:nvPr/>
        </p:nvSpPr>
        <p:spPr>
          <a:xfrm>
            <a:off x="4346911" y="2809019"/>
            <a:ext cx="757315" cy="864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r>
              <a:rPr lang="ja-JP" altLang="en-US" sz="1100">
                <a:latin typeface="Meiryo UI" panose="020B0604030504040204" pitchFamily="50" charset="-128"/>
                <a:ea typeface="Meiryo UI" panose="020B0604030504040204" pitchFamily="50" charset="-128"/>
              </a:rPr>
              <a:t>データの</a:t>
            </a:r>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活用・</a:t>
            </a:r>
            <a:endParaRPr lang="en-US" altLang="ja-JP" sz="1100">
              <a:latin typeface="Meiryo UI" panose="020B0604030504040204" pitchFamily="50" charset="-128"/>
              <a:ea typeface="Meiryo UI" panose="020B0604030504040204" pitchFamily="50" charset="-128"/>
            </a:endParaRPr>
          </a:p>
          <a:p>
            <a:r>
              <a:rPr lang="ja-JP" altLang="en-US" sz="1100">
                <a:latin typeface="Meiryo UI" panose="020B0604030504040204" pitchFamily="50" charset="-128"/>
                <a:ea typeface="Meiryo UI" panose="020B0604030504040204" pitchFamily="50" charset="-128"/>
              </a:rPr>
              <a:t>高度化</a:t>
            </a:r>
          </a:p>
        </p:txBody>
      </p:sp>
      <p:sp>
        <p:nvSpPr>
          <p:cNvPr id="18" name="テキスト ボックス 17">
            <a:extLst>
              <a:ext uri="{FF2B5EF4-FFF2-40B4-BE49-F238E27FC236}">
                <a16:creationId xmlns:a16="http://schemas.microsoft.com/office/drawing/2014/main" id="{7EC5CF67-17B3-F782-A771-391E458FAD3C}"/>
              </a:ext>
            </a:extLst>
          </p:cNvPr>
          <p:cNvSpPr txBox="1"/>
          <p:nvPr/>
        </p:nvSpPr>
        <p:spPr>
          <a:xfrm>
            <a:off x="5155946" y="1318316"/>
            <a:ext cx="1729579" cy="4308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ja-JP" altLang="en-US" sz="1100">
                <a:solidFill>
                  <a:schemeClr val="accent3">
                    <a:lumMod val="75000"/>
                  </a:schemeClr>
                </a:solidFill>
                <a:latin typeface="Meiryo UI" panose="020B0604030504040204" pitchFamily="50" charset="-128"/>
                <a:ea typeface="Meiryo UI" panose="020B0604030504040204" pitchFamily="50" charset="-128"/>
              </a:rPr>
              <a:t>設備等で点検データが紙媒体で蓄積</a:t>
            </a:r>
          </a:p>
        </p:txBody>
      </p:sp>
      <p:sp>
        <p:nvSpPr>
          <p:cNvPr id="19" name="テキスト ボックス 18">
            <a:extLst>
              <a:ext uri="{FF2B5EF4-FFF2-40B4-BE49-F238E27FC236}">
                <a16:creationId xmlns:a16="http://schemas.microsoft.com/office/drawing/2014/main" id="{686AE5C3-77C3-B166-87C0-BB2CC5342BA8}"/>
              </a:ext>
            </a:extLst>
          </p:cNvPr>
          <p:cNvSpPr txBox="1"/>
          <p:nvPr/>
        </p:nvSpPr>
        <p:spPr>
          <a:xfrm>
            <a:off x="5162064" y="1844632"/>
            <a:ext cx="1729579" cy="4308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ja-JP"/>
            </a:defPPr>
            <a:lvl1pPr>
              <a:defRPr sz="1600">
                <a:solidFill>
                  <a:schemeClr val="accent3">
                    <a:lumMod val="75000"/>
                  </a:schemeClr>
                </a:solidFill>
              </a:defRPr>
            </a:lvl1pPr>
          </a:lstStyle>
          <a:p>
            <a:r>
              <a:rPr lang="ja-JP" altLang="en-US" sz="1100">
                <a:latin typeface="Meiryo UI" panose="020B0604030504040204" pitchFamily="50" charset="-128"/>
                <a:ea typeface="Meiryo UI" panose="020B0604030504040204" pitchFamily="50" charset="-128"/>
              </a:rPr>
              <a:t>補修工事情報等の未入力</a:t>
            </a:r>
            <a:endParaRPr lang="en-US" altLang="ja-JP" sz="1100">
              <a:latin typeface="Meiryo UI" panose="020B0604030504040204" pitchFamily="50" charset="-128"/>
              <a:ea typeface="Meiryo UI" panose="020B0604030504040204" pitchFamily="50" charset="-128"/>
            </a:endParaRPr>
          </a:p>
          <a:p>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入力を仕様書で規定済</a:t>
            </a:r>
          </a:p>
        </p:txBody>
      </p:sp>
      <p:sp>
        <p:nvSpPr>
          <p:cNvPr id="20" name="テキスト ボックス 19">
            <a:extLst>
              <a:ext uri="{FF2B5EF4-FFF2-40B4-BE49-F238E27FC236}">
                <a16:creationId xmlns:a16="http://schemas.microsoft.com/office/drawing/2014/main" id="{03BD08FA-055C-F31B-EC25-A39DA913BA00}"/>
              </a:ext>
            </a:extLst>
          </p:cNvPr>
          <p:cNvSpPr txBox="1"/>
          <p:nvPr/>
        </p:nvSpPr>
        <p:spPr>
          <a:xfrm>
            <a:off x="5162064" y="2809019"/>
            <a:ext cx="172958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ja-JP"/>
            </a:defPPr>
            <a:lvl1pPr>
              <a:defRPr sz="1600">
                <a:solidFill>
                  <a:schemeClr val="accent3">
                    <a:lumMod val="75000"/>
                  </a:schemeClr>
                </a:solidFill>
              </a:defRPr>
            </a:lvl1pPr>
          </a:lstStyle>
          <a:p>
            <a:r>
              <a:rPr lang="ja-JP" altLang="en-US" sz="1100">
                <a:latin typeface="Meiryo UI" panose="020B0604030504040204" pitchFamily="50" charset="-128"/>
                <a:ea typeface="Meiryo UI" panose="020B0604030504040204" pitchFamily="50" charset="-128"/>
              </a:rPr>
              <a:t>データの活用が限定的</a:t>
            </a:r>
          </a:p>
        </p:txBody>
      </p:sp>
      <p:sp>
        <p:nvSpPr>
          <p:cNvPr id="21" name="テキスト ボックス 20">
            <a:extLst>
              <a:ext uri="{FF2B5EF4-FFF2-40B4-BE49-F238E27FC236}">
                <a16:creationId xmlns:a16="http://schemas.microsoft.com/office/drawing/2014/main" id="{1C70B456-8C3B-6258-5BB0-9FE41A22C3D8}"/>
              </a:ext>
            </a:extLst>
          </p:cNvPr>
          <p:cNvSpPr txBox="1"/>
          <p:nvPr/>
        </p:nvSpPr>
        <p:spPr>
          <a:xfrm>
            <a:off x="5155946" y="3095686"/>
            <a:ext cx="1729579" cy="60016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ja-JP"/>
            </a:defPPr>
            <a:lvl1pPr>
              <a:defRPr sz="1600">
                <a:solidFill>
                  <a:schemeClr val="accent3">
                    <a:lumMod val="75000"/>
                  </a:schemeClr>
                </a:solidFill>
              </a:defRPr>
            </a:lvl1pPr>
          </a:lstStyle>
          <a:p>
            <a:r>
              <a:rPr lang="ja-JP" altLang="en-US" sz="1100">
                <a:latin typeface="Meiryo UI" panose="020B0604030504040204" pitchFamily="50" charset="-128"/>
                <a:ea typeface="Meiryo UI" panose="020B0604030504040204" pitchFamily="50" charset="-128"/>
              </a:rPr>
              <a:t>業務の効率化</a:t>
            </a:r>
            <a:endParaRPr lang="en-US" altLang="ja-JP" sz="1100">
              <a:latin typeface="Meiryo UI" panose="020B0604030504040204" pitchFamily="50" charset="-128"/>
              <a:ea typeface="Meiryo UI" panose="020B0604030504040204" pitchFamily="50" charset="-128"/>
            </a:endParaRPr>
          </a:p>
          <a:p>
            <a:r>
              <a:rPr lang="en-US" altLang="ja-JP" sz="1100">
                <a:latin typeface="Meiryo UI" panose="020B0604030504040204" pitchFamily="50" charset="-128"/>
                <a:ea typeface="Meiryo UI" panose="020B0604030504040204" pitchFamily="50" charset="-128"/>
              </a:rPr>
              <a:t>3D</a:t>
            </a:r>
            <a:r>
              <a:rPr lang="ja-JP" altLang="en-US" sz="1100">
                <a:latin typeface="Meiryo UI" panose="020B0604030504040204" pitchFamily="50" charset="-128"/>
                <a:ea typeface="Meiryo UI" panose="020B0604030504040204" pitchFamily="50" charset="-128"/>
              </a:rPr>
              <a:t>化、</a:t>
            </a:r>
            <a:r>
              <a:rPr lang="en-US" altLang="ja-JP" sz="1100">
                <a:latin typeface="Meiryo UI" panose="020B0604030504040204" pitchFamily="50" charset="-128"/>
                <a:ea typeface="Meiryo UI" panose="020B0604030504040204" pitchFamily="50" charset="-128"/>
              </a:rPr>
              <a:t>AI</a:t>
            </a:r>
            <a:r>
              <a:rPr lang="ja-JP" altLang="en-US" sz="1100">
                <a:latin typeface="Meiryo UI" panose="020B0604030504040204" pitchFamily="50" charset="-128"/>
                <a:ea typeface="Meiryo UI" panose="020B0604030504040204" pitchFamily="50" charset="-128"/>
              </a:rPr>
              <a:t>の活用等</a:t>
            </a:r>
            <a:r>
              <a:rPr lang="en-US" altLang="ja-JP" sz="1100">
                <a:latin typeface="Meiryo UI" panose="020B0604030504040204" pitchFamily="50" charset="-128"/>
                <a:ea typeface="Meiryo UI" panose="020B0604030504040204" pitchFamily="50" charset="-128"/>
              </a:rPr>
              <a:t>DX</a:t>
            </a:r>
            <a:r>
              <a:rPr lang="ja-JP" altLang="en-US" sz="1100">
                <a:latin typeface="Meiryo UI" panose="020B0604030504040204" pitchFamily="50" charset="-128"/>
                <a:ea typeface="Meiryo UI" panose="020B0604030504040204" pitchFamily="50" charset="-128"/>
              </a:rPr>
              <a:t>の推進</a:t>
            </a:r>
          </a:p>
        </p:txBody>
      </p:sp>
      <p:sp>
        <p:nvSpPr>
          <p:cNvPr id="25" name="テキスト ボックス 24">
            <a:extLst>
              <a:ext uri="{FF2B5EF4-FFF2-40B4-BE49-F238E27FC236}">
                <a16:creationId xmlns:a16="http://schemas.microsoft.com/office/drawing/2014/main" id="{583A212F-17AA-DE7B-AC95-FC290D470F31}"/>
              </a:ext>
            </a:extLst>
          </p:cNvPr>
          <p:cNvSpPr txBox="1"/>
          <p:nvPr/>
        </p:nvSpPr>
        <p:spPr>
          <a:xfrm>
            <a:off x="6972123" y="1318316"/>
            <a:ext cx="2097744" cy="4320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個別部会</a:t>
            </a:r>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データ化を検討</a:t>
            </a:r>
          </a:p>
        </p:txBody>
      </p:sp>
      <p:sp>
        <p:nvSpPr>
          <p:cNvPr id="26" name="テキスト ボックス 25">
            <a:extLst>
              <a:ext uri="{FF2B5EF4-FFF2-40B4-BE49-F238E27FC236}">
                <a16:creationId xmlns:a16="http://schemas.microsoft.com/office/drawing/2014/main" id="{A64C13D5-7F4B-06EC-1D82-36510F56ACF7}"/>
              </a:ext>
            </a:extLst>
          </p:cNvPr>
          <p:cNvSpPr txBox="1"/>
          <p:nvPr/>
        </p:nvSpPr>
        <p:spPr>
          <a:xfrm>
            <a:off x="6966255" y="953103"/>
            <a:ext cx="2109480" cy="27699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ja-JP" altLang="en-US" sz="1200">
                <a:latin typeface="Meiryo UI" panose="020B0604030504040204" pitchFamily="50" charset="-128"/>
                <a:ea typeface="Meiryo UI" panose="020B0604030504040204" pitchFamily="50" charset="-128"/>
              </a:rPr>
              <a:t>対応方針</a:t>
            </a:r>
          </a:p>
        </p:txBody>
      </p:sp>
      <p:sp>
        <p:nvSpPr>
          <p:cNvPr id="27" name="テキスト ボックス 26">
            <a:extLst>
              <a:ext uri="{FF2B5EF4-FFF2-40B4-BE49-F238E27FC236}">
                <a16:creationId xmlns:a16="http://schemas.microsoft.com/office/drawing/2014/main" id="{7BF31529-124C-540D-6F92-73F6B4A8E3F4}"/>
              </a:ext>
            </a:extLst>
          </p:cNvPr>
          <p:cNvSpPr txBox="1"/>
          <p:nvPr/>
        </p:nvSpPr>
        <p:spPr>
          <a:xfrm>
            <a:off x="6972123" y="1852249"/>
            <a:ext cx="2097744" cy="430887"/>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rtlCol="0" anchor="t">
            <a:spAutoFit/>
          </a:bodyPr>
          <a:lstStyle/>
          <a:p>
            <a:r>
              <a:rPr lang="ja-JP" altLang="en-US" sz="1100">
                <a:latin typeface="Meiryo UI" panose="020B0604030504040204" pitchFamily="50" charset="-128"/>
                <a:ea typeface="Meiryo UI" panose="020B0604030504040204" pitchFamily="50" charset="-128"/>
              </a:rPr>
              <a:t>管理運用面を強化（竣工検査の必須項目など仕組みづくり）</a:t>
            </a:r>
            <a:endParaRPr lang="ja-JP" altLang="en-US" sz="1100">
              <a:latin typeface="Meiryo UI" panose="020B0604030504040204" pitchFamily="50" charset="-128"/>
              <a:ea typeface="Meiryo UI" panose="020B0604030504040204" pitchFamily="50" charset="-128"/>
              <a:cs typeface="Calibri"/>
            </a:endParaRPr>
          </a:p>
        </p:txBody>
      </p:sp>
      <p:sp>
        <p:nvSpPr>
          <p:cNvPr id="28" name="テキスト ボックス 27">
            <a:extLst>
              <a:ext uri="{FF2B5EF4-FFF2-40B4-BE49-F238E27FC236}">
                <a16:creationId xmlns:a16="http://schemas.microsoft.com/office/drawing/2014/main" id="{B799BB6E-DD9A-55A6-93AC-BAFB6E7EE3AC}"/>
              </a:ext>
            </a:extLst>
          </p:cNvPr>
          <p:cNvSpPr txBox="1"/>
          <p:nvPr/>
        </p:nvSpPr>
        <p:spPr>
          <a:xfrm>
            <a:off x="6982802" y="2815500"/>
            <a:ext cx="2087065" cy="864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r>
              <a:rPr lang="ja-JP" altLang="en-US" sz="1100">
                <a:latin typeface="Meiryo UI" panose="020B0604030504040204" pitchFamily="50" charset="-128"/>
                <a:ea typeface="Meiryo UI" panose="020B0604030504040204" pitchFamily="50" charset="-128"/>
              </a:rPr>
              <a:t>国、他自治体の動向を把握するとともに、民間技術も活用し、必要な対応を検討</a:t>
            </a:r>
          </a:p>
        </p:txBody>
      </p:sp>
      <p:sp>
        <p:nvSpPr>
          <p:cNvPr id="29" name="正方形/長方形 28">
            <a:extLst>
              <a:ext uri="{FF2B5EF4-FFF2-40B4-BE49-F238E27FC236}">
                <a16:creationId xmlns:a16="http://schemas.microsoft.com/office/drawing/2014/main" id="{8CEA48B5-2637-CE16-7584-5011C0D9DC61}"/>
              </a:ext>
            </a:extLst>
          </p:cNvPr>
          <p:cNvSpPr/>
          <p:nvPr/>
        </p:nvSpPr>
        <p:spPr>
          <a:xfrm>
            <a:off x="4271008" y="649288"/>
            <a:ext cx="4153215" cy="307777"/>
          </a:xfrm>
          <a:prstGeom prst="rect">
            <a:avLst/>
          </a:prstGeom>
          <a:noFill/>
        </p:spPr>
        <p:txBody>
          <a:bodyPr wrap="square">
            <a:spAutoFit/>
          </a:bodyPr>
          <a:lstStyle/>
          <a:p>
            <a:pPr fontAlgn="base">
              <a:spcBef>
                <a:spcPct val="0"/>
              </a:spcBef>
              <a:spcAft>
                <a:spcPct val="0"/>
              </a:spcAft>
              <a:defRPr/>
            </a:pPr>
            <a:r>
              <a:rPr lang="ja-JP" altLang="en-US" sz="1400" b="1" dirty="0">
                <a:solidFill>
                  <a:srgbClr val="000000"/>
                </a:solidFill>
                <a:latin typeface="Meiryo UI" panose="020B0604030504040204" pitchFamily="50" charset="-128"/>
                <a:ea typeface="Meiryo UI" panose="020B0604030504040204" pitchFamily="50" charset="-128"/>
              </a:rPr>
              <a:t>主な問題と対応方針</a:t>
            </a:r>
            <a:endPar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2" name="正方形/長方形 31">
            <a:extLst>
              <a:ext uri="{FF2B5EF4-FFF2-40B4-BE49-F238E27FC236}">
                <a16:creationId xmlns:a16="http://schemas.microsoft.com/office/drawing/2014/main" id="{54DA715F-C665-11BE-8037-AAA7D84A83C9}"/>
              </a:ext>
            </a:extLst>
          </p:cNvPr>
          <p:cNvSpPr/>
          <p:nvPr/>
        </p:nvSpPr>
        <p:spPr>
          <a:xfrm>
            <a:off x="96419" y="2466142"/>
            <a:ext cx="4153215" cy="677108"/>
          </a:xfrm>
          <a:prstGeom prst="rect">
            <a:avLst/>
          </a:prstGeom>
          <a:noFill/>
        </p:spPr>
        <p:txBody>
          <a:bodyPr wrap="square">
            <a:spAutoFit/>
          </a:bodyPr>
          <a:lstStyle/>
          <a:p>
            <a:pPr fontAlgn="base">
              <a:spcBef>
                <a:spcPct val="0"/>
              </a:spcBef>
              <a:spcAft>
                <a:spcPct val="0"/>
              </a:spcAft>
              <a:defRPr/>
            </a:pPr>
            <a:r>
              <a:rPr lang="ja-JP" altLang="en-US" sz="1400" b="1">
                <a:solidFill>
                  <a:srgbClr val="000000"/>
                </a:solidFill>
                <a:latin typeface="Meiryo UI" panose="020B0604030504040204" pitchFamily="50" charset="-128"/>
                <a:ea typeface="Meiryo UI" panose="020B0604030504040204" pitchFamily="50" charset="-128"/>
              </a:rPr>
              <a:t>概要</a:t>
            </a:r>
            <a:endParaRPr lang="en-US" altLang="ja-JP" sz="14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85725" indent="-85725" eaLnBrk="0" fontAlgn="base" hangingPunct="0">
              <a:spcBef>
                <a:spcPct val="0"/>
              </a:spcBef>
              <a:spcAft>
                <a:spcPct val="0"/>
              </a:spcAft>
              <a:buFont typeface="Arial" panose="020B0604020202020204" pitchFamily="34" charset="0"/>
              <a:buChar char="•"/>
              <a:defRPr/>
            </a:pP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共有システムの他、</a:t>
            </a:r>
            <a:r>
              <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寿命化計画サブシステム</a:t>
            </a:r>
            <a:r>
              <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現地調査サブシステム</a:t>
            </a:r>
            <a:r>
              <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台帳等データ作成支援サブシステム</a:t>
            </a:r>
            <a:r>
              <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により構成</a:t>
            </a:r>
            <a:endParaRPr lang="ja-JP" altLang="en-US" sz="14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id="{F93EF46C-9D10-255D-95E0-0C0DBB418F0D}"/>
              </a:ext>
            </a:extLst>
          </p:cNvPr>
          <p:cNvSpPr/>
          <p:nvPr/>
        </p:nvSpPr>
        <p:spPr>
          <a:xfrm>
            <a:off x="4384662" y="4046577"/>
            <a:ext cx="4623613" cy="1600438"/>
          </a:xfrm>
          <a:prstGeom prst="rect">
            <a:avLst/>
          </a:prstGeom>
          <a:noFill/>
        </p:spPr>
        <p:txBody>
          <a:bodyPr wrap="square" lIns="91440" tIns="45720" rIns="91440" bIns="45720" anchor="t">
            <a:spAutoFit/>
          </a:bodyPr>
          <a:lstStyle/>
          <a:p>
            <a:pPr fontAlgn="base">
              <a:spcBef>
                <a:spcPct val="0"/>
              </a:spcBef>
              <a:spcAft>
                <a:spcPct val="0"/>
              </a:spcAft>
              <a:defRPr/>
            </a:pPr>
            <a:r>
              <a:rPr lang="ja-JP" altLang="en-US" sz="1400" b="1" dirty="0">
                <a:solidFill>
                  <a:srgbClr val="000000"/>
                </a:solidFill>
                <a:latin typeface="Meiryo UI" panose="020B0604030504040204" pitchFamily="50" charset="-128"/>
                <a:ea typeface="Meiryo UI" panose="020B0604030504040204" pitchFamily="50" charset="-128"/>
              </a:rPr>
              <a:t>今後の取組内容と長期的な検討内容</a:t>
            </a:r>
            <a:endParaRPr lang="en-US" altLang="ja-JP"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85725" indent="-85725" eaLnBrk="0" fontAlgn="base" hangingPunct="0">
              <a:spcBef>
                <a:spcPct val="0"/>
              </a:spcBef>
              <a:spcAft>
                <a:spcPct val="0"/>
              </a:spcAft>
              <a:buFont typeface="Arial" panose="020B0604020202020204" pitchFamily="34" charset="0"/>
              <a:buChar char="•"/>
              <a:defRPr/>
            </a:pPr>
            <a:r>
              <a:rPr lang="ja-JP" altLang="en-US" sz="1200" dirty="0">
                <a:solidFill>
                  <a:srgbClr val="000000"/>
                </a:solidFill>
                <a:latin typeface="Meiryo UI"/>
                <a:ea typeface="Meiryo UI"/>
                <a:cs typeface="Times New Roman"/>
              </a:rPr>
              <a:t>維持管理</a:t>
            </a:r>
            <a:r>
              <a:rPr lang="en-US" altLang="ja-JP" sz="1200" dirty="0">
                <a:solidFill>
                  <a:srgbClr val="000000"/>
                </a:solidFill>
                <a:latin typeface="Meiryo UI"/>
                <a:ea typeface="Meiryo UI"/>
                <a:cs typeface="Times New Roman"/>
              </a:rPr>
              <a:t>DB</a:t>
            </a:r>
            <a:r>
              <a:rPr lang="ja-JP" altLang="en-US" sz="1200" dirty="0">
                <a:solidFill>
                  <a:srgbClr val="000000"/>
                </a:solidFill>
                <a:latin typeface="Meiryo UI"/>
                <a:ea typeface="Meiryo UI"/>
                <a:cs typeface="Times New Roman"/>
              </a:rPr>
              <a:t>の有効活用・蓄積の徹底とデータ分析に基づく予防保全のレベルアップ</a:t>
            </a:r>
            <a:endParaRPr lang="en-US" altLang="ja-JP" sz="1200" dirty="0">
              <a:solidFill>
                <a:srgbClr val="000000"/>
              </a:solidFill>
              <a:latin typeface="Meiryo UI"/>
              <a:ea typeface="Meiryo UI"/>
              <a:cs typeface="Times New Roman"/>
            </a:endParaRPr>
          </a:p>
          <a:p>
            <a:pPr marL="85725" indent="-85725" eaLnBrk="0" fontAlgn="base" hangingPunct="0">
              <a:spcBef>
                <a:spcPct val="0"/>
              </a:spcBef>
              <a:spcAft>
                <a:spcPct val="0"/>
              </a:spcAft>
              <a:buFont typeface="Arial" panose="020B0604020202020204" pitchFamily="34" charset="0"/>
              <a:buChar char="•"/>
              <a:defRPr/>
            </a:pPr>
            <a:r>
              <a:rPr lang="ja-JP" altLang="en-US" sz="1200" dirty="0">
                <a:solidFill>
                  <a:srgbClr val="000000"/>
                </a:solidFill>
                <a:latin typeface="Meiryo UI"/>
                <a:ea typeface="Meiryo UI"/>
                <a:cs typeface="Times New Roman"/>
              </a:rPr>
              <a:t>府管理施設はもとより、地域</a:t>
            </a:r>
            <a:r>
              <a:rPr lang="en-US" altLang="ja-JP" sz="1200" dirty="0">
                <a:solidFill>
                  <a:srgbClr val="000000"/>
                </a:solidFill>
                <a:latin typeface="Meiryo UI"/>
                <a:ea typeface="Meiryo UI"/>
                <a:cs typeface="Times New Roman"/>
              </a:rPr>
              <a:t>PF</a:t>
            </a:r>
            <a:r>
              <a:rPr lang="ja-JP" altLang="en-US" sz="1200" dirty="0">
                <a:solidFill>
                  <a:srgbClr val="000000"/>
                </a:solidFill>
                <a:latin typeface="Meiryo UI"/>
                <a:ea typeface="Meiryo UI"/>
                <a:cs typeface="Times New Roman"/>
              </a:rPr>
              <a:t>を通じた、市町村のニーズの把握（随時）により、さらに使用しやすいシステムへの改修を検討</a:t>
            </a:r>
          </a:p>
          <a:p>
            <a:pPr marL="85725" indent="-85725" eaLnBrk="0" fontAlgn="base" hangingPunct="0">
              <a:spcBef>
                <a:spcPct val="0"/>
              </a:spcBef>
              <a:spcAft>
                <a:spcPct val="0"/>
              </a:spcAft>
              <a:buFont typeface="Arial" panose="020B0604020202020204" pitchFamily="34" charset="0"/>
              <a:buChar char="•"/>
              <a:defRPr/>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民間等の技術動向（どのようなデータで、何が出来るか＝シーズ）について引き続き調査し、活用を検討</a:t>
            </a:r>
          </a:p>
          <a:p>
            <a:pPr marL="85725" indent="-85725">
              <a:buFont typeface="Arial" panose="020B0604020202020204" pitchFamily="34" charset="0"/>
              <a:buChar char="•"/>
              <a:defRPr/>
            </a:pPr>
            <a:r>
              <a:rPr lang="ja-JP" altLang="en-US" sz="1200" dirty="0">
                <a:solidFill>
                  <a:srgbClr val="000000"/>
                </a:solidFill>
                <a:latin typeface="Meiryo UI"/>
                <a:ea typeface="Meiryo UI"/>
                <a:cs typeface="Times New Roman"/>
              </a:rPr>
              <a:t>データ入力の効率化・省力化のためのDXを検討</a:t>
            </a:r>
            <a:endPar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スライド番号プレースホルダー 2">
            <a:extLst>
              <a:ext uri="{FF2B5EF4-FFF2-40B4-BE49-F238E27FC236}">
                <a16:creationId xmlns:a16="http://schemas.microsoft.com/office/drawing/2014/main" id="{07E331B1-C928-4B04-8A85-E70134C173A0}"/>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16</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43" name="フローチャート: 組合せ 42">
            <a:extLst>
              <a:ext uri="{FF2B5EF4-FFF2-40B4-BE49-F238E27FC236}">
                <a16:creationId xmlns:a16="http://schemas.microsoft.com/office/drawing/2014/main" id="{40F625BE-CAAA-B70D-CD53-346932257A67}"/>
              </a:ext>
            </a:extLst>
          </p:cNvPr>
          <p:cNvSpPr/>
          <p:nvPr/>
        </p:nvSpPr>
        <p:spPr>
          <a:xfrm>
            <a:off x="5711881" y="3790674"/>
            <a:ext cx="1969174" cy="212435"/>
          </a:xfrm>
          <a:prstGeom prst="flowChartMerg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schemeClr val="dk1"/>
              </a:solidFill>
            </a:endParaRPr>
          </a:p>
        </p:txBody>
      </p:sp>
      <p:sp>
        <p:nvSpPr>
          <p:cNvPr id="14" name="正方形/長方形 13">
            <a:extLst>
              <a:ext uri="{FF2B5EF4-FFF2-40B4-BE49-F238E27FC236}">
                <a16:creationId xmlns:a16="http://schemas.microsoft.com/office/drawing/2014/main" id="{B1FF1A76-6623-C7DA-FC0B-4D27E458A8D8}"/>
              </a:ext>
            </a:extLst>
          </p:cNvPr>
          <p:cNvSpPr/>
          <p:nvPr/>
        </p:nvSpPr>
        <p:spPr>
          <a:xfrm>
            <a:off x="4249634" y="5625865"/>
            <a:ext cx="4805638" cy="1107996"/>
          </a:xfrm>
          <a:prstGeom prst="rect">
            <a:avLst/>
          </a:prstGeom>
          <a:noFill/>
          <a:ln w="19050">
            <a:solidFill>
              <a:srgbClr val="46AAC5"/>
            </a:solidFill>
            <a:prstDash val="dash"/>
          </a:ln>
        </p:spPr>
        <p:txBody>
          <a:bodyPr wrap="square" lIns="91440" tIns="45720" rIns="91440" bIns="45720" anchor="t">
            <a:spAutoFit/>
          </a:bodyPr>
          <a:lstStyle/>
          <a:p>
            <a:pPr fontAlgn="base">
              <a:spcBef>
                <a:spcPct val="0"/>
              </a:spcBef>
              <a:spcAft>
                <a:spcPct val="0"/>
              </a:spcAft>
              <a:defRPr/>
            </a:pPr>
            <a:r>
              <a:rPr lang="en-US" altLang="ja-JP" sz="1100" b="1" dirty="0">
                <a:solidFill>
                  <a:srgbClr val="000000"/>
                </a:solidFill>
                <a:latin typeface="Meiryo UI"/>
                <a:ea typeface="Meiryo UI"/>
              </a:rPr>
              <a:t>【</a:t>
            </a:r>
            <a:r>
              <a:rPr lang="ja-JP" altLang="en-US" sz="1100" b="1" dirty="0">
                <a:solidFill>
                  <a:srgbClr val="000000"/>
                </a:solidFill>
                <a:latin typeface="Meiryo UI"/>
                <a:ea typeface="Meiryo UI"/>
              </a:rPr>
              <a:t>参考</a:t>
            </a:r>
            <a:r>
              <a:rPr lang="en-US" altLang="ja-JP" sz="1100" b="1" dirty="0">
                <a:solidFill>
                  <a:srgbClr val="000000"/>
                </a:solidFill>
                <a:latin typeface="Meiryo UI"/>
                <a:ea typeface="Meiryo UI"/>
              </a:rPr>
              <a:t>】</a:t>
            </a:r>
            <a:r>
              <a:rPr lang="ja-JP" altLang="en-US" sz="1100" b="1" dirty="0">
                <a:solidFill>
                  <a:srgbClr val="000000"/>
                </a:solidFill>
                <a:latin typeface="Meiryo UI"/>
                <a:ea typeface="Meiryo UI"/>
              </a:rPr>
              <a:t>維持管理</a:t>
            </a:r>
            <a:r>
              <a:rPr lang="en-US" altLang="ja-JP" sz="1100" b="1" dirty="0">
                <a:solidFill>
                  <a:srgbClr val="000000"/>
                </a:solidFill>
                <a:latin typeface="Meiryo UI"/>
                <a:ea typeface="Meiryo UI"/>
              </a:rPr>
              <a:t>DB</a:t>
            </a:r>
            <a:r>
              <a:rPr lang="ja-JP" altLang="en-US" sz="1100" b="1" dirty="0">
                <a:solidFill>
                  <a:srgbClr val="000000"/>
                </a:solidFill>
                <a:latin typeface="Meiryo UI"/>
                <a:ea typeface="Meiryo UI"/>
              </a:rPr>
              <a:t>以外を使用する施設</a:t>
            </a:r>
            <a:endParaRPr lang="en-US" altLang="ja-JP" sz="1100" b="1" dirty="0">
              <a:solidFill>
                <a:srgbClr val="000000"/>
              </a:solidFill>
              <a:latin typeface="Meiryo UI"/>
              <a:ea typeface="Meiryo UI"/>
            </a:endParaRPr>
          </a:p>
          <a:p>
            <a:pPr marL="85725" indent="-85725" eaLnBrk="0" fontAlgn="base" hangingPunct="0">
              <a:spcBef>
                <a:spcPct val="0"/>
              </a:spcBef>
              <a:spcAft>
                <a:spcPct val="0"/>
              </a:spcAft>
              <a:buFont typeface="Arial" panose="020B0604020202020204" pitchFamily="34" charset="0"/>
              <a:buChar char="•"/>
              <a:defRPr/>
            </a:pPr>
            <a:r>
              <a:rPr lang="ja-JP" altLang="en-US" sz="1100" dirty="0">
                <a:solidFill>
                  <a:srgbClr val="000000"/>
                </a:solidFill>
                <a:latin typeface="Meiryo UI" panose="020B0604030504040204" pitchFamily="50" charset="-128"/>
                <a:ea typeface="Meiryo UI" panose="020B0604030504040204" pitchFamily="50" charset="-128"/>
              </a:rPr>
              <a:t>海岸設備および道路設備について、紙媒体で蓄積している点検データを電子化。</a:t>
            </a:r>
            <a:endParaRPr lang="en-US" altLang="ja-JP" sz="1100" dirty="0">
              <a:solidFill>
                <a:srgbClr val="000000"/>
              </a:solidFill>
              <a:latin typeface="Meiryo UI" panose="020B0604030504040204" pitchFamily="50" charset="-128"/>
              <a:ea typeface="Meiryo UI" panose="020B0604030504040204" pitchFamily="50" charset="-128"/>
            </a:endParaRPr>
          </a:p>
          <a:p>
            <a:pPr marL="85725" indent="-85725" eaLnBrk="0" fontAlgn="base" hangingPunct="0">
              <a:spcBef>
                <a:spcPct val="0"/>
              </a:spcBef>
              <a:spcAft>
                <a:spcPct val="0"/>
              </a:spcAft>
              <a:buFont typeface="Arial" panose="020B0604020202020204" pitchFamily="34" charset="0"/>
              <a:buChar char="•"/>
              <a:defRPr/>
            </a:pPr>
            <a:r>
              <a:rPr lang="ja-JP" altLang="en-US" sz="1100" dirty="0">
                <a:solidFill>
                  <a:srgbClr val="000000"/>
                </a:solidFill>
                <a:latin typeface="Meiryo UI" panose="020B0604030504040204" pitchFamily="50" charset="-128"/>
                <a:ea typeface="Meiryo UI" panose="020B0604030504040204" pitchFamily="50" charset="-128"/>
              </a:rPr>
              <a:t>下水管渠のデータを</a:t>
            </a:r>
            <a:r>
              <a:rPr lang="ja-JP" altLang="ja-JP" sz="1100" kern="100" dirty="0">
                <a:effectLst/>
                <a:latin typeface="Meiryo UI" panose="020B0604030504040204" pitchFamily="50" charset="-128"/>
                <a:ea typeface="Meiryo UI" panose="020B0604030504040204" pitchFamily="50" charset="-128"/>
                <a:cs typeface="Courier New" panose="02070309020205020404" pitchFamily="49" charset="0"/>
              </a:rPr>
              <a:t>下水道台帳管理システム標準仕様（日本下水道</a:t>
            </a:r>
            <a:r>
              <a:rPr lang="ja-JP" altLang="en-US" sz="1100" kern="100" dirty="0">
                <a:effectLst/>
                <a:latin typeface="Meiryo UI" panose="020B0604030504040204" pitchFamily="50" charset="-128"/>
                <a:ea typeface="Meiryo UI" panose="020B0604030504040204" pitchFamily="50" charset="-128"/>
                <a:cs typeface="Courier New" panose="02070309020205020404" pitchFamily="49" charset="0"/>
              </a:rPr>
              <a:t>協会</a:t>
            </a:r>
            <a:r>
              <a:rPr lang="ja-JP" altLang="ja-JP" sz="1100" kern="100" dirty="0">
                <a:effectLst/>
                <a:latin typeface="Meiryo UI" panose="020B0604030504040204" pitchFamily="50" charset="-128"/>
                <a:ea typeface="Meiryo UI" panose="020B0604030504040204" pitchFamily="50" charset="-128"/>
                <a:cs typeface="Courier New" panose="02070309020205020404" pitchFamily="49" charset="0"/>
              </a:rPr>
              <a:t>の標準仕様）で管理していく。</a:t>
            </a:r>
            <a:endParaRPr lang="en-US" altLang="ja-JP" sz="1100" dirty="0">
              <a:solidFill>
                <a:srgbClr val="000000"/>
              </a:solidFill>
              <a:latin typeface="Meiryo UI" panose="020B0604030504040204" pitchFamily="50" charset="-128"/>
              <a:ea typeface="Meiryo UI" panose="020B0604030504040204" pitchFamily="50" charset="-128"/>
            </a:endParaRPr>
          </a:p>
          <a:p>
            <a:pPr marL="85725" indent="-85725">
              <a:buFont typeface="Arial" panose="020B0604020202020204" pitchFamily="34" charset="0"/>
              <a:buChar char="•"/>
              <a:defRPr/>
            </a:pPr>
            <a:r>
              <a:rPr lang="ja-JP" altLang="en-US" sz="1100" dirty="0">
                <a:solidFill>
                  <a:srgbClr val="000000"/>
                </a:solidFill>
                <a:latin typeface="Meiryo UI"/>
                <a:ea typeface="Meiryo UI"/>
              </a:rPr>
              <a:t>下水設備のデータを</a:t>
            </a:r>
            <a:r>
              <a:rPr lang="en-US" altLang="ja-JP" sz="1100" dirty="0">
                <a:solidFill>
                  <a:srgbClr val="000000"/>
                </a:solidFill>
                <a:latin typeface="Meiryo UI"/>
                <a:ea typeface="Meiryo UI"/>
              </a:rPr>
              <a:t>A</a:t>
            </a:r>
            <a:r>
              <a:rPr lang="ja-JP" altLang="en-US" sz="1100" dirty="0">
                <a:solidFill>
                  <a:srgbClr val="000000"/>
                </a:solidFill>
                <a:latin typeface="Meiryo UI"/>
                <a:ea typeface="Meiryo UI"/>
              </a:rPr>
              <a:t>MDBで管理していく（AMDB：日本下水道事業団が提供するサービス）。</a:t>
            </a:r>
          </a:p>
        </p:txBody>
      </p:sp>
      <p:sp>
        <p:nvSpPr>
          <p:cNvPr id="30" name="テキスト ボックス 29">
            <a:extLst>
              <a:ext uri="{FF2B5EF4-FFF2-40B4-BE49-F238E27FC236}">
                <a16:creationId xmlns:a16="http://schemas.microsoft.com/office/drawing/2014/main" id="{753198BF-D79B-45E5-9BF4-9BC7604552E0}"/>
              </a:ext>
            </a:extLst>
          </p:cNvPr>
          <p:cNvSpPr txBox="1"/>
          <p:nvPr/>
        </p:nvSpPr>
        <p:spPr>
          <a:xfrm>
            <a:off x="4350938" y="2303140"/>
            <a:ext cx="757315"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1100">
                <a:latin typeface="Meiryo UI" panose="020B0604030504040204" pitchFamily="50" charset="-128"/>
                <a:ea typeface="Meiryo UI" panose="020B0604030504040204" pitchFamily="50" charset="-128"/>
              </a:rPr>
              <a:t>市町村参画状況</a:t>
            </a:r>
          </a:p>
        </p:txBody>
      </p:sp>
      <p:sp>
        <p:nvSpPr>
          <p:cNvPr id="31" name="テキスト ボックス 30">
            <a:extLst>
              <a:ext uri="{FF2B5EF4-FFF2-40B4-BE49-F238E27FC236}">
                <a16:creationId xmlns:a16="http://schemas.microsoft.com/office/drawing/2014/main" id="{A7B1F812-8A57-4475-9F57-45DC276516CB}"/>
              </a:ext>
            </a:extLst>
          </p:cNvPr>
          <p:cNvSpPr txBox="1"/>
          <p:nvPr/>
        </p:nvSpPr>
        <p:spPr>
          <a:xfrm>
            <a:off x="5159350" y="2315126"/>
            <a:ext cx="1729579" cy="4308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ja-JP"/>
            </a:defPPr>
            <a:lvl1pPr>
              <a:defRPr sz="1600">
                <a:solidFill>
                  <a:schemeClr val="accent3">
                    <a:lumMod val="75000"/>
                  </a:schemeClr>
                </a:solidFill>
              </a:defRPr>
            </a:lvl1pPr>
          </a:lstStyle>
          <a:p>
            <a:r>
              <a:rPr lang="ja-JP" altLang="en-US" sz="1100">
                <a:latin typeface="Meiryo UI" panose="020B0604030504040204" pitchFamily="50" charset="-128"/>
                <a:ea typeface="Meiryo UI" panose="020B0604030504040204" pitchFamily="50" charset="-128"/>
              </a:rPr>
              <a:t>参画自治体が約４割の状況</a:t>
            </a:r>
          </a:p>
        </p:txBody>
      </p:sp>
      <p:sp>
        <p:nvSpPr>
          <p:cNvPr id="33" name="テキスト ボックス 32">
            <a:extLst>
              <a:ext uri="{FF2B5EF4-FFF2-40B4-BE49-F238E27FC236}">
                <a16:creationId xmlns:a16="http://schemas.microsoft.com/office/drawing/2014/main" id="{37F8ECEB-3236-49F8-9E8E-D90CEBCA3055}"/>
              </a:ext>
            </a:extLst>
          </p:cNvPr>
          <p:cNvSpPr txBox="1"/>
          <p:nvPr/>
        </p:nvSpPr>
        <p:spPr>
          <a:xfrm>
            <a:off x="6969409" y="2322743"/>
            <a:ext cx="2097744" cy="430887"/>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rtlCol="0" anchor="t">
            <a:spAutoFit/>
          </a:bodyPr>
          <a:lstStyle/>
          <a:p>
            <a:r>
              <a:rPr lang="ja-JP" altLang="en-US" sz="1100">
                <a:latin typeface="Meiryo UI" panose="020B0604030504040204" pitchFamily="50" charset="-128"/>
                <a:ea typeface="Meiryo UI" panose="020B0604030504040204" pitchFamily="50" charset="-128"/>
              </a:rPr>
              <a:t>市町村も使用しやすいシステムへ改修を検討</a:t>
            </a:r>
            <a:endParaRPr lang="ja-JP" altLang="en-US" sz="1100">
              <a:latin typeface="Meiryo UI" panose="020B0604030504040204" pitchFamily="50" charset="-128"/>
              <a:ea typeface="Meiryo UI" panose="020B0604030504040204" pitchFamily="50" charset="-128"/>
              <a:cs typeface="Calibri"/>
            </a:endParaRPr>
          </a:p>
        </p:txBody>
      </p:sp>
      <p:sp>
        <p:nvSpPr>
          <p:cNvPr id="34" name="正方形/長方形 11">
            <a:extLst>
              <a:ext uri="{FF2B5EF4-FFF2-40B4-BE49-F238E27FC236}">
                <a16:creationId xmlns:a16="http://schemas.microsoft.com/office/drawing/2014/main" id="{FA41ED0B-B86D-4755-9A83-51EE4AE8DD58}"/>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222647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5"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105933" y="61915"/>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３    </a:t>
            </a:r>
            <a:r>
              <a:rPr lang="ja-JP" altLang="en-US" sz="2400" b="1">
                <a:solidFill>
                  <a:schemeClr val="accent6"/>
                </a:solidFill>
                <a:latin typeface="Meiryo UI" pitchFamily="50" charset="-128"/>
                <a:ea typeface="Meiryo UI" pitchFamily="50" charset="-128"/>
                <a:cs typeface="Meiryo UI" pitchFamily="50" charset="-128"/>
              </a:rPr>
              <a:t>１</a:t>
            </a:r>
            <a:r>
              <a:rPr lang="ja-JP" altLang="en-US" sz="2400" b="1">
                <a:solidFill>
                  <a:schemeClr val="bg1"/>
                </a:solidFill>
                <a:latin typeface="Meiryo UI" pitchFamily="50" charset="-128"/>
                <a:ea typeface="Meiryo UI" pitchFamily="50" charset="-128"/>
                <a:cs typeface="Meiryo UI" pitchFamily="50" charset="-128"/>
              </a:rPr>
              <a:t>　データ蓄積・管理体制の確立</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7"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6" name="正方形/長方形 5">
            <a:extLst>
              <a:ext uri="{FF2B5EF4-FFF2-40B4-BE49-F238E27FC236}">
                <a16:creationId xmlns:a16="http://schemas.microsoft.com/office/drawing/2014/main" id="{D028A5E3-2BC8-27F4-FC41-B79985A72F48}"/>
              </a:ext>
            </a:extLst>
          </p:cNvPr>
          <p:cNvSpPr/>
          <p:nvPr/>
        </p:nvSpPr>
        <p:spPr>
          <a:xfrm>
            <a:off x="68265" y="948496"/>
            <a:ext cx="4111585" cy="1231106"/>
          </a:xfrm>
          <a:prstGeom prst="rect">
            <a:avLst/>
          </a:prstGeom>
          <a:noFill/>
        </p:spPr>
        <p:txBody>
          <a:bodyPr wrap="square">
            <a:spAutoFit/>
          </a:bodyPr>
          <a:lstStyle/>
          <a:p>
            <a:pPr fontAlgn="base">
              <a:spcBef>
                <a:spcPct val="0"/>
              </a:spcBef>
              <a:spcAft>
                <a:spcPct val="0"/>
              </a:spcAft>
              <a:defRPr/>
            </a:pPr>
            <a:r>
              <a:rPr lang="ja-JP" altLang="en-US" sz="1400" b="1">
                <a:solidFill>
                  <a:srgbClr val="000000"/>
                </a:solidFill>
                <a:latin typeface="Meiryo UI" panose="020B0604030504040204" pitchFamily="50" charset="-128"/>
                <a:ea typeface="Meiryo UI" panose="020B0604030504040204" pitchFamily="50" charset="-128"/>
              </a:rPr>
              <a:t>道路照明灯の電気料金突合システムの導入</a:t>
            </a:r>
            <a:endParaRPr lang="en-US" altLang="ja-JP" sz="1400" b="1">
              <a:solidFill>
                <a:srgbClr val="000000"/>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電気契約に関する事務手続きを体系的に取りまとめ</a:t>
            </a:r>
            <a:endPar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Bef>
                <a:spcPct val="0"/>
              </a:spcBef>
              <a:spcAft>
                <a:spcPct val="0"/>
              </a:spcAft>
              <a:defRPr/>
            </a:pP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○道路照明灯を撤去した際に電気契約の廃止と連携</a:t>
            </a:r>
            <a:endPar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Bef>
                <a:spcPct val="0"/>
              </a:spcBef>
              <a:spcAft>
                <a:spcPct val="0"/>
              </a:spcAft>
              <a:defRPr/>
            </a:pP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○ナトリウム灯から</a:t>
            </a:r>
            <a:r>
              <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LED</a:t>
            </a: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灯へ切り替えた場合の容量変更</a:t>
            </a:r>
            <a:endPar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Bef>
                <a:spcPct val="0"/>
              </a:spcBef>
              <a:spcAft>
                <a:spcPct val="0"/>
              </a:spcAft>
              <a:defRPr/>
            </a:pP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○土木事務所内での審査に活用</a:t>
            </a:r>
            <a:endPar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fontAlgn="base">
              <a:spcBef>
                <a:spcPct val="0"/>
              </a:spcBef>
              <a:spcAft>
                <a:spcPct val="0"/>
              </a:spcAft>
              <a:defRPr/>
            </a:pPr>
            <a:r>
              <a:rPr lang="ja-JP" altLang="en-US" sz="12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○工事受注者による電気契約手続きの反映　等</a:t>
            </a:r>
            <a:endParaRPr lang="en-US" altLang="ja-JP" sz="12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スライド番号プレースホルダー 2">
            <a:extLst>
              <a:ext uri="{FF2B5EF4-FFF2-40B4-BE49-F238E27FC236}">
                <a16:creationId xmlns:a16="http://schemas.microsoft.com/office/drawing/2014/main" id="{07E331B1-C928-4B04-8A85-E70134C173A0}"/>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17</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38CB0585-2C10-A5A5-5D63-71924CE594EA}"/>
              </a:ext>
            </a:extLst>
          </p:cNvPr>
          <p:cNvSpPr/>
          <p:nvPr/>
        </p:nvSpPr>
        <p:spPr>
          <a:xfrm>
            <a:off x="68265" y="2478662"/>
            <a:ext cx="4111585" cy="307777"/>
          </a:xfrm>
          <a:prstGeom prst="rect">
            <a:avLst/>
          </a:prstGeom>
          <a:noFill/>
        </p:spPr>
        <p:txBody>
          <a:bodyPr wrap="square">
            <a:spAutoFit/>
          </a:bodyPr>
          <a:lstStyle/>
          <a:p>
            <a:pPr fontAlgn="base">
              <a:spcBef>
                <a:spcPct val="0"/>
              </a:spcBef>
              <a:spcAft>
                <a:spcPct val="0"/>
              </a:spcAft>
              <a:defRPr/>
            </a:pPr>
            <a:r>
              <a:rPr lang="ja-JP" altLang="en-US" sz="1400" b="1">
                <a:solidFill>
                  <a:srgbClr val="000000"/>
                </a:solidFill>
                <a:latin typeface="Meiryo UI" panose="020B0604030504040204" pitchFamily="50" charset="-128"/>
                <a:ea typeface="Meiryo UI" panose="020B0604030504040204" pitchFamily="50" charset="-128"/>
              </a:rPr>
              <a:t>・タイプ別の契約（電気容量に応じた契約）</a:t>
            </a:r>
            <a:endParaRPr lang="en-US" altLang="ja-JP" sz="1400" b="1">
              <a:solidFill>
                <a:srgbClr val="00000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AF6B385A-EEB5-4DFD-FC08-58B55FFF9FF7}"/>
              </a:ext>
            </a:extLst>
          </p:cNvPr>
          <p:cNvSpPr/>
          <p:nvPr/>
        </p:nvSpPr>
        <p:spPr>
          <a:xfrm>
            <a:off x="68265" y="4831440"/>
            <a:ext cx="4111585" cy="307777"/>
          </a:xfrm>
          <a:prstGeom prst="rect">
            <a:avLst/>
          </a:prstGeom>
          <a:noFill/>
        </p:spPr>
        <p:txBody>
          <a:bodyPr wrap="square">
            <a:spAutoFit/>
          </a:bodyPr>
          <a:lstStyle/>
          <a:p>
            <a:pPr fontAlgn="base">
              <a:spcBef>
                <a:spcPct val="0"/>
              </a:spcBef>
              <a:spcAft>
                <a:spcPct val="0"/>
              </a:spcAft>
              <a:defRPr/>
            </a:pPr>
            <a:r>
              <a:rPr lang="ja-JP" altLang="en-US" sz="1400" b="1">
                <a:solidFill>
                  <a:srgbClr val="000000"/>
                </a:solidFill>
                <a:latin typeface="Meiryo UI" panose="020B0604030504040204" pitchFamily="50" charset="-128"/>
                <a:ea typeface="Meiryo UI" panose="020B0604030504040204" pitchFamily="50" charset="-128"/>
              </a:rPr>
              <a:t>・契約異動手続き</a:t>
            </a:r>
            <a:endParaRPr lang="en-US" altLang="ja-JP" sz="1400" b="1">
              <a:solidFill>
                <a:srgbClr val="000000"/>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E64CF148-2052-CA2B-58AC-1C3C35DE08F2}"/>
              </a:ext>
            </a:extLst>
          </p:cNvPr>
          <p:cNvPicPr>
            <a:picLocks noChangeAspect="1"/>
          </p:cNvPicPr>
          <p:nvPr/>
        </p:nvPicPr>
        <p:blipFill rotWithShape="1">
          <a:blip r:embed="rId2"/>
          <a:srcRect r="18905"/>
          <a:stretch/>
        </p:blipFill>
        <p:spPr>
          <a:xfrm>
            <a:off x="100015" y="5136992"/>
            <a:ext cx="4171331" cy="1696829"/>
          </a:xfrm>
          <a:prstGeom prst="rect">
            <a:avLst/>
          </a:prstGeom>
        </p:spPr>
      </p:pic>
      <p:pic>
        <p:nvPicPr>
          <p:cNvPr id="24" name="図 23">
            <a:extLst>
              <a:ext uri="{FF2B5EF4-FFF2-40B4-BE49-F238E27FC236}">
                <a16:creationId xmlns:a16="http://schemas.microsoft.com/office/drawing/2014/main" id="{2EC42D42-9703-1757-E3F5-DD5AD7F42074}"/>
              </a:ext>
            </a:extLst>
          </p:cNvPr>
          <p:cNvPicPr>
            <a:picLocks noChangeAspect="1"/>
          </p:cNvPicPr>
          <p:nvPr/>
        </p:nvPicPr>
        <p:blipFill>
          <a:blip r:embed="rId3"/>
          <a:stretch>
            <a:fillRect/>
          </a:stretch>
        </p:blipFill>
        <p:spPr>
          <a:xfrm>
            <a:off x="100015" y="2821538"/>
            <a:ext cx="3731245" cy="1918925"/>
          </a:xfrm>
          <a:prstGeom prst="rect">
            <a:avLst/>
          </a:prstGeom>
        </p:spPr>
      </p:pic>
      <p:sp>
        <p:nvSpPr>
          <p:cNvPr id="39" name="正方形/長方形 38">
            <a:extLst>
              <a:ext uri="{FF2B5EF4-FFF2-40B4-BE49-F238E27FC236}">
                <a16:creationId xmlns:a16="http://schemas.microsoft.com/office/drawing/2014/main" id="{BF5F713F-A986-EE85-A30B-22DC53D98139}"/>
              </a:ext>
            </a:extLst>
          </p:cNvPr>
          <p:cNvSpPr/>
          <p:nvPr/>
        </p:nvSpPr>
        <p:spPr>
          <a:xfrm>
            <a:off x="4722505" y="6161699"/>
            <a:ext cx="4058290" cy="430887"/>
          </a:xfrm>
          <a:prstGeom prst="rect">
            <a:avLst/>
          </a:prstGeom>
          <a:noFill/>
        </p:spPr>
        <p:txBody>
          <a:bodyPr wrap="square">
            <a:spAutoFit/>
          </a:bodyPr>
          <a:lstStyle/>
          <a:p>
            <a:pPr fontAlgn="base">
              <a:spcBef>
                <a:spcPct val="0"/>
              </a:spcBef>
              <a:spcAft>
                <a:spcPct val="0"/>
              </a:spcAft>
              <a:defRPr/>
            </a:pPr>
            <a:r>
              <a:rPr lang="en-US" altLang="ja-JP" sz="1100">
                <a:solidFill>
                  <a:srgbClr val="000000"/>
                </a:solidFill>
                <a:latin typeface="Meiryo UI" panose="020B0604030504040204" pitchFamily="50" charset="-128"/>
                <a:ea typeface="Meiryo UI" panose="020B0604030504040204" pitchFamily="50" charset="-128"/>
              </a:rPr>
              <a:t>※</a:t>
            </a:r>
            <a:r>
              <a:rPr lang="ja-JP" altLang="en-US" sz="1100">
                <a:solidFill>
                  <a:srgbClr val="000000"/>
                </a:solidFill>
                <a:latin typeface="Meiryo UI" panose="020B0604030504040204" pitchFamily="50" charset="-128"/>
                <a:ea typeface="Meiryo UI" panose="020B0604030504040204" pitchFamily="50" charset="-128"/>
              </a:rPr>
              <a:t>維持管理データベースシステムのサブシステムである「共有システム」に含まれる</a:t>
            </a:r>
            <a:endParaRPr lang="en-US" altLang="ja-JP" sz="1100">
              <a:solidFill>
                <a:srgbClr val="000000"/>
              </a:solidFill>
              <a:latin typeface="Meiryo UI" panose="020B0604030504040204" pitchFamily="50" charset="-128"/>
              <a:ea typeface="Meiryo UI" panose="020B0604030504040204" pitchFamily="50" charset="-128"/>
            </a:endParaRPr>
          </a:p>
        </p:txBody>
      </p:sp>
      <p:pic>
        <p:nvPicPr>
          <p:cNvPr id="41" name="図 40">
            <a:extLst>
              <a:ext uri="{FF2B5EF4-FFF2-40B4-BE49-F238E27FC236}">
                <a16:creationId xmlns:a16="http://schemas.microsoft.com/office/drawing/2014/main" id="{605AD011-62E6-63DA-9CCE-5946F0FC8236}"/>
              </a:ext>
            </a:extLst>
          </p:cNvPr>
          <p:cNvPicPr>
            <a:picLocks noChangeAspect="1"/>
          </p:cNvPicPr>
          <p:nvPr/>
        </p:nvPicPr>
        <p:blipFill>
          <a:blip r:embed="rId4"/>
          <a:stretch>
            <a:fillRect/>
          </a:stretch>
        </p:blipFill>
        <p:spPr>
          <a:xfrm>
            <a:off x="3922604" y="1420217"/>
            <a:ext cx="5012547" cy="2710947"/>
          </a:xfrm>
          <a:prstGeom prst="rect">
            <a:avLst/>
          </a:prstGeom>
        </p:spPr>
      </p:pic>
      <p:pic>
        <p:nvPicPr>
          <p:cNvPr id="44" name="図 43">
            <a:extLst>
              <a:ext uri="{FF2B5EF4-FFF2-40B4-BE49-F238E27FC236}">
                <a16:creationId xmlns:a16="http://schemas.microsoft.com/office/drawing/2014/main" id="{CE17B516-9695-AB8E-B52E-45D06005A941}"/>
              </a:ext>
            </a:extLst>
          </p:cNvPr>
          <p:cNvPicPr>
            <a:picLocks noChangeAspect="1"/>
          </p:cNvPicPr>
          <p:nvPr/>
        </p:nvPicPr>
        <p:blipFill>
          <a:blip r:embed="rId5"/>
          <a:stretch>
            <a:fillRect/>
          </a:stretch>
        </p:blipFill>
        <p:spPr>
          <a:xfrm>
            <a:off x="4979702" y="3089233"/>
            <a:ext cx="1295581" cy="2991267"/>
          </a:xfrm>
          <a:prstGeom prst="rect">
            <a:avLst/>
          </a:prstGeom>
          <a:ln w="57150">
            <a:solidFill>
              <a:schemeClr val="bg1"/>
            </a:solidFill>
          </a:ln>
        </p:spPr>
      </p:pic>
      <p:cxnSp>
        <p:nvCxnSpPr>
          <p:cNvPr id="46" name="直線コネクタ 45">
            <a:extLst>
              <a:ext uri="{FF2B5EF4-FFF2-40B4-BE49-F238E27FC236}">
                <a16:creationId xmlns:a16="http://schemas.microsoft.com/office/drawing/2014/main" id="{D02F4C67-0789-7F01-3EA8-6AA66DD03E7C}"/>
              </a:ext>
            </a:extLst>
          </p:cNvPr>
          <p:cNvCxnSpPr>
            <a:cxnSpLocks/>
          </p:cNvCxnSpPr>
          <p:nvPr/>
        </p:nvCxnSpPr>
        <p:spPr>
          <a:xfrm>
            <a:off x="4113265" y="3770542"/>
            <a:ext cx="895054" cy="23099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FD31F673-832F-0A43-67E8-BAF430CC7378}"/>
              </a:ext>
            </a:extLst>
          </p:cNvPr>
          <p:cNvCxnSpPr>
            <a:cxnSpLocks/>
          </p:cNvCxnSpPr>
          <p:nvPr/>
        </p:nvCxnSpPr>
        <p:spPr>
          <a:xfrm>
            <a:off x="4409383" y="2866166"/>
            <a:ext cx="1843233" cy="158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1" name="図 50">
            <a:extLst>
              <a:ext uri="{FF2B5EF4-FFF2-40B4-BE49-F238E27FC236}">
                <a16:creationId xmlns:a16="http://schemas.microsoft.com/office/drawing/2014/main" id="{A27627A8-D495-5531-EF4B-B4CD43C6D96F}"/>
              </a:ext>
            </a:extLst>
          </p:cNvPr>
          <p:cNvPicPr>
            <a:picLocks noChangeAspect="1"/>
          </p:cNvPicPr>
          <p:nvPr/>
        </p:nvPicPr>
        <p:blipFill>
          <a:blip r:embed="rId6"/>
          <a:stretch>
            <a:fillRect/>
          </a:stretch>
        </p:blipFill>
        <p:spPr>
          <a:xfrm>
            <a:off x="6561150" y="4600407"/>
            <a:ext cx="2437103" cy="659451"/>
          </a:xfrm>
          <a:prstGeom prst="rect">
            <a:avLst/>
          </a:prstGeom>
        </p:spPr>
      </p:pic>
      <p:sp>
        <p:nvSpPr>
          <p:cNvPr id="59" name="正方形/長方形 58">
            <a:extLst>
              <a:ext uri="{FF2B5EF4-FFF2-40B4-BE49-F238E27FC236}">
                <a16:creationId xmlns:a16="http://schemas.microsoft.com/office/drawing/2014/main" id="{5025053F-0CCC-D0B0-E328-28BCEB21E407}"/>
              </a:ext>
            </a:extLst>
          </p:cNvPr>
          <p:cNvSpPr/>
          <p:nvPr/>
        </p:nvSpPr>
        <p:spPr>
          <a:xfrm>
            <a:off x="3895179" y="682243"/>
            <a:ext cx="4977654" cy="738664"/>
          </a:xfrm>
          <a:prstGeom prst="rect">
            <a:avLst/>
          </a:prstGeom>
          <a:noFill/>
        </p:spPr>
        <p:txBody>
          <a:bodyPr wrap="square">
            <a:spAutoFit/>
          </a:bodyPr>
          <a:lstStyle/>
          <a:p>
            <a:pPr fontAlgn="base">
              <a:spcBef>
                <a:spcPct val="0"/>
              </a:spcBef>
              <a:spcAft>
                <a:spcPct val="0"/>
              </a:spcAft>
              <a:defRPr/>
            </a:pPr>
            <a:r>
              <a:rPr lang="ja-JP" altLang="en-US" sz="1400" b="1">
                <a:solidFill>
                  <a:srgbClr val="000000"/>
                </a:solidFill>
                <a:latin typeface="Meiryo UI" panose="020B0604030504040204" pitchFamily="50" charset="-128"/>
                <a:ea typeface="Meiryo UI" panose="020B0604030504040204" pitchFamily="50" charset="-128"/>
              </a:rPr>
              <a:t>・効果</a:t>
            </a:r>
            <a:endParaRPr lang="en-US" altLang="ja-JP" sz="1400" b="1">
              <a:solidFill>
                <a:srgbClr val="000000"/>
              </a:solidFill>
              <a:latin typeface="Meiryo UI" panose="020B0604030504040204" pitchFamily="50" charset="-128"/>
              <a:ea typeface="Meiryo UI" panose="020B0604030504040204" pitchFamily="50" charset="-128"/>
            </a:endParaRPr>
          </a:p>
          <a:p>
            <a:pPr fontAlgn="base">
              <a:spcBef>
                <a:spcPct val="0"/>
              </a:spcBef>
              <a:spcAft>
                <a:spcPct val="0"/>
              </a:spcAft>
              <a:defRPr/>
            </a:pPr>
            <a:r>
              <a:rPr lang="ja-JP" altLang="en-US" sz="1400">
                <a:solidFill>
                  <a:srgbClr val="000000"/>
                </a:solidFill>
                <a:latin typeface="Meiryo UI" panose="020B0604030504040204" pitchFamily="50" charset="-128"/>
                <a:ea typeface="Meiryo UI" panose="020B0604030504040204" pitchFamily="50" charset="-128"/>
              </a:rPr>
              <a:t>システム活用により、業務効率化、契約精度の向上、手続きの確実性に寄与</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B51E642F-D72A-0C62-9D91-06B6918C1E18}"/>
              </a:ext>
            </a:extLst>
          </p:cNvPr>
          <p:cNvSpPr/>
          <p:nvPr/>
        </p:nvSpPr>
        <p:spPr>
          <a:xfrm>
            <a:off x="-578" y="647264"/>
            <a:ext cx="4271346" cy="307777"/>
          </a:xfrm>
          <a:prstGeom prst="rect">
            <a:avLst/>
          </a:prstGeom>
          <a:noFill/>
        </p:spPr>
        <p:txBody>
          <a:bodyPr wrap="square">
            <a:spAutoFit/>
          </a:bodyPr>
          <a:lstStyle/>
          <a:p>
            <a:pPr fontAlgn="base">
              <a:spcBef>
                <a:spcPct val="0"/>
              </a:spcBef>
              <a:spcAft>
                <a:spcPct val="0"/>
              </a:spcAft>
              <a:defRPr/>
            </a:pPr>
            <a:r>
              <a:rPr lang="ja-JP" altLang="en-US" sz="1400" b="1">
                <a:solidFill>
                  <a:srgbClr val="000000"/>
                </a:solidFill>
                <a:latin typeface="Meiryo UI" panose="020B0604030504040204" pitchFamily="50" charset="-128"/>
                <a:ea typeface="Meiryo UI" panose="020B0604030504040204" pitchFamily="50" charset="-128"/>
              </a:rPr>
              <a:t>＜維持管理データベースの活用事例＞</a:t>
            </a:r>
            <a:endParaRPr lang="en-US" altLang="ja-JP" sz="1400" b="1">
              <a:solidFill>
                <a:srgbClr val="00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8E72C568-92CB-D7AC-2457-123B192B95BE}"/>
              </a:ext>
            </a:extLst>
          </p:cNvPr>
          <p:cNvSpPr/>
          <p:nvPr/>
        </p:nvSpPr>
        <p:spPr>
          <a:xfrm>
            <a:off x="6588575" y="4308513"/>
            <a:ext cx="1798466" cy="276999"/>
          </a:xfrm>
          <a:prstGeom prst="rect">
            <a:avLst/>
          </a:prstGeom>
          <a:noFill/>
        </p:spPr>
        <p:txBody>
          <a:bodyPr wrap="square">
            <a:spAutoFit/>
          </a:bodyPr>
          <a:lstStyle/>
          <a:p>
            <a:pPr fontAlgn="base">
              <a:spcBef>
                <a:spcPct val="0"/>
              </a:spcBef>
              <a:spcAft>
                <a:spcPct val="0"/>
              </a:spcAft>
              <a:defRPr/>
            </a:pPr>
            <a:r>
              <a:rPr lang="ja-JP" altLang="en-US" sz="1200">
                <a:solidFill>
                  <a:srgbClr val="000000"/>
                </a:solidFill>
                <a:latin typeface="Meiryo UI" panose="020B0604030504040204" pitchFamily="50" charset="-128"/>
                <a:ea typeface="Meiryo UI" panose="020B0604030504040204" pitchFamily="50" charset="-128"/>
              </a:rPr>
              <a:t>前月との使用料を比較</a:t>
            </a:r>
            <a:endParaRPr lang="en-US" altLang="ja-JP" sz="1200">
              <a:solidFill>
                <a:srgbClr val="000000"/>
              </a:solidFill>
              <a:latin typeface="Meiryo UI" panose="020B0604030504040204" pitchFamily="50" charset="-128"/>
              <a:ea typeface="Meiryo UI" panose="020B0604030504040204" pitchFamily="50" charset="-128"/>
            </a:endParaRPr>
          </a:p>
        </p:txBody>
      </p:sp>
      <p:cxnSp>
        <p:nvCxnSpPr>
          <p:cNvPr id="18" name="直線コネクタ 17">
            <a:extLst>
              <a:ext uri="{FF2B5EF4-FFF2-40B4-BE49-F238E27FC236}">
                <a16:creationId xmlns:a16="http://schemas.microsoft.com/office/drawing/2014/main" id="{A90EC439-4092-FAD4-9312-31F207B4BA42}"/>
              </a:ext>
            </a:extLst>
          </p:cNvPr>
          <p:cNvCxnSpPr>
            <a:cxnSpLocks/>
          </p:cNvCxnSpPr>
          <p:nvPr/>
        </p:nvCxnSpPr>
        <p:spPr>
          <a:xfrm>
            <a:off x="8872833" y="2279201"/>
            <a:ext cx="89743" cy="22892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DB54F97F-CF22-4F03-FC7E-4BF27667C295}"/>
              </a:ext>
            </a:extLst>
          </p:cNvPr>
          <p:cNvCxnSpPr>
            <a:cxnSpLocks/>
          </p:cNvCxnSpPr>
          <p:nvPr/>
        </p:nvCxnSpPr>
        <p:spPr>
          <a:xfrm flipH="1">
            <a:off x="6561150" y="2183525"/>
            <a:ext cx="1044719" cy="23849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11">
            <a:extLst>
              <a:ext uri="{FF2B5EF4-FFF2-40B4-BE49-F238E27FC236}">
                <a16:creationId xmlns:a16="http://schemas.microsoft.com/office/drawing/2014/main" id="{5E1DE7FE-81A7-42F3-87EA-17E16E33D93A}"/>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82499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３ 　</a:t>
            </a:r>
            <a:r>
              <a:rPr lang="ja-JP" altLang="en-US" sz="2400" b="1">
                <a:solidFill>
                  <a:schemeClr val="accent6"/>
                </a:solidFill>
                <a:latin typeface="Meiryo UI"/>
                <a:ea typeface="Meiryo UI"/>
                <a:cs typeface="Meiryo UI" pitchFamily="50" charset="-128"/>
              </a:rPr>
              <a:t> 2</a:t>
            </a:r>
            <a:r>
              <a:rPr lang="en-US" altLang="ja-JP" sz="2400" b="1">
                <a:solidFill>
                  <a:schemeClr val="accent6"/>
                </a:solidFill>
                <a:latin typeface="Meiryo UI"/>
                <a:ea typeface="Meiryo UI"/>
                <a:cs typeface="Meiryo UI" pitchFamily="50" charset="-128"/>
              </a:rPr>
              <a:t> </a:t>
            </a:r>
            <a:r>
              <a:rPr lang="ja-JP" altLang="en-US" sz="2400" b="1">
                <a:solidFill>
                  <a:schemeClr val="bg1"/>
                </a:solidFill>
                <a:latin typeface="Meiryo UI"/>
                <a:ea typeface="Meiryo UI"/>
                <a:cs typeface="Meiryo UI" pitchFamily="50" charset="-128"/>
              </a:rPr>
              <a:t>　インフラ</a:t>
            </a:r>
            <a:r>
              <a:rPr lang="en-US" altLang="ja-JP" sz="2400" b="1">
                <a:solidFill>
                  <a:schemeClr val="bg1"/>
                </a:solidFill>
                <a:latin typeface="Meiryo UI"/>
                <a:ea typeface="Meiryo UI"/>
                <a:cs typeface="Meiryo UI" pitchFamily="50" charset="-128"/>
              </a:rPr>
              <a:t>DX</a:t>
            </a:r>
            <a:r>
              <a:rPr lang="ja-JP" altLang="en-US" sz="2400" b="1">
                <a:solidFill>
                  <a:schemeClr val="bg1"/>
                </a:solidFill>
                <a:latin typeface="Meiryo UI"/>
                <a:ea typeface="Meiryo UI"/>
                <a:cs typeface="Meiryo UI" pitchFamily="50" charset="-128"/>
              </a:rPr>
              <a:t>の推進</a:t>
            </a:r>
            <a:endParaRPr lang="zh-TW" altLang="en-US" sz="2400" b="1">
              <a:solidFill>
                <a:schemeClr val="bg1"/>
              </a:solidFill>
              <a:latin typeface="Meiryo UI"/>
              <a:ea typeface="Meiryo UI"/>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18</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3" name="表 36">
            <a:extLst>
              <a:ext uri="{FF2B5EF4-FFF2-40B4-BE49-F238E27FC236}">
                <a16:creationId xmlns:a16="http://schemas.microsoft.com/office/drawing/2014/main" id="{B60E0EE8-09A2-7F45-DE29-5BA856BB445E}"/>
              </a:ext>
            </a:extLst>
          </p:cNvPr>
          <p:cNvGraphicFramePr>
            <a:graphicFrameLocks noGrp="1"/>
          </p:cNvGraphicFramePr>
          <p:nvPr>
            <p:extLst>
              <p:ext uri="{D42A27DB-BD31-4B8C-83A1-F6EECF244321}">
                <p14:modId xmlns:p14="http://schemas.microsoft.com/office/powerpoint/2010/main" val="3547726426"/>
              </p:ext>
            </p:extLst>
          </p:nvPr>
        </p:nvGraphicFramePr>
        <p:xfrm>
          <a:off x="100013" y="699547"/>
          <a:ext cx="8922067" cy="685800"/>
        </p:xfrm>
        <a:graphic>
          <a:graphicData uri="http://schemas.openxmlformats.org/drawingml/2006/table">
            <a:tbl>
              <a:tblPr firstRow="1" bandRow="1">
                <a:tableStyleId>{5C22544A-7EE6-4342-B048-85BDC9FD1C3A}</a:tableStyleId>
              </a:tblPr>
              <a:tblGrid>
                <a:gridCol w="1500187">
                  <a:extLst>
                    <a:ext uri="{9D8B030D-6E8A-4147-A177-3AD203B41FA5}">
                      <a16:colId xmlns:a16="http://schemas.microsoft.com/office/drawing/2014/main" val="3372811264"/>
                    </a:ext>
                  </a:extLst>
                </a:gridCol>
                <a:gridCol w="2473960">
                  <a:extLst>
                    <a:ext uri="{9D8B030D-6E8A-4147-A177-3AD203B41FA5}">
                      <a16:colId xmlns:a16="http://schemas.microsoft.com/office/drawing/2014/main" val="2696139856"/>
                    </a:ext>
                  </a:extLst>
                </a:gridCol>
                <a:gridCol w="2473960">
                  <a:extLst>
                    <a:ext uri="{9D8B030D-6E8A-4147-A177-3AD203B41FA5}">
                      <a16:colId xmlns:a16="http://schemas.microsoft.com/office/drawing/2014/main" val="729234138"/>
                    </a:ext>
                  </a:extLst>
                </a:gridCol>
                <a:gridCol w="247396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dk1"/>
                          </a:solidFill>
                          <a:latin typeface="Meiryo UI"/>
                          <a:ea typeface="Meiryo UI"/>
                          <a:cs typeface="+mn-cs"/>
                        </a:rPr>
                        <a:t>インフラＤＸの推進</a:t>
                      </a:r>
                      <a:endParaRPr kumimoji="1" lang="en-US" altLang="ja-JP" sz="1100" kern="1200" dirty="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点検の効率化や不可視部分等に対応するため新技術の活用を検討</a:t>
                      </a: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点検や調査の効率化等に向けた新技術の活用を検討</a:t>
                      </a: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省人化や省力化につながる新技術の活用・導入を検討</a:t>
                      </a:r>
                    </a:p>
                  </a:txBody>
                  <a:tcPr/>
                </a:tc>
                <a:extLst>
                  <a:ext uri="{0D108BD9-81ED-4DB2-BD59-A6C34878D82A}">
                    <a16:rowId xmlns:a16="http://schemas.microsoft.com/office/drawing/2014/main" val="1305431286"/>
                  </a:ext>
                </a:extLst>
              </a:tr>
            </a:tbl>
          </a:graphicData>
        </a:graphic>
      </p:graphicFrame>
      <p:sp>
        <p:nvSpPr>
          <p:cNvPr id="14" name="テキスト ボックス 13">
            <a:extLst>
              <a:ext uri="{FF2B5EF4-FFF2-40B4-BE49-F238E27FC236}">
                <a16:creationId xmlns:a16="http://schemas.microsoft.com/office/drawing/2014/main" id="{E9BCA76A-52D6-4C06-A9F3-544707244BFC}"/>
              </a:ext>
            </a:extLst>
          </p:cNvPr>
          <p:cNvSpPr txBox="1"/>
          <p:nvPr/>
        </p:nvSpPr>
        <p:spPr>
          <a:xfrm>
            <a:off x="521483" y="5988549"/>
            <a:ext cx="8101034" cy="81862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ja-JP" altLang="en-US" sz="1100" b="1" dirty="0">
                <a:latin typeface="Meiryo UI"/>
                <a:ea typeface="Meiryo UI"/>
                <a:cs typeface="Calibri"/>
              </a:rPr>
              <a:t>今後の取組・検討（案）</a:t>
            </a:r>
          </a:p>
          <a:p>
            <a:pPr marL="182245" indent="-182245" algn="just">
              <a:lnSpc>
                <a:spcPct val="150000"/>
              </a:lnSpc>
              <a:buFont typeface="Arial" panose="020B0604020202020204" pitchFamily="34" charset="0"/>
              <a:buChar char="•"/>
            </a:pPr>
            <a:r>
              <a:rPr kumimoji="1" lang="ja-JP" altLang="en-US" sz="1100" u="sng" dirty="0">
                <a:solidFill>
                  <a:srgbClr val="FF0000"/>
                </a:solidFill>
                <a:latin typeface="Meiryo UI"/>
                <a:ea typeface="Meiryo UI"/>
                <a:cs typeface="Malgun Gothic Semilight"/>
              </a:rPr>
              <a:t>技術</a:t>
            </a:r>
            <a:r>
              <a:rPr lang="ja-JP" altLang="en-US" sz="1100" u="sng" dirty="0">
                <a:solidFill>
                  <a:srgbClr val="FF0000"/>
                </a:solidFill>
                <a:latin typeface="Meiryo UI"/>
                <a:ea typeface="Meiryo UI"/>
                <a:cs typeface="Malgun Gothic Semilight"/>
              </a:rPr>
              <a:t>レベル</a:t>
            </a:r>
            <a:r>
              <a:rPr kumimoji="1" lang="ja-JP" altLang="en-US" sz="1100" u="sng" dirty="0">
                <a:solidFill>
                  <a:srgbClr val="FF0000"/>
                </a:solidFill>
                <a:latin typeface="Meiryo UI"/>
                <a:ea typeface="Meiryo UI"/>
                <a:cs typeface="Malgun Gothic Semilight"/>
              </a:rPr>
              <a:t>を</a:t>
            </a:r>
            <a:r>
              <a:rPr lang="ja-JP" altLang="en-US" sz="1100" u="sng" dirty="0">
                <a:solidFill>
                  <a:srgbClr val="FF0000"/>
                </a:solidFill>
                <a:latin typeface="Meiryo UI"/>
                <a:ea typeface="Meiryo UI"/>
                <a:cs typeface="Malgun Gothic Semilight"/>
              </a:rPr>
              <a:t>確保しつつ、省力化・効率化を</a:t>
            </a:r>
            <a:r>
              <a:rPr kumimoji="1" lang="ja-JP" altLang="en-US" sz="1100" u="sng" dirty="0">
                <a:solidFill>
                  <a:srgbClr val="FF0000"/>
                </a:solidFill>
                <a:latin typeface="Meiryo UI"/>
                <a:ea typeface="Meiryo UI"/>
                <a:cs typeface="Malgun Gothic Semilight"/>
              </a:rPr>
              <a:t>主目的</a:t>
            </a:r>
            <a:r>
              <a:rPr kumimoji="1" lang="ja-JP" altLang="en-US" sz="1100" dirty="0">
                <a:latin typeface="Meiryo UI"/>
                <a:ea typeface="Meiryo UI"/>
                <a:cs typeface="Malgun Gothic Semilight"/>
              </a:rPr>
              <a:t>とし、</a:t>
            </a:r>
            <a:r>
              <a:rPr lang="ja-JP" altLang="en-US" sz="1100" dirty="0">
                <a:latin typeface="Meiryo UI"/>
                <a:ea typeface="Meiryo UI"/>
                <a:cs typeface="Malgun Gothic Semilight"/>
              </a:rPr>
              <a:t>新</a:t>
            </a:r>
            <a:r>
              <a:rPr kumimoji="1" lang="ja-JP" altLang="en-US" sz="1100" dirty="0">
                <a:latin typeface="Meiryo UI"/>
                <a:ea typeface="Meiryo UI"/>
                <a:cs typeface="Malgun Gothic Semilight"/>
              </a:rPr>
              <a:t>技術を活用</a:t>
            </a:r>
            <a:r>
              <a:rPr kumimoji="1" lang="en-US" altLang="ja-JP" sz="1100" dirty="0">
                <a:latin typeface="Meiryo UI"/>
                <a:ea typeface="Meiryo UI"/>
                <a:cs typeface="Malgun Gothic Semilight"/>
              </a:rPr>
              <a:t>｡</a:t>
            </a:r>
            <a:endParaRPr lang="en-US" altLang="ja-JP" sz="1100" dirty="0">
              <a:latin typeface="Meiryo UI"/>
              <a:ea typeface="Meiryo UI"/>
              <a:cs typeface="Malgun Gothic Semilight"/>
            </a:endParaRPr>
          </a:p>
          <a:p>
            <a:pPr marL="182245" indent="-182245" algn="just">
              <a:lnSpc>
                <a:spcPct val="150000"/>
              </a:lnSpc>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職員の減少に対する個人にかかる</a:t>
            </a:r>
            <a:r>
              <a:rPr kumimoji="1" lang="ja-JP" altLang="en-US" sz="1100" u="sng"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業務負荷の軽減</a:t>
            </a:r>
            <a:r>
              <a:rPr lang="ja-JP" altLang="en-US" sz="1100" u="sng"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を図る。</a:t>
            </a:r>
            <a:endParaRPr lang="en-US" altLang="ja-JP" sz="1100" u="sng"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7" name="コンテンツ プレースホルダー 2">
            <a:extLst>
              <a:ext uri="{FF2B5EF4-FFF2-40B4-BE49-F238E27FC236}">
                <a16:creationId xmlns:a16="http://schemas.microsoft.com/office/drawing/2014/main" id="{ACAFBF51-7CE1-4ADB-8DDF-F104301F2DCA}"/>
              </a:ext>
            </a:extLst>
          </p:cNvPr>
          <p:cNvSpPr txBox="1">
            <a:spLocks/>
          </p:cNvSpPr>
          <p:nvPr/>
        </p:nvSpPr>
        <p:spPr bwMode="auto">
          <a:xfrm>
            <a:off x="4339276" y="1421006"/>
            <a:ext cx="4262437"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■河川施設における新技術の活用</a:t>
            </a:r>
            <a:endParaRPr lang="en-US" altLang="ja-JP" sz="1400">
              <a:latin typeface="Meiryo UI" panose="020B0604030504040204" pitchFamily="50" charset="-128"/>
              <a:ea typeface="Meiryo UI" panose="020B0604030504040204" pitchFamily="50" charset="-128"/>
            </a:endParaRPr>
          </a:p>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回河川等部会資料）</a:t>
            </a:r>
            <a:endParaRPr lang="en-US" altLang="ja-JP" sz="1400">
              <a:latin typeface="Meiryo UI" panose="020B0604030504040204" pitchFamily="50" charset="-128"/>
              <a:ea typeface="Meiryo UI" panose="020B0604030504040204" pitchFamily="50" charset="-128"/>
            </a:endParaRPr>
          </a:p>
        </p:txBody>
      </p:sp>
      <p:sp>
        <p:nvSpPr>
          <p:cNvPr id="37" name="角丸四角形 111">
            <a:extLst>
              <a:ext uri="{FF2B5EF4-FFF2-40B4-BE49-F238E27FC236}">
                <a16:creationId xmlns:a16="http://schemas.microsoft.com/office/drawing/2014/main" id="{D0C8CD64-9664-4001-B4F4-7C28A3C5537C}"/>
              </a:ext>
            </a:extLst>
          </p:cNvPr>
          <p:cNvSpPr/>
          <p:nvPr/>
        </p:nvSpPr>
        <p:spPr>
          <a:xfrm>
            <a:off x="4339276" y="2166299"/>
            <a:ext cx="4262437" cy="34097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a:solidFill>
                  <a:schemeClr val="tx1"/>
                </a:solidFill>
                <a:latin typeface="Meiryo UI" panose="020B0604030504040204" pitchFamily="50" charset="-128"/>
                <a:ea typeface="Meiryo UI" panose="020B0604030504040204" pitchFamily="50" charset="-128"/>
                <a:cs typeface="Meiryo UI" panose="020B0604030504040204" pitchFamily="50" charset="-128"/>
              </a:rPr>
              <a:t> 年１回実施している職員による河川施設点検や、地下河川の点検において活用し点検の省力化、効率化を図った。</a:t>
            </a:r>
            <a:endParaRPr lang="en-US" altLang="ja-JP" sz="1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2BA00F27-C9A0-4841-9FCF-D4DFE033CF28}"/>
              </a:ext>
            </a:extLst>
          </p:cNvPr>
          <p:cNvSpPr txBox="1"/>
          <p:nvPr/>
        </p:nvSpPr>
        <p:spPr>
          <a:xfrm>
            <a:off x="4339275" y="1848533"/>
            <a:ext cx="4086267" cy="276999"/>
          </a:xfrm>
          <a:prstGeom prst="rect">
            <a:avLst/>
          </a:prstGeom>
          <a:noFill/>
          <a:ln w="19050">
            <a:noFill/>
          </a:ln>
        </p:spPr>
        <p:txBody>
          <a:bodyPr wrap="square" rtlCol="0">
            <a:spAutoFit/>
          </a:bodyPr>
          <a:lstStyle/>
          <a:p>
            <a:r>
              <a:rPr lang="ja-JP" altLang="en-US" sz="1200" b="1" dirty="0">
                <a:latin typeface="Meiryo UI" pitchFamily="50" charset="-128"/>
                <a:ea typeface="Meiryo UI" pitchFamily="50" charset="-128"/>
                <a:cs typeface="Meiryo UI" pitchFamily="50" charset="-128"/>
              </a:rPr>
              <a:t>各施設共通（河川施設点検等におけるドローンの活用）</a:t>
            </a:r>
            <a:endParaRPr kumimoji="1" lang="ja-JP" altLang="en-US" sz="1200" b="1" dirty="0">
              <a:latin typeface="Meiryo UI" pitchFamily="50" charset="-128"/>
              <a:ea typeface="Meiryo UI" pitchFamily="50" charset="-128"/>
              <a:cs typeface="Meiryo UI" pitchFamily="50" charset="-128"/>
            </a:endParaRPr>
          </a:p>
        </p:txBody>
      </p:sp>
      <p:sp>
        <p:nvSpPr>
          <p:cNvPr id="44" name="テキスト ボックス 43">
            <a:extLst>
              <a:ext uri="{FF2B5EF4-FFF2-40B4-BE49-F238E27FC236}">
                <a16:creationId xmlns:a16="http://schemas.microsoft.com/office/drawing/2014/main" id="{9D2DD94C-1DA9-4381-B8E4-0CF8F34B32E0}"/>
              </a:ext>
            </a:extLst>
          </p:cNvPr>
          <p:cNvSpPr txBox="1"/>
          <p:nvPr/>
        </p:nvSpPr>
        <p:spPr>
          <a:xfrm>
            <a:off x="4380613" y="3821815"/>
            <a:ext cx="4044929" cy="276999"/>
          </a:xfrm>
          <a:prstGeom prst="rect">
            <a:avLst/>
          </a:prstGeom>
          <a:noFill/>
          <a:ln w="19050">
            <a:noFill/>
          </a:ln>
        </p:spPr>
        <p:txBody>
          <a:bodyPr wrap="square" rtlCol="0">
            <a:spAutoFit/>
          </a:bodyPr>
          <a:lstStyle/>
          <a:p>
            <a:r>
              <a:rPr lang="ja-JP" altLang="en-US" sz="1200" b="1" dirty="0">
                <a:latin typeface="Meiryo UI" pitchFamily="50" charset="-128"/>
                <a:ea typeface="Meiryo UI" pitchFamily="50" charset="-128"/>
                <a:cs typeface="Meiryo UI" pitchFamily="50" charset="-128"/>
              </a:rPr>
              <a:t>堤防・護岸等（非破壊探査による護岸背面の空洞化調査）</a:t>
            </a:r>
            <a:endParaRPr kumimoji="1" lang="ja-JP" altLang="en-US" sz="1200" b="1" dirty="0">
              <a:latin typeface="Meiryo UI" pitchFamily="50" charset="-128"/>
              <a:ea typeface="Meiryo UI" pitchFamily="50" charset="-128"/>
              <a:cs typeface="Meiryo UI" pitchFamily="50" charset="-128"/>
            </a:endParaRPr>
          </a:p>
        </p:txBody>
      </p:sp>
      <p:pic>
        <p:nvPicPr>
          <p:cNvPr id="25" name="図 24">
            <a:extLst>
              <a:ext uri="{FF2B5EF4-FFF2-40B4-BE49-F238E27FC236}">
                <a16:creationId xmlns:a16="http://schemas.microsoft.com/office/drawing/2014/main" id="{7386937A-FFAD-406B-BAE7-EF5549623A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72317" y="4660633"/>
            <a:ext cx="1669171" cy="1251879"/>
          </a:xfrm>
          <a:prstGeom prst="rect">
            <a:avLst/>
          </a:prstGeom>
        </p:spPr>
      </p:pic>
      <p:sp>
        <p:nvSpPr>
          <p:cNvPr id="54" name="角丸四角形 111">
            <a:extLst>
              <a:ext uri="{FF2B5EF4-FFF2-40B4-BE49-F238E27FC236}">
                <a16:creationId xmlns:a16="http://schemas.microsoft.com/office/drawing/2014/main" id="{245093D8-EF48-4FCC-A1F3-176E6AEA9DD4}"/>
              </a:ext>
            </a:extLst>
          </p:cNvPr>
          <p:cNvSpPr/>
          <p:nvPr/>
        </p:nvSpPr>
        <p:spPr>
          <a:xfrm>
            <a:off x="4468647" y="4101867"/>
            <a:ext cx="4262437" cy="56244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r>
              <a:rPr kumimoji="1" lang="ja-JP" altLang="en-US" sz="1100" dirty="0">
                <a:solidFill>
                  <a:schemeClr val="tx1"/>
                </a:solidFill>
                <a:latin typeface="Meiryo UI" pitchFamily="50" charset="-128"/>
                <a:ea typeface="Meiryo UI" pitchFamily="50" charset="-128"/>
                <a:cs typeface="Meiryo UI" pitchFamily="50" charset="-128"/>
              </a:rPr>
              <a:t>　空洞化の恐れがある箇所についてコアボーリングによる調査を実施するとともに、試行的に非破壊探査（空洞探査機器による調査）を実施した。</a:t>
            </a:r>
          </a:p>
        </p:txBody>
      </p:sp>
      <p:pic>
        <p:nvPicPr>
          <p:cNvPr id="2" name="図 1">
            <a:extLst>
              <a:ext uri="{FF2B5EF4-FFF2-40B4-BE49-F238E27FC236}">
                <a16:creationId xmlns:a16="http://schemas.microsoft.com/office/drawing/2014/main" id="{549CD8D1-7EAF-48BE-A3A2-9E291981EEA4}"/>
              </a:ext>
            </a:extLst>
          </p:cNvPr>
          <p:cNvPicPr>
            <a:picLocks noChangeAspect="1"/>
          </p:cNvPicPr>
          <p:nvPr/>
        </p:nvPicPr>
        <p:blipFill>
          <a:blip r:embed="rId3"/>
          <a:stretch>
            <a:fillRect/>
          </a:stretch>
        </p:blipFill>
        <p:spPr>
          <a:xfrm>
            <a:off x="6636605" y="2610637"/>
            <a:ext cx="1521936" cy="1173159"/>
          </a:xfrm>
          <a:prstGeom prst="rect">
            <a:avLst/>
          </a:prstGeom>
        </p:spPr>
      </p:pic>
      <p:pic>
        <p:nvPicPr>
          <p:cNvPr id="4" name="図 3">
            <a:extLst>
              <a:ext uri="{FF2B5EF4-FFF2-40B4-BE49-F238E27FC236}">
                <a16:creationId xmlns:a16="http://schemas.microsoft.com/office/drawing/2014/main" id="{F0D3F8C2-3367-4010-8F66-56C1D86D2207}"/>
              </a:ext>
            </a:extLst>
          </p:cNvPr>
          <p:cNvPicPr>
            <a:picLocks noChangeAspect="1"/>
          </p:cNvPicPr>
          <p:nvPr/>
        </p:nvPicPr>
        <p:blipFill>
          <a:blip r:embed="rId4"/>
          <a:stretch>
            <a:fillRect/>
          </a:stretch>
        </p:blipFill>
        <p:spPr>
          <a:xfrm>
            <a:off x="4725936" y="2611188"/>
            <a:ext cx="1521936" cy="1161958"/>
          </a:xfrm>
          <a:prstGeom prst="rect">
            <a:avLst/>
          </a:prstGeom>
        </p:spPr>
      </p:pic>
      <p:pic>
        <p:nvPicPr>
          <p:cNvPr id="8" name="図 7">
            <a:extLst>
              <a:ext uri="{FF2B5EF4-FFF2-40B4-BE49-F238E27FC236}">
                <a16:creationId xmlns:a16="http://schemas.microsoft.com/office/drawing/2014/main" id="{F6B2899F-AB26-453F-8F36-0B5A79E94245}"/>
              </a:ext>
            </a:extLst>
          </p:cNvPr>
          <p:cNvPicPr>
            <a:picLocks noChangeAspect="1"/>
          </p:cNvPicPr>
          <p:nvPr/>
        </p:nvPicPr>
        <p:blipFill rotWithShape="1">
          <a:blip r:embed="rId5"/>
          <a:srcRect r="72908" b="65523"/>
          <a:stretch/>
        </p:blipFill>
        <p:spPr>
          <a:xfrm>
            <a:off x="348456" y="2890754"/>
            <a:ext cx="3863759" cy="2228199"/>
          </a:xfrm>
          <a:prstGeom prst="rect">
            <a:avLst/>
          </a:prstGeom>
        </p:spPr>
      </p:pic>
      <p:pic>
        <p:nvPicPr>
          <p:cNvPr id="10" name="図 9">
            <a:extLst>
              <a:ext uri="{FF2B5EF4-FFF2-40B4-BE49-F238E27FC236}">
                <a16:creationId xmlns:a16="http://schemas.microsoft.com/office/drawing/2014/main" id="{1A51BF77-2D22-46F7-8DA1-A260A68F55E6}"/>
              </a:ext>
            </a:extLst>
          </p:cNvPr>
          <p:cNvPicPr>
            <a:picLocks noChangeAspect="1"/>
          </p:cNvPicPr>
          <p:nvPr/>
        </p:nvPicPr>
        <p:blipFill>
          <a:blip r:embed="rId6"/>
          <a:stretch>
            <a:fillRect/>
          </a:stretch>
        </p:blipFill>
        <p:spPr>
          <a:xfrm>
            <a:off x="4710354" y="4724943"/>
            <a:ext cx="1873929" cy="1123261"/>
          </a:xfrm>
          <a:prstGeom prst="rect">
            <a:avLst/>
          </a:prstGeom>
        </p:spPr>
      </p:pic>
      <p:sp>
        <p:nvSpPr>
          <p:cNvPr id="26" name="コンテンツ プレースホルダー 2">
            <a:extLst>
              <a:ext uri="{FF2B5EF4-FFF2-40B4-BE49-F238E27FC236}">
                <a16:creationId xmlns:a16="http://schemas.microsoft.com/office/drawing/2014/main" id="{6FC796A7-C8C9-4F7F-854F-6358A23A7AB6}"/>
              </a:ext>
            </a:extLst>
          </p:cNvPr>
          <p:cNvSpPr txBox="1">
            <a:spLocks/>
          </p:cNvSpPr>
          <p:nvPr/>
        </p:nvSpPr>
        <p:spPr bwMode="auto">
          <a:xfrm>
            <a:off x="309563" y="1367448"/>
            <a:ext cx="4262437"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■道路施設における新技術の活用</a:t>
            </a:r>
            <a:endParaRPr lang="en-US" altLang="ja-JP" sz="140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E7C97204-FE56-4E20-B164-EF864C879A31}"/>
              </a:ext>
            </a:extLst>
          </p:cNvPr>
          <p:cNvSpPr txBox="1"/>
          <p:nvPr/>
        </p:nvSpPr>
        <p:spPr>
          <a:xfrm>
            <a:off x="348456" y="1778468"/>
            <a:ext cx="2260590" cy="276999"/>
          </a:xfrm>
          <a:prstGeom prst="rect">
            <a:avLst/>
          </a:prstGeom>
          <a:noFill/>
          <a:ln w="19050">
            <a:noFill/>
          </a:ln>
        </p:spPr>
        <p:txBody>
          <a:bodyPr wrap="square" rtlCol="0">
            <a:spAutoFit/>
          </a:bodyPr>
          <a:lstStyle/>
          <a:p>
            <a:r>
              <a:rPr lang="ja-JP" altLang="en-US" sz="1200" b="1">
                <a:latin typeface="Meiryo UI" pitchFamily="50" charset="-128"/>
                <a:ea typeface="Meiryo UI" pitchFamily="50" charset="-128"/>
                <a:cs typeface="Meiryo UI" pitchFamily="50" charset="-128"/>
              </a:rPr>
              <a:t>区画線調査</a:t>
            </a:r>
            <a:endParaRPr kumimoji="1" lang="ja-JP" altLang="en-US" sz="1200" b="1">
              <a:latin typeface="Meiryo UI" pitchFamily="50" charset="-128"/>
              <a:ea typeface="Meiryo UI" pitchFamily="50" charset="-128"/>
              <a:cs typeface="Meiryo UI" pitchFamily="50" charset="-128"/>
            </a:endParaRPr>
          </a:p>
        </p:txBody>
      </p:sp>
      <p:sp>
        <p:nvSpPr>
          <p:cNvPr id="29" name="角丸四角形 111">
            <a:extLst>
              <a:ext uri="{FF2B5EF4-FFF2-40B4-BE49-F238E27FC236}">
                <a16:creationId xmlns:a16="http://schemas.microsoft.com/office/drawing/2014/main" id="{EB6B2A96-89E2-493B-8270-D0DE4FC394EC}"/>
              </a:ext>
            </a:extLst>
          </p:cNvPr>
          <p:cNvSpPr/>
          <p:nvPr/>
        </p:nvSpPr>
        <p:spPr>
          <a:xfrm>
            <a:off x="202506" y="1847818"/>
            <a:ext cx="3942404" cy="113914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lstStyle/>
          <a:p>
            <a:r>
              <a:rPr lang="ja-JP" sz="1100">
                <a:solidFill>
                  <a:schemeClr val="tx1"/>
                </a:solidFill>
                <a:latin typeface="Meiryo UI"/>
                <a:ea typeface="Meiryo UI"/>
                <a:cs typeface="Meiryo UI" panose="020B0604030504040204" pitchFamily="50" charset="-128"/>
              </a:rPr>
              <a:t> R4年度に円滑な交通流を確保するため路面標示（区画線）を車載カメラから動画で撮影し、そのデータをAIによる解析を行い摩耗箇所の調査を実施し、現在検証中。</a:t>
            </a:r>
            <a:endParaRPr lang="ja-JP">
              <a:solidFill>
                <a:schemeClr val="tx1"/>
              </a:solidFill>
            </a:endParaRPr>
          </a:p>
          <a:p>
            <a:endParaRPr lang="ja-JP" altLang="en-US" sz="1100">
              <a:solidFill>
                <a:schemeClr val="tx1"/>
              </a:solidFill>
              <a:highlight>
                <a:srgbClr val="FFFF00"/>
              </a:highlight>
              <a:latin typeface="Meiryo UI"/>
              <a:ea typeface="Meiryo UI"/>
              <a:cs typeface="Meiryo UI" panose="020B0604030504040204" pitchFamily="50" charset="-128"/>
            </a:endParaRPr>
          </a:p>
        </p:txBody>
      </p:sp>
      <p:sp>
        <p:nvSpPr>
          <p:cNvPr id="13" name="吹き出し: 角を丸めた四角形 12">
            <a:extLst>
              <a:ext uri="{FF2B5EF4-FFF2-40B4-BE49-F238E27FC236}">
                <a16:creationId xmlns:a16="http://schemas.microsoft.com/office/drawing/2014/main" id="{AAA328C1-F160-4172-8D8E-78C7D740F816}"/>
              </a:ext>
            </a:extLst>
          </p:cNvPr>
          <p:cNvSpPr/>
          <p:nvPr/>
        </p:nvSpPr>
        <p:spPr>
          <a:xfrm>
            <a:off x="1838595" y="4829695"/>
            <a:ext cx="1361805" cy="573578"/>
          </a:xfrm>
          <a:prstGeom prst="wedgeRoundRectCallout">
            <a:avLst>
              <a:gd name="adj1" fmla="val -46354"/>
              <a:gd name="adj2" fmla="val -78080"/>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FB44DA1-F196-4805-BBDD-8D17EB9DCC30}"/>
              </a:ext>
            </a:extLst>
          </p:cNvPr>
          <p:cNvSpPr txBox="1"/>
          <p:nvPr/>
        </p:nvSpPr>
        <p:spPr>
          <a:xfrm>
            <a:off x="1900914" y="4921812"/>
            <a:ext cx="1296104" cy="415498"/>
          </a:xfrm>
          <a:prstGeom prst="rect">
            <a:avLst/>
          </a:prstGeom>
          <a:noFill/>
          <a:ln>
            <a:noFill/>
          </a:ln>
        </p:spPr>
        <p:txBody>
          <a:bodyPr wrap="square" lIns="91440" tIns="45720" rIns="91440" bIns="45720" rtlCol="0" anchor="t">
            <a:spAutoFit/>
          </a:bodyPr>
          <a:lstStyle/>
          <a:p>
            <a:r>
              <a:rPr lang="ja-JP" altLang="en-US" sz="1050">
                <a:latin typeface="Calibri"/>
                <a:ea typeface="ＭＳ Ｐゴシック"/>
                <a:cs typeface="Calibri"/>
              </a:rPr>
              <a:t>路面標示（区画線）の劣化箇所</a:t>
            </a:r>
            <a:r>
              <a:rPr kumimoji="1" lang="ja-JP" altLang="en-US" sz="1050">
                <a:latin typeface="Calibri"/>
                <a:ea typeface="ＭＳ Ｐゴシック"/>
                <a:cs typeface="Calibri"/>
              </a:rPr>
              <a:t>を判定</a:t>
            </a:r>
          </a:p>
        </p:txBody>
      </p:sp>
      <p:sp>
        <p:nvSpPr>
          <p:cNvPr id="30" name="正方形/長方形 11">
            <a:extLst>
              <a:ext uri="{FF2B5EF4-FFF2-40B4-BE49-F238E27FC236}">
                <a16:creationId xmlns:a16="http://schemas.microsoft.com/office/drawing/2014/main" id="{74853411-02AB-434D-8E9F-3831C04F04B2}"/>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116116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2" name="正方形/長方形 1">
            <a:extLst>
              <a:ext uri="{FF2B5EF4-FFF2-40B4-BE49-F238E27FC236}">
                <a16:creationId xmlns:a16="http://schemas.microsoft.com/office/drawing/2014/main" id="{70C09959-1907-A74A-61D2-945445724E98}"/>
              </a:ext>
            </a:extLst>
          </p:cNvPr>
          <p:cNvSpPr/>
          <p:nvPr/>
        </p:nvSpPr>
        <p:spPr>
          <a:xfrm>
            <a:off x="105931" y="61913"/>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３    </a:t>
            </a:r>
            <a:r>
              <a:rPr lang="ja-JP" sz="2400" b="1">
                <a:solidFill>
                  <a:srgbClr val="F79646"/>
                </a:solidFill>
                <a:latin typeface="Meiryo UI"/>
                <a:ea typeface="Meiryo UI"/>
                <a:cs typeface="Meiryo UI" pitchFamily="50" charset="-128"/>
              </a:rPr>
              <a:t>３</a:t>
            </a:r>
            <a:r>
              <a:rPr lang="ja-JP" altLang="en-US" sz="2400" b="1">
                <a:solidFill>
                  <a:schemeClr val="bg1"/>
                </a:solidFill>
                <a:latin typeface="Meiryo UI"/>
                <a:ea typeface="Meiryo UI"/>
                <a:cs typeface="Meiryo UI" pitchFamily="50" charset="-128"/>
              </a:rPr>
              <a:t>　新技術の実装</a:t>
            </a:r>
            <a:endParaRPr lang="zh-TW" altLang="en-US" sz="2400" b="1">
              <a:solidFill>
                <a:schemeClr val="bg1"/>
              </a:solidFill>
              <a:latin typeface="Meiryo UI"/>
              <a:ea typeface="Meiryo UI"/>
              <a:cs typeface="Meiryo UI" pitchFamily="50" charset="-128"/>
            </a:endParaRPr>
          </a:p>
        </p:txBody>
      </p:sp>
      <p:sp>
        <p:nvSpPr>
          <p:cNvPr id="45" name="角丸四角形 143">
            <a:extLst>
              <a:ext uri="{FF2B5EF4-FFF2-40B4-BE49-F238E27FC236}">
                <a16:creationId xmlns:a16="http://schemas.microsoft.com/office/drawing/2014/main" id="{6ED71D5E-AB5B-4DDB-AEEA-EC0AE66E3B0F}"/>
              </a:ext>
            </a:extLst>
          </p:cNvPr>
          <p:cNvSpPr/>
          <p:nvPr/>
        </p:nvSpPr>
        <p:spPr>
          <a:xfrm>
            <a:off x="8409" y="595350"/>
            <a:ext cx="3125643" cy="28432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a:solidFill>
                  <a:prstClr val="black"/>
                </a:solidFill>
                <a:latin typeface="Georgia"/>
                <a:ea typeface="Meiryo UI"/>
                <a:cs typeface="Times New Roman"/>
              </a:rPr>
              <a:t>現在の取組状況</a:t>
            </a:r>
            <a:endParaRPr lang="en-US" altLang="ja-JP" sz="1200" b="1" kern="100">
              <a:solidFill>
                <a:prstClr val="black"/>
              </a:solidFill>
              <a:latin typeface="Georgia"/>
              <a:ea typeface="Meiryo UI"/>
              <a:cs typeface="Times New Roman"/>
            </a:endParaRPr>
          </a:p>
        </p:txBody>
      </p:sp>
      <p:sp>
        <p:nvSpPr>
          <p:cNvPr id="48" name="テキスト ボックス 47">
            <a:extLst>
              <a:ext uri="{FF2B5EF4-FFF2-40B4-BE49-F238E27FC236}">
                <a16:creationId xmlns:a16="http://schemas.microsoft.com/office/drawing/2014/main" id="{1FB453E9-A6A7-479B-B955-704E0B316B21}"/>
              </a:ext>
            </a:extLst>
          </p:cNvPr>
          <p:cNvSpPr txBox="1"/>
          <p:nvPr/>
        </p:nvSpPr>
        <p:spPr>
          <a:xfrm>
            <a:off x="127620" y="786046"/>
            <a:ext cx="4417865" cy="1015663"/>
          </a:xfrm>
          <a:prstGeom prst="rect">
            <a:avLst/>
          </a:prstGeom>
          <a:noFill/>
          <a:ln>
            <a:noFill/>
          </a:ln>
        </p:spPr>
        <p:txBody>
          <a:bodyPr wrap="square" lIns="72000" tIns="0" rIns="72000" bIns="0" rtlCol="0" anchor="ctr">
            <a:spAutoFit/>
          </a:bodyPr>
          <a:lstStyle/>
          <a:p>
            <a:pPr marL="87313" indent="-87313"/>
            <a:r>
              <a:rPr lang="ja-JP" altLang="en-US" sz="1100">
                <a:latin typeface="Meiryo UI" panose="020B0604030504040204" pitchFamily="50" charset="-128"/>
                <a:ea typeface="Meiryo UI" panose="020B0604030504040204" pitchFamily="50" charset="-128"/>
                <a:cs typeface="Meiryo UI" panose="020B0604030504040204" pitchFamily="50" charset="-128"/>
              </a:rPr>
              <a:t>＜新技術とは＞</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100">
                <a:latin typeface="Meiryo UI" panose="020B0604030504040204" pitchFamily="50" charset="-128"/>
                <a:ea typeface="Meiryo UI" panose="020B0604030504040204" pitchFamily="50" charset="-128"/>
                <a:cs typeface="Meiryo UI" panose="020B0604030504040204" pitchFamily="50" charset="-128"/>
              </a:rPr>
              <a:t>●インフラ分野において未活用の技術（既存技術含む）</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100">
                <a:latin typeface="Meiryo UI" panose="020B0604030504040204" pitchFamily="50" charset="-128"/>
                <a:ea typeface="Meiryo UI" panose="020B0604030504040204" pitchFamily="50" charset="-128"/>
                <a:cs typeface="Meiryo UI" panose="020B0604030504040204" pitchFamily="50" charset="-128"/>
              </a:rPr>
              <a:t>●活用することにより以下に資するもしくは資することが見込まれるもの</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266700" indent="-171450">
              <a:buFont typeface="Wingdings" panose="05000000000000000000" pitchFamily="2" charset="2"/>
              <a:buChar char="Ø"/>
            </a:pPr>
            <a:r>
              <a:rPr lang="ja-JP" altLang="en-US" sz="1100">
                <a:latin typeface="Meiryo UI" panose="020B0604030504040204" pitchFamily="50" charset="-128"/>
                <a:ea typeface="Meiryo UI" panose="020B0604030504040204" pitchFamily="50" charset="-128"/>
                <a:cs typeface="Meiryo UI" panose="020B0604030504040204" pitchFamily="50" charset="-128"/>
              </a:rPr>
              <a:t>生産性の向上</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266700" indent="-171450">
              <a:buFont typeface="Wingdings" panose="05000000000000000000" pitchFamily="2" charset="2"/>
              <a:buChar char="Ø"/>
            </a:pPr>
            <a:r>
              <a:rPr lang="ja-JP" altLang="en-US" sz="1100">
                <a:latin typeface="Meiryo UI" panose="020B0604030504040204" pitchFamily="50" charset="-128"/>
                <a:ea typeface="Meiryo UI" panose="020B0604030504040204" pitchFamily="50" charset="-128"/>
                <a:cs typeface="Meiryo UI" panose="020B0604030504040204" pitchFamily="50" charset="-128"/>
              </a:rPr>
              <a:t>コスト縮減、職員の事務効率化（省力化）</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266700" indent="-171450">
              <a:buFont typeface="Wingdings" panose="05000000000000000000" pitchFamily="2" charset="2"/>
              <a:buChar char="Ø"/>
            </a:pPr>
            <a:r>
              <a:rPr lang="ja-JP" altLang="en-US" sz="1100">
                <a:latin typeface="Meiryo UI" panose="020B0604030504040204" pitchFamily="50" charset="-128"/>
                <a:ea typeface="Meiryo UI" panose="020B0604030504040204" pitchFamily="50" charset="-128"/>
                <a:cs typeface="Meiryo UI" panose="020B0604030504040204" pitchFamily="50" charset="-128"/>
              </a:rPr>
              <a:t>府民サービスの向上に資する</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01FDCD3B-FEB4-443B-892C-9B31AB56C571}"/>
              </a:ext>
            </a:extLst>
          </p:cNvPr>
          <p:cNvSpPr txBox="1"/>
          <p:nvPr/>
        </p:nvSpPr>
        <p:spPr>
          <a:xfrm>
            <a:off x="4494366" y="788252"/>
            <a:ext cx="3926427" cy="507831"/>
          </a:xfrm>
          <a:prstGeom prst="rect">
            <a:avLst/>
          </a:prstGeom>
          <a:noFill/>
          <a:ln>
            <a:noFill/>
          </a:ln>
        </p:spPr>
        <p:txBody>
          <a:bodyPr wrap="square" lIns="72000" tIns="0" rIns="72000" bIns="0" rtlCol="0" anchor="ctr">
            <a:spAutoFit/>
          </a:bodyPr>
          <a:lstStyle/>
          <a:p>
            <a:pPr marL="87313" indent="-87313"/>
            <a:r>
              <a:rPr lang="ja-JP" altLang="en-US" sz="1100">
                <a:latin typeface="Meiryo UI" panose="020B0604030504040204" pitchFamily="50" charset="-128"/>
                <a:ea typeface="Meiryo UI" panose="020B0604030504040204" pitchFamily="50" charset="-128"/>
                <a:cs typeface="Meiryo UI" panose="020B0604030504040204" pitchFamily="50" charset="-128"/>
              </a:rPr>
              <a:t>＜体制＞</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100">
                <a:latin typeface="Meiryo UI" panose="020B0604030504040204" pitchFamily="50" charset="-128"/>
                <a:ea typeface="Meiryo UI" panose="020B0604030504040204" pitchFamily="50" charset="-128"/>
                <a:cs typeface="Meiryo UI" panose="020B0604030504040204" pitchFamily="50" charset="-128"/>
              </a:rPr>
              <a:t>●庁内で府職員により設置する技術管理委員会（新技術部会）において採用の可否を決定</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a:extLst>
              <a:ext uri="{FF2B5EF4-FFF2-40B4-BE49-F238E27FC236}">
                <a16:creationId xmlns:a16="http://schemas.microsoft.com/office/drawing/2014/main" id="{17203EEE-BEDD-DE88-CCB2-68CEF74DDAED}"/>
              </a:ext>
            </a:extLst>
          </p:cNvPr>
          <p:cNvGrpSpPr/>
          <p:nvPr/>
        </p:nvGrpSpPr>
        <p:grpSpPr>
          <a:xfrm>
            <a:off x="-33337" y="1802085"/>
            <a:ext cx="9246166" cy="2595025"/>
            <a:chOff x="-33337" y="1856993"/>
            <a:chExt cx="9246166" cy="2595025"/>
          </a:xfrm>
        </p:grpSpPr>
        <p:sp>
          <p:nvSpPr>
            <p:cNvPr id="62" name="四角形: 角を丸くする 61">
              <a:extLst>
                <a:ext uri="{FF2B5EF4-FFF2-40B4-BE49-F238E27FC236}">
                  <a16:creationId xmlns:a16="http://schemas.microsoft.com/office/drawing/2014/main" id="{22C11BF9-8C0A-44E9-A948-9CDD9CB76636}"/>
                </a:ext>
              </a:extLst>
            </p:cNvPr>
            <p:cNvSpPr/>
            <p:nvPr/>
          </p:nvSpPr>
          <p:spPr>
            <a:xfrm>
              <a:off x="1908499" y="2242213"/>
              <a:ext cx="5240418" cy="667350"/>
            </a:xfrm>
            <a:prstGeom prst="roundRect">
              <a:avLst>
                <a:gd name="adj" fmla="val 30054"/>
              </a:avLst>
            </a:prstGeom>
            <a:solidFill>
              <a:srgbClr val="FEFCF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algn="ctr">
                <a:lnSpc>
                  <a:spcPts val="1200"/>
                </a:lnSpc>
              </a:pPr>
              <a:endParaRPr kumimoji="1" lang="ja-JP" altLang="en-US" sz="1050">
                <a:solidFill>
                  <a:schemeClr val="tx1"/>
                </a:solidFill>
              </a:endParaRPr>
            </a:p>
          </p:txBody>
        </p:sp>
        <p:cxnSp>
          <p:nvCxnSpPr>
            <p:cNvPr id="115" name="直線コネクタ 114">
              <a:extLst>
                <a:ext uri="{FF2B5EF4-FFF2-40B4-BE49-F238E27FC236}">
                  <a16:creationId xmlns:a16="http://schemas.microsoft.com/office/drawing/2014/main" id="{5B8B8695-1270-454A-B2F8-64EFC0368F0D}"/>
                </a:ext>
              </a:extLst>
            </p:cNvPr>
            <p:cNvCxnSpPr>
              <a:cxnSpLocks/>
            </p:cNvCxnSpPr>
            <p:nvPr/>
          </p:nvCxnSpPr>
          <p:spPr>
            <a:xfrm>
              <a:off x="55737" y="3949011"/>
              <a:ext cx="8179313" cy="12369"/>
            </a:xfrm>
            <a:prstGeom prst="line">
              <a:avLst/>
            </a:prstGeom>
            <a:ln>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角丸四角形 143">
              <a:extLst>
                <a:ext uri="{FF2B5EF4-FFF2-40B4-BE49-F238E27FC236}">
                  <a16:creationId xmlns:a16="http://schemas.microsoft.com/office/drawing/2014/main" id="{B8C80F65-E45D-E0E7-FFA9-CF9F32315BD1}"/>
                </a:ext>
              </a:extLst>
            </p:cNvPr>
            <p:cNvSpPr/>
            <p:nvPr/>
          </p:nvSpPr>
          <p:spPr>
            <a:xfrm>
              <a:off x="684" y="2046821"/>
              <a:ext cx="1784492" cy="23343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100" b="1" kern="100">
                  <a:solidFill>
                    <a:prstClr val="black"/>
                  </a:solidFill>
                  <a:latin typeface="Georgia"/>
                  <a:ea typeface="Meiryo UI"/>
                  <a:cs typeface="Times New Roman"/>
                </a:rPr>
                <a:t>ー</a:t>
              </a:r>
              <a:r>
                <a:rPr lang="en-US" altLang="ja-JP" sz="1100" b="1" kern="100">
                  <a:solidFill>
                    <a:prstClr val="black"/>
                  </a:solidFill>
                  <a:latin typeface="Georgia"/>
                  <a:ea typeface="Meiryo UI"/>
                  <a:cs typeface="Times New Roman"/>
                </a:rPr>
                <a:t>Stage</a:t>
              </a:r>
              <a:r>
                <a:rPr lang="ja-JP" altLang="en-US" sz="1100" b="1" kern="100">
                  <a:solidFill>
                    <a:prstClr val="black"/>
                  </a:solidFill>
                  <a:latin typeface="Georgia"/>
                  <a:ea typeface="Meiryo UI"/>
                  <a:cs typeface="Times New Roman"/>
                </a:rPr>
                <a:t>１：調査ー</a:t>
              </a:r>
              <a:endParaRPr lang="en-US" altLang="ja-JP" sz="1100" b="1" kern="100">
                <a:solidFill>
                  <a:prstClr val="black"/>
                </a:solidFill>
                <a:latin typeface="Georgia"/>
                <a:ea typeface="Meiryo UI"/>
                <a:cs typeface="Times New Roman"/>
              </a:endParaRPr>
            </a:p>
          </p:txBody>
        </p:sp>
        <p:sp>
          <p:nvSpPr>
            <p:cNvPr id="52" name="四角形: 角を丸くする 51">
              <a:extLst>
                <a:ext uri="{FF2B5EF4-FFF2-40B4-BE49-F238E27FC236}">
                  <a16:creationId xmlns:a16="http://schemas.microsoft.com/office/drawing/2014/main" id="{3D2717FA-FD49-41F8-A257-0FB7915503A2}"/>
                </a:ext>
              </a:extLst>
            </p:cNvPr>
            <p:cNvSpPr/>
            <p:nvPr/>
          </p:nvSpPr>
          <p:spPr>
            <a:xfrm>
              <a:off x="1910141" y="3401638"/>
              <a:ext cx="1721126" cy="216000"/>
            </a:xfrm>
            <a:prstGeom prst="roundRect">
              <a:avLst>
                <a:gd name="adj" fmla="val 30054"/>
              </a:avLst>
            </a:prstGeom>
            <a:solidFill>
              <a:srgbClr val="FFFF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200"/>
                </a:lnSpc>
              </a:pPr>
              <a:r>
                <a:rPr lang="ja-JP" altLang="en-US" sz="1050">
                  <a:solidFill>
                    <a:schemeClr val="tx1"/>
                  </a:solidFill>
                </a:rPr>
                <a:t>フィールド提供</a:t>
              </a:r>
              <a:r>
                <a:rPr lang="en-US" altLang="ja-JP" sz="1050" baseline="30000">
                  <a:solidFill>
                    <a:schemeClr val="tx1"/>
                  </a:solidFill>
                </a:rPr>
                <a:t>※1 </a:t>
              </a:r>
              <a:r>
                <a:rPr lang="ja-JP" altLang="en-US" sz="1050" baseline="30000">
                  <a:solidFill>
                    <a:schemeClr val="tx1"/>
                  </a:solidFill>
                </a:rPr>
                <a:t>　</a:t>
              </a:r>
              <a:r>
                <a:rPr lang="en-US" altLang="ja-JP" sz="1050">
                  <a:solidFill>
                    <a:schemeClr val="tx1"/>
                  </a:solidFill>
                </a:rPr>
                <a:t>/</a:t>
              </a:r>
              <a:r>
                <a:rPr lang="ja-JP" altLang="en-US" sz="1050">
                  <a:solidFill>
                    <a:schemeClr val="tx1"/>
                  </a:solidFill>
                </a:rPr>
                <a:t>　発注</a:t>
              </a:r>
              <a:endParaRPr kumimoji="1" lang="ja-JP" altLang="en-US" sz="1050">
                <a:solidFill>
                  <a:schemeClr val="tx1"/>
                </a:solidFill>
              </a:endParaRPr>
            </a:p>
          </p:txBody>
        </p:sp>
        <p:cxnSp>
          <p:nvCxnSpPr>
            <p:cNvPr id="59" name="直線コネクタ 58">
              <a:extLst>
                <a:ext uri="{FF2B5EF4-FFF2-40B4-BE49-F238E27FC236}">
                  <a16:creationId xmlns:a16="http://schemas.microsoft.com/office/drawing/2014/main" id="{16518680-6233-40AE-A6ED-DF057D32A7C4}"/>
                </a:ext>
              </a:extLst>
            </p:cNvPr>
            <p:cNvCxnSpPr>
              <a:cxnSpLocks/>
            </p:cNvCxnSpPr>
            <p:nvPr/>
          </p:nvCxnSpPr>
          <p:spPr>
            <a:xfrm>
              <a:off x="55737" y="3333222"/>
              <a:ext cx="8179313" cy="12369"/>
            </a:xfrm>
            <a:prstGeom prst="line">
              <a:avLst/>
            </a:prstGeom>
            <a:ln>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78" name="四角形: 角を丸くする 77">
              <a:extLst>
                <a:ext uri="{FF2B5EF4-FFF2-40B4-BE49-F238E27FC236}">
                  <a16:creationId xmlns:a16="http://schemas.microsoft.com/office/drawing/2014/main" id="{8D21424D-A11D-4EA0-9113-B19444BD40BC}"/>
                </a:ext>
              </a:extLst>
            </p:cNvPr>
            <p:cNvSpPr/>
            <p:nvPr/>
          </p:nvSpPr>
          <p:spPr>
            <a:xfrm>
              <a:off x="1718417" y="2076072"/>
              <a:ext cx="2300262" cy="2375946"/>
            </a:xfrm>
            <a:prstGeom prst="roundRect">
              <a:avLst>
                <a:gd name="adj" fmla="val 4012"/>
              </a:avLst>
            </a:prstGeom>
            <a:noFill/>
            <a:ln w="127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solidFill>
                  <a:schemeClr val="tx1"/>
                </a:solidFill>
              </a:endParaRPr>
            </a:p>
          </p:txBody>
        </p:sp>
        <p:sp>
          <p:nvSpPr>
            <p:cNvPr id="77" name="四角形: 角を丸くする 76">
              <a:extLst>
                <a:ext uri="{FF2B5EF4-FFF2-40B4-BE49-F238E27FC236}">
                  <a16:creationId xmlns:a16="http://schemas.microsoft.com/office/drawing/2014/main" id="{B62B7F7C-0672-4DC2-B89F-6B9201CC4E7E}"/>
                </a:ext>
              </a:extLst>
            </p:cNvPr>
            <p:cNvSpPr/>
            <p:nvPr/>
          </p:nvSpPr>
          <p:spPr>
            <a:xfrm>
              <a:off x="4895835" y="2103987"/>
              <a:ext cx="2355500" cy="2348031"/>
            </a:xfrm>
            <a:prstGeom prst="roundRect">
              <a:avLst>
                <a:gd name="adj" fmla="val 6854"/>
              </a:avLst>
            </a:prstGeom>
            <a:noFill/>
            <a:ln>
              <a:solidFill>
                <a:srgbClr val="CFCFC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solidFill>
                  <a:schemeClr val="tx1"/>
                </a:solidFill>
              </a:endParaRPr>
            </a:p>
          </p:txBody>
        </p:sp>
        <p:sp>
          <p:nvSpPr>
            <p:cNvPr id="22" name="四角形: 角を丸くする 21">
              <a:extLst>
                <a:ext uri="{FF2B5EF4-FFF2-40B4-BE49-F238E27FC236}">
                  <a16:creationId xmlns:a16="http://schemas.microsoft.com/office/drawing/2014/main" id="{9AF89381-5DF2-487F-A7D8-844157EC61B3}"/>
                </a:ext>
              </a:extLst>
            </p:cNvPr>
            <p:cNvSpPr/>
            <p:nvPr/>
          </p:nvSpPr>
          <p:spPr>
            <a:xfrm>
              <a:off x="2249348" y="1940838"/>
              <a:ext cx="1099419" cy="250393"/>
            </a:xfrm>
            <a:prstGeom prst="roundRect">
              <a:avLst>
                <a:gd name="adj" fmla="val 50000"/>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rPr>
                <a:t>大阪府</a:t>
              </a:r>
            </a:p>
          </p:txBody>
        </p:sp>
        <p:sp>
          <p:nvSpPr>
            <p:cNvPr id="23" name="四角形: 角を丸くする 22">
              <a:extLst>
                <a:ext uri="{FF2B5EF4-FFF2-40B4-BE49-F238E27FC236}">
                  <a16:creationId xmlns:a16="http://schemas.microsoft.com/office/drawing/2014/main" id="{98763BE8-A199-425F-8EB7-E70103A98386}"/>
                </a:ext>
              </a:extLst>
            </p:cNvPr>
            <p:cNvSpPr/>
            <p:nvPr/>
          </p:nvSpPr>
          <p:spPr>
            <a:xfrm>
              <a:off x="5366182" y="1948619"/>
              <a:ext cx="674269" cy="250393"/>
            </a:xfrm>
            <a:prstGeom prst="roundRect">
              <a:avLst>
                <a:gd name="adj" fmla="val 50000"/>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rPr>
                <a:t>大学</a:t>
              </a:r>
            </a:p>
          </p:txBody>
        </p:sp>
        <p:sp>
          <p:nvSpPr>
            <p:cNvPr id="24" name="四角形: 角を丸くする 23">
              <a:extLst>
                <a:ext uri="{FF2B5EF4-FFF2-40B4-BE49-F238E27FC236}">
                  <a16:creationId xmlns:a16="http://schemas.microsoft.com/office/drawing/2014/main" id="{3FC8A97B-808C-4783-AC08-A47EE75B6B77}"/>
                </a:ext>
              </a:extLst>
            </p:cNvPr>
            <p:cNvSpPr/>
            <p:nvPr/>
          </p:nvSpPr>
          <p:spPr>
            <a:xfrm>
              <a:off x="6039970" y="1945892"/>
              <a:ext cx="674269" cy="266053"/>
            </a:xfrm>
            <a:prstGeom prst="roundRect">
              <a:avLst>
                <a:gd name="adj" fmla="val 50000"/>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tx1"/>
                  </a:solidFill>
                </a:rPr>
                <a:t>企業</a:t>
              </a:r>
            </a:p>
          </p:txBody>
        </p:sp>
        <p:sp>
          <p:nvSpPr>
            <p:cNvPr id="29" name="四角形: 角を丸くする 28">
              <a:extLst>
                <a:ext uri="{FF2B5EF4-FFF2-40B4-BE49-F238E27FC236}">
                  <a16:creationId xmlns:a16="http://schemas.microsoft.com/office/drawing/2014/main" id="{6096BBDC-8106-489F-9051-C3816987A3AF}"/>
                </a:ext>
              </a:extLst>
            </p:cNvPr>
            <p:cNvSpPr/>
            <p:nvPr/>
          </p:nvSpPr>
          <p:spPr>
            <a:xfrm>
              <a:off x="2446700" y="2338444"/>
              <a:ext cx="674270" cy="250392"/>
            </a:xfrm>
            <a:prstGeom prst="roundRect">
              <a:avLst>
                <a:gd name="adj" fmla="val 30054"/>
              </a:avLst>
            </a:prstGeom>
            <a:solidFill>
              <a:srgbClr val="FBF99B"/>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ニーズ</a:t>
              </a:r>
            </a:p>
          </p:txBody>
        </p:sp>
        <p:cxnSp>
          <p:nvCxnSpPr>
            <p:cNvPr id="10" name="直線矢印コネクタ 9">
              <a:extLst>
                <a:ext uri="{FF2B5EF4-FFF2-40B4-BE49-F238E27FC236}">
                  <a16:creationId xmlns:a16="http://schemas.microsoft.com/office/drawing/2014/main" id="{748406A0-03DE-4E0B-A59F-D7AF216D0CEB}"/>
                </a:ext>
              </a:extLst>
            </p:cNvPr>
            <p:cNvCxnSpPr>
              <a:cxnSpLocks/>
            </p:cNvCxnSpPr>
            <p:nvPr/>
          </p:nvCxnSpPr>
          <p:spPr>
            <a:xfrm>
              <a:off x="3114186" y="2465775"/>
              <a:ext cx="292578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7" name="四角形: 角を丸くする 36">
              <a:extLst>
                <a:ext uri="{FF2B5EF4-FFF2-40B4-BE49-F238E27FC236}">
                  <a16:creationId xmlns:a16="http://schemas.microsoft.com/office/drawing/2014/main" id="{52D03E98-79BC-4EE8-9975-B23A83229653}"/>
                </a:ext>
              </a:extLst>
            </p:cNvPr>
            <p:cNvSpPr/>
            <p:nvPr/>
          </p:nvSpPr>
          <p:spPr>
            <a:xfrm>
              <a:off x="5658544" y="2620393"/>
              <a:ext cx="682466" cy="250393"/>
            </a:xfrm>
            <a:prstGeom prst="roundRect">
              <a:avLst>
                <a:gd name="adj" fmla="val 30054"/>
              </a:avLst>
            </a:prstGeom>
            <a:solidFill>
              <a:srgbClr val="EFD957"/>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solidFill>
                    <a:schemeClr val="tx1"/>
                  </a:solidFill>
                </a:rPr>
                <a:t>シーズ</a:t>
              </a:r>
              <a:endParaRPr kumimoji="1" lang="ja-JP" altLang="en-US" sz="1050">
                <a:solidFill>
                  <a:schemeClr val="tx1"/>
                </a:solidFill>
              </a:endParaRPr>
            </a:p>
          </p:txBody>
        </p:sp>
        <p:cxnSp>
          <p:nvCxnSpPr>
            <p:cNvPr id="38" name="直線矢印コネクタ 37">
              <a:extLst>
                <a:ext uri="{FF2B5EF4-FFF2-40B4-BE49-F238E27FC236}">
                  <a16:creationId xmlns:a16="http://schemas.microsoft.com/office/drawing/2014/main" id="{4B71DB93-476F-4764-9AB2-E866C47B6F19}"/>
                </a:ext>
              </a:extLst>
            </p:cNvPr>
            <p:cNvCxnSpPr>
              <a:cxnSpLocks/>
              <a:stCxn id="37" idx="1"/>
            </p:cNvCxnSpPr>
            <p:nvPr/>
          </p:nvCxnSpPr>
          <p:spPr>
            <a:xfrm flipH="1" flipV="1">
              <a:off x="2844568" y="2745588"/>
              <a:ext cx="2813975" cy="2"/>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7A1FD560-3811-47AF-9504-E17929218ACE}"/>
                </a:ext>
              </a:extLst>
            </p:cNvPr>
            <p:cNvSpPr txBox="1"/>
            <p:nvPr/>
          </p:nvSpPr>
          <p:spPr>
            <a:xfrm>
              <a:off x="3810933" y="2199172"/>
              <a:ext cx="1275696" cy="253916"/>
            </a:xfrm>
            <a:prstGeom prst="rect">
              <a:avLst/>
            </a:prstGeom>
            <a:noFill/>
          </p:spPr>
          <p:txBody>
            <a:bodyPr wrap="square" rtlCol="0">
              <a:spAutoFit/>
            </a:bodyPr>
            <a:lstStyle/>
            <a:p>
              <a:pPr algn="ctr"/>
              <a:r>
                <a:rPr lang="ja-JP" altLang="en-US" sz="1050">
                  <a:latin typeface="Meiryo UI" panose="020B0604030504040204" pitchFamily="50" charset="-128"/>
                  <a:ea typeface="Meiryo UI" panose="020B0604030504040204" pitchFamily="50" charset="-128"/>
                </a:rPr>
                <a:t>公表</a:t>
              </a:r>
              <a:r>
                <a:rPr lang="en-US" altLang="ja-JP" sz="1050">
                  <a:latin typeface="Meiryo UI" panose="020B0604030504040204" pitchFamily="50" charset="-128"/>
                  <a:ea typeface="Meiryo UI" panose="020B0604030504040204" pitchFamily="50" charset="-128"/>
                </a:rPr>
                <a:t>(</a:t>
              </a:r>
              <a:r>
                <a:rPr lang="ja-JP" altLang="en-US" sz="1050">
                  <a:latin typeface="Meiryo UI" panose="020B0604030504040204" pitchFamily="50" charset="-128"/>
                  <a:ea typeface="Meiryo UI" panose="020B0604030504040204" pitchFamily="50" charset="-128"/>
                </a:rPr>
                <a:t>随時）</a:t>
              </a:r>
              <a:endParaRPr kumimoji="1" lang="ja-JP" altLang="en-US" sz="105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6D9211CF-6317-452F-B9CD-06B3679917C6}"/>
                </a:ext>
              </a:extLst>
            </p:cNvPr>
            <p:cNvSpPr txBox="1"/>
            <p:nvPr/>
          </p:nvSpPr>
          <p:spPr>
            <a:xfrm>
              <a:off x="4201481" y="2491783"/>
              <a:ext cx="674270" cy="238672"/>
            </a:xfrm>
            <a:prstGeom prst="rect">
              <a:avLst/>
            </a:prstGeom>
            <a:noFill/>
          </p:spPr>
          <p:txBody>
            <a:bodyPr wrap="square" rtlCol="0">
              <a:spAutoFit/>
            </a:bodyPr>
            <a:lstStyle/>
            <a:p>
              <a:r>
                <a:rPr lang="ja-JP" altLang="en-US" sz="1100">
                  <a:latin typeface="Meiryo UI" panose="020B0604030504040204" pitchFamily="50" charset="-128"/>
                  <a:ea typeface="Meiryo UI" panose="020B0604030504040204" pitchFamily="50" charset="-128"/>
                </a:rPr>
                <a:t>提案</a:t>
              </a:r>
              <a:endParaRPr kumimoji="1" lang="ja-JP" altLang="en-US" sz="1100">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2D7AD5DB-4996-4E8B-AAD3-D54C76868665}"/>
                </a:ext>
              </a:extLst>
            </p:cNvPr>
            <p:cNvSpPr txBox="1"/>
            <p:nvPr/>
          </p:nvSpPr>
          <p:spPr>
            <a:xfrm>
              <a:off x="4116355" y="2863245"/>
              <a:ext cx="1008968" cy="238672"/>
            </a:xfrm>
            <a:prstGeom prst="rect">
              <a:avLst/>
            </a:prstGeom>
            <a:noFill/>
          </p:spPr>
          <p:txBody>
            <a:bodyPr wrap="square" rtlCol="0">
              <a:spAutoFit/>
            </a:bodyPr>
            <a:lstStyle/>
            <a:p>
              <a:r>
                <a:rPr lang="ja-JP" altLang="en-US" sz="1050">
                  <a:latin typeface="Meiryo UI" panose="020B0604030504040204" pitchFamily="50" charset="-128"/>
                  <a:ea typeface="Meiryo UI" panose="020B0604030504040204" pitchFamily="50" charset="-128"/>
                </a:rPr>
                <a:t>マッチング</a:t>
              </a:r>
              <a:endParaRPr kumimoji="1" lang="ja-JP" altLang="en-US" sz="1050">
                <a:latin typeface="Meiryo UI" panose="020B0604030504040204" pitchFamily="50" charset="-128"/>
                <a:ea typeface="Meiryo UI" panose="020B0604030504040204" pitchFamily="50" charset="-128"/>
              </a:endParaRPr>
            </a:p>
          </p:txBody>
        </p:sp>
        <p:cxnSp>
          <p:nvCxnSpPr>
            <p:cNvPr id="73" name="直線矢印コネクタ 72">
              <a:extLst>
                <a:ext uri="{FF2B5EF4-FFF2-40B4-BE49-F238E27FC236}">
                  <a16:creationId xmlns:a16="http://schemas.microsoft.com/office/drawing/2014/main" id="{ABD7B3DC-21D7-43B1-8AA7-9608B679BA06}"/>
                </a:ext>
              </a:extLst>
            </p:cNvPr>
            <p:cNvCxnSpPr>
              <a:cxnSpLocks/>
            </p:cNvCxnSpPr>
            <p:nvPr/>
          </p:nvCxnSpPr>
          <p:spPr>
            <a:xfrm>
              <a:off x="3165766" y="3139147"/>
              <a:ext cx="2578112" cy="0"/>
            </a:xfrm>
            <a:prstGeom prst="straightConnector1">
              <a:avLst/>
            </a:prstGeom>
            <a:ln w="101600" cap="rnd" cmpd="dbl">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83" name="図 82">
              <a:extLst>
                <a:ext uri="{FF2B5EF4-FFF2-40B4-BE49-F238E27FC236}">
                  <a16:creationId xmlns:a16="http://schemas.microsoft.com/office/drawing/2014/main" id="{D15FBE2F-26A9-4D63-AC9E-6B9506A8970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206522" y="3057107"/>
              <a:ext cx="451413" cy="243641"/>
            </a:xfrm>
            <a:prstGeom prst="rect">
              <a:avLst/>
            </a:prstGeom>
          </p:spPr>
        </p:pic>
        <p:sp>
          <p:nvSpPr>
            <p:cNvPr id="116" name="角丸四角形 143">
              <a:extLst>
                <a:ext uri="{FF2B5EF4-FFF2-40B4-BE49-F238E27FC236}">
                  <a16:creationId xmlns:a16="http://schemas.microsoft.com/office/drawing/2014/main" id="{8465946A-8ADC-401F-8ADB-235F14A92BC7}"/>
                </a:ext>
              </a:extLst>
            </p:cNvPr>
            <p:cNvSpPr/>
            <p:nvPr/>
          </p:nvSpPr>
          <p:spPr>
            <a:xfrm>
              <a:off x="-19221" y="3998778"/>
              <a:ext cx="1822404" cy="2929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100" b="1" kern="100">
                  <a:solidFill>
                    <a:prstClr val="black"/>
                  </a:solidFill>
                  <a:latin typeface="Georgia"/>
                  <a:ea typeface="Meiryo UI"/>
                  <a:cs typeface="Times New Roman"/>
                </a:rPr>
                <a:t>ー</a:t>
              </a:r>
              <a:r>
                <a:rPr lang="en-US" altLang="ja-JP" sz="1100" b="1" kern="100">
                  <a:solidFill>
                    <a:prstClr val="black"/>
                  </a:solidFill>
                  <a:latin typeface="Georgia"/>
                  <a:ea typeface="Meiryo UI"/>
                  <a:cs typeface="Times New Roman"/>
                </a:rPr>
                <a:t>Stage</a:t>
              </a:r>
              <a:r>
                <a:rPr lang="ja-JP" altLang="en-US" sz="1100" b="1" kern="100">
                  <a:solidFill>
                    <a:prstClr val="black"/>
                  </a:solidFill>
                  <a:latin typeface="Georgia"/>
                  <a:ea typeface="Meiryo UI"/>
                  <a:cs typeface="Times New Roman"/>
                </a:rPr>
                <a:t>３：検証ー</a:t>
              </a:r>
              <a:endParaRPr lang="en-US" altLang="ja-JP" sz="1100" b="1" kern="100">
                <a:solidFill>
                  <a:prstClr val="black"/>
                </a:solidFill>
                <a:latin typeface="Georgia"/>
                <a:ea typeface="Meiryo UI"/>
                <a:cs typeface="Times New Roman"/>
              </a:endParaRPr>
            </a:p>
          </p:txBody>
        </p:sp>
        <p:sp>
          <p:nvSpPr>
            <p:cNvPr id="119" name="四角形: 角を丸くする 118">
              <a:extLst>
                <a:ext uri="{FF2B5EF4-FFF2-40B4-BE49-F238E27FC236}">
                  <a16:creationId xmlns:a16="http://schemas.microsoft.com/office/drawing/2014/main" id="{44B5CF10-5D8B-4096-9020-79FAB100D2D9}"/>
                </a:ext>
              </a:extLst>
            </p:cNvPr>
            <p:cNvSpPr/>
            <p:nvPr/>
          </p:nvSpPr>
          <p:spPr>
            <a:xfrm>
              <a:off x="1908499" y="4163380"/>
              <a:ext cx="1838022" cy="232595"/>
            </a:xfrm>
            <a:prstGeom prst="roundRect">
              <a:avLst>
                <a:gd name="adj" fmla="val 30054"/>
              </a:avLst>
            </a:prstGeom>
            <a:solidFill>
              <a:srgbClr val="F4E588"/>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rPr>
                <a:t>効果検証</a:t>
              </a:r>
              <a:endParaRPr kumimoji="1" lang="ja-JP" altLang="en-US" sz="1100" baseline="30000">
                <a:solidFill>
                  <a:schemeClr val="tx1"/>
                </a:solidFill>
              </a:endParaRPr>
            </a:p>
          </p:txBody>
        </p:sp>
        <p:sp>
          <p:nvSpPr>
            <p:cNvPr id="61" name="角丸四角形 143">
              <a:extLst>
                <a:ext uri="{FF2B5EF4-FFF2-40B4-BE49-F238E27FC236}">
                  <a16:creationId xmlns:a16="http://schemas.microsoft.com/office/drawing/2014/main" id="{2E422BEE-B018-47E2-BE02-A617199AD9B4}"/>
                </a:ext>
              </a:extLst>
            </p:cNvPr>
            <p:cNvSpPr/>
            <p:nvPr/>
          </p:nvSpPr>
          <p:spPr>
            <a:xfrm>
              <a:off x="-33337" y="3353817"/>
              <a:ext cx="1784492" cy="23343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100" b="1" kern="100">
                  <a:solidFill>
                    <a:prstClr val="black"/>
                  </a:solidFill>
                  <a:latin typeface="Georgia"/>
                  <a:ea typeface="Meiryo UI"/>
                  <a:cs typeface="Times New Roman"/>
                </a:rPr>
                <a:t>ー</a:t>
              </a:r>
              <a:r>
                <a:rPr lang="en-US" altLang="ja-JP" sz="1100" b="1" kern="100">
                  <a:solidFill>
                    <a:prstClr val="black"/>
                  </a:solidFill>
                  <a:latin typeface="Georgia"/>
                  <a:ea typeface="Meiryo UI"/>
                  <a:cs typeface="Times New Roman"/>
                </a:rPr>
                <a:t>Stage</a:t>
              </a:r>
              <a:r>
                <a:rPr lang="ja-JP" altLang="en-US" sz="1100" b="1" kern="100">
                  <a:solidFill>
                    <a:prstClr val="black"/>
                  </a:solidFill>
                  <a:latin typeface="Georgia"/>
                  <a:ea typeface="Meiryo UI"/>
                  <a:cs typeface="Times New Roman"/>
                </a:rPr>
                <a:t>２：実験ー</a:t>
              </a:r>
              <a:endParaRPr lang="en-US" altLang="ja-JP" sz="1100" b="1" kern="100">
                <a:solidFill>
                  <a:prstClr val="black"/>
                </a:solidFill>
                <a:latin typeface="Georgia"/>
                <a:ea typeface="Meiryo UI"/>
                <a:cs typeface="Times New Roman"/>
              </a:endParaRPr>
            </a:p>
          </p:txBody>
        </p:sp>
        <p:sp>
          <p:nvSpPr>
            <p:cNvPr id="47" name="四角形: 角を丸くする 46">
              <a:extLst>
                <a:ext uri="{FF2B5EF4-FFF2-40B4-BE49-F238E27FC236}">
                  <a16:creationId xmlns:a16="http://schemas.microsoft.com/office/drawing/2014/main" id="{5F01285B-DCD3-4B1C-83A8-0CCB214F04C3}"/>
                </a:ext>
              </a:extLst>
            </p:cNvPr>
            <p:cNvSpPr/>
            <p:nvPr/>
          </p:nvSpPr>
          <p:spPr>
            <a:xfrm>
              <a:off x="1910141" y="3673603"/>
              <a:ext cx="5238776" cy="216000"/>
            </a:xfrm>
            <a:prstGeom prst="roundRect">
              <a:avLst>
                <a:gd name="adj" fmla="val 30054"/>
              </a:avLst>
            </a:prstGeom>
            <a:solidFill>
              <a:srgbClr val="FFFF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200"/>
                </a:lnSpc>
              </a:pPr>
              <a:r>
                <a:rPr lang="ja-JP" altLang="en-US" sz="1050">
                  <a:solidFill>
                    <a:schemeClr val="tx1"/>
                  </a:solidFill>
                </a:rPr>
                <a:t>実験</a:t>
              </a:r>
              <a:endParaRPr kumimoji="1" lang="ja-JP" altLang="en-US" sz="1050">
                <a:solidFill>
                  <a:schemeClr val="tx1"/>
                </a:solidFill>
              </a:endParaRPr>
            </a:p>
          </p:txBody>
        </p:sp>
        <p:sp>
          <p:nvSpPr>
            <p:cNvPr id="13" name="吹き出し: 円形 12">
              <a:extLst>
                <a:ext uri="{FF2B5EF4-FFF2-40B4-BE49-F238E27FC236}">
                  <a16:creationId xmlns:a16="http://schemas.microsoft.com/office/drawing/2014/main" id="{A0459B8F-D759-48C2-A6B0-065F0DCE74D8}"/>
                </a:ext>
              </a:extLst>
            </p:cNvPr>
            <p:cNvSpPr/>
            <p:nvPr/>
          </p:nvSpPr>
          <p:spPr>
            <a:xfrm>
              <a:off x="7169002" y="2130286"/>
              <a:ext cx="1440000" cy="380290"/>
            </a:xfrm>
            <a:prstGeom prst="wedgeEllipseCallout">
              <a:avLst>
                <a:gd name="adj1" fmla="val -53755"/>
                <a:gd name="adj2" fmla="val 36615"/>
              </a:avLst>
            </a:prstGeom>
            <a:solidFill>
              <a:srgbClr val="B7DEE8"/>
            </a:solidFill>
            <a:ln>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改良点①</a:t>
              </a:r>
            </a:p>
          </p:txBody>
        </p:sp>
        <p:sp>
          <p:nvSpPr>
            <p:cNvPr id="64" name="吹き出し: 円形 63">
              <a:extLst>
                <a:ext uri="{FF2B5EF4-FFF2-40B4-BE49-F238E27FC236}">
                  <a16:creationId xmlns:a16="http://schemas.microsoft.com/office/drawing/2014/main" id="{E8A355AA-8233-491C-AB46-CC95759AE8B8}"/>
                </a:ext>
              </a:extLst>
            </p:cNvPr>
            <p:cNvSpPr/>
            <p:nvPr/>
          </p:nvSpPr>
          <p:spPr>
            <a:xfrm>
              <a:off x="3818616" y="3990314"/>
              <a:ext cx="1440000" cy="380290"/>
            </a:xfrm>
            <a:prstGeom prst="wedgeEllipseCallout">
              <a:avLst>
                <a:gd name="adj1" fmla="val -53755"/>
                <a:gd name="adj2" fmla="val 36615"/>
              </a:avLst>
            </a:prstGeom>
            <a:solidFill>
              <a:srgbClr val="B7DEE8"/>
            </a:solidFill>
            <a:ln>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改良点②</a:t>
              </a:r>
            </a:p>
          </p:txBody>
        </p:sp>
        <p:sp>
          <p:nvSpPr>
            <p:cNvPr id="68" name="角丸四角形 143">
              <a:extLst>
                <a:ext uri="{FF2B5EF4-FFF2-40B4-BE49-F238E27FC236}">
                  <a16:creationId xmlns:a16="http://schemas.microsoft.com/office/drawing/2014/main" id="{44706940-AEBB-4775-9903-E8C086AF8CE7}"/>
                </a:ext>
              </a:extLst>
            </p:cNvPr>
            <p:cNvSpPr/>
            <p:nvPr/>
          </p:nvSpPr>
          <p:spPr>
            <a:xfrm>
              <a:off x="684" y="1856993"/>
              <a:ext cx="1784492" cy="23343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a:solidFill>
                    <a:prstClr val="black"/>
                  </a:solidFill>
                  <a:latin typeface="Georgia"/>
                  <a:ea typeface="Meiryo UI"/>
                  <a:cs typeface="Times New Roman"/>
                </a:rPr>
                <a:t>新技術導入フロー</a:t>
              </a:r>
              <a:endParaRPr lang="en-US" altLang="ja-JP" sz="1200" b="1" kern="100">
                <a:solidFill>
                  <a:prstClr val="black"/>
                </a:solidFill>
                <a:latin typeface="Georgia"/>
                <a:ea typeface="Meiryo UI"/>
                <a:cs typeface="Times New Roman"/>
              </a:endParaRPr>
            </a:p>
          </p:txBody>
        </p:sp>
        <p:sp>
          <p:nvSpPr>
            <p:cNvPr id="69" name="テキスト ボックス 68">
              <a:extLst>
                <a:ext uri="{FF2B5EF4-FFF2-40B4-BE49-F238E27FC236}">
                  <a16:creationId xmlns:a16="http://schemas.microsoft.com/office/drawing/2014/main" id="{E6385238-C00C-4513-A3D7-AC83E4401BF9}"/>
                </a:ext>
              </a:extLst>
            </p:cNvPr>
            <p:cNvSpPr txBox="1"/>
            <p:nvPr/>
          </p:nvSpPr>
          <p:spPr>
            <a:xfrm>
              <a:off x="7233859" y="3361297"/>
              <a:ext cx="1978970" cy="584775"/>
            </a:xfrm>
            <a:prstGeom prst="rect">
              <a:avLst/>
            </a:prstGeom>
            <a:noFill/>
          </p:spPr>
          <p:txBody>
            <a:bodyPr wrap="square" rtlCol="0">
              <a:spAutoFit/>
            </a:bodyPr>
            <a:lstStyle/>
            <a:p>
              <a:r>
                <a:rPr lang="en-US" altLang="ja-JP" sz="800">
                  <a:latin typeface="Meiryo UI" panose="020B0604030504040204" pitchFamily="50" charset="-128"/>
                  <a:ea typeface="Meiryo UI" panose="020B0604030504040204" pitchFamily="50" charset="-128"/>
                </a:rPr>
                <a:t>※1</a:t>
              </a:r>
            </a:p>
            <a:p>
              <a:r>
                <a:rPr lang="ja-JP" altLang="en-US" sz="800">
                  <a:latin typeface="Meiryo UI" panose="020B0604030504040204" pitchFamily="50" charset="-128"/>
                  <a:ea typeface="Meiryo UI" panose="020B0604030504040204" pitchFamily="50" charset="-128"/>
                </a:rPr>
                <a:t>実証事業推進チーム大阪（大阪府、大阪市、大阪商工会議所で組織）、大阪大学と取り組む共創の場形成支援プログラム等</a:t>
              </a:r>
            </a:p>
          </p:txBody>
        </p:sp>
      </p:grpSp>
      <p:sp>
        <p:nvSpPr>
          <p:cNvPr id="60" name="テキスト ボックス 59">
            <a:extLst>
              <a:ext uri="{FF2B5EF4-FFF2-40B4-BE49-F238E27FC236}">
                <a16:creationId xmlns:a16="http://schemas.microsoft.com/office/drawing/2014/main" id="{68F48785-62BC-499A-8EBA-C06651A8F86B}"/>
              </a:ext>
            </a:extLst>
          </p:cNvPr>
          <p:cNvSpPr txBox="1"/>
          <p:nvPr/>
        </p:nvSpPr>
        <p:spPr>
          <a:xfrm>
            <a:off x="1704257" y="3888211"/>
            <a:ext cx="2091522" cy="246221"/>
          </a:xfrm>
          <a:prstGeom prst="rect">
            <a:avLst/>
          </a:prstGeom>
          <a:noFill/>
        </p:spPr>
        <p:txBody>
          <a:bodyPr wrap="square">
            <a:spAutoFit/>
          </a:bodyPr>
          <a:lstStyle/>
          <a:p>
            <a:r>
              <a:rPr kumimoji="1" lang="ja-JP" altLang="en-US" sz="1000">
                <a:latin typeface="Meiryo UI" panose="020B0604030504040204" pitchFamily="50" charset="-128"/>
                <a:ea typeface="Meiryo UI" panose="020B0604030504040204" pitchFamily="50" charset="-128"/>
              </a:rPr>
              <a:t>技術管理委員会（新技術部会）</a:t>
            </a:r>
            <a:endParaRPr lang="ja-JP" altLang="en-US" sz="1000"/>
          </a:p>
        </p:txBody>
      </p:sp>
      <p:sp>
        <p:nvSpPr>
          <p:cNvPr id="67" name="テキスト ボックス 66">
            <a:extLst>
              <a:ext uri="{FF2B5EF4-FFF2-40B4-BE49-F238E27FC236}">
                <a16:creationId xmlns:a16="http://schemas.microsoft.com/office/drawing/2014/main" id="{33961260-8B1C-4F3F-B160-D5C8DA78CFCC}"/>
              </a:ext>
            </a:extLst>
          </p:cNvPr>
          <p:cNvSpPr txBox="1"/>
          <p:nvPr/>
        </p:nvSpPr>
        <p:spPr>
          <a:xfrm>
            <a:off x="4494366" y="1357463"/>
            <a:ext cx="4537076" cy="507831"/>
          </a:xfrm>
          <a:prstGeom prst="rect">
            <a:avLst/>
          </a:prstGeom>
          <a:noFill/>
          <a:ln>
            <a:noFill/>
          </a:ln>
        </p:spPr>
        <p:txBody>
          <a:bodyPr wrap="square" lIns="72000" tIns="0" rIns="72000" bIns="0" rtlCol="0" anchor="ctr">
            <a:spAutoFit/>
          </a:bodyPr>
          <a:lstStyle/>
          <a:p>
            <a:r>
              <a:rPr lang="ja-JP" altLang="en-US" sz="1100">
                <a:latin typeface="Meiryo UI" panose="020B0604030504040204" pitchFamily="50" charset="-128"/>
                <a:ea typeface="Meiryo UI" panose="020B0604030504040204" pitchFamily="50" charset="-128"/>
                <a:cs typeface="Meiryo UI" panose="020B0604030504040204" pitchFamily="50" charset="-128"/>
              </a:rPr>
              <a:t>＜課題＞</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l"/>
            </a:pPr>
            <a:r>
              <a:rPr lang="ja-JP" altLang="en-US" sz="1100">
                <a:latin typeface="Meiryo UI" panose="020B0604030504040204" pitchFamily="50" charset="-128"/>
                <a:ea typeface="Meiryo UI" panose="020B0604030504040204" pitchFamily="50" charset="-128"/>
                <a:cs typeface="Meiryo UI" panose="020B0604030504040204" pitchFamily="50" charset="-128"/>
              </a:rPr>
              <a:t>将来の人材不足を補えるよう業務の効率性といったニーズが高まっていく中、新技術を掘り起こし、導入を拡大させていくことが必要</a:t>
            </a:r>
            <a:endParaRPr lang="en-US" altLang="ja-JP" sz="110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143">
            <a:extLst>
              <a:ext uri="{FF2B5EF4-FFF2-40B4-BE49-F238E27FC236}">
                <a16:creationId xmlns:a16="http://schemas.microsoft.com/office/drawing/2014/main" id="{37D19DC3-E605-4888-9D9F-78BB3FA28D0D}"/>
              </a:ext>
            </a:extLst>
          </p:cNvPr>
          <p:cNvSpPr/>
          <p:nvPr/>
        </p:nvSpPr>
        <p:spPr>
          <a:xfrm>
            <a:off x="0" y="4389758"/>
            <a:ext cx="3038814" cy="23343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a:solidFill>
                  <a:prstClr val="black"/>
                </a:solidFill>
                <a:latin typeface="Georgia"/>
                <a:ea typeface="Meiryo UI"/>
                <a:cs typeface="Times New Roman"/>
              </a:rPr>
              <a:t>新技術の掘り起こし、導入の拡大に向けて</a:t>
            </a:r>
            <a:endParaRPr lang="en-US" altLang="ja-JP" sz="1200" b="1" kern="100">
              <a:solidFill>
                <a:prstClr val="black"/>
              </a:solidFill>
              <a:latin typeface="Georgia"/>
              <a:ea typeface="Meiryo UI"/>
              <a:cs typeface="Times New Roman"/>
            </a:endParaRPr>
          </a:p>
        </p:txBody>
      </p:sp>
      <p:grpSp>
        <p:nvGrpSpPr>
          <p:cNvPr id="21" name="グループ化 20">
            <a:extLst>
              <a:ext uri="{FF2B5EF4-FFF2-40B4-BE49-F238E27FC236}">
                <a16:creationId xmlns:a16="http://schemas.microsoft.com/office/drawing/2014/main" id="{CAC1A763-D1B9-957E-8611-5ACABFC04D58}"/>
              </a:ext>
            </a:extLst>
          </p:cNvPr>
          <p:cNvGrpSpPr/>
          <p:nvPr/>
        </p:nvGrpSpPr>
        <p:grpSpPr>
          <a:xfrm>
            <a:off x="48257" y="4605905"/>
            <a:ext cx="9025554" cy="1667428"/>
            <a:chOff x="48257" y="5360383"/>
            <a:chExt cx="9025554" cy="1667428"/>
          </a:xfrm>
        </p:grpSpPr>
        <p:sp>
          <p:nvSpPr>
            <p:cNvPr id="25" name="テキスト ボックス 24">
              <a:extLst>
                <a:ext uri="{FF2B5EF4-FFF2-40B4-BE49-F238E27FC236}">
                  <a16:creationId xmlns:a16="http://schemas.microsoft.com/office/drawing/2014/main" id="{C53BFDA3-2334-C3A5-3690-2DC1B968A573}"/>
                </a:ext>
              </a:extLst>
            </p:cNvPr>
            <p:cNvSpPr txBox="1"/>
            <p:nvPr/>
          </p:nvSpPr>
          <p:spPr>
            <a:xfrm>
              <a:off x="3673811" y="6127565"/>
              <a:ext cx="5400000" cy="900246"/>
            </a:xfrm>
            <a:prstGeom prst="rect">
              <a:avLst/>
            </a:prstGeom>
            <a:solidFill>
              <a:schemeClr val="bg1">
                <a:lumMod val="95000"/>
              </a:schemeClr>
            </a:solidFill>
          </p:spPr>
          <p:txBody>
            <a:bodyPr wrap="square" rtlCol="0">
              <a:spAutoFit/>
            </a:bodyPr>
            <a:lstStyle/>
            <a:p>
              <a:r>
                <a:rPr kumimoji="1" lang="en-US" altLang="ja-JP" sz="1050" b="1">
                  <a:latin typeface="Meiryo UI" panose="020B0604030504040204" pitchFamily="50" charset="-128"/>
                  <a:ea typeface="Meiryo UI" panose="020B0604030504040204" pitchFamily="50" charset="-128"/>
                </a:rPr>
                <a:t>&lt;</a:t>
              </a:r>
              <a:r>
                <a:rPr kumimoji="1" lang="ja-JP" altLang="en-US" sz="1050" b="1">
                  <a:latin typeface="Meiryo UI" panose="020B0604030504040204" pitchFamily="50" charset="-128"/>
                  <a:ea typeface="Meiryo UI" panose="020B0604030504040204" pitchFamily="50" charset="-128"/>
                </a:rPr>
                <a:t>導入コスト</a:t>
              </a:r>
              <a:r>
                <a:rPr kumimoji="1" lang="en-US" altLang="ja-JP" sz="1050" b="1">
                  <a:latin typeface="Meiryo UI" panose="020B0604030504040204" pitchFamily="50" charset="-128"/>
                  <a:ea typeface="Meiryo UI" panose="020B0604030504040204" pitchFamily="50" charset="-128"/>
                </a:rPr>
                <a:t>&gt;</a:t>
              </a:r>
              <a:r>
                <a:rPr kumimoji="1" lang="ja-JP" altLang="en-US" sz="1050" b="1">
                  <a:latin typeface="Meiryo UI" panose="020B0604030504040204" pitchFamily="50" charset="-128"/>
                  <a:ea typeface="Meiryo UI" panose="020B0604030504040204" pitchFamily="50" charset="-128"/>
                </a:rPr>
                <a:t>　　　　　　 </a:t>
              </a:r>
              <a:r>
                <a:rPr kumimoji="1" lang="ja-JP" altLang="en-US" sz="1050">
                  <a:latin typeface="Meiryo UI" panose="020B0604030504040204" pitchFamily="50" charset="-128"/>
                  <a:ea typeface="Meiryo UI" panose="020B0604030504040204" pitchFamily="50" charset="-128"/>
                </a:rPr>
                <a:t>直近だけでなく、ロングスパン</a:t>
              </a:r>
              <a:r>
                <a:rPr lang="ja-JP" altLang="en-US" sz="1050">
                  <a:latin typeface="Meiryo UI" panose="020B0604030504040204" pitchFamily="50" charset="-128"/>
                  <a:ea typeface="Meiryo UI" panose="020B0604030504040204" pitchFamily="50" charset="-128"/>
                </a:rPr>
                <a:t>（</a:t>
              </a:r>
              <a:r>
                <a:rPr lang="en-US" altLang="ja-JP" sz="1050">
                  <a:latin typeface="Meiryo UI" panose="020B0604030504040204" pitchFamily="50" charset="-128"/>
                  <a:ea typeface="Meiryo UI" panose="020B0604030504040204" pitchFamily="50" charset="-128"/>
                </a:rPr>
                <a:t>30</a:t>
              </a:r>
              <a:r>
                <a:rPr lang="ja-JP" altLang="en-US" sz="1050">
                  <a:latin typeface="Meiryo UI" panose="020B0604030504040204" pitchFamily="50" charset="-128"/>
                  <a:ea typeface="Meiryo UI" panose="020B0604030504040204" pitchFamily="50" charset="-128"/>
                </a:rPr>
                <a:t>年以上）で</a:t>
              </a:r>
              <a:r>
                <a:rPr kumimoji="1" lang="en-US" altLang="ja-JP" sz="1050">
                  <a:latin typeface="Meiryo UI" panose="020B0604030504040204" pitchFamily="50" charset="-128"/>
                  <a:ea typeface="Meiryo UI" panose="020B0604030504040204" pitchFamily="50" charset="-128"/>
                </a:rPr>
                <a:t>B/C</a:t>
              </a:r>
              <a:r>
                <a:rPr kumimoji="1" lang="ja-JP" altLang="en-US" sz="1050">
                  <a:latin typeface="Meiryo UI" panose="020B0604030504040204" pitchFamily="50" charset="-128"/>
                  <a:ea typeface="Meiryo UI" panose="020B0604030504040204" pitchFamily="50" charset="-128"/>
                </a:rPr>
                <a:t>を算出⇒評価</a:t>
              </a:r>
              <a:br>
                <a:rPr kumimoji="1" lang="en-US" altLang="ja-JP" sz="1050">
                  <a:latin typeface="Meiryo UI" panose="020B0604030504040204" pitchFamily="50" charset="-128"/>
                  <a:ea typeface="Meiryo UI" panose="020B0604030504040204" pitchFamily="50" charset="-128"/>
                </a:rPr>
              </a:br>
              <a:r>
                <a:rPr kumimoji="1" lang="ja-JP" altLang="en-US" sz="1050">
                  <a:latin typeface="Meiryo UI" panose="020B0604030504040204" pitchFamily="50" charset="-128"/>
                  <a:ea typeface="Meiryo UI" panose="020B0604030504040204" pitchFamily="50" charset="-128"/>
                </a:rPr>
                <a:t>　　　　　　　　　　　　　　　　</a:t>
              </a:r>
              <a:r>
                <a:rPr lang="en-US" altLang="ja-JP" sz="1050">
                  <a:latin typeface="Meiryo UI" panose="020B0604030504040204" pitchFamily="50" charset="-128"/>
                  <a:ea typeface="Meiryo UI" panose="020B0604030504040204" pitchFamily="50" charset="-128"/>
                </a:rPr>
                <a:t>※</a:t>
              </a:r>
              <a:r>
                <a:rPr lang="ja-JP" altLang="en-US" sz="1050">
                  <a:latin typeface="Meiryo UI" panose="020B0604030504040204" pitchFamily="50" charset="-128"/>
                  <a:ea typeface="Meiryo UI" panose="020B0604030504040204" pitchFamily="50" charset="-128"/>
                </a:rPr>
                <a:t>職員のコスト削減額の導入を検討</a:t>
              </a:r>
              <a:r>
                <a:rPr kumimoji="1" lang="ja-JP" altLang="en-US" sz="1050">
                  <a:latin typeface="Meiryo UI" panose="020B0604030504040204" pitchFamily="50" charset="-128"/>
                  <a:ea typeface="Meiryo UI" panose="020B0604030504040204" pitchFamily="50" charset="-128"/>
                </a:rPr>
                <a:t>　</a:t>
              </a:r>
              <a:endParaRPr kumimoji="1" lang="en-US" altLang="ja-JP" sz="1050">
                <a:latin typeface="Meiryo UI" panose="020B0604030504040204" pitchFamily="50" charset="-128"/>
                <a:ea typeface="Meiryo UI" panose="020B0604030504040204" pitchFamily="50" charset="-128"/>
              </a:endParaRPr>
            </a:p>
            <a:p>
              <a:r>
                <a:rPr kumimoji="1" lang="en-US" altLang="ja-JP" sz="1050" b="1">
                  <a:latin typeface="Meiryo UI" panose="020B0604030504040204" pitchFamily="50" charset="-128"/>
                  <a:ea typeface="Meiryo UI" panose="020B0604030504040204" pitchFamily="50" charset="-128"/>
                </a:rPr>
                <a:t>&lt;</a:t>
              </a:r>
              <a:r>
                <a:rPr kumimoji="1" lang="ja-JP" altLang="en-US" sz="1050" b="1">
                  <a:latin typeface="Meiryo UI" panose="020B0604030504040204" pitchFamily="50" charset="-128"/>
                  <a:ea typeface="Meiryo UI" panose="020B0604030504040204" pitchFamily="50" charset="-128"/>
                </a:rPr>
                <a:t>効　　果</a:t>
              </a:r>
              <a:r>
                <a:rPr kumimoji="1" lang="en-US" altLang="ja-JP" sz="1050" b="1">
                  <a:latin typeface="Meiryo UI" panose="020B0604030504040204" pitchFamily="50" charset="-128"/>
                  <a:ea typeface="Meiryo UI" panose="020B0604030504040204" pitchFamily="50" charset="-128"/>
                </a:rPr>
                <a:t>&gt;</a:t>
              </a:r>
              <a:r>
                <a:rPr kumimoji="1" lang="ja-JP" altLang="en-US" sz="1050" b="1">
                  <a:latin typeface="Meiryo UI" panose="020B0604030504040204" pitchFamily="50" charset="-128"/>
                  <a:ea typeface="Meiryo UI" panose="020B0604030504040204" pitchFamily="50" charset="-128"/>
                </a:rPr>
                <a:t>　　</a:t>
              </a:r>
              <a:r>
                <a:rPr kumimoji="1" lang="ja-JP" altLang="en-US" sz="1050">
                  <a:latin typeface="Meiryo UI" panose="020B0604030504040204" pitchFamily="50" charset="-128"/>
                  <a:ea typeface="Meiryo UI" panose="020B0604030504040204" pitchFamily="50" charset="-128"/>
                </a:rPr>
                <a:t>　　　　　　効率性、品質、精度向上となるか</a:t>
              </a:r>
              <a:endParaRPr kumimoji="1" lang="en-US" altLang="ja-JP" sz="1050">
                <a:latin typeface="Meiryo UI" panose="020B0604030504040204" pitchFamily="50" charset="-128"/>
                <a:ea typeface="Meiryo UI" panose="020B0604030504040204" pitchFamily="50" charset="-128"/>
              </a:endParaRPr>
            </a:p>
            <a:p>
              <a:r>
                <a:rPr kumimoji="1" lang="en-US" altLang="ja-JP" sz="1050" b="1">
                  <a:latin typeface="Meiryo UI" panose="020B0604030504040204" pitchFamily="50" charset="-128"/>
                  <a:ea typeface="Meiryo UI" panose="020B0604030504040204" pitchFamily="50" charset="-128"/>
                </a:rPr>
                <a:t>&lt;</a:t>
              </a:r>
              <a:r>
                <a:rPr kumimoji="1" lang="ja-JP" altLang="en-US" sz="1050" b="1">
                  <a:latin typeface="Meiryo UI" panose="020B0604030504040204" pitchFamily="50" charset="-128"/>
                  <a:ea typeface="Meiryo UI" panose="020B0604030504040204" pitchFamily="50" charset="-128"/>
                </a:rPr>
                <a:t>最適な技術の追求</a:t>
              </a:r>
              <a:r>
                <a:rPr lang="en-US" altLang="ja-JP" sz="1050" b="1">
                  <a:latin typeface="Meiryo UI" panose="020B0604030504040204" pitchFamily="50" charset="-128"/>
                  <a:ea typeface="Meiryo UI" panose="020B0604030504040204" pitchFamily="50" charset="-128"/>
                </a:rPr>
                <a:t>&gt;</a:t>
              </a:r>
              <a:r>
                <a:rPr lang="ja-JP" altLang="en-US" sz="1050" b="1">
                  <a:latin typeface="Meiryo UI" panose="020B0604030504040204" pitchFamily="50" charset="-128"/>
                  <a:ea typeface="Meiryo UI" panose="020B0604030504040204" pitchFamily="50" charset="-128"/>
                </a:rPr>
                <a:t>　</a:t>
              </a:r>
              <a:r>
                <a:rPr lang="ja-JP" altLang="en-US" sz="1050">
                  <a:latin typeface="Meiryo UI" panose="020B0604030504040204" pitchFamily="50" charset="-128"/>
                  <a:ea typeface="Meiryo UI" panose="020B0604030504040204" pitchFamily="50" charset="-128"/>
                </a:rPr>
                <a:t>後発の類似技術にも常に意識を向け、機会損失を防ぐ</a:t>
              </a:r>
              <a:endParaRPr lang="en-US" altLang="ja-JP" sz="1050">
                <a:latin typeface="Meiryo UI" panose="020B0604030504040204" pitchFamily="50" charset="-128"/>
                <a:ea typeface="Meiryo UI" panose="020B0604030504040204" pitchFamily="50" charset="-128"/>
              </a:endParaRPr>
            </a:p>
            <a:p>
              <a:r>
                <a:rPr kumimoji="1" lang="en-US" altLang="ja-JP" sz="1050" b="1">
                  <a:latin typeface="Meiryo UI" panose="020B0604030504040204" pitchFamily="50" charset="-128"/>
                  <a:ea typeface="Meiryo UI" panose="020B0604030504040204" pitchFamily="50" charset="-128"/>
                </a:rPr>
                <a:t>&lt;</a:t>
              </a:r>
              <a:r>
                <a:rPr kumimoji="1" lang="ja-JP" altLang="en-US" sz="1050" b="1">
                  <a:latin typeface="Meiryo UI" panose="020B0604030504040204" pitchFamily="50" charset="-128"/>
                  <a:ea typeface="Meiryo UI" panose="020B0604030504040204" pitchFamily="50" charset="-128"/>
                </a:rPr>
                <a:t>課　　題</a:t>
              </a:r>
              <a:r>
                <a:rPr kumimoji="1" lang="en-US" altLang="ja-JP" sz="1050" b="1">
                  <a:latin typeface="Meiryo UI" panose="020B0604030504040204" pitchFamily="50" charset="-128"/>
                  <a:ea typeface="Meiryo UI" panose="020B0604030504040204" pitchFamily="50" charset="-128"/>
                </a:rPr>
                <a:t>&gt;</a:t>
              </a:r>
              <a:r>
                <a:rPr kumimoji="1" lang="ja-JP" altLang="en-US" sz="1050" b="1">
                  <a:latin typeface="Meiryo UI" panose="020B0604030504040204" pitchFamily="50" charset="-128"/>
                  <a:ea typeface="Meiryo UI" panose="020B0604030504040204" pitchFamily="50" charset="-128"/>
                </a:rPr>
                <a:t>　　</a:t>
              </a:r>
              <a:r>
                <a:rPr kumimoji="1" lang="ja-JP" altLang="en-US" sz="1050">
                  <a:latin typeface="Meiryo UI" panose="020B0604030504040204" pitchFamily="50" charset="-128"/>
                  <a:ea typeface="Meiryo UI" panose="020B0604030504040204" pitchFamily="50" charset="-128"/>
                </a:rPr>
                <a:t>　　　　　　</a:t>
              </a:r>
              <a:r>
                <a:rPr lang="ja-JP" altLang="en-US" sz="1050">
                  <a:latin typeface="Meiryo UI" panose="020B0604030504040204" pitchFamily="50" charset="-128"/>
                  <a:ea typeface="Meiryo UI" panose="020B0604030504040204" pitchFamily="50" charset="-128"/>
                </a:rPr>
                <a:t>検証結果として使い勝手や新たな課題を公表</a:t>
              </a:r>
              <a:endParaRPr kumimoji="1" lang="en-US" altLang="ja-JP" sz="105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27D71009-FF9B-A395-AF36-508403AD76C6}"/>
                </a:ext>
              </a:extLst>
            </p:cNvPr>
            <p:cNvSpPr txBox="1"/>
            <p:nvPr/>
          </p:nvSpPr>
          <p:spPr>
            <a:xfrm>
              <a:off x="48257" y="6127564"/>
              <a:ext cx="3312000" cy="900245"/>
            </a:xfrm>
            <a:prstGeom prst="rect">
              <a:avLst/>
            </a:prstGeom>
            <a:solidFill>
              <a:schemeClr val="bg1">
                <a:lumMod val="95000"/>
              </a:schemeClr>
            </a:solidFill>
          </p:spPr>
          <p:txBody>
            <a:bodyPr wrap="square" rtlCol="0" anchor="ctr">
              <a:noAutofit/>
            </a:bodyPr>
            <a:lstStyle/>
            <a:p>
              <a:r>
                <a:rPr kumimoji="1" lang="ja-JP" altLang="en-US" sz="1050">
                  <a:latin typeface="Meiryo UI" panose="020B0604030504040204" pitchFamily="50" charset="-128"/>
                  <a:ea typeface="Meiryo UI" panose="020B0604030504040204" pitchFamily="50" charset="-128"/>
                </a:rPr>
                <a:t>改良点②</a:t>
              </a:r>
              <a:r>
                <a:rPr kumimoji="1" lang="en-US" altLang="ja-JP" sz="1050">
                  <a:latin typeface="Meiryo UI" panose="020B0604030504040204" pitchFamily="50" charset="-128"/>
                  <a:ea typeface="Meiryo UI" panose="020B0604030504040204" pitchFamily="50" charset="-128"/>
                </a:rPr>
                <a:t>【</a:t>
              </a:r>
              <a:r>
                <a:rPr kumimoji="1" lang="ja-JP" altLang="en-US" sz="1050">
                  <a:latin typeface="Meiryo UI" panose="020B0604030504040204" pitchFamily="50" charset="-128"/>
                  <a:ea typeface="Meiryo UI" panose="020B0604030504040204" pitchFamily="50" charset="-128"/>
                </a:rPr>
                <a:t>効果検証時の評価項目</a:t>
              </a:r>
              <a:r>
                <a:rPr kumimoji="1" lang="en-US" altLang="ja-JP" sz="1050">
                  <a:latin typeface="Meiryo UI" panose="020B0604030504040204" pitchFamily="50" charset="-128"/>
                  <a:ea typeface="Meiryo UI" panose="020B0604030504040204" pitchFamily="50" charset="-128"/>
                </a:rPr>
                <a:t>】</a:t>
              </a:r>
            </a:p>
            <a:p>
              <a:r>
                <a:rPr lang="ja-JP" altLang="en-US" sz="800">
                  <a:latin typeface="Meiryo UI" panose="020B0604030504040204" pitchFamily="50" charset="-128"/>
                  <a:ea typeface="Meiryo UI" panose="020B0604030504040204" pitchFamily="50" charset="-128"/>
                </a:rPr>
                <a:t>現在</a:t>
              </a:r>
              <a:r>
                <a:rPr kumimoji="1" lang="ja-JP" altLang="en-US" sz="800">
                  <a:latin typeface="Meiryo UI" panose="020B0604030504040204" pitchFamily="50" charset="-128"/>
                  <a:ea typeface="Meiryo UI" panose="020B0604030504040204" pitchFamily="50" charset="-128"/>
                </a:rPr>
                <a:t>　維持管理に関する新技術について、</a:t>
              </a:r>
            </a:p>
            <a:p>
              <a:r>
                <a:rPr kumimoji="1" lang="ja-JP" altLang="en-US" sz="1050" b="1">
                  <a:latin typeface="Meiryo UI" panose="020B0604030504040204" pitchFamily="50" charset="-128"/>
                  <a:ea typeface="Meiryo UI" panose="020B0604030504040204" pitchFamily="50" charset="-128"/>
                </a:rPr>
                <a:t>　　　コスト縮減、有用性、省力化</a:t>
              </a:r>
              <a:r>
                <a:rPr kumimoji="1" lang="ja-JP" altLang="en-US" sz="1050">
                  <a:latin typeface="Meiryo UI" panose="020B0604030504040204" pitchFamily="50" charset="-128"/>
                  <a:ea typeface="Meiryo UI" panose="020B0604030504040204" pitchFamily="50" charset="-128"/>
                </a:rPr>
                <a:t>を追及</a:t>
              </a:r>
              <a:endParaRPr kumimoji="1" lang="en-US" altLang="ja-JP" sz="1050">
                <a:latin typeface="Meiryo UI" panose="020B0604030504040204" pitchFamily="50" charset="-128"/>
                <a:ea typeface="Meiryo UI" panose="020B0604030504040204" pitchFamily="50" charset="-128"/>
              </a:endParaRPr>
            </a:p>
            <a:p>
              <a:r>
                <a:rPr lang="ja-JP" altLang="en-US" sz="1050">
                  <a:solidFill>
                    <a:srgbClr val="FF0000"/>
                  </a:solidFill>
                  <a:latin typeface="Meiryo UI" panose="020B0604030504040204" pitchFamily="50" charset="-128"/>
                  <a:ea typeface="Meiryo UI" panose="020B0604030504040204" pitchFamily="50" charset="-128"/>
                </a:rPr>
                <a:t>　　　</a:t>
              </a:r>
              <a:r>
                <a:rPr kumimoji="1" lang="ja-JP" altLang="en-US" sz="1050">
                  <a:solidFill>
                    <a:srgbClr val="FF0000"/>
                  </a:solidFill>
                  <a:latin typeface="Meiryo UI" panose="020B0604030504040204" pitchFamily="50" charset="-128"/>
                  <a:ea typeface="Meiryo UI" panose="020B0604030504040204" pitchFamily="50" charset="-128"/>
                </a:rPr>
                <a:t>　</a:t>
              </a:r>
              <a:endParaRPr kumimoji="1" lang="en-US" altLang="ja-JP" sz="1050">
                <a:solidFill>
                  <a:srgbClr val="FF0000"/>
                </a:solidFill>
                <a:latin typeface="Meiryo UI" panose="020B0604030504040204" pitchFamily="50" charset="-128"/>
                <a:ea typeface="Meiryo UI" panose="020B0604030504040204" pitchFamily="50" charset="-128"/>
              </a:endParaRPr>
            </a:p>
            <a:p>
              <a:endParaRPr kumimoji="1" lang="en-US" altLang="ja-JP" sz="1050">
                <a:solidFill>
                  <a:srgbClr val="FF0000"/>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0F36B1F9-CB69-6379-58DF-68714D9F7733}"/>
                </a:ext>
              </a:extLst>
            </p:cNvPr>
            <p:cNvSpPr txBox="1"/>
            <p:nvPr/>
          </p:nvSpPr>
          <p:spPr>
            <a:xfrm>
              <a:off x="185953" y="5422254"/>
              <a:ext cx="2944788" cy="305596"/>
            </a:xfrm>
            <a:prstGeom prst="rect">
              <a:avLst/>
            </a:prstGeom>
            <a:noFill/>
          </p:spPr>
          <p:txBody>
            <a:bodyPr wrap="square" rtlCol="0">
              <a:spAutoFit/>
            </a:bodyPr>
            <a:lstStyle/>
            <a:p>
              <a:pPr>
                <a:lnSpc>
                  <a:spcPts val="1900"/>
                </a:lnSpc>
              </a:pPr>
              <a:endParaRPr kumimoji="1" lang="en-US" altLang="ja-JP" sz="1200">
                <a:latin typeface="Meiryo UI" panose="020B0604030504040204" pitchFamily="50" charset="-128"/>
                <a:ea typeface="Meiryo UI" panose="020B0604030504040204" pitchFamily="50" charset="-128"/>
              </a:endParaRPr>
            </a:p>
          </p:txBody>
        </p:sp>
        <p:sp>
          <p:nvSpPr>
            <p:cNvPr id="28" name="二等辺三角形 27">
              <a:extLst>
                <a:ext uri="{FF2B5EF4-FFF2-40B4-BE49-F238E27FC236}">
                  <a16:creationId xmlns:a16="http://schemas.microsoft.com/office/drawing/2014/main" id="{9A25E050-7709-6A90-0F15-DBE2C676039D}"/>
                </a:ext>
              </a:extLst>
            </p:cNvPr>
            <p:cNvSpPr/>
            <p:nvPr/>
          </p:nvSpPr>
          <p:spPr>
            <a:xfrm rot="5400000">
              <a:off x="3267247" y="5642125"/>
              <a:ext cx="562925" cy="207816"/>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EB4CC69A-AEB5-8AE6-753D-5E2B1E317EA5}"/>
                </a:ext>
              </a:extLst>
            </p:cNvPr>
            <p:cNvSpPr txBox="1"/>
            <p:nvPr/>
          </p:nvSpPr>
          <p:spPr>
            <a:xfrm>
              <a:off x="3673810" y="5360383"/>
              <a:ext cx="5400000" cy="738664"/>
            </a:xfrm>
            <a:prstGeom prst="rect">
              <a:avLst/>
            </a:prstGeom>
            <a:solidFill>
              <a:schemeClr val="bg1">
                <a:lumMod val="95000"/>
              </a:schemeClr>
            </a:solidFill>
          </p:spPr>
          <p:txBody>
            <a:bodyPr wrap="square" rtlCol="0">
              <a:spAutoFit/>
            </a:bodyPr>
            <a:lstStyle/>
            <a:p>
              <a:r>
                <a:rPr lang="ja-JP" altLang="en-US" sz="1050" b="1">
                  <a:latin typeface="Meiryo UI" panose="020B0604030504040204" pitchFamily="50" charset="-128"/>
                  <a:ea typeface="Meiryo UI" panose="020B0604030504040204" pitchFamily="50" charset="-128"/>
                </a:rPr>
                <a:t>ニーズ・シーズの提案の機会を広げ、新技術を掘り起こしていく</a:t>
              </a:r>
              <a:endParaRPr lang="en-US" altLang="ja-JP" sz="1050" b="1">
                <a:latin typeface="Meiryo UI" panose="020B0604030504040204" pitchFamily="50" charset="-128"/>
                <a:ea typeface="Meiryo UI" panose="020B0604030504040204" pitchFamily="50" charset="-128"/>
              </a:endParaRPr>
            </a:p>
            <a:p>
              <a:pPr marL="87313" indent="-87313">
                <a:buFont typeface="Arial" panose="020B0604020202020204" pitchFamily="34" charset="0"/>
                <a:buChar char="•"/>
              </a:pPr>
              <a:r>
                <a:rPr lang="ja-JP" altLang="en-US" sz="1050">
                  <a:latin typeface="Meiryo UI" panose="020B0604030504040204" pitchFamily="50" charset="-128"/>
                  <a:ea typeface="Meiryo UI" panose="020B0604030504040204" pitchFamily="50" charset="-128"/>
                </a:rPr>
                <a:t>募集時に課題を有している事業の現状規模（点検費、従事時間等）を提示</a:t>
              </a:r>
              <a:endParaRPr lang="en-US" altLang="ja-JP" sz="1050">
                <a:latin typeface="Meiryo UI" panose="020B0604030504040204" pitchFamily="50" charset="-128"/>
                <a:ea typeface="Meiryo UI" panose="020B0604030504040204" pitchFamily="50" charset="-128"/>
              </a:endParaRPr>
            </a:p>
            <a:p>
              <a:pPr marL="87313" indent="-87313">
                <a:buFont typeface="Arial" panose="020B0604020202020204" pitchFamily="34" charset="0"/>
                <a:buChar char="•"/>
              </a:pPr>
              <a:r>
                <a:rPr lang="ja-JP" altLang="en-US" sz="1050">
                  <a:solidFill>
                    <a:schemeClr val="tx1"/>
                  </a:solidFill>
                  <a:latin typeface="Meiryo UI" panose="020B0604030504040204" pitchFamily="50" charset="-128"/>
                  <a:ea typeface="Meiryo UI" panose="020B0604030504040204" pitchFamily="50" charset="-128"/>
                </a:rPr>
                <a:t>大学・企業等との包括協定・維持管理</a:t>
              </a:r>
              <a:r>
                <a:rPr lang="en-US" altLang="ja-JP" sz="1050">
                  <a:solidFill>
                    <a:schemeClr val="tx1"/>
                  </a:solidFill>
                  <a:latin typeface="Meiryo UI" panose="020B0604030504040204" pitchFamily="50" charset="-128"/>
                  <a:ea typeface="Meiryo UI" panose="020B0604030504040204" pitchFamily="50" charset="-128"/>
                </a:rPr>
                <a:t>PF</a:t>
              </a:r>
              <a:r>
                <a:rPr lang="ja-JP" altLang="en-US" sz="1050">
                  <a:solidFill>
                    <a:schemeClr val="tx1"/>
                  </a:solidFill>
                  <a:latin typeface="Meiryo UI" panose="020B0604030504040204" pitchFamily="50" charset="-128"/>
                  <a:ea typeface="Meiryo UI" panose="020B0604030504040204" pitchFamily="50" charset="-128"/>
                </a:rPr>
                <a:t>、インフラメンテナンス国民会議、新技術講習会（企業からの発表）</a:t>
              </a:r>
              <a:r>
                <a:rPr lang="en-US" altLang="ja-JP" sz="1050">
                  <a:latin typeface="Meiryo UI" panose="020B0604030504040204" pitchFamily="50" charset="-128"/>
                  <a:ea typeface="Meiryo UI" panose="020B0604030504040204" pitchFamily="50" charset="-128"/>
                </a:rPr>
                <a:t> </a:t>
              </a:r>
              <a:r>
                <a:rPr lang="ja-JP" altLang="en-US" sz="1050">
                  <a:solidFill>
                    <a:schemeClr val="tx1"/>
                  </a:solidFill>
                  <a:latin typeface="Meiryo UI" panose="020B0604030504040204" pitchFamily="50" charset="-128"/>
                  <a:ea typeface="Meiryo UI" panose="020B0604030504040204" pitchFamily="50" charset="-128"/>
                </a:rPr>
                <a:t>などを最大限活用する</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FCD2D129-81A8-F9C2-4AC9-D68EA4857251}"/>
                </a:ext>
              </a:extLst>
            </p:cNvPr>
            <p:cNvSpPr txBox="1"/>
            <p:nvPr/>
          </p:nvSpPr>
          <p:spPr>
            <a:xfrm>
              <a:off x="48257" y="5367769"/>
              <a:ext cx="3312000" cy="715581"/>
            </a:xfrm>
            <a:prstGeom prst="rect">
              <a:avLst/>
            </a:prstGeom>
            <a:solidFill>
              <a:schemeClr val="bg1">
                <a:lumMod val="95000"/>
              </a:schemeClr>
            </a:solidFill>
          </p:spPr>
          <p:txBody>
            <a:bodyPr wrap="square" rtlCol="0">
              <a:spAutoFit/>
            </a:bodyPr>
            <a:lstStyle/>
            <a:p>
              <a:r>
                <a:rPr kumimoji="1" lang="ja-JP" altLang="en-US" sz="1050">
                  <a:latin typeface="Meiryo UI" panose="020B0604030504040204" pitchFamily="50" charset="-128"/>
                  <a:ea typeface="Meiryo UI" panose="020B0604030504040204" pitchFamily="50" charset="-128"/>
                </a:rPr>
                <a:t>改良点①</a:t>
              </a:r>
              <a:r>
                <a:rPr kumimoji="1" lang="en-US" altLang="ja-JP" sz="1050">
                  <a:latin typeface="Meiryo UI" panose="020B0604030504040204" pitchFamily="50" charset="-128"/>
                  <a:ea typeface="Meiryo UI" panose="020B0604030504040204" pitchFamily="50" charset="-128"/>
                </a:rPr>
                <a:t>【</a:t>
              </a:r>
              <a:r>
                <a:rPr kumimoji="1" lang="ja-JP" altLang="en-US" sz="1050">
                  <a:latin typeface="Meiryo UI" panose="020B0604030504040204" pitchFamily="50" charset="-128"/>
                  <a:ea typeface="Meiryo UI" panose="020B0604030504040204" pitchFamily="50" charset="-128"/>
                </a:rPr>
                <a:t>ニーズ・シーズの提案の場</a:t>
              </a:r>
              <a:r>
                <a:rPr kumimoji="1" lang="en-US" altLang="ja-JP" sz="1050">
                  <a:latin typeface="Meiryo UI" panose="020B0604030504040204" pitchFamily="50" charset="-128"/>
                  <a:ea typeface="Meiryo UI" panose="020B0604030504040204" pitchFamily="50" charset="-128"/>
                </a:rPr>
                <a:t>】</a:t>
              </a:r>
            </a:p>
            <a:p>
              <a:r>
                <a:rPr kumimoji="1" lang="ja-JP" altLang="en-US" sz="1000">
                  <a:latin typeface="Meiryo UI" panose="020B0604030504040204" pitchFamily="50" charset="-128"/>
                  <a:ea typeface="Meiryo UI" panose="020B0604030504040204" pitchFamily="50" charset="-128"/>
                </a:rPr>
                <a:t>現在　・府ホームページでの募集</a:t>
              </a:r>
              <a:endParaRPr kumimoji="1" lang="en-US" altLang="ja-JP" sz="1000">
                <a:latin typeface="Meiryo UI" panose="020B0604030504040204" pitchFamily="50" charset="-128"/>
                <a:ea typeface="Meiryo UI" panose="020B0604030504040204" pitchFamily="50" charset="-128"/>
              </a:endParaRPr>
            </a:p>
            <a:p>
              <a:r>
                <a:rPr lang="ja-JP" altLang="en-US" sz="1000">
                  <a:latin typeface="Meiryo UI" panose="020B0604030504040204" pitchFamily="50" charset="-128"/>
                  <a:ea typeface="Meiryo UI" panose="020B0604030504040204" pitchFamily="50" charset="-128"/>
                </a:rPr>
                <a:t>　　　　</a:t>
              </a:r>
              <a:r>
                <a:rPr kumimoji="1" lang="ja-JP" altLang="en-US" sz="1000">
                  <a:latin typeface="Meiryo UI" panose="020B0604030504040204" pitchFamily="50" charset="-128"/>
                  <a:ea typeface="Meiryo UI" panose="020B0604030504040204" pitchFamily="50" charset="-128"/>
                </a:rPr>
                <a:t>・インフラメンテナンス国民会議でのニーズを公表</a:t>
              </a:r>
              <a:endParaRPr kumimoji="1" lang="en-US" altLang="ja-JP" sz="1000">
                <a:latin typeface="Meiryo UI" panose="020B0604030504040204" pitchFamily="50" charset="-128"/>
                <a:ea typeface="Meiryo UI" panose="020B0604030504040204" pitchFamily="50" charset="-128"/>
              </a:endParaRPr>
            </a:p>
            <a:p>
              <a:endParaRPr kumimoji="1" lang="en-US" altLang="ja-JP" sz="1000">
                <a:latin typeface="Meiryo UI" panose="020B0604030504040204" pitchFamily="50" charset="-128"/>
                <a:ea typeface="Meiryo UI" panose="020B0604030504040204" pitchFamily="50" charset="-128"/>
              </a:endParaRPr>
            </a:p>
          </p:txBody>
        </p:sp>
        <p:sp>
          <p:nvSpPr>
            <p:cNvPr id="32" name="二等辺三角形 31">
              <a:extLst>
                <a:ext uri="{FF2B5EF4-FFF2-40B4-BE49-F238E27FC236}">
                  <a16:creationId xmlns:a16="http://schemas.microsoft.com/office/drawing/2014/main" id="{3F03EC3C-8B7E-E793-A80E-CF6041985EFB}"/>
                </a:ext>
              </a:extLst>
            </p:cNvPr>
            <p:cNvSpPr/>
            <p:nvPr/>
          </p:nvSpPr>
          <p:spPr>
            <a:xfrm rot="5400000">
              <a:off x="3267247" y="6473778"/>
              <a:ext cx="562925" cy="207816"/>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スライド番号プレースホルダー 2">
            <a:extLst>
              <a:ext uri="{FF2B5EF4-FFF2-40B4-BE49-F238E27FC236}">
                <a16:creationId xmlns:a16="http://schemas.microsoft.com/office/drawing/2014/main" id="{FD8D163B-0283-241D-FB9D-6C21406CAAD3}"/>
              </a:ext>
            </a:extLst>
          </p:cNvPr>
          <p:cNvSpPr txBox="1">
            <a:spLocks noChangeArrowheads="1"/>
          </p:cNvSpPr>
          <p:nvPr/>
        </p:nvSpPr>
        <p:spPr bwMode="auto">
          <a:xfrm>
            <a:off x="7010400" y="652134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19</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25C2CF22-861F-4CA8-63FF-BC672F0432DC}"/>
              </a:ext>
            </a:extLst>
          </p:cNvPr>
          <p:cNvSpPr txBox="1"/>
          <p:nvPr/>
        </p:nvSpPr>
        <p:spPr>
          <a:xfrm>
            <a:off x="56966" y="6273331"/>
            <a:ext cx="8895718" cy="562926"/>
          </a:xfrm>
          <a:prstGeom prst="rect">
            <a:avLst/>
          </a:prstGeom>
          <a:noFill/>
        </p:spPr>
        <p:txBody>
          <a:bodyPr wrap="square" lIns="36000" tIns="36000" rIns="36000" bIns="36000" rtlCol="0" anchor="t">
            <a:noAutofit/>
          </a:bodyPr>
          <a:lstStyle/>
          <a:p>
            <a:r>
              <a:rPr lang="ja-JP" altLang="en-US" sz="1200" b="1">
                <a:latin typeface="Meiryo UI" panose="020B0604030504040204" pitchFamily="50" charset="-128"/>
                <a:ea typeface="Meiryo UI" panose="020B0604030504040204" pitchFamily="50" charset="-128"/>
              </a:rPr>
              <a:t>今後の取組・検討（案）</a:t>
            </a:r>
            <a:endParaRPr lang="en-US" altLang="ja-JP" sz="1200" b="1">
              <a:latin typeface="Meiryo UI" panose="020B0604030504040204" pitchFamily="50" charset="-128"/>
              <a:ea typeface="Meiryo UI" panose="020B0604030504040204" pitchFamily="50" charset="-128"/>
            </a:endParaRPr>
          </a:p>
          <a:p>
            <a:pPr>
              <a:buFont typeface="Arial" panose="020B0604020202020204" pitchFamily="34" charset="0"/>
              <a:buChar char="•"/>
            </a:pPr>
            <a:r>
              <a:rPr lang="ja-JP" sz="1100">
                <a:latin typeface="Calibri"/>
                <a:ea typeface="Meiryo UI"/>
                <a:cs typeface="Calibri"/>
              </a:rPr>
              <a:t>様々な機会を通して、管理者ニーズの発信や技術シーズを知る機会を広げていく　　　　　　</a:t>
            </a:r>
            <a:r>
              <a:rPr lang="ja-JP" altLang="en-US" sz="1100">
                <a:latin typeface="Calibri"/>
                <a:ea typeface="Meiryo UI"/>
                <a:cs typeface="Calibri"/>
              </a:rPr>
              <a:t>・</a:t>
            </a:r>
            <a:r>
              <a:rPr lang="ja-JP" sz="1100">
                <a:latin typeface="Calibri"/>
                <a:ea typeface="Meiryo UI"/>
                <a:cs typeface="Calibri"/>
              </a:rPr>
              <a:t>大学や研究機関との情報共有や連携の強化</a:t>
            </a:r>
            <a:r>
              <a:rPr lang="ja-JP" sz="1100">
                <a:latin typeface="MS Mincho"/>
                <a:ea typeface="MS Mincho"/>
              </a:rPr>
              <a:t> </a:t>
            </a:r>
            <a:endParaRPr lang="en-US">
              <a:cs typeface="Calibri"/>
            </a:endParaRPr>
          </a:p>
          <a:p>
            <a:pPr>
              <a:buFont typeface="Arial" panose="020B0604020202020204" pitchFamily="34" charset="0"/>
              <a:buChar char="•"/>
            </a:pPr>
            <a:r>
              <a:rPr lang="ja-JP" sz="1100">
                <a:latin typeface="Calibri"/>
                <a:ea typeface="Meiryo UI"/>
                <a:cs typeface="Calibri"/>
              </a:rPr>
              <a:t>新技術の効果検証の際、メンテナンスサイクル全体の効率化やインフラの安全性・信頼性の向上の有無等の効果を評価できる方法を検討</a:t>
            </a:r>
            <a:r>
              <a:rPr lang="ja-JP" sz="1100">
                <a:latin typeface="MS Mincho"/>
                <a:ea typeface="MS Mincho"/>
              </a:rPr>
              <a:t> </a:t>
            </a:r>
            <a:endParaRPr lang="ja-JP"/>
          </a:p>
          <a:p>
            <a:pPr marL="86995" indent="-86995">
              <a:buFont typeface="Arial" panose="020B0604020202020204" pitchFamily="34" charset="0"/>
              <a:buChar char="•"/>
            </a:pPr>
            <a:endParaRPr lang="ja-JP" altLang="en-US" sz="1100">
              <a:latin typeface="Meiryo UI"/>
              <a:ea typeface="Meiryo UI"/>
            </a:endParaRPr>
          </a:p>
        </p:txBody>
      </p:sp>
      <p:sp>
        <p:nvSpPr>
          <p:cNvPr id="53" name="正方形/長方形 11">
            <a:extLst>
              <a:ext uri="{FF2B5EF4-FFF2-40B4-BE49-F238E27FC236}">
                <a16:creationId xmlns:a16="http://schemas.microsoft.com/office/drawing/2014/main" id="{0A090807-CFEF-4620-BC0E-00A755E791AA}"/>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93386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１ 　本日の議題</a:t>
            </a: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3" name="角丸四角形 143">
            <a:extLst>
              <a:ext uri="{FF2B5EF4-FFF2-40B4-BE49-F238E27FC236}">
                <a16:creationId xmlns:a16="http://schemas.microsoft.com/office/drawing/2014/main" id="{B660FC76-ABAB-4640-B676-EF1AD1E2CCA9}"/>
              </a:ext>
            </a:extLst>
          </p:cNvPr>
          <p:cNvSpPr/>
          <p:nvPr/>
        </p:nvSpPr>
        <p:spPr>
          <a:xfrm>
            <a:off x="100014" y="995768"/>
            <a:ext cx="9009062" cy="549551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lIns="91440" tIns="45720" rIns="91440" bIns="45720" anchor="t"/>
          <a:lstStyle/>
          <a:p>
            <a:pPr algn="just">
              <a:lnSpc>
                <a:spcPct val="150000"/>
              </a:lnSpc>
              <a:defRPr/>
            </a:pPr>
            <a:r>
              <a:rPr lang="ja-JP" altLang="en-US" sz="2000" b="1" kern="100">
                <a:solidFill>
                  <a:prstClr val="black"/>
                </a:solidFill>
                <a:latin typeface="Georgia"/>
                <a:ea typeface="Meiryo UI"/>
                <a:cs typeface="Times New Roman"/>
              </a:rPr>
              <a:t>○効率的・効果的な維持管理の推進</a:t>
            </a:r>
            <a:r>
              <a:rPr lang="ja-JP" altLang="en-US" sz="2000" kern="100">
                <a:solidFill>
                  <a:prstClr val="black"/>
                </a:solidFill>
                <a:latin typeface="Georgia"/>
                <a:ea typeface="Meiryo UI"/>
                <a:cs typeface="Times New Roman"/>
              </a:rPr>
              <a:t>（</a:t>
            </a:r>
            <a:r>
              <a:rPr lang="ja-JP" sz="2000" kern="100">
                <a:solidFill>
                  <a:prstClr val="black"/>
                </a:solidFill>
                <a:latin typeface="Georgia"/>
                <a:ea typeface="Meiryo UI"/>
                <a:cs typeface="Times New Roman"/>
              </a:rPr>
              <a:t>個別部会内容の確認</a:t>
            </a:r>
            <a:r>
              <a:rPr lang="ja-JP" altLang="en-US" sz="2000" kern="100">
                <a:solidFill>
                  <a:prstClr val="black"/>
                </a:solidFill>
                <a:latin typeface="Georgia"/>
                <a:ea typeface="Meiryo UI"/>
                <a:cs typeface="Times New Roman"/>
              </a:rPr>
              <a:t>）</a:t>
            </a:r>
            <a:endParaRPr lang="en-US" altLang="ja-JP" sz="20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・各施設の検証結果、基本方針への反映について</a:t>
            </a:r>
            <a:endParaRPr lang="en-US" altLang="ja-JP" sz="16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a:t>
            </a:r>
            <a:endParaRPr lang="en-US" altLang="ja-JP" kern="100">
              <a:solidFill>
                <a:prstClr val="black"/>
              </a:solidFill>
              <a:latin typeface="Georgia"/>
              <a:ea typeface="Meiryo UI"/>
              <a:cs typeface="Times New Roman"/>
            </a:endParaRPr>
          </a:p>
          <a:p>
            <a:pPr algn="just">
              <a:lnSpc>
                <a:spcPct val="150000"/>
              </a:lnSpc>
              <a:defRPr/>
            </a:pPr>
            <a:r>
              <a:rPr lang="ja-JP" altLang="en-US" sz="2000" b="1" kern="100">
                <a:solidFill>
                  <a:prstClr val="black"/>
                </a:solidFill>
                <a:latin typeface="Georgia"/>
                <a:ea typeface="Meiryo UI"/>
                <a:cs typeface="Times New Roman"/>
              </a:rPr>
              <a:t>○持続可能な維持管理の仕組みづくり</a:t>
            </a:r>
            <a:endParaRPr lang="en-US" altLang="ja-JP" sz="16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・効率的・効果的な維持管理の推進（データ蓄積・管理体制の確立、新技術の活用）</a:t>
            </a:r>
            <a:endParaRPr lang="en-US" altLang="ja-JP" sz="16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・人材の育成と確保、技術力の向上と継承（人材育成）</a:t>
            </a:r>
            <a:endParaRPr lang="en-US" altLang="ja-JP" sz="16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・現場や地域を重視した維持管理の実践（地域維持管理連携プラットフォーム、維持管理業務の改善）</a:t>
            </a:r>
            <a:endParaRPr lang="en-US" altLang="ja-JP" sz="1600" kern="100">
              <a:solidFill>
                <a:prstClr val="black"/>
              </a:solidFill>
              <a:latin typeface="Georgia"/>
              <a:ea typeface="Meiryo UI"/>
              <a:cs typeface="Times New Roman"/>
            </a:endParaRPr>
          </a:p>
        </p:txBody>
      </p:sp>
    </p:spTree>
    <p:extLst>
      <p:ext uri="{BB962C8B-B14F-4D97-AF65-F5344CB8AC3E}">
        <p14:creationId xmlns:p14="http://schemas.microsoft.com/office/powerpoint/2010/main" val="236026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TW" sz="2800" b="1"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black"/>
              </a:solidFill>
              <a:effectLst/>
              <a:uLnTx/>
              <a:uFillTx/>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srgbClr val="FFC000"/>
              </a:solidFill>
              <a:effectLst/>
              <a:uLnTx/>
              <a:uFillTx/>
              <a:latin typeface="Meiryo UI" pitchFamily="50" charset="-128"/>
              <a:ea typeface="Meiryo UI" pitchFamily="50" charset="-128"/>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9525" y="649028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AE2A84-3837-41FA-ACC0-377E411918A7}" type="slidenum">
              <a:rPr kumimoji="1" lang="ja-JP" altLang="en-US" sz="12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12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70C09959-1907-A74A-61D2-945445724E98}"/>
              </a:ext>
            </a:extLst>
          </p:cNvPr>
          <p:cNvSpPr/>
          <p:nvPr/>
        </p:nvSpPr>
        <p:spPr>
          <a:xfrm>
            <a:off x="105931" y="61913"/>
            <a:ext cx="7381875" cy="461665"/>
          </a:xfrm>
          <a:prstGeom prst="rect">
            <a:avLst/>
          </a:prstGeom>
        </p:spPr>
        <p:txBody>
          <a:bodyPr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prstClr val="white"/>
                </a:solidFill>
                <a:effectLst/>
                <a:uLnTx/>
                <a:uFillTx/>
                <a:latin typeface="Meiryo UI"/>
                <a:ea typeface="Meiryo UI"/>
                <a:cs typeface="Meiryo UI" pitchFamily="50" charset="-128"/>
              </a:rPr>
              <a:t>３    </a:t>
            </a:r>
            <a:r>
              <a:rPr lang="ja-JP" altLang="en-US" sz="2400" b="1">
                <a:solidFill>
                  <a:srgbClr val="F79646"/>
                </a:solidFill>
                <a:latin typeface="Meiryo UI"/>
                <a:ea typeface="Meiryo UI"/>
                <a:cs typeface="Meiryo UI" pitchFamily="50" charset="-128"/>
              </a:rPr>
              <a:t>４</a:t>
            </a:r>
            <a:r>
              <a:rPr kumimoji="1" lang="ja-JP" altLang="en-US" sz="2400" b="1" i="0" u="none" strike="noStrike" kern="1200" cap="none" spc="0" normalizeH="0" baseline="0" noProof="0">
                <a:ln>
                  <a:noFill/>
                </a:ln>
                <a:solidFill>
                  <a:prstClr val="white"/>
                </a:solidFill>
                <a:effectLst/>
                <a:uLnTx/>
                <a:uFillTx/>
                <a:latin typeface="Meiryo UI"/>
                <a:ea typeface="Meiryo UI"/>
                <a:cs typeface="Meiryo UI" pitchFamily="50" charset="-128"/>
              </a:rPr>
              <a:t>　人材育成</a:t>
            </a:r>
            <a:endParaRPr kumimoji="1" lang="zh-TW" altLang="en-US" sz="2400" b="1" i="0" u="none" strike="noStrike" kern="1200" cap="none" spc="0" normalizeH="0" baseline="0" noProof="0">
              <a:ln>
                <a:noFill/>
              </a:ln>
              <a:solidFill>
                <a:prstClr val="white"/>
              </a:solidFill>
              <a:effectLst/>
              <a:uLnTx/>
              <a:uFillTx/>
              <a:latin typeface="Meiryo UI"/>
              <a:ea typeface="Meiryo UI"/>
              <a:cs typeface="Meiryo UI" pitchFamily="50" charset="-128"/>
            </a:endParaRPr>
          </a:p>
        </p:txBody>
      </p:sp>
      <p:sp>
        <p:nvSpPr>
          <p:cNvPr id="7" name="正方形/長方形 11">
            <a:extLst>
              <a:ext uri="{FF2B5EF4-FFF2-40B4-BE49-F238E27FC236}">
                <a16:creationId xmlns:a16="http://schemas.microsoft.com/office/drawing/2014/main" id="{A51D7817-292F-F2E6-04BB-FC7F8EB59A66}"/>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0969F02D-05B7-4C0B-9F5F-8F93904C8420}"/>
              </a:ext>
            </a:extLst>
          </p:cNvPr>
          <p:cNvSpPr txBox="1"/>
          <p:nvPr/>
        </p:nvSpPr>
        <p:spPr>
          <a:xfrm>
            <a:off x="34030" y="5450640"/>
            <a:ext cx="4318292" cy="1326453"/>
          </a:xfrm>
          <a:prstGeom prst="rect">
            <a:avLst/>
          </a:prstGeom>
          <a:noFill/>
        </p:spPr>
        <p:txBody>
          <a:bodyPr wrap="square" lIns="91440" tIns="45720" rIns="91440" bIns="45720" anchor="t">
            <a:spAutoFit/>
          </a:bodyPr>
          <a:lstStyle/>
          <a:p>
            <a:pPr marL="171450" marR="0" lvl="0" algn="just" defTabSz="914400" rtl="0" eaLnBrk="0" fontAlgn="base" latinLnBrk="0" hangingPunct="0">
              <a:lnSpc>
                <a:spcPct val="15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採用後３年以内の若手職員に対する基礎的研修（舗装や構造物設計等）に加え、中堅職員向けの共通研修として、「地質・地盤設計」「コンクリート施工」等の技術研修を、各専門分野（道路・河川・公園・下水・設備・建築等）の分野別専門技術研修を実施。</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R="0" lvl="0" algn="just" defTabSz="914400" rtl="0" eaLnBrk="0" fontAlgn="base" latinLnBrk="0" hangingPunct="0">
              <a:lnSpc>
                <a:spcPct val="150000"/>
              </a:lnSpc>
              <a:spcBef>
                <a:spcPts val="0"/>
              </a:spcBef>
              <a:spcAft>
                <a:spcPts val="0"/>
              </a:spcAft>
              <a:buClrTx/>
              <a:buSzTx/>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R6</a:t>
            </a:r>
            <a:r>
              <a:rPr kumimoji="1" lang="ja-JP" altLang="en-US"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計画：共通研修</a:t>
            </a:r>
            <a:r>
              <a:rPr kumimoji="1" lang="en-US" altLang="ja-JP"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29</a:t>
            </a:r>
            <a:r>
              <a:rPr kumimoji="1" lang="ja-JP" altLang="en-US"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件、分野別研修</a:t>
            </a:r>
            <a:r>
              <a:rPr kumimoji="1" lang="en-US" altLang="ja-JP"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56</a:t>
            </a:r>
            <a:r>
              <a:rPr kumimoji="1" lang="ja-JP" altLang="en-US"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件、その他</a:t>
            </a:r>
            <a:r>
              <a:rPr kumimoji="1" lang="en-US" altLang="ja-JP"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件、計</a:t>
            </a:r>
            <a:r>
              <a:rPr kumimoji="1" lang="en-US" altLang="ja-JP"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91</a:t>
            </a:r>
            <a:r>
              <a:rPr kumimoji="1" lang="ja-JP" altLang="en-US" sz="105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件）</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3EF8567-94C0-47BC-8D10-B7B2875DF553}"/>
              </a:ext>
            </a:extLst>
          </p:cNvPr>
          <p:cNvSpPr txBox="1"/>
          <p:nvPr/>
        </p:nvSpPr>
        <p:spPr>
          <a:xfrm>
            <a:off x="100012" y="760793"/>
            <a:ext cx="4333964"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技術職員人材育成プラン（案）</a:t>
            </a:r>
            <a:r>
              <a:rPr kumimoji="1" lang="ja-JP" altLang="en-US"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1"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月策定</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図 5">
            <a:extLst>
              <a:ext uri="{FF2B5EF4-FFF2-40B4-BE49-F238E27FC236}">
                <a16:creationId xmlns:a16="http://schemas.microsoft.com/office/drawing/2014/main" id="{446959C0-EC34-4BBA-AF19-C5BD4B8341B3}"/>
              </a:ext>
            </a:extLst>
          </p:cNvPr>
          <p:cNvPicPr>
            <a:picLocks noChangeAspect="1"/>
          </p:cNvPicPr>
          <p:nvPr/>
        </p:nvPicPr>
        <p:blipFill>
          <a:blip r:embed="rId2"/>
          <a:stretch>
            <a:fillRect/>
          </a:stretch>
        </p:blipFill>
        <p:spPr>
          <a:xfrm>
            <a:off x="2089432" y="1058085"/>
            <a:ext cx="2367381" cy="1506516"/>
          </a:xfrm>
          <a:prstGeom prst="rect">
            <a:avLst/>
          </a:prstGeom>
        </p:spPr>
      </p:pic>
      <p:sp>
        <p:nvSpPr>
          <p:cNvPr id="18" name="テキスト ボックス 17">
            <a:extLst>
              <a:ext uri="{FF2B5EF4-FFF2-40B4-BE49-F238E27FC236}">
                <a16:creationId xmlns:a16="http://schemas.microsoft.com/office/drawing/2014/main" id="{679DF8B8-7071-4A0A-85BA-0955FCBCA14E}"/>
              </a:ext>
            </a:extLst>
          </p:cNvPr>
          <p:cNvSpPr txBox="1"/>
          <p:nvPr/>
        </p:nvSpPr>
        <p:spPr>
          <a:xfrm>
            <a:off x="34030" y="1058085"/>
            <a:ext cx="2134229" cy="1580369"/>
          </a:xfrm>
          <a:prstGeom prst="rect">
            <a:avLst/>
          </a:prstGeom>
          <a:noFill/>
        </p:spPr>
        <p:txBody>
          <a:bodyPr wrap="square" lIns="91440" tIns="45720" rIns="91440" bIns="45720" anchor="t">
            <a:spAutoFit/>
          </a:bodyPr>
          <a:lstStyle/>
          <a:p>
            <a:pPr marL="171450" marR="0" lvl="0" algn="l" defTabSz="914400" rtl="0" eaLnBrk="0" fontAlgn="base" latinLnBrk="0" hangingPunct="0">
              <a:lnSpc>
                <a:spcPct val="15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a:ea typeface="Meiryo UI"/>
              </a:rPr>
              <a:t>近年、ベテラン職員の退職等に伴い、行政技術者の経験による技術の蓄積が困難になりつつあり、加えて、入札制度の多様化による行政手続きの増大等と相まって、技術習得に要する十</a:t>
            </a:r>
            <a:endParaRPr lang="ja-JP" altLang="en-US" sz="1100" b="0" i="0" u="none" strike="noStrike" kern="1200" cap="none" spc="0" normalizeH="0" baseline="0" noProof="0">
              <a:ln>
                <a:noFill/>
              </a:ln>
              <a:effectLst/>
              <a:uLnTx/>
              <a:uFillTx/>
              <a:latin typeface="Meiryo UI"/>
              <a:ea typeface="Meiryo UI"/>
            </a:endParaRPr>
          </a:p>
        </p:txBody>
      </p:sp>
      <p:sp>
        <p:nvSpPr>
          <p:cNvPr id="19" name="テキスト ボックス 18">
            <a:extLst>
              <a:ext uri="{FF2B5EF4-FFF2-40B4-BE49-F238E27FC236}">
                <a16:creationId xmlns:a16="http://schemas.microsoft.com/office/drawing/2014/main" id="{9E665924-5AF5-413A-9D45-78017C65D978}"/>
              </a:ext>
            </a:extLst>
          </p:cNvPr>
          <p:cNvSpPr txBox="1"/>
          <p:nvPr/>
        </p:nvSpPr>
        <p:spPr>
          <a:xfrm>
            <a:off x="34030" y="2654573"/>
            <a:ext cx="4608972" cy="1749646"/>
          </a:xfrm>
          <a:prstGeom prst="rect">
            <a:avLst/>
          </a:prstGeom>
          <a:noFill/>
        </p:spPr>
        <p:txBody>
          <a:bodyPr wrap="square" lIns="91440" tIns="45720" rIns="91440" bIns="45720" anchor="t">
            <a:spAutoFit/>
          </a:bodyPr>
          <a:lstStyle/>
          <a:p>
            <a:pPr>
              <a:defRPr/>
            </a:pPr>
            <a:r>
              <a:rPr lang="ja-JP" altLang="en-US" sz="1100">
                <a:latin typeface="Meiryo UI"/>
                <a:ea typeface="Meiryo UI"/>
              </a:rPr>
              <a:t>　　</a:t>
            </a:r>
            <a:r>
              <a:rPr lang="ja-JP" sz="1100">
                <a:latin typeface="Meiryo UI"/>
                <a:ea typeface="Meiryo UI"/>
              </a:rPr>
              <a:t>分な時間が確保できず、技術職員の技術力維持や技術継承が困難な状況</a:t>
            </a:r>
          </a:p>
          <a:p>
            <a:pPr marL="171450" marR="0" lvl="0" algn="l" defTabSz="914400">
              <a:lnSpc>
                <a:spcPct val="15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a:ea typeface="Meiryo UI"/>
              </a:rPr>
              <a:t>このため、若手・中堅職員を対象に、将来の都市インフラを安全かつ長期わたり良好な状態に保全し、大規模更新時代の到来に、適切に対応できる人材の育成が急務</a:t>
            </a:r>
            <a:endParaRPr lang="en-US" altLang="ja-JP" sz="1100" b="0" i="0" u="none" strike="noStrike" kern="1200" cap="none" spc="0" normalizeH="0" baseline="0" noProof="0">
              <a:ln>
                <a:noFill/>
              </a:ln>
              <a:effectLst/>
              <a:uLnTx/>
              <a:uFillTx/>
              <a:latin typeface="Meiryo UI"/>
              <a:ea typeface="Meiryo UI"/>
            </a:endParaRPr>
          </a:p>
          <a:p>
            <a:pPr marL="171450" marR="0" lvl="0" algn="l" defTabSz="914400" rtl="0" eaLnBrk="0" fontAlgn="base" latinLnBrk="0" hangingPunct="0">
              <a:lnSpc>
                <a:spcPct val="1500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入庁直後の若手から中堅ベテランまでの育成目標と到達点を明記した、人材育成プランを策定</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L="171450" marR="0" lvl="0" algn="l" defTabSz="914400" rtl="0" eaLnBrk="0" fontAlgn="base" latinLnBrk="0" hangingPunct="0">
              <a:lnSpc>
                <a:spcPct val="150000"/>
              </a:lnSpc>
              <a:spcBef>
                <a:spcPts val="0"/>
              </a:spcBef>
              <a:spcAft>
                <a:spcPts val="0"/>
              </a:spcAft>
              <a:buClrTx/>
              <a:buSzTx/>
              <a:buFont typeface="Wingdings" panose="05000000000000000000" pitchFamily="2" charset="2"/>
              <a:buChar char="Ø"/>
              <a:tabLst/>
              <a:defRPr/>
            </a:pPr>
            <a:r>
              <a:rPr kumimoji="0"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特に若手職員の育成に焦点を当て、研修の充実化等を実施。</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2BE33EF-E962-4901-A674-01CE51EBF4CE}"/>
              </a:ext>
            </a:extLst>
          </p:cNvPr>
          <p:cNvSpPr txBox="1"/>
          <p:nvPr/>
        </p:nvSpPr>
        <p:spPr>
          <a:xfrm>
            <a:off x="4579713" y="2097810"/>
            <a:ext cx="835623" cy="184666"/>
          </a:xfrm>
          <a:prstGeom prst="rect">
            <a:avLst/>
          </a:prstGeom>
          <a:noFill/>
        </p:spPr>
        <p:txBody>
          <a:bodyPr wrap="square" lIns="36000" tIns="0" rIns="36000" bIns="0" anchor="ctr" anchorCtr="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主な取組</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1" name="表 24">
            <a:extLst>
              <a:ext uri="{FF2B5EF4-FFF2-40B4-BE49-F238E27FC236}">
                <a16:creationId xmlns:a16="http://schemas.microsoft.com/office/drawing/2014/main" id="{4FE5FF0E-D3D3-4317-8884-DD0D8B6B9949}"/>
              </a:ext>
            </a:extLst>
          </p:cNvPr>
          <p:cNvGraphicFramePr>
            <a:graphicFrameLocks noGrp="1"/>
          </p:cNvGraphicFramePr>
          <p:nvPr>
            <p:extLst>
              <p:ext uri="{D42A27DB-BD31-4B8C-83A1-F6EECF244321}">
                <p14:modId xmlns:p14="http://schemas.microsoft.com/office/powerpoint/2010/main" val="1548751639"/>
              </p:ext>
            </p:extLst>
          </p:nvPr>
        </p:nvGraphicFramePr>
        <p:xfrm>
          <a:off x="4651986" y="2348262"/>
          <a:ext cx="4223357" cy="1280160"/>
        </p:xfrm>
        <a:graphic>
          <a:graphicData uri="http://schemas.openxmlformats.org/drawingml/2006/table">
            <a:tbl>
              <a:tblPr>
                <a:tableStyleId>{5C22544A-7EE6-4342-B048-85BDC9FD1C3A}</a:tableStyleId>
              </a:tblPr>
              <a:tblGrid>
                <a:gridCol w="563880">
                  <a:extLst>
                    <a:ext uri="{9D8B030D-6E8A-4147-A177-3AD203B41FA5}">
                      <a16:colId xmlns:a16="http://schemas.microsoft.com/office/drawing/2014/main" val="3167013379"/>
                    </a:ext>
                  </a:extLst>
                </a:gridCol>
                <a:gridCol w="1175923">
                  <a:extLst>
                    <a:ext uri="{9D8B030D-6E8A-4147-A177-3AD203B41FA5}">
                      <a16:colId xmlns:a16="http://schemas.microsoft.com/office/drawing/2014/main" val="3328596363"/>
                    </a:ext>
                  </a:extLst>
                </a:gridCol>
                <a:gridCol w="2483554">
                  <a:extLst>
                    <a:ext uri="{9D8B030D-6E8A-4147-A177-3AD203B41FA5}">
                      <a16:colId xmlns:a16="http://schemas.microsoft.com/office/drawing/2014/main" val="1409063034"/>
                    </a:ext>
                  </a:extLst>
                </a:gridCol>
              </a:tblGrid>
              <a:tr h="0">
                <a:tc rowSpan="3">
                  <a:txBody>
                    <a:bodyPr/>
                    <a:lstStyle/>
                    <a:p>
                      <a:pPr marL="0" indent="0" algn="just">
                        <a:lnSpc>
                          <a:spcPts val="900"/>
                        </a:lnSpc>
                        <a:buFont typeface="+mj-ea"/>
                        <a:buNone/>
                        <a:defRPr/>
                      </a:pPr>
                      <a:r>
                        <a:rPr kumimoji="1" lang="ja-JP" altLang="en-US" sz="900">
                          <a:latin typeface="Meiryo UI" panose="020B0604030504040204" pitchFamily="50" charset="-128"/>
                          <a:ea typeface="Meiryo UI" panose="020B0604030504040204" pitchFamily="50" charset="-128"/>
                        </a:rPr>
                        <a:t>推進策</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just">
                        <a:lnSpc>
                          <a:spcPts val="900"/>
                        </a:lnSpc>
                        <a:buFont typeface="+mj-ea"/>
                        <a:buNone/>
                        <a:defRPr/>
                      </a:pPr>
                      <a:r>
                        <a:rPr kumimoji="1" lang="ja-JP" altLang="en-US" sz="900">
                          <a:latin typeface="Meiryo UI" panose="020B0604030504040204" pitchFamily="50" charset="-128"/>
                          <a:ea typeface="Meiryo UI" panose="020B0604030504040204" pitchFamily="50" charset="-128"/>
                        </a:rPr>
                        <a:t>若手職員の育成強化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just">
                        <a:lnSpc>
                          <a:spcPts val="900"/>
                        </a:lnSpc>
                        <a:buFont typeface="+mj-ea"/>
                        <a:buNone/>
                        <a:defRPr/>
                      </a:pPr>
                      <a:r>
                        <a:rPr kumimoji="1" lang="ja-JP" altLang="en-US" sz="900">
                          <a:latin typeface="Meiryo UI"/>
                          <a:ea typeface="Meiryo UI"/>
                        </a:rPr>
                        <a:t>①スキルの明確化、②</a:t>
                      </a:r>
                      <a:r>
                        <a:rPr kumimoji="1" lang="en-US" altLang="ja-JP" sz="900">
                          <a:latin typeface="Meiryo UI"/>
                          <a:ea typeface="Meiryo UI"/>
                        </a:rPr>
                        <a:t>OJT</a:t>
                      </a:r>
                      <a:r>
                        <a:rPr kumimoji="1" lang="ja-JP" altLang="en-US" sz="900">
                          <a:latin typeface="Meiryo UI"/>
                          <a:ea typeface="Meiryo UI"/>
                        </a:rPr>
                        <a:t>による育成強化</a:t>
                      </a:r>
                      <a:endParaRPr kumimoji="1" lang="en-US" altLang="ja-JP" sz="900">
                        <a:latin typeface="Meiryo UI"/>
                        <a:ea typeface="Meiryo UI"/>
                      </a:endParaRPr>
                    </a:p>
                    <a:p>
                      <a:pPr marL="0" indent="0" algn="just">
                        <a:lnSpc>
                          <a:spcPts val="900"/>
                        </a:lnSpc>
                        <a:buFont typeface="+mj-ea"/>
                        <a:buNone/>
                        <a:defRPr/>
                      </a:pPr>
                      <a:r>
                        <a:rPr kumimoji="1" lang="ja-JP" altLang="en-US" sz="900">
                          <a:latin typeface="Meiryo UI" panose="020B0604030504040204" pitchFamily="50" charset="-128"/>
                          <a:ea typeface="Meiryo UI" panose="020B0604030504040204" pitchFamily="50" charset="-128"/>
                        </a:rPr>
                        <a:t>③若手研修の充実</a:t>
                      </a:r>
                      <a:r>
                        <a:rPr kumimoji="1" lang="ja-JP" altLang="en-US" sz="900">
                          <a:solidFill>
                            <a:srgbClr val="FF0000"/>
                          </a:solidFill>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④自己研鑽のサポート</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2952758"/>
                  </a:ext>
                </a:extLst>
              </a:tr>
              <a:tr h="166233">
                <a:tc vMerge="1">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endParaRPr kumimoji="1" lang="ja-JP" altLang="en-US" sz="90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技術研修の充実</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①部局研修の体系化、②研修</a:t>
                      </a:r>
                      <a:r>
                        <a:rPr kumimoji="1" lang="ja-JP" altLang="en-US" sz="900">
                          <a:solidFill>
                            <a:schemeClr val="tx1"/>
                          </a:solidFill>
                          <a:latin typeface="Meiryo UI" panose="020B0604030504040204" pitchFamily="50" charset="-128"/>
                          <a:ea typeface="Meiryo UI" panose="020B0604030504040204" pitchFamily="50" charset="-128"/>
                        </a:rPr>
                        <a:t>メニューの充実</a:t>
                      </a:r>
                      <a:endParaRPr kumimoji="1" lang="en-US" altLang="ja-JP" sz="90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③プログラムの継続的改善、④実地研修の推進</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4428125"/>
                  </a:ext>
                </a:extLst>
              </a:tr>
              <a:tr h="270492">
                <a:tc vMerge="1">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endParaRPr kumimoji="1" lang="ja-JP" altLang="en-US" sz="90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専門技術の追求</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①マイスター</a:t>
                      </a:r>
                      <a:r>
                        <a:rPr kumimoji="1" lang="ja-JP" altLang="en-US" sz="900">
                          <a:solidFill>
                            <a:schemeClr val="tx1"/>
                          </a:solidFill>
                          <a:latin typeface="Meiryo UI" panose="020B0604030504040204" pitchFamily="50" charset="-128"/>
                          <a:ea typeface="Meiryo UI" panose="020B0604030504040204" pitchFamily="50" charset="-128"/>
                        </a:rPr>
                        <a:t>制度の改善、②大学連携</a:t>
                      </a:r>
                      <a:endParaRPr kumimoji="1" lang="en-US" altLang="ja-JP" sz="90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solidFill>
                            <a:schemeClr val="tx1"/>
                          </a:solidFill>
                          <a:latin typeface="Meiryo UI" panose="020B0604030504040204" pitchFamily="50" charset="-128"/>
                          <a:ea typeface="Meiryo UI" panose="020B0604030504040204" pitchFamily="50" charset="-128"/>
                        </a:rPr>
                        <a:t>③派遣研修の充実、④内部</a:t>
                      </a:r>
                      <a:r>
                        <a:rPr kumimoji="1" lang="ja-JP" altLang="en-US" sz="900">
                          <a:latin typeface="Meiryo UI" panose="020B0604030504040204" pitchFamily="50" charset="-128"/>
                          <a:ea typeface="Meiryo UI" panose="020B0604030504040204" pitchFamily="50" charset="-128"/>
                        </a:rPr>
                        <a:t>講師の積極登用</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4193234"/>
                  </a:ext>
                </a:extLst>
              </a:tr>
              <a:tr h="270492">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促進策</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持続的な育成環境の整備</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①質の高い研修、②研修のオープン化</a:t>
                      </a:r>
                      <a:endParaRPr kumimoji="1" lang="en-US" altLang="ja-JP" sz="90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 typeface="+mj-ea"/>
                        <a:buNone/>
                        <a:tabLst/>
                        <a:defRPr/>
                      </a:pPr>
                      <a:r>
                        <a:rPr kumimoji="1" lang="ja-JP" altLang="en-US" sz="900">
                          <a:latin typeface="Meiryo UI" panose="020B0604030504040204" pitchFamily="50" charset="-128"/>
                          <a:ea typeface="Meiryo UI" panose="020B0604030504040204" pitchFamily="50" charset="-128"/>
                        </a:rPr>
                        <a:t>③継続教育制度、④推進体制の強化</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1456435"/>
                  </a:ext>
                </a:extLst>
              </a:tr>
            </a:tbl>
          </a:graphicData>
        </a:graphic>
      </p:graphicFrame>
      <p:sp>
        <p:nvSpPr>
          <p:cNvPr id="25" name="テキスト ボックス 24">
            <a:extLst>
              <a:ext uri="{FF2B5EF4-FFF2-40B4-BE49-F238E27FC236}">
                <a16:creationId xmlns:a16="http://schemas.microsoft.com/office/drawing/2014/main" id="{6D6FA28E-0426-419C-B97C-F2A3181A11DC}"/>
              </a:ext>
            </a:extLst>
          </p:cNvPr>
          <p:cNvSpPr txBox="1"/>
          <p:nvPr/>
        </p:nvSpPr>
        <p:spPr>
          <a:xfrm>
            <a:off x="4624525" y="3886193"/>
            <a:ext cx="4451927" cy="818622"/>
          </a:xfrm>
          <a:prstGeom prst="rect">
            <a:avLst/>
          </a:prstGeom>
          <a:noFill/>
        </p:spPr>
        <p:txBody>
          <a:bodyPr wrap="square" lIns="91440" tIns="45720" rIns="91440" bIns="45720" anchor="t">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人材</a:t>
            </a: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育成マネジメント計画書の作成や新規採用職員研修の充実等</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L="171450" marR="0" lvl="0" indent="-1714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1" lang="ja-JP" altLang="en-US" sz="1100" b="0" i="0" u="sng"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若手職員の研修等への参加意欲の向上</a:t>
            </a:r>
            <a:endParaRPr lang="en-US" altLang="ja-JP" sz="1100" b="0" i="0" u="sng"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L="171450" marR="0" lvl="0" indent="-1714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1" lang="ja-JP" altLang="en-US" sz="1100" b="0" i="0" u="sng"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業務への取組意欲の向上</a:t>
            </a:r>
            <a:endParaRPr lang="en-US" altLang="ja-JP" sz="1100" b="0" i="0" u="sng" strike="noStrike" kern="120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33" name="角丸四角形 143">
            <a:extLst>
              <a:ext uri="{FF2B5EF4-FFF2-40B4-BE49-F238E27FC236}">
                <a16:creationId xmlns:a16="http://schemas.microsoft.com/office/drawing/2014/main" id="{DBE107A2-3387-4237-BDBF-3DB100041EA9}"/>
              </a:ext>
            </a:extLst>
          </p:cNvPr>
          <p:cNvSpPr/>
          <p:nvPr/>
        </p:nvSpPr>
        <p:spPr>
          <a:xfrm>
            <a:off x="4572000" y="3667547"/>
            <a:ext cx="1747784" cy="3388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00" cap="none" spc="0" normalizeH="0" baseline="0" noProof="0">
                <a:ln>
                  <a:noFill/>
                </a:ln>
                <a:solidFill>
                  <a:prstClr val="black"/>
                </a:solidFill>
                <a:effectLst/>
                <a:uLnTx/>
                <a:uFillTx/>
                <a:latin typeface="Georgia"/>
                <a:ea typeface="Meiryo UI"/>
                <a:cs typeface="Times New Roman"/>
              </a:rPr>
              <a:t>効果</a:t>
            </a:r>
            <a:endParaRPr kumimoji="1" lang="en-US" altLang="ja-JP" sz="1200" b="1" i="0" u="none" strike="noStrike" kern="100" cap="none" spc="0" normalizeH="0" baseline="0" noProof="0">
              <a:ln>
                <a:noFill/>
              </a:ln>
              <a:solidFill>
                <a:prstClr val="black"/>
              </a:solidFill>
              <a:effectLst/>
              <a:uLnTx/>
              <a:uFillTx/>
              <a:latin typeface="Georgia"/>
              <a:ea typeface="Meiryo UI"/>
              <a:cs typeface="Times New Roman"/>
            </a:endParaRPr>
          </a:p>
        </p:txBody>
      </p:sp>
      <p:graphicFrame>
        <p:nvGraphicFramePr>
          <p:cNvPr id="34" name="表 3">
            <a:extLst>
              <a:ext uri="{FF2B5EF4-FFF2-40B4-BE49-F238E27FC236}">
                <a16:creationId xmlns:a16="http://schemas.microsoft.com/office/drawing/2014/main" id="{B90DD479-FE51-413B-9D56-7DE8F3A67AEE}"/>
              </a:ext>
            </a:extLst>
          </p:cNvPr>
          <p:cNvGraphicFramePr>
            <a:graphicFrameLocks noGrp="1"/>
          </p:cNvGraphicFramePr>
          <p:nvPr>
            <p:extLst>
              <p:ext uri="{D42A27DB-BD31-4B8C-83A1-F6EECF244321}">
                <p14:modId xmlns:p14="http://schemas.microsoft.com/office/powerpoint/2010/main" val="240424658"/>
              </p:ext>
            </p:extLst>
          </p:nvPr>
        </p:nvGraphicFramePr>
        <p:xfrm>
          <a:off x="251963" y="4426049"/>
          <a:ext cx="4173775" cy="808678"/>
        </p:xfrm>
        <a:graphic>
          <a:graphicData uri="http://schemas.openxmlformats.org/drawingml/2006/table">
            <a:tbl>
              <a:tblPr firstRow="1" bandRow="1">
                <a:tableStyleId>{5C22544A-7EE6-4342-B048-85BDC9FD1C3A}</a:tableStyleId>
              </a:tblPr>
              <a:tblGrid>
                <a:gridCol w="1224835">
                  <a:extLst>
                    <a:ext uri="{9D8B030D-6E8A-4147-A177-3AD203B41FA5}">
                      <a16:colId xmlns:a16="http://schemas.microsoft.com/office/drawing/2014/main" val="1311782362"/>
                    </a:ext>
                  </a:extLst>
                </a:gridCol>
                <a:gridCol w="1508760">
                  <a:extLst>
                    <a:ext uri="{9D8B030D-6E8A-4147-A177-3AD203B41FA5}">
                      <a16:colId xmlns:a16="http://schemas.microsoft.com/office/drawing/2014/main" val="531134921"/>
                    </a:ext>
                  </a:extLst>
                </a:gridCol>
                <a:gridCol w="1440180">
                  <a:extLst>
                    <a:ext uri="{9D8B030D-6E8A-4147-A177-3AD203B41FA5}">
                      <a16:colId xmlns:a16="http://schemas.microsoft.com/office/drawing/2014/main" val="1299547932"/>
                    </a:ext>
                  </a:extLst>
                </a:gridCol>
              </a:tblGrid>
              <a:tr h="341708">
                <a:tc>
                  <a:txBody>
                    <a:bodyPr/>
                    <a:lstStyle/>
                    <a:p>
                      <a:pPr algn="ct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入庁１～５年目</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＜技師＞</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ctr" defTabSz="914378" rtl="0" eaLnBrk="1" fontAlgn="auto" latinLnBrk="0" hangingPunct="1">
                        <a:lnSpc>
                          <a:spcPct val="80000"/>
                        </a:lnSpc>
                        <a:spcBef>
                          <a:spcPts val="0"/>
                        </a:spcBef>
                        <a:spcAft>
                          <a:spcPts val="0"/>
                        </a:spcAft>
                        <a:buClrTx/>
                        <a:buSzTx/>
                        <a:buFontTx/>
                        <a:buNone/>
                        <a:tabLst/>
                        <a:defRPr/>
                      </a:pP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rPr>
                        <a:t>若手育成期</a:t>
                      </a: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endParaRPr>
                    </a:p>
                  </a:txBody>
                  <a:tcPr marL="36000" marR="36000" marT="36000" marB="0" anchor="ctr">
                    <a:solidFill>
                      <a:schemeClr val="accent1">
                        <a:lumMod val="60000"/>
                        <a:lumOff val="40000"/>
                      </a:schemeClr>
                    </a:solidFill>
                  </a:tcPr>
                </a:tc>
                <a:tc>
                  <a:txBody>
                    <a:bodyPr/>
                    <a:lstStyle/>
                    <a:p>
                      <a:pPr marL="0" marR="0" lvl="0" indent="0" algn="ctr" defTabSz="914378" rtl="0" eaLnBrk="1" fontAlgn="auto" latinLnBrk="0" hangingPunct="1">
                        <a:lnSpc>
                          <a:spcPct val="80000"/>
                        </a:lnSpc>
                        <a:spcBef>
                          <a:spcPts val="0"/>
                        </a:spcBef>
                        <a:spcAft>
                          <a:spcPts val="0"/>
                        </a:spcAft>
                        <a:buClrTx/>
                        <a:buSzTx/>
                        <a:buFontTx/>
                        <a:buNone/>
                        <a:tabLst/>
                        <a:defRPr/>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入庁６～</a:t>
                      </a:r>
                      <a:r>
                        <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rPr>
                        <a:t>10</a:t>
                      </a: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年目</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ctr" defTabSz="914378" rtl="0" eaLnBrk="1" fontAlgn="auto" latinLnBrk="0" hangingPunct="1">
                        <a:lnSpc>
                          <a:spcPct val="80000"/>
                        </a:lnSpc>
                        <a:spcBef>
                          <a:spcPts val="0"/>
                        </a:spcBef>
                        <a:spcAft>
                          <a:spcPts val="0"/>
                        </a:spcAft>
                        <a:buClrTx/>
                        <a:buSzTx/>
                        <a:buFontTx/>
                        <a:buNone/>
                        <a:tabLst/>
                        <a:defRPr/>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　＜副主査＞</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ctr" defTabSz="914378" rtl="0" eaLnBrk="1" fontAlgn="auto" latinLnBrk="0" hangingPunct="1">
                        <a:lnSpc>
                          <a:spcPct val="80000"/>
                        </a:lnSpc>
                        <a:spcBef>
                          <a:spcPts val="0"/>
                        </a:spcBef>
                        <a:spcAft>
                          <a:spcPts val="0"/>
                        </a:spcAft>
                        <a:buClrTx/>
                        <a:buSzTx/>
                        <a:buFontTx/>
                        <a:buNone/>
                        <a:tabLst/>
                        <a:defRPr/>
                      </a:pP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rPr>
                        <a:t>中堅育成期</a:t>
                      </a: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endParaRPr>
                    </a:p>
                  </a:txBody>
                  <a:tcPr marL="36000" marR="36000" marT="36000" marB="0" anchor="ctr">
                    <a:solidFill>
                      <a:schemeClr val="accent1">
                        <a:lumMod val="60000"/>
                        <a:lumOff val="40000"/>
                      </a:schemeClr>
                    </a:solidFill>
                  </a:tcPr>
                </a:tc>
                <a:tc>
                  <a:txBody>
                    <a:bodyPr/>
                    <a:lstStyle/>
                    <a:p>
                      <a:pPr algn="ct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入庁</a:t>
                      </a:r>
                      <a:r>
                        <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rPr>
                        <a:t>11</a:t>
                      </a: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年目～</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 ＜副主査・主査＞</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ctr" defTabSz="914378" rtl="0" eaLnBrk="1" fontAlgn="auto" latinLnBrk="0" hangingPunct="1">
                        <a:lnSpc>
                          <a:spcPct val="80000"/>
                        </a:lnSpc>
                        <a:spcBef>
                          <a:spcPts val="0"/>
                        </a:spcBef>
                        <a:spcAft>
                          <a:spcPts val="0"/>
                        </a:spcAft>
                        <a:buClrTx/>
                        <a:buSzTx/>
                        <a:buFontTx/>
                        <a:buNone/>
                        <a:tabLst/>
                        <a:defRPr/>
                      </a:pP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r>
                        <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rPr>
                        <a:t>能力拡充期</a:t>
                      </a:r>
                      <a:r>
                        <a:rPr kumimoji="1" lang="en-US" altLang="ja-JP" sz="800" b="0">
                          <a:solidFill>
                            <a:schemeClr val="tx1"/>
                          </a:solidFill>
                          <a:latin typeface="UD デジタル 教科書体 NK-B" panose="02020700000000000000" pitchFamily="18" charset="-128"/>
                          <a:ea typeface="UD デジタル 教科書体 NK-B" panose="02020700000000000000" pitchFamily="18" charset="-128"/>
                        </a:rPr>
                        <a:t>】</a:t>
                      </a:r>
                      <a:endParaRPr kumimoji="1" lang="ja-JP" altLang="en-US" sz="800" b="0">
                        <a:solidFill>
                          <a:schemeClr val="tx1"/>
                        </a:solidFill>
                        <a:latin typeface="UD デジタル 教科書体 NK-B" panose="02020700000000000000" pitchFamily="18" charset="-128"/>
                        <a:ea typeface="UD デジタル 教科書体 NK-B" panose="02020700000000000000" pitchFamily="18" charset="-128"/>
                      </a:endParaRPr>
                    </a:p>
                  </a:txBody>
                  <a:tcPr marL="36000" marR="36000" marT="36000" marB="0" anchor="ctr">
                    <a:solidFill>
                      <a:schemeClr val="accent1">
                        <a:lumMod val="60000"/>
                        <a:lumOff val="40000"/>
                      </a:schemeClr>
                    </a:solidFill>
                  </a:tcPr>
                </a:tc>
                <a:extLst>
                  <a:ext uri="{0D108BD9-81ED-4DB2-BD59-A6C34878D82A}">
                    <a16:rowId xmlns:a16="http://schemas.microsoft.com/office/drawing/2014/main" val="52729931"/>
                  </a:ext>
                </a:extLst>
              </a:tr>
              <a:tr h="319580">
                <a:tc>
                  <a:txBody>
                    <a:bodyPr/>
                    <a:lstStyle/>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・設計積算、工事発注、現場監督等を一通り行なえる</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・基本的な知識を備え、運用できる</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txBody>
                  <a:tcPr marL="36000" marR="36000" marT="36000" marB="36000" anchor="ctr"/>
                </a:tc>
                <a:tc>
                  <a:txBody>
                    <a:bodyPr/>
                    <a:lstStyle/>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・計画から完了まで主体的に取り組み、適切に判断・処理することができる</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・後輩への指導的な役割が担える</a:t>
                      </a:r>
                    </a:p>
                  </a:txBody>
                  <a:tcPr marL="36000" marR="36000" marT="36000" marB="36000" anchor="ctr"/>
                </a:tc>
                <a:tc>
                  <a:txBody>
                    <a:bodyPr/>
                    <a:lstStyle/>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・業務全般で指導的役割を意識し、リーダーシップが発揮できる</a:t>
                      </a:r>
                      <a:endParaRPr kumimoji="1" lang="en-US" altLang="ja-JP" sz="800" b="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80000"/>
                        </a:lnSpc>
                      </a:pPr>
                      <a:r>
                        <a:rPr kumimoji="1" lang="ja-JP" altLang="en-US" sz="800" b="0">
                          <a:solidFill>
                            <a:schemeClr val="tx1"/>
                          </a:solidFill>
                          <a:latin typeface="UD デジタル 教科書体 NK-R" panose="02020400000000000000" pitchFamily="18" charset="-128"/>
                          <a:ea typeface="UD デジタル 教科書体 NK-R" panose="02020400000000000000" pitchFamily="18" charset="-128"/>
                        </a:rPr>
                        <a:t>・自ら管理し、目標を達成できる</a:t>
                      </a:r>
                    </a:p>
                  </a:txBody>
                  <a:tcPr marL="36000" marR="36000" marT="36000" marB="36000" anchor="ctr"/>
                </a:tc>
                <a:extLst>
                  <a:ext uri="{0D108BD9-81ED-4DB2-BD59-A6C34878D82A}">
                    <a16:rowId xmlns:a16="http://schemas.microsoft.com/office/drawing/2014/main" val="430695329"/>
                  </a:ext>
                </a:extLst>
              </a:tr>
            </a:tbl>
          </a:graphicData>
        </a:graphic>
      </p:graphicFrame>
      <p:sp>
        <p:nvSpPr>
          <p:cNvPr id="35" name="角丸四角形 143">
            <a:extLst>
              <a:ext uri="{FF2B5EF4-FFF2-40B4-BE49-F238E27FC236}">
                <a16:creationId xmlns:a16="http://schemas.microsoft.com/office/drawing/2014/main" id="{167EDC8F-3FB2-408F-92AB-D50F68439246}"/>
              </a:ext>
            </a:extLst>
          </p:cNvPr>
          <p:cNvSpPr/>
          <p:nvPr/>
        </p:nvSpPr>
        <p:spPr>
          <a:xfrm>
            <a:off x="137106" y="5240206"/>
            <a:ext cx="3993226" cy="2634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0" marR="0" lvl="0" indent="0" algn="just" defTabSz="914400" rtl="0" eaLnBrk="0" fontAlgn="base" latinLnBrk="0" hangingPunct="0">
              <a:lnSpc>
                <a:spcPct val="100000"/>
              </a:lnSpc>
              <a:spcBef>
                <a:spcPct val="0"/>
              </a:spcBef>
              <a:spcAft>
                <a:spcPts val="300"/>
              </a:spcAft>
              <a:buClrTx/>
              <a:buSzTx/>
              <a:buFontTx/>
              <a:buNone/>
              <a:tabLst/>
              <a:defRPr/>
            </a:pPr>
            <a:r>
              <a:rPr kumimoji="1" lang="ja-JP" altLang="en-US" sz="1200" b="1" i="0" u="sng" strike="noStrike" kern="1200" cap="none" spc="0" normalizeH="0" baseline="0" noProof="0">
                <a:ln>
                  <a:noFill/>
                </a:ln>
                <a:solidFill>
                  <a:schemeClr val="tx1"/>
                </a:solidFill>
                <a:effectLst/>
                <a:uLnTx/>
                <a:uFillTx/>
                <a:latin typeface="Meiryo UI"/>
                <a:ea typeface="Meiryo UI"/>
                <a:cs typeface="+mn-cs"/>
              </a:rPr>
              <a:t>専門技術の習得に向けた研修の実施</a:t>
            </a:r>
            <a:endParaRPr kumimoji="1" lang="en-US" altLang="ja-JP" sz="1200" b="1" i="0" u="sng" strike="noStrike" kern="1200" cap="none" spc="0" normalizeH="0" baseline="0" noProof="0">
              <a:ln>
                <a:noFill/>
              </a:ln>
              <a:solidFill>
                <a:schemeClr val="tx1"/>
              </a:solidFill>
              <a:effectLst/>
              <a:uLnTx/>
              <a:uFillTx/>
              <a:latin typeface="Meiryo UI"/>
              <a:ea typeface="Meiryo UI"/>
              <a:cs typeface="+mn-cs"/>
            </a:endParaRPr>
          </a:p>
        </p:txBody>
      </p:sp>
      <p:sp>
        <p:nvSpPr>
          <p:cNvPr id="36" name="テキスト ボックス 35">
            <a:extLst>
              <a:ext uri="{FF2B5EF4-FFF2-40B4-BE49-F238E27FC236}">
                <a16:creationId xmlns:a16="http://schemas.microsoft.com/office/drawing/2014/main" id="{6E0B771D-F5E0-488A-B7A5-B38C94E62C6C}"/>
              </a:ext>
            </a:extLst>
          </p:cNvPr>
          <p:cNvSpPr txBox="1"/>
          <p:nvPr/>
        </p:nvSpPr>
        <p:spPr>
          <a:xfrm>
            <a:off x="4504787" y="1005583"/>
            <a:ext cx="4318292" cy="1072538"/>
          </a:xfrm>
          <a:prstGeom prst="rect">
            <a:avLst/>
          </a:prstGeom>
          <a:noFill/>
        </p:spPr>
        <p:txBody>
          <a:bodyPr wrap="square" lIns="91440" tIns="45720" rIns="91440" bIns="45720" anchor="t">
            <a:spAutoFit/>
          </a:bodyPr>
          <a:lstStyle/>
          <a:p>
            <a:pPr marL="171450" marR="0" lvl="0" indent="-1714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若手育成期職員に求める技術スキルを明確にし、年間の習得目標や研修受講計画等を職員・上司双方で対話しながら作成。</a:t>
            </a:r>
            <a:endParaRPr lang="ja-JP">
              <a:cs typeface="+mn-cs"/>
            </a:endParaRPr>
          </a:p>
          <a:p>
            <a:pPr marL="171450" marR="0" lvl="0" indent="-1714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年度末に各スキルの習得度を評価し、次年度以降の育成計画に反映。Ｒ５年度から全所属を対象に本格実施。</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p:txBody>
      </p:sp>
      <p:sp>
        <p:nvSpPr>
          <p:cNvPr id="37" name="角丸四角形 143">
            <a:extLst>
              <a:ext uri="{FF2B5EF4-FFF2-40B4-BE49-F238E27FC236}">
                <a16:creationId xmlns:a16="http://schemas.microsoft.com/office/drawing/2014/main" id="{5E95EF86-8953-4A23-94A1-10FDBD48FD2F}"/>
              </a:ext>
            </a:extLst>
          </p:cNvPr>
          <p:cNvSpPr/>
          <p:nvPr/>
        </p:nvSpPr>
        <p:spPr>
          <a:xfrm>
            <a:off x="4477069" y="769367"/>
            <a:ext cx="3993226" cy="2634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0" marR="0" lvl="0" indent="0" algn="just" defTabSz="914400" rtl="0" eaLnBrk="0" fontAlgn="base" latinLnBrk="0" hangingPunct="0">
              <a:lnSpc>
                <a:spcPct val="100000"/>
              </a:lnSpc>
              <a:spcBef>
                <a:spcPct val="0"/>
              </a:spcBef>
              <a:spcAft>
                <a:spcPts val="300"/>
              </a:spcAft>
              <a:buClrTx/>
              <a:buSzTx/>
              <a:buFontTx/>
              <a:buNone/>
              <a:tabLst/>
              <a:defRPr/>
            </a:pPr>
            <a:r>
              <a:rPr kumimoji="1" lang="ja-JP" altLang="en-US" sz="1200" b="1" i="0" u="sng" strike="noStrike" kern="1200" cap="none" spc="0" normalizeH="0" baseline="0" noProof="0">
                <a:ln>
                  <a:noFill/>
                </a:ln>
                <a:solidFill>
                  <a:prstClr val="black"/>
                </a:solidFill>
                <a:effectLst/>
                <a:uLnTx/>
                <a:uFillTx/>
                <a:latin typeface="Meiryo UI"/>
                <a:ea typeface="Meiryo UI"/>
                <a:cs typeface="+mn-cs"/>
              </a:rPr>
              <a:t>人材育成マネジメント計画書</a:t>
            </a:r>
            <a:r>
              <a:rPr kumimoji="1" lang="ja-JP" altLang="en-US" sz="1050" b="1" i="0" u="sng" strike="noStrike" kern="1200" cap="none" spc="0" normalizeH="0" baseline="0" noProof="0">
                <a:ln>
                  <a:noFill/>
                </a:ln>
                <a:solidFill>
                  <a:prstClr val="black"/>
                </a:solidFill>
                <a:effectLst/>
                <a:uLnTx/>
                <a:uFillTx/>
                <a:latin typeface="Meiryo UI"/>
                <a:ea typeface="Meiryo UI"/>
                <a:cs typeface="+mn-cs"/>
              </a:rPr>
              <a:t>（令和４年策定、令和６年改訂）</a:t>
            </a:r>
            <a:endParaRPr kumimoji="1" lang="en-US" altLang="ja-JP" sz="1050" b="1" i="0" u="sng" strike="noStrike" kern="1200" cap="none" spc="0" normalizeH="0" baseline="0" noProof="0">
              <a:ln>
                <a:noFill/>
              </a:ln>
              <a:solidFill>
                <a:prstClr val="black"/>
              </a:solidFill>
              <a:effectLst/>
              <a:uLnTx/>
              <a:uFillTx/>
              <a:latin typeface="Meiryo UI"/>
              <a:ea typeface="Meiryo UI"/>
              <a:cs typeface="+mn-cs"/>
            </a:endParaRPr>
          </a:p>
        </p:txBody>
      </p:sp>
      <p:sp>
        <p:nvSpPr>
          <p:cNvPr id="38" name="テキスト ボックス 37">
            <a:extLst>
              <a:ext uri="{FF2B5EF4-FFF2-40B4-BE49-F238E27FC236}">
                <a16:creationId xmlns:a16="http://schemas.microsoft.com/office/drawing/2014/main" id="{23B7664B-E2BC-4B68-8554-7B714013B3C6}"/>
              </a:ext>
            </a:extLst>
          </p:cNvPr>
          <p:cNvSpPr txBox="1"/>
          <p:nvPr/>
        </p:nvSpPr>
        <p:spPr>
          <a:xfrm>
            <a:off x="4572000" y="4809196"/>
            <a:ext cx="2702674" cy="351790"/>
          </a:xfrm>
          <a:prstGeom prst="rect">
            <a:avLst/>
          </a:prstGeom>
          <a:noFill/>
        </p:spPr>
        <p:txBody>
          <a:bodyPr wrap="square" lIns="36000" tIns="36000" rIns="36000" bIns="36000" rtlCol="0">
            <a:noAutofit/>
          </a:bodyPr>
          <a:lstStyle/>
          <a:p>
            <a:r>
              <a:rPr lang="ja-JP" altLang="en-US" sz="1400" b="1">
                <a:latin typeface="Meiryo UI" panose="020B0604030504040204" pitchFamily="50" charset="-128"/>
                <a:ea typeface="Meiryo UI" panose="020B0604030504040204" pitchFamily="50" charset="-128"/>
              </a:rPr>
              <a:t>○今後の取組・検討（案）</a:t>
            </a:r>
            <a:endParaRPr lang="en-US" altLang="ja-JP" sz="1400" b="1">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87621407-3227-4F84-BF95-C1330B8FF6D3}"/>
              </a:ext>
            </a:extLst>
          </p:cNvPr>
          <p:cNvSpPr txBox="1"/>
          <p:nvPr/>
        </p:nvSpPr>
        <p:spPr>
          <a:xfrm>
            <a:off x="4651867" y="5287278"/>
            <a:ext cx="4214958" cy="1580369"/>
          </a:xfrm>
          <a:prstGeom prst="rect">
            <a:avLst/>
          </a:prstGeom>
          <a:noFill/>
        </p:spPr>
        <p:txBody>
          <a:bodyPr wrap="square" lIns="91440" tIns="45720" rIns="91440" bIns="45720" anchor="t">
            <a:spAutoFit/>
          </a:bodyPr>
          <a:lstStyle/>
          <a:p>
            <a:pPr marL="171450" marR="0" lvl="0" indent="-1714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a:ea typeface="Meiryo UI"/>
              </a:rPr>
              <a:t>現在実施している専門技術研修の</a:t>
            </a:r>
            <a:r>
              <a:rPr lang="ja-JP" altLang="en-US" sz="1100">
                <a:latin typeface="Meiryo UI"/>
                <a:ea typeface="Meiryo UI"/>
              </a:rPr>
              <a:t>充実・改善を</a:t>
            </a:r>
            <a:r>
              <a:rPr kumimoji="1" lang="ja-JP" altLang="en-US" sz="1100" b="0" i="0" u="none" strike="noStrike" kern="1200" cap="none" spc="0" normalizeH="0" baseline="0" noProof="0">
                <a:ln>
                  <a:noFill/>
                </a:ln>
                <a:effectLst/>
                <a:uLnTx/>
                <a:uFillTx/>
                <a:latin typeface="Meiryo UI"/>
                <a:ea typeface="Meiryo UI"/>
              </a:rPr>
              <a:t>継続</a:t>
            </a:r>
            <a:endParaRPr lang="en-US" altLang="ja-JP" sz="1100" b="0" i="0" u="none" strike="noStrike" kern="1200" cap="none" spc="0" normalizeH="0" baseline="0" noProof="0">
              <a:ln>
                <a:noFill/>
              </a:ln>
              <a:effectLst/>
              <a:uLnTx/>
              <a:uFillTx/>
              <a:latin typeface="Meiryo UI"/>
              <a:ea typeface="Meiryo UI"/>
            </a:endParaRPr>
          </a:p>
          <a:p>
            <a:pPr marL="171450" marR="0" lvl="0" indent="-171450" algn="just" defTabSz="914400" rtl="0" eaLnBrk="0" fontAlgn="base" latinLnBrk="0" hangingPunct="0">
              <a:lnSpc>
                <a:spcPct val="150000"/>
              </a:lnSpc>
              <a:spcBef>
                <a:spcPct val="0"/>
              </a:spcBef>
              <a:spcAft>
                <a:spcPct val="0"/>
              </a:spcAft>
              <a:buClrTx/>
              <a:buSzTx/>
              <a:buFont typeface="Wingdings" panose="05000000000000000000" pitchFamily="2" charset="2"/>
              <a:buChar char="Ø"/>
              <a:tabLst/>
              <a:defRPr/>
            </a:pPr>
            <a:r>
              <a:rPr kumimoji="1" lang="ja-JP" altLang="en-US"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外部研修等を活用した技術力向上</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R="0" lvl="0" algn="just" defTabSz="914400" rtl="0" eaLnBrk="0" fontAlgn="base" latinLnBrk="0" hangingPunct="0">
              <a:lnSpc>
                <a:spcPct val="150000"/>
              </a:lnSpc>
              <a:spcBef>
                <a:spcPct val="0"/>
              </a:spcBef>
              <a:spcAft>
                <a:spcPct val="0"/>
              </a:spcAft>
              <a:buClrTx/>
              <a:buSzTx/>
              <a:tabLst/>
              <a:defRPr/>
            </a:pPr>
            <a:r>
              <a:rPr lang="ja-JP" altLang="en-US" sz="1100">
                <a:latin typeface="Meiryo UI" panose="020B0604030504040204" pitchFamily="50" charset="-128"/>
                <a:ea typeface="Meiryo UI" panose="020B0604030504040204" pitchFamily="50" charset="-128"/>
              </a:rPr>
              <a:t>　　（近畿地整研修等の活用、建コン協講師の派遣依頼など）</a:t>
            </a:r>
            <a:endParaRPr lang="en-US" altLang="ja-JP" sz="1100" b="0" i="0" u="none" strike="noStrike" kern="1200" cap="none" spc="0" normalizeH="0" baseline="0" noProof="0">
              <a:ln>
                <a:noFill/>
              </a:ln>
              <a:effectLst/>
              <a:uLnTx/>
              <a:uFillTx/>
              <a:latin typeface="Meiryo UI" panose="020B0604030504040204" pitchFamily="50" charset="-128"/>
              <a:ea typeface="Meiryo UI" panose="020B0604030504040204" pitchFamily="50" charset="-128"/>
            </a:endParaRPr>
          </a:p>
          <a:p>
            <a:pPr marL="171450" indent="-171450" algn="just">
              <a:lnSpc>
                <a:spcPct val="150000"/>
              </a:lnSpc>
              <a:buFont typeface="Wingdings" panose="05000000000000000000" pitchFamily="2" charset="2"/>
              <a:buChar char="Ø"/>
              <a:defRPr/>
            </a:pPr>
            <a:r>
              <a:rPr kumimoji="1" lang="ja-JP" altLang="en-US" sz="1100" b="0" i="0" u="none" strike="noStrike" kern="1200" cap="none" spc="0" normalizeH="0" baseline="0" noProof="0">
                <a:ln>
                  <a:noFill/>
                </a:ln>
                <a:effectLst/>
                <a:uLnTx/>
                <a:uFillTx/>
                <a:latin typeface="Meiryo UI"/>
                <a:ea typeface="Meiryo UI"/>
              </a:rPr>
              <a:t>設計・施工から、点検・補修</a:t>
            </a:r>
            <a:r>
              <a:rPr lang="ja-JP" altLang="en-US" sz="1100">
                <a:latin typeface="Meiryo UI"/>
                <a:ea typeface="Meiryo UI"/>
              </a:rPr>
              <a:t>、更新</a:t>
            </a:r>
            <a:r>
              <a:rPr kumimoji="1" lang="ja-JP" altLang="en-US" sz="1100" b="0" i="0" u="none" strike="noStrike" kern="1200" cap="none" spc="0" normalizeH="0" baseline="0" noProof="0">
                <a:ln>
                  <a:noFill/>
                </a:ln>
                <a:effectLst/>
                <a:uLnTx/>
                <a:uFillTx/>
                <a:latin typeface="Meiryo UI"/>
                <a:ea typeface="Meiryo UI"/>
              </a:rPr>
              <a:t>計画の検討までの</a:t>
            </a:r>
            <a:r>
              <a:rPr lang="ja-JP" altLang="en-US" sz="1100">
                <a:latin typeface="Meiryo UI"/>
                <a:ea typeface="Meiryo UI"/>
              </a:rPr>
              <a:t>ライフサイクルを理解した上で、施設管理をマネジメントできる、維持管理技術の習得に向けた人材育成</a:t>
            </a:r>
            <a:endParaRPr lang="ja-JP" altLang="en-US" sz="1100" b="0" i="0" u="none" strike="noStrike" kern="1200" cap="none" spc="0" normalizeH="0" baseline="0" noProof="0">
              <a:ln>
                <a:noFill/>
              </a:ln>
              <a:effectLst/>
              <a:uLnTx/>
              <a:uFillTx/>
              <a:latin typeface="Meiryo UI"/>
              <a:ea typeface="Meiryo UI"/>
            </a:endParaRPr>
          </a:p>
        </p:txBody>
      </p:sp>
      <p:sp>
        <p:nvSpPr>
          <p:cNvPr id="42" name="角丸四角形 143">
            <a:extLst>
              <a:ext uri="{FF2B5EF4-FFF2-40B4-BE49-F238E27FC236}">
                <a16:creationId xmlns:a16="http://schemas.microsoft.com/office/drawing/2014/main" id="{6F0247F5-FEA4-45DA-9200-E5F998FD8D69}"/>
              </a:ext>
            </a:extLst>
          </p:cNvPr>
          <p:cNvSpPr/>
          <p:nvPr/>
        </p:nvSpPr>
        <p:spPr>
          <a:xfrm>
            <a:off x="4666700" y="5076353"/>
            <a:ext cx="3993226" cy="2634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0" marR="0" lvl="0" indent="0" algn="just" defTabSz="914400" rtl="0" eaLnBrk="0" fontAlgn="base" latinLnBrk="0" hangingPunct="0">
              <a:lnSpc>
                <a:spcPct val="100000"/>
              </a:lnSpc>
              <a:spcBef>
                <a:spcPct val="0"/>
              </a:spcBef>
              <a:spcAft>
                <a:spcPts val="300"/>
              </a:spcAft>
              <a:buClrTx/>
              <a:buSzTx/>
              <a:buFontTx/>
              <a:buNone/>
              <a:tabLst/>
              <a:defRPr/>
            </a:pPr>
            <a:r>
              <a:rPr kumimoji="1" lang="ja-JP" altLang="en-US" sz="1200" b="1" i="0" u="sng" strike="noStrike" kern="1200" cap="none" spc="0" normalizeH="0" baseline="0" noProof="0">
                <a:ln>
                  <a:noFill/>
                </a:ln>
                <a:solidFill>
                  <a:schemeClr val="tx1"/>
                </a:solidFill>
                <a:effectLst/>
                <a:uLnTx/>
                <a:uFillTx/>
                <a:latin typeface="Meiryo UI"/>
                <a:ea typeface="Meiryo UI"/>
                <a:cs typeface="+mn-cs"/>
              </a:rPr>
              <a:t>維持管理のできる人材の育成に向けた検討</a:t>
            </a:r>
            <a:endParaRPr kumimoji="1" lang="en-US" altLang="ja-JP" sz="1200" b="1" i="0" u="sng" strike="noStrike" kern="1200" cap="none" spc="0" normalizeH="0" baseline="0" noProof="0">
              <a:ln>
                <a:noFill/>
              </a:ln>
              <a:solidFill>
                <a:schemeClr val="tx1"/>
              </a:solidFill>
              <a:effectLst/>
              <a:uLnTx/>
              <a:uFillTx/>
              <a:latin typeface="Meiryo UI"/>
              <a:ea typeface="Meiryo UI"/>
              <a:cs typeface="+mn-cs"/>
            </a:endParaRPr>
          </a:p>
        </p:txBody>
      </p:sp>
    </p:spTree>
    <p:extLst>
      <p:ext uri="{BB962C8B-B14F-4D97-AF65-F5344CB8AC3E}">
        <p14:creationId xmlns:p14="http://schemas.microsoft.com/office/powerpoint/2010/main" val="2980818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21</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70C09959-1907-A74A-61D2-945445724E98}"/>
              </a:ext>
            </a:extLst>
          </p:cNvPr>
          <p:cNvSpPr/>
          <p:nvPr/>
        </p:nvSpPr>
        <p:spPr>
          <a:xfrm>
            <a:off x="105931" y="61913"/>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３    </a:t>
            </a:r>
            <a:r>
              <a:rPr lang="ja-JP" altLang="en-US" sz="2400" b="1">
                <a:solidFill>
                  <a:schemeClr val="accent6"/>
                </a:solidFill>
                <a:latin typeface="Meiryo UI"/>
                <a:ea typeface="Meiryo UI"/>
                <a:cs typeface="Meiryo UI" pitchFamily="50" charset="-128"/>
              </a:rPr>
              <a:t>５</a:t>
            </a:r>
            <a:r>
              <a:rPr lang="ja-JP" altLang="en-US" sz="2400" b="1">
                <a:solidFill>
                  <a:schemeClr val="bg1"/>
                </a:solidFill>
                <a:latin typeface="Meiryo UI"/>
                <a:ea typeface="Meiryo UI"/>
                <a:cs typeface="Meiryo UI" pitchFamily="50" charset="-128"/>
              </a:rPr>
              <a:t>　地域維持管理連携プラットフォーム</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59" name="AutoShape 7">
            <a:extLst>
              <a:ext uri="{FF2B5EF4-FFF2-40B4-BE49-F238E27FC236}">
                <a16:creationId xmlns:a16="http://schemas.microsoft.com/office/drawing/2014/main" id="{7096A54E-50BC-41C8-B22A-86A32B32A79C}"/>
              </a:ext>
            </a:extLst>
          </p:cNvPr>
          <p:cNvSpPr>
            <a:spLocks noChangeArrowheads="1"/>
          </p:cNvSpPr>
          <p:nvPr/>
        </p:nvSpPr>
        <p:spPr bwMode="auto">
          <a:xfrm>
            <a:off x="246915" y="722270"/>
            <a:ext cx="4233862" cy="1834444"/>
          </a:xfrm>
          <a:prstGeom prst="roundRect">
            <a:avLst>
              <a:gd name="adj" fmla="val 4606"/>
            </a:avLst>
          </a:prstGeom>
          <a:ln/>
        </p:spPr>
        <p:style>
          <a:lnRef idx="2">
            <a:schemeClr val="accent1"/>
          </a:lnRef>
          <a:fillRef idx="1">
            <a:schemeClr val="lt1"/>
          </a:fillRef>
          <a:effectRef idx="0">
            <a:schemeClr val="accent1"/>
          </a:effectRef>
          <a:fontRef idx="minor">
            <a:schemeClr val="dk1"/>
          </a:fontRef>
        </p:style>
        <p:txBody>
          <a:bodyPr anchor="t"/>
          <a:lstStyle/>
          <a:p>
            <a:pPr lvl="0" defTabSz="914400" eaLnBrk="0" fontAlgn="base" hangingPunct="0">
              <a:spcBef>
                <a:spcPct val="0"/>
              </a:spcBef>
              <a:spcAft>
                <a:spcPct val="0"/>
              </a:spcAft>
              <a:defRPr/>
            </a:pPr>
            <a:r>
              <a:rPr kumimoji="1" lang="en-US" altLang="ja-JP" sz="1400" b="1">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400" b="1">
                <a:solidFill>
                  <a:srgbClr val="000000"/>
                </a:solidFill>
                <a:latin typeface="Meiryo UI" panose="020B0604030504040204" pitchFamily="50" charset="-128"/>
                <a:ea typeface="Meiryo UI" panose="020B0604030504040204" pitchFamily="50" charset="-128"/>
                <a:cs typeface="Times New Roman" panose="02020603050405020304" pitchFamily="18" charset="0"/>
              </a:rPr>
              <a:t>目的</a:t>
            </a:r>
            <a:r>
              <a:rPr kumimoji="1" lang="en-US" altLang="ja-JP" sz="1400" b="1">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p>
          <a:p>
            <a:pPr lvl="0" defTabSz="914400" eaLnBrk="0" fontAlgn="base" hangingPunct="0">
              <a:spcBef>
                <a:spcPct val="0"/>
              </a:spcBef>
              <a:spcAft>
                <a:spcPct val="0"/>
              </a:spcAft>
              <a:defRPr/>
            </a:pPr>
            <a:r>
              <a:rPr kumimoji="1" lang="ja-JP" altLang="en-US" sz="14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地域維持管理連携プラットフォーム」は、施設管理者が責任をもって、将来にわたり良好に都市基盤施設（や公共建築物）を維持管理し、府民の安全、安心を確保していくため、地域の特性等が活かせる土木事務所単位で府、市町村、大学等が連携し、維持管理に関する情報及びノウハウの共有や研修等を通じて、技術連携や人材育成等に取り組むことを目的とする。</a:t>
            </a:r>
          </a:p>
        </p:txBody>
      </p:sp>
      <p:sp>
        <p:nvSpPr>
          <p:cNvPr id="81" name="AutoShape 7">
            <a:extLst>
              <a:ext uri="{FF2B5EF4-FFF2-40B4-BE49-F238E27FC236}">
                <a16:creationId xmlns:a16="http://schemas.microsoft.com/office/drawing/2014/main" id="{039455FB-4906-4820-93AB-2ADC153028EF}"/>
              </a:ext>
            </a:extLst>
          </p:cNvPr>
          <p:cNvSpPr>
            <a:spLocks noChangeArrowheads="1"/>
          </p:cNvSpPr>
          <p:nvPr/>
        </p:nvSpPr>
        <p:spPr bwMode="auto">
          <a:xfrm>
            <a:off x="4572000" y="722270"/>
            <a:ext cx="4435475" cy="1834444"/>
          </a:xfrm>
          <a:prstGeom prst="roundRect">
            <a:avLst>
              <a:gd name="adj" fmla="val 4606"/>
            </a:avLst>
          </a:prstGeom>
          <a:ln/>
        </p:spPr>
        <p:style>
          <a:lnRef idx="2">
            <a:schemeClr val="accent1"/>
          </a:lnRef>
          <a:fillRef idx="1">
            <a:schemeClr val="lt1"/>
          </a:fillRef>
          <a:effectRef idx="0">
            <a:schemeClr val="accent1"/>
          </a:effectRef>
          <a:fontRef idx="minor">
            <a:schemeClr val="dk1"/>
          </a:fontRef>
        </p:style>
        <p:txBody>
          <a:bodyPr lIns="91440" tIns="45720" rIns="91440" bIns="45720" anchor="ctr"/>
          <a:lstStyle/>
          <a:p>
            <a:r>
              <a:rPr lang="en-US" altLang="ja-JP" sz="1400" b="1">
                <a:latin typeface="Meiryo UI"/>
                <a:ea typeface="Meiryo UI"/>
                <a:cs typeface="Meiryo UI" panose="020B0604030504040204" pitchFamily="50" charset="-128"/>
              </a:rPr>
              <a:t>【</a:t>
            </a:r>
            <a:r>
              <a:rPr lang="ja-JP" altLang="en-US" sz="1400" b="1">
                <a:latin typeface="Meiryo UI"/>
                <a:ea typeface="Meiryo UI"/>
                <a:cs typeface="Meiryo UI" panose="020B0604030504040204" pitchFamily="50" charset="-128"/>
              </a:rPr>
              <a:t>取り組み状況</a:t>
            </a:r>
            <a:r>
              <a:rPr lang="en-US" altLang="ja-JP" sz="1400" b="1">
                <a:latin typeface="Meiryo UI"/>
                <a:ea typeface="Meiryo UI"/>
                <a:cs typeface="Meiryo UI" panose="020B0604030504040204" pitchFamily="50" charset="-128"/>
              </a:rPr>
              <a:t>】</a:t>
            </a:r>
            <a:endParaRPr lang="en-US" sz="1400">
              <a:latin typeface="Meiryo UI"/>
              <a:ea typeface="Meiryo UI"/>
            </a:endParaRPr>
          </a:p>
          <a:p>
            <a:pPr>
              <a:buFont typeface="Arial" panose="05000000000000000000" pitchFamily="2" charset="2"/>
              <a:buChar char="•"/>
            </a:pPr>
            <a:r>
              <a:rPr lang="ja-JP" sz="1100">
                <a:latin typeface="Meiryo UI"/>
                <a:ea typeface="Meiryo UI"/>
                <a:cs typeface="Meiryo UI" panose="020B0604030504040204" pitchFamily="50" charset="-128"/>
              </a:rPr>
              <a:t>７土木事務所にプラットフォームを設置</a:t>
            </a:r>
            <a:r>
              <a:rPr lang="ja-JP" sz="700">
                <a:latin typeface="Meiryo UI"/>
                <a:ea typeface="Meiryo UI"/>
                <a:cs typeface="Meiryo UI" panose="020B0604030504040204" pitchFamily="50" charset="-128"/>
              </a:rPr>
              <a:t>（</a:t>
            </a:r>
            <a:r>
              <a:rPr lang="en-US" altLang="ja-JP" sz="700">
                <a:latin typeface="Meiryo UI"/>
                <a:ea typeface="Meiryo UI"/>
                <a:cs typeface="Meiryo UI" panose="020B0604030504040204" pitchFamily="50" charset="-128"/>
              </a:rPr>
              <a:t>42</a:t>
            </a:r>
            <a:r>
              <a:rPr lang="ja-JP" sz="700">
                <a:latin typeface="Meiryo UI"/>
                <a:ea typeface="Meiryo UI"/>
                <a:cs typeface="Meiryo UI" panose="020B0604030504040204" pitchFamily="50" charset="-128"/>
              </a:rPr>
              <a:t>市町村、</a:t>
            </a:r>
            <a:r>
              <a:rPr lang="en-US" altLang="ja-JP" sz="700">
                <a:latin typeface="Meiryo UI"/>
                <a:ea typeface="Meiryo UI"/>
                <a:cs typeface="Meiryo UI" panose="020B0604030504040204" pitchFamily="50" charset="-128"/>
              </a:rPr>
              <a:t>7</a:t>
            </a:r>
            <a:r>
              <a:rPr lang="ja-JP" sz="700">
                <a:latin typeface="Meiryo UI"/>
                <a:ea typeface="Meiryo UI"/>
                <a:cs typeface="Meiryo UI" panose="020B0604030504040204" pitchFamily="50" charset="-128"/>
              </a:rPr>
              <a:t>大学参画）</a:t>
            </a:r>
            <a:r>
              <a:rPr lang="ja-JP" sz="1100">
                <a:latin typeface="Meiryo UI"/>
                <a:ea typeface="Meiryo UI"/>
                <a:cs typeface="Meiryo UI" panose="020B0604030504040204" pitchFamily="50" charset="-128"/>
              </a:rPr>
              <a:t>し</a:t>
            </a:r>
            <a:r>
              <a:rPr lang="ja-JP" sz="1000">
                <a:latin typeface="Meiryo UI"/>
                <a:ea typeface="Meiryo UI"/>
                <a:cs typeface="Meiryo UI" panose="020B0604030504040204" pitchFamily="50" charset="-128"/>
              </a:rPr>
              <a:t>、</a:t>
            </a:r>
            <a:r>
              <a:rPr lang="ja-JP" sz="1100">
                <a:latin typeface="Meiryo UI"/>
                <a:ea typeface="Meiryo UI"/>
                <a:cs typeface="Meiryo UI" panose="020B0604030504040204" pitchFamily="50" charset="-128"/>
              </a:rPr>
              <a:t>維持管理の課題、取組みの共有や合同研修による人材育成を実施</a:t>
            </a:r>
            <a:endParaRPr lang="en-US" sz="1100">
              <a:latin typeface="Meiryo UI"/>
              <a:ea typeface="Meiryo UI"/>
              <a:cs typeface="Meiryo UI" panose="020B0604030504040204" pitchFamily="50" charset="-128"/>
            </a:endParaRPr>
          </a:p>
          <a:p>
            <a:pPr>
              <a:buFont typeface="Arial" panose="05000000000000000000" pitchFamily="2" charset="2"/>
              <a:buChar char="•"/>
            </a:pPr>
            <a:r>
              <a:rPr lang="en-US" altLang="ja-JP" sz="1100">
                <a:latin typeface="Meiryo UI"/>
                <a:ea typeface="Meiryo UI"/>
                <a:cs typeface="Meiryo UI" panose="020B0604030504040204" pitchFamily="50" charset="-128"/>
              </a:rPr>
              <a:t>37</a:t>
            </a:r>
            <a:r>
              <a:rPr lang="ja-JP" sz="1100">
                <a:latin typeface="Meiryo UI"/>
                <a:ea typeface="Meiryo UI"/>
                <a:cs typeface="Meiryo UI" panose="020B0604030504040204" pitchFamily="50" charset="-128"/>
              </a:rPr>
              <a:t>市町村が橋梁やトンネルの点検業務を（公財）都市整備推進センターに一括発注（橋梁定期点検を延べ約6700橋実施（H27～R5））</a:t>
            </a:r>
            <a:endParaRPr lang="en-US"/>
          </a:p>
          <a:p>
            <a:pPr>
              <a:buFont typeface="Arial" panose="05000000000000000000" pitchFamily="2" charset="2"/>
              <a:buChar char="•"/>
            </a:pPr>
            <a:r>
              <a:rPr lang="ja-JP" sz="1100">
                <a:latin typeface="Meiryo UI"/>
                <a:ea typeface="Meiryo UI"/>
                <a:cs typeface="Meiryo UI" panose="020B0604030504040204" pitchFamily="50" charset="-128"/>
              </a:rPr>
              <a:t>画像解析・</a:t>
            </a:r>
            <a:r>
              <a:rPr lang="en-US" altLang="ja-JP" sz="1100">
                <a:latin typeface="Meiryo UI"/>
                <a:ea typeface="Meiryo UI"/>
                <a:cs typeface="Meiryo UI" panose="020B0604030504040204" pitchFamily="50" charset="-128"/>
              </a:rPr>
              <a:t>AI</a:t>
            </a:r>
            <a:r>
              <a:rPr lang="ja-JP" sz="1100">
                <a:latin typeface="Meiryo UI"/>
                <a:ea typeface="Meiryo UI"/>
                <a:cs typeface="Meiryo UI" panose="020B0604030504040204" pitchFamily="50" charset="-128"/>
              </a:rPr>
              <a:t>損傷診断に関する実証実験等、</a:t>
            </a:r>
            <a:r>
              <a:rPr lang="en-US" altLang="ja-JP" sz="1100">
                <a:latin typeface="Meiryo UI"/>
                <a:ea typeface="Meiryo UI"/>
                <a:cs typeface="Meiryo UI" panose="020B0604030504040204" pitchFamily="50" charset="-128"/>
              </a:rPr>
              <a:t>7</a:t>
            </a:r>
            <a:r>
              <a:rPr lang="ja-JP" sz="1100">
                <a:latin typeface="Meiryo UI"/>
                <a:ea typeface="Meiryo UI"/>
                <a:cs typeface="Meiryo UI" panose="020B0604030504040204" pitchFamily="50" charset="-128"/>
              </a:rPr>
              <a:t>大学との共同研究を実施（技術連携42件（H27～R5））</a:t>
            </a:r>
            <a:endParaRPr lang="en-US"/>
          </a:p>
          <a:p>
            <a:pPr>
              <a:buFont typeface="Arial" panose="05000000000000000000" pitchFamily="2" charset="2"/>
              <a:buChar char="•"/>
            </a:pPr>
            <a:r>
              <a:rPr lang="en-US" altLang="ja-JP" sz="1100">
                <a:latin typeface="Meiryo UI"/>
                <a:ea typeface="Meiryo UI"/>
                <a:cs typeface="Meiryo UI" panose="020B0604030504040204" pitchFamily="50" charset="-128"/>
              </a:rPr>
              <a:t>7</a:t>
            </a:r>
            <a:r>
              <a:rPr lang="ja-JP" sz="1100">
                <a:latin typeface="Meiryo UI"/>
                <a:ea typeface="Meiryo UI"/>
                <a:cs typeface="Meiryo UI" panose="020B0604030504040204" pitchFamily="50" charset="-128"/>
              </a:rPr>
              <a:t>大学に、さまざまな技術的な課題に関する技術相談を実施（技術相談125件、うち市町村11件（H27～R5））</a:t>
            </a:r>
            <a:endParaRPr lang="en-US"/>
          </a:p>
          <a:p>
            <a:pPr>
              <a:buFont typeface="Arial" panose="05000000000000000000" pitchFamily="2" charset="2"/>
              <a:buChar char="•"/>
            </a:pPr>
            <a:r>
              <a:rPr lang="ja-JP" sz="1100">
                <a:latin typeface="Meiryo UI"/>
                <a:ea typeface="Meiryo UI"/>
                <a:cs typeface="Meiryo UI" panose="020B0604030504040204" pitchFamily="50" charset="-128"/>
              </a:rPr>
              <a:t>大阪府職員が講師となり大学生へのメンテナンス講座を実施</a:t>
            </a:r>
            <a:endParaRPr lang="ja-JP" sz="1100"/>
          </a:p>
        </p:txBody>
      </p:sp>
      <p:sp>
        <p:nvSpPr>
          <p:cNvPr id="31" name="正方形/長方形 30">
            <a:extLst>
              <a:ext uri="{FF2B5EF4-FFF2-40B4-BE49-F238E27FC236}">
                <a16:creationId xmlns:a16="http://schemas.microsoft.com/office/drawing/2014/main" id="{3857A9D2-32E3-DBEF-9311-2A48E3C181D1}"/>
              </a:ext>
            </a:extLst>
          </p:cNvPr>
          <p:cNvSpPr/>
          <p:nvPr/>
        </p:nvSpPr>
        <p:spPr>
          <a:xfrm>
            <a:off x="246915" y="5689505"/>
            <a:ext cx="8650170" cy="1169551"/>
          </a:xfrm>
          <a:prstGeom prst="rect">
            <a:avLst/>
          </a:prstGeom>
          <a:noFill/>
        </p:spPr>
        <p:txBody>
          <a:bodyPr wrap="square">
            <a:spAutoFit/>
          </a:bodyPr>
          <a:lstStyle/>
          <a:p>
            <a:pPr fontAlgn="base">
              <a:spcBef>
                <a:spcPct val="0"/>
              </a:spcBef>
              <a:spcAft>
                <a:spcPct val="0"/>
              </a:spcAft>
              <a:defRPr/>
            </a:pPr>
            <a:r>
              <a:rPr lang="ja-JP" altLang="en-US" sz="1400" b="1">
                <a:solidFill>
                  <a:srgbClr val="000000"/>
                </a:solidFill>
                <a:latin typeface="Meiryo UI" panose="020B0604030504040204" pitchFamily="50" charset="-128"/>
                <a:ea typeface="Meiryo UI" panose="020B0604030504040204" pitchFamily="50" charset="-128"/>
              </a:rPr>
              <a:t>今後の取組・検討（案）</a:t>
            </a:r>
            <a:endParaRPr lang="en-US" altLang="ja-JP" sz="14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85725" indent="-85725" eaLnBrk="0" fontAlgn="base" hangingPunct="0">
              <a:spcBef>
                <a:spcPct val="0"/>
              </a:spcBef>
              <a:spcAft>
                <a:spcPct val="0"/>
              </a:spcAft>
              <a:buFont typeface="Arial" panose="020B0604020202020204" pitchFamily="34" charset="0"/>
              <a:buChar char="•"/>
              <a:defRPr/>
            </a:pPr>
            <a:r>
              <a:rPr lang="ja-JP" altLang="en-US" sz="14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これまでの維持管理に関する情報やノウハウの共有、人材育成、技術連携の更なる充実、強化</a:t>
            </a:r>
            <a:endParaRPr lang="en-US" altLang="ja-JP" sz="14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85725" indent="-85725" eaLnBrk="0" fontAlgn="base" hangingPunct="0">
              <a:spcBef>
                <a:spcPct val="0"/>
              </a:spcBef>
              <a:spcAft>
                <a:spcPct val="0"/>
              </a:spcAft>
              <a:buFont typeface="Arial" panose="020B0604020202020204" pitchFamily="34" charset="0"/>
              <a:buChar char="•"/>
              <a:defRPr/>
            </a:pPr>
            <a:r>
              <a:rPr lang="ja-JP" altLang="en-US" sz="14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地域の特性等に合った、維持管理業務の広域連携や他分野連携などの効率的・効果的なマネジメント手法の検討</a:t>
            </a:r>
            <a:endParaRPr lang="en-US" altLang="ja-JP" sz="140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85725" indent="-85725" eaLnBrk="0" fontAlgn="base" hangingPunct="0">
              <a:spcBef>
                <a:spcPct val="0"/>
              </a:spcBef>
              <a:spcAft>
                <a:spcPct val="0"/>
              </a:spcAft>
              <a:buFont typeface="Arial" panose="020B0604020202020204" pitchFamily="34" charset="0"/>
              <a:buChar char="•"/>
              <a:defRPr/>
            </a:pPr>
            <a:r>
              <a:rPr lang="ja-JP" altLang="en-US" sz="140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市町村の技術者不足や技術力を継承していくための、技術補完者（都市整備推進センター等）を活用した人材育成や持続性向上の検討</a:t>
            </a:r>
            <a:endParaRPr lang="ja-JP" altLang="en-US" sz="1400">
              <a:solidFill>
                <a:srgbClr val="000000"/>
              </a:solidFill>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正方形/長方形 32">
            <a:extLst>
              <a:ext uri="{FF2B5EF4-FFF2-40B4-BE49-F238E27FC236}">
                <a16:creationId xmlns:a16="http://schemas.microsoft.com/office/drawing/2014/main" id="{661BC65F-056D-4682-B5AE-F5C1F845135B}"/>
              </a:ext>
            </a:extLst>
          </p:cNvPr>
          <p:cNvSpPr/>
          <p:nvPr/>
        </p:nvSpPr>
        <p:spPr>
          <a:xfrm>
            <a:off x="248441" y="2792343"/>
            <a:ext cx="8801365" cy="2883137"/>
          </a:xfrm>
          <a:prstGeom prst="rect">
            <a:avLst/>
          </a:prstGeom>
          <a:solidFill>
            <a:srgbClr val="CCFF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06BB80D4-AF6E-4FE4-B4A6-553227855026}"/>
              </a:ext>
            </a:extLst>
          </p:cNvPr>
          <p:cNvSpPr/>
          <p:nvPr/>
        </p:nvSpPr>
        <p:spPr>
          <a:xfrm>
            <a:off x="371985" y="3046053"/>
            <a:ext cx="6360287" cy="2428506"/>
          </a:xfrm>
          <a:prstGeom prst="rect">
            <a:avLst/>
          </a:prstGeom>
          <a:solidFill>
            <a:srgbClr val="FFFFCC"/>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メイリオ" panose="020B0604030504040204" pitchFamily="50" charset="-128"/>
              <a:ea typeface="メイリオ" panose="020B0604030504040204" pitchFamily="50" charset="-128"/>
            </a:endParaRPr>
          </a:p>
        </p:txBody>
      </p:sp>
      <p:grpSp>
        <p:nvGrpSpPr>
          <p:cNvPr id="66" name="グループ化 65">
            <a:extLst>
              <a:ext uri="{FF2B5EF4-FFF2-40B4-BE49-F238E27FC236}">
                <a16:creationId xmlns:a16="http://schemas.microsoft.com/office/drawing/2014/main" id="{AA0B96B7-F1AF-4C57-9133-D9F6C8902EE3}"/>
              </a:ext>
            </a:extLst>
          </p:cNvPr>
          <p:cNvGrpSpPr/>
          <p:nvPr/>
        </p:nvGrpSpPr>
        <p:grpSpPr>
          <a:xfrm>
            <a:off x="6795333" y="3963151"/>
            <a:ext cx="577542" cy="431800"/>
            <a:chOff x="-6350" y="3494"/>
            <a:chExt cx="657225" cy="431800"/>
          </a:xfrm>
        </p:grpSpPr>
        <p:sp>
          <p:nvSpPr>
            <p:cNvPr id="67" name="左右矢印 52">
              <a:extLst>
                <a:ext uri="{FF2B5EF4-FFF2-40B4-BE49-F238E27FC236}">
                  <a16:creationId xmlns:a16="http://schemas.microsoft.com/office/drawing/2014/main" id="{88FCD723-AD2F-43CB-980A-9A88EF465534}"/>
                </a:ext>
              </a:extLst>
            </p:cNvPr>
            <p:cNvSpPr/>
            <p:nvPr/>
          </p:nvSpPr>
          <p:spPr>
            <a:xfrm>
              <a:off x="-6350" y="3494"/>
              <a:ext cx="657225" cy="431800"/>
            </a:xfrm>
            <a:prstGeom prst="leftRightArrow">
              <a:avLst>
                <a:gd name="adj1" fmla="val 57843"/>
                <a:gd name="adj2" fmla="val 49672"/>
              </a:avLst>
            </a:prstGeom>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spcAft>
                  <a:spcPts val="0"/>
                </a:spcAft>
              </a:pPr>
              <a:endParaRPr lang="ja-JP" sz="1200">
                <a:effectLst/>
                <a:latin typeface="メイリオ" panose="020B0604030504040204" pitchFamily="50" charset="-128"/>
                <a:ea typeface="メイリオ" panose="020B0604030504040204" pitchFamily="50" charset="-128"/>
                <a:cs typeface="ＭＳ Ｐゴシック"/>
              </a:endParaRPr>
            </a:p>
          </p:txBody>
        </p:sp>
        <p:sp>
          <p:nvSpPr>
            <p:cNvPr id="68" name="テキスト ボックス 245">
              <a:extLst>
                <a:ext uri="{FF2B5EF4-FFF2-40B4-BE49-F238E27FC236}">
                  <a16:creationId xmlns:a16="http://schemas.microsoft.com/office/drawing/2014/main" id="{A7B5089A-A7FF-4E18-BC14-AC667FF49AAF}"/>
                </a:ext>
              </a:extLst>
            </p:cNvPr>
            <p:cNvSpPr txBox="1"/>
            <p:nvPr/>
          </p:nvSpPr>
          <p:spPr>
            <a:xfrm>
              <a:off x="66675" y="95250"/>
              <a:ext cx="533400" cy="257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900" b="1" kern="100">
                  <a:solidFill>
                    <a:srgbClr val="FFFFFF"/>
                  </a:solidFill>
                  <a:effectLst/>
                  <a:latin typeface="メイリオ" panose="020B0604030504040204" pitchFamily="50" charset="-128"/>
                  <a:ea typeface="メイリオ" panose="020B0604030504040204" pitchFamily="50" charset="-128"/>
                  <a:cs typeface="Times New Roman"/>
                </a:rPr>
                <a:t>連携</a:t>
              </a:r>
              <a:endParaRPr lang="ja-JP" sz="900" kern="100">
                <a:effectLst/>
                <a:latin typeface="メイリオ" panose="020B0604030504040204" pitchFamily="50" charset="-128"/>
                <a:ea typeface="メイリオ" panose="020B0604030504040204" pitchFamily="50" charset="-128"/>
                <a:cs typeface="Times New Roman"/>
              </a:endParaRPr>
            </a:p>
          </p:txBody>
        </p:sp>
      </p:grpSp>
      <p:sp>
        <p:nvSpPr>
          <p:cNvPr id="35" name="テキスト ボックス 168">
            <a:extLst>
              <a:ext uri="{FF2B5EF4-FFF2-40B4-BE49-F238E27FC236}">
                <a16:creationId xmlns:a16="http://schemas.microsoft.com/office/drawing/2014/main" id="{FBDD07EE-C464-454D-9140-A6D207A4F8AF}"/>
              </a:ext>
            </a:extLst>
          </p:cNvPr>
          <p:cNvSpPr txBox="1"/>
          <p:nvPr/>
        </p:nvSpPr>
        <p:spPr>
          <a:xfrm>
            <a:off x="919266" y="3101727"/>
            <a:ext cx="2653665" cy="37630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spcAft>
                <a:spcPts val="0"/>
              </a:spcAft>
            </a:pPr>
            <a:r>
              <a:rPr lang="ja-JP" sz="900" b="1" kern="100">
                <a:effectLst/>
                <a:latin typeface="メイリオ" panose="020B0604030504040204" pitchFamily="50" charset="-128"/>
                <a:ea typeface="メイリオ" panose="020B0604030504040204" pitchFamily="50" charset="-128"/>
                <a:cs typeface="Times New Roman"/>
              </a:rPr>
              <a:t>大阪府維持管理連携プラットフォーム事務局</a:t>
            </a:r>
            <a:endParaRPr lang="en-US" altLang="ja-JP" sz="900" b="1" kern="100">
              <a:effectLst/>
              <a:latin typeface="メイリオ" panose="020B0604030504040204" pitchFamily="50" charset="-128"/>
              <a:ea typeface="メイリオ" panose="020B0604030504040204" pitchFamily="50" charset="-128"/>
              <a:cs typeface="Times New Roman"/>
            </a:endParaRPr>
          </a:p>
          <a:p>
            <a:pPr algn="ctr">
              <a:lnSpc>
                <a:spcPts val="1200"/>
              </a:lnSpc>
              <a:spcAft>
                <a:spcPts val="0"/>
              </a:spcAft>
            </a:pPr>
            <a:r>
              <a:rPr lang="ja-JP" altLang="en-US" sz="800" kern="100">
                <a:effectLst/>
                <a:latin typeface="メイリオ" panose="020B0604030504040204" pitchFamily="50" charset="-128"/>
                <a:ea typeface="メイリオ" panose="020B0604030504040204" pitchFamily="50" charset="-128"/>
                <a:cs typeface="Times New Roman"/>
              </a:rPr>
              <a:t>考え方の統一、情報共有、各プラットフォームの交流</a:t>
            </a:r>
            <a:endParaRPr lang="ja-JP" altLang="en-US" sz="600" kern="100">
              <a:effectLst/>
              <a:latin typeface="メイリオ" panose="020B0604030504040204" pitchFamily="50" charset="-128"/>
              <a:ea typeface="メイリオ" panose="020B0604030504040204" pitchFamily="50" charset="-128"/>
              <a:cs typeface="Times New Roman"/>
            </a:endParaRPr>
          </a:p>
        </p:txBody>
      </p:sp>
      <p:sp>
        <p:nvSpPr>
          <p:cNvPr id="69" name="正方形/長方形 68">
            <a:extLst>
              <a:ext uri="{FF2B5EF4-FFF2-40B4-BE49-F238E27FC236}">
                <a16:creationId xmlns:a16="http://schemas.microsoft.com/office/drawing/2014/main" id="{D982E90C-6227-4690-A53B-B48A67729354}"/>
              </a:ext>
            </a:extLst>
          </p:cNvPr>
          <p:cNvSpPr/>
          <p:nvPr/>
        </p:nvSpPr>
        <p:spPr>
          <a:xfrm>
            <a:off x="273842" y="2628161"/>
            <a:ext cx="4453408" cy="326667"/>
          </a:xfrm>
          <a:prstGeom prst="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地域維持管理連携プラットフォーム</a:t>
            </a: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H26</a:t>
            </a: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70" name="グループ化 69">
            <a:extLst>
              <a:ext uri="{FF2B5EF4-FFF2-40B4-BE49-F238E27FC236}">
                <a16:creationId xmlns:a16="http://schemas.microsoft.com/office/drawing/2014/main" id="{AF928D10-D291-4C38-9CC9-11A5793C7641}"/>
              </a:ext>
            </a:extLst>
          </p:cNvPr>
          <p:cNvGrpSpPr/>
          <p:nvPr/>
        </p:nvGrpSpPr>
        <p:grpSpPr>
          <a:xfrm>
            <a:off x="7437911" y="3167287"/>
            <a:ext cx="1512992" cy="2307271"/>
            <a:chOff x="586740" y="933135"/>
            <a:chExt cx="1512992" cy="2307271"/>
          </a:xfrm>
        </p:grpSpPr>
        <p:sp>
          <p:nvSpPr>
            <p:cNvPr id="71" name="テキスト ボックス 149">
              <a:extLst>
                <a:ext uri="{FF2B5EF4-FFF2-40B4-BE49-F238E27FC236}">
                  <a16:creationId xmlns:a16="http://schemas.microsoft.com/office/drawing/2014/main" id="{8F702B7A-0010-4B0E-9DE1-4B86F4C8CF72}"/>
                </a:ext>
              </a:extLst>
            </p:cNvPr>
            <p:cNvSpPr txBox="1"/>
            <p:nvPr/>
          </p:nvSpPr>
          <p:spPr>
            <a:xfrm>
              <a:off x="587732" y="933135"/>
              <a:ext cx="1512000" cy="828000"/>
            </a:xfrm>
            <a:prstGeom prst="rect">
              <a:avLst/>
            </a:prstGeom>
            <a:solidFill>
              <a:schemeClr val="lt1"/>
            </a:solidFill>
            <a:ln w="6350">
              <a:solidFill>
                <a:prstClr val="black"/>
              </a:solid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1000" b="1" kern="100">
                  <a:solidFill>
                    <a:schemeClr val="tx1"/>
                  </a:solidFill>
                  <a:effectLst/>
                  <a:latin typeface="メイリオ" panose="020B0604030504040204" pitchFamily="50" charset="-128"/>
                  <a:ea typeface="メイリオ" panose="020B0604030504040204" pitchFamily="50" charset="-128"/>
                  <a:cs typeface="Times New Roman"/>
                </a:rPr>
                <a:t>近畿地方整備局・</a:t>
              </a:r>
              <a:endParaRPr lang="ja-JP" sz="1100" b="1" kern="100">
                <a:solidFill>
                  <a:schemeClr val="tx1"/>
                </a:solidFill>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sz="1000" b="1" kern="100">
                  <a:solidFill>
                    <a:schemeClr val="tx1"/>
                  </a:solidFill>
                  <a:effectLst/>
                  <a:latin typeface="メイリオ" panose="020B0604030504040204" pitchFamily="50" charset="-128"/>
                  <a:ea typeface="メイリオ" panose="020B0604030504040204" pitchFamily="50" charset="-128"/>
                  <a:cs typeface="Times New Roman"/>
                </a:rPr>
                <a:t>大阪府・</a:t>
              </a:r>
              <a:r>
                <a:rPr lang="ja-JP" altLang="en-US" sz="1000" b="1" kern="100">
                  <a:solidFill>
                    <a:schemeClr val="tx1"/>
                  </a:solidFill>
                  <a:latin typeface="メイリオ" panose="020B0604030504040204" pitchFamily="50" charset="-128"/>
                  <a:ea typeface="メイリオ" panose="020B0604030504040204" pitchFamily="50" charset="-128"/>
                  <a:cs typeface="Times New Roman"/>
                </a:rPr>
                <a:t>大阪</a:t>
              </a:r>
              <a:r>
                <a:rPr lang="ja-JP" sz="1000" b="1" kern="100">
                  <a:solidFill>
                    <a:schemeClr val="tx1"/>
                  </a:solidFill>
                  <a:effectLst/>
                  <a:latin typeface="メイリオ" panose="020B0604030504040204" pitchFamily="50" charset="-128"/>
                  <a:ea typeface="メイリオ" panose="020B0604030504040204" pitchFamily="50" charset="-128"/>
                  <a:cs typeface="Times New Roman"/>
                </a:rPr>
                <a:t>市</a:t>
              </a:r>
              <a:r>
                <a:rPr lang="ja-JP" altLang="en-US" sz="1000" kern="100">
                  <a:solidFill>
                    <a:schemeClr val="tx1"/>
                  </a:solidFill>
                  <a:effectLst/>
                  <a:latin typeface="メイリオ" panose="020B0604030504040204" pitchFamily="50" charset="-128"/>
                  <a:ea typeface="メイリオ" panose="020B0604030504040204" pitchFamily="50" charset="-128"/>
                  <a:cs typeface="Times New Roman"/>
                </a:rPr>
                <a:t>　等</a:t>
              </a:r>
              <a:endParaRPr lang="ja-JP" sz="1100" kern="100">
                <a:solidFill>
                  <a:schemeClr val="tx1"/>
                </a:solidFill>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en-US" altLang="ja-JP" sz="1000" kern="100">
                  <a:effectLst/>
                  <a:latin typeface="メイリオ" panose="020B0604030504040204" pitchFamily="50" charset="-128"/>
                  <a:ea typeface="メイリオ" panose="020B0604030504040204" pitchFamily="50" charset="-128"/>
                  <a:cs typeface="Times New Roman"/>
                </a:rPr>
                <a:t>【</a:t>
              </a:r>
              <a:r>
                <a:rPr lang="ja-JP" sz="1000" kern="100">
                  <a:effectLst/>
                  <a:latin typeface="メイリオ" panose="020B0604030504040204" pitchFamily="50" charset="-128"/>
                  <a:ea typeface="メイリオ" panose="020B0604030504040204" pitchFamily="50" charset="-128"/>
                  <a:cs typeface="Times New Roman"/>
                </a:rPr>
                <a:t>内容</a:t>
              </a:r>
              <a:r>
                <a:rPr lang="en-US" altLang="ja-JP" sz="1000" kern="100">
                  <a:effectLst/>
                  <a:latin typeface="メイリオ" panose="020B0604030504040204" pitchFamily="50" charset="-128"/>
                  <a:ea typeface="メイリオ" panose="020B0604030504040204" pitchFamily="50" charset="-128"/>
                  <a:cs typeface="Times New Roman"/>
                </a:rPr>
                <a:t>】</a:t>
              </a:r>
              <a:r>
                <a:rPr lang="ja-JP" sz="1000" kern="100">
                  <a:effectLst/>
                  <a:latin typeface="メイリオ" panose="020B0604030504040204" pitchFamily="50" charset="-128"/>
                  <a:ea typeface="メイリオ" panose="020B0604030504040204" pitchFamily="50" charset="-128"/>
                  <a:cs typeface="Times New Roman"/>
                </a:rPr>
                <a:t>：</a:t>
              </a:r>
              <a:endParaRPr lang="en-US" altLang="ja-JP" sz="1000"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sz="1000" kern="100">
                  <a:effectLst/>
                  <a:latin typeface="メイリオ" panose="020B0604030504040204" pitchFamily="50" charset="-128"/>
                  <a:ea typeface="メイリオ" panose="020B0604030504040204" pitchFamily="50" charset="-128"/>
                  <a:cs typeface="Times New Roman"/>
                </a:rPr>
                <a:t>維持管理・更新に</a:t>
              </a:r>
              <a:endParaRPr lang="en-US" altLang="ja-JP" sz="1000"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sz="1000" kern="100">
                  <a:effectLst/>
                  <a:latin typeface="メイリオ" panose="020B0604030504040204" pitchFamily="50" charset="-128"/>
                  <a:ea typeface="メイリオ" panose="020B0604030504040204" pitchFamily="50" charset="-128"/>
                  <a:cs typeface="Times New Roman"/>
                </a:rPr>
                <a:t>関する情報共有</a:t>
              </a:r>
              <a:r>
                <a:rPr lang="ja-JP" altLang="en-US" sz="1000" kern="100">
                  <a:latin typeface="メイリオ" panose="020B0604030504040204" pitchFamily="50" charset="-128"/>
                  <a:ea typeface="メイリオ" panose="020B0604030504040204" pitchFamily="50" charset="-128"/>
                  <a:cs typeface="Times New Roman"/>
                </a:rPr>
                <a:t>　等</a:t>
              </a:r>
              <a:endParaRPr lang="en-US" altLang="ja-JP" sz="1000"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endParaRPr lang="en-US" altLang="ja-JP" sz="1000" kern="100">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endParaRPr lang="ja-JP" sz="1100" kern="100">
                <a:effectLst/>
                <a:latin typeface="メイリオ" panose="020B0604030504040204" pitchFamily="50" charset="-128"/>
                <a:ea typeface="メイリオ" panose="020B0604030504040204" pitchFamily="50" charset="-128"/>
                <a:cs typeface="Times New Roman"/>
              </a:endParaRPr>
            </a:p>
          </p:txBody>
        </p:sp>
        <p:sp>
          <p:nvSpPr>
            <p:cNvPr id="72" name="テキスト ボックス 231">
              <a:extLst>
                <a:ext uri="{FF2B5EF4-FFF2-40B4-BE49-F238E27FC236}">
                  <a16:creationId xmlns:a16="http://schemas.microsoft.com/office/drawing/2014/main" id="{2A0F48F2-3EAD-4B1D-A0BE-21710ECC7248}"/>
                </a:ext>
              </a:extLst>
            </p:cNvPr>
            <p:cNvSpPr txBox="1"/>
            <p:nvPr/>
          </p:nvSpPr>
          <p:spPr>
            <a:xfrm>
              <a:off x="586740" y="1810956"/>
              <a:ext cx="1512000" cy="84373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900" b="1" kern="100">
                  <a:effectLst/>
                  <a:latin typeface="メイリオ" panose="020B0604030504040204" pitchFamily="50" charset="-128"/>
                  <a:ea typeface="メイリオ" panose="020B0604030504040204" pitchFamily="50" charset="-128"/>
                  <a:cs typeface="Times New Roman"/>
                </a:rPr>
                <a:t>道路メンテナンス会議</a:t>
              </a:r>
              <a:endParaRPr lang="ja-JP" sz="1050"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sz="800" kern="100">
                  <a:effectLst/>
                  <a:latin typeface="メイリオ" panose="020B0604030504040204" pitchFamily="50" charset="-128"/>
                  <a:ea typeface="メイリオ" panose="020B0604030504040204" pitchFamily="50" charset="-128"/>
                  <a:cs typeface="Times New Roman"/>
                </a:rPr>
                <a:t>事務局：大阪国道事務所</a:t>
              </a:r>
              <a:r>
                <a:rPr lang="ja-JP" altLang="en-US" sz="800" kern="100">
                  <a:latin typeface="メイリオ" panose="020B0604030504040204" pitchFamily="50" charset="-128"/>
                  <a:ea typeface="メイリオ" panose="020B0604030504040204" pitchFamily="50" charset="-128"/>
                  <a:cs typeface="Times New Roman"/>
                </a:rPr>
                <a:t>・</a:t>
              </a:r>
              <a:endParaRPr lang="en-US" altLang="ja-JP" sz="800" kern="100">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altLang="en-US" sz="800" kern="100">
                  <a:effectLst/>
                  <a:latin typeface="メイリオ" panose="020B0604030504040204" pitchFamily="50" charset="-128"/>
                  <a:ea typeface="メイリオ" panose="020B0604030504040204" pitchFamily="50" charset="-128"/>
                  <a:cs typeface="Times New Roman"/>
                </a:rPr>
                <a:t>　　　　</a:t>
              </a:r>
              <a:r>
                <a:rPr lang="ja-JP" sz="800" kern="100">
                  <a:effectLst/>
                  <a:latin typeface="メイリオ" panose="020B0604030504040204" pitchFamily="50" charset="-128"/>
                  <a:ea typeface="メイリオ" panose="020B0604030504040204" pitchFamily="50" charset="-128"/>
                  <a:cs typeface="Times New Roman"/>
                </a:rPr>
                <a:t>大阪府・大阪市・</a:t>
              </a:r>
              <a:endParaRPr lang="en-US" altLang="ja-JP" sz="800" kern="100">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altLang="en-US" sz="800" kern="100">
                  <a:effectLst/>
                  <a:latin typeface="メイリオ" panose="020B0604030504040204" pitchFamily="50" charset="-128"/>
                  <a:ea typeface="メイリオ" panose="020B0604030504040204" pitchFamily="50" charset="-128"/>
                  <a:cs typeface="Times New Roman"/>
                </a:rPr>
                <a:t>　　　　</a:t>
              </a:r>
              <a:r>
                <a:rPr lang="ja-JP" sz="800" kern="100">
                  <a:effectLst/>
                  <a:latin typeface="メイリオ" panose="020B0604030504040204" pitchFamily="50" charset="-128"/>
                  <a:ea typeface="メイリオ" panose="020B0604030504040204" pitchFamily="50" charset="-128"/>
                  <a:cs typeface="Times New Roman"/>
                </a:rPr>
                <a:t>堺市など</a:t>
              </a:r>
              <a:endParaRPr lang="ja-JP" sz="1000"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sz="800" kern="100">
                  <a:effectLst/>
                  <a:latin typeface="メイリオ" panose="020B0604030504040204" pitchFamily="50" charset="-128"/>
                  <a:ea typeface="メイリオ" panose="020B0604030504040204" pitchFamily="50" charset="-128"/>
                  <a:cs typeface="Times New Roman"/>
                </a:rPr>
                <a:t>構成員：府内市町村</a:t>
              </a:r>
              <a:r>
                <a:rPr lang="ja-JP" altLang="en-US" sz="800" kern="100">
                  <a:latin typeface="メイリオ" panose="020B0604030504040204" pitchFamily="50" charset="-128"/>
                  <a:ea typeface="メイリオ" panose="020B0604030504040204" pitchFamily="50" charset="-128"/>
                  <a:cs typeface="Times New Roman"/>
                </a:rPr>
                <a:t>　等</a:t>
              </a:r>
              <a:endParaRPr lang="ja-JP" sz="1000" kern="100">
                <a:effectLst/>
                <a:latin typeface="メイリオ" panose="020B0604030504040204" pitchFamily="50" charset="-128"/>
                <a:ea typeface="メイリオ" panose="020B0604030504040204" pitchFamily="50" charset="-128"/>
                <a:cs typeface="Times New Roman"/>
              </a:endParaRPr>
            </a:p>
          </p:txBody>
        </p:sp>
        <p:sp>
          <p:nvSpPr>
            <p:cNvPr id="73" name="テキスト ボックス 232">
              <a:extLst>
                <a:ext uri="{FF2B5EF4-FFF2-40B4-BE49-F238E27FC236}">
                  <a16:creationId xmlns:a16="http://schemas.microsoft.com/office/drawing/2014/main" id="{EDF14719-264C-4989-B47A-0F8839FD0E2E}"/>
                </a:ext>
              </a:extLst>
            </p:cNvPr>
            <p:cNvSpPr txBox="1"/>
            <p:nvPr/>
          </p:nvSpPr>
          <p:spPr>
            <a:xfrm>
              <a:off x="586740" y="2687956"/>
              <a:ext cx="1512000" cy="5524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900" b="1" kern="100">
                  <a:effectLst/>
                  <a:latin typeface="メイリオ" panose="020B0604030504040204" pitchFamily="50" charset="-128"/>
                  <a:ea typeface="メイリオ" panose="020B0604030504040204" pitchFamily="50" charset="-128"/>
                  <a:cs typeface="Times New Roman"/>
                </a:rPr>
                <a:t>大阪府下水道促進協議会</a:t>
              </a:r>
              <a:endParaRPr lang="ja-JP" sz="1050"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sz="900" kern="100">
                  <a:effectLst/>
                  <a:latin typeface="メイリオ" panose="020B0604030504040204" pitchFamily="50" charset="-128"/>
                  <a:ea typeface="メイリオ" panose="020B0604030504040204" pitchFamily="50" charset="-128"/>
                  <a:cs typeface="Times New Roman"/>
                </a:rPr>
                <a:t>事務局：大阪府</a:t>
              </a:r>
              <a:endParaRPr lang="ja-JP" sz="1050"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r>
                <a:rPr lang="ja-JP" sz="900" kern="100">
                  <a:effectLst/>
                  <a:latin typeface="メイリオ" panose="020B0604030504040204" pitchFamily="50" charset="-128"/>
                  <a:ea typeface="メイリオ" panose="020B0604030504040204" pitchFamily="50" charset="-128"/>
                  <a:cs typeface="Times New Roman"/>
                </a:rPr>
                <a:t>構成員：府内市町村</a:t>
              </a:r>
              <a:endParaRPr lang="ja-JP" sz="1050" kern="100">
                <a:effectLst/>
                <a:latin typeface="メイリオ" panose="020B0604030504040204" pitchFamily="50" charset="-128"/>
                <a:ea typeface="メイリオ" panose="020B0604030504040204" pitchFamily="50" charset="-128"/>
                <a:cs typeface="Times New Roman"/>
              </a:endParaRPr>
            </a:p>
          </p:txBody>
        </p:sp>
      </p:grpSp>
      <p:grpSp>
        <p:nvGrpSpPr>
          <p:cNvPr id="91" name="グループ化 90">
            <a:extLst>
              <a:ext uri="{FF2B5EF4-FFF2-40B4-BE49-F238E27FC236}">
                <a16:creationId xmlns:a16="http://schemas.microsoft.com/office/drawing/2014/main" id="{93E2EC4B-C7BC-43FA-A626-ABDD0C5226B3}"/>
              </a:ext>
            </a:extLst>
          </p:cNvPr>
          <p:cNvGrpSpPr/>
          <p:nvPr/>
        </p:nvGrpSpPr>
        <p:grpSpPr>
          <a:xfrm>
            <a:off x="466631" y="3741809"/>
            <a:ext cx="6119940" cy="1668302"/>
            <a:chOff x="562668" y="3766121"/>
            <a:chExt cx="6119940" cy="1668302"/>
          </a:xfrm>
        </p:grpSpPr>
        <p:grpSp>
          <p:nvGrpSpPr>
            <p:cNvPr id="53" name="グループ化 52">
              <a:extLst>
                <a:ext uri="{FF2B5EF4-FFF2-40B4-BE49-F238E27FC236}">
                  <a16:creationId xmlns:a16="http://schemas.microsoft.com/office/drawing/2014/main" id="{6A205BA7-B032-4C98-8E5E-1525DE679DCA}"/>
                </a:ext>
              </a:extLst>
            </p:cNvPr>
            <p:cNvGrpSpPr/>
            <p:nvPr/>
          </p:nvGrpSpPr>
          <p:grpSpPr>
            <a:xfrm>
              <a:off x="1209673" y="4266103"/>
              <a:ext cx="3894385" cy="529538"/>
              <a:chOff x="2256155" y="3356990"/>
              <a:chExt cx="4617627" cy="659663"/>
            </a:xfrm>
          </p:grpSpPr>
          <p:sp>
            <p:nvSpPr>
              <p:cNvPr id="54" name="円/楕円 41">
                <a:extLst>
                  <a:ext uri="{FF2B5EF4-FFF2-40B4-BE49-F238E27FC236}">
                    <a16:creationId xmlns:a16="http://schemas.microsoft.com/office/drawing/2014/main" id="{CA136F81-5A7A-48C9-B62E-5D6C8C51F6B0}"/>
                  </a:ext>
                </a:extLst>
              </p:cNvPr>
              <p:cNvSpPr/>
              <p:nvPr/>
            </p:nvSpPr>
            <p:spPr>
              <a:xfrm>
                <a:off x="2256155" y="3356992"/>
                <a:ext cx="659661" cy="6596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メイリオ" panose="020B0604030504040204" pitchFamily="50" charset="-128"/>
                    <a:ea typeface="メイリオ" panose="020B0604030504040204" pitchFamily="50" charset="-128"/>
                  </a:rPr>
                  <a:t>豊能</a:t>
                </a:r>
              </a:p>
            </p:txBody>
          </p:sp>
          <p:sp>
            <p:nvSpPr>
              <p:cNvPr id="55" name="円/楕円 42">
                <a:extLst>
                  <a:ext uri="{FF2B5EF4-FFF2-40B4-BE49-F238E27FC236}">
                    <a16:creationId xmlns:a16="http://schemas.microsoft.com/office/drawing/2014/main" id="{24CF6110-0D84-432B-BA5F-584E39A77AC4}"/>
                  </a:ext>
                </a:extLst>
              </p:cNvPr>
              <p:cNvSpPr/>
              <p:nvPr/>
            </p:nvSpPr>
            <p:spPr>
              <a:xfrm>
                <a:off x="2915816" y="3356992"/>
                <a:ext cx="659661" cy="6596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メイリオ" panose="020B0604030504040204" pitchFamily="50" charset="-128"/>
                    <a:ea typeface="メイリオ" panose="020B0604030504040204" pitchFamily="50" charset="-128"/>
                  </a:rPr>
                  <a:t>三島</a:t>
                </a:r>
              </a:p>
            </p:txBody>
          </p:sp>
          <p:sp>
            <p:nvSpPr>
              <p:cNvPr id="56" name="円/楕円 43">
                <a:extLst>
                  <a:ext uri="{FF2B5EF4-FFF2-40B4-BE49-F238E27FC236}">
                    <a16:creationId xmlns:a16="http://schemas.microsoft.com/office/drawing/2014/main" id="{008C8C73-FDCE-4CA1-BA75-928689C3C539}"/>
                  </a:ext>
                </a:extLst>
              </p:cNvPr>
              <p:cNvSpPr/>
              <p:nvPr/>
            </p:nvSpPr>
            <p:spPr>
              <a:xfrm>
                <a:off x="3575477" y="3356991"/>
                <a:ext cx="659661" cy="6596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メイリオ" panose="020B0604030504040204" pitchFamily="50" charset="-128"/>
                    <a:ea typeface="メイリオ" panose="020B0604030504040204" pitchFamily="50" charset="-128"/>
                  </a:rPr>
                  <a:t>北河内</a:t>
                </a:r>
              </a:p>
            </p:txBody>
          </p:sp>
          <p:sp>
            <p:nvSpPr>
              <p:cNvPr id="57" name="円/楕円 44">
                <a:extLst>
                  <a:ext uri="{FF2B5EF4-FFF2-40B4-BE49-F238E27FC236}">
                    <a16:creationId xmlns:a16="http://schemas.microsoft.com/office/drawing/2014/main" id="{30AE5472-FED2-498A-88BA-5BE7CADC9C3A}"/>
                  </a:ext>
                </a:extLst>
              </p:cNvPr>
              <p:cNvSpPr/>
              <p:nvPr/>
            </p:nvSpPr>
            <p:spPr>
              <a:xfrm>
                <a:off x="4235138" y="3356992"/>
                <a:ext cx="659661" cy="6596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メイリオ" panose="020B0604030504040204" pitchFamily="50" charset="-128"/>
                    <a:ea typeface="メイリオ" panose="020B0604030504040204" pitchFamily="50" charset="-128"/>
                  </a:rPr>
                  <a:t>中河内</a:t>
                </a:r>
              </a:p>
            </p:txBody>
          </p:sp>
          <p:sp>
            <p:nvSpPr>
              <p:cNvPr id="58" name="円/楕円 45">
                <a:extLst>
                  <a:ext uri="{FF2B5EF4-FFF2-40B4-BE49-F238E27FC236}">
                    <a16:creationId xmlns:a16="http://schemas.microsoft.com/office/drawing/2014/main" id="{4640A354-79FB-4DEF-99E9-99BF6F2A9DB0}"/>
                  </a:ext>
                </a:extLst>
              </p:cNvPr>
              <p:cNvSpPr/>
              <p:nvPr/>
            </p:nvSpPr>
            <p:spPr>
              <a:xfrm>
                <a:off x="4894799" y="3356992"/>
                <a:ext cx="659661" cy="6596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メイリオ" panose="020B0604030504040204" pitchFamily="50" charset="-128"/>
                    <a:ea typeface="メイリオ" panose="020B0604030504040204" pitchFamily="50" charset="-128"/>
                  </a:rPr>
                  <a:t>南河内</a:t>
                </a:r>
              </a:p>
            </p:txBody>
          </p:sp>
          <p:sp>
            <p:nvSpPr>
              <p:cNvPr id="60" name="円/楕円 46">
                <a:extLst>
                  <a:ext uri="{FF2B5EF4-FFF2-40B4-BE49-F238E27FC236}">
                    <a16:creationId xmlns:a16="http://schemas.microsoft.com/office/drawing/2014/main" id="{446897E9-1CED-4634-AA81-E8CA24A8AA0D}"/>
                  </a:ext>
                </a:extLst>
              </p:cNvPr>
              <p:cNvSpPr/>
              <p:nvPr/>
            </p:nvSpPr>
            <p:spPr>
              <a:xfrm>
                <a:off x="5554460" y="3356991"/>
                <a:ext cx="659661" cy="6596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メイリオ" panose="020B0604030504040204" pitchFamily="50" charset="-128"/>
                    <a:ea typeface="メイリオ" panose="020B0604030504040204" pitchFamily="50" charset="-128"/>
                  </a:rPr>
                  <a:t>泉北</a:t>
                </a:r>
              </a:p>
            </p:txBody>
          </p:sp>
          <p:sp>
            <p:nvSpPr>
              <p:cNvPr id="61" name="円/楕円 47">
                <a:extLst>
                  <a:ext uri="{FF2B5EF4-FFF2-40B4-BE49-F238E27FC236}">
                    <a16:creationId xmlns:a16="http://schemas.microsoft.com/office/drawing/2014/main" id="{FD0CBEF4-C139-43EA-BF3F-F38210377CD1}"/>
                  </a:ext>
                </a:extLst>
              </p:cNvPr>
              <p:cNvSpPr/>
              <p:nvPr/>
            </p:nvSpPr>
            <p:spPr>
              <a:xfrm>
                <a:off x="6214121" y="3356990"/>
                <a:ext cx="659661" cy="65966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メイリオ" panose="020B0604030504040204" pitchFamily="50" charset="-128"/>
                    <a:ea typeface="メイリオ" panose="020B0604030504040204" pitchFamily="50" charset="-128"/>
                  </a:rPr>
                  <a:t>泉南</a:t>
                </a:r>
              </a:p>
            </p:txBody>
          </p:sp>
        </p:grpSp>
        <p:sp>
          <p:nvSpPr>
            <p:cNvPr id="34" name="テキスト ボックス 284">
              <a:extLst>
                <a:ext uri="{FF2B5EF4-FFF2-40B4-BE49-F238E27FC236}">
                  <a16:creationId xmlns:a16="http://schemas.microsoft.com/office/drawing/2014/main" id="{310AA0D0-FCB6-461F-B6DB-080EF75A7388}"/>
                </a:ext>
              </a:extLst>
            </p:cNvPr>
            <p:cNvSpPr txBox="1"/>
            <p:nvPr/>
          </p:nvSpPr>
          <p:spPr>
            <a:xfrm>
              <a:off x="5352275" y="3792204"/>
              <a:ext cx="1330333" cy="1642219"/>
            </a:xfrm>
            <a:prstGeom prst="rect">
              <a:avLst/>
            </a:prstGeom>
            <a:solidFill>
              <a:schemeClr val="lt1"/>
            </a:solidFill>
            <a:ln w="6350">
              <a:solidFill>
                <a:prstClr val="black"/>
              </a:solid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200"/>
                </a:lnSpc>
                <a:spcAft>
                  <a:spcPts val="0"/>
                </a:spcAft>
              </a:pPr>
              <a:r>
                <a:rPr lang="ja-JP" altLang="en-US" sz="1100" b="1" kern="100">
                  <a:latin typeface="メイリオ" panose="020B0604030504040204" pitchFamily="50" charset="-128"/>
                  <a:ea typeface="メイリオ" panose="020B0604030504040204" pitchFamily="50" charset="-128"/>
                  <a:cs typeface="Times New Roman"/>
                </a:rPr>
                <a:t>近隣の</a:t>
              </a:r>
              <a:r>
                <a:rPr lang="ja-JP" altLang="en-US" sz="1100" b="1" kern="100">
                  <a:effectLst/>
                  <a:latin typeface="メイリオ" panose="020B0604030504040204" pitchFamily="50" charset="-128"/>
                  <a:ea typeface="メイリオ" panose="020B0604030504040204" pitchFamily="50" charset="-128"/>
                  <a:cs typeface="Times New Roman"/>
                </a:rPr>
                <a:t>大学</a:t>
              </a:r>
              <a:endParaRPr lang="en-US" altLang="ja-JP" sz="1100" b="1" kern="100">
                <a:effectLst/>
                <a:latin typeface="メイリオ" panose="020B0604030504040204" pitchFamily="50" charset="-128"/>
                <a:ea typeface="メイリオ" panose="020B0604030504040204" pitchFamily="50" charset="-128"/>
                <a:cs typeface="Times New Roman"/>
              </a:endParaRPr>
            </a:p>
            <a:p>
              <a:pPr algn="just">
                <a:lnSpc>
                  <a:spcPts val="1200"/>
                </a:lnSpc>
                <a:spcAft>
                  <a:spcPts val="0"/>
                </a:spcAft>
              </a:pPr>
              <a:endParaRPr lang="en-US" altLang="ja-JP" sz="1100" b="1" kern="100">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a:latin typeface="メイリオ" panose="020B0604030504040204" pitchFamily="50" charset="-128"/>
                  <a:ea typeface="メイリオ" panose="020B0604030504040204" pitchFamily="50" charset="-128"/>
                  <a:cs typeface="Times New Roman"/>
                </a:rPr>
                <a:t>・大阪工業大学</a:t>
              </a:r>
              <a:endParaRPr lang="en-US" altLang="ja-JP" sz="1050" kern="100">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a:effectLst/>
                  <a:latin typeface="メイリオ" panose="020B0604030504040204" pitchFamily="50" charset="-128"/>
                  <a:ea typeface="メイリオ" panose="020B0604030504040204" pitchFamily="50" charset="-128"/>
                  <a:cs typeface="Times New Roman"/>
                </a:rPr>
                <a:t>・</a:t>
              </a:r>
              <a:r>
                <a:rPr lang="ja-JP" altLang="en-US" sz="1050" kern="100">
                  <a:latin typeface="メイリオ" panose="020B0604030504040204" pitchFamily="50" charset="-128"/>
                  <a:ea typeface="メイリオ" panose="020B0604030504040204" pitchFamily="50" charset="-128"/>
                  <a:cs typeface="Times New Roman"/>
                </a:rPr>
                <a:t>大阪公立大学</a:t>
              </a:r>
              <a:endParaRPr lang="en-US" altLang="ja-JP" sz="1050" kern="100">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a:effectLst/>
                  <a:latin typeface="メイリオ" panose="020B0604030504040204" pitchFamily="50" charset="-128"/>
                  <a:ea typeface="メイリオ" panose="020B0604030504040204" pitchFamily="50" charset="-128"/>
                  <a:cs typeface="Times New Roman"/>
                </a:rPr>
                <a:t>・大阪産業大学</a:t>
              </a:r>
              <a:endParaRPr lang="en-US" altLang="ja-JP" sz="1050" kern="100">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a:effectLst/>
                  <a:latin typeface="メイリオ" panose="020B0604030504040204" pitchFamily="50" charset="-128"/>
                  <a:ea typeface="メイリオ" panose="020B0604030504040204" pitchFamily="50" charset="-128"/>
                  <a:cs typeface="Times New Roman"/>
                </a:rPr>
                <a:t>・大阪大学</a:t>
              </a:r>
              <a:endParaRPr lang="en-US" altLang="ja-JP" sz="1050" kern="100">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a:latin typeface="メイリオ" panose="020B0604030504040204" pitchFamily="50" charset="-128"/>
                  <a:ea typeface="メイリオ" panose="020B0604030504040204" pitchFamily="50" charset="-128"/>
                  <a:cs typeface="Times New Roman"/>
                </a:rPr>
                <a:t>・関西大学</a:t>
              </a:r>
              <a:endParaRPr lang="en-US" altLang="ja-JP" sz="1050" kern="100">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a:effectLst/>
                  <a:latin typeface="メイリオ" panose="020B0604030504040204" pitchFamily="50" charset="-128"/>
                  <a:ea typeface="メイリオ" panose="020B0604030504040204" pitchFamily="50" charset="-128"/>
                  <a:cs typeface="Times New Roman"/>
                </a:rPr>
                <a:t>・近畿大学</a:t>
              </a:r>
              <a:endParaRPr lang="en-US" altLang="ja-JP" sz="1050" kern="100">
                <a:effectLst/>
                <a:latin typeface="メイリオ" panose="020B0604030504040204" pitchFamily="50" charset="-128"/>
                <a:ea typeface="メイリオ" panose="020B0604030504040204" pitchFamily="50" charset="-128"/>
                <a:cs typeface="Times New Roman"/>
              </a:endParaRPr>
            </a:p>
            <a:p>
              <a:pPr algn="just">
                <a:spcAft>
                  <a:spcPts val="0"/>
                </a:spcAft>
              </a:pPr>
              <a:r>
                <a:rPr lang="ja-JP" altLang="en-US" sz="1050" kern="100">
                  <a:latin typeface="メイリオ" panose="020B0604030504040204" pitchFamily="50" charset="-128"/>
                  <a:ea typeface="メイリオ" panose="020B0604030504040204" pitchFamily="50" charset="-128"/>
                  <a:cs typeface="Times New Roman"/>
                </a:rPr>
                <a:t>・摂南大学</a:t>
              </a:r>
              <a:endParaRPr lang="en-US" altLang="ja-JP" sz="1100" kern="100">
                <a:latin typeface="メイリオ" panose="020B0604030504040204" pitchFamily="50" charset="-128"/>
                <a:ea typeface="メイリオ" panose="020B0604030504040204" pitchFamily="50" charset="-128"/>
                <a:cs typeface="Times New Roman"/>
              </a:endParaRPr>
            </a:p>
          </p:txBody>
        </p:sp>
        <p:sp>
          <p:nvSpPr>
            <p:cNvPr id="75" name="テキスト ボックス 284">
              <a:extLst>
                <a:ext uri="{FF2B5EF4-FFF2-40B4-BE49-F238E27FC236}">
                  <a16:creationId xmlns:a16="http://schemas.microsoft.com/office/drawing/2014/main" id="{6A75CD3B-EF1F-4D9D-B5ED-C8E502DA2B76}"/>
                </a:ext>
              </a:extLst>
            </p:cNvPr>
            <p:cNvSpPr txBox="1"/>
            <p:nvPr/>
          </p:nvSpPr>
          <p:spPr>
            <a:xfrm>
              <a:off x="994547" y="5038423"/>
              <a:ext cx="3702301" cy="396000"/>
            </a:xfrm>
            <a:prstGeom prst="rect">
              <a:avLst/>
            </a:prstGeom>
            <a:solidFill>
              <a:schemeClr val="lt1"/>
            </a:solidFill>
            <a:ln w="6350">
              <a:solidFill>
                <a:prstClr val="black"/>
              </a:solid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altLang="en-US" sz="1100" b="1" kern="100">
                  <a:effectLst/>
                  <a:latin typeface="メイリオ" panose="020B0604030504040204" pitchFamily="50" charset="-128"/>
                  <a:ea typeface="メイリオ" panose="020B0604030504040204" pitchFamily="50" charset="-128"/>
                  <a:cs typeface="Times New Roman"/>
                </a:rPr>
                <a:t>市町村</a:t>
              </a:r>
              <a:endParaRPr lang="en-US" altLang="ja-JP" sz="1100" b="1" kern="100">
                <a:effectLst/>
                <a:latin typeface="メイリオ" panose="020B0604030504040204" pitchFamily="50" charset="-128"/>
                <a:ea typeface="メイリオ" panose="020B0604030504040204" pitchFamily="50" charset="-128"/>
                <a:cs typeface="Times New Roman"/>
              </a:endParaRPr>
            </a:p>
            <a:p>
              <a:pPr algn="ctr">
                <a:lnSpc>
                  <a:spcPts val="1200"/>
                </a:lnSpc>
                <a:spcAft>
                  <a:spcPts val="0"/>
                </a:spcAft>
              </a:pPr>
              <a:r>
                <a:rPr lang="ja-JP" altLang="en-US" sz="1000" kern="100">
                  <a:latin typeface="メイリオ" panose="020B0604030504040204" pitchFamily="50" charset="-128"/>
                  <a:ea typeface="メイリオ" panose="020B0604030504040204" pitchFamily="50" charset="-128"/>
                  <a:cs typeface="Times New Roman"/>
                </a:rPr>
                <a:t>（大阪市を除く府内</a:t>
              </a:r>
              <a:r>
                <a:rPr lang="en-US" altLang="ja-JP" sz="1000" kern="100">
                  <a:latin typeface="メイリオ" panose="020B0604030504040204" pitchFamily="50" charset="-128"/>
                  <a:ea typeface="メイリオ" panose="020B0604030504040204" pitchFamily="50" charset="-128"/>
                  <a:cs typeface="Times New Roman"/>
                </a:rPr>
                <a:t>42</a:t>
              </a:r>
              <a:r>
                <a:rPr lang="ja-JP" altLang="en-US" sz="1000" kern="100">
                  <a:latin typeface="メイリオ" panose="020B0604030504040204" pitchFamily="50" charset="-128"/>
                  <a:ea typeface="メイリオ" panose="020B0604030504040204" pitchFamily="50" charset="-128"/>
                  <a:cs typeface="Times New Roman"/>
                </a:rPr>
                <a:t>市町村）</a:t>
              </a:r>
              <a:endParaRPr lang="en-US" altLang="ja-JP" sz="1000" kern="100">
                <a:effectLst/>
                <a:latin typeface="メイリオ" panose="020B0604030504040204" pitchFamily="50" charset="-128"/>
                <a:ea typeface="メイリオ" panose="020B0604030504040204" pitchFamily="50" charset="-128"/>
                <a:cs typeface="Times New Roman"/>
              </a:endParaRPr>
            </a:p>
          </p:txBody>
        </p:sp>
        <p:sp>
          <p:nvSpPr>
            <p:cNvPr id="76" name="テキスト ボックス 284">
              <a:extLst>
                <a:ext uri="{FF2B5EF4-FFF2-40B4-BE49-F238E27FC236}">
                  <a16:creationId xmlns:a16="http://schemas.microsoft.com/office/drawing/2014/main" id="{2E061708-6BEF-45DF-91EE-A7BD19B26031}"/>
                </a:ext>
              </a:extLst>
            </p:cNvPr>
            <p:cNvSpPr txBox="1"/>
            <p:nvPr/>
          </p:nvSpPr>
          <p:spPr>
            <a:xfrm>
              <a:off x="1426315" y="4814481"/>
              <a:ext cx="3466882" cy="238777"/>
            </a:xfrm>
            <a:prstGeom prst="rect">
              <a:avLst/>
            </a:prstGeom>
            <a:noFill/>
            <a:ln w="6350">
              <a:no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0" rIns="36000" bIns="0" numCol="1" spcCol="0" rtlCol="0" fromWordArt="0" anchor="ctr" anchorCtr="0" forceAA="0" compatLnSpc="1">
              <a:prstTxWarp prst="textNoShape">
                <a:avLst/>
              </a:prstTxWarp>
              <a:noAutofit/>
            </a:bodyPr>
            <a:lstStyle/>
            <a:p>
              <a:pPr algn="ctr">
                <a:lnSpc>
                  <a:spcPts val="1200"/>
                </a:lnSpc>
                <a:spcAft>
                  <a:spcPts val="0"/>
                </a:spcAft>
              </a:pPr>
              <a:r>
                <a:rPr lang="ja-JP" altLang="en-US" sz="1000" b="1" kern="100">
                  <a:effectLst/>
                  <a:latin typeface="メイリオ" panose="020B0604030504040204" pitchFamily="50" charset="-128"/>
                  <a:ea typeface="メイリオ" panose="020B0604030504040204" pitchFamily="50" charset="-128"/>
                  <a:cs typeface="Times New Roman"/>
                </a:rPr>
                <a:t>地域毎の地域維持管理連携プラットフォーム</a:t>
              </a:r>
              <a:endParaRPr lang="en-US" altLang="ja-JP" sz="1000" b="1" kern="100">
                <a:effectLst/>
                <a:latin typeface="メイリオ" panose="020B0604030504040204" pitchFamily="50" charset="-128"/>
                <a:ea typeface="メイリオ" panose="020B0604030504040204" pitchFamily="50" charset="-128"/>
                <a:cs typeface="Times New Roman"/>
              </a:endParaRPr>
            </a:p>
          </p:txBody>
        </p:sp>
        <p:sp>
          <p:nvSpPr>
            <p:cNvPr id="77" name="テキスト ボックス 284">
              <a:extLst>
                <a:ext uri="{FF2B5EF4-FFF2-40B4-BE49-F238E27FC236}">
                  <a16:creationId xmlns:a16="http://schemas.microsoft.com/office/drawing/2014/main" id="{968262A5-BACB-45A8-B269-A25325509E4B}"/>
                </a:ext>
              </a:extLst>
            </p:cNvPr>
            <p:cNvSpPr txBox="1"/>
            <p:nvPr/>
          </p:nvSpPr>
          <p:spPr>
            <a:xfrm>
              <a:off x="994547" y="3792204"/>
              <a:ext cx="3696038" cy="396000"/>
            </a:xfrm>
            <a:prstGeom prst="rect">
              <a:avLst/>
            </a:prstGeom>
            <a:solidFill>
              <a:schemeClr val="lt1"/>
            </a:solidFill>
            <a:ln w="6350">
              <a:solidFill>
                <a:prstClr val="black"/>
              </a:solidFill>
              <a:prstDash val="solid"/>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ja-JP" altLang="en-US" sz="1100" b="1" kern="100">
                  <a:latin typeface="メイリオ" panose="020B0604030504040204" pitchFamily="50" charset="-128"/>
                  <a:ea typeface="メイリオ" panose="020B0604030504040204" pitchFamily="50" charset="-128"/>
                  <a:cs typeface="Times New Roman"/>
                </a:rPr>
                <a:t>大阪府</a:t>
              </a:r>
              <a:endParaRPr lang="en-US" altLang="ja-JP" sz="1100" b="1" kern="100">
                <a:latin typeface="メイリオ" panose="020B0604030504040204" pitchFamily="50" charset="-128"/>
                <a:ea typeface="メイリオ" panose="020B0604030504040204" pitchFamily="50" charset="-128"/>
                <a:cs typeface="Times New Roman"/>
              </a:endParaRPr>
            </a:p>
            <a:p>
              <a:pPr algn="ctr">
                <a:lnSpc>
                  <a:spcPts val="1200"/>
                </a:lnSpc>
                <a:spcAft>
                  <a:spcPts val="0"/>
                </a:spcAft>
              </a:pPr>
              <a:r>
                <a:rPr lang="ja-JP" altLang="en-US" sz="900" kern="100">
                  <a:latin typeface="メイリオ" panose="020B0604030504040204" pitchFamily="50" charset="-128"/>
                  <a:ea typeface="メイリオ" panose="020B0604030504040204" pitchFamily="50" charset="-128"/>
                  <a:cs typeface="Times New Roman"/>
                </a:rPr>
                <a:t>（土木事務所・流域下水道事務所・治水事務所・大阪港湾局 など）</a:t>
              </a:r>
              <a:endParaRPr lang="en-US" altLang="ja-JP" sz="900" kern="100">
                <a:effectLst/>
                <a:latin typeface="メイリオ" panose="020B0604030504040204" pitchFamily="50" charset="-128"/>
                <a:ea typeface="メイリオ" panose="020B0604030504040204" pitchFamily="50" charset="-128"/>
                <a:cs typeface="Times New Roman"/>
              </a:endParaRPr>
            </a:p>
          </p:txBody>
        </p:sp>
        <p:cxnSp>
          <p:nvCxnSpPr>
            <p:cNvPr id="79" name="コネクタ: カギ線 78">
              <a:extLst>
                <a:ext uri="{FF2B5EF4-FFF2-40B4-BE49-F238E27FC236}">
                  <a16:creationId xmlns:a16="http://schemas.microsoft.com/office/drawing/2014/main" id="{F1B39BEC-059E-4341-90D9-309832092F26}"/>
                </a:ext>
              </a:extLst>
            </p:cNvPr>
            <p:cNvCxnSpPr>
              <a:cxnSpLocks/>
              <a:endCxn id="75" idx="1"/>
            </p:cNvCxnSpPr>
            <p:nvPr/>
          </p:nvCxnSpPr>
          <p:spPr>
            <a:xfrm rot="5400000">
              <a:off x="377788" y="4613313"/>
              <a:ext cx="1239870" cy="6351"/>
            </a:xfrm>
            <a:prstGeom prst="bentConnector4">
              <a:avLst>
                <a:gd name="adj1" fmla="val 360"/>
                <a:gd name="adj2" fmla="val 3699433"/>
              </a:avLst>
            </a:prstGeom>
            <a:ln w="5715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4DBB6446-4262-44B4-873F-4E1A5C5DF4B0}"/>
                </a:ext>
              </a:extLst>
            </p:cNvPr>
            <p:cNvCxnSpPr>
              <a:cxnSpLocks/>
              <a:stCxn id="77" idx="3"/>
            </p:cNvCxnSpPr>
            <p:nvPr/>
          </p:nvCxnSpPr>
          <p:spPr>
            <a:xfrm>
              <a:off x="4690585" y="3990204"/>
              <a:ext cx="671100" cy="0"/>
            </a:xfrm>
            <a:prstGeom prst="straightConnector1">
              <a:avLst/>
            </a:prstGeom>
            <a:ln w="5715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BCEBA44A-3658-4AE8-B477-1B5D24739F75}"/>
                </a:ext>
              </a:extLst>
            </p:cNvPr>
            <p:cNvCxnSpPr>
              <a:cxnSpLocks/>
            </p:cNvCxnSpPr>
            <p:nvPr/>
          </p:nvCxnSpPr>
          <p:spPr>
            <a:xfrm flipV="1">
              <a:off x="4690585" y="5236423"/>
              <a:ext cx="669600" cy="1"/>
            </a:xfrm>
            <a:prstGeom prst="straightConnector1">
              <a:avLst/>
            </a:prstGeom>
            <a:ln w="57150">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90" name="吹き出し: 四角形 89">
              <a:extLst>
                <a:ext uri="{FF2B5EF4-FFF2-40B4-BE49-F238E27FC236}">
                  <a16:creationId xmlns:a16="http://schemas.microsoft.com/office/drawing/2014/main" id="{856F0FE4-67F0-4187-9E4E-59F0551715B3}"/>
                </a:ext>
              </a:extLst>
            </p:cNvPr>
            <p:cNvSpPr/>
            <p:nvPr/>
          </p:nvSpPr>
          <p:spPr>
            <a:xfrm>
              <a:off x="4764587" y="3766121"/>
              <a:ext cx="551176" cy="213777"/>
            </a:xfrm>
            <a:prstGeom prst="wedgeRectCallout">
              <a:avLst>
                <a:gd name="adj1" fmla="val -25441"/>
                <a:gd name="adj2" fmla="val 1101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tx1"/>
                  </a:solidFill>
                  <a:latin typeface="メイリオ" panose="020B0604030504040204" pitchFamily="50" charset="-128"/>
                  <a:ea typeface="メイリオ" panose="020B0604030504040204" pitchFamily="50" charset="-128"/>
                </a:rPr>
                <a:t>連携</a:t>
              </a:r>
              <a:endParaRPr kumimoji="1" lang="ja-JP" altLang="en-US" sz="1200" b="1">
                <a:solidFill>
                  <a:schemeClr val="tx1"/>
                </a:solidFill>
                <a:latin typeface="メイリオ" panose="020B0604030504040204" pitchFamily="50" charset="-128"/>
                <a:ea typeface="メイリオ" panose="020B0604030504040204" pitchFamily="50" charset="-128"/>
              </a:endParaRPr>
            </a:p>
          </p:txBody>
        </p:sp>
        <p:sp>
          <p:nvSpPr>
            <p:cNvPr id="92" name="吹き出し: 四角形 91">
              <a:extLst>
                <a:ext uri="{FF2B5EF4-FFF2-40B4-BE49-F238E27FC236}">
                  <a16:creationId xmlns:a16="http://schemas.microsoft.com/office/drawing/2014/main" id="{4769A76D-399E-4811-87FC-7BEA0CC1987D}"/>
                </a:ext>
              </a:extLst>
            </p:cNvPr>
            <p:cNvSpPr/>
            <p:nvPr/>
          </p:nvSpPr>
          <p:spPr>
            <a:xfrm rot="16200000">
              <a:off x="393969" y="4499994"/>
              <a:ext cx="551176" cy="213777"/>
            </a:xfrm>
            <a:prstGeom prst="wedgeRectCallout">
              <a:avLst>
                <a:gd name="adj1" fmla="val -25441"/>
                <a:gd name="adj2" fmla="val 1101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tx1"/>
                  </a:solidFill>
                  <a:latin typeface="メイリオ" panose="020B0604030504040204" pitchFamily="50" charset="-128"/>
                  <a:ea typeface="メイリオ" panose="020B0604030504040204" pitchFamily="50" charset="-128"/>
                </a:rPr>
                <a:t>連携</a:t>
              </a:r>
              <a:endParaRPr kumimoji="1" lang="ja-JP" altLang="en-US" sz="1200" b="1">
                <a:solidFill>
                  <a:schemeClr val="tx1"/>
                </a:solidFill>
                <a:latin typeface="メイリオ" panose="020B0604030504040204" pitchFamily="50" charset="-128"/>
                <a:ea typeface="メイリオ" panose="020B0604030504040204" pitchFamily="50" charset="-128"/>
              </a:endParaRPr>
            </a:p>
          </p:txBody>
        </p:sp>
        <p:sp>
          <p:nvSpPr>
            <p:cNvPr id="93" name="吹き出し: 四角形 92">
              <a:extLst>
                <a:ext uri="{FF2B5EF4-FFF2-40B4-BE49-F238E27FC236}">
                  <a16:creationId xmlns:a16="http://schemas.microsoft.com/office/drawing/2014/main" id="{A5AF75F1-F789-468E-BD36-0BC06B10A9AB}"/>
                </a:ext>
              </a:extLst>
            </p:cNvPr>
            <p:cNvSpPr/>
            <p:nvPr/>
          </p:nvSpPr>
          <p:spPr>
            <a:xfrm>
              <a:off x="4748915" y="5029003"/>
              <a:ext cx="551176" cy="213777"/>
            </a:xfrm>
            <a:prstGeom prst="wedgeRectCallout">
              <a:avLst>
                <a:gd name="adj1" fmla="val -25441"/>
                <a:gd name="adj2" fmla="val 1101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tx1"/>
                  </a:solidFill>
                  <a:latin typeface="メイリオ" panose="020B0604030504040204" pitchFamily="50" charset="-128"/>
                  <a:ea typeface="メイリオ" panose="020B0604030504040204" pitchFamily="50" charset="-128"/>
                </a:rPr>
                <a:t>連携</a:t>
              </a:r>
              <a:endParaRPr kumimoji="1" lang="ja-JP" altLang="en-US" sz="1200" b="1">
                <a:solidFill>
                  <a:schemeClr val="tx1"/>
                </a:solidFill>
                <a:latin typeface="メイリオ" panose="020B0604030504040204" pitchFamily="50" charset="-128"/>
                <a:ea typeface="メイリオ" panose="020B0604030504040204" pitchFamily="50" charset="-128"/>
              </a:endParaRPr>
            </a:p>
          </p:txBody>
        </p:sp>
      </p:grpSp>
      <p:sp>
        <p:nvSpPr>
          <p:cNvPr id="94" name="二等辺三角形 93">
            <a:extLst>
              <a:ext uri="{FF2B5EF4-FFF2-40B4-BE49-F238E27FC236}">
                <a16:creationId xmlns:a16="http://schemas.microsoft.com/office/drawing/2014/main" id="{A4839897-A656-4889-9CBC-FF1B4AEC048E}"/>
              </a:ext>
            </a:extLst>
          </p:cNvPr>
          <p:cNvSpPr/>
          <p:nvPr/>
        </p:nvSpPr>
        <p:spPr>
          <a:xfrm rot="10800000">
            <a:off x="2049089" y="3530981"/>
            <a:ext cx="519307" cy="1618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20">
            <a:extLst>
              <a:ext uri="{FF2B5EF4-FFF2-40B4-BE49-F238E27FC236}">
                <a16:creationId xmlns:a16="http://schemas.microsoft.com/office/drawing/2014/main" id="{FF09E608-141A-453F-B3F9-EAA9BF2C601C}"/>
              </a:ext>
            </a:extLst>
          </p:cNvPr>
          <p:cNvSpPr txBox="1">
            <a:spLocks noChangeArrowheads="1"/>
          </p:cNvSpPr>
          <p:nvPr/>
        </p:nvSpPr>
        <p:spPr bwMode="auto">
          <a:xfrm>
            <a:off x="3784541" y="3082610"/>
            <a:ext cx="25399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・維持管理ノウハウの共有や情報の共有</a:t>
            </a:r>
            <a:endParaRPr kumimoji="1" lang="en-US" altLang="ja-JP"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・研修などによる一体的な人材育成</a:t>
            </a:r>
            <a:endParaRPr kumimoji="1" lang="en-US" altLang="ja-JP"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a:solidFill>
                  <a:srgbClr val="000000"/>
                </a:solidFill>
                <a:latin typeface="Meiryo UI" panose="020B0604030504040204" pitchFamily="50" charset="-128"/>
                <a:ea typeface="Meiryo UI" panose="020B0604030504040204" pitchFamily="50" charset="-128"/>
              </a:rPr>
              <a:t>・技術相談、フィールド提供、共同研究</a:t>
            </a:r>
            <a:endParaRPr kumimoji="1" lang="en-US" altLang="ja-JP"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・維持管理業務の地域一括発注の検討　など</a:t>
            </a:r>
            <a:endParaRPr kumimoji="1" lang="ja-JP" altLang="en-US" sz="900" b="0" i="0" u="none" strike="noStrike" kern="1200" cap="none" spc="0" normalizeH="0" baseline="0" noProof="0">
              <a:ln>
                <a:noFill/>
              </a:ln>
              <a:solidFill>
                <a:srgbClr val="000000"/>
              </a:solidFill>
              <a:effectLst/>
              <a:uLnTx/>
              <a:uFillTx/>
            </a:endParaRPr>
          </a:p>
        </p:txBody>
      </p:sp>
      <p:sp>
        <p:nvSpPr>
          <p:cNvPr id="4" name="テキスト ボックス 3">
            <a:extLst>
              <a:ext uri="{FF2B5EF4-FFF2-40B4-BE49-F238E27FC236}">
                <a16:creationId xmlns:a16="http://schemas.microsoft.com/office/drawing/2014/main" id="{78573642-5CFC-42D5-AFC5-304336866D1D}"/>
              </a:ext>
            </a:extLst>
          </p:cNvPr>
          <p:cNvSpPr txBox="1"/>
          <p:nvPr/>
        </p:nvSpPr>
        <p:spPr>
          <a:xfrm>
            <a:off x="6331919" y="5459932"/>
            <a:ext cx="2821606" cy="261610"/>
          </a:xfrm>
          <a:prstGeom prst="rect">
            <a:avLst/>
          </a:prstGeom>
          <a:noFill/>
        </p:spPr>
        <p:txBody>
          <a:bodyPr wrap="none" rtlCol="0">
            <a:spAutoFit/>
          </a:bodyPr>
          <a:lstStyle/>
          <a:p>
            <a:r>
              <a:rPr kumimoji="1" lang="en-US" altLang="ja-JP" sz="1100" u="sng"/>
              <a:t>※</a:t>
            </a:r>
            <a:r>
              <a:rPr kumimoji="1" lang="ja-JP" altLang="en-US" sz="1100" u="sng"/>
              <a:t>京都大学・立命館大学との連携協定あり</a:t>
            </a:r>
          </a:p>
        </p:txBody>
      </p:sp>
      <p:sp>
        <p:nvSpPr>
          <p:cNvPr id="44" name="正方形/長方形 11">
            <a:extLst>
              <a:ext uri="{FF2B5EF4-FFF2-40B4-BE49-F238E27FC236}">
                <a16:creationId xmlns:a16="http://schemas.microsoft.com/office/drawing/2014/main" id="{0AF621FA-38DD-4989-8B4D-8CE6A6A98C94}"/>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344065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848" y="4461"/>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22</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70C09959-1907-A74A-61D2-945445724E98}"/>
              </a:ext>
            </a:extLst>
          </p:cNvPr>
          <p:cNvSpPr/>
          <p:nvPr/>
        </p:nvSpPr>
        <p:spPr>
          <a:xfrm>
            <a:off x="105931" y="61913"/>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３    </a:t>
            </a:r>
            <a:r>
              <a:rPr lang="ja-JP" altLang="en-US" sz="2400" b="1">
                <a:solidFill>
                  <a:schemeClr val="accent6"/>
                </a:solidFill>
                <a:latin typeface="Meiryo UI"/>
                <a:ea typeface="Meiryo UI"/>
                <a:cs typeface="Meiryo UI" pitchFamily="50" charset="-128"/>
              </a:rPr>
              <a:t>６</a:t>
            </a:r>
            <a:r>
              <a:rPr lang="ja-JP" altLang="en-US" sz="2400" b="1">
                <a:solidFill>
                  <a:schemeClr val="bg1"/>
                </a:solidFill>
                <a:latin typeface="Meiryo UI"/>
                <a:ea typeface="Meiryo UI"/>
                <a:cs typeface="Meiryo UI" pitchFamily="50" charset="-128"/>
              </a:rPr>
              <a:t>　維持管理業務の改善（契約制度）</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0" name="角丸四角形 143">
            <a:extLst>
              <a:ext uri="{FF2B5EF4-FFF2-40B4-BE49-F238E27FC236}">
                <a16:creationId xmlns:a16="http://schemas.microsoft.com/office/drawing/2014/main" id="{7751A9A2-3FDA-41F3-BD58-98BD1CC5ED14}"/>
              </a:ext>
            </a:extLst>
          </p:cNvPr>
          <p:cNvSpPr/>
          <p:nvPr/>
        </p:nvSpPr>
        <p:spPr>
          <a:xfrm>
            <a:off x="27187" y="663909"/>
            <a:ext cx="3540258" cy="3226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Georgia"/>
                <a:ea typeface="Meiryo UI"/>
                <a:cs typeface="Times New Roman"/>
              </a:rPr>
              <a:t>包括的民間委託の取組背景・概要</a:t>
            </a:r>
            <a:endParaRPr lang="en-US" altLang="ja-JP" sz="1400" b="1" kern="100">
              <a:solidFill>
                <a:prstClr val="black"/>
              </a:solidFill>
              <a:latin typeface="Georgia"/>
              <a:ea typeface="Meiryo UI"/>
              <a:cs typeface="Times New Roman"/>
            </a:endParaRPr>
          </a:p>
        </p:txBody>
      </p:sp>
      <p:sp>
        <p:nvSpPr>
          <p:cNvPr id="12" name="角丸四角形 143">
            <a:extLst>
              <a:ext uri="{FF2B5EF4-FFF2-40B4-BE49-F238E27FC236}">
                <a16:creationId xmlns:a16="http://schemas.microsoft.com/office/drawing/2014/main" id="{0C61E186-4EE8-4722-AE22-12266FBF8E57}"/>
              </a:ext>
            </a:extLst>
          </p:cNvPr>
          <p:cNvSpPr/>
          <p:nvPr/>
        </p:nvSpPr>
        <p:spPr>
          <a:xfrm>
            <a:off x="27187" y="948231"/>
            <a:ext cx="4451927" cy="577734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endParaRPr lang="en-US" altLang="ja-JP" sz="1100">
              <a:latin typeface="Meiryo UI" panose="020B0604030504040204" pitchFamily="50" charset="-128"/>
              <a:ea typeface="Meiryo UI" panose="020B0604030504040204" pitchFamily="50" charset="-128"/>
            </a:endParaRPr>
          </a:p>
          <a:p>
            <a:pPr algn="just">
              <a:defRPr/>
            </a:pPr>
            <a:r>
              <a:rPr lang="ja-JP" altLang="en-US" sz="1100">
                <a:latin typeface="Meiryo UI" panose="020B0604030504040204" pitchFamily="50" charset="-128"/>
                <a:ea typeface="Meiryo UI" panose="020B0604030504040204" pitchFamily="50" charset="-128"/>
              </a:rPr>
              <a:t>包括管理委託とは、施設や地域ごと、業務内容や工種ごとに契約している調査・点検・保守・清掃・補修等の様々な業務・工事を集約し、複数年にわたって包括的に民間事業者へ発注・管理する手法</a:t>
            </a:r>
            <a:endParaRPr lang="en-US" altLang="ja-JP" sz="1100">
              <a:latin typeface="Meiryo UI" panose="020B0604030504040204" pitchFamily="50" charset="-128"/>
              <a:ea typeface="Meiryo UI" panose="020B0604030504040204" pitchFamily="50" charset="-128"/>
            </a:endParaRPr>
          </a:p>
          <a:p>
            <a:pPr algn="just">
              <a:defRPr/>
            </a:pPr>
            <a:endParaRPr lang="en-US" altLang="ja-JP" sz="4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u"/>
              <a:defRPr/>
            </a:pPr>
            <a:r>
              <a:rPr lang="ja-JP" altLang="en-US" sz="1100">
                <a:latin typeface="Meiryo UI" panose="020B0604030504040204" pitchFamily="50" charset="-128"/>
                <a:ea typeface="Meiryo UI" panose="020B0604030504040204" pitchFamily="50" charset="-128"/>
              </a:rPr>
              <a:t>包括管理委託の対象とする業務・工事の範囲は様々なパターンがありうる</a:t>
            </a:r>
            <a:endParaRPr lang="en-US" altLang="ja-JP" sz="11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u"/>
              <a:defRPr/>
            </a:pPr>
            <a:r>
              <a:rPr lang="ja-JP" altLang="en-US" sz="1100">
                <a:latin typeface="Meiryo UI" panose="020B0604030504040204" pitchFamily="50" charset="-128"/>
                <a:ea typeface="Meiryo UI" panose="020B0604030504040204" pitchFamily="50" charset="-128"/>
              </a:rPr>
              <a:t>受注した民間事業者の創意工夫やノウハウを引き出すため、複数年契約や性能規定発注が採用されるケースが多い</a:t>
            </a:r>
            <a:endParaRPr lang="en-US" altLang="ja-JP" sz="1100">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u"/>
              <a:defRPr/>
            </a:pPr>
            <a:endParaRPr lang="en-US" altLang="ja-JP" sz="1200">
              <a:latin typeface="Meiryo UI" panose="020B0604030504040204" pitchFamily="50" charset="-128"/>
              <a:ea typeface="Meiryo UI" panose="020B0604030504040204" pitchFamily="50" charset="-128"/>
            </a:endParaRPr>
          </a:p>
          <a:p>
            <a:pPr algn="just">
              <a:defRPr/>
            </a:pPr>
            <a:endParaRPr lang="en-US" altLang="ja-JP" b="1" kern="100">
              <a:solidFill>
                <a:prstClr val="black"/>
              </a:solidFill>
              <a:latin typeface="Georgia"/>
              <a:ea typeface="Meiryo UI"/>
              <a:cs typeface="Times New Roman"/>
            </a:endParaRPr>
          </a:p>
        </p:txBody>
      </p:sp>
      <p:grpSp>
        <p:nvGrpSpPr>
          <p:cNvPr id="13" name="グループ化 12">
            <a:extLst>
              <a:ext uri="{FF2B5EF4-FFF2-40B4-BE49-F238E27FC236}">
                <a16:creationId xmlns:a16="http://schemas.microsoft.com/office/drawing/2014/main" id="{602076EE-8E8F-4906-9A29-F76EFBF5029C}"/>
              </a:ext>
            </a:extLst>
          </p:cNvPr>
          <p:cNvGrpSpPr/>
          <p:nvPr/>
        </p:nvGrpSpPr>
        <p:grpSpPr>
          <a:xfrm>
            <a:off x="134194" y="3982627"/>
            <a:ext cx="1986077" cy="1269514"/>
            <a:chOff x="632521" y="2908681"/>
            <a:chExt cx="3963611" cy="3024296"/>
          </a:xfrm>
        </p:grpSpPr>
        <p:sp>
          <p:nvSpPr>
            <p:cNvPr id="14" name="右矢印 14">
              <a:extLst>
                <a:ext uri="{FF2B5EF4-FFF2-40B4-BE49-F238E27FC236}">
                  <a16:creationId xmlns:a16="http://schemas.microsoft.com/office/drawing/2014/main" id="{0EC168EC-4B23-41CC-BF71-8EFE53B50E53}"/>
                </a:ext>
              </a:extLst>
            </p:cNvPr>
            <p:cNvSpPr/>
            <p:nvPr/>
          </p:nvSpPr>
          <p:spPr>
            <a:xfrm rot="5400000">
              <a:off x="2964498" y="3376737"/>
              <a:ext cx="432000" cy="360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a:p>
          </p:txBody>
        </p:sp>
        <p:sp>
          <p:nvSpPr>
            <p:cNvPr id="15" name="テキスト ボックス 14">
              <a:extLst>
                <a:ext uri="{FF2B5EF4-FFF2-40B4-BE49-F238E27FC236}">
                  <a16:creationId xmlns:a16="http://schemas.microsoft.com/office/drawing/2014/main" id="{BCEE39CA-B363-497E-9D26-02CAD7077BD9}"/>
                </a:ext>
              </a:extLst>
            </p:cNvPr>
            <p:cNvSpPr txBox="1"/>
            <p:nvPr/>
          </p:nvSpPr>
          <p:spPr>
            <a:xfrm>
              <a:off x="3360499" y="3257647"/>
              <a:ext cx="895751" cy="539018"/>
            </a:xfrm>
            <a:prstGeom prst="rect">
              <a:avLst/>
            </a:prstGeom>
            <a:noFill/>
          </p:spPr>
          <p:txBody>
            <a:bodyPr wrap="none" lIns="0" rIns="0" rtlCol="0" anchor="ctr" anchorCtr="0">
              <a:spAutoFit/>
            </a:bodyPr>
            <a:lstStyle/>
            <a:p>
              <a:r>
                <a:rPr lang="ja-JP" altLang="en-US" sz="700" b="1">
                  <a:latin typeface="Meiryo UI" panose="020B0604030504040204" pitchFamily="50" charset="-128"/>
                  <a:ea typeface="Meiryo UI" panose="020B0604030504040204" pitchFamily="50" charset="-128"/>
                </a:rPr>
                <a:t>単年度契約</a:t>
              </a:r>
              <a:endParaRPr lang="en-US" altLang="ja-JP" sz="700" b="1">
                <a:latin typeface="Meiryo UI" panose="020B0604030504040204" pitchFamily="50" charset="-128"/>
                <a:ea typeface="Meiryo UI" panose="020B0604030504040204" pitchFamily="50" charset="-128"/>
              </a:endParaRPr>
            </a:p>
            <a:p>
              <a:r>
                <a:rPr lang="ja-JP" altLang="en-US" sz="700" b="1">
                  <a:latin typeface="Meiryo UI" panose="020B0604030504040204" pitchFamily="50" charset="-128"/>
                  <a:ea typeface="Meiryo UI" panose="020B0604030504040204" pitchFamily="50" charset="-128"/>
                </a:rPr>
                <a:t>仕様規定</a:t>
              </a:r>
              <a:endParaRPr lang="en-US" altLang="ja-JP" sz="700" b="1">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9EC5AC2F-8A68-40BD-B426-4206CA81C3D5}"/>
                </a:ext>
              </a:extLst>
            </p:cNvPr>
            <p:cNvSpPr/>
            <p:nvPr/>
          </p:nvSpPr>
          <p:spPr>
            <a:xfrm>
              <a:off x="2720752" y="2908681"/>
              <a:ext cx="936000" cy="360000"/>
            </a:xfrm>
            <a:prstGeom prst="rect">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発注者</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grpSp>
          <p:nvGrpSpPr>
            <p:cNvPr id="17" name="グループ化 16">
              <a:extLst>
                <a:ext uri="{FF2B5EF4-FFF2-40B4-BE49-F238E27FC236}">
                  <a16:creationId xmlns:a16="http://schemas.microsoft.com/office/drawing/2014/main" id="{3881FF53-2331-4091-BA7D-F6E377D44283}"/>
                </a:ext>
              </a:extLst>
            </p:cNvPr>
            <p:cNvGrpSpPr/>
            <p:nvPr/>
          </p:nvGrpSpPr>
          <p:grpSpPr>
            <a:xfrm>
              <a:off x="632521" y="3850307"/>
              <a:ext cx="3963611" cy="2082670"/>
              <a:chOff x="251520" y="3578578"/>
              <a:chExt cx="3963611" cy="2082670"/>
            </a:xfrm>
          </p:grpSpPr>
          <p:sp>
            <p:nvSpPr>
              <p:cNvPr id="18" name="角丸四角形 3">
                <a:extLst>
                  <a:ext uri="{FF2B5EF4-FFF2-40B4-BE49-F238E27FC236}">
                    <a16:creationId xmlns:a16="http://schemas.microsoft.com/office/drawing/2014/main" id="{82467804-C809-4001-A621-6B1E895CBB44}"/>
                  </a:ext>
                </a:extLst>
              </p:cNvPr>
              <p:cNvSpPr/>
              <p:nvPr/>
            </p:nvSpPr>
            <p:spPr>
              <a:xfrm>
                <a:off x="251522" y="4437132"/>
                <a:ext cx="1080000" cy="360000"/>
              </a:xfrm>
              <a:prstGeom prst="roundRect">
                <a:avLst/>
              </a:prstGeom>
              <a:solidFill>
                <a:schemeClr val="accent4">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巡回維持</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19" name="角丸四角形 16">
                <a:extLst>
                  <a:ext uri="{FF2B5EF4-FFF2-40B4-BE49-F238E27FC236}">
                    <a16:creationId xmlns:a16="http://schemas.microsoft.com/office/drawing/2014/main" id="{7BCE3A61-C3E9-4CDF-A572-EBCC7C573B25}"/>
                  </a:ext>
                </a:extLst>
              </p:cNvPr>
              <p:cNvSpPr/>
              <p:nvPr/>
            </p:nvSpPr>
            <p:spPr>
              <a:xfrm>
                <a:off x="251522" y="4869180"/>
                <a:ext cx="1080000" cy="360000"/>
              </a:xfrm>
              <a:prstGeom prst="round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修繕</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0" name="角丸四角形 17">
                <a:extLst>
                  <a:ext uri="{FF2B5EF4-FFF2-40B4-BE49-F238E27FC236}">
                    <a16:creationId xmlns:a16="http://schemas.microsoft.com/office/drawing/2014/main" id="{3DC0269F-1E85-4F43-BBB5-C544B509B37B}"/>
                  </a:ext>
                </a:extLst>
              </p:cNvPr>
              <p:cNvSpPr/>
              <p:nvPr/>
            </p:nvSpPr>
            <p:spPr>
              <a:xfrm>
                <a:off x="251522" y="5301248"/>
                <a:ext cx="1080000" cy="360000"/>
              </a:xfrm>
              <a:prstGeom prst="roundRect">
                <a:avLst/>
              </a:prstGeom>
              <a:solidFill>
                <a:schemeClr val="accent2">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1" name="角丸四角形 18">
                <a:extLst>
                  <a:ext uri="{FF2B5EF4-FFF2-40B4-BE49-F238E27FC236}">
                    <a16:creationId xmlns:a16="http://schemas.microsoft.com/office/drawing/2014/main" id="{D325A06C-D6FD-4BFB-ABDF-D47F89F5C5C3}"/>
                  </a:ext>
                </a:extLst>
              </p:cNvPr>
              <p:cNvSpPr/>
              <p:nvPr/>
            </p:nvSpPr>
            <p:spPr>
              <a:xfrm>
                <a:off x="251520" y="4010606"/>
                <a:ext cx="1080000" cy="360000"/>
              </a:xfrm>
              <a:prstGeom prst="roundRect">
                <a:avLst/>
              </a:prstGeom>
              <a:solidFill>
                <a:schemeClr val="accent5">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調査点検</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2" name="角丸四角形 19">
                <a:extLst>
                  <a:ext uri="{FF2B5EF4-FFF2-40B4-BE49-F238E27FC236}">
                    <a16:creationId xmlns:a16="http://schemas.microsoft.com/office/drawing/2014/main" id="{9791D3D1-8A70-4AF5-AF01-B0D2069D028A}"/>
                  </a:ext>
                </a:extLst>
              </p:cNvPr>
              <p:cNvSpPr/>
              <p:nvPr/>
            </p:nvSpPr>
            <p:spPr>
              <a:xfrm>
                <a:off x="1385733" y="3578578"/>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路線</a:t>
                </a:r>
                <a:r>
                  <a:rPr lang="en-US" altLang="ja-JP" sz="800">
                    <a:solidFill>
                      <a:schemeClr val="bg1"/>
                    </a:solidFill>
                    <a:latin typeface="Meiryo UI" panose="020B0604030504040204" pitchFamily="50" charset="-128"/>
                    <a:ea typeface="Meiryo UI" panose="020B0604030504040204" pitchFamily="50" charset="-128"/>
                  </a:rPr>
                  <a:t>A</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3" name="角丸四角形 20">
                <a:extLst>
                  <a:ext uri="{FF2B5EF4-FFF2-40B4-BE49-F238E27FC236}">
                    <a16:creationId xmlns:a16="http://schemas.microsoft.com/office/drawing/2014/main" id="{8943BF69-B8BD-4100-8FB7-DB073793E092}"/>
                  </a:ext>
                </a:extLst>
              </p:cNvPr>
              <p:cNvSpPr/>
              <p:nvPr/>
            </p:nvSpPr>
            <p:spPr>
              <a:xfrm>
                <a:off x="2352496" y="3578578"/>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路線</a:t>
                </a:r>
                <a:r>
                  <a:rPr lang="en-US" altLang="ja-JP" sz="800">
                    <a:solidFill>
                      <a:schemeClr val="bg1"/>
                    </a:solidFill>
                    <a:latin typeface="Meiryo UI" panose="020B0604030504040204" pitchFamily="50" charset="-128"/>
                    <a:ea typeface="Meiryo UI" panose="020B0604030504040204" pitchFamily="50" charset="-128"/>
                  </a:rPr>
                  <a:t>B</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4" name="角丸四角形 21">
                <a:extLst>
                  <a:ext uri="{FF2B5EF4-FFF2-40B4-BE49-F238E27FC236}">
                    <a16:creationId xmlns:a16="http://schemas.microsoft.com/office/drawing/2014/main" id="{8A0E2AAC-3269-4A06-A8F4-FBF76E0448C3}"/>
                  </a:ext>
                </a:extLst>
              </p:cNvPr>
              <p:cNvSpPr/>
              <p:nvPr/>
            </p:nvSpPr>
            <p:spPr>
              <a:xfrm>
                <a:off x="3315131" y="3578578"/>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A38FE6AB-ED35-4B77-AD61-7C5347E4D93F}"/>
                  </a:ext>
                </a:extLst>
              </p:cNvPr>
              <p:cNvSpPr/>
              <p:nvPr/>
            </p:nvSpPr>
            <p:spPr>
              <a:xfrm>
                <a:off x="1385733" y="4010606"/>
                <a:ext cx="900000" cy="360000"/>
              </a:xfrm>
              <a:prstGeom prst="rect">
                <a:avLst/>
              </a:prstGeom>
              <a:solidFill>
                <a:schemeClr val="accent5">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受注者１</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D4F4747B-2C5F-4A4E-9775-DCE41E010EAE}"/>
                  </a:ext>
                </a:extLst>
              </p:cNvPr>
              <p:cNvSpPr/>
              <p:nvPr/>
            </p:nvSpPr>
            <p:spPr>
              <a:xfrm>
                <a:off x="2352496" y="4010606"/>
                <a:ext cx="900000" cy="360000"/>
              </a:xfrm>
              <a:prstGeom prst="rect">
                <a:avLst/>
              </a:prstGeom>
              <a:solidFill>
                <a:schemeClr val="accent5">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受注者２</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A889E59E-D821-4457-84B5-D948F6F045B9}"/>
                  </a:ext>
                </a:extLst>
              </p:cNvPr>
              <p:cNvSpPr/>
              <p:nvPr/>
            </p:nvSpPr>
            <p:spPr>
              <a:xfrm>
                <a:off x="3315131" y="4010606"/>
                <a:ext cx="900000" cy="360000"/>
              </a:xfrm>
              <a:prstGeom prst="rect">
                <a:avLst/>
              </a:prstGeom>
              <a:solidFill>
                <a:schemeClr val="accent5">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15E232F4-9378-4521-9BF9-03C2610015EF}"/>
                  </a:ext>
                </a:extLst>
              </p:cNvPr>
              <p:cNvSpPr/>
              <p:nvPr/>
            </p:nvSpPr>
            <p:spPr>
              <a:xfrm>
                <a:off x="1385733" y="4437132"/>
                <a:ext cx="900000" cy="360000"/>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受注者３</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91528948-C56F-44F5-91A8-757853BCE84B}"/>
                  </a:ext>
                </a:extLst>
              </p:cNvPr>
              <p:cNvSpPr/>
              <p:nvPr/>
            </p:nvSpPr>
            <p:spPr>
              <a:xfrm>
                <a:off x="2352496" y="4437132"/>
                <a:ext cx="900000" cy="360000"/>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受注者４</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4F8305B1-940E-4DCF-AB0B-A44B0432901F}"/>
                  </a:ext>
                </a:extLst>
              </p:cNvPr>
              <p:cNvSpPr/>
              <p:nvPr/>
            </p:nvSpPr>
            <p:spPr>
              <a:xfrm>
                <a:off x="3315131" y="4437132"/>
                <a:ext cx="900000" cy="360000"/>
              </a:xfrm>
              <a:prstGeom prst="rect">
                <a:avLst/>
              </a:prstGeom>
              <a:solidFill>
                <a:schemeClr val="accent4">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EA043CD1-FFAA-47B9-A999-41596E4155C9}"/>
                  </a:ext>
                </a:extLst>
              </p:cNvPr>
              <p:cNvSpPr/>
              <p:nvPr/>
            </p:nvSpPr>
            <p:spPr>
              <a:xfrm>
                <a:off x="1385733" y="4863658"/>
                <a:ext cx="900000" cy="360000"/>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受注者５</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6820E5D0-78A9-4E7A-A1BC-EBD4DE8C5080}"/>
                  </a:ext>
                </a:extLst>
              </p:cNvPr>
              <p:cNvSpPr/>
              <p:nvPr/>
            </p:nvSpPr>
            <p:spPr>
              <a:xfrm>
                <a:off x="2352496" y="4863658"/>
                <a:ext cx="900000" cy="360000"/>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受注者６</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C15EF748-0829-423E-84B6-AD9593D741A8}"/>
                  </a:ext>
                </a:extLst>
              </p:cNvPr>
              <p:cNvSpPr/>
              <p:nvPr/>
            </p:nvSpPr>
            <p:spPr>
              <a:xfrm>
                <a:off x="3315131" y="4863658"/>
                <a:ext cx="900000" cy="360000"/>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9DBCFB00-7B0A-433D-8250-0CB646C76F86}"/>
                  </a:ext>
                </a:extLst>
              </p:cNvPr>
              <p:cNvSpPr/>
              <p:nvPr/>
            </p:nvSpPr>
            <p:spPr>
              <a:xfrm>
                <a:off x="1385733" y="5301188"/>
                <a:ext cx="900000" cy="360000"/>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AE159709-4B37-45E4-B939-98C2973BE1C8}"/>
                  </a:ext>
                </a:extLst>
              </p:cNvPr>
              <p:cNvSpPr/>
              <p:nvPr/>
            </p:nvSpPr>
            <p:spPr>
              <a:xfrm>
                <a:off x="2352496" y="5301188"/>
                <a:ext cx="900000" cy="360000"/>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7F8AD392-0979-4481-802B-5A335F3FE7C2}"/>
                  </a:ext>
                </a:extLst>
              </p:cNvPr>
              <p:cNvSpPr/>
              <p:nvPr/>
            </p:nvSpPr>
            <p:spPr>
              <a:xfrm>
                <a:off x="3315131" y="5301188"/>
                <a:ext cx="900000" cy="360000"/>
              </a:xfrm>
              <a:prstGeom prst="rect">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grpSp>
      </p:grpSp>
      <p:sp>
        <p:nvSpPr>
          <p:cNvPr id="37" name="角丸四角形 60">
            <a:extLst>
              <a:ext uri="{FF2B5EF4-FFF2-40B4-BE49-F238E27FC236}">
                <a16:creationId xmlns:a16="http://schemas.microsoft.com/office/drawing/2014/main" id="{C8708113-A54B-4AC9-A66C-808B9E291892}"/>
              </a:ext>
            </a:extLst>
          </p:cNvPr>
          <p:cNvSpPr/>
          <p:nvPr/>
        </p:nvSpPr>
        <p:spPr>
          <a:xfrm>
            <a:off x="103719" y="3632544"/>
            <a:ext cx="1815770" cy="306467"/>
          </a:xfrm>
          <a:prstGeom prst="roundRect">
            <a:avLst/>
          </a:prstGeom>
          <a:solidFill>
            <a:schemeClr val="tx2">
              <a:alpha val="90000"/>
            </a:schemeClr>
          </a:solidFill>
        </p:spPr>
        <p:style>
          <a:lnRef idx="0">
            <a:schemeClr val="accent2"/>
          </a:lnRef>
          <a:fillRef idx="3">
            <a:schemeClr val="accent2"/>
          </a:fillRef>
          <a:effectRef idx="3">
            <a:schemeClr val="accent2"/>
          </a:effectRef>
          <a:fontRef idx="minor">
            <a:schemeClr val="lt1"/>
          </a:fontRef>
        </p:style>
        <p:txBody>
          <a:bodyPr wrap="square" anchor="ctr" anchorCtr="1">
            <a:spAutoFit/>
          </a:bodyPr>
          <a:lstStyle/>
          <a:p>
            <a:pPr algn="ctr" defTabSz="422041"/>
            <a:r>
              <a:rPr lang="ja-JP" altLang="en-US" sz="1200" b="1">
                <a:solidFill>
                  <a:prstClr val="white"/>
                </a:solidFill>
                <a:latin typeface="Meiryo UI" panose="020B0604030504040204" pitchFamily="50" charset="-128"/>
                <a:ea typeface="Meiryo UI" panose="020B0604030504040204" pitchFamily="50" charset="-128"/>
              </a:rPr>
              <a:t>包括管理委託のイメージ</a:t>
            </a:r>
            <a:endParaRPr lang="en-US" altLang="ja-JP" sz="1200" b="1">
              <a:solidFill>
                <a:prstClr val="white"/>
              </a:solidFill>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a16="http://schemas.microsoft.com/office/drawing/2014/main" id="{975C8FCB-3A31-476C-99E5-30F56A296BD4}"/>
              </a:ext>
            </a:extLst>
          </p:cNvPr>
          <p:cNvGrpSpPr/>
          <p:nvPr/>
        </p:nvGrpSpPr>
        <p:grpSpPr>
          <a:xfrm>
            <a:off x="2373066" y="3982617"/>
            <a:ext cx="1999198" cy="1269488"/>
            <a:chOff x="5336696" y="2924984"/>
            <a:chExt cx="3963611" cy="3024296"/>
          </a:xfrm>
        </p:grpSpPr>
        <p:sp>
          <p:nvSpPr>
            <p:cNvPr id="39" name="右矢印 36">
              <a:extLst>
                <a:ext uri="{FF2B5EF4-FFF2-40B4-BE49-F238E27FC236}">
                  <a16:creationId xmlns:a16="http://schemas.microsoft.com/office/drawing/2014/main" id="{533E950B-7DA9-4A63-A8A4-5253ADC5FAE9}"/>
                </a:ext>
              </a:extLst>
            </p:cNvPr>
            <p:cNvSpPr/>
            <p:nvPr/>
          </p:nvSpPr>
          <p:spPr>
            <a:xfrm rot="5400000">
              <a:off x="7668673" y="3393040"/>
              <a:ext cx="432000" cy="360000"/>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kumimoji="1" lang="ja-JP" altLang="en-US" sz="1000"/>
            </a:p>
          </p:txBody>
        </p:sp>
        <p:sp>
          <p:nvSpPr>
            <p:cNvPr id="40" name="テキスト ボックス 39">
              <a:extLst>
                <a:ext uri="{FF2B5EF4-FFF2-40B4-BE49-F238E27FC236}">
                  <a16:creationId xmlns:a16="http://schemas.microsoft.com/office/drawing/2014/main" id="{7C6BB74A-4E35-4F76-B79E-1C1CBA839385}"/>
                </a:ext>
              </a:extLst>
            </p:cNvPr>
            <p:cNvSpPr txBox="1"/>
            <p:nvPr/>
          </p:nvSpPr>
          <p:spPr>
            <a:xfrm>
              <a:off x="8104783" y="3277025"/>
              <a:ext cx="1195524" cy="539029"/>
            </a:xfrm>
            <a:prstGeom prst="rect">
              <a:avLst/>
            </a:prstGeom>
            <a:noFill/>
          </p:spPr>
          <p:txBody>
            <a:bodyPr wrap="square" lIns="0" rIns="0" rtlCol="0" anchor="ctr" anchorCtr="0">
              <a:spAutoFit/>
            </a:bodyPr>
            <a:lstStyle/>
            <a:p>
              <a:r>
                <a:rPr lang="ja-JP" altLang="en-US" sz="700" b="1">
                  <a:latin typeface="Meiryo UI" panose="020B0604030504040204" pitchFamily="50" charset="-128"/>
                  <a:ea typeface="Meiryo UI" panose="020B0604030504040204" pitchFamily="50" charset="-128"/>
                </a:rPr>
                <a:t>複数年度契約</a:t>
              </a:r>
              <a:endParaRPr lang="en-US" altLang="ja-JP" sz="700" b="1">
                <a:latin typeface="Meiryo UI" panose="020B0604030504040204" pitchFamily="50" charset="-128"/>
                <a:ea typeface="Meiryo UI" panose="020B0604030504040204" pitchFamily="50" charset="-128"/>
              </a:endParaRPr>
            </a:p>
            <a:p>
              <a:r>
                <a:rPr lang="ja-JP" altLang="en-US" sz="700" b="1">
                  <a:latin typeface="Meiryo UI" panose="020B0604030504040204" pitchFamily="50" charset="-128"/>
                  <a:ea typeface="Meiryo UI" panose="020B0604030504040204" pitchFamily="50" charset="-128"/>
                </a:rPr>
                <a:t>性能規定</a:t>
              </a:r>
              <a:endParaRPr lang="en-US" altLang="ja-JP" sz="700" b="1">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9A745793-9D00-4A5F-BFFD-CB659F133E10}"/>
                </a:ext>
              </a:extLst>
            </p:cNvPr>
            <p:cNvSpPr/>
            <p:nvPr/>
          </p:nvSpPr>
          <p:spPr>
            <a:xfrm>
              <a:off x="7424927" y="2924984"/>
              <a:ext cx="936000" cy="360000"/>
            </a:xfrm>
            <a:prstGeom prst="rect">
              <a:avLst/>
            </a:prstGeom>
            <a:solidFill>
              <a:srgbClr val="00B050"/>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発注者</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grpSp>
          <p:nvGrpSpPr>
            <p:cNvPr id="42" name="グループ化 41">
              <a:extLst>
                <a:ext uri="{FF2B5EF4-FFF2-40B4-BE49-F238E27FC236}">
                  <a16:creationId xmlns:a16="http://schemas.microsoft.com/office/drawing/2014/main" id="{A32EB0F2-082D-4AE9-BB37-3BA8444B42E6}"/>
                </a:ext>
              </a:extLst>
            </p:cNvPr>
            <p:cNvGrpSpPr/>
            <p:nvPr/>
          </p:nvGrpSpPr>
          <p:grpSpPr>
            <a:xfrm>
              <a:off x="5336696" y="3866610"/>
              <a:ext cx="3963611" cy="2082670"/>
              <a:chOff x="4955695" y="3594881"/>
              <a:chExt cx="3963611" cy="2082670"/>
            </a:xfrm>
          </p:grpSpPr>
          <p:sp>
            <p:nvSpPr>
              <p:cNvPr id="43" name="角丸四角形 35">
                <a:extLst>
                  <a:ext uri="{FF2B5EF4-FFF2-40B4-BE49-F238E27FC236}">
                    <a16:creationId xmlns:a16="http://schemas.microsoft.com/office/drawing/2014/main" id="{B79170D8-23F5-42A9-8261-C6EC3A4F0074}"/>
                  </a:ext>
                </a:extLst>
              </p:cNvPr>
              <p:cNvSpPr/>
              <p:nvPr/>
            </p:nvSpPr>
            <p:spPr>
              <a:xfrm>
                <a:off x="4955697" y="4453435"/>
                <a:ext cx="1080000" cy="360000"/>
              </a:xfrm>
              <a:prstGeom prst="roundRect">
                <a:avLst/>
              </a:prstGeom>
              <a:solidFill>
                <a:schemeClr val="accent4">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巡回維持</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4" name="角丸四角形 39">
                <a:extLst>
                  <a:ext uri="{FF2B5EF4-FFF2-40B4-BE49-F238E27FC236}">
                    <a16:creationId xmlns:a16="http://schemas.microsoft.com/office/drawing/2014/main" id="{D40B2DB9-FB88-46D2-8832-6A071C68F883}"/>
                  </a:ext>
                </a:extLst>
              </p:cNvPr>
              <p:cNvSpPr/>
              <p:nvPr/>
            </p:nvSpPr>
            <p:spPr>
              <a:xfrm>
                <a:off x="4955697" y="4885483"/>
                <a:ext cx="1080000" cy="360000"/>
              </a:xfrm>
              <a:prstGeom prst="round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修繕</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5" name="角丸四角形 40">
                <a:extLst>
                  <a:ext uri="{FF2B5EF4-FFF2-40B4-BE49-F238E27FC236}">
                    <a16:creationId xmlns:a16="http://schemas.microsoft.com/office/drawing/2014/main" id="{D8E687E5-6F61-4D52-A68E-BC49146A61D8}"/>
                  </a:ext>
                </a:extLst>
              </p:cNvPr>
              <p:cNvSpPr/>
              <p:nvPr/>
            </p:nvSpPr>
            <p:spPr>
              <a:xfrm>
                <a:off x="4955697" y="5317551"/>
                <a:ext cx="1080000" cy="360000"/>
              </a:xfrm>
              <a:prstGeom prst="roundRect">
                <a:avLst/>
              </a:prstGeom>
              <a:solidFill>
                <a:schemeClr val="accent2">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6" name="角丸四角形 41">
                <a:extLst>
                  <a:ext uri="{FF2B5EF4-FFF2-40B4-BE49-F238E27FC236}">
                    <a16:creationId xmlns:a16="http://schemas.microsoft.com/office/drawing/2014/main" id="{5A46CEFD-13D6-4513-853E-090FC2269C1F}"/>
                  </a:ext>
                </a:extLst>
              </p:cNvPr>
              <p:cNvSpPr/>
              <p:nvPr/>
            </p:nvSpPr>
            <p:spPr>
              <a:xfrm>
                <a:off x="4955695" y="4026909"/>
                <a:ext cx="1080000" cy="360000"/>
              </a:xfrm>
              <a:prstGeom prst="roundRect">
                <a:avLst/>
              </a:prstGeom>
              <a:solidFill>
                <a:schemeClr val="accent5">
                  <a:lumMod val="5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調査点検</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7" name="角丸四角形 42">
                <a:extLst>
                  <a:ext uri="{FF2B5EF4-FFF2-40B4-BE49-F238E27FC236}">
                    <a16:creationId xmlns:a16="http://schemas.microsoft.com/office/drawing/2014/main" id="{F5C2732D-A330-40F0-B1A7-2FFBC69C4571}"/>
                  </a:ext>
                </a:extLst>
              </p:cNvPr>
              <p:cNvSpPr/>
              <p:nvPr/>
            </p:nvSpPr>
            <p:spPr>
              <a:xfrm>
                <a:off x="6089908" y="3594881"/>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路線</a:t>
                </a:r>
                <a:r>
                  <a:rPr lang="en-US" altLang="ja-JP" sz="800">
                    <a:solidFill>
                      <a:schemeClr val="bg1"/>
                    </a:solidFill>
                    <a:latin typeface="Meiryo UI" panose="020B0604030504040204" pitchFamily="50" charset="-128"/>
                    <a:ea typeface="Meiryo UI" panose="020B0604030504040204" pitchFamily="50" charset="-128"/>
                  </a:rPr>
                  <a:t>A</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8" name="角丸四角形 43">
                <a:extLst>
                  <a:ext uri="{FF2B5EF4-FFF2-40B4-BE49-F238E27FC236}">
                    <a16:creationId xmlns:a16="http://schemas.microsoft.com/office/drawing/2014/main" id="{1A515F02-D1F5-4F75-8CE5-EF0C9D13B6F2}"/>
                  </a:ext>
                </a:extLst>
              </p:cNvPr>
              <p:cNvSpPr/>
              <p:nvPr/>
            </p:nvSpPr>
            <p:spPr>
              <a:xfrm>
                <a:off x="7056671" y="3594881"/>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路線</a:t>
                </a:r>
                <a:r>
                  <a:rPr lang="en-US" altLang="ja-JP" sz="800">
                    <a:solidFill>
                      <a:schemeClr val="bg1"/>
                    </a:solidFill>
                    <a:latin typeface="Meiryo UI" panose="020B0604030504040204" pitchFamily="50" charset="-128"/>
                    <a:ea typeface="Meiryo UI" panose="020B0604030504040204" pitchFamily="50" charset="-128"/>
                  </a:rPr>
                  <a:t>B</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49" name="角丸四角形 44">
                <a:extLst>
                  <a:ext uri="{FF2B5EF4-FFF2-40B4-BE49-F238E27FC236}">
                    <a16:creationId xmlns:a16="http://schemas.microsoft.com/office/drawing/2014/main" id="{34D554E6-0744-4BFF-87EF-949F0C559697}"/>
                  </a:ext>
                </a:extLst>
              </p:cNvPr>
              <p:cNvSpPr/>
              <p:nvPr/>
            </p:nvSpPr>
            <p:spPr>
              <a:xfrm>
                <a:off x="8019306" y="3594881"/>
                <a:ext cx="900000" cy="360000"/>
              </a:xfrm>
              <a:prstGeom prst="roundRect">
                <a:avLst/>
              </a:prstGeom>
              <a:solidFill>
                <a:schemeClr val="accent6">
                  <a:lumMod val="75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Meiryo UI" panose="020B0604030504040204" pitchFamily="50" charset="-128"/>
                    <a:ea typeface="Meiryo UI" panose="020B0604030504040204" pitchFamily="50" charset="-128"/>
                  </a:rPr>
                  <a:t>・・・</a:t>
                </a:r>
                <a:endParaRPr kumimoji="1" lang="ja-JP" altLang="en-US" sz="800">
                  <a:solidFill>
                    <a:schemeClr val="bg1"/>
                  </a:solidFill>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1E6E043C-17D5-43CB-B414-6E2EBAE27BD9}"/>
                  </a:ext>
                </a:extLst>
              </p:cNvPr>
              <p:cNvSpPr/>
              <p:nvPr/>
            </p:nvSpPr>
            <p:spPr>
              <a:xfrm>
                <a:off x="6089908" y="4026909"/>
                <a:ext cx="2829398" cy="1645120"/>
              </a:xfrm>
              <a:prstGeom prst="rect">
                <a:avLst/>
              </a:prstGeom>
              <a:solidFill>
                <a:schemeClr val="accent5">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rIns="0" rtlCol="0" anchor="ctr" anchorCtr="1"/>
              <a:lstStyle/>
              <a:p>
                <a:pPr algn="ctr"/>
                <a:r>
                  <a:rPr lang="ja-JP" altLang="en-US" sz="800">
                    <a:solidFill>
                      <a:schemeClr val="bg1"/>
                    </a:solidFill>
                    <a:latin typeface="BIZ UDPゴシック" panose="020B0400000000000000" pitchFamily="50" charset="-128"/>
                    <a:ea typeface="BIZ UDPゴシック" panose="020B0400000000000000" pitchFamily="50" charset="-128"/>
                  </a:rPr>
                  <a:t>受注者１</a:t>
                </a:r>
                <a:endParaRPr kumimoji="1" lang="ja-JP" altLang="en-US" sz="800">
                  <a:solidFill>
                    <a:schemeClr val="bg1"/>
                  </a:solidFill>
                  <a:latin typeface="BIZ UDPゴシック" panose="020B0400000000000000" pitchFamily="50" charset="-128"/>
                  <a:ea typeface="BIZ UDPゴシック" panose="020B0400000000000000" pitchFamily="50" charset="-128"/>
                </a:endParaRPr>
              </a:p>
            </p:txBody>
          </p:sp>
        </p:grpSp>
      </p:grpSp>
      <p:sp>
        <p:nvSpPr>
          <p:cNvPr id="51" name="二等辺三角形 50">
            <a:extLst>
              <a:ext uri="{FF2B5EF4-FFF2-40B4-BE49-F238E27FC236}">
                <a16:creationId xmlns:a16="http://schemas.microsoft.com/office/drawing/2014/main" id="{D1080657-DBE8-4DAE-9867-E15C6E370F5E}"/>
              </a:ext>
            </a:extLst>
          </p:cNvPr>
          <p:cNvSpPr/>
          <p:nvPr/>
        </p:nvSpPr>
        <p:spPr>
          <a:xfrm rot="5400000">
            <a:off x="1905198" y="4870941"/>
            <a:ext cx="695903" cy="92787"/>
          </a:xfrm>
          <a:prstGeom prst="triangle">
            <a:avLst/>
          </a:prstGeom>
          <a:ln>
            <a:noFill/>
          </a:ln>
        </p:spPr>
        <p:style>
          <a:lnRef idx="2">
            <a:schemeClr val="dk1">
              <a:shade val="50000"/>
            </a:schemeClr>
          </a:lnRef>
          <a:fillRef idx="1">
            <a:schemeClr val="dk1"/>
          </a:fillRef>
          <a:effectRef idx="0">
            <a:schemeClr val="dk1"/>
          </a:effectRef>
          <a:fontRef idx="minor">
            <a:schemeClr val="lt1"/>
          </a:fontRef>
        </p:style>
        <p:txBody>
          <a:bodyPr lIns="0" rIns="0" rtlCol="0" anchor="t"/>
          <a:lstStyle/>
          <a:p>
            <a:pPr algn="ctr"/>
            <a:endParaRPr kumimoji="1" lang="ja-JP" altLang="en-US" sz="1000">
              <a:solidFill>
                <a:schemeClr val="tx1"/>
              </a:solidFill>
              <a:latin typeface="BIZ UDPゴシック" panose="020B0400000000000000" pitchFamily="50" charset="-128"/>
              <a:ea typeface="BIZ UDPゴシック" panose="020B0400000000000000" pitchFamily="50" charset="-128"/>
            </a:endParaRPr>
          </a:p>
        </p:txBody>
      </p:sp>
      <p:sp>
        <p:nvSpPr>
          <p:cNvPr id="52" name="角丸四角形 60">
            <a:extLst>
              <a:ext uri="{FF2B5EF4-FFF2-40B4-BE49-F238E27FC236}">
                <a16:creationId xmlns:a16="http://schemas.microsoft.com/office/drawing/2014/main" id="{E67097C3-1285-4357-9117-B5EA01469991}"/>
              </a:ext>
            </a:extLst>
          </p:cNvPr>
          <p:cNvSpPr/>
          <p:nvPr/>
        </p:nvSpPr>
        <p:spPr>
          <a:xfrm>
            <a:off x="103719" y="5415004"/>
            <a:ext cx="1815770" cy="306467"/>
          </a:xfrm>
          <a:prstGeom prst="roundRect">
            <a:avLst/>
          </a:prstGeom>
          <a:solidFill>
            <a:schemeClr val="tx2">
              <a:alpha val="90000"/>
            </a:schemeClr>
          </a:solidFill>
        </p:spPr>
        <p:style>
          <a:lnRef idx="0">
            <a:schemeClr val="accent2"/>
          </a:lnRef>
          <a:fillRef idx="3">
            <a:schemeClr val="accent2"/>
          </a:fillRef>
          <a:effectRef idx="3">
            <a:schemeClr val="accent2"/>
          </a:effectRef>
          <a:fontRef idx="minor">
            <a:schemeClr val="lt1"/>
          </a:fontRef>
        </p:style>
        <p:txBody>
          <a:bodyPr wrap="square" anchor="ctr" anchorCtr="1">
            <a:spAutoFit/>
          </a:bodyPr>
          <a:lstStyle/>
          <a:p>
            <a:pPr algn="ctr" defTabSz="422041"/>
            <a:r>
              <a:rPr lang="ja-JP" altLang="en-US" sz="1200" b="1">
                <a:solidFill>
                  <a:prstClr val="white"/>
                </a:solidFill>
                <a:latin typeface="Meiryo UI" panose="020B0604030504040204" pitchFamily="50" charset="-128"/>
                <a:ea typeface="Meiryo UI" panose="020B0604030504040204" pitchFamily="50" charset="-128"/>
              </a:rPr>
              <a:t>包括管理委託の必要性</a:t>
            </a:r>
            <a:endParaRPr lang="en-US" altLang="ja-JP" sz="1200" b="1">
              <a:solidFill>
                <a:prstClr val="white"/>
              </a:solidFill>
              <a:latin typeface="Meiryo UI" panose="020B0604030504040204" pitchFamily="50" charset="-128"/>
              <a:ea typeface="Meiryo UI" panose="020B0604030504040204" pitchFamily="50" charset="-128"/>
            </a:endParaRPr>
          </a:p>
        </p:txBody>
      </p:sp>
      <p:sp>
        <p:nvSpPr>
          <p:cNvPr id="53" name="角丸四角形 11">
            <a:extLst>
              <a:ext uri="{FF2B5EF4-FFF2-40B4-BE49-F238E27FC236}">
                <a16:creationId xmlns:a16="http://schemas.microsoft.com/office/drawing/2014/main" id="{60655701-12D3-41B4-8F3C-0DA35F50DF04}"/>
              </a:ext>
            </a:extLst>
          </p:cNvPr>
          <p:cNvSpPr/>
          <p:nvPr/>
        </p:nvSpPr>
        <p:spPr>
          <a:xfrm>
            <a:off x="134524" y="5782524"/>
            <a:ext cx="707310" cy="470871"/>
          </a:xfrm>
          <a:prstGeom prst="rect">
            <a:avLst/>
          </a:prstGeom>
          <a:ln w="9525"/>
        </p:spPr>
        <p:style>
          <a:lnRef idx="2">
            <a:schemeClr val="dk1">
              <a:shade val="50000"/>
            </a:schemeClr>
          </a:lnRef>
          <a:fillRef idx="1">
            <a:schemeClr val="dk1"/>
          </a:fillRef>
          <a:effectRef idx="0">
            <a:schemeClr val="dk1"/>
          </a:effectRef>
          <a:fontRef idx="minor">
            <a:schemeClr val="lt1"/>
          </a:fontRef>
        </p:style>
        <p:txBody>
          <a:bodyPr wrap="square" lIns="36000" rIns="36000" anchor="ctr" anchorCtr="1">
            <a:noAutofit/>
          </a:bodyPr>
          <a:lstStyle/>
          <a:p>
            <a:pPr algn="ctr" defTabSz="422041"/>
            <a:r>
              <a:rPr lang="ja-JP" altLang="en-US" sz="1200" b="1">
                <a:solidFill>
                  <a:prstClr val="white"/>
                </a:solidFill>
                <a:latin typeface="Meiryo UI" panose="020B0604030504040204" pitchFamily="50" charset="-128"/>
                <a:ea typeface="Meiryo UI" panose="020B0604030504040204" pitchFamily="50" charset="-128"/>
              </a:rPr>
              <a:t>インフラの</a:t>
            </a:r>
            <a:endParaRPr lang="en-US" altLang="ja-JP" sz="1200" b="1">
              <a:solidFill>
                <a:prstClr val="white"/>
              </a:solidFill>
              <a:latin typeface="Meiryo UI" panose="020B0604030504040204" pitchFamily="50" charset="-128"/>
              <a:ea typeface="Meiryo UI" panose="020B0604030504040204" pitchFamily="50" charset="-128"/>
            </a:endParaRPr>
          </a:p>
          <a:p>
            <a:pPr algn="ctr" defTabSz="422041"/>
            <a:r>
              <a:rPr lang="ja-JP" altLang="en-US" sz="1200" b="1">
                <a:solidFill>
                  <a:prstClr val="white"/>
                </a:solidFill>
                <a:latin typeface="Meiryo UI" panose="020B0604030504040204" pitchFamily="50" charset="-128"/>
                <a:ea typeface="Meiryo UI" panose="020B0604030504040204" pitchFamily="50" charset="-128"/>
              </a:rPr>
              <a:t>老朽化</a:t>
            </a:r>
            <a:endParaRPr lang="en-US" altLang="ja-JP" sz="1200" b="1">
              <a:solidFill>
                <a:prstClr val="white"/>
              </a:solidFill>
              <a:latin typeface="Meiryo UI" panose="020B0604030504040204" pitchFamily="50" charset="-128"/>
              <a:ea typeface="Meiryo UI" panose="020B0604030504040204" pitchFamily="50" charset="-128"/>
            </a:endParaRPr>
          </a:p>
        </p:txBody>
      </p:sp>
      <p:sp>
        <p:nvSpPr>
          <p:cNvPr id="54" name="角丸四角形 12">
            <a:extLst>
              <a:ext uri="{FF2B5EF4-FFF2-40B4-BE49-F238E27FC236}">
                <a16:creationId xmlns:a16="http://schemas.microsoft.com/office/drawing/2014/main" id="{4494B634-1FEA-452F-95DE-08EAA1835DCE}"/>
              </a:ext>
            </a:extLst>
          </p:cNvPr>
          <p:cNvSpPr/>
          <p:nvPr/>
        </p:nvSpPr>
        <p:spPr>
          <a:xfrm>
            <a:off x="134409" y="6307528"/>
            <a:ext cx="707310" cy="461665"/>
          </a:xfrm>
          <a:prstGeom prst="rect">
            <a:avLst/>
          </a:prstGeom>
          <a:ln w="9525"/>
        </p:spPr>
        <p:style>
          <a:lnRef idx="2">
            <a:schemeClr val="dk1">
              <a:shade val="50000"/>
            </a:schemeClr>
          </a:lnRef>
          <a:fillRef idx="1">
            <a:schemeClr val="dk1"/>
          </a:fillRef>
          <a:effectRef idx="0">
            <a:schemeClr val="dk1"/>
          </a:effectRef>
          <a:fontRef idx="minor">
            <a:schemeClr val="lt1"/>
          </a:fontRef>
        </p:style>
        <p:txBody>
          <a:bodyPr wrap="square" lIns="36000" rIns="36000" anchor="ctr" anchorCtr="1">
            <a:noAutofit/>
          </a:bodyPr>
          <a:lstStyle/>
          <a:p>
            <a:pPr algn="ctr" defTabSz="422041"/>
            <a:r>
              <a:rPr lang="ja-JP" altLang="en-US" sz="1200" b="1">
                <a:solidFill>
                  <a:prstClr val="white"/>
                </a:solidFill>
                <a:latin typeface="Meiryo UI" panose="020B0604030504040204" pitchFamily="50" charset="-128"/>
                <a:ea typeface="Meiryo UI" panose="020B0604030504040204" pitchFamily="50" charset="-128"/>
              </a:rPr>
              <a:t>技術職員の減少</a:t>
            </a:r>
            <a:endParaRPr lang="en-US" altLang="ja-JP" sz="1200" b="1">
              <a:solidFill>
                <a:prstClr val="white"/>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D4D479EC-4E48-4045-BF1A-3DF449E73720}"/>
              </a:ext>
            </a:extLst>
          </p:cNvPr>
          <p:cNvSpPr txBox="1"/>
          <p:nvPr/>
        </p:nvSpPr>
        <p:spPr>
          <a:xfrm>
            <a:off x="842064" y="5784811"/>
            <a:ext cx="3530199" cy="461665"/>
          </a:xfrm>
          <a:prstGeom prst="rect">
            <a:avLst/>
          </a:prstGeom>
          <a:noFill/>
          <a:ln w="9525">
            <a:solidFill>
              <a:schemeClr val="tx1"/>
            </a:solidFill>
            <a:prstDash val="solid"/>
          </a:ln>
        </p:spPr>
        <p:txBody>
          <a:bodyPr wrap="square" tIns="0" bIns="0" rtlCol="0">
            <a:spAutoFit/>
          </a:bodyPr>
          <a:lstStyle/>
          <a:p>
            <a:pPr marL="171450" indent="-171450">
              <a:buFont typeface="Wingdings" panose="05000000000000000000" pitchFamily="2" charset="2"/>
              <a:buChar char="u"/>
            </a:pPr>
            <a:r>
              <a:rPr lang="ja-JP" altLang="en-US" sz="1000">
                <a:latin typeface="Meiryo UI" panose="020B0604030504040204" pitchFamily="50" charset="-128"/>
                <a:ea typeface="Meiryo UI" panose="020B0604030504040204" pitchFamily="50" charset="-128"/>
              </a:rPr>
              <a:t>高度経済成長期に整備された建設後</a:t>
            </a:r>
            <a:r>
              <a:rPr lang="en-US" altLang="ja-JP" sz="1000">
                <a:latin typeface="Meiryo UI" panose="020B0604030504040204" pitchFamily="50" charset="-128"/>
                <a:ea typeface="Meiryo UI" panose="020B0604030504040204" pitchFamily="50" charset="-128"/>
              </a:rPr>
              <a:t>50</a:t>
            </a:r>
            <a:r>
              <a:rPr lang="ja-JP" altLang="en-US" sz="1000">
                <a:latin typeface="Meiryo UI" panose="020B0604030504040204" pitchFamily="50" charset="-128"/>
                <a:ea typeface="Meiryo UI" panose="020B0604030504040204" pitchFamily="50" charset="-128"/>
              </a:rPr>
              <a:t>年以上経過する施設が確実に増加していく中、長寿命化対策を講じつつ、より効率的・持続的な維持管理を進める必要がある</a:t>
            </a:r>
            <a:endParaRPr lang="en-US" altLang="ja-JP" sz="100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7726FA20-846F-4C90-8BA6-4C2E7B1F32B2}"/>
              </a:ext>
            </a:extLst>
          </p:cNvPr>
          <p:cNvSpPr txBox="1"/>
          <p:nvPr/>
        </p:nvSpPr>
        <p:spPr>
          <a:xfrm>
            <a:off x="841834" y="6307529"/>
            <a:ext cx="3529046" cy="461665"/>
          </a:xfrm>
          <a:prstGeom prst="rect">
            <a:avLst/>
          </a:prstGeom>
          <a:noFill/>
          <a:ln w="9525">
            <a:solidFill>
              <a:schemeClr val="tx1"/>
            </a:solidFill>
            <a:prstDash val="solid"/>
          </a:ln>
        </p:spPr>
        <p:txBody>
          <a:bodyPr wrap="square" tIns="0" bIns="0" rtlCol="0">
            <a:spAutoFit/>
          </a:bodyPr>
          <a:lstStyle/>
          <a:p>
            <a:pPr marL="171450" indent="-171450">
              <a:buFont typeface="Wingdings" panose="05000000000000000000" pitchFamily="2" charset="2"/>
              <a:buChar char="u"/>
            </a:pPr>
            <a:r>
              <a:rPr lang="ja-JP" altLang="en-US" sz="1000">
                <a:latin typeface="Meiryo UI" panose="020B0604030504040204" pitchFamily="50" charset="-128"/>
                <a:ea typeface="Meiryo UI" panose="020B0604030504040204" pitchFamily="50" charset="-128"/>
              </a:rPr>
              <a:t>全国的に技術職員の確保が困難で大阪府も同様の傾向</a:t>
            </a:r>
            <a:endParaRPr lang="en-US" altLang="ja-JP" sz="100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u"/>
            </a:pPr>
            <a:r>
              <a:rPr lang="ja-JP" altLang="en-US" sz="1000">
                <a:latin typeface="Meiryo UI" panose="020B0604030504040204" pitchFamily="50" charset="-128"/>
                <a:ea typeface="Meiryo UI" panose="020B0604030504040204" pitchFamily="50" charset="-128"/>
              </a:rPr>
              <a:t>土木職では</a:t>
            </a:r>
            <a:r>
              <a:rPr lang="en-US" altLang="ja-JP" sz="1000">
                <a:latin typeface="Meiryo UI" panose="020B0604030504040204" pitchFamily="50" charset="-128"/>
                <a:ea typeface="Meiryo UI" panose="020B0604030504040204" pitchFamily="50" charset="-128"/>
              </a:rPr>
              <a:t>5</a:t>
            </a:r>
            <a:r>
              <a:rPr lang="ja-JP" altLang="en-US" sz="1000">
                <a:latin typeface="Meiryo UI" panose="020B0604030504040204" pitchFamily="50" charset="-128"/>
                <a:ea typeface="Meiryo UI" panose="020B0604030504040204" pitchFamily="50" charset="-128"/>
              </a:rPr>
              <a:t>割を占める</a:t>
            </a:r>
            <a:r>
              <a:rPr lang="en-US" altLang="ja-JP" sz="1000">
                <a:latin typeface="Meiryo UI" panose="020B0604030504040204" pitchFamily="50" charset="-128"/>
                <a:ea typeface="Meiryo UI" panose="020B0604030504040204" pitchFamily="50" charset="-128"/>
              </a:rPr>
              <a:t>50</a:t>
            </a:r>
            <a:r>
              <a:rPr lang="ja-JP" altLang="en-US" sz="1000">
                <a:latin typeface="Meiryo UI" panose="020B0604030504040204" pitchFamily="50" charset="-128"/>
                <a:ea typeface="Meiryo UI" panose="020B0604030504040204" pitchFamily="50" charset="-128"/>
              </a:rPr>
              <a:t>代職員が退職していく一方で、新規採用職員が必要数を満たしていない状況</a:t>
            </a:r>
            <a:endParaRPr lang="en-US" altLang="ja-JP" sz="1000">
              <a:latin typeface="Meiryo UI" panose="020B0604030504040204" pitchFamily="50" charset="-128"/>
              <a:ea typeface="Meiryo UI" panose="020B0604030504040204" pitchFamily="50" charset="-128"/>
            </a:endParaRPr>
          </a:p>
        </p:txBody>
      </p:sp>
      <p:sp>
        <p:nvSpPr>
          <p:cNvPr id="57" name="角丸四角形 143">
            <a:extLst>
              <a:ext uri="{FF2B5EF4-FFF2-40B4-BE49-F238E27FC236}">
                <a16:creationId xmlns:a16="http://schemas.microsoft.com/office/drawing/2014/main" id="{D2500EBE-8B6B-4826-97FF-03AB96748035}"/>
              </a:ext>
            </a:extLst>
          </p:cNvPr>
          <p:cNvSpPr/>
          <p:nvPr/>
        </p:nvSpPr>
        <p:spPr>
          <a:xfrm>
            <a:off x="29731" y="960815"/>
            <a:ext cx="4451927" cy="3226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b="1" kern="100">
                <a:solidFill>
                  <a:prstClr val="black"/>
                </a:solidFill>
                <a:latin typeface="Meiryo UI" panose="020B0604030504040204" pitchFamily="50" charset="-128"/>
                <a:ea typeface="Meiryo UI" panose="020B0604030504040204" pitchFamily="50" charset="-128"/>
                <a:cs typeface="Times New Roman"/>
              </a:rPr>
              <a:t>H26</a:t>
            </a:r>
            <a:r>
              <a:rPr lang="ja-JP" altLang="en-US" sz="1050" b="1" kern="100">
                <a:solidFill>
                  <a:prstClr val="black"/>
                </a:solidFill>
                <a:latin typeface="Meiryo UI" panose="020B0604030504040204" pitchFamily="50" charset="-128"/>
                <a:ea typeface="Meiryo UI" panose="020B0604030504040204" pitchFamily="50" charset="-128"/>
                <a:cs typeface="Times New Roman"/>
              </a:rPr>
              <a:t>計画基本方針（維持管理業務の改善と魅力向上のあり方）</a:t>
            </a:r>
            <a:endParaRPr lang="en-US" altLang="ja-JP" sz="1050" b="1" kern="100">
              <a:solidFill>
                <a:prstClr val="black"/>
              </a:solidFill>
              <a:latin typeface="Meiryo UI" panose="020B0604030504040204" pitchFamily="50" charset="-128"/>
              <a:ea typeface="Meiryo UI" panose="020B0604030504040204" pitchFamily="50" charset="-128"/>
              <a:cs typeface="Times New Roman"/>
            </a:endParaRPr>
          </a:p>
        </p:txBody>
      </p:sp>
      <p:sp>
        <p:nvSpPr>
          <p:cNvPr id="58" name="角丸四角形 143">
            <a:extLst>
              <a:ext uri="{FF2B5EF4-FFF2-40B4-BE49-F238E27FC236}">
                <a16:creationId xmlns:a16="http://schemas.microsoft.com/office/drawing/2014/main" id="{99B4436E-25D3-4893-B96E-70A52CCAA931}"/>
              </a:ext>
            </a:extLst>
          </p:cNvPr>
          <p:cNvSpPr/>
          <p:nvPr/>
        </p:nvSpPr>
        <p:spPr>
          <a:xfrm>
            <a:off x="103782" y="1223517"/>
            <a:ext cx="4298738" cy="1200514"/>
          </a:xfrm>
          <a:prstGeom prst="rect">
            <a:avLst/>
          </a:prstGeom>
          <a:noFill/>
          <a:ln>
            <a:solidFill>
              <a:schemeClr val="tx1"/>
            </a:solidFill>
            <a:prstDash val="sysDot"/>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b="1">
                <a:latin typeface="Meiryo UI" panose="020B0604030504040204" pitchFamily="50" charset="-128"/>
                <a:ea typeface="Meiryo UI" panose="020B0604030504040204" pitchFamily="50" charset="-128"/>
              </a:rPr>
              <a:t>■入札契約制度の改善（基本認識：包括契約）</a:t>
            </a:r>
            <a:endParaRPr lang="en-US" altLang="ja-JP" sz="1050" b="1">
              <a:latin typeface="Meiryo UI" panose="020B0604030504040204" pitchFamily="50" charset="-128"/>
              <a:ea typeface="Meiryo UI" panose="020B0604030504040204" pitchFamily="50" charset="-128"/>
            </a:endParaRPr>
          </a:p>
          <a:p>
            <a:pPr algn="just">
              <a:defRPr/>
            </a:pPr>
            <a:r>
              <a:rPr lang="ja-JP" altLang="en-US" sz="900">
                <a:latin typeface="Meiryo UI" panose="020B0604030504040204" pitchFamily="50" charset="-128"/>
                <a:ea typeface="Meiryo UI" panose="020B0604030504040204" pitchFamily="50" charset="-128"/>
              </a:rPr>
              <a:t>単価契約により緊急時の舗装補修や橋梁補修などに対応しているが、雪寒対応など業務の平準化が困難な業務については、受注を控える企業が多く、</a:t>
            </a:r>
            <a:r>
              <a:rPr lang="ja-JP" altLang="en-US" sz="900" b="1" u="sng">
                <a:latin typeface="Meiryo UI" panose="020B0604030504040204" pitchFamily="50" charset="-128"/>
                <a:ea typeface="Meiryo UI" panose="020B0604030504040204" pitchFamily="50" charset="-128"/>
              </a:rPr>
              <a:t>受注業者の確保ならびに安定した維持管理業務の確保</a:t>
            </a:r>
            <a:r>
              <a:rPr lang="ja-JP" altLang="en-US" sz="900">
                <a:latin typeface="Meiryo UI" panose="020B0604030504040204" pitchFamily="50" charset="-128"/>
                <a:ea typeface="Meiryo UI" panose="020B0604030504040204" pitchFamily="50" charset="-128"/>
              </a:rPr>
              <a:t>が求められる。このため、大阪府では、単価契約の受注実績を他工事の評価項目として取り入れるなど、受注業者の保護育成ならび安定的かつ継続的な維持管理業務に努めているが、さらに</a:t>
            </a:r>
            <a:r>
              <a:rPr lang="ja-JP" altLang="en-US" sz="900" b="1" u="sng">
                <a:latin typeface="Meiryo UI" panose="020B0604030504040204" pitchFamily="50" charset="-128"/>
                <a:ea typeface="Meiryo UI" panose="020B0604030504040204" pitchFamily="50" charset="-128"/>
              </a:rPr>
              <a:t>有事の際の現場技能者を確保</a:t>
            </a:r>
            <a:r>
              <a:rPr lang="ja-JP" altLang="en-US" sz="900">
                <a:latin typeface="Meiryo UI" panose="020B0604030504040204" pitchFamily="50" charset="-128"/>
                <a:ea typeface="Meiryo UI" panose="020B0604030504040204" pitchFamily="50" charset="-128"/>
              </a:rPr>
              <a:t>（安定的雇用の確保）する観点から、地域単位における維持管理業務を包括的かつ継続的に契約する仕組みについての検討も行う。</a:t>
            </a:r>
            <a:endParaRPr lang="en-US" altLang="ja-JP" sz="1100" b="1" kern="100">
              <a:solidFill>
                <a:prstClr val="black"/>
              </a:solidFill>
              <a:latin typeface="Georgia"/>
              <a:ea typeface="Meiryo UI"/>
              <a:cs typeface="Times New Roman"/>
            </a:endParaRPr>
          </a:p>
        </p:txBody>
      </p:sp>
      <p:pic>
        <p:nvPicPr>
          <p:cNvPr id="5" name="図 4">
            <a:extLst>
              <a:ext uri="{FF2B5EF4-FFF2-40B4-BE49-F238E27FC236}">
                <a16:creationId xmlns:a16="http://schemas.microsoft.com/office/drawing/2014/main" id="{90E0FE65-82EC-9F06-DC26-2AB945D5852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5824871" y="1296477"/>
            <a:ext cx="967815" cy="1413317"/>
          </a:xfrm>
          <a:prstGeom prst="rect">
            <a:avLst/>
          </a:prstGeom>
        </p:spPr>
      </p:pic>
      <p:sp>
        <p:nvSpPr>
          <p:cNvPr id="6" name="角丸四角形 143">
            <a:extLst>
              <a:ext uri="{FF2B5EF4-FFF2-40B4-BE49-F238E27FC236}">
                <a16:creationId xmlns:a16="http://schemas.microsoft.com/office/drawing/2014/main" id="{E10886BB-7870-53B0-972E-96685EDC1A5E}"/>
              </a:ext>
            </a:extLst>
          </p:cNvPr>
          <p:cNvSpPr/>
          <p:nvPr/>
        </p:nvSpPr>
        <p:spPr>
          <a:xfrm>
            <a:off x="4618024" y="950827"/>
            <a:ext cx="4451927" cy="577734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200">
              <a:latin typeface="Meiryo UI" panose="020B0604030504040204" pitchFamily="50" charset="-128"/>
              <a:ea typeface="Meiryo UI" panose="020B0604030504040204" pitchFamily="50" charset="-128"/>
            </a:endParaRPr>
          </a:p>
          <a:p>
            <a:pPr algn="just">
              <a:defRPr/>
            </a:pPr>
            <a:endParaRPr lang="en-US" altLang="ja-JP" b="1" kern="100">
              <a:solidFill>
                <a:prstClr val="black"/>
              </a:solidFill>
              <a:latin typeface="Georgia"/>
              <a:ea typeface="Meiryo UI"/>
              <a:cs typeface="Times New Roman"/>
            </a:endParaRPr>
          </a:p>
        </p:txBody>
      </p:sp>
      <p:sp>
        <p:nvSpPr>
          <p:cNvPr id="7" name="角丸四角形 143">
            <a:extLst>
              <a:ext uri="{FF2B5EF4-FFF2-40B4-BE49-F238E27FC236}">
                <a16:creationId xmlns:a16="http://schemas.microsoft.com/office/drawing/2014/main" id="{6297DC6C-FFB6-D073-BEE7-EB42269FED30}"/>
              </a:ext>
            </a:extLst>
          </p:cNvPr>
          <p:cNvSpPr/>
          <p:nvPr/>
        </p:nvSpPr>
        <p:spPr>
          <a:xfrm>
            <a:off x="4618023" y="667637"/>
            <a:ext cx="4451927" cy="32267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Georgia"/>
                <a:ea typeface="Meiryo UI"/>
                <a:cs typeface="Times New Roman"/>
              </a:rPr>
              <a:t>長寿命化計画に基づく包括事業の取組状況</a:t>
            </a:r>
            <a:endParaRPr lang="en-US" altLang="ja-JP" sz="1400" b="1" kern="100">
              <a:solidFill>
                <a:prstClr val="black"/>
              </a:solidFill>
              <a:latin typeface="Georgia"/>
              <a:ea typeface="Meiryo UI"/>
              <a:cs typeface="Times New Roman"/>
            </a:endParaRPr>
          </a:p>
        </p:txBody>
      </p:sp>
      <p:sp>
        <p:nvSpPr>
          <p:cNvPr id="85" name="角丸四角形 143">
            <a:extLst>
              <a:ext uri="{FF2B5EF4-FFF2-40B4-BE49-F238E27FC236}">
                <a16:creationId xmlns:a16="http://schemas.microsoft.com/office/drawing/2014/main" id="{DD97C2CB-DD25-5288-2F54-6569D9EDAF20}"/>
              </a:ext>
            </a:extLst>
          </p:cNvPr>
          <p:cNvSpPr/>
          <p:nvPr/>
        </p:nvSpPr>
        <p:spPr>
          <a:xfrm>
            <a:off x="4741060" y="4020588"/>
            <a:ext cx="2002640" cy="926269"/>
          </a:xfrm>
          <a:prstGeom prst="rect">
            <a:avLst/>
          </a:prstGeom>
          <a:noFill/>
          <a:ln>
            <a:solidFill>
              <a:schemeClr val="tx1"/>
            </a:solidFill>
            <a:prstDash val="dash"/>
          </a:ln>
          <a:effectLst/>
        </p:spPr>
        <p:style>
          <a:lnRef idx="1">
            <a:schemeClr val="accent6"/>
          </a:lnRef>
          <a:fillRef idx="2">
            <a:schemeClr val="accent6"/>
          </a:fillRef>
          <a:effectRef idx="1">
            <a:schemeClr val="accent6"/>
          </a:effectRef>
          <a:fontRef idx="minor">
            <a:schemeClr val="dk1"/>
          </a:fontRef>
        </p:style>
        <p:txBody>
          <a:bodyPr lIns="36000" rIns="36000"/>
          <a:lstStyle/>
          <a:p>
            <a:pPr algn="just">
              <a:defRPr/>
            </a:pPr>
            <a:endParaRPr lang="en-US" altLang="ja-JP" sz="1100" b="1" u="sng"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100" b="1" kern="100" dirty="0">
                <a:solidFill>
                  <a:prstClr val="black"/>
                </a:solidFill>
                <a:latin typeface="Meiryo UI" panose="020B0604030504040204" pitchFamily="50" charset="-128"/>
                <a:ea typeface="Meiryo UI" panose="020B0604030504040204" pitchFamily="50" charset="-128"/>
                <a:cs typeface="Times New Roman"/>
              </a:rPr>
              <a:t>他土木事務所での試行開始検討</a:t>
            </a:r>
            <a:endParaRPr lang="en-US" altLang="ja-JP" sz="11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100" kern="100" dirty="0">
                <a:solidFill>
                  <a:prstClr val="black"/>
                </a:solidFill>
                <a:latin typeface="Meiryo UI" panose="020B0604030504040204" pitchFamily="50" charset="-128"/>
                <a:ea typeface="Meiryo UI" panose="020B0604030504040204" pitchFamily="50" charset="-128"/>
                <a:cs typeface="Times New Roman"/>
              </a:rPr>
              <a:t>池田土木事務所での実績を活用し、</a:t>
            </a:r>
            <a:r>
              <a:rPr lang="ja-JP" altLang="en-US" sz="1100" b="1" u="sng" kern="100" dirty="0">
                <a:solidFill>
                  <a:prstClr val="black"/>
                </a:solidFill>
                <a:latin typeface="Meiryo UI" panose="020B0604030504040204" pitchFamily="50" charset="-128"/>
                <a:ea typeface="Meiryo UI" panose="020B0604030504040204" pitchFamily="50" charset="-128"/>
                <a:cs typeface="Times New Roman"/>
              </a:rPr>
              <a:t>業務範囲・要求水準等を各事務所で検討</a:t>
            </a:r>
            <a:endParaRPr lang="en-US" altLang="ja-JP" sz="1100" b="1" u="sng"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6" name="角丸四角形 143">
            <a:extLst>
              <a:ext uri="{FF2B5EF4-FFF2-40B4-BE49-F238E27FC236}">
                <a16:creationId xmlns:a16="http://schemas.microsoft.com/office/drawing/2014/main" id="{B347F69B-1048-2C93-885E-C3D8AE8E257C}"/>
              </a:ext>
            </a:extLst>
          </p:cNvPr>
          <p:cNvSpPr/>
          <p:nvPr/>
        </p:nvSpPr>
        <p:spPr>
          <a:xfrm>
            <a:off x="4692074" y="1052538"/>
            <a:ext cx="2100612" cy="236015"/>
          </a:xfrm>
          <a:prstGeom prst="rect">
            <a:avLst/>
          </a:prstGeom>
          <a:gradFill>
            <a:gsLst>
              <a:gs pos="0">
                <a:schemeClr val="tx2"/>
              </a:gs>
              <a:gs pos="100000">
                <a:schemeClr val="accent1"/>
              </a:gs>
            </a:gsLst>
            <a:lin ang="5400000" scaled="1"/>
          </a:gradFill>
          <a:ln w="9525">
            <a:noFill/>
            <a:miter lim="800000"/>
            <a:headEnd/>
            <a:tailEnd/>
          </a:ln>
          <a:effectLst/>
        </p:spPr>
        <p:txBody>
          <a:bodyPr wrap="none" lIns="91350" tIns="45674" rIns="91350" bIns="45674" anchor="ctr"/>
          <a:lstStyle/>
          <a:p>
            <a:pPr algn="ctr"/>
            <a:r>
              <a:rPr lang="ja-JP" altLang="en-US" sz="1100" b="1">
                <a:solidFill>
                  <a:schemeClr val="bg1"/>
                </a:solidFill>
                <a:latin typeface="Meiryo UI" pitchFamily="50" charset="-128"/>
                <a:ea typeface="Meiryo UI" pitchFamily="50" charset="-128"/>
              </a:rPr>
              <a:t>大阪府単独</a:t>
            </a:r>
            <a:endParaRPr lang="en-US" altLang="ja-JP" sz="1100" b="1">
              <a:solidFill>
                <a:schemeClr val="bg1"/>
              </a:solidFill>
              <a:latin typeface="Meiryo UI" pitchFamily="50" charset="-128"/>
              <a:ea typeface="Meiryo UI" pitchFamily="50" charset="-128"/>
            </a:endParaRPr>
          </a:p>
        </p:txBody>
      </p:sp>
      <p:sp>
        <p:nvSpPr>
          <p:cNvPr id="87" name="角丸四角形 143">
            <a:extLst>
              <a:ext uri="{FF2B5EF4-FFF2-40B4-BE49-F238E27FC236}">
                <a16:creationId xmlns:a16="http://schemas.microsoft.com/office/drawing/2014/main" id="{466C3DCD-1C65-9C05-171F-7900DF1C910F}"/>
              </a:ext>
            </a:extLst>
          </p:cNvPr>
          <p:cNvSpPr/>
          <p:nvPr/>
        </p:nvSpPr>
        <p:spPr>
          <a:xfrm>
            <a:off x="6900634" y="1052538"/>
            <a:ext cx="2100612" cy="236015"/>
          </a:xfrm>
          <a:prstGeom prst="rect">
            <a:avLst/>
          </a:prstGeom>
          <a:gradFill>
            <a:gsLst>
              <a:gs pos="0">
                <a:schemeClr val="tx2"/>
              </a:gs>
              <a:gs pos="100000">
                <a:schemeClr val="accent1"/>
              </a:gs>
            </a:gsLst>
            <a:lin ang="5400000" scaled="1"/>
          </a:gradFill>
          <a:ln w="9525">
            <a:noFill/>
            <a:miter lim="800000"/>
            <a:headEnd/>
            <a:tailEnd/>
          </a:ln>
          <a:effectLst/>
        </p:spPr>
        <p:txBody>
          <a:bodyPr wrap="none" lIns="91350" tIns="45674" rIns="91350" bIns="45674" anchor="ctr"/>
          <a:lstStyle/>
          <a:p>
            <a:pPr algn="ctr"/>
            <a:r>
              <a:rPr lang="ja-JP" altLang="en-US" sz="1100" b="1">
                <a:solidFill>
                  <a:schemeClr val="bg1"/>
                </a:solidFill>
                <a:latin typeface="Meiryo UI" pitchFamily="50" charset="-128"/>
                <a:ea typeface="Meiryo UI" pitchFamily="50" charset="-128"/>
              </a:rPr>
              <a:t>大阪府内市町村連携</a:t>
            </a:r>
            <a:endParaRPr lang="en-US" altLang="ja-JP" sz="1100" b="1">
              <a:solidFill>
                <a:schemeClr val="bg1"/>
              </a:solidFill>
              <a:latin typeface="Meiryo UI" pitchFamily="50" charset="-128"/>
              <a:ea typeface="Meiryo UI" pitchFamily="50" charset="-128"/>
            </a:endParaRPr>
          </a:p>
        </p:txBody>
      </p:sp>
      <p:sp>
        <p:nvSpPr>
          <p:cNvPr id="88" name="矢印: 下 87">
            <a:extLst>
              <a:ext uri="{FF2B5EF4-FFF2-40B4-BE49-F238E27FC236}">
                <a16:creationId xmlns:a16="http://schemas.microsoft.com/office/drawing/2014/main" id="{37554B1F-EDC5-FD2F-33A7-F7BB7015B068}"/>
              </a:ext>
            </a:extLst>
          </p:cNvPr>
          <p:cNvSpPr/>
          <p:nvPr/>
        </p:nvSpPr>
        <p:spPr>
          <a:xfrm>
            <a:off x="5475740" y="2843971"/>
            <a:ext cx="533279" cy="532441"/>
          </a:xfrm>
          <a:prstGeom prst="downArrow">
            <a:avLst/>
          </a:prstGeom>
          <a:solidFill>
            <a:schemeClr val="tx1">
              <a:lumMod val="50000"/>
              <a:lumOff val="50000"/>
            </a:schemeClr>
          </a:solidFill>
          <a:ln w="9525">
            <a:noFill/>
            <a:miter lim="800000"/>
            <a:headEnd/>
            <a:tailEnd/>
          </a:ln>
          <a:effectLst/>
        </p:spPr>
        <p:txBody>
          <a:bodyPr wrap="none" lIns="91350" tIns="45674" rIns="91350" bIns="45674" anchor="ctr"/>
          <a:lstStyle/>
          <a:p>
            <a:pPr algn="ctr"/>
            <a:endParaRPr lang="ja-JP" altLang="en-US" sz="1100" b="1">
              <a:solidFill>
                <a:schemeClr val="bg1"/>
              </a:solidFill>
              <a:latin typeface="Meiryo UI" pitchFamily="50" charset="-128"/>
              <a:ea typeface="Meiryo UI" pitchFamily="50" charset="-128"/>
            </a:endParaRPr>
          </a:p>
        </p:txBody>
      </p:sp>
      <p:sp>
        <p:nvSpPr>
          <p:cNvPr id="89" name="矢印: 下 88">
            <a:extLst>
              <a:ext uri="{FF2B5EF4-FFF2-40B4-BE49-F238E27FC236}">
                <a16:creationId xmlns:a16="http://schemas.microsoft.com/office/drawing/2014/main" id="{32EA7E53-96BB-F3D3-B9B1-CCEF1024984F}"/>
              </a:ext>
            </a:extLst>
          </p:cNvPr>
          <p:cNvSpPr/>
          <p:nvPr/>
        </p:nvSpPr>
        <p:spPr>
          <a:xfrm>
            <a:off x="7671419" y="2843972"/>
            <a:ext cx="533279" cy="542804"/>
          </a:xfrm>
          <a:prstGeom prst="downArrow">
            <a:avLst/>
          </a:prstGeom>
          <a:solidFill>
            <a:schemeClr val="tx1">
              <a:lumMod val="50000"/>
              <a:lumOff val="50000"/>
            </a:schemeClr>
          </a:solidFill>
          <a:ln w="9525">
            <a:noFill/>
            <a:miter lim="800000"/>
            <a:headEnd/>
            <a:tailEnd/>
          </a:ln>
          <a:effectLst/>
        </p:spPr>
        <p:txBody>
          <a:bodyPr wrap="none" lIns="91350" tIns="45674" rIns="91350" bIns="45674" anchor="ctr"/>
          <a:lstStyle/>
          <a:p>
            <a:pPr algn="ctr"/>
            <a:endParaRPr lang="ja-JP" altLang="en-US" sz="1100" b="1">
              <a:solidFill>
                <a:schemeClr val="bg1"/>
              </a:solidFill>
              <a:latin typeface="Meiryo UI" pitchFamily="50" charset="-128"/>
              <a:ea typeface="Meiryo UI" pitchFamily="50" charset="-128"/>
            </a:endParaRPr>
          </a:p>
        </p:txBody>
      </p:sp>
      <p:sp>
        <p:nvSpPr>
          <p:cNvPr id="90" name="角丸四角形 143">
            <a:extLst>
              <a:ext uri="{FF2B5EF4-FFF2-40B4-BE49-F238E27FC236}">
                <a16:creationId xmlns:a16="http://schemas.microsoft.com/office/drawing/2014/main" id="{D99FD33F-04EF-9C6C-8F16-64EEE620D976}"/>
              </a:ext>
            </a:extLst>
          </p:cNvPr>
          <p:cNvSpPr/>
          <p:nvPr/>
        </p:nvSpPr>
        <p:spPr>
          <a:xfrm>
            <a:off x="4692074" y="3439563"/>
            <a:ext cx="2100612" cy="1564754"/>
          </a:xfrm>
          <a:prstGeom prst="rect">
            <a:avLst/>
          </a:prstGeom>
          <a:noFill/>
          <a:ln>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en-US" altLang="ja-JP" sz="1100" kern="100">
                <a:solidFill>
                  <a:prstClr val="black"/>
                </a:solidFill>
                <a:latin typeface="Meiryo UI" panose="020B0604030504040204" pitchFamily="50" charset="-128"/>
                <a:ea typeface="Meiryo UI" panose="020B0604030504040204" pitchFamily="50" charset="-128"/>
                <a:cs typeface="Times New Roman"/>
              </a:rPr>
              <a:t>H29</a:t>
            </a:r>
            <a:r>
              <a:rPr lang="ja-JP" altLang="en-US" sz="1100" kern="100">
                <a:solidFill>
                  <a:prstClr val="black"/>
                </a:solidFill>
                <a:latin typeface="Meiryo UI" panose="020B0604030504040204" pitchFamily="50" charset="-128"/>
                <a:ea typeface="Meiryo UI" panose="020B0604030504040204" pitchFamily="50" charset="-128"/>
                <a:cs typeface="Times New Roman"/>
              </a:rPr>
              <a:t>年度より、</a:t>
            </a:r>
            <a:r>
              <a:rPr lang="ja-JP" altLang="en-US" sz="1100" b="1" u="sng" kern="100">
                <a:solidFill>
                  <a:prstClr val="black"/>
                </a:solidFill>
                <a:latin typeface="Meiryo UI" panose="020B0604030504040204" pitchFamily="50" charset="-128"/>
                <a:ea typeface="Meiryo UI" panose="020B0604030504040204" pitchFamily="50" charset="-128"/>
                <a:cs typeface="Times New Roman"/>
              </a:rPr>
              <a:t>池田土木事務所能勢地域での試行的な包括業務</a:t>
            </a:r>
            <a:r>
              <a:rPr lang="ja-JP" altLang="en-US" sz="1100" kern="100">
                <a:solidFill>
                  <a:prstClr val="black"/>
                </a:solidFill>
                <a:latin typeface="Meiryo UI" panose="020B0604030504040204" pitchFamily="50" charset="-128"/>
                <a:ea typeface="Meiryo UI" panose="020B0604030504040204" pitchFamily="50" charset="-128"/>
                <a:cs typeface="Times New Roman"/>
              </a:rPr>
              <a:t>発注を開始</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91" name="角丸四角形 143">
            <a:extLst>
              <a:ext uri="{FF2B5EF4-FFF2-40B4-BE49-F238E27FC236}">
                <a16:creationId xmlns:a16="http://schemas.microsoft.com/office/drawing/2014/main" id="{DC275A60-52F3-CC1D-C7ED-9556BCC3C60C}"/>
              </a:ext>
            </a:extLst>
          </p:cNvPr>
          <p:cNvSpPr/>
          <p:nvPr/>
        </p:nvSpPr>
        <p:spPr>
          <a:xfrm>
            <a:off x="6890200" y="3439808"/>
            <a:ext cx="2100612" cy="1569292"/>
          </a:xfrm>
          <a:prstGeom prst="rect">
            <a:avLst/>
          </a:prstGeom>
          <a:noFill/>
          <a:ln>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en-US" altLang="ja-JP" sz="1100" kern="100">
                <a:solidFill>
                  <a:prstClr val="black"/>
                </a:solidFill>
                <a:latin typeface="Meiryo UI" panose="020B0604030504040204" pitchFamily="50" charset="-128"/>
                <a:ea typeface="Meiryo UI" panose="020B0604030504040204" pitchFamily="50" charset="-128"/>
                <a:cs typeface="Times New Roman"/>
              </a:rPr>
              <a:t>R5</a:t>
            </a:r>
            <a:r>
              <a:rPr lang="ja-JP" altLang="en-US" sz="1100" kern="100">
                <a:solidFill>
                  <a:prstClr val="black"/>
                </a:solidFill>
                <a:latin typeface="Meiryo UI" panose="020B0604030504040204" pitchFamily="50" charset="-128"/>
                <a:ea typeface="Meiryo UI" panose="020B0604030504040204" pitchFamily="50" charset="-128"/>
                <a:cs typeface="Times New Roman"/>
              </a:rPr>
              <a:t>年度末より、</a:t>
            </a:r>
            <a:r>
              <a:rPr lang="ja-JP" altLang="en-US" sz="1100" b="1" u="sng" kern="100">
                <a:solidFill>
                  <a:prstClr val="black"/>
                </a:solidFill>
                <a:latin typeface="Meiryo UI" panose="020B0604030504040204" pitchFamily="50" charset="-128"/>
                <a:ea typeface="Meiryo UI" panose="020B0604030504040204" pitchFamily="50" charset="-128"/>
                <a:cs typeface="Times New Roman"/>
              </a:rPr>
              <a:t>泉州地域の</a:t>
            </a:r>
            <a:r>
              <a:rPr lang="en-US" altLang="ja-JP" sz="1100" b="1" u="sng" kern="100">
                <a:solidFill>
                  <a:prstClr val="black"/>
                </a:solidFill>
                <a:latin typeface="Meiryo UI" panose="020B0604030504040204" pitchFamily="50" charset="-128"/>
                <a:ea typeface="Meiryo UI" panose="020B0604030504040204" pitchFamily="50" charset="-128"/>
                <a:cs typeface="Times New Roman"/>
              </a:rPr>
              <a:t>12</a:t>
            </a:r>
            <a:r>
              <a:rPr lang="ja-JP" altLang="en-US" sz="1100" b="1" u="sng" kern="100">
                <a:solidFill>
                  <a:prstClr val="black"/>
                </a:solidFill>
                <a:latin typeface="Meiryo UI" panose="020B0604030504040204" pitchFamily="50" charset="-128"/>
                <a:ea typeface="Meiryo UI" panose="020B0604030504040204" pitchFamily="50" charset="-128"/>
                <a:cs typeface="Times New Roman"/>
              </a:rPr>
              <a:t>市町による群マネ（広域連携・包括委託化）の検討</a:t>
            </a:r>
            <a:r>
              <a:rPr lang="ja-JP" altLang="en-US" sz="1100" kern="100">
                <a:solidFill>
                  <a:prstClr val="black"/>
                </a:solidFill>
                <a:latin typeface="Meiryo UI" panose="020B0604030504040204" pitchFamily="50" charset="-128"/>
                <a:ea typeface="Meiryo UI" panose="020B0604030504040204" pitchFamily="50" charset="-128"/>
                <a:cs typeface="Times New Roman"/>
              </a:rPr>
              <a:t>を開始</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93" name="角丸四角形 143">
            <a:extLst>
              <a:ext uri="{FF2B5EF4-FFF2-40B4-BE49-F238E27FC236}">
                <a16:creationId xmlns:a16="http://schemas.microsoft.com/office/drawing/2014/main" id="{97AF9763-B53F-E150-842E-78B698E9918A}"/>
              </a:ext>
            </a:extLst>
          </p:cNvPr>
          <p:cNvSpPr/>
          <p:nvPr/>
        </p:nvSpPr>
        <p:spPr>
          <a:xfrm>
            <a:off x="4749349" y="3998403"/>
            <a:ext cx="2002640" cy="214313"/>
          </a:xfrm>
          <a:prstGeom prst="rect">
            <a:avLst/>
          </a:prstGeom>
          <a:solidFill>
            <a:schemeClr val="tx1">
              <a:lumMod val="50000"/>
              <a:lumOff val="50000"/>
            </a:schemeClr>
          </a:solidFill>
          <a:ln>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lIns="36000" tIns="36000" rIns="36000" anchor="ctr" anchorCtr="0"/>
          <a:lstStyle/>
          <a:p>
            <a:pPr algn="ctr">
              <a:defRPr/>
            </a:pPr>
            <a:r>
              <a:rPr lang="ja-JP" altLang="en-US" sz="1100" b="1" kern="100" dirty="0">
                <a:solidFill>
                  <a:schemeClr val="bg1"/>
                </a:solidFill>
                <a:latin typeface="Meiryo UI" panose="020B0604030504040204" pitchFamily="50" charset="-128"/>
                <a:ea typeface="Meiryo UI" panose="020B0604030504040204" pitchFamily="50" charset="-128"/>
                <a:cs typeface="Times New Roman"/>
              </a:rPr>
              <a:t>他土木事務所での試行開始検討</a:t>
            </a:r>
            <a:endParaRPr lang="en-US" altLang="ja-JP" sz="1100" b="1" kern="100" dirty="0">
              <a:solidFill>
                <a:schemeClr val="bg1"/>
              </a:solidFill>
              <a:latin typeface="Meiryo UI" panose="020B0604030504040204" pitchFamily="50" charset="-128"/>
              <a:ea typeface="Meiryo UI" panose="020B0604030504040204" pitchFamily="50" charset="-128"/>
              <a:cs typeface="Times New Roman"/>
            </a:endParaRPr>
          </a:p>
        </p:txBody>
      </p:sp>
      <p:sp>
        <p:nvSpPr>
          <p:cNvPr id="94" name="角丸四角形 143">
            <a:extLst>
              <a:ext uri="{FF2B5EF4-FFF2-40B4-BE49-F238E27FC236}">
                <a16:creationId xmlns:a16="http://schemas.microsoft.com/office/drawing/2014/main" id="{DAA72EE6-13F0-78F0-657A-7DE0C2A66F94}"/>
              </a:ext>
            </a:extLst>
          </p:cNvPr>
          <p:cNvSpPr/>
          <p:nvPr/>
        </p:nvSpPr>
        <p:spPr>
          <a:xfrm>
            <a:off x="6944510" y="4020588"/>
            <a:ext cx="2002640" cy="926269"/>
          </a:xfrm>
          <a:prstGeom prst="rect">
            <a:avLst/>
          </a:prstGeom>
          <a:noFill/>
          <a:ln>
            <a:solidFill>
              <a:schemeClr val="tx1"/>
            </a:solidFill>
            <a:prstDash val="dash"/>
          </a:ln>
          <a:effectLst/>
        </p:spPr>
        <p:style>
          <a:lnRef idx="1">
            <a:schemeClr val="accent6"/>
          </a:lnRef>
          <a:fillRef idx="2">
            <a:schemeClr val="accent6"/>
          </a:fillRef>
          <a:effectRef idx="1">
            <a:schemeClr val="accent6"/>
          </a:effectRef>
          <a:fontRef idx="minor">
            <a:schemeClr val="dk1"/>
          </a:fontRef>
        </p:style>
        <p:txBody>
          <a:bodyPr lIns="36000" rIns="36000"/>
          <a:lstStyle/>
          <a:p>
            <a:pPr marL="85725" algn="just">
              <a:defRPr/>
            </a:pP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100" b="1" u="sng" kern="100">
                <a:solidFill>
                  <a:prstClr val="black"/>
                </a:solidFill>
                <a:latin typeface="Meiryo UI" panose="020B0604030504040204" pitchFamily="50" charset="-128"/>
                <a:ea typeface="Meiryo UI" panose="020B0604030504040204" pitchFamily="50" charset="-128"/>
                <a:cs typeface="Times New Roman"/>
              </a:rPr>
              <a:t>鳳土木管内市町・岸和田土木管内市町の</a:t>
            </a:r>
            <a:r>
              <a:rPr lang="en-US" altLang="ja-JP" sz="1100" b="1" u="sng" kern="100">
                <a:solidFill>
                  <a:prstClr val="black"/>
                </a:solidFill>
                <a:latin typeface="Meiryo UI" panose="020B0604030504040204" pitchFamily="50" charset="-128"/>
                <a:ea typeface="Meiryo UI" panose="020B0604030504040204" pitchFamily="50" charset="-128"/>
                <a:cs typeface="Times New Roman"/>
              </a:rPr>
              <a:t>2</a:t>
            </a:r>
            <a:r>
              <a:rPr lang="ja-JP" altLang="en-US" sz="1100" b="1" u="sng" kern="100">
                <a:solidFill>
                  <a:prstClr val="black"/>
                </a:solidFill>
                <a:latin typeface="Meiryo UI" panose="020B0604030504040204" pitchFamily="50" charset="-128"/>
                <a:ea typeface="Meiryo UI" panose="020B0604030504040204" pitchFamily="50" charset="-128"/>
                <a:cs typeface="Times New Roman"/>
              </a:rPr>
              <a:t>グループ</a:t>
            </a:r>
            <a:r>
              <a:rPr lang="ja-JP" altLang="en-US" sz="1100" kern="100">
                <a:solidFill>
                  <a:prstClr val="black"/>
                </a:solidFill>
                <a:latin typeface="Meiryo UI" panose="020B0604030504040204" pitchFamily="50" charset="-128"/>
                <a:ea typeface="Meiryo UI" panose="020B0604030504040204" pitchFamily="50" charset="-128"/>
                <a:cs typeface="Times New Roman"/>
              </a:rPr>
              <a:t>に分けて、群マネ実施に向けた計画策定検討を開始（</a:t>
            </a:r>
            <a:r>
              <a:rPr lang="en-US" altLang="ja-JP" sz="1100" kern="100">
                <a:solidFill>
                  <a:prstClr val="black"/>
                </a:solidFill>
                <a:latin typeface="Meiryo UI" panose="020B0604030504040204" pitchFamily="50" charset="-128"/>
                <a:ea typeface="Meiryo UI" panose="020B0604030504040204" pitchFamily="50" charset="-128"/>
                <a:cs typeface="Times New Roman"/>
              </a:rPr>
              <a:t>R6</a:t>
            </a:r>
            <a:r>
              <a:rPr lang="ja-JP" altLang="en-US" sz="1100" kern="100">
                <a:solidFill>
                  <a:prstClr val="black"/>
                </a:solidFill>
                <a:latin typeface="Meiryo UI" panose="020B0604030504040204" pitchFamily="50" charset="-128"/>
                <a:ea typeface="Meiryo UI" panose="020B0604030504040204" pitchFamily="50" charset="-128"/>
                <a:cs typeface="Times New Roman"/>
              </a:rPr>
              <a:t>より本格化）</a:t>
            </a:r>
            <a:endParaRPr lang="en-US" altLang="ja-JP" sz="1100" kern="100">
              <a:solidFill>
                <a:prstClr val="black"/>
              </a:solidFill>
              <a:latin typeface="Meiryo UI" panose="020B0604030504040204" pitchFamily="50" charset="-128"/>
              <a:ea typeface="Meiryo UI" panose="020B0604030504040204" pitchFamily="50" charset="-128"/>
              <a:cs typeface="Times New Roman"/>
            </a:endParaRPr>
          </a:p>
        </p:txBody>
      </p:sp>
      <p:sp>
        <p:nvSpPr>
          <p:cNvPr id="95" name="角丸四角形 143">
            <a:extLst>
              <a:ext uri="{FF2B5EF4-FFF2-40B4-BE49-F238E27FC236}">
                <a16:creationId xmlns:a16="http://schemas.microsoft.com/office/drawing/2014/main" id="{594487F6-0C0D-F15F-0A50-6B82CD14AEB9}"/>
              </a:ext>
            </a:extLst>
          </p:cNvPr>
          <p:cNvSpPr/>
          <p:nvPr/>
        </p:nvSpPr>
        <p:spPr>
          <a:xfrm>
            <a:off x="6944510" y="4020588"/>
            <a:ext cx="2002640" cy="214313"/>
          </a:xfrm>
          <a:prstGeom prst="rect">
            <a:avLst/>
          </a:prstGeom>
          <a:solidFill>
            <a:schemeClr val="tx1">
              <a:lumMod val="50000"/>
              <a:lumOff val="50000"/>
            </a:schemeClr>
          </a:solidFill>
          <a:ln>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lIns="36000" tIns="36000" rIns="36000" anchor="ctr" anchorCtr="0"/>
          <a:lstStyle/>
          <a:p>
            <a:pPr algn="ctr">
              <a:defRPr/>
            </a:pPr>
            <a:r>
              <a:rPr lang="ja-JP" altLang="en-US" sz="1100" b="1" kern="100">
                <a:solidFill>
                  <a:schemeClr val="bg1"/>
                </a:solidFill>
                <a:latin typeface="Meiryo UI" panose="020B0604030504040204" pitchFamily="50" charset="-128"/>
                <a:ea typeface="Meiryo UI" panose="020B0604030504040204" pitchFamily="50" charset="-128"/>
                <a:cs typeface="Times New Roman"/>
              </a:rPr>
              <a:t>土木管内で分けて検討開始</a:t>
            </a:r>
            <a:endParaRPr lang="en-US" altLang="ja-JP" sz="1100" b="1" kern="100">
              <a:solidFill>
                <a:schemeClr val="bg1"/>
              </a:solidFill>
              <a:latin typeface="Meiryo UI" panose="020B0604030504040204" pitchFamily="50" charset="-128"/>
              <a:ea typeface="Meiryo UI" panose="020B0604030504040204" pitchFamily="50" charset="-128"/>
              <a:cs typeface="Times New Roman"/>
            </a:endParaRPr>
          </a:p>
        </p:txBody>
      </p:sp>
      <p:pic>
        <p:nvPicPr>
          <p:cNvPr id="97" name="図 96">
            <a:extLst>
              <a:ext uri="{FF2B5EF4-FFF2-40B4-BE49-F238E27FC236}">
                <a16:creationId xmlns:a16="http://schemas.microsoft.com/office/drawing/2014/main" id="{941FD6E0-988D-68C0-5A1A-E8A19214FE61}"/>
              </a:ext>
            </a:extLst>
          </p:cNvPr>
          <p:cNvPicPr>
            <a:picLocks noChangeAspect="1"/>
          </p:cNvPicPr>
          <p:nvPr/>
        </p:nvPicPr>
        <p:blipFill>
          <a:blip r:embed="rId5"/>
          <a:stretch>
            <a:fillRect/>
          </a:stretch>
        </p:blipFill>
        <p:spPr>
          <a:xfrm>
            <a:off x="8022486" y="1305636"/>
            <a:ext cx="960721" cy="1384224"/>
          </a:xfrm>
          <a:prstGeom prst="rect">
            <a:avLst/>
          </a:prstGeom>
        </p:spPr>
      </p:pic>
      <p:sp>
        <p:nvSpPr>
          <p:cNvPr id="100" name="角丸四角形 143">
            <a:extLst>
              <a:ext uri="{FF2B5EF4-FFF2-40B4-BE49-F238E27FC236}">
                <a16:creationId xmlns:a16="http://schemas.microsoft.com/office/drawing/2014/main" id="{79386DDE-F17B-43BC-7DCB-6AF34E19F994}"/>
              </a:ext>
            </a:extLst>
          </p:cNvPr>
          <p:cNvSpPr/>
          <p:nvPr/>
        </p:nvSpPr>
        <p:spPr>
          <a:xfrm>
            <a:off x="4692074" y="1304323"/>
            <a:ext cx="2100612" cy="221185"/>
          </a:xfrm>
          <a:prstGeom prst="rect">
            <a:avLst/>
          </a:prstGeom>
          <a:noFill/>
          <a:ln>
            <a:noFill/>
            <a:prstDash val="solid"/>
          </a:ln>
          <a:effectLst/>
        </p:spPr>
        <p:style>
          <a:lnRef idx="1">
            <a:schemeClr val="accent6"/>
          </a:lnRef>
          <a:fillRef idx="2">
            <a:schemeClr val="accent6"/>
          </a:fillRef>
          <a:effectRef idx="1">
            <a:schemeClr val="accent6"/>
          </a:effectRef>
          <a:fontRef idx="minor">
            <a:schemeClr val="dk1"/>
          </a:fontRef>
        </p:style>
        <p:txBody>
          <a:bodyPr lIns="36000" rIns="36000" anchor="ctr" anchorCtr="0"/>
          <a:lstStyle/>
          <a:p>
            <a:pPr algn="just">
              <a:defRPr/>
            </a:pPr>
            <a:r>
              <a:rPr lang="ja-JP" altLang="en-US" sz="1100" b="1" kern="100">
                <a:solidFill>
                  <a:prstClr val="black"/>
                </a:solidFill>
                <a:effectLst/>
                <a:latin typeface="Georgia"/>
                <a:ea typeface="Meiryo UI"/>
                <a:cs typeface="Times New Roman"/>
              </a:rPr>
              <a:t>◆課題</a:t>
            </a:r>
            <a:endParaRPr lang="en-US" altLang="ja-JP" sz="1100" kern="100">
              <a:solidFill>
                <a:prstClr val="black"/>
              </a:solidFill>
              <a:effectLst/>
              <a:latin typeface="Georgia"/>
              <a:ea typeface="Meiryo UI"/>
              <a:cs typeface="Times New Roman"/>
            </a:endParaRPr>
          </a:p>
        </p:txBody>
      </p:sp>
      <p:sp>
        <p:nvSpPr>
          <p:cNvPr id="101" name="角丸四角形 143">
            <a:extLst>
              <a:ext uri="{FF2B5EF4-FFF2-40B4-BE49-F238E27FC236}">
                <a16:creationId xmlns:a16="http://schemas.microsoft.com/office/drawing/2014/main" id="{C135949D-D4AF-F799-0DDA-5F3203D15134}"/>
              </a:ext>
            </a:extLst>
          </p:cNvPr>
          <p:cNvSpPr/>
          <p:nvPr/>
        </p:nvSpPr>
        <p:spPr>
          <a:xfrm>
            <a:off x="4691456" y="3190266"/>
            <a:ext cx="2100612" cy="221185"/>
          </a:xfrm>
          <a:prstGeom prst="rect">
            <a:avLst/>
          </a:prstGeom>
          <a:noFill/>
          <a:ln>
            <a:noFill/>
            <a:prstDash val="solid"/>
          </a:ln>
          <a:effectLst/>
        </p:spPr>
        <p:style>
          <a:lnRef idx="1">
            <a:schemeClr val="accent6"/>
          </a:lnRef>
          <a:fillRef idx="2">
            <a:schemeClr val="accent6"/>
          </a:fillRef>
          <a:effectRef idx="1">
            <a:schemeClr val="accent6"/>
          </a:effectRef>
          <a:fontRef idx="minor">
            <a:schemeClr val="dk1"/>
          </a:fontRef>
        </p:style>
        <p:txBody>
          <a:bodyPr lIns="36000" rIns="36000" anchor="ctr" anchorCtr="0"/>
          <a:lstStyle/>
          <a:p>
            <a:pPr algn="just">
              <a:defRPr/>
            </a:pPr>
            <a:r>
              <a:rPr lang="ja-JP" altLang="en-US" sz="1100" b="1" kern="100" dirty="0">
                <a:solidFill>
                  <a:prstClr val="black"/>
                </a:solidFill>
                <a:effectLst/>
                <a:latin typeface="Georgia"/>
                <a:ea typeface="Meiryo UI"/>
                <a:cs typeface="Times New Roman"/>
              </a:rPr>
              <a:t>◆取組状況</a:t>
            </a:r>
            <a:endParaRPr lang="en-US" altLang="ja-JP" sz="1100" kern="100" dirty="0">
              <a:solidFill>
                <a:prstClr val="black"/>
              </a:solidFill>
              <a:effectLst/>
              <a:latin typeface="Georgia"/>
              <a:ea typeface="Meiryo UI"/>
              <a:cs typeface="Times New Roman"/>
            </a:endParaRPr>
          </a:p>
        </p:txBody>
      </p:sp>
      <p:sp>
        <p:nvSpPr>
          <p:cNvPr id="102" name="角丸四角形 143">
            <a:extLst>
              <a:ext uri="{FF2B5EF4-FFF2-40B4-BE49-F238E27FC236}">
                <a16:creationId xmlns:a16="http://schemas.microsoft.com/office/drawing/2014/main" id="{ADBA3B6E-DAB9-EEE0-DD30-D2E84D4AA2C5}"/>
              </a:ext>
            </a:extLst>
          </p:cNvPr>
          <p:cNvSpPr/>
          <p:nvPr/>
        </p:nvSpPr>
        <p:spPr>
          <a:xfrm>
            <a:off x="4664888" y="5474749"/>
            <a:ext cx="2100612" cy="221185"/>
          </a:xfrm>
          <a:prstGeom prst="rect">
            <a:avLst/>
          </a:prstGeom>
          <a:noFill/>
          <a:ln>
            <a:noFill/>
            <a:prstDash val="solid"/>
          </a:ln>
          <a:effectLst/>
        </p:spPr>
        <p:style>
          <a:lnRef idx="1">
            <a:schemeClr val="accent6"/>
          </a:lnRef>
          <a:fillRef idx="2">
            <a:schemeClr val="accent6"/>
          </a:fillRef>
          <a:effectRef idx="1">
            <a:schemeClr val="accent6"/>
          </a:effectRef>
          <a:fontRef idx="minor">
            <a:schemeClr val="dk1"/>
          </a:fontRef>
        </p:style>
        <p:txBody>
          <a:bodyPr lIns="36000" rIns="36000" anchor="ctr" anchorCtr="0"/>
          <a:lstStyle/>
          <a:p>
            <a:pPr algn="just">
              <a:defRPr/>
            </a:pPr>
            <a:r>
              <a:rPr lang="ja-JP" altLang="en-US" sz="1100" b="1" kern="100" dirty="0">
                <a:solidFill>
                  <a:prstClr val="black"/>
                </a:solidFill>
                <a:effectLst/>
                <a:latin typeface="Georgia"/>
                <a:ea typeface="Meiryo UI"/>
                <a:cs typeface="Times New Roman"/>
              </a:rPr>
              <a:t>◆今後の取組・検討（案）</a:t>
            </a:r>
            <a:endParaRPr lang="en-US" altLang="ja-JP" sz="1100" kern="100" dirty="0">
              <a:solidFill>
                <a:prstClr val="black"/>
              </a:solidFill>
              <a:effectLst/>
              <a:latin typeface="Georgia"/>
              <a:ea typeface="Meiryo UI"/>
              <a:cs typeface="Times New Roman"/>
            </a:endParaRPr>
          </a:p>
        </p:txBody>
      </p:sp>
      <p:sp>
        <p:nvSpPr>
          <p:cNvPr id="103" name="矢印: 下 102">
            <a:extLst>
              <a:ext uri="{FF2B5EF4-FFF2-40B4-BE49-F238E27FC236}">
                <a16:creationId xmlns:a16="http://schemas.microsoft.com/office/drawing/2014/main" id="{8F8418F6-A6AD-41E8-4E0F-128E258B130C}"/>
              </a:ext>
            </a:extLst>
          </p:cNvPr>
          <p:cNvSpPr/>
          <p:nvPr/>
        </p:nvSpPr>
        <p:spPr>
          <a:xfrm>
            <a:off x="6585503" y="5118576"/>
            <a:ext cx="533279" cy="568391"/>
          </a:xfrm>
          <a:prstGeom prst="downArrow">
            <a:avLst/>
          </a:prstGeom>
          <a:solidFill>
            <a:schemeClr val="tx1">
              <a:lumMod val="50000"/>
              <a:lumOff val="50000"/>
            </a:schemeClr>
          </a:solidFill>
          <a:ln w="9525">
            <a:noFill/>
            <a:miter lim="800000"/>
            <a:headEnd/>
            <a:tailEnd/>
          </a:ln>
          <a:effectLst/>
        </p:spPr>
        <p:txBody>
          <a:bodyPr wrap="none" lIns="91350" tIns="45674" rIns="91350" bIns="45674" anchor="ctr"/>
          <a:lstStyle/>
          <a:p>
            <a:pPr algn="ctr"/>
            <a:endParaRPr lang="ja-JP" altLang="en-US" sz="1100" b="1">
              <a:solidFill>
                <a:schemeClr val="bg1"/>
              </a:solidFill>
              <a:latin typeface="Meiryo UI" pitchFamily="50" charset="-128"/>
              <a:ea typeface="Meiryo UI" pitchFamily="50" charset="-128"/>
            </a:endParaRPr>
          </a:p>
        </p:txBody>
      </p:sp>
      <p:sp>
        <p:nvSpPr>
          <p:cNvPr id="105" name="角丸四角形 143">
            <a:extLst>
              <a:ext uri="{FF2B5EF4-FFF2-40B4-BE49-F238E27FC236}">
                <a16:creationId xmlns:a16="http://schemas.microsoft.com/office/drawing/2014/main" id="{295BF7DA-EB51-56A9-6D80-DB1B3658D97A}"/>
              </a:ext>
            </a:extLst>
          </p:cNvPr>
          <p:cNvSpPr/>
          <p:nvPr/>
        </p:nvSpPr>
        <p:spPr>
          <a:xfrm>
            <a:off x="4692073" y="5732216"/>
            <a:ext cx="4291133" cy="683235"/>
          </a:xfrm>
          <a:prstGeom prst="rect">
            <a:avLst/>
          </a:prstGeom>
          <a:noFill/>
          <a:ln>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anchor="t" anchorCtr="0"/>
          <a:lstStyle/>
          <a:p>
            <a:pPr algn="ctr">
              <a:defRPr/>
            </a:pPr>
            <a:r>
              <a:rPr lang="ja-JP" altLang="en-US" sz="1100" kern="100" dirty="0">
                <a:solidFill>
                  <a:prstClr val="black"/>
                </a:solidFill>
                <a:latin typeface="Meiryo UI" panose="020B0604030504040204" pitchFamily="50" charset="-128"/>
                <a:ea typeface="Meiryo UI" panose="020B0604030504040204" pitchFamily="50" charset="-128"/>
                <a:cs typeface="Times New Roman"/>
              </a:rPr>
              <a:t>○土木事務所単位での包括的民間委託の試行導入</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ctr">
              <a:defRPr/>
            </a:pP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ctr">
              <a:defRPr/>
            </a:pPr>
            <a:r>
              <a:rPr lang="ja-JP" altLang="en-US" sz="1100" kern="100" dirty="0">
                <a:solidFill>
                  <a:prstClr val="black"/>
                </a:solidFill>
                <a:latin typeface="Meiryo UI" panose="020B0604030504040204" pitchFamily="50" charset="-128"/>
                <a:ea typeface="Meiryo UI" panose="020B0604030504040204" pitchFamily="50" charset="-128"/>
                <a:cs typeface="Times New Roman"/>
              </a:rPr>
              <a:t>○市町村の包括医的民間委託の支援に向けた取組検討</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107" name="図 106">
            <a:extLst>
              <a:ext uri="{FF2B5EF4-FFF2-40B4-BE49-F238E27FC236}">
                <a16:creationId xmlns:a16="http://schemas.microsoft.com/office/drawing/2014/main" id="{436DE50C-058A-3367-72BC-F505E81C6E4C}"/>
              </a:ext>
            </a:extLst>
          </p:cNvPr>
          <p:cNvPicPr>
            <a:picLocks noChangeAspect="1"/>
          </p:cNvPicPr>
          <p:nvPr/>
        </p:nvPicPr>
        <p:blipFill>
          <a:blip r:embed="rId6">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5824870" y="1323598"/>
            <a:ext cx="1027273" cy="1372527"/>
          </a:xfrm>
          <a:prstGeom prst="rect">
            <a:avLst/>
          </a:prstGeom>
          <a:noFill/>
          <a:ln w="15875">
            <a:noFill/>
          </a:ln>
        </p:spPr>
      </p:pic>
      <p:grpSp>
        <p:nvGrpSpPr>
          <p:cNvPr id="108" name="グループ化 107">
            <a:extLst>
              <a:ext uri="{FF2B5EF4-FFF2-40B4-BE49-F238E27FC236}">
                <a16:creationId xmlns:a16="http://schemas.microsoft.com/office/drawing/2014/main" id="{DF6FE03B-6C1C-D39B-8128-B641BD02A18A}"/>
              </a:ext>
            </a:extLst>
          </p:cNvPr>
          <p:cNvGrpSpPr/>
          <p:nvPr/>
        </p:nvGrpSpPr>
        <p:grpSpPr>
          <a:xfrm>
            <a:off x="8036719" y="2193131"/>
            <a:ext cx="616689" cy="472453"/>
            <a:chOff x="2211161" y="4755697"/>
            <a:chExt cx="2559844" cy="1961129"/>
          </a:xfrm>
        </p:grpSpPr>
        <p:sp>
          <p:nvSpPr>
            <p:cNvPr id="109" name="フリーフォーム: 図形 108">
              <a:extLst>
                <a:ext uri="{FF2B5EF4-FFF2-40B4-BE49-F238E27FC236}">
                  <a16:creationId xmlns:a16="http://schemas.microsoft.com/office/drawing/2014/main" id="{3D154A9A-8494-C612-658C-975D279C922D}"/>
                </a:ext>
              </a:extLst>
            </p:cNvPr>
            <p:cNvSpPr/>
            <p:nvPr/>
          </p:nvSpPr>
          <p:spPr>
            <a:xfrm>
              <a:off x="2211161" y="6254183"/>
              <a:ext cx="668451" cy="462643"/>
            </a:xfrm>
            <a:custGeom>
              <a:avLst/>
              <a:gdLst>
                <a:gd name="connsiteX0" fmla="*/ 90488 w 935831"/>
                <a:gd name="connsiteY0" fmla="*/ 288132 h 647700"/>
                <a:gd name="connsiteX1" fmla="*/ 35719 w 935831"/>
                <a:gd name="connsiteY1" fmla="*/ 283369 h 647700"/>
                <a:gd name="connsiteX2" fmla="*/ 0 w 935831"/>
                <a:gd name="connsiteY2" fmla="*/ 252413 h 647700"/>
                <a:gd name="connsiteX3" fmla="*/ 54769 w 935831"/>
                <a:gd name="connsiteY3" fmla="*/ 211932 h 647700"/>
                <a:gd name="connsiteX4" fmla="*/ 92869 w 935831"/>
                <a:gd name="connsiteY4" fmla="*/ 159544 h 647700"/>
                <a:gd name="connsiteX5" fmla="*/ 223838 w 935831"/>
                <a:gd name="connsiteY5" fmla="*/ 154782 h 647700"/>
                <a:gd name="connsiteX6" fmla="*/ 273844 w 935831"/>
                <a:gd name="connsiteY6" fmla="*/ 121444 h 647700"/>
                <a:gd name="connsiteX7" fmla="*/ 300038 w 935831"/>
                <a:gd name="connsiteY7" fmla="*/ 135732 h 647700"/>
                <a:gd name="connsiteX8" fmla="*/ 326231 w 935831"/>
                <a:gd name="connsiteY8" fmla="*/ 147638 h 647700"/>
                <a:gd name="connsiteX9" fmla="*/ 311944 w 935831"/>
                <a:gd name="connsiteY9" fmla="*/ 180975 h 647700"/>
                <a:gd name="connsiteX10" fmla="*/ 392906 w 935831"/>
                <a:gd name="connsiteY10" fmla="*/ 188119 h 647700"/>
                <a:gd name="connsiteX11" fmla="*/ 447675 w 935831"/>
                <a:gd name="connsiteY11" fmla="*/ 138113 h 647700"/>
                <a:gd name="connsiteX12" fmla="*/ 485775 w 935831"/>
                <a:gd name="connsiteY12" fmla="*/ 64294 h 647700"/>
                <a:gd name="connsiteX13" fmla="*/ 566738 w 935831"/>
                <a:gd name="connsiteY13" fmla="*/ 71438 h 647700"/>
                <a:gd name="connsiteX14" fmla="*/ 669131 w 935831"/>
                <a:gd name="connsiteY14" fmla="*/ 19050 h 647700"/>
                <a:gd name="connsiteX15" fmla="*/ 773906 w 935831"/>
                <a:gd name="connsiteY15" fmla="*/ 26194 h 647700"/>
                <a:gd name="connsiteX16" fmla="*/ 835819 w 935831"/>
                <a:gd name="connsiteY16" fmla="*/ 0 h 647700"/>
                <a:gd name="connsiteX17" fmla="*/ 850106 w 935831"/>
                <a:gd name="connsiteY17" fmla="*/ 19050 h 647700"/>
                <a:gd name="connsiteX18" fmla="*/ 792956 w 935831"/>
                <a:gd name="connsiteY18" fmla="*/ 76200 h 647700"/>
                <a:gd name="connsiteX19" fmla="*/ 838200 w 935831"/>
                <a:gd name="connsiteY19" fmla="*/ 171450 h 647700"/>
                <a:gd name="connsiteX20" fmla="*/ 800100 w 935831"/>
                <a:gd name="connsiteY20" fmla="*/ 219075 h 647700"/>
                <a:gd name="connsiteX21" fmla="*/ 840581 w 935831"/>
                <a:gd name="connsiteY21" fmla="*/ 288132 h 647700"/>
                <a:gd name="connsiteX22" fmla="*/ 881063 w 935831"/>
                <a:gd name="connsiteY22" fmla="*/ 269082 h 647700"/>
                <a:gd name="connsiteX23" fmla="*/ 935831 w 935831"/>
                <a:gd name="connsiteY23" fmla="*/ 302419 h 647700"/>
                <a:gd name="connsiteX24" fmla="*/ 919163 w 935831"/>
                <a:gd name="connsiteY24" fmla="*/ 478632 h 647700"/>
                <a:gd name="connsiteX25" fmla="*/ 823913 w 935831"/>
                <a:gd name="connsiteY25" fmla="*/ 502444 h 647700"/>
                <a:gd name="connsiteX26" fmla="*/ 733425 w 935831"/>
                <a:gd name="connsiteY26" fmla="*/ 588169 h 647700"/>
                <a:gd name="connsiteX27" fmla="*/ 635794 w 935831"/>
                <a:gd name="connsiteY27" fmla="*/ 557213 h 647700"/>
                <a:gd name="connsiteX28" fmla="*/ 504825 w 935831"/>
                <a:gd name="connsiteY28" fmla="*/ 628650 h 647700"/>
                <a:gd name="connsiteX29" fmla="*/ 502444 w 935831"/>
                <a:gd name="connsiteY29" fmla="*/ 569119 h 647700"/>
                <a:gd name="connsiteX30" fmla="*/ 445294 w 935831"/>
                <a:gd name="connsiteY30" fmla="*/ 533400 h 647700"/>
                <a:gd name="connsiteX31" fmla="*/ 428625 w 935831"/>
                <a:gd name="connsiteY31" fmla="*/ 559594 h 647700"/>
                <a:gd name="connsiteX32" fmla="*/ 390525 w 935831"/>
                <a:gd name="connsiteY32" fmla="*/ 550069 h 647700"/>
                <a:gd name="connsiteX33" fmla="*/ 369094 w 935831"/>
                <a:gd name="connsiteY33" fmla="*/ 621507 h 647700"/>
                <a:gd name="connsiteX34" fmla="*/ 333375 w 935831"/>
                <a:gd name="connsiteY34" fmla="*/ 640557 h 647700"/>
                <a:gd name="connsiteX35" fmla="*/ 273844 w 935831"/>
                <a:gd name="connsiteY35" fmla="*/ 600075 h 647700"/>
                <a:gd name="connsiteX36" fmla="*/ 138113 w 935831"/>
                <a:gd name="connsiteY36" fmla="*/ 647700 h 647700"/>
                <a:gd name="connsiteX37" fmla="*/ 123825 w 935831"/>
                <a:gd name="connsiteY37" fmla="*/ 538163 h 647700"/>
                <a:gd name="connsiteX38" fmla="*/ 57150 w 935831"/>
                <a:gd name="connsiteY38" fmla="*/ 500063 h 647700"/>
                <a:gd name="connsiteX39" fmla="*/ 45244 w 935831"/>
                <a:gd name="connsiteY39" fmla="*/ 407194 h 647700"/>
                <a:gd name="connsiteX40" fmla="*/ 90488 w 935831"/>
                <a:gd name="connsiteY40" fmla="*/ 288132 h 647700"/>
                <a:gd name="connsiteX0" fmla="*/ 90488 w 935831"/>
                <a:gd name="connsiteY0" fmla="*/ 288132 h 647700"/>
                <a:gd name="connsiteX1" fmla="*/ 35719 w 935831"/>
                <a:gd name="connsiteY1" fmla="*/ 283369 h 647700"/>
                <a:gd name="connsiteX2" fmla="*/ 0 w 935831"/>
                <a:gd name="connsiteY2" fmla="*/ 252413 h 647700"/>
                <a:gd name="connsiteX3" fmla="*/ 54769 w 935831"/>
                <a:gd name="connsiteY3" fmla="*/ 211932 h 647700"/>
                <a:gd name="connsiteX4" fmla="*/ 92869 w 935831"/>
                <a:gd name="connsiteY4" fmla="*/ 159544 h 647700"/>
                <a:gd name="connsiteX5" fmla="*/ 223838 w 935831"/>
                <a:gd name="connsiteY5" fmla="*/ 154782 h 647700"/>
                <a:gd name="connsiteX6" fmla="*/ 273844 w 935831"/>
                <a:gd name="connsiteY6" fmla="*/ 121444 h 647700"/>
                <a:gd name="connsiteX7" fmla="*/ 300038 w 935831"/>
                <a:gd name="connsiteY7" fmla="*/ 135732 h 647700"/>
                <a:gd name="connsiteX8" fmla="*/ 326231 w 935831"/>
                <a:gd name="connsiteY8" fmla="*/ 147638 h 647700"/>
                <a:gd name="connsiteX9" fmla="*/ 311944 w 935831"/>
                <a:gd name="connsiteY9" fmla="*/ 180975 h 647700"/>
                <a:gd name="connsiteX10" fmla="*/ 392906 w 935831"/>
                <a:gd name="connsiteY10" fmla="*/ 202407 h 647700"/>
                <a:gd name="connsiteX11" fmla="*/ 447675 w 935831"/>
                <a:gd name="connsiteY11" fmla="*/ 138113 h 647700"/>
                <a:gd name="connsiteX12" fmla="*/ 485775 w 935831"/>
                <a:gd name="connsiteY12" fmla="*/ 64294 h 647700"/>
                <a:gd name="connsiteX13" fmla="*/ 566738 w 935831"/>
                <a:gd name="connsiteY13" fmla="*/ 71438 h 647700"/>
                <a:gd name="connsiteX14" fmla="*/ 669131 w 935831"/>
                <a:gd name="connsiteY14" fmla="*/ 19050 h 647700"/>
                <a:gd name="connsiteX15" fmla="*/ 773906 w 935831"/>
                <a:gd name="connsiteY15" fmla="*/ 26194 h 647700"/>
                <a:gd name="connsiteX16" fmla="*/ 835819 w 935831"/>
                <a:gd name="connsiteY16" fmla="*/ 0 h 647700"/>
                <a:gd name="connsiteX17" fmla="*/ 850106 w 935831"/>
                <a:gd name="connsiteY17" fmla="*/ 19050 h 647700"/>
                <a:gd name="connsiteX18" fmla="*/ 792956 w 935831"/>
                <a:gd name="connsiteY18" fmla="*/ 76200 h 647700"/>
                <a:gd name="connsiteX19" fmla="*/ 838200 w 935831"/>
                <a:gd name="connsiteY19" fmla="*/ 171450 h 647700"/>
                <a:gd name="connsiteX20" fmla="*/ 800100 w 935831"/>
                <a:gd name="connsiteY20" fmla="*/ 219075 h 647700"/>
                <a:gd name="connsiteX21" fmla="*/ 840581 w 935831"/>
                <a:gd name="connsiteY21" fmla="*/ 288132 h 647700"/>
                <a:gd name="connsiteX22" fmla="*/ 881063 w 935831"/>
                <a:gd name="connsiteY22" fmla="*/ 269082 h 647700"/>
                <a:gd name="connsiteX23" fmla="*/ 935831 w 935831"/>
                <a:gd name="connsiteY23" fmla="*/ 302419 h 647700"/>
                <a:gd name="connsiteX24" fmla="*/ 919163 w 935831"/>
                <a:gd name="connsiteY24" fmla="*/ 478632 h 647700"/>
                <a:gd name="connsiteX25" fmla="*/ 823913 w 935831"/>
                <a:gd name="connsiteY25" fmla="*/ 502444 h 647700"/>
                <a:gd name="connsiteX26" fmla="*/ 733425 w 935831"/>
                <a:gd name="connsiteY26" fmla="*/ 588169 h 647700"/>
                <a:gd name="connsiteX27" fmla="*/ 635794 w 935831"/>
                <a:gd name="connsiteY27" fmla="*/ 557213 h 647700"/>
                <a:gd name="connsiteX28" fmla="*/ 504825 w 935831"/>
                <a:gd name="connsiteY28" fmla="*/ 628650 h 647700"/>
                <a:gd name="connsiteX29" fmla="*/ 502444 w 935831"/>
                <a:gd name="connsiteY29" fmla="*/ 569119 h 647700"/>
                <a:gd name="connsiteX30" fmla="*/ 445294 w 935831"/>
                <a:gd name="connsiteY30" fmla="*/ 533400 h 647700"/>
                <a:gd name="connsiteX31" fmla="*/ 428625 w 935831"/>
                <a:gd name="connsiteY31" fmla="*/ 559594 h 647700"/>
                <a:gd name="connsiteX32" fmla="*/ 390525 w 935831"/>
                <a:gd name="connsiteY32" fmla="*/ 550069 h 647700"/>
                <a:gd name="connsiteX33" fmla="*/ 369094 w 935831"/>
                <a:gd name="connsiteY33" fmla="*/ 621507 h 647700"/>
                <a:gd name="connsiteX34" fmla="*/ 333375 w 935831"/>
                <a:gd name="connsiteY34" fmla="*/ 640557 h 647700"/>
                <a:gd name="connsiteX35" fmla="*/ 273844 w 935831"/>
                <a:gd name="connsiteY35" fmla="*/ 600075 h 647700"/>
                <a:gd name="connsiteX36" fmla="*/ 138113 w 935831"/>
                <a:gd name="connsiteY36" fmla="*/ 647700 h 647700"/>
                <a:gd name="connsiteX37" fmla="*/ 123825 w 935831"/>
                <a:gd name="connsiteY37" fmla="*/ 538163 h 647700"/>
                <a:gd name="connsiteX38" fmla="*/ 57150 w 935831"/>
                <a:gd name="connsiteY38" fmla="*/ 500063 h 647700"/>
                <a:gd name="connsiteX39" fmla="*/ 45244 w 935831"/>
                <a:gd name="connsiteY39" fmla="*/ 407194 h 647700"/>
                <a:gd name="connsiteX40" fmla="*/ 90488 w 935831"/>
                <a:gd name="connsiteY40" fmla="*/ 288132 h 647700"/>
                <a:gd name="connsiteX0" fmla="*/ 90488 w 935831"/>
                <a:gd name="connsiteY0" fmla="*/ 288132 h 647700"/>
                <a:gd name="connsiteX1" fmla="*/ 35719 w 935831"/>
                <a:gd name="connsiteY1" fmla="*/ 283369 h 647700"/>
                <a:gd name="connsiteX2" fmla="*/ 0 w 935831"/>
                <a:gd name="connsiteY2" fmla="*/ 252413 h 647700"/>
                <a:gd name="connsiteX3" fmla="*/ 54769 w 935831"/>
                <a:gd name="connsiteY3" fmla="*/ 211932 h 647700"/>
                <a:gd name="connsiteX4" fmla="*/ 92869 w 935831"/>
                <a:gd name="connsiteY4" fmla="*/ 159544 h 647700"/>
                <a:gd name="connsiteX5" fmla="*/ 223838 w 935831"/>
                <a:gd name="connsiteY5" fmla="*/ 154782 h 647700"/>
                <a:gd name="connsiteX6" fmla="*/ 273844 w 935831"/>
                <a:gd name="connsiteY6" fmla="*/ 121444 h 647700"/>
                <a:gd name="connsiteX7" fmla="*/ 300038 w 935831"/>
                <a:gd name="connsiteY7" fmla="*/ 135732 h 647700"/>
                <a:gd name="connsiteX8" fmla="*/ 326231 w 935831"/>
                <a:gd name="connsiteY8" fmla="*/ 147638 h 647700"/>
                <a:gd name="connsiteX9" fmla="*/ 311944 w 935831"/>
                <a:gd name="connsiteY9" fmla="*/ 188119 h 647700"/>
                <a:gd name="connsiteX10" fmla="*/ 392906 w 935831"/>
                <a:gd name="connsiteY10" fmla="*/ 202407 h 647700"/>
                <a:gd name="connsiteX11" fmla="*/ 447675 w 935831"/>
                <a:gd name="connsiteY11" fmla="*/ 138113 h 647700"/>
                <a:gd name="connsiteX12" fmla="*/ 485775 w 935831"/>
                <a:gd name="connsiteY12" fmla="*/ 64294 h 647700"/>
                <a:gd name="connsiteX13" fmla="*/ 566738 w 935831"/>
                <a:gd name="connsiteY13" fmla="*/ 71438 h 647700"/>
                <a:gd name="connsiteX14" fmla="*/ 669131 w 935831"/>
                <a:gd name="connsiteY14" fmla="*/ 19050 h 647700"/>
                <a:gd name="connsiteX15" fmla="*/ 773906 w 935831"/>
                <a:gd name="connsiteY15" fmla="*/ 26194 h 647700"/>
                <a:gd name="connsiteX16" fmla="*/ 835819 w 935831"/>
                <a:gd name="connsiteY16" fmla="*/ 0 h 647700"/>
                <a:gd name="connsiteX17" fmla="*/ 850106 w 935831"/>
                <a:gd name="connsiteY17" fmla="*/ 19050 h 647700"/>
                <a:gd name="connsiteX18" fmla="*/ 792956 w 935831"/>
                <a:gd name="connsiteY18" fmla="*/ 76200 h 647700"/>
                <a:gd name="connsiteX19" fmla="*/ 838200 w 935831"/>
                <a:gd name="connsiteY19" fmla="*/ 171450 h 647700"/>
                <a:gd name="connsiteX20" fmla="*/ 800100 w 935831"/>
                <a:gd name="connsiteY20" fmla="*/ 219075 h 647700"/>
                <a:gd name="connsiteX21" fmla="*/ 840581 w 935831"/>
                <a:gd name="connsiteY21" fmla="*/ 288132 h 647700"/>
                <a:gd name="connsiteX22" fmla="*/ 881063 w 935831"/>
                <a:gd name="connsiteY22" fmla="*/ 269082 h 647700"/>
                <a:gd name="connsiteX23" fmla="*/ 935831 w 935831"/>
                <a:gd name="connsiteY23" fmla="*/ 302419 h 647700"/>
                <a:gd name="connsiteX24" fmla="*/ 919163 w 935831"/>
                <a:gd name="connsiteY24" fmla="*/ 478632 h 647700"/>
                <a:gd name="connsiteX25" fmla="*/ 823913 w 935831"/>
                <a:gd name="connsiteY25" fmla="*/ 502444 h 647700"/>
                <a:gd name="connsiteX26" fmla="*/ 733425 w 935831"/>
                <a:gd name="connsiteY26" fmla="*/ 588169 h 647700"/>
                <a:gd name="connsiteX27" fmla="*/ 635794 w 935831"/>
                <a:gd name="connsiteY27" fmla="*/ 557213 h 647700"/>
                <a:gd name="connsiteX28" fmla="*/ 504825 w 935831"/>
                <a:gd name="connsiteY28" fmla="*/ 628650 h 647700"/>
                <a:gd name="connsiteX29" fmla="*/ 502444 w 935831"/>
                <a:gd name="connsiteY29" fmla="*/ 569119 h 647700"/>
                <a:gd name="connsiteX30" fmla="*/ 445294 w 935831"/>
                <a:gd name="connsiteY30" fmla="*/ 533400 h 647700"/>
                <a:gd name="connsiteX31" fmla="*/ 428625 w 935831"/>
                <a:gd name="connsiteY31" fmla="*/ 559594 h 647700"/>
                <a:gd name="connsiteX32" fmla="*/ 390525 w 935831"/>
                <a:gd name="connsiteY32" fmla="*/ 550069 h 647700"/>
                <a:gd name="connsiteX33" fmla="*/ 369094 w 935831"/>
                <a:gd name="connsiteY33" fmla="*/ 621507 h 647700"/>
                <a:gd name="connsiteX34" fmla="*/ 333375 w 935831"/>
                <a:gd name="connsiteY34" fmla="*/ 640557 h 647700"/>
                <a:gd name="connsiteX35" fmla="*/ 273844 w 935831"/>
                <a:gd name="connsiteY35" fmla="*/ 600075 h 647700"/>
                <a:gd name="connsiteX36" fmla="*/ 138113 w 935831"/>
                <a:gd name="connsiteY36" fmla="*/ 647700 h 647700"/>
                <a:gd name="connsiteX37" fmla="*/ 123825 w 935831"/>
                <a:gd name="connsiteY37" fmla="*/ 538163 h 647700"/>
                <a:gd name="connsiteX38" fmla="*/ 57150 w 935831"/>
                <a:gd name="connsiteY38" fmla="*/ 500063 h 647700"/>
                <a:gd name="connsiteX39" fmla="*/ 45244 w 935831"/>
                <a:gd name="connsiteY39" fmla="*/ 407194 h 647700"/>
                <a:gd name="connsiteX40" fmla="*/ 90488 w 935831"/>
                <a:gd name="connsiteY40" fmla="*/ 288132 h 647700"/>
                <a:gd name="connsiteX0" fmla="*/ 90488 w 935831"/>
                <a:gd name="connsiteY0" fmla="*/ 288132 h 647700"/>
                <a:gd name="connsiteX1" fmla="*/ 35719 w 935831"/>
                <a:gd name="connsiteY1" fmla="*/ 283369 h 647700"/>
                <a:gd name="connsiteX2" fmla="*/ 0 w 935831"/>
                <a:gd name="connsiteY2" fmla="*/ 252413 h 647700"/>
                <a:gd name="connsiteX3" fmla="*/ 54769 w 935831"/>
                <a:gd name="connsiteY3" fmla="*/ 211932 h 647700"/>
                <a:gd name="connsiteX4" fmla="*/ 92869 w 935831"/>
                <a:gd name="connsiteY4" fmla="*/ 166688 h 647700"/>
                <a:gd name="connsiteX5" fmla="*/ 223838 w 935831"/>
                <a:gd name="connsiteY5" fmla="*/ 154782 h 647700"/>
                <a:gd name="connsiteX6" fmla="*/ 273844 w 935831"/>
                <a:gd name="connsiteY6" fmla="*/ 121444 h 647700"/>
                <a:gd name="connsiteX7" fmla="*/ 300038 w 935831"/>
                <a:gd name="connsiteY7" fmla="*/ 135732 h 647700"/>
                <a:gd name="connsiteX8" fmla="*/ 326231 w 935831"/>
                <a:gd name="connsiteY8" fmla="*/ 147638 h 647700"/>
                <a:gd name="connsiteX9" fmla="*/ 311944 w 935831"/>
                <a:gd name="connsiteY9" fmla="*/ 188119 h 647700"/>
                <a:gd name="connsiteX10" fmla="*/ 392906 w 935831"/>
                <a:gd name="connsiteY10" fmla="*/ 202407 h 647700"/>
                <a:gd name="connsiteX11" fmla="*/ 447675 w 935831"/>
                <a:gd name="connsiteY11" fmla="*/ 138113 h 647700"/>
                <a:gd name="connsiteX12" fmla="*/ 485775 w 935831"/>
                <a:gd name="connsiteY12" fmla="*/ 64294 h 647700"/>
                <a:gd name="connsiteX13" fmla="*/ 566738 w 935831"/>
                <a:gd name="connsiteY13" fmla="*/ 71438 h 647700"/>
                <a:gd name="connsiteX14" fmla="*/ 669131 w 935831"/>
                <a:gd name="connsiteY14" fmla="*/ 19050 h 647700"/>
                <a:gd name="connsiteX15" fmla="*/ 773906 w 935831"/>
                <a:gd name="connsiteY15" fmla="*/ 26194 h 647700"/>
                <a:gd name="connsiteX16" fmla="*/ 835819 w 935831"/>
                <a:gd name="connsiteY16" fmla="*/ 0 h 647700"/>
                <a:gd name="connsiteX17" fmla="*/ 850106 w 935831"/>
                <a:gd name="connsiteY17" fmla="*/ 19050 h 647700"/>
                <a:gd name="connsiteX18" fmla="*/ 792956 w 935831"/>
                <a:gd name="connsiteY18" fmla="*/ 76200 h 647700"/>
                <a:gd name="connsiteX19" fmla="*/ 838200 w 935831"/>
                <a:gd name="connsiteY19" fmla="*/ 171450 h 647700"/>
                <a:gd name="connsiteX20" fmla="*/ 800100 w 935831"/>
                <a:gd name="connsiteY20" fmla="*/ 219075 h 647700"/>
                <a:gd name="connsiteX21" fmla="*/ 840581 w 935831"/>
                <a:gd name="connsiteY21" fmla="*/ 288132 h 647700"/>
                <a:gd name="connsiteX22" fmla="*/ 881063 w 935831"/>
                <a:gd name="connsiteY22" fmla="*/ 269082 h 647700"/>
                <a:gd name="connsiteX23" fmla="*/ 935831 w 935831"/>
                <a:gd name="connsiteY23" fmla="*/ 302419 h 647700"/>
                <a:gd name="connsiteX24" fmla="*/ 919163 w 935831"/>
                <a:gd name="connsiteY24" fmla="*/ 478632 h 647700"/>
                <a:gd name="connsiteX25" fmla="*/ 823913 w 935831"/>
                <a:gd name="connsiteY25" fmla="*/ 502444 h 647700"/>
                <a:gd name="connsiteX26" fmla="*/ 733425 w 935831"/>
                <a:gd name="connsiteY26" fmla="*/ 588169 h 647700"/>
                <a:gd name="connsiteX27" fmla="*/ 635794 w 935831"/>
                <a:gd name="connsiteY27" fmla="*/ 557213 h 647700"/>
                <a:gd name="connsiteX28" fmla="*/ 504825 w 935831"/>
                <a:gd name="connsiteY28" fmla="*/ 628650 h 647700"/>
                <a:gd name="connsiteX29" fmla="*/ 502444 w 935831"/>
                <a:gd name="connsiteY29" fmla="*/ 569119 h 647700"/>
                <a:gd name="connsiteX30" fmla="*/ 445294 w 935831"/>
                <a:gd name="connsiteY30" fmla="*/ 533400 h 647700"/>
                <a:gd name="connsiteX31" fmla="*/ 428625 w 935831"/>
                <a:gd name="connsiteY31" fmla="*/ 559594 h 647700"/>
                <a:gd name="connsiteX32" fmla="*/ 390525 w 935831"/>
                <a:gd name="connsiteY32" fmla="*/ 550069 h 647700"/>
                <a:gd name="connsiteX33" fmla="*/ 369094 w 935831"/>
                <a:gd name="connsiteY33" fmla="*/ 621507 h 647700"/>
                <a:gd name="connsiteX34" fmla="*/ 333375 w 935831"/>
                <a:gd name="connsiteY34" fmla="*/ 640557 h 647700"/>
                <a:gd name="connsiteX35" fmla="*/ 273844 w 935831"/>
                <a:gd name="connsiteY35" fmla="*/ 600075 h 647700"/>
                <a:gd name="connsiteX36" fmla="*/ 138113 w 935831"/>
                <a:gd name="connsiteY36" fmla="*/ 647700 h 647700"/>
                <a:gd name="connsiteX37" fmla="*/ 123825 w 935831"/>
                <a:gd name="connsiteY37" fmla="*/ 538163 h 647700"/>
                <a:gd name="connsiteX38" fmla="*/ 57150 w 935831"/>
                <a:gd name="connsiteY38" fmla="*/ 500063 h 647700"/>
                <a:gd name="connsiteX39" fmla="*/ 45244 w 935831"/>
                <a:gd name="connsiteY39" fmla="*/ 407194 h 647700"/>
                <a:gd name="connsiteX40" fmla="*/ 90488 w 935831"/>
                <a:gd name="connsiteY40" fmla="*/ 288132 h 647700"/>
                <a:gd name="connsiteX0" fmla="*/ 90488 w 935831"/>
                <a:gd name="connsiteY0" fmla="*/ 288132 h 647700"/>
                <a:gd name="connsiteX1" fmla="*/ 35719 w 935831"/>
                <a:gd name="connsiteY1" fmla="*/ 283369 h 647700"/>
                <a:gd name="connsiteX2" fmla="*/ 0 w 935831"/>
                <a:gd name="connsiteY2" fmla="*/ 252413 h 647700"/>
                <a:gd name="connsiteX3" fmla="*/ 54769 w 935831"/>
                <a:gd name="connsiteY3" fmla="*/ 211932 h 647700"/>
                <a:gd name="connsiteX4" fmla="*/ 92869 w 935831"/>
                <a:gd name="connsiteY4" fmla="*/ 166688 h 647700"/>
                <a:gd name="connsiteX5" fmla="*/ 207169 w 935831"/>
                <a:gd name="connsiteY5" fmla="*/ 169070 h 647700"/>
                <a:gd name="connsiteX6" fmla="*/ 273844 w 935831"/>
                <a:gd name="connsiteY6" fmla="*/ 121444 h 647700"/>
                <a:gd name="connsiteX7" fmla="*/ 300038 w 935831"/>
                <a:gd name="connsiteY7" fmla="*/ 135732 h 647700"/>
                <a:gd name="connsiteX8" fmla="*/ 326231 w 935831"/>
                <a:gd name="connsiteY8" fmla="*/ 147638 h 647700"/>
                <a:gd name="connsiteX9" fmla="*/ 311944 w 935831"/>
                <a:gd name="connsiteY9" fmla="*/ 188119 h 647700"/>
                <a:gd name="connsiteX10" fmla="*/ 392906 w 935831"/>
                <a:gd name="connsiteY10" fmla="*/ 202407 h 647700"/>
                <a:gd name="connsiteX11" fmla="*/ 447675 w 935831"/>
                <a:gd name="connsiteY11" fmla="*/ 138113 h 647700"/>
                <a:gd name="connsiteX12" fmla="*/ 485775 w 935831"/>
                <a:gd name="connsiteY12" fmla="*/ 64294 h 647700"/>
                <a:gd name="connsiteX13" fmla="*/ 566738 w 935831"/>
                <a:gd name="connsiteY13" fmla="*/ 71438 h 647700"/>
                <a:gd name="connsiteX14" fmla="*/ 669131 w 935831"/>
                <a:gd name="connsiteY14" fmla="*/ 19050 h 647700"/>
                <a:gd name="connsiteX15" fmla="*/ 773906 w 935831"/>
                <a:gd name="connsiteY15" fmla="*/ 26194 h 647700"/>
                <a:gd name="connsiteX16" fmla="*/ 835819 w 935831"/>
                <a:gd name="connsiteY16" fmla="*/ 0 h 647700"/>
                <a:gd name="connsiteX17" fmla="*/ 850106 w 935831"/>
                <a:gd name="connsiteY17" fmla="*/ 19050 h 647700"/>
                <a:gd name="connsiteX18" fmla="*/ 792956 w 935831"/>
                <a:gd name="connsiteY18" fmla="*/ 76200 h 647700"/>
                <a:gd name="connsiteX19" fmla="*/ 838200 w 935831"/>
                <a:gd name="connsiteY19" fmla="*/ 171450 h 647700"/>
                <a:gd name="connsiteX20" fmla="*/ 800100 w 935831"/>
                <a:gd name="connsiteY20" fmla="*/ 219075 h 647700"/>
                <a:gd name="connsiteX21" fmla="*/ 840581 w 935831"/>
                <a:gd name="connsiteY21" fmla="*/ 288132 h 647700"/>
                <a:gd name="connsiteX22" fmla="*/ 881063 w 935831"/>
                <a:gd name="connsiteY22" fmla="*/ 269082 h 647700"/>
                <a:gd name="connsiteX23" fmla="*/ 935831 w 935831"/>
                <a:gd name="connsiteY23" fmla="*/ 302419 h 647700"/>
                <a:gd name="connsiteX24" fmla="*/ 919163 w 935831"/>
                <a:gd name="connsiteY24" fmla="*/ 478632 h 647700"/>
                <a:gd name="connsiteX25" fmla="*/ 823913 w 935831"/>
                <a:gd name="connsiteY25" fmla="*/ 502444 h 647700"/>
                <a:gd name="connsiteX26" fmla="*/ 733425 w 935831"/>
                <a:gd name="connsiteY26" fmla="*/ 588169 h 647700"/>
                <a:gd name="connsiteX27" fmla="*/ 635794 w 935831"/>
                <a:gd name="connsiteY27" fmla="*/ 557213 h 647700"/>
                <a:gd name="connsiteX28" fmla="*/ 504825 w 935831"/>
                <a:gd name="connsiteY28" fmla="*/ 628650 h 647700"/>
                <a:gd name="connsiteX29" fmla="*/ 502444 w 935831"/>
                <a:gd name="connsiteY29" fmla="*/ 569119 h 647700"/>
                <a:gd name="connsiteX30" fmla="*/ 445294 w 935831"/>
                <a:gd name="connsiteY30" fmla="*/ 533400 h 647700"/>
                <a:gd name="connsiteX31" fmla="*/ 428625 w 935831"/>
                <a:gd name="connsiteY31" fmla="*/ 559594 h 647700"/>
                <a:gd name="connsiteX32" fmla="*/ 390525 w 935831"/>
                <a:gd name="connsiteY32" fmla="*/ 550069 h 647700"/>
                <a:gd name="connsiteX33" fmla="*/ 369094 w 935831"/>
                <a:gd name="connsiteY33" fmla="*/ 621507 h 647700"/>
                <a:gd name="connsiteX34" fmla="*/ 333375 w 935831"/>
                <a:gd name="connsiteY34" fmla="*/ 640557 h 647700"/>
                <a:gd name="connsiteX35" fmla="*/ 273844 w 935831"/>
                <a:gd name="connsiteY35" fmla="*/ 600075 h 647700"/>
                <a:gd name="connsiteX36" fmla="*/ 138113 w 935831"/>
                <a:gd name="connsiteY36" fmla="*/ 647700 h 647700"/>
                <a:gd name="connsiteX37" fmla="*/ 123825 w 935831"/>
                <a:gd name="connsiteY37" fmla="*/ 538163 h 647700"/>
                <a:gd name="connsiteX38" fmla="*/ 57150 w 935831"/>
                <a:gd name="connsiteY38" fmla="*/ 500063 h 647700"/>
                <a:gd name="connsiteX39" fmla="*/ 45244 w 935831"/>
                <a:gd name="connsiteY39" fmla="*/ 407194 h 647700"/>
                <a:gd name="connsiteX40" fmla="*/ 90488 w 935831"/>
                <a:gd name="connsiteY40" fmla="*/ 288132 h 647700"/>
                <a:gd name="connsiteX0" fmla="*/ 90488 w 935831"/>
                <a:gd name="connsiteY0" fmla="*/ 288132 h 647700"/>
                <a:gd name="connsiteX1" fmla="*/ 35719 w 935831"/>
                <a:gd name="connsiteY1" fmla="*/ 283369 h 647700"/>
                <a:gd name="connsiteX2" fmla="*/ 0 w 935831"/>
                <a:gd name="connsiteY2" fmla="*/ 252413 h 647700"/>
                <a:gd name="connsiteX3" fmla="*/ 54769 w 935831"/>
                <a:gd name="connsiteY3" fmla="*/ 211932 h 647700"/>
                <a:gd name="connsiteX4" fmla="*/ 92869 w 935831"/>
                <a:gd name="connsiteY4" fmla="*/ 166688 h 647700"/>
                <a:gd name="connsiteX5" fmla="*/ 207169 w 935831"/>
                <a:gd name="connsiteY5" fmla="*/ 169070 h 647700"/>
                <a:gd name="connsiteX6" fmla="*/ 273844 w 935831"/>
                <a:gd name="connsiteY6" fmla="*/ 121444 h 647700"/>
                <a:gd name="connsiteX7" fmla="*/ 300038 w 935831"/>
                <a:gd name="connsiteY7" fmla="*/ 135732 h 647700"/>
                <a:gd name="connsiteX8" fmla="*/ 326231 w 935831"/>
                <a:gd name="connsiteY8" fmla="*/ 147638 h 647700"/>
                <a:gd name="connsiteX9" fmla="*/ 311944 w 935831"/>
                <a:gd name="connsiteY9" fmla="*/ 188119 h 647700"/>
                <a:gd name="connsiteX10" fmla="*/ 392906 w 935831"/>
                <a:gd name="connsiteY10" fmla="*/ 202407 h 647700"/>
                <a:gd name="connsiteX11" fmla="*/ 447675 w 935831"/>
                <a:gd name="connsiteY11" fmla="*/ 138113 h 647700"/>
                <a:gd name="connsiteX12" fmla="*/ 485775 w 935831"/>
                <a:gd name="connsiteY12" fmla="*/ 64294 h 647700"/>
                <a:gd name="connsiteX13" fmla="*/ 566738 w 935831"/>
                <a:gd name="connsiteY13" fmla="*/ 71438 h 647700"/>
                <a:gd name="connsiteX14" fmla="*/ 669131 w 935831"/>
                <a:gd name="connsiteY14" fmla="*/ 19050 h 647700"/>
                <a:gd name="connsiteX15" fmla="*/ 773906 w 935831"/>
                <a:gd name="connsiteY15" fmla="*/ 26194 h 647700"/>
                <a:gd name="connsiteX16" fmla="*/ 835819 w 935831"/>
                <a:gd name="connsiteY16" fmla="*/ 0 h 647700"/>
                <a:gd name="connsiteX17" fmla="*/ 850106 w 935831"/>
                <a:gd name="connsiteY17" fmla="*/ 19050 h 647700"/>
                <a:gd name="connsiteX18" fmla="*/ 792956 w 935831"/>
                <a:gd name="connsiteY18" fmla="*/ 76200 h 647700"/>
                <a:gd name="connsiteX19" fmla="*/ 838200 w 935831"/>
                <a:gd name="connsiteY19" fmla="*/ 171450 h 647700"/>
                <a:gd name="connsiteX20" fmla="*/ 800100 w 935831"/>
                <a:gd name="connsiteY20" fmla="*/ 219075 h 647700"/>
                <a:gd name="connsiteX21" fmla="*/ 840581 w 935831"/>
                <a:gd name="connsiteY21" fmla="*/ 288132 h 647700"/>
                <a:gd name="connsiteX22" fmla="*/ 881063 w 935831"/>
                <a:gd name="connsiteY22" fmla="*/ 269082 h 647700"/>
                <a:gd name="connsiteX23" fmla="*/ 935831 w 935831"/>
                <a:gd name="connsiteY23" fmla="*/ 302419 h 647700"/>
                <a:gd name="connsiteX24" fmla="*/ 919163 w 935831"/>
                <a:gd name="connsiteY24" fmla="*/ 478632 h 647700"/>
                <a:gd name="connsiteX25" fmla="*/ 823913 w 935831"/>
                <a:gd name="connsiteY25" fmla="*/ 502444 h 647700"/>
                <a:gd name="connsiteX26" fmla="*/ 733425 w 935831"/>
                <a:gd name="connsiteY26" fmla="*/ 588169 h 647700"/>
                <a:gd name="connsiteX27" fmla="*/ 635794 w 935831"/>
                <a:gd name="connsiteY27" fmla="*/ 557213 h 647700"/>
                <a:gd name="connsiteX28" fmla="*/ 504825 w 935831"/>
                <a:gd name="connsiteY28" fmla="*/ 628650 h 647700"/>
                <a:gd name="connsiteX29" fmla="*/ 502444 w 935831"/>
                <a:gd name="connsiteY29" fmla="*/ 569119 h 647700"/>
                <a:gd name="connsiteX30" fmla="*/ 445294 w 935831"/>
                <a:gd name="connsiteY30" fmla="*/ 533400 h 647700"/>
                <a:gd name="connsiteX31" fmla="*/ 428625 w 935831"/>
                <a:gd name="connsiteY31" fmla="*/ 559594 h 647700"/>
                <a:gd name="connsiteX32" fmla="*/ 390525 w 935831"/>
                <a:gd name="connsiteY32" fmla="*/ 550069 h 647700"/>
                <a:gd name="connsiteX33" fmla="*/ 369094 w 935831"/>
                <a:gd name="connsiteY33" fmla="*/ 621507 h 647700"/>
                <a:gd name="connsiteX34" fmla="*/ 333375 w 935831"/>
                <a:gd name="connsiteY34" fmla="*/ 640557 h 647700"/>
                <a:gd name="connsiteX35" fmla="*/ 273844 w 935831"/>
                <a:gd name="connsiteY35" fmla="*/ 600075 h 647700"/>
                <a:gd name="connsiteX36" fmla="*/ 138113 w 935831"/>
                <a:gd name="connsiteY36" fmla="*/ 647700 h 647700"/>
                <a:gd name="connsiteX37" fmla="*/ 123825 w 935831"/>
                <a:gd name="connsiteY37" fmla="*/ 538163 h 647700"/>
                <a:gd name="connsiteX38" fmla="*/ 57150 w 935831"/>
                <a:gd name="connsiteY38" fmla="*/ 500063 h 647700"/>
                <a:gd name="connsiteX39" fmla="*/ 45244 w 935831"/>
                <a:gd name="connsiteY39" fmla="*/ 407194 h 647700"/>
                <a:gd name="connsiteX40" fmla="*/ 90488 w 935831"/>
                <a:gd name="connsiteY40" fmla="*/ 288132 h 647700"/>
                <a:gd name="connsiteX0" fmla="*/ 90488 w 935831"/>
                <a:gd name="connsiteY0" fmla="*/ 288132 h 647700"/>
                <a:gd name="connsiteX1" fmla="*/ 35719 w 935831"/>
                <a:gd name="connsiteY1" fmla="*/ 283369 h 647700"/>
                <a:gd name="connsiteX2" fmla="*/ 0 w 935831"/>
                <a:gd name="connsiteY2" fmla="*/ 252413 h 647700"/>
                <a:gd name="connsiteX3" fmla="*/ 54769 w 935831"/>
                <a:gd name="connsiteY3" fmla="*/ 211932 h 647700"/>
                <a:gd name="connsiteX4" fmla="*/ 92869 w 935831"/>
                <a:gd name="connsiteY4" fmla="*/ 166688 h 647700"/>
                <a:gd name="connsiteX5" fmla="*/ 207169 w 935831"/>
                <a:gd name="connsiteY5" fmla="*/ 169070 h 647700"/>
                <a:gd name="connsiteX6" fmla="*/ 273844 w 935831"/>
                <a:gd name="connsiteY6" fmla="*/ 121444 h 647700"/>
                <a:gd name="connsiteX7" fmla="*/ 300038 w 935831"/>
                <a:gd name="connsiteY7" fmla="*/ 135732 h 647700"/>
                <a:gd name="connsiteX8" fmla="*/ 326231 w 935831"/>
                <a:gd name="connsiteY8" fmla="*/ 147638 h 647700"/>
                <a:gd name="connsiteX9" fmla="*/ 311944 w 935831"/>
                <a:gd name="connsiteY9" fmla="*/ 188119 h 647700"/>
                <a:gd name="connsiteX10" fmla="*/ 392906 w 935831"/>
                <a:gd name="connsiteY10" fmla="*/ 202407 h 647700"/>
                <a:gd name="connsiteX11" fmla="*/ 447675 w 935831"/>
                <a:gd name="connsiteY11" fmla="*/ 138113 h 647700"/>
                <a:gd name="connsiteX12" fmla="*/ 485775 w 935831"/>
                <a:gd name="connsiteY12" fmla="*/ 64294 h 647700"/>
                <a:gd name="connsiteX13" fmla="*/ 566738 w 935831"/>
                <a:gd name="connsiteY13" fmla="*/ 71438 h 647700"/>
                <a:gd name="connsiteX14" fmla="*/ 669131 w 935831"/>
                <a:gd name="connsiteY14" fmla="*/ 19050 h 647700"/>
                <a:gd name="connsiteX15" fmla="*/ 773906 w 935831"/>
                <a:gd name="connsiteY15" fmla="*/ 26194 h 647700"/>
                <a:gd name="connsiteX16" fmla="*/ 835819 w 935831"/>
                <a:gd name="connsiteY16" fmla="*/ 0 h 647700"/>
                <a:gd name="connsiteX17" fmla="*/ 850106 w 935831"/>
                <a:gd name="connsiteY17" fmla="*/ 19050 h 647700"/>
                <a:gd name="connsiteX18" fmla="*/ 792956 w 935831"/>
                <a:gd name="connsiteY18" fmla="*/ 76200 h 647700"/>
                <a:gd name="connsiteX19" fmla="*/ 838200 w 935831"/>
                <a:gd name="connsiteY19" fmla="*/ 171450 h 647700"/>
                <a:gd name="connsiteX20" fmla="*/ 800100 w 935831"/>
                <a:gd name="connsiteY20" fmla="*/ 219075 h 647700"/>
                <a:gd name="connsiteX21" fmla="*/ 840581 w 935831"/>
                <a:gd name="connsiteY21" fmla="*/ 288132 h 647700"/>
                <a:gd name="connsiteX22" fmla="*/ 881063 w 935831"/>
                <a:gd name="connsiteY22" fmla="*/ 269082 h 647700"/>
                <a:gd name="connsiteX23" fmla="*/ 935831 w 935831"/>
                <a:gd name="connsiteY23" fmla="*/ 302419 h 647700"/>
                <a:gd name="connsiteX24" fmla="*/ 919163 w 935831"/>
                <a:gd name="connsiteY24" fmla="*/ 478632 h 647700"/>
                <a:gd name="connsiteX25" fmla="*/ 823913 w 935831"/>
                <a:gd name="connsiteY25" fmla="*/ 502444 h 647700"/>
                <a:gd name="connsiteX26" fmla="*/ 733425 w 935831"/>
                <a:gd name="connsiteY26" fmla="*/ 588169 h 647700"/>
                <a:gd name="connsiteX27" fmla="*/ 635794 w 935831"/>
                <a:gd name="connsiteY27" fmla="*/ 557213 h 647700"/>
                <a:gd name="connsiteX28" fmla="*/ 504825 w 935831"/>
                <a:gd name="connsiteY28" fmla="*/ 628650 h 647700"/>
                <a:gd name="connsiteX29" fmla="*/ 502444 w 935831"/>
                <a:gd name="connsiteY29" fmla="*/ 569119 h 647700"/>
                <a:gd name="connsiteX30" fmla="*/ 445294 w 935831"/>
                <a:gd name="connsiteY30" fmla="*/ 533400 h 647700"/>
                <a:gd name="connsiteX31" fmla="*/ 428625 w 935831"/>
                <a:gd name="connsiteY31" fmla="*/ 559594 h 647700"/>
                <a:gd name="connsiteX32" fmla="*/ 390525 w 935831"/>
                <a:gd name="connsiteY32" fmla="*/ 550069 h 647700"/>
                <a:gd name="connsiteX33" fmla="*/ 369094 w 935831"/>
                <a:gd name="connsiteY33" fmla="*/ 621507 h 647700"/>
                <a:gd name="connsiteX34" fmla="*/ 333375 w 935831"/>
                <a:gd name="connsiteY34" fmla="*/ 640557 h 647700"/>
                <a:gd name="connsiteX35" fmla="*/ 273844 w 935831"/>
                <a:gd name="connsiteY35" fmla="*/ 600075 h 647700"/>
                <a:gd name="connsiteX36" fmla="*/ 138113 w 935831"/>
                <a:gd name="connsiteY36" fmla="*/ 647700 h 647700"/>
                <a:gd name="connsiteX37" fmla="*/ 123825 w 935831"/>
                <a:gd name="connsiteY37" fmla="*/ 538163 h 647700"/>
                <a:gd name="connsiteX38" fmla="*/ 57150 w 935831"/>
                <a:gd name="connsiteY38" fmla="*/ 500063 h 647700"/>
                <a:gd name="connsiteX39" fmla="*/ 45244 w 935831"/>
                <a:gd name="connsiteY39" fmla="*/ 407194 h 647700"/>
                <a:gd name="connsiteX40" fmla="*/ 90488 w 935831"/>
                <a:gd name="connsiteY40" fmla="*/ 288132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5831" h="647700">
                  <a:moveTo>
                    <a:pt x="90488" y="288132"/>
                  </a:moveTo>
                  <a:lnTo>
                    <a:pt x="35719" y="283369"/>
                  </a:lnTo>
                  <a:lnTo>
                    <a:pt x="0" y="252413"/>
                  </a:lnTo>
                  <a:lnTo>
                    <a:pt x="54769" y="211932"/>
                  </a:lnTo>
                  <a:lnTo>
                    <a:pt x="92869" y="166688"/>
                  </a:lnTo>
                  <a:lnTo>
                    <a:pt x="207169" y="169070"/>
                  </a:lnTo>
                  <a:lnTo>
                    <a:pt x="273844" y="121444"/>
                  </a:lnTo>
                  <a:lnTo>
                    <a:pt x="300038" y="135732"/>
                  </a:lnTo>
                  <a:lnTo>
                    <a:pt x="326231" y="147638"/>
                  </a:lnTo>
                  <a:lnTo>
                    <a:pt x="311944" y="188119"/>
                  </a:lnTo>
                  <a:lnTo>
                    <a:pt x="392906" y="202407"/>
                  </a:lnTo>
                  <a:lnTo>
                    <a:pt x="447675" y="138113"/>
                  </a:lnTo>
                  <a:lnTo>
                    <a:pt x="485775" y="64294"/>
                  </a:lnTo>
                  <a:lnTo>
                    <a:pt x="566738" y="71438"/>
                  </a:lnTo>
                  <a:lnTo>
                    <a:pt x="669131" y="19050"/>
                  </a:lnTo>
                  <a:lnTo>
                    <a:pt x="773906" y="26194"/>
                  </a:lnTo>
                  <a:lnTo>
                    <a:pt x="835819" y="0"/>
                  </a:lnTo>
                  <a:lnTo>
                    <a:pt x="850106" y="19050"/>
                  </a:lnTo>
                  <a:lnTo>
                    <a:pt x="792956" y="76200"/>
                  </a:lnTo>
                  <a:lnTo>
                    <a:pt x="838200" y="171450"/>
                  </a:lnTo>
                  <a:lnTo>
                    <a:pt x="800100" y="219075"/>
                  </a:lnTo>
                  <a:lnTo>
                    <a:pt x="840581" y="288132"/>
                  </a:lnTo>
                  <a:lnTo>
                    <a:pt x="881063" y="269082"/>
                  </a:lnTo>
                  <a:lnTo>
                    <a:pt x="935831" y="302419"/>
                  </a:lnTo>
                  <a:lnTo>
                    <a:pt x="919163" y="478632"/>
                  </a:lnTo>
                  <a:lnTo>
                    <a:pt x="823913" y="502444"/>
                  </a:lnTo>
                  <a:lnTo>
                    <a:pt x="733425" y="588169"/>
                  </a:lnTo>
                  <a:lnTo>
                    <a:pt x="635794" y="557213"/>
                  </a:lnTo>
                  <a:lnTo>
                    <a:pt x="504825" y="628650"/>
                  </a:lnTo>
                  <a:cubicBezTo>
                    <a:pt x="504031" y="608806"/>
                    <a:pt x="503238" y="588963"/>
                    <a:pt x="502444" y="569119"/>
                  </a:cubicBezTo>
                  <a:lnTo>
                    <a:pt x="445294" y="533400"/>
                  </a:lnTo>
                  <a:lnTo>
                    <a:pt x="428625" y="559594"/>
                  </a:lnTo>
                  <a:lnTo>
                    <a:pt x="390525" y="550069"/>
                  </a:lnTo>
                  <a:lnTo>
                    <a:pt x="369094" y="621507"/>
                  </a:lnTo>
                  <a:lnTo>
                    <a:pt x="333375" y="640557"/>
                  </a:lnTo>
                  <a:lnTo>
                    <a:pt x="273844" y="600075"/>
                  </a:lnTo>
                  <a:lnTo>
                    <a:pt x="138113" y="647700"/>
                  </a:lnTo>
                  <a:lnTo>
                    <a:pt x="123825" y="538163"/>
                  </a:lnTo>
                  <a:lnTo>
                    <a:pt x="57150" y="500063"/>
                  </a:lnTo>
                  <a:lnTo>
                    <a:pt x="45244" y="407194"/>
                  </a:lnTo>
                  <a:cubicBezTo>
                    <a:pt x="60325" y="367507"/>
                    <a:pt x="96838" y="327819"/>
                    <a:pt x="90488" y="288132"/>
                  </a:cubicBez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フリーフォーム: 図形 109">
              <a:extLst>
                <a:ext uri="{FF2B5EF4-FFF2-40B4-BE49-F238E27FC236}">
                  <a16:creationId xmlns:a16="http://schemas.microsoft.com/office/drawing/2014/main" id="{DD3AAA7A-6E0F-76D2-969F-EE3B81055774}"/>
                </a:ext>
              </a:extLst>
            </p:cNvPr>
            <p:cNvSpPr/>
            <p:nvPr/>
          </p:nvSpPr>
          <p:spPr>
            <a:xfrm>
              <a:off x="2782661" y="5980340"/>
              <a:ext cx="527277" cy="534081"/>
            </a:xfrm>
            <a:custGeom>
              <a:avLst/>
              <a:gdLst>
                <a:gd name="connsiteX0" fmla="*/ 47625 w 738188"/>
                <a:gd name="connsiteY0" fmla="*/ 385763 h 747713"/>
                <a:gd name="connsiteX1" fmla="*/ 97631 w 738188"/>
                <a:gd name="connsiteY1" fmla="*/ 338138 h 747713"/>
                <a:gd name="connsiteX2" fmla="*/ 250031 w 738188"/>
                <a:gd name="connsiteY2" fmla="*/ 333375 h 747713"/>
                <a:gd name="connsiteX3" fmla="*/ 473869 w 738188"/>
                <a:gd name="connsiteY3" fmla="*/ 0 h 747713"/>
                <a:gd name="connsiteX4" fmla="*/ 507206 w 738188"/>
                <a:gd name="connsiteY4" fmla="*/ 47625 h 747713"/>
                <a:gd name="connsiteX5" fmla="*/ 500063 w 738188"/>
                <a:gd name="connsiteY5" fmla="*/ 152400 h 747713"/>
                <a:gd name="connsiteX6" fmla="*/ 545306 w 738188"/>
                <a:gd name="connsiteY6" fmla="*/ 188119 h 747713"/>
                <a:gd name="connsiteX7" fmla="*/ 738188 w 738188"/>
                <a:gd name="connsiteY7" fmla="*/ 600075 h 747713"/>
                <a:gd name="connsiteX8" fmla="*/ 692944 w 738188"/>
                <a:gd name="connsiteY8" fmla="*/ 635794 h 747713"/>
                <a:gd name="connsiteX9" fmla="*/ 595313 w 738188"/>
                <a:gd name="connsiteY9" fmla="*/ 631031 h 747713"/>
                <a:gd name="connsiteX10" fmla="*/ 569119 w 738188"/>
                <a:gd name="connsiteY10" fmla="*/ 588169 h 747713"/>
                <a:gd name="connsiteX11" fmla="*/ 500063 w 738188"/>
                <a:gd name="connsiteY11" fmla="*/ 607219 h 747713"/>
                <a:gd name="connsiteX12" fmla="*/ 302419 w 738188"/>
                <a:gd name="connsiteY12" fmla="*/ 747713 h 747713"/>
                <a:gd name="connsiteX13" fmla="*/ 145256 w 738188"/>
                <a:gd name="connsiteY13" fmla="*/ 664369 h 747713"/>
                <a:gd name="connsiteX14" fmla="*/ 138113 w 738188"/>
                <a:gd name="connsiteY14" fmla="*/ 676275 h 747713"/>
                <a:gd name="connsiteX15" fmla="*/ 90488 w 738188"/>
                <a:gd name="connsiteY15" fmla="*/ 647700 h 747713"/>
                <a:gd name="connsiteX16" fmla="*/ 50006 w 738188"/>
                <a:gd name="connsiteY16" fmla="*/ 666750 h 747713"/>
                <a:gd name="connsiteX17" fmla="*/ 16669 w 738188"/>
                <a:gd name="connsiteY17" fmla="*/ 600075 h 747713"/>
                <a:gd name="connsiteX18" fmla="*/ 52388 w 738188"/>
                <a:gd name="connsiteY18" fmla="*/ 547688 h 747713"/>
                <a:gd name="connsiteX19" fmla="*/ 0 w 738188"/>
                <a:gd name="connsiteY19" fmla="*/ 452438 h 747713"/>
                <a:gd name="connsiteX20" fmla="*/ 47625 w 738188"/>
                <a:gd name="connsiteY20" fmla="*/ 385763 h 747713"/>
                <a:gd name="connsiteX0" fmla="*/ 47625 w 738188"/>
                <a:gd name="connsiteY0" fmla="*/ 385763 h 747713"/>
                <a:gd name="connsiteX1" fmla="*/ 97631 w 738188"/>
                <a:gd name="connsiteY1" fmla="*/ 338138 h 747713"/>
                <a:gd name="connsiteX2" fmla="*/ 250031 w 738188"/>
                <a:gd name="connsiteY2" fmla="*/ 333375 h 747713"/>
                <a:gd name="connsiteX3" fmla="*/ 473869 w 738188"/>
                <a:gd name="connsiteY3" fmla="*/ 0 h 747713"/>
                <a:gd name="connsiteX4" fmla="*/ 507206 w 738188"/>
                <a:gd name="connsiteY4" fmla="*/ 47625 h 747713"/>
                <a:gd name="connsiteX5" fmla="*/ 500063 w 738188"/>
                <a:gd name="connsiteY5" fmla="*/ 152400 h 747713"/>
                <a:gd name="connsiteX6" fmla="*/ 545306 w 738188"/>
                <a:gd name="connsiteY6" fmla="*/ 188119 h 747713"/>
                <a:gd name="connsiteX7" fmla="*/ 738188 w 738188"/>
                <a:gd name="connsiteY7" fmla="*/ 600075 h 747713"/>
                <a:gd name="connsiteX8" fmla="*/ 692944 w 738188"/>
                <a:gd name="connsiteY8" fmla="*/ 635794 h 747713"/>
                <a:gd name="connsiteX9" fmla="*/ 595313 w 738188"/>
                <a:gd name="connsiteY9" fmla="*/ 631031 h 747713"/>
                <a:gd name="connsiteX10" fmla="*/ 569119 w 738188"/>
                <a:gd name="connsiteY10" fmla="*/ 588169 h 747713"/>
                <a:gd name="connsiteX11" fmla="*/ 500063 w 738188"/>
                <a:gd name="connsiteY11" fmla="*/ 607219 h 747713"/>
                <a:gd name="connsiteX12" fmla="*/ 302419 w 738188"/>
                <a:gd name="connsiteY12" fmla="*/ 747713 h 747713"/>
                <a:gd name="connsiteX13" fmla="*/ 145256 w 738188"/>
                <a:gd name="connsiteY13" fmla="*/ 664369 h 747713"/>
                <a:gd name="connsiteX14" fmla="*/ 138113 w 738188"/>
                <a:gd name="connsiteY14" fmla="*/ 676275 h 747713"/>
                <a:gd name="connsiteX15" fmla="*/ 90488 w 738188"/>
                <a:gd name="connsiteY15" fmla="*/ 647700 h 747713"/>
                <a:gd name="connsiteX16" fmla="*/ 50006 w 738188"/>
                <a:gd name="connsiteY16" fmla="*/ 666750 h 747713"/>
                <a:gd name="connsiteX17" fmla="*/ 16669 w 738188"/>
                <a:gd name="connsiteY17" fmla="*/ 600075 h 747713"/>
                <a:gd name="connsiteX18" fmla="*/ 38101 w 738188"/>
                <a:gd name="connsiteY18" fmla="*/ 552451 h 747713"/>
                <a:gd name="connsiteX19" fmla="*/ 0 w 738188"/>
                <a:gd name="connsiteY19" fmla="*/ 452438 h 747713"/>
                <a:gd name="connsiteX20" fmla="*/ 47625 w 738188"/>
                <a:gd name="connsiteY20" fmla="*/ 385763 h 747713"/>
                <a:gd name="connsiteX0" fmla="*/ 47625 w 738188"/>
                <a:gd name="connsiteY0" fmla="*/ 385763 h 747713"/>
                <a:gd name="connsiteX1" fmla="*/ 97631 w 738188"/>
                <a:gd name="connsiteY1" fmla="*/ 338138 h 747713"/>
                <a:gd name="connsiteX2" fmla="*/ 250031 w 738188"/>
                <a:gd name="connsiteY2" fmla="*/ 333375 h 747713"/>
                <a:gd name="connsiteX3" fmla="*/ 473869 w 738188"/>
                <a:gd name="connsiteY3" fmla="*/ 0 h 747713"/>
                <a:gd name="connsiteX4" fmla="*/ 507206 w 738188"/>
                <a:gd name="connsiteY4" fmla="*/ 47625 h 747713"/>
                <a:gd name="connsiteX5" fmla="*/ 500063 w 738188"/>
                <a:gd name="connsiteY5" fmla="*/ 152400 h 747713"/>
                <a:gd name="connsiteX6" fmla="*/ 545306 w 738188"/>
                <a:gd name="connsiteY6" fmla="*/ 188119 h 747713"/>
                <a:gd name="connsiteX7" fmla="*/ 738188 w 738188"/>
                <a:gd name="connsiteY7" fmla="*/ 600075 h 747713"/>
                <a:gd name="connsiteX8" fmla="*/ 692944 w 738188"/>
                <a:gd name="connsiteY8" fmla="*/ 635794 h 747713"/>
                <a:gd name="connsiteX9" fmla="*/ 595313 w 738188"/>
                <a:gd name="connsiteY9" fmla="*/ 631031 h 747713"/>
                <a:gd name="connsiteX10" fmla="*/ 569119 w 738188"/>
                <a:gd name="connsiteY10" fmla="*/ 588169 h 747713"/>
                <a:gd name="connsiteX11" fmla="*/ 500063 w 738188"/>
                <a:gd name="connsiteY11" fmla="*/ 607219 h 747713"/>
                <a:gd name="connsiteX12" fmla="*/ 302419 w 738188"/>
                <a:gd name="connsiteY12" fmla="*/ 747713 h 747713"/>
                <a:gd name="connsiteX13" fmla="*/ 145256 w 738188"/>
                <a:gd name="connsiteY13" fmla="*/ 664369 h 747713"/>
                <a:gd name="connsiteX14" fmla="*/ 138113 w 738188"/>
                <a:gd name="connsiteY14" fmla="*/ 676275 h 747713"/>
                <a:gd name="connsiteX15" fmla="*/ 90488 w 738188"/>
                <a:gd name="connsiteY15" fmla="*/ 647700 h 747713"/>
                <a:gd name="connsiteX16" fmla="*/ 50006 w 738188"/>
                <a:gd name="connsiteY16" fmla="*/ 666750 h 747713"/>
                <a:gd name="connsiteX17" fmla="*/ 2382 w 738188"/>
                <a:gd name="connsiteY17" fmla="*/ 600075 h 747713"/>
                <a:gd name="connsiteX18" fmla="*/ 38101 w 738188"/>
                <a:gd name="connsiteY18" fmla="*/ 552451 h 747713"/>
                <a:gd name="connsiteX19" fmla="*/ 0 w 738188"/>
                <a:gd name="connsiteY19" fmla="*/ 452438 h 747713"/>
                <a:gd name="connsiteX20" fmla="*/ 47625 w 738188"/>
                <a:gd name="connsiteY20" fmla="*/ 385763 h 74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8188" h="747713">
                  <a:moveTo>
                    <a:pt x="47625" y="385763"/>
                  </a:moveTo>
                  <a:lnTo>
                    <a:pt x="97631" y="338138"/>
                  </a:lnTo>
                  <a:lnTo>
                    <a:pt x="250031" y="333375"/>
                  </a:lnTo>
                  <a:lnTo>
                    <a:pt x="473869" y="0"/>
                  </a:lnTo>
                  <a:lnTo>
                    <a:pt x="507206" y="47625"/>
                  </a:lnTo>
                  <a:lnTo>
                    <a:pt x="500063" y="152400"/>
                  </a:lnTo>
                  <a:lnTo>
                    <a:pt x="545306" y="188119"/>
                  </a:lnTo>
                  <a:lnTo>
                    <a:pt x="738188" y="600075"/>
                  </a:lnTo>
                  <a:lnTo>
                    <a:pt x="692944" y="635794"/>
                  </a:lnTo>
                  <a:lnTo>
                    <a:pt x="595313" y="631031"/>
                  </a:lnTo>
                  <a:lnTo>
                    <a:pt x="569119" y="588169"/>
                  </a:lnTo>
                  <a:lnTo>
                    <a:pt x="500063" y="607219"/>
                  </a:lnTo>
                  <a:lnTo>
                    <a:pt x="302419" y="747713"/>
                  </a:lnTo>
                  <a:lnTo>
                    <a:pt x="145256" y="664369"/>
                  </a:lnTo>
                  <a:lnTo>
                    <a:pt x="138113" y="676275"/>
                  </a:lnTo>
                  <a:lnTo>
                    <a:pt x="90488" y="647700"/>
                  </a:lnTo>
                  <a:lnTo>
                    <a:pt x="50006" y="666750"/>
                  </a:lnTo>
                  <a:lnTo>
                    <a:pt x="2382" y="600075"/>
                  </a:lnTo>
                  <a:lnTo>
                    <a:pt x="38101" y="552451"/>
                  </a:lnTo>
                  <a:lnTo>
                    <a:pt x="0" y="452438"/>
                  </a:lnTo>
                  <a:lnTo>
                    <a:pt x="47625" y="385763"/>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フリーフォーム: 図形 110">
              <a:extLst>
                <a:ext uri="{FF2B5EF4-FFF2-40B4-BE49-F238E27FC236}">
                  <a16:creationId xmlns:a16="http://schemas.microsoft.com/office/drawing/2014/main" id="{5E92D022-7A1F-FF85-F38A-B2303F932B2E}"/>
                </a:ext>
              </a:extLst>
            </p:cNvPr>
            <p:cNvSpPr/>
            <p:nvPr/>
          </p:nvSpPr>
          <p:spPr>
            <a:xfrm>
              <a:off x="3127943" y="5852773"/>
              <a:ext cx="532379" cy="659946"/>
            </a:xfrm>
            <a:custGeom>
              <a:avLst/>
              <a:gdLst>
                <a:gd name="connsiteX0" fmla="*/ 0 w 745331"/>
                <a:gd name="connsiteY0" fmla="*/ 171450 h 919163"/>
                <a:gd name="connsiteX1" fmla="*/ 64294 w 745331"/>
                <a:gd name="connsiteY1" fmla="*/ 130969 h 919163"/>
                <a:gd name="connsiteX2" fmla="*/ 114300 w 745331"/>
                <a:gd name="connsiteY2" fmla="*/ 140494 h 919163"/>
                <a:gd name="connsiteX3" fmla="*/ 261937 w 745331"/>
                <a:gd name="connsiteY3" fmla="*/ 0 h 919163"/>
                <a:gd name="connsiteX4" fmla="*/ 266700 w 745331"/>
                <a:gd name="connsiteY4" fmla="*/ 73819 h 919163"/>
                <a:gd name="connsiteX5" fmla="*/ 347662 w 745331"/>
                <a:gd name="connsiteY5" fmla="*/ 152400 h 919163"/>
                <a:gd name="connsiteX6" fmla="*/ 495300 w 745331"/>
                <a:gd name="connsiteY6" fmla="*/ 147638 h 919163"/>
                <a:gd name="connsiteX7" fmla="*/ 588169 w 745331"/>
                <a:gd name="connsiteY7" fmla="*/ 278607 h 919163"/>
                <a:gd name="connsiteX8" fmla="*/ 628650 w 745331"/>
                <a:gd name="connsiteY8" fmla="*/ 378619 h 919163"/>
                <a:gd name="connsiteX9" fmla="*/ 621506 w 745331"/>
                <a:gd name="connsiteY9" fmla="*/ 438150 h 919163"/>
                <a:gd name="connsiteX10" fmla="*/ 661987 w 745331"/>
                <a:gd name="connsiteY10" fmla="*/ 561975 h 919163"/>
                <a:gd name="connsiteX11" fmla="*/ 726281 w 745331"/>
                <a:gd name="connsiteY11" fmla="*/ 533400 h 919163"/>
                <a:gd name="connsiteX12" fmla="*/ 745331 w 745331"/>
                <a:gd name="connsiteY12" fmla="*/ 576263 h 919163"/>
                <a:gd name="connsiteX13" fmla="*/ 740569 w 745331"/>
                <a:gd name="connsiteY13" fmla="*/ 626269 h 919163"/>
                <a:gd name="connsiteX14" fmla="*/ 678656 w 745331"/>
                <a:gd name="connsiteY14" fmla="*/ 671513 h 919163"/>
                <a:gd name="connsiteX15" fmla="*/ 666750 w 745331"/>
                <a:gd name="connsiteY15" fmla="*/ 776288 h 919163"/>
                <a:gd name="connsiteX16" fmla="*/ 611981 w 745331"/>
                <a:gd name="connsiteY16" fmla="*/ 742950 h 919163"/>
                <a:gd name="connsiteX17" fmla="*/ 457200 w 745331"/>
                <a:gd name="connsiteY17" fmla="*/ 792957 h 919163"/>
                <a:gd name="connsiteX18" fmla="*/ 447675 w 745331"/>
                <a:gd name="connsiteY18" fmla="*/ 866775 h 919163"/>
                <a:gd name="connsiteX19" fmla="*/ 381000 w 745331"/>
                <a:gd name="connsiteY19" fmla="*/ 919163 h 919163"/>
                <a:gd name="connsiteX20" fmla="*/ 297656 w 745331"/>
                <a:gd name="connsiteY20" fmla="*/ 757238 h 919163"/>
                <a:gd name="connsiteX21" fmla="*/ 247650 w 745331"/>
                <a:gd name="connsiteY21" fmla="*/ 773907 h 919163"/>
                <a:gd name="connsiteX22" fmla="*/ 71437 w 745331"/>
                <a:gd name="connsiteY22" fmla="*/ 354807 h 919163"/>
                <a:gd name="connsiteX23" fmla="*/ 26194 w 745331"/>
                <a:gd name="connsiteY23" fmla="*/ 328613 h 919163"/>
                <a:gd name="connsiteX24" fmla="*/ 35719 w 745331"/>
                <a:gd name="connsiteY24" fmla="*/ 226219 h 919163"/>
                <a:gd name="connsiteX25" fmla="*/ 0 w 745331"/>
                <a:gd name="connsiteY25" fmla="*/ 171450 h 919163"/>
                <a:gd name="connsiteX0" fmla="*/ 0 w 745331"/>
                <a:gd name="connsiteY0" fmla="*/ 171450 h 919163"/>
                <a:gd name="connsiteX1" fmla="*/ 64294 w 745331"/>
                <a:gd name="connsiteY1" fmla="*/ 130969 h 919163"/>
                <a:gd name="connsiteX2" fmla="*/ 114300 w 745331"/>
                <a:gd name="connsiteY2" fmla="*/ 140494 h 919163"/>
                <a:gd name="connsiteX3" fmla="*/ 261937 w 745331"/>
                <a:gd name="connsiteY3" fmla="*/ 0 h 919163"/>
                <a:gd name="connsiteX4" fmla="*/ 266700 w 745331"/>
                <a:gd name="connsiteY4" fmla="*/ 73819 h 919163"/>
                <a:gd name="connsiteX5" fmla="*/ 347662 w 745331"/>
                <a:gd name="connsiteY5" fmla="*/ 152400 h 919163"/>
                <a:gd name="connsiteX6" fmla="*/ 495300 w 745331"/>
                <a:gd name="connsiteY6" fmla="*/ 147638 h 919163"/>
                <a:gd name="connsiteX7" fmla="*/ 588169 w 745331"/>
                <a:gd name="connsiteY7" fmla="*/ 278607 h 919163"/>
                <a:gd name="connsiteX8" fmla="*/ 628650 w 745331"/>
                <a:gd name="connsiteY8" fmla="*/ 378619 h 919163"/>
                <a:gd name="connsiteX9" fmla="*/ 621506 w 745331"/>
                <a:gd name="connsiteY9" fmla="*/ 438150 h 919163"/>
                <a:gd name="connsiteX10" fmla="*/ 661987 w 745331"/>
                <a:gd name="connsiteY10" fmla="*/ 561975 h 919163"/>
                <a:gd name="connsiteX11" fmla="*/ 726281 w 745331"/>
                <a:gd name="connsiteY11" fmla="*/ 533400 h 919163"/>
                <a:gd name="connsiteX12" fmla="*/ 745331 w 745331"/>
                <a:gd name="connsiteY12" fmla="*/ 576263 h 919163"/>
                <a:gd name="connsiteX13" fmla="*/ 740569 w 745331"/>
                <a:gd name="connsiteY13" fmla="*/ 626269 h 919163"/>
                <a:gd name="connsiteX14" fmla="*/ 678656 w 745331"/>
                <a:gd name="connsiteY14" fmla="*/ 671513 h 919163"/>
                <a:gd name="connsiteX15" fmla="*/ 666750 w 745331"/>
                <a:gd name="connsiteY15" fmla="*/ 776288 h 919163"/>
                <a:gd name="connsiteX16" fmla="*/ 611981 w 745331"/>
                <a:gd name="connsiteY16" fmla="*/ 742950 h 919163"/>
                <a:gd name="connsiteX17" fmla="*/ 457200 w 745331"/>
                <a:gd name="connsiteY17" fmla="*/ 792957 h 919163"/>
                <a:gd name="connsiteX18" fmla="*/ 447675 w 745331"/>
                <a:gd name="connsiteY18" fmla="*/ 866775 h 919163"/>
                <a:gd name="connsiteX19" fmla="*/ 381000 w 745331"/>
                <a:gd name="connsiteY19" fmla="*/ 919163 h 919163"/>
                <a:gd name="connsiteX20" fmla="*/ 297656 w 745331"/>
                <a:gd name="connsiteY20" fmla="*/ 757238 h 919163"/>
                <a:gd name="connsiteX21" fmla="*/ 247650 w 745331"/>
                <a:gd name="connsiteY21" fmla="*/ 773907 h 919163"/>
                <a:gd name="connsiteX22" fmla="*/ 64293 w 745331"/>
                <a:gd name="connsiteY22" fmla="*/ 359569 h 919163"/>
                <a:gd name="connsiteX23" fmla="*/ 26194 w 745331"/>
                <a:gd name="connsiteY23" fmla="*/ 328613 h 919163"/>
                <a:gd name="connsiteX24" fmla="*/ 35719 w 745331"/>
                <a:gd name="connsiteY24" fmla="*/ 226219 h 919163"/>
                <a:gd name="connsiteX25" fmla="*/ 0 w 745331"/>
                <a:gd name="connsiteY25" fmla="*/ 171450 h 919163"/>
                <a:gd name="connsiteX0" fmla="*/ 0 w 745331"/>
                <a:gd name="connsiteY0" fmla="*/ 171450 h 919163"/>
                <a:gd name="connsiteX1" fmla="*/ 64294 w 745331"/>
                <a:gd name="connsiteY1" fmla="*/ 130969 h 919163"/>
                <a:gd name="connsiteX2" fmla="*/ 114300 w 745331"/>
                <a:gd name="connsiteY2" fmla="*/ 140494 h 919163"/>
                <a:gd name="connsiteX3" fmla="*/ 261937 w 745331"/>
                <a:gd name="connsiteY3" fmla="*/ 0 h 919163"/>
                <a:gd name="connsiteX4" fmla="*/ 266700 w 745331"/>
                <a:gd name="connsiteY4" fmla="*/ 73819 h 919163"/>
                <a:gd name="connsiteX5" fmla="*/ 347662 w 745331"/>
                <a:gd name="connsiteY5" fmla="*/ 152400 h 919163"/>
                <a:gd name="connsiteX6" fmla="*/ 495300 w 745331"/>
                <a:gd name="connsiteY6" fmla="*/ 147638 h 919163"/>
                <a:gd name="connsiteX7" fmla="*/ 588169 w 745331"/>
                <a:gd name="connsiteY7" fmla="*/ 278607 h 919163"/>
                <a:gd name="connsiteX8" fmla="*/ 628650 w 745331"/>
                <a:gd name="connsiteY8" fmla="*/ 378619 h 919163"/>
                <a:gd name="connsiteX9" fmla="*/ 621506 w 745331"/>
                <a:gd name="connsiteY9" fmla="*/ 438150 h 919163"/>
                <a:gd name="connsiteX10" fmla="*/ 661987 w 745331"/>
                <a:gd name="connsiteY10" fmla="*/ 561975 h 919163"/>
                <a:gd name="connsiteX11" fmla="*/ 726281 w 745331"/>
                <a:gd name="connsiteY11" fmla="*/ 533400 h 919163"/>
                <a:gd name="connsiteX12" fmla="*/ 745331 w 745331"/>
                <a:gd name="connsiteY12" fmla="*/ 576263 h 919163"/>
                <a:gd name="connsiteX13" fmla="*/ 740569 w 745331"/>
                <a:gd name="connsiteY13" fmla="*/ 626269 h 919163"/>
                <a:gd name="connsiteX14" fmla="*/ 678656 w 745331"/>
                <a:gd name="connsiteY14" fmla="*/ 671513 h 919163"/>
                <a:gd name="connsiteX15" fmla="*/ 666750 w 745331"/>
                <a:gd name="connsiteY15" fmla="*/ 776288 h 919163"/>
                <a:gd name="connsiteX16" fmla="*/ 611981 w 745331"/>
                <a:gd name="connsiteY16" fmla="*/ 742950 h 919163"/>
                <a:gd name="connsiteX17" fmla="*/ 457200 w 745331"/>
                <a:gd name="connsiteY17" fmla="*/ 792957 h 919163"/>
                <a:gd name="connsiteX18" fmla="*/ 447675 w 745331"/>
                <a:gd name="connsiteY18" fmla="*/ 866775 h 919163"/>
                <a:gd name="connsiteX19" fmla="*/ 381000 w 745331"/>
                <a:gd name="connsiteY19" fmla="*/ 919163 h 919163"/>
                <a:gd name="connsiteX20" fmla="*/ 297656 w 745331"/>
                <a:gd name="connsiteY20" fmla="*/ 757238 h 919163"/>
                <a:gd name="connsiteX21" fmla="*/ 247650 w 745331"/>
                <a:gd name="connsiteY21" fmla="*/ 773907 h 919163"/>
                <a:gd name="connsiteX22" fmla="*/ 64293 w 745331"/>
                <a:gd name="connsiteY22" fmla="*/ 359569 h 919163"/>
                <a:gd name="connsiteX23" fmla="*/ 26194 w 745331"/>
                <a:gd name="connsiteY23" fmla="*/ 328613 h 919163"/>
                <a:gd name="connsiteX24" fmla="*/ 28576 w 745331"/>
                <a:gd name="connsiteY24" fmla="*/ 226219 h 919163"/>
                <a:gd name="connsiteX25" fmla="*/ 0 w 745331"/>
                <a:gd name="connsiteY25" fmla="*/ 171450 h 919163"/>
                <a:gd name="connsiteX0" fmla="*/ 0 w 745331"/>
                <a:gd name="connsiteY0" fmla="*/ 171450 h 919163"/>
                <a:gd name="connsiteX1" fmla="*/ 64294 w 745331"/>
                <a:gd name="connsiteY1" fmla="*/ 130969 h 919163"/>
                <a:gd name="connsiteX2" fmla="*/ 114300 w 745331"/>
                <a:gd name="connsiteY2" fmla="*/ 140494 h 919163"/>
                <a:gd name="connsiteX3" fmla="*/ 261937 w 745331"/>
                <a:gd name="connsiteY3" fmla="*/ 0 h 919163"/>
                <a:gd name="connsiteX4" fmla="*/ 266700 w 745331"/>
                <a:gd name="connsiteY4" fmla="*/ 73819 h 919163"/>
                <a:gd name="connsiteX5" fmla="*/ 347662 w 745331"/>
                <a:gd name="connsiteY5" fmla="*/ 152400 h 919163"/>
                <a:gd name="connsiteX6" fmla="*/ 495300 w 745331"/>
                <a:gd name="connsiteY6" fmla="*/ 147638 h 919163"/>
                <a:gd name="connsiteX7" fmla="*/ 588169 w 745331"/>
                <a:gd name="connsiteY7" fmla="*/ 278607 h 919163"/>
                <a:gd name="connsiteX8" fmla="*/ 628650 w 745331"/>
                <a:gd name="connsiteY8" fmla="*/ 378619 h 919163"/>
                <a:gd name="connsiteX9" fmla="*/ 621506 w 745331"/>
                <a:gd name="connsiteY9" fmla="*/ 438150 h 919163"/>
                <a:gd name="connsiteX10" fmla="*/ 661987 w 745331"/>
                <a:gd name="connsiteY10" fmla="*/ 561975 h 919163"/>
                <a:gd name="connsiteX11" fmla="*/ 726281 w 745331"/>
                <a:gd name="connsiteY11" fmla="*/ 533400 h 919163"/>
                <a:gd name="connsiteX12" fmla="*/ 745331 w 745331"/>
                <a:gd name="connsiteY12" fmla="*/ 576263 h 919163"/>
                <a:gd name="connsiteX13" fmla="*/ 740569 w 745331"/>
                <a:gd name="connsiteY13" fmla="*/ 626269 h 919163"/>
                <a:gd name="connsiteX14" fmla="*/ 678656 w 745331"/>
                <a:gd name="connsiteY14" fmla="*/ 671513 h 919163"/>
                <a:gd name="connsiteX15" fmla="*/ 666750 w 745331"/>
                <a:gd name="connsiteY15" fmla="*/ 776288 h 919163"/>
                <a:gd name="connsiteX16" fmla="*/ 611981 w 745331"/>
                <a:gd name="connsiteY16" fmla="*/ 742950 h 919163"/>
                <a:gd name="connsiteX17" fmla="*/ 457200 w 745331"/>
                <a:gd name="connsiteY17" fmla="*/ 792957 h 919163"/>
                <a:gd name="connsiteX18" fmla="*/ 447675 w 745331"/>
                <a:gd name="connsiteY18" fmla="*/ 866775 h 919163"/>
                <a:gd name="connsiteX19" fmla="*/ 381000 w 745331"/>
                <a:gd name="connsiteY19" fmla="*/ 919163 h 919163"/>
                <a:gd name="connsiteX20" fmla="*/ 292893 w 745331"/>
                <a:gd name="connsiteY20" fmla="*/ 757238 h 919163"/>
                <a:gd name="connsiteX21" fmla="*/ 247650 w 745331"/>
                <a:gd name="connsiteY21" fmla="*/ 773907 h 919163"/>
                <a:gd name="connsiteX22" fmla="*/ 64293 w 745331"/>
                <a:gd name="connsiteY22" fmla="*/ 359569 h 919163"/>
                <a:gd name="connsiteX23" fmla="*/ 26194 w 745331"/>
                <a:gd name="connsiteY23" fmla="*/ 328613 h 919163"/>
                <a:gd name="connsiteX24" fmla="*/ 28576 w 745331"/>
                <a:gd name="connsiteY24" fmla="*/ 226219 h 919163"/>
                <a:gd name="connsiteX25" fmla="*/ 0 w 745331"/>
                <a:gd name="connsiteY25" fmla="*/ 171450 h 919163"/>
                <a:gd name="connsiteX0" fmla="*/ 0 w 745331"/>
                <a:gd name="connsiteY0" fmla="*/ 171450 h 919163"/>
                <a:gd name="connsiteX1" fmla="*/ 64294 w 745331"/>
                <a:gd name="connsiteY1" fmla="*/ 130969 h 919163"/>
                <a:gd name="connsiteX2" fmla="*/ 114300 w 745331"/>
                <a:gd name="connsiteY2" fmla="*/ 140494 h 919163"/>
                <a:gd name="connsiteX3" fmla="*/ 261937 w 745331"/>
                <a:gd name="connsiteY3" fmla="*/ 0 h 919163"/>
                <a:gd name="connsiteX4" fmla="*/ 266700 w 745331"/>
                <a:gd name="connsiteY4" fmla="*/ 73819 h 919163"/>
                <a:gd name="connsiteX5" fmla="*/ 347662 w 745331"/>
                <a:gd name="connsiteY5" fmla="*/ 152400 h 919163"/>
                <a:gd name="connsiteX6" fmla="*/ 495300 w 745331"/>
                <a:gd name="connsiteY6" fmla="*/ 147638 h 919163"/>
                <a:gd name="connsiteX7" fmla="*/ 588169 w 745331"/>
                <a:gd name="connsiteY7" fmla="*/ 278607 h 919163"/>
                <a:gd name="connsiteX8" fmla="*/ 628650 w 745331"/>
                <a:gd name="connsiteY8" fmla="*/ 378619 h 919163"/>
                <a:gd name="connsiteX9" fmla="*/ 621506 w 745331"/>
                <a:gd name="connsiteY9" fmla="*/ 438150 h 919163"/>
                <a:gd name="connsiteX10" fmla="*/ 661987 w 745331"/>
                <a:gd name="connsiteY10" fmla="*/ 561975 h 919163"/>
                <a:gd name="connsiteX11" fmla="*/ 726281 w 745331"/>
                <a:gd name="connsiteY11" fmla="*/ 533400 h 919163"/>
                <a:gd name="connsiteX12" fmla="*/ 745331 w 745331"/>
                <a:gd name="connsiteY12" fmla="*/ 576263 h 919163"/>
                <a:gd name="connsiteX13" fmla="*/ 740569 w 745331"/>
                <a:gd name="connsiteY13" fmla="*/ 626269 h 919163"/>
                <a:gd name="connsiteX14" fmla="*/ 678656 w 745331"/>
                <a:gd name="connsiteY14" fmla="*/ 671513 h 919163"/>
                <a:gd name="connsiteX15" fmla="*/ 666750 w 745331"/>
                <a:gd name="connsiteY15" fmla="*/ 776288 h 919163"/>
                <a:gd name="connsiteX16" fmla="*/ 611981 w 745331"/>
                <a:gd name="connsiteY16" fmla="*/ 742950 h 919163"/>
                <a:gd name="connsiteX17" fmla="*/ 457200 w 745331"/>
                <a:gd name="connsiteY17" fmla="*/ 792957 h 919163"/>
                <a:gd name="connsiteX18" fmla="*/ 447675 w 745331"/>
                <a:gd name="connsiteY18" fmla="*/ 866775 h 919163"/>
                <a:gd name="connsiteX19" fmla="*/ 381000 w 745331"/>
                <a:gd name="connsiteY19" fmla="*/ 919163 h 919163"/>
                <a:gd name="connsiteX20" fmla="*/ 292893 w 745331"/>
                <a:gd name="connsiteY20" fmla="*/ 757238 h 919163"/>
                <a:gd name="connsiteX21" fmla="*/ 247650 w 745331"/>
                <a:gd name="connsiteY21" fmla="*/ 773907 h 919163"/>
                <a:gd name="connsiteX22" fmla="*/ 64293 w 745331"/>
                <a:gd name="connsiteY22" fmla="*/ 359569 h 919163"/>
                <a:gd name="connsiteX23" fmla="*/ 26194 w 745331"/>
                <a:gd name="connsiteY23" fmla="*/ 328613 h 919163"/>
                <a:gd name="connsiteX24" fmla="*/ 28576 w 745331"/>
                <a:gd name="connsiteY24" fmla="*/ 226219 h 919163"/>
                <a:gd name="connsiteX25" fmla="*/ 0 w 745331"/>
                <a:gd name="connsiteY25" fmla="*/ 171450 h 919163"/>
                <a:gd name="connsiteX0" fmla="*/ 0 w 745331"/>
                <a:gd name="connsiteY0" fmla="*/ 171450 h 923925"/>
                <a:gd name="connsiteX1" fmla="*/ 64294 w 745331"/>
                <a:gd name="connsiteY1" fmla="*/ 130969 h 923925"/>
                <a:gd name="connsiteX2" fmla="*/ 114300 w 745331"/>
                <a:gd name="connsiteY2" fmla="*/ 140494 h 923925"/>
                <a:gd name="connsiteX3" fmla="*/ 261937 w 745331"/>
                <a:gd name="connsiteY3" fmla="*/ 0 h 923925"/>
                <a:gd name="connsiteX4" fmla="*/ 266700 w 745331"/>
                <a:gd name="connsiteY4" fmla="*/ 73819 h 923925"/>
                <a:gd name="connsiteX5" fmla="*/ 347662 w 745331"/>
                <a:gd name="connsiteY5" fmla="*/ 152400 h 923925"/>
                <a:gd name="connsiteX6" fmla="*/ 495300 w 745331"/>
                <a:gd name="connsiteY6" fmla="*/ 147638 h 923925"/>
                <a:gd name="connsiteX7" fmla="*/ 588169 w 745331"/>
                <a:gd name="connsiteY7" fmla="*/ 278607 h 923925"/>
                <a:gd name="connsiteX8" fmla="*/ 628650 w 745331"/>
                <a:gd name="connsiteY8" fmla="*/ 378619 h 923925"/>
                <a:gd name="connsiteX9" fmla="*/ 621506 w 745331"/>
                <a:gd name="connsiteY9" fmla="*/ 438150 h 923925"/>
                <a:gd name="connsiteX10" fmla="*/ 661987 w 745331"/>
                <a:gd name="connsiteY10" fmla="*/ 561975 h 923925"/>
                <a:gd name="connsiteX11" fmla="*/ 726281 w 745331"/>
                <a:gd name="connsiteY11" fmla="*/ 533400 h 923925"/>
                <a:gd name="connsiteX12" fmla="*/ 745331 w 745331"/>
                <a:gd name="connsiteY12" fmla="*/ 576263 h 923925"/>
                <a:gd name="connsiteX13" fmla="*/ 740569 w 745331"/>
                <a:gd name="connsiteY13" fmla="*/ 626269 h 923925"/>
                <a:gd name="connsiteX14" fmla="*/ 678656 w 745331"/>
                <a:gd name="connsiteY14" fmla="*/ 671513 h 923925"/>
                <a:gd name="connsiteX15" fmla="*/ 666750 w 745331"/>
                <a:gd name="connsiteY15" fmla="*/ 776288 h 923925"/>
                <a:gd name="connsiteX16" fmla="*/ 611981 w 745331"/>
                <a:gd name="connsiteY16" fmla="*/ 742950 h 923925"/>
                <a:gd name="connsiteX17" fmla="*/ 457200 w 745331"/>
                <a:gd name="connsiteY17" fmla="*/ 792957 h 923925"/>
                <a:gd name="connsiteX18" fmla="*/ 447675 w 745331"/>
                <a:gd name="connsiteY18" fmla="*/ 866775 h 923925"/>
                <a:gd name="connsiteX19" fmla="*/ 373856 w 745331"/>
                <a:gd name="connsiteY19" fmla="*/ 923925 h 923925"/>
                <a:gd name="connsiteX20" fmla="*/ 292893 w 745331"/>
                <a:gd name="connsiteY20" fmla="*/ 757238 h 923925"/>
                <a:gd name="connsiteX21" fmla="*/ 247650 w 745331"/>
                <a:gd name="connsiteY21" fmla="*/ 773907 h 923925"/>
                <a:gd name="connsiteX22" fmla="*/ 64293 w 745331"/>
                <a:gd name="connsiteY22" fmla="*/ 359569 h 923925"/>
                <a:gd name="connsiteX23" fmla="*/ 26194 w 745331"/>
                <a:gd name="connsiteY23" fmla="*/ 328613 h 923925"/>
                <a:gd name="connsiteX24" fmla="*/ 28576 w 745331"/>
                <a:gd name="connsiteY24" fmla="*/ 226219 h 923925"/>
                <a:gd name="connsiteX25" fmla="*/ 0 w 745331"/>
                <a:gd name="connsiteY25" fmla="*/ 17145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5331" h="923925">
                  <a:moveTo>
                    <a:pt x="0" y="171450"/>
                  </a:moveTo>
                  <a:lnTo>
                    <a:pt x="64294" y="130969"/>
                  </a:lnTo>
                  <a:lnTo>
                    <a:pt x="114300" y="140494"/>
                  </a:lnTo>
                  <a:lnTo>
                    <a:pt x="261937" y="0"/>
                  </a:lnTo>
                  <a:lnTo>
                    <a:pt x="266700" y="73819"/>
                  </a:lnTo>
                  <a:lnTo>
                    <a:pt x="347662" y="152400"/>
                  </a:lnTo>
                  <a:lnTo>
                    <a:pt x="495300" y="147638"/>
                  </a:lnTo>
                  <a:lnTo>
                    <a:pt x="588169" y="278607"/>
                  </a:lnTo>
                  <a:lnTo>
                    <a:pt x="628650" y="378619"/>
                  </a:lnTo>
                  <a:lnTo>
                    <a:pt x="621506" y="438150"/>
                  </a:lnTo>
                  <a:lnTo>
                    <a:pt x="661987" y="561975"/>
                  </a:lnTo>
                  <a:lnTo>
                    <a:pt x="726281" y="533400"/>
                  </a:lnTo>
                  <a:lnTo>
                    <a:pt x="745331" y="576263"/>
                  </a:lnTo>
                  <a:lnTo>
                    <a:pt x="740569" y="626269"/>
                  </a:lnTo>
                  <a:lnTo>
                    <a:pt x="678656" y="671513"/>
                  </a:lnTo>
                  <a:lnTo>
                    <a:pt x="666750" y="776288"/>
                  </a:lnTo>
                  <a:lnTo>
                    <a:pt x="611981" y="742950"/>
                  </a:lnTo>
                  <a:lnTo>
                    <a:pt x="457200" y="792957"/>
                  </a:lnTo>
                  <a:lnTo>
                    <a:pt x="447675" y="866775"/>
                  </a:lnTo>
                  <a:lnTo>
                    <a:pt x="373856" y="923925"/>
                  </a:lnTo>
                  <a:cubicBezTo>
                    <a:pt x="344487" y="869950"/>
                    <a:pt x="310356" y="813594"/>
                    <a:pt x="292893" y="757238"/>
                  </a:cubicBezTo>
                  <a:lnTo>
                    <a:pt x="247650" y="773907"/>
                  </a:lnTo>
                  <a:lnTo>
                    <a:pt x="64293" y="359569"/>
                  </a:lnTo>
                  <a:lnTo>
                    <a:pt x="26194" y="328613"/>
                  </a:lnTo>
                  <a:lnTo>
                    <a:pt x="28576" y="226219"/>
                  </a:lnTo>
                  <a:lnTo>
                    <a:pt x="0" y="171450"/>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フリーフォーム: 図形 111">
              <a:extLst>
                <a:ext uri="{FF2B5EF4-FFF2-40B4-BE49-F238E27FC236}">
                  <a16:creationId xmlns:a16="http://schemas.microsoft.com/office/drawing/2014/main" id="{BF26888D-8ED3-6C13-94A1-D13DF3B3B30D}"/>
                </a:ext>
              </a:extLst>
            </p:cNvPr>
            <p:cNvSpPr/>
            <p:nvPr/>
          </p:nvSpPr>
          <p:spPr>
            <a:xfrm>
              <a:off x="3316742" y="5801746"/>
              <a:ext cx="105455" cy="141174"/>
            </a:xfrm>
            <a:custGeom>
              <a:avLst/>
              <a:gdLst>
                <a:gd name="connsiteX0" fmla="*/ 0 w 138112"/>
                <a:gd name="connsiteY0" fmla="*/ 66675 h 197644"/>
                <a:gd name="connsiteX1" fmla="*/ 73818 w 138112"/>
                <a:gd name="connsiteY1" fmla="*/ 0 h 197644"/>
                <a:gd name="connsiteX2" fmla="*/ 138112 w 138112"/>
                <a:gd name="connsiteY2" fmla="*/ 119062 h 197644"/>
                <a:gd name="connsiteX3" fmla="*/ 69056 w 138112"/>
                <a:gd name="connsiteY3" fmla="*/ 197644 h 197644"/>
                <a:gd name="connsiteX4" fmla="*/ 14287 w 138112"/>
                <a:gd name="connsiteY4" fmla="*/ 150019 h 197644"/>
                <a:gd name="connsiteX5" fmla="*/ 0 w 138112"/>
                <a:gd name="connsiteY5" fmla="*/ 66675 h 197644"/>
                <a:gd name="connsiteX0" fmla="*/ 0 w 138112"/>
                <a:gd name="connsiteY0" fmla="*/ 66675 h 197644"/>
                <a:gd name="connsiteX1" fmla="*/ 73818 w 138112"/>
                <a:gd name="connsiteY1" fmla="*/ 0 h 197644"/>
                <a:gd name="connsiteX2" fmla="*/ 138112 w 138112"/>
                <a:gd name="connsiteY2" fmla="*/ 119062 h 197644"/>
                <a:gd name="connsiteX3" fmla="*/ 69056 w 138112"/>
                <a:gd name="connsiteY3" fmla="*/ 197644 h 197644"/>
                <a:gd name="connsiteX4" fmla="*/ 4762 w 138112"/>
                <a:gd name="connsiteY4" fmla="*/ 147637 h 197644"/>
                <a:gd name="connsiteX5" fmla="*/ 0 w 138112"/>
                <a:gd name="connsiteY5" fmla="*/ 66675 h 197644"/>
                <a:gd name="connsiteX0" fmla="*/ 0 w 147637"/>
                <a:gd name="connsiteY0" fmla="*/ 66675 h 197644"/>
                <a:gd name="connsiteX1" fmla="*/ 73818 w 147637"/>
                <a:gd name="connsiteY1" fmla="*/ 0 h 197644"/>
                <a:gd name="connsiteX2" fmla="*/ 147637 w 147637"/>
                <a:gd name="connsiteY2" fmla="*/ 123825 h 197644"/>
                <a:gd name="connsiteX3" fmla="*/ 69056 w 147637"/>
                <a:gd name="connsiteY3" fmla="*/ 197644 h 197644"/>
                <a:gd name="connsiteX4" fmla="*/ 4762 w 147637"/>
                <a:gd name="connsiteY4" fmla="*/ 147637 h 197644"/>
                <a:gd name="connsiteX5" fmla="*/ 0 w 147637"/>
                <a:gd name="connsiteY5" fmla="*/ 66675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37" h="197644">
                  <a:moveTo>
                    <a:pt x="0" y="66675"/>
                  </a:moveTo>
                  <a:lnTo>
                    <a:pt x="73818" y="0"/>
                  </a:lnTo>
                  <a:lnTo>
                    <a:pt x="147637" y="123825"/>
                  </a:lnTo>
                  <a:lnTo>
                    <a:pt x="69056" y="197644"/>
                  </a:lnTo>
                  <a:cubicBezTo>
                    <a:pt x="50800" y="181769"/>
                    <a:pt x="23018" y="163512"/>
                    <a:pt x="4762" y="147637"/>
                  </a:cubicBezTo>
                  <a:cubicBezTo>
                    <a:pt x="5556" y="121443"/>
                    <a:pt x="15874" y="97631"/>
                    <a:pt x="0" y="66675"/>
                  </a:cubicBez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 name="フリーフォーム: 図形 112">
              <a:extLst>
                <a:ext uri="{FF2B5EF4-FFF2-40B4-BE49-F238E27FC236}">
                  <a16:creationId xmlns:a16="http://schemas.microsoft.com/office/drawing/2014/main" id="{B2F7FABE-2D75-F574-306F-FD7C2AC187B5}"/>
                </a:ext>
              </a:extLst>
            </p:cNvPr>
            <p:cNvSpPr/>
            <p:nvPr/>
          </p:nvSpPr>
          <p:spPr>
            <a:xfrm>
              <a:off x="3367768" y="5556818"/>
              <a:ext cx="700768" cy="760299"/>
            </a:xfrm>
            <a:custGeom>
              <a:avLst/>
              <a:gdLst>
                <a:gd name="connsiteX0" fmla="*/ 2381 w 983456"/>
                <a:gd name="connsiteY0" fmla="*/ 328612 h 1064419"/>
                <a:gd name="connsiteX1" fmla="*/ 30956 w 983456"/>
                <a:gd name="connsiteY1" fmla="*/ 276225 h 1064419"/>
                <a:gd name="connsiteX2" fmla="*/ 50006 w 983456"/>
                <a:gd name="connsiteY2" fmla="*/ 207169 h 1064419"/>
                <a:gd name="connsiteX3" fmla="*/ 111919 w 983456"/>
                <a:gd name="connsiteY3" fmla="*/ 204787 h 1064419"/>
                <a:gd name="connsiteX4" fmla="*/ 157162 w 983456"/>
                <a:gd name="connsiteY4" fmla="*/ 180975 h 1064419"/>
                <a:gd name="connsiteX5" fmla="*/ 200025 w 983456"/>
                <a:gd name="connsiteY5" fmla="*/ 166687 h 1064419"/>
                <a:gd name="connsiteX6" fmla="*/ 211931 w 983456"/>
                <a:gd name="connsiteY6" fmla="*/ 147637 h 1064419"/>
                <a:gd name="connsiteX7" fmla="*/ 233362 w 983456"/>
                <a:gd name="connsiteY7" fmla="*/ 161925 h 1064419"/>
                <a:gd name="connsiteX8" fmla="*/ 254794 w 983456"/>
                <a:gd name="connsiteY8" fmla="*/ 142875 h 1064419"/>
                <a:gd name="connsiteX9" fmla="*/ 202406 w 983456"/>
                <a:gd name="connsiteY9" fmla="*/ 97631 h 1064419"/>
                <a:gd name="connsiteX10" fmla="*/ 238125 w 983456"/>
                <a:gd name="connsiteY10" fmla="*/ 59531 h 1064419"/>
                <a:gd name="connsiteX11" fmla="*/ 273844 w 983456"/>
                <a:gd name="connsiteY11" fmla="*/ 71437 h 1064419"/>
                <a:gd name="connsiteX12" fmla="*/ 264319 w 983456"/>
                <a:gd name="connsiteY12" fmla="*/ 104775 h 1064419"/>
                <a:gd name="connsiteX13" fmla="*/ 283369 w 983456"/>
                <a:gd name="connsiteY13" fmla="*/ 116681 h 1064419"/>
                <a:gd name="connsiteX14" fmla="*/ 326231 w 983456"/>
                <a:gd name="connsiteY14" fmla="*/ 61912 h 1064419"/>
                <a:gd name="connsiteX15" fmla="*/ 297656 w 983456"/>
                <a:gd name="connsiteY15" fmla="*/ 28575 h 1064419"/>
                <a:gd name="connsiteX16" fmla="*/ 290512 w 983456"/>
                <a:gd name="connsiteY16" fmla="*/ 45244 h 1064419"/>
                <a:gd name="connsiteX17" fmla="*/ 269081 w 983456"/>
                <a:gd name="connsiteY17" fmla="*/ 35719 h 1064419"/>
                <a:gd name="connsiteX18" fmla="*/ 290512 w 983456"/>
                <a:gd name="connsiteY18" fmla="*/ 0 h 1064419"/>
                <a:gd name="connsiteX19" fmla="*/ 357187 w 983456"/>
                <a:gd name="connsiteY19" fmla="*/ 33337 h 1064419"/>
                <a:gd name="connsiteX20" fmla="*/ 459581 w 983456"/>
                <a:gd name="connsiteY20" fmla="*/ 88106 h 1064419"/>
                <a:gd name="connsiteX21" fmla="*/ 526256 w 983456"/>
                <a:gd name="connsiteY21" fmla="*/ 147637 h 1064419"/>
                <a:gd name="connsiteX22" fmla="*/ 557212 w 983456"/>
                <a:gd name="connsiteY22" fmla="*/ 183356 h 1064419"/>
                <a:gd name="connsiteX23" fmla="*/ 523875 w 983456"/>
                <a:gd name="connsiteY23" fmla="*/ 290512 h 1064419"/>
                <a:gd name="connsiteX24" fmla="*/ 483394 w 983456"/>
                <a:gd name="connsiteY24" fmla="*/ 266700 h 1064419"/>
                <a:gd name="connsiteX25" fmla="*/ 385762 w 983456"/>
                <a:gd name="connsiteY25" fmla="*/ 340519 h 1064419"/>
                <a:gd name="connsiteX26" fmla="*/ 390525 w 983456"/>
                <a:gd name="connsiteY26" fmla="*/ 388144 h 1064419"/>
                <a:gd name="connsiteX27" fmla="*/ 447675 w 983456"/>
                <a:gd name="connsiteY27" fmla="*/ 528637 h 1064419"/>
                <a:gd name="connsiteX28" fmla="*/ 621506 w 983456"/>
                <a:gd name="connsiteY28" fmla="*/ 697706 h 1064419"/>
                <a:gd name="connsiteX29" fmla="*/ 678656 w 983456"/>
                <a:gd name="connsiteY29" fmla="*/ 728662 h 1064419"/>
                <a:gd name="connsiteX30" fmla="*/ 731044 w 983456"/>
                <a:gd name="connsiteY30" fmla="*/ 721519 h 1064419"/>
                <a:gd name="connsiteX31" fmla="*/ 738187 w 983456"/>
                <a:gd name="connsiteY31" fmla="*/ 807244 h 1064419"/>
                <a:gd name="connsiteX32" fmla="*/ 809625 w 983456"/>
                <a:gd name="connsiteY32" fmla="*/ 814387 h 1064419"/>
                <a:gd name="connsiteX33" fmla="*/ 859631 w 983456"/>
                <a:gd name="connsiteY33" fmla="*/ 888206 h 1064419"/>
                <a:gd name="connsiteX34" fmla="*/ 885825 w 983456"/>
                <a:gd name="connsiteY34" fmla="*/ 909637 h 1064419"/>
                <a:gd name="connsiteX35" fmla="*/ 962025 w 983456"/>
                <a:gd name="connsiteY35" fmla="*/ 904875 h 1064419"/>
                <a:gd name="connsiteX36" fmla="*/ 983456 w 983456"/>
                <a:gd name="connsiteY36" fmla="*/ 916781 h 1064419"/>
                <a:gd name="connsiteX37" fmla="*/ 971550 w 983456"/>
                <a:gd name="connsiteY37" fmla="*/ 954881 h 1064419"/>
                <a:gd name="connsiteX38" fmla="*/ 895350 w 983456"/>
                <a:gd name="connsiteY38" fmla="*/ 1026319 h 1064419"/>
                <a:gd name="connsiteX39" fmla="*/ 835819 w 983456"/>
                <a:gd name="connsiteY39" fmla="*/ 1009650 h 1064419"/>
                <a:gd name="connsiteX40" fmla="*/ 776287 w 983456"/>
                <a:gd name="connsiteY40" fmla="*/ 1064419 h 1064419"/>
                <a:gd name="connsiteX41" fmla="*/ 740569 w 983456"/>
                <a:gd name="connsiteY41" fmla="*/ 1021556 h 1064419"/>
                <a:gd name="connsiteX42" fmla="*/ 614362 w 983456"/>
                <a:gd name="connsiteY42" fmla="*/ 1054894 h 1064419"/>
                <a:gd name="connsiteX43" fmla="*/ 585787 w 983456"/>
                <a:gd name="connsiteY43" fmla="*/ 1009650 h 1064419"/>
                <a:gd name="connsiteX44" fmla="*/ 502444 w 983456"/>
                <a:gd name="connsiteY44" fmla="*/ 1038225 h 1064419"/>
                <a:gd name="connsiteX45" fmla="*/ 416719 w 983456"/>
                <a:gd name="connsiteY45" fmla="*/ 983456 h 1064419"/>
                <a:gd name="connsiteX46" fmla="*/ 409575 w 983456"/>
                <a:gd name="connsiteY46" fmla="*/ 938212 h 1064419"/>
                <a:gd name="connsiteX47" fmla="*/ 326231 w 983456"/>
                <a:gd name="connsiteY47" fmla="*/ 966787 h 1064419"/>
                <a:gd name="connsiteX48" fmla="*/ 292894 w 983456"/>
                <a:gd name="connsiteY48" fmla="*/ 842962 h 1064419"/>
                <a:gd name="connsiteX49" fmla="*/ 311944 w 983456"/>
                <a:gd name="connsiteY49" fmla="*/ 792956 h 1064419"/>
                <a:gd name="connsiteX50" fmla="*/ 261937 w 983456"/>
                <a:gd name="connsiteY50" fmla="*/ 685800 h 1064419"/>
                <a:gd name="connsiteX51" fmla="*/ 171450 w 983456"/>
                <a:gd name="connsiteY51" fmla="*/ 559594 h 1064419"/>
                <a:gd name="connsiteX52" fmla="*/ 11906 w 983456"/>
                <a:gd name="connsiteY52" fmla="*/ 554831 h 1064419"/>
                <a:gd name="connsiteX53" fmla="*/ 0 w 983456"/>
                <a:gd name="connsiteY53" fmla="*/ 547687 h 1064419"/>
                <a:gd name="connsiteX54" fmla="*/ 100012 w 983456"/>
                <a:gd name="connsiteY54" fmla="*/ 457200 h 1064419"/>
                <a:gd name="connsiteX55" fmla="*/ 2381 w 983456"/>
                <a:gd name="connsiteY55" fmla="*/ 328612 h 1064419"/>
                <a:gd name="connsiteX0" fmla="*/ 2381 w 983456"/>
                <a:gd name="connsiteY0" fmla="*/ 328612 h 1064419"/>
                <a:gd name="connsiteX1" fmla="*/ 30956 w 983456"/>
                <a:gd name="connsiteY1" fmla="*/ 276225 h 1064419"/>
                <a:gd name="connsiteX2" fmla="*/ 50006 w 983456"/>
                <a:gd name="connsiteY2" fmla="*/ 207169 h 1064419"/>
                <a:gd name="connsiteX3" fmla="*/ 111919 w 983456"/>
                <a:gd name="connsiteY3" fmla="*/ 204787 h 1064419"/>
                <a:gd name="connsiteX4" fmla="*/ 157162 w 983456"/>
                <a:gd name="connsiteY4" fmla="*/ 180975 h 1064419"/>
                <a:gd name="connsiteX5" fmla="*/ 200025 w 983456"/>
                <a:gd name="connsiteY5" fmla="*/ 166687 h 1064419"/>
                <a:gd name="connsiteX6" fmla="*/ 211931 w 983456"/>
                <a:gd name="connsiteY6" fmla="*/ 147637 h 1064419"/>
                <a:gd name="connsiteX7" fmla="*/ 233362 w 983456"/>
                <a:gd name="connsiteY7" fmla="*/ 161925 h 1064419"/>
                <a:gd name="connsiteX8" fmla="*/ 254794 w 983456"/>
                <a:gd name="connsiteY8" fmla="*/ 142875 h 1064419"/>
                <a:gd name="connsiteX9" fmla="*/ 202406 w 983456"/>
                <a:gd name="connsiteY9" fmla="*/ 97631 h 1064419"/>
                <a:gd name="connsiteX10" fmla="*/ 238125 w 983456"/>
                <a:gd name="connsiteY10" fmla="*/ 59531 h 1064419"/>
                <a:gd name="connsiteX11" fmla="*/ 273844 w 983456"/>
                <a:gd name="connsiteY11" fmla="*/ 71437 h 1064419"/>
                <a:gd name="connsiteX12" fmla="*/ 264319 w 983456"/>
                <a:gd name="connsiteY12" fmla="*/ 104775 h 1064419"/>
                <a:gd name="connsiteX13" fmla="*/ 283369 w 983456"/>
                <a:gd name="connsiteY13" fmla="*/ 116681 h 1064419"/>
                <a:gd name="connsiteX14" fmla="*/ 326231 w 983456"/>
                <a:gd name="connsiteY14" fmla="*/ 61912 h 1064419"/>
                <a:gd name="connsiteX15" fmla="*/ 297656 w 983456"/>
                <a:gd name="connsiteY15" fmla="*/ 28575 h 1064419"/>
                <a:gd name="connsiteX16" fmla="*/ 290512 w 983456"/>
                <a:gd name="connsiteY16" fmla="*/ 45244 h 1064419"/>
                <a:gd name="connsiteX17" fmla="*/ 269081 w 983456"/>
                <a:gd name="connsiteY17" fmla="*/ 35719 h 1064419"/>
                <a:gd name="connsiteX18" fmla="*/ 290512 w 983456"/>
                <a:gd name="connsiteY18" fmla="*/ 0 h 1064419"/>
                <a:gd name="connsiteX19" fmla="*/ 357187 w 983456"/>
                <a:gd name="connsiteY19" fmla="*/ 33337 h 1064419"/>
                <a:gd name="connsiteX20" fmla="*/ 459581 w 983456"/>
                <a:gd name="connsiteY20" fmla="*/ 88106 h 1064419"/>
                <a:gd name="connsiteX21" fmla="*/ 526256 w 983456"/>
                <a:gd name="connsiteY21" fmla="*/ 147637 h 1064419"/>
                <a:gd name="connsiteX22" fmla="*/ 557212 w 983456"/>
                <a:gd name="connsiteY22" fmla="*/ 183356 h 1064419"/>
                <a:gd name="connsiteX23" fmla="*/ 523875 w 983456"/>
                <a:gd name="connsiteY23" fmla="*/ 290512 h 1064419"/>
                <a:gd name="connsiteX24" fmla="*/ 483394 w 983456"/>
                <a:gd name="connsiteY24" fmla="*/ 266700 h 1064419"/>
                <a:gd name="connsiteX25" fmla="*/ 385762 w 983456"/>
                <a:gd name="connsiteY25" fmla="*/ 340519 h 1064419"/>
                <a:gd name="connsiteX26" fmla="*/ 390525 w 983456"/>
                <a:gd name="connsiteY26" fmla="*/ 388144 h 1064419"/>
                <a:gd name="connsiteX27" fmla="*/ 447675 w 983456"/>
                <a:gd name="connsiteY27" fmla="*/ 528637 h 1064419"/>
                <a:gd name="connsiteX28" fmla="*/ 621506 w 983456"/>
                <a:gd name="connsiteY28" fmla="*/ 697706 h 1064419"/>
                <a:gd name="connsiteX29" fmla="*/ 678656 w 983456"/>
                <a:gd name="connsiteY29" fmla="*/ 728662 h 1064419"/>
                <a:gd name="connsiteX30" fmla="*/ 731044 w 983456"/>
                <a:gd name="connsiteY30" fmla="*/ 721519 h 1064419"/>
                <a:gd name="connsiteX31" fmla="*/ 738187 w 983456"/>
                <a:gd name="connsiteY31" fmla="*/ 807244 h 1064419"/>
                <a:gd name="connsiteX32" fmla="*/ 809625 w 983456"/>
                <a:gd name="connsiteY32" fmla="*/ 814387 h 1064419"/>
                <a:gd name="connsiteX33" fmla="*/ 859631 w 983456"/>
                <a:gd name="connsiteY33" fmla="*/ 888206 h 1064419"/>
                <a:gd name="connsiteX34" fmla="*/ 885825 w 983456"/>
                <a:gd name="connsiteY34" fmla="*/ 909637 h 1064419"/>
                <a:gd name="connsiteX35" fmla="*/ 962025 w 983456"/>
                <a:gd name="connsiteY35" fmla="*/ 904875 h 1064419"/>
                <a:gd name="connsiteX36" fmla="*/ 983456 w 983456"/>
                <a:gd name="connsiteY36" fmla="*/ 916781 h 1064419"/>
                <a:gd name="connsiteX37" fmla="*/ 971550 w 983456"/>
                <a:gd name="connsiteY37" fmla="*/ 954881 h 1064419"/>
                <a:gd name="connsiteX38" fmla="*/ 895350 w 983456"/>
                <a:gd name="connsiteY38" fmla="*/ 1026319 h 1064419"/>
                <a:gd name="connsiteX39" fmla="*/ 835819 w 983456"/>
                <a:gd name="connsiteY39" fmla="*/ 1009650 h 1064419"/>
                <a:gd name="connsiteX40" fmla="*/ 776287 w 983456"/>
                <a:gd name="connsiteY40" fmla="*/ 1064419 h 1064419"/>
                <a:gd name="connsiteX41" fmla="*/ 740569 w 983456"/>
                <a:gd name="connsiteY41" fmla="*/ 1021556 h 1064419"/>
                <a:gd name="connsiteX42" fmla="*/ 614362 w 983456"/>
                <a:gd name="connsiteY42" fmla="*/ 1054894 h 1064419"/>
                <a:gd name="connsiteX43" fmla="*/ 585787 w 983456"/>
                <a:gd name="connsiteY43" fmla="*/ 1009650 h 1064419"/>
                <a:gd name="connsiteX44" fmla="*/ 502444 w 983456"/>
                <a:gd name="connsiteY44" fmla="*/ 1038225 h 1064419"/>
                <a:gd name="connsiteX45" fmla="*/ 416719 w 983456"/>
                <a:gd name="connsiteY45" fmla="*/ 983456 h 1064419"/>
                <a:gd name="connsiteX46" fmla="*/ 409575 w 983456"/>
                <a:gd name="connsiteY46" fmla="*/ 938212 h 1064419"/>
                <a:gd name="connsiteX47" fmla="*/ 326231 w 983456"/>
                <a:gd name="connsiteY47" fmla="*/ 966787 h 1064419"/>
                <a:gd name="connsiteX48" fmla="*/ 292894 w 983456"/>
                <a:gd name="connsiteY48" fmla="*/ 842962 h 1064419"/>
                <a:gd name="connsiteX49" fmla="*/ 311944 w 983456"/>
                <a:gd name="connsiteY49" fmla="*/ 792956 h 1064419"/>
                <a:gd name="connsiteX50" fmla="*/ 261937 w 983456"/>
                <a:gd name="connsiteY50" fmla="*/ 685800 h 1064419"/>
                <a:gd name="connsiteX51" fmla="*/ 171450 w 983456"/>
                <a:gd name="connsiteY51" fmla="*/ 559594 h 1064419"/>
                <a:gd name="connsiteX52" fmla="*/ 11906 w 983456"/>
                <a:gd name="connsiteY52" fmla="*/ 554831 h 1064419"/>
                <a:gd name="connsiteX53" fmla="*/ 0 w 983456"/>
                <a:gd name="connsiteY53" fmla="*/ 547687 h 1064419"/>
                <a:gd name="connsiteX54" fmla="*/ 78581 w 983456"/>
                <a:gd name="connsiteY54" fmla="*/ 457200 h 1064419"/>
                <a:gd name="connsiteX55" fmla="*/ 2381 w 983456"/>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69169 w 981075"/>
                <a:gd name="connsiteY37" fmla="*/ 954881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407194 w 981075"/>
                <a:gd name="connsiteY46" fmla="*/ 938212 h 1064419"/>
                <a:gd name="connsiteX47" fmla="*/ 323850 w 981075"/>
                <a:gd name="connsiteY47" fmla="*/ 966787 h 1064419"/>
                <a:gd name="connsiteX48" fmla="*/ 290513 w 981075"/>
                <a:gd name="connsiteY48" fmla="*/ 842962 h 1064419"/>
                <a:gd name="connsiteX49" fmla="*/ 309563 w 981075"/>
                <a:gd name="connsiteY49" fmla="*/ 792956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11907 w 981075"/>
                <a:gd name="connsiteY53" fmla="*/ 559593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69169 w 981075"/>
                <a:gd name="connsiteY37" fmla="*/ 954881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407194 w 981075"/>
                <a:gd name="connsiteY46" fmla="*/ 938212 h 1064419"/>
                <a:gd name="connsiteX47" fmla="*/ 323850 w 981075"/>
                <a:gd name="connsiteY47" fmla="*/ 966787 h 1064419"/>
                <a:gd name="connsiteX48" fmla="*/ 290513 w 981075"/>
                <a:gd name="connsiteY48" fmla="*/ 842962 h 1064419"/>
                <a:gd name="connsiteX49" fmla="*/ 309563 w 981075"/>
                <a:gd name="connsiteY49" fmla="*/ 792956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4763 w 981075"/>
                <a:gd name="connsiteY53" fmla="*/ 545306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69169 w 981075"/>
                <a:gd name="connsiteY37" fmla="*/ 954881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407194 w 981075"/>
                <a:gd name="connsiteY46" fmla="*/ 938212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4763 w 981075"/>
                <a:gd name="connsiteY53" fmla="*/ 545306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69169 w 981075"/>
                <a:gd name="connsiteY37" fmla="*/ 954881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407194 w 981075"/>
                <a:gd name="connsiteY46" fmla="*/ 938212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4763 w 981075"/>
                <a:gd name="connsiteY53" fmla="*/ 545306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407194 w 981075"/>
                <a:gd name="connsiteY46" fmla="*/ 938212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4763 w 981075"/>
                <a:gd name="connsiteY53" fmla="*/ 545306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4763 w 981075"/>
                <a:gd name="connsiteY53" fmla="*/ 545306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11907 w 981075"/>
                <a:gd name="connsiteY53" fmla="*/ 550068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11907 w 981075"/>
                <a:gd name="connsiteY53" fmla="*/ 550068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9525 w 981075"/>
                <a:gd name="connsiteY52" fmla="*/ 554831 h 1064419"/>
                <a:gd name="connsiteX53" fmla="*/ 2382 w 981075"/>
                <a:gd name="connsiteY53" fmla="*/ 540543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45294 w 981075"/>
                <a:gd name="connsiteY27" fmla="*/ 528637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16669 w 981075"/>
                <a:gd name="connsiteY52" fmla="*/ 559594 h 1064419"/>
                <a:gd name="connsiteX53" fmla="*/ 2382 w 981075"/>
                <a:gd name="connsiteY53" fmla="*/ 540543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61963 w 981075"/>
                <a:gd name="connsiteY27" fmla="*/ 533399 h 1064419"/>
                <a:gd name="connsiteX28" fmla="*/ 619125 w 981075"/>
                <a:gd name="connsiteY28" fmla="*/ 697706 h 1064419"/>
                <a:gd name="connsiteX29" fmla="*/ 676275 w 981075"/>
                <a:gd name="connsiteY29" fmla="*/ 728662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16669 w 981075"/>
                <a:gd name="connsiteY52" fmla="*/ 559594 h 1064419"/>
                <a:gd name="connsiteX53" fmla="*/ 2382 w 981075"/>
                <a:gd name="connsiteY53" fmla="*/ 540543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61963 w 981075"/>
                <a:gd name="connsiteY27" fmla="*/ 533399 h 1064419"/>
                <a:gd name="connsiteX28" fmla="*/ 619125 w 981075"/>
                <a:gd name="connsiteY28" fmla="*/ 697706 h 1064419"/>
                <a:gd name="connsiteX29" fmla="*/ 676275 w 981075"/>
                <a:gd name="connsiteY29" fmla="*/ 721518 h 1064419"/>
                <a:gd name="connsiteX30" fmla="*/ 728663 w 981075"/>
                <a:gd name="connsiteY30" fmla="*/ 721519 h 1064419"/>
                <a:gd name="connsiteX31" fmla="*/ 735806 w 981075"/>
                <a:gd name="connsiteY31" fmla="*/ 807244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16669 w 981075"/>
                <a:gd name="connsiteY52" fmla="*/ 559594 h 1064419"/>
                <a:gd name="connsiteX53" fmla="*/ 2382 w 981075"/>
                <a:gd name="connsiteY53" fmla="*/ 540543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61963 w 981075"/>
                <a:gd name="connsiteY27" fmla="*/ 533399 h 1064419"/>
                <a:gd name="connsiteX28" fmla="*/ 619125 w 981075"/>
                <a:gd name="connsiteY28" fmla="*/ 697706 h 1064419"/>
                <a:gd name="connsiteX29" fmla="*/ 676275 w 981075"/>
                <a:gd name="connsiteY29" fmla="*/ 721518 h 1064419"/>
                <a:gd name="connsiteX30" fmla="*/ 728663 w 981075"/>
                <a:gd name="connsiteY30" fmla="*/ 721519 h 1064419"/>
                <a:gd name="connsiteX31" fmla="*/ 747713 w 981075"/>
                <a:gd name="connsiteY31" fmla="*/ 802481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16669 w 981075"/>
                <a:gd name="connsiteY52" fmla="*/ 559594 h 1064419"/>
                <a:gd name="connsiteX53" fmla="*/ 2382 w 981075"/>
                <a:gd name="connsiteY53" fmla="*/ 540543 h 1064419"/>
                <a:gd name="connsiteX54" fmla="*/ 76200 w 981075"/>
                <a:gd name="connsiteY54" fmla="*/ 457200 h 1064419"/>
                <a:gd name="connsiteX55" fmla="*/ 0 w 981075"/>
                <a:gd name="connsiteY55" fmla="*/ 328612 h 1064419"/>
                <a:gd name="connsiteX0" fmla="*/ 0 w 981075"/>
                <a:gd name="connsiteY0" fmla="*/ 328612 h 1064419"/>
                <a:gd name="connsiteX1" fmla="*/ 28575 w 981075"/>
                <a:gd name="connsiteY1" fmla="*/ 276225 h 1064419"/>
                <a:gd name="connsiteX2" fmla="*/ 47625 w 981075"/>
                <a:gd name="connsiteY2" fmla="*/ 207169 h 1064419"/>
                <a:gd name="connsiteX3" fmla="*/ 109538 w 981075"/>
                <a:gd name="connsiteY3" fmla="*/ 204787 h 1064419"/>
                <a:gd name="connsiteX4" fmla="*/ 154781 w 981075"/>
                <a:gd name="connsiteY4" fmla="*/ 180975 h 1064419"/>
                <a:gd name="connsiteX5" fmla="*/ 197644 w 981075"/>
                <a:gd name="connsiteY5" fmla="*/ 166687 h 1064419"/>
                <a:gd name="connsiteX6" fmla="*/ 209550 w 981075"/>
                <a:gd name="connsiteY6" fmla="*/ 147637 h 1064419"/>
                <a:gd name="connsiteX7" fmla="*/ 230981 w 981075"/>
                <a:gd name="connsiteY7" fmla="*/ 161925 h 1064419"/>
                <a:gd name="connsiteX8" fmla="*/ 252413 w 981075"/>
                <a:gd name="connsiteY8" fmla="*/ 142875 h 1064419"/>
                <a:gd name="connsiteX9" fmla="*/ 200025 w 981075"/>
                <a:gd name="connsiteY9" fmla="*/ 97631 h 1064419"/>
                <a:gd name="connsiteX10" fmla="*/ 235744 w 981075"/>
                <a:gd name="connsiteY10" fmla="*/ 59531 h 1064419"/>
                <a:gd name="connsiteX11" fmla="*/ 271463 w 981075"/>
                <a:gd name="connsiteY11" fmla="*/ 71437 h 1064419"/>
                <a:gd name="connsiteX12" fmla="*/ 261938 w 981075"/>
                <a:gd name="connsiteY12" fmla="*/ 104775 h 1064419"/>
                <a:gd name="connsiteX13" fmla="*/ 280988 w 981075"/>
                <a:gd name="connsiteY13" fmla="*/ 116681 h 1064419"/>
                <a:gd name="connsiteX14" fmla="*/ 323850 w 981075"/>
                <a:gd name="connsiteY14" fmla="*/ 61912 h 1064419"/>
                <a:gd name="connsiteX15" fmla="*/ 295275 w 981075"/>
                <a:gd name="connsiteY15" fmla="*/ 28575 h 1064419"/>
                <a:gd name="connsiteX16" fmla="*/ 288131 w 981075"/>
                <a:gd name="connsiteY16" fmla="*/ 45244 h 1064419"/>
                <a:gd name="connsiteX17" fmla="*/ 266700 w 981075"/>
                <a:gd name="connsiteY17" fmla="*/ 35719 h 1064419"/>
                <a:gd name="connsiteX18" fmla="*/ 288131 w 981075"/>
                <a:gd name="connsiteY18" fmla="*/ 0 h 1064419"/>
                <a:gd name="connsiteX19" fmla="*/ 354806 w 981075"/>
                <a:gd name="connsiteY19" fmla="*/ 33337 h 1064419"/>
                <a:gd name="connsiteX20" fmla="*/ 457200 w 981075"/>
                <a:gd name="connsiteY20" fmla="*/ 88106 h 1064419"/>
                <a:gd name="connsiteX21" fmla="*/ 523875 w 981075"/>
                <a:gd name="connsiteY21" fmla="*/ 147637 h 1064419"/>
                <a:gd name="connsiteX22" fmla="*/ 554831 w 981075"/>
                <a:gd name="connsiteY22" fmla="*/ 183356 h 1064419"/>
                <a:gd name="connsiteX23" fmla="*/ 521494 w 981075"/>
                <a:gd name="connsiteY23" fmla="*/ 290512 h 1064419"/>
                <a:gd name="connsiteX24" fmla="*/ 481013 w 981075"/>
                <a:gd name="connsiteY24" fmla="*/ 266700 h 1064419"/>
                <a:gd name="connsiteX25" fmla="*/ 383381 w 981075"/>
                <a:gd name="connsiteY25" fmla="*/ 340519 h 1064419"/>
                <a:gd name="connsiteX26" fmla="*/ 388144 w 981075"/>
                <a:gd name="connsiteY26" fmla="*/ 388144 h 1064419"/>
                <a:gd name="connsiteX27" fmla="*/ 461963 w 981075"/>
                <a:gd name="connsiteY27" fmla="*/ 533399 h 1064419"/>
                <a:gd name="connsiteX28" fmla="*/ 619125 w 981075"/>
                <a:gd name="connsiteY28" fmla="*/ 697706 h 1064419"/>
                <a:gd name="connsiteX29" fmla="*/ 676275 w 981075"/>
                <a:gd name="connsiteY29" fmla="*/ 721518 h 1064419"/>
                <a:gd name="connsiteX30" fmla="*/ 728663 w 981075"/>
                <a:gd name="connsiteY30" fmla="*/ 728662 h 1064419"/>
                <a:gd name="connsiteX31" fmla="*/ 747713 w 981075"/>
                <a:gd name="connsiteY31" fmla="*/ 802481 h 1064419"/>
                <a:gd name="connsiteX32" fmla="*/ 807244 w 981075"/>
                <a:gd name="connsiteY32" fmla="*/ 814387 h 1064419"/>
                <a:gd name="connsiteX33" fmla="*/ 857250 w 981075"/>
                <a:gd name="connsiteY33" fmla="*/ 888206 h 1064419"/>
                <a:gd name="connsiteX34" fmla="*/ 883444 w 981075"/>
                <a:gd name="connsiteY34" fmla="*/ 909637 h 1064419"/>
                <a:gd name="connsiteX35" fmla="*/ 959644 w 981075"/>
                <a:gd name="connsiteY35" fmla="*/ 904875 h 1064419"/>
                <a:gd name="connsiteX36" fmla="*/ 981075 w 981075"/>
                <a:gd name="connsiteY36" fmla="*/ 916781 h 1064419"/>
                <a:gd name="connsiteX37" fmla="*/ 973932 w 981075"/>
                <a:gd name="connsiteY37" fmla="*/ 959644 h 1064419"/>
                <a:gd name="connsiteX38" fmla="*/ 892969 w 981075"/>
                <a:gd name="connsiteY38" fmla="*/ 1026319 h 1064419"/>
                <a:gd name="connsiteX39" fmla="*/ 833438 w 981075"/>
                <a:gd name="connsiteY39" fmla="*/ 1009650 h 1064419"/>
                <a:gd name="connsiteX40" fmla="*/ 773906 w 981075"/>
                <a:gd name="connsiteY40" fmla="*/ 1064419 h 1064419"/>
                <a:gd name="connsiteX41" fmla="*/ 738188 w 981075"/>
                <a:gd name="connsiteY41" fmla="*/ 1021556 h 1064419"/>
                <a:gd name="connsiteX42" fmla="*/ 611981 w 981075"/>
                <a:gd name="connsiteY42" fmla="*/ 1054894 h 1064419"/>
                <a:gd name="connsiteX43" fmla="*/ 583406 w 981075"/>
                <a:gd name="connsiteY43" fmla="*/ 1009650 h 1064419"/>
                <a:gd name="connsiteX44" fmla="*/ 500063 w 981075"/>
                <a:gd name="connsiteY44" fmla="*/ 1038225 h 1064419"/>
                <a:gd name="connsiteX45" fmla="*/ 414338 w 981075"/>
                <a:gd name="connsiteY45" fmla="*/ 983456 h 1064419"/>
                <a:gd name="connsiteX46" fmla="*/ 392907 w 981075"/>
                <a:gd name="connsiteY46" fmla="*/ 947737 h 1064419"/>
                <a:gd name="connsiteX47" fmla="*/ 323850 w 981075"/>
                <a:gd name="connsiteY47" fmla="*/ 966787 h 1064419"/>
                <a:gd name="connsiteX48" fmla="*/ 290513 w 981075"/>
                <a:gd name="connsiteY48" fmla="*/ 842962 h 1064419"/>
                <a:gd name="connsiteX49" fmla="*/ 295276 w 981075"/>
                <a:gd name="connsiteY49" fmla="*/ 790575 h 1064419"/>
                <a:gd name="connsiteX50" fmla="*/ 259556 w 981075"/>
                <a:gd name="connsiteY50" fmla="*/ 685800 h 1064419"/>
                <a:gd name="connsiteX51" fmla="*/ 169069 w 981075"/>
                <a:gd name="connsiteY51" fmla="*/ 559594 h 1064419"/>
                <a:gd name="connsiteX52" fmla="*/ 16669 w 981075"/>
                <a:gd name="connsiteY52" fmla="*/ 559594 h 1064419"/>
                <a:gd name="connsiteX53" fmla="*/ 2382 w 981075"/>
                <a:gd name="connsiteY53" fmla="*/ 540543 h 1064419"/>
                <a:gd name="connsiteX54" fmla="*/ 76200 w 981075"/>
                <a:gd name="connsiteY54" fmla="*/ 457200 h 1064419"/>
                <a:gd name="connsiteX55" fmla="*/ 0 w 981075"/>
                <a:gd name="connsiteY55" fmla="*/ 328612 h 106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81075" h="1064419">
                  <a:moveTo>
                    <a:pt x="0" y="328612"/>
                  </a:moveTo>
                  <a:lnTo>
                    <a:pt x="28575" y="276225"/>
                  </a:lnTo>
                  <a:lnTo>
                    <a:pt x="47625" y="207169"/>
                  </a:lnTo>
                  <a:lnTo>
                    <a:pt x="109538" y="204787"/>
                  </a:lnTo>
                  <a:lnTo>
                    <a:pt x="154781" y="180975"/>
                  </a:lnTo>
                  <a:lnTo>
                    <a:pt x="197644" y="166687"/>
                  </a:lnTo>
                  <a:lnTo>
                    <a:pt x="209550" y="147637"/>
                  </a:lnTo>
                  <a:lnTo>
                    <a:pt x="230981" y="161925"/>
                  </a:lnTo>
                  <a:lnTo>
                    <a:pt x="252413" y="142875"/>
                  </a:lnTo>
                  <a:lnTo>
                    <a:pt x="200025" y="97631"/>
                  </a:lnTo>
                  <a:lnTo>
                    <a:pt x="235744" y="59531"/>
                  </a:lnTo>
                  <a:lnTo>
                    <a:pt x="271463" y="71437"/>
                  </a:lnTo>
                  <a:lnTo>
                    <a:pt x="261938" y="104775"/>
                  </a:lnTo>
                  <a:lnTo>
                    <a:pt x="280988" y="116681"/>
                  </a:lnTo>
                  <a:lnTo>
                    <a:pt x="323850" y="61912"/>
                  </a:lnTo>
                  <a:lnTo>
                    <a:pt x="295275" y="28575"/>
                  </a:lnTo>
                  <a:lnTo>
                    <a:pt x="288131" y="45244"/>
                  </a:lnTo>
                  <a:lnTo>
                    <a:pt x="266700" y="35719"/>
                  </a:lnTo>
                  <a:lnTo>
                    <a:pt x="288131" y="0"/>
                  </a:lnTo>
                  <a:lnTo>
                    <a:pt x="354806" y="33337"/>
                  </a:lnTo>
                  <a:lnTo>
                    <a:pt x="457200" y="88106"/>
                  </a:lnTo>
                  <a:lnTo>
                    <a:pt x="523875" y="147637"/>
                  </a:lnTo>
                  <a:lnTo>
                    <a:pt x="554831" y="183356"/>
                  </a:lnTo>
                  <a:lnTo>
                    <a:pt x="521494" y="290512"/>
                  </a:lnTo>
                  <a:lnTo>
                    <a:pt x="481013" y="266700"/>
                  </a:lnTo>
                  <a:lnTo>
                    <a:pt x="383381" y="340519"/>
                  </a:lnTo>
                  <a:lnTo>
                    <a:pt x="388144" y="388144"/>
                  </a:lnTo>
                  <a:lnTo>
                    <a:pt x="461963" y="533399"/>
                  </a:lnTo>
                  <a:lnTo>
                    <a:pt x="619125" y="697706"/>
                  </a:lnTo>
                  <a:lnTo>
                    <a:pt x="676275" y="721518"/>
                  </a:lnTo>
                  <a:lnTo>
                    <a:pt x="728663" y="728662"/>
                  </a:lnTo>
                  <a:lnTo>
                    <a:pt x="747713" y="802481"/>
                  </a:lnTo>
                  <a:lnTo>
                    <a:pt x="807244" y="814387"/>
                  </a:lnTo>
                  <a:lnTo>
                    <a:pt x="857250" y="888206"/>
                  </a:lnTo>
                  <a:lnTo>
                    <a:pt x="883444" y="909637"/>
                  </a:lnTo>
                  <a:lnTo>
                    <a:pt x="959644" y="904875"/>
                  </a:lnTo>
                  <a:lnTo>
                    <a:pt x="981075" y="916781"/>
                  </a:lnTo>
                  <a:lnTo>
                    <a:pt x="973932" y="959644"/>
                  </a:lnTo>
                  <a:lnTo>
                    <a:pt x="892969" y="1026319"/>
                  </a:lnTo>
                  <a:lnTo>
                    <a:pt x="833438" y="1009650"/>
                  </a:lnTo>
                  <a:lnTo>
                    <a:pt x="773906" y="1064419"/>
                  </a:lnTo>
                  <a:lnTo>
                    <a:pt x="738188" y="1021556"/>
                  </a:lnTo>
                  <a:lnTo>
                    <a:pt x="611981" y="1054894"/>
                  </a:lnTo>
                  <a:lnTo>
                    <a:pt x="583406" y="1009650"/>
                  </a:lnTo>
                  <a:lnTo>
                    <a:pt x="500063" y="1038225"/>
                  </a:lnTo>
                  <a:lnTo>
                    <a:pt x="414338" y="983456"/>
                  </a:lnTo>
                  <a:lnTo>
                    <a:pt x="392907" y="947737"/>
                  </a:lnTo>
                  <a:lnTo>
                    <a:pt x="323850" y="966787"/>
                  </a:lnTo>
                  <a:lnTo>
                    <a:pt x="290513" y="842962"/>
                  </a:lnTo>
                  <a:lnTo>
                    <a:pt x="295276" y="790575"/>
                  </a:lnTo>
                  <a:lnTo>
                    <a:pt x="259556" y="685800"/>
                  </a:lnTo>
                  <a:lnTo>
                    <a:pt x="169069" y="559594"/>
                  </a:lnTo>
                  <a:lnTo>
                    <a:pt x="16669" y="559594"/>
                  </a:lnTo>
                  <a:lnTo>
                    <a:pt x="2382" y="540543"/>
                  </a:lnTo>
                  <a:lnTo>
                    <a:pt x="76200" y="457200"/>
                  </a:lnTo>
                  <a:lnTo>
                    <a:pt x="0" y="328612"/>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フリーフォーム: 図形 113">
              <a:extLst>
                <a:ext uri="{FF2B5EF4-FFF2-40B4-BE49-F238E27FC236}">
                  <a16:creationId xmlns:a16="http://schemas.microsoft.com/office/drawing/2014/main" id="{850C62A7-25B1-5E4E-4BAC-CC7E82D4253F}"/>
                </a:ext>
              </a:extLst>
            </p:cNvPr>
            <p:cNvSpPr/>
            <p:nvPr/>
          </p:nvSpPr>
          <p:spPr>
            <a:xfrm>
              <a:off x="4014107" y="4755697"/>
              <a:ext cx="210911" cy="164986"/>
            </a:xfrm>
            <a:custGeom>
              <a:avLst/>
              <a:gdLst>
                <a:gd name="connsiteX0" fmla="*/ 57150 w 295275"/>
                <a:gd name="connsiteY0" fmla="*/ 0 h 230981"/>
                <a:gd name="connsiteX1" fmla="*/ 107156 w 295275"/>
                <a:gd name="connsiteY1" fmla="*/ 35719 h 230981"/>
                <a:gd name="connsiteX2" fmla="*/ 104775 w 295275"/>
                <a:gd name="connsiteY2" fmla="*/ 61913 h 230981"/>
                <a:gd name="connsiteX3" fmla="*/ 173831 w 295275"/>
                <a:gd name="connsiteY3" fmla="*/ 97631 h 230981"/>
                <a:gd name="connsiteX4" fmla="*/ 233363 w 295275"/>
                <a:gd name="connsiteY4" fmla="*/ 7144 h 230981"/>
                <a:gd name="connsiteX5" fmla="*/ 295275 w 295275"/>
                <a:gd name="connsiteY5" fmla="*/ 50006 h 230981"/>
                <a:gd name="connsiteX6" fmla="*/ 183356 w 295275"/>
                <a:gd name="connsiteY6" fmla="*/ 230981 h 230981"/>
                <a:gd name="connsiteX7" fmla="*/ 54769 w 295275"/>
                <a:gd name="connsiteY7" fmla="*/ 176213 h 230981"/>
                <a:gd name="connsiteX8" fmla="*/ 80963 w 295275"/>
                <a:gd name="connsiteY8" fmla="*/ 123825 h 230981"/>
                <a:gd name="connsiteX9" fmla="*/ 61913 w 295275"/>
                <a:gd name="connsiteY9" fmla="*/ 104775 h 230981"/>
                <a:gd name="connsiteX10" fmla="*/ 16669 w 295275"/>
                <a:gd name="connsiteY10" fmla="*/ 130969 h 230981"/>
                <a:gd name="connsiteX11" fmla="*/ 0 w 295275"/>
                <a:gd name="connsiteY11" fmla="*/ 95250 h 230981"/>
                <a:gd name="connsiteX12" fmla="*/ 57150 w 295275"/>
                <a:gd name="connsiteY12" fmla="*/ 0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275" h="230981">
                  <a:moveTo>
                    <a:pt x="57150" y="0"/>
                  </a:moveTo>
                  <a:lnTo>
                    <a:pt x="107156" y="35719"/>
                  </a:lnTo>
                  <a:lnTo>
                    <a:pt x="104775" y="61913"/>
                  </a:lnTo>
                  <a:lnTo>
                    <a:pt x="173831" y="97631"/>
                  </a:lnTo>
                  <a:lnTo>
                    <a:pt x="233363" y="7144"/>
                  </a:lnTo>
                  <a:lnTo>
                    <a:pt x="295275" y="50006"/>
                  </a:lnTo>
                  <a:lnTo>
                    <a:pt x="183356" y="230981"/>
                  </a:lnTo>
                  <a:lnTo>
                    <a:pt x="54769" y="176213"/>
                  </a:lnTo>
                  <a:lnTo>
                    <a:pt x="80963" y="123825"/>
                  </a:lnTo>
                  <a:lnTo>
                    <a:pt x="61913" y="104775"/>
                  </a:lnTo>
                  <a:lnTo>
                    <a:pt x="16669" y="130969"/>
                  </a:lnTo>
                  <a:lnTo>
                    <a:pt x="0" y="95250"/>
                  </a:lnTo>
                  <a:lnTo>
                    <a:pt x="57150" y="0"/>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フリーフォーム: 図形 114">
              <a:extLst>
                <a:ext uri="{FF2B5EF4-FFF2-40B4-BE49-F238E27FC236}">
                  <a16:creationId xmlns:a16="http://schemas.microsoft.com/office/drawing/2014/main" id="{39CAD676-51FD-C5BD-AFC6-D9F33D4E3603}"/>
                </a:ext>
              </a:extLst>
            </p:cNvPr>
            <p:cNvSpPr/>
            <p:nvPr/>
          </p:nvSpPr>
          <p:spPr>
            <a:xfrm>
              <a:off x="4138272" y="4806723"/>
              <a:ext cx="227920" cy="207509"/>
            </a:xfrm>
            <a:custGeom>
              <a:avLst/>
              <a:gdLst>
                <a:gd name="connsiteX0" fmla="*/ 152400 w 319088"/>
                <a:gd name="connsiteY0" fmla="*/ 0 h 290512"/>
                <a:gd name="connsiteX1" fmla="*/ 226219 w 319088"/>
                <a:gd name="connsiteY1" fmla="*/ 64293 h 290512"/>
                <a:gd name="connsiteX2" fmla="*/ 240507 w 319088"/>
                <a:gd name="connsiteY2" fmla="*/ 102393 h 290512"/>
                <a:gd name="connsiteX3" fmla="*/ 221457 w 319088"/>
                <a:gd name="connsiteY3" fmla="*/ 138112 h 290512"/>
                <a:gd name="connsiteX4" fmla="*/ 319088 w 319088"/>
                <a:gd name="connsiteY4" fmla="*/ 190500 h 290512"/>
                <a:gd name="connsiteX5" fmla="*/ 283369 w 319088"/>
                <a:gd name="connsiteY5" fmla="*/ 257175 h 290512"/>
                <a:gd name="connsiteX6" fmla="*/ 266700 w 319088"/>
                <a:gd name="connsiteY6" fmla="*/ 288131 h 290512"/>
                <a:gd name="connsiteX7" fmla="*/ 233363 w 319088"/>
                <a:gd name="connsiteY7" fmla="*/ 276225 h 290512"/>
                <a:gd name="connsiteX8" fmla="*/ 207169 w 319088"/>
                <a:gd name="connsiteY8" fmla="*/ 290512 h 290512"/>
                <a:gd name="connsiteX9" fmla="*/ 107157 w 319088"/>
                <a:gd name="connsiteY9" fmla="*/ 250031 h 290512"/>
                <a:gd name="connsiteX10" fmla="*/ 52388 w 319088"/>
                <a:gd name="connsiteY10" fmla="*/ 283368 h 290512"/>
                <a:gd name="connsiteX11" fmla="*/ 0 w 319088"/>
                <a:gd name="connsiteY11" fmla="*/ 202406 h 290512"/>
                <a:gd name="connsiteX12" fmla="*/ 97632 w 319088"/>
                <a:gd name="connsiteY12" fmla="*/ 114300 h 290512"/>
                <a:gd name="connsiteX13" fmla="*/ 128588 w 319088"/>
                <a:gd name="connsiteY13" fmla="*/ 52387 h 290512"/>
                <a:gd name="connsiteX14" fmla="*/ 152400 w 319088"/>
                <a:gd name="connsiteY14" fmla="*/ 0 h 290512"/>
                <a:gd name="connsiteX0" fmla="*/ 152400 w 319088"/>
                <a:gd name="connsiteY0" fmla="*/ 0 h 290512"/>
                <a:gd name="connsiteX1" fmla="*/ 226219 w 319088"/>
                <a:gd name="connsiteY1" fmla="*/ 64293 h 290512"/>
                <a:gd name="connsiteX2" fmla="*/ 240507 w 319088"/>
                <a:gd name="connsiteY2" fmla="*/ 102393 h 290512"/>
                <a:gd name="connsiteX3" fmla="*/ 221457 w 319088"/>
                <a:gd name="connsiteY3" fmla="*/ 138112 h 290512"/>
                <a:gd name="connsiteX4" fmla="*/ 319088 w 319088"/>
                <a:gd name="connsiteY4" fmla="*/ 190500 h 290512"/>
                <a:gd name="connsiteX5" fmla="*/ 283369 w 319088"/>
                <a:gd name="connsiteY5" fmla="*/ 257175 h 290512"/>
                <a:gd name="connsiteX6" fmla="*/ 266700 w 319088"/>
                <a:gd name="connsiteY6" fmla="*/ 290512 h 290512"/>
                <a:gd name="connsiteX7" fmla="*/ 233363 w 319088"/>
                <a:gd name="connsiteY7" fmla="*/ 276225 h 290512"/>
                <a:gd name="connsiteX8" fmla="*/ 207169 w 319088"/>
                <a:gd name="connsiteY8" fmla="*/ 290512 h 290512"/>
                <a:gd name="connsiteX9" fmla="*/ 107157 w 319088"/>
                <a:gd name="connsiteY9" fmla="*/ 250031 h 290512"/>
                <a:gd name="connsiteX10" fmla="*/ 52388 w 319088"/>
                <a:gd name="connsiteY10" fmla="*/ 283368 h 290512"/>
                <a:gd name="connsiteX11" fmla="*/ 0 w 319088"/>
                <a:gd name="connsiteY11" fmla="*/ 202406 h 290512"/>
                <a:gd name="connsiteX12" fmla="*/ 97632 w 319088"/>
                <a:gd name="connsiteY12" fmla="*/ 114300 h 290512"/>
                <a:gd name="connsiteX13" fmla="*/ 128588 w 319088"/>
                <a:gd name="connsiteY13" fmla="*/ 52387 h 290512"/>
                <a:gd name="connsiteX14" fmla="*/ 152400 w 319088"/>
                <a:gd name="connsiteY14" fmla="*/ 0 h 290512"/>
                <a:gd name="connsiteX0" fmla="*/ 152400 w 319088"/>
                <a:gd name="connsiteY0" fmla="*/ 0 h 290512"/>
                <a:gd name="connsiteX1" fmla="*/ 226219 w 319088"/>
                <a:gd name="connsiteY1" fmla="*/ 64293 h 290512"/>
                <a:gd name="connsiteX2" fmla="*/ 240507 w 319088"/>
                <a:gd name="connsiteY2" fmla="*/ 102393 h 290512"/>
                <a:gd name="connsiteX3" fmla="*/ 221457 w 319088"/>
                <a:gd name="connsiteY3" fmla="*/ 138112 h 290512"/>
                <a:gd name="connsiteX4" fmla="*/ 319088 w 319088"/>
                <a:gd name="connsiteY4" fmla="*/ 190500 h 290512"/>
                <a:gd name="connsiteX5" fmla="*/ 283369 w 319088"/>
                <a:gd name="connsiteY5" fmla="*/ 257175 h 290512"/>
                <a:gd name="connsiteX6" fmla="*/ 266700 w 319088"/>
                <a:gd name="connsiteY6" fmla="*/ 290512 h 290512"/>
                <a:gd name="connsiteX7" fmla="*/ 233363 w 319088"/>
                <a:gd name="connsiteY7" fmla="*/ 276225 h 290512"/>
                <a:gd name="connsiteX8" fmla="*/ 207169 w 319088"/>
                <a:gd name="connsiteY8" fmla="*/ 290512 h 290512"/>
                <a:gd name="connsiteX9" fmla="*/ 107157 w 319088"/>
                <a:gd name="connsiteY9" fmla="*/ 250031 h 290512"/>
                <a:gd name="connsiteX10" fmla="*/ 52388 w 319088"/>
                <a:gd name="connsiteY10" fmla="*/ 283368 h 290512"/>
                <a:gd name="connsiteX11" fmla="*/ 0 w 319088"/>
                <a:gd name="connsiteY11" fmla="*/ 202406 h 290512"/>
                <a:gd name="connsiteX12" fmla="*/ 78582 w 319088"/>
                <a:gd name="connsiteY12" fmla="*/ 109537 h 290512"/>
                <a:gd name="connsiteX13" fmla="*/ 128588 w 319088"/>
                <a:gd name="connsiteY13" fmla="*/ 52387 h 290512"/>
                <a:gd name="connsiteX14" fmla="*/ 152400 w 319088"/>
                <a:gd name="connsiteY14" fmla="*/ 0 h 290512"/>
                <a:gd name="connsiteX0" fmla="*/ 152400 w 319088"/>
                <a:gd name="connsiteY0" fmla="*/ 0 h 290512"/>
                <a:gd name="connsiteX1" fmla="*/ 226219 w 319088"/>
                <a:gd name="connsiteY1" fmla="*/ 64293 h 290512"/>
                <a:gd name="connsiteX2" fmla="*/ 240507 w 319088"/>
                <a:gd name="connsiteY2" fmla="*/ 102393 h 290512"/>
                <a:gd name="connsiteX3" fmla="*/ 221457 w 319088"/>
                <a:gd name="connsiteY3" fmla="*/ 138112 h 290512"/>
                <a:gd name="connsiteX4" fmla="*/ 319088 w 319088"/>
                <a:gd name="connsiteY4" fmla="*/ 190500 h 290512"/>
                <a:gd name="connsiteX5" fmla="*/ 283369 w 319088"/>
                <a:gd name="connsiteY5" fmla="*/ 257175 h 290512"/>
                <a:gd name="connsiteX6" fmla="*/ 266700 w 319088"/>
                <a:gd name="connsiteY6" fmla="*/ 290512 h 290512"/>
                <a:gd name="connsiteX7" fmla="*/ 233363 w 319088"/>
                <a:gd name="connsiteY7" fmla="*/ 276225 h 290512"/>
                <a:gd name="connsiteX8" fmla="*/ 207169 w 319088"/>
                <a:gd name="connsiteY8" fmla="*/ 290512 h 290512"/>
                <a:gd name="connsiteX9" fmla="*/ 107157 w 319088"/>
                <a:gd name="connsiteY9" fmla="*/ 250031 h 290512"/>
                <a:gd name="connsiteX10" fmla="*/ 52388 w 319088"/>
                <a:gd name="connsiteY10" fmla="*/ 283368 h 290512"/>
                <a:gd name="connsiteX11" fmla="*/ 0 w 319088"/>
                <a:gd name="connsiteY11" fmla="*/ 202406 h 290512"/>
                <a:gd name="connsiteX12" fmla="*/ 83345 w 319088"/>
                <a:gd name="connsiteY12" fmla="*/ 116681 h 290512"/>
                <a:gd name="connsiteX13" fmla="*/ 128588 w 319088"/>
                <a:gd name="connsiteY13" fmla="*/ 52387 h 290512"/>
                <a:gd name="connsiteX14" fmla="*/ 152400 w 319088"/>
                <a:gd name="connsiteY14" fmla="*/ 0 h 29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088" h="290512">
                  <a:moveTo>
                    <a:pt x="152400" y="0"/>
                  </a:moveTo>
                  <a:lnTo>
                    <a:pt x="226219" y="64293"/>
                  </a:lnTo>
                  <a:lnTo>
                    <a:pt x="240507" y="102393"/>
                  </a:lnTo>
                  <a:lnTo>
                    <a:pt x="221457" y="138112"/>
                  </a:lnTo>
                  <a:lnTo>
                    <a:pt x="319088" y="190500"/>
                  </a:lnTo>
                  <a:lnTo>
                    <a:pt x="283369" y="257175"/>
                  </a:lnTo>
                  <a:lnTo>
                    <a:pt x="266700" y="290512"/>
                  </a:lnTo>
                  <a:lnTo>
                    <a:pt x="233363" y="276225"/>
                  </a:lnTo>
                  <a:lnTo>
                    <a:pt x="207169" y="290512"/>
                  </a:lnTo>
                  <a:lnTo>
                    <a:pt x="107157" y="250031"/>
                  </a:lnTo>
                  <a:lnTo>
                    <a:pt x="52388" y="283368"/>
                  </a:lnTo>
                  <a:lnTo>
                    <a:pt x="0" y="202406"/>
                  </a:lnTo>
                  <a:lnTo>
                    <a:pt x="83345" y="116681"/>
                  </a:lnTo>
                  <a:lnTo>
                    <a:pt x="128588" y="52387"/>
                  </a:lnTo>
                  <a:lnTo>
                    <a:pt x="152400" y="0"/>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 name="フリーフォーム: 図形 115">
              <a:extLst>
                <a:ext uri="{FF2B5EF4-FFF2-40B4-BE49-F238E27FC236}">
                  <a16:creationId xmlns:a16="http://schemas.microsoft.com/office/drawing/2014/main" id="{5C619736-7C96-1F29-72C8-8ADFF962B7E2}"/>
                </a:ext>
              </a:extLst>
            </p:cNvPr>
            <p:cNvSpPr/>
            <p:nvPr/>
          </p:nvSpPr>
          <p:spPr>
            <a:xfrm>
              <a:off x="4099153" y="4990420"/>
              <a:ext cx="671852" cy="1188924"/>
            </a:xfrm>
            <a:custGeom>
              <a:avLst/>
              <a:gdLst>
                <a:gd name="connsiteX0" fmla="*/ 154781 w 928687"/>
                <a:gd name="connsiteY0" fmla="*/ 4762 h 1664493"/>
                <a:gd name="connsiteX1" fmla="*/ 238125 w 928687"/>
                <a:gd name="connsiteY1" fmla="*/ 47625 h 1664493"/>
                <a:gd name="connsiteX2" fmla="*/ 280987 w 928687"/>
                <a:gd name="connsiteY2" fmla="*/ 28575 h 1664493"/>
                <a:gd name="connsiteX3" fmla="*/ 311944 w 928687"/>
                <a:gd name="connsiteY3" fmla="*/ 45243 h 1664493"/>
                <a:gd name="connsiteX4" fmla="*/ 338137 w 928687"/>
                <a:gd name="connsiteY4" fmla="*/ 0 h 1664493"/>
                <a:gd name="connsiteX5" fmla="*/ 395287 w 928687"/>
                <a:gd name="connsiteY5" fmla="*/ 90487 h 1664493"/>
                <a:gd name="connsiteX6" fmla="*/ 397669 w 928687"/>
                <a:gd name="connsiteY6" fmla="*/ 150018 h 1664493"/>
                <a:gd name="connsiteX7" fmla="*/ 414337 w 928687"/>
                <a:gd name="connsiteY7" fmla="*/ 140493 h 1664493"/>
                <a:gd name="connsiteX8" fmla="*/ 431006 w 928687"/>
                <a:gd name="connsiteY8" fmla="*/ 290512 h 1664493"/>
                <a:gd name="connsiteX9" fmla="*/ 509587 w 928687"/>
                <a:gd name="connsiteY9" fmla="*/ 452437 h 1664493"/>
                <a:gd name="connsiteX10" fmla="*/ 569119 w 928687"/>
                <a:gd name="connsiteY10" fmla="*/ 547687 h 1664493"/>
                <a:gd name="connsiteX11" fmla="*/ 647700 w 928687"/>
                <a:gd name="connsiteY11" fmla="*/ 592931 h 1664493"/>
                <a:gd name="connsiteX12" fmla="*/ 688181 w 928687"/>
                <a:gd name="connsiteY12" fmla="*/ 652462 h 1664493"/>
                <a:gd name="connsiteX13" fmla="*/ 721519 w 928687"/>
                <a:gd name="connsiteY13" fmla="*/ 835818 h 1664493"/>
                <a:gd name="connsiteX14" fmla="*/ 866775 w 928687"/>
                <a:gd name="connsiteY14" fmla="*/ 845343 h 1664493"/>
                <a:gd name="connsiteX15" fmla="*/ 928687 w 928687"/>
                <a:gd name="connsiteY15" fmla="*/ 912018 h 1664493"/>
                <a:gd name="connsiteX16" fmla="*/ 828675 w 928687"/>
                <a:gd name="connsiteY16" fmla="*/ 1319212 h 1664493"/>
                <a:gd name="connsiteX17" fmla="*/ 728662 w 928687"/>
                <a:gd name="connsiteY17" fmla="*/ 1331118 h 1664493"/>
                <a:gd name="connsiteX18" fmla="*/ 581025 w 928687"/>
                <a:gd name="connsiteY18" fmla="*/ 1512093 h 1664493"/>
                <a:gd name="connsiteX19" fmla="*/ 378619 w 928687"/>
                <a:gd name="connsiteY19" fmla="*/ 1664493 h 1664493"/>
                <a:gd name="connsiteX20" fmla="*/ 328612 w 928687"/>
                <a:gd name="connsiteY20" fmla="*/ 1647825 h 1664493"/>
                <a:gd name="connsiteX21" fmla="*/ 369094 w 928687"/>
                <a:gd name="connsiteY21" fmla="*/ 1528762 h 1664493"/>
                <a:gd name="connsiteX22" fmla="*/ 361950 w 928687"/>
                <a:gd name="connsiteY22" fmla="*/ 1428750 h 1664493"/>
                <a:gd name="connsiteX23" fmla="*/ 392906 w 928687"/>
                <a:gd name="connsiteY23" fmla="*/ 1400175 h 1664493"/>
                <a:gd name="connsiteX24" fmla="*/ 392906 w 928687"/>
                <a:gd name="connsiteY24" fmla="*/ 1316831 h 1664493"/>
                <a:gd name="connsiteX25" fmla="*/ 292894 w 928687"/>
                <a:gd name="connsiteY25" fmla="*/ 1235868 h 1664493"/>
                <a:gd name="connsiteX26" fmla="*/ 321469 w 928687"/>
                <a:gd name="connsiteY26" fmla="*/ 1062037 h 1664493"/>
                <a:gd name="connsiteX27" fmla="*/ 319087 w 928687"/>
                <a:gd name="connsiteY27" fmla="*/ 1002506 h 1664493"/>
                <a:gd name="connsiteX28" fmla="*/ 295275 w 928687"/>
                <a:gd name="connsiteY28" fmla="*/ 921543 h 1664493"/>
                <a:gd name="connsiteX29" fmla="*/ 261937 w 928687"/>
                <a:gd name="connsiteY29" fmla="*/ 821531 h 1664493"/>
                <a:gd name="connsiteX30" fmla="*/ 242887 w 928687"/>
                <a:gd name="connsiteY30" fmla="*/ 742950 h 1664493"/>
                <a:gd name="connsiteX31" fmla="*/ 221456 w 928687"/>
                <a:gd name="connsiteY31" fmla="*/ 557212 h 1664493"/>
                <a:gd name="connsiteX32" fmla="*/ 121444 w 928687"/>
                <a:gd name="connsiteY32" fmla="*/ 442912 h 1664493"/>
                <a:gd name="connsiteX33" fmla="*/ 71437 w 928687"/>
                <a:gd name="connsiteY33" fmla="*/ 481012 h 1664493"/>
                <a:gd name="connsiteX34" fmla="*/ 0 w 928687"/>
                <a:gd name="connsiteY34" fmla="*/ 419100 h 1664493"/>
                <a:gd name="connsiteX35" fmla="*/ 16669 w 928687"/>
                <a:gd name="connsiteY35" fmla="*/ 364331 h 1664493"/>
                <a:gd name="connsiteX36" fmla="*/ 14287 w 928687"/>
                <a:gd name="connsiteY36" fmla="*/ 330993 h 1664493"/>
                <a:gd name="connsiteX37" fmla="*/ 78581 w 928687"/>
                <a:gd name="connsiteY37" fmla="*/ 238125 h 1664493"/>
                <a:gd name="connsiteX38" fmla="*/ 121444 w 928687"/>
                <a:gd name="connsiteY38" fmla="*/ 211931 h 1664493"/>
                <a:gd name="connsiteX39" fmla="*/ 85725 w 928687"/>
                <a:gd name="connsiteY39" fmla="*/ 116681 h 1664493"/>
                <a:gd name="connsiteX40" fmla="*/ 126206 w 928687"/>
                <a:gd name="connsiteY40" fmla="*/ 78581 h 1664493"/>
                <a:gd name="connsiteX41" fmla="*/ 154781 w 928687"/>
                <a:gd name="connsiteY41" fmla="*/ 4762 h 1664493"/>
                <a:gd name="connsiteX0" fmla="*/ 154781 w 928687"/>
                <a:gd name="connsiteY0" fmla="*/ 4762 h 1664493"/>
                <a:gd name="connsiteX1" fmla="*/ 238125 w 928687"/>
                <a:gd name="connsiteY1" fmla="*/ 47625 h 1664493"/>
                <a:gd name="connsiteX2" fmla="*/ 280987 w 928687"/>
                <a:gd name="connsiteY2" fmla="*/ 28575 h 1664493"/>
                <a:gd name="connsiteX3" fmla="*/ 311944 w 928687"/>
                <a:gd name="connsiteY3" fmla="*/ 45243 h 1664493"/>
                <a:gd name="connsiteX4" fmla="*/ 338137 w 928687"/>
                <a:gd name="connsiteY4" fmla="*/ 0 h 1664493"/>
                <a:gd name="connsiteX5" fmla="*/ 395287 w 928687"/>
                <a:gd name="connsiteY5" fmla="*/ 90487 h 1664493"/>
                <a:gd name="connsiteX6" fmla="*/ 397669 w 928687"/>
                <a:gd name="connsiteY6" fmla="*/ 150018 h 1664493"/>
                <a:gd name="connsiteX7" fmla="*/ 414337 w 928687"/>
                <a:gd name="connsiteY7" fmla="*/ 140493 h 1664493"/>
                <a:gd name="connsiteX8" fmla="*/ 431006 w 928687"/>
                <a:gd name="connsiteY8" fmla="*/ 290512 h 1664493"/>
                <a:gd name="connsiteX9" fmla="*/ 509587 w 928687"/>
                <a:gd name="connsiteY9" fmla="*/ 452437 h 1664493"/>
                <a:gd name="connsiteX10" fmla="*/ 569119 w 928687"/>
                <a:gd name="connsiteY10" fmla="*/ 547687 h 1664493"/>
                <a:gd name="connsiteX11" fmla="*/ 647700 w 928687"/>
                <a:gd name="connsiteY11" fmla="*/ 592931 h 1664493"/>
                <a:gd name="connsiteX12" fmla="*/ 688181 w 928687"/>
                <a:gd name="connsiteY12" fmla="*/ 652462 h 1664493"/>
                <a:gd name="connsiteX13" fmla="*/ 721519 w 928687"/>
                <a:gd name="connsiteY13" fmla="*/ 835818 h 1664493"/>
                <a:gd name="connsiteX14" fmla="*/ 866775 w 928687"/>
                <a:gd name="connsiteY14" fmla="*/ 845343 h 1664493"/>
                <a:gd name="connsiteX15" fmla="*/ 928687 w 928687"/>
                <a:gd name="connsiteY15" fmla="*/ 912018 h 1664493"/>
                <a:gd name="connsiteX16" fmla="*/ 828675 w 928687"/>
                <a:gd name="connsiteY16" fmla="*/ 1319212 h 1664493"/>
                <a:gd name="connsiteX17" fmla="*/ 728662 w 928687"/>
                <a:gd name="connsiteY17" fmla="*/ 1331118 h 1664493"/>
                <a:gd name="connsiteX18" fmla="*/ 581025 w 928687"/>
                <a:gd name="connsiteY18" fmla="*/ 1512093 h 1664493"/>
                <a:gd name="connsiteX19" fmla="*/ 378619 w 928687"/>
                <a:gd name="connsiteY19" fmla="*/ 1664493 h 1664493"/>
                <a:gd name="connsiteX20" fmla="*/ 328612 w 928687"/>
                <a:gd name="connsiteY20" fmla="*/ 1647825 h 1664493"/>
                <a:gd name="connsiteX21" fmla="*/ 369094 w 928687"/>
                <a:gd name="connsiteY21" fmla="*/ 1528762 h 1664493"/>
                <a:gd name="connsiteX22" fmla="*/ 361950 w 928687"/>
                <a:gd name="connsiteY22" fmla="*/ 1428750 h 1664493"/>
                <a:gd name="connsiteX23" fmla="*/ 392906 w 928687"/>
                <a:gd name="connsiteY23" fmla="*/ 1400175 h 1664493"/>
                <a:gd name="connsiteX24" fmla="*/ 392906 w 928687"/>
                <a:gd name="connsiteY24" fmla="*/ 1316831 h 1664493"/>
                <a:gd name="connsiteX25" fmla="*/ 292894 w 928687"/>
                <a:gd name="connsiteY25" fmla="*/ 1235868 h 1664493"/>
                <a:gd name="connsiteX26" fmla="*/ 321469 w 928687"/>
                <a:gd name="connsiteY26" fmla="*/ 1062037 h 1664493"/>
                <a:gd name="connsiteX27" fmla="*/ 319087 w 928687"/>
                <a:gd name="connsiteY27" fmla="*/ 1002506 h 1664493"/>
                <a:gd name="connsiteX28" fmla="*/ 295275 w 928687"/>
                <a:gd name="connsiteY28" fmla="*/ 921543 h 1664493"/>
                <a:gd name="connsiteX29" fmla="*/ 261937 w 928687"/>
                <a:gd name="connsiteY29" fmla="*/ 821531 h 1664493"/>
                <a:gd name="connsiteX30" fmla="*/ 242887 w 928687"/>
                <a:gd name="connsiteY30" fmla="*/ 742950 h 1664493"/>
                <a:gd name="connsiteX31" fmla="*/ 221456 w 928687"/>
                <a:gd name="connsiteY31" fmla="*/ 557212 h 1664493"/>
                <a:gd name="connsiteX32" fmla="*/ 121444 w 928687"/>
                <a:gd name="connsiteY32" fmla="*/ 442912 h 1664493"/>
                <a:gd name="connsiteX33" fmla="*/ 71437 w 928687"/>
                <a:gd name="connsiteY33" fmla="*/ 481012 h 1664493"/>
                <a:gd name="connsiteX34" fmla="*/ 0 w 928687"/>
                <a:gd name="connsiteY34" fmla="*/ 419100 h 1664493"/>
                <a:gd name="connsiteX35" fmla="*/ 16669 w 928687"/>
                <a:gd name="connsiteY35" fmla="*/ 364331 h 1664493"/>
                <a:gd name="connsiteX36" fmla="*/ 14287 w 928687"/>
                <a:gd name="connsiteY36" fmla="*/ 330993 h 1664493"/>
                <a:gd name="connsiteX37" fmla="*/ 78581 w 928687"/>
                <a:gd name="connsiteY37" fmla="*/ 238125 h 1664493"/>
                <a:gd name="connsiteX38" fmla="*/ 121444 w 928687"/>
                <a:gd name="connsiteY38" fmla="*/ 211931 h 1664493"/>
                <a:gd name="connsiteX39" fmla="*/ 85725 w 928687"/>
                <a:gd name="connsiteY39" fmla="*/ 116681 h 1664493"/>
                <a:gd name="connsiteX40" fmla="*/ 126206 w 928687"/>
                <a:gd name="connsiteY40" fmla="*/ 78581 h 1664493"/>
                <a:gd name="connsiteX41" fmla="*/ 154781 w 928687"/>
                <a:gd name="connsiteY41" fmla="*/ 4762 h 1664493"/>
                <a:gd name="connsiteX0" fmla="*/ 154781 w 928687"/>
                <a:gd name="connsiteY0" fmla="*/ 4762 h 1664493"/>
                <a:gd name="connsiteX1" fmla="*/ 233363 w 928687"/>
                <a:gd name="connsiteY1" fmla="*/ 35719 h 1664493"/>
                <a:gd name="connsiteX2" fmla="*/ 280987 w 928687"/>
                <a:gd name="connsiteY2" fmla="*/ 28575 h 1664493"/>
                <a:gd name="connsiteX3" fmla="*/ 311944 w 928687"/>
                <a:gd name="connsiteY3" fmla="*/ 45243 h 1664493"/>
                <a:gd name="connsiteX4" fmla="*/ 338137 w 928687"/>
                <a:gd name="connsiteY4" fmla="*/ 0 h 1664493"/>
                <a:gd name="connsiteX5" fmla="*/ 395287 w 928687"/>
                <a:gd name="connsiteY5" fmla="*/ 90487 h 1664493"/>
                <a:gd name="connsiteX6" fmla="*/ 397669 w 928687"/>
                <a:gd name="connsiteY6" fmla="*/ 150018 h 1664493"/>
                <a:gd name="connsiteX7" fmla="*/ 414337 w 928687"/>
                <a:gd name="connsiteY7" fmla="*/ 140493 h 1664493"/>
                <a:gd name="connsiteX8" fmla="*/ 431006 w 928687"/>
                <a:gd name="connsiteY8" fmla="*/ 290512 h 1664493"/>
                <a:gd name="connsiteX9" fmla="*/ 509587 w 928687"/>
                <a:gd name="connsiteY9" fmla="*/ 452437 h 1664493"/>
                <a:gd name="connsiteX10" fmla="*/ 569119 w 928687"/>
                <a:gd name="connsiteY10" fmla="*/ 547687 h 1664493"/>
                <a:gd name="connsiteX11" fmla="*/ 647700 w 928687"/>
                <a:gd name="connsiteY11" fmla="*/ 592931 h 1664493"/>
                <a:gd name="connsiteX12" fmla="*/ 688181 w 928687"/>
                <a:gd name="connsiteY12" fmla="*/ 652462 h 1664493"/>
                <a:gd name="connsiteX13" fmla="*/ 721519 w 928687"/>
                <a:gd name="connsiteY13" fmla="*/ 835818 h 1664493"/>
                <a:gd name="connsiteX14" fmla="*/ 866775 w 928687"/>
                <a:gd name="connsiteY14" fmla="*/ 845343 h 1664493"/>
                <a:gd name="connsiteX15" fmla="*/ 928687 w 928687"/>
                <a:gd name="connsiteY15" fmla="*/ 912018 h 1664493"/>
                <a:gd name="connsiteX16" fmla="*/ 828675 w 928687"/>
                <a:gd name="connsiteY16" fmla="*/ 1319212 h 1664493"/>
                <a:gd name="connsiteX17" fmla="*/ 728662 w 928687"/>
                <a:gd name="connsiteY17" fmla="*/ 1331118 h 1664493"/>
                <a:gd name="connsiteX18" fmla="*/ 581025 w 928687"/>
                <a:gd name="connsiteY18" fmla="*/ 1512093 h 1664493"/>
                <a:gd name="connsiteX19" fmla="*/ 378619 w 928687"/>
                <a:gd name="connsiteY19" fmla="*/ 1664493 h 1664493"/>
                <a:gd name="connsiteX20" fmla="*/ 328612 w 928687"/>
                <a:gd name="connsiteY20" fmla="*/ 1647825 h 1664493"/>
                <a:gd name="connsiteX21" fmla="*/ 369094 w 928687"/>
                <a:gd name="connsiteY21" fmla="*/ 1528762 h 1664493"/>
                <a:gd name="connsiteX22" fmla="*/ 361950 w 928687"/>
                <a:gd name="connsiteY22" fmla="*/ 1428750 h 1664493"/>
                <a:gd name="connsiteX23" fmla="*/ 392906 w 928687"/>
                <a:gd name="connsiteY23" fmla="*/ 1400175 h 1664493"/>
                <a:gd name="connsiteX24" fmla="*/ 392906 w 928687"/>
                <a:gd name="connsiteY24" fmla="*/ 1316831 h 1664493"/>
                <a:gd name="connsiteX25" fmla="*/ 292894 w 928687"/>
                <a:gd name="connsiteY25" fmla="*/ 1235868 h 1664493"/>
                <a:gd name="connsiteX26" fmla="*/ 321469 w 928687"/>
                <a:gd name="connsiteY26" fmla="*/ 1062037 h 1664493"/>
                <a:gd name="connsiteX27" fmla="*/ 319087 w 928687"/>
                <a:gd name="connsiteY27" fmla="*/ 1002506 h 1664493"/>
                <a:gd name="connsiteX28" fmla="*/ 295275 w 928687"/>
                <a:gd name="connsiteY28" fmla="*/ 921543 h 1664493"/>
                <a:gd name="connsiteX29" fmla="*/ 261937 w 928687"/>
                <a:gd name="connsiteY29" fmla="*/ 821531 h 1664493"/>
                <a:gd name="connsiteX30" fmla="*/ 242887 w 928687"/>
                <a:gd name="connsiteY30" fmla="*/ 742950 h 1664493"/>
                <a:gd name="connsiteX31" fmla="*/ 221456 w 928687"/>
                <a:gd name="connsiteY31" fmla="*/ 557212 h 1664493"/>
                <a:gd name="connsiteX32" fmla="*/ 121444 w 928687"/>
                <a:gd name="connsiteY32" fmla="*/ 442912 h 1664493"/>
                <a:gd name="connsiteX33" fmla="*/ 71437 w 928687"/>
                <a:gd name="connsiteY33" fmla="*/ 481012 h 1664493"/>
                <a:gd name="connsiteX34" fmla="*/ 0 w 928687"/>
                <a:gd name="connsiteY34" fmla="*/ 419100 h 1664493"/>
                <a:gd name="connsiteX35" fmla="*/ 16669 w 928687"/>
                <a:gd name="connsiteY35" fmla="*/ 364331 h 1664493"/>
                <a:gd name="connsiteX36" fmla="*/ 14287 w 928687"/>
                <a:gd name="connsiteY36" fmla="*/ 330993 h 1664493"/>
                <a:gd name="connsiteX37" fmla="*/ 78581 w 928687"/>
                <a:gd name="connsiteY37" fmla="*/ 238125 h 1664493"/>
                <a:gd name="connsiteX38" fmla="*/ 121444 w 928687"/>
                <a:gd name="connsiteY38" fmla="*/ 211931 h 1664493"/>
                <a:gd name="connsiteX39" fmla="*/ 85725 w 928687"/>
                <a:gd name="connsiteY39" fmla="*/ 116681 h 1664493"/>
                <a:gd name="connsiteX40" fmla="*/ 126206 w 928687"/>
                <a:gd name="connsiteY40" fmla="*/ 78581 h 1664493"/>
                <a:gd name="connsiteX41" fmla="*/ 154781 w 928687"/>
                <a:gd name="connsiteY41" fmla="*/ 4762 h 1664493"/>
                <a:gd name="connsiteX0" fmla="*/ 154781 w 928687"/>
                <a:gd name="connsiteY0" fmla="*/ 4762 h 1664493"/>
                <a:gd name="connsiteX1" fmla="*/ 233363 w 928687"/>
                <a:gd name="connsiteY1" fmla="*/ 35719 h 1664493"/>
                <a:gd name="connsiteX2" fmla="*/ 280987 w 928687"/>
                <a:gd name="connsiteY2" fmla="*/ 28575 h 1664493"/>
                <a:gd name="connsiteX3" fmla="*/ 311944 w 928687"/>
                <a:gd name="connsiteY3" fmla="*/ 45243 h 1664493"/>
                <a:gd name="connsiteX4" fmla="*/ 338137 w 928687"/>
                <a:gd name="connsiteY4" fmla="*/ 0 h 1664493"/>
                <a:gd name="connsiteX5" fmla="*/ 395287 w 928687"/>
                <a:gd name="connsiteY5" fmla="*/ 90487 h 1664493"/>
                <a:gd name="connsiteX6" fmla="*/ 397669 w 928687"/>
                <a:gd name="connsiteY6" fmla="*/ 150018 h 1664493"/>
                <a:gd name="connsiteX7" fmla="*/ 414337 w 928687"/>
                <a:gd name="connsiteY7" fmla="*/ 140493 h 1664493"/>
                <a:gd name="connsiteX8" fmla="*/ 431006 w 928687"/>
                <a:gd name="connsiteY8" fmla="*/ 290512 h 1664493"/>
                <a:gd name="connsiteX9" fmla="*/ 509587 w 928687"/>
                <a:gd name="connsiteY9" fmla="*/ 452437 h 1664493"/>
                <a:gd name="connsiteX10" fmla="*/ 569119 w 928687"/>
                <a:gd name="connsiteY10" fmla="*/ 547687 h 1664493"/>
                <a:gd name="connsiteX11" fmla="*/ 647700 w 928687"/>
                <a:gd name="connsiteY11" fmla="*/ 592931 h 1664493"/>
                <a:gd name="connsiteX12" fmla="*/ 688181 w 928687"/>
                <a:gd name="connsiteY12" fmla="*/ 652462 h 1664493"/>
                <a:gd name="connsiteX13" fmla="*/ 721519 w 928687"/>
                <a:gd name="connsiteY13" fmla="*/ 835818 h 1664493"/>
                <a:gd name="connsiteX14" fmla="*/ 866775 w 928687"/>
                <a:gd name="connsiteY14" fmla="*/ 845343 h 1664493"/>
                <a:gd name="connsiteX15" fmla="*/ 928687 w 928687"/>
                <a:gd name="connsiteY15" fmla="*/ 912018 h 1664493"/>
                <a:gd name="connsiteX16" fmla="*/ 840581 w 928687"/>
                <a:gd name="connsiteY16" fmla="*/ 1316831 h 1664493"/>
                <a:gd name="connsiteX17" fmla="*/ 728662 w 928687"/>
                <a:gd name="connsiteY17" fmla="*/ 1331118 h 1664493"/>
                <a:gd name="connsiteX18" fmla="*/ 581025 w 928687"/>
                <a:gd name="connsiteY18" fmla="*/ 1512093 h 1664493"/>
                <a:gd name="connsiteX19" fmla="*/ 378619 w 928687"/>
                <a:gd name="connsiteY19" fmla="*/ 1664493 h 1664493"/>
                <a:gd name="connsiteX20" fmla="*/ 328612 w 928687"/>
                <a:gd name="connsiteY20" fmla="*/ 1647825 h 1664493"/>
                <a:gd name="connsiteX21" fmla="*/ 369094 w 928687"/>
                <a:gd name="connsiteY21" fmla="*/ 1528762 h 1664493"/>
                <a:gd name="connsiteX22" fmla="*/ 361950 w 928687"/>
                <a:gd name="connsiteY22" fmla="*/ 1428750 h 1664493"/>
                <a:gd name="connsiteX23" fmla="*/ 392906 w 928687"/>
                <a:gd name="connsiteY23" fmla="*/ 1400175 h 1664493"/>
                <a:gd name="connsiteX24" fmla="*/ 392906 w 928687"/>
                <a:gd name="connsiteY24" fmla="*/ 1316831 h 1664493"/>
                <a:gd name="connsiteX25" fmla="*/ 292894 w 928687"/>
                <a:gd name="connsiteY25" fmla="*/ 1235868 h 1664493"/>
                <a:gd name="connsiteX26" fmla="*/ 321469 w 928687"/>
                <a:gd name="connsiteY26" fmla="*/ 1062037 h 1664493"/>
                <a:gd name="connsiteX27" fmla="*/ 319087 w 928687"/>
                <a:gd name="connsiteY27" fmla="*/ 1002506 h 1664493"/>
                <a:gd name="connsiteX28" fmla="*/ 295275 w 928687"/>
                <a:gd name="connsiteY28" fmla="*/ 921543 h 1664493"/>
                <a:gd name="connsiteX29" fmla="*/ 261937 w 928687"/>
                <a:gd name="connsiteY29" fmla="*/ 821531 h 1664493"/>
                <a:gd name="connsiteX30" fmla="*/ 242887 w 928687"/>
                <a:gd name="connsiteY30" fmla="*/ 742950 h 1664493"/>
                <a:gd name="connsiteX31" fmla="*/ 221456 w 928687"/>
                <a:gd name="connsiteY31" fmla="*/ 557212 h 1664493"/>
                <a:gd name="connsiteX32" fmla="*/ 121444 w 928687"/>
                <a:gd name="connsiteY32" fmla="*/ 442912 h 1664493"/>
                <a:gd name="connsiteX33" fmla="*/ 71437 w 928687"/>
                <a:gd name="connsiteY33" fmla="*/ 481012 h 1664493"/>
                <a:gd name="connsiteX34" fmla="*/ 0 w 928687"/>
                <a:gd name="connsiteY34" fmla="*/ 419100 h 1664493"/>
                <a:gd name="connsiteX35" fmla="*/ 16669 w 928687"/>
                <a:gd name="connsiteY35" fmla="*/ 364331 h 1664493"/>
                <a:gd name="connsiteX36" fmla="*/ 14287 w 928687"/>
                <a:gd name="connsiteY36" fmla="*/ 330993 h 1664493"/>
                <a:gd name="connsiteX37" fmla="*/ 78581 w 928687"/>
                <a:gd name="connsiteY37" fmla="*/ 238125 h 1664493"/>
                <a:gd name="connsiteX38" fmla="*/ 121444 w 928687"/>
                <a:gd name="connsiteY38" fmla="*/ 211931 h 1664493"/>
                <a:gd name="connsiteX39" fmla="*/ 85725 w 928687"/>
                <a:gd name="connsiteY39" fmla="*/ 116681 h 1664493"/>
                <a:gd name="connsiteX40" fmla="*/ 126206 w 928687"/>
                <a:gd name="connsiteY40" fmla="*/ 78581 h 1664493"/>
                <a:gd name="connsiteX41" fmla="*/ 154781 w 928687"/>
                <a:gd name="connsiteY41" fmla="*/ 4762 h 1664493"/>
                <a:gd name="connsiteX0" fmla="*/ 154781 w 928687"/>
                <a:gd name="connsiteY0" fmla="*/ 4762 h 1664493"/>
                <a:gd name="connsiteX1" fmla="*/ 233363 w 928687"/>
                <a:gd name="connsiteY1" fmla="*/ 35719 h 1664493"/>
                <a:gd name="connsiteX2" fmla="*/ 280987 w 928687"/>
                <a:gd name="connsiteY2" fmla="*/ 28575 h 1664493"/>
                <a:gd name="connsiteX3" fmla="*/ 311944 w 928687"/>
                <a:gd name="connsiteY3" fmla="*/ 45243 h 1664493"/>
                <a:gd name="connsiteX4" fmla="*/ 338137 w 928687"/>
                <a:gd name="connsiteY4" fmla="*/ 0 h 1664493"/>
                <a:gd name="connsiteX5" fmla="*/ 395287 w 928687"/>
                <a:gd name="connsiteY5" fmla="*/ 90487 h 1664493"/>
                <a:gd name="connsiteX6" fmla="*/ 397669 w 928687"/>
                <a:gd name="connsiteY6" fmla="*/ 150018 h 1664493"/>
                <a:gd name="connsiteX7" fmla="*/ 414337 w 928687"/>
                <a:gd name="connsiteY7" fmla="*/ 140493 h 1664493"/>
                <a:gd name="connsiteX8" fmla="*/ 431006 w 928687"/>
                <a:gd name="connsiteY8" fmla="*/ 290512 h 1664493"/>
                <a:gd name="connsiteX9" fmla="*/ 509587 w 928687"/>
                <a:gd name="connsiteY9" fmla="*/ 452437 h 1664493"/>
                <a:gd name="connsiteX10" fmla="*/ 569119 w 928687"/>
                <a:gd name="connsiteY10" fmla="*/ 547687 h 1664493"/>
                <a:gd name="connsiteX11" fmla="*/ 647700 w 928687"/>
                <a:gd name="connsiteY11" fmla="*/ 592931 h 1664493"/>
                <a:gd name="connsiteX12" fmla="*/ 688181 w 928687"/>
                <a:gd name="connsiteY12" fmla="*/ 652462 h 1664493"/>
                <a:gd name="connsiteX13" fmla="*/ 721519 w 928687"/>
                <a:gd name="connsiteY13" fmla="*/ 835818 h 1664493"/>
                <a:gd name="connsiteX14" fmla="*/ 866775 w 928687"/>
                <a:gd name="connsiteY14" fmla="*/ 845343 h 1664493"/>
                <a:gd name="connsiteX15" fmla="*/ 928687 w 928687"/>
                <a:gd name="connsiteY15" fmla="*/ 912018 h 1664493"/>
                <a:gd name="connsiteX16" fmla="*/ 840581 w 928687"/>
                <a:gd name="connsiteY16" fmla="*/ 1316831 h 1664493"/>
                <a:gd name="connsiteX17" fmla="*/ 731044 w 928687"/>
                <a:gd name="connsiteY17" fmla="*/ 1333499 h 1664493"/>
                <a:gd name="connsiteX18" fmla="*/ 581025 w 928687"/>
                <a:gd name="connsiteY18" fmla="*/ 1512093 h 1664493"/>
                <a:gd name="connsiteX19" fmla="*/ 378619 w 928687"/>
                <a:gd name="connsiteY19" fmla="*/ 1664493 h 1664493"/>
                <a:gd name="connsiteX20" fmla="*/ 328612 w 928687"/>
                <a:gd name="connsiteY20" fmla="*/ 1647825 h 1664493"/>
                <a:gd name="connsiteX21" fmla="*/ 369094 w 928687"/>
                <a:gd name="connsiteY21" fmla="*/ 1528762 h 1664493"/>
                <a:gd name="connsiteX22" fmla="*/ 361950 w 928687"/>
                <a:gd name="connsiteY22" fmla="*/ 1428750 h 1664493"/>
                <a:gd name="connsiteX23" fmla="*/ 392906 w 928687"/>
                <a:gd name="connsiteY23" fmla="*/ 1400175 h 1664493"/>
                <a:gd name="connsiteX24" fmla="*/ 392906 w 928687"/>
                <a:gd name="connsiteY24" fmla="*/ 1316831 h 1664493"/>
                <a:gd name="connsiteX25" fmla="*/ 292894 w 928687"/>
                <a:gd name="connsiteY25" fmla="*/ 1235868 h 1664493"/>
                <a:gd name="connsiteX26" fmla="*/ 321469 w 928687"/>
                <a:gd name="connsiteY26" fmla="*/ 1062037 h 1664493"/>
                <a:gd name="connsiteX27" fmla="*/ 319087 w 928687"/>
                <a:gd name="connsiteY27" fmla="*/ 1002506 h 1664493"/>
                <a:gd name="connsiteX28" fmla="*/ 295275 w 928687"/>
                <a:gd name="connsiteY28" fmla="*/ 921543 h 1664493"/>
                <a:gd name="connsiteX29" fmla="*/ 261937 w 928687"/>
                <a:gd name="connsiteY29" fmla="*/ 821531 h 1664493"/>
                <a:gd name="connsiteX30" fmla="*/ 242887 w 928687"/>
                <a:gd name="connsiteY30" fmla="*/ 742950 h 1664493"/>
                <a:gd name="connsiteX31" fmla="*/ 221456 w 928687"/>
                <a:gd name="connsiteY31" fmla="*/ 557212 h 1664493"/>
                <a:gd name="connsiteX32" fmla="*/ 121444 w 928687"/>
                <a:gd name="connsiteY32" fmla="*/ 442912 h 1664493"/>
                <a:gd name="connsiteX33" fmla="*/ 71437 w 928687"/>
                <a:gd name="connsiteY33" fmla="*/ 481012 h 1664493"/>
                <a:gd name="connsiteX34" fmla="*/ 0 w 928687"/>
                <a:gd name="connsiteY34" fmla="*/ 419100 h 1664493"/>
                <a:gd name="connsiteX35" fmla="*/ 16669 w 928687"/>
                <a:gd name="connsiteY35" fmla="*/ 364331 h 1664493"/>
                <a:gd name="connsiteX36" fmla="*/ 14287 w 928687"/>
                <a:gd name="connsiteY36" fmla="*/ 330993 h 1664493"/>
                <a:gd name="connsiteX37" fmla="*/ 78581 w 928687"/>
                <a:gd name="connsiteY37" fmla="*/ 238125 h 1664493"/>
                <a:gd name="connsiteX38" fmla="*/ 121444 w 928687"/>
                <a:gd name="connsiteY38" fmla="*/ 211931 h 1664493"/>
                <a:gd name="connsiteX39" fmla="*/ 85725 w 928687"/>
                <a:gd name="connsiteY39" fmla="*/ 116681 h 1664493"/>
                <a:gd name="connsiteX40" fmla="*/ 126206 w 928687"/>
                <a:gd name="connsiteY40" fmla="*/ 78581 h 1664493"/>
                <a:gd name="connsiteX41" fmla="*/ 154781 w 928687"/>
                <a:gd name="connsiteY41" fmla="*/ 4762 h 1664493"/>
                <a:gd name="connsiteX0" fmla="*/ 154781 w 928687"/>
                <a:gd name="connsiteY0" fmla="*/ 4762 h 1664493"/>
                <a:gd name="connsiteX1" fmla="*/ 233363 w 928687"/>
                <a:gd name="connsiteY1" fmla="*/ 35719 h 1664493"/>
                <a:gd name="connsiteX2" fmla="*/ 280987 w 928687"/>
                <a:gd name="connsiteY2" fmla="*/ 28575 h 1664493"/>
                <a:gd name="connsiteX3" fmla="*/ 311944 w 928687"/>
                <a:gd name="connsiteY3" fmla="*/ 45243 h 1664493"/>
                <a:gd name="connsiteX4" fmla="*/ 338137 w 928687"/>
                <a:gd name="connsiteY4" fmla="*/ 0 h 1664493"/>
                <a:gd name="connsiteX5" fmla="*/ 395287 w 928687"/>
                <a:gd name="connsiteY5" fmla="*/ 90487 h 1664493"/>
                <a:gd name="connsiteX6" fmla="*/ 397669 w 928687"/>
                <a:gd name="connsiteY6" fmla="*/ 150018 h 1664493"/>
                <a:gd name="connsiteX7" fmla="*/ 414337 w 928687"/>
                <a:gd name="connsiteY7" fmla="*/ 140493 h 1664493"/>
                <a:gd name="connsiteX8" fmla="*/ 431006 w 928687"/>
                <a:gd name="connsiteY8" fmla="*/ 290512 h 1664493"/>
                <a:gd name="connsiteX9" fmla="*/ 509587 w 928687"/>
                <a:gd name="connsiteY9" fmla="*/ 452437 h 1664493"/>
                <a:gd name="connsiteX10" fmla="*/ 569119 w 928687"/>
                <a:gd name="connsiteY10" fmla="*/ 547687 h 1664493"/>
                <a:gd name="connsiteX11" fmla="*/ 647700 w 928687"/>
                <a:gd name="connsiteY11" fmla="*/ 592931 h 1664493"/>
                <a:gd name="connsiteX12" fmla="*/ 688181 w 928687"/>
                <a:gd name="connsiteY12" fmla="*/ 652462 h 1664493"/>
                <a:gd name="connsiteX13" fmla="*/ 721519 w 928687"/>
                <a:gd name="connsiteY13" fmla="*/ 835818 h 1664493"/>
                <a:gd name="connsiteX14" fmla="*/ 866775 w 928687"/>
                <a:gd name="connsiteY14" fmla="*/ 845343 h 1664493"/>
                <a:gd name="connsiteX15" fmla="*/ 928687 w 928687"/>
                <a:gd name="connsiteY15" fmla="*/ 912018 h 1664493"/>
                <a:gd name="connsiteX16" fmla="*/ 840581 w 928687"/>
                <a:gd name="connsiteY16" fmla="*/ 1316831 h 1664493"/>
                <a:gd name="connsiteX17" fmla="*/ 731044 w 928687"/>
                <a:gd name="connsiteY17" fmla="*/ 1333499 h 1664493"/>
                <a:gd name="connsiteX18" fmla="*/ 581025 w 928687"/>
                <a:gd name="connsiteY18" fmla="*/ 1512093 h 1664493"/>
                <a:gd name="connsiteX19" fmla="*/ 378619 w 928687"/>
                <a:gd name="connsiteY19" fmla="*/ 1664493 h 1664493"/>
                <a:gd name="connsiteX20" fmla="*/ 328612 w 928687"/>
                <a:gd name="connsiteY20" fmla="*/ 1647825 h 1664493"/>
                <a:gd name="connsiteX21" fmla="*/ 369094 w 928687"/>
                <a:gd name="connsiteY21" fmla="*/ 1528762 h 1664493"/>
                <a:gd name="connsiteX22" fmla="*/ 361950 w 928687"/>
                <a:gd name="connsiteY22" fmla="*/ 1428750 h 1664493"/>
                <a:gd name="connsiteX23" fmla="*/ 392906 w 928687"/>
                <a:gd name="connsiteY23" fmla="*/ 1400175 h 1664493"/>
                <a:gd name="connsiteX24" fmla="*/ 383381 w 928687"/>
                <a:gd name="connsiteY24" fmla="*/ 1326356 h 1664493"/>
                <a:gd name="connsiteX25" fmla="*/ 292894 w 928687"/>
                <a:gd name="connsiteY25" fmla="*/ 1235868 h 1664493"/>
                <a:gd name="connsiteX26" fmla="*/ 321469 w 928687"/>
                <a:gd name="connsiteY26" fmla="*/ 1062037 h 1664493"/>
                <a:gd name="connsiteX27" fmla="*/ 319087 w 928687"/>
                <a:gd name="connsiteY27" fmla="*/ 1002506 h 1664493"/>
                <a:gd name="connsiteX28" fmla="*/ 295275 w 928687"/>
                <a:gd name="connsiteY28" fmla="*/ 921543 h 1664493"/>
                <a:gd name="connsiteX29" fmla="*/ 261937 w 928687"/>
                <a:gd name="connsiteY29" fmla="*/ 821531 h 1664493"/>
                <a:gd name="connsiteX30" fmla="*/ 242887 w 928687"/>
                <a:gd name="connsiteY30" fmla="*/ 742950 h 1664493"/>
                <a:gd name="connsiteX31" fmla="*/ 221456 w 928687"/>
                <a:gd name="connsiteY31" fmla="*/ 557212 h 1664493"/>
                <a:gd name="connsiteX32" fmla="*/ 121444 w 928687"/>
                <a:gd name="connsiteY32" fmla="*/ 442912 h 1664493"/>
                <a:gd name="connsiteX33" fmla="*/ 71437 w 928687"/>
                <a:gd name="connsiteY33" fmla="*/ 481012 h 1664493"/>
                <a:gd name="connsiteX34" fmla="*/ 0 w 928687"/>
                <a:gd name="connsiteY34" fmla="*/ 419100 h 1664493"/>
                <a:gd name="connsiteX35" fmla="*/ 16669 w 928687"/>
                <a:gd name="connsiteY35" fmla="*/ 364331 h 1664493"/>
                <a:gd name="connsiteX36" fmla="*/ 14287 w 928687"/>
                <a:gd name="connsiteY36" fmla="*/ 330993 h 1664493"/>
                <a:gd name="connsiteX37" fmla="*/ 78581 w 928687"/>
                <a:gd name="connsiteY37" fmla="*/ 238125 h 1664493"/>
                <a:gd name="connsiteX38" fmla="*/ 121444 w 928687"/>
                <a:gd name="connsiteY38" fmla="*/ 211931 h 1664493"/>
                <a:gd name="connsiteX39" fmla="*/ 85725 w 928687"/>
                <a:gd name="connsiteY39" fmla="*/ 116681 h 1664493"/>
                <a:gd name="connsiteX40" fmla="*/ 126206 w 928687"/>
                <a:gd name="connsiteY40" fmla="*/ 78581 h 1664493"/>
                <a:gd name="connsiteX41" fmla="*/ 154781 w 928687"/>
                <a:gd name="connsiteY41" fmla="*/ 4762 h 1664493"/>
                <a:gd name="connsiteX0" fmla="*/ 154781 w 928687"/>
                <a:gd name="connsiteY0" fmla="*/ 4762 h 1664493"/>
                <a:gd name="connsiteX1" fmla="*/ 233363 w 928687"/>
                <a:gd name="connsiteY1" fmla="*/ 35719 h 1664493"/>
                <a:gd name="connsiteX2" fmla="*/ 280987 w 928687"/>
                <a:gd name="connsiteY2" fmla="*/ 28575 h 1664493"/>
                <a:gd name="connsiteX3" fmla="*/ 311944 w 928687"/>
                <a:gd name="connsiteY3" fmla="*/ 45243 h 1664493"/>
                <a:gd name="connsiteX4" fmla="*/ 338137 w 928687"/>
                <a:gd name="connsiteY4" fmla="*/ 0 h 1664493"/>
                <a:gd name="connsiteX5" fmla="*/ 395287 w 928687"/>
                <a:gd name="connsiteY5" fmla="*/ 90487 h 1664493"/>
                <a:gd name="connsiteX6" fmla="*/ 397669 w 928687"/>
                <a:gd name="connsiteY6" fmla="*/ 150018 h 1664493"/>
                <a:gd name="connsiteX7" fmla="*/ 414337 w 928687"/>
                <a:gd name="connsiteY7" fmla="*/ 140493 h 1664493"/>
                <a:gd name="connsiteX8" fmla="*/ 431006 w 928687"/>
                <a:gd name="connsiteY8" fmla="*/ 290512 h 1664493"/>
                <a:gd name="connsiteX9" fmla="*/ 509587 w 928687"/>
                <a:gd name="connsiteY9" fmla="*/ 452437 h 1664493"/>
                <a:gd name="connsiteX10" fmla="*/ 569119 w 928687"/>
                <a:gd name="connsiteY10" fmla="*/ 547687 h 1664493"/>
                <a:gd name="connsiteX11" fmla="*/ 647700 w 928687"/>
                <a:gd name="connsiteY11" fmla="*/ 592931 h 1664493"/>
                <a:gd name="connsiteX12" fmla="*/ 688181 w 928687"/>
                <a:gd name="connsiteY12" fmla="*/ 652462 h 1664493"/>
                <a:gd name="connsiteX13" fmla="*/ 721519 w 928687"/>
                <a:gd name="connsiteY13" fmla="*/ 835818 h 1664493"/>
                <a:gd name="connsiteX14" fmla="*/ 866775 w 928687"/>
                <a:gd name="connsiteY14" fmla="*/ 845343 h 1664493"/>
                <a:gd name="connsiteX15" fmla="*/ 928687 w 928687"/>
                <a:gd name="connsiteY15" fmla="*/ 912018 h 1664493"/>
                <a:gd name="connsiteX16" fmla="*/ 840581 w 928687"/>
                <a:gd name="connsiteY16" fmla="*/ 1316831 h 1664493"/>
                <a:gd name="connsiteX17" fmla="*/ 731044 w 928687"/>
                <a:gd name="connsiteY17" fmla="*/ 1333499 h 1664493"/>
                <a:gd name="connsiteX18" fmla="*/ 581025 w 928687"/>
                <a:gd name="connsiteY18" fmla="*/ 1512093 h 1664493"/>
                <a:gd name="connsiteX19" fmla="*/ 378619 w 928687"/>
                <a:gd name="connsiteY19" fmla="*/ 1664493 h 1664493"/>
                <a:gd name="connsiteX20" fmla="*/ 328612 w 928687"/>
                <a:gd name="connsiteY20" fmla="*/ 1647825 h 1664493"/>
                <a:gd name="connsiteX21" fmla="*/ 369094 w 928687"/>
                <a:gd name="connsiteY21" fmla="*/ 1528762 h 1664493"/>
                <a:gd name="connsiteX22" fmla="*/ 361950 w 928687"/>
                <a:gd name="connsiteY22" fmla="*/ 1428750 h 1664493"/>
                <a:gd name="connsiteX23" fmla="*/ 392906 w 928687"/>
                <a:gd name="connsiteY23" fmla="*/ 1400175 h 1664493"/>
                <a:gd name="connsiteX24" fmla="*/ 383381 w 928687"/>
                <a:gd name="connsiteY24" fmla="*/ 1326356 h 1664493"/>
                <a:gd name="connsiteX25" fmla="*/ 292894 w 928687"/>
                <a:gd name="connsiteY25" fmla="*/ 1235868 h 1664493"/>
                <a:gd name="connsiteX26" fmla="*/ 321469 w 928687"/>
                <a:gd name="connsiteY26" fmla="*/ 1062037 h 1664493"/>
                <a:gd name="connsiteX27" fmla="*/ 319087 w 928687"/>
                <a:gd name="connsiteY27" fmla="*/ 1002506 h 1664493"/>
                <a:gd name="connsiteX28" fmla="*/ 295275 w 928687"/>
                <a:gd name="connsiteY28" fmla="*/ 921543 h 1664493"/>
                <a:gd name="connsiteX29" fmla="*/ 261937 w 928687"/>
                <a:gd name="connsiteY29" fmla="*/ 821531 h 1664493"/>
                <a:gd name="connsiteX30" fmla="*/ 242887 w 928687"/>
                <a:gd name="connsiteY30" fmla="*/ 742950 h 1664493"/>
                <a:gd name="connsiteX31" fmla="*/ 221456 w 928687"/>
                <a:gd name="connsiteY31" fmla="*/ 557212 h 1664493"/>
                <a:gd name="connsiteX32" fmla="*/ 121444 w 928687"/>
                <a:gd name="connsiteY32" fmla="*/ 442912 h 1664493"/>
                <a:gd name="connsiteX33" fmla="*/ 71437 w 928687"/>
                <a:gd name="connsiteY33" fmla="*/ 481012 h 1664493"/>
                <a:gd name="connsiteX34" fmla="*/ 0 w 928687"/>
                <a:gd name="connsiteY34" fmla="*/ 419100 h 1664493"/>
                <a:gd name="connsiteX35" fmla="*/ 16669 w 928687"/>
                <a:gd name="connsiteY35" fmla="*/ 364331 h 1664493"/>
                <a:gd name="connsiteX36" fmla="*/ 14287 w 928687"/>
                <a:gd name="connsiteY36" fmla="*/ 330993 h 1664493"/>
                <a:gd name="connsiteX37" fmla="*/ 78581 w 928687"/>
                <a:gd name="connsiteY37" fmla="*/ 238125 h 1664493"/>
                <a:gd name="connsiteX38" fmla="*/ 121444 w 928687"/>
                <a:gd name="connsiteY38" fmla="*/ 211931 h 1664493"/>
                <a:gd name="connsiteX39" fmla="*/ 85725 w 928687"/>
                <a:gd name="connsiteY39" fmla="*/ 116681 h 1664493"/>
                <a:gd name="connsiteX40" fmla="*/ 157162 w 928687"/>
                <a:gd name="connsiteY40" fmla="*/ 66675 h 1664493"/>
                <a:gd name="connsiteX41" fmla="*/ 154781 w 928687"/>
                <a:gd name="connsiteY41" fmla="*/ 4762 h 1664493"/>
                <a:gd name="connsiteX0" fmla="*/ 166687 w 940593"/>
                <a:gd name="connsiteY0" fmla="*/ 4762 h 1664493"/>
                <a:gd name="connsiteX1" fmla="*/ 245269 w 940593"/>
                <a:gd name="connsiteY1" fmla="*/ 35719 h 1664493"/>
                <a:gd name="connsiteX2" fmla="*/ 292893 w 940593"/>
                <a:gd name="connsiteY2" fmla="*/ 28575 h 1664493"/>
                <a:gd name="connsiteX3" fmla="*/ 323850 w 940593"/>
                <a:gd name="connsiteY3" fmla="*/ 45243 h 1664493"/>
                <a:gd name="connsiteX4" fmla="*/ 350043 w 940593"/>
                <a:gd name="connsiteY4" fmla="*/ 0 h 1664493"/>
                <a:gd name="connsiteX5" fmla="*/ 407193 w 940593"/>
                <a:gd name="connsiteY5" fmla="*/ 90487 h 1664493"/>
                <a:gd name="connsiteX6" fmla="*/ 409575 w 940593"/>
                <a:gd name="connsiteY6" fmla="*/ 150018 h 1664493"/>
                <a:gd name="connsiteX7" fmla="*/ 426243 w 940593"/>
                <a:gd name="connsiteY7" fmla="*/ 140493 h 1664493"/>
                <a:gd name="connsiteX8" fmla="*/ 442912 w 940593"/>
                <a:gd name="connsiteY8" fmla="*/ 290512 h 1664493"/>
                <a:gd name="connsiteX9" fmla="*/ 521493 w 940593"/>
                <a:gd name="connsiteY9" fmla="*/ 452437 h 1664493"/>
                <a:gd name="connsiteX10" fmla="*/ 581025 w 940593"/>
                <a:gd name="connsiteY10" fmla="*/ 547687 h 1664493"/>
                <a:gd name="connsiteX11" fmla="*/ 659606 w 940593"/>
                <a:gd name="connsiteY11" fmla="*/ 592931 h 1664493"/>
                <a:gd name="connsiteX12" fmla="*/ 700087 w 940593"/>
                <a:gd name="connsiteY12" fmla="*/ 652462 h 1664493"/>
                <a:gd name="connsiteX13" fmla="*/ 733425 w 940593"/>
                <a:gd name="connsiteY13" fmla="*/ 835818 h 1664493"/>
                <a:gd name="connsiteX14" fmla="*/ 878681 w 940593"/>
                <a:gd name="connsiteY14" fmla="*/ 845343 h 1664493"/>
                <a:gd name="connsiteX15" fmla="*/ 940593 w 940593"/>
                <a:gd name="connsiteY15" fmla="*/ 912018 h 1664493"/>
                <a:gd name="connsiteX16" fmla="*/ 852487 w 940593"/>
                <a:gd name="connsiteY16" fmla="*/ 1316831 h 1664493"/>
                <a:gd name="connsiteX17" fmla="*/ 742950 w 940593"/>
                <a:gd name="connsiteY17" fmla="*/ 1333499 h 1664493"/>
                <a:gd name="connsiteX18" fmla="*/ 592931 w 940593"/>
                <a:gd name="connsiteY18" fmla="*/ 1512093 h 1664493"/>
                <a:gd name="connsiteX19" fmla="*/ 390525 w 940593"/>
                <a:gd name="connsiteY19" fmla="*/ 1664493 h 1664493"/>
                <a:gd name="connsiteX20" fmla="*/ 340518 w 940593"/>
                <a:gd name="connsiteY20" fmla="*/ 1647825 h 1664493"/>
                <a:gd name="connsiteX21" fmla="*/ 381000 w 940593"/>
                <a:gd name="connsiteY21" fmla="*/ 1528762 h 1664493"/>
                <a:gd name="connsiteX22" fmla="*/ 373856 w 940593"/>
                <a:gd name="connsiteY22" fmla="*/ 1428750 h 1664493"/>
                <a:gd name="connsiteX23" fmla="*/ 404812 w 940593"/>
                <a:gd name="connsiteY23" fmla="*/ 1400175 h 1664493"/>
                <a:gd name="connsiteX24" fmla="*/ 395287 w 940593"/>
                <a:gd name="connsiteY24" fmla="*/ 1326356 h 1664493"/>
                <a:gd name="connsiteX25" fmla="*/ 304800 w 940593"/>
                <a:gd name="connsiteY25" fmla="*/ 1235868 h 1664493"/>
                <a:gd name="connsiteX26" fmla="*/ 333375 w 940593"/>
                <a:gd name="connsiteY26" fmla="*/ 1062037 h 1664493"/>
                <a:gd name="connsiteX27" fmla="*/ 330993 w 940593"/>
                <a:gd name="connsiteY27" fmla="*/ 1002506 h 1664493"/>
                <a:gd name="connsiteX28" fmla="*/ 307181 w 940593"/>
                <a:gd name="connsiteY28" fmla="*/ 921543 h 1664493"/>
                <a:gd name="connsiteX29" fmla="*/ 273843 w 940593"/>
                <a:gd name="connsiteY29" fmla="*/ 821531 h 1664493"/>
                <a:gd name="connsiteX30" fmla="*/ 254793 w 940593"/>
                <a:gd name="connsiteY30" fmla="*/ 742950 h 1664493"/>
                <a:gd name="connsiteX31" fmla="*/ 233362 w 940593"/>
                <a:gd name="connsiteY31" fmla="*/ 557212 h 1664493"/>
                <a:gd name="connsiteX32" fmla="*/ 133350 w 940593"/>
                <a:gd name="connsiteY32" fmla="*/ 442912 h 1664493"/>
                <a:gd name="connsiteX33" fmla="*/ 83343 w 940593"/>
                <a:gd name="connsiteY33" fmla="*/ 481012 h 1664493"/>
                <a:gd name="connsiteX34" fmla="*/ 0 w 940593"/>
                <a:gd name="connsiteY34" fmla="*/ 407194 h 1664493"/>
                <a:gd name="connsiteX35" fmla="*/ 28575 w 940593"/>
                <a:gd name="connsiteY35" fmla="*/ 364331 h 1664493"/>
                <a:gd name="connsiteX36" fmla="*/ 26193 w 940593"/>
                <a:gd name="connsiteY36" fmla="*/ 330993 h 1664493"/>
                <a:gd name="connsiteX37" fmla="*/ 90487 w 940593"/>
                <a:gd name="connsiteY37" fmla="*/ 238125 h 1664493"/>
                <a:gd name="connsiteX38" fmla="*/ 133350 w 940593"/>
                <a:gd name="connsiteY38" fmla="*/ 211931 h 1664493"/>
                <a:gd name="connsiteX39" fmla="*/ 97631 w 940593"/>
                <a:gd name="connsiteY39" fmla="*/ 116681 h 1664493"/>
                <a:gd name="connsiteX40" fmla="*/ 169068 w 940593"/>
                <a:gd name="connsiteY40" fmla="*/ 66675 h 1664493"/>
                <a:gd name="connsiteX41" fmla="*/ 166687 w 940593"/>
                <a:gd name="connsiteY41" fmla="*/ 4762 h 1664493"/>
                <a:gd name="connsiteX0" fmla="*/ 166687 w 940593"/>
                <a:gd name="connsiteY0" fmla="*/ 4762 h 1664493"/>
                <a:gd name="connsiteX1" fmla="*/ 245269 w 940593"/>
                <a:gd name="connsiteY1" fmla="*/ 35719 h 1664493"/>
                <a:gd name="connsiteX2" fmla="*/ 292893 w 940593"/>
                <a:gd name="connsiteY2" fmla="*/ 28575 h 1664493"/>
                <a:gd name="connsiteX3" fmla="*/ 323850 w 940593"/>
                <a:gd name="connsiteY3" fmla="*/ 45243 h 1664493"/>
                <a:gd name="connsiteX4" fmla="*/ 350043 w 940593"/>
                <a:gd name="connsiteY4" fmla="*/ 0 h 1664493"/>
                <a:gd name="connsiteX5" fmla="*/ 407193 w 940593"/>
                <a:gd name="connsiteY5" fmla="*/ 90487 h 1664493"/>
                <a:gd name="connsiteX6" fmla="*/ 409575 w 940593"/>
                <a:gd name="connsiteY6" fmla="*/ 150018 h 1664493"/>
                <a:gd name="connsiteX7" fmla="*/ 426243 w 940593"/>
                <a:gd name="connsiteY7" fmla="*/ 140493 h 1664493"/>
                <a:gd name="connsiteX8" fmla="*/ 442912 w 940593"/>
                <a:gd name="connsiteY8" fmla="*/ 290512 h 1664493"/>
                <a:gd name="connsiteX9" fmla="*/ 521493 w 940593"/>
                <a:gd name="connsiteY9" fmla="*/ 452437 h 1664493"/>
                <a:gd name="connsiteX10" fmla="*/ 581025 w 940593"/>
                <a:gd name="connsiteY10" fmla="*/ 547687 h 1664493"/>
                <a:gd name="connsiteX11" fmla="*/ 659606 w 940593"/>
                <a:gd name="connsiteY11" fmla="*/ 592931 h 1664493"/>
                <a:gd name="connsiteX12" fmla="*/ 700087 w 940593"/>
                <a:gd name="connsiteY12" fmla="*/ 652462 h 1664493"/>
                <a:gd name="connsiteX13" fmla="*/ 733425 w 940593"/>
                <a:gd name="connsiteY13" fmla="*/ 835818 h 1664493"/>
                <a:gd name="connsiteX14" fmla="*/ 878681 w 940593"/>
                <a:gd name="connsiteY14" fmla="*/ 845343 h 1664493"/>
                <a:gd name="connsiteX15" fmla="*/ 940593 w 940593"/>
                <a:gd name="connsiteY15" fmla="*/ 912018 h 1664493"/>
                <a:gd name="connsiteX16" fmla="*/ 852487 w 940593"/>
                <a:gd name="connsiteY16" fmla="*/ 1316831 h 1664493"/>
                <a:gd name="connsiteX17" fmla="*/ 742950 w 940593"/>
                <a:gd name="connsiteY17" fmla="*/ 1333499 h 1664493"/>
                <a:gd name="connsiteX18" fmla="*/ 592931 w 940593"/>
                <a:gd name="connsiteY18" fmla="*/ 1512093 h 1664493"/>
                <a:gd name="connsiteX19" fmla="*/ 390525 w 940593"/>
                <a:gd name="connsiteY19" fmla="*/ 1664493 h 1664493"/>
                <a:gd name="connsiteX20" fmla="*/ 340518 w 940593"/>
                <a:gd name="connsiteY20" fmla="*/ 1647825 h 1664493"/>
                <a:gd name="connsiteX21" fmla="*/ 381000 w 940593"/>
                <a:gd name="connsiteY21" fmla="*/ 1528762 h 1664493"/>
                <a:gd name="connsiteX22" fmla="*/ 373856 w 940593"/>
                <a:gd name="connsiteY22" fmla="*/ 1428750 h 1664493"/>
                <a:gd name="connsiteX23" fmla="*/ 404812 w 940593"/>
                <a:gd name="connsiteY23" fmla="*/ 1400175 h 1664493"/>
                <a:gd name="connsiteX24" fmla="*/ 395287 w 940593"/>
                <a:gd name="connsiteY24" fmla="*/ 1326356 h 1664493"/>
                <a:gd name="connsiteX25" fmla="*/ 304800 w 940593"/>
                <a:gd name="connsiteY25" fmla="*/ 1235868 h 1664493"/>
                <a:gd name="connsiteX26" fmla="*/ 333375 w 940593"/>
                <a:gd name="connsiteY26" fmla="*/ 1062037 h 1664493"/>
                <a:gd name="connsiteX27" fmla="*/ 330993 w 940593"/>
                <a:gd name="connsiteY27" fmla="*/ 1002506 h 1664493"/>
                <a:gd name="connsiteX28" fmla="*/ 307181 w 940593"/>
                <a:gd name="connsiteY28" fmla="*/ 921543 h 1664493"/>
                <a:gd name="connsiteX29" fmla="*/ 273843 w 940593"/>
                <a:gd name="connsiteY29" fmla="*/ 821531 h 1664493"/>
                <a:gd name="connsiteX30" fmla="*/ 254793 w 940593"/>
                <a:gd name="connsiteY30" fmla="*/ 742950 h 1664493"/>
                <a:gd name="connsiteX31" fmla="*/ 233362 w 940593"/>
                <a:gd name="connsiteY31" fmla="*/ 557212 h 1664493"/>
                <a:gd name="connsiteX32" fmla="*/ 133350 w 940593"/>
                <a:gd name="connsiteY32" fmla="*/ 442912 h 1664493"/>
                <a:gd name="connsiteX33" fmla="*/ 83343 w 940593"/>
                <a:gd name="connsiteY33" fmla="*/ 481012 h 1664493"/>
                <a:gd name="connsiteX34" fmla="*/ 0 w 940593"/>
                <a:gd name="connsiteY34" fmla="*/ 407194 h 1664493"/>
                <a:gd name="connsiteX35" fmla="*/ 21431 w 940593"/>
                <a:gd name="connsiteY35" fmla="*/ 361950 h 1664493"/>
                <a:gd name="connsiteX36" fmla="*/ 26193 w 940593"/>
                <a:gd name="connsiteY36" fmla="*/ 330993 h 1664493"/>
                <a:gd name="connsiteX37" fmla="*/ 90487 w 940593"/>
                <a:gd name="connsiteY37" fmla="*/ 238125 h 1664493"/>
                <a:gd name="connsiteX38" fmla="*/ 133350 w 940593"/>
                <a:gd name="connsiteY38" fmla="*/ 211931 h 1664493"/>
                <a:gd name="connsiteX39" fmla="*/ 97631 w 940593"/>
                <a:gd name="connsiteY39" fmla="*/ 116681 h 1664493"/>
                <a:gd name="connsiteX40" fmla="*/ 169068 w 940593"/>
                <a:gd name="connsiteY40" fmla="*/ 66675 h 1664493"/>
                <a:gd name="connsiteX41" fmla="*/ 166687 w 940593"/>
                <a:gd name="connsiteY41" fmla="*/ 4762 h 166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40593" h="1664493">
                  <a:moveTo>
                    <a:pt x="166687" y="4762"/>
                  </a:moveTo>
                  <a:lnTo>
                    <a:pt x="245269" y="35719"/>
                  </a:lnTo>
                  <a:lnTo>
                    <a:pt x="292893" y="28575"/>
                  </a:lnTo>
                  <a:lnTo>
                    <a:pt x="323850" y="45243"/>
                  </a:lnTo>
                  <a:lnTo>
                    <a:pt x="350043" y="0"/>
                  </a:lnTo>
                  <a:lnTo>
                    <a:pt x="407193" y="90487"/>
                  </a:lnTo>
                  <a:lnTo>
                    <a:pt x="409575" y="150018"/>
                  </a:lnTo>
                  <a:lnTo>
                    <a:pt x="426243" y="140493"/>
                  </a:lnTo>
                  <a:lnTo>
                    <a:pt x="442912" y="290512"/>
                  </a:lnTo>
                  <a:lnTo>
                    <a:pt x="521493" y="452437"/>
                  </a:lnTo>
                  <a:lnTo>
                    <a:pt x="581025" y="547687"/>
                  </a:lnTo>
                  <a:lnTo>
                    <a:pt x="659606" y="592931"/>
                  </a:lnTo>
                  <a:lnTo>
                    <a:pt x="700087" y="652462"/>
                  </a:lnTo>
                  <a:lnTo>
                    <a:pt x="733425" y="835818"/>
                  </a:lnTo>
                  <a:lnTo>
                    <a:pt x="878681" y="845343"/>
                  </a:lnTo>
                  <a:lnTo>
                    <a:pt x="940593" y="912018"/>
                  </a:lnTo>
                  <a:lnTo>
                    <a:pt x="852487" y="1316831"/>
                  </a:lnTo>
                  <a:lnTo>
                    <a:pt x="742950" y="1333499"/>
                  </a:lnTo>
                  <a:lnTo>
                    <a:pt x="592931" y="1512093"/>
                  </a:lnTo>
                  <a:lnTo>
                    <a:pt x="390525" y="1664493"/>
                  </a:lnTo>
                  <a:lnTo>
                    <a:pt x="340518" y="1647825"/>
                  </a:lnTo>
                  <a:lnTo>
                    <a:pt x="381000" y="1528762"/>
                  </a:lnTo>
                  <a:lnTo>
                    <a:pt x="373856" y="1428750"/>
                  </a:lnTo>
                  <a:lnTo>
                    <a:pt x="404812" y="1400175"/>
                  </a:lnTo>
                  <a:lnTo>
                    <a:pt x="395287" y="1326356"/>
                  </a:lnTo>
                  <a:lnTo>
                    <a:pt x="304800" y="1235868"/>
                  </a:lnTo>
                  <a:lnTo>
                    <a:pt x="333375" y="1062037"/>
                  </a:lnTo>
                  <a:lnTo>
                    <a:pt x="330993" y="1002506"/>
                  </a:lnTo>
                  <a:lnTo>
                    <a:pt x="307181" y="921543"/>
                  </a:lnTo>
                  <a:lnTo>
                    <a:pt x="273843" y="821531"/>
                  </a:lnTo>
                  <a:lnTo>
                    <a:pt x="254793" y="742950"/>
                  </a:lnTo>
                  <a:lnTo>
                    <a:pt x="233362" y="557212"/>
                  </a:lnTo>
                  <a:lnTo>
                    <a:pt x="133350" y="442912"/>
                  </a:lnTo>
                  <a:lnTo>
                    <a:pt x="83343" y="481012"/>
                  </a:lnTo>
                  <a:lnTo>
                    <a:pt x="0" y="407194"/>
                  </a:lnTo>
                  <a:lnTo>
                    <a:pt x="21431" y="361950"/>
                  </a:lnTo>
                  <a:lnTo>
                    <a:pt x="26193" y="330993"/>
                  </a:lnTo>
                  <a:lnTo>
                    <a:pt x="90487" y="238125"/>
                  </a:lnTo>
                  <a:lnTo>
                    <a:pt x="133350" y="211931"/>
                  </a:lnTo>
                  <a:lnTo>
                    <a:pt x="97631" y="116681"/>
                  </a:lnTo>
                  <a:lnTo>
                    <a:pt x="169068" y="66675"/>
                  </a:lnTo>
                  <a:cubicBezTo>
                    <a:pt x="168274" y="46037"/>
                    <a:pt x="167481" y="25400"/>
                    <a:pt x="166687" y="4762"/>
                  </a:cubicBez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7" name="フリーフォーム: 図形 116">
              <a:extLst>
                <a:ext uri="{FF2B5EF4-FFF2-40B4-BE49-F238E27FC236}">
                  <a16:creationId xmlns:a16="http://schemas.microsoft.com/office/drawing/2014/main" id="{4A106CD7-9A79-9C28-95DA-724ECE514CC9}"/>
                </a:ext>
              </a:extLst>
            </p:cNvPr>
            <p:cNvSpPr/>
            <p:nvPr/>
          </p:nvSpPr>
          <p:spPr>
            <a:xfrm>
              <a:off x="3961380" y="4854348"/>
              <a:ext cx="76541" cy="117361"/>
            </a:xfrm>
            <a:custGeom>
              <a:avLst/>
              <a:gdLst>
                <a:gd name="connsiteX0" fmla="*/ 47625 w 107157"/>
                <a:gd name="connsiteY0" fmla="*/ 0 h 169068"/>
                <a:gd name="connsiteX1" fmla="*/ 107157 w 107157"/>
                <a:gd name="connsiteY1" fmla="*/ 71437 h 169068"/>
                <a:gd name="connsiteX2" fmla="*/ 88107 w 107157"/>
                <a:gd name="connsiteY2" fmla="*/ 142875 h 169068"/>
                <a:gd name="connsiteX3" fmla="*/ 33338 w 107157"/>
                <a:gd name="connsiteY3" fmla="*/ 169068 h 169068"/>
                <a:gd name="connsiteX4" fmla="*/ 71438 w 107157"/>
                <a:gd name="connsiteY4" fmla="*/ 135731 h 169068"/>
                <a:gd name="connsiteX5" fmla="*/ 40482 w 107157"/>
                <a:gd name="connsiteY5" fmla="*/ 107156 h 169068"/>
                <a:gd name="connsiteX6" fmla="*/ 9525 w 107157"/>
                <a:gd name="connsiteY6" fmla="*/ 135731 h 169068"/>
                <a:gd name="connsiteX7" fmla="*/ 4763 w 107157"/>
                <a:gd name="connsiteY7" fmla="*/ 123825 h 169068"/>
                <a:gd name="connsiteX8" fmla="*/ 30957 w 107157"/>
                <a:gd name="connsiteY8" fmla="*/ 100012 h 169068"/>
                <a:gd name="connsiteX9" fmla="*/ 30957 w 107157"/>
                <a:gd name="connsiteY9" fmla="*/ 80962 h 169068"/>
                <a:gd name="connsiteX10" fmla="*/ 0 w 107157"/>
                <a:gd name="connsiteY10" fmla="*/ 90487 h 169068"/>
                <a:gd name="connsiteX11" fmla="*/ 47625 w 107157"/>
                <a:gd name="connsiteY11" fmla="*/ 0 h 169068"/>
                <a:gd name="connsiteX0" fmla="*/ 47625 w 107157"/>
                <a:gd name="connsiteY0" fmla="*/ 0 h 169068"/>
                <a:gd name="connsiteX1" fmla="*/ 107157 w 107157"/>
                <a:gd name="connsiteY1" fmla="*/ 71437 h 169068"/>
                <a:gd name="connsiteX2" fmla="*/ 88107 w 107157"/>
                <a:gd name="connsiteY2" fmla="*/ 142875 h 169068"/>
                <a:gd name="connsiteX3" fmla="*/ 33338 w 107157"/>
                <a:gd name="connsiteY3" fmla="*/ 169068 h 169068"/>
                <a:gd name="connsiteX4" fmla="*/ 69057 w 107157"/>
                <a:gd name="connsiteY4" fmla="*/ 130968 h 169068"/>
                <a:gd name="connsiteX5" fmla="*/ 40482 w 107157"/>
                <a:gd name="connsiteY5" fmla="*/ 107156 h 169068"/>
                <a:gd name="connsiteX6" fmla="*/ 9525 w 107157"/>
                <a:gd name="connsiteY6" fmla="*/ 135731 h 169068"/>
                <a:gd name="connsiteX7" fmla="*/ 4763 w 107157"/>
                <a:gd name="connsiteY7" fmla="*/ 123825 h 169068"/>
                <a:gd name="connsiteX8" fmla="*/ 30957 w 107157"/>
                <a:gd name="connsiteY8" fmla="*/ 100012 h 169068"/>
                <a:gd name="connsiteX9" fmla="*/ 30957 w 107157"/>
                <a:gd name="connsiteY9" fmla="*/ 80962 h 169068"/>
                <a:gd name="connsiteX10" fmla="*/ 0 w 107157"/>
                <a:gd name="connsiteY10" fmla="*/ 90487 h 169068"/>
                <a:gd name="connsiteX11" fmla="*/ 47625 w 107157"/>
                <a:gd name="connsiteY11" fmla="*/ 0 h 169068"/>
                <a:gd name="connsiteX0" fmla="*/ 47625 w 107157"/>
                <a:gd name="connsiteY0" fmla="*/ 0 h 166687"/>
                <a:gd name="connsiteX1" fmla="*/ 107157 w 107157"/>
                <a:gd name="connsiteY1" fmla="*/ 71437 h 166687"/>
                <a:gd name="connsiteX2" fmla="*/ 88107 w 107157"/>
                <a:gd name="connsiteY2" fmla="*/ 142875 h 166687"/>
                <a:gd name="connsiteX3" fmla="*/ 33338 w 107157"/>
                <a:gd name="connsiteY3" fmla="*/ 166687 h 166687"/>
                <a:gd name="connsiteX4" fmla="*/ 69057 w 107157"/>
                <a:gd name="connsiteY4" fmla="*/ 130968 h 166687"/>
                <a:gd name="connsiteX5" fmla="*/ 40482 w 107157"/>
                <a:gd name="connsiteY5" fmla="*/ 107156 h 166687"/>
                <a:gd name="connsiteX6" fmla="*/ 9525 w 107157"/>
                <a:gd name="connsiteY6" fmla="*/ 135731 h 166687"/>
                <a:gd name="connsiteX7" fmla="*/ 4763 w 107157"/>
                <a:gd name="connsiteY7" fmla="*/ 123825 h 166687"/>
                <a:gd name="connsiteX8" fmla="*/ 30957 w 107157"/>
                <a:gd name="connsiteY8" fmla="*/ 100012 h 166687"/>
                <a:gd name="connsiteX9" fmla="*/ 30957 w 107157"/>
                <a:gd name="connsiteY9" fmla="*/ 80962 h 166687"/>
                <a:gd name="connsiteX10" fmla="*/ 0 w 107157"/>
                <a:gd name="connsiteY10" fmla="*/ 90487 h 166687"/>
                <a:gd name="connsiteX11" fmla="*/ 47625 w 107157"/>
                <a:gd name="connsiteY11" fmla="*/ 0 h 166687"/>
                <a:gd name="connsiteX0" fmla="*/ 47625 w 107157"/>
                <a:gd name="connsiteY0" fmla="*/ 0 h 166687"/>
                <a:gd name="connsiteX1" fmla="*/ 107157 w 107157"/>
                <a:gd name="connsiteY1" fmla="*/ 71437 h 166687"/>
                <a:gd name="connsiteX2" fmla="*/ 88107 w 107157"/>
                <a:gd name="connsiteY2" fmla="*/ 142875 h 166687"/>
                <a:gd name="connsiteX3" fmla="*/ 33338 w 107157"/>
                <a:gd name="connsiteY3" fmla="*/ 166687 h 166687"/>
                <a:gd name="connsiteX4" fmla="*/ 69057 w 107157"/>
                <a:gd name="connsiteY4" fmla="*/ 130968 h 166687"/>
                <a:gd name="connsiteX5" fmla="*/ 40482 w 107157"/>
                <a:gd name="connsiteY5" fmla="*/ 107156 h 166687"/>
                <a:gd name="connsiteX6" fmla="*/ 9525 w 107157"/>
                <a:gd name="connsiteY6" fmla="*/ 135731 h 166687"/>
                <a:gd name="connsiteX7" fmla="*/ 4763 w 107157"/>
                <a:gd name="connsiteY7" fmla="*/ 123825 h 166687"/>
                <a:gd name="connsiteX8" fmla="*/ 30957 w 107157"/>
                <a:gd name="connsiteY8" fmla="*/ 100012 h 166687"/>
                <a:gd name="connsiteX9" fmla="*/ 30957 w 107157"/>
                <a:gd name="connsiteY9" fmla="*/ 80962 h 166687"/>
                <a:gd name="connsiteX10" fmla="*/ 0 w 107157"/>
                <a:gd name="connsiteY10" fmla="*/ 90487 h 166687"/>
                <a:gd name="connsiteX11" fmla="*/ 47625 w 107157"/>
                <a:gd name="connsiteY11" fmla="*/ 0 h 166687"/>
                <a:gd name="connsiteX0" fmla="*/ 47625 w 107157"/>
                <a:gd name="connsiteY0" fmla="*/ 0 h 166687"/>
                <a:gd name="connsiteX1" fmla="*/ 107157 w 107157"/>
                <a:gd name="connsiteY1" fmla="*/ 71437 h 166687"/>
                <a:gd name="connsiteX2" fmla="*/ 88107 w 107157"/>
                <a:gd name="connsiteY2" fmla="*/ 142875 h 166687"/>
                <a:gd name="connsiteX3" fmla="*/ 33338 w 107157"/>
                <a:gd name="connsiteY3" fmla="*/ 166687 h 166687"/>
                <a:gd name="connsiteX4" fmla="*/ 57150 w 107157"/>
                <a:gd name="connsiteY4" fmla="*/ 123824 h 166687"/>
                <a:gd name="connsiteX5" fmla="*/ 40482 w 107157"/>
                <a:gd name="connsiteY5" fmla="*/ 107156 h 166687"/>
                <a:gd name="connsiteX6" fmla="*/ 9525 w 107157"/>
                <a:gd name="connsiteY6" fmla="*/ 135731 h 166687"/>
                <a:gd name="connsiteX7" fmla="*/ 4763 w 107157"/>
                <a:gd name="connsiteY7" fmla="*/ 123825 h 166687"/>
                <a:gd name="connsiteX8" fmla="*/ 30957 w 107157"/>
                <a:gd name="connsiteY8" fmla="*/ 100012 h 166687"/>
                <a:gd name="connsiteX9" fmla="*/ 30957 w 107157"/>
                <a:gd name="connsiteY9" fmla="*/ 80962 h 166687"/>
                <a:gd name="connsiteX10" fmla="*/ 0 w 107157"/>
                <a:gd name="connsiteY10" fmla="*/ 90487 h 166687"/>
                <a:gd name="connsiteX11" fmla="*/ 47625 w 107157"/>
                <a:gd name="connsiteY11" fmla="*/ 0 h 166687"/>
                <a:gd name="connsiteX0" fmla="*/ 47625 w 107157"/>
                <a:gd name="connsiteY0" fmla="*/ 0 h 164306"/>
                <a:gd name="connsiteX1" fmla="*/ 107157 w 107157"/>
                <a:gd name="connsiteY1" fmla="*/ 71437 h 164306"/>
                <a:gd name="connsiteX2" fmla="*/ 88107 w 107157"/>
                <a:gd name="connsiteY2" fmla="*/ 142875 h 164306"/>
                <a:gd name="connsiteX3" fmla="*/ 26194 w 107157"/>
                <a:gd name="connsiteY3" fmla="*/ 164306 h 164306"/>
                <a:gd name="connsiteX4" fmla="*/ 57150 w 107157"/>
                <a:gd name="connsiteY4" fmla="*/ 123824 h 164306"/>
                <a:gd name="connsiteX5" fmla="*/ 40482 w 107157"/>
                <a:gd name="connsiteY5" fmla="*/ 107156 h 164306"/>
                <a:gd name="connsiteX6" fmla="*/ 9525 w 107157"/>
                <a:gd name="connsiteY6" fmla="*/ 135731 h 164306"/>
                <a:gd name="connsiteX7" fmla="*/ 4763 w 107157"/>
                <a:gd name="connsiteY7" fmla="*/ 123825 h 164306"/>
                <a:gd name="connsiteX8" fmla="*/ 30957 w 107157"/>
                <a:gd name="connsiteY8" fmla="*/ 100012 h 164306"/>
                <a:gd name="connsiteX9" fmla="*/ 30957 w 107157"/>
                <a:gd name="connsiteY9" fmla="*/ 80962 h 164306"/>
                <a:gd name="connsiteX10" fmla="*/ 0 w 107157"/>
                <a:gd name="connsiteY10" fmla="*/ 90487 h 164306"/>
                <a:gd name="connsiteX11" fmla="*/ 47625 w 107157"/>
                <a:gd name="connsiteY11" fmla="*/ 0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157" h="164306">
                  <a:moveTo>
                    <a:pt x="47625" y="0"/>
                  </a:moveTo>
                  <a:lnTo>
                    <a:pt x="107157" y="71437"/>
                  </a:lnTo>
                  <a:lnTo>
                    <a:pt x="88107" y="142875"/>
                  </a:lnTo>
                  <a:cubicBezTo>
                    <a:pt x="69851" y="150812"/>
                    <a:pt x="25400" y="144463"/>
                    <a:pt x="26194" y="164306"/>
                  </a:cubicBezTo>
                  <a:lnTo>
                    <a:pt x="57150" y="123824"/>
                  </a:lnTo>
                  <a:lnTo>
                    <a:pt x="40482" y="107156"/>
                  </a:lnTo>
                  <a:lnTo>
                    <a:pt x="9525" y="135731"/>
                  </a:lnTo>
                  <a:lnTo>
                    <a:pt x="4763" y="123825"/>
                  </a:lnTo>
                  <a:lnTo>
                    <a:pt x="30957" y="100012"/>
                  </a:lnTo>
                  <a:lnTo>
                    <a:pt x="30957" y="80962"/>
                  </a:lnTo>
                  <a:lnTo>
                    <a:pt x="0" y="90487"/>
                  </a:lnTo>
                  <a:lnTo>
                    <a:pt x="47625" y="0"/>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8" name="フリーフォーム: 図形 117">
              <a:extLst>
                <a:ext uri="{FF2B5EF4-FFF2-40B4-BE49-F238E27FC236}">
                  <a16:creationId xmlns:a16="http://schemas.microsoft.com/office/drawing/2014/main" id="{8EDFC570-7A80-E740-F252-F75E45EC8C79}"/>
                </a:ext>
              </a:extLst>
            </p:cNvPr>
            <p:cNvSpPr/>
            <p:nvPr/>
          </p:nvSpPr>
          <p:spPr>
            <a:xfrm>
              <a:off x="3891643" y="4941094"/>
              <a:ext cx="328272" cy="287451"/>
            </a:xfrm>
            <a:custGeom>
              <a:avLst/>
              <a:gdLst>
                <a:gd name="connsiteX0" fmla="*/ 340519 w 452438"/>
                <a:gd name="connsiteY0" fmla="*/ 19050 h 395288"/>
                <a:gd name="connsiteX1" fmla="*/ 385763 w 452438"/>
                <a:gd name="connsiteY1" fmla="*/ 107157 h 395288"/>
                <a:gd name="connsiteX2" fmla="*/ 447675 w 452438"/>
                <a:gd name="connsiteY2" fmla="*/ 76200 h 395288"/>
                <a:gd name="connsiteX3" fmla="*/ 452438 w 452438"/>
                <a:gd name="connsiteY3" fmla="*/ 121444 h 395288"/>
                <a:gd name="connsiteX4" fmla="*/ 388144 w 452438"/>
                <a:gd name="connsiteY4" fmla="*/ 169069 h 395288"/>
                <a:gd name="connsiteX5" fmla="*/ 378619 w 452438"/>
                <a:gd name="connsiteY5" fmla="*/ 178594 h 395288"/>
                <a:gd name="connsiteX6" fmla="*/ 414338 w 452438"/>
                <a:gd name="connsiteY6" fmla="*/ 283369 h 395288"/>
                <a:gd name="connsiteX7" fmla="*/ 366713 w 452438"/>
                <a:gd name="connsiteY7" fmla="*/ 302419 h 395288"/>
                <a:gd name="connsiteX8" fmla="*/ 300038 w 452438"/>
                <a:gd name="connsiteY8" fmla="*/ 395288 h 395288"/>
                <a:gd name="connsiteX9" fmla="*/ 278606 w 452438"/>
                <a:gd name="connsiteY9" fmla="*/ 390525 h 395288"/>
                <a:gd name="connsiteX10" fmla="*/ 228600 w 452438"/>
                <a:gd name="connsiteY10" fmla="*/ 288132 h 395288"/>
                <a:gd name="connsiteX11" fmla="*/ 0 w 452438"/>
                <a:gd name="connsiteY11" fmla="*/ 133350 h 395288"/>
                <a:gd name="connsiteX12" fmla="*/ 45244 w 452438"/>
                <a:gd name="connsiteY12" fmla="*/ 33338 h 395288"/>
                <a:gd name="connsiteX13" fmla="*/ 33338 w 452438"/>
                <a:gd name="connsiteY13" fmla="*/ 95250 h 395288"/>
                <a:gd name="connsiteX14" fmla="*/ 61913 w 452438"/>
                <a:gd name="connsiteY14" fmla="*/ 119063 h 395288"/>
                <a:gd name="connsiteX15" fmla="*/ 76200 w 452438"/>
                <a:gd name="connsiteY15" fmla="*/ 76200 h 395288"/>
                <a:gd name="connsiteX16" fmla="*/ 104775 w 452438"/>
                <a:gd name="connsiteY16" fmla="*/ 83344 h 395288"/>
                <a:gd name="connsiteX17" fmla="*/ 66675 w 452438"/>
                <a:gd name="connsiteY17" fmla="*/ 128588 h 395288"/>
                <a:gd name="connsiteX18" fmla="*/ 109538 w 452438"/>
                <a:gd name="connsiteY18" fmla="*/ 145257 h 395288"/>
                <a:gd name="connsiteX19" fmla="*/ 130969 w 452438"/>
                <a:gd name="connsiteY19" fmla="*/ 135732 h 395288"/>
                <a:gd name="connsiteX20" fmla="*/ 119063 w 452438"/>
                <a:gd name="connsiteY20" fmla="*/ 119063 h 395288"/>
                <a:gd name="connsiteX21" fmla="*/ 119063 w 452438"/>
                <a:gd name="connsiteY21" fmla="*/ 119063 h 395288"/>
                <a:gd name="connsiteX22" fmla="*/ 157163 w 452438"/>
                <a:gd name="connsiteY22" fmla="*/ 133350 h 395288"/>
                <a:gd name="connsiteX23" fmla="*/ 197644 w 452438"/>
                <a:gd name="connsiteY23" fmla="*/ 121444 h 395288"/>
                <a:gd name="connsiteX24" fmla="*/ 166688 w 452438"/>
                <a:gd name="connsiteY24" fmla="*/ 66675 h 395288"/>
                <a:gd name="connsiteX25" fmla="*/ 200025 w 452438"/>
                <a:gd name="connsiteY25" fmla="*/ 40482 h 395288"/>
                <a:gd name="connsiteX26" fmla="*/ 197644 w 452438"/>
                <a:gd name="connsiteY26" fmla="*/ 80963 h 395288"/>
                <a:gd name="connsiteX27" fmla="*/ 233363 w 452438"/>
                <a:gd name="connsiteY27" fmla="*/ 59532 h 395288"/>
                <a:gd name="connsiteX28" fmla="*/ 238125 w 452438"/>
                <a:gd name="connsiteY28" fmla="*/ 76200 h 395288"/>
                <a:gd name="connsiteX29" fmla="*/ 214313 w 452438"/>
                <a:gd name="connsiteY29" fmla="*/ 100013 h 395288"/>
                <a:gd name="connsiteX30" fmla="*/ 233363 w 452438"/>
                <a:gd name="connsiteY30" fmla="*/ 109538 h 395288"/>
                <a:gd name="connsiteX31" fmla="*/ 259556 w 452438"/>
                <a:gd name="connsiteY31" fmla="*/ 83344 h 395288"/>
                <a:gd name="connsiteX32" fmla="*/ 245269 w 452438"/>
                <a:gd name="connsiteY32" fmla="*/ 26194 h 395288"/>
                <a:gd name="connsiteX33" fmla="*/ 261938 w 452438"/>
                <a:gd name="connsiteY33" fmla="*/ 0 h 395288"/>
                <a:gd name="connsiteX34" fmla="*/ 340519 w 452438"/>
                <a:gd name="connsiteY34" fmla="*/ 19050 h 395288"/>
                <a:gd name="connsiteX0" fmla="*/ 340519 w 452438"/>
                <a:gd name="connsiteY0" fmla="*/ 19050 h 395288"/>
                <a:gd name="connsiteX1" fmla="*/ 385763 w 452438"/>
                <a:gd name="connsiteY1" fmla="*/ 107157 h 395288"/>
                <a:gd name="connsiteX2" fmla="*/ 447675 w 452438"/>
                <a:gd name="connsiteY2" fmla="*/ 76200 h 395288"/>
                <a:gd name="connsiteX3" fmla="*/ 452438 w 452438"/>
                <a:gd name="connsiteY3" fmla="*/ 121444 h 395288"/>
                <a:gd name="connsiteX4" fmla="*/ 388144 w 452438"/>
                <a:gd name="connsiteY4" fmla="*/ 169069 h 395288"/>
                <a:gd name="connsiteX5" fmla="*/ 388144 w 452438"/>
                <a:gd name="connsiteY5" fmla="*/ 185738 h 395288"/>
                <a:gd name="connsiteX6" fmla="*/ 414338 w 452438"/>
                <a:gd name="connsiteY6" fmla="*/ 283369 h 395288"/>
                <a:gd name="connsiteX7" fmla="*/ 366713 w 452438"/>
                <a:gd name="connsiteY7" fmla="*/ 302419 h 395288"/>
                <a:gd name="connsiteX8" fmla="*/ 300038 w 452438"/>
                <a:gd name="connsiteY8" fmla="*/ 395288 h 395288"/>
                <a:gd name="connsiteX9" fmla="*/ 278606 w 452438"/>
                <a:gd name="connsiteY9" fmla="*/ 390525 h 395288"/>
                <a:gd name="connsiteX10" fmla="*/ 228600 w 452438"/>
                <a:gd name="connsiteY10" fmla="*/ 288132 h 395288"/>
                <a:gd name="connsiteX11" fmla="*/ 0 w 452438"/>
                <a:gd name="connsiteY11" fmla="*/ 133350 h 395288"/>
                <a:gd name="connsiteX12" fmla="*/ 45244 w 452438"/>
                <a:gd name="connsiteY12" fmla="*/ 33338 h 395288"/>
                <a:gd name="connsiteX13" fmla="*/ 33338 w 452438"/>
                <a:gd name="connsiteY13" fmla="*/ 95250 h 395288"/>
                <a:gd name="connsiteX14" fmla="*/ 61913 w 452438"/>
                <a:gd name="connsiteY14" fmla="*/ 119063 h 395288"/>
                <a:gd name="connsiteX15" fmla="*/ 76200 w 452438"/>
                <a:gd name="connsiteY15" fmla="*/ 76200 h 395288"/>
                <a:gd name="connsiteX16" fmla="*/ 104775 w 452438"/>
                <a:gd name="connsiteY16" fmla="*/ 83344 h 395288"/>
                <a:gd name="connsiteX17" fmla="*/ 66675 w 452438"/>
                <a:gd name="connsiteY17" fmla="*/ 128588 h 395288"/>
                <a:gd name="connsiteX18" fmla="*/ 109538 w 452438"/>
                <a:gd name="connsiteY18" fmla="*/ 145257 h 395288"/>
                <a:gd name="connsiteX19" fmla="*/ 130969 w 452438"/>
                <a:gd name="connsiteY19" fmla="*/ 135732 h 395288"/>
                <a:gd name="connsiteX20" fmla="*/ 119063 w 452438"/>
                <a:gd name="connsiteY20" fmla="*/ 119063 h 395288"/>
                <a:gd name="connsiteX21" fmla="*/ 119063 w 452438"/>
                <a:gd name="connsiteY21" fmla="*/ 119063 h 395288"/>
                <a:gd name="connsiteX22" fmla="*/ 157163 w 452438"/>
                <a:gd name="connsiteY22" fmla="*/ 133350 h 395288"/>
                <a:gd name="connsiteX23" fmla="*/ 197644 w 452438"/>
                <a:gd name="connsiteY23" fmla="*/ 121444 h 395288"/>
                <a:gd name="connsiteX24" fmla="*/ 166688 w 452438"/>
                <a:gd name="connsiteY24" fmla="*/ 66675 h 395288"/>
                <a:gd name="connsiteX25" fmla="*/ 200025 w 452438"/>
                <a:gd name="connsiteY25" fmla="*/ 40482 h 395288"/>
                <a:gd name="connsiteX26" fmla="*/ 197644 w 452438"/>
                <a:gd name="connsiteY26" fmla="*/ 80963 h 395288"/>
                <a:gd name="connsiteX27" fmla="*/ 233363 w 452438"/>
                <a:gd name="connsiteY27" fmla="*/ 59532 h 395288"/>
                <a:gd name="connsiteX28" fmla="*/ 238125 w 452438"/>
                <a:gd name="connsiteY28" fmla="*/ 76200 h 395288"/>
                <a:gd name="connsiteX29" fmla="*/ 214313 w 452438"/>
                <a:gd name="connsiteY29" fmla="*/ 100013 h 395288"/>
                <a:gd name="connsiteX30" fmla="*/ 233363 w 452438"/>
                <a:gd name="connsiteY30" fmla="*/ 109538 h 395288"/>
                <a:gd name="connsiteX31" fmla="*/ 259556 w 452438"/>
                <a:gd name="connsiteY31" fmla="*/ 83344 h 395288"/>
                <a:gd name="connsiteX32" fmla="*/ 245269 w 452438"/>
                <a:gd name="connsiteY32" fmla="*/ 26194 h 395288"/>
                <a:gd name="connsiteX33" fmla="*/ 261938 w 452438"/>
                <a:gd name="connsiteY33" fmla="*/ 0 h 395288"/>
                <a:gd name="connsiteX34" fmla="*/ 340519 w 452438"/>
                <a:gd name="connsiteY34" fmla="*/ 19050 h 395288"/>
                <a:gd name="connsiteX0" fmla="*/ 340519 w 459581"/>
                <a:gd name="connsiteY0" fmla="*/ 19050 h 395288"/>
                <a:gd name="connsiteX1" fmla="*/ 385763 w 459581"/>
                <a:gd name="connsiteY1" fmla="*/ 107157 h 395288"/>
                <a:gd name="connsiteX2" fmla="*/ 447675 w 459581"/>
                <a:gd name="connsiteY2" fmla="*/ 76200 h 395288"/>
                <a:gd name="connsiteX3" fmla="*/ 459581 w 459581"/>
                <a:gd name="connsiteY3" fmla="*/ 128588 h 395288"/>
                <a:gd name="connsiteX4" fmla="*/ 388144 w 459581"/>
                <a:gd name="connsiteY4" fmla="*/ 169069 h 395288"/>
                <a:gd name="connsiteX5" fmla="*/ 388144 w 459581"/>
                <a:gd name="connsiteY5" fmla="*/ 185738 h 395288"/>
                <a:gd name="connsiteX6" fmla="*/ 414338 w 459581"/>
                <a:gd name="connsiteY6" fmla="*/ 283369 h 395288"/>
                <a:gd name="connsiteX7" fmla="*/ 366713 w 459581"/>
                <a:gd name="connsiteY7" fmla="*/ 302419 h 395288"/>
                <a:gd name="connsiteX8" fmla="*/ 300038 w 459581"/>
                <a:gd name="connsiteY8" fmla="*/ 395288 h 395288"/>
                <a:gd name="connsiteX9" fmla="*/ 278606 w 459581"/>
                <a:gd name="connsiteY9" fmla="*/ 390525 h 395288"/>
                <a:gd name="connsiteX10" fmla="*/ 228600 w 459581"/>
                <a:gd name="connsiteY10" fmla="*/ 288132 h 395288"/>
                <a:gd name="connsiteX11" fmla="*/ 0 w 459581"/>
                <a:gd name="connsiteY11" fmla="*/ 133350 h 395288"/>
                <a:gd name="connsiteX12" fmla="*/ 45244 w 459581"/>
                <a:gd name="connsiteY12" fmla="*/ 33338 h 395288"/>
                <a:gd name="connsiteX13" fmla="*/ 33338 w 459581"/>
                <a:gd name="connsiteY13" fmla="*/ 95250 h 395288"/>
                <a:gd name="connsiteX14" fmla="*/ 61913 w 459581"/>
                <a:gd name="connsiteY14" fmla="*/ 119063 h 395288"/>
                <a:gd name="connsiteX15" fmla="*/ 76200 w 459581"/>
                <a:gd name="connsiteY15" fmla="*/ 76200 h 395288"/>
                <a:gd name="connsiteX16" fmla="*/ 104775 w 459581"/>
                <a:gd name="connsiteY16" fmla="*/ 83344 h 395288"/>
                <a:gd name="connsiteX17" fmla="*/ 66675 w 459581"/>
                <a:gd name="connsiteY17" fmla="*/ 128588 h 395288"/>
                <a:gd name="connsiteX18" fmla="*/ 109538 w 459581"/>
                <a:gd name="connsiteY18" fmla="*/ 145257 h 395288"/>
                <a:gd name="connsiteX19" fmla="*/ 130969 w 459581"/>
                <a:gd name="connsiteY19" fmla="*/ 135732 h 395288"/>
                <a:gd name="connsiteX20" fmla="*/ 119063 w 459581"/>
                <a:gd name="connsiteY20" fmla="*/ 119063 h 395288"/>
                <a:gd name="connsiteX21" fmla="*/ 119063 w 459581"/>
                <a:gd name="connsiteY21" fmla="*/ 119063 h 395288"/>
                <a:gd name="connsiteX22" fmla="*/ 157163 w 459581"/>
                <a:gd name="connsiteY22" fmla="*/ 133350 h 395288"/>
                <a:gd name="connsiteX23" fmla="*/ 197644 w 459581"/>
                <a:gd name="connsiteY23" fmla="*/ 121444 h 395288"/>
                <a:gd name="connsiteX24" fmla="*/ 166688 w 459581"/>
                <a:gd name="connsiteY24" fmla="*/ 66675 h 395288"/>
                <a:gd name="connsiteX25" fmla="*/ 200025 w 459581"/>
                <a:gd name="connsiteY25" fmla="*/ 40482 h 395288"/>
                <a:gd name="connsiteX26" fmla="*/ 197644 w 459581"/>
                <a:gd name="connsiteY26" fmla="*/ 80963 h 395288"/>
                <a:gd name="connsiteX27" fmla="*/ 233363 w 459581"/>
                <a:gd name="connsiteY27" fmla="*/ 59532 h 395288"/>
                <a:gd name="connsiteX28" fmla="*/ 238125 w 459581"/>
                <a:gd name="connsiteY28" fmla="*/ 76200 h 395288"/>
                <a:gd name="connsiteX29" fmla="*/ 214313 w 459581"/>
                <a:gd name="connsiteY29" fmla="*/ 100013 h 395288"/>
                <a:gd name="connsiteX30" fmla="*/ 233363 w 459581"/>
                <a:gd name="connsiteY30" fmla="*/ 109538 h 395288"/>
                <a:gd name="connsiteX31" fmla="*/ 259556 w 459581"/>
                <a:gd name="connsiteY31" fmla="*/ 83344 h 395288"/>
                <a:gd name="connsiteX32" fmla="*/ 245269 w 459581"/>
                <a:gd name="connsiteY32" fmla="*/ 26194 h 395288"/>
                <a:gd name="connsiteX33" fmla="*/ 261938 w 459581"/>
                <a:gd name="connsiteY33" fmla="*/ 0 h 395288"/>
                <a:gd name="connsiteX34" fmla="*/ 340519 w 459581"/>
                <a:gd name="connsiteY34" fmla="*/ 19050 h 395288"/>
                <a:gd name="connsiteX0" fmla="*/ 340519 w 459581"/>
                <a:gd name="connsiteY0" fmla="*/ 19050 h 395288"/>
                <a:gd name="connsiteX1" fmla="*/ 385763 w 459581"/>
                <a:gd name="connsiteY1" fmla="*/ 107157 h 395288"/>
                <a:gd name="connsiteX2" fmla="*/ 447675 w 459581"/>
                <a:gd name="connsiteY2" fmla="*/ 76200 h 395288"/>
                <a:gd name="connsiteX3" fmla="*/ 459581 w 459581"/>
                <a:gd name="connsiteY3" fmla="*/ 128588 h 395288"/>
                <a:gd name="connsiteX4" fmla="*/ 392906 w 459581"/>
                <a:gd name="connsiteY4" fmla="*/ 185738 h 395288"/>
                <a:gd name="connsiteX5" fmla="*/ 388144 w 459581"/>
                <a:gd name="connsiteY5" fmla="*/ 185738 h 395288"/>
                <a:gd name="connsiteX6" fmla="*/ 414338 w 459581"/>
                <a:gd name="connsiteY6" fmla="*/ 283369 h 395288"/>
                <a:gd name="connsiteX7" fmla="*/ 366713 w 459581"/>
                <a:gd name="connsiteY7" fmla="*/ 302419 h 395288"/>
                <a:gd name="connsiteX8" fmla="*/ 300038 w 459581"/>
                <a:gd name="connsiteY8" fmla="*/ 395288 h 395288"/>
                <a:gd name="connsiteX9" fmla="*/ 278606 w 459581"/>
                <a:gd name="connsiteY9" fmla="*/ 390525 h 395288"/>
                <a:gd name="connsiteX10" fmla="*/ 228600 w 459581"/>
                <a:gd name="connsiteY10" fmla="*/ 288132 h 395288"/>
                <a:gd name="connsiteX11" fmla="*/ 0 w 459581"/>
                <a:gd name="connsiteY11" fmla="*/ 133350 h 395288"/>
                <a:gd name="connsiteX12" fmla="*/ 45244 w 459581"/>
                <a:gd name="connsiteY12" fmla="*/ 33338 h 395288"/>
                <a:gd name="connsiteX13" fmla="*/ 33338 w 459581"/>
                <a:gd name="connsiteY13" fmla="*/ 95250 h 395288"/>
                <a:gd name="connsiteX14" fmla="*/ 61913 w 459581"/>
                <a:gd name="connsiteY14" fmla="*/ 119063 h 395288"/>
                <a:gd name="connsiteX15" fmla="*/ 76200 w 459581"/>
                <a:gd name="connsiteY15" fmla="*/ 76200 h 395288"/>
                <a:gd name="connsiteX16" fmla="*/ 104775 w 459581"/>
                <a:gd name="connsiteY16" fmla="*/ 83344 h 395288"/>
                <a:gd name="connsiteX17" fmla="*/ 66675 w 459581"/>
                <a:gd name="connsiteY17" fmla="*/ 128588 h 395288"/>
                <a:gd name="connsiteX18" fmla="*/ 109538 w 459581"/>
                <a:gd name="connsiteY18" fmla="*/ 145257 h 395288"/>
                <a:gd name="connsiteX19" fmla="*/ 130969 w 459581"/>
                <a:gd name="connsiteY19" fmla="*/ 135732 h 395288"/>
                <a:gd name="connsiteX20" fmla="*/ 119063 w 459581"/>
                <a:gd name="connsiteY20" fmla="*/ 119063 h 395288"/>
                <a:gd name="connsiteX21" fmla="*/ 119063 w 459581"/>
                <a:gd name="connsiteY21" fmla="*/ 119063 h 395288"/>
                <a:gd name="connsiteX22" fmla="*/ 157163 w 459581"/>
                <a:gd name="connsiteY22" fmla="*/ 133350 h 395288"/>
                <a:gd name="connsiteX23" fmla="*/ 197644 w 459581"/>
                <a:gd name="connsiteY23" fmla="*/ 121444 h 395288"/>
                <a:gd name="connsiteX24" fmla="*/ 166688 w 459581"/>
                <a:gd name="connsiteY24" fmla="*/ 66675 h 395288"/>
                <a:gd name="connsiteX25" fmla="*/ 200025 w 459581"/>
                <a:gd name="connsiteY25" fmla="*/ 40482 h 395288"/>
                <a:gd name="connsiteX26" fmla="*/ 197644 w 459581"/>
                <a:gd name="connsiteY26" fmla="*/ 80963 h 395288"/>
                <a:gd name="connsiteX27" fmla="*/ 233363 w 459581"/>
                <a:gd name="connsiteY27" fmla="*/ 59532 h 395288"/>
                <a:gd name="connsiteX28" fmla="*/ 238125 w 459581"/>
                <a:gd name="connsiteY28" fmla="*/ 76200 h 395288"/>
                <a:gd name="connsiteX29" fmla="*/ 214313 w 459581"/>
                <a:gd name="connsiteY29" fmla="*/ 100013 h 395288"/>
                <a:gd name="connsiteX30" fmla="*/ 233363 w 459581"/>
                <a:gd name="connsiteY30" fmla="*/ 109538 h 395288"/>
                <a:gd name="connsiteX31" fmla="*/ 259556 w 459581"/>
                <a:gd name="connsiteY31" fmla="*/ 83344 h 395288"/>
                <a:gd name="connsiteX32" fmla="*/ 245269 w 459581"/>
                <a:gd name="connsiteY32" fmla="*/ 26194 h 395288"/>
                <a:gd name="connsiteX33" fmla="*/ 261938 w 459581"/>
                <a:gd name="connsiteY33" fmla="*/ 0 h 395288"/>
                <a:gd name="connsiteX34" fmla="*/ 340519 w 459581"/>
                <a:gd name="connsiteY34" fmla="*/ 19050 h 395288"/>
                <a:gd name="connsiteX0" fmla="*/ 340519 w 459581"/>
                <a:gd name="connsiteY0" fmla="*/ 19050 h 395288"/>
                <a:gd name="connsiteX1" fmla="*/ 385763 w 459581"/>
                <a:gd name="connsiteY1" fmla="*/ 107157 h 395288"/>
                <a:gd name="connsiteX2" fmla="*/ 447675 w 459581"/>
                <a:gd name="connsiteY2" fmla="*/ 76200 h 395288"/>
                <a:gd name="connsiteX3" fmla="*/ 459581 w 459581"/>
                <a:gd name="connsiteY3" fmla="*/ 128588 h 395288"/>
                <a:gd name="connsiteX4" fmla="*/ 392906 w 459581"/>
                <a:gd name="connsiteY4" fmla="*/ 185738 h 395288"/>
                <a:gd name="connsiteX5" fmla="*/ 388144 w 459581"/>
                <a:gd name="connsiteY5" fmla="*/ 185738 h 395288"/>
                <a:gd name="connsiteX6" fmla="*/ 414338 w 459581"/>
                <a:gd name="connsiteY6" fmla="*/ 283369 h 395288"/>
                <a:gd name="connsiteX7" fmla="*/ 373857 w 459581"/>
                <a:gd name="connsiteY7" fmla="*/ 307182 h 395288"/>
                <a:gd name="connsiteX8" fmla="*/ 300038 w 459581"/>
                <a:gd name="connsiteY8" fmla="*/ 395288 h 395288"/>
                <a:gd name="connsiteX9" fmla="*/ 278606 w 459581"/>
                <a:gd name="connsiteY9" fmla="*/ 390525 h 395288"/>
                <a:gd name="connsiteX10" fmla="*/ 228600 w 459581"/>
                <a:gd name="connsiteY10" fmla="*/ 288132 h 395288"/>
                <a:gd name="connsiteX11" fmla="*/ 0 w 459581"/>
                <a:gd name="connsiteY11" fmla="*/ 133350 h 395288"/>
                <a:gd name="connsiteX12" fmla="*/ 45244 w 459581"/>
                <a:gd name="connsiteY12" fmla="*/ 33338 h 395288"/>
                <a:gd name="connsiteX13" fmla="*/ 33338 w 459581"/>
                <a:gd name="connsiteY13" fmla="*/ 95250 h 395288"/>
                <a:gd name="connsiteX14" fmla="*/ 61913 w 459581"/>
                <a:gd name="connsiteY14" fmla="*/ 119063 h 395288"/>
                <a:gd name="connsiteX15" fmla="*/ 76200 w 459581"/>
                <a:gd name="connsiteY15" fmla="*/ 76200 h 395288"/>
                <a:gd name="connsiteX16" fmla="*/ 104775 w 459581"/>
                <a:gd name="connsiteY16" fmla="*/ 83344 h 395288"/>
                <a:gd name="connsiteX17" fmla="*/ 66675 w 459581"/>
                <a:gd name="connsiteY17" fmla="*/ 128588 h 395288"/>
                <a:gd name="connsiteX18" fmla="*/ 109538 w 459581"/>
                <a:gd name="connsiteY18" fmla="*/ 145257 h 395288"/>
                <a:gd name="connsiteX19" fmla="*/ 130969 w 459581"/>
                <a:gd name="connsiteY19" fmla="*/ 135732 h 395288"/>
                <a:gd name="connsiteX20" fmla="*/ 119063 w 459581"/>
                <a:gd name="connsiteY20" fmla="*/ 119063 h 395288"/>
                <a:gd name="connsiteX21" fmla="*/ 119063 w 459581"/>
                <a:gd name="connsiteY21" fmla="*/ 119063 h 395288"/>
                <a:gd name="connsiteX22" fmla="*/ 157163 w 459581"/>
                <a:gd name="connsiteY22" fmla="*/ 133350 h 395288"/>
                <a:gd name="connsiteX23" fmla="*/ 197644 w 459581"/>
                <a:gd name="connsiteY23" fmla="*/ 121444 h 395288"/>
                <a:gd name="connsiteX24" fmla="*/ 166688 w 459581"/>
                <a:gd name="connsiteY24" fmla="*/ 66675 h 395288"/>
                <a:gd name="connsiteX25" fmla="*/ 200025 w 459581"/>
                <a:gd name="connsiteY25" fmla="*/ 40482 h 395288"/>
                <a:gd name="connsiteX26" fmla="*/ 197644 w 459581"/>
                <a:gd name="connsiteY26" fmla="*/ 80963 h 395288"/>
                <a:gd name="connsiteX27" fmla="*/ 233363 w 459581"/>
                <a:gd name="connsiteY27" fmla="*/ 59532 h 395288"/>
                <a:gd name="connsiteX28" fmla="*/ 238125 w 459581"/>
                <a:gd name="connsiteY28" fmla="*/ 76200 h 395288"/>
                <a:gd name="connsiteX29" fmla="*/ 214313 w 459581"/>
                <a:gd name="connsiteY29" fmla="*/ 100013 h 395288"/>
                <a:gd name="connsiteX30" fmla="*/ 233363 w 459581"/>
                <a:gd name="connsiteY30" fmla="*/ 109538 h 395288"/>
                <a:gd name="connsiteX31" fmla="*/ 259556 w 459581"/>
                <a:gd name="connsiteY31" fmla="*/ 83344 h 395288"/>
                <a:gd name="connsiteX32" fmla="*/ 245269 w 459581"/>
                <a:gd name="connsiteY32" fmla="*/ 26194 h 395288"/>
                <a:gd name="connsiteX33" fmla="*/ 261938 w 459581"/>
                <a:gd name="connsiteY33" fmla="*/ 0 h 395288"/>
                <a:gd name="connsiteX34" fmla="*/ 340519 w 459581"/>
                <a:gd name="connsiteY34" fmla="*/ 19050 h 395288"/>
                <a:gd name="connsiteX0" fmla="*/ 340519 w 459581"/>
                <a:gd name="connsiteY0" fmla="*/ 19050 h 402432"/>
                <a:gd name="connsiteX1" fmla="*/ 385763 w 459581"/>
                <a:gd name="connsiteY1" fmla="*/ 107157 h 402432"/>
                <a:gd name="connsiteX2" fmla="*/ 447675 w 459581"/>
                <a:gd name="connsiteY2" fmla="*/ 76200 h 402432"/>
                <a:gd name="connsiteX3" fmla="*/ 459581 w 459581"/>
                <a:gd name="connsiteY3" fmla="*/ 128588 h 402432"/>
                <a:gd name="connsiteX4" fmla="*/ 392906 w 459581"/>
                <a:gd name="connsiteY4" fmla="*/ 185738 h 402432"/>
                <a:gd name="connsiteX5" fmla="*/ 388144 w 459581"/>
                <a:gd name="connsiteY5" fmla="*/ 185738 h 402432"/>
                <a:gd name="connsiteX6" fmla="*/ 414338 w 459581"/>
                <a:gd name="connsiteY6" fmla="*/ 283369 h 402432"/>
                <a:gd name="connsiteX7" fmla="*/ 373857 w 459581"/>
                <a:gd name="connsiteY7" fmla="*/ 307182 h 402432"/>
                <a:gd name="connsiteX8" fmla="*/ 311944 w 459581"/>
                <a:gd name="connsiteY8" fmla="*/ 402432 h 402432"/>
                <a:gd name="connsiteX9" fmla="*/ 278606 w 459581"/>
                <a:gd name="connsiteY9" fmla="*/ 390525 h 402432"/>
                <a:gd name="connsiteX10" fmla="*/ 228600 w 459581"/>
                <a:gd name="connsiteY10" fmla="*/ 288132 h 402432"/>
                <a:gd name="connsiteX11" fmla="*/ 0 w 459581"/>
                <a:gd name="connsiteY11" fmla="*/ 133350 h 402432"/>
                <a:gd name="connsiteX12" fmla="*/ 45244 w 459581"/>
                <a:gd name="connsiteY12" fmla="*/ 33338 h 402432"/>
                <a:gd name="connsiteX13" fmla="*/ 33338 w 459581"/>
                <a:gd name="connsiteY13" fmla="*/ 95250 h 402432"/>
                <a:gd name="connsiteX14" fmla="*/ 61913 w 459581"/>
                <a:gd name="connsiteY14" fmla="*/ 119063 h 402432"/>
                <a:gd name="connsiteX15" fmla="*/ 76200 w 459581"/>
                <a:gd name="connsiteY15" fmla="*/ 76200 h 402432"/>
                <a:gd name="connsiteX16" fmla="*/ 104775 w 459581"/>
                <a:gd name="connsiteY16" fmla="*/ 83344 h 402432"/>
                <a:gd name="connsiteX17" fmla="*/ 66675 w 459581"/>
                <a:gd name="connsiteY17" fmla="*/ 128588 h 402432"/>
                <a:gd name="connsiteX18" fmla="*/ 109538 w 459581"/>
                <a:gd name="connsiteY18" fmla="*/ 145257 h 402432"/>
                <a:gd name="connsiteX19" fmla="*/ 130969 w 459581"/>
                <a:gd name="connsiteY19" fmla="*/ 135732 h 402432"/>
                <a:gd name="connsiteX20" fmla="*/ 119063 w 459581"/>
                <a:gd name="connsiteY20" fmla="*/ 119063 h 402432"/>
                <a:gd name="connsiteX21" fmla="*/ 119063 w 459581"/>
                <a:gd name="connsiteY21" fmla="*/ 119063 h 402432"/>
                <a:gd name="connsiteX22" fmla="*/ 157163 w 459581"/>
                <a:gd name="connsiteY22" fmla="*/ 133350 h 402432"/>
                <a:gd name="connsiteX23" fmla="*/ 197644 w 459581"/>
                <a:gd name="connsiteY23" fmla="*/ 121444 h 402432"/>
                <a:gd name="connsiteX24" fmla="*/ 166688 w 459581"/>
                <a:gd name="connsiteY24" fmla="*/ 66675 h 402432"/>
                <a:gd name="connsiteX25" fmla="*/ 200025 w 459581"/>
                <a:gd name="connsiteY25" fmla="*/ 40482 h 402432"/>
                <a:gd name="connsiteX26" fmla="*/ 197644 w 459581"/>
                <a:gd name="connsiteY26" fmla="*/ 80963 h 402432"/>
                <a:gd name="connsiteX27" fmla="*/ 233363 w 459581"/>
                <a:gd name="connsiteY27" fmla="*/ 59532 h 402432"/>
                <a:gd name="connsiteX28" fmla="*/ 238125 w 459581"/>
                <a:gd name="connsiteY28" fmla="*/ 76200 h 402432"/>
                <a:gd name="connsiteX29" fmla="*/ 214313 w 459581"/>
                <a:gd name="connsiteY29" fmla="*/ 100013 h 402432"/>
                <a:gd name="connsiteX30" fmla="*/ 233363 w 459581"/>
                <a:gd name="connsiteY30" fmla="*/ 109538 h 402432"/>
                <a:gd name="connsiteX31" fmla="*/ 259556 w 459581"/>
                <a:gd name="connsiteY31" fmla="*/ 83344 h 402432"/>
                <a:gd name="connsiteX32" fmla="*/ 245269 w 459581"/>
                <a:gd name="connsiteY32" fmla="*/ 26194 h 402432"/>
                <a:gd name="connsiteX33" fmla="*/ 261938 w 459581"/>
                <a:gd name="connsiteY33" fmla="*/ 0 h 402432"/>
                <a:gd name="connsiteX34" fmla="*/ 340519 w 459581"/>
                <a:gd name="connsiteY34" fmla="*/ 19050 h 402432"/>
                <a:gd name="connsiteX0" fmla="*/ 340519 w 459581"/>
                <a:gd name="connsiteY0" fmla="*/ 19050 h 402432"/>
                <a:gd name="connsiteX1" fmla="*/ 385763 w 459581"/>
                <a:gd name="connsiteY1" fmla="*/ 107157 h 402432"/>
                <a:gd name="connsiteX2" fmla="*/ 447675 w 459581"/>
                <a:gd name="connsiteY2" fmla="*/ 76200 h 402432"/>
                <a:gd name="connsiteX3" fmla="*/ 459581 w 459581"/>
                <a:gd name="connsiteY3" fmla="*/ 128588 h 402432"/>
                <a:gd name="connsiteX4" fmla="*/ 392906 w 459581"/>
                <a:gd name="connsiteY4" fmla="*/ 185738 h 402432"/>
                <a:gd name="connsiteX5" fmla="*/ 388144 w 459581"/>
                <a:gd name="connsiteY5" fmla="*/ 185738 h 402432"/>
                <a:gd name="connsiteX6" fmla="*/ 414338 w 459581"/>
                <a:gd name="connsiteY6" fmla="*/ 283369 h 402432"/>
                <a:gd name="connsiteX7" fmla="*/ 373857 w 459581"/>
                <a:gd name="connsiteY7" fmla="*/ 307182 h 402432"/>
                <a:gd name="connsiteX8" fmla="*/ 311944 w 459581"/>
                <a:gd name="connsiteY8" fmla="*/ 402432 h 402432"/>
                <a:gd name="connsiteX9" fmla="*/ 285750 w 459581"/>
                <a:gd name="connsiteY9" fmla="*/ 385762 h 402432"/>
                <a:gd name="connsiteX10" fmla="*/ 228600 w 459581"/>
                <a:gd name="connsiteY10" fmla="*/ 288132 h 402432"/>
                <a:gd name="connsiteX11" fmla="*/ 0 w 459581"/>
                <a:gd name="connsiteY11" fmla="*/ 133350 h 402432"/>
                <a:gd name="connsiteX12" fmla="*/ 45244 w 459581"/>
                <a:gd name="connsiteY12" fmla="*/ 33338 h 402432"/>
                <a:gd name="connsiteX13" fmla="*/ 33338 w 459581"/>
                <a:gd name="connsiteY13" fmla="*/ 95250 h 402432"/>
                <a:gd name="connsiteX14" fmla="*/ 61913 w 459581"/>
                <a:gd name="connsiteY14" fmla="*/ 119063 h 402432"/>
                <a:gd name="connsiteX15" fmla="*/ 76200 w 459581"/>
                <a:gd name="connsiteY15" fmla="*/ 76200 h 402432"/>
                <a:gd name="connsiteX16" fmla="*/ 104775 w 459581"/>
                <a:gd name="connsiteY16" fmla="*/ 83344 h 402432"/>
                <a:gd name="connsiteX17" fmla="*/ 66675 w 459581"/>
                <a:gd name="connsiteY17" fmla="*/ 128588 h 402432"/>
                <a:gd name="connsiteX18" fmla="*/ 109538 w 459581"/>
                <a:gd name="connsiteY18" fmla="*/ 145257 h 402432"/>
                <a:gd name="connsiteX19" fmla="*/ 130969 w 459581"/>
                <a:gd name="connsiteY19" fmla="*/ 135732 h 402432"/>
                <a:gd name="connsiteX20" fmla="*/ 119063 w 459581"/>
                <a:gd name="connsiteY20" fmla="*/ 119063 h 402432"/>
                <a:gd name="connsiteX21" fmla="*/ 119063 w 459581"/>
                <a:gd name="connsiteY21" fmla="*/ 119063 h 402432"/>
                <a:gd name="connsiteX22" fmla="*/ 157163 w 459581"/>
                <a:gd name="connsiteY22" fmla="*/ 133350 h 402432"/>
                <a:gd name="connsiteX23" fmla="*/ 197644 w 459581"/>
                <a:gd name="connsiteY23" fmla="*/ 121444 h 402432"/>
                <a:gd name="connsiteX24" fmla="*/ 166688 w 459581"/>
                <a:gd name="connsiteY24" fmla="*/ 66675 h 402432"/>
                <a:gd name="connsiteX25" fmla="*/ 200025 w 459581"/>
                <a:gd name="connsiteY25" fmla="*/ 40482 h 402432"/>
                <a:gd name="connsiteX26" fmla="*/ 197644 w 459581"/>
                <a:gd name="connsiteY26" fmla="*/ 80963 h 402432"/>
                <a:gd name="connsiteX27" fmla="*/ 233363 w 459581"/>
                <a:gd name="connsiteY27" fmla="*/ 59532 h 402432"/>
                <a:gd name="connsiteX28" fmla="*/ 238125 w 459581"/>
                <a:gd name="connsiteY28" fmla="*/ 76200 h 402432"/>
                <a:gd name="connsiteX29" fmla="*/ 214313 w 459581"/>
                <a:gd name="connsiteY29" fmla="*/ 100013 h 402432"/>
                <a:gd name="connsiteX30" fmla="*/ 233363 w 459581"/>
                <a:gd name="connsiteY30" fmla="*/ 109538 h 402432"/>
                <a:gd name="connsiteX31" fmla="*/ 259556 w 459581"/>
                <a:gd name="connsiteY31" fmla="*/ 83344 h 402432"/>
                <a:gd name="connsiteX32" fmla="*/ 245269 w 459581"/>
                <a:gd name="connsiteY32" fmla="*/ 26194 h 402432"/>
                <a:gd name="connsiteX33" fmla="*/ 261938 w 459581"/>
                <a:gd name="connsiteY33" fmla="*/ 0 h 402432"/>
                <a:gd name="connsiteX34" fmla="*/ 340519 w 459581"/>
                <a:gd name="connsiteY34" fmla="*/ 19050 h 402432"/>
                <a:gd name="connsiteX0" fmla="*/ 340519 w 459581"/>
                <a:gd name="connsiteY0" fmla="*/ 19050 h 402432"/>
                <a:gd name="connsiteX1" fmla="*/ 397669 w 459581"/>
                <a:gd name="connsiteY1" fmla="*/ 100013 h 402432"/>
                <a:gd name="connsiteX2" fmla="*/ 447675 w 459581"/>
                <a:gd name="connsiteY2" fmla="*/ 76200 h 402432"/>
                <a:gd name="connsiteX3" fmla="*/ 459581 w 459581"/>
                <a:gd name="connsiteY3" fmla="*/ 128588 h 402432"/>
                <a:gd name="connsiteX4" fmla="*/ 392906 w 459581"/>
                <a:gd name="connsiteY4" fmla="*/ 185738 h 402432"/>
                <a:gd name="connsiteX5" fmla="*/ 388144 w 459581"/>
                <a:gd name="connsiteY5" fmla="*/ 185738 h 402432"/>
                <a:gd name="connsiteX6" fmla="*/ 414338 w 459581"/>
                <a:gd name="connsiteY6" fmla="*/ 283369 h 402432"/>
                <a:gd name="connsiteX7" fmla="*/ 373857 w 459581"/>
                <a:gd name="connsiteY7" fmla="*/ 307182 h 402432"/>
                <a:gd name="connsiteX8" fmla="*/ 311944 w 459581"/>
                <a:gd name="connsiteY8" fmla="*/ 402432 h 402432"/>
                <a:gd name="connsiteX9" fmla="*/ 285750 w 459581"/>
                <a:gd name="connsiteY9" fmla="*/ 385762 h 402432"/>
                <a:gd name="connsiteX10" fmla="*/ 228600 w 459581"/>
                <a:gd name="connsiteY10" fmla="*/ 288132 h 402432"/>
                <a:gd name="connsiteX11" fmla="*/ 0 w 459581"/>
                <a:gd name="connsiteY11" fmla="*/ 133350 h 402432"/>
                <a:gd name="connsiteX12" fmla="*/ 45244 w 459581"/>
                <a:gd name="connsiteY12" fmla="*/ 33338 h 402432"/>
                <a:gd name="connsiteX13" fmla="*/ 33338 w 459581"/>
                <a:gd name="connsiteY13" fmla="*/ 95250 h 402432"/>
                <a:gd name="connsiteX14" fmla="*/ 61913 w 459581"/>
                <a:gd name="connsiteY14" fmla="*/ 119063 h 402432"/>
                <a:gd name="connsiteX15" fmla="*/ 76200 w 459581"/>
                <a:gd name="connsiteY15" fmla="*/ 76200 h 402432"/>
                <a:gd name="connsiteX16" fmla="*/ 104775 w 459581"/>
                <a:gd name="connsiteY16" fmla="*/ 83344 h 402432"/>
                <a:gd name="connsiteX17" fmla="*/ 66675 w 459581"/>
                <a:gd name="connsiteY17" fmla="*/ 128588 h 402432"/>
                <a:gd name="connsiteX18" fmla="*/ 109538 w 459581"/>
                <a:gd name="connsiteY18" fmla="*/ 145257 h 402432"/>
                <a:gd name="connsiteX19" fmla="*/ 130969 w 459581"/>
                <a:gd name="connsiteY19" fmla="*/ 135732 h 402432"/>
                <a:gd name="connsiteX20" fmla="*/ 119063 w 459581"/>
                <a:gd name="connsiteY20" fmla="*/ 119063 h 402432"/>
                <a:gd name="connsiteX21" fmla="*/ 119063 w 459581"/>
                <a:gd name="connsiteY21" fmla="*/ 119063 h 402432"/>
                <a:gd name="connsiteX22" fmla="*/ 157163 w 459581"/>
                <a:gd name="connsiteY22" fmla="*/ 133350 h 402432"/>
                <a:gd name="connsiteX23" fmla="*/ 197644 w 459581"/>
                <a:gd name="connsiteY23" fmla="*/ 121444 h 402432"/>
                <a:gd name="connsiteX24" fmla="*/ 166688 w 459581"/>
                <a:gd name="connsiteY24" fmla="*/ 66675 h 402432"/>
                <a:gd name="connsiteX25" fmla="*/ 200025 w 459581"/>
                <a:gd name="connsiteY25" fmla="*/ 40482 h 402432"/>
                <a:gd name="connsiteX26" fmla="*/ 197644 w 459581"/>
                <a:gd name="connsiteY26" fmla="*/ 80963 h 402432"/>
                <a:gd name="connsiteX27" fmla="*/ 233363 w 459581"/>
                <a:gd name="connsiteY27" fmla="*/ 59532 h 402432"/>
                <a:gd name="connsiteX28" fmla="*/ 238125 w 459581"/>
                <a:gd name="connsiteY28" fmla="*/ 76200 h 402432"/>
                <a:gd name="connsiteX29" fmla="*/ 214313 w 459581"/>
                <a:gd name="connsiteY29" fmla="*/ 100013 h 402432"/>
                <a:gd name="connsiteX30" fmla="*/ 233363 w 459581"/>
                <a:gd name="connsiteY30" fmla="*/ 109538 h 402432"/>
                <a:gd name="connsiteX31" fmla="*/ 259556 w 459581"/>
                <a:gd name="connsiteY31" fmla="*/ 83344 h 402432"/>
                <a:gd name="connsiteX32" fmla="*/ 245269 w 459581"/>
                <a:gd name="connsiteY32" fmla="*/ 26194 h 402432"/>
                <a:gd name="connsiteX33" fmla="*/ 261938 w 459581"/>
                <a:gd name="connsiteY33" fmla="*/ 0 h 402432"/>
                <a:gd name="connsiteX34" fmla="*/ 340519 w 459581"/>
                <a:gd name="connsiteY34" fmla="*/ 19050 h 402432"/>
                <a:gd name="connsiteX0" fmla="*/ 340519 w 459581"/>
                <a:gd name="connsiteY0" fmla="*/ 19050 h 402432"/>
                <a:gd name="connsiteX1" fmla="*/ 397669 w 459581"/>
                <a:gd name="connsiteY1" fmla="*/ 100013 h 402432"/>
                <a:gd name="connsiteX2" fmla="*/ 447675 w 459581"/>
                <a:gd name="connsiteY2" fmla="*/ 76200 h 402432"/>
                <a:gd name="connsiteX3" fmla="*/ 459581 w 459581"/>
                <a:gd name="connsiteY3" fmla="*/ 128588 h 402432"/>
                <a:gd name="connsiteX4" fmla="*/ 392906 w 459581"/>
                <a:gd name="connsiteY4" fmla="*/ 185738 h 402432"/>
                <a:gd name="connsiteX5" fmla="*/ 388144 w 459581"/>
                <a:gd name="connsiteY5" fmla="*/ 185738 h 402432"/>
                <a:gd name="connsiteX6" fmla="*/ 414338 w 459581"/>
                <a:gd name="connsiteY6" fmla="*/ 283369 h 402432"/>
                <a:gd name="connsiteX7" fmla="*/ 373857 w 459581"/>
                <a:gd name="connsiteY7" fmla="*/ 307182 h 402432"/>
                <a:gd name="connsiteX8" fmla="*/ 311944 w 459581"/>
                <a:gd name="connsiteY8" fmla="*/ 402432 h 402432"/>
                <a:gd name="connsiteX9" fmla="*/ 285750 w 459581"/>
                <a:gd name="connsiteY9" fmla="*/ 385762 h 402432"/>
                <a:gd name="connsiteX10" fmla="*/ 228600 w 459581"/>
                <a:gd name="connsiteY10" fmla="*/ 288132 h 402432"/>
                <a:gd name="connsiteX11" fmla="*/ 0 w 459581"/>
                <a:gd name="connsiteY11" fmla="*/ 133350 h 402432"/>
                <a:gd name="connsiteX12" fmla="*/ 45244 w 459581"/>
                <a:gd name="connsiteY12" fmla="*/ 33338 h 402432"/>
                <a:gd name="connsiteX13" fmla="*/ 35719 w 459581"/>
                <a:gd name="connsiteY13" fmla="*/ 76200 h 402432"/>
                <a:gd name="connsiteX14" fmla="*/ 33338 w 459581"/>
                <a:gd name="connsiteY14" fmla="*/ 95250 h 402432"/>
                <a:gd name="connsiteX15" fmla="*/ 61913 w 459581"/>
                <a:gd name="connsiteY15" fmla="*/ 119063 h 402432"/>
                <a:gd name="connsiteX16" fmla="*/ 76200 w 459581"/>
                <a:gd name="connsiteY16" fmla="*/ 76200 h 402432"/>
                <a:gd name="connsiteX17" fmla="*/ 104775 w 459581"/>
                <a:gd name="connsiteY17" fmla="*/ 83344 h 402432"/>
                <a:gd name="connsiteX18" fmla="*/ 66675 w 459581"/>
                <a:gd name="connsiteY18" fmla="*/ 128588 h 402432"/>
                <a:gd name="connsiteX19" fmla="*/ 109538 w 459581"/>
                <a:gd name="connsiteY19" fmla="*/ 145257 h 402432"/>
                <a:gd name="connsiteX20" fmla="*/ 130969 w 459581"/>
                <a:gd name="connsiteY20" fmla="*/ 135732 h 402432"/>
                <a:gd name="connsiteX21" fmla="*/ 119063 w 459581"/>
                <a:gd name="connsiteY21" fmla="*/ 119063 h 402432"/>
                <a:gd name="connsiteX22" fmla="*/ 119063 w 459581"/>
                <a:gd name="connsiteY22" fmla="*/ 119063 h 402432"/>
                <a:gd name="connsiteX23" fmla="*/ 157163 w 459581"/>
                <a:gd name="connsiteY23" fmla="*/ 133350 h 402432"/>
                <a:gd name="connsiteX24" fmla="*/ 197644 w 459581"/>
                <a:gd name="connsiteY24" fmla="*/ 121444 h 402432"/>
                <a:gd name="connsiteX25" fmla="*/ 166688 w 459581"/>
                <a:gd name="connsiteY25" fmla="*/ 66675 h 402432"/>
                <a:gd name="connsiteX26" fmla="*/ 200025 w 459581"/>
                <a:gd name="connsiteY26" fmla="*/ 40482 h 402432"/>
                <a:gd name="connsiteX27" fmla="*/ 197644 w 459581"/>
                <a:gd name="connsiteY27" fmla="*/ 80963 h 402432"/>
                <a:gd name="connsiteX28" fmla="*/ 233363 w 459581"/>
                <a:gd name="connsiteY28" fmla="*/ 59532 h 402432"/>
                <a:gd name="connsiteX29" fmla="*/ 238125 w 459581"/>
                <a:gd name="connsiteY29" fmla="*/ 76200 h 402432"/>
                <a:gd name="connsiteX30" fmla="*/ 214313 w 459581"/>
                <a:gd name="connsiteY30" fmla="*/ 100013 h 402432"/>
                <a:gd name="connsiteX31" fmla="*/ 233363 w 459581"/>
                <a:gd name="connsiteY31" fmla="*/ 109538 h 402432"/>
                <a:gd name="connsiteX32" fmla="*/ 259556 w 459581"/>
                <a:gd name="connsiteY32" fmla="*/ 83344 h 402432"/>
                <a:gd name="connsiteX33" fmla="*/ 245269 w 459581"/>
                <a:gd name="connsiteY33" fmla="*/ 26194 h 402432"/>
                <a:gd name="connsiteX34" fmla="*/ 261938 w 459581"/>
                <a:gd name="connsiteY34" fmla="*/ 0 h 402432"/>
                <a:gd name="connsiteX35" fmla="*/ 340519 w 459581"/>
                <a:gd name="connsiteY35" fmla="*/ 19050 h 402432"/>
                <a:gd name="connsiteX0" fmla="*/ 340519 w 459581"/>
                <a:gd name="connsiteY0" fmla="*/ 19050 h 402432"/>
                <a:gd name="connsiteX1" fmla="*/ 397669 w 459581"/>
                <a:gd name="connsiteY1" fmla="*/ 100013 h 402432"/>
                <a:gd name="connsiteX2" fmla="*/ 447675 w 459581"/>
                <a:gd name="connsiteY2" fmla="*/ 76200 h 402432"/>
                <a:gd name="connsiteX3" fmla="*/ 459581 w 459581"/>
                <a:gd name="connsiteY3" fmla="*/ 128588 h 402432"/>
                <a:gd name="connsiteX4" fmla="*/ 392906 w 459581"/>
                <a:gd name="connsiteY4" fmla="*/ 185738 h 402432"/>
                <a:gd name="connsiteX5" fmla="*/ 388144 w 459581"/>
                <a:gd name="connsiteY5" fmla="*/ 185738 h 402432"/>
                <a:gd name="connsiteX6" fmla="*/ 414338 w 459581"/>
                <a:gd name="connsiteY6" fmla="*/ 283369 h 402432"/>
                <a:gd name="connsiteX7" fmla="*/ 373857 w 459581"/>
                <a:gd name="connsiteY7" fmla="*/ 307182 h 402432"/>
                <a:gd name="connsiteX8" fmla="*/ 311944 w 459581"/>
                <a:gd name="connsiteY8" fmla="*/ 402432 h 402432"/>
                <a:gd name="connsiteX9" fmla="*/ 285750 w 459581"/>
                <a:gd name="connsiteY9" fmla="*/ 385762 h 402432"/>
                <a:gd name="connsiteX10" fmla="*/ 228600 w 459581"/>
                <a:gd name="connsiteY10" fmla="*/ 288132 h 402432"/>
                <a:gd name="connsiteX11" fmla="*/ 0 w 459581"/>
                <a:gd name="connsiteY11" fmla="*/ 133350 h 402432"/>
                <a:gd name="connsiteX12" fmla="*/ 45244 w 459581"/>
                <a:gd name="connsiteY12" fmla="*/ 33338 h 402432"/>
                <a:gd name="connsiteX13" fmla="*/ 35719 w 459581"/>
                <a:gd name="connsiteY13" fmla="*/ 76200 h 402432"/>
                <a:gd name="connsiteX14" fmla="*/ 33338 w 459581"/>
                <a:gd name="connsiteY14" fmla="*/ 95250 h 402432"/>
                <a:gd name="connsiteX15" fmla="*/ 61913 w 459581"/>
                <a:gd name="connsiteY15" fmla="*/ 119063 h 402432"/>
                <a:gd name="connsiteX16" fmla="*/ 76200 w 459581"/>
                <a:gd name="connsiteY16" fmla="*/ 76200 h 402432"/>
                <a:gd name="connsiteX17" fmla="*/ 104775 w 459581"/>
                <a:gd name="connsiteY17" fmla="*/ 83344 h 402432"/>
                <a:gd name="connsiteX18" fmla="*/ 66675 w 459581"/>
                <a:gd name="connsiteY18" fmla="*/ 128588 h 402432"/>
                <a:gd name="connsiteX19" fmla="*/ 109538 w 459581"/>
                <a:gd name="connsiteY19" fmla="*/ 145257 h 402432"/>
                <a:gd name="connsiteX20" fmla="*/ 130969 w 459581"/>
                <a:gd name="connsiteY20" fmla="*/ 135732 h 402432"/>
                <a:gd name="connsiteX21" fmla="*/ 119063 w 459581"/>
                <a:gd name="connsiteY21" fmla="*/ 119063 h 402432"/>
                <a:gd name="connsiteX22" fmla="*/ 119063 w 459581"/>
                <a:gd name="connsiteY22" fmla="*/ 119063 h 402432"/>
                <a:gd name="connsiteX23" fmla="*/ 157163 w 459581"/>
                <a:gd name="connsiteY23" fmla="*/ 133350 h 402432"/>
                <a:gd name="connsiteX24" fmla="*/ 197644 w 459581"/>
                <a:gd name="connsiteY24" fmla="*/ 121444 h 402432"/>
                <a:gd name="connsiteX25" fmla="*/ 166688 w 459581"/>
                <a:gd name="connsiteY25" fmla="*/ 66675 h 402432"/>
                <a:gd name="connsiteX26" fmla="*/ 200025 w 459581"/>
                <a:gd name="connsiteY26" fmla="*/ 40482 h 402432"/>
                <a:gd name="connsiteX27" fmla="*/ 197644 w 459581"/>
                <a:gd name="connsiteY27" fmla="*/ 80963 h 402432"/>
                <a:gd name="connsiteX28" fmla="*/ 233363 w 459581"/>
                <a:gd name="connsiteY28" fmla="*/ 59532 h 402432"/>
                <a:gd name="connsiteX29" fmla="*/ 238125 w 459581"/>
                <a:gd name="connsiteY29" fmla="*/ 76200 h 402432"/>
                <a:gd name="connsiteX30" fmla="*/ 214313 w 459581"/>
                <a:gd name="connsiteY30" fmla="*/ 100013 h 402432"/>
                <a:gd name="connsiteX31" fmla="*/ 233363 w 459581"/>
                <a:gd name="connsiteY31" fmla="*/ 109538 h 402432"/>
                <a:gd name="connsiteX32" fmla="*/ 259556 w 459581"/>
                <a:gd name="connsiteY32" fmla="*/ 83344 h 402432"/>
                <a:gd name="connsiteX33" fmla="*/ 245269 w 459581"/>
                <a:gd name="connsiteY33" fmla="*/ 26194 h 402432"/>
                <a:gd name="connsiteX34" fmla="*/ 261938 w 459581"/>
                <a:gd name="connsiteY34" fmla="*/ 0 h 402432"/>
                <a:gd name="connsiteX35" fmla="*/ 340519 w 459581"/>
                <a:gd name="connsiteY35" fmla="*/ 19050 h 40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9581" h="402432">
                  <a:moveTo>
                    <a:pt x="340519" y="19050"/>
                  </a:moveTo>
                  <a:lnTo>
                    <a:pt x="397669" y="100013"/>
                  </a:lnTo>
                  <a:lnTo>
                    <a:pt x="447675" y="76200"/>
                  </a:lnTo>
                  <a:lnTo>
                    <a:pt x="459581" y="128588"/>
                  </a:lnTo>
                  <a:lnTo>
                    <a:pt x="392906" y="185738"/>
                  </a:lnTo>
                  <a:lnTo>
                    <a:pt x="388144" y="185738"/>
                  </a:lnTo>
                  <a:lnTo>
                    <a:pt x="414338" y="283369"/>
                  </a:lnTo>
                  <a:lnTo>
                    <a:pt x="373857" y="307182"/>
                  </a:lnTo>
                  <a:lnTo>
                    <a:pt x="311944" y="402432"/>
                  </a:lnTo>
                  <a:lnTo>
                    <a:pt x="285750" y="385762"/>
                  </a:lnTo>
                  <a:lnTo>
                    <a:pt x="228600" y="288132"/>
                  </a:lnTo>
                  <a:lnTo>
                    <a:pt x="0" y="133350"/>
                  </a:lnTo>
                  <a:lnTo>
                    <a:pt x="45244" y="33338"/>
                  </a:lnTo>
                  <a:cubicBezTo>
                    <a:pt x="42069" y="47625"/>
                    <a:pt x="55563" y="57151"/>
                    <a:pt x="35719" y="76200"/>
                  </a:cubicBezTo>
                  <a:lnTo>
                    <a:pt x="33338" y="95250"/>
                  </a:lnTo>
                  <a:lnTo>
                    <a:pt x="61913" y="119063"/>
                  </a:lnTo>
                  <a:lnTo>
                    <a:pt x="76200" y="76200"/>
                  </a:lnTo>
                  <a:lnTo>
                    <a:pt x="104775" y="83344"/>
                  </a:lnTo>
                  <a:lnTo>
                    <a:pt x="66675" y="128588"/>
                  </a:lnTo>
                  <a:lnTo>
                    <a:pt x="109538" y="145257"/>
                  </a:lnTo>
                  <a:lnTo>
                    <a:pt x="130969" y="135732"/>
                  </a:lnTo>
                  <a:lnTo>
                    <a:pt x="119063" y="119063"/>
                  </a:lnTo>
                  <a:lnTo>
                    <a:pt x="119063" y="119063"/>
                  </a:lnTo>
                  <a:lnTo>
                    <a:pt x="157163" y="133350"/>
                  </a:lnTo>
                  <a:lnTo>
                    <a:pt x="197644" y="121444"/>
                  </a:lnTo>
                  <a:lnTo>
                    <a:pt x="166688" y="66675"/>
                  </a:lnTo>
                  <a:lnTo>
                    <a:pt x="200025" y="40482"/>
                  </a:lnTo>
                  <a:lnTo>
                    <a:pt x="197644" y="80963"/>
                  </a:lnTo>
                  <a:lnTo>
                    <a:pt x="233363" y="59532"/>
                  </a:lnTo>
                  <a:lnTo>
                    <a:pt x="238125" y="76200"/>
                  </a:lnTo>
                  <a:lnTo>
                    <a:pt x="214313" y="100013"/>
                  </a:lnTo>
                  <a:lnTo>
                    <a:pt x="233363" y="109538"/>
                  </a:lnTo>
                  <a:lnTo>
                    <a:pt x="259556" y="83344"/>
                  </a:lnTo>
                  <a:lnTo>
                    <a:pt x="245269" y="26194"/>
                  </a:lnTo>
                  <a:lnTo>
                    <a:pt x="261938" y="0"/>
                  </a:lnTo>
                  <a:lnTo>
                    <a:pt x="340519" y="19050"/>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9" name="フリーフォーム: 図形 118">
              <a:extLst>
                <a:ext uri="{FF2B5EF4-FFF2-40B4-BE49-F238E27FC236}">
                  <a16:creationId xmlns:a16="http://schemas.microsoft.com/office/drawing/2014/main" id="{B8006E15-AC6F-9E9F-7E44-1E74E31ACF0E}"/>
                </a:ext>
              </a:extLst>
            </p:cNvPr>
            <p:cNvSpPr/>
            <p:nvPr/>
          </p:nvSpPr>
          <p:spPr>
            <a:xfrm>
              <a:off x="3849121" y="5031242"/>
              <a:ext cx="268741" cy="246629"/>
            </a:xfrm>
            <a:custGeom>
              <a:avLst/>
              <a:gdLst>
                <a:gd name="connsiteX0" fmla="*/ 7144 w 376237"/>
                <a:gd name="connsiteY0" fmla="*/ 88106 h 345281"/>
                <a:gd name="connsiteX1" fmla="*/ 0 w 376237"/>
                <a:gd name="connsiteY1" fmla="*/ 30956 h 345281"/>
                <a:gd name="connsiteX2" fmla="*/ 52387 w 376237"/>
                <a:gd name="connsiteY2" fmla="*/ 0 h 345281"/>
                <a:gd name="connsiteX3" fmla="*/ 288131 w 376237"/>
                <a:gd name="connsiteY3" fmla="*/ 166687 h 345281"/>
                <a:gd name="connsiteX4" fmla="*/ 340519 w 376237"/>
                <a:gd name="connsiteY4" fmla="*/ 261937 h 345281"/>
                <a:gd name="connsiteX5" fmla="*/ 376237 w 376237"/>
                <a:gd name="connsiteY5" fmla="*/ 283368 h 345281"/>
                <a:gd name="connsiteX6" fmla="*/ 352425 w 376237"/>
                <a:gd name="connsiteY6" fmla="*/ 345281 h 345281"/>
                <a:gd name="connsiteX7" fmla="*/ 235744 w 376237"/>
                <a:gd name="connsiteY7" fmla="*/ 245268 h 345281"/>
                <a:gd name="connsiteX8" fmla="*/ 123825 w 376237"/>
                <a:gd name="connsiteY8" fmla="*/ 157162 h 345281"/>
                <a:gd name="connsiteX9" fmla="*/ 7144 w 376237"/>
                <a:gd name="connsiteY9" fmla="*/ 88106 h 34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237" h="345281">
                  <a:moveTo>
                    <a:pt x="7144" y="88106"/>
                  </a:moveTo>
                  <a:lnTo>
                    <a:pt x="0" y="30956"/>
                  </a:lnTo>
                  <a:lnTo>
                    <a:pt x="52387" y="0"/>
                  </a:lnTo>
                  <a:lnTo>
                    <a:pt x="288131" y="166687"/>
                  </a:lnTo>
                  <a:lnTo>
                    <a:pt x="340519" y="261937"/>
                  </a:lnTo>
                  <a:lnTo>
                    <a:pt x="376237" y="283368"/>
                  </a:lnTo>
                  <a:lnTo>
                    <a:pt x="352425" y="345281"/>
                  </a:lnTo>
                  <a:lnTo>
                    <a:pt x="235744" y="245268"/>
                  </a:lnTo>
                  <a:lnTo>
                    <a:pt x="123825" y="157162"/>
                  </a:lnTo>
                  <a:lnTo>
                    <a:pt x="7144" y="88106"/>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0" name="フリーフォーム: 図形 119">
              <a:extLst>
                <a:ext uri="{FF2B5EF4-FFF2-40B4-BE49-F238E27FC236}">
                  <a16:creationId xmlns:a16="http://schemas.microsoft.com/office/drawing/2014/main" id="{3F2E8011-FC35-FC50-E3F0-71F564698F7C}"/>
                </a:ext>
              </a:extLst>
            </p:cNvPr>
            <p:cNvSpPr/>
            <p:nvPr/>
          </p:nvSpPr>
          <p:spPr>
            <a:xfrm>
              <a:off x="3750469" y="5097576"/>
              <a:ext cx="639536" cy="1073264"/>
            </a:xfrm>
            <a:custGeom>
              <a:avLst/>
              <a:gdLst>
                <a:gd name="connsiteX0" fmla="*/ 42863 w 878682"/>
                <a:gd name="connsiteY0" fmla="*/ 404813 h 1502569"/>
                <a:gd name="connsiteX1" fmla="*/ 0 w 878682"/>
                <a:gd name="connsiteY1" fmla="*/ 366713 h 1502569"/>
                <a:gd name="connsiteX2" fmla="*/ 66675 w 878682"/>
                <a:gd name="connsiteY2" fmla="*/ 276225 h 1502569"/>
                <a:gd name="connsiteX3" fmla="*/ 80963 w 878682"/>
                <a:gd name="connsiteY3" fmla="*/ 288132 h 1502569"/>
                <a:gd name="connsiteX4" fmla="*/ 52388 w 878682"/>
                <a:gd name="connsiteY4" fmla="*/ 340519 h 1502569"/>
                <a:gd name="connsiteX5" fmla="*/ 78582 w 878682"/>
                <a:gd name="connsiteY5" fmla="*/ 352425 h 1502569"/>
                <a:gd name="connsiteX6" fmla="*/ 95250 w 878682"/>
                <a:gd name="connsiteY6" fmla="*/ 321469 h 1502569"/>
                <a:gd name="connsiteX7" fmla="*/ 145257 w 878682"/>
                <a:gd name="connsiteY7" fmla="*/ 345282 h 1502569"/>
                <a:gd name="connsiteX8" fmla="*/ 157163 w 878682"/>
                <a:gd name="connsiteY8" fmla="*/ 304800 h 1502569"/>
                <a:gd name="connsiteX9" fmla="*/ 102394 w 878682"/>
                <a:gd name="connsiteY9" fmla="*/ 266700 h 1502569"/>
                <a:gd name="connsiteX10" fmla="*/ 80963 w 878682"/>
                <a:gd name="connsiteY10" fmla="*/ 223838 h 1502569"/>
                <a:gd name="connsiteX11" fmla="*/ 90488 w 878682"/>
                <a:gd name="connsiteY11" fmla="*/ 197644 h 1502569"/>
                <a:gd name="connsiteX12" fmla="*/ 183357 w 878682"/>
                <a:gd name="connsiteY12" fmla="*/ 250032 h 1502569"/>
                <a:gd name="connsiteX13" fmla="*/ 197644 w 878682"/>
                <a:gd name="connsiteY13" fmla="*/ 226219 h 1502569"/>
                <a:gd name="connsiteX14" fmla="*/ 171450 w 878682"/>
                <a:gd name="connsiteY14" fmla="*/ 190500 h 1502569"/>
                <a:gd name="connsiteX15" fmla="*/ 190500 w 878682"/>
                <a:gd name="connsiteY15" fmla="*/ 133350 h 1502569"/>
                <a:gd name="connsiteX16" fmla="*/ 142875 w 878682"/>
                <a:gd name="connsiteY16" fmla="*/ 92869 h 1502569"/>
                <a:gd name="connsiteX17" fmla="*/ 157163 w 878682"/>
                <a:gd name="connsiteY17" fmla="*/ 38100 h 1502569"/>
                <a:gd name="connsiteX18" fmla="*/ 138113 w 878682"/>
                <a:gd name="connsiteY18" fmla="*/ 0 h 1502569"/>
                <a:gd name="connsiteX19" fmla="*/ 288132 w 878682"/>
                <a:gd name="connsiteY19" fmla="*/ 85725 h 1502569"/>
                <a:gd name="connsiteX20" fmla="*/ 578644 w 878682"/>
                <a:gd name="connsiteY20" fmla="*/ 359569 h 1502569"/>
                <a:gd name="connsiteX21" fmla="*/ 619125 w 878682"/>
                <a:gd name="connsiteY21" fmla="*/ 304800 h 1502569"/>
                <a:gd name="connsiteX22" fmla="*/ 719138 w 878682"/>
                <a:gd name="connsiteY22" fmla="*/ 411957 h 1502569"/>
                <a:gd name="connsiteX23" fmla="*/ 738188 w 878682"/>
                <a:gd name="connsiteY23" fmla="*/ 647700 h 1502569"/>
                <a:gd name="connsiteX24" fmla="*/ 807244 w 878682"/>
                <a:gd name="connsiteY24" fmla="*/ 852488 h 1502569"/>
                <a:gd name="connsiteX25" fmla="*/ 814388 w 878682"/>
                <a:gd name="connsiteY25" fmla="*/ 914400 h 1502569"/>
                <a:gd name="connsiteX26" fmla="*/ 778669 w 878682"/>
                <a:gd name="connsiteY26" fmla="*/ 1100138 h 1502569"/>
                <a:gd name="connsiteX27" fmla="*/ 878682 w 878682"/>
                <a:gd name="connsiteY27" fmla="*/ 1190625 h 1502569"/>
                <a:gd name="connsiteX28" fmla="*/ 878682 w 878682"/>
                <a:gd name="connsiteY28" fmla="*/ 1252538 h 1502569"/>
                <a:gd name="connsiteX29" fmla="*/ 852488 w 878682"/>
                <a:gd name="connsiteY29" fmla="*/ 1278732 h 1502569"/>
                <a:gd name="connsiteX30" fmla="*/ 854869 w 878682"/>
                <a:gd name="connsiteY30" fmla="*/ 1385888 h 1502569"/>
                <a:gd name="connsiteX31" fmla="*/ 814388 w 878682"/>
                <a:gd name="connsiteY31" fmla="*/ 1488282 h 1502569"/>
                <a:gd name="connsiteX32" fmla="*/ 652463 w 878682"/>
                <a:gd name="connsiteY32" fmla="*/ 1502569 h 1502569"/>
                <a:gd name="connsiteX33" fmla="*/ 616744 w 878682"/>
                <a:gd name="connsiteY33" fmla="*/ 1290638 h 1502569"/>
                <a:gd name="connsiteX34" fmla="*/ 578644 w 878682"/>
                <a:gd name="connsiteY34" fmla="*/ 1245394 h 1502569"/>
                <a:gd name="connsiteX35" fmla="*/ 481013 w 878682"/>
                <a:gd name="connsiteY35" fmla="*/ 1097757 h 1502569"/>
                <a:gd name="connsiteX36" fmla="*/ 431007 w 878682"/>
                <a:gd name="connsiteY36" fmla="*/ 1026319 h 1502569"/>
                <a:gd name="connsiteX37" fmla="*/ 471488 w 878682"/>
                <a:gd name="connsiteY37" fmla="*/ 869157 h 1502569"/>
                <a:gd name="connsiteX38" fmla="*/ 397669 w 878682"/>
                <a:gd name="connsiteY38" fmla="*/ 873919 h 1502569"/>
                <a:gd name="connsiteX39" fmla="*/ 357188 w 878682"/>
                <a:gd name="connsiteY39" fmla="*/ 823913 h 1502569"/>
                <a:gd name="connsiteX40" fmla="*/ 280988 w 878682"/>
                <a:gd name="connsiteY40" fmla="*/ 823913 h 1502569"/>
                <a:gd name="connsiteX41" fmla="*/ 204788 w 878682"/>
                <a:gd name="connsiteY41" fmla="*/ 633413 h 1502569"/>
                <a:gd name="connsiteX42" fmla="*/ 233363 w 878682"/>
                <a:gd name="connsiteY42" fmla="*/ 573882 h 1502569"/>
                <a:gd name="connsiteX43" fmla="*/ 42863 w 878682"/>
                <a:gd name="connsiteY43" fmla="*/ 404813 h 1502569"/>
                <a:gd name="connsiteX0" fmla="*/ 42863 w 878682"/>
                <a:gd name="connsiteY0" fmla="*/ 404813 h 1502569"/>
                <a:gd name="connsiteX1" fmla="*/ 0 w 878682"/>
                <a:gd name="connsiteY1" fmla="*/ 366713 h 1502569"/>
                <a:gd name="connsiteX2" fmla="*/ 66675 w 878682"/>
                <a:gd name="connsiteY2" fmla="*/ 276225 h 1502569"/>
                <a:gd name="connsiteX3" fmla="*/ 80963 w 878682"/>
                <a:gd name="connsiteY3" fmla="*/ 288132 h 1502569"/>
                <a:gd name="connsiteX4" fmla="*/ 52388 w 878682"/>
                <a:gd name="connsiteY4" fmla="*/ 340519 h 1502569"/>
                <a:gd name="connsiteX5" fmla="*/ 78582 w 878682"/>
                <a:gd name="connsiteY5" fmla="*/ 352425 h 1502569"/>
                <a:gd name="connsiteX6" fmla="*/ 95250 w 878682"/>
                <a:gd name="connsiteY6" fmla="*/ 321469 h 1502569"/>
                <a:gd name="connsiteX7" fmla="*/ 145257 w 878682"/>
                <a:gd name="connsiteY7" fmla="*/ 345282 h 1502569"/>
                <a:gd name="connsiteX8" fmla="*/ 157163 w 878682"/>
                <a:gd name="connsiteY8" fmla="*/ 304800 h 1502569"/>
                <a:gd name="connsiteX9" fmla="*/ 102394 w 878682"/>
                <a:gd name="connsiteY9" fmla="*/ 266700 h 1502569"/>
                <a:gd name="connsiteX10" fmla="*/ 80963 w 878682"/>
                <a:gd name="connsiteY10" fmla="*/ 223838 h 1502569"/>
                <a:gd name="connsiteX11" fmla="*/ 90488 w 878682"/>
                <a:gd name="connsiteY11" fmla="*/ 197644 h 1502569"/>
                <a:gd name="connsiteX12" fmla="*/ 183357 w 878682"/>
                <a:gd name="connsiteY12" fmla="*/ 250032 h 1502569"/>
                <a:gd name="connsiteX13" fmla="*/ 197644 w 878682"/>
                <a:gd name="connsiteY13" fmla="*/ 226219 h 1502569"/>
                <a:gd name="connsiteX14" fmla="*/ 171450 w 878682"/>
                <a:gd name="connsiteY14" fmla="*/ 190500 h 1502569"/>
                <a:gd name="connsiteX15" fmla="*/ 190500 w 878682"/>
                <a:gd name="connsiteY15" fmla="*/ 133350 h 1502569"/>
                <a:gd name="connsiteX16" fmla="*/ 142875 w 878682"/>
                <a:gd name="connsiteY16" fmla="*/ 92869 h 1502569"/>
                <a:gd name="connsiteX17" fmla="*/ 157163 w 878682"/>
                <a:gd name="connsiteY17" fmla="*/ 38100 h 1502569"/>
                <a:gd name="connsiteX18" fmla="*/ 138113 w 878682"/>
                <a:gd name="connsiteY18" fmla="*/ 0 h 1502569"/>
                <a:gd name="connsiteX19" fmla="*/ 288132 w 878682"/>
                <a:gd name="connsiteY19" fmla="*/ 85725 h 1502569"/>
                <a:gd name="connsiteX20" fmla="*/ 576263 w 878682"/>
                <a:gd name="connsiteY20" fmla="*/ 335757 h 1502569"/>
                <a:gd name="connsiteX21" fmla="*/ 619125 w 878682"/>
                <a:gd name="connsiteY21" fmla="*/ 304800 h 1502569"/>
                <a:gd name="connsiteX22" fmla="*/ 719138 w 878682"/>
                <a:gd name="connsiteY22" fmla="*/ 411957 h 1502569"/>
                <a:gd name="connsiteX23" fmla="*/ 738188 w 878682"/>
                <a:gd name="connsiteY23" fmla="*/ 647700 h 1502569"/>
                <a:gd name="connsiteX24" fmla="*/ 807244 w 878682"/>
                <a:gd name="connsiteY24" fmla="*/ 852488 h 1502569"/>
                <a:gd name="connsiteX25" fmla="*/ 814388 w 878682"/>
                <a:gd name="connsiteY25" fmla="*/ 914400 h 1502569"/>
                <a:gd name="connsiteX26" fmla="*/ 778669 w 878682"/>
                <a:gd name="connsiteY26" fmla="*/ 1100138 h 1502569"/>
                <a:gd name="connsiteX27" fmla="*/ 878682 w 878682"/>
                <a:gd name="connsiteY27" fmla="*/ 1190625 h 1502569"/>
                <a:gd name="connsiteX28" fmla="*/ 878682 w 878682"/>
                <a:gd name="connsiteY28" fmla="*/ 1252538 h 1502569"/>
                <a:gd name="connsiteX29" fmla="*/ 852488 w 878682"/>
                <a:gd name="connsiteY29" fmla="*/ 1278732 h 1502569"/>
                <a:gd name="connsiteX30" fmla="*/ 854869 w 878682"/>
                <a:gd name="connsiteY30" fmla="*/ 1385888 h 1502569"/>
                <a:gd name="connsiteX31" fmla="*/ 814388 w 878682"/>
                <a:gd name="connsiteY31" fmla="*/ 1488282 h 1502569"/>
                <a:gd name="connsiteX32" fmla="*/ 652463 w 878682"/>
                <a:gd name="connsiteY32" fmla="*/ 1502569 h 1502569"/>
                <a:gd name="connsiteX33" fmla="*/ 616744 w 878682"/>
                <a:gd name="connsiteY33" fmla="*/ 1290638 h 1502569"/>
                <a:gd name="connsiteX34" fmla="*/ 578644 w 878682"/>
                <a:gd name="connsiteY34" fmla="*/ 1245394 h 1502569"/>
                <a:gd name="connsiteX35" fmla="*/ 481013 w 878682"/>
                <a:gd name="connsiteY35" fmla="*/ 1097757 h 1502569"/>
                <a:gd name="connsiteX36" fmla="*/ 431007 w 878682"/>
                <a:gd name="connsiteY36" fmla="*/ 1026319 h 1502569"/>
                <a:gd name="connsiteX37" fmla="*/ 471488 w 878682"/>
                <a:gd name="connsiteY37" fmla="*/ 869157 h 1502569"/>
                <a:gd name="connsiteX38" fmla="*/ 397669 w 878682"/>
                <a:gd name="connsiteY38" fmla="*/ 873919 h 1502569"/>
                <a:gd name="connsiteX39" fmla="*/ 357188 w 878682"/>
                <a:gd name="connsiteY39" fmla="*/ 823913 h 1502569"/>
                <a:gd name="connsiteX40" fmla="*/ 280988 w 878682"/>
                <a:gd name="connsiteY40" fmla="*/ 823913 h 1502569"/>
                <a:gd name="connsiteX41" fmla="*/ 204788 w 878682"/>
                <a:gd name="connsiteY41" fmla="*/ 633413 h 1502569"/>
                <a:gd name="connsiteX42" fmla="*/ 233363 w 878682"/>
                <a:gd name="connsiteY42" fmla="*/ 573882 h 1502569"/>
                <a:gd name="connsiteX43" fmla="*/ 42863 w 878682"/>
                <a:gd name="connsiteY43" fmla="*/ 404813 h 1502569"/>
                <a:gd name="connsiteX0" fmla="*/ 42863 w 878682"/>
                <a:gd name="connsiteY0" fmla="*/ 404813 h 1502569"/>
                <a:gd name="connsiteX1" fmla="*/ 0 w 878682"/>
                <a:gd name="connsiteY1" fmla="*/ 366713 h 1502569"/>
                <a:gd name="connsiteX2" fmla="*/ 66675 w 878682"/>
                <a:gd name="connsiteY2" fmla="*/ 276225 h 1502569"/>
                <a:gd name="connsiteX3" fmla="*/ 80963 w 878682"/>
                <a:gd name="connsiteY3" fmla="*/ 288132 h 1502569"/>
                <a:gd name="connsiteX4" fmla="*/ 52388 w 878682"/>
                <a:gd name="connsiteY4" fmla="*/ 340519 h 1502569"/>
                <a:gd name="connsiteX5" fmla="*/ 78582 w 878682"/>
                <a:gd name="connsiteY5" fmla="*/ 352425 h 1502569"/>
                <a:gd name="connsiteX6" fmla="*/ 95250 w 878682"/>
                <a:gd name="connsiteY6" fmla="*/ 321469 h 1502569"/>
                <a:gd name="connsiteX7" fmla="*/ 145257 w 878682"/>
                <a:gd name="connsiteY7" fmla="*/ 345282 h 1502569"/>
                <a:gd name="connsiteX8" fmla="*/ 157163 w 878682"/>
                <a:gd name="connsiteY8" fmla="*/ 304800 h 1502569"/>
                <a:gd name="connsiteX9" fmla="*/ 102394 w 878682"/>
                <a:gd name="connsiteY9" fmla="*/ 266700 h 1502569"/>
                <a:gd name="connsiteX10" fmla="*/ 80963 w 878682"/>
                <a:gd name="connsiteY10" fmla="*/ 223838 h 1502569"/>
                <a:gd name="connsiteX11" fmla="*/ 90488 w 878682"/>
                <a:gd name="connsiteY11" fmla="*/ 197644 h 1502569"/>
                <a:gd name="connsiteX12" fmla="*/ 183357 w 878682"/>
                <a:gd name="connsiteY12" fmla="*/ 250032 h 1502569"/>
                <a:gd name="connsiteX13" fmla="*/ 197644 w 878682"/>
                <a:gd name="connsiteY13" fmla="*/ 226219 h 1502569"/>
                <a:gd name="connsiteX14" fmla="*/ 171450 w 878682"/>
                <a:gd name="connsiteY14" fmla="*/ 190500 h 1502569"/>
                <a:gd name="connsiteX15" fmla="*/ 190500 w 878682"/>
                <a:gd name="connsiteY15" fmla="*/ 133350 h 1502569"/>
                <a:gd name="connsiteX16" fmla="*/ 142875 w 878682"/>
                <a:gd name="connsiteY16" fmla="*/ 92869 h 1502569"/>
                <a:gd name="connsiteX17" fmla="*/ 157163 w 878682"/>
                <a:gd name="connsiteY17" fmla="*/ 38100 h 1502569"/>
                <a:gd name="connsiteX18" fmla="*/ 138113 w 878682"/>
                <a:gd name="connsiteY18" fmla="*/ 0 h 1502569"/>
                <a:gd name="connsiteX19" fmla="*/ 288132 w 878682"/>
                <a:gd name="connsiteY19" fmla="*/ 85725 h 1502569"/>
                <a:gd name="connsiteX20" fmla="*/ 576263 w 878682"/>
                <a:gd name="connsiteY20" fmla="*/ 335757 h 1502569"/>
                <a:gd name="connsiteX21" fmla="*/ 619125 w 878682"/>
                <a:gd name="connsiteY21" fmla="*/ 304800 h 1502569"/>
                <a:gd name="connsiteX22" fmla="*/ 719138 w 878682"/>
                <a:gd name="connsiteY22" fmla="*/ 411957 h 1502569"/>
                <a:gd name="connsiteX23" fmla="*/ 759619 w 878682"/>
                <a:gd name="connsiteY23" fmla="*/ 647700 h 1502569"/>
                <a:gd name="connsiteX24" fmla="*/ 807244 w 878682"/>
                <a:gd name="connsiteY24" fmla="*/ 852488 h 1502569"/>
                <a:gd name="connsiteX25" fmla="*/ 814388 w 878682"/>
                <a:gd name="connsiteY25" fmla="*/ 914400 h 1502569"/>
                <a:gd name="connsiteX26" fmla="*/ 778669 w 878682"/>
                <a:gd name="connsiteY26" fmla="*/ 1100138 h 1502569"/>
                <a:gd name="connsiteX27" fmla="*/ 878682 w 878682"/>
                <a:gd name="connsiteY27" fmla="*/ 1190625 h 1502569"/>
                <a:gd name="connsiteX28" fmla="*/ 878682 w 878682"/>
                <a:gd name="connsiteY28" fmla="*/ 1252538 h 1502569"/>
                <a:gd name="connsiteX29" fmla="*/ 852488 w 878682"/>
                <a:gd name="connsiteY29" fmla="*/ 1278732 h 1502569"/>
                <a:gd name="connsiteX30" fmla="*/ 854869 w 878682"/>
                <a:gd name="connsiteY30" fmla="*/ 1385888 h 1502569"/>
                <a:gd name="connsiteX31" fmla="*/ 814388 w 878682"/>
                <a:gd name="connsiteY31" fmla="*/ 1488282 h 1502569"/>
                <a:gd name="connsiteX32" fmla="*/ 652463 w 878682"/>
                <a:gd name="connsiteY32" fmla="*/ 1502569 h 1502569"/>
                <a:gd name="connsiteX33" fmla="*/ 616744 w 878682"/>
                <a:gd name="connsiteY33" fmla="*/ 1290638 h 1502569"/>
                <a:gd name="connsiteX34" fmla="*/ 578644 w 878682"/>
                <a:gd name="connsiteY34" fmla="*/ 1245394 h 1502569"/>
                <a:gd name="connsiteX35" fmla="*/ 481013 w 878682"/>
                <a:gd name="connsiteY35" fmla="*/ 1097757 h 1502569"/>
                <a:gd name="connsiteX36" fmla="*/ 431007 w 878682"/>
                <a:gd name="connsiteY36" fmla="*/ 1026319 h 1502569"/>
                <a:gd name="connsiteX37" fmla="*/ 471488 w 878682"/>
                <a:gd name="connsiteY37" fmla="*/ 869157 h 1502569"/>
                <a:gd name="connsiteX38" fmla="*/ 397669 w 878682"/>
                <a:gd name="connsiteY38" fmla="*/ 873919 h 1502569"/>
                <a:gd name="connsiteX39" fmla="*/ 357188 w 878682"/>
                <a:gd name="connsiteY39" fmla="*/ 823913 h 1502569"/>
                <a:gd name="connsiteX40" fmla="*/ 280988 w 878682"/>
                <a:gd name="connsiteY40" fmla="*/ 823913 h 1502569"/>
                <a:gd name="connsiteX41" fmla="*/ 204788 w 878682"/>
                <a:gd name="connsiteY41" fmla="*/ 633413 h 1502569"/>
                <a:gd name="connsiteX42" fmla="*/ 233363 w 878682"/>
                <a:gd name="connsiteY42" fmla="*/ 573882 h 1502569"/>
                <a:gd name="connsiteX43" fmla="*/ 42863 w 878682"/>
                <a:gd name="connsiteY43" fmla="*/ 404813 h 1502569"/>
                <a:gd name="connsiteX0" fmla="*/ 42863 w 878682"/>
                <a:gd name="connsiteY0" fmla="*/ 404813 h 1502569"/>
                <a:gd name="connsiteX1" fmla="*/ 0 w 878682"/>
                <a:gd name="connsiteY1" fmla="*/ 366713 h 1502569"/>
                <a:gd name="connsiteX2" fmla="*/ 66675 w 878682"/>
                <a:gd name="connsiteY2" fmla="*/ 276225 h 1502569"/>
                <a:gd name="connsiteX3" fmla="*/ 80963 w 878682"/>
                <a:gd name="connsiteY3" fmla="*/ 288132 h 1502569"/>
                <a:gd name="connsiteX4" fmla="*/ 52388 w 878682"/>
                <a:gd name="connsiteY4" fmla="*/ 340519 h 1502569"/>
                <a:gd name="connsiteX5" fmla="*/ 78582 w 878682"/>
                <a:gd name="connsiteY5" fmla="*/ 352425 h 1502569"/>
                <a:gd name="connsiteX6" fmla="*/ 95250 w 878682"/>
                <a:gd name="connsiteY6" fmla="*/ 321469 h 1502569"/>
                <a:gd name="connsiteX7" fmla="*/ 145257 w 878682"/>
                <a:gd name="connsiteY7" fmla="*/ 345282 h 1502569"/>
                <a:gd name="connsiteX8" fmla="*/ 157163 w 878682"/>
                <a:gd name="connsiteY8" fmla="*/ 304800 h 1502569"/>
                <a:gd name="connsiteX9" fmla="*/ 102394 w 878682"/>
                <a:gd name="connsiteY9" fmla="*/ 266700 h 1502569"/>
                <a:gd name="connsiteX10" fmla="*/ 80963 w 878682"/>
                <a:gd name="connsiteY10" fmla="*/ 223838 h 1502569"/>
                <a:gd name="connsiteX11" fmla="*/ 90488 w 878682"/>
                <a:gd name="connsiteY11" fmla="*/ 197644 h 1502569"/>
                <a:gd name="connsiteX12" fmla="*/ 183357 w 878682"/>
                <a:gd name="connsiteY12" fmla="*/ 250032 h 1502569"/>
                <a:gd name="connsiteX13" fmla="*/ 197644 w 878682"/>
                <a:gd name="connsiteY13" fmla="*/ 226219 h 1502569"/>
                <a:gd name="connsiteX14" fmla="*/ 171450 w 878682"/>
                <a:gd name="connsiteY14" fmla="*/ 190500 h 1502569"/>
                <a:gd name="connsiteX15" fmla="*/ 190500 w 878682"/>
                <a:gd name="connsiteY15" fmla="*/ 133350 h 1502569"/>
                <a:gd name="connsiteX16" fmla="*/ 142875 w 878682"/>
                <a:gd name="connsiteY16" fmla="*/ 92869 h 1502569"/>
                <a:gd name="connsiteX17" fmla="*/ 157163 w 878682"/>
                <a:gd name="connsiteY17" fmla="*/ 38100 h 1502569"/>
                <a:gd name="connsiteX18" fmla="*/ 138113 w 878682"/>
                <a:gd name="connsiteY18" fmla="*/ 0 h 1502569"/>
                <a:gd name="connsiteX19" fmla="*/ 288132 w 878682"/>
                <a:gd name="connsiteY19" fmla="*/ 85725 h 1502569"/>
                <a:gd name="connsiteX20" fmla="*/ 576263 w 878682"/>
                <a:gd name="connsiteY20" fmla="*/ 335757 h 1502569"/>
                <a:gd name="connsiteX21" fmla="*/ 619125 w 878682"/>
                <a:gd name="connsiteY21" fmla="*/ 304800 h 1502569"/>
                <a:gd name="connsiteX22" fmla="*/ 719138 w 878682"/>
                <a:gd name="connsiteY22" fmla="*/ 411957 h 1502569"/>
                <a:gd name="connsiteX23" fmla="*/ 759619 w 878682"/>
                <a:gd name="connsiteY23" fmla="*/ 647700 h 1502569"/>
                <a:gd name="connsiteX24" fmla="*/ 807244 w 878682"/>
                <a:gd name="connsiteY24" fmla="*/ 852488 h 1502569"/>
                <a:gd name="connsiteX25" fmla="*/ 814388 w 878682"/>
                <a:gd name="connsiteY25" fmla="*/ 914400 h 1502569"/>
                <a:gd name="connsiteX26" fmla="*/ 797719 w 878682"/>
                <a:gd name="connsiteY26" fmla="*/ 1090613 h 1502569"/>
                <a:gd name="connsiteX27" fmla="*/ 878682 w 878682"/>
                <a:gd name="connsiteY27" fmla="*/ 1190625 h 1502569"/>
                <a:gd name="connsiteX28" fmla="*/ 878682 w 878682"/>
                <a:gd name="connsiteY28" fmla="*/ 1252538 h 1502569"/>
                <a:gd name="connsiteX29" fmla="*/ 852488 w 878682"/>
                <a:gd name="connsiteY29" fmla="*/ 1278732 h 1502569"/>
                <a:gd name="connsiteX30" fmla="*/ 854869 w 878682"/>
                <a:gd name="connsiteY30" fmla="*/ 1385888 h 1502569"/>
                <a:gd name="connsiteX31" fmla="*/ 814388 w 878682"/>
                <a:gd name="connsiteY31" fmla="*/ 1488282 h 1502569"/>
                <a:gd name="connsiteX32" fmla="*/ 652463 w 878682"/>
                <a:gd name="connsiteY32" fmla="*/ 1502569 h 1502569"/>
                <a:gd name="connsiteX33" fmla="*/ 616744 w 878682"/>
                <a:gd name="connsiteY33" fmla="*/ 1290638 h 1502569"/>
                <a:gd name="connsiteX34" fmla="*/ 578644 w 878682"/>
                <a:gd name="connsiteY34" fmla="*/ 1245394 h 1502569"/>
                <a:gd name="connsiteX35" fmla="*/ 481013 w 878682"/>
                <a:gd name="connsiteY35" fmla="*/ 1097757 h 1502569"/>
                <a:gd name="connsiteX36" fmla="*/ 431007 w 878682"/>
                <a:gd name="connsiteY36" fmla="*/ 1026319 h 1502569"/>
                <a:gd name="connsiteX37" fmla="*/ 471488 w 878682"/>
                <a:gd name="connsiteY37" fmla="*/ 869157 h 1502569"/>
                <a:gd name="connsiteX38" fmla="*/ 397669 w 878682"/>
                <a:gd name="connsiteY38" fmla="*/ 873919 h 1502569"/>
                <a:gd name="connsiteX39" fmla="*/ 357188 w 878682"/>
                <a:gd name="connsiteY39" fmla="*/ 823913 h 1502569"/>
                <a:gd name="connsiteX40" fmla="*/ 280988 w 878682"/>
                <a:gd name="connsiteY40" fmla="*/ 823913 h 1502569"/>
                <a:gd name="connsiteX41" fmla="*/ 204788 w 878682"/>
                <a:gd name="connsiteY41" fmla="*/ 633413 h 1502569"/>
                <a:gd name="connsiteX42" fmla="*/ 233363 w 878682"/>
                <a:gd name="connsiteY42" fmla="*/ 573882 h 1502569"/>
                <a:gd name="connsiteX43" fmla="*/ 42863 w 878682"/>
                <a:gd name="connsiteY43" fmla="*/ 404813 h 1502569"/>
                <a:gd name="connsiteX0" fmla="*/ 42863 w 878682"/>
                <a:gd name="connsiteY0" fmla="*/ 404813 h 1502569"/>
                <a:gd name="connsiteX1" fmla="*/ 0 w 878682"/>
                <a:gd name="connsiteY1" fmla="*/ 366713 h 1502569"/>
                <a:gd name="connsiteX2" fmla="*/ 66675 w 878682"/>
                <a:gd name="connsiteY2" fmla="*/ 276225 h 1502569"/>
                <a:gd name="connsiteX3" fmla="*/ 80963 w 878682"/>
                <a:gd name="connsiteY3" fmla="*/ 288132 h 1502569"/>
                <a:gd name="connsiteX4" fmla="*/ 52388 w 878682"/>
                <a:gd name="connsiteY4" fmla="*/ 340519 h 1502569"/>
                <a:gd name="connsiteX5" fmla="*/ 78582 w 878682"/>
                <a:gd name="connsiteY5" fmla="*/ 352425 h 1502569"/>
                <a:gd name="connsiteX6" fmla="*/ 95250 w 878682"/>
                <a:gd name="connsiteY6" fmla="*/ 321469 h 1502569"/>
                <a:gd name="connsiteX7" fmla="*/ 145257 w 878682"/>
                <a:gd name="connsiteY7" fmla="*/ 345282 h 1502569"/>
                <a:gd name="connsiteX8" fmla="*/ 157163 w 878682"/>
                <a:gd name="connsiteY8" fmla="*/ 304800 h 1502569"/>
                <a:gd name="connsiteX9" fmla="*/ 102394 w 878682"/>
                <a:gd name="connsiteY9" fmla="*/ 266700 h 1502569"/>
                <a:gd name="connsiteX10" fmla="*/ 80963 w 878682"/>
                <a:gd name="connsiteY10" fmla="*/ 223838 h 1502569"/>
                <a:gd name="connsiteX11" fmla="*/ 90488 w 878682"/>
                <a:gd name="connsiteY11" fmla="*/ 197644 h 1502569"/>
                <a:gd name="connsiteX12" fmla="*/ 183357 w 878682"/>
                <a:gd name="connsiteY12" fmla="*/ 250032 h 1502569"/>
                <a:gd name="connsiteX13" fmla="*/ 197644 w 878682"/>
                <a:gd name="connsiteY13" fmla="*/ 226219 h 1502569"/>
                <a:gd name="connsiteX14" fmla="*/ 171450 w 878682"/>
                <a:gd name="connsiteY14" fmla="*/ 190500 h 1502569"/>
                <a:gd name="connsiteX15" fmla="*/ 190500 w 878682"/>
                <a:gd name="connsiteY15" fmla="*/ 133350 h 1502569"/>
                <a:gd name="connsiteX16" fmla="*/ 142875 w 878682"/>
                <a:gd name="connsiteY16" fmla="*/ 92869 h 1502569"/>
                <a:gd name="connsiteX17" fmla="*/ 157163 w 878682"/>
                <a:gd name="connsiteY17" fmla="*/ 38100 h 1502569"/>
                <a:gd name="connsiteX18" fmla="*/ 138113 w 878682"/>
                <a:gd name="connsiteY18" fmla="*/ 0 h 1502569"/>
                <a:gd name="connsiteX19" fmla="*/ 288132 w 878682"/>
                <a:gd name="connsiteY19" fmla="*/ 85725 h 1502569"/>
                <a:gd name="connsiteX20" fmla="*/ 576263 w 878682"/>
                <a:gd name="connsiteY20" fmla="*/ 335757 h 1502569"/>
                <a:gd name="connsiteX21" fmla="*/ 619125 w 878682"/>
                <a:gd name="connsiteY21" fmla="*/ 304800 h 1502569"/>
                <a:gd name="connsiteX22" fmla="*/ 719138 w 878682"/>
                <a:gd name="connsiteY22" fmla="*/ 411957 h 1502569"/>
                <a:gd name="connsiteX23" fmla="*/ 759619 w 878682"/>
                <a:gd name="connsiteY23" fmla="*/ 647700 h 1502569"/>
                <a:gd name="connsiteX24" fmla="*/ 807244 w 878682"/>
                <a:gd name="connsiteY24" fmla="*/ 852488 h 1502569"/>
                <a:gd name="connsiteX25" fmla="*/ 814388 w 878682"/>
                <a:gd name="connsiteY25" fmla="*/ 914400 h 1502569"/>
                <a:gd name="connsiteX26" fmla="*/ 797719 w 878682"/>
                <a:gd name="connsiteY26" fmla="*/ 1090613 h 1502569"/>
                <a:gd name="connsiteX27" fmla="*/ 878682 w 878682"/>
                <a:gd name="connsiteY27" fmla="*/ 1176338 h 1502569"/>
                <a:gd name="connsiteX28" fmla="*/ 878682 w 878682"/>
                <a:gd name="connsiteY28" fmla="*/ 1252538 h 1502569"/>
                <a:gd name="connsiteX29" fmla="*/ 852488 w 878682"/>
                <a:gd name="connsiteY29" fmla="*/ 1278732 h 1502569"/>
                <a:gd name="connsiteX30" fmla="*/ 854869 w 878682"/>
                <a:gd name="connsiteY30" fmla="*/ 1385888 h 1502569"/>
                <a:gd name="connsiteX31" fmla="*/ 814388 w 878682"/>
                <a:gd name="connsiteY31" fmla="*/ 1488282 h 1502569"/>
                <a:gd name="connsiteX32" fmla="*/ 652463 w 878682"/>
                <a:gd name="connsiteY32" fmla="*/ 1502569 h 1502569"/>
                <a:gd name="connsiteX33" fmla="*/ 616744 w 878682"/>
                <a:gd name="connsiteY33" fmla="*/ 1290638 h 1502569"/>
                <a:gd name="connsiteX34" fmla="*/ 578644 w 878682"/>
                <a:gd name="connsiteY34" fmla="*/ 1245394 h 1502569"/>
                <a:gd name="connsiteX35" fmla="*/ 481013 w 878682"/>
                <a:gd name="connsiteY35" fmla="*/ 1097757 h 1502569"/>
                <a:gd name="connsiteX36" fmla="*/ 431007 w 878682"/>
                <a:gd name="connsiteY36" fmla="*/ 1026319 h 1502569"/>
                <a:gd name="connsiteX37" fmla="*/ 471488 w 878682"/>
                <a:gd name="connsiteY37" fmla="*/ 869157 h 1502569"/>
                <a:gd name="connsiteX38" fmla="*/ 397669 w 878682"/>
                <a:gd name="connsiteY38" fmla="*/ 873919 h 1502569"/>
                <a:gd name="connsiteX39" fmla="*/ 357188 w 878682"/>
                <a:gd name="connsiteY39" fmla="*/ 823913 h 1502569"/>
                <a:gd name="connsiteX40" fmla="*/ 280988 w 878682"/>
                <a:gd name="connsiteY40" fmla="*/ 823913 h 1502569"/>
                <a:gd name="connsiteX41" fmla="*/ 204788 w 878682"/>
                <a:gd name="connsiteY41" fmla="*/ 633413 h 1502569"/>
                <a:gd name="connsiteX42" fmla="*/ 233363 w 878682"/>
                <a:gd name="connsiteY42" fmla="*/ 573882 h 1502569"/>
                <a:gd name="connsiteX43" fmla="*/ 42863 w 878682"/>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54869 w 895351"/>
                <a:gd name="connsiteY30" fmla="*/ 1385888 h 1502569"/>
                <a:gd name="connsiteX31" fmla="*/ 814388 w 895351"/>
                <a:gd name="connsiteY31" fmla="*/ 1488282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81013 w 895351"/>
                <a:gd name="connsiteY35" fmla="*/ 1097757 h 1502569"/>
                <a:gd name="connsiteX36" fmla="*/ 431007 w 895351"/>
                <a:gd name="connsiteY36" fmla="*/ 1026319 h 1502569"/>
                <a:gd name="connsiteX37" fmla="*/ 471488 w 895351"/>
                <a:gd name="connsiteY37" fmla="*/ 869157 h 1502569"/>
                <a:gd name="connsiteX38" fmla="*/ 397669 w 895351"/>
                <a:gd name="connsiteY38" fmla="*/ 873919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81062 w 895351"/>
                <a:gd name="connsiteY30" fmla="*/ 1381126 h 1502569"/>
                <a:gd name="connsiteX31" fmla="*/ 814388 w 895351"/>
                <a:gd name="connsiteY31" fmla="*/ 1488282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81013 w 895351"/>
                <a:gd name="connsiteY35" fmla="*/ 1097757 h 1502569"/>
                <a:gd name="connsiteX36" fmla="*/ 431007 w 895351"/>
                <a:gd name="connsiteY36" fmla="*/ 1026319 h 1502569"/>
                <a:gd name="connsiteX37" fmla="*/ 471488 w 895351"/>
                <a:gd name="connsiteY37" fmla="*/ 869157 h 1502569"/>
                <a:gd name="connsiteX38" fmla="*/ 397669 w 895351"/>
                <a:gd name="connsiteY38" fmla="*/ 873919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14388 w 895351"/>
                <a:gd name="connsiteY31" fmla="*/ 1488282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81013 w 895351"/>
                <a:gd name="connsiteY35" fmla="*/ 1097757 h 1502569"/>
                <a:gd name="connsiteX36" fmla="*/ 431007 w 895351"/>
                <a:gd name="connsiteY36" fmla="*/ 1026319 h 1502569"/>
                <a:gd name="connsiteX37" fmla="*/ 471488 w 895351"/>
                <a:gd name="connsiteY37" fmla="*/ 869157 h 1502569"/>
                <a:gd name="connsiteX38" fmla="*/ 397669 w 895351"/>
                <a:gd name="connsiteY38" fmla="*/ 873919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81013 w 895351"/>
                <a:gd name="connsiteY35" fmla="*/ 1097757 h 1502569"/>
                <a:gd name="connsiteX36" fmla="*/ 431007 w 895351"/>
                <a:gd name="connsiteY36" fmla="*/ 1026319 h 1502569"/>
                <a:gd name="connsiteX37" fmla="*/ 471488 w 895351"/>
                <a:gd name="connsiteY37" fmla="*/ 869157 h 1502569"/>
                <a:gd name="connsiteX38" fmla="*/ 397669 w 895351"/>
                <a:gd name="connsiteY38" fmla="*/ 873919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81013 w 895351"/>
                <a:gd name="connsiteY35" fmla="*/ 1097757 h 1502569"/>
                <a:gd name="connsiteX36" fmla="*/ 431007 w 895351"/>
                <a:gd name="connsiteY36" fmla="*/ 1026319 h 1502569"/>
                <a:gd name="connsiteX37" fmla="*/ 471488 w 895351"/>
                <a:gd name="connsiteY37" fmla="*/ 869157 h 1502569"/>
                <a:gd name="connsiteX38" fmla="*/ 397669 w 895351"/>
                <a:gd name="connsiteY38" fmla="*/ 873919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73919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73919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07244 w 895351"/>
                <a:gd name="connsiteY24" fmla="*/ 852488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14388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42863 w 895351"/>
                <a:gd name="connsiteY0" fmla="*/ 40481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42863 w 895351"/>
                <a:gd name="connsiteY43" fmla="*/ 404813 h 1502569"/>
                <a:gd name="connsiteX0" fmla="*/ 66676 w 895351"/>
                <a:gd name="connsiteY0" fmla="*/ 38576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66676 w 895351"/>
                <a:gd name="connsiteY43" fmla="*/ 385763 h 1502569"/>
                <a:gd name="connsiteX0" fmla="*/ 66676 w 895351"/>
                <a:gd name="connsiteY0" fmla="*/ 385763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66676 w 895351"/>
                <a:gd name="connsiteY43" fmla="*/ 385763 h 1502569"/>
                <a:gd name="connsiteX0" fmla="*/ 54769 w 895351"/>
                <a:gd name="connsiteY0" fmla="*/ 400051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54769 w 895351"/>
                <a:gd name="connsiteY43" fmla="*/ 400051 h 1502569"/>
                <a:gd name="connsiteX0" fmla="*/ 54769 w 895351"/>
                <a:gd name="connsiteY0" fmla="*/ 400051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54769 w 895351"/>
                <a:gd name="connsiteY43" fmla="*/ 400051 h 1502569"/>
                <a:gd name="connsiteX0" fmla="*/ 54769 w 895351"/>
                <a:gd name="connsiteY0" fmla="*/ 400051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54769 w 895351"/>
                <a:gd name="connsiteY43" fmla="*/ 400051 h 1502569"/>
                <a:gd name="connsiteX0" fmla="*/ 54769 w 895351"/>
                <a:gd name="connsiteY0" fmla="*/ 407194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54769 w 895351"/>
                <a:gd name="connsiteY43" fmla="*/ 407194 h 1502569"/>
                <a:gd name="connsiteX0" fmla="*/ 54769 w 895351"/>
                <a:gd name="connsiteY0" fmla="*/ 407194 h 1502569"/>
                <a:gd name="connsiteX1" fmla="*/ 0 w 895351"/>
                <a:gd name="connsiteY1" fmla="*/ 366713 h 1502569"/>
                <a:gd name="connsiteX2" fmla="*/ 66675 w 895351"/>
                <a:gd name="connsiteY2" fmla="*/ 276225 h 1502569"/>
                <a:gd name="connsiteX3" fmla="*/ 80963 w 895351"/>
                <a:gd name="connsiteY3" fmla="*/ 288132 h 1502569"/>
                <a:gd name="connsiteX4" fmla="*/ 52388 w 895351"/>
                <a:gd name="connsiteY4" fmla="*/ 340519 h 1502569"/>
                <a:gd name="connsiteX5" fmla="*/ 78582 w 895351"/>
                <a:gd name="connsiteY5" fmla="*/ 352425 h 1502569"/>
                <a:gd name="connsiteX6" fmla="*/ 95250 w 895351"/>
                <a:gd name="connsiteY6" fmla="*/ 321469 h 1502569"/>
                <a:gd name="connsiteX7" fmla="*/ 145257 w 895351"/>
                <a:gd name="connsiteY7" fmla="*/ 345282 h 1502569"/>
                <a:gd name="connsiteX8" fmla="*/ 157163 w 895351"/>
                <a:gd name="connsiteY8" fmla="*/ 304800 h 1502569"/>
                <a:gd name="connsiteX9" fmla="*/ 102394 w 895351"/>
                <a:gd name="connsiteY9" fmla="*/ 266700 h 1502569"/>
                <a:gd name="connsiteX10" fmla="*/ 80963 w 895351"/>
                <a:gd name="connsiteY10" fmla="*/ 223838 h 1502569"/>
                <a:gd name="connsiteX11" fmla="*/ 90488 w 895351"/>
                <a:gd name="connsiteY11" fmla="*/ 197644 h 1502569"/>
                <a:gd name="connsiteX12" fmla="*/ 183357 w 895351"/>
                <a:gd name="connsiteY12" fmla="*/ 250032 h 1502569"/>
                <a:gd name="connsiteX13" fmla="*/ 197644 w 895351"/>
                <a:gd name="connsiteY13" fmla="*/ 226219 h 1502569"/>
                <a:gd name="connsiteX14" fmla="*/ 171450 w 895351"/>
                <a:gd name="connsiteY14" fmla="*/ 190500 h 1502569"/>
                <a:gd name="connsiteX15" fmla="*/ 190500 w 895351"/>
                <a:gd name="connsiteY15" fmla="*/ 133350 h 1502569"/>
                <a:gd name="connsiteX16" fmla="*/ 142875 w 895351"/>
                <a:gd name="connsiteY16" fmla="*/ 92869 h 1502569"/>
                <a:gd name="connsiteX17" fmla="*/ 157163 w 895351"/>
                <a:gd name="connsiteY17" fmla="*/ 38100 h 1502569"/>
                <a:gd name="connsiteX18" fmla="*/ 138113 w 895351"/>
                <a:gd name="connsiteY18" fmla="*/ 0 h 1502569"/>
                <a:gd name="connsiteX19" fmla="*/ 288132 w 895351"/>
                <a:gd name="connsiteY19" fmla="*/ 85725 h 1502569"/>
                <a:gd name="connsiteX20" fmla="*/ 576263 w 895351"/>
                <a:gd name="connsiteY20" fmla="*/ 335757 h 1502569"/>
                <a:gd name="connsiteX21" fmla="*/ 619125 w 895351"/>
                <a:gd name="connsiteY21" fmla="*/ 304800 h 1502569"/>
                <a:gd name="connsiteX22" fmla="*/ 719138 w 895351"/>
                <a:gd name="connsiteY22" fmla="*/ 411957 h 1502569"/>
                <a:gd name="connsiteX23" fmla="*/ 759619 w 895351"/>
                <a:gd name="connsiteY23" fmla="*/ 647700 h 1502569"/>
                <a:gd name="connsiteX24" fmla="*/ 816769 w 895351"/>
                <a:gd name="connsiteY24" fmla="*/ 850107 h 1502569"/>
                <a:gd name="connsiteX25" fmla="*/ 821532 w 895351"/>
                <a:gd name="connsiteY25" fmla="*/ 914400 h 1502569"/>
                <a:gd name="connsiteX26" fmla="*/ 797719 w 895351"/>
                <a:gd name="connsiteY26" fmla="*/ 1090613 h 1502569"/>
                <a:gd name="connsiteX27" fmla="*/ 878682 w 895351"/>
                <a:gd name="connsiteY27" fmla="*/ 1176338 h 1502569"/>
                <a:gd name="connsiteX28" fmla="*/ 895351 w 895351"/>
                <a:gd name="connsiteY28" fmla="*/ 1254920 h 1502569"/>
                <a:gd name="connsiteX29" fmla="*/ 852488 w 895351"/>
                <a:gd name="connsiteY29" fmla="*/ 1278732 h 1502569"/>
                <a:gd name="connsiteX30" fmla="*/ 869156 w 895351"/>
                <a:gd name="connsiteY30" fmla="*/ 1388270 h 1502569"/>
                <a:gd name="connsiteX31" fmla="*/ 828675 w 895351"/>
                <a:gd name="connsiteY31" fmla="*/ 1500188 h 1502569"/>
                <a:gd name="connsiteX32" fmla="*/ 652463 w 895351"/>
                <a:gd name="connsiteY32" fmla="*/ 1502569 h 1502569"/>
                <a:gd name="connsiteX33" fmla="*/ 616744 w 895351"/>
                <a:gd name="connsiteY33" fmla="*/ 1290638 h 1502569"/>
                <a:gd name="connsiteX34" fmla="*/ 578644 w 895351"/>
                <a:gd name="connsiteY34" fmla="*/ 1245394 h 1502569"/>
                <a:gd name="connsiteX35" fmla="*/ 497682 w 895351"/>
                <a:gd name="connsiteY35" fmla="*/ 1119188 h 1502569"/>
                <a:gd name="connsiteX36" fmla="*/ 431007 w 895351"/>
                <a:gd name="connsiteY36" fmla="*/ 1026319 h 1502569"/>
                <a:gd name="connsiteX37" fmla="*/ 471488 w 895351"/>
                <a:gd name="connsiteY37" fmla="*/ 869157 h 1502569"/>
                <a:gd name="connsiteX38" fmla="*/ 397669 w 895351"/>
                <a:gd name="connsiteY38" fmla="*/ 881063 h 1502569"/>
                <a:gd name="connsiteX39" fmla="*/ 357188 w 895351"/>
                <a:gd name="connsiteY39" fmla="*/ 823913 h 1502569"/>
                <a:gd name="connsiteX40" fmla="*/ 280988 w 895351"/>
                <a:gd name="connsiteY40" fmla="*/ 823913 h 1502569"/>
                <a:gd name="connsiteX41" fmla="*/ 204788 w 895351"/>
                <a:gd name="connsiteY41" fmla="*/ 633413 h 1502569"/>
                <a:gd name="connsiteX42" fmla="*/ 233363 w 895351"/>
                <a:gd name="connsiteY42" fmla="*/ 573882 h 1502569"/>
                <a:gd name="connsiteX43" fmla="*/ 54769 w 895351"/>
                <a:gd name="connsiteY43" fmla="*/ 407194 h 150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95351" h="1502569">
                  <a:moveTo>
                    <a:pt x="54769" y="407194"/>
                  </a:moveTo>
                  <a:cubicBezTo>
                    <a:pt x="41275" y="377031"/>
                    <a:pt x="18256" y="377826"/>
                    <a:pt x="0" y="366713"/>
                  </a:cubicBezTo>
                  <a:lnTo>
                    <a:pt x="66675" y="276225"/>
                  </a:lnTo>
                  <a:lnTo>
                    <a:pt x="80963" y="288132"/>
                  </a:lnTo>
                  <a:lnTo>
                    <a:pt x="52388" y="340519"/>
                  </a:lnTo>
                  <a:lnTo>
                    <a:pt x="78582" y="352425"/>
                  </a:lnTo>
                  <a:lnTo>
                    <a:pt x="95250" y="321469"/>
                  </a:lnTo>
                  <a:lnTo>
                    <a:pt x="145257" y="345282"/>
                  </a:lnTo>
                  <a:lnTo>
                    <a:pt x="157163" y="304800"/>
                  </a:lnTo>
                  <a:lnTo>
                    <a:pt x="102394" y="266700"/>
                  </a:lnTo>
                  <a:lnTo>
                    <a:pt x="80963" y="223838"/>
                  </a:lnTo>
                  <a:lnTo>
                    <a:pt x="90488" y="197644"/>
                  </a:lnTo>
                  <a:lnTo>
                    <a:pt x="183357" y="250032"/>
                  </a:lnTo>
                  <a:lnTo>
                    <a:pt x="197644" y="226219"/>
                  </a:lnTo>
                  <a:lnTo>
                    <a:pt x="171450" y="190500"/>
                  </a:lnTo>
                  <a:lnTo>
                    <a:pt x="190500" y="133350"/>
                  </a:lnTo>
                  <a:lnTo>
                    <a:pt x="142875" y="92869"/>
                  </a:lnTo>
                  <a:lnTo>
                    <a:pt x="157163" y="38100"/>
                  </a:lnTo>
                  <a:lnTo>
                    <a:pt x="138113" y="0"/>
                  </a:lnTo>
                  <a:lnTo>
                    <a:pt x="288132" y="85725"/>
                  </a:lnTo>
                  <a:lnTo>
                    <a:pt x="576263" y="335757"/>
                  </a:lnTo>
                  <a:lnTo>
                    <a:pt x="619125" y="304800"/>
                  </a:lnTo>
                  <a:lnTo>
                    <a:pt x="719138" y="411957"/>
                  </a:lnTo>
                  <a:lnTo>
                    <a:pt x="759619" y="647700"/>
                  </a:lnTo>
                  <a:lnTo>
                    <a:pt x="816769" y="850107"/>
                  </a:lnTo>
                  <a:cubicBezTo>
                    <a:pt x="815975" y="871538"/>
                    <a:pt x="822326" y="892969"/>
                    <a:pt x="821532" y="914400"/>
                  </a:cubicBezTo>
                  <a:lnTo>
                    <a:pt x="797719" y="1090613"/>
                  </a:lnTo>
                  <a:lnTo>
                    <a:pt x="878682" y="1176338"/>
                  </a:lnTo>
                  <a:lnTo>
                    <a:pt x="895351" y="1254920"/>
                  </a:lnTo>
                  <a:lnTo>
                    <a:pt x="852488" y="1278732"/>
                  </a:lnTo>
                  <a:cubicBezTo>
                    <a:pt x="853282" y="1314451"/>
                    <a:pt x="868362" y="1352551"/>
                    <a:pt x="869156" y="1388270"/>
                  </a:cubicBezTo>
                  <a:lnTo>
                    <a:pt x="828675" y="1500188"/>
                  </a:lnTo>
                  <a:cubicBezTo>
                    <a:pt x="772320" y="1486694"/>
                    <a:pt x="711200" y="1501775"/>
                    <a:pt x="652463" y="1502569"/>
                  </a:cubicBezTo>
                  <a:lnTo>
                    <a:pt x="616744" y="1290638"/>
                  </a:lnTo>
                  <a:lnTo>
                    <a:pt x="578644" y="1245394"/>
                  </a:lnTo>
                  <a:cubicBezTo>
                    <a:pt x="551657" y="1203325"/>
                    <a:pt x="519906" y="1168400"/>
                    <a:pt x="497682" y="1119188"/>
                  </a:cubicBezTo>
                  <a:lnTo>
                    <a:pt x="431007" y="1026319"/>
                  </a:lnTo>
                  <a:lnTo>
                    <a:pt x="471488" y="869157"/>
                  </a:lnTo>
                  <a:lnTo>
                    <a:pt x="397669" y="881063"/>
                  </a:lnTo>
                  <a:lnTo>
                    <a:pt x="357188" y="823913"/>
                  </a:lnTo>
                  <a:lnTo>
                    <a:pt x="280988" y="823913"/>
                  </a:lnTo>
                  <a:lnTo>
                    <a:pt x="204788" y="633413"/>
                  </a:lnTo>
                  <a:lnTo>
                    <a:pt x="233363" y="573882"/>
                  </a:lnTo>
                  <a:cubicBezTo>
                    <a:pt x="177801" y="511176"/>
                    <a:pt x="100806" y="479424"/>
                    <a:pt x="54769" y="407194"/>
                  </a:cubicBez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1" name="フリーフォーム: 図形 120">
              <a:extLst>
                <a:ext uri="{FF2B5EF4-FFF2-40B4-BE49-F238E27FC236}">
                  <a16:creationId xmlns:a16="http://schemas.microsoft.com/office/drawing/2014/main" id="{E6BA6C9E-F2B2-8C4E-CAF9-0B442D64A906}"/>
                </a:ext>
              </a:extLst>
            </p:cNvPr>
            <p:cNvSpPr/>
            <p:nvPr/>
          </p:nvSpPr>
          <p:spPr>
            <a:xfrm>
              <a:off x="3593987" y="5337402"/>
              <a:ext cx="108857" cy="141174"/>
            </a:xfrm>
            <a:custGeom>
              <a:avLst/>
              <a:gdLst>
                <a:gd name="connsiteX0" fmla="*/ 59532 w 152400"/>
                <a:gd name="connsiteY0" fmla="*/ 197643 h 197643"/>
                <a:gd name="connsiteX1" fmla="*/ 0 w 152400"/>
                <a:gd name="connsiteY1" fmla="*/ 157162 h 197643"/>
                <a:gd name="connsiteX2" fmla="*/ 104775 w 152400"/>
                <a:gd name="connsiteY2" fmla="*/ 0 h 197643"/>
                <a:gd name="connsiteX3" fmla="*/ 152400 w 152400"/>
                <a:gd name="connsiteY3" fmla="*/ 66675 h 197643"/>
                <a:gd name="connsiteX4" fmla="*/ 142875 w 152400"/>
                <a:gd name="connsiteY4" fmla="*/ 140493 h 197643"/>
                <a:gd name="connsiteX5" fmla="*/ 59532 w 152400"/>
                <a:gd name="connsiteY5" fmla="*/ 197643 h 19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 h="197643">
                  <a:moveTo>
                    <a:pt x="59532" y="197643"/>
                  </a:moveTo>
                  <a:lnTo>
                    <a:pt x="0" y="157162"/>
                  </a:lnTo>
                  <a:lnTo>
                    <a:pt x="104775" y="0"/>
                  </a:lnTo>
                  <a:lnTo>
                    <a:pt x="152400" y="66675"/>
                  </a:lnTo>
                  <a:lnTo>
                    <a:pt x="142875" y="140493"/>
                  </a:lnTo>
                  <a:lnTo>
                    <a:pt x="59532" y="197643"/>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2" name="フリーフォーム: 図形 121">
              <a:extLst>
                <a:ext uri="{FF2B5EF4-FFF2-40B4-BE49-F238E27FC236}">
                  <a16:creationId xmlns:a16="http://schemas.microsoft.com/office/drawing/2014/main" id="{9184E260-1275-15C4-915B-3A6B1D22B9F4}"/>
                </a:ext>
              </a:extLst>
            </p:cNvPr>
            <p:cNvSpPr/>
            <p:nvPr/>
          </p:nvSpPr>
          <p:spPr>
            <a:xfrm>
              <a:off x="3621201" y="5386728"/>
              <a:ext cx="591911" cy="830036"/>
            </a:xfrm>
            <a:custGeom>
              <a:avLst/>
              <a:gdLst>
                <a:gd name="connsiteX0" fmla="*/ 0 w 828675"/>
                <a:gd name="connsiteY0" fmla="*/ 259556 h 1162050"/>
                <a:gd name="connsiteX1" fmla="*/ 30957 w 828675"/>
                <a:gd name="connsiteY1" fmla="*/ 150019 h 1162050"/>
                <a:gd name="connsiteX2" fmla="*/ 90488 w 828675"/>
                <a:gd name="connsiteY2" fmla="*/ 95250 h 1162050"/>
                <a:gd name="connsiteX3" fmla="*/ 123825 w 828675"/>
                <a:gd name="connsiteY3" fmla="*/ 121444 h 1162050"/>
                <a:gd name="connsiteX4" fmla="*/ 152400 w 828675"/>
                <a:gd name="connsiteY4" fmla="*/ 11906 h 1162050"/>
                <a:gd name="connsiteX5" fmla="*/ 178594 w 828675"/>
                <a:gd name="connsiteY5" fmla="*/ 30956 h 1162050"/>
                <a:gd name="connsiteX6" fmla="*/ 164307 w 828675"/>
                <a:gd name="connsiteY6" fmla="*/ 73819 h 1162050"/>
                <a:gd name="connsiteX7" fmla="*/ 178594 w 828675"/>
                <a:gd name="connsiteY7" fmla="*/ 88106 h 1162050"/>
                <a:gd name="connsiteX8" fmla="*/ 219075 w 828675"/>
                <a:gd name="connsiteY8" fmla="*/ 0 h 1162050"/>
                <a:gd name="connsiteX9" fmla="*/ 411957 w 828675"/>
                <a:gd name="connsiteY9" fmla="*/ 176212 h 1162050"/>
                <a:gd name="connsiteX10" fmla="*/ 385763 w 828675"/>
                <a:gd name="connsiteY10" fmla="*/ 233362 h 1162050"/>
                <a:gd name="connsiteX11" fmla="*/ 447675 w 828675"/>
                <a:gd name="connsiteY11" fmla="*/ 428625 h 1162050"/>
                <a:gd name="connsiteX12" fmla="*/ 528638 w 828675"/>
                <a:gd name="connsiteY12" fmla="*/ 419100 h 1162050"/>
                <a:gd name="connsiteX13" fmla="*/ 569119 w 828675"/>
                <a:gd name="connsiteY13" fmla="*/ 483394 h 1162050"/>
                <a:gd name="connsiteX14" fmla="*/ 638175 w 828675"/>
                <a:gd name="connsiteY14" fmla="*/ 476250 h 1162050"/>
                <a:gd name="connsiteX15" fmla="*/ 604838 w 828675"/>
                <a:gd name="connsiteY15" fmla="*/ 628650 h 1162050"/>
                <a:gd name="connsiteX16" fmla="*/ 735807 w 828675"/>
                <a:gd name="connsiteY16" fmla="*/ 840581 h 1162050"/>
                <a:gd name="connsiteX17" fmla="*/ 797719 w 828675"/>
                <a:gd name="connsiteY17" fmla="*/ 876300 h 1162050"/>
                <a:gd name="connsiteX18" fmla="*/ 828675 w 828675"/>
                <a:gd name="connsiteY18" fmla="*/ 1104900 h 1162050"/>
                <a:gd name="connsiteX19" fmla="*/ 778669 w 828675"/>
                <a:gd name="connsiteY19" fmla="*/ 1159669 h 1162050"/>
                <a:gd name="connsiteX20" fmla="*/ 645319 w 828675"/>
                <a:gd name="connsiteY20" fmla="*/ 1162050 h 1162050"/>
                <a:gd name="connsiteX21" fmla="*/ 614363 w 828675"/>
                <a:gd name="connsiteY21" fmla="*/ 1135856 h 1162050"/>
                <a:gd name="connsiteX22" fmla="*/ 523875 w 828675"/>
                <a:gd name="connsiteY22" fmla="*/ 1147762 h 1162050"/>
                <a:gd name="connsiteX23" fmla="*/ 464344 w 828675"/>
                <a:gd name="connsiteY23" fmla="*/ 1047750 h 1162050"/>
                <a:gd name="connsiteX24" fmla="*/ 416719 w 828675"/>
                <a:gd name="connsiteY24" fmla="*/ 935831 h 1162050"/>
                <a:gd name="connsiteX25" fmla="*/ 461963 w 828675"/>
                <a:gd name="connsiteY25" fmla="*/ 752475 h 1162050"/>
                <a:gd name="connsiteX26" fmla="*/ 426244 w 828675"/>
                <a:gd name="connsiteY26" fmla="*/ 728662 h 1162050"/>
                <a:gd name="connsiteX27" fmla="*/ 300038 w 828675"/>
                <a:gd name="connsiteY27" fmla="*/ 469106 h 1162050"/>
                <a:gd name="connsiteX28" fmla="*/ 252413 w 828675"/>
                <a:gd name="connsiteY28" fmla="*/ 419100 h 1162050"/>
                <a:gd name="connsiteX29" fmla="*/ 202407 w 828675"/>
                <a:gd name="connsiteY29" fmla="*/ 426244 h 1162050"/>
                <a:gd name="connsiteX30" fmla="*/ 173832 w 828675"/>
                <a:gd name="connsiteY30" fmla="*/ 383381 h 1162050"/>
                <a:gd name="connsiteX31" fmla="*/ 104775 w 828675"/>
                <a:gd name="connsiteY31" fmla="*/ 314325 h 1162050"/>
                <a:gd name="connsiteX32" fmla="*/ 0 w 828675"/>
                <a:gd name="connsiteY32" fmla="*/ 259556 h 1162050"/>
                <a:gd name="connsiteX0" fmla="*/ 0 w 828675"/>
                <a:gd name="connsiteY0" fmla="*/ 259556 h 1162050"/>
                <a:gd name="connsiteX1" fmla="*/ 30957 w 828675"/>
                <a:gd name="connsiteY1" fmla="*/ 150019 h 1162050"/>
                <a:gd name="connsiteX2" fmla="*/ 90488 w 828675"/>
                <a:gd name="connsiteY2" fmla="*/ 95250 h 1162050"/>
                <a:gd name="connsiteX3" fmla="*/ 123825 w 828675"/>
                <a:gd name="connsiteY3" fmla="*/ 121444 h 1162050"/>
                <a:gd name="connsiteX4" fmla="*/ 152400 w 828675"/>
                <a:gd name="connsiteY4" fmla="*/ 11906 h 1162050"/>
                <a:gd name="connsiteX5" fmla="*/ 178594 w 828675"/>
                <a:gd name="connsiteY5" fmla="*/ 30956 h 1162050"/>
                <a:gd name="connsiteX6" fmla="*/ 164307 w 828675"/>
                <a:gd name="connsiteY6" fmla="*/ 73819 h 1162050"/>
                <a:gd name="connsiteX7" fmla="*/ 178594 w 828675"/>
                <a:gd name="connsiteY7" fmla="*/ 88106 h 1162050"/>
                <a:gd name="connsiteX8" fmla="*/ 219075 w 828675"/>
                <a:gd name="connsiteY8" fmla="*/ 0 h 1162050"/>
                <a:gd name="connsiteX9" fmla="*/ 411957 w 828675"/>
                <a:gd name="connsiteY9" fmla="*/ 176212 h 1162050"/>
                <a:gd name="connsiteX10" fmla="*/ 385763 w 828675"/>
                <a:gd name="connsiteY10" fmla="*/ 233362 h 1162050"/>
                <a:gd name="connsiteX11" fmla="*/ 454818 w 828675"/>
                <a:gd name="connsiteY11" fmla="*/ 421481 h 1162050"/>
                <a:gd name="connsiteX12" fmla="*/ 528638 w 828675"/>
                <a:gd name="connsiteY12" fmla="*/ 419100 h 1162050"/>
                <a:gd name="connsiteX13" fmla="*/ 569119 w 828675"/>
                <a:gd name="connsiteY13" fmla="*/ 483394 h 1162050"/>
                <a:gd name="connsiteX14" fmla="*/ 638175 w 828675"/>
                <a:gd name="connsiteY14" fmla="*/ 476250 h 1162050"/>
                <a:gd name="connsiteX15" fmla="*/ 604838 w 828675"/>
                <a:gd name="connsiteY15" fmla="*/ 628650 h 1162050"/>
                <a:gd name="connsiteX16" fmla="*/ 735807 w 828675"/>
                <a:gd name="connsiteY16" fmla="*/ 840581 h 1162050"/>
                <a:gd name="connsiteX17" fmla="*/ 797719 w 828675"/>
                <a:gd name="connsiteY17" fmla="*/ 876300 h 1162050"/>
                <a:gd name="connsiteX18" fmla="*/ 828675 w 828675"/>
                <a:gd name="connsiteY18" fmla="*/ 1104900 h 1162050"/>
                <a:gd name="connsiteX19" fmla="*/ 778669 w 828675"/>
                <a:gd name="connsiteY19" fmla="*/ 1159669 h 1162050"/>
                <a:gd name="connsiteX20" fmla="*/ 645319 w 828675"/>
                <a:gd name="connsiteY20" fmla="*/ 1162050 h 1162050"/>
                <a:gd name="connsiteX21" fmla="*/ 614363 w 828675"/>
                <a:gd name="connsiteY21" fmla="*/ 1135856 h 1162050"/>
                <a:gd name="connsiteX22" fmla="*/ 523875 w 828675"/>
                <a:gd name="connsiteY22" fmla="*/ 1147762 h 1162050"/>
                <a:gd name="connsiteX23" fmla="*/ 464344 w 828675"/>
                <a:gd name="connsiteY23" fmla="*/ 1047750 h 1162050"/>
                <a:gd name="connsiteX24" fmla="*/ 416719 w 828675"/>
                <a:gd name="connsiteY24" fmla="*/ 935831 h 1162050"/>
                <a:gd name="connsiteX25" fmla="*/ 461963 w 828675"/>
                <a:gd name="connsiteY25" fmla="*/ 752475 h 1162050"/>
                <a:gd name="connsiteX26" fmla="*/ 426244 w 828675"/>
                <a:gd name="connsiteY26" fmla="*/ 728662 h 1162050"/>
                <a:gd name="connsiteX27" fmla="*/ 300038 w 828675"/>
                <a:gd name="connsiteY27" fmla="*/ 469106 h 1162050"/>
                <a:gd name="connsiteX28" fmla="*/ 252413 w 828675"/>
                <a:gd name="connsiteY28" fmla="*/ 419100 h 1162050"/>
                <a:gd name="connsiteX29" fmla="*/ 202407 w 828675"/>
                <a:gd name="connsiteY29" fmla="*/ 426244 h 1162050"/>
                <a:gd name="connsiteX30" fmla="*/ 173832 w 828675"/>
                <a:gd name="connsiteY30" fmla="*/ 383381 h 1162050"/>
                <a:gd name="connsiteX31" fmla="*/ 104775 w 828675"/>
                <a:gd name="connsiteY31" fmla="*/ 314325 h 1162050"/>
                <a:gd name="connsiteX32" fmla="*/ 0 w 828675"/>
                <a:gd name="connsiteY32" fmla="*/ 259556 h 1162050"/>
                <a:gd name="connsiteX0" fmla="*/ 0 w 828675"/>
                <a:gd name="connsiteY0" fmla="*/ 259556 h 1162050"/>
                <a:gd name="connsiteX1" fmla="*/ 30957 w 828675"/>
                <a:gd name="connsiteY1" fmla="*/ 150019 h 1162050"/>
                <a:gd name="connsiteX2" fmla="*/ 90488 w 828675"/>
                <a:gd name="connsiteY2" fmla="*/ 95250 h 1162050"/>
                <a:gd name="connsiteX3" fmla="*/ 123825 w 828675"/>
                <a:gd name="connsiteY3" fmla="*/ 121444 h 1162050"/>
                <a:gd name="connsiteX4" fmla="*/ 152400 w 828675"/>
                <a:gd name="connsiteY4" fmla="*/ 11906 h 1162050"/>
                <a:gd name="connsiteX5" fmla="*/ 178594 w 828675"/>
                <a:gd name="connsiteY5" fmla="*/ 30956 h 1162050"/>
                <a:gd name="connsiteX6" fmla="*/ 164307 w 828675"/>
                <a:gd name="connsiteY6" fmla="*/ 73819 h 1162050"/>
                <a:gd name="connsiteX7" fmla="*/ 178594 w 828675"/>
                <a:gd name="connsiteY7" fmla="*/ 88106 h 1162050"/>
                <a:gd name="connsiteX8" fmla="*/ 219075 w 828675"/>
                <a:gd name="connsiteY8" fmla="*/ 0 h 1162050"/>
                <a:gd name="connsiteX9" fmla="*/ 411957 w 828675"/>
                <a:gd name="connsiteY9" fmla="*/ 176212 h 1162050"/>
                <a:gd name="connsiteX10" fmla="*/ 385763 w 828675"/>
                <a:gd name="connsiteY10" fmla="*/ 233362 h 1162050"/>
                <a:gd name="connsiteX11" fmla="*/ 454818 w 828675"/>
                <a:gd name="connsiteY11" fmla="*/ 421481 h 1162050"/>
                <a:gd name="connsiteX12" fmla="*/ 528638 w 828675"/>
                <a:gd name="connsiteY12" fmla="*/ 419100 h 1162050"/>
                <a:gd name="connsiteX13" fmla="*/ 569119 w 828675"/>
                <a:gd name="connsiteY13" fmla="*/ 483394 h 1162050"/>
                <a:gd name="connsiteX14" fmla="*/ 638175 w 828675"/>
                <a:gd name="connsiteY14" fmla="*/ 476250 h 1162050"/>
                <a:gd name="connsiteX15" fmla="*/ 604838 w 828675"/>
                <a:gd name="connsiteY15" fmla="*/ 628650 h 1162050"/>
                <a:gd name="connsiteX16" fmla="*/ 752475 w 828675"/>
                <a:gd name="connsiteY16" fmla="*/ 833437 h 1162050"/>
                <a:gd name="connsiteX17" fmla="*/ 797719 w 828675"/>
                <a:gd name="connsiteY17" fmla="*/ 876300 h 1162050"/>
                <a:gd name="connsiteX18" fmla="*/ 828675 w 828675"/>
                <a:gd name="connsiteY18" fmla="*/ 1104900 h 1162050"/>
                <a:gd name="connsiteX19" fmla="*/ 778669 w 828675"/>
                <a:gd name="connsiteY19" fmla="*/ 1159669 h 1162050"/>
                <a:gd name="connsiteX20" fmla="*/ 645319 w 828675"/>
                <a:gd name="connsiteY20" fmla="*/ 1162050 h 1162050"/>
                <a:gd name="connsiteX21" fmla="*/ 614363 w 828675"/>
                <a:gd name="connsiteY21" fmla="*/ 1135856 h 1162050"/>
                <a:gd name="connsiteX22" fmla="*/ 523875 w 828675"/>
                <a:gd name="connsiteY22" fmla="*/ 1147762 h 1162050"/>
                <a:gd name="connsiteX23" fmla="*/ 464344 w 828675"/>
                <a:gd name="connsiteY23" fmla="*/ 1047750 h 1162050"/>
                <a:gd name="connsiteX24" fmla="*/ 416719 w 828675"/>
                <a:gd name="connsiteY24" fmla="*/ 935831 h 1162050"/>
                <a:gd name="connsiteX25" fmla="*/ 461963 w 828675"/>
                <a:gd name="connsiteY25" fmla="*/ 752475 h 1162050"/>
                <a:gd name="connsiteX26" fmla="*/ 426244 w 828675"/>
                <a:gd name="connsiteY26" fmla="*/ 728662 h 1162050"/>
                <a:gd name="connsiteX27" fmla="*/ 300038 w 828675"/>
                <a:gd name="connsiteY27" fmla="*/ 469106 h 1162050"/>
                <a:gd name="connsiteX28" fmla="*/ 252413 w 828675"/>
                <a:gd name="connsiteY28" fmla="*/ 419100 h 1162050"/>
                <a:gd name="connsiteX29" fmla="*/ 202407 w 828675"/>
                <a:gd name="connsiteY29" fmla="*/ 426244 h 1162050"/>
                <a:gd name="connsiteX30" fmla="*/ 173832 w 828675"/>
                <a:gd name="connsiteY30" fmla="*/ 383381 h 1162050"/>
                <a:gd name="connsiteX31" fmla="*/ 104775 w 828675"/>
                <a:gd name="connsiteY31" fmla="*/ 314325 h 1162050"/>
                <a:gd name="connsiteX32" fmla="*/ 0 w 828675"/>
                <a:gd name="connsiteY32" fmla="*/ 259556 h 1162050"/>
                <a:gd name="connsiteX0" fmla="*/ 0 w 828675"/>
                <a:gd name="connsiteY0" fmla="*/ 259556 h 1162050"/>
                <a:gd name="connsiteX1" fmla="*/ 30957 w 828675"/>
                <a:gd name="connsiteY1" fmla="*/ 150019 h 1162050"/>
                <a:gd name="connsiteX2" fmla="*/ 90488 w 828675"/>
                <a:gd name="connsiteY2" fmla="*/ 95250 h 1162050"/>
                <a:gd name="connsiteX3" fmla="*/ 123825 w 828675"/>
                <a:gd name="connsiteY3" fmla="*/ 121444 h 1162050"/>
                <a:gd name="connsiteX4" fmla="*/ 152400 w 828675"/>
                <a:gd name="connsiteY4" fmla="*/ 11906 h 1162050"/>
                <a:gd name="connsiteX5" fmla="*/ 178594 w 828675"/>
                <a:gd name="connsiteY5" fmla="*/ 30956 h 1162050"/>
                <a:gd name="connsiteX6" fmla="*/ 164307 w 828675"/>
                <a:gd name="connsiteY6" fmla="*/ 73819 h 1162050"/>
                <a:gd name="connsiteX7" fmla="*/ 178594 w 828675"/>
                <a:gd name="connsiteY7" fmla="*/ 88106 h 1162050"/>
                <a:gd name="connsiteX8" fmla="*/ 219075 w 828675"/>
                <a:gd name="connsiteY8" fmla="*/ 0 h 1162050"/>
                <a:gd name="connsiteX9" fmla="*/ 411957 w 828675"/>
                <a:gd name="connsiteY9" fmla="*/ 176212 h 1162050"/>
                <a:gd name="connsiteX10" fmla="*/ 385763 w 828675"/>
                <a:gd name="connsiteY10" fmla="*/ 233362 h 1162050"/>
                <a:gd name="connsiteX11" fmla="*/ 454818 w 828675"/>
                <a:gd name="connsiteY11" fmla="*/ 421481 h 1162050"/>
                <a:gd name="connsiteX12" fmla="*/ 528638 w 828675"/>
                <a:gd name="connsiteY12" fmla="*/ 419100 h 1162050"/>
                <a:gd name="connsiteX13" fmla="*/ 569119 w 828675"/>
                <a:gd name="connsiteY13" fmla="*/ 483394 h 1162050"/>
                <a:gd name="connsiteX14" fmla="*/ 638175 w 828675"/>
                <a:gd name="connsiteY14" fmla="*/ 476250 h 1162050"/>
                <a:gd name="connsiteX15" fmla="*/ 611982 w 828675"/>
                <a:gd name="connsiteY15" fmla="*/ 623887 h 1162050"/>
                <a:gd name="connsiteX16" fmla="*/ 752475 w 828675"/>
                <a:gd name="connsiteY16" fmla="*/ 833437 h 1162050"/>
                <a:gd name="connsiteX17" fmla="*/ 797719 w 828675"/>
                <a:gd name="connsiteY17" fmla="*/ 876300 h 1162050"/>
                <a:gd name="connsiteX18" fmla="*/ 828675 w 828675"/>
                <a:gd name="connsiteY18" fmla="*/ 1104900 h 1162050"/>
                <a:gd name="connsiteX19" fmla="*/ 778669 w 828675"/>
                <a:gd name="connsiteY19" fmla="*/ 1159669 h 1162050"/>
                <a:gd name="connsiteX20" fmla="*/ 645319 w 828675"/>
                <a:gd name="connsiteY20" fmla="*/ 1162050 h 1162050"/>
                <a:gd name="connsiteX21" fmla="*/ 614363 w 828675"/>
                <a:gd name="connsiteY21" fmla="*/ 1135856 h 1162050"/>
                <a:gd name="connsiteX22" fmla="*/ 523875 w 828675"/>
                <a:gd name="connsiteY22" fmla="*/ 1147762 h 1162050"/>
                <a:gd name="connsiteX23" fmla="*/ 464344 w 828675"/>
                <a:gd name="connsiteY23" fmla="*/ 1047750 h 1162050"/>
                <a:gd name="connsiteX24" fmla="*/ 416719 w 828675"/>
                <a:gd name="connsiteY24" fmla="*/ 935831 h 1162050"/>
                <a:gd name="connsiteX25" fmla="*/ 461963 w 828675"/>
                <a:gd name="connsiteY25" fmla="*/ 752475 h 1162050"/>
                <a:gd name="connsiteX26" fmla="*/ 426244 w 828675"/>
                <a:gd name="connsiteY26" fmla="*/ 728662 h 1162050"/>
                <a:gd name="connsiteX27" fmla="*/ 300038 w 828675"/>
                <a:gd name="connsiteY27" fmla="*/ 469106 h 1162050"/>
                <a:gd name="connsiteX28" fmla="*/ 252413 w 828675"/>
                <a:gd name="connsiteY28" fmla="*/ 419100 h 1162050"/>
                <a:gd name="connsiteX29" fmla="*/ 202407 w 828675"/>
                <a:gd name="connsiteY29" fmla="*/ 426244 h 1162050"/>
                <a:gd name="connsiteX30" fmla="*/ 173832 w 828675"/>
                <a:gd name="connsiteY30" fmla="*/ 383381 h 1162050"/>
                <a:gd name="connsiteX31" fmla="*/ 104775 w 828675"/>
                <a:gd name="connsiteY31" fmla="*/ 314325 h 1162050"/>
                <a:gd name="connsiteX32" fmla="*/ 0 w 828675"/>
                <a:gd name="connsiteY32" fmla="*/ 259556 h 1162050"/>
                <a:gd name="connsiteX0" fmla="*/ 0 w 828675"/>
                <a:gd name="connsiteY0" fmla="*/ 259556 h 1162050"/>
                <a:gd name="connsiteX1" fmla="*/ 30957 w 828675"/>
                <a:gd name="connsiteY1" fmla="*/ 150019 h 1162050"/>
                <a:gd name="connsiteX2" fmla="*/ 90488 w 828675"/>
                <a:gd name="connsiteY2" fmla="*/ 95250 h 1162050"/>
                <a:gd name="connsiteX3" fmla="*/ 123825 w 828675"/>
                <a:gd name="connsiteY3" fmla="*/ 121444 h 1162050"/>
                <a:gd name="connsiteX4" fmla="*/ 152400 w 828675"/>
                <a:gd name="connsiteY4" fmla="*/ 11906 h 1162050"/>
                <a:gd name="connsiteX5" fmla="*/ 178594 w 828675"/>
                <a:gd name="connsiteY5" fmla="*/ 30956 h 1162050"/>
                <a:gd name="connsiteX6" fmla="*/ 164307 w 828675"/>
                <a:gd name="connsiteY6" fmla="*/ 73819 h 1162050"/>
                <a:gd name="connsiteX7" fmla="*/ 178594 w 828675"/>
                <a:gd name="connsiteY7" fmla="*/ 88106 h 1162050"/>
                <a:gd name="connsiteX8" fmla="*/ 219075 w 828675"/>
                <a:gd name="connsiteY8" fmla="*/ 0 h 1162050"/>
                <a:gd name="connsiteX9" fmla="*/ 411957 w 828675"/>
                <a:gd name="connsiteY9" fmla="*/ 176212 h 1162050"/>
                <a:gd name="connsiteX10" fmla="*/ 385763 w 828675"/>
                <a:gd name="connsiteY10" fmla="*/ 233362 h 1162050"/>
                <a:gd name="connsiteX11" fmla="*/ 454818 w 828675"/>
                <a:gd name="connsiteY11" fmla="*/ 421481 h 1162050"/>
                <a:gd name="connsiteX12" fmla="*/ 528638 w 828675"/>
                <a:gd name="connsiteY12" fmla="*/ 419100 h 1162050"/>
                <a:gd name="connsiteX13" fmla="*/ 569119 w 828675"/>
                <a:gd name="connsiteY13" fmla="*/ 483394 h 1162050"/>
                <a:gd name="connsiteX14" fmla="*/ 638175 w 828675"/>
                <a:gd name="connsiteY14" fmla="*/ 476250 h 1162050"/>
                <a:gd name="connsiteX15" fmla="*/ 611982 w 828675"/>
                <a:gd name="connsiteY15" fmla="*/ 623887 h 1162050"/>
                <a:gd name="connsiteX16" fmla="*/ 752475 w 828675"/>
                <a:gd name="connsiteY16" fmla="*/ 833437 h 1162050"/>
                <a:gd name="connsiteX17" fmla="*/ 797719 w 828675"/>
                <a:gd name="connsiteY17" fmla="*/ 876300 h 1162050"/>
                <a:gd name="connsiteX18" fmla="*/ 828675 w 828675"/>
                <a:gd name="connsiteY18" fmla="*/ 1104900 h 1162050"/>
                <a:gd name="connsiteX19" fmla="*/ 778669 w 828675"/>
                <a:gd name="connsiteY19" fmla="*/ 1159669 h 1162050"/>
                <a:gd name="connsiteX20" fmla="*/ 645319 w 828675"/>
                <a:gd name="connsiteY20" fmla="*/ 1162050 h 1162050"/>
                <a:gd name="connsiteX21" fmla="*/ 614363 w 828675"/>
                <a:gd name="connsiteY21" fmla="*/ 1135856 h 1162050"/>
                <a:gd name="connsiteX22" fmla="*/ 523875 w 828675"/>
                <a:gd name="connsiteY22" fmla="*/ 1147762 h 1162050"/>
                <a:gd name="connsiteX23" fmla="*/ 464344 w 828675"/>
                <a:gd name="connsiteY23" fmla="*/ 1047750 h 1162050"/>
                <a:gd name="connsiteX24" fmla="*/ 416719 w 828675"/>
                <a:gd name="connsiteY24" fmla="*/ 935831 h 1162050"/>
                <a:gd name="connsiteX25" fmla="*/ 461963 w 828675"/>
                <a:gd name="connsiteY25" fmla="*/ 752475 h 1162050"/>
                <a:gd name="connsiteX26" fmla="*/ 426244 w 828675"/>
                <a:gd name="connsiteY26" fmla="*/ 728662 h 1162050"/>
                <a:gd name="connsiteX27" fmla="*/ 300038 w 828675"/>
                <a:gd name="connsiteY27" fmla="*/ 469106 h 1162050"/>
                <a:gd name="connsiteX28" fmla="*/ 252413 w 828675"/>
                <a:gd name="connsiteY28" fmla="*/ 419100 h 1162050"/>
                <a:gd name="connsiteX29" fmla="*/ 202407 w 828675"/>
                <a:gd name="connsiteY29" fmla="*/ 426244 h 1162050"/>
                <a:gd name="connsiteX30" fmla="*/ 173832 w 828675"/>
                <a:gd name="connsiteY30" fmla="*/ 383381 h 1162050"/>
                <a:gd name="connsiteX31" fmla="*/ 104775 w 828675"/>
                <a:gd name="connsiteY31" fmla="*/ 314325 h 1162050"/>
                <a:gd name="connsiteX32" fmla="*/ 0 w 828675"/>
                <a:gd name="connsiteY32" fmla="*/ 259556 h 1162050"/>
                <a:gd name="connsiteX0" fmla="*/ 0 w 828675"/>
                <a:gd name="connsiteY0" fmla="*/ 259556 h 1162050"/>
                <a:gd name="connsiteX1" fmla="*/ 30957 w 828675"/>
                <a:gd name="connsiteY1" fmla="*/ 150019 h 1162050"/>
                <a:gd name="connsiteX2" fmla="*/ 90488 w 828675"/>
                <a:gd name="connsiteY2" fmla="*/ 95250 h 1162050"/>
                <a:gd name="connsiteX3" fmla="*/ 123825 w 828675"/>
                <a:gd name="connsiteY3" fmla="*/ 121444 h 1162050"/>
                <a:gd name="connsiteX4" fmla="*/ 152400 w 828675"/>
                <a:gd name="connsiteY4" fmla="*/ 11906 h 1162050"/>
                <a:gd name="connsiteX5" fmla="*/ 178594 w 828675"/>
                <a:gd name="connsiteY5" fmla="*/ 30956 h 1162050"/>
                <a:gd name="connsiteX6" fmla="*/ 164307 w 828675"/>
                <a:gd name="connsiteY6" fmla="*/ 73819 h 1162050"/>
                <a:gd name="connsiteX7" fmla="*/ 178594 w 828675"/>
                <a:gd name="connsiteY7" fmla="*/ 88106 h 1162050"/>
                <a:gd name="connsiteX8" fmla="*/ 219075 w 828675"/>
                <a:gd name="connsiteY8" fmla="*/ 0 h 1162050"/>
                <a:gd name="connsiteX9" fmla="*/ 411957 w 828675"/>
                <a:gd name="connsiteY9" fmla="*/ 176212 h 1162050"/>
                <a:gd name="connsiteX10" fmla="*/ 385763 w 828675"/>
                <a:gd name="connsiteY10" fmla="*/ 233362 h 1162050"/>
                <a:gd name="connsiteX11" fmla="*/ 454818 w 828675"/>
                <a:gd name="connsiteY11" fmla="*/ 421481 h 1162050"/>
                <a:gd name="connsiteX12" fmla="*/ 528638 w 828675"/>
                <a:gd name="connsiteY12" fmla="*/ 419100 h 1162050"/>
                <a:gd name="connsiteX13" fmla="*/ 569119 w 828675"/>
                <a:gd name="connsiteY13" fmla="*/ 469106 h 1162050"/>
                <a:gd name="connsiteX14" fmla="*/ 638175 w 828675"/>
                <a:gd name="connsiteY14" fmla="*/ 476250 h 1162050"/>
                <a:gd name="connsiteX15" fmla="*/ 611982 w 828675"/>
                <a:gd name="connsiteY15" fmla="*/ 623887 h 1162050"/>
                <a:gd name="connsiteX16" fmla="*/ 752475 w 828675"/>
                <a:gd name="connsiteY16" fmla="*/ 833437 h 1162050"/>
                <a:gd name="connsiteX17" fmla="*/ 797719 w 828675"/>
                <a:gd name="connsiteY17" fmla="*/ 876300 h 1162050"/>
                <a:gd name="connsiteX18" fmla="*/ 828675 w 828675"/>
                <a:gd name="connsiteY18" fmla="*/ 1104900 h 1162050"/>
                <a:gd name="connsiteX19" fmla="*/ 778669 w 828675"/>
                <a:gd name="connsiteY19" fmla="*/ 1159669 h 1162050"/>
                <a:gd name="connsiteX20" fmla="*/ 645319 w 828675"/>
                <a:gd name="connsiteY20" fmla="*/ 1162050 h 1162050"/>
                <a:gd name="connsiteX21" fmla="*/ 614363 w 828675"/>
                <a:gd name="connsiteY21" fmla="*/ 1135856 h 1162050"/>
                <a:gd name="connsiteX22" fmla="*/ 523875 w 828675"/>
                <a:gd name="connsiteY22" fmla="*/ 1147762 h 1162050"/>
                <a:gd name="connsiteX23" fmla="*/ 464344 w 828675"/>
                <a:gd name="connsiteY23" fmla="*/ 1047750 h 1162050"/>
                <a:gd name="connsiteX24" fmla="*/ 416719 w 828675"/>
                <a:gd name="connsiteY24" fmla="*/ 935831 h 1162050"/>
                <a:gd name="connsiteX25" fmla="*/ 461963 w 828675"/>
                <a:gd name="connsiteY25" fmla="*/ 752475 h 1162050"/>
                <a:gd name="connsiteX26" fmla="*/ 426244 w 828675"/>
                <a:gd name="connsiteY26" fmla="*/ 728662 h 1162050"/>
                <a:gd name="connsiteX27" fmla="*/ 300038 w 828675"/>
                <a:gd name="connsiteY27" fmla="*/ 469106 h 1162050"/>
                <a:gd name="connsiteX28" fmla="*/ 252413 w 828675"/>
                <a:gd name="connsiteY28" fmla="*/ 419100 h 1162050"/>
                <a:gd name="connsiteX29" fmla="*/ 202407 w 828675"/>
                <a:gd name="connsiteY29" fmla="*/ 426244 h 1162050"/>
                <a:gd name="connsiteX30" fmla="*/ 173832 w 828675"/>
                <a:gd name="connsiteY30" fmla="*/ 383381 h 1162050"/>
                <a:gd name="connsiteX31" fmla="*/ 104775 w 828675"/>
                <a:gd name="connsiteY31" fmla="*/ 314325 h 1162050"/>
                <a:gd name="connsiteX32" fmla="*/ 0 w 828675"/>
                <a:gd name="connsiteY32" fmla="*/ 259556 h 1162050"/>
                <a:gd name="connsiteX0" fmla="*/ 0 w 828675"/>
                <a:gd name="connsiteY0" fmla="*/ 259556 h 1162050"/>
                <a:gd name="connsiteX1" fmla="*/ 30957 w 828675"/>
                <a:gd name="connsiteY1" fmla="*/ 150019 h 1162050"/>
                <a:gd name="connsiteX2" fmla="*/ 90488 w 828675"/>
                <a:gd name="connsiteY2" fmla="*/ 95250 h 1162050"/>
                <a:gd name="connsiteX3" fmla="*/ 123825 w 828675"/>
                <a:gd name="connsiteY3" fmla="*/ 121444 h 1162050"/>
                <a:gd name="connsiteX4" fmla="*/ 152400 w 828675"/>
                <a:gd name="connsiteY4" fmla="*/ 11906 h 1162050"/>
                <a:gd name="connsiteX5" fmla="*/ 178594 w 828675"/>
                <a:gd name="connsiteY5" fmla="*/ 30956 h 1162050"/>
                <a:gd name="connsiteX6" fmla="*/ 164307 w 828675"/>
                <a:gd name="connsiteY6" fmla="*/ 73819 h 1162050"/>
                <a:gd name="connsiteX7" fmla="*/ 178594 w 828675"/>
                <a:gd name="connsiteY7" fmla="*/ 88106 h 1162050"/>
                <a:gd name="connsiteX8" fmla="*/ 219075 w 828675"/>
                <a:gd name="connsiteY8" fmla="*/ 0 h 1162050"/>
                <a:gd name="connsiteX9" fmla="*/ 411957 w 828675"/>
                <a:gd name="connsiteY9" fmla="*/ 176212 h 1162050"/>
                <a:gd name="connsiteX10" fmla="*/ 385763 w 828675"/>
                <a:gd name="connsiteY10" fmla="*/ 233362 h 1162050"/>
                <a:gd name="connsiteX11" fmla="*/ 454818 w 828675"/>
                <a:gd name="connsiteY11" fmla="*/ 421481 h 1162050"/>
                <a:gd name="connsiteX12" fmla="*/ 528638 w 828675"/>
                <a:gd name="connsiteY12" fmla="*/ 419100 h 1162050"/>
                <a:gd name="connsiteX13" fmla="*/ 569119 w 828675"/>
                <a:gd name="connsiteY13" fmla="*/ 469106 h 1162050"/>
                <a:gd name="connsiteX14" fmla="*/ 638175 w 828675"/>
                <a:gd name="connsiteY14" fmla="*/ 476250 h 1162050"/>
                <a:gd name="connsiteX15" fmla="*/ 611982 w 828675"/>
                <a:gd name="connsiteY15" fmla="*/ 623887 h 1162050"/>
                <a:gd name="connsiteX16" fmla="*/ 752475 w 828675"/>
                <a:gd name="connsiteY16" fmla="*/ 833437 h 1162050"/>
                <a:gd name="connsiteX17" fmla="*/ 797719 w 828675"/>
                <a:gd name="connsiteY17" fmla="*/ 876300 h 1162050"/>
                <a:gd name="connsiteX18" fmla="*/ 828675 w 828675"/>
                <a:gd name="connsiteY18" fmla="*/ 1104900 h 1162050"/>
                <a:gd name="connsiteX19" fmla="*/ 778669 w 828675"/>
                <a:gd name="connsiteY19" fmla="*/ 1159669 h 1162050"/>
                <a:gd name="connsiteX20" fmla="*/ 645319 w 828675"/>
                <a:gd name="connsiteY20" fmla="*/ 1162050 h 1162050"/>
                <a:gd name="connsiteX21" fmla="*/ 614363 w 828675"/>
                <a:gd name="connsiteY21" fmla="*/ 1135856 h 1162050"/>
                <a:gd name="connsiteX22" fmla="*/ 523875 w 828675"/>
                <a:gd name="connsiteY22" fmla="*/ 1147762 h 1162050"/>
                <a:gd name="connsiteX23" fmla="*/ 464344 w 828675"/>
                <a:gd name="connsiteY23" fmla="*/ 1047750 h 1162050"/>
                <a:gd name="connsiteX24" fmla="*/ 416719 w 828675"/>
                <a:gd name="connsiteY24" fmla="*/ 935831 h 1162050"/>
                <a:gd name="connsiteX25" fmla="*/ 461963 w 828675"/>
                <a:gd name="connsiteY25" fmla="*/ 752475 h 1162050"/>
                <a:gd name="connsiteX26" fmla="*/ 426244 w 828675"/>
                <a:gd name="connsiteY26" fmla="*/ 728662 h 1162050"/>
                <a:gd name="connsiteX27" fmla="*/ 300038 w 828675"/>
                <a:gd name="connsiteY27" fmla="*/ 469106 h 1162050"/>
                <a:gd name="connsiteX28" fmla="*/ 252413 w 828675"/>
                <a:gd name="connsiteY28" fmla="*/ 419100 h 1162050"/>
                <a:gd name="connsiteX29" fmla="*/ 202407 w 828675"/>
                <a:gd name="connsiteY29" fmla="*/ 426244 h 1162050"/>
                <a:gd name="connsiteX30" fmla="*/ 173832 w 828675"/>
                <a:gd name="connsiteY30" fmla="*/ 383381 h 1162050"/>
                <a:gd name="connsiteX31" fmla="*/ 100012 w 828675"/>
                <a:gd name="connsiteY31" fmla="*/ 330993 h 1162050"/>
                <a:gd name="connsiteX32" fmla="*/ 0 w 828675"/>
                <a:gd name="connsiteY32" fmla="*/ 259556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8675" h="1162050">
                  <a:moveTo>
                    <a:pt x="0" y="259556"/>
                  </a:moveTo>
                  <a:lnTo>
                    <a:pt x="30957" y="150019"/>
                  </a:lnTo>
                  <a:lnTo>
                    <a:pt x="90488" y="95250"/>
                  </a:lnTo>
                  <a:lnTo>
                    <a:pt x="123825" y="121444"/>
                  </a:lnTo>
                  <a:lnTo>
                    <a:pt x="152400" y="11906"/>
                  </a:lnTo>
                  <a:lnTo>
                    <a:pt x="178594" y="30956"/>
                  </a:lnTo>
                  <a:lnTo>
                    <a:pt x="164307" y="73819"/>
                  </a:lnTo>
                  <a:lnTo>
                    <a:pt x="178594" y="88106"/>
                  </a:lnTo>
                  <a:lnTo>
                    <a:pt x="219075" y="0"/>
                  </a:lnTo>
                  <a:lnTo>
                    <a:pt x="411957" y="176212"/>
                  </a:lnTo>
                  <a:lnTo>
                    <a:pt x="385763" y="233362"/>
                  </a:lnTo>
                  <a:lnTo>
                    <a:pt x="454818" y="421481"/>
                  </a:lnTo>
                  <a:lnTo>
                    <a:pt x="528638" y="419100"/>
                  </a:lnTo>
                  <a:lnTo>
                    <a:pt x="569119" y="469106"/>
                  </a:lnTo>
                  <a:lnTo>
                    <a:pt x="638175" y="476250"/>
                  </a:lnTo>
                  <a:lnTo>
                    <a:pt x="611982" y="623887"/>
                  </a:lnTo>
                  <a:lnTo>
                    <a:pt x="752475" y="833437"/>
                  </a:lnTo>
                  <a:lnTo>
                    <a:pt x="797719" y="876300"/>
                  </a:lnTo>
                  <a:lnTo>
                    <a:pt x="828675" y="1104900"/>
                  </a:lnTo>
                  <a:lnTo>
                    <a:pt x="778669" y="1159669"/>
                  </a:lnTo>
                  <a:lnTo>
                    <a:pt x="645319" y="1162050"/>
                  </a:lnTo>
                  <a:lnTo>
                    <a:pt x="614363" y="1135856"/>
                  </a:lnTo>
                  <a:lnTo>
                    <a:pt x="523875" y="1147762"/>
                  </a:lnTo>
                  <a:lnTo>
                    <a:pt x="464344" y="1047750"/>
                  </a:lnTo>
                  <a:lnTo>
                    <a:pt x="416719" y="935831"/>
                  </a:lnTo>
                  <a:lnTo>
                    <a:pt x="461963" y="752475"/>
                  </a:lnTo>
                  <a:lnTo>
                    <a:pt x="426244" y="728662"/>
                  </a:lnTo>
                  <a:lnTo>
                    <a:pt x="300038" y="469106"/>
                  </a:lnTo>
                  <a:lnTo>
                    <a:pt x="252413" y="419100"/>
                  </a:lnTo>
                  <a:lnTo>
                    <a:pt x="202407" y="426244"/>
                  </a:lnTo>
                  <a:lnTo>
                    <a:pt x="173832" y="383381"/>
                  </a:lnTo>
                  <a:lnTo>
                    <a:pt x="100012" y="330993"/>
                  </a:lnTo>
                  <a:lnTo>
                    <a:pt x="0" y="259556"/>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 name="フリーフォーム: 図形 122">
              <a:extLst>
                <a:ext uri="{FF2B5EF4-FFF2-40B4-BE49-F238E27FC236}">
                  <a16:creationId xmlns:a16="http://schemas.microsoft.com/office/drawing/2014/main" id="{C38FDFCD-FCC0-F841-D859-4D47F0ED902F}"/>
                </a:ext>
              </a:extLst>
            </p:cNvPr>
            <p:cNvSpPr/>
            <p:nvPr/>
          </p:nvSpPr>
          <p:spPr>
            <a:xfrm>
              <a:off x="3643313" y="5687786"/>
              <a:ext cx="311263" cy="462643"/>
            </a:xfrm>
            <a:custGeom>
              <a:avLst/>
              <a:gdLst>
                <a:gd name="connsiteX0" fmla="*/ 0 w 423862"/>
                <a:gd name="connsiteY0" fmla="*/ 171450 h 647700"/>
                <a:gd name="connsiteX1" fmla="*/ 76200 w 423862"/>
                <a:gd name="connsiteY1" fmla="*/ 95250 h 647700"/>
                <a:gd name="connsiteX2" fmla="*/ 133350 w 423862"/>
                <a:gd name="connsiteY2" fmla="*/ 128588 h 647700"/>
                <a:gd name="connsiteX3" fmla="*/ 159544 w 423862"/>
                <a:gd name="connsiteY3" fmla="*/ 11906 h 647700"/>
                <a:gd name="connsiteX4" fmla="*/ 197644 w 423862"/>
                <a:gd name="connsiteY4" fmla="*/ 0 h 647700"/>
                <a:gd name="connsiteX5" fmla="*/ 245269 w 423862"/>
                <a:gd name="connsiteY5" fmla="*/ 52388 h 647700"/>
                <a:gd name="connsiteX6" fmla="*/ 381000 w 423862"/>
                <a:gd name="connsiteY6" fmla="*/ 330994 h 647700"/>
                <a:gd name="connsiteX7" fmla="*/ 409575 w 423862"/>
                <a:gd name="connsiteY7" fmla="*/ 338138 h 647700"/>
                <a:gd name="connsiteX8" fmla="*/ 366712 w 423862"/>
                <a:gd name="connsiteY8" fmla="*/ 519113 h 647700"/>
                <a:gd name="connsiteX9" fmla="*/ 423862 w 423862"/>
                <a:gd name="connsiteY9" fmla="*/ 647700 h 647700"/>
                <a:gd name="connsiteX10" fmla="*/ 357187 w 423862"/>
                <a:gd name="connsiteY10" fmla="*/ 614363 h 647700"/>
                <a:gd name="connsiteX11" fmla="*/ 335756 w 423862"/>
                <a:gd name="connsiteY11" fmla="*/ 540544 h 647700"/>
                <a:gd name="connsiteX12" fmla="*/ 254794 w 423862"/>
                <a:gd name="connsiteY12" fmla="*/ 531019 h 647700"/>
                <a:gd name="connsiteX13" fmla="*/ 204787 w 423862"/>
                <a:gd name="connsiteY13" fmla="*/ 485775 h 647700"/>
                <a:gd name="connsiteX14" fmla="*/ 173831 w 423862"/>
                <a:gd name="connsiteY14" fmla="*/ 445294 h 647700"/>
                <a:gd name="connsiteX15" fmla="*/ 116681 w 423862"/>
                <a:gd name="connsiteY15" fmla="*/ 407194 h 647700"/>
                <a:gd name="connsiteX16" fmla="*/ 69056 w 423862"/>
                <a:gd name="connsiteY16" fmla="*/ 330994 h 647700"/>
                <a:gd name="connsiteX17" fmla="*/ 0 w 423862"/>
                <a:gd name="connsiteY17" fmla="*/ 171450 h 647700"/>
                <a:gd name="connsiteX0" fmla="*/ 0 w 442912"/>
                <a:gd name="connsiteY0" fmla="*/ 147638 h 647700"/>
                <a:gd name="connsiteX1" fmla="*/ 95250 w 442912"/>
                <a:gd name="connsiteY1" fmla="*/ 95250 h 647700"/>
                <a:gd name="connsiteX2" fmla="*/ 152400 w 442912"/>
                <a:gd name="connsiteY2" fmla="*/ 128588 h 647700"/>
                <a:gd name="connsiteX3" fmla="*/ 178594 w 442912"/>
                <a:gd name="connsiteY3" fmla="*/ 11906 h 647700"/>
                <a:gd name="connsiteX4" fmla="*/ 216694 w 442912"/>
                <a:gd name="connsiteY4" fmla="*/ 0 h 647700"/>
                <a:gd name="connsiteX5" fmla="*/ 264319 w 442912"/>
                <a:gd name="connsiteY5" fmla="*/ 52388 h 647700"/>
                <a:gd name="connsiteX6" fmla="*/ 400050 w 442912"/>
                <a:gd name="connsiteY6" fmla="*/ 330994 h 647700"/>
                <a:gd name="connsiteX7" fmla="*/ 428625 w 442912"/>
                <a:gd name="connsiteY7" fmla="*/ 338138 h 647700"/>
                <a:gd name="connsiteX8" fmla="*/ 385762 w 442912"/>
                <a:gd name="connsiteY8" fmla="*/ 519113 h 647700"/>
                <a:gd name="connsiteX9" fmla="*/ 442912 w 442912"/>
                <a:gd name="connsiteY9" fmla="*/ 647700 h 647700"/>
                <a:gd name="connsiteX10" fmla="*/ 376237 w 442912"/>
                <a:gd name="connsiteY10" fmla="*/ 614363 h 647700"/>
                <a:gd name="connsiteX11" fmla="*/ 354806 w 442912"/>
                <a:gd name="connsiteY11" fmla="*/ 540544 h 647700"/>
                <a:gd name="connsiteX12" fmla="*/ 273844 w 442912"/>
                <a:gd name="connsiteY12" fmla="*/ 531019 h 647700"/>
                <a:gd name="connsiteX13" fmla="*/ 223837 w 442912"/>
                <a:gd name="connsiteY13" fmla="*/ 485775 h 647700"/>
                <a:gd name="connsiteX14" fmla="*/ 192881 w 442912"/>
                <a:gd name="connsiteY14" fmla="*/ 445294 h 647700"/>
                <a:gd name="connsiteX15" fmla="*/ 135731 w 442912"/>
                <a:gd name="connsiteY15" fmla="*/ 407194 h 647700"/>
                <a:gd name="connsiteX16" fmla="*/ 88106 w 442912"/>
                <a:gd name="connsiteY16" fmla="*/ 330994 h 647700"/>
                <a:gd name="connsiteX17" fmla="*/ 0 w 442912"/>
                <a:gd name="connsiteY17" fmla="*/ 147638 h 647700"/>
                <a:gd name="connsiteX0" fmla="*/ 0 w 442912"/>
                <a:gd name="connsiteY0" fmla="*/ 147638 h 647700"/>
                <a:gd name="connsiteX1" fmla="*/ 95250 w 442912"/>
                <a:gd name="connsiteY1" fmla="*/ 95250 h 647700"/>
                <a:gd name="connsiteX2" fmla="*/ 152400 w 442912"/>
                <a:gd name="connsiteY2" fmla="*/ 128588 h 647700"/>
                <a:gd name="connsiteX3" fmla="*/ 178594 w 442912"/>
                <a:gd name="connsiteY3" fmla="*/ 11906 h 647700"/>
                <a:gd name="connsiteX4" fmla="*/ 216694 w 442912"/>
                <a:gd name="connsiteY4" fmla="*/ 0 h 647700"/>
                <a:gd name="connsiteX5" fmla="*/ 264319 w 442912"/>
                <a:gd name="connsiteY5" fmla="*/ 52388 h 647700"/>
                <a:gd name="connsiteX6" fmla="*/ 400050 w 442912"/>
                <a:gd name="connsiteY6" fmla="*/ 330994 h 647700"/>
                <a:gd name="connsiteX7" fmla="*/ 428625 w 442912"/>
                <a:gd name="connsiteY7" fmla="*/ 338138 h 647700"/>
                <a:gd name="connsiteX8" fmla="*/ 385762 w 442912"/>
                <a:gd name="connsiteY8" fmla="*/ 519113 h 647700"/>
                <a:gd name="connsiteX9" fmla="*/ 442912 w 442912"/>
                <a:gd name="connsiteY9" fmla="*/ 647700 h 647700"/>
                <a:gd name="connsiteX10" fmla="*/ 376237 w 442912"/>
                <a:gd name="connsiteY10" fmla="*/ 614363 h 647700"/>
                <a:gd name="connsiteX11" fmla="*/ 354806 w 442912"/>
                <a:gd name="connsiteY11" fmla="*/ 540544 h 647700"/>
                <a:gd name="connsiteX12" fmla="*/ 273844 w 442912"/>
                <a:gd name="connsiteY12" fmla="*/ 531019 h 647700"/>
                <a:gd name="connsiteX13" fmla="*/ 223837 w 442912"/>
                <a:gd name="connsiteY13" fmla="*/ 485775 h 647700"/>
                <a:gd name="connsiteX14" fmla="*/ 192881 w 442912"/>
                <a:gd name="connsiteY14" fmla="*/ 445294 h 647700"/>
                <a:gd name="connsiteX15" fmla="*/ 135731 w 442912"/>
                <a:gd name="connsiteY15" fmla="*/ 407194 h 647700"/>
                <a:gd name="connsiteX16" fmla="*/ 88106 w 442912"/>
                <a:gd name="connsiteY16" fmla="*/ 330994 h 647700"/>
                <a:gd name="connsiteX17" fmla="*/ 0 w 442912"/>
                <a:gd name="connsiteY17" fmla="*/ 147638 h 647700"/>
                <a:gd name="connsiteX0" fmla="*/ 0 w 442912"/>
                <a:gd name="connsiteY0" fmla="*/ 147638 h 647700"/>
                <a:gd name="connsiteX1" fmla="*/ 95250 w 442912"/>
                <a:gd name="connsiteY1" fmla="*/ 95250 h 647700"/>
                <a:gd name="connsiteX2" fmla="*/ 152400 w 442912"/>
                <a:gd name="connsiteY2" fmla="*/ 128588 h 647700"/>
                <a:gd name="connsiteX3" fmla="*/ 178594 w 442912"/>
                <a:gd name="connsiteY3" fmla="*/ 11906 h 647700"/>
                <a:gd name="connsiteX4" fmla="*/ 216694 w 442912"/>
                <a:gd name="connsiteY4" fmla="*/ 0 h 647700"/>
                <a:gd name="connsiteX5" fmla="*/ 264319 w 442912"/>
                <a:gd name="connsiteY5" fmla="*/ 52388 h 647700"/>
                <a:gd name="connsiteX6" fmla="*/ 400050 w 442912"/>
                <a:gd name="connsiteY6" fmla="*/ 330994 h 647700"/>
                <a:gd name="connsiteX7" fmla="*/ 428625 w 442912"/>
                <a:gd name="connsiteY7" fmla="*/ 338138 h 647700"/>
                <a:gd name="connsiteX8" fmla="*/ 385762 w 442912"/>
                <a:gd name="connsiteY8" fmla="*/ 519113 h 647700"/>
                <a:gd name="connsiteX9" fmla="*/ 442912 w 442912"/>
                <a:gd name="connsiteY9" fmla="*/ 647700 h 647700"/>
                <a:gd name="connsiteX10" fmla="*/ 376237 w 442912"/>
                <a:gd name="connsiteY10" fmla="*/ 614363 h 647700"/>
                <a:gd name="connsiteX11" fmla="*/ 354806 w 442912"/>
                <a:gd name="connsiteY11" fmla="*/ 540544 h 647700"/>
                <a:gd name="connsiteX12" fmla="*/ 273844 w 442912"/>
                <a:gd name="connsiteY12" fmla="*/ 531019 h 647700"/>
                <a:gd name="connsiteX13" fmla="*/ 223837 w 442912"/>
                <a:gd name="connsiteY13" fmla="*/ 485775 h 647700"/>
                <a:gd name="connsiteX14" fmla="*/ 192881 w 442912"/>
                <a:gd name="connsiteY14" fmla="*/ 445294 h 647700"/>
                <a:gd name="connsiteX15" fmla="*/ 135731 w 442912"/>
                <a:gd name="connsiteY15" fmla="*/ 407194 h 647700"/>
                <a:gd name="connsiteX16" fmla="*/ 64294 w 442912"/>
                <a:gd name="connsiteY16" fmla="*/ 319087 h 647700"/>
                <a:gd name="connsiteX17" fmla="*/ 0 w 442912"/>
                <a:gd name="connsiteY17" fmla="*/ 147638 h 647700"/>
                <a:gd name="connsiteX0" fmla="*/ 0 w 442912"/>
                <a:gd name="connsiteY0" fmla="*/ 147638 h 647700"/>
                <a:gd name="connsiteX1" fmla="*/ 95250 w 442912"/>
                <a:gd name="connsiteY1" fmla="*/ 95250 h 647700"/>
                <a:gd name="connsiteX2" fmla="*/ 152400 w 442912"/>
                <a:gd name="connsiteY2" fmla="*/ 128588 h 647700"/>
                <a:gd name="connsiteX3" fmla="*/ 178594 w 442912"/>
                <a:gd name="connsiteY3" fmla="*/ 11906 h 647700"/>
                <a:gd name="connsiteX4" fmla="*/ 216694 w 442912"/>
                <a:gd name="connsiteY4" fmla="*/ 0 h 647700"/>
                <a:gd name="connsiteX5" fmla="*/ 264319 w 442912"/>
                <a:gd name="connsiteY5" fmla="*/ 52388 h 647700"/>
                <a:gd name="connsiteX6" fmla="*/ 407193 w 442912"/>
                <a:gd name="connsiteY6" fmla="*/ 326231 h 647700"/>
                <a:gd name="connsiteX7" fmla="*/ 428625 w 442912"/>
                <a:gd name="connsiteY7" fmla="*/ 338138 h 647700"/>
                <a:gd name="connsiteX8" fmla="*/ 385762 w 442912"/>
                <a:gd name="connsiteY8" fmla="*/ 519113 h 647700"/>
                <a:gd name="connsiteX9" fmla="*/ 442912 w 442912"/>
                <a:gd name="connsiteY9" fmla="*/ 647700 h 647700"/>
                <a:gd name="connsiteX10" fmla="*/ 376237 w 442912"/>
                <a:gd name="connsiteY10" fmla="*/ 614363 h 647700"/>
                <a:gd name="connsiteX11" fmla="*/ 354806 w 442912"/>
                <a:gd name="connsiteY11" fmla="*/ 540544 h 647700"/>
                <a:gd name="connsiteX12" fmla="*/ 273844 w 442912"/>
                <a:gd name="connsiteY12" fmla="*/ 531019 h 647700"/>
                <a:gd name="connsiteX13" fmla="*/ 223837 w 442912"/>
                <a:gd name="connsiteY13" fmla="*/ 485775 h 647700"/>
                <a:gd name="connsiteX14" fmla="*/ 192881 w 442912"/>
                <a:gd name="connsiteY14" fmla="*/ 445294 h 647700"/>
                <a:gd name="connsiteX15" fmla="*/ 135731 w 442912"/>
                <a:gd name="connsiteY15" fmla="*/ 407194 h 647700"/>
                <a:gd name="connsiteX16" fmla="*/ 64294 w 442912"/>
                <a:gd name="connsiteY16" fmla="*/ 319087 h 647700"/>
                <a:gd name="connsiteX17" fmla="*/ 0 w 442912"/>
                <a:gd name="connsiteY17" fmla="*/ 147638 h 647700"/>
                <a:gd name="connsiteX0" fmla="*/ 0 w 442912"/>
                <a:gd name="connsiteY0" fmla="*/ 147638 h 647700"/>
                <a:gd name="connsiteX1" fmla="*/ 95250 w 442912"/>
                <a:gd name="connsiteY1" fmla="*/ 95250 h 647700"/>
                <a:gd name="connsiteX2" fmla="*/ 152400 w 442912"/>
                <a:gd name="connsiteY2" fmla="*/ 128588 h 647700"/>
                <a:gd name="connsiteX3" fmla="*/ 178594 w 442912"/>
                <a:gd name="connsiteY3" fmla="*/ 11906 h 647700"/>
                <a:gd name="connsiteX4" fmla="*/ 216694 w 442912"/>
                <a:gd name="connsiteY4" fmla="*/ 0 h 647700"/>
                <a:gd name="connsiteX5" fmla="*/ 276225 w 442912"/>
                <a:gd name="connsiteY5" fmla="*/ 45245 h 647700"/>
                <a:gd name="connsiteX6" fmla="*/ 407193 w 442912"/>
                <a:gd name="connsiteY6" fmla="*/ 326231 h 647700"/>
                <a:gd name="connsiteX7" fmla="*/ 428625 w 442912"/>
                <a:gd name="connsiteY7" fmla="*/ 338138 h 647700"/>
                <a:gd name="connsiteX8" fmla="*/ 385762 w 442912"/>
                <a:gd name="connsiteY8" fmla="*/ 519113 h 647700"/>
                <a:gd name="connsiteX9" fmla="*/ 442912 w 442912"/>
                <a:gd name="connsiteY9" fmla="*/ 647700 h 647700"/>
                <a:gd name="connsiteX10" fmla="*/ 376237 w 442912"/>
                <a:gd name="connsiteY10" fmla="*/ 614363 h 647700"/>
                <a:gd name="connsiteX11" fmla="*/ 354806 w 442912"/>
                <a:gd name="connsiteY11" fmla="*/ 540544 h 647700"/>
                <a:gd name="connsiteX12" fmla="*/ 273844 w 442912"/>
                <a:gd name="connsiteY12" fmla="*/ 531019 h 647700"/>
                <a:gd name="connsiteX13" fmla="*/ 223837 w 442912"/>
                <a:gd name="connsiteY13" fmla="*/ 485775 h 647700"/>
                <a:gd name="connsiteX14" fmla="*/ 192881 w 442912"/>
                <a:gd name="connsiteY14" fmla="*/ 445294 h 647700"/>
                <a:gd name="connsiteX15" fmla="*/ 135731 w 442912"/>
                <a:gd name="connsiteY15" fmla="*/ 407194 h 647700"/>
                <a:gd name="connsiteX16" fmla="*/ 64294 w 442912"/>
                <a:gd name="connsiteY16" fmla="*/ 319087 h 647700"/>
                <a:gd name="connsiteX17" fmla="*/ 0 w 442912"/>
                <a:gd name="connsiteY17" fmla="*/ 147638 h 647700"/>
                <a:gd name="connsiteX0" fmla="*/ 0 w 442912"/>
                <a:gd name="connsiteY0" fmla="*/ 147638 h 647700"/>
                <a:gd name="connsiteX1" fmla="*/ 95250 w 442912"/>
                <a:gd name="connsiteY1" fmla="*/ 95250 h 647700"/>
                <a:gd name="connsiteX2" fmla="*/ 142875 w 442912"/>
                <a:gd name="connsiteY2" fmla="*/ 109538 h 647700"/>
                <a:gd name="connsiteX3" fmla="*/ 178594 w 442912"/>
                <a:gd name="connsiteY3" fmla="*/ 11906 h 647700"/>
                <a:gd name="connsiteX4" fmla="*/ 216694 w 442912"/>
                <a:gd name="connsiteY4" fmla="*/ 0 h 647700"/>
                <a:gd name="connsiteX5" fmla="*/ 276225 w 442912"/>
                <a:gd name="connsiteY5" fmla="*/ 45245 h 647700"/>
                <a:gd name="connsiteX6" fmla="*/ 407193 w 442912"/>
                <a:gd name="connsiteY6" fmla="*/ 326231 h 647700"/>
                <a:gd name="connsiteX7" fmla="*/ 428625 w 442912"/>
                <a:gd name="connsiteY7" fmla="*/ 338138 h 647700"/>
                <a:gd name="connsiteX8" fmla="*/ 385762 w 442912"/>
                <a:gd name="connsiteY8" fmla="*/ 519113 h 647700"/>
                <a:gd name="connsiteX9" fmla="*/ 442912 w 442912"/>
                <a:gd name="connsiteY9" fmla="*/ 647700 h 647700"/>
                <a:gd name="connsiteX10" fmla="*/ 376237 w 442912"/>
                <a:gd name="connsiteY10" fmla="*/ 614363 h 647700"/>
                <a:gd name="connsiteX11" fmla="*/ 354806 w 442912"/>
                <a:gd name="connsiteY11" fmla="*/ 540544 h 647700"/>
                <a:gd name="connsiteX12" fmla="*/ 273844 w 442912"/>
                <a:gd name="connsiteY12" fmla="*/ 531019 h 647700"/>
                <a:gd name="connsiteX13" fmla="*/ 223837 w 442912"/>
                <a:gd name="connsiteY13" fmla="*/ 485775 h 647700"/>
                <a:gd name="connsiteX14" fmla="*/ 192881 w 442912"/>
                <a:gd name="connsiteY14" fmla="*/ 445294 h 647700"/>
                <a:gd name="connsiteX15" fmla="*/ 135731 w 442912"/>
                <a:gd name="connsiteY15" fmla="*/ 407194 h 647700"/>
                <a:gd name="connsiteX16" fmla="*/ 64294 w 442912"/>
                <a:gd name="connsiteY16" fmla="*/ 319087 h 647700"/>
                <a:gd name="connsiteX17" fmla="*/ 0 w 442912"/>
                <a:gd name="connsiteY17" fmla="*/ 147638 h 647700"/>
                <a:gd name="connsiteX0" fmla="*/ 0 w 442912"/>
                <a:gd name="connsiteY0" fmla="*/ 147638 h 647700"/>
                <a:gd name="connsiteX1" fmla="*/ 102394 w 442912"/>
                <a:gd name="connsiteY1" fmla="*/ 88106 h 647700"/>
                <a:gd name="connsiteX2" fmla="*/ 142875 w 442912"/>
                <a:gd name="connsiteY2" fmla="*/ 109538 h 647700"/>
                <a:gd name="connsiteX3" fmla="*/ 178594 w 442912"/>
                <a:gd name="connsiteY3" fmla="*/ 11906 h 647700"/>
                <a:gd name="connsiteX4" fmla="*/ 216694 w 442912"/>
                <a:gd name="connsiteY4" fmla="*/ 0 h 647700"/>
                <a:gd name="connsiteX5" fmla="*/ 276225 w 442912"/>
                <a:gd name="connsiteY5" fmla="*/ 45245 h 647700"/>
                <a:gd name="connsiteX6" fmla="*/ 407193 w 442912"/>
                <a:gd name="connsiteY6" fmla="*/ 326231 h 647700"/>
                <a:gd name="connsiteX7" fmla="*/ 428625 w 442912"/>
                <a:gd name="connsiteY7" fmla="*/ 338138 h 647700"/>
                <a:gd name="connsiteX8" fmla="*/ 385762 w 442912"/>
                <a:gd name="connsiteY8" fmla="*/ 519113 h 647700"/>
                <a:gd name="connsiteX9" fmla="*/ 442912 w 442912"/>
                <a:gd name="connsiteY9" fmla="*/ 647700 h 647700"/>
                <a:gd name="connsiteX10" fmla="*/ 376237 w 442912"/>
                <a:gd name="connsiteY10" fmla="*/ 614363 h 647700"/>
                <a:gd name="connsiteX11" fmla="*/ 354806 w 442912"/>
                <a:gd name="connsiteY11" fmla="*/ 540544 h 647700"/>
                <a:gd name="connsiteX12" fmla="*/ 273844 w 442912"/>
                <a:gd name="connsiteY12" fmla="*/ 531019 h 647700"/>
                <a:gd name="connsiteX13" fmla="*/ 223837 w 442912"/>
                <a:gd name="connsiteY13" fmla="*/ 485775 h 647700"/>
                <a:gd name="connsiteX14" fmla="*/ 192881 w 442912"/>
                <a:gd name="connsiteY14" fmla="*/ 445294 h 647700"/>
                <a:gd name="connsiteX15" fmla="*/ 135731 w 442912"/>
                <a:gd name="connsiteY15" fmla="*/ 407194 h 647700"/>
                <a:gd name="connsiteX16" fmla="*/ 64294 w 442912"/>
                <a:gd name="connsiteY16" fmla="*/ 319087 h 647700"/>
                <a:gd name="connsiteX17" fmla="*/ 0 w 442912"/>
                <a:gd name="connsiteY17" fmla="*/ 147638 h 647700"/>
                <a:gd name="connsiteX0" fmla="*/ 0 w 435768"/>
                <a:gd name="connsiteY0" fmla="*/ 154782 h 647700"/>
                <a:gd name="connsiteX1" fmla="*/ 95250 w 435768"/>
                <a:gd name="connsiteY1" fmla="*/ 88106 h 647700"/>
                <a:gd name="connsiteX2" fmla="*/ 135731 w 435768"/>
                <a:gd name="connsiteY2" fmla="*/ 109538 h 647700"/>
                <a:gd name="connsiteX3" fmla="*/ 171450 w 435768"/>
                <a:gd name="connsiteY3" fmla="*/ 11906 h 647700"/>
                <a:gd name="connsiteX4" fmla="*/ 209550 w 435768"/>
                <a:gd name="connsiteY4" fmla="*/ 0 h 647700"/>
                <a:gd name="connsiteX5" fmla="*/ 269081 w 435768"/>
                <a:gd name="connsiteY5" fmla="*/ 45245 h 647700"/>
                <a:gd name="connsiteX6" fmla="*/ 400049 w 435768"/>
                <a:gd name="connsiteY6" fmla="*/ 326231 h 647700"/>
                <a:gd name="connsiteX7" fmla="*/ 421481 w 435768"/>
                <a:gd name="connsiteY7" fmla="*/ 338138 h 647700"/>
                <a:gd name="connsiteX8" fmla="*/ 378618 w 435768"/>
                <a:gd name="connsiteY8" fmla="*/ 519113 h 647700"/>
                <a:gd name="connsiteX9" fmla="*/ 435768 w 435768"/>
                <a:gd name="connsiteY9" fmla="*/ 647700 h 647700"/>
                <a:gd name="connsiteX10" fmla="*/ 369093 w 435768"/>
                <a:gd name="connsiteY10" fmla="*/ 614363 h 647700"/>
                <a:gd name="connsiteX11" fmla="*/ 347662 w 435768"/>
                <a:gd name="connsiteY11" fmla="*/ 540544 h 647700"/>
                <a:gd name="connsiteX12" fmla="*/ 266700 w 435768"/>
                <a:gd name="connsiteY12" fmla="*/ 531019 h 647700"/>
                <a:gd name="connsiteX13" fmla="*/ 216693 w 435768"/>
                <a:gd name="connsiteY13" fmla="*/ 485775 h 647700"/>
                <a:gd name="connsiteX14" fmla="*/ 185737 w 435768"/>
                <a:gd name="connsiteY14" fmla="*/ 445294 h 647700"/>
                <a:gd name="connsiteX15" fmla="*/ 128587 w 435768"/>
                <a:gd name="connsiteY15" fmla="*/ 407194 h 647700"/>
                <a:gd name="connsiteX16" fmla="*/ 57150 w 435768"/>
                <a:gd name="connsiteY16" fmla="*/ 319087 h 647700"/>
                <a:gd name="connsiteX17" fmla="*/ 0 w 435768"/>
                <a:gd name="connsiteY17" fmla="*/ 154782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5768" h="647700">
                  <a:moveTo>
                    <a:pt x="0" y="154782"/>
                  </a:moveTo>
                  <a:lnTo>
                    <a:pt x="95250" y="88106"/>
                  </a:lnTo>
                  <a:lnTo>
                    <a:pt x="135731" y="109538"/>
                  </a:lnTo>
                  <a:lnTo>
                    <a:pt x="171450" y="11906"/>
                  </a:lnTo>
                  <a:lnTo>
                    <a:pt x="209550" y="0"/>
                  </a:lnTo>
                  <a:lnTo>
                    <a:pt x="269081" y="45245"/>
                  </a:lnTo>
                  <a:lnTo>
                    <a:pt x="400049" y="326231"/>
                  </a:lnTo>
                  <a:lnTo>
                    <a:pt x="421481" y="338138"/>
                  </a:lnTo>
                  <a:lnTo>
                    <a:pt x="378618" y="519113"/>
                  </a:lnTo>
                  <a:lnTo>
                    <a:pt x="435768" y="647700"/>
                  </a:lnTo>
                  <a:lnTo>
                    <a:pt x="369093" y="614363"/>
                  </a:lnTo>
                  <a:lnTo>
                    <a:pt x="347662" y="540544"/>
                  </a:lnTo>
                  <a:lnTo>
                    <a:pt x="266700" y="531019"/>
                  </a:lnTo>
                  <a:lnTo>
                    <a:pt x="216693" y="485775"/>
                  </a:lnTo>
                  <a:lnTo>
                    <a:pt x="185737" y="445294"/>
                  </a:lnTo>
                  <a:lnTo>
                    <a:pt x="128587" y="407194"/>
                  </a:lnTo>
                  <a:lnTo>
                    <a:pt x="57150" y="319087"/>
                  </a:lnTo>
                  <a:cubicBezTo>
                    <a:pt x="27781" y="257968"/>
                    <a:pt x="12700" y="223045"/>
                    <a:pt x="0" y="154782"/>
                  </a:cubicBez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4" name="フリーフォーム: 図形 123">
              <a:extLst>
                <a:ext uri="{FF2B5EF4-FFF2-40B4-BE49-F238E27FC236}">
                  <a16:creationId xmlns:a16="http://schemas.microsoft.com/office/drawing/2014/main" id="{F6949AC3-532C-274A-8DF5-9086D18CB412}"/>
                </a:ext>
              </a:extLst>
            </p:cNvPr>
            <p:cNvSpPr/>
            <p:nvPr/>
          </p:nvSpPr>
          <p:spPr>
            <a:xfrm>
              <a:off x="3090522" y="5495586"/>
              <a:ext cx="124166" cy="113959"/>
            </a:xfrm>
            <a:custGeom>
              <a:avLst/>
              <a:gdLst>
                <a:gd name="connsiteX0" fmla="*/ 0 w 173832"/>
                <a:gd name="connsiteY0" fmla="*/ 66675 h 145256"/>
                <a:gd name="connsiteX1" fmla="*/ 76200 w 173832"/>
                <a:gd name="connsiteY1" fmla="*/ 145256 h 145256"/>
                <a:gd name="connsiteX2" fmla="*/ 173832 w 173832"/>
                <a:gd name="connsiteY2" fmla="*/ 71437 h 145256"/>
                <a:gd name="connsiteX3" fmla="*/ 145257 w 173832"/>
                <a:gd name="connsiteY3" fmla="*/ 4762 h 145256"/>
                <a:gd name="connsiteX4" fmla="*/ 83344 w 173832"/>
                <a:gd name="connsiteY4" fmla="*/ 0 h 145256"/>
                <a:gd name="connsiteX5" fmla="*/ 0 w 173832"/>
                <a:gd name="connsiteY5" fmla="*/ 66675 h 145256"/>
                <a:gd name="connsiteX0" fmla="*/ 0 w 173832"/>
                <a:gd name="connsiteY0" fmla="*/ 66675 h 159543"/>
                <a:gd name="connsiteX1" fmla="*/ 66675 w 173832"/>
                <a:gd name="connsiteY1" fmla="*/ 159543 h 159543"/>
                <a:gd name="connsiteX2" fmla="*/ 173832 w 173832"/>
                <a:gd name="connsiteY2" fmla="*/ 71437 h 159543"/>
                <a:gd name="connsiteX3" fmla="*/ 145257 w 173832"/>
                <a:gd name="connsiteY3" fmla="*/ 4762 h 159543"/>
                <a:gd name="connsiteX4" fmla="*/ 83344 w 173832"/>
                <a:gd name="connsiteY4" fmla="*/ 0 h 159543"/>
                <a:gd name="connsiteX5" fmla="*/ 0 w 173832"/>
                <a:gd name="connsiteY5" fmla="*/ 66675 h 1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832" h="159543">
                  <a:moveTo>
                    <a:pt x="0" y="66675"/>
                  </a:moveTo>
                  <a:lnTo>
                    <a:pt x="66675" y="159543"/>
                  </a:lnTo>
                  <a:lnTo>
                    <a:pt x="173832" y="71437"/>
                  </a:lnTo>
                  <a:lnTo>
                    <a:pt x="145257" y="4762"/>
                  </a:lnTo>
                  <a:lnTo>
                    <a:pt x="83344" y="0"/>
                  </a:lnTo>
                  <a:lnTo>
                    <a:pt x="0" y="66675"/>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5" name="フリーフォーム: 図形 124">
              <a:extLst>
                <a:ext uri="{FF2B5EF4-FFF2-40B4-BE49-F238E27FC236}">
                  <a16:creationId xmlns:a16="http://schemas.microsoft.com/office/drawing/2014/main" id="{B6B78F55-EF1A-6146-8A6D-90CF04A94B9C}"/>
                </a:ext>
              </a:extLst>
            </p:cNvPr>
            <p:cNvSpPr/>
            <p:nvPr/>
          </p:nvSpPr>
          <p:spPr>
            <a:xfrm>
              <a:off x="3025888" y="5548313"/>
              <a:ext cx="112259" cy="107156"/>
            </a:xfrm>
            <a:custGeom>
              <a:avLst/>
              <a:gdLst>
                <a:gd name="connsiteX0" fmla="*/ 0 w 157162"/>
                <a:gd name="connsiteY0" fmla="*/ 71437 h 150018"/>
                <a:gd name="connsiteX1" fmla="*/ 57150 w 157162"/>
                <a:gd name="connsiteY1" fmla="*/ 150018 h 150018"/>
                <a:gd name="connsiteX2" fmla="*/ 157162 w 157162"/>
                <a:gd name="connsiteY2" fmla="*/ 78581 h 150018"/>
                <a:gd name="connsiteX3" fmla="*/ 85725 w 157162"/>
                <a:gd name="connsiteY3" fmla="*/ 0 h 150018"/>
                <a:gd name="connsiteX4" fmla="*/ 0 w 157162"/>
                <a:gd name="connsiteY4" fmla="*/ 71437 h 150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62" h="150018">
                  <a:moveTo>
                    <a:pt x="0" y="71437"/>
                  </a:moveTo>
                  <a:lnTo>
                    <a:pt x="57150" y="150018"/>
                  </a:lnTo>
                  <a:lnTo>
                    <a:pt x="157162" y="78581"/>
                  </a:lnTo>
                  <a:lnTo>
                    <a:pt x="85725" y="0"/>
                  </a:lnTo>
                  <a:lnTo>
                    <a:pt x="0" y="71437"/>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6" name="フリーフォーム: 図形 125">
              <a:extLst>
                <a:ext uri="{FF2B5EF4-FFF2-40B4-BE49-F238E27FC236}">
                  <a16:creationId xmlns:a16="http://schemas.microsoft.com/office/drawing/2014/main" id="{91E5E4BE-47EA-E23D-14A7-DE7483400A11}"/>
                </a:ext>
              </a:extLst>
            </p:cNvPr>
            <p:cNvSpPr/>
            <p:nvPr/>
          </p:nvSpPr>
          <p:spPr>
            <a:xfrm>
              <a:off x="2954451" y="5595937"/>
              <a:ext cx="119063" cy="124166"/>
            </a:xfrm>
            <a:custGeom>
              <a:avLst/>
              <a:gdLst>
                <a:gd name="connsiteX0" fmla="*/ 54769 w 150019"/>
                <a:gd name="connsiteY0" fmla="*/ 157163 h 157163"/>
                <a:gd name="connsiteX1" fmla="*/ 0 w 150019"/>
                <a:gd name="connsiteY1" fmla="*/ 71438 h 157163"/>
                <a:gd name="connsiteX2" fmla="*/ 90488 w 150019"/>
                <a:gd name="connsiteY2" fmla="*/ 0 h 157163"/>
                <a:gd name="connsiteX3" fmla="*/ 150019 w 150019"/>
                <a:gd name="connsiteY3" fmla="*/ 80963 h 157163"/>
                <a:gd name="connsiteX4" fmla="*/ 54769 w 150019"/>
                <a:gd name="connsiteY4" fmla="*/ 157163 h 157163"/>
                <a:gd name="connsiteX0" fmla="*/ 54769 w 166688"/>
                <a:gd name="connsiteY0" fmla="*/ 157163 h 157163"/>
                <a:gd name="connsiteX1" fmla="*/ 0 w 166688"/>
                <a:gd name="connsiteY1" fmla="*/ 71438 h 157163"/>
                <a:gd name="connsiteX2" fmla="*/ 90488 w 166688"/>
                <a:gd name="connsiteY2" fmla="*/ 0 h 157163"/>
                <a:gd name="connsiteX3" fmla="*/ 166688 w 166688"/>
                <a:gd name="connsiteY3" fmla="*/ 73820 h 157163"/>
                <a:gd name="connsiteX4" fmla="*/ 54769 w 166688"/>
                <a:gd name="connsiteY4" fmla="*/ 157163 h 157163"/>
                <a:gd name="connsiteX0" fmla="*/ 54769 w 166688"/>
                <a:gd name="connsiteY0" fmla="*/ 173832 h 173832"/>
                <a:gd name="connsiteX1" fmla="*/ 0 w 166688"/>
                <a:gd name="connsiteY1" fmla="*/ 88107 h 173832"/>
                <a:gd name="connsiteX2" fmla="*/ 102394 w 166688"/>
                <a:gd name="connsiteY2" fmla="*/ 0 h 173832"/>
                <a:gd name="connsiteX3" fmla="*/ 166688 w 166688"/>
                <a:gd name="connsiteY3" fmla="*/ 90489 h 173832"/>
                <a:gd name="connsiteX4" fmla="*/ 54769 w 166688"/>
                <a:gd name="connsiteY4" fmla="*/ 173832 h 173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8" h="173832">
                  <a:moveTo>
                    <a:pt x="54769" y="173832"/>
                  </a:moveTo>
                  <a:lnTo>
                    <a:pt x="0" y="88107"/>
                  </a:lnTo>
                  <a:lnTo>
                    <a:pt x="102394" y="0"/>
                  </a:lnTo>
                  <a:lnTo>
                    <a:pt x="166688" y="90489"/>
                  </a:lnTo>
                  <a:lnTo>
                    <a:pt x="54769" y="173832"/>
                  </a:lnTo>
                  <a:close/>
                </a:path>
              </a:pathLst>
            </a:custGeom>
            <a:solidFill>
              <a:srgbClr val="FF0000">
                <a:alpha val="5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27" name="直線コネクタ 126">
              <a:extLst>
                <a:ext uri="{FF2B5EF4-FFF2-40B4-BE49-F238E27FC236}">
                  <a16:creationId xmlns:a16="http://schemas.microsoft.com/office/drawing/2014/main" id="{09632579-DADA-223D-7684-39D1C441E865}"/>
                </a:ext>
              </a:extLst>
            </p:cNvPr>
            <p:cNvCxnSpPr>
              <a:cxnSpLocks/>
            </p:cNvCxnSpPr>
            <p:nvPr/>
          </p:nvCxnSpPr>
          <p:spPr>
            <a:xfrm>
              <a:off x="3427932" y="5725599"/>
              <a:ext cx="111508" cy="16363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8" name="角丸四角形 143">
            <a:extLst>
              <a:ext uri="{FF2B5EF4-FFF2-40B4-BE49-F238E27FC236}">
                <a16:creationId xmlns:a16="http://schemas.microsoft.com/office/drawing/2014/main" id="{D6DFDA0D-B6E5-295B-AF8B-56C77FFB534F}"/>
              </a:ext>
            </a:extLst>
          </p:cNvPr>
          <p:cNvSpPr/>
          <p:nvPr/>
        </p:nvSpPr>
        <p:spPr>
          <a:xfrm>
            <a:off x="4692074" y="1525508"/>
            <a:ext cx="2100612" cy="1227186"/>
          </a:xfrm>
          <a:prstGeom prst="rect">
            <a:avLst/>
          </a:prstGeom>
          <a:noFill/>
          <a:ln>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lIns="36000" rIns="36000" anchor="ctr" anchorCtr="0"/>
          <a:lstStyle/>
          <a:p>
            <a:pPr algn="just">
              <a:spcAft>
                <a:spcPts val="600"/>
              </a:spcAft>
              <a:defRPr/>
            </a:pPr>
            <a:r>
              <a:rPr lang="ja-JP" altLang="en-US" sz="1300" b="1" kern="100">
                <a:solidFill>
                  <a:prstClr val="black"/>
                </a:solidFill>
                <a:effectLst>
                  <a:glow rad="38100">
                    <a:schemeClr val="bg1"/>
                  </a:glow>
                </a:effectLst>
                <a:latin typeface="Georgia"/>
                <a:ea typeface="Meiryo UI"/>
                <a:cs typeface="Times New Roman"/>
              </a:rPr>
              <a:t>大阪府管内の維持管理課題</a:t>
            </a:r>
            <a:endParaRPr lang="en-US" altLang="ja-JP" sz="1300" b="1" kern="100">
              <a:solidFill>
                <a:prstClr val="black"/>
              </a:solidFill>
              <a:effectLst>
                <a:glow rad="38100">
                  <a:schemeClr val="bg1"/>
                </a:glow>
              </a:effectLst>
              <a:latin typeface="Georgia"/>
              <a:ea typeface="Meiryo UI"/>
              <a:cs typeface="Times New Roman"/>
            </a:endParaRPr>
          </a:p>
          <a:p>
            <a:pPr marL="88900" indent="-88900" algn="just">
              <a:buFont typeface="Arial" panose="020B0604020202020204" pitchFamily="34" charset="0"/>
              <a:buChar char="•"/>
              <a:defRPr/>
            </a:pPr>
            <a:r>
              <a:rPr lang="ja-JP" altLang="en-US" sz="1100" kern="100">
                <a:solidFill>
                  <a:prstClr val="black"/>
                </a:solidFill>
                <a:effectLst>
                  <a:glow rad="38100">
                    <a:schemeClr val="bg1"/>
                  </a:glow>
                </a:effectLst>
                <a:latin typeface="Georgia"/>
                <a:ea typeface="Meiryo UI"/>
                <a:cs typeface="Times New Roman"/>
              </a:rPr>
              <a:t>施設の老朽化による要補修箇所の増加</a:t>
            </a:r>
            <a:endParaRPr lang="en-US" altLang="ja-JP" sz="1100" kern="100">
              <a:solidFill>
                <a:prstClr val="black"/>
              </a:solidFill>
              <a:effectLst>
                <a:glow rad="38100">
                  <a:schemeClr val="bg1"/>
                </a:glow>
              </a:effectLst>
              <a:latin typeface="Georgia"/>
              <a:ea typeface="Meiryo UI"/>
              <a:cs typeface="Times New Roman"/>
            </a:endParaRPr>
          </a:p>
          <a:p>
            <a:pPr marL="88900" indent="-88900" algn="just">
              <a:buFont typeface="Arial" panose="020B0604020202020204" pitchFamily="34" charset="0"/>
              <a:buChar char="•"/>
              <a:defRPr/>
            </a:pPr>
            <a:r>
              <a:rPr lang="en-US" altLang="ja-JP" sz="1100" kern="100">
                <a:solidFill>
                  <a:prstClr val="black"/>
                </a:solidFill>
                <a:effectLst>
                  <a:glow rad="38100">
                    <a:schemeClr val="bg1"/>
                  </a:glow>
                </a:effectLst>
                <a:latin typeface="Meiryo UI" panose="020B0604030504040204" pitchFamily="50" charset="-128"/>
                <a:ea typeface="Meiryo UI" panose="020B0604030504040204" pitchFamily="50" charset="-128"/>
                <a:cs typeface="Times New Roman"/>
              </a:rPr>
              <a:t>H22</a:t>
            </a:r>
            <a:r>
              <a:rPr lang="ja-JP" altLang="en-US" sz="1100" kern="100">
                <a:solidFill>
                  <a:prstClr val="black"/>
                </a:solidFill>
                <a:effectLst>
                  <a:glow rad="38100">
                    <a:schemeClr val="bg1"/>
                  </a:glow>
                </a:effectLst>
                <a:latin typeface="Georgia"/>
                <a:ea typeface="Meiryo UI"/>
                <a:cs typeface="Times New Roman"/>
              </a:rPr>
              <a:t>の能勢出張所廃止に伴う補修完了まで長時間化</a:t>
            </a:r>
            <a:endParaRPr lang="en-US" altLang="ja-JP" sz="1100" kern="100">
              <a:solidFill>
                <a:prstClr val="black"/>
              </a:solidFill>
              <a:effectLst>
                <a:glow rad="38100">
                  <a:schemeClr val="bg1"/>
                </a:glow>
              </a:effectLst>
              <a:latin typeface="Georgia"/>
              <a:ea typeface="Meiryo UI"/>
              <a:cs typeface="Times New Roman"/>
            </a:endParaRPr>
          </a:p>
        </p:txBody>
      </p:sp>
      <p:sp>
        <p:nvSpPr>
          <p:cNvPr id="99" name="角丸四角形 143">
            <a:extLst>
              <a:ext uri="{FF2B5EF4-FFF2-40B4-BE49-F238E27FC236}">
                <a16:creationId xmlns:a16="http://schemas.microsoft.com/office/drawing/2014/main" id="{9383B6A6-F788-1E90-EAAB-6BC1BA41393C}"/>
              </a:ext>
            </a:extLst>
          </p:cNvPr>
          <p:cNvSpPr/>
          <p:nvPr/>
        </p:nvSpPr>
        <p:spPr>
          <a:xfrm>
            <a:off x="6890200" y="1525507"/>
            <a:ext cx="2100612" cy="1226941"/>
          </a:xfrm>
          <a:prstGeom prst="rect">
            <a:avLst/>
          </a:prstGeom>
          <a:noFill/>
          <a:ln>
            <a:solidFill>
              <a:schemeClr val="tx1"/>
            </a:solidFill>
            <a:prstDash val="solid"/>
          </a:ln>
          <a:effectLst/>
        </p:spPr>
        <p:style>
          <a:lnRef idx="1">
            <a:schemeClr val="accent6"/>
          </a:lnRef>
          <a:fillRef idx="2">
            <a:schemeClr val="accent6"/>
          </a:fillRef>
          <a:effectRef idx="1">
            <a:schemeClr val="accent6"/>
          </a:effectRef>
          <a:fontRef idx="minor">
            <a:schemeClr val="dk1"/>
          </a:fontRef>
        </p:style>
        <p:txBody>
          <a:bodyPr lIns="36000" rIns="36000" anchor="ctr" anchorCtr="0"/>
          <a:lstStyle/>
          <a:p>
            <a:pPr algn="just">
              <a:spcAft>
                <a:spcPts val="600"/>
              </a:spcAft>
              <a:defRPr/>
            </a:pPr>
            <a:r>
              <a:rPr lang="ja-JP" altLang="en-US" sz="1300" b="1" kern="100">
                <a:solidFill>
                  <a:prstClr val="black"/>
                </a:solidFill>
                <a:effectLst>
                  <a:glow rad="38100">
                    <a:schemeClr val="bg1"/>
                  </a:glow>
                </a:effectLst>
                <a:latin typeface="Georgia"/>
                <a:ea typeface="Meiryo UI"/>
                <a:cs typeface="Times New Roman"/>
              </a:rPr>
              <a:t>府内市町村の維持管理課題</a:t>
            </a:r>
            <a:endParaRPr lang="en-US" altLang="ja-JP" sz="1300" b="1" kern="100">
              <a:solidFill>
                <a:prstClr val="black"/>
              </a:solidFill>
              <a:effectLst>
                <a:glow rad="38100">
                  <a:schemeClr val="bg1"/>
                </a:glow>
              </a:effectLst>
              <a:latin typeface="Georgia"/>
              <a:ea typeface="Meiryo UI"/>
              <a:cs typeface="Times New Roman"/>
            </a:endParaRPr>
          </a:p>
          <a:p>
            <a:pPr marL="88900" indent="-88900" algn="just">
              <a:buFont typeface="Arial" panose="020B0604020202020204" pitchFamily="34" charset="0"/>
              <a:buChar char="•"/>
              <a:defRPr/>
            </a:pPr>
            <a:r>
              <a:rPr lang="ja-JP" altLang="en-US" sz="1100" kern="100">
                <a:solidFill>
                  <a:prstClr val="black"/>
                </a:solidFill>
                <a:effectLst>
                  <a:glow rad="38100">
                    <a:schemeClr val="bg1"/>
                  </a:glow>
                </a:effectLst>
                <a:latin typeface="Georgia"/>
                <a:ea typeface="Meiryo UI"/>
                <a:cs typeface="Times New Roman"/>
              </a:rPr>
              <a:t>技術職員の不足、インフラ老朽化によるサービスベルの低下</a:t>
            </a:r>
            <a:endParaRPr lang="en-US" altLang="ja-JP" sz="1100" kern="100">
              <a:solidFill>
                <a:prstClr val="black"/>
              </a:solidFill>
              <a:effectLst>
                <a:glow rad="38100">
                  <a:schemeClr val="bg1"/>
                </a:glow>
              </a:effectLst>
              <a:latin typeface="Georgia"/>
              <a:ea typeface="Meiryo UI"/>
              <a:cs typeface="Times New Roman"/>
            </a:endParaRPr>
          </a:p>
          <a:p>
            <a:pPr marL="88900" indent="-88900" algn="just">
              <a:buFont typeface="Arial" panose="020B0604020202020204" pitchFamily="34" charset="0"/>
              <a:buChar char="•"/>
              <a:defRPr/>
            </a:pPr>
            <a:r>
              <a:rPr lang="ja-JP" altLang="en-US" sz="1100" kern="100">
                <a:solidFill>
                  <a:prstClr val="black"/>
                </a:solidFill>
                <a:effectLst>
                  <a:glow rad="38100">
                    <a:schemeClr val="bg1"/>
                  </a:glow>
                </a:effectLst>
                <a:latin typeface="Georgia"/>
                <a:ea typeface="Meiryo UI"/>
                <a:cs typeface="Times New Roman"/>
              </a:rPr>
              <a:t>群マネの取組の開始（泉州地域での応募・選定）</a:t>
            </a:r>
            <a:endParaRPr lang="en-US" altLang="ja-JP" sz="1100" kern="100">
              <a:solidFill>
                <a:prstClr val="black"/>
              </a:solidFill>
              <a:effectLst>
                <a:glow rad="38100">
                  <a:schemeClr val="bg1"/>
                </a:glow>
              </a:effectLst>
              <a:latin typeface="Georgia"/>
              <a:ea typeface="Meiryo UI"/>
              <a:cs typeface="Times New Roman"/>
            </a:endParaRPr>
          </a:p>
        </p:txBody>
      </p:sp>
      <p:sp>
        <p:nvSpPr>
          <p:cNvPr id="128" name="正方形/長方形 11">
            <a:extLst>
              <a:ext uri="{FF2B5EF4-FFF2-40B4-BE49-F238E27FC236}">
                <a16:creationId xmlns:a16="http://schemas.microsoft.com/office/drawing/2014/main" id="{B86C41D6-B82B-462A-91DF-7810A913DD5D}"/>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876495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C5CC7EAC-5E23-48C0-93B7-9E04BB1D4457}"/>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FB9566B5-895C-451E-B64C-83AC24678EF4}"/>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1" name="正方形/長方形 10">
            <a:extLst>
              <a:ext uri="{FF2B5EF4-FFF2-40B4-BE49-F238E27FC236}">
                <a16:creationId xmlns:a16="http://schemas.microsoft.com/office/drawing/2014/main" id="{6540C48A-E490-4DA9-94D0-CDDCF762A774}"/>
              </a:ext>
            </a:extLst>
          </p:cNvPr>
          <p:cNvSpPr/>
          <p:nvPr/>
        </p:nvSpPr>
        <p:spPr>
          <a:xfrm>
            <a:off x="105931" y="87695"/>
            <a:ext cx="7381875" cy="461665"/>
          </a:xfrm>
          <a:prstGeom prst="rect">
            <a:avLst/>
          </a:prstGeom>
        </p:spPr>
        <p:txBody>
          <a:bodyPr lIns="91440" tIns="45720" rIns="91440" bIns="45720" anchor="t">
            <a:spAutoFit/>
          </a:bodyPr>
          <a:lstStyle/>
          <a:p>
            <a:pPr>
              <a:defRPr/>
            </a:pPr>
            <a:r>
              <a:rPr lang="ja-JP" altLang="en-US" sz="2400" b="1">
                <a:solidFill>
                  <a:schemeClr val="bg1"/>
                </a:solidFill>
                <a:latin typeface="Meiryo UI"/>
                <a:ea typeface="Meiryo UI"/>
                <a:cs typeface="Meiryo UI" pitchFamily="50" charset="-128"/>
              </a:rPr>
              <a:t>３    </a:t>
            </a:r>
            <a:r>
              <a:rPr lang="ja-JP" altLang="en-US" sz="2400" b="1">
                <a:solidFill>
                  <a:schemeClr val="accent6"/>
                </a:solidFill>
                <a:latin typeface="Meiryo UI"/>
                <a:ea typeface="Meiryo UI"/>
                <a:cs typeface="Meiryo UI" pitchFamily="50" charset="-128"/>
              </a:rPr>
              <a:t>７ </a:t>
            </a:r>
            <a:r>
              <a:rPr lang="ja-JP" sz="2400" b="1">
                <a:solidFill>
                  <a:schemeClr val="bg1"/>
                </a:solidFill>
                <a:latin typeface="Meiryo UI"/>
                <a:ea typeface="Meiryo UI"/>
                <a:cs typeface="Meiryo UI" pitchFamily="50" charset="-128"/>
              </a:rPr>
              <a:t>全体検討部会の意見と基本方針への反映</a:t>
            </a:r>
            <a:endParaRPr lang="ja-JP" sz="2400">
              <a:solidFill>
                <a:schemeClr val="bg1"/>
              </a:solidFill>
              <a:latin typeface="Meiryo UI"/>
              <a:ea typeface="Meiryo UI"/>
              <a:cs typeface="Meiryo UI" pitchFamily="50" charset="-128"/>
            </a:endParaRPr>
          </a:p>
        </p:txBody>
      </p:sp>
      <p:sp>
        <p:nvSpPr>
          <p:cNvPr id="12" name="二等辺三角形 11">
            <a:extLst>
              <a:ext uri="{FF2B5EF4-FFF2-40B4-BE49-F238E27FC236}">
                <a16:creationId xmlns:a16="http://schemas.microsoft.com/office/drawing/2014/main" id="{F164600C-1EEE-4D46-B69B-7EA3CB00BE97}"/>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14" name="角丸四角形 143">
            <a:extLst>
              <a:ext uri="{FF2B5EF4-FFF2-40B4-BE49-F238E27FC236}">
                <a16:creationId xmlns:a16="http://schemas.microsoft.com/office/drawing/2014/main" id="{77A506AF-3BA2-45E9-934A-D599A65CCCDE}"/>
              </a:ext>
            </a:extLst>
          </p:cNvPr>
          <p:cNvSpPr/>
          <p:nvPr/>
        </p:nvSpPr>
        <p:spPr>
          <a:xfrm>
            <a:off x="350272" y="875924"/>
            <a:ext cx="8428829" cy="341123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lIns="91440" tIns="45720" rIns="91440" bIns="45720" anchor="t"/>
          <a:lstStyle/>
          <a:p>
            <a:pPr algn="just">
              <a:defRPr/>
            </a:pPr>
            <a:r>
              <a:rPr lang="ja-JP" altLang="en-US" sz="1600" b="1" kern="100">
                <a:solidFill>
                  <a:prstClr val="black"/>
                </a:solidFill>
                <a:latin typeface="Meiryo UI"/>
                <a:ea typeface="Meiryo UI"/>
                <a:cs typeface="Times New Roman"/>
              </a:rPr>
              <a:t>○</a:t>
            </a:r>
            <a:r>
              <a:rPr lang="ja-JP" altLang="en-US" sz="1600" b="1" i="0" u="none" strike="noStrike" baseline="0">
                <a:solidFill>
                  <a:srgbClr val="000000"/>
                </a:solidFill>
                <a:latin typeface="Meiryo UI"/>
                <a:ea typeface="Meiryo UI"/>
              </a:rPr>
              <a:t>持続可能な維持管理の仕組みづくり</a:t>
            </a:r>
            <a:endParaRPr lang="ja-JP" altLang="en-US" sz="1600" b="1" kern="100">
              <a:solidFill>
                <a:prstClr val="black"/>
              </a:solidFill>
              <a:latin typeface="Meiryo UI"/>
              <a:ea typeface="Meiryo UI"/>
              <a:cs typeface="Times New Roman"/>
            </a:endParaRPr>
          </a:p>
        </p:txBody>
      </p:sp>
      <p:graphicFrame>
        <p:nvGraphicFramePr>
          <p:cNvPr id="15" name="表 14">
            <a:extLst>
              <a:ext uri="{FF2B5EF4-FFF2-40B4-BE49-F238E27FC236}">
                <a16:creationId xmlns:a16="http://schemas.microsoft.com/office/drawing/2014/main" id="{CAE4F774-839C-48F3-ADAD-8B8D80996670}"/>
              </a:ext>
            </a:extLst>
          </p:cNvPr>
          <p:cNvGraphicFramePr>
            <a:graphicFrameLocks noGrp="1"/>
          </p:cNvGraphicFramePr>
          <p:nvPr>
            <p:extLst>
              <p:ext uri="{D42A27DB-BD31-4B8C-83A1-F6EECF244321}">
                <p14:modId xmlns:p14="http://schemas.microsoft.com/office/powerpoint/2010/main" val="3790595477"/>
              </p:ext>
            </p:extLst>
          </p:nvPr>
        </p:nvGraphicFramePr>
        <p:xfrm>
          <a:off x="538904" y="1295110"/>
          <a:ext cx="8036409" cy="2816562"/>
        </p:xfrm>
        <a:graphic>
          <a:graphicData uri="http://schemas.openxmlformats.org/drawingml/2006/table">
            <a:tbl>
              <a:tblPr firstRow="1" bandRow="1">
                <a:tableStyleId>{5C22544A-7EE6-4342-B048-85BDC9FD1C3A}</a:tableStyleId>
              </a:tblPr>
              <a:tblGrid>
                <a:gridCol w="3979206">
                  <a:extLst>
                    <a:ext uri="{9D8B030D-6E8A-4147-A177-3AD203B41FA5}">
                      <a16:colId xmlns:a16="http://schemas.microsoft.com/office/drawing/2014/main" val="584571931"/>
                    </a:ext>
                  </a:extLst>
                </a:gridCol>
                <a:gridCol w="4057203">
                  <a:extLst>
                    <a:ext uri="{9D8B030D-6E8A-4147-A177-3AD203B41FA5}">
                      <a16:colId xmlns:a16="http://schemas.microsoft.com/office/drawing/2014/main" val="331355755"/>
                    </a:ext>
                  </a:extLst>
                </a:gridCol>
              </a:tblGrid>
              <a:tr h="265747">
                <a:tc>
                  <a:txBody>
                    <a:bodyPr/>
                    <a:lstStyle/>
                    <a:p>
                      <a:pPr algn="ctr">
                        <a:lnSpc>
                          <a:spcPct val="100000"/>
                        </a:lnSpc>
                      </a:pPr>
                      <a:r>
                        <a:rPr kumimoji="1" lang="ja-JP" altLang="en-US" sz="1100" b="0">
                          <a:solidFill>
                            <a:schemeClr val="tx1"/>
                          </a:solidFill>
                          <a:latin typeface="Meiryo UI" panose="020B0604030504040204" pitchFamily="50" charset="-128"/>
                          <a:ea typeface="Meiryo UI" panose="020B0604030504040204" pitchFamily="50" charset="-128"/>
                        </a:rPr>
                        <a:t>委員からの主な意見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lgn="ctr">
                        <a:lnSpc>
                          <a:spcPct val="100000"/>
                        </a:lnSpc>
                        <a:buNone/>
                      </a:pPr>
                      <a:r>
                        <a:rPr lang="ja-JP" sz="1100" b="0" i="0" u="none" strike="noStrike" noProof="0">
                          <a:solidFill>
                            <a:schemeClr val="tx1"/>
                          </a:solidFill>
                          <a:latin typeface="Meiryo UI"/>
                          <a:ea typeface="Meiryo UI"/>
                        </a:rPr>
                        <a:t>基本方針へ反映する要素</a:t>
                      </a:r>
                      <a:endParaRPr kumimoji="1" lang="ja-JP" altLang="en-US" sz="11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150629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a:solidFill>
                            <a:schemeClr val="tx1"/>
                          </a:solidFill>
                          <a:latin typeface="Meiryo UI"/>
                          <a:ea typeface="Meiryo UI"/>
                        </a:rPr>
                        <a:t>施設や分野を横断的に見る意義やメリットを明文化</a:t>
                      </a:r>
                      <a:r>
                        <a:rPr kumimoji="1" lang="ja-JP" altLang="en-US" sz="1200" b="0" u="none">
                          <a:latin typeface="Meiryo UI"/>
                          <a:ea typeface="Meiryo UI"/>
                        </a:rPr>
                        <a:t>する必要があるのではないか。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200" b="1" u="sng">
                          <a:latin typeface="Meiryo UI"/>
                          <a:ea typeface="Meiryo UI"/>
                        </a:rPr>
                        <a:t>●</a:t>
                      </a:r>
                      <a:r>
                        <a:rPr kumimoji="1" lang="ja-JP" altLang="en-US" sz="1200" b="1" u="sng">
                          <a:solidFill>
                            <a:schemeClr val="tx1"/>
                          </a:solidFill>
                          <a:latin typeface="Meiryo UI"/>
                          <a:ea typeface="Meiryo UI"/>
                        </a:rPr>
                        <a:t>施設・分野横断の意義やメリットの整理</a:t>
                      </a:r>
                      <a:endParaRPr lang="en-US" altLang="ja-JP" sz="1200" u="none">
                        <a:latin typeface="Meiryo UI"/>
                        <a:ea typeface="Meiryo UI"/>
                      </a:endParaRPr>
                    </a:p>
                    <a:p>
                      <a:pPr marL="171450" lvl="0" indent="-171450" algn="just">
                        <a:buFont typeface="Arial"/>
                        <a:buChar char="•"/>
                      </a:pPr>
                      <a:r>
                        <a:rPr lang="ja-JP" altLang="en-US" sz="1200" b="0" u="none">
                          <a:solidFill>
                            <a:schemeClr val="tx1"/>
                          </a:solidFill>
                          <a:latin typeface="Meiryo UI"/>
                          <a:ea typeface="Meiryo UI"/>
                        </a:rPr>
                        <a:t>施設毎における維持管理水準・優先度・更新の考え方や捉え方を分野横断的に俯瞰することにより、各施設の特性を深く理解し、管理する施設全体の最適化を目指しているところ。管理水準等を見直す際、各分野の状況を確認することなどで、整合性を図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060259"/>
                  </a:ext>
                </a:extLst>
              </a:tr>
              <a:tr h="104451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a:latin typeface="Meiryo UI"/>
                          <a:ea typeface="Meiryo UI"/>
                        </a:rPr>
                        <a:t>現状では府が技術を取りに行くことが多いが、</a:t>
                      </a:r>
                      <a:r>
                        <a:rPr kumimoji="1" lang="ja-JP" altLang="en-US" sz="1200" b="1" u="sng">
                          <a:latin typeface="Meiryo UI"/>
                          <a:ea typeface="Meiryo UI"/>
                        </a:rPr>
                        <a:t>使える技術をいかに引き込むかが重要</a:t>
                      </a:r>
                      <a:r>
                        <a:rPr kumimoji="1" lang="ja-JP" altLang="en-US" sz="1200" b="0" u="none">
                          <a:latin typeface="Meiryo UI"/>
                          <a:ea typeface="Meiryo UI"/>
                        </a:rPr>
                        <a:t>である。</a:t>
                      </a:r>
                    </a:p>
                    <a:p>
                      <a:pPr marL="0" marR="0" lvl="0" indent="0" algn="just">
                        <a:lnSpc>
                          <a:spcPct val="100000"/>
                        </a:lnSpc>
                        <a:spcBef>
                          <a:spcPts val="0"/>
                        </a:spcBef>
                        <a:spcAft>
                          <a:spcPts val="0"/>
                        </a:spcAft>
                        <a:buNone/>
                      </a:pPr>
                      <a:r>
                        <a:rPr lang="ja-JP" sz="1200" b="0" i="0" u="none" strike="noStrike" noProof="0">
                          <a:solidFill>
                            <a:srgbClr val="000000"/>
                          </a:solidFill>
                          <a:latin typeface="Meiryo UI"/>
                          <a:ea typeface="Meiryo UI"/>
                        </a:rPr>
                        <a:t>大学教員としては、常に研究材料を探しているため、</a:t>
                      </a:r>
                      <a:r>
                        <a:rPr lang="ja-JP" sz="1200" b="1" i="0" u="sng" strike="noStrike" noProof="0">
                          <a:solidFill>
                            <a:srgbClr val="000000"/>
                          </a:solidFill>
                          <a:latin typeface="Meiryo UI"/>
                          <a:ea typeface="Meiryo UI"/>
                        </a:rPr>
                        <a:t>府のニーズなどを大学側へ積極的に宣伝していただきたい</a:t>
                      </a:r>
                      <a:r>
                        <a:rPr lang="ja-JP" sz="1200" b="0" i="0" u="none" strike="noStrike" noProof="0">
                          <a:solidFill>
                            <a:srgbClr val="000000"/>
                          </a:solidFill>
                          <a:latin typeface="Meiryo UI"/>
                          <a:ea typeface="Meiryo UI"/>
                        </a:rPr>
                        <a:t>。</a:t>
                      </a:r>
                      <a:endParaRPr lang="ja-JP"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a:latin typeface="Meiryo UI"/>
                          <a:ea typeface="Meiryo UI"/>
                        </a:rPr>
                        <a:t>●</a:t>
                      </a:r>
                      <a:r>
                        <a:rPr kumimoji="1" lang="ja-JP" altLang="en-US" sz="1200" b="1" u="sng">
                          <a:solidFill>
                            <a:schemeClr val="tx1"/>
                          </a:solidFill>
                          <a:latin typeface="Meiryo UI"/>
                          <a:ea typeface="Meiryo UI"/>
                        </a:rPr>
                        <a:t>新技術活用の仕組み拡充</a:t>
                      </a:r>
                      <a:endParaRPr lang="en-US" altLang="ja-JP" sz="1200" b="1" u="sng">
                        <a:solidFill>
                          <a:schemeClr val="tx1"/>
                        </a:solidFill>
                        <a:latin typeface="Meiryo UI"/>
                        <a:ea typeface="Meiryo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6997076"/>
                  </a:ext>
                </a:extLst>
              </a:tr>
            </a:tbl>
          </a:graphicData>
        </a:graphic>
      </p:graphicFrame>
      <p:sp>
        <p:nvSpPr>
          <p:cNvPr id="3" name="スライド番号プレースホルダー 2">
            <a:extLst>
              <a:ext uri="{FF2B5EF4-FFF2-40B4-BE49-F238E27FC236}">
                <a16:creationId xmlns:a16="http://schemas.microsoft.com/office/drawing/2014/main" id="{9CEED584-08B3-8861-E2C1-FAC9CE5365A5}"/>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23</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4" name="正方形/長方形 11">
            <a:extLst>
              <a:ext uri="{FF2B5EF4-FFF2-40B4-BE49-F238E27FC236}">
                <a16:creationId xmlns:a16="http://schemas.microsoft.com/office/drawing/2014/main" id="{95DBDA53-3960-0DF3-8292-D4D5E18B0EC1}"/>
              </a:ext>
            </a:extLst>
          </p:cNvPr>
          <p:cNvSpPr>
            <a:spLocks noChangeArrowheads="1"/>
          </p:cNvSpPr>
          <p:nvPr/>
        </p:nvSpPr>
        <p:spPr bwMode="auto">
          <a:xfrm>
            <a:off x="6429375" y="153988"/>
            <a:ext cx="26797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持続可能な維持管理の仕組みづくり</a:t>
            </a:r>
            <a:endParaRPr kumimoji="1" lang="en-US" altLang="ja-JP" sz="12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537774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zh-TW"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90488"/>
            <a:ext cx="7381875" cy="461665"/>
          </a:xfrm>
          <a:prstGeom prst="rect">
            <a:avLst/>
          </a:prstGeom>
        </p:spPr>
        <p:txBody>
          <a:bodyPr lIns="91440" tIns="45720" rIns="91440" bIns="45720" anchor="t">
            <a:spAutoFit/>
          </a:bodyPr>
          <a:lstStyle/>
          <a:p>
            <a:pPr>
              <a:defRPr/>
            </a:pPr>
            <a:r>
              <a:rPr lang="ja-JP" altLang="en-US" sz="2400" b="1">
                <a:solidFill>
                  <a:prstClr val="white"/>
                </a:solidFill>
                <a:latin typeface="Meiryo UI"/>
                <a:ea typeface="Meiryo UI"/>
                <a:cs typeface="Meiryo UI" pitchFamily="50" charset="-128"/>
              </a:rPr>
              <a:t>３</a:t>
            </a:r>
            <a:r>
              <a:rPr kumimoji="1" lang="ja-JP" altLang="en-US" sz="2400" b="1" i="0" u="none" strike="noStrike" kern="1200" cap="none" spc="0" normalizeH="0" baseline="0" noProof="0">
                <a:ln>
                  <a:noFill/>
                </a:ln>
                <a:solidFill>
                  <a:prstClr val="white"/>
                </a:solidFill>
                <a:effectLst/>
                <a:uLnTx/>
                <a:uFillTx/>
                <a:latin typeface="Meiryo UI"/>
                <a:ea typeface="Meiryo UI"/>
                <a:cs typeface="Meiryo UI" pitchFamily="50" charset="-128"/>
              </a:rPr>
              <a:t> 　 </a:t>
            </a:r>
            <a:r>
              <a:rPr lang="ja-JP" altLang="en-US" sz="2400" b="1">
                <a:solidFill>
                  <a:srgbClr val="F79646"/>
                </a:solidFill>
                <a:latin typeface="Meiryo UI"/>
                <a:ea typeface="Meiryo UI"/>
                <a:cs typeface="Meiryo UI" pitchFamily="50" charset="-128"/>
              </a:rPr>
              <a:t>８</a:t>
            </a:r>
            <a:r>
              <a:rPr kumimoji="1" lang="ja-JP" altLang="en-US" sz="2400" b="1" i="0" u="none" strike="noStrike" kern="1200" cap="none" spc="0" normalizeH="0" baseline="0" noProof="0">
                <a:ln>
                  <a:noFill/>
                </a:ln>
                <a:solidFill>
                  <a:prstClr val="white"/>
                </a:solidFill>
                <a:effectLst/>
                <a:uLnTx/>
                <a:uFillTx/>
                <a:latin typeface="Meiryo UI"/>
                <a:ea typeface="Meiryo UI"/>
                <a:cs typeface="Meiryo UI" pitchFamily="50" charset="-128"/>
              </a:rPr>
              <a:t>　</a:t>
            </a:r>
            <a:r>
              <a:rPr lang="ja-JP" sz="2400" b="1">
                <a:solidFill>
                  <a:prstClr val="white"/>
                </a:solidFill>
                <a:latin typeface="Meiryo UI"/>
                <a:ea typeface="Meiryo UI"/>
                <a:cs typeface="Calibri"/>
              </a:rPr>
              <a:t>持続可能</a:t>
            </a:r>
            <a:r>
              <a:rPr kumimoji="1" lang="ja-JP" sz="2400" b="1" i="0" u="none" strike="noStrike" kern="1200" cap="none" spc="0" normalizeH="0" baseline="0" noProof="0">
                <a:ln>
                  <a:noFill/>
                </a:ln>
                <a:solidFill>
                  <a:prstClr val="white"/>
                </a:solidFill>
                <a:effectLst/>
                <a:uLnTx/>
                <a:uFillTx/>
                <a:latin typeface="Meiryo UI"/>
                <a:ea typeface="Meiryo UI"/>
                <a:cs typeface="Calibri"/>
              </a:rPr>
              <a:t>な</a:t>
            </a:r>
            <a:r>
              <a:rPr lang="ja-JP" sz="2400" b="1">
                <a:solidFill>
                  <a:prstClr val="white"/>
                </a:solidFill>
                <a:latin typeface="Meiryo UI"/>
                <a:ea typeface="Meiryo UI"/>
                <a:cs typeface="Calibri"/>
              </a:rPr>
              <a:t>維持管理の仕組みづくり</a:t>
            </a:r>
            <a:r>
              <a:rPr lang="ja-JP" altLang="en-US" sz="2400" b="1">
                <a:solidFill>
                  <a:prstClr val="white"/>
                </a:solidFill>
                <a:latin typeface="Meiryo UI"/>
                <a:ea typeface="Meiryo UI"/>
                <a:cs typeface="Calibri"/>
              </a:rPr>
              <a:t>のまとめ</a:t>
            </a:r>
            <a:endParaRPr lang="en-US" altLang="ja-JP" sz="2400" b="1">
              <a:solidFill>
                <a:prstClr val="white"/>
              </a:solidFill>
              <a:latin typeface="Meiryo UI"/>
              <a:ea typeface="Meiryo UI"/>
              <a:cs typeface="Calibri"/>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srgbClr val="FFC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AE2A84-3837-41FA-ACC0-377E411918A7}" type="slidenum">
              <a:rPr kumimoji="1" lang="ja-JP" altLang="en-US" sz="12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12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6038B9AF-8CEA-42AF-BD69-C62799E0CD69}"/>
              </a:ext>
            </a:extLst>
          </p:cNvPr>
          <p:cNvSpPr txBox="1"/>
          <p:nvPr/>
        </p:nvSpPr>
        <p:spPr>
          <a:xfrm>
            <a:off x="7264" y="768758"/>
            <a:ext cx="9147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a:ea typeface="Meiryo UI"/>
                <a:cs typeface="Calibri"/>
              </a:rPr>
              <a:t>～基本方針へ反映する要素のまとめ</a:t>
            </a:r>
            <a:r>
              <a:rPr lang="ja-JP" altLang="en-US" sz="1600" b="1">
                <a:solidFill>
                  <a:prstClr val="black"/>
                </a:solidFill>
                <a:latin typeface="Meiryo UI"/>
                <a:ea typeface="Meiryo UI"/>
                <a:cs typeface="Calibri"/>
              </a:rPr>
              <a:t>（今後の取組・検討（案））</a:t>
            </a:r>
            <a:r>
              <a:rPr kumimoji="1" lang="ja-JP" altLang="en-US" sz="1600" b="1" i="0" u="none" strike="noStrike" kern="1200" cap="none" spc="0" normalizeH="0" baseline="0" noProof="0">
                <a:ln>
                  <a:noFill/>
                </a:ln>
                <a:solidFill>
                  <a:prstClr val="black"/>
                </a:solidFill>
                <a:effectLst/>
                <a:uLnTx/>
                <a:uFillTx/>
                <a:latin typeface="Meiryo UI"/>
                <a:ea typeface="Meiryo UI"/>
                <a:cs typeface="Calibri"/>
              </a:rPr>
              <a:t>～</a:t>
            </a:r>
            <a:endParaRPr lang="ja-JP"/>
          </a:p>
        </p:txBody>
      </p:sp>
      <p:sp>
        <p:nvSpPr>
          <p:cNvPr id="15" name="テキスト ボックス 14">
            <a:extLst>
              <a:ext uri="{FF2B5EF4-FFF2-40B4-BE49-F238E27FC236}">
                <a16:creationId xmlns:a16="http://schemas.microsoft.com/office/drawing/2014/main" id="{07BC0C67-7B2C-4D69-A9C2-53CEADCC8328}"/>
              </a:ext>
            </a:extLst>
          </p:cNvPr>
          <p:cNvSpPr txBox="1"/>
          <p:nvPr/>
        </p:nvSpPr>
        <p:spPr>
          <a:xfrm>
            <a:off x="273039" y="1270776"/>
            <a:ext cx="8597922" cy="931024"/>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endParaRPr>
          </a:p>
          <a:p>
            <a:pPr>
              <a:defRPr/>
            </a:pPr>
            <a:r>
              <a:rPr lang="ja-JP" altLang="en-US" sz="1100" dirty="0">
                <a:solidFill>
                  <a:prstClr val="black"/>
                </a:solidFill>
                <a:latin typeface="Meiryo UI"/>
                <a:ea typeface="Meiryo UI"/>
                <a:cs typeface="Calibri"/>
              </a:rPr>
              <a:t>・ </a:t>
            </a:r>
            <a:r>
              <a:rPr lang="ja-JP" sz="1100" dirty="0">
                <a:solidFill>
                  <a:prstClr val="black"/>
                </a:solidFill>
                <a:latin typeface="Meiryo UI"/>
                <a:ea typeface="Meiryo UI"/>
                <a:cs typeface="Calibri"/>
              </a:rPr>
              <a:t>維持管理</a:t>
            </a:r>
            <a:r>
              <a:rPr lang="en-US" altLang="ja-JP" sz="1100" dirty="0">
                <a:solidFill>
                  <a:prstClr val="black"/>
                </a:solidFill>
                <a:latin typeface="Meiryo UI"/>
                <a:ea typeface="Meiryo UI"/>
                <a:cs typeface="Calibri"/>
              </a:rPr>
              <a:t>DB</a:t>
            </a:r>
            <a:r>
              <a:rPr lang="ja-JP" sz="1100" dirty="0">
                <a:solidFill>
                  <a:prstClr val="black"/>
                </a:solidFill>
                <a:latin typeface="Meiryo UI"/>
                <a:ea typeface="Meiryo UI"/>
                <a:cs typeface="Calibri"/>
              </a:rPr>
              <a:t>の有効活用・蓄積の徹底と</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データ</a:t>
            </a:r>
            <a:r>
              <a:rPr lang="ja-JP" sz="1100" dirty="0">
                <a:solidFill>
                  <a:prstClr val="black"/>
                </a:solidFill>
                <a:latin typeface="Meiryo UI"/>
                <a:ea typeface="Meiryo UI"/>
                <a:cs typeface="Calibri"/>
              </a:rPr>
              <a:t>分析に基づく予防保全のレベルアップ</a:t>
            </a:r>
            <a:endParaRPr lang="en-US" altLang="ja-JP" sz="1100" dirty="0">
              <a:solidFill>
                <a:prstClr val="black"/>
              </a:solidFill>
              <a:latin typeface="Meiryo UI" panose="020B0604030504040204" pitchFamily="50" charset="-128"/>
              <a:ea typeface="Meiryo UI" panose="020B0604030504040204" pitchFamily="50" charset="-128"/>
              <a:cs typeface="Calibri"/>
            </a:endParaRPr>
          </a:p>
          <a:p>
            <a:pPr>
              <a:defRPr/>
            </a:pPr>
            <a:r>
              <a:rPr lang="ja-JP" sz="1100" dirty="0">
                <a:solidFill>
                  <a:prstClr val="black"/>
                </a:solidFill>
                <a:latin typeface="Meiryo UI"/>
                <a:ea typeface="Meiryo UI"/>
                <a:cs typeface="Calibri"/>
              </a:rPr>
              <a:t>・</a:t>
            </a:r>
            <a:r>
              <a:rPr lang="ja-JP" altLang="en-US" sz="1100" dirty="0">
                <a:solidFill>
                  <a:prstClr val="black"/>
                </a:solidFill>
                <a:latin typeface="Meiryo UI"/>
                <a:ea typeface="Meiryo UI"/>
                <a:cs typeface="Calibri"/>
              </a:rPr>
              <a:t> </a:t>
            </a:r>
            <a:r>
              <a:rPr lang="ja-JP" sz="1100" dirty="0">
                <a:solidFill>
                  <a:prstClr val="black"/>
                </a:solidFill>
                <a:latin typeface="Meiryo UI"/>
                <a:ea typeface="Meiryo UI"/>
                <a:cs typeface="Calibri"/>
              </a:rPr>
              <a:t>府管理施設はもとより、地域</a:t>
            </a:r>
            <a:r>
              <a:rPr lang="en-US" altLang="ja-JP" sz="1100" dirty="0">
                <a:solidFill>
                  <a:prstClr val="black"/>
                </a:solidFill>
                <a:latin typeface="Meiryo UI"/>
                <a:ea typeface="Meiryo UI"/>
                <a:cs typeface="Calibri"/>
              </a:rPr>
              <a:t>PF</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を</a:t>
            </a:r>
            <a:r>
              <a:rPr lang="ja-JP" sz="1100" dirty="0">
                <a:solidFill>
                  <a:prstClr val="black"/>
                </a:solidFill>
                <a:latin typeface="Meiryo UI"/>
                <a:ea typeface="Meiryo UI"/>
                <a:cs typeface="Calibri"/>
              </a:rPr>
              <a:t>通じ</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た、</a:t>
            </a:r>
            <a:r>
              <a:rPr lang="ja-JP" sz="1100" dirty="0">
                <a:solidFill>
                  <a:prstClr val="black"/>
                </a:solidFill>
                <a:latin typeface="Meiryo UI"/>
                <a:ea typeface="Meiryo UI"/>
                <a:cs typeface="Calibri"/>
              </a:rPr>
              <a:t>市町村のニーズの把握（随時）</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により、</a:t>
            </a:r>
            <a:r>
              <a:rPr lang="ja-JP" sz="1100" dirty="0">
                <a:solidFill>
                  <a:prstClr val="black"/>
                </a:solidFill>
                <a:latin typeface="Meiryo UI"/>
                <a:ea typeface="Meiryo UI"/>
                <a:cs typeface="Calibri"/>
              </a:rPr>
              <a:t>さらに使用しやすいシステムへの改修</a:t>
            </a:r>
            <a:endParaRPr lang="en-US" altLang="ja-JP" sz="1100" dirty="0">
              <a:solidFill>
                <a:prstClr val="black"/>
              </a:solidFill>
              <a:latin typeface="Meiryo UI" panose="020B0604030504040204" pitchFamily="50" charset="-128"/>
              <a:ea typeface="Meiryo UI" panose="020B0604030504040204" pitchFamily="50" charset="-128"/>
              <a:cs typeface="Calibri"/>
            </a:endParaRPr>
          </a:p>
          <a:p>
            <a:pPr>
              <a:defRPr/>
            </a:pPr>
            <a:r>
              <a:rPr lang="ja-JP" altLang="en-US" sz="1100" dirty="0">
                <a:solidFill>
                  <a:prstClr val="black"/>
                </a:solidFill>
                <a:latin typeface="Meiryo UI"/>
                <a:ea typeface="Meiryo UI"/>
                <a:cs typeface="Calibri"/>
              </a:rPr>
              <a:t>・ </a:t>
            </a:r>
            <a:r>
              <a:rPr lang="ja-JP" sz="1100" dirty="0">
                <a:solidFill>
                  <a:prstClr val="black"/>
                </a:solidFill>
                <a:latin typeface="Meiryo UI"/>
                <a:ea typeface="Meiryo UI"/>
                <a:cs typeface="Calibri"/>
              </a:rPr>
              <a:t>民間等</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の</a:t>
            </a:r>
            <a:r>
              <a:rPr lang="ja-JP" sz="1100" dirty="0">
                <a:solidFill>
                  <a:prstClr val="black"/>
                </a:solidFill>
                <a:latin typeface="Meiryo UI"/>
                <a:ea typeface="Meiryo UI"/>
                <a:cs typeface="Calibri"/>
              </a:rPr>
              <a:t>技術動向（</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どの</a:t>
            </a:r>
            <a:r>
              <a:rPr lang="ja-JP" sz="1100" dirty="0">
                <a:solidFill>
                  <a:prstClr val="black"/>
                </a:solidFill>
                <a:latin typeface="Meiryo UI"/>
                <a:ea typeface="Meiryo UI"/>
                <a:cs typeface="Calibri"/>
              </a:rPr>
              <a:t>ようなデータで、何が出来るか＝シーズ）</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に</a:t>
            </a:r>
            <a:r>
              <a:rPr lang="ja-JP" sz="1100" dirty="0">
                <a:solidFill>
                  <a:prstClr val="black"/>
                </a:solidFill>
                <a:latin typeface="Meiryo UI"/>
                <a:ea typeface="Meiryo UI"/>
                <a:cs typeface="Calibri"/>
              </a:rPr>
              <a:t>ついて引き続き調査し、</a:t>
            </a:r>
            <a:r>
              <a:rPr kumimoji="1" lang="ja-JP" sz="1100" b="0" i="0" u="none" strike="noStrike" kern="1200" cap="none" spc="0" normalizeH="0" baseline="0" noProof="0" dirty="0">
                <a:ln>
                  <a:noFill/>
                </a:ln>
                <a:solidFill>
                  <a:prstClr val="black"/>
                </a:solidFill>
                <a:effectLst/>
                <a:uLnTx/>
                <a:uFillTx/>
                <a:latin typeface="Meiryo UI"/>
                <a:ea typeface="Meiryo UI"/>
                <a:cs typeface="Calibri"/>
              </a:rPr>
              <a:t>活用</a:t>
            </a:r>
            <a:r>
              <a:rPr lang="ja-JP" sz="1100" dirty="0">
                <a:solidFill>
                  <a:prstClr val="black"/>
                </a:solidFill>
                <a:latin typeface="Meiryo UI"/>
                <a:ea typeface="Meiryo UI"/>
                <a:cs typeface="Calibri"/>
              </a:rPr>
              <a:t>を検討</a:t>
            </a:r>
            <a:endParaRPr lang="en-US" altLang="ja-JP" sz="1100" dirty="0">
              <a:solidFill>
                <a:prstClr val="black"/>
              </a:solidFill>
              <a:latin typeface="Meiryo UI"/>
              <a:ea typeface="Meiryo UI"/>
              <a:cs typeface="Calibri"/>
            </a:endParaRPr>
          </a:p>
          <a:p>
            <a:pPr>
              <a:defRPr/>
            </a:pPr>
            <a:r>
              <a:rPr lang="ja-JP" altLang="en-US" sz="1100" dirty="0">
                <a:solidFill>
                  <a:srgbClr val="000000"/>
                </a:solidFill>
                <a:latin typeface="Meiryo UI"/>
                <a:ea typeface="Meiryo UI"/>
                <a:cs typeface="Times New Roman"/>
              </a:rPr>
              <a:t>・ データ入力の効率化・省力化のためのDXを検討</a:t>
            </a:r>
            <a:endParaRPr kumimoji="1"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endParaRPr>
          </a:p>
        </p:txBody>
      </p:sp>
      <p:sp>
        <p:nvSpPr>
          <p:cNvPr id="2" name="四角形: 角を丸くする 1">
            <a:extLst>
              <a:ext uri="{FF2B5EF4-FFF2-40B4-BE49-F238E27FC236}">
                <a16:creationId xmlns:a16="http://schemas.microsoft.com/office/drawing/2014/main" id="{E4A1E3BF-D340-40A2-8F1C-DE8379A2EBA2}"/>
              </a:ext>
            </a:extLst>
          </p:cNvPr>
          <p:cNvSpPr/>
          <p:nvPr/>
        </p:nvSpPr>
        <p:spPr>
          <a:xfrm>
            <a:off x="421768" y="1146147"/>
            <a:ext cx="3119291" cy="24473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a:ea typeface="メイリオ"/>
                <a:cs typeface="Calibri"/>
              </a:rPr>
              <a:t>　　</a:t>
            </a:r>
            <a:r>
              <a:rPr lang="ja-JP" sz="1200" b="1">
                <a:solidFill>
                  <a:schemeClr val="bg1"/>
                </a:solidFill>
                <a:latin typeface="Meiryo UI"/>
                <a:ea typeface="Meiryo UI"/>
                <a:cs typeface="Calibri"/>
              </a:rPr>
              <a:t>データ蓄積・管理体制の確立</a:t>
            </a:r>
            <a:endParaRPr lang="ja-JP" sz="1200" b="1" i="0" u="none" strike="noStrike" kern="1200" cap="none" spc="0" normalizeH="0" baseline="0" noProof="0">
              <a:ln>
                <a:noFill/>
              </a:ln>
              <a:solidFill>
                <a:schemeClr val="bg1"/>
              </a:solidFill>
              <a:effectLst/>
              <a:uLnTx/>
              <a:uFillTx/>
              <a:latin typeface="Meiryo UI"/>
              <a:ea typeface="Meiryo UI"/>
              <a:cs typeface="Calibri"/>
            </a:endParaRPr>
          </a:p>
        </p:txBody>
      </p:sp>
      <p:grpSp>
        <p:nvGrpSpPr>
          <p:cNvPr id="9" name="グループ化 8">
            <a:extLst>
              <a:ext uri="{FF2B5EF4-FFF2-40B4-BE49-F238E27FC236}">
                <a16:creationId xmlns:a16="http://schemas.microsoft.com/office/drawing/2014/main" id="{A82156CC-A0B6-43E4-AE87-6A91EDD345C5}"/>
              </a:ext>
            </a:extLst>
          </p:cNvPr>
          <p:cNvGrpSpPr/>
          <p:nvPr/>
        </p:nvGrpSpPr>
        <p:grpSpPr>
          <a:xfrm>
            <a:off x="273037" y="3157054"/>
            <a:ext cx="8597922" cy="888497"/>
            <a:chOff x="273039" y="2069841"/>
            <a:chExt cx="8597922" cy="888497"/>
          </a:xfrm>
        </p:grpSpPr>
        <p:sp>
          <p:nvSpPr>
            <p:cNvPr id="16" name="テキスト ボックス 15">
              <a:extLst>
                <a:ext uri="{FF2B5EF4-FFF2-40B4-BE49-F238E27FC236}">
                  <a16:creationId xmlns:a16="http://schemas.microsoft.com/office/drawing/2014/main" id="{EF2CEE53-571C-4F4F-9FD7-04E572B4A5A9}"/>
                </a:ext>
              </a:extLst>
            </p:cNvPr>
            <p:cNvSpPr txBox="1"/>
            <p:nvPr/>
          </p:nvSpPr>
          <p:spPr>
            <a:xfrm>
              <a:off x="273039" y="2196591"/>
              <a:ext cx="8597922" cy="761747"/>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7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a:p>
              <a:pPr>
                <a:defRPr/>
              </a:pPr>
              <a:r>
                <a:rPr lang="ja-JP" altLang="en-US" sz="1100">
                  <a:solidFill>
                    <a:prstClr val="black"/>
                  </a:solidFill>
                  <a:latin typeface="Calibri"/>
                  <a:ea typeface="Meiryo UI"/>
                  <a:cs typeface="Calibri"/>
                </a:rPr>
                <a:t>・　</a:t>
              </a:r>
              <a:r>
                <a:rPr lang="ja-JP" sz="1100">
                  <a:solidFill>
                    <a:prstClr val="black"/>
                  </a:solidFill>
                  <a:latin typeface="Calibri"/>
                  <a:ea typeface="Meiryo UI"/>
                  <a:cs typeface="Calibri"/>
                </a:rPr>
                <a:t>様々な機会を通して、管理者ニ</a:t>
              </a:r>
              <a:r>
                <a:rPr kumimoji="1" lang="ja-JP" sz="1100" b="0" i="0" u="none" strike="noStrike" kern="1200" cap="none" spc="0" normalizeH="0" baseline="0" noProof="0">
                  <a:ln>
                    <a:noFill/>
                  </a:ln>
                  <a:solidFill>
                    <a:prstClr val="black"/>
                  </a:solidFill>
                  <a:effectLst/>
                  <a:uLnTx/>
                  <a:uFillTx/>
                  <a:latin typeface="Calibri"/>
                  <a:ea typeface="Meiryo UI"/>
                  <a:cs typeface="Calibri"/>
                </a:rPr>
                <a:t>ー</a:t>
              </a:r>
              <a:r>
                <a:rPr lang="ja-JP" sz="1100">
                  <a:solidFill>
                    <a:prstClr val="black"/>
                  </a:solidFill>
                  <a:latin typeface="Calibri"/>
                  <a:ea typeface="Meiryo UI"/>
                  <a:cs typeface="Calibri"/>
                </a:rPr>
                <a:t>ズ</a:t>
              </a:r>
              <a:r>
                <a:rPr lang="ja-JP" altLang="en-US" sz="1100">
                  <a:solidFill>
                    <a:prstClr val="black"/>
                  </a:solidFill>
                  <a:latin typeface="Calibri"/>
                  <a:ea typeface="Meiryo UI"/>
                  <a:cs typeface="Calibri"/>
                </a:rPr>
                <a:t>の発信や技術シーズを知る機会を広げ</a:t>
              </a:r>
              <a:r>
                <a:rPr lang="ja-JP" sz="1100">
                  <a:solidFill>
                    <a:prstClr val="black"/>
                  </a:solidFill>
                  <a:latin typeface="Calibri"/>
                  <a:ea typeface="Meiryo UI"/>
                  <a:cs typeface="Calibri"/>
                </a:rPr>
                <a:t>て</a:t>
              </a:r>
              <a:r>
                <a:rPr lang="ja-JP" altLang="en-US" sz="1100">
                  <a:solidFill>
                    <a:prstClr val="black"/>
                  </a:solidFill>
                  <a:latin typeface="Calibri"/>
                  <a:ea typeface="Meiryo UI"/>
                  <a:cs typeface="Calibri"/>
                </a:rPr>
                <a:t>いく</a:t>
              </a:r>
              <a:r>
                <a:rPr lang="ja-JP" altLang="en-US" sz="1100">
                  <a:solidFill>
                    <a:prstClr val="black"/>
                  </a:solidFill>
                  <a:latin typeface="MS Mincho"/>
                  <a:ea typeface="MS Mincho"/>
                  <a:cs typeface="Calibri"/>
                </a:rPr>
                <a:t> </a:t>
              </a:r>
              <a:endParaRPr lang="ja-JP" altLang="en-US">
                <a:solidFill>
                  <a:prstClr val="black"/>
                </a:solidFill>
              </a:endParaRPr>
            </a:p>
            <a:p>
              <a:pPr>
                <a:defRPr/>
              </a:pPr>
              <a:r>
                <a:rPr lang="ja-JP" altLang="en-US" sz="1100">
                  <a:solidFill>
                    <a:prstClr val="black"/>
                  </a:solidFill>
                  <a:latin typeface="Calibri"/>
                  <a:ea typeface="Meiryo UI"/>
                  <a:cs typeface="Calibri"/>
                </a:rPr>
                <a:t>・　</a:t>
              </a:r>
              <a:r>
                <a:rPr lang="ja-JP" sz="1100">
                  <a:solidFill>
                    <a:prstClr val="black"/>
                  </a:solidFill>
                  <a:latin typeface="Calibri"/>
                  <a:ea typeface="Meiryo UI"/>
                  <a:cs typeface="Calibri"/>
                </a:rPr>
                <a:t>大学</a:t>
              </a:r>
              <a:r>
                <a:rPr lang="ja-JP" altLang="en-US" sz="1100">
                  <a:solidFill>
                    <a:prstClr val="black"/>
                  </a:solidFill>
                  <a:latin typeface="Calibri"/>
                  <a:ea typeface="Meiryo UI"/>
                  <a:cs typeface="Calibri"/>
                </a:rPr>
                <a:t>や研究機関</a:t>
              </a:r>
              <a:r>
                <a:rPr kumimoji="1" lang="ja-JP" sz="1100" b="0" i="0" u="none" strike="noStrike" kern="1200" cap="none" spc="0" normalizeH="0" baseline="0" noProof="0">
                  <a:ln>
                    <a:noFill/>
                  </a:ln>
                  <a:solidFill>
                    <a:prstClr val="black"/>
                  </a:solidFill>
                  <a:effectLst/>
                  <a:uLnTx/>
                  <a:uFillTx/>
                  <a:latin typeface="Calibri"/>
                  <a:ea typeface="Meiryo UI"/>
                  <a:cs typeface="Calibri"/>
                </a:rPr>
                <a:t>と</a:t>
              </a:r>
              <a:r>
                <a:rPr lang="ja-JP" altLang="en-US" sz="1100">
                  <a:solidFill>
                    <a:prstClr val="black"/>
                  </a:solidFill>
                  <a:latin typeface="Calibri"/>
                  <a:ea typeface="Meiryo UI"/>
                  <a:cs typeface="Calibri"/>
                </a:rPr>
                <a:t>の情報共有や連携の強化</a:t>
              </a:r>
              <a:r>
                <a:rPr lang="ja-JP" altLang="en-US" sz="1100">
                  <a:solidFill>
                    <a:prstClr val="black"/>
                  </a:solidFill>
                  <a:latin typeface="MS Mincho"/>
                  <a:ea typeface="MS Mincho"/>
                  <a:cs typeface="Calibri"/>
                </a:rPr>
                <a:t> </a:t>
              </a:r>
              <a:endParaRPr lang="en-US">
                <a:solidFill>
                  <a:prstClr val="black"/>
                </a:solidFill>
              </a:endParaRPr>
            </a:p>
            <a:p>
              <a:pPr>
                <a:defRPr/>
              </a:pPr>
              <a:r>
                <a:rPr lang="ja-JP" altLang="en-US" sz="1100">
                  <a:solidFill>
                    <a:prstClr val="black"/>
                  </a:solidFill>
                  <a:latin typeface="Calibri"/>
                  <a:ea typeface="Meiryo UI"/>
                  <a:cs typeface="Calibri"/>
                </a:rPr>
                <a:t>・　</a:t>
              </a:r>
              <a:r>
                <a:rPr lang="ja-JP" sz="1100">
                  <a:solidFill>
                    <a:prstClr val="black"/>
                  </a:solidFill>
                  <a:latin typeface="Calibri"/>
                  <a:ea typeface="Meiryo UI"/>
                  <a:cs typeface="Calibri"/>
                </a:rPr>
                <a:t>新技術の効果</a:t>
              </a:r>
              <a:r>
                <a:rPr kumimoji="1" lang="ja-JP" sz="1100" b="0" i="0" u="none" strike="noStrike" kern="1200" cap="none" spc="0" normalizeH="0" baseline="0" noProof="0">
                  <a:ln>
                    <a:noFill/>
                  </a:ln>
                  <a:solidFill>
                    <a:prstClr val="black"/>
                  </a:solidFill>
                  <a:effectLst/>
                  <a:uLnTx/>
                  <a:uFillTx/>
                  <a:latin typeface="Calibri"/>
                  <a:ea typeface="Meiryo UI"/>
                  <a:cs typeface="Calibri"/>
                </a:rPr>
                <a:t>検証</a:t>
              </a:r>
              <a:r>
                <a:rPr lang="ja-JP" sz="1100">
                  <a:solidFill>
                    <a:prstClr val="black"/>
                  </a:solidFill>
                  <a:latin typeface="Calibri"/>
                  <a:ea typeface="Meiryo UI"/>
                  <a:cs typeface="Calibri"/>
                </a:rPr>
                <a:t>の</a:t>
              </a:r>
              <a:r>
                <a:rPr lang="ja-JP" altLang="en-US" sz="1100">
                  <a:solidFill>
                    <a:prstClr val="black"/>
                  </a:solidFill>
                  <a:latin typeface="Calibri"/>
                  <a:ea typeface="Meiryo UI"/>
                  <a:cs typeface="Calibri"/>
                </a:rPr>
                <a:t>際、メンテナンスサイクル全体の効率化やインフラの安全性・信頼性の向上の有無等の効果を</a:t>
              </a:r>
              <a:r>
                <a:rPr lang="ja-JP" sz="1100">
                  <a:solidFill>
                    <a:prstClr val="black"/>
                  </a:solidFill>
                  <a:latin typeface="Calibri"/>
                  <a:ea typeface="Meiryo UI"/>
                  <a:cs typeface="Calibri"/>
                </a:rPr>
                <a:t>評価</a:t>
              </a:r>
              <a:r>
                <a:rPr lang="ja-JP" altLang="en-US" sz="1100">
                  <a:solidFill>
                    <a:prstClr val="black"/>
                  </a:solidFill>
                  <a:latin typeface="Calibri"/>
                  <a:ea typeface="Meiryo UI"/>
                  <a:cs typeface="Calibri"/>
                </a:rPr>
                <a:t>できる</a:t>
              </a:r>
              <a:r>
                <a:rPr lang="ja-JP" sz="1100">
                  <a:solidFill>
                    <a:prstClr val="black"/>
                  </a:solidFill>
                  <a:latin typeface="Calibri"/>
                  <a:ea typeface="Meiryo UI"/>
                  <a:cs typeface="Calibri"/>
                </a:rPr>
                <a:t>方法</a:t>
              </a:r>
              <a:r>
                <a:rPr lang="ja-JP" altLang="en-US" sz="1100">
                  <a:solidFill>
                    <a:prstClr val="black"/>
                  </a:solidFill>
                  <a:latin typeface="Calibri"/>
                  <a:ea typeface="Meiryo UI"/>
                  <a:cs typeface="Calibri"/>
                </a:rPr>
                <a:t>を検討</a:t>
              </a:r>
              <a:r>
                <a:rPr lang="ja-JP" altLang="en-US" sz="1100">
                  <a:solidFill>
                    <a:prstClr val="black"/>
                  </a:solidFill>
                  <a:latin typeface="MS Mincho"/>
                  <a:ea typeface="MS Mincho"/>
                  <a:cs typeface="Calibri"/>
                </a:rPr>
                <a:t> </a:t>
              </a:r>
              <a:endParaRPr lang="ja-JP" altLang="en-US">
                <a:solidFill>
                  <a:prstClr val="black"/>
                </a:solidFill>
              </a:endParaRPr>
            </a:p>
          </p:txBody>
        </p:sp>
        <p:sp>
          <p:nvSpPr>
            <p:cNvPr id="20" name="四角形: 角を丸くする 19">
              <a:extLst>
                <a:ext uri="{FF2B5EF4-FFF2-40B4-BE49-F238E27FC236}">
                  <a16:creationId xmlns:a16="http://schemas.microsoft.com/office/drawing/2014/main" id="{D4238118-E054-417C-AC5F-7DE0F017F435}"/>
                </a:ext>
              </a:extLst>
            </p:cNvPr>
            <p:cNvSpPr/>
            <p:nvPr/>
          </p:nvSpPr>
          <p:spPr>
            <a:xfrm>
              <a:off x="421770" y="2069841"/>
              <a:ext cx="3119291" cy="2559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a:ea typeface="メイリオ"/>
                  <a:cs typeface="Calibri"/>
                </a:rPr>
                <a:t>　　</a:t>
              </a:r>
              <a:r>
                <a:rPr lang="ja-JP" sz="1200" b="1">
                  <a:solidFill>
                    <a:schemeClr val="bg1"/>
                  </a:solidFill>
                  <a:latin typeface="Meiryo UI"/>
                  <a:ea typeface="Meiryo UI"/>
                  <a:cs typeface="Calibri"/>
                </a:rPr>
                <a:t>新技術</a:t>
              </a:r>
              <a:r>
                <a:rPr kumimoji="1" lang="ja-JP" sz="1200" b="1" i="0" u="none" strike="noStrike" kern="1200" cap="none" spc="0" normalizeH="0" baseline="0" noProof="0">
                  <a:ln>
                    <a:noFill/>
                  </a:ln>
                  <a:solidFill>
                    <a:schemeClr val="bg1"/>
                  </a:solidFill>
                  <a:effectLst/>
                  <a:uLnTx/>
                  <a:uFillTx/>
                  <a:latin typeface="Meiryo UI"/>
                  <a:ea typeface="Meiryo UI"/>
                  <a:cs typeface="Calibri"/>
                </a:rPr>
                <a:t>の</a:t>
              </a:r>
              <a:r>
                <a:rPr lang="ja-JP" sz="1200" b="1">
                  <a:solidFill>
                    <a:schemeClr val="bg1"/>
                  </a:solidFill>
                  <a:latin typeface="Meiryo UI"/>
                  <a:ea typeface="Meiryo UI"/>
                  <a:cs typeface="Calibri"/>
                </a:rPr>
                <a:t>実装</a:t>
              </a:r>
              <a:endParaRPr kumimoji="1" lang="ja-JP" altLang="en-US" sz="1200" b="1" i="0" u="none" strike="noStrike" kern="1200" cap="none" spc="0" normalizeH="0" baseline="0" noProof="0">
                <a:ln>
                  <a:noFill/>
                </a:ln>
                <a:solidFill>
                  <a:schemeClr val="bg1"/>
                </a:solidFill>
                <a:effectLst/>
                <a:uLnTx/>
                <a:uFillTx/>
                <a:latin typeface="メイリオ" panose="020B0604030504040204" pitchFamily="50" charset="-128"/>
                <a:ea typeface="メイリオ" panose="020B0604030504040204" pitchFamily="50" charset="-128"/>
                <a:cs typeface="Calibri"/>
              </a:endParaRPr>
            </a:p>
          </p:txBody>
        </p:sp>
      </p:grpSp>
      <p:grpSp>
        <p:nvGrpSpPr>
          <p:cNvPr id="8" name="グループ化 7">
            <a:extLst>
              <a:ext uri="{FF2B5EF4-FFF2-40B4-BE49-F238E27FC236}">
                <a16:creationId xmlns:a16="http://schemas.microsoft.com/office/drawing/2014/main" id="{A02A2EDF-9B68-4547-9062-5D0E370DF558}"/>
              </a:ext>
            </a:extLst>
          </p:cNvPr>
          <p:cNvGrpSpPr/>
          <p:nvPr/>
        </p:nvGrpSpPr>
        <p:grpSpPr>
          <a:xfrm>
            <a:off x="273039" y="4982474"/>
            <a:ext cx="8597922" cy="837411"/>
            <a:chOff x="273039" y="2802436"/>
            <a:chExt cx="8597922" cy="837411"/>
          </a:xfrm>
        </p:grpSpPr>
        <p:sp>
          <p:nvSpPr>
            <p:cNvPr id="17" name="テキスト ボックス 16">
              <a:extLst>
                <a:ext uri="{FF2B5EF4-FFF2-40B4-BE49-F238E27FC236}">
                  <a16:creationId xmlns:a16="http://schemas.microsoft.com/office/drawing/2014/main" id="{224A4887-A162-425F-877E-3E8908BFF5D8}"/>
                </a:ext>
              </a:extLst>
            </p:cNvPr>
            <p:cNvSpPr txBox="1"/>
            <p:nvPr/>
          </p:nvSpPr>
          <p:spPr>
            <a:xfrm>
              <a:off x="273039" y="2901183"/>
              <a:ext cx="8597922" cy="738664"/>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245" marR="0" lvl="0" indent="-182245"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lang="en-US" altLang="ja-JP" sz="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a:p>
              <a:r>
                <a:rPr lang="ja-JP" sz="1100">
                  <a:latin typeface="Meiryo UI"/>
                  <a:ea typeface="Meiryo UI"/>
                  <a:cs typeface="Calibri"/>
                </a:rPr>
                <a:t>・</a:t>
              </a:r>
              <a:r>
                <a:rPr lang="ja-JP" altLang="en-US" sz="1100">
                  <a:latin typeface="Meiryo UI"/>
                  <a:ea typeface="Meiryo UI"/>
                  <a:cs typeface="Calibri"/>
                </a:rPr>
                <a:t> </a:t>
              </a:r>
              <a:r>
                <a:rPr lang="ja-JP" sz="1100">
                  <a:latin typeface="Meiryo UI"/>
                  <a:ea typeface="Meiryo UI"/>
                  <a:cs typeface="Calibri"/>
                </a:rPr>
                <a:t>これまでの維持管理に関する情報やノウハウの共有、人材育成、技術連携の更なる充実、強化</a:t>
              </a:r>
              <a:endParaRPr lang="en-US" altLang="ja-JP" sz="1100">
                <a:latin typeface="Meiryo UI" panose="020B0604030504040204" pitchFamily="50" charset="-128"/>
                <a:ea typeface="Meiryo UI" panose="020B0604030504040204" pitchFamily="50" charset="-128"/>
                <a:cs typeface="Calibri"/>
              </a:endParaRPr>
            </a:p>
            <a:p>
              <a:r>
                <a:rPr lang="ja-JP" altLang="en-US" sz="1100">
                  <a:latin typeface="Meiryo UI"/>
                  <a:ea typeface="Meiryo UI"/>
                  <a:cs typeface="Calibri"/>
                </a:rPr>
                <a:t>・ </a:t>
              </a:r>
              <a:r>
                <a:rPr lang="ja-JP" sz="1100">
                  <a:latin typeface="Meiryo UI"/>
                  <a:ea typeface="Meiryo UI"/>
                  <a:cs typeface="Calibri"/>
                </a:rPr>
                <a:t>地域の特性等に合った、維持管理業務の広域連携や他分野連携などの効率的・効果的なマネジメント手法の検討</a:t>
              </a:r>
              <a:endParaRPr lang="en-US" altLang="ja-JP" sz="1100">
                <a:latin typeface="Meiryo UI" panose="020B0604030504040204" pitchFamily="50" charset="-128"/>
                <a:ea typeface="Meiryo UI" panose="020B0604030504040204" pitchFamily="50" charset="-128"/>
                <a:cs typeface="Calibri"/>
              </a:endParaRPr>
            </a:p>
            <a:p>
              <a:r>
                <a:rPr lang="ja-JP" altLang="en-US" sz="1100">
                  <a:latin typeface="Meiryo UI"/>
                  <a:ea typeface="Meiryo UI"/>
                  <a:cs typeface="Calibri"/>
                </a:rPr>
                <a:t>・ </a:t>
              </a:r>
              <a:r>
                <a:rPr lang="ja-JP" sz="1100">
                  <a:latin typeface="Meiryo UI"/>
                  <a:ea typeface="Meiryo UI"/>
                  <a:cs typeface="Calibri"/>
                </a:rPr>
                <a:t>市町村の技術者不足や技術力を継承していくための、技術補完者（都市整備推進センター等）を活用した人材育成や持続性向上の検討</a:t>
              </a:r>
              <a:endParaRPr lang="en-US">
                <a:cs typeface="Calibri" panose="020F0502020204030204" pitchFamily="34" charset="0"/>
              </a:endParaRPr>
            </a:p>
          </p:txBody>
        </p:sp>
        <p:sp>
          <p:nvSpPr>
            <p:cNvPr id="21" name="四角形: 角を丸くする 20">
              <a:extLst>
                <a:ext uri="{FF2B5EF4-FFF2-40B4-BE49-F238E27FC236}">
                  <a16:creationId xmlns:a16="http://schemas.microsoft.com/office/drawing/2014/main" id="{B9279514-147D-497E-958F-8575BAB982F7}"/>
                </a:ext>
              </a:extLst>
            </p:cNvPr>
            <p:cNvSpPr/>
            <p:nvPr/>
          </p:nvSpPr>
          <p:spPr>
            <a:xfrm>
              <a:off x="421770" y="2802436"/>
              <a:ext cx="3119291" cy="26369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a:ea typeface="メイリオ"/>
                  <a:cs typeface="Calibri"/>
                </a:rPr>
                <a:t>　　</a:t>
              </a:r>
              <a:r>
                <a:rPr lang="ja-JP" altLang="en-US" sz="1200" b="1">
                  <a:solidFill>
                    <a:prstClr val="white"/>
                  </a:solidFill>
                  <a:latin typeface="メイリオ"/>
                  <a:ea typeface="メイリオ"/>
                  <a:cs typeface="Calibri"/>
                </a:rPr>
                <a:t>地域連携プラットフォーム</a:t>
              </a:r>
              <a:endPar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Calibri"/>
              </a:endParaRPr>
            </a:p>
          </p:txBody>
        </p:sp>
      </p:grpSp>
      <p:grpSp>
        <p:nvGrpSpPr>
          <p:cNvPr id="4" name="グループ化 3">
            <a:extLst>
              <a:ext uri="{FF2B5EF4-FFF2-40B4-BE49-F238E27FC236}">
                <a16:creationId xmlns:a16="http://schemas.microsoft.com/office/drawing/2014/main" id="{7342B3D7-90CE-47A5-B1BC-15C1534CF976}"/>
              </a:ext>
            </a:extLst>
          </p:cNvPr>
          <p:cNvGrpSpPr/>
          <p:nvPr/>
        </p:nvGrpSpPr>
        <p:grpSpPr>
          <a:xfrm>
            <a:off x="273039" y="4136633"/>
            <a:ext cx="8597921" cy="744446"/>
            <a:chOff x="273038" y="3828069"/>
            <a:chExt cx="8597921" cy="744446"/>
          </a:xfrm>
        </p:grpSpPr>
        <p:sp>
          <p:nvSpPr>
            <p:cNvPr id="18" name="テキスト ボックス 17">
              <a:extLst>
                <a:ext uri="{FF2B5EF4-FFF2-40B4-BE49-F238E27FC236}">
                  <a16:creationId xmlns:a16="http://schemas.microsoft.com/office/drawing/2014/main" id="{595A460C-3F3D-4355-A9C6-F535AD2C9864}"/>
                </a:ext>
              </a:extLst>
            </p:cNvPr>
            <p:cNvSpPr txBox="1"/>
            <p:nvPr/>
          </p:nvSpPr>
          <p:spPr>
            <a:xfrm>
              <a:off x="273038" y="3965426"/>
              <a:ext cx="8597921" cy="607089"/>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a:p>
              <a:pPr algn="just">
                <a:lnSpc>
                  <a:spcPct val="150000"/>
                </a:lnSpc>
              </a:pPr>
              <a:r>
                <a:rPr lang="ja-JP" sz="1100" b="1">
                  <a:solidFill>
                    <a:srgbClr val="000000"/>
                  </a:solidFill>
                  <a:latin typeface="Meiryo UI"/>
                  <a:ea typeface="Meiryo UI"/>
                  <a:cs typeface="Calibri"/>
                </a:rPr>
                <a:t>・</a:t>
              </a:r>
              <a:r>
                <a:rPr lang="ja-JP" altLang="en-US" sz="1100" b="1">
                  <a:latin typeface="Meiryo UI"/>
                  <a:ea typeface="Meiryo UI"/>
                  <a:cs typeface="Calibri"/>
                </a:rPr>
                <a:t> </a:t>
              </a:r>
              <a:r>
                <a:rPr lang="ja-JP" sz="1100">
                  <a:latin typeface="Meiryo UI"/>
                  <a:ea typeface="Meiryo UI"/>
                  <a:cs typeface="Calibri"/>
                </a:rPr>
                <a:t>維持管理のできる人材の育成に向けた検討</a:t>
              </a:r>
              <a:endParaRPr lang="en-US"/>
            </a:p>
            <a:p>
              <a:pPr marL="0" marR="0" lvl="0" indent="0" algn="just" defTabSz="914400" rtl="0" eaLnBrk="0" fontAlgn="base" latinLnBrk="0" hangingPunct="0">
                <a:lnSpc>
                  <a:spcPct val="150000"/>
                </a:lnSpc>
                <a:spcBef>
                  <a:spcPct val="0"/>
                </a:spcBef>
                <a:spcAft>
                  <a:spcPct val="0"/>
                </a:spcAft>
                <a:buClrTx/>
                <a:buSzTx/>
                <a:buFontTx/>
                <a:buNone/>
                <a:tabLst/>
                <a:defRPr/>
              </a:pPr>
              <a:endParaRPr kumimoji="1" lang="en-US" altLang="ja-JP" sz="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p:txBody>
        </p:sp>
        <p:sp>
          <p:nvSpPr>
            <p:cNvPr id="22" name="四角形: 角を丸くする 21">
              <a:extLst>
                <a:ext uri="{FF2B5EF4-FFF2-40B4-BE49-F238E27FC236}">
                  <a16:creationId xmlns:a16="http://schemas.microsoft.com/office/drawing/2014/main" id="{A5FBD4C3-623F-4A59-A013-6EFF9C8028E2}"/>
                </a:ext>
              </a:extLst>
            </p:cNvPr>
            <p:cNvSpPr/>
            <p:nvPr/>
          </p:nvSpPr>
          <p:spPr>
            <a:xfrm>
              <a:off x="421769" y="3828069"/>
              <a:ext cx="3119291" cy="224192"/>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a:ea typeface="メイリオ"/>
                  <a:cs typeface="Calibri"/>
                </a:rPr>
                <a:t>　　</a:t>
              </a:r>
              <a:r>
                <a:rPr lang="ja-JP" altLang="en-US" sz="1200" b="1">
                  <a:solidFill>
                    <a:prstClr val="white"/>
                  </a:solidFill>
                  <a:latin typeface="メイリオ"/>
                  <a:ea typeface="メイリオ"/>
                  <a:cs typeface="Calibri"/>
                </a:rPr>
                <a:t>人材育成</a:t>
              </a:r>
              <a:endPar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Calibri"/>
              </a:endParaRPr>
            </a:p>
          </p:txBody>
        </p:sp>
      </p:grpSp>
      <p:pic>
        <p:nvPicPr>
          <p:cNvPr id="32" name="図 31">
            <a:extLst>
              <a:ext uri="{FF2B5EF4-FFF2-40B4-BE49-F238E27FC236}">
                <a16:creationId xmlns:a16="http://schemas.microsoft.com/office/drawing/2014/main" id="{CE671001-37D5-4911-830C-B8F70459FD73}"/>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47532" y="1165718"/>
            <a:ext cx="187659" cy="187659"/>
          </a:xfrm>
          <a:prstGeom prst="rect">
            <a:avLst/>
          </a:prstGeom>
        </p:spPr>
      </p:pic>
      <p:pic>
        <p:nvPicPr>
          <p:cNvPr id="33" name="図 32">
            <a:extLst>
              <a:ext uri="{FF2B5EF4-FFF2-40B4-BE49-F238E27FC236}">
                <a16:creationId xmlns:a16="http://schemas.microsoft.com/office/drawing/2014/main" id="{57FB585F-8858-4179-86F6-E6F1AE9BD82D}"/>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47532" y="3167450"/>
            <a:ext cx="187659" cy="187659"/>
          </a:xfrm>
          <a:prstGeom prst="rect">
            <a:avLst/>
          </a:prstGeom>
        </p:spPr>
      </p:pic>
      <p:pic>
        <p:nvPicPr>
          <p:cNvPr id="34" name="図 33">
            <a:extLst>
              <a:ext uri="{FF2B5EF4-FFF2-40B4-BE49-F238E27FC236}">
                <a16:creationId xmlns:a16="http://schemas.microsoft.com/office/drawing/2014/main" id="{07695D37-DD76-49F4-9ED8-57EB9378AE49}"/>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47534" y="5010542"/>
            <a:ext cx="187659" cy="187659"/>
          </a:xfrm>
          <a:prstGeom prst="rect">
            <a:avLst/>
          </a:prstGeom>
        </p:spPr>
      </p:pic>
      <p:pic>
        <p:nvPicPr>
          <p:cNvPr id="35" name="図 34">
            <a:extLst>
              <a:ext uri="{FF2B5EF4-FFF2-40B4-BE49-F238E27FC236}">
                <a16:creationId xmlns:a16="http://schemas.microsoft.com/office/drawing/2014/main" id="{1B9A72AD-D67E-4841-A8BB-57E3DFD85C32}"/>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66564" y="4129963"/>
            <a:ext cx="187659" cy="187659"/>
          </a:xfrm>
          <a:prstGeom prst="rect">
            <a:avLst/>
          </a:prstGeom>
        </p:spPr>
      </p:pic>
      <p:grpSp>
        <p:nvGrpSpPr>
          <p:cNvPr id="13" name="グループ化 12">
            <a:extLst>
              <a:ext uri="{FF2B5EF4-FFF2-40B4-BE49-F238E27FC236}">
                <a16:creationId xmlns:a16="http://schemas.microsoft.com/office/drawing/2014/main" id="{8C4FDD22-7280-F9E2-A55E-93DE8E96E39F}"/>
              </a:ext>
            </a:extLst>
          </p:cNvPr>
          <p:cNvGrpSpPr/>
          <p:nvPr/>
        </p:nvGrpSpPr>
        <p:grpSpPr>
          <a:xfrm>
            <a:off x="265212" y="2303636"/>
            <a:ext cx="8589080" cy="733477"/>
            <a:chOff x="273038" y="4660330"/>
            <a:chExt cx="9474619" cy="733477"/>
          </a:xfrm>
        </p:grpSpPr>
        <p:sp>
          <p:nvSpPr>
            <p:cNvPr id="10" name="テキスト ボックス 9">
              <a:extLst>
                <a:ext uri="{FF2B5EF4-FFF2-40B4-BE49-F238E27FC236}">
                  <a16:creationId xmlns:a16="http://schemas.microsoft.com/office/drawing/2014/main" id="{2C4A7ED7-396C-2D3B-0996-431154A30FF0}"/>
                </a:ext>
              </a:extLst>
            </p:cNvPr>
            <p:cNvSpPr txBox="1"/>
            <p:nvPr/>
          </p:nvSpPr>
          <p:spPr>
            <a:xfrm>
              <a:off x="273038" y="4775753"/>
              <a:ext cx="9474619" cy="618054"/>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245" marR="0" lvl="0" indent="-182245" algn="just" defTabSz="914400" rtl="0" eaLnBrk="0" fontAlgn="base" latinLnBrk="0" hangingPunct="0">
                <a:spcBef>
                  <a:spcPct val="0"/>
                </a:spcBef>
                <a:spcAft>
                  <a:spcPct val="0"/>
                </a:spcAft>
                <a:buClrTx/>
                <a:buSzTx/>
                <a:buFont typeface="Arial" panose="020B0604020202020204" pitchFamily="34" charset="0"/>
                <a:buChar char="•"/>
                <a:tabLst/>
                <a:defRPr/>
              </a:pPr>
              <a:endParaRPr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endParaRPr>
            </a:p>
            <a:p>
              <a:pPr algn="just"/>
              <a:r>
                <a:rPr lang="ja-JP" altLang="en-US" sz="1100" dirty="0">
                  <a:latin typeface="Meiryo UI"/>
                  <a:ea typeface="Meiryo UI"/>
                  <a:cs typeface="Malgun Gothic Semilight"/>
                </a:rPr>
                <a:t>・ </a:t>
              </a:r>
              <a:r>
                <a:rPr kumimoji="1" lang="ja-JP" altLang="en-US" sz="1100" dirty="0">
                  <a:latin typeface="Meiryo UI"/>
                  <a:ea typeface="Meiryo UI"/>
                  <a:cs typeface="Malgun Gothic Semilight"/>
                </a:rPr>
                <a:t>技術水準の維持・向上を主目的とし、</a:t>
              </a:r>
              <a:r>
                <a:rPr lang="ja-JP" altLang="en-US" sz="1100" dirty="0">
                  <a:latin typeface="Meiryo UI"/>
                  <a:ea typeface="Meiryo UI"/>
                  <a:cs typeface="Malgun Gothic Semilight"/>
                </a:rPr>
                <a:t>新</a:t>
              </a:r>
              <a:r>
                <a:rPr kumimoji="1" lang="ja-JP" altLang="en-US" sz="1100" dirty="0">
                  <a:latin typeface="Meiryo UI"/>
                  <a:ea typeface="Meiryo UI"/>
                  <a:cs typeface="Malgun Gothic Semilight"/>
                </a:rPr>
                <a:t>技術を活用</a:t>
              </a:r>
              <a:r>
                <a:rPr kumimoji="1" lang="en-US" altLang="ja-JP" sz="1100" dirty="0">
                  <a:latin typeface="Meiryo UI"/>
                  <a:ea typeface="Meiryo UI"/>
                  <a:cs typeface="Malgun Gothic Semilight"/>
                </a:rPr>
                <a:t>｡</a:t>
              </a:r>
              <a:endParaRPr lang="en-US" altLang="ja-JP" sz="1100" dirty="0">
                <a:latin typeface="Meiryo UI"/>
                <a:ea typeface="Meiryo UI"/>
                <a:cs typeface="Malgun Gothic Semilight"/>
              </a:endParaRPr>
            </a:p>
            <a:p>
              <a:pPr algn="just"/>
              <a:r>
                <a:rPr lang="ja-JP" altLang="en-US" sz="1100" dirty="0">
                  <a:latin typeface="Meiryo UI"/>
                  <a:ea typeface="Meiryo UI"/>
                  <a:cs typeface="Malgun Gothic Semilight"/>
                </a:rPr>
                <a:t>・ </a:t>
              </a:r>
              <a:r>
                <a:rPr kumimoji="1" lang="ja-JP" altLang="en-US" sz="1100" dirty="0">
                  <a:latin typeface="Meiryo UI"/>
                  <a:ea typeface="Meiryo UI"/>
                  <a:cs typeface="Malgun Gothic Semilight"/>
                </a:rPr>
                <a:t>職員の減少に対する個人にかかる業務負荷の軽減</a:t>
              </a:r>
              <a:r>
                <a:rPr lang="ja-JP" altLang="en-US" sz="1100" dirty="0">
                  <a:latin typeface="Meiryo UI"/>
                  <a:ea typeface="Meiryo UI"/>
                  <a:cs typeface="Malgun Gothic Semilight"/>
                </a:rPr>
                <a:t>を図る。</a:t>
              </a:r>
              <a:endParaRPr lang="en-US" altLang="ja-JP" sz="1100" dirty="0">
                <a:latin typeface="Meiryo UI"/>
                <a:ea typeface="Meiryo UI"/>
                <a:cs typeface="Malgun Gothic Semilight"/>
              </a:endParaRPr>
            </a:p>
            <a:p>
              <a:pPr marL="182245" marR="0" lvl="0" indent="-182245"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lang="en-US" altLang="ja-JP" sz="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a:endParaRPr>
            </a:p>
          </p:txBody>
        </p:sp>
        <p:sp>
          <p:nvSpPr>
            <p:cNvPr id="11" name="四角形: 角を丸くする 10">
              <a:extLst>
                <a:ext uri="{FF2B5EF4-FFF2-40B4-BE49-F238E27FC236}">
                  <a16:creationId xmlns:a16="http://schemas.microsoft.com/office/drawing/2014/main" id="{EEEF2E72-2CF3-AD2D-741F-DBA602B4248D}"/>
                </a:ext>
              </a:extLst>
            </p:cNvPr>
            <p:cNvSpPr/>
            <p:nvPr/>
          </p:nvSpPr>
          <p:spPr>
            <a:xfrm>
              <a:off x="431496" y="4660330"/>
              <a:ext cx="3451790" cy="19342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Calibri"/>
                </a:rPr>
                <a:t>　　インフラ</a:t>
              </a:r>
              <a:r>
                <a:rPr kumimoji="1" lang="en-US" altLang="ja-JP"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Calibri"/>
                </a:rPr>
                <a:t>DX</a:t>
              </a:r>
              <a:r>
                <a:rPr kumimoji="1" lang="ja-JP" altLang="en-US" sz="12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Calibri"/>
                </a:rPr>
                <a:t>の推進</a:t>
              </a:r>
            </a:p>
          </p:txBody>
        </p:sp>
      </p:grpSp>
      <p:pic>
        <p:nvPicPr>
          <p:cNvPr id="19" name="図 18">
            <a:extLst>
              <a:ext uri="{FF2B5EF4-FFF2-40B4-BE49-F238E27FC236}">
                <a16:creationId xmlns:a16="http://schemas.microsoft.com/office/drawing/2014/main" id="{656D8C03-DFCA-FEFE-5B42-E3FC736F426B}"/>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23040" y="2308164"/>
            <a:ext cx="187659" cy="187659"/>
          </a:xfrm>
          <a:prstGeom prst="rect">
            <a:avLst/>
          </a:prstGeom>
        </p:spPr>
      </p:pic>
      <p:grpSp>
        <p:nvGrpSpPr>
          <p:cNvPr id="23" name="グループ化 22">
            <a:extLst>
              <a:ext uri="{FF2B5EF4-FFF2-40B4-BE49-F238E27FC236}">
                <a16:creationId xmlns:a16="http://schemas.microsoft.com/office/drawing/2014/main" id="{00C983E6-490B-39A5-11C0-95360A7940C4}"/>
              </a:ext>
            </a:extLst>
          </p:cNvPr>
          <p:cNvGrpSpPr/>
          <p:nvPr/>
        </p:nvGrpSpPr>
        <p:grpSpPr>
          <a:xfrm>
            <a:off x="273377" y="5928578"/>
            <a:ext cx="8589080" cy="779174"/>
            <a:chOff x="273038" y="4668494"/>
            <a:chExt cx="9474619" cy="779174"/>
          </a:xfrm>
        </p:grpSpPr>
        <p:sp>
          <p:nvSpPr>
            <p:cNvPr id="25" name="テキスト ボックス 24">
              <a:extLst>
                <a:ext uri="{FF2B5EF4-FFF2-40B4-BE49-F238E27FC236}">
                  <a16:creationId xmlns:a16="http://schemas.microsoft.com/office/drawing/2014/main" id="{AC84A711-7C9A-A997-732D-80ECEFA8DB22}"/>
                </a:ext>
              </a:extLst>
            </p:cNvPr>
            <p:cNvSpPr txBox="1"/>
            <p:nvPr/>
          </p:nvSpPr>
          <p:spPr>
            <a:xfrm>
              <a:off x="273038" y="4775753"/>
              <a:ext cx="9474619" cy="671915"/>
            </a:xfrm>
            <a:prstGeom prst="rect">
              <a:avLst/>
            </a:prstGeom>
            <a:no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245" marR="0" lvl="0" indent="-182245"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lang="en-US" altLang="ja-JP"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endParaRPr>
            </a:p>
            <a:p>
              <a:r>
                <a:rPr lang="ja-JP" sz="1100">
                  <a:latin typeface="Meiryo UI"/>
                  <a:ea typeface="Meiryo UI"/>
                  <a:cs typeface="Malgun Gothic Semilight"/>
                </a:rPr>
                <a:t>・</a:t>
              </a:r>
              <a:r>
                <a:rPr lang="ja-JP" altLang="en-US" sz="1100">
                  <a:latin typeface="Meiryo UI"/>
                  <a:ea typeface="Meiryo UI"/>
                  <a:cs typeface="Malgun Gothic Semilight"/>
                </a:rPr>
                <a:t> </a:t>
              </a:r>
              <a:r>
                <a:rPr lang="ja-JP" sz="1100">
                  <a:latin typeface="Meiryo UI"/>
                  <a:ea typeface="Meiryo UI"/>
                  <a:cs typeface="Malgun Gothic Semilight"/>
                </a:rPr>
                <a:t>土木事務所単位で</a:t>
              </a:r>
              <a:r>
                <a:rPr kumimoji="1" lang="ja-JP" sz="1100">
                  <a:latin typeface="Meiryo UI"/>
                  <a:ea typeface="Meiryo UI"/>
                  <a:cs typeface="Malgun Gothic Semilight"/>
                </a:rPr>
                <a:t>の</a:t>
              </a:r>
              <a:r>
                <a:rPr lang="ja-JP" sz="1100">
                  <a:latin typeface="Meiryo UI"/>
                  <a:ea typeface="Meiryo UI"/>
                  <a:cs typeface="Malgun Gothic Semilight"/>
                </a:rPr>
                <a:t>包括</a:t>
              </a:r>
              <a:r>
                <a:rPr kumimoji="1" lang="ja-JP" sz="1100">
                  <a:latin typeface="Meiryo UI"/>
                  <a:ea typeface="Meiryo UI"/>
                  <a:cs typeface="Malgun Gothic Semilight"/>
                </a:rPr>
                <a:t>的</a:t>
              </a:r>
              <a:r>
                <a:rPr lang="ja-JP" sz="1100">
                  <a:latin typeface="Meiryo UI"/>
                  <a:ea typeface="Meiryo UI"/>
                  <a:cs typeface="Malgun Gothic Semilight"/>
                </a:rPr>
                <a:t>民間委託</a:t>
              </a:r>
              <a:r>
                <a:rPr lang="ja-JP" altLang="en-US" sz="1100">
                  <a:latin typeface="Meiryo UI"/>
                  <a:ea typeface="Meiryo UI"/>
                  <a:cs typeface="Malgun Gothic Semilight"/>
                </a:rPr>
                <a:t>の</a:t>
              </a:r>
              <a:r>
                <a:rPr lang="ja-JP" sz="1100">
                  <a:latin typeface="Meiryo UI"/>
                  <a:ea typeface="Meiryo UI"/>
                  <a:cs typeface="Malgun Gothic Semilight"/>
                </a:rPr>
                <a:t>試行導入</a:t>
              </a:r>
              <a:endParaRPr lang="en-US" sz="1100">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sz="1100">
                  <a:latin typeface="Meiryo UI"/>
                  <a:ea typeface="Meiryo UI"/>
                  <a:cs typeface="Malgun Gothic Semilight"/>
                </a:rPr>
                <a:t>・ </a:t>
              </a:r>
              <a:r>
                <a:rPr lang="ja-JP" sz="1100">
                  <a:latin typeface="Meiryo UI"/>
                  <a:ea typeface="Meiryo UI"/>
                  <a:cs typeface="Malgun Gothic Semilight"/>
                </a:rPr>
                <a:t>市町村の包括的民間委託</a:t>
              </a:r>
              <a:r>
                <a:rPr kumimoji="1" lang="ja-JP" sz="1100">
                  <a:latin typeface="Meiryo UI"/>
                  <a:ea typeface="Meiryo UI"/>
                  <a:cs typeface="Malgun Gothic Semilight"/>
                </a:rPr>
                <a:t>の</a:t>
              </a:r>
              <a:r>
                <a:rPr lang="ja-JP" sz="1100">
                  <a:latin typeface="Meiryo UI"/>
                  <a:ea typeface="Meiryo UI"/>
                  <a:cs typeface="Malgun Gothic Semilight"/>
                </a:rPr>
                <a:t>支援</a:t>
              </a:r>
              <a:r>
                <a:rPr kumimoji="1" lang="ja-JP" sz="1100">
                  <a:latin typeface="Meiryo UI"/>
                  <a:ea typeface="Meiryo UI"/>
                  <a:cs typeface="Malgun Gothic Semilight"/>
                </a:rPr>
                <a:t>に</a:t>
              </a:r>
              <a:r>
                <a:rPr lang="ja-JP" sz="1100">
                  <a:latin typeface="Meiryo UI"/>
                  <a:ea typeface="Meiryo UI"/>
                  <a:cs typeface="Malgun Gothic Semilight"/>
                </a:rPr>
                <a:t>向けた取組検討</a:t>
              </a:r>
              <a:endParaRPr lang="en-US">
                <a:cs typeface="Malgun Gothic Semilight"/>
              </a:endParaRPr>
            </a:p>
            <a:p>
              <a:pPr marL="182245" marR="0" lvl="0" indent="-182245" algn="just"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endParaRPr lang="en-US" altLang="ja-JP" sz="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a:endParaRPr>
            </a:p>
          </p:txBody>
        </p:sp>
        <p:sp>
          <p:nvSpPr>
            <p:cNvPr id="28" name="四角形: 角を丸くする 27">
              <a:extLst>
                <a:ext uri="{FF2B5EF4-FFF2-40B4-BE49-F238E27FC236}">
                  <a16:creationId xmlns:a16="http://schemas.microsoft.com/office/drawing/2014/main" id="{D3F2721E-72E8-AD89-3793-C2F589D3357A}"/>
                </a:ext>
              </a:extLst>
            </p:cNvPr>
            <p:cNvSpPr/>
            <p:nvPr/>
          </p:nvSpPr>
          <p:spPr>
            <a:xfrm>
              <a:off x="431496" y="4668494"/>
              <a:ext cx="3451790" cy="19343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メイリオ"/>
                  <a:ea typeface="メイリオ"/>
                  <a:cs typeface="Calibri"/>
                </a:rPr>
                <a:t>　　</a:t>
              </a:r>
              <a:r>
                <a:rPr lang="ja-JP" altLang="en-US" sz="1200" b="1">
                  <a:solidFill>
                    <a:prstClr val="white"/>
                  </a:solidFill>
                  <a:latin typeface="メイリオ"/>
                  <a:ea typeface="メイリオ"/>
                  <a:cs typeface="Calibri"/>
                </a:rPr>
                <a:t>維持管理業務の改善（契約制度）</a:t>
              </a:r>
              <a:endParaRPr lang="ja-JP" altLang="en-US" sz="1200" b="1" i="0" u="none" strike="noStrike" kern="1200" cap="none" spc="0" normalizeH="0" baseline="0" noProof="0">
                <a:ln>
                  <a:noFill/>
                </a:ln>
                <a:solidFill>
                  <a:prstClr val="white"/>
                </a:solidFill>
                <a:effectLst/>
                <a:uLnTx/>
                <a:uFillTx/>
                <a:latin typeface="メイリオ"/>
                <a:ea typeface="メイリオ"/>
                <a:cs typeface="Calibri"/>
              </a:endParaRPr>
            </a:p>
          </p:txBody>
        </p:sp>
      </p:grpSp>
      <p:pic>
        <p:nvPicPr>
          <p:cNvPr id="29" name="図 28">
            <a:extLst>
              <a:ext uri="{FF2B5EF4-FFF2-40B4-BE49-F238E27FC236}">
                <a16:creationId xmlns:a16="http://schemas.microsoft.com/office/drawing/2014/main" id="{85F71B38-59CE-112B-A0D8-B2DCCE003796}"/>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631205" y="5924942"/>
            <a:ext cx="187659" cy="187659"/>
          </a:xfrm>
          <a:prstGeom prst="rect">
            <a:avLst/>
          </a:prstGeom>
        </p:spPr>
      </p:pic>
    </p:spTree>
    <p:extLst>
      <p:ext uri="{BB962C8B-B14F-4D97-AF65-F5344CB8AC3E}">
        <p14:creationId xmlns:p14="http://schemas.microsoft.com/office/powerpoint/2010/main" val="2495976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6BAAD8-2EC7-4731-9FE6-47B4DCD47AB5}"/>
              </a:ext>
            </a:extLst>
          </p:cNvPr>
          <p:cNvSpPr>
            <a:spLocks noGrp="1"/>
          </p:cNvSpPr>
          <p:nvPr>
            <p:ph type="title"/>
          </p:nvPr>
        </p:nvSpPr>
        <p:spPr>
          <a:xfrm>
            <a:off x="457200" y="0"/>
            <a:ext cx="8229600" cy="6858000"/>
          </a:xfrm>
        </p:spPr>
        <p:txBody>
          <a:bodyPr/>
          <a:lstStyle/>
          <a:p>
            <a:r>
              <a:rPr kumimoji="1" lang="ja-JP" altLang="en-US" dirty="0"/>
              <a:t>参考資料</a:t>
            </a:r>
          </a:p>
        </p:txBody>
      </p:sp>
    </p:spTree>
    <p:extLst>
      <p:ext uri="{BB962C8B-B14F-4D97-AF65-F5344CB8AC3E}">
        <p14:creationId xmlns:p14="http://schemas.microsoft.com/office/powerpoint/2010/main" val="1273840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dirty="0">
                <a:solidFill>
                  <a:schemeClr val="bg1"/>
                </a:solidFill>
                <a:latin typeface="Meiryo UI"/>
                <a:ea typeface="Meiryo UI"/>
                <a:cs typeface="Meiryo UI" pitchFamily="50" charset="-128"/>
              </a:rPr>
              <a:t>参考　基本方針のたたき（中間とりまとめの反映）</a:t>
            </a:r>
            <a:endParaRPr lang="zh-TW" altLang="en-US" sz="2400" b="1" dirty="0">
              <a:solidFill>
                <a:schemeClr val="bg1"/>
              </a:solidFill>
              <a:latin typeface="Meiryo UI"/>
              <a:ea typeface="Meiryo UI"/>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26</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1E5D2F5-4137-4C0F-8585-45A468B9CDE6}"/>
              </a:ext>
            </a:extLst>
          </p:cNvPr>
          <p:cNvSpPr txBox="1"/>
          <p:nvPr/>
        </p:nvSpPr>
        <p:spPr>
          <a:xfrm>
            <a:off x="785968" y="1525989"/>
            <a:ext cx="3317597" cy="5280163"/>
          </a:xfrm>
          <a:prstGeom prst="rect">
            <a:avLst/>
          </a:prstGeom>
          <a:solidFill>
            <a:srgbClr val="F4F7ED"/>
          </a:solidFill>
        </p:spPr>
        <p:txBody>
          <a:bodyPr wrap="square" lIns="91440" tIns="45720" rIns="91440" bIns="45720" anchor="t">
            <a:spAutoFit/>
          </a:bodyPr>
          <a:lstStyle/>
          <a:p>
            <a:pPr>
              <a:lnSpc>
                <a:spcPct val="150000"/>
              </a:lnSpc>
            </a:pPr>
            <a:r>
              <a:rPr lang="ja-JP" altLang="en-US" sz="1200" b="1">
                <a:solidFill>
                  <a:srgbClr val="FF0000"/>
                </a:solidFill>
                <a:latin typeface="Calibri"/>
                <a:ea typeface="ＭＳ Ｐゴシック"/>
                <a:cs typeface="Calibri"/>
              </a:rPr>
              <a:t>基本方針</a:t>
            </a:r>
            <a:endParaRPr lang="en-US" altLang="ja-JP" sz="1200" b="1">
              <a:solidFill>
                <a:srgbClr val="FF0000"/>
              </a:solidFill>
              <a:latin typeface="Calibri"/>
              <a:ea typeface="ＭＳ Ｐゴシック"/>
              <a:cs typeface="Calibri"/>
            </a:endParaRPr>
          </a:p>
          <a:p>
            <a:pPr>
              <a:lnSpc>
                <a:spcPct val="150000"/>
              </a:lnSpc>
            </a:pPr>
            <a:r>
              <a:rPr lang="en-US" altLang="ja-JP" sz="1200">
                <a:latin typeface="Calibri"/>
                <a:ea typeface="ＭＳ Ｐゴシック"/>
                <a:cs typeface="Calibri"/>
              </a:rPr>
              <a:t>1.</a:t>
            </a:r>
            <a:r>
              <a:rPr lang="ja-JP" altLang="en-US" sz="1200">
                <a:latin typeface="Calibri"/>
                <a:ea typeface="ＭＳ Ｐゴシック"/>
                <a:cs typeface="Calibri"/>
              </a:rPr>
              <a:t>大阪府都市基盤施設長寿命化計画の構成</a:t>
            </a: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1.1 </a:t>
            </a:r>
            <a:r>
              <a:rPr lang="en-US" altLang="ja-JP" sz="1100" err="1">
                <a:latin typeface="Calibri"/>
                <a:ea typeface="ＭＳ Ｐゴシック"/>
                <a:cs typeface="Calibri"/>
              </a:rPr>
              <a:t>対象施設</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1.2 </a:t>
            </a:r>
            <a:r>
              <a:rPr lang="en-US" altLang="ja-JP" sz="1100" err="1">
                <a:latin typeface="Calibri"/>
                <a:ea typeface="ＭＳ Ｐゴシック"/>
                <a:cs typeface="Calibri"/>
              </a:rPr>
              <a:t>対象期間</a:t>
            </a:r>
            <a:endParaRPr lang="ja-JP" altLang="en-US" sz="1100" err="1">
              <a:latin typeface="Calibri"/>
              <a:ea typeface="ＭＳ Ｐゴシック"/>
              <a:cs typeface="Calibri"/>
            </a:endParaRP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1.3 </a:t>
            </a:r>
            <a:r>
              <a:rPr lang="ja-JP" altLang="en-US" sz="1100">
                <a:latin typeface="Calibri"/>
                <a:ea typeface="ＭＳ Ｐゴシック"/>
                <a:cs typeface="Calibri"/>
              </a:rPr>
              <a:t>計画構成</a:t>
            </a:r>
          </a:p>
          <a:p>
            <a:pPr>
              <a:lnSpc>
                <a:spcPct val="150000"/>
              </a:lnSpc>
            </a:pPr>
            <a:r>
              <a:rPr lang="en-US" altLang="ja-JP" sz="1200">
                <a:latin typeface="Calibri"/>
                <a:ea typeface="ＭＳ Ｐゴシック"/>
                <a:cs typeface="Calibri"/>
              </a:rPr>
              <a:t>2.</a:t>
            </a:r>
            <a:r>
              <a:rPr lang="ja-JP" altLang="en-US" sz="1200">
                <a:latin typeface="Calibri"/>
                <a:ea typeface="ＭＳ Ｐゴシック"/>
                <a:cs typeface="Calibri"/>
              </a:rPr>
              <a:t>大阪府における維持管理・更新の現状と課題</a:t>
            </a: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2.1 </a:t>
            </a:r>
            <a:r>
              <a:rPr lang="ja-JP" altLang="en-US" sz="1100">
                <a:latin typeface="Calibri"/>
                <a:ea typeface="ＭＳ Ｐゴシック"/>
                <a:cs typeface="Calibri"/>
              </a:rPr>
              <a:t>維持管理の現状</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2.2 </a:t>
            </a:r>
            <a:r>
              <a:rPr lang="ja-JP" altLang="en-US" sz="1100">
                <a:latin typeface="Calibri"/>
                <a:ea typeface="ＭＳ Ｐゴシック"/>
                <a:cs typeface="Calibri"/>
              </a:rPr>
              <a:t>課題認識</a:t>
            </a:r>
          </a:p>
          <a:p>
            <a:pPr>
              <a:lnSpc>
                <a:spcPct val="150000"/>
              </a:lnSpc>
            </a:pPr>
            <a:r>
              <a:rPr lang="en-US" altLang="ja-JP" sz="1200">
                <a:latin typeface="Calibri"/>
                <a:ea typeface="ＭＳ Ｐゴシック"/>
                <a:cs typeface="Calibri"/>
              </a:rPr>
              <a:t>3.</a:t>
            </a:r>
            <a:r>
              <a:rPr lang="ja-JP" altLang="en-US" sz="1200">
                <a:latin typeface="Calibri"/>
                <a:ea typeface="ＭＳ Ｐゴシック"/>
                <a:cs typeface="Calibri"/>
              </a:rPr>
              <a:t>戦略的維持管理の方針</a:t>
            </a:r>
          </a:p>
          <a:p>
            <a:pPr>
              <a:lnSpc>
                <a:spcPct val="150000"/>
              </a:lnSpc>
            </a:pPr>
            <a:r>
              <a:rPr lang="en-US" altLang="ja-JP" sz="1200">
                <a:latin typeface="Calibri"/>
                <a:ea typeface="ＭＳ Ｐゴシック"/>
                <a:cs typeface="Calibri"/>
              </a:rPr>
              <a:t>4.</a:t>
            </a:r>
            <a:r>
              <a:rPr lang="ja-JP" altLang="en-US" sz="1200">
                <a:latin typeface="Calibri"/>
                <a:ea typeface="ＭＳ Ｐゴシック"/>
                <a:cs typeface="Calibri"/>
              </a:rPr>
              <a:t>効率的・効果的な維持管理の推進</a:t>
            </a: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4.1 </a:t>
            </a:r>
            <a:r>
              <a:rPr lang="ja-JP" altLang="en-US" sz="1100">
                <a:latin typeface="Calibri"/>
                <a:ea typeface="ＭＳ Ｐゴシック"/>
                <a:cs typeface="Calibri"/>
              </a:rPr>
              <a:t>点検、診断・評価の手法や体制等の充実</a:t>
            </a: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4.2 </a:t>
            </a:r>
            <a:r>
              <a:rPr lang="ja-JP" altLang="en-US" sz="1100">
                <a:latin typeface="Calibri"/>
                <a:ea typeface="ＭＳ Ｐゴシック"/>
                <a:cs typeface="Calibri"/>
              </a:rPr>
              <a:t>施設特性に応じた維持管理手法の体系化</a:t>
            </a: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4.3 </a:t>
            </a:r>
            <a:r>
              <a:rPr lang="ja-JP" altLang="en-US" sz="1100">
                <a:latin typeface="Calibri"/>
                <a:ea typeface="ＭＳ Ｐゴシック"/>
                <a:cs typeface="Calibri"/>
              </a:rPr>
              <a:t>重点化指標・優先順位の考え方</a:t>
            </a: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4.4 </a:t>
            </a:r>
            <a:r>
              <a:rPr lang="ja-JP" altLang="en-US" sz="1100">
                <a:latin typeface="Calibri"/>
                <a:ea typeface="ＭＳ Ｐゴシック"/>
                <a:cs typeface="Calibri"/>
              </a:rPr>
              <a:t>日常的な維持管理の着実な実践</a:t>
            </a:r>
          </a:p>
          <a:p>
            <a:pPr>
              <a:lnSpc>
                <a:spcPct val="150000"/>
              </a:lnSpc>
            </a:pPr>
            <a:r>
              <a:rPr lang="ja-JP" altLang="en-US" sz="1100">
                <a:latin typeface="Calibri"/>
                <a:ea typeface="ＭＳ Ｐゴシック"/>
                <a:cs typeface="Calibri"/>
              </a:rPr>
              <a:t>　</a:t>
            </a:r>
            <a:r>
              <a:rPr lang="en-US" altLang="ja-JP" sz="1100">
                <a:latin typeface="Calibri"/>
                <a:ea typeface="ＭＳ Ｐゴシック"/>
                <a:cs typeface="Calibri"/>
              </a:rPr>
              <a:t>4.5 </a:t>
            </a:r>
            <a:r>
              <a:rPr lang="ja-JP" altLang="en-US" sz="1100">
                <a:latin typeface="Calibri"/>
                <a:ea typeface="ＭＳ Ｐゴシック"/>
                <a:cs typeface="Calibri"/>
              </a:rPr>
              <a:t>維持管理を見通した新設工事上の工夫</a:t>
            </a:r>
          </a:p>
          <a:p>
            <a:pPr>
              <a:lnSpc>
                <a:spcPct val="150000"/>
              </a:lnSpc>
            </a:pPr>
            <a:r>
              <a:rPr lang="en-US" altLang="ja-JP" sz="1200">
                <a:latin typeface="Calibri"/>
                <a:ea typeface="Meiryo UI"/>
                <a:cs typeface="Calibri"/>
              </a:rPr>
              <a:t>5.</a:t>
            </a:r>
            <a:r>
              <a:rPr lang="ja-JP" sz="1200">
                <a:latin typeface="Calibri"/>
                <a:ea typeface="ＭＳ Ｐゴシック"/>
                <a:cs typeface="Calibri"/>
              </a:rPr>
              <a:t>持続可能な維持管理の仕組みづくり</a:t>
            </a:r>
            <a:endParaRPr lang="en-US" altLang="ja-JP" sz="1200">
              <a:latin typeface="Calibri"/>
              <a:ea typeface="ＭＳ Ｐゴシック"/>
              <a:cs typeface="Calibri"/>
            </a:endParaRPr>
          </a:p>
          <a:p>
            <a:pPr>
              <a:lnSpc>
                <a:spcPct val="150000"/>
              </a:lnSpc>
            </a:pPr>
            <a:r>
              <a:rPr lang="ja-JP" sz="1100">
                <a:latin typeface="Calibri"/>
                <a:ea typeface="ＭＳ Ｐゴシック"/>
                <a:cs typeface="Calibri"/>
              </a:rPr>
              <a:t>　</a:t>
            </a:r>
            <a:r>
              <a:rPr lang="en-US" altLang="ja-JP" sz="1100">
                <a:latin typeface="Calibri"/>
                <a:ea typeface="Meiryo UI"/>
                <a:cs typeface="Calibri"/>
              </a:rPr>
              <a:t>5.1 </a:t>
            </a:r>
            <a:r>
              <a:rPr lang="ja-JP" sz="1100">
                <a:latin typeface="Calibri"/>
                <a:ea typeface="ＭＳ Ｐゴシック"/>
                <a:cs typeface="Calibri"/>
              </a:rPr>
              <a:t>人材の育成と確保、技術力の向上と継承</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5.2 </a:t>
            </a:r>
            <a:r>
              <a:rPr lang="ja-JP" sz="1100">
                <a:latin typeface="Calibri"/>
                <a:ea typeface="ＭＳ Ｐゴシック"/>
                <a:cs typeface="Calibri"/>
              </a:rPr>
              <a:t>データ蓄積・管理体制の確立</a:t>
            </a:r>
          </a:p>
          <a:p>
            <a:pPr>
              <a:lnSpc>
                <a:spcPct val="150000"/>
              </a:lnSpc>
            </a:pPr>
            <a:r>
              <a:rPr lang="ja-JP" sz="1100">
                <a:latin typeface="Calibri"/>
                <a:ea typeface="ＭＳ Ｐゴシック"/>
                <a:cs typeface="Calibri"/>
              </a:rPr>
              <a:t>　</a:t>
            </a:r>
            <a:r>
              <a:rPr lang="en-US" altLang="ja-JP" sz="1100">
                <a:latin typeface="Calibri"/>
                <a:ea typeface="Meiryo UI"/>
                <a:cs typeface="Calibri"/>
              </a:rPr>
              <a:t>5.3 </a:t>
            </a:r>
            <a:r>
              <a:rPr lang="ja-JP" sz="1100">
                <a:latin typeface="Calibri"/>
                <a:ea typeface="ＭＳ Ｐゴシック"/>
                <a:cs typeface="Calibri"/>
              </a:rPr>
              <a:t>現場や地域を重視した維持管理の実践</a:t>
            </a:r>
            <a:endParaRPr lang="en-US" altLang="ja-JP" sz="1100">
              <a:latin typeface="Calibri"/>
              <a:ea typeface="ＭＳ Ｐゴシック"/>
              <a:cs typeface="Calibri"/>
            </a:endParaRPr>
          </a:p>
          <a:p>
            <a:pPr>
              <a:lnSpc>
                <a:spcPct val="150000"/>
              </a:lnSpc>
            </a:pPr>
            <a:r>
              <a:rPr lang="ja-JP" sz="1100">
                <a:latin typeface="Calibri"/>
                <a:ea typeface="ＭＳ Ｐゴシック"/>
                <a:cs typeface="Calibri"/>
              </a:rPr>
              <a:t>　</a:t>
            </a:r>
            <a:r>
              <a:rPr lang="en-US" altLang="ja-JP" sz="1100">
                <a:latin typeface="Calibri"/>
                <a:ea typeface="Meiryo UI"/>
                <a:cs typeface="Calibri"/>
              </a:rPr>
              <a:t>5.4 </a:t>
            </a:r>
            <a:r>
              <a:rPr lang="ja-JP" sz="1100">
                <a:latin typeface="Calibri"/>
                <a:ea typeface="ＭＳ Ｐゴシック"/>
                <a:cs typeface="Calibri"/>
              </a:rPr>
              <a:t>維持管理業務の改善と魅力向上のあり方</a:t>
            </a:r>
            <a:endParaRPr lang="en-US" altLang="ja-JP" sz="1100">
              <a:latin typeface="Calibri"/>
              <a:ea typeface="ＭＳ Ｐゴシック"/>
              <a:cs typeface="Calibri"/>
            </a:endParaRPr>
          </a:p>
        </p:txBody>
      </p:sp>
      <p:sp>
        <p:nvSpPr>
          <p:cNvPr id="17" name="テキスト ボックス 16">
            <a:extLst>
              <a:ext uri="{FF2B5EF4-FFF2-40B4-BE49-F238E27FC236}">
                <a16:creationId xmlns:a16="http://schemas.microsoft.com/office/drawing/2014/main" id="{9DF23C3F-93E4-442C-9B18-5CCC99B97008}"/>
              </a:ext>
            </a:extLst>
          </p:cNvPr>
          <p:cNvSpPr txBox="1"/>
          <p:nvPr/>
        </p:nvSpPr>
        <p:spPr>
          <a:xfrm>
            <a:off x="4762155" y="1522043"/>
            <a:ext cx="3317597" cy="3872086"/>
          </a:xfrm>
          <a:prstGeom prst="rect">
            <a:avLst/>
          </a:prstGeom>
          <a:solidFill>
            <a:srgbClr val="F4F7ED"/>
          </a:solidFill>
        </p:spPr>
        <p:txBody>
          <a:bodyPr wrap="square" lIns="91440" tIns="45720" rIns="91440" bIns="45720" anchor="t">
            <a:spAutoFit/>
          </a:bodyPr>
          <a:lstStyle/>
          <a:p>
            <a:pPr>
              <a:lnSpc>
                <a:spcPct val="150000"/>
              </a:lnSpc>
            </a:pPr>
            <a:r>
              <a:rPr lang="ja-JP" altLang="en-US" sz="1100" b="1">
                <a:solidFill>
                  <a:srgbClr val="FF0000"/>
                </a:solidFill>
                <a:latin typeface="Calibri"/>
                <a:ea typeface="ＭＳ Ｐゴシック"/>
                <a:cs typeface="Calibri"/>
              </a:rPr>
              <a:t>行動計画 </a:t>
            </a:r>
            <a:r>
              <a:rPr lang="ja-JP" altLang="en-US" sz="1100">
                <a:latin typeface="Calibri"/>
                <a:ea typeface="ＭＳ Ｐゴシック"/>
                <a:cs typeface="Calibri"/>
              </a:rPr>
              <a:t>（各分野・施設毎に作成；今後検討）</a:t>
            </a:r>
            <a:endParaRPr lang="en-US" altLang="ja-JP" sz="1100" b="1">
              <a:solidFill>
                <a:srgbClr val="FF0000"/>
              </a:solidFill>
              <a:cs typeface="Calibri" panose="020F0502020204030204" pitchFamily="34" charset="0"/>
            </a:endParaRPr>
          </a:p>
          <a:p>
            <a:pPr>
              <a:lnSpc>
                <a:spcPct val="150000"/>
              </a:lnSpc>
            </a:pPr>
            <a:r>
              <a:rPr lang="ja-JP" altLang="en-US" sz="1100">
                <a:latin typeface="Calibri"/>
                <a:ea typeface="ＭＳ Ｐゴシック"/>
                <a:cs typeface="Calibri"/>
              </a:rPr>
              <a:t>　○道路</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橋梁</a:t>
            </a:r>
          </a:p>
          <a:p>
            <a:pPr>
              <a:lnSpc>
                <a:spcPct val="150000"/>
              </a:lnSpc>
            </a:pPr>
            <a:r>
              <a:rPr lang="ja-JP" altLang="en-US" sz="1100">
                <a:latin typeface="Calibri"/>
                <a:ea typeface="ＭＳ Ｐゴシック"/>
                <a:cs typeface="Calibri"/>
              </a:rPr>
              <a:t>　　トンネル</a:t>
            </a:r>
          </a:p>
          <a:p>
            <a:pPr>
              <a:lnSpc>
                <a:spcPct val="150000"/>
              </a:lnSpc>
            </a:pPr>
            <a:r>
              <a:rPr lang="ja-JP" altLang="en-US" sz="1100">
                <a:latin typeface="Calibri"/>
                <a:ea typeface="ＭＳ Ｐゴシック"/>
                <a:cs typeface="Calibri"/>
              </a:rPr>
              <a:t>　　・・・</a:t>
            </a:r>
          </a:p>
          <a:p>
            <a:pPr>
              <a:lnSpc>
                <a:spcPct val="150000"/>
              </a:lnSpc>
            </a:pPr>
            <a:r>
              <a:rPr lang="ja-JP" altLang="en-US" sz="1100"/>
              <a:t>　 ○モノレール</a:t>
            </a:r>
            <a:endParaRPr lang="en-US" altLang="ja-JP" sz="1100"/>
          </a:p>
          <a:p>
            <a:pPr>
              <a:lnSpc>
                <a:spcPct val="150000"/>
              </a:lnSpc>
            </a:pPr>
            <a:r>
              <a:rPr lang="ja-JP" altLang="en-US" sz="1100">
                <a:latin typeface="Calibri"/>
                <a:ea typeface="ＭＳ Ｐゴシック"/>
                <a:cs typeface="Calibri"/>
              </a:rPr>
              <a:t>　　・・・　 </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○河川・砂防</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a:t>
            </a:r>
          </a:p>
          <a:p>
            <a:pPr>
              <a:lnSpc>
                <a:spcPct val="150000"/>
              </a:lnSpc>
            </a:pPr>
            <a:r>
              <a:rPr lang="ja-JP" altLang="en-US" sz="1100">
                <a:latin typeface="Calibri"/>
                <a:ea typeface="ＭＳ Ｐゴシック"/>
                <a:cs typeface="Calibri"/>
              </a:rPr>
              <a:t>　 ○公園</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a:t>
            </a:r>
          </a:p>
          <a:p>
            <a:pPr>
              <a:lnSpc>
                <a:spcPct val="150000"/>
              </a:lnSpc>
            </a:pPr>
            <a:r>
              <a:rPr lang="ja-JP" altLang="en-US" sz="1100">
                <a:latin typeface="Calibri"/>
                <a:ea typeface="ＭＳ Ｐゴシック"/>
                <a:cs typeface="Calibri"/>
              </a:rPr>
              <a:t>　 ○下水</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a:t>
            </a:r>
          </a:p>
          <a:p>
            <a:pPr>
              <a:lnSpc>
                <a:spcPct val="150000"/>
              </a:lnSpc>
            </a:pPr>
            <a:r>
              <a:rPr lang="ja-JP" altLang="en-US" sz="1100"/>
              <a:t>　 ○港湾・海岸</a:t>
            </a:r>
            <a:endParaRPr lang="en-US" altLang="ja-JP" sz="1100">
              <a:cs typeface="Calibri" panose="020F0502020204030204" pitchFamily="34" charset="0"/>
            </a:endParaRPr>
          </a:p>
          <a:p>
            <a:pPr>
              <a:lnSpc>
                <a:spcPct val="150000"/>
              </a:lnSpc>
            </a:pPr>
            <a:r>
              <a:rPr lang="ja-JP" altLang="en-US" sz="1100">
                <a:latin typeface="Calibri"/>
                <a:ea typeface="ＭＳ Ｐゴシック"/>
                <a:cs typeface="Calibri"/>
              </a:rPr>
              <a:t>　　・・・</a:t>
            </a:r>
          </a:p>
        </p:txBody>
      </p:sp>
      <p:sp>
        <p:nvSpPr>
          <p:cNvPr id="2" name="テキスト ボックス 1">
            <a:extLst>
              <a:ext uri="{FF2B5EF4-FFF2-40B4-BE49-F238E27FC236}">
                <a16:creationId xmlns:a16="http://schemas.microsoft.com/office/drawing/2014/main" id="{BB280A6E-F0C0-BE20-2F53-78E67F599552}"/>
              </a:ext>
            </a:extLst>
          </p:cNvPr>
          <p:cNvSpPr txBox="1"/>
          <p:nvPr/>
        </p:nvSpPr>
        <p:spPr>
          <a:xfrm>
            <a:off x="510483" y="708144"/>
            <a:ext cx="7641771" cy="7017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ja-JP" sz="1400" err="1">
                <a:latin typeface="Calibri"/>
                <a:ea typeface="ＭＳ Ｐゴシック"/>
                <a:cs typeface="Calibri"/>
              </a:rPr>
              <a:t>都市基盤施設長寿命化計画（基本方針と行動計画で構成）を見直していくにあたり</a:t>
            </a:r>
            <a:r>
              <a:rPr lang="en-US" altLang="ja-JP" sz="1400">
                <a:latin typeface="Calibri"/>
                <a:ea typeface="ＭＳ Ｐゴシック"/>
                <a:cs typeface="Calibri"/>
              </a:rPr>
              <a:t>、</a:t>
            </a:r>
            <a:endParaRPr lang="ja-JP" altLang="en-US">
              <a:cs typeface="Calibri" panose="020F0502020204030204" pitchFamily="34" charset="0"/>
            </a:endParaRPr>
          </a:p>
          <a:p>
            <a:pPr algn="ctr">
              <a:lnSpc>
                <a:spcPct val="150000"/>
              </a:lnSpc>
            </a:pPr>
            <a:r>
              <a:rPr lang="en-US" altLang="ja-JP" sz="1400" err="1">
                <a:latin typeface="Calibri"/>
                <a:ea typeface="ＭＳ Ｐゴシック"/>
                <a:cs typeface="Calibri"/>
              </a:rPr>
              <a:t>基本方針について「中間とりまとめ」を反映する案を「たたき」として作成したもの</a:t>
            </a:r>
            <a:endParaRPr lang="en-US" altLang="ja-JP" sz="1400">
              <a:latin typeface="Calibri"/>
              <a:ea typeface="ＭＳ Ｐゴシック"/>
              <a:cs typeface="Calibri"/>
            </a:endParaRPr>
          </a:p>
        </p:txBody>
      </p:sp>
      <p:sp>
        <p:nvSpPr>
          <p:cNvPr id="3" name="テキスト ボックス 2">
            <a:extLst>
              <a:ext uri="{FF2B5EF4-FFF2-40B4-BE49-F238E27FC236}">
                <a16:creationId xmlns:a16="http://schemas.microsoft.com/office/drawing/2014/main" id="{E982019B-2512-2F26-66CA-31F48C30B363}"/>
              </a:ext>
            </a:extLst>
          </p:cNvPr>
          <p:cNvSpPr txBox="1"/>
          <p:nvPr/>
        </p:nvSpPr>
        <p:spPr>
          <a:xfrm>
            <a:off x="192505" y="1361286"/>
            <a:ext cx="723614" cy="378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altLang="ja-JP" sz="1400" err="1">
                <a:latin typeface="Calibri"/>
                <a:ea typeface="ＭＳ Ｐゴシック"/>
                <a:cs typeface="Calibri"/>
              </a:rPr>
              <a:t>目次</a:t>
            </a:r>
          </a:p>
        </p:txBody>
      </p:sp>
    </p:spTree>
    <p:extLst>
      <p:ext uri="{BB962C8B-B14F-4D97-AF65-F5344CB8AC3E}">
        <p14:creationId xmlns:p14="http://schemas.microsoft.com/office/powerpoint/2010/main" val="3318343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27</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262192" y="689876"/>
            <a:ext cx="8623016" cy="1079013"/>
          </a:xfrm>
          <a:prstGeom prst="rect">
            <a:avLst/>
          </a:prstGeom>
          <a:noFill/>
        </p:spPr>
        <p:txBody>
          <a:bodyPr wrap="square">
            <a:spAutoFit/>
          </a:bodyPr>
          <a:lstStyle/>
          <a:p>
            <a:pPr>
              <a:lnSpc>
                <a:spcPct val="150000"/>
              </a:lnSpc>
            </a:pPr>
            <a:r>
              <a:rPr lang="en-US" altLang="ja-JP" sz="1100"/>
              <a:t>1.</a:t>
            </a:r>
            <a:r>
              <a:rPr lang="ja-JP" altLang="en-US" sz="1100"/>
              <a:t>大阪府都市基盤施設長寿命化計画</a:t>
            </a:r>
          </a:p>
          <a:p>
            <a:pPr>
              <a:lnSpc>
                <a:spcPct val="150000"/>
              </a:lnSpc>
            </a:pPr>
            <a:r>
              <a:rPr lang="en-US" altLang="ja-JP" sz="1100"/>
              <a:t>1.1</a:t>
            </a:r>
            <a:r>
              <a:rPr lang="ja-JP" altLang="en-US" sz="1100"/>
              <a:t>　対象施設</a:t>
            </a:r>
          </a:p>
          <a:p>
            <a:pPr>
              <a:lnSpc>
                <a:spcPct val="150000"/>
              </a:lnSpc>
            </a:pPr>
            <a:r>
              <a:rPr lang="ja-JP" altLang="en-US" sz="1100"/>
              <a:t>　本計画では、大阪府が管理する都市基盤施設のうち、都市整備部が管理する道路、河川、港湾・海岸、公園、下水道、設備の各分野の施設・設備等を対象とする。</a:t>
            </a:r>
          </a:p>
        </p:txBody>
      </p:sp>
      <p:sp>
        <p:nvSpPr>
          <p:cNvPr id="21" name="テキスト ボックス 20">
            <a:extLst>
              <a:ext uri="{FF2B5EF4-FFF2-40B4-BE49-F238E27FC236}">
                <a16:creationId xmlns:a16="http://schemas.microsoft.com/office/drawing/2014/main" id="{18C058DF-850F-49B3-B005-28399B30B0C9}"/>
              </a:ext>
            </a:extLst>
          </p:cNvPr>
          <p:cNvSpPr txBox="1"/>
          <p:nvPr/>
        </p:nvSpPr>
        <p:spPr>
          <a:xfrm>
            <a:off x="262192" y="1805522"/>
            <a:ext cx="8623016" cy="1586845"/>
          </a:xfrm>
          <a:prstGeom prst="rect">
            <a:avLst/>
          </a:prstGeom>
          <a:noFill/>
        </p:spPr>
        <p:txBody>
          <a:bodyPr wrap="square">
            <a:spAutoFit/>
          </a:bodyPr>
          <a:lstStyle/>
          <a:p>
            <a:pPr>
              <a:lnSpc>
                <a:spcPct val="150000"/>
              </a:lnSpc>
            </a:pPr>
            <a:r>
              <a:rPr lang="en-US" altLang="ja-JP" sz="1100"/>
              <a:t>1.2</a:t>
            </a:r>
            <a:r>
              <a:rPr lang="ja-JP" altLang="en-US" sz="1100"/>
              <a:t>　計画期間</a:t>
            </a:r>
          </a:p>
          <a:p>
            <a:pPr>
              <a:lnSpc>
                <a:spcPct val="150000"/>
              </a:lnSpc>
            </a:pPr>
            <a:r>
              <a:rPr lang="ja-JP" altLang="en-US" sz="1100"/>
              <a:t>　都市基盤施設は必ずしも一定の速度で劣化、損傷するという性格のものではなく、一時的な洪水や土砂災害などの自然災害によっても急激に損傷や機能の低下が生じる可能性がある。また、社会経済情勢の変化に柔軟に対応することや、新技術、材料、工法の開発など技術的進歩に追従することが必要である。</a:t>
            </a:r>
          </a:p>
          <a:p>
            <a:pPr>
              <a:lnSpc>
                <a:spcPct val="150000"/>
              </a:lnSpc>
            </a:pPr>
            <a:r>
              <a:rPr lang="ja-JP" altLang="en-US" sz="1100"/>
              <a:t>　これらを考慮し、本計画は、中長期的な維持管理・更新を見据えつつ、今後</a:t>
            </a:r>
            <a:r>
              <a:rPr lang="en-US" altLang="ja-JP" sz="1100"/>
              <a:t>10</a:t>
            </a:r>
            <a:r>
              <a:rPr lang="ja-JP" altLang="en-US" sz="1100"/>
              <a:t>年程度の取組を着実に進めるために策定する。ただし、各分野・施設の行動計画については、</a:t>
            </a:r>
            <a:r>
              <a:rPr lang="en-US" altLang="ja-JP" sz="1100"/>
              <a:t>PDCA</a:t>
            </a:r>
            <a:r>
              <a:rPr lang="ja-JP" altLang="en-US" sz="1100"/>
              <a:t>サイクルに基づき</a:t>
            </a:r>
            <a:r>
              <a:rPr lang="en-US" altLang="ja-JP" sz="1100"/>
              <a:t>3</a:t>
            </a:r>
            <a:r>
              <a:rPr lang="ja-JP" altLang="en-US" sz="1100"/>
              <a:t>年～</a:t>
            </a:r>
            <a:r>
              <a:rPr lang="en-US" altLang="ja-JP" sz="1100"/>
              <a:t>5</a:t>
            </a:r>
            <a:r>
              <a:rPr lang="ja-JP" altLang="en-US" sz="1100"/>
              <a:t>年毎に見直しを行う。</a:t>
            </a:r>
          </a:p>
        </p:txBody>
      </p:sp>
      <p:sp>
        <p:nvSpPr>
          <p:cNvPr id="11" name="テキスト ボックス 10">
            <a:extLst>
              <a:ext uri="{FF2B5EF4-FFF2-40B4-BE49-F238E27FC236}">
                <a16:creationId xmlns:a16="http://schemas.microsoft.com/office/drawing/2014/main" id="{76FE5DAC-6365-40FB-9FAE-5CAA3F826828}"/>
              </a:ext>
            </a:extLst>
          </p:cNvPr>
          <p:cNvSpPr txBox="1"/>
          <p:nvPr/>
        </p:nvSpPr>
        <p:spPr>
          <a:xfrm>
            <a:off x="262192" y="3429000"/>
            <a:ext cx="8623016" cy="825098"/>
          </a:xfrm>
          <a:prstGeom prst="rect">
            <a:avLst/>
          </a:prstGeom>
          <a:noFill/>
        </p:spPr>
        <p:txBody>
          <a:bodyPr wrap="square">
            <a:spAutoFit/>
          </a:bodyPr>
          <a:lstStyle/>
          <a:p>
            <a:pPr>
              <a:lnSpc>
                <a:spcPct val="150000"/>
              </a:lnSpc>
            </a:pPr>
            <a:r>
              <a:rPr lang="en-US" altLang="ja-JP" sz="1100"/>
              <a:t>1.3</a:t>
            </a:r>
            <a:r>
              <a:rPr lang="ja-JP" altLang="en-US" sz="1100"/>
              <a:t>　計画構成</a:t>
            </a:r>
          </a:p>
          <a:p>
            <a:pPr>
              <a:lnSpc>
                <a:spcPct val="150000"/>
              </a:lnSpc>
            </a:pPr>
            <a:r>
              <a:rPr lang="ja-JP" altLang="en-US" sz="1100"/>
              <a:t>　本計画は、都市基盤施設の効率的・効果的で持続可能な維持管理を行うための基本的な考え方を示した「基本方針」と、それらを踏まえた分野・施設毎の具体的な対応方針を定める「行動計画（個別施設計画）」で構成する。</a:t>
            </a:r>
          </a:p>
        </p:txBody>
      </p:sp>
      <p:sp>
        <p:nvSpPr>
          <p:cNvPr id="9" name="Rectangle 2">
            <a:extLst>
              <a:ext uri="{FF2B5EF4-FFF2-40B4-BE49-F238E27FC236}">
                <a16:creationId xmlns:a16="http://schemas.microsoft.com/office/drawing/2014/main" id="{A89AB89E-D82D-B2C7-A255-A52B5897779A}"/>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7CE8792A-CD95-D3CF-8579-8C3131E74E64}"/>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B6081817-B508-A3B6-BF55-67B811BC1FB4}"/>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787868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28</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262192" y="689876"/>
            <a:ext cx="8795544" cy="3110339"/>
          </a:xfrm>
          <a:prstGeom prst="rect">
            <a:avLst/>
          </a:prstGeom>
          <a:noFill/>
        </p:spPr>
        <p:txBody>
          <a:bodyPr wrap="square" lIns="91440" tIns="45720" rIns="91440" bIns="45720" anchor="t">
            <a:spAutoFit/>
          </a:bodyPr>
          <a:lstStyle/>
          <a:p>
            <a:pPr>
              <a:lnSpc>
                <a:spcPct val="150000"/>
              </a:lnSpc>
            </a:pPr>
            <a:r>
              <a:rPr lang="en-US" altLang="ja-JP" sz="1100">
                <a:latin typeface="Calibri"/>
                <a:ea typeface="ＭＳ Ｐゴシック"/>
                <a:cs typeface="Calibri"/>
              </a:rPr>
              <a:t>2.</a:t>
            </a:r>
            <a:r>
              <a:rPr lang="ja-JP" altLang="en-US" sz="1100">
                <a:latin typeface="Calibri"/>
                <a:ea typeface="ＭＳ Ｐゴシック"/>
                <a:cs typeface="Calibri"/>
              </a:rPr>
              <a:t>大阪府における維持管理の現状と課題</a:t>
            </a:r>
          </a:p>
          <a:p>
            <a:pPr>
              <a:lnSpc>
                <a:spcPct val="150000"/>
              </a:lnSpc>
            </a:pPr>
            <a:r>
              <a:rPr lang="en-US" altLang="ja-JP" sz="1100">
                <a:latin typeface="Calibri"/>
                <a:ea typeface="ＭＳ Ｐゴシック"/>
                <a:cs typeface="Calibri"/>
              </a:rPr>
              <a:t>2.1</a:t>
            </a:r>
            <a:r>
              <a:rPr lang="ja-JP" altLang="en-US" sz="1100">
                <a:latin typeface="Calibri"/>
                <a:ea typeface="ＭＳ Ｐゴシック"/>
                <a:cs typeface="Calibri"/>
              </a:rPr>
              <a:t>　維持管理の現状</a:t>
            </a:r>
          </a:p>
          <a:p>
            <a:pPr>
              <a:lnSpc>
                <a:spcPct val="150000"/>
              </a:lnSpc>
            </a:pPr>
            <a:r>
              <a:rPr lang="en-US" altLang="ja-JP" sz="1100">
                <a:latin typeface="Calibri"/>
                <a:ea typeface="ＭＳ Ｐゴシック"/>
                <a:cs typeface="Calibri"/>
              </a:rPr>
              <a:t>2.1.1</a:t>
            </a:r>
            <a:r>
              <a:rPr lang="ja-JP" altLang="en-US" sz="1100">
                <a:latin typeface="Calibri"/>
                <a:ea typeface="ＭＳ Ｐゴシック"/>
                <a:cs typeface="Calibri"/>
              </a:rPr>
              <a:t>　施設・財政状況</a:t>
            </a:r>
          </a:p>
          <a:p>
            <a:pPr>
              <a:lnSpc>
                <a:spcPct val="150000"/>
              </a:lnSpc>
            </a:pPr>
            <a:r>
              <a:rPr lang="ja-JP" altLang="en-US" sz="1100">
                <a:latin typeface="Calibri"/>
                <a:ea typeface="ＭＳ Ｐゴシック"/>
                <a:cs typeface="Calibri"/>
              </a:rPr>
              <a:t>　都市基盤施設の施設数は、前計画策定時から</a:t>
            </a:r>
            <a:r>
              <a:rPr lang="en-US" altLang="ja-JP" sz="1100">
                <a:latin typeface="Calibri"/>
                <a:ea typeface="ＭＳ Ｐゴシック"/>
                <a:cs typeface="Calibri"/>
              </a:rPr>
              <a:t>10</a:t>
            </a:r>
            <a:r>
              <a:rPr lang="ja-JP" altLang="en-US" sz="1100">
                <a:latin typeface="Calibri"/>
                <a:ea typeface="ＭＳ Ｐゴシック"/>
                <a:cs typeface="Calibri"/>
              </a:rPr>
              <a:t>年間で横ばい、もしくは増加している。そのため、管理施設数の増加に応じ、より適切に維持管理を実施する必要がある。</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都市基盤施設は高度経済成長期に大量かつ集中的に整備されているため、建設後</a:t>
            </a:r>
            <a:r>
              <a:rPr lang="en-US" altLang="ja-JP" sz="1100">
                <a:latin typeface="Calibri"/>
                <a:ea typeface="ＭＳ Ｐゴシック"/>
                <a:cs typeface="Calibri"/>
              </a:rPr>
              <a:t>50</a:t>
            </a:r>
            <a:r>
              <a:rPr lang="ja-JP" altLang="en-US" sz="1100">
                <a:latin typeface="Calibri"/>
                <a:ea typeface="ＭＳ Ｐゴシック"/>
                <a:cs typeface="Calibri"/>
              </a:rPr>
              <a:t>年以上経過した施設が多数を占め、施設の高齢化が顕著となっている。今後、これらの施設が一斉に更新時期を迎え、歳出が一時期に集中する恐れがある。</a:t>
            </a:r>
          </a:p>
          <a:p>
            <a:pPr>
              <a:lnSpc>
                <a:spcPct val="150000"/>
              </a:lnSpc>
            </a:pPr>
            <a:r>
              <a:rPr lang="ja-JP" altLang="en-US" sz="1100"/>
              <a:t>　橋梁や下水（管渠）等は健全性が向上傾向にある一方で、舗装やモノレール等は健全性が悪化傾向にある。特に舗装等の道路施設については、近年の車両の大型化、特車通行量の増加といった厳しい維持管理環境も相まって、計画当初に想定した以上に施設の老朽化が進行しており、健全性の向上が急務となっている。</a:t>
            </a:r>
            <a:endParaRPr lang="en-US" altLang="ja-JP" sz="1100"/>
          </a:p>
          <a:p>
            <a:pPr>
              <a:lnSpc>
                <a:spcPct val="150000"/>
              </a:lnSpc>
            </a:pPr>
            <a:r>
              <a:rPr lang="ja-JP" altLang="en-US" sz="1100">
                <a:latin typeface="Calibri"/>
                <a:ea typeface="ＭＳ Ｐゴシック"/>
                <a:cs typeface="Calibri"/>
              </a:rPr>
              <a:t>　大阪府一般会計における維持管理予算額については、平成</a:t>
            </a:r>
            <a:r>
              <a:rPr lang="en-US" altLang="ja-JP" sz="1100">
                <a:latin typeface="Calibri"/>
                <a:ea typeface="ＭＳ Ｐゴシック"/>
                <a:cs typeface="Calibri"/>
              </a:rPr>
              <a:t>26</a:t>
            </a:r>
            <a:r>
              <a:rPr lang="ja-JP" altLang="en-US" sz="1100">
                <a:latin typeface="Calibri"/>
                <a:ea typeface="ＭＳ Ｐゴシック"/>
                <a:cs typeface="Calibri"/>
              </a:rPr>
              <a:t>年度以降は約</a:t>
            </a:r>
            <a:r>
              <a:rPr lang="en-US" altLang="ja-JP" sz="1100">
                <a:latin typeface="Calibri"/>
                <a:ea typeface="ＭＳ Ｐゴシック"/>
                <a:cs typeface="Calibri"/>
              </a:rPr>
              <a:t>260</a:t>
            </a:r>
            <a:r>
              <a:rPr lang="ja-JP" altLang="en-US" sz="1100">
                <a:latin typeface="Calibri"/>
                <a:ea typeface="ＭＳ Ｐゴシック"/>
                <a:cs typeface="Calibri"/>
              </a:rPr>
              <a:t>億円をベースに維持管理に取り組んでいるところである。一方、近年の物価高騰等により、建設工事費デフレーターの推移をみると、前計画策定時から</a:t>
            </a:r>
            <a:r>
              <a:rPr lang="en-US" altLang="ja-JP" sz="1100">
                <a:latin typeface="Calibri"/>
                <a:ea typeface="ＭＳ Ｐゴシック"/>
                <a:cs typeface="Calibri"/>
              </a:rPr>
              <a:t>20</a:t>
            </a:r>
            <a:r>
              <a:rPr lang="ja-JP" altLang="en-US" sz="1100">
                <a:latin typeface="Calibri"/>
                <a:ea typeface="ＭＳ Ｐゴシック"/>
                <a:cs typeface="Calibri"/>
              </a:rPr>
              <a:t>ポイント増加している。</a:t>
            </a:r>
            <a:endParaRPr lang="ja-JP" altLang="en-US" sz="1100" strike="sngStrike">
              <a:solidFill>
                <a:srgbClr val="FF0000"/>
              </a:solidFill>
              <a:latin typeface="Calibri"/>
              <a:ea typeface="ＭＳ Ｐゴシック"/>
              <a:cs typeface="Calibri"/>
            </a:endParaRPr>
          </a:p>
        </p:txBody>
      </p:sp>
      <p:sp>
        <p:nvSpPr>
          <p:cNvPr id="15" name="テキスト ボックス 14">
            <a:extLst>
              <a:ext uri="{FF2B5EF4-FFF2-40B4-BE49-F238E27FC236}">
                <a16:creationId xmlns:a16="http://schemas.microsoft.com/office/drawing/2014/main" id="{1ACC241F-DB71-4AB6-A8B1-4DC9F3DD9F8A}"/>
              </a:ext>
            </a:extLst>
          </p:cNvPr>
          <p:cNvSpPr txBox="1"/>
          <p:nvPr/>
        </p:nvSpPr>
        <p:spPr>
          <a:xfrm>
            <a:off x="262192" y="3956883"/>
            <a:ext cx="8795544" cy="2856423"/>
          </a:xfrm>
          <a:prstGeom prst="rect">
            <a:avLst/>
          </a:prstGeom>
          <a:noFill/>
        </p:spPr>
        <p:txBody>
          <a:bodyPr wrap="square" lIns="91440" tIns="45720" rIns="91440" bIns="45720" anchor="t">
            <a:spAutoFit/>
          </a:bodyPr>
          <a:lstStyle/>
          <a:p>
            <a:pPr>
              <a:lnSpc>
                <a:spcPct val="150000"/>
              </a:lnSpc>
            </a:pPr>
            <a:r>
              <a:rPr lang="en-US" altLang="ja-JP" sz="1100">
                <a:latin typeface="Calibri"/>
                <a:ea typeface="ＭＳ Ｐゴシック"/>
                <a:cs typeface="Calibri"/>
              </a:rPr>
              <a:t>2.1.2</a:t>
            </a:r>
            <a:r>
              <a:rPr lang="ja-JP" altLang="en-US" sz="1100">
                <a:latin typeface="Calibri"/>
                <a:ea typeface="ＭＳ Ｐゴシック"/>
                <a:cs typeface="Calibri"/>
              </a:rPr>
              <a:t>　実施体制</a:t>
            </a:r>
          </a:p>
          <a:p>
            <a:pPr>
              <a:lnSpc>
                <a:spcPct val="150000"/>
              </a:lnSpc>
            </a:pPr>
            <a:r>
              <a:rPr lang="ja-JP" altLang="en-US" sz="1100">
                <a:latin typeface="Calibri"/>
                <a:ea typeface="ＭＳ Ｐゴシック"/>
                <a:cs typeface="Calibri"/>
              </a:rPr>
              <a:t>　大阪府の技術系職員は高齢化が進んでおり、</a:t>
            </a:r>
            <a:r>
              <a:rPr lang="en-US" altLang="ja-JP" sz="1100">
                <a:latin typeface="Calibri"/>
                <a:ea typeface="ＭＳ Ｐゴシック"/>
                <a:cs typeface="Calibri"/>
              </a:rPr>
              <a:t>50</a:t>
            </a:r>
            <a:r>
              <a:rPr lang="ja-JP" altLang="en-US" sz="1100">
                <a:latin typeface="Calibri"/>
                <a:ea typeface="ＭＳ Ｐゴシック"/>
                <a:cs typeface="Calibri"/>
              </a:rPr>
              <a:t>歳代以上の熟練技術者は全体の</a:t>
            </a:r>
            <a:r>
              <a:rPr lang="en-US" altLang="ja-JP" sz="1100">
                <a:latin typeface="Calibri"/>
                <a:ea typeface="ＭＳ Ｐゴシック"/>
                <a:cs typeface="Calibri"/>
              </a:rPr>
              <a:t>4</a:t>
            </a:r>
            <a:r>
              <a:rPr lang="ja-JP" altLang="en-US" sz="1100">
                <a:latin typeface="Calibri"/>
                <a:ea typeface="ＭＳ Ｐゴシック"/>
                <a:cs typeface="Calibri"/>
              </a:rPr>
              <a:t>割以上を占め、</a:t>
            </a:r>
            <a:r>
              <a:rPr lang="en-US" altLang="ja-JP" sz="1100">
                <a:latin typeface="Calibri"/>
                <a:ea typeface="ＭＳ Ｐゴシック"/>
                <a:cs typeface="Calibri"/>
              </a:rPr>
              <a:t>10</a:t>
            </a:r>
            <a:r>
              <a:rPr lang="ja-JP" altLang="en-US" sz="1100">
                <a:latin typeface="Calibri"/>
                <a:ea typeface="ＭＳ Ｐゴシック"/>
                <a:cs typeface="Calibri"/>
              </a:rPr>
              <a:t>年後には熟練技術者が大量に退職することから、専門的な知識を備え、現場経験と技術的知見等に基づいた適切な評価・判断を行うことができるようにするため、技術研修等の体系化（人材育成プラン）や技術継承に関する取組を実施している。</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平成</a:t>
            </a:r>
            <a:r>
              <a:rPr lang="en-US" altLang="ja-JP" sz="1100">
                <a:latin typeface="Calibri"/>
                <a:ea typeface="ＭＳ Ｐゴシック"/>
                <a:cs typeface="Calibri"/>
              </a:rPr>
              <a:t>12</a:t>
            </a:r>
            <a:r>
              <a:rPr lang="ja-JP" altLang="en-US" sz="1100">
                <a:latin typeface="Calibri"/>
                <a:ea typeface="ＭＳ Ｐゴシック"/>
                <a:cs typeface="Calibri"/>
              </a:rPr>
              <a:t>年から本格的に実施したアドプト・プログラムをきっかけに、府民協働は着実に根付き、令和</a:t>
            </a:r>
            <a:r>
              <a:rPr lang="en-US" altLang="ja-JP" sz="1100">
                <a:latin typeface="Calibri"/>
                <a:ea typeface="ＭＳ Ｐゴシック"/>
                <a:cs typeface="Calibri"/>
              </a:rPr>
              <a:t>5</a:t>
            </a:r>
            <a:r>
              <a:rPr lang="ja-JP" altLang="en-US" sz="1100">
                <a:latin typeface="Calibri"/>
                <a:ea typeface="ＭＳ Ｐゴシック"/>
                <a:cs typeface="Calibri"/>
              </a:rPr>
              <a:t>年</a:t>
            </a:r>
            <a:r>
              <a:rPr lang="en-US" altLang="ja-JP" sz="1100">
                <a:latin typeface="Calibri"/>
                <a:ea typeface="ＭＳ Ｐゴシック"/>
                <a:cs typeface="Calibri"/>
              </a:rPr>
              <a:t>6</a:t>
            </a:r>
            <a:r>
              <a:rPr lang="ja-JP" altLang="en-US" sz="1100">
                <a:latin typeface="Calibri"/>
                <a:ea typeface="ＭＳ Ｐゴシック"/>
                <a:cs typeface="Calibri"/>
              </a:rPr>
              <a:t>月時点では</a:t>
            </a:r>
            <a:r>
              <a:rPr lang="en-US" altLang="ja-JP" sz="1100">
                <a:latin typeface="Calibri"/>
                <a:ea typeface="ＭＳ Ｐゴシック"/>
                <a:cs typeface="Calibri"/>
              </a:rPr>
              <a:t>610</a:t>
            </a:r>
            <a:r>
              <a:rPr lang="ja-JP" altLang="en-US" sz="1100">
                <a:latin typeface="Calibri"/>
                <a:ea typeface="ＭＳ Ｐゴシック"/>
                <a:cs typeface="Calibri"/>
              </a:rPr>
              <a:t>団体、約</a:t>
            </a:r>
            <a:r>
              <a:rPr lang="en-US" altLang="ja-JP" sz="1100">
                <a:latin typeface="Calibri"/>
                <a:ea typeface="ＭＳ Ｐゴシック"/>
                <a:cs typeface="Calibri"/>
              </a:rPr>
              <a:t>41,600</a:t>
            </a:r>
            <a:r>
              <a:rPr lang="ja-JP" altLang="en-US" sz="1100">
                <a:latin typeface="Calibri"/>
                <a:ea typeface="ＭＳ Ｐゴシック"/>
                <a:cs typeface="Calibri"/>
              </a:rPr>
              <a:t>人が参加している。引き続き、参加団体等との交流等を継続していく仕組みづくりやフォローアップ体制の整備・充実が必要である。</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また、大阪府内の市町村では、深刻な職員数不足が生じており、都市基盤施設の老朽化が進む中で、その対応に支障が出る可能性があることから、土木事務所単位で府、市町村、大学等と連携し、維持管理に関する情報及びノウハウの共有や研修等を通じて、技術連携や人材育成等に取り組み、それぞれの施設管理者が責任をもって、将来にわたり良好に都市基盤施設を維持管理し府民の安全、安心を確保していくことを目的に平成</a:t>
            </a:r>
            <a:r>
              <a:rPr lang="en-US" altLang="ja-JP" sz="1100">
                <a:latin typeface="Calibri"/>
                <a:ea typeface="ＭＳ Ｐゴシック"/>
                <a:cs typeface="Calibri"/>
              </a:rPr>
              <a:t>26</a:t>
            </a:r>
            <a:r>
              <a:rPr lang="ja-JP" altLang="en-US" sz="1100">
                <a:latin typeface="Calibri"/>
                <a:ea typeface="ＭＳ Ｐゴシック"/>
                <a:cs typeface="Calibri"/>
              </a:rPr>
              <a:t>年度に「地域維持管理連携プラットフォーム」を設立し、維持管理ノウハウや情報の共有、橋梁・トンネル点検の地域一括発注の検討などに取り組んでいる。</a:t>
            </a:r>
          </a:p>
        </p:txBody>
      </p:sp>
      <p:sp>
        <p:nvSpPr>
          <p:cNvPr id="3" name="Rectangle 2">
            <a:extLst>
              <a:ext uri="{FF2B5EF4-FFF2-40B4-BE49-F238E27FC236}">
                <a16:creationId xmlns:a16="http://schemas.microsoft.com/office/drawing/2014/main" id="{DA060E03-4A20-9F3B-ED4A-91D4BED13EB5}"/>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91B74B8F-2F37-2423-A38B-6EEDA880ED3F}"/>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a:extLst>
              <a:ext uri="{FF2B5EF4-FFF2-40B4-BE49-F238E27FC236}">
                <a16:creationId xmlns:a16="http://schemas.microsoft.com/office/drawing/2014/main" id="{C08CB415-86F9-3DFF-AE47-0BEFF8667E6B}"/>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28559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29</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262192" y="689876"/>
            <a:ext cx="8795544" cy="2348592"/>
          </a:xfrm>
          <a:prstGeom prst="rect">
            <a:avLst/>
          </a:prstGeom>
          <a:noFill/>
        </p:spPr>
        <p:txBody>
          <a:bodyPr wrap="square">
            <a:spAutoFit/>
          </a:bodyPr>
          <a:lstStyle/>
          <a:p>
            <a:pPr>
              <a:lnSpc>
                <a:spcPct val="150000"/>
              </a:lnSpc>
            </a:pPr>
            <a:r>
              <a:rPr lang="en-US" altLang="ja-JP" sz="1100"/>
              <a:t>2.</a:t>
            </a:r>
            <a:r>
              <a:rPr lang="ja-JP" altLang="en-US" sz="1100"/>
              <a:t>大阪府における維持管理の現状と課題</a:t>
            </a:r>
          </a:p>
          <a:p>
            <a:pPr>
              <a:lnSpc>
                <a:spcPct val="150000"/>
              </a:lnSpc>
            </a:pPr>
            <a:r>
              <a:rPr lang="en-US" altLang="ja-JP" sz="1100"/>
              <a:t>2.1</a:t>
            </a:r>
            <a:r>
              <a:rPr lang="ja-JP" altLang="en-US" sz="1100"/>
              <a:t>　維持管理の現状</a:t>
            </a:r>
          </a:p>
          <a:p>
            <a:pPr>
              <a:lnSpc>
                <a:spcPct val="150000"/>
              </a:lnSpc>
            </a:pPr>
            <a:r>
              <a:rPr lang="en-US" altLang="ja-JP" sz="1100"/>
              <a:t>2.1.2</a:t>
            </a:r>
            <a:r>
              <a:rPr lang="ja-JP" altLang="en-US" sz="1100"/>
              <a:t>　実施体制（続き）</a:t>
            </a:r>
          </a:p>
          <a:p>
            <a:pPr>
              <a:lnSpc>
                <a:spcPct val="150000"/>
              </a:lnSpc>
            </a:pPr>
            <a:r>
              <a:rPr lang="ja-JP" altLang="en-US" sz="1100"/>
              <a:t>　一方、平成</a:t>
            </a:r>
            <a:r>
              <a:rPr lang="en-US" altLang="ja-JP" sz="1100"/>
              <a:t>29</a:t>
            </a:r>
            <a:r>
              <a:rPr lang="ja-JP" altLang="en-US" sz="1100"/>
              <a:t>年度より、池田土木事務所能勢地域での試行的な包括業務発注を開始し、試行業務の状況や事例を踏まえながら、課題解決や事業展開方法を検討している。</a:t>
            </a:r>
            <a:endParaRPr lang="en-US" altLang="ja-JP" sz="1100"/>
          </a:p>
          <a:p>
            <a:pPr>
              <a:lnSpc>
                <a:spcPct val="150000"/>
              </a:lnSpc>
            </a:pPr>
            <a:r>
              <a:rPr lang="ja-JP" altLang="en-US" sz="1100"/>
              <a:t>　平成</a:t>
            </a:r>
            <a:r>
              <a:rPr lang="en-US" altLang="ja-JP" sz="1100"/>
              <a:t>31</a:t>
            </a:r>
            <a:r>
              <a:rPr lang="ja-JP" altLang="en-US" sz="1100"/>
              <a:t>年度には、「大阪府都市基盤施設維持管理データベースシステム（以下、維持管理ＤＢ）」にて、各施設の点検・診断結果や補修履歴等のデータを一元管理するとともに、施設の劣化予測や補修対策の検討に活用することで予防保全のレベルアップを図っている。一部施設においては点検データの蓄積が不十分（紙媒体での管理）であったり、点検データを維持管理</a:t>
            </a:r>
            <a:r>
              <a:rPr lang="en-US" altLang="ja-JP" sz="1100"/>
              <a:t>DB</a:t>
            </a:r>
            <a:r>
              <a:rPr lang="ja-JP" altLang="en-US" sz="1100"/>
              <a:t>に蓄積しているものの活用が不十分な状況である。また、維持管理ＤＢを府内市町村も利用可能なシステムとすることで、府域全体の維持管理のレベルアップを図っている（令和６年４月時点で</a:t>
            </a:r>
            <a:r>
              <a:rPr lang="en-US" altLang="ja-JP" sz="1100"/>
              <a:t>16</a:t>
            </a:r>
            <a:r>
              <a:rPr lang="ja-JP" altLang="en-US" sz="1100"/>
              <a:t>市町村が利用中）。</a:t>
            </a:r>
            <a:endParaRPr lang="en-US" altLang="ja-JP" sz="1100"/>
          </a:p>
        </p:txBody>
      </p:sp>
      <p:sp>
        <p:nvSpPr>
          <p:cNvPr id="18" name="テキスト ボックス 17">
            <a:extLst>
              <a:ext uri="{FF2B5EF4-FFF2-40B4-BE49-F238E27FC236}">
                <a16:creationId xmlns:a16="http://schemas.microsoft.com/office/drawing/2014/main" id="{6A36E9DA-B095-4172-B0E7-FED406C22D97}"/>
              </a:ext>
            </a:extLst>
          </p:cNvPr>
          <p:cNvSpPr txBox="1"/>
          <p:nvPr/>
        </p:nvSpPr>
        <p:spPr>
          <a:xfrm>
            <a:off x="262192" y="3187078"/>
            <a:ext cx="8795544" cy="3618170"/>
          </a:xfrm>
          <a:prstGeom prst="rect">
            <a:avLst/>
          </a:prstGeom>
          <a:noFill/>
        </p:spPr>
        <p:txBody>
          <a:bodyPr wrap="square">
            <a:spAutoFit/>
          </a:bodyPr>
          <a:lstStyle/>
          <a:p>
            <a:pPr>
              <a:lnSpc>
                <a:spcPct val="150000"/>
              </a:lnSpc>
            </a:pPr>
            <a:r>
              <a:rPr lang="en-US" altLang="ja-JP" sz="1100"/>
              <a:t>2.2</a:t>
            </a:r>
            <a:r>
              <a:rPr lang="ja-JP" altLang="en-US" sz="1100"/>
              <a:t>　課題認識</a:t>
            </a:r>
          </a:p>
          <a:p>
            <a:pPr>
              <a:lnSpc>
                <a:spcPct val="150000"/>
              </a:lnSpc>
            </a:pPr>
            <a:r>
              <a:rPr lang="ja-JP" altLang="en-US" sz="1100"/>
              <a:t>　人命に関わる事故の発生や都市機能阻害のリスク等を未然に防ぐためには、日常的な維持管理の着実な実施とあわせ、新技術等を活用した不可視部分も含めた点検業務の効率化、施設に現れる変状の兆候等を基にした的確な診断・評価、蓄積データに基づく最適なタイミングでの維持管理の実施、および施設の特性等を考慮した更新の見極めも行っていく必要がある。</a:t>
            </a:r>
            <a:endParaRPr lang="en-US" altLang="ja-JP" sz="1100"/>
          </a:p>
          <a:p>
            <a:pPr>
              <a:lnSpc>
                <a:spcPct val="150000"/>
              </a:lnSpc>
            </a:pPr>
            <a:r>
              <a:rPr lang="ja-JP" altLang="en-US" sz="1100"/>
              <a:t>　そのため、分野横断的な視点によるアプローチを行うことにより、全体としての最適化を目指すとともに、データを確実に蓄積し、分野横断的な情報共有を図り、継続的に検証、改善等を行っていくことが課題となる。</a:t>
            </a:r>
          </a:p>
          <a:p>
            <a:pPr>
              <a:lnSpc>
                <a:spcPct val="150000"/>
              </a:lnSpc>
            </a:pPr>
            <a:r>
              <a:rPr lang="ja-JP" altLang="en-US" sz="1100"/>
              <a:t>　担当職員の経験に基づく判断や科学的、専門的な知見を駆使し、継続的に取組むことが必要となるが、技術職員の年齢構成に偏りがあり、</a:t>
            </a:r>
            <a:r>
              <a:rPr lang="en-US" altLang="ja-JP" sz="1100"/>
              <a:t>10</a:t>
            </a:r>
            <a:r>
              <a:rPr lang="ja-JP" altLang="en-US" sz="1100"/>
              <a:t>年後には多くの職員が退職時期を迎えるため、一定の技術を持った職員が不足することから、確実な技術の継承と合わせて、分野を俯瞰的に把握し、かつ専門的な技術を有する職員の育成や確保も課題である。</a:t>
            </a:r>
          </a:p>
          <a:p>
            <a:pPr>
              <a:lnSpc>
                <a:spcPct val="150000"/>
              </a:lnSpc>
            </a:pPr>
            <a:r>
              <a:rPr lang="ja-JP" altLang="en-US" sz="1100"/>
              <a:t>　また、市町村においては、予算、人員、技術力不足から維持管理・更新業務において、様々な懸案を抱えており、府民の安全・安心を確保する上では、施設管理者が責任をもって管理し、地域全体のインフラ機能が適切に維持されていることが極めて重要であり、管理者同士が一体となって維持管理の連携体制を強化することも課題である。</a:t>
            </a:r>
          </a:p>
          <a:p>
            <a:pPr>
              <a:lnSpc>
                <a:spcPct val="150000"/>
              </a:lnSpc>
            </a:pPr>
            <a:r>
              <a:rPr lang="ja-JP" altLang="en-US" sz="1100"/>
              <a:t>　さらに、アドプトロードなど府民協働の取組も着実に根付かせ、企業など多様な主体と連携しながら地域が都市基盤施設を守り活かしていく仕組みの充実を図ることが重要であり、また、このような取組と併せて維持管理の重要性を府民に向けて発信していくことも課題である。</a:t>
            </a:r>
          </a:p>
        </p:txBody>
      </p:sp>
      <p:sp>
        <p:nvSpPr>
          <p:cNvPr id="3" name="Rectangle 2">
            <a:extLst>
              <a:ext uri="{FF2B5EF4-FFF2-40B4-BE49-F238E27FC236}">
                <a16:creationId xmlns:a16="http://schemas.microsoft.com/office/drawing/2014/main" id="{AF515946-002D-A248-A1FC-B334C5EB46A6}"/>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AF8A82F0-E1D3-8662-BE18-08EE358F3D7A}"/>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498301CB-9619-26D1-B453-1157F3800D9E}"/>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400563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１    </a:t>
            </a:r>
            <a:r>
              <a:rPr lang="ja-JP" altLang="en-US" sz="2400" b="1" dirty="0">
                <a:solidFill>
                  <a:schemeClr val="accent6"/>
                </a:solidFill>
                <a:latin typeface="Meiryo UI" pitchFamily="50" charset="-128"/>
                <a:ea typeface="Meiryo UI" pitchFamily="50" charset="-128"/>
                <a:cs typeface="Meiryo UI" pitchFamily="50" charset="-128"/>
              </a:rPr>
              <a:t>１</a:t>
            </a:r>
            <a:r>
              <a:rPr lang="ja-JP" altLang="en-US" sz="2400" b="1" dirty="0">
                <a:solidFill>
                  <a:schemeClr val="bg1"/>
                </a:solidFill>
                <a:latin typeface="Meiryo UI" pitchFamily="50" charset="-128"/>
                <a:ea typeface="Meiryo UI" pitchFamily="50" charset="-128"/>
                <a:cs typeface="Meiryo UI" pitchFamily="50" charset="-128"/>
              </a:rPr>
              <a:t>　スケジュール</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5126" name="正方形/長方形 11">
            <a:extLst>
              <a:ext uri="{FF2B5EF4-FFF2-40B4-BE49-F238E27FC236}">
                <a16:creationId xmlns:a16="http://schemas.microsoft.com/office/drawing/2014/main" id="{404B7316-76EE-4141-8D8D-B24C41B8FF82}"/>
              </a:ext>
            </a:extLst>
          </p:cNvPr>
          <p:cNvSpPr>
            <a:spLocks noChangeArrowheads="1"/>
          </p:cNvSpPr>
          <p:nvPr/>
        </p:nvSpPr>
        <p:spPr bwMode="auto">
          <a:xfrm>
            <a:off x="6948488" y="153988"/>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本日の議題</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44" name="山形 24">
            <a:extLst>
              <a:ext uri="{FF2B5EF4-FFF2-40B4-BE49-F238E27FC236}">
                <a16:creationId xmlns:a16="http://schemas.microsoft.com/office/drawing/2014/main" id="{ACCCC2E0-A8B4-AAA8-BF47-3A2208972536}"/>
              </a:ext>
            </a:extLst>
          </p:cNvPr>
          <p:cNvSpPr/>
          <p:nvPr/>
        </p:nvSpPr>
        <p:spPr bwMode="auto">
          <a:xfrm rot="5400000">
            <a:off x="-190501" y="1279527"/>
            <a:ext cx="1535115"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山形 4">
            <a:extLst>
              <a:ext uri="{FF2B5EF4-FFF2-40B4-BE49-F238E27FC236}">
                <a16:creationId xmlns:a16="http://schemas.microsoft.com/office/drawing/2014/main" id="{EAF0187D-03B3-05D2-A5B3-0BE3CA09869B}"/>
              </a:ext>
            </a:extLst>
          </p:cNvPr>
          <p:cNvSpPr/>
          <p:nvPr/>
        </p:nvSpPr>
        <p:spPr bwMode="auto">
          <a:xfrm>
            <a:off x="127000" y="1482725"/>
            <a:ext cx="936625" cy="623888"/>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R6</a:t>
            </a:r>
          </a:p>
          <a:p>
            <a:pPr algn="ctr" defTabSz="977876" eaLnBrk="1" fontAlgn="auto" hangingPunct="1">
              <a:lnSpc>
                <a:spcPct val="90000"/>
              </a:lnSpc>
              <a:spcAft>
                <a:spcPct val="35000"/>
              </a:spcAft>
              <a:defRPr/>
            </a:pPr>
            <a:r>
              <a:rPr lang="en-US" altLang="ja-JP"/>
              <a:t>1</a:t>
            </a:r>
            <a:r>
              <a:rPr lang="ja-JP" altLang="en-US"/>
              <a:t>月</a:t>
            </a:r>
          </a:p>
        </p:txBody>
      </p:sp>
      <p:sp>
        <p:nvSpPr>
          <p:cNvPr id="46" name="片側の 2 つの角を丸めた四角形 22">
            <a:extLst>
              <a:ext uri="{FF2B5EF4-FFF2-40B4-BE49-F238E27FC236}">
                <a16:creationId xmlns:a16="http://schemas.microsoft.com/office/drawing/2014/main" id="{684FB40B-834C-2FA0-68F5-BA4279AC1C69}"/>
              </a:ext>
            </a:extLst>
          </p:cNvPr>
          <p:cNvSpPr/>
          <p:nvPr/>
        </p:nvSpPr>
        <p:spPr bwMode="auto">
          <a:xfrm rot="5400000">
            <a:off x="2961481" y="-865979"/>
            <a:ext cx="1057276" cy="4751388"/>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a:p>
        </p:txBody>
      </p:sp>
      <p:sp>
        <p:nvSpPr>
          <p:cNvPr id="47" name="山形 20">
            <a:extLst>
              <a:ext uri="{FF2B5EF4-FFF2-40B4-BE49-F238E27FC236}">
                <a16:creationId xmlns:a16="http://schemas.microsoft.com/office/drawing/2014/main" id="{33DC9F57-A4B3-75F4-87E2-0CB112049628}"/>
              </a:ext>
            </a:extLst>
          </p:cNvPr>
          <p:cNvSpPr/>
          <p:nvPr/>
        </p:nvSpPr>
        <p:spPr bwMode="auto">
          <a:xfrm rot="5400000">
            <a:off x="30162" y="2185988"/>
            <a:ext cx="1093787"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山形 8">
            <a:extLst>
              <a:ext uri="{FF2B5EF4-FFF2-40B4-BE49-F238E27FC236}">
                <a16:creationId xmlns:a16="http://schemas.microsoft.com/office/drawing/2014/main" id="{05798627-C5C7-1D2B-6429-88972257A4FA}"/>
              </a:ext>
            </a:extLst>
          </p:cNvPr>
          <p:cNvSpPr/>
          <p:nvPr/>
        </p:nvSpPr>
        <p:spPr bwMode="auto">
          <a:xfrm>
            <a:off x="127000" y="2552703"/>
            <a:ext cx="936625" cy="512763"/>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3</a:t>
            </a:r>
            <a:r>
              <a:rPr lang="ja-JP" altLang="en-US"/>
              <a:t>月</a:t>
            </a:r>
          </a:p>
        </p:txBody>
      </p:sp>
      <p:sp>
        <p:nvSpPr>
          <p:cNvPr id="49" name="片側の 2 つの角を丸めた四角形 18">
            <a:extLst>
              <a:ext uri="{FF2B5EF4-FFF2-40B4-BE49-F238E27FC236}">
                <a16:creationId xmlns:a16="http://schemas.microsoft.com/office/drawing/2014/main" id="{958D588A-3FF6-87F0-71AE-935C1336A423}"/>
              </a:ext>
            </a:extLst>
          </p:cNvPr>
          <p:cNvSpPr/>
          <p:nvPr/>
        </p:nvSpPr>
        <p:spPr bwMode="auto">
          <a:xfrm rot="5400000">
            <a:off x="3197163" y="17205"/>
            <a:ext cx="585912"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a:p>
        </p:txBody>
      </p:sp>
      <p:sp>
        <p:nvSpPr>
          <p:cNvPr id="50" name="山形 16">
            <a:extLst>
              <a:ext uri="{FF2B5EF4-FFF2-40B4-BE49-F238E27FC236}">
                <a16:creationId xmlns:a16="http://schemas.microsoft.com/office/drawing/2014/main" id="{CE3CDCCC-3B9A-0269-FD35-FEEFF58A4AB0}"/>
              </a:ext>
            </a:extLst>
          </p:cNvPr>
          <p:cNvSpPr/>
          <p:nvPr/>
        </p:nvSpPr>
        <p:spPr bwMode="auto">
          <a:xfrm rot="5400000">
            <a:off x="7308" y="3797930"/>
            <a:ext cx="1139496"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山形 12">
            <a:extLst>
              <a:ext uri="{FF2B5EF4-FFF2-40B4-BE49-F238E27FC236}">
                <a16:creationId xmlns:a16="http://schemas.microsoft.com/office/drawing/2014/main" id="{A2D6CE50-A148-D0E5-CD99-E6993000F2AE}"/>
              </a:ext>
            </a:extLst>
          </p:cNvPr>
          <p:cNvSpPr/>
          <p:nvPr/>
        </p:nvSpPr>
        <p:spPr bwMode="auto">
          <a:xfrm>
            <a:off x="127000" y="3884720"/>
            <a:ext cx="936625" cy="960438"/>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6</a:t>
            </a:r>
            <a:r>
              <a:rPr lang="ja-JP" altLang="en-US"/>
              <a:t>月</a:t>
            </a:r>
          </a:p>
        </p:txBody>
      </p:sp>
      <p:sp>
        <p:nvSpPr>
          <p:cNvPr id="52" name="片側の 2 つの角を丸めた四角形 14">
            <a:extLst>
              <a:ext uri="{FF2B5EF4-FFF2-40B4-BE49-F238E27FC236}">
                <a16:creationId xmlns:a16="http://schemas.microsoft.com/office/drawing/2014/main" id="{CFA7A008-76D6-35DD-0A63-4673E3648F52}"/>
              </a:ext>
            </a:extLst>
          </p:cNvPr>
          <p:cNvSpPr/>
          <p:nvPr/>
        </p:nvSpPr>
        <p:spPr bwMode="auto">
          <a:xfrm rot="5400000">
            <a:off x="2994155" y="1815972"/>
            <a:ext cx="991928" cy="4751388"/>
          </a:xfrm>
          <a:prstGeom prst="round2SameRect">
            <a:avLst>
              <a:gd name="adj1" fmla="val 10347"/>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3" name="山形 16">
            <a:extLst>
              <a:ext uri="{FF2B5EF4-FFF2-40B4-BE49-F238E27FC236}">
                <a16:creationId xmlns:a16="http://schemas.microsoft.com/office/drawing/2014/main" id="{06ACB49E-8E16-38C8-99FC-C4732267E6A0}"/>
              </a:ext>
            </a:extLst>
          </p:cNvPr>
          <p:cNvSpPr/>
          <p:nvPr/>
        </p:nvSpPr>
        <p:spPr bwMode="auto">
          <a:xfrm rot="5400000">
            <a:off x="-26991" y="4589361"/>
            <a:ext cx="1208089"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山形 12">
            <a:extLst>
              <a:ext uri="{FF2B5EF4-FFF2-40B4-BE49-F238E27FC236}">
                <a16:creationId xmlns:a16="http://schemas.microsoft.com/office/drawing/2014/main" id="{FDCFFA3A-A113-163E-1F0F-C5DEB9767156}"/>
              </a:ext>
            </a:extLst>
          </p:cNvPr>
          <p:cNvSpPr/>
          <p:nvPr/>
        </p:nvSpPr>
        <p:spPr bwMode="auto">
          <a:xfrm>
            <a:off x="127000" y="4812382"/>
            <a:ext cx="936625" cy="754062"/>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7</a:t>
            </a:r>
            <a:r>
              <a:rPr lang="ja-JP" altLang="en-US"/>
              <a:t>月</a:t>
            </a:r>
          </a:p>
        </p:txBody>
      </p:sp>
      <p:sp>
        <p:nvSpPr>
          <p:cNvPr id="55" name="片側の 2 つの角を丸めた四角形 14">
            <a:extLst>
              <a:ext uri="{FF2B5EF4-FFF2-40B4-BE49-F238E27FC236}">
                <a16:creationId xmlns:a16="http://schemas.microsoft.com/office/drawing/2014/main" id="{2E59EF1E-4824-AA2F-9039-E423B1FC7DC5}"/>
              </a:ext>
            </a:extLst>
          </p:cNvPr>
          <p:cNvSpPr/>
          <p:nvPr/>
        </p:nvSpPr>
        <p:spPr bwMode="auto">
          <a:xfrm rot="5400000">
            <a:off x="3009901" y="2898162"/>
            <a:ext cx="960436" cy="4751388"/>
          </a:xfrm>
          <a:prstGeom prst="round2SameRect">
            <a:avLst>
              <a:gd name="adj1" fmla="val 10347"/>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山形 16">
            <a:extLst>
              <a:ext uri="{FF2B5EF4-FFF2-40B4-BE49-F238E27FC236}">
                <a16:creationId xmlns:a16="http://schemas.microsoft.com/office/drawing/2014/main" id="{058AE10D-65F8-ADFA-14E6-7F76F7DF08D5}"/>
              </a:ext>
            </a:extLst>
          </p:cNvPr>
          <p:cNvSpPr/>
          <p:nvPr/>
        </p:nvSpPr>
        <p:spPr bwMode="auto">
          <a:xfrm rot="5400000">
            <a:off x="56357" y="5887244"/>
            <a:ext cx="1041400"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山形 12">
            <a:extLst>
              <a:ext uri="{FF2B5EF4-FFF2-40B4-BE49-F238E27FC236}">
                <a16:creationId xmlns:a16="http://schemas.microsoft.com/office/drawing/2014/main" id="{34909382-6ACE-FC8A-4DA8-FB6C3CB7F641}"/>
              </a:ext>
            </a:extLst>
          </p:cNvPr>
          <p:cNvSpPr/>
          <p:nvPr/>
        </p:nvSpPr>
        <p:spPr bwMode="auto">
          <a:xfrm>
            <a:off x="161925" y="6232526"/>
            <a:ext cx="901700" cy="403225"/>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10</a:t>
            </a:r>
            <a:r>
              <a:rPr lang="ja-JP" altLang="en-US"/>
              <a:t>月～</a:t>
            </a:r>
          </a:p>
        </p:txBody>
      </p:sp>
      <p:sp>
        <p:nvSpPr>
          <p:cNvPr id="58" name="片側の 2 つの角を丸めた四角形 18">
            <a:extLst>
              <a:ext uri="{FF2B5EF4-FFF2-40B4-BE49-F238E27FC236}">
                <a16:creationId xmlns:a16="http://schemas.microsoft.com/office/drawing/2014/main" id="{E7468A19-F1DF-5A27-C149-B81B18DACB5D}"/>
              </a:ext>
            </a:extLst>
          </p:cNvPr>
          <p:cNvSpPr/>
          <p:nvPr/>
        </p:nvSpPr>
        <p:spPr bwMode="auto">
          <a:xfrm rot="5400000">
            <a:off x="3090905" y="3864019"/>
            <a:ext cx="798427"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9" name="片側の 2 つの角を丸めた四角形 22">
            <a:extLst>
              <a:ext uri="{FF2B5EF4-FFF2-40B4-BE49-F238E27FC236}">
                <a16:creationId xmlns:a16="http://schemas.microsoft.com/office/drawing/2014/main" id="{D22B52FF-7D82-DAF9-C25F-40D2209DEE57}"/>
              </a:ext>
            </a:extLst>
          </p:cNvPr>
          <p:cNvSpPr/>
          <p:nvPr/>
        </p:nvSpPr>
        <p:spPr bwMode="auto">
          <a:xfrm rot="5400000">
            <a:off x="6967535" y="-92074"/>
            <a:ext cx="105727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0" name="片側の 2 つの角を丸めた四角形 22">
            <a:extLst>
              <a:ext uri="{FF2B5EF4-FFF2-40B4-BE49-F238E27FC236}">
                <a16:creationId xmlns:a16="http://schemas.microsoft.com/office/drawing/2014/main" id="{5D69D002-7487-9F86-728C-6E3196EEEB35}"/>
              </a:ext>
            </a:extLst>
          </p:cNvPr>
          <p:cNvSpPr/>
          <p:nvPr/>
        </p:nvSpPr>
        <p:spPr bwMode="auto">
          <a:xfrm rot="5400000">
            <a:off x="7203217" y="791108"/>
            <a:ext cx="585913"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1" name="テキスト ボックス 3">
            <a:extLst>
              <a:ext uri="{FF2B5EF4-FFF2-40B4-BE49-F238E27FC236}">
                <a16:creationId xmlns:a16="http://schemas.microsoft.com/office/drawing/2014/main" id="{163EC91C-1C46-CF86-E9F1-72546CE0FEC3}"/>
              </a:ext>
            </a:extLst>
          </p:cNvPr>
          <p:cNvSpPr txBox="1">
            <a:spLocks noChangeArrowheads="1"/>
          </p:cNvSpPr>
          <p:nvPr/>
        </p:nvSpPr>
        <p:spPr bwMode="auto">
          <a:xfrm>
            <a:off x="80963" y="660400"/>
            <a:ext cx="5784850" cy="280988"/>
          </a:xfrm>
          <a:prstGeom prst="rect">
            <a:avLst/>
          </a:prstGeom>
          <a:solidFill>
            <a:schemeClr val="bg1">
              <a:lumMod val="85000"/>
            </a:schemeClr>
          </a:solidFill>
          <a:ln w="12700">
            <a:solidFill>
              <a:srgbClr val="000000"/>
            </a:solidFill>
            <a:miter lim="800000"/>
            <a:headEnd/>
            <a:tailEnd/>
          </a:ln>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400">
                <a:solidFill>
                  <a:srgbClr val="000000"/>
                </a:solidFill>
                <a:latin typeface="Meiryo UI" panose="020B0604030504040204" pitchFamily="50" charset="-128"/>
                <a:ea typeface="Meiryo UI" panose="020B0604030504040204" pitchFamily="50" charset="-128"/>
              </a:rPr>
              <a:t>審議会・部会のスケジュール</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62" name="テキスト ボックス 3">
            <a:extLst>
              <a:ext uri="{FF2B5EF4-FFF2-40B4-BE49-F238E27FC236}">
                <a16:creationId xmlns:a16="http://schemas.microsoft.com/office/drawing/2014/main" id="{0792A6E1-7472-39DD-00B0-032389613D06}"/>
              </a:ext>
            </a:extLst>
          </p:cNvPr>
          <p:cNvSpPr txBox="1">
            <a:spLocks noChangeArrowheads="1"/>
          </p:cNvSpPr>
          <p:nvPr/>
        </p:nvSpPr>
        <p:spPr bwMode="auto">
          <a:xfrm>
            <a:off x="5894388" y="660400"/>
            <a:ext cx="3203575" cy="280988"/>
          </a:xfrm>
          <a:prstGeom prst="rect">
            <a:avLst/>
          </a:prstGeom>
          <a:solidFill>
            <a:schemeClr val="bg1">
              <a:lumMod val="85000"/>
            </a:schemeClr>
          </a:solidFill>
          <a:ln w="12700">
            <a:solidFill>
              <a:srgbClr val="000000"/>
            </a:solidFill>
            <a:miter lim="800000"/>
            <a:headEnd/>
            <a:tailEnd/>
          </a:ln>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400">
                <a:solidFill>
                  <a:srgbClr val="000000"/>
                </a:solidFill>
                <a:latin typeface="Meiryo UI" panose="020B0604030504040204" pitchFamily="50" charset="-128"/>
                <a:ea typeface="Meiryo UI" panose="020B0604030504040204" pitchFamily="50" charset="-128"/>
              </a:rPr>
              <a:t>議論の視点</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63" name="片側の 2 つの角を丸めた四角形 22">
            <a:extLst>
              <a:ext uri="{FF2B5EF4-FFF2-40B4-BE49-F238E27FC236}">
                <a16:creationId xmlns:a16="http://schemas.microsoft.com/office/drawing/2014/main" id="{384B162C-DBFF-CD7D-3D8C-0DB40FC69047}"/>
              </a:ext>
            </a:extLst>
          </p:cNvPr>
          <p:cNvSpPr/>
          <p:nvPr/>
        </p:nvSpPr>
        <p:spPr bwMode="auto">
          <a:xfrm rot="5400000">
            <a:off x="7015956" y="3669230"/>
            <a:ext cx="96043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0" name="片側の 2 つの角を丸めた四角形 22">
            <a:extLst>
              <a:ext uri="{FF2B5EF4-FFF2-40B4-BE49-F238E27FC236}">
                <a16:creationId xmlns:a16="http://schemas.microsoft.com/office/drawing/2014/main" id="{66D65538-6DAD-7F13-D823-D964555295C2}"/>
              </a:ext>
            </a:extLst>
          </p:cNvPr>
          <p:cNvSpPr/>
          <p:nvPr/>
        </p:nvSpPr>
        <p:spPr bwMode="auto">
          <a:xfrm rot="5400000">
            <a:off x="7098549" y="4636337"/>
            <a:ext cx="795252"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1" name="山形 20">
            <a:extLst>
              <a:ext uri="{FF2B5EF4-FFF2-40B4-BE49-F238E27FC236}">
                <a16:creationId xmlns:a16="http://schemas.microsoft.com/office/drawing/2014/main" id="{C6C23F6B-08AF-AED0-B6BB-05A7EE17FACE}"/>
              </a:ext>
            </a:extLst>
          </p:cNvPr>
          <p:cNvSpPr/>
          <p:nvPr/>
        </p:nvSpPr>
        <p:spPr bwMode="auto">
          <a:xfrm rot="5400000">
            <a:off x="-26987" y="2974975"/>
            <a:ext cx="1208088"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22" name="山形 8">
            <a:extLst>
              <a:ext uri="{FF2B5EF4-FFF2-40B4-BE49-F238E27FC236}">
                <a16:creationId xmlns:a16="http://schemas.microsoft.com/office/drawing/2014/main" id="{D5E0EDF9-EF65-59AE-BDCA-B2A0D26F787C}"/>
              </a:ext>
            </a:extLst>
          </p:cNvPr>
          <p:cNvSpPr/>
          <p:nvPr/>
        </p:nvSpPr>
        <p:spPr bwMode="auto">
          <a:xfrm>
            <a:off x="127000" y="3357563"/>
            <a:ext cx="936625" cy="450850"/>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5</a:t>
            </a:r>
            <a:r>
              <a:rPr lang="ja-JP" altLang="en-US"/>
              <a:t>月</a:t>
            </a:r>
          </a:p>
        </p:txBody>
      </p:sp>
      <p:sp>
        <p:nvSpPr>
          <p:cNvPr id="5123" name="片側の 2 つの角を丸めた四角形 18">
            <a:extLst>
              <a:ext uri="{FF2B5EF4-FFF2-40B4-BE49-F238E27FC236}">
                <a16:creationId xmlns:a16="http://schemas.microsoft.com/office/drawing/2014/main" id="{015EE07D-C332-516D-F242-2BCE50FB6FDE}"/>
              </a:ext>
            </a:extLst>
          </p:cNvPr>
          <p:cNvSpPr/>
          <p:nvPr/>
        </p:nvSpPr>
        <p:spPr bwMode="auto">
          <a:xfrm rot="5400000">
            <a:off x="3066256" y="800895"/>
            <a:ext cx="847726" cy="475138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endParaRPr lang="ja-JP" altLang="en-US" sz="1600"/>
          </a:p>
        </p:txBody>
      </p:sp>
      <p:sp>
        <p:nvSpPr>
          <p:cNvPr id="5124" name="片側の 2 つの角を丸めた四角形 22">
            <a:extLst>
              <a:ext uri="{FF2B5EF4-FFF2-40B4-BE49-F238E27FC236}">
                <a16:creationId xmlns:a16="http://schemas.microsoft.com/office/drawing/2014/main" id="{16478939-B2DD-8B14-CD88-617046A4A1E5}"/>
              </a:ext>
            </a:extLst>
          </p:cNvPr>
          <p:cNvSpPr/>
          <p:nvPr/>
        </p:nvSpPr>
        <p:spPr bwMode="auto">
          <a:xfrm rot="5400000">
            <a:off x="7072311" y="1574801"/>
            <a:ext cx="847727"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5" name="片側の 2 つの角を丸めた四角形 22">
            <a:extLst>
              <a:ext uri="{FF2B5EF4-FFF2-40B4-BE49-F238E27FC236}">
                <a16:creationId xmlns:a16="http://schemas.microsoft.com/office/drawing/2014/main" id="{02CD5E00-DE72-D26F-3BA2-4695BDBB9203}"/>
              </a:ext>
            </a:extLst>
          </p:cNvPr>
          <p:cNvSpPr/>
          <p:nvPr/>
        </p:nvSpPr>
        <p:spPr bwMode="auto">
          <a:xfrm rot="5400000">
            <a:off x="7000836" y="2590840"/>
            <a:ext cx="990678" cy="3203575"/>
          </a:xfrm>
          <a:prstGeom prst="round2SameRect">
            <a:avLst>
              <a:gd name="adj1" fmla="val 11098"/>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127" name="片側の 2 つの角を丸めた四角形 6">
            <a:extLst>
              <a:ext uri="{FF2B5EF4-FFF2-40B4-BE49-F238E27FC236}">
                <a16:creationId xmlns:a16="http://schemas.microsoft.com/office/drawing/2014/main" id="{075894E3-C04A-7E4B-0761-4F41804E824F}"/>
              </a:ext>
            </a:extLst>
          </p:cNvPr>
          <p:cNvSpPr/>
          <p:nvPr/>
        </p:nvSpPr>
        <p:spPr bwMode="auto">
          <a:xfrm>
            <a:off x="1111250" y="1017503"/>
            <a:ext cx="4686300" cy="9619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400" b="1">
                <a:solidFill>
                  <a:srgbClr val="558ED5"/>
                </a:solidFill>
                <a:latin typeface="Meiryo UI" panose="020B0604030504040204" pitchFamily="50" charset="-128"/>
                <a:ea typeface="Meiryo UI" panose="020B0604030504040204" pitchFamily="50" charset="-128"/>
              </a:rPr>
              <a:t>◆</a:t>
            </a:r>
            <a:r>
              <a:rPr lang="en-US" altLang="ja-JP" sz="1400" b="1">
                <a:solidFill>
                  <a:srgbClr val="558ED5"/>
                </a:solidFill>
                <a:latin typeface="Meiryo UI" panose="020B0604030504040204" pitchFamily="50" charset="-128"/>
                <a:ea typeface="Meiryo UI" panose="020B0604030504040204" pitchFamily="50" charset="-128"/>
              </a:rPr>
              <a:t>1/17</a:t>
            </a:r>
            <a:r>
              <a:rPr lang="ja-JP" altLang="en-US" sz="1400" b="1">
                <a:solidFill>
                  <a:srgbClr val="558ED5"/>
                </a:solidFill>
                <a:latin typeface="Meiryo UI" panose="020B0604030504040204" pitchFamily="50" charset="-128"/>
                <a:ea typeface="Meiryo UI" panose="020B0604030504040204" pitchFamily="50" charset="-128"/>
              </a:rPr>
              <a:t>　　第</a:t>
            </a:r>
            <a:r>
              <a:rPr lang="en-US" altLang="ja-JP" sz="1400" b="1">
                <a:solidFill>
                  <a:srgbClr val="558ED5"/>
                </a:solidFill>
                <a:latin typeface="Meiryo UI" panose="020B0604030504040204" pitchFamily="50" charset="-128"/>
                <a:ea typeface="Meiryo UI" panose="020B0604030504040204" pitchFamily="50" charset="-128"/>
              </a:rPr>
              <a:t>1</a:t>
            </a:r>
            <a:r>
              <a:rPr lang="ja-JP" altLang="en-US" sz="1400" b="1">
                <a:solidFill>
                  <a:srgbClr val="558ED5"/>
                </a:solidFill>
                <a:latin typeface="Meiryo UI" panose="020B0604030504040204" pitchFamily="50" charset="-128"/>
                <a:ea typeface="Meiryo UI" panose="020B0604030504040204" pitchFamily="50" charset="-128"/>
              </a:rPr>
              <a:t>回審議会：諮問</a:t>
            </a:r>
            <a:r>
              <a:rPr lang="ja-JP" altLang="en-US" sz="1400">
                <a:solidFill>
                  <a:srgbClr val="558ED5"/>
                </a:solidFill>
                <a:latin typeface="Meiryo UI" panose="020B0604030504040204" pitchFamily="50" charset="-128"/>
                <a:ea typeface="Meiryo UI" panose="020B0604030504040204" pitchFamily="50" charset="-128"/>
              </a:rPr>
              <a:t> </a:t>
            </a:r>
            <a:endParaRPr lang="en-US" altLang="ja-JP" sz="1400">
              <a:solidFill>
                <a:srgbClr val="558ED5"/>
              </a:solidFill>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　長寿命化計画の見直しについて</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現計画の検証</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社会情勢をの変化を踏まえた課題整理</a:t>
            </a:r>
            <a:endParaRPr lang="en-US" altLang="ja-JP" sz="1200">
              <a:solidFill>
                <a:srgbClr val="000000"/>
              </a:solidFill>
              <a:latin typeface="Meiryo UI" panose="020B0604030504040204" pitchFamily="50" charset="-128"/>
              <a:ea typeface="Meiryo UI" panose="020B0604030504040204" pitchFamily="50" charset="-128"/>
            </a:endParaRPr>
          </a:p>
          <a:p>
            <a:pPr eaLnBrk="1" hangingPunct="1">
              <a:spcBef>
                <a:spcPct val="0"/>
              </a:spcBef>
              <a:buFont typeface="Arial" panose="020B0604020202020204" pitchFamily="34" charset="0"/>
              <a:buNone/>
              <a:defRPr/>
            </a:pPr>
            <a:r>
              <a:rPr lang="ja-JP" altLang="en-US" sz="1200">
                <a:solidFill>
                  <a:srgbClr val="000000"/>
                </a:solidFill>
                <a:latin typeface="Meiryo UI" panose="020B0604030504040204" pitchFamily="50" charset="-128"/>
                <a:ea typeface="Meiryo UI" panose="020B0604030504040204" pitchFamily="50" charset="-128"/>
              </a:rPr>
              <a:t>　・　今後の取組の方向性</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5128" name="片側の 2 つの角を丸めた四角形 10">
            <a:extLst>
              <a:ext uri="{FF2B5EF4-FFF2-40B4-BE49-F238E27FC236}">
                <a16:creationId xmlns:a16="http://schemas.microsoft.com/office/drawing/2014/main" id="{5D6DD985-4712-4B81-4A65-29A296C887C4}"/>
              </a:ext>
            </a:extLst>
          </p:cNvPr>
          <p:cNvSpPr/>
          <p:nvPr/>
        </p:nvSpPr>
        <p:spPr bwMode="auto">
          <a:xfrm>
            <a:off x="1111250" y="2114469"/>
            <a:ext cx="4643438" cy="5692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3/11,15,26</a:t>
            </a:r>
            <a:r>
              <a:rPr lang="ja-JP" altLang="en-US" sz="1400" b="1">
                <a:solidFill>
                  <a:schemeClr val="accent3"/>
                </a:solidFill>
                <a:latin typeface="Meiryo UI" panose="020B0604030504040204" pitchFamily="50" charset="-128"/>
                <a:ea typeface="Meiryo UI" panose="020B0604030504040204" pitchFamily="50" charset="-128"/>
              </a:rPr>
              <a:t>　第</a:t>
            </a:r>
            <a:r>
              <a:rPr lang="en-US" altLang="ja-JP" sz="1400" b="1">
                <a:solidFill>
                  <a:schemeClr val="accent3"/>
                </a:solidFill>
                <a:latin typeface="Meiryo UI" panose="020B0604030504040204" pitchFamily="50" charset="-128"/>
                <a:ea typeface="Meiryo UI" panose="020B0604030504040204" pitchFamily="50" charset="-128"/>
              </a:rPr>
              <a:t>1</a:t>
            </a:r>
            <a:r>
              <a:rPr lang="ja-JP" altLang="en-US" sz="1400" b="1">
                <a:solidFill>
                  <a:schemeClr val="accent3"/>
                </a:solidFill>
                <a:latin typeface="Meiryo UI" panose="020B0604030504040204" pitchFamily="50" charset="-128"/>
                <a:ea typeface="Meiryo UI" panose="020B0604030504040204" pitchFamily="50" charset="-128"/>
              </a:rPr>
              <a:t>回各部会</a:t>
            </a:r>
            <a:endParaRPr lang="en-US" altLang="ja-JP" sz="1400">
              <a:solidFill>
                <a:schemeClr val="accent3"/>
              </a:solidFill>
              <a:latin typeface="Meiryo UI" panose="020B0604030504040204" pitchFamily="50" charset="-128"/>
              <a:ea typeface="Meiryo UI" panose="020B0604030504040204" pitchFamily="50" charset="-128"/>
            </a:endParaRPr>
          </a:p>
          <a:p>
            <a:pPr marL="285744" lvl="1" indent="-285744" eaLnBrk="1" hangingPunct="1">
              <a:lnSpc>
                <a:spcPct val="90000"/>
              </a:lnSpc>
              <a:spcAft>
                <a:spcPct val="15000"/>
              </a:spcAft>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各分野の取組方針（たたき台）作成</a:t>
            </a:r>
          </a:p>
        </p:txBody>
      </p:sp>
      <p:sp>
        <p:nvSpPr>
          <p:cNvPr id="5129" name="片側の 2 つの角を丸めた四角形 14">
            <a:extLst>
              <a:ext uri="{FF2B5EF4-FFF2-40B4-BE49-F238E27FC236}">
                <a16:creationId xmlns:a16="http://schemas.microsoft.com/office/drawing/2014/main" id="{44B9E518-7CB0-5BBF-089F-C0388778FC80}"/>
              </a:ext>
            </a:extLst>
          </p:cNvPr>
          <p:cNvSpPr/>
          <p:nvPr/>
        </p:nvSpPr>
        <p:spPr bwMode="auto">
          <a:xfrm>
            <a:off x="1111250" y="3961082"/>
            <a:ext cx="4765675" cy="4409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63576" tIns="14605" rIns="14605" bIns="14605" spcCol="1270" anchor="ctr"/>
          <a:lstStyle/>
          <a:p>
            <a:pPr marL="0" lvl="1" defTabSz="1022325" eaLnBrk="1" fontAlgn="auto" hangingPunct="1">
              <a:lnSpc>
                <a:spcPct val="90000"/>
              </a:lnSpc>
              <a:spcAft>
                <a:spcPct val="15000"/>
              </a:spcAft>
              <a:defRPr/>
            </a:pPr>
            <a:r>
              <a:rPr lang="ja-JP" altLang="en-US" sz="1400">
                <a:solidFill>
                  <a:schemeClr val="accent3"/>
                </a:solidFill>
                <a:latin typeface="Meiryo UI" pitchFamily="50" charset="-128"/>
                <a:ea typeface="Meiryo UI" pitchFamily="50" charset="-128"/>
                <a:cs typeface="Meiryo UI" pitchFamily="50" charset="-128"/>
              </a:rPr>
              <a:t>◆</a:t>
            </a:r>
            <a:r>
              <a:rPr lang="en-US" altLang="ja-JP" sz="1400" b="1">
                <a:solidFill>
                  <a:schemeClr val="accent3"/>
                </a:solidFill>
                <a:latin typeface="Meiryo UI" pitchFamily="50" charset="-128"/>
                <a:ea typeface="Meiryo UI" pitchFamily="50" charset="-128"/>
                <a:cs typeface="Meiryo UI" pitchFamily="50" charset="-128"/>
              </a:rPr>
              <a:t>6/25,27,7/2</a:t>
            </a:r>
            <a:r>
              <a:rPr lang="ja-JP" altLang="en-US" sz="1400" b="1">
                <a:solidFill>
                  <a:schemeClr val="accent3"/>
                </a:solidFill>
                <a:latin typeface="Meiryo UI" pitchFamily="50" charset="-128"/>
                <a:ea typeface="Meiryo UI" pitchFamily="50" charset="-128"/>
                <a:cs typeface="Meiryo UI" pitchFamily="50" charset="-128"/>
              </a:rPr>
              <a:t>　第</a:t>
            </a:r>
            <a:r>
              <a:rPr lang="en-US" altLang="ja-JP" sz="1400" b="1">
                <a:solidFill>
                  <a:schemeClr val="accent3"/>
                </a:solidFill>
                <a:latin typeface="Meiryo UI" pitchFamily="50" charset="-128"/>
                <a:ea typeface="Meiryo UI" pitchFamily="50" charset="-128"/>
                <a:cs typeface="Meiryo UI" pitchFamily="50" charset="-128"/>
              </a:rPr>
              <a:t>2</a:t>
            </a:r>
            <a:r>
              <a:rPr lang="ja-JP" altLang="en-US" sz="1400" b="1">
                <a:solidFill>
                  <a:schemeClr val="accent3"/>
                </a:solidFill>
                <a:latin typeface="Meiryo UI" pitchFamily="50" charset="-128"/>
                <a:ea typeface="Meiryo UI" pitchFamily="50" charset="-128"/>
                <a:cs typeface="Meiryo UI" pitchFamily="50" charset="-128"/>
              </a:rPr>
              <a:t>回各部会</a:t>
            </a:r>
            <a:r>
              <a:rPr lang="ja-JP" altLang="en-US" sz="1400">
                <a:solidFill>
                  <a:schemeClr val="accent3"/>
                </a:solidFill>
                <a:latin typeface="Meiryo UI" pitchFamily="50" charset="-128"/>
                <a:ea typeface="Meiryo UI" pitchFamily="50" charset="-128"/>
                <a:cs typeface="Meiryo UI" pitchFamily="50" charset="-128"/>
              </a:rPr>
              <a:t>　</a:t>
            </a:r>
            <a:endParaRPr lang="en-US" altLang="ja-JP" sz="1400">
              <a:solidFill>
                <a:schemeClr val="accent3"/>
              </a:solidFill>
              <a:latin typeface="Meiryo UI" pitchFamily="50" charset="-128"/>
              <a:ea typeface="Meiryo UI" pitchFamily="50" charset="-128"/>
              <a:cs typeface="Meiryo UI" pitchFamily="50" charset="-128"/>
            </a:endParaRPr>
          </a:p>
          <a:p>
            <a:pPr marL="285744" lvl="1" indent="-285744" defTabSz="1022325" eaLnBrk="1" fontAlgn="auto" hangingPunct="1">
              <a:lnSpc>
                <a:spcPct val="90000"/>
              </a:lnSpc>
              <a:spcAft>
                <a:spcPct val="15000"/>
              </a:spcAft>
              <a:buFont typeface="Wingdings" panose="05000000000000000000" pitchFamily="2" charset="2"/>
              <a:buChar char="p"/>
              <a:defRPr/>
            </a:pPr>
            <a:r>
              <a:rPr lang="ja-JP" altLang="en-US" sz="1200">
                <a:latin typeface="Meiryo UI" pitchFamily="50" charset="-128"/>
                <a:ea typeface="Meiryo UI" pitchFamily="50" charset="-128"/>
                <a:cs typeface="Meiryo UI" pitchFamily="50" charset="-128"/>
              </a:rPr>
              <a:t>取組方針に基づいた具体的な取組内容の検討</a:t>
            </a:r>
            <a:endParaRPr lang="en-US" altLang="ja-JP" sz="1200">
              <a:latin typeface="Meiryo UI" pitchFamily="50" charset="-128"/>
              <a:ea typeface="Meiryo UI" pitchFamily="50" charset="-128"/>
              <a:cs typeface="Meiryo UI" pitchFamily="50" charset="-128"/>
            </a:endParaRPr>
          </a:p>
        </p:txBody>
      </p:sp>
      <p:sp>
        <p:nvSpPr>
          <p:cNvPr id="5130" name="片側の 2 つの角を丸めた四角形 14">
            <a:extLst>
              <a:ext uri="{FF2B5EF4-FFF2-40B4-BE49-F238E27FC236}">
                <a16:creationId xmlns:a16="http://schemas.microsoft.com/office/drawing/2014/main" id="{D216085A-2D17-1C17-EEF5-30E2B79128E3}"/>
              </a:ext>
            </a:extLst>
          </p:cNvPr>
          <p:cNvSpPr/>
          <p:nvPr/>
        </p:nvSpPr>
        <p:spPr bwMode="auto">
          <a:xfrm>
            <a:off x="1111250" y="4835196"/>
            <a:ext cx="4648200" cy="9164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63576" tIns="14605" rIns="14605" bIns="14605" spcCol="1270" anchor="ctr"/>
          <a:lstStyle/>
          <a:p>
            <a:pPr marL="0" lvl="1" defTabSz="1022325" eaLnBrk="1" fontAlgn="auto" hangingPunct="1">
              <a:lnSpc>
                <a:spcPct val="90000"/>
              </a:lnSpc>
              <a:spcAft>
                <a:spcPct val="15000"/>
              </a:spcAft>
              <a:defRPr/>
            </a:pPr>
            <a:r>
              <a:rPr lang="ja-JP" altLang="en-US" sz="1400">
                <a:solidFill>
                  <a:schemeClr val="accent3"/>
                </a:solidFill>
                <a:latin typeface="Meiryo UI"/>
                <a:ea typeface="Meiryo UI"/>
                <a:cs typeface="Meiryo UI" pitchFamily="50" charset="-128"/>
              </a:rPr>
              <a:t>◆</a:t>
            </a:r>
            <a:r>
              <a:rPr lang="en-US" altLang="ja-JP" sz="1400" b="1">
                <a:solidFill>
                  <a:schemeClr val="accent3"/>
                </a:solidFill>
                <a:latin typeface="Meiryo UI"/>
                <a:ea typeface="Meiryo UI"/>
                <a:cs typeface="Meiryo UI" pitchFamily="50" charset="-128"/>
              </a:rPr>
              <a:t>7/22～31</a:t>
            </a:r>
            <a:r>
              <a:rPr lang="ja-JP" altLang="en-US" sz="1400" b="1">
                <a:solidFill>
                  <a:schemeClr val="accent3"/>
                </a:solidFill>
                <a:latin typeface="Meiryo UI"/>
                <a:ea typeface="Meiryo UI"/>
                <a:cs typeface="Meiryo UI" pitchFamily="50" charset="-128"/>
              </a:rPr>
              <a:t>　第</a:t>
            </a:r>
            <a:r>
              <a:rPr lang="en-US" altLang="ja-JP" sz="1400" b="1">
                <a:solidFill>
                  <a:schemeClr val="accent3"/>
                </a:solidFill>
                <a:latin typeface="Meiryo UI"/>
                <a:ea typeface="Meiryo UI"/>
                <a:cs typeface="Meiryo UI" pitchFamily="50" charset="-128"/>
              </a:rPr>
              <a:t>2</a:t>
            </a:r>
            <a:r>
              <a:rPr lang="ja-JP" altLang="en-US" sz="1400" b="1">
                <a:solidFill>
                  <a:schemeClr val="accent3"/>
                </a:solidFill>
                <a:latin typeface="Meiryo UI"/>
                <a:ea typeface="Meiryo UI"/>
                <a:cs typeface="Meiryo UI" pitchFamily="50" charset="-128"/>
              </a:rPr>
              <a:t>回全体検討部会（書面）</a:t>
            </a:r>
            <a:r>
              <a:rPr lang="ja-JP" altLang="en-US" sz="1400">
                <a:solidFill>
                  <a:schemeClr val="accent3"/>
                </a:solidFill>
                <a:latin typeface="Meiryo UI"/>
                <a:ea typeface="Meiryo UI"/>
                <a:cs typeface="Meiryo UI" pitchFamily="50" charset="-128"/>
              </a:rPr>
              <a:t>　</a:t>
            </a:r>
            <a:endParaRPr lang="en-US" altLang="ja-JP" sz="1400">
              <a:solidFill>
                <a:schemeClr val="accent3"/>
              </a:solidFill>
              <a:latin typeface="Meiryo UI"/>
              <a:ea typeface="Meiryo UI"/>
              <a:cs typeface="Meiryo UI" pitchFamily="50" charset="-128"/>
            </a:endParaRPr>
          </a:p>
          <a:p>
            <a:pPr marL="285115" lvl="1" indent="-285115" defTabSz="1022325" eaLnBrk="1" fontAlgn="auto" hangingPunct="1">
              <a:lnSpc>
                <a:spcPct val="90000"/>
              </a:lnSpc>
              <a:spcAft>
                <a:spcPct val="15000"/>
              </a:spcAft>
              <a:buFont typeface="Wingdings" panose="05000000000000000000" pitchFamily="2" charset="2"/>
              <a:buChar char="p"/>
              <a:defRPr/>
            </a:pPr>
            <a:r>
              <a:rPr lang="ja-JP" altLang="en-US" sz="1200">
                <a:latin typeface="Meiryo UI" pitchFamily="50" charset="-128"/>
                <a:ea typeface="Meiryo UI" pitchFamily="50" charset="-128"/>
                <a:cs typeface="Meiryo UI" pitchFamily="50" charset="-128"/>
              </a:rPr>
              <a:t>取組方針に基づいた具体的な取組内容の検討</a:t>
            </a:r>
          </a:p>
          <a:p>
            <a:pPr marL="0" lvl="1" defTabSz="1022325" eaLnBrk="1" fontAlgn="auto" hangingPunct="1">
              <a:lnSpc>
                <a:spcPct val="90000"/>
              </a:lnSpc>
              <a:spcAft>
                <a:spcPct val="15000"/>
              </a:spcAft>
              <a:defRPr/>
            </a:pPr>
            <a:r>
              <a:rPr lang="ja-JP" altLang="en-US" sz="1400">
                <a:solidFill>
                  <a:schemeClr val="accent1"/>
                </a:solidFill>
                <a:latin typeface="Meiryo UI"/>
                <a:ea typeface="Meiryo UI"/>
                <a:cs typeface="Meiryo UI" pitchFamily="50" charset="-128"/>
              </a:rPr>
              <a:t>◆</a:t>
            </a:r>
            <a:r>
              <a:rPr lang="ja-JP" altLang="en-US" sz="1400" b="1">
                <a:solidFill>
                  <a:schemeClr val="accent1"/>
                </a:solidFill>
                <a:latin typeface="Meiryo UI"/>
                <a:ea typeface="Meiryo UI"/>
                <a:cs typeface="Meiryo UI" pitchFamily="50" charset="-128"/>
              </a:rPr>
              <a:t>８</a:t>
            </a:r>
            <a:r>
              <a:rPr lang="en-US" altLang="ja-JP" sz="1400" b="1">
                <a:solidFill>
                  <a:schemeClr val="accent1"/>
                </a:solidFill>
                <a:latin typeface="Meiryo UI"/>
                <a:ea typeface="Meiryo UI"/>
                <a:cs typeface="Meiryo UI" pitchFamily="50" charset="-128"/>
              </a:rPr>
              <a:t>/</a:t>
            </a:r>
            <a:r>
              <a:rPr lang="ja-JP" altLang="en-US" sz="1400" b="1">
                <a:solidFill>
                  <a:schemeClr val="accent1"/>
                </a:solidFill>
                <a:latin typeface="Meiryo UI"/>
                <a:ea typeface="Meiryo UI"/>
                <a:cs typeface="Meiryo UI" pitchFamily="50" charset="-128"/>
              </a:rPr>
              <a:t>９　第</a:t>
            </a:r>
            <a:r>
              <a:rPr lang="en-US" altLang="ja-JP" sz="1400" b="1">
                <a:solidFill>
                  <a:schemeClr val="accent1"/>
                </a:solidFill>
                <a:latin typeface="Meiryo UI"/>
                <a:ea typeface="Meiryo UI"/>
                <a:cs typeface="Meiryo UI" pitchFamily="50" charset="-128"/>
              </a:rPr>
              <a:t>2</a:t>
            </a:r>
            <a:r>
              <a:rPr lang="ja-JP" altLang="en-US" sz="1400" b="1">
                <a:solidFill>
                  <a:schemeClr val="accent1"/>
                </a:solidFill>
                <a:latin typeface="Meiryo UI"/>
                <a:ea typeface="Meiryo UI"/>
                <a:cs typeface="Meiryo UI" pitchFamily="50" charset="-128"/>
              </a:rPr>
              <a:t>回審議会：中間とりまとめ</a:t>
            </a:r>
            <a:r>
              <a:rPr lang="ja-JP" altLang="en-US" sz="1400">
                <a:solidFill>
                  <a:schemeClr val="accent1"/>
                </a:solidFill>
                <a:latin typeface="Meiryo UI"/>
                <a:ea typeface="Meiryo UI"/>
                <a:cs typeface="Meiryo UI" pitchFamily="50" charset="-128"/>
              </a:rPr>
              <a:t>　</a:t>
            </a:r>
            <a:endParaRPr lang="en-US" altLang="ja-JP" sz="1400">
              <a:solidFill>
                <a:schemeClr val="accent1"/>
              </a:solidFill>
              <a:latin typeface="Meiryo UI"/>
              <a:ea typeface="Meiryo UI"/>
              <a:cs typeface="Meiryo UI" pitchFamily="50" charset="-128"/>
            </a:endParaRPr>
          </a:p>
          <a:p>
            <a:pPr marL="285115" lvl="1" indent="-285115" defTabSz="1022325" eaLnBrk="1" fontAlgn="auto" hangingPunct="1">
              <a:lnSpc>
                <a:spcPct val="90000"/>
              </a:lnSpc>
              <a:spcAft>
                <a:spcPct val="15000"/>
              </a:spcAft>
              <a:buFont typeface="Wingdings" panose="05000000000000000000" pitchFamily="2" charset="2"/>
              <a:buChar char="p"/>
              <a:defRPr/>
            </a:pPr>
            <a:r>
              <a:rPr lang="ja-JP" altLang="en-US" sz="1200">
                <a:latin typeface="Meiryo UI" pitchFamily="50" charset="-128"/>
                <a:ea typeface="Meiryo UI" pitchFamily="50" charset="-128"/>
                <a:cs typeface="Meiryo UI" pitchFamily="50" charset="-128"/>
              </a:rPr>
              <a:t>取組方針に基づいた具体的な取組内容の検討</a:t>
            </a:r>
          </a:p>
        </p:txBody>
      </p:sp>
      <p:sp>
        <p:nvSpPr>
          <p:cNvPr id="5131" name="片側の 2 つの角を丸めた四角形 10">
            <a:extLst>
              <a:ext uri="{FF2B5EF4-FFF2-40B4-BE49-F238E27FC236}">
                <a16:creationId xmlns:a16="http://schemas.microsoft.com/office/drawing/2014/main" id="{5CFAA3ED-4825-B52B-28CE-A1969BF8FCB7}"/>
              </a:ext>
            </a:extLst>
          </p:cNvPr>
          <p:cNvSpPr/>
          <p:nvPr/>
        </p:nvSpPr>
        <p:spPr bwMode="auto">
          <a:xfrm>
            <a:off x="1111250" y="5859408"/>
            <a:ext cx="4643438" cy="7776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10/</a:t>
            </a:r>
            <a:r>
              <a:rPr lang="ja-JP" altLang="en-US" sz="1400" b="1">
                <a:solidFill>
                  <a:schemeClr val="accent3"/>
                </a:solidFill>
                <a:latin typeface="Meiryo UI" panose="020B0604030504040204" pitchFamily="50" charset="-128"/>
                <a:ea typeface="Meiryo UI" panose="020B0604030504040204" pitchFamily="50" charset="-128"/>
              </a:rPr>
              <a:t>下旬　第</a:t>
            </a:r>
            <a:r>
              <a:rPr lang="en-US" altLang="ja-JP" sz="1400" b="1">
                <a:solidFill>
                  <a:schemeClr val="accent3"/>
                </a:solidFill>
                <a:latin typeface="Meiryo UI" panose="020B0604030504040204" pitchFamily="50" charset="-128"/>
                <a:ea typeface="Meiryo UI" panose="020B0604030504040204" pitchFamily="50" charset="-128"/>
              </a:rPr>
              <a:t>3</a:t>
            </a:r>
            <a:r>
              <a:rPr lang="ja-JP" altLang="en-US" sz="1400" b="1">
                <a:solidFill>
                  <a:schemeClr val="accent3"/>
                </a:solidFill>
                <a:latin typeface="Meiryo UI" panose="020B0604030504040204" pitchFamily="50" charset="-128"/>
                <a:ea typeface="Meiryo UI" panose="020B0604030504040204" pitchFamily="50" charset="-128"/>
              </a:rPr>
              <a:t>回各部会</a:t>
            </a:r>
            <a:r>
              <a:rPr lang="ja-JP" altLang="en-US" sz="1400">
                <a:solidFill>
                  <a:schemeClr val="dk1">
                    <a:hueOff val="0"/>
                    <a:satOff val="0"/>
                    <a:lumOff val="0"/>
                    <a:alphaOff val="0"/>
                  </a:schemeClr>
                </a:solidFill>
                <a:latin typeface="Meiryo UI" pitchFamily="50" charset="-128"/>
                <a:ea typeface="Meiryo UI" pitchFamily="50" charset="-128"/>
              </a:rPr>
              <a:t>：各分野の最終とりまとめ</a:t>
            </a:r>
            <a:endParaRPr lang="en-US" altLang="ja-JP" sz="1400">
              <a:solidFill>
                <a:schemeClr val="dk1">
                  <a:hueOff val="0"/>
                  <a:satOff val="0"/>
                  <a:lumOff val="0"/>
                  <a:alphaOff val="0"/>
                </a:schemeClr>
              </a:solidFill>
              <a:latin typeface="Meiryo UI" pitchFamily="50" charset="-128"/>
              <a:ea typeface="Meiryo UI" pitchFamily="50" charset="-128"/>
            </a:endParaRPr>
          </a:p>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11/</a:t>
            </a:r>
            <a:r>
              <a:rPr lang="ja-JP" altLang="en-US" sz="1400" b="1">
                <a:solidFill>
                  <a:schemeClr val="accent3"/>
                </a:solidFill>
                <a:latin typeface="Meiryo UI" panose="020B0604030504040204" pitchFamily="50" charset="-128"/>
                <a:ea typeface="Meiryo UI" panose="020B0604030504040204" pitchFamily="50" charset="-128"/>
              </a:rPr>
              <a:t>下旬　第</a:t>
            </a:r>
            <a:r>
              <a:rPr lang="en-US" altLang="ja-JP" sz="1400" b="1">
                <a:solidFill>
                  <a:schemeClr val="accent3"/>
                </a:solidFill>
                <a:latin typeface="Meiryo UI" panose="020B0604030504040204" pitchFamily="50" charset="-128"/>
                <a:ea typeface="Meiryo UI" panose="020B0604030504040204" pitchFamily="50" charset="-128"/>
              </a:rPr>
              <a:t>3</a:t>
            </a:r>
            <a:r>
              <a:rPr lang="ja-JP" altLang="en-US" sz="1400" b="1">
                <a:solidFill>
                  <a:schemeClr val="accent3"/>
                </a:solidFill>
                <a:latin typeface="Meiryo UI" panose="020B0604030504040204" pitchFamily="50" charset="-128"/>
                <a:ea typeface="Meiryo UI" panose="020B0604030504040204" pitchFamily="50" charset="-128"/>
              </a:rPr>
              <a:t>回全体検討部会</a:t>
            </a:r>
            <a:r>
              <a:rPr lang="ja-JP" altLang="en-US" sz="1400">
                <a:solidFill>
                  <a:schemeClr val="dk1">
                    <a:hueOff val="0"/>
                    <a:satOff val="0"/>
                    <a:lumOff val="0"/>
                    <a:alphaOff val="0"/>
                  </a:schemeClr>
                </a:solidFill>
                <a:latin typeface="Meiryo UI" pitchFamily="50" charset="-128"/>
                <a:ea typeface="Meiryo UI" pitchFamily="50" charset="-128"/>
              </a:rPr>
              <a:t>：最終とりまとめ</a:t>
            </a:r>
            <a:endParaRPr lang="en-US" altLang="ja-JP" sz="1400" b="1">
              <a:solidFill>
                <a:srgbClr val="000000"/>
              </a:solidFill>
              <a:latin typeface="Meiryo UI" panose="020B0604030504040204" pitchFamily="50" charset="-128"/>
              <a:ea typeface="Meiryo UI" panose="020B0604030504040204" pitchFamily="50" charset="-128"/>
            </a:endParaRPr>
          </a:p>
          <a:p>
            <a:pPr marL="0" lvl="1" eaLnBrk="1" hangingPunct="1">
              <a:lnSpc>
                <a:spcPct val="90000"/>
              </a:lnSpc>
              <a:spcAft>
                <a:spcPct val="15000"/>
              </a:spcAft>
              <a:defRPr/>
            </a:pPr>
            <a:r>
              <a:rPr lang="ja-JP" altLang="en-US" sz="1400" b="1">
                <a:solidFill>
                  <a:schemeClr val="accent1"/>
                </a:solidFill>
                <a:latin typeface="Meiryo UI" panose="020B0604030504040204" pitchFamily="50" charset="-128"/>
                <a:ea typeface="Meiryo UI" panose="020B0604030504040204" pitchFamily="50" charset="-128"/>
              </a:rPr>
              <a:t>◆</a:t>
            </a:r>
            <a:r>
              <a:rPr lang="en-US" altLang="ja-JP" sz="1400" b="1">
                <a:solidFill>
                  <a:schemeClr val="accent1"/>
                </a:solidFill>
                <a:latin typeface="Meiryo UI" panose="020B0604030504040204" pitchFamily="50" charset="-128"/>
                <a:ea typeface="Meiryo UI" panose="020B0604030504040204" pitchFamily="50" charset="-128"/>
              </a:rPr>
              <a:t>R7/1/</a:t>
            </a:r>
            <a:r>
              <a:rPr lang="ja-JP" altLang="en-US" sz="1400" b="1">
                <a:solidFill>
                  <a:schemeClr val="accent1"/>
                </a:solidFill>
                <a:latin typeface="Meiryo UI" panose="020B0604030504040204" pitchFamily="50" charset="-128"/>
                <a:ea typeface="Meiryo UI" panose="020B0604030504040204" pitchFamily="50" charset="-128"/>
              </a:rPr>
              <a:t>中旬　第</a:t>
            </a:r>
            <a:r>
              <a:rPr lang="en-US" altLang="ja-JP" sz="1400" b="1">
                <a:solidFill>
                  <a:schemeClr val="accent1"/>
                </a:solidFill>
                <a:latin typeface="Meiryo UI" panose="020B0604030504040204" pitchFamily="50" charset="-128"/>
                <a:ea typeface="Meiryo UI" panose="020B0604030504040204" pitchFamily="50" charset="-128"/>
              </a:rPr>
              <a:t>3</a:t>
            </a:r>
            <a:r>
              <a:rPr lang="ja-JP" altLang="en-US" sz="1400" b="1">
                <a:solidFill>
                  <a:schemeClr val="accent1"/>
                </a:solidFill>
                <a:latin typeface="Meiryo UI" panose="020B0604030504040204" pitchFamily="50" charset="-128"/>
                <a:ea typeface="Meiryo UI" panose="020B0604030504040204" pitchFamily="50" charset="-128"/>
              </a:rPr>
              <a:t>回審議会：答申</a:t>
            </a:r>
            <a:endParaRPr lang="en-US" altLang="ja-JP" sz="1400" b="1">
              <a:solidFill>
                <a:srgbClr val="000000"/>
              </a:solidFill>
              <a:latin typeface="Meiryo UI" panose="020B0604030504040204" pitchFamily="50" charset="-128"/>
              <a:ea typeface="Meiryo UI" panose="020B0604030504040204" pitchFamily="50" charset="-128"/>
            </a:endParaRPr>
          </a:p>
        </p:txBody>
      </p:sp>
      <p:sp>
        <p:nvSpPr>
          <p:cNvPr id="5132" name="片側の 2 つの角を丸めた四角形 10">
            <a:extLst>
              <a:ext uri="{FF2B5EF4-FFF2-40B4-BE49-F238E27FC236}">
                <a16:creationId xmlns:a16="http://schemas.microsoft.com/office/drawing/2014/main" id="{023081E3-E979-4966-0C40-3500237935D0}"/>
              </a:ext>
            </a:extLst>
          </p:cNvPr>
          <p:cNvSpPr/>
          <p:nvPr/>
        </p:nvSpPr>
        <p:spPr bwMode="auto">
          <a:xfrm>
            <a:off x="1111250" y="2890839"/>
            <a:ext cx="4651375" cy="585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marL="342900" indent="-342900" defTabSz="889000">
              <a:defRPr kumimoji="1">
                <a:solidFill>
                  <a:schemeClr val="tx1"/>
                </a:solidFill>
                <a:latin typeface="Calibri" panose="020F0502020204030204" pitchFamily="34" charset="0"/>
                <a:ea typeface="ＭＳ Ｐゴシック" panose="020B0600070205080204" pitchFamily="50" charset="-128"/>
              </a:defRPr>
            </a:lvl1pPr>
            <a:lvl2pPr defTabSz="889000">
              <a:defRPr kumimoji="1">
                <a:solidFill>
                  <a:schemeClr val="tx1"/>
                </a:solidFill>
                <a:latin typeface="Calibri" panose="020F0502020204030204" pitchFamily="34" charset="0"/>
                <a:ea typeface="ＭＳ Ｐゴシック" panose="020B0600070205080204" pitchFamily="50" charset="-128"/>
              </a:defRPr>
            </a:lvl2pPr>
            <a:lvl3pPr marL="1143000" indent="-228600" defTabSz="889000">
              <a:defRPr kumimoji="1">
                <a:solidFill>
                  <a:schemeClr val="tx1"/>
                </a:solidFill>
                <a:latin typeface="Calibri" panose="020F0502020204030204" pitchFamily="34" charset="0"/>
                <a:ea typeface="ＭＳ Ｐゴシック" panose="020B0600070205080204" pitchFamily="50" charset="-128"/>
              </a:defRPr>
            </a:lvl3pPr>
            <a:lvl4pPr marL="1600200" indent="-228600" defTabSz="889000">
              <a:defRPr kumimoji="1">
                <a:solidFill>
                  <a:schemeClr val="tx1"/>
                </a:solidFill>
                <a:latin typeface="Calibri" panose="020F0502020204030204" pitchFamily="34" charset="0"/>
                <a:ea typeface="ＭＳ Ｐゴシック" panose="020B0600070205080204" pitchFamily="50" charset="-128"/>
              </a:defRPr>
            </a:lvl4pPr>
            <a:lvl5pPr marL="2057400" indent="-228600" defTabSz="8890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8890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lvl="1" eaLnBrk="1" hangingPunct="1">
              <a:lnSpc>
                <a:spcPct val="90000"/>
              </a:lnSpc>
              <a:spcAft>
                <a:spcPct val="15000"/>
              </a:spcAft>
              <a:defRPr/>
            </a:pPr>
            <a:r>
              <a:rPr lang="ja-JP" altLang="en-US" sz="1400" b="1">
                <a:solidFill>
                  <a:schemeClr val="accent3"/>
                </a:solidFill>
                <a:latin typeface="Meiryo UI" panose="020B0604030504040204" pitchFamily="50" charset="-128"/>
                <a:ea typeface="Meiryo UI" panose="020B0604030504040204" pitchFamily="50" charset="-128"/>
              </a:rPr>
              <a:t>◆</a:t>
            </a:r>
            <a:r>
              <a:rPr lang="en-US" altLang="ja-JP" sz="1400" b="1">
                <a:solidFill>
                  <a:schemeClr val="accent3"/>
                </a:solidFill>
                <a:latin typeface="Meiryo UI" panose="020B0604030504040204" pitchFamily="50" charset="-128"/>
                <a:ea typeface="Meiryo UI" panose="020B0604030504040204" pitchFamily="50" charset="-128"/>
              </a:rPr>
              <a:t>5/14</a:t>
            </a:r>
            <a:r>
              <a:rPr lang="ja-JP" altLang="en-US" sz="1400" b="1">
                <a:solidFill>
                  <a:schemeClr val="accent3"/>
                </a:solidFill>
                <a:latin typeface="Meiryo UI" panose="020B0604030504040204" pitchFamily="50" charset="-128"/>
                <a:ea typeface="Meiryo UI" panose="020B0604030504040204" pitchFamily="50" charset="-128"/>
              </a:rPr>
              <a:t>　第</a:t>
            </a:r>
            <a:r>
              <a:rPr lang="en-US" altLang="ja-JP" sz="1400" b="1">
                <a:solidFill>
                  <a:schemeClr val="accent3"/>
                </a:solidFill>
                <a:latin typeface="Meiryo UI" panose="020B0604030504040204" pitchFamily="50" charset="-128"/>
                <a:ea typeface="Meiryo UI" panose="020B0604030504040204" pitchFamily="50" charset="-128"/>
              </a:rPr>
              <a:t>1</a:t>
            </a:r>
            <a:r>
              <a:rPr lang="ja-JP" altLang="en-US" sz="1400" b="1">
                <a:solidFill>
                  <a:schemeClr val="accent3"/>
                </a:solidFill>
                <a:latin typeface="Meiryo UI" panose="020B0604030504040204" pitchFamily="50" charset="-128"/>
                <a:ea typeface="Meiryo UI" panose="020B0604030504040204" pitchFamily="50" charset="-128"/>
              </a:rPr>
              <a:t>回全体検討部会</a:t>
            </a:r>
            <a:endParaRPr lang="en-US" altLang="ja-JP" sz="1400">
              <a:solidFill>
                <a:schemeClr val="accent3"/>
              </a:solidFill>
              <a:latin typeface="Meiryo UI" panose="020B0604030504040204" pitchFamily="50" charset="-128"/>
              <a:ea typeface="Meiryo UI" panose="020B0604030504040204" pitchFamily="50" charset="-128"/>
            </a:endParaRPr>
          </a:p>
          <a:p>
            <a:pPr marL="285744" lvl="1" indent="-285744" eaLnBrk="1" hangingPunct="1">
              <a:lnSpc>
                <a:spcPct val="90000"/>
              </a:lnSpc>
              <a:spcAft>
                <a:spcPct val="15000"/>
              </a:spcAft>
              <a:buFont typeface="Wingdings" panose="05000000000000000000" pitchFamily="2" charset="2"/>
              <a:buChar char="p"/>
              <a:defRPr/>
            </a:pPr>
            <a:r>
              <a:rPr lang="ja-JP" altLang="en-US" sz="1200">
                <a:solidFill>
                  <a:srgbClr val="000000"/>
                </a:solidFill>
                <a:latin typeface="Meiryo UI" panose="020B0604030504040204" pitchFamily="50" charset="-128"/>
                <a:ea typeface="Meiryo UI" panose="020B0604030504040204" pitchFamily="50" charset="-128"/>
              </a:rPr>
              <a:t>全体の取組方針のとりまとめ・策定</a:t>
            </a:r>
          </a:p>
        </p:txBody>
      </p:sp>
      <p:sp>
        <p:nvSpPr>
          <p:cNvPr id="5133" name="片側の 2 つの角を丸めた四角形 6">
            <a:extLst>
              <a:ext uri="{FF2B5EF4-FFF2-40B4-BE49-F238E27FC236}">
                <a16:creationId xmlns:a16="http://schemas.microsoft.com/office/drawing/2014/main" id="{62CB3EF0-56A5-6CA1-76A7-CC65AA153795}"/>
              </a:ext>
            </a:extLst>
          </p:cNvPr>
          <p:cNvSpPr/>
          <p:nvPr/>
        </p:nvSpPr>
        <p:spPr bwMode="auto">
          <a:xfrm>
            <a:off x="5816455" y="1074738"/>
            <a:ext cx="3240000" cy="8345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府のこれまでの取組に対して検証すべき事項や課題と捉えられる事項</a:t>
            </a: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社会情勢の変化を踏まえて考慮すべき事項</a:t>
            </a: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今後の取組の方向性に必要な視点、検討事項</a:t>
            </a:r>
          </a:p>
        </p:txBody>
      </p:sp>
      <p:sp>
        <p:nvSpPr>
          <p:cNvPr id="5134" name="片側の 2 つの角を丸めた四角形 6">
            <a:extLst>
              <a:ext uri="{FF2B5EF4-FFF2-40B4-BE49-F238E27FC236}">
                <a16:creationId xmlns:a16="http://schemas.microsoft.com/office/drawing/2014/main" id="{EC2FAD81-2219-77AE-FE8D-AF676E3EE727}"/>
              </a:ext>
            </a:extLst>
          </p:cNvPr>
          <p:cNvSpPr/>
          <p:nvPr/>
        </p:nvSpPr>
        <p:spPr bwMode="auto">
          <a:xfrm>
            <a:off x="5816456" y="2133551"/>
            <a:ext cx="3122612" cy="4534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行動計画の取組結果の検証と課題整理</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課題を踏まえた取組方針（たたき台）</a:t>
            </a:r>
          </a:p>
        </p:txBody>
      </p:sp>
      <p:sp>
        <p:nvSpPr>
          <p:cNvPr id="5135" name="片側の 2 つの角を丸めた四角形 6">
            <a:extLst>
              <a:ext uri="{FF2B5EF4-FFF2-40B4-BE49-F238E27FC236}">
                <a16:creationId xmlns:a16="http://schemas.microsoft.com/office/drawing/2014/main" id="{5CC03ED9-EC4A-B7F3-5E9C-7D960DEEAF30}"/>
              </a:ext>
            </a:extLst>
          </p:cNvPr>
          <p:cNvSpPr/>
          <p:nvPr/>
        </p:nvSpPr>
        <p:spPr bwMode="auto">
          <a:xfrm>
            <a:off x="5816456" y="5101254"/>
            <a:ext cx="3122612" cy="3410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400">
                <a:solidFill>
                  <a:srgbClr val="000000"/>
                </a:solidFill>
                <a:latin typeface="Meiryo UI" panose="020B0604030504040204" pitchFamily="50" charset="-128"/>
                <a:ea typeface="Meiryo UI" panose="020B0604030504040204" pitchFamily="50" charset="-128"/>
              </a:rPr>
              <a:t>中間とりまとめ内容の精査</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5136" name="片側の 2 つの角を丸めた四角形 6">
            <a:extLst>
              <a:ext uri="{FF2B5EF4-FFF2-40B4-BE49-F238E27FC236}">
                <a16:creationId xmlns:a16="http://schemas.microsoft.com/office/drawing/2014/main" id="{1B785530-4F15-2D04-55AA-C764630AE697}"/>
              </a:ext>
            </a:extLst>
          </p:cNvPr>
          <p:cNvSpPr/>
          <p:nvPr/>
        </p:nvSpPr>
        <p:spPr bwMode="auto">
          <a:xfrm>
            <a:off x="5816456" y="6068561"/>
            <a:ext cx="3122612" cy="3423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400">
                <a:solidFill>
                  <a:srgbClr val="000000"/>
                </a:solidFill>
                <a:latin typeface="Meiryo UI" panose="020B0604030504040204" pitchFamily="50" charset="-128"/>
                <a:ea typeface="Meiryo UI" panose="020B0604030504040204" pitchFamily="50" charset="-128"/>
              </a:rPr>
              <a:t>最終とりまとめ内容の精査</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5137" name="片側の 2 つの角を丸めた四角形 6">
            <a:extLst>
              <a:ext uri="{FF2B5EF4-FFF2-40B4-BE49-F238E27FC236}">
                <a16:creationId xmlns:a16="http://schemas.microsoft.com/office/drawing/2014/main" id="{2D342B87-E697-CF4A-F3C3-EBE62E254517}"/>
              </a:ext>
            </a:extLst>
          </p:cNvPr>
          <p:cNvSpPr/>
          <p:nvPr/>
        </p:nvSpPr>
        <p:spPr bwMode="auto">
          <a:xfrm>
            <a:off x="5816456" y="2819975"/>
            <a:ext cx="3218006" cy="7448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latin typeface="Meiryo UI" panose="020B0604030504040204" pitchFamily="50" charset="-128"/>
                <a:ea typeface="Meiryo UI" panose="020B0604030504040204" pitchFamily="50" charset="-128"/>
              </a:rPr>
              <a:t>各部会での検証結果、課題等を踏まえた全体の取組方針の策定</a:t>
            </a:r>
            <a:endParaRPr lang="en-US" altLang="ja-JP" sz="1200">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latin typeface="Meiryo UI" panose="020B0604030504040204" pitchFamily="50" charset="-128"/>
                <a:ea typeface="Meiryo UI" panose="020B0604030504040204" pitchFamily="50" charset="-128"/>
              </a:rPr>
              <a:t>持続可能な維持管理の仕組みづくりの取組方針の検討</a:t>
            </a:r>
          </a:p>
        </p:txBody>
      </p:sp>
      <p:sp>
        <p:nvSpPr>
          <p:cNvPr id="5139" name="片側の 2 つの角を丸めた四角形 6">
            <a:extLst>
              <a:ext uri="{FF2B5EF4-FFF2-40B4-BE49-F238E27FC236}">
                <a16:creationId xmlns:a16="http://schemas.microsoft.com/office/drawing/2014/main" id="{7C038338-E459-1029-7CC5-7D93836323DF}"/>
              </a:ext>
            </a:extLst>
          </p:cNvPr>
          <p:cNvSpPr/>
          <p:nvPr/>
        </p:nvSpPr>
        <p:spPr bwMode="auto">
          <a:xfrm>
            <a:off x="5816456" y="3698875"/>
            <a:ext cx="3122612" cy="9894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284163" indent="-1031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適切な維持管理手法（予防保全、事後保全）の検討</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目標管理水準及び最適な補修時期の検討</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更新の考え方、更新フローの妥当性</a:t>
            </a:r>
            <a:endParaRPr lang="en-US" altLang="ja-JP" sz="1200">
              <a:solidFill>
                <a:srgbClr val="000000"/>
              </a:solidFill>
              <a:latin typeface="Meiryo UI" panose="020B0604030504040204" pitchFamily="50" charset="-128"/>
              <a:ea typeface="Meiryo UI" panose="020B0604030504040204" pitchFamily="50" charset="-128"/>
            </a:endParaRPr>
          </a:p>
          <a:p>
            <a:pPr marL="182563" indent="-182563" eaLnBrk="1" hangingPunct="1">
              <a:spcBef>
                <a:spcPct val="0"/>
              </a:spcBef>
              <a:buFont typeface="Wingdings" panose="05000000000000000000" pitchFamily="2" charset="2"/>
              <a:buChar char="Ø"/>
              <a:defRPr/>
            </a:pPr>
            <a:r>
              <a:rPr lang="ja-JP" altLang="en-US" sz="1200">
                <a:solidFill>
                  <a:srgbClr val="000000"/>
                </a:solidFill>
                <a:latin typeface="Meiryo UI" panose="020B0604030504040204" pitchFamily="50" charset="-128"/>
                <a:ea typeface="Meiryo UI" panose="020B0604030504040204" pitchFamily="50" charset="-128"/>
              </a:rPr>
              <a:t>個々の施設の課題に応じた取組の妥当性</a:t>
            </a:r>
          </a:p>
        </p:txBody>
      </p:sp>
      <p:sp>
        <p:nvSpPr>
          <p:cNvPr id="5140" name="正方形/長方形 5139">
            <a:extLst>
              <a:ext uri="{FF2B5EF4-FFF2-40B4-BE49-F238E27FC236}">
                <a16:creationId xmlns:a16="http://schemas.microsoft.com/office/drawing/2014/main" id="{DD193FB5-2117-72ED-22DF-F37C51913E54}"/>
              </a:ext>
            </a:extLst>
          </p:cNvPr>
          <p:cNvSpPr/>
          <p:nvPr/>
        </p:nvSpPr>
        <p:spPr>
          <a:xfrm>
            <a:off x="1081087" y="4762706"/>
            <a:ext cx="8016874" cy="101627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山形 16">
            <a:extLst>
              <a:ext uri="{FF2B5EF4-FFF2-40B4-BE49-F238E27FC236}">
                <a16:creationId xmlns:a16="http://schemas.microsoft.com/office/drawing/2014/main" id="{697C7D73-8504-4C26-D333-F9E539962003}"/>
              </a:ext>
            </a:extLst>
          </p:cNvPr>
          <p:cNvSpPr/>
          <p:nvPr/>
        </p:nvSpPr>
        <p:spPr bwMode="auto">
          <a:xfrm rot="5400000">
            <a:off x="93291" y="5281247"/>
            <a:ext cx="967524" cy="935037"/>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山形 12">
            <a:extLst>
              <a:ext uri="{FF2B5EF4-FFF2-40B4-BE49-F238E27FC236}">
                <a16:creationId xmlns:a16="http://schemas.microsoft.com/office/drawing/2014/main" id="{8FA5B944-4C86-9A8B-3918-557283DC9DF2}"/>
              </a:ext>
            </a:extLst>
          </p:cNvPr>
          <p:cNvSpPr/>
          <p:nvPr/>
        </p:nvSpPr>
        <p:spPr bwMode="auto">
          <a:xfrm>
            <a:off x="127000" y="5507784"/>
            <a:ext cx="936625" cy="754062"/>
          </a:xfrm>
          <a:prstGeom prst="rect">
            <a:avLst/>
          </a:prstGeom>
        </p:spPr>
        <p:style>
          <a:lnRef idx="0">
            <a:scrgbClr r="0" g="0" b="0"/>
          </a:lnRef>
          <a:fillRef idx="0">
            <a:scrgbClr r="0" g="0" b="0"/>
          </a:fillRef>
          <a:effectRef idx="0">
            <a:scrgbClr r="0" g="0" b="0"/>
          </a:effectRef>
          <a:fontRef idx="minor">
            <a:schemeClr val="lt1"/>
          </a:fontRef>
        </p:style>
        <p:txBody>
          <a:bodyPr lIns="13971" tIns="13971" rIns="13971" bIns="13971" spcCol="1270" anchor="ctr"/>
          <a:lstStyle/>
          <a:p>
            <a:pPr algn="ctr" defTabSz="977876" eaLnBrk="1" fontAlgn="auto" hangingPunct="1">
              <a:lnSpc>
                <a:spcPct val="90000"/>
              </a:lnSpc>
              <a:spcAft>
                <a:spcPct val="35000"/>
              </a:spcAft>
              <a:defRPr/>
            </a:pPr>
            <a:r>
              <a:rPr lang="en-US" altLang="ja-JP"/>
              <a:t>8</a:t>
            </a:r>
            <a:r>
              <a:rPr lang="ja-JP" altLang="en-US"/>
              <a:t>月</a:t>
            </a:r>
          </a:p>
        </p:txBody>
      </p:sp>
    </p:spTree>
    <p:extLst>
      <p:ext uri="{BB962C8B-B14F-4D97-AF65-F5344CB8AC3E}">
        <p14:creationId xmlns:p14="http://schemas.microsoft.com/office/powerpoint/2010/main" val="2957577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30</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262192" y="689876"/>
            <a:ext cx="8795544" cy="5141664"/>
          </a:xfrm>
          <a:prstGeom prst="rect">
            <a:avLst/>
          </a:prstGeom>
          <a:noFill/>
        </p:spPr>
        <p:txBody>
          <a:bodyPr wrap="square" lIns="91440" tIns="45720" rIns="91440" bIns="45720" anchor="t">
            <a:spAutoFit/>
          </a:bodyPr>
          <a:lstStyle/>
          <a:p>
            <a:pPr>
              <a:lnSpc>
                <a:spcPct val="150000"/>
              </a:lnSpc>
            </a:pPr>
            <a:r>
              <a:rPr lang="en-US" altLang="ja-JP" sz="1100" dirty="0">
                <a:latin typeface="Calibri"/>
                <a:ea typeface="ＭＳ Ｐゴシック"/>
                <a:cs typeface="Calibri"/>
              </a:rPr>
              <a:t>3.</a:t>
            </a:r>
            <a:r>
              <a:rPr lang="ja-JP" altLang="en-US" sz="1100" dirty="0">
                <a:latin typeface="Calibri"/>
                <a:ea typeface="ＭＳ Ｐゴシック"/>
                <a:cs typeface="Calibri"/>
              </a:rPr>
              <a:t>戦略的維持管理の方針</a:t>
            </a:r>
          </a:p>
          <a:p>
            <a:pPr>
              <a:lnSpc>
                <a:spcPct val="150000"/>
              </a:lnSpc>
            </a:pPr>
            <a:r>
              <a:rPr lang="ja-JP" altLang="en-US" sz="1100" dirty="0">
                <a:latin typeface="Calibri"/>
                <a:ea typeface="ＭＳ Ｐゴシック"/>
                <a:cs typeface="Calibri"/>
              </a:rPr>
              <a:t>　大阪府の都市基盤施設を、限られた資源（財源・人材）を有効に活用し、最大の効果を生み出すために、以下の使命および戦略的維持管理の基本方針に則り、取組を推進していく。また、</a:t>
            </a:r>
            <a:r>
              <a:rPr lang="ja-JP" altLang="en-US" sz="1100" b="1" dirty="0">
                <a:solidFill>
                  <a:srgbClr val="FF0000"/>
                </a:solidFill>
                <a:latin typeface="Calibri"/>
                <a:ea typeface="ＭＳ Ｐゴシック"/>
                <a:cs typeface="Calibri"/>
              </a:rPr>
              <a:t>施設毎における維持管理水準・優先度・更新の考え方や捉え方を分野横断的に俯瞰することにより、各施設の特性を深く理解し、また、管理水準等を見直す際、各分野の状況を確認することなどで、整合性を図りながら、</a:t>
            </a:r>
            <a:r>
              <a:rPr lang="ja-JP" sz="1100" b="1" dirty="0">
                <a:solidFill>
                  <a:srgbClr val="FF0000"/>
                </a:solidFill>
                <a:latin typeface="Calibri"/>
                <a:ea typeface="ＭＳ Ｐゴシック"/>
                <a:cs typeface="Calibri"/>
              </a:rPr>
              <a:t>管理する施設全体の最適化を</a:t>
            </a:r>
            <a:r>
              <a:rPr lang="ja-JP" altLang="en-US" sz="1100" b="1" dirty="0">
                <a:solidFill>
                  <a:srgbClr val="FF0000"/>
                </a:solidFill>
                <a:latin typeface="Calibri"/>
                <a:ea typeface="ＭＳ Ｐゴシック"/>
                <a:cs typeface="Calibri"/>
              </a:rPr>
              <a:t>めざす</a:t>
            </a:r>
            <a:r>
              <a:rPr lang="ja-JP" sz="1100" b="1" dirty="0">
                <a:solidFill>
                  <a:srgbClr val="FF0000"/>
                </a:solidFill>
                <a:latin typeface="Calibri"/>
                <a:ea typeface="ＭＳ Ｐゴシック"/>
                <a:cs typeface="Calibri"/>
              </a:rPr>
              <a:t>。</a:t>
            </a:r>
            <a:endParaRPr lang="ja-JP" altLang="en-US" sz="1100" b="1" dirty="0">
              <a:solidFill>
                <a:srgbClr val="FF0000"/>
              </a:solidFill>
              <a:latin typeface="Calibri"/>
              <a:ea typeface="ＭＳ Ｐゴシック"/>
              <a:cs typeface="Calibri"/>
            </a:endParaRPr>
          </a:p>
          <a:p>
            <a:pPr>
              <a:lnSpc>
                <a:spcPct val="150000"/>
              </a:lnSpc>
            </a:pPr>
            <a:endParaRPr lang="ja-JP" altLang="en-US" sz="1100" dirty="0">
              <a:latin typeface="Calibri"/>
              <a:ea typeface="ＭＳ Ｐゴシック"/>
              <a:cs typeface="Calibri"/>
            </a:endParaRPr>
          </a:p>
          <a:p>
            <a:pPr>
              <a:lnSpc>
                <a:spcPct val="150000"/>
              </a:lnSpc>
            </a:pPr>
            <a:r>
              <a:rPr lang="en-US" altLang="ja-JP" sz="1100" dirty="0">
                <a:latin typeface="Calibri"/>
                <a:ea typeface="ＭＳ Ｐゴシック"/>
                <a:cs typeface="Calibri"/>
              </a:rPr>
              <a:t>(1)</a:t>
            </a:r>
            <a:r>
              <a:rPr lang="ja-JP" altLang="en-US" sz="1100" dirty="0">
                <a:latin typeface="Calibri"/>
                <a:ea typeface="ＭＳ Ｐゴシック"/>
                <a:cs typeface="Calibri"/>
              </a:rPr>
              <a:t>維持管理の使命</a:t>
            </a:r>
          </a:p>
          <a:p>
            <a:pPr>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1.</a:t>
            </a:r>
            <a:r>
              <a:rPr lang="ja-JP" altLang="en-US" sz="1100" dirty="0">
                <a:latin typeface="Calibri"/>
                <a:ea typeface="ＭＳ Ｐゴシック"/>
                <a:cs typeface="Calibri"/>
              </a:rPr>
              <a:t>府民が‘安全’に‘安心’して暮らせるようにする。</a:t>
            </a:r>
          </a:p>
          <a:p>
            <a:pPr>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2.</a:t>
            </a:r>
            <a:r>
              <a:rPr lang="ja-JP" altLang="en-US" sz="1100" dirty="0">
                <a:latin typeface="Calibri"/>
                <a:ea typeface="ＭＳ Ｐゴシック"/>
                <a:cs typeface="Calibri"/>
              </a:rPr>
              <a:t>良好な施設を‘次世代に継承’する。</a:t>
            </a:r>
          </a:p>
          <a:p>
            <a:pPr>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3.</a:t>
            </a:r>
            <a:r>
              <a:rPr lang="ja-JP" altLang="en-US" sz="1100" dirty="0">
                <a:latin typeface="Calibri"/>
                <a:ea typeface="ＭＳ Ｐゴシック"/>
                <a:cs typeface="Calibri"/>
              </a:rPr>
              <a:t>より多くの府民とともに‘協働’の取り組みを大切にしていく。</a:t>
            </a:r>
          </a:p>
          <a:p>
            <a:pPr>
              <a:lnSpc>
                <a:spcPct val="150000"/>
              </a:lnSpc>
            </a:pPr>
            <a:r>
              <a:rPr lang="en-US" altLang="ja-JP" sz="1100" dirty="0">
                <a:latin typeface="Calibri"/>
                <a:ea typeface="ＭＳ Ｐゴシック"/>
                <a:cs typeface="Calibri"/>
              </a:rPr>
              <a:t>(2)</a:t>
            </a:r>
            <a:r>
              <a:rPr lang="ja-JP" altLang="en-US" sz="1100" dirty="0">
                <a:latin typeface="Calibri"/>
                <a:ea typeface="ＭＳ Ｐゴシック"/>
                <a:cs typeface="Calibri"/>
              </a:rPr>
              <a:t>　戦略的維持管理の基本方針</a:t>
            </a:r>
          </a:p>
          <a:p>
            <a:pPr marL="180975" indent="-180975">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1.</a:t>
            </a:r>
            <a:r>
              <a:rPr lang="ja-JP" altLang="en-US" sz="1100" dirty="0">
                <a:latin typeface="Calibri"/>
                <a:ea typeface="ＭＳ Ｐゴシック"/>
                <a:cs typeface="Calibri"/>
              </a:rPr>
              <a:t>日常的な維持管理を着実に実践するとともに、予防保全を中心とした計画的な維持管理により、都市基盤施設を可能な限り使い続けることを基　本としつつ、施設の更新についても的確に見極めていく等、効率的・効果的な維持管理を推進する。</a:t>
            </a:r>
            <a:r>
              <a:rPr lang="en-US" altLang="ja-JP" sz="1100" dirty="0">
                <a:latin typeface="Calibri"/>
                <a:ea typeface="ＭＳ Ｐゴシック"/>
                <a:cs typeface="Calibri"/>
              </a:rPr>
              <a:t>	</a:t>
            </a:r>
            <a:endParaRPr lang="ja-JP" altLang="en-US" sz="1100" dirty="0">
              <a:latin typeface="Calibri"/>
              <a:ea typeface="ＭＳ Ｐゴシック"/>
              <a:cs typeface="Calibri"/>
            </a:endParaRPr>
          </a:p>
          <a:p>
            <a:pPr marL="180975" indent="-180975" algn="r">
              <a:lnSpc>
                <a:spcPct val="150000"/>
              </a:lnSpc>
            </a:pPr>
            <a:r>
              <a:rPr lang="ja-JP" altLang="en-US" sz="1100" dirty="0">
                <a:latin typeface="Calibri"/>
                <a:ea typeface="ＭＳ Ｐゴシック"/>
                <a:cs typeface="Calibri"/>
              </a:rPr>
              <a:t>（</a:t>
            </a:r>
            <a:r>
              <a:rPr lang="en-US" altLang="ja-JP" sz="1100" dirty="0">
                <a:latin typeface="Calibri"/>
                <a:ea typeface="ＭＳ Ｐゴシック"/>
                <a:cs typeface="Calibri"/>
              </a:rPr>
              <a:t>4</a:t>
            </a:r>
            <a:r>
              <a:rPr lang="ja-JP" altLang="en-US" sz="1100" dirty="0">
                <a:latin typeface="Calibri"/>
                <a:ea typeface="ＭＳ Ｐゴシック"/>
                <a:cs typeface="Calibri"/>
              </a:rPr>
              <a:t>　効率的・効果的な維持管理の推進　参照）</a:t>
            </a:r>
          </a:p>
          <a:p>
            <a:pPr marL="180975" indent="-180975">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2.</a:t>
            </a:r>
            <a:r>
              <a:rPr lang="ja-JP" altLang="en-US" sz="1100" dirty="0">
                <a:latin typeface="Calibri"/>
                <a:ea typeface="ＭＳ Ｐゴシック"/>
                <a:cs typeface="Calibri"/>
              </a:rPr>
              <a:t>将来にわたり的確に維持管理を実践するため、人材の育成と確保、技術力の向上と継承に加え、市町村など多様な主体と連携しながら地域単位で都市基盤施設を守り活かしていく持続可能な仕組みを構築する。</a:t>
            </a:r>
          </a:p>
          <a:p>
            <a:pPr marL="180975" indent="-180975" algn="r">
              <a:lnSpc>
                <a:spcPct val="150000"/>
              </a:lnSpc>
            </a:pPr>
            <a:r>
              <a:rPr lang="ja-JP" altLang="en-US" sz="1100" dirty="0">
                <a:latin typeface="Calibri"/>
                <a:ea typeface="ＭＳ Ｐゴシック"/>
                <a:cs typeface="Calibri"/>
              </a:rPr>
              <a:t>（</a:t>
            </a:r>
            <a:r>
              <a:rPr lang="en-US" altLang="ja-JP" sz="1100" dirty="0">
                <a:latin typeface="Calibri"/>
                <a:ea typeface="ＭＳ Ｐゴシック"/>
                <a:cs typeface="Calibri"/>
              </a:rPr>
              <a:t>5</a:t>
            </a:r>
            <a:r>
              <a:rPr lang="ja-JP" altLang="en-US" sz="1100" dirty="0">
                <a:latin typeface="Calibri"/>
                <a:ea typeface="ＭＳ Ｐゴシック"/>
                <a:cs typeface="Calibri"/>
              </a:rPr>
              <a:t>　持続可能な維持管理の仕組みづくり　参照）</a:t>
            </a:r>
          </a:p>
          <a:p>
            <a:pPr marL="180975" indent="-180975">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3.</a:t>
            </a:r>
            <a:r>
              <a:rPr lang="ja-JP" altLang="en-US" sz="1100" dirty="0">
                <a:latin typeface="Calibri"/>
                <a:ea typeface="ＭＳ Ｐゴシック"/>
                <a:cs typeface="Calibri"/>
              </a:rPr>
              <a:t>様々な維持管理業務を行うにあたり、限られた資源（財源・人材）を最大限に活用し、府民ニーズや施設の実態把握に努め、何をすべきかを明確にした上で、実施可能なものから実践し、検証・改善を図るとともに、府民に対し取組の効果をわかりやすく説明できるよう、引き続き、メンテナンスマネジメント委員会において維持管理目標（方針）の明確化、共有、</a:t>
            </a:r>
            <a:r>
              <a:rPr lang="en-US" altLang="ja-JP" sz="1100" dirty="0" err="1">
                <a:latin typeface="Calibri"/>
                <a:ea typeface="ＭＳ Ｐゴシック"/>
                <a:cs typeface="Calibri"/>
              </a:rPr>
              <a:t>PDCAの確認などを行い、PDCA</a:t>
            </a:r>
            <a:r>
              <a:rPr lang="ja-JP" altLang="en-US" sz="1100" dirty="0">
                <a:latin typeface="Calibri"/>
                <a:ea typeface="ＭＳ Ｐゴシック"/>
                <a:cs typeface="Calibri"/>
              </a:rPr>
              <a:t>サイクルによるマネジメントを推進する。</a:t>
            </a:r>
          </a:p>
        </p:txBody>
      </p:sp>
      <p:sp>
        <p:nvSpPr>
          <p:cNvPr id="3" name="Rectangle 2">
            <a:extLst>
              <a:ext uri="{FF2B5EF4-FFF2-40B4-BE49-F238E27FC236}">
                <a16:creationId xmlns:a16="http://schemas.microsoft.com/office/drawing/2014/main" id="{31B453C3-E877-62E7-47FB-E9BAA7439F54}"/>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B2D6C677-4F6E-02F2-5A15-1397DFF11521}"/>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C86BD5CF-0DAE-D222-2167-236E2B3C347C}"/>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261059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31</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193181" y="685503"/>
            <a:ext cx="8881808" cy="6157327"/>
          </a:xfrm>
          <a:prstGeom prst="rect">
            <a:avLst/>
          </a:prstGeom>
          <a:noFill/>
        </p:spPr>
        <p:txBody>
          <a:bodyPr wrap="square" lIns="91440" tIns="45720" rIns="91440" bIns="45720" anchor="t">
            <a:spAutoFit/>
          </a:bodyPr>
          <a:lstStyle/>
          <a:p>
            <a:pPr>
              <a:lnSpc>
                <a:spcPct val="150000"/>
              </a:lnSpc>
            </a:pPr>
            <a:r>
              <a:rPr lang="en-US" altLang="ja-JP" sz="1100" dirty="0">
                <a:latin typeface="+mn-lt"/>
                <a:ea typeface="ＭＳ Ｐゴシック"/>
              </a:rPr>
              <a:t>4.</a:t>
            </a:r>
            <a:r>
              <a:rPr lang="ja-JP" altLang="en-US" sz="1100">
                <a:latin typeface="+mn-lt"/>
                <a:ea typeface="ＭＳ Ｐゴシック"/>
              </a:rPr>
              <a:t>効率的・効果的な維持管理の推進</a:t>
            </a:r>
          </a:p>
          <a:p>
            <a:pPr>
              <a:lnSpc>
                <a:spcPct val="150000"/>
              </a:lnSpc>
            </a:pPr>
            <a:r>
              <a:rPr lang="en-US" altLang="ja-JP" sz="1100" dirty="0">
                <a:latin typeface="+mn-lt"/>
                <a:ea typeface="ＭＳ Ｐゴシック"/>
              </a:rPr>
              <a:t>4.1</a:t>
            </a:r>
            <a:r>
              <a:rPr lang="ja-JP" altLang="en-US" sz="1100">
                <a:latin typeface="+mn-lt"/>
                <a:ea typeface="ＭＳ Ｐゴシック"/>
              </a:rPr>
              <a:t>　点検、診断・評価の手法や体制等の充実</a:t>
            </a:r>
            <a:endParaRPr lang="en-US" altLang="ja-JP" sz="1100">
              <a:latin typeface="+mn-lt"/>
              <a:ea typeface="ＭＳ Ｐゴシック"/>
            </a:endParaRPr>
          </a:p>
          <a:p>
            <a:pPr>
              <a:lnSpc>
                <a:spcPct val="150000"/>
              </a:lnSpc>
            </a:pPr>
            <a:r>
              <a:rPr lang="en-US" altLang="ja-JP" sz="1100" dirty="0">
                <a:latin typeface="+mn-lt"/>
                <a:ea typeface="ＭＳ Ｐゴシック"/>
              </a:rPr>
              <a:t>(1)</a:t>
            </a:r>
            <a:r>
              <a:rPr lang="ja-JP" altLang="en-US" sz="1100">
                <a:latin typeface="+mn-lt"/>
                <a:ea typeface="ＭＳ Ｐゴシック"/>
              </a:rPr>
              <a:t>　点検業務の充実</a:t>
            </a:r>
            <a:endParaRPr lang="ja-JP" altLang="en-US" sz="1100">
              <a:latin typeface="+mn-lt"/>
              <a:ea typeface="ＭＳ Ｐゴシック"/>
              <a:cs typeface="Calibri"/>
            </a:endParaRPr>
          </a:p>
          <a:p>
            <a:pPr>
              <a:lnSpc>
                <a:spcPct val="150000"/>
              </a:lnSpc>
            </a:pPr>
            <a:r>
              <a:rPr lang="ja-JP" altLang="en-US" sz="1100">
                <a:latin typeface="+mn-lt"/>
                <a:ea typeface="ＭＳ Ｐゴシック"/>
              </a:rPr>
              <a:t>　点検業務は、「施設の現状を把握し、不具合の早期発見、適切な処置により、利用者および第三者への安全を確保すること」および「点検データ（基礎資料）を確実に蓄積し、</a:t>
            </a:r>
            <a:r>
              <a:rPr lang="ja-JP" sz="1100">
                <a:latin typeface="+mn-lt"/>
                <a:ea typeface="ＭＳ Ｐゴシック"/>
              </a:rPr>
              <a:t>積極的な</a:t>
            </a:r>
            <a:r>
              <a:rPr lang="ja-JP" altLang="en-US" sz="1100">
                <a:latin typeface="+mn-lt"/>
                <a:ea typeface="ＭＳ Ｐゴシック"/>
              </a:rPr>
              <a:t>新技術の導入などによる点検の充実や予防保全対策の拡充、計画的な維持管理や更新の最適化など効率的・効果的な維持管理・更新につなげること」の視点で充実を図る。 </a:t>
            </a:r>
            <a:endParaRPr lang="en-US" altLang="ja-JP" sz="1100">
              <a:latin typeface="+mn-lt"/>
              <a:ea typeface="ＭＳ Ｐゴシック"/>
              <a:cs typeface="Calibri"/>
            </a:endParaRPr>
          </a:p>
          <a:p>
            <a:pPr>
              <a:lnSpc>
                <a:spcPct val="150000"/>
              </a:lnSpc>
            </a:pPr>
            <a:r>
              <a:rPr lang="en-US" altLang="ja-JP" sz="1100" dirty="0">
                <a:latin typeface="+mn-lt"/>
                <a:ea typeface="ＭＳ Ｐゴシック"/>
              </a:rPr>
              <a:t>(2)</a:t>
            </a:r>
            <a:r>
              <a:rPr lang="ja-JP" altLang="en-US" sz="1100">
                <a:latin typeface="+mn-lt"/>
                <a:ea typeface="ＭＳ Ｐゴシック"/>
              </a:rPr>
              <a:t>　点検業務種別の選定</a:t>
            </a:r>
            <a:endParaRPr lang="ja-JP" altLang="en-US" sz="1100">
              <a:latin typeface="+mn-lt"/>
              <a:ea typeface="ＭＳ Ｐゴシック"/>
              <a:cs typeface="Calibri"/>
            </a:endParaRPr>
          </a:p>
          <a:p>
            <a:pPr>
              <a:lnSpc>
                <a:spcPct val="150000"/>
              </a:lnSpc>
            </a:pPr>
            <a:r>
              <a:rPr lang="ja-JP" altLang="en-US" sz="1100">
                <a:latin typeface="+mn-lt"/>
                <a:ea typeface="ＭＳ Ｐゴシック"/>
              </a:rPr>
              <a:t>　全ての施設を対象に、法令や基準等に則り、施設の特性や状態、重要度等を考慮し、点検頻度や点検実施手法を設定し、点検業務種別を選定する。近接目視が困難な箇所の点検や、業務効率化が図れる場合には、ドローン（</a:t>
            </a:r>
            <a:r>
              <a:rPr lang="ja-JP" altLang="en-US" sz="1100" b="0" i="0">
                <a:effectLst/>
                <a:latin typeface="+mn-lt"/>
                <a:ea typeface="ＭＳ Ｐゴシック"/>
              </a:rPr>
              <a:t>無人航空機</a:t>
            </a:r>
            <a:r>
              <a:rPr lang="ja-JP" altLang="en-US" sz="1100">
                <a:latin typeface="+mn-lt"/>
                <a:ea typeface="ＭＳ Ｐゴシック"/>
              </a:rPr>
              <a:t>）も活用する。また、近年発展が著しい</a:t>
            </a:r>
            <a:r>
              <a:rPr lang="en-US" altLang="ja-JP" sz="1100" dirty="0">
                <a:latin typeface="+mn-lt"/>
                <a:ea typeface="ＭＳ Ｐゴシック"/>
              </a:rPr>
              <a:t>AI</a:t>
            </a:r>
            <a:r>
              <a:rPr lang="ja-JP" altLang="en-US" sz="1100">
                <a:latin typeface="+mn-lt"/>
                <a:ea typeface="ＭＳ Ｐゴシック"/>
              </a:rPr>
              <a:t>（人工知能）の活用も検討する。</a:t>
            </a:r>
            <a:endParaRPr lang="ja-JP" altLang="en-US" sz="1100">
              <a:latin typeface="+mn-lt"/>
              <a:cs typeface="Calibri"/>
            </a:endParaRPr>
          </a:p>
          <a:p>
            <a:pPr>
              <a:lnSpc>
                <a:spcPct val="150000"/>
              </a:lnSpc>
            </a:pPr>
            <a:r>
              <a:rPr lang="en-US" altLang="ja-JP" sz="1100" dirty="0">
                <a:latin typeface="+mn-lt"/>
                <a:ea typeface="ＭＳ Ｐゴシック"/>
              </a:rPr>
              <a:t>(3)</a:t>
            </a:r>
            <a:r>
              <a:rPr lang="ja-JP" altLang="en-US" sz="1100">
                <a:latin typeface="+mn-lt"/>
                <a:ea typeface="ＭＳ Ｐゴシック"/>
              </a:rPr>
              <a:t>　点検業務の標準的なフロー、</a:t>
            </a:r>
            <a:endParaRPr lang="ja-JP" altLang="en-US" sz="1100">
              <a:latin typeface="+mn-lt"/>
              <a:ea typeface="ＭＳ Ｐゴシック"/>
              <a:cs typeface="Calibri"/>
            </a:endParaRPr>
          </a:p>
          <a:p>
            <a:pPr>
              <a:lnSpc>
                <a:spcPct val="150000"/>
              </a:lnSpc>
            </a:pPr>
            <a:r>
              <a:rPr lang="ja-JP" altLang="en-US" sz="1100">
                <a:latin typeface="+mn-lt"/>
                <a:ea typeface="ＭＳ Ｐゴシック"/>
              </a:rPr>
              <a:t>　点検にあたっては、施設利用者等の安全確保の観点から緊急対応の有無を確認し、必要な場合は応急措置を行う。不要な場合は診断・評価を行う。合わせて、維持管理</a:t>
            </a:r>
            <a:r>
              <a:rPr lang="en-US" altLang="ja-JP" sz="1100" dirty="0">
                <a:latin typeface="+mn-lt"/>
                <a:ea typeface="ＭＳ Ｐゴシック"/>
              </a:rPr>
              <a:t>DB</a:t>
            </a:r>
            <a:r>
              <a:rPr lang="ja-JP" altLang="en-US" sz="1100">
                <a:latin typeface="+mn-lt"/>
                <a:ea typeface="ＭＳ Ｐゴシック"/>
              </a:rPr>
              <a:t>にデータを蓄積し、長寿命化計画の立案への活用など、計画的な補修等につなげる。</a:t>
            </a:r>
            <a:endParaRPr lang="ja-JP" altLang="en-US" sz="1100">
              <a:latin typeface="+mn-lt"/>
              <a:ea typeface="ＭＳ Ｐゴシック"/>
              <a:cs typeface="Calibri"/>
            </a:endParaRPr>
          </a:p>
          <a:p>
            <a:pPr>
              <a:lnSpc>
                <a:spcPct val="150000"/>
              </a:lnSpc>
            </a:pPr>
            <a:r>
              <a:rPr lang="en-US" altLang="ja-JP" sz="1100" dirty="0">
                <a:latin typeface="+mn-lt"/>
                <a:ea typeface="ＭＳ Ｐゴシック"/>
              </a:rPr>
              <a:t>(4)</a:t>
            </a:r>
            <a:r>
              <a:rPr lang="ja-JP" altLang="en-US" sz="1100">
                <a:latin typeface="+mn-lt"/>
                <a:ea typeface="ＭＳ Ｐゴシック"/>
              </a:rPr>
              <a:t>　点検業務の実施</a:t>
            </a:r>
            <a:endParaRPr lang="ja-JP" altLang="en-US" sz="1100">
              <a:latin typeface="+mn-lt"/>
              <a:ea typeface="ＭＳ Ｐゴシック"/>
              <a:cs typeface="Calibri"/>
            </a:endParaRPr>
          </a:p>
          <a:p>
            <a:pPr>
              <a:lnSpc>
                <a:spcPct val="150000"/>
              </a:lnSpc>
            </a:pPr>
            <a:r>
              <a:rPr lang="ja-JP" altLang="en-US" sz="1100">
                <a:latin typeface="+mn-lt"/>
              </a:rPr>
              <a:t>　施設の状態を継続的に把握し、施設不具合に対して的確に判断するため、直営（府職員）で実施することを基本とするが、施設の特性や専門性、実施難易度等を考慮し、効率性などの観点から、委託（業務委託や指定管理委託により企業等が実施）が望ましい場合には、委託により実施する。なお、分野・施設別「行動計画」においては、分野・施設毎の点検業務実施方針等を設定する。</a:t>
            </a:r>
            <a:endParaRPr lang="en-US" altLang="ja-JP" sz="1100">
              <a:latin typeface="+mn-lt"/>
            </a:endParaRPr>
          </a:p>
          <a:p>
            <a:pPr>
              <a:lnSpc>
                <a:spcPct val="150000"/>
              </a:lnSpc>
            </a:pPr>
            <a:r>
              <a:rPr lang="en-US" altLang="ja-JP" sz="1100" dirty="0">
                <a:latin typeface="+mn-lt"/>
                <a:ea typeface="ＭＳ Ｐゴシック"/>
              </a:rPr>
              <a:t>(5)</a:t>
            </a:r>
            <a:r>
              <a:rPr lang="ja-JP" altLang="en-US" sz="1100">
                <a:latin typeface="+mn-lt"/>
                <a:ea typeface="ＭＳ Ｐゴシック"/>
              </a:rPr>
              <a:t>　点検業務における留意事項</a:t>
            </a:r>
            <a:endParaRPr lang="ja-JP" altLang="en-US" sz="1100">
              <a:latin typeface="+mn-lt"/>
              <a:ea typeface="ＭＳ Ｐゴシック"/>
              <a:cs typeface="Calibri"/>
            </a:endParaRPr>
          </a:p>
          <a:p>
            <a:pPr>
              <a:lnSpc>
                <a:spcPct val="150000"/>
              </a:lnSpc>
            </a:pPr>
            <a:r>
              <a:rPr lang="ja-JP" altLang="en-US" sz="1100">
                <a:latin typeface="+mn-lt"/>
              </a:rPr>
              <a:t>　緊急事象が発生した場合、同様の不具合が発生する恐れがあることから、情報共有を行い、同様な箇所の緊急点検などの水平展開を実施する。</a:t>
            </a:r>
            <a:endParaRPr lang="en-US" altLang="ja-JP" sz="1100">
              <a:latin typeface="+mn-lt"/>
            </a:endParaRPr>
          </a:p>
          <a:p>
            <a:pPr>
              <a:lnSpc>
                <a:spcPct val="150000"/>
              </a:lnSpc>
            </a:pPr>
            <a:r>
              <a:rPr lang="ja-JP" altLang="en-US" sz="1100">
                <a:latin typeface="+mn-lt"/>
              </a:rPr>
              <a:t>　老朽化や使用環境、構造等により致命的な不具合が発生する可能性、施設の劣化や損傷等により人的・物的被害を与える可能性、災害を誘発する可能性のある箇所等をあらかじめ明確にし、致命的な不具合を見逃さないようにする。</a:t>
            </a:r>
            <a:endParaRPr lang="en-US" altLang="ja-JP" sz="1100">
              <a:latin typeface="+mn-lt"/>
            </a:endParaRPr>
          </a:p>
          <a:p>
            <a:pPr>
              <a:lnSpc>
                <a:spcPct val="150000"/>
              </a:lnSpc>
            </a:pPr>
            <a:r>
              <a:rPr lang="ja-JP" altLang="en-US" sz="1100">
                <a:latin typeface="+mn-lt"/>
                <a:ea typeface="ＭＳ Ｐゴシック"/>
              </a:rPr>
              <a:t>　不可視部分について、構造の特性等の情報を共有し、さらに、非破壊検査などの点検方法の検討を行い、対応方法を明確にする。</a:t>
            </a:r>
            <a:r>
              <a:rPr lang="ja-JP" altLang="en-US" sz="1100" b="1">
                <a:solidFill>
                  <a:srgbClr val="FF0000"/>
                </a:solidFill>
                <a:latin typeface="+mn-lt"/>
                <a:ea typeface="ＭＳ Ｐゴシック"/>
              </a:rPr>
              <a:t>点検が不可能となる場合は、箇所を明確化し、当該箇所に起因する不具合の可能性を把握する。</a:t>
            </a:r>
            <a:endParaRPr lang="en-US" altLang="ja-JP" sz="1100" b="1">
              <a:solidFill>
                <a:srgbClr val="FF0000"/>
              </a:solidFill>
              <a:latin typeface="+mn-lt"/>
            </a:endParaRPr>
          </a:p>
          <a:p>
            <a:pPr>
              <a:lnSpc>
                <a:spcPct val="150000"/>
              </a:lnSpc>
            </a:pPr>
            <a:r>
              <a:rPr lang="ja-JP" altLang="en-US" sz="1100">
                <a:latin typeface="+mn-lt"/>
              </a:rPr>
              <a:t>　点検データを補修・補強データと合わせ、有効活用可能な形で蓄積していく。</a:t>
            </a:r>
            <a:endParaRPr lang="ja-JP" altLang="en-US" sz="1100">
              <a:solidFill>
                <a:srgbClr val="FF0000"/>
              </a:solidFill>
              <a:highlight>
                <a:srgbClr val="FFFF00"/>
              </a:highlight>
              <a:latin typeface="+mn-lt"/>
            </a:endParaRPr>
          </a:p>
        </p:txBody>
      </p:sp>
      <p:sp>
        <p:nvSpPr>
          <p:cNvPr id="3" name="Rectangle 2">
            <a:extLst>
              <a:ext uri="{FF2B5EF4-FFF2-40B4-BE49-F238E27FC236}">
                <a16:creationId xmlns:a16="http://schemas.microsoft.com/office/drawing/2014/main" id="{82065058-24DD-C9F6-309E-4ABFC81CDD3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DC7DD9CA-60EA-C360-EA21-2EB4BE3B9498}"/>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797FABE3-CBEC-3619-3303-B70A4F18BE78}"/>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886096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32</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193181" y="685503"/>
            <a:ext cx="8933371" cy="3618170"/>
          </a:xfrm>
          <a:prstGeom prst="rect">
            <a:avLst/>
          </a:prstGeom>
          <a:noFill/>
        </p:spPr>
        <p:txBody>
          <a:bodyPr wrap="square" lIns="91440" tIns="45720" rIns="91440" bIns="45720" anchor="t">
            <a:spAutoFit/>
          </a:bodyPr>
          <a:lstStyle/>
          <a:p>
            <a:pPr>
              <a:lnSpc>
                <a:spcPct val="150000"/>
              </a:lnSpc>
            </a:pPr>
            <a:r>
              <a:rPr lang="en-US" altLang="ja-JP" sz="1100" dirty="0">
                <a:latin typeface="+mn-lt"/>
                <a:ea typeface="ＭＳ Ｐゴシック"/>
              </a:rPr>
              <a:t>4.</a:t>
            </a:r>
            <a:r>
              <a:rPr lang="ja-JP" altLang="en-US" sz="1100">
                <a:latin typeface="+mn-lt"/>
                <a:ea typeface="ＭＳ Ｐゴシック"/>
              </a:rPr>
              <a:t>効率的・効果的な維持管理の推進</a:t>
            </a:r>
          </a:p>
          <a:p>
            <a:pPr>
              <a:lnSpc>
                <a:spcPct val="150000"/>
              </a:lnSpc>
            </a:pPr>
            <a:r>
              <a:rPr lang="en-US" altLang="ja-JP" sz="1100" dirty="0">
                <a:latin typeface="+mn-lt"/>
                <a:ea typeface="ＭＳ Ｐゴシック"/>
              </a:rPr>
              <a:t>4.1</a:t>
            </a:r>
            <a:r>
              <a:rPr lang="ja-JP" altLang="en-US" sz="1100">
                <a:latin typeface="+mn-lt"/>
                <a:ea typeface="ＭＳ Ｐゴシック"/>
              </a:rPr>
              <a:t>　点検、診断・評価の手法や体制等の充実</a:t>
            </a:r>
            <a:endParaRPr lang="en-US" altLang="ja-JP" sz="1100">
              <a:latin typeface="+mn-lt"/>
              <a:ea typeface="ＭＳ Ｐゴシック"/>
            </a:endParaRPr>
          </a:p>
          <a:p>
            <a:pPr>
              <a:lnSpc>
                <a:spcPct val="150000"/>
              </a:lnSpc>
            </a:pPr>
            <a:r>
              <a:rPr lang="en-US" altLang="ja-JP" sz="1100" dirty="0">
                <a:latin typeface="+mn-lt"/>
                <a:ea typeface="ＭＳ Ｐゴシック"/>
              </a:rPr>
              <a:t>(5)</a:t>
            </a:r>
            <a:r>
              <a:rPr lang="ja-JP" altLang="en-US" sz="1100">
                <a:latin typeface="+mn-lt"/>
                <a:ea typeface="ＭＳ Ｐゴシック"/>
              </a:rPr>
              <a:t>　点検業務における留意事項（続き）</a:t>
            </a:r>
            <a:endParaRPr lang="ja-JP" altLang="en-US" sz="1100">
              <a:latin typeface="+mn-lt"/>
              <a:ea typeface="ＭＳ Ｐゴシック"/>
              <a:cs typeface="Calibri"/>
            </a:endParaRPr>
          </a:p>
          <a:p>
            <a:pPr>
              <a:lnSpc>
                <a:spcPct val="150000"/>
              </a:lnSpc>
            </a:pPr>
            <a:r>
              <a:rPr lang="ja-JP" sz="1100">
                <a:latin typeface="ＭＳ Ｐゴシック"/>
                <a:ea typeface="ＭＳ Ｐゴシック"/>
              </a:rPr>
              <a:t>　法令等に基づき、安全確保を最優先とし、施設の特性や状態、補修タイミング、施設の重要度に応じて点検頻度を見直すなど、点検のメリハリを考慮して点検計画を策定する。また、</a:t>
            </a:r>
            <a:r>
              <a:rPr lang="ja-JP" sz="1100" b="1">
                <a:solidFill>
                  <a:srgbClr val="FF0000"/>
                </a:solidFill>
                <a:latin typeface="ＭＳ Ｐゴシック"/>
                <a:ea typeface="ＭＳ Ｐゴシック"/>
              </a:rPr>
              <a:t>データ蓄積により、劣化曲線の精度が向上することによっても、点検頻度を見直すことができる</a:t>
            </a:r>
            <a:r>
              <a:rPr lang="ja-JP" sz="1100">
                <a:latin typeface="ＭＳ Ｐゴシック"/>
                <a:ea typeface="ＭＳ Ｐゴシック"/>
              </a:rPr>
              <a:t>ことに留意する。</a:t>
            </a:r>
            <a:r>
              <a:rPr lang="ja-JP" sz="1100">
                <a:solidFill>
                  <a:srgbClr val="000000"/>
                </a:solidFill>
                <a:latin typeface="ＭＳ Ｐゴシック"/>
                <a:ea typeface="ＭＳ Ｐゴシック"/>
              </a:rPr>
              <a:t>ただし、</a:t>
            </a:r>
            <a:r>
              <a:rPr lang="ja-JP" sz="1100" b="1">
                <a:solidFill>
                  <a:srgbClr val="FF0000"/>
                </a:solidFill>
                <a:latin typeface="ＭＳ Ｐゴシック"/>
                <a:ea typeface="ＭＳ Ｐゴシック"/>
              </a:rPr>
              <a:t>気象条件等のデータの条件の確認</a:t>
            </a:r>
            <a:r>
              <a:rPr lang="ja-JP" altLang="en-US" sz="1100" b="1">
                <a:solidFill>
                  <a:srgbClr val="FF0000"/>
                </a:solidFill>
                <a:latin typeface="ＭＳ Ｐゴシック"/>
                <a:ea typeface="ＭＳ Ｐゴシック"/>
              </a:rPr>
              <a:t>や適切な将来予測であることが必要</a:t>
            </a:r>
            <a:r>
              <a:rPr lang="ja-JP" altLang="en-US" sz="1100">
                <a:solidFill>
                  <a:srgbClr val="000000"/>
                </a:solidFill>
                <a:latin typeface="ＭＳ Ｐゴシック"/>
                <a:ea typeface="ＭＳ Ｐゴシック"/>
              </a:rPr>
              <a:t>であり、さらに、</a:t>
            </a:r>
            <a:r>
              <a:rPr lang="ja-JP" sz="1100" b="1">
                <a:solidFill>
                  <a:srgbClr val="FF0000"/>
                </a:solidFill>
                <a:latin typeface="ＭＳ Ｐゴシック"/>
                <a:ea typeface="ＭＳ Ｐゴシック"/>
              </a:rPr>
              <a:t>点検頻度を</a:t>
            </a:r>
            <a:r>
              <a:rPr lang="ja-JP" altLang="en-US" sz="1100" b="1">
                <a:solidFill>
                  <a:srgbClr val="FF0000"/>
                </a:solidFill>
                <a:latin typeface="MS PGothic"/>
                <a:ea typeface="MS PGothic"/>
              </a:rPr>
              <a:t>見直した際には、見直した結果を検証する必要がある。</a:t>
            </a:r>
            <a:endParaRPr lang="ja-JP" altLang="en-US" sz="1100">
              <a:latin typeface="MS PGothic"/>
              <a:ea typeface="MS PGothic"/>
            </a:endParaRPr>
          </a:p>
          <a:p>
            <a:pPr>
              <a:lnSpc>
                <a:spcPct val="150000"/>
              </a:lnSpc>
            </a:pPr>
            <a:r>
              <a:rPr lang="ja-JP" altLang="en-US" sz="1100">
                <a:latin typeface="+mn-lt"/>
                <a:ea typeface="ＭＳ Ｐゴシック"/>
              </a:rPr>
              <a:t>　点検を委託する場合、施設の特性や重要度に応じて、「点検」と「診断」を一括で評価するか、</a:t>
            </a:r>
            <a:r>
              <a:rPr lang="en-US" altLang="ja-JP" sz="1100" dirty="0">
                <a:latin typeface="+mn-lt"/>
                <a:ea typeface="ＭＳ Ｐゴシック"/>
              </a:rPr>
              <a:t>2</a:t>
            </a:r>
            <a:r>
              <a:rPr lang="ja-JP" altLang="en-US" sz="1100">
                <a:latin typeface="+mn-lt"/>
                <a:ea typeface="ＭＳ Ｐゴシック"/>
              </a:rPr>
              <a:t>段階で評価するか等を検討するとともに、点検・診断それぞれに必要な資格を明示する。</a:t>
            </a:r>
            <a:endParaRPr lang="en-US" altLang="ja-JP" sz="1100">
              <a:latin typeface="+mn-lt"/>
              <a:ea typeface="ＭＳ Ｐゴシック"/>
              <a:cs typeface="Calibri"/>
            </a:endParaRPr>
          </a:p>
          <a:p>
            <a:pPr>
              <a:lnSpc>
                <a:spcPct val="150000"/>
              </a:lnSpc>
            </a:pPr>
            <a:r>
              <a:rPr lang="ja-JP" altLang="en-US" sz="1100">
                <a:latin typeface="+mn-lt"/>
              </a:rPr>
              <a:t>　点検結果が前回と比較して、（大幅な）変更がある場合などには、過去の結果等によるキャリブレーションについて検討する。</a:t>
            </a:r>
            <a:endParaRPr lang="en-US" altLang="ja-JP" sz="1100">
              <a:latin typeface="+mn-lt"/>
            </a:endParaRPr>
          </a:p>
          <a:p>
            <a:pPr>
              <a:lnSpc>
                <a:spcPct val="150000"/>
              </a:lnSpc>
            </a:pPr>
            <a:r>
              <a:rPr lang="ja-JP" altLang="en-US" sz="1100">
                <a:latin typeface="+mn-lt"/>
              </a:rPr>
              <a:t>　施設毎の診断、評価基準を統一することは困難であるが、トンネル等の健全性の診断結果の分類に関する告示（平成二十六年国土交通省 告示第四百二十六号）を基に、各分野・施設の診断、評価基準と比較し、府が管理する施設全体の状況を横断的に把握することで、全体の最適化をめざす。</a:t>
            </a:r>
            <a:endParaRPr lang="en-US" altLang="ja-JP" sz="1100">
              <a:latin typeface="+mn-lt"/>
            </a:endParaRPr>
          </a:p>
          <a:p>
            <a:pPr>
              <a:lnSpc>
                <a:spcPct val="150000"/>
              </a:lnSpc>
            </a:pPr>
            <a:r>
              <a:rPr lang="ja-JP" altLang="en-US" sz="1100">
                <a:latin typeface="+mn-lt"/>
                <a:ea typeface="ＭＳ Ｐゴシック"/>
              </a:rPr>
              <a:t>　誤った点検データをすぐに気付くことができる技術力を養うため、分野・施設毎に応じたフィールドワークを中心とした研修や</a:t>
            </a:r>
            <a:r>
              <a:rPr lang="en-US" altLang="ja-JP" sz="1100" dirty="0">
                <a:latin typeface="+mn-lt"/>
                <a:ea typeface="ＭＳ Ｐゴシック"/>
              </a:rPr>
              <a:t>OJT</a:t>
            </a:r>
            <a:r>
              <a:rPr lang="ja-JP" altLang="en-US" sz="1100">
                <a:latin typeface="+mn-lt"/>
                <a:ea typeface="ＭＳ Ｐゴシック"/>
              </a:rPr>
              <a:t>を実施する。</a:t>
            </a:r>
            <a:endParaRPr lang="ja-JP" altLang="en-US" sz="1100">
              <a:latin typeface="+mn-lt"/>
              <a:ea typeface="ＭＳ Ｐゴシック"/>
              <a:cs typeface="Calibri"/>
            </a:endParaRPr>
          </a:p>
          <a:p>
            <a:pPr>
              <a:lnSpc>
                <a:spcPct val="150000"/>
              </a:lnSpc>
            </a:pPr>
            <a:r>
              <a:rPr lang="ja-JP" altLang="en-US" sz="1100">
                <a:latin typeface="+mn-lt"/>
                <a:ea typeface="ＭＳ Ｐゴシック"/>
              </a:rPr>
              <a:t>　点検時に維持管理</a:t>
            </a:r>
            <a:r>
              <a:rPr lang="en-US" altLang="ja-JP" sz="1100" dirty="0">
                <a:latin typeface="+mn-lt"/>
                <a:ea typeface="ＭＳ Ｐゴシック"/>
              </a:rPr>
              <a:t>DB</a:t>
            </a:r>
            <a:r>
              <a:rPr lang="ja-JP" altLang="en-US" sz="1100">
                <a:latin typeface="+mn-lt"/>
                <a:ea typeface="ＭＳ Ｐゴシック"/>
              </a:rPr>
              <a:t>への登録漏れが無いよう、また、点検時期に注意喚起ができるよう、仕組みづくりを行う。</a:t>
            </a:r>
            <a:endParaRPr lang="ja-JP" altLang="en-US" sz="1100">
              <a:latin typeface="+mn-lt"/>
              <a:ea typeface="ＭＳ Ｐゴシック"/>
              <a:cs typeface="Calibri"/>
            </a:endParaRPr>
          </a:p>
        </p:txBody>
      </p:sp>
      <p:sp>
        <p:nvSpPr>
          <p:cNvPr id="3" name="Rectangle 2">
            <a:extLst>
              <a:ext uri="{FF2B5EF4-FFF2-40B4-BE49-F238E27FC236}">
                <a16:creationId xmlns:a16="http://schemas.microsoft.com/office/drawing/2014/main" id="{766221F0-17E0-2C32-D4C0-2C612EAD50D1}"/>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3C522666-81AD-DDB2-C1DD-CB956FC715AE}"/>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6ABFC003-43D1-3AE0-747F-19A82517BD2C}"/>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441915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33</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F5EFCCD-87DB-4EB0-81A7-4102E6AE016D}"/>
              </a:ext>
            </a:extLst>
          </p:cNvPr>
          <p:cNvSpPr txBox="1"/>
          <p:nvPr/>
        </p:nvSpPr>
        <p:spPr>
          <a:xfrm>
            <a:off x="253880" y="585394"/>
            <a:ext cx="8795544" cy="4633833"/>
          </a:xfrm>
          <a:prstGeom prst="rect">
            <a:avLst/>
          </a:prstGeom>
          <a:noFill/>
        </p:spPr>
        <p:txBody>
          <a:bodyPr wrap="square" lIns="91440" tIns="45720" rIns="91440" bIns="45720" anchor="t">
            <a:spAutoFit/>
          </a:bodyPr>
          <a:lstStyle/>
          <a:p>
            <a:pPr marL="85725" indent="-85725">
              <a:lnSpc>
                <a:spcPct val="150000"/>
              </a:lnSpc>
            </a:pPr>
            <a:r>
              <a:rPr lang="en-US" altLang="ja-JP" sz="1100">
                <a:latin typeface="+mn-lt"/>
                <a:ea typeface="ＭＳ Ｐゴシック"/>
              </a:rPr>
              <a:t>4.</a:t>
            </a:r>
            <a:r>
              <a:rPr lang="ja-JP" altLang="en-US" sz="1100">
                <a:latin typeface="+mn-lt"/>
                <a:ea typeface="ＭＳ Ｐゴシック"/>
              </a:rPr>
              <a:t>効率的・効果的な維持管理の推進</a:t>
            </a:r>
          </a:p>
          <a:p>
            <a:pPr marL="85725" indent="-85725">
              <a:lnSpc>
                <a:spcPct val="150000"/>
              </a:lnSpc>
            </a:pPr>
            <a:r>
              <a:rPr lang="en-US" altLang="ja-JP" sz="1100">
                <a:latin typeface="+mn-lt"/>
                <a:ea typeface="ＭＳ Ｐゴシック"/>
              </a:rPr>
              <a:t>4.2</a:t>
            </a:r>
            <a:r>
              <a:rPr lang="ja-JP" altLang="en-US" sz="1100">
                <a:latin typeface="+mn-lt"/>
                <a:ea typeface="ＭＳ Ｐゴシック"/>
              </a:rPr>
              <a:t>　施設特性に応じた維持管理手法の体系化</a:t>
            </a:r>
            <a:endParaRPr lang="ja-JP" altLang="en-US" sz="1100">
              <a:latin typeface="+mn-lt"/>
              <a:ea typeface="ＭＳ Ｐゴシック"/>
              <a:cs typeface="Calibri"/>
            </a:endParaRPr>
          </a:p>
          <a:p>
            <a:pPr marL="85725" indent="-85725">
              <a:lnSpc>
                <a:spcPct val="150000"/>
              </a:lnSpc>
            </a:pPr>
            <a:r>
              <a:rPr lang="ja-JP" altLang="en-US" sz="1100">
                <a:latin typeface="+mn-lt"/>
                <a:ea typeface="ＭＳ Ｐゴシック"/>
              </a:rPr>
              <a:t>　</a:t>
            </a:r>
            <a:r>
              <a:rPr lang="en-US" altLang="ja-JP" sz="1100">
                <a:latin typeface="+mn-lt"/>
                <a:ea typeface="ＭＳ Ｐゴシック"/>
              </a:rPr>
              <a:t>4.2.1</a:t>
            </a:r>
            <a:r>
              <a:rPr lang="ja-JP" altLang="en-US" sz="1100">
                <a:latin typeface="+mn-lt"/>
                <a:ea typeface="ＭＳ Ｐゴシック"/>
              </a:rPr>
              <a:t>　維持管理手法</a:t>
            </a:r>
            <a:endParaRPr lang="en-US" altLang="ja-JP" sz="1100">
              <a:latin typeface="+mn-lt"/>
              <a:ea typeface="ＭＳ Ｐゴシック"/>
            </a:endParaRPr>
          </a:p>
          <a:p>
            <a:pPr marL="85725" indent="-85725">
              <a:lnSpc>
                <a:spcPct val="150000"/>
              </a:lnSpc>
            </a:pPr>
            <a:r>
              <a:rPr lang="ja-JP" altLang="en-US" sz="1100">
                <a:latin typeface="+mn-lt"/>
                <a:ea typeface="ＭＳ Ｐゴシック"/>
              </a:rPr>
              <a:t>　（</a:t>
            </a:r>
            <a:r>
              <a:rPr lang="en-US" altLang="ja-JP" sz="1100">
                <a:latin typeface="+mn-lt"/>
                <a:ea typeface="ＭＳ Ｐゴシック"/>
              </a:rPr>
              <a:t>1</a:t>
            </a:r>
            <a:r>
              <a:rPr lang="ja-JP" altLang="en-US" sz="1100">
                <a:latin typeface="+mn-lt"/>
                <a:ea typeface="ＭＳ Ｐゴシック"/>
              </a:rPr>
              <a:t>）維持管理手法の設定</a:t>
            </a:r>
            <a:endParaRPr lang="en-US" altLang="ja-JP" sz="1100">
              <a:latin typeface="+mn-lt"/>
              <a:ea typeface="ＭＳ Ｐゴシック"/>
            </a:endParaRPr>
          </a:p>
          <a:p>
            <a:pPr marL="85725" indent="-85725">
              <a:lnSpc>
                <a:spcPct val="150000"/>
              </a:lnSpc>
            </a:pPr>
            <a:r>
              <a:rPr lang="ja-JP" altLang="en-US" sz="1100">
                <a:latin typeface="+mn-lt"/>
                <a:ea typeface="ＭＳ Ｐゴシック"/>
              </a:rPr>
              <a:t>　　安全性・信頼性や</a:t>
            </a:r>
            <a:r>
              <a:rPr lang="en-US" altLang="ja-JP" sz="1100">
                <a:latin typeface="+mn-lt"/>
                <a:ea typeface="ＭＳ Ｐゴシック"/>
              </a:rPr>
              <a:t>LCC</a:t>
            </a:r>
            <a:r>
              <a:rPr lang="ja-JP" altLang="en-US" sz="1100">
                <a:latin typeface="+mn-lt"/>
                <a:ea typeface="ＭＳ Ｐゴシック"/>
              </a:rPr>
              <a:t>最小化の観点から、予防保全による維持管理を原則とし、継続的にレベルアップを図る。また、適切な維持管理手法や最適な補修時期を設定するため、点検結果などのデータの蓄積をおこない、施設の特性や重要度を考慮し、施設ごとの維持管理手法を設定する。</a:t>
            </a:r>
            <a:endParaRPr lang="en-US" altLang="ja-JP" sz="1100">
              <a:latin typeface="+mn-lt"/>
              <a:ea typeface="ＭＳ Ｐゴシック"/>
            </a:endParaRPr>
          </a:p>
          <a:p>
            <a:pPr marL="85725" indent="-85725">
              <a:lnSpc>
                <a:spcPct val="150000"/>
              </a:lnSpc>
            </a:pPr>
            <a:r>
              <a:rPr lang="ja-JP" altLang="en-US" sz="1100">
                <a:latin typeface="+mn-lt"/>
              </a:rPr>
              <a:t>　　維持管理手法の選定については、「事後保全型」もしくは「予防保全型」を設定する。「予防保全型」の維持管理を設定した場合は、劣化予測の難易度、点検データなどの蓄積状況、施設の安全性・信頼性などから「時間計画」、「状態監視」、「予測計画」を設定することを基本とする。</a:t>
            </a:r>
            <a:endParaRPr lang="en-US" altLang="ja-JP" sz="1100">
              <a:latin typeface="+mn-lt"/>
            </a:endParaRPr>
          </a:p>
          <a:p>
            <a:pPr marL="238125" indent="-238125">
              <a:lnSpc>
                <a:spcPct val="150000"/>
              </a:lnSpc>
            </a:pPr>
            <a:r>
              <a:rPr lang="ja-JP" altLang="en-US" sz="1100">
                <a:latin typeface="+mn-lt"/>
              </a:rPr>
              <a:t>　①予防保全型（状態監視型）は、点検結果により、劣化や損傷状態を評価し、目標管理水準を下回る場合に修繕を行う手法するものであるが、技術の進歩により、劣化予測手法が確立された場合は、予測計画型へ移行する。</a:t>
            </a:r>
            <a:endParaRPr lang="en-US" altLang="ja-JP" sz="1100">
              <a:latin typeface="+mn-lt"/>
            </a:endParaRPr>
          </a:p>
          <a:p>
            <a:pPr marL="238125" indent="-238125">
              <a:lnSpc>
                <a:spcPct val="150000"/>
              </a:lnSpc>
            </a:pPr>
            <a:r>
              <a:rPr lang="ja-JP" altLang="en-US" sz="1100">
                <a:latin typeface="+mn-lt"/>
              </a:rPr>
              <a:t>　②予防保全型（予測計画型）は、橋梁（上部構造）、モノレール（支柱・軌道桁など）、舗装等の施設を対象として、すでに劣化予測を行っている施設を対象とする。引き続き、点検データを蓄積し、劣化予測の精度向上を図る。</a:t>
            </a:r>
            <a:endParaRPr lang="en-US" altLang="ja-JP" sz="1100">
              <a:latin typeface="+mn-lt"/>
            </a:endParaRPr>
          </a:p>
          <a:p>
            <a:pPr marL="238125" indent="-238125">
              <a:lnSpc>
                <a:spcPct val="150000"/>
              </a:lnSpc>
            </a:pPr>
            <a:r>
              <a:rPr lang="ja-JP" altLang="en-US" sz="1100">
                <a:latin typeface="+mn-lt"/>
              </a:rPr>
              <a:t>　③予防保全型（時間計画型）は、施設の信頼性の観点から定期的に修繕を行う下水、河川、海岸等の電気設備を対象とすることを基本とする。</a:t>
            </a:r>
            <a:endParaRPr lang="en-US" altLang="ja-JP" sz="1100">
              <a:latin typeface="+mn-lt"/>
            </a:endParaRPr>
          </a:p>
          <a:p>
            <a:pPr marL="238125" indent="-238125">
              <a:lnSpc>
                <a:spcPct val="150000"/>
              </a:lnSpc>
            </a:pPr>
            <a:r>
              <a:rPr lang="ja-JP" altLang="en-US" sz="1100">
                <a:latin typeface="+mn-lt"/>
                <a:ea typeface="ＭＳ Ｐゴシック"/>
              </a:rPr>
              <a:t>　　道路施設の内、不具合事例が発生した場合、社会的影響度の大きい道路照明灯や、案内標識については、状態監視型とともに時間計画型の管理も考慮する。</a:t>
            </a:r>
            <a:endParaRPr lang="en-US" altLang="ja-JP" sz="1100">
              <a:latin typeface="+mn-lt"/>
              <a:ea typeface="ＭＳ Ｐゴシック"/>
            </a:endParaRPr>
          </a:p>
          <a:p>
            <a:pPr marL="238125" indent="-238125">
              <a:lnSpc>
                <a:spcPct val="150000"/>
              </a:lnSpc>
            </a:pPr>
            <a:r>
              <a:rPr lang="ja-JP" altLang="en-US" sz="1100">
                <a:latin typeface="+mn-lt"/>
                <a:ea typeface="ＭＳ Ｐゴシック"/>
              </a:rPr>
              <a:t>　④事後保全型は、事故や洪水など予測不可能な損傷によって不具合が発生する可能性があり、計画的に修繕することが困難な施設を対象とする</a:t>
            </a:r>
            <a:endParaRPr lang="en-US" altLang="ja-JP" sz="1100">
              <a:latin typeface="+mn-lt"/>
              <a:ea typeface="ＭＳ Ｐゴシック"/>
              <a:cs typeface="Calibri"/>
            </a:endParaRPr>
          </a:p>
          <a:p>
            <a:pPr marL="85725" indent="-85725">
              <a:lnSpc>
                <a:spcPct val="150000"/>
              </a:lnSpc>
            </a:pPr>
            <a:r>
              <a:rPr lang="ja-JP" altLang="en-US" sz="1100">
                <a:latin typeface="+mn-lt"/>
                <a:ea typeface="ＭＳ Ｐゴシック"/>
              </a:rPr>
              <a:t>　その他、維持管理、更新に合わせた防災耐震性能の向上や社会ニーズによる機能向上、既存不適格への対応などについても配慮する。また、施設の劣化や損傷等により人的・物的被害を与えると予想される箇所、構造等については、被害を予防するための対策についても考慮する。</a:t>
            </a:r>
            <a:endParaRPr lang="en-US" altLang="ja-JP" sz="1100">
              <a:latin typeface="+mn-lt"/>
              <a:ea typeface="ＭＳ Ｐゴシック"/>
              <a:cs typeface="Calibri"/>
            </a:endParaRPr>
          </a:p>
        </p:txBody>
      </p:sp>
      <p:sp>
        <p:nvSpPr>
          <p:cNvPr id="11" name="テキスト ボックス 10">
            <a:extLst>
              <a:ext uri="{FF2B5EF4-FFF2-40B4-BE49-F238E27FC236}">
                <a16:creationId xmlns:a16="http://schemas.microsoft.com/office/drawing/2014/main" id="{C0AA03E0-8A40-497E-A260-5E73FF66A1BF}"/>
              </a:ext>
            </a:extLst>
          </p:cNvPr>
          <p:cNvSpPr txBox="1"/>
          <p:nvPr/>
        </p:nvSpPr>
        <p:spPr>
          <a:xfrm>
            <a:off x="303550" y="5056252"/>
            <a:ext cx="8795544" cy="1830053"/>
          </a:xfrm>
          <a:prstGeom prst="rect">
            <a:avLst/>
          </a:prstGeom>
          <a:noFill/>
        </p:spPr>
        <p:txBody>
          <a:bodyPr wrap="square" lIns="91440" tIns="45720" rIns="91440" bIns="45720" anchor="t">
            <a:spAutoFit/>
          </a:bodyPr>
          <a:lstStyle/>
          <a:p>
            <a:pPr>
              <a:lnSpc>
                <a:spcPct val="150000"/>
              </a:lnSpc>
            </a:pPr>
            <a:r>
              <a:rPr lang="ja-JP" altLang="en-US" sz="1100" dirty="0">
                <a:latin typeface="ＭＳ Ｐゴシック"/>
                <a:ea typeface="ＭＳ Ｐゴシック"/>
              </a:rPr>
              <a:t>　（</a:t>
            </a:r>
            <a:r>
              <a:rPr lang="en-US" altLang="ja-JP" sz="1100" dirty="0">
                <a:latin typeface="ＭＳ Ｐゴシック"/>
                <a:ea typeface="ＭＳ Ｐゴシック"/>
              </a:rPr>
              <a:t>2</a:t>
            </a:r>
            <a:r>
              <a:rPr lang="ja-JP" altLang="en-US" sz="1100" dirty="0">
                <a:latin typeface="ＭＳ Ｐゴシック"/>
                <a:ea typeface="ＭＳ Ｐゴシック"/>
              </a:rPr>
              <a:t>）維持管理水準の設定</a:t>
            </a:r>
            <a:endParaRPr lang="en-US" altLang="ja-JP" sz="1100" dirty="0">
              <a:latin typeface="ＭＳ Ｐゴシック"/>
              <a:ea typeface="ＭＳ Ｐゴシック"/>
            </a:endParaRPr>
          </a:p>
          <a:p>
            <a:pPr>
              <a:lnSpc>
                <a:spcPct val="150000"/>
              </a:lnSpc>
            </a:pPr>
            <a:r>
              <a:rPr lang="ja-JP" altLang="en-US" sz="1100" dirty="0">
                <a:latin typeface="ＭＳ Ｐゴシック"/>
                <a:ea typeface="ＭＳ Ｐゴシック"/>
              </a:rPr>
              <a:t>　　安全性・信頼性や</a:t>
            </a:r>
            <a:r>
              <a:rPr lang="en-US" altLang="ja-JP" sz="1100" dirty="0">
                <a:latin typeface="ＭＳ Ｐゴシック"/>
                <a:ea typeface="ＭＳ Ｐゴシック"/>
              </a:rPr>
              <a:t>LCC</a:t>
            </a:r>
            <a:r>
              <a:rPr lang="ja-JP" altLang="en-US" sz="1100" dirty="0">
                <a:latin typeface="ＭＳ Ｐゴシック"/>
                <a:ea typeface="ＭＳ Ｐゴシック"/>
              </a:rPr>
              <a:t>最小化の観点から、</a:t>
            </a:r>
            <a:r>
              <a:rPr lang="ja-JP" altLang="en-US" sz="1100" b="1" dirty="0">
                <a:solidFill>
                  <a:srgbClr val="FF0000"/>
                </a:solidFill>
                <a:latin typeface="ＭＳ Ｐゴシック"/>
                <a:ea typeface="ＭＳ Ｐゴシック"/>
              </a:rPr>
              <a:t>施設の設計条件を含め施設特性や重要性を考慮</a:t>
            </a:r>
            <a:r>
              <a:rPr lang="ja-JP" altLang="en-US" sz="1100" dirty="0">
                <a:latin typeface="ＭＳ Ｐゴシック"/>
                <a:ea typeface="ＭＳ Ｐゴシック"/>
              </a:rPr>
              <a:t>し、施設もしくは部材単位毎に適切に維持管理水準を設定する。</a:t>
            </a:r>
            <a:r>
              <a:rPr lang="ja-JP" altLang="en-US" sz="1100" b="1" dirty="0">
                <a:solidFill>
                  <a:srgbClr val="FF0000"/>
                </a:solidFill>
                <a:latin typeface="ＭＳ Ｐゴシック"/>
                <a:ea typeface="ＭＳ Ｐゴシック"/>
              </a:rPr>
              <a:t>管理水準を見直した際には、見直した結果を検証する必要がある。</a:t>
            </a:r>
          </a:p>
          <a:p>
            <a:pPr marL="1076325" indent="-1076325">
              <a:lnSpc>
                <a:spcPct val="150000"/>
              </a:lnSpc>
            </a:pPr>
            <a:r>
              <a:rPr lang="ja-JP" altLang="en-US" sz="1100" dirty="0">
                <a:latin typeface="ＭＳ Ｐゴシック"/>
                <a:ea typeface="ＭＳ Ｐゴシック"/>
              </a:rPr>
              <a:t>　　目標管理水準：管理上目標とする基準。これを下回ると施設の補修を実施する。不測の事態が発生した場合でも対応可能となるよう、限界管理水準との間に適切な余裕を見込んで設定する。</a:t>
            </a:r>
            <a:r>
              <a:rPr lang="ja-JP" altLang="en-US" sz="1100" b="1" dirty="0">
                <a:solidFill>
                  <a:srgbClr val="FF0000"/>
                </a:solidFill>
                <a:latin typeface="ＭＳ Ｐゴシック"/>
                <a:ea typeface="ＭＳ Ｐゴシック"/>
              </a:rPr>
              <a:t>蓄積されたデータに基づき、より最適な</a:t>
            </a:r>
            <a:r>
              <a:rPr lang="en-US" altLang="ja-JP" sz="1100" b="1" dirty="0">
                <a:solidFill>
                  <a:srgbClr val="FF0000"/>
                </a:solidFill>
                <a:latin typeface="ＭＳ Ｐゴシック"/>
                <a:ea typeface="ＭＳ Ｐゴシック"/>
              </a:rPr>
              <a:t>LCC</a:t>
            </a:r>
            <a:r>
              <a:rPr lang="ja-JP" altLang="en-US" sz="1100" b="1" dirty="0">
                <a:solidFill>
                  <a:srgbClr val="FF0000"/>
                </a:solidFill>
                <a:latin typeface="ＭＳ Ｐゴシック"/>
                <a:ea typeface="ＭＳ Ｐゴシック"/>
              </a:rPr>
              <a:t>となるよう、目標管理水準を最適化する。</a:t>
            </a:r>
            <a:endParaRPr lang="en-US" altLang="ja-JP" sz="1100" b="1" dirty="0">
              <a:solidFill>
                <a:srgbClr val="FF0000"/>
              </a:solidFill>
              <a:latin typeface="ＭＳ Ｐゴシック"/>
              <a:ea typeface="ＭＳ Ｐゴシック"/>
            </a:endParaRPr>
          </a:p>
          <a:p>
            <a:pPr>
              <a:lnSpc>
                <a:spcPct val="150000"/>
              </a:lnSpc>
            </a:pPr>
            <a:r>
              <a:rPr lang="ja-JP" altLang="en-US" sz="1100" dirty="0">
                <a:latin typeface="ＭＳ Ｐゴシック" panose="020B0600070205080204" pitchFamily="50" charset="-128"/>
              </a:rPr>
              <a:t>　　限界管理水準：施設の安全性・信頼性を損なう状態。これを下回ると、大規模補修や更新等が必要になる。</a:t>
            </a:r>
            <a:endParaRPr lang="en-US" altLang="ja-JP" sz="1100" dirty="0">
              <a:latin typeface="ＭＳ Ｐゴシック" panose="020B0600070205080204" pitchFamily="50" charset="-128"/>
            </a:endParaRPr>
          </a:p>
        </p:txBody>
      </p:sp>
      <p:sp>
        <p:nvSpPr>
          <p:cNvPr id="3" name="Rectangle 2">
            <a:extLst>
              <a:ext uri="{FF2B5EF4-FFF2-40B4-BE49-F238E27FC236}">
                <a16:creationId xmlns:a16="http://schemas.microsoft.com/office/drawing/2014/main" id="{6060B98B-C8B9-BAD2-5510-A31B716F024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0103EFAB-E8CE-CFA7-05A6-1E54B214C0B3}"/>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61386567-95D4-9257-7319-1BF64702069B}"/>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172971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34</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F5EFCCD-87DB-4EB0-81A7-4102E6AE016D}"/>
              </a:ext>
            </a:extLst>
          </p:cNvPr>
          <p:cNvSpPr txBox="1"/>
          <p:nvPr/>
        </p:nvSpPr>
        <p:spPr>
          <a:xfrm>
            <a:off x="262192" y="689876"/>
            <a:ext cx="8795544" cy="3318088"/>
          </a:xfrm>
          <a:prstGeom prst="rect">
            <a:avLst/>
          </a:prstGeom>
          <a:noFill/>
        </p:spPr>
        <p:txBody>
          <a:bodyPr wrap="square" lIns="91440" tIns="45720" rIns="91440" bIns="0" anchor="t">
            <a:spAutoFit/>
          </a:bodyPr>
          <a:lstStyle/>
          <a:p>
            <a:pPr>
              <a:lnSpc>
                <a:spcPct val="150000"/>
              </a:lnSpc>
            </a:pPr>
            <a:r>
              <a:rPr lang="en-US" altLang="ja-JP" sz="1100" dirty="0">
                <a:latin typeface="Calibri"/>
                <a:ea typeface="ＭＳ Ｐゴシック"/>
                <a:cs typeface="Calibri"/>
              </a:rPr>
              <a:t>4.</a:t>
            </a:r>
            <a:r>
              <a:rPr lang="ja-JP" altLang="en-US" sz="1100">
                <a:latin typeface="Calibri"/>
                <a:ea typeface="ＭＳ Ｐゴシック"/>
                <a:cs typeface="Calibri"/>
              </a:rPr>
              <a:t>効率的・効果的な維持管理の推進</a:t>
            </a:r>
            <a:endParaRPr lang="en-US" altLang="ja-JP" sz="1100">
              <a:latin typeface="Calibri"/>
              <a:ea typeface="ＭＳ Ｐゴシック"/>
              <a:cs typeface="Calibri"/>
            </a:endParaRPr>
          </a:p>
          <a:p>
            <a:pPr marL="85725" indent="-85725">
              <a:lnSpc>
                <a:spcPct val="150000"/>
              </a:lnSpc>
            </a:pPr>
            <a:r>
              <a:rPr lang="en-US" altLang="ja-JP" sz="1100" dirty="0">
                <a:latin typeface="+mj-lt"/>
                <a:ea typeface="ＭＳ Ｐゴシック"/>
              </a:rPr>
              <a:t>4.2</a:t>
            </a:r>
            <a:r>
              <a:rPr lang="ja-JP" altLang="en-US" sz="1100">
                <a:latin typeface="ＭＳ Ｐゴシック"/>
                <a:ea typeface="ＭＳ Ｐゴシック"/>
              </a:rPr>
              <a:t>　施設特性に応じた維持管理手法の体系化</a:t>
            </a:r>
          </a:p>
          <a:p>
            <a:pPr>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4.2.2</a:t>
            </a:r>
            <a:r>
              <a:rPr lang="ja-JP" altLang="en-US" sz="1100">
                <a:latin typeface="Calibri"/>
                <a:ea typeface="ＭＳ Ｐゴシック"/>
                <a:cs typeface="Calibri"/>
              </a:rPr>
              <a:t>　更新の考え方</a:t>
            </a:r>
            <a:endParaRPr lang="en-US" altLang="ja-JP" sz="1100">
              <a:latin typeface="Calibri"/>
              <a:ea typeface="ＭＳ Ｐゴシック"/>
              <a:cs typeface="Calibri"/>
            </a:endParaRPr>
          </a:p>
          <a:p>
            <a:pPr>
              <a:lnSpc>
                <a:spcPct val="150000"/>
              </a:lnSpc>
            </a:pPr>
            <a:r>
              <a:rPr lang="ja-JP" altLang="en-US" sz="1100"/>
              <a:t>　各分野・施設の特性や重要性を考慮し、物理的、機能的、社会的、経済的視点などから総合的に評価し、更新について見極める。各施設毎に設定する更新判定フローに基づき、更新すべき施設の抽出を行う。将来の地域・社会構造変化をふまえ、施設の廃止や集約化も考慮する。</a:t>
            </a:r>
            <a:endParaRPr lang="en-US" altLang="ja-JP" sz="1100"/>
          </a:p>
          <a:p>
            <a:pPr>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(1)</a:t>
            </a:r>
            <a:r>
              <a:rPr lang="ja-JP" altLang="en-US" sz="1100">
                <a:latin typeface="Calibri"/>
                <a:ea typeface="ＭＳ Ｐゴシック"/>
                <a:cs typeface="Calibri"/>
              </a:rPr>
              <a:t>考慮すべき視点</a:t>
            </a:r>
            <a:endParaRPr lang="en-US" altLang="ja-JP" sz="1100">
              <a:latin typeface="Calibri"/>
              <a:ea typeface="ＭＳ Ｐゴシック"/>
              <a:cs typeface="Calibri"/>
            </a:endParaRPr>
          </a:p>
          <a:p>
            <a:pPr>
              <a:lnSpc>
                <a:spcPct val="150000"/>
              </a:lnSpc>
            </a:pPr>
            <a:r>
              <a:rPr lang="ja-JP" altLang="en-US" sz="1100"/>
              <a:t>　　更新の見極めにあたっては、以下の視点等を考慮する。</a:t>
            </a:r>
            <a:endParaRPr lang="en-US" altLang="ja-JP" sz="1100"/>
          </a:p>
          <a:p>
            <a:pPr>
              <a:lnSpc>
                <a:spcPct val="150000"/>
              </a:lnSpc>
            </a:pPr>
            <a:r>
              <a:rPr lang="ja-JP" altLang="en-US" sz="1100"/>
              <a:t>　　物理的視点：限界管理水準を下回り、通常の維持・修繕を行っても安全性等から使用に耐えられなくなった状態</a:t>
            </a:r>
            <a:endParaRPr lang="en-US" altLang="ja-JP" sz="1100"/>
          </a:p>
          <a:p>
            <a:pPr>
              <a:lnSpc>
                <a:spcPct val="150000"/>
              </a:lnSpc>
            </a:pPr>
            <a:r>
              <a:rPr lang="ja-JP" altLang="en-US" sz="1100"/>
              <a:t>　　機能的視点：技術基準などの改正などによる既存不適格状態の解消等</a:t>
            </a:r>
            <a:endParaRPr lang="en-US" altLang="ja-JP" sz="1100"/>
          </a:p>
          <a:p>
            <a:pPr>
              <a:lnSpc>
                <a:spcPct val="150000"/>
              </a:lnSpc>
            </a:pPr>
            <a:r>
              <a:rPr lang="ja-JP" altLang="en-US" sz="1100">
                <a:latin typeface="Calibri"/>
                <a:ea typeface="ＭＳ Ｐゴシック"/>
                <a:cs typeface="Calibri"/>
              </a:rPr>
              <a:t>　　社会的視点：</a:t>
            </a:r>
            <a:r>
              <a:rPr lang="ja-JP" altLang="ja-JP" sz="1100" kern="100">
                <a:effectLst/>
                <a:latin typeface="ＭＳ Ｐゴシック"/>
                <a:ea typeface="ＭＳ Ｐゴシック"/>
                <a:cs typeface="Times New Roman"/>
              </a:rPr>
              <a:t>防災・耐震性能の向上や事故を防ぐための安全性能、環境、景観等に配慮した空間整備、利用者ニーズ等</a:t>
            </a:r>
            <a:endParaRPr lang="en-US" altLang="ja-JP" sz="1100" kern="100">
              <a:effectLst/>
              <a:latin typeface="ＭＳ Ｐゴシック"/>
              <a:ea typeface="ＭＳ Ｐゴシック"/>
              <a:cs typeface="Times New Roman"/>
            </a:endParaRPr>
          </a:p>
          <a:p>
            <a:pPr>
              <a:lnSpc>
                <a:spcPct val="150000"/>
              </a:lnSpc>
            </a:pPr>
            <a:r>
              <a:rPr lang="ja-JP" altLang="en-US" sz="1100" kern="100">
                <a:latin typeface="+mn-ea"/>
                <a:ea typeface="+mn-ea"/>
                <a:cs typeface="Times New Roman" panose="02020603050405020304" pitchFamily="18" charset="0"/>
              </a:rPr>
              <a:t>　　経済的視点：ライフサイクルコスト、資産価値等</a:t>
            </a:r>
            <a:endParaRPr lang="en-US" altLang="ja-JP" sz="1100" kern="100">
              <a:latin typeface="+mn-ea"/>
              <a:ea typeface="+mn-ea"/>
              <a:cs typeface="Times New Roman" panose="02020603050405020304" pitchFamily="18" charset="0"/>
            </a:endParaRPr>
          </a:p>
          <a:p>
            <a:pPr>
              <a:lnSpc>
                <a:spcPct val="150000"/>
              </a:lnSpc>
            </a:pPr>
            <a:r>
              <a:rPr lang="ja-JP" altLang="en-US" sz="1100" kern="100">
                <a:latin typeface="+mn-ea"/>
                <a:ea typeface="+mn-ea"/>
                <a:cs typeface="Times New Roman" panose="02020603050405020304" pitchFamily="18" charset="0"/>
              </a:rPr>
              <a:t>　　技術的実現可能性：現在の技術では実現困難な場合等</a:t>
            </a:r>
            <a:endParaRPr lang="en-US" altLang="ja-JP" sz="1100" kern="100">
              <a:latin typeface="+mn-ea"/>
              <a:ea typeface="+mn-ea"/>
              <a:cs typeface="Times New Roman" panose="02020603050405020304" pitchFamily="18" charset="0"/>
            </a:endParaRPr>
          </a:p>
          <a:p>
            <a:pPr>
              <a:lnSpc>
                <a:spcPct val="150000"/>
              </a:lnSpc>
            </a:pPr>
            <a:r>
              <a:rPr lang="ja-JP" altLang="en-US" sz="1100" kern="100">
                <a:latin typeface="+mn-ea"/>
                <a:ea typeface="+mn-ea"/>
                <a:cs typeface="Times New Roman" panose="02020603050405020304" pitchFamily="18" charset="0"/>
              </a:rPr>
              <a:t>　　社会的影響：更新する場合の代替性確保等</a:t>
            </a:r>
            <a:endParaRPr lang="ja-JP" altLang="en-US" sz="1100">
              <a:highlight>
                <a:srgbClr val="FFFF00"/>
              </a:highlight>
            </a:endParaRPr>
          </a:p>
        </p:txBody>
      </p:sp>
      <p:sp>
        <p:nvSpPr>
          <p:cNvPr id="10" name="テキスト ボックス 9">
            <a:extLst>
              <a:ext uri="{FF2B5EF4-FFF2-40B4-BE49-F238E27FC236}">
                <a16:creationId xmlns:a16="http://schemas.microsoft.com/office/drawing/2014/main" id="{82CCDE7C-F71C-41FF-9002-CBA041C8E87C}"/>
              </a:ext>
            </a:extLst>
          </p:cNvPr>
          <p:cNvSpPr txBox="1"/>
          <p:nvPr/>
        </p:nvSpPr>
        <p:spPr>
          <a:xfrm>
            <a:off x="262192" y="4043876"/>
            <a:ext cx="8795544" cy="1068306"/>
          </a:xfrm>
          <a:prstGeom prst="rect">
            <a:avLst/>
          </a:prstGeom>
          <a:noFill/>
        </p:spPr>
        <p:txBody>
          <a:bodyPr wrap="square" lIns="91440" tIns="45720" rIns="91440" bIns="45720" anchor="t">
            <a:spAutoFit/>
          </a:bodyPr>
          <a:lstStyle/>
          <a:p>
            <a:pPr>
              <a:lnSpc>
                <a:spcPct val="150000"/>
              </a:lnSpc>
            </a:pPr>
            <a:r>
              <a:rPr lang="ja-JP" altLang="en-US" sz="1100" dirty="0">
                <a:latin typeface="Calibri"/>
                <a:ea typeface="ＭＳ Ｐゴシック"/>
                <a:cs typeface="Calibri"/>
              </a:rPr>
              <a:t>　</a:t>
            </a:r>
            <a:r>
              <a:rPr lang="en-US" altLang="ja-JP" sz="1100" dirty="0">
                <a:latin typeface="Calibri"/>
                <a:ea typeface="ＭＳ Ｐゴシック"/>
                <a:cs typeface="Calibri"/>
              </a:rPr>
              <a:t>(2)</a:t>
            </a:r>
            <a:r>
              <a:rPr lang="ja-JP" altLang="en-US" sz="1100">
                <a:latin typeface="Calibri"/>
                <a:ea typeface="ＭＳ Ｐゴシック"/>
                <a:cs typeface="Calibri"/>
              </a:rPr>
              <a:t>　更新の考え方にあたっての留意事項</a:t>
            </a:r>
            <a:endParaRPr lang="en-US" altLang="ja-JP" sz="1100">
              <a:latin typeface="Calibri"/>
              <a:ea typeface="ＭＳ Ｐゴシック"/>
              <a:cs typeface="Calibri"/>
            </a:endParaRPr>
          </a:p>
          <a:p>
            <a:pPr marL="85725" indent="-85725">
              <a:lnSpc>
                <a:spcPct val="150000"/>
              </a:lnSpc>
            </a:pPr>
            <a:r>
              <a:rPr lang="ja-JP" altLang="en-US" sz="1100">
                <a:latin typeface="Calibri"/>
                <a:ea typeface="ＭＳ Ｐゴシック"/>
                <a:cs typeface="Calibri"/>
              </a:rPr>
              <a:t>　　施設の状況を分析し、補修と更新のコスト比較、更新する場合の社会的影響などを総合的に評価し、</a:t>
            </a:r>
            <a:r>
              <a:rPr lang="en-US" altLang="ja-JP" sz="1100" dirty="0">
                <a:latin typeface="Calibri"/>
                <a:ea typeface="ＭＳ Ｐゴシック"/>
                <a:cs typeface="Calibri"/>
              </a:rPr>
              <a:t>LCC</a:t>
            </a:r>
            <a:r>
              <a:rPr lang="ja-JP" altLang="en-US" sz="1100">
                <a:latin typeface="Calibri"/>
                <a:ea typeface="ＭＳ Ｐゴシック"/>
                <a:cs typeface="Calibri"/>
              </a:rPr>
              <a:t>最小化の観点から更新すべき施設を抽出する。また、</a:t>
            </a:r>
            <a:r>
              <a:rPr lang="ja-JP" altLang="en-US" sz="1100" b="1">
                <a:solidFill>
                  <a:srgbClr val="FF0000"/>
                </a:solidFill>
                <a:latin typeface="ＭＳ Ｐゴシック"/>
                <a:ea typeface="ＭＳ Ｐゴシック"/>
                <a:cs typeface="Calibri"/>
              </a:rPr>
              <a:t>施設の特性に応じて項目を追加することや、施設更新の実態を考慮して考え方を精査し、更新の判定を行うこと。</a:t>
            </a:r>
            <a:endParaRPr lang="en-US" altLang="ja-JP" sz="1100" b="1">
              <a:solidFill>
                <a:srgbClr val="FF0000"/>
              </a:solidFill>
              <a:latin typeface="ＭＳ Ｐゴシック"/>
              <a:ea typeface="ＭＳ Ｐゴシック"/>
              <a:cs typeface="Calibri"/>
            </a:endParaRPr>
          </a:p>
          <a:p>
            <a:pPr marL="85725" indent="-85725">
              <a:lnSpc>
                <a:spcPct val="150000"/>
              </a:lnSpc>
            </a:pPr>
            <a:r>
              <a:rPr lang="ja-JP" altLang="en-US" sz="1100">
                <a:latin typeface="+mn-ea"/>
                <a:ea typeface="+mn-ea"/>
                <a:cs typeface="Calibri"/>
              </a:rPr>
              <a:t>　　目標寿命の設定を行うとともに、将来の更新の見極めにおける課題や、その対応についても整理する。</a:t>
            </a:r>
            <a:endParaRPr lang="ja-JP" altLang="en-US" sz="1100">
              <a:latin typeface="+mn-ea"/>
              <a:ea typeface="+mn-ea"/>
            </a:endParaRPr>
          </a:p>
        </p:txBody>
      </p:sp>
      <p:sp>
        <p:nvSpPr>
          <p:cNvPr id="13" name="テキスト ボックス 12">
            <a:extLst>
              <a:ext uri="{FF2B5EF4-FFF2-40B4-BE49-F238E27FC236}">
                <a16:creationId xmlns:a16="http://schemas.microsoft.com/office/drawing/2014/main" id="{75B5AF3A-369C-4FAA-83F4-CB1C743E9189}"/>
              </a:ext>
            </a:extLst>
          </p:cNvPr>
          <p:cNvSpPr txBox="1"/>
          <p:nvPr/>
        </p:nvSpPr>
        <p:spPr>
          <a:xfrm>
            <a:off x="262192" y="5175407"/>
            <a:ext cx="8795544" cy="1079013"/>
          </a:xfrm>
          <a:prstGeom prst="rect">
            <a:avLst/>
          </a:prstGeom>
          <a:noFill/>
        </p:spPr>
        <p:txBody>
          <a:bodyPr wrap="square">
            <a:spAutoFit/>
          </a:bodyPr>
          <a:lstStyle/>
          <a:p>
            <a:pPr>
              <a:lnSpc>
                <a:spcPct val="150000"/>
              </a:lnSpc>
            </a:pPr>
            <a:r>
              <a:rPr lang="ja-JP" altLang="en-US" sz="1100"/>
              <a:t>　</a:t>
            </a:r>
            <a:r>
              <a:rPr lang="en-US" altLang="ja-JP" sz="1100"/>
              <a:t>(3)</a:t>
            </a:r>
            <a:r>
              <a:rPr lang="ja-JP" altLang="en-US" sz="1100"/>
              <a:t>　施設の目標寿命</a:t>
            </a:r>
            <a:endParaRPr lang="en-US" altLang="ja-JP" sz="1100"/>
          </a:p>
          <a:p>
            <a:pPr marL="85725" indent="-85725">
              <a:lnSpc>
                <a:spcPct val="150000"/>
              </a:lnSpc>
            </a:pPr>
            <a:r>
              <a:rPr lang="ja-JP" altLang="en-US" sz="1100"/>
              <a:t>　　施設寿命を一律に定めることは困難であるが、更新の検討を行うための一つの目安として、公会計や国の基準、使用実績に基づく耐用年数などを基に定める。</a:t>
            </a:r>
            <a:endParaRPr lang="en-US" altLang="ja-JP" sz="1100"/>
          </a:p>
          <a:p>
            <a:pPr marL="85725" indent="-85725">
              <a:lnSpc>
                <a:spcPct val="150000"/>
              </a:lnSpc>
            </a:pPr>
            <a:r>
              <a:rPr lang="ja-JP" altLang="en-US" sz="1100"/>
              <a:t>　　また、設備（機械等）では、製造メーカー推奨の交換時期（工学的寿命）が示されている場合もあるので、これらを参考に検討を行う。</a:t>
            </a:r>
          </a:p>
        </p:txBody>
      </p:sp>
      <p:sp>
        <p:nvSpPr>
          <p:cNvPr id="3" name="Rectangle 2">
            <a:extLst>
              <a:ext uri="{FF2B5EF4-FFF2-40B4-BE49-F238E27FC236}">
                <a16:creationId xmlns:a16="http://schemas.microsoft.com/office/drawing/2014/main" id="{86CFBA90-3BDA-867D-93EB-BEB0111482C3}"/>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2F477411-62DB-96AE-5BB4-A2D743EA77B6}"/>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91187EE0-CEF1-05D5-8B25-4B5E6D199ACD}"/>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94802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35</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84788620-65DD-4563-9628-98B120111566}"/>
              </a:ext>
            </a:extLst>
          </p:cNvPr>
          <p:cNvSpPr txBox="1"/>
          <p:nvPr/>
        </p:nvSpPr>
        <p:spPr>
          <a:xfrm>
            <a:off x="253880" y="698501"/>
            <a:ext cx="8795544" cy="3364254"/>
          </a:xfrm>
          <a:prstGeom prst="rect">
            <a:avLst/>
          </a:prstGeom>
          <a:noFill/>
        </p:spPr>
        <p:txBody>
          <a:bodyPr wrap="square" lIns="91440" tIns="45720" rIns="91440" bIns="45720" anchor="t">
            <a:spAutoFit/>
          </a:bodyPr>
          <a:lstStyle/>
          <a:p>
            <a:pPr>
              <a:lnSpc>
                <a:spcPct val="150000"/>
              </a:lnSpc>
            </a:pPr>
            <a:r>
              <a:rPr lang="en-US" altLang="ja-JP" sz="1100" dirty="0">
                <a:latin typeface="Calibri"/>
                <a:ea typeface="ＭＳ Ｐゴシック"/>
                <a:cs typeface="Calibri"/>
              </a:rPr>
              <a:t>4.</a:t>
            </a:r>
            <a:r>
              <a:rPr lang="ja-JP" altLang="en-US" sz="1100" dirty="0">
                <a:latin typeface="Calibri"/>
                <a:ea typeface="ＭＳ Ｐゴシック"/>
                <a:cs typeface="Calibri"/>
              </a:rPr>
              <a:t>効率的・効果的な維持管理の推進</a:t>
            </a:r>
          </a:p>
          <a:p>
            <a:pPr>
              <a:lnSpc>
                <a:spcPct val="150000"/>
              </a:lnSpc>
            </a:pPr>
            <a:r>
              <a:rPr lang="en-US" altLang="ja-JP" sz="1100" dirty="0">
                <a:latin typeface="Calibri"/>
                <a:ea typeface="ＭＳ Ｐゴシック"/>
                <a:cs typeface="Calibri"/>
              </a:rPr>
              <a:t>4.3</a:t>
            </a:r>
            <a:r>
              <a:rPr lang="ja-JP" altLang="en-US" sz="1100" dirty="0">
                <a:latin typeface="Calibri"/>
                <a:ea typeface="ＭＳ Ｐゴシック"/>
                <a:cs typeface="Calibri"/>
              </a:rPr>
              <a:t>　重点化指標・優先順位の考え方</a:t>
            </a:r>
          </a:p>
          <a:p>
            <a:pPr>
              <a:lnSpc>
                <a:spcPct val="150000"/>
              </a:lnSpc>
            </a:pPr>
            <a:r>
              <a:rPr lang="ja-JP" altLang="en-US" sz="1100" dirty="0"/>
              <a:t>　限られた人員・予算の中で、維持管理を適切に行うため、府民の安全を最優先に、分野・施設毎の特性や重要性をふまえ、重点化（優先順位）を設定し、戦略的に維持管理をおこなう。</a:t>
            </a:r>
            <a:endParaRPr lang="en-US" altLang="ja-JP" sz="1100" dirty="0"/>
          </a:p>
          <a:p>
            <a:pPr>
              <a:lnSpc>
                <a:spcPct val="150000"/>
              </a:lnSpc>
            </a:pPr>
            <a:r>
              <a:rPr lang="ja-JP" altLang="en-US" sz="1100" dirty="0"/>
              <a:t>　</a:t>
            </a:r>
            <a:r>
              <a:rPr lang="en-US" altLang="ja-JP" sz="1100" dirty="0"/>
              <a:t>(1)</a:t>
            </a:r>
            <a:r>
              <a:rPr lang="ja-JP" altLang="en-US" sz="1100" dirty="0"/>
              <a:t>　基本的な考え方</a:t>
            </a:r>
            <a:endParaRPr lang="en-US" altLang="ja-JP" sz="1100" dirty="0"/>
          </a:p>
          <a:p>
            <a:pPr marL="180975" indent="-180975">
              <a:lnSpc>
                <a:spcPct val="150000"/>
              </a:lnSpc>
            </a:pPr>
            <a:r>
              <a:rPr lang="ja-JP" altLang="en-US" sz="1100" dirty="0">
                <a:latin typeface="Calibri"/>
                <a:ea typeface="ＭＳ Ｐゴシック"/>
                <a:cs typeface="Calibri"/>
              </a:rPr>
              <a:t>　　　施設の劣化や損傷により、第三者への悪影響が懸念される場合、もしくは施設の機能に支障をきたす場合がある場合など、緊急対応が必要な施設は優先的に対策する。その他については、リスクに着目し、優先順位を定め、効率的・効果的な維持管理を行う。</a:t>
            </a:r>
            <a:endParaRPr lang="en-US" altLang="ja-JP" sz="1100" dirty="0">
              <a:highlight>
                <a:srgbClr val="FFFF00"/>
              </a:highlight>
              <a:latin typeface="Calibri"/>
              <a:ea typeface="ＭＳ Ｐゴシック"/>
              <a:cs typeface="Calibri"/>
            </a:endParaRPr>
          </a:p>
          <a:p>
            <a:pPr>
              <a:lnSpc>
                <a:spcPct val="150000"/>
              </a:lnSpc>
            </a:pPr>
            <a:r>
              <a:rPr lang="ja-JP" altLang="en-US" sz="1100" dirty="0"/>
              <a:t>　</a:t>
            </a:r>
            <a:r>
              <a:rPr lang="en-US" altLang="ja-JP" sz="1100" dirty="0"/>
              <a:t>(2) </a:t>
            </a:r>
            <a:r>
              <a:rPr lang="ja-JP" altLang="en-US" sz="1100" dirty="0"/>
              <a:t>　リスクに着目した重点化</a:t>
            </a:r>
            <a:endParaRPr lang="en-US" altLang="ja-JP" sz="1100" dirty="0"/>
          </a:p>
          <a:p>
            <a:pPr marL="180975" indent="-180975">
              <a:lnSpc>
                <a:spcPct val="150000"/>
              </a:lnSpc>
            </a:pPr>
            <a:r>
              <a:rPr lang="ja-JP" altLang="en-US" sz="1100" dirty="0"/>
              <a:t>　　　不具合が発生した場合の社会的な影響をリスクとして評価する。なお、防災施設については、施設等が機能しない場合の社会的影響度を評価する。</a:t>
            </a:r>
            <a:endParaRPr lang="en-US" altLang="ja-JP" sz="1100" dirty="0"/>
          </a:p>
          <a:p>
            <a:pPr>
              <a:lnSpc>
                <a:spcPct val="150000"/>
              </a:lnSpc>
            </a:pPr>
            <a:r>
              <a:rPr lang="ja-JP" altLang="en-US" sz="1100" dirty="0"/>
              <a:t>　</a:t>
            </a:r>
            <a:r>
              <a:rPr lang="en-US" altLang="ja-JP" sz="1100" dirty="0"/>
              <a:t>(3)</a:t>
            </a:r>
            <a:r>
              <a:rPr lang="ja-JP" altLang="en-US" sz="1100" dirty="0"/>
              <a:t>　重点化指標（優先順位の判断要素）</a:t>
            </a:r>
            <a:endParaRPr lang="en-US" altLang="ja-JP" sz="1100" dirty="0"/>
          </a:p>
          <a:p>
            <a:pPr marL="180975" indent="-180975">
              <a:lnSpc>
                <a:spcPct val="150000"/>
              </a:lnSpc>
            </a:pPr>
            <a:r>
              <a:rPr lang="ja-JP" altLang="en-US" sz="1100" dirty="0">
                <a:latin typeface="Calibri"/>
                <a:ea typeface="ＭＳ Ｐゴシック"/>
                <a:cs typeface="Calibri"/>
              </a:rPr>
              <a:t>　　　リスクを判断する要素は、施設の健全度</a:t>
            </a:r>
            <a:r>
              <a:rPr lang="ja-JP" altLang="en-US" sz="1100" b="1" dirty="0">
                <a:solidFill>
                  <a:srgbClr val="FF0000"/>
                </a:solidFill>
                <a:latin typeface="Calibri"/>
                <a:ea typeface="ＭＳ Ｐゴシック"/>
                <a:cs typeface="Calibri"/>
              </a:rPr>
              <a:t>・劣化速度</a:t>
            </a:r>
            <a:r>
              <a:rPr lang="ja-JP" altLang="en-US" sz="1100" dirty="0">
                <a:latin typeface="Calibri"/>
                <a:ea typeface="ＭＳ Ｐゴシック"/>
                <a:cs typeface="Calibri"/>
              </a:rPr>
              <a:t>、経過年数、使用環境、設計基準などの不具合発生に関連する項目と、経済活動、防災、快適性などの社会的影響度の大きさに関連する項目を考慮し、施設の特性等に応じて各分野・施設それぞれで設定する。</a:t>
            </a:r>
            <a:endParaRPr lang="en-US" altLang="ja-JP" sz="1100" dirty="0">
              <a:latin typeface="Calibri"/>
              <a:ea typeface="ＭＳ Ｐゴシック"/>
              <a:cs typeface="Calibri"/>
            </a:endParaRPr>
          </a:p>
        </p:txBody>
      </p:sp>
      <p:sp>
        <p:nvSpPr>
          <p:cNvPr id="3" name="Rectangle 2">
            <a:extLst>
              <a:ext uri="{FF2B5EF4-FFF2-40B4-BE49-F238E27FC236}">
                <a16:creationId xmlns:a16="http://schemas.microsoft.com/office/drawing/2014/main" id="{971A800A-259A-8750-30F6-EA93C836A63B}"/>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65C368DB-05D4-EA46-8D1F-1A3482AD608F}"/>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0EA8DAAD-8CA1-778B-CE8F-D31948C914E3}"/>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2059728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36</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66DE9C8E-B0EE-422F-B364-DC01C049AFC2}"/>
              </a:ext>
            </a:extLst>
          </p:cNvPr>
          <p:cNvSpPr txBox="1"/>
          <p:nvPr/>
        </p:nvSpPr>
        <p:spPr>
          <a:xfrm>
            <a:off x="262192" y="719138"/>
            <a:ext cx="8795544" cy="3872086"/>
          </a:xfrm>
          <a:prstGeom prst="rect">
            <a:avLst/>
          </a:prstGeom>
          <a:noFill/>
        </p:spPr>
        <p:txBody>
          <a:bodyPr wrap="square" lIns="91440" tIns="45720" rIns="91440" bIns="45720" anchor="t">
            <a:spAutoFit/>
          </a:bodyPr>
          <a:lstStyle/>
          <a:p>
            <a:pPr>
              <a:lnSpc>
                <a:spcPct val="150000"/>
              </a:lnSpc>
            </a:pPr>
            <a:r>
              <a:rPr lang="en-US" altLang="ja-JP" sz="1100" dirty="0">
                <a:latin typeface="MS PGothic"/>
                <a:ea typeface="ＭＳ Ｐゴシック"/>
              </a:rPr>
              <a:t>4.</a:t>
            </a:r>
            <a:r>
              <a:rPr lang="ja-JP" altLang="en-US" sz="1100">
                <a:latin typeface="MS PGothic"/>
                <a:ea typeface="MS PGothic"/>
              </a:rPr>
              <a:t>効率的・効果的な維持管理の推進</a:t>
            </a:r>
          </a:p>
          <a:p>
            <a:pPr>
              <a:lnSpc>
                <a:spcPct val="150000"/>
              </a:lnSpc>
            </a:pPr>
            <a:r>
              <a:rPr lang="en-US" altLang="ja-JP" sz="1100" dirty="0">
                <a:latin typeface="MS PGothic"/>
                <a:ea typeface="ＭＳ Ｐゴシック"/>
              </a:rPr>
              <a:t>4.4</a:t>
            </a:r>
            <a:r>
              <a:rPr lang="ja-JP" altLang="en-US" sz="1100">
                <a:latin typeface="MS PGothic"/>
                <a:ea typeface="MS PGothic"/>
              </a:rPr>
              <a:t>　日常的な維持管理の着実な実践</a:t>
            </a:r>
            <a:endParaRPr lang="en-US" altLang="ja-JP" sz="1100">
              <a:latin typeface="MS PGothic"/>
              <a:ea typeface="MS PGothic"/>
            </a:endParaRPr>
          </a:p>
          <a:p>
            <a:pPr>
              <a:lnSpc>
                <a:spcPct val="150000"/>
              </a:lnSpc>
            </a:pPr>
            <a:r>
              <a:rPr lang="ja-JP" altLang="en-US" sz="1100">
                <a:latin typeface="MS PGothic"/>
                <a:ea typeface="MS PGothic"/>
              </a:rPr>
              <a:t>　日常維持管理においては、施設不具合の早期発見・早期対応、苦情・要望事項への対応等、府民の安心・安全の確保、府民サービスの向上といった取組を引き続き着実に実施する。</a:t>
            </a:r>
            <a:endParaRPr lang="en-US" altLang="ja-JP" sz="1100">
              <a:latin typeface="MS PGothic"/>
              <a:ea typeface="MS PGothic"/>
            </a:endParaRPr>
          </a:p>
          <a:p>
            <a:pPr>
              <a:lnSpc>
                <a:spcPct val="150000"/>
              </a:lnSpc>
            </a:pPr>
            <a:r>
              <a:rPr lang="ja-JP" altLang="en-US" sz="1100">
                <a:latin typeface="MS PGothic"/>
                <a:ea typeface="MS PGothic"/>
              </a:rPr>
              <a:t>　日常パトロール（巡視）は職員により実施することを基本とし、分野・施設毎にパトロール頻度等の実施方針（要領）を定め、過去の不具合等の蓄積したデータを考慮して、各路線、区間、施設等毎に実施体制等を設定し、パトロール計画を策定する。</a:t>
            </a:r>
            <a:endParaRPr lang="en-US" altLang="ja-JP" sz="1100">
              <a:latin typeface="MS PGothic"/>
              <a:ea typeface="MS PGothic"/>
            </a:endParaRPr>
          </a:p>
          <a:p>
            <a:pPr>
              <a:lnSpc>
                <a:spcPct val="150000"/>
              </a:lnSpc>
            </a:pPr>
            <a:r>
              <a:rPr lang="ja-JP" altLang="en-US" sz="1100">
                <a:latin typeface="MS PGothic"/>
                <a:ea typeface="MS PGothic"/>
              </a:rPr>
              <a:t>　パトロールにて不具合を発見した際は「大阪府建設</a:t>
            </a:r>
            <a:r>
              <a:rPr lang="en-US" altLang="ja-JP" sz="1100" dirty="0">
                <a:latin typeface="MS PGothic"/>
                <a:ea typeface="ＭＳ Ｐゴシック"/>
              </a:rPr>
              <a:t>CALS</a:t>
            </a:r>
            <a:r>
              <a:rPr lang="ja-JP" altLang="en-US" sz="1100">
                <a:latin typeface="MS PGothic"/>
                <a:ea typeface="MS PGothic"/>
              </a:rPr>
              <a:t>システム」に記録し、対応状況を随時更新する。</a:t>
            </a:r>
            <a:endParaRPr lang="en-US" altLang="ja-JP" sz="1100">
              <a:latin typeface="MS PGothic"/>
              <a:ea typeface="MS PGothic"/>
            </a:endParaRPr>
          </a:p>
          <a:p>
            <a:pPr>
              <a:lnSpc>
                <a:spcPct val="150000"/>
              </a:lnSpc>
            </a:pPr>
            <a:r>
              <a:rPr lang="ja-JP" altLang="en-US" sz="1100">
                <a:latin typeface="MS PGothic"/>
                <a:ea typeface="MS PGothic"/>
              </a:rPr>
              <a:t>　さらに、日常パトロールにおいても、</a:t>
            </a:r>
            <a:r>
              <a:rPr lang="ja-JP" altLang="en-US" sz="1100" b="1">
                <a:solidFill>
                  <a:srgbClr val="FF0000"/>
                </a:solidFill>
                <a:latin typeface="MS PGothic"/>
                <a:ea typeface="MS PGothic"/>
              </a:rPr>
              <a:t>職員によるドローン（自動操縦等）を活用するなど、技術水準を維持・向上しつつ、省力化、効率化に努める。</a:t>
            </a:r>
            <a:endParaRPr lang="en-US" altLang="ja-JP" sz="1100">
              <a:solidFill>
                <a:srgbClr val="FF0000"/>
              </a:solidFill>
              <a:highlight>
                <a:srgbClr val="FFFF00"/>
              </a:highlight>
              <a:latin typeface="MS PGothic"/>
              <a:ea typeface="MS PGothic"/>
            </a:endParaRPr>
          </a:p>
          <a:p>
            <a:pPr>
              <a:lnSpc>
                <a:spcPct val="150000"/>
              </a:lnSpc>
            </a:pPr>
            <a:r>
              <a:rPr lang="ja-JP" altLang="en-US" sz="1100">
                <a:latin typeface="MS PGothic"/>
                <a:ea typeface="MS PGothic"/>
              </a:rPr>
              <a:t>　一方、施設特性や点検結果をふまえて、日常的な維持管理作業を直営作業により迅速に対応し、府民の安心・安全やサービスの向上に努める。</a:t>
            </a:r>
            <a:endParaRPr lang="en-US" altLang="ja-JP" sz="1100">
              <a:latin typeface="MS PGothic"/>
              <a:ea typeface="MS PGothic"/>
            </a:endParaRPr>
          </a:p>
          <a:p>
            <a:pPr>
              <a:lnSpc>
                <a:spcPct val="150000"/>
              </a:lnSpc>
            </a:pPr>
            <a:r>
              <a:rPr lang="ja-JP" altLang="en-US" sz="1100">
                <a:latin typeface="MS PGothic"/>
                <a:ea typeface="MS PGothic"/>
              </a:rPr>
              <a:t>　その際、補修・更新を行った際は、維持管理</a:t>
            </a:r>
            <a:r>
              <a:rPr lang="en-US" altLang="ja-JP" sz="1100" dirty="0">
                <a:latin typeface="MS PGothic"/>
                <a:ea typeface="ＭＳ Ｐゴシック"/>
              </a:rPr>
              <a:t>DB</a:t>
            </a:r>
            <a:r>
              <a:rPr lang="ja-JP" altLang="en-US" sz="1100">
                <a:latin typeface="MS PGothic"/>
                <a:ea typeface="MS PGothic"/>
              </a:rPr>
              <a:t>に蓄積を行い、予防保全のレベルアップを図る。</a:t>
            </a:r>
            <a:endParaRPr lang="en-US" altLang="ja-JP" sz="1100">
              <a:latin typeface="MS PGothic"/>
              <a:ea typeface="MS PGothic"/>
            </a:endParaRPr>
          </a:p>
          <a:p>
            <a:pPr>
              <a:lnSpc>
                <a:spcPct val="150000"/>
              </a:lnSpc>
            </a:pPr>
            <a:r>
              <a:rPr lang="ja-JP" altLang="en-US" sz="1100">
                <a:latin typeface="MS PGothic"/>
                <a:ea typeface="MS PGothic"/>
              </a:rPr>
              <a:t>　また、府民や企業等へ大阪府の維持管理業務への理解と参画を促すため、府民等と協働、連携した維持管理を推進する。</a:t>
            </a:r>
            <a:endParaRPr lang="en-US" altLang="ja-JP" sz="1100">
              <a:latin typeface="MS PGothic"/>
              <a:ea typeface="MS PGothic"/>
            </a:endParaRPr>
          </a:p>
          <a:p>
            <a:pPr>
              <a:lnSpc>
                <a:spcPct val="150000"/>
              </a:lnSpc>
            </a:pPr>
            <a:r>
              <a:rPr lang="ja-JP" altLang="en-US" sz="1100">
                <a:latin typeface="MS PGothic"/>
                <a:ea typeface="MS PGothic"/>
              </a:rPr>
              <a:t>　これらの取組を着実に実施していくために、</a:t>
            </a:r>
            <a:r>
              <a:rPr lang="en-US" altLang="ja-JP" sz="1100" dirty="0">
                <a:latin typeface="MS PGothic"/>
                <a:ea typeface="ＭＳ Ｐゴシック"/>
              </a:rPr>
              <a:t>PDCA</a:t>
            </a:r>
            <a:r>
              <a:rPr lang="ja-JP" altLang="en-US" sz="1100">
                <a:latin typeface="MS PGothic"/>
                <a:ea typeface="MS PGothic"/>
              </a:rPr>
              <a:t>サイクルを活用し、継続的なマネジメントを実施する。</a:t>
            </a:r>
            <a:endParaRPr lang="en-US" altLang="ja-JP" sz="1100">
              <a:latin typeface="MS PGothic"/>
              <a:ea typeface="MS PGothic"/>
            </a:endParaRPr>
          </a:p>
          <a:p>
            <a:pPr>
              <a:lnSpc>
                <a:spcPct val="150000"/>
              </a:lnSpc>
            </a:pPr>
            <a:r>
              <a:rPr lang="en-US" altLang="ja-JP" sz="1100" dirty="0">
                <a:latin typeface="MS PGothic"/>
                <a:ea typeface="ＭＳ Ｐゴシック"/>
              </a:rPr>
              <a:t>4.5</a:t>
            </a:r>
            <a:r>
              <a:rPr lang="ja-JP" altLang="en-US" sz="1100">
                <a:latin typeface="MS PGothic"/>
                <a:ea typeface="MS PGothic"/>
              </a:rPr>
              <a:t>　維持管理を見通した新設工事上の工夫</a:t>
            </a:r>
            <a:endParaRPr lang="en-US" altLang="ja-JP" sz="1100">
              <a:latin typeface="MS PGothic"/>
              <a:ea typeface="MS PGothic"/>
            </a:endParaRPr>
          </a:p>
          <a:p>
            <a:pPr>
              <a:lnSpc>
                <a:spcPct val="150000"/>
              </a:lnSpc>
            </a:pPr>
            <a:r>
              <a:rPr lang="ja-JP" altLang="en-US" sz="1100">
                <a:latin typeface="MS PGothic"/>
                <a:ea typeface="MS PGothic"/>
              </a:rPr>
              <a:t>　建設および補修・補強の計画、設計等の段階において、最小限の維持管理でこれまで以上に施設の長寿命化が実現できる新たな技術、材料、工法の活用を検討し、ライフサイクルコストの縮減を図る。</a:t>
            </a:r>
            <a:endParaRPr lang="en-US" altLang="ja-JP" sz="1100">
              <a:latin typeface="MS PGothic"/>
              <a:ea typeface="MS PGothic"/>
            </a:endParaRPr>
          </a:p>
        </p:txBody>
      </p:sp>
      <p:sp>
        <p:nvSpPr>
          <p:cNvPr id="3" name="Rectangle 2">
            <a:extLst>
              <a:ext uri="{FF2B5EF4-FFF2-40B4-BE49-F238E27FC236}">
                <a16:creationId xmlns:a16="http://schemas.microsoft.com/office/drawing/2014/main" id="{4AA952B2-C41D-C0C2-48C6-4F2791AB05C7}"/>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B9D0E91B-55A2-7F08-9CE8-4B6FF99F87D9}"/>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0766D948-5329-4ED1-4A9A-C4505B2485D9}"/>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1359607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37</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193180" y="685503"/>
            <a:ext cx="8950819" cy="3099631"/>
          </a:xfrm>
          <a:prstGeom prst="rect">
            <a:avLst/>
          </a:prstGeom>
          <a:noFill/>
        </p:spPr>
        <p:txBody>
          <a:bodyPr wrap="square" lIns="91440" tIns="45720" rIns="91440" bIns="45720" anchor="t">
            <a:spAutoFit/>
          </a:bodyPr>
          <a:lstStyle/>
          <a:p>
            <a:pPr>
              <a:lnSpc>
                <a:spcPct val="150000"/>
              </a:lnSpc>
            </a:pPr>
            <a:r>
              <a:rPr lang="en-US" altLang="ja-JP" sz="1100" dirty="0">
                <a:latin typeface="ＭＳ Ｐゴシック"/>
                <a:ea typeface="ＭＳ Ｐゴシック"/>
              </a:rPr>
              <a:t>5.</a:t>
            </a:r>
            <a:r>
              <a:rPr lang="ja-JP" sz="1100" dirty="0">
                <a:latin typeface="ＭＳ Ｐゴシック"/>
                <a:ea typeface="ＭＳ Ｐゴシック"/>
                <a:cs typeface="Calibri"/>
              </a:rPr>
              <a:t>持続可能な維持管理の仕組みづくり</a:t>
            </a:r>
            <a:endParaRPr lang="ja-JP" dirty="0">
              <a:latin typeface="ＭＳ Ｐゴシック"/>
            </a:endParaRPr>
          </a:p>
          <a:p>
            <a:pPr>
              <a:lnSpc>
                <a:spcPct val="150000"/>
              </a:lnSpc>
            </a:pPr>
            <a:r>
              <a:rPr lang="ja-JP" sz="1100" dirty="0">
                <a:latin typeface="ＭＳ Ｐゴシック"/>
                <a:ea typeface="ＭＳ Ｐゴシック"/>
                <a:cs typeface="Calibri"/>
              </a:rPr>
              <a:t>　効率的・効果的な維持管理を持続可能なものにしていくために、必要な仕組みとともに、具体的な目標や取組を明確にする。</a:t>
            </a:r>
            <a:endParaRPr lang="ja-JP" dirty="0">
              <a:latin typeface="ＭＳ Ｐゴシック"/>
            </a:endParaRPr>
          </a:p>
          <a:p>
            <a:pPr>
              <a:lnSpc>
                <a:spcPct val="150000"/>
              </a:lnSpc>
            </a:pPr>
            <a:r>
              <a:rPr lang="ja-JP" sz="1100" dirty="0">
                <a:latin typeface="ＭＳ Ｐゴシック"/>
                <a:ea typeface="ＭＳ Ｐゴシック"/>
                <a:cs typeface="Calibri"/>
              </a:rPr>
              <a:t>　市町村および国等の他管理者や近隣大学などともこれまで以上に連携を強化し、加えて府民や企業とも連携・協働するなど、多様な主体と一体となり、次世代に良好な都市基盤施設を継承していく。</a:t>
            </a:r>
            <a:endParaRPr lang="en-US" dirty="0">
              <a:latin typeface="ＭＳ Ｐゴシック"/>
            </a:endParaRPr>
          </a:p>
          <a:p>
            <a:pPr>
              <a:lnSpc>
                <a:spcPct val="150000"/>
              </a:lnSpc>
            </a:pPr>
            <a:r>
              <a:rPr lang="en-US" altLang="ja-JP" sz="1100" dirty="0">
                <a:latin typeface="ＭＳ Ｐゴシック"/>
                <a:ea typeface="ＭＳ Ｐゴシック"/>
              </a:rPr>
              <a:t>5.1</a:t>
            </a:r>
            <a:r>
              <a:rPr lang="ja-JP" sz="1100" dirty="0">
                <a:latin typeface="ＭＳ Ｐゴシック"/>
                <a:ea typeface="ＭＳ Ｐゴシック"/>
                <a:cs typeface="Calibri"/>
              </a:rPr>
              <a:t>人材の育成と確保、技術力の向上と継承</a:t>
            </a:r>
            <a:endParaRPr lang="en-US" dirty="0">
              <a:latin typeface="ＭＳ Ｐゴシック"/>
            </a:endParaRPr>
          </a:p>
          <a:p>
            <a:pPr>
              <a:lnSpc>
                <a:spcPct val="150000"/>
              </a:lnSpc>
            </a:pPr>
            <a:r>
              <a:rPr lang="ja-JP" sz="1100" dirty="0">
                <a:latin typeface="ＭＳ Ｐゴシック"/>
                <a:ea typeface="ＭＳ Ｐゴシック"/>
                <a:cs typeface="Calibri"/>
              </a:rPr>
              <a:t>　大阪府技術職員は、施設の管理者として現場の最前線に立ち、施設を良好に保つとともに不具合をいち早く察知、対処するなど府民の安全を確保することが求められている。合わせて、効率的・効果的に維持管理を進めていくため、専門的な知識、現場経験、適切に評価・判断できる高度な施設管理のマネジメント力が必要である。</a:t>
            </a:r>
            <a:endParaRPr lang="en-US" dirty="0">
              <a:latin typeface="ＭＳ Ｐゴシック"/>
            </a:endParaRPr>
          </a:p>
          <a:p>
            <a:pPr>
              <a:lnSpc>
                <a:spcPct val="150000"/>
              </a:lnSpc>
            </a:pPr>
            <a:r>
              <a:rPr lang="ja-JP" sz="1100" dirty="0">
                <a:latin typeface="ＭＳ Ｐゴシック"/>
                <a:ea typeface="ＭＳ Ｐゴシック"/>
                <a:cs typeface="Calibri"/>
              </a:rPr>
              <a:t>　そのため、技術職員の人材育成および専門的知識をもった人材の確保、技術力の向上と蓄積された技術の継承は引き続き重要であ</a:t>
            </a:r>
            <a:r>
              <a:rPr lang="ja-JP" sz="1100" dirty="0">
                <a:solidFill>
                  <a:srgbClr val="000000"/>
                </a:solidFill>
                <a:latin typeface="ＭＳ Ｐゴシック"/>
                <a:ea typeface="ＭＳ Ｐゴシック"/>
                <a:cs typeface="Calibri"/>
              </a:rPr>
              <a:t>ることから、現計画開始以降に取り組んできた</a:t>
            </a:r>
            <a:r>
              <a:rPr lang="ja-JP" sz="1100" b="1" dirty="0">
                <a:solidFill>
                  <a:srgbClr val="FF0000"/>
                </a:solidFill>
                <a:latin typeface="ＭＳ Ｐゴシック"/>
                <a:ea typeface="ＭＳ Ｐゴシック"/>
                <a:cs typeface="Calibri"/>
              </a:rPr>
              <a:t>専門技術研修の充実・改善を継続しつつ、さらに外部研修等への職員の積極的な参加促進、設計・施工から点検・補修、更新計画の検討まで、一連のライフサイクルを理解し</a:t>
            </a:r>
            <a:r>
              <a:rPr lang="ja-JP" sz="1100" b="1">
                <a:solidFill>
                  <a:srgbClr val="FF0000"/>
                </a:solidFill>
                <a:latin typeface="ＭＳ Ｐゴシック"/>
                <a:ea typeface="ＭＳ Ｐゴシック"/>
                <a:cs typeface="Calibri"/>
              </a:rPr>
              <a:t>、施設を</a:t>
            </a:r>
            <a:r>
              <a:rPr lang="ja-JP" sz="1100" b="1" dirty="0">
                <a:solidFill>
                  <a:srgbClr val="FF0000"/>
                </a:solidFill>
                <a:latin typeface="ＭＳ Ｐゴシック"/>
                <a:ea typeface="ＭＳ Ｐゴシック"/>
                <a:cs typeface="Calibri"/>
              </a:rPr>
              <a:t>マネジメントできる、維持管理技術の習得等に向けた人材育成</a:t>
            </a:r>
            <a:r>
              <a:rPr lang="ja-JP" sz="1100" dirty="0">
                <a:solidFill>
                  <a:srgbClr val="000000"/>
                </a:solidFill>
                <a:latin typeface="ＭＳ Ｐゴシック"/>
                <a:ea typeface="ＭＳ Ｐゴシック"/>
                <a:cs typeface="Calibri"/>
              </a:rPr>
              <a:t>を検討していく。</a:t>
            </a:r>
            <a:r>
              <a:rPr lang="ja-JP" sz="1100" dirty="0">
                <a:latin typeface="ＭＳ Ｐゴシック"/>
                <a:ea typeface="ＭＳ Ｐゴシック"/>
                <a:cs typeface="Calibri"/>
              </a:rPr>
              <a:t>合わせて、個々の職員のキャリアや業務における過去の経験や研修の履歴などの技術力のデータを蓄積し、職員個々のキャリアアップにつなげていく。</a:t>
            </a:r>
            <a:endParaRPr lang="ja-JP" dirty="0">
              <a:latin typeface="ＭＳ Ｐゴシック"/>
            </a:endParaRPr>
          </a:p>
        </p:txBody>
      </p:sp>
      <p:sp>
        <p:nvSpPr>
          <p:cNvPr id="3" name="Rectangle 2">
            <a:extLst>
              <a:ext uri="{FF2B5EF4-FFF2-40B4-BE49-F238E27FC236}">
                <a16:creationId xmlns:a16="http://schemas.microsoft.com/office/drawing/2014/main" id="{7B569572-80A4-ABF5-F82F-EF28C6A28793}"/>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95A015B8-9F97-AD03-A755-11CBBF352920}"/>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42E83062-2AC3-448F-96CF-8DBF7424CB57}"/>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
        <p:nvSpPr>
          <p:cNvPr id="4" name="テキスト ボックス 3">
            <a:extLst>
              <a:ext uri="{FF2B5EF4-FFF2-40B4-BE49-F238E27FC236}">
                <a16:creationId xmlns:a16="http://schemas.microsoft.com/office/drawing/2014/main" id="{C7F6E69B-4138-C15C-8816-813DD7DA00B9}"/>
              </a:ext>
            </a:extLst>
          </p:cNvPr>
          <p:cNvSpPr txBox="1"/>
          <p:nvPr/>
        </p:nvSpPr>
        <p:spPr>
          <a:xfrm>
            <a:off x="185953" y="4080827"/>
            <a:ext cx="8950819" cy="1830053"/>
          </a:xfrm>
          <a:prstGeom prst="rect">
            <a:avLst/>
          </a:prstGeom>
          <a:noFill/>
        </p:spPr>
        <p:txBody>
          <a:bodyPr wrap="square" lIns="91440" tIns="45720" rIns="91440" bIns="45720" anchor="t">
            <a:spAutoFit/>
          </a:bodyPr>
          <a:lstStyle/>
          <a:p>
            <a:pPr>
              <a:lnSpc>
                <a:spcPct val="150000"/>
              </a:lnSpc>
            </a:pPr>
            <a:r>
              <a:rPr lang="en-US" altLang="ja-JP" sz="1100" dirty="0">
                <a:latin typeface="Calibri"/>
                <a:ea typeface="ＭＳ Ｐゴシック"/>
                <a:cs typeface="Calibri"/>
              </a:rPr>
              <a:t>5.2</a:t>
            </a:r>
            <a:r>
              <a:rPr lang="ja-JP" altLang="en-US" sz="1100" dirty="0">
                <a:latin typeface="Calibri"/>
                <a:ea typeface="ＭＳ Ｐゴシック"/>
                <a:cs typeface="Calibri"/>
              </a:rPr>
              <a:t>　データ蓄積・管理体制の確立</a:t>
            </a:r>
            <a:endParaRPr lang="en-US" altLang="ja-JP" sz="1100" dirty="0">
              <a:cs typeface="Calibri"/>
            </a:endParaRPr>
          </a:p>
          <a:p>
            <a:pPr>
              <a:lnSpc>
                <a:spcPct val="150000"/>
              </a:lnSpc>
            </a:pPr>
            <a:r>
              <a:rPr lang="ja-JP" altLang="en-US" sz="1100" dirty="0">
                <a:latin typeface="Calibri"/>
                <a:ea typeface="ＭＳ Ｐゴシック"/>
                <a:cs typeface="Calibri"/>
              </a:rPr>
              <a:t>　</a:t>
            </a:r>
            <a:r>
              <a:rPr lang="ja-JP" sz="1100" dirty="0">
                <a:latin typeface="MS PGothic"/>
                <a:ea typeface="MS PGothic"/>
                <a:cs typeface="Calibri"/>
              </a:rPr>
              <a:t>各施設の点検・診断結果や補修履歴等のデータを継続的に蓄積</a:t>
            </a:r>
            <a:r>
              <a:rPr lang="ja-JP" altLang="en-US" sz="1100" dirty="0">
                <a:latin typeface="MS PGothic"/>
                <a:ea typeface="MS PGothic"/>
                <a:cs typeface="Calibri"/>
              </a:rPr>
              <a:t>することで</a:t>
            </a:r>
            <a:r>
              <a:rPr lang="ja-JP" sz="1100" dirty="0">
                <a:latin typeface="MS PGothic"/>
                <a:ea typeface="MS PGothic"/>
                <a:cs typeface="Calibri"/>
              </a:rPr>
              <a:t>、</a:t>
            </a:r>
            <a:r>
              <a:rPr lang="ja-JP" sz="1100" b="1" dirty="0">
                <a:solidFill>
                  <a:srgbClr val="FF0000"/>
                </a:solidFill>
                <a:latin typeface="MS PGothic"/>
                <a:ea typeface="MS PGothic"/>
                <a:cs typeface="Calibri"/>
              </a:rPr>
              <a:t>施設の劣化予測や補修対策の検討に活用</a:t>
            </a:r>
            <a:r>
              <a:rPr lang="ja-JP" altLang="en-US" sz="1100" b="1" dirty="0">
                <a:solidFill>
                  <a:srgbClr val="FF0000"/>
                </a:solidFill>
                <a:latin typeface="MS PGothic"/>
                <a:ea typeface="MS PGothic"/>
                <a:cs typeface="Calibri"/>
              </a:rPr>
              <a:t>し、</a:t>
            </a:r>
            <a:r>
              <a:rPr lang="ja-JP" sz="1100" b="1" dirty="0">
                <a:solidFill>
                  <a:srgbClr val="FF0000"/>
                </a:solidFill>
                <a:latin typeface="MS PGothic"/>
                <a:ea typeface="MS PGothic"/>
                <a:cs typeface="Calibri"/>
              </a:rPr>
              <a:t>予防保全のレベルアップを図る</a:t>
            </a:r>
            <a:r>
              <a:rPr lang="ja-JP" altLang="en-US" sz="1100" dirty="0">
                <a:latin typeface="MS PGothic"/>
                <a:ea typeface="MS PGothic"/>
                <a:cs typeface="Calibri"/>
              </a:rPr>
              <a:t>ことが可能。また、大阪府内市町村も利用可能なシステムにすることで、府域全体の維持管理のレベルアップを図っていく。</a:t>
            </a:r>
          </a:p>
          <a:p>
            <a:pPr>
              <a:lnSpc>
                <a:spcPct val="150000"/>
              </a:lnSpc>
            </a:pPr>
            <a:r>
              <a:rPr lang="ja-JP" altLang="en-US" sz="1100" dirty="0">
                <a:latin typeface="MS PGothic"/>
                <a:ea typeface="MS PGothic"/>
                <a:cs typeface="Calibri"/>
              </a:rPr>
              <a:t>　・維持管理DBの有効活用・蓄積の徹底とデータ分析に基づく予防保全のレベルアップ</a:t>
            </a:r>
            <a:endParaRPr lang="en-US" altLang="ja-JP" sz="1100" b="1" dirty="0">
              <a:solidFill>
                <a:srgbClr val="FF0000"/>
              </a:solidFill>
              <a:latin typeface="MS PGothic"/>
              <a:ea typeface="MS PGothic"/>
              <a:cs typeface="Calibri"/>
            </a:endParaRPr>
          </a:p>
          <a:p>
            <a:pPr>
              <a:lnSpc>
                <a:spcPct val="150000"/>
              </a:lnSpc>
            </a:pPr>
            <a:r>
              <a:rPr lang="ja-JP" altLang="en-US" sz="1100" dirty="0">
                <a:latin typeface="MS PGothic"/>
                <a:ea typeface="MS PGothic"/>
                <a:cs typeface="Calibri"/>
              </a:rPr>
              <a:t>　・</a:t>
            </a:r>
            <a:r>
              <a:rPr lang="ja-JP" sz="1100" dirty="0">
                <a:latin typeface="MS PGothic"/>
                <a:ea typeface="MS PGothic"/>
                <a:cs typeface="Calibri"/>
              </a:rPr>
              <a:t>府管理施設はもとより、地域</a:t>
            </a:r>
            <a:r>
              <a:rPr lang="en-US" altLang="ja-JP" sz="1100" dirty="0">
                <a:latin typeface="MS PGothic"/>
                <a:ea typeface="MS PGothic"/>
                <a:cs typeface="Calibri"/>
              </a:rPr>
              <a:t>PF</a:t>
            </a:r>
            <a:r>
              <a:rPr lang="ja-JP" sz="1100" dirty="0">
                <a:latin typeface="MS PGothic"/>
                <a:ea typeface="MS PGothic"/>
                <a:cs typeface="Calibri"/>
              </a:rPr>
              <a:t>を通じた、</a:t>
            </a:r>
            <a:r>
              <a:rPr lang="ja-JP" sz="1100" b="1" dirty="0">
                <a:solidFill>
                  <a:srgbClr val="FF0000"/>
                </a:solidFill>
                <a:latin typeface="MS PGothic"/>
                <a:ea typeface="MS PGothic"/>
                <a:cs typeface="Calibri"/>
              </a:rPr>
              <a:t>市町村のニーズ</a:t>
            </a:r>
            <a:r>
              <a:rPr lang="ja-JP" altLang="en-US" sz="1100" b="1" dirty="0">
                <a:solidFill>
                  <a:srgbClr val="FF0000"/>
                </a:solidFill>
                <a:latin typeface="MS PGothic"/>
                <a:ea typeface="MS PGothic"/>
                <a:cs typeface="Calibri"/>
              </a:rPr>
              <a:t>を随時</a:t>
            </a:r>
            <a:r>
              <a:rPr lang="ja-JP" sz="1100" b="1" dirty="0">
                <a:solidFill>
                  <a:srgbClr val="FF0000"/>
                </a:solidFill>
                <a:latin typeface="MS PGothic"/>
                <a:ea typeface="MS PGothic"/>
                <a:cs typeface="Calibri"/>
              </a:rPr>
              <a:t>把握</a:t>
            </a:r>
            <a:r>
              <a:rPr lang="ja-JP" altLang="en-US" sz="1100" b="1" dirty="0">
                <a:solidFill>
                  <a:srgbClr val="FF0000"/>
                </a:solidFill>
                <a:latin typeface="MS PGothic"/>
                <a:ea typeface="MS PGothic"/>
                <a:cs typeface="Calibri"/>
              </a:rPr>
              <a:t>し</a:t>
            </a:r>
            <a:r>
              <a:rPr lang="ja-JP" sz="1100" b="1" dirty="0">
                <a:solidFill>
                  <a:srgbClr val="FF0000"/>
                </a:solidFill>
                <a:latin typeface="MS PGothic"/>
                <a:ea typeface="MS PGothic"/>
                <a:cs typeface="Calibri"/>
              </a:rPr>
              <a:t>、さらに使用しやすいシステムへの改修</a:t>
            </a:r>
            <a:endParaRPr lang="en-US" altLang="ja-JP" sz="1100" b="1" dirty="0">
              <a:solidFill>
                <a:srgbClr val="FF0000"/>
              </a:solidFill>
              <a:latin typeface="MS PGothic"/>
              <a:ea typeface="MS PGothic"/>
              <a:cs typeface="Calibri"/>
            </a:endParaRPr>
          </a:p>
          <a:p>
            <a:pPr>
              <a:lnSpc>
                <a:spcPct val="150000"/>
              </a:lnSpc>
            </a:pPr>
            <a:r>
              <a:rPr lang="ja-JP" altLang="en-US" sz="1100" b="1" dirty="0">
                <a:latin typeface="MS PGothic"/>
                <a:ea typeface="MS PGothic"/>
                <a:cs typeface="Calibri"/>
              </a:rPr>
              <a:t>　・</a:t>
            </a:r>
            <a:r>
              <a:rPr lang="ja-JP" sz="1100" b="1" dirty="0">
                <a:solidFill>
                  <a:srgbClr val="FF0000"/>
                </a:solidFill>
                <a:latin typeface="MS PGothic"/>
                <a:ea typeface="MS PGothic"/>
                <a:cs typeface="Calibri"/>
              </a:rPr>
              <a:t>民間等の技術動向（どのようなデータで、何が出来るか＝シーズ）について引き続き調査し、活用を検討</a:t>
            </a:r>
            <a:endParaRPr lang="ja-JP" sz="1100" b="1" dirty="0">
              <a:solidFill>
                <a:srgbClr val="FF0000"/>
              </a:solidFill>
              <a:latin typeface="MS PGothic"/>
              <a:ea typeface="MS PGothic"/>
            </a:endParaRPr>
          </a:p>
          <a:p>
            <a:pPr>
              <a:lnSpc>
                <a:spcPct val="150000"/>
              </a:lnSpc>
            </a:pPr>
            <a:r>
              <a:rPr lang="ja-JP" altLang="en-US" sz="1100" dirty="0">
                <a:latin typeface="MS PGothic"/>
                <a:ea typeface="MS PGothic"/>
                <a:cs typeface="Calibri"/>
              </a:rPr>
              <a:t>　・データの入力の効率化・省力化のためのDXを検討</a:t>
            </a:r>
          </a:p>
        </p:txBody>
      </p:sp>
    </p:spTree>
    <p:extLst>
      <p:ext uri="{BB962C8B-B14F-4D97-AF65-F5344CB8AC3E}">
        <p14:creationId xmlns:p14="http://schemas.microsoft.com/office/powerpoint/2010/main" val="1311732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38</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3" name="Rectangle 2">
            <a:extLst>
              <a:ext uri="{FF2B5EF4-FFF2-40B4-BE49-F238E27FC236}">
                <a16:creationId xmlns:a16="http://schemas.microsoft.com/office/drawing/2014/main" id="{6F4D18E8-4ECB-9155-EA88-5098B2D0DB25}"/>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85A77595-7BCC-DD22-3134-3B873C3DC2AD}"/>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AA583A13-BF49-4CBD-57DF-FE3A20E0A31C}"/>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
        <p:nvSpPr>
          <p:cNvPr id="2" name="テキスト ボックス 1">
            <a:extLst>
              <a:ext uri="{FF2B5EF4-FFF2-40B4-BE49-F238E27FC236}">
                <a16:creationId xmlns:a16="http://schemas.microsoft.com/office/drawing/2014/main" id="{53880491-971D-2AD7-B3BD-4BAE22326E92}"/>
              </a:ext>
            </a:extLst>
          </p:cNvPr>
          <p:cNvSpPr txBox="1"/>
          <p:nvPr/>
        </p:nvSpPr>
        <p:spPr>
          <a:xfrm>
            <a:off x="96101" y="838529"/>
            <a:ext cx="8950819" cy="3533531"/>
          </a:xfrm>
          <a:prstGeom prst="rect">
            <a:avLst/>
          </a:prstGeom>
          <a:noFill/>
        </p:spPr>
        <p:txBody>
          <a:bodyPr wrap="square" lIns="91440" tIns="45720" rIns="91440" bIns="45720" anchor="t">
            <a:spAutoFit/>
          </a:bodyPr>
          <a:lstStyle/>
          <a:p>
            <a:r>
              <a:rPr lang="en-US" sz="1100" dirty="0">
                <a:latin typeface="MS PGothic"/>
                <a:ea typeface="MS PGothic"/>
                <a:cs typeface="Calibri"/>
              </a:rPr>
              <a:t>5.</a:t>
            </a:r>
            <a:r>
              <a:rPr lang="ja-JP" altLang="en-US" sz="1100" dirty="0">
                <a:latin typeface="MS PGothic"/>
                <a:ea typeface="MS PGothic"/>
                <a:cs typeface="Calibri"/>
              </a:rPr>
              <a:t>持続可能な維持管理の仕組みづくり</a:t>
            </a:r>
            <a:endParaRPr lang="en-US" sz="1100" dirty="0">
              <a:latin typeface="MS PGothic"/>
              <a:ea typeface="MS PGothic"/>
              <a:cs typeface="Calibri"/>
            </a:endParaRPr>
          </a:p>
          <a:p>
            <a:pPr>
              <a:lnSpc>
                <a:spcPct val="150000"/>
              </a:lnSpc>
            </a:pPr>
            <a:r>
              <a:rPr lang="en-US" altLang="ja-JP" sz="1100" dirty="0">
                <a:latin typeface="Calibri"/>
                <a:ea typeface="ＭＳ Ｐゴシック"/>
                <a:cs typeface="Calibri"/>
              </a:rPr>
              <a:t>5.3</a:t>
            </a:r>
            <a:r>
              <a:rPr lang="ja-JP" altLang="en-US" sz="1100" dirty="0">
                <a:latin typeface="Calibri"/>
                <a:ea typeface="ＭＳ Ｐゴシック"/>
                <a:cs typeface="Calibri"/>
              </a:rPr>
              <a:t>　現場や地域を重視した維持管理の実践</a:t>
            </a:r>
            <a:endParaRPr lang="en-US" altLang="ja-JP" sz="1100" dirty="0">
              <a:latin typeface="Calibri"/>
              <a:ea typeface="ＭＳ Ｐゴシック"/>
              <a:cs typeface="Calibri"/>
            </a:endParaRPr>
          </a:p>
          <a:p>
            <a:pPr>
              <a:lnSpc>
                <a:spcPct val="150000"/>
              </a:lnSpc>
            </a:pPr>
            <a:r>
              <a:rPr lang="ja-JP" altLang="en-US" sz="1100" dirty="0">
                <a:latin typeface="Calibri"/>
                <a:ea typeface="ＭＳ Ｐゴシック"/>
                <a:cs typeface="Calibri"/>
              </a:rPr>
              <a:t>　府と市町村等が管理する地域全体のインフラを適切かつ効率的に維持管理することが府民の安全・安心を確保する上で極めて重要であり、土木事務所が中心となり、地域特性を踏まえ、地域単位で市町村、大学等とも連携し、維持管理におけるノウハウを共有し、人材育成、技術連携に取組むことで、それぞれの施設管理者が責任をもって、将来にわたり良好に都市基盤施設を維持管理し、府民の安全・安心を確保するため、平成</a:t>
            </a:r>
            <a:r>
              <a:rPr lang="en-US" altLang="ja-JP" sz="1100" dirty="0">
                <a:latin typeface="Calibri"/>
                <a:ea typeface="ＭＳ Ｐゴシック"/>
                <a:cs typeface="Calibri"/>
              </a:rPr>
              <a:t>27</a:t>
            </a:r>
            <a:r>
              <a:rPr lang="ja-JP" altLang="en-US" sz="1100" dirty="0">
                <a:latin typeface="Calibri"/>
                <a:ea typeface="ＭＳ Ｐゴシック"/>
                <a:cs typeface="Calibri"/>
              </a:rPr>
              <a:t>年に構築した、地域維持管理連携プラットフォームを活用し、引き続き、</a:t>
            </a:r>
            <a:r>
              <a:rPr lang="ja-JP" altLang="en-US" sz="1100" b="1" dirty="0">
                <a:solidFill>
                  <a:srgbClr val="FF0000"/>
                </a:solidFill>
                <a:latin typeface="Calibri"/>
                <a:ea typeface="ＭＳ Ｐゴシック"/>
                <a:cs typeface="Calibri"/>
              </a:rPr>
              <a:t>維持管理の連携体制を強化</a:t>
            </a:r>
            <a:r>
              <a:rPr lang="ja-JP" altLang="en-US" sz="1100" dirty="0">
                <a:latin typeface="Calibri"/>
                <a:ea typeface="ＭＳ Ｐゴシック"/>
                <a:cs typeface="Calibri"/>
              </a:rPr>
              <a:t>する。また、</a:t>
            </a:r>
            <a:r>
              <a:rPr lang="ja-JP" altLang="en-US" sz="1100" b="1" dirty="0">
                <a:solidFill>
                  <a:srgbClr val="FF0000"/>
                </a:solidFill>
                <a:latin typeface="Calibri"/>
                <a:ea typeface="ＭＳ Ｐゴシック"/>
                <a:cs typeface="Calibri"/>
              </a:rPr>
              <a:t>市町村の維持管理業務の広域連携や他分野連携による包括委託化（地域インフラ群再生戦略マネジメント）など、市町村の業務効率化に向け、効率的・効果的なマネジメント手法などの市町村支援についても検討</a:t>
            </a:r>
            <a:r>
              <a:rPr lang="ja-JP" altLang="en-US" sz="1100" dirty="0">
                <a:latin typeface="Calibri"/>
                <a:ea typeface="ＭＳ Ｐゴシック"/>
                <a:cs typeface="Calibri"/>
              </a:rPr>
              <a:t>する。</a:t>
            </a:r>
            <a:endParaRPr lang="en-US" altLang="ja-JP" sz="1100" dirty="0">
              <a:latin typeface="Calibri"/>
              <a:ea typeface="ＭＳ Ｐゴシック"/>
              <a:cs typeface="Calibri"/>
            </a:endParaRPr>
          </a:p>
          <a:p>
            <a:pPr>
              <a:lnSpc>
                <a:spcPct val="150000"/>
              </a:lnSpc>
            </a:pPr>
            <a:r>
              <a:rPr lang="ja-JP" altLang="en-US" sz="1100" dirty="0">
                <a:latin typeface="Calibri"/>
                <a:ea typeface="ＭＳ Ｐゴシック"/>
                <a:cs typeface="Calibri"/>
              </a:rPr>
              <a:t>　大阪府維持管理連携プラットフォーム事務局を中心に、</a:t>
            </a:r>
            <a:r>
              <a:rPr lang="en-US" altLang="ja-JP" sz="1100" dirty="0">
                <a:latin typeface="Calibri"/>
                <a:ea typeface="ＭＳ Ｐゴシック"/>
                <a:cs typeface="Calibri"/>
              </a:rPr>
              <a:t>7</a:t>
            </a:r>
            <a:r>
              <a:rPr lang="ja-JP" altLang="en-US" sz="1100" dirty="0">
                <a:latin typeface="Calibri"/>
                <a:ea typeface="ＭＳ Ｐゴシック"/>
                <a:cs typeface="Calibri"/>
              </a:rPr>
              <a:t>地域の維持管理連携プラットフォームの考え方の統一やプラットフォーム間の情報共有、分野毎の府内全体の情報共有を行う。</a:t>
            </a:r>
            <a:r>
              <a:rPr lang="ja-JP" altLang="en-US" sz="1100" b="1" dirty="0">
                <a:solidFill>
                  <a:srgbClr val="FF0000"/>
                </a:solidFill>
                <a:latin typeface="Calibri"/>
                <a:ea typeface="ＭＳ Ｐゴシック"/>
                <a:cs typeface="Calibri"/>
              </a:rPr>
              <a:t>市町村の技術者不足や技術力継承のための、技術補完者（公益財団法人都市整備推進センター等）を活用し、人材育成や持続性向上を検討</a:t>
            </a:r>
            <a:r>
              <a:rPr lang="ja-JP" altLang="en-US" sz="1100" dirty="0">
                <a:latin typeface="Calibri"/>
                <a:ea typeface="ＭＳ Ｐゴシック"/>
                <a:cs typeface="Calibri"/>
              </a:rPr>
              <a:t>する。</a:t>
            </a:r>
          </a:p>
          <a:p>
            <a:pPr>
              <a:lnSpc>
                <a:spcPct val="150000"/>
              </a:lnSpc>
            </a:pPr>
            <a:r>
              <a:rPr lang="ja-JP" altLang="en-US" sz="1100" dirty="0"/>
              <a:t>　都市基盤施設の適切な維持管理をはじめとした各種技術的課題解決等において、近隣大学と技術連携（技術相談、フィールドの提供、共同研究、講義などへの講師派遣、インターンシップの受け入れ等）を行っていく。</a:t>
            </a:r>
          </a:p>
          <a:p>
            <a:pPr>
              <a:lnSpc>
                <a:spcPct val="150000"/>
              </a:lnSpc>
            </a:pPr>
            <a:r>
              <a:rPr lang="ja-JP" altLang="en-US" sz="1100" dirty="0"/>
              <a:t>　また、企業、住民との協働で維持管理を進める。</a:t>
            </a:r>
            <a:endParaRPr lang="en-US" altLang="ja-JP" sz="1100" dirty="0"/>
          </a:p>
        </p:txBody>
      </p:sp>
    </p:spTree>
    <p:extLst>
      <p:ext uri="{BB962C8B-B14F-4D97-AF65-F5344CB8AC3E}">
        <p14:creationId xmlns:p14="http://schemas.microsoft.com/office/powerpoint/2010/main" val="3068454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39</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7877BE0-5615-49EB-806C-613A233FED6A}"/>
              </a:ext>
            </a:extLst>
          </p:cNvPr>
          <p:cNvSpPr txBox="1"/>
          <p:nvPr/>
        </p:nvSpPr>
        <p:spPr>
          <a:xfrm>
            <a:off x="193180" y="685503"/>
            <a:ext cx="8950819" cy="5564857"/>
          </a:xfrm>
          <a:prstGeom prst="rect">
            <a:avLst/>
          </a:prstGeom>
          <a:noFill/>
        </p:spPr>
        <p:txBody>
          <a:bodyPr wrap="square" lIns="91440" tIns="45720" rIns="91440" bIns="45720" anchor="t">
            <a:spAutoFit/>
          </a:bodyPr>
          <a:lstStyle/>
          <a:p>
            <a:r>
              <a:rPr lang="en-US" sz="1100" dirty="0">
                <a:latin typeface="MS PGothic"/>
                <a:ea typeface="MS PGothic"/>
                <a:cs typeface="Calibri"/>
              </a:rPr>
              <a:t>5.</a:t>
            </a:r>
            <a:r>
              <a:rPr lang="ja-JP" altLang="en-US" sz="1100">
                <a:latin typeface="MS PGothic"/>
                <a:ea typeface="MS PGothic"/>
                <a:cs typeface="Calibri"/>
              </a:rPr>
              <a:t>持続可能な維持管理の仕組みづくり</a:t>
            </a:r>
            <a:endParaRPr lang="en-US" sz="1100">
              <a:latin typeface="MS PGothic"/>
              <a:ea typeface="MS PGothic"/>
              <a:cs typeface="Calibri"/>
            </a:endParaRPr>
          </a:p>
          <a:p>
            <a:pPr>
              <a:lnSpc>
                <a:spcPct val="150000"/>
              </a:lnSpc>
            </a:pPr>
            <a:r>
              <a:rPr lang="en-US" altLang="ja-JP" sz="1100" dirty="0">
                <a:latin typeface="Calibri"/>
                <a:ea typeface="ＭＳ Ｐゴシック"/>
                <a:cs typeface="Calibri"/>
              </a:rPr>
              <a:t>5.4</a:t>
            </a:r>
            <a:r>
              <a:rPr lang="ja-JP" altLang="en-US" sz="1100">
                <a:latin typeface="Calibri"/>
                <a:ea typeface="ＭＳ Ｐゴシック"/>
                <a:cs typeface="Calibri"/>
              </a:rPr>
              <a:t>　維持管理業務の改善と魅力向上のあり方</a:t>
            </a:r>
            <a:endParaRPr lang="ja-JP"/>
          </a:p>
          <a:p>
            <a:pPr>
              <a:lnSpc>
                <a:spcPct val="150000"/>
              </a:lnSpc>
            </a:pPr>
            <a:r>
              <a:rPr lang="en-US" altLang="ja-JP" sz="1100" dirty="0">
                <a:latin typeface="Calibri"/>
                <a:ea typeface="ＭＳ Ｐゴシック"/>
                <a:cs typeface="Calibri"/>
              </a:rPr>
              <a:t>5.4.1</a:t>
            </a:r>
            <a:r>
              <a:rPr lang="ja-JP" altLang="en-US" sz="1100">
                <a:latin typeface="Calibri"/>
                <a:ea typeface="ＭＳ Ｐゴシック"/>
                <a:cs typeface="Calibri"/>
              </a:rPr>
              <a:t>　新技術等の活用</a:t>
            </a:r>
          </a:p>
          <a:p>
            <a:pPr>
              <a:lnSpc>
                <a:spcPct val="150000"/>
              </a:lnSpc>
            </a:pPr>
            <a:r>
              <a:rPr lang="ja-JP" altLang="en-US" sz="1100">
                <a:latin typeface="Calibri"/>
                <a:ea typeface="ＭＳ Ｐゴシック"/>
                <a:cs typeface="Calibri"/>
              </a:rPr>
              <a:t>　効率的・効果的な維持管理を進めていく上で、点検手法や補修方法など、これまで以上に多種多様な技術的課題に取組むことが必至であり、新技術や新工法が、解決手段として大いに期待される。</a:t>
            </a:r>
          </a:p>
          <a:p>
            <a:pPr>
              <a:lnSpc>
                <a:spcPct val="150000"/>
              </a:lnSpc>
            </a:pPr>
            <a:r>
              <a:rPr lang="ja-JP" sz="1100">
                <a:latin typeface="ＭＳ Ｐゴシック"/>
                <a:ea typeface="ＭＳ Ｐゴシック"/>
              </a:rPr>
              <a:t>　特に</a:t>
            </a:r>
            <a:r>
              <a:rPr lang="ja-JP" altLang="en-US" sz="1100">
                <a:latin typeface="ＭＳ Ｐゴシック"/>
                <a:ea typeface="ＭＳ Ｐゴシック"/>
              </a:rPr>
              <a:t>、</a:t>
            </a:r>
            <a:r>
              <a:rPr lang="ja-JP" sz="1100">
                <a:latin typeface="ＭＳ Ｐゴシック"/>
                <a:ea typeface="ＭＳ Ｐゴシック"/>
              </a:rPr>
              <a:t>インフラの点検・診断技術については、ドローンや非破壊検査、ＡＩ技術等を活用した点検手法等が広まり始めているところであり、技術開発・活用の重要性</a:t>
            </a:r>
            <a:r>
              <a:rPr lang="ja-JP" altLang="en-US" sz="1100">
                <a:latin typeface="ＭＳ Ｐゴシック"/>
                <a:ea typeface="ＭＳ Ｐゴシック"/>
              </a:rPr>
              <a:t>が高まっている。</a:t>
            </a:r>
          </a:p>
          <a:p>
            <a:pPr>
              <a:lnSpc>
                <a:spcPct val="150000"/>
              </a:lnSpc>
            </a:pPr>
            <a:r>
              <a:rPr lang="ja-JP" altLang="en-US" sz="1100">
                <a:latin typeface="ＭＳ Ｐゴシック"/>
                <a:ea typeface="ＭＳ Ｐゴシック"/>
              </a:rPr>
              <a:t>　</a:t>
            </a:r>
            <a:r>
              <a:rPr lang="ja-JP" sz="1100">
                <a:latin typeface="MS PGothic"/>
                <a:ea typeface="MS PGothic"/>
              </a:rPr>
              <a:t>引き続き、インフラメンテナンス国民会議等の管理者ニーズと技術シーズのマッチングの機会を逃さず捉えるとともに、</a:t>
            </a:r>
            <a:r>
              <a:rPr lang="ja-JP" sz="1100" b="1">
                <a:solidFill>
                  <a:srgbClr val="FF0000"/>
                </a:solidFill>
                <a:latin typeface="MS PGothic"/>
                <a:ea typeface="MS PGothic"/>
              </a:rPr>
              <a:t>様々な機会を通して、管理者ニーズの発信や技術シーズを知る機会を広げ、新技術の掘り起こしを推進</a:t>
            </a:r>
            <a:r>
              <a:rPr lang="ja-JP" sz="1100">
                <a:latin typeface="MS PGothic"/>
                <a:ea typeface="MS PGothic"/>
              </a:rPr>
              <a:t>する。</a:t>
            </a:r>
          </a:p>
          <a:p>
            <a:pPr>
              <a:lnSpc>
                <a:spcPct val="150000"/>
              </a:lnSpc>
            </a:pPr>
            <a:r>
              <a:rPr lang="ja-JP" altLang="en-US" sz="1100">
                <a:latin typeface="ＭＳ Ｐゴシック"/>
                <a:ea typeface="ＭＳ Ｐゴシック"/>
              </a:rPr>
              <a:t>　加えて、</a:t>
            </a:r>
            <a:r>
              <a:rPr lang="ja-JP" sz="1100" b="1">
                <a:solidFill>
                  <a:srgbClr val="FF0000"/>
                </a:solidFill>
                <a:latin typeface="ＭＳ Ｐゴシック"/>
                <a:ea typeface="ＭＳ Ｐゴシック"/>
              </a:rPr>
              <a:t>大学や研究機関との情報共有や連携の強化</a:t>
            </a:r>
            <a:r>
              <a:rPr lang="ja-JP" sz="1100">
                <a:latin typeface="ＭＳ Ｐゴシック"/>
                <a:ea typeface="ＭＳ Ｐゴシック"/>
              </a:rPr>
              <a:t>、民間</a:t>
            </a:r>
            <a:r>
              <a:rPr lang="ja-JP" altLang="en-US" sz="1100">
                <a:latin typeface="ＭＳ Ｐゴシック"/>
                <a:ea typeface="ＭＳ Ｐゴシック"/>
              </a:rPr>
              <a:t>が所有する</a:t>
            </a:r>
            <a:r>
              <a:rPr lang="ja-JP" sz="1100">
                <a:latin typeface="ＭＳ Ｐゴシック"/>
                <a:ea typeface="ＭＳ Ｐゴシック"/>
              </a:rPr>
              <a:t>新技術や新材料等を試行</a:t>
            </a:r>
            <a:r>
              <a:rPr lang="ja-JP" altLang="en-US" sz="1100">
                <a:latin typeface="ＭＳ Ｐゴシック"/>
                <a:ea typeface="ＭＳ Ｐゴシック"/>
              </a:rPr>
              <a:t>・</a:t>
            </a:r>
            <a:r>
              <a:rPr lang="ja-JP" sz="1100">
                <a:latin typeface="ＭＳ Ｐゴシック"/>
                <a:ea typeface="ＭＳ Ｐゴシック"/>
              </a:rPr>
              <a:t>検証</a:t>
            </a:r>
            <a:r>
              <a:rPr lang="ja-JP" altLang="en-US" sz="1100">
                <a:latin typeface="ＭＳ Ｐゴシック"/>
                <a:ea typeface="ＭＳ Ｐゴシック"/>
              </a:rPr>
              <a:t>できるよう</a:t>
            </a:r>
            <a:r>
              <a:rPr lang="ja-JP" sz="1100">
                <a:latin typeface="ＭＳ Ｐゴシック"/>
                <a:ea typeface="ＭＳ Ｐゴシック"/>
              </a:rPr>
              <a:t>フィールド</a:t>
            </a:r>
            <a:r>
              <a:rPr lang="ja-JP" altLang="en-US" sz="1100">
                <a:latin typeface="ＭＳ Ｐゴシック"/>
                <a:ea typeface="ＭＳ Ｐゴシック"/>
              </a:rPr>
              <a:t>の</a:t>
            </a:r>
            <a:r>
              <a:rPr lang="ja-JP" sz="1100">
                <a:latin typeface="ＭＳ Ｐゴシック"/>
                <a:ea typeface="ＭＳ Ｐゴシック"/>
              </a:rPr>
              <a:t>提供を推進し、</a:t>
            </a:r>
            <a:r>
              <a:rPr lang="ja-JP" altLang="en-US" sz="1100">
                <a:latin typeface="ＭＳ Ｐゴシック"/>
                <a:ea typeface="ＭＳ Ｐゴシック"/>
              </a:rPr>
              <a:t>より活発な</a:t>
            </a:r>
            <a:r>
              <a:rPr lang="ja-JP" sz="1100">
                <a:latin typeface="ＭＳ Ｐゴシック"/>
                <a:ea typeface="ＭＳ Ｐゴシック"/>
              </a:rPr>
              <a:t>技術開発</a:t>
            </a:r>
            <a:r>
              <a:rPr lang="ja-JP" altLang="en-US" sz="1100">
                <a:latin typeface="ＭＳ Ｐゴシック"/>
                <a:ea typeface="ＭＳ Ｐゴシック"/>
              </a:rPr>
              <a:t>を促進</a:t>
            </a:r>
            <a:r>
              <a:rPr lang="ja-JP" sz="1100">
                <a:latin typeface="ＭＳ Ｐゴシック"/>
                <a:ea typeface="ＭＳ Ｐゴシック"/>
              </a:rPr>
              <a:t>する。</a:t>
            </a:r>
            <a:endParaRPr lang="ja-JP">
              <a:cs typeface="Calibri"/>
            </a:endParaRPr>
          </a:p>
          <a:p>
            <a:pPr>
              <a:lnSpc>
                <a:spcPct val="150000"/>
              </a:lnSpc>
            </a:pPr>
            <a:r>
              <a:rPr lang="ja-JP" sz="1100">
                <a:latin typeface="ＭＳ Ｐゴシック"/>
                <a:ea typeface="ＭＳ Ｐゴシック"/>
              </a:rPr>
              <a:t>　</a:t>
            </a:r>
            <a:r>
              <a:rPr lang="ja-JP" sz="1100">
                <a:solidFill>
                  <a:srgbClr val="000000"/>
                </a:solidFill>
                <a:latin typeface="ＭＳ Ｐゴシック"/>
                <a:ea typeface="ＭＳ Ｐゴシック"/>
              </a:rPr>
              <a:t>また、</a:t>
            </a:r>
            <a:r>
              <a:rPr lang="ja-JP" sz="1100">
                <a:latin typeface="ＭＳ Ｐゴシック"/>
                <a:ea typeface="ＭＳ Ｐゴシック"/>
              </a:rPr>
              <a:t>新技術の効果検証を従来手法との単純なコスト比較や技術の実効性の確認だけではなく、</a:t>
            </a:r>
            <a:r>
              <a:rPr lang="ja-JP" sz="1100" b="1">
                <a:solidFill>
                  <a:srgbClr val="FF0000"/>
                </a:solidFill>
                <a:latin typeface="ＭＳ Ｐゴシック"/>
                <a:ea typeface="ＭＳ Ｐゴシック"/>
              </a:rPr>
              <a:t>メンテナンスサイクル全体の効率化やインフラの安全性・信頼性の向上の有無等の効果を評価できる方法</a:t>
            </a:r>
            <a:r>
              <a:rPr lang="ja-JP" sz="1100">
                <a:solidFill>
                  <a:srgbClr val="000000"/>
                </a:solidFill>
                <a:latin typeface="ＭＳ Ｐゴシック"/>
                <a:ea typeface="ＭＳ Ｐゴシック"/>
              </a:rPr>
              <a:t>を検討していく。</a:t>
            </a:r>
            <a:endParaRPr lang="ja-JP" sz="1100">
              <a:solidFill>
                <a:srgbClr val="000000"/>
              </a:solidFill>
              <a:latin typeface="ＭＳ Ｐゴシック" panose="020B0600070205080204" pitchFamily="50" charset="-128"/>
            </a:endParaRPr>
          </a:p>
          <a:p>
            <a:pPr>
              <a:lnSpc>
                <a:spcPct val="150000"/>
              </a:lnSpc>
            </a:pPr>
            <a:r>
              <a:rPr lang="en-US" altLang="ja-JP" sz="1100" dirty="0">
                <a:latin typeface="Calibri"/>
                <a:ea typeface="ＭＳ Ｐゴシック"/>
                <a:cs typeface="Calibri"/>
              </a:rPr>
              <a:t>5.4.2</a:t>
            </a:r>
            <a:r>
              <a:rPr lang="ja-JP" altLang="en-US" sz="1100">
                <a:latin typeface="Calibri"/>
                <a:ea typeface="ＭＳ Ｐゴシック"/>
                <a:cs typeface="Calibri"/>
              </a:rPr>
              <a:t>　入札契約制度の改善</a:t>
            </a:r>
          </a:p>
          <a:p>
            <a:pPr>
              <a:lnSpc>
                <a:spcPct val="150000"/>
              </a:lnSpc>
            </a:pPr>
            <a:r>
              <a:rPr lang="ja-JP" altLang="en-US" sz="1100">
                <a:latin typeface="Calibri"/>
                <a:ea typeface="ＭＳ Ｐゴシック"/>
                <a:cs typeface="Calibri"/>
              </a:rPr>
              <a:t>　単価契約を活用して緊急時の舗装や橋梁の補修などに対応しており、企業の保護育成ならび安定的かつ継続的な維持管理業務に努めている。</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有事の際の</a:t>
            </a:r>
            <a:r>
              <a:rPr lang="ja-JP" sz="1100">
                <a:latin typeface="MS PGothic"/>
                <a:ea typeface="MS PGothic"/>
              </a:rPr>
              <a:t>迅速な対応に必要な地域企業および</a:t>
            </a:r>
            <a:r>
              <a:rPr lang="ja-JP" altLang="en-US" sz="1100">
                <a:latin typeface="Calibri"/>
                <a:ea typeface="ＭＳ Ｐゴシック"/>
                <a:cs typeface="Calibri"/>
              </a:rPr>
              <a:t>現場技能者を確保（安定的雇用の確保）する観点からも、</a:t>
            </a:r>
            <a:r>
              <a:rPr lang="ja-JP" altLang="en-US" sz="1100" b="1">
                <a:solidFill>
                  <a:srgbClr val="FF0000"/>
                </a:solidFill>
                <a:latin typeface="Calibri"/>
                <a:ea typeface="ＭＳ Ｐゴシック"/>
                <a:cs typeface="Calibri"/>
              </a:rPr>
              <a:t>地域単位における維持管理業務を包括的かつ継続的に契約する仕組みについて試行し、検証を行っているところであり、引き続き検討</a:t>
            </a:r>
            <a:r>
              <a:rPr lang="ja-JP" altLang="en-US" sz="1100">
                <a:latin typeface="Calibri"/>
                <a:ea typeface="ＭＳ Ｐゴシック"/>
                <a:cs typeface="Calibri"/>
              </a:rPr>
              <a:t>を進める。</a:t>
            </a:r>
            <a:endParaRPr lang="en-US" altLang="ja-JP" sz="1100">
              <a:latin typeface="Calibri"/>
              <a:ea typeface="ＭＳ Ｐゴシック"/>
              <a:cs typeface="Calibri"/>
            </a:endParaRPr>
          </a:p>
          <a:p>
            <a:pPr>
              <a:lnSpc>
                <a:spcPct val="150000"/>
              </a:lnSpc>
            </a:pPr>
            <a:r>
              <a:rPr lang="ja-JP" altLang="en-US" sz="1100">
                <a:latin typeface="Calibri"/>
                <a:ea typeface="ＭＳ Ｐゴシック"/>
                <a:cs typeface="Calibri"/>
              </a:rPr>
              <a:t>　合わせて、受注者の持つ技術力を引き出すため、「点検・診断～小修繕」といったこれまで分かれていた業務を一括で発注することなど、一方、発注者の技術力</a:t>
            </a:r>
            <a:r>
              <a:rPr lang="ja-JP" altLang="en-US" sz="1100">
                <a:solidFill>
                  <a:srgbClr val="000000"/>
                </a:solidFill>
                <a:latin typeface="Calibri"/>
                <a:ea typeface="ＭＳ Ｐゴシック"/>
                <a:cs typeface="Calibri"/>
              </a:rPr>
              <a:t>の維持</a:t>
            </a:r>
            <a:r>
              <a:rPr lang="ja-JP" altLang="en-US" sz="1100">
                <a:latin typeface="Calibri"/>
                <a:ea typeface="ＭＳ Ｐゴシック"/>
                <a:cs typeface="Calibri"/>
              </a:rPr>
              <a:t>なども考慮し、入札契約制度を検討する。</a:t>
            </a:r>
          </a:p>
          <a:p>
            <a:pPr>
              <a:lnSpc>
                <a:spcPct val="150000"/>
              </a:lnSpc>
            </a:pPr>
            <a:r>
              <a:rPr lang="en-US" altLang="ja-JP" sz="1100" dirty="0">
                <a:latin typeface="Calibri"/>
                <a:ea typeface="ＭＳ Ｐゴシック"/>
                <a:cs typeface="Calibri"/>
              </a:rPr>
              <a:t>5.4.3</a:t>
            </a:r>
            <a:r>
              <a:rPr lang="ja-JP" altLang="en-US" sz="1100">
                <a:latin typeface="Calibri"/>
                <a:ea typeface="ＭＳ Ｐゴシック"/>
                <a:cs typeface="Calibri"/>
              </a:rPr>
              <a:t>　維持管理業務の魅力向上に向けて</a:t>
            </a:r>
          </a:p>
          <a:p>
            <a:pPr>
              <a:lnSpc>
                <a:spcPct val="150000"/>
              </a:lnSpc>
            </a:pPr>
            <a:r>
              <a:rPr lang="ja-JP" altLang="en-US" sz="1100"/>
              <a:t>　都市基盤施設は、府民が日々の生活の中で、当たり前のように使う、身近なサービスであり、維持管理が実感されにくいものであるが、府民等に対し、都市基盤施設の長寿命化の意義・重要性を伝えられるよう、魅力ある維持管理の取り組みを紹介し、府民の理解・信頼・共感の醸成に努める。</a:t>
            </a:r>
          </a:p>
        </p:txBody>
      </p:sp>
      <p:sp>
        <p:nvSpPr>
          <p:cNvPr id="3" name="Rectangle 2">
            <a:extLst>
              <a:ext uri="{FF2B5EF4-FFF2-40B4-BE49-F238E27FC236}">
                <a16:creationId xmlns:a16="http://schemas.microsoft.com/office/drawing/2014/main" id="{9EE727F9-E526-5021-C132-FA7ABCEDF429}"/>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6EFAA74F-02FC-6DC0-AC9B-86361DEF3A8C}"/>
              </a:ext>
            </a:extLst>
          </p:cNvPr>
          <p:cNvSpPr/>
          <p:nvPr/>
        </p:nvSpPr>
        <p:spPr>
          <a:xfrm>
            <a:off x="100013" y="2279"/>
            <a:ext cx="824878" cy="614568"/>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2A913A7D-48FB-4E71-FD70-BBFAE5C61104}"/>
              </a:ext>
            </a:extLst>
          </p:cNvPr>
          <p:cNvSpPr/>
          <p:nvPr/>
        </p:nvSpPr>
        <p:spPr>
          <a:xfrm>
            <a:off x="95992" y="71854"/>
            <a:ext cx="905164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参考　基本方針のたたき（中間とりまとめの反映）</a:t>
            </a:r>
            <a:endParaRPr lang="zh-TW" altLang="en-US" sz="2400" b="1">
              <a:solidFill>
                <a:schemeClr val="bg1"/>
              </a:solidFill>
              <a:latin typeface="Meiryo UI"/>
              <a:ea typeface="Meiryo UI"/>
              <a:cs typeface="Meiryo UI" pitchFamily="50" charset="-128"/>
            </a:endParaRPr>
          </a:p>
        </p:txBody>
      </p:sp>
    </p:spTree>
    <p:extLst>
      <p:ext uri="{BB962C8B-B14F-4D97-AF65-F5344CB8AC3E}">
        <p14:creationId xmlns:p14="http://schemas.microsoft.com/office/powerpoint/2010/main" val="3409604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20D55289-EA0B-4752-A973-065FF2A3B188}"/>
              </a:ext>
            </a:extLst>
          </p:cNvPr>
          <p:cNvSpPr/>
          <p:nvPr/>
        </p:nvSpPr>
        <p:spPr>
          <a:xfrm>
            <a:off x="349836" y="698502"/>
            <a:ext cx="8435136" cy="353131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lIns="91440" tIns="45720" rIns="91440" bIns="45720" anchor="t"/>
          <a:lstStyle/>
          <a:p>
            <a:pPr algn="just">
              <a:defRPr/>
            </a:pPr>
            <a:r>
              <a:rPr lang="ja-JP" altLang="en-US" sz="1600" b="1" kern="100">
                <a:solidFill>
                  <a:prstClr val="black"/>
                </a:solidFill>
                <a:latin typeface="Meiryo UI"/>
                <a:ea typeface="Meiryo UI"/>
                <a:cs typeface="Times New Roman"/>
              </a:rPr>
              <a:t>○</a:t>
            </a:r>
            <a:r>
              <a:rPr lang="ja-JP" altLang="en-US" sz="1600" b="1" i="0" u="none" strike="noStrike" baseline="0">
                <a:solidFill>
                  <a:srgbClr val="000000"/>
                </a:solidFill>
                <a:latin typeface="Meiryo UI"/>
                <a:ea typeface="Meiryo UI"/>
              </a:rPr>
              <a:t>効率的・効果的な維持管理の推進</a:t>
            </a:r>
            <a:endParaRPr lang="en-US" altLang="ja-JP" sz="1600" b="1" kern="100">
              <a:solidFill>
                <a:prstClr val="black"/>
              </a:solidFill>
              <a:latin typeface="Meiryo UI"/>
              <a:ea typeface="Meiryo UI"/>
              <a:cs typeface="Times New Roman"/>
            </a:endParaRPr>
          </a:p>
        </p:txBody>
      </p:sp>
      <p:graphicFrame>
        <p:nvGraphicFramePr>
          <p:cNvPr id="5" name="表 4">
            <a:extLst>
              <a:ext uri="{FF2B5EF4-FFF2-40B4-BE49-F238E27FC236}">
                <a16:creationId xmlns:a16="http://schemas.microsoft.com/office/drawing/2014/main" id="{A9066F00-5FBB-48BA-89FB-AB18B7C182A4}"/>
              </a:ext>
            </a:extLst>
          </p:cNvPr>
          <p:cNvGraphicFramePr>
            <a:graphicFrameLocks noGrp="1"/>
          </p:cNvGraphicFramePr>
          <p:nvPr>
            <p:extLst>
              <p:ext uri="{D42A27DB-BD31-4B8C-83A1-F6EECF244321}">
                <p14:modId xmlns:p14="http://schemas.microsoft.com/office/powerpoint/2010/main" val="187513659"/>
              </p:ext>
            </p:extLst>
          </p:nvPr>
        </p:nvGraphicFramePr>
        <p:xfrm>
          <a:off x="521520" y="990889"/>
          <a:ext cx="8101138" cy="3152789"/>
        </p:xfrm>
        <a:graphic>
          <a:graphicData uri="http://schemas.openxmlformats.org/drawingml/2006/table">
            <a:tbl>
              <a:tblPr firstRow="1" bandRow="1">
                <a:tableStyleId>{5C22544A-7EE6-4342-B048-85BDC9FD1C3A}</a:tableStyleId>
              </a:tblPr>
              <a:tblGrid>
                <a:gridCol w="8101138">
                  <a:extLst>
                    <a:ext uri="{9D8B030D-6E8A-4147-A177-3AD203B41FA5}">
                      <a16:colId xmlns:a16="http://schemas.microsoft.com/office/drawing/2014/main" val="584571931"/>
                    </a:ext>
                  </a:extLst>
                </a:gridCol>
              </a:tblGrid>
              <a:tr h="266293">
                <a:tc>
                  <a:txBody>
                    <a:bodyPr/>
                    <a:lstStyle/>
                    <a:p>
                      <a:pPr algn="ctr">
                        <a:lnSpc>
                          <a:spcPct val="100000"/>
                        </a:lnSpc>
                      </a:pPr>
                      <a:r>
                        <a:rPr kumimoji="1" lang="ja-JP" altLang="en-US" sz="1200" b="0">
                          <a:solidFill>
                            <a:schemeClr val="tx1"/>
                          </a:solidFill>
                          <a:latin typeface="Meiryo UI" panose="020B0604030504040204" pitchFamily="50" charset="-128"/>
                          <a:ea typeface="Meiryo UI" panose="020B0604030504040204" pitchFamily="50" charset="-128"/>
                        </a:rPr>
                        <a:t>委員からの主な意見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49143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a:latin typeface="Meiryo UI"/>
                          <a:ea typeface="Meiryo UI"/>
                        </a:rPr>
                        <a:t>不可視部分についてどのように状態を把握していくのか</a:t>
                      </a:r>
                      <a:r>
                        <a:rPr kumimoji="1" lang="ja-JP" altLang="en-US" sz="1200">
                          <a:latin typeface="Meiryo UI"/>
                          <a:ea typeface="Meiryo UI"/>
                        </a:rPr>
                        <a:t>。新技術だけでは対応が困難であると思われる。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7880271"/>
                  </a:ext>
                </a:extLst>
              </a:tr>
              <a:tr h="13314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a:ea typeface="Meiryo UI"/>
                        </a:rPr>
                        <a:t>巨大地震、台風、豪雨等で施設が被災</a:t>
                      </a:r>
                      <a:r>
                        <a:rPr kumimoji="1" lang="ja-JP" altLang="en-US" sz="1200" dirty="0">
                          <a:latin typeface="Meiryo UI"/>
                          <a:ea typeface="Meiryo UI"/>
                        </a:rPr>
                        <a:t>し、できるだけ早期に復旧する場合に、</a:t>
                      </a:r>
                      <a:r>
                        <a:rPr kumimoji="1" lang="ja-JP" altLang="en-US" sz="1200" b="1" u="sng" dirty="0">
                          <a:latin typeface="Meiryo UI"/>
                          <a:ea typeface="Meiryo UI"/>
                        </a:rPr>
                        <a:t>状態の悪い施設がネックとなり復旧が遅れる</a:t>
                      </a:r>
                      <a:r>
                        <a:rPr kumimoji="1" lang="ja-JP" altLang="en-US" sz="1200" dirty="0">
                          <a:latin typeface="Meiryo UI"/>
                          <a:ea typeface="Meiryo UI"/>
                        </a:rPr>
                        <a:t>といったことがあるのか。もし、あるのであれば、</a:t>
                      </a:r>
                      <a:r>
                        <a:rPr kumimoji="1" lang="ja-JP" altLang="en-US" sz="1200" b="1" u="sng" dirty="0">
                          <a:latin typeface="Meiryo UI"/>
                          <a:ea typeface="Meiryo UI"/>
                        </a:rPr>
                        <a:t>施設をどの状態にしておかなければならないという視点</a:t>
                      </a:r>
                      <a:r>
                        <a:rPr kumimoji="1" lang="ja-JP" altLang="en-US" sz="1200" dirty="0">
                          <a:latin typeface="Meiryo UI"/>
                          <a:ea typeface="Meiryo UI"/>
                        </a:rPr>
                        <a:t>も必要となる。</a:t>
                      </a:r>
                      <a:endParaRPr kumimoji="1" lang="en-US" altLang="ja-JP" sz="1200" dirty="0">
                        <a:latin typeface="Meiryo UI"/>
                        <a:ea typeface="Meiryo U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3932213"/>
                  </a:ext>
                </a:extLst>
              </a:tr>
              <a:tr h="459206">
                <a:tc>
                  <a:txBody>
                    <a:bodyPr/>
                    <a:lstStyle/>
                    <a:p>
                      <a:pPr marL="0" marR="0" lvl="0" indent="0" algn="just" defTabSz="914400" rtl="0">
                        <a:lnSpc>
                          <a:spcPct val="100000"/>
                        </a:lnSpc>
                        <a:spcBef>
                          <a:spcPts val="0"/>
                        </a:spcBef>
                        <a:spcAft>
                          <a:spcPts val="0"/>
                        </a:spcAft>
                        <a:buClrTx/>
                        <a:buSzTx/>
                        <a:buFontTx/>
                        <a:buNone/>
                        <a:tabLst/>
                        <a:defRPr/>
                      </a:pPr>
                      <a:r>
                        <a:rPr lang="ja-JP" altLang="en-US" sz="1200">
                          <a:latin typeface="Meiryo UI"/>
                          <a:ea typeface="Meiryo UI"/>
                        </a:rPr>
                        <a:t>調査頻度や目標管理水準の見直しによって、全体的に危険側へ見直すことになるため、</a:t>
                      </a:r>
                      <a:r>
                        <a:rPr lang="ja-JP" altLang="en-US" sz="1200" b="1" u="sng">
                          <a:latin typeface="Meiryo UI"/>
                          <a:ea typeface="Meiryo UI"/>
                        </a:rPr>
                        <a:t>数年に１度は見直し結果を検証</a:t>
                      </a:r>
                      <a:r>
                        <a:rPr lang="ja-JP" altLang="en-US" sz="1200" b="0" u="none">
                          <a:latin typeface="Meiryo UI"/>
                          <a:ea typeface="Meiryo UI"/>
                        </a:rPr>
                        <a:t>した方が良い。</a:t>
                      </a:r>
                      <a:endParaRPr kumimoji="1" lang="ja-JP"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379085"/>
                  </a:ext>
                </a:extLst>
              </a:tr>
              <a:tr h="596366">
                <a:tc>
                  <a:txBody>
                    <a:bodyPr/>
                    <a:lstStyle/>
                    <a:p>
                      <a:pPr marL="0" marR="0" lvl="0" indent="0" algn="just" defTabSz="914400" rtl="0">
                        <a:lnSpc>
                          <a:spcPct val="100000"/>
                        </a:lnSpc>
                        <a:spcBef>
                          <a:spcPts val="0"/>
                        </a:spcBef>
                        <a:spcAft>
                          <a:spcPts val="0"/>
                        </a:spcAft>
                        <a:buClrTx/>
                        <a:buSzTx/>
                        <a:buFontTx/>
                        <a:buNone/>
                        <a:tabLst/>
                        <a:defRPr/>
                      </a:pPr>
                      <a:r>
                        <a:rPr lang="ja-JP" altLang="en-US" sz="1200" b="0" u="none" dirty="0">
                          <a:latin typeface="Meiryo UI"/>
                          <a:ea typeface="Meiryo UI"/>
                        </a:rPr>
                        <a:t>施設の劣化要因に気象条件も含まれていると思うが、</a:t>
                      </a:r>
                      <a:r>
                        <a:rPr lang="ja-JP" altLang="en-US" sz="1200" b="1" u="sng" dirty="0">
                          <a:latin typeface="Meiryo UI"/>
                          <a:ea typeface="Meiryo UI"/>
                        </a:rPr>
                        <a:t>将来予測においても必要に応じて今後の気候変動の影響を加味する必要</a:t>
                      </a:r>
                      <a:r>
                        <a:rPr lang="ja-JP" altLang="en-US" sz="1200" b="0" u="none" dirty="0">
                          <a:latin typeface="Meiryo UI"/>
                          <a:ea typeface="Meiryo UI"/>
                        </a:rPr>
                        <a:t>があるのではないか。</a:t>
                      </a:r>
                      <a:endParaRPr kumimoji="1" lang="ja-JP" sz="1200" dirty="0"/>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023522386"/>
                  </a:ext>
                </a:extLst>
              </a:tr>
            </a:tbl>
          </a:graphicData>
        </a:graphic>
      </p:graphicFrame>
      <p:sp>
        <p:nvSpPr>
          <p:cNvPr id="9" name="Rectangle 2">
            <a:extLst>
              <a:ext uri="{FF2B5EF4-FFF2-40B4-BE49-F238E27FC236}">
                <a16:creationId xmlns:a16="http://schemas.microsoft.com/office/drawing/2014/main" id="{C5CC7EAC-5E23-48C0-93B7-9E04BB1D4457}"/>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FB9566B5-895C-451E-B64C-83AC24678EF4}"/>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1" name="正方形/長方形 10">
            <a:extLst>
              <a:ext uri="{FF2B5EF4-FFF2-40B4-BE49-F238E27FC236}">
                <a16:creationId xmlns:a16="http://schemas.microsoft.com/office/drawing/2014/main" id="{6540C48A-E490-4DA9-94D0-CDDCF762A774}"/>
              </a:ext>
            </a:extLst>
          </p:cNvPr>
          <p:cNvSpPr/>
          <p:nvPr/>
        </p:nvSpPr>
        <p:spPr>
          <a:xfrm>
            <a:off x="105931" y="104883"/>
            <a:ext cx="7381875" cy="461665"/>
          </a:xfrm>
          <a:prstGeom prst="rect">
            <a:avLst/>
          </a:prstGeom>
        </p:spPr>
        <p:txBody>
          <a:bodyPr lIns="91440" tIns="45720" rIns="91440" bIns="45720" anchor="t">
            <a:spAutoFit/>
          </a:bodyPr>
          <a:lstStyle/>
          <a:p>
            <a:pPr>
              <a:defRPr/>
            </a:pPr>
            <a:r>
              <a:rPr lang="ja-JP" altLang="en-US" sz="2400" b="1" dirty="0">
                <a:solidFill>
                  <a:schemeClr val="bg1"/>
                </a:solidFill>
                <a:latin typeface="Meiryo UI"/>
                <a:ea typeface="Meiryo UI"/>
                <a:cs typeface="Meiryo UI" pitchFamily="50" charset="-128"/>
              </a:rPr>
              <a:t>１    </a:t>
            </a:r>
            <a:r>
              <a:rPr lang="ja-JP" altLang="en-US" sz="2400" b="1" dirty="0">
                <a:solidFill>
                  <a:schemeClr val="accent6"/>
                </a:solidFill>
                <a:latin typeface="Meiryo UI"/>
                <a:ea typeface="Meiryo UI"/>
                <a:cs typeface="Meiryo UI" pitchFamily="50" charset="-128"/>
              </a:rPr>
              <a:t>２</a:t>
            </a:r>
            <a:r>
              <a:rPr lang="ja-JP" altLang="en-US" sz="2400" b="1" dirty="0">
                <a:solidFill>
                  <a:schemeClr val="bg1"/>
                </a:solidFill>
                <a:latin typeface="Meiryo UI"/>
                <a:ea typeface="Meiryo UI"/>
                <a:cs typeface="Meiryo UI" pitchFamily="50" charset="-128"/>
              </a:rPr>
              <a:t>　全体検討部会での意見</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F164600C-1EEE-4D46-B69B-7EA3CB00BE97}"/>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13" name="正方形/長方形 11">
            <a:extLst>
              <a:ext uri="{FF2B5EF4-FFF2-40B4-BE49-F238E27FC236}">
                <a16:creationId xmlns:a16="http://schemas.microsoft.com/office/drawing/2014/main" id="{2B01FC77-6607-40A7-89A3-5B9147D75FF1}"/>
              </a:ext>
            </a:extLst>
          </p:cNvPr>
          <p:cNvSpPr>
            <a:spLocks noChangeArrowheads="1"/>
          </p:cNvSpPr>
          <p:nvPr/>
        </p:nvSpPr>
        <p:spPr bwMode="auto">
          <a:xfrm>
            <a:off x="6948488" y="153988"/>
            <a:ext cx="2160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本日の議題</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14" name="角丸四角形 143">
            <a:extLst>
              <a:ext uri="{FF2B5EF4-FFF2-40B4-BE49-F238E27FC236}">
                <a16:creationId xmlns:a16="http://schemas.microsoft.com/office/drawing/2014/main" id="{77A506AF-3BA2-45E9-934A-D599A65CCCDE}"/>
              </a:ext>
            </a:extLst>
          </p:cNvPr>
          <p:cNvSpPr/>
          <p:nvPr/>
        </p:nvSpPr>
        <p:spPr>
          <a:xfrm>
            <a:off x="349439" y="4304924"/>
            <a:ext cx="8437521" cy="239752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600" b="1" kern="100">
                <a:solidFill>
                  <a:prstClr val="black"/>
                </a:solidFill>
                <a:latin typeface="Meiryo UI" panose="020B0604030504040204" pitchFamily="50" charset="-128"/>
                <a:ea typeface="Meiryo UI" panose="020B0604030504040204" pitchFamily="50" charset="-128"/>
                <a:cs typeface="Times New Roman"/>
              </a:rPr>
              <a:t>○</a:t>
            </a:r>
            <a:r>
              <a:rPr lang="ja-JP" altLang="en-US" sz="1600" b="1" i="0" u="none" strike="noStrike" baseline="0">
                <a:solidFill>
                  <a:srgbClr val="000000"/>
                </a:solidFill>
                <a:latin typeface="Meiryo UI" panose="020B0604030504040204" pitchFamily="50" charset="-128"/>
                <a:ea typeface="Meiryo UI" panose="020B0604030504040204" pitchFamily="50" charset="-128"/>
              </a:rPr>
              <a:t>持続可能な維持管理の仕組みづくりについて</a:t>
            </a:r>
            <a:r>
              <a:rPr lang="ja-JP" altLang="en-US" sz="1600" b="1" kern="100">
                <a:solidFill>
                  <a:prstClr val="black"/>
                </a:solidFill>
                <a:latin typeface="Meiryo UI" panose="020B0604030504040204" pitchFamily="50" charset="-128"/>
                <a:ea typeface="Meiryo UI" panose="020B0604030504040204" pitchFamily="50" charset="-128"/>
                <a:cs typeface="Times New Roman"/>
              </a:rPr>
              <a:t>検討を進める内容</a:t>
            </a:r>
            <a:endParaRPr lang="en-US" altLang="ja-JP" sz="1600" b="1" kern="10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15" name="表 14">
            <a:extLst>
              <a:ext uri="{FF2B5EF4-FFF2-40B4-BE49-F238E27FC236}">
                <a16:creationId xmlns:a16="http://schemas.microsoft.com/office/drawing/2014/main" id="{CAE4F774-839C-48F3-ADAD-8B8D80996670}"/>
              </a:ext>
            </a:extLst>
          </p:cNvPr>
          <p:cNvGraphicFramePr>
            <a:graphicFrameLocks noGrp="1"/>
          </p:cNvGraphicFramePr>
          <p:nvPr>
            <p:extLst>
              <p:ext uri="{D42A27DB-BD31-4B8C-83A1-F6EECF244321}">
                <p14:modId xmlns:p14="http://schemas.microsoft.com/office/powerpoint/2010/main" val="1141789531"/>
              </p:ext>
            </p:extLst>
          </p:nvPr>
        </p:nvGraphicFramePr>
        <p:xfrm>
          <a:off x="564980" y="4624152"/>
          <a:ext cx="8012639" cy="1956912"/>
        </p:xfrm>
        <a:graphic>
          <a:graphicData uri="http://schemas.openxmlformats.org/drawingml/2006/table">
            <a:tbl>
              <a:tblPr firstRow="1" bandRow="1">
                <a:tableStyleId>{5C22544A-7EE6-4342-B048-85BDC9FD1C3A}</a:tableStyleId>
              </a:tblPr>
              <a:tblGrid>
                <a:gridCol w="8012639">
                  <a:extLst>
                    <a:ext uri="{9D8B030D-6E8A-4147-A177-3AD203B41FA5}">
                      <a16:colId xmlns:a16="http://schemas.microsoft.com/office/drawing/2014/main" val="584571931"/>
                    </a:ext>
                  </a:extLst>
                </a:gridCol>
              </a:tblGrid>
              <a:tr h="265747">
                <a:tc>
                  <a:txBody>
                    <a:bodyPr/>
                    <a:lstStyle/>
                    <a:p>
                      <a:pPr algn="ctr">
                        <a:lnSpc>
                          <a:spcPct val="100000"/>
                        </a:lnSpc>
                      </a:pPr>
                      <a:r>
                        <a:rPr kumimoji="1" lang="ja-JP" altLang="en-US" sz="1100" b="0">
                          <a:solidFill>
                            <a:schemeClr val="tx1"/>
                          </a:solidFill>
                          <a:latin typeface="Meiryo UI" panose="020B0604030504040204" pitchFamily="50" charset="-128"/>
                          <a:ea typeface="Meiryo UI" panose="020B0604030504040204" pitchFamily="50" charset="-128"/>
                        </a:rPr>
                        <a:t>委員からの主な意見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5692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a:solidFill>
                            <a:schemeClr val="tx1"/>
                          </a:solidFill>
                          <a:latin typeface="Meiryo UI"/>
                          <a:ea typeface="Meiryo UI"/>
                        </a:rPr>
                        <a:t>施設や分野を横断的に見る意義やメリットを明文化</a:t>
                      </a:r>
                      <a:r>
                        <a:rPr kumimoji="1" lang="ja-JP" altLang="en-US" sz="1200" b="0" u="none">
                          <a:latin typeface="Meiryo UI"/>
                          <a:ea typeface="Meiryo UI"/>
                        </a:rPr>
                        <a:t>する必要があるのではないか。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060259"/>
                  </a:ext>
                </a:extLst>
              </a:tr>
              <a:tr h="11219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a:latin typeface="Meiryo UI"/>
                          <a:ea typeface="Meiryo UI"/>
                        </a:rPr>
                        <a:t>現状では府が技術を取りに行くことが多いが、</a:t>
                      </a:r>
                      <a:r>
                        <a:rPr kumimoji="1" lang="ja-JP" altLang="en-US" sz="1200" b="1" u="sng">
                          <a:latin typeface="Meiryo UI"/>
                          <a:ea typeface="Meiryo UI"/>
                        </a:rPr>
                        <a:t>使える技術をいかに引き込むかが重要</a:t>
                      </a:r>
                      <a:r>
                        <a:rPr kumimoji="1" lang="ja-JP" altLang="en-US" sz="1200" b="0" u="none">
                          <a:latin typeface="Meiryo UI"/>
                          <a:ea typeface="Meiryo UI"/>
                        </a:rPr>
                        <a:t>である。</a:t>
                      </a:r>
                    </a:p>
                    <a:p>
                      <a:pPr marL="0" marR="0" lvl="0" indent="0" algn="just">
                        <a:lnSpc>
                          <a:spcPct val="100000"/>
                        </a:lnSpc>
                        <a:spcBef>
                          <a:spcPts val="0"/>
                        </a:spcBef>
                        <a:spcAft>
                          <a:spcPts val="0"/>
                        </a:spcAft>
                        <a:buNone/>
                      </a:pPr>
                      <a:r>
                        <a:rPr lang="ja-JP" sz="1200" b="0" i="0" u="none" strike="noStrike" noProof="0">
                          <a:solidFill>
                            <a:srgbClr val="000000"/>
                          </a:solidFill>
                          <a:latin typeface="Meiryo UI"/>
                          <a:ea typeface="Meiryo UI"/>
                        </a:rPr>
                        <a:t>大学教員としては、常に研究材料を探しているため、</a:t>
                      </a:r>
                      <a:r>
                        <a:rPr lang="ja-JP" sz="1200" b="1" i="0" u="sng" strike="noStrike" noProof="0">
                          <a:solidFill>
                            <a:srgbClr val="000000"/>
                          </a:solidFill>
                          <a:latin typeface="Meiryo UI"/>
                          <a:ea typeface="Meiryo UI"/>
                        </a:rPr>
                        <a:t>府のニーズなどを大学側へ積極的に宣伝していただきたい</a:t>
                      </a:r>
                      <a:r>
                        <a:rPr lang="ja-JP" sz="1200" b="0" i="0" u="none" strike="noStrike" noProof="0">
                          <a:solidFill>
                            <a:srgbClr val="000000"/>
                          </a:solidFill>
                          <a:latin typeface="Meiryo UI"/>
                          <a:ea typeface="Meiryo UI"/>
                        </a:rPr>
                        <a:t>。</a:t>
                      </a:r>
                      <a:endParaRPr lang="ja-JP"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6997076"/>
                  </a:ext>
                </a:extLst>
              </a:tr>
            </a:tbl>
          </a:graphicData>
        </a:graphic>
      </p:graphicFrame>
      <p:sp>
        <p:nvSpPr>
          <p:cNvPr id="3" name="スライド番号プレースホルダー 2">
            <a:extLst>
              <a:ext uri="{FF2B5EF4-FFF2-40B4-BE49-F238E27FC236}">
                <a16:creationId xmlns:a16="http://schemas.microsoft.com/office/drawing/2014/main" id="{9CEED584-08B3-8861-E2C1-FAC9CE5365A5}"/>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4</a:t>
            </a:fld>
            <a:endParaRPr lang="ja-JP" altLang="en-US" sz="1200">
              <a:solidFill>
                <a:srgbClr val="89898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3406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49490" y="96682"/>
            <a:ext cx="8748317" cy="461665"/>
          </a:xfrm>
          <a:prstGeom prst="rect">
            <a:avLst/>
          </a:prstGeom>
        </p:spPr>
        <p:txBody>
          <a:bodyPr wrap="square" lIns="91440" tIns="45720" rIns="91440" bIns="45720" anchor="t">
            <a:spAutoFit/>
          </a:bodyPr>
          <a:lstStyle/>
          <a:p>
            <a:pPr>
              <a:defRPr/>
            </a:pPr>
            <a:r>
              <a:rPr lang="ja-JP" altLang="en-US" sz="2400" b="1">
                <a:solidFill>
                  <a:schemeClr val="bg1"/>
                </a:solidFill>
                <a:latin typeface="Meiryo UI"/>
                <a:ea typeface="Meiryo UI"/>
                <a:cs typeface="Meiryo UI" pitchFamily="50" charset="-128"/>
              </a:rPr>
              <a:t>2 　効率的・効果的な維持管理の推進（個別部会内容の確認）</a:t>
            </a: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5</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3" name="角丸四角形 143">
            <a:extLst>
              <a:ext uri="{FF2B5EF4-FFF2-40B4-BE49-F238E27FC236}">
                <a16:creationId xmlns:a16="http://schemas.microsoft.com/office/drawing/2014/main" id="{B660FC76-ABAB-4640-B676-EF1AD1E2CCA9}"/>
              </a:ext>
            </a:extLst>
          </p:cNvPr>
          <p:cNvSpPr/>
          <p:nvPr/>
        </p:nvSpPr>
        <p:spPr>
          <a:xfrm>
            <a:off x="100014" y="995768"/>
            <a:ext cx="9009062" cy="549551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lIns="91440" tIns="45720" rIns="91440" bIns="45720" anchor="t"/>
          <a:lstStyle/>
          <a:p>
            <a:pPr algn="just">
              <a:lnSpc>
                <a:spcPct val="150000"/>
              </a:lnSpc>
              <a:defRPr/>
            </a:pPr>
            <a:r>
              <a:rPr lang="ja-JP" altLang="en-US" sz="2000" b="1" kern="100">
                <a:solidFill>
                  <a:prstClr val="black"/>
                </a:solidFill>
                <a:latin typeface="Georgia"/>
                <a:ea typeface="Meiryo UI"/>
                <a:cs typeface="Times New Roman"/>
              </a:rPr>
              <a:t>○効率的・効果的な維持管理の推進</a:t>
            </a:r>
            <a:r>
              <a:rPr lang="ja-JP" altLang="en-US" sz="2000" kern="100">
                <a:solidFill>
                  <a:prstClr val="black"/>
                </a:solidFill>
                <a:latin typeface="Georgia"/>
                <a:ea typeface="Meiryo UI"/>
                <a:cs typeface="Times New Roman"/>
              </a:rPr>
              <a:t>（</a:t>
            </a:r>
            <a:r>
              <a:rPr lang="ja-JP" sz="2000" kern="100">
                <a:solidFill>
                  <a:prstClr val="black"/>
                </a:solidFill>
                <a:latin typeface="Georgia"/>
                <a:ea typeface="Meiryo UI"/>
                <a:cs typeface="Times New Roman"/>
              </a:rPr>
              <a:t>個別部会内容の確認</a:t>
            </a:r>
            <a:r>
              <a:rPr lang="ja-JP" altLang="en-US" sz="2000" kern="100">
                <a:solidFill>
                  <a:prstClr val="black"/>
                </a:solidFill>
                <a:latin typeface="Georgia"/>
                <a:ea typeface="Meiryo UI"/>
                <a:cs typeface="Times New Roman"/>
              </a:rPr>
              <a:t>）</a:t>
            </a:r>
            <a:endParaRPr lang="en-US" altLang="ja-JP" sz="20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・各施設の検証結果、基本方針への反映について</a:t>
            </a:r>
            <a:endParaRPr lang="en-US" altLang="ja-JP" sz="1600" kern="100">
              <a:solidFill>
                <a:prstClr val="black"/>
              </a:solidFill>
              <a:latin typeface="Georgia"/>
              <a:ea typeface="Meiryo UI"/>
              <a:cs typeface="Times New Roman"/>
            </a:endParaRPr>
          </a:p>
          <a:p>
            <a:pPr algn="just">
              <a:lnSpc>
                <a:spcPct val="150000"/>
              </a:lnSpc>
              <a:defRPr/>
            </a:pPr>
            <a:r>
              <a:rPr lang="ja-JP" altLang="en-US" sz="1600" kern="100">
                <a:solidFill>
                  <a:prstClr val="black"/>
                </a:solidFill>
                <a:latin typeface="Georgia"/>
                <a:ea typeface="Meiryo UI"/>
                <a:cs typeface="Times New Roman"/>
              </a:rPr>
              <a:t>　</a:t>
            </a:r>
            <a:endParaRPr lang="en-US" altLang="ja-JP" kern="100">
              <a:solidFill>
                <a:schemeClr val="bg1">
                  <a:lumMod val="49000"/>
                </a:schemeClr>
              </a:solidFill>
              <a:latin typeface="Georgia"/>
              <a:ea typeface="Meiryo UI"/>
              <a:cs typeface="Times New Roman"/>
            </a:endParaRPr>
          </a:p>
          <a:p>
            <a:pPr algn="just">
              <a:lnSpc>
                <a:spcPct val="150000"/>
              </a:lnSpc>
              <a:defRPr/>
            </a:pPr>
            <a:r>
              <a:rPr lang="ja-JP" altLang="en-US" sz="2000" b="1" kern="100">
                <a:solidFill>
                  <a:schemeClr val="bg1">
                    <a:lumMod val="49000"/>
                  </a:schemeClr>
                </a:solidFill>
                <a:latin typeface="Georgia"/>
                <a:ea typeface="Meiryo UI"/>
                <a:cs typeface="Times New Roman"/>
              </a:rPr>
              <a:t>○持続可能な維持管理の仕組みづくり</a:t>
            </a:r>
            <a:endParaRPr lang="en-US" altLang="ja-JP" sz="1600" kern="100">
              <a:solidFill>
                <a:schemeClr val="bg1">
                  <a:lumMod val="49000"/>
                </a:schemeClr>
              </a:solidFill>
              <a:latin typeface="Georgia"/>
              <a:ea typeface="Meiryo UI"/>
              <a:cs typeface="Times New Roman"/>
            </a:endParaRPr>
          </a:p>
          <a:p>
            <a:pPr algn="just">
              <a:lnSpc>
                <a:spcPct val="150000"/>
              </a:lnSpc>
              <a:defRPr/>
            </a:pPr>
            <a:r>
              <a:rPr lang="ja-JP" altLang="en-US" sz="1600" kern="100">
                <a:solidFill>
                  <a:schemeClr val="bg1">
                    <a:lumMod val="49000"/>
                  </a:schemeClr>
                </a:solidFill>
                <a:latin typeface="Georgia"/>
                <a:ea typeface="Meiryo UI"/>
                <a:cs typeface="Times New Roman"/>
              </a:rPr>
              <a:t>　・効率的・効果的な維持管理の推進（データ蓄積・管理体制の確立、新技術の活用）</a:t>
            </a:r>
            <a:endParaRPr lang="en-US" altLang="ja-JP" sz="1600" kern="100">
              <a:solidFill>
                <a:schemeClr val="bg1">
                  <a:lumMod val="49000"/>
                </a:schemeClr>
              </a:solidFill>
              <a:latin typeface="Georgia"/>
              <a:ea typeface="Meiryo UI"/>
              <a:cs typeface="Times New Roman"/>
            </a:endParaRPr>
          </a:p>
          <a:p>
            <a:pPr algn="just">
              <a:lnSpc>
                <a:spcPct val="150000"/>
              </a:lnSpc>
              <a:defRPr/>
            </a:pPr>
            <a:r>
              <a:rPr lang="ja-JP" altLang="en-US" sz="1600" kern="100">
                <a:solidFill>
                  <a:schemeClr val="bg1">
                    <a:lumMod val="49000"/>
                  </a:schemeClr>
                </a:solidFill>
                <a:latin typeface="Georgia"/>
                <a:ea typeface="Meiryo UI"/>
                <a:cs typeface="Times New Roman"/>
              </a:rPr>
              <a:t>　・人材の育成と確保、技術力の向上と継承（人材育成）</a:t>
            </a:r>
            <a:endParaRPr lang="en-US" altLang="ja-JP" sz="1600" kern="100">
              <a:solidFill>
                <a:schemeClr val="bg1">
                  <a:lumMod val="49000"/>
                </a:schemeClr>
              </a:solidFill>
              <a:latin typeface="Georgia"/>
              <a:ea typeface="Meiryo UI"/>
              <a:cs typeface="Times New Roman"/>
            </a:endParaRPr>
          </a:p>
          <a:p>
            <a:pPr algn="just">
              <a:lnSpc>
                <a:spcPct val="150000"/>
              </a:lnSpc>
              <a:defRPr/>
            </a:pPr>
            <a:r>
              <a:rPr lang="ja-JP" altLang="en-US" sz="1600" kern="100">
                <a:solidFill>
                  <a:schemeClr val="bg1">
                    <a:lumMod val="49000"/>
                  </a:schemeClr>
                </a:solidFill>
                <a:latin typeface="Georgia"/>
                <a:ea typeface="Meiryo UI"/>
                <a:cs typeface="Times New Roman"/>
              </a:rPr>
              <a:t>　・現場や地域を重視した維持管理の実践（地域維持管理連携プラットフォーム、維持管理業務の改善）</a:t>
            </a:r>
            <a:endParaRPr lang="en-US" altLang="ja-JP" sz="1600" kern="100">
              <a:solidFill>
                <a:schemeClr val="bg1">
                  <a:lumMod val="49000"/>
                </a:schemeClr>
              </a:solidFill>
              <a:latin typeface="Georgia"/>
              <a:ea typeface="Meiryo UI"/>
              <a:cs typeface="Times New Roman"/>
            </a:endParaRPr>
          </a:p>
        </p:txBody>
      </p:sp>
    </p:spTree>
    <p:extLst>
      <p:ext uri="{BB962C8B-B14F-4D97-AF65-F5344CB8AC3E}">
        <p14:creationId xmlns:p14="http://schemas.microsoft.com/office/powerpoint/2010/main" val="130580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en-US" altLang="ja-JP" sz="2400" b="1">
                <a:solidFill>
                  <a:schemeClr val="accent6"/>
                </a:solidFill>
                <a:latin typeface="Meiryo UI" pitchFamily="50" charset="-128"/>
                <a:ea typeface="Meiryo UI" pitchFamily="50" charset="-128"/>
                <a:cs typeface="Meiryo UI" pitchFamily="50" charset="-128"/>
              </a:rPr>
              <a:t>1</a:t>
            </a:r>
            <a:r>
              <a:rPr lang="ja-JP" altLang="en-US" sz="2400" b="1">
                <a:solidFill>
                  <a:schemeClr val="bg1"/>
                </a:solidFill>
                <a:latin typeface="Meiryo UI" pitchFamily="50" charset="-128"/>
                <a:ea typeface="Meiryo UI" pitchFamily="50" charset="-128"/>
                <a:cs typeface="Meiryo UI" pitchFamily="50" charset="-128"/>
              </a:rPr>
              <a:t>　点検データのさらなる活用</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6</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8" name="表 36">
            <a:extLst>
              <a:ext uri="{FF2B5EF4-FFF2-40B4-BE49-F238E27FC236}">
                <a16:creationId xmlns:a16="http://schemas.microsoft.com/office/drawing/2014/main" id="{EF0F1F43-AB6E-6F0A-6B00-869C0ED69F3A}"/>
              </a:ext>
            </a:extLst>
          </p:cNvPr>
          <p:cNvGraphicFramePr>
            <a:graphicFrameLocks noGrp="1"/>
          </p:cNvGraphicFramePr>
          <p:nvPr>
            <p:extLst>
              <p:ext uri="{D42A27DB-BD31-4B8C-83A1-F6EECF244321}">
                <p14:modId xmlns:p14="http://schemas.microsoft.com/office/powerpoint/2010/main" val="1209564366"/>
              </p:ext>
            </p:extLst>
          </p:nvPr>
        </p:nvGraphicFramePr>
        <p:xfrm>
          <a:off x="100013" y="719138"/>
          <a:ext cx="8922067" cy="853440"/>
        </p:xfrm>
        <a:graphic>
          <a:graphicData uri="http://schemas.openxmlformats.org/drawingml/2006/table">
            <a:tbl>
              <a:tblPr firstRow="1" bandRow="1">
                <a:tableStyleId>{5C22544A-7EE6-4342-B048-85BDC9FD1C3A}</a:tableStyleId>
              </a:tblPr>
              <a:tblGrid>
                <a:gridCol w="1431607">
                  <a:extLst>
                    <a:ext uri="{9D8B030D-6E8A-4147-A177-3AD203B41FA5}">
                      <a16:colId xmlns:a16="http://schemas.microsoft.com/office/drawing/2014/main" val="3372811264"/>
                    </a:ext>
                  </a:extLst>
                </a:gridCol>
                <a:gridCol w="2496820">
                  <a:extLst>
                    <a:ext uri="{9D8B030D-6E8A-4147-A177-3AD203B41FA5}">
                      <a16:colId xmlns:a16="http://schemas.microsoft.com/office/drawing/2014/main" val="2696139856"/>
                    </a:ext>
                  </a:extLst>
                </a:gridCol>
                <a:gridCol w="2496820">
                  <a:extLst>
                    <a:ext uri="{9D8B030D-6E8A-4147-A177-3AD203B41FA5}">
                      <a16:colId xmlns:a16="http://schemas.microsoft.com/office/drawing/2014/main" val="729234138"/>
                    </a:ext>
                  </a:extLst>
                </a:gridCol>
                <a:gridCol w="249682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panose="020B0604030504040204" pitchFamily="50" charset="-128"/>
                          <a:ea typeface="Meiryo UI" panose="020B0604030504040204" pitchFamily="50" charset="-128"/>
                          <a:cs typeface="+mn-cs"/>
                        </a:rPr>
                        <a:t>点検データのさらなる活用</a:t>
                      </a:r>
                      <a:endParaRPr kumimoji="1" lang="en-US" altLang="ja-JP" sz="1100"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橋梁</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劣化曲線の見直し</a:t>
                      </a:r>
                      <a:endParaRPr kumimoji="1" lang="en-US" altLang="ja-JP" sz="1100" b="0" i="0" u="none" strike="noStrike" kern="1200" cap="none" spc="0" normalizeH="0" baseline="0" noProof="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舗装</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調査頻度の見直し</a:t>
                      </a:r>
                      <a:endParaRPr kumimoji="1" lang="en-US" altLang="ja-JP" sz="1100" b="0" i="0" u="none" strike="noStrike" kern="1200" cap="none" spc="0" normalizeH="0" baseline="0" noProof="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モノレール</a:t>
                      </a:r>
                      <a:r>
                        <a:rPr kumimoji="1" lang="en-US" altLang="ja-JP" sz="11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a:ln>
                            <a:noFill/>
                          </a:ln>
                          <a:solidFill>
                            <a:prstClr val="black"/>
                          </a:solidFill>
                          <a:effectLst/>
                          <a:uLnTx/>
                          <a:uFillTx/>
                          <a:latin typeface="Meiryo UI"/>
                          <a:ea typeface="Meiryo UI"/>
                          <a:cs typeface="+mn-cs"/>
                        </a:rPr>
                        <a:t>劣化曲線の再検証</a:t>
                      </a: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河川</a:t>
                      </a:r>
                      <a:r>
                        <a:rPr kumimoji="1" lang="en-US" altLang="ja-JP" sz="11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 土砂の堆積や河床低下状況の検証による対策優先度の設定</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下水</a:t>
                      </a:r>
                      <a:r>
                        <a:rPr kumimoji="1" lang="en-US" altLang="ja-JP" sz="1100"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調査頻度の見直し</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txBody>
                  <a:tcP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各種計測値をもとに傾向管理を行い、設備の劣化状況の判定に利用するなど、データの活用を検討</a:t>
                      </a:r>
                    </a:p>
                  </a:txBody>
                  <a:tcPr/>
                </a:tc>
                <a:extLst>
                  <a:ext uri="{0D108BD9-81ED-4DB2-BD59-A6C34878D82A}">
                    <a16:rowId xmlns:a16="http://schemas.microsoft.com/office/drawing/2014/main" val="159438084"/>
                  </a:ext>
                </a:extLst>
              </a:tr>
            </a:tbl>
          </a:graphicData>
        </a:graphic>
      </p:graphicFrame>
      <p:sp>
        <p:nvSpPr>
          <p:cNvPr id="14" name="コンテンツ プレースホルダー 2">
            <a:extLst>
              <a:ext uri="{FF2B5EF4-FFF2-40B4-BE49-F238E27FC236}">
                <a16:creationId xmlns:a16="http://schemas.microsoft.com/office/drawing/2014/main" id="{5AF58060-2DB9-1DCD-8910-22E21746FFB4}"/>
              </a:ext>
            </a:extLst>
          </p:cNvPr>
          <p:cNvSpPr txBox="1">
            <a:spLocks/>
          </p:cNvSpPr>
          <p:nvPr/>
        </p:nvSpPr>
        <p:spPr bwMode="auto">
          <a:xfrm>
            <a:off x="348456" y="1533090"/>
            <a:ext cx="8145214"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■舗装の調査頻度の見直し（第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回道路・橋梁等部会資料）</a:t>
            </a:r>
            <a:endParaRPr lang="en-US" altLang="ja-JP" sz="1400">
              <a:latin typeface="Meiryo UI" panose="020B0604030504040204" pitchFamily="50" charset="-128"/>
              <a:ea typeface="Meiryo UI" panose="020B0604030504040204" pitchFamily="50" charset="-128"/>
            </a:endParaRPr>
          </a:p>
        </p:txBody>
      </p:sp>
      <p:sp>
        <p:nvSpPr>
          <p:cNvPr id="19" name="正方形/長方形 11">
            <a:extLst>
              <a:ext uri="{FF2B5EF4-FFF2-40B4-BE49-F238E27FC236}">
                <a16:creationId xmlns:a16="http://schemas.microsoft.com/office/drawing/2014/main" id="{9C9C12D8-7261-5940-BCCF-81B2157FE99F}"/>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a:solidFill>
                <a:schemeClr val="bg1"/>
              </a:solidFill>
              <a:latin typeface="Meiryo UI"/>
              <a:ea typeface="Meiryo UI"/>
            </a:endParaRPr>
          </a:p>
        </p:txBody>
      </p:sp>
      <p:sp>
        <p:nvSpPr>
          <p:cNvPr id="11" name="テキスト ボックス 10">
            <a:extLst>
              <a:ext uri="{FF2B5EF4-FFF2-40B4-BE49-F238E27FC236}">
                <a16:creationId xmlns:a16="http://schemas.microsoft.com/office/drawing/2014/main" id="{6D85057D-0742-4FCF-8EA8-667A6C45A725}"/>
              </a:ext>
            </a:extLst>
          </p:cNvPr>
          <p:cNvSpPr txBox="1"/>
          <p:nvPr/>
        </p:nvSpPr>
        <p:spPr>
          <a:xfrm>
            <a:off x="348456" y="6231381"/>
            <a:ext cx="8597922" cy="56470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ja-JP" altLang="en-US" sz="1100" b="1" dirty="0">
                <a:latin typeface="Meiryo UI" panose="020B0604030504040204" pitchFamily="50" charset="-128"/>
                <a:ea typeface="Meiryo UI" panose="020B0604030504040204" pitchFamily="50" charset="-128"/>
                <a:cs typeface="Calibri"/>
              </a:rPr>
              <a:t>点検データのさらなる活用にあたっての特筆する視点（基本方針へ反映する要素）</a:t>
            </a:r>
          </a:p>
          <a:p>
            <a:pPr marL="182563" indent="-182563" algn="just">
              <a:lnSpc>
                <a:spcPct val="150000"/>
              </a:lnSpc>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cs typeface="Calibri"/>
              </a:rPr>
              <a:t>点検データを蓄積した結果、精度が向上した劣化曲線を用いることにより、</a:t>
            </a:r>
            <a:r>
              <a:rPr lang="ja-JP" altLang="en-US" sz="1100" u="sng" dirty="0">
                <a:solidFill>
                  <a:srgbClr val="FF0000"/>
                </a:solidFill>
                <a:latin typeface="Meiryo UI" panose="020B0604030504040204" pitchFamily="50" charset="-128"/>
                <a:ea typeface="Meiryo UI" panose="020B0604030504040204" pitchFamily="50" charset="-128"/>
                <a:cs typeface="Calibri"/>
              </a:rPr>
              <a:t>点検頻度の見直しなど効率的・効果的な維持管理方策の検討に活用</a:t>
            </a:r>
            <a:endParaRPr lang="en-US" altLang="ja-JP" sz="1100" u="sng" dirty="0">
              <a:solidFill>
                <a:srgbClr val="FF0000"/>
              </a:solidFill>
              <a:latin typeface="Meiryo UI" panose="020B0604030504040204" pitchFamily="50" charset="-128"/>
              <a:ea typeface="Meiryo UI" panose="020B0604030504040204" pitchFamily="50" charset="-128"/>
              <a:cs typeface="Calibri"/>
            </a:endParaRPr>
          </a:p>
        </p:txBody>
      </p:sp>
      <p:pic>
        <p:nvPicPr>
          <p:cNvPr id="3" name="図 2">
            <a:extLst>
              <a:ext uri="{FF2B5EF4-FFF2-40B4-BE49-F238E27FC236}">
                <a16:creationId xmlns:a16="http://schemas.microsoft.com/office/drawing/2014/main" id="{C94533BB-9A94-448E-A5BC-A68DB62FFEFE}"/>
              </a:ext>
            </a:extLst>
          </p:cNvPr>
          <p:cNvPicPr>
            <a:picLocks noChangeAspect="1"/>
          </p:cNvPicPr>
          <p:nvPr/>
        </p:nvPicPr>
        <p:blipFill>
          <a:blip r:embed="rId2"/>
          <a:stretch>
            <a:fillRect/>
          </a:stretch>
        </p:blipFill>
        <p:spPr>
          <a:xfrm>
            <a:off x="1485084" y="1951636"/>
            <a:ext cx="6340656" cy="4249815"/>
          </a:xfrm>
          <a:prstGeom prst="rect">
            <a:avLst/>
          </a:prstGeom>
        </p:spPr>
      </p:pic>
      <p:sp>
        <p:nvSpPr>
          <p:cNvPr id="4" name="テキスト ボックス 3">
            <a:extLst>
              <a:ext uri="{FF2B5EF4-FFF2-40B4-BE49-F238E27FC236}">
                <a16:creationId xmlns:a16="http://schemas.microsoft.com/office/drawing/2014/main" id="{311FAF9C-5217-4660-81CD-E748EFCBCAD2}"/>
              </a:ext>
            </a:extLst>
          </p:cNvPr>
          <p:cNvSpPr txBox="1"/>
          <p:nvPr/>
        </p:nvSpPr>
        <p:spPr>
          <a:xfrm>
            <a:off x="1352613" y="4515630"/>
            <a:ext cx="307777" cy="1220847"/>
          </a:xfrm>
          <a:prstGeom prst="rect">
            <a:avLst/>
          </a:prstGeom>
          <a:noFill/>
        </p:spPr>
        <p:txBody>
          <a:bodyPr vert="eaVert" wrap="none" rtlCol="0">
            <a:spAutoFit/>
          </a:bodyPr>
          <a:lstStyle/>
          <a:p>
            <a:r>
              <a:rPr lang="en-US" altLang="ja-JP" sz="8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800" dirty="0">
                <a:latin typeface="BIZ UDゴシック" panose="020B0400000000000000" pitchFamily="49" charset="-128"/>
                <a:ea typeface="BIZ UDゴシック" panose="020B0400000000000000" pitchFamily="49" charset="-128"/>
                <a:cs typeface="Meiryo UI" panose="020B0604030504040204" pitchFamily="50" charset="-128"/>
              </a:rPr>
              <a:t>ＭＣＩ：舗装の健全性</a:t>
            </a:r>
            <a:endParaRPr lang="ja-JP" altLang="en-US" sz="18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54585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en-US" altLang="ja-JP" sz="2400" b="1">
                <a:solidFill>
                  <a:schemeClr val="accent6"/>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目標管理水準の最適化</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7</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0" name="コンテンツ プレースホルダー 2">
            <a:extLst>
              <a:ext uri="{FF2B5EF4-FFF2-40B4-BE49-F238E27FC236}">
                <a16:creationId xmlns:a16="http://schemas.microsoft.com/office/drawing/2014/main" id="{670DE7DD-4151-0B86-54D7-C8434E3D959C}"/>
              </a:ext>
            </a:extLst>
          </p:cNvPr>
          <p:cNvSpPr txBox="1">
            <a:spLocks/>
          </p:cNvSpPr>
          <p:nvPr/>
        </p:nvSpPr>
        <p:spPr bwMode="auto">
          <a:xfrm>
            <a:off x="-38100" y="1764713"/>
            <a:ext cx="8894062"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■橋梁の目標管理水準の見直し（第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回道路・橋梁等部会資料）</a:t>
            </a:r>
            <a:endParaRPr lang="en-US" altLang="ja-JP" sz="1400">
              <a:latin typeface="Meiryo UI" panose="020B0604030504040204" pitchFamily="50" charset="-128"/>
              <a:ea typeface="Meiryo UI" panose="020B0604030504040204" pitchFamily="50" charset="-128"/>
            </a:endParaRPr>
          </a:p>
        </p:txBody>
      </p:sp>
      <p:graphicFrame>
        <p:nvGraphicFramePr>
          <p:cNvPr id="15" name="表 36">
            <a:extLst>
              <a:ext uri="{FF2B5EF4-FFF2-40B4-BE49-F238E27FC236}">
                <a16:creationId xmlns:a16="http://schemas.microsoft.com/office/drawing/2014/main" id="{D9D0D1D2-313D-CA1D-9273-00718F3578F8}"/>
              </a:ext>
            </a:extLst>
          </p:cNvPr>
          <p:cNvGraphicFramePr>
            <a:graphicFrameLocks noGrp="1"/>
          </p:cNvGraphicFramePr>
          <p:nvPr>
            <p:extLst>
              <p:ext uri="{D42A27DB-BD31-4B8C-83A1-F6EECF244321}">
                <p14:modId xmlns:p14="http://schemas.microsoft.com/office/powerpoint/2010/main" val="2453882032"/>
              </p:ext>
            </p:extLst>
          </p:nvPr>
        </p:nvGraphicFramePr>
        <p:xfrm>
          <a:off x="100013" y="685503"/>
          <a:ext cx="8922067" cy="1021080"/>
        </p:xfrm>
        <a:graphic>
          <a:graphicData uri="http://schemas.openxmlformats.org/drawingml/2006/table">
            <a:tbl>
              <a:tblPr firstRow="1" bandRow="1">
                <a:tableStyleId>{5C22544A-7EE6-4342-B048-85BDC9FD1C3A}</a:tableStyleId>
              </a:tblPr>
              <a:tblGrid>
                <a:gridCol w="1431607">
                  <a:extLst>
                    <a:ext uri="{9D8B030D-6E8A-4147-A177-3AD203B41FA5}">
                      <a16:colId xmlns:a16="http://schemas.microsoft.com/office/drawing/2014/main" val="3372811264"/>
                    </a:ext>
                  </a:extLst>
                </a:gridCol>
                <a:gridCol w="2496820">
                  <a:extLst>
                    <a:ext uri="{9D8B030D-6E8A-4147-A177-3AD203B41FA5}">
                      <a16:colId xmlns:a16="http://schemas.microsoft.com/office/drawing/2014/main" val="2696139856"/>
                    </a:ext>
                  </a:extLst>
                </a:gridCol>
                <a:gridCol w="2496820">
                  <a:extLst>
                    <a:ext uri="{9D8B030D-6E8A-4147-A177-3AD203B41FA5}">
                      <a16:colId xmlns:a16="http://schemas.microsoft.com/office/drawing/2014/main" val="729234138"/>
                    </a:ext>
                  </a:extLst>
                </a:gridCol>
                <a:gridCol w="249682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a:ea typeface="Meiryo UI"/>
                          <a:cs typeface="+mn-cs"/>
                        </a:rPr>
                        <a:t>目標維持管理水準の最適化</a:t>
                      </a: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kern="1200">
                          <a:solidFill>
                            <a:schemeClr val="dk1"/>
                          </a:solidFill>
                          <a:latin typeface="Meiryo UI"/>
                          <a:ea typeface="Meiryo UI"/>
                          <a:cs typeface="+mn-cs"/>
                        </a:rPr>
                        <a:t>(</a:t>
                      </a:r>
                      <a:r>
                        <a:rPr kumimoji="1" lang="ja-JP" altLang="en-US" sz="1100" kern="1200">
                          <a:solidFill>
                            <a:schemeClr val="dk1"/>
                          </a:solidFill>
                          <a:latin typeface="Meiryo UI"/>
                          <a:ea typeface="Meiryo UI"/>
                          <a:cs typeface="+mn-cs"/>
                        </a:rPr>
                        <a:t>橋梁・舗装</a:t>
                      </a:r>
                      <a:r>
                        <a:rPr kumimoji="1" lang="en-US" altLang="ja-JP" sz="1100" kern="1200">
                          <a:solidFill>
                            <a:schemeClr val="dk1"/>
                          </a:solidFill>
                          <a:latin typeface="Meiryo UI"/>
                          <a:ea typeface="Meiryo UI"/>
                          <a:cs typeface="+mn-cs"/>
                        </a:rPr>
                        <a:t>)</a:t>
                      </a:r>
                      <a:r>
                        <a:rPr kumimoji="1" lang="ja-JP" altLang="en-US" sz="1100" kern="1200">
                          <a:solidFill>
                            <a:schemeClr val="dk1"/>
                          </a:solidFill>
                          <a:latin typeface="Meiryo UI"/>
                          <a:ea typeface="Meiryo UI"/>
                          <a:cs typeface="+mn-cs"/>
                        </a:rPr>
                        <a:t>他施設と比べ管理水準が高水準と判断し、</a:t>
                      </a:r>
                      <a:r>
                        <a:rPr kumimoji="1" lang="ja-JP" altLang="en-US" sz="1100" b="0" u="none" kern="1200">
                          <a:solidFill>
                            <a:schemeClr val="dk1"/>
                          </a:solidFill>
                          <a:latin typeface="Meiryo UI"/>
                          <a:ea typeface="Meiryo UI"/>
                          <a:cs typeface="+mn-cs"/>
                        </a:rPr>
                        <a:t>管理水準を見直し</a:t>
                      </a:r>
                      <a:endParaRPr kumimoji="1" lang="en-US" altLang="ja-JP" sz="1100" b="0" u="none" kern="1200">
                        <a:solidFill>
                          <a:schemeClr val="dk1"/>
                        </a:solidFill>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u="none" kern="1200">
                          <a:solidFill>
                            <a:schemeClr val="dk1"/>
                          </a:solidFill>
                          <a:latin typeface="Meiryo UI"/>
                          <a:ea typeface="Meiryo UI"/>
                          <a:cs typeface="+mn-cs"/>
                        </a:rPr>
                        <a:t>(</a:t>
                      </a:r>
                      <a:r>
                        <a:rPr kumimoji="1" lang="ja-JP" altLang="en-US" sz="1100" b="0" u="none" kern="1200">
                          <a:solidFill>
                            <a:schemeClr val="dk1"/>
                          </a:solidFill>
                          <a:latin typeface="Meiryo UI"/>
                          <a:ea typeface="Meiryo UI"/>
                          <a:cs typeface="+mn-cs"/>
                        </a:rPr>
                        <a:t>舗装</a:t>
                      </a:r>
                      <a:r>
                        <a:rPr kumimoji="1" lang="en-US" altLang="ja-JP" sz="1100" b="0" u="none" kern="1200">
                          <a:solidFill>
                            <a:schemeClr val="dk1"/>
                          </a:solidFill>
                          <a:latin typeface="Meiryo UI"/>
                          <a:ea typeface="Meiryo UI"/>
                          <a:cs typeface="+mn-cs"/>
                        </a:rPr>
                        <a:t>)</a:t>
                      </a:r>
                      <a:r>
                        <a:rPr kumimoji="1" lang="ja-JP" altLang="en-US" sz="1100" b="0" u="none" kern="1200">
                          <a:solidFill>
                            <a:schemeClr val="dk1"/>
                          </a:solidFill>
                          <a:latin typeface="Meiryo UI"/>
                          <a:ea typeface="Meiryo UI"/>
                          <a:cs typeface="+mn-cs"/>
                        </a:rPr>
                        <a:t>劣化速度に対応した重点化指標の見直し</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・（共通）引続き、設定した目標管理</a:t>
                      </a:r>
                      <a:endParaRPr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　水準に基づき適切に対策を実施</a:t>
                      </a: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下水</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健全度の定義の見直しに合わせ、目標管理水準の設定を確認</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（道路）実態に即した重点化指標に見直し</a:t>
                      </a:r>
                    </a:p>
                  </a:txBody>
                  <a:tcPr/>
                </a:tc>
                <a:extLst>
                  <a:ext uri="{0D108BD9-81ED-4DB2-BD59-A6C34878D82A}">
                    <a16:rowId xmlns:a16="http://schemas.microsoft.com/office/drawing/2014/main" val="869575246"/>
                  </a:ext>
                </a:extLst>
              </a:tr>
            </a:tbl>
          </a:graphicData>
        </a:graphic>
      </p:graphicFrame>
      <p:sp>
        <p:nvSpPr>
          <p:cNvPr id="3" name="テキスト ボックス 2">
            <a:extLst>
              <a:ext uri="{FF2B5EF4-FFF2-40B4-BE49-F238E27FC236}">
                <a16:creationId xmlns:a16="http://schemas.microsoft.com/office/drawing/2014/main" id="{307DCD2E-0453-4C09-A288-0C8944090F32}"/>
              </a:ext>
            </a:extLst>
          </p:cNvPr>
          <p:cNvSpPr txBox="1"/>
          <p:nvPr/>
        </p:nvSpPr>
        <p:spPr>
          <a:xfrm>
            <a:off x="6159223" y="1999688"/>
            <a:ext cx="1477072" cy="261610"/>
          </a:xfrm>
          <a:prstGeom prst="rect">
            <a:avLst/>
          </a:prstGeom>
          <a:noFill/>
        </p:spPr>
        <p:txBody>
          <a:bodyPr wrap="square" rtlCol="0">
            <a:spAutoFit/>
          </a:bodyPr>
          <a:lstStyle/>
          <a:p>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◇鋼橋（主部材）</a:t>
            </a:r>
            <a:endParaRPr kumimoji="1" lang="ja-JP" altLang="en-US" sz="1100"/>
          </a:p>
        </p:txBody>
      </p:sp>
      <p:sp>
        <p:nvSpPr>
          <p:cNvPr id="27" name="テキスト ボックス 26">
            <a:extLst>
              <a:ext uri="{FF2B5EF4-FFF2-40B4-BE49-F238E27FC236}">
                <a16:creationId xmlns:a16="http://schemas.microsoft.com/office/drawing/2014/main" id="{DEF8F5AB-3488-43B6-8955-A5CA4470A507}"/>
              </a:ext>
            </a:extLst>
          </p:cNvPr>
          <p:cNvSpPr txBox="1"/>
          <p:nvPr/>
        </p:nvSpPr>
        <p:spPr>
          <a:xfrm>
            <a:off x="348456" y="3255041"/>
            <a:ext cx="3559058" cy="337015"/>
          </a:xfrm>
          <a:prstGeom prst="rect">
            <a:avLst/>
          </a:prstGeom>
          <a:noFill/>
        </p:spPr>
        <p:txBody>
          <a:bodyPr wrap="square" rtlCol="0">
            <a:spAutoFit/>
          </a:bodyPr>
          <a:lstStyle/>
          <a:p>
            <a:pPr>
              <a:lnSpc>
                <a:spcPct val="150000"/>
              </a:lnSpc>
            </a:pPr>
            <a:r>
              <a:rPr lang="ja-JP" altLang="en-US" sz="12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▲健全度</a:t>
            </a:r>
            <a:r>
              <a:rPr lang="en-US" altLang="ja-JP" sz="12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70</a:t>
            </a:r>
            <a:r>
              <a:rPr lang="ja-JP" altLang="en-US" sz="12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から</a:t>
            </a:r>
            <a:r>
              <a:rPr lang="en-US" altLang="ja-JP" sz="12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60</a:t>
            </a:r>
            <a:r>
              <a:rPr lang="ja-JP" altLang="en-US" sz="12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になるまで緩やかに劣化</a:t>
            </a:r>
            <a:endParaRPr kumimoji="1" lang="ja-JP" altLang="en-US" sz="1200" b="1" u="sng">
              <a:solidFill>
                <a:srgbClr val="FF0000"/>
              </a:solidFill>
            </a:endParaRPr>
          </a:p>
        </p:txBody>
      </p:sp>
      <p:sp>
        <p:nvSpPr>
          <p:cNvPr id="26" name="テキスト ボックス 25">
            <a:extLst>
              <a:ext uri="{FF2B5EF4-FFF2-40B4-BE49-F238E27FC236}">
                <a16:creationId xmlns:a16="http://schemas.microsoft.com/office/drawing/2014/main" id="{C3BCBBDF-B926-4202-8A25-19BEE2008B7F}"/>
              </a:ext>
            </a:extLst>
          </p:cNvPr>
          <p:cNvSpPr txBox="1"/>
          <p:nvPr/>
        </p:nvSpPr>
        <p:spPr>
          <a:xfrm>
            <a:off x="100012" y="4329438"/>
            <a:ext cx="3048629" cy="810928"/>
          </a:xfrm>
          <a:prstGeom prst="rect">
            <a:avLst/>
          </a:prstGeom>
          <a:noFill/>
        </p:spPr>
        <p:txBody>
          <a:bodyPr wrap="square" rtlCol="0">
            <a:spAutoFit/>
          </a:bodyPr>
          <a:lstStyle/>
          <a:p>
            <a:pPr marL="38250" indent="0">
              <a:lnSpc>
                <a:spcPct val="150000"/>
              </a:lnSpc>
              <a:spcBef>
                <a:spcPts val="4800"/>
              </a:spcBef>
              <a:buNone/>
            </a:pPr>
            <a:r>
              <a:rPr lang="ja-JP" altLang="en-US" sz="1100" u="sng">
                <a:latin typeface="BIZ UDゴシック" panose="020B0400000000000000" pitchFamily="49" charset="-128"/>
                <a:ea typeface="BIZ UDゴシック" panose="020B0400000000000000" pitchFamily="49" charset="-128"/>
                <a:cs typeface="Meiryo UI" panose="020B0604030504040204" pitchFamily="50" charset="-128"/>
              </a:rPr>
              <a:t>②目標管理水準の検討</a:t>
            </a:r>
            <a:r>
              <a:rPr lang="en-US" altLang="ja-JP" sz="1100" u="sng">
                <a:latin typeface="BIZ UDゴシック" panose="020B0400000000000000" pitchFamily="49" charset="-128"/>
                <a:ea typeface="BIZ UDゴシック" panose="020B0400000000000000" pitchFamily="49" charset="-128"/>
                <a:cs typeface="Meiryo UI" panose="020B0604030504040204" pitchFamily="50" charset="-128"/>
              </a:rPr>
              <a:t>(LCC</a:t>
            </a:r>
            <a:r>
              <a:rPr lang="ja-JP" altLang="en-US" sz="1100" u="sng">
                <a:latin typeface="BIZ UDゴシック" panose="020B0400000000000000" pitchFamily="49" charset="-128"/>
                <a:ea typeface="BIZ UDゴシック" panose="020B0400000000000000" pitchFamily="49" charset="-128"/>
                <a:cs typeface="Meiryo UI" panose="020B0604030504040204" pitchFamily="50" charset="-128"/>
              </a:rPr>
              <a:t>の検証</a:t>
            </a:r>
            <a:r>
              <a:rPr lang="en-US" altLang="ja-JP" sz="1100" u="sng">
                <a:latin typeface="BIZ UDゴシック" panose="020B0400000000000000" pitchFamily="49" charset="-128"/>
                <a:ea typeface="BIZ UDゴシック" panose="020B0400000000000000" pitchFamily="49" charset="-128"/>
                <a:cs typeface="Meiryo UI" panose="020B0604030504040204" pitchFamily="50" charset="-128"/>
              </a:rPr>
              <a:t>)</a:t>
            </a:r>
            <a:endParaRPr lang="ja-JP" altLang="en-US" sz="1100" u="sng">
              <a:latin typeface="BIZ UDゴシック" panose="020B0400000000000000" pitchFamily="49" charset="-128"/>
              <a:ea typeface="BIZ UDゴシック" panose="020B0400000000000000" pitchFamily="49" charset="-128"/>
              <a:cs typeface="Meiryo UI" panose="020B0604030504040204" pitchFamily="50" charset="-128"/>
            </a:endParaRPr>
          </a:p>
          <a:p>
            <a:pPr marL="324000" indent="-285750">
              <a:lnSpc>
                <a:spcPct val="150000"/>
              </a:lnSpc>
              <a:spcBef>
                <a:spcPts val="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健全度</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 70,60,50</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点で比較</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38250">
              <a:lnSpc>
                <a:spcPct val="150000"/>
              </a:lnSpc>
              <a:spcBef>
                <a:spcPts val="0"/>
              </a:spcBef>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60</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点が最も</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LCC</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が低減できる結果となった</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0E9B245E-4897-4BC2-85FF-B2E90325FDAE}"/>
              </a:ext>
            </a:extLst>
          </p:cNvPr>
          <p:cNvSpPr txBox="1"/>
          <p:nvPr/>
        </p:nvSpPr>
        <p:spPr>
          <a:xfrm>
            <a:off x="100012" y="2131549"/>
            <a:ext cx="5272087" cy="1064843"/>
          </a:xfrm>
          <a:prstGeom prst="rect">
            <a:avLst/>
          </a:prstGeom>
          <a:noFill/>
        </p:spPr>
        <p:txBody>
          <a:bodyPr wrap="square" rtlCol="0">
            <a:spAutoFit/>
          </a:bodyPr>
          <a:lstStyle/>
          <a:p>
            <a:pPr>
              <a:lnSpc>
                <a:spcPct val="150000"/>
              </a:lnSpc>
            </a:pPr>
            <a:r>
              <a:rPr kumimoji="1" lang="ja-JP" altLang="en-US" sz="1100" u="sng">
                <a:latin typeface="BIZ UDゴシック" panose="020B0400000000000000" pitchFamily="49" charset="-128"/>
                <a:ea typeface="BIZ UDゴシック" panose="020B0400000000000000" pitchFamily="49" charset="-128"/>
              </a:rPr>
              <a:t>①劣化曲線の見直し</a:t>
            </a:r>
            <a:endParaRPr kumimoji="1" lang="en-US" altLang="ja-JP" sz="1100" u="sng">
              <a:latin typeface="BIZ UDゴシック" panose="020B0400000000000000" pitchFamily="49" charset="-128"/>
              <a:ea typeface="BIZ UDゴシック" panose="020B0400000000000000" pitchFamily="49" charset="-128"/>
            </a:endParaRPr>
          </a:p>
          <a:p>
            <a:pPr marL="171450" indent="-171450">
              <a:lnSpc>
                <a:spcPct val="150000"/>
              </a:lnSpc>
              <a:buFont typeface="Wingdings" panose="05000000000000000000" pitchFamily="2" charset="2"/>
              <a:buChar char="Ø"/>
            </a:pPr>
            <a:r>
              <a:rPr lang="ja-JP" altLang="ja-JP" sz="1100" kern="100">
                <a:effectLst/>
                <a:latin typeface="BIZ UDゴシック" panose="020B0400000000000000" pitchFamily="49" charset="-128"/>
                <a:ea typeface="BIZ UDゴシック" panose="020B0400000000000000" pitchFamily="49" charset="-128"/>
                <a:cs typeface="Courier New" panose="02070309020205020404" pitchFamily="49" charset="0"/>
              </a:rPr>
              <a:t>現行計画の劣化曲線は平成</a:t>
            </a:r>
            <a:r>
              <a:rPr lang="en-US" altLang="ja-JP" sz="1100" kern="100">
                <a:effectLst/>
                <a:latin typeface="BIZ UDゴシック" panose="020B0400000000000000" pitchFamily="49" charset="-128"/>
                <a:ea typeface="BIZ UDゴシック" panose="020B0400000000000000" pitchFamily="49" charset="-128"/>
                <a:cs typeface="Courier New" panose="02070309020205020404" pitchFamily="49" charset="0"/>
              </a:rPr>
              <a:t>20</a:t>
            </a:r>
            <a:r>
              <a:rPr lang="ja-JP" altLang="ja-JP" sz="1100" kern="100">
                <a:effectLst/>
                <a:latin typeface="BIZ UDゴシック" panose="020B0400000000000000" pitchFamily="49" charset="-128"/>
                <a:ea typeface="BIZ UDゴシック" panose="020B0400000000000000" pitchFamily="49" charset="-128"/>
                <a:cs typeface="Courier New" panose="02070309020205020404" pitchFamily="49" charset="0"/>
              </a:rPr>
              <a:t>年度に設定されており、近接目視点検になる前の点検データを活用</a:t>
            </a:r>
            <a:endParaRPr lang="en-US" altLang="ja-JP" sz="1100" kern="100">
              <a:effectLst/>
              <a:latin typeface="BIZ UDゴシック" panose="020B0400000000000000" pitchFamily="49" charset="-128"/>
              <a:ea typeface="BIZ UDゴシック" panose="020B0400000000000000" pitchFamily="49" charset="-128"/>
              <a:cs typeface="Courier New" panose="02070309020205020404" pitchFamily="49" charset="0"/>
            </a:endParaRPr>
          </a:p>
          <a:p>
            <a:pPr marL="171450" indent="-171450">
              <a:lnSpc>
                <a:spcPct val="150000"/>
              </a:lnSpc>
              <a:buFont typeface="Wingdings" panose="05000000000000000000" pitchFamily="2" charset="2"/>
              <a:buChar char="Ø"/>
            </a:pPr>
            <a:r>
              <a:rPr lang="ja-JP" altLang="en-US" sz="1100" kern="100">
                <a:latin typeface="BIZ UDゴシック" panose="020B0400000000000000" pitchFamily="49" charset="-128"/>
                <a:ea typeface="BIZ UDゴシック" panose="020B0400000000000000" pitchFamily="49" charset="-128"/>
                <a:cs typeface="Courier New" panose="02070309020205020404" pitchFamily="49" charset="0"/>
              </a:rPr>
              <a:t>近接目視点検による点検データを活用することで、劣化曲線の精度が向上</a:t>
            </a:r>
            <a:endParaRPr kumimoji="1" lang="ja-JP" altLang="en-US" sz="1200" u="sng">
              <a:latin typeface="BIZ UDゴシック" panose="020B0400000000000000" pitchFamily="49" charset="-128"/>
              <a:ea typeface="BIZ UDゴシック" panose="020B0400000000000000" pitchFamily="49" charset="-128"/>
            </a:endParaRPr>
          </a:p>
        </p:txBody>
      </p:sp>
      <p:sp>
        <p:nvSpPr>
          <p:cNvPr id="29" name="正方形/長方形 11">
            <a:extLst>
              <a:ext uri="{FF2B5EF4-FFF2-40B4-BE49-F238E27FC236}">
                <a16:creationId xmlns:a16="http://schemas.microsoft.com/office/drawing/2014/main" id="{20B06B61-1D80-4393-874F-514688A8EA91}"/>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a:solidFill>
                <a:schemeClr val="bg1"/>
              </a:solidFill>
              <a:latin typeface="Meiryo UI"/>
              <a:ea typeface="Meiryo UI"/>
            </a:endParaRPr>
          </a:p>
        </p:txBody>
      </p:sp>
      <p:sp>
        <p:nvSpPr>
          <p:cNvPr id="32" name="テキスト ボックス 31">
            <a:extLst>
              <a:ext uri="{FF2B5EF4-FFF2-40B4-BE49-F238E27FC236}">
                <a16:creationId xmlns:a16="http://schemas.microsoft.com/office/drawing/2014/main" id="{CFAD55CC-305D-4713-A806-7231B26C6018}"/>
              </a:ext>
            </a:extLst>
          </p:cNvPr>
          <p:cNvSpPr txBox="1"/>
          <p:nvPr/>
        </p:nvSpPr>
        <p:spPr>
          <a:xfrm>
            <a:off x="108268" y="5240875"/>
            <a:ext cx="5595178" cy="1338187"/>
          </a:xfrm>
          <a:prstGeom prst="rect">
            <a:avLst/>
          </a:prstGeom>
          <a:noFill/>
        </p:spPr>
        <p:txBody>
          <a:bodyPr wrap="square" lIns="91440" tIns="45720" rIns="91440" bIns="45720" rtlCol="0" anchor="t">
            <a:spAutoFit/>
          </a:bodyPr>
          <a:lstStyle/>
          <a:p>
            <a:pPr>
              <a:lnSpc>
                <a:spcPct val="150000"/>
              </a:lnSpc>
            </a:pPr>
            <a:r>
              <a:rPr kumimoji="1" lang="ja-JP" altLang="en-US" sz="1100">
                <a:latin typeface="BIZ UDゴシック" panose="020B0400000000000000" pitchFamily="49" charset="-128"/>
                <a:ea typeface="BIZ UDゴシック" panose="020B0400000000000000" pitchFamily="49" charset="-128"/>
              </a:rPr>
              <a:t>◇算出条件（補修内容）</a:t>
            </a:r>
          </a:p>
          <a:p>
            <a:pPr>
              <a:lnSpc>
                <a:spcPct val="150000"/>
              </a:lnSpc>
            </a:pPr>
            <a:r>
              <a:rPr kumimoji="1" lang="en-US" altLang="ja-JP" sz="1100">
                <a:latin typeface="BIZ UDゴシック" panose="020B0400000000000000" pitchFamily="49" charset="-128"/>
                <a:ea typeface="BIZ UDゴシック"/>
              </a:rPr>
              <a:t>• </a:t>
            </a:r>
            <a:r>
              <a:rPr kumimoji="1" lang="ja-JP" altLang="en-US" sz="1100">
                <a:latin typeface="BIZ UDゴシック" panose="020B0400000000000000" pitchFamily="49" charset="-128"/>
                <a:ea typeface="BIZ UDゴシック"/>
              </a:rPr>
              <a:t>健全度</a:t>
            </a:r>
            <a:r>
              <a:rPr kumimoji="1" lang="en-US" altLang="ja-JP" sz="1100">
                <a:latin typeface="BIZ UDゴシック" panose="020B0400000000000000" pitchFamily="49" charset="-128"/>
                <a:ea typeface="BIZ UDゴシック"/>
              </a:rPr>
              <a:t>70</a:t>
            </a:r>
            <a:r>
              <a:rPr kumimoji="1" lang="ja-JP" altLang="en-US" sz="1100">
                <a:latin typeface="BIZ UDゴシック" panose="020B0400000000000000" pitchFamily="49" charset="-128"/>
                <a:ea typeface="BIZ UDゴシック"/>
              </a:rPr>
              <a:t>点鋼：</a:t>
            </a:r>
            <a:r>
              <a:rPr kumimoji="1" lang="en-US" altLang="ja-JP" sz="1100">
                <a:latin typeface="BIZ UDゴシック" panose="020B0400000000000000" pitchFamily="49" charset="-128"/>
                <a:ea typeface="BIZ UDゴシック"/>
              </a:rPr>
              <a:t>3</a:t>
            </a:r>
            <a:r>
              <a:rPr kumimoji="1" lang="ja-JP" altLang="en-US" sz="1100">
                <a:latin typeface="BIZ UDゴシック" panose="020B0400000000000000" pitchFamily="49" charset="-128"/>
                <a:ea typeface="BIZ UDゴシック"/>
              </a:rPr>
              <a:t>種ケレン</a:t>
            </a:r>
            <a:r>
              <a:rPr kumimoji="1" lang="en-US" altLang="ja-JP" sz="1100">
                <a:latin typeface="BIZ UDゴシック" panose="020B0400000000000000" pitchFamily="49" charset="-128"/>
                <a:ea typeface="BIZ UDゴシック"/>
              </a:rPr>
              <a:t>B</a:t>
            </a:r>
            <a:r>
              <a:rPr lang="ja-JP" altLang="en-US" sz="1100">
                <a:latin typeface="BIZ UDゴシック" panose="020B0400000000000000" pitchFamily="49" charset="-128"/>
                <a:ea typeface="BIZ UDゴシック"/>
              </a:rPr>
              <a:t>（錆発生面積</a:t>
            </a:r>
            <a:r>
              <a:rPr lang="en-US" altLang="ja-JP" sz="1100">
                <a:latin typeface="BIZ UDゴシック" panose="020B0400000000000000" pitchFamily="49" charset="-128"/>
                <a:ea typeface="BIZ UDゴシック"/>
              </a:rPr>
              <a:t>5</a:t>
            </a:r>
            <a:r>
              <a:rPr lang="ja-JP" altLang="en-US" sz="1100">
                <a:latin typeface="BIZ UDゴシック" panose="020B0400000000000000" pitchFamily="49" charset="-128"/>
                <a:ea typeface="BIZ UDゴシック"/>
              </a:rPr>
              <a:t>～</a:t>
            </a:r>
            <a:r>
              <a:rPr lang="en-US" altLang="ja-JP" sz="1100">
                <a:latin typeface="BIZ UDゴシック" panose="020B0400000000000000" pitchFamily="49" charset="-128"/>
                <a:ea typeface="BIZ UDゴシック"/>
              </a:rPr>
              <a:t>15</a:t>
            </a:r>
            <a:r>
              <a:rPr lang="ja-JP" altLang="en-US" sz="1100">
                <a:latin typeface="BIZ UDゴシック" panose="020B0400000000000000" pitchFamily="49" charset="-128"/>
                <a:ea typeface="BIZ UDゴシック"/>
              </a:rPr>
              <a:t>％未満）</a:t>
            </a:r>
            <a:r>
              <a:rPr kumimoji="1" lang="en-US" altLang="ja-JP" sz="1100">
                <a:latin typeface="BIZ UDゴシック" panose="020B0400000000000000" pitchFamily="49" charset="-128"/>
                <a:ea typeface="BIZ UDゴシック"/>
              </a:rPr>
              <a:t>+</a:t>
            </a:r>
            <a:r>
              <a:rPr kumimoji="1" lang="ja-JP" altLang="en-US" sz="1100">
                <a:latin typeface="BIZ UDゴシック" panose="020B0400000000000000" pitchFamily="49" charset="-128"/>
                <a:ea typeface="BIZ UDゴシック"/>
              </a:rPr>
              <a:t>塗り替え</a:t>
            </a:r>
            <a:endParaRPr lang="ja-JP" altLang="en-US" sz="1100">
              <a:latin typeface="BIZ UDゴシック" panose="020B0400000000000000" pitchFamily="49" charset="-128"/>
              <a:ea typeface="BIZ UDゴシック" panose="020B0400000000000000" pitchFamily="49" charset="-128"/>
            </a:endParaRPr>
          </a:p>
          <a:p>
            <a:pPr>
              <a:lnSpc>
                <a:spcPct val="150000"/>
              </a:lnSpc>
            </a:pPr>
            <a:r>
              <a:rPr kumimoji="1" lang="en-US" altLang="ja-JP" sz="1100">
                <a:latin typeface="BIZ UDゴシック" panose="020B0400000000000000" pitchFamily="49" charset="-128"/>
                <a:ea typeface="BIZ UDゴシック"/>
              </a:rPr>
              <a:t>• </a:t>
            </a:r>
            <a:r>
              <a:rPr kumimoji="1" lang="ja-JP" altLang="en-US" sz="1100">
                <a:latin typeface="BIZ UDゴシック" panose="020B0400000000000000" pitchFamily="49" charset="-128"/>
                <a:ea typeface="BIZ UDゴシック"/>
              </a:rPr>
              <a:t>健全度</a:t>
            </a:r>
            <a:r>
              <a:rPr kumimoji="1" lang="en-US" altLang="ja-JP" sz="1100">
                <a:latin typeface="BIZ UDゴシック" panose="020B0400000000000000" pitchFamily="49" charset="-128"/>
                <a:ea typeface="BIZ UDゴシック"/>
              </a:rPr>
              <a:t>60</a:t>
            </a:r>
            <a:r>
              <a:rPr kumimoji="1" lang="ja-JP" altLang="en-US" sz="1100">
                <a:latin typeface="BIZ UDゴシック" panose="020B0400000000000000" pitchFamily="49" charset="-128"/>
                <a:ea typeface="BIZ UDゴシック"/>
              </a:rPr>
              <a:t>点鋼：</a:t>
            </a:r>
            <a:r>
              <a:rPr kumimoji="1" lang="en-US" altLang="ja-JP" sz="1100">
                <a:latin typeface="BIZ UDゴシック" panose="020B0400000000000000" pitchFamily="49" charset="-128"/>
                <a:ea typeface="BIZ UDゴシック"/>
              </a:rPr>
              <a:t>3</a:t>
            </a:r>
            <a:r>
              <a:rPr kumimoji="1" lang="ja-JP" altLang="en-US" sz="1100">
                <a:latin typeface="BIZ UDゴシック" panose="020B0400000000000000" pitchFamily="49" charset="-128"/>
                <a:ea typeface="BIZ UDゴシック"/>
              </a:rPr>
              <a:t>種ケレン</a:t>
            </a:r>
            <a:r>
              <a:rPr kumimoji="1" lang="en-US" altLang="ja-JP" sz="1100">
                <a:latin typeface="BIZ UDゴシック" panose="020B0400000000000000" pitchFamily="49" charset="-128"/>
                <a:ea typeface="BIZ UDゴシック"/>
              </a:rPr>
              <a:t>A</a:t>
            </a:r>
            <a:r>
              <a:rPr lang="ja-JP" altLang="en-US" sz="1100">
                <a:latin typeface="BIZ UDゴシック" panose="020B0400000000000000" pitchFamily="49" charset="-128"/>
                <a:ea typeface="BIZ UDゴシック"/>
              </a:rPr>
              <a:t>（錆発生面積</a:t>
            </a:r>
            <a:r>
              <a:rPr lang="en-US" altLang="ja-JP" sz="1100">
                <a:latin typeface="BIZ UDゴシック" panose="020B0400000000000000" pitchFamily="49" charset="-128"/>
                <a:ea typeface="BIZ UDゴシック"/>
              </a:rPr>
              <a:t>15</a:t>
            </a:r>
            <a:r>
              <a:rPr lang="ja-JP" altLang="en-US" sz="1100">
                <a:latin typeface="BIZ UDゴシック" panose="020B0400000000000000" pitchFamily="49" charset="-128"/>
                <a:ea typeface="BIZ UDゴシック"/>
              </a:rPr>
              <a:t>～</a:t>
            </a:r>
            <a:r>
              <a:rPr lang="en-US" altLang="ja-JP" sz="1100">
                <a:latin typeface="BIZ UDゴシック" panose="020B0400000000000000" pitchFamily="49" charset="-128"/>
                <a:ea typeface="BIZ UDゴシック"/>
              </a:rPr>
              <a:t>30</a:t>
            </a:r>
            <a:r>
              <a:rPr lang="ja-JP" altLang="en-US" sz="1100">
                <a:latin typeface="BIZ UDゴシック" panose="020B0400000000000000" pitchFamily="49" charset="-128"/>
                <a:ea typeface="BIZ UDゴシック"/>
              </a:rPr>
              <a:t>％未満）</a:t>
            </a:r>
            <a:r>
              <a:rPr kumimoji="1" lang="en-US" altLang="ja-JP" sz="1100">
                <a:latin typeface="BIZ UDゴシック" panose="020B0400000000000000" pitchFamily="49" charset="-128"/>
                <a:ea typeface="BIZ UDゴシック"/>
              </a:rPr>
              <a:t>+</a:t>
            </a:r>
            <a:r>
              <a:rPr kumimoji="1" lang="ja-JP" altLang="en-US" sz="1100">
                <a:latin typeface="BIZ UDゴシック" panose="020B0400000000000000" pitchFamily="49" charset="-128"/>
                <a:ea typeface="BIZ UDゴシック"/>
              </a:rPr>
              <a:t>塗り替え</a:t>
            </a:r>
            <a:endParaRPr lang="en-US" altLang="ja-JP" sz="1100">
              <a:latin typeface="BIZ UDゴシック" panose="020B0400000000000000" pitchFamily="49" charset="-128"/>
              <a:ea typeface="BIZ UDゴシック" panose="020B0400000000000000" pitchFamily="49" charset="-128"/>
            </a:endParaRPr>
          </a:p>
          <a:p>
            <a:pPr>
              <a:lnSpc>
                <a:spcPct val="150000"/>
              </a:lnSpc>
            </a:pPr>
            <a:r>
              <a:rPr kumimoji="1" lang="en-US" altLang="ja-JP" sz="1100">
                <a:latin typeface="BIZ UDゴシック" panose="020B0400000000000000" pitchFamily="49" charset="-128"/>
                <a:ea typeface="BIZ UDゴシック"/>
              </a:rPr>
              <a:t>• </a:t>
            </a:r>
            <a:r>
              <a:rPr kumimoji="1" lang="ja-JP" altLang="en-US" sz="1100">
                <a:latin typeface="BIZ UDゴシック" panose="020B0400000000000000" pitchFamily="49" charset="-128"/>
                <a:ea typeface="BIZ UDゴシック"/>
              </a:rPr>
              <a:t>健全度</a:t>
            </a:r>
            <a:r>
              <a:rPr kumimoji="1" lang="en-US" altLang="ja-JP" sz="1100">
                <a:latin typeface="BIZ UDゴシック" panose="020B0400000000000000" pitchFamily="49" charset="-128"/>
                <a:ea typeface="BIZ UDゴシック"/>
              </a:rPr>
              <a:t>50</a:t>
            </a:r>
            <a:r>
              <a:rPr kumimoji="1" lang="ja-JP" altLang="en-US" sz="1100">
                <a:latin typeface="BIZ UDゴシック" panose="020B0400000000000000" pitchFamily="49" charset="-128"/>
                <a:ea typeface="BIZ UDゴシック"/>
              </a:rPr>
              <a:t>点鋼：</a:t>
            </a:r>
            <a:r>
              <a:rPr kumimoji="1" lang="en-US" altLang="ja-JP" sz="1100">
                <a:latin typeface="BIZ UDゴシック" panose="020B0400000000000000" pitchFamily="49" charset="-128"/>
                <a:ea typeface="BIZ UDゴシック"/>
              </a:rPr>
              <a:t>2</a:t>
            </a:r>
            <a:r>
              <a:rPr kumimoji="1" lang="ja-JP" altLang="en-US" sz="1100">
                <a:latin typeface="BIZ UDゴシック" panose="020B0400000000000000" pitchFamily="49" charset="-128"/>
                <a:ea typeface="BIZ UDゴシック"/>
              </a:rPr>
              <a:t>種ケレン</a:t>
            </a:r>
            <a:r>
              <a:rPr lang="ja-JP" altLang="en-US" sz="1100">
                <a:latin typeface="BIZ UDゴシック" panose="020B0400000000000000" pitchFamily="49" charset="-128"/>
                <a:ea typeface="BIZ UDゴシック"/>
              </a:rPr>
              <a:t>（</a:t>
            </a:r>
            <a:r>
              <a:rPr lang="ja-JP" sz="1100">
                <a:latin typeface="BIZ UDゴシック" panose="020B0400000000000000" pitchFamily="49" charset="-128"/>
                <a:ea typeface="BIZ UDゴシック"/>
              </a:rPr>
              <a:t>錆発生面積</a:t>
            </a:r>
            <a:r>
              <a:rPr lang="en-US" altLang="ja-JP" sz="1100">
                <a:latin typeface="BIZ UDゴシック" panose="020B0400000000000000" pitchFamily="49" charset="-128"/>
                <a:ea typeface="BIZ UDゴシック"/>
              </a:rPr>
              <a:t>30</a:t>
            </a:r>
            <a:r>
              <a:rPr lang="ja-JP" sz="1100">
                <a:latin typeface="BIZ UDゴシック" panose="020B0400000000000000" pitchFamily="49" charset="-128"/>
                <a:ea typeface="BIZ UDゴシック"/>
              </a:rPr>
              <a:t>％以上</a:t>
            </a:r>
            <a:r>
              <a:rPr lang="ja-JP" altLang="en-US" sz="1100">
                <a:latin typeface="BIZ UDゴシック" panose="020B0400000000000000" pitchFamily="49" charset="-128"/>
                <a:ea typeface="BIZ UDゴシック"/>
              </a:rPr>
              <a:t>）</a:t>
            </a:r>
            <a:r>
              <a:rPr kumimoji="1" lang="en-US" altLang="ja-JP" sz="1100">
                <a:latin typeface="BIZ UDゴシック" panose="020B0400000000000000" pitchFamily="49" charset="-128"/>
                <a:ea typeface="BIZ UDゴシック"/>
              </a:rPr>
              <a:t>+</a:t>
            </a:r>
            <a:r>
              <a:rPr kumimoji="1" lang="ja-JP" altLang="en-US" sz="1100">
                <a:latin typeface="BIZ UDゴシック" panose="020B0400000000000000" pitchFamily="49" charset="-128"/>
                <a:ea typeface="BIZ UDゴシック"/>
              </a:rPr>
              <a:t>塗</a:t>
            </a:r>
            <a:r>
              <a:rPr lang="ja-JP" altLang="en-US" sz="1100">
                <a:latin typeface="BIZ UDゴシック" panose="020B0400000000000000" pitchFamily="49" charset="-128"/>
                <a:ea typeface="BIZ UDゴシック"/>
              </a:rPr>
              <a:t>り</a:t>
            </a:r>
            <a:r>
              <a:rPr kumimoji="1" lang="ja-JP" altLang="en-US" sz="1100">
                <a:latin typeface="BIZ UDゴシック" panose="020B0400000000000000" pitchFamily="49" charset="-128"/>
                <a:ea typeface="BIZ UDゴシック"/>
              </a:rPr>
              <a:t>替え</a:t>
            </a:r>
            <a:endParaRPr kumimoji="1" lang="en-US" altLang="ja-JP" sz="1100">
              <a:latin typeface="BIZ UDゴシック" panose="020B0400000000000000" pitchFamily="49" charset="-128"/>
              <a:ea typeface="BIZ UDゴシック"/>
            </a:endParaRPr>
          </a:p>
          <a:p>
            <a:pPr>
              <a:lnSpc>
                <a:spcPct val="150000"/>
              </a:lnSpc>
            </a:pPr>
            <a:r>
              <a:rPr kumimoji="1" lang="en-US" altLang="ja-JP" sz="1100">
                <a:latin typeface="BIZ UDゴシック" panose="020B0400000000000000" pitchFamily="49" charset="-128"/>
                <a:ea typeface="BIZ UDゴシック"/>
              </a:rPr>
              <a:t>※</a:t>
            </a:r>
            <a:r>
              <a:rPr kumimoji="1" lang="ja-JP" altLang="en-US" sz="1100">
                <a:latin typeface="BIZ UDゴシック" panose="020B0400000000000000" pitchFamily="49" charset="-128"/>
                <a:ea typeface="BIZ UDゴシック"/>
              </a:rPr>
              <a:t>大阪府橋梁点検要領付録－３：概算工事費算出基準や積算基準等を基に設定</a:t>
            </a:r>
            <a:endParaRPr lang="ja-JP" altLang="en-US" sz="1100">
              <a:latin typeface="BIZ UDゴシック" panose="020B0400000000000000" pitchFamily="49" charset="-128"/>
              <a:ea typeface="BIZ UDゴシック"/>
            </a:endParaRPr>
          </a:p>
        </p:txBody>
      </p:sp>
      <p:grpSp>
        <p:nvGrpSpPr>
          <p:cNvPr id="9" name="グループ化 8">
            <a:extLst>
              <a:ext uri="{FF2B5EF4-FFF2-40B4-BE49-F238E27FC236}">
                <a16:creationId xmlns:a16="http://schemas.microsoft.com/office/drawing/2014/main" id="{741BB9EE-BF41-481A-9B30-EA5BE939965F}"/>
              </a:ext>
            </a:extLst>
          </p:cNvPr>
          <p:cNvGrpSpPr/>
          <p:nvPr/>
        </p:nvGrpSpPr>
        <p:grpSpPr>
          <a:xfrm>
            <a:off x="5673866" y="2167794"/>
            <a:ext cx="2997400" cy="2029802"/>
            <a:chOff x="5673866" y="2167794"/>
            <a:chExt cx="2997400" cy="2029802"/>
          </a:xfrm>
        </p:grpSpPr>
        <p:sp>
          <p:nvSpPr>
            <p:cNvPr id="34" name="正方形/長方形 33">
              <a:extLst>
                <a:ext uri="{FF2B5EF4-FFF2-40B4-BE49-F238E27FC236}">
                  <a16:creationId xmlns:a16="http://schemas.microsoft.com/office/drawing/2014/main" id="{BDE91951-6B16-4014-B62E-7AC7469C8810}"/>
                </a:ext>
              </a:extLst>
            </p:cNvPr>
            <p:cNvSpPr/>
            <p:nvPr/>
          </p:nvSpPr>
          <p:spPr>
            <a:xfrm>
              <a:off x="7654749" y="2736850"/>
              <a:ext cx="981251" cy="2000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9058885-F481-4228-8BBA-E238DD375045}"/>
                </a:ext>
              </a:extLst>
            </p:cNvPr>
            <p:cNvSpPr/>
            <p:nvPr/>
          </p:nvSpPr>
          <p:spPr>
            <a:xfrm>
              <a:off x="6010584" y="3015776"/>
              <a:ext cx="2499257" cy="234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CFB84991-968E-4A11-927B-1E23A88A22F0}"/>
                </a:ext>
              </a:extLst>
            </p:cNvPr>
            <p:cNvSpPr/>
            <p:nvPr/>
          </p:nvSpPr>
          <p:spPr>
            <a:xfrm>
              <a:off x="7654748" y="2950991"/>
              <a:ext cx="981251"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05120D13-34E7-4E19-976F-00600DFB512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673866" y="2167794"/>
              <a:ext cx="2997400" cy="2029802"/>
            </a:xfrm>
            <a:prstGeom prst="rect">
              <a:avLst/>
            </a:prstGeom>
          </p:spPr>
        </p:pic>
        <p:sp>
          <p:nvSpPr>
            <p:cNvPr id="14" name="正方形/長方形 13">
              <a:extLst>
                <a:ext uri="{FF2B5EF4-FFF2-40B4-BE49-F238E27FC236}">
                  <a16:creationId xmlns:a16="http://schemas.microsoft.com/office/drawing/2014/main" id="{A3A1B8E6-AF40-438A-90D1-FD41A0E0FB89}"/>
                </a:ext>
              </a:extLst>
            </p:cNvPr>
            <p:cNvSpPr/>
            <p:nvPr/>
          </p:nvSpPr>
          <p:spPr>
            <a:xfrm>
              <a:off x="7654749" y="2736850"/>
              <a:ext cx="981251" cy="200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a:extLst>
              <a:ext uri="{FF2B5EF4-FFF2-40B4-BE49-F238E27FC236}">
                <a16:creationId xmlns:a16="http://schemas.microsoft.com/office/drawing/2014/main" id="{CE447F57-B9D6-48BF-8E63-B1533CB3F4EC}"/>
              </a:ext>
            </a:extLst>
          </p:cNvPr>
          <p:cNvPicPr>
            <a:picLocks noChangeAspect="1"/>
          </p:cNvPicPr>
          <p:nvPr/>
        </p:nvPicPr>
        <p:blipFill>
          <a:blip r:embed="rId3"/>
          <a:stretch>
            <a:fillRect/>
          </a:stretch>
        </p:blipFill>
        <p:spPr>
          <a:xfrm>
            <a:off x="5703446" y="4506526"/>
            <a:ext cx="3058384" cy="2132391"/>
          </a:xfrm>
          <a:prstGeom prst="rect">
            <a:avLst/>
          </a:prstGeom>
        </p:spPr>
      </p:pic>
      <p:pic>
        <p:nvPicPr>
          <p:cNvPr id="11" name="図 10">
            <a:extLst>
              <a:ext uri="{FF2B5EF4-FFF2-40B4-BE49-F238E27FC236}">
                <a16:creationId xmlns:a16="http://schemas.microsoft.com/office/drawing/2014/main" id="{BB35B732-018A-1B1C-E596-63C9614FF730}"/>
              </a:ext>
            </a:extLst>
          </p:cNvPr>
          <p:cNvPicPr>
            <a:picLocks noChangeAspect="1"/>
          </p:cNvPicPr>
          <p:nvPr/>
        </p:nvPicPr>
        <p:blipFill>
          <a:blip r:embed="rId4"/>
          <a:stretch>
            <a:fillRect/>
          </a:stretch>
        </p:blipFill>
        <p:spPr>
          <a:xfrm>
            <a:off x="6019800" y="4362450"/>
            <a:ext cx="2295525" cy="295275"/>
          </a:xfrm>
          <a:prstGeom prst="rect">
            <a:avLst/>
          </a:prstGeom>
        </p:spPr>
      </p:pic>
      <p:sp>
        <p:nvSpPr>
          <p:cNvPr id="16" name="テキスト ボックス 15">
            <a:extLst>
              <a:ext uri="{FF2B5EF4-FFF2-40B4-BE49-F238E27FC236}">
                <a16:creationId xmlns:a16="http://schemas.microsoft.com/office/drawing/2014/main" id="{0DFD24C6-9407-463E-87B0-45F6040C9457}"/>
              </a:ext>
            </a:extLst>
          </p:cNvPr>
          <p:cNvSpPr txBox="1"/>
          <p:nvPr/>
        </p:nvSpPr>
        <p:spPr>
          <a:xfrm>
            <a:off x="6506308" y="6068068"/>
            <a:ext cx="328936" cy="261610"/>
          </a:xfrm>
          <a:prstGeom prst="rect">
            <a:avLst/>
          </a:prstGeom>
          <a:noFill/>
        </p:spPr>
        <p:txBody>
          <a:bodyPr wrap="none" rtlCol="0">
            <a:spAutoFit/>
          </a:bodyPr>
          <a:lstStyle/>
          <a:p>
            <a:r>
              <a:rPr kumimoji="1" lang="en-US" altLang="ja-JP" sz="1050" dirty="0"/>
              <a:t>50</a:t>
            </a:r>
            <a:endParaRPr kumimoji="1" lang="ja-JP" altLang="en-US" sz="1050" dirty="0"/>
          </a:p>
        </p:txBody>
      </p:sp>
      <p:sp>
        <p:nvSpPr>
          <p:cNvPr id="24" name="テキスト ボックス 23">
            <a:extLst>
              <a:ext uri="{FF2B5EF4-FFF2-40B4-BE49-F238E27FC236}">
                <a16:creationId xmlns:a16="http://schemas.microsoft.com/office/drawing/2014/main" id="{3DD982A1-1B92-455B-86CF-C36FD521115F}"/>
              </a:ext>
            </a:extLst>
          </p:cNvPr>
          <p:cNvSpPr txBox="1"/>
          <p:nvPr/>
        </p:nvSpPr>
        <p:spPr>
          <a:xfrm>
            <a:off x="7256009" y="6050484"/>
            <a:ext cx="322524" cy="253916"/>
          </a:xfrm>
          <a:prstGeom prst="rect">
            <a:avLst/>
          </a:prstGeom>
          <a:noFill/>
        </p:spPr>
        <p:txBody>
          <a:bodyPr wrap="none" rtlCol="0">
            <a:spAutoFit/>
          </a:bodyPr>
          <a:lstStyle/>
          <a:p>
            <a:r>
              <a:rPr lang="en-US" altLang="ja-JP" sz="1050" dirty="0"/>
              <a:t>6</a:t>
            </a:r>
            <a:r>
              <a:rPr kumimoji="1" lang="en-US" altLang="ja-JP" sz="1050" dirty="0"/>
              <a:t>0</a:t>
            </a:r>
            <a:endParaRPr kumimoji="1" lang="ja-JP" altLang="en-US" sz="1050" dirty="0"/>
          </a:p>
        </p:txBody>
      </p:sp>
      <p:sp>
        <p:nvSpPr>
          <p:cNvPr id="25" name="テキスト ボックス 24">
            <a:extLst>
              <a:ext uri="{FF2B5EF4-FFF2-40B4-BE49-F238E27FC236}">
                <a16:creationId xmlns:a16="http://schemas.microsoft.com/office/drawing/2014/main" id="{EB7ECEAA-76E1-4A94-8BED-971C44484A8A}"/>
              </a:ext>
            </a:extLst>
          </p:cNvPr>
          <p:cNvSpPr txBox="1"/>
          <p:nvPr/>
        </p:nvSpPr>
        <p:spPr>
          <a:xfrm>
            <a:off x="8005713" y="6060374"/>
            <a:ext cx="322524" cy="253916"/>
          </a:xfrm>
          <a:prstGeom prst="rect">
            <a:avLst/>
          </a:prstGeom>
          <a:noFill/>
        </p:spPr>
        <p:txBody>
          <a:bodyPr wrap="none" rtlCol="0">
            <a:spAutoFit/>
          </a:bodyPr>
          <a:lstStyle/>
          <a:p>
            <a:r>
              <a:rPr lang="en-US" altLang="ja-JP" sz="1050" dirty="0"/>
              <a:t>7</a:t>
            </a:r>
            <a:r>
              <a:rPr kumimoji="1" lang="en-US" altLang="ja-JP" sz="1050" dirty="0"/>
              <a:t>0</a:t>
            </a:r>
            <a:endParaRPr kumimoji="1" lang="ja-JP" altLang="en-US" sz="1050" dirty="0"/>
          </a:p>
        </p:txBody>
      </p:sp>
    </p:spTree>
    <p:extLst>
      <p:ext uri="{BB962C8B-B14F-4D97-AF65-F5344CB8AC3E}">
        <p14:creationId xmlns:p14="http://schemas.microsoft.com/office/powerpoint/2010/main" val="3531015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en-US" altLang="ja-JP" sz="2400" b="1">
                <a:solidFill>
                  <a:schemeClr val="accent6"/>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目標管理水準の最適化</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8</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15" name="表 36">
            <a:extLst>
              <a:ext uri="{FF2B5EF4-FFF2-40B4-BE49-F238E27FC236}">
                <a16:creationId xmlns:a16="http://schemas.microsoft.com/office/drawing/2014/main" id="{D9D0D1D2-313D-CA1D-9273-00718F3578F8}"/>
              </a:ext>
            </a:extLst>
          </p:cNvPr>
          <p:cNvGraphicFramePr>
            <a:graphicFrameLocks noGrp="1"/>
          </p:cNvGraphicFramePr>
          <p:nvPr>
            <p:extLst>
              <p:ext uri="{D42A27DB-BD31-4B8C-83A1-F6EECF244321}">
                <p14:modId xmlns:p14="http://schemas.microsoft.com/office/powerpoint/2010/main" val="2030357284"/>
              </p:ext>
            </p:extLst>
          </p:nvPr>
        </p:nvGraphicFramePr>
        <p:xfrm>
          <a:off x="100013" y="685503"/>
          <a:ext cx="8922067" cy="1021080"/>
        </p:xfrm>
        <a:graphic>
          <a:graphicData uri="http://schemas.openxmlformats.org/drawingml/2006/table">
            <a:tbl>
              <a:tblPr firstRow="1" bandRow="1">
                <a:tableStyleId>{5C22544A-7EE6-4342-B048-85BDC9FD1C3A}</a:tableStyleId>
              </a:tblPr>
              <a:tblGrid>
                <a:gridCol w="1431607">
                  <a:extLst>
                    <a:ext uri="{9D8B030D-6E8A-4147-A177-3AD203B41FA5}">
                      <a16:colId xmlns:a16="http://schemas.microsoft.com/office/drawing/2014/main" val="3372811264"/>
                    </a:ext>
                  </a:extLst>
                </a:gridCol>
                <a:gridCol w="2496820">
                  <a:extLst>
                    <a:ext uri="{9D8B030D-6E8A-4147-A177-3AD203B41FA5}">
                      <a16:colId xmlns:a16="http://schemas.microsoft.com/office/drawing/2014/main" val="2696139856"/>
                    </a:ext>
                  </a:extLst>
                </a:gridCol>
                <a:gridCol w="2496820">
                  <a:extLst>
                    <a:ext uri="{9D8B030D-6E8A-4147-A177-3AD203B41FA5}">
                      <a16:colId xmlns:a16="http://schemas.microsoft.com/office/drawing/2014/main" val="729234138"/>
                    </a:ext>
                  </a:extLst>
                </a:gridCol>
                <a:gridCol w="249682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a:ea typeface="Meiryo UI"/>
                          <a:cs typeface="+mn-cs"/>
                        </a:rPr>
                        <a:t>目標維持管理水準の最適化</a:t>
                      </a: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kern="1200">
                          <a:solidFill>
                            <a:schemeClr val="dk1"/>
                          </a:solidFill>
                          <a:latin typeface="Meiryo UI"/>
                          <a:ea typeface="Meiryo UI"/>
                          <a:cs typeface="+mn-cs"/>
                        </a:rPr>
                        <a:t>(</a:t>
                      </a:r>
                      <a:r>
                        <a:rPr kumimoji="1" lang="ja-JP" altLang="en-US" sz="1100" kern="1200">
                          <a:solidFill>
                            <a:schemeClr val="dk1"/>
                          </a:solidFill>
                          <a:latin typeface="Meiryo UI"/>
                          <a:ea typeface="Meiryo UI"/>
                          <a:cs typeface="+mn-cs"/>
                        </a:rPr>
                        <a:t>橋梁・舗装</a:t>
                      </a:r>
                      <a:r>
                        <a:rPr kumimoji="1" lang="en-US" altLang="ja-JP" sz="1100" kern="1200">
                          <a:solidFill>
                            <a:schemeClr val="dk1"/>
                          </a:solidFill>
                          <a:latin typeface="Meiryo UI"/>
                          <a:ea typeface="Meiryo UI"/>
                          <a:cs typeface="+mn-cs"/>
                        </a:rPr>
                        <a:t>)</a:t>
                      </a:r>
                      <a:r>
                        <a:rPr kumimoji="1" lang="ja-JP" altLang="en-US" sz="1100" kern="1200">
                          <a:solidFill>
                            <a:schemeClr val="dk1"/>
                          </a:solidFill>
                          <a:latin typeface="Meiryo UI"/>
                          <a:ea typeface="Meiryo UI"/>
                          <a:cs typeface="+mn-cs"/>
                        </a:rPr>
                        <a:t>他施設と比べ管理水準が高水準と判断し、</a:t>
                      </a:r>
                      <a:r>
                        <a:rPr kumimoji="1" lang="ja-JP" altLang="en-US" sz="1100" b="0" u="none" kern="1200">
                          <a:solidFill>
                            <a:schemeClr val="dk1"/>
                          </a:solidFill>
                          <a:latin typeface="Meiryo UI"/>
                          <a:ea typeface="Meiryo UI"/>
                          <a:cs typeface="+mn-cs"/>
                        </a:rPr>
                        <a:t>管理水準を見直し</a:t>
                      </a:r>
                      <a:endParaRPr kumimoji="1" lang="en-US" altLang="ja-JP" sz="1100" b="0" u="none" kern="1200">
                        <a:solidFill>
                          <a:schemeClr val="dk1"/>
                        </a:solidFill>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u="none" kern="1200">
                          <a:solidFill>
                            <a:schemeClr val="dk1"/>
                          </a:solidFill>
                          <a:latin typeface="Meiryo UI"/>
                          <a:ea typeface="Meiryo UI"/>
                          <a:cs typeface="+mn-cs"/>
                        </a:rPr>
                        <a:t>(</a:t>
                      </a:r>
                      <a:r>
                        <a:rPr kumimoji="1" lang="ja-JP" altLang="en-US" sz="1100" b="0" u="none" kern="1200">
                          <a:solidFill>
                            <a:schemeClr val="dk1"/>
                          </a:solidFill>
                          <a:latin typeface="Meiryo UI"/>
                          <a:ea typeface="Meiryo UI"/>
                          <a:cs typeface="+mn-cs"/>
                        </a:rPr>
                        <a:t>舗装</a:t>
                      </a:r>
                      <a:r>
                        <a:rPr kumimoji="1" lang="en-US" altLang="ja-JP" sz="1100" b="0" u="none" kern="1200">
                          <a:solidFill>
                            <a:schemeClr val="dk1"/>
                          </a:solidFill>
                          <a:latin typeface="Meiryo UI"/>
                          <a:ea typeface="Meiryo UI"/>
                          <a:cs typeface="+mn-cs"/>
                        </a:rPr>
                        <a:t>)</a:t>
                      </a:r>
                      <a:r>
                        <a:rPr kumimoji="1" lang="ja-JP" altLang="en-US" sz="1100" b="0" u="none" kern="1200">
                          <a:solidFill>
                            <a:schemeClr val="dk1"/>
                          </a:solidFill>
                          <a:latin typeface="Meiryo UI"/>
                          <a:ea typeface="Meiryo UI"/>
                          <a:cs typeface="+mn-cs"/>
                        </a:rPr>
                        <a:t>劣化速度に対応した重点化指標の見直し</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・（共通）引続き、設定した目標管理</a:t>
                      </a:r>
                      <a:endParaRPr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　水準に基づき適切に対策を実施</a:t>
                      </a: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下水</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健全度の定義の見直しに合わせ、目標管理水準の設定を確認</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（道路）実態に即した重点化指標に見直し</a:t>
                      </a:r>
                    </a:p>
                  </a:txBody>
                  <a:tcPr/>
                </a:tc>
                <a:extLst>
                  <a:ext uri="{0D108BD9-81ED-4DB2-BD59-A6C34878D82A}">
                    <a16:rowId xmlns:a16="http://schemas.microsoft.com/office/drawing/2014/main" val="869575246"/>
                  </a:ext>
                </a:extLst>
              </a:tr>
            </a:tbl>
          </a:graphicData>
        </a:graphic>
      </p:graphicFrame>
      <p:pic>
        <p:nvPicPr>
          <p:cNvPr id="22" name="図 21">
            <a:extLst>
              <a:ext uri="{FF2B5EF4-FFF2-40B4-BE49-F238E27FC236}">
                <a16:creationId xmlns:a16="http://schemas.microsoft.com/office/drawing/2014/main" id="{14FDD30C-7D58-49B1-900C-A37614F725B8}"/>
              </a:ext>
            </a:extLst>
          </p:cNvPr>
          <p:cNvPicPr>
            <a:picLocks noChangeAspect="1"/>
          </p:cNvPicPr>
          <p:nvPr/>
        </p:nvPicPr>
        <p:blipFill>
          <a:blip r:embed="rId2"/>
          <a:stretch>
            <a:fillRect/>
          </a:stretch>
        </p:blipFill>
        <p:spPr>
          <a:xfrm>
            <a:off x="1603519" y="3893326"/>
            <a:ext cx="5398332" cy="1229798"/>
          </a:xfrm>
          <a:prstGeom prst="rect">
            <a:avLst/>
          </a:prstGeom>
        </p:spPr>
      </p:pic>
      <p:sp>
        <p:nvSpPr>
          <p:cNvPr id="25" name="テキスト ボックス 24">
            <a:extLst>
              <a:ext uri="{FF2B5EF4-FFF2-40B4-BE49-F238E27FC236}">
                <a16:creationId xmlns:a16="http://schemas.microsoft.com/office/drawing/2014/main" id="{9D0E9C4D-36FD-4315-BCEA-91473EDC94FF}"/>
              </a:ext>
            </a:extLst>
          </p:cNvPr>
          <p:cNvSpPr txBox="1"/>
          <p:nvPr/>
        </p:nvSpPr>
        <p:spPr>
          <a:xfrm>
            <a:off x="-8739" y="2109756"/>
            <a:ext cx="9030819" cy="1765035"/>
          </a:xfrm>
          <a:prstGeom prst="rect">
            <a:avLst/>
          </a:prstGeom>
          <a:noFill/>
        </p:spPr>
        <p:txBody>
          <a:bodyPr wrap="square" rtlCol="0">
            <a:spAutoFit/>
          </a:bodyPr>
          <a:lstStyle/>
          <a:p>
            <a:pPr marL="146250">
              <a:lnSpc>
                <a:spcPct val="150000"/>
              </a:lnSpc>
              <a:spcBef>
                <a:spcPts val="300"/>
              </a:spcBef>
            </a:pPr>
            <a:r>
              <a:rPr lang="ja-JP" altLang="en-US" sz="1100" u="sng">
                <a:latin typeface="BIZ UDゴシック" panose="020B0400000000000000" pitchFamily="49" charset="-128"/>
                <a:ea typeface="BIZ UDゴシック" panose="020B0400000000000000" pitchFamily="49" charset="-128"/>
                <a:cs typeface="Meiryo UI" panose="020B0604030504040204" pitchFamily="50" charset="-128"/>
              </a:rPr>
              <a:t>③目標管理水準の検討（最適化）</a:t>
            </a:r>
            <a:endParaRPr lang="en-US" altLang="ja-JP" sz="1100" u="sng">
              <a:latin typeface="BIZ UDゴシック" panose="020B0400000000000000" pitchFamily="49" charset="-128"/>
              <a:ea typeface="BIZ UDゴシック" panose="020B0400000000000000" pitchFamily="49" charset="-128"/>
              <a:cs typeface="Meiryo UI" panose="020B0604030504040204" pitchFamily="50" charset="-128"/>
            </a:endParaRPr>
          </a:p>
          <a:p>
            <a:pPr marL="432000" indent="-285750">
              <a:lnSpc>
                <a:spcPct val="150000"/>
              </a:lnSpc>
              <a:spcBef>
                <a:spcPts val="30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現在の目標管理水準は</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70</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点以上「対策の必要がない状態」　　⇒　高水準</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432000" indent="-285750">
              <a:lnSpc>
                <a:spcPct val="150000"/>
              </a:lnSpc>
              <a:spcBef>
                <a:spcPts val="300"/>
              </a:spcBef>
              <a:buFont typeface="Wingdings" panose="05000000000000000000" pitchFamily="2" charset="2"/>
              <a:buChar char="Ø"/>
            </a:pP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50</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点～</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69</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点は「道路橋の機能に支障が生じていない状態」　　⇒　目標管理水準として設定する上で問題はなし</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432000" indent="-285750">
              <a:lnSpc>
                <a:spcPct val="150000"/>
              </a:lnSpc>
              <a:spcBef>
                <a:spcPts val="30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劣化の進行速度は、現計画と比較して、</a:t>
            </a:r>
            <a:r>
              <a:rPr lang="en-US" altLang="ja-JP" sz="1100" b="1" u="sng">
                <a:latin typeface="BIZ UDゴシック" panose="020B0400000000000000" pitchFamily="49" charset="-128"/>
                <a:ea typeface="BIZ UDゴシック" panose="020B0400000000000000" pitchFamily="49" charset="-128"/>
                <a:cs typeface="Meiryo UI" panose="020B0604030504040204" pitchFamily="50" charset="-128"/>
              </a:rPr>
              <a:t>70</a:t>
            </a:r>
            <a:r>
              <a:rPr lang="ja-JP" altLang="en-US" sz="1100" b="1" u="sng">
                <a:latin typeface="BIZ UDゴシック" panose="020B0400000000000000" pitchFamily="49" charset="-128"/>
                <a:ea typeface="BIZ UDゴシック" panose="020B0400000000000000" pitchFamily="49" charset="-128"/>
                <a:cs typeface="Meiryo UI" panose="020B0604030504040204" pitchFamily="50" charset="-128"/>
              </a:rPr>
              <a:t>点から</a:t>
            </a:r>
            <a:r>
              <a:rPr lang="en-US" altLang="ja-JP" sz="1100" b="1" u="sng">
                <a:latin typeface="BIZ UDゴシック" panose="020B0400000000000000" pitchFamily="49" charset="-128"/>
                <a:ea typeface="BIZ UDゴシック" panose="020B0400000000000000" pitchFamily="49" charset="-128"/>
                <a:cs typeface="Meiryo UI" panose="020B0604030504040204" pitchFamily="50" charset="-128"/>
              </a:rPr>
              <a:t>60</a:t>
            </a:r>
            <a:r>
              <a:rPr lang="ja-JP" altLang="en-US" sz="1100" b="1" u="sng">
                <a:latin typeface="BIZ UDゴシック" panose="020B0400000000000000" pitchFamily="49" charset="-128"/>
                <a:ea typeface="BIZ UDゴシック" panose="020B0400000000000000" pitchFamily="49" charset="-128"/>
                <a:cs typeface="Meiryo UI" panose="020B0604030504040204" pitchFamily="50" charset="-128"/>
              </a:rPr>
              <a:t>点にかけて緩やかになることが判明</a:t>
            </a:r>
            <a:endParaRPr lang="en-US" altLang="ja-JP" sz="1100" b="1" u="sng">
              <a:latin typeface="BIZ UDゴシック" panose="020B0400000000000000" pitchFamily="49" charset="-128"/>
              <a:ea typeface="BIZ UDゴシック" panose="020B0400000000000000" pitchFamily="49" charset="-128"/>
              <a:cs typeface="Meiryo UI" panose="020B0604030504040204" pitchFamily="50" charset="-128"/>
            </a:endParaRPr>
          </a:p>
          <a:p>
            <a:pPr marL="146050" indent="215900">
              <a:lnSpc>
                <a:spcPct val="150000"/>
              </a:lnSpc>
              <a:spcBef>
                <a:spcPts val="300"/>
              </a:spcBef>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（主部材（鋼）ではゆるやか、主部材（</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RC</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）では若干緩やか）</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146250">
              <a:lnSpc>
                <a:spcPct val="150000"/>
              </a:lnSpc>
              <a:spcBef>
                <a:spcPts val="300"/>
              </a:spcBef>
            </a:pPr>
            <a:r>
              <a:rPr lang="ja-JP" altLang="en-US" sz="11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1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LCC</a:t>
            </a:r>
            <a:r>
              <a:rPr lang="ja-JP" altLang="en-US" sz="11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評価結果も踏まえ、目標管理水準を</a:t>
            </a:r>
            <a:r>
              <a:rPr lang="en-US" altLang="ja-JP" sz="11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70</a:t>
            </a:r>
            <a:r>
              <a:rPr lang="ja-JP" altLang="en-US" sz="11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点から</a:t>
            </a:r>
            <a:r>
              <a:rPr lang="en-US" altLang="ja-JP" sz="11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60</a:t>
            </a:r>
            <a:r>
              <a:rPr lang="ja-JP" altLang="en-US" sz="1100" b="1" u="sng">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rPr>
              <a:t>点へ見直し</a:t>
            </a:r>
          </a:p>
        </p:txBody>
      </p:sp>
      <p:sp>
        <p:nvSpPr>
          <p:cNvPr id="29" name="正方形/長方形 11">
            <a:extLst>
              <a:ext uri="{FF2B5EF4-FFF2-40B4-BE49-F238E27FC236}">
                <a16:creationId xmlns:a16="http://schemas.microsoft.com/office/drawing/2014/main" id="{20B06B61-1D80-4393-874F-514688A8EA91}"/>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a:solidFill>
                <a:schemeClr val="bg1"/>
              </a:solidFill>
              <a:latin typeface="Meiryo UI"/>
              <a:ea typeface="Meiryo UI"/>
            </a:endParaRPr>
          </a:p>
        </p:txBody>
      </p:sp>
      <p:grpSp>
        <p:nvGrpSpPr>
          <p:cNvPr id="11" name="グループ化 10">
            <a:extLst>
              <a:ext uri="{FF2B5EF4-FFF2-40B4-BE49-F238E27FC236}">
                <a16:creationId xmlns:a16="http://schemas.microsoft.com/office/drawing/2014/main" id="{7E4A81CA-59C7-4EF7-B069-D4E54600E19A}"/>
              </a:ext>
            </a:extLst>
          </p:cNvPr>
          <p:cNvGrpSpPr/>
          <p:nvPr/>
        </p:nvGrpSpPr>
        <p:grpSpPr>
          <a:xfrm>
            <a:off x="1848009" y="5204609"/>
            <a:ext cx="5317321" cy="1629212"/>
            <a:chOff x="1782219" y="5060091"/>
            <a:chExt cx="5705587" cy="1748176"/>
          </a:xfrm>
        </p:grpSpPr>
        <p:pic>
          <p:nvPicPr>
            <p:cNvPr id="24" name="図 23">
              <a:extLst>
                <a:ext uri="{FF2B5EF4-FFF2-40B4-BE49-F238E27FC236}">
                  <a16:creationId xmlns:a16="http://schemas.microsoft.com/office/drawing/2014/main" id="{5AD194DB-A057-47A7-A8DA-A2E85CCC6A4C}"/>
                </a:ext>
              </a:extLst>
            </p:cNvPr>
            <p:cNvPicPr>
              <a:picLocks noChangeAspect="1"/>
            </p:cNvPicPr>
            <p:nvPr/>
          </p:nvPicPr>
          <p:blipFill>
            <a:blip r:embed="rId3"/>
            <a:stretch>
              <a:fillRect/>
            </a:stretch>
          </p:blipFill>
          <p:spPr>
            <a:xfrm>
              <a:off x="2089474" y="5321701"/>
              <a:ext cx="5398332" cy="1486566"/>
            </a:xfrm>
            <a:prstGeom prst="rect">
              <a:avLst/>
            </a:prstGeom>
          </p:spPr>
        </p:pic>
        <p:sp>
          <p:nvSpPr>
            <p:cNvPr id="32" name="テキスト ボックス 31">
              <a:extLst>
                <a:ext uri="{FF2B5EF4-FFF2-40B4-BE49-F238E27FC236}">
                  <a16:creationId xmlns:a16="http://schemas.microsoft.com/office/drawing/2014/main" id="{B7C50A4F-E2CC-43E4-9857-967C26A9DB03}"/>
                </a:ext>
              </a:extLst>
            </p:cNvPr>
            <p:cNvSpPr txBox="1"/>
            <p:nvPr/>
          </p:nvSpPr>
          <p:spPr>
            <a:xfrm>
              <a:off x="1782219" y="5060091"/>
              <a:ext cx="841650" cy="261610"/>
            </a:xfrm>
            <a:prstGeom prst="rect">
              <a:avLst/>
            </a:prstGeom>
            <a:noFill/>
          </p:spPr>
          <p:txBody>
            <a:bodyPr wrap="square" rtlCol="0">
              <a:spAutoFit/>
            </a:bodyPr>
            <a:lstStyle/>
            <a:p>
              <a:pPr marL="146250">
                <a:spcBef>
                  <a:spcPts val="300"/>
                </a:spcBef>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現行</a:t>
              </a:r>
              <a:endParaRPr lang="ja-JP" altLang="en-US" sz="1100" b="1">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12C4E7C3-EB7B-4390-9C74-155D3A57729B}"/>
                </a:ext>
              </a:extLst>
            </p:cNvPr>
            <p:cNvSpPr txBox="1"/>
            <p:nvPr/>
          </p:nvSpPr>
          <p:spPr>
            <a:xfrm>
              <a:off x="4140221" y="5060091"/>
              <a:ext cx="841650" cy="261610"/>
            </a:xfrm>
            <a:prstGeom prst="rect">
              <a:avLst/>
            </a:prstGeom>
            <a:noFill/>
          </p:spPr>
          <p:txBody>
            <a:bodyPr wrap="square" rtlCol="0">
              <a:spAutoFit/>
            </a:bodyPr>
            <a:lstStyle/>
            <a:p>
              <a:pPr marL="146250">
                <a:spcBef>
                  <a:spcPts val="300"/>
                </a:spcBef>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改定</a:t>
              </a:r>
              <a:endParaRPr lang="ja-JP" altLang="en-US" sz="1100" b="1">
                <a:solidFill>
                  <a:srgbClr val="FF000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grpSp>
      <p:sp>
        <p:nvSpPr>
          <p:cNvPr id="34" name="コンテンツ プレースホルダー 2">
            <a:extLst>
              <a:ext uri="{FF2B5EF4-FFF2-40B4-BE49-F238E27FC236}">
                <a16:creationId xmlns:a16="http://schemas.microsoft.com/office/drawing/2014/main" id="{E9A758AC-65E3-4C11-924D-216320E3851C}"/>
              </a:ext>
            </a:extLst>
          </p:cNvPr>
          <p:cNvSpPr txBox="1">
            <a:spLocks/>
          </p:cNvSpPr>
          <p:nvPr/>
        </p:nvSpPr>
        <p:spPr bwMode="auto">
          <a:xfrm>
            <a:off x="-38100" y="1764713"/>
            <a:ext cx="8894062"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■橋梁の目標管理水準の見直し（第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回道路・橋梁等部会資料）</a:t>
            </a:r>
            <a:endParaRPr lang="en-US" altLang="ja-JP"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987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9DA2A55-BC81-5E5D-E879-62DB51165CA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5D0DE12-AA83-B2DB-7797-641624E8D9C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CF389B1-C322-ED69-08F6-45206C7FEE33}"/>
              </a:ext>
            </a:extLst>
          </p:cNvPr>
          <p:cNvSpPr/>
          <p:nvPr/>
        </p:nvSpPr>
        <p:spPr>
          <a:xfrm>
            <a:off x="105931" y="61913"/>
            <a:ext cx="7381875" cy="461665"/>
          </a:xfrm>
          <a:prstGeom prst="rect">
            <a:avLst/>
          </a:prstGeom>
        </p:spPr>
        <p:txBody>
          <a:bodyPr>
            <a:spAutoFit/>
          </a:bodyPr>
          <a:lstStyle/>
          <a:p>
            <a:pPr>
              <a:defRPr/>
            </a:pPr>
            <a:r>
              <a:rPr lang="ja-JP" altLang="en-US" sz="2400" b="1">
                <a:solidFill>
                  <a:schemeClr val="bg1"/>
                </a:solidFill>
                <a:latin typeface="Meiryo UI" pitchFamily="50" charset="-128"/>
                <a:ea typeface="Meiryo UI" pitchFamily="50" charset="-128"/>
                <a:cs typeface="Meiryo UI" pitchFamily="50" charset="-128"/>
              </a:rPr>
              <a:t>２ 　 </a:t>
            </a:r>
            <a:r>
              <a:rPr lang="en-US" altLang="ja-JP" sz="2400" b="1">
                <a:solidFill>
                  <a:schemeClr val="accent6"/>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目標管理水準の最適化</a:t>
            </a:r>
            <a:endParaRPr lang="zh-TW" altLang="en-US" sz="24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6023930D-DF91-42CD-890A-DB235FBC381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01851" y="646869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9</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0" name="コンテンツ プレースホルダー 2">
            <a:extLst>
              <a:ext uri="{FF2B5EF4-FFF2-40B4-BE49-F238E27FC236}">
                <a16:creationId xmlns:a16="http://schemas.microsoft.com/office/drawing/2014/main" id="{670DE7DD-4151-0B86-54D7-C8434E3D959C}"/>
              </a:ext>
            </a:extLst>
          </p:cNvPr>
          <p:cNvSpPr txBox="1">
            <a:spLocks/>
          </p:cNvSpPr>
          <p:nvPr/>
        </p:nvSpPr>
        <p:spPr bwMode="auto">
          <a:xfrm>
            <a:off x="-38100" y="1698209"/>
            <a:ext cx="8894062" cy="431800"/>
          </a:xfrm>
          <a:prstGeom prst="rect">
            <a:avLst/>
          </a:prstGeom>
          <a:noFill/>
          <a:ln w="12700">
            <a:no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indent="0" eaLnBrk="1" hangingPunct="1">
              <a:spcBef>
                <a:spcPct val="0"/>
              </a:spcBef>
              <a:buNone/>
            </a:pPr>
            <a:r>
              <a:rPr lang="ja-JP" altLang="en-US" sz="1400">
                <a:latin typeface="Meiryo UI" panose="020B0604030504040204" pitchFamily="50" charset="-128"/>
                <a:ea typeface="Meiryo UI" panose="020B0604030504040204" pitchFamily="50" charset="-128"/>
              </a:rPr>
              <a:t>■舗装の目標管理水準の見直し（第</a:t>
            </a: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回道路・橋梁等部会資料）</a:t>
            </a:r>
            <a:endParaRPr lang="en-US" altLang="ja-JP" sz="1400">
              <a:latin typeface="Meiryo UI" panose="020B0604030504040204" pitchFamily="50" charset="-128"/>
              <a:ea typeface="Meiryo UI" panose="020B0604030504040204" pitchFamily="50" charset="-128"/>
            </a:endParaRPr>
          </a:p>
        </p:txBody>
      </p:sp>
      <p:graphicFrame>
        <p:nvGraphicFramePr>
          <p:cNvPr id="15" name="表 36">
            <a:extLst>
              <a:ext uri="{FF2B5EF4-FFF2-40B4-BE49-F238E27FC236}">
                <a16:creationId xmlns:a16="http://schemas.microsoft.com/office/drawing/2014/main" id="{D9D0D1D2-313D-CA1D-9273-00718F3578F8}"/>
              </a:ext>
            </a:extLst>
          </p:cNvPr>
          <p:cNvGraphicFramePr>
            <a:graphicFrameLocks noGrp="1"/>
          </p:cNvGraphicFramePr>
          <p:nvPr>
            <p:extLst>
              <p:ext uri="{D42A27DB-BD31-4B8C-83A1-F6EECF244321}">
                <p14:modId xmlns:p14="http://schemas.microsoft.com/office/powerpoint/2010/main" val="84222400"/>
              </p:ext>
            </p:extLst>
          </p:nvPr>
        </p:nvGraphicFramePr>
        <p:xfrm>
          <a:off x="100013" y="685503"/>
          <a:ext cx="8922067" cy="1021080"/>
        </p:xfrm>
        <a:graphic>
          <a:graphicData uri="http://schemas.openxmlformats.org/drawingml/2006/table">
            <a:tbl>
              <a:tblPr firstRow="1" bandRow="1">
                <a:tableStyleId>{5C22544A-7EE6-4342-B048-85BDC9FD1C3A}</a:tableStyleId>
              </a:tblPr>
              <a:tblGrid>
                <a:gridCol w="1431607">
                  <a:extLst>
                    <a:ext uri="{9D8B030D-6E8A-4147-A177-3AD203B41FA5}">
                      <a16:colId xmlns:a16="http://schemas.microsoft.com/office/drawing/2014/main" val="3372811264"/>
                    </a:ext>
                  </a:extLst>
                </a:gridCol>
                <a:gridCol w="2496820">
                  <a:extLst>
                    <a:ext uri="{9D8B030D-6E8A-4147-A177-3AD203B41FA5}">
                      <a16:colId xmlns:a16="http://schemas.microsoft.com/office/drawing/2014/main" val="2696139856"/>
                    </a:ext>
                  </a:extLst>
                </a:gridCol>
                <a:gridCol w="2496820">
                  <a:extLst>
                    <a:ext uri="{9D8B030D-6E8A-4147-A177-3AD203B41FA5}">
                      <a16:colId xmlns:a16="http://schemas.microsoft.com/office/drawing/2014/main" val="729234138"/>
                    </a:ext>
                  </a:extLst>
                </a:gridCol>
                <a:gridCol w="2496820">
                  <a:extLst>
                    <a:ext uri="{9D8B030D-6E8A-4147-A177-3AD203B41FA5}">
                      <a16:colId xmlns:a16="http://schemas.microsoft.com/office/drawing/2014/main" val="3727672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latin typeface="Meiryo UI"/>
                          <a:ea typeface="Meiryo UI"/>
                        </a:rPr>
                        <a:t>課題認識・論点</a:t>
                      </a:r>
                      <a:endParaRPr kumimoji="1" lang="ja-JP" altLang="en-US" sz="1100" b="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道路・橋梁等部会</a:t>
                      </a:r>
                      <a:endParaRPr kumimoji="1" lang="ja-JP" altLang="en-US" sz="1050">
                        <a:latin typeface="Meiryo UI"/>
                        <a:ea typeface="Meiryo UI"/>
                      </a:endParaRPr>
                    </a:p>
                  </a:txBody>
                  <a:tcPr anchor="ctr"/>
                </a:tc>
                <a:tc>
                  <a:txBody>
                    <a:bodyPr/>
                    <a:lstStyle/>
                    <a:p>
                      <a:pPr algn="ctr">
                        <a:lnSpc>
                          <a:spcPct val="100000"/>
                        </a:lnSpc>
                      </a:pPr>
                      <a:r>
                        <a:rPr kumimoji="1" lang="ja-JP" altLang="en-US" sz="1100">
                          <a:latin typeface="Meiryo UI" panose="020B0604030504040204" pitchFamily="50" charset="-128"/>
                          <a:ea typeface="Meiryo UI" panose="020B0604030504040204" pitchFamily="50" charset="-128"/>
                        </a:rPr>
                        <a:t>河川等部会</a:t>
                      </a:r>
                      <a:endParaRPr kumimoji="1" lang="ja-JP" altLang="en-US" sz="1050">
                        <a:latin typeface="Meiryo UI"/>
                        <a:ea typeface="Meiryo UI"/>
                      </a:endParaRPr>
                    </a:p>
                  </a:txBody>
                  <a:tcPr anchor="ctr"/>
                </a:tc>
                <a:tc>
                  <a:txBody>
                    <a:bodyPr/>
                    <a:lstStyle/>
                    <a:p>
                      <a:pPr marL="0" indent="0" algn="ctr">
                        <a:lnSpc>
                          <a:spcPct val="100000"/>
                        </a:lnSpc>
                      </a:pPr>
                      <a:r>
                        <a:rPr kumimoji="1" lang="ja-JP" altLang="en-US" sz="1100">
                          <a:latin typeface="Meiryo UI" panose="020B0604030504040204" pitchFamily="50" charset="-128"/>
                          <a:ea typeface="Meiryo UI" panose="020B0604030504040204" pitchFamily="50" charset="-128"/>
                        </a:rPr>
                        <a:t>設備部会</a:t>
                      </a:r>
                      <a:endParaRPr kumimoji="1" lang="ja-JP" altLang="en-US" sz="1050">
                        <a:latin typeface="Meiryo UI"/>
                        <a:ea typeface="Meiryo UI"/>
                      </a:endParaRPr>
                    </a:p>
                  </a:txBody>
                  <a:tcPr anchor="ctr"/>
                </a:tc>
                <a:extLst>
                  <a:ext uri="{0D108BD9-81ED-4DB2-BD59-A6C34878D82A}">
                    <a16:rowId xmlns:a16="http://schemas.microsoft.com/office/drawing/2014/main" val="1925649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dk1"/>
                          </a:solidFill>
                          <a:latin typeface="Meiryo UI"/>
                          <a:ea typeface="Meiryo UI"/>
                          <a:cs typeface="+mn-cs"/>
                        </a:rPr>
                        <a:t>目標維持管理水準の最適化</a:t>
                      </a: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kern="1200">
                          <a:solidFill>
                            <a:schemeClr val="dk1"/>
                          </a:solidFill>
                          <a:latin typeface="Meiryo UI"/>
                          <a:ea typeface="Meiryo UI"/>
                          <a:cs typeface="+mn-cs"/>
                        </a:rPr>
                        <a:t>(</a:t>
                      </a:r>
                      <a:r>
                        <a:rPr kumimoji="1" lang="ja-JP" altLang="en-US" sz="1100" kern="1200">
                          <a:solidFill>
                            <a:schemeClr val="dk1"/>
                          </a:solidFill>
                          <a:latin typeface="Meiryo UI"/>
                          <a:ea typeface="Meiryo UI"/>
                          <a:cs typeface="+mn-cs"/>
                        </a:rPr>
                        <a:t>橋梁・舗装</a:t>
                      </a:r>
                      <a:r>
                        <a:rPr kumimoji="1" lang="en-US" altLang="ja-JP" sz="1100" kern="1200">
                          <a:solidFill>
                            <a:schemeClr val="dk1"/>
                          </a:solidFill>
                          <a:latin typeface="Meiryo UI"/>
                          <a:ea typeface="Meiryo UI"/>
                          <a:cs typeface="+mn-cs"/>
                        </a:rPr>
                        <a:t>)</a:t>
                      </a:r>
                      <a:r>
                        <a:rPr kumimoji="1" lang="ja-JP" altLang="en-US" sz="1100" kern="1200">
                          <a:solidFill>
                            <a:schemeClr val="dk1"/>
                          </a:solidFill>
                          <a:latin typeface="Meiryo UI"/>
                          <a:ea typeface="Meiryo UI"/>
                          <a:cs typeface="+mn-cs"/>
                        </a:rPr>
                        <a:t>他施設と比べ管理水準が高水準と判断し、</a:t>
                      </a:r>
                      <a:r>
                        <a:rPr kumimoji="1" lang="ja-JP" altLang="en-US" sz="1100" b="0" u="none" kern="1200">
                          <a:solidFill>
                            <a:schemeClr val="dk1"/>
                          </a:solidFill>
                          <a:latin typeface="Meiryo UI"/>
                          <a:ea typeface="Meiryo UI"/>
                          <a:cs typeface="+mn-cs"/>
                        </a:rPr>
                        <a:t>管理水準を見直し</a:t>
                      </a:r>
                      <a:endParaRPr kumimoji="1" lang="en-US" altLang="ja-JP" sz="1100" b="0" u="none" kern="1200">
                        <a:solidFill>
                          <a:schemeClr val="dk1"/>
                        </a:solidFill>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u="none" kern="1200">
                          <a:solidFill>
                            <a:schemeClr val="dk1"/>
                          </a:solidFill>
                          <a:latin typeface="Meiryo UI"/>
                          <a:ea typeface="Meiryo UI"/>
                          <a:cs typeface="+mn-cs"/>
                        </a:rPr>
                        <a:t>(</a:t>
                      </a:r>
                      <a:r>
                        <a:rPr kumimoji="1" lang="ja-JP" altLang="en-US" sz="1100" b="0" u="none" kern="1200">
                          <a:solidFill>
                            <a:schemeClr val="dk1"/>
                          </a:solidFill>
                          <a:latin typeface="Meiryo UI"/>
                          <a:ea typeface="Meiryo UI"/>
                          <a:cs typeface="+mn-cs"/>
                        </a:rPr>
                        <a:t>舗装</a:t>
                      </a:r>
                      <a:r>
                        <a:rPr kumimoji="1" lang="en-US" altLang="ja-JP" sz="1100" b="0" u="none" kern="1200">
                          <a:solidFill>
                            <a:schemeClr val="dk1"/>
                          </a:solidFill>
                          <a:latin typeface="Meiryo UI"/>
                          <a:ea typeface="Meiryo UI"/>
                          <a:cs typeface="+mn-cs"/>
                        </a:rPr>
                        <a:t>)</a:t>
                      </a:r>
                      <a:r>
                        <a:rPr kumimoji="1" lang="ja-JP" altLang="en-US" sz="1100" b="0" u="none" kern="1200">
                          <a:solidFill>
                            <a:schemeClr val="dk1"/>
                          </a:solidFill>
                          <a:latin typeface="Meiryo UI"/>
                          <a:ea typeface="Meiryo UI"/>
                          <a:cs typeface="+mn-cs"/>
                        </a:rPr>
                        <a:t>劣化速度に対応した重点化指標の見直し</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・（共通）引続き、設定した目標管理</a:t>
                      </a:r>
                      <a:endParaRPr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100" b="0" i="0" u="none" strike="noStrike" kern="1200" cap="none" spc="0" normalizeH="0" baseline="0" noProof="0" dirty="0">
                          <a:ln>
                            <a:noFill/>
                          </a:ln>
                          <a:solidFill>
                            <a:schemeClr val="tx1"/>
                          </a:solidFill>
                          <a:effectLst/>
                          <a:uLnTx/>
                          <a:uFillTx/>
                          <a:latin typeface="Meiryo UI"/>
                          <a:ea typeface="Meiryo UI"/>
                          <a:cs typeface="+mn-cs"/>
                        </a:rPr>
                        <a:t>　水準に基づき適切に対策を実施</a:t>
                      </a:r>
                    </a:p>
                  </a:txBody>
                  <a:tcPr anchor="ctr"/>
                </a:tc>
                <a:tc>
                  <a:txBody>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下水</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健全度の定義の見直しに合わせ、目標管理水準の設定を確認</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（道路）実態に即した重点化指標に見直し</a:t>
                      </a:r>
                    </a:p>
                  </a:txBody>
                  <a:tcPr/>
                </a:tc>
                <a:extLst>
                  <a:ext uri="{0D108BD9-81ED-4DB2-BD59-A6C34878D82A}">
                    <a16:rowId xmlns:a16="http://schemas.microsoft.com/office/drawing/2014/main" val="869575246"/>
                  </a:ext>
                </a:extLst>
              </a:tr>
            </a:tbl>
          </a:graphicData>
        </a:graphic>
      </p:graphicFrame>
      <p:sp>
        <p:nvSpPr>
          <p:cNvPr id="29" name="テキスト ボックス 28">
            <a:extLst>
              <a:ext uri="{FF2B5EF4-FFF2-40B4-BE49-F238E27FC236}">
                <a16:creationId xmlns:a16="http://schemas.microsoft.com/office/drawing/2014/main" id="{1E8E135C-0654-4F48-AAC8-1B0CEA343C34}"/>
              </a:ext>
            </a:extLst>
          </p:cNvPr>
          <p:cNvSpPr txBox="1"/>
          <p:nvPr/>
        </p:nvSpPr>
        <p:spPr>
          <a:xfrm>
            <a:off x="596900" y="6227958"/>
            <a:ext cx="8101034" cy="56470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ja-JP" altLang="en-US" sz="1100" b="1">
                <a:latin typeface="Meiryo UI" panose="020B0604030504040204" pitchFamily="50" charset="-128"/>
                <a:ea typeface="Meiryo UI" panose="020B0604030504040204" pitchFamily="50" charset="-128"/>
                <a:cs typeface="Calibri"/>
              </a:rPr>
              <a:t>目標管理水準の最適化にあたっての特筆する視点（基本方針へ反映する要素）</a:t>
            </a:r>
          </a:p>
          <a:p>
            <a:pPr marL="182245" indent="-182245" algn="just">
              <a:lnSpc>
                <a:spcPct val="150000"/>
              </a:lnSpc>
              <a:buFont typeface="Arial" panose="020B0604020202020204" pitchFamily="34" charset="0"/>
              <a:buChar char="•"/>
            </a:pPr>
            <a:r>
              <a:rPr lang="ja-JP" altLang="en-US" sz="1100">
                <a:latin typeface="Meiryo UI"/>
                <a:ea typeface="Meiryo UI"/>
                <a:cs typeface="Calibri"/>
              </a:rPr>
              <a:t>蓄積されたデータに基づき、劣化曲線を精緻化することによって、</a:t>
            </a:r>
            <a:r>
              <a:rPr lang="ja-JP" altLang="en-US" sz="1100" u="sng">
                <a:solidFill>
                  <a:srgbClr val="FF0000"/>
                </a:solidFill>
                <a:latin typeface="Meiryo UI"/>
                <a:ea typeface="Meiryo UI"/>
                <a:cs typeface="Calibri"/>
              </a:rPr>
              <a:t>より最適となる</a:t>
            </a:r>
            <a:r>
              <a:rPr lang="en-US" altLang="ja-JP" sz="1100" u="sng">
                <a:solidFill>
                  <a:srgbClr val="FF0000"/>
                </a:solidFill>
                <a:latin typeface="Meiryo UI"/>
                <a:ea typeface="Meiryo UI"/>
                <a:cs typeface="Calibri"/>
              </a:rPr>
              <a:t>LCC</a:t>
            </a:r>
            <a:r>
              <a:rPr lang="ja-JP" altLang="en-US" sz="1100" u="sng">
                <a:solidFill>
                  <a:srgbClr val="FF0000"/>
                </a:solidFill>
                <a:latin typeface="Meiryo UI"/>
                <a:ea typeface="Meiryo UI"/>
                <a:cs typeface="Calibri"/>
              </a:rPr>
              <a:t>を検証することができたことから、目標管理水準を最適化</a:t>
            </a:r>
          </a:p>
        </p:txBody>
      </p:sp>
      <p:graphicFrame>
        <p:nvGraphicFramePr>
          <p:cNvPr id="31" name="表 30">
            <a:extLst>
              <a:ext uri="{FF2B5EF4-FFF2-40B4-BE49-F238E27FC236}">
                <a16:creationId xmlns:a16="http://schemas.microsoft.com/office/drawing/2014/main" id="{68787D82-897E-48B0-88D9-C5E5FAB136F9}"/>
              </a:ext>
            </a:extLst>
          </p:cNvPr>
          <p:cNvGraphicFramePr>
            <a:graphicFrameLocks noGrp="1"/>
          </p:cNvGraphicFramePr>
          <p:nvPr>
            <p:extLst>
              <p:ext uri="{D42A27DB-BD31-4B8C-83A1-F6EECF244321}">
                <p14:modId xmlns:p14="http://schemas.microsoft.com/office/powerpoint/2010/main" val="3541727964"/>
              </p:ext>
            </p:extLst>
          </p:nvPr>
        </p:nvGraphicFramePr>
        <p:xfrm>
          <a:off x="4301616" y="2930800"/>
          <a:ext cx="4432505" cy="914400"/>
        </p:xfrm>
        <a:graphic>
          <a:graphicData uri="http://schemas.openxmlformats.org/drawingml/2006/table">
            <a:tbl>
              <a:tblPr>
                <a:tableStyleId>{5940675A-B579-460E-94D1-54222C63F5DA}</a:tableStyleId>
              </a:tblPr>
              <a:tblGrid>
                <a:gridCol w="372434">
                  <a:extLst>
                    <a:ext uri="{9D8B030D-6E8A-4147-A177-3AD203B41FA5}">
                      <a16:colId xmlns:a16="http://schemas.microsoft.com/office/drawing/2014/main" val="3492041994"/>
                    </a:ext>
                  </a:extLst>
                </a:gridCol>
                <a:gridCol w="1696846">
                  <a:extLst>
                    <a:ext uri="{9D8B030D-6E8A-4147-A177-3AD203B41FA5}">
                      <a16:colId xmlns:a16="http://schemas.microsoft.com/office/drawing/2014/main" val="4123646197"/>
                    </a:ext>
                  </a:extLst>
                </a:gridCol>
                <a:gridCol w="2363225">
                  <a:extLst>
                    <a:ext uri="{9D8B030D-6E8A-4147-A177-3AD203B41FA5}">
                      <a16:colId xmlns:a16="http://schemas.microsoft.com/office/drawing/2014/main" val="3160974411"/>
                    </a:ext>
                  </a:extLst>
                </a:gridCol>
              </a:tblGrid>
              <a:tr h="236079">
                <a:tc>
                  <a:txBody>
                    <a:bodyPr/>
                    <a:lstStyle/>
                    <a:p>
                      <a:pPr algn="ctr" fontAlgn="ct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分類Ｂ</a:t>
                      </a:r>
                      <a:endParaRPr lang="en-US" sz="10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rgbClr val="EE9A96"/>
                    </a:solidFill>
                  </a:tcPr>
                </a:tc>
                <a:tc>
                  <a:txBody>
                    <a:bodyPr/>
                    <a:lstStyle/>
                    <a:p>
                      <a:pPr marL="36000" algn="ctr" fontAlgn="ct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大型車交通量が多い道路</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p>
                      <a:pPr marL="36000" algn="ctr" fontAlgn="ct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N7</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相当）</a:t>
                      </a:r>
                      <a:endParaRPr lang="en-US" sz="10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rgbClr val="EE9A96"/>
                    </a:solidFill>
                  </a:tcPr>
                </a:tc>
                <a:tc>
                  <a:txBody>
                    <a:bodyPr/>
                    <a:lstStyle/>
                    <a:p>
                      <a:pPr marL="36000" algn="l" fontAlgn="ct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損傷の進行が早い道路</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p>
                      <a:pPr marL="36000" algn="l" fontAlgn="ct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（需要が非常に高い道路）</a:t>
                      </a:r>
                    </a:p>
                  </a:txBody>
                  <a:tcPr marL="0" marR="0" marT="0" marB="0" anchor="ctr">
                    <a:solidFill>
                      <a:srgbClr val="EE9A96"/>
                    </a:solidFill>
                  </a:tcPr>
                </a:tc>
                <a:extLst>
                  <a:ext uri="{0D108BD9-81ED-4DB2-BD59-A6C34878D82A}">
                    <a16:rowId xmlns:a16="http://schemas.microsoft.com/office/drawing/2014/main" val="2035389719"/>
                  </a:ext>
                </a:extLst>
              </a:tr>
              <a:tr h="250880">
                <a:tc rowSpan="2">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分類</a:t>
                      </a:r>
                      <a:r>
                        <a:rPr lang="ja-JP" altLang="en-US" sz="1000" u="none" strike="noStrike">
                          <a:solidFill>
                            <a:schemeClr val="tx1"/>
                          </a:solidFill>
                          <a:effectLst/>
                          <a:latin typeface="BIZ UDゴシック" panose="020B0400000000000000" pitchFamily="49" charset="-128"/>
                          <a:ea typeface="BIZ UDゴシック" panose="020B0400000000000000" pitchFamily="49" charset="-128"/>
                        </a:rPr>
                        <a:t>Ｃ</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1">
                        <a:lumMod val="60000"/>
                        <a:lumOff val="40000"/>
                      </a:schemeClr>
                    </a:solidFill>
                  </a:tcPr>
                </a:tc>
                <a:tc rowSpan="2">
                  <a:txBody>
                    <a:bodyPr/>
                    <a:lstStyle/>
                    <a:p>
                      <a:pPr marL="36000" marR="0" lvl="0" indent="0" algn="ctr" defTabSz="914377"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大型車交通量が少ない道路</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1">
                        <a:lumMod val="60000"/>
                        <a:lumOff val="40000"/>
                      </a:schemeClr>
                    </a:solidFill>
                  </a:tcPr>
                </a:tc>
                <a:tc>
                  <a:txBody>
                    <a:bodyPr/>
                    <a:lstStyle/>
                    <a:p>
                      <a:pPr marL="36000" algn="l" fontAlgn="ctr"/>
                      <a:r>
                        <a:rPr lang="ja-JP" altLang="en-US" sz="1000" u="none" strike="noStrike">
                          <a:solidFill>
                            <a:schemeClr val="tx1"/>
                          </a:solidFill>
                          <a:effectLst/>
                          <a:latin typeface="BIZ UDゴシック" panose="020B0400000000000000" pitchFamily="49" charset="-128"/>
                          <a:ea typeface="BIZ UDゴシック" panose="020B0400000000000000" pitchFamily="49" charset="-128"/>
                        </a:rPr>
                        <a:t>Ｃ</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１</a:t>
                      </a:r>
                      <a:r>
                        <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損傷の進行が緩やかな道路</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p>
                      <a:pPr marL="36000" algn="l" fontAlgn="ct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（需要が高い道路）概ね市街地に該当</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1">
                        <a:lumMod val="40000"/>
                        <a:lumOff val="60000"/>
                      </a:schemeClr>
                    </a:solidFill>
                  </a:tcPr>
                </a:tc>
                <a:extLst>
                  <a:ext uri="{0D108BD9-81ED-4DB2-BD59-A6C34878D82A}">
                    <a16:rowId xmlns:a16="http://schemas.microsoft.com/office/drawing/2014/main" val="3894609697"/>
                  </a:ext>
                </a:extLst>
              </a:tr>
              <a:tr h="250880">
                <a:tc vMerge="1">
                  <a:txBody>
                    <a:bodyPr/>
                    <a:lstStyle/>
                    <a:p>
                      <a:pPr algn="ctr" fontAlgn="ctr"/>
                      <a:endParaRPr lang="en-US" sz="13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1">
                        <a:lumMod val="60000"/>
                        <a:lumOff val="40000"/>
                      </a:schemeClr>
                    </a:solidFill>
                  </a:tcPr>
                </a:tc>
                <a:tc vMerge="1">
                  <a:txBody>
                    <a:bodyPr/>
                    <a:lstStyle/>
                    <a:p>
                      <a:pPr marL="36000" algn="l" fontAlgn="ctr"/>
                      <a:endParaRPr lang="en-US" sz="13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noFill/>
                  </a:tcPr>
                </a:tc>
                <a:tc>
                  <a:txBody>
                    <a:bodyPr/>
                    <a:lstStyle/>
                    <a:p>
                      <a:pPr marL="36000" marR="0" lvl="0" indent="0" algn="l" defTabSz="914377" rtl="0" eaLnBrk="1" fontAlgn="ctr" latinLnBrk="0" hangingPunct="1">
                        <a:lnSpc>
                          <a:spcPct val="100000"/>
                        </a:lnSpc>
                        <a:spcBef>
                          <a:spcPts val="0"/>
                        </a:spcBef>
                        <a:spcAft>
                          <a:spcPts val="0"/>
                        </a:spcAft>
                        <a:buClrTx/>
                        <a:buSzTx/>
                        <a:buFontTx/>
                        <a:buNone/>
                        <a:tabLst/>
                        <a:defRPr/>
                      </a:pPr>
                      <a:r>
                        <a:rPr lang="ja-JP" altLang="en-US" sz="1000" u="none" strike="noStrike">
                          <a:solidFill>
                            <a:schemeClr val="tx1"/>
                          </a:solidFill>
                          <a:effectLst/>
                          <a:latin typeface="BIZ UDゴシック" panose="020B0400000000000000" pitchFamily="49" charset="-128"/>
                          <a:ea typeface="BIZ UDゴシック" panose="020B0400000000000000" pitchFamily="49" charset="-128"/>
                        </a:rPr>
                        <a:t>Ｃ２</a:t>
                      </a:r>
                      <a:r>
                        <a:rPr lang="en-US" altLang="ja-JP" sz="1000" u="none" strike="noStrike">
                          <a:solidFill>
                            <a:schemeClr val="tx1"/>
                          </a:solidFill>
                          <a:effectLst/>
                          <a:latin typeface="BIZ UDゴシック" panose="020B0400000000000000" pitchFamily="49" charset="-128"/>
                          <a:ea typeface="BIZ UDゴシック" panose="020B0400000000000000" pitchFamily="49" charset="-128"/>
                        </a:rPr>
                        <a:t>:</a:t>
                      </a: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損傷の進行が緩やかな道路</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p>
                      <a:pPr marL="36000" marR="0" lvl="0" indent="0" algn="l" defTabSz="914377" rtl="0" eaLnBrk="1" fontAlgn="ctr" latinLnBrk="0" hangingPunct="1">
                        <a:lnSpc>
                          <a:spcPct val="100000"/>
                        </a:lnSpc>
                        <a:spcBef>
                          <a:spcPts val="0"/>
                        </a:spcBef>
                        <a:spcAft>
                          <a:spcPts val="0"/>
                        </a:spcAft>
                        <a:buClrTx/>
                        <a:buSzTx/>
                        <a:buFontTx/>
                        <a:buNone/>
                        <a:tabLst/>
                        <a:defRPr/>
                      </a:pPr>
                      <a:r>
                        <a:rPr lang="ja-JP" altLang="en-US" sz="1000" b="0" i="0" u="none" strike="noStrike">
                          <a:solidFill>
                            <a:schemeClr val="tx1"/>
                          </a:solidFill>
                          <a:effectLst/>
                          <a:latin typeface="BIZ UDゴシック" panose="020B0400000000000000" pitchFamily="49" charset="-128"/>
                          <a:ea typeface="BIZ UDゴシック" panose="020B0400000000000000" pitchFamily="49" charset="-128"/>
                        </a:rPr>
                        <a:t>（需要が低い道路）概ね山間部に該当</a:t>
                      </a:r>
                      <a:endParaRPr lang="en-US" altLang="ja-JP" sz="1000" b="0" i="0" u="none" strike="noStrike">
                        <a:solidFill>
                          <a:schemeClr val="tx1"/>
                        </a:solidFill>
                        <a:effectLst/>
                        <a:latin typeface="BIZ UDゴシック" panose="020B0400000000000000" pitchFamily="49" charset="-128"/>
                        <a:ea typeface="BIZ UDゴシック" panose="020B0400000000000000" pitchFamily="49" charset="-128"/>
                      </a:endParaRPr>
                    </a:p>
                  </a:txBody>
                  <a:tcPr marL="0" marR="0" marT="0" marB="0" anchor="ctr">
                    <a:solidFill>
                      <a:schemeClr val="accent5">
                        <a:lumMod val="20000"/>
                        <a:lumOff val="80000"/>
                      </a:schemeClr>
                    </a:solidFill>
                  </a:tcPr>
                </a:tc>
                <a:extLst>
                  <a:ext uri="{0D108BD9-81ED-4DB2-BD59-A6C34878D82A}">
                    <a16:rowId xmlns:a16="http://schemas.microsoft.com/office/drawing/2014/main" val="2754496800"/>
                  </a:ext>
                </a:extLst>
              </a:tr>
            </a:tbl>
          </a:graphicData>
        </a:graphic>
      </p:graphicFrame>
      <p:sp>
        <p:nvSpPr>
          <p:cNvPr id="32" name="テキスト ボックス 31">
            <a:extLst>
              <a:ext uri="{FF2B5EF4-FFF2-40B4-BE49-F238E27FC236}">
                <a16:creationId xmlns:a16="http://schemas.microsoft.com/office/drawing/2014/main" id="{8D20DBB7-F767-4D79-A47A-646C131C051C}"/>
              </a:ext>
            </a:extLst>
          </p:cNvPr>
          <p:cNvSpPr txBox="1"/>
          <p:nvPr/>
        </p:nvSpPr>
        <p:spPr>
          <a:xfrm>
            <a:off x="4263263" y="2020046"/>
            <a:ext cx="4084313" cy="769441"/>
          </a:xfrm>
          <a:prstGeom prst="rect">
            <a:avLst/>
          </a:prstGeom>
          <a:noFill/>
        </p:spPr>
        <p:txBody>
          <a:bodyPr wrap="square" rtlCol="0">
            <a:spAutoFit/>
          </a:bodyPr>
          <a:lstStyle/>
          <a:p>
            <a:pPr eaLnBrk="1" hangingPunct="1">
              <a:spcBef>
                <a:spcPts val="0"/>
              </a:spcBef>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②道路分類の設定</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171450" indent="-171450" eaLnBrk="1" hangingPunct="1">
              <a:spcBef>
                <a:spcPts val="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国の損傷の進行に応じた道路分類「分類</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B</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C</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」に区分</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a:p>
            <a:pPr marL="171450" indent="-171450" eaLnBrk="1" hangingPunct="1">
              <a:spcBef>
                <a:spcPts val="0"/>
              </a:spcBef>
              <a:buFont typeface="Wingdings" panose="05000000000000000000" pitchFamily="2" charset="2"/>
              <a:buChar char="Ø"/>
            </a:pP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分類</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C</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については、需要の大小、地形、交通量から</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C1(</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市街地</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と</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C2(</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山間部</a:t>
            </a:r>
            <a:r>
              <a:rPr lang="en-US" altLang="ja-JP" sz="110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100">
                <a:latin typeface="BIZ UDゴシック" panose="020B0400000000000000" pitchFamily="49" charset="-128"/>
                <a:ea typeface="BIZ UDゴシック" panose="020B0400000000000000" pitchFamily="49" charset="-128"/>
                <a:cs typeface="Meiryo UI" panose="020B0604030504040204" pitchFamily="50" charset="-128"/>
              </a:rPr>
              <a:t>に細分化し、路線の重要度を位置付け</a:t>
            </a:r>
            <a:endParaRPr lang="en-US" altLang="ja-JP" sz="11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3E61EF53-EBE9-4F87-9BB0-317EF902F081}"/>
              </a:ext>
            </a:extLst>
          </p:cNvPr>
          <p:cNvSpPr txBox="1"/>
          <p:nvPr/>
        </p:nvSpPr>
        <p:spPr>
          <a:xfrm>
            <a:off x="100013" y="2020046"/>
            <a:ext cx="4084313" cy="1785104"/>
          </a:xfrm>
          <a:prstGeom prst="rect">
            <a:avLst/>
          </a:prstGeom>
          <a:noFill/>
        </p:spPr>
        <p:txBody>
          <a:bodyPr wrap="square" rtlCol="0">
            <a:spAutoFit/>
          </a:bodyPr>
          <a:lstStyle/>
          <a:p>
            <a:pPr eaLnBrk="1" hangingPunct="1">
              <a:spcBef>
                <a:spcPts val="0"/>
              </a:spcBef>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①現状</a:t>
            </a:r>
            <a:endPar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1450" indent="-171450" eaLnBrk="1" hangingPunct="1">
              <a:spcBef>
                <a:spcPts val="0"/>
              </a:spcBef>
              <a:buFont typeface="Wingdings" panose="05000000000000000000" pitchFamily="2" charset="2"/>
              <a:buChar char="Ø"/>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舗装はこれまでの</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10</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年間で損傷箇所が増加</a:t>
            </a:r>
          </a:p>
          <a:p>
            <a:pPr eaLnBrk="1" hangingPunct="1">
              <a:spcBef>
                <a:spcPts val="0"/>
              </a:spcBef>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平均値が低下、 </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MCI3</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未満</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限界管理水準</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が現存）</a:t>
            </a:r>
            <a:endPar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endParaRPr>
          </a:p>
          <a:p>
            <a:pPr eaLnBrk="1" hangingPunct="1">
              <a:spcBef>
                <a:spcPts val="0"/>
              </a:spcBef>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・・舗装の健全性</a:t>
            </a:r>
          </a:p>
          <a:p>
            <a:pPr marL="171450" indent="-171450" eaLnBrk="1" hangingPunct="1">
              <a:spcBef>
                <a:spcPts val="0"/>
              </a:spcBef>
              <a:buFont typeface="Wingdings" panose="05000000000000000000" pitchFamily="2" charset="2"/>
              <a:buChar char="Ø"/>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劣化予測式から令和</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7</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年には</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MCI5</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未満が全体の</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5</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割程度となる予測（今後も低下傾向）</a:t>
            </a:r>
            <a:endPar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1450" indent="-171450" eaLnBrk="1" hangingPunct="1">
              <a:spcBef>
                <a:spcPts val="0"/>
              </a:spcBef>
              <a:buFont typeface="Wingdings" panose="05000000000000000000" pitchFamily="2" charset="2"/>
              <a:buChar char="Ø"/>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目標管理水準</a:t>
            </a:r>
            <a:endPar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endParaRPr>
          </a:p>
          <a:p>
            <a:pPr eaLnBrk="1" hangingPunct="1">
              <a:spcBef>
                <a:spcPts val="0"/>
              </a:spcBef>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　　重要度大　</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 5.0</a:t>
            </a:r>
          </a:p>
          <a:p>
            <a:pPr eaLnBrk="1" hangingPunct="1">
              <a:spcBef>
                <a:spcPts val="0"/>
              </a:spcBef>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重要度中　</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 4.0</a:t>
            </a:r>
          </a:p>
          <a:p>
            <a:pPr eaLnBrk="1" hangingPunct="1">
              <a:spcBef>
                <a:spcPts val="0"/>
              </a:spcBef>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　　重要度小　</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 3.0</a:t>
            </a:r>
          </a:p>
        </p:txBody>
      </p:sp>
      <p:sp>
        <p:nvSpPr>
          <p:cNvPr id="34" name="テキスト ボックス 33">
            <a:extLst>
              <a:ext uri="{FF2B5EF4-FFF2-40B4-BE49-F238E27FC236}">
                <a16:creationId xmlns:a16="http://schemas.microsoft.com/office/drawing/2014/main" id="{D82EF910-4176-401E-8FC3-F886BA961C42}"/>
              </a:ext>
            </a:extLst>
          </p:cNvPr>
          <p:cNvSpPr txBox="1"/>
          <p:nvPr/>
        </p:nvSpPr>
        <p:spPr>
          <a:xfrm>
            <a:off x="100013" y="3746929"/>
            <a:ext cx="5636579" cy="769441"/>
          </a:xfrm>
          <a:prstGeom prst="rect">
            <a:avLst/>
          </a:prstGeom>
          <a:noFill/>
        </p:spPr>
        <p:txBody>
          <a:bodyPr wrap="square" rtlCol="0">
            <a:spAutoFit/>
          </a:bodyPr>
          <a:lstStyle/>
          <a:p>
            <a:pPr eaLnBrk="1" hangingPunct="1">
              <a:spcBef>
                <a:spcPts val="0"/>
              </a:spcBef>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③目標管理水準の設定</a:t>
            </a:r>
            <a:endPar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1450" indent="-171450" eaLnBrk="1" hangingPunct="1">
              <a:spcBef>
                <a:spcPts val="0"/>
              </a:spcBef>
              <a:buFont typeface="Wingdings" panose="05000000000000000000" pitchFamily="2" charset="2"/>
              <a:buChar char="Ø"/>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劣化予測を活用し、</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LCC</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を算出</a:t>
            </a:r>
            <a:endPar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171450" indent="-171450" eaLnBrk="1" hangingPunct="1">
              <a:spcBef>
                <a:spcPts val="0"/>
              </a:spcBef>
              <a:buFont typeface="Wingdings" panose="05000000000000000000" pitchFamily="2" charset="2"/>
              <a:buChar char="Ø"/>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分類</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B</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、分類</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C1</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では、</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MCI4</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を管理水準にすることが最も経済的</a:t>
            </a:r>
          </a:p>
          <a:p>
            <a:pPr marL="171450" indent="-171450" eaLnBrk="1" hangingPunct="1">
              <a:spcBef>
                <a:spcPts val="0"/>
              </a:spcBef>
              <a:buFont typeface="Wingdings" panose="05000000000000000000" pitchFamily="2" charset="2"/>
              <a:buChar char="Ø"/>
            </a:pP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分類</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C2</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では、</a:t>
            </a:r>
            <a:r>
              <a:rPr lang="en-US" altLang="ja-JP" sz="1100" dirty="0">
                <a:latin typeface="BIZ UDゴシック" panose="020B0400000000000000" pitchFamily="49" charset="-128"/>
                <a:ea typeface="BIZ UDゴシック" panose="020B0400000000000000" pitchFamily="49" charset="-128"/>
                <a:cs typeface="Meiryo UI" panose="020B0604030504040204" pitchFamily="50" charset="-128"/>
              </a:rPr>
              <a:t>MCI3</a:t>
            </a:r>
            <a:r>
              <a:rPr lang="ja-JP" altLang="en-US" sz="1100" dirty="0">
                <a:latin typeface="BIZ UDゴシック" panose="020B0400000000000000" pitchFamily="49" charset="-128"/>
                <a:ea typeface="BIZ UDゴシック" panose="020B0400000000000000" pitchFamily="49" charset="-128"/>
                <a:cs typeface="Meiryo UI" panose="020B0604030504040204" pitchFamily="50" charset="-128"/>
              </a:rPr>
              <a:t>を管理水準とするのが妥当</a:t>
            </a:r>
          </a:p>
        </p:txBody>
      </p:sp>
      <p:sp>
        <p:nvSpPr>
          <p:cNvPr id="36" name="Text Box 5">
            <a:extLst>
              <a:ext uri="{FF2B5EF4-FFF2-40B4-BE49-F238E27FC236}">
                <a16:creationId xmlns:a16="http://schemas.microsoft.com/office/drawing/2014/main" id="{43A00161-3CF7-4534-9331-E1F3D586E40F}"/>
              </a:ext>
            </a:extLst>
          </p:cNvPr>
          <p:cNvSpPr txBox="1">
            <a:spLocks noChangeArrowheads="1"/>
          </p:cNvSpPr>
          <p:nvPr/>
        </p:nvSpPr>
        <p:spPr bwMode="auto">
          <a:xfrm>
            <a:off x="-206373" y="4503040"/>
            <a:ext cx="33696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図</a:t>
            </a:r>
            <a:r>
              <a:rPr lang="en-US" altLang="ja-JP" sz="100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 分類Ｂの路線</a:t>
            </a:r>
            <a:endParaRPr lang="en-US" altLang="ja-JP" sz="1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7" name="Text Box 5">
            <a:extLst>
              <a:ext uri="{FF2B5EF4-FFF2-40B4-BE49-F238E27FC236}">
                <a16:creationId xmlns:a16="http://schemas.microsoft.com/office/drawing/2014/main" id="{8B074E01-7594-49F9-AAB9-AE397D5420F1}"/>
              </a:ext>
            </a:extLst>
          </p:cNvPr>
          <p:cNvSpPr txBox="1">
            <a:spLocks noChangeArrowheads="1"/>
          </p:cNvSpPr>
          <p:nvPr/>
        </p:nvSpPr>
        <p:spPr bwMode="auto">
          <a:xfrm>
            <a:off x="2789420" y="4503039"/>
            <a:ext cx="33696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図</a:t>
            </a:r>
            <a:r>
              <a:rPr lang="en-US" altLang="ja-JP" sz="1000">
                <a:latin typeface="BIZ UDゴシック" panose="020B0400000000000000" pitchFamily="49" charset="-128"/>
                <a:ea typeface="BIZ UDゴシック" panose="020B0400000000000000" pitchFamily="49" charset="-128"/>
                <a:cs typeface="Meiryo UI" panose="020B0604030504040204" pitchFamily="50" charset="-128"/>
              </a:rPr>
              <a:t>2 </a:t>
            </a: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分類Ｃ</a:t>
            </a:r>
            <a:r>
              <a:rPr lang="en-US" altLang="ja-JP" sz="100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の路線</a:t>
            </a:r>
            <a:endParaRPr lang="en-US" altLang="ja-JP" sz="1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2" name="Text Box 5">
            <a:extLst>
              <a:ext uri="{FF2B5EF4-FFF2-40B4-BE49-F238E27FC236}">
                <a16:creationId xmlns:a16="http://schemas.microsoft.com/office/drawing/2014/main" id="{09C001F4-36C1-46DA-88B4-8B0EE882181F}"/>
              </a:ext>
            </a:extLst>
          </p:cNvPr>
          <p:cNvSpPr txBox="1">
            <a:spLocks noChangeArrowheads="1"/>
          </p:cNvSpPr>
          <p:nvPr/>
        </p:nvSpPr>
        <p:spPr bwMode="auto">
          <a:xfrm>
            <a:off x="5892787" y="4503544"/>
            <a:ext cx="33696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algn="ctr" eaLnBrk="0" fontAlgn="base" hangingPunct="0">
              <a:spcBef>
                <a:spcPct val="0"/>
              </a:spcBef>
              <a:spcAft>
                <a:spcPct val="0"/>
              </a:spcAft>
              <a:defRPr>
                <a:solidFill>
                  <a:schemeClr val="tx1"/>
                </a:solidFill>
                <a:latin typeface="Arial" charset="0"/>
                <a:ea typeface="ＭＳ Ｐゴシック" charset="-128"/>
              </a:defRPr>
            </a:lvl6pPr>
            <a:lvl7pPr marL="2971800" indent="-228600" algn="ctr" eaLnBrk="0" fontAlgn="base" hangingPunct="0">
              <a:spcBef>
                <a:spcPct val="0"/>
              </a:spcBef>
              <a:spcAft>
                <a:spcPct val="0"/>
              </a:spcAft>
              <a:defRPr>
                <a:solidFill>
                  <a:schemeClr val="tx1"/>
                </a:solidFill>
                <a:latin typeface="Arial" charset="0"/>
                <a:ea typeface="ＭＳ Ｐゴシック" charset="-128"/>
              </a:defRPr>
            </a:lvl7pPr>
            <a:lvl8pPr marL="3429000" indent="-228600" algn="ctr" eaLnBrk="0" fontAlgn="base" hangingPunct="0">
              <a:spcBef>
                <a:spcPct val="0"/>
              </a:spcBef>
              <a:spcAft>
                <a:spcPct val="0"/>
              </a:spcAft>
              <a:defRPr>
                <a:solidFill>
                  <a:schemeClr val="tx1"/>
                </a:solidFill>
                <a:latin typeface="Arial" charset="0"/>
                <a:ea typeface="ＭＳ Ｐゴシック" charset="-128"/>
              </a:defRPr>
            </a:lvl8pPr>
            <a:lvl9pPr marL="3886200" indent="-228600" algn="ctr"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ts val="600"/>
              </a:spcBef>
            </a:pP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図</a:t>
            </a:r>
            <a:r>
              <a:rPr lang="en-US" altLang="ja-JP" sz="1000">
                <a:latin typeface="BIZ UDゴシック" panose="020B0400000000000000" pitchFamily="49" charset="-128"/>
                <a:ea typeface="BIZ UDゴシック" panose="020B0400000000000000" pitchFamily="49" charset="-128"/>
                <a:cs typeface="Meiryo UI" panose="020B0604030504040204" pitchFamily="50" charset="-128"/>
              </a:rPr>
              <a:t>3 </a:t>
            </a:r>
            <a:r>
              <a:rPr lang="ja-JP" altLang="en-US" sz="1000">
                <a:latin typeface="BIZ UDゴシック" panose="020B0400000000000000" pitchFamily="49" charset="-128"/>
                <a:ea typeface="BIZ UDゴシック" panose="020B0400000000000000" pitchFamily="49" charset="-128"/>
                <a:cs typeface="Meiryo UI" panose="020B0604030504040204" pitchFamily="50" charset="-128"/>
              </a:rPr>
              <a:t>分類Ｃ２の路線</a:t>
            </a:r>
            <a:endParaRPr lang="en-US" altLang="ja-JP" sz="100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2" name="正方形/長方形 11">
            <a:extLst>
              <a:ext uri="{FF2B5EF4-FFF2-40B4-BE49-F238E27FC236}">
                <a16:creationId xmlns:a16="http://schemas.microsoft.com/office/drawing/2014/main" id="{06DB4786-75BB-4C10-B58F-7A5FE1078DFD}"/>
              </a:ext>
            </a:extLst>
          </p:cNvPr>
          <p:cNvSpPr>
            <a:spLocks noChangeArrowheads="1"/>
          </p:cNvSpPr>
          <p:nvPr/>
        </p:nvSpPr>
        <p:spPr bwMode="auto">
          <a:xfrm>
            <a:off x="6148388" y="173995"/>
            <a:ext cx="2987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i="0" u="none" strike="noStrike" baseline="0">
                <a:solidFill>
                  <a:schemeClr val="bg1"/>
                </a:solidFill>
                <a:latin typeface="Meiryo UI" panose="020B0604030504040204" pitchFamily="50" charset="-128"/>
                <a:ea typeface="Meiryo UI" panose="020B0604030504040204" pitchFamily="50" charset="-128"/>
              </a:rPr>
              <a:t>効率的・効果的な維持管理の推進</a:t>
            </a:r>
            <a:endParaRPr lang="ja-JP" altLang="en-US" sz="1200" b="1">
              <a:solidFill>
                <a:schemeClr val="bg1"/>
              </a:solidFill>
              <a:latin typeface="Meiryo UI"/>
              <a:ea typeface="Meiryo UI"/>
            </a:endParaRPr>
          </a:p>
        </p:txBody>
      </p:sp>
      <p:pic>
        <p:nvPicPr>
          <p:cNvPr id="2" name="図 1" descr="グラフ, 折れ線グラフ&#10;&#10;説明は自動で生成されたものです">
            <a:extLst>
              <a:ext uri="{FF2B5EF4-FFF2-40B4-BE49-F238E27FC236}">
                <a16:creationId xmlns:a16="http://schemas.microsoft.com/office/drawing/2014/main" id="{6FFC31D1-A820-F435-EA28-35EF64743BEE}"/>
              </a:ext>
            </a:extLst>
          </p:cNvPr>
          <p:cNvPicPr>
            <a:picLocks noChangeAspect="1"/>
          </p:cNvPicPr>
          <p:nvPr/>
        </p:nvPicPr>
        <p:blipFill>
          <a:blip r:embed="rId2"/>
          <a:stretch>
            <a:fillRect/>
          </a:stretch>
        </p:blipFill>
        <p:spPr>
          <a:xfrm>
            <a:off x="97970" y="4745251"/>
            <a:ext cx="9037865" cy="1335340"/>
          </a:xfrm>
          <a:prstGeom prst="rect">
            <a:avLst/>
          </a:prstGeom>
        </p:spPr>
      </p:pic>
      <p:pic>
        <p:nvPicPr>
          <p:cNvPr id="3" name="図 2" descr="アイコン&#10;&#10;説明は自動で生成されたものです">
            <a:extLst>
              <a:ext uri="{FF2B5EF4-FFF2-40B4-BE49-F238E27FC236}">
                <a16:creationId xmlns:a16="http://schemas.microsoft.com/office/drawing/2014/main" id="{07371A0D-1B13-88C7-9B65-DDBDB3E2519E}"/>
              </a:ext>
            </a:extLst>
          </p:cNvPr>
          <p:cNvPicPr>
            <a:picLocks noChangeAspect="1"/>
          </p:cNvPicPr>
          <p:nvPr/>
        </p:nvPicPr>
        <p:blipFill>
          <a:blip r:embed="rId3"/>
          <a:stretch>
            <a:fillRect/>
          </a:stretch>
        </p:blipFill>
        <p:spPr>
          <a:xfrm>
            <a:off x="8222796" y="4516211"/>
            <a:ext cx="903515" cy="1164772"/>
          </a:xfrm>
          <a:prstGeom prst="rect">
            <a:avLst/>
          </a:prstGeom>
        </p:spPr>
      </p:pic>
      <p:graphicFrame>
        <p:nvGraphicFramePr>
          <p:cNvPr id="20" name="表 8">
            <a:extLst>
              <a:ext uri="{FF2B5EF4-FFF2-40B4-BE49-F238E27FC236}">
                <a16:creationId xmlns:a16="http://schemas.microsoft.com/office/drawing/2014/main" id="{A5E596B9-A1E5-4118-A56A-E133A5BE876D}"/>
              </a:ext>
            </a:extLst>
          </p:cNvPr>
          <p:cNvGraphicFramePr>
            <a:graphicFrameLocks noGrp="1"/>
          </p:cNvGraphicFramePr>
          <p:nvPr>
            <p:extLst>
              <p:ext uri="{D42A27DB-BD31-4B8C-83A1-F6EECF244321}">
                <p14:modId xmlns:p14="http://schemas.microsoft.com/office/powerpoint/2010/main" val="1274222157"/>
              </p:ext>
            </p:extLst>
          </p:nvPr>
        </p:nvGraphicFramePr>
        <p:xfrm>
          <a:off x="1730602" y="3183764"/>
          <a:ext cx="2501957" cy="627480"/>
        </p:xfrm>
        <a:graphic>
          <a:graphicData uri="http://schemas.openxmlformats.org/drawingml/2006/table">
            <a:tbl>
              <a:tblPr firstRow="1" bandRow="1">
                <a:tableStyleId>{5C22544A-7EE6-4342-B048-85BDC9FD1C3A}</a:tableStyleId>
              </a:tblPr>
              <a:tblGrid>
                <a:gridCol w="707459">
                  <a:extLst>
                    <a:ext uri="{9D8B030D-6E8A-4147-A177-3AD203B41FA5}">
                      <a16:colId xmlns:a16="http://schemas.microsoft.com/office/drawing/2014/main" val="3418204257"/>
                    </a:ext>
                  </a:extLst>
                </a:gridCol>
                <a:gridCol w="1794498">
                  <a:extLst>
                    <a:ext uri="{9D8B030D-6E8A-4147-A177-3AD203B41FA5}">
                      <a16:colId xmlns:a16="http://schemas.microsoft.com/office/drawing/2014/main" val="4191404183"/>
                    </a:ext>
                  </a:extLst>
                </a:gridCol>
              </a:tblGrid>
              <a:tr h="0">
                <a:tc>
                  <a:txBody>
                    <a:bodyPr/>
                    <a:lstStyle/>
                    <a:p>
                      <a:pPr algn="ctr"/>
                      <a:r>
                        <a:rPr lang="en-US" altLang="ja-JP" sz="9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MCI</a:t>
                      </a:r>
                      <a:r>
                        <a:rPr lang="ja-JP" altLang="en-US" sz="9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9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5</a:t>
                      </a:r>
                      <a:endParaRPr kumimoji="1" lang="ja-JP" altLang="en-US" sz="9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高速道路並みの管理</a:t>
                      </a:r>
                      <a:endParaRPr kumimoji="1" lang="ja-JP" altLang="en-US" sz="9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919934"/>
                  </a:ext>
                </a:extLst>
              </a:tr>
              <a:tr h="0">
                <a:tc>
                  <a:txBody>
                    <a:bodyPr/>
                    <a:lstStyle/>
                    <a:p>
                      <a:pPr algn="ctr"/>
                      <a:r>
                        <a:rPr lang="en-US" altLang="ja-JP" sz="900" b="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4</a:t>
                      </a:r>
                      <a:r>
                        <a:rPr kumimoji="1" lang="ja-JP" altLang="en-US"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MCI</a:t>
                      </a:r>
                      <a:r>
                        <a:rPr kumimoji="1" lang="ja-JP" altLang="en-US"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lang="en-US" altLang="ja-JP" sz="900" b="0" dirty="0">
                          <a:solidFill>
                            <a:schemeClr val="tx1"/>
                          </a:solidFill>
                          <a:latin typeface="BIZ UDゴシック" panose="020B0400000000000000" pitchFamily="49" charset="-128"/>
                          <a:ea typeface="BIZ UDゴシック" panose="020B0400000000000000" pitchFamily="49" charset="-128"/>
                        </a:rPr>
                        <a:t>5</a:t>
                      </a:r>
                      <a:endParaRPr kumimoji="1" lang="ja-JP" altLang="en-US" sz="9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b="0" dirty="0">
                          <a:solidFill>
                            <a:schemeClr val="tx1"/>
                          </a:solidFill>
                          <a:latin typeface="BIZ UDゴシック" panose="020B0400000000000000" pitchFamily="49" charset="-128"/>
                          <a:ea typeface="BIZ UDゴシック" panose="020B0400000000000000" pitchFamily="49" charset="-128"/>
                        </a:rPr>
                        <a:t>幹線道路の管理</a:t>
                      </a:r>
                      <a:endParaRPr kumimoji="1" lang="ja-JP" altLang="en-US" sz="9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4439926"/>
                  </a:ext>
                </a:extLst>
              </a:tr>
              <a:tr h="0">
                <a:tc>
                  <a:txBody>
                    <a:bodyPr/>
                    <a:lstStyle/>
                    <a:p>
                      <a:pPr algn="ctr"/>
                      <a:r>
                        <a:rPr lang="en-US" altLang="ja-JP" sz="900" b="0" dirty="0">
                          <a:solidFill>
                            <a:schemeClr val="tx1"/>
                          </a:solidFill>
                          <a:latin typeface="BIZ UDゴシック" panose="020B0400000000000000" pitchFamily="49" charset="-128"/>
                          <a:ea typeface="BIZ UDゴシック" panose="020B0400000000000000" pitchFamily="49" charset="-128"/>
                        </a:rPr>
                        <a:t>3</a:t>
                      </a:r>
                      <a:r>
                        <a:rPr kumimoji="1" lang="ja-JP" altLang="en-US"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MCI</a:t>
                      </a:r>
                      <a:r>
                        <a:rPr kumimoji="1" lang="ja-JP" altLang="en-US"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a:t>
                      </a:r>
                      <a:r>
                        <a:rPr kumimoji="1" lang="en-US" altLang="ja-JP"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4</a:t>
                      </a:r>
                      <a:endParaRPr kumimoji="1" lang="ja-JP" altLang="en-US" sz="9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eaLnBrk="1" hangingPunct="1">
                        <a:spcBef>
                          <a:spcPts val="0"/>
                        </a:spcBef>
                      </a:pPr>
                      <a:r>
                        <a:rPr kumimoji="1" lang="ja-JP" altLang="en-US" sz="9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道路を安全に供用できる最低限度</a:t>
                      </a:r>
                      <a:endParaRPr kumimoji="1" lang="ja-JP" altLang="en-US" sz="900" b="0" dirty="0">
                        <a:solidFill>
                          <a:schemeClr val="tx1"/>
                        </a:solidFill>
                      </a:endParaRP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6691987"/>
                  </a:ext>
                </a:extLst>
              </a:tr>
            </a:tbl>
          </a:graphicData>
        </a:graphic>
      </p:graphicFrame>
    </p:spTree>
    <p:extLst>
      <p:ext uri="{BB962C8B-B14F-4D97-AF65-F5344CB8AC3E}">
        <p14:creationId xmlns:p14="http://schemas.microsoft.com/office/powerpoint/2010/main" val="7934977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ドキュメント" ma:contentTypeID="0x010100D7EA3F2BC752A1428EE07E9272CDF94E" ma:contentTypeVersion="4" ma:contentTypeDescription="新しいドキュメントを作成します。" ma:contentTypeScope="" ma:versionID="55b10cc85b25a2a3f4e6990cf4a70f8b">
  <xsd:schema xmlns:xsd="http://www.w3.org/2001/XMLSchema" xmlns:xs="http://www.w3.org/2001/XMLSchema" xmlns:p="http://schemas.microsoft.com/office/2006/metadata/properties" xmlns:ns2="f255de00-f374-4f80-95fe-1db519cb37fd" targetNamespace="http://schemas.microsoft.com/office/2006/metadata/properties" ma:root="true" ma:fieldsID="a88a76df7d3f05e4024ef00dd6709c69" ns2:_="">
    <xsd:import namespace="f255de00-f374-4f80-95fe-1db519cb37f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55de00-f374-4f80-95fe-1db519cb3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2CC6DC-F14A-4712-8106-7AAC59536574}">
  <ds:schemaRefs>
    <ds:schemaRef ds:uri="http://schemas.microsoft.com/office/2006/metadata/longProperties"/>
  </ds:schemaRefs>
</ds:datastoreItem>
</file>

<file path=customXml/itemProps2.xml><?xml version="1.0" encoding="utf-8"?>
<ds:datastoreItem xmlns:ds="http://schemas.openxmlformats.org/officeDocument/2006/customXml" ds:itemID="{C5B11B18-EFF9-4CB1-BD1A-A4BFA04EF17F}">
  <ds:schemaRefs>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f255de00-f374-4f80-95fe-1db519cb37fd"/>
    <ds:schemaRef ds:uri="http://purl.org/dc/dcmitype/"/>
  </ds:schemaRefs>
</ds:datastoreItem>
</file>

<file path=customXml/itemProps3.xml><?xml version="1.0" encoding="utf-8"?>
<ds:datastoreItem xmlns:ds="http://schemas.openxmlformats.org/officeDocument/2006/customXml" ds:itemID="{09E567E2-F229-4849-AFBA-E74CB7052048}">
  <ds:schemaRefs>
    <ds:schemaRef ds:uri="http://schemas.microsoft.com/sharepoint/v3/contenttype/forms"/>
  </ds:schemaRefs>
</ds:datastoreItem>
</file>

<file path=customXml/itemProps4.xml><?xml version="1.0" encoding="utf-8"?>
<ds:datastoreItem xmlns:ds="http://schemas.openxmlformats.org/officeDocument/2006/customXml" ds:itemID="{33FD9F51-36B7-4FAE-AF10-AF27ACFB2756}">
  <ds:schemaRefs>
    <ds:schemaRef ds:uri="f255de00-f374-4f80-95fe-1db519cb37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151</TotalTime>
  <Words>14170</Words>
  <Application>Microsoft Office PowerPoint</Application>
  <PresentationFormat>画面に合わせる (4:3)</PresentationFormat>
  <Paragraphs>922</Paragraphs>
  <Slides>39</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39</vt:i4>
      </vt:variant>
    </vt:vector>
  </HeadingPairs>
  <TitlesOfParts>
    <vt:vector size="53" baseType="lpstr">
      <vt:lpstr>BIZ UDPゴシック</vt:lpstr>
      <vt:lpstr>BIZ UDゴシック</vt:lpstr>
      <vt:lpstr>Meiryo UI</vt:lpstr>
      <vt:lpstr>MS PGothic</vt:lpstr>
      <vt:lpstr>MS PGothic</vt:lpstr>
      <vt:lpstr>MS Mincho</vt:lpstr>
      <vt:lpstr>UD デジタル 教科書体 NK-B</vt:lpstr>
      <vt:lpstr>UD デジタル 教科書体 NK-R</vt:lpstr>
      <vt:lpstr>メイリオ</vt:lpstr>
      <vt:lpstr>Arial</vt:lpstr>
      <vt:lpstr>Calibri</vt:lpstr>
      <vt:lpstr>Georgia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入谷　真弘</cp:lastModifiedBy>
  <cp:revision>49</cp:revision>
  <cp:lastPrinted>2024-08-09T01:13:10Z</cp:lastPrinted>
  <dcterms:created xsi:type="dcterms:W3CDTF">2013-03-26T10:27:51Z</dcterms:created>
  <dcterms:modified xsi:type="dcterms:W3CDTF">2024-11-25T05:49:23Z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0x010100D7EA3F2BC752A1428EE07E9272CDF94E</vt:lpwstr>
  </property>
  <property fmtid="{D5CDD505-2E9C-101B-9397-08002B2CF9AE}" pid="3" name="display_urn:schemas-microsoft-com:office:office#SharedWithUsers">
    <vt:lpwstr>中井　和弘;妻井　繁信;石井　良典;丸橋　尚司</vt:lpwstr>
  </property>
  <property fmtid="{D5CDD505-2E9C-101B-9397-08002B2CF9AE}" pid="4" name="SharedWithUsers">
    <vt:lpwstr>7;#中井　和弘;#8;#妻井　繁信;#40;#石井　良典;#41;#丸橋　尚司</vt:lpwstr>
  </property>
  <property fmtid="{D5CDD505-2E9C-101B-9397-08002B2CF9AE}" pid="5" name="lcf76f155ced4ddcb4097134ff3c332f">
    <vt:lpwstr/>
  </property>
  <property fmtid="{D5CDD505-2E9C-101B-9397-08002B2CF9AE}" pid="6" name="xd_Signature">
    <vt:lpwstr/>
  </property>
  <property fmtid="{D5CDD505-2E9C-101B-9397-08002B2CF9AE}" pid="7" name="display_urn:schemas-microsoft-com:office:office#Editor">
    <vt:lpwstr>山本　真也</vt:lpwstr>
  </property>
  <property fmtid="{D5CDD505-2E9C-101B-9397-08002B2CF9AE}" pid="8" name="Order">
    <vt:r8>41500</vt:r8>
  </property>
  <property fmtid="{D5CDD505-2E9C-101B-9397-08002B2CF9AE}" pid="9" name="xd_ProgID">
    <vt:lpwstr/>
  </property>
  <property fmtid="{D5CDD505-2E9C-101B-9397-08002B2CF9AE}" pid="10" name="_ExtendedDescription">
    <vt:lpwstr/>
  </property>
  <property fmtid="{D5CDD505-2E9C-101B-9397-08002B2CF9AE}" pid="11" name="display_urn:schemas-microsoft-com:office:office#Author">
    <vt:lpwstr>山本　真也</vt:lpwstr>
  </property>
  <property fmtid="{D5CDD505-2E9C-101B-9397-08002B2CF9AE}" pid="12" name="ComplianceAssetId">
    <vt:lpwstr/>
  </property>
  <property fmtid="{D5CDD505-2E9C-101B-9397-08002B2CF9AE}" pid="13" name="TemplateUrl">
    <vt:lpwstr/>
  </property>
  <property fmtid="{D5CDD505-2E9C-101B-9397-08002B2CF9AE}" pid="14" name="TriggerFlowInfo">
    <vt:lpwstr/>
  </property>
  <property fmtid="{D5CDD505-2E9C-101B-9397-08002B2CF9AE}" pid="15" name="MediaServiceImageTags">
    <vt:lpwstr/>
  </property>
</Properties>
</file>