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8"/>
  </p:notesMasterIdLst>
  <p:sldIdLst>
    <p:sldId id="450" r:id="rId6"/>
    <p:sldId id="261" r:id="rId7"/>
  </p:sldIdLst>
  <p:sldSz cx="9144000" cy="6858000" type="screen4x3"/>
  <p:notesSz cx="6646863" cy="97774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川崎　智也" initials="川崎　智也" lastIdx="32" clrIdx="0">
    <p:extLst>
      <p:ext uri="{19B8F6BF-5375-455C-9EA6-DF929625EA0E}">
        <p15:presenceInfo xmlns:p15="http://schemas.microsoft.com/office/powerpoint/2012/main" userId="S::KawasakiTo@lan.pref.osaka.jp::ac20898f-31f7-43dc-a338-5a251daa840d" providerId="AD"/>
      </p:ext>
    </p:extLst>
  </p:cmAuthor>
  <p:cmAuthor id="2" name="Misaki Kira(吉良　美咲)" initials="美吉" lastIdx="11" clrIdx="1">
    <p:extLst>
      <p:ext uri="{19B8F6BF-5375-455C-9EA6-DF929625EA0E}">
        <p15:presenceInfo xmlns:p15="http://schemas.microsoft.com/office/powerpoint/2012/main" userId="S::a8109@n-koei.co.jp::6c03237f-84d9-4ec8-87b1-1a2bbe98347a" providerId="AD"/>
      </p:ext>
    </p:extLst>
  </p:cmAuthor>
  <p:cmAuthor id="3" name="Akari Suzuki(鈴木　彩莉)" initials="彩鈴" lastIdx="10" clrIdx="2">
    <p:extLst>
      <p:ext uri="{19B8F6BF-5375-455C-9EA6-DF929625EA0E}">
        <p15:presenceInfo xmlns:p15="http://schemas.microsoft.com/office/powerpoint/2012/main" userId="S::a8882@n-koei.co.jp::93a08ebf-c7a1-4401-bd86-7755db2e364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CCFF"/>
    <a:srgbClr val="E2EFDA"/>
    <a:srgbClr val="FFFF99"/>
    <a:srgbClr val="FFFFCC"/>
    <a:srgbClr val="FFCC66"/>
    <a:srgbClr val="4F81BD"/>
    <a:srgbClr val="CCFFFF"/>
    <a:srgbClr val="D0D8E8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514" autoAdjust="0"/>
    <p:restoredTop sz="93135" autoAdjust="0"/>
  </p:normalViewPr>
  <p:slideViewPr>
    <p:cSldViewPr snapToGrid="0">
      <p:cViewPr varScale="1">
        <p:scale>
          <a:sx n="93" d="100"/>
          <a:sy n="93" d="100"/>
        </p:scale>
        <p:origin x="62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64DE4DCB-8404-F07D-CBEE-98C96946710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0101" cy="488793"/>
          </a:xfrm>
          <a:prstGeom prst="rect">
            <a:avLst/>
          </a:prstGeom>
        </p:spPr>
        <p:txBody>
          <a:bodyPr vert="horz" lIns="89667" tIns="44834" rIns="89667" bIns="44834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DA6A10C-F1BC-0222-EB9B-CCAEB51B593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765214" y="0"/>
            <a:ext cx="2880101" cy="488793"/>
          </a:xfrm>
          <a:prstGeom prst="rect">
            <a:avLst/>
          </a:prstGeom>
        </p:spPr>
        <p:txBody>
          <a:bodyPr vert="horz" lIns="89667" tIns="44834" rIns="89667" bIns="44834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83C3124-5547-4232-8843-7ED10DAEBC8D}" type="datetimeFigureOut">
              <a:rPr lang="ja-JP" altLang="en-US"/>
              <a:pPr>
                <a:defRPr/>
              </a:pPr>
              <a:t>2024/5/16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858476AE-B3FF-9A2A-2A08-286AA9068F0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881063" y="733425"/>
            <a:ext cx="4884737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67" tIns="44834" rIns="89667" bIns="44834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6E8F4F2B-1B0C-4975-7FEA-DC127DF492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4997" y="4644311"/>
            <a:ext cx="5316870" cy="4399133"/>
          </a:xfrm>
          <a:prstGeom prst="rect">
            <a:avLst/>
          </a:prstGeom>
        </p:spPr>
        <p:txBody>
          <a:bodyPr vert="horz" lIns="89667" tIns="44834" rIns="89667" bIns="44834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933F950-4AC7-8CBF-A2B9-19559A243E7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287059"/>
            <a:ext cx="2880101" cy="488792"/>
          </a:xfrm>
          <a:prstGeom prst="rect">
            <a:avLst/>
          </a:prstGeom>
        </p:spPr>
        <p:txBody>
          <a:bodyPr vert="horz" lIns="89667" tIns="44834" rIns="89667" bIns="44834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F7E41A2-CF1A-2138-BE55-4418322BECE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765214" y="9287059"/>
            <a:ext cx="2880101" cy="488792"/>
          </a:xfrm>
          <a:prstGeom prst="rect">
            <a:avLst/>
          </a:prstGeom>
        </p:spPr>
        <p:txBody>
          <a:bodyPr vert="horz" wrap="square" lIns="89667" tIns="44834" rIns="89667" bIns="4483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2F291AB-A61E-4810-9005-833F7017211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81063" y="733425"/>
            <a:ext cx="4884737" cy="366553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2E4369-2249-4278-B1DF-5F9B4EA07B7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5207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32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5670FA-D282-9AAA-57F0-7D7FCA906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AB433-0850-4C30-86C9-92F1B9847C76}" type="datetime1">
              <a:rPr lang="ja-JP" altLang="en-US"/>
              <a:pPr>
                <a:defRPr/>
              </a:pPr>
              <a:t>2024/5/16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962049-CF00-A780-7746-89CAA7E84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A2FAF5-EA77-1F01-EBBF-650CACBE3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BA487-71F3-4D0D-B4CF-FC113D8A2DC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17767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01509E0-2724-EC2E-A416-60F89F017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3CDC1-B5EF-44C3-BD21-7D59F2F99E81}" type="datetime1">
              <a:rPr lang="ja-JP" altLang="en-US"/>
              <a:pPr>
                <a:defRPr/>
              </a:pPr>
              <a:t>2024/5/16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FEE748-14C4-47C9-1725-01490E1E2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064BC4-C5A9-8777-051F-96CAA03B4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B3A81-B687-4193-9AF0-07B65A01A01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83800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5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5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74141EF-1F0B-30DD-C31F-C8EDBCE69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E3E5E-7F34-48CC-9CB7-169B4B68838F}" type="datetime1">
              <a:rPr lang="ja-JP" altLang="en-US"/>
              <a:pPr>
                <a:defRPr/>
              </a:pPr>
              <a:t>2024/5/16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F72300-E7E4-4670-32F0-6392E6DE5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BA28F8-576E-EDEA-2379-D17EEA2BC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14E8B-4D29-4894-80E8-9CC0AAFD7BE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84163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D54E69-E3AE-5EDB-5B39-FC2E6C311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52A6F-1A01-4FD2-9FDE-5A34BF108C3E}" type="datetime1">
              <a:rPr lang="ja-JP" altLang="en-US"/>
              <a:pPr>
                <a:defRPr/>
              </a:pPr>
              <a:t>2024/5/16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C42A12-2877-494B-37EA-7ECA17E5B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53007A-E8A2-31B2-9C02-1D73AF056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63430-3252-479E-A236-4BFB50326DC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5933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7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B5D6B43-0348-8AFD-C3C6-0139D4D71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8628B-1958-4C8E-A4FD-E5FD73B9A5E1}" type="datetime1">
              <a:rPr lang="ja-JP" altLang="en-US"/>
              <a:pPr>
                <a:defRPr/>
              </a:pPr>
              <a:t>2024/5/16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182F04-5E9C-86D6-9981-442180766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7B2A11-F02B-B690-9608-4F26DE694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A3F35-4CB7-4667-918C-E2A7EE04C9E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4978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ED8663C8-15B6-94BA-F15C-F5B12D234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68BF6-DDDD-46FB-A836-AFEB357049C0}" type="datetime1">
              <a:rPr lang="ja-JP" altLang="en-US"/>
              <a:pPr>
                <a:defRPr/>
              </a:pPr>
              <a:t>2024/5/16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3E8191D0-2930-171B-AC87-E53A7D41C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EE559E5D-077E-D750-572B-CFCE33B4A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8F548-887D-4A01-A8CD-54ED8D58FA9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81999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2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1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7" indent="0">
              <a:buNone/>
              <a:defRPr sz="1600" b="1"/>
            </a:lvl5pPr>
            <a:lvl6pPr marL="2285772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1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5D585C62-34A4-9942-EEC5-883EAAB52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EB61A-10A5-406E-BAAB-1CB7BF484101}" type="datetime1">
              <a:rPr lang="ja-JP" altLang="en-US"/>
              <a:pPr>
                <a:defRPr/>
              </a:pPr>
              <a:t>2024/5/16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CEA22F04-2F38-A5D7-3E0D-722FEF5F2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89663619-0A66-E7FF-C0F5-CB3B7C9B2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8F459-450F-4125-A52C-4DBF783E63F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71399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7E25270E-2FC4-35C1-A243-1D059AF0C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20D9B-2DFB-453B-9E66-71EA59E71A0E}" type="datetime1">
              <a:rPr lang="ja-JP" altLang="en-US"/>
              <a:pPr>
                <a:defRPr/>
              </a:pPr>
              <a:t>2024/5/16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51A74775-4C58-2FE5-D89F-D261E79DE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C0865F17-5CA8-DDB3-1A86-8577AB095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74904" y="6520262"/>
            <a:ext cx="2133600" cy="365125"/>
          </a:xfrm>
        </p:spPr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fld id="{B1242370-49B6-497A-A9CB-F1C57C2E283E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70692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3CC80A71-F3E8-016F-AD51-520D13D57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A3A5E-8BA7-4B95-A0FB-D075B7A3CDB3}" type="datetime1">
              <a:rPr lang="ja-JP" altLang="en-US"/>
              <a:pPr>
                <a:defRPr/>
              </a:pPr>
              <a:t>2024/5/16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CA35F404-8A72-C872-7E19-474220D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F7E634F6-CFEC-2CC5-EDDF-464F0829F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74904" y="6520262"/>
            <a:ext cx="2133600" cy="365125"/>
          </a:xfrm>
        </p:spPr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fld id="{ACFF681C-E49F-4E85-8694-E4DDC777B265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65027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6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3" y="273057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6" y="1435106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54" indent="0">
              <a:buNone/>
              <a:defRPr sz="1200"/>
            </a:lvl2pPr>
            <a:lvl3pPr marL="914309" indent="0">
              <a:buNone/>
              <a:defRPr sz="1000"/>
            </a:lvl3pPr>
            <a:lvl4pPr marL="1371464" indent="0">
              <a:buNone/>
              <a:defRPr sz="900"/>
            </a:lvl4pPr>
            <a:lvl5pPr marL="1828617" indent="0">
              <a:buNone/>
              <a:defRPr sz="900"/>
            </a:lvl5pPr>
            <a:lvl6pPr marL="2285772" indent="0">
              <a:buNone/>
              <a:defRPr sz="900"/>
            </a:lvl6pPr>
            <a:lvl7pPr marL="2742926" indent="0">
              <a:buNone/>
              <a:defRPr sz="900"/>
            </a:lvl7pPr>
            <a:lvl8pPr marL="3200081" indent="0">
              <a:buNone/>
              <a:defRPr sz="900"/>
            </a:lvl8pPr>
            <a:lvl9pPr marL="3657235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4CEA096E-DDA2-9AB7-135F-1A2BBEDF4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53715-721F-4983-8706-A9184CDC5344}" type="datetime1">
              <a:rPr lang="ja-JP" altLang="en-US"/>
              <a:pPr>
                <a:defRPr/>
              </a:pPr>
              <a:t>2024/5/16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32FD0281-9651-2D8E-0150-10F7580DA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35C14C71-9EBD-EFB1-96DD-1CD9A59FF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0D9F0-731D-47B3-8076-DD3BDD8191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43772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54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7" indent="0">
              <a:buNone/>
              <a:defRPr sz="2000"/>
            </a:lvl5pPr>
            <a:lvl6pPr marL="2285772" indent="0">
              <a:buNone/>
              <a:defRPr sz="2000"/>
            </a:lvl6pPr>
            <a:lvl7pPr marL="2742926" indent="0">
              <a:buNone/>
              <a:defRPr sz="2000"/>
            </a:lvl7pPr>
            <a:lvl8pPr marL="3200081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54" indent="0">
              <a:buNone/>
              <a:defRPr sz="1200"/>
            </a:lvl2pPr>
            <a:lvl3pPr marL="914309" indent="0">
              <a:buNone/>
              <a:defRPr sz="1000"/>
            </a:lvl3pPr>
            <a:lvl4pPr marL="1371464" indent="0">
              <a:buNone/>
              <a:defRPr sz="900"/>
            </a:lvl4pPr>
            <a:lvl5pPr marL="1828617" indent="0">
              <a:buNone/>
              <a:defRPr sz="900"/>
            </a:lvl5pPr>
            <a:lvl6pPr marL="2285772" indent="0">
              <a:buNone/>
              <a:defRPr sz="900"/>
            </a:lvl6pPr>
            <a:lvl7pPr marL="2742926" indent="0">
              <a:buNone/>
              <a:defRPr sz="900"/>
            </a:lvl7pPr>
            <a:lvl8pPr marL="3200081" indent="0">
              <a:buNone/>
              <a:defRPr sz="900"/>
            </a:lvl8pPr>
            <a:lvl9pPr marL="3657235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CAA15732-57D6-F5CC-70A6-834228B44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E19C1-7403-4048-B29C-1C5E4EA4A3F9}" type="datetime1">
              <a:rPr lang="ja-JP" altLang="en-US"/>
              <a:pPr>
                <a:defRPr/>
              </a:pPr>
              <a:t>2024/5/16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043BCDD4-F913-2B53-04AA-F5DDC01B6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3749C99-281F-79E4-06AC-5AED96CC1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4B3DF-4ED8-4BE4-A895-64D166A3C6C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0792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117CF7A8-F57F-0DF0-4ECB-0973A1A36A3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2F267F18-809B-B9E5-E9DE-A5E963C4668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3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BB18025-9E5D-0B6F-107E-11030668AC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115126C-C6B6-44CB-BD7E-AD1E11C93313}" type="datetime1">
              <a:rPr lang="ja-JP" altLang="en-US"/>
              <a:pPr>
                <a:defRPr/>
              </a:pPr>
              <a:t>2024/5/16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D744BC-CB31-1877-BFEA-C22A5FE197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52F5D7-87CD-4988-AB1A-77EFB8E285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415B2F6-E8BA-49C2-A468-9CBE428CAC0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154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309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464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617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1288" indent="-3412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08" indent="-28414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328" indent="-22699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494" indent="-22699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659" indent="-22699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8" indent="-228578" algn="l" defTabSz="914309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3" indent="-228578" algn="l" defTabSz="914309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7" indent="-228578" algn="l" defTabSz="914309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2" indent="-228578" algn="l" defTabSz="914309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0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91430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7" algn="l" defTabSz="91430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2" algn="l" defTabSz="91430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1" algn="l" defTabSz="91430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F923268B-ACA6-493F-925F-98131D56240C}"/>
              </a:ext>
            </a:extLst>
          </p:cNvPr>
          <p:cNvGrpSpPr/>
          <p:nvPr/>
        </p:nvGrpSpPr>
        <p:grpSpPr>
          <a:xfrm>
            <a:off x="106680" y="670562"/>
            <a:ext cx="9262078" cy="5959725"/>
            <a:chOff x="1619534" y="645517"/>
            <a:chExt cx="9327140" cy="5735812"/>
          </a:xfrm>
          <a:noFill/>
        </p:grpSpPr>
        <p:sp>
          <p:nvSpPr>
            <p:cNvPr id="23" name="正方形/長方形 22"/>
            <p:cNvSpPr/>
            <p:nvPr/>
          </p:nvSpPr>
          <p:spPr>
            <a:xfrm>
              <a:off x="1619534" y="645517"/>
              <a:ext cx="8953754" cy="573581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018FBEC2-8F43-405C-BD1F-4D66AFF06CD3}"/>
                </a:ext>
              </a:extLst>
            </p:cNvPr>
            <p:cNvGrpSpPr/>
            <p:nvPr/>
          </p:nvGrpSpPr>
          <p:grpSpPr>
            <a:xfrm>
              <a:off x="1888807" y="801569"/>
              <a:ext cx="9057867" cy="5424666"/>
              <a:chOff x="138568" y="1059036"/>
              <a:chExt cx="9441905" cy="5274350"/>
            </a:xfrm>
            <a:grpFill/>
          </p:grpSpPr>
          <p:sp>
            <p:nvSpPr>
              <p:cNvPr id="7" name="テキスト ボックス 9"/>
              <p:cNvSpPr txBox="1"/>
              <p:nvPr/>
            </p:nvSpPr>
            <p:spPr>
              <a:xfrm>
                <a:off x="4824522" y="1788932"/>
                <a:ext cx="2952000" cy="432000"/>
              </a:xfrm>
              <a:prstGeom prst="rect">
                <a:avLst/>
              </a:prstGeom>
              <a:no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indent="99893" algn="just"/>
                <a:r>
                  <a:rPr lang="ja-JP" altLang="en-US" sz="788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山口隆司委員（大阪公立大学教授）</a:t>
                </a:r>
                <a:endParaRPr lang="en-US" altLang="ja-JP" sz="788" kern="10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8" name="テキスト ボックス 15"/>
              <p:cNvSpPr txBox="1"/>
              <p:nvPr/>
            </p:nvSpPr>
            <p:spPr>
              <a:xfrm>
                <a:off x="4853769" y="4593708"/>
                <a:ext cx="2952000" cy="432000"/>
              </a:xfrm>
              <a:prstGeom prst="rect">
                <a:avLst/>
              </a:prstGeom>
              <a:grp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indent="100006" algn="just"/>
                <a:r>
                  <a:rPr lang="ja-JP" altLang="en-US" sz="788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前川晃委員</a:t>
                </a:r>
                <a:r>
                  <a:rPr lang="zh-TW" altLang="en-US" sz="788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（</a:t>
                </a:r>
                <a:r>
                  <a:rPr lang="ja-JP" altLang="en-US" sz="788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大阪産業大学教授</a:t>
                </a:r>
                <a:r>
                  <a:rPr lang="zh-TW" altLang="en-US" sz="788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）</a:t>
                </a:r>
                <a:endParaRPr lang="en-US" altLang="zh-TW" sz="788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12" name="左中かっこ 11"/>
              <p:cNvSpPr/>
              <p:nvPr/>
            </p:nvSpPr>
            <p:spPr>
              <a:xfrm>
                <a:off x="4558908" y="1753926"/>
                <a:ext cx="360000" cy="972000"/>
              </a:xfrm>
              <a:prstGeom prst="leftBrace">
                <a:avLst/>
              </a:prstGeom>
              <a:grpFill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13" name="左中かっこ 12"/>
              <p:cNvSpPr/>
              <p:nvPr/>
            </p:nvSpPr>
            <p:spPr>
              <a:xfrm>
                <a:off x="4581511" y="4554091"/>
                <a:ext cx="360000" cy="972000"/>
              </a:xfrm>
              <a:prstGeom prst="leftBrace">
                <a:avLst/>
              </a:prstGeom>
              <a:grpFill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14" name="左中かっこ 13"/>
              <p:cNvSpPr/>
              <p:nvPr/>
            </p:nvSpPr>
            <p:spPr>
              <a:xfrm>
                <a:off x="1770261" y="1878420"/>
                <a:ext cx="425475" cy="4413954"/>
              </a:xfrm>
              <a:prstGeom prst="leftBrace">
                <a:avLst/>
              </a:prstGeom>
              <a:grpFill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15" name="左中かっこ 14"/>
              <p:cNvSpPr/>
              <p:nvPr/>
            </p:nvSpPr>
            <p:spPr>
              <a:xfrm>
                <a:off x="4572003" y="3133073"/>
                <a:ext cx="360000" cy="972000"/>
              </a:xfrm>
              <a:prstGeom prst="leftBrace">
                <a:avLst/>
              </a:prstGeom>
              <a:grpFill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16" name="正方形/長方形 15"/>
              <p:cNvSpPr/>
              <p:nvPr/>
            </p:nvSpPr>
            <p:spPr>
              <a:xfrm>
                <a:off x="165864" y="1435255"/>
                <a:ext cx="4262120" cy="4898131"/>
              </a:xfrm>
              <a:prstGeom prst="rect">
                <a:avLst/>
              </a:prstGeom>
              <a:grpFill/>
              <a:ln w="38100"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7" name="テキスト ボックス 39"/>
              <p:cNvSpPr txBox="1"/>
              <p:nvPr/>
            </p:nvSpPr>
            <p:spPr>
              <a:xfrm>
                <a:off x="220456" y="1483197"/>
                <a:ext cx="3703472" cy="323215"/>
              </a:xfrm>
              <a:prstGeom prst="rect">
                <a:avLst/>
              </a:prstGeom>
              <a:grp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indent="100006" algn="just"/>
                <a:r>
                  <a:rPr lang="ja-JP" altLang="en-US" sz="1200" b="1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≪全体検討部会≫</a:t>
                </a:r>
                <a:r>
                  <a:rPr lang="ja-JP" altLang="en-US" sz="900" b="1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事務局：事業調整室</a:t>
                </a:r>
              </a:p>
            </p:txBody>
          </p:sp>
          <p:sp>
            <p:nvSpPr>
              <p:cNvPr id="18" name="角丸四角形 17"/>
              <p:cNvSpPr/>
              <p:nvPr/>
            </p:nvSpPr>
            <p:spPr>
              <a:xfrm>
                <a:off x="4211960" y="1646651"/>
                <a:ext cx="3816423" cy="1150345"/>
              </a:xfrm>
              <a:prstGeom prst="roundRect">
                <a:avLst>
                  <a:gd name="adj" fmla="val 4246"/>
                </a:avLst>
              </a:prstGeom>
              <a:grpFill/>
              <a:ln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19" name="テキスト ボックス 39"/>
              <p:cNvSpPr txBox="1"/>
              <p:nvPr/>
            </p:nvSpPr>
            <p:spPr>
              <a:xfrm>
                <a:off x="4498314" y="1460020"/>
                <a:ext cx="3511019" cy="254994"/>
              </a:xfrm>
              <a:prstGeom prst="rect">
                <a:avLst/>
              </a:prstGeom>
              <a:grp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/>
                <a:r>
                  <a:rPr lang="ja-JP" altLang="ja-JP" sz="900" b="1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≪道路・</a:t>
                </a:r>
                <a:r>
                  <a:rPr lang="ja-JP" altLang="en-US" sz="900" b="1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橋梁等部会</a:t>
                </a:r>
                <a:r>
                  <a:rPr lang="ja-JP" altLang="ja-JP" sz="900" b="1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≫</a:t>
                </a:r>
                <a:r>
                  <a:rPr lang="ja-JP" altLang="en-US" sz="788" b="1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事務局：道路室・交戦室・公園課</a:t>
                </a:r>
                <a:endParaRPr lang="ja-JP" altLang="ja-JP" sz="788" b="1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20" name="角丸四角形 19"/>
              <p:cNvSpPr/>
              <p:nvPr/>
            </p:nvSpPr>
            <p:spPr>
              <a:xfrm>
                <a:off x="4211960" y="3024084"/>
                <a:ext cx="3816424" cy="1146602"/>
              </a:xfrm>
              <a:prstGeom prst="roundRect">
                <a:avLst>
                  <a:gd name="adj" fmla="val 4246"/>
                </a:avLst>
              </a:prstGeom>
              <a:grpFill/>
              <a:ln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21" name="角丸四角形 20"/>
              <p:cNvSpPr/>
              <p:nvPr/>
            </p:nvSpPr>
            <p:spPr>
              <a:xfrm>
                <a:off x="4211959" y="4446646"/>
                <a:ext cx="3816425" cy="1117830"/>
              </a:xfrm>
              <a:prstGeom prst="roundRect">
                <a:avLst>
                  <a:gd name="adj" fmla="val 4246"/>
                </a:avLst>
              </a:prstGeom>
              <a:grpFill/>
              <a:ln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/>
              </a:p>
            </p:txBody>
          </p:sp>
          <p:sp>
            <p:nvSpPr>
              <p:cNvPr id="22" name="テキスト ボックス 39"/>
              <p:cNvSpPr txBox="1"/>
              <p:nvPr/>
            </p:nvSpPr>
            <p:spPr>
              <a:xfrm>
                <a:off x="4498314" y="4258806"/>
                <a:ext cx="3511019" cy="264039"/>
              </a:xfrm>
              <a:prstGeom prst="rect">
                <a:avLst/>
              </a:prstGeom>
              <a:grp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/>
                <a:r>
                  <a:rPr lang="ja-JP" altLang="en-US" sz="900" b="1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≪設備部会≫</a:t>
                </a:r>
                <a:r>
                  <a:rPr lang="ja-JP" altLang="en-US" sz="788" b="1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事務局：事業調整室</a:t>
                </a:r>
              </a:p>
            </p:txBody>
          </p:sp>
          <p:sp>
            <p:nvSpPr>
              <p:cNvPr id="24" name="テキスト ボックス 39"/>
              <p:cNvSpPr txBox="1"/>
              <p:nvPr/>
            </p:nvSpPr>
            <p:spPr>
              <a:xfrm>
                <a:off x="138568" y="1059036"/>
                <a:ext cx="6384974" cy="323215"/>
              </a:xfrm>
              <a:prstGeom prst="rect">
                <a:avLst/>
              </a:prstGeom>
              <a:grp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indent="100006" algn="just"/>
                <a:r>
                  <a:rPr lang="ja-JP" altLang="en-US" sz="1400" b="1" kern="100"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Meiryo UI" pitchFamily="50" charset="-128"/>
                  </a:rPr>
                  <a:t>大阪府都市基盤施設維持管理技術審議会　事務局：事業調整室</a:t>
                </a:r>
              </a:p>
            </p:txBody>
          </p:sp>
          <p:sp>
            <p:nvSpPr>
              <p:cNvPr id="28" name="テキスト ボックス 39"/>
              <p:cNvSpPr txBox="1"/>
              <p:nvPr/>
            </p:nvSpPr>
            <p:spPr>
              <a:xfrm>
                <a:off x="4498314" y="2875809"/>
                <a:ext cx="3511019" cy="233840"/>
              </a:xfrm>
              <a:prstGeom prst="rect">
                <a:avLst/>
              </a:prstGeom>
              <a:grp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/>
                <a:r>
                  <a:rPr lang="ja-JP" altLang="en-US" sz="900" b="1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≪河川等部会≫</a:t>
                </a:r>
                <a:r>
                  <a:rPr lang="ja-JP" altLang="en-US" sz="788" b="1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事務局：河川室・下水道室・大阪港湾局</a:t>
                </a:r>
              </a:p>
            </p:txBody>
          </p:sp>
          <p:sp>
            <p:nvSpPr>
              <p:cNvPr id="30" name="テキスト ボックス 11"/>
              <p:cNvSpPr txBox="1"/>
              <p:nvPr/>
            </p:nvSpPr>
            <p:spPr>
              <a:xfrm>
                <a:off x="2040931" y="3296364"/>
                <a:ext cx="2304000" cy="5760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/>
                <a:r>
                  <a:rPr lang="ja-JP" altLang="en-US" sz="788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河川等部会長</a:t>
                </a:r>
                <a:endParaRPr lang="en-US" altLang="ja-JP" sz="788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algn="just"/>
                <a:r>
                  <a:rPr lang="ja-JP" altLang="en-US" sz="788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杉浦邦征委員（京都大学教授）</a:t>
                </a:r>
                <a:endParaRPr lang="en-US" altLang="ja-JP" sz="788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31" name="テキスト ボックス 13"/>
              <p:cNvSpPr txBox="1"/>
              <p:nvPr/>
            </p:nvSpPr>
            <p:spPr>
              <a:xfrm>
                <a:off x="2040931" y="4745029"/>
                <a:ext cx="2304000" cy="5760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4050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/>
                <a:r>
                  <a:rPr lang="ja-JP" altLang="en-US" sz="788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設備部会長</a:t>
                </a:r>
                <a:endParaRPr lang="en-US" altLang="ja-JP" sz="788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algn="just"/>
                <a:r>
                  <a:rPr lang="ja-JP" altLang="en-US" sz="788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川合忠雄委員</a:t>
                </a:r>
                <a:r>
                  <a:rPr lang="zh-TW" altLang="en-US" sz="788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（</a:t>
                </a:r>
                <a:r>
                  <a:rPr lang="ja-JP" altLang="en-US" sz="788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大阪公立大学教授</a:t>
                </a:r>
                <a:r>
                  <a:rPr lang="zh-TW" altLang="en-US" sz="788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）</a:t>
                </a:r>
                <a:endParaRPr lang="en-US" altLang="zh-TW" sz="788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algn="just"/>
                <a:endParaRPr lang="en-US" altLang="ja-JP" sz="788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35" name="テキスト ボックス 1"/>
              <p:cNvSpPr txBox="1"/>
              <p:nvPr/>
            </p:nvSpPr>
            <p:spPr>
              <a:xfrm>
                <a:off x="8101250" y="1388012"/>
                <a:ext cx="849590" cy="1440921"/>
              </a:xfrm>
              <a:prstGeom prst="rect">
                <a:avLst/>
              </a:prstGeom>
              <a:grp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/>
                <a:r>
                  <a:rPr lang="ja-JP" altLang="en-US" sz="750" b="1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担任事務</a:t>
                </a:r>
                <a:r>
                  <a:rPr lang="ja-JP" altLang="en-US" sz="750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　　　　道路・モノレール・公園施設の土木施設（港湾・公園の橋梁・舗装含む）</a:t>
                </a:r>
                <a:endParaRPr lang="en-US" altLang="ja-JP" sz="750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algn="just"/>
                <a:r>
                  <a:rPr lang="ja-JP" altLang="en-US" sz="750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の長寿命化</a:t>
                </a:r>
              </a:p>
              <a:p>
                <a:pPr algn="just"/>
                <a:endParaRPr lang="ja-JP" altLang="en-US" sz="750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36" name="テキスト ボックス 1"/>
              <p:cNvSpPr txBox="1"/>
              <p:nvPr/>
            </p:nvSpPr>
            <p:spPr>
              <a:xfrm>
                <a:off x="8109887" y="2900181"/>
                <a:ext cx="845076" cy="1270506"/>
              </a:xfrm>
              <a:prstGeom prst="rect">
                <a:avLst/>
              </a:prstGeom>
              <a:grp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/>
                <a:r>
                  <a:rPr lang="ja-JP" altLang="en-US" sz="750" b="1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担任事務　</a:t>
                </a:r>
                <a:r>
                  <a:rPr lang="ja-JP" altLang="en-US" sz="750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　　　　　　　　河川・下水道・港湾・海岸等の土木施設の長寿命化</a:t>
                </a:r>
              </a:p>
            </p:txBody>
          </p:sp>
          <p:sp>
            <p:nvSpPr>
              <p:cNvPr id="37" name="テキスト ボックス 1"/>
              <p:cNvSpPr txBox="1"/>
              <p:nvPr/>
            </p:nvSpPr>
            <p:spPr>
              <a:xfrm>
                <a:off x="8101250" y="4268332"/>
                <a:ext cx="849590" cy="1292257"/>
              </a:xfrm>
              <a:prstGeom prst="rect">
                <a:avLst/>
              </a:prstGeom>
              <a:grp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/>
                <a:r>
                  <a:rPr lang="ja-JP" altLang="en-US" sz="750" b="1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担任事務　</a:t>
                </a:r>
                <a:r>
                  <a:rPr lang="ja-JP" altLang="en-US" sz="750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　　　　　　　　電気・機械設備の長寿命化</a:t>
                </a:r>
              </a:p>
            </p:txBody>
          </p:sp>
          <p:sp>
            <p:nvSpPr>
              <p:cNvPr id="40" name="テキスト ボックス 1"/>
              <p:cNvSpPr txBox="1"/>
              <p:nvPr/>
            </p:nvSpPr>
            <p:spPr>
              <a:xfrm>
                <a:off x="301305" y="2180099"/>
                <a:ext cx="1512000" cy="648833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/>
                <a:r>
                  <a:rPr lang="ja-JP" altLang="en-US" sz="900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会長</a:t>
                </a:r>
                <a:endParaRPr lang="en-US" altLang="ja-JP" sz="900" kern="10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algn="just"/>
                <a:r>
                  <a:rPr lang="ja-JP" altLang="ja-JP" sz="900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井上晋</a:t>
                </a:r>
                <a:r>
                  <a:rPr lang="ja-JP" altLang="en-US" sz="900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会長</a:t>
                </a:r>
              </a:p>
              <a:p>
                <a:pPr algn="just"/>
                <a:r>
                  <a:rPr lang="ja-JP" altLang="en-US" sz="900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大阪工業大学教授</a:t>
                </a:r>
                <a:endParaRPr lang="en-US" altLang="ja-JP" sz="900" kern="10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algn="just"/>
                <a:endParaRPr lang="en-US" altLang="ja-JP" sz="900" kern="10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41" name="テキスト ボックス 1"/>
              <p:cNvSpPr txBox="1"/>
              <p:nvPr/>
            </p:nvSpPr>
            <p:spPr>
              <a:xfrm>
                <a:off x="302102" y="3001472"/>
                <a:ext cx="1512000" cy="648832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/>
                <a:r>
                  <a:rPr lang="ja-JP" altLang="en-US" sz="900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会長代理</a:t>
                </a:r>
                <a:endParaRPr lang="en-US" altLang="ja-JP" sz="900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algn="just"/>
                <a:r>
                  <a:rPr lang="ja-JP" altLang="en-US" sz="900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川合忠雄会長代理</a:t>
                </a:r>
              </a:p>
              <a:p>
                <a:pPr algn="just"/>
                <a:r>
                  <a:rPr lang="ja-JP" altLang="en-US" sz="900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大阪公立大学教授</a:t>
                </a:r>
                <a:endParaRPr lang="en-US" altLang="ja-JP" sz="900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42" name="テキスト ボックス 20"/>
              <p:cNvSpPr txBox="1"/>
              <p:nvPr/>
            </p:nvSpPr>
            <p:spPr>
              <a:xfrm>
                <a:off x="256291" y="4054301"/>
                <a:ext cx="1408093" cy="1582183"/>
              </a:xfrm>
              <a:prstGeom prst="rect">
                <a:avLst/>
              </a:prstGeom>
              <a:grp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indent="100006" algn="just"/>
                <a:r>
                  <a:rPr lang="ja-JP" altLang="en-US" sz="788" b="1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担任事務</a:t>
                </a:r>
                <a:endParaRPr lang="en-US" altLang="ja-JP" sz="788" b="1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indent="100006" algn="just"/>
                <a:r>
                  <a:rPr lang="ja-JP" altLang="en-US" sz="788" b="1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（全体検討部会）</a:t>
                </a:r>
                <a:endParaRPr lang="en-US" altLang="ja-JP" sz="788" b="1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indent="100006" algn="just"/>
                <a:r>
                  <a:rPr lang="ja-JP" altLang="en-US" sz="788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全体の策定方針の調整・検討・とりまとめ・決定（各分野横断的な策定方針（総論））</a:t>
                </a:r>
                <a:endParaRPr lang="en-US" altLang="ja-JP" sz="788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indent="100006" algn="just"/>
                <a:r>
                  <a:rPr lang="ja-JP" altLang="en-US" sz="788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持続可能な維持管理システム検討など</a:t>
                </a:r>
                <a:endParaRPr lang="en-US" altLang="ja-JP" sz="788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indent="100006" algn="just"/>
                <a:endParaRPr lang="en-US" altLang="ja-JP" sz="1050" b="1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indent="100006" algn="just"/>
                <a:endParaRPr lang="ja-JP" altLang="en-US" sz="1050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38" name="テキスト ボックス 13"/>
              <p:cNvSpPr txBox="1"/>
              <p:nvPr/>
            </p:nvSpPr>
            <p:spPr>
              <a:xfrm>
                <a:off x="2062590" y="1933823"/>
                <a:ext cx="2304000" cy="5760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4050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/>
                <a:r>
                  <a:rPr lang="ja-JP" altLang="en-US" sz="788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道路・橋梁等部会長</a:t>
                </a:r>
                <a:endParaRPr lang="en-US" altLang="ja-JP" sz="788" kern="10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algn="just"/>
                <a:r>
                  <a:rPr lang="zh-TW" altLang="en-US" sz="788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鎌田敏郎</a:t>
                </a:r>
                <a:r>
                  <a:rPr lang="ja-JP" altLang="en-US" sz="788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委員</a:t>
                </a:r>
                <a:r>
                  <a:rPr lang="zh-TW" altLang="en-US" sz="788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（</a:t>
                </a:r>
                <a:r>
                  <a:rPr lang="ja-JP" altLang="en-US" sz="788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大阪大学教授</a:t>
                </a:r>
                <a:r>
                  <a:rPr lang="zh-TW" altLang="en-US" sz="788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）</a:t>
                </a:r>
                <a:endParaRPr lang="en-US" altLang="zh-TW" sz="788" kern="10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algn="just"/>
                <a:endParaRPr lang="en-US" altLang="ja-JP" sz="788" kern="10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39" name="テキスト ボックス 9"/>
              <p:cNvSpPr txBox="1"/>
              <p:nvPr/>
            </p:nvSpPr>
            <p:spPr>
              <a:xfrm>
                <a:off x="4824522" y="2249429"/>
                <a:ext cx="2952000" cy="432000"/>
              </a:xfrm>
              <a:prstGeom prst="rect">
                <a:avLst/>
              </a:prstGeom>
              <a:no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indent="100006"/>
                <a:r>
                  <a:rPr lang="zh-TW" altLang="en-US" sz="788" kern="10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貝戸清之委員（大阪大学教授） </a:t>
                </a:r>
                <a:endParaRPr lang="en-US" altLang="zh-TW" sz="788" kern="100" dirty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43" name="テキスト ボックス 17"/>
              <p:cNvSpPr txBox="1"/>
              <p:nvPr/>
            </p:nvSpPr>
            <p:spPr>
              <a:xfrm>
                <a:off x="4853769" y="3163841"/>
                <a:ext cx="2952000" cy="432000"/>
              </a:xfrm>
              <a:prstGeom prst="rect">
                <a:avLst/>
              </a:prstGeom>
              <a:grp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indent="100006" algn="just"/>
                <a:r>
                  <a:rPr lang="ja-JP" altLang="en-US" sz="788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山本貴士委員（京都大学教授）</a:t>
                </a:r>
                <a:endParaRPr lang="en-US" altLang="ja-JP" sz="788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44" name="テキスト ボックス 15"/>
              <p:cNvSpPr txBox="1"/>
              <p:nvPr/>
            </p:nvSpPr>
            <p:spPr>
              <a:xfrm>
                <a:off x="4860032" y="5068711"/>
                <a:ext cx="2952000" cy="432000"/>
              </a:xfrm>
              <a:prstGeom prst="rect">
                <a:avLst/>
              </a:prstGeom>
              <a:grp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indent="100006" algn="just"/>
                <a:r>
                  <a:rPr lang="ja-JP" altLang="en-US" sz="788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坂口智也委員</a:t>
                </a:r>
                <a:r>
                  <a:rPr lang="zh-TW" altLang="en-US" sz="788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（</a:t>
                </a:r>
                <a:r>
                  <a:rPr lang="ja-JP" altLang="en-US" sz="788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大阪大学特任准教授</a:t>
                </a:r>
                <a:r>
                  <a:rPr lang="zh-TW" altLang="en-US" sz="788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）</a:t>
                </a:r>
                <a:endParaRPr lang="en-US" altLang="zh-TW" sz="788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34" name="テキスト ボックス 39"/>
              <p:cNvSpPr txBox="1"/>
              <p:nvPr/>
            </p:nvSpPr>
            <p:spPr>
              <a:xfrm>
                <a:off x="7484377" y="1062998"/>
                <a:ext cx="2096096" cy="323215"/>
              </a:xfrm>
              <a:prstGeom prst="rect">
                <a:avLst/>
              </a:prstGeom>
              <a:grp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indent="100006" algn="just"/>
                <a:r>
                  <a:rPr lang="ja-JP" altLang="en-US" sz="900" b="1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（委員数：</a:t>
                </a:r>
                <a:r>
                  <a:rPr lang="en-US" altLang="ja-JP" sz="900" b="1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11</a:t>
                </a:r>
                <a:r>
                  <a:rPr lang="ja-JP" altLang="en-US" sz="900" b="1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名）</a:t>
                </a:r>
                <a:endParaRPr lang="ja-JP" altLang="en-US" sz="788" b="1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45" name="テキスト ボックス 15">
                <a:extLst>
                  <a:ext uri="{FF2B5EF4-FFF2-40B4-BE49-F238E27FC236}">
                    <a16:creationId xmlns:a16="http://schemas.microsoft.com/office/drawing/2014/main" id="{91B7C5A3-26DC-4DE5-8DF5-29F68F9EA125}"/>
                  </a:ext>
                </a:extLst>
              </p:cNvPr>
              <p:cNvSpPr txBox="1"/>
              <p:nvPr/>
            </p:nvSpPr>
            <p:spPr>
              <a:xfrm>
                <a:off x="4853769" y="3634836"/>
                <a:ext cx="2952000" cy="432000"/>
              </a:xfrm>
              <a:prstGeom prst="rect">
                <a:avLst/>
              </a:prstGeom>
              <a:grpFill/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68580" bIns="3429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indent="100006" algn="just"/>
                <a:r>
                  <a:rPr lang="ja-JP" altLang="en-US" sz="788" kern="10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橋本雅和委員（関西大学准教授）</a:t>
                </a:r>
                <a:endParaRPr lang="en-US" altLang="ja-JP" sz="788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  <a:p>
                <a:pPr algn="just"/>
                <a:endParaRPr lang="ja-JP" altLang="en-US" sz="788" kern="10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46" name="テキスト ボックス 13">
                <a:extLst>
                  <a:ext uri="{FF2B5EF4-FFF2-40B4-BE49-F238E27FC236}">
                    <a16:creationId xmlns:a16="http://schemas.microsoft.com/office/drawing/2014/main" id="{6C015C19-5CFA-4496-BE0D-D3E866D2A849}"/>
                  </a:ext>
                </a:extLst>
              </p:cNvPr>
              <p:cNvSpPr txBox="1"/>
              <p:nvPr/>
            </p:nvSpPr>
            <p:spPr>
              <a:xfrm>
                <a:off x="2037666" y="5636484"/>
                <a:ext cx="2304000" cy="576000"/>
              </a:xfrm>
              <a:prstGeom prst="rect">
                <a:avLst/>
              </a:prstGeom>
              <a:solidFill>
                <a:srgbClr val="FFFF00"/>
              </a:solidFill>
              <a:ln w="6350">
                <a:solidFill>
                  <a:prstClr val="black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68580" tIns="34290" rIns="4050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/>
                <a:r>
                  <a:rPr lang="ja-JP" altLang="en-US" sz="788" kern="100">
                    <a:latin typeface="Meiryo UI"/>
                    <a:ea typeface="Meiryo UI"/>
                    <a:cs typeface="Meiryo UI" pitchFamily="50" charset="-128"/>
                  </a:rPr>
                  <a:t>赤津加奈美委員（弁護士）</a:t>
                </a:r>
              </a:p>
            </p:txBody>
          </p:sp>
        </p:grpSp>
      </p:grpSp>
      <p:sp>
        <p:nvSpPr>
          <p:cNvPr id="47" name="Rectangle 2">
            <a:extLst>
              <a:ext uri="{FF2B5EF4-FFF2-40B4-BE49-F238E27FC236}">
                <a16:creationId xmlns:a16="http://schemas.microsoft.com/office/drawing/2014/main" id="{A9CE8947-6E15-4BF1-9C96-42614D082A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0" y="-11822"/>
            <a:ext cx="9142430" cy="602290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lIns="68513" tIns="34256" rIns="68513" bIns="34256" anchor="ctr"/>
          <a:lstStyle/>
          <a:p>
            <a:pPr>
              <a:defRPr/>
            </a:pPr>
            <a:r>
              <a:rPr lang="ja-JP" altLang="en-US" sz="2100" b="1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2000" b="1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Meiryo UI" pitchFamily="50" charset="-128"/>
              </a:rPr>
              <a:t>大阪府都市基盤施設維持管理技術審議会部会構成　</a:t>
            </a:r>
            <a:r>
              <a:rPr lang="ja-JP" altLang="en-US" sz="2000" b="1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lang="en-US" altLang="zh-TW" sz="2000" b="1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" name="スライド番号プレースホルダー 3">
            <a:extLst>
              <a:ext uri="{FF2B5EF4-FFF2-40B4-BE49-F238E27FC236}">
                <a16:creationId xmlns:a16="http://schemas.microsoft.com/office/drawing/2014/main" id="{818C2EA2-03FD-AD2E-B2FE-F90C0CD5EA20}"/>
              </a:ext>
            </a:extLst>
          </p:cNvPr>
          <p:cNvSpPr txBox="1">
            <a:spLocks/>
          </p:cNvSpPr>
          <p:nvPr/>
        </p:nvSpPr>
        <p:spPr>
          <a:xfrm>
            <a:off x="8477248" y="6533102"/>
            <a:ext cx="660400" cy="4269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ctr" defTabSz="914400" rtl="0" eaLnBrk="1" latinLnBrk="0" hangingPunct="1">
              <a:defRPr kumimoji="1" sz="16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2EF9F9-C4E8-46B2-BBF1-33E3162B856A}" type="slidenum">
              <a:rPr lang="ja-JP" altLang="en-US"/>
              <a:pPr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3736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DB62362D-2C9D-490B-8DC0-8E88C9040D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1685705" y="-1264137"/>
            <a:ext cx="5846184" cy="8867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74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70d2816-acf1-4867-9480-e239a5331c18">
      <UserInfo>
        <DisplayName>石井　良典</DisplayName>
        <AccountId>8</AccountId>
        <AccountType/>
      </UserInfo>
      <UserInfo>
        <DisplayName>丸橋　尚司</DisplayName>
        <AccountId>11</AccountId>
        <AccountType/>
      </UserInfo>
      <UserInfo>
        <DisplayName>中井　和弘</DisplayName>
        <AccountId>12</AccountId>
        <AccountType/>
      </UserInfo>
      <UserInfo>
        <DisplayName>妻井　繁信</DisplayName>
        <AccountId>13</AccountId>
        <AccountType/>
      </UserInfo>
    </SharedWithUsers>
  </documentManagement>
</p:properties>
</file>

<file path=customXml/item2.xml><?xml version="1.0" encoding="utf-8"?>
<LongProperties xmlns="http://schemas.microsoft.com/office/2006/metadata/longPropertie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A392AD875449443AAA7829C2473F989" ma:contentTypeVersion="6" ma:contentTypeDescription="新しいドキュメントを作成します。" ma:contentTypeScope="" ma:versionID="910b726549f5ea5c5b0da533c2bfbdae">
  <xsd:schema xmlns:xsd="http://www.w3.org/2001/XMLSchema" xmlns:xs="http://www.w3.org/2001/XMLSchema" xmlns:p="http://schemas.microsoft.com/office/2006/metadata/properties" xmlns:ns2="60b12527-e226-4614-b792-74ec134ea487" xmlns:ns3="070d2816-acf1-4867-9480-e239a5331c18" targetNamespace="http://schemas.microsoft.com/office/2006/metadata/properties" ma:root="true" ma:fieldsID="bb2c7f2645d668397f7db443c4d8a8c5" ns2:_="" ns3:_="">
    <xsd:import namespace="60b12527-e226-4614-b792-74ec134ea487"/>
    <xsd:import namespace="070d2816-acf1-4867-9480-e239a5331c1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b12527-e226-4614-b792-74ec134ea4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0d2816-acf1-4867-9480-e239a5331c1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7564772-198C-448D-B79C-930487DC95E1}">
  <ds:schemaRefs>
    <ds:schemaRef ds:uri="http://purl.org/dc/elements/1.1/"/>
    <ds:schemaRef ds:uri="60b12527-e226-4614-b792-74ec134ea487"/>
    <ds:schemaRef ds:uri="070d2816-acf1-4867-9480-e239a5331c18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C2DA2BF-3B00-442D-B8D0-84DBBDC91CB4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7E7C276D-B674-4795-9DA6-4B02EC6E9145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63242CCD-E8DE-4BAB-9E5F-750DD6693D74}">
  <ds:schemaRefs>
    <ds:schemaRef ds:uri="070d2816-acf1-4867-9480-e239a5331c18"/>
    <ds:schemaRef ds:uri="60b12527-e226-4614-b792-74ec134ea48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2247</TotalTime>
  <Words>272</Words>
  <Application>Microsoft Office PowerPoint</Application>
  <PresentationFormat>画面に合わせる (4:3)</PresentationFormat>
  <Paragraphs>36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BIZ UDゴシック</vt:lpstr>
      <vt:lpstr>Meiryo UI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大阪府庁</dc:creator>
  <cp:lastModifiedBy>入谷　真弘</cp:lastModifiedBy>
  <cp:revision>254</cp:revision>
  <cp:lastPrinted>2024-05-14T01:48:26Z</cp:lastPrinted>
  <dcterms:created xsi:type="dcterms:W3CDTF">2013-03-26T10:27:51Z</dcterms:created>
  <dcterms:modified xsi:type="dcterms:W3CDTF">2024-05-16T01:24:55Z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0x0101004A392AD875449443AAA7829C2473F989</vt:lpwstr>
  </property>
  <property fmtid="{D5CDD505-2E9C-101B-9397-08002B2CF9AE}" pid="3" name="display_urn:schemas-microsoft-com:office:office#SharedWithUsers">
    <vt:lpwstr>石井　良典;丸橋　尚司;中井　和弘;妻井　繁信</vt:lpwstr>
  </property>
  <property fmtid="{D5CDD505-2E9C-101B-9397-08002B2CF9AE}" pid="4" name="SharedWithUsers">
    <vt:lpwstr>8;#石井　良典;#11;#丸橋　尚司;#12;#中井　和弘;#13;#妻井　繁信</vt:lpwstr>
  </property>
  <property fmtid="{D5CDD505-2E9C-101B-9397-08002B2CF9AE}" pid="5" name="MediaServiceImageTags">
    <vt:lpwstr/>
  </property>
</Properties>
</file>