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1653" r:id="rId3"/>
    <p:sldId id="1734" r:id="rId4"/>
    <p:sldId id="1725" r:id="rId5"/>
    <p:sldId id="1735" r:id="rId6"/>
    <p:sldId id="1733" r:id="rId7"/>
    <p:sldId id="1727" r:id="rId8"/>
    <p:sldId id="1730" r:id="rId9"/>
    <p:sldId id="1731" r:id="rId10"/>
    <p:sldId id="1689" r:id="rId11"/>
    <p:sldId id="273" r:id="rId12"/>
    <p:sldId id="1729" r:id="rId13"/>
    <p:sldId id="1732" r:id="rId14"/>
    <p:sldId id="261" r:id="rId15"/>
    <p:sldId id="263" r:id="rId16"/>
    <p:sldId id="1738" r:id="rId17"/>
    <p:sldId id="264" r:id="rId18"/>
    <p:sldId id="1740" r:id="rId19"/>
    <p:sldId id="274" r:id="rId20"/>
    <p:sldId id="1739" r:id="rId21"/>
    <p:sldId id="265" r:id="rId22"/>
    <p:sldId id="1741" r:id="rId23"/>
    <p:sldId id="266" r:id="rId24"/>
    <p:sldId id="268" r:id="rId25"/>
    <p:sldId id="1742" r:id="rId26"/>
    <p:sldId id="270" r:id="rId27"/>
    <p:sldId id="1743" r:id="rId28"/>
    <p:sldId id="271" r:id="rId29"/>
    <p:sldId id="1745" r:id="rId30"/>
    <p:sldId id="1736" r:id="rId31"/>
    <p:sldId id="1737"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入谷　真弘" initials="入谷　真弘" lastIdx="2" clrIdx="0">
    <p:extLst>
      <p:ext uri="{19B8F6BF-5375-455C-9EA6-DF929625EA0E}">
        <p15:presenceInfo xmlns:p15="http://schemas.microsoft.com/office/powerpoint/2012/main" userId="S::IritaniM@lan.pref.osaka.jp::266ce78c-4c94-451f-a159-cd41a7b1b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96" d="100"/>
          <a:sy n="96" d="100"/>
        </p:scale>
        <p:origin x="84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7D76F-D223-44C9-B376-47C3B8E87D3F}" type="doc">
      <dgm:prSet loTypeId="urn:microsoft.com/office/officeart/2005/8/layout/hChevron3" loCatId="process" qsTypeId="urn:microsoft.com/office/officeart/2005/8/quickstyle/simple1" qsCatId="simple" csTypeId="urn:microsoft.com/office/officeart/2005/8/colors/accent1_2" csCatId="accent1" phldr="1"/>
      <dgm:spPr/>
    </dgm:pt>
    <dgm:pt modelId="{F0479665-DA31-483D-94B1-756D6BE330C6}">
      <dgm:prSet phldrT="[テキスト]" custT="1"/>
      <dgm:spPr>
        <a:xfrm>
          <a:off x="1243" y="71557"/>
          <a:ext cx="1463040" cy="585216"/>
        </a:xfrm>
        <a:prstGeom prst="homePlate">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法定点検</a:t>
          </a:r>
        </a:p>
      </dgm:t>
    </dgm:pt>
    <dgm:pt modelId="{9C45D950-417B-49A1-AFA5-C719DF1A28E7}" type="parTrans" cxnId="{8A49019D-7886-40C9-AF8B-5BDC38E37ECA}">
      <dgm:prSet/>
      <dgm:spPr/>
      <dgm:t>
        <a:bodyPr/>
        <a:lstStyle/>
        <a:p>
          <a:endParaRPr kumimoji="1" lang="ja-JP" altLang="en-US" sz="1600"/>
        </a:p>
      </dgm:t>
    </dgm:pt>
    <dgm:pt modelId="{099912A1-D5F8-4842-A84F-7E16B6C62E1B}" type="sibTrans" cxnId="{8A49019D-7886-40C9-AF8B-5BDC38E37ECA}">
      <dgm:prSet/>
      <dgm:spPr/>
      <dgm:t>
        <a:bodyPr/>
        <a:lstStyle/>
        <a:p>
          <a:endParaRPr kumimoji="1" lang="ja-JP" altLang="en-US" sz="1600"/>
        </a:p>
      </dgm:t>
    </dgm:pt>
    <dgm:pt modelId="{3DEDE84E-C6C5-46A6-AF09-CB3778A5B2A2}">
      <dgm:prSet phldrT="[テキスト]" custT="1"/>
      <dgm:spPr>
        <a:xfrm>
          <a:off x="1171675"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職員点検</a:t>
          </a:r>
        </a:p>
      </dgm:t>
    </dgm:pt>
    <dgm:pt modelId="{5E8F81E4-724A-49E6-B293-67A72A54FDE6}" type="parTrans" cxnId="{BBE92F4D-3676-4681-A133-C6944B13A7DC}">
      <dgm:prSet/>
      <dgm:spPr/>
      <dgm:t>
        <a:bodyPr/>
        <a:lstStyle/>
        <a:p>
          <a:endParaRPr kumimoji="1" lang="ja-JP" altLang="en-US" sz="1600"/>
        </a:p>
      </dgm:t>
    </dgm:pt>
    <dgm:pt modelId="{C410BEB1-3B3C-4207-974A-025EFB65F761}" type="sibTrans" cxnId="{BBE92F4D-3676-4681-A133-C6944B13A7DC}">
      <dgm:prSet/>
      <dgm:spPr/>
      <dgm:t>
        <a:bodyPr/>
        <a:lstStyle/>
        <a:p>
          <a:endParaRPr kumimoji="1" lang="ja-JP" altLang="en-US" sz="1600"/>
        </a:p>
      </dgm:t>
    </dgm:pt>
    <dgm:pt modelId="{C3018DC7-6E8E-4FF2-87FC-9D0074240EDB}">
      <dgm:prSet phldrT="[テキスト]" custT="1"/>
      <dgm:spPr>
        <a:xfrm>
          <a:off x="234210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職員点検</a:t>
          </a:r>
        </a:p>
      </dgm:t>
    </dgm:pt>
    <dgm:pt modelId="{2CED9801-00CF-4AB2-BFDD-C94CD08BE6AF}" type="parTrans" cxnId="{2E61D0AE-5102-4F52-8192-2951AAA1654E}">
      <dgm:prSet/>
      <dgm:spPr/>
      <dgm:t>
        <a:bodyPr/>
        <a:lstStyle/>
        <a:p>
          <a:endParaRPr kumimoji="1" lang="ja-JP" altLang="en-US" sz="1600"/>
        </a:p>
      </dgm:t>
    </dgm:pt>
    <dgm:pt modelId="{4D92999C-F4DC-46AC-8EB3-A6E119AA982D}" type="sibTrans" cxnId="{2E61D0AE-5102-4F52-8192-2951AAA1654E}">
      <dgm:prSet/>
      <dgm:spPr/>
      <dgm:t>
        <a:bodyPr/>
        <a:lstStyle/>
        <a:p>
          <a:endParaRPr kumimoji="1" lang="ja-JP" altLang="en-US" sz="1600"/>
        </a:p>
      </dgm:t>
    </dgm:pt>
    <dgm:pt modelId="{38DD3600-269A-47EA-ABE3-B4A6B0E25B03}">
      <dgm:prSet phldrT="[テキスト]" custT="1"/>
      <dgm:spPr>
        <a:xfrm>
          <a:off x="702383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職員点検</a:t>
          </a:r>
        </a:p>
      </dgm:t>
    </dgm:pt>
    <dgm:pt modelId="{1CA1041F-5C93-4658-9167-C342BBC56E7C}" type="parTrans" cxnId="{F78E077D-BB3D-4C64-9973-8D56F4DF4DEC}">
      <dgm:prSet/>
      <dgm:spPr/>
      <dgm:t>
        <a:bodyPr/>
        <a:lstStyle/>
        <a:p>
          <a:endParaRPr kumimoji="1" lang="ja-JP" altLang="en-US" sz="1600"/>
        </a:p>
      </dgm:t>
    </dgm:pt>
    <dgm:pt modelId="{4319F4C3-13AC-4732-9228-F16827CC202B}" type="sibTrans" cxnId="{F78E077D-BB3D-4C64-9973-8D56F4DF4DEC}">
      <dgm:prSet/>
      <dgm:spPr/>
      <dgm:t>
        <a:bodyPr/>
        <a:lstStyle/>
        <a:p>
          <a:endParaRPr kumimoji="1" lang="ja-JP" altLang="en-US" sz="1600"/>
        </a:p>
      </dgm:t>
    </dgm:pt>
    <dgm:pt modelId="{69BBA9C2-712E-4B8F-9BC8-65F00C3D6D1B}">
      <dgm:prSet phldrT="[テキスト]" custT="1"/>
      <dgm:spPr>
        <a:xfrm>
          <a:off x="3512540"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職員点検</a:t>
          </a:r>
        </a:p>
      </dgm:t>
    </dgm:pt>
    <dgm:pt modelId="{4CE6B14A-07FC-4C5B-89D6-0EFC8F20456C}" type="parTrans" cxnId="{599D30B5-8D6F-43D9-810A-A89A57E7AF57}">
      <dgm:prSet/>
      <dgm:spPr/>
      <dgm:t>
        <a:bodyPr/>
        <a:lstStyle/>
        <a:p>
          <a:endParaRPr kumimoji="1" lang="ja-JP" altLang="en-US" sz="1600"/>
        </a:p>
      </dgm:t>
    </dgm:pt>
    <dgm:pt modelId="{26D838A5-E07D-40E5-8967-30286DAAAA5F}" type="sibTrans" cxnId="{599D30B5-8D6F-43D9-810A-A89A57E7AF57}">
      <dgm:prSet/>
      <dgm:spPr/>
      <dgm:t>
        <a:bodyPr/>
        <a:lstStyle/>
        <a:p>
          <a:endParaRPr kumimoji="1" lang="ja-JP" altLang="en-US" sz="1600"/>
        </a:p>
      </dgm:t>
    </dgm:pt>
    <dgm:pt modelId="{28C400AF-C160-408D-AF84-D7C51E30E91B}">
      <dgm:prSet phldrT="[テキスト]" custT="1"/>
      <dgm:spPr>
        <a:xfrm>
          <a:off x="4682973"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職員点検</a:t>
          </a:r>
        </a:p>
      </dgm:t>
    </dgm:pt>
    <dgm:pt modelId="{1A949A9E-C697-4CC9-98F1-1CE0166C1CA4}" type="parTrans" cxnId="{71AA9AE1-D24E-4EFE-8012-F7670940C230}">
      <dgm:prSet/>
      <dgm:spPr/>
      <dgm:t>
        <a:bodyPr/>
        <a:lstStyle/>
        <a:p>
          <a:endParaRPr kumimoji="1" lang="ja-JP" altLang="en-US" sz="1600"/>
        </a:p>
      </dgm:t>
    </dgm:pt>
    <dgm:pt modelId="{5E09C8AC-25E5-44A4-AC76-5B845206D4AF}" type="sibTrans" cxnId="{71AA9AE1-D24E-4EFE-8012-F7670940C230}">
      <dgm:prSet/>
      <dgm:spPr/>
      <dgm:t>
        <a:bodyPr/>
        <a:lstStyle/>
        <a:p>
          <a:endParaRPr kumimoji="1" lang="ja-JP" altLang="en-US" sz="1600"/>
        </a:p>
      </dgm:t>
    </dgm:pt>
    <dgm:pt modelId="{DAF9953A-C011-4F2A-8247-6329C9783E27}">
      <dgm:prSet phldrT="[テキスト]" custT="1"/>
      <dgm:spPr>
        <a:xfrm>
          <a:off x="5853405" y="71557"/>
          <a:ext cx="1463040" cy="585216"/>
        </a:xfrm>
        <a:prstGeom prst="chevron">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Calibri"/>
              <a:ea typeface="ＭＳ Ｐゴシック" panose="020B0600070205080204" pitchFamily="50" charset="-128"/>
              <a:cs typeface="+mn-cs"/>
            </a:rPr>
            <a:t>法定点検</a:t>
          </a:r>
        </a:p>
      </dgm:t>
    </dgm:pt>
    <dgm:pt modelId="{AD1FA259-47E1-45E0-99FE-3C5B13AC7BC0}" type="parTrans" cxnId="{E9FED6B5-BFEB-4000-8F5D-AA6367A07502}">
      <dgm:prSet/>
      <dgm:spPr/>
      <dgm:t>
        <a:bodyPr/>
        <a:lstStyle/>
        <a:p>
          <a:endParaRPr kumimoji="1" lang="ja-JP" altLang="en-US" sz="1600"/>
        </a:p>
      </dgm:t>
    </dgm:pt>
    <dgm:pt modelId="{C2657A9B-BEC1-4AFC-A339-00222FC394D9}" type="sibTrans" cxnId="{E9FED6B5-BFEB-4000-8F5D-AA6367A07502}">
      <dgm:prSet/>
      <dgm:spPr/>
      <dgm:t>
        <a:bodyPr/>
        <a:lstStyle/>
        <a:p>
          <a:endParaRPr kumimoji="1" lang="ja-JP" altLang="en-US" sz="1600"/>
        </a:p>
      </dgm:t>
    </dgm:pt>
    <dgm:pt modelId="{6A3BC679-D55A-4A66-927F-3224B70DDCBC}" type="pres">
      <dgm:prSet presAssocID="{9647D76F-D223-44C9-B376-47C3B8E87D3F}" presName="Name0" presStyleCnt="0">
        <dgm:presLayoutVars>
          <dgm:dir/>
          <dgm:resizeHandles val="exact"/>
        </dgm:presLayoutVars>
      </dgm:prSet>
      <dgm:spPr/>
    </dgm:pt>
    <dgm:pt modelId="{B1DE7533-21D5-4600-8D37-7953F9C86A3F}" type="pres">
      <dgm:prSet presAssocID="{F0479665-DA31-483D-94B1-756D6BE330C6}" presName="parTxOnly" presStyleLbl="node1" presStyleIdx="0" presStyleCnt="7">
        <dgm:presLayoutVars>
          <dgm:bulletEnabled val="1"/>
        </dgm:presLayoutVars>
      </dgm:prSet>
      <dgm:spPr/>
    </dgm:pt>
    <dgm:pt modelId="{1E22614A-DA04-4811-8E02-06335C0F9B15}" type="pres">
      <dgm:prSet presAssocID="{099912A1-D5F8-4842-A84F-7E16B6C62E1B}" presName="parSpace" presStyleCnt="0"/>
      <dgm:spPr/>
    </dgm:pt>
    <dgm:pt modelId="{97A54B86-F489-4949-A97A-5CABBF1A5274}" type="pres">
      <dgm:prSet presAssocID="{3DEDE84E-C6C5-46A6-AF09-CB3778A5B2A2}" presName="parTxOnly" presStyleLbl="node1" presStyleIdx="1" presStyleCnt="7">
        <dgm:presLayoutVars>
          <dgm:bulletEnabled val="1"/>
        </dgm:presLayoutVars>
      </dgm:prSet>
      <dgm:spPr/>
    </dgm:pt>
    <dgm:pt modelId="{F801630A-DE8C-430B-B792-EBDE946E1EE9}" type="pres">
      <dgm:prSet presAssocID="{C410BEB1-3B3C-4207-974A-025EFB65F761}" presName="parSpace" presStyleCnt="0"/>
      <dgm:spPr/>
    </dgm:pt>
    <dgm:pt modelId="{C4632949-F66D-4A19-BE6D-5B6AE0526148}" type="pres">
      <dgm:prSet presAssocID="{C3018DC7-6E8E-4FF2-87FC-9D0074240EDB}" presName="parTxOnly" presStyleLbl="node1" presStyleIdx="2" presStyleCnt="7">
        <dgm:presLayoutVars>
          <dgm:bulletEnabled val="1"/>
        </dgm:presLayoutVars>
      </dgm:prSet>
      <dgm:spPr/>
    </dgm:pt>
    <dgm:pt modelId="{0DAE483B-B11E-4AEF-8C1C-008AF7AD8628}" type="pres">
      <dgm:prSet presAssocID="{4D92999C-F4DC-46AC-8EB3-A6E119AA982D}" presName="parSpace" presStyleCnt="0"/>
      <dgm:spPr/>
    </dgm:pt>
    <dgm:pt modelId="{224003EC-BED1-4DA8-B04F-9C98F4645B41}" type="pres">
      <dgm:prSet presAssocID="{69BBA9C2-712E-4B8F-9BC8-65F00C3D6D1B}" presName="parTxOnly" presStyleLbl="node1" presStyleIdx="3" presStyleCnt="7">
        <dgm:presLayoutVars>
          <dgm:bulletEnabled val="1"/>
        </dgm:presLayoutVars>
      </dgm:prSet>
      <dgm:spPr/>
    </dgm:pt>
    <dgm:pt modelId="{A5D465B4-349A-4413-84AB-7B029A5DA05F}" type="pres">
      <dgm:prSet presAssocID="{26D838A5-E07D-40E5-8967-30286DAAAA5F}" presName="parSpace" presStyleCnt="0"/>
      <dgm:spPr/>
    </dgm:pt>
    <dgm:pt modelId="{766A0D91-44CD-4ABC-BA64-EB869C2D0F85}" type="pres">
      <dgm:prSet presAssocID="{28C400AF-C160-408D-AF84-D7C51E30E91B}" presName="parTxOnly" presStyleLbl="node1" presStyleIdx="4" presStyleCnt="7">
        <dgm:presLayoutVars>
          <dgm:bulletEnabled val="1"/>
        </dgm:presLayoutVars>
      </dgm:prSet>
      <dgm:spPr/>
    </dgm:pt>
    <dgm:pt modelId="{39CC5CFA-9A24-49A3-BA57-1D794B22D49E}" type="pres">
      <dgm:prSet presAssocID="{5E09C8AC-25E5-44A4-AC76-5B845206D4AF}" presName="parSpace" presStyleCnt="0"/>
      <dgm:spPr/>
    </dgm:pt>
    <dgm:pt modelId="{1FFDD45B-FBA7-4526-A49C-789242C85684}" type="pres">
      <dgm:prSet presAssocID="{DAF9953A-C011-4F2A-8247-6329C9783E27}" presName="parTxOnly" presStyleLbl="node1" presStyleIdx="5" presStyleCnt="7">
        <dgm:presLayoutVars>
          <dgm:bulletEnabled val="1"/>
        </dgm:presLayoutVars>
      </dgm:prSet>
      <dgm:spPr/>
    </dgm:pt>
    <dgm:pt modelId="{4C46C6F0-1256-4B19-9409-0F8E884B498A}" type="pres">
      <dgm:prSet presAssocID="{C2657A9B-BEC1-4AFC-A339-00222FC394D9}" presName="parSpace" presStyleCnt="0"/>
      <dgm:spPr/>
    </dgm:pt>
    <dgm:pt modelId="{AF06C0A8-4419-453B-B9BB-D3081CEE2EFE}" type="pres">
      <dgm:prSet presAssocID="{38DD3600-269A-47EA-ABE3-B4A6B0E25B03}" presName="parTxOnly" presStyleLbl="node1" presStyleIdx="6" presStyleCnt="7">
        <dgm:presLayoutVars>
          <dgm:bulletEnabled val="1"/>
        </dgm:presLayoutVars>
      </dgm:prSet>
      <dgm:spPr/>
    </dgm:pt>
  </dgm:ptLst>
  <dgm:cxnLst>
    <dgm:cxn modelId="{DD850307-AC4D-4144-A26D-86D64672265B}" type="presOf" srcId="{28C400AF-C160-408D-AF84-D7C51E30E91B}" destId="{766A0D91-44CD-4ABC-BA64-EB869C2D0F85}" srcOrd="0" destOrd="0" presId="urn:microsoft.com/office/officeart/2005/8/layout/hChevron3"/>
    <dgm:cxn modelId="{FCD20E1B-5ADA-4D08-BC25-4A203F9BA43F}" type="presOf" srcId="{F0479665-DA31-483D-94B1-756D6BE330C6}" destId="{B1DE7533-21D5-4600-8D37-7953F9C86A3F}" srcOrd="0" destOrd="0" presId="urn:microsoft.com/office/officeart/2005/8/layout/hChevron3"/>
    <dgm:cxn modelId="{3F5F675D-4C49-4F0C-ABE2-05F144B3DAE5}" type="presOf" srcId="{69BBA9C2-712E-4B8F-9BC8-65F00C3D6D1B}" destId="{224003EC-BED1-4DA8-B04F-9C98F4645B41}" srcOrd="0" destOrd="0" presId="urn:microsoft.com/office/officeart/2005/8/layout/hChevron3"/>
    <dgm:cxn modelId="{1D731869-B6D1-4545-8690-AC1112B0D7AF}" type="presOf" srcId="{C3018DC7-6E8E-4FF2-87FC-9D0074240EDB}" destId="{C4632949-F66D-4A19-BE6D-5B6AE0526148}" srcOrd="0" destOrd="0" presId="urn:microsoft.com/office/officeart/2005/8/layout/hChevron3"/>
    <dgm:cxn modelId="{BBE92F4D-3676-4681-A133-C6944B13A7DC}" srcId="{9647D76F-D223-44C9-B376-47C3B8E87D3F}" destId="{3DEDE84E-C6C5-46A6-AF09-CB3778A5B2A2}" srcOrd="1" destOrd="0" parTransId="{5E8F81E4-724A-49E6-B293-67A72A54FDE6}" sibTransId="{C410BEB1-3B3C-4207-974A-025EFB65F761}"/>
    <dgm:cxn modelId="{9E77DF4F-C965-470E-961A-D2DBEEC64339}" type="presOf" srcId="{9647D76F-D223-44C9-B376-47C3B8E87D3F}" destId="{6A3BC679-D55A-4A66-927F-3224B70DDCBC}" srcOrd="0" destOrd="0" presId="urn:microsoft.com/office/officeart/2005/8/layout/hChevron3"/>
    <dgm:cxn modelId="{F78E077D-BB3D-4C64-9973-8D56F4DF4DEC}" srcId="{9647D76F-D223-44C9-B376-47C3B8E87D3F}" destId="{38DD3600-269A-47EA-ABE3-B4A6B0E25B03}" srcOrd="6" destOrd="0" parTransId="{1CA1041F-5C93-4658-9167-C342BBC56E7C}" sibTransId="{4319F4C3-13AC-4732-9228-F16827CC202B}"/>
    <dgm:cxn modelId="{8A49019D-7886-40C9-AF8B-5BDC38E37ECA}" srcId="{9647D76F-D223-44C9-B376-47C3B8E87D3F}" destId="{F0479665-DA31-483D-94B1-756D6BE330C6}" srcOrd="0" destOrd="0" parTransId="{9C45D950-417B-49A1-AFA5-C719DF1A28E7}" sibTransId="{099912A1-D5F8-4842-A84F-7E16B6C62E1B}"/>
    <dgm:cxn modelId="{2E61D0AE-5102-4F52-8192-2951AAA1654E}" srcId="{9647D76F-D223-44C9-B376-47C3B8E87D3F}" destId="{C3018DC7-6E8E-4FF2-87FC-9D0074240EDB}" srcOrd="2" destOrd="0" parTransId="{2CED9801-00CF-4AB2-BFDD-C94CD08BE6AF}" sibTransId="{4D92999C-F4DC-46AC-8EB3-A6E119AA982D}"/>
    <dgm:cxn modelId="{599D30B5-8D6F-43D9-810A-A89A57E7AF57}" srcId="{9647D76F-D223-44C9-B376-47C3B8E87D3F}" destId="{69BBA9C2-712E-4B8F-9BC8-65F00C3D6D1B}" srcOrd="3" destOrd="0" parTransId="{4CE6B14A-07FC-4C5B-89D6-0EFC8F20456C}" sibTransId="{26D838A5-E07D-40E5-8967-30286DAAAA5F}"/>
    <dgm:cxn modelId="{E9FED6B5-BFEB-4000-8F5D-AA6367A07502}" srcId="{9647D76F-D223-44C9-B376-47C3B8E87D3F}" destId="{DAF9953A-C011-4F2A-8247-6329C9783E27}" srcOrd="5" destOrd="0" parTransId="{AD1FA259-47E1-45E0-99FE-3C5B13AC7BC0}" sibTransId="{C2657A9B-BEC1-4AFC-A339-00222FC394D9}"/>
    <dgm:cxn modelId="{1E5387BE-A961-49F9-9512-129A31D461EE}" type="presOf" srcId="{3DEDE84E-C6C5-46A6-AF09-CB3778A5B2A2}" destId="{97A54B86-F489-4949-A97A-5CABBF1A5274}" srcOrd="0" destOrd="0" presId="urn:microsoft.com/office/officeart/2005/8/layout/hChevron3"/>
    <dgm:cxn modelId="{542728D1-F50D-475A-A312-5707ECAA3DF4}" type="presOf" srcId="{DAF9953A-C011-4F2A-8247-6329C9783E27}" destId="{1FFDD45B-FBA7-4526-A49C-789242C85684}" srcOrd="0" destOrd="0" presId="urn:microsoft.com/office/officeart/2005/8/layout/hChevron3"/>
    <dgm:cxn modelId="{71AA9AE1-D24E-4EFE-8012-F7670940C230}" srcId="{9647D76F-D223-44C9-B376-47C3B8E87D3F}" destId="{28C400AF-C160-408D-AF84-D7C51E30E91B}" srcOrd="4" destOrd="0" parTransId="{1A949A9E-C697-4CC9-98F1-1CE0166C1CA4}" sibTransId="{5E09C8AC-25E5-44A4-AC76-5B845206D4AF}"/>
    <dgm:cxn modelId="{A92E7BEE-8BAA-4A42-8E4A-4F5BDB862569}" type="presOf" srcId="{38DD3600-269A-47EA-ABE3-B4A6B0E25B03}" destId="{AF06C0A8-4419-453B-B9BB-D3081CEE2EFE}" srcOrd="0" destOrd="0" presId="urn:microsoft.com/office/officeart/2005/8/layout/hChevron3"/>
    <dgm:cxn modelId="{C1265C0F-5555-4B2C-8E8F-92BCE4557C4E}" type="presParOf" srcId="{6A3BC679-D55A-4A66-927F-3224B70DDCBC}" destId="{B1DE7533-21D5-4600-8D37-7953F9C86A3F}" srcOrd="0" destOrd="0" presId="urn:microsoft.com/office/officeart/2005/8/layout/hChevron3"/>
    <dgm:cxn modelId="{3D83B530-D917-48CD-97D4-991ED82C65A7}" type="presParOf" srcId="{6A3BC679-D55A-4A66-927F-3224B70DDCBC}" destId="{1E22614A-DA04-4811-8E02-06335C0F9B15}" srcOrd="1" destOrd="0" presId="urn:microsoft.com/office/officeart/2005/8/layout/hChevron3"/>
    <dgm:cxn modelId="{D93784DF-3696-4C7E-8ED5-69B8FE73EADD}" type="presParOf" srcId="{6A3BC679-D55A-4A66-927F-3224B70DDCBC}" destId="{97A54B86-F489-4949-A97A-5CABBF1A5274}" srcOrd="2" destOrd="0" presId="urn:microsoft.com/office/officeart/2005/8/layout/hChevron3"/>
    <dgm:cxn modelId="{A09C1604-0079-4885-BF85-2AEAC79280D6}" type="presParOf" srcId="{6A3BC679-D55A-4A66-927F-3224B70DDCBC}" destId="{F801630A-DE8C-430B-B792-EBDE946E1EE9}" srcOrd="3" destOrd="0" presId="urn:microsoft.com/office/officeart/2005/8/layout/hChevron3"/>
    <dgm:cxn modelId="{00246A3A-399F-43ED-88B5-E05A986C7881}" type="presParOf" srcId="{6A3BC679-D55A-4A66-927F-3224B70DDCBC}" destId="{C4632949-F66D-4A19-BE6D-5B6AE0526148}" srcOrd="4" destOrd="0" presId="urn:microsoft.com/office/officeart/2005/8/layout/hChevron3"/>
    <dgm:cxn modelId="{FB58E130-7B9C-40D4-99DF-E18F546EB737}" type="presParOf" srcId="{6A3BC679-D55A-4A66-927F-3224B70DDCBC}" destId="{0DAE483B-B11E-4AEF-8C1C-008AF7AD8628}" srcOrd="5" destOrd="0" presId="urn:microsoft.com/office/officeart/2005/8/layout/hChevron3"/>
    <dgm:cxn modelId="{7F44EFF6-0629-4CAD-8ACD-283473F3419E}" type="presParOf" srcId="{6A3BC679-D55A-4A66-927F-3224B70DDCBC}" destId="{224003EC-BED1-4DA8-B04F-9C98F4645B41}" srcOrd="6" destOrd="0" presId="urn:microsoft.com/office/officeart/2005/8/layout/hChevron3"/>
    <dgm:cxn modelId="{4A2BAFFC-F4E3-4316-BAFA-A33C28749DA9}" type="presParOf" srcId="{6A3BC679-D55A-4A66-927F-3224B70DDCBC}" destId="{A5D465B4-349A-4413-84AB-7B029A5DA05F}" srcOrd="7" destOrd="0" presId="urn:microsoft.com/office/officeart/2005/8/layout/hChevron3"/>
    <dgm:cxn modelId="{3F836799-F871-47D3-BF48-609F57766797}" type="presParOf" srcId="{6A3BC679-D55A-4A66-927F-3224B70DDCBC}" destId="{766A0D91-44CD-4ABC-BA64-EB869C2D0F85}" srcOrd="8" destOrd="0" presId="urn:microsoft.com/office/officeart/2005/8/layout/hChevron3"/>
    <dgm:cxn modelId="{622E753A-90D2-45FA-9AF1-02C67463E7A6}" type="presParOf" srcId="{6A3BC679-D55A-4A66-927F-3224B70DDCBC}" destId="{39CC5CFA-9A24-49A3-BA57-1D794B22D49E}" srcOrd="9" destOrd="0" presId="urn:microsoft.com/office/officeart/2005/8/layout/hChevron3"/>
    <dgm:cxn modelId="{BA2379B9-381B-4D34-BA69-9A13539AE422}" type="presParOf" srcId="{6A3BC679-D55A-4A66-927F-3224B70DDCBC}" destId="{1FFDD45B-FBA7-4526-A49C-789242C85684}" srcOrd="10" destOrd="0" presId="urn:microsoft.com/office/officeart/2005/8/layout/hChevron3"/>
    <dgm:cxn modelId="{8F8BBB7A-47BC-4E1B-976D-76C261C2053B}" type="presParOf" srcId="{6A3BC679-D55A-4A66-927F-3224B70DDCBC}" destId="{4C46C6F0-1256-4B19-9409-0F8E884B498A}" srcOrd="11" destOrd="0" presId="urn:microsoft.com/office/officeart/2005/8/layout/hChevron3"/>
    <dgm:cxn modelId="{E116868D-B04C-4C15-AD0A-EF43D428C44C}" type="presParOf" srcId="{6A3BC679-D55A-4A66-927F-3224B70DDCBC}" destId="{AF06C0A8-4419-453B-B9BB-D3081CEE2EF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7533-21D5-4600-8D37-7953F9C86A3F}">
      <dsp:nvSpPr>
        <dsp:cNvPr id="0" name=""/>
        <dsp:cNvSpPr/>
      </dsp:nvSpPr>
      <dsp:spPr>
        <a:xfrm>
          <a:off x="1243" y="71557"/>
          <a:ext cx="1463040" cy="585216"/>
        </a:xfrm>
        <a:prstGeom prst="homePlate">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法定点検</a:t>
          </a:r>
        </a:p>
      </dsp:txBody>
      <dsp:txXfrm>
        <a:off x="1243" y="71557"/>
        <a:ext cx="1316736" cy="585216"/>
      </dsp:txXfrm>
    </dsp:sp>
    <dsp:sp modelId="{97A54B86-F489-4949-A97A-5CABBF1A5274}">
      <dsp:nvSpPr>
        <dsp:cNvPr id="0" name=""/>
        <dsp:cNvSpPr/>
      </dsp:nvSpPr>
      <dsp:spPr>
        <a:xfrm>
          <a:off x="1171675"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職員点検</a:t>
          </a:r>
        </a:p>
      </dsp:txBody>
      <dsp:txXfrm>
        <a:off x="1464283" y="71557"/>
        <a:ext cx="877824" cy="585216"/>
      </dsp:txXfrm>
    </dsp:sp>
    <dsp:sp modelId="{C4632949-F66D-4A19-BE6D-5B6AE0526148}">
      <dsp:nvSpPr>
        <dsp:cNvPr id="0" name=""/>
        <dsp:cNvSpPr/>
      </dsp:nvSpPr>
      <dsp:spPr>
        <a:xfrm>
          <a:off x="234210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職員点検</a:t>
          </a:r>
        </a:p>
      </dsp:txBody>
      <dsp:txXfrm>
        <a:off x="2634716" y="71557"/>
        <a:ext cx="877824" cy="585216"/>
      </dsp:txXfrm>
    </dsp:sp>
    <dsp:sp modelId="{224003EC-BED1-4DA8-B04F-9C98F4645B41}">
      <dsp:nvSpPr>
        <dsp:cNvPr id="0" name=""/>
        <dsp:cNvSpPr/>
      </dsp:nvSpPr>
      <dsp:spPr>
        <a:xfrm>
          <a:off x="3512540"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職員点検</a:t>
          </a:r>
        </a:p>
      </dsp:txBody>
      <dsp:txXfrm>
        <a:off x="3805148" y="71557"/>
        <a:ext cx="877824" cy="585216"/>
      </dsp:txXfrm>
    </dsp:sp>
    <dsp:sp modelId="{766A0D91-44CD-4ABC-BA64-EB869C2D0F85}">
      <dsp:nvSpPr>
        <dsp:cNvPr id="0" name=""/>
        <dsp:cNvSpPr/>
      </dsp:nvSpPr>
      <dsp:spPr>
        <a:xfrm>
          <a:off x="4682973"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職員点検</a:t>
          </a:r>
        </a:p>
      </dsp:txBody>
      <dsp:txXfrm>
        <a:off x="4975581" y="71557"/>
        <a:ext cx="877824" cy="585216"/>
      </dsp:txXfrm>
    </dsp:sp>
    <dsp:sp modelId="{1FFDD45B-FBA7-4526-A49C-789242C85684}">
      <dsp:nvSpPr>
        <dsp:cNvPr id="0" name=""/>
        <dsp:cNvSpPr/>
      </dsp:nvSpPr>
      <dsp:spPr>
        <a:xfrm>
          <a:off x="5853405" y="71557"/>
          <a:ext cx="1463040" cy="585216"/>
        </a:xfrm>
        <a:prstGeom prst="chevron">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法定点検</a:t>
          </a:r>
        </a:p>
      </dsp:txBody>
      <dsp:txXfrm>
        <a:off x="6146013" y="71557"/>
        <a:ext cx="877824" cy="585216"/>
      </dsp:txXfrm>
    </dsp:sp>
    <dsp:sp modelId="{AF06C0A8-4419-453B-B9BB-D3081CEE2EFE}">
      <dsp:nvSpPr>
        <dsp:cNvPr id="0" name=""/>
        <dsp:cNvSpPr/>
      </dsp:nvSpPr>
      <dsp:spPr>
        <a:xfrm>
          <a:off x="702383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Calibri"/>
              <a:ea typeface="ＭＳ Ｐゴシック" panose="020B0600070205080204" pitchFamily="50" charset="-128"/>
              <a:cs typeface="+mn-cs"/>
            </a:rPr>
            <a:t>職員点検</a:t>
          </a:r>
        </a:p>
      </dsp:txBody>
      <dsp:txXfrm>
        <a:off x="7316446" y="71557"/>
        <a:ext cx="877824" cy="5852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9BA48F7-4E68-4D74-A857-D27DAC5F70CE}" type="datetimeFigureOut">
              <a:rPr kumimoji="1" lang="ja-JP" altLang="en-US" smtClean="0"/>
              <a:t>2024/11/27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D30F90D-6423-4378-9DEF-072E05B2E717}" type="slidenum">
              <a:rPr kumimoji="1" lang="ja-JP" altLang="en-US" smtClean="0"/>
              <a:t>‹#›</a:t>
            </a:fld>
            <a:endParaRPr kumimoji="1" lang="ja-JP" altLang="en-US"/>
          </a:p>
        </p:txBody>
      </p:sp>
    </p:spTree>
    <p:extLst>
      <p:ext uri="{BB962C8B-B14F-4D97-AF65-F5344CB8AC3E}">
        <p14:creationId xmlns:p14="http://schemas.microsoft.com/office/powerpoint/2010/main" val="3065873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1A78CA-A33A-4694-8E3E-EB3859156838}"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397965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1C29D7-6943-494B-9615-B8CE410140D3}"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51770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FB2A9D-9028-4749-A7DB-CA62472943F0}"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50360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778"/>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11"/>
            </a:lvl1pPr>
            <a:lvl2pPr marL="440275" indent="0" algn="ctr">
              <a:buNone/>
              <a:defRPr sz="1926"/>
            </a:lvl2pPr>
            <a:lvl3pPr marL="880550" indent="0" algn="ctr">
              <a:buNone/>
              <a:defRPr sz="1733"/>
            </a:lvl3pPr>
            <a:lvl4pPr marL="1320825" indent="0" algn="ctr">
              <a:buNone/>
              <a:defRPr sz="1541"/>
            </a:lvl4pPr>
            <a:lvl5pPr marL="1761101" indent="0" algn="ctr">
              <a:buNone/>
              <a:defRPr sz="1541"/>
            </a:lvl5pPr>
            <a:lvl6pPr marL="2201375" indent="0" algn="ctr">
              <a:buNone/>
              <a:defRPr sz="1541"/>
            </a:lvl6pPr>
            <a:lvl7pPr marL="2641651" indent="0" algn="ctr">
              <a:buNone/>
              <a:defRPr sz="1541"/>
            </a:lvl7pPr>
            <a:lvl8pPr marL="3081926" indent="0" algn="ctr">
              <a:buNone/>
              <a:defRPr sz="1541"/>
            </a:lvl8pPr>
            <a:lvl9pPr marL="3522201" indent="0" algn="ctr">
              <a:buNone/>
              <a:defRPr sz="154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C140DF-B2EB-4663-9D4A-0598F90EB3E3}"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82565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53614B-2CB8-4CE8-B007-AF98C87A452C}"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85108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77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11">
                <a:solidFill>
                  <a:schemeClr val="tx1"/>
                </a:solidFill>
              </a:defRPr>
            </a:lvl1pPr>
            <a:lvl2pPr marL="440275" indent="0">
              <a:buNone/>
              <a:defRPr sz="1926">
                <a:solidFill>
                  <a:schemeClr val="tx1">
                    <a:tint val="75000"/>
                  </a:schemeClr>
                </a:solidFill>
              </a:defRPr>
            </a:lvl2pPr>
            <a:lvl3pPr marL="880550" indent="0">
              <a:buNone/>
              <a:defRPr sz="1733">
                <a:solidFill>
                  <a:schemeClr val="tx1">
                    <a:tint val="75000"/>
                  </a:schemeClr>
                </a:solidFill>
              </a:defRPr>
            </a:lvl3pPr>
            <a:lvl4pPr marL="1320825" indent="0">
              <a:buNone/>
              <a:defRPr sz="1541">
                <a:solidFill>
                  <a:schemeClr val="tx1">
                    <a:tint val="75000"/>
                  </a:schemeClr>
                </a:solidFill>
              </a:defRPr>
            </a:lvl4pPr>
            <a:lvl5pPr marL="1761101" indent="0">
              <a:buNone/>
              <a:defRPr sz="1541">
                <a:solidFill>
                  <a:schemeClr val="tx1">
                    <a:tint val="75000"/>
                  </a:schemeClr>
                </a:solidFill>
              </a:defRPr>
            </a:lvl5pPr>
            <a:lvl6pPr marL="2201375" indent="0">
              <a:buNone/>
              <a:defRPr sz="1541">
                <a:solidFill>
                  <a:schemeClr val="tx1">
                    <a:tint val="75000"/>
                  </a:schemeClr>
                </a:solidFill>
              </a:defRPr>
            </a:lvl6pPr>
            <a:lvl7pPr marL="2641651" indent="0">
              <a:buNone/>
              <a:defRPr sz="1541">
                <a:solidFill>
                  <a:schemeClr val="tx1">
                    <a:tint val="75000"/>
                  </a:schemeClr>
                </a:solidFill>
              </a:defRPr>
            </a:lvl7pPr>
            <a:lvl8pPr marL="3081926" indent="0">
              <a:buNone/>
              <a:defRPr sz="1541">
                <a:solidFill>
                  <a:schemeClr val="tx1">
                    <a:tint val="75000"/>
                  </a:schemeClr>
                </a:solidFill>
              </a:defRPr>
            </a:lvl8pPr>
            <a:lvl9pPr marL="3522201" indent="0">
              <a:buNone/>
              <a:defRPr sz="154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FFF4E3-D3AB-4C4B-9307-9BD40F9B4463}"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566287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B37C6B-A42C-4A11-8815-8F8388709911}" type="datetime1">
              <a:rPr kumimoji="1" lang="ja-JP" altLang="en-US" smtClean="0"/>
              <a:t>2024/11/27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7591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311" b="1"/>
            </a:lvl1pPr>
            <a:lvl2pPr marL="440275" indent="0">
              <a:buNone/>
              <a:defRPr sz="1926" b="1"/>
            </a:lvl2pPr>
            <a:lvl3pPr marL="880550" indent="0">
              <a:buNone/>
              <a:defRPr sz="1733" b="1"/>
            </a:lvl3pPr>
            <a:lvl4pPr marL="1320825" indent="0">
              <a:buNone/>
              <a:defRPr sz="1541" b="1"/>
            </a:lvl4pPr>
            <a:lvl5pPr marL="1761101" indent="0">
              <a:buNone/>
              <a:defRPr sz="1541" b="1"/>
            </a:lvl5pPr>
            <a:lvl6pPr marL="2201375" indent="0">
              <a:buNone/>
              <a:defRPr sz="1541" b="1"/>
            </a:lvl6pPr>
            <a:lvl7pPr marL="2641651" indent="0">
              <a:buNone/>
              <a:defRPr sz="1541" b="1"/>
            </a:lvl7pPr>
            <a:lvl8pPr marL="3081926" indent="0">
              <a:buNone/>
              <a:defRPr sz="1541" b="1"/>
            </a:lvl8pPr>
            <a:lvl9pPr marL="3522201" indent="0">
              <a:buNone/>
              <a:defRPr sz="1541" b="1"/>
            </a:lvl9pPr>
          </a:lstStyle>
          <a:p>
            <a:pPr lvl="0"/>
            <a:r>
              <a:rPr lang="ja-JP" altLang="en-US"/>
              <a:t>マスター テキストの書式設定</a:t>
            </a:r>
          </a:p>
        </p:txBody>
      </p:sp>
      <p:sp>
        <p:nvSpPr>
          <p:cNvPr id="4" name="Content Placeholder 3"/>
          <p:cNvSpPr>
            <a:spLocks noGrp="1"/>
          </p:cNvSpPr>
          <p:nvPr>
            <p:ph sz="half" idx="2"/>
          </p:nvPr>
        </p:nvSpPr>
        <p:spPr>
          <a:xfrm>
            <a:off x="629842" y="2505076"/>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311" b="1"/>
            </a:lvl1pPr>
            <a:lvl2pPr marL="440275" indent="0">
              <a:buNone/>
              <a:defRPr sz="1926" b="1"/>
            </a:lvl2pPr>
            <a:lvl3pPr marL="880550" indent="0">
              <a:buNone/>
              <a:defRPr sz="1733" b="1"/>
            </a:lvl3pPr>
            <a:lvl4pPr marL="1320825" indent="0">
              <a:buNone/>
              <a:defRPr sz="1541" b="1"/>
            </a:lvl4pPr>
            <a:lvl5pPr marL="1761101" indent="0">
              <a:buNone/>
              <a:defRPr sz="1541" b="1"/>
            </a:lvl5pPr>
            <a:lvl6pPr marL="2201375" indent="0">
              <a:buNone/>
              <a:defRPr sz="1541" b="1"/>
            </a:lvl6pPr>
            <a:lvl7pPr marL="2641651" indent="0">
              <a:buNone/>
              <a:defRPr sz="1541" b="1"/>
            </a:lvl7pPr>
            <a:lvl8pPr marL="3081926" indent="0">
              <a:buNone/>
              <a:defRPr sz="1541" b="1"/>
            </a:lvl8pPr>
            <a:lvl9pPr marL="3522201" indent="0">
              <a:buNone/>
              <a:defRPr sz="1541"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0F190F-D485-4836-8AB2-58E9050986D0}" type="datetime1">
              <a:rPr kumimoji="1" lang="ja-JP" altLang="en-US" smtClean="0"/>
              <a:t>2024/11/27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88265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FE3A25-F150-4C54-B518-CD9C7C17293C}" type="datetime1">
              <a:rPr kumimoji="1" lang="ja-JP" altLang="en-US" smtClean="0"/>
              <a:t>2024/11/27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051486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D59DC-B60A-4C28-A4B1-AE771FA02B4A}" type="datetime1">
              <a:rPr kumimoji="1" lang="ja-JP" altLang="en-US" smtClean="0"/>
              <a:t>2024/11/27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9967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081"/>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27"/>
            <a:ext cx="4629150" cy="4873625"/>
          </a:xfrm>
        </p:spPr>
        <p:txBody>
          <a:bodyPr/>
          <a:lstStyle>
            <a:lvl1pPr>
              <a:defRPr sz="3081"/>
            </a:lvl1pPr>
            <a:lvl2pPr>
              <a:defRPr sz="2696"/>
            </a:lvl2pPr>
            <a:lvl3pPr>
              <a:defRPr sz="2311"/>
            </a:lvl3pPr>
            <a:lvl4pPr>
              <a:defRPr sz="1926"/>
            </a:lvl4pPr>
            <a:lvl5pPr>
              <a:defRPr sz="1926"/>
            </a:lvl5pPr>
            <a:lvl6pPr>
              <a:defRPr sz="1926"/>
            </a:lvl6pPr>
            <a:lvl7pPr>
              <a:defRPr sz="1926"/>
            </a:lvl7pPr>
            <a:lvl8pPr>
              <a:defRPr sz="1926"/>
            </a:lvl8pPr>
            <a:lvl9pPr>
              <a:defRPr sz="192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41"/>
            </a:lvl1pPr>
            <a:lvl2pPr marL="440275" indent="0">
              <a:buNone/>
              <a:defRPr sz="1348"/>
            </a:lvl2pPr>
            <a:lvl3pPr marL="880550" indent="0">
              <a:buNone/>
              <a:defRPr sz="1155"/>
            </a:lvl3pPr>
            <a:lvl4pPr marL="1320825" indent="0">
              <a:buNone/>
              <a:defRPr sz="963"/>
            </a:lvl4pPr>
            <a:lvl5pPr marL="1761101" indent="0">
              <a:buNone/>
              <a:defRPr sz="963"/>
            </a:lvl5pPr>
            <a:lvl6pPr marL="2201375" indent="0">
              <a:buNone/>
              <a:defRPr sz="963"/>
            </a:lvl6pPr>
            <a:lvl7pPr marL="2641651" indent="0">
              <a:buNone/>
              <a:defRPr sz="963"/>
            </a:lvl7pPr>
            <a:lvl8pPr marL="3081926" indent="0">
              <a:buNone/>
              <a:defRPr sz="963"/>
            </a:lvl8pPr>
            <a:lvl9pPr marL="3522201" indent="0">
              <a:buNone/>
              <a:defRPr sz="9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9D90CD-B367-4104-A917-BB17CFEEBC90}" type="datetime1">
              <a:rPr kumimoji="1" lang="ja-JP" altLang="en-US" smtClean="0"/>
              <a:t>2024/11/27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176710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D55B87-8F89-494F-80E5-830B45119782}"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3673756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08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27"/>
            <a:ext cx="4629150" cy="4873625"/>
          </a:xfrm>
        </p:spPr>
        <p:txBody>
          <a:bodyPr anchor="t"/>
          <a:lstStyle>
            <a:lvl1pPr marL="0" indent="0">
              <a:buNone/>
              <a:defRPr sz="3081"/>
            </a:lvl1pPr>
            <a:lvl2pPr marL="440275" indent="0">
              <a:buNone/>
              <a:defRPr sz="2696"/>
            </a:lvl2pPr>
            <a:lvl3pPr marL="880550" indent="0">
              <a:buNone/>
              <a:defRPr sz="2311"/>
            </a:lvl3pPr>
            <a:lvl4pPr marL="1320825" indent="0">
              <a:buNone/>
              <a:defRPr sz="1926"/>
            </a:lvl4pPr>
            <a:lvl5pPr marL="1761101" indent="0">
              <a:buNone/>
              <a:defRPr sz="1926"/>
            </a:lvl5pPr>
            <a:lvl6pPr marL="2201375" indent="0">
              <a:buNone/>
              <a:defRPr sz="1926"/>
            </a:lvl6pPr>
            <a:lvl7pPr marL="2641651" indent="0">
              <a:buNone/>
              <a:defRPr sz="1926"/>
            </a:lvl7pPr>
            <a:lvl8pPr marL="3081926" indent="0">
              <a:buNone/>
              <a:defRPr sz="1926"/>
            </a:lvl8pPr>
            <a:lvl9pPr marL="3522201" indent="0">
              <a:buNone/>
              <a:defRPr sz="192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41"/>
            </a:lvl1pPr>
            <a:lvl2pPr marL="440275" indent="0">
              <a:buNone/>
              <a:defRPr sz="1348"/>
            </a:lvl2pPr>
            <a:lvl3pPr marL="880550" indent="0">
              <a:buNone/>
              <a:defRPr sz="1155"/>
            </a:lvl3pPr>
            <a:lvl4pPr marL="1320825" indent="0">
              <a:buNone/>
              <a:defRPr sz="963"/>
            </a:lvl4pPr>
            <a:lvl5pPr marL="1761101" indent="0">
              <a:buNone/>
              <a:defRPr sz="963"/>
            </a:lvl5pPr>
            <a:lvl6pPr marL="2201375" indent="0">
              <a:buNone/>
              <a:defRPr sz="963"/>
            </a:lvl6pPr>
            <a:lvl7pPr marL="2641651" indent="0">
              <a:buNone/>
              <a:defRPr sz="963"/>
            </a:lvl7pPr>
            <a:lvl8pPr marL="3081926" indent="0">
              <a:buNone/>
              <a:defRPr sz="963"/>
            </a:lvl8pPr>
            <a:lvl9pPr marL="3522201" indent="0">
              <a:buNone/>
              <a:defRPr sz="9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64F342-E1EF-4D18-8DA9-7E860BE6F37A}" type="datetime1">
              <a:rPr kumimoji="1" lang="ja-JP" altLang="en-US" smtClean="0"/>
              <a:t>2024/11/27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1853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A0F68A-DD35-4258-95EE-8C528ADD1B4E}"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490611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91A3DD-EA9F-49ED-9A22-B8027DC8F53A}"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148366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A158B5-EE9D-4D8A-AAB7-6D01D92DD1E1}" type="datetime1">
              <a:rPr kumimoji="1" lang="ja-JP" altLang="en-US" smtClean="0"/>
              <a:t>2024/11/27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136980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B83593-D36B-4DD0-BB45-0836E5E17DC5}" type="datetime1">
              <a:rPr kumimoji="1" lang="ja-JP" altLang="en-US" smtClean="0"/>
              <a:t>2024/11/27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27210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79AEC2-ED70-4305-9838-3D12076DA871}" type="datetime1">
              <a:rPr kumimoji="1" lang="ja-JP" altLang="en-US" smtClean="0"/>
              <a:t>2024/11/27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72970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BED7C8-6649-4357-B32A-1DE5DA3DCA51}" type="datetime1">
              <a:rPr kumimoji="1" lang="ja-JP" altLang="en-US" smtClean="0"/>
              <a:t>2024/11/27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39992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F3D5A-43EF-41A1-80FB-B1F76317600B}" type="datetime1">
              <a:rPr kumimoji="1" lang="ja-JP" altLang="en-US" smtClean="0"/>
              <a:t>2024/11/27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10194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5D2E33-C5E6-4C46-AF3B-BD19376C19D3}" type="datetime1">
              <a:rPr kumimoji="1" lang="ja-JP" altLang="en-US" smtClean="0"/>
              <a:t>2024/11/27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96241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C2652F-A365-4234-AEFE-31CF6E653177}" type="datetime1">
              <a:rPr kumimoji="1" lang="ja-JP" altLang="en-US" smtClean="0"/>
              <a:t>2024/11/27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417575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20F8-EF72-4ED6-A126-C482039B6B9F}" type="datetime1">
              <a:rPr kumimoji="1" lang="ja-JP" altLang="en-US" smtClean="0"/>
              <a:t>2024/11/27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376731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55">
                <a:solidFill>
                  <a:schemeClr val="tx1">
                    <a:tint val="75000"/>
                  </a:schemeClr>
                </a:solidFill>
              </a:defRPr>
            </a:lvl1pPr>
          </a:lstStyle>
          <a:p>
            <a:fld id="{8346CA11-B9DC-4B44-8FE6-BDC39106B2E2}" type="datetime1">
              <a:rPr kumimoji="1" lang="ja-JP" altLang="en-US" smtClean="0"/>
              <a:t>2024/11/27</a:t>
            </a:fld>
            <a:endParaRPr kumimoji="1" lang="ja-JP"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5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55">
                <a:solidFill>
                  <a:schemeClr val="tx1">
                    <a:tint val="75000"/>
                  </a:schemeClr>
                </a:solidFill>
              </a:defRPr>
            </a:lvl1p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512923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880550" rtl="0" eaLnBrk="1" latinLnBrk="0" hangingPunct="1">
        <a:lnSpc>
          <a:spcPct val="90000"/>
        </a:lnSpc>
        <a:spcBef>
          <a:spcPct val="0"/>
        </a:spcBef>
        <a:buNone/>
        <a:defRPr kumimoji="1" sz="4237" kern="1200">
          <a:solidFill>
            <a:schemeClr val="tx1"/>
          </a:solidFill>
          <a:latin typeface="+mj-lt"/>
          <a:ea typeface="+mj-ea"/>
          <a:cs typeface="+mj-cs"/>
        </a:defRPr>
      </a:lvl1pPr>
    </p:titleStyle>
    <p:bodyStyle>
      <a:lvl1pPr marL="220138" indent="-220138" algn="l" defTabSz="880550" rtl="0" eaLnBrk="1" latinLnBrk="0" hangingPunct="1">
        <a:lnSpc>
          <a:spcPct val="90000"/>
        </a:lnSpc>
        <a:spcBef>
          <a:spcPts val="963"/>
        </a:spcBef>
        <a:buFont typeface="Arial" panose="020B0604020202020204" pitchFamily="34" charset="0"/>
        <a:buChar char="•"/>
        <a:defRPr kumimoji="1" sz="2696" kern="1200">
          <a:solidFill>
            <a:schemeClr val="tx1"/>
          </a:solidFill>
          <a:latin typeface="+mn-lt"/>
          <a:ea typeface="+mn-ea"/>
          <a:cs typeface="+mn-cs"/>
        </a:defRPr>
      </a:lvl1pPr>
      <a:lvl2pPr marL="660413" indent="-220138" algn="l" defTabSz="880550" rtl="0" eaLnBrk="1" latinLnBrk="0" hangingPunct="1">
        <a:lnSpc>
          <a:spcPct val="90000"/>
        </a:lnSpc>
        <a:spcBef>
          <a:spcPts val="481"/>
        </a:spcBef>
        <a:buFont typeface="Arial" panose="020B0604020202020204" pitchFamily="34" charset="0"/>
        <a:buChar char="•"/>
        <a:defRPr kumimoji="1" sz="2311" kern="1200">
          <a:solidFill>
            <a:schemeClr val="tx1"/>
          </a:solidFill>
          <a:latin typeface="+mn-lt"/>
          <a:ea typeface="+mn-ea"/>
          <a:cs typeface="+mn-cs"/>
        </a:defRPr>
      </a:lvl2pPr>
      <a:lvl3pPr marL="1100688" indent="-220138" algn="l" defTabSz="880550" rtl="0" eaLnBrk="1" latinLnBrk="0" hangingPunct="1">
        <a:lnSpc>
          <a:spcPct val="90000"/>
        </a:lnSpc>
        <a:spcBef>
          <a:spcPts val="481"/>
        </a:spcBef>
        <a:buFont typeface="Arial" panose="020B0604020202020204" pitchFamily="34" charset="0"/>
        <a:buChar char="•"/>
        <a:defRPr kumimoji="1" sz="1926" kern="1200">
          <a:solidFill>
            <a:schemeClr val="tx1"/>
          </a:solidFill>
          <a:latin typeface="+mn-lt"/>
          <a:ea typeface="+mn-ea"/>
          <a:cs typeface="+mn-cs"/>
        </a:defRPr>
      </a:lvl3pPr>
      <a:lvl4pPr marL="1540963"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4pPr>
      <a:lvl5pPr marL="1981238"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5pPr>
      <a:lvl6pPr marL="2421513"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6pPr>
      <a:lvl7pPr marL="2861788"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7pPr>
      <a:lvl8pPr marL="3302064"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8pPr>
      <a:lvl9pPr marL="3742338"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9pPr>
    </p:bodyStyle>
    <p:otherStyle>
      <a:defPPr>
        <a:defRPr lang="en-US"/>
      </a:defPPr>
      <a:lvl1pPr marL="0" algn="l" defTabSz="880550" rtl="0" eaLnBrk="1" latinLnBrk="0" hangingPunct="1">
        <a:defRPr kumimoji="1" sz="1733" kern="1200">
          <a:solidFill>
            <a:schemeClr val="tx1"/>
          </a:solidFill>
          <a:latin typeface="+mn-lt"/>
          <a:ea typeface="+mn-ea"/>
          <a:cs typeface="+mn-cs"/>
        </a:defRPr>
      </a:lvl1pPr>
      <a:lvl2pPr marL="440275" algn="l" defTabSz="880550" rtl="0" eaLnBrk="1" latinLnBrk="0" hangingPunct="1">
        <a:defRPr kumimoji="1" sz="1733" kern="1200">
          <a:solidFill>
            <a:schemeClr val="tx1"/>
          </a:solidFill>
          <a:latin typeface="+mn-lt"/>
          <a:ea typeface="+mn-ea"/>
          <a:cs typeface="+mn-cs"/>
        </a:defRPr>
      </a:lvl2pPr>
      <a:lvl3pPr marL="880550" algn="l" defTabSz="880550" rtl="0" eaLnBrk="1" latinLnBrk="0" hangingPunct="1">
        <a:defRPr kumimoji="1" sz="1733" kern="1200">
          <a:solidFill>
            <a:schemeClr val="tx1"/>
          </a:solidFill>
          <a:latin typeface="+mn-lt"/>
          <a:ea typeface="+mn-ea"/>
          <a:cs typeface="+mn-cs"/>
        </a:defRPr>
      </a:lvl3pPr>
      <a:lvl4pPr marL="1320825" algn="l" defTabSz="880550" rtl="0" eaLnBrk="1" latinLnBrk="0" hangingPunct="1">
        <a:defRPr kumimoji="1" sz="1733" kern="1200">
          <a:solidFill>
            <a:schemeClr val="tx1"/>
          </a:solidFill>
          <a:latin typeface="+mn-lt"/>
          <a:ea typeface="+mn-ea"/>
          <a:cs typeface="+mn-cs"/>
        </a:defRPr>
      </a:lvl4pPr>
      <a:lvl5pPr marL="1761101" algn="l" defTabSz="880550" rtl="0" eaLnBrk="1" latinLnBrk="0" hangingPunct="1">
        <a:defRPr kumimoji="1" sz="1733" kern="1200">
          <a:solidFill>
            <a:schemeClr val="tx1"/>
          </a:solidFill>
          <a:latin typeface="+mn-lt"/>
          <a:ea typeface="+mn-ea"/>
          <a:cs typeface="+mn-cs"/>
        </a:defRPr>
      </a:lvl5pPr>
      <a:lvl6pPr marL="2201375" algn="l" defTabSz="880550" rtl="0" eaLnBrk="1" latinLnBrk="0" hangingPunct="1">
        <a:defRPr kumimoji="1" sz="1733" kern="1200">
          <a:solidFill>
            <a:schemeClr val="tx1"/>
          </a:solidFill>
          <a:latin typeface="+mn-lt"/>
          <a:ea typeface="+mn-ea"/>
          <a:cs typeface="+mn-cs"/>
        </a:defRPr>
      </a:lvl6pPr>
      <a:lvl7pPr marL="2641651" algn="l" defTabSz="880550" rtl="0" eaLnBrk="1" latinLnBrk="0" hangingPunct="1">
        <a:defRPr kumimoji="1" sz="1733" kern="1200">
          <a:solidFill>
            <a:schemeClr val="tx1"/>
          </a:solidFill>
          <a:latin typeface="+mn-lt"/>
          <a:ea typeface="+mn-ea"/>
          <a:cs typeface="+mn-cs"/>
        </a:defRPr>
      </a:lvl7pPr>
      <a:lvl8pPr marL="3081926" algn="l" defTabSz="880550" rtl="0" eaLnBrk="1" latinLnBrk="0" hangingPunct="1">
        <a:defRPr kumimoji="1" sz="1733" kern="1200">
          <a:solidFill>
            <a:schemeClr val="tx1"/>
          </a:solidFill>
          <a:latin typeface="+mn-lt"/>
          <a:ea typeface="+mn-ea"/>
          <a:cs typeface="+mn-cs"/>
        </a:defRPr>
      </a:lvl8pPr>
      <a:lvl9pPr marL="3522201" algn="l" defTabSz="880550" rtl="0" eaLnBrk="1" latinLnBrk="0" hangingPunct="1">
        <a:defRPr kumimoji="1"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サブタイトル 2">
            <a:extLst>
              <a:ext uri="{FF2B5EF4-FFF2-40B4-BE49-F238E27FC236}">
                <a16:creationId xmlns:a16="http://schemas.microsoft.com/office/drawing/2014/main" id="{38E546BB-B42E-4D7C-A251-5E45F2B2F5BA}"/>
              </a:ext>
            </a:extLst>
          </p:cNvPr>
          <p:cNvSpPr>
            <a:spLocks noGrp="1"/>
          </p:cNvSpPr>
          <p:nvPr/>
        </p:nvSpPr>
        <p:spPr bwMode="auto">
          <a:xfrm>
            <a:off x="1258888" y="5734050"/>
            <a:ext cx="6400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令和６年</a:t>
            </a:r>
            <a:r>
              <a:rPr lang="en-US" altLang="ja-JP" sz="2000" b="1" dirty="0">
                <a:latin typeface="Meiryo UI" panose="020B0604030504040204" pitchFamily="50" charset="-128"/>
                <a:ea typeface="Meiryo UI" panose="020B0604030504040204" pitchFamily="50" charset="-128"/>
              </a:rPr>
              <a:t>11</a:t>
            </a:r>
            <a:r>
              <a:rPr lang="ja-JP" altLang="en-US" sz="2000" b="1" dirty="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rPr>
              <a:t>日</a:t>
            </a:r>
            <a:endParaRPr lang="en-US" altLang="ja-JP" sz="2000" b="1" dirty="0">
              <a:latin typeface="Meiryo UI" panose="020B0604030504040204" pitchFamily="50" charset="-128"/>
              <a:ea typeface="Meiryo UI" panose="020B0604030504040204" pitchFamily="50" charset="-128"/>
            </a:endParaRPr>
          </a:p>
          <a:p>
            <a:pPr algn="ctr" eaLnBrk="1" hangingPunct="1">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大阪府</a:t>
            </a:r>
          </a:p>
        </p:txBody>
      </p:sp>
      <p:sp>
        <p:nvSpPr>
          <p:cNvPr id="3" name="スライド番号プレースホルダー 2">
            <a:extLst>
              <a:ext uri="{FF2B5EF4-FFF2-40B4-BE49-F238E27FC236}">
                <a16:creationId xmlns:a16="http://schemas.microsoft.com/office/drawing/2014/main" id="{CA2DDC45-F0FE-EFFC-A521-24075DCFE416}"/>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F824209-76A7-7F79-DB3B-015EAE2A3A84}"/>
              </a:ext>
            </a:extLst>
          </p:cNvPr>
          <p:cNvSpPr>
            <a:spLocks noGrp="1"/>
          </p:cNvSpPr>
          <p:nvPr/>
        </p:nvSpPr>
        <p:spPr>
          <a:xfrm>
            <a:off x="0" y="656202"/>
            <a:ext cx="9144000" cy="1072929"/>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400" b="1" dirty="0">
                <a:latin typeface="Meiryo UI" pitchFamily="50" charset="-128"/>
                <a:ea typeface="Meiryo UI" pitchFamily="50" charset="-128"/>
                <a:cs typeface="Meiryo UI" pitchFamily="50" charset="-128"/>
              </a:rPr>
              <a:t>令和６年　大阪府都市基盤施設維持管理技術審議会</a:t>
            </a:r>
            <a:endParaRPr lang="en-US" altLang="ja-JP" sz="2400" b="1" dirty="0">
              <a:latin typeface="Meiryo UI" pitchFamily="50" charset="-128"/>
              <a:ea typeface="Meiryo UI" pitchFamily="50" charset="-128"/>
              <a:cs typeface="Meiryo UI" pitchFamily="50" charset="-128"/>
            </a:endParaRPr>
          </a:p>
          <a:p>
            <a:pPr fontAlgn="auto">
              <a:spcAft>
                <a:spcPts val="0"/>
              </a:spcAft>
              <a:defRPr/>
            </a:pPr>
            <a:r>
              <a:rPr lang="ja-JP" altLang="en-US" sz="2400" b="1" dirty="0">
                <a:latin typeface="Meiryo UI" pitchFamily="50" charset="-128"/>
                <a:ea typeface="Meiryo UI" pitchFamily="50" charset="-128"/>
                <a:cs typeface="Meiryo UI" pitchFamily="50" charset="-128"/>
              </a:rPr>
              <a:t>第３回　全体検討部会</a:t>
            </a:r>
            <a:endParaRPr lang="en-US" altLang="ja-JP" sz="2400" b="1"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58AFCCE9-5C2C-C1BC-4E87-21B1877331A5}"/>
              </a:ext>
            </a:extLst>
          </p:cNvPr>
          <p:cNvSpPr txBox="1">
            <a:spLocks noChangeArrowheads="1"/>
          </p:cNvSpPr>
          <p:nvPr/>
        </p:nvSpPr>
        <p:spPr bwMode="auto">
          <a:xfrm>
            <a:off x="0" y="211061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latin typeface="Meiryo UI" panose="020B0604030504040204" pitchFamily="50" charset="-128"/>
                <a:ea typeface="Meiryo UI" panose="020B0604030504040204" pitchFamily="50" charset="-128"/>
              </a:rPr>
              <a:t>大阪府都市基盤施設長寿命化計画の見直しについて</a:t>
            </a:r>
            <a:endParaRPr lang="en-US" altLang="ja-JP" sz="1800" b="1"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800" b="1" dirty="0">
                <a:latin typeface="Meiryo UI" panose="020B0604030504040204" pitchFamily="50" charset="-128"/>
                <a:ea typeface="Meiryo UI" panose="020B0604030504040204" pitchFamily="50" charset="-128"/>
              </a:rPr>
              <a:t>（最終とりまとめ）</a:t>
            </a:r>
            <a:endParaRPr lang="en-US" altLang="ja-JP" sz="1800" b="1"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91D1EB7B-8845-1CFE-1528-4CC88EFDDD3E}"/>
              </a:ext>
            </a:extLst>
          </p:cNvPr>
          <p:cNvSpPr txBox="1">
            <a:spLocks/>
          </p:cNvSpPr>
          <p:nvPr/>
        </p:nvSpPr>
        <p:spPr bwMode="auto">
          <a:xfrm>
            <a:off x="2680278" y="3172966"/>
            <a:ext cx="3890851" cy="187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457200" indent="-457200" eaLnBrk="1" hangingPunct="1">
              <a:lnSpc>
                <a:spcPct val="150000"/>
              </a:lnSpc>
              <a:spcBef>
                <a:spcPct val="0"/>
              </a:spcBef>
              <a:buFontTx/>
              <a:buAutoNum type="arabicPeriod"/>
            </a:pPr>
            <a:r>
              <a:rPr lang="ja-JP" altLang="en-US" sz="2000" b="1" dirty="0">
                <a:latin typeface="Meiryo UI"/>
                <a:ea typeface="Meiryo UI"/>
              </a:rPr>
              <a:t>第２回審議会の振り返り</a:t>
            </a:r>
            <a:endParaRPr lang="en-US" altLang="ja-JP" sz="2000" b="1" dirty="0">
              <a:latin typeface="Meiryo UI"/>
              <a:ea typeface="Meiryo UI"/>
            </a:endParaRPr>
          </a:p>
          <a:p>
            <a:pPr eaLnBrk="1" hangingPunct="1">
              <a:lnSpc>
                <a:spcPct val="150000"/>
              </a:lnSpc>
              <a:spcBef>
                <a:spcPct val="0"/>
              </a:spcBef>
              <a:buNone/>
            </a:pPr>
            <a:r>
              <a:rPr lang="en-US" altLang="ja-JP" sz="2000" b="1" dirty="0">
                <a:latin typeface="Meiryo UI"/>
                <a:ea typeface="Meiryo UI"/>
              </a:rPr>
              <a:t>2.  </a:t>
            </a:r>
            <a:r>
              <a:rPr lang="ja-JP" altLang="en-US" sz="2000" b="1" dirty="0">
                <a:latin typeface="Meiryo UI"/>
                <a:ea typeface="Meiryo UI"/>
              </a:rPr>
              <a:t>第３回各部会の結果報告</a:t>
            </a:r>
            <a:endParaRPr lang="en-US" altLang="ja-JP" sz="2000" b="1" dirty="0">
              <a:latin typeface="Meiryo UI"/>
              <a:ea typeface="Meiryo UI"/>
            </a:endParaRPr>
          </a:p>
          <a:p>
            <a:pPr>
              <a:lnSpc>
                <a:spcPct val="150000"/>
              </a:lnSpc>
              <a:spcBef>
                <a:spcPct val="0"/>
              </a:spcBef>
              <a:buNone/>
            </a:pPr>
            <a:r>
              <a:rPr lang="ja-JP" altLang="en-US" sz="2000" b="1" dirty="0">
                <a:latin typeface="Meiryo UI"/>
                <a:ea typeface="Meiryo UI"/>
              </a:rPr>
              <a:t>３</a:t>
            </a:r>
            <a:r>
              <a:rPr lang="en-US" altLang="ja-JP" sz="2000" b="1" dirty="0">
                <a:latin typeface="Meiryo UI"/>
                <a:ea typeface="Meiryo UI"/>
              </a:rPr>
              <a:t>. </a:t>
            </a:r>
            <a:r>
              <a:rPr lang="zh-TW" altLang="en-US" sz="2000" b="1" dirty="0">
                <a:latin typeface="Meiryo UI" panose="020B0604030504040204" pitchFamily="50" charset="-128"/>
                <a:ea typeface="Meiryo UI" panose="020B0604030504040204" pitchFamily="50" charset="-128"/>
                <a:cs typeface="Meiryo UI" panose="020B0604030504040204" pitchFamily="50" charset="-128"/>
              </a:rPr>
              <a:t>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の構成・基本方針の概要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ct val="0"/>
              </a:spcBef>
              <a:buNone/>
            </a:pPr>
            <a:r>
              <a:rPr lang="ja-JP" altLang="en-US" sz="2000" b="1" dirty="0">
                <a:latin typeface="Meiryo UI" panose="020B0604030504040204" pitchFamily="50" charset="-128"/>
                <a:ea typeface="Meiryo UI" panose="020B0604030504040204" pitchFamily="50" charset="-128"/>
              </a:rPr>
              <a:t>４</a:t>
            </a:r>
            <a:r>
              <a:rPr lang="en-US" altLang="ja-JP" sz="2000" b="1" dirty="0">
                <a:latin typeface="Meiryo UI"/>
                <a:ea typeface="Meiryo UI"/>
              </a:rPr>
              <a:t>. </a:t>
            </a:r>
            <a:r>
              <a:rPr lang="ja-JP" altLang="en-US" sz="2000" b="1" dirty="0">
                <a:latin typeface="Meiryo UI"/>
                <a:ea typeface="Meiryo UI"/>
              </a:rPr>
              <a:t>基本方針の詳細（主なもの）</a:t>
            </a:r>
            <a:endParaRPr lang="en-US" altLang="ja-JP" sz="2000" b="1" dirty="0">
              <a:latin typeface="Meiryo UI"/>
              <a:ea typeface="Meiryo UI"/>
            </a:endParaRPr>
          </a:p>
        </p:txBody>
      </p:sp>
      <p:sp>
        <p:nvSpPr>
          <p:cNvPr id="7" name="テキスト ボックス 39">
            <a:extLst>
              <a:ext uri="{FF2B5EF4-FFF2-40B4-BE49-F238E27FC236}">
                <a16:creationId xmlns:a16="http://schemas.microsoft.com/office/drawing/2014/main" id="{D20C0C64-E05C-4F88-8DC2-05DDF509FE27}"/>
              </a:ext>
            </a:extLst>
          </p:cNvPr>
          <p:cNvSpPr txBox="1"/>
          <p:nvPr/>
        </p:nvSpPr>
        <p:spPr>
          <a:xfrm>
            <a:off x="8086725" y="240183"/>
            <a:ext cx="884135" cy="2199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indent="100006" algn="just"/>
            <a:r>
              <a:rPr lang="en-US" altLang="ja-JP" sz="1200" b="1" kern="100" dirty="0">
                <a:solidFill>
                  <a:schemeClr val="tx1"/>
                </a:solidFill>
                <a:latin typeface="Meiryo UI" pitchFamily="50" charset="-128"/>
                <a:ea typeface="Meiryo UI" pitchFamily="50" charset="-128"/>
                <a:cs typeface="Meiryo UI" pitchFamily="50" charset="-128"/>
              </a:rPr>
              <a:t>【</a:t>
            </a:r>
            <a:r>
              <a:rPr lang="ja-JP" altLang="en-US" sz="1200" b="1" kern="100" dirty="0">
                <a:solidFill>
                  <a:schemeClr val="tx1"/>
                </a:solidFill>
                <a:latin typeface="Meiryo UI" pitchFamily="50" charset="-128"/>
                <a:ea typeface="Meiryo UI" pitchFamily="50" charset="-128"/>
                <a:cs typeface="Meiryo UI" pitchFamily="50" charset="-128"/>
              </a:rPr>
              <a:t>資料３</a:t>
            </a:r>
            <a:r>
              <a:rPr lang="en-US" altLang="ja-JP" sz="1200" b="1" kern="100" dirty="0">
                <a:solidFill>
                  <a:schemeClr val="tx1"/>
                </a:solidFill>
                <a:latin typeface="Meiryo UI" pitchFamily="50" charset="-128"/>
                <a:ea typeface="Meiryo UI" pitchFamily="50" charset="-128"/>
                <a:cs typeface="Meiryo UI" pitchFamily="50" charset="-128"/>
              </a:rPr>
              <a:t>】</a:t>
            </a:r>
            <a:endParaRPr lang="ja-JP" altLang="en-US" sz="1050" b="1" kern="100" dirty="0">
              <a:solidFill>
                <a:schemeClr val="tx1"/>
              </a:solidFill>
              <a:latin typeface="Meiryo UI" pitchFamily="50" charset="-128"/>
              <a:ea typeface="Meiryo UI" pitchFamily="50" charset="-128"/>
              <a:cs typeface="Meiryo UI" pitchFamily="50" charset="-128"/>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0AECB409-C65B-4803-94CE-D4AD27147269}"/>
              </a:ext>
            </a:extLst>
          </p:cNvPr>
          <p:cNvSpPr/>
          <p:nvPr/>
        </p:nvSpPr>
        <p:spPr>
          <a:xfrm>
            <a:off x="3290197" y="409129"/>
            <a:ext cx="2811443" cy="6023412"/>
          </a:xfrm>
          <a:prstGeom prst="rect">
            <a:avLst/>
          </a:prstGeom>
          <a:solidFill>
            <a:schemeClr val="accent2">
              <a:lumMod val="20000"/>
              <a:lumOff val="8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143">
            <a:extLst>
              <a:ext uri="{FF2B5EF4-FFF2-40B4-BE49-F238E27FC236}">
                <a16:creationId xmlns:a16="http://schemas.microsoft.com/office/drawing/2014/main" id="{066A8DD6-182E-4263-AF68-BE0D698701B9}"/>
              </a:ext>
            </a:extLst>
          </p:cNvPr>
          <p:cNvSpPr/>
          <p:nvPr/>
        </p:nvSpPr>
        <p:spPr>
          <a:xfrm>
            <a:off x="3361272" y="3115140"/>
            <a:ext cx="2640000" cy="3261131"/>
          </a:xfrm>
          <a:prstGeom prst="round2SameRect">
            <a:avLst>
              <a:gd name="adj1" fmla="val 0"/>
              <a:gd name="adj2" fmla="val 434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marL="57153" indent="-57153" algn="just">
              <a:lnSpc>
                <a:spcPct val="200000"/>
              </a:lnSpc>
              <a:buFont typeface="Arial" panose="020B0604020202020204" pitchFamily="34" charset="0"/>
              <a:buChar char="•"/>
              <a:defRPr/>
            </a:pPr>
            <a:endParaRPr lang="en-US" altLang="ja-JP" sz="733"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7" name="正方形/長方形 56">
            <a:extLst>
              <a:ext uri="{FF2B5EF4-FFF2-40B4-BE49-F238E27FC236}">
                <a16:creationId xmlns:a16="http://schemas.microsoft.com/office/drawing/2014/main" id="{0C3FA9A2-3EEB-41A0-8C23-EC68CD8EF346}"/>
              </a:ext>
            </a:extLst>
          </p:cNvPr>
          <p:cNvSpPr/>
          <p:nvPr/>
        </p:nvSpPr>
        <p:spPr>
          <a:xfrm>
            <a:off x="3439471" y="3397912"/>
            <a:ext cx="2500743" cy="202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施設の現状　</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点検、診断・評価</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維持管理手法、維持管理水準、更新フロー</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重点化指標・優先順位</a:t>
            </a: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3.1.5</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日常的維持管理</a:t>
            </a: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3.1.6</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維持管理を見通した新設工事上の工夫</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3.1.7</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新技術の活用</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3.1.8</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効果検証</a:t>
            </a:r>
          </a:p>
        </p:txBody>
      </p:sp>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99962" y="9013"/>
            <a:ext cx="9004372" cy="338554"/>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の構成</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a:extLst>
              <a:ext uri="{FF2B5EF4-FFF2-40B4-BE49-F238E27FC236}">
                <a16:creationId xmlns:a16="http://schemas.microsoft.com/office/drawing/2014/main" id="{6D112CE6-DF55-4BBB-BC5D-7A48F6DF6649}"/>
              </a:ext>
            </a:extLst>
          </p:cNvPr>
          <p:cNvGrpSpPr/>
          <p:nvPr/>
        </p:nvGrpSpPr>
        <p:grpSpPr>
          <a:xfrm>
            <a:off x="50010" y="5296757"/>
            <a:ext cx="2640000" cy="1104361"/>
            <a:chOff x="50010" y="5426061"/>
            <a:chExt cx="2640000" cy="1104361"/>
          </a:xfrm>
        </p:grpSpPr>
        <p:sp>
          <p:nvSpPr>
            <p:cNvPr id="7" name="角丸四角形 143">
              <a:extLst>
                <a:ext uri="{FF2B5EF4-FFF2-40B4-BE49-F238E27FC236}">
                  <a16:creationId xmlns:a16="http://schemas.microsoft.com/office/drawing/2014/main" id="{1B750DF6-6203-4427-840E-2517982F8A03}"/>
                </a:ext>
              </a:extLst>
            </p:cNvPr>
            <p:cNvSpPr/>
            <p:nvPr/>
          </p:nvSpPr>
          <p:spPr>
            <a:xfrm>
              <a:off x="50010" y="5492916"/>
              <a:ext cx="2640000" cy="1037506"/>
            </a:xfrm>
            <a:prstGeom prst="round2SameRect">
              <a:avLst>
                <a:gd name="adj1" fmla="val 0"/>
                <a:gd name="adj2" fmla="val 7370"/>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人材の育成と確保、技術力の向上と継承</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維持管理業務の改善と魅力向上のあり方</a:t>
              </a:r>
            </a:p>
          </p:txBody>
        </p:sp>
        <p:sp>
          <p:nvSpPr>
            <p:cNvPr id="8" name="四角形: 角を丸くする 7">
              <a:extLst>
                <a:ext uri="{FF2B5EF4-FFF2-40B4-BE49-F238E27FC236}">
                  <a16:creationId xmlns:a16="http://schemas.microsoft.com/office/drawing/2014/main" id="{8DACCACD-44E1-4FC6-8415-E9F5FB5DD2A5}"/>
                </a:ext>
              </a:extLst>
            </p:cNvPr>
            <p:cNvSpPr/>
            <p:nvPr/>
          </p:nvSpPr>
          <p:spPr>
            <a:xfrm>
              <a:off x="50010" y="5426061"/>
              <a:ext cx="2640000" cy="248905"/>
            </a:xfrm>
            <a:prstGeom prst="roundRect">
              <a:avLst>
                <a:gd name="adj" fmla="val 30156"/>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5. </a:t>
              </a:r>
              <a:r>
                <a:rPr lang="ja-JP" altLang="en-US" sz="933"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grpSp>
      <p:grpSp>
        <p:nvGrpSpPr>
          <p:cNvPr id="30" name="グループ化 29">
            <a:extLst>
              <a:ext uri="{FF2B5EF4-FFF2-40B4-BE49-F238E27FC236}">
                <a16:creationId xmlns:a16="http://schemas.microsoft.com/office/drawing/2014/main" id="{239CB2D7-EB4B-46DE-856E-3EF300A91B2E}"/>
              </a:ext>
            </a:extLst>
          </p:cNvPr>
          <p:cNvGrpSpPr/>
          <p:nvPr/>
        </p:nvGrpSpPr>
        <p:grpSpPr>
          <a:xfrm>
            <a:off x="50010" y="682712"/>
            <a:ext cx="2640000" cy="1102669"/>
            <a:chOff x="54401" y="812016"/>
            <a:chExt cx="2640000" cy="1102669"/>
          </a:xfrm>
        </p:grpSpPr>
        <p:sp>
          <p:nvSpPr>
            <p:cNvPr id="9" name="角丸四角形 143">
              <a:extLst>
                <a:ext uri="{FF2B5EF4-FFF2-40B4-BE49-F238E27FC236}">
                  <a16:creationId xmlns:a16="http://schemas.microsoft.com/office/drawing/2014/main" id="{3021A96B-58F6-4193-80BD-439475D148A1}"/>
                </a:ext>
              </a:extLst>
            </p:cNvPr>
            <p:cNvSpPr/>
            <p:nvPr/>
          </p:nvSpPr>
          <p:spPr>
            <a:xfrm>
              <a:off x="54401" y="907578"/>
              <a:ext cx="2640000" cy="1007107"/>
            </a:xfrm>
            <a:prstGeom prst="round2SameRect">
              <a:avLst>
                <a:gd name="adj1" fmla="val 0"/>
                <a:gd name="adj2" fmla="val 740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本計画の策定に至る経過</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本計画の構成</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本計画の主な対象施設</a:t>
              </a:r>
            </a:p>
          </p:txBody>
        </p:sp>
        <p:sp>
          <p:nvSpPr>
            <p:cNvPr id="10" name="四角形: 角を丸くする 9">
              <a:extLst>
                <a:ext uri="{FF2B5EF4-FFF2-40B4-BE49-F238E27FC236}">
                  <a16:creationId xmlns:a16="http://schemas.microsoft.com/office/drawing/2014/main" id="{F1668FD7-4412-4C18-AC75-9A314ED40239}"/>
                </a:ext>
              </a:extLst>
            </p:cNvPr>
            <p:cNvSpPr/>
            <p:nvPr/>
          </p:nvSpPr>
          <p:spPr>
            <a:xfrm>
              <a:off x="54401" y="812016"/>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1. </a:t>
              </a:r>
              <a:r>
                <a:rPr lang="ja-JP" altLang="en-US" sz="933" b="1" dirty="0">
                  <a:solidFill>
                    <a:prstClr val="white"/>
                  </a:solidFill>
                  <a:latin typeface="Meiryo UI" panose="020B0604030504040204" pitchFamily="50" charset="-128"/>
                  <a:ea typeface="Meiryo UI" panose="020B0604030504040204" pitchFamily="50" charset="-128"/>
                  <a:cs typeface="Calibri"/>
                </a:rPr>
                <a:t>大阪府都市基盤施設長寿命化計画の構成</a:t>
              </a:r>
            </a:p>
          </p:txBody>
        </p:sp>
      </p:grpSp>
      <p:grpSp>
        <p:nvGrpSpPr>
          <p:cNvPr id="29" name="グループ化 28">
            <a:extLst>
              <a:ext uri="{FF2B5EF4-FFF2-40B4-BE49-F238E27FC236}">
                <a16:creationId xmlns:a16="http://schemas.microsoft.com/office/drawing/2014/main" id="{FE82B27C-FF13-42B2-8232-ECAF86C1D5FA}"/>
              </a:ext>
            </a:extLst>
          </p:cNvPr>
          <p:cNvGrpSpPr/>
          <p:nvPr/>
        </p:nvGrpSpPr>
        <p:grpSpPr>
          <a:xfrm>
            <a:off x="50010" y="1878552"/>
            <a:ext cx="2640003" cy="834542"/>
            <a:chOff x="53143" y="2058002"/>
            <a:chExt cx="2640003" cy="834542"/>
          </a:xfrm>
        </p:grpSpPr>
        <p:sp>
          <p:nvSpPr>
            <p:cNvPr id="11" name="角丸四角形 143">
              <a:extLst>
                <a:ext uri="{FF2B5EF4-FFF2-40B4-BE49-F238E27FC236}">
                  <a16:creationId xmlns:a16="http://schemas.microsoft.com/office/drawing/2014/main" id="{3BF2FF71-5912-4831-A771-3ECDF2F8B60C}"/>
                </a:ext>
              </a:extLst>
            </p:cNvPr>
            <p:cNvSpPr/>
            <p:nvPr/>
          </p:nvSpPr>
          <p:spPr>
            <a:xfrm>
              <a:off x="53143" y="2140623"/>
              <a:ext cx="2640000" cy="751921"/>
            </a:xfrm>
            <a:prstGeom prst="round2SameRect">
              <a:avLst>
                <a:gd name="adj1" fmla="val 0"/>
                <a:gd name="adj2" fmla="val 1303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維持管理の現状</a:t>
              </a: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2.2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課題認識</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四角形: 角を丸くする 11">
              <a:extLst>
                <a:ext uri="{FF2B5EF4-FFF2-40B4-BE49-F238E27FC236}">
                  <a16:creationId xmlns:a16="http://schemas.microsoft.com/office/drawing/2014/main" id="{5A365DB9-3B48-4F35-A86A-4944D1C170DB}"/>
                </a:ext>
              </a:extLst>
            </p:cNvPr>
            <p:cNvSpPr/>
            <p:nvPr/>
          </p:nvSpPr>
          <p:spPr>
            <a:xfrm>
              <a:off x="53146" y="2058002"/>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2. </a:t>
              </a:r>
              <a:r>
                <a:rPr lang="ja-JP" altLang="en-US" sz="933" b="1" dirty="0">
                  <a:solidFill>
                    <a:prstClr val="white"/>
                  </a:solidFill>
                  <a:latin typeface="Meiryo UI" panose="020B0604030504040204" pitchFamily="50" charset="-128"/>
                  <a:ea typeface="Meiryo UI" panose="020B0604030504040204" pitchFamily="50" charset="-128"/>
                  <a:cs typeface="Calibri"/>
                </a:rPr>
                <a:t>大阪府における維持管理・更新の現状と課題</a:t>
              </a:r>
            </a:p>
          </p:txBody>
        </p:sp>
      </p:grpSp>
      <p:grpSp>
        <p:nvGrpSpPr>
          <p:cNvPr id="27" name="グループ化 26">
            <a:extLst>
              <a:ext uri="{FF2B5EF4-FFF2-40B4-BE49-F238E27FC236}">
                <a16:creationId xmlns:a16="http://schemas.microsoft.com/office/drawing/2014/main" id="{7AEDF5DA-924D-49BF-A12A-76C39B6E5E7D}"/>
              </a:ext>
            </a:extLst>
          </p:cNvPr>
          <p:cNvGrpSpPr/>
          <p:nvPr/>
        </p:nvGrpSpPr>
        <p:grpSpPr>
          <a:xfrm>
            <a:off x="50010" y="2806265"/>
            <a:ext cx="2640002" cy="768577"/>
            <a:chOff x="51892" y="3023170"/>
            <a:chExt cx="2640002" cy="768577"/>
          </a:xfrm>
        </p:grpSpPr>
        <p:sp>
          <p:nvSpPr>
            <p:cNvPr id="13" name="角丸四角形 143">
              <a:extLst>
                <a:ext uri="{FF2B5EF4-FFF2-40B4-BE49-F238E27FC236}">
                  <a16:creationId xmlns:a16="http://schemas.microsoft.com/office/drawing/2014/main" id="{29EC9388-17CA-4992-BF41-21B89A213DA9}"/>
                </a:ext>
              </a:extLst>
            </p:cNvPr>
            <p:cNvSpPr/>
            <p:nvPr/>
          </p:nvSpPr>
          <p:spPr>
            <a:xfrm>
              <a:off x="51892" y="3060280"/>
              <a:ext cx="2640000" cy="731467"/>
            </a:xfrm>
            <a:prstGeom prst="roundRect">
              <a:avLst>
                <a:gd name="adj" fmla="val 10414"/>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38102" indent="-38102" algn="just">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・日常的維持管理の着実な実践と、予防保全を中心とした計画的な維持管理により、施設を可能な限り使い続けることを基本等</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a:lnSpc>
                  <a:spcPct val="200000"/>
                </a:lnSpc>
                <a:spcAft>
                  <a:spcPts val="533"/>
                </a:spcAft>
                <a:buFont typeface="Arial" panose="020B0604020202020204" pitchFamily="34" charset="0"/>
                <a:buChar char="•"/>
                <a:defRPr/>
              </a:pPr>
              <a:r>
                <a:rPr lang="ja-JP" altLang="en-US" sz="733" u="sng" kern="100" dirty="0">
                  <a:solidFill>
                    <a:prstClr val="black"/>
                  </a:solidFill>
                  <a:latin typeface="Meiryo UI" panose="020B0604030504040204" pitchFamily="50" charset="-128"/>
                  <a:ea typeface="Meiryo UI" panose="020B0604030504040204" pitchFamily="50" charset="-128"/>
                  <a:cs typeface="Times New Roman"/>
                </a:rPr>
                <a:t>「継続的な</a:t>
              </a:r>
              <a:r>
                <a:rPr lang="en-US" altLang="ja-JP" sz="733" u="sng"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u="sng"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a:t>
              </a:r>
            </a:p>
          </p:txBody>
        </p:sp>
        <p:sp>
          <p:nvSpPr>
            <p:cNvPr id="14" name="四角形: 角を丸くする 13">
              <a:extLst>
                <a:ext uri="{FF2B5EF4-FFF2-40B4-BE49-F238E27FC236}">
                  <a16:creationId xmlns:a16="http://schemas.microsoft.com/office/drawing/2014/main" id="{DF9926A9-0AE2-43BA-95BB-C2D9CA2C763B}"/>
                </a:ext>
              </a:extLst>
            </p:cNvPr>
            <p:cNvSpPr/>
            <p:nvPr/>
          </p:nvSpPr>
          <p:spPr>
            <a:xfrm>
              <a:off x="51894" y="3023170"/>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3. </a:t>
              </a:r>
              <a:r>
                <a:rPr lang="ja-JP" altLang="en-US" sz="933"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grpSp>
      <p:grpSp>
        <p:nvGrpSpPr>
          <p:cNvPr id="26" name="グループ化 25">
            <a:extLst>
              <a:ext uri="{FF2B5EF4-FFF2-40B4-BE49-F238E27FC236}">
                <a16:creationId xmlns:a16="http://schemas.microsoft.com/office/drawing/2014/main" id="{233A70C5-4415-4BAB-84B9-80BA4A3D468E}"/>
              </a:ext>
            </a:extLst>
          </p:cNvPr>
          <p:cNvGrpSpPr/>
          <p:nvPr/>
        </p:nvGrpSpPr>
        <p:grpSpPr>
          <a:xfrm>
            <a:off x="50010" y="3668013"/>
            <a:ext cx="2640001" cy="1535573"/>
            <a:chOff x="53146" y="3835556"/>
            <a:chExt cx="2640001" cy="1535573"/>
          </a:xfrm>
        </p:grpSpPr>
        <p:sp>
          <p:nvSpPr>
            <p:cNvPr id="6" name="角丸四角形 143">
              <a:extLst>
                <a:ext uri="{FF2B5EF4-FFF2-40B4-BE49-F238E27FC236}">
                  <a16:creationId xmlns:a16="http://schemas.microsoft.com/office/drawing/2014/main" id="{719B777E-137C-46D8-862F-B7E4A2BF0DB8}"/>
                </a:ext>
              </a:extLst>
            </p:cNvPr>
            <p:cNvSpPr/>
            <p:nvPr/>
          </p:nvSpPr>
          <p:spPr>
            <a:xfrm>
              <a:off x="53147" y="3902408"/>
              <a:ext cx="2640000" cy="1468721"/>
            </a:xfrm>
            <a:prstGeom prst="round2SameRect">
              <a:avLst>
                <a:gd name="adj1" fmla="val 0"/>
                <a:gd name="adj2" fmla="val 434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ja-JP" altLang="en-US" sz="733"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点検、診断・評価の手法や体制等の充実</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重点化指標・優先順位の考え方</a:t>
              </a: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日常的な維持管理の着実な実践</a:t>
              </a: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4.5</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p>
            <a:p>
              <a:pPr algn="just">
                <a:lnSpc>
                  <a:spcPct val="200000"/>
                </a:lnSpc>
                <a:defRPr/>
              </a:pP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a:lnSpc>
                  <a:spcPct val="200000"/>
                </a:lnSpc>
                <a:buFont typeface="Arial" panose="020B0604020202020204" pitchFamily="34" charset="0"/>
                <a:buChar char="•"/>
                <a:defRPr/>
              </a:pPr>
              <a:endParaRPr lang="en-US" altLang="ja-JP" sz="733"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6" name="四角形: 角を丸くする 15">
              <a:extLst>
                <a:ext uri="{FF2B5EF4-FFF2-40B4-BE49-F238E27FC236}">
                  <a16:creationId xmlns:a16="http://schemas.microsoft.com/office/drawing/2014/main" id="{3131DFEB-783F-4765-AA46-C83A3DBF16E8}"/>
                </a:ext>
              </a:extLst>
            </p:cNvPr>
            <p:cNvSpPr/>
            <p:nvPr/>
          </p:nvSpPr>
          <p:spPr>
            <a:xfrm>
              <a:off x="53146" y="3835556"/>
              <a:ext cx="2640000" cy="248905"/>
            </a:xfrm>
            <a:prstGeom prst="roundRect">
              <a:avLst>
                <a:gd name="adj" fmla="val 30156"/>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4. </a:t>
              </a:r>
              <a:r>
                <a:rPr lang="ja-JP" altLang="en-US" sz="933" b="1" dirty="0">
                  <a:solidFill>
                    <a:prstClr val="white"/>
                  </a:solidFill>
                  <a:latin typeface="Meiryo UI" panose="020B0604030504040204" pitchFamily="50" charset="-128"/>
                  <a:ea typeface="Meiryo UI" panose="020B0604030504040204" pitchFamily="50" charset="-128"/>
                  <a:cs typeface="Calibri"/>
                </a:rPr>
                <a:t>効率的・効果的な維持管理の推進</a:t>
              </a:r>
            </a:p>
          </p:txBody>
        </p:sp>
      </p:grpSp>
      <p:sp>
        <p:nvSpPr>
          <p:cNvPr id="2" name="テキスト ボックス 1">
            <a:extLst>
              <a:ext uri="{FF2B5EF4-FFF2-40B4-BE49-F238E27FC236}">
                <a16:creationId xmlns:a16="http://schemas.microsoft.com/office/drawing/2014/main" id="{221321EA-9DED-48B0-8465-5E88B7DE541B}"/>
              </a:ext>
            </a:extLst>
          </p:cNvPr>
          <p:cNvSpPr txBox="1"/>
          <p:nvPr/>
        </p:nvSpPr>
        <p:spPr>
          <a:xfrm>
            <a:off x="1008707" y="404298"/>
            <a:ext cx="800219"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基本方針</a:t>
            </a:r>
          </a:p>
        </p:txBody>
      </p:sp>
      <p:sp>
        <p:nvSpPr>
          <p:cNvPr id="19" name="角丸四角形 143">
            <a:extLst>
              <a:ext uri="{FF2B5EF4-FFF2-40B4-BE49-F238E27FC236}">
                <a16:creationId xmlns:a16="http://schemas.microsoft.com/office/drawing/2014/main" id="{7DC4109A-BFB2-4D30-A8B7-51A7CFCB6836}"/>
              </a:ext>
            </a:extLst>
          </p:cNvPr>
          <p:cNvSpPr/>
          <p:nvPr/>
        </p:nvSpPr>
        <p:spPr>
          <a:xfrm>
            <a:off x="3361272" y="778274"/>
            <a:ext cx="2640000" cy="1183826"/>
          </a:xfrm>
          <a:prstGeom prst="round2SameRect">
            <a:avLst>
              <a:gd name="adj1" fmla="val 0"/>
              <a:gd name="adj2" fmla="val 740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本計画の構成</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本計画の主な対象施設</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本計画の対象期間</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参照すべき基準類</a:t>
            </a:r>
          </a:p>
        </p:txBody>
      </p:sp>
      <p:sp>
        <p:nvSpPr>
          <p:cNvPr id="20" name="四角形: 角を丸くする 19">
            <a:extLst>
              <a:ext uri="{FF2B5EF4-FFF2-40B4-BE49-F238E27FC236}">
                <a16:creationId xmlns:a16="http://schemas.microsoft.com/office/drawing/2014/main" id="{669D24F0-FFB3-4AA1-841A-63E2B14EF6E4}"/>
              </a:ext>
            </a:extLst>
          </p:cNvPr>
          <p:cNvSpPr/>
          <p:nvPr/>
        </p:nvSpPr>
        <p:spPr>
          <a:xfrm>
            <a:off x="3361272" y="682712"/>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1. </a:t>
            </a:r>
            <a:r>
              <a:rPr lang="ja-JP" altLang="en-US" sz="933" b="1" dirty="0">
                <a:solidFill>
                  <a:prstClr val="white"/>
                </a:solidFill>
                <a:latin typeface="Meiryo UI" panose="020B0604030504040204" pitchFamily="50" charset="-128"/>
                <a:ea typeface="Meiryo UI" panose="020B0604030504040204" pitchFamily="50" charset="-128"/>
                <a:cs typeface="Calibri"/>
              </a:rPr>
              <a:t>大阪府都市基盤施設長寿命化計画の構成</a:t>
            </a:r>
          </a:p>
        </p:txBody>
      </p:sp>
      <p:sp>
        <p:nvSpPr>
          <p:cNvPr id="21" name="テキスト ボックス 20">
            <a:extLst>
              <a:ext uri="{FF2B5EF4-FFF2-40B4-BE49-F238E27FC236}">
                <a16:creationId xmlns:a16="http://schemas.microsoft.com/office/drawing/2014/main" id="{4D1C0AD7-93CB-451A-8EF4-46E56A3203F7}"/>
              </a:ext>
            </a:extLst>
          </p:cNvPr>
          <p:cNvSpPr txBox="1"/>
          <p:nvPr/>
        </p:nvSpPr>
        <p:spPr>
          <a:xfrm>
            <a:off x="3312734" y="404298"/>
            <a:ext cx="273344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行動計画（道路・河川・下水・公園等）</a:t>
            </a:r>
          </a:p>
        </p:txBody>
      </p:sp>
      <p:sp>
        <p:nvSpPr>
          <p:cNvPr id="22" name="角丸四角形 143">
            <a:extLst>
              <a:ext uri="{FF2B5EF4-FFF2-40B4-BE49-F238E27FC236}">
                <a16:creationId xmlns:a16="http://schemas.microsoft.com/office/drawing/2014/main" id="{891CA4B7-4FFE-498E-AF8E-0D180F58BECF}"/>
              </a:ext>
            </a:extLst>
          </p:cNvPr>
          <p:cNvSpPr/>
          <p:nvPr/>
        </p:nvSpPr>
        <p:spPr>
          <a:xfrm>
            <a:off x="3361272" y="2169174"/>
            <a:ext cx="2640000" cy="751921"/>
          </a:xfrm>
          <a:prstGeom prst="round2SameRect">
            <a:avLst>
              <a:gd name="adj1" fmla="val 0"/>
              <a:gd name="adj2" fmla="val 1303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維持管理にあたっての基本理念</a:t>
            </a:r>
          </a:p>
          <a:p>
            <a:pPr algn="just">
              <a:lnSpc>
                <a:spcPct val="200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2.2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維持管理戦略の概要</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四角形: 角を丸くする 22">
            <a:extLst>
              <a:ext uri="{FF2B5EF4-FFF2-40B4-BE49-F238E27FC236}">
                <a16:creationId xmlns:a16="http://schemas.microsoft.com/office/drawing/2014/main" id="{4D63186E-827A-4E40-A36C-1CAA0DD6E2D4}"/>
              </a:ext>
            </a:extLst>
          </p:cNvPr>
          <p:cNvSpPr/>
          <p:nvPr/>
        </p:nvSpPr>
        <p:spPr>
          <a:xfrm>
            <a:off x="3361275" y="2086553"/>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2. </a:t>
            </a:r>
            <a:r>
              <a:rPr lang="ja-JP" altLang="en-US" sz="933"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sp>
        <p:nvSpPr>
          <p:cNvPr id="25" name="四角形: 角を丸くする 24">
            <a:extLst>
              <a:ext uri="{FF2B5EF4-FFF2-40B4-BE49-F238E27FC236}">
                <a16:creationId xmlns:a16="http://schemas.microsoft.com/office/drawing/2014/main" id="{C4C31A64-EBF2-4118-BB0A-32FC36C8A4BC}"/>
              </a:ext>
            </a:extLst>
          </p:cNvPr>
          <p:cNvSpPr/>
          <p:nvPr/>
        </p:nvSpPr>
        <p:spPr>
          <a:xfrm>
            <a:off x="3361271" y="3048288"/>
            <a:ext cx="2640000" cy="248905"/>
          </a:xfrm>
          <a:prstGeom prst="roundRect">
            <a:avLst>
              <a:gd name="adj" fmla="val 30156"/>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3. </a:t>
            </a:r>
            <a:r>
              <a:rPr lang="ja-JP" altLang="en-US" sz="933" b="1" dirty="0">
                <a:solidFill>
                  <a:prstClr val="white"/>
                </a:solidFill>
                <a:latin typeface="Meiryo UI" panose="020B0604030504040204" pitchFamily="50" charset="-128"/>
                <a:ea typeface="Meiryo UI" panose="020B0604030504040204" pitchFamily="50" charset="-128"/>
                <a:cs typeface="Calibri"/>
              </a:rPr>
              <a:t>効率的・効果的な維持管理の推進</a:t>
            </a:r>
          </a:p>
        </p:txBody>
      </p:sp>
      <p:cxnSp>
        <p:nvCxnSpPr>
          <p:cNvPr id="28" name="直線矢印コネクタ 27">
            <a:extLst>
              <a:ext uri="{FF2B5EF4-FFF2-40B4-BE49-F238E27FC236}">
                <a16:creationId xmlns:a16="http://schemas.microsoft.com/office/drawing/2014/main" id="{6422C864-E504-4F51-8BA5-84A1A4C0A8EE}"/>
              </a:ext>
            </a:extLst>
          </p:cNvPr>
          <p:cNvCxnSpPr>
            <a:cxnSpLocks/>
          </p:cNvCxnSpPr>
          <p:nvPr/>
        </p:nvCxnSpPr>
        <p:spPr>
          <a:xfrm>
            <a:off x="1085850" y="2357488"/>
            <a:ext cx="2460295" cy="1378506"/>
          </a:xfrm>
          <a:prstGeom prst="bentConnector3">
            <a:avLst>
              <a:gd name="adj1" fmla="val 8097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27">
            <a:extLst>
              <a:ext uri="{FF2B5EF4-FFF2-40B4-BE49-F238E27FC236}">
                <a16:creationId xmlns:a16="http://schemas.microsoft.com/office/drawing/2014/main" id="{B0DA8DB8-C064-4E39-93A0-51A75B62F13A}"/>
              </a:ext>
            </a:extLst>
          </p:cNvPr>
          <p:cNvCxnSpPr>
            <a:cxnSpLocks/>
            <a:stCxn id="6" idx="0"/>
            <a:endCxn id="36" idx="1"/>
          </p:cNvCxnSpPr>
          <p:nvPr/>
        </p:nvCxnSpPr>
        <p:spPr>
          <a:xfrm flipV="1">
            <a:off x="2690011" y="4404131"/>
            <a:ext cx="777936" cy="65095"/>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左大かっこ 35">
            <a:extLst>
              <a:ext uri="{FF2B5EF4-FFF2-40B4-BE49-F238E27FC236}">
                <a16:creationId xmlns:a16="http://schemas.microsoft.com/office/drawing/2014/main" id="{D4A67B9C-9A6D-4719-9A94-3F0F58A48560}"/>
              </a:ext>
            </a:extLst>
          </p:cNvPr>
          <p:cNvSpPr/>
          <p:nvPr/>
        </p:nvSpPr>
        <p:spPr>
          <a:xfrm>
            <a:off x="3467947" y="3868203"/>
            <a:ext cx="78198" cy="1071855"/>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cxnSp>
        <p:nvCxnSpPr>
          <p:cNvPr id="38" name="直線矢印コネクタ 27">
            <a:extLst>
              <a:ext uri="{FF2B5EF4-FFF2-40B4-BE49-F238E27FC236}">
                <a16:creationId xmlns:a16="http://schemas.microsoft.com/office/drawing/2014/main" id="{ED3C5CA1-D441-4E99-A761-32909B1CF8EE}"/>
              </a:ext>
            </a:extLst>
          </p:cNvPr>
          <p:cNvCxnSpPr>
            <a:cxnSpLocks/>
          </p:cNvCxnSpPr>
          <p:nvPr/>
        </p:nvCxnSpPr>
        <p:spPr>
          <a:xfrm flipV="1">
            <a:off x="1991360" y="5072594"/>
            <a:ext cx="1554785" cy="1152000"/>
          </a:xfrm>
          <a:prstGeom prst="bentConnector3">
            <a:avLst>
              <a:gd name="adj1" fmla="val 70475"/>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27">
            <a:extLst>
              <a:ext uri="{FF2B5EF4-FFF2-40B4-BE49-F238E27FC236}">
                <a16:creationId xmlns:a16="http://schemas.microsoft.com/office/drawing/2014/main" id="{6D1B8C40-297E-4EA0-A6D3-B38BCEB91E35}"/>
              </a:ext>
            </a:extLst>
          </p:cNvPr>
          <p:cNvCxnSpPr>
            <a:cxnSpLocks/>
          </p:cNvCxnSpPr>
          <p:nvPr/>
        </p:nvCxnSpPr>
        <p:spPr>
          <a:xfrm flipV="1">
            <a:off x="2621280" y="2545135"/>
            <a:ext cx="744000" cy="684000"/>
          </a:xfrm>
          <a:prstGeom prst="bentConnector3">
            <a:avLst>
              <a:gd name="adj1" fmla="val 32297"/>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フリーフォーム: 図形 55">
            <a:extLst>
              <a:ext uri="{FF2B5EF4-FFF2-40B4-BE49-F238E27FC236}">
                <a16:creationId xmlns:a16="http://schemas.microsoft.com/office/drawing/2014/main" id="{0072E574-B294-4F5E-9F4E-4267410DCC12}"/>
              </a:ext>
            </a:extLst>
          </p:cNvPr>
          <p:cNvSpPr/>
          <p:nvPr/>
        </p:nvSpPr>
        <p:spPr>
          <a:xfrm>
            <a:off x="2092960" y="3507297"/>
            <a:ext cx="1456267" cy="1782780"/>
          </a:xfrm>
          <a:custGeom>
            <a:avLst/>
            <a:gdLst>
              <a:gd name="connsiteX0" fmla="*/ 0 w 1910080"/>
              <a:gd name="connsiteY0" fmla="*/ 0 h 2682240"/>
              <a:gd name="connsiteX1" fmla="*/ 1158240 w 1910080"/>
              <a:gd name="connsiteY1" fmla="*/ 0 h 2682240"/>
              <a:gd name="connsiteX2" fmla="*/ 1158240 w 1910080"/>
              <a:gd name="connsiteY2" fmla="*/ 2682240 h 2682240"/>
              <a:gd name="connsiteX3" fmla="*/ 1910080 w 1910080"/>
              <a:gd name="connsiteY3" fmla="*/ 2682240 h 2682240"/>
              <a:gd name="connsiteX0" fmla="*/ 0 w 2159000"/>
              <a:gd name="connsiteY0" fmla="*/ 0 h 2682240"/>
              <a:gd name="connsiteX1" fmla="*/ 1158240 w 2159000"/>
              <a:gd name="connsiteY1" fmla="*/ 0 h 2682240"/>
              <a:gd name="connsiteX2" fmla="*/ 1158240 w 2159000"/>
              <a:gd name="connsiteY2" fmla="*/ 2682240 h 2682240"/>
              <a:gd name="connsiteX3" fmla="*/ 2159000 w 2159000"/>
              <a:gd name="connsiteY3" fmla="*/ 2682240 h 2682240"/>
              <a:gd name="connsiteX0" fmla="*/ 0 w 2184400"/>
              <a:gd name="connsiteY0" fmla="*/ 0 h 2682240"/>
              <a:gd name="connsiteX1" fmla="*/ 1158240 w 2184400"/>
              <a:gd name="connsiteY1" fmla="*/ 0 h 2682240"/>
              <a:gd name="connsiteX2" fmla="*/ 1158240 w 2184400"/>
              <a:gd name="connsiteY2" fmla="*/ 2682240 h 2682240"/>
              <a:gd name="connsiteX3" fmla="*/ 2184400 w 2184400"/>
              <a:gd name="connsiteY3" fmla="*/ 2682240 h 2682240"/>
            </a:gdLst>
            <a:ahLst/>
            <a:cxnLst>
              <a:cxn ang="0">
                <a:pos x="connsiteX0" y="connsiteY0"/>
              </a:cxn>
              <a:cxn ang="0">
                <a:pos x="connsiteX1" y="connsiteY1"/>
              </a:cxn>
              <a:cxn ang="0">
                <a:pos x="connsiteX2" y="connsiteY2"/>
              </a:cxn>
              <a:cxn ang="0">
                <a:pos x="connsiteX3" y="connsiteY3"/>
              </a:cxn>
            </a:cxnLst>
            <a:rect l="l" t="t" r="r" b="b"/>
            <a:pathLst>
              <a:path w="2184400" h="2682240">
                <a:moveTo>
                  <a:pt x="0" y="0"/>
                </a:moveTo>
                <a:lnTo>
                  <a:pt x="1158240" y="0"/>
                </a:lnTo>
                <a:lnTo>
                  <a:pt x="1158240" y="2682240"/>
                </a:lnTo>
                <a:lnTo>
                  <a:pt x="2184400" y="2682240"/>
                </a:lnTo>
              </a:path>
            </a:pathLst>
          </a:custGeom>
          <a:noFill/>
          <a:ln w="28575">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正方形/長方形 65">
            <a:extLst>
              <a:ext uri="{FF2B5EF4-FFF2-40B4-BE49-F238E27FC236}">
                <a16:creationId xmlns:a16="http://schemas.microsoft.com/office/drawing/2014/main" id="{56979062-E219-4642-B903-C34BE290E0A3}"/>
              </a:ext>
            </a:extLst>
          </p:cNvPr>
          <p:cNvSpPr/>
          <p:nvPr/>
        </p:nvSpPr>
        <p:spPr>
          <a:xfrm>
            <a:off x="3439471" y="5467172"/>
            <a:ext cx="2500743" cy="515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3.2.1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施設の現状</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p>
        </p:txBody>
      </p:sp>
      <p:sp>
        <p:nvSpPr>
          <p:cNvPr id="67" name="正方形/長方形 66">
            <a:extLst>
              <a:ext uri="{FF2B5EF4-FFF2-40B4-BE49-F238E27FC236}">
                <a16:creationId xmlns:a16="http://schemas.microsoft.com/office/drawing/2014/main" id="{74413BB5-5208-4CA7-9054-E315B94D45D2}"/>
              </a:ext>
            </a:extLst>
          </p:cNvPr>
          <p:cNvSpPr/>
          <p:nvPr/>
        </p:nvSpPr>
        <p:spPr>
          <a:xfrm>
            <a:off x="3439471" y="6015466"/>
            <a:ext cx="2500743" cy="32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3.3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a:t>
            </a:r>
          </a:p>
        </p:txBody>
      </p:sp>
      <p:graphicFrame>
        <p:nvGraphicFramePr>
          <p:cNvPr id="71" name="表 71">
            <a:extLst>
              <a:ext uri="{FF2B5EF4-FFF2-40B4-BE49-F238E27FC236}">
                <a16:creationId xmlns:a16="http://schemas.microsoft.com/office/drawing/2014/main" id="{D6C1816E-F7FB-4236-BD16-5DA528B7BB01}"/>
              </a:ext>
            </a:extLst>
          </p:cNvPr>
          <p:cNvGraphicFramePr>
            <a:graphicFrameLocks noGrp="1"/>
          </p:cNvGraphicFramePr>
          <p:nvPr/>
        </p:nvGraphicFramePr>
        <p:xfrm>
          <a:off x="6311139" y="1301114"/>
          <a:ext cx="1188691" cy="3723492"/>
        </p:xfrm>
        <a:graphic>
          <a:graphicData uri="http://schemas.openxmlformats.org/drawingml/2006/table">
            <a:tbl>
              <a:tblPr firstRow="1" bandRow="1">
                <a:tableStyleId>{93296810-A885-4BE3-A3E7-6D5BEEA58F35}</a:tableStyleId>
              </a:tblPr>
              <a:tblGrid>
                <a:gridCol w="1188691">
                  <a:extLst>
                    <a:ext uri="{9D8B030D-6E8A-4147-A177-3AD203B41FA5}">
                      <a16:colId xmlns:a16="http://schemas.microsoft.com/office/drawing/2014/main" val="1085506783"/>
                    </a:ext>
                  </a:extLst>
                </a:gridCol>
              </a:tblGrid>
              <a:tr h="310291">
                <a:tc>
                  <a:txBody>
                    <a:bodyPr/>
                    <a:lstStyle/>
                    <a:p>
                      <a:pPr algn="ctr"/>
                      <a:r>
                        <a:rPr kumimoji="1" lang="ja-JP" altLang="en-US" sz="800" dirty="0"/>
                        <a:t>道路</a:t>
                      </a:r>
                    </a:p>
                  </a:txBody>
                  <a:tcPr marL="60960" marR="60960" marT="30480" marB="30480" anchor="ctr"/>
                </a:tc>
                <a:extLst>
                  <a:ext uri="{0D108BD9-81ED-4DB2-BD59-A6C34878D82A}">
                    <a16:rowId xmlns:a16="http://schemas.microsoft.com/office/drawing/2014/main" val="1018671168"/>
                  </a:ext>
                </a:extLst>
              </a:tr>
              <a:tr h="310291">
                <a:tc>
                  <a:txBody>
                    <a:bodyPr/>
                    <a:lstStyle/>
                    <a:p>
                      <a:pPr algn="ctr" fontAlgn="ctr"/>
                      <a:r>
                        <a:rPr lang="ja-JP" altLang="en-US" sz="800" b="0" u="none" strike="noStrike" dirty="0">
                          <a:solidFill>
                            <a:srgbClr val="000000"/>
                          </a:solidFill>
                          <a:effectLst/>
                        </a:rPr>
                        <a:t>橋梁</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692285950"/>
                  </a:ext>
                </a:extLst>
              </a:tr>
              <a:tr h="310291">
                <a:tc>
                  <a:txBody>
                    <a:bodyPr/>
                    <a:lstStyle/>
                    <a:p>
                      <a:pPr algn="ctr" fontAlgn="ctr"/>
                      <a:r>
                        <a:rPr lang="ja-JP" altLang="en-US" sz="800" b="0" u="none" strike="noStrike" dirty="0">
                          <a:solidFill>
                            <a:srgbClr val="000000"/>
                          </a:solidFill>
                          <a:effectLst/>
                        </a:rPr>
                        <a:t>トンネル</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200384091"/>
                  </a:ext>
                </a:extLst>
              </a:tr>
              <a:tr h="310291">
                <a:tc>
                  <a:txBody>
                    <a:bodyPr/>
                    <a:lstStyle/>
                    <a:p>
                      <a:pPr algn="ctr" fontAlgn="ctr"/>
                      <a:r>
                        <a:rPr lang="ja-JP" altLang="en-US" sz="800" b="0" u="none" strike="noStrike" dirty="0">
                          <a:solidFill>
                            <a:srgbClr val="000000"/>
                          </a:solidFill>
                          <a:effectLst/>
                        </a:rPr>
                        <a:t>横断歩道橋</a:t>
                      </a:r>
                      <a:endParaRPr lang="ja-JP" altLang="en-US" sz="800" b="0" i="0" u="none" strike="noStrike" dirty="0">
                        <a:solidFill>
                          <a:srgbClr val="000000"/>
                        </a:solidFill>
                        <a:effectLst/>
                        <a:latin typeface="游ゴシック" panose="020B0400000000000000" pitchFamily="50" charset="-128"/>
                        <a:ea typeface="+mn-ea"/>
                      </a:endParaRPr>
                    </a:p>
                  </a:txBody>
                  <a:tcPr marL="5080" marR="5080" marT="5080" marB="30480" anchor="ctr"/>
                </a:tc>
                <a:extLst>
                  <a:ext uri="{0D108BD9-81ED-4DB2-BD59-A6C34878D82A}">
                    <a16:rowId xmlns:a16="http://schemas.microsoft.com/office/drawing/2014/main" val="1368876628"/>
                  </a:ext>
                </a:extLst>
              </a:tr>
              <a:tr h="310291">
                <a:tc>
                  <a:txBody>
                    <a:bodyPr/>
                    <a:lstStyle/>
                    <a:p>
                      <a:pPr algn="ctr" fontAlgn="ctr"/>
                      <a:r>
                        <a:rPr lang="ja-JP" altLang="en-US" sz="800" b="0" i="0" u="none" strike="noStrike" dirty="0">
                          <a:solidFill>
                            <a:srgbClr val="000000"/>
                          </a:solidFill>
                          <a:effectLst/>
                          <a:latin typeface="游ゴシック" panose="020B0400000000000000" pitchFamily="50" charset="-128"/>
                          <a:ea typeface="+mn-ea"/>
                        </a:rPr>
                        <a:t>シェッド</a:t>
                      </a:r>
                      <a:endParaRPr lang="en-US" altLang="ja-JP" sz="800" b="0" i="0" u="none" strike="noStrike" dirty="0">
                        <a:solidFill>
                          <a:srgbClr val="000000"/>
                        </a:solidFill>
                        <a:effectLst/>
                        <a:latin typeface="游ゴシック" panose="020B0400000000000000" pitchFamily="50" charset="-128"/>
                        <a:ea typeface="+mn-ea"/>
                      </a:endParaRPr>
                    </a:p>
                    <a:p>
                      <a:pPr algn="ctr" fontAlgn="ctr"/>
                      <a:r>
                        <a:rPr lang="ja-JP" altLang="en-US" sz="800" b="0" i="0" u="none" strike="noStrike" dirty="0">
                          <a:solidFill>
                            <a:srgbClr val="000000"/>
                          </a:solidFill>
                          <a:effectLst/>
                          <a:latin typeface="游ゴシック" panose="020B0400000000000000" pitchFamily="50" charset="-128"/>
                          <a:ea typeface="+mn-ea"/>
                        </a:rPr>
                        <a:t>・大型カルバート</a:t>
                      </a:r>
                    </a:p>
                  </a:txBody>
                  <a:tcPr marL="5080" marR="5080" marT="5080" marB="30480" anchor="ctr"/>
                </a:tc>
                <a:extLst>
                  <a:ext uri="{0D108BD9-81ED-4DB2-BD59-A6C34878D82A}">
                    <a16:rowId xmlns:a16="http://schemas.microsoft.com/office/drawing/2014/main" val="3689178312"/>
                  </a:ext>
                </a:extLst>
              </a:tr>
              <a:tr h="310291">
                <a:tc>
                  <a:txBody>
                    <a:bodyPr/>
                    <a:lstStyle/>
                    <a:p>
                      <a:pPr algn="ctr" fontAlgn="ctr"/>
                      <a:r>
                        <a:rPr lang="ja-JP" altLang="en-US" sz="800" b="0" u="none" strike="noStrike" dirty="0">
                          <a:solidFill>
                            <a:srgbClr val="000000"/>
                          </a:solidFill>
                          <a:effectLst/>
                        </a:rPr>
                        <a:t>門型標識</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610734008"/>
                  </a:ext>
                </a:extLst>
              </a:tr>
              <a:tr h="310291">
                <a:tc>
                  <a:txBody>
                    <a:bodyPr/>
                    <a:lstStyle/>
                    <a:p>
                      <a:pPr algn="ctr" fontAlgn="ctr"/>
                      <a:r>
                        <a:rPr lang="ja-JP" altLang="en-US" sz="800" b="0" u="none" strike="noStrike" dirty="0">
                          <a:solidFill>
                            <a:srgbClr val="000000"/>
                          </a:solidFill>
                          <a:effectLst/>
                        </a:rPr>
                        <a:t>舗装​</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3731393844"/>
                  </a:ext>
                </a:extLst>
              </a:tr>
              <a:tr h="310291">
                <a:tc>
                  <a:txBody>
                    <a:bodyPr/>
                    <a:lstStyle/>
                    <a:p>
                      <a:pPr algn="ctr" fontAlgn="ctr"/>
                      <a:r>
                        <a:rPr lang="zh-TW" altLang="en-US" sz="800" b="0" u="none" strike="noStrike" dirty="0">
                          <a:solidFill>
                            <a:srgbClr val="000000"/>
                          </a:solidFill>
                          <a:effectLst/>
                        </a:rPr>
                        <a:t>小規模附属物​</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211771415"/>
                  </a:ext>
                </a:extLst>
              </a:tr>
              <a:tr h="310291">
                <a:tc>
                  <a:txBody>
                    <a:bodyPr/>
                    <a:lstStyle/>
                    <a:p>
                      <a:pPr algn="ctr" fontAlgn="ctr"/>
                      <a:r>
                        <a:rPr lang="ja-JP" altLang="en-US" sz="800" b="0" u="none" strike="noStrike" dirty="0">
                          <a:solidFill>
                            <a:srgbClr val="000000"/>
                          </a:solidFill>
                          <a:effectLst/>
                        </a:rPr>
                        <a:t>道路法面・道路土工</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562051670"/>
                  </a:ext>
                </a:extLst>
              </a:tr>
              <a:tr h="310291">
                <a:tc>
                  <a:txBody>
                    <a:bodyPr/>
                    <a:lstStyle/>
                    <a:p>
                      <a:pPr algn="ctr" fontAlgn="ctr"/>
                      <a:r>
                        <a:rPr lang="ja-JP" altLang="en-US" sz="800" b="0" u="none" strike="noStrike" dirty="0">
                          <a:solidFill>
                            <a:srgbClr val="000000"/>
                          </a:solidFill>
                          <a:effectLst/>
                        </a:rPr>
                        <a:t>モノレール</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430615529"/>
                  </a:ext>
                </a:extLst>
              </a:tr>
              <a:tr h="310291">
                <a:tc>
                  <a:txBody>
                    <a:bodyPr/>
                    <a:lstStyle/>
                    <a:p>
                      <a:pPr algn="ctr" fontAlgn="ctr"/>
                      <a:r>
                        <a:rPr lang="ja-JP" altLang="en-US" sz="800" b="0" u="none" strike="noStrike" dirty="0">
                          <a:solidFill>
                            <a:srgbClr val="000000"/>
                          </a:solidFill>
                          <a:effectLst/>
                        </a:rPr>
                        <a:t>街路樹</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915167938"/>
                  </a:ext>
                </a:extLst>
              </a:tr>
              <a:tr h="310291">
                <a:tc>
                  <a:txBody>
                    <a:bodyPr/>
                    <a:lstStyle/>
                    <a:p>
                      <a:pPr algn="ctr" fontAlgn="ctr"/>
                      <a:r>
                        <a:rPr lang="ja-JP" altLang="en-US" sz="800" b="0" u="none" strike="noStrike" dirty="0">
                          <a:solidFill>
                            <a:srgbClr val="000000"/>
                          </a:solidFill>
                          <a:effectLst/>
                        </a:rPr>
                        <a:t>道路関連設備</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959564030"/>
                  </a:ext>
                </a:extLst>
              </a:tr>
            </a:tbl>
          </a:graphicData>
        </a:graphic>
      </p:graphicFrame>
      <p:graphicFrame>
        <p:nvGraphicFramePr>
          <p:cNvPr id="73" name="表 71">
            <a:extLst>
              <a:ext uri="{FF2B5EF4-FFF2-40B4-BE49-F238E27FC236}">
                <a16:creationId xmlns:a16="http://schemas.microsoft.com/office/drawing/2014/main" id="{F4C21ED8-4FBC-45F6-B62B-F8046C84087B}"/>
              </a:ext>
            </a:extLst>
          </p:cNvPr>
          <p:cNvGraphicFramePr>
            <a:graphicFrameLocks noGrp="1"/>
          </p:cNvGraphicFramePr>
          <p:nvPr/>
        </p:nvGraphicFramePr>
        <p:xfrm>
          <a:off x="7709327" y="1301114"/>
          <a:ext cx="1188691" cy="2172492"/>
        </p:xfrm>
        <a:graphic>
          <a:graphicData uri="http://schemas.openxmlformats.org/drawingml/2006/table">
            <a:tbl>
              <a:tblPr firstRow="1" bandRow="1">
                <a:tableStyleId>{93296810-A885-4BE3-A3E7-6D5BEEA58F35}</a:tableStyleId>
              </a:tblPr>
              <a:tblGrid>
                <a:gridCol w="1188691">
                  <a:extLst>
                    <a:ext uri="{9D8B030D-6E8A-4147-A177-3AD203B41FA5}">
                      <a16:colId xmlns:a16="http://schemas.microsoft.com/office/drawing/2014/main" val="1085506783"/>
                    </a:ext>
                  </a:extLst>
                </a:gridCol>
              </a:tblGrid>
              <a:tr h="310356">
                <a:tc>
                  <a:txBody>
                    <a:bodyPr/>
                    <a:lstStyle/>
                    <a:p>
                      <a:pPr algn="ctr"/>
                      <a:r>
                        <a:rPr kumimoji="1" lang="ja-JP" altLang="en-US" sz="800" dirty="0"/>
                        <a:t>河川</a:t>
                      </a:r>
                    </a:p>
                  </a:txBody>
                  <a:tcPr marL="60960" marR="60960" marT="30480" marB="30480" anchor="ctr"/>
                </a:tc>
                <a:extLst>
                  <a:ext uri="{0D108BD9-81ED-4DB2-BD59-A6C34878D82A}">
                    <a16:rowId xmlns:a16="http://schemas.microsoft.com/office/drawing/2014/main" val="1018671168"/>
                  </a:ext>
                </a:extLst>
              </a:tr>
              <a:tr h="310356">
                <a:tc>
                  <a:txBody>
                    <a:bodyPr/>
                    <a:lstStyle/>
                    <a:p>
                      <a:pPr algn="ctr" fontAlgn="ctr"/>
                      <a:r>
                        <a:rPr lang="ja-JP" altLang="en-US" sz="700" b="0" u="none" strike="noStrike" dirty="0">
                          <a:solidFill>
                            <a:srgbClr val="000000"/>
                          </a:solidFill>
                          <a:effectLst/>
                        </a:rPr>
                        <a:t>堤防・護岸</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692285950"/>
                  </a:ext>
                </a:extLst>
              </a:tr>
              <a:tr h="310356">
                <a:tc>
                  <a:txBody>
                    <a:bodyPr/>
                    <a:lstStyle/>
                    <a:p>
                      <a:pPr algn="ctr" fontAlgn="ctr"/>
                      <a:r>
                        <a:rPr lang="ja-JP" altLang="en-US" sz="700" b="0" u="none" strike="noStrike">
                          <a:solidFill>
                            <a:srgbClr val="000000"/>
                          </a:solidFill>
                          <a:effectLst/>
                        </a:rPr>
                        <a:t>地下構造物</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200384091"/>
                  </a:ext>
                </a:extLst>
              </a:tr>
              <a:tr h="310356">
                <a:tc>
                  <a:txBody>
                    <a:bodyPr/>
                    <a:lstStyle/>
                    <a:p>
                      <a:pPr algn="ctr" fontAlgn="ctr"/>
                      <a:r>
                        <a:rPr lang="ja-JP" altLang="en-US" sz="700" b="0" u="none" strike="noStrike">
                          <a:solidFill>
                            <a:srgbClr val="000000"/>
                          </a:solidFill>
                          <a:effectLst/>
                        </a:rPr>
                        <a:t>砂防関係</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368876628"/>
                  </a:ext>
                </a:extLst>
              </a:tr>
              <a:tr h="310356">
                <a:tc>
                  <a:txBody>
                    <a:bodyPr/>
                    <a:lstStyle/>
                    <a:p>
                      <a:pPr algn="ctr" fontAlgn="ctr"/>
                      <a:r>
                        <a:rPr lang="ja-JP" altLang="en-US" sz="700" b="0" u="none" strike="noStrike" dirty="0">
                          <a:solidFill>
                            <a:srgbClr val="000000"/>
                          </a:solidFill>
                          <a:effectLst/>
                        </a:rPr>
                        <a:t>ダム</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3689178312"/>
                  </a:ext>
                </a:extLst>
              </a:tr>
              <a:tr h="310356">
                <a:tc>
                  <a:txBody>
                    <a:bodyPr/>
                    <a:lstStyle/>
                    <a:p>
                      <a:pPr algn="ctr" fontAlgn="ctr"/>
                      <a:r>
                        <a:rPr lang="ja-JP" altLang="en-US" sz="700" b="0" u="none" strike="noStrike">
                          <a:solidFill>
                            <a:srgbClr val="000000"/>
                          </a:solidFill>
                          <a:effectLst/>
                        </a:rPr>
                        <a:t>その他</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610734008"/>
                  </a:ext>
                </a:extLst>
              </a:tr>
              <a:tr h="310356">
                <a:tc>
                  <a:txBody>
                    <a:bodyPr/>
                    <a:lstStyle/>
                    <a:p>
                      <a:pPr algn="ctr" fontAlgn="ctr"/>
                      <a:r>
                        <a:rPr lang="ja-JP" altLang="en-US" sz="700" b="0" u="none" strike="noStrike" dirty="0">
                          <a:solidFill>
                            <a:srgbClr val="000000"/>
                          </a:solidFill>
                          <a:effectLst/>
                        </a:rPr>
                        <a:t>設備</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3731393844"/>
                  </a:ext>
                </a:extLst>
              </a:tr>
            </a:tbl>
          </a:graphicData>
        </a:graphic>
      </p:graphicFrame>
      <p:graphicFrame>
        <p:nvGraphicFramePr>
          <p:cNvPr id="74" name="表 71">
            <a:extLst>
              <a:ext uri="{FF2B5EF4-FFF2-40B4-BE49-F238E27FC236}">
                <a16:creationId xmlns:a16="http://schemas.microsoft.com/office/drawing/2014/main" id="{96FDBD71-41F4-4361-85BD-B5B18BCBC6D9}"/>
              </a:ext>
            </a:extLst>
          </p:cNvPr>
          <p:cNvGraphicFramePr>
            <a:graphicFrameLocks noGrp="1"/>
          </p:cNvGraphicFramePr>
          <p:nvPr/>
        </p:nvGraphicFramePr>
        <p:xfrm>
          <a:off x="7709327" y="3536583"/>
          <a:ext cx="1188691" cy="1828896"/>
        </p:xfrm>
        <a:graphic>
          <a:graphicData uri="http://schemas.openxmlformats.org/drawingml/2006/table">
            <a:tbl>
              <a:tblPr firstRow="1" bandRow="1">
                <a:tableStyleId>{93296810-A885-4BE3-A3E7-6D5BEEA58F35}</a:tableStyleId>
              </a:tblPr>
              <a:tblGrid>
                <a:gridCol w="1188691">
                  <a:extLst>
                    <a:ext uri="{9D8B030D-6E8A-4147-A177-3AD203B41FA5}">
                      <a16:colId xmlns:a16="http://schemas.microsoft.com/office/drawing/2014/main" val="1085506783"/>
                    </a:ext>
                  </a:extLst>
                </a:gridCol>
              </a:tblGrid>
              <a:tr h="304816">
                <a:tc>
                  <a:txBody>
                    <a:bodyPr/>
                    <a:lstStyle/>
                    <a:p>
                      <a:pPr algn="ctr"/>
                      <a:r>
                        <a:rPr kumimoji="1" lang="ja-JP" altLang="en-US" sz="800" dirty="0"/>
                        <a:t>公園</a:t>
                      </a:r>
                    </a:p>
                  </a:txBody>
                  <a:tcPr marL="60960" marR="60960" marT="30480" marB="30480" anchor="ctr"/>
                </a:tc>
                <a:extLst>
                  <a:ext uri="{0D108BD9-81ED-4DB2-BD59-A6C34878D82A}">
                    <a16:rowId xmlns:a16="http://schemas.microsoft.com/office/drawing/2014/main" val="1018671168"/>
                  </a:ext>
                </a:extLst>
              </a:tr>
              <a:tr h="304816">
                <a:tc>
                  <a:txBody>
                    <a:bodyPr/>
                    <a:lstStyle/>
                    <a:p>
                      <a:pPr algn="ctr" fontAlgn="ctr"/>
                      <a:r>
                        <a:rPr lang="ja-JP" altLang="en-US" sz="700" b="0" u="none" strike="noStrike" dirty="0">
                          <a:solidFill>
                            <a:srgbClr val="000000"/>
                          </a:solidFill>
                          <a:effectLst/>
                        </a:rPr>
                        <a:t>遊具</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692285950"/>
                  </a:ext>
                </a:extLst>
              </a:tr>
              <a:tr h="304816">
                <a:tc>
                  <a:txBody>
                    <a:bodyPr/>
                    <a:lstStyle/>
                    <a:p>
                      <a:pPr algn="ctr" fontAlgn="ctr"/>
                      <a:r>
                        <a:rPr lang="ja-JP" altLang="en-US" sz="700" b="0" u="none" strike="noStrike" dirty="0">
                          <a:solidFill>
                            <a:srgbClr val="000000"/>
                          </a:solidFill>
                          <a:effectLst/>
                        </a:rPr>
                        <a:t>遠路・広場</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200384091"/>
                  </a:ext>
                </a:extLst>
              </a:tr>
              <a:tr h="304816">
                <a:tc>
                  <a:txBody>
                    <a:bodyPr/>
                    <a:lstStyle/>
                    <a:p>
                      <a:pPr algn="ctr" fontAlgn="ctr"/>
                      <a:r>
                        <a:rPr lang="ja-JP" altLang="en-US" sz="700" b="0" u="none" strike="noStrike" dirty="0">
                          <a:solidFill>
                            <a:srgbClr val="000000"/>
                          </a:solidFill>
                          <a:effectLst/>
                        </a:rPr>
                        <a:t>橋梁</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368876628"/>
                  </a:ext>
                </a:extLst>
              </a:tr>
              <a:tr h="304816">
                <a:tc>
                  <a:txBody>
                    <a:bodyPr/>
                    <a:lstStyle/>
                    <a:p>
                      <a:pPr algn="ctr" fontAlgn="ctr"/>
                      <a:r>
                        <a:rPr lang="ja-JP" altLang="en-US" sz="700" b="0" u="none" strike="noStrike" dirty="0">
                          <a:solidFill>
                            <a:srgbClr val="000000"/>
                          </a:solidFill>
                          <a:effectLst/>
                        </a:rPr>
                        <a:t>設備</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3689178312"/>
                  </a:ext>
                </a:extLst>
              </a:tr>
              <a:tr h="304816">
                <a:tc>
                  <a:txBody>
                    <a:bodyPr/>
                    <a:lstStyle/>
                    <a:p>
                      <a:pPr algn="ctr" fontAlgn="ctr"/>
                      <a:r>
                        <a:rPr lang="ja-JP" altLang="en-US" sz="700" b="0" u="none" strike="noStrike" dirty="0">
                          <a:solidFill>
                            <a:srgbClr val="000000"/>
                          </a:solidFill>
                          <a:effectLst/>
                        </a:rPr>
                        <a:t>サービス施設</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610734008"/>
                  </a:ext>
                </a:extLst>
              </a:tr>
            </a:tbl>
          </a:graphicData>
        </a:graphic>
      </p:graphicFrame>
      <p:graphicFrame>
        <p:nvGraphicFramePr>
          <p:cNvPr id="75" name="表 71">
            <a:extLst>
              <a:ext uri="{FF2B5EF4-FFF2-40B4-BE49-F238E27FC236}">
                <a16:creationId xmlns:a16="http://schemas.microsoft.com/office/drawing/2014/main" id="{5150EE59-5D11-4E3C-971B-7F722779C1A1}"/>
              </a:ext>
            </a:extLst>
          </p:cNvPr>
          <p:cNvGraphicFramePr>
            <a:graphicFrameLocks noGrp="1"/>
          </p:cNvGraphicFramePr>
          <p:nvPr/>
        </p:nvGraphicFramePr>
        <p:xfrm>
          <a:off x="6311138" y="5395035"/>
          <a:ext cx="1188691" cy="914448"/>
        </p:xfrm>
        <a:graphic>
          <a:graphicData uri="http://schemas.openxmlformats.org/drawingml/2006/table">
            <a:tbl>
              <a:tblPr firstRow="1" bandRow="1">
                <a:tableStyleId>{93296810-A885-4BE3-A3E7-6D5BEEA58F35}</a:tableStyleId>
              </a:tblPr>
              <a:tblGrid>
                <a:gridCol w="1188691">
                  <a:extLst>
                    <a:ext uri="{9D8B030D-6E8A-4147-A177-3AD203B41FA5}">
                      <a16:colId xmlns:a16="http://schemas.microsoft.com/office/drawing/2014/main" val="1085506783"/>
                    </a:ext>
                  </a:extLst>
                </a:gridCol>
              </a:tblGrid>
              <a:tr h="304816">
                <a:tc>
                  <a:txBody>
                    <a:bodyPr/>
                    <a:lstStyle/>
                    <a:p>
                      <a:pPr algn="ctr"/>
                      <a:r>
                        <a:rPr kumimoji="1" lang="ja-JP" altLang="en-US" sz="800" dirty="0"/>
                        <a:t>下水</a:t>
                      </a:r>
                    </a:p>
                  </a:txBody>
                  <a:tcPr marL="60960" marR="60960" marT="30480" marB="30480" anchor="ctr"/>
                </a:tc>
                <a:extLst>
                  <a:ext uri="{0D108BD9-81ED-4DB2-BD59-A6C34878D82A}">
                    <a16:rowId xmlns:a16="http://schemas.microsoft.com/office/drawing/2014/main" val="1018671168"/>
                  </a:ext>
                </a:extLst>
              </a:tr>
              <a:tr h="304816">
                <a:tc>
                  <a:txBody>
                    <a:bodyPr/>
                    <a:lstStyle/>
                    <a:p>
                      <a:pPr algn="ctr" fontAlgn="ctr"/>
                      <a:r>
                        <a:rPr lang="zh-TW" altLang="en-US" sz="700" b="0" u="none" strike="noStrike" dirty="0">
                          <a:solidFill>
                            <a:srgbClr val="000000"/>
                          </a:solidFill>
                          <a:effectLst/>
                        </a:rPr>
                        <a:t>管渠、水槽等土木構造物</a:t>
                      </a:r>
                      <a:endParaRPr lang="zh-TW"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692285950"/>
                  </a:ext>
                </a:extLst>
              </a:tr>
              <a:tr h="304816">
                <a:tc>
                  <a:txBody>
                    <a:bodyPr/>
                    <a:lstStyle/>
                    <a:p>
                      <a:pPr algn="ctr" fontAlgn="ctr"/>
                      <a:r>
                        <a:rPr lang="ja-JP" altLang="en-US" sz="700" b="0" u="none" strike="noStrike" dirty="0">
                          <a:solidFill>
                            <a:srgbClr val="000000"/>
                          </a:solidFill>
                          <a:effectLst/>
                        </a:rPr>
                        <a:t>設備</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200384091"/>
                  </a:ext>
                </a:extLst>
              </a:tr>
            </a:tbl>
          </a:graphicData>
        </a:graphic>
      </p:graphicFrame>
      <p:graphicFrame>
        <p:nvGraphicFramePr>
          <p:cNvPr id="76" name="表 71">
            <a:extLst>
              <a:ext uri="{FF2B5EF4-FFF2-40B4-BE49-F238E27FC236}">
                <a16:creationId xmlns:a16="http://schemas.microsoft.com/office/drawing/2014/main" id="{B7833E25-0FDD-4029-B84E-42BA1E39309A}"/>
              </a:ext>
            </a:extLst>
          </p:cNvPr>
          <p:cNvGraphicFramePr>
            <a:graphicFrameLocks noGrp="1"/>
          </p:cNvGraphicFramePr>
          <p:nvPr/>
        </p:nvGraphicFramePr>
        <p:xfrm>
          <a:off x="7709327" y="5428457"/>
          <a:ext cx="1188691" cy="914448"/>
        </p:xfrm>
        <a:graphic>
          <a:graphicData uri="http://schemas.openxmlformats.org/drawingml/2006/table">
            <a:tbl>
              <a:tblPr firstRow="1" bandRow="1">
                <a:tableStyleId>{93296810-A885-4BE3-A3E7-6D5BEEA58F35}</a:tableStyleId>
              </a:tblPr>
              <a:tblGrid>
                <a:gridCol w="1188691">
                  <a:extLst>
                    <a:ext uri="{9D8B030D-6E8A-4147-A177-3AD203B41FA5}">
                      <a16:colId xmlns:a16="http://schemas.microsoft.com/office/drawing/2014/main" val="1085506783"/>
                    </a:ext>
                  </a:extLst>
                </a:gridCol>
              </a:tblGrid>
              <a:tr h="304816">
                <a:tc>
                  <a:txBody>
                    <a:bodyPr/>
                    <a:lstStyle/>
                    <a:p>
                      <a:pPr algn="ctr"/>
                      <a:r>
                        <a:rPr kumimoji="1" lang="ja-JP" altLang="en-US" sz="800" dirty="0"/>
                        <a:t>港湾・海岸</a:t>
                      </a:r>
                    </a:p>
                  </a:txBody>
                  <a:tcPr marL="60960" marR="60960" marT="30480" marB="30480" anchor="ctr"/>
                </a:tc>
                <a:extLst>
                  <a:ext uri="{0D108BD9-81ED-4DB2-BD59-A6C34878D82A}">
                    <a16:rowId xmlns:a16="http://schemas.microsoft.com/office/drawing/2014/main" val="1018671168"/>
                  </a:ext>
                </a:extLst>
              </a:tr>
              <a:tr h="304816">
                <a:tc>
                  <a:txBody>
                    <a:bodyPr/>
                    <a:lstStyle/>
                    <a:p>
                      <a:pPr algn="ctr" fontAlgn="ctr"/>
                      <a:r>
                        <a:rPr lang="zh-TW" altLang="en-US" sz="700" b="0" u="none" strike="noStrike" dirty="0">
                          <a:solidFill>
                            <a:srgbClr val="000000"/>
                          </a:solidFill>
                          <a:effectLst/>
                        </a:rPr>
                        <a:t>土木構造物</a:t>
                      </a:r>
                      <a:endParaRPr lang="zh-TW"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2692285950"/>
                  </a:ext>
                </a:extLst>
              </a:tr>
              <a:tr h="304816">
                <a:tc>
                  <a:txBody>
                    <a:bodyPr/>
                    <a:lstStyle/>
                    <a:p>
                      <a:pPr algn="ctr" fontAlgn="ctr"/>
                      <a:r>
                        <a:rPr lang="ja-JP" altLang="en-US" sz="700" b="0" u="none" strike="noStrike" dirty="0">
                          <a:solidFill>
                            <a:srgbClr val="000000"/>
                          </a:solidFill>
                          <a:effectLst/>
                        </a:rPr>
                        <a:t>設備</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80" marR="5080" marT="5080" marB="30480" anchor="ctr"/>
                </a:tc>
                <a:extLst>
                  <a:ext uri="{0D108BD9-81ED-4DB2-BD59-A6C34878D82A}">
                    <a16:rowId xmlns:a16="http://schemas.microsoft.com/office/drawing/2014/main" val="1200384091"/>
                  </a:ext>
                </a:extLst>
              </a:tr>
            </a:tbl>
          </a:graphicData>
        </a:graphic>
      </p:graphicFrame>
      <p:sp>
        <p:nvSpPr>
          <p:cNvPr id="77" name="テキスト ボックス 76">
            <a:extLst>
              <a:ext uri="{FF2B5EF4-FFF2-40B4-BE49-F238E27FC236}">
                <a16:creationId xmlns:a16="http://schemas.microsoft.com/office/drawing/2014/main" id="{F715AE70-2603-49BE-B951-8CB95C0B6D75}"/>
              </a:ext>
            </a:extLst>
          </p:cNvPr>
          <p:cNvSpPr txBox="1"/>
          <p:nvPr/>
        </p:nvSpPr>
        <p:spPr>
          <a:xfrm>
            <a:off x="6480899" y="930689"/>
            <a:ext cx="223651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行動計画の</a:t>
            </a:r>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章で示す施設一覧</a:t>
            </a:r>
          </a:p>
        </p:txBody>
      </p:sp>
      <p:sp>
        <p:nvSpPr>
          <p:cNvPr id="78" name="正方形/長方形 77">
            <a:extLst>
              <a:ext uri="{FF2B5EF4-FFF2-40B4-BE49-F238E27FC236}">
                <a16:creationId xmlns:a16="http://schemas.microsoft.com/office/drawing/2014/main" id="{1932A695-D806-485B-A3A1-13EB96E4CB3E}"/>
              </a:ext>
            </a:extLst>
          </p:cNvPr>
          <p:cNvSpPr/>
          <p:nvPr/>
        </p:nvSpPr>
        <p:spPr>
          <a:xfrm>
            <a:off x="6230956" y="883560"/>
            <a:ext cx="2811443" cy="55080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テキスト ボックス 2">
            <a:extLst>
              <a:ext uri="{FF2B5EF4-FFF2-40B4-BE49-F238E27FC236}">
                <a16:creationId xmlns:a16="http://schemas.microsoft.com/office/drawing/2014/main" id="{7C4B1FCA-38DD-41C9-9248-00308B7208D2}"/>
              </a:ext>
            </a:extLst>
          </p:cNvPr>
          <p:cNvSpPr txBox="1"/>
          <p:nvPr/>
        </p:nvSpPr>
        <p:spPr>
          <a:xfrm>
            <a:off x="6126535" y="402095"/>
            <a:ext cx="2295821" cy="369332"/>
          </a:xfrm>
          <a:prstGeom prst="rect">
            <a:avLst/>
          </a:prstGeom>
          <a:solidFill>
            <a:schemeClr val="accent2">
              <a:lumMod val="20000"/>
              <a:lumOff val="80000"/>
            </a:schemeClr>
          </a:solidFill>
          <a:ln w="19050">
            <a:solidFill>
              <a:schemeClr val="tx1"/>
            </a:solidFill>
          </a:ln>
        </p:spPr>
        <p:txBody>
          <a:bodyPr wrap="none" rtlCol="0">
            <a:spAutoFit/>
          </a:bodyPr>
          <a:lstStyle/>
          <a:p>
            <a:r>
              <a:rPr kumimoji="1" lang="ja-JP" altLang="en-US" dirty="0">
                <a:solidFill>
                  <a:srgbClr val="C15811"/>
                </a:solidFill>
                <a:latin typeface="Meiryo UI" panose="020B0604030504040204" pitchFamily="50" charset="-128"/>
                <a:ea typeface="Meiryo UI" panose="020B0604030504040204" pitchFamily="50" charset="-128"/>
              </a:rPr>
              <a:t>第３回各部会で確認</a:t>
            </a:r>
          </a:p>
        </p:txBody>
      </p:sp>
      <p:sp>
        <p:nvSpPr>
          <p:cNvPr id="48" name="テキスト ボックス 47">
            <a:extLst>
              <a:ext uri="{FF2B5EF4-FFF2-40B4-BE49-F238E27FC236}">
                <a16:creationId xmlns:a16="http://schemas.microsoft.com/office/drawing/2014/main" id="{BCDCC9EF-2679-41FB-8BAB-B6BD026A43BF}"/>
              </a:ext>
            </a:extLst>
          </p:cNvPr>
          <p:cNvSpPr txBox="1"/>
          <p:nvPr/>
        </p:nvSpPr>
        <p:spPr>
          <a:xfrm>
            <a:off x="83124" y="6513822"/>
            <a:ext cx="7948010" cy="276999"/>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今回の全体検討部会では、各施設の行動計画を分野横断的に俯瞰し、基本方針に反映する内容についてご確認いただく</a:t>
            </a:r>
          </a:p>
        </p:txBody>
      </p:sp>
      <p:sp>
        <p:nvSpPr>
          <p:cNvPr id="17" name="スライド番号プレースホルダー 16">
            <a:extLst>
              <a:ext uri="{FF2B5EF4-FFF2-40B4-BE49-F238E27FC236}">
                <a16:creationId xmlns:a16="http://schemas.microsoft.com/office/drawing/2014/main" id="{4D51BA99-295F-435C-B9A7-7A46801366CF}"/>
              </a:ext>
            </a:extLst>
          </p:cNvPr>
          <p:cNvSpPr>
            <a:spLocks noGrp="1"/>
          </p:cNvSpPr>
          <p:nvPr>
            <p:ph type="sldNum" sz="quarter" idx="12"/>
          </p:nvPr>
        </p:nvSpPr>
        <p:spPr>
          <a:xfrm>
            <a:off x="7086600" y="6483862"/>
            <a:ext cx="2057400" cy="365125"/>
          </a:xfrm>
        </p:spPr>
        <p:txBody>
          <a:bodyPr/>
          <a:lstStyle/>
          <a:p>
            <a:fld id="{48BBEAFE-69FE-4577-B854-0FB5964019F8}" type="slidenum">
              <a:rPr kumimoji="1" lang="ja-JP" altLang="en-US" smtClean="0"/>
              <a:t>10</a:t>
            </a:fld>
            <a:endParaRPr kumimoji="1" lang="ja-JP" altLang="en-US"/>
          </a:p>
        </p:txBody>
      </p:sp>
    </p:spTree>
    <p:extLst>
      <p:ext uri="{BB962C8B-B14F-4D97-AF65-F5344CB8AC3E}">
        <p14:creationId xmlns:p14="http://schemas.microsoft.com/office/powerpoint/2010/main" val="143538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3711"/>
            <a:ext cx="9144000" cy="6809839"/>
            <a:chOff x="0" y="0"/>
            <a:chExt cx="12808269" cy="9849293"/>
          </a:xfrm>
        </p:grpSpPr>
        <p:sp>
          <p:nvSpPr>
            <p:cNvPr id="15" name="角丸四角形 143">
              <a:extLst>
                <a:ext uri="{FF2B5EF4-FFF2-40B4-BE49-F238E27FC236}">
                  <a16:creationId xmlns:a16="http://schemas.microsoft.com/office/drawing/2014/main" id="{949D7320-F895-4C55-8DD9-797D856E3284}"/>
                </a:ext>
              </a:extLst>
            </p:cNvPr>
            <p:cNvSpPr/>
            <p:nvPr/>
          </p:nvSpPr>
          <p:spPr>
            <a:xfrm>
              <a:off x="4316955" y="4218610"/>
              <a:ext cx="4176000" cy="5630683"/>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ja-JP" altLang="en-US"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3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重点化指標・優先順位の考え方</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限られた人員・予算の中で、維持管理を適切に行うため、府民の安全を最優先に、分野・施設毎の特性や重要性をふまえ、重点化（優先順位）を設定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施設の劣化や損傷により、第三者への悪影響が懸念される場合、もしくは施設の機能に支障をきたす場合がある場合など、緊急対応が必要な施設の対策を優先</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その他については、リスクに着目し、</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施設の劣化速度も加味するなど</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、優先順位を定め、効率的・効果的な維持管理を行う。</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3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日常的な維持管理の着実な実践</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日常維持管理においては、施設不具合の早期発見・早期対応、苦情・要望事項への対応等、府民の安心・安全の確保、府民サービスの向上といった取組を引き続き着実に実施</a:t>
              </a:r>
            </a:p>
            <a:p>
              <a:pPr marL="57153" indent="-57153" algn="just" defTabSz="304815">
                <a:lnSpc>
                  <a:spcPts val="13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日常パトロールにおいても、職員によるドローン（自動操縦等）を活用するなど、省力化、効率化</a:t>
              </a:r>
            </a:p>
            <a:p>
              <a:pPr algn="just" defTabSz="304815">
                <a:lnSpc>
                  <a:spcPts val="13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4.5</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建設および補修・補強の計画、設計等の段階において、最小限の維持管理でこれまで以上に施設の長寿命化が実現できる新たな技術、材料、工法の活用を検討し、ライフサイクルコストを縮減</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67"/>
                </a:lnSpc>
                <a:buFont typeface="Arial" panose="020B0604020202020204" pitchFamily="34" charset="0"/>
                <a:buChar char="•"/>
                <a:defRPr/>
              </a:pPr>
              <a:endParaRPr lang="en-US" altLang="ja-JP" sz="733"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角丸四角形 143">
              <a:extLst>
                <a:ext uri="{FF2B5EF4-FFF2-40B4-BE49-F238E27FC236}">
                  <a16:creationId xmlns:a16="http://schemas.microsoft.com/office/drawing/2014/main" id="{2913257B-4B68-4B34-9C9C-8D85CEA10F20}"/>
                </a:ext>
              </a:extLst>
            </p:cNvPr>
            <p:cNvSpPr/>
            <p:nvPr/>
          </p:nvSpPr>
          <p:spPr>
            <a:xfrm>
              <a:off x="74440" y="4218610"/>
              <a:ext cx="4176000" cy="5630683"/>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点検、診断・評価の手法や体制等の充実</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○点検業務の充実</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236020" indent="-114306" algn="just" defTabSz="304815">
                <a:lnSpc>
                  <a:spcPts val="1100"/>
                </a:lnSpc>
                <a:buFont typeface="Wingdings" panose="05000000000000000000" pitchFamily="2" charset="2"/>
                <a:buChar char="ü"/>
                <a:defRPr/>
              </a:pPr>
              <a:r>
                <a:rPr lang="ja-JP" altLang="en-US" sz="667" kern="100" dirty="0">
                  <a:solidFill>
                    <a:prstClr val="black"/>
                  </a:solidFill>
                  <a:latin typeface="Meiryo UI" panose="020B0604030504040204" pitchFamily="50" charset="-128"/>
                  <a:ea typeface="Meiryo UI" panose="020B0604030504040204" pitchFamily="50" charset="-128"/>
                  <a:cs typeface="Times New Roman"/>
                </a:rPr>
                <a:t>施設の現状を把握し、不具合の早期発見、適切な処置により、利用者および第三者への安全を確保する</a:t>
              </a:r>
              <a:endParaRPr lang="en-US" altLang="ja-JP" sz="667" kern="100" dirty="0">
                <a:solidFill>
                  <a:prstClr val="black"/>
                </a:solidFill>
                <a:latin typeface="Meiryo UI" panose="020B0604030504040204" pitchFamily="50" charset="-128"/>
                <a:ea typeface="Meiryo UI" panose="020B0604030504040204" pitchFamily="50" charset="-128"/>
                <a:cs typeface="Times New Roman"/>
              </a:endParaRPr>
            </a:p>
            <a:p>
              <a:pPr marL="236020" indent="-114306" algn="just" defTabSz="304815">
                <a:lnSpc>
                  <a:spcPts val="1100"/>
                </a:lnSpc>
                <a:buFont typeface="Wingdings" panose="05000000000000000000" pitchFamily="2" charset="2"/>
                <a:buChar char="ü"/>
                <a:defRPr/>
              </a:pPr>
              <a:r>
                <a:rPr lang="ja-JP" altLang="en-US" sz="667" kern="100" dirty="0">
                  <a:solidFill>
                    <a:prstClr val="black"/>
                  </a:solidFill>
                  <a:latin typeface="Meiryo UI" panose="020B0604030504040204" pitchFamily="50" charset="-128"/>
                  <a:ea typeface="Meiryo UI" panose="020B0604030504040204" pitchFamily="50" charset="-128"/>
                  <a:cs typeface="Times New Roman"/>
                </a:rPr>
                <a:t>点検データ（基礎資料）を</a:t>
              </a:r>
              <a:r>
                <a:rPr lang="ja-JP" altLang="en-US" sz="667" u="sng" kern="100" dirty="0">
                  <a:solidFill>
                    <a:srgbClr val="FF0000"/>
                  </a:solidFill>
                  <a:latin typeface="Meiryo UI" panose="020B0604030504040204" pitchFamily="50" charset="-128"/>
                  <a:ea typeface="Meiryo UI" panose="020B0604030504040204" pitchFamily="50" charset="-128"/>
                  <a:cs typeface="Times New Roman"/>
                </a:rPr>
                <a:t>確実に</a:t>
              </a:r>
              <a:r>
                <a:rPr lang="ja-JP" altLang="en-US" sz="667" kern="100" dirty="0">
                  <a:solidFill>
                    <a:prstClr val="black"/>
                  </a:solidFill>
                  <a:latin typeface="Meiryo UI" panose="020B0604030504040204" pitchFamily="50" charset="-128"/>
                  <a:ea typeface="Meiryo UI" panose="020B0604030504040204" pitchFamily="50" charset="-128"/>
                  <a:cs typeface="Times New Roman"/>
                </a:rPr>
                <a:t>蓄積し、</a:t>
              </a:r>
              <a:r>
                <a:rPr lang="ja-JP" altLang="en-US" sz="667" u="sng" kern="100" dirty="0">
                  <a:solidFill>
                    <a:srgbClr val="FF0000"/>
                  </a:solidFill>
                  <a:latin typeface="Meiryo UI" panose="020B0604030504040204" pitchFamily="50" charset="-128"/>
                  <a:ea typeface="Meiryo UI" panose="020B0604030504040204" pitchFamily="50" charset="-128"/>
                  <a:cs typeface="Times New Roman"/>
                </a:rPr>
                <a:t>新技術の積極的な導入などによる</a:t>
              </a:r>
              <a:r>
                <a:rPr lang="ja-JP" altLang="en-US" sz="667" kern="100" dirty="0">
                  <a:solidFill>
                    <a:prstClr val="black"/>
                  </a:solidFill>
                  <a:latin typeface="Meiryo UI" panose="020B0604030504040204" pitchFamily="50" charset="-128"/>
                  <a:ea typeface="Meiryo UI" panose="020B0604030504040204" pitchFamily="50" charset="-128"/>
                  <a:cs typeface="Times New Roman"/>
                </a:rPr>
                <a:t>点検の充実や予防保全対策の拡充、計画的な維持管理や更新の最適化など効率的・効果的な維持管理・更新につなげる </a:t>
              </a: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近接目視が困難な箇所の点検や、業務効率化が図れる場合には、ドローン（無人航空機）も活用</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データ蓄積により、劣化曲線の精度が向上することによっても、点検頻度を見直すことができる。</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○維持管理手法</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安全性・信頼性や</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最小化の観点から予防保全による維持管理を原則とし、施設特性や重要性を考慮し、施設ごとの維持管理手法を設定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○維持管理水準の設定</a:t>
              </a:r>
            </a:p>
            <a:p>
              <a:pPr marL="57153" indent="-57153" algn="just" defTabSz="304815">
                <a:lnSpc>
                  <a:spcPts val="11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安全性・信頼性や</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最小化の観点から</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施設の設計条件を含め</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施設特性や重要性を考慮し、施設もしくは部材単位毎に適切に維持管理水準を設定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蓄積されたデータに基づき、より最適な</a:t>
              </a:r>
              <a:r>
                <a:rPr lang="en-US" altLang="ja-JP" sz="733" u="sng" kern="100" dirty="0">
                  <a:solidFill>
                    <a:srgbClr val="FF0000"/>
                  </a:solidFill>
                  <a:latin typeface="Meiryo UI" panose="020B0604030504040204" pitchFamily="50" charset="-128"/>
                  <a:ea typeface="Meiryo UI" panose="020B0604030504040204" pitchFamily="50" charset="-128"/>
                  <a:cs typeface="Times New Roman"/>
                </a:rPr>
                <a:t>LCC</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となるよう、目標管理水準を最適化</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○更新の考え方</a:t>
              </a:r>
              <a:endParaRPr lang="en-US" altLang="ja-JP" sz="667"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各分野・施設の特性や重要性を考慮し、物理的、機能的、社会的、経済的視点などから総合的に評価し、更新について見極め</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更新判定フローに施設の特性に応じて項目を追加することや、施設更新の実態を考慮</a:t>
              </a:r>
              <a:r>
                <a:rPr lang="en-US" altLang="ja-JP" sz="733" u="sng"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した上で考え方を精査し、更新を見極め</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p:txBody>
        </p:sp>
        <p:sp>
          <p:nvSpPr>
            <p:cNvPr id="16" name="四角形: 角を丸くする 15">
              <a:extLst>
                <a:ext uri="{FF2B5EF4-FFF2-40B4-BE49-F238E27FC236}">
                  <a16:creationId xmlns:a16="http://schemas.microsoft.com/office/drawing/2014/main" id="{3131DFEB-783F-4765-AA46-C83A3DBF16E8}"/>
                </a:ext>
              </a:extLst>
            </p:cNvPr>
            <p:cNvSpPr/>
            <p:nvPr/>
          </p:nvSpPr>
          <p:spPr>
            <a:xfrm>
              <a:off x="74443" y="4143812"/>
              <a:ext cx="8424000" cy="360000"/>
            </a:xfrm>
            <a:prstGeom prst="roundRect">
              <a:avLst>
                <a:gd name="adj" fmla="val 30156"/>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4. </a:t>
              </a:r>
              <a:r>
                <a:rPr lang="ja-JP" altLang="en-US" sz="933" b="1" dirty="0">
                  <a:solidFill>
                    <a:prstClr val="white"/>
                  </a:solidFill>
                  <a:latin typeface="Meiryo UI" panose="020B0604030504040204" pitchFamily="50" charset="-128"/>
                  <a:ea typeface="Meiryo UI" panose="020B0604030504040204" pitchFamily="50" charset="-128"/>
                  <a:cs typeface="Calibri"/>
                </a:rPr>
                <a:t>効率的・効果的な維持管理の推進</a:t>
              </a:r>
            </a:p>
          </p:txBody>
        </p:sp>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defTabSz="304815">
                <a:defRPr/>
              </a:pPr>
              <a:endParaRPr lang="en-US" altLang="zh-TW" sz="2133"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defTabSz="304815">
                <a:defRPr/>
              </a:pPr>
              <a:r>
                <a:rPr lang="zh-TW"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（基本方針）の概要</a:t>
              </a:r>
              <a:endParaRPr lang="zh-TW"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143">
              <a:extLst>
                <a:ext uri="{FF2B5EF4-FFF2-40B4-BE49-F238E27FC236}">
                  <a16:creationId xmlns:a16="http://schemas.microsoft.com/office/drawing/2014/main" id="{1B750DF6-6203-4427-840E-2517982F8A03}"/>
                </a:ext>
              </a:extLst>
            </p:cNvPr>
            <p:cNvSpPr/>
            <p:nvPr/>
          </p:nvSpPr>
          <p:spPr>
            <a:xfrm>
              <a:off x="8563031" y="4236828"/>
              <a:ext cx="4176000" cy="556272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人材の育成と確保、技術力の向上と継承</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技術職員の人材育成および確保、技術力向上と技術継承が重要</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外部研修等への職員の積極的な参加を促し、設計・施工から、点検・補修計画の検討まで、一連の流れを習得等に向けた人材育成を検討</a:t>
              </a:r>
              <a:endParaRPr lang="en-US" altLang="ja-JP" sz="733"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データ蓄積・管理体制の確立</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点検・診断結果や補修履歴等のデータを維持管理</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DB</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に継続的に蓄積し、施設の劣化予測や補修対策に活用することで、予防保全のレベルアップ</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民間等の技術動向（どのようなデータで、何ができるか＝シーズ）について引き続き調査し、活用を検討</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603" indent="-5760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土木事務所が中心となり、地域単位で市町村、大学等とも連携し、維持管理におけるノウハウを共有し、人材育成、技術連携に取組む</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603" indent="-5760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平成</a:t>
              </a:r>
              <a:r>
                <a:rPr lang="en-US" altLang="ja-JP" sz="733" u="sng" kern="100" dirty="0">
                  <a:solidFill>
                    <a:srgbClr val="FF0000"/>
                  </a:solidFill>
                  <a:latin typeface="Meiryo UI" panose="020B0604030504040204" pitchFamily="50" charset="-128"/>
                  <a:ea typeface="Meiryo UI" panose="020B0604030504040204" pitchFamily="50" charset="-128"/>
                  <a:cs typeface="Times New Roman"/>
                </a:rPr>
                <a:t>27</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年に構築した、地域維持管理連携プラットフォームを活用し、引き続き、維持管理の連携体制を強化</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維持管理業務の改善と魅力向上のあり方</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○新技術の活用</a:t>
              </a: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管理者ニーズと技術シーズのマッチングの機会を逃さず捉えるとともに、様々な機会を通して、管理者ニーズの発信や技術シーズを知る機会を広げ、新技術の掘り起こしを推進</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○入札契約制度の改善</a:t>
              </a: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地域単位における維持管理業務を包括的かつ継続的に契約する仕組みについて試行し、検証を行っているところであり、引き続き検討</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○維持管理業務の魅力向上に向けて</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魅力ある維持管理の取組を紹介し、府民の理解・信頼・共感を醸成</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5.5</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計画の検証・改善</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603" indent="-5760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維持管理目標（方針）の明確化、共有、</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の確認などを行い、</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四角形: 角を丸くする 7">
              <a:extLst>
                <a:ext uri="{FF2B5EF4-FFF2-40B4-BE49-F238E27FC236}">
                  <a16:creationId xmlns:a16="http://schemas.microsoft.com/office/drawing/2014/main" id="{8DACCACD-44E1-4FC6-8415-E9F5FB5DD2A5}"/>
                </a:ext>
              </a:extLst>
            </p:cNvPr>
            <p:cNvSpPr/>
            <p:nvPr/>
          </p:nvSpPr>
          <p:spPr>
            <a:xfrm>
              <a:off x="8548800" y="4143808"/>
              <a:ext cx="4176000" cy="360000"/>
            </a:xfrm>
            <a:prstGeom prst="roundRect">
              <a:avLst>
                <a:gd name="adj" fmla="val 30156"/>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5. </a:t>
              </a:r>
              <a:r>
                <a:rPr lang="ja-JP" altLang="en-US" sz="933"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9" name="角丸四角形 143">
              <a:extLst>
                <a:ext uri="{FF2B5EF4-FFF2-40B4-BE49-F238E27FC236}">
                  <a16:creationId xmlns:a16="http://schemas.microsoft.com/office/drawing/2014/main" id="{3021A96B-58F6-4193-80BD-439475D148A1}"/>
                </a:ext>
              </a:extLst>
            </p:cNvPr>
            <p:cNvSpPr/>
            <p:nvPr/>
          </p:nvSpPr>
          <p:spPr>
            <a:xfrm>
              <a:off x="76201" y="684462"/>
              <a:ext cx="4176000" cy="3389105"/>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対象施設</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大阪府が管理する都市基盤施設のうち、道路、河川・砂防、公園、下水道、港湾・海岸の各分野の施設・設備等を対象</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対象期間</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本計画は、中長期的な維持管理・更新を見据えつつ、今後</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10</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年程度の取組を着実に進めるために策定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各分野・施設の行動計画については、</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サイクルに基づき概ね</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年をめどに取組の検証を実施</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計画構成</a:t>
              </a: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本計画は、効率的・効果的で持続可能な維持管理の基本的な考え方を示した「基本方針」と、それらを踏まえた分野・施設毎の具体的な対応方針を定める「行動計画（個別施設計画）」で構成</a:t>
              </a:r>
            </a:p>
          </p:txBody>
        </p:sp>
        <p:sp>
          <p:nvSpPr>
            <p:cNvPr id="10" name="四角形: 角を丸くする 9">
              <a:extLst>
                <a:ext uri="{FF2B5EF4-FFF2-40B4-BE49-F238E27FC236}">
                  <a16:creationId xmlns:a16="http://schemas.microsoft.com/office/drawing/2014/main" id="{F1668FD7-4412-4C18-AC75-9A314ED40239}"/>
                </a:ext>
              </a:extLst>
            </p:cNvPr>
            <p:cNvSpPr/>
            <p:nvPr/>
          </p:nvSpPr>
          <p:spPr>
            <a:xfrm>
              <a:off x="76201" y="568289"/>
              <a:ext cx="4176000" cy="360000"/>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1. </a:t>
              </a:r>
              <a:r>
                <a:rPr lang="ja-JP" altLang="en-US" sz="933" b="1" dirty="0">
                  <a:solidFill>
                    <a:prstClr val="white"/>
                  </a:solidFill>
                  <a:latin typeface="Meiryo UI" panose="020B0604030504040204" pitchFamily="50" charset="-128"/>
                  <a:ea typeface="Meiryo UI" panose="020B0604030504040204" pitchFamily="50" charset="-128"/>
                  <a:cs typeface="Calibri"/>
                </a:rPr>
                <a:t>大阪府都市基盤施設長寿命化計画の構成</a:t>
              </a:r>
            </a:p>
          </p:txBody>
        </p:sp>
        <p:sp>
          <p:nvSpPr>
            <p:cNvPr id="11" name="角丸四角形 143">
              <a:extLst>
                <a:ext uri="{FF2B5EF4-FFF2-40B4-BE49-F238E27FC236}">
                  <a16:creationId xmlns:a16="http://schemas.microsoft.com/office/drawing/2014/main" id="{3BF2FF71-5912-4831-A771-3ECDF2F8B60C}"/>
                </a:ext>
              </a:extLst>
            </p:cNvPr>
            <p:cNvSpPr/>
            <p:nvPr/>
          </p:nvSpPr>
          <p:spPr>
            <a:xfrm>
              <a:off x="4324074" y="695472"/>
              <a:ext cx="4176000" cy="3367063"/>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維持管理の現状</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建設後</a:t>
              </a:r>
              <a:r>
                <a:rPr lang="en-US" altLang="ja-JP" sz="733"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733" kern="100" dirty="0">
                  <a:solidFill>
                    <a:schemeClr val="tx1"/>
                  </a:solidFill>
                  <a:latin typeface="Meiryo UI" panose="020B0604030504040204" pitchFamily="50" charset="-128"/>
                  <a:ea typeface="Meiryo UI" panose="020B0604030504040204" pitchFamily="50" charset="-128"/>
                  <a:cs typeface="Times New Roman"/>
                </a:rPr>
                <a:t>年以上経過した施設が多数を占め、施設の高齢化が顕著</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健全性が向上傾向にある一方で、健全性が悪化傾向にある施設も存在</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技術研修等の体系化や技術継承に関する取組を実施</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地域維持管理連携プラットフォームを設立し、ノウハウや情報の共有</a:t>
              </a:r>
              <a:endParaRPr lang="en-US" altLang="ja-JP" sz="733" kern="100" dirty="0">
                <a:solidFill>
                  <a:schemeClr val="tx1"/>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維持管理</a:t>
              </a:r>
              <a:r>
                <a:rPr lang="en-US" altLang="ja-JP" sz="733" kern="100" dirty="0">
                  <a:solidFill>
                    <a:schemeClr val="tx1"/>
                  </a:solidFill>
                  <a:latin typeface="Meiryo UI" panose="020B0604030504040204" pitchFamily="50" charset="-128"/>
                  <a:ea typeface="Meiryo UI" panose="020B0604030504040204" pitchFamily="50" charset="-128"/>
                  <a:cs typeface="Times New Roman"/>
                </a:rPr>
                <a:t>DB</a:t>
              </a:r>
              <a:r>
                <a:rPr lang="ja-JP" altLang="en-US" sz="733" kern="100" dirty="0">
                  <a:solidFill>
                    <a:schemeClr val="tx1"/>
                  </a:solidFill>
                  <a:latin typeface="Meiryo UI" panose="020B0604030504040204" pitchFamily="50" charset="-128"/>
                  <a:ea typeface="Meiryo UI" panose="020B0604030504040204" pitchFamily="50" charset="-128"/>
                  <a:cs typeface="Times New Roman"/>
                </a:rPr>
                <a:t>により、点検・診断結果や補修履歴等のデータを一元管理</a:t>
              </a:r>
              <a:endParaRPr lang="en-US" altLang="ja-JP" sz="733" kern="100" dirty="0">
                <a:solidFill>
                  <a:schemeClr val="tx1"/>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schemeClr val="tx1"/>
                  </a:solidFill>
                  <a:latin typeface="Meiryo UI" panose="020B0604030504040204" pitchFamily="50" charset="-128"/>
                  <a:ea typeface="Meiryo UI" panose="020B0604030504040204" pitchFamily="50" charset="-128"/>
                  <a:cs typeface="Times New Roman"/>
                </a:rPr>
                <a:t>2.2</a:t>
              </a:r>
              <a:r>
                <a:rPr lang="ja-JP" altLang="en-US" sz="733" b="1" kern="100" dirty="0">
                  <a:solidFill>
                    <a:schemeClr val="tx1"/>
                  </a:solidFill>
                  <a:latin typeface="Meiryo UI" panose="020B0604030504040204" pitchFamily="50" charset="-128"/>
                  <a:ea typeface="Meiryo UI" panose="020B0604030504040204" pitchFamily="50" charset="-128"/>
                  <a:cs typeface="Times New Roman"/>
                </a:rPr>
                <a:t>　課題認識</a:t>
              </a:r>
              <a:endParaRPr lang="en-US" altLang="ja-JP" sz="733" b="1" kern="100" dirty="0">
                <a:solidFill>
                  <a:schemeClr val="tx1"/>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点検業務の効率化、、的確な診断・評価、蓄積データに基づく最適なタイミングでの維持管理の実施、施設の特性等を考慮した更新の見極め</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分野横断的な視点によるアプローチにより、全体としての最適化を目指すとともに、分野横断的な情報共有を図り、継続的に検証、改善等</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確実な技術の継承と専門的な技術を有する職員の育成や確保</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府、市町村の管理者同士が一体となって維持管理の連携体制の強化</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多様な主体と連携しながら都市基盤施設を守り活かしていく仕組みの充実</a:t>
              </a:r>
            </a:p>
            <a:p>
              <a:pPr marL="57153" indent="-57153" algn="just" defTabSz="304815">
                <a:lnSpc>
                  <a:spcPts val="1267"/>
                </a:lnSpc>
                <a:buFont typeface="Arial" panose="020B0604020202020204" pitchFamily="34" charset="0"/>
                <a:buChar char="•"/>
                <a:defRPr/>
              </a:pPr>
              <a:endParaRPr lang="ja-JP" altLang="en-US" sz="733"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四角形: 角を丸くする 11">
              <a:extLst>
                <a:ext uri="{FF2B5EF4-FFF2-40B4-BE49-F238E27FC236}">
                  <a16:creationId xmlns:a16="http://schemas.microsoft.com/office/drawing/2014/main" id="{5A365DB9-3B48-4F35-A86A-4944D1C170DB}"/>
                </a:ext>
              </a:extLst>
            </p:cNvPr>
            <p:cNvSpPr/>
            <p:nvPr/>
          </p:nvSpPr>
          <p:spPr>
            <a:xfrm>
              <a:off x="4324075" y="579003"/>
              <a:ext cx="4176000" cy="360000"/>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2. </a:t>
              </a:r>
              <a:r>
                <a:rPr lang="ja-JP" altLang="en-US" sz="933" b="1" dirty="0">
                  <a:solidFill>
                    <a:prstClr val="white"/>
                  </a:solidFill>
                  <a:latin typeface="Meiryo UI" panose="020B0604030504040204" pitchFamily="50" charset="-128"/>
                  <a:ea typeface="Meiryo UI" panose="020B0604030504040204" pitchFamily="50" charset="-128"/>
                  <a:cs typeface="Calibri"/>
                </a:rPr>
                <a:t>大阪府における維持管理・更新の現状と課題</a:t>
              </a:r>
            </a:p>
          </p:txBody>
        </p:sp>
        <p:sp>
          <p:nvSpPr>
            <p:cNvPr id="13" name="角丸四角形 143">
              <a:extLst>
                <a:ext uri="{FF2B5EF4-FFF2-40B4-BE49-F238E27FC236}">
                  <a16:creationId xmlns:a16="http://schemas.microsoft.com/office/drawing/2014/main" id="{29EC9388-17CA-4992-BF41-21B89A213DA9}"/>
                </a:ext>
              </a:extLst>
            </p:cNvPr>
            <p:cNvSpPr/>
            <p:nvPr/>
          </p:nvSpPr>
          <p:spPr>
            <a:xfrm>
              <a:off x="8548800" y="662420"/>
              <a:ext cx="4176000" cy="3411147"/>
            </a:xfrm>
            <a:prstGeom prst="roundRect">
              <a:avLst>
                <a:gd name="adj" fmla="val 2889"/>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spcAft>
                  <a:spcPts val="533"/>
                </a:spcAft>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日常的な維持管理を着実に実践するとともに、予防保全を中心とした計画的な維持管理により、都市基盤施設を可能な限り使い続けることを基本としつつ、施設の更新についても的確に見極めていく等、</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「効率的・効果的な維持管理」の推進</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spcAft>
                  <a:spcPts val="533"/>
                </a:spcAft>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将来にわたり的確に維持管理を実践するため、人材の育成と確保、技術力の向上と継承に加え、市町村など多様な主体と連携しながら地域単位で都市基盤施設を守り活かして</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いく</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「持続可能な維持管理の仕組み」の構築</a:t>
              </a:r>
            </a:p>
            <a:p>
              <a:pPr marL="57153" indent="-57153" algn="just" defTabSz="304815">
                <a:lnSpc>
                  <a:spcPts val="1200"/>
                </a:lnSpc>
                <a:spcAft>
                  <a:spcPts val="533"/>
                </a:spcAft>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様々な維持管理業務を行うにあたり、限られた資源（財源・人材）を最大限に活用し、府民ニーズや施設の実態把握に努め、何をすべきかを明確にした上で、実施可能なものから実践し、検証・改善を図るとともに、府民に対し取組の効果をわかりやすく説明できるよう</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「継続的な</a:t>
              </a:r>
              <a:r>
                <a:rPr lang="en-US" altLang="ja-JP" sz="733" b="1" u="sng"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サイクルによるマネジメント」の推進</a:t>
              </a:r>
            </a:p>
          </p:txBody>
        </p:sp>
        <p:sp>
          <p:nvSpPr>
            <p:cNvPr id="14" name="四角形: 角を丸くする 13">
              <a:extLst>
                <a:ext uri="{FF2B5EF4-FFF2-40B4-BE49-F238E27FC236}">
                  <a16:creationId xmlns:a16="http://schemas.microsoft.com/office/drawing/2014/main" id="{DF9926A9-0AE2-43BA-95BB-C2D9CA2C763B}"/>
                </a:ext>
              </a:extLst>
            </p:cNvPr>
            <p:cNvSpPr/>
            <p:nvPr/>
          </p:nvSpPr>
          <p:spPr>
            <a:xfrm>
              <a:off x="8548801" y="568286"/>
              <a:ext cx="4176000" cy="360000"/>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3. </a:t>
              </a:r>
              <a:r>
                <a:rPr lang="ja-JP" altLang="en-US" sz="933"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grpSp>
      <p:sp>
        <p:nvSpPr>
          <p:cNvPr id="2" name="スライド番号プレースホルダー 1">
            <a:extLst>
              <a:ext uri="{FF2B5EF4-FFF2-40B4-BE49-F238E27FC236}">
                <a16:creationId xmlns:a16="http://schemas.microsoft.com/office/drawing/2014/main" id="{B83B42CA-2ED5-4097-B6D8-2A6F66CE754F}"/>
              </a:ext>
            </a:extLst>
          </p:cNvPr>
          <p:cNvSpPr>
            <a:spLocks noGrp="1"/>
          </p:cNvSpPr>
          <p:nvPr>
            <p:ph type="sldNum" sz="quarter" idx="12"/>
          </p:nvPr>
        </p:nvSpPr>
        <p:spPr>
          <a:xfrm>
            <a:off x="7083280" y="6492875"/>
            <a:ext cx="2057400" cy="365125"/>
          </a:xfrm>
        </p:spPr>
        <p:txBody>
          <a:bodyPr/>
          <a:lstStyle/>
          <a:p>
            <a:fld id="{DFBD46BF-C167-4144-8AC7-4A29EC177D91}" type="slidenum">
              <a:rPr kumimoji="1" lang="ja-JP" altLang="en-US" smtClean="0"/>
              <a:t>11</a:t>
            </a:fld>
            <a:endParaRPr kumimoji="1" lang="ja-JP" altLang="en-US" dirty="0"/>
          </a:p>
        </p:txBody>
      </p:sp>
    </p:spTree>
    <p:extLst>
      <p:ext uri="{BB962C8B-B14F-4D97-AF65-F5344CB8AC3E}">
        <p14:creationId xmlns:p14="http://schemas.microsoft.com/office/powerpoint/2010/main" val="252599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143">
            <a:extLst>
              <a:ext uri="{FF2B5EF4-FFF2-40B4-BE49-F238E27FC236}">
                <a16:creationId xmlns:a16="http://schemas.microsoft.com/office/drawing/2014/main" id="{291BBBD8-D9BF-4734-B1B4-C2F1A096C7C5}"/>
              </a:ext>
            </a:extLst>
          </p:cNvPr>
          <p:cNvSpPr/>
          <p:nvPr/>
        </p:nvSpPr>
        <p:spPr>
          <a:xfrm>
            <a:off x="70947" y="3560987"/>
            <a:ext cx="8991451" cy="3214346"/>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600"/>
              </a:lnSpc>
              <a:defRPr/>
            </a:pP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維持管理の現状</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建設後</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50</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年以上経過した施設が多数を占め、施設の高齢化が顕著</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健全性が向上傾向にある一方で、健全性が悪化傾向にある施設も存在</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技術研修等の体系化や技術継承に関する取組を実施</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地域維持管理連携プラットフォームを設立し、ノウハウや情報の共有</a:t>
            </a:r>
          </a:p>
          <a:p>
            <a:pPr algn="just">
              <a:lnSpc>
                <a:spcPts val="1600"/>
              </a:lnSpc>
              <a:defRPr/>
            </a:pP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2.2</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課題認識</a:t>
            </a:r>
            <a:endParaRPr lang="ja-JP" altLang="en-US"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点検業務の効率化、、的確な診断・評価、蓄積データに基づく最適なタイミングでの維持管理の実施、施設の特性等を考慮した更新の見極め</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分野横断的な視点によるアプローチにより、全体としての最適化を目指すとともに、分野横断的な情報共有を図り、継続的に検証、改善等</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確実な技術の継承と専門的な技術を有する職員の育成や確保</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府、市町村の管理者同士が一体となって維持管理の連携体制の強化</a:t>
            </a: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多様な主体と連携しながら都市基盤施設を守り活かしていく仕組みの充実</a:t>
            </a: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70948" y="571774"/>
            <a:ext cx="8991451" cy="2683056"/>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対象施設</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本計画は、都市整備部が管理する道路、モノレール、河川・砂防、公園、下水道、港湾・海岸の各分野の施設・設備等が対象</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600"/>
              </a:lnSpc>
              <a:buFont typeface="Wingdings" panose="05000000000000000000" pitchFamily="2" charset="2"/>
              <a:buChar char="l"/>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対象期間</a:t>
            </a:r>
            <a:endParaRPr lang="en-US" altLang="ja-JP"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本計画は、中長期的な維持管理・更新を見据えつつ、今後</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10</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年程度の取組を着実に進めるために策定</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各分野・施設の行動計画については、</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サイクルに基づき概ね</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年をめどに取組の検証を実施</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計画構成</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6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本計画は、効率的・効果的で持続可能な維持管理の基本的な考え方を示した「基本方針」と、それらを踏まえた分野・施設毎の具体的な対応方針を定める「行動計画（個別施設計画）」で構成</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81601" y="448268"/>
            <a:ext cx="8991451" cy="373358"/>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1280160">
              <a:buAutoNum type="arabicPeriod"/>
            </a:pPr>
            <a:r>
              <a:rPr lang="ja-JP" altLang="en-US" b="1" dirty="0">
                <a:solidFill>
                  <a:prstClr val="white"/>
                </a:solidFill>
                <a:latin typeface="Meiryo UI" panose="020B0604030504040204" pitchFamily="50" charset="-128"/>
                <a:ea typeface="Meiryo UI" panose="020B0604030504040204" pitchFamily="50" charset="-128"/>
                <a:cs typeface="Calibri"/>
              </a:rPr>
              <a:t>大阪府都市基盤施設長寿命化計画の構成</a:t>
            </a:r>
            <a:endParaRPr lang="en-US" altLang="ja-JP" b="1" dirty="0">
              <a:solidFill>
                <a:prstClr val="white"/>
              </a:solidFill>
              <a:latin typeface="Meiryo UI" panose="020B0604030504040204" pitchFamily="50" charset="-128"/>
              <a:ea typeface="Meiryo UI" panose="020B0604030504040204" pitchFamily="50" charset="-128"/>
              <a:cs typeface="Calibri"/>
            </a:endParaRPr>
          </a:p>
        </p:txBody>
      </p:sp>
      <p:sp>
        <p:nvSpPr>
          <p:cNvPr id="2" name="スライド番号プレースホルダー 1">
            <a:extLst>
              <a:ext uri="{FF2B5EF4-FFF2-40B4-BE49-F238E27FC236}">
                <a16:creationId xmlns:a16="http://schemas.microsoft.com/office/drawing/2014/main" id="{042E349D-EC65-4F25-A4C4-88ADBD0A5D6C}"/>
              </a:ext>
            </a:extLst>
          </p:cNvPr>
          <p:cNvSpPr>
            <a:spLocks noGrp="1"/>
          </p:cNvSpPr>
          <p:nvPr>
            <p:ph type="sldNum" sz="quarter" idx="12"/>
          </p:nvPr>
        </p:nvSpPr>
        <p:spPr>
          <a:xfrm>
            <a:off x="7086600" y="6492875"/>
            <a:ext cx="2057400" cy="365125"/>
          </a:xfrm>
        </p:spPr>
        <p:txBody>
          <a:bodyPr/>
          <a:lstStyle/>
          <a:p>
            <a:fld id="{DFBD46BF-C167-4144-8AC7-4A29EC177D91}" type="slidenum">
              <a:rPr kumimoji="1" lang="ja-JP" altLang="en-US" smtClean="0"/>
              <a:t>12</a:t>
            </a:fld>
            <a:endParaRPr kumimoji="1" lang="ja-JP" altLang="en-US" dirty="0"/>
          </a:p>
        </p:txBody>
      </p:sp>
      <p:sp>
        <p:nvSpPr>
          <p:cNvPr id="8" name="四角形: 角を丸くする 7">
            <a:extLst>
              <a:ext uri="{FF2B5EF4-FFF2-40B4-BE49-F238E27FC236}">
                <a16:creationId xmlns:a16="http://schemas.microsoft.com/office/drawing/2014/main" id="{30E2A59B-61D1-4E19-99A0-AD44E58AD7A8}"/>
              </a:ext>
            </a:extLst>
          </p:cNvPr>
          <p:cNvSpPr/>
          <p:nvPr/>
        </p:nvSpPr>
        <p:spPr>
          <a:xfrm>
            <a:off x="70946" y="3321758"/>
            <a:ext cx="8991451" cy="373358"/>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2</a:t>
            </a:r>
            <a:r>
              <a:rPr lang="ja-JP" altLang="en-US" b="1" dirty="0">
                <a:solidFill>
                  <a:prstClr val="white"/>
                </a:solidFill>
                <a:latin typeface="Meiryo UI" panose="020B0604030504040204" pitchFamily="50" charset="-128"/>
                <a:ea typeface="Meiryo UI" panose="020B0604030504040204" pitchFamily="50" charset="-128"/>
                <a:cs typeface="Calibri"/>
              </a:rPr>
              <a:t>．大阪府における維持管理・更新の現状と課題</a:t>
            </a:r>
            <a:endParaRPr lang="en-US" altLang="ja-JP" b="1" dirty="0">
              <a:solidFill>
                <a:prstClr val="white"/>
              </a:solidFill>
              <a:latin typeface="Meiryo UI" panose="020B0604030504040204" pitchFamily="50" charset="-128"/>
              <a:ea typeface="Meiryo UI" panose="020B0604030504040204" pitchFamily="50" charset="-128"/>
              <a:cs typeface="Calibri"/>
            </a:endParaRPr>
          </a:p>
        </p:txBody>
      </p:sp>
    </p:spTree>
    <p:extLst>
      <p:ext uri="{BB962C8B-B14F-4D97-AF65-F5344CB8AC3E}">
        <p14:creationId xmlns:p14="http://schemas.microsoft.com/office/powerpoint/2010/main" val="119333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70948" y="718914"/>
            <a:ext cx="8991451" cy="5746117"/>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spcAft>
                <a:spcPts val="533"/>
              </a:spcAft>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algn="just">
              <a:spcAft>
                <a:spcPts val="533"/>
              </a:spcAf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＜戦略的維持管理の基本方針＞</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marL="360000" indent="-285750" algn="just">
              <a:lnSpc>
                <a:spcPts val="1800"/>
              </a:lnSpc>
              <a:buFont typeface="Arial" panose="020B0604020202020204" pitchFamily="34" charset="0"/>
              <a:buChar char="•"/>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戦略的な維持管理の実現に向けて、引き続き、効率的・効果的な維持管理の推進や、持続可能な維持管理の仕組みづくりに関する取組を実施していく。</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0000" indent="-285750" algn="just">
              <a:lnSpc>
                <a:spcPts val="1800"/>
              </a:lnSpc>
              <a:buFont typeface="Arial" panose="020B0604020202020204" pitchFamily="34" charset="0"/>
              <a:buChar char="•"/>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限られた資源（財源・人材）を有効に活用し、継続的に計画を検証・改善するために、</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サイクルによるマネジメントを推進していく。</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800"/>
              </a:lnSpc>
              <a:buFont typeface="Wingdings" panose="05000000000000000000" pitchFamily="2" charset="2"/>
              <a:buChar char="l"/>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１．効率的・効果的な維持管理の推進</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marL="21600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日常的な維持管理を着実に実践するとともに、予防保全を中心とした計画的な維持管理により、都市基盤施設を可能な限り使い続けることを基本としつつ、施設の更新についても的確に見極めていく等、効率的・効果的な維持管理を推進する。</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２．持続可能な維持管理の仕組みづくり</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marL="21600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将来にわたり的確に維持管理を実践するため、人材の育成と確保、技術力の向上と継承に加え、市町村など多様な主体と連携しながら地域単位で都市基盤施設を守り活かしていく持続可能な維持管理の仕組みを構築する。</a:t>
            </a:r>
          </a:p>
          <a:p>
            <a:pPr marL="85725" indent="-85725" algn="just">
              <a:lnSpc>
                <a:spcPts val="2200"/>
              </a:lnSpc>
              <a:buFont typeface="Arial" panose="020B0604020202020204" pitchFamily="34" charset="0"/>
              <a:buChar char="•"/>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3. </a:t>
            </a:r>
            <a:r>
              <a:rPr lang="ja-JP" altLang="en-US"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sp>
        <p:nvSpPr>
          <p:cNvPr id="2" name="スライド番号プレースホルダー 1">
            <a:extLst>
              <a:ext uri="{FF2B5EF4-FFF2-40B4-BE49-F238E27FC236}">
                <a16:creationId xmlns:a16="http://schemas.microsoft.com/office/drawing/2014/main" id="{298C6C62-BF04-4E1A-AABC-50545194DE71}"/>
              </a:ext>
            </a:extLst>
          </p:cNvPr>
          <p:cNvSpPr>
            <a:spLocks noGrp="1"/>
          </p:cNvSpPr>
          <p:nvPr>
            <p:ph type="sldNum" sz="quarter" idx="12"/>
          </p:nvPr>
        </p:nvSpPr>
        <p:spPr>
          <a:xfrm>
            <a:off x="7086600" y="6492875"/>
            <a:ext cx="2057400" cy="365125"/>
          </a:xfrm>
        </p:spPr>
        <p:txBody>
          <a:bodyPr/>
          <a:lstStyle/>
          <a:p>
            <a:fld id="{DFBD46BF-C167-4144-8AC7-4A29EC177D91}" type="slidenum">
              <a:rPr kumimoji="1" lang="ja-JP" altLang="en-US" smtClean="0"/>
              <a:t>13</a:t>
            </a:fld>
            <a:endParaRPr kumimoji="1" lang="ja-JP" altLang="en-US"/>
          </a:p>
        </p:txBody>
      </p:sp>
    </p:spTree>
    <p:extLst>
      <p:ext uri="{BB962C8B-B14F-4D97-AF65-F5344CB8AC3E}">
        <p14:creationId xmlns:p14="http://schemas.microsoft.com/office/powerpoint/2010/main" val="216129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89755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4.1</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点検、診断・評価の手法や体制等の充実</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marL="85725" indent="-85725" algn="just">
              <a:lnSpc>
                <a:spcPts val="2200"/>
              </a:lnSpc>
              <a:buFont typeface="Arial" panose="020B0604020202020204" pitchFamily="34" charset="0"/>
              <a:buChar char="•"/>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7" name="コンテンツ プレースホルダー 2">
            <a:extLst>
              <a:ext uri="{FF2B5EF4-FFF2-40B4-BE49-F238E27FC236}">
                <a16:creationId xmlns:a16="http://schemas.microsoft.com/office/drawing/2014/main" id="{A4FB2783-ED8B-4DB2-B2BD-F135C3485BC3}"/>
              </a:ext>
            </a:extLst>
          </p:cNvPr>
          <p:cNvSpPr txBox="1">
            <a:spLocks/>
          </p:cNvSpPr>
          <p:nvPr/>
        </p:nvSpPr>
        <p:spPr bwMode="auto">
          <a:xfrm>
            <a:off x="119642" y="1271616"/>
            <a:ext cx="8894062" cy="2157384"/>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600" b="1" u="sng"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u="sng" dirty="0">
                <a:solidFill>
                  <a:srgbClr val="FF0000"/>
                </a:solidFill>
                <a:latin typeface="Meiryo UI" panose="020B0604030504040204" pitchFamily="50" charset="-128"/>
                <a:ea typeface="Meiryo UI" panose="020B0604030504040204" pitchFamily="50" charset="-128"/>
              </a:rPr>
              <a:t>近接目視が困難な箇所の点検や、業務効率化が図れる場合には、ドローン（無人航空機）も活用する。ドローンの活用にあたり、近接目視と同等の水準を確保することを基本とし、施設特性に応じた活用方法を検討する。また、点検者によって、点検結果に相違が生じないよう、同等の水準確保を目指す。また、近年発展が著しい</a:t>
            </a:r>
            <a:r>
              <a:rPr lang="en-US" altLang="ja-JP" sz="1400" u="sng" dirty="0">
                <a:solidFill>
                  <a:srgbClr val="FF0000"/>
                </a:solidFill>
                <a:latin typeface="Meiryo UI" panose="020B0604030504040204" pitchFamily="50" charset="-128"/>
                <a:ea typeface="Meiryo UI" panose="020B0604030504040204" pitchFamily="50" charset="-128"/>
              </a:rPr>
              <a:t>AI</a:t>
            </a:r>
            <a:r>
              <a:rPr lang="ja-JP" altLang="en-US" sz="1400" u="sng" dirty="0">
                <a:solidFill>
                  <a:srgbClr val="FF0000"/>
                </a:solidFill>
                <a:latin typeface="Meiryo UI" panose="020B0604030504040204" pitchFamily="50" charset="-128"/>
                <a:ea typeface="Meiryo UI" panose="020B0604030504040204" pitchFamily="50" charset="-128"/>
              </a:rPr>
              <a:t>（人工知能）の活用も検討する。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P11_14</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u="sng" dirty="0">
                <a:solidFill>
                  <a:srgbClr val="FF0000"/>
                </a:solidFill>
                <a:latin typeface="Meiryo UI" panose="020B0604030504040204" pitchFamily="50" charset="-128"/>
                <a:ea typeface="Meiryo UI" panose="020B0604030504040204" pitchFamily="50" charset="-128"/>
              </a:rPr>
              <a:t>維持管理</a:t>
            </a:r>
            <a:r>
              <a:rPr lang="en-US" altLang="ja-JP" sz="1400" u="sng" dirty="0">
                <a:solidFill>
                  <a:srgbClr val="FF0000"/>
                </a:solidFill>
                <a:latin typeface="Meiryo UI" panose="020B0604030504040204" pitchFamily="50" charset="-128"/>
                <a:ea typeface="Meiryo UI" panose="020B0604030504040204" pitchFamily="50" charset="-128"/>
              </a:rPr>
              <a:t>DB</a:t>
            </a:r>
            <a:r>
              <a:rPr lang="ja-JP" altLang="en-US" sz="1400" u="sng" dirty="0">
                <a:solidFill>
                  <a:srgbClr val="FF0000"/>
                </a:solidFill>
                <a:latin typeface="Meiryo UI" panose="020B0604030504040204" pitchFamily="50" charset="-128"/>
                <a:ea typeface="Meiryo UI" panose="020B0604030504040204" pitchFamily="50" charset="-128"/>
              </a:rPr>
              <a:t>にデータを蓄積し、補修計画の立案</a:t>
            </a:r>
            <a:r>
              <a:rPr lang="ja-JP" altLang="en-US" sz="1400" u="sng" dirty="0">
                <a:latin typeface="Meiryo UI" panose="020B0604030504040204" pitchFamily="50" charset="-128"/>
                <a:ea typeface="Meiryo UI" panose="020B0604030504040204" pitchFamily="50" charset="-128"/>
              </a:rPr>
              <a:t>への活用など、計画的な補修等につなげる</a:t>
            </a:r>
            <a:r>
              <a:rPr lang="ja-JP" altLang="en-US"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P12_3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u="sng" dirty="0">
                <a:solidFill>
                  <a:srgbClr val="FF0000"/>
                </a:solidFill>
                <a:latin typeface="Meiryo UI" panose="020B0604030504040204" pitchFamily="50" charset="-128"/>
                <a:ea typeface="Meiryo UI" panose="020B0604030504040204" pitchFamily="50" charset="-128"/>
              </a:rPr>
              <a:t>データ蓄積により、劣化曲線の精度が向上することによっても、点検頻度を見直すことができることに留意する。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P12_28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行目）</a:t>
            </a:r>
            <a:endParaRPr lang="en-US" altLang="ja-JP" sz="1600" b="1" u="sng" dirty="0">
              <a:solidFill>
                <a:srgbClr val="FF0000"/>
              </a:solidFill>
              <a:latin typeface="Meiryo UI" panose="020B0604030504040204" pitchFamily="50" charset="-128"/>
              <a:ea typeface="Meiryo UI" panose="020B0604030504040204" pitchFamily="50" charset="-128"/>
            </a:endParaRPr>
          </a:p>
        </p:txBody>
      </p:sp>
      <p:sp>
        <p:nvSpPr>
          <p:cNvPr id="8" name="フローチャート: 組合せ 7">
            <a:extLst>
              <a:ext uri="{FF2B5EF4-FFF2-40B4-BE49-F238E27FC236}">
                <a16:creationId xmlns:a16="http://schemas.microsoft.com/office/drawing/2014/main" id="{83E6F5FA-0100-433B-BB11-3C0A23ED2CEA}"/>
              </a:ext>
            </a:extLst>
          </p:cNvPr>
          <p:cNvSpPr/>
          <p:nvPr/>
        </p:nvSpPr>
        <p:spPr>
          <a:xfrm>
            <a:off x="2415799" y="3375513"/>
            <a:ext cx="4315775" cy="262041"/>
          </a:xfrm>
          <a:prstGeom prst="flowChartMerge">
            <a:avLst/>
          </a:prstGeom>
          <a:solidFill>
            <a:schemeClr val="accent6">
              <a:lumMod val="60000"/>
              <a:lumOff val="4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dk1"/>
              </a:solidFill>
            </a:endParaRPr>
          </a:p>
        </p:txBody>
      </p:sp>
      <p:sp>
        <p:nvSpPr>
          <p:cNvPr id="9" name="コンテンツ プレースホルダー 2">
            <a:extLst>
              <a:ext uri="{FF2B5EF4-FFF2-40B4-BE49-F238E27FC236}">
                <a16:creationId xmlns:a16="http://schemas.microsoft.com/office/drawing/2014/main" id="{AC883FCC-0DDB-4E4E-94A0-405E9B0102D1}"/>
              </a:ext>
            </a:extLst>
          </p:cNvPr>
          <p:cNvSpPr txBox="1">
            <a:spLocks/>
          </p:cNvSpPr>
          <p:nvPr/>
        </p:nvSpPr>
        <p:spPr bwMode="auto">
          <a:xfrm>
            <a:off x="155117" y="3516162"/>
            <a:ext cx="8894062" cy="48940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行動計画への反映結果（例）</a:t>
            </a:r>
            <a:endParaRPr lang="en-US" altLang="ja-JP" sz="1600" b="1" u="sng" dirty="0">
              <a:latin typeface="Meiryo UI" panose="020B0604030504040204" pitchFamily="50" charset="-128"/>
              <a:ea typeface="Meiryo UI" panose="020B0604030504040204" pitchFamily="50" charset="-128"/>
            </a:endParaRPr>
          </a:p>
        </p:txBody>
      </p:sp>
      <p:graphicFrame>
        <p:nvGraphicFramePr>
          <p:cNvPr id="10" name="表 36">
            <a:extLst>
              <a:ext uri="{FF2B5EF4-FFF2-40B4-BE49-F238E27FC236}">
                <a16:creationId xmlns:a16="http://schemas.microsoft.com/office/drawing/2014/main" id="{5CCD7C5D-0B94-4AA8-934E-808646614449}"/>
              </a:ext>
            </a:extLst>
          </p:cNvPr>
          <p:cNvGraphicFramePr>
            <a:graphicFrameLocks noGrp="1"/>
          </p:cNvGraphicFramePr>
          <p:nvPr>
            <p:extLst>
              <p:ext uri="{D42A27DB-BD31-4B8C-83A1-F6EECF244321}">
                <p14:modId xmlns:p14="http://schemas.microsoft.com/office/powerpoint/2010/main" val="1240196234"/>
              </p:ext>
            </p:extLst>
          </p:nvPr>
        </p:nvGraphicFramePr>
        <p:xfrm>
          <a:off x="305299" y="3941816"/>
          <a:ext cx="8536776" cy="2614266"/>
        </p:xfrm>
        <a:graphic>
          <a:graphicData uri="http://schemas.openxmlformats.org/drawingml/2006/table">
            <a:tbl>
              <a:tblPr firstRow="1" bandRow="1">
                <a:tableStyleId>{5C22544A-7EE6-4342-B048-85BDC9FD1C3A}</a:tableStyleId>
              </a:tblPr>
              <a:tblGrid>
                <a:gridCol w="1366257">
                  <a:extLst>
                    <a:ext uri="{9D8B030D-6E8A-4147-A177-3AD203B41FA5}">
                      <a16:colId xmlns:a16="http://schemas.microsoft.com/office/drawing/2014/main" val="3372811264"/>
                    </a:ext>
                  </a:extLst>
                </a:gridCol>
                <a:gridCol w="7170519">
                  <a:extLst>
                    <a:ext uri="{9D8B030D-6E8A-4147-A177-3AD203B41FA5}">
                      <a16:colId xmlns:a16="http://schemas.microsoft.com/office/drawing/2014/main" val="2696139856"/>
                    </a:ext>
                  </a:extLst>
                </a:gridCol>
              </a:tblGrid>
              <a:tr h="337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a:ea typeface="Meiryo UI"/>
                        </a:rPr>
                        <a:t>対象施設</a:t>
                      </a:r>
                      <a:endParaRPr kumimoji="1" lang="ja-JP" altLang="en-US" sz="1400" b="0" dirty="0">
                        <a:latin typeface="Meiryo UI"/>
                        <a:ea typeface="Meiryo UI"/>
                      </a:endParaRPr>
                    </a:p>
                  </a:txBody>
                  <a:tcPr anchor="ctr">
                    <a:solidFill>
                      <a:srgbClr val="00B050"/>
                    </a:solidFill>
                  </a:tcPr>
                </a:tc>
                <a:tc>
                  <a:txBody>
                    <a:bodyPr/>
                    <a:lstStyle/>
                    <a:p>
                      <a:pPr algn="ctr">
                        <a:lnSpc>
                          <a:spcPct val="100000"/>
                        </a:lnSpc>
                      </a:pPr>
                      <a:r>
                        <a:rPr kumimoji="1" lang="ja-JP" altLang="en-US" sz="1400" b="1" dirty="0">
                          <a:latin typeface="Meiryo UI"/>
                          <a:ea typeface="Meiryo UI"/>
                        </a:rPr>
                        <a:t>点検データのさらなる活用例</a:t>
                      </a:r>
                    </a:p>
                  </a:txBody>
                  <a:tcPr anchor="ctr">
                    <a:solidFill>
                      <a:srgbClr val="00B050"/>
                    </a:solidFill>
                  </a:tcPr>
                </a:tc>
                <a:extLst>
                  <a:ext uri="{0D108BD9-81ED-4DB2-BD59-A6C34878D82A}">
                    <a16:rowId xmlns:a16="http://schemas.microsoft.com/office/drawing/2014/main" val="1925649540"/>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橋梁</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劣化曲線の検証を実施し、より最適な</a:t>
                      </a:r>
                      <a:r>
                        <a:rPr kumimoji="1" lang="en-US" altLang="ja-JP" sz="1200" b="0" u="none" kern="1200" dirty="0">
                          <a:solidFill>
                            <a:schemeClr val="tx1"/>
                          </a:solidFill>
                          <a:latin typeface="Meiryo UI"/>
                          <a:ea typeface="Meiryo UI"/>
                          <a:cs typeface="+mn-cs"/>
                        </a:rPr>
                        <a:t>LCC</a:t>
                      </a:r>
                      <a:r>
                        <a:rPr kumimoji="1" lang="ja-JP" altLang="en-US" sz="1200" b="0" u="none" kern="1200" dirty="0">
                          <a:solidFill>
                            <a:schemeClr val="tx1"/>
                          </a:solidFill>
                          <a:latin typeface="Meiryo UI"/>
                          <a:ea typeface="Meiryo UI"/>
                          <a:cs typeface="+mn-cs"/>
                        </a:rPr>
                        <a:t>を検討することで、目標管理水準の見直しを実施</a:t>
                      </a:r>
                    </a:p>
                  </a:txBody>
                  <a:tcPr anchor="ctr">
                    <a:solidFill>
                      <a:schemeClr val="accent6">
                        <a:lumMod val="40000"/>
                        <a:lumOff val="60000"/>
                      </a:schemeClr>
                    </a:solidFill>
                  </a:tcPr>
                </a:tc>
                <a:extLst>
                  <a:ext uri="{0D108BD9-81ED-4DB2-BD59-A6C34878D82A}">
                    <a16:rowId xmlns:a16="http://schemas.microsoft.com/office/drawing/2014/main" val="869575246"/>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舗装</a:t>
                      </a:r>
                    </a:p>
                  </a:txBody>
                  <a:tcPr anchor="ctr">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劣化曲線の検証を実施し、調査頻度の見直しを実施</a:t>
                      </a:r>
                    </a:p>
                  </a:txBody>
                  <a:tcPr anchor="ctr">
                    <a:solidFill>
                      <a:schemeClr val="accent6">
                        <a:lumMod val="20000"/>
                        <a:lumOff val="80000"/>
                      </a:schemeClr>
                    </a:solidFill>
                  </a:tcPr>
                </a:tc>
                <a:extLst>
                  <a:ext uri="{0D108BD9-81ED-4DB2-BD59-A6C34878D82A}">
                    <a16:rowId xmlns:a16="http://schemas.microsoft.com/office/drawing/2014/main" val="1312339743"/>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モノレール</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劣化曲線の検証を実施し、長期コストシミュレーションの検証を実施し、現在の管理水準が最適であることを確認</a:t>
                      </a:r>
                    </a:p>
                  </a:txBody>
                  <a:tcPr anchor="ctr">
                    <a:solidFill>
                      <a:schemeClr val="accent6">
                        <a:lumMod val="40000"/>
                        <a:lumOff val="60000"/>
                      </a:schemeClr>
                    </a:solidFill>
                  </a:tcPr>
                </a:tc>
                <a:extLst>
                  <a:ext uri="{0D108BD9-81ED-4DB2-BD59-A6C34878D82A}">
                    <a16:rowId xmlns:a16="http://schemas.microsoft.com/office/drawing/2014/main" val="784475948"/>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河川</a:t>
                      </a:r>
                    </a:p>
                  </a:txBody>
                  <a:tcPr anchor="ctr">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土砂の堆積や河床低下状況の検証による対策優先度の設定</a:t>
                      </a:r>
                    </a:p>
                  </a:txBody>
                  <a:tcPr anchor="ctr">
                    <a:solidFill>
                      <a:schemeClr val="accent6">
                        <a:lumMod val="20000"/>
                        <a:lumOff val="80000"/>
                      </a:schemeClr>
                    </a:solidFill>
                  </a:tcPr>
                </a:tc>
                <a:extLst>
                  <a:ext uri="{0D108BD9-81ED-4DB2-BD59-A6C34878D82A}">
                    <a16:rowId xmlns:a16="http://schemas.microsoft.com/office/drawing/2014/main" val="3443847470"/>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下水（設備）</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dirty="0">
                          <a:ln>
                            <a:noFill/>
                          </a:ln>
                          <a:solidFill>
                            <a:schemeClr val="tx1"/>
                          </a:solidFill>
                          <a:effectLst/>
                          <a:uLnTx/>
                          <a:uFillTx/>
                          <a:latin typeface="Meiryo UI"/>
                          <a:ea typeface="Meiryo UI"/>
                          <a:cs typeface="+mn-cs"/>
                        </a:rPr>
                        <a:t>各種計測値をもとに傾向管理を行い、設備の劣化状況の判定に利用するなど、データの活用を検討</a:t>
                      </a:r>
                    </a:p>
                  </a:txBody>
                  <a:tcPr anchor="ctr">
                    <a:solidFill>
                      <a:schemeClr val="accent6">
                        <a:lumMod val="40000"/>
                        <a:lumOff val="60000"/>
                      </a:schemeClr>
                    </a:solidFill>
                  </a:tcPr>
                </a:tc>
                <a:extLst>
                  <a:ext uri="{0D108BD9-81ED-4DB2-BD59-A6C34878D82A}">
                    <a16:rowId xmlns:a16="http://schemas.microsoft.com/office/drawing/2014/main" val="1831709312"/>
                  </a:ext>
                </a:extLst>
              </a:tr>
            </a:tbl>
          </a:graphicData>
        </a:graphic>
      </p:graphicFrame>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14</a:t>
            </a:fld>
            <a:endParaRPr kumimoji="1" lang="ja-JP" altLang="en-US" dirty="0"/>
          </a:p>
        </p:txBody>
      </p:sp>
    </p:spTree>
    <p:extLst>
      <p:ext uri="{BB962C8B-B14F-4D97-AF65-F5344CB8AC3E}">
        <p14:creationId xmlns:p14="http://schemas.microsoft.com/office/powerpoint/2010/main" val="270579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43">
            <a:extLst>
              <a:ext uri="{FF2B5EF4-FFF2-40B4-BE49-F238E27FC236}">
                <a16:creationId xmlns:a16="http://schemas.microsoft.com/office/drawing/2014/main" id="{5A392A28-9257-3068-38D1-3135551F2263}"/>
              </a:ext>
            </a:extLst>
          </p:cNvPr>
          <p:cNvSpPr/>
          <p:nvPr/>
        </p:nvSpPr>
        <p:spPr>
          <a:xfrm>
            <a:off x="4573870" y="580232"/>
            <a:ext cx="4450488" cy="5897550"/>
          </a:xfrm>
          <a:prstGeom prst="round2SameRect">
            <a:avLst>
              <a:gd name="adj1" fmla="val 363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3" y="580232"/>
            <a:ext cx="4319551" cy="5897550"/>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15</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626738"/>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調査頻度の見直し例（舗装）</a:t>
            </a:r>
            <a:endParaRPr lang="ja-JP" altLang="en-US" sz="16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E900256-C968-9506-5861-62FC40A5FA5A}"/>
              </a:ext>
            </a:extLst>
          </p:cNvPr>
          <p:cNvSpPr txBox="1">
            <a:spLocks/>
          </p:cNvSpPr>
          <p:nvPr/>
        </p:nvSpPr>
        <p:spPr bwMode="auto">
          <a:xfrm>
            <a:off x="4602148" y="580232"/>
            <a:ext cx="4319551" cy="651172"/>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土砂の堆積や河床低下状況の検証による</a:t>
            </a:r>
            <a:endParaRPr lang="en-US" altLang="ja-JP" sz="1600" b="1" u="sng"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対策優先度の設定例（河川）</a:t>
            </a:r>
          </a:p>
        </p:txBody>
      </p:sp>
      <p:pic>
        <p:nvPicPr>
          <p:cNvPr id="31" name="図 30">
            <a:extLst>
              <a:ext uri="{FF2B5EF4-FFF2-40B4-BE49-F238E27FC236}">
                <a16:creationId xmlns:a16="http://schemas.microsoft.com/office/drawing/2014/main" id="{72A8D415-AC7E-49EF-357B-DE945109A30B}"/>
              </a:ext>
            </a:extLst>
          </p:cNvPr>
          <p:cNvPicPr>
            <a:picLocks noChangeAspect="1"/>
          </p:cNvPicPr>
          <p:nvPr/>
        </p:nvPicPr>
        <p:blipFill>
          <a:blip r:embed="rId2"/>
          <a:stretch>
            <a:fillRect/>
          </a:stretch>
        </p:blipFill>
        <p:spPr>
          <a:xfrm>
            <a:off x="250579" y="3168943"/>
            <a:ext cx="3883269" cy="2917815"/>
          </a:xfrm>
          <a:prstGeom prst="rect">
            <a:avLst/>
          </a:prstGeom>
        </p:spPr>
      </p:pic>
      <p:graphicFrame>
        <p:nvGraphicFramePr>
          <p:cNvPr id="32" name="表 31">
            <a:extLst>
              <a:ext uri="{FF2B5EF4-FFF2-40B4-BE49-F238E27FC236}">
                <a16:creationId xmlns:a16="http://schemas.microsoft.com/office/drawing/2014/main" id="{98341219-44A2-E26D-281A-6C21A362C802}"/>
              </a:ext>
            </a:extLst>
          </p:cNvPr>
          <p:cNvGraphicFramePr>
            <a:graphicFrameLocks noGrp="1"/>
          </p:cNvGraphicFramePr>
          <p:nvPr>
            <p:extLst>
              <p:ext uri="{D42A27DB-BD31-4B8C-83A1-F6EECF244321}">
                <p14:modId xmlns:p14="http://schemas.microsoft.com/office/powerpoint/2010/main" val="115395347"/>
              </p:ext>
            </p:extLst>
          </p:nvPr>
        </p:nvGraphicFramePr>
        <p:xfrm>
          <a:off x="222301" y="1631963"/>
          <a:ext cx="3883270" cy="1296000"/>
        </p:xfrm>
        <a:graphic>
          <a:graphicData uri="http://schemas.openxmlformats.org/drawingml/2006/table">
            <a:tbl>
              <a:tblPr firstRow="1" bandRow="1">
                <a:tableStyleId>{5C22544A-7EE6-4342-B048-85BDC9FD1C3A}</a:tableStyleId>
              </a:tblPr>
              <a:tblGrid>
                <a:gridCol w="933014">
                  <a:extLst>
                    <a:ext uri="{9D8B030D-6E8A-4147-A177-3AD203B41FA5}">
                      <a16:colId xmlns:a16="http://schemas.microsoft.com/office/drawing/2014/main" val="3047373072"/>
                    </a:ext>
                  </a:extLst>
                </a:gridCol>
                <a:gridCol w="1475128">
                  <a:extLst>
                    <a:ext uri="{9D8B030D-6E8A-4147-A177-3AD203B41FA5}">
                      <a16:colId xmlns:a16="http://schemas.microsoft.com/office/drawing/2014/main" val="1174873328"/>
                    </a:ext>
                  </a:extLst>
                </a:gridCol>
                <a:gridCol w="1475128">
                  <a:extLst>
                    <a:ext uri="{9D8B030D-6E8A-4147-A177-3AD203B41FA5}">
                      <a16:colId xmlns:a16="http://schemas.microsoft.com/office/drawing/2014/main" val="1484351852"/>
                    </a:ext>
                  </a:extLst>
                </a:gridCol>
              </a:tblGrid>
              <a:tr h="288000">
                <a:tc>
                  <a:txBody>
                    <a:bodyPr/>
                    <a:lstStyle/>
                    <a:p>
                      <a:pPr algn="ctr">
                        <a:lnSpc>
                          <a:spcPts val="1600"/>
                        </a:lnSpc>
                      </a:pPr>
                      <a:r>
                        <a:rPr kumimoji="1" lang="ja-JP" altLang="en-US" sz="1200" dirty="0">
                          <a:latin typeface="BIZ UDゴシック" panose="020B0400000000000000" pitchFamily="49" charset="-128"/>
                          <a:ea typeface="BIZ UDゴシック" panose="020B0400000000000000" pitchFamily="49" charset="-128"/>
                        </a:rPr>
                        <a:t>対象路線</a:t>
                      </a:r>
                    </a:p>
                  </a:txBody>
                  <a:tcPr anchor="ctr"/>
                </a:tc>
                <a:tc>
                  <a:txBody>
                    <a:bodyPr/>
                    <a:lstStyle/>
                    <a:p>
                      <a:pPr algn="ctr">
                        <a:lnSpc>
                          <a:spcPts val="1600"/>
                        </a:lnSpc>
                      </a:pPr>
                      <a:r>
                        <a:rPr kumimoji="1" lang="ja-JP" altLang="en-US" sz="1200" dirty="0">
                          <a:latin typeface="BIZ UDゴシック" panose="020B0400000000000000" pitchFamily="49" charset="-128"/>
                          <a:ea typeface="BIZ UDゴシック" panose="020B0400000000000000" pitchFamily="49" charset="-128"/>
                        </a:rPr>
                        <a:t>現行の定期点検</a:t>
                      </a:r>
                    </a:p>
                  </a:txBody>
                  <a:tcPr anchor="ctr"/>
                </a:tc>
                <a:tc>
                  <a:txBody>
                    <a:bodyPr/>
                    <a:lstStyle/>
                    <a:p>
                      <a:pPr algn="ctr">
                        <a:lnSpc>
                          <a:spcPts val="1600"/>
                        </a:lnSpc>
                      </a:pPr>
                      <a:r>
                        <a:rPr kumimoji="1" lang="ja-JP" altLang="en-US" sz="1200" dirty="0">
                          <a:latin typeface="BIZ UDゴシック" panose="020B0400000000000000" pitchFamily="49" charset="-128"/>
                          <a:ea typeface="BIZ UDゴシック" panose="020B0400000000000000" pitchFamily="49" charset="-128"/>
                        </a:rPr>
                        <a:t>改定案</a:t>
                      </a:r>
                    </a:p>
                  </a:txBody>
                  <a:tcPr anchor="ctr"/>
                </a:tc>
                <a:extLst>
                  <a:ext uri="{0D108BD9-81ED-4DB2-BD59-A6C34878D82A}">
                    <a16:rowId xmlns:a16="http://schemas.microsoft.com/office/drawing/2014/main" val="4084425773"/>
                  </a:ext>
                </a:extLst>
              </a:tr>
              <a:tr h="504000">
                <a:tc>
                  <a:txBody>
                    <a:bodyPr/>
                    <a:lstStyle/>
                    <a:p>
                      <a:pPr algn="ctr">
                        <a:lnSpc>
                          <a:spcPts val="16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重要路線</a:t>
                      </a:r>
                    </a:p>
                  </a:txBody>
                  <a:tcPr anchor="ctr"/>
                </a:tc>
                <a:tc>
                  <a:txBody>
                    <a:bodyPr/>
                    <a:lstStyle/>
                    <a:p>
                      <a:pPr algn="ctr">
                        <a:lnSpc>
                          <a:spcPts val="1600"/>
                        </a:lnSpc>
                      </a:pPr>
                      <a:r>
                        <a:rPr lang="ja-JP" altLang="en-US" sz="1200" dirty="0">
                          <a:solidFill>
                            <a:srgbClr val="FF0000"/>
                          </a:solidFill>
                          <a:latin typeface="BIZ UDゴシック" panose="020B0400000000000000" pitchFamily="49" charset="-128"/>
                          <a:ea typeface="BIZ UDゴシック" panose="020B0400000000000000" pitchFamily="49" charset="-128"/>
                        </a:rPr>
                        <a:t>３年に１回</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600"/>
                        </a:lnSpc>
                      </a:pPr>
                      <a:r>
                        <a:rPr lang="ja-JP" altLang="en-US" sz="1200" dirty="0">
                          <a:solidFill>
                            <a:srgbClr val="FF0000"/>
                          </a:solidFill>
                          <a:latin typeface="BIZ UDゴシック" panose="020B0400000000000000" pitchFamily="49" charset="-128"/>
                          <a:ea typeface="BIZ UDゴシック" panose="020B0400000000000000" pitchFamily="49" charset="-128"/>
                        </a:rPr>
                        <a:t>５年に１回</a:t>
                      </a:r>
                      <a:endParaRPr kumimoji="1" lang="ja-JP" altLang="en-US"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69596449"/>
                  </a:ext>
                </a:extLst>
              </a:tr>
              <a:tr h="504000">
                <a:tc>
                  <a:txBody>
                    <a:bodyPr/>
                    <a:lstStyle/>
                    <a:p>
                      <a:pPr algn="ctr">
                        <a:lnSpc>
                          <a:spcPts val="16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山間部等</a:t>
                      </a:r>
                    </a:p>
                  </a:txBody>
                  <a:tcPr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dirty="0">
                          <a:solidFill>
                            <a:schemeClr val="tx1"/>
                          </a:solidFill>
                          <a:latin typeface="BIZ UDゴシック" panose="020B0400000000000000" pitchFamily="49" charset="-128"/>
                          <a:ea typeface="BIZ UDゴシック" panose="020B0400000000000000" pitchFamily="49" charset="-128"/>
                        </a:rPr>
                        <a:t>１０年に１回</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600"/>
                        </a:lnSpc>
                        <a:spcBef>
                          <a:spcPts val="0"/>
                        </a:spcBef>
                        <a:spcAft>
                          <a:spcPts val="0"/>
                        </a:spcAft>
                        <a:buClrTx/>
                        <a:buSzTx/>
                        <a:buFontTx/>
                        <a:buNone/>
                        <a:tabLst/>
                        <a:defRPr/>
                      </a:pPr>
                      <a:r>
                        <a:rPr lang="ja-JP" altLang="en-US" sz="1200" dirty="0">
                          <a:solidFill>
                            <a:schemeClr val="tx1"/>
                          </a:solidFill>
                          <a:latin typeface="BIZ UDゴシック" panose="020B0400000000000000" pitchFamily="49" charset="-128"/>
                          <a:ea typeface="BIZ UDゴシック" panose="020B0400000000000000" pitchFamily="49" charset="-128"/>
                        </a:rPr>
                        <a:t>１０年に１回</a:t>
                      </a:r>
                      <a:endParaRPr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797672729"/>
                  </a:ext>
                </a:extLst>
              </a:tr>
            </a:tbl>
          </a:graphicData>
        </a:graphic>
      </p:graphicFrame>
      <p:sp>
        <p:nvSpPr>
          <p:cNvPr id="33" name="コンテンツ プレースホルダー 2">
            <a:extLst>
              <a:ext uri="{FF2B5EF4-FFF2-40B4-BE49-F238E27FC236}">
                <a16:creationId xmlns:a16="http://schemas.microsoft.com/office/drawing/2014/main" id="{A02F8B8E-E2AA-25F0-BC00-A21CCDD0FD7B}"/>
              </a:ext>
            </a:extLst>
          </p:cNvPr>
          <p:cNvSpPr txBox="1">
            <a:spLocks/>
          </p:cNvSpPr>
          <p:nvPr/>
        </p:nvSpPr>
        <p:spPr bwMode="auto">
          <a:xfrm>
            <a:off x="222301" y="1265612"/>
            <a:ext cx="2676898" cy="31192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路面性状調査の調査頻度</a:t>
            </a:r>
            <a:endParaRPr lang="ja-JP" altLang="en-US" sz="1600" dirty="0">
              <a:latin typeface="Meiryo UI" panose="020B0604030504040204" pitchFamily="50" charset="-128"/>
              <a:ea typeface="Meiryo UI" panose="020B0604030504040204" pitchFamily="50" charset="-128"/>
            </a:endParaRPr>
          </a:p>
        </p:txBody>
      </p:sp>
      <p:sp>
        <p:nvSpPr>
          <p:cNvPr id="34" name="矢印: 右 33">
            <a:extLst>
              <a:ext uri="{FF2B5EF4-FFF2-40B4-BE49-F238E27FC236}">
                <a16:creationId xmlns:a16="http://schemas.microsoft.com/office/drawing/2014/main" id="{44CA4239-54B8-9828-5C30-302A4F34307E}"/>
              </a:ext>
            </a:extLst>
          </p:cNvPr>
          <p:cNvSpPr/>
          <p:nvPr/>
        </p:nvSpPr>
        <p:spPr>
          <a:xfrm>
            <a:off x="2510320" y="2121198"/>
            <a:ext cx="266588" cy="604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493090"/>
            <a:ext cx="4289292"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舗装：第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回道路・橋梁等部会資料</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河川：河川管理施設長寿命化計画（案）</a:t>
            </a:r>
            <a:endParaRPr lang="en-US" altLang="ja-JP" sz="1200" dirty="0">
              <a:latin typeface="Meiryo UI" panose="020B0604030504040204" pitchFamily="50" charset="-128"/>
              <a:ea typeface="Meiryo UI" panose="020B0604030504040204" pitchFamily="50" charset="-128"/>
            </a:endParaRPr>
          </a:p>
        </p:txBody>
      </p:sp>
      <p:pic>
        <p:nvPicPr>
          <p:cNvPr id="40" name="図 39">
            <a:extLst>
              <a:ext uri="{FF2B5EF4-FFF2-40B4-BE49-F238E27FC236}">
                <a16:creationId xmlns:a16="http://schemas.microsoft.com/office/drawing/2014/main" id="{D332E93A-9A2C-767C-0B59-F33324E14ED1}"/>
              </a:ext>
            </a:extLst>
          </p:cNvPr>
          <p:cNvPicPr>
            <a:picLocks noChangeAspect="1"/>
          </p:cNvPicPr>
          <p:nvPr/>
        </p:nvPicPr>
        <p:blipFill>
          <a:blip r:embed="rId3"/>
          <a:stretch>
            <a:fillRect/>
          </a:stretch>
        </p:blipFill>
        <p:spPr>
          <a:xfrm>
            <a:off x="4660662" y="1631963"/>
            <a:ext cx="4223750" cy="2371797"/>
          </a:xfrm>
          <a:prstGeom prst="rect">
            <a:avLst/>
          </a:prstGeom>
        </p:spPr>
      </p:pic>
      <p:sp>
        <p:nvSpPr>
          <p:cNvPr id="41" name="コンテンツ プレースホルダー 2">
            <a:extLst>
              <a:ext uri="{FF2B5EF4-FFF2-40B4-BE49-F238E27FC236}">
                <a16:creationId xmlns:a16="http://schemas.microsoft.com/office/drawing/2014/main" id="{8638A69B-249E-6291-3943-EA2C1792964D}"/>
              </a:ext>
            </a:extLst>
          </p:cNvPr>
          <p:cNvSpPr txBox="1">
            <a:spLocks/>
          </p:cNvSpPr>
          <p:nvPr/>
        </p:nvSpPr>
        <p:spPr bwMode="auto">
          <a:xfrm>
            <a:off x="4602148" y="1262958"/>
            <a:ext cx="2676898" cy="31192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河川特性マップ</a:t>
            </a:r>
            <a:endParaRPr lang="ja-JP" altLang="en-US" sz="16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F9E2B4FD-349D-95FA-FF56-614B94D544F2}"/>
              </a:ext>
            </a:extLst>
          </p:cNvPr>
          <p:cNvPicPr>
            <a:picLocks noChangeAspect="1"/>
          </p:cNvPicPr>
          <p:nvPr/>
        </p:nvPicPr>
        <p:blipFill>
          <a:blip r:embed="rId4"/>
          <a:stretch>
            <a:fillRect/>
          </a:stretch>
        </p:blipFill>
        <p:spPr>
          <a:xfrm>
            <a:off x="7215324" y="4154656"/>
            <a:ext cx="1662162" cy="1576188"/>
          </a:xfrm>
          <a:prstGeom prst="rect">
            <a:avLst/>
          </a:prstGeom>
        </p:spPr>
      </p:pic>
      <p:pic>
        <p:nvPicPr>
          <p:cNvPr id="45" name="図 44">
            <a:extLst>
              <a:ext uri="{FF2B5EF4-FFF2-40B4-BE49-F238E27FC236}">
                <a16:creationId xmlns:a16="http://schemas.microsoft.com/office/drawing/2014/main" id="{6589978B-CA8F-D3FA-5687-D2DB0250F2F5}"/>
              </a:ext>
            </a:extLst>
          </p:cNvPr>
          <p:cNvPicPr>
            <a:picLocks noChangeAspect="1"/>
          </p:cNvPicPr>
          <p:nvPr/>
        </p:nvPicPr>
        <p:blipFill>
          <a:blip r:embed="rId5"/>
          <a:stretch>
            <a:fillRect/>
          </a:stretch>
        </p:blipFill>
        <p:spPr>
          <a:xfrm>
            <a:off x="4669613" y="4154656"/>
            <a:ext cx="2482416" cy="824750"/>
          </a:xfrm>
          <a:prstGeom prst="rect">
            <a:avLst/>
          </a:prstGeom>
        </p:spPr>
      </p:pic>
    </p:spTree>
    <p:extLst>
      <p:ext uri="{BB962C8B-B14F-4D97-AF65-F5344CB8AC3E}">
        <p14:creationId xmlns:p14="http://schemas.microsoft.com/office/powerpoint/2010/main" val="19814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3"/>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87166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8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800"/>
              </a:lnSpc>
              <a:buFont typeface="Wingdings" panose="05000000000000000000" pitchFamily="2" charset="2"/>
              <a:buChar char="l"/>
              <a:defRPr/>
            </a:pPr>
            <a:r>
              <a:rPr lang="ja-JP" altLang="en-US" sz="1600" b="1" u="sng" kern="100" dirty="0">
                <a:solidFill>
                  <a:prstClr val="black"/>
                </a:solidFill>
                <a:latin typeface="Meiryo UI" panose="020B0604030504040204" pitchFamily="50" charset="-128"/>
                <a:ea typeface="Meiryo UI" panose="020B0604030504040204" pitchFamily="50" charset="-128"/>
                <a:cs typeface="Times New Roman"/>
              </a:rPr>
              <a:t>維持管理手法</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4</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13</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安全性・信頼性や</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最小化の観点から、予防保全による維持管理を原則とし、施設の特性や重要度を考慮し、施設ごとの維持管理手法を設定する。</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・「予防保全型」の維持管理を設定した場合は、劣化予測の難易度、点検データなどの蓄積状況、施設の安全性・信頼性などから「状態監視」、「予測計画」、「時間計画」を設定することを基本とする。</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「予測計画」の維持管理では、劣化予測結果に基づき補修のタイミングを設定するため、劣化予測手法や条件設定などが重要となり、これらの情報を明確に示す必要があることに留意する。</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・状態監視型の施設については、点検データ等を蓄積し、劣化予測に基づく予測計画型への移行を目指していく。</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a:solidFill>
                  <a:prstClr val="black"/>
                </a:solidFill>
                <a:latin typeface="Meiryo UI" panose="020B0604030504040204" pitchFamily="50" charset="-128"/>
                <a:ea typeface="Meiryo UI" panose="020B0604030504040204" pitchFamily="50" charset="-128"/>
                <a:cs typeface="Times New Roman"/>
              </a:rPr>
              <a:t>　　</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800"/>
              </a:lnSpc>
              <a:buFont typeface="Wingdings" panose="05000000000000000000" pitchFamily="2" charset="2"/>
              <a:buChar char="l"/>
              <a:defRPr/>
            </a:pPr>
            <a:r>
              <a:rPr lang="ja-JP" altLang="en-US" sz="1600" b="1" u="sng" kern="100" dirty="0">
                <a:solidFill>
                  <a:prstClr val="black"/>
                </a:solidFill>
                <a:latin typeface="Meiryo UI" panose="020B0604030504040204" pitchFamily="50" charset="-128"/>
                <a:ea typeface="Meiryo UI" panose="020B0604030504040204" pitchFamily="50" charset="-128"/>
                <a:cs typeface="Times New Roman"/>
              </a:rPr>
              <a:t>維持管理水準の設定</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6</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7</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・安全性・信頼性や</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最小化の観点から</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施設の設計条件を含め</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施設特性や重要性を考慮し、施設もしくは部材単位毎に適切に維持管理水準を設定する。</a:t>
            </a:r>
          </a:p>
          <a:p>
            <a:pPr algn="just">
              <a:lnSpc>
                <a:spcPts val="1800"/>
              </a:lnSpc>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蓄積されたデータに基づき、より最適な</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LCC</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となるよう、目標管理水準を最適化する。</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管理水準を見直した際には、見直した結果を検証する必要がある。</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6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2" name="スライド番号プレースホルダー 1">
            <a:extLst>
              <a:ext uri="{FF2B5EF4-FFF2-40B4-BE49-F238E27FC236}">
                <a16:creationId xmlns:a16="http://schemas.microsoft.com/office/drawing/2014/main" id="{C449515B-8DB5-4CD3-A3F5-C1A2F2CBFB2F}"/>
              </a:ext>
            </a:extLst>
          </p:cNvPr>
          <p:cNvSpPr>
            <a:spLocks noGrp="1"/>
          </p:cNvSpPr>
          <p:nvPr>
            <p:ph type="sldNum" sz="quarter" idx="12"/>
          </p:nvPr>
        </p:nvSpPr>
        <p:spPr>
          <a:xfrm>
            <a:off x="7086600" y="6483740"/>
            <a:ext cx="2057400" cy="365125"/>
          </a:xfrm>
        </p:spPr>
        <p:txBody>
          <a:bodyPr/>
          <a:lstStyle/>
          <a:p>
            <a:fld id="{48BBEAFE-69FE-4577-B854-0FB5964019F8}" type="slidenum">
              <a:rPr kumimoji="1" lang="ja-JP" altLang="en-US" smtClean="0"/>
              <a:t>16</a:t>
            </a:fld>
            <a:endParaRPr kumimoji="1" lang="ja-JP" altLang="en-US" dirty="0"/>
          </a:p>
        </p:txBody>
      </p:sp>
    </p:spTree>
    <p:extLst>
      <p:ext uri="{BB962C8B-B14F-4D97-AF65-F5344CB8AC3E}">
        <p14:creationId xmlns:p14="http://schemas.microsoft.com/office/powerpoint/2010/main" val="160176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3" y="580231"/>
            <a:ext cx="8934975" cy="6153943"/>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17</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626738"/>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目標管理水準の最適化例（橋梁）</a:t>
            </a:r>
            <a:endParaRPr lang="ja-JP" altLang="en-US" sz="1600" dirty="0">
              <a:latin typeface="Meiryo UI" panose="020B0604030504040204" pitchFamily="50" charset="-128"/>
              <a:ea typeface="Meiryo UI" panose="020B0604030504040204" pitchFamily="50" charset="-128"/>
            </a:endParaRPr>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800225"/>
            <a:ext cx="3703058" cy="371474"/>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橋梁：第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a:t>
            </a:r>
            <a:endParaRPr lang="en-US" altLang="ja-JP" sz="12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CFEF3C4F-FD27-91C4-DCEE-7E3CCF38E62C}"/>
              </a:ext>
            </a:extLst>
          </p:cNvPr>
          <p:cNvSpPr txBox="1">
            <a:spLocks/>
          </p:cNvSpPr>
          <p:nvPr/>
        </p:nvSpPr>
        <p:spPr bwMode="auto">
          <a:xfrm>
            <a:off x="222300" y="988408"/>
            <a:ext cx="4966497" cy="5489373"/>
          </a:xfrm>
          <a:prstGeom prst="rect">
            <a:avLst/>
          </a:prstGeom>
          <a:noFill/>
          <a:ln w="12700">
            <a:no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①劣化曲線の見直し</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現行計画の劣化曲線は平成</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年度に設定されており、近接目視点検になる前の点検データを活用</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近接目視点検による点検データを活用することで、劣化曲線の精度が向上</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u="sng" dirty="0">
                <a:solidFill>
                  <a:srgbClr val="FF0000"/>
                </a:solidFill>
                <a:latin typeface="Meiryo UI" panose="020B0604030504040204" pitchFamily="50" charset="-128"/>
                <a:ea typeface="Meiryo UI" panose="020B0604030504040204" pitchFamily="50" charset="-128"/>
              </a:rPr>
              <a:t>▲健全度</a:t>
            </a:r>
            <a:r>
              <a:rPr lang="en-US" altLang="ja-JP" sz="1200" u="sng" dirty="0">
                <a:solidFill>
                  <a:srgbClr val="FF0000"/>
                </a:solidFill>
                <a:latin typeface="Meiryo UI" panose="020B0604030504040204" pitchFamily="50" charset="-128"/>
                <a:ea typeface="Meiryo UI" panose="020B0604030504040204" pitchFamily="50" charset="-128"/>
              </a:rPr>
              <a:t>70</a:t>
            </a:r>
            <a:r>
              <a:rPr lang="ja-JP" altLang="en-US" sz="1200" u="sng" dirty="0">
                <a:solidFill>
                  <a:srgbClr val="FF0000"/>
                </a:solidFill>
                <a:latin typeface="Meiryo UI" panose="020B0604030504040204" pitchFamily="50" charset="-128"/>
                <a:ea typeface="Meiryo UI" panose="020B0604030504040204" pitchFamily="50" charset="-128"/>
              </a:rPr>
              <a:t>から</a:t>
            </a:r>
            <a:r>
              <a:rPr lang="en-US" altLang="ja-JP" sz="1200" u="sng" dirty="0">
                <a:solidFill>
                  <a:srgbClr val="FF0000"/>
                </a:solidFill>
                <a:latin typeface="Meiryo UI" panose="020B0604030504040204" pitchFamily="50" charset="-128"/>
                <a:ea typeface="Meiryo UI" panose="020B0604030504040204" pitchFamily="50" charset="-128"/>
              </a:rPr>
              <a:t>60</a:t>
            </a:r>
            <a:r>
              <a:rPr lang="ja-JP" altLang="en-US" sz="1200" u="sng" dirty="0">
                <a:solidFill>
                  <a:srgbClr val="FF0000"/>
                </a:solidFill>
                <a:latin typeface="Meiryo UI" panose="020B0604030504040204" pitchFamily="50" charset="-128"/>
                <a:ea typeface="Meiryo UI" panose="020B0604030504040204" pitchFamily="50" charset="-128"/>
              </a:rPr>
              <a:t>になるまで緩やかに劣化</a:t>
            </a:r>
            <a:endParaRPr lang="en-US" altLang="ja-JP" sz="1200" u="sng" dirty="0">
              <a:solidFill>
                <a:srgbClr val="FF0000"/>
              </a:solidFill>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②ライフサイクルコスト</a:t>
            </a:r>
            <a:r>
              <a:rPr lang="en-US" altLang="ja-JP" sz="1200" dirty="0">
                <a:latin typeface="Meiryo UI" panose="020B0604030504040204" pitchFamily="50" charset="-128"/>
                <a:ea typeface="Meiryo UI" panose="020B0604030504040204" pitchFamily="50" charset="-128"/>
              </a:rPr>
              <a:t>(LCC)</a:t>
            </a:r>
            <a:r>
              <a:rPr lang="ja-JP" altLang="en-US" sz="1200" dirty="0">
                <a:latin typeface="Meiryo UI" panose="020B0604030504040204" pitchFamily="50" charset="-128"/>
                <a:ea typeface="Meiryo UI" panose="020B0604030504040204" pitchFamily="50" charset="-128"/>
              </a:rPr>
              <a:t>の検証</a:t>
            </a:r>
            <a:endParaRPr lang="en-US" altLang="ja-JP" sz="1200" dirty="0">
              <a:latin typeface="Meiryo UI" panose="020B0604030504040204" pitchFamily="50" charset="-128"/>
              <a:ea typeface="Meiryo UI" panose="020B0604030504040204" pitchFamily="50" charset="-128"/>
            </a:endParaRP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70,60,50</a:t>
            </a:r>
            <a:r>
              <a:rPr lang="ja-JP" altLang="en-US" sz="1200" dirty="0">
                <a:latin typeface="Meiryo UI" panose="020B0604030504040204" pitchFamily="50" charset="-128"/>
                <a:ea typeface="Meiryo UI" panose="020B0604030504040204" pitchFamily="50" charset="-128"/>
              </a:rPr>
              <a:t>点で比較</a:t>
            </a: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点が最も</a:t>
            </a:r>
            <a:r>
              <a:rPr lang="en-US" altLang="ja-JP" sz="1200" dirty="0">
                <a:latin typeface="Meiryo UI" panose="020B0604030504040204" pitchFamily="50" charset="-128"/>
                <a:ea typeface="Meiryo UI" panose="020B0604030504040204" pitchFamily="50" charset="-128"/>
              </a:rPr>
              <a:t>LCC</a:t>
            </a:r>
            <a:r>
              <a:rPr lang="ja-JP" altLang="en-US" sz="1200" dirty="0">
                <a:latin typeface="Meiryo UI" panose="020B0604030504040204" pitchFamily="50" charset="-128"/>
                <a:ea typeface="Meiryo UI" panose="020B0604030504040204" pitchFamily="50" charset="-128"/>
              </a:rPr>
              <a:t>が低減できる結果となった</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◇算出条件（補修内容）</a:t>
            </a: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点鋼：</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種ケレン</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（錆発生面積</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％未満）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塗り替え</a:t>
            </a: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点鋼：</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種ケレン</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（錆発生面積</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％未満）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塗り替え</a:t>
            </a: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点鋼：</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種ケレン（錆発生面積</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％以上）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塗り替え</a:t>
            </a:r>
          </a:p>
          <a:p>
            <a:pPr marL="0" indent="0" eaLnBrk="1" hangingPunct="1">
              <a:spcBef>
                <a:spcPct val="0"/>
              </a:spcBef>
              <a:buNone/>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大阪府橋梁点検要領付録－３：概算工事費算出基準や積算基準等を基に設定</a:t>
            </a:r>
            <a:endParaRPr lang="en-US" altLang="ja-JP" sz="105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352CE22-0037-720B-ADB3-DB73CD23D1C4}"/>
              </a:ext>
            </a:extLst>
          </p:cNvPr>
          <p:cNvPicPr>
            <a:picLocks noChangeAspect="1"/>
          </p:cNvPicPr>
          <p:nvPr/>
        </p:nvPicPr>
        <p:blipFill>
          <a:blip r:embed="rId2"/>
          <a:stretch>
            <a:fillRect/>
          </a:stretch>
        </p:blipFill>
        <p:spPr>
          <a:xfrm>
            <a:off x="5321714" y="704570"/>
            <a:ext cx="2545131" cy="1834415"/>
          </a:xfrm>
          <a:prstGeom prst="rect">
            <a:avLst/>
          </a:prstGeom>
        </p:spPr>
      </p:pic>
      <p:pic>
        <p:nvPicPr>
          <p:cNvPr id="11" name="図 10">
            <a:extLst>
              <a:ext uri="{FF2B5EF4-FFF2-40B4-BE49-F238E27FC236}">
                <a16:creationId xmlns:a16="http://schemas.microsoft.com/office/drawing/2014/main" id="{8206DC42-EAE5-373B-0FB1-D7AB370C17AB}"/>
              </a:ext>
            </a:extLst>
          </p:cNvPr>
          <p:cNvPicPr>
            <a:picLocks noChangeAspect="1"/>
          </p:cNvPicPr>
          <p:nvPr/>
        </p:nvPicPr>
        <p:blipFill>
          <a:blip r:embed="rId3"/>
          <a:stretch>
            <a:fillRect/>
          </a:stretch>
        </p:blipFill>
        <p:spPr>
          <a:xfrm>
            <a:off x="5321714" y="2664078"/>
            <a:ext cx="2545131" cy="1848365"/>
          </a:xfrm>
          <a:prstGeom prst="rect">
            <a:avLst/>
          </a:prstGeom>
        </p:spPr>
      </p:pic>
      <p:pic>
        <p:nvPicPr>
          <p:cNvPr id="13" name="図 12">
            <a:extLst>
              <a:ext uri="{FF2B5EF4-FFF2-40B4-BE49-F238E27FC236}">
                <a16:creationId xmlns:a16="http://schemas.microsoft.com/office/drawing/2014/main" id="{4AFB264E-AB45-82BE-578F-DE291FC130A6}"/>
              </a:ext>
            </a:extLst>
          </p:cNvPr>
          <p:cNvPicPr>
            <a:picLocks noChangeAspect="1"/>
          </p:cNvPicPr>
          <p:nvPr/>
        </p:nvPicPr>
        <p:blipFill>
          <a:blip r:embed="rId4"/>
          <a:stretch>
            <a:fillRect/>
          </a:stretch>
        </p:blipFill>
        <p:spPr>
          <a:xfrm>
            <a:off x="4405087" y="4756006"/>
            <a:ext cx="4516612" cy="1350996"/>
          </a:xfrm>
          <a:prstGeom prst="rect">
            <a:avLst/>
          </a:prstGeom>
        </p:spPr>
      </p:pic>
      <p:sp>
        <p:nvSpPr>
          <p:cNvPr id="14" name="コンテンツ プレースホルダー 2">
            <a:extLst>
              <a:ext uri="{FF2B5EF4-FFF2-40B4-BE49-F238E27FC236}">
                <a16:creationId xmlns:a16="http://schemas.microsoft.com/office/drawing/2014/main" id="{33CCC2DF-66AD-FC20-49CF-5E74D65DF4DF}"/>
              </a:ext>
            </a:extLst>
          </p:cNvPr>
          <p:cNvSpPr txBox="1">
            <a:spLocks/>
          </p:cNvSpPr>
          <p:nvPr/>
        </p:nvSpPr>
        <p:spPr bwMode="auto">
          <a:xfrm>
            <a:off x="222301" y="4590269"/>
            <a:ext cx="4768800" cy="2020081"/>
          </a:xfrm>
          <a:prstGeom prst="rect">
            <a:avLst/>
          </a:prstGeom>
          <a:noFill/>
          <a:ln w="12700">
            <a:no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③目標管理水準の最適化</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現在の目標管理水準は</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点以上「対策の必要がない状態」</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高水準</a:t>
            </a:r>
          </a:p>
          <a:p>
            <a:pPr marL="180975" indent="-180975" eaLnBrk="1" hangingPunct="1">
              <a:spcBef>
                <a:spcPct val="0"/>
              </a:spcBef>
              <a:buFont typeface="Wingdings" panose="05000000000000000000" pitchFamily="2" charset="2"/>
              <a:buChar char="l"/>
            </a:pP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点～</a:t>
            </a:r>
            <a:r>
              <a:rPr lang="en-US" altLang="ja-JP" sz="1200" dirty="0">
                <a:latin typeface="Meiryo UI" panose="020B0604030504040204" pitchFamily="50" charset="-128"/>
                <a:ea typeface="Meiryo UI" panose="020B0604030504040204" pitchFamily="50" charset="-128"/>
              </a:rPr>
              <a:t>69</a:t>
            </a:r>
            <a:r>
              <a:rPr lang="ja-JP" altLang="en-US" sz="1200" dirty="0">
                <a:latin typeface="Meiryo UI" panose="020B0604030504040204" pitchFamily="50" charset="-128"/>
                <a:ea typeface="Meiryo UI" panose="020B0604030504040204" pitchFamily="50" charset="-128"/>
              </a:rPr>
              <a:t>点は「道路橋の機能に支障が生じていない状態」</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目標管理水準として設定する上で問題はなし</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劣化の進行速度は、現計画と比較して、</a:t>
            </a:r>
            <a:r>
              <a:rPr lang="en-US" altLang="ja-JP" sz="1200" b="1" u="sng" dirty="0">
                <a:latin typeface="Meiryo UI" panose="020B0604030504040204" pitchFamily="50" charset="-128"/>
                <a:ea typeface="Meiryo UI" panose="020B0604030504040204" pitchFamily="50" charset="-128"/>
              </a:rPr>
              <a:t>70</a:t>
            </a:r>
            <a:r>
              <a:rPr lang="ja-JP" altLang="en-US" sz="1200" b="1" u="sng" dirty="0">
                <a:latin typeface="Meiryo UI" panose="020B0604030504040204" pitchFamily="50" charset="-128"/>
                <a:ea typeface="Meiryo UI" panose="020B0604030504040204" pitchFamily="50" charset="-128"/>
              </a:rPr>
              <a:t>点から</a:t>
            </a:r>
            <a:r>
              <a:rPr lang="en-US" altLang="ja-JP" sz="1200" b="1" u="sng" dirty="0">
                <a:latin typeface="Meiryo UI" panose="020B0604030504040204" pitchFamily="50" charset="-128"/>
                <a:ea typeface="Meiryo UI" panose="020B0604030504040204" pitchFamily="50" charset="-128"/>
              </a:rPr>
              <a:t>60</a:t>
            </a:r>
            <a:r>
              <a:rPr lang="ja-JP" altLang="en-US" sz="1200" b="1" u="sng" dirty="0">
                <a:latin typeface="Meiryo UI" panose="020B0604030504040204" pitchFamily="50" charset="-128"/>
                <a:ea typeface="Meiryo UI" panose="020B0604030504040204" pitchFamily="50" charset="-128"/>
              </a:rPr>
              <a:t>点に</a:t>
            </a:r>
            <a:br>
              <a:rPr lang="en-US" altLang="ja-JP" sz="1200" b="1" u="sng" dirty="0">
                <a:latin typeface="Meiryo UI" panose="020B0604030504040204" pitchFamily="50" charset="-128"/>
                <a:ea typeface="Meiryo UI" panose="020B0604030504040204" pitchFamily="50" charset="-128"/>
              </a:rPr>
            </a:br>
            <a:r>
              <a:rPr lang="ja-JP" altLang="en-US" sz="1200" b="1" u="sng" dirty="0">
                <a:latin typeface="Meiryo UI" panose="020B0604030504040204" pitchFamily="50" charset="-128"/>
                <a:ea typeface="Meiryo UI" panose="020B0604030504040204" pitchFamily="50" charset="-128"/>
              </a:rPr>
              <a:t>かけて緩やかになることが判明</a:t>
            </a: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（主部材（鋼）ではゆるやか、主部材（</a:t>
            </a:r>
            <a:r>
              <a:rPr lang="en-US" altLang="ja-JP" sz="1200" dirty="0">
                <a:latin typeface="Meiryo UI" panose="020B0604030504040204" pitchFamily="50" charset="-128"/>
                <a:ea typeface="Meiryo UI" panose="020B0604030504040204" pitchFamily="50" charset="-128"/>
              </a:rPr>
              <a:t>RC</a:t>
            </a:r>
            <a:r>
              <a:rPr lang="ja-JP" altLang="en-US" sz="1200" dirty="0">
                <a:latin typeface="Meiryo UI" panose="020B0604030504040204" pitchFamily="50" charset="-128"/>
                <a:ea typeface="Meiryo UI" panose="020B0604030504040204" pitchFamily="50" charset="-128"/>
              </a:rPr>
              <a:t>）では若干緩やか）</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ja-JP" altLang="en-US"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b="1" u="sng" dirty="0">
                <a:solidFill>
                  <a:srgbClr val="FF0000"/>
                </a:solidFill>
                <a:latin typeface="Meiryo UI" panose="020B0604030504040204" pitchFamily="50" charset="-128"/>
                <a:ea typeface="Meiryo UI" panose="020B0604030504040204" pitchFamily="50" charset="-128"/>
              </a:rPr>
              <a:t>⇒ </a:t>
            </a:r>
            <a:r>
              <a:rPr lang="en-US" altLang="ja-JP" sz="1200" b="1" u="sng" dirty="0">
                <a:solidFill>
                  <a:srgbClr val="FF0000"/>
                </a:solidFill>
                <a:latin typeface="Meiryo UI" panose="020B0604030504040204" pitchFamily="50" charset="-128"/>
                <a:ea typeface="Meiryo UI" panose="020B0604030504040204" pitchFamily="50" charset="-128"/>
              </a:rPr>
              <a:t>LCC</a:t>
            </a:r>
            <a:r>
              <a:rPr lang="ja-JP" altLang="en-US" sz="1200" b="1" u="sng" dirty="0">
                <a:solidFill>
                  <a:srgbClr val="FF0000"/>
                </a:solidFill>
                <a:latin typeface="Meiryo UI" panose="020B0604030504040204" pitchFamily="50" charset="-128"/>
                <a:ea typeface="Meiryo UI" panose="020B0604030504040204" pitchFamily="50" charset="-128"/>
              </a:rPr>
              <a:t>評価結果も踏まえ、目標管理水準を</a:t>
            </a:r>
            <a:r>
              <a:rPr lang="en-US" altLang="ja-JP" sz="1200" b="1" u="sng" dirty="0">
                <a:solidFill>
                  <a:srgbClr val="FF0000"/>
                </a:solidFill>
                <a:latin typeface="Meiryo UI" panose="020B0604030504040204" pitchFamily="50" charset="-128"/>
                <a:ea typeface="Meiryo UI" panose="020B0604030504040204" pitchFamily="50" charset="-128"/>
              </a:rPr>
              <a:t>70</a:t>
            </a:r>
            <a:r>
              <a:rPr lang="ja-JP" altLang="en-US" sz="1200" b="1" u="sng" dirty="0">
                <a:solidFill>
                  <a:srgbClr val="FF0000"/>
                </a:solidFill>
                <a:latin typeface="Meiryo UI" panose="020B0604030504040204" pitchFamily="50" charset="-128"/>
                <a:ea typeface="Meiryo UI" panose="020B0604030504040204" pitchFamily="50" charset="-128"/>
              </a:rPr>
              <a:t>点から</a:t>
            </a:r>
            <a:r>
              <a:rPr lang="en-US" altLang="ja-JP" sz="1200" b="1" u="sng" dirty="0">
                <a:solidFill>
                  <a:srgbClr val="FF0000"/>
                </a:solidFill>
                <a:latin typeface="Meiryo UI" panose="020B0604030504040204" pitchFamily="50" charset="-128"/>
                <a:ea typeface="Meiryo UI" panose="020B0604030504040204" pitchFamily="50" charset="-128"/>
              </a:rPr>
              <a:t>60</a:t>
            </a:r>
            <a:r>
              <a:rPr lang="ja-JP" altLang="en-US" sz="1200" b="1" u="sng" dirty="0">
                <a:solidFill>
                  <a:srgbClr val="FF0000"/>
                </a:solidFill>
                <a:latin typeface="Meiryo UI" panose="020B0604030504040204" pitchFamily="50" charset="-128"/>
                <a:ea typeface="Meiryo UI" panose="020B0604030504040204" pitchFamily="50" charset="-128"/>
              </a:rPr>
              <a:t>点へ見直し</a:t>
            </a:r>
          </a:p>
        </p:txBody>
      </p:sp>
    </p:spTree>
    <p:extLst>
      <p:ext uri="{BB962C8B-B14F-4D97-AF65-F5344CB8AC3E}">
        <p14:creationId xmlns:p14="http://schemas.microsoft.com/office/powerpoint/2010/main" val="138217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a:extLst>
              <a:ext uri="{FF2B5EF4-FFF2-40B4-BE49-F238E27FC236}">
                <a16:creationId xmlns:a16="http://schemas.microsoft.com/office/drawing/2014/main" id="{D810B5D1-E497-404B-9381-E710A2DA25D4}"/>
              </a:ext>
            </a:extLst>
          </p:cNvPr>
          <p:cNvSpPr txBox="1">
            <a:spLocks/>
          </p:cNvSpPr>
          <p:nvPr/>
        </p:nvSpPr>
        <p:spPr bwMode="auto">
          <a:xfrm>
            <a:off x="126656" y="1472545"/>
            <a:ext cx="8894062" cy="155950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基本方針の見直しポイント</a:t>
            </a:r>
            <a:endParaRPr lang="en-US" altLang="ja-JP" sz="1600" b="1" u="sng"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近接目視が困難な箇所の点検や、業務効率化が図れる場合には、ドローン（無人航空機）も活用する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P11_18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維持管理</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にデータを蓄積し、</a:t>
            </a:r>
            <a:r>
              <a:rPr lang="ja-JP" altLang="en-US" sz="1400" b="1" u="sng" dirty="0">
                <a:solidFill>
                  <a:srgbClr val="FF0000"/>
                </a:solidFill>
                <a:latin typeface="Meiryo UI" panose="020B0604030504040204" pitchFamily="50" charset="-128"/>
                <a:ea typeface="Meiryo UI" panose="020B0604030504040204" pitchFamily="50" charset="-128"/>
              </a:rPr>
              <a:t>長寿命化計画の立案への活用など、計画的な補修等につなげる</a:t>
            </a:r>
            <a:r>
              <a:rPr lang="ja-JP" altLang="en-US"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P12_3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データ蓄積により、劣化曲線の精度が向上することによっても、</a:t>
            </a:r>
            <a:r>
              <a:rPr lang="ja-JP" altLang="en-US" sz="1400" b="1" u="sng" dirty="0">
                <a:solidFill>
                  <a:srgbClr val="FF0000"/>
                </a:solidFill>
                <a:latin typeface="Meiryo UI" panose="020B0604030504040204" pitchFamily="50" charset="-128"/>
                <a:ea typeface="Meiryo UI" panose="020B0604030504040204" pitchFamily="50" charset="-128"/>
              </a:rPr>
              <a:t>点検頻度を見直す</a:t>
            </a:r>
            <a:r>
              <a:rPr lang="ja-JP" altLang="en-US" sz="1400" dirty="0">
                <a:latin typeface="Meiryo UI" panose="020B0604030504040204" pitchFamily="50" charset="-128"/>
                <a:ea typeface="Meiryo UI" panose="020B0604030504040204" pitchFamily="50" charset="-128"/>
              </a:rPr>
              <a:t>ことができることに留意する。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P12_28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行目）</a:t>
            </a:r>
            <a:endParaRPr lang="en-US" altLang="ja-JP" sz="1600" b="1" u="sng" dirty="0">
              <a:solidFill>
                <a:srgbClr val="FF0000"/>
              </a:solidFill>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914799"/>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7" name="フローチャート: 組合せ 6">
            <a:extLst>
              <a:ext uri="{FF2B5EF4-FFF2-40B4-BE49-F238E27FC236}">
                <a16:creationId xmlns:a16="http://schemas.microsoft.com/office/drawing/2014/main" id="{306B4141-A22B-47E9-A469-7CCB57A2CB42}"/>
              </a:ext>
            </a:extLst>
          </p:cNvPr>
          <p:cNvSpPr/>
          <p:nvPr/>
        </p:nvSpPr>
        <p:spPr>
          <a:xfrm>
            <a:off x="2408785" y="3467046"/>
            <a:ext cx="4315775" cy="262041"/>
          </a:xfrm>
          <a:prstGeom prst="flowChartMerge">
            <a:avLst/>
          </a:prstGeom>
          <a:solidFill>
            <a:schemeClr val="accent6">
              <a:lumMod val="60000"/>
              <a:lumOff val="4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dk1"/>
              </a:solidFill>
            </a:endParaRPr>
          </a:p>
        </p:txBody>
      </p:sp>
      <p:sp>
        <p:nvSpPr>
          <p:cNvPr id="8" name="コンテンツ プレースホルダー 2">
            <a:extLst>
              <a:ext uri="{FF2B5EF4-FFF2-40B4-BE49-F238E27FC236}">
                <a16:creationId xmlns:a16="http://schemas.microsoft.com/office/drawing/2014/main" id="{D0987F9E-A18E-4CE9-BB98-7F9EEA26B0A0}"/>
              </a:ext>
            </a:extLst>
          </p:cNvPr>
          <p:cNvSpPr txBox="1">
            <a:spLocks/>
          </p:cNvSpPr>
          <p:nvPr/>
        </p:nvSpPr>
        <p:spPr bwMode="auto">
          <a:xfrm>
            <a:off x="126656" y="1298707"/>
            <a:ext cx="8894062" cy="2103532"/>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600" b="1" u="sng" dirty="0">
              <a:latin typeface="Meiryo UI" panose="020B0604030504040204" pitchFamily="50" charset="-128"/>
              <a:ea typeface="Meiryo UI" panose="020B0604030504040204" pitchFamily="50" charset="-128"/>
            </a:endParaRPr>
          </a:p>
          <a:p>
            <a:pPr>
              <a:spcBef>
                <a:spcPct val="0"/>
              </a:spcBef>
              <a:buFont typeface="Wingdings" panose="05000000000000000000" pitchFamily="2" charset="2"/>
              <a:buChar char="l"/>
            </a:pPr>
            <a:r>
              <a:rPr lang="ja-JP" altLang="en-US" sz="1600" b="1" u="sng" dirty="0">
                <a:latin typeface="Meiryo UI" panose="020B0604030504040204" pitchFamily="50" charset="-128"/>
                <a:ea typeface="Meiryo UI" panose="020B0604030504040204" pitchFamily="50" charset="-128"/>
              </a:rPr>
              <a:t>更新の考え方</a:t>
            </a:r>
            <a:endParaRPr lang="en-US" altLang="ja-JP" sz="1600" b="1" u="sng" dirty="0">
              <a:latin typeface="Meiryo UI" panose="020B0604030504040204" pitchFamily="50" charset="-128"/>
              <a:ea typeface="Meiryo UI" panose="020B0604030504040204" pitchFamily="50" charset="-128"/>
            </a:endParaRPr>
          </a:p>
          <a:p>
            <a:pPr marL="361950" indent="-361950" algn="just">
              <a:lnSpc>
                <a:spcPts val="1800"/>
              </a:lnSpc>
              <a:buNone/>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・各分野・施設の特性や重要性を考慮し、物理的、機能的、社会的、経済的視点などから総合的に評価し、更新について見極める。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7</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3</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0" indent="0" algn="just">
              <a:lnSpc>
                <a:spcPts val="1800"/>
              </a:lnSpc>
              <a:buNone/>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・将来の地域・社会構造変化をふまえ、施設廃止や集約化も考慮する。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7</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4</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None/>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・施設の特性に応じて項目を追加することや、施設更新の実態を考慮した上で考え方を精査し、更新の見極めを行う。</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latin typeface="Meiryo UI" panose="020B0604030504040204" pitchFamily="50" charset="-128"/>
                <a:ea typeface="Meiryo UI" panose="020B0604030504040204" pitchFamily="50" charset="-128"/>
                <a:cs typeface="Times New Roman"/>
              </a:rPr>
              <a:t>8</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3</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4</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60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1" name="表 36">
            <a:extLst>
              <a:ext uri="{FF2B5EF4-FFF2-40B4-BE49-F238E27FC236}">
                <a16:creationId xmlns:a16="http://schemas.microsoft.com/office/drawing/2014/main" id="{BEA9D1C0-7D8A-4A90-8B61-9357604A5391}"/>
              </a:ext>
            </a:extLst>
          </p:cNvPr>
          <p:cNvGraphicFramePr>
            <a:graphicFrameLocks noGrp="1"/>
          </p:cNvGraphicFramePr>
          <p:nvPr>
            <p:extLst>
              <p:ext uri="{D42A27DB-BD31-4B8C-83A1-F6EECF244321}">
                <p14:modId xmlns:p14="http://schemas.microsoft.com/office/powerpoint/2010/main" val="110054408"/>
              </p:ext>
            </p:extLst>
          </p:nvPr>
        </p:nvGraphicFramePr>
        <p:xfrm>
          <a:off x="301926" y="3941815"/>
          <a:ext cx="8536776" cy="2614265"/>
        </p:xfrm>
        <a:graphic>
          <a:graphicData uri="http://schemas.openxmlformats.org/drawingml/2006/table">
            <a:tbl>
              <a:tblPr firstRow="1" bandRow="1">
                <a:tableStyleId>{5C22544A-7EE6-4342-B048-85BDC9FD1C3A}</a:tableStyleId>
              </a:tblPr>
              <a:tblGrid>
                <a:gridCol w="1494520">
                  <a:extLst>
                    <a:ext uri="{9D8B030D-6E8A-4147-A177-3AD203B41FA5}">
                      <a16:colId xmlns:a16="http://schemas.microsoft.com/office/drawing/2014/main" val="3372811264"/>
                    </a:ext>
                  </a:extLst>
                </a:gridCol>
                <a:gridCol w="7042256">
                  <a:extLst>
                    <a:ext uri="{9D8B030D-6E8A-4147-A177-3AD203B41FA5}">
                      <a16:colId xmlns:a16="http://schemas.microsoft.com/office/drawing/2014/main" val="2696139856"/>
                    </a:ext>
                  </a:extLst>
                </a:gridCol>
              </a:tblGrid>
              <a:tr h="301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対象施設</a:t>
                      </a:r>
                      <a:endParaRPr kumimoji="1" lang="ja-JP" altLang="en-US" sz="1200" b="0" dirty="0">
                        <a:latin typeface="Meiryo UI"/>
                        <a:ea typeface="Meiryo UI"/>
                      </a:endParaRPr>
                    </a:p>
                  </a:txBody>
                  <a:tcPr anchor="ctr">
                    <a:solidFill>
                      <a:srgbClr val="00B050"/>
                    </a:solidFill>
                  </a:tcPr>
                </a:tc>
                <a:tc>
                  <a:txBody>
                    <a:bodyPr/>
                    <a:lstStyle/>
                    <a:p>
                      <a:pPr algn="ctr">
                        <a:lnSpc>
                          <a:spcPct val="100000"/>
                        </a:lnSpc>
                      </a:pPr>
                      <a:r>
                        <a:rPr kumimoji="1" lang="ja-JP" altLang="en-US" sz="1200" b="1" dirty="0">
                          <a:latin typeface="Meiryo UI"/>
                          <a:ea typeface="Meiryo UI"/>
                        </a:rPr>
                        <a:t>更新の考え方・更新フローの充実例</a:t>
                      </a:r>
                    </a:p>
                  </a:txBody>
                  <a:tcPr anchor="ctr">
                    <a:solidFill>
                      <a:srgbClr val="00B050"/>
                    </a:solidFill>
                  </a:tcPr>
                </a:tc>
                <a:extLst>
                  <a:ext uri="{0D108BD9-81ED-4DB2-BD59-A6C34878D82A}">
                    <a16:rowId xmlns:a16="http://schemas.microsoft.com/office/drawing/2014/main" val="1925649540"/>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橋梁</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性能評価マトリクスによる評価（定量的）や総合評価点評価による判定を更新フローに反映</a:t>
                      </a:r>
                    </a:p>
                  </a:txBody>
                  <a:tcPr anchor="ctr">
                    <a:solidFill>
                      <a:schemeClr val="accent6">
                        <a:lumMod val="40000"/>
                        <a:lumOff val="60000"/>
                      </a:schemeClr>
                    </a:solidFill>
                  </a:tcPr>
                </a:tc>
                <a:extLst>
                  <a:ext uri="{0D108BD9-81ED-4DB2-BD59-A6C34878D82A}">
                    <a16:rowId xmlns:a16="http://schemas.microsoft.com/office/drawing/2014/main" val="869575246"/>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公園（遊具）</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経済的視点を考慮した⽇常維持管理の妥当性や社会的視点（利⽤者ニーズ）を更新フローに反映</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290679344"/>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街路樹</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更新の考え⽅に「</a:t>
                      </a:r>
                      <a:r>
                        <a:rPr kumimoji="1" lang="zh-TW" altLang="en-US" sz="1200" b="0" i="0" u="none" strike="noStrike" kern="1200" cap="none" spc="0" normalizeH="0" baseline="0" noProof="0" dirty="0">
                          <a:ln>
                            <a:noFill/>
                          </a:ln>
                          <a:solidFill>
                            <a:schemeClr val="tx1"/>
                          </a:solidFill>
                          <a:effectLst/>
                          <a:uLnTx/>
                          <a:uFillTx/>
                          <a:latin typeface="Meiryo UI"/>
                          <a:ea typeface="Meiryo UI"/>
                          <a:cs typeface="+mn-cs"/>
                        </a:rPr>
                        <a:t>大阪府都市樹木再生指針</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（案）（令和２年３月）」を追加</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627348710"/>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堤防・護岸等</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河床低下や河床洗堀などの河道特性を考慮した更新フローの⾒直し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1928871906"/>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港湾</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利⽤頻度等を踏まえた施設の廃止や集約化の検討フローを作成</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4082017356"/>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下水（土木）</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腐⾷、不良発⽣率等を踏まえた更新フローを作成</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2894713823"/>
                  </a:ext>
                </a:extLst>
              </a:tr>
              <a:tr h="502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下水（設備）</a:t>
                      </a:r>
                    </a:p>
                  </a:txBody>
                  <a:tcPr anchor="ctr">
                    <a:solidFill>
                      <a:schemeClr val="accent6">
                        <a:lumMod val="40000"/>
                        <a:lumOff val="60000"/>
                      </a:scheme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実態に即した（効率的・経済的な）中分類単位などの設備群での更新・改築の判定に⾄るフローを追加</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部品交換による</a:t>
                      </a:r>
                      <a:r>
                        <a:rPr kumimoji="1" lang="en-US" altLang="ja-JP" sz="1200"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検討の判定ができるように⼩分類単位での更新フローの⾒直し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2067273778"/>
                  </a:ext>
                </a:extLst>
              </a:tr>
            </a:tbl>
          </a:graphicData>
        </a:graphic>
      </p:graphicFrame>
      <p:sp>
        <p:nvSpPr>
          <p:cNvPr id="13" name="コンテンツ プレースホルダー 2">
            <a:extLst>
              <a:ext uri="{FF2B5EF4-FFF2-40B4-BE49-F238E27FC236}">
                <a16:creationId xmlns:a16="http://schemas.microsoft.com/office/drawing/2014/main" id="{9B5938AC-AD76-4762-8066-8B3A5182744F}"/>
              </a:ext>
            </a:extLst>
          </p:cNvPr>
          <p:cNvSpPr txBox="1">
            <a:spLocks/>
          </p:cNvSpPr>
          <p:nvPr/>
        </p:nvSpPr>
        <p:spPr bwMode="auto">
          <a:xfrm>
            <a:off x="155117" y="3516162"/>
            <a:ext cx="8894062" cy="48940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行動計画への反映結果（例）</a:t>
            </a:r>
            <a:endParaRPr lang="en-US" altLang="ja-JP" sz="1600" b="1" u="sng"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4F62F9E-D7F0-4FEA-9E94-8069D0539A60}"/>
              </a:ext>
            </a:extLst>
          </p:cNvPr>
          <p:cNvSpPr>
            <a:spLocks noGrp="1"/>
          </p:cNvSpPr>
          <p:nvPr>
            <p:ph type="sldNum" sz="quarter" idx="12"/>
          </p:nvPr>
        </p:nvSpPr>
        <p:spPr>
          <a:xfrm>
            <a:off x="7086600" y="6481316"/>
            <a:ext cx="2057400" cy="365125"/>
          </a:xfrm>
        </p:spPr>
        <p:txBody>
          <a:bodyPr/>
          <a:lstStyle/>
          <a:p>
            <a:fld id="{48BBEAFE-69FE-4577-B854-0FB5964019F8}" type="slidenum">
              <a:rPr kumimoji="1" lang="ja-JP" altLang="en-US" smtClean="0"/>
              <a:t>18</a:t>
            </a:fld>
            <a:endParaRPr kumimoji="1" lang="ja-JP" altLang="en-US" dirty="0"/>
          </a:p>
        </p:txBody>
      </p:sp>
    </p:spTree>
    <p:extLst>
      <p:ext uri="{BB962C8B-B14F-4D97-AF65-F5344CB8AC3E}">
        <p14:creationId xmlns:p14="http://schemas.microsoft.com/office/powerpoint/2010/main" val="189679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43">
            <a:extLst>
              <a:ext uri="{FF2B5EF4-FFF2-40B4-BE49-F238E27FC236}">
                <a16:creationId xmlns:a16="http://schemas.microsoft.com/office/drawing/2014/main" id="{5A392A28-9257-3068-38D1-3135551F2263}"/>
              </a:ext>
            </a:extLst>
          </p:cNvPr>
          <p:cNvSpPr/>
          <p:nvPr/>
        </p:nvSpPr>
        <p:spPr>
          <a:xfrm>
            <a:off x="5025978" y="580232"/>
            <a:ext cx="3998379" cy="5897550"/>
          </a:xfrm>
          <a:prstGeom prst="round2SameRect">
            <a:avLst>
              <a:gd name="adj1" fmla="val 363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132219" y="589865"/>
            <a:ext cx="4833937" cy="5897550"/>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19</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649981"/>
            <a:ext cx="4727478" cy="74896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経済的視点や社会的視点（利⽤者ニーズ）を更新フローに反映した例（公園）</a:t>
            </a:r>
            <a:endParaRPr lang="ja-JP" altLang="en-US" sz="16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E900256-C968-9506-5861-62FC40A5FA5A}"/>
              </a:ext>
            </a:extLst>
          </p:cNvPr>
          <p:cNvSpPr txBox="1">
            <a:spLocks/>
          </p:cNvSpPr>
          <p:nvPr/>
        </p:nvSpPr>
        <p:spPr bwMode="auto">
          <a:xfrm>
            <a:off x="5040956" y="580232"/>
            <a:ext cx="3880743" cy="651172"/>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利⽤頻度等を踏まえた施設の廃止や集約化の検討フロー作成例（港湾）</a:t>
            </a:r>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493090"/>
            <a:ext cx="4289292"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公園：公園施設長寿命化計画（素案）</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港湾：港湾・海岸施設長寿命化計画（案）</a:t>
            </a:r>
            <a:endParaRPr lang="en-US" altLang="ja-JP" sz="12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C0BF30D0-8488-C3B8-7C47-3CF9CFD96D80}"/>
              </a:ext>
            </a:extLst>
          </p:cNvPr>
          <p:cNvPicPr>
            <a:picLocks noChangeAspect="1"/>
          </p:cNvPicPr>
          <p:nvPr/>
        </p:nvPicPr>
        <p:blipFill>
          <a:blip r:embed="rId2"/>
          <a:stretch>
            <a:fillRect/>
          </a:stretch>
        </p:blipFill>
        <p:spPr>
          <a:xfrm>
            <a:off x="188319" y="1629226"/>
            <a:ext cx="4687376" cy="3565958"/>
          </a:xfrm>
          <a:prstGeom prst="rect">
            <a:avLst/>
          </a:prstGeom>
        </p:spPr>
      </p:pic>
      <p:pic>
        <p:nvPicPr>
          <p:cNvPr id="9" name="図 8">
            <a:extLst>
              <a:ext uri="{FF2B5EF4-FFF2-40B4-BE49-F238E27FC236}">
                <a16:creationId xmlns:a16="http://schemas.microsoft.com/office/drawing/2014/main" id="{45E725FA-61D4-F7B8-2C2C-D8B602D2B6B1}"/>
              </a:ext>
            </a:extLst>
          </p:cNvPr>
          <p:cNvPicPr>
            <a:picLocks noChangeAspect="1"/>
          </p:cNvPicPr>
          <p:nvPr/>
        </p:nvPicPr>
        <p:blipFill>
          <a:blip r:embed="rId3"/>
          <a:srcRect l="16367" t="19949" r="23013" b="7804"/>
          <a:stretch/>
        </p:blipFill>
        <p:spPr>
          <a:xfrm>
            <a:off x="5145622" y="1629226"/>
            <a:ext cx="3776078" cy="3588752"/>
          </a:xfrm>
          <a:prstGeom prst="rect">
            <a:avLst/>
          </a:prstGeom>
        </p:spPr>
      </p:pic>
      <p:grpSp>
        <p:nvGrpSpPr>
          <p:cNvPr id="10" name="グループ化 9">
            <a:extLst>
              <a:ext uri="{FF2B5EF4-FFF2-40B4-BE49-F238E27FC236}">
                <a16:creationId xmlns:a16="http://schemas.microsoft.com/office/drawing/2014/main" id="{DA3D3366-3975-86BA-F344-2AF9D58597B7}"/>
              </a:ext>
            </a:extLst>
          </p:cNvPr>
          <p:cNvGrpSpPr/>
          <p:nvPr/>
        </p:nvGrpSpPr>
        <p:grpSpPr>
          <a:xfrm>
            <a:off x="1921091" y="5321718"/>
            <a:ext cx="2938777" cy="444500"/>
            <a:chOff x="4190999" y="5365942"/>
            <a:chExt cx="2938777" cy="444500"/>
          </a:xfrm>
        </p:grpSpPr>
        <p:sp>
          <p:nvSpPr>
            <p:cNvPr id="11" name="正方形/長方形 10">
              <a:extLst>
                <a:ext uri="{FF2B5EF4-FFF2-40B4-BE49-F238E27FC236}">
                  <a16:creationId xmlns:a16="http://schemas.microsoft.com/office/drawing/2014/main" id="{51FD7CD3-B780-209E-AEC9-DADDE86E3EA6}"/>
                </a:ext>
              </a:extLst>
            </p:cNvPr>
            <p:cNvSpPr/>
            <p:nvPr/>
          </p:nvSpPr>
          <p:spPr>
            <a:xfrm>
              <a:off x="4190999" y="5489453"/>
              <a:ext cx="514351" cy="219179"/>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コンテンツ プレースホルダー 2">
              <a:extLst>
                <a:ext uri="{FF2B5EF4-FFF2-40B4-BE49-F238E27FC236}">
                  <a16:creationId xmlns:a16="http://schemas.microsoft.com/office/drawing/2014/main" id="{D8C72E0B-2007-AA79-15F3-9CBCEC20E68E}"/>
                </a:ext>
              </a:extLst>
            </p:cNvPr>
            <p:cNvSpPr txBox="1">
              <a:spLocks/>
            </p:cNvSpPr>
            <p:nvPr/>
          </p:nvSpPr>
          <p:spPr bwMode="auto">
            <a:xfrm>
              <a:off x="4698114" y="5365942"/>
              <a:ext cx="2431662" cy="4445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：現行計画からの見直し箇所</a:t>
              </a:r>
            </a:p>
          </p:txBody>
        </p:sp>
      </p:grpSp>
      <p:sp>
        <p:nvSpPr>
          <p:cNvPr id="13" name="正方形/長方形 12">
            <a:extLst>
              <a:ext uri="{FF2B5EF4-FFF2-40B4-BE49-F238E27FC236}">
                <a16:creationId xmlns:a16="http://schemas.microsoft.com/office/drawing/2014/main" id="{520C4EEC-619D-329E-7EF5-8BFDE48BB4DC}"/>
              </a:ext>
            </a:extLst>
          </p:cNvPr>
          <p:cNvSpPr/>
          <p:nvPr/>
        </p:nvSpPr>
        <p:spPr>
          <a:xfrm>
            <a:off x="304799" y="3189242"/>
            <a:ext cx="1514475" cy="649333"/>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A3E019B-19C3-5F1E-6FDF-976AB86E88A7}"/>
              </a:ext>
            </a:extLst>
          </p:cNvPr>
          <p:cNvSpPr/>
          <p:nvPr/>
        </p:nvSpPr>
        <p:spPr>
          <a:xfrm>
            <a:off x="1687032" y="3686175"/>
            <a:ext cx="1703867" cy="84772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E3439ED-E5FC-BAAC-A103-B43EC98E07AE}"/>
              </a:ext>
            </a:extLst>
          </p:cNvPr>
          <p:cNvSpPr/>
          <p:nvPr/>
        </p:nvSpPr>
        <p:spPr>
          <a:xfrm>
            <a:off x="2766558" y="4705349"/>
            <a:ext cx="2053092" cy="45419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7268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8EF180E-0F54-441C-B51F-01C1B7BA9D2D}"/>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第２回　審議会の振り返り</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BD49BB75-8170-4DCE-BAD2-F769CEE7E343}"/>
              </a:ext>
            </a:extLst>
          </p:cNvPr>
          <p:cNvPicPr>
            <a:picLocks noChangeAspect="1"/>
          </p:cNvPicPr>
          <p:nvPr/>
        </p:nvPicPr>
        <p:blipFill rotWithShape="1">
          <a:blip r:embed="rId2"/>
          <a:srcRect l="9623" t="11108" r="14246" b="3626"/>
          <a:stretch/>
        </p:blipFill>
        <p:spPr>
          <a:xfrm>
            <a:off x="179338" y="523578"/>
            <a:ext cx="8785324" cy="5954860"/>
          </a:xfrm>
          <a:prstGeom prst="rect">
            <a:avLst/>
          </a:prstGeom>
        </p:spPr>
      </p:pic>
      <p:sp>
        <p:nvSpPr>
          <p:cNvPr id="2" name="スライド番号プレースホルダー 1">
            <a:extLst>
              <a:ext uri="{FF2B5EF4-FFF2-40B4-BE49-F238E27FC236}">
                <a16:creationId xmlns:a16="http://schemas.microsoft.com/office/drawing/2014/main" id="{E4BECC54-C822-42CB-8E84-1EB80E6F4AAB}"/>
              </a:ext>
            </a:extLst>
          </p:cNvPr>
          <p:cNvSpPr>
            <a:spLocks noGrp="1"/>
          </p:cNvSpPr>
          <p:nvPr>
            <p:ph type="sldNum" sz="quarter" idx="12"/>
          </p:nvPr>
        </p:nvSpPr>
        <p:spPr>
          <a:xfrm>
            <a:off x="7086600" y="6472445"/>
            <a:ext cx="2057400" cy="365125"/>
          </a:xfrm>
        </p:spPr>
        <p:txBody>
          <a:bodyPr/>
          <a:lstStyle/>
          <a:p>
            <a:fld id="{48BBEAFE-69FE-4577-B854-0FB5964019F8}" type="slidenum">
              <a:rPr kumimoji="1" lang="ja-JP" altLang="en-US" smtClean="0"/>
              <a:t>2</a:t>
            </a:fld>
            <a:endParaRPr kumimoji="1" lang="ja-JP" altLang="en-US" dirty="0"/>
          </a:p>
        </p:txBody>
      </p:sp>
    </p:spTree>
    <p:extLst>
      <p:ext uri="{BB962C8B-B14F-4D97-AF65-F5344CB8AC3E}">
        <p14:creationId xmlns:p14="http://schemas.microsoft.com/office/powerpoint/2010/main" val="94012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932052"/>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4.3</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重点化指標・優先順位の考え方</a:t>
            </a: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7" name="コンテンツ プレースホルダー 2">
            <a:extLst>
              <a:ext uri="{FF2B5EF4-FFF2-40B4-BE49-F238E27FC236}">
                <a16:creationId xmlns:a16="http://schemas.microsoft.com/office/drawing/2014/main" id="{62FEB255-135B-427D-B9A7-BDC768D3AB60}"/>
              </a:ext>
            </a:extLst>
          </p:cNvPr>
          <p:cNvSpPr txBox="1">
            <a:spLocks/>
          </p:cNvSpPr>
          <p:nvPr/>
        </p:nvSpPr>
        <p:spPr bwMode="auto">
          <a:xfrm>
            <a:off x="210272" y="1169021"/>
            <a:ext cx="8894062" cy="217281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限られた人員・予算の中で、維持管理を適切に行うため、府民の安全を最優先に、分野・施設毎の特性や重要性をふまえ、重点化（優先順位）を設定する。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latin typeface="Meiryo UI" panose="020B0604030504040204" pitchFamily="50" charset="-128"/>
                <a:ea typeface="Meiryo UI" panose="020B0604030504040204" pitchFamily="50" charset="-128"/>
                <a:cs typeface="Times New Roman"/>
              </a:rPr>
              <a:t>8</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latin typeface="Meiryo UI" panose="020B0604030504040204" pitchFamily="50" charset="-128"/>
                <a:ea typeface="Meiryo UI" panose="020B0604030504040204" pitchFamily="50" charset="-128"/>
                <a:cs typeface="Times New Roman"/>
              </a:rPr>
              <a:t>15</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16</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施設の劣化や損傷により、第三者への悪影響が懸念される場合、もしくは施設の機能に支障をきたすことがある場合など、緊急対応が必要な施設は優先的に対策する。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latin typeface="Meiryo UI" panose="020B0604030504040204" pitchFamily="50" charset="-128"/>
                <a:ea typeface="Meiryo UI" panose="020B0604030504040204" pitchFamily="50" charset="-128"/>
                <a:cs typeface="Times New Roman"/>
              </a:rPr>
              <a:t>8</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latin typeface="Meiryo UI" panose="020B0604030504040204" pitchFamily="50" charset="-128"/>
                <a:ea typeface="Meiryo UI" panose="020B0604030504040204" pitchFamily="50" charset="-128"/>
                <a:cs typeface="Times New Roman"/>
              </a:rPr>
              <a:t>19</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20</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その他については、リスクに着目し、</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施設の劣化速度も加味するなど</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、優先順位を定め、効率的・効果的な維持管理を行う。</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latin typeface="Meiryo UI" panose="020B0604030504040204" pitchFamily="50" charset="-128"/>
                <a:ea typeface="Meiryo UI" panose="020B0604030504040204" pitchFamily="50" charset="-128"/>
                <a:cs typeface="Times New Roman"/>
              </a:rPr>
              <a:t>8</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zh-TW" sz="1200" kern="100" dirty="0">
                <a:latin typeface="Meiryo UI" panose="020B0604030504040204" pitchFamily="50" charset="-128"/>
                <a:ea typeface="Meiryo UI" panose="020B0604030504040204" pitchFamily="50" charset="-128"/>
                <a:cs typeface="Times New Roman"/>
              </a:rPr>
              <a:t>20</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21</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9" name="表 36">
            <a:extLst>
              <a:ext uri="{FF2B5EF4-FFF2-40B4-BE49-F238E27FC236}">
                <a16:creationId xmlns:a16="http://schemas.microsoft.com/office/drawing/2014/main" id="{01B9FCF8-A738-49C0-81BC-D464A47D194C}"/>
              </a:ext>
            </a:extLst>
          </p:cNvPr>
          <p:cNvGraphicFramePr>
            <a:graphicFrameLocks noGrp="1"/>
          </p:cNvGraphicFramePr>
          <p:nvPr>
            <p:extLst>
              <p:ext uri="{D42A27DB-BD31-4B8C-83A1-F6EECF244321}">
                <p14:modId xmlns:p14="http://schemas.microsoft.com/office/powerpoint/2010/main" val="4124381975"/>
              </p:ext>
            </p:extLst>
          </p:nvPr>
        </p:nvGraphicFramePr>
        <p:xfrm>
          <a:off x="301925" y="3972027"/>
          <a:ext cx="8536776" cy="2614268"/>
        </p:xfrm>
        <a:graphic>
          <a:graphicData uri="http://schemas.openxmlformats.org/drawingml/2006/table">
            <a:tbl>
              <a:tblPr firstRow="1" bandRow="1">
                <a:tableStyleId>{5C22544A-7EE6-4342-B048-85BDC9FD1C3A}</a:tableStyleId>
              </a:tblPr>
              <a:tblGrid>
                <a:gridCol w="1494521">
                  <a:extLst>
                    <a:ext uri="{9D8B030D-6E8A-4147-A177-3AD203B41FA5}">
                      <a16:colId xmlns:a16="http://schemas.microsoft.com/office/drawing/2014/main" val="3372811264"/>
                    </a:ext>
                  </a:extLst>
                </a:gridCol>
                <a:gridCol w="7042255">
                  <a:extLst>
                    <a:ext uri="{9D8B030D-6E8A-4147-A177-3AD203B41FA5}">
                      <a16:colId xmlns:a16="http://schemas.microsoft.com/office/drawing/2014/main" val="2696139856"/>
                    </a:ext>
                  </a:extLst>
                </a:gridCol>
              </a:tblGrid>
              <a:tr h="338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対象施設</a:t>
                      </a:r>
                      <a:endParaRPr kumimoji="1" lang="ja-JP" altLang="en-US" sz="1200" b="0" dirty="0">
                        <a:latin typeface="Meiryo UI"/>
                        <a:ea typeface="Meiryo UI"/>
                      </a:endParaRPr>
                    </a:p>
                  </a:txBody>
                  <a:tcPr anchor="ctr">
                    <a:solidFill>
                      <a:srgbClr val="00B050"/>
                    </a:solidFill>
                  </a:tcPr>
                </a:tc>
                <a:tc>
                  <a:txBody>
                    <a:bodyPr/>
                    <a:lstStyle/>
                    <a:p>
                      <a:pPr algn="ctr">
                        <a:lnSpc>
                          <a:spcPct val="100000"/>
                        </a:lnSpc>
                      </a:pPr>
                      <a:r>
                        <a:rPr kumimoji="1" lang="ja-JP" altLang="en-US" sz="1200" b="1" dirty="0">
                          <a:latin typeface="Meiryo UI"/>
                          <a:ea typeface="Meiryo UI"/>
                        </a:rPr>
                        <a:t>重点化指標の見直し例</a:t>
                      </a:r>
                    </a:p>
                  </a:txBody>
                  <a:tcPr anchor="ctr">
                    <a:solidFill>
                      <a:srgbClr val="00B050"/>
                    </a:solidFill>
                  </a:tcPr>
                </a:tc>
                <a:extLst>
                  <a:ext uri="{0D108BD9-81ED-4DB2-BD59-A6C34878D82A}">
                    <a16:rowId xmlns:a16="http://schemas.microsoft.com/office/drawing/2014/main" val="1925649540"/>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橋梁</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目標管理水準の検証結果に伴い、重点化（優先順位）を見直し</a:t>
                      </a:r>
                    </a:p>
                  </a:txBody>
                  <a:tcPr anchor="ctr">
                    <a:solidFill>
                      <a:schemeClr val="accent6">
                        <a:lumMod val="40000"/>
                        <a:lumOff val="60000"/>
                      </a:schemeClr>
                    </a:solidFill>
                  </a:tcPr>
                </a:tc>
                <a:extLst>
                  <a:ext uri="{0D108BD9-81ED-4DB2-BD59-A6C34878D82A}">
                    <a16:rowId xmlns:a16="http://schemas.microsoft.com/office/drawing/2014/main" val="869575246"/>
                  </a:ext>
                </a:extLst>
              </a:tr>
              <a:tr h="584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舗装</a:t>
                      </a:r>
                    </a:p>
                  </a:txBody>
                  <a:tcPr anchor="ctr">
                    <a:solidFill>
                      <a:schemeClr val="accent6">
                        <a:lumMod val="20000"/>
                        <a:lumOff val="80000"/>
                      </a:scheme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劣化速度に対応した重点化指標の見直し</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目標管理水準の検証に伴い、重点化（優先順位）を見直し</a:t>
                      </a:r>
                    </a:p>
                  </a:txBody>
                  <a:tcPr anchor="ctr">
                    <a:solidFill>
                      <a:schemeClr val="accent6">
                        <a:lumMod val="20000"/>
                        <a:lumOff val="80000"/>
                      </a:schemeClr>
                    </a:solidFill>
                  </a:tcPr>
                </a:tc>
                <a:extLst>
                  <a:ext uri="{0D108BD9-81ED-4DB2-BD59-A6C34878D82A}">
                    <a16:rowId xmlns:a16="http://schemas.microsoft.com/office/drawing/2014/main" val="290679344"/>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モノレール</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目標管理水準の検証結果に伴い、重点化（優先順位）を見直し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627348710"/>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砂防関係施設</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施設特性に応じた重点化指標の設定</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1928871906"/>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ダム</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施設特性に応じた重点化指標の設定</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4082017356"/>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dk1"/>
                          </a:solidFill>
                          <a:latin typeface="Meiryo UI"/>
                          <a:ea typeface="Meiryo UI"/>
                          <a:cs typeface="+mn-cs"/>
                        </a:rPr>
                        <a:t>下水（設備）</a:t>
                      </a:r>
                      <a:endParaRPr kumimoji="1" lang="ja-JP" altLang="en-US" sz="1200" kern="1200" dirty="0">
                        <a:solidFill>
                          <a:schemeClr val="dk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リスクに着目し、</a:t>
                      </a:r>
                      <a:r>
                        <a:rPr kumimoji="1" lang="ja-JP" altLang="en-US" sz="1200" b="0" u="none" kern="1200" dirty="0">
                          <a:solidFill>
                            <a:schemeClr val="tx1"/>
                          </a:solidFill>
                          <a:latin typeface="Meiryo UI"/>
                          <a:ea typeface="Meiryo UI"/>
                          <a:cs typeface="+mn-cs"/>
                        </a:rPr>
                        <a:t>重点化（優先順位）を見直し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2067273778"/>
                  </a:ext>
                </a:extLst>
              </a:tr>
            </a:tbl>
          </a:graphicData>
        </a:graphic>
      </p:graphicFrame>
      <p:sp>
        <p:nvSpPr>
          <p:cNvPr id="28" name="コンテンツ プレースホルダー 2">
            <a:extLst>
              <a:ext uri="{FF2B5EF4-FFF2-40B4-BE49-F238E27FC236}">
                <a16:creationId xmlns:a16="http://schemas.microsoft.com/office/drawing/2014/main" id="{7299762A-69E6-43D0-BF71-856C00183765}"/>
              </a:ext>
            </a:extLst>
          </p:cNvPr>
          <p:cNvSpPr txBox="1">
            <a:spLocks/>
          </p:cNvSpPr>
          <p:nvPr/>
        </p:nvSpPr>
        <p:spPr bwMode="auto">
          <a:xfrm>
            <a:off x="155117" y="3516162"/>
            <a:ext cx="8894062" cy="48940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行動計画への反映結果（例）</a:t>
            </a:r>
            <a:endParaRPr lang="en-US" altLang="ja-JP" sz="1600" b="1" u="sng" dirty="0">
              <a:latin typeface="Meiryo UI" panose="020B0604030504040204" pitchFamily="50" charset="-128"/>
              <a:ea typeface="Meiryo UI" panose="020B0604030504040204" pitchFamily="50" charset="-128"/>
            </a:endParaRPr>
          </a:p>
        </p:txBody>
      </p:sp>
      <p:sp>
        <p:nvSpPr>
          <p:cNvPr id="29" name="フローチャート: 組合せ 28">
            <a:extLst>
              <a:ext uri="{FF2B5EF4-FFF2-40B4-BE49-F238E27FC236}">
                <a16:creationId xmlns:a16="http://schemas.microsoft.com/office/drawing/2014/main" id="{CD012EB1-7445-4133-A80F-3FFEDCA0EE7D}"/>
              </a:ext>
            </a:extLst>
          </p:cNvPr>
          <p:cNvSpPr/>
          <p:nvPr/>
        </p:nvSpPr>
        <p:spPr>
          <a:xfrm>
            <a:off x="2408785" y="3297979"/>
            <a:ext cx="4315775" cy="262041"/>
          </a:xfrm>
          <a:prstGeom prst="flowChartMerge">
            <a:avLst/>
          </a:prstGeom>
          <a:solidFill>
            <a:schemeClr val="accent6">
              <a:lumMod val="60000"/>
              <a:lumOff val="4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dk1"/>
              </a:solidFill>
            </a:endParaRPr>
          </a:p>
        </p:txBody>
      </p:sp>
      <p:sp>
        <p:nvSpPr>
          <p:cNvPr id="2" name="スライド番号プレースホルダー 1">
            <a:extLst>
              <a:ext uri="{FF2B5EF4-FFF2-40B4-BE49-F238E27FC236}">
                <a16:creationId xmlns:a16="http://schemas.microsoft.com/office/drawing/2014/main" id="{315F9B1B-3BF3-479C-8AEA-15E67239BBE0}"/>
              </a:ext>
            </a:extLst>
          </p:cNvPr>
          <p:cNvSpPr>
            <a:spLocks noGrp="1"/>
          </p:cNvSpPr>
          <p:nvPr>
            <p:ph type="sldNum" sz="quarter" idx="12"/>
          </p:nvPr>
        </p:nvSpPr>
        <p:spPr>
          <a:xfrm>
            <a:off x="7086600" y="6483739"/>
            <a:ext cx="2057400" cy="365125"/>
          </a:xfrm>
        </p:spPr>
        <p:txBody>
          <a:bodyPr/>
          <a:lstStyle/>
          <a:p>
            <a:fld id="{48BBEAFE-69FE-4577-B854-0FB5964019F8}" type="slidenum">
              <a:rPr kumimoji="1" lang="ja-JP" altLang="en-US" smtClean="0"/>
              <a:t>20</a:t>
            </a:fld>
            <a:endParaRPr kumimoji="1" lang="ja-JP" altLang="en-US" dirty="0"/>
          </a:p>
        </p:txBody>
      </p:sp>
    </p:spTree>
    <p:extLst>
      <p:ext uri="{BB962C8B-B14F-4D97-AF65-F5344CB8AC3E}">
        <p14:creationId xmlns:p14="http://schemas.microsoft.com/office/powerpoint/2010/main" val="412432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3" y="580231"/>
            <a:ext cx="8934975" cy="6115843"/>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21</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580233"/>
            <a:ext cx="8934974"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b="1" u="sng" dirty="0">
                <a:latin typeface="Meiryo UI" panose="020B0604030504040204" pitchFamily="50" charset="-128"/>
                <a:ea typeface="Meiryo UI" panose="020B0604030504040204" pitchFamily="50" charset="-128"/>
              </a:rPr>
              <a:t>劣化速度に対応した重点化指標の見直し、重点化（優先順位）を見直した例（舗装）</a:t>
            </a:r>
            <a:endParaRPr lang="ja-JP" altLang="en-US" sz="1400" dirty="0">
              <a:latin typeface="Meiryo UI" panose="020B0604030504040204" pitchFamily="50" charset="-128"/>
              <a:ea typeface="Meiryo UI" panose="020B0604030504040204" pitchFamily="50" charset="-128"/>
            </a:endParaRPr>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493090"/>
            <a:ext cx="4289292"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舗装：第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回道路・橋梁等部会資料</a:t>
            </a:r>
            <a:endParaRPr lang="en-US" altLang="ja-JP" sz="12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BA3D5935-2ECC-9611-81FE-B3C53DE14F79}"/>
              </a:ext>
            </a:extLst>
          </p:cNvPr>
          <p:cNvPicPr>
            <a:picLocks noChangeAspect="1"/>
          </p:cNvPicPr>
          <p:nvPr/>
        </p:nvPicPr>
        <p:blipFill>
          <a:blip r:embed="rId2"/>
          <a:stretch>
            <a:fillRect/>
          </a:stretch>
        </p:blipFill>
        <p:spPr>
          <a:xfrm>
            <a:off x="3158325" y="3931625"/>
            <a:ext cx="5683199" cy="2680908"/>
          </a:xfrm>
          <a:prstGeom prst="rect">
            <a:avLst/>
          </a:prstGeom>
        </p:spPr>
      </p:pic>
      <p:sp>
        <p:nvSpPr>
          <p:cNvPr id="59" name="コンテンツ プレースホルダー 2">
            <a:extLst>
              <a:ext uri="{FF2B5EF4-FFF2-40B4-BE49-F238E27FC236}">
                <a16:creationId xmlns:a16="http://schemas.microsoft.com/office/drawing/2014/main" id="{6AA42E9A-AB90-0724-F34D-06A7E040087F}"/>
              </a:ext>
            </a:extLst>
          </p:cNvPr>
          <p:cNvSpPr txBox="1">
            <a:spLocks/>
          </p:cNvSpPr>
          <p:nvPr/>
        </p:nvSpPr>
        <p:spPr bwMode="auto">
          <a:xfrm>
            <a:off x="222301" y="988408"/>
            <a:ext cx="2778074" cy="5489373"/>
          </a:xfrm>
          <a:prstGeom prst="rect">
            <a:avLst/>
          </a:prstGeom>
          <a:noFill/>
          <a:ln w="12700">
            <a:no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①重点化指標の見直し</a:t>
            </a:r>
          </a:p>
          <a:p>
            <a:pPr marL="180975" indent="-180975"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「損傷進行の早さ」と「道路利用者・沿道住民への影響」の視点から指標を見直し</a:t>
            </a:r>
          </a:p>
          <a:p>
            <a:pPr marL="180975" indent="-180975"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「大型車交通量」と「地域区分」を新指標として選定</a:t>
            </a: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②重点化の考え方</a:t>
            </a:r>
          </a:p>
          <a:p>
            <a:pPr marL="180975" indent="-180975"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舗装の劣化速度に対応した重点化指標</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優先度</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へ見直し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（「社会的影響度」の見直しと、「損傷の進行」の加味）</a:t>
            </a:r>
            <a:endParaRPr lang="en-US" altLang="ja-JP" sz="1400" dirty="0">
              <a:latin typeface="Meiryo UI" panose="020B0604030504040204" pitchFamily="50" charset="-128"/>
              <a:ea typeface="Meiryo UI" panose="020B0604030504040204" pitchFamily="50" charset="-128"/>
            </a:endParaRPr>
          </a:p>
        </p:txBody>
      </p:sp>
      <p:pic>
        <p:nvPicPr>
          <p:cNvPr id="60" name="図 59">
            <a:extLst>
              <a:ext uri="{FF2B5EF4-FFF2-40B4-BE49-F238E27FC236}">
                <a16:creationId xmlns:a16="http://schemas.microsoft.com/office/drawing/2014/main" id="{5A64921D-E601-4DA1-8815-41CAEC2C3757}"/>
              </a:ext>
            </a:extLst>
          </p:cNvPr>
          <p:cNvPicPr>
            <a:picLocks noChangeAspect="1"/>
          </p:cNvPicPr>
          <p:nvPr/>
        </p:nvPicPr>
        <p:blipFill>
          <a:blip r:embed="rId3"/>
          <a:stretch>
            <a:fillRect/>
          </a:stretch>
        </p:blipFill>
        <p:spPr>
          <a:xfrm>
            <a:off x="3102717" y="960451"/>
            <a:ext cx="5683199" cy="2849332"/>
          </a:xfrm>
          <a:prstGeom prst="rect">
            <a:avLst/>
          </a:prstGeom>
        </p:spPr>
      </p:pic>
    </p:spTree>
    <p:extLst>
      <p:ext uri="{BB962C8B-B14F-4D97-AF65-F5344CB8AC3E}">
        <p14:creationId xmlns:p14="http://schemas.microsoft.com/office/powerpoint/2010/main" val="187471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74611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4.4</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日常的な維持管理の着実な実践</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800" b="1" u="sng"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800"/>
              </a:lnSpc>
              <a:defRPr/>
            </a:pP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日常維持管理においては、施設不具合の早期発見・早期対応、苦情・要望事項への対応等、府民の安心・安全の確保、府民サービスの向上といった取組を引き続き着実に実施する。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P20_2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行目）</a:t>
            </a:r>
            <a:endParaRPr lang="ja-JP" altLang="en-US"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日常パトロールにおいても、職員によるドローン（自動操縦等）を活用するなど、省力化、効率化に努める。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P20_9</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361950" indent="-361950" algn="just">
              <a:lnSpc>
                <a:spcPts val="1800"/>
              </a:lnSpc>
              <a:buFont typeface="Wingdings" panose="05000000000000000000" pitchFamily="2" charset="2"/>
              <a:buChar char="l"/>
              <a:defRPr/>
            </a:pPr>
            <a:r>
              <a:rPr lang="ja-JP" altLang="en-US" sz="1400" u="sng" dirty="0">
                <a:solidFill>
                  <a:srgbClr val="FF0000"/>
                </a:solidFill>
                <a:latin typeface="Meiryo UI" panose="020B0604030504040204" pitchFamily="50" charset="-128"/>
                <a:ea typeface="Meiryo UI" panose="020B0604030504040204" pitchFamily="50" charset="-128"/>
              </a:rPr>
              <a:t>補修・更新を行った際は、維持管理</a:t>
            </a:r>
            <a:r>
              <a:rPr lang="en-US" altLang="ja-JP" sz="1400" u="sng" dirty="0">
                <a:solidFill>
                  <a:srgbClr val="FF0000"/>
                </a:solidFill>
                <a:latin typeface="Meiryo UI" panose="020B0604030504040204" pitchFamily="50" charset="-128"/>
                <a:ea typeface="Meiryo UI" panose="020B0604030504040204" pitchFamily="50" charset="-128"/>
              </a:rPr>
              <a:t>DB</a:t>
            </a:r>
            <a:r>
              <a:rPr lang="ja-JP" altLang="en-US" sz="1400" u="sng" dirty="0">
                <a:solidFill>
                  <a:srgbClr val="FF0000"/>
                </a:solidFill>
                <a:latin typeface="Meiryo UI" panose="020B0604030504040204" pitchFamily="50" charset="-128"/>
                <a:ea typeface="Meiryo UI" panose="020B0604030504040204" pitchFamily="50" charset="-128"/>
              </a:rPr>
              <a:t>に蓄積を行い、予防保全のレベルアップを図る。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361950" indent="-361950" algn="just">
              <a:lnSpc>
                <a:spcPts val="1800"/>
              </a:lnSpc>
              <a:defRPr/>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4.5</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p>
          <a:p>
            <a:pPr marL="361950" indent="-361950" algn="just">
              <a:lnSpc>
                <a:spcPts val="1800"/>
              </a:lnSpc>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建設および補修・補強の計画、設計等の段階において、最小限の維持管理でこれまで以上に施設の長寿命化が実現できる新たな技術、材料、工法の活用を検討し、ライフサイクルコストの縮減を図る。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P20_20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ja-JP" altLang="en-US"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ja-JP" altLang="en-US"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ja-JP" altLang="en-US" sz="18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2" name="スライド番号プレースホルダー 1">
            <a:extLst>
              <a:ext uri="{FF2B5EF4-FFF2-40B4-BE49-F238E27FC236}">
                <a16:creationId xmlns:a16="http://schemas.microsoft.com/office/drawing/2014/main" id="{23D1484F-D9EA-453B-B676-7A0A37D4B079}"/>
              </a:ext>
            </a:extLst>
          </p:cNvPr>
          <p:cNvSpPr>
            <a:spLocks noGrp="1"/>
          </p:cNvSpPr>
          <p:nvPr>
            <p:ph type="sldNum" sz="quarter" idx="12"/>
          </p:nvPr>
        </p:nvSpPr>
        <p:spPr>
          <a:xfrm>
            <a:off x="7086600" y="6465031"/>
            <a:ext cx="2057400" cy="365125"/>
          </a:xfrm>
        </p:spPr>
        <p:txBody>
          <a:bodyPr/>
          <a:lstStyle/>
          <a:p>
            <a:fld id="{48BBEAFE-69FE-4577-B854-0FB5964019F8}" type="slidenum">
              <a:rPr kumimoji="1" lang="ja-JP" altLang="en-US" smtClean="0"/>
              <a:t>22</a:t>
            </a:fld>
            <a:endParaRPr kumimoji="1" lang="ja-JP" altLang="en-US" dirty="0"/>
          </a:p>
        </p:txBody>
      </p:sp>
    </p:spTree>
    <p:extLst>
      <p:ext uri="{BB962C8B-B14F-4D97-AF65-F5344CB8AC3E}">
        <p14:creationId xmlns:p14="http://schemas.microsoft.com/office/powerpoint/2010/main" val="288881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3">
            <a:extLst>
              <a:ext uri="{FF2B5EF4-FFF2-40B4-BE49-F238E27FC236}">
                <a16:creationId xmlns:a16="http://schemas.microsoft.com/office/drawing/2014/main" id="{F48954B6-8F53-B323-6AE3-2B1D61FDF62C}"/>
              </a:ext>
            </a:extLst>
          </p:cNvPr>
          <p:cNvSpPr/>
          <p:nvPr/>
        </p:nvSpPr>
        <p:spPr>
          <a:xfrm>
            <a:off x="89383" y="4133850"/>
            <a:ext cx="8934975" cy="2664000"/>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3310161"/>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5.1</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人材の育成と確保、技術力の向上と継承</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大阪府技術職員は、施設の管理者として現場の最前線に立ち、施設を良好に保つとともに不具合をいち早く察知、対処するなど府民の安全を確保することが求められている。合わせて、効率的・効果的に維持管理を進めていくため、専門的な知識、現場経験、適切に評価・判断できる高度な施設管理のマネジメント力が必要である。</a:t>
            </a:r>
            <a:r>
              <a:rPr lang="zh-TW" altLang="en-US" sz="1200" kern="100" dirty="0">
                <a:solidFill>
                  <a:prstClr val="black"/>
                </a:solidFill>
                <a:latin typeface="Meiryo UI" panose="020B0604030504040204" pitchFamily="50" charset="-128"/>
                <a:ea typeface="Meiryo UI" panose="020B0604030504040204" pitchFamily="50" charset="-128"/>
                <a:cs typeface="Times New Roman"/>
              </a:rPr>
              <a:t>（基本方針</a:t>
            </a:r>
            <a:r>
              <a:rPr lang="en-US" altLang="zh-TW" sz="1200" kern="100" dirty="0">
                <a:solidFill>
                  <a:prstClr val="black"/>
                </a:solidFill>
                <a:latin typeface="Meiryo UI" panose="020B0604030504040204" pitchFamily="50" charset="-128"/>
                <a:ea typeface="Meiryo UI" panose="020B0604030504040204" pitchFamily="50" charset="-128"/>
                <a:cs typeface="Times New Roman"/>
              </a:rPr>
              <a:t>P</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2</a:t>
            </a:r>
            <a:r>
              <a:rPr lang="en-US" altLang="zh-TW" sz="1200" kern="100" dirty="0">
                <a:solidFill>
                  <a:prstClr val="black"/>
                </a:solidFill>
                <a:latin typeface="Meiryo UI" panose="020B0604030504040204" pitchFamily="50" charset="-128"/>
                <a:ea typeface="Meiryo UI" panose="020B0604030504040204" pitchFamily="50" charset="-128"/>
                <a:cs typeface="Times New Roman"/>
              </a:rPr>
              <a:t>1_</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9</a:t>
            </a:r>
            <a:r>
              <a:rPr lang="zh-TW" altLang="en-US" sz="1200" kern="100" dirty="0">
                <a:solidFill>
                  <a:prstClr val="black"/>
                </a:solidFill>
                <a:latin typeface="Meiryo UI" panose="020B0604030504040204" pitchFamily="50" charset="-128"/>
                <a:ea typeface="Meiryo UI" panose="020B0604030504040204" pitchFamily="50" charset="-128"/>
                <a:cs typeface="Times New Roman"/>
              </a:rPr>
              <a:t>～</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12</a:t>
            </a:r>
            <a:r>
              <a:rPr lang="zh-TW" altLang="en-US" sz="1200" kern="100" dirty="0">
                <a:solidFill>
                  <a:prstClr val="black"/>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技術職員の人材育成および専門的知識をもった人材の確保、技術力の向上と蓄積された技術の継承は引き続き重要である。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P21_13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外部研修等への職員の積極的な参加促進、設計・施工から点検・補修、更新計画の検討まで、一連のライフサイクルを理解し、施設をマネジメントできる、維持管理技術の習得等に向けた人材育成を検討していく。</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P21_15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algn="just">
              <a:lnSpc>
                <a:spcPts val="1900"/>
              </a:lnSpc>
              <a:defRPr/>
            </a:pPr>
            <a:endParaRPr lang="ja-JP" altLang="en-US"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F108267E-FA7E-4C86-A1A6-F423BB9E74B9}"/>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23</a:t>
            </a:fld>
            <a:endParaRPr kumimoji="1" lang="ja-JP" altLang="en-US" dirty="0"/>
          </a:p>
        </p:txBody>
      </p:sp>
      <p:sp>
        <p:nvSpPr>
          <p:cNvPr id="6" name="コンテンツ プレースホルダー 2">
            <a:extLst>
              <a:ext uri="{FF2B5EF4-FFF2-40B4-BE49-F238E27FC236}">
                <a16:creationId xmlns:a16="http://schemas.microsoft.com/office/drawing/2014/main" id="{5A1BE436-2433-6D8A-CD0B-0694ED52BFEB}"/>
              </a:ext>
            </a:extLst>
          </p:cNvPr>
          <p:cNvSpPr txBox="1">
            <a:spLocks/>
          </p:cNvSpPr>
          <p:nvPr/>
        </p:nvSpPr>
        <p:spPr bwMode="auto">
          <a:xfrm>
            <a:off x="119642" y="4133850"/>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これまでの取り組み状況</a:t>
            </a:r>
            <a:endParaRPr lang="ja-JP" altLang="en-US" sz="16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914E08D9-581E-3276-10F7-99BF98FD2416}"/>
              </a:ext>
            </a:extLst>
          </p:cNvPr>
          <p:cNvSpPr txBox="1">
            <a:spLocks/>
          </p:cNvSpPr>
          <p:nvPr/>
        </p:nvSpPr>
        <p:spPr bwMode="auto">
          <a:xfrm>
            <a:off x="218460" y="4508501"/>
            <a:ext cx="4407124" cy="2031999"/>
          </a:xfrm>
          <a:prstGeom prst="rect">
            <a:avLst/>
          </a:prstGeom>
          <a:solidFill>
            <a:schemeClr val="bg1"/>
          </a:solidFill>
          <a:ln w="19050">
            <a:solidFill>
              <a:schemeClr val="tx1"/>
            </a:solid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b="1" dirty="0">
                <a:latin typeface="Meiryo UI" panose="020B0604030504040204" pitchFamily="50" charset="-128"/>
                <a:ea typeface="Meiryo UI" panose="020B0604030504040204" pitchFamily="50" charset="-128"/>
              </a:rPr>
              <a:t>技術職員人材育成プラン（案）平成</a:t>
            </a:r>
            <a:r>
              <a:rPr lang="en-US" altLang="ja-JP" sz="1200" b="1" dirty="0">
                <a:latin typeface="Meiryo UI" panose="020B0604030504040204" pitchFamily="50" charset="-128"/>
                <a:ea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月策定</a:t>
            </a:r>
            <a:endParaRPr lang="en-US" altLang="ja-JP" sz="1200" b="1"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入庁直後の若手から中堅・ベテランまでの育成目標と到達点を明記した、人材育成プランを策定</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特に若手職員の育成に焦点を当て、研修の充実化等を実施</a:t>
            </a:r>
            <a:endParaRPr lang="en-US" altLang="ja-JP" sz="12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A2C8B4-73E5-B568-7F2D-E021BE86E3ED}"/>
              </a:ext>
            </a:extLst>
          </p:cNvPr>
          <p:cNvPicPr>
            <a:picLocks noChangeAspect="1"/>
          </p:cNvPicPr>
          <p:nvPr/>
        </p:nvPicPr>
        <p:blipFill>
          <a:blip r:embed="rId2"/>
          <a:stretch>
            <a:fillRect/>
          </a:stretch>
        </p:blipFill>
        <p:spPr>
          <a:xfrm>
            <a:off x="324683" y="5451922"/>
            <a:ext cx="4209218" cy="877150"/>
          </a:xfrm>
          <a:prstGeom prst="rect">
            <a:avLst/>
          </a:prstGeom>
        </p:spPr>
      </p:pic>
      <p:sp>
        <p:nvSpPr>
          <p:cNvPr id="10" name="コンテンツ プレースホルダー 2">
            <a:extLst>
              <a:ext uri="{FF2B5EF4-FFF2-40B4-BE49-F238E27FC236}">
                <a16:creationId xmlns:a16="http://schemas.microsoft.com/office/drawing/2014/main" id="{DA3321C9-A98B-FA2E-0719-B569B6FD7216}"/>
              </a:ext>
            </a:extLst>
          </p:cNvPr>
          <p:cNvSpPr txBox="1">
            <a:spLocks/>
          </p:cNvSpPr>
          <p:nvPr/>
        </p:nvSpPr>
        <p:spPr bwMode="auto">
          <a:xfrm>
            <a:off x="4735068" y="4508501"/>
            <a:ext cx="4190474" cy="856848"/>
          </a:xfrm>
          <a:prstGeom prst="rect">
            <a:avLst/>
          </a:prstGeom>
          <a:solidFill>
            <a:schemeClr val="bg1"/>
          </a:solidFill>
          <a:ln w="19050">
            <a:solidFill>
              <a:schemeClr val="tx1"/>
            </a:solid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b="1" dirty="0">
                <a:latin typeface="Meiryo UI" panose="020B0604030504040204" pitchFamily="50" charset="-128"/>
                <a:ea typeface="Meiryo UI" panose="020B0604030504040204" pitchFamily="50" charset="-128"/>
              </a:rPr>
              <a:t>専門技術の習得に向けた研修の実施</a:t>
            </a:r>
            <a:endParaRPr lang="en-US" altLang="ja-JP" sz="1200" b="1"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採用後３年以内の若手職員に対する基礎的研修の実施</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中堅職員向けの共通研修としての技術研修、各専門分野の分野別専門技術研修を実施</a:t>
            </a:r>
            <a:endParaRPr lang="en-US" altLang="ja-JP" sz="1200" dirty="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DEE365EA-4314-2B09-1169-ED2C0874CDEE}"/>
              </a:ext>
            </a:extLst>
          </p:cNvPr>
          <p:cNvSpPr txBox="1">
            <a:spLocks/>
          </p:cNvSpPr>
          <p:nvPr/>
        </p:nvSpPr>
        <p:spPr bwMode="auto">
          <a:xfrm>
            <a:off x="4744592" y="5431836"/>
            <a:ext cx="4190474" cy="1108664"/>
          </a:xfrm>
          <a:prstGeom prst="rect">
            <a:avLst/>
          </a:prstGeom>
          <a:solidFill>
            <a:schemeClr val="bg1"/>
          </a:solidFill>
          <a:ln w="19050">
            <a:solidFill>
              <a:schemeClr val="tx1"/>
            </a:solid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b="1" dirty="0">
                <a:latin typeface="Meiryo UI" panose="020B0604030504040204" pitchFamily="50" charset="-128"/>
                <a:ea typeface="Meiryo UI" panose="020B0604030504040204" pitchFamily="50" charset="-128"/>
              </a:rPr>
              <a:t>人財育成マネジメント計画書</a:t>
            </a:r>
            <a:r>
              <a:rPr lang="ja-JP" altLang="en-US" sz="1050" b="1" dirty="0">
                <a:latin typeface="Meiryo UI" panose="020B0604030504040204" pitchFamily="50" charset="-128"/>
                <a:ea typeface="Meiryo UI" panose="020B0604030504040204" pitchFamily="50" charset="-128"/>
              </a:rPr>
              <a:t>（令和４年策定、令和６年改訂）</a:t>
            </a:r>
            <a:endParaRPr lang="en-US" altLang="ja-JP" sz="1200" b="1"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若手育成期職員に求める技術スキルを明確にし、年間の習得目標や研修受講計画等を職員・上司双方で対話しながら作成</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年度末に各スキルの習得度を評価し、次年度以降の育成計画に反映。令和５年度から全所属を対象に本格実施</a:t>
            </a:r>
            <a:endParaRPr lang="en-US" altLang="ja-JP" sz="1200" dirty="0">
              <a:latin typeface="Meiryo UI" panose="020B0604030504040204" pitchFamily="50" charset="-128"/>
              <a:ea typeface="Meiryo UI" panose="020B0604030504040204" pitchFamily="50" charset="-128"/>
            </a:endParaRPr>
          </a:p>
        </p:txBody>
      </p:sp>
      <p:sp>
        <p:nvSpPr>
          <p:cNvPr id="12" name="コンテンツ プレースホルダー 2">
            <a:extLst>
              <a:ext uri="{FF2B5EF4-FFF2-40B4-BE49-F238E27FC236}">
                <a16:creationId xmlns:a16="http://schemas.microsoft.com/office/drawing/2014/main" id="{3DBAFA0B-7AD6-15A2-3555-892EAF50F3BE}"/>
              </a:ext>
            </a:extLst>
          </p:cNvPr>
          <p:cNvSpPr txBox="1">
            <a:spLocks/>
          </p:cNvSpPr>
          <p:nvPr/>
        </p:nvSpPr>
        <p:spPr bwMode="auto">
          <a:xfrm>
            <a:off x="9365242" y="4689409"/>
            <a:ext cx="2112383"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回審議会資料より</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3749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143">
            <a:extLst>
              <a:ext uri="{FF2B5EF4-FFF2-40B4-BE49-F238E27FC236}">
                <a16:creationId xmlns:a16="http://schemas.microsoft.com/office/drawing/2014/main" id="{B9F25F9C-CEE5-A10C-5DAA-86451E2166B6}"/>
              </a:ext>
            </a:extLst>
          </p:cNvPr>
          <p:cNvSpPr/>
          <p:nvPr/>
        </p:nvSpPr>
        <p:spPr>
          <a:xfrm>
            <a:off x="89383" y="3705361"/>
            <a:ext cx="8934975" cy="3057389"/>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2912399"/>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データ蓄積・管理体制の確立</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4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点検・診断結果や補修履歴等のデータを維持管理</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DB</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に継続的に蓄積し、施設の劣化予測や補修対策に活用することで、予防保全のレベルアップを図る。</a:t>
            </a:r>
            <a:r>
              <a:rPr lang="ja-JP" altLang="en-US" sz="1400" dirty="0">
                <a:latin typeface="Meiryo UI" panose="020B0604030504040204" pitchFamily="50" charset="-128"/>
                <a:ea typeface="Meiryo UI" panose="020B0604030504040204" pitchFamily="50" charset="-128"/>
              </a:rPr>
              <a:t>（基本方針</a:t>
            </a:r>
            <a:r>
              <a:rPr lang="en-US" altLang="ja-JP" sz="1400" dirty="0">
                <a:latin typeface="Meiryo UI" panose="020B0604030504040204" pitchFamily="50" charset="-128"/>
                <a:ea typeface="Meiryo UI" panose="020B0604030504040204" pitchFamily="50" charset="-128"/>
              </a:rPr>
              <a:t>P21_24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行目）</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データ蓄積の徹底とデータ分析に基づく予防保全のレベルアップを図る。</a:t>
            </a:r>
            <a:r>
              <a:rPr lang="ja-JP" altLang="en-US" sz="1400" dirty="0">
                <a:latin typeface="Meiryo UI" panose="020B0604030504040204" pitchFamily="50" charset="-128"/>
                <a:ea typeface="Meiryo UI" panose="020B0604030504040204" pitchFamily="50" charset="-128"/>
              </a:rPr>
              <a:t>（基本方針</a:t>
            </a:r>
            <a:r>
              <a:rPr lang="en-US" altLang="ja-JP" sz="1400" dirty="0">
                <a:latin typeface="Meiryo UI" panose="020B0604030504040204" pitchFamily="50" charset="-128"/>
                <a:ea typeface="Meiryo UI" panose="020B0604030504040204" pitchFamily="50" charset="-128"/>
              </a:rPr>
              <a:t>P21_27</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行目）</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民間等の技術動向（どのようなデータで、何ができるか＝シーズ）について引き続き調査し、活用を検討する。</a:t>
            </a:r>
            <a:r>
              <a:rPr lang="ja-JP" altLang="en-US" sz="1400" dirty="0">
                <a:latin typeface="Meiryo UI" panose="020B0604030504040204" pitchFamily="50" charset="-128"/>
                <a:ea typeface="Meiryo UI" panose="020B0604030504040204" pitchFamily="50" charset="-128"/>
              </a:rPr>
              <a:t>（基本方針</a:t>
            </a:r>
            <a:r>
              <a:rPr lang="en-US" altLang="ja-JP" sz="1400" dirty="0">
                <a:latin typeface="Meiryo UI" panose="020B0604030504040204" pitchFamily="50" charset="-128"/>
                <a:ea typeface="Meiryo UI" panose="020B0604030504040204" pitchFamily="50" charset="-128"/>
              </a:rPr>
              <a:t>P21_31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rPr>
              <a:t>行目）</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データ入力の効率化・省力化のための</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DX</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技術の導入を検討する。</a:t>
            </a:r>
            <a:r>
              <a:rPr lang="ja-JP" altLang="en-US" sz="1400" dirty="0">
                <a:latin typeface="Meiryo UI" panose="020B0604030504040204" pitchFamily="50" charset="-128"/>
                <a:ea typeface="Meiryo UI" panose="020B0604030504040204" pitchFamily="50" charset="-128"/>
              </a:rPr>
              <a:t>（基本方針</a:t>
            </a:r>
            <a:r>
              <a:rPr lang="en-US" altLang="ja-JP" sz="1400" dirty="0">
                <a:latin typeface="Meiryo UI" panose="020B0604030504040204" pitchFamily="50" charset="-128"/>
                <a:ea typeface="Meiryo UI" panose="020B0604030504040204" pitchFamily="50" charset="-128"/>
              </a:rPr>
              <a:t>P21_33</a:t>
            </a:r>
            <a:r>
              <a:rPr lang="ja-JP" altLang="en-US" sz="1400" dirty="0">
                <a:latin typeface="Meiryo UI" panose="020B0604030504040204" pitchFamily="50" charset="-128"/>
                <a:ea typeface="Meiryo UI" panose="020B0604030504040204" pitchFamily="50" charset="-128"/>
              </a:rPr>
              <a:t>行目）</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ja-JP" altLang="en-US"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F108267E-FA7E-4C86-A1A6-F423BB9E74B9}"/>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24</a:t>
            </a:fld>
            <a:endParaRPr kumimoji="1" lang="ja-JP" altLang="en-US" dirty="0"/>
          </a:p>
        </p:txBody>
      </p:sp>
      <p:sp>
        <p:nvSpPr>
          <p:cNvPr id="6" name="コンテンツ プレースホルダー 2">
            <a:extLst>
              <a:ext uri="{FF2B5EF4-FFF2-40B4-BE49-F238E27FC236}">
                <a16:creationId xmlns:a16="http://schemas.microsoft.com/office/drawing/2014/main" id="{4BFA5BF1-A09E-9873-9EA7-490AB55F8384}"/>
              </a:ext>
            </a:extLst>
          </p:cNvPr>
          <p:cNvSpPr txBox="1">
            <a:spLocks/>
          </p:cNvSpPr>
          <p:nvPr/>
        </p:nvSpPr>
        <p:spPr bwMode="auto">
          <a:xfrm>
            <a:off x="3799859" y="3857182"/>
            <a:ext cx="5108077" cy="895349"/>
          </a:xfrm>
          <a:prstGeom prst="rect">
            <a:avLst/>
          </a:prstGeom>
          <a:solidFill>
            <a:schemeClr val="bg1"/>
          </a:solidFill>
          <a:ln w="1905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＜維持管理</a:t>
            </a:r>
            <a:r>
              <a:rPr lang="en-US" altLang="ja-JP" sz="1200" dirty="0">
                <a:latin typeface="Meiryo UI" panose="020B0604030504040204" pitchFamily="50" charset="-128"/>
                <a:ea typeface="Meiryo UI" panose="020B0604030504040204" pitchFamily="50" charset="-128"/>
              </a:rPr>
              <a:t>DB</a:t>
            </a:r>
            <a:r>
              <a:rPr lang="ja-JP" altLang="en-US" sz="1200" dirty="0">
                <a:latin typeface="Meiryo UI" panose="020B0604030504040204" pitchFamily="50" charset="-128"/>
                <a:ea typeface="Meiryo UI" panose="020B0604030504040204" pitchFamily="50" charset="-128"/>
              </a:rPr>
              <a:t>の活用事例＞</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道路照明灯の電気料金突合システムの導入</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電気契約に関する事務手続きを体系的にとりまとめ</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システム活用により、業務効率化、契約制度の向上、手続きの確実性に寄与</a:t>
            </a:r>
            <a:endParaRPr lang="en-US"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A8E24FB-C101-62A2-C561-4402B357572D}"/>
              </a:ext>
            </a:extLst>
          </p:cNvPr>
          <p:cNvPicPr>
            <a:picLocks noChangeAspect="1"/>
          </p:cNvPicPr>
          <p:nvPr/>
        </p:nvPicPr>
        <p:blipFill rotWithShape="1">
          <a:blip r:embed="rId2"/>
          <a:srcRect l="37407" r="-1"/>
          <a:stretch/>
        </p:blipFill>
        <p:spPr>
          <a:xfrm>
            <a:off x="306887" y="3794060"/>
            <a:ext cx="3338509" cy="2965136"/>
          </a:xfrm>
          <a:prstGeom prst="rect">
            <a:avLst/>
          </a:prstGeom>
        </p:spPr>
      </p:pic>
      <p:sp>
        <p:nvSpPr>
          <p:cNvPr id="8" name="コンテンツ プレースホルダー 2">
            <a:extLst>
              <a:ext uri="{FF2B5EF4-FFF2-40B4-BE49-F238E27FC236}">
                <a16:creationId xmlns:a16="http://schemas.microsoft.com/office/drawing/2014/main" id="{B40DFD98-3CAC-0BF8-984C-90A8A673F8E7}"/>
              </a:ext>
            </a:extLst>
          </p:cNvPr>
          <p:cNvSpPr txBox="1">
            <a:spLocks/>
          </p:cNvSpPr>
          <p:nvPr/>
        </p:nvSpPr>
        <p:spPr bwMode="auto">
          <a:xfrm>
            <a:off x="3799859" y="4924117"/>
            <a:ext cx="5108077" cy="1342889"/>
          </a:xfrm>
          <a:prstGeom prst="rect">
            <a:avLst/>
          </a:prstGeom>
          <a:solidFill>
            <a:schemeClr val="bg1"/>
          </a:solidFill>
          <a:ln w="19050">
            <a:solidFill>
              <a:schemeClr val="accent5"/>
            </a:solidFill>
            <a:prstDash val="dash"/>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維持管理</a:t>
            </a:r>
            <a:r>
              <a:rPr lang="en-US" altLang="ja-JP" sz="1200" dirty="0">
                <a:latin typeface="Meiryo UI" panose="020B0604030504040204" pitchFamily="50" charset="-128"/>
                <a:ea typeface="Meiryo UI" panose="020B0604030504040204" pitchFamily="50" charset="-128"/>
              </a:rPr>
              <a:t>DB</a:t>
            </a:r>
            <a:r>
              <a:rPr lang="ja-JP" altLang="en-US" sz="1200" dirty="0">
                <a:latin typeface="Meiryo UI" panose="020B0604030504040204" pitchFamily="50" charset="-128"/>
                <a:ea typeface="Meiryo UI" panose="020B0604030504040204" pitchFamily="50" charset="-128"/>
              </a:rPr>
              <a:t>以外を使用する施設</a:t>
            </a: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海岸設備および道路設備について、紙媒体で蓄積している点検データを電子化。</a:t>
            </a: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下水管渠のデータを下水道台帳管理システム標準仕様（日本下水道協会の標準仕様）で管理していく。</a:t>
            </a: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下水設備のデータを</a:t>
            </a:r>
            <a:r>
              <a:rPr lang="en-US" altLang="ja-JP" sz="1200" dirty="0">
                <a:latin typeface="Meiryo UI" panose="020B0604030504040204" pitchFamily="50" charset="-128"/>
                <a:ea typeface="Meiryo UI" panose="020B0604030504040204" pitchFamily="50" charset="-128"/>
              </a:rPr>
              <a:t>AMDB</a:t>
            </a:r>
            <a:r>
              <a:rPr lang="ja-JP" altLang="en-US" sz="1200" dirty="0">
                <a:latin typeface="Meiryo UI" panose="020B0604030504040204" pitchFamily="50" charset="-128"/>
                <a:ea typeface="Meiryo UI" panose="020B0604030504040204" pitchFamily="50" charset="-128"/>
              </a:rPr>
              <a:t>で管理していく（</a:t>
            </a:r>
            <a:r>
              <a:rPr lang="en-US" altLang="ja-JP" sz="1200" dirty="0">
                <a:latin typeface="Meiryo UI" panose="020B0604030504040204" pitchFamily="50" charset="-128"/>
                <a:ea typeface="Meiryo UI" panose="020B0604030504040204" pitchFamily="50" charset="-128"/>
              </a:rPr>
              <a:t>AMDB</a:t>
            </a:r>
            <a:r>
              <a:rPr lang="ja-JP" altLang="en-US" sz="1200" dirty="0">
                <a:latin typeface="Meiryo UI" panose="020B0604030504040204" pitchFamily="50" charset="-128"/>
                <a:ea typeface="Meiryo UI" panose="020B0604030504040204" pitchFamily="50" charset="-128"/>
              </a:rPr>
              <a:t>：日本下水道事業団が提供するサービス）。</a:t>
            </a:r>
            <a:endParaRPr lang="en-US" altLang="ja-JP" sz="1200" dirty="0">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F3DDEBB-F460-EA8E-8CFC-0834B8DAE338}"/>
              </a:ext>
            </a:extLst>
          </p:cNvPr>
          <p:cNvSpPr txBox="1">
            <a:spLocks/>
          </p:cNvSpPr>
          <p:nvPr/>
        </p:nvSpPr>
        <p:spPr bwMode="auto">
          <a:xfrm>
            <a:off x="9365242" y="4689409"/>
            <a:ext cx="2112383"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回審議会資料より</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149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74611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府と市町村等が管理する地域全体のインフラを適切かつ効率的に維持管理することが府民の安全・安心を確保する上で極めて重要である。</a:t>
            </a:r>
            <a:r>
              <a:rPr lang="ja-JP" altLang="en-US" sz="1200" dirty="0">
                <a:latin typeface="Meiryo UI" panose="020B0604030504040204" pitchFamily="50" charset="-128"/>
                <a:ea typeface="Meiryo UI" panose="020B0604030504040204" pitchFamily="50" charset="-128"/>
              </a:rPr>
              <a:t> （基本方針</a:t>
            </a:r>
            <a:r>
              <a:rPr lang="en-US" altLang="ja-JP" sz="1200" dirty="0">
                <a:latin typeface="Meiryo UI" panose="020B0604030504040204" pitchFamily="50" charset="-128"/>
                <a:ea typeface="Meiryo UI" panose="020B0604030504040204" pitchFamily="50" charset="-128"/>
              </a:rPr>
              <a:t>P22_2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土木事務所が中心となり地域特性を踏まえて地域単位で市町村、大学等との連携、維持管理におけるノウハウの共有、人材育成、技術連携に取組むことで、それぞれの施設管理者が責任をもって、将来にわたり良好に都市基盤施設を維持管理し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平成</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27</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年に構築した、地域維持管理連携プラットフォームを活用し、引き続き、維持管理の連携体制を強化する。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P22_6</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具体的な取組については、他の自治体での取組なども参考に検討を進めていく。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P22_9</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dirty="0">
                <a:solidFill>
                  <a:srgbClr val="FF0000"/>
                </a:solidFill>
                <a:latin typeface="Meiryo UI" panose="020B0604030504040204" pitchFamily="50" charset="-128"/>
                <a:ea typeface="Meiryo UI" panose="020B0604030504040204" pitchFamily="50" charset="-128"/>
              </a:rPr>
              <a:t>市町村の維持管理業務の広域連携や他分野連携による包括委託化（地域インフラ群再生戦略マネジメント）など、市町村の業務効率化に向け、効率的・効果的なマネジメント手法などの市町村支援についても検討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P22_7</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市町村の技術者不足や技術力継承のための、技術補完者である公益財団法人大阪府都市整備推進センター等を活用し、人材育成や維持管理の持続性向上を検討する。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P22_12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A2A2B03C-A4FE-4FFB-9CCB-1047B7C5D27B}"/>
              </a:ext>
            </a:extLst>
          </p:cNvPr>
          <p:cNvSpPr>
            <a:spLocks noGrp="1"/>
          </p:cNvSpPr>
          <p:nvPr>
            <p:ph type="sldNum" sz="quarter" idx="12"/>
          </p:nvPr>
        </p:nvSpPr>
        <p:spPr>
          <a:xfrm>
            <a:off x="7086600" y="6465031"/>
            <a:ext cx="2057400" cy="365125"/>
          </a:xfrm>
        </p:spPr>
        <p:txBody>
          <a:bodyPr/>
          <a:lstStyle/>
          <a:p>
            <a:fld id="{48BBEAFE-69FE-4577-B854-0FB5964019F8}" type="slidenum">
              <a:rPr kumimoji="1" lang="ja-JP" altLang="en-US" smtClean="0"/>
              <a:t>25</a:t>
            </a:fld>
            <a:endParaRPr kumimoji="1" lang="ja-JP" altLang="en-US" dirty="0"/>
          </a:p>
        </p:txBody>
      </p:sp>
    </p:spTree>
    <p:extLst>
      <p:ext uri="{BB962C8B-B14F-4D97-AF65-F5344CB8AC3E}">
        <p14:creationId xmlns:p14="http://schemas.microsoft.com/office/powerpoint/2010/main" val="26632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3">
            <a:extLst>
              <a:ext uri="{FF2B5EF4-FFF2-40B4-BE49-F238E27FC236}">
                <a16:creationId xmlns:a16="http://schemas.microsoft.com/office/drawing/2014/main" id="{97130A1C-FE22-777D-2BBB-E778C60E32B2}"/>
              </a:ext>
            </a:extLst>
          </p:cNvPr>
          <p:cNvSpPr/>
          <p:nvPr/>
        </p:nvSpPr>
        <p:spPr>
          <a:xfrm>
            <a:off x="89383" y="580231"/>
            <a:ext cx="8934975" cy="6153943"/>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A2A2B03C-A4FE-4FFB-9CCB-1047B7C5D27B}"/>
              </a:ext>
            </a:extLst>
          </p:cNvPr>
          <p:cNvSpPr>
            <a:spLocks noGrp="1"/>
          </p:cNvSpPr>
          <p:nvPr>
            <p:ph type="sldNum" sz="quarter" idx="12"/>
          </p:nvPr>
        </p:nvSpPr>
        <p:spPr>
          <a:xfrm>
            <a:off x="7086600" y="6465031"/>
            <a:ext cx="2057400" cy="365125"/>
          </a:xfrm>
        </p:spPr>
        <p:txBody>
          <a:bodyPr/>
          <a:lstStyle/>
          <a:p>
            <a:fld id="{48BBEAFE-69FE-4577-B854-0FB5964019F8}" type="slidenum">
              <a:rPr kumimoji="1" lang="ja-JP" altLang="en-US" smtClean="0"/>
              <a:t>26</a:t>
            </a:fld>
            <a:endParaRPr kumimoji="1" lang="ja-JP" altLang="en-US" dirty="0"/>
          </a:p>
        </p:txBody>
      </p:sp>
      <p:sp>
        <p:nvSpPr>
          <p:cNvPr id="6" name="コンテンツ プレースホルダー 2">
            <a:extLst>
              <a:ext uri="{FF2B5EF4-FFF2-40B4-BE49-F238E27FC236}">
                <a16:creationId xmlns:a16="http://schemas.microsoft.com/office/drawing/2014/main" id="{C836C810-B7AD-C6FE-A7A4-0FD2B56098CA}"/>
              </a:ext>
            </a:extLst>
          </p:cNvPr>
          <p:cNvSpPr txBox="1">
            <a:spLocks/>
          </p:cNvSpPr>
          <p:nvPr/>
        </p:nvSpPr>
        <p:spPr bwMode="auto">
          <a:xfrm>
            <a:off x="119642" y="626738"/>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地域維持管理連携プラットフォームの構成</a:t>
            </a:r>
            <a:endParaRPr lang="ja-JP" altLang="en-US" sz="16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8928AA1-B472-05EB-11FF-8475C7FEFE01}"/>
              </a:ext>
            </a:extLst>
          </p:cNvPr>
          <p:cNvPicPr>
            <a:picLocks noChangeAspect="1"/>
          </p:cNvPicPr>
          <p:nvPr/>
        </p:nvPicPr>
        <p:blipFill>
          <a:blip r:embed="rId2"/>
          <a:stretch>
            <a:fillRect/>
          </a:stretch>
        </p:blipFill>
        <p:spPr>
          <a:xfrm>
            <a:off x="215638" y="1038370"/>
            <a:ext cx="8707382" cy="3056019"/>
          </a:xfrm>
          <a:prstGeom prst="rect">
            <a:avLst/>
          </a:prstGeom>
        </p:spPr>
      </p:pic>
      <p:sp>
        <p:nvSpPr>
          <p:cNvPr id="11" name="コンテンツ プレースホルダー 2">
            <a:extLst>
              <a:ext uri="{FF2B5EF4-FFF2-40B4-BE49-F238E27FC236}">
                <a16:creationId xmlns:a16="http://schemas.microsoft.com/office/drawing/2014/main" id="{593D0708-AC2A-93B8-C134-C31CC3137F40}"/>
              </a:ext>
            </a:extLst>
          </p:cNvPr>
          <p:cNvSpPr txBox="1">
            <a:spLocks/>
          </p:cNvSpPr>
          <p:nvPr/>
        </p:nvSpPr>
        <p:spPr bwMode="auto">
          <a:xfrm>
            <a:off x="9365242" y="2117659"/>
            <a:ext cx="2112383" cy="72714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rPr>
              <a:t>PF</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取組状況：第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a:t>
            </a:r>
            <a:endParaRPr lang="en-US" altLang="ja-JP" sz="1200" dirty="0">
              <a:latin typeface="Meiryo UI" panose="020B0604030504040204" pitchFamily="50" charset="-128"/>
              <a:ea typeface="Meiryo UI" panose="020B0604030504040204" pitchFamily="50" charset="-128"/>
            </a:endParaRPr>
          </a:p>
        </p:txBody>
      </p:sp>
      <p:sp>
        <p:nvSpPr>
          <p:cNvPr id="12" name="コンテンツ プレースホルダー 2">
            <a:extLst>
              <a:ext uri="{FF2B5EF4-FFF2-40B4-BE49-F238E27FC236}">
                <a16:creationId xmlns:a16="http://schemas.microsoft.com/office/drawing/2014/main" id="{A941C60B-3368-0E1D-C490-6DB54FBFFDD1}"/>
              </a:ext>
            </a:extLst>
          </p:cNvPr>
          <p:cNvSpPr txBox="1">
            <a:spLocks/>
          </p:cNvSpPr>
          <p:nvPr/>
        </p:nvSpPr>
        <p:spPr bwMode="auto">
          <a:xfrm>
            <a:off x="119642" y="4298478"/>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これまでの取り組み状況</a:t>
            </a:r>
            <a:endParaRPr lang="ja-JP" altLang="en-US" sz="1600" dirty="0">
              <a:latin typeface="Meiryo UI" panose="020B0604030504040204" pitchFamily="50" charset="-128"/>
              <a:ea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CF90BF2F-E723-D3A4-636B-34EFDE8ED979}"/>
              </a:ext>
            </a:extLst>
          </p:cNvPr>
          <p:cNvSpPr txBox="1">
            <a:spLocks/>
          </p:cNvSpPr>
          <p:nvPr/>
        </p:nvSpPr>
        <p:spPr bwMode="auto">
          <a:xfrm>
            <a:off x="215638" y="4682209"/>
            <a:ext cx="8564378" cy="1797915"/>
          </a:xfrm>
          <a:prstGeom prst="rect">
            <a:avLst/>
          </a:prstGeom>
          <a:solidFill>
            <a:schemeClr val="bg1"/>
          </a:solidFill>
          <a:ln w="1905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spcBef>
                <a:spcPct val="0"/>
              </a:spcBef>
            </a:pPr>
            <a:r>
              <a:rPr lang="ja-JP" altLang="en-US" sz="1400" dirty="0">
                <a:latin typeface="Meiryo UI" panose="020B0604030504040204" pitchFamily="50" charset="-128"/>
                <a:ea typeface="Meiryo UI" panose="020B0604030504040204" pitchFamily="50" charset="-128"/>
              </a:rPr>
              <a:t>７⼟⽊事務所にプラットフォームを設置</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42</a:t>
            </a:r>
            <a:r>
              <a:rPr lang="ja-JP" altLang="en-US" sz="1100" dirty="0">
                <a:latin typeface="Meiryo UI" panose="020B0604030504040204" pitchFamily="50" charset="-128"/>
                <a:ea typeface="Meiryo UI" panose="020B0604030504040204" pitchFamily="50" charset="-128"/>
              </a:rPr>
              <a:t>市町村、</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学参画）</a:t>
            </a:r>
            <a:r>
              <a:rPr lang="ja-JP" altLang="en-US" sz="1400" dirty="0">
                <a:latin typeface="Meiryo UI" panose="020B0604030504040204" pitchFamily="50" charset="-128"/>
                <a:ea typeface="Meiryo UI" panose="020B0604030504040204" pitchFamily="50" charset="-128"/>
              </a:rPr>
              <a:t>し、維持管理の課題、取組みの共有や合同研修による⼈材育成を実施</a:t>
            </a:r>
          </a:p>
          <a:p>
            <a:pPr marL="85725" indent="-85725" eaLnBrk="1" hangingPunct="1">
              <a:spcBef>
                <a:spcPct val="0"/>
              </a:spcBef>
            </a:pP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市町村が橋梁やトンネルの点検業務を（公財）都市整備推進センターに⼀括発注（橋梁定期点検を延べ約</a:t>
            </a:r>
            <a:r>
              <a:rPr lang="en-US" altLang="ja-JP" sz="1400" dirty="0">
                <a:latin typeface="Meiryo UI" panose="020B0604030504040204" pitchFamily="50" charset="-128"/>
                <a:ea typeface="Meiryo UI" panose="020B0604030504040204" pitchFamily="50" charset="-128"/>
              </a:rPr>
              <a:t>6700</a:t>
            </a:r>
            <a:r>
              <a:rPr lang="ja-JP" altLang="en-US" sz="1400" dirty="0">
                <a:latin typeface="Meiryo UI" panose="020B0604030504040204" pitchFamily="50" charset="-128"/>
                <a:ea typeface="Meiryo UI" panose="020B0604030504040204" pitchFamily="50" charset="-128"/>
              </a:rPr>
              <a:t>橋実施（</a:t>
            </a:r>
            <a:r>
              <a:rPr lang="en-US" altLang="ja-JP" sz="1400" dirty="0">
                <a:latin typeface="Meiryo UI" panose="020B0604030504040204" pitchFamily="50" charset="-128"/>
                <a:ea typeface="Meiryo UI" panose="020B0604030504040204" pitchFamily="50" charset="-128"/>
              </a:rPr>
              <a:t>H27〜R5</a:t>
            </a:r>
            <a:r>
              <a:rPr lang="ja-JP" altLang="en-US" sz="1400" dirty="0">
                <a:latin typeface="Meiryo UI" panose="020B0604030504040204" pitchFamily="50" charset="-128"/>
                <a:ea typeface="Meiryo UI" panose="020B0604030504040204" pitchFamily="50" charset="-128"/>
              </a:rPr>
              <a:t>））</a:t>
            </a:r>
          </a:p>
          <a:p>
            <a:pPr marL="85725" indent="-85725" eaLnBrk="1" hangingPunct="1">
              <a:spcBef>
                <a:spcPct val="0"/>
              </a:spcBef>
            </a:pPr>
            <a:r>
              <a:rPr lang="ja-JP" altLang="en-US" sz="1400" dirty="0">
                <a:latin typeface="Meiryo UI" panose="020B0604030504040204" pitchFamily="50" charset="-128"/>
                <a:ea typeface="Meiryo UI" panose="020B0604030504040204" pitchFamily="50" charset="-128"/>
              </a:rPr>
              <a:t>画像解析・</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損傷診断に関する実証実験等、</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学との共同研究を実施（技術連携</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H27〜R5</a:t>
            </a:r>
            <a:r>
              <a:rPr lang="ja-JP" altLang="en-US" sz="1400" dirty="0">
                <a:latin typeface="Meiryo UI" panose="020B0604030504040204" pitchFamily="50" charset="-128"/>
                <a:ea typeface="Meiryo UI" panose="020B0604030504040204" pitchFamily="50" charset="-128"/>
              </a:rPr>
              <a:t>））</a:t>
            </a:r>
          </a:p>
          <a:p>
            <a:pPr marL="85725" indent="-85725" eaLnBrk="1" hangingPunct="1">
              <a:spcBef>
                <a:spcPct val="0"/>
              </a:spcBef>
            </a:pP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学に、さまざまな技術的な課題に関する技術相談を実施（技術相談</a:t>
            </a:r>
            <a:r>
              <a:rPr lang="en-US" altLang="ja-JP" sz="1400" dirty="0">
                <a:latin typeface="Meiryo UI" panose="020B0604030504040204" pitchFamily="50" charset="-128"/>
                <a:ea typeface="Meiryo UI" panose="020B0604030504040204" pitchFamily="50" charset="-128"/>
              </a:rPr>
              <a:t>125</a:t>
            </a:r>
            <a:r>
              <a:rPr lang="ja-JP" altLang="en-US" sz="1400" dirty="0">
                <a:latin typeface="Meiryo UI" panose="020B0604030504040204" pitchFamily="50" charset="-128"/>
                <a:ea typeface="Meiryo UI" panose="020B0604030504040204" pitchFamily="50" charset="-128"/>
              </a:rPr>
              <a:t>件、うち市町村</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H27〜R5</a:t>
            </a:r>
            <a:r>
              <a:rPr lang="ja-JP" altLang="en-US" sz="1400" dirty="0">
                <a:latin typeface="Meiryo UI" panose="020B0604030504040204" pitchFamily="50" charset="-128"/>
                <a:ea typeface="Meiryo UI" panose="020B0604030504040204" pitchFamily="50" charset="-128"/>
              </a:rPr>
              <a:t>））</a:t>
            </a:r>
          </a:p>
          <a:p>
            <a:pPr marL="85725" indent="-85725" eaLnBrk="1" hangingPunct="1">
              <a:spcBef>
                <a:spcPct val="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阪府職員が講師となり⼤学⽣へのメンテナンス講座を実施</a:t>
            </a:r>
          </a:p>
        </p:txBody>
      </p:sp>
    </p:spTree>
    <p:extLst>
      <p:ext uri="{BB962C8B-B14F-4D97-AF65-F5344CB8AC3E}">
        <p14:creationId xmlns:p14="http://schemas.microsoft.com/office/powerpoint/2010/main" val="302350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74611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5.4</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維持管理業務の改善と魅力向上のあり方</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4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新技術等の活用</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管理者ニーズと技術シーズのマッチングの機会を逃さず捉えるとともに、様々な機会を通して、管理者ニーズの発信や技術シーズを知る機会を広げ、新技術の掘り起こしを推進する。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P22_27</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メンテナンスサイクル全体の効率化やインフラの安全性・信頼性の向上の有無等の効果を評価できる方法を検討していく。</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P22_33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入札契約制度の改善</a:t>
            </a:r>
          </a:p>
          <a:p>
            <a:pPr marL="361950" indent="-361950" algn="just">
              <a:lnSpc>
                <a:spcPts val="19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地域単位における維持管理業務を包括的かつ継続的に契約する仕組みについて試行し、検証を行っているところであり、引き続き検討を進める。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P23_8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行目）</a:t>
            </a:r>
            <a:endParaRPr lang="ja-JP" altLang="en-US" sz="14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維持管理業務の魅力向上に向けて</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・魅力ある維持管理の取組を紹介し、府民の理解・信頼・共感の醸成に努める。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P23_20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1F19C815-70F2-45AC-AF3E-3BA521D2F3A1}"/>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27</a:t>
            </a:fld>
            <a:endParaRPr kumimoji="1" lang="ja-JP" altLang="en-US" dirty="0"/>
          </a:p>
        </p:txBody>
      </p:sp>
    </p:spTree>
    <p:extLst>
      <p:ext uri="{BB962C8B-B14F-4D97-AF65-F5344CB8AC3E}">
        <p14:creationId xmlns:p14="http://schemas.microsoft.com/office/powerpoint/2010/main" val="53068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6055716"/>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5.5</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計画の検証・改善</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見直しのポイント</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長寿命化計画を継続的に検証・改善するために、メンテナンスマネジメント委員会において維持管理目標（方針）の明確化、共有、</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の確認などを行い、</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サイクルによるマネジメントを推進していく。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点検頻度や管理水準などの見直しを行った項目については、見直し結果が妥当であるかを検証していく。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1F19C815-70F2-45AC-AF3E-3BA521D2F3A1}"/>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28</a:t>
            </a:fld>
            <a:endParaRPr kumimoji="1" lang="ja-JP" altLang="en-US" dirty="0"/>
          </a:p>
        </p:txBody>
      </p:sp>
      <p:sp>
        <p:nvSpPr>
          <p:cNvPr id="8" name="スライド番号プレースホルダー 1">
            <a:extLst>
              <a:ext uri="{FF2B5EF4-FFF2-40B4-BE49-F238E27FC236}">
                <a16:creationId xmlns:a16="http://schemas.microsoft.com/office/drawing/2014/main" id="{2CD4964F-639B-475F-BFEC-AA111143CD3B}"/>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BEAFE-69FE-4577-B854-0FB5964019F8}" type="slidenum">
              <a:rPr kumimoji="1" lang="ja-JP" altLang="en-US" smtClean="0"/>
              <a:pPr/>
              <a:t>28</a:t>
            </a:fld>
            <a:endParaRPr kumimoji="1" lang="ja-JP" altLang="en-US" dirty="0"/>
          </a:p>
        </p:txBody>
      </p:sp>
      <p:grpSp>
        <p:nvGrpSpPr>
          <p:cNvPr id="9" name="グループ化 8">
            <a:extLst>
              <a:ext uri="{FF2B5EF4-FFF2-40B4-BE49-F238E27FC236}">
                <a16:creationId xmlns:a16="http://schemas.microsoft.com/office/drawing/2014/main" id="{C2014866-7D37-4B49-B8C2-14C56216A4F1}"/>
              </a:ext>
            </a:extLst>
          </p:cNvPr>
          <p:cNvGrpSpPr/>
          <p:nvPr/>
        </p:nvGrpSpPr>
        <p:grpSpPr>
          <a:xfrm>
            <a:off x="780972" y="2920923"/>
            <a:ext cx="4629989" cy="3798050"/>
            <a:chOff x="780972" y="2976580"/>
            <a:chExt cx="4629989" cy="3798050"/>
          </a:xfrm>
        </p:grpSpPr>
        <p:sp>
          <p:nvSpPr>
            <p:cNvPr id="10" name="楕円 9">
              <a:extLst>
                <a:ext uri="{FF2B5EF4-FFF2-40B4-BE49-F238E27FC236}">
                  <a16:creationId xmlns:a16="http://schemas.microsoft.com/office/drawing/2014/main" id="{858181DC-3A83-4E82-997D-61921BD13E4C}"/>
                </a:ext>
              </a:extLst>
            </p:cNvPr>
            <p:cNvSpPr/>
            <p:nvPr/>
          </p:nvSpPr>
          <p:spPr>
            <a:xfrm>
              <a:off x="1509274" y="3696264"/>
              <a:ext cx="2358682" cy="2358682"/>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6A1EF039-425E-4CA3-8ED0-1795C2351DE4}"/>
                </a:ext>
              </a:extLst>
            </p:cNvPr>
            <p:cNvSpPr/>
            <p:nvPr/>
          </p:nvSpPr>
          <p:spPr>
            <a:xfrm>
              <a:off x="3137926" y="4089934"/>
              <a:ext cx="1440000" cy="1440000"/>
            </a:xfrm>
            <a:prstGeom prst="ellipse">
              <a:avLst/>
            </a:prstGeom>
            <a:solidFill>
              <a:srgbClr val="CCFFCC"/>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50C3A79C-EBF4-4B30-91AB-98C1136DF1BE}"/>
                </a:ext>
              </a:extLst>
            </p:cNvPr>
            <p:cNvSpPr/>
            <p:nvPr/>
          </p:nvSpPr>
          <p:spPr>
            <a:xfrm>
              <a:off x="4296014" y="4432621"/>
              <a:ext cx="792000" cy="792000"/>
            </a:xfrm>
            <a:prstGeom prst="ellipse">
              <a:avLst/>
            </a:prstGeom>
            <a:solidFill>
              <a:srgbClr val="FFCCCC"/>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5688ED33-9E24-4503-ADDF-0E8E8C19A82D}"/>
                </a:ext>
              </a:extLst>
            </p:cNvPr>
            <p:cNvSpPr/>
            <p:nvPr/>
          </p:nvSpPr>
          <p:spPr>
            <a:xfrm>
              <a:off x="4458357" y="4175226"/>
              <a:ext cx="468000" cy="468000"/>
            </a:xfrm>
            <a:prstGeom prst="ellipse">
              <a:avLst/>
            </a:prstGeom>
            <a:solidFill>
              <a:srgbClr val="CCFFFF"/>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64760A78-2923-4838-9FA2-095137E4DBFA}"/>
                </a:ext>
              </a:extLst>
            </p:cNvPr>
            <p:cNvSpPr/>
            <p:nvPr/>
          </p:nvSpPr>
          <p:spPr>
            <a:xfrm>
              <a:off x="4488423" y="5019762"/>
              <a:ext cx="468000" cy="468000"/>
            </a:xfrm>
            <a:prstGeom prst="ellipse">
              <a:avLst/>
            </a:prstGeom>
            <a:solidFill>
              <a:srgbClr val="CCFFFF"/>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DDD46D81-0E3D-4B17-8134-255246CAF7ED}"/>
                </a:ext>
              </a:extLst>
            </p:cNvPr>
            <p:cNvSpPr/>
            <p:nvPr/>
          </p:nvSpPr>
          <p:spPr>
            <a:xfrm>
              <a:off x="4942961" y="4617823"/>
              <a:ext cx="468000" cy="468000"/>
            </a:xfrm>
            <a:prstGeom prst="ellipse">
              <a:avLst/>
            </a:prstGeom>
            <a:solidFill>
              <a:srgbClr val="CCFFFF"/>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B3A3AD70-2DD2-4DC4-9369-26C838E4D377}"/>
                </a:ext>
              </a:extLst>
            </p:cNvPr>
            <p:cNvSpPr/>
            <p:nvPr/>
          </p:nvSpPr>
          <p:spPr>
            <a:xfrm>
              <a:off x="4037388" y="4611934"/>
              <a:ext cx="468000" cy="468000"/>
            </a:xfrm>
            <a:prstGeom prst="ellipse">
              <a:avLst/>
            </a:prstGeom>
            <a:solidFill>
              <a:srgbClr val="CCFFFF"/>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9F6E6E6-CE57-4D73-95A7-5B85891EF0F2}"/>
                </a:ext>
              </a:extLst>
            </p:cNvPr>
            <p:cNvSpPr txBox="1"/>
            <p:nvPr/>
          </p:nvSpPr>
          <p:spPr>
            <a:xfrm>
              <a:off x="4444609" y="5079934"/>
              <a:ext cx="559769" cy="290913"/>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000" dirty="0">
                  <a:solidFill>
                    <a:prstClr val="black"/>
                  </a:solidFill>
                  <a:latin typeface="Meiryo UI" panose="020B0604030504040204" pitchFamily="50" charset="-128"/>
                  <a:ea typeface="Meiryo UI" panose="020B0604030504040204" pitchFamily="50" charset="-128"/>
                </a:rPr>
                <a:t>Check</a:t>
              </a:r>
            </a:p>
          </p:txBody>
        </p:sp>
        <p:sp>
          <p:nvSpPr>
            <p:cNvPr id="21" name="テキスト ボックス 20">
              <a:extLst>
                <a:ext uri="{FF2B5EF4-FFF2-40B4-BE49-F238E27FC236}">
                  <a16:creationId xmlns:a16="http://schemas.microsoft.com/office/drawing/2014/main" id="{5B854117-75F8-495D-BCDE-C08075028559}"/>
                </a:ext>
              </a:extLst>
            </p:cNvPr>
            <p:cNvSpPr txBox="1"/>
            <p:nvPr/>
          </p:nvSpPr>
          <p:spPr>
            <a:xfrm>
              <a:off x="4458990" y="4221543"/>
              <a:ext cx="460382" cy="300852"/>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000" dirty="0">
                  <a:solidFill>
                    <a:prstClr val="black"/>
                  </a:solidFill>
                  <a:latin typeface="Meiryo UI" panose="020B0604030504040204" pitchFamily="50" charset="-128"/>
                  <a:ea typeface="Meiryo UI" panose="020B0604030504040204" pitchFamily="50" charset="-128"/>
                </a:rPr>
                <a:t>Plan</a:t>
              </a:r>
            </a:p>
          </p:txBody>
        </p:sp>
        <p:sp>
          <p:nvSpPr>
            <p:cNvPr id="22" name="テキスト ボックス 21">
              <a:extLst>
                <a:ext uri="{FF2B5EF4-FFF2-40B4-BE49-F238E27FC236}">
                  <a16:creationId xmlns:a16="http://schemas.microsoft.com/office/drawing/2014/main" id="{C98BF2EC-D63B-4EDE-B59D-AF96DE699850}"/>
                </a:ext>
              </a:extLst>
            </p:cNvPr>
            <p:cNvSpPr txBox="1"/>
            <p:nvPr/>
          </p:nvSpPr>
          <p:spPr>
            <a:xfrm>
              <a:off x="4991958" y="4684789"/>
              <a:ext cx="365806" cy="300852"/>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000" dirty="0">
                  <a:solidFill>
                    <a:prstClr val="black"/>
                  </a:solidFill>
                  <a:latin typeface="Meiryo UI" panose="020B0604030504040204" pitchFamily="50" charset="-128"/>
                  <a:ea typeface="Meiryo UI" panose="020B0604030504040204" pitchFamily="50" charset="-128"/>
                </a:rPr>
                <a:t>Do</a:t>
              </a:r>
            </a:p>
          </p:txBody>
        </p:sp>
        <p:sp>
          <p:nvSpPr>
            <p:cNvPr id="23" name="テキスト ボックス 22">
              <a:extLst>
                <a:ext uri="{FF2B5EF4-FFF2-40B4-BE49-F238E27FC236}">
                  <a16:creationId xmlns:a16="http://schemas.microsoft.com/office/drawing/2014/main" id="{4CCFCC7C-A0DA-41D8-B564-550BEA01FFE5}"/>
                </a:ext>
              </a:extLst>
            </p:cNvPr>
            <p:cNvSpPr txBox="1"/>
            <p:nvPr/>
          </p:nvSpPr>
          <p:spPr>
            <a:xfrm>
              <a:off x="4066791" y="4678900"/>
              <a:ext cx="396262" cy="300852"/>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000" dirty="0">
                  <a:solidFill>
                    <a:prstClr val="black"/>
                  </a:solidFill>
                  <a:latin typeface="Meiryo UI" panose="020B0604030504040204" pitchFamily="50" charset="-128"/>
                  <a:ea typeface="Meiryo UI" panose="020B0604030504040204" pitchFamily="50" charset="-128"/>
                </a:rPr>
                <a:t>Act</a:t>
              </a:r>
            </a:p>
          </p:txBody>
        </p:sp>
        <p:sp>
          <p:nvSpPr>
            <p:cNvPr id="24" name="テキスト ボックス 23">
              <a:extLst>
                <a:ext uri="{FF2B5EF4-FFF2-40B4-BE49-F238E27FC236}">
                  <a16:creationId xmlns:a16="http://schemas.microsoft.com/office/drawing/2014/main" id="{64C741F2-092A-4F3A-A7FB-2DFF957D01B3}"/>
                </a:ext>
              </a:extLst>
            </p:cNvPr>
            <p:cNvSpPr txBox="1"/>
            <p:nvPr/>
          </p:nvSpPr>
          <p:spPr>
            <a:xfrm>
              <a:off x="4491457" y="4612229"/>
              <a:ext cx="426720" cy="370358"/>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Do</a:t>
              </a:r>
            </a:p>
          </p:txBody>
        </p:sp>
        <p:sp>
          <p:nvSpPr>
            <p:cNvPr id="25" name="楕円 24">
              <a:extLst>
                <a:ext uri="{FF2B5EF4-FFF2-40B4-BE49-F238E27FC236}">
                  <a16:creationId xmlns:a16="http://schemas.microsoft.com/office/drawing/2014/main" id="{B8597AB3-D3A0-4A7A-8F87-29887FED611E}"/>
                </a:ext>
              </a:extLst>
            </p:cNvPr>
            <p:cNvSpPr/>
            <p:nvPr/>
          </p:nvSpPr>
          <p:spPr>
            <a:xfrm>
              <a:off x="3466884" y="5204173"/>
              <a:ext cx="792000" cy="792000"/>
            </a:xfrm>
            <a:prstGeom prst="ellipse">
              <a:avLst/>
            </a:prstGeom>
            <a:solidFill>
              <a:srgbClr val="FFCC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17BC36E-0924-465F-B412-4087D82544C9}"/>
                </a:ext>
              </a:extLst>
            </p:cNvPr>
            <p:cNvSpPr txBox="1"/>
            <p:nvPr/>
          </p:nvSpPr>
          <p:spPr>
            <a:xfrm>
              <a:off x="3523119" y="5379098"/>
              <a:ext cx="710451" cy="370358"/>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Check</a:t>
              </a:r>
            </a:p>
          </p:txBody>
        </p:sp>
        <p:sp>
          <p:nvSpPr>
            <p:cNvPr id="27" name="テキスト ボックス 26">
              <a:extLst>
                <a:ext uri="{FF2B5EF4-FFF2-40B4-BE49-F238E27FC236}">
                  <a16:creationId xmlns:a16="http://schemas.microsoft.com/office/drawing/2014/main" id="{16B66A79-6D9F-4B0B-AD7A-8BD98812A920}"/>
                </a:ext>
              </a:extLst>
            </p:cNvPr>
            <p:cNvSpPr txBox="1"/>
            <p:nvPr/>
          </p:nvSpPr>
          <p:spPr>
            <a:xfrm>
              <a:off x="3569120" y="4539228"/>
              <a:ext cx="529312" cy="489493"/>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2000" dirty="0">
                  <a:solidFill>
                    <a:prstClr val="black"/>
                  </a:solidFill>
                  <a:latin typeface="Meiryo UI" panose="020B0604030504040204" pitchFamily="50" charset="-128"/>
                  <a:ea typeface="Meiryo UI" panose="020B0604030504040204" pitchFamily="50" charset="-128"/>
                </a:rPr>
                <a:t>Do</a:t>
              </a:r>
            </a:p>
          </p:txBody>
        </p:sp>
        <p:sp>
          <p:nvSpPr>
            <p:cNvPr id="28" name="楕円 27">
              <a:extLst>
                <a:ext uri="{FF2B5EF4-FFF2-40B4-BE49-F238E27FC236}">
                  <a16:creationId xmlns:a16="http://schemas.microsoft.com/office/drawing/2014/main" id="{5BE4B3C0-D472-4A03-B419-9D512D9D0ED1}"/>
                </a:ext>
              </a:extLst>
            </p:cNvPr>
            <p:cNvSpPr/>
            <p:nvPr/>
          </p:nvSpPr>
          <p:spPr>
            <a:xfrm>
              <a:off x="3466884" y="3765720"/>
              <a:ext cx="792000" cy="792000"/>
            </a:xfrm>
            <a:prstGeom prst="ellipse">
              <a:avLst/>
            </a:prstGeom>
            <a:solidFill>
              <a:srgbClr val="FFCC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53BE35C4-FE65-4596-89C9-7D329E043FD7}"/>
                </a:ext>
              </a:extLst>
            </p:cNvPr>
            <p:cNvSpPr txBox="1"/>
            <p:nvPr/>
          </p:nvSpPr>
          <p:spPr>
            <a:xfrm>
              <a:off x="3604947" y="3940645"/>
              <a:ext cx="551754" cy="370358"/>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Plan</a:t>
              </a:r>
            </a:p>
          </p:txBody>
        </p:sp>
        <p:sp>
          <p:nvSpPr>
            <p:cNvPr id="30" name="楕円 29">
              <a:extLst>
                <a:ext uri="{FF2B5EF4-FFF2-40B4-BE49-F238E27FC236}">
                  <a16:creationId xmlns:a16="http://schemas.microsoft.com/office/drawing/2014/main" id="{285D1A5B-63B7-4739-A0A2-24E81C49900D}"/>
                </a:ext>
              </a:extLst>
            </p:cNvPr>
            <p:cNvSpPr/>
            <p:nvPr/>
          </p:nvSpPr>
          <p:spPr>
            <a:xfrm>
              <a:off x="2704007" y="4460103"/>
              <a:ext cx="792000" cy="792000"/>
            </a:xfrm>
            <a:prstGeom prst="ellipse">
              <a:avLst/>
            </a:prstGeom>
            <a:solidFill>
              <a:srgbClr val="FFCC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8ABA6C5-E39D-41C0-8CB8-D19C8648B64A}"/>
                </a:ext>
              </a:extLst>
            </p:cNvPr>
            <p:cNvSpPr txBox="1"/>
            <p:nvPr/>
          </p:nvSpPr>
          <p:spPr>
            <a:xfrm>
              <a:off x="2869796" y="4635028"/>
              <a:ext cx="465192" cy="370358"/>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Act</a:t>
              </a:r>
            </a:p>
          </p:txBody>
        </p:sp>
        <p:sp>
          <p:nvSpPr>
            <p:cNvPr id="32" name="楕円 31">
              <a:extLst>
                <a:ext uri="{FF2B5EF4-FFF2-40B4-BE49-F238E27FC236}">
                  <a16:creationId xmlns:a16="http://schemas.microsoft.com/office/drawing/2014/main" id="{F829D5A9-A8B5-4DC0-B041-C34BE72D5C41}"/>
                </a:ext>
              </a:extLst>
            </p:cNvPr>
            <p:cNvSpPr/>
            <p:nvPr/>
          </p:nvSpPr>
          <p:spPr>
            <a:xfrm>
              <a:off x="1938040" y="2976580"/>
              <a:ext cx="1440000" cy="1440000"/>
            </a:xfrm>
            <a:prstGeom prst="ellipse">
              <a:avLst/>
            </a:prstGeom>
            <a:solidFill>
              <a:srgbClr val="CCFFCC"/>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22F85AA9-94FA-4FB6-BC0D-4D3FCA123D3A}"/>
                </a:ext>
              </a:extLst>
            </p:cNvPr>
            <p:cNvSpPr txBox="1"/>
            <p:nvPr/>
          </p:nvSpPr>
          <p:spPr>
            <a:xfrm>
              <a:off x="2303624" y="3388188"/>
              <a:ext cx="710451" cy="489493"/>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2000" dirty="0">
                  <a:solidFill>
                    <a:prstClr val="black"/>
                  </a:solidFill>
                  <a:latin typeface="Meiryo UI" panose="020B0604030504040204" pitchFamily="50" charset="-128"/>
                  <a:ea typeface="Meiryo UI" panose="020B0604030504040204" pitchFamily="50" charset="-128"/>
                </a:rPr>
                <a:t>Plan</a:t>
              </a:r>
            </a:p>
          </p:txBody>
        </p:sp>
        <p:sp>
          <p:nvSpPr>
            <p:cNvPr id="34" name="楕円 33">
              <a:extLst>
                <a:ext uri="{FF2B5EF4-FFF2-40B4-BE49-F238E27FC236}">
                  <a16:creationId xmlns:a16="http://schemas.microsoft.com/office/drawing/2014/main" id="{DFB8E6BE-F5BC-41C8-81F5-2ECE2914AA16}"/>
                </a:ext>
              </a:extLst>
            </p:cNvPr>
            <p:cNvSpPr/>
            <p:nvPr/>
          </p:nvSpPr>
          <p:spPr>
            <a:xfrm>
              <a:off x="780972" y="4136398"/>
              <a:ext cx="1440000" cy="1440000"/>
            </a:xfrm>
            <a:prstGeom prst="ellipse">
              <a:avLst/>
            </a:prstGeom>
            <a:solidFill>
              <a:srgbClr val="CCFFCC"/>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77E2A29D-B461-4FBC-A101-FAF4C02A3B2C}"/>
                </a:ext>
              </a:extLst>
            </p:cNvPr>
            <p:cNvSpPr txBox="1"/>
            <p:nvPr/>
          </p:nvSpPr>
          <p:spPr>
            <a:xfrm>
              <a:off x="1208263" y="4565482"/>
              <a:ext cx="585417" cy="489493"/>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2000" dirty="0">
                  <a:solidFill>
                    <a:prstClr val="black"/>
                  </a:solidFill>
                  <a:latin typeface="Meiryo UI" panose="020B0604030504040204" pitchFamily="50" charset="-128"/>
                  <a:ea typeface="Meiryo UI" panose="020B0604030504040204" pitchFamily="50" charset="-128"/>
                </a:rPr>
                <a:t>Act</a:t>
              </a:r>
            </a:p>
          </p:txBody>
        </p:sp>
        <p:sp>
          <p:nvSpPr>
            <p:cNvPr id="36" name="楕円 35">
              <a:extLst>
                <a:ext uri="{FF2B5EF4-FFF2-40B4-BE49-F238E27FC236}">
                  <a16:creationId xmlns:a16="http://schemas.microsoft.com/office/drawing/2014/main" id="{12BFBBB2-FA13-4516-AE60-78613EEDD007}"/>
                </a:ext>
              </a:extLst>
            </p:cNvPr>
            <p:cNvSpPr/>
            <p:nvPr/>
          </p:nvSpPr>
          <p:spPr>
            <a:xfrm>
              <a:off x="1938040" y="5334630"/>
              <a:ext cx="1440000" cy="1440000"/>
            </a:xfrm>
            <a:prstGeom prst="ellipse">
              <a:avLst/>
            </a:prstGeom>
            <a:solidFill>
              <a:srgbClr val="CCFFCC"/>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85E987C-3617-4034-B134-290249DED36F}"/>
                </a:ext>
              </a:extLst>
            </p:cNvPr>
            <p:cNvSpPr txBox="1"/>
            <p:nvPr/>
          </p:nvSpPr>
          <p:spPr>
            <a:xfrm>
              <a:off x="2187167" y="5771785"/>
              <a:ext cx="934871" cy="489493"/>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en-US" altLang="ja-JP" sz="2000" dirty="0">
                  <a:solidFill>
                    <a:prstClr val="black"/>
                  </a:solidFill>
                  <a:latin typeface="Meiryo UI" panose="020B0604030504040204" pitchFamily="50" charset="-128"/>
                  <a:ea typeface="Meiryo UI" panose="020B0604030504040204" pitchFamily="50" charset="-128"/>
                </a:rPr>
                <a:t>Check</a:t>
              </a:r>
            </a:p>
          </p:txBody>
        </p:sp>
      </p:grpSp>
      <p:sp>
        <p:nvSpPr>
          <p:cNvPr id="38" name="四角形: 角を丸くする 37">
            <a:extLst>
              <a:ext uri="{FF2B5EF4-FFF2-40B4-BE49-F238E27FC236}">
                <a16:creationId xmlns:a16="http://schemas.microsoft.com/office/drawing/2014/main" id="{34385D6C-D921-4E59-AD6B-E982E4C646F7}"/>
              </a:ext>
            </a:extLst>
          </p:cNvPr>
          <p:cNvSpPr/>
          <p:nvPr/>
        </p:nvSpPr>
        <p:spPr>
          <a:xfrm>
            <a:off x="5638800" y="2855183"/>
            <a:ext cx="3152098" cy="3783806"/>
          </a:xfrm>
          <a:prstGeom prst="roundRect">
            <a:avLst>
              <a:gd name="adj" fmla="val 8206"/>
            </a:avLst>
          </a:prstGeom>
          <a:solidFill>
            <a:srgbClr val="CCFFCC"/>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kumimoji="1" lang="ja-JP" altLang="en-US" sz="1200" b="1" u="sng" dirty="0">
                <a:solidFill>
                  <a:schemeClr val="tx1"/>
                </a:solidFill>
                <a:latin typeface="Meiryo UI" panose="020B0604030504040204" pitchFamily="50" charset="-128"/>
                <a:ea typeface="Meiryo UI" panose="020B0604030504040204" pitchFamily="50" charset="-128"/>
              </a:rPr>
              <a:t>本庁室課が概ね</a:t>
            </a:r>
            <a:r>
              <a:rPr kumimoji="1" lang="en-US" altLang="ja-JP" sz="1200" b="1" u="sng" dirty="0">
                <a:solidFill>
                  <a:schemeClr val="tx1"/>
                </a:solidFill>
                <a:latin typeface="Meiryo UI" panose="020B0604030504040204" pitchFamily="50" charset="-128"/>
                <a:ea typeface="Meiryo UI" panose="020B0604030504040204" pitchFamily="50" charset="-128"/>
              </a:rPr>
              <a:t>5</a:t>
            </a:r>
            <a:r>
              <a:rPr kumimoji="1" lang="ja-JP" altLang="en-US" sz="1200" b="1" u="sng" dirty="0">
                <a:solidFill>
                  <a:schemeClr val="tx1"/>
                </a:solidFill>
                <a:latin typeface="Meiryo UI" panose="020B0604030504040204" pitchFamily="50" charset="-128"/>
                <a:ea typeface="Meiryo UI" panose="020B0604030504040204" pitchFamily="50" charset="-128"/>
              </a:rPr>
              <a:t>年サイクルで実施</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just"/>
            <a:r>
              <a:rPr kumimoji="1" lang="ja-JP" altLang="en-US" sz="1200" dirty="0">
                <a:solidFill>
                  <a:schemeClr val="tx1"/>
                </a:solidFill>
                <a:latin typeface="Meiryo UI" panose="020B0604030504040204" pitchFamily="50" charset="-128"/>
                <a:ea typeface="Meiryo UI" panose="020B0604030504040204" pitchFamily="50" charset="-128"/>
              </a:rPr>
              <a:t>・行動計画の取組の検証</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など</a:t>
            </a:r>
          </a:p>
        </p:txBody>
      </p:sp>
      <p:sp>
        <p:nvSpPr>
          <p:cNvPr id="39" name="四角形: 角を丸くする 38">
            <a:extLst>
              <a:ext uri="{FF2B5EF4-FFF2-40B4-BE49-F238E27FC236}">
                <a16:creationId xmlns:a16="http://schemas.microsoft.com/office/drawing/2014/main" id="{E768BDCE-A55F-4330-9BBC-9F64E80C351B}"/>
              </a:ext>
            </a:extLst>
          </p:cNvPr>
          <p:cNvSpPr/>
          <p:nvPr/>
        </p:nvSpPr>
        <p:spPr>
          <a:xfrm>
            <a:off x="5866639" y="3653864"/>
            <a:ext cx="2798344" cy="2560400"/>
          </a:xfrm>
          <a:prstGeom prst="roundRect">
            <a:avLst>
              <a:gd name="adj" fmla="val 8206"/>
            </a:avLst>
          </a:prstGeom>
          <a:solidFill>
            <a:srgbClr val="FFCC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kumimoji="1" lang="ja-JP" altLang="en-US" sz="1200" b="1" u="sng" dirty="0">
                <a:solidFill>
                  <a:schemeClr val="tx1"/>
                </a:solidFill>
                <a:latin typeface="Meiryo UI" panose="020B0604030504040204" pitchFamily="50" charset="-128"/>
                <a:ea typeface="Meiryo UI" panose="020B0604030504040204" pitchFamily="50" charset="-128"/>
              </a:rPr>
              <a:t>本庁室課が</a:t>
            </a:r>
            <a:r>
              <a:rPr kumimoji="1" lang="en-US" altLang="ja-JP" sz="1200" b="1" u="sng" dirty="0">
                <a:solidFill>
                  <a:schemeClr val="tx1"/>
                </a:solidFill>
                <a:latin typeface="Meiryo UI" panose="020B0604030504040204" pitchFamily="50" charset="-128"/>
                <a:ea typeface="Meiryo UI" panose="020B0604030504040204" pitchFamily="50" charset="-128"/>
              </a:rPr>
              <a:t>1</a:t>
            </a:r>
            <a:r>
              <a:rPr kumimoji="1" lang="ja-JP" altLang="en-US" sz="1200" b="1" u="sng" dirty="0">
                <a:solidFill>
                  <a:schemeClr val="tx1"/>
                </a:solidFill>
                <a:latin typeface="Meiryo UI" panose="020B0604030504040204" pitchFamily="50" charset="-128"/>
                <a:ea typeface="Meiryo UI" panose="020B0604030504040204" pitchFamily="50" charset="-128"/>
              </a:rPr>
              <a:t>年サイクルで実施</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just"/>
            <a:r>
              <a:rPr kumimoji="1" lang="ja-JP" altLang="en-US" sz="1200" dirty="0">
                <a:solidFill>
                  <a:schemeClr val="tx1"/>
                </a:solidFill>
                <a:latin typeface="Meiryo UI" panose="020B0604030504040204" pitchFamily="50" charset="-128"/>
                <a:ea typeface="Meiryo UI" panose="020B0604030504040204" pitchFamily="50" charset="-128"/>
              </a:rPr>
              <a:t>・各事務所の対策数量の把握</a:t>
            </a:r>
          </a:p>
          <a:p>
            <a:pPr algn="just"/>
            <a:r>
              <a:rPr kumimoji="1" lang="ja-JP" altLang="en-US" sz="1200" dirty="0">
                <a:solidFill>
                  <a:schemeClr val="tx1"/>
                </a:solidFill>
                <a:latin typeface="Meiryo UI" panose="020B0604030504040204" pitchFamily="50" charset="-128"/>
                <a:ea typeface="Meiryo UI" panose="020B0604030504040204" pitchFamily="50" charset="-128"/>
              </a:rPr>
              <a:t>・各施設の対策実施状況の把握</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just"/>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など</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45815866-473D-410C-AFC7-062A75F15C0C}"/>
              </a:ext>
            </a:extLst>
          </p:cNvPr>
          <p:cNvSpPr/>
          <p:nvPr/>
        </p:nvSpPr>
        <p:spPr>
          <a:xfrm>
            <a:off x="6065253" y="4595929"/>
            <a:ext cx="2443038" cy="1341847"/>
          </a:xfrm>
          <a:prstGeom prst="roundRect">
            <a:avLst>
              <a:gd name="adj" fmla="val 8206"/>
            </a:avLst>
          </a:prstGeom>
          <a:solidFill>
            <a:srgbClr val="CCFFFF"/>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kumimoji="1" lang="ja-JP" altLang="en-US" sz="1200" b="1" u="sng" dirty="0">
                <a:solidFill>
                  <a:schemeClr val="tx1"/>
                </a:solidFill>
                <a:latin typeface="Meiryo UI" panose="020B0604030504040204" pitchFamily="50" charset="-128"/>
                <a:ea typeface="Meiryo UI" panose="020B0604030504040204" pitchFamily="50" charset="-128"/>
              </a:rPr>
              <a:t>事務所が</a:t>
            </a:r>
            <a:r>
              <a:rPr kumimoji="1" lang="en-US" altLang="ja-JP" sz="1200" b="1" u="sng" dirty="0">
                <a:solidFill>
                  <a:schemeClr val="tx1"/>
                </a:solidFill>
                <a:latin typeface="Meiryo UI" panose="020B0604030504040204" pitchFamily="50" charset="-128"/>
                <a:ea typeface="Meiryo UI" panose="020B0604030504040204" pitchFamily="50" charset="-128"/>
              </a:rPr>
              <a:t>1</a:t>
            </a:r>
            <a:r>
              <a:rPr kumimoji="1" lang="ja-JP" altLang="en-US" sz="1200" b="1" u="sng" dirty="0">
                <a:solidFill>
                  <a:schemeClr val="tx1"/>
                </a:solidFill>
                <a:latin typeface="Meiryo UI" panose="020B0604030504040204" pitchFamily="50" charset="-128"/>
                <a:ea typeface="Meiryo UI" panose="020B0604030504040204" pitchFamily="50" charset="-128"/>
              </a:rPr>
              <a:t>年サイクルで実施</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just"/>
            <a:r>
              <a:rPr kumimoji="1" lang="ja-JP" altLang="en-US" sz="1200" dirty="0">
                <a:solidFill>
                  <a:schemeClr val="tx1"/>
                </a:solidFill>
                <a:latin typeface="Meiryo UI" panose="020B0604030504040204" pitchFamily="50" charset="-128"/>
                <a:ea typeface="Meiryo UI" panose="020B0604030504040204" pitchFamily="50" charset="-128"/>
              </a:rPr>
              <a:t>・各施設の対策状況の進捗管理</a:t>
            </a:r>
          </a:p>
          <a:p>
            <a:pPr algn="just"/>
            <a:r>
              <a:rPr kumimoji="1" lang="ja-JP" altLang="en-US" sz="1200" dirty="0">
                <a:solidFill>
                  <a:schemeClr val="tx1"/>
                </a:solidFill>
                <a:latin typeface="Meiryo UI" panose="020B0604030504040204" pitchFamily="50" charset="-128"/>
                <a:ea typeface="Meiryo UI" panose="020B0604030504040204" pitchFamily="50" charset="-128"/>
              </a:rPr>
              <a:t>・各施設の維持管理状況の把握</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just"/>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など</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41" name="直線矢印コネクタ 40">
            <a:extLst>
              <a:ext uri="{FF2B5EF4-FFF2-40B4-BE49-F238E27FC236}">
                <a16:creationId xmlns:a16="http://schemas.microsoft.com/office/drawing/2014/main" id="{6AE9BE46-A1A7-490F-9345-F5C418E14D45}"/>
              </a:ext>
            </a:extLst>
          </p:cNvPr>
          <p:cNvCxnSpPr>
            <a:cxnSpLocks/>
          </p:cNvCxnSpPr>
          <p:nvPr/>
        </p:nvCxnSpPr>
        <p:spPr>
          <a:xfrm flipH="1">
            <a:off x="3886390" y="3243754"/>
            <a:ext cx="1753574"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343242D-D1A1-4922-9210-55A64960F937}"/>
              </a:ext>
            </a:extLst>
          </p:cNvPr>
          <p:cNvCxnSpPr>
            <a:cxnSpLocks/>
          </p:cNvCxnSpPr>
          <p:nvPr/>
        </p:nvCxnSpPr>
        <p:spPr>
          <a:xfrm flipH="1">
            <a:off x="4353242" y="4070012"/>
            <a:ext cx="76538" cy="135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1D789EF6-999E-405A-B839-B95DD6F99DA4}"/>
              </a:ext>
            </a:extLst>
          </p:cNvPr>
          <p:cNvCxnSpPr>
            <a:cxnSpLocks/>
          </p:cNvCxnSpPr>
          <p:nvPr/>
        </p:nvCxnSpPr>
        <p:spPr>
          <a:xfrm flipH="1" flipV="1">
            <a:off x="4965828" y="5057564"/>
            <a:ext cx="217864" cy="2576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C36E3E92-C2CD-466B-B16C-D0584B83F014}"/>
              </a:ext>
            </a:extLst>
          </p:cNvPr>
          <p:cNvCxnSpPr>
            <a:cxnSpLocks/>
          </p:cNvCxnSpPr>
          <p:nvPr/>
        </p:nvCxnSpPr>
        <p:spPr>
          <a:xfrm flipH="1">
            <a:off x="3437242" y="3256342"/>
            <a:ext cx="449148" cy="628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5EFD3382-9E13-4CAD-A169-FAF15200DB34}"/>
              </a:ext>
            </a:extLst>
          </p:cNvPr>
          <p:cNvCxnSpPr>
            <a:cxnSpLocks/>
          </p:cNvCxnSpPr>
          <p:nvPr/>
        </p:nvCxnSpPr>
        <p:spPr>
          <a:xfrm flipH="1">
            <a:off x="4435816" y="4070012"/>
            <a:ext cx="1430823"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C97E8233-3DCC-426A-BF83-837F6322C59E}"/>
              </a:ext>
            </a:extLst>
          </p:cNvPr>
          <p:cNvCxnSpPr>
            <a:cxnSpLocks/>
          </p:cNvCxnSpPr>
          <p:nvPr/>
        </p:nvCxnSpPr>
        <p:spPr>
          <a:xfrm flipH="1">
            <a:off x="5183692" y="5315190"/>
            <a:ext cx="881561"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60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3"/>
            <a:ext cx="8973017" cy="6063549"/>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9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ja-JP" altLang="en-US" b="1" kern="100" dirty="0">
                <a:solidFill>
                  <a:prstClr val="black"/>
                </a:solidFill>
                <a:latin typeface="Meiryo UI" panose="020B0604030504040204" pitchFamily="50" charset="-128"/>
                <a:ea typeface="Meiryo UI" panose="020B0604030504040204" pitchFamily="50" charset="-128"/>
                <a:cs typeface="Times New Roman"/>
              </a:rPr>
              <a:t>維持管理サイクルの充実（維持管理ＤＢの充実）</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7" name="テキスト ボックス 6">
            <a:extLst>
              <a:ext uri="{FF2B5EF4-FFF2-40B4-BE49-F238E27FC236}">
                <a16:creationId xmlns:a16="http://schemas.microsoft.com/office/drawing/2014/main" id="{845DF5BA-5254-4B1E-B95C-0B470AAFCC3E}"/>
              </a:ext>
            </a:extLst>
          </p:cNvPr>
          <p:cNvSpPr txBox="1"/>
          <p:nvPr/>
        </p:nvSpPr>
        <p:spPr>
          <a:xfrm>
            <a:off x="138728" y="1217831"/>
            <a:ext cx="8965606" cy="1415772"/>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⑴データの蓄積</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たとえば、①建設コンサルタントによる施設点検（法定点検）を</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年周期</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②職員による施設点検など　　　　　　　　　　　　　　　　　　　　　を実施している場合</a:t>
            </a:r>
            <a:endParaRPr lang="en-US" altLang="ja-JP" sz="1400" dirty="0">
              <a:latin typeface="Meiryo UI" panose="020B0604030504040204" pitchFamily="50" charset="-128"/>
              <a:ea typeface="Meiryo UI" panose="020B0604030504040204" pitchFamily="50" charset="-128"/>
            </a:endParaRPr>
          </a:p>
          <a:p>
            <a:pPr marL="180975"/>
            <a:r>
              <a:rPr lang="ja-JP" altLang="en-US" sz="1400" dirty="0">
                <a:latin typeface="Meiryo UI" panose="020B0604030504040204" pitchFamily="50" charset="-128"/>
                <a:ea typeface="Meiryo UI" panose="020B0604030504040204" pitchFamily="50" charset="-128"/>
              </a:rPr>
              <a:t>・法定点検において、点検結果を維持管理</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に入力するとともに、法定点検間の経年変化の状況を補完すべく、職員による点検を行い、きめ細やかなモニタリングを実施</a:t>
            </a:r>
            <a:endParaRPr lang="en-US" altLang="ja-JP" sz="1400" dirty="0">
              <a:latin typeface="Meiryo UI" panose="020B0604030504040204" pitchFamily="50" charset="-128"/>
              <a:ea typeface="Meiryo UI" panose="020B0604030504040204" pitchFamily="50" charset="-128"/>
            </a:endParaRPr>
          </a:p>
          <a:p>
            <a:pPr indent="180975"/>
            <a:r>
              <a:rPr lang="ja-JP" altLang="en-US" sz="1400" b="1" dirty="0">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「適時的確な点検の実施」</a:t>
            </a:r>
            <a:r>
              <a:rPr lang="ja-JP" altLang="en-US" sz="1600" b="1" dirty="0">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「点検結果を着実に維持管理</a:t>
            </a:r>
            <a:r>
              <a:rPr lang="en-US" altLang="ja-JP" sz="1600" b="1" dirty="0">
                <a:solidFill>
                  <a:srgbClr val="FF0000"/>
                </a:solidFill>
                <a:latin typeface="Meiryo UI" panose="020B0604030504040204" pitchFamily="50" charset="-128"/>
                <a:ea typeface="Meiryo UI" panose="020B0604030504040204" pitchFamily="50" charset="-128"/>
              </a:rPr>
              <a:t>DB</a:t>
            </a:r>
            <a:r>
              <a:rPr lang="ja-JP" altLang="en-US" sz="1600" b="1" dirty="0">
                <a:solidFill>
                  <a:srgbClr val="FF0000"/>
                </a:solidFill>
                <a:latin typeface="Meiryo UI" panose="020B0604030504040204" pitchFamily="50" charset="-128"/>
                <a:ea typeface="Meiryo UI" panose="020B0604030504040204" pitchFamily="50" charset="-128"/>
              </a:rPr>
              <a:t>に入力」</a:t>
            </a:r>
            <a:r>
              <a:rPr lang="ja-JP" altLang="en-US" sz="1600" b="1" dirty="0">
                <a:latin typeface="Meiryo UI" panose="020B0604030504040204" pitchFamily="50" charset="-128"/>
                <a:ea typeface="Meiryo UI" panose="020B0604030504040204" pitchFamily="50" charset="-128"/>
              </a:rPr>
              <a:t>で、</a:t>
            </a:r>
            <a:r>
              <a:rPr lang="ja-JP" altLang="en-US" sz="1600" b="1" dirty="0">
                <a:solidFill>
                  <a:srgbClr val="FF0000"/>
                </a:solidFill>
                <a:latin typeface="Meiryo UI" panose="020B0604030504040204" pitchFamily="50" charset="-128"/>
                <a:ea typeface="Meiryo UI" panose="020B0604030504040204" pitchFamily="50" charset="-128"/>
              </a:rPr>
              <a:t>維持管理</a:t>
            </a:r>
            <a:r>
              <a:rPr lang="en-US" altLang="ja-JP" sz="1600" b="1" dirty="0">
                <a:solidFill>
                  <a:srgbClr val="FF0000"/>
                </a:solidFill>
                <a:latin typeface="Meiryo UI" panose="020B0604030504040204" pitchFamily="50" charset="-128"/>
                <a:ea typeface="Meiryo UI" panose="020B0604030504040204" pitchFamily="50" charset="-128"/>
              </a:rPr>
              <a:t>DB</a:t>
            </a:r>
            <a:r>
              <a:rPr lang="ja-JP" altLang="en-US" sz="1600" b="1" dirty="0">
                <a:solidFill>
                  <a:srgbClr val="FF0000"/>
                </a:solidFill>
                <a:latin typeface="Meiryo UI" panose="020B0604030504040204" pitchFamily="50" charset="-128"/>
                <a:ea typeface="Meiryo UI" panose="020B0604030504040204" pitchFamily="50" charset="-128"/>
              </a:rPr>
              <a:t>の充実を図る</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83BEDDE2-ACD3-4DBA-91C5-E36F0DFE3122}"/>
              </a:ext>
            </a:extLst>
          </p:cNvPr>
          <p:cNvGrpSpPr>
            <a:grpSpLocks noChangeAspect="1"/>
          </p:cNvGrpSpPr>
          <p:nvPr/>
        </p:nvGrpSpPr>
        <p:grpSpPr>
          <a:xfrm rot="19800000">
            <a:off x="2079418" y="3739272"/>
            <a:ext cx="266588" cy="638373"/>
            <a:chOff x="2523978" y="2562078"/>
            <a:chExt cx="820616" cy="1965056"/>
          </a:xfrm>
        </p:grpSpPr>
        <p:sp>
          <p:nvSpPr>
            <p:cNvPr id="73" name="円: 塗りつぶしなし 72">
              <a:extLst>
                <a:ext uri="{FF2B5EF4-FFF2-40B4-BE49-F238E27FC236}">
                  <a16:creationId xmlns:a16="http://schemas.microsoft.com/office/drawing/2014/main" id="{6AB62A9C-6867-44F7-B802-1D5E36D624E7}"/>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74" name="グループ化 73">
              <a:extLst>
                <a:ext uri="{FF2B5EF4-FFF2-40B4-BE49-F238E27FC236}">
                  <a16:creationId xmlns:a16="http://schemas.microsoft.com/office/drawing/2014/main" id="{66EBBBE2-FC1C-486B-BDD6-EC3AC14F5E97}"/>
                </a:ext>
              </a:extLst>
            </p:cNvPr>
            <p:cNvGrpSpPr/>
            <p:nvPr/>
          </p:nvGrpSpPr>
          <p:grpSpPr>
            <a:xfrm>
              <a:off x="2792046" y="3312428"/>
              <a:ext cx="287704" cy="1214706"/>
              <a:chOff x="2854276" y="3382694"/>
              <a:chExt cx="163244" cy="1706880"/>
            </a:xfrm>
          </p:grpSpPr>
          <p:sp>
            <p:nvSpPr>
              <p:cNvPr id="75" name="二等辺三角形 74">
                <a:extLst>
                  <a:ext uri="{FF2B5EF4-FFF2-40B4-BE49-F238E27FC236}">
                    <a16:creationId xmlns:a16="http://schemas.microsoft.com/office/drawing/2014/main" id="{85FFB757-E24D-4789-AB89-74393481152E}"/>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二等辺三角形 75">
                <a:extLst>
                  <a:ext uri="{FF2B5EF4-FFF2-40B4-BE49-F238E27FC236}">
                    <a16:creationId xmlns:a16="http://schemas.microsoft.com/office/drawing/2014/main" id="{2F2CFBD0-E19E-4C96-83EC-9B93D138AFAC}"/>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D07C2DF9-C63A-44A8-A90F-1B486AE1AE31}"/>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pic>
        <p:nvPicPr>
          <p:cNvPr id="78" name="図 77">
            <a:extLst>
              <a:ext uri="{FF2B5EF4-FFF2-40B4-BE49-F238E27FC236}">
                <a16:creationId xmlns:a16="http://schemas.microsoft.com/office/drawing/2014/main" id="{E69E2B50-27C4-43C8-8E94-EC27F9545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29" y="3449325"/>
            <a:ext cx="1262232" cy="1579765"/>
          </a:xfrm>
          <a:prstGeom prst="rect">
            <a:avLst/>
          </a:prstGeom>
        </p:spPr>
      </p:pic>
      <p:graphicFrame>
        <p:nvGraphicFramePr>
          <p:cNvPr id="79" name="図表 78">
            <a:extLst>
              <a:ext uri="{FF2B5EF4-FFF2-40B4-BE49-F238E27FC236}">
                <a16:creationId xmlns:a16="http://schemas.microsoft.com/office/drawing/2014/main" id="{D567BB44-6120-4583-B54E-39861A7D887B}"/>
              </a:ext>
            </a:extLst>
          </p:cNvPr>
          <p:cNvGraphicFramePr/>
          <p:nvPr>
            <p:extLst>
              <p:ext uri="{D42A27DB-BD31-4B8C-83A1-F6EECF244321}">
                <p14:modId xmlns:p14="http://schemas.microsoft.com/office/powerpoint/2010/main" val="172846849"/>
              </p:ext>
            </p:extLst>
          </p:nvPr>
        </p:nvGraphicFramePr>
        <p:xfrm>
          <a:off x="327939" y="2772426"/>
          <a:ext cx="8488122" cy="72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0" name="グループ化 79">
            <a:extLst>
              <a:ext uri="{FF2B5EF4-FFF2-40B4-BE49-F238E27FC236}">
                <a16:creationId xmlns:a16="http://schemas.microsoft.com/office/drawing/2014/main" id="{3F8B1DE7-CFE3-494E-8DB6-B7D6DAA7556A}"/>
              </a:ext>
            </a:extLst>
          </p:cNvPr>
          <p:cNvGrpSpPr>
            <a:grpSpLocks noChangeAspect="1"/>
          </p:cNvGrpSpPr>
          <p:nvPr/>
        </p:nvGrpSpPr>
        <p:grpSpPr>
          <a:xfrm rot="19800000">
            <a:off x="3205286" y="3739272"/>
            <a:ext cx="266588" cy="638373"/>
            <a:chOff x="2523978" y="2562078"/>
            <a:chExt cx="820616" cy="1965056"/>
          </a:xfrm>
        </p:grpSpPr>
        <p:sp>
          <p:nvSpPr>
            <p:cNvPr id="81" name="円: 塗りつぶしなし 80">
              <a:extLst>
                <a:ext uri="{FF2B5EF4-FFF2-40B4-BE49-F238E27FC236}">
                  <a16:creationId xmlns:a16="http://schemas.microsoft.com/office/drawing/2014/main" id="{4130E483-C7C9-4247-A9A4-AC036D0CC3CB}"/>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2" name="グループ化 81">
              <a:extLst>
                <a:ext uri="{FF2B5EF4-FFF2-40B4-BE49-F238E27FC236}">
                  <a16:creationId xmlns:a16="http://schemas.microsoft.com/office/drawing/2014/main" id="{B1CE1634-CD25-401A-8A1A-57D9DDF91B0A}"/>
                </a:ext>
              </a:extLst>
            </p:cNvPr>
            <p:cNvGrpSpPr/>
            <p:nvPr/>
          </p:nvGrpSpPr>
          <p:grpSpPr>
            <a:xfrm>
              <a:off x="2792046" y="3312428"/>
              <a:ext cx="287704" cy="1214706"/>
              <a:chOff x="2854276" y="3382694"/>
              <a:chExt cx="163244" cy="1706880"/>
            </a:xfrm>
          </p:grpSpPr>
          <p:sp>
            <p:nvSpPr>
              <p:cNvPr id="83" name="二等辺三角形 82">
                <a:extLst>
                  <a:ext uri="{FF2B5EF4-FFF2-40B4-BE49-F238E27FC236}">
                    <a16:creationId xmlns:a16="http://schemas.microsoft.com/office/drawing/2014/main" id="{05D43046-9F25-4724-990D-ECB56F6EED40}"/>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二等辺三角形 83">
                <a:extLst>
                  <a:ext uri="{FF2B5EF4-FFF2-40B4-BE49-F238E27FC236}">
                    <a16:creationId xmlns:a16="http://schemas.microsoft.com/office/drawing/2014/main" id="{87CE7F03-D3F2-4AA9-8EA1-C9EF4F7CF10E}"/>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正方形/長方形 84">
                <a:extLst>
                  <a:ext uri="{FF2B5EF4-FFF2-40B4-BE49-F238E27FC236}">
                    <a16:creationId xmlns:a16="http://schemas.microsoft.com/office/drawing/2014/main" id="{B0EDFA6A-6886-4D82-A0E5-AE9B8B0CB57B}"/>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86" name="グループ化 85">
            <a:extLst>
              <a:ext uri="{FF2B5EF4-FFF2-40B4-BE49-F238E27FC236}">
                <a16:creationId xmlns:a16="http://schemas.microsoft.com/office/drawing/2014/main" id="{8F44767C-1F97-4D5F-9B75-8FD86901C6B9}"/>
              </a:ext>
            </a:extLst>
          </p:cNvPr>
          <p:cNvGrpSpPr>
            <a:grpSpLocks noChangeAspect="1"/>
          </p:cNvGrpSpPr>
          <p:nvPr/>
        </p:nvGrpSpPr>
        <p:grpSpPr>
          <a:xfrm rot="19800000">
            <a:off x="4331154" y="3739273"/>
            <a:ext cx="266588" cy="638373"/>
            <a:chOff x="2523978" y="2562078"/>
            <a:chExt cx="820616" cy="1965056"/>
          </a:xfrm>
        </p:grpSpPr>
        <p:sp>
          <p:nvSpPr>
            <p:cNvPr id="87" name="円: 塗りつぶしなし 86">
              <a:extLst>
                <a:ext uri="{FF2B5EF4-FFF2-40B4-BE49-F238E27FC236}">
                  <a16:creationId xmlns:a16="http://schemas.microsoft.com/office/drawing/2014/main" id="{EA878A41-F341-4576-851B-74E801B61C10}"/>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8" name="グループ化 87">
              <a:extLst>
                <a:ext uri="{FF2B5EF4-FFF2-40B4-BE49-F238E27FC236}">
                  <a16:creationId xmlns:a16="http://schemas.microsoft.com/office/drawing/2014/main" id="{8596D493-7291-4594-8462-A9660DD08FC1}"/>
                </a:ext>
              </a:extLst>
            </p:cNvPr>
            <p:cNvGrpSpPr/>
            <p:nvPr/>
          </p:nvGrpSpPr>
          <p:grpSpPr>
            <a:xfrm>
              <a:off x="2792046" y="3312428"/>
              <a:ext cx="287704" cy="1214706"/>
              <a:chOff x="2854276" y="3382694"/>
              <a:chExt cx="163244" cy="1706880"/>
            </a:xfrm>
          </p:grpSpPr>
          <p:sp>
            <p:nvSpPr>
              <p:cNvPr id="89" name="二等辺三角形 88">
                <a:extLst>
                  <a:ext uri="{FF2B5EF4-FFF2-40B4-BE49-F238E27FC236}">
                    <a16:creationId xmlns:a16="http://schemas.microsoft.com/office/drawing/2014/main" id="{BCF4C78B-5E33-44B6-B6BB-B65CA3BEF964}"/>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二等辺三角形 89">
                <a:extLst>
                  <a:ext uri="{FF2B5EF4-FFF2-40B4-BE49-F238E27FC236}">
                    <a16:creationId xmlns:a16="http://schemas.microsoft.com/office/drawing/2014/main" id="{D274E031-7441-469A-8F1D-FA93E2882A8A}"/>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1" name="正方形/長方形 90">
                <a:extLst>
                  <a:ext uri="{FF2B5EF4-FFF2-40B4-BE49-F238E27FC236}">
                    <a16:creationId xmlns:a16="http://schemas.microsoft.com/office/drawing/2014/main" id="{0FB815EF-02A8-4999-99ED-DCF95036B216}"/>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2" name="グループ化 91">
            <a:extLst>
              <a:ext uri="{FF2B5EF4-FFF2-40B4-BE49-F238E27FC236}">
                <a16:creationId xmlns:a16="http://schemas.microsoft.com/office/drawing/2014/main" id="{AE9AA97A-FD54-4FA8-9B52-058FAA566C7C}"/>
              </a:ext>
            </a:extLst>
          </p:cNvPr>
          <p:cNvGrpSpPr>
            <a:grpSpLocks noChangeAspect="1"/>
          </p:cNvGrpSpPr>
          <p:nvPr/>
        </p:nvGrpSpPr>
        <p:grpSpPr>
          <a:xfrm rot="19800000">
            <a:off x="5457022" y="3739275"/>
            <a:ext cx="266588" cy="638373"/>
            <a:chOff x="2523978" y="2562078"/>
            <a:chExt cx="820616" cy="1965056"/>
          </a:xfrm>
        </p:grpSpPr>
        <p:sp>
          <p:nvSpPr>
            <p:cNvPr id="93" name="円: 塗りつぶしなし 92">
              <a:extLst>
                <a:ext uri="{FF2B5EF4-FFF2-40B4-BE49-F238E27FC236}">
                  <a16:creationId xmlns:a16="http://schemas.microsoft.com/office/drawing/2014/main" id="{DB520FE9-9B60-4A28-A59D-1D15889B7D8E}"/>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4" name="グループ化 93">
              <a:extLst>
                <a:ext uri="{FF2B5EF4-FFF2-40B4-BE49-F238E27FC236}">
                  <a16:creationId xmlns:a16="http://schemas.microsoft.com/office/drawing/2014/main" id="{C4A85FD5-6E56-419B-ACC4-118FFFC9BCD2}"/>
                </a:ext>
              </a:extLst>
            </p:cNvPr>
            <p:cNvGrpSpPr/>
            <p:nvPr/>
          </p:nvGrpSpPr>
          <p:grpSpPr>
            <a:xfrm>
              <a:off x="2792046" y="3312428"/>
              <a:ext cx="287704" cy="1214706"/>
              <a:chOff x="2854276" y="3382694"/>
              <a:chExt cx="163244" cy="1706880"/>
            </a:xfrm>
          </p:grpSpPr>
          <p:sp>
            <p:nvSpPr>
              <p:cNvPr id="95" name="二等辺三角形 94">
                <a:extLst>
                  <a:ext uri="{FF2B5EF4-FFF2-40B4-BE49-F238E27FC236}">
                    <a16:creationId xmlns:a16="http://schemas.microsoft.com/office/drawing/2014/main" id="{25B8A74E-E9B6-4E53-AEA9-97D66CD41344}"/>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二等辺三角形 95">
                <a:extLst>
                  <a:ext uri="{FF2B5EF4-FFF2-40B4-BE49-F238E27FC236}">
                    <a16:creationId xmlns:a16="http://schemas.microsoft.com/office/drawing/2014/main" id="{FC15C235-48A2-4357-BFE1-0F5134E6C668}"/>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7" name="正方形/長方形 96">
                <a:extLst>
                  <a:ext uri="{FF2B5EF4-FFF2-40B4-BE49-F238E27FC236}">
                    <a16:creationId xmlns:a16="http://schemas.microsoft.com/office/drawing/2014/main" id="{5CE290ED-4FB6-41E8-8C06-DA3181DE3CF5}"/>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8" name="グループ化 97">
            <a:extLst>
              <a:ext uri="{FF2B5EF4-FFF2-40B4-BE49-F238E27FC236}">
                <a16:creationId xmlns:a16="http://schemas.microsoft.com/office/drawing/2014/main" id="{E27B14E3-154F-4FC7-96E5-7BA7F2FCFA1F}"/>
              </a:ext>
            </a:extLst>
          </p:cNvPr>
          <p:cNvGrpSpPr>
            <a:grpSpLocks noChangeAspect="1"/>
          </p:cNvGrpSpPr>
          <p:nvPr/>
        </p:nvGrpSpPr>
        <p:grpSpPr>
          <a:xfrm rot="19800000">
            <a:off x="7976736" y="3739275"/>
            <a:ext cx="266588" cy="638373"/>
            <a:chOff x="2523978" y="2562078"/>
            <a:chExt cx="820616" cy="1965056"/>
          </a:xfrm>
        </p:grpSpPr>
        <p:sp>
          <p:nvSpPr>
            <p:cNvPr id="99" name="円: 塗りつぶしなし 98">
              <a:extLst>
                <a:ext uri="{FF2B5EF4-FFF2-40B4-BE49-F238E27FC236}">
                  <a16:creationId xmlns:a16="http://schemas.microsoft.com/office/drawing/2014/main" id="{2F47F24E-EDE7-43E3-A760-9E00C29FAC5B}"/>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00" name="グループ化 99">
              <a:extLst>
                <a:ext uri="{FF2B5EF4-FFF2-40B4-BE49-F238E27FC236}">
                  <a16:creationId xmlns:a16="http://schemas.microsoft.com/office/drawing/2014/main" id="{4268D3B8-F00F-41E6-80AD-190FDE573585}"/>
                </a:ext>
              </a:extLst>
            </p:cNvPr>
            <p:cNvGrpSpPr/>
            <p:nvPr/>
          </p:nvGrpSpPr>
          <p:grpSpPr>
            <a:xfrm>
              <a:off x="2792046" y="3312428"/>
              <a:ext cx="287704" cy="1214706"/>
              <a:chOff x="2854276" y="3382694"/>
              <a:chExt cx="163244" cy="1706880"/>
            </a:xfrm>
          </p:grpSpPr>
          <p:sp>
            <p:nvSpPr>
              <p:cNvPr id="101" name="二等辺三角形 100">
                <a:extLst>
                  <a:ext uri="{FF2B5EF4-FFF2-40B4-BE49-F238E27FC236}">
                    <a16:creationId xmlns:a16="http://schemas.microsoft.com/office/drawing/2014/main" id="{8C18390B-CE52-4238-A907-1C8E924BEFC0}"/>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二等辺三角形 101">
                <a:extLst>
                  <a:ext uri="{FF2B5EF4-FFF2-40B4-BE49-F238E27FC236}">
                    <a16:creationId xmlns:a16="http://schemas.microsoft.com/office/drawing/2014/main" id="{F80FC023-DE2C-4730-8B54-7B0641D9A39E}"/>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3" name="正方形/長方形 102">
                <a:extLst>
                  <a:ext uri="{FF2B5EF4-FFF2-40B4-BE49-F238E27FC236}">
                    <a16:creationId xmlns:a16="http://schemas.microsoft.com/office/drawing/2014/main" id="{D11C64FD-74A2-420F-8268-686281790153}"/>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pic>
        <p:nvPicPr>
          <p:cNvPr id="104" name="図 103">
            <a:extLst>
              <a:ext uri="{FF2B5EF4-FFF2-40B4-BE49-F238E27FC236}">
                <a16:creationId xmlns:a16="http://schemas.microsoft.com/office/drawing/2014/main" id="{ED51991D-A3F5-45DB-87EA-14CC87890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343" y="3449325"/>
            <a:ext cx="1262232" cy="1579765"/>
          </a:xfrm>
          <a:prstGeom prst="rect">
            <a:avLst/>
          </a:prstGeom>
        </p:spPr>
      </p:pic>
      <p:sp>
        <p:nvSpPr>
          <p:cNvPr id="105" name="テキスト ボックス 104">
            <a:extLst>
              <a:ext uri="{FF2B5EF4-FFF2-40B4-BE49-F238E27FC236}">
                <a16:creationId xmlns:a16="http://schemas.microsoft.com/office/drawing/2014/main" id="{13F8D775-E36D-4401-955C-CE3C385DAFCD}"/>
              </a:ext>
            </a:extLst>
          </p:cNvPr>
          <p:cNvSpPr txBox="1"/>
          <p:nvPr/>
        </p:nvSpPr>
        <p:spPr>
          <a:xfrm>
            <a:off x="566772"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1</a:t>
            </a:r>
            <a:r>
              <a:rPr kumimoji="1" lang="ja-JP" altLang="en-US" sz="1400" dirty="0">
                <a:solidFill>
                  <a:prstClr val="black"/>
                </a:solidFill>
                <a:ea typeface="ＭＳ Ｐゴシック" panose="020B0600070205080204" pitchFamily="50" charset="-128"/>
              </a:rPr>
              <a:t>年目</a:t>
            </a:r>
          </a:p>
        </p:txBody>
      </p:sp>
      <p:sp>
        <p:nvSpPr>
          <p:cNvPr id="106" name="テキスト ボックス 105">
            <a:extLst>
              <a:ext uri="{FF2B5EF4-FFF2-40B4-BE49-F238E27FC236}">
                <a16:creationId xmlns:a16="http://schemas.microsoft.com/office/drawing/2014/main" id="{67714F0E-F8B9-4873-9AAD-D58B44560BB4}"/>
              </a:ext>
            </a:extLst>
          </p:cNvPr>
          <p:cNvSpPr txBox="1"/>
          <p:nvPr/>
        </p:nvSpPr>
        <p:spPr>
          <a:xfrm>
            <a:off x="1883645"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2</a:t>
            </a:r>
            <a:r>
              <a:rPr kumimoji="1" lang="ja-JP" altLang="en-US" sz="1400" dirty="0">
                <a:solidFill>
                  <a:prstClr val="black"/>
                </a:solidFill>
                <a:ea typeface="ＭＳ Ｐゴシック" panose="020B0600070205080204" pitchFamily="50" charset="-128"/>
              </a:rPr>
              <a:t>年目</a:t>
            </a:r>
          </a:p>
        </p:txBody>
      </p:sp>
      <p:sp>
        <p:nvSpPr>
          <p:cNvPr id="107" name="テキスト ボックス 106">
            <a:extLst>
              <a:ext uri="{FF2B5EF4-FFF2-40B4-BE49-F238E27FC236}">
                <a16:creationId xmlns:a16="http://schemas.microsoft.com/office/drawing/2014/main" id="{64FD868B-C150-477B-A666-3D860E2F3C19}"/>
              </a:ext>
            </a:extLst>
          </p:cNvPr>
          <p:cNvSpPr txBox="1"/>
          <p:nvPr/>
        </p:nvSpPr>
        <p:spPr>
          <a:xfrm>
            <a:off x="3046682"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3</a:t>
            </a:r>
            <a:r>
              <a:rPr kumimoji="1" lang="ja-JP" altLang="en-US" sz="1400" dirty="0">
                <a:solidFill>
                  <a:prstClr val="black"/>
                </a:solidFill>
                <a:ea typeface="ＭＳ Ｐゴシック" panose="020B0600070205080204" pitchFamily="50" charset="-128"/>
              </a:rPr>
              <a:t>年目</a:t>
            </a:r>
          </a:p>
        </p:txBody>
      </p:sp>
      <p:sp>
        <p:nvSpPr>
          <p:cNvPr id="108" name="テキスト ボックス 107">
            <a:extLst>
              <a:ext uri="{FF2B5EF4-FFF2-40B4-BE49-F238E27FC236}">
                <a16:creationId xmlns:a16="http://schemas.microsoft.com/office/drawing/2014/main" id="{AC585CBB-5537-44F6-93AD-87AA8D3C682D}"/>
              </a:ext>
            </a:extLst>
          </p:cNvPr>
          <p:cNvSpPr txBox="1"/>
          <p:nvPr/>
        </p:nvSpPr>
        <p:spPr>
          <a:xfrm>
            <a:off x="4195762"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4</a:t>
            </a:r>
            <a:r>
              <a:rPr kumimoji="1" lang="ja-JP" altLang="en-US" sz="1400" dirty="0">
                <a:solidFill>
                  <a:prstClr val="black"/>
                </a:solidFill>
                <a:ea typeface="ＭＳ Ｐゴシック" panose="020B0600070205080204" pitchFamily="50" charset="-128"/>
              </a:rPr>
              <a:t>年目</a:t>
            </a:r>
          </a:p>
        </p:txBody>
      </p:sp>
      <p:sp>
        <p:nvSpPr>
          <p:cNvPr id="109" name="テキスト ボックス 108">
            <a:extLst>
              <a:ext uri="{FF2B5EF4-FFF2-40B4-BE49-F238E27FC236}">
                <a16:creationId xmlns:a16="http://schemas.microsoft.com/office/drawing/2014/main" id="{22CC7837-52FC-41C2-9469-3C7C0B6F24A7}"/>
              </a:ext>
            </a:extLst>
          </p:cNvPr>
          <p:cNvSpPr txBox="1"/>
          <p:nvPr/>
        </p:nvSpPr>
        <p:spPr>
          <a:xfrm>
            <a:off x="5406774"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5</a:t>
            </a:r>
            <a:r>
              <a:rPr kumimoji="1" lang="ja-JP" altLang="en-US" sz="1400" dirty="0">
                <a:solidFill>
                  <a:prstClr val="black"/>
                </a:solidFill>
                <a:ea typeface="ＭＳ Ｐゴシック" panose="020B0600070205080204" pitchFamily="50" charset="-128"/>
              </a:rPr>
              <a:t>年目</a:t>
            </a:r>
          </a:p>
        </p:txBody>
      </p:sp>
      <p:sp>
        <p:nvSpPr>
          <p:cNvPr id="110" name="テキスト ボックス 109">
            <a:extLst>
              <a:ext uri="{FF2B5EF4-FFF2-40B4-BE49-F238E27FC236}">
                <a16:creationId xmlns:a16="http://schemas.microsoft.com/office/drawing/2014/main" id="{E33AE5E9-F743-418A-B33E-A8D2BEF9BE65}"/>
              </a:ext>
            </a:extLst>
          </p:cNvPr>
          <p:cNvSpPr txBox="1"/>
          <p:nvPr/>
        </p:nvSpPr>
        <p:spPr>
          <a:xfrm>
            <a:off x="6492636"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6</a:t>
            </a:r>
            <a:r>
              <a:rPr kumimoji="1" lang="ja-JP" altLang="en-US" sz="1400" dirty="0">
                <a:solidFill>
                  <a:prstClr val="black"/>
                </a:solidFill>
                <a:ea typeface="ＭＳ Ｐゴシック" panose="020B0600070205080204" pitchFamily="50" charset="-128"/>
              </a:rPr>
              <a:t>年目</a:t>
            </a:r>
          </a:p>
        </p:txBody>
      </p:sp>
      <p:sp>
        <p:nvSpPr>
          <p:cNvPr id="111" name="テキスト ボックス 110">
            <a:extLst>
              <a:ext uri="{FF2B5EF4-FFF2-40B4-BE49-F238E27FC236}">
                <a16:creationId xmlns:a16="http://schemas.microsoft.com/office/drawing/2014/main" id="{76FBF82E-D2CA-4983-B77B-972B91147BE9}"/>
              </a:ext>
            </a:extLst>
          </p:cNvPr>
          <p:cNvSpPr txBox="1"/>
          <p:nvPr/>
        </p:nvSpPr>
        <p:spPr>
          <a:xfrm>
            <a:off x="7731549" y="2608181"/>
            <a:ext cx="635110"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7</a:t>
            </a:r>
            <a:r>
              <a:rPr kumimoji="1" lang="ja-JP" altLang="en-US" sz="1400" dirty="0">
                <a:solidFill>
                  <a:prstClr val="black"/>
                </a:solidFill>
                <a:ea typeface="ＭＳ Ｐゴシック" panose="020B0600070205080204" pitchFamily="50" charset="-128"/>
              </a:rPr>
              <a:t>年目</a:t>
            </a:r>
          </a:p>
        </p:txBody>
      </p:sp>
      <p:sp>
        <p:nvSpPr>
          <p:cNvPr id="112" name="テキスト ボックス 111">
            <a:extLst>
              <a:ext uri="{FF2B5EF4-FFF2-40B4-BE49-F238E27FC236}">
                <a16:creationId xmlns:a16="http://schemas.microsoft.com/office/drawing/2014/main" id="{9404E3FA-9472-4C99-8ECB-E0749BDA0FA7}"/>
              </a:ext>
            </a:extLst>
          </p:cNvPr>
          <p:cNvSpPr txBox="1"/>
          <p:nvPr/>
        </p:nvSpPr>
        <p:spPr>
          <a:xfrm>
            <a:off x="8342154" y="2619624"/>
            <a:ext cx="453970" cy="307777"/>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400" dirty="0">
                <a:solidFill>
                  <a:prstClr val="black"/>
                </a:solidFill>
                <a:ea typeface="ＭＳ Ｐゴシック" panose="020B0600070205080204" pitchFamily="50" charset="-128"/>
              </a:rPr>
              <a:t>・・・</a:t>
            </a:r>
          </a:p>
        </p:txBody>
      </p:sp>
      <p:pic>
        <p:nvPicPr>
          <p:cNvPr id="113" name="図 112">
            <a:extLst>
              <a:ext uri="{FF2B5EF4-FFF2-40B4-BE49-F238E27FC236}">
                <a16:creationId xmlns:a16="http://schemas.microsoft.com/office/drawing/2014/main" id="{167B1165-2C42-4DFD-B988-B721112F005C}"/>
              </a:ext>
            </a:extLst>
          </p:cNvPr>
          <p:cNvPicPr>
            <a:picLocks noChangeAspect="1"/>
          </p:cNvPicPr>
          <p:nvPr/>
        </p:nvPicPr>
        <p:blipFill rotWithShape="1">
          <a:blip r:embed="rId8"/>
          <a:srcRect l="84974" t="58863" r="6976" b="25416"/>
          <a:stretch/>
        </p:blipFill>
        <p:spPr>
          <a:xfrm>
            <a:off x="3955400" y="5678196"/>
            <a:ext cx="969814" cy="1053059"/>
          </a:xfrm>
          <a:prstGeom prst="rect">
            <a:avLst/>
          </a:prstGeom>
        </p:spPr>
      </p:pic>
      <p:sp>
        <p:nvSpPr>
          <p:cNvPr id="114" name="矢印: 折線 113">
            <a:extLst>
              <a:ext uri="{FF2B5EF4-FFF2-40B4-BE49-F238E27FC236}">
                <a16:creationId xmlns:a16="http://schemas.microsoft.com/office/drawing/2014/main" id="{01E69068-E61F-494E-94CC-36EE860EE756}"/>
              </a:ext>
            </a:extLst>
          </p:cNvPr>
          <p:cNvSpPr/>
          <p:nvPr/>
        </p:nvSpPr>
        <p:spPr>
          <a:xfrm flipV="1">
            <a:off x="646283" y="5023929"/>
            <a:ext cx="3243261" cy="1692000"/>
          </a:xfrm>
          <a:prstGeom prst="bentArrow">
            <a:avLst/>
          </a:prstGeom>
          <a:solidFill>
            <a:srgbClr val="F79646">
              <a:lumMod val="75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5" name="テキスト ボックス 114">
            <a:extLst>
              <a:ext uri="{FF2B5EF4-FFF2-40B4-BE49-F238E27FC236}">
                <a16:creationId xmlns:a16="http://schemas.microsoft.com/office/drawing/2014/main" id="{065BF535-FD2F-40EE-B960-78E9D0D1EA2E}"/>
              </a:ext>
            </a:extLst>
          </p:cNvPr>
          <p:cNvSpPr txBox="1"/>
          <p:nvPr/>
        </p:nvSpPr>
        <p:spPr>
          <a:xfrm>
            <a:off x="918121" y="6140846"/>
            <a:ext cx="2924198" cy="307777"/>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400" dirty="0">
                <a:solidFill>
                  <a:prstClr val="white"/>
                </a:solidFill>
                <a:ea typeface="ＭＳ Ｐゴシック" panose="020B0600070205080204" pitchFamily="50" charset="-128"/>
              </a:rPr>
              <a:t>①施設の詳細な情報・健全度を入力</a:t>
            </a:r>
          </a:p>
        </p:txBody>
      </p:sp>
      <p:cxnSp>
        <p:nvCxnSpPr>
          <p:cNvPr id="116" name="直線コネクタ 115">
            <a:extLst>
              <a:ext uri="{FF2B5EF4-FFF2-40B4-BE49-F238E27FC236}">
                <a16:creationId xmlns:a16="http://schemas.microsoft.com/office/drawing/2014/main" id="{9BD25289-E38E-4369-B33D-17D6F91B32C8}"/>
              </a:ext>
            </a:extLst>
          </p:cNvPr>
          <p:cNvCxnSpPr>
            <a:cxnSpLocks/>
          </p:cNvCxnSpPr>
          <p:nvPr/>
        </p:nvCxnSpPr>
        <p:spPr>
          <a:xfrm>
            <a:off x="2188571" y="4357986"/>
            <a:ext cx="0" cy="451452"/>
          </a:xfrm>
          <a:prstGeom prst="line">
            <a:avLst/>
          </a:prstGeom>
          <a:noFill/>
          <a:ln w="38100" cap="flat" cmpd="sng" algn="ctr">
            <a:solidFill>
              <a:srgbClr val="4F81BD">
                <a:shade val="95000"/>
                <a:satMod val="105000"/>
              </a:srgbClr>
            </a:solidFill>
            <a:prstDash val="solid"/>
          </a:ln>
          <a:effectLst/>
        </p:spPr>
      </p:cxnSp>
      <p:cxnSp>
        <p:nvCxnSpPr>
          <p:cNvPr id="117" name="直線コネクタ 116">
            <a:extLst>
              <a:ext uri="{FF2B5EF4-FFF2-40B4-BE49-F238E27FC236}">
                <a16:creationId xmlns:a16="http://schemas.microsoft.com/office/drawing/2014/main" id="{866EAF81-10C8-4127-97D7-26F7BD90DEFA}"/>
              </a:ext>
            </a:extLst>
          </p:cNvPr>
          <p:cNvCxnSpPr>
            <a:cxnSpLocks/>
          </p:cNvCxnSpPr>
          <p:nvPr/>
        </p:nvCxnSpPr>
        <p:spPr>
          <a:xfrm>
            <a:off x="3344461" y="4357986"/>
            <a:ext cx="0" cy="451452"/>
          </a:xfrm>
          <a:prstGeom prst="line">
            <a:avLst/>
          </a:prstGeom>
          <a:noFill/>
          <a:ln w="38100" cap="flat" cmpd="sng" algn="ctr">
            <a:solidFill>
              <a:srgbClr val="4F81BD">
                <a:shade val="95000"/>
                <a:satMod val="105000"/>
              </a:srgbClr>
            </a:solidFill>
            <a:prstDash val="solid"/>
          </a:ln>
          <a:effectLst/>
        </p:spPr>
      </p:cxnSp>
      <p:cxnSp>
        <p:nvCxnSpPr>
          <p:cNvPr id="118" name="直線コネクタ 117">
            <a:extLst>
              <a:ext uri="{FF2B5EF4-FFF2-40B4-BE49-F238E27FC236}">
                <a16:creationId xmlns:a16="http://schemas.microsoft.com/office/drawing/2014/main" id="{9AE8D885-15DA-4A0B-9ABA-01C1FB4F017F}"/>
              </a:ext>
            </a:extLst>
          </p:cNvPr>
          <p:cNvCxnSpPr>
            <a:cxnSpLocks/>
          </p:cNvCxnSpPr>
          <p:nvPr/>
        </p:nvCxnSpPr>
        <p:spPr>
          <a:xfrm>
            <a:off x="4500351" y="4357986"/>
            <a:ext cx="0" cy="451452"/>
          </a:xfrm>
          <a:prstGeom prst="line">
            <a:avLst/>
          </a:prstGeom>
          <a:noFill/>
          <a:ln w="38100" cap="flat" cmpd="sng" algn="ctr">
            <a:solidFill>
              <a:srgbClr val="4F81BD">
                <a:shade val="95000"/>
                <a:satMod val="105000"/>
              </a:srgbClr>
            </a:solidFill>
            <a:prstDash val="solid"/>
          </a:ln>
          <a:effectLst/>
        </p:spPr>
      </p:cxnSp>
      <p:cxnSp>
        <p:nvCxnSpPr>
          <p:cNvPr id="119" name="直線コネクタ 118">
            <a:extLst>
              <a:ext uri="{FF2B5EF4-FFF2-40B4-BE49-F238E27FC236}">
                <a16:creationId xmlns:a16="http://schemas.microsoft.com/office/drawing/2014/main" id="{86B152A6-5B9C-4D4E-ABC3-6A3200B4A359}"/>
              </a:ext>
            </a:extLst>
          </p:cNvPr>
          <p:cNvCxnSpPr>
            <a:cxnSpLocks/>
          </p:cNvCxnSpPr>
          <p:nvPr/>
        </p:nvCxnSpPr>
        <p:spPr>
          <a:xfrm>
            <a:off x="5656241" y="4357986"/>
            <a:ext cx="0" cy="451452"/>
          </a:xfrm>
          <a:prstGeom prst="line">
            <a:avLst/>
          </a:prstGeom>
          <a:noFill/>
          <a:ln w="38100" cap="flat" cmpd="sng" algn="ctr">
            <a:solidFill>
              <a:srgbClr val="4F81BD">
                <a:shade val="95000"/>
                <a:satMod val="105000"/>
              </a:srgbClr>
            </a:solidFill>
            <a:prstDash val="solid"/>
          </a:ln>
          <a:effectLst/>
        </p:spPr>
      </p:cxnSp>
      <p:cxnSp>
        <p:nvCxnSpPr>
          <p:cNvPr id="120" name="直線コネクタ 119">
            <a:extLst>
              <a:ext uri="{FF2B5EF4-FFF2-40B4-BE49-F238E27FC236}">
                <a16:creationId xmlns:a16="http://schemas.microsoft.com/office/drawing/2014/main" id="{EFBE6B30-5FC2-4679-AD83-B599D9F063AB}"/>
              </a:ext>
            </a:extLst>
          </p:cNvPr>
          <p:cNvCxnSpPr>
            <a:cxnSpLocks/>
          </p:cNvCxnSpPr>
          <p:nvPr/>
        </p:nvCxnSpPr>
        <p:spPr>
          <a:xfrm>
            <a:off x="8092016" y="4357986"/>
            <a:ext cx="0" cy="920035"/>
          </a:xfrm>
          <a:prstGeom prst="line">
            <a:avLst/>
          </a:prstGeom>
          <a:noFill/>
          <a:ln w="38100" cap="flat" cmpd="sng" algn="ctr">
            <a:solidFill>
              <a:srgbClr val="4F81BD">
                <a:shade val="95000"/>
                <a:satMod val="105000"/>
              </a:srgbClr>
            </a:solidFill>
            <a:prstDash val="solid"/>
          </a:ln>
          <a:effectLst/>
        </p:spPr>
      </p:cxnSp>
      <p:cxnSp>
        <p:nvCxnSpPr>
          <p:cNvPr id="121" name="直線コネクタ 120">
            <a:extLst>
              <a:ext uri="{FF2B5EF4-FFF2-40B4-BE49-F238E27FC236}">
                <a16:creationId xmlns:a16="http://schemas.microsoft.com/office/drawing/2014/main" id="{5CBFCD0E-8C1B-4227-9E34-67F01AC3E155}"/>
              </a:ext>
            </a:extLst>
          </p:cNvPr>
          <p:cNvCxnSpPr>
            <a:cxnSpLocks/>
          </p:cNvCxnSpPr>
          <p:nvPr/>
        </p:nvCxnSpPr>
        <p:spPr>
          <a:xfrm>
            <a:off x="2182221" y="4790388"/>
            <a:ext cx="3490882" cy="0"/>
          </a:xfrm>
          <a:prstGeom prst="line">
            <a:avLst/>
          </a:prstGeom>
          <a:noFill/>
          <a:ln w="38100" cap="flat" cmpd="sng" algn="ctr">
            <a:solidFill>
              <a:srgbClr val="4F81BD">
                <a:shade val="95000"/>
                <a:satMod val="105000"/>
              </a:srgbClr>
            </a:solidFill>
            <a:prstDash val="solid"/>
          </a:ln>
          <a:effectLst/>
        </p:spPr>
      </p:cxnSp>
      <p:cxnSp>
        <p:nvCxnSpPr>
          <p:cNvPr id="122" name="コネクタ: カギ線 121">
            <a:extLst>
              <a:ext uri="{FF2B5EF4-FFF2-40B4-BE49-F238E27FC236}">
                <a16:creationId xmlns:a16="http://schemas.microsoft.com/office/drawing/2014/main" id="{1239733D-BC31-4C99-937A-0ED2E2811D4A}"/>
              </a:ext>
            </a:extLst>
          </p:cNvPr>
          <p:cNvCxnSpPr>
            <a:cxnSpLocks/>
          </p:cNvCxnSpPr>
          <p:nvPr/>
        </p:nvCxnSpPr>
        <p:spPr>
          <a:xfrm rot="16200000" flipH="1">
            <a:off x="3627538" y="4955164"/>
            <a:ext cx="975270" cy="645715"/>
          </a:xfrm>
          <a:prstGeom prst="bentConnector3">
            <a:avLst/>
          </a:prstGeom>
          <a:noFill/>
          <a:ln w="38100" cap="flat" cmpd="sng" algn="ctr">
            <a:solidFill>
              <a:srgbClr val="4F81BD">
                <a:shade val="95000"/>
                <a:satMod val="105000"/>
              </a:srgbClr>
            </a:solidFill>
            <a:prstDash val="solid"/>
            <a:headEnd type="none"/>
            <a:tailEnd type="triangle" w="lg" len="med"/>
          </a:ln>
          <a:effectLst/>
        </p:spPr>
      </p:cxnSp>
      <p:cxnSp>
        <p:nvCxnSpPr>
          <p:cNvPr id="123" name="直線コネクタ 122">
            <a:extLst>
              <a:ext uri="{FF2B5EF4-FFF2-40B4-BE49-F238E27FC236}">
                <a16:creationId xmlns:a16="http://schemas.microsoft.com/office/drawing/2014/main" id="{BDEBB223-939A-4DF6-A504-D257FC468FDB}"/>
              </a:ext>
            </a:extLst>
          </p:cNvPr>
          <p:cNvCxnSpPr>
            <a:cxnSpLocks/>
          </p:cNvCxnSpPr>
          <p:nvPr/>
        </p:nvCxnSpPr>
        <p:spPr>
          <a:xfrm>
            <a:off x="4438031" y="5277470"/>
            <a:ext cx="3672000" cy="0"/>
          </a:xfrm>
          <a:prstGeom prst="line">
            <a:avLst/>
          </a:prstGeom>
          <a:noFill/>
          <a:ln w="38100" cap="flat" cmpd="sng" algn="ctr">
            <a:solidFill>
              <a:srgbClr val="4F81BD">
                <a:shade val="95000"/>
                <a:satMod val="105000"/>
              </a:srgbClr>
            </a:solidFill>
            <a:prstDash val="solid"/>
          </a:ln>
          <a:effectLst/>
        </p:spPr>
      </p:cxnSp>
      <p:sp>
        <p:nvSpPr>
          <p:cNvPr id="124" name="矢印: 折線 123">
            <a:extLst>
              <a:ext uri="{FF2B5EF4-FFF2-40B4-BE49-F238E27FC236}">
                <a16:creationId xmlns:a16="http://schemas.microsoft.com/office/drawing/2014/main" id="{47900638-AA40-45A8-A54C-392EDA5973F3}"/>
              </a:ext>
            </a:extLst>
          </p:cNvPr>
          <p:cNvSpPr/>
          <p:nvPr/>
        </p:nvSpPr>
        <p:spPr>
          <a:xfrm flipH="1" flipV="1">
            <a:off x="5024496" y="5023929"/>
            <a:ext cx="2015927" cy="1692000"/>
          </a:xfrm>
          <a:prstGeom prst="bentArrow">
            <a:avLst/>
          </a:prstGeom>
          <a:solidFill>
            <a:srgbClr val="F79646">
              <a:lumMod val="75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矢印: 五方向 124">
            <a:extLst>
              <a:ext uri="{FF2B5EF4-FFF2-40B4-BE49-F238E27FC236}">
                <a16:creationId xmlns:a16="http://schemas.microsoft.com/office/drawing/2014/main" id="{E75CAA5E-16B6-4E49-A4B1-CB6E6DF82586}"/>
              </a:ext>
            </a:extLst>
          </p:cNvPr>
          <p:cNvSpPr/>
          <p:nvPr/>
        </p:nvSpPr>
        <p:spPr>
          <a:xfrm>
            <a:off x="1377022" y="3686123"/>
            <a:ext cx="573128" cy="1152901"/>
          </a:xfrm>
          <a:prstGeom prst="homePlate">
            <a:avLst>
              <a:gd name="adj" fmla="val 26593"/>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テキスト ボックス 125">
            <a:extLst>
              <a:ext uri="{FF2B5EF4-FFF2-40B4-BE49-F238E27FC236}">
                <a16:creationId xmlns:a16="http://schemas.microsoft.com/office/drawing/2014/main" id="{FE03F0B4-AE71-4569-A9F4-3E6CAD73292C}"/>
              </a:ext>
            </a:extLst>
          </p:cNvPr>
          <p:cNvSpPr txBox="1"/>
          <p:nvPr/>
        </p:nvSpPr>
        <p:spPr>
          <a:xfrm>
            <a:off x="1350624" y="3901938"/>
            <a:ext cx="587020" cy="600164"/>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100" dirty="0">
                <a:solidFill>
                  <a:prstClr val="white"/>
                </a:solidFill>
                <a:ea typeface="ＭＳ Ｐゴシック" panose="020B0600070205080204" pitchFamily="50" charset="-128"/>
              </a:rPr>
              <a:t>点検を</a:t>
            </a:r>
            <a:endParaRPr kumimoji="1" lang="en-US" altLang="ja-JP" sz="1100" dirty="0">
              <a:solidFill>
                <a:prstClr val="white"/>
              </a:solidFill>
              <a:ea typeface="ＭＳ Ｐゴシック" panose="020B0600070205080204" pitchFamily="50" charset="-128"/>
            </a:endParaRPr>
          </a:p>
          <a:p>
            <a:pPr defTabSz="914400" eaLnBrk="0" fontAlgn="base" hangingPunct="0">
              <a:spcBef>
                <a:spcPct val="0"/>
              </a:spcBef>
              <a:spcAft>
                <a:spcPct val="0"/>
              </a:spcAft>
            </a:pPr>
            <a:r>
              <a:rPr kumimoji="1" lang="ja-JP" altLang="en-US" sz="1100" dirty="0">
                <a:solidFill>
                  <a:prstClr val="white"/>
                </a:solidFill>
                <a:ea typeface="ＭＳ Ｐゴシック" panose="020B0600070205080204" pitchFamily="50" charset="-128"/>
              </a:rPr>
              <a:t>要する</a:t>
            </a:r>
            <a:endParaRPr kumimoji="1" lang="en-US" altLang="ja-JP" sz="1100" dirty="0">
              <a:solidFill>
                <a:prstClr val="white"/>
              </a:solidFill>
              <a:ea typeface="ＭＳ Ｐゴシック" panose="020B0600070205080204" pitchFamily="50" charset="-128"/>
            </a:endParaRPr>
          </a:p>
          <a:p>
            <a:pPr defTabSz="914400" eaLnBrk="0" fontAlgn="base" hangingPunct="0">
              <a:spcBef>
                <a:spcPct val="0"/>
              </a:spcBef>
              <a:spcAft>
                <a:spcPct val="0"/>
              </a:spcAft>
            </a:pPr>
            <a:r>
              <a:rPr kumimoji="1" lang="ja-JP" altLang="en-US" sz="1100" dirty="0">
                <a:solidFill>
                  <a:prstClr val="white"/>
                </a:solidFill>
                <a:ea typeface="ＭＳ Ｐゴシック" panose="020B0600070205080204" pitchFamily="50" charset="-128"/>
              </a:rPr>
              <a:t>項目</a:t>
            </a:r>
          </a:p>
        </p:txBody>
      </p:sp>
      <p:sp>
        <p:nvSpPr>
          <p:cNvPr id="127" name="テキスト ボックス 126">
            <a:extLst>
              <a:ext uri="{FF2B5EF4-FFF2-40B4-BE49-F238E27FC236}">
                <a16:creationId xmlns:a16="http://schemas.microsoft.com/office/drawing/2014/main" id="{62E734C0-3E55-4F6C-AD0D-3B92091F37BC}"/>
              </a:ext>
            </a:extLst>
          </p:cNvPr>
          <p:cNvSpPr txBox="1"/>
          <p:nvPr/>
        </p:nvSpPr>
        <p:spPr>
          <a:xfrm>
            <a:off x="2288099" y="5353912"/>
            <a:ext cx="2133918" cy="307777"/>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400" dirty="0">
                <a:solidFill>
                  <a:srgbClr val="0070C0"/>
                </a:solidFill>
                <a:ea typeface="ＭＳ Ｐゴシック" panose="020B0600070205080204" pitchFamily="50" charset="-128"/>
              </a:rPr>
              <a:t>②経年変化の状況を入力</a:t>
            </a:r>
          </a:p>
        </p:txBody>
      </p:sp>
      <p:sp>
        <p:nvSpPr>
          <p:cNvPr id="128" name="矢印: 五方向 127">
            <a:extLst>
              <a:ext uri="{FF2B5EF4-FFF2-40B4-BE49-F238E27FC236}">
                <a16:creationId xmlns:a16="http://schemas.microsoft.com/office/drawing/2014/main" id="{7CD1CDD5-5182-4D04-AC30-458582962E1C}"/>
              </a:ext>
            </a:extLst>
          </p:cNvPr>
          <p:cNvSpPr/>
          <p:nvPr/>
        </p:nvSpPr>
        <p:spPr>
          <a:xfrm>
            <a:off x="7329652" y="3686123"/>
            <a:ext cx="573128" cy="1152901"/>
          </a:xfrm>
          <a:prstGeom prst="homePlate">
            <a:avLst>
              <a:gd name="adj" fmla="val 26593"/>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9" name="テキスト ボックス 128">
            <a:extLst>
              <a:ext uri="{FF2B5EF4-FFF2-40B4-BE49-F238E27FC236}">
                <a16:creationId xmlns:a16="http://schemas.microsoft.com/office/drawing/2014/main" id="{F67336A9-314A-4AFA-8E4D-49A8EA03C84D}"/>
              </a:ext>
            </a:extLst>
          </p:cNvPr>
          <p:cNvSpPr txBox="1"/>
          <p:nvPr/>
        </p:nvSpPr>
        <p:spPr>
          <a:xfrm>
            <a:off x="7303254" y="3901938"/>
            <a:ext cx="587020" cy="600164"/>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100" dirty="0">
                <a:solidFill>
                  <a:prstClr val="white"/>
                </a:solidFill>
                <a:ea typeface="ＭＳ Ｐゴシック" panose="020B0600070205080204" pitchFamily="50" charset="-128"/>
              </a:rPr>
              <a:t>点検を</a:t>
            </a:r>
            <a:endParaRPr kumimoji="1" lang="en-US" altLang="ja-JP" sz="1100" dirty="0">
              <a:solidFill>
                <a:prstClr val="white"/>
              </a:solidFill>
              <a:ea typeface="ＭＳ Ｐゴシック" panose="020B0600070205080204" pitchFamily="50" charset="-128"/>
            </a:endParaRPr>
          </a:p>
          <a:p>
            <a:pPr defTabSz="914400" eaLnBrk="0" fontAlgn="base" hangingPunct="0">
              <a:spcBef>
                <a:spcPct val="0"/>
              </a:spcBef>
              <a:spcAft>
                <a:spcPct val="0"/>
              </a:spcAft>
            </a:pPr>
            <a:r>
              <a:rPr kumimoji="1" lang="ja-JP" altLang="en-US" sz="1100" dirty="0">
                <a:solidFill>
                  <a:prstClr val="white"/>
                </a:solidFill>
                <a:ea typeface="ＭＳ Ｐゴシック" panose="020B0600070205080204" pitchFamily="50" charset="-128"/>
              </a:rPr>
              <a:t>要する</a:t>
            </a:r>
            <a:endParaRPr kumimoji="1" lang="en-US" altLang="ja-JP" sz="1100" dirty="0">
              <a:solidFill>
                <a:prstClr val="white"/>
              </a:solidFill>
              <a:ea typeface="ＭＳ Ｐゴシック" panose="020B0600070205080204" pitchFamily="50" charset="-128"/>
            </a:endParaRPr>
          </a:p>
          <a:p>
            <a:pPr defTabSz="914400" eaLnBrk="0" fontAlgn="base" hangingPunct="0">
              <a:spcBef>
                <a:spcPct val="0"/>
              </a:spcBef>
              <a:spcAft>
                <a:spcPct val="0"/>
              </a:spcAft>
            </a:pPr>
            <a:r>
              <a:rPr kumimoji="1" lang="ja-JP" altLang="en-US" sz="1100" dirty="0">
                <a:solidFill>
                  <a:prstClr val="white"/>
                </a:solidFill>
                <a:ea typeface="ＭＳ Ｐゴシック" panose="020B0600070205080204" pitchFamily="50" charset="-128"/>
              </a:rPr>
              <a:t>項目</a:t>
            </a:r>
          </a:p>
        </p:txBody>
      </p:sp>
      <p:sp>
        <p:nvSpPr>
          <p:cNvPr id="130" name="テキスト ボックス 129">
            <a:extLst>
              <a:ext uri="{FF2B5EF4-FFF2-40B4-BE49-F238E27FC236}">
                <a16:creationId xmlns:a16="http://schemas.microsoft.com/office/drawing/2014/main" id="{4691237C-3DE3-4A81-A439-1A211B4D475B}"/>
              </a:ext>
            </a:extLst>
          </p:cNvPr>
          <p:cNvSpPr txBox="1"/>
          <p:nvPr/>
        </p:nvSpPr>
        <p:spPr>
          <a:xfrm>
            <a:off x="4850274" y="5497847"/>
            <a:ext cx="1375698" cy="369332"/>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dirty="0">
                <a:solidFill>
                  <a:prstClr val="black"/>
                </a:solidFill>
                <a:ea typeface="ＭＳ Ｐゴシック" panose="020B0600070205080204" pitchFamily="50" charset="-128"/>
              </a:rPr>
              <a:t>維持管理</a:t>
            </a:r>
            <a:r>
              <a:rPr kumimoji="1" lang="en-US" altLang="ja-JP" dirty="0">
                <a:solidFill>
                  <a:prstClr val="black"/>
                </a:solidFill>
                <a:ea typeface="ＭＳ Ｐゴシック" panose="020B0600070205080204" pitchFamily="50" charset="-128"/>
              </a:rPr>
              <a:t>DB</a:t>
            </a:r>
            <a:endParaRPr kumimoji="1" lang="ja-JP" altLang="en-US" dirty="0">
              <a:solidFill>
                <a:prstClr val="black"/>
              </a:solidFill>
              <a:ea typeface="ＭＳ Ｐゴシック" panose="020B0600070205080204" pitchFamily="50" charset="-128"/>
            </a:endParaRPr>
          </a:p>
        </p:txBody>
      </p:sp>
      <p:sp>
        <p:nvSpPr>
          <p:cNvPr id="131" name="テキスト ボックス 130">
            <a:extLst>
              <a:ext uri="{FF2B5EF4-FFF2-40B4-BE49-F238E27FC236}">
                <a16:creationId xmlns:a16="http://schemas.microsoft.com/office/drawing/2014/main" id="{810BDBE9-FE70-4E3B-BA25-9CB2D0137F3A}"/>
              </a:ext>
            </a:extLst>
          </p:cNvPr>
          <p:cNvSpPr txBox="1"/>
          <p:nvPr/>
        </p:nvSpPr>
        <p:spPr>
          <a:xfrm>
            <a:off x="7407044" y="6241195"/>
            <a:ext cx="1156086"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ea typeface="ＭＳ Ｐゴシック" panose="020B0600070205080204" pitchFamily="50" charset="-128"/>
              </a:rPr>
              <a:t>※</a:t>
            </a:r>
            <a:r>
              <a:rPr kumimoji="1" lang="ja-JP" altLang="en-US" sz="1400" dirty="0">
                <a:solidFill>
                  <a:prstClr val="black"/>
                </a:solidFill>
                <a:ea typeface="ＭＳ Ｐゴシック" panose="020B0600070205080204" pitchFamily="50" charset="-128"/>
              </a:rPr>
              <a:t>イメージ図</a:t>
            </a:r>
          </a:p>
        </p:txBody>
      </p:sp>
      <p:sp>
        <p:nvSpPr>
          <p:cNvPr id="2" name="スライド番号プレースホルダー 1">
            <a:extLst>
              <a:ext uri="{FF2B5EF4-FFF2-40B4-BE49-F238E27FC236}">
                <a16:creationId xmlns:a16="http://schemas.microsoft.com/office/drawing/2014/main" id="{E9E8FC86-F7BC-4547-9B0C-6F8733FE9B60}"/>
              </a:ext>
            </a:extLst>
          </p:cNvPr>
          <p:cNvSpPr>
            <a:spLocks noGrp="1"/>
          </p:cNvSpPr>
          <p:nvPr>
            <p:ph type="sldNum" sz="quarter" idx="12"/>
          </p:nvPr>
        </p:nvSpPr>
        <p:spPr>
          <a:xfrm>
            <a:off x="7091345" y="6491859"/>
            <a:ext cx="2057400" cy="365125"/>
          </a:xfrm>
        </p:spPr>
        <p:txBody>
          <a:bodyPr/>
          <a:lstStyle/>
          <a:p>
            <a:fld id="{48BBEAFE-69FE-4577-B854-0FB5964019F8}" type="slidenum">
              <a:rPr kumimoji="1" lang="ja-JP" altLang="en-US" smtClean="0"/>
              <a:t>29</a:t>
            </a:fld>
            <a:endParaRPr kumimoji="1" lang="ja-JP" altLang="en-US" dirty="0"/>
          </a:p>
        </p:txBody>
      </p:sp>
    </p:spTree>
    <p:extLst>
      <p:ext uri="{BB962C8B-B14F-4D97-AF65-F5344CB8AC3E}">
        <p14:creationId xmlns:p14="http://schemas.microsoft.com/office/powerpoint/2010/main" val="428740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105932" y="586363"/>
            <a:ext cx="8959692" cy="336453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600" b="1" i="0" u="none" strike="noStrike" baseline="0" dirty="0">
                <a:solidFill>
                  <a:srgbClr val="000000"/>
                </a:solidFill>
                <a:latin typeface="Meiryo UI" panose="020B0604030504040204" pitchFamily="50" charset="-128"/>
                <a:ea typeface="Meiryo UI" panose="020B0604030504040204" pitchFamily="50" charset="-128"/>
              </a:rPr>
              <a:t>効率的・効果的な維持管理の推進</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5" name="表 4">
            <a:extLst>
              <a:ext uri="{FF2B5EF4-FFF2-40B4-BE49-F238E27FC236}">
                <a16:creationId xmlns:a16="http://schemas.microsoft.com/office/drawing/2014/main" id="{A9066F00-5FBB-48BA-89FB-AB18B7C182A4}"/>
              </a:ext>
            </a:extLst>
          </p:cNvPr>
          <p:cNvGraphicFramePr>
            <a:graphicFrameLocks noGrp="1"/>
          </p:cNvGraphicFramePr>
          <p:nvPr>
            <p:extLst>
              <p:ext uri="{D42A27DB-BD31-4B8C-83A1-F6EECF244321}">
                <p14:modId xmlns:p14="http://schemas.microsoft.com/office/powerpoint/2010/main" val="2581682397"/>
              </p:ext>
            </p:extLst>
          </p:nvPr>
        </p:nvGraphicFramePr>
        <p:xfrm>
          <a:off x="218804" y="911323"/>
          <a:ext cx="8706392" cy="2895600"/>
        </p:xfrm>
        <a:graphic>
          <a:graphicData uri="http://schemas.openxmlformats.org/drawingml/2006/table">
            <a:tbl>
              <a:tblPr firstRow="1" bandRow="1">
                <a:tableStyleId>{5C22544A-7EE6-4342-B048-85BDC9FD1C3A}</a:tableStyleId>
              </a:tblPr>
              <a:tblGrid>
                <a:gridCol w="4353196">
                  <a:extLst>
                    <a:ext uri="{9D8B030D-6E8A-4147-A177-3AD203B41FA5}">
                      <a16:colId xmlns:a16="http://schemas.microsoft.com/office/drawing/2014/main" val="331355755"/>
                    </a:ext>
                  </a:extLst>
                </a:gridCol>
                <a:gridCol w="4353196">
                  <a:extLst>
                    <a:ext uri="{9D8B030D-6E8A-4147-A177-3AD203B41FA5}">
                      <a16:colId xmlns:a16="http://schemas.microsoft.com/office/drawing/2014/main" val="4034763541"/>
                    </a:ext>
                  </a:extLst>
                </a:gridCol>
              </a:tblGrid>
              <a:tr h="0">
                <a:tc>
                  <a:txBody>
                    <a:bodyPr/>
                    <a:lstStyle/>
                    <a:p>
                      <a:pPr algn="ctr">
                        <a:lnSpc>
                          <a:spcPct val="100000"/>
                        </a:lnSpc>
                      </a:pPr>
                      <a:r>
                        <a:rPr kumimoji="1" lang="ja-JP" altLang="en-US" sz="1600" b="0" dirty="0">
                          <a:solidFill>
                            <a:schemeClr val="bg1"/>
                          </a:solidFill>
                          <a:latin typeface="Meiryo UI" panose="020B0604030504040204" pitchFamily="50" charset="-128"/>
                          <a:ea typeface="Meiryo UI" panose="020B0604030504040204" pitchFamily="50" charset="-128"/>
                        </a:rPr>
                        <a:t>委員からの主なご意見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kumimoji="1" lang="ja-JP" altLang="en-US" sz="1600" b="0" dirty="0">
                          <a:solidFill>
                            <a:schemeClr val="bg1"/>
                          </a:solidFill>
                          <a:latin typeface="Meiryo UI" panose="020B0604030504040204" pitchFamily="50" charset="-128"/>
                          <a:ea typeface="Meiryo UI" panose="020B0604030504040204" pitchFamily="50" charset="-128"/>
                        </a:rPr>
                        <a:t>基本方針への反映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21764046"/>
                  </a:ext>
                </a:extLst>
              </a:tr>
              <a:tr h="173056">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蓄積データに基づき効率的・効果的な維持管理を目指すという考え方は納得できる。予測から外れる傾向が見受けられる場合には、</a:t>
                      </a:r>
                      <a:r>
                        <a:rPr lang="ja-JP" altLang="en-US" sz="1400" b="1" u="sng" dirty="0">
                          <a:latin typeface="Meiryo UI" panose="020B0604030504040204" pitchFamily="50" charset="-128"/>
                          <a:ea typeface="Meiryo UI" panose="020B0604030504040204" pitchFamily="50" charset="-128"/>
                        </a:rPr>
                        <a:t>再度点検頻度を見直すような仕組みもあわせて検討しておく必要がある。</a:t>
                      </a:r>
                      <a:endParaRPr lang="ja-JP" altLang="en-US" sz="14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just">
                        <a:buFont typeface="Arial" panose="020B0604020202020204" pitchFamily="34" charset="0"/>
                        <a:buNone/>
                      </a:pPr>
                      <a:r>
                        <a:rPr lang="ja-JP" altLang="en-US" sz="1400" b="0" u="none" dirty="0">
                          <a:latin typeface="Meiryo UI" panose="020B0604030504040204" pitchFamily="50" charset="-128"/>
                          <a:ea typeface="Meiryo UI" panose="020B0604030504040204" pitchFamily="50" charset="-128"/>
                        </a:rPr>
                        <a:t>点検頻度の見直し結果について、検証を行う</a:t>
                      </a:r>
                      <a:endParaRPr lang="en-US" altLang="ja-JP" sz="1400" b="0" u="none" dirty="0">
                        <a:latin typeface="Meiryo UI" panose="020B0604030504040204" pitchFamily="50" charset="-128"/>
                        <a:ea typeface="Meiryo UI" panose="020B0604030504040204" pitchFamily="50" charset="-128"/>
                      </a:endParaRPr>
                    </a:p>
                    <a:p>
                      <a:pPr marL="0" indent="0" algn="just">
                        <a:buFont typeface="Arial" panose="020B0604020202020204" pitchFamily="34" charset="0"/>
                        <a:buNone/>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P12</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31</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32</a:t>
                      </a:r>
                      <a:r>
                        <a:rPr lang="ja-JP" altLang="en-US" sz="1200" b="0" u="none" dirty="0">
                          <a:latin typeface="Meiryo UI" panose="020B0604030504040204" pitchFamily="50" charset="-128"/>
                          <a:ea typeface="Meiryo UI" panose="020B0604030504040204" pitchFamily="50" charset="-128"/>
                        </a:rPr>
                        <a:t>行目）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87880271"/>
                  </a:ext>
                </a:extLst>
              </a:tr>
              <a:tr h="17305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dirty="0">
                          <a:latin typeface="Meiryo UI" panose="020B0604030504040204" pitchFamily="50" charset="-128"/>
                          <a:ea typeface="Meiryo UI" panose="020B0604030504040204" pitchFamily="50" charset="-128"/>
                        </a:rPr>
                        <a:t>改定後の劣化曲線について、</a:t>
                      </a:r>
                      <a:r>
                        <a:rPr lang="ja-JP" altLang="en-US" sz="1400" b="1" u="sng" dirty="0">
                          <a:latin typeface="Meiryo UI" panose="020B0604030504040204" pitchFamily="50" charset="-128"/>
                          <a:ea typeface="Meiryo UI" panose="020B0604030504040204" pitchFamily="50" charset="-128"/>
                        </a:rPr>
                        <a:t>どのような方法で設定しているのか、具体の方法を明確に記述すべき。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0" u="none" dirty="0">
                          <a:latin typeface="Meiryo UI" panose="020B0604030504040204" pitchFamily="50" charset="-128"/>
                          <a:ea typeface="Meiryo UI" panose="020B0604030504040204" pitchFamily="50" charset="-128"/>
                        </a:rPr>
                        <a:t>劣化予測手法や条件設定などが重要となるため、これらの情報を明確に示す</a:t>
                      </a:r>
                      <a:endParaRPr lang="en-US" altLang="ja-JP" sz="1400" b="0" u="none"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P15</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11</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13</a:t>
                      </a:r>
                      <a:r>
                        <a:rPr lang="ja-JP" altLang="en-US" sz="1200" b="0" u="none" dirty="0">
                          <a:latin typeface="Meiryo UI" panose="020B0604030504040204" pitchFamily="50" charset="-128"/>
                          <a:ea typeface="Meiryo UI" panose="020B0604030504040204" pitchFamily="50" charset="-128"/>
                        </a:rPr>
                        <a:t>行目）</a:t>
                      </a:r>
                      <a:endParaRPr lang="ja-JP" altLang="en-US" sz="14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42737831"/>
                  </a:ext>
                </a:extLst>
              </a:tr>
              <a:tr h="173056">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補強あるいは被災後に対策を実施した場合、その後の劣化曲線を新たに引くことになる。</a:t>
                      </a:r>
                      <a:r>
                        <a:rPr lang="ja-JP" altLang="en-US" sz="1400" b="1" u="sng" dirty="0">
                          <a:latin typeface="Meiryo UI" panose="020B0604030504040204" pitchFamily="50" charset="-128"/>
                          <a:ea typeface="Meiryo UI" panose="020B0604030504040204" pitchFamily="50" charset="-128"/>
                        </a:rPr>
                        <a:t>維持管理していく上では、突発的事象の有無を分けて考えるべきである。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just">
                        <a:buFont typeface="Arial" panose="020B0604020202020204" pitchFamily="34" charset="0"/>
                        <a:buNone/>
                      </a:pPr>
                      <a:r>
                        <a:rPr lang="ja-JP" altLang="en-US" sz="1400" b="0" u="none" dirty="0">
                          <a:latin typeface="Meiryo UI" panose="020B0604030504040204" pitchFamily="50" charset="-128"/>
                          <a:ea typeface="Meiryo UI" panose="020B0604030504040204" pitchFamily="50" charset="-128"/>
                        </a:rPr>
                        <a:t>気象条件等のデータの条件の確認や適切な将来予測であることが必要となることに留意する。また、突発的事象に伴う対策履歴のデータを蓄積する。</a:t>
                      </a:r>
                      <a:endParaRPr lang="en-US" altLang="ja-JP" sz="1400" b="0" u="none" dirty="0">
                        <a:latin typeface="Meiryo UI" panose="020B0604030504040204" pitchFamily="50" charset="-128"/>
                        <a:ea typeface="Meiryo UI" panose="020B0604030504040204" pitchFamily="50" charset="-128"/>
                      </a:endParaRPr>
                    </a:p>
                    <a:p>
                      <a:pPr marL="0" indent="0" algn="just">
                        <a:buFont typeface="Arial" panose="020B0604020202020204" pitchFamily="34" charset="0"/>
                        <a:buNone/>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P12</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29</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31</a:t>
                      </a:r>
                      <a:r>
                        <a:rPr lang="ja-JP" altLang="en-US" sz="1200" b="0" u="none" dirty="0">
                          <a:latin typeface="Meiryo UI" panose="020B0604030504040204" pitchFamily="50" charset="-128"/>
                          <a:ea typeface="Meiryo UI" panose="020B0604030504040204" pitchFamily="50" charset="-128"/>
                        </a:rPr>
                        <a:t>行目）</a:t>
                      </a:r>
                      <a:endParaRPr lang="ja-JP" altLang="en-US" sz="1200" b="1" u="sng"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8297147"/>
                  </a:ext>
                </a:extLst>
              </a:tr>
            </a:tbl>
          </a:graphicData>
        </a:graphic>
      </p:graphicFrame>
      <p:sp>
        <p:nvSpPr>
          <p:cNvPr id="10" name="Rectangle 2">
            <a:extLst>
              <a:ext uri="{FF2B5EF4-FFF2-40B4-BE49-F238E27FC236}">
                <a16:creationId xmlns:a16="http://schemas.microsoft.com/office/drawing/2014/main" id="{76CFBF6D-D2F2-429D-AF01-21EAA26C8C8B}"/>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第２回　審議会での委員からのご意見</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9D9C47E4-AE0B-4DA9-B866-75F621CBBDC1}"/>
              </a:ext>
            </a:extLst>
          </p:cNvPr>
          <p:cNvSpPr txBox="1"/>
          <p:nvPr/>
        </p:nvSpPr>
        <p:spPr>
          <a:xfrm>
            <a:off x="9799607" y="1630393"/>
            <a:ext cx="1141659" cy="261610"/>
          </a:xfrm>
          <a:prstGeom prst="rect">
            <a:avLst/>
          </a:prstGeom>
          <a:noFill/>
        </p:spPr>
        <p:txBody>
          <a:bodyPr wrap="none" rtlCol="0">
            <a:spAutoFit/>
          </a:bodyPr>
          <a:lstStyle/>
          <a:p>
            <a:r>
              <a:rPr kumimoji="1" lang="ja-JP" altLang="en-US" sz="1100" dirty="0"/>
              <a:t>審議会資料</a:t>
            </a:r>
            <a:r>
              <a:rPr kumimoji="1" lang="en-US" altLang="ja-JP" sz="1100" dirty="0"/>
              <a:t>P.13</a:t>
            </a:r>
            <a:endParaRPr kumimoji="1" lang="ja-JP" altLang="en-US" sz="1100" dirty="0"/>
          </a:p>
        </p:txBody>
      </p:sp>
      <p:sp>
        <p:nvSpPr>
          <p:cNvPr id="7" name="テキスト ボックス 6">
            <a:extLst>
              <a:ext uri="{FF2B5EF4-FFF2-40B4-BE49-F238E27FC236}">
                <a16:creationId xmlns:a16="http://schemas.microsoft.com/office/drawing/2014/main" id="{F1FEF92C-C753-4269-82F2-340EE34F3978}"/>
              </a:ext>
            </a:extLst>
          </p:cNvPr>
          <p:cNvSpPr txBox="1"/>
          <p:nvPr/>
        </p:nvSpPr>
        <p:spPr>
          <a:xfrm>
            <a:off x="9799607" y="2359123"/>
            <a:ext cx="1141659" cy="261610"/>
          </a:xfrm>
          <a:prstGeom prst="rect">
            <a:avLst/>
          </a:prstGeom>
          <a:noFill/>
        </p:spPr>
        <p:txBody>
          <a:bodyPr wrap="none" rtlCol="0">
            <a:spAutoFit/>
          </a:bodyPr>
          <a:lstStyle/>
          <a:p>
            <a:r>
              <a:rPr kumimoji="1" lang="ja-JP" altLang="en-US" sz="1100" dirty="0"/>
              <a:t>審議会資料</a:t>
            </a:r>
            <a:r>
              <a:rPr kumimoji="1" lang="en-US" altLang="ja-JP" sz="1100" dirty="0"/>
              <a:t>P.14</a:t>
            </a:r>
            <a:endParaRPr kumimoji="1" lang="ja-JP" altLang="en-US" sz="1100" dirty="0"/>
          </a:p>
        </p:txBody>
      </p:sp>
      <p:sp>
        <p:nvSpPr>
          <p:cNvPr id="8" name="テキスト ボックス 7">
            <a:extLst>
              <a:ext uri="{FF2B5EF4-FFF2-40B4-BE49-F238E27FC236}">
                <a16:creationId xmlns:a16="http://schemas.microsoft.com/office/drawing/2014/main" id="{7A861689-3836-4364-A033-F0D3E3E8EFBB}"/>
              </a:ext>
            </a:extLst>
          </p:cNvPr>
          <p:cNvSpPr txBox="1"/>
          <p:nvPr/>
        </p:nvSpPr>
        <p:spPr>
          <a:xfrm>
            <a:off x="9799607" y="3167390"/>
            <a:ext cx="1141659" cy="261610"/>
          </a:xfrm>
          <a:prstGeom prst="rect">
            <a:avLst/>
          </a:prstGeom>
          <a:noFill/>
        </p:spPr>
        <p:txBody>
          <a:bodyPr wrap="none" rtlCol="0">
            <a:spAutoFit/>
          </a:bodyPr>
          <a:lstStyle/>
          <a:p>
            <a:r>
              <a:rPr kumimoji="1" lang="ja-JP" altLang="en-US" sz="1100" dirty="0"/>
              <a:t>審議会資料</a:t>
            </a:r>
            <a:r>
              <a:rPr kumimoji="1" lang="en-US" altLang="ja-JP" sz="1100" dirty="0"/>
              <a:t>P.13</a:t>
            </a:r>
            <a:endParaRPr kumimoji="1" lang="ja-JP" altLang="en-US" sz="1100" dirty="0"/>
          </a:p>
        </p:txBody>
      </p:sp>
      <p:sp>
        <p:nvSpPr>
          <p:cNvPr id="3" name="スライド番号プレースホルダー 2">
            <a:extLst>
              <a:ext uri="{FF2B5EF4-FFF2-40B4-BE49-F238E27FC236}">
                <a16:creationId xmlns:a16="http://schemas.microsoft.com/office/drawing/2014/main" id="{FC080BDF-DC4B-4A22-B296-57941F72B982}"/>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3</a:t>
            </a:fld>
            <a:endParaRPr kumimoji="1" lang="ja-JP" altLang="en-US"/>
          </a:p>
        </p:txBody>
      </p:sp>
    </p:spTree>
    <p:extLst>
      <p:ext uri="{BB962C8B-B14F-4D97-AF65-F5344CB8AC3E}">
        <p14:creationId xmlns:p14="http://schemas.microsoft.com/office/powerpoint/2010/main" val="46677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90581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9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ja-JP" altLang="en-US" b="1" kern="100" dirty="0">
                <a:solidFill>
                  <a:prstClr val="black"/>
                </a:solidFill>
                <a:latin typeface="Meiryo UI" panose="020B0604030504040204" pitchFamily="50" charset="-128"/>
                <a:ea typeface="Meiryo UI" panose="020B0604030504040204" pitchFamily="50" charset="-128"/>
                <a:cs typeface="Times New Roman"/>
              </a:rPr>
              <a:t>維持管理サイクルの充実（</a:t>
            </a:r>
            <a:r>
              <a:rPr lang="en-US" altLang="ja-JP" b="1" kern="100" dirty="0">
                <a:solidFill>
                  <a:prstClr val="black"/>
                </a:solidFill>
                <a:latin typeface="Meiryo UI" panose="020B0604030504040204" pitchFamily="50" charset="-128"/>
                <a:ea typeface="Meiryo UI" panose="020B0604030504040204" pitchFamily="50" charset="-128"/>
                <a:cs typeface="Times New Roman"/>
              </a:rPr>
              <a:t>MM</a:t>
            </a:r>
            <a:r>
              <a:rPr lang="ja-JP" altLang="en-US" b="1" kern="100" dirty="0">
                <a:solidFill>
                  <a:prstClr val="black"/>
                </a:solidFill>
                <a:latin typeface="Meiryo UI" panose="020B0604030504040204" pitchFamily="50" charset="-128"/>
                <a:ea typeface="Meiryo UI" panose="020B0604030504040204" pitchFamily="50" charset="-128"/>
                <a:cs typeface="Times New Roman"/>
              </a:rPr>
              <a:t>委員会の充実）</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68" name="テキスト ボックス 67">
            <a:extLst>
              <a:ext uri="{FF2B5EF4-FFF2-40B4-BE49-F238E27FC236}">
                <a16:creationId xmlns:a16="http://schemas.microsoft.com/office/drawing/2014/main" id="{58AC976B-010F-4651-BAB5-0A5556EDF553}"/>
              </a:ext>
            </a:extLst>
          </p:cNvPr>
          <p:cNvSpPr txBox="1"/>
          <p:nvPr/>
        </p:nvSpPr>
        <p:spPr>
          <a:xfrm>
            <a:off x="99962" y="1206538"/>
            <a:ext cx="8196475" cy="630942"/>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ja-JP" altLang="en-US" sz="1400" dirty="0">
                <a:solidFill>
                  <a:prstClr val="black"/>
                </a:solidFill>
                <a:ea typeface="ＭＳ Ｐゴシック" panose="020B0600070205080204" pitchFamily="50" charset="-128"/>
              </a:rPr>
              <a:t>⑵</a:t>
            </a:r>
            <a:r>
              <a:rPr kumimoji="1" lang="ja-JP" altLang="en-US" sz="1400">
                <a:solidFill>
                  <a:prstClr val="black"/>
                </a:solidFill>
                <a:ea typeface="ＭＳ Ｐゴシック" panose="020B0600070205080204" pitchFamily="50" charset="-128"/>
              </a:rPr>
              <a:t>モニタリング</a:t>
            </a:r>
            <a:r>
              <a:rPr kumimoji="1" lang="ja-JP" altLang="en-US" sz="1400" dirty="0">
                <a:solidFill>
                  <a:prstClr val="black"/>
                </a:solidFill>
                <a:ea typeface="ＭＳ Ｐゴシック" panose="020B0600070205080204" pitchFamily="50" charset="-128"/>
              </a:rPr>
              <a:t>の充実</a:t>
            </a:r>
            <a:endParaRPr kumimoji="1" lang="en-US" altLang="ja-JP" sz="1400" dirty="0">
              <a:solidFill>
                <a:prstClr val="black"/>
              </a:solidFill>
              <a:ea typeface="ＭＳ Ｐゴシック" panose="020B0600070205080204" pitchFamily="50" charset="-128"/>
            </a:endParaRPr>
          </a:p>
          <a:p>
            <a:pPr marL="285750" indent="-285750" defTabSz="914400" eaLnBrk="0" fontAlgn="base" hangingPunct="0">
              <a:spcBef>
                <a:spcPct val="0"/>
              </a:spcBef>
              <a:spcAft>
                <a:spcPct val="0"/>
              </a:spcAft>
              <a:buFont typeface="Wingdings" panose="05000000000000000000" pitchFamily="2" charset="2"/>
              <a:buChar char="Ø"/>
            </a:pPr>
            <a:r>
              <a:rPr kumimoji="1" lang="en-US" altLang="ja-JP" sz="1400" dirty="0">
                <a:solidFill>
                  <a:prstClr val="black"/>
                </a:solidFill>
                <a:ea typeface="ＭＳ Ｐゴシック" panose="020B0600070205080204" pitchFamily="50" charset="-128"/>
              </a:rPr>
              <a:t>DB</a:t>
            </a:r>
            <a:r>
              <a:rPr kumimoji="1" lang="ja-JP" altLang="en-US" sz="1400" dirty="0">
                <a:solidFill>
                  <a:prstClr val="black"/>
                </a:solidFill>
                <a:ea typeface="ＭＳ Ｐゴシック" panose="020B0600070205080204" pitchFamily="50" charset="-128"/>
              </a:rPr>
              <a:t>に入力された個別の施設のデータを基に、年度毎に各施設の対策状況を進捗管理し、達成率を評価</a:t>
            </a:r>
            <a:endParaRPr kumimoji="1" lang="en-US" altLang="ja-JP" sz="1400" dirty="0">
              <a:solidFill>
                <a:prstClr val="black"/>
              </a:solidFill>
              <a:ea typeface="ＭＳ Ｐゴシック" panose="020B0600070205080204" pitchFamily="50" charset="-128"/>
            </a:endParaRPr>
          </a:p>
        </p:txBody>
      </p:sp>
      <p:pic>
        <p:nvPicPr>
          <p:cNvPr id="2" name="図 1">
            <a:extLst>
              <a:ext uri="{FF2B5EF4-FFF2-40B4-BE49-F238E27FC236}">
                <a16:creationId xmlns:a16="http://schemas.microsoft.com/office/drawing/2014/main" id="{FB8884A7-1596-4E61-9A0D-2AA92D7CD4BD}"/>
              </a:ext>
            </a:extLst>
          </p:cNvPr>
          <p:cNvPicPr>
            <a:picLocks noChangeAspect="1"/>
          </p:cNvPicPr>
          <p:nvPr/>
        </p:nvPicPr>
        <p:blipFill>
          <a:blip r:embed="rId2"/>
          <a:stretch>
            <a:fillRect/>
          </a:stretch>
        </p:blipFill>
        <p:spPr>
          <a:xfrm>
            <a:off x="386387" y="1794350"/>
            <a:ext cx="8235868" cy="4195840"/>
          </a:xfrm>
          <a:prstGeom prst="rect">
            <a:avLst/>
          </a:prstGeom>
        </p:spPr>
      </p:pic>
      <p:sp>
        <p:nvSpPr>
          <p:cNvPr id="154" name="テキスト ボックス 153">
            <a:extLst>
              <a:ext uri="{FF2B5EF4-FFF2-40B4-BE49-F238E27FC236}">
                <a16:creationId xmlns:a16="http://schemas.microsoft.com/office/drawing/2014/main" id="{B80C77C8-D437-495B-9330-9B1F12B8B392}"/>
              </a:ext>
            </a:extLst>
          </p:cNvPr>
          <p:cNvSpPr txBox="1"/>
          <p:nvPr/>
        </p:nvSpPr>
        <p:spPr>
          <a:xfrm>
            <a:off x="521745" y="5922928"/>
            <a:ext cx="7258718" cy="701795"/>
          </a:xfrm>
          <a:prstGeom prst="rect">
            <a:avLst/>
          </a:prstGeom>
          <a:noFill/>
        </p:spPr>
        <p:txBody>
          <a:bodyPr wrap="none" rtlCol="0">
            <a:spAutoFit/>
          </a:bodyPr>
          <a:lstStyle/>
          <a:p>
            <a:pPr marL="285750" indent="-285750" defTabSz="914400" eaLnBrk="0" fontAlgn="base" hangingPunct="0">
              <a:lnSpc>
                <a:spcPct val="150000"/>
              </a:lnSpc>
              <a:spcBef>
                <a:spcPct val="0"/>
              </a:spcBef>
              <a:spcAft>
                <a:spcPct val="0"/>
              </a:spcAft>
              <a:buFont typeface="Wingdings" panose="05000000000000000000" pitchFamily="2" charset="2"/>
              <a:buChar char="Ø"/>
            </a:pPr>
            <a:r>
              <a:rPr kumimoji="1" lang="ja-JP" altLang="en-US" sz="1400" dirty="0">
                <a:solidFill>
                  <a:srgbClr val="FF0000"/>
                </a:solidFill>
                <a:ea typeface="ＭＳ Ｐゴシック" panose="020B0600070205080204" pitchFamily="50" charset="-128"/>
              </a:rPr>
              <a:t>事務所の</a:t>
            </a:r>
            <a:r>
              <a:rPr kumimoji="1" lang="en-US" altLang="ja-JP" sz="1400" dirty="0">
                <a:solidFill>
                  <a:srgbClr val="FF0000"/>
                </a:solidFill>
                <a:ea typeface="ＭＳ Ｐゴシック" panose="020B0600070205080204" pitchFamily="50" charset="-128"/>
              </a:rPr>
              <a:t>MM</a:t>
            </a:r>
            <a:r>
              <a:rPr kumimoji="1" lang="ja-JP" altLang="en-US" sz="1400" dirty="0">
                <a:solidFill>
                  <a:srgbClr val="FF0000"/>
                </a:solidFill>
                <a:ea typeface="ＭＳ Ｐゴシック" panose="020B0600070205080204" pitchFamily="50" charset="-128"/>
              </a:rPr>
              <a:t>委員会で年度毎に管理施設の維持管理状況（達成率含め）を把握</a:t>
            </a:r>
            <a:endParaRPr kumimoji="1" lang="en-US" altLang="ja-JP" sz="1400" dirty="0">
              <a:solidFill>
                <a:srgbClr val="FF0000"/>
              </a:solidFill>
              <a:ea typeface="ＭＳ Ｐゴシック" panose="020B0600070205080204" pitchFamily="50" charset="-128"/>
            </a:endParaRPr>
          </a:p>
          <a:p>
            <a:pPr marL="285750" indent="-285750" defTabSz="914400" eaLnBrk="0" fontAlgn="base" hangingPunct="0">
              <a:lnSpc>
                <a:spcPct val="150000"/>
              </a:lnSpc>
              <a:spcBef>
                <a:spcPct val="0"/>
              </a:spcBef>
              <a:spcAft>
                <a:spcPct val="0"/>
              </a:spcAft>
              <a:buFont typeface="Wingdings" panose="05000000000000000000" pitchFamily="2" charset="2"/>
              <a:buChar char="Ø"/>
            </a:pPr>
            <a:r>
              <a:rPr kumimoji="1" lang="ja-JP" altLang="en-US" sz="1400" dirty="0">
                <a:solidFill>
                  <a:prstClr val="black"/>
                </a:solidFill>
                <a:ea typeface="ＭＳ Ｐゴシック" panose="020B0600070205080204" pitchFamily="50" charset="-128"/>
              </a:rPr>
              <a:t>各事務所の対策数量を集約し、各施設の対策状況を把握し、</a:t>
            </a:r>
            <a:r>
              <a:rPr kumimoji="1" lang="ja-JP" altLang="en-US" sz="1400" dirty="0">
                <a:solidFill>
                  <a:srgbClr val="FF0000"/>
                </a:solidFill>
                <a:ea typeface="ＭＳ Ｐゴシック" panose="020B0600070205080204" pitchFamily="50" charset="-128"/>
              </a:rPr>
              <a:t>長寿命化計画の検証</a:t>
            </a:r>
            <a:r>
              <a:rPr kumimoji="1" lang="ja-JP" altLang="en-US" sz="1400" dirty="0">
                <a:solidFill>
                  <a:prstClr val="black"/>
                </a:solidFill>
                <a:ea typeface="ＭＳ Ｐゴシック" panose="020B0600070205080204" pitchFamily="50" charset="-128"/>
              </a:rPr>
              <a:t>を行う。</a:t>
            </a:r>
          </a:p>
        </p:txBody>
      </p:sp>
      <p:sp>
        <p:nvSpPr>
          <p:cNvPr id="3" name="スライド番号プレースホルダー 2">
            <a:extLst>
              <a:ext uri="{FF2B5EF4-FFF2-40B4-BE49-F238E27FC236}">
                <a16:creationId xmlns:a16="http://schemas.microsoft.com/office/drawing/2014/main" id="{62D76C64-A058-4320-BBB9-246E6A7E21FD}"/>
              </a:ext>
            </a:extLst>
          </p:cNvPr>
          <p:cNvSpPr>
            <a:spLocks noGrp="1"/>
          </p:cNvSpPr>
          <p:nvPr>
            <p:ph type="sldNum" sz="quarter" idx="12"/>
          </p:nvPr>
        </p:nvSpPr>
        <p:spPr>
          <a:xfrm>
            <a:off x="7064391" y="6496609"/>
            <a:ext cx="2057400" cy="365125"/>
          </a:xfrm>
        </p:spPr>
        <p:txBody>
          <a:bodyPr/>
          <a:lstStyle/>
          <a:p>
            <a:fld id="{48BBEAFE-69FE-4577-B854-0FB5964019F8}" type="slidenum">
              <a:rPr kumimoji="1" lang="ja-JP" altLang="en-US" smtClean="0"/>
              <a:t>30</a:t>
            </a:fld>
            <a:endParaRPr kumimoji="1" lang="ja-JP" altLang="en-US" dirty="0"/>
          </a:p>
        </p:txBody>
      </p:sp>
    </p:spTree>
    <p:extLst>
      <p:ext uri="{BB962C8B-B14F-4D97-AF65-F5344CB8AC3E}">
        <p14:creationId xmlns:p14="http://schemas.microsoft.com/office/powerpoint/2010/main" val="112923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8EF180E-0F54-441C-B51F-01C1B7BA9D2D}"/>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第２回　審議会の振り返り</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9130EEAE-6D8E-4874-A646-020615641EA4}"/>
              </a:ext>
            </a:extLst>
          </p:cNvPr>
          <p:cNvPicPr>
            <a:picLocks noChangeAspect="1"/>
          </p:cNvPicPr>
          <p:nvPr/>
        </p:nvPicPr>
        <p:blipFill rotWithShape="1">
          <a:blip r:embed="rId2"/>
          <a:srcRect l="10283" t="11576" r="14057" b="3626"/>
          <a:stretch/>
        </p:blipFill>
        <p:spPr>
          <a:xfrm>
            <a:off x="327804" y="523578"/>
            <a:ext cx="8617787" cy="5845480"/>
          </a:xfrm>
          <a:prstGeom prst="rect">
            <a:avLst/>
          </a:prstGeom>
        </p:spPr>
      </p:pic>
      <p:sp>
        <p:nvSpPr>
          <p:cNvPr id="2" name="スライド番号プレースホルダー 1">
            <a:extLst>
              <a:ext uri="{FF2B5EF4-FFF2-40B4-BE49-F238E27FC236}">
                <a16:creationId xmlns:a16="http://schemas.microsoft.com/office/drawing/2014/main" id="{BB2AA491-B749-40E7-AC27-B327E0DE84F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4</a:t>
            </a:fld>
            <a:endParaRPr kumimoji="1" lang="ja-JP" altLang="en-US"/>
          </a:p>
        </p:txBody>
      </p:sp>
    </p:spTree>
    <p:extLst>
      <p:ext uri="{BB962C8B-B14F-4D97-AF65-F5344CB8AC3E}">
        <p14:creationId xmlns:p14="http://schemas.microsoft.com/office/powerpoint/2010/main" val="352043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3">
            <a:extLst>
              <a:ext uri="{FF2B5EF4-FFF2-40B4-BE49-F238E27FC236}">
                <a16:creationId xmlns:a16="http://schemas.microsoft.com/office/drawing/2014/main" id="{AFF91C93-F312-8296-F2B9-86E50875C923}"/>
              </a:ext>
            </a:extLst>
          </p:cNvPr>
          <p:cNvSpPr/>
          <p:nvPr/>
        </p:nvSpPr>
        <p:spPr>
          <a:xfrm>
            <a:off x="92154" y="588005"/>
            <a:ext cx="8959692" cy="594219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600" b="1" i="0" u="none" strike="noStrike" baseline="0" dirty="0">
                <a:solidFill>
                  <a:srgbClr val="000000"/>
                </a:solidFill>
                <a:latin typeface="Meiryo UI" panose="020B0604030504040204" pitchFamily="50" charset="-128"/>
                <a:ea typeface="Meiryo UI" panose="020B0604030504040204" pitchFamily="50" charset="-128"/>
              </a:rPr>
              <a:t>持続可能な維持管理の仕組みづくり</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7" name="表 6">
            <a:extLst>
              <a:ext uri="{FF2B5EF4-FFF2-40B4-BE49-F238E27FC236}">
                <a16:creationId xmlns:a16="http://schemas.microsoft.com/office/drawing/2014/main" id="{15A3A6DE-FCD7-3E87-A90F-9D6D4FB06CA6}"/>
              </a:ext>
            </a:extLst>
          </p:cNvPr>
          <p:cNvGraphicFramePr>
            <a:graphicFrameLocks noGrp="1"/>
          </p:cNvGraphicFramePr>
          <p:nvPr>
            <p:extLst>
              <p:ext uri="{D42A27DB-BD31-4B8C-83A1-F6EECF244321}">
                <p14:modId xmlns:p14="http://schemas.microsoft.com/office/powerpoint/2010/main" val="2278594883"/>
              </p:ext>
            </p:extLst>
          </p:nvPr>
        </p:nvGraphicFramePr>
        <p:xfrm>
          <a:off x="220249" y="941297"/>
          <a:ext cx="8703502" cy="5486400"/>
        </p:xfrm>
        <a:graphic>
          <a:graphicData uri="http://schemas.openxmlformats.org/drawingml/2006/table">
            <a:tbl>
              <a:tblPr firstRow="1" bandRow="1">
                <a:tableStyleId>{5C22544A-7EE6-4342-B048-85BDC9FD1C3A}</a:tableStyleId>
              </a:tblPr>
              <a:tblGrid>
                <a:gridCol w="4351751">
                  <a:extLst>
                    <a:ext uri="{9D8B030D-6E8A-4147-A177-3AD203B41FA5}">
                      <a16:colId xmlns:a16="http://schemas.microsoft.com/office/drawing/2014/main" val="331355755"/>
                    </a:ext>
                  </a:extLst>
                </a:gridCol>
                <a:gridCol w="4351751">
                  <a:extLst>
                    <a:ext uri="{9D8B030D-6E8A-4147-A177-3AD203B41FA5}">
                      <a16:colId xmlns:a16="http://schemas.microsoft.com/office/drawing/2014/main" val="4090357080"/>
                    </a:ext>
                  </a:extLst>
                </a:gridCol>
              </a:tblGrid>
              <a:tr h="0">
                <a:tc>
                  <a:txBody>
                    <a:bodyPr/>
                    <a:lstStyle/>
                    <a:p>
                      <a:pPr algn="ctr">
                        <a:lnSpc>
                          <a:spcPct val="100000"/>
                        </a:lnSpc>
                      </a:pPr>
                      <a:r>
                        <a:rPr kumimoji="1" lang="ja-JP" altLang="en-US" sz="1600" b="0" dirty="0">
                          <a:solidFill>
                            <a:schemeClr val="bg1"/>
                          </a:solidFill>
                          <a:latin typeface="Meiryo UI" panose="020B0604030504040204" pitchFamily="50" charset="-128"/>
                          <a:ea typeface="Meiryo UI" panose="020B0604030504040204" pitchFamily="50" charset="-128"/>
                        </a:rPr>
                        <a:t>委員からの主なご意見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kumimoji="1" lang="ja-JP" altLang="en-US" sz="1600" b="0" dirty="0">
                          <a:solidFill>
                            <a:schemeClr val="bg1"/>
                          </a:solidFill>
                          <a:latin typeface="Meiryo UI" panose="020B0604030504040204" pitchFamily="50" charset="-128"/>
                          <a:ea typeface="Meiryo UI" panose="020B0604030504040204" pitchFamily="50" charset="-128"/>
                        </a:rPr>
                        <a:t>基本方針への反映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21764046"/>
                  </a:ext>
                </a:extLst>
              </a:tr>
              <a:tr h="173056">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点検データのような数値データだけでなく、文書データを</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に取り込むことで、</a:t>
                      </a:r>
                      <a:r>
                        <a:rPr lang="ja-JP" altLang="en-US" sz="1400" b="1" u="sng" dirty="0">
                          <a:latin typeface="Meiryo UI" panose="020B0604030504040204" pitchFamily="50" charset="-128"/>
                          <a:ea typeface="Meiryo UI" panose="020B0604030504040204" pitchFamily="50" charset="-128"/>
                        </a:rPr>
                        <a:t>保全計画書を作成できるような発想で、労力削減につなげていくことを検討</a:t>
                      </a:r>
                      <a:r>
                        <a:rPr lang="ja-JP" altLang="en-US" sz="1400" dirty="0">
                          <a:latin typeface="Meiryo UI" panose="020B0604030504040204" pitchFamily="50" charset="-128"/>
                          <a:ea typeface="Meiryo UI" panose="020B0604030504040204" pitchFamily="50" charset="-128"/>
                        </a:rPr>
                        <a:t>した方が良い。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維持管理</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にて、引き続きデータを蓄積し、保全計画書を作成できるような</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技術の導入を検討する。</a:t>
                      </a:r>
                      <a:endParaRPr lang="en-US" altLang="ja-JP" sz="1400" dirty="0">
                        <a:latin typeface="Meiryo UI" panose="020B0604030504040204" pitchFamily="50" charset="-128"/>
                        <a:ea typeface="Meiryo UI" panose="020B0604030504040204" pitchFamily="50" charset="-128"/>
                      </a:endParaRPr>
                    </a:p>
                    <a:p>
                      <a:pPr marL="0" indent="0" algn="just">
                        <a:buFont typeface="Arial" panose="020B0604020202020204" pitchFamily="34" charset="0"/>
                        <a:buNone/>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P21</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34</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35</a:t>
                      </a:r>
                      <a:r>
                        <a:rPr lang="ja-JP" altLang="en-US" sz="1200" b="0" u="none" dirty="0">
                          <a:latin typeface="Meiryo UI" panose="020B0604030504040204" pitchFamily="50" charset="-128"/>
                          <a:ea typeface="Meiryo UI" panose="020B0604030504040204" pitchFamily="50" charset="-128"/>
                        </a:rPr>
                        <a:t>行目）</a:t>
                      </a:r>
                      <a:endParaRPr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87880271"/>
                  </a:ext>
                </a:extLst>
              </a:tr>
              <a:tr h="173056">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維持管理</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を未活用の市町村が多いことや、人材育成は小規模な市町村ほどより厳しい状況であることなどを踏まえると、</a:t>
                      </a:r>
                      <a:r>
                        <a:rPr lang="ja-JP" altLang="en-US" sz="1400" b="1" u="sng" dirty="0">
                          <a:latin typeface="Meiryo UI" panose="020B0604030504040204" pitchFamily="50" charset="-128"/>
                          <a:ea typeface="Meiryo UI" panose="020B0604030504040204" pitchFamily="50" charset="-128"/>
                        </a:rPr>
                        <a:t>府全体を統括する意味で、システムの運用や市町村の人材育成についても府が管理をするなども考えられるのではないか。</a:t>
                      </a:r>
                      <a:r>
                        <a:rPr lang="ja-JP" altLang="en-US" sz="1400" dirty="0">
                          <a:latin typeface="Meiryo UI" panose="020B0604030504040204" pitchFamily="50" charset="-128"/>
                          <a:ea typeface="Meiryo UI" panose="020B0604030504040204" pitchFamily="50" charset="-128"/>
                        </a:rPr>
                        <a:t>群マネや包括的な取組を国も含めて進めようとしているため、そのような視点も含めて計画としてまとめていくべき。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dirty="0">
                          <a:solidFill>
                            <a:schemeClr val="tx1"/>
                          </a:solidFill>
                          <a:latin typeface="Meiryo UI" panose="020B0604030504040204" pitchFamily="50" charset="-128"/>
                          <a:ea typeface="Meiryo UI" panose="020B0604030504040204" pitchFamily="50" charset="-128"/>
                        </a:rPr>
                        <a:t>市町村の技術的課題やニーズなどを把握し、市町村と大阪府が維持管理に関して議論する場である「地域維持管理連携プラットフォーム」を通じて、大阪府だけでなく、市町村の施設管理者も含めた人材育成や維持管理業務の効率化に取り組んでいく。</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P22</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7</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9</a:t>
                      </a:r>
                      <a:r>
                        <a:rPr lang="ja-JP" altLang="en-US" sz="1200" b="0" u="none" dirty="0">
                          <a:latin typeface="Meiryo UI" panose="020B0604030504040204" pitchFamily="50" charset="-128"/>
                          <a:ea typeface="Meiryo UI" panose="020B0604030504040204" pitchFamily="50" charset="-128"/>
                        </a:rPr>
                        <a:t>行目）</a:t>
                      </a:r>
                      <a:endParaRPr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1408097"/>
                  </a:ext>
                </a:extLst>
              </a:tr>
              <a:tr h="24274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dirty="0">
                          <a:latin typeface="Meiryo UI" panose="020B0604030504040204" pitchFamily="50" charset="-128"/>
                          <a:ea typeface="Meiryo UI" panose="020B0604030504040204" pitchFamily="50" charset="-128"/>
                        </a:rPr>
                        <a:t>世間一般でも転職や離職が増えている中で組織側からみて必要な人材を育成する視点も大事だが、若い人からみると自分たちがどのような経験を積むか、</a:t>
                      </a:r>
                      <a:r>
                        <a:rPr lang="ja-JP" altLang="en-US" sz="1400" b="1" u="sng" dirty="0">
                          <a:latin typeface="Meiryo UI" panose="020B0604030504040204" pitchFamily="50" charset="-128"/>
                          <a:ea typeface="Meiryo UI" panose="020B0604030504040204" pitchFamily="50" charset="-128"/>
                        </a:rPr>
                        <a:t>育てられる側からみた人材育成という観点</a:t>
                      </a:r>
                      <a:r>
                        <a:rPr lang="ja-JP" altLang="en-US" sz="1400" b="0" u="none" dirty="0">
                          <a:latin typeface="Meiryo UI" panose="020B0604030504040204" pitchFamily="50" charset="-128"/>
                          <a:ea typeface="Meiryo UI" panose="020B0604030504040204" pitchFamily="50" charset="-128"/>
                        </a:rPr>
                        <a:t>も</a:t>
                      </a:r>
                      <a:r>
                        <a:rPr lang="ja-JP" altLang="en-US" sz="1400" dirty="0">
                          <a:latin typeface="Meiryo UI" panose="020B0604030504040204" pitchFamily="50" charset="-128"/>
                          <a:ea typeface="Meiryo UI" panose="020B0604030504040204" pitchFamily="50" charset="-128"/>
                        </a:rPr>
                        <a:t>ないと離職につながってしまうため、これらの観点を人材育成に取り入れていく必要があると考える。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dirty="0">
                          <a:solidFill>
                            <a:schemeClr val="tx1"/>
                          </a:solidFill>
                          <a:latin typeface="Meiryo UI" panose="020B0604030504040204" pitchFamily="50" charset="-128"/>
                          <a:ea typeface="Meiryo UI" panose="020B0604030504040204" pitchFamily="50" charset="-128"/>
                        </a:rPr>
                        <a:t>若手職員から定期的なニーズ調査やアンケートなどを実施し</a:t>
                      </a:r>
                      <a:r>
                        <a:rPr lang="en-US" altLang="ja-JP" sz="1400" dirty="0">
                          <a:solidFill>
                            <a:schemeClr val="tx1"/>
                          </a:solidFill>
                          <a:latin typeface="Meiryo UI" panose="020B0604030504040204" pitchFamily="50" charset="-128"/>
                          <a:ea typeface="Meiryo UI" panose="020B0604030504040204" pitchFamily="50" charset="-128"/>
                        </a:rPr>
                        <a:t>PDCA</a:t>
                      </a:r>
                      <a:r>
                        <a:rPr lang="ja-JP" altLang="en-US" sz="1400" dirty="0">
                          <a:solidFill>
                            <a:schemeClr val="tx1"/>
                          </a:solidFill>
                          <a:latin typeface="Meiryo UI" panose="020B0604030504040204" pitchFamily="50" charset="-128"/>
                          <a:ea typeface="Meiryo UI" panose="020B0604030504040204" pitchFamily="50" charset="-128"/>
                        </a:rPr>
                        <a:t>を行うとともに、引き続き若手職員とコミュニケーションをとりながら進めていく。</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P21</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19</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21</a:t>
                      </a:r>
                      <a:r>
                        <a:rPr lang="ja-JP" altLang="en-US" sz="1200" b="0" u="none" dirty="0">
                          <a:latin typeface="Meiryo UI" panose="020B0604030504040204" pitchFamily="50" charset="-128"/>
                          <a:ea typeface="Meiryo UI" panose="020B0604030504040204" pitchFamily="50" charset="-128"/>
                        </a:rPr>
                        <a:t>行目）</a:t>
                      </a:r>
                      <a:endParaRPr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9041554"/>
                  </a:ext>
                </a:extLst>
              </a:tr>
              <a:tr h="242743">
                <a:tc>
                  <a:txBody>
                    <a:bodyPr/>
                    <a:lstStyle/>
                    <a:p>
                      <a:pPr marL="0" indent="0" algn="just">
                        <a:buFont typeface="Arial" panose="020B0604020202020204" pitchFamily="34" charset="0"/>
                        <a:buNone/>
                      </a:pPr>
                      <a:r>
                        <a:rPr lang="en-US" altLang="ja-JP" sz="1400" dirty="0">
                          <a:latin typeface="Meiryo UI" panose="020B0604030504040204" pitchFamily="50" charset="-128"/>
                          <a:ea typeface="Meiryo UI" panose="020B0604030504040204" pitchFamily="50" charset="-128"/>
                        </a:rPr>
                        <a:t>PF</a:t>
                      </a:r>
                      <a:r>
                        <a:rPr lang="ja-JP" altLang="en-US" sz="1400" dirty="0">
                          <a:latin typeface="Meiryo UI" panose="020B0604030504040204" pitchFamily="50" charset="-128"/>
                          <a:ea typeface="Meiryo UI" panose="020B0604030504040204" pitchFamily="50" charset="-128"/>
                        </a:rPr>
                        <a:t>について、さらに充実・強化を図っていくにあたり、ベンチマーク活動をしていないか。同様の取組をしている他の自治体と比較することにより、</a:t>
                      </a:r>
                      <a:r>
                        <a:rPr lang="ja-JP" altLang="en-US" sz="1400" b="1" u="sng" dirty="0">
                          <a:latin typeface="Meiryo UI" panose="020B0604030504040204" pitchFamily="50" charset="-128"/>
                          <a:ea typeface="Meiryo UI" panose="020B0604030504040204" pitchFamily="50" charset="-128"/>
                        </a:rPr>
                        <a:t>大阪府の強み・弱みを把握することができ、今後取り組むべき方向性も明確になる</a:t>
                      </a:r>
                      <a:r>
                        <a:rPr lang="ja-JP" altLang="en-US" sz="1400" dirty="0">
                          <a:latin typeface="Meiryo UI" panose="020B0604030504040204" pitchFamily="50" charset="-128"/>
                          <a:ea typeface="Meiryo UI" panose="020B0604030504040204" pitchFamily="50" charset="-128"/>
                        </a:rPr>
                        <a:t>と考える。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他自治体での取組なども参考に検討を進める。</a:t>
                      </a:r>
                      <a:endParaRPr lang="en-US" altLang="ja-JP" sz="1400" dirty="0">
                        <a:latin typeface="Meiryo UI" panose="020B0604030504040204" pitchFamily="50" charset="-128"/>
                        <a:ea typeface="Meiryo UI" panose="020B0604030504040204" pitchFamily="50" charset="-128"/>
                      </a:endParaRPr>
                    </a:p>
                    <a:p>
                      <a:pPr marL="0" indent="0" algn="just">
                        <a:buFont typeface="Arial" panose="020B0604020202020204" pitchFamily="34" charset="0"/>
                        <a:buNone/>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P22</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9</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10</a:t>
                      </a:r>
                      <a:r>
                        <a:rPr lang="ja-JP" altLang="en-US" sz="1200" b="0" u="none" dirty="0">
                          <a:latin typeface="Meiryo UI" panose="020B0604030504040204" pitchFamily="50" charset="-128"/>
                          <a:ea typeface="Meiryo UI" panose="020B0604030504040204" pitchFamily="50" charset="-128"/>
                        </a:rPr>
                        <a:t>行目）</a:t>
                      </a:r>
                      <a:endParaRPr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49777921"/>
                  </a:ext>
                </a:extLst>
              </a:tr>
              <a:tr h="242743">
                <a:tc>
                  <a:txBody>
                    <a:bodyPr/>
                    <a:lstStyle/>
                    <a:p>
                      <a:pPr marL="0" indent="0" algn="just">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点検等に</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技術を取り入れていく場合に、</a:t>
                      </a:r>
                      <a:r>
                        <a:rPr lang="ja-JP" altLang="en-US" sz="1400" b="1" u="sng" dirty="0">
                          <a:latin typeface="Meiryo UI" panose="020B0604030504040204" pitchFamily="50" charset="-128"/>
                          <a:ea typeface="Meiryo UI" panose="020B0604030504040204" pitchFamily="50" charset="-128"/>
                        </a:rPr>
                        <a:t>既存の</a:t>
                      </a:r>
                      <a:r>
                        <a:rPr lang="en-US" altLang="ja-JP" sz="1400" b="1" u="sng" dirty="0">
                          <a:latin typeface="Meiryo UI" panose="020B0604030504040204" pitchFamily="50" charset="-128"/>
                          <a:ea typeface="Meiryo UI" panose="020B0604030504040204" pitchFamily="50" charset="-128"/>
                        </a:rPr>
                        <a:t>DB</a:t>
                      </a:r>
                      <a:r>
                        <a:rPr lang="ja-JP" altLang="en-US" sz="1400" b="1" u="sng" dirty="0">
                          <a:latin typeface="Meiryo UI" panose="020B0604030504040204" pitchFamily="50" charset="-128"/>
                          <a:ea typeface="Meiryo UI" panose="020B0604030504040204" pitchFamily="50" charset="-128"/>
                        </a:rPr>
                        <a:t>に新しい技術で得られたデータを取り込むことができるのか。</a:t>
                      </a:r>
                      <a:r>
                        <a:rPr lang="ja-JP" altLang="en-US" sz="1400" dirty="0">
                          <a:latin typeface="Meiryo UI" panose="020B0604030504040204" pitchFamily="50" charset="-128"/>
                          <a:ea typeface="Meiryo UI" panose="020B0604030504040204" pitchFamily="50" charset="-128"/>
                        </a:rPr>
                        <a:t>別のところにデータを格納して、埋もれてしまうことはないのか。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just">
                        <a:buFont typeface="Arial" panose="020B0604020202020204" pitchFamily="34" charset="0"/>
                        <a:buNone/>
                      </a:pPr>
                      <a:r>
                        <a:rPr lang="ja-JP" altLang="en-US" sz="1400" b="0" u="none" dirty="0">
                          <a:latin typeface="Meiryo UI" panose="020B0604030504040204" pitchFamily="50" charset="-128"/>
                          <a:ea typeface="Meiryo UI" panose="020B0604030504040204" pitchFamily="50" charset="-128"/>
                        </a:rPr>
                        <a:t>新技術で得られたデータと既存データに齟齬が無いよう</a:t>
                      </a:r>
                      <a:r>
                        <a:rPr lang="en-US" altLang="ja-JP" sz="1400" b="0" u="none" dirty="0">
                          <a:latin typeface="Meiryo UI" panose="020B0604030504040204" pitchFamily="50" charset="-128"/>
                          <a:ea typeface="Meiryo UI" panose="020B0604030504040204" pitchFamily="50" charset="-128"/>
                        </a:rPr>
                        <a:t>DX</a:t>
                      </a:r>
                      <a:r>
                        <a:rPr lang="ja-JP" altLang="en-US" sz="1400" b="0" u="none" dirty="0">
                          <a:latin typeface="Meiryo UI" panose="020B0604030504040204" pitchFamily="50" charset="-128"/>
                          <a:ea typeface="Meiryo UI" panose="020B0604030504040204" pitchFamily="50" charset="-128"/>
                        </a:rPr>
                        <a:t>をすすめ、必要に応じシステムの改修を行う。</a:t>
                      </a:r>
                      <a:endParaRPr lang="en-US" altLang="ja-JP" sz="1400" b="0" u="none"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P21</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36</a:t>
                      </a:r>
                      <a:r>
                        <a:rPr lang="ja-JP" altLang="en-US" sz="1200" b="0" u="none" dirty="0">
                          <a:latin typeface="Meiryo UI" panose="020B0604030504040204" pitchFamily="50" charset="-128"/>
                          <a:ea typeface="Meiryo UI" panose="020B0604030504040204" pitchFamily="50" charset="-128"/>
                        </a:rPr>
                        <a:t>行目）</a:t>
                      </a:r>
                      <a:endParaRPr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07792365"/>
                  </a:ext>
                </a:extLst>
              </a:tr>
            </a:tbl>
          </a:graphicData>
        </a:graphic>
      </p:graphicFrame>
      <p:sp>
        <p:nvSpPr>
          <p:cNvPr id="10" name="Rectangle 2">
            <a:extLst>
              <a:ext uri="{FF2B5EF4-FFF2-40B4-BE49-F238E27FC236}">
                <a16:creationId xmlns:a16="http://schemas.microsoft.com/office/drawing/2014/main" id="{76CFBF6D-D2F2-429D-AF01-21EAA26C8C8B}"/>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第２回　審議会での委員からのご意見</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D6685196-221A-4F3F-B45B-E5F8A54C7CC8}"/>
              </a:ext>
            </a:extLst>
          </p:cNvPr>
          <p:cNvSpPr txBox="1"/>
          <p:nvPr/>
        </p:nvSpPr>
        <p:spPr>
          <a:xfrm>
            <a:off x="9808233" y="1461976"/>
            <a:ext cx="1141659" cy="261610"/>
          </a:xfrm>
          <a:prstGeom prst="rect">
            <a:avLst/>
          </a:prstGeom>
          <a:noFill/>
        </p:spPr>
        <p:txBody>
          <a:bodyPr wrap="none" rtlCol="0">
            <a:spAutoFit/>
          </a:bodyPr>
          <a:lstStyle/>
          <a:p>
            <a:r>
              <a:rPr kumimoji="1" lang="ja-JP" altLang="en-US" sz="1100" dirty="0"/>
              <a:t>審議会資料</a:t>
            </a:r>
            <a:r>
              <a:rPr kumimoji="1" lang="en-US" altLang="ja-JP" sz="1100" dirty="0"/>
              <a:t>P.14</a:t>
            </a:r>
            <a:endParaRPr kumimoji="1" lang="ja-JP" altLang="en-US" sz="1100" dirty="0"/>
          </a:p>
        </p:txBody>
      </p:sp>
      <p:sp>
        <p:nvSpPr>
          <p:cNvPr id="9" name="テキスト ボックス 8">
            <a:extLst>
              <a:ext uri="{FF2B5EF4-FFF2-40B4-BE49-F238E27FC236}">
                <a16:creationId xmlns:a16="http://schemas.microsoft.com/office/drawing/2014/main" id="{E7FC8832-26B2-4D8D-B12B-EAAFA517A765}"/>
              </a:ext>
            </a:extLst>
          </p:cNvPr>
          <p:cNvSpPr txBox="1"/>
          <p:nvPr/>
        </p:nvSpPr>
        <p:spPr>
          <a:xfrm>
            <a:off x="9808233" y="5134414"/>
            <a:ext cx="1141659" cy="261610"/>
          </a:xfrm>
          <a:prstGeom prst="rect">
            <a:avLst/>
          </a:prstGeom>
          <a:noFill/>
        </p:spPr>
        <p:txBody>
          <a:bodyPr wrap="none" rtlCol="0">
            <a:spAutoFit/>
          </a:bodyPr>
          <a:lstStyle/>
          <a:p>
            <a:r>
              <a:rPr kumimoji="1" lang="ja-JP" altLang="en-US" sz="1100" dirty="0"/>
              <a:t>審議会資料</a:t>
            </a:r>
            <a:r>
              <a:rPr kumimoji="1" lang="en-US" altLang="ja-JP" sz="1100" dirty="0"/>
              <a:t>P.19</a:t>
            </a:r>
            <a:endParaRPr kumimoji="1" lang="ja-JP" altLang="en-US" sz="1100" dirty="0"/>
          </a:p>
        </p:txBody>
      </p:sp>
      <p:sp>
        <p:nvSpPr>
          <p:cNvPr id="2" name="スライド番号プレースホルダー 1">
            <a:extLst>
              <a:ext uri="{FF2B5EF4-FFF2-40B4-BE49-F238E27FC236}">
                <a16:creationId xmlns:a16="http://schemas.microsoft.com/office/drawing/2014/main" id="{14F81837-A835-42E6-864A-35F2E52B769A}"/>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5</a:t>
            </a:fld>
            <a:endParaRPr kumimoji="1" lang="ja-JP" altLang="en-US"/>
          </a:p>
        </p:txBody>
      </p:sp>
    </p:spTree>
    <p:extLst>
      <p:ext uri="{BB962C8B-B14F-4D97-AF65-F5344CB8AC3E}">
        <p14:creationId xmlns:p14="http://schemas.microsoft.com/office/powerpoint/2010/main" val="217614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D86FBC-59B3-41CA-96EE-2B97C986D3C3}"/>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第３回　各部会での委員からのご意見</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4">
            <a:extLst>
              <a:ext uri="{FF2B5EF4-FFF2-40B4-BE49-F238E27FC236}">
                <a16:creationId xmlns:a16="http://schemas.microsoft.com/office/drawing/2014/main" id="{20D0A7A6-8E01-439E-B60D-574C38FA614F}"/>
              </a:ext>
            </a:extLst>
          </p:cNvPr>
          <p:cNvGraphicFramePr>
            <a:graphicFrameLocks noGrp="1"/>
          </p:cNvGraphicFramePr>
          <p:nvPr>
            <p:extLst>
              <p:ext uri="{D42A27DB-BD31-4B8C-83A1-F6EECF244321}">
                <p14:modId xmlns:p14="http://schemas.microsoft.com/office/powerpoint/2010/main" val="3642164326"/>
              </p:ext>
            </p:extLst>
          </p:nvPr>
        </p:nvGraphicFramePr>
        <p:xfrm>
          <a:off x="168214" y="508479"/>
          <a:ext cx="8829137" cy="5643880"/>
        </p:xfrm>
        <a:graphic>
          <a:graphicData uri="http://schemas.openxmlformats.org/drawingml/2006/table">
            <a:tbl>
              <a:tblPr firstRow="1" bandRow="1">
                <a:tableStyleId>{5C22544A-7EE6-4342-B048-85BDC9FD1C3A}</a:tableStyleId>
              </a:tblPr>
              <a:tblGrid>
                <a:gridCol w="1091243">
                  <a:extLst>
                    <a:ext uri="{9D8B030D-6E8A-4147-A177-3AD203B41FA5}">
                      <a16:colId xmlns:a16="http://schemas.microsoft.com/office/drawing/2014/main" val="592064719"/>
                    </a:ext>
                  </a:extLst>
                </a:gridCol>
                <a:gridCol w="3600169">
                  <a:extLst>
                    <a:ext uri="{9D8B030D-6E8A-4147-A177-3AD203B41FA5}">
                      <a16:colId xmlns:a16="http://schemas.microsoft.com/office/drawing/2014/main" val="3133651167"/>
                    </a:ext>
                  </a:extLst>
                </a:gridCol>
                <a:gridCol w="4137725">
                  <a:extLst>
                    <a:ext uri="{9D8B030D-6E8A-4147-A177-3AD203B41FA5}">
                      <a16:colId xmlns:a16="http://schemas.microsoft.com/office/drawing/2014/main" val="3217344781"/>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項目</a:t>
                      </a:r>
                    </a:p>
                  </a:txBody>
                  <a:tcPr>
                    <a:solidFill>
                      <a:srgbClr val="00B050"/>
                    </a:solidFill>
                  </a:tcPr>
                </a:tc>
                <a:tc>
                  <a:txBody>
                    <a:bodyPr/>
                    <a:lstStyle/>
                    <a:p>
                      <a:r>
                        <a:rPr kumimoji="1" lang="ja-JP" altLang="en-US" sz="1600" dirty="0">
                          <a:latin typeface="Meiryo UI" panose="020B0604030504040204" pitchFamily="50" charset="-128"/>
                          <a:ea typeface="Meiryo UI" panose="020B0604030504040204" pitchFamily="50" charset="-128"/>
                        </a:rPr>
                        <a:t>委員からの主なご意見</a:t>
                      </a:r>
                    </a:p>
                  </a:txBody>
                  <a:tcPr>
                    <a:solidFill>
                      <a:srgbClr val="00B050"/>
                    </a:solidFill>
                  </a:tcPr>
                </a:tc>
                <a:tc>
                  <a:txBody>
                    <a:bodyPr/>
                    <a:lstStyle/>
                    <a:p>
                      <a:r>
                        <a:rPr kumimoji="1" lang="ja-JP" altLang="en-US" sz="1600" dirty="0">
                          <a:latin typeface="Meiryo UI" panose="020B0604030504040204" pitchFamily="50" charset="-128"/>
                          <a:ea typeface="Meiryo UI" panose="020B0604030504040204" pitchFamily="50" charset="-128"/>
                        </a:rPr>
                        <a:t>基本方針への反映</a:t>
                      </a:r>
                    </a:p>
                  </a:txBody>
                  <a:tcPr>
                    <a:solidFill>
                      <a:srgbClr val="00B050"/>
                    </a:solidFill>
                  </a:tcPr>
                </a:tc>
                <a:extLst>
                  <a:ext uri="{0D108BD9-81ED-4DB2-BD59-A6C34878D82A}">
                    <a16:rowId xmlns:a16="http://schemas.microsoft.com/office/drawing/2014/main" val="3830448384"/>
                  </a:ext>
                </a:extLst>
              </a:tr>
              <a:tr h="370840">
                <a:tc>
                  <a:txBody>
                    <a:bodyPr/>
                    <a:lstStyle/>
                    <a:p>
                      <a:r>
                        <a:rPr kumimoji="1" lang="ja-JP" altLang="en-US" sz="1400" dirty="0">
                          <a:latin typeface="Meiryo UI" panose="020B0604030504040204" pitchFamily="50" charset="-128"/>
                          <a:ea typeface="Meiryo UI" panose="020B0604030504040204" pitchFamily="50" charset="-128"/>
                        </a:rPr>
                        <a:t>ドローン活用について</a:t>
                      </a:r>
                    </a:p>
                  </a:txBody>
                  <a:tcPr>
                    <a:solidFill>
                      <a:schemeClr val="accent6">
                        <a:lumMod val="40000"/>
                        <a:lumOff val="60000"/>
                      </a:schemeClr>
                    </a:solidFill>
                  </a:tcPr>
                </a:tc>
                <a:tc>
                  <a:txBody>
                    <a:bodyPr/>
                    <a:lstStyle/>
                    <a:p>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ドローンの活用を位置付けているが、職員が有効活用できることが重要。使用機材の仕様や、撮影時の対象物や撮影距離、角度など、これまで目視が大前提で実施してきたものを置き換えるにあたって、熟練技術者などの専門的な視点をまとめて、継承できるようにするのがよい。</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（河川等部会）</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ドローンの活用にあたり、近接目視と同等の水準を確保することを基本とし、施設特性に応じた活用方法を検討する。また、点検者によって、点検結果に相違が生じないよう、同等の水準確保を目指す。</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P11</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16</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18</a:t>
                      </a:r>
                      <a:r>
                        <a:rPr lang="ja-JP" altLang="en-US" sz="1200" b="0" u="none" dirty="0">
                          <a:latin typeface="Meiryo UI" panose="020B0604030504040204" pitchFamily="50" charset="-128"/>
                          <a:ea typeface="Meiryo UI" panose="020B0604030504040204" pitchFamily="50" charset="-128"/>
                        </a:rPr>
                        <a:t>行目）</a:t>
                      </a:r>
                      <a:endParaRPr lang="ja-JP" altLang="en-US" sz="1200" b="1" u="sng"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val="196802906"/>
                  </a:ext>
                </a:extLst>
              </a:tr>
              <a:tr h="370840">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重点化指標について</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20000"/>
                        <a:lumOff val="80000"/>
                      </a:schemeClr>
                    </a:solidFill>
                  </a:tcPr>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重点化指標のマトリクスの縦軸に示されている健全度は、上に上がるに従って健全度が下がっている。対策の優先順位の高いものを上に並べるためと思うが、健全度という定義は変えない方がよいため、優先順位が高いものを下に変更した方が良いのではないか。 （設備部会）</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20000"/>
                        <a:lumOff val="80000"/>
                      </a:schemeClr>
                    </a:solidFill>
                  </a:tcPr>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各行動計画で相違が生じぬよう、基本方針に重点化指標のリスクマトリックスのイメージを示す。</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20000"/>
                        <a:lumOff val="80000"/>
                      </a:schemeClr>
                    </a:solidFill>
                  </a:tcPr>
                </a:tc>
                <a:extLst>
                  <a:ext uri="{0D108BD9-81ED-4DB2-BD59-A6C34878D82A}">
                    <a16:rowId xmlns:a16="http://schemas.microsoft.com/office/drawing/2014/main" val="3747840471"/>
                  </a:ext>
                </a:extLst>
              </a:tr>
              <a:tr h="370840">
                <a:tc>
                  <a:txBody>
                    <a:bodyPr/>
                    <a:lstStyle/>
                    <a:p>
                      <a:r>
                        <a:rPr kumimoji="1" lang="ja-JP" altLang="en-US" sz="1400" dirty="0">
                          <a:latin typeface="Meiryo UI" panose="020B0604030504040204" pitchFamily="50" charset="-128"/>
                          <a:ea typeface="Meiryo UI" panose="020B0604030504040204" pitchFamily="50" charset="-128"/>
                        </a:rPr>
                        <a:t>維持管理手法について</a:t>
                      </a:r>
                    </a:p>
                  </a:txBody>
                  <a:tcPr>
                    <a:solidFill>
                      <a:schemeClr val="accent6">
                        <a:lumMod val="40000"/>
                        <a:lumOff val="60000"/>
                      </a:schemeClr>
                    </a:solidFill>
                  </a:tcPr>
                </a:tc>
                <a:tc>
                  <a:txBody>
                    <a:bodyPr/>
                    <a:lstStyle/>
                    <a:p>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「目ざす維持管理手法」とあるが、ここでは</a:t>
                      </a:r>
                      <a:r>
                        <a:rPr kumimoji="1" lang="ja-JP" altLang="ja-JP" sz="1400" b="1" u="sng" kern="1200" dirty="0">
                          <a:solidFill>
                            <a:schemeClr val="dk1"/>
                          </a:solidFill>
                          <a:effectLst/>
                          <a:latin typeface="Meiryo UI" panose="020B0604030504040204" pitchFamily="50" charset="-128"/>
                          <a:ea typeface="Meiryo UI" panose="020B0604030504040204" pitchFamily="50" charset="-128"/>
                          <a:cs typeface="+mn-cs"/>
                        </a:rPr>
                        <a:t>今後</a:t>
                      </a:r>
                      <a:r>
                        <a:rPr kumimoji="1" lang="en-US" altLang="ja-JP" sz="1400" b="1" u="sng" kern="1200" dirty="0">
                          <a:solidFill>
                            <a:schemeClr val="dk1"/>
                          </a:solidFill>
                          <a:effectLst/>
                          <a:latin typeface="Meiryo UI" panose="020B0604030504040204" pitchFamily="50" charset="-128"/>
                          <a:ea typeface="Meiryo UI" panose="020B0604030504040204" pitchFamily="50" charset="-128"/>
                          <a:cs typeface="+mn-cs"/>
                        </a:rPr>
                        <a:t>10</a:t>
                      </a:r>
                      <a:r>
                        <a:rPr kumimoji="1" lang="ja-JP" altLang="ja-JP" sz="1400" b="1" u="sng" kern="1200" dirty="0">
                          <a:solidFill>
                            <a:schemeClr val="dk1"/>
                          </a:solidFill>
                          <a:effectLst/>
                          <a:latin typeface="Meiryo UI" panose="020B0604030504040204" pitchFamily="50" charset="-128"/>
                          <a:ea typeface="Meiryo UI" panose="020B0604030504040204" pitchFamily="50" charset="-128"/>
                          <a:cs typeface="+mn-cs"/>
                        </a:rPr>
                        <a:t>年間採用する維持管理手法を示す</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のではないか。特殊な事情がある場合は、備考欄を設けてその内容を付帯事項として記載するようにしてはどうか。</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（河川等部会）</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今後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10</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年間の維持管理手法を示し、特殊な事情がある場合は、備考欄を設けてその内容を記載する。</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40000"/>
                        <a:lumOff val="60000"/>
                      </a:schemeClr>
                    </a:solidFill>
                  </a:tcPr>
                </a:tc>
                <a:extLst>
                  <a:ext uri="{0D108BD9-81ED-4DB2-BD59-A6C34878D82A}">
                    <a16:rowId xmlns:a16="http://schemas.microsoft.com/office/drawing/2014/main" val="1291946074"/>
                  </a:ext>
                </a:extLst>
              </a:tr>
              <a:tr h="370840">
                <a:tc>
                  <a:txBody>
                    <a:bodyPr/>
                    <a:lstStyle/>
                    <a:p>
                      <a:r>
                        <a:rPr kumimoji="1" lang="ja-JP" altLang="en-US" sz="1400" dirty="0">
                          <a:latin typeface="Meiryo UI" panose="020B0604030504040204" pitchFamily="50" charset="-128"/>
                          <a:ea typeface="Meiryo UI" panose="020B0604030504040204" pitchFamily="50" charset="-128"/>
                        </a:rPr>
                        <a:t>行動計画の共有について</a:t>
                      </a:r>
                    </a:p>
                  </a:txBody>
                  <a:tcPr>
                    <a:solidFill>
                      <a:schemeClr val="accent6">
                        <a:lumMod val="20000"/>
                        <a:lumOff val="8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行動計画（公園の橋梁編）における新技術の活用や長寿命化の工夫等について、必要に応じて、道路の橋梁編を参照等と記載することで、</a:t>
                      </a:r>
                      <a:r>
                        <a:rPr kumimoji="1" lang="ja-JP" altLang="en-US" sz="1400" b="1" u="sng" dirty="0">
                          <a:latin typeface="Meiryo UI" panose="020B0604030504040204" pitchFamily="50" charset="-128"/>
                          <a:ea typeface="Meiryo UI" panose="020B0604030504040204" pitchFamily="50" charset="-128"/>
                        </a:rPr>
                        <a:t>全体計画をより活用</a:t>
                      </a:r>
                      <a:r>
                        <a:rPr kumimoji="1" lang="ja-JP" altLang="en-US" sz="1400" dirty="0">
                          <a:latin typeface="Meiryo UI" panose="020B0604030504040204" pitchFamily="50" charset="-128"/>
                          <a:ea typeface="Meiryo UI" panose="020B0604030504040204" pitchFamily="50" charset="-128"/>
                        </a:rPr>
                        <a:t>できる。（道路・橋梁等部会）</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行動計画に記載が無いものについて、他行動計画を参照とすること。</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4</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5</a:t>
                      </a:r>
                      <a:r>
                        <a:rPr lang="ja-JP" altLang="en-US" sz="1200" b="0" u="none" dirty="0">
                          <a:latin typeface="Meiryo UI" panose="020B0604030504040204" pitchFamily="50" charset="-128"/>
                          <a:ea typeface="Meiryo UI" panose="020B0604030504040204" pitchFamily="50" charset="-128"/>
                        </a:rPr>
                        <a:t>行目）</a:t>
                      </a:r>
                      <a:endParaRPr lang="ja-JP" altLang="en-US" sz="1200" b="1" u="sng"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3373443039"/>
                  </a:ext>
                </a:extLst>
              </a:tr>
            </a:tbl>
          </a:graphicData>
        </a:graphic>
      </p:graphicFrame>
      <p:sp>
        <p:nvSpPr>
          <p:cNvPr id="4" name="スライド番号プレースホルダー 3">
            <a:extLst>
              <a:ext uri="{FF2B5EF4-FFF2-40B4-BE49-F238E27FC236}">
                <a16:creationId xmlns:a16="http://schemas.microsoft.com/office/drawing/2014/main" id="{1463AEB7-E68D-4158-ABDE-3BCA798E012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6</a:t>
            </a:fld>
            <a:endParaRPr kumimoji="1" lang="ja-JP" altLang="en-US"/>
          </a:p>
        </p:txBody>
      </p:sp>
    </p:spTree>
    <p:extLst>
      <p:ext uri="{BB962C8B-B14F-4D97-AF65-F5344CB8AC3E}">
        <p14:creationId xmlns:p14="http://schemas.microsoft.com/office/powerpoint/2010/main" val="119050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A04A8BBA-5132-4A7D-A796-E992E4249576}"/>
              </a:ext>
            </a:extLst>
          </p:cNvPr>
          <p:cNvSpPr/>
          <p:nvPr/>
        </p:nvSpPr>
        <p:spPr>
          <a:xfrm>
            <a:off x="5541073" y="3042119"/>
            <a:ext cx="3456278" cy="3307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3D0EEF7-7456-4D6F-A219-A3B12CC6195D}"/>
              </a:ext>
            </a:extLst>
          </p:cNvPr>
          <p:cNvSpPr/>
          <p:nvPr/>
        </p:nvSpPr>
        <p:spPr>
          <a:xfrm>
            <a:off x="76201" y="3042119"/>
            <a:ext cx="5329319" cy="3307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2">
            <a:extLst>
              <a:ext uri="{FF2B5EF4-FFF2-40B4-BE49-F238E27FC236}">
                <a16:creationId xmlns:a16="http://schemas.microsoft.com/office/drawing/2014/main" id="{DBD86FBC-59B3-41CA-96EE-2B97C986D3C3}"/>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第３回　各部会での委員からのご意見</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4">
            <a:extLst>
              <a:ext uri="{FF2B5EF4-FFF2-40B4-BE49-F238E27FC236}">
                <a16:creationId xmlns:a16="http://schemas.microsoft.com/office/drawing/2014/main" id="{20D0A7A6-8E01-439E-B60D-574C38FA614F}"/>
              </a:ext>
            </a:extLst>
          </p:cNvPr>
          <p:cNvGraphicFramePr>
            <a:graphicFrameLocks noGrp="1"/>
          </p:cNvGraphicFramePr>
          <p:nvPr>
            <p:extLst>
              <p:ext uri="{D42A27DB-BD31-4B8C-83A1-F6EECF244321}">
                <p14:modId xmlns:p14="http://schemas.microsoft.com/office/powerpoint/2010/main" val="4152196449"/>
              </p:ext>
            </p:extLst>
          </p:nvPr>
        </p:nvGraphicFramePr>
        <p:xfrm>
          <a:off x="168214" y="508479"/>
          <a:ext cx="8829137" cy="1376680"/>
        </p:xfrm>
        <a:graphic>
          <a:graphicData uri="http://schemas.openxmlformats.org/drawingml/2006/table">
            <a:tbl>
              <a:tblPr firstRow="1" bandRow="1">
                <a:tableStyleId>{5C22544A-7EE6-4342-B048-85BDC9FD1C3A}</a:tableStyleId>
              </a:tblPr>
              <a:tblGrid>
                <a:gridCol w="1091243">
                  <a:extLst>
                    <a:ext uri="{9D8B030D-6E8A-4147-A177-3AD203B41FA5}">
                      <a16:colId xmlns:a16="http://schemas.microsoft.com/office/drawing/2014/main" val="592064719"/>
                    </a:ext>
                  </a:extLst>
                </a:gridCol>
                <a:gridCol w="3600169">
                  <a:extLst>
                    <a:ext uri="{9D8B030D-6E8A-4147-A177-3AD203B41FA5}">
                      <a16:colId xmlns:a16="http://schemas.microsoft.com/office/drawing/2014/main" val="3133651167"/>
                    </a:ext>
                  </a:extLst>
                </a:gridCol>
                <a:gridCol w="4137725">
                  <a:extLst>
                    <a:ext uri="{9D8B030D-6E8A-4147-A177-3AD203B41FA5}">
                      <a16:colId xmlns:a16="http://schemas.microsoft.com/office/drawing/2014/main" val="3217344781"/>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項目</a:t>
                      </a:r>
                    </a:p>
                  </a:txBody>
                  <a:tcPr>
                    <a:solidFill>
                      <a:srgbClr val="00B050"/>
                    </a:solidFill>
                  </a:tcPr>
                </a:tc>
                <a:tc>
                  <a:txBody>
                    <a:bodyPr/>
                    <a:lstStyle/>
                    <a:p>
                      <a:r>
                        <a:rPr kumimoji="1" lang="ja-JP" altLang="en-US" sz="1600" dirty="0">
                          <a:latin typeface="Meiryo UI" panose="020B0604030504040204" pitchFamily="50" charset="-128"/>
                          <a:ea typeface="Meiryo UI" panose="020B0604030504040204" pitchFamily="50" charset="-128"/>
                        </a:rPr>
                        <a:t>委員からの主なご意見</a:t>
                      </a:r>
                    </a:p>
                  </a:txBody>
                  <a:tcPr>
                    <a:solidFill>
                      <a:srgbClr val="00B050"/>
                    </a:solidFill>
                  </a:tcPr>
                </a:tc>
                <a:tc>
                  <a:txBody>
                    <a:bodyPr/>
                    <a:lstStyle/>
                    <a:p>
                      <a:r>
                        <a:rPr kumimoji="1" lang="ja-JP" altLang="en-US" sz="1600" dirty="0">
                          <a:latin typeface="Meiryo UI" panose="020B0604030504040204" pitchFamily="50" charset="-128"/>
                          <a:ea typeface="Meiryo UI" panose="020B0604030504040204" pitchFamily="50" charset="-128"/>
                        </a:rPr>
                        <a:t>基本方針への反映</a:t>
                      </a:r>
                    </a:p>
                  </a:txBody>
                  <a:tcPr>
                    <a:solidFill>
                      <a:srgbClr val="00B050"/>
                    </a:solidFill>
                  </a:tcPr>
                </a:tc>
                <a:extLst>
                  <a:ext uri="{0D108BD9-81ED-4DB2-BD59-A6C34878D82A}">
                    <a16:rowId xmlns:a16="http://schemas.microsoft.com/office/drawing/2014/main" val="3830448384"/>
                  </a:ext>
                </a:extLst>
              </a:tr>
              <a:tr h="370840">
                <a:tc>
                  <a:txBody>
                    <a:bodyPr/>
                    <a:lstStyle/>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重点化指標について</a:t>
                      </a:r>
                      <a:endParaRPr kumimoji="1" lang="ja-JP" altLang="ja-JP" sz="12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20000"/>
                        <a:lumOff val="80000"/>
                      </a:schemeClr>
                    </a:solidFill>
                  </a:tcPr>
                </a:tc>
                <a:tc>
                  <a:txBody>
                    <a:bodyPr/>
                    <a:lstStyle/>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重点化指標のマトリクスの縦軸に示されている健全度は、上に上がるに従って健全度が下がっている。対策の優先順位の高いものを上に並べるためと思うが、健全度という定義は変えない方がよいため、優先順位が高いものを下に変更した方が良いのではないか。 （設備部会）</a:t>
                      </a:r>
                      <a:endParaRPr kumimoji="1" lang="ja-JP" altLang="ja-JP" sz="12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20000"/>
                        <a:lumOff val="80000"/>
                      </a:schemeClr>
                    </a:solidFill>
                  </a:tcPr>
                </a:tc>
                <a:tc>
                  <a:txBody>
                    <a:bodyPr/>
                    <a:lstStyle/>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各行動計画で相違が生じないよう、基本方針に重点化指標のリスクマトリックスのイメージを示す。</a:t>
                      </a:r>
                      <a:endParaRPr kumimoji="1" lang="ja-JP" altLang="ja-JP" sz="12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20000"/>
                        <a:lumOff val="80000"/>
                      </a:schemeClr>
                    </a:solidFill>
                  </a:tcPr>
                </a:tc>
                <a:extLst>
                  <a:ext uri="{0D108BD9-81ED-4DB2-BD59-A6C34878D82A}">
                    <a16:rowId xmlns:a16="http://schemas.microsoft.com/office/drawing/2014/main" val="3747840471"/>
                  </a:ext>
                </a:extLst>
              </a:tr>
            </a:tbl>
          </a:graphicData>
        </a:graphic>
      </p:graphicFrame>
      <p:pic>
        <p:nvPicPr>
          <p:cNvPr id="5" name="図 4">
            <a:extLst>
              <a:ext uri="{FF2B5EF4-FFF2-40B4-BE49-F238E27FC236}">
                <a16:creationId xmlns:a16="http://schemas.microsoft.com/office/drawing/2014/main" id="{C60D89B2-1F0E-4329-8064-57D3C183C1A3}"/>
              </a:ext>
            </a:extLst>
          </p:cNvPr>
          <p:cNvPicPr>
            <a:picLocks noChangeAspect="1"/>
          </p:cNvPicPr>
          <p:nvPr/>
        </p:nvPicPr>
        <p:blipFill rotWithShape="1">
          <a:blip r:embed="rId2"/>
          <a:srcRect l="21792" t="29658" r="36415" b="23579"/>
          <a:stretch/>
        </p:blipFill>
        <p:spPr>
          <a:xfrm>
            <a:off x="168214" y="3441466"/>
            <a:ext cx="2745231" cy="2127885"/>
          </a:xfrm>
          <a:prstGeom prst="rect">
            <a:avLst/>
          </a:prstGeom>
        </p:spPr>
      </p:pic>
      <p:sp>
        <p:nvSpPr>
          <p:cNvPr id="6" name="テキスト ボックス 5">
            <a:extLst>
              <a:ext uri="{FF2B5EF4-FFF2-40B4-BE49-F238E27FC236}">
                <a16:creationId xmlns:a16="http://schemas.microsoft.com/office/drawing/2014/main" id="{3AF5663B-E37D-4F2A-8076-35306BB029D1}"/>
              </a:ext>
            </a:extLst>
          </p:cNvPr>
          <p:cNvSpPr txBox="1"/>
          <p:nvPr/>
        </p:nvSpPr>
        <p:spPr>
          <a:xfrm>
            <a:off x="320148" y="5669611"/>
            <a:ext cx="234551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設備部会　河川設備編より抜粋</a:t>
            </a:r>
          </a:p>
        </p:txBody>
      </p:sp>
      <p:sp>
        <p:nvSpPr>
          <p:cNvPr id="7" name="テキスト ボックス 6">
            <a:extLst>
              <a:ext uri="{FF2B5EF4-FFF2-40B4-BE49-F238E27FC236}">
                <a16:creationId xmlns:a16="http://schemas.microsoft.com/office/drawing/2014/main" id="{116CD50A-B03E-4FAC-937F-63992065D35C}"/>
              </a:ext>
            </a:extLst>
          </p:cNvPr>
          <p:cNvSpPr txBox="1"/>
          <p:nvPr/>
        </p:nvSpPr>
        <p:spPr>
          <a:xfrm>
            <a:off x="168214" y="2431551"/>
            <a:ext cx="269496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各行動計画の重点化指標について</a:t>
            </a:r>
          </a:p>
        </p:txBody>
      </p:sp>
      <p:pic>
        <p:nvPicPr>
          <p:cNvPr id="8" name="図 7">
            <a:extLst>
              <a:ext uri="{FF2B5EF4-FFF2-40B4-BE49-F238E27FC236}">
                <a16:creationId xmlns:a16="http://schemas.microsoft.com/office/drawing/2014/main" id="{674A0299-BC16-4710-BD2E-E242241A0164}"/>
              </a:ext>
            </a:extLst>
          </p:cNvPr>
          <p:cNvPicPr>
            <a:picLocks noChangeAspect="1"/>
          </p:cNvPicPr>
          <p:nvPr/>
        </p:nvPicPr>
        <p:blipFill rotWithShape="1">
          <a:blip r:embed="rId3"/>
          <a:srcRect r="20348"/>
          <a:stretch/>
        </p:blipFill>
        <p:spPr>
          <a:xfrm>
            <a:off x="2863183" y="3281050"/>
            <a:ext cx="2542337" cy="2527061"/>
          </a:xfrm>
          <a:prstGeom prst="rect">
            <a:avLst/>
          </a:prstGeom>
        </p:spPr>
      </p:pic>
      <p:sp>
        <p:nvSpPr>
          <p:cNvPr id="9" name="テキスト ボックス 8">
            <a:extLst>
              <a:ext uri="{FF2B5EF4-FFF2-40B4-BE49-F238E27FC236}">
                <a16:creationId xmlns:a16="http://schemas.microsoft.com/office/drawing/2014/main" id="{505F8545-D773-4678-8515-52F4E8C12993}"/>
              </a:ext>
            </a:extLst>
          </p:cNvPr>
          <p:cNvSpPr txBox="1"/>
          <p:nvPr/>
        </p:nvSpPr>
        <p:spPr>
          <a:xfrm>
            <a:off x="2896951" y="5770043"/>
            <a:ext cx="2576346"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道路・橋梁等部会　橋梁編より抜粋</a:t>
            </a:r>
          </a:p>
        </p:txBody>
      </p:sp>
      <p:sp>
        <p:nvSpPr>
          <p:cNvPr id="4" name="スライド番号プレースホルダー 3">
            <a:extLst>
              <a:ext uri="{FF2B5EF4-FFF2-40B4-BE49-F238E27FC236}">
                <a16:creationId xmlns:a16="http://schemas.microsoft.com/office/drawing/2014/main" id="{6E8CBF41-9590-463F-96CA-314804EF3ABE}"/>
              </a:ext>
            </a:extLst>
          </p:cNvPr>
          <p:cNvSpPr>
            <a:spLocks noGrp="1"/>
          </p:cNvSpPr>
          <p:nvPr>
            <p:ph type="sldNum" sz="quarter" idx="12"/>
          </p:nvPr>
        </p:nvSpPr>
        <p:spPr>
          <a:xfrm>
            <a:off x="7086600" y="6484728"/>
            <a:ext cx="2057400" cy="365125"/>
          </a:xfrm>
        </p:spPr>
        <p:txBody>
          <a:bodyPr/>
          <a:lstStyle/>
          <a:p>
            <a:fld id="{48BBEAFE-69FE-4577-B854-0FB5964019F8}" type="slidenum">
              <a:rPr kumimoji="1" lang="ja-JP" altLang="en-US" smtClean="0"/>
              <a:t>7</a:t>
            </a:fld>
            <a:endParaRPr kumimoji="1" lang="ja-JP" altLang="en-US" dirty="0"/>
          </a:p>
        </p:txBody>
      </p:sp>
      <p:pic>
        <p:nvPicPr>
          <p:cNvPr id="12" name="図 11">
            <a:extLst>
              <a:ext uri="{FF2B5EF4-FFF2-40B4-BE49-F238E27FC236}">
                <a16:creationId xmlns:a16="http://schemas.microsoft.com/office/drawing/2014/main" id="{16DA2518-A93D-4471-9C16-95F0A3A3DF07}"/>
              </a:ext>
            </a:extLst>
          </p:cNvPr>
          <p:cNvPicPr/>
          <p:nvPr/>
        </p:nvPicPr>
        <p:blipFill rotWithShape="1">
          <a:blip r:embed="rId4" cstate="print">
            <a:extLst>
              <a:ext uri="{28A0092B-C50C-407E-A947-70E740481C1C}">
                <a14:useLocalDpi xmlns:a14="http://schemas.microsoft.com/office/drawing/2010/main" val="0"/>
              </a:ext>
            </a:extLst>
          </a:blip>
          <a:srcRect t="4471" b="6819"/>
          <a:stretch/>
        </p:blipFill>
        <p:spPr bwMode="auto">
          <a:xfrm>
            <a:off x="5980466" y="3517666"/>
            <a:ext cx="3016885" cy="2051685"/>
          </a:xfrm>
          <a:prstGeom prst="rect">
            <a:avLst/>
          </a:prstGeom>
          <a:noFill/>
          <a:ln>
            <a:noFill/>
          </a:ln>
          <a:extLst>
            <a:ext uri="{53640926-AAD7-44D8-BBD7-CCE9431645EC}">
              <a14:shadowObscured xmlns:a14="http://schemas.microsoft.com/office/drawing/2010/main"/>
            </a:ext>
          </a:extLst>
        </p:spPr>
      </p:pic>
      <p:sp>
        <p:nvSpPr>
          <p:cNvPr id="13" name="テキスト ボックス 162">
            <a:extLst>
              <a:ext uri="{FF2B5EF4-FFF2-40B4-BE49-F238E27FC236}">
                <a16:creationId xmlns:a16="http://schemas.microsoft.com/office/drawing/2014/main" id="{789D3DB3-C9E6-430E-B37C-0BA99B2BBAEA}"/>
              </a:ext>
            </a:extLst>
          </p:cNvPr>
          <p:cNvSpPr txBox="1">
            <a:spLocks/>
          </p:cNvSpPr>
          <p:nvPr/>
        </p:nvSpPr>
        <p:spPr>
          <a:xfrm>
            <a:off x="5576126" y="3662837"/>
            <a:ext cx="387985" cy="1127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none" lIns="91440" tIns="45720" rIns="91440" bIns="45720" numCol="1" spcCol="0" rtlCol="0" fromWordArt="0" anchor="t" anchorCtr="0" forceAA="0" compatLnSpc="1">
            <a:prstTxWarp prst="textNoShape">
              <a:avLst/>
            </a:prstTxWarp>
            <a:noAutofit/>
          </a:bodyPr>
          <a:lstStyle/>
          <a:p>
            <a:pPr algn="just">
              <a:lnSpc>
                <a:spcPts val="1000"/>
              </a:lnSpc>
            </a:pPr>
            <a:r>
              <a:rPr lang="ja-JP" sz="1200" b="1" kern="100" dirty="0">
                <a:solidFill>
                  <a:srgbClr val="FF0000"/>
                </a:solidFill>
                <a:effectLst/>
                <a:ea typeface="HG丸ｺﾞｼｯｸM-PRO" panose="020F0600000000000000" pitchFamily="50" charset="-128"/>
                <a:cs typeface="Times New Roman" panose="02020603050405020304" pitchFamily="18" charset="0"/>
              </a:rPr>
              <a:t>不具合発生の可能性</a:t>
            </a:r>
            <a:endParaRPr lang="en-US" altLang="ja-JP" sz="1200" b="1" kern="100" dirty="0">
              <a:solidFill>
                <a:srgbClr val="FF0000"/>
              </a:solidFill>
              <a:effectLst/>
              <a:ea typeface="HG丸ｺﾞｼｯｸM-PRO" panose="020F0600000000000000" pitchFamily="50" charset="-128"/>
              <a:cs typeface="Times New Roman" panose="02020603050405020304" pitchFamily="18" charset="0"/>
            </a:endParaRPr>
          </a:p>
          <a:p>
            <a:pPr algn="just">
              <a:lnSpc>
                <a:spcPts val="1000"/>
              </a:lnSpc>
            </a:pPr>
            <a:r>
              <a:rPr lang="ja-JP" altLang="en-US" sz="1200" b="1" kern="100" dirty="0">
                <a:solidFill>
                  <a:srgbClr val="FF0000"/>
                </a:solidFill>
                <a:ea typeface="HG丸ｺﾞｼｯｸM-PRO" panose="020F0600000000000000" pitchFamily="50" charset="-128"/>
                <a:cs typeface="Times New Roman" panose="02020603050405020304" pitchFamily="18" charset="0"/>
              </a:rPr>
              <a:t>（点検結果・年数等）</a:t>
            </a:r>
            <a:endParaRPr lang="ja-JP" sz="1600" b="1" kern="100" dirty="0">
              <a:solidFill>
                <a:srgbClr val="FF0000"/>
              </a:solidFill>
              <a:effectLst/>
              <a:ea typeface="ＭＳ 明朝" panose="02020609040205080304" pitchFamily="17" charset="-128"/>
              <a:cs typeface="Times New Roman" panose="02020603050405020304" pitchFamily="18" charset="0"/>
            </a:endParaRPr>
          </a:p>
        </p:txBody>
      </p:sp>
      <p:sp>
        <p:nvSpPr>
          <p:cNvPr id="14" name="テキスト ボックス 11">
            <a:extLst>
              <a:ext uri="{FF2B5EF4-FFF2-40B4-BE49-F238E27FC236}">
                <a16:creationId xmlns:a16="http://schemas.microsoft.com/office/drawing/2014/main" id="{1445C75A-7613-4B69-959F-1B605E9155D7}"/>
              </a:ext>
            </a:extLst>
          </p:cNvPr>
          <p:cNvSpPr txBox="1">
            <a:spLocks/>
          </p:cNvSpPr>
          <p:nvPr/>
        </p:nvSpPr>
        <p:spPr>
          <a:xfrm>
            <a:off x="7167127" y="5569351"/>
            <a:ext cx="1005205" cy="238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ja-JP" sz="900" kern="100">
                <a:effectLst/>
                <a:ea typeface="HG丸ｺﾞｼｯｸM-PRO" panose="020F0600000000000000" pitchFamily="50" charset="-128"/>
                <a:cs typeface="Times New Roman" panose="02020603050405020304" pitchFamily="18" charset="0"/>
              </a:rPr>
              <a:t>社会的影響度</a:t>
            </a:r>
            <a:endParaRPr lang="ja-JP" sz="1050" kern="100">
              <a:effectLst/>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262705C2-6162-4222-A4EB-B9CCDD14F480}"/>
              </a:ext>
            </a:extLst>
          </p:cNvPr>
          <p:cNvSpPr txBox="1"/>
          <p:nvPr/>
        </p:nvSpPr>
        <p:spPr>
          <a:xfrm>
            <a:off x="206599" y="2888231"/>
            <a:ext cx="2727029" cy="307777"/>
          </a:xfrm>
          <a:prstGeom prst="rect">
            <a:avLst/>
          </a:prstGeom>
          <a:solidFill>
            <a:srgbClr val="00B050"/>
          </a:solidFill>
        </p:spPr>
        <p:txBody>
          <a:bodyPr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設備部会、道路・橋梁等部会資料</a:t>
            </a:r>
          </a:p>
        </p:txBody>
      </p:sp>
      <p:sp>
        <p:nvSpPr>
          <p:cNvPr id="16" name="テキスト ボックス 15">
            <a:extLst>
              <a:ext uri="{FF2B5EF4-FFF2-40B4-BE49-F238E27FC236}">
                <a16:creationId xmlns:a16="http://schemas.microsoft.com/office/drawing/2014/main" id="{18B294DC-324E-4C6F-8093-BEE2C1703C17}"/>
              </a:ext>
            </a:extLst>
          </p:cNvPr>
          <p:cNvSpPr txBox="1"/>
          <p:nvPr/>
        </p:nvSpPr>
        <p:spPr>
          <a:xfrm>
            <a:off x="5769646" y="2888231"/>
            <a:ext cx="2654894" cy="307777"/>
          </a:xfrm>
          <a:prstGeom prst="rect">
            <a:avLst/>
          </a:prstGeom>
          <a:solidFill>
            <a:srgbClr val="00B050"/>
          </a:solidFill>
        </p:spPr>
        <p:txBody>
          <a:bodyPr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重点化指標のマトリックスのイメージ</a:t>
            </a:r>
          </a:p>
        </p:txBody>
      </p:sp>
      <p:sp>
        <p:nvSpPr>
          <p:cNvPr id="18" name="正方形/長方形 17">
            <a:extLst>
              <a:ext uri="{FF2B5EF4-FFF2-40B4-BE49-F238E27FC236}">
                <a16:creationId xmlns:a16="http://schemas.microsoft.com/office/drawing/2014/main" id="{D0442B07-A28B-4E09-8772-4C09B97F30A3}"/>
              </a:ext>
            </a:extLst>
          </p:cNvPr>
          <p:cNvSpPr/>
          <p:nvPr/>
        </p:nvSpPr>
        <p:spPr>
          <a:xfrm>
            <a:off x="5603041" y="3661993"/>
            <a:ext cx="377425" cy="1548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868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D86FBC-59B3-41CA-96EE-2B97C986D3C3}"/>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第３回　各部会での委員からのご意見</a:t>
            </a:r>
            <a:endPar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4">
            <a:extLst>
              <a:ext uri="{FF2B5EF4-FFF2-40B4-BE49-F238E27FC236}">
                <a16:creationId xmlns:a16="http://schemas.microsoft.com/office/drawing/2014/main" id="{20D0A7A6-8E01-439E-B60D-574C38FA614F}"/>
              </a:ext>
            </a:extLst>
          </p:cNvPr>
          <p:cNvGraphicFramePr>
            <a:graphicFrameLocks noGrp="1"/>
          </p:cNvGraphicFramePr>
          <p:nvPr>
            <p:extLst>
              <p:ext uri="{D42A27DB-BD31-4B8C-83A1-F6EECF244321}">
                <p14:modId xmlns:p14="http://schemas.microsoft.com/office/powerpoint/2010/main" val="1906878468"/>
              </p:ext>
            </p:extLst>
          </p:nvPr>
        </p:nvGraphicFramePr>
        <p:xfrm>
          <a:off x="168214" y="508479"/>
          <a:ext cx="8829137" cy="1193800"/>
        </p:xfrm>
        <a:graphic>
          <a:graphicData uri="http://schemas.openxmlformats.org/drawingml/2006/table">
            <a:tbl>
              <a:tblPr firstRow="1" bandRow="1">
                <a:tableStyleId>{5C22544A-7EE6-4342-B048-85BDC9FD1C3A}</a:tableStyleId>
              </a:tblPr>
              <a:tblGrid>
                <a:gridCol w="1091243">
                  <a:extLst>
                    <a:ext uri="{9D8B030D-6E8A-4147-A177-3AD203B41FA5}">
                      <a16:colId xmlns:a16="http://schemas.microsoft.com/office/drawing/2014/main" val="592064719"/>
                    </a:ext>
                  </a:extLst>
                </a:gridCol>
                <a:gridCol w="3600169">
                  <a:extLst>
                    <a:ext uri="{9D8B030D-6E8A-4147-A177-3AD203B41FA5}">
                      <a16:colId xmlns:a16="http://schemas.microsoft.com/office/drawing/2014/main" val="3133651167"/>
                    </a:ext>
                  </a:extLst>
                </a:gridCol>
                <a:gridCol w="4137725">
                  <a:extLst>
                    <a:ext uri="{9D8B030D-6E8A-4147-A177-3AD203B41FA5}">
                      <a16:colId xmlns:a16="http://schemas.microsoft.com/office/drawing/2014/main" val="3217344781"/>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項目</a:t>
                      </a:r>
                    </a:p>
                  </a:txBody>
                  <a:tcPr>
                    <a:solidFill>
                      <a:srgbClr val="00B050"/>
                    </a:solidFill>
                  </a:tcPr>
                </a:tc>
                <a:tc>
                  <a:txBody>
                    <a:bodyPr/>
                    <a:lstStyle/>
                    <a:p>
                      <a:r>
                        <a:rPr kumimoji="1" lang="ja-JP" altLang="en-US" sz="1600" dirty="0">
                          <a:latin typeface="Meiryo UI" panose="020B0604030504040204" pitchFamily="50" charset="-128"/>
                          <a:ea typeface="Meiryo UI" panose="020B0604030504040204" pitchFamily="50" charset="-128"/>
                        </a:rPr>
                        <a:t>委員からの主なご意見</a:t>
                      </a:r>
                    </a:p>
                  </a:txBody>
                  <a:tcPr>
                    <a:solidFill>
                      <a:srgbClr val="00B050"/>
                    </a:solidFill>
                  </a:tcPr>
                </a:tc>
                <a:tc>
                  <a:txBody>
                    <a:bodyPr/>
                    <a:lstStyle/>
                    <a:p>
                      <a:r>
                        <a:rPr kumimoji="1" lang="ja-JP" altLang="en-US" sz="1600" dirty="0">
                          <a:latin typeface="Meiryo UI" panose="020B0604030504040204" pitchFamily="50" charset="-128"/>
                          <a:ea typeface="Meiryo UI" panose="020B0604030504040204" pitchFamily="50" charset="-128"/>
                        </a:rPr>
                        <a:t>基本方針への反映</a:t>
                      </a:r>
                    </a:p>
                  </a:txBody>
                  <a:tcPr>
                    <a:solidFill>
                      <a:srgbClr val="00B050"/>
                    </a:solidFill>
                  </a:tcPr>
                </a:tc>
                <a:extLst>
                  <a:ext uri="{0D108BD9-81ED-4DB2-BD59-A6C34878D82A}">
                    <a16:rowId xmlns:a16="http://schemas.microsoft.com/office/drawing/2014/main" val="3830448384"/>
                  </a:ext>
                </a:extLst>
              </a:tr>
              <a:tr h="370840">
                <a:tc>
                  <a:txBody>
                    <a:bodyPr/>
                    <a:lstStyle/>
                    <a:p>
                      <a:r>
                        <a:rPr kumimoji="1" lang="ja-JP" altLang="en-US" sz="1200" dirty="0">
                          <a:latin typeface="Meiryo UI" panose="020B0604030504040204" pitchFamily="50" charset="-128"/>
                          <a:ea typeface="Meiryo UI" panose="020B0604030504040204" pitchFamily="50" charset="-128"/>
                        </a:rPr>
                        <a:t>維持管理手法について</a:t>
                      </a:r>
                    </a:p>
                  </a:txBody>
                  <a:tcPr>
                    <a:solidFill>
                      <a:schemeClr val="accent6">
                        <a:lumMod val="40000"/>
                        <a:lumOff val="60000"/>
                      </a:schemeClr>
                    </a:solidFill>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「目ざす維持管理手法」とあるが、ここでは</a:t>
                      </a:r>
                      <a:r>
                        <a:rPr kumimoji="1" lang="ja-JP" altLang="ja-JP" sz="1200" b="1" u="sng" kern="1200" dirty="0">
                          <a:solidFill>
                            <a:schemeClr val="dk1"/>
                          </a:solidFill>
                          <a:effectLst/>
                          <a:latin typeface="Meiryo UI" panose="020B0604030504040204" pitchFamily="50" charset="-128"/>
                          <a:ea typeface="Meiryo UI" panose="020B0604030504040204" pitchFamily="50" charset="-128"/>
                          <a:cs typeface="+mn-cs"/>
                        </a:rPr>
                        <a:t>今後</a:t>
                      </a:r>
                      <a:r>
                        <a:rPr kumimoji="1" lang="en-US" altLang="ja-JP" sz="1200" b="1" u="sng" kern="1200" dirty="0">
                          <a:solidFill>
                            <a:schemeClr val="dk1"/>
                          </a:solidFill>
                          <a:effectLst/>
                          <a:latin typeface="Meiryo UI" panose="020B0604030504040204" pitchFamily="50" charset="-128"/>
                          <a:ea typeface="Meiryo UI" panose="020B0604030504040204" pitchFamily="50" charset="-128"/>
                          <a:cs typeface="+mn-cs"/>
                        </a:rPr>
                        <a:t>10</a:t>
                      </a:r>
                      <a:r>
                        <a:rPr kumimoji="1" lang="ja-JP" altLang="ja-JP" sz="1200" b="1" u="sng" kern="1200" dirty="0">
                          <a:solidFill>
                            <a:schemeClr val="dk1"/>
                          </a:solidFill>
                          <a:effectLst/>
                          <a:latin typeface="Meiryo UI" panose="020B0604030504040204" pitchFamily="50" charset="-128"/>
                          <a:ea typeface="Meiryo UI" panose="020B0604030504040204" pitchFamily="50" charset="-128"/>
                          <a:cs typeface="+mn-cs"/>
                        </a:rPr>
                        <a:t>年間採用する維持管理手法を示す</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のではないか。特殊な事情がある場合は、備考欄を設けてその内容を付帯事項として記載するようにしてはどうか。</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（河川等部会）</a:t>
                      </a:r>
                      <a:endParaRPr kumimoji="1" lang="ja-JP" altLang="en-US" sz="12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今後</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10</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年間の維持管理手法を示し、特殊な事情がある場合は、備考欄を設けてその内容を記載する。</a:t>
                      </a:r>
                      <a:endParaRPr kumimoji="1" lang="ja-JP" altLang="ja-JP" sz="120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dk1"/>
                        </a:solidFill>
                        <a:effectLst/>
                        <a:latin typeface="Meiryo UI" panose="020B0604030504040204" pitchFamily="50" charset="-128"/>
                        <a:ea typeface="Meiryo UI" panose="020B0604030504040204" pitchFamily="50" charset="-128"/>
                        <a:cs typeface="+mn-cs"/>
                      </a:endParaRPr>
                    </a:p>
                  </a:txBody>
                  <a:tcPr>
                    <a:solidFill>
                      <a:schemeClr val="accent6">
                        <a:lumMod val="40000"/>
                        <a:lumOff val="60000"/>
                      </a:schemeClr>
                    </a:solidFill>
                  </a:tcPr>
                </a:tc>
                <a:extLst>
                  <a:ext uri="{0D108BD9-81ED-4DB2-BD59-A6C34878D82A}">
                    <a16:rowId xmlns:a16="http://schemas.microsoft.com/office/drawing/2014/main" val="1291946074"/>
                  </a:ext>
                </a:extLst>
              </a:tr>
            </a:tbl>
          </a:graphicData>
        </a:graphic>
      </p:graphicFrame>
      <p:pic>
        <p:nvPicPr>
          <p:cNvPr id="5" name="図 4">
            <a:extLst>
              <a:ext uri="{FF2B5EF4-FFF2-40B4-BE49-F238E27FC236}">
                <a16:creationId xmlns:a16="http://schemas.microsoft.com/office/drawing/2014/main" id="{04FEE4B7-D352-4648-B618-93D440AEF75B}"/>
              </a:ext>
            </a:extLst>
          </p:cNvPr>
          <p:cNvPicPr>
            <a:picLocks noChangeAspect="1"/>
          </p:cNvPicPr>
          <p:nvPr/>
        </p:nvPicPr>
        <p:blipFill rotWithShape="1">
          <a:blip r:embed="rId2"/>
          <a:srcRect l="36510" t="40102" r="17360" b="30281"/>
          <a:stretch/>
        </p:blipFill>
        <p:spPr>
          <a:xfrm>
            <a:off x="53908" y="3208167"/>
            <a:ext cx="3957375" cy="1537718"/>
          </a:xfrm>
          <a:prstGeom prst="rect">
            <a:avLst/>
          </a:prstGeom>
        </p:spPr>
      </p:pic>
      <p:pic>
        <p:nvPicPr>
          <p:cNvPr id="7" name="図 6">
            <a:extLst>
              <a:ext uri="{FF2B5EF4-FFF2-40B4-BE49-F238E27FC236}">
                <a16:creationId xmlns:a16="http://schemas.microsoft.com/office/drawing/2014/main" id="{4B2864D9-0FA5-4E9A-9A40-B59192A2EE70}"/>
              </a:ext>
            </a:extLst>
          </p:cNvPr>
          <p:cNvPicPr>
            <a:picLocks noChangeAspect="1"/>
          </p:cNvPicPr>
          <p:nvPr/>
        </p:nvPicPr>
        <p:blipFill rotWithShape="1">
          <a:blip r:embed="rId3"/>
          <a:srcRect l="12354" t="27735" r="27925" b="8926"/>
          <a:stretch/>
        </p:blipFill>
        <p:spPr>
          <a:xfrm>
            <a:off x="4104024" y="2507408"/>
            <a:ext cx="4986068" cy="3200400"/>
          </a:xfrm>
          <a:prstGeom prst="rect">
            <a:avLst/>
          </a:prstGeom>
        </p:spPr>
      </p:pic>
      <p:sp>
        <p:nvSpPr>
          <p:cNvPr id="8" name="テキスト ボックス 7">
            <a:extLst>
              <a:ext uri="{FF2B5EF4-FFF2-40B4-BE49-F238E27FC236}">
                <a16:creationId xmlns:a16="http://schemas.microsoft.com/office/drawing/2014/main" id="{0EA4BF2D-3750-4D69-AB96-90877D3D35F0}"/>
              </a:ext>
            </a:extLst>
          </p:cNvPr>
          <p:cNvSpPr txBox="1"/>
          <p:nvPr/>
        </p:nvSpPr>
        <p:spPr>
          <a:xfrm>
            <a:off x="168214" y="2199631"/>
            <a:ext cx="2874505"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各行動計画の維持管理手法について</a:t>
            </a:r>
          </a:p>
        </p:txBody>
      </p:sp>
      <p:sp>
        <p:nvSpPr>
          <p:cNvPr id="4" name="スライド番号プレースホルダー 3">
            <a:extLst>
              <a:ext uri="{FF2B5EF4-FFF2-40B4-BE49-F238E27FC236}">
                <a16:creationId xmlns:a16="http://schemas.microsoft.com/office/drawing/2014/main" id="{0E396C7B-CFEA-4137-98F2-2B35F4AFFFF5}"/>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8</a:t>
            </a:fld>
            <a:endParaRPr kumimoji="1" lang="ja-JP" altLang="en-US" dirty="0"/>
          </a:p>
        </p:txBody>
      </p:sp>
    </p:spTree>
    <p:extLst>
      <p:ext uri="{BB962C8B-B14F-4D97-AF65-F5344CB8AC3E}">
        <p14:creationId xmlns:p14="http://schemas.microsoft.com/office/powerpoint/2010/main" val="115654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63DEEA3E-EE85-4D2D-A40C-9C9ABBE19D99}"/>
              </a:ext>
            </a:extLst>
          </p:cNvPr>
          <p:cNvSpPr/>
          <p:nvPr/>
        </p:nvSpPr>
        <p:spPr>
          <a:xfrm>
            <a:off x="6844212" y="3463322"/>
            <a:ext cx="2012516" cy="2977951"/>
          </a:xfrm>
          <a:prstGeom prst="roundRect">
            <a:avLst>
              <a:gd name="adj" fmla="val 6784"/>
            </a:avLst>
          </a:prstGeom>
          <a:solidFill>
            <a:schemeClr val="accent6">
              <a:lumMod val="20000"/>
              <a:lumOff val="80000"/>
            </a:schemeClr>
          </a:solidFill>
          <a:ln w="63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9AB05F80-D7F1-4C6B-9179-45A03A231F3A}"/>
              </a:ext>
            </a:extLst>
          </p:cNvPr>
          <p:cNvSpPr/>
          <p:nvPr/>
        </p:nvSpPr>
        <p:spPr>
          <a:xfrm>
            <a:off x="4813953" y="2161275"/>
            <a:ext cx="4118186" cy="4605224"/>
          </a:xfrm>
          <a:prstGeom prst="roundRect">
            <a:avLst>
              <a:gd name="adj" fmla="val 1459"/>
            </a:avLst>
          </a:prstGeom>
          <a:noFill/>
          <a:ln w="15875"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Oval 14">
            <a:extLst>
              <a:ext uri="{FF2B5EF4-FFF2-40B4-BE49-F238E27FC236}">
                <a16:creationId xmlns:a16="http://schemas.microsoft.com/office/drawing/2014/main" id="{7C603341-9BF5-41AD-B133-C0C530290EDF}"/>
              </a:ext>
            </a:extLst>
          </p:cNvPr>
          <p:cNvSpPr>
            <a:spLocks noChangeArrowheads="1"/>
          </p:cNvSpPr>
          <p:nvPr/>
        </p:nvSpPr>
        <p:spPr bwMode="auto">
          <a:xfrm>
            <a:off x="6919623" y="3443407"/>
            <a:ext cx="2041125" cy="2977951"/>
          </a:xfrm>
          <a:prstGeom prst="roundRect">
            <a:avLst>
              <a:gd name="adj" fmla="val 1739"/>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1 【</a:t>
            </a:r>
            <a:r>
              <a:rPr kumimoji="0" lang="ja-JP" altLang="en-US" sz="900" dirty="0">
                <a:latin typeface="BIZ UDゴシック" panose="020B0400000000000000" pitchFamily="49" charset="-128"/>
                <a:ea typeface="BIZ UDゴシック" panose="020B0400000000000000" pitchFamily="49" charset="-128"/>
              </a:rPr>
              <a:t>橋梁編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2 【</a:t>
            </a:r>
            <a:r>
              <a:rPr kumimoji="0" lang="ja-JP" altLang="en-US" sz="900" dirty="0">
                <a:latin typeface="BIZ UDゴシック" panose="020B0400000000000000" pitchFamily="49" charset="-128"/>
                <a:ea typeface="BIZ UDゴシック" panose="020B0400000000000000" pitchFamily="49" charset="-128"/>
              </a:rPr>
              <a:t>トンネル編</a:t>
            </a:r>
            <a:r>
              <a:rPr kumimoji="0" lang="en-US" altLang="ja-JP" sz="900" dirty="0">
                <a:latin typeface="BIZ UDゴシック" panose="020B0400000000000000" pitchFamily="49" charset="-128"/>
                <a:ea typeface="BIZ UDゴシック" panose="020B0400000000000000" pitchFamily="49" charset="-128"/>
              </a:rPr>
              <a:t>】</a:t>
            </a:r>
          </a:p>
          <a:p>
            <a:pPr defTabSz="685800">
              <a:lnSpc>
                <a:spcPts val="2000"/>
              </a:lnSpc>
            </a:pPr>
            <a:r>
              <a:rPr kumimoji="0" lang="en-US" altLang="ja-JP" sz="900" dirty="0">
                <a:latin typeface="BIZ UDゴシック" panose="020B0400000000000000" pitchFamily="49" charset="-128"/>
                <a:ea typeface="BIZ UDゴシック" panose="020B0400000000000000" pitchFamily="49" charset="-128"/>
              </a:rPr>
              <a:t>3 【</a:t>
            </a:r>
            <a:r>
              <a:rPr kumimoji="0" lang="ja-JP" altLang="en-US" sz="900" dirty="0">
                <a:latin typeface="BIZ UDゴシック" panose="020B0400000000000000" pitchFamily="49" charset="-128"/>
                <a:ea typeface="BIZ UDゴシック" panose="020B0400000000000000" pitchFamily="49" charset="-128"/>
              </a:rPr>
              <a:t>横断歩道橋編</a:t>
            </a:r>
            <a:r>
              <a:rPr kumimoji="0" lang="en-US" altLang="ja-JP" sz="900" dirty="0">
                <a:latin typeface="BIZ UDゴシック" panose="020B0400000000000000" pitchFamily="49" charset="-128"/>
                <a:ea typeface="BIZ UDゴシック" panose="020B0400000000000000" pitchFamily="49" charset="-128"/>
              </a:rPr>
              <a:t>】</a:t>
            </a:r>
          </a:p>
          <a:p>
            <a:pPr defTabSz="685800">
              <a:lnSpc>
                <a:spcPts val="2000"/>
              </a:lnSpc>
            </a:pPr>
            <a:r>
              <a:rPr kumimoji="0" lang="en-US" altLang="ja-JP" sz="900" dirty="0">
                <a:latin typeface="BIZ UDゴシック" panose="020B0400000000000000" pitchFamily="49" charset="-128"/>
                <a:ea typeface="BIZ UDゴシック" panose="020B0400000000000000" pitchFamily="49" charset="-128"/>
              </a:rPr>
              <a:t>4</a:t>
            </a:r>
            <a:r>
              <a:rPr kumimoji="0" lang="ja-JP" altLang="en-US" sz="900" dirty="0">
                <a:latin typeface="BIZ UDゴシック" panose="020B0400000000000000" pitchFamily="49" charset="-128"/>
                <a:ea typeface="BIZ UDゴシック" panose="020B0400000000000000" pitchFamily="49" charset="-128"/>
              </a:rPr>
              <a:t> </a:t>
            </a:r>
            <a:r>
              <a:rPr kumimoji="0" lang="en-US" altLang="ja-JP" sz="900" dirty="0">
                <a:latin typeface="BIZ UDゴシック" panose="020B0400000000000000" pitchFamily="49" charset="-128"/>
                <a:ea typeface="BIZ UDゴシック" panose="020B0400000000000000" pitchFamily="49" charset="-128"/>
              </a:rPr>
              <a:t>【</a:t>
            </a:r>
            <a:r>
              <a:rPr kumimoji="0" lang="ja-JP" altLang="en-US" sz="900" dirty="0">
                <a:latin typeface="BIZ UDゴシック" panose="020B0400000000000000" pitchFamily="49" charset="-128"/>
                <a:ea typeface="BIZ UDゴシック" panose="020B0400000000000000" pitchFamily="49" charset="-128"/>
              </a:rPr>
              <a:t>シェッド・大型カルバート編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5 【</a:t>
            </a:r>
            <a:r>
              <a:rPr kumimoji="0" lang="ja-JP" altLang="en-US" sz="900" dirty="0">
                <a:latin typeface="BIZ UDゴシック" panose="020B0400000000000000" pitchFamily="49" charset="-128"/>
                <a:ea typeface="BIZ UDゴシック" panose="020B0400000000000000" pitchFamily="49" charset="-128"/>
              </a:rPr>
              <a:t>門型標識編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6 【</a:t>
            </a:r>
            <a:r>
              <a:rPr kumimoji="0" lang="ja-JP" altLang="en-US" sz="900" dirty="0">
                <a:latin typeface="BIZ UDゴシック" panose="020B0400000000000000" pitchFamily="49" charset="-128"/>
                <a:ea typeface="BIZ UDゴシック" panose="020B0400000000000000" pitchFamily="49" charset="-128"/>
              </a:rPr>
              <a:t>舗装編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7 【</a:t>
            </a:r>
            <a:r>
              <a:rPr kumimoji="0" lang="ja-JP" altLang="en-US" sz="900" dirty="0">
                <a:latin typeface="BIZ UDゴシック" panose="020B0400000000000000" pitchFamily="49" charset="-128"/>
                <a:ea typeface="BIZ UDゴシック" panose="020B0400000000000000" pitchFamily="49" charset="-128"/>
              </a:rPr>
              <a:t>小規模附属物編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8 【</a:t>
            </a:r>
            <a:r>
              <a:rPr kumimoji="0" lang="ja-JP" altLang="en-US" sz="900" dirty="0">
                <a:latin typeface="BIZ UDゴシック" panose="020B0400000000000000" pitchFamily="49" charset="-128"/>
                <a:ea typeface="BIZ UDゴシック" panose="020B0400000000000000" pitchFamily="49" charset="-128"/>
              </a:rPr>
              <a:t>道路法面・道路土工編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9 【</a:t>
            </a:r>
            <a:r>
              <a:rPr kumimoji="0" lang="ja-JP" altLang="en-US" sz="900" dirty="0">
                <a:latin typeface="BIZ UDゴシック" panose="020B0400000000000000" pitchFamily="49" charset="-128"/>
                <a:ea typeface="BIZ UDゴシック" panose="020B0400000000000000" pitchFamily="49" charset="-128"/>
              </a:rPr>
              <a:t>モノレール編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10【</a:t>
            </a:r>
            <a:r>
              <a:rPr kumimoji="0" lang="ja-JP" altLang="en-US" sz="900" dirty="0">
                <a:latin typeface="BIZ UDゴシック" panose="020B0400000000000000" pitchFamily="49" charset="-128"/>
                <a:ea typeface="BIZ UDゴシック" panose="020B0400000000000000" pitchFamily="49" charset="-128"/>
              </a:rPr>
              <a:t>街路樹編</a:t>
            </a:r>
            <a:r>
              <a:rPr kumimoji="0" lang="en-US" altLang="ja-JP" sz="900" dirty="0">
                <a:latin typeface="BIZ UDゴシック" panose="020B0400000000000000" pitchFamily="49" charset="-128"/>
                <a:ea typeface="BIZ UDゴシック" panose="020B0400000000000000" pitchFamily="49" charset="-128"/>
              </a:rPr>
              <a:t>】</a:t>
            </a: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11【</a:t>
            </a:r>
            <a:r>
              <a:rPr kumimoji="0" lang="ja-JP" altLang="en-US" sz="900" dirty="0">
                <a:latin typeface="BIZ UDゴシック" panose="020B0400000000000000" pitchFamily="49" charset="-128"/>
                <a:ea typeface="BIZ UDゴシック" panose="020B0400000000000000" pitchFamily="49" charset="-128"/>
              </a:rPr>
              <a:t>道路関連設備編</a:t>
            </a:r>
            <a:r>
              <a:rPr kumimoji="0" lang="en-US" altLang="ja-JP" sz="900" dirty="0">
                <a:latin typeface="BIZ UDゴシック" panose="020B0400000000000000" pitchFamily="49" charset="-128"/>
                <a:ea typeface="BIZ UDゴシック" panose="020B0400000000000000" pitchFamily="49" charset="-128"/>
              </a:rPr>
              <a:t>】</a:t>
            </a:r>
            <a:endParaRPr kumimoji="0" lang="ja-JP" altLang="ja-JP" sz="900" dirty="0">
              <a:latin typeface="BIZ UDゴシック" panose="020B0400000000000000" pitchFamily="49" charset="-128"/>
              <a:ea typeface="BIZ UDゴシック" panose="020B0400000000000000" pitchFamily="49" charset="-128"/>
            </a:endParaRPr>
          </a:p>
        </p:txBody>
      </p:sp>
      <p:cxnSp>
        <p:nvCxnSpPr>
          <p:cNvPr id="7" name="直線コネクタ 6">
            <a:extLst>
              <a:ext uri="{FF2B5EF4-FFF2-40B4-BE49-F238E27FC236}">
                <a16:creationId xmlns:a16="http://schemas.microsoft.com/office/drawing/2014/main" id="{D35CF780-7E0D-4730-8B49-E6C54ADD42FE}"/>
              </a:ext>
            </a:extLst>
          </p:cNvPr>
          <p:cNvCxnSpPr>
            <a:cxnSpLocks/>
            <a:stCxn id="11" idx="2"/>
            <a:endCxn id="13" idx="2"/>
          </p:cNvCxnSpPr>
          <p:nvPr/>
        </p:nvCxnSpPr>
        <p:spPr>
          <a:xfrm>
            <a:off x="6027127" y="2659767"/>
            <a:ext cx="6923" cy="660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D04BA4A5-9E26-43C1-8C03-E88DDB44ABC9}"/>
              </a:ext>
            </a:extLst>
          </p:cNvPr>
          <p:cNvSpPr/>
          <p:nvPr/>
        </p:nvSpPr>
        <p:spPr>
          <a:xfrm>
            <a:off x="4950950" y="3071753"/>
            <a:ext cx="2091058" cy="241452"/>
          </a:xfrm>
          <a:prstGeom prst="round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1699C20-8380-4A7C-A437-480734695521}"/>
              </a:ext>
            </a:extLst>
          </p:cNvPr>
          <p:cNvSpPr/>
          <p:nvPr/>
        </p:nvSpPr>
        <p:spPr>
          <a:xfrm>
            <a:off x="4950950" y="2748883"/>
            <a:ext cx="209105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51F33DB-A446-4A26-AAD1-BBDF5C0EAF1F}"/>
              </a:ext>
            </a:extLst>
          </p:cNvPr>
          <p:cNvSpPr/>
          <p:nvPr/>
        </p:nvSpPr>
        <p:spPr>
          <a:xfrm>
            <a:off x="4950950" y="2418914"/>
            <a:ext cx="209105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4">
            <a:extLst>
              <a:ext uri="{FF2B5EF4-FFF2-40B4-BE49-F238E27FC236}">
                <a16:creationId xmlns:a16="http://schemas.microsoft.com/office/drawing/2014/main" id="{C359AD2D-FE3E-4B78-85F2-06F35184E20C}"/>
              </a:ext>
            </a:extLst>
          </p:cNvPr>
          <p:cNvSpPr>
            <a:spLocks noChangeArrowheads="1"/>
          </p:cNvSpPr>
          <p:nvPr/>
        </p:nvSpPr>
        <p:spPr bwMode="auto">
          <a:xfrm>
            <a:off x="4910299" y="2418316"/>
            <a:ext cx="2233655"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１章 </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長寿命化計画の構成</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12" name="Oval 14">
            <a:extLst>
              <a:ext uri="{FF2B5EF4-FFF2-40B4-BE49-F238E27FC236}">
                <a16:creationId xmlns:a16="http://schemas.microsoft.com/office/drawing/2014/main" id="{4563EAE5-2B11-4965-A242-257931E52A0A}"/>
              </a:ext>
            </a:extLst>
          </p:cNvPr>
          <p:cNvSpPr>
            <a:spLocks noChangeArrowheads="1"/>
          </p:cNvSpPr>
          <p:nvPr/>
        </p:nvSpPr>
        <p:spPr bwMode="auto">
          <a:xfrm>
            <a:off x="4910299" y="2748285"/>
            <a:ext cx="2247501"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戦略的維持管理の方針</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13" name="Oval 14">
            <a:extLst>
              <a:ext uri="{FF2B5EF4-FFF2-40B4-BE49-F238E27FC236}">
                <a16:creationId xmlns:a16="http://schemas.microsoft.com/office/drawing/2014/main" id="{B25D0BB2-CB4E-4CA9-9718-3BAD16580482}"/>
              </a:ext>
            </a:extLst>
          </p:cNvPr>
          <p:cNvSpPr>
            <a:spLocks noChangeArrowheads="1"/>
          </p:cNvSpPr>
          <p:nvPr/>
        </p:nvSpPr>
        <p:spPr bwMode="auto">
          <a:xfrm>
            <a:off x="4910299" y="3078748"/>
            <a:ext cx="2247501" cy="241451"/>
          </a:xfrm>
          <a:prstGeom prst="roundRect">
            <a:avLst>
              <a:gd name="adj" fmla="val 28051"/>
            </a:avLst>
          </a:prstGeom>
          <a:solidFill>
            <a:schemeClr val="accent6">
              <a:lumMod val="40000"/>
              <a:lumOff val="60000"/>
            </a:schemeClr>
          </a:solid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効率的・効果的な維持管理の推進</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6F292AB1-EEB5-4E9E-9B1D-7E2FAFEBA3CF}"/>
              </a:ext>
            </a:extLst>
          </p:cNvPr>
          <p:cNvSpPr/>
          <p:nvPr/>
        </p:nvSpPr>
        <p:spPr>
          <a:xfrm>
            <a:off x="2581000" y="4527826"/>
            <a:ext cx="1210393" cy="1285047"/>
          </a:xfrm>
          <a:prstGeom prst="roundRect">
            <a:avLst>
              <a:gd name="adj" fmla="val 6784"/>
            </a:avLst>
          </a:prstGeom>
          <a:solidFill>
            <a:schemeClr val="accent3">
              <a:lumMod val="40000"/>
              <a:lumOff val="60000"/>
            </a:schemeClr>
          </a:solidFill>
          <a:ln w="63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EF7102B-6485-403E-867B-0292A2ACE6B8}"/>
              </a:ext>
            </a:extLst>
          </p:cNvPr>
          <p:cNvSpPr/>
          <p:nvPr/>
        </p:nvSpPr>
        <p:spPr>
          <a:xfrm>
            <a:off x="2581527" y="2708045"/>
            <a:ext cx="1218640" cy="1285047"/>
          </a:xfrm>
          <a:prstGeom prst="roundRect">
            <a:avLst>
              <a:gd name="adj" fmla="val 6784"/>
            </a:avLst>
          </a:prstGeom>
          <a:solidFill>
            <a:schemeClr val="accent3">
              <a:lumMod val="40000"/>
              <a:lumOff val="60000"/>
            </a:schemeClr>
          </a:solidFill>
          <a:ln w="9525">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4F0A076C-F95D-4F15-A988-87167A3B06A9}"/>
              </a:ext>
            </a:extLst>
          </p:cNvPr>
          <p:cNvCxnSpPr>
            <a:cxnSpLocks/>
          </p:cNvCxnSpPr>
          <p:nvPr/>
        </p:nvCxnSpPr>
        <p:spPr>
          <a:xfrm>
            <a:off x="1266320" y="2411145"/>
            <a:ext cx="6764" cy="42820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9B36D252-6FA5-40CC-83A7-6F60830AA5BB}"/>
              </a:ext>
            </a:extLst>
          </p:cNvPr>
          <p:cNvSpPr/>
          <p:nvPr/>
        </p:nvSpPr>
        <p:spPr>
          <a:xfrm>
            <a:off x="215763" y="2161274"/>
            <a:ext cx="4182355" cy="4611139"/>
          </a:xfrm>
          <a:prstGeom prst="roundRect">
            <a:avLst>
              <a:gd name="adj" fmla="val 1459"/>
            </a:avLst>
          </a:prstGeom>
          <a:noFill/>
          <a:ln w="15875"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四角形: 角を丸くする 17">
            <a:extLst>
              <a:ext uri="{FF2B5EF4-FFF2-40B4-BE49-F238E27FC236}">
                <a16:creationId xmlns:a16="http://schemas.microsoft.com/office/drawing/2014/main" id="{95CE594F-EBE7-4024-A21B-1BDD3D13306B}"/>
              </a:ext>
            </a:extLst>
          </p:cNvPr>
          <p:cNvSpPr/>
          <p:nvPr/>
        </p:nvSpPr>
        <p:spPr>
          <a:xfrm>
            <a:off x="321933" y="6138124"/>
            <a:ext cx="2146143"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E1DB5293-A3CB-4A86-859B-441113426B59}"/>
              </a:ext>
            </a:extLst>
          </p:cNvPr>
          <p:cNvSpPr/>
          <p:nvPr/>
        </p:nvSpPr>
        <p:spPr>
          <a:xfrm>
            <a:off x="321934" y="4538075"/>
            <a:ext cx="2148598" cy="264818"/>
          </a:xfrm>
          <a:prstGeom prst="roundRect">
            <a:avLst/>
          </a:prstGeom>
          <a:solidFill>
            <a:schemeClr val="accent3">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AE7CE1A9-8527-4D71-8AC5-99C743D718BF}"/>
              </a:ext>
            </a:extLst>
          </p:cNvPr>
          <p:cNvSpPr/>
          <p:nvPr/>
        </p:nvSpPr>
        <p:spPr>
          <a:xfrm>
            <a:off x="313865" y="2706205"/>
            <a:ext cx="2143608" cy="241452"/>
          </a:xfrm>
          <a:prstGeom prst="roundRect">
            <a:avLst/>
          </a:prstGeom>
          <a:solidFill>
            <a:schemeClr val="accent3">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EB21199D-D122-4501-B6E3-A642D3F35921}"/>
              </a:ext>
            </a:extLst>
          </p:cNvPr>
          <p:cNvSpPr/>
          <p:nvPr/>
        </p:nvSpPr>
        <p:spPr>
          <a:xfrm>
            <a:off x="321934" y="2411743"/>
            <a:ext cx="214360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Oval 14">
            <a:extLst>
              <a:ext uri="{FF2B5EF4-FFF2-40B4-BE49-F238E27FC236}">
                <a16:creationId xmlns:a16="http://schemas.microsoft.com/office/drawing/2014/main" id="{283C6337-8A30-4AC4-AE5C-2F33BFFB57BD}"/>
              </a:ext>
            </a:extLst>
          </p:cNvPr>
          <p:cNvSpPr>
            <a:spLocks noChangeArrowheads="1"/>
          </p:cNvSpPr>
          <p:nvPr/>
        </p:nvSpPr>
        <p:spPr bwMode="auto">
          <a:xfrm>
            <a:off x="316794" y="6135155"/>
            <a:ext cx="2179892"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５章 持続可能な維持管理の仕組づくり</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23" name="Oval 14">
            <a:extLst>
              <a:ext uri="{FF2B5EF4-FFF2-40B4-BE49-F238E27FC236}">
                <a16:creationId xmlns:a16="http://schemas.microsoft.com/office/drawing/2014/main" id="{57CA3DEB-65CB-452F-B155-6E9D332ED2AC}"/>
              </a:ext>
            </a:extLst>
          </p:cNvPr>
          <p:cNvSpPr>
            <a:spLocks noChangeArrowheads="1"/>
          </p:cNvSpPr>
          <p:nvPr/>
        </p:nvSpPr>
        <p:spPr bwMode="auto">
          <a:xfrm>
            <a:off x="296830" y="4541235"/>
            <a:ext cx="2179892"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効率的・効果的な維持管理の推進</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24" name="Oval 14">
            <a:extLst>
              <a:ext uri="{FF2B5EF4-FFF2-40B4-BE49-F238E27FC236}">
                <a16:creationId xmlns:a16="http://schemas.microsoft.com/office/drawing/2014/main" id="{9E8F9AF6-EF08-4572-8189-1C997E4CE5D2}"/>
              </a:ext>
            </a:extLst>
          </p:cNvPr>
          <p:cNvSpPr>
            <a:spLocks noChangeArrowheads="1"/>
          </p:cNvSpPr>
          <p:nvPr/>
        </p:nvSpPr>
        <p:spPr bwMode="auto">
          <a:xfrm>
            <a:off x="316912" y="2714958"/>
            <a:ext cx="2140417"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維持管理・更新の現状と課題</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25" name="Oval 14">
            <a:extLst>
              <a:ext uri="{FF2B5EF4-FFF2-40B4-BE49-F238E27FC236}">
                <a16:creationId xmlns:a16="http://schemas.microsoft.com/office/drawing/2014/main" id="{4FEE435C-9B94-406B-88DC-8E95DEEABF89}"/>
              </a:ext>
            </a:extLst>
          </p:cNvPr>
          <p:cNvSpPr>
            <a:spLocks noChangeArrowheads="1"/>
          </p:cNvSpPr>
          <p:nvPr/>
        </p:nvSpPr>
        <p:spPr bwMode="auto">
          <a:xfrm>
            <a:off x="321934" y="2411744"/>
            <a:ext cx="2119990"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１章 </a:t>
            </a:r>
            <a:r>
              <a:rPr lang="ja-JP" altLang="ja-JP"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計画の構成</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26" name="Oval 14">
            <a:extLst>
              <a:ext uri="{FF2B5EF4-FFF2-40B4-BE49-F238E27FC236}">
                <a16:creationId xmlns:a16="http://schemas.microsoft.com/office/drawing/2014/main" id="{FC63FCEA-A0CF-4A1F-A559-01E16010A998}"/>
              </a:ext>
            </a:extLst>
          </p:cNvPr>
          <p:cNvSpPr>
            <a:spLocks noChangeArrowheads="1"/>
          </p:cNvSpPr>
          <p:nvPr/>
        </p:nvSpPr>
        <p:spPr bwMode="auto">
          <a:xfrm>
            <a:off x="660400" y="1971649"/>
            <a:ext cx="3293080" cy="343365"/>
          </a:xfrm>
          <a:prstGeom prst="roundRect">
            <a:avLst>
              <a:gd name="adj" fmla="val 28051"/>
            </a:avLst>
          </a:prstGeom>
          <a:solidFill>
            <a:schemeClr val="bg2"/>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dirty="0">
                <a:latin typeface="BIZ UDゴシック" panose="020B0400000000000000" pitchFamily="49" charset="-128"/>
                <a:ea typeface="BIZ UDゴシック" panose="020B0400000000000000" pitchFamily="49" charset="-128"/>
              </a:rPr>
              <a:t>現行動計画の構成</a:t>
            </a:r>
            <a:r>
              <a:rPr kumimoji="0" lang="en-US" altLang="ja-JP" sz="1400" b="1" dirty="0">
                <a:latin typeface="BIZ UDゴシック" panose="020B0400000000000000" pitchFamily="49" charset="-128"/>
                <a:ea typeface="BIZ UDゴシック" panose="020B0400000000000000" pitchFamily="49" charset="-128"/>
              </a:rPr>
              <a:t>(</a:t>
            </a:r>
            <a:r>
              <a:rPr kumimoji="0" lang="ja-JP" altLang="en-US" sz="1400" b="1" dirty="0">
                <a:latin typeface="BIZ UDゴシック" panose="020B0400000000000000" pitchFamily="49" charset="-128"/>
                <a:ea typeface="BIZ UDゴシック" panose="020B0400000000000000" pitchFamily="49" charset="-128"/>
              </a:rPr>
              <a:t>項目ごとに作成）</a:t>
            </a:r>
            <a:endParaRPr kumimoji="0" lang="ja-JP" altLang="ja-JP" sz="1200" dirty="0">
              <a:latin typeface="BIZ UDゴシック" panose="020B0400000000000000" pitchFamily="49" charset="-128"/>
              <a:ea typeface="BIZ UDゴシック" panose="020B0400000000000000" pitchFamily="49" charset="-128"/>
            </a:endParaRPr>
          </a:p>
        </p:txBody>
      </p:sp>
      <p:sp>
        <p:nvSpPr>
          <p:cNvPr id="27" name="Oval 14">
            <a:extLst>
              <a:ext uri="{FF2B5EF4-FFF2-40B4-BE49-F238E27FC236}">
                <a16:creationId xmlns:a16="http://schemas.microsoft.com/office/drawing/2014/main" id="{0E0CF56D-1A58-489F-B271-D3456147AF78}"/>
              </a:ext>
            </a:extLst>
          </p:cNvPr>
          <p:cNvSpPr>
            <a:spLocks noChangeArrowheads="1"/>
          </p:cNvSpPr>
          <p:nvPr/>
        </p:nvSpPr>
        <p:spPr bwMode="auto">
          <a:xfrm>
            <a:off x="5190522" y="1984029"/>
            <a:ext cx="3381642" cy="343365"/>
          </a:xfrm>
          <a:prstGeom prst="roundRect">
            <a:avLst>
              <a:gd name="adj" fmla="val 28051"/>
            </a:avLst>
          </a:prstGeom>
          <a:solidFill>
            <a:schemeClr val="bg2"/>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dirty="0">
                <a:latin typeface="BIZ UDゴシック" panose="020B0400000000000000" pitchFamily="49" charset="-128"/>
                <a:ea typeface="BIZ UDゴシック" panose="020B0400000000000000" pitchFamily="49" charset="-128"/>
              </a:rPr>
              <a:t>新行動計画の構成</a:t>
            </a:r>
            <a:r>
              <a:rPr kumimoji="0" lang="en-US" altLang="ja-JP" sz="1400" b="1" dirty="0">
                <a:latin typeface="BIZ UDゴシック" panose="020B0400000000000000" pitchFamily="49" charset="-128"/>
                <a:ea typeface="BIZ UDゴシック" panose="020B0400000000000000" pitchFamily="49" charset="-128"/>
              </a:rPr>
              <a:t>(</a:t>
            </a:r>
            <a:r>
              <a:rPr kumimoji="0" lang="ja-JP" altLang="en-US" sz="1400" b="1" dirty="0">
                <a:latin typeface="BIZ UDゴシック" panose="020B0400000000000000" pitchFamily="49" charset="-128"/>
                <a:ea typeface="BIZ UDゴシック" panose="020B0400000000000000" pitchFamily="49" charset="-128"/>
              </a:rPr>
              <a:t>施設編ごとに作成</a:t>
            </a:r>
            <a:r>
              <a:rPr kumimoji="0" lang="en-US" altLang="ja-JP" sz="1400" b="1" dirty="0">
                <a:latin typeface="BIZ UDゴシック" panose="020B0400000000000000" pitchFamily="49" charset="-128"/>
                <a:ea typeface="BIZ UDゴシック" panose="020B0400000000000000" pitchFamily="49" charset="-128"/>
              </a:rPr>
              <a:t>)</a:t>
            </a:r>
            <a:endParaRPr kumimoji="0" lang="ja-JP" altLang="ja-JP" sz="1400" b="1" dirty="0">
              <a:latin typeface="BIZ UDゴシック" panose="020B0400000000000000" pitchFamily="49" charset="-128"/>
              <a:ea typeface="BIZ UDゴシック" panose="020B0400000000000000" pitchFamily="49" charset="-128"/>
            </a:endParaRPr>
          </a:p>
        </p:txBody>
      </p:sp>
      <p:sp>
        <p:nvSpPr>
          <p:cNvPr id="28" name="四角形: 角を丸くする 27">
            <a:extLst>
              <a:ext uri="{FF2B5EF4-FFF2-40B4-BE49-F238E27FC236}">
                <a16:creationId xmlns:a16="http://schemas.microsoft.com/office/drawing/2014/main" id="{726ED16B-99DA-46B2-A82A-A4D4B7A5717B}"/>
              </a:ext>
            </a:extLst>
          </p:cNvPr>
          <p:cNvSpPr/>
          <p:nvPr/>
        </p:nvSpPr>
        <p:spPr>
          <a:xfrm>
            <a:off x="321934" y="4074563"/>
            <a:ext cx="2152330"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4F7B6149-4842-4632-8381-C3AD88EE10FF}"/>
              </a:ext>
            </a:extLst>
          </p:cNvPr>
          <p:cNvSpPr/>
          <p:nvPr/>
        </p:nvSpPr>
        <p:spPr>
          <a:xfrm>
            <a:off x="321934" y="6448246"/>
            <a:ext cx="2146142"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Oval 14">
            <a:extLst>
              <a:ext uri="{FF2B5EF4-FFF2-40B4-BE49-F238E27FC236}">
                <a16:creationId xmlns:a16="http://schemas.microsoft.com/office/drawing/2014/main" id="{1D318188-129D-463E-9F4E-3349C562E892}"/>
              </a:ext>
            </a:extLst>
          </p:cNvPr>
          <p:cNvSpPr>
            <a:spLocks noChangeArrowheads="1"/>
          </p:cNvSpPr>
          <p:nvPr/>
        </p:nvSpPr>
        <p:spPr bwMode="auto">
          <a:xfrm>
            <a:off x="327452" y="4073963"/>
            <a:ext cx="2138089"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３章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戦略的維持管理の方針</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31" name="Oval 14">
            <a:extLst>
              <a:ext uri="{FF2B5EF4-FFF2-40B4-BE49-F238E27FC236}">
                <a16:creationId xmlns:a16="http://schemas.microsoft.com/office/drawing/2014/main" id="{7897AE67-3C38-4761-85D9-131901C7CAC2}"/>
              </a:ext>
            </a:extLst>
          </p:cNvPr>
          <p:cNvSpPr>
            <a:spLocks noChangeArrowheads="1"/>
          </p:cNvSpPr>
          <p:nvPr/>
        </p:nvSpPr>
        <p:spPr bwMode="auto">
          <a:xfrm>
            <a:off x="323273" y="6448247"/>
            <a:ext cx="2118651"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６</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維持管理マネジメント</a:t>
            </a:r>
            <a:endParaRPr kumimoji="0" lang="ja-JP" altLang="ja-JP" sz="900" b="1" dirty="0">
              <a:latin typeface="BIZ UDゴシック" panose="020B0400000000000000" pitchFamily="49" charset="-128"/>
              <a:ea typeface="BIZ UDゴシック" panose="020B0400000000000000" pitchFamily="49" charset="-128"/>
            </a:endParaRPr>
          </a:p>
        </p:txBody>
      </p:sp>
      <p:cxnSp>
        <p:nvCxnSpPr>
          <p:cNvPr id="32" name="コネクタ: カギ線 31">
            <a:extLst>
              <a:ext uri="{FF2B5EF4-FFF2-40B4-BE49-F238E27FC236}">
                <a16:creationId xmlns:a16="http://schemas.microsoft.com/office/drawing/2014/main" id="{11B03C64-16EF-47DF-887E-7AF8B6D7C20F}"/>
              </a:ext>
            </a:extLst>
          </p:cNvPr>
          <p:cNvCxnSpPr>
            <a:cxnSpLocks/>
          </p:cNvCxnSpPr>
          <p:nvPr/>
        </p:nvCxnSpPr>
        <p:spPr>
          <a:xfrm>
            <a:off x="2471060" y="2829371"/>
            <a:ext cx="110466" cy="521198"/>
          </a:xfrm>
          <a:prstGeom prst="bentConnector3">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9309A3E6-BF0A-4380-A01F-13778E1F4C16}"/>
              </a:ext>
            </a:extLst>
          </p:cNvPr>
          <p:cNvSpPr txBox="1"/>
          <p:nvPr/>
        </p:nvSpPr>
        <p:spPr>
          <a:xfrm>
            <a:off x="2585194" y="2714540"/>
            <a:ext cx="1184456" cy="1269578"/>
          </a:xfrm>
          <a:prstGeom prst="rect">
            <a:avLst/>
          </a:prstGeom>
          <a:noFill/>
          <a:ln>
            <a:noFill/>
            <a:prstDash val="sysDot"/>
          </a:ln>
        </p:spPr>
        <p:txBody>
          <a:bodyPr wrap="square" lIns="0" tIns="0" rIns="0" bIns="0" rtlCol="0">
            <a:spAutoFit/>
          </a:bodyPr>
          <a:lstStyle/>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・橋梁</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・トンネル</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・舗装</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・コンクリート構造物</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・横断歩道橋</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・道路法面</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・道路照明灯、案内標識</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・日常点検（排水施設）</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・モノレール</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・街路樹</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・道路関連設備</a:t>
            </a:r>
            <a:endParaRPr kumimoji="1" lang="ja-JP" altLang="en-US" sz="800" dirty="0"/>
          </a:p>
        </p:txBody>
      </p:sp>
      <p:cxnSp>
        <p:nvCxnSpPr>
          <p:cNvPr id="34" name="コネクタ: カギ線 33">
            <a:extLst>
              <a:ext uri="{FF2B5EF4-FFF2-40B4-BE49-F238E27FC236}">
                <a16:creationId xmlns:a16="http://schemas.microsoft.com/office/drawing/2014/main" id="{6554E553-7E78-4816-9244-8C50171CF577}"/>
              </a:ext>
            </a:extLst>
          </p:cNvPr>
          <p:cNvCxnSpPr>
            <a:cxnSpLocks/>
          </p:cNvCxnSpPr>
          <p:nvPr/>
        </p:nvCxnSpPr>
        <p:spPr>
          <a:xfrm>
            <a:off x="2470533" y="4649152"/>
            <a:ext cx="110466" cy="521198"/>
          </a:xfrm>
          <a:prstGeom prst="bentConnector3">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8A7659C9-C1B2-41FF-94B3-6AF4F7ACBE0B}"/>
              </a:ext>
            </a:extLst>
          </p:cNvPr>
          <p:cNvCxnSpPr>
            <a:cxnSpLocks/>
            <a:stCxn id="8" idx="3"/>
            <a:endCxn id="4" idx="0"/>
          </p:cNvCxnSpPr>
          <p:nvPr/>
        </p:nvCxnSpPr>
        <p:spPr>
          <a:xfrm>
            <a:off x="7042008" y="3192479"/>
            <a:ext cx="808462" cy="270843"/>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右中かっこ 35">
            <a:extLst>
              <a:ext uri="{FF2B5EF4-FFF2-40B4-BE49-F238E27FC236}">
                <a16:creationId xmlns:a16="http://schemas.microsoft.com/office/drawing/2014/main" id="{51264451-037C-4BFC-B65F-555FE53A4D00}"/>
              </a:ext>
            </a:extLst>
          </p:cNvPr>
          <p:cNvSpPr/>
          <p:nvPr/>
        </p:nvSpPr>
        <p:spPr>
          <a:xfrm>
            <a:off x="2543489" y="6184011"/>
            <a:ext cx="98348" cy="44921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Oval 14">
            <a:extLst>
              <a:ext uri="{FF2B5EF4-FFF2-40B4-BE49-F238E27FC236}">
                <a16:creationId xmlns:a16="http://schemas.microsoft.com/office/drawing/2014/main" id="{130B0DBB-0A38-4A3A-92F0-5C0EA4BBAD4D}"/>
              </a:ext>
            </a:extLst>
          </p:cNvPr>
          <p:cNvSpPr>
            <a:spLocks noChangeArrowheads="1"/>
          </p:cNvSpPr>
          <p:nvPr/>
        </p:nvSpPr>
        <p:spPr bwMode="auto">
          <a:xfrm>
            <a:off x="2610846" y="6315323"/>
            <a:ext cx="1210392" cy="171022"/>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kumimoji="0" lang="ja-JP" altLang="en-US" sz="900" b="1" kern="100" dirty="0">
                <a:solidFill>
                  <a:schemeClr val="bg1">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⇒新計画の２章へ</a:t>
            </a:r>
            <a:endParaRPr kumimoji="0" lang="ja-JP" altLang="ja-JP" sz="900" b="1" dirty="0">
              <a:solidFill>
                <a:schemeClr val="bg1">
                  <a:lumMod val="50000"/>
                </a:schemeClr>
              </a:solidFill>
              <a:latin typeface="BIZ UDゴシック" panose="020B0400000000000000" pitchFamily="49" charset="-128"/>
              <a:ea typeface="BIZ UDゴシック" panose="020B0400000000000000" pitchFamily="49" charset="-128"/>
            </a:endParaRPr>
          </a:p>
        </p:txBody>
      </p:sp>
      <p:cxnSp>
        <p:nvCxnSpPr>
          <p:cNvPr id="38" name="コネクタ: カギ線 37">
            <a:extLst>
              <a:ext uri="{FF2B5EF4-FFF2-40B4-BE49-F238E27FC236}">
                <a16:creationId xmlns:a16="http://schemas.microsoft.com/office/drawing/2014/main" id="{CFD0FE1C-9EB2-4F07-A8E0-B6835D538FF7}"/>
              </a:ext>
            </a:extLst>
          </p:cNvPr>
          <p:cNvCxnSpPr>
            <a:cxnSpLocks/>
            <a:stCxn id="15" idx="3"/>
            <a:endCxn id="4" idx="1"/>
          </p:cNvCxnSpPr>
          <p:nvPr/>
        </p:nvCxnSpPr>
        <p:spPr>
          <a:xfrm>
            <a:off x="3800167" y="3350569"/>
            <a:ext cx="3044045" cy="1601729"/>
          </a:xfrm>
          <a:prstGeom prst="bentConnector3">
            <a:avLst>
              <a:gd name="adj1" fmla="val 28734"/>
            </a:avLst>
          </a:prstGeom>
          <a:ln w="19050">
            <a:solidFill>
              <a:srgbClr val="0C3CB4"/>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32DC177-71CA-4DEF-B694-6C5EA53A2FB2}"/>
              </a:ext>
            </a:extLst>
          </p:cNvPr>
          <p:cNvCxnSpPr>
            <a:cxnSpLocks/>
          </p:cNvCxnSpPr>
          <p:nvPr/>
        </p:nvCxnSpPr>
        <p:spPr>
          <a:xfrm flipH="1">
            <a:off x="3799639" y="4955054"/>
            <a:ext cx="891732" cy="0"/>
          </a:xfrm>
          <a:prstGeom prst="line">
            <a:avLst/>
          </a:prstGeom>
          <a:ln w="19050">
            <a:solidFill>
              <a:srgbClr val="0C3CB4"/>
            </a:solidFill>
            <a:prstDash val="sysDash"/>
          </a:ln>
        </p:spPr>
        <p:style>
          <a:lnRef idx="1">
            <a:schemeClr val="accent1"/>
          </a:lnRef>
          <a:fillRef idx="0">
            <a:schemeClr val="accent1"/>
          </a:fillRef>
          <a:effectRef idx="0">
            <a:schemeClr val="accent1"/>
          </a:effectRef>
          <a:fontRef idx="minor">
            <a:schemeClr val="tx1"/>
          </a:fontRef>
        </p:style>
      </p:cxnSp>
      <p:sp>
        <p:nvSpPr>
          <p:cNvPr id="40" name="右中かっこ 39">
            <a:extLst>
              <a:ext uri="{FF2B5EF4-FFF2-40B4-BE49-F238E27FC236}">
                <a16:creationId xmlns:a16="http://schemas.microsoft.com/office/drawing/2014/main" id="{9B432595-93A2-43F2-8B16-344495DA63CB}"/>
              </a:ext>
            </a:extLst>
          </p:cNvPr>
          <p:cNvSpPr/>
          <p:nvPr/>
        </p:nvSpPr>
        <p:spPr>
          <a:xfrm>
            <a:off x="2498532" y="4068697"/>
            <a:ext cx="88046" cy="271268"/>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A8D0DA7-94AC-4A3C-B285-2835F3052C20}"/>
              </a:ext>
            </a:extLst>
          </p:cNvPr>
          <p:cNvSpPr txBox="1"/>
          <p:nvPr/>
        </p:nvSpPr>
        <p:spPr>
          <a:xfrm>
            <a:off x="2612393" y="4552152"/>
            <a:ext cx="1187246" cy="1269578"/>
          </a:xfrm>
          <a:prstGeom prst="rect">
            <a:avLst/>
          </a:prstGeom>
          <a:noFill/>
          <a:ln>
            <a:noFill/>
            <a:prstDash val="sysDot"/>
          </a:ln>
        </p:spPr>
        <p:txBody>
          <a:bodyPr wrap="square" lIns="0" tIns="0" rIns="0" bIns="0" rtlCol="0">
            <a:spAutoFit/>
          </a:bodyPr>
          <a:lstStyle/>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・橋梁</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・トンネル</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・舗装</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・コンクリート構造物</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・横断歩道橋</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・道路法面</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・道路照明灯、案内標識</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・日常点検（排水施設）</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・モノレール</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・街路樹</a:t>
            </a:r>
            <a:endParaRPr kumimoji="0" lang="en-US" altLang="ja-JP" sz="800" dirty="0">
              <a:latin typeface="BIZ UDゴシック" panose="020B0400000000000000" pitchFamily="49" charset="-128"/>
              <a:ea typeface="BIZ UDゴシック" panose="020B0400000000000000" pitchFamily="49" charset="-128"/>
            </a:endParaRPr>
          </a:p>
          <a:p>
            <a:pPr defTabSz="685800" eaLnBrk="0" fontAlgn="base" hangingPunct="0">
              <a:lnSpc>
                <a:spcPts val="850"/>
              </a:lnSpc>
              <a:spcBef>
                <a:spcPct val="0"/>
              </a:spcBef>
              <a:spcAft>
                <a:spcPct val="0"/>
              </a:spcAft>
            </a:pPr>
            <a:r>
              <a:rPr kumimoji="0" lang="ja-JP" altLang="en-US" sz="800" dirty="0">
                <a:latin typeface="BIZ UDゴシック" panose="020B0400000000000000" pitchFamily="49" charset="-128"/>
                <a:ea typeface="BIZ UDゴシック" panose="020B0400000000000000" pitchFamily="49" charset="-128"/>
              </a:rPr>
              <a:t>・道路関連設備</a:t>
            </a:r>
            <a:endParaRPr kumimoji="1" lang="ja-JP" altLang="en-US" sz="800" dirty="0"/>
          </a:p>
        </p:txBody>
      </p:sp>
      <p:sp>
        <p:nvSpPr>
          <p:cNvPr id="42" name="Oval 14">
            <a:extLst>
              <a:ext uri="{FF2B5EF4-FFF2-40B4-BE49-F238E27FC236}">
                <a16:creationId xmlns:a16="http://schemas.microsoft.com/office/drawing/2014/main" id="{D2CBE070-AE6E-49F7-8BE0-7F2AFB8047BB}"/>
              </a:ext>
            </a:extLst>
          </p:cNvPr>
          <p:cNvSpPr>
            <a:spLocks noChangeArrowheads="1"/>
          </p:cNvSpPr>
          <p:nvPr/>
        </p:nvSpPr>
        <p:spPr bwMode="auto">
          <a:xfrm>
            <a:off x="2610846" y="4083607"/>
            <a:ext cx="1113910" cy="231808"/>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kumimoji="0" lang="ja-JP" altLang="en-US" sz="900" b="1" kern="100" dirty="0">
                <a:solidFill>
                  <a:schemeClr val="bg1">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⇒新計画の２章へ</a:t>
            </a:r>
            <a:endParaRPr kumimoji="0" lang="ja-JP" altLang="ja-JP" sz="900" b="1" dirty="0">
              <a:solidFill>
                <a:schemeClr val="bg1">
                  <a:lumMod val="50000"/>
                </a:schemeClr>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FEB2453B-FC9B-4CCE-A379-F2923E277375}"/>
              </a:ext>
            </a:extLst>
          </p:cNvPr>
          <p:cNvSpPr txBox="1"/>
          <p:nvPr/>
        </p:nvSpPr>
        <p:spPr>
          <a:xfrm>
            <a:off x="178395" y="725960"/>
            <a:ext cx="8876706" cy="1169551"/>
          </a:xfrm>
          <a:prstGeom prst="rect">
            <a:avLst/>
          </a:prstGeom>
          <a:noFill/>
        </p:spPr>
        <p:txBody>
          <a:bodyPr wrap="square" rtlCol="0">
            <a:spAutoFit/>
          </a:bodyPr>
          <a:lstStyle/>
          <a:p>
            <a:r>
              <a:rPr kumimoji="1" lang="ja-JP" altLang="en-US" sz="1400" dirty="0"/>
              <a:t>例えば「行動計画</a:t>
            </a:r>
            <a:r>
              <a:rPr lang="ja-JP" altLang="en-US" sz="1400" dirty="0"/>
              <a:t>　</a:t>
            </a:r>
            <a:r>
              <a:rPr kumimoji="1" lang="ja-JP" altLang="en-US" sz="1400" dirty="0"/>
              <a:t>道路施設長寿命化計画」について（下図参照）</a:t>
            </a:r>
            <a:endParaRPr kumimoji="1" lang="en-US" altLang="ja-JP" sz="1400" dirty="0"/>
          </a:p>
          <a:p>
            <a:r>
              <a:rPr lang="ja-JP" altLang="en-US" sz="1400" dirty="0"/>
              <a:t>現在</a:t>
            </a:r>
            <a:r>
              <a:rPr lang="en-US" altLang="ja-JP" sz="1400" dirty="0"/>
              <a:t>2</a:t>
            </a:r>
            <a:r>
              <a:rPr lang="ja-JP" altLang="en-US" sz="1400" dirty="0"/>
              <a:t>章現状と課題、</a:t>
            </a:r>
            <a:r>
              <a:rPr lang="en-US" altLang="ja-JP" sz="1400" dirty="0"/>
              <a:t>4</a:t>
            </a:r>
            <a:r>
              <a:rPr lang="ja-JP" altLang="en-US" sz="1400" dirty="0"/>
              <a:t>章効率的・効果的な維持管理の推進に、現状、課題、点検、重点化指標といった</a:t>
            </a:r>
            <a:r>
              <a:rPr lang="ja-JP" altLang="en-US" sz="1400" b="1" dirty="0">
                <a:solidFill>
                  <a:srgbClr val="FF0000"/>
                </a:solidFill>
              </a:rPr>
              <a:t>項目ごと</a:t>
            </a:r>
            <a:r>
              <a:rPr lang="ja-JP" altLang="en-US" sz="1400" dirty="0"/>
              <a:t>に、橋梁・トンネル・舗装といった施設の内容を記載</a:t>
            </a:r>
            <a:endParaRPr lang="en-US" altLang="ja-JP" sz="1400" dirty="0"/>
          </a:p>
          <a:p>
            <a:r>
              <a:rPr kumimoji="1" lang="ja-JP" altLang="en-US" sz="1400" dirty="0"/>
              <a:t>→点検等の項目を比較する場合は理解しやすいが、施設の維持管理の手法を確認する場合は理解しにくい</a:t>
            </a:r>
            <a:endParaRPr kumimoji="1" lang="en-US" altLang="ja-JP" sz="1400" dirty="0"/>
          </a:p>
          <a:p>
            <a:r>
              <a:rPr kumimoji="1" lang="ja-JP" altLang="en-US" sz="1400" dirty="0"/>
              <a:t>→</a:t>
            </a:r>
            <a:r>
              <a:rPr kumimoji="1" lang="en-US" altLang="ja-JP" sz="1400" dirty="0"/>
              <a:t>3</a:t>
            </a:r>
            <a:r>
              <a:rPr kumimoji="1" lang="ja-JP" altLang="en-US" sz="1400" dirty="0"/>
              <a:t>章に</a:t>
            </a:r>
            <a:r>
              <a:rPr kumimoji="1" lang="ja-JP" altLang="en-US" sz="1400" b="1" dirty="0">
                <a:solidFill>
                  <a:srgbClr val="FF0000"/>
                </a:solidFill>
              </a:rPr>
              <a:t>施設ごと</a:t>
            </a:r>
            <a:r>
              <a:rPr kumimoji="1" lang="ja-JP" altLang="en-US" sz="1400" dirty="0"/>
              <a:t>に各項目を記載することで、施設の機能維持の視点からも理解しやすい→各部会において確認</a:t>
            </a:r>
          </a:p>
        </p:txBody>
      </p:sp>
      <p:sp>
        <p:nvSpPr>
          <p:cNvPr id="44" name="Rectangle 2">
            <a:extLst>
              <a:ext uri="{FF2B5EF4-FFF2-40B4-BE49-F238E27FC236}">
                <a16:creationId xmlns:a16="http://schemas.microsoft.com/office/drawing/2014/main" id="{00B60D8C-30C2-4F97-A507-01F3922BADC1}"/>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行動計画の構成見直しについて</a:t>
            </a:r>
            <a:endParaRPr lang="zh-TW" altLang="en-US" sz="1600" b="1" dirty="0">
              <a:solidFill>
                <a:schemeClr val="bg1"/>
              </a:solidFill>
              <a:latin typeface="Meiryo UI" pitchFamily="50" charset="-128"/>
              <a:ea typeface="Meiryo UI" pitchFamily="50" charset="-128"/>
              <a:cs typeface="Meiryo UI" pitchFamily="50" charset="-128"/>
            </a:endParaRPr>
          </a:p>
        </p:txBody>
      </p:sp>
      <p:sp>
        <p:nvSpPr>
          <p:cNvPr id="2" name="スライド番号プレースホルダー 1">
            <a:extLst>
              <a:ext uri="{FF2B5EF4-FFF2-40B4-BE49-F238E27FC236}">
                <a16:creationId xmlns:a16="http://schemas.microsoft.com/office/drawing/2014/main" id="{39C96328-D58B-4510-A11D-695E679CE64C}"/>
              </a:ext>
            </a:extLst>
          </p:cNvPr>
          <p:cNvSpPr>
            <a:spLocks noGrp="1"/>
          </p:cNvSpPr>
          <p:nvPr>
            <p:ph type="sldNum" sz="quarter" idx="12"/>
          </p:nvPr>
        </p:nvSpPr>
        <p:spPr>
          <a:xfrm>
            <a:off x="7086600" y="6483485"/>
            <a:ext cx="2057400" cy="365125"/>
          </a:xfrm>
        </p:spPr>
        <p:txBody>
          <a:bodyPr/>
          <a:lstStyle/>
          <a:p>
            <a:fld id="{48BBEAFE-69FE-4577-B854-0FB5964019F8}" type="slidenum">
              <a:rPr kumimoji="1" lang="ja-JP" altLang="en-US" smtClean="0"/>
              <a:t>9</a:t>
            </a:fld>
            <a:endParaRPr kumimoji="1" lang="ja-JP" altLang="en-US"/>
          </a:p>
        </p:txBody>
      </p:sp>
    </p:spTree>
    <p:extLst>
      <p:ext uri="{BB962C8B-B14F-4D97-AF65-F5344CB8AC3E}">
        <p14:creationId xmlns:p14="http://schemas.microsoft.com/office/powerpoint/2010/main" val="31185685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TotalTime>
  <Words>8813</Words>
  <Application>Microsoft Office PowerPoint</Application>
  <PresentationFormat>画面に合わせる (4:3)</PresentationFormat>
  <Paragraphs>705</Paragraphs>
  <Slides>30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30</vt:i4>
      </vt:variant>
    </vt:vector>
  </HeadingPairs>
  <TitlesOfParts>
    <vt:vector size="39" baseType="lpstr">
      <vt:lpstr>BIZ UDゴシック</vt:lpstr>
      <vt:lpstr>Meiryo UI</vt:lpstr>
      <vt:lpstr>游ゴシック</vt:lpstr>
      <vt:lpstr>Arial</vt:lpstr>
      <vt:lpstr>Calibri</vt:lpstr>
      <vt:lpstr>Calibri Light</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入谷　真弘</dc:creator>
  <cp:lastModifiedBy>入谷　真弘</cp:lastModifiedBy>
  <cp:revision>132</cp:revision>
  <cp:lastPrinted>2024-11-26T07:01:06Z</cp:lastPrinted>
  <dcterms:created xsi:type="dcterms:W3CDTF">2024-11-12T06:52:14Z</dcterms:created>
  <dcterms:modified xsi:type="dcterms:W3CDTF">2024-11-27T04:59:50Z</dcterms:modified>
</cp:coreProperties>
</file>