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3" r:id="rId5"/>
    <p:sldId id="275" r:id="rId6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5" autoAdjust="0"/>
    <p:restoredTop sz="94333" autoAdjust="0"/>
  </p:normalViewPr>
  <p:slideViewPr>
    <p:cSldViewPr snapToGrid="0">
      <p:cViewPr varScale="1">
        <p:scale>
          <a:sx n="91" d="100"/>
          <a:sy n="91" d="100"/>
        </p:scale>
        <p:origin x="58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72574-0969-43F0-AEF6-B44CDFC3B6E9}" type="datetimeFigureOut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2F724-8695-4CA7-BFF0-EEF5F8EFB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202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A0FC1-F7C4-4052-A333-7B97502F14D4}" type="datetimeFigureOut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D15B4-E0A1-4A85-8C6B-716299E1E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775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D15B4-E0A1-4A85-8C6B-716299E1E05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813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F489-A28E-4019-BB3A-8C331D30E2C5}" type="datetime1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D676-157C-4864-923D-F1735FBA7D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79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5F232-6092-400A-865F-98C4CD2B2933}" type="datetime1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D676-157C-4864-923D-F1735FBA7D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41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3BC4-CFFD-4B57-9A95-219DF0F000E4}" type="datetime1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D676-157C-4864-923D-F1735FBA7D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01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105D-0E6D-439A-AA58-23339BEFF275}" type="datetime1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D676-157C-4864-923D-F1735FBA7D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772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2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EA6C-CDEB-46C2-BC69-651C0B34A333}" type="datetime1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D676-157C-4864-923D-F1735FBA7D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995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879C-F3D2-4837-AC0D-D94BF1D9F44E}" type="datetime1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D676-157C-4864-923D-F1735FBA7D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83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C7E0-1A4B-4EE3-ACAA-68E965A8666C}" type="datetime1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D676-157C-4864-923D-F1735FBA7D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670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BB9FD-358B-4D79-93DA-6C31F0A3020C}" type="datetime1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D676-157C-4864-923D-F1735FBA7D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63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A41D-6E18-41B9-B645-6EA53A3EBDAE}" type="datetime1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D676-157C-4864-923D-F1735FBA7D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126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8936-976D-4811-BA80-DABCBC5C1AF3}" type="datetime1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D676-157C-4864-923D-F1735FBA7D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08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4D5D-B1BE-4241-9B80-FB00385EB062}" type="datetime1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D676-157C-4864-923D-F1735FBA7D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79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F8D01-828A-4A31-9EA6-E323F737AEAD}" type="datetime1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BD676-157C-4864-923D-F1735FBA7D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52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556C739A-44F4-AC94-C29F-9C47E28EF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6126"/>
            <a:ext cx="12192000" cy="48897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令和６年度 第１回計画部会</a:t>
            </a:r>
            <a:r>
              <a:rPr lang="en-US" altLang="ja-JP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lang="ja-JP" altLang="en-US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</a:t>
            </a:r>
            <a:r>
              <a:rPr lang="en-US" altLang="ja-JP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</a:t>
            </a:r>
            <a:r>
              <a:rPr lang="ja-JP" altLang="en-US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</a:t>
            </a:r>
            <a:r>
              <a:rPr lang="en-US" altLang="ja-JP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12</a:t>
            </a:r>
            <a:r>
              <a:rPr lang="ja-JP" altLang="en-US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</a:t>
            </a:r>
            <a:r>
              <a:rPr lang="en-US" altLang="ja-JP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12</a:t>
            </a:r>
            <a:r>
              <a:rPr lang="ja-JP" altLang="en-US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</a:t>
            </a:r>
            <a:r>
              <a:rPr lang="en-US" altLang="ja-JP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lang="ja-JP" altLang="en-US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における主な意見</a:t>
            </a:r>
            <a:endParaRPr kumimoji="1" lang="en-US" altLang="ja-JP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F449A4FE-E8FA-998B-51D8-1B694FDA4D00}"/>
              </a:ext>
            </a:extLst>
          </p:cNvPr>
          <p:cNvSpPr/>
          <p:nvPr/>
        </p:nvSpPr>
        <p:spPr>
          <a:xfrm>
            <a:off x="179613" y="696428"/>
            <a:ext cx="5916387" cy="536917"/>
          </a:xfrm>
          <a:prstGeom prst="roundRect">
            <a:avLst/>
          </a:prstGeom>
          <a:ln w="6350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①</a:t>
            </a:r>
            <a:r>
              <a:rPr lang="ja-JP" altLang="ja-JP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「数値目標の設定」及び「部活動の地域移行の取組」</a:t>
            </a:r>
            <a:r>
              <a:rPr lang="ja-JP" altLang="en-US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の</a:t>
            </a:r>
            <a:r>
              <a:rPr lang="ja-JP" altLang="ja-JP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第６章</a:t>
            </a:r>
            <a:r>
              <a:rPr lang="ja-JP" altLang="en-US" sz="1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への</a:t>
            </a:r>
            <a:r>
              <a:rPr lang="ja-JP" altLang="ja-JP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追記</a:t>
            </a:r>
            <a:r>
              <a:rPr lang="ja-JP" altLang="en-US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について</a:t>
            </a:r>
            <a:endParaRPr kumimoji="1" lang="ja-JP" altLang="en-US" sz="1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B6B006A1-2EB2-5D75-4F5C-35FE6203A017}"/>
              </a:ext>
            </a:extLst>
          </p:cNvPr>
          <p:cNvSpPr/>
          <p:nvPr/>
        </p:nvSpPr>
        <p:spPr>
          <a:xfrm>
            <a:off x="179612" y="2783379"/>
            <a:ext cx="5916388" cy="359229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③</a:t>
            </a:r>
            <a:r>
              <a:rPr lang="ja-JP" altLang="ja-JP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「目標値」「達成年度」</a:t>
            </a:r>
            <a:r>
              <a:rPr lang="ja-JP" altLang="en-US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について</a:t>
            </a:r>
            <a:r>
              <a:rPr lang="en-US" altLang="ja-JP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(</a:t>
            </a:r>
            <a:r>
              <a:rPr lang="ja-JP" altLang="en-US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スポーツ実施率</a:t>
            </a:r>
            <a:r>
              <a:rPr lang="en-US" altLang="ja-JP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)</a:t>
            </a:r>
            <a:endParaRPr kumimoji="1" lang="ja-JP" altLang="en-US" sz="1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7911BD3C-CD96-D42F-863D-23B5149D52B5}"/>
              </a:ext>
            </a:extLst>
          </p:cNvPr>
          <p:cNvSpPr/>
          <p:nvPr/>
        </p:nvSpPr>
        <p:spPr>
          <a:xfrm>
            <a:off x="179612" y="1349174"/>
            <a:ext cx="5916388" cy="827271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②</a:t>
            </a:r>
            <a:r>
              <a:rPr lang="ja-JP" altLang="ja-JP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数値目標の指標</a:t>
            </a:r>
            <a:r>
              <a:rPr lang="ja-JP" altLang="en-US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「</a:t>
            </a:r>
            <a:r>
              <a:rPr lang="en-US" altLang="ja-JP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20</a:t>
            </a:r>
            <a:r>
              <a:rPr lang="ja-JP" altLang="en-US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歳以上の週</a:t>
            </a:r>
            <a:r>
              <a:rPr lang="en-US" altLang="ja-JP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1</a:t>
            </a:r>
            <a:r>
              <a:rPr lang="ja-JP" altLang="en-US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回以上のスポーツ実施率の向上」と「スポーツ参画状況</a:t>
            </a:r>
            <a:r>
              <a:rPr lang="en-US" altLang="ja-JP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(</a:t>
            </a:r>
            <a:r>
              <a:rPr lang="ja-JP" altLang="en-US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「する」「みる」「ささえる」</a:t>
            </a:r>
            <a:r>
              <a:rPr lang="en-US" altLang="ja-JP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)</a:t>
            </a:r>
            <a:r>
              <a:rPr lang="ja-JP" altLang="en-US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と</a:t>
            </a:r>
            <a:r>
              <a:rPr lang="en-US" altLang="ja-JP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well-being(</a:t>
            </a:r>
            <a:r>
              <a:rPr lang="ja-JP" altLang="en-US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ウェルビーイング</a:t>
            </a:r>
            <a:r>
              <a:rPr lang="en-US" altLang="ja-JP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)</a:t>
            </a:r>
            <a:r>
              <a:rPr lang="ja-JP" altLang="en-US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の向上」</a:t>
            </a:r>
            <a:r>
              <a:rPr lang="ja-JP" altLang="en-US" sz="16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について</a:t>
            </a:r>
            <a:endParaRPr kumimoji="1" lang="ja-JP" altLang="en-US" sz="1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B68925D-4BBD-4F38-B2D0-F978C2F6A563}"/>
              </a:ext>
            </a:extLst>
          </p:cNvPr>
          <p:cNvSpPr/>
          <p:nvPr/>
        </p:nvSpPr>
        <p:spPr>
          <a:xfrm>
            <a:off x="11150077" y="44885"/>
            <a:ext cx="942969" cy="3430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8AAC672-F83F-4AB6-B765-F415EFA57573}"/>
              </a:ext>
            </a:extLst>
          </p:cNvPr>
          <p:cNvSpPr txBox="1"/>
          <p:nvPr/>
        </p:nvSpPr>
        <p:spPr>
          <a:xfrm>
            <a:off x="179612" y="2155135"/>
            <a:ext cx="5508000" cy="365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事務局案に賛成である。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8E7C875-8036-4EE1-B961-2FDAB2E71243}"/>
              </a:ext>
            </a:extLst>
          </p:cNvPr>
          <p:cNvSpPr txBox="1"/>
          <p:nvPr/>
        </p:nvSpPr>
        <p:spPr>
          <a:xfrm>
            <a:off x="211896" y="3100792"/>
            <a:ext cx="5884104" cy="341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前回の計画が現実志向で設定しており、大阪府として一貫した考えで設定する必要もある。</a:t>
            </a:r>
            <a:endParaRPr lang="en-US" altLang="ja-JP" sz="1400" strike="sngStrike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85750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70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％は、ほぼ達成できないので、達成することを持って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60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％とすべきでは。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85750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目標値は達成しなければならないものだが、一方で目指すものとして、国の基準として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70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％というのも分かる。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85750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コロナ禍の影響の分析が無い中、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2020(R2)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年度の数値を根拠に指標とすべきなのかは疑問である。本来目指す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70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％が良いと思う。</a:t>
            </a:r>
          </a:p>
          <a:p>
            <a:pPr marL="285750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目標は達成するものであり、現実的な考えをすべき。ただ、（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2020(R2)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年度：過去最高の）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59.5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％の数値が本当に正解なのか根拠がなく、分からない。</a:t>
            </a:r>
          </a:p>
          <a:p>
            <a:pPr>
              <a:lnSpc>
                <a:spcPts val="800"/>
              </a:lnSpc>
            </a:pP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➡　令和８年度、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70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％を設定することで確認。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DF41F15D-009E-4B98-9F04-F3C2852B398E}"/>
              </a:ext>
            </a:extLst>
          </p:cNvPr>
          <p:cNvSpPr/>
          <p:nvPr/>
        </p:nvSpPr>
        <p:spPr>
          <a:xfrm>
            <a:off x="6583680" y="710552"/>
            <a:ext cx="5428707" cy="359229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④</a:t>
            </a:r>
            <a:r>
              <a:rPr lang="ja-JP" altLang="ja-JP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「目標値」「達成年度」</a:t>
            </a:r>
            <a:r>
              <a:rPr lang="ja-JP" altLang="en-US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について</a:t>
            </a:r>
            <a:r>
              <a:rPr lang="en-US" altLang="ja-JP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(</a:t>
            </a:r>
            <a:r>
              <a:rPr lang="ja-JP" altLang="en-US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スポーツ参画状況</a:t>
            </a:r>
            <a:r>
              <a:rPr lang="en-US" altLang="ja-JP" sz="16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)</a:t>
            </a:r>
            <a:endParaRPr kumimoji="1" lang="ja-JP" altLang="en-US" sz="1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9AAF6F8-FC82-4796-8716-1CD6B294F708}"/>
              </a:ext>
            </a:extLst>
          </p:cNvPr>
          <p:cNvSpPr txBox="1"/>
          <p:nvPr/>
        </p:nvSpPr>
        <p:spPr>
          <a:xfrm>
            <a:off x="6583680" y="1084499"/>
            <a:ext cx="5396424" cy="5379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先ほどの指標の数値が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70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％であるのなら、今回も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100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％でいいのではないか。考え方を揃えた方が良いかと思う。</a:t>
            </a:r>
          </a:p>
          <a:p>
            <a:pPr marL="285750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一方でウェルビーイングに影響する要因はたくさんある。参画していなくても半数近くは充実していると回答している。</a:t>
            </a:r>
          </a:p>
          <a:p>
            <a:pPr marL="285750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100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％を設定すべきと思うが、スポーツに全く興味がない人を否定しかねないので表現には、注意がいる。</a:t>
            </a:r>
          </a:p>
          <a:p>
            <a:pPr marL="285750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書き方として、スポーツに参加することでウェルビーイングが上昇するのではなく、ウェルビーイングの向上にも結び付く参加率の向上、とすべき。</a:t>
            </a:r>
          </a:p>
          <a:p>
            <a:pPr marL="285750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価値観を押し付けない形で、幅広くスポーツに関わるのが良い。</a:t>
            </a:r>
          </a:p>
          <a:p>
            <a:pPr marL="285750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参考５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スポーツをしたことではなく、した結果、仲間が増えること等がウェルビーイングを高めることがわかる。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85750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参考５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府民の地域スポーツクラブの会員と非会員とのデータを分析すると、会員である方が満足感などの意識が高い。また、クラブをとおしての人間関係によるネットワークがウェルビーイングにつながっている。</a:t>
            </a:r>
          </a:p>
          <a:p>
            <a:pPr>
              <a:lnSpc>
                <a:spcPts val="2300"/>
              </a:lnSpc>
            </a:pP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 ➡　令和８年度、１０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％を設定することで確認。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E1BB21-9B8B-4BC1-BDD0-81FAD6334CB6}"/>
              </a:ext>
            </a:extLst>
          </p:cNvPr>
          <p:cNvSpPr txBox="1"/>
          <p:nvPr/>
        </p:nvSpPr>
        <p:spPr>
          <a:xfrm>
            <a:off x="11610989" y="6373465"/>
            <a:ext cx="469783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3304634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1793AA2-27EB-B5FA-B798-CA6C7AAE1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D676-157C-4864-923D-F1735FBA7D4B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556C739A-44F4-AC94-C29F-9C47E28EF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44284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令和６年度 第１回計画部会</a:t>
            </a:r>
            <a:r>
              <a:rPr lang="en-US" altLang="ja-JP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lang="ja-JP" altLang="en-US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</a:t>
            </a:r>
            <a:r>
              <a:rPr lang="en-US" altLang="ja-JP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</a:t>
            </a:r>
            <a:r>
              <a:rPr lang="ja-JP" altLang="en-US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</a:t>
            </a:r>
            <a:r>
              <a:rPr lang="en-US" altLang="ja-JP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12</a:t>
            </a:r>
            <a:r>
              <a:rPr lang="ja-JP" altLang="en-US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</a:t>
            </a:r>
            <a:r>
              <a:rPr lang="en-US" altLang="ja-JP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12</a:t>
            </a:r>
            <a:r>
              <a:rPr lang="ja-JP" altLang="en-US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</a:t>
            </a:r>
            <a:r>
              <a:rPr lang="en-US" altLang="ja-JP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lang="ja-JP" altLang="en-US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における主な意見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1" name="下矢印 61">
            <a:extLst>
              <a:ext uri="{FF2B5EF4-FFF2-40B4-BE49-F238E27FC236}">
                <a16:creationId xmlns:a16="http://schemas.microsoft.com/office/drawing/2014/main" id="{B371BE02-0E28-4FE1-81FF-2EF8E15308E5}"/>
              </a:ext>
            </a:extLst>
          </p:cNvPr>
          <p:cNvSpPr/>
          <p:nvPr/>
        </p:nvSpPr>
        <p:spPr>
          <a:xfrm>
            <a:off x="5295434" y="4736195"/>
            <a:ext cx="1746160" cy="487678"/>
          </a:xfrm>
          <a:prstGeom prst="downArrow">
            <a:avLst/>
          </a:prstGeom>
          <a:gradFill flip="none" rotWithShape="1">
            <a:gsLst>
              <a:gs pos="0">
                <a:srgbClr val="5B9BD5">
                  <a:tint val="66000"/>
                  <a:satMod val="160000"/>
                </a:srgbClr>
              </a:gs>
              <a:gs pos="50000">
                <a:srgbClr val="5B9BD5">
                  <a:tint val="44500"/>
                  <a:satMod val="160000"/>
                </a:srgbClr>
              </a:gs>
              <a:gs pos="100000">
                <a:srgbClr val="5B9BD5">
                  <a:tint val="23500"/>
                  <a:satMod val="160000"/>
                </a:srgbClr>
              </a:gs>
            </a:gsLst>
            <a:lin ang="135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86FB6295-8CE5-4829-937C-A025FA9D5FB9}"/>
              </a:ext>
            </a:extLst>
          </p:cNvPr>
          <p:cNvSpPr/>
          <p:nvPr/>
        </p:nvSpPr>
        <p:spPr>
          <a:xfrm>
            <a:off x="81642" y="5365713"/>
            <a:ext cx="12042322" cy="131430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53035" indent="-153035" algn="l"/>
            <a:r>
              <a:rPr lang="ja-JP" sz="1400" kern="1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〇</a:t>
            </a:r>
            <a:r>
              <a:rPr lang="ja-JP" altLang="en-US" sz="1400" kern="1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見直しの「数値目標の設定」及び「部活動の地域移行の取組」については、第６章に追記する。</a:t>
            </a:r>
            <a:endParaRPr lang="ja-JP" sz="14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marL="153035" indent="-153035" algn="l"/>
            <a:r>
              <a:rPr lang="ja-JP" sz="1400" kern="1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〇</a:t>
            </a:r>
            <a:r>
              <a:rPr lang="ja-JP" altLang="en-US" sz="1400" kern="1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数値目標として、①「</a:t>
            </a:r>
            <a:r>
              <a:rPr lang="en-US" altLang="ja-JP" sz="1400" kern="1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20</a:t>
            </a:r>
            <a:r>
              <a:rPr lang="ja-JP" altLang="en-US" sz="1400" kern="1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歳以上の週</a:t>
            </a:r>
            <a:r>
              <a:rPr lang="en-US" altLang="ja-JP" sz="1400" kern="1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1</a:t>
            </a:r>
            <a:r>
              <a:rPr lang="ja-JP" altLang="en-US" sz="1400" kern="1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回以上のスポーツ実施率の向上」と②「スポーツ参画者</a:t>
            </a:r>
            <a:r>
              <a:rPr lang="en-US" altLang="ja-JP" sz="1400" kern="1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(</a:t>
            </a:r>
            <a:r>
              <a:rPr lang="ja-JP" altLang="en-US" sz="1400" kern="1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する、みる、ささえる</a:t>
            </a:r>
            <a:r>
              <a:rPr lang="en-US" altLang="ja-JP" sz="1400" kern="1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ja-JP" altLang="en-US" sz="1400" kern="1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の割合」を設定する。</a:t>
            </a:r>
            <a:endParaRPr lang="en-US" altLang="ja-JP" sz="1400" kern="100" dirty="0">
              <a:solidFill>
                <a:srgbClr val="000000"/>
              </a:solidFill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marL="153035" indent="-153035" algn="l"/>
            <a:r>
              <a:rPr lang="ja-JP" altLang="en-US" sz="1400" kern="100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〇①の目標値は「</a:t>
            </a:r>
            <a:r>
              <a:rPr lang="en-US" altLang="ja-JP" sz="1400" kern="100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70</a:t>
            </a:r>
            <a:r>
              <a:rPr lang="ja-JP" altLang="en-US" sz="1400" kern="100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％」、②の目標値は「</a:t>
            </a:r>
            <a:r>
              <a:rPr lang="en-US" altLang="ja-JP" sz="1400" kern="100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100</a:t>
            </a:r>
            <a:r>
              <a:rPr lang="ja-JP" altLang="en-US" sz="1400" kern="100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％」とし、目標達成年度はいずれも令和８年度とする。</a:t>
            </a:r>
            <a:endParaRPr lang="en-US" altLang="ja-JP" sz="1400" kern="100" dirty="0">
              <a:solidFill>
                <a:srgbClr val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marL="153035" indent="-153035" algn="l"/>
            <a:r>
              <a:rPr lang="ja-JP" altLang="en-US" sz="1400" kern="100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〇参考指標として「大阪府ではスポーツが盛んだと思う人の割合」「ﾜｰﾙﾄﾞﾏｽﾀｰｽﾞｹﾞｰﾑｽﾞ</a:t>
            </a:r>
            <a:r>
              <a:rPr lang="en-US" altLang="ja-JP" sz="1400" kern="100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2027</a:t>
            </a:r>
            <a:r>
              <a:rPr lang="ja-JP" altLang="en-US" sz="1400" kern="100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関西の認知度」「大阪マラソンの外国人エントリー数」を追加する。</a:t>
            </a:r>
            <a:endParaRPr lang="en-US" altLang="ja-JP" sz="1400" kern="100" dirty="0">
              <a:solidFill>
                <a:srgbClr val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marL="153035" indent="-153035" algn="l"/>
            <a:r>
              <a:rPr lang="ja-JP" altLang="en-US" sz="1400" kern="100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〇学校部活動の地域移行について、国の動向等を踏まえ府の取組についてを追加する。</a:t>
            </a:r>
            <a:endParaRPr lang="ja-JP" sz="14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3" name="テキスト ボックス 63">
            <a:extLst>
              <a:ext uri="{FF2B5EF4-FFF2-40B4-BE49-F238E27FC236}">
                <a16:creationId xmlns:a16="http://schemas.microsoft.com/office/drawing/2014/main" id="{EB54C9EB-19DA-44E5-AEB2-47CCD76F3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006484"/>
            <a:ext cx="2253344" cy="359229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l">
              <a:lnSpc>
                <a:spcPts val="1600"/>
              </a:lnSpc>
            </a:pPr>
            <a:r>
              <a:rPr lang="ja-JP" b="1" kern="100" dirty="0">
                <a:solidFill>
                  <a:srgbClr val="FFFFFF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計画見直し</a:t>
            </a:r>
            <a:r>
              <a:rPr lang="ja-JP" altLang="en-US" b="1" kern="100" dirty="0">
                <a:solidFill>
                  <a:srgbClr val="FFFF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への反映</a:t>
            </a:r>
            <a:endParaRPr lang="ja-JP" sz="14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D5226973-D83E-4982-96C0-C22C938F1B2F}"/>
              </a:ext>
            </a:extLst>
          </p:cNvPr>
          <p:cNvSpPr/>
          <p:nvPr/>
        </p:nvSpPr>
        <p:spPr>
          <a:xfrm>
            <a:off x="154622" y="2008939"/>
            <a:ext cx="11789563" cy="359229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⑥学校部活動の地域移行について</a:t>
            </a:r>
            <a:endParaRPr kumimoji="1" lang="ja-JP" altLang="en-US" sz="1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E53A91C-3CD0-4EC4-9B4E-4D4F588539D5}"/>
              </a:ext>
            </a:extLst>
          </p:cNvPr>
          <p:cNvSpPr txBox="1"/>
          <p:nvPr/>
        </p:nvSpPr>
        <p:spPr>
          <a:xfrm>
            <a:off x="6149342" y="2445057"/>
            <a:ext cx="5794843" cy="2134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部活動地域移行におけるモデル事業の取組み事例を書けないか。</a:t>
            </a:r>
          </a:p>
          <a:p>
            <a:pPr marL="285750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数値目標を設定することが難しければ、参考６：資料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P10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にある配置支援実績等を参考指標として入れても良いのでは。</a:t>
            </a:r>
          </a:p>
          <a:p>
            <a:pPr marL="285750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地域移行により学校部活動は広がりをみせるが、スポーツが苦手でも自由時間を充実できるよう、色々なスポーツを楽しみ、様々な子供たちが参加できるように、どれだけ地域の受け皿を用意できるのかが重要。</a:t>
            </a:r>
            <a:endParaRPr lang="ja-JP" altLang="en-US" sz="1400" strike="sngStrike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85750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生徒の意見、現場ではどのような状況かを聞きたい。</a:t>
            </a:r>
            <a:endParaRPr lang="ja-JP" altLang="en-US" sz="1400" strike="sngStrike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B08CB09F-0B2B-4DB8-8C8A-3DA99E5DE8E6}"/>
              </a:ext>
            </a:extLst>
          </p:cNvPr>
          <p:cNvSpPr/>
          <p:nvPr/>
        </p:nvSpPr>
        <p:spPr>
          <a:xfrm>
            <a:off x="154623" y="563097"/>
            <a:ext cx="5717670" cy="359229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⑤参考指標について</a:t>
            </a:r>
            <a:endParaRPr kumimoji="1" lang="ja-JP" altLang="en-US" sz="1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FBA8B95-5EEC-4676-A3F1-C4F159914193}"/>
              </a:ext>
            </a:extLst>
          </p:cNvPr>
          <p:cNvSpPr txBox="1"/>
          <p:nvPr/>
        </p:nvSpPr>
        <p:spPr>
          <a:xfrm>
            <a:off x="168479" y="866499"/>
            <a:ext cx="5703814" cy="955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項目（大阪府ではスポーツが盛んだと思う人の割合）を追加することはＯＫ。あくまで参考なので、ワールドマスターズゲームズ２０２７関西の認知度や大阪マラソンの外国人エントリー数も追加してはどうか。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7D01292-743C-4590-A551-DA143F77C59D}"/>
              </a:ext>
            </a:extLst>
          </p:cNvPr>
          <p:cNvSpPr txBox="1"/>
          <p:nvPr/>
        </p:nvSpPr>
        <p:spPr>
          <a:xfrm>
            <a:off x="154622" y="2471193"/>
            <a:ext cx="5888038" cy="2134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総合型地域スポーツクラブが受け皿となれるかの問題。学校部活動の地域移行は、地域におけるスポーツの在り方が変わると想像する。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85750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学校部活動の地域移行については、「国の動向等を踏まえた府の取組み」に記載するとのことだが、これを踏まえたアクションとして、「計画の見直し」の中でも記載したほうがよいのでは。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85750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部活動の地域移行については、話題性があり待ったなしの状況。一方で国の方針を見極めることが必要。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BCE58E3-6159-4D57-B828-B4FFCCCC0664}"/>
              </a:ext>
            </a:extLst>
          </p:cNvPr>
          <p:cNvSpPr txBox="1"/>
          <p:nvPr/>
        </p:nvSpPr>
        <p:spPr>
          <a:xfrm>
            <a:off x="11674131" y="6460911"/>
            <a:ext cx="469783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/>
              <a:t>２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462497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B26C2E8B3825408EC520AC34B23417" ma:contentTypeVersion="1" ma:contentTypeDescription="新しいドキュメントを作成します。" ma:contentTypeScope="" ma:versionID="5215c2d8c27c37ca9524c54d6e43f4ac">
  <xsd:schema xmlns:xsd="http://www.w3.org/2001/XMLSchema" xmlns:xs="http://www.w3.org/2001/XMLSchema" xmlns:p="http://schemas.microsoft.com/office/2006/metadata/properties" xmlns:ns2="39b166c3-51d7-4b91-a2af-082d282e4f9a" targetNamespace="http://schemas.microsoft.com/office/2006/metadata/properties" ma:root="true" ma:fieldsID="e969a3be49f46baab09c74ee0f7cbd37" ns2:_="">
    <xsd:import namespace="39b166c3-51d7-4b91-a2af-082d282e4f9a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b166c3-51d7-4b91-a2af-082d282e4f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4707F2-2FFD-4A8A-A215-5FA4E31645BA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dcmitype/"/>
    <ds:schemaRef ds:uri="39b166c3-51d7-4b91-a2af-082d282e4f9a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8569A3B-5161-494D-9604-46646789A2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E7F6D0-A9D8-4EF0-9746-6B438F67CB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b166c3-51d7-4b91-a2af-082d282e4f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3917</TotalTime>
  <Words>1005</Words>
  <Application>Microsoft Office PowerPoint</Application>
  <PresentationFormat>ワイド画面</PresentationFormat>
  <Paragraphs>44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UDゴシック</vt:lpstr>
      <vt:lpstr>UD デジタル 教科書体 NK-R</vt:lpstr>
      <vt:lpstr>游ゴシック</vt:lpstr>
      <vt:lpstr>游ゴシック Light</vt:lpstr>
      <vt:lpstr>Arial</vt:lpstr>
      <vt:lpstr>Wingdings</vt:lpstr>
      <vt:lpstr>Office テーマ</vt:lpstr>
      <vt:lpstr>　令和６年度 第１回計画部会(令和6年12月12日)における主な意見</vt:lpstr>
      <vt:lpstr>　令和６年度 第１回計画部会(令和6年12月12日)における主な意見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異動者及び新規採用者等の初期設定について</dc:title>
  <dc:creator>西岡　千恵</dc:creator>
  <cp:lastModifiedBy>一幡　諭子</cp:lastModifiedBy>
  <cp:revision>241</cp:revision>
  <cp:lastPrinted>2024-12-25T05:51:11Z</cp:lastPrinted>
  <dcterms:created xsi:type="dcterms:W3CDTF">2019-04-09T00:37:17Z</dcterms:created>
  <dcterms:modified xsi:type="dcterms:W3CDTF">2025-01-12T02:44:17Z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0x0101004AB26C2E8B3825408EC520AC34B23417</vt:lpwstr>
  </property>
</Properties>
</file>