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7"/>
  </p:notesMasterIdLst>
  <p:handoutMasterIdLst>
    <p:handoutMasterId r:id="rId8"/>
  </p:handoutMasterIdLst>
  <p:sldIdLst>
    <p:sldId id="273" r:id="rId5"/>
    <p:sldId id="275" r:id="rId6"/>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2" autoAdjust="0"/>
    <p:restoredTop sz="94333" autoAdjust="0"/>
  </p:normalViewPr>
  <p:slideViewPr>
    <p:cSldViewPr snapToGrid="0">
      <p:cViewPr varScale="1">
        <p:scale>
          <a:sx n="91" d="100"/>
          <a:sy n="91" d="100"/>
        </p:scale>
        <p:origin x="293"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6C72574-0969-43F0-AEF6-B44CDFC3B6E9}" type="datetimeFigureOut">
              <a:rPr kumimoji="1" lang="ja-JP" altLang="en-US" smtClean="0"/>
              <a:t>2025/1/8</a:t>
            </a:fld>
            <a:endParaRPr kumimoji="1" lang="ja-JP" altLang="en-US"/>
          </a:p>
        </p:txBody>
      </p:sp>
      <p:sp>
        <p:nvSpPr>
          <p:cNvPr id="4" name="フッター プレースホルダー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992F724-8695-4CA7-BFF0-EEF5F8EFB232}" type="slidenum">
              <a:rPr kumimoji="1" lang="ja-JP" altLang="en-US" smtClean="0"/>
              <a:t>‹#›</a:t>
            </a:fld>
            <a:endParaRPr kumimoji="1" lang="ja-JP" altLang="en-US"/>
          </a:p>
        </p:txBody>
      </p:sp>
    </p:spTree>
    <p:extLst>
      <p:ext uri="{BB962C8B-B14F-4D97-AF65-F5344CB8AC3E}">
        <p14:creationId xmlns:p14="http://schemas.microsoft.com/office/powerpoint/2010/main" val="27222024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E35A0FC1-F7C4-4052-A333-7B97502F14D4}" type="datetimeFigureOut">
              <a:rPr kumimoji="1" lang="ja-JP" altLang="en-US" smtClean="0"/>
              <a:t>2025/1/8</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DDDD15B4-E0A1-4A85-8C6B-716299E1E050}" type="slidenum">
              <a:rPr kumimoji="1" lang="ja-JP" altLang="en-US" smtClean="0"/>
              <a:t>‹#›</a:t>
            </a:fld>
            <a:endParaRPr kumimoji="1" lang="ja-JP" altLang="en-US"/>
          </a:p>
        </p:txBody>
      </p:sp>
    </p:spTree>
    <p:extLst>
      <p:ext uri="{BB962C8B-B14F-4D97-AF65-F5344CB8AC3E}">
        <p14:creationId xmlns:p14="http://schemas.microsoft.com/office/powerpoint/2010/main" val="3779775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26DF489-A28E-4019-BB3A-8C331D30E2C5}" type="datetime1">
              <a:rPr kumimoji="1" lang="ja-JP" altLang="en-US" smtClean="0"/>
              <a:t>2025/1/8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1768790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D85F232-6092-400A-865F-98C4CD2B2933}" type="datetime1">
              <a:rPr kumimoji="1" lang="ja-JP" altLang="en-US" smtClean="0"/>
              <a:t>2025/1/8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797416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1"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1"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3C3BC4-CFFD-4B57-9A95-219DF0F000E4}" type="datetime1">
              <a:rPr kumimoji="1" lang="ja-JP" altLang="en-US" smtClean="0"/>
              <a:t>2025/1/8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3868013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B73105D-0E6D-439A-AA58-23339BEFF275}" type="datetime1">
              <a:rPr kumimoji="1" lang="ja-JP" altLang="en-US" smtClean="0"/>
              <a:t>2025/1/8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9497723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2" y="1709742"/>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2"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4DBEA6C-CDEB-46C2-BC69-651C0B34A333}" type="datetime1">
              <a:rPr kumimoji="1" lang="ja-JP" altLang="en-US" smtClean="0"/>
              <a:t>2025/1/8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03799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1"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1"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18F879C-F3D2-4837-AC0D-D94BF1D9F44E}" type="datetime1">
              <a:rPr kumimoji="1" lang="ja-JP" altLang="en-US" smtClean="0"/>
              <a:t>2025/1/8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410836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365129"/>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90"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90"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566C7E0-1A4B-4EE3-ACAA-68E965A8666C}" type="datetime1">
              <a:rPr kumimoji="1" lang="ja-JP" altLang="en-US" smtClean="0"/>
              <a:t>2025/1/8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933670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60BB9FD-358B-4D79-93DA-6C31F0A3020C}" type="datetime1">
              <a:rPr kumimoji="1" lang="ja-JP" altLang="en-US" smtClean="0"/>
              <a:t>2025/1/8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098630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B38A41D-6E18-41B9-B645-6EA53A3EBDAE}" type="datetime1">
              <a:rPr kumimoji="1" lang="ja-JP" altLang="en-US" smtClean="0"/>
              <a:t>2025/1/8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727126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457200"/>
            <a:ext cx="3932238"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9"/>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9" y="2057400"/>
            <a:ext cx="393223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3108936-976D-4811-BA80-DABCBC5C1AF3}" type="datetime1">
              <a:rPr kumimoji="1" lang="ja-JP" altLang="en-US" smtClean="0"/>
              <a:t>2025/1/8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815082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9" y="457200"/>
            <a:ext cx="3932238"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9"/>
            <a:ext cx="6172201"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9" y="2057400"/>
            <a:ext cx="393223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084D5D-B1BE-4241-9B80-FB00385EB062}" type="datetime1">
              <a:rPr kumimoji="1" lang="ja-JP" altLang="en-US" smtClean="0"/>
              <a:t>2025/1/8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852794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1" y="365129"/>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1"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BF8D01-828A-4A31-9EA6-E323F737AEAD}" type="datetime1">
              <a:rPr kumimoji="1" lang="ja-JP" altLang="en-US" smtClean="0"/>
              <a:t>2025/1/8</a:t>
            </a:fld>
            <a:endParaRPr kumimoji="1" lang="ja-JP" altLang="en-US"/>
          </a:p>
        </p:txBody>
      </p:sp>
      <p:sp>
        <p:nvSpPr>
          <p:cNvPr id="5" name="フッター プレースホルダー 4"/>
          <p:cNvSpPr>
            <a:spLocks noGrp="1"/>
          </p:cNvSpPr>
          <p:nvPr>
            <p:ph type="ftr" sz="quarter" idx="3"/>
          </p:nvPr>
        </p:nvSpPr>
        <p:spPr>
          <a:xfrm>
            <a:off x="4038601"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1"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4BD676-157C-4864-923D-F1735FBA7D4B}" type="slidenum">
              <a:rPr kumimoji="1" lang="ja-JP" altLang="en-US" smtClean="0"/>
              <a:t>‹#›</a:t>
            </a:fld>
            <a:endParaRPr kumimoji="1" lang="ja-JP" altLang="en-US"/>
          </a:p>
        </p:txBody>
      </p:sp>
    </p:spTree>
    <p:extLst>
      <p:ext uri="{BB962C8B-B14F-4D97-AF65-F5344CB8AC3E}">
        <p14:creationId xmlns:p14="http://schemas.microsoft.com/office/powerpoint/2010/main" val="2743526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377"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556C739A-44F4-AC94-C29F-9C47E28EFF97}"/>
              </a:ext>
            </a:extLst>
          </p:cNvPr>
          <p:cNvSpPr>
            <a:spLocks noGrp="1"/>
          </p:cNvSpPr>
          <p:nvPr>
            <p:ph type="title"/>
          </p:nvPr>
        </p:nvSpPr>
        <p:spPr>
          <a:xfrm>
            <a:off x="0" y="-26126"/>
            <a:ext cx="12192000" cy="512609"/>
          </a:xfrm>
          <a:solidFill>
            <a:schemeClr val="accent6">
              <a:lumMod val="40000"/>
              <a:lumOff val="60000"/>
            </a:schemeClr>
          </a:solidFill>
        </p:spPr>
        <p:txBody>
          <a:bodyPr>
            <a:noAutofit/>
          </a:bodyPr>
          <a:lstStyle/>
          <a:p>
            <a:pPr>
              <a:lnSpc>
                <a:spcPct val="150000"/>
              </a:lnSpc>
            </a:pPr>
            <a:r>
              <a:rPr lang="ja-JP" altLang="en-US" sz="2000" b="1" dirty="0">
                <a:latin typeface="UD デジタル 教科書体 NK-R" panose="02020400000000000000" pitchFamily="18" charset="-128"/>
                <a:ea typeface="UD デジタル 教科書体 NK-R" panose="02020400000000000000" pitchFamily="18" charset="-128"/>
              </a:rPr>
              <a:t>　計画部会</a:t>
            </a:r>
            <a:r>
              <a:rPr lang="en-US" altLang="ja-JP" sz="2000" b="1" dirty="0">
                <a:latin typeface="UD デジタル 教科書体 NK-R" panose="02020400000000000000" pitchFamily="18" charset="-128"/>
                <a:ea typeface="UD デジタル 教科書体 NK-R" panose="02020400000000000000" pitchFamily="18" charset="-128"/>
              </a:rPr>
              <a:t>(</a:t>
            </a:r>
            <a:r>
              <a:rPr lang="ja-JP" altLang="en-US" sz="2000" b="1" dirty="0">
                <a:latin typeface="UD デジタル 教科書体 NK-R" panose="02020400000000000000" pitchFamily="18" charset="-128"/>
                <a:ea typeface="UD デジタル 教科書体 NK-R" panose="02020400000000000000" pitchFamily="18" charset="-128"/>
              </a:rPr>
              <a:t>令和</a:t>
            </a:r>
            <a:r>
              <a:rPr lang="en-US" altLang="ja-JP" sz="2000" b="1" dirty="0">
                <a:latin typeface="UD デジタル 教科書体 NK-R" panose="02020400000000000000" pitchFamily="18" charset="-128"/>
                <a:ea typeface="UD デジタル 教科書体 NK-R" panose="02020400000000000000" pitchFamily="18" charset="-128"/>
              </a:rPr>
              <a:t>6</a:t>
            </a:r>
            <a:r>
              <a:rPr lang="ja-JP" altLang="en-US" sz="2000" b="1" dirty="0">
                <a:latin typeface="UD デジタル 教科書体 NK-R" panose="02020400000000000000" pitchFamily="18" charset="-128"/>
                <a:ea typeface="UD デジタル 教科書体 NK-R" panose="02020400000000000000" pitchFamily="18" charset="-128"/>
              </a:rPr>
              <a:t>年</a:t>
            </a:r>
            <a:r>
              <a:rPr lang="en-US" altLang="ja-JP" sz="2000" b="1" dirty="0">
                <a:latin typeface="UD デジタル 教科書体 NK-R" panose="02020400000000000000" pitchFamily="18" charset="-128"/>
                <a:ea typeface="UD デジタル 教科書体 NK-R" panose="02020400000000000000" pitchFamily="18" charset="-128"/>
              </a:rPr>
              <a:t>3</a:t>
            </a:r>
            <a:r>
              <a:rPr lang="ja-JP" altLang="en-US" sz="2000" b="1" dirty="0">
                <a:latin typeface="UD デジタル 教科書体 NK-R" panose="02020400000000000000" pitchFamily="18" charset="-128"/>
                <a:ea typeface="UD デジタル 教科書体 NK-R" panose="02020400000000000000" pitchFamily="18" charset="-128"/>
              </a:rPr>
              <a:t>月</a:t>
            </a:r>
            <a:r>
              <a:rPr lang="en-US" altLang="ja-JP" sz="2000" b="1" dirty="0">
                <a:latin typeface="UD デジタル 教科書体 NK-R" panose="02020400000000000000" pitchFamily="18" charset="-128"/>
                <a:ea typeface="UD デジタル 教科書体 NK-R" panose="02020400000000000000" pitchFamily="18" charset="-128"/>
              </a:rPr>
              <a:t>22</a:t>
            </a:r>
            <a:r>
              <a:rPr lang="ja-JP" altLang="en-US" sz="2000" b="1" dirty="0">
                <a:latin typeface="UD デジタル 教科書体 NK-R" panose="02020400000000000000" pitchFamily="18" charset="-128"/>
                <a:ea typeface="UD デジタル 教科書体 NK-R" panose="02020400000000000000" pitchFamily="18" charset="-128"/>
              </a:rPr>
              <a:t>日</a:t>
            </a:r>
            <a:r>
              <a:rPr lang="en-US" altLang="ja-JP" sz="2000" b="1" dirty="0">
                <a:latin typeface="UD デジタル 教科書体 NK-R" panose="02020400000000000000" pitchFamily="18" charset="-128"/>
                <a:ea typeface="UD デジタル 教科書体 NK-R" panose="02020400000000000000" pitchFamily="18" charset="-128"/>
              </a:rPr>
              <a:t>)</a:t>
            </a:r>
            <a:r>
              <a:rPr lang="ja-JP" altLang="en-US" sz="2000" b="1" dirty="0">
                <a:latin typeface="UD デジタル 教科書体 NK-R" panose="02020400000000000000" pitchFamily="18" charset="-128"/>
                <a:ea typeface="UD デジタル 教科書体 NK-R" panose="02020400000000000000" pitchFamily="18" charset="-128"/>
              </a:rPr>
              <a:t>等での主な意見</a:t>
            </a:r>
            <a:endParaRPr kumimoji="1" lang="en-US" altLang="ja-JP" sz="2000" b="1" dirty="0">
              <a:latin typeface="UD デジタル 教科書体 NK-R" panose="02020400000000000000" pitchFamily="18" charset="-128"/>
              <a:ea typeface="UD デジタル 教科書体 NK-R" panose="02020400000000000000" pitchFamily="18" charset="-128"/>
            </a:endParaRPr>
          </a:p>
        </p:txBody>
      </p:sp>
      <p:sp>
        <p:nvSpPr>
          <p:cNvPr id="7" name="四角形: 角を丸くする 6">
            <a:extLst>
              <a:ext uri="{FF2B5EF4-FFF2-40B4-BE49-F238E27FC236}">
                <a16:creationId xmlns:a16="http://schemas.microsoft.com/office/drawing/2014/main" id="{F449A4FE-E8FA-998B-51D8-1B694FDA4D00}"/>
              </a:ext>
            </a:extLst>
          </p:cNvPr>
          <p:cNvSpPr/>
          <p:nvPr/>
        </p:nvSpPr>
        <p:spPr>
          <a:xfrm>
            <a:off x="179614" y="779460"/>
            <a:ext cx="2971800" cy="359229"/>
          </a:xfrm>
          <a:prstGeom prst="roundRect">
            <a:avLst/>
          </a:prstGeom>
          <a:ln w="6350">
            <a:noFill/>
          </a:ln>
        </p:spPr>
        <p:style>
          <a:lnRef idx="3">
            <a:schemeClr val="lt1"/>
          </a:lnRef>
          <a:fillRef idx="1">
            <a:schemeClr val="accent1"/>
          </a:fillRef>
          <a:effectRef idx="1">
            <a:schemeClr val="accent1"/>
          </a:effectRef>
          <a:fontRef idx="minor">
            <a:schemeClr val="lt1"/>
          </a:fontRef>
        </p:style>
        <p:txBody>
          <a:bodyPr rtlCol="0" anchor="ctr"/>
          <a:lstStyle/>
          <a:p>
            <a:r>
              <a:rPr lang="ja-JP" altLang="en-US" b="1" dirty="0">
                <a:latin typeface="UD デジタル 教科書体 NK-R" panose="02020400000000000000" pitchFamily="18" charset="-128"/>
                <a:ea typeface="UD デジタル 教科書体 NK-R" panose="02020400000000000000" pitchFamily="18" charset="-128"/>
              </a:rPr>
              <a:t>①計画全般について</a:t>
            </a:r>
            <a:endParaRPr kumimoji="1" lang="ja-JP" altLang="en-US" b="1" dirty="0">
              <a:latin typeface="UD デジタル 教科書体 NK-R" panose="02020400000000000000" pitchFamily="18" charset="-128"/>
              <a:ea typeface="UD デジタル 教科書体 NK-R" panose="02020400000000000000" pitchFamily="18" charset="-128"/>
            </a:endParaRPr>
          </a:p>
        </p:txBody>
      </p:sp>
      <p:sp>
        <p:nvSpPr>
          <p:cNvPr id="8" name="テキスト ボックス 7">
            <a:extLst>
              <a:ext uri="{FF2B5EF4-FFF2-40B4-BE49-F238E27FC236}">
                <a16:creationId xmlns:a16="http://schemas.microsoft.com/office/drawing/2014/main" id="{5390B68E-4A42-53F8-66F5-CEC5DB98F5A8}"/>
              </a:ext>
            </a:extLst>
          </p:cNvPr>
          <p:cNvSpPr txBox="1"/>
          <p:nvPr/>
        </p:nvSpPr>
        <p:spPr>
          <a:xfrm>
            <a:off x="163290" y="1112918"/>
            <a:ext cx="5508000" cy="1544910"/>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個々の施策の設定が難しいようであれば、例えば「１の柱」、「２の柱」などに沿って設定したほうが、計画との整合性がとれる。</a:t>
            </a:r>
            <a:endParaRPr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中間年の目標設定であるので、事業ごとに紐づいた数値目標ではなく、第</a:t>
            </a:r>
            <a:r>
              <a:rPr lang="en-US" altLang="ja-JP" sz="1400" dirty="0">
                <a:latin typeface="UD デジタル 教科書体 NK-R" panose="02020400000000000000" pitchFamily="18" charset="-128"/>
                <a:ea typeface="UD デジタル 教科書体 NK-R" panose="02020400000000000000" pitchFamily="18" charset="-128"/>
              </a:rPr>
              <a:t>4</a:t>
            </a:r>
            <a:r>
              <a:rPr lang="ja-JP" altLang="en-US" sz="1400" dirty="0">
                <a:latin typeface="UD デジタル 教科書体 NK-R" panose="02020400000000000000" pitchFamily="18" charset="-128"/>
                <a:ea typeface="UD デジタル 教科書体 NK-R" panose="02020400000000000000" pitchFamily="18" charset="-128"/>
              </a:rPr>
              <a:t>次スポーツ推進計画の策定につながるような数値目標を設定してはどうか。</a:t>
            </a: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9" name="四角形: 角を丸くする 8">
            <a:extLst>
              <a:ext uri="{FF2B5EF4-FFF2-40B4-BE49-F238E27FC236}">
                <a16:creationId xmlns:a16="http://schemas.microsoft.com/office/drawing/2014/main" id="{B6B006A1-2EB2-5D75-4F5C-35FE6203A017}"/>
              </a:ext>
            </a:extLst>
          </p:cNvPr>
          <p:cNvSpPr/>
          <p:nvPr/>
        </p:nvSpPr>
        <p:spPr>
          <a:xfrm>
            <a:off x="179614" y="4593275"/>
            <a:ext cx="3286542"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kumimoji="1" lang="ja-JP" altLang="en-US" b="1" dirty="0">
                <a:latin typeface="UD デジタル 教科書体 NK-R" panose="02020400000000000000" pitchFamily="18" charset="-128"/>
                <a:ea typeface="UD デジタル 教科書体 NK-R" panose="02020400000000000000" pitchFamily="18" charset="-128"/>
              </a:rPr>
              <a:t>③障がい者スポーツについて</a:t>
            </a:r>
          </a:p>
        </p:txBody>
      </p:sp>
      <p:sp>
        <p:nvSpPr>
          <p:cNvPr id="11" name="四角形: 角を丸くする 10">
            <a:extLst>
              <a:ext uri="{FF2B5EF4-FFF2-40B4-BE49-F238E27FC236}">
                <a16:creationId xmlns:a16="http://schemas.microsoft.com/office/drawing/2014/main" id="{4DCE4FC7-A7F1-07CE-CD0C-58E8D084AC4B}"/>
              </a:ext>
            </a:extLst>
          </p:cNvPr>
          <p:cNvSpPr/>
          <p:nvPr/>
        </p:nvSpPr>
        <p:spPr>
          <a:xfrm>
            <a:off x="6136820" y="779459"/>
            <a:ext cx="4385499"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kumimoji="1" lang="ja-JP" altLang="en-US" b="1" dirty="0">
                <a:latin typeface="UD デジタル 教科書体 NK-R" panose="02020400000000000000" pitchFamily="18" charset="-128"/>
                <a:ea typeface="UD デジタル 教科書体 NK-R" panose="02020400000000000000" pitchFamily="18" charset="-128"/>
              </a:rPr>
              <a:t>④スポーツによる地域活性化について</a:t>
            </a:r>
          </a:p>
        </p:txBody>
      </p:sp>
      <p:sp>
        <p:nvSpPr>
          <p:cNvPr id="15" name="四角形: 角を丸くする 14">
            <a:extLst>
              <a:ext uri="{FF2B5EF4-FFF2-40B4-BE49-F238E27FC236}">
                <a16:creationId xmlns:a16="http://schemas.microsoft.com/office/drawing/2014/main" id="{7911BD3C-CD96-D42F-863D-23B5149D52B5}"/>
              </a:ext>
            </a:extLst>
          </p:cNvPr>
          <p:cNvSpPr/>
          <p:nvPr/>
        </p:nvSpPr>
        <p:spPr>
          <a:xfrm>
            <a:off x="179614" y="2728989"/>
            <a:ext cx="3603821"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kumimoji="1" lang="ja-JP" altLang="en-US" b="1" dirty="0">
                <a:latin typeface="UD デジタル 教科書体 NK-R" panose="02020400000000000000" pitchFamily="18" charset="-128"/>
                <a:ea typeface="UD デジタル 教科書体 NK-R" panose="02020400000000000000" pitchFamily="18" charset="-128"/>
              </a:rPr>
              <a:t>②スポーツツーリズムについて</a:t>
            </a:r>
          </a:p>
        </p:txBody>
      </p:sp>
      <p:sp>
        <p:nvSpPr>
          <p:cNvPr id="2" name="正方形/長方形 1">
            <a:extLst>
              <a:ext uri="{FF2B5EF4-FFF2-40B4-BE49-F238E27FC236}">
                <a16:creationId xmlns:a16="http://schemas.microsoft.com/office/drawing/2014/main" id="{DB68925D-4BBD-4F38-B2D0-F978C2F6A563}"/>
              </a:ext>
            </a:extLst>
          </p:cNvPr>
          <p:cNvSpPr/>
          <p:nvPr/>
        </p:nvSpPr>
        <p:spPr>
          <a:xfrm>
            <a:off x="11150077" y="11329"/>
            <a:ext cx="942969" cy="34301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solidFill>
                  <a:schemeClr val="tx1"/>
                </a:solidFill>
                <a:latin typeface="UD デジタル 教科書体 NK-R" panose="02020400000000000000" pitchFamily="18" charset="-128"/>
                <a:ea typeface="UD デジタル 教科書体 NK-R" panose="02020400000000000000" pitchFamily="18" charset="-128"/>
              </a:rPr>
              <a:t>資料２</a:t>
            </a:r>
          </a:p>
        </p:txBody>
      </p:sp>
      <p:sp>
        <p:nvSpPr>
          <p:cNvPr id="14" name="テキスト ボックス 13">
            <a:extLst>
              <a:ext uri="{FF2B5EF4-FFF2-40B4-BE49-F238E27FC236}">
                <a16:creationId xmlns:a16="http://schemas.microsoft.com/office/drawing/2014/main" id="{28AAC672-F83F-4AB6-B765-F415EFA57573}"/>
              </a:ext>
            </a:extLst>
          </p:cNvPr>
          <p:cNvSpPr txBox="1"/>
          <p:nvPr/>
        </p:nvSpPr>
        <p:spPr>
          <a:xfrm>
            <a:off x="179614" y="3092158"/>
            <a:ext cx="5508000" cy="1249958"/>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インバウンドにおいて、「するスポーツ」だけではなく「みるスポーツ」にも焦点を当てると、スポーツを通じた地域活性化につながる。</a:t>
            </a:r>
            <a:endParaRPr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府外からのプロスポーツ観戦者数なども今後、ツーリズムの指標としては良いかと思う。</a:t>
            </a: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17" name="テキスト ボックス 16">
            <a:extLst>
              <a:ext uri="{FF2B5EF4-FFF2-40B4-BE49-F238E27FC236}">
                <a16:creationId xmlns:a16="http://schemas.microsoft.com/office/drawing/2014/main" id="{88E7C875-8036-4EE1-B961-2FDAB2E71243}"/>
              </a:ext>
            </a:extLst>
          </p:cNvPr>
          <p:cNvSpPr txBox="1"/>
          <p:nvPr/>
        </p:nvSpPr>
        <p:spPr>
          <a:xfrm>
            <a:off x="155118" y="4987898"/>
            <a:ext cx="5508000" cy="1544910"/>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スポーツ施設について、延べの利用者だけではなく、新規の利用者などについて目標を設定し、そのための取組みを行うことはどうか。</a:t>
            </a:r>
            <a:endParaRPr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まずは障がい者スポーツを観戦してもらうことによって障がいへの理解が深まると考える。</a:t>
            </a:r>
            <a:endParaRPr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lnSpc>
                <a:spcPts val="2300"/>
              </a:lnSpc>
              <a:buFont typeface="Wingdings" panose="05000000000000000000" pitchFamily="2" charset="2"/>
              <a:buChar char="Ø"/>
            </a:pP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18" name="テキスト ボックス 17">
            <a:extLst>
              <a:ext uri="{FF2B5EF4-FFF2-40B4-BE49-F238E27FC236}">
                <a16:creationId xmlns:a16="http://schemas.microsoft.com/office/drawing/2014/main" id="{87B40664-4941-45B7-B357-04B361BBD89F}"/>
              </a:ext>
            </a:extLst>
          </p:cNvPr>
          <p:cNvSpPr txBox="1"/>
          <p:nvPr/>
        </p:nvSpPr>
        <p:spPr>
          <a:xfrm>
            <a:off x="6121726" y="1158172"/>
            <a:ext cx="5508000" cy="1544910"/>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地域活性化について、健康増進と、人と人とのネットワークづくりということが、大事なポイントになるのではないか。</a:t>
            </a:r>
            <a:endParaRPr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実際にスポーツをしている人と最前線で関わっている、基礎自治体の担当者と連携して様々な事業を進めていくことが重要である。</a:t>
            </a:r>
            <a:endParaRPr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lnSpc>
                <a:spcPts val="2300"/>
              </a:lnSpc>
              <a:buFont typeface="Wingdings" panose="05000000000000000000" pitchFamily="2" charset="2"/>
              <a:buChar char="Ø"/>
            </a:pP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19" name="四角形: 角を丸くする 18">
            <a:extLst>
              <a:ext uri="{FF2B5EF4-FFF2-40B4-BE49-F238E27FC236}">
                <a16:creationId xmlns:a16="http://schemas.microsoft.com/office/drawing/2014/main" id="{25D7BDEB-83E8-49DB-B653-1E55D562D6B8}"/>
              </a:ext>
            </a:extLst>
          </p:cNvPr>
          <p:cNvSpPr/>
          <p:nvPr/>
        </p:nvSpPr>
        <p:spPr>
          <a:xfrm>
            <a:off x="6171128" y="2744602"/>
            <a:ext cx="3956158"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lang="ja-JP" altLang="en-US" b="1" dirty="0"/>
              <a:t>⑤</a:t>
            </a:r>
            <a:r>
              <a:rPr kumimoji="1" lang="ja-JP" altLang="en-US" b="1" dirty="0"/>
              <a:t>スポーツの価値と力について</a:t>
            </a:r>
          </a:p>
        </p:txBody>
      </p:sp>
      <p:sp>
        <p:nvSpPr>
          <p:cNvPr id="20" name="四角形: 角を丸くする 19">
            <a:extLst>
              <a:ext uri="{FF2B5EF4-FFF2-40B4-BE49-F238E27FC236}">
                <a16:creationId xmlns:a16="http://schemas.microsoft.com/office/drawing/2014/main" id="{C58455B0-5C97-4763-8215-A661D239059C}"/>
              </a:ext>
            </a:extLst>
          </p:cNvPr>
          <p:cNvSpPr/>
          <p:nvPr/>
        </p:nvSpPr>
        <p:spPr>
          <a:xfrm>
            <a:off x="6171128" y="4617431"/>
            <a:ext cx="4627278"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lang="ja-JP" altLang="en-US" b="1" dirty="0"/>
              <a:t>⑥スポーツと健康づくりについて</a:t>
            </a:r>
            <a:endParaRPr kumimoji="1" lang="ja-JP" altLang="en-US" b="1" dirty="0"/>
          </a:p>
        </p:txBody>
      </p:sp>
      <p:sp>
        <p:nvSpPr>
          <p:cNvPr id="21" name="テキスト ボックス 20">
            <a:extLst>
              <a:ext uri="{FF2B5EF4-FFF2-40B4-BE49-F238E27FC236}">
                <a16:creationId xmlns:a16="http://schemas.microsoft.com/office/drawing/2014/main" id="{8D7923B8-1AE9-4E17-AF67-FC1ACBAF1DFE}"/>
              </a:ext>
            </a:extLst>
          </p:cNvPr>
          <p:cNvSpPr txBox="1"/>
          <p:nvPr/>
        </p:nvSpPr>
        <p:spPr>
          <a:xfrm>
            <a:off x="6144442" y="3136491"/>
            <a:ext cx="5508000" cy="1249958"/>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スポーツ庁の調査では「</a:t>
            </a:r>
            <a:r>
              <a:rPr lang="en-US" altLang="ja-JP" sz="1400" dirty="0">
                <a:latin typeface="UD デジタル 教科書体 NK-R" panose="02020400000000000000" pitchFamily="18" charset="-128"/>
                <a:ea typeface="UD デジタル 教科書体 NK-R" panose="02020400000000000000" pitchFamily="18" charset="-128"/>
              </a:rPr>
              <a:t>well-being</a:t>
            </a:r>
            <a:r>
              <a:rPr lang="ja-JP" altLang="en-US" sz="1400" dirty="0">
                <a:latin typeface="UD デジタル 教科書体 NK-R" panose="02020400000000000000" pitchFamily="18" charset="-128"/>
                <a:ea typeface="UD デジタル 教科書体 NK-R" panose="02020400000000000000" pitchFamily="18" charset="-128"/>
              </a:rPr>
              <a:t>（幸福感・充実感）」の質問項目が既に挿入されている。</a:t>
            </a:r>
            <a:endParaRPr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スポーツ未来開拓会議でも</a:t>
            </a:r>
            <a:r>
              <a:rPr lang="en-US" altLang="ja-JP" sz="1400" dirty="0">
                <a:latin typeface="UD デジタル 教科書体 NK-R" panose="02020400000000000000" pitchFamily="18" charset="-128"/>
                <a:ea typeface="UD デジタル 教科書体 NK-R" panose="02020400000000000000" pitchFamily="18" charset="-128"/>
              </a:rPr>
              <a:t>well-being</a:t>
            </a:r>
            <a:r>
              <a:rPr lang="ja-JP" altLang="en-US" sz="1400" dirty="0">
                <a:latin typeface="UD デジタル 教科書体 NK-R" panose="02020400000000000000" pitchFamily="18" charset="-128"/>
                <a:ea typeface="UD デジタル 教科書体 NK-R" panose="02020400000000000000" pitchFamily="18" charset="-128"/>
              </a:rPr>
              <a:t>は取り上げられているので、新しい指標ではあるが広まってきている。</a:t>
            </a: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22" name="テキスト ボックス 21">
            <a:extLst>
              <a:ext uri="{FF2B5EF4-FFF2-40B4-BE49-F238E27FC236}">
                <a16:creationId xmlns:a16="http://schemas.microsoft.com/office/drawing/2014/main" id="{D4710FA7-AB29-43CF-B71D-4C937F41053B}"/>
              </a:ext>
            </a:extLst>
          </p:cNvPr>
          <p:cNvSpPr txBox="1"/>
          <p:nvPr/>
        </p:nvSpPr>
        <p:spPr>
          <a:xfrm>
            <a:off x="6171128" y="5023524"/>
            <a:ext cx="5508000" cy="1249958"/>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コロナ禍を経て、配信される動画を見ながら、自宅で好きな時間にちょっと体を動かすというようなことは、多くの人にとって特別なことではなくなってきている。</a:t>
            </a:r>
            <a:endParaRPr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lnSpc>
                <a:spcPts val="2300"/>
              </a:lnSpc>
              <a:buFont typeface="Wingdings" panose="05000000000000000000" pitchFamily="2" charset="2"/>
              <a:buChar char="Ø"/>
            </a:pPr>
            <a:endParaRPr lang="en-US" altLang="ja-JP" sz="14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304634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91793AA2-27EB-B5FA-B798-CA6C7AAE11C6}"/>
              </a:ext>
            </a:extLst>
          </p:cNvPr>
          <p:cNvSpPr>
            <a:spLocks noGrp="1"/>
          </p:cNvSpPr>
          <p:nvPr>
            <p:ph type="sldNum" sz="quarter" idx="12"/>
          </p:nvPr>
        </p:nvSpPr>
        <p:spPr/>
        <p:txBody>
          <a:bodyPr/>
          <a:lstStyle/>
          <a:p>
            <a:fld id="{9C4BD676-157C-4864-923D-F1735FBA7D4B}" type="slidenum">
              <a:rPr kumimoji="1" lang="ja-JP" altLang="en-US" smtClean="0"/>
              <a:t>2</a:t>
            </a:fld>
            <a:endParaRPr kumimoji="1" lang="ja-JP" altLang="en-US"/>
          </a:p>
        </p:txBody>
      </p:sp>
      <p:sp>
        <p:nvSpPr>
          <p:cNvPr id="6" name="タイトル 1">
            <a:extLst>
              <a:ext uri="{FF2B5EF4-FFF2-40B4-BE49-F238E27FC236}">
                <a16:creationId xmlns:a16="http://schemas.microsoft.com/office/drawing/2014/main" id="{556C739A-44F4-AC94-C29F-9C47E28EFF97}"/>
              </a:ext>
            </a:extLst>
          </p:cNvPr>
          <p:cNvSpPr>
            <a:spLocks noGrp="1"/>
          </p:cNvSpPr>
          <p:nvPr>
            <p:ph type="title"/>
          </p:nvPr>
        </p:nvSpPr>
        <p:spPr>
          <a:xfrm>
            <a:off x="0" y="2"/>
            <a:ext cx="12192000" cy="487678"/>
          </a:xfrm>
          <a:solidFill>
            <a:schemeClr val="accent6">
              <a:lumMod val="40000"/>
              <a:lumOff val="60000"/>
            </a:schemeClr>
          </a:solidFill>
        </p:spPr>
        <p:txBody>
          <a:bodyPr>
            <a:noAutofit/>
          </a:bodyPr>
          <a:lstStyle/>
          <a:p>
            <a:pPr>
              <a:lnSpc>
                <a:spcPct val="150000"/>
              </a:lnSpc>
            </a:pPr>
            <a:r>
              <a:rPr lang="ja-JP" altLang="en-US" sz="2000" b="1" dirty="0">
                <a:latin typeface="UD デジタル 教科書体 NK-R" panose="02020400000000000000" pitchFamily="18" charset="-128"/>
                <a:ea typeface="UD デジタル 教科書体 NK-R" panose="02020400000000000000" pitchFamily="18" charset="-128"/>
              </a:rPr>
              <a:t>　計画部会</a:t>
            </a:r>
            <a:r>
              <a:rPr lang="en-US" altLang="ja-JP" sz="2000" b="1" dirty="0">
                <a:latin typeface="UD デジタル 教科書体 NK-R" panose="02020400000000000000" pitchFamily="18" charset="-128"/>
                <a:ea typeface="UD デジタル 教科書体 NK-R" panose="02020400000000000000" pitchFamily="18" charset="-128"/>
              </a:rPr>
              <a:t>(</a:t>
            </a:r>
            <a:r>
              <a:rPr lang="ja-JP" altLang="en-US" sz="2000" b="1" dirty="0">
                <a:latin typeface="UD デジタル 教科書体 NK-R" panose="02020400000000000000" pitchFamily="18" charset="-128"/>
                <a:ea typeface="UD デジタル 教科書体 NK-R" panose="02020400000000000000" pitchFamily="18" charset="-128"/>
              </a:rPr>
              <a:t>令和</a:t>
            </a:r>
            <a:r>
              <a:rPr lang="en-US" altLang="ja-JP" sz="2000" b="1" dirty="0">
                <a:latin typeface="UD デジタル 教科書体 NK-R" panose="02020400000000000000" pitchFamily="18" charset="-128"/>
                <a:ea typeface="UD デジタル 教科書体 NK-R" panose="02020400000000000000" pitchFamily="18" charset="-128"/>
              </a:rPr>
              <a:t>6</a:t>
            </a:r>
            <a:r>
              <a:rPr lang="ja-JP" altLang="en-US" sz="2000" b="1" dirty="0">
                <a:latin typeface="UD デジタル 教科書体 NK-R" panose="02020400000000000000" pitchFamily="18" charset="-128"/>
                <a:ea typeface="UD デジタル 教科書体 NK-R" panose="02020400000000000000" pitchFamily="18" charset="-128"/>
              </a:rPr>
              <a:t>年</a:t>
            </a:r>
            <a:r>
              <a:rPr lang="en-US" altLang="ja-JP" sz="2000" b="1" dirty="0">
                <a:latin typeface="UD デジタル 教科書体 NK-R" panose="02020400000000000000" pitchFamily="18" charset="-128"/>
                <a:ea typeface="UD デジタル 教科書体 NK-R" panose="02020400000000000000" pitchFamily="18" charset="-128"/>
              </a:rPr>
              <a:t>3</a:t>
            </a:r>
            <a:r>
              <a:rPr lang="ja-JP" altLang="en-US" sz="2000" b="1" dirty="0">
                <a:latin typeface="UD デジタル 教科書体 NK-R" panose="02020400000000000000" pitchFamily="18" charset="-128"/>
                <a:ea typeface="UD デジタル 教科書体 NK-R" panose="02020400000000000000" pitchFamily="18" charset="-128"/>
              </a:rPr>
              <a:t>月</a:t>
            </a:r>
            <a:r>
              <a:rPr lang="en-US" altLang="ja-JP" sz="2000" b="1" dirty="0">
                <a:latin typeface="UD デジタル 教科書体 NK-R" panose="02020400000000000000" pitchFamily="18" charset="-128"/>
                <a:ea typeface="UD デジタル 教科書体 NK-R" panose="02020400000000000000" pitchFamily="18" charset="-128"/>
              </a:rPr>
              <a:t>22</a:t>
            </a:r>
            <a:r>
              <a:rPr lang="ja-JP" altLang="en-US" sz="2000" b="1" dirty="0">
                <a:latin typeface="UD デジタル 教科書体 NK-R" panose="02020400000000000000" pitchFamily="18" charset="-128"/>
                <a:ea typeface="UD デジタル 教科書体 NK-R" panose="02020400000000000000" pitchFamily="18" charset="-128"/>
              </a:rPr>
              <a:t>日</a:t>
            </a:r>
            <a:r>
              <a:rPr lang="en-US" altLang="ja-JP" sz="2000" b="1" dirty="0">
                <a:latin typeface="UD デジタル 教科書体 NK-R" panose="02020400000000000000" pitchFamily="18" charset="-128"/>
                <a:ea typeface="UD デジタル 教科書体 NK-R" panose="02020400000000000000" pitchFamily="18" charset="-128"/>
              </a:rPr>
              <a:t>)</a:t>
            </a:r>
            <a:r>
              <a:rPr lang="ja-JP" altLang="en-US" sz="2000" b="1" dirty="0">
                <a:latin typeface="UD デジタル 教科書体 NK-R" panose="02020400000000000000" pitchFamily="18" charset="-128"/>
                <a:ea typeface="UD デジタル 教科書体 NK-R" panose="02020400000000000000" pitchFamily="18" charset="-128"/>
              </a:rPr>
              <a:t>等での主な意見</a:t>
            </a:r>
            <a:endParaRPr kumimoji="1" lang="en-US" altLang="ja-JP" sz="2000" b="1" dirty="0">
              <a:latin typeface="BIZ UDゴシック" panose="020B0400000000000000" pitchFamily="49" charset="-128"/>
              <a:ea typeface="BIZ UDゴシック" panose="020B0400000000000000" pitchFamily="49" charset="-128"/>
            </a:endParaRPr>
          </a:p>
        </p:txBody>
      </p:sp>
      <p:sp>
        <p:nvSpPr>
          <p:cNvPr id="9" name="四角形: 角を丸くする 8">
            <a:extLst>
              <a:ext uri="{FF2B5EF4-FFF2-40B4-BE49-F238E27FC236}">
                <a16:creationId xmlns:a16="http://schemas.microsoft.com/office/drawing/2014/main" id="{C1E65A7E-1162-132D-CCC0-D333FD216391}"/>
              </a:ext>
            </a:extLst>
          </p:cNvPr>
          <p:cNvSpPr/>
          <p:nvPr/>
        </p:nvSpPr>
        <p:spPr>
          <a:xfrm>
            <a:off x="81642" y="727031"/>
            <a:ext cx="5254954"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lang="ja-JP" altLang="en-US" b="1" dirty="0">
                <a:latin typeface="UD デジタル 教科書体 NK-R" panose="02020400000000000000" pitchFamily="18" charset="-128"/>
                <a:ea typeface="UD デジタル 教科書体 NK-R" panose="02020400000000000000" pitchFamily="18" charset="-128"/>
              </a:rPr>
              <a:t>⑦</a:t>
            </a:r>
            <a:r>
              <a:rPr kumimoji="1" lang="ja-JP" altLang="en-US" b="1" dirty="0">
                <a:latin typeface="UD デジタル 教科書体 NK-R" panose="02020400000000000000" pitchFamily="18" charset="-128"/>
                <a:ea typeface="UD デジタル 教科書体 NK-R" panose="02020400000000000000" pitchFamily="18" charset="-128"/>
              </a:rPr>
              <a:t>コロナ等スポーツを取り巻く状況について</a:t>
            </a:r>
          </a:p>
        </p:txBody>
      </p:sp>
      <p:sp>
        <p:nvSpPr>
          <p:cNvPr id="12" name="四角形: 角を丸くする 11">
            <a:extLst>
              <a:ext uri="{FF2B5EF4-FFF2-40B4-BE49-F238E27FC236}">
                <a16:creationId xmlns:a16="http://schemas.microsoft.com/office/drawing/2014/main" id="{5C5BD6F0-521A-4383-B5F6-A9249F43943C}"/>
              </a:ext>
            </a:extLst>
          </p:cNvPr>
          <p:cNvSpPr/>
          <p:nvPr/>
        </p:nvSpPr>
        <p:spPr>
          <a:xfrm>
            <a:off x="81642" y="2564537"/>
            <a:ext cx="5254954"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lang="ja-JP" altLang="en-US" b="1" dirty="0">
                <a:latin typeface="UD デジタル 教科書体 NK-R" panose="02020400000000000000" pitchFamily="18" charset="-128"/>
                <a:ea typeface="UD デジタル 教科書体 NK-R" panose="02020400000000000000" pitchFamily="18" charset="-128"/>
              </a:rPr>
              <a:t>⑧</a:t>
            </a:r>
            <a:r>
              <a:rPr kumimoji="1" lang="ja-JP" altLang="en-US" b="1" dirty="0">
                <a:latin typeface="UD デジタル 教科書体 NK-R" panose="02020400000000000000" pitchFamily="18" charset="-128"/>
                <a:ea typeface="UD デジタル 教科書体 NK-R" panose="02020400000000000000" pitchFamily="18" charset="-128"/>
              </a:rPr>
              <a:t>スポーツと産業振興について</a:t>
            </a:r>
          </a:p>
        </p:txBody>
      </p:sp>
      <p:sp>
        <p:nvSpPr>
          <p:cNvPr id="16" name="四角形: 角を丸くする 15">
            <a:extLst>
              <a:ext uri="{FF2B5EF4-FFF2-40B4-BE49-F238E27FC236}">
                <a16:creationId xmlns:a16="http://schemas.microsoft.com/office/drawing/2014/main" id="{327659C4-21D7-4199-810F-88380B134814}"/>
              </a:ext>
            </a:extLst>
          </p:cNvPr>
          <p:cNvSpPr/>
          <p:nvPr/>
        </p:nvSpPr>
        <p:spPr>
          <a:xfrm>
            <a:off x="6321334" y="732337"/>
            <a:ext cx="5254954" cy="359229"/>
          </a:xfrm>
          <a:prstGeom prst="roundRect">
            <a:avLst/>
          </a:prstGeom>
          <a:ln>
            <a:noFill/>
          </a:ln>
        </p:spPr>
        <p:style>
          <a:lnRef idx="3">
            <a:schemeClr val="lt1"/>
          </a:lnRef>
          <a:fillRef idx="1">
            <a:schemeClr val="accent1"/>
          </a:fillRef>
          <a:effectRef idx="1">
            <a:schemeClr val="accent1"/>
          </a:effectRef>
          <a:fontRef idx="minor">
            <a:schemeClr val="lt1"/>
          </a:fontRef>
        </p:style>
        <p:txBody>
          <a:bodyPr rtlCol="0" anchor="ctr"/>
          <a:lstStyle/>
          <a:p>
            <a:r>
              <a:rPr lang="ja-JP" altLang="en-US" b="1" dirty="0">
                <a:latin typeface="UD デジタル 教科書体 NK-R" panose="02020400000000000000" pitchFamily="18" charset="-128"/>
                <a:ea typeface="UD デジタル 教科書体 NK-R" panose="02020400000000000000" pitchFamily="18" charset="-128"/>
              </a:rPr>
              <a:t>⑨</a:t>
            </a:r>
            <a:r>
              <a:rPr kumimoji="1" lang="ja-JP" altLang="en-US" b="1" dirty="0">
                <a:latin typeface="UD デジタル 教科書体 NK-R" panose="02020400000000000000" pitchFamily="18" charset="-128"/>
                <a:ea typeface="UD デジタル 教科書体 NK-R" panose="02020400000000000000" pitchFamily="18" charset="-128"/>
              </a:rPr>
              <a:t>学校部活動の地域移行について</a:t>
            </a:r>
          </a:p>
        </p:txBody>
      </p:sp>
      <p:sp>
        <p:nvSpPr>
          <p:cNvPr id="18" name="テキスト ボックス 17">
            <a:extLst>
              <a:ext uri="{FF2B5EF4-FFF2-40B4-BE49-F238E27FC236}">
                <a16:creationId xmlns:a16="http://schemas.microsoft.com/office/drawing/2014/main" id="{150952AB-F9AE-43E5-8319-FD9165068007}"/>
              </a:ext>
            </a:extLst>
          </p:cNvPr>
          <p:cNvSpPr txBox="1"/>
          <p:nvPr/>
        </p:nvSpPr>
        <p:spPr>
          <a:xfrm>
            <a:off x="81642" y="1143987"/>
            <a:ext cx="5508000" cy="1544910"/>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コロナが２類から５類に移行され、スポーツの実施率は伸びるかと予想していたが、あまり伸びなかった。</a:t>
            </a:r>
            <a:endParaRPr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コロナ禍においては、まずはスポーツを観戦するところに立ち戻ってもらおうと、「みるスポーツ」の取組みを実施してきた。</a:t>
            </a:r>
            <a:endParaRPr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lnSpc>
                <a:spcPts val="2300"/>
              </a:lnSpc>
              <a:buFont typeface="Wingdings" panose="05000000000000000000" pitchFamily="2" charset="2"/>
              <a:buChar char="Ø"/>
            </a:pP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19" name="テキスト ボックス 18">
            <a:extLst>
              <a:ext uri="{FF2B5EF4-FFF2-40B4-BE49-F238E27FC236}">
                <a16:creationId xmlns:a16="http://schemas.microsoft.com/office/drawing/2014/main" id="{294190A8-ED61-490D-81C1-DA1843FA7793}"/>
              </a:ext>
            </a:extLst>
          </p:cNvPr>
          <p:cNvSpPr txBox="1"/>
          <p:nvPr/>
        </p:nvSpPr>
        <p:spPr>
          <a:xfrm>
            <a:off x="81642" y="2972750"/>
            <a:ext cx="5508000" cy="1544910"/>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家でするスポーツやジョギングを始められる方々が増え、スポーツウェアやシューズの売上が上がっている。</a:t>
            </a:r>
            <a:endParaRPr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運動メニューや運動量を計測するアプリや、エアロバイクを用いてメタバース空間で様々な場所から大会に参加できるコンテンツが生まれるなど、運動する機会を保とうという動きがある。</a:t>
            </a: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20" name="テキスト ボックス 19">
            <a:extLst>
              <a:ext uri="{FF2B5EF4-FFF2-40B4-BE49-F238E27FC236}">
                <a16:creationId xmlns:a16="http://schemas.microsoft.com/office/drawing/2014/main" id="{2BE08EAE-6FD1-4604-BF21-523CE76F64D0}"/>
              </a:ext>
            </a:extLst>
          </p:cNvPr>
          <p:cNvSpPr txBox="1"/>
          <p:nvPr/>
        </p:nvSpPr>
        <p:spPr>
          <a:xfrm>
            <a:off x="6398853" y="1168917"/>
            <a:ext cx="5508000" cy="3019673"/>
          </a:xfrm>
          <a:prstGeom prst="rect">
            <a:avLst/>
          </a:prstGeom>
          <a:noFill/>
        </p:spPr>
        <p:txBody>
          <a:bodyPr wrap="square" rtlCol="0">
            <a:spAutoFit/>
          </a:bodyPr>
          <a:lstStyle/>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専門のスキルを持った方の指導が必要だという声は切実である。</a:t>
            </a:r>
            <a:endParaRPr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顧問とうまくコミュニケーションを取って取り組むことが大事だと思う。</a:t>
            </a:r>
            <a:endParaRPr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運動部の「試合に勝つ」という部分に馴染めないために、参加を躊躇する子どもも少なくなく、そのことがスポーツを身近なものとして捉える機会を減らしている可能性があると感じている。</a:t>
            </a:r>
            <a:endParaRPr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スポーツを地域に開き、立場や年代を超えた交流を介して、誰もが体を動かす楽しさを享受できる機会を設けることが重要と考える。</a:t>
            </a:r>
            <a:endParaRPr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lnSpc>
                <a:spcPts val="2300"/>
              </a:lnSpc>
              <a:buFont typeface="Wingdings" panose="05000000000000000000" pitchFamily="2" charset="2"/>
              <a:buChar char="Ø"/>
            </a:pPr>
            <a:r>
              <a:rPr lang="ja-JP" altLang="en-US" sz="1400" dirty="0">
                <a:latin typeface="UD デジタル 教科書体 NK-R" panose="02020400000000000000" pitchFamily="18" charset="-128"/>
                <a:ea typeface="UD デジタル 教科書体 NK-R" panose="02020400000000000000" pitchFamily="18" charset="-128"/>
              </a:rPr>
              <a:t>誰でも参加できて、なおかつ、自分自身も人間的に変われる部活動は継続させるべき。</a:t>
            </a:r>
            <a:endParaRPr lang="en-US" altLang="ja-JP" sz="1400" dirty="0">
              <a:latin typeface="UD デジタル 教科書体 NK-R" panose="02020400000000000000" pitchFamily="18" charset="-128"/>
              <a:ea typeface="UD デジタル 教科書体 NK-R" panose="02020400000000000000" pitchFamily="18" charset="-128"/>
            </a:endParaRPr>
          </a:p>
          <a:p>
            <a:pPr marL="285750" indent="-285750">
              <a:lnSpc>
                <a:spcPts val="2300"/>
              </a:lnSpc>
              <a:buFont typeface="Wingdings" panose="05000000000000000000" pitchFamily="2" charset="2"/>
              <a:buChar char="Ø"/>
            </a:pP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21" name="下矢印 61">
            <a:extLst>
              <a:ext uri="{FF2B5EF4-FFF2-40B4-BE49-F238E27FC236}">
                <a16:creationId xmlns:a16="http://schemas.microsoft.com/office/drawing/2014/main" id="{B371BE02-0E28-4FE1-81FF-2EF8E15308E5}"/>
              </a:ext>
            </a:extLst>
          </p:cNvPr>
          <p:cNvSpPr/>
          <p:nvPr/>
        </p:nvSpPr>
        <p:spPr>
          <a:xfrm>
            <a:off x="4815853" y="4570096"/>
            <a:ext cx="1746160" cy="716690"/>
          </a:xfrm>
          <a:prstGeom prst="downArrow">
            <a:avLst/>
          </a:prstGeom>
          <a:gradFill flip="none" rotWithShape="1">
            <a:gsLst>
              <a:gs pos="0">
                <a:srgbClr val="5B9BD5">
                  <a:tint val="66000"/>
                  <a:satMod val="160000"/>
                </a:srgbClr>
              </a:gs>
              <a:gs pos="50000">
                <a:srgbClr val="5B9BD5">
                  <a:tint val="44500"/>
                  <a:satMod val="160000"/>
                </a:srgbClr>
              </a:gs>
              <a:gs pos="100000">
                <a:srgbClr val="5B9BD5">
                  <a:tint val="23500"/>
                  <a:satMod val="160000"/>
                </a:srgbClr>
              </a:gs>
            </a:gsLst>
            <a:lin ang="13500000" scaled="1"/>
            <a:tileRect/>
          </a:gra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2" name="正方形/長方形 21">
            <a:extLst>
              <a:ext uri="{FF2B5EF4-FFF2-40B4-BE49-F238E27FC236}">
                <a16:creationId xmlns:a16="http://schemas.microsoft.com/office/drawing/2014/main" id="{86FB6295-8CE5-4829-937C-A025FA9D5FB9}"/>
              </a:ext>
            </a:extLst>
          </p:cNvPr>
          <p:cNvSpPr/>
          <p:nvPr/>
        </p:nvSpPr>
        <p:spPr>
          <a:xfrm>
            <a:off x="81642" y="5466400"/>
            <a:ext cx="12023271" cy="1372559"/>
          </a:xfrm>
          <a:prstGeom prst="rect">
            <a:avLst/>
          </a:prstGeom>
          <a:solidFill>
            <a:sysClr val="window" lastClr="FFFFFF"/>
          </a:solidFill>
          <a:ln w="12700" cap="flat" cmpd="sng" algn="ctr">
            <a:solidFill>
              <a:srgbClr val="5B9BD5">
                <a:shade val="50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153035" indent="-153035" algn="l"/>
            <a:r>
              <a:rPr lang="ja-JP" sz="14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〇様々な事業を行った結果として、計画がどの程度達成できたかを評価する数値目標を設けることは非常に重要なことであり、第４次スポーツ推進計画の策定につながるような数値目標を選定すべきではないか。</a:t>
            </a:r>
            <a:endParaRPr lang="ja-JP" sz="14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153035" indent="-153035" algn="l"/>
            <a:r>
              <a:rPr lang="ja-JP" sz="14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〇スポーツは身体的な健康のみならず、精神的、または社会的な健康に良い影響をもたらすとされており、スポーツの持つ力や価値を活用し、府民一人ひとりの生活や心がより豊かになる視点として、</a:t>
            </a:r>
            <a:r>
              <a:rPr lang="en-US" sz="14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well-being</a:t>
            </a:r>
            <a:r>
              <a:rPr lang="ja-JP" sz="14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の向上を新たな指標としてはどうか。</a:t>
            </a:r>
            <a:endParaRPr lang="ja-JP" sz="14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a:p>
            <a:pPr marL="153035" indent="-153035" algn="l"/>
            <a:r>
              <a:rPr lang="ja-JP" sz="1400" kern="100" dirty="0">
                <a:solidFill>
                  <a:srgbClr val="000000"/>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○学校部活動の地域移行については、国の動向を踏まえて取組が進められているが、部活動の価値等を大切にしながら、地域の実情に応じた地域移行が実現できるよう計画に反映すべきではないか。</a:t>
            </a:r>
            <a:endParaRPr lang="ja-JP" sz="14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
        <p:nvSpPr>
          <p:cNvPr id="23" name="テキスト ボックス 63">
            <a:extLst>
              <a:ext uri="{FF2B5EF4-FFF2-40B4-BE49-F238E27FC236}">
                <a16:creationId xmlns:a16="http://schemas.microsoft.com/office/drawing/2014/main" id="{EB54C9EB-19DA-44E5-AEB2-47CCD76F31E5}"/>
              </a:ext>
            </a:extLst>
          </p:cNvPr>
          <p:cNvSpPr txBox="1">
            <a:spLocks noChangeArrowheads="1"/>
          </p:cNvSpPr>
          <p:nvPr/>
        </p:nvSpPr>
        <p:spPr bwMode="auto">
          <a:xfrm>
            <a:off x="81642" y="5114318"/>
            <a:ext cx="4098472" cy="359229"/>
          </a:xfrm>
          <a:prstGeom prst="rect">
            <a:avLst/>
          </a:prstGeom>
          <a:solidFill>
            <a:srgbClr val="5B9BD5"/>
          </a:solidFill>
          <a:ln w="9525">
            <a:noFill/>
            <a:miter lim="800000"/>
            <a:headEnd/>
            <a:tailEnd/>
          </a:ln>
        </p:spPr>
        <p:txBody>
          <a:bodyPr rot="0" vert="horz" wrap="square" lIns="91440" tIns="45720" rIns="91440" bIns="45720" anchor="ctr" anchorCtr="0">
            <a:noAutofit/>
          </a:bodyPr>
          <a:lstStyle/>
          <a:p>
            <a:pPr algn="l">
              <a:lnSpc>
                <a:spcPts val="1600"/>
              </a:lnSpc>
            </a:pPr>
            <a:r>
              <a:rPr lang="ja-JP" b="1" kern="100" dirty="0">
                <a:solidFill>
                  <a:srgbClr val="FFFFFF"/>
                </a:solidFill>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rPr>
              <a:t>府における計画見直しの視点について</a:t>
            </a:r>
            <a:endParaRPr lang="ja-JP" sz="1400" kern="100" dirty="0">
              <a:effectLst/>
              <a:latin typeface="UD デジタル 教科書体 NK-R" panose="02020400000000000000" pitchFamily="18" charset="-128"/>
              <a:ea typeface="UD デジタル 教科書体 NK-R" panose="02020400000000000000" pitchFamily="18" charset="-128"/>
              <a:cs typeface="Times New Roman" panose="02020603050405020304" pitchFamily="18" charset="0"/>
            </a:endParaRPr>
          </a:p>
        </p:txBody>
      </p:sp>
    </p:spTree>
    <p:extLst>
      <p:ext uri="{BB962C8B-B14F-4D97-AF65-F5344CB8AC3E}">
        <p14:creationId xmlns:p14="http://schemas.microsoft.com/office/powerpoint/2010/main" val="246249778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AB26C2E8B3825408EC520AC34B23417" ma:contentTypeVersion="1" ma:contentTypeDescription="新しいドキュメントを作成します。" ma:contentTypeScope="" ma:versionID="5215c2d8c27c37ca9524c54d6e43f4ac">
  <xsd:schema xmlns:xsd="http://www.w3.org/2001/XMLSchema" xmlns:xs="http://www.w3.org/2001/XMLSchema" xmlns:p="http://schemas.microsoft.com/office/2006/metadata/properties" xmlns:ns2="39b166c3-51d7-4b91-a2af-082d282e4f9a" targetNamespace="http://schemas.microsoft.com/office/2006/metadata/properties" ma:root="true" ma:fieldsID="e969a3be49f46baab09c74ee0f7cbd37" ns2:_="">
    <xsd:import namespace="39b166c3-51d7-4b91-a2af-082d282e4f9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b166c3-51d7-4b91-a2af-082d282e4f9a"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E7F6D0-A9D8-4EF0-9746-6B438F67CB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b166c3-51d7-4b91-a2af-082d282e4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569A3B-5161-494D-9604-46646789A287}">
  <ds:schemaRefs>
    <ds:schemaRef ds:uri="http://schemas.microsoft.com/sharepoint/v3/contenttype/forms"/>
  </ds:schemaRefs>
</ds:datastoreItem>
</file>

<file path=customXml/itemProps3.xml><?xml version="1.0" encoding="utf-8"?>
<ds:datastoreItem xmlns:ds="http://schemas.openxmlformats.org/officeDocument/2006/customXml" ds:itemID="{014707F2-2FFD-4A8A-A215-5FA4E31645BA}">
  <ds:schemaRefs>
    <ds:schemaRef ds:uri="http://purl.org/dc/elements/1.1/"/>
    <ds:schemaRef ds:uri="39b166c3-51d7-4b91-a2af-082d282e4f9a"/>
    <ds:schemaRef ds:uri="http://www.w3.org/XML/1998/namespace"/>
    <ds:schemaRef ds:uri="http://schemas.microsoft.com/office/2006/documentManagement/types"/>
    <ds:schemaRef ds:uri="http://schemas.microsoft.com/office/2006/metadata/properties"/>
    <ds:schemaRef ds:uri="http://purl.org/dc/dcmitype/"/>
    <ds:schemaRef ds:uri="http://schemas.microsoft.com/office/infopath/2007/PartnerControl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Office Theme</Template>
  <TotalTime>3542</TotalTime>
  <Words>865</Words>
  <Application>Microsoft Office PowerPoint</Application>
  <PresentationFormat>ワイド画面</PresentationFormat>
  <Paragraphs>37</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UDゴシック</vt:lpstr>
      <vt:lpstr>UD デジタル 教科書体 NK-R</vt:lpstr>
      <vt:lpstr>游ゴシック</vt:lpstr>
      <vt:lpstr>游ゴシック Light</vt:lpstr>
      <vt:lpstr>Arial</vt:lpstr>
      <vt:lpstr>Wingdings</vt:lpstr>
      <vt:lpstr>Office テーマ</vt:lpstr>
      <vt:lpstr>　計画部会(令和6年3月22日)等での主な意見</vt:lpstr>
      <vt:lpstr>　計画部会(令和6年3月22日)等での主な意見</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異動者及び新規採用者等の初期設定について</dc:title>
  <dc:creator>西岡　千恵</dc:creator>
  <cp:lastModifiedBy>一幡　諭子</cp:lastModifiedBy>
  <cp:revision>208</cp:revision>
  <cp:lastPrinted>2024-12-10T11:11:10Z</cp:lastPrinted>
  <dcterms:created xsi:type="dcterms:W3CDTF">2019-04-09T00:37:17Z</dcterms:created>
  <dcterms:modified xsi:type="dcterms:W3CDTF">2025-01-08T06:54:52Z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0x0101004AB26C2E8B3825408EC520AC34B23417</vt:lpwstr>
  </property>
</Properties>
</file>