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一幡　諭子" initials="一幡　諭子" lastIdx="1" clrIdx="0">
    <p:extLst>
      <p:ext uri="{19B8F6BF-5375-455C-9EA6-DF929625EA0E}">
        <p15:presenceInfo xmlns:p15="http://schemas.microsoft.com/office/powerpoint/2012/main" userId="S::IchimanS@lan.pref.osaka.jp::2843b50d-b862-4a6c-9bc7-8efa04da1e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746" autoAdjust="0"/>
  </p:normalViewPr>
  <p:slideViewPr>
    <p:cSldViewPr>
      <p:cViewPr varScale="1">
        <p:scale>
          <a:sx n="94" d="100"/>
          <a:sy n="94" d="100"/>
        </p:scale>
        <p:origin x="1478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54B8FAC7-09B9-48CF-AAA2-AA9B4C0B5399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650A18C6-4A5A-45F3-BB30-82B7A8968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68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45F4FB48-230B-42EE-98EA-1E10724177C2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5" tIns="45652" rIns="91305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05" tIns="45652" rIns="91305" bIns="456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94B3EE93-695F-41A4-870C-28EC08AB3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38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29FF-55D3-4EDB-ADE8-2340E9AA6EB8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90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4E8A-A832-4B57-B645-F3F83A5DC292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82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A969-04A2-4C10-8B73-797362357A8A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07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7ED4-59B8-4422-BB0C-6A63C4FA84E7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31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F0CC-1328-4D2E-BACD-A43420E34937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04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AC7E-E252-4873-BA6F-C00AD29E47E3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60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26E8-E1E3-4B40-AAE4-C070FD610900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02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81CC-F0AE-472B-A9F8-6ACF97C0C497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81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2191-B1F5-4A5B-9F45-18D0D99EC60C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0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FCC0-CBF6-4E90-9ECD-AFD52C7A4D28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10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962F-3316-4A93-8A72-E3FC6B555282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D747-E958-46F9-AC4C-8323AA476779}" type="datetime1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9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37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694364"/>
              </p:ext>
            </p:extLst>
          </p:nvPr>
        </p:nvGraphicFramePr>
        <p:xfrm>
          <a:off x="429345" y="4255451"/>
          <a:ext cx="7777366" cy="24139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9864">
                  <a:extLst>
                    <a:ext uri="{9D8B030D-6E8A-4147-A177-3AD203B41FA5}">
                      <a16:colId xmlns:a16="http://schemas.microsoft.com/office/drawing/2014/main" val="2126372965"/>
                    </a:ext>
                  </a:extLst>
                </a:gridCol>
                <a:gridCol w="955561">
                  <a:extLst>
                    <a:ext uri="{9D8B030D-6E8A-4147-A177-3AD203B41FA5}">
                      <a16:colId xmlns:a16="http://schemas.microsoft.com/office/drawing/2014/main" val="3614150057"/>
                    </a:ext>
                  </a:extLst>
                </a:gridCol>
                <a:gridCol w="5941941">
                  <a:extLst>
                    <a:ext uri="{9D8B030D-6E8A-4147-A177-3AD203B41FA5}">
                      <a16:colId xmlns:a16="http://schemas.microsoft.com/office/drawing/2014/main" val="1261635701"/>
                    </a:ext>
                  </a:extLst>
                </a:gridCol>
              </a:tblGrid>
              <a:tr h="20754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５年度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月７日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大阪府知事・教育長から大阪府スポーツ推進審議会会長に対し諮問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0599162"/>
                  </a:ext>
                </a:extLst>
              </a:tr>
              <a:tr h="2075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５年度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21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　大阪府スポーツ推進審議会（諮問、部会設置の決議）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3804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２月７日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第２回 大阪府スポーツ推進審議会（部会設置及びスケジュール、委員の報告）</a:t>
                      </a:r>
                      <a:endParaRPr kumimoji="1" lang="en-US" altLang="ja-JP" sz="105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6932792"/>
                  </a:ext>
                </a:extLst>
              </a:tr>
              <a:tr h="289168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３月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22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第１回　大阪府スポーツ推進計画部会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</a:t>
                      </a:r>
                      <a:r>
                        <a:rPr kumimoji="1" lang="ja-JP" altLang="en-US" sz="105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第３次計画の</a:t>
                      </a:r>
                      <a:r>
                        <a:rPr kumimoji="1" lang="ja-JP" altLang="en-US" sz="1050" baseline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検証と見直し</a:t>
                      </a:r>
                      <a:r>
                        <a:rPr kumimoji="1" lang="ja-JP" altLang="en-US" sz="105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に向けた課題、議論の方向性を整理）</a:t>
                      </a:r>
                      <a:endParaRPr kumimoji="1" lang="en-US" altLang="ja-JP" sz="105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8349097"/>
                  </a:ext>
                </a:extLst>
              </a:tr>
              <a:tr h="30973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R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６年度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７月頃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～</a:t>
                      </a:r>
                    </a:p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月頃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大阪府スポーツ推進計画部会＜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～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回程度実施＞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　課題、議論の方向性を再整理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　骨子案の作成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回　部会案の作成と第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3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次計画の検証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93335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１１月頃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第１回 大阪府スポーツ推進審議会（部会案の報告、答申案を審議・決定）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6700741"/>
                  </a:ext>
                </a:extLst>
              </a:tr>
              <a:tr h="265069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２月～３月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答申に対するパブコメ、府議会報告、計画見直し策定・公表他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5564522"/>
                  </a:ext>
                </a:extLst>
              </a:tr>
            </a:tbl>
          </a:graphicData>
        </a:graphic>
      </p:graphicFrame>
      <p:sp>
        <p:nvSpPr>
          <p:cNvPr id="46" name="角丸四角形 45"/>
          <p:cNvSpPr/>
          <p:nvPr/>
        </p:nvSpPr>
        <p:spPr>
          <a:xfrm>
            <a:off x="47088" y="3979905"/>
            <a:ext cx="1932508" cy="241183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800"/>
              </a:lnSpc>
            </a:pPr>
            <a:r>
              <a:rPr lang="ja-JP" altLang="en-US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３．スケジュール</a:t>
            </a:r>
            <a:r>
              <a:rPr lang="en-US" altLang="ja-JP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予定</a:t>
            </a:r>
            <a:r>
              <a:rPr lang="en-US" altLang="ja-JP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ja-JP" altLang="en-US" sz="1200" b="1" u="sng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7088" y="1988840"/>
            <a:ext cx="2265974" cy="253378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800"/>
              </a:lnSpc>
            </a:pPr>
            <a:r>
              <a:rPr lang="ja-JP" altLang="en-US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２．検証と見直しの方針</a:t>
            </a:r>
          </a:p>
        </p:txBody>
      </p:sp>
      <p:sp>
        <p:nvSpPr>
          <p:cNvPr id="8" name="角丸四角形 12">
            <a:extLst>
              <a:ext uri="{FF2B5EF4-FFF2-40B4-BE49-F238E27FC236}">
                <a16:creationId xmlns:a16="http://schemas.microsoft.com/office/drawing/2014/main" id="{C5FFBBA1-D7B7-4757-8531-7D641F091B86}"/>
              </a:ext>
            </a:extLst>
          </p:cNvPr>
          <p:cNvSpPr/>
          <p:nvPr/>
        </p:nvSpPr>
        <p:spPr>
          <a:xfrm>
            <a:off x="47088" y="692696"/>
            <a:ext cx="3490115" cy="253379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800"/>
              </a:lnSpc>
            </a:pPr>
            <a:r>
              <a:rPr lang="ja-JP" altLang="en-US" sz="1200" b="1" u="sng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１．大阪府スポーツ推進計画部会の設置について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A32B3BD-DD62-449D-A394-151E2B169726}"/>
              </a:ext>
            </a:extLst>
          </p:cNvPr>
          <p:cNvSpPr txBox="1"/>
          <p:nvPr/>
        </p:nvSpPr>
        <p:spPr>
          <a:xfrm>
            <a:off x="179512" y="908720"/>
            <a:ext cx="8712968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・大阪府知事、教育長から、大阪府スポーツ推進審議会に対して、第３次大阪府スポーツ推進計画の見直しについて諮問。</a:t>
            </a:r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・専門委員から構成される大阪府スポーツ推進計画部会を設置し、計画の進捗管理及び調査審議。国の動向を踏まえながら、令和６年度中に、第３次大阪</a:t>
            </a:r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府スポーツ推進計画の見直しを予定。</a:t>
            </a:r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・大阪府スポーツ推進審議会条例第７条第１項の規定に基づき、本審議会に常設の「大阪府スポーツ推進計画部会」を設置。</a:t>
            </a:r>
          </a:p>
          <a:p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所掌事務は、スポーツ基本法第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条第</a:t>
            </a:r>
            <a:r>
              <a:rPr lang="en-US" altLang="ja-JP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項に基づく大阪府スポーツ推進計画の進捗管理及び策定にかかる調査審議に関すること</a:t>
            </a:r>
            <a:endParaRPr lang="en-US" altLang="ja-JP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2152F3F5-4889-496A-8EEE-E26B39BE2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632"/>
            <a:ext cx="9180511" cy="446408"/>
          </a:xfrm>
          <a:prstGeom prst="rect">
            <a:avLst/>
          </a:prstGeom>
          <a:gradFill rotWithShape="1">
            <a:gsLst>
              <a:gs pos="0">
                <a:srgbClr val="92D050"/>
              </a:gs>
              <a:gs pos="50000">
                <a:schemeClr val="bg1"/>
              </a:gs>
              <a:gs pos="100000">
                <a:srgbClr val="92D050"/>
              </a:gs>
            </a:gsLst>
            <a:lin ang="5400000" scaled="1"/>
          </a:gradFill>
          <a:ln>
            <a:noFill/>
          </a:ln>
          <a:effectLst/>
        </p:spPr>
        <p:txBody>
          <a:bodyPr wrap="none" lIns="36000" tIns="108000" rIns="36000" bIns="108000" anchor="ctr"/>
          <a:lstStyle/>
          <a:p>
            <a:pPr eaLnBrk="0" fontAlgn="base" hangingPunct="0">
              <a:lnSpc>
                <a:spcPts val="2383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　第</a:t>
            </a:r>
            <a:r>
              <a:rPr lang="en-US" altLang="ja-JP" sz="14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lang="ja-JP" altLang="en-US" sz="14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次大阪府スポーツ推進計画の見直しスケジュール　</a:t>
            </a:r>
            <a:endParaRPr lang="ja-JP" altLang="en-US" sz="1100" b="1" u="sng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6B0F61D-66DA-4876-A37C-E0F38A311218}"/>
              </a:ext>
            </a:extLst>
          </p:cNvPr>
          <p:cNvSpPr/>
          <p:nvPr/>
        </p:nvSpPr>
        <p:spPr>
          <a:xfrm>
            <a:off x="8172400" y="260470"/>
            <a:ext cx="720080" cy="216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 6">
            <a:extLst>
              <a:ext uri="{FF2B5EF4-FFF2-40B4-BE49-F238E27FC236}">
                <a16:creationId xmlns:a16="http://schemas.microsoft.com/office/drawing/2014/main" id="{E56A761B-DB39-46CD-80EC-FE7E69F969DE}"/>
              </a:ext>
            </a:extLst>
          </p:cNvPr>
          <p:cNvSpPr/>
          <p:nvPr/>
        </p:nvSpPr>
        <p:spPr>
          <a:xfrm>
            <a:off x="66731" y="2240939"/>
            <a:ext cx="9047048" cy="1473104"/>
          </a:xfrm>
          <a:prstGeom prst="roundRect">
            <a:avLst>
              <a:gd name="adj" fmla="val 5011"/>
            </a:avLst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719138" algn="l"/>
              </a:tabLs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■趣旨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社会状況の変化や国の動向等に対応するため、計画３年目の令和６（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2024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）年度を目途に、第３次大阪府スポーツ推進計画の検証と見直しを行う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defTabSz="895350">
              <a:tabLst>
                <a:tab pos="719138" algn="l"/>
              </a:tabLs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■ポイント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①大阪府スポーツ推進審議会に、常設の大阪府スポーツ推進計画部会を設置　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360000">
              <a:tabLst>
                <a:tab pos="719138" algn="l"/>
              </a:tabLst>
            </a:pP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②「第３次大阪府スポーツ推進計画」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(2022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月策定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に基づく各施策の進捗状況の検証を行うとともに、コロナ等社会状況の変化や運動部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indent="360000">
              <a:tabLst>
                <a:tab pos="719138" algn="l"/>
              </a:tabLst>
            </a:pP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活動改革等国の動向に対応できるよう、目指すべき方向性、施策展開の具体性を中心に議論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tabLst>
                <a:tab pos="719138" algn="l"/>
              </a:tabLst>
            </a:pP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③大阪都市魅力創造戦略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との整合を図る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tabLst>
                <a:tab pos="719138" algn="l"/>
              </a:tabLst>
            </a:pP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（「世界に誇れるスポーツ推進都市」「健康と生きがいを創出するスポーツに親しめる都市」）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tabLst>
                <a:tab pos="0" algn="l"/>
                <a:tab pos="719138" algn="l"/>
              </a:tabLst>
            </a:pP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■検証期間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令和５（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2023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）年度以降、毎年会議を開催し、計画の進捗状況の検証を行う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tabLst>
                <a:tab pos="719138" algn="l"/>
              </a:tabLst>
            </a:pP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	※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部会で調査審議した状況及び結果は、大阪府スポーツ施策審議会条例第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条第</a:t>
            </a:r>
            <a:r>
              <a:rPr lang="en-US" altLang="ja-JP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</a:t>
            </a:r>
            <a:r>
              <a:rPr lang="ja-JP" altLang="en-US" sz="105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項に基づき、本審議会に報告</a:t>
            </a:r>
            <a:endParaRPr lang="en-US" altLang="ja-JP" sz="105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69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12318</TotalTime>
  <Words>544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UD デジタル 教科書体 NK-R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　国際的、大規模なスポーツ大会の誘致、開催</dc:title>
  <cp:revision>866</cp:revision>
  <cp:lastPrinted>2024-03-21T04:27:59Z</cp:lastPrinted>
  <dcterms:created xsi:type="dcterms:W3CDTF">2017-06-27T03:59:44Z</dcterms:created>
  <dcterms:modified xsi:type="dcterms:W3CDTF">2024-07-23T01:19:44Z</dcterms:modified>
</cp:coreProperties>
</file>