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6" r:id="rId3"/>
    <p:sldId id="257" r:id="rId4"/>
  </p:sldIdLst>
  <p:sldSz cx="9906000" cy="6858000" type="A4"/>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6" autoAdjust="0"/>
    <p:restoredTop sz="94660"/>
  </p:normalViewPr>
  <p:slideViewPr>
    <p:cSldViewPr snapToGrid="0">
      <p:cViewPr varScale="1">
        <p:scale>
          <a:sx n="100" d="100"/>
          <a:sy n="100" d="100"/>
        </p:scale>
        <p:origin x="92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3DA246C-A33F-44DC-BB91-CFD60E697D16}" type="datetimeFigureOut">
              <a:rPr kumimoji="1" lang="ja-JP" altLang="en-US" smtClean="0"/>
              <a:t>2024/2/13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265F30-9FEB-442E-ACC1-91BDF83AC255}" type="slidenum">
              <a:rPr kumimoji="1" lang="ja-JP" altLang="en-US" smtClean="0"/>
              <a:t>‹#›</a:t>
            </a:fld>
            <a:endParaRPr kumimoji="1" lang="ja-JP" altLang="en-US"/>
          </a:p>
        </p:txBody>
      </p:sp>
    </p:spTree>
    <p:extLst>
      <p:ext uri="{BB962C8B-B14F-4D97-AF65-F5344CB8AC3E}">
        <p14:creationId xmlns:p14="http://schemas.microsoft.com/office/powerpoint/2010/main" val="3248396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DA246C-A33F-44DC-BB91-CFD60E697D16}" type="datetimeFigureOut">
              <a:rPr kumimoji="1" lang="ja-JP" altLang="en-US" smtClean="0"/>
              <a:t>2024/2/13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265F30-9FEB-442E-ACC1-91BDF83AC255}" type="slidenum">
              <a:rPr kumimoji="1" lang="ja-JP" altLang="en-US" smtClean="0"/>
              <a:t>‹#›</a:t>
            </a:fld>
            <a:endParaRPr kumimoji="1" lang="ja-JP" altLang="en-US"/>
          </a:p>
        </p:txBody>
      </p:sp>
    </p:spTree>
    <p:extLst>
      <p:ext uri="{BB962C8B-B14F-4D97-AF65-F5344CB8AC3E}">
        <p14:creationId xmlns:p14="http://schemas.microsoft.com/office/powerpoint/2010/main" val="2346594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DA246C-A33F-44DC-BB91-CFD60E697D16}" type="datetimeFigureOut">
              <a:rPr kumimoji="1" lang="ja-JP" altLang="en-US" smtClean="0"/>
              <a:t>2024/2/13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265F30-9FEB-442E-ACC1-91BDF83AC255}" type="slidenum">
              <a:rPr kumimoji="1" lang="ja-JP" altLang="en-US" smtClean="0"/>
              <a:t>‹#›</a:t>
            </a:fld>
            <a:endParaRPr kumimoji="1" lang="ja-JP" altLang="en-US"/>
          </a:p>
        </p:txBody>
      </p:sp>
    </p:spTree>
    <p:extLst>
      <p:ext uri="{BB962C8B-B14F-4D97-AF65-F5344CB8AC3E}">
        <p14:creationId xmlns:p14="http://schemas.microsoft.com/office/powerpoint/2010/main" val="98109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DA246C-A33F-44DC-BB91-CFD60E697D16}" type="datetimeFigureOut">
              <a:rPr kumimoji="1" lang="ja-JP" altLang="en-US" smtClean="0"/>
              <a:t>2024/2/13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265F30-9FEB-442E-ACC1-91BDF83AC255}" type="slidenum">
              <a:rPr kumimoji="1" lang="ja-JP" altLang="en-US" smtClean="0"/>
              <a:t>‹#›</a:t>
            </a:fld>
            <a:endParaRPr kumimoji="1" lang="ja-JP" altLang="en-US"/>
          </a:p>
        </p:txBody>
      </p:sp>
    </p:spTree>
    <p:extLst>
      <p:ext uri="{BB962C8B-B14F-4D97-AF65-F5344CB8AC3E}">
        <p14:creationId xmlns:p14="http://schemas.microsoft.com/office/powerpoint/2010/main" val="365302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DA246C-A33F-44DC-BB91-CFD60E697D16}" type="datetimeFigureOut">
              <a:rPr kumimoji="1" lang="ja-JP" altLang="en-US" smtClean="0"/>
              <a:t>2024/2/13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265F30-9FEB-442E-ACC1-91BDF83AC255}" type="slidenum">
              <a:rPr kumimoji="1" lang="ja-JP" altLang="en-US" smtClean="0"/>
              <a:t>‹#›</a:t>
            </a:fld>
            <a:endParaRPr kumimoji="1" lang="ja-JP" altLang="en-US"/>
          </a:p>
        </p:txBody>
      </p:sp>
    </p:spTree>
    <p:extLst>
      <p:ext uri="{BB962C8B-B14F-4D97-AF65-F5344CB8AC3E}">
        <p14:creationId xmlns:p14="http://schemas.microsoft.com/office/powerpoint/2010/main" val="4275953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3DA246C-A33F-44DC-BB91-CFD60E697D16}" type="datetimeFigureOut">
              <a:rPr kumimoji="1" lang="ja-JP" altLang="en-US" smtClean="0"/>
              <a:t>2024/2/13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265F30-9FEB-442E-ACC1-91BDF83AC255}" type="slidenum">
              <a:rPr kumimoji="1" lang="ja-JP" altLang="en-US" smtClean="0"/>
              <a:t>‹#›</a:t>
            </a:fld>
            <a:endParaRPr kumimoji="1" lang="ja-JP" altLang="en-US"/>
          </a:p>
        </p:txBody>
      </p:sp>
    </p:spTree>
    <p:extLst>
      <p:ext uri="{BB962C8B-B14F-4D97-AF65-F5344CB8AC3E}">
        <p14:creationId xmlns:p14="http://schemas.microsoft.com/office/powerpoint/2010/main" val="1416748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3DA246C-A33F-44DC-BB91-CFD60E697D16}" type="datetimeFigureOut">
              <a:rPr kumimoji="1" lang="ja-JP" altLang="en-US" smtClean="0"/>
              <a:t>2024/2/13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265F30-9FEB-442E-ACC1-91BDF83AC255}" type="slidenum">
              <a:rPr kumimoji="1" lang="ja-JP" altLang="en-US" smtClean="0"/>
              <a:t>‹#›</a:t>
            </a:fld>
            <a:endParaRPr kumimoji="1" lang="ja-JP" altLang="en-US"/>
          </a:p>
        </p:txBody>
      </p:sp>
    </p:spTree>
    <p:extLst>
      <p:ext uri="{BB962C8B-B14F-4D97-AF65-F5344CB8AC3E}">
        <p14:creationId xmlns:p14="http://schemas.microsoft.com/office/powerpoint/2010/main" val="1858253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3DA246C-A33F-44DC-BB91-CFD60E697D16}" type="datetimeFigureOut">
              <a:rPr kumimoji="1" lang="ja-JP" altLang="en-US" smtClean="0"/>
              <a:t>2024/2/13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265F30-9FEB-442E-ACC1-91BDF83AC255}" type="slidenum">
              <a:rPr kumimoji="1" lang="ja-JP" altLang="en-US" smtClean="0"/>
              <a:t>‹#›</a:t>
            </a:fld>
            <a:endParaRPr kumimoji="1" lang="ja-JP" altLang="en-US"/>
          </a:p>
        </p:txBody>
      </p:sp>
    </p:spTree>
    <p:extLst>
      <p:ext uri="{BB962C8B-B14F-4D97-AF65-F5344CB8AC3E}">
        <p14:creationId xmlns:p14="http://schemas.microsoft.com/office/powerpoint/2010/main" val="1418885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DA246C-A33F-44DC-BB91-CFD60E697D16}" type="datetimeFigureOut">
              <a:rPr kumimoji="1" lang="ja-JP" altLang="en-US" smtClean="0"/>
              <a:t>2024/2/13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265F30-9FEB-442E-ACC1-91BDF83AC255}" type="slidenum">
              <a:rPr kumimoji="1" lang="ja-JP" altLang="en-US" smtClean="0"/>
              <a:t>‹#›</a:t>
            </a:fld>
            <a:endParaRPr kumimoji="1" lang="ja-JP" altLang="en-US"/>
          </a:p>
        </p:txBody>
      </p:sp>
    </p:spTree>
    <p:extLst>
      <p:ext uri="{BB962C8B-B14F-4D97-AF65-F5344CB8AC3E}">
        <p14:creationId xmlns:p14="http://schemas.microsoft.com/office/powerpoint/2010/main" val="3469766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DA246C-A33F-44DC-BB91-CFD60E697D16}" type="datetimeFigureOut">
              <a:rPr kumimoji="1" lang="ja-JP" altLang="en-US" smtClean="0"/>
              <a:t>2024/2/13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265F30-9FEB-442E-ACC1-91BDF83AC255}" type="slidenum">
              <a:rPr kumimoji="1" lang="ja-JP" altLang="en-US" smtClean="0"/>
              <a:t>‹#›</a:t>
            </a:fld>
            <a:endParaRPr kumimoji="1" lang="ja-JP" altLang="en-US"/>
          </a:p>
        </p:txBody>
      </p:sp>
    </p:spTree>
    <p:extLst>
      <p:ext uri="{BB962C8B-B14F-4D97-AF65-F5344CB8AC3E}">
        <p14:creationId xmlns:p14="http://schemas.microsoft.com/office/powerpoint/2010/main" val="983559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DA246C-A33F-44DC-BB91-CFD60E697D16}" type="datetimeFigureOut">
              <a:rPr kumimoji="1" lang="ja-JP" altLang="en-US" smtClean="0"/>
              <a:t>2024/2/13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265F30-9FEB-442E-ACC1-91BDF83AC255}" type="slidenum">
              <a:rPr kumimoji="1" lang="ja-JP" altLang="en-US" smtClean="0"/>
              <a:t>‹#›</a:t>
            </a:fld>
            <a:endParaRPr kumimoji="1" lang="ja-JP" altLang="en-US"/>
          </a:p>
        </p:txBody>
      </p:sp>
    </p:spTree>
    <p:extLst>
      <p:ext uri="{BB962C8B-B14F-4D97-AF65-F5344CB8AC3E}">
        <p14:creationId xmlns:p14="http://schemas.microsoft.com/office/powerpoint/2010/main" val="355438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DA246C-A33F-44DC-BB91-CFD60E697D16}" type="datetimeFigureOut">
              <a:rPr kumimoji="1" lang="ja-JP" altLang="en-US" smtClean="0"/>
              <a:t>2024/2/13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265F30-9FEB-442E-ACC1-91BDF83AC255}" type="slidenum">
              <a:rPr kumimoji="1" lang="ja-JP" altLang="en-US" smtClean="0"/>
              <a:t>‹#›</a:t>
            </a:fld>
            <a:endParaRPr kumimoji="1" lang="ja-JP" altLang="en-US"/>
          </a:p>
        </p:txBody>
      </p:sp>
    </p:spTree>
    <p:extLst>
      <p:ext uri="{BB962C8B-B14F-4D97-AF65-F5344CB8AC3E}">
        <p14:creationId xmlns:p14="http://schemas.microsoft.com/office/powerpoint/2010/main" val="6571128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761FD7E5-B1FB-407C-A536-8329A23916E5}"/>
              </a:ext>
            </a:extLst>
          </p:cNvPr>
          <p:cNvGrpSpPr/>
          <p:nvPr/>
        </p:nvGrpSpPr>
        <p:grpSpPr>
          <a:xfrm>
            <a:off x="0" y="2988607"/>
            <a:ext cx="9906000" cy="44561"/>
            <a:chOff x="0" y="686959"/>
            <a:chExt cx="9906000" cy="44561"/>
          </a:xfrm>
        </p:grpSpPr>
        <p:cxnSp>
          <p:nvCxnSpPr>
            <p:cNvPr id="3" name="直線コネクタ 2">
              <a:extLst>
                <a:ext uri="{FF2B5EF4-FFF2-40B4-BE49-F238E27FC236}">
                  <a16:creationId xmlns:a16="http://schemas.microsoft.com/office/drawing/2014/main" id="{C333A8C5-7F12-432F-B4D9-F207CF74B7E3}"/>
                </a:ext>
              </a:extLst>
            </p:cNvPr>
            <p:cNvCxnSpPr/>
            <p:nvPr/>
          </p:nvCxnSpPr>
          <p:spPr>
            <a:xfrm>
              <a:off x="0" y="731520"/>
              <a:ext cx="9906000" cy="0"/>
            </a:xfrm>
            <a:prstGeom prst="line">
              <a:avLst/>
            </a:prstGeom>
            <a:ln w="444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 name="直線コネクタ 3">
              <a:extLst>
                <a:ext uri="{FF2B5EF4-FFF2-40B4-BE49-F238E27FC236}">
                  <a16:creationId xmlns:a16="http://schemas.microsoft.com/office/drawing/2014/main" id="{8F8597B4-6A42-405B-A460-9DF8CBE96FEB}"/>
                </a:ext>
              </a:extLst>
            </p:cNvPr>
            <p:cNvCxnSpPr/>
            <p:nvPr/>
          </p:nvCxnSpPr>
          <p:spPr>
            <a:xfrm>
              <a:off x="0" y="686959"/>
              <a:ext cx="9906000"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5" name="テキスト ボックス 4">
            <a:extLst>
              <a:ext uri="{FF2B5EF4-FFF2-40B4-BE49-F238E27FC236}">
                <a16:creationId xmlns:a16="http://schemas.microsoft.com/office/drawing/2014/main" id="{5A4DE284-4CA2-4DFE-912E-C09C4E13AFD0}"/>
              </a:ext>
            </a:extLst>
          </p:cNvPr>
          <p:cNvSpPr txBox="1"/>
          <p:nvPr/>
        </p:nvSpPr>
        <p:spPr>
          <a:xfrm>
            <a:off x="0" y="2594707"/>
            <a:ext cx="9906000" cy="523220"/>
          </a:xfrm>
          <a:prstGeom prst="rect">
            <a:avLst/>
          </a:prstGeom>
          <a:noFill/>
        </p:spPr>
        <p:txBody>
          <a:bodyPr wrap="square">
            <a:spAutoFit/>
          </a:bodyPr>
          <a:lstStyle/>
          <a:p>
            <a:pPr algn="ctr"/>
            <a:r>
              <a:rPr lang="ja-JP" altLang="en-US" sz="2800" b="1" dirty="0">
                <a:latin typeface="メイリオ" panose="020B0604030504040204" pitchFamily="50" charset="-128"/>
                <a:ea typeface="メイリオ" panose="020B0604030504040204" pitchFamily="50" charset="-128"/>
              </a:rPr>
              <a:t>府議会における手続のオンライン化について（案）</a:t>
            </a:r>
            <a:endParaRPr lang="en-US" altLang="ja-JP" sz="2800" b="1" dirty="0">
              <a:latin typeface="メイリオ" panose="020B0604030504040204" pitchFamily="50" charset="-128"/>
              <a:ea typeface="メイリオ" panose="020B0604030504040204" pitchFamily="50" charset="-128"/>
            </a:endParaRPr>
          </a:p>
        </p:txBody>
      </p:sp>
      <p:sp>
        <p:nvSpPr>
          <p:cNvPr id="6" name="テキスト ボックス 1">
            <a:extLst>
              <a:ext uri="{FF2B5EF4-FFF2-40B4-BE49-F238E27FC236}">
                <a16:creationId xmlns:a16="http://schemas.microsoft.com/office/drawing/2014/main" id="{0D479D58-B85E-43FE-8BFD-2BEBE7A4AC9A}"/>
              </a:ext>
            </a:extLst>
          </p:cNvPr>
          <p:cNvSpPr txBox="1"/>
          <p:nvPr/>
        </p:nvSpPr>
        <p:spPr>
          <a:xfrm>
            <a:off x="8164195" y="220662"/>
            <a:ext cx="1151890" cy="503555"/>
          </a:xfrm>
          <a:prstGeom prst="rect">
            <a:avLst/>
          </a:prstGeom>
          <a:noFill/>
          <a:ln w="22225">
            <a:solidFill>
              <a:schemeClr val="tx1"/>
            </a:solidFill>
          </a:ln>
        </p:spPr>
        <p:txBody>
          <a:bodyPr rot="0" spcFirstLastPara="0" vert="horz" wrap="square" lIns="91440" tIns="45720" rIns="91440" bIns="45720" numCol="1" spcCol="0" rtlCol="0" fromWordArt="0" anchor="ctr" anchorCtr="0" forceAA="0" upright="1" compatLnSpc="1">
            <a:prstTxWarp prst="textNoShape">
              <a:avLst/>
            </a:prstTxWarp>
            <a:noAutofit/>
          </a:bodyPr>
          <a:lstStyle/>
          <a:p>
            <a:pPr algn="ctr">
              <a:lnSpc>
                <a:spcPts val="2700"/>
              </a:lnSpc>
            </a:pPr>
            <a:r>
              <a:rPr lang="ja-JP" sz="2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資料</a:t>
            </a:r>
            <a:r>
              <a:rPr lang="ja-JP" altLang="en-US" sz="2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４</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1864380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a:extLst>
              <a:ext uri="{FF2B5EF4-FFF2-40B4-BE49-F238E27FC236}">
                <a16:creationId xmlns:a16="http://schemas.microsoft.com/office/drawing/2014/main" id="{9C04E1EB-77FD-43E9-8AB4-6D149A75864A}"/>
              </a:ext>
            </a:extLst>
          </p:cNvPr>
          <p:cNvSpPr/>
          <p:nvPr/>
        </p:nvSpPr>
        <p:spPr>
          <a:xfrm>
            <a:off x="85281" y="4621363"/>
            <a:ext cx="9645230" cy="2038517"/>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a:extLst>
              <a:ext uri="{FF2B5EF4-FFF2-40B4-BE49-F238E27FC236}">
                <a16:creationId xmlns:a16="http://schemas.microsoft.com/office/drawing/2014/main" id="{E00C2415-EFFD-40EC-BEC4-7CCB3E8409A0}"/>
              </a:ext>
            </a:extLst>
          </p:cNvPr>
          <p:cNvSpPr/>
          <p:nvPr/>
        </p:nvSpPr>
        <p:spPr>
          <a:xfrm>
            <a:off x="60958" y="3818390"/>
            <a:ext cx="9669553" cy="721274"/>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 name="グループ化 6">
            <a:extLst>
              <a:ext uri="{FF2B5EF4-FFF2-40B4-BE49-F238E27FC236}">
                <a16:creationId xmlns:a16="http://schemas.microsoft.com/office/drawing/2014/main" id="{3AA43FF5-173E-48EA-8FE7-B48220207A4F}"/>
              </a:ext>
            </a:extLst>
          </p:cNvPr>
          <p:cNvGrpSpPr/>
          <p:nvPr/>
        </p:nvGrpSpPr>
        <p:grpSpPr>
          <a:xfrm>
            <a:off x="0" y="527347"/>
            <a:ext cx="9906000" cy="44561"/>
            <a:chOff x="0" y="686959"/>
            <a:chExt cx="9906000" cy="44561"/>
          </a:xfrm>
        </p:grpSpPr>
        <p:cxnSp>
          <p:nvCxnSpPr>
            <p:cNvPr id="5" name="直線コネクタ 4">
              <a:extLst>
                <a:ext uri="{FF2B5EF4-FFF2-40B4-BE49-F238E27FC236}">
                  <a16:creationId xmlns:a16="http://schemas.microsoft.com/office/drawing/2014/main" id="{E54A2677-82B6-4B81-B291-41B23D28F88C}"/>
                </a:ext>
              </a:extLst>
            </p:cNvPr>
            <p:cNvCxnSpPr/>
            <p:nvPr/>
          </p:nvCxnSpPr>
          <p:spPr>
            <a:xfrm>
              <a:off x="0" y="731520"/>
              <a:ext cx="9906000" cy="0"/>
            </a:xfrm>
            <a:prstGeom prst="line">
              <a:avLst/>
            </a:prstGeom>
            <a:ln w="444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4F21C467-8C81-4CB9-97E8-978B1B1989C1}"/>
                </a:ext>
              </a:extLst>
            </p:cNvPr>
            <p:cNvCxnSpPr/>
            <p:nvPr/>
          </p:nvCxnSpPr>
          <p:spPr>
            <a:xfrm>
              <a:off x="0" y="686959"/>
              <a:ext cx="9906000"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9" name="Google Shape;429;p22">
            <a:extLst>
              <a:ext uri="{FF2B5EF4-FFF2-40B4-BE49-F238E27FC236}">
                <a16:creationId xmlns:a16="http://schemas.microsoft.com/office/drawing/2014/main" id="{08E4E953-C7C1-4D88-8601-E4E503FDF874}"/>
              </a:ext>
            </a:extLst>
          </p:cNvPr>
          <p:cNvSpPr/>
          <p:nvPr/>
        </p:nvSpPr>
        <p:spPr>
          <a:xfrm>
            <a:off x="60960" y="636791"/>
            <a:ext cx="5783580" cy="312634"/>
          </a:xfrm>
          <a:prstGeom prst="roundRect">
            <a:avLst>
              <a:gd name="adj" fmla="val 16667"/>
            </a:avLst>
          </a:prstGeom>
          <a:solidFill>
            <a:srgbClr val="002060"/>
          </a:solidFill>
          <a:ln>
            <a:noFill/>
          </a:ln>
        </p:spPr>
        <p:txBody>
          <a:bodyPr spcFirstLastPara="1" wrap="square" lIns="91425" tIns="36000" rIns="91425" bIns="0" anchor="t" anchorCtr="0">
            <a:spAutoFit/>
          </a:bodyPr>
          <a:lstStyle/>
          <a:p>
            <a:pPr marL="0" marR="0" lvl="0" indent="0" rtl="0">
              <a:spcBef>
                <a:spcPts val="0"/>
              </a:spcBef>
              <a:spcAft>
                <a:spcPts val="0"/>
              </a:spcAft>
              <a:buNone/>
            </a:pPr>
            <a:r>
              <a:rPr lang="ja-JP" altLang="en-US" sz="1600" b="1" dirty="0">
                <a:solidFill>
                  <a:srgbClr val="FFFFFF"/>
                </a:solidFill>
                <a:latin typeface="Meiryo"/>
                <a:ea typeface="Meiryo"/>
                <a:cs typeface="Meiryo"/>
                <a:sym typeface="Meiryo"/>
              </a:rPr>
              <a:t>地方自治法改正による議会手続のオンライン化（国の動き）</a:t>
            </a:r>
          </a:p>
        </p:txBody>
      </p:sp>
      <p:sp>
        <p:nvSpPr>
          <p:cNvPr id="10" name="テキスト ボックス 9">
            <a:extLst>
              <a:ext uri="{FF2B5EF4-FFF2-40B4-BE49-F238E27FC236}">
                <a16:creationId xmlns:a16="http://schemas.microsoft.com/office/drawing/2014/main" id="{15DBC492-9D4F-4124-A744-9B7992254C15}"/>
              </a:ext>
            </a:extLst>
          </p:cNvPr>
          <p:cNvSpPr txBox="1"/>
          <p:nvPr/>
        </p:nvSpPr>
        <p:spPr>
          <a:xfrm>
            <a:off x="30480" y="967390"/>
            <a:ext cx="5867400" cy="307777"/>
          </a:xfrm>
          <a:prstGeom prst="rect">
            <a:avLst/>
          </a:prstGeom>
          <a:noFill/>
        </p:spPr>
        <p:txBody>
          <a:bodyPr wrap="square">
            <a:spAutoFit/>
          </a:bodyPr>
          <a:lstStyle/>
          <a:p>
            <a:pPr marL="0" marR="0" lvl="0" indent="0" algn="just" rtl="0">
              <a:lnSpc>
                <a:spcPct val="100000"/>
              </a:lnSpc>
              <a:spcBef>
                <a:spcPts val="0"/>
              </a:spcBef>
              <a:spcAft>
                <a:spcPts val="0"/>
              </a:spcAft>
              <a:buClr>
                <a:schemeClr val="dk1"/>
              </a:buClr>
              <a:buSzPts val="1400"/>
              <a:buFont typeface="Noto Sans Symbols"/>
              <a:buNone/>
            </a:pPr>
            <a:r>
              <a:rPr lang="en-US" altLang="ja-JP" sz="1400" b="1" u="none" dirty="0">
                <a:solidFill>
                  <a:schemeClr val="tx1"/>
                </a:solidFill>
                <a:latin typeface="Meiryo"/>
                <a:ea typeface="Meiryo"/>
                <a:cs typeface="Meiryo"/>
                <a:sym typeface="Meiryo"/>
              </a:rPr>
              <a:t>【</a:t>
            </a:r>
            <a:r>
              <a:rPr lang="ja-JP" altLang="ja-JP" sz="1400" b="1" dirty="0">
                <a:solidFill>
                  <a:schemeClr val="tx1"/>
                </a:solidFill>
                <a:latin typeface="Meiryo"/>
                <a:ea typeface="Meiryo"/>
                <a:cs typeface="Meiryo"/>
                <a:sym typeface="Meiryo"/>
              </a:rPr>
              <a:t>第33次地方制度調査会</a:t>
            </a:r>
            <a:r>
              <a:rPr lang="ja-JP" altLang="en-US" sz="1400" b="1" dirty="0">
                <a:solidFill>
                  <a:schemeClr val="tx1"/>
                </a:solidFill>
                <a:latin typeface="Meiryo"/>
                <a:ea typeface="Meiryo"/>
                <a:cs typeface="Meiryo"/>
                <a:sym typeface="Meiryo"/>
              </a:rPr>
              <a:t>の</a:t>
            </a:r>
            <a:r>
              <a:rPr lang="ja-JP" altLang="ja-JP" sz="1400" b="1" dirty="0">
                <a:solidFill>
                  <a:schemeClr val="tx1"/>
                </a:solidFill>
                <a:latin typeface="Meiryo"/>
                <a:ea typeface="Meiryo"/>
                <a:cs typeface="Meiryo"/>
                <a:sym typeface="Meiryo"/>
              </a:rPr>
              <a:t>答申</a:t>
            </a:r>
            <a:r>
              <a:rPr lang="ja-JP" altLang="en-US" sz="1400" b="1" dirty="0">
                <a:solidFill>
                  <a:schemeClr val="tx1"/>
                </a:solidFill>
                <a:latin typeface="Meiryo"/>
                <a:ea typeface="Meiryo"/>
                <a:cs typeface="Meiryo"/>
                <a:sym typeface="Meiryo"/>
              </a:rPr>
              <a:t>（令和４年１２月）</a:t>
            </a:r>
            <a:r>
              <a:rPr lang="en-US" altLang="ja-JP" sz="1400" b="1" dirty="0">
                <a:solidFill>
                  <a:schemeClr val="tx1"/>
                </a:solidFill>
                <a:latin typeface="Meiryo"/>
                <a:ea typeface="Meiryo"/>
                <a:cs typeface="Meiryo"/>
                <a:sym typeface="Meiryo"/>
              </a:rPr>
              <a:t>】</a:t>
            </a:r>
            <a:endParaRPr lang="ja-JP" altLang="en-US" sz="1400" b="1" u="none" dirty="0">
              <a:solidFill>
                <a:schemeClr val="dk1"/>
              </a:solidFill>
              <a:latin typeface="Meiryo"/>
              <a:ea typeface="Meiryo"/>
              <a:sym typeface="Meiryo"/>
            </a:endParaRPr>
          </a:p>
        </p:txBody>
      </p:sp>
      <p:sp>
        <p:nvSpPr>
          <p:cNvPr id="11" name="テキスト ボックス 10">
            <a:extLst>
              <a:ext uri="{FF2B5EF4-FFF2-40B4-BE49-F238E27FC236}">
                <a16:creationId xmlns:a16="http://schemas.microsoft.com/office/drawing/2014/main" id="{87E3094B-F710-4CA8-901F-F83BFA61F2DD}"/>
              </a:ext>
            </a:extLst>
          </p:cNvPr>
          <p:cNvSpPr txBox="1"/>
          <p:nvPr/>
        </p:nvSpPr>
        <p:spPr>
          <a:xfrm>
            <a:off x="244520" y="1197583"/>
            <a:ext cx="9250315" cy="523220"/>
          </a:xfrm>
          <a:prstGeom prst="rect">
            <a:avLst/>
          </a:prstGeom>
          <a:noFill/>
        </p:spPr>
        <p:txBody>
          <a:bodyPr wrap="square">
            <a:spAutoFit/>
          </a:bodyPr>
          <a:lstStyle/>
          <a:p>
            <a:pPr marL="0" marR="0" lvl="0" indent="0" algn="just" rtl="0">
              <a:lnSpc>
                <a:spcPct val="100000"/>
              </a:lnSpc>
              <a:spcBef>
                <a:spcPts val="0"/>
              </a:spcBef>
              <a:spcAft>
                <a:spcPts val="0"/>
              </a:spcAft>
              <a:buClr>
                <a:schemeClr val="dk1"/>
              </a:buClr>
              <a:buSzPts val="1400"/>
              <a:buFont typeface="Noto Sans Symbols"/>
              <a:buNone/>
            </a:pPr>
            <a:r>
              <a:rPr lang="ja-JP" altLang="en-US" sz="1400" u="none" dirty="0">
                <a:solidFill>
                  <a:schemeClr val="tx1"/>
                </a:solidFill>
                <a:latin typeface="Meiryo"/>
                <a:ea typeface="Meiryo"/>
                <a:cs typeface="Meiryo"/>
                <a:sym typeface="Meiryo"/>
              </a:rPr>
              <a:t>　多様な住民が議会に関わる機会を広げる観点や、議会運営の合理化を図る観点から、</a:t>
            </a:r>
            <a:r>
              <a:rPr lang="ja-JP" altLang="ja-JP" sz="1400" b="1" dirty="0">
                <a:solidFill>
                  <a:schemeClr val="tx1"/>
                </a:solidFill>
                <a:latin typeface="Meiryo"/>
                <a:ea typeface="Meiryo"/>
                <a:cs typeface="Meiryo"/>
                <a:sym typeface="Meiryo"/>
              </a:rPr>
              <a:t>住民と議会、議会と国会等の間で行われる法令上の手続について</a:t>
            </a:r>
            <a:r>
              <a:rPr lang="ja-JP" altLang="en-US" sz="1400" b="1" dirty="0">
                <a:solidFill>
                  <a:schemeClr val="tx1"/>
                </a:solidFill>
                <a:latin typeface="Meiryo"/>
                <a:ea typeface="Meiryo"/>
                <a:cs typeface="Meiryo"/>
                <a:sym typeface="Meiryo"/>
              </a:rPr>
              <a:t>、</a:t>
            </a:r>
            <a:r>
              <a:rPr lang="ja-JP" altLang="ja-JP" sz="1400" b="1" dirty="0">
                <a:solidFill>
                  <a:schemeClr val="tx1"/>
                </a:solidFill>
                <a:latin typeface="Meiryo"/>
                <a:ea typeface="Meiryo"/>
                <a:cs typeface="Meiryo"/>
                <a:sym typeface="Meiryo"/>
              </a:rPr>
              <a:t>一括して、オンラインにより行うことを可能とすべき</a:t>
            </a:r>
            <a:r>
              <a:rPr lang="ja-JP" altLang="ja-JP" sz="1400" u="none" dirty="0">
                <a:solidFill>
                  <a:schemeClr val="tx1"/>
                </a:solidFill>
                <a:latin typeface="Meiryo"/>
                <a:ea typeface="Meiryo"/>
                <a:cs typeface="Meiryo"/>
                <a:sym typeface="Meiryo"/>
              </a:rPr>
              <a:t>ことを提言</a:t>
            </a:r>
            <a:endParaRPr lang="en-US" altLang="ja-JP" sz="1400" u="none" dirty="0">
              <a:solidFill>
                <a:schemeClr val="tx1"/>
              </a:solidFill>
              <a:latin typeface="Meiryo"/>
              <a:ea typeface="Meiryo"/>
              <a:cs typeface="Meiryo"/>
              <a:sym typeface="Meiryo"/>
            </a:endParaRPr>
          </a:p>
        </p:txBody>
      </p:sp>
      <p:sp>
        <p:nvSpPr>
          <p:cNvPr id="14" name="テキスト ボックス 13">
            <a:extLst>
              <a:ext uri="{FF2B5EF4-FFF2-40B4-BE49-F238E27FC236}">
                <a16:creationId xmlns:a16="http://schemas.microsoft.com/office/drawing/2014/main" id="{D09BA3EB-C55D-4842-8F48-C9362ABDB352}"/>
              </a:ext>
            </a:extLst>
          </p:cNvPr>
          <p:cNvSpPr txBox="1"/>
          <p:nvPr/>
        </p:nvSpPr>
        <p:spPr>
          <a:xfrm>
            <a:off x="0" y="1708255"/>
            <a:ext cx="4023360" cy="430887"/>
          </a:xfrm>
          <a:prstGeom prst="rect">
            <a:avLst/>
          </a:prstGeom>
          <a:noFill/>
        </p:spPr>
        <p:txBody>
          <a:bodyPr wrap="square">
            <a:spAutoFit/>
          </a:bodyPr>
          <a:lstStyle/>
          <a:p>
            <a:pPr marL="0" marR="0" lvl="0" indent="0" algn="just" rtl="0">
              <a:lnSpc>
                <a:spcPct val="150000"/>
              </a:lnSpc>
              <a:spcBef>
                <a:spcPts val="0"/>
              </a:spcBef>
              <a:spcAft>
                <a:spcPts val="0"/>
              </a:spcAft>
              <a:buClr>
                <a:schemeClr val="dk1"/>
              </a:buClr>
              <a:buSzPts val="1400"/>
              <a:buFont typeface="Noto Sans Symbols"/>
              <a:buNone/>
            </a:pPr>
            <a:r>
              <a:rPr lang="en-US" altLang="ja-JP" sz="1600" b="1" u="none" dirty="0">
                <a:solidFill>
                  <a:schemeClr val="dk1"/>
                </a:solidFill>
                <a:latin typeface="Meiryo"/>
                <a:ea typeface="Meiryo"/>
                <a:sym typeface="Meiryo"/>
              </a:rPr>
              <a:t>【</a:t>
            </a:r>
            <a:r>
              <a:rPr lang="ja-JP" altLang="en-US" sz="1600" b="1" u="none" dirty="0">
                <a:solidFill>
                  <a:schemeClr val="dk1"/>
                </a:solidFill>
                <a:latin typeface="Meiryo"/>
                <a:ea typeface="Meiryo"/>
                <a:sym typeface="Meiryo"/>
              </a:rPr>
              <a:t>地方自治法の改正（令和５年４月）</a:t>
            </a:r>
            <a:r>
              <a:rPr lang="en-US" altLang="ja-JP" sz="1600" b="1" u="none" dirty="0">
                <a:solidFill>
                  <a:schemeClr val="dk1"/>
                </a:solidFill>
                <a:latin typeface="Meiryo"/>
                <a:ea typeface="Meiryo"/>
                <a:sym typeface="Meiryo"/>
              </a:rPr>
              <a:t>】</a:t>
            </a:r>
          </a:p>
        </p:txBody>
      </p:sp>
      <p:sp>
        <p:nvSpPr>
          <p:cNvPr id="15" name="テキスト ボックス 14">
            <a:extLst>
              <a:ext uri="{FF2B5EF4-FFF2-40B4-BE49-F238E27FC236}">
                <a16:creationId xmlns:a16="http://schemas.microsoft.com/office/drawing/2014/main" id="{D5DA5530-C472-4150-8632-6F989A223645}"/>
              </a:ext>
            </a:extLst>
          </p:cNvPr>
          <p:cNvSpPr txBox="1"/>
          <p:nvPr/>
        </p:nvSpPr>
        <p:spPr>
          <a:xfrm>
            <a:off x="594681" y="2100852"/>
            <a:ext cx="9135832" cy="338554"/>
          </a:xfrm>
          <a:prstGeom prst="rect">
            <a:avLst/>
          </a:prstGeom>
          <a:noFill/>
        </p:spPr>
        <p:txBody>
          <a:bodyPr wrap="square">
            <a:spAutoFit/>
          </a:bodyPr>
          <a:lstStyle/>
          <a:p>
            <a:r>
              <a:rPr lang="ja-JP" altLang="en-US" sz="1600" b="1" u="sng" dirty="0">
                <a:solidFill>
                  <a:schemeClr val="dk1"/>
                </a:solidFill>
                <a:latin typeface="Meiryo"/>
                <a:ea typeface="Meiryo"/>
                <a:sym typeface="Meiryo"/>
              </a:rPr>
              <a:t>議会に係る手続のオンライン化が可能となった。</a:t>
            </a:r>
            <a:r>
              <a:rPr lang="ja-JP" altLang="en-US" sz="1400" b="0" u="none" dirty="0">
                <a:solidFill>
                  <a:schemeClr val="dk1"/>
                </a:solidFill>
                <a:latin typeface="Meiryo"/>
                <a:ea typeface="Meiryo"/>
                <a:sym typeface="Meiryo"/>
              </a:rPr>
              <a:t>（令和６年４月１日施行）</a:t>
            </a:r>
            <a:endParaRPr lang="ja-JP" altLang="en-US" sz="1400" dirty="0"/>
          </a:p>
        </p:txBody>
      </p:sp>
      <p:sp>
        <p:nvSpPr>
          <p:cNvPr id="19" name="テキスト ボックス 18">
            <a:extLst>
              <a:ext uri="{FF2B5EF4-FFF2-40B4-BE49-F238E27FC236}">
                <a16:creationId xmlns:a16="http://schemas.microsoft.com/office/drawing/2014/main" id="{30FADB84-83EA-4C90-B213-9782E6D964E0}"/>
              </a:ext>
            </a:extLst>
          </p:cNvPr>
          <p:cNvSpPr txBox="1"/>
          <p:nvPr/>
        </p:nvSpPr>
        <p:spPr>
          <a:xfrm>
            <a:off x="491492" y="2476839"/>
            <a:ext cx="4979670" cy="276999"/>
          </a:xfrm>
          <a:prstGeom prst="rect">
            <a:avLst/>
          </a:prstGeom>
          <a:noFill/>
        </p:spPr>
        <p:txBody>
          <a:bodyPr wrap="square">
            <a:spAutoFit/>
          </a:bodyPr>
          <a:lstStyle/>
          <a:p>
            <a:pPr marL="0" marR="0" lvl="0" indent="0" algn="l" rtl="0">
              <a:spcBef>
                <a:spcPts val="0"/>
              </a:spcBef>
              <a:spcAft>
                <a:spcPts val="0"/>
              </a:spcAft>
              <a:buNone/>
            </a:pPr>
            <a:r>
              <a:rPr lang="ja-JP" altLang="en-US" sz="1200" b="1" dirty="0">
                <a:solidFill>
                  <a:schemeClr val="dk1"/>
                </a:solidFill>
                <a:latin typeface="Meiryo"/>
                <a:ea typeface="Meiryo"/>
                <a:cs typeface="Meiryo"/>
                <a:sym typeface="Meiryo"/>
              </a:rPr>
              <a:t>＜</a:t>
            </a:r>
            <a:r>
              <a:rPr lang="ja-JP" altLang="ja-JP" sz="1200" b="1" dirty="0">
                <a:solidFill>
                  <a:schemeClr val="dk1"/>
                </a:solidFill>
                <a:latin typeface="Meiryo"/>
                <a:ea typeface="Meiryo"/>
                <a:cs typeface="Meiryo"/>
                <a:sym typeface="Meiryo"/>
              </a:rPr>
              <a:t>オンライン化が可能となった</a:t>
            </a:r>
            <a:r>
              <a:rPr lang="ja-JP" altLang="en-US" sz="1200" b="1" dirty="0">
                <a:solidFill>
                  <a:schemeClr val="dk1"/>
                </a:solidFill>
                <a:latin typeface="Meiryo"/>
                <a:ea typeface="Meiryo"/>
                <a:cs typeface="Meiryo"/>
                <a:sym typeface="Meiryo"/>
              </a:rPr>
              <a:t>主な</a:t>
            </a:r>
            <a:r>
              <a:rPr lang="ja-JP" altLang="ja-JP" sz="1200" b="1" dirty="0">
                <a:solidFill>
                  <a:schemeClr val="dk1"/>
                </a:solidFill>
                <a:latin typeface="Meiryo"/>
                <a:ea typeface="Meiryo"/>
                <a:cs typeface="Meiryo"/>
                <a:sym typeface="Meiryo"/>
              </a:rPr>
              <a:t>手続</a:t>
            </a:r>
            <a:r>
              <a:rPr lang="ja-JP" altLang="en-US" sz="1200" b="1" dirty="0">
                <a:solidFill>
                  <a:schemeClr val="dk1"/>
                </a:solidFill>
                <a:latin typeface="Meiryo"/>
                <a:ea typeface="Meiryo"/>
                <a:cs typeface="Meiryo"/>
                <a:sym typeface="Meiryo"/>
              </a:rPr>
              <a:t>＞</a:t>
            </a:r>
            <a:endParaRPr lang="ja-JP" altLang="en-US" sz="1200" dirty="0"/>
          </a:p>
        </p:txBody>
      </p:sp>
      <p:sp>
        <p:nvSpPr>
          <p:cNvPr id="28" name="テキスト ボックス 27">
            <a:extLst>
              <a:ext uri="{FF2B5EF4-FFF2-40B4-BE49-F238E27FC236}">
                <a16:creationId xmlns:a16="http://schemas.microsoft.com/office/drawing/2014/main" id="{AABA746D-9A2C-4350-B767-8519ABEAD2B3}"/>
              </a:ext>
            </a:extLst>
          </p:cNvPr>
          <p:cNvSpPr txBox="1"/>
          <p:nvPr/>
        </p:nvSpPr>
        <p:spPr>
          <a:xfrm>
            <a:off x="594678" y="3813951"/>
            <a:ext cx="9467849" cy="707886"/>
          </a:xfrm>
          <a:prstGeom prst="rect">
            <a:avLst/>
          </a:prstGeom>
          <a:noFill/>
        </p:spPr>
        <p:txBody>
          <a:bodyPr wrap="square">
            <a:spAutoFit/>
          </a:bodyPr>
          <a:lstStyle/>
          <a:p>
            <a:r>
              <a:rPr lang="ja-JP" altLang="en-US" sz="2000" b="1" spc="-100" dirty="0">
                <a:effectLst>
                  <a:outerShdw blurRad="38100" dist="38100" dir="2700000" algn="tl">
                    <a:srgbClr val="000000">
                      <a:alpha val="43137"/>
                    </a:srgbClr>
                  </a:outerShdw>
                </a:effectLst>
                <a:latin typeface="Meiryo"/>
                <a:ea typeface="Meiryo"/>
                <a:cs typeface="Meiryo"/>
                <a:sym typeface="Meiryo"/>
              </a:rPr>
              <a:t>　</a:t>
            </a:r>
            <a:r>
              <a:rPr lang="ja-JP" altLang="en-US" sz="2000" b="1" u="none" spc="-100" dirty="0">
                <a:solidFill>
                  <a:schemeClr val="tx1"/>
                </a:solidFill>
                <a:effectLst>
                  <a:outerShdw blurRad="38100" dist="38100" dir="2700000" algn="tl">
                    <a:srgbClr val="000000">
                      <a:alpha val="43137"/>
                    </a:srgbClr>
                  </a:outerShdw>
                </a:effectLst>
                <a:latin typeface="Meiryo"/>
                <a:ea typeface="Meiryo"/>
                <a:cs typeface="Meiryo"/>
                <a:sym typeface="Meiryo"/>
              </a:rPr>
              <a:t>全国トップクラスの議会改革をめざし、議会ＤＸを積極的に推進する観点から、</a:t>
            </a:r>
            <a:endParaRPr lang="en-US" altLang="ja-JP" sz="2000" b="1" u="none" spc="-100" dirty="0">
              <a:solidFill>
                <a:schemeClr val="tx1"/>
              </a:solidFill>
              <a:effectLst>
                <a:outerShdw blurRad="38100" dist="38100" dir="2700000" algn="tl">
                  <a:srgbClr val="000000">
                    <a:alpha val="43137"/>
                  </a:srgbClr>
                </a:outerShdw>
              </a:effectLst>
              <a:latin typeface="Meiryo"/>
              <a:ea typeface="Meiryo"/>
              <a:cs typeface="Meiryo"/>
              <a:sym typeface="Meiryo"/>
            </a:endParaRPr>
          </a:p>
          <a:p>
            <a:r>
              <a:rPr lang="ja-JP" altLang="en-US" sz="2000" b="1" spc="-100" dirty="0">
                <a:effectLst>
                  <a:outerShdw blurRad="38100" dist="38100" dir="2700000" algn="tl">
                    <a:srgbClr val="000000">
                      <a:alpha val="43137"/>
                    </a:srgbClr>
                  </a:outerShdw>
                </a:effectLst>
                <a:latin typeface="Meiryo"/>
                <a:ea typeface="Meiryo"/>
                <a:cs typeface="Meiryo"/>
                <a:sym typeface="Meiryo"/>
              </a:rPr>
              <a:t>府議会に係る</a:t>
            </a:r>
            <a:r>
              <a:rPr lang="ja-JP" altLang="en-US" sz="2000" b="1" u="none" spc="-100" dirty="0">
                <a:solidFill>
                  <a:schemeClr val="tx1"/>
                </a:solidFill>
                <a:effectLst>
                  <a:outerShdw blurRad="38100" dist="38100" dir="2700000" algn="tl">
                    <a:srgbClr val="000000">
                      <a:alpha val="43137"/>
                    </a:srgbClr>
                  </a:outerShdw>
                </a:effectLst>
                <a:latin typeface="Meiryo"/>
                <a:ea typeface="Meiryo"/>
                <a:cs typeface="Meiryo"/>
                <a:sym typeface="Meiryo"/>
              </a:rPr>
              <a:t>手続等のオンライン化が可能となるよう、速やかに取組みを進める。</a:t>
            </a:r>
            <a:endParaRPr lang="ja-JP" altLang="en-US" sz="2000" spc="-100" dirty="0"/>
          </a:p>
        </p:txBody>
      </p:sp>
      <p:sp>
        <p:nvSpPr>
          <p:cNvPr id="30" name="テキスト ボックス 29">
            <a:extLst>
              <a:ext uri="{FF2B5EF4-FFF2-40B4-BE49-F238E27FC236}">
                <a16:creationId xmlns:a16="http://schemas.microsoft.com/office/drawing/2014/main" id="{5AD7ED82-1A21-4431-80FE-977132879520}"/>
              </a:ext>
            </a:extLst>
          </p:cNvPr>
          <p:cNvSpPr txBox="1"/>
          <p:nvPr/>
        </p:nvSpPr>
        <p:spPr>
          <a:xfrm>
            <a:off x="706975" y="6178809"/>
            <a:ext cx="7111143" cy="400110"/>
          </a:xfrm>
          <a:prstGeom prst="rect">
            <a:avLst/>
          </a:prstGeom>
          <a:noFill/>
        </p:spPr>
        <p:txBody>
          <a:bodyPr wrap="square">
            <a:spAutoFit/>
          </a:bodyPr>
          <a:lstStyle/>
          <a:p>
            <a:r>
              <a:rPr lang="ja-JP" altLang="en-US" sz="2000" b="1" u="none" dirty="0">
                <a:solidFill>
                  <a:schemeClr val="tx1"/>
                </a:solidFill>
                <a:effectLst>
                  <a:outerShdw blurRad="38100" dist="38100" dir="2700000" algn="tl">
                    <a:srgbClr val="000000">
                      <a:alpha val="43137"/>
                    </a:srgbClr>
                  </a:outerShdw>
                </a:effectLst>
                <a:latin typeface="Meiryo"/>
                <a:ea typeface="Meiryo"/>
                <a:cs typeface="Meiryo"/>
                <a:sym typeface="Meiryo"/>
              </a:rPr>
              <a:t>◆　オンラインによる一般質問の実施に向けた規定を新設</a:t>
            </a:r>
            <a:endParaRPr lang="ja-JP" altLang="en-US" sz="2000" dirty="0"/>
          </a:p>
        </p:txBody>
      </p:sp>
      <p:sp>
        <p:nvSpPr>
          <p:cNvPr id="37" name="テキスト ボックス 36">
            <a:extLst>
              <a:ext uri="{FF2B5EF4-FFF2-40B4-BE49-F238E27FC236}">
                <a16:creationId xmlns:a16="http://schemas.microsoft.com/office/drawing/2014/main" id="{4177E831-99D4-4353-A11D-93E904BD98E6}"/>
              </a:ext>
            </a:extLst>
          </p:cNvPr>
          <p:cNvSpPr txBox="1"/>
          <p:nvPr/>
        </p:nvSpPr>
        <p:spPr>
          <a:xfrm>
            <a:off x="1394210" y="5036527"/>
            <a:ext cx="4503670" cy="830997"/>
          </a:xfrm>
          <a:prstGeom prst="rect">
            <a:avLst/>
          </a:prstGeom>
          <a:noFill/>
          <a:ln>
            <a:solidFill>
              <a:schemeClr val="accent1"/>
            </a:solidFill>
            <a:prstDash val="dash"/>
          </a:ln>
        </p:spPr>
        <p:txBody>
          <a:bodyPr wrap="square">
            <a:spAutoFit/>
          </a:bodyPr>
          <a:lstStyle/>
          <a:p>
            <a:r>
              <a:rPr lang="ja-JP" altLang="en-US" sz="1600" kern="100" dirty="0">
                <a:effectLst/>
                <a:latin typeface="メイリオ" panose="020B0604030504040204" pitchFamily="50" charset="-128"/>
                <a:ea typeface="メイリオ" panose="020B0604030504040204" pitchFamily="50" charset="-128"/>
              </a:rPr>
              <a:t>議会運営の基本となる</a:t>
            </a:r>
            <a:r>
              <a:rPr lang="ja-JP" altLang="en-US" sz="1600" b="1" kern="100" dirty="0">
                <a:effectLst/>
                <a:latin typeface="メイリオ" panose="020B0604030504040204" pitchFamily="50" charset="-128"/>
                <a:ea typeface="メイリオ" panose="020B0604030504040204" pitchFamily="50" charset="-128"/>
              </a:rPr>
              <a:t>「大阪府議会会議規則」</a:t>
            </a:r>
            <a:br>
              <a:rPr lang="en-US" altLang="ja-JP" sz="1600" b="1" kern="100" dirty="0">
                <a:effectLst/>
                <a:latin typeface="メイリオ" panose="020B0604030504040204" pitchFamily="50" charset="-128"/>
                <a:ea typeface="メイリオ" panose="020B0604030504040204" pitchFamily="50" charset="-128"/>
              </a:rPr>
            </a:br>
            <a:r>
              <a:rPr lang="ja-JP" altLang="en-US" sz="1600" b="1" kern="100" dirty="0">
                <a:effectLst/>
                <a:latin typeface="メイリオ" panose="020B0604030504040204" pitchFamily="50" charset="-128"/>
                <a:ea typeface="メイリオ" panose="020B0604030504040204" pitchFamily="50" charset="-128"/>
              </a:rPr>
              <a:t>「大阪府議会委員会条例」</a:t>
            </a:r>
            <a:r>
              <a:rPr lang="ja-JP" altLang="en-US" sz="1600" kern="100" dirty="0">
                <a:effectLst/>
                <a:latin typeface="メイリオ" panose="020B0604030504040204" pitchFamily="50" charset="-128"/>
                <a:ea typeface="メイリオ" panose="020B0604030504040204" pitchFamily="50" charset="-128"/>
              </a:rPr>
              <a:t>については、手続のオンライン化等について</a:t>
            </a:r>
            <a:r>
              <a:rPr lang="ja-JP" altLang="en-US" sz="1600" b="1" kern="100" dirty="0">
                <a:effectLst/>
                <a:latin typeface="メイリオ" panose="020B0604030504040204" pitchFamily="50" charset="-128"/>
                <a:ea typeface="メイリオ" panose="020B0604030504040204" pitchFamily="50" charset="-128"/>
              </a:rPr>
              <a:t>個別に改正</a:t>
            </a:r>
            <a:endParaRPr lang="ja-JP" altLang="en-US" sz="1600" dirty="0"/>
          </a:p>
        </p:txBody>
      </p:sp>
      <p:sp>
        <p:nvSpPr>
          <p:cNvPr id="38" name="テキスト ボックス 37">
            <a:extLst>
              <a:ext uri="{FF2B5EF4-FFF2-40B4-BE49-F238E27FC236}">
                <a16:creationId xmlns:a16="http://schemas.microsoft.com/office/drawing/2014/main" id="{6820CD73-D682-47F6-A384-18339829CC29}"/>
              </a:ext>
            </a:extLst>
          </p:cNvPr>
          <p:cNvSpPr txBox="1"/>
          <p:nvPr/>
        </p:nvSpPr>
        <p:spPr>
          <a:xfrm>
            <a:off x="5989319" y="5046304"/>
            <a:ext cx="3657599" cy="830997"/>
          </a:xfrm>
          <a:prstGeom prst="rect">
            <a:avLst/>
          </a:prstGeom>
          <a:noFill/>
          <a:ln>
            <a:solidFill>
              <a:schemeClr val="accent1"/>
            </a:solidFill>
            <a:prstDash val="dash"/>
          </a:ln>
        </p:spPr>
        <p:txBody>
          <a:bodyPr wrap="square">
            <a:spAutoFit/>
          </a:bodyPr>
          <a:lstStyle/>
          <a:p>
            <a:r>
              <a:rPr lang="ja-JP" altLang="en-US" sz="1600" b="1" kern="100" dirty="0">
                <a:effectLst/>
                <a:latin typeface="メイリオ" panose="020B0604030504040204" pitchFamily="50" charset="-128"/>
                <a:ea typeface="メイリオ" panose="020B0604030504040204" pitchFamily="50" charset="-128"/>
              </a:rPr>
              <a:t>その他の諸手続</a:t>
            </a:r>
            <a:r>
              <a:rPr lang="ja-JP" altLang="en-US" sz="1600" kern="100" dirty="0">
                <a:effectLst/>
                <a:latin typeface="メイリオ" panose="020B0604030504040204" pitchFamily="50" charset="-128"/>
                <a:ea typeface="メイリオ" panose="020B0604030504040204" pitchFamily="50" charset="-128"/>
              </a:rPr>
              <a:t>については、</a:t>
            </a:r>
            <a:br>
              <a:rPr lang="en-US" altLang="ja-JP" sz="1600" kern="100" dirty="0">
                <a:effectLst/>
                <a:latin typeface="メイリオ" panose="020B0604030504040204" pitchFamily="50" charset="-128"/>
                <a:ea typeface="メイリオ" panose="020B0604030504040204" pitchFamily="50" charset="-128"/>
              </a:rPr>
            </a:br>
            <a:r>
              <a:rPr lang="ja-JP" altLang="en-US" sz="1600" b="1" kern="100" dirty="0">
                <a:effectLst/>
                <a:latin typeface="メイリオ" panose="020B0604030504040204" pitchFamily="50" charset="-128"/>
                <a:ea typeface="メイリオ" panose="020B0604030504040204" pitchFamily="50" charset="-128"/>
              </a:rPr>
              <a:t>一括してオンライン化</a:t>
            </a:r>
            <a:r>
              <a:rPr lang="ja-JP" altLang="en-US" sz="1600" kern="100" dirty="0">
                <a:effectLst/>
                <a:latin typeface="メイリオ" panose="020B0604030504040204" pitchFamily="50" charset="-128"/>
                <a:ea typeface="メイリオ" panose="020B0604030504040204" pitchFamily="50" charset="-128"/>
              </a:rPr>
              <a:t>が可能となるよう、</a:t>
            </a:r>
            <a:r>
              <a:rPr lang="ja-JP" altLang="en-US" sz="1600" b="1" kern="100" dirty="0">
                <a:effectLst/>
                <a:latin typeface="メイリオ" panose="020B0604030504040204" pitchFamily="50" charset="-128"/>
                <a:ea typeface="メイリオ" panose="020B0604030504040204" pitchFamily="50" charset="-128"/>
              </a:rPr>
              <a:t>新たに条例を制定</a:t>
            </a:r>
            <a:endParaRPr lang="ja-JP" altLang="en-US" sz="1600" dirty="0"/>
          </a:p>
        </p:txBody>
      </p:sp>
      <p:sp>
        <p:nvSpPr>
          <p:cNvPr id="39" name="矢印: 下 38">
            <a:extLst>
              <a:ext uri="{FF2B5EF4-FFF2-40B4-BE49-F238E27FC236}">
                <a16:creationId xmlns:a16="http://schemas.microsoft.com/office/drawing/2014/main" id="{D4661A5B-DE17-4EB8-ABC7-2465CF36CD34}"/>
              </a:ext>
            </a:extLst>
          </p:cNvPr>
          <p:cNvSpPr/>
          <p:nvPr/>
        </p:nvSpPr>
        <p:spPr>
          <a:xfrm>
            <a:off x="4173928" y="3428034"/>
            <a:ext cx="1017418" cy="207626"/>
          </a:xfrm>
          <a:prstGeom prst="down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F18208F5-9F50-4A6A-8245-294C2CC370AD}"/>
              </a:ext>
            </a:extLst>
          </p:cNvPr>
          <p:cNvSpPr/>
          <p:nvPr/>
        </p:nvSpPr>
        <p:spPr>
          <a:xfrm>
            <a:off x="60959" y="3650798"/>
            <a:ext cx="9706196" cy="3064075"/>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C6A4166D-74CC-446A-805F-B5CF389DC51C}"/>
              </a:ext>
            </a:extLst>
          </p:cNvPr>
          <p:cNvSpPr txBox="1"/>
          <p:nvPr/>
        </p:nvSpPr>
        <p:spPr>
          <a:xfrm>
            <a:off x="1276349" y="5890610"/>
            <a:ext cx="2297430" cy="261610"/>
          </a:xfrm>
          <a:prstGeom prst="rect">
            <a:avLst/>
          </a:prstGeom>
          <a:noFill/>
        </p:spPr>
        <p:txBody>
          <a:bodyPr wrap="square">
            <a:spAutoFit/>
          </a:bodyPr>
          <a:lstStyle/>
          <a:p>
            <a:r>
              <a:rPr lang="en-US" altLang="ja-JP" sz="1100" dirty="0">
                <a:solidFill>
                  <a:schemeClr val="tx1"/>
                </a:solidFill>
                <a:latin typeface="Meiryo"/>
                <a:ea typeface="Meiryo"/>
                <a:cs typeface="Meiryo"/>
                <a:sym typeface="Meiryo"/>
              </a:rPr>
              <a:t>※</a:t>
            </a:r>
            <a:r>
              <a:rPr lang="ja-JP" altLang="en-US" sz="1100" dirty="0">
                <a:solidFill>
                  <a:schemeClr val="tx1"/>
                </a:solidFill>
                <a:latin typeface="Meiryo"/>
                <a:ea typeface="Meiryo"/>
                <a:cs typeface="Meiryo"/>
                <a:sym typeface="Meiryo"/>
              </a:rPr>
              <a:t>書面による手続も継続して対応</a:t>
            </a:r>
            <a:endParaRPr lang="ja-JP" altLang="en-US" sz="1100" dirty="0"/>
          </a:p>
        </p:txBody>
      </p:sp>
      <p:sp>
        <p:nvSpPr>
          <p:cNvPr id="44" name="正方形/長方形 43">
            <a:extLst>
              <a:ext uri="{FF2B5EF4-FFF2-40B4-BE49-F238E27FC236}">
                <a16:creationId xmlns:a16="http://schemas.microsoft.com/office/drawing/2014/main" id="{86272C48-CF8D-4CD5-9F1A-14B4363E191F}"/>
              </a:ext>
            </a:extLst>
          </p:cNvPr>
          <p:cNvSpPr/>
          <p:nvPr/>
        </p:nvSpPr>
        <p:spPr>
          <a:xfrm>
            <a:off x="60959" y="624001"/>
            <a:ext cx="9784081" cy="273914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123491E4-2BC5-4B05-B311-A85051F0558E}"/>
              </a:ext>
            </a:extLst>
          </p:cNvPr>
          <p:cNvSpPr txBox="1"/>
          <p:nvPr/>
        </p:nvSpPr>
        <p:spPr>
          <a:xfrm>
            <a:off x="807720" y="3016190"/>
            <a:ext cx="5090160" cy="276999"/>
          </a:xfrm>
          <a:prstGeom prst="rect">
            <a:avLst/>
          </a:prstGeom>
          <a:noFill/>
        </p:spPr>
        <p:txBody>
          <a:bodyPr wrap="square">
            <a:spAutoFit/>
          </a:bodyPr>
          <a:lstStyle/>
          <a:p>
            <a:pPr marL="144000" marR="0" lvl="0" indent="-45720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cs typeface="Meiryo"/>
                <a:sym typeface="Meiryo"/>
              </a:rPr>
              <a:t>・議員から議長への</a:t>
            </a:r>
            <a:r>
              <a:rPr lang="ja-JP" altLang="en-US" sz="1200" b="1" dirty="0">
                <a:latin typeface="メイリオ" panose="020B0604030504040204" pitchFamily="50" charset="-128"/>
                <a:ea typeface="メイリオ" panose="020B0604030504040204" pitchFamily="50" charset="-128"/>
                <a:cs typeface="Meiryo"/>
                <a:sym typeface="Meiryo"/>
              </a:rPr>
              <a:t>政務活動費に係る収入及び支出の報告</a:t>
            </a:r>
            <a:endParaRPr lang="ja-JP" altLang="en-US" sz="1200" dirty="0">
              <a:latin typeface="メイリオ" panose="020B0604030504040204" pitchFamily="50" charset="-128"/>
              <a:ea typeface="メイリオ" panose="020B0604030504040204" pitchFamily="50" charset="-128"/>
            </a:endParaRPr>
          </a:p>
        </p:txBody>
      </p:sp>
      <p:sp>
        <p:nvSpPr>
          <p:cNvPr id="49" name="テキスト ボックス 48">
            <a:extLst>
              <a:ext uri="{FF2B5EF4-FFF2-40B4-BE49-F238E27FC236}">
                <a16:creationId xmlns:a16="http://schemas.microsoft.com/office/drawing/2014/main" id="{F31007E4-F4F3-4318-8CE0-296D6297377B}"/>
              </a:ext>
            </a:extLst>
          </p:cNvPr>
          <p:cNvSpPr txBox="1"/>
          <p:nvPr/>
        </p:nvSpPr>
        <p:spPr>
          <a:xfrm>
            <a:off x="5584372" y="3021027"/>
            <a:ext cx="4536124" cy="276999"/>
          </a:xfrm>
          <a:prstGeom prst="rect">
            <a:avLst/>
          </a:prstGeom>
          <a:noFill/>
        </p:spPr>
        <p:txBody>
          <a:bodyPr wrap="square">
            <a:spAutoFit/>
          </a:bodyPr>
          <a:lstStyle/>
          <a:p>
            <a:pPr marL="144000" marR="0" lvl="0" indent="-45720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ea typeface="メイリオ" panose="020B0604030504040204" pitchFamily="50" charset="-128"/>
                <a:cs typeface="Meiryo"/>
                <a:sym typeface="Meiryo"/>
              </a:rPr>
              <a:t>・議員又は委員会から議会への</a:t>
            </a:r>
            <a:r>
              <a:rPr lang="ja-JP" altLang="en-US" sz="1200" b="1" dirty="0">
                <a:latin typeface="メイリオ" panose="020B0604030504040204" pitchFamily="50" charset="-128"/>
                <a:ea typeface="メイリオ" panose="020B0604030504040204" pitchFamily="50" charset="-128"/>
                <a:cs typeface="Meiryo"/>
                <a:sym typeface="Meiryo"/>
              </a:rPr>
              <a:t>議案</a:t>
            </a:r>
            <a:r>
              <a:rPr lang="ja-JP" altLang="en-US" sz="1200" b="0" dirty="0">
                <a:latin typeface="メイリオ" panose="020B0604030504040204" pitchFamily="50" charset="-128"/>
                <a:ea typeface="メイリオ" panose="020B0604030504040204" pitchFamily="50" charset="-128"/>
                <a:cs typeface="Meiryo"/>
                <a:sym typeface="Meiryo"/>
              </a:rPr>
              <a:t>の提出　　　　など</a:t>
            </a:r>
            <a:endParaRPr kumimoji="1" lang="ja-JP" altLang="en-US" sz="1200" dirty="0">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5537DFE2-4348-4598-B5F8-72CF97BAF886}"/>
              </a:ext>
            </a:extLst>
          </p:cNvPr>
          <p:cNvSpPr txBox="1"/>
          <p:nvPr/>
        </p:nvSpPr>
        <p:spPr>
          <a:xfrm>
            <a:off x="5584372" y="2767338"/>
            <a:ext cx="3627120" cy="276999"/>
          </a:xfrm>
          <a:prstGeom prst="rect">
            <a:avLst/>
          </a:prstGeom>
          <a:noFill/>
        </p:spPr>
        <p:txBody>
          <a:bodyPr wrap="square">
            <a:spAutoFit/>
          </a:bodyPr>
          <a:lstStyle/>
          <a:p>
            <a:pPr marL="144000" indent="-457200"/>
            <a:r>
              <a:rPr lang="ja-JP" altLang="en-US" sz="1200" dirty="0">
                <a:latin typeface="メイリオ" panose="020B0604030504040204" pitchFamily="50" charset="-128"/>
                <a:ea typeface="メイリオ" panose="020B0604030504040204" pitchFamily="50" charset="-128"/>
                <a:cs typeface="Meiryo"/>
                <a:sym typeface="Meiryo"/>
              </a:rPr>
              <a:t>・議会から国会に対する</a:t>
            </a:r>
            <a:r>
              <a:rPr lang="ja-JP" altLang="ja-JP" sz="1200" b="1" dirty="0">
                <a:latin typeface="メイリオ" panose="020B0604030504040204" pitchFamily="50" charset="-128"/>
                <a:ea typeface="メイリオ" panose="020B0604030504040204" pitchFamily="50" charset="-128"/>
                <a:cs typeface="Meiryo"/>
                <a:sym typeface="Meiryo"/>
              </a:rPr>
              <a:t>意見書</a:t>
            </a:r>
            <a:r>
              <a:rPr lang="ja-JP" altLang="ja-JP" sz="1200" b="0" dirty="0">
                <a:latin typeface="メイリオ" panose="020B0604030504040204" pitchFamily="50" charset="-128"/>
                <a:ea typeface="メイリオ" panose="020B0604030504040204" pitchFamily="50" charset="-128"/>
                <a:cs typeface="Meiryo"/>
                <a:sym typeface="Meiryo"/>
              </a:rPr>
              <a:t>の提出</a:t>
            </a:r>
            <a:endParaRPr kumimoji="1" lang="ja-JP" altLang="en-US" sz="1200" b="0" dirty="0">
              <a:latin typeface="メイリオ" panose="020B0604030504040204" pitchFamily="50" charset="-128"/>
              <a:ea typeface="メイリオ" panose="020B0604030504040204" pitchFamily="50" charset="-128"/>
            </a:endParaRPr>
          </a:p>
        </p:txBody>
      </p:sp>
      <p:sp>
        <p:nvSpPr>
          <p:cNvPr id="53" name="テキスト ボックス 52">
            <a:extLst>
              <a:ext uri="{FF2B5EF4-FFF2-40B4-BE49-F238E27FC236}">
                <a16:creationId xmlns:a16="http://schemas.microsoft.com/office/drawing/2014/main" id="{5216020A-D8E5-436F-9DE9-8C03DB070746}"/>
              </a:ext>
            </a:extLst>
          </p:cNvPr>
          <p:cNvSpPr txBox="1"/>
          <p:nvPr/>
        </p:nvSpPr>
        <p:spPr>
          <a:xfrm>
            <a:off x="804445" y="2767339"/>
            <a:ext cx="3956966" cy="276999"/>
          </a:xfrm>
          <a:prstGeom prst="rect">
            <a:avLst/>
          </a:prstGeom>
          <a:noFill/>
        </p:spPr>
        <p:txBody>
          <a:bodyPr wrap="square">
            <a:spAutoFit/>
          </a:bodyPr>
          <a:lstStyle/>
          <a:p>
            <a:pPr marL="144000" indent="-457200"/>
            <a:r>
              <a:rPr lang="ja-JP" altLang="en-US" sz="1200" dirty="0">
                <a:latin typeface="メイリオ" panose="020B0604030504040204" pitchFamily="50" charset="-128"/>
                <a:ea typeface="メイリオ" panose="020B0604030504040204" pitchFamily="50" charset="-128"/>
                <a:cs typeface="Meiryo"/>
                <a:sym typeface="Meiryo"/>
              </a:rPr>
              <a:t>・請願者から議会に対する</a:t>
            </a:r>
            <a:r>
              <a:rPr lang="ja-JP" altLang="ja-JP" sz="1200" b="1" dirty="0">
                <a:latin typeface="メイリオ" panose="020B0604030504040204" pitchFamily="50" charset="-128"/>
                <a:ea typeface="メイリオ" panose="020B0604030504040204" pitchFamily="50" charset="-128"/>
                <a:cs typeface="Meiryo"/>
                <a:sym typeface="Meiryo"/>
              </a:rPr>
              <a:t>請願書</a:t>
            </a:r>
            <a:r>
              <a:rPr lang="ja-JP" altLang="ja-JP" sz="1200" b="0" dirty="0">
                <a:latin typeface="メイリオ" panose="020B0604030504040204" pitchFamily="50" charset="-128"/>
                <a:ea typeface="メイリオ" panose="020B0604030504040204" pitchFamily="50" charset="-128"/>
                <a:cs typeface="Meiryo"/>
                <a:sym typeface="Meiryo"/>
              </a:rPr>
              <a:t>の提出</a:t>
            </a:r>
            <a:endParaRPr kumimoji="1" lang="ja-JP" altLang="en-US" sz="1200" b="0" dirty="0">
              <a:latin typeface="メイリオ" panose="020B0604030504040204" pitchFamily="50" charset="-128"/>
              <a:ea typeface="メイリオ" panose="020B0604030504040204" pitchFamily="50" charset="-128"/>
            </a:endParaRPr>
          </a:p>
        </p:txBody>
      </p:sp>
      <p:sp>
        <p:nvSpPr>
          <p:cNvPr id="57" name="テキスト ボックス 56">
            <a:extLst>
              <a:ext uri="{FF2B5EF4-FFF2-40B4-BE49-F238E27FC236}">
                <a16:creationId xmlns:a16="http://schemas.microsoft.com/office/drawing/2014/main" id="{4F7487EA-C940-4081-8C06-AD52A3348888}"/>
              </a:ext>
            </a:extLst>
          </p:cNvPr>
          <p:cNvSpPr txBox="1"/>
          <p:nvPr/>
        </p:nvSpPr>
        <p:spPr>
          <a:xfrm>
            <a:off x="760232" y="143127"/>
            <a:ext cx="8385533" cy="461665"/>
          </a:xfrm>
          <a:prstGeom prst="rect">
            <a:avLst/>
          </a:prstGeom>
          <a:noFill/>
        </p:spPr>
        <p:txBody>
          <a:bodyPr wrap="square">
            <a:spAutoFit/>
          </a:bodyPr>
          <a:lstStyle/>
          <a:p>
            <a:r>
              <a:rPr lang="ja-JP" altLang="en-US" sz="2400" b="1" dirty="0">
                <a:latin typeface="メイリオ" panose="020B0604030504040204" pitchFamily="50" charset="-128"/>
                <a:ea typeface="メイリオ" panose="020B0604030504040204" pitchFamily="50" charset="-128"/>
              </a:rPr>
              <a:t>議会手続のオンライン化に係る国の動き 及び 府議会の方針</a:t>
            </a:r>
            <a:endParaRPr lang="en-US" altLang="ja-JP" sz="2400" b="1" dirty="0">
              <a:latin typeface="メイリオ" panose="020B0604030504040204" pitchFamily="50" charset="-128"/>
              <a:ea typeface="メイリオ" panose="020B0604030504040204" pitchFamily="50" charset="-128"/>
            </a:endParaRPr>
          </a:p>
        </p:txBody>
      </p:sp>
      <p:sp>
        <p:nvSpPr>
          <p:cNvPr id="58" name="正方形/長方形 57">
            <a:extLst>
              <a:ext uri="{FF2B5EF4-FFF2-40B4-BE49-F238E27FC236}">
                <a16:creationId xmlns:a16="http://schemas.microsoft.com/office/drawing/2014/main" id="{A6DCB83B-EF39-4330-9EDC-53F06414F28D}"/>
              </a:ext>
            </a:extLst>
          </p:cNvPr>
          <p:cNvSpPr/>
          <p:nvPr/>
        </p:nvSpPr>
        <p:spPr>
          <a:xfrm>
            <a:off x="883920" y="2727063"/>
            <a:ext cx="8694420" cy="575402"/>
          </a:xfrm>
          <a:prstGeom prst="rect">
            <a:avLst/>
          </a:prstGeom>
          <a:no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FA8C473B-C990-4C86-BCFA-69DA0D22BB81}"/>
              </a:ext>
            </a:extLst>
          </p:cNvPr>
          <p:cNvSpPr txBox="1"/>
          <p:nvPr/>
        </p:nvSpPr>
        <p:spPr>
          <a:xfrm>
            <a:off x="693418" y="4651262"/>
            <a:ext cx="7111143" cy="400110"/>
          </a:xfrm>
          <a:prstGeom prst="rect">
            <a:avLst/>
          </a:prstGeom>
          <a:noFill/>
        </p:spPr>
        <p:txBody>
          <a:bodyPr wrap="square">
            <a:spAutoFit/>
          </a:bodyPr>
          <a:lstStyle/>
          <a:p>
            <a:r>
              <a:rPr lang="ja-JP" altLang="en-US" sz="2000" b="1" u="none" dirty="0">
                <a:solidFill>
                  <a:schemeClr val="tx1"/>
                </a:solidFill>
                <a:effectLst>
                  <a:outerShdw blurRad="38100" dist="38100" dir="2700000" algn="tl">
                    <a:srgbClr val="000000">
                      <a:alpha val="43137"/>
                    </a:srgbClr>
                  </a:outerShdw>
                </a:effectLst>
                <a:latin typeface="Meiryo"/>
                <a:ea typeface="Meiryo"/>
                <a:cs typeface="Meiryo"/>
                <a:sym typeface="Meiryo"/>
              </a:rPr>
              <a:t>◆　手続のオンライン化に向けた規定を整備</a:t>
            </a:r>
            <a:endParaRPr lang="ja-JP" altLang="en-US" sz="2000" dirty="0"/>
          </a:p>
        </p:txBody>
      </p:sp>
      <p:pic>
        <p:nvPicPr>
          <p:cNvPr id="3" name="図 2">
            <a:extLst>
              <a:ext uri="{FF2B5EF4-FFF2-40B4-BE49-F238E27FC236}">
                <a16:creationId xmlns:a16="http://schemas.microsoft.com/office/drawing/2014/main" id="{30626C49-3996-415F-8D0B-AB2A55E1E6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842" y="3813951"/>
            <a:ext cx="482143" cy="687192"/>
          </a:xfrm>
          <a:prstGeom prst="rect">
            <a:avLst/>
          </a:prstGeom>
        </p:spPr>
      </p:pic>
      <p:pic>
        <p:nvPicPr>
          <p:cNvPr id="8" name="図 7">
            <a:extLst>
              <a:ext uri="{FF2B5EF4-FFF2-40B4-BE49-F238E27FC236}">
                <a16:creationId xmlns:a16="http://schemas.microsoft.com/office/drawing/2014/main" id="{31B1284B-7D59-48D8-A805-4B3DA50BD1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842" y="4684861"/>
            <a:ext cx="482143" cy="1925801"/>
          </a:xfrm>
          <a:prstGeom prst="rect">
            <a:avLst/>
          </a:prstGeom>
        </p:spPr>
      </p:pic>
    </p:spTree>
    <p:extLst>
      <p:ext uri="{BB962C8B-B14F-4D97-AF65-F5344CB8AC3E}">
        <p14:creationId xmlns:p14="http://schemas.microsoft.com/office/powerpoint/2010/main" val="2838591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a:extLst>
              <a:ext uri="{FF2B5EF4-FFF2-40B4-BE49-F238E27FC236}">
                <a16:creationId xmlns:a16="http://schemas.microsoft.com/office/drawing/2014/main" id="{8883666D-50A5-4714-AB1F-54E8216554B4}"/>
              </a:ext>
            </a:extLst>
          </p:cNvPr>
          <p:cNvSpPr/>
          <p:nvPr/>
        </p:nvSpPr>
        <p:spPr>
          <a:xfrm>
            <a:off x="5370423" y="2961254"/>
            <a:ext cx="4387025" cy="246951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B8CC5169-FDBF-421C-AC01-705EA5B0200A}"/>
              </a:ext>
            </a:extLst>
          </p:cNvPr>
          <p:cNvSpPr/>
          <p:nvPr/>
        </p:nvSpPr>
        <p:spPr>
          <a:xfrm>
            <a:off x="5396556" y="698435"/>
            <a:ext cx="4387025" cy="214716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88B9BFDF-6874-41E1-8643-CCBA94687C43}"/>
              </a:ext>
            </a:extLst>
          </p:cNvPr>
          <p:cNvSpPr/>
          <p:nvPr/>
        </p:nvSpPr>
        <p:spPr>
          <a:xfrm>
            <a:off x="122419" y="742344"/>
            <a:ext cx="5163080" cy="596325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Google Shape;429;p22">
            <a:extLst>
              <a:ext uri="{FF2B5EF4-FFF2-40B4-BE49-F238E27FC236}">
                <a16:creationId xmlns:a16="http://schemas.microsoft.com/office/drawing/2014/main" id="{A0CD46AA-2D15-4203-8931-B4343B2702C2}"/>
              </a:ext>
            </a:extLst>
          </p:cNvPr>
          <p:cNvSpPr/>
          <p:nvPr/>
        </p:nvSpPr>
        <p:spPr>
          <a:xfrm>
            <a:off x="200239" y="742344"/>
            <a:ext cx="3360570" cy="346686"/>
          </a:xfrm>
          <a:prstGeom prst="roundRect">
            <a:avLst>
              <a:gd name="adj" fmla="val 16667"/>
            </a:avLst>
          </a:prstGeom>
          <a:solidFill>
            <a:srgbClr val="002060"/>
          </a:solidFill>
          <a:ln>
            <a:noFill/>
          </a:ln>
        </p:spPr>
        <p:txBody>
          <a:bodyPr spcFirstLastPara="1" wrap="square" lIns="91425" tIns="36000" rIns="91425" bIns="0" anchor="t" anchorCtr="0">
            <a:spAutoFit/>
          </a:bodyPr>
          <a:lstStyle/>
          <a:p>
            <a:pPr marL="0" marR="0" lvl="0" indent="0" rtl="0">
              <a:spcBef>
                <a:spcPts val="0"/>
              </a:spcBef>
              <a:spcAft>
                <a:spcPts val="0"/>
              </a:spcAft>
              <a:buNone/>
            </a:pPr>
            <a:r>
              <a:rPr lang="ja-JP" altLang="en-US" b="1" dirty="0">
                <a:solidFill>
                  <a:srgbClr val="FFFFFF"/>
                </a:solidFill>
                <a:latin typeface="Meiryo"/>
                <a:ea typeface="Meiryo"/>
                <a:cs typeface="Meiryo"/>
                <a:sym typeface="Meiryo"/>
              </a:rPr>
              <a:t>大阪府議会会議規則の改正</a:t>
            </a:r>
          </a:p>
        </p:txBody>
      </p:sp>
      <p:sp>
        <p:nvSpPr>
          <p:cNvPr id="4" name="テキスト ボックス 3">
            <a:extLst>
              <a:ext uri="{FF2B5EF4-FFF2-40B4-BE49-F238E27FC236}">
                <a16:creationId xmlns:a16="http://schemas.microsoft.com/office/drawing/2014/main" id="{7DAD4A39-A98E-48A5-9A6D-F27E0A4A54BB}"/>
              </a:ext>
            </a:extLst>
          </p:cNvPr>
          <p:cNvSpPr txBox="1"/>
          <p:nvPr/>
        </p:nvSpPr>
        <p:spPr>
          <a:xfrm>
            <a:off x="183868" y="1143507"/>
            <a:ext cx="3037625" cy="369332"/>
          </a:xfrm>
          <a:prstGeom prst="rect">
            <a:avLst/>
          </a:prstGeom>
          <a:noFill/>
        </p:spPr>
        <p:txBody>
          <a:bodyPr wrap="square">
            <a:spAutoFit/>
          </a:bodyPr>
          <a:lstStyle/>
          <a:p>
            <a:r>
              <a:rPr lang="ja-JP" altLang="en-US" b="1" kern="100" dirty="0">
                <a:effectLst/>
                <a:latin typeface="メイリオ" panose="020B0604030504040204" pitchFamily="50" charset="-128"/>
                <a:ea typeface="メイリオ" panose="020B0604030504040204" pitchFamily="50" charset="-128"/>
              </a:rPr>
              <a:t>〇　</a:t>
            </a:r>
            <a:r>
              <a:rPr lang="ja-JP" altLang="ja-JP" b="1" kern="100" dirty="0">
                <a:effectLst/>
                <a:latin typeface="メイリオ" panose="020B0604030504040204" pitchFamily="50" charset="-128"/>
                <a:ea typeface="メイリオ" panose="020B0604030504040204" pitchFamily="50" charset="-128"/>
              </a:rPr>
              <a:t>手続のオンライン化</a:t>
            </a:r>
            <a:endParaRPr lang="ja-JP" altLang="en-US" dirty="0"/>
          </a:p>
        </p:txBody>
      </p:sp>
      <p:sp>
        <p:nvSpPr>
          <p:cNvPr id="5" name="テキスト ボックス 4">
            <a:extLst>
              <a:ext uri="{FF2B5EF4-FFF2-40B4-BE49-F238E27FC236}">
                <a16:creationId xmlns:a16="http://schemas.microsoft.com/office/drawing/2014/main" id="{F4BAC76A-F0A4-42CE-A524-3619854DBD53}"/>
              </a:ext>
            </a:extLst>
          </p:cNvPr>
          <p:cNvSpPr txBox="1"/>
          <p:nvPr/>
        </p:nvSpPr>
        <p:spPr>
          <a:xfrm>
            <a:off x="688134" y="4811909"/>
            <a:ext cx="4746105" cy="307777"/>
          </a:xfrm>
          <a:prstGeom prst="rect">
            <a:avLst/>
          </a:prstGeom>
          <a:noFill/>
        </p:spPr>
        <p:txBody>
          <a:bodyPr wrap="square">
            <a:spAutoFit/>
          </a:bodyPr>
          <a:lstStyle/>
          <a:p>
            <a:pPr marL="144000" indent="-457200" algn="just">
              <a:spcBef>
                <a:spcPts val="600"/>
              </a:spcBef>
            </a:pPr>
            <a:r>
              <a:rPr lang="en-US" altLang="ja-JP" sz="1400" kern="100" dirty="0">
                <a:effectLst/>
                <a:latin typeface="メイリオ" panose="020B0604030504040204" pitchFamily="50" charset="-128"/>
                <a:ea typeface="メイリオ" panose="020B0604030504040204" pitchFamily="50" charset="-128"/>
              </a:rPr>
              <a:t>※</a:t>
            </a:r>
            <a:r>
              <a:rPr lang="ja-JP" altLang="en-US" sz="1400" kern="100" dirty="0">
                <a:latin typeface="メイリオ" panose="020B0604030504040204" pitchFamily="50" charset="-128"/>
                <a:ea typeface="メイリオ" panose="020B0604030504040204" pitchFamily="50" charset="-128"/>
              </a:rPr>
              <a:t> 運営に係る詳細な規定は、６月定例会で整備</a:t>
            </a:r>
            <a:endParaRPr lang="en-US" altLang="ja-JP" sz="1400" kern="100" dirty="0">
              <a:latin typeface="メイリオ" panose="020B0604030504040204" pitchFamily="50" charset="-128"/>
              <a:ea typeface="メイリオ" panose="020B0604030504040204" pitchFamily="50" charset="-128"/>
            </a:endParaRPr>
          </a:p>
        </p:txBody>
      </p:sp>
      <p:sp>
        <p:nvSpPr>
          <p:cNvPr id="6" name="Google Shape;432;p22">
            <a:extLst>
              <a:ext uri="{FF2B5EF4-FFF2-40B4-BE49-F238E27FC236}">
                <a16:creationId xmlns:a16="http://schemas.microsoft.com/office/drawing/2014/main" id="{4ADCBA9F-E8D2-408D-8C74-40DBA796D915}"/>
              </a:ext>
            </a:extLst>
          </p:cNvPr>
          <p:cNvSpPr txBox="1"/>
          <p:nvPr/>
        </p:nvSpPr>
        <p:spPr>
          <a:xfrm>
            <a:off x="474157" y="2054200"/>
            <a:ext cx="3685242" cy="276959"/>
          </a:xfrm>
          <a:prstGeom prst="rect">
            <a:avLst/>
          </a:prstGeom>
          <a:noFill/>
          <a:ln w="6350" cap="flat" cmpd="sng">
            <a:noFill/>
            <a:prstDash val="sysDot"/>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ja-JP" altLang="en-US" sz="1200" dirty="0">
                <a:solidFill>
                  <a:schemeClr val="tx1"/>
                </a:solidFill>
                <a:latin typeface="Meiryo"/>
                <a:ea typeface="Meiryo"/>
                <a:cs typeface="Meiryo"/>
                <a:sym typeface="Meiryo"/>
              </a:rPr>
              <a:t>＜オンライン化が可能となる主な手続き＞</a:t>
            </a:r>
            <a:endParaRPr sz="1200" dirty="0">
              <a:solidFill>
                <a:schemeClr val="tx1"/>
              </a:solidFill>
              <a:latin typeface="Meiryo"/>
              <a:ea typeface="Meiryo"/>
              <a:cs typeface="Meiryo"/>
              <a:sym typeface="Meiryo"/>
            </a:endParaRPr>
          </a:p>
        </p:txBody>
      </p:sp>
      <p:sp>
        <p:nvSpPr>
          <p:cNvPr id="7" name="Google Shape;432;p22">
            <a:extLst>
              <a:ext uri="{FF2B5EF4-FFF2-40B4-BE49-F238E27FC236}">
                <a16:creationId xmlns:a16="http://schemas.microsoft.com/office/drawing/2014/main" id="{121905A1-D534-48D2-9A60-CDC94F6CE403}"/>
              </a:ext>
            </a:extLst>
          </p:cNvPr>
          <p:cNvSpPr txBox="1"/>
          <p:nvPr/>
        </p:nvSpPr>
        <p:spPr>
          <a:xfrm>
            <a:off x="861337" y="2293694"/>
            <a:ext cx="3685243" cy="954067"/>
          </a:xfrm>
          <a:prstGeom prst="rect">
            <a:avLst/>
          </a:prstGeom>
          <a:noFill/>
          <a:ln w="6350" cap="flat" cmpd="sng">
            <a:solidFill>
              <a:schemeClr val="tx1"/>
            </a:solidFill>
            <a:prstDash val="sysDot"/>
            <a:round/>
            <a:headEnd type="none" w="sm" len="sm"/>
            <a:tailEnd type="none" w="sm" len="sm"/>
          </a:ln>
        </p:spPr>
        <p:txBody>
          <a:bodyPr spcFirstLastPara="1" wrap="square" lIns="91425" tIns="45700" rIns="91425" bIns="45700" anchor="t" anchorCtr="0">
            <a:spAutoFit/>
          </a:bodyPr>
          <a:lstStyle/>
          <a:p>
            <a:pPr marL="0" marR="0" lvl="0" indent="0" algn="just" rtl="0">
              <a:spcAft>
                <a:spcPts val="0"/>
              </a:spcAft>
              <a:buNone/>
            </a:pPr>
            <a:r>
              <a:rPr lang="ja-JP" altLang="en-US" sz="1400" dirty="0">
                <a:solidFill>
                  <a:schemeClr val="tx1"/>
                </a:solidFill>
                <a:latin typeface="Meiryo"/>
                <a:ea typeface="Meiryo"/>
                <a:cs typeface="Meiryo"/>
                <a:sym typeface="Meiryo"/>
              </a:rPr>
              <a:t>・議員及び委員会による議案の提出</a:t>
            </a:r>
            <a:endParaRPr lang="en-US" altLang="ja-JP" sz="1400" dirty="0">
              <a:latin typeface="Meiryo"/>
              <a:ea typeface="Meiryo"/>
              <a:cs typeface="Meiryo"/>
              <a:sym typeface="Meiryo"/>
            </a:endParaRPr>
          </a:p>
          <a:p>
            <a:pPr lvl="0" algn="just"/>
            <a:r>
              <a:rPr lang="ja-JP" altLang="en-US" sz="1400" dirty="0">
                <a:solidFill>
                  <a:schemeClr val="tx1"/>
                </a:solidFill>
                <a:latin typeface="Meiryo"/>
                <a:ea typeface="Meiryo"/>
                <a:cs typeface="Meiryo"/>
                <a:sym typeface="Meiryo"/>
              </a:rPr>
              <a:t>・議事日程</a:t>
            </a:r>
            <a:r>
              <a:rPr lang="ja-JP" altLang="en-US" sz="1400" dirty="0">
                <a:latin typeface="Meiryo"/>
                <a:ea typeface="Meiryo"/>
                <a:cs typeface="Meiryo"/>
                <a:sym typeface="Meiryo"/>
              </a:rPr>
              <a:t>の配布　　・発言通告書の提出　</a:t>
            </a:r>
            <a:endParaRPr lang="en-US" altLang="ja-JP" sz="1400" dirty="0">
              <a:solidFill>
                <a:schemeClr val="tx1"/>
              </a:solidFill>
              <a:latin typeface="Meiryo"/>
              <a:ea typeface="Meiryo"/>
              <a:cs typeface="Meiryo"/>
              <a:sym typeface="Meiryo"/>
            </a:endParaRPr>
          </a:p>
          <a:p>
            <a:pPr marL="0" marR="0" lvl="0" indent="0" algn="just" rtl="0">
              <a:spcAft>
                <a:spcPts val="0"/>
              </a:spcAft>
              <a:buNone/>
            </a:pPr>
            <a:r>
              <a:rPr lang="ja-JP" altLang="en-US" sz="1400" dirty="0">
                <a:solidFill>
                  <a:schemeClr val="tx1"/>
                </a:solidFill>
                <a:latin typeface="Meiryo"/>
                <a:ea typeface="Meiryo"/>
                <a:cs typeface="Meiryo"/>
                <a:sym typeface="Meiryo"/>
              </a:rPr>
              <a:t>・委員会報告書の提出</a:t>
            </a:r>
            <a:endParaRPr lang="en-US" altLang="ja-JP" sz="1400" dirty="0">
              <a:solidFill>
                <a:schemeClr val="tx1"/>
              </a:solidFill>
              <a:latin typeface="Meiryo"/>
              <a:ea typeface="Meiryo"/>
              <a:cs typeface="Meiryo"/>
              <a:sym typeface="Meiryo"/>
            </a:endParaRPr>
          </a:p>
          <a:p>
            <a:pPr marL="0" marR="0" lvl="0" indent="0" algn="just" rtl="0">
              <a:spcAft>
                <a:spcPts val="0"/>
              </a:spcAft>
              <a:buNone/>
            </a:pPr>
            <a:r>
              <a:rPr lang="ja-JP" altLang="en-US" sz="1400" dirty="0">
                <a:solidFill>
                  <a:schemeClr val="tx1"/>
                </a:solidFill>
                <a:latin typeface="Meiryo"/>
                <a:ea typeface="Meiryo"/>
                <a:cs typeface="Meiryo"/>
                <a:sym typeface="Meiryo"/>
              </a:rPr>
              <a:t>・請願、陳情の提出　　など　</a:t>
            </a:r>
            <a:endParaRPr lang="en-US" sz="1400" dirty="0">
              <a:solidFill>
                <a:schemeClr val="tx1"/>
              </a:solidFill>
              <a:latin typeface="Meiryo"/>
              <a:ea typeface="Meiryo"/>
              <a:cs typeface="Meiryo"/>
              <a:sym typeface="Meiryo"/>
            </a:endParaRPr>
          </a:p>
        </p:txBody>
      </p:sp>
      <p:sp>
        <p:nvSpPr>
          <p:cNvPr id="8" name="テキスト ボックス 7">
            <a:extLst>
              <a:ext uri="{FF2B5EF4-FFF2-40B4-BE49-F238E27FC236}">
                <a16:creationId xmlns:a16="http://schemas.microsoft.com/office/drawing/2014/main" id="{3976273D-B44E-483F-9EDD-A6B3669E0275}"/>
              </a:ext>
            </a:extLst>
          </p:cNvPr>
          <p:cNvSpPr txBox="1"/>
          <p:nvPr/>
        </p:nvSpPr>
        <p:spPr>
          <a:xfrm>
            <a:off x="153718" y="3394536"/>
            <a:ext cx="3640366" cy="369332"/>
          </a:xfrm>
          <a:prstGeom prst="rect">
            <a:avLst/>
          </a:prstGeom>
          <a:noFill/>
        </p:spPr>
        <p:txBody>
          <a:bodyPr wrap="square">
            <a:spAutoFit/>
          </a:bodyPr>
          <a:lstStyle/>
          <a:p>
            <a:r>
              <a:rPr lang="ja-JP" altLang="en-US" b="1" dirty="0">
                <a:latin typeface="メイリオ" panose="020B0604030504040204" pitchFamily="50" charset="-128"/>
                <a:ea typeface="メイリオ" panose="020B0604030504040204" pitchFamily="50" charset="-128"/>
              </a:rPr>
              <a:t>〇　オンラインによる一般質問</a:t>
            </a:r>
          </a:p>
        </p:txBody>
      </p:sp>
      <p:sp>
        <p:nvSpPr>
          <p:cNvPr id="9" name="Google Shape;432;p22">
            <a:extLst>
              <a:ext uri="{FF2B5EF4-FFF2-40B4-BE49-F238E27FC236}">
                <a16:creationId xmlns:a16="http://schemas.microsoft.com/office/drawing/2014/main" id="{F3896F94-FBC0-4FF5-8BDC-06F8D5B9B2E3}"/>
              </a:ext>
            </a:extLst>
          </p:cNvPr>
          <p:cNvSpPr txBox="1"/>
          <p:nvPr/>
        </p:nvSpPr>
        <p:spPr>
          <a:xfrm>
            <a:off x="396526" y="3712966"/>
            <a:ext cx="4556473" cy="661679"/>
          </a:xfrm>
          <a:prstGeom prst="rect">
            <a:avLst/>
          </a:prstGeom>
          <a:noFill/>
          <a:ln w="6350" cap="flat" cmpd="sng">
            <a:noFill/>
            <a:prstDash val="sysDot"/>
            <a:round/>
            <a:headEnd type="none" w="sm" len="sm"/>
            <a:tailEnd type="none" w="sm" len="sm"/>
          </a:ln>
        </p:spPr>
        <p:txBody>
          <a:bodyPr spcFirstLastPara="1" wrap="square" lIns="91425" tIns="45700" rIns="91425" bIns="45700" anchor="t" anchorCtr="0">
            <a:spAutoFit/>
          </a:bodyPr>
          <a:lstStyle/>
          <a:p>
            <a:pPr>
              <a:spcBef>
                <a:spcPts val="600"/>
              </a:spcBef>
            </a:pPr>
            <a:r>
              <a:rPr lang="ja-JP" altLang="en-US" sz="1600" kern="100" dirty="0">
                <a:latin typeface="メイリオ" panose="020B0604030504040204" pitchFamily="50" charset="-128"/>
                <a:ea typeface="メイリオ" panose="020B0604030504040204" pitchFamily="50" charset="-128"/>
              </a:rPr>
              <a:t>・質問の特例として、</a:t>
            </a:r>
            <a:r>
              <a:rPr lang="ja-JP" altLang="ja-JP" sz="1600" kern="100" dirty="0">
                <a:latin typeface="メイリオ" panose="020B0604030504040204" pitchFamily="50" charset="-128"/>
                <a:ea typeface="メイリオ" panose="020B0604030504040204" pitchFamily="50" charset="-128"/>
              </a:rPr>
              <a:t>オンライン質問</a:t>
            </a:r>
            <a:r>
              <a:rPr lang="ja-JP" altLang="en-US" sz="1600" kern="100" dirty="0">
                <a:latin typeface="メイリオ" panose="020B0604030504040204" pitchFamily="50" charset="-128"/>
                <a:ea typeface="メイリオ" panose="020B0604030504040204" pitchFamily="50" charset="-128"/>
              </a:rPr>
              <a:t>に関する</a:t>
            </a:r>
            <a:br>
              <a:rPr lang="en-US" altLang="ja-JP" sz="1600" kern="100" dirty="0">
                <a:latin typeface="メイリオ" panose="020B0604030504040204" pitchFamily="50" charset="-128"/>
                <a:ea typeface="メイリオ" panose="020B0604030504040204" pitchFamily="50" charset="-128"/>
              </a:rPr>
            </a:br>
            <a:r>
              <a:rPr lang="ja-JP" altLang="en-US" sz="1600" kern="100" dirty="0">
                <a:latin typeface="メイリオ" panose="020B0604030504040204" pitchFamily="50" charset="-128"/>
                <a:ea typeface="メイリオ" panose="020B0604030504040204" pitchFamily="50" charset="-128"/>
              </a:rPr>
              <a:t>　</a:t>
            </a:r>
            <a:r>
              <a:rPr lang="ja-JP" altLang="ja-JP" sz="1600" kern="100" dirty="0">
                <a:latin typeface="メイリオ" panose="020B0604030504040204" pitchFamily="50" charset="-128"/>
                <a:ea typeface="メイリオ" panose="020B0604030504040204" pitchFamily="50" charset="-128"/>
              </a:rPr>
              <a:t>規定</a:t>
            </a:r>
            <a:r>
              <a:rPr lang="ja-JP" altLang="en-US" sz="1600" kern="100" dirty="0">
                <a:latin typeface="メイリオ" panose="020B0604030504040204" pitchFamily="50" charset="-128"/>
                <a:ea typeface="メイリオ" panose="020B0604030504040204" pitchFamily="50" charset="-128"/>
              </a:rPr>
              <a:t>を</a:t>
            </a:r>
            <a:r>
              <a:rPr lang="ja-JP" altLang="ja-JP" sz="1600" kern="100" dirty="0">
                <a:latin typeface="メイリオ" panose="020B0604030504040204" pitchFamily="50" charset="-128"/>
                <a:ea typeface="メイリオ" panose="020B0604030504040204" pitchFamily="50" charset="-128"/>
              </a:rPr>
              <a:t>新設</a:t>
            </a:r>
            <a:endParaRPr sz="1400" dirty="0">
              <a:solidFill>
                <a:schemeClr val="tx1"/>
              </a:solidFill>
              <a:latin typeface="Meiryo"/>
              <a:ea typeface="Meiryo"/>
              <a:cs typeface="Meiryo"/>
              <a:sym typeface="Meiryo"/>
            </a:endParaRPr>
          </a:p>
        </p:txBody>
      </p:sp>
      <p:sp>
        <p:nvSpPr>
          <p:cNvPr id="10" name="Google Shape;432;p22">
            <a:extLst>
              <a:ext uri="{FF2B5EF4-FFF2-40B4-BE49-F238E27FC236}">
                <a16:creationId xmlns:a16="http://schemas.microsoft.com/office/drawing/2014/main" id="{02166E80-DE95-425D-AFD9-2AE7694AD8D6}"/>
              </a:ext>
            </a:extLst>
          </p:cNvPr>
          <p:cNvSpPr txBox="1"/>
          <p:nvPr/>
        </p:nvSpPr>
        <p:spPr>
          <a:xfrm>
            <a:off x="396526" y="5133436"/>
            <a:ext cx="4253799" cy="361597"/>
          </a:xfrm>
          <a:prstGeom prst="rect">
            <a:avLst/>
          </a:prstGeom>
          <a:noFill/>
          <a:ln w="6350" cap="flat" cmpd="sng">
            <a:noFill/>
            <a:prstDash val="sysDot"/>
            <a:round/>
            <a:headEnd type="none" w="sm" len="sm"/>
            <a:tailEnd type="none" w="sm" len="sm"/>
          </a:ln>
        </p:spPr>
        <p:txBody>
          <a:bodyPr spcFirstLastPara="1" wrap="square" lIns="91425" tIns="45700" rIns="91425" bIns="45700" anchor="t" anchorCtr="0">
            <a:spAutoFit/>
          </a:bodyPr>
          <a:lstStyle/>
          <a:p>
            <a:pPr algn="just">
              <a:lnSpc>
                <a:spcPts val="1500"/>
              </a:lnSpc>
              <a:spcBef>
                <a:spcPts val="600"/>
              </a:spcBef>
            </a:pPr>
            <a:r>
              <a:rPr lang="ja-JP" altLang="en-US" sz="1600" kern="100" dirty="0">
                <a:latin typeface="メイリオ" panose="020B0604030504040204" pitchFamily="50" charset="-128"/>
                <a:ea typeface="メイリオ" panose="020B0604030504040204" pitchFamily="50" charset="-128"/>
              </a:rPr>
              <a:t>・オンライン質問に対応する規定を整備</a:t>
            </a:r>
            <a:endParaRPr lang="en-US" altLang="ja-JP" sz="1600" kern="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E64012CF-26C5-43B8-9A48-4033D42B5E33}"/>
              </a:ext>
            </a:extLst>
          </p:cNvPr>
          <p:cNvSpPr txBox="1"/>
          <p:nvPr/>
        </p:nvSpPr>
        <p:spPr>
          <a:xfrm>
            <a:off x="153718" y="5764410"/>
            <a:ext cx="3165022" cy="307777"/>
          </a:xfrm>
          <a:prstGeom prst="rect">
            <a:avLst/>
          </a:prstGeom>
          <a:noFill/>
        </p:spPr>
        <p:txBody>
          <a:bodyPr wrap="square">
            <a:spAutoFit/>
          </a:bodyPr>
          <a:lstStyle/>
          <a:p>
            <a:r>
              <a:rPr lang="ja-JP" altLang="en-US" b="1" dirty="0">
                <a:latin typeface="メイリオ" panose="020B0604030504040204" pitchFamily="50" charset="-128"/>
                <a:ea typeface="メイリオ" panose="020B0604030504040204" pitchFamily="50" charset="-128"/>
              </a:rPr>
              <a:t>〇　その他規定整備</a:t>
            </a:r>
          </a:p>
        </p:txBody>
      </p:sp>
      <p:sp>
        <p:nvSpPr>
          <p:cNvPr id="12" name="Google Shape;432;p22">
            <a:extLst>
              <a:ext uri="{FF2B5EF4-FFF2-40B4-BE49-F238E27FC236}">
                <a16:creationId xmlns:a16="http://schemas.microsoft.com/office/drawing/2014/main" id="{351048CD-5E94-4708-8A7C-C6B4E9DECD3B}"/>
              </a:ext>
            </a:extLst>
          </p:cNvPr>
          <p:cNvSpPr txBox="1"/>
          <p:nvPr/>
        </p:nvSpPr>
        <p:spPr>
          <a:xfrm>
            <a:off x="474157" y="6115919"/>
            <a:ext cx="4591857" cy="584735"/>
          </a:xfrm>
          <a:prstGeom prst="rect">
            <a:avLst/>
          </a:prstGeom>
          <a:noFill/>
          <a:ln w="6350" cap="flat" cmpd="sng">
            <a:noFill/>
            <a:prstDash val="sysDot"/>
            <a:round/>
            <a:headEnd type="none" w="sm" len="sm"/>
            <a:tailEnd type="none" w="sm" len="sm"/>
          </a:ln>
        </p:spPr>
        <p:txBody>
          <a:bodyPr spcFirstLastPara="1" wrap="square" lIns="91425" tIns="45700" rIns="91425" bIns="45700" anchor="t" anchorCtr="0">
            <a:spAutoFit/>
          </a:bodyPr>
          <a:lstStyle/>
          <a:p>
            <a:pPr marL="144000" indent="-457200"/>
            <a:r>
              <a:rPr lang="ja-JP" altLang="en-US" sz="1600" kern="100" dirty="0">
                <a:latin typeface="メイリオ" panose="020B0604030504040204" pitchFamily="50" charset="-128"/>
                <a:ea typeface="メイリオ" panose="020B0604030504040204" pitchFamily="50" charset="-128"/>
              </a:rPr>
              <a:t>・現在の社会情勢に照らした文言調整・規定ぶりの見直し</a:t>
            </a:r>
            <a:endParaRPr lang="en-US" alt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p:txBody>
      </p:sp>
      <p:grpSp>
        <p:nvGrpSpPr>
          <p:cNvPr id="13" name="グループ化 12">
            <a:extLst>
              <a:ext uri="{FF2B5EF4-FFF2-40B4-BE49-F238E27FC236}">
                <a16:creationId xmlns:a16="http://schemas.microsoft.com/office/drawing/2014/main" id="{F14552CE-3B7D-4E36-8BC2-E294E6059966}"/>
              </a:ext>
            </a:extLst>
          </p:cNvPr>
          <p:cNvGrpSpPr/>
          <p:nvPr/>
        </p:nvGrpSpPr>
        <p:grpSpPr>
          <a:xfrm>
            <a:off x="0" y="527069"/>
            <a:ext cx="9906000" cy="44561"/>
            <a:chOff x="0" y="686959"/>
            <a:chExt cx="9906000" cy="44561"/>
          </a:xfrm>
        </p:grpSpPr>
        <p:cxnSp>
          <p:nvCxnSpPr>
            <p:cNvPr id="14" name="直線コネクタ 13">
              <a:extLst>
                <a:ext uri="{FF2B5EF4-FFF2-40B4-BE49-F238E27FC236}">
                  <a16:creationId xmlns:a16="http://schemas.microsoft.com/office/drawing/2014/main" id="{0D0F5A92-9280-4EF9-8BB5-5706E57D79F1}"/>
                </a:ext>
              </a:extLst>
            </p:cNvPr>
            <p:cNvCxnSpPr/>
            <p:nvPr/>
          </p:nvCxnSpPr>
          <p:spPr>
            <a:xfrm>
              <a:off x="0" y="731520"/>
              <a:ext cx="9906000" cy="0"/>
            </a:xfrm>
            <a:prstGeom prst="line">
              <a:avLst/>
            </a:prstGeom>
            <a:ln w="444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5" name="直線コネクタ 14">
              <a:extLst>
                <a:ext uri="{FF2B5EF4-FFF2-40B4-BE49-F238E27FC236}">
                  <a16:creationId xmlns:a16="http://schemas.microsoft.com/office/drawing/2014/main" id="{F9CBAEC5-3AEB-48E3-8196-BF3DBFEFC57A}"/>
                </a:ext>
              </a:extLst>
            </p:cNvPr>
            <p:cNvCxnSpPr/>
            <p:nvPr/>
          </p:nvCxnSpPr>
          <p:spPr>
            <a:xfrm>
              <a:off x="0" y="686959"/>
              <a:ext cx="9906000" cy="0"/>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6" name="テキスト ボックス 15">
            <a:extLst>
              <a:ext uri="{FF2B5EF4-FFF2-40B4-BE49-F238E27FC236}">
                <a16:creationId xmlns:a16="http://schemas.microsoft.com/office/drawing/2014/main" id="{206A24A1-1603-4FFE-8C00-CF0872A64C27}"/>
              </a:ext>
            </a:extLst>
          </p:cNvPr>
          <p:cNvSpPr txBox="1"/>
          <p:nvPr/>
        </p:nvSpPr>
        <p:spPr>
          <a:xfrm>
            <a:off x="2759487" y="158332"/>
            <a:ext cx="4387025" cy="461665"/>
          </a:xfrm>
          <a:prstGeom prst="rect">
            <a:avLst/>
          </a:prstGeom>
          <a:noFill/>
        </p:spPr>
        <p:txBody>
          <a:bodyPr wrap="square">
            <a:spAutoFit/>
          </a:bodyPr>
          <a:lstStyle/>
          <a:p>
            <a:pPr algn="dist"/>
            <a:r>
              <a:rPr lang="ja-JP" altLang="en-US" sz="2400" b="1" dirty="0">
                <a:latin typeface="メイリオ" panose="020B0604030504040204" pitchFamily="50" charset="-128"/>
                <a:ea typeface="メイリオ" panose="020B0604030504040204" pitchFamily="50" charset="-128"/>
              </a:rPr>
              <a:t>規定整備の主な内容</a:t>
            </a:r>
            <a:endParaRPr lang="en-US" altLang="ja-JP" sz="2400" b="1" dirty="0">
              <a:latin typeface="メイリオ" panose="020B0604030504040204" pitchFamily="50" charset="-128"/>
              <a:ea typeface="メイリオ" panose="020B0604030504040204" pitchFamily="50" charset="-128"/>
            </a:endParaRPr>
          </a:p>
        </p:txBody>
      </p:sp>
      <p:sp>
        <p:nvSpPr>
          <p:cNvPr id="17" name="テキスト ボックス 16">
            <a:extLst>
              <a:ext uri="{FF2B5EF4-FFF2-40B4-BE49-F238E27FC236}">
                <a16:creationId xmlns:a16="http://schemas.microsoft.com/office/drawing/2014/main" id="{5789F555-0223-4D02-89D2-8BED8697D6A1}"/>
              </a:ext>
            </a:extLst>
          </p:cNvPr>
          <p:cNvSpPr txBox="1"/>
          <p:nvPr/>
        </p:nvSpPr>
        <p:spPr>
          <a:xfrm>
            <a:off x="396527" y="1435575"/>
            <a:ext cx="4404074" cy="584775"/>
          </a:xfrm>
          <a:prstGeom prst="rect">
            <a:avLst/>
          </a:prstGeom>
          <a:noFill/>
        </p:spPr>
        <p:txBody>
          <a:bodyPr wrap="square">
            <a:spAutoFit/>
          </a:bodyPr>
          <a:lstStyle/>
          <a:p>
            <a:pPr marL="144000" indent="-457200" algn="just">
              <a:spcBef>
                <a:spcPts val="600"/>
              </a:spcBef>
            </a:pPr>
            <a:r>
              <a:rPr lang="ja-JP" altLang="en-US" sz="1600" kern="100" dirty="0">
                <a:effectLst/>
                <a:latin typeface="メイリオ" panose="020B0604030504040204" pitchFamily="50" charset="-128"/>
                <a:ea typeface="メイリオ" panose="020B0604030504040204" pitchFamily="50" charset="-128"/>
              </a:rPr>
              <a:t>・各手続について、オンライン化に対応する規定を新設</a:t>
            </a:r>
            <a:endParaRPr lang="en-US" altLang="ja-JP" sz="1600" kern="100" dirty="0">
              <a:latin typeface="メイリオ" panose="020B0604030504040204" pitchFamily="50" charset="-128"/>
              <a:ea typeface="メイリオ" panose="020B0604030504040204" pitchFamily="50" charset="-128"/>
            </a:endParaRPr>
          </a:p>
        </p:txBody>
      </p:sp>
      <p:sp>
        <p:nvSpPr>
          <p:cNvPr id="18" name="Google Shape;432;p22">
            <a:extLst>
              <a:ext uri="{FF2B5EF4-FFF2-40B4-BE49-F238E27FC236}">
                <a16:creationId xmlns:a16="http://schemas.microsoft.com/office/drawing/2014/main" id="{1117CA98-2AA9-4A06-B9BC-F26E3C890635}"/>
              </a:ext>
            </a:extLst>
          </p:cNvPr>
          <p:cNvSpPr txBox="1"/>
          <p:nvPr/>
        </p:nvSpPr>
        <p:spPr>
          <a:xfrm>
            <a:off x="717557" y="4320271"/>
            <a:ext cx="4642312" cy="523180"/>
          </a:xfrm>
          <a:prstGeom prst="rect">
            <a:avLst/>
          </a:prstGeom>
          <a:noFill/>
          <a:ln w="6350" cap="flat" cmpd="sng">
            <a:noFill/>
            <a:prstDash val="sysDot"/>
            <a:round/>
            <a:headEnd type="none" w="sm" len="sm"/>
            <a:tailEnd type="none" w="sm" len="sm"/>
          </a:ln>
        </p:spPr>
        <p:txBody>
          <a:bodyPr spcFirstLastPara="1" wrap="square" lIns="91425" tIns="45700" rIns="91425" bIns="45700" anchor="t" anchorCtr="0">
            <a:spAutoFit/>
          </a:bodyPr>
          <a:lstStyle/>
          <a:p>
            <a:pPr marL="144000" indent="-457200"/>
            <a:r>
              <a:rPr lang="en-US" altLang="ja-JP" sz="1400" kern="100" dirty="0">
                <a:latin typeface="メイリオ" panose="020B0604030504040204" pitchFamily="50" charset="-128"/>
                <a:ea typeface="メイリオ" panose="020B0604030504040204" pitchFamily="50" charset="-128"/>
              </a:rPr>
              <a:t>※</a:t>
            </a:r>
            <a:r>
              <a:rPr lang="ja-JP" altLang="en-US" sz="1400" kern="100" dirty="0">
                <a:latin typeface="メイリオ" panose="020B0604030504040204" pitchFamily="50" charset="-128"/>
                <a:ea typeface="メイリオ" panose="020B0604030504040204" pitchFamily="50" charset="-128"/>
              </a:rPr>
              <a:t> </a:t>
            </a:r>
            <a:r>
              <a:rPr lang="ja-JP" altLang="ja-JP" sz="1400" kern="100" dirty="0">
                <a:latin typeface="メイリオ" panose="020B0604030504040204" pitchFamily="50" charset="-128"/>
                <a:ea typeface="メイリオ" panose="020B0604030504040204" pitchFamily="50" charset="-128"/>
              </a:rPr>
              <a:t>オンライン質問の要件は</a:t>
            </a:r>
            <a:r>
              <a:rPr lang="ja-JP" altLang="en-US" sz="1400" kern="100" dirty="0">
                <a:latin typeface="メイリオ" panose="020B0604030504040204" pitchFamily="50" charset="-128"/>
                <a:ea typeface="メイリオ" panose="020B0604030504040204" pitchFamily="50" charset="-128"/>
              </a:rPr>
              <a:t>、</a:t>
            </a:r>
            <a:r>
              <a:rPr lang="ja-JP" altLang="ja-JP" sz="1400" kern="100" dirty="0">
                <a:latin typeface="メイリオ" panose="020B0604030504040204" pitchFamily="50" charset="-128"/>
                <a:ea typeface="メイリオ" panose="020B0604030504040204" pitchFamily="50" charset="-128"/>
              </a:rPr>
              <a:t>委員会へ</a:t>
            </a:r>
            <a:r>
              <a:rPr lang="ja-JP" altLang="en-US" sz="1400" kern="100" dirty="0">
                <a:latin typeface="メイリオ" panose="020B0604030504040204" pitchFamily="50" charset="-128"/>
                <a:ea typeface="メイリオ" panose="020B0604030504040204" pitchFamily="50" charset="-128"/>
              </a:rPr>
              <a:t>の</a:t>
            </a:r>
            <a:r>
              <a:rPr lang="ja-JP" altLang="ja-JP" sz="1400" kern="100" dirty="0">
                <a:latin typeface="メイリオ" panose="020B0604030504040204" pitchFamily="50" charset="-128"/>
                <a:ea typeface="メイリオ" panose="020B0604030504040204" pitchFamily="50" charset="-128"/>
              </a:rPr>
              <a:t>オンライン出席と同内容</a:t>
            </a:r>
            <a:endParaRPr sz="1400" dirty="0">
              <a:solidFill>
                <a:schemeClr val="tx1"/>
              </a:solidFill>
              <a:latin typeface="Meiryo"/>
              <a:ea typeface="Meiryo"/>
              <a:cs typeface="Meiryo"/>
              <a:sym typeface="Meiryo"/>
            </a:endParaRPr>
          </a:p>
        </p:txBody>
      </p:sp>
      <p:sp>
        <p:nvSpPr>
          <p:cNvPr id="19" name="テキスト ボックス 18">
            <a:extLst>
              <a:ext uri="{FF2B5EF4-FFF2-40B4-BE49-F238E27FC236}">
                <a16:creationId xmlns:a16="http://schemas.microsoft.com/office/drawing/2014/main" id="{96442C44-4DE5-4927-B8AF-CEB4160507DF}"/>
              </a:ext>
            </a:extLst>
          </p:cNvPr>
          <p:cNvSpPr txBox="1"/>
          <p:nvPr/>
        </p:nvSpPr>
        <p:spPr>
          <a:xfrm>
            <a:off x="2621280" y="1695508"/>
            <a:ext cx="2807227" cy="307777"/>
          </a:xfrm>
          <a:prstGeom prst="rect">
            <a:avLst/>
          </a:prstGeom>
          <a:noFill/>
        </p:spPr>
        <p:txBody>
          <a:bodyPr wrap="square">
            <a:spAutoFit/>
          </a:bodyPr>
          <a:lstStyle/>
          <a:p>
            <a:r>
              <a:rPr lang="ja-JP" altLang="en-US" sz="1400" kern="100" dirty="0">
                <a:latin typeface="メイリオ" panose="020B0604030504040204" pitchFamily="50" charset="-128"/>
                <a:ea typeface="メイリオ" panose="020B0604030504040204" pitchFamily="50" charset="-128"/>
              </a:rPr>
              <a:t>（</a:t>
            </a:r>
            <a:r>
              <a:rPr lang="ja-JP" altLang="ja-JP" sz="1400" kern="100" dirty="0">
                <a:latin typeface="メイリオ" panose="020B0604030504040204" pitchFamily="50" charset="-128"/>
                <a:ea typeface="メイリオ" panose="020B0604030504040204" pitchFamily="50" charset="-128"/>
              </a:rPr>
              <a:t>第</a:t>
            </a:r>
            <a:r>
              <a:rPr lang="en-US" altLang="ja-JP" sz="1400" kern="100" dirty="0">
                <a:latin typeface="メイリオ" panose="020B0604030504040204" pitchFamily="50" charset="-128"/>
                <a:ea typeface="メイリオ" panose="020B0604030504040204" pitchFamily="50" charset="-128"/>
              </a:rPr>
              <a:t>125</a:t>
            </a:r>
            <a:r>
              <a:rPr lang="ja-JP" altLang="ja-JP" sz="1400" kern="100" dirty="0">
                <a:latin typeface="メイリオ" panose="020B0604030504040204" pitchFamily="50" charset="-128"/>
                <a:ea typeface="メイリオ" panose="020B0604030504040204" pitchFamily="50" charset="-128"/>
              </a:rPr>
              <a:t>条の２</a:t>
            </a:r>
            <a:r>
              <a:rPr lang="ja-JP" altLang="en-US" sz="1400" kern="100" dirty="0">
                <a:latin typeface="メイリオ" panose="020B0604030504040204" pitchFamily="50" charset="-128"/>
                <a:ea typeface="メイリオ" panose="020B0604030504040204" pitchFamily="50" charset="-128"/>
              </a:rPr>
              <a:t>、第</a:t>
            </a:r>
            <a:r>
              <a:rPr lang="en-US" altLang="ja-JP" sz="1400" kern="100" dirty="0">
                <a:latin typeface="メイリオ" panose="020B0604030504040204" pitchFamily="50" charset="-128"/>
                <a:ea typeface="メイリオ" panose="020B0604030504040204" pitchFamily="50" charset="-128"/>
              </a:rPr>
              <a:t>125</a:t>
            </a:r>
            <a:r>
              <a:rPr lang="ja-JP" altLang="en-US" sz="1400" kern="100" dirty="0">
                <a:latin typeface="メイリオ" panose="020B0604030504040204" pitchFamily="50" charset="-128"/>
                <a:ea typeface="メイリオ" panose="020B0604030504040204" pitchFamily="50" charset="-128"/>
              </a:rPr>
              <a:t>条の</a:t>
            </a:r>
            <a:r>
              <a:rPr lang="en-US" altLang="ja-JP" sz="1400" kern="100" dirty="0">
                <a:latin typeface="メイリオ" panose="020B0604030504040204" pitchFamily="50" charset="-128"/>
                <a:ea typeface="メイリオ" panose="020B0604030504040204" pitchFamily="50" charset="-128"/>
              </a:rPr>
              <a:t>3</a:t>
            </a:r>
            <a:r>
              <a:rPr lang="ja-JP" altLang="en-US" sz="1400" kern="100" dirty="0">
                <a:latin typeface="メイリオ" panose="020B0604030504040204" pitchFamily="50" charset="-128"/>
                <a:ea typeface="メイリオ" panose="020B0604030504040204" pitchFamily="50" charset="-128"/>
              </a:rPr>
              <a:t>）</a:t>
            </a:r>
            <a:endParaRPr lang="ja-JP" altLang="en-US" sz="1400" dirty="0"/>
          </a:p>
        </p:txBody>
      </p:sp>
      <p:sp>
        <p:nvSpPr>
          <p:cNvPr id="20" name="Google Shape;429;p22">
            <a:extLst>
              <a:ext uri="{FF2B5EF4-FFF2-40B4-BE49-F238E27FC236}">
                <a16:creationId xmlns:a16="http://schemas.microsoft.com/office/drawing/2014/main" id="{1A492F5A-EC53-4970-96CA-505EA229C522}"/>
              </a:ext>
            </a:extLst>
          </p:cNvPr>
          <p:cNvSpPr/>
          <p:nvPr/>
        </p:nvSpPr>
        <p:spPr>
          <a:xfrm>
            <a:off x="5498158" y="742344"/>
            <a:ext cx="3360570" cy="346686"/>
          </a:xfrm>
          <a:prstGeom prst="roundRect">
            <a:avLst>
              <a:gd name="adj" fmla="val 16667"/>
            </a:avLst>
          </a:prstGeom>
          <a:solidFill>
            <a:srgbClr val="002060"/>
          </a:solidFill>
          <a:ln>
            <a:noFill/>
          </a:ln>
        </p:spPr>
        <p:txBody>
          <a:bodyPr spcFirstLastPara="1" wrap="square" lIns="91425" tIns="36000" rIns="91425" bIns="0" anchor="t" anchorCtr="0">
            <a:spAutoFit/>
          </a:bodyPr>
          <a:lstStyle/>
          <a:p>
            <a:pPr marL="0" marR="0" lvl="0" indent="0" rtl="0">
              <a:spcBef>
                <a:spcPts val="0"/>
              </a:spcBef>
              <a:spcAft>
                <a:spcPts val="0"/>
              </a:spcAft>
              <a:buNone/>
            </a:pPr>
            <a:r>
              <a:rPr lang="ja-JP" altLang="en-US" b="1" dirty="0">
                <a:solidFill>
                  <a:srgbClr val="FFFFFF"/>
                </a:solidFill>
                <a:latin typeface="Meiryo"/>
                <a:ea typeface="Meiryo"/>
                <a:cs typeface="Meiryo"/>
                <a:sym typeface="Meiryo"/>
              </a:rPr>
              <a:t>大阪府議会委員会条例の改正</a:t>
            </a:r>
          </a:p>
        </p:txBody>
      </p:sp>
      <p:sp>
        <p:nvSpPr>
          <p:cNvPr id="21" name="Google Shape;432;p22">
            <a:extLst>
              <a:ext uri="{FF2B5EF4-FFF2-40B4-BE49-F238E27FC236}">
                <a16:creationId xmlns:a16="http://schemas.microsoft.com/office/drawing/2014/main" id="{73466691-6C7B-4BFD-867B-493596E44C13}"/>
              </a:ext>
            </a:extLst>
          </p:cNvPr>
          <p:cNvSpPr txBox="1"/>
          <p:nvPr/>
        </p:nvSpPr>
        <p:spPr>
          <a:xfrm>
            <a:off x="5498158" y="1280137"/>
            <a:ext cx="4192675" cy="584735"/>
          </a:xfrm>
          <a:prstGeom prst="rect">
            <a:avLst/>
          </a:prstGeom>
          <a:noFill/>
          <a:ln w="6350" cap="flat" cmpd="sng">
            <a:noFill/>
            <a:prstDash val="sysDot"/>
            <a:round/>
            <a:headEnd type="none" w="sm" len="sm"/>
            <a:tailEnd type="none" w="sm" len="sm"/>
          </a:ln>
        </p:spPr>
        <p:txBody>
          <a:bodyPr spcFirstLastPara="1" wrap="square" lIns="91425" tIns="45700" rIns="91425" bIns="45700" anchor="t" anchorCtr="0">
            <a:spAutoFit/>
          </a:bodyPr>
          <a:lstStyle/>
          <a:p>
            <a:pPr marL="144000" indent="-457200" algn="just"/>
            <a:r>
              <a:rPr lang="ja-JP" altLang="en-US" sz="1600" kern="100" dirty="0">
                <a:latin typeface="メイリオ" panose="020B0604030504040204" pitchFamily="50" charset="-128"/>
                <a:ea typeface="メイリオ" panose="020B0604030504040204" pitchFamily="50" charset="-128"/>
              </a:rPr>
              <a:t>・公聴会における意見陳述申出のオンライン化に対応する規定を整備　（第</a:t>
            </a:r>
            <a:r>
              <a:rPr lang="en-US" altLang="ja-JP" sz="1600" kern="100" dirty="0">
                <a:latin typeface="メイリオ" panose="020B0604030504040204" pitchFamily="50" charset="-128"/>
                <a:ea typeface="メイリオ" panose="020B0604030504040204" pitchFamily="50" charset="-128"/>
              </a:rPr>
              <a:t>22</a:t>
            </a:r>
            <a:r>
              <a:rPr lang="ja-JP" altLang="en-US" sz="1600" kern="100" dirty="0">
                <a:latin typeface="メイリオ" panose="020B0604030504040204" pitchFamily="50" charset="-128"/>
                <a:ea typeface="メイリオ" panose="020B0604030504040204" pitchFamily="50" charset="-128"/>
              </a:rPr>
              <a:t>条）</a:t>
            </a:r>
          </a:p>
        </p:txBody>
      </p:sp>
      <p:sp>
        <p:nvSpPr>
          <p:cNvPr id="22" name="Google Shape;432;p22">
            <a:extLst>
              <a:ext uri="{FF2B5EF4-FFF2-40B4-BE49-F238E27FC236}">
                <a16:creationId xmlns:a16="http://schemas.microsoft.com/office/drawing/2014/main" id="{5719BF8F-B1D2-426C-ACFA-43E6891FD08B}"/>
              </a:ext>
            </a:extLst>
          </p:cNvPr>
          <p:cNvSpPr txBox="1"/>
          <p:nvPr/>
        </p:nvSpPr>
        <p:spPr>
          <a:xfrm>
            <a:off x="5546134" y="2049095"/>
            <a:ext cx="4192675" cy="584735"/>
          </a:xfrm>
          <a:prstGeom prst="rect">
            <a:avLst/>
          </a:prstGeom>
          <a:noFill/>
          <a:ln w="6350" cap="flat" cmpd="sng">
            <a:noFill/>
            <a:prstDash val="sysDot"/>
            <a:round/>
            <a:headEnd type="none" w="sm" len="sm"/>
            <a:tailEnd type="none" w="sm" len="sm"/>
          </a:ln>
        </p:spPr>
        <p:txBody>
          <a:bodyPr spcFirstLastPara="1" wrap="square" lIns="91425" tIns="45700" rIns="91425" bIns="45700" anchor="t" anchorCtr="0">
            <a:spAutoFit/>
          </a:bodyPr>
          <a:lstStyle/>
          <a:p>
            <a:pPr marL="144000" indent="-457200" algn="just"/>
            <a:r>
              <a:rPr lang="ja-JP" altLang="en-US" sz="1600" kern="100" dirty="0">
                <a:latin typeface="メイリオ" panose="020B0604030504040204" pitchFamily="50" charset="-128"/>
                <a:ea typeface="メイリオ" panose="020B0604030504040204" pitchFamily="50" charset="-128"/>
              </a:rPr>
              <a:t>・会議録作成のデジタル化に対応する規定を整備　（第</a:t>
            </a:r>
            <a:r>
              <a:rPr lang="en-US" altLang="ja-JP" sz="1600" kern="100" dirty="0">
                <a:latin typeface="メイリオ" panose="020B0604030504040204" pitchFamily="50" charset="-128"/>
                <a:ea typeface="メイリオ" panose="020B0604030504040204" pitchFamily="50" charset="-128"/>
              </a:rPr>
              <a:t>27</a:t>
            </a:r>
            <a:r>
              <a:rPr lang="ja-JP" altLang="en-US" sz="1600" kern="100" dirty="0">
                <a:latin typeface="メイリオ" panose="020B0604030504040204" pitchFamily="50" charset="-128"/>
                <a:ea typeface="メイリオ" panose="020B0604030504040204" pitchFamily="50" charset="-128"/>
              </a:rPr>
              <a:t>条）</a:t>
            </a:r>
          </a:p>
        </p:txBody>
      </p:sp>
      <p:sp>
        <p:nvSpPr>
          <p:cNvPr id="23" name="Google Shape;429;p22">
            <a:extLst>
              <a:ext uri="{FF2B5EF4-FFF2-40B4-BE49-F238E27FC236}">
                <a16:creationId xmlns:a16="http://schemas.microsoft.com/office/drawing/2014/main" id="{62BE95C7-C56E-4A5A-B11F-489E557A6701}"/>
              </a:ext>
            </a:extLst>
          </p:cNvPr>
          <p:cNvSpPr/>
          <p:nvPr/>
        </p:nvSpPr>
        <p:spPr>
          <a:xfrm>
            <a:off x="5452065" y="3054487"/>
            <a:ext cx="4192674" cy="312634"/>
          </a:xfrm>
          <a:prstGeom prst="roundRect">
            <a:avLst>
              <a:gd name="adj" fmla="val 16667"/>
            </a:avLst>
          </a:prstGeom>
          <a:solidFill>
            <a:srgbClr val="002060"/>
          </a:solidFill>
          <a:ln>
            <a:noFill/>
          </a:ln>
        </p:spPr>
        <p:txBody>
          <a:bodyPr spcFirstLastPara="1" wrap="square" lIns="91425" tIns="36000" rIns="91425" bIns="0" anchor="t" anchorCtr="0">
            <a:spAutoFit/>
          </a:bodyPr>
          <a:lstStyle/>
          <a:p>
            <a:pPr marL="0" marR="0" lvl="0" indent="0" rtl="0">
              <a:spcBef>
                <a:spcPts val="0"/>
              </a:spcBef>
              <a:spcAft>
                <a:spcPts val="0"/>
              </a:spcAft>
              <a:buNone/>
            </a:pPr>
            <a:r>
              <a:rPr lang="ja-JP" altLang="en-US" sz="1600" b="1" spc="-100" dirty="0">
                <a:solidFill>
                  <a:srgbClr val="FFFFFF"/>
                </a:solidFill>
                <a:latin typeface="Meiryo"/>
                <a:ea typeface="Meiryo"/>
                <a:cs typeface="Meiryo"/>
                <a:sym typeface="Meiryo"/>
              </a:rPr>
              <a:t>議会諸手続のオンライン化に係る条例の制定</a:t>
            </a:r>
          </a:p>
        </p:txBody>
      </p:sp>
      <p:sp>
        <p:nvSpPr>
          <p:cNvPr id="24" name="テキスト ボックス 23">
            <a:extLst>
              <a:ext uri="{FF2B5EF4-FFF2-40B4-BE49-F238E27FC236}">
                <a16:creationId xmlns:a16="http://schemas.microsoft.com/office/drawing/2014/main" id="{796DB087-2415-45D1-8628-4BE7C8B4C54D}"/>
              </a:ext>
            </a:extLst>
          </p:cNvPr>
          <p:cNvSpPr txBox="1"/>
          <p:nvPr/>
        </p:nvSpPr>
        <p:spPr>
          <a:xfrm>
            <a:off x="5546134" y="3554598"/>
            <a:ext cx="4197821" cy="584775"/>
          </a:xfrm>
          <a:prstGeom prst="rect">
            <a:avLst/>
          </a:prstGeom>
          <a:noFill/>
        </p:spPr>
        <p:txBody>
          <a:bodyPr wrap="square">
            <a:spAutoFit/>
          </a:bodyPr>
          <a:lstStyle/>
          <a:p>
            <a:pPr marL="144000" indent="-457200">
              <a:spcBef>
                <a:spcPts val="600"/>
              </a:spcBef>
            </a:pPr>
            <a:r>
              <a:rPr lang="ja-JP" altLang="en-US" sz="1600" kern="100" spc="-100" dirty="0">
                <a:latin typeface="メイリオ" panose="020B0604030504040204" pitchFamily="50" charset="-128"/>
                <a:ea typeface="メイリオ" panose="020B0604030504040204" pitchFamily="50" charset="-128"/>
              </a:rPr>
              <a:t>条例名：</a:t>
            </a:r>
            <a:r>
              <a:rPr lang="ja-JP" altLang="en-US" sz="1600" kern="100" spc="-100" dirty="0">
                <a:effectLst/>
                <a:latin typeface="メイリオ" panose="020B0604030504040204" pitchFamily="50" charset="-128"/>
                <a:ea typeface="メイリオ" panose="020B0604030504040204" pitchFamily="50" charset="-128"/>
              </a:rPr>
              <a:t>情報通信技術を活用した</a:t>
            </a:r>
            <a:r>
              <a:rPr lang="ja-JP" altLang="en-US" sz="1600" kern="100" spc="-100" dirty="0">
                <a:latin typeface="メイリオ" panose="020B0604030504040204" pitchFamily="50" charset="-128"/>
                <a:ea typeface="メイリオ" panose="020B0604030504040204" pitchFamily="50" charset="-128"/>
              </a:rPr>
              <a:t>大阪</a:t>
            </a:r>
            <a:r>
              <a:rPr lang="ja-JP" altLang="en-US" sz="1600" kern="100" spc="-100" dirty="0">
                <a:effectLst/>
                <a:latin typeface="メイリオ" panose="020B0604030504040204" pitchFamily="50" charset="-128"/>
                <a:ea typeface="メイリオ" panose="020B0604030504040204" pitchFamily="50" charset="-128"/>
              </a:rPr>
              <a:t>府議会の</a:t>
            </a:r>
            <a:br>
              <a:rPr lang="en-US" altLang="ja-JP" sz="1600" kern="100" spc="-100" dirty="0">
                <a:effectLst/>
                <a:latin typeface="メイリオ" panose="020B0604030504040204" pitchFamily="50" charset="-128"/>
                <a:ea typeface="メイリオ" panose="020B0604030504040204" pitchFamily="50" charset="-128"/>
              </a:rPr>
            </a:br>
            <a:r>
              <a:rPr lang="ja-JP" altLang="en-US" sz="1600" kern="100" spc="-100" dirty="0">
                <a:effectLst/>
                <a:latin typeface="メイリオ" panose="020B0604030504040204" pitchFamily="50" charset="-128"/>
                <a:ea typeface="メイリオ" panose="020B0604030504040204" pitchFamily="50" charset="-128"/>
              </a:rPr>
              <a:t>　　　活動の推進に関する条例（仮称）</a:t>
            </a:r>
          </a:p>
        </p:txBody>
      </p:sp>
      <p:sp>
        <p:nvSpPr>
          <p:cNvPr id="27" name="Google Shape;432;p22">
            <a:extLst>
              <a:ext uri="{FF2B5EF4-FFF2-40B4-BE49-F238E27FC236}">
                <a16:creationId xmlns:a16="http://schemas.microsoft.com/office/drawing/2014/main" id="{79969506-4494-4E48-BB38-3A14D973E8C6}"/>
              </a:ext>
            </a:extLst>
          </p:cNvPr>
          <p:cNvSpPr txBox="1"/>
          <p:nvPr/>
        </p:nvSpPr>
        <p:spPr>
          <a:xfrm>
            <a:off x="6357268" y="4523853"/>
            <a:ext cx="2883072" cy="738623"/>
          </a:xfrm>
          <a:prstGeom prst="rect">
            <a:avLst/>
          </a:prstGeom>
          <a:noFill/>
          <a:ln w="6350" cap="flat" cmpd="sng">
            <a:solidFill>
              <a:schemeClr val="tx1"/>
            </a:solidFill>
            <a:prstDash val="sysDot"/>
            <a:round/>
            <a:headEnd type="none" w="sm" len="sm"/>
            <a:tailEnd type="none" w="sm" len="sm"/>
          </a:ln>
        </p:spPr>
        <p:txBody>
          <a:bodyPr spcFirstLastPara="1" wrap="square" lIns="91425" tIns="45700" rIns="91425" bIns="45700" anchor="t" anchorCtr="0">
            <a:spAutoFit/>
          </a:bodyPr>
          <a:lstStyle/>
          <a:p>
            <a:pPr marL="0" marR="0" lvl="0" indent="0" algn="just" rtl="0">
              <a:spcAft>
                <a:spcPts val="0"/>
              </a:spcAft>
              <a:buNone/>
            </a:pPr>
            <a:r>
              <a:rPr lang="ja-JP" altLang="en-US" sz="1400" dirty="0">
                <a:solidFill>
                  <a:schemeClr val="tx1"/>
                </a:solidFill>
                <a:latin typeface="Meiryo"/>
                <a:ea typeface="Meiryo"/>
                <a:cs typeface="Meiryo"/>
                <a:sym typeface="Meiryo"/>
              </a:rPr>
              <a:t>・政務活動費に係る手続</a:t>
            </a:r>
            <a:endParaRPr lang="en-US" altLang="ja-JP" sz="1400" dirty="0">
              <a:solidFill>
                <a:schemeClr val="tx1"/>
              </a:solidFill>
              <a:latin typeface="Meiryo"/>
              <a:ea typeface="Meiryo"/>
              <a:cs typeface="Meiryo"/>
              <a:sym typeface="Meiryo"/>
            </a:endParaRPr>
          </a:p>
          <a:p>
            <a:pPr marL="0" marR="0" lvl="0" indent="0" algn="just" rtl="0">
              <a:spcAft>
                <a:spcPts val="0"/>
              </a:spcAft>
              <a:buNone/>
            </a:pPr>
            <a:r>
              <a:rPr lang="ja-JP" altLang="en-US" sz="1400" dirty="0">
                <a:solidFill>
                  <a:schemeClr val="tx1"/>
                </a:solidFill>
                <a:latin typeface="Meiryo"/>
                <a:ea typeface="Meiryo"/>
                <a:cs typeface="Meiryo"/>
                <a:sym typeface="Meiryo"/>
              </a:rPr>
              <a:t>・資産公開に係る手続</a:t>
            </a:r>
          </a:p>
          <a:p>
            <a:pPr marL="0" marR="0" lvl="0" indent="0" algn="just" rtl="0">
              <a:spcAft>
                <a:spcPts val="0"/>
              </a:spcAft>
              <a:buNone/>
            </a:pPr>
            <a:r>
              <a:rPr lang="ja-JP" altLang="en-US" sz="1400" dirty="0">
                <a:solidFill>
                  <a:schemeClr val="tx1"/>
                </a:solidFill>
                <a:latin typeface="Meiryo"/>
                <a:ea typeface="Meiryo"/>
                <a:cs typeface="Meiryo"/>
                <a:sym typeface="Meiryo"/>
              </a:rPr>
              <a:t>・公文書公開に係る手続</a:t>
            </a:r>
            <a:r>
              <a:rPr lang="ja-JP" altLang="en-US" sz="1400" dirty="0">
                <a:latin typeface="Meiryo"/>
                <a:ea typeface="Meiryo"/>
                <a:cs typeface="Meiryo"/>
                <a:sym typeface="Meiryo"/>
              </a:rPr>
              <a:t>　　など</a:t>
            </a:r>
            <a:r>
              <a:rPr lang="ja-JP" altLang="en-US" sz="1400" dirty="0">
                <a:solidFill>
                  <a:schemeClr val="tx1"/>
                </a:solidFill>
                <a:latin typeface="Meiryo"/>
                <a:ea typeface="Meiryo"/>
                <a:cs typeface="Meiryo"/>
                <a:sym typeface="Meiryo"/>
              </a:rPr>
              <a:t>　</a:t>
            </a:r>
            <a:endParaRPr lang="en-US" sz="1400" dirty="0">
              <a:solidFill>
                <a:schemeClr val="tx1"/>
              </a:solidFill>
              <a:latin typeface="Meiryo"/>
              <a:ea typeface="Meiryo"/>
              <a:cs typeface="Meiryo"/>
              <a:sym typeface="Meiryo"/>
            </a:endParaRPr>
          </a:p>
        </p:txBody>
      </p:sp>
      <p:sp>
        <p:nvSpPr>
          <p:cNvPr id="28" name="テキスト ボックス 27">
            <a:extLst>
              <a:ext uri="{FF2B5EF4-FFF2-40B4-BE49-F238E27FC236}">
                <a16:creationId xmlns:a16="http://schemas.microsoft.com/office/drawing/2014/main" id="{D1946DE6-65A1-4EDF-9419-5E6A851254B7}"/>
              </a:ext>
            </a:extLst>
          </p:cNvPr>
          <p:cNvSpPr txBox="1"/>
          <p:nvPr/>
        </p:nvSpPr>
        <p:spPr>
          <a:xfrm>
            <a:off x="3827700" y="4050894"/>
            <a:ext cx="1478488" cy="307777"/>
          </a:xfrm>
          <a:prstGeom prst="rect">
            <a:avLst/>
          </a:prstGeom>
          <a:noFill/>
        </p:spPr>
        <p:txBody>
          <a:bodyPr wrap="square">
            <a:spAutoFit/>
          </a:bodyPr>
          <a:lstStyle/>
          <a:p>
            <a:r>
              <a:rPr lang="ja-JP" altLang="en-US" sz="1400" kern="100" dirty="0">
                <a:latin typeface="メイリオ" panose="020B0604030504040204" pitchFamily="50" charset="-128"/>
                <a:ea typeface="メイリオ" panose="020B0604030504040204" pitchFamily="50" charset="-128"/>
              </a:rPr>
              <a:t>（第</a:t>
            </a:r>
            <a:r>
              <a:rPr lang="en-US" altLang="ja-JP" sz="1400" kern="100" dirty="0">
                <a:latin typeface="メイリオ" panose="020B0604030504040204" pitchFamily="50" charset="-128"/>
                <a:ea typeface="メイリオ" panose="020B0604030504040204" pitchFamily="50" charset="-128"/>
              </a:rPr>
              <a:t>60</a:t>
            </a:r>
            <a:r>
              <a:rPr lang="ja-JP" altLang="en-US" sz="1400" kern="100" dirty="0">
                <a:latin typeface="メイリオ" panose="020B0604030504040204" pitchFamily="50" charset="-128"/>
                <a:ea typeface="メイリオ" panose="020B0604030504040204" pitchFamily="50" charset="-128"/>
              </a:rPr>
              <a:t>条の２）</a:t>
            </a:r>
            <a:endParaRPr lang="ja-JP" altLang="en-US" sz="1400" dirty="0"/>
          </a:p>
        </p:txBody>
      </p:sp>
      <p:sp>
        <p:nvSpPr>
          <p:cNvPr id="29" name="テキスト ボックス 28">
            <a:extLst>
              <a:ext uri="{FF2B5EF4-FFF2-40B4-BE49-F238E27FC236}">
                <a16:creationId xmlns:a16="http://schemas.microsoft.com/office/drawing/2014/main" id="{81C0DA44-32A5-49B5-88EB-A6289C956CDB}"/>
              </a:ext>
            </a:extLst>
          </p:cNvPr>
          <p:cNvSpPr txBox="1"/>
          <p:nvPr/>
        </p:nvSpPr>
        <p:spPr>
          <a:xfrm>
            <a:off x="3318740" y="5430764"/>
            <a:ext cx="1873430" cy="307777"/>
          </a:xfrm>
          <a:prstGeom prst="rect">
            <a:avLst/>
          </a:prstGeom>
          <a:noFill/>
        </p:spPr>
        <p:txBody>
          <a:bodyPr wrap="square">
            <a:spAutoFit/>
          </a:bodyPr>
          <a:lstStyle/>
          <a:p>
            <a:r>
              <a:rPr lang="zh-CN" altLang="en-US" sz="1400" kern="100" dirty="0">
                <a:latin typeface="メイリオ" panose="020B0604030504040204" pitchFamily="50" charset="-128"/>
                <a:ea typeface="メイリオ" panose="020B0604030504040204" pitchFamily="50" charset="-128"/>
              </a:rPr>
              <a:t>（第</a:t>
            </a:r>
            <a:r>
              <a:rPr lang="en-US" altLang="zh-CN" sz="1400" kern="100" dirty="0">
                <a:latin typeface="メイリオ" panose="020B0604030504040204" pitchFamily="50" charset="-128"/>
                <a:ea typeface="メイリオ" panose="020B0604030504040204" pitchFamily="50" charset="-128"/>
              </a:rPr>
              <a:t>49</a:t>
            </a:r>
            <a:r>
              <a:rPr lang="zh-CN" altLang="en-US" sz="1400" kern="100" dirty="0">
                <a:latin typeface="メイリオ" panose="020B0604030504040204" pitchFamily="50" charset="-128"/>
                <a:ea typeface="メイリオ" panose="020B0604030504040204" pitchFamily="50" charset="-128"/>
              </a:rPr>
              <a:t>条、第</a:t>
            </a:r>
            <a:r>
              <a:rPr lang="en-US" altLang="zh-CN" sz="1400" kern="100" dirty="0">
                <a:latin typeface="メイリオ" panose="020B0604030504040204" pitchFamily="50" charset="-128"/>
                <a:ea typeface="メイリオ" panose="020B0604030504040204" pitchFamily="50" charset="-128"/>
              </a:rPr>
              <a:t>120</a:t>
            </a:r>
            <a:r>
              <a:rPr lang="zh-CN" altLang="en-US" sz="1400" kern="100" dirty="0">
                <a:latin typeface="メイリオ" panose="020B0604030504040204" pitchFamily="50" charset="-128"/>
                <a:ea typeface="メイリオ" panose="020B0604030504040204" pitchFamily="50" charset="-128"/>
              </a:rPr>
              <a:t>条）</a:t>
            </a:r>
          </a:p>
        </p:txBody>
      </p:sp>
      <p:sp>
        <p:nvSpPr>
          <p:cNvPr id="32" name="テキスト ボックス 31">
            <a:extLst>
              <a:ext uri="{FF2B5EF4-FFF2-40B4-BE49-F238E27FC236}">
                <a16:creationId xmlns:a16="http://schemas.microsoft.com/office/drawing/2014/main" id="{B96E2F24-5525-453E-AB90-6BB3E05F71A2}"/>
              </a:ext>
            </a:extLst>
          </p:cNvPr>
          <p:cNvSpPr txBox="1"/>
          <p:nvPr/>
        </p:nvSpPr>
        <p:spPr>
          <a:xfrm>
            <a:off x="3560809" y="6435230"/>
            <a:ext cx="1873430" cy="307777"/>
          </a:xfrm>
          <a:prstGeom prst="rect">
            <a:avLst/>
          </a:prstGeom>
          <a:noFill/>
        </p:spPr>
        <p:txBody>
          <a:bodyPr wrap="square">
            <a:spAutoFit/>
          </a:bodyPr>
          <a:lstStyle/>
          <a:p>
            <a:r>
              <a:rPr lang="zh-CN" altLang="en-US" sz="1400" kern="100" dirty="0">
                <a:latin typeface="メイリオ" panose="020B0604030504040204" pitchFamily="50" charset="-128"/>
                <a:ea typeface="メイリオ" panose="020B0604030504040204" pitchFamily="50" charset="-128"/>
              </a:rPr>
              <a:t>（第</a:t>
            </a:r>
            <a:r>
              <a:rPr lang="en-US" altLang="zh-CN" sz="1400" kern="100" dirty="0">
                <a:latin typeface="メイリオ" panose="020B0604030504040204" pitchFamily="50" charset="-128"/>
                <a:ea typeface="メイリオ" panose="020B0604030504040204" pitchFamily="50" charset="-128"/>
              </a:rPr>
              <a:t>8</a:t>
            </a:r>
            <a:r>
              <a:rPr lang="zh-CN" altLang="en-US" sz="1400" kern="100" dirty="0">
                <a:latin typeface="メイリオ" panose="020B0604030504040204" pitchFamily="50" charset="-128"/>
                <a:ea typeface="メイリオ" panose="020B0604030504040204" pitchFamily="50" charset="-128"/>
              </a:rPr>
              <a:t>条、第</a:t>
            </a:r>
            <a:r>
              <a:rPr lang="en-US" altLang="zh-CN" sz="1400" kern="100" dirty="0">
                <a:latin typeface="メイリオ" panose="020B0604030504040204" pitchFamily="50" charset="-128"/>
                <a:ea typeface="メイリオ" panose="020B0604030504040204" pitchFamily="50" charset="-128"/>
              </a:rPr>
              <a:t>108</a:t>
            </a:r>
            <a:r>
              <a:rPr lang="zh-CN" altLang="en-US" sz="1400" kern="100" dirty="0">
                <a:latin typeface="メイリオ" panose="020B0604030504040204" pitchFamily="50" charset="-128"/>
                <a:ea typeface="メイリオ" panose="020B0604030504040204" pitchFamily="50" charset="-128"/>
              </a:rPr>
              <a:t>条）</a:t>
            </a:r>
          </a:p>
        </p:txBody>
      </p:sp>
      <p:sp>
        <p:nvSpPr>
          <p:cNvPr id="35" name="Google Shape;432;p22">
            <a:extLst>
              <a:ext uri="{FF2B5EF4-FFF2-40B4-BE49-F238E27FC236}">
                <a16:creationId xmlns:a16="http://schemas.microsoft.com/office/drawing/2014/main" id="{68442C20-F4F6-4157-9F1F-C62ABF64CE46}"/>
              </a:ext>
            </a:extLst>
          </p:cNvPr>
          <p:cNvSpPr txBox="1"/>
          <p:nvPr/>
        </p:nvSpPr>
        <p:spPr>
          <a:xfrm>
            <a:off x="5637237" y="5842246"/>
            <a:ext cx="4045118" cy="523180"/>
          </a:xfrm>
          <a:prstGeom prst="rect">
            <a:avLst/>
          </a:prstGeom>
          <a:noFill/>
          <a:ln w="6350" cap="flat" cmpd="sng">
            <a:solidFill>
              <a:srgbClr val="002060"/>
            </a:solidFill>
            <a:prstDash val="dash"/>
            <a:round/>
            <a:headEnd type="none" w="sm" len="sm"/>
            <a:tailEnd type="none" w="sm" len="sm"/>
          </a:ln>
        </p:spPr>
        <p:txBody>
          <a:bodyPr spcFirstLastPara="1" wrap="square" lIns="91425" tIns="45700" rIns="91425" bIns="45700" anchor="t" anchorCtr="0">
            <a:spAutoFit/>
          </a:bodyPr>
          <a:lstStyle/>
          <a:p>
            <a:pPr marL="0" marR="0" lvl="0" indent="0" rtl="0">
              <a:spcBef>
                <a:spcPts val="0"/>
              </a:spcBef>
              <a:spcAft>
                <a:spcPts val="0"/>
              </a:spcAft>
              <a:buNone/>
            </a:pPr>
            <a:r>
              <a:rPr lang="en-US" altLang="ja-JP" sz="1400" dirty="0">
                <a:solidFill>
                  <a:schemeClr val="tx1"/>
                </a:solidFill>
                <a:latin typeface="Meiryo"/>
                <a:ea typeface="Meiryo"/>
                <a:cs typeface="Meiryo"/>
                <a:sym typeface="Meiryo"/>
              </a:rPr>
              <a:t>※</a:t>
            </a:r>
            <a:r>
              <a:rPr lang="ja-JP" altLang="en-US" sz="1400" dirty="0">
                <a:latin typeface="Meiryo"/>
                <a:ea typeface="Meiryo"/>
                <a:cs typeface="Meiryo"/>
                <a:sym typeface="Meiryo"/>
              </a:rPr>
              <a:t> </a:t>
            </a:r>
            <a:r>
              <a:rPr lang="ja-JP" altLang="en-US" sz="1400" dirty="0">
                <a:solidFill>
                  <a:schemeClr val="tx1"/>
                </a:solidFill>
                <a:latin typeface="Meiryo"/>
                <a:ea typeface="Meiryo"/>
                <a:cs typeface="Meiryo"/>
                <a:sym typeface="Meiryo"/>
              </a:rPr>
              <a:t>オンライン化に係る詳細な手続を規定する「施行規程」は別途制定</a:t>
            </a:r>
            <a:endParaRPr sz="1400" dirty="0">
              <a:solidFill>
                <a:schemeClr val="tx1"/>
              </a:solidFill>
              <a:latin typeface="Meiryo"/>
              <a:ea typeface="Meiryo"/>
              <a:cs typeface="Meiryo"/>
              <a:sym typeface="Meiryo"/>
            </a:endParaRPr>
          </a:p>
        </p:txBody>
      </p:sp>
      <p:sp>
        <p:nvSpPr>
          <p:cNvPr id="37" name="Google Shape;432;p22">
            <a:extLst>
              <a:ext uri="{FF2B5EF4-FFF2-40B4-BE49-F238E27FC236}">
                <a16:creationId xmlns:a16="http://schemas.microsoft.com/office/drawing/2014/main" id="{B5F73194-0AEF-425F-95A4-48602CFD06B0}"/>
              </a:ext>
            </a:extLst>
          </p:cNvPr>
          <p:cNvSpPr txBox="1"/>
          <p:nvPr/>
        </p:nvSpPr>
        <p:spPr>
          <a:xfrm>
            <a:off x="6020459" y="4267696"/>
            <a:ext cx="3685242" cy="276959"/>
          </a:xfrm>
          <a:prstGeom prst="rect">
            <a:avLst/>
          </a:prstGeom>
          <a:noFill/>
          <a:ln w="6350" cap="flat" cmpd="sng">
            <a:noFill/>
            <a:prstDash val="sysDot"/>
            <a:round/>
            <a:headEnd type="none" w="sm" len="sm"/>
            <a:tailEnd type="none" w="sm" len="sm"/>
          </a:ln>
        </p:spPr>
        <p:txBody>
          <a:bodyPr spcFirstLastPara="1" wrap="square" lIns="91425" tIns="45700" rIns="91425" bIns="45700" anchor="t" anchorCtr="0">
            <a:spAutoFit/>
          </a:bodyPr>
          <a:lstStyle/>
          <a:p>
            <a:pPr marL="0" marR="0" lvl="0" indent="0" algn="just" rtl="0">
              <a:spcBef>
                <a:spcPts val="0"/>
              </a:spcBef>
              <a:spcAft>
                <a:spcPts val="0"/>
              </a:spcAft>
              <a:buNone/>
            </a:pPr>
            <a:r>
              <a:rPr lang="ja-JP" altLang="en-US" sz="1200" dirty="0">
                <a:solidFill>
                  <a:schemeClr val="tx1"/>
                </a:solidFill>
                <a:latin typeface="Meiryo"/>
                <a:ea typeface="Meiryo"/>
                <a:cs typeface="Meiryo"/>
                <a:sym typeface="Meiryo"/>
              </a:rPr>
              <a:t>＜オンライン化が可能となる主な手続き＞</a:t>
            </a:r>
            <a:endParaRPr sz="1200" dirty="0">
              <a:solidFill>
                <a:schemeClr val="tx1"/>
              </a:solidFill>
              <a:latin typeface="Meiryo"/>
              <a:ea typeface="Meiryo"/>
              <a:cs typeface="Meiryo"/>
              <a:sym typeface="Meiryo"/>
            </a:endParaRPr>
          </a:p>
        </p:txBody>
      </p:sp>
    </p:spTree>
    <p:extLst>
      <p:ext uri="{BB962C8B-B14F-4D97-AF65-F5344CB8AC3E}">
        <p14:creationId xmlns:p14="http://schemas.microsoft.com/office/powerpoint/2010/main" val="112963774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348</TotalTime>
  <Words>611</Words>
  <Application>Microsoft Office PowerPoint</Application>
  <PresentationFormat>A4 210 x 297 mm</PresentationFormat>
  <Paragraphs>50</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ＭＳ ゴシック</vt:lpstr>
      <vt:lpstr>Noto Sans Symbols</vt:lpstr>
      <vt:lpstr>メイリオ</vt:lpstr>
      <vt:lpstr>メイリオ</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石井　素子</dc:creator>
  <cp:lastModifiedBy>武本　秀也</cp:lastModifiedBy>
  <cp:revision>32</cp:revision>
  <cp:lastPrinted>2024-01-31T06:15:55Z</cp:lastPrinted>
  <dcterms:created xsi:type="dcterms:W3CDTF">2024-01-19T01:33:14Z</dcterms:created>
  <dcterms:modified xsi:type="dcterms:W3CDTF">2024-02-13T01:52:39Z</dcterms:modified>
</cp:coreProperties>
</file>