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7" r:id="rId2"/>
    <p:sldId id="321" r:id="rId3"/>
    <p:sldId id="328" r:id="rId4"/>
    <p:sldId id="327" r:id="rId5"/>
    <p:sldId id="320" r:id="rId6"/>
    <p:sldId id="325" r:id="rId7"/>
    <p:sldId id="319" r:id="rId8"/>
    <p:sldId id="329" r:id="rId9"/>
  </p:sldIdLst>
  <p:sldSz cx="15481300" cy="10261600"/>
  <p:notesSz cx="9939338" cy="6807200"/>
  <p:defaultText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CC00"/>
    <a:srgbClr val="FF99CC"/>
    <a:srgbClr val="66FF33"/>
    <a:srgbClr val="FF0066"/>
    <a:srgbClr val="66FF99"/>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9" autoAdjust="0"/>
    <p:restoredTop sz="94604" autoAdjust="0"/>
  </p:normalViewPr>
  <p:slideViewPr>
    <p:cSldViewPr>
      <p:cViewPr>
        <p:scale>
          <a:sx n="66" d="100"/>
          <a:sy n="66" d="100"/>
        </p:scale>
        <p:origin x="-276" y="588"/>
      </p:cViewPr>
      <p:guideLst>
        <p:guide orient="horz" pos="3232"/>
        <p:guide pos="4877"/>
      </p:guideLst>
    </p:cSldViewPr>
  </p:slideViewPr>
  <p:notesTextViewPr>
    <p:cViewPr>
      <p:scale>
        <a:sx n="1" d="1"/>
        <a:sy n="1" d="1"/>
      </p:scale>
      <p:origin x="0" y="0"/>
    </p:cViewPr>
  </p:notesTextViewPr>
  <p:notesViewPr>
    <p:cSldViewPr>
      <p:cViewPr varScale="1">
        <p:scale>
          <a:sx n="51" d="100"/>
          <a:sy n="51" d="100"/>
        </p:scale>
        <p:origin x="-1782" y="-9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 イメージ プレースホルダー 10"/>
          <p:cNvSpPr>
            <a:spLocks noGrp="1" noRot="1" noChangeAspect="1"/>
          </p:cNvSpPr>
          <p:nvPr>
            <p:ph type="sldImg" idx="2"/>
          </p:nvPr>
        </p:nvSpPr>
        <p:spPr>
          <a:xfrm>
            <a:off x="-149225" y="17463"/>
            <a:ext cx="10240963" cy="6789737"/>
          </a:xfrm>
          <a:prstGeom prst="rect">
            <a:avLst/>
          </a:prstGeom>
          <a:noFill/>
          <a:ln w="12700">
            <a:solidFill>
              <a:prstClr val="black"/>
            </a:solidFill>
          </a:ln>
        </p:spPr>
        <p:txBody>
          <a:bodyPr vert="horz" lIns="62993" tIns="31497" rIns="62993" bIns="31497" rtlCol="0" anchor="ctr"/>
          <a:lstStyle/>
          <a:p>
            <a:endParaRPr lang="ja-JP" altLang="en-US"/>
          </a:p>
        </p:txBody>
      </p:sp>
    </p:spTree>
    <p:extLst>
      <p:ext uri="{BB962C8B-B14F-4D97-AF65-F5344CB8AC3E}">
        <p14:creationId xmlns:p14="http://schemas.microsoft.com/office/powerpoint/2010/main" val="1330221120"/>
      </p:ext>
    </p:extLst>
  </p:cSld>
  <p:clrMap bg1="lt1" tx1="dk1" bg2="lt2" tx2="dk2" accent1="accent1" accent2="accent2" accent3="accent3" accent4="accent4" accent5="accent5" accent6="accent6" hlink="hlink" folHlink="folHlink"/>
  <p:notesStyle>
    <a:lvl1pPr marL="0" algn="l" defTabSz="1439812" rtl="0" eaLnBrk="1" latinLnBrk="0" hangingPunct="1">
      <a:defRPr kumimoji="1" sz="2000" kern="1200">
        <a:solidFill>
          <a:schemeClr val="tx1"/>
        </a:solidFill>
        <a:latin typeface="+mn-lt"/>
        <a:ea typeface="+mn-ea"/>
        <a:cs typeface="+mn-cs"/>
      </a:defRPr>
    </a:lvl1pPr>
    <a:lvl2pPr marL="719907" algn="l" defTabSz="1439812" rtl="0" eaLnBrk="1" latinLnBrk="0" hangingPunct="1">
      <a:defRPr kumimoji="1" sz="2000" kern="1200">
        <a:solidFill>
          <a:schemeClr val="tx1"/>
        </a:solidFill>
        <a:latin typeface="+mn-lt"/>
        <a:ea typeface="+mn-ea"/>
        <a:cs typeface="+mn-cs"/>
      </a:defRPr>
    </a:lvl2pPr>
    <a:lvl3pPr marL="1439812" algn="l" defTabSz="1439812" rtl="0" eaLnBrk="1" latinLnBrk="0" hangingPunct="1">
      <a:defRPr kumimoji="1" sz="2000" kern="1200">
        <a:solidFill>
          <a:schemeClr val="tx1"/>
        </a:solidFill>
        <a:latin typeface="+mn-lt"/>
        <a:ea typeface="+mn-ea"/>
        <a:cs typeface="+mn-cs"/>
      </a:defRPr>
    </a:lvl3pPr>
    <a:lvl4pPr marL="2159720" algn="l" defTabSz="1439812" rtl="0" eaLnBrk="1" latinLnBrk="0" hangingPunct="1">
      <a:defRPr kumimoji="1" sz="2000" kern="1200">
        <a:solidFill>
          <a:schemeClr val="tx1"/>
        </a:solidFill>
        <a:latin typeface="+mn-lt"/>
        <a:ea typeface="+mn-ea"/>
        <a:cs typeface="+mn-cs"/>
      </a:defRPr>
    </a:lvl4pPr>
    <a:lvl5pPr marL="2879627" algn="l" defTabSz="1439812" rtl="0" eaLnBrk="1" latinLnBrk="0" hangingPunct="1">
      <a:defRPr kumimoji="1" sz="2000" kern="1200">
        <a:solidFill>
          <a:schemeClr val="tx1"/>
        </a:solidFill>
        <a:latin typeface="+mn-lt"/>
        <a:ea typeface="+mn-ea"/>
        <a:cs typeface="+mn-cs"/>
      </a:defRPr>
    </a:lvl5pPr>
    <a:lvl6pPr marL="3599533" algn="l" defTabSz="1439812" rtl="0" eaLnBrk="1" latinLnBrk="0" hangingPunct="1">
      <a:defRPr kumimoji="1" sz="2000" kern="1200">
        <a:solidFill>
          <a:schemeClr val="tx1"/>
        </a:solidFill>
        <a:latin typeface="+mn-lt"/>
        <a:ea typeface="+mn-ea"/>
        <a:cs typeface="+mn-cs"/>
      </a:defRPr>
    </a:lvl6pPr>
    <a:lvl7pPr marL="4319439" algn="l" defTabSz="1439812" rtl="0" eaLnBrk="1" latinLnBrk="0" hangingPunct="1">
      <a:defRPr kumimoji="1" sz="2000" kern="1200">
        <a:solidFill>
          <a:schemeClr val="tx1"/>
        </a:solidFill>
        <a:latin typeface="+mn-lt"/>
        <a:ea typeface="+mn-ea"/>
        <a:cs typeface="+mn-cs"/>
      </a:defRPr>
    </a:lvl7pPr>
    <a:lvl8pPr marL="5039345" algn="l" defTabSz="1439812" rtl="0" eaLnBrk="1" latinLnBrk="0" hangingPunct="1">
      <a:defRPr kumimoji="1" sz="2000" kern="1200">
        <a:solidFill>
          <a:schemeClr val="tx1"/>
        </a:solidFill>
        <a:latin typeface="+mn-lt"/>
        <a:ea typeface="+mn-ea"/>
        <a:cs typeface="+mn-cs"/>
      </a:defRPr>
    </a:lvl8pPr>
    <a:lvl9pPr marL="5759251" algn="l" defTabSz="1439812" rtl="0" eaLnBrk="1" latinLnBrk="0" hangingPunct="1">
      <a:defRPr kumimoji="1"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875" y="98425"/>
            <a:ext cx="9971088" cy="6610350"/>
          </a:xfrm>
          <a:prstGeom prst="rect">
            <a:avLst/>
          </a:prstGeom>
        </p:spPr>
      </p:sp>
      <p:sp>
        <p:nvSpPr>
          <p:cNvPr id="3" name="ノート プレースホルダー 2"/>
          <p:cNvSpPr>
            <a:spLocks noGrp="1"/>
          </p:cNvSpPr>
          <p:nvPr>
            <p:ph type="body" idx="1"/>
          </p:nvPr>
        </p:nvSpPr>
        <p:spPr>
          <a:xfrm>
            <a:off x="993825" y="3233447"/>
            <a:ext cx="7951689" cy="3062751"/>
          </a:xfrm>
          <a:prstGeom prst="rect">
            <a:avLst/>
          </a:prstGeom>
        </p:spPr>
        <p:txBody>
          <a:bodyPr lIns="62993" tIns="31497" rIns="62993" bIns="31497"/>
          <a:lstStyle/>
          <a:p>
            <a:endParaRPr kumimoji="1" lang="ja-JP" altLang="en-US" dirty="0"/>
          </a:p>
        </p:txBody>
      </p:sp>
    </p:spTree>
    <p:extLst>
      <p:ext uri="{BB962C8B-B14F-4D97-AF65-F5344CB8AC3E}">
        <p14:creationId xmlns:p14="http://schemas.microsoft.com/office/powerpoint/2010/main" val="425421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136114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9225" y="17463"/>
            <a:ext cx="10240963" cy="6789737"/>
          </a:xfrm>
        </p:spPr>
      </p:sp>
      <p:sp>
        <p:nvSpPr>
          <p:cNvPr id="3" name="ノート プレースホルダー 2"/>
          <p:cNvSpPr>
            <a:spLocks noGrp="1"/>
          </p:cNvSpPr>
          <p:nvPr>
            <p:ph type="body" idx="1"/>
          </p:nvPr>
        </p:nvSpPr>
        <p:spPr>
          <a:xfrm>
            <a:off x="993775" y="3233738"/>
            <a:ext cx="7951788" cy="3062287"/>
          </a:xfrm>
          <a:prstGeom prst="rect">
            <a:avLst/>
          </a:prstGeom>
        </p:spPr>
        <p:txBody>
          <a:bodyPr/>
          <a:lstStyle/>
          <a:p>
            <a:endParaRPr kumimoji="1" lang="ja-JP" altLang="en-US" dirty="0"/>
          </a:p>
        </p:txBody>
      </p:sp>
    </p:spTree>
    <p:extLst>
      <p:ext uri="{BB962C8B-B14F-4D97-AF65-F5344CB8AC3E}">
        <p14:creationId xmlns:p14="http://schemas.microsoft.com/office/powerpoint/2010/main" val="2057549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1101" y="3187750"/>
            <a:ext cx="13159105" cy="219959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322197" y="5814907"/>
            <a:ext cx="10836910" cy="2622409"/>
          </a:xfrm>
        </p:spPr>
        <p:txBody>
          <a:bodyPr/>
          <a:lstStyle>
            <a:lvl1pPr marL="0" indent="0" algn="ctr">
              <a:buNone/>
              <a:defRPr>
                <a:solidFill>
                  <a:schemeClr val="tx1">
                    <a:tint val="75000"/>
                  </a:schemeClr>
                </a:solidFill>
              </a:defRPr>
            </a:lvl1pPr>
            <a:lvl2pPr marL="719907" indent="0" algn="ctr">
              <a:buNone/>
              <a:defRPr>
                <a:solidFill>
                  <a:schemeClr val="tx1">
                    <a:tint val="75000"/>
                  </a:schemeClr>
                </a:solidFill>
              </a:defRPr>
            </a:lvl2pPr>
            <a:lvl3pPr marL="1439812" indent="0" algn="ctr">
              <a:buNone/>
              <a:defRPr>
                <a:solidFill>
                  <a:schemeClr val="tx1">
                    <a:tint val="75000"/>
                  </a:schemeClr>
                </a:solidFill>
              </a:defRPr>
            </a:lvl3pPr>
            <a:lvl4pPr marL="2159720" indent="0" algn="ctr">
              <a:buNone/>
              <a:defRPr>
                <a:solidFill>
                  <a:schemeClr val="tx1">
                    <a:tint val="75000"/>
                  </a:schemeClr>
                </a:solidFill>
              </a:defRPr>
            </a:lvl4pPr>
            <a:lvl5pPr marL="2879627" indent="0" algn="ctr">
              <a:buNone/>
              <a:defRPr>
                <a:solidFill>
                  <a:schemeClr val="tx1">
                    <a:tint val="75000"/>
                  </a:schemeClr>
                </a:solidFill>
              </a:defRPr>
            </a:lvl5pPr>
            <a:lvl6pPr marL="3599533" indent="0" algn="ctr">
              <a:buNone/>
              <a:defRPr>
                <a:solidFill>
                  <a:schemeClr val="tx1">
                    <a:tint val="75000"/>
                  </a:schemeClr>
                </a:solidFill>
              </a:defRPr>
            </a:lvl6pPr>
            <a:lvl7pPr marL="4319439" indent="0" algn="ctr">
              <a:buNone/>
              <a:defRPr>
                <a:solidFill>
                  <a:schemeClr val="tx1">
                    <a:tint val="75000"/>
                  </a:schemeClr>
                </a:solidFill>
              </a:defRPr>
            </a:lvl7pPr>
            <a:lvl8pPr marL="5039345" indent="0" algn="ctr">
              <a:buNone/>
              <a:defRPr>
                <a:solidFill>
                  <a:schemeClr val="tx1">
                    <a:tint val="75000"/>
                  </a:schemeClr>
                </a:solidFill>
              </a:defRPr>
            </a:lvl8pPr>
            <a:lvl9pPr marL="575925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82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152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223945" y="410942"/>
            <a:ext cx="3483293" cy="8755616"/>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74066" y="410942"/>
            <a:ext cx="10191856" cy="8755616"/>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0862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7319210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172319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222918" y="6594029"/>
            <a:ext cx="13159105" cy="2038068"/>
          </a:xfrm>
        </p:spPr>
        <p:txBody>
          <a:bodyPr anchor="t"/>
          <a:lstStyle>
            <a:lvl1pPr algn="l">
              <a:defRPr sz="6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222918" y="4349308"/>
            <a:ext cx="13159105" cy="2244725"/>
          </a:xfrm>
        </p:spPr>
        <p:txBody>
          <a:bodyPr anchor="b"/>
          <a:lstStyle>
            <a:lvl1pPr marL="0" indent="0">
              <a:buNone/>
              <a:defRPr sz="3200">
                <a:solidFill>
                  <a:schemeClr val="tx1">
                    <a:tint val="75000"/>
                  </a:schemeClr>
                </a:solidFill>
              </a:defRPr>
            </a:lvl1pPr>
            <a:lvl2pPr marL="719907" indent="0">
              <a:buNone/>
              <a:defRPr sz="3000">
                <a:solidFill>
                  <a:schemeClr val="tx1">
                    <a:tint val="75000"/>
                  </a:schemeClr>
                </a:solidFill>
              </a:defRPr>
            </a:lvl2pPr>
            <a:lvl3pPr marL="1439812" indent="0">
              <a:buNone/>
              <a:defRPr sz="2500">
                <a:solidFill>
                  <a:schemeClr val="tx1">
                    <a:tint val="75000"/>
                  </a:schemeClr>
                </a:solidFill>
              </a:defRPr>
            </a:lvl3pPr>
            <a:lvl4pPr marL="2159720" indent="0">
              <a:buNone/>
              <a:defRPr sz="2300">
                <a:solidFill>
                  <a:schemeClr val="tx1">
                    <a:tint val="75000"/>
                  </a:schemeClr>
                </a:solidFill>
              </a:defRPr>
            </a:lvl4pPr>
            <a:lvl5pPr marL="2879627" indent="0">
              <a:buNone/>
              <a:defRPr sz="2300">
                <a:solidFill>
                  <a:schemeClr val="tx1">
                    <a:tint val="75000"/>
                  </a:schemeClr>
                </a:solidFill>
              </a:defRPr>
            </a:lvl5pPr>
            <a:lvl6pPr marL="3599533" indent="0">
              <a:buNone/>
              <a:defRPr sz="2300">
                <a:solidFill>
                  <a:schemeClr val="tx1">
                    <a:tint val="75000"/>
                  </a:schemeClr>
                </a:solidFill>
              </a:defRPr>
            </a:lvl6pPr>
            <a:lvl7pPr marL="4319439" indent="0">
              <a:buNone/>
              <a:defRPr sz="2300">
                <a:solidFill>
                  <a:schemeClr val="tx1">
                    <a:tint val="75000"/>
                  </a:schemeClr>
                </a:solidFill>
              </a:defRPr>
            </a:lvl7pPr>
            <a:lvl8pPr marL="5039345" indent="0">
              <a:buNone/>
              <a:defRPr sz="2300">
                <a:solidFill>
                  <a:schemeClr val="tx1">
                    <a:tint val="75000"/>
                  </a:schemeClr>
                </a:solidFill>
              </a:defRPr>
            </a:lvl8pPr>
            <a:lvl9pPr marL="5759251" indent="0">
              <a:buNone/>
              <a:defRPr sz="23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8959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74066"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7869665" y="2394378"/>
            <a:ext cx="6837574" cy="6772181"/>
          </a:xfrm>
        </p:spPr>
        <p:txBody>
          <a:bodyPr/>
          <a:lstStyle>
            <a:lvl1pPr>
              <a:defRPr sz="4400"/>
            </a:lvl1pPr>
            <a:lvl2pPr>
              <a:defRPr sz="39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4533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74069" y="2296988"/>
            <a:ext cx="6840263"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74069" y="3254262"/>
            <a:ext cx="6840263"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7864289" y="2296988"/>
            <a:ext cx="6842950" cy="957274"/>
          </a:xfrm>
        </p:spPr>
        <p:txBody>
          <a:bodyPr anchor="b"/>
          <a:lstStyle>
            <a:lvl1pPr marL="0" indent="0">
              <a:buNone/>
              <a:defRPr sz="3900" b="1"/>
            </a:lvl1pPr>
            <a:lvl2pPr marL="719907" indent="0">
              <a:buNone/>
              <a:defRPr sz="3200" b="1"/>
            </a:lvl2pPr>
            <a:lvl3pPr marL="1439812" indent="0">
              <a:buNone/>
              <a:defRPr sz="3000" b="1"/>
            </a:lvl3pPr>
            <a:lvl4pPr marL="2159720" indent="0">
              <a:buNone/>
              <a:defRPr sz="2500" b="1"/>
            </a:lvl4pPr>
            <a:lvl5pPr marL="2879627" indent="0">
              <a:buNone/>
              <a:defRPr sz="2500" b="1"/>
            </a:lvl5pPr>
            <a:lvl6pPr marL="3599533" indent="0">
              <a:buNone/>
              <a:defRPr sz="2500" b="1"/>
            </a:lvl6pPr>
            <a:lvl7pPr marL="4319439" indent="0">
              <a:buNone/>
              <a:defRPr sz="2500" b="1"/>
            </a:lvl7pPr>
            <a:lvl8pPr marL="5039345" indent="0">
              <a:buNone/>
              <a:defRPr sz="2500" b="1"/>
            </a:lvl8pPr>
            <a:lvl9pPr marL="5759251" indent="0">
              <a:buNone/>
              <a:defRPr sz="2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7864289" y="3254262"/>
            <a:ext cx="6842950" cy="5912297"/>
          </a:xfrm>
        </p:spPr>
        <p:txBody>
          <a:bodyPr/>
          <a:lstStyle>
            <a:lvl1pPr>
              <a:defRPr sz="39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0401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93659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2767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74068" y="408566"/>
            <a:ext cx="5093241" cy="1738770"/>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052759" y="408566"/>
            <a:ext cx="8654478" cy="8757991"/>
          </a:xfrm>
        </p:spPr>
        <p:txBody>
          <a:bodyPr/>
          <a:lstStyle>
            <a:lvl1pPr>
              <a:defRPr sz="5100"/>
            </a:lvl1pPr>
            <a:lvl2pPr>
              <a:defRPr sz="4400"/>
            </a:lvl2pPr>
            <a:lvl3pPr>
              <a:defRPr sz="39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74068" y="2147339"/>
            <a:ext cx="5093241" cy="7019220"/>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381425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34446" y="7183125"/>
            <a:ext cx="9288780" cy="848008"/>
          </a:xfrm>
        </p:spPr>
        <p:txBody>
          <a:bodyPr anchor="b"/>
          <a:lstStyle>
            <a:lvl1pPr algn="l">
              <a:defRPr sz="3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034446" y="916894"/>
            <a:ext cx="9288780" cy="6156960"/>
          </a:xfrm>
        </p:spPr>
        <p:txBody>
          <a:bodyPr/>
          <a:lstStyle>
            <a:lvl1pPr marL="0" indent="0">
              <a:buNone/>
              <a:defRPr sz="5100"/>
            </a:lvl1pPr>
            <a:lvl2pPr marL="719907" indent="0">
              <a:buNone/>
              <a:defRPr sz="4400"/>
            </a:lvl2pPr>
            <a:lvl3pPr marL="1439812" indent="0">
              <a:buNone/>
              <a:defRPr sz="3900"/>
            </a:lvl3pPr>
            <a:lvl4pPr marL="2159720" indent="0">
              <a:buNone/>
              <a:defRPr sz="3200"/>
            </a:lvl4pPr>
            <a:lvl5pPr marL="2879627" indent="0">
              <a:buNone/>
              <a:defRPr sz="3200"/>
            </a:lvl5pPr>
            <a:lvl6pPr marL="3599533" indent="0">
              <a:buNone/>
              <a:defRPr sz="3200"/>
            </a:lvl6pPr>
            <a:lvl7pPr marL="4319439" indent="0">
              <a:buNone/>
              <a:defRPr sz="3200"/>
            </a:lvl7pPr>
            <a:lvl8pPr marL="5039345" indent="0">
              <a:buNone/>
              <a:defRPr sz="3200"/>
            </a:lvl8pPr>
            <a:lvl9pPr marL="5759251" indent="0">
              <a:buNone/>
              <a:defRPr sz="3200"/>
            </a:lvl9pPr>
          </a:lstStyle>
          <a:p>
            <a:endParaRPr kumimoji="1" lang="ja-JP" altLang="en-US"/>
          </a:p>
        </p:txBody>
      </p:sp>
      <p:sp>
        <p:nvSpPr>
          <p:cNvPr id="4" name="テキスト プレースホルダー 3"/>
          <p:cNvSpPr>
            <a:spLocks noGrp="1"/>
          </p:cNvSpPr>
          <p:nvPr>
            <p:ph type="body" sz="half" idx="2"/>
          </p:nvPr>
        </p:nvSpPr>
        <p:spPr>
          <a:xfrm>
            <a:off x="3034446" y="8031132"/>
            <a:ext cx="9288780" cy="1204313"/>
          </a:xfrm>
        </p:spPr>
        <p:txBody>
          <a:bodyPr/>
          <a:lstStyle>
            <a:lvl1pPr marL="0" indent="0">
              <a:buNone/>
              <a:defRPr sz="2300"/>
            </a:lvl1pPr>
            <a:lvl2pPr marL="719907" indent="0">
              <a:buNone/>
              <a:defRPr sz="2000"/>
            </a:lvl2pPr>
            <a:lvl3pPr marL="1439812" indent="0">
              <a:buNone/>
              <a:defRPr sz="1600"/>
            </a:lvl3pPr>
            <a:lvl4pPr marL="2159720" indent="0">
              <a:buNone/>
              <a:defRPr sz="1500"/>
            </a:lvl4pPr>
            <a:lvl5pPr marL="2879627" indent="0">
              <a:buNone/>
              <a:defRPr sz="1500"/>
            </a:lvl5pPr>
            <a:lvl6pPr marL="3599533" indent="0">
              <a:buNone/>
              <a:defRPr sz="1500"/>
            </a:lvl6pPr>
            <a:lvl7pPr marL="4319439" indent="0">
              <a:buNone/>
              <a:defRPr sz="1500"/>
            </a:lvl7pPr>
            <a:lvl8pPr marL="5039345" indent="0">
              <a:buNone/>
              <a:defRPr sz="1500"/>
            </a:lvl8pPr>
            <a:lvl9pPr marL="5759251" indent="0">
              <a:buNone/>
              <a:defRPr sz="15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5B9596-43A1-4ADC-895B-9F139B02760A}" type="datetimeFigureOut">
              <a:rPr kumimoji="1" lang="ja-JP" altLang="en-US" smtClean="0"/>
              <a:t>2016/3/18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67985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74067" y="410941"/>
            <a:ext cx="13933170" cy="1710266"/>
          </a:xfrm>
          <a:prstGeom prst="rect">
            <a:avLst/>
          </a:prstGeom>
        </p:spPr>
        <p:txBody>
          <a:bodyPr vert="horz" lIns="143981" tIns="71990" rIns="143981" bIns="719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74067" y="2394378"/>
            <a:ext cx="13933170" cy="6772181"/>
          </a:xfrm>
          <a:prstGeom prst="rect">
            <a:avLst/>
          </a:prstGeom>
        </p:spPr>
        <p:txBody>
          <a:bodyPr vert="horz" lIns="143981" tIns="71990" rIns="143981" bIns="719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74066" y="9510986"/>
            <a:ext cx="3612304" cy="546336"/>
          </a:xfrm>
          <a:prstGeom prst="rect">
            <a:avLst/>
          </a:prstGeom>
        </p:spPr>
        <p:txBody>
          <a:bodyPr vert="horz" lIns="143981" tIns="71990" rIns="143981" bIns="71990" rtlCol="0" anchor="ctr"/>
          <a:lstStyle>
            <a:lvl1pPr algn="l">
              <a:defRPr sz="2000">
                <a:solidFill>
                  <a:schemeClr val="tx1">
                    <a:tint val="75000"/>
                  </a:schemeClr>
                </a:solidFill>
              </a:defRPr>
            </a:lvl1pPr>
          </a:lstStyle>
          <a:p>
            <a:fld id="{A75B9596-43A1-4ADC-895B-9F139B02760A}" type="datetimeFigureOut">
              <a:rPr kumimoji="1" lang="ja-JP" altLang="en-US" smtClean="0"/>
              <a:t>2016/3/18</a:t>
            </a:fld>
            <a:endParaRPr kumimoji="1" lang="ja-JP" altLang="en-US"/>
          </a:p>
        </p:txBody>
      </p:sp>
      <p:sp>
        <p:nvSpPr>
          <p:cNvPr id="5" name="フッター プレースホルダー 4"/>
          <p:cNvSpPr>
            <a:spLocks noGrp="1"/>
          </p:cNvSpPr>
          <p:nvPr>
            <p:ph type="ftr" sz="quarter" idx="3"/>
          </p:nvPr>
        </p:nvSpPr>
        <p:spPr>
          <a:xfrm>
            <a:off x="5289445" y="9510986"/>
            <a:ext cx="4902411" cy="546336"/>
          </a:xfrm>
          <a:prstGeom prst="rect">
            <a:avLst/>
          </a:prstGeom>
        </p:spPr>
        <p:txBody>
          <a:bodyPr vert="horz" lIns="143981" tIns="71990" rIns="143981" bIns="7199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094935" y="9510986"/>
            <a:ext cx="3612304" cy="546336"/>
          </a:xfrm>
          <a:prstGeom prst="rect">
            <a:avLst/>
          </a:prstGeom>
        </p:spPr>
        <p:txBody>
          <a:bodyPr vert="horz" lIns="143981" tIns="71990" rIns="143981" bIns="71990" rtlCol="0" anchor="ctr"/>
          <a:lstStyle>
            <a:lvl1pPr algn="r">
              <a:defRPr sz="2000">
                <a:solidFill>
                  <a:schemeClr val="tx1">
                    <a:tint val="75000"/>
                  </a:schemeClr>
                </a:solidFill>
              </a:defRPr>
            </a:lvl1pPr>
          </a:lstStyle>
          <a:p>
            <a:fld id="{E30C68D3-CE12-4077-9CF6-ECEE6E3D06DE}" type="slidenum">
              <a:rPr kumimoji="1" lang="ja-JP" altLang="en-US" smtClean="0"/>
              <a:t>‹#›</a:t>
            </a:fld>
            <a:endParaRPr kumimoji="1" lang="ja-JP" altLang="en-US"/>
          </a:p>
        </p:txBody>
      </p:sp>
    </p:spTree>
    <p:extLst>
      <p:ext uri="{BB962C8B-B14F-4D97-AF65-F5344CB8AC3E}">
        <p14:creationId xmlns:p14="http://schemas.microsoft.com/office/powerpoint/2010/main" val="231413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439812" rtl="0" eaLnBrk="1" latinLnBrk="0" hangingPunct="1">
        <a:spcBef>
          <a:spcPct val="0"/>
        </a:spcBef>
        <a:buNone/>
        <a:defRPr kumimoji="1" sz="6900" kern="1200">
          <a:solidFill>
            <a:schemeClr val="tx1"/>
          </a:solidFill>
          <a:latin typeface="+mj-lt"/>
          <a:ea typeface="+mj-ea"/>
          <a:cs typeface="+mj-cs"/>
        </a:defRPr>
      </a:lvl1pPr>
    </p:titleStyle>
    <p:bodyStyle>
      <a:lvl1pPr marL="539930" indent="-539930" algn="l" defTabSz="1439812" rtl="0" eaLnBrk="1" latinLnBrk="0" hangingPunct="1">
        <a:spcBef>
          <a:spcPct val="20000"/>
        </a:spcBef>
        <a:buFont typeface="Arial" panose="020B0604020202020204" pitchFamily="34" charset="0"/>
        <a:buChar char="•"/>
        <a:defRPr kumimoji="1" sz="5100" kern="1200">
          <a:solidFill>
            <a:schemeClr val="tx1"/>
          </a:solidFill>
          <a:latin typeface="+mn-lt"/>
          <a:ea typeface="+mn-ea"/>
          <a:cs typeface="+mn-cs"/>
        </a:defRPr>
      </a:lvl1pPr>
      <a:lvl2pPr marL="1169849" indent="-449941" algn="l" defTabSz="1439812" rtl="0" eaLnBrk="1" latinLnBrk="0" hangingPunct="1">
        <a:spcBef>
          <a:spcPct val="20000"/>
        </a:spcBef>
        <a:buFont typeface="Arial" panose="020B0604020202020204" pitchFamily="34" charset="0"/>
        <a:buChar char="–"/>
        <a:defRPr kumimoji="1" sz="4400" kern="1200">
          <a:solidFill>
            <a:schemeClr val="tx1"/>
          </a:solidFill>
          <a:latin typeface="+mn-lt"/>
          <a:ea typeface="+mn-ea"/>
          <a:cs typeface="+mn-cs"/>
        </a:defRPr>
      </a:lvl2pPr>
      <a:lvl3pPr marL="1799766" indent="-359954" algn="l" defTabSz="1439812"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3pPr>
      <a:lvl4pPr marL="2519674"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4pPr>
      <a:lvl5pPr marL="323957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5pPr>
      <a:lvl6pPr marL="395948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6pPr>
      <a:lvl7pPr marL="4679391"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7pPr>
      <a:lvl8pPr marL="5399298"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8pPr>
      <a:lvl9pPr marL="6119206" indent="-359954" algn="l" defTabSz="1439812"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ja-JP"/>
      </a:defPPr>
      <a:lvl1pPr marL="0" algn="l" defTabSz="1439812" rtl="0" eaLnBrk="1" latinLnBrk="0" hangingPunct="1">
        <a:defRPr kumimoji="1" sz="3000" kern="1200">
          <a:solidFill>
            <a:schemeClr val="tx1"/>
          </a:solidFill>
          <a:latin typeface="+mn-lt"/>
          <a:ea typeface="+mn-ea"/>
          <a:cs typeface="+mn-cs"/>
        </a:defRPr>
      </a:lvl1pPr>
      <a:lvl2pPr marL="719907" algn="l" defTabSz="1439812" rtl="0" eaLnBrk="1" latinLnBrk="0" hangingPunct="1">
        <a:defRPr kumimoji="1" sz="3000" kern="1200">
          <a:solidFill>
            <a:schemeClr val="tx1"/>
          </a:solidFill>
          <a:latin typeface="+mn-lt"/>
          <a:ea typeface="+mn-ea"/>
          <a:cs typeface="+mn-cs"/>
        </a:defRPr>
      </a:lvl2pPr>
      <a:lvl3pPr marL="1439812" algn="l" defTabSz="1439812" rtl="0" eaLnBrk="1" latinLnBrk="0" hangingPunct="1">
        <a:defRPr kumimoji="1" sz="3000" kern="1200">
          <a:solidFill>
            <a:schemeClr val="tx1"/>
          </a:solidFill>
          <a:latin typeface="+mn-lt"/>
          <a:ea typeface="+mn-ea"/>
          <a:cs typeface="+mn-cs"/>
        </a:defRPr>
      </a:lvl3pPr>
      <a:lvl4pPr marL="2159720" algn="l" defTabSz="1439812" rtl="0" eaLnBrk="1" latinLnBrk="0" hangingPunct="1">
        <a:defRPr kumimoji="1" sz="3000" kern="1200">
          <a:solidFill>
            <a:schemeClr val="tx1"/>
          </a:solidFill>
          <a:latin typeface="+mn-lt"/>
          <a:ea typeface="+mn-ea"/>
          <a:cs typeface="+mn-cs"/>
        </a:defRPr>
      </a:lvl4pPr>
      <a:lvl5pPr marL="2879627" algn="l" defTabSz="1439812" rtl="0" eaLnBrk="1" latinLnBrk="0" hangingPunct="1">
        <a:defRPr kumimoji="1" sz="3000" kern="1200">
          <a:solidFill>
            <a:schemeClr val="tx1"/>
          </a:solidFill>
          <a:latin typeface="+mn-lt"/>
          <a:ea typeface="+mn-ea"/>
          <a:cs typeface="+mn-cs"/>
        </a:defRPr>
      </a:lvl5pPr>
      <a:lvl6pPr marL="3599533" algn="l" defTabSz="1439812" rtl="0" eaLnBrk="1" latinLnBrk="0" hangingPunct="1">
        <a:defRPr kumimoji="1" sz="3000" kern="1200">
          <a:solidFill>
            <a:schemeClr val="tx1"/>
          </a:solidFill>
          <a:latin typeface="+mn-lt"/>
          <a:ea typeface="+mn-ea"/>
          <a:cs typeface="+mn-cs"/>
        </a:defRPr>
      </a:lvl6pPr>
      <a:lvl7pPr marL="4319439" algn="l" defTabSz="1439812" rtl="0" eaLnBrk="1" latinLnBrk="0" hangingPunct="1">
        <a:defRPr kumimoji="1" sz="3000" kern="1200">
          <a:solidFill>
            <a:schemeClr val="tx1"/>
          </a:solidFill>
          <a:latin typeface="+mn-lt"/>
          <a:ea typeface="+mn-ea"/>
          <a:cs typeface="+mn-cs"/>
        </a:defRPr>
      </a:lvl7pPr>
      <a:lvl8pPr marL="5039345" algn="l" defTabSz="1439812" rtl="0" eaLnBrk="1" latinLnBrk="0" hangingPunct="1">
        <a:defRPr kumimoji="1" sz="3000" kern="1200">
          <a:solidFill>
            <a:schemeClr val="tx1"/>
          </a:solidFill>
          <a:latin typeface="+mn-lt"/>
          <a:ea typeface="+mn-ea"/>
          <a:cs typeface="+mn-cs"/>
        </a:defRPr>
      </a:lvl8pPr>
      <a:lvl9pPr marL="5759251" algn="l" defTabSz="1439812"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microsoft.com/office/2007/relationships/hdphoto" Target="../media/hdphoto3.wdp"/><Relationship Id="rId21" Type="http://schemas.openxmlformats.org/officeDocument/2006/relationships/image" Target="../media/image18.png"/><Relationship Id="rId7" Type="http://schemas.microsoft.com/office/2007/relationships/hdphoto" Target="../media/hdphoto5.wdp"/><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3.png"/><Relationship Id="rId16" Type="http://schemas.openxmlformats.org/officeDocument/2006/relationships/image" Target="../media/image14.jpeg"/><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jpeg"/><Relationship Id="rId5" Type="http://schemas.microsoft.com/office/2007/relationships/hdphoto" Target="../media/hdphoto4.wdp"/><Relationship Id="rId15" Type="http://schemas.openxmlformats.org/officeDocument/2006/relationships/image" Target="../media/image13.emf"/><Relationship Id="rId23" Type="http://schemas.openxmlformats.org/officeDocument/2006/relationships/image" Target="../media/image19.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7.jpeg"/><Relationship Id="rId14" Type="http://schemas.openxmlformats.org/officeDocument/2006/relationships/image" Target="../media/image12.png"/><Relationship Id="rId22"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ref.osaka.lg.jp/eneseisaku/plan/" TargetMode="External"/><Relationship Id="rId2" Type="http://schemas.openxmlformats.org/officeDocument/2006/relationships/hyperlink" Target="http://hydrogen-navi.jp/" TargetMode="External"/><Relationship Id="rId1" Type="http://schemas.openxmlformats.org/officeDocument/2006/relationships/slideLayout" Target="../slideLayouts/slideLayout7.xml"/><Relationship Id="rId4" Type="http://schemas.openxmlformats.org/officeDocument/2006/relationships/hyperlink" Target="http://www.pref.osaka.lg.jp/energy/osakafcvsuisinkaigi/suisostseibikeikaku.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9666" y="7723089"/>
            <a:ext cx="13933170" cy="2100836"/>
          </a:xfrm>
        </p:spPr>
        <p:txBody>
          <a:bodyPr>
            <a:normAutofit/>
          </a:bodyPr>
          <a:lstStyle/>
          <a:p>
            <a:pPr marL="0" indent="0" algn="ctr">
              <a:buNone/>
            </a:pPr>
            <a:r>
              <a:rPr kumimoji="1" lang="ja-JP" altLang="en-US" sz="4000" dirty="0" smtClean="0"/>
              <a:t>平成</a:t>
            </a:r>
            <a:r>
              <a:rPr kumimoji="1" lang="en-US" altLang="ja-JP" sz="4000" dirty="0" smtClean="0"/>
              <a:t>28</a:t>
            </a:r>
            <a:r>
              <a:rPr kumimoji="1" lang="ja-JP" altLang="en-US" sz="4000" dirty="0" smtClean="0"/>
              <a:t>年</a:t>
            </a:r>
            <a:r>
              <a:rPr kumimoji="1" lang="en-US" altLang="ja-JP" sz="4000" dirty="0" smtClean="0"/>
              <a:t>3</a:t>
            </a:r>
            <a:r>
              <a:rPr kumimoji="1" lang="ja-JP" altLang="en-US" sz="4000" dirty="0" smtClean="0"/>
              <a:t>月</a:t>
            </a:r>
            <a:endParaRPr kumimoji="1" lang="en-US" altLang="ja-JP" sz="4000" dirty="0" smtClean="0"/>
          </a:p>
          <a:p>
            <a:pPr marL="0" indent="0" algn="ctr">
              <a:buNone/>
            </a:pPr>
            <a:r>
              <a:rPr kumimoji="1" lang="ja-JP" altLang="en-US" dirty="0" smtClean="0"/>
              <a:t>大阪府</a:t>
            </a:r>
            <a:endParaRPr kumimoji="1" lang="ja-JP" altLang="en-US" dirty="0"/>
          </a:p>
        </p:txBody>
      </p:sp>
      <p:sp>
        <p:nvSpPr>
          <p:cNvPr id="2" name="タイトル 1"/>
          <p:cNvSpPr>
            <a:spLocks noGrp="1"/>
          </p:cNvSpPr>
          <p:nvPr>
            <p:ph type="title"/>
          </p:nvPr>
        </p:nvSpPr>
        <p:spPr>
          <a:xfrm>
            <a:off x="1308541" y="2118796"/>
            <a:ext cx="13455974" cy="3474846"/>
          </a:xfrm>
          <a:solidFill>
            <a:schemeClr val="accent1">
              <a:lumMod val="40000"/>
              <a:lumOff val="60000"/>
              <a:alpha val="58000"/>
            </a:schemeClr>
          </a:solidFill>
        </p:spPr>
        <p:txBody>
          <a:bodyPr>
            <a:normAutofit/>
          </a:bodyPr>
          <a:lstStyle/>
          <a:p>
            <a:r>
              <a:rPr lang="ja-JP" altLang="en-US" sz="4700" dirty="0"/>
              <a:t>大阪における水素需要拡大に向けた取組</a:t>
            </a:r>
            <a:r>
              <a:rPr lang="en-US" altLang="ja-JP" sz="5900" dirty="0"/>
              <a:t/>
            </a:r>
            <a:br>
              <a:rPr lang="en-US" altLang="ja-JP" sz="5900" dirty="0"/>
            </a:br>
            <a:r>
              <a:rPr lang="ja-JP" altLang="en-US" sz="7100" dirty="0"/>
              <a:t>～　Ｈ</a:t>
            </a:r>
            <a:r>
              <a:rPr lang="en-US" altLang="ja-JP" sz="5400" dirty="0"/>
              <a:t>2</a:t>
            </a:r>
            <a:r>
              <a:rPr lang="ja-JP" altLang="en-US" sz="7100" dirty="0" smtClean="0"/>
              <a:t>Ｏｓａｋａビジョン</a:t>
            </a:r>
            <a:r>
              <a:rPr lang="ja-JP" altLang="en-US" sz="7100" dirty="0"/>
              <a:t>　</a:t>
            </a:r>
            <a:r>
              <a:rPr lang="ja-JP" altLang="en-US" sz="7100" dirty="0" smtClean="0"/>
              <a:t>～</a:t>
            </a:r>
            <a:endParaRPr lang="ja-JP" altLang="en-US" sz="5400" dirty="0"/>
          </a:p>
        </p:txBody>
      </p:sp>
    </p:spTree>
    <p:extLst>
      <p:ext uri="{BB962C8B-B14F-4D97-AF65-F5344CB8AC3E}">
        <p14:creationId xmlns:p14="http://schemas.microsoft.com/office/powerpoint/2010/main" val="307361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bwMode="auto">
          <a:xfrm>
            <a:off x="75745" y="5270892"/>
            <a:ext cx="6169068" cy="4956960"/>
          </a:xfrm>
          <a:prstGeom prst="roundRect">
            <a:avLst>
              <a:gd name="adj" fmla="val 1992"/>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bwMode="auto">
          <a:xfrm>
            <a:off x="75742" y="1304920"/>
            <a:ext cx="15345465" cy="3615740"/>
          </a:xfrm>
          <a:prstGeom prst="roundRect">
            <a:avLst>
              <a:gd name="adj" fmla="val 371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33496" y="-17011"/>
            <a:ext cx="15553823" cy="490271"/>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背　景　～水素エネルギーの有望性～</a:t>
            </a:r>
          </a:p>
        </p:txBody>
      </p:sp>
      <p:sp>
        <p:nvSpPr>
          <p:cNvPr id="13" name="タイトル 1"/>
          <p:cNvSpPr txBox="1">
            <a:spLocks/>
          </p:cNvSpPr>
          <p:nvPr/>
        </p:nvSpPr>
        <p:spPr>
          <a:xfrm>
            <a:off x="281724" y="1176812"/>
            <a:ext cx="2821824"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背　　　景</a:t>
            </a:r>
            <a:endParaRPr lang="ja-JP" altLang="en-US" sz="1700" b="1" dirty="0">
              <a:solidFill>
                <a:schemeClr val="bg1"/>
              </a:solidFill>
            </a:endParaRPr>
          </a:p>
        </p:txBody>
      </p:sp>
      <p:sp>
        <p:nvSpPr>
          <p:cNvPr id="32" name="タイトル 1"/>
          <p:cNvSpPr txBox="1">
            <a:spLocks/>
          </p:cNvSpPr>
          <p:nvPr/>
        </p:nvSpPr>
        <p:spPr>
          <a:xfrm>
            <a:off x="261451" y="5060754"/>
            <a:ext cx="4487520" cy="3501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水素エネルギーの有望性</a:t>
            </a:r>
            <a:endParaRPr lang="ja-JP" altLang="en-US" sz="1700" b="1" dirty="0">
              <a:solidFill>
                <a:schemeClr val="bg1"/>
              </a:solidFill>
            </a:endParaRPr>
          </a:p>
        </p:txBody>
      </p:sp>
      <p:sp>
        <p:nvSpPr>
          <p:cNvPr id="88" name="角丸四角形 87"/>
          <p:cNvSpPr/>
          <p:nvPr/>
        </p:nvSpPr>
        <p:spPr bwMode="auto">
          <a:xfrm>
            <a:off x="6469188" y="5270891"/>
            <a:ext cx="8937476" cy="4956962"/>
          </a:xfrm>
          <a:prstGeom prst="roundRect">
            <a:avLst>
              <a:gd name="adj" fmla="val 524"/>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6683173" y="5060792"/>
            <a:ext cx="2777694" cy="35019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目指すべき社会</a:t>
            </a:r>
            <a:endParaRPr lang="ja-JP" altLang="en-US" sz="1700" b="1" dirty="0">
              <a:solidFill>
                <a:schemeClr val="bg1"/>
              </a:solidFill>
            </a:endParaRPr>
          </a:p>
        </p:txBody>
      </p:sp>
      <p:grpSp>
        <p:nvGrpSpPr>
          <p:cNvPr id="75" name="グループ化 74"/>
          <p:cNvGrpSpPr/>
          <p:nvPr/>
        </p:nvGrpSpPr>
        <p:grpSpPr>
          <a:xfrm>
            <a:off x="7275248" y="5481034"/>
            <a:ext cx="6972305" cy="3720725"/>
            <a:chOff x="920343" y="3372106"/>
            <a:chExt cx="7236009" cy="3960448"/>
          </a:xfrm>
        </p:grpSpPr>
        <p:grpSp>
          <p:nvGrpSpPr>
            <p:cNvPr id="76" name="グループ化 75"/>
            <p:cNvGrpSpPr/>
            <p:nvPr/>
          </p:nvGrpSpPr>
          <p:grpSpPr>
            <a:xfrm>
              <a:off x="920343" y="3372106"/>
              <a:ext cx="7236009" cy="3960448"/>
              <a:chOff x="826473" y="1168750"/>
              <a:chExt cx="7100040" cy="5975263"/>
            </a:xfrm>
          </p:grpSpPr>
          <p:grpSp>
            <p:nvGrpSpPr>
              <p:cNvPr id="79" name="グループ化 78"/>
              <p:cNvGrpSpPr/>
              <p:nvPr/>
            </p:nvGrpSpPr>
            <p:grpSpPr>
              <a:xfrm>
                <a:off x="826473" y="1214165"/>
                <a:ext cx="7100040" cy="5929848"/>
                <a:chOff x="866037" y="1200894"/>
                <a:chExt cx="7100035" cy="5929844"/>
              </a:xfrm>
            </p:grpSpPr>
            <p:grpSp>
              <p:nvGrpSpPr>
                <p:cNvPr id="110" name="グループ化 109"/>
                <p:cNvGrpSpPr/>
                <p:nvPr/>
              </p:nvGrpSpPr>
              <p:grpSpPr>
                <a:xfrm>
                  <a:off x="866037" y="1611794"/>
                  <a:ext cx="7100034" cy="5518944"/>
                  <a:chOff x="866037" y="774785"/>
                  <a:chExt cx="7100034" cy="5518944"/>
                </a:xfrm>
              </p:grpSpPr>
              <p:pic>
                <p:nvPicPr>
                  <p:cNvPr id="11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Effect>
                              <a14:saturation sat="133000"/>
                            </a14:imgEffect>
                          </a14:imgLayer>
                        </a14:imgProps>
                      </a:ext>
                      <a:ext uri="{28A0092B-C50C-407E-A947-70E740481C1C}">
                        <a14:useLocalDpi xmlns:a14="http://schemas.microsoft.com/office/drawing/2010/main" val="0"/>
                      </a:ext>
                    </a:extLst>
                  </a:blip>
                  <a:srcRect/>
                  <a:stretch>
                    <a:fillRect/>
                  </a:stretch>
                </p:blipFill>
                <p:spPr bwMode="auto">
                  <a:xfrm>
                    <a:off x="866037" y="774785"/>
                    <a:ext cx="7100034" cy="5518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角丸四角形 112"/>
                  <p:cNvSpPr/>
                  <p:nvPr/>
                </p:nvSpPr>
                <p:spPr>
                  <a:xfrm>
                    <a:off x="4363253" y="1259978"/>
                    <a:ext cx="9331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洋上太陽光発電</a:t>
                    </a:r>
                  </a:p>
                </p:txBody>
              </p:sp>
              <p:sp>
                <p:nvSpPr>
                  <p:cNvPr id="114" name="角丸四角形 113"/>
                  <p:cNvSpPr/>
                  <p:nvPr/>
                </p:nvSpPr>
                <p:spPr>
                  <a:xfrm>
                    <a:off x="3000974" y="1823385"/>
                    <a:ext cx="941755"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燃料電池船</a:t>
                    </a:r>
                  </a:p>
                </p:txBody>
              </p:sp>
              <p:sp>
                <p:nvSpPr>
                  <p:cNvPr id="115" name="角丸四角形 114"/>
                  <p:cNvSpPr/>
                  <p:nvPr/>
                </p:nvSpPr>
                <p:spPr>
                  <a:xfrm>
                    <a:off x="1057130" y="1361347"/>
                    <a:ext cx="79632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ロケット燃料</a:t>
                    </a:r>
                  </a:p>
                </p:txBody>
              </p:sp>
              <p:sp>
                <p:nvSpPr>
                  <p:cNvPr id="116" name="角丸四角形 115"/>
                  <p:cNvSpPr/>
                  <p:nvPr/>
                </p:nvSpPr>
                <p:spPr>
                  <a:xfrm>
                    <a:off x="5087544" y="1711600"/>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水素輸送タンカー</a:t>
                    </a:r>
                  </a:p>
                </p:txBody>
              </p:sp>
              <p:sp>
                <p:nvSpPr>
                  <p:cNvPr id="117" name="角丸四角形 116"/>
                  <p:cNvSpPr/>
                  <p:nvPr/>
                </p:nvSpPr>
                <p:spPr>
                  <a:xfrm>
                    <a:off x="6805636" y="1001138"/>
                    <a:ext cx="100811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水素ジェット飛行機</a:t>
                    </a:r>
                  </a:p>
                </p:txBody>
              </p:sp>
              <p:sp>
                <p:nvSpPr>
                  <p:cNvPr id="118" name="角丸四角形 117"/>
                  <p:cNvSpPr/>
                  <p:nvPr/>
                </p:nvSpPr>
                <p:spPr>
                  <a:xfrm>
                    <a:off x="6977483" y="1730813"/>
                    <a:ext cx="980637"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latin typeface="+mj-ea"/>
                        <a:ea typeface="+mj-ea"/>
                      </a:rPr>
                      <a:t>水素発電</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（水素タービン）</a:t>
                    </a:r>
                  </a:p>
                </p:txBody>
              </p:sp>
              <p:sp>
                <p:nvSpPr>
                  <p:cNvPr id="119" name="角丸四角形 118"/>
                  <p:cNvSpPr/>
                  <p:nvPr/>
                </p:nvSpPr>
                <p:spPr>
                  <a:xfrm>
                    <a:off x="3589877" y="4064832"/>
                    <a:ext cx="950479"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水素パイプライン</a:t>
                    </a:r>
                  </a:p>
                </p:txBody>
              </p:sp>
              <p:sp>
                <p:nvSpPr>
                  <p:cNvPr id="120" name="角丸四角形 119"/>
                  <p:cNvSpPr/>
                  <p:nvPr/>
                </p:nvSpPr>
                <p:spPr>
                  <a:xfrm>
                    <a:off x="3476206" y="3447993"/>
                    <a:ext cx="99407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純水素型燃料電池</a:t>
                    </a:r>
                  </a:p>
                </p:txBody>
              </p:sp>
              <p:sp>
                <p:nvSpPr>
                  <p:cNvPr id="121" name="角丸四角形 120"/>
                  <p:cNvSpPr/>
                  <p:nvPr/>
                </p:nvSpPr>
                <p:spPr>
                  <a:xfrm>
                    <a:off x="4265638" y="3179061"/>
                    <a:ext cx="1056501"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984"/>
                      </a:lnSpc>
                    </a:pPr>
                    <a:r>
                      <a:rPr lang="ja-JP" altLang="en-US" sz="800" b="1" dirty="0">
                        <a:solidFill>
                          <a:schemeClr val="tx1"/>
                        </a:solidFill>
                      </a:rPr>
                      <a:t>自家発用水素発電</a:t>
                    </a:r>
                  </a:p>
                </p:txBody>
              </p:sp>
              <p:sp>
                <p:nvSpPr>
                  <p:cNvPr id="122" name="角丸四角形 121"/>
                  <p:cNvSpPr/>
                  <p:nvPr/>
                </p:nvSpPr>
                <p:spPr>
                  <a:xfrm>
                    <a:off x="4951106" y="2401674"/>
                    <a:ext cx="97566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大型燃料電池</a:t>
                    </a:r>
                  </a:p>
                </p:txBody>
              </p:sp>
              <p:sp>
                <p:nvSpPr>
                  <p:cNvPr id="123" name="角丸四角形 122"/>
                  <p:cNvSpPr/>
                  <p:nvPr/>
                </p:nvSpPr>
                <p:spPr>
                  <a:xfrm>
                    <a:off x="6028104" y="3016118"/>
                    <a:ext cx="741268" cy="380201"/>
                  </a:xfrm>
                  <a:prstGeom prst="roundRect">
                    <a:avLst>
                      <a:gd name="adj" fmla="val 16854"/>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984"/>
                      </a:lnSpc>
                    </a:pPr>
                    <a:r>
                      <a:rPr lang="ja-JP" altLang="en-US" sz="800" b="1" dirty="0">
                        <a:solidFill>
                          <a:schemeClr val="tx1"/>
                        </a:solidFill>
                        <a:latin typeface="+mj-ea"/>
                        <a:ea typeface="+mj-ea"/>
                      </a:rPr>
                      <a:t>燃料電池</a:t>
                    </a:r>
                    <a:endParaRPr lang="en-US" altLang="ja-JP" sz="800" b="1" dirty="0">
                      <a:solidFill>
                        <a:schemeClr val="tx1"/>
                      </a:solidFill>
                      <a:latin typeface="+mj-ea"/>
                      <a:ea typeface="+mj-ea"/>
                    </a:endParaRPr>
                  </a:p>
                  <a:p>
                    <a:pPr algn="ctr">
                      <a:lnSpc>
                        <a:spcPts val="984"/>
                      </a:lnSpc>
                    </a:pPr>
                    <a:r>
                      <a:rPr lang="ja-JP" altLang="en-US" sz="800" b="1" dirty="0">
                        <a:solidFill>
                          <a:schemeClr val="tx1"/>
                        </a:solidFill>
                        <a:latin typeface="+mj-ea"/>
                        <a:ea typeface="+mj-ea"/>
                      </a:rPr>
                      <a:t>フォークリフト</a:t>
                    </a:r>
                  </a:p>
                </p:txBody>
              </p:sp>
              <p:sp>
                <p:nvSpPr>
                  <p:cNvPr id="124" name="角丸四角形 123"/>
                  <p:cNvSpPr/>
                  <p:nvPr/>
                </p:nvSpPr>
                <p:spPr>
                  <a:xfrm>
                    <a:off x="3632048" y="2318359"/>
                    <a:ext cx="1267179" cy="380201"/>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ビルコージェネレーション</a:t>
                    </a:r>
                    <a:endParaRPr lang="en-US" altLang="ja-JP" sz="800" b="1" dirty="0">
                      <a:solidFill>
                        <a:schemeClr val="tx1"/>
                      </a:solidFill>
                      <a:latin typeface="+mj-ea"/>
                      <a:ea typeface="+mj-ea"/>
                    </a:endParaRPr>
                  </a:p>
                  <a:p>
                    <a:pPr algn="ctr"/>
                    <a:r>
                      <a:rPr lang="ja-JP" altLang="en-US" sz="800" b="1" dirty="0">
                        <a:solidFill>
                          <a:schemeClr val="tx1"/>
                        </a:solidFill>
                        <a:latin typeface="+mj-ea"/>
                        <a:ea typeface="+mj-ea"/>
                      </a:rPr>
                      <a:t>システム</a:t>
                    </a:r>
                    <a:endParaRPr lang="en-US" altLang="ja-JP" sz="800" b="1" dirty="0">
                      <a:solidFill>
                        <a:schemeClr val="tx1"/>
                      </a:solidFill>
                      <a:latin typeface="+mj-ea"/>
                      <a:ea typeface="+mj-ea"/>
                    </a:endParaRPr>
                  </a:p>
                </p:txBody>
              </p:sp>
              <p:sp>
                <p:nvSpPr>
                  <p:cNvPr id="125" name="角丸四角形 124"/>
                  <p:cNvSpPr/>
                  <p:nvPr/>
                </p:nvSpPr>
                <p:spPr>
                  <a:xfrm>
                    <a:off x="6820414" y="3803843"/>
                    <a:ext cx="110615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燃料電池バス</a:t>
                    </a:r>
                  </a:p>
                </p:txBody>
              </p:sp>
              <p:sp>
                <p:nvSpPr>
                  <p:cNvPr id="126" name="角丸四角形 125"/>
                  <p:cNvSpPr/>
                  <p:nvPr/>
                </p:nvSpPr>
                <p:spPr>
                  <a:xfrm>
                    <a:off x="3316052" y="4810991"/>
                    <a:ext cx="102388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燃料電池スクーター</a:t>
                    </a:r>
                  </a:p>
                </p:txBody>
              </p:sp>
              <p:sp>
                <p:nvSpPr>
                  <p:cNvPr id="127" name="角丸四角形 126"/>
                  <p:cNvSpPr/>
                  <p:nvPr/>
                </p:nvSpPr>
                <p:spPr>
                  <a:xfrm>
                    <a:off x="4731601" y="4578868"/>
                    <a:ext cx="1088504"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燃料電池自動車</a:t>
                    </a:r>
                  </a:p>
                </p:txBody>
              </p:sp>
              <p:sp>
                <p:nvSpPr>
                  <p:cNvPr id="128" name="角丸四角形 127"/>
                  <p:cNvSpPr/>
                  <p:nvPr/>
                </p:nvSpPr>
                <p:spPr>
                  <a:xfrm>
                    <a:off x="6293929" y="4880428"/>
                    <a:ext cx="1042696"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燃料電池鉄道車両</a:t>
                    </a:r>
                  </a:p>
                </p:txBody>
              </p:sp>
              <p:sp>
                <p:nvSpPr>
                  <p:cNvPr id="129" name="角丸四角形 128"/>
                  <p:cNvSpPr/>
                  <p:nvPr/>
                </p:nvSpPr>
                <p:spPr>
                  <a:xfrm rot="10800000" flipV="1">
                    <a:off x="5595109" y="3976523"/>
                    <a:ext cx="927720"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液化水素ローリー</a:t>
                    </a:r>
                  </a:p>
                </p:txBody>
              </p:sp>
              <p:sp>
                <p:nvSpPr>
                  <p:cNvPr id="130" name="角丸四角形 129"/>
                  <p:cNvSpPr/>
                  <p:nvPr/>
                </p:nvSpPr>
                <p:spPr>
                  <a:xfrm>
                    <a:off x="1762263" y="4912294"/>
                    <a:ext cx="970918" cy="219693"/>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latin typeface="+mj-ea"/>
                        <a:ea typeface="+mj-ea"/>
                      </a:rPr>
                      <a:t>水素</a:t>
                    </a:r>
                    <a:r>
                      <a:rPr lang="ja-JP" altLang="en-US" sz="800" b="1" dirty="0" smtClean="0">
                        <a:solidFill>
                          <a:schemeClr val="tx1"/>
                        </a:solidFill>
                        <a:latin typeface="+mj-ea"/>
                        <a:ea typeface="+mj-ea"/>
                      </a:rPr>
                      <a:t>ステーション</a:t>
                    </a:r>
                    <a:endParaRPr lang="ja-JP" altLang="en-US" sz="800" b="1" dirty="0">
                      <a:solidFill>
                        <a:schemeClr val="tx1"/>
                      </a:solidFill>
                      <a:latin typeface="+mj-ea"/>
                      <a:ea typeface="+mj-ea"/>
                    </a:endParaRPr>
                  </a:p>
                </p:txBody>
              </p:sp>
              <p:sp>
                <p:nvSpPr>
                  <p:cNvPr id="131" name="角丸四角形 130"/>
                  <p:cNvSpPr/>
                  <p:nvPr/>
                </p:nvSpPr>
                <p:spPr>
                  <a:xfrm>
                    <a:off x="965685" y="2512489"/>
                    <a:ext cx="889732"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水素タウン</a:t>
                    </a:r>
                  </a:p>
                </p:txBody>
              </p:sp>
              <p:sp>
                <p:nvSpPr>
                  <p:cNvPr id="132" name="角丸四角形 131"/>
                  <p:cNvSpPr/>
                  <p:nvPr/>
                </p:nvSpPr>
                <p:spPr>
                  <a:xfrm>
                    <a:off x="2345124" y="2998268"/>
                    <a:ext cx="97234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水素トレーラー</a:t>
                    </a:r>
                  </a:p>
                </p:txBody>
              </p:sp>
              <p:sp>
                <p:nvSpPr>
                  <p:cNvPr id="133" name="角丸四角形 132"/>
                  <p:cNvSpPr/>
                  <p:nvPr/>
                </p:nvSpPr>
                <p:spPr>
                  <a:xfrm>
                    <a:off x="1664126" y="1916833"/>
                    <a:ext cx="1035667"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水素製造・精製施設</a:t>
                    </a:r>
                  </a:p>
                </p:txBody>
              </p:sp>
            </p:grpSp>
            <p:pic>
              <p:nvPicPr>
                <p:cNvPr id="111" name="Picture 2"/>
                <p:cNvPicPr>
                  <a:picLocks noChangeArrowheads="1"/>
                </p:cNvPicPr>
                <p:nvPr/>
              </p:nvPicPr>
              <p:blipFill>
                <a:blip r:embed="rId5">
                  <a:extLst>
                    <a:ext uri="{BEBA8EAE-BF5A-486C-A8C5-ECC9F3942E4B}">
                      <a14:imgProps xmlns:a14="http://schemas.microsoft.com/office/drawing/2010/main">
                        <a14:imgLayer r:embed="rId6">
                          <a14:imgEffect>
                            <a14:sharpenSoften amount="20000"/>
                          </a14:imgEffect>
                          <a14:imgEffect>
                            <a14:colorTemperature colorTemp="6400"/>
                          </a14:imgEffect>
                        </a14:imgLayer>
                      </a14:imgProps>
                    </a:ext>
                    <a:ext uri="{28A0092B-C50C-407E-A947-70E740481C1C}">
                      <a14:useLocalDpi xmlns:a14="http://schemas.microsoft.com/office/drawing/2010/main" val="0"/>
                    </a:ext>
                  </a:extLst>
                </a:blip>
                <a:srcRect/>
                <a:stretch>
                  <a:fillRect/>
                </a:stretch>
              </p:blipFill>
              <p:spPr bwMode="auto">
                <a:xfrm>
                  <a:off x="866037" y="1200894"/>
                  <a:ext cx="7100035" cy="43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 name="上矢印 79"/>
              <p:cNvSpPr/>
              <p:nvPr/>
            </p:nvSpPr>
            <p:spPr>
              <a:xfrm rot="5400000">
                <a:off x="2438122" y="936356"/>
                <a:ext cx="380201" cy="953736"/>
              </a:xfrm>
              <a:prstGeom prst="upArrow">
                <a:avLst/>
              </a:prstGeom>
              <a:gradFill flip="none" rotWithShape="1">
                <a:gsLst>
                  <a:gs pos="0">
                    <a:schemeClr val="accent3">
                      <a:lumMod val="100000"/>
                    </a:schemeClr>
                  </a:gs>
                  <a:gs pos="25000">
                    <a:srgbClr val="92D050"/>
                  </a:gs>
                  <a:gs pos="75000">
                    <a:srgbClr val="00B050"/>
                  </a:gs>
                  <a:gs pos="100000">
                    <a:srgbClr val="00B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上矢印 80"/>
              <p:cNvSpPr/>
              <p:nvPr/>
            </p:nvSpPr>
            <p:spPr>
              <a:xfrm>
                <a:off x="4735167" y="1575653"/>
                <a:ext cx="236091" cy="54314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上矢印 81"/>
              <p:cNvSpPr/>
              <p:nvPr/>
            </p:nvSpPr>
            <p:spPr>
              <a:xfrm>
                <a:off x="2123728" y="1358395"/>
                <a:ext cx="108000" cy="1412175"/>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角丸四角形 82"/>
              <p:cNvSpPr/>
              <p:nvPr/>
            </p:nvSpPr>
            <p:spPr>
              <a:xfrm>
                <a:off x="3105089" y="1168750"/>
                <a:ext cx="2355830" cy="432049"/>
              </a:xfrm>
              <a:prstGeom prst="roundRect">
                <a:avLst>
                  <a:gd name="adj" fmla="val 50000"/>
                </a:avLst>
              </a:prstGeom>
              <a:gradFill flip="none" rotWithShape="1">
                <a:gsLst>
                  <a:gs pos="0">
                    <a:srgbClr val="00B050"/>
                  </a:gs>
                  <a:gs pos="17999">
                    <a:srgbClr val="92D050"/>
                  </a:gs>
                  <a:gs pos="36000">
                    <a:srgbClr val="92D050">
                      <a:alpha val="73000"/>
                    </a:srgbClr>
                  </a:gs>
                  <a:gs pos="61000">
                    <a:srgbClr val="92D050">
                      <a:alpha val="76000"/>
                    </a:srgbClr>
                  </a:gs>
                  <a:gs pos="82001">
                    <a:srgbClr val="92D05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水素の製造・輸送</a:t>
                </a:r>
              </a:p>
            </p:txBody>
          </p:sp>
          <p:sp>
            <p:nvSpPr>
              <p:cNvPr id="84" name="上矢印 83"/>
              <p:cNvSpPr/>
              <p:nvPr/>
            </p:nvSpPr>
            <p:spPr>
              <a:xfrm rot="18810405">
                <a:off x="5058999" y="1619561"/>
                <a:ext cx="387482" cy="272725"/>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上矢印 84"/>
              <p:cNvSpPr/>
              <p:nvPr/>
            </p:nvSpPr>
            <p:spPr>
              <a:xfrm rot="20878139">
                <a:off x="5346394" y="1829232"/>
                <a:ext cx="105971" cy="760402"/>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上矢印 85"/>
              <p:cNvSpPr/>
              <p:nvPr/>
            </p:nvSpPr>
            <p:spPr>
              <a:xfrm rot="18452196">
                <a:off x="5564006" y="1474998"/>
                <a:ext cx="380201" cy="63582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上矢印 86"/>
              <p:cNvSpPr/>
              <p:nvPr/>
            </p:nvSpPr>
            <p:spPr>
              <a:xfrm rot="21083233">
                <a:off x="6014229" y="2013781"/>
                <a:ext cx="117745" cy="1358173"/>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上矢印 96"/>
              <p:cNvSpPr/>
              <p:nvPr/>
            </p:nvSpPr>
            <p:spPr>
              <a:xfrm rot="21083233">
                <a:off x="6186571" y="1702887"/>
                <a:ext cx="105971" cy="543144"/>
              </a:xfrm>
              <a:prstGeom prst="upArrow">
                <a:avLst>
                  <a:gd name="adj1" fmla="val 9617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6123190" y="2164015"/>
                <a:ext cx="718213"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風力発電</a:t>
                </a:r>
              </a:p>
            </p:txBody>
          </p:sp>
          <p:sp>
            <p:nvSpPr>
              <p:cNvPr id="105" name="角丸四角形 104"/>
              <p:cNvSpPr/>
              <p:nvPr/>
            </p:nvSpPr>
            <p:spPr>
              <a:xfrm>
                <a:off x="2416008" y="1869485"/>
                <a:ext cx="1831947" cy="407397"/>
              </a:xfrm>
              <a:prstGeom prst="roundRect">
                <a:avLst>
                  <a:gd name="adj" fmla="val 50000"/>
                </a:avLst>
              </a:prstGeom>
              <a:gradFill>
                <a:gsLst>
                  <a:gs pos="0">
                    <a:srgbClr val="FFC000"/>
                  </a:gs>
                  <a:gs pos="17999">
                    <a:srgbClr val="FFC000"/>
                  </a:gs>
                  <a:gs pos="36000">
                    <a:srgbClr val="FFFF00"/>
                  </a:gs>
                  <a:gs pos="61000">
                    <a:srgbClr val="FFFF00"/>
                  </a:gs>
                  <a:gs pos="82001">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幅広い活用</a:t>
                </a:r>
              </a:p>
            </p:txBody>
          </p:sp>
          <p:sp>
            <p:nvSpPr>
              <p:cNvPr id="106" name="下矢印 105"/>
              <p:cNvSpPr/>
              <p:nvPr/>
            </p:nvSpPr>
            <p:spPr>
              <a:xfrm rot="670872">
                <a:off x="3442012" y="1583051"/>
                <a:ext cx="608376" cy="245761"/>
              </a:xfrm>
              <a:prstGeom prst="downArrow">
                <a:avLst/>
              </a:prstGeom>
              <a:gradFill>
                <a:gsLst>
                  <a:gs pos="0">
                    <a:schemeClr val="accent6">
                      <a:lumMod val="20000"/>
                      <a:lumOff val="80000"/>
                    </a:schemeClr>
                  </a:gs>
                  <a:gs pos="50000">
                    <a:srgbClr val="FFFF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上矢印 107"/>
              <p:cNvSpPr/>
              <p:nvPr/>
            </p:nvSpPr>
            <p:spPr>
              <a:xfrm rot="17784580">
                <a:off x="5732839" y="1153285"/>
                <a:ext cx="325887" cy="764964"/>
              </a:xfrm>
              <a:prstGeom prst="upArrow">
                <a:avLst>
                  <a:gd name="adj1" fmla="val 50000"/>
                  <a:gd name="adj2" fmla="val 36806"/>
                </a:avLst>
              </a:prstGeom>
              <a:gradFill>
                <a:gsLst>
                  <a:gs pos="0">
                    <a:schemeClr val="accent3">
                      <a:lumMod val="100000"/>
                    </a:schemeClr>
                  </a:gs>
                  <a:gs pos="25000">
                    <a:srgbClr val="92D050"/>
                  </a:gs>
                  <a:gs pos="75000">
                    <a:srgbClr val="00B050"/>
                  </a:gs>
                  <a:gs pos="100000">
                    <a:srgbClr val="00B05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角丸四角形 108"/>
              <p:cNvSpPr/>
              <p:nvPr/>
            </p:nvSpPr>
            <p:spPr>
              <a:xfrm>
                <a:off x="914873" y="4446101"/>
                <a:ext cx="792088" cy="217258"/>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エネファーム</a:t>
                </a:r>
              </a:p>
            </p:txBody>
          </p:sp>
        </p:grpSp>
        <p:sp>
          <p:nvSpPr>
            <p:cNvPr id="77" name="角丸四角形 76"/>
            <p:cNvSpPr/>
            <p:nvPr/>
          </p:nvSpPr>
          <p:spPr>
            <a:xfrm>
              <a:off x="6172236" y="4733552"/>
              <a:ext cx="878226" cy="144000"/>
            </a:xfrm>
            <a:prstGeom prst="roundRect">
              <a:avLst>
                <a:gd name="adj" fmla="val 35753"/>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00" b="1" dirty="0">
                  <a:solidFill>
                    <a:schemeClr val="tx1"/>
                  </a:solidFill>
                </a:rPr>
                <a:t>太陽光発電</a:t>
              </a:r>
            </a:p>
          </p:txBody>
        </p:sp>
        <p:sp>
          <p:nvSpPr>
            <p:cNvPr id="78" name="角丸四角形 77"/>
            <p:cNvSpPr/>
            <p:nvPr/>
          </p:nvSpPr>
          <p:spPr>
            <a:xfrm>
              <a:off x="1817693" y="7034315"/>
              <a:ext cx="6322805" cy="180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9932" tIns="0" rIns="39932" bIns="0"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新エネルギー産業参入促進連続講座　平成</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年度講演資料（岩谷産業株式会社）を参考に作成</a:t>
              </a:r>
              <a:endParaRPr lang="ja-JP" altLang="en-US" sz="1000" dirty="0">
                <a:solidFill>
                  <a:schemeClr val="tx1"/>
                </a:solidFill>
              </a:endParaRPr>
            </a:p>
          </p:txBody>
        </p:sp>
      </p:grpSp>
      <p:sp>
        <p:nvSpPr>
          <p:cNvPr id="2" name="円/楕円 1"/>
          <p:cNvSpPr/>
          <p:nvPr/>
        </p:nvSpPr>
        <p:spPr bwMode="auto">
          <a:xfrm>
            <a:off x="1654268" y="6251548"/>
            <a:ext cx="3074217" cy="686899"/>
          </a:xfrm>
          <a:prstGeom prst="ellipse">
            <a:avLst/>
          </a:prstGeom>
          <a:no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下矢印 24"/>
          <p:cNvSpPr/>
          <p:nvPr/>
        </p:nvSpPr>
        <p:spPr bwMode="auto">
          <a:xfrm>
            <a:off x="390008" y="6251547"/>
            <a:ext cx="5579590" cy="86816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accent6">
                  <a:lumMod val="60000"/>
                  <a:lumOff val="40000"/>
                </a:schemeClr>
              </a:gs>
              <a:gs pos="50000">
                <a:schemeClr val="accent6">
                  <a:lumMod val="60000"/>
                  <a:lumOff val="40000"/>
                </a:schemeClr>
              </a:gs>
              <a:gs pos="100000">
                <a:schemeClr val="accent6">
                  <a:lumMod val="20000"/>
                  <a:lumOff val="80000"/>
                  <a:alpha val="1300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Rectangle 3"/>
          <p:cNvSpPr>
            <a:spLocks noChangeArrowheads="1"/>
          </p:cNvSpPr>
          <p:nvPr/>
        </p:nvSpPr>
        <p:spPr bwMode="auto">
          <a:xfrm>
            <a:off x="1837372" y="6461687"/>
            <a:ext cx="2762015" cy="50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5539" rIns="0" bIns="35539"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有効なソリューション</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678"/>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の一つとして高い期待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角丸四角形 160"/>
          <p:cNvSpPr/>
          <p:nvPr/>
        </p:nvSpPr>
        <p:spPr bwMode="auto">
          <a:xfrm>
            <a:off x="13807153" y="3405350"/>
            <a:ext cx="1487491" cy="1445265"/>
          </a:xfrm>
          <a:prstGeom prst="roundRect">
            <a:avLst>
              <a:gd name="adj" fmla="val 10135"/>
            </a:avLst>
          </a:prstGeom>
          <a:solidFill>
            <a:schemeClr val="accent1">
              <a:lumMod val="75000"/>
            </a:schemeClr>
          </a:solidFill>
          <a:ln>
            <a:noFill/>
          </a:ln>
          <a:effectLst/>
          <a:extLst/>
        </p:spPr>
        <p:txBody>
          <a:bodyPr vert="horz" wrap="square" lIns="35543" tIns="0" rIns="35543" bIns="0" numCol="1" rtlCol="0" anchor="ctr" anchorCtr="0" compatLnSpc="1">
            <a:prstTxWarp prst="textNoShape">
              <a:avLst/>
            </a:prstTxWarp>
            <a:noAutofit/>
          </a:bodyPr>
          <a:lstStyle/>
          <a:p>
            <a:pPr eaLnBrk="0" hangingPunct="0"/>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温室効果ガスの大幅な削減に向けて水素エネルギーの導入が有効</a:t>
            </a:r>
          </a:p>
        </p:txBody>
      </p:sp>
      <p:sp>
        <p:nvSpPr>
          <p:cNvPr id="162" name="角丸四角形吹き出し 161"/>
          <p:cNvSpPr/>
          <p:nvPr/>
        </p:nvSpPr>
        <p:spPr bwMode="auto">
          <a:xfrm>
            <a:off x="9166185" y="1242368"/>
            <a:ext cx="4047073" cy="463645"/>
          </a:xfrm>
          <a:prstGeom prst="wedgeRoundRectCallout">
            <a:avLst>
              <a:gd name="adj1" fmla="val -7991"/>
              <a:gd name="adj2" fmla="val -27758"/>
              <a:gd name="adj3" fmla="val 16667"/>
            </a:avLst>
          </a:prstGeom>
          <a:noFill/>
          <a:ln>
            <a:noFill/>
          </a:ln>
          <a:effectLst/>
          <a:extLst/>
        </p:spPr>
        <p:txBody>
          <a:bodyPr vert="horz" wrap="square" lIns="90258" tIns="45129" rIns="90258" bIns="45129" numCol="1" rtlCol="0" anchor="ctr" anchorCtr="0" compatLnSpc="1">
            <a:prstTxWarp prst="textNoShape">
              <a:avLst/>
            </a:prstTxWarp>
            <a:noAutofit/>
          </a:bodyPr>
          <a:lstStyle/>
          <a:p>
            <a:pPr eaLnBrk="0" hangingPunct="0"/>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温室効果ガス排出削減の要請</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角丸四角形 136"/>
          <p:cNvSpPr/>
          <p:nvPr/>
        </p:nvSpPr>
        <p:spPr>
          <a:xfrm>
            <a:off x="186659" y="2224508"/>
            <a:ext cx="822620" cy="1286177"/>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国の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sp>
        <p:nvSpPr>
          <p:cNvPr id="165" name="角丸四角形 164"/>
          <p:cNvSpPr/>
          <p:nvPr/>
        </p:nvSpPr>
        <p:spPr>
          <a:xfrm>
            <a:off x="186659" y="3572388"/>
            <a:ext cx="822620" cy="577758"/>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府の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grpSp>
        <p:nvGrpSpPr>
          <p:cNvPr id="10" name="グループ化 9"/>
          <p:cNvGrpSpPr/>
          <p:nvPr/>
        </p:nvGrpSpPr>
        <p:grpSpPr>
          <a:xfrm>
            <a:off x="1103192" y="2188845"/>
            <a:ext cx="5061052" cy="233357"/>
            <a:chOff x="1146584" y="1170020"/>
            <a:chExt cx="4872663" cy="239891"/>
          </a:xfrm>
        </p:grpSpPr>
        <p:sp>
          <p:nvSpPr>
            <p:cNvPr id="138" name="Rectangle 3"/>
            <p:cNvSpPr>
              <a:spLocks noChangeArrowheads="1"/>
            </p:cNvSpPr>
            <p:nvPr/>
          </p:nvSpPr>
          <p:spPr bwMode="auto">
            <a:xfrm>
              <a:off x="1146584" y="1170020"/>
              <a:ext cx="4817735"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日本再興戦略「改革２０２０」プロジェクト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67" name="Rectangle 3"/>
            <p:cNvSpPr>
              <a:spLocks noChangeArrowheads="1"/>
            </p:cNvSpPr>
            <p:nvPr/>
          </p:nvSpPr>
          <p:spPr bwMode="auto">
            <a:xfrm>
              <a:off x="1297488" y="1307403"/>
              <a:ext cx="4721759" cy="1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再生可能エネルギー由来の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ＣＯ</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フリー</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水素の利用</a:t>
              </a:r>
            </a:p>
          </p:txBody>
        </p:sp>
      </p:grpSp>
      <p:grpSp>
        <p:nvGrpSpPr>
          <p:cNvPr id="11" name="グループ化 10"/>
          <p:cNvGrpSpPr/>
          <p:nvPr/>
        </p:nvGrpSpPr>
        <p:grpSpPr>
          <a:xfrm>
            <a:off x="1121312" y="2597672"/>
            <a:ext cx="5647043" cy="531448"/>
            <a:chOff x="1164028" y="1698248"/>
            <a:chExt cx="5436843" cy="546329"/>
          </a:xfrm>
        </p:grpSpPr>
        <p:sp>
          <p:nvSpPr>
            <p:cNvPr id="144" name="Rectangle 3"/>
            <p:cNvSpPr>
              <a:spLocks noChangeArrowheads="1"/>
            </p:cNvSpPr>
            <p:nvPr/>
          </p:nvSpPr>
          <p:spPr bwMode="auto">
            <a:xfrm>
              <a:off x="1164028" y="1698248"/>
              <a:ext cx="2946098" cy="100772"/>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エネルギー基本計画</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8" name="Rectangle 3"/>
            <p:cNvSpPr>
              <a:spLocks noChangeArrowheads="1"/>
            </p:cNvSpPr>
            <p:nvPr/>
          </p:nvSpPr>
          <p:spPr bwMode="auto">
            <a:xfrm>
              <a:off x="1290600" y="1842248"/>
              <a:ext cx="5310271" cy="40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「水素社会」の実現に向けて、戦略的に制度やインフラの整備を進めていく</a:t>
              </a:r>
            </a:p>
          </p:txBody>
        </p:sp>
      </p:grpSp>
      <p:grpSp>
        <p:nvGrpSpPr>
          <p:cNvPr id="12" name="グループ化 11"/>
          <p:cNvGrpSpPr/>
          <p:nvPr/>
        </p:nvGrpSpPr>
        <p:grpSpPr>
          <a:xfrm>
            <a:off x="1084157" y="2989028"/>
            <a:ext cx="5688000" cy="611387"/>
            <a:chOff x="1146579" y="2191157"/>
            <a:chExt cx="5476274" cy="628507"/>
          </a:xfrm>
        </p:grpSpPr>
        <p:sp>
          <p:nvSpPr>
            <p:cNvPr id="163" name="Rectangle 3"/>
            <p:cNvSpPr>
              <a:spLocks noChangeArrowheads="1"/>
            </p:cNvSpPr>
            <p:nvPr/>
          </p:nvSpPr>
          <p:spPr bwMode="auto">
            <a:xfrm>
              <a:off x="1146579" y="2191157"/>
              <a:ext cx="5476274" cy="99922"/>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水素・燃料電池戦略ロードマップ</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月改訂</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Rectangle 3"/>
            <p:cNvSpPr>
              <a:spLocks noChangeArrowheads="1"/>
            </p:cNvSpPr>
            <p:nvPr/>
          </p:nvSpPr>
          <p:spPr bwMode="auto">
            <a:xfrm>
              <a:off x="1321369" y="2363792"/>
              <a:ext cx="5225815" cy="4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水素の「製造」「貯蔵・輸送」「利用」までを一気通貫した具体的な取組に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関するロードマップ策定</a:t>
              </a:r>
            </a:p>
          </p:txBody>
        </p:sp>
      </p:grpSp>
      <p:grpSp>
        <p:nvGrpSpPr>
          <p:cNvPr id="14" name="グループ化 13"/>
          <p:cNvGrpSpPr/>
          <p:nvPr/>
        </p:nvGrpSpPr>
        <p:grpSpPr>
          <a:xfrm>
            <a:off x="1084163" y="3649071"/>
            <a:ext cx="5459815" cy="711217"/>
            <a:chOff x="1115813" y="2931256"/>
            <a:chExt cx="5256584" cy="731132"/>
          </a:xfrm>
        </p:grpSpPr>
        <p:sp>
          <p:nvSpPr>
            <p:cNvPr id="166" name="Rectangle 3"/>
            <p:cNvSpPr>
              <a:spLocks noChangeArrowheads="1"/>
            </p:cNvSpPr>
            <p:nvPr/>
          </p:nvSpPr>
          <p:spPr bwMode="auto">
            <a:xfrm>
              <a:off x="1115813" y="2931256"/>
              <a:ext cx="4020557"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知事の府政運営方針説明</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月府議会</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0" name="Rectangle 3"/>
            <p:cNvSpPr>
              <a:spLocks noChangeArrowheads="1"/>
            </p:cNvSpPr>
            <p:nvPr/>
          </p:nvSpPr>
          <p:spPr bwMode="auto">
            <a:xfrm>
              <a:off x="1272311" y="3114230"/>
              <a:ext cx="5100086" cy="54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燃料電池自動車の普及を見据え、燃料電池や水素ステーションに対応可能な</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ja-JP" sz="1200" dirty="0">
                  <a:latin typeface="Meiryo UI" panose="020B0604030504040204" pitchFamily="50" charset="-128"/>
                  <a:ea typeface="Meiryo UI" panose="020B0604030504040204" pitchFamily="50" charset="-128"/>
                  <a:cs typeface="Meiryo UI" panose="020B0604030504040204" pitchFamily="50" charset="-128"/>
                </a:rPr>
                <a:t>高度な技術を持つ企業が集積する大阪の強みを最大限発揮</a:t>
              </a:r>
              <a:endParaRPr lang="en-US" altLang="ja-JP" sz="1200" u="sng"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1" name="角丸四角形 170"/>
          <p:cNvSpPr/>
          <p:nvPr/>
        </p:nvSpPr>
        <p:spPr>
          <a:xfrm>
            <a:off x="186659" y="4195947"/>
            <a:ext cx="822620" cy="654667"/>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企業の</a:t>
            </a:r>
            <a:endParaRPr lang="en-US" altLang="ja-JP" sz="1600" b="1" dirty="0">
              <a:latin typeface="Meiryo UI" pitchFamily="50" charset="-128"/>
              <a:ea typeface="Meiryo UI" pitchFamily="50" charset="-128"/>
              <a:cs typeface="Meiryo UI" pitchFamily="50" charset="-128"/>
            </a:endParaRPr>
          </a:p>
          <a:p>
            <a:pPr algn="ctr" defTabSz="1317269">
              <a:defRPr/>
            </a:pPr>
            <a:r>
              <a:rPr lang="ja-JP" altLang="en-US" sz="1600" b="1" dirty="0">
                <a:latin typeface="Meiryo UI" pitchFamily="50" charset="-128"/>
                <a:ea typeface="Meiryo UI" pitchFamily="50" charset="-128"/>
                <a:cs typeface="Meiryo UI" pitchFamily="50" charset="-128"/>
              </a:rPr>
              <a:t>動き</a:t>
            </a:r>
          </a:p>
        </p:txBody>
      </p:sp>
      <p:grpSp>
        <p:nvGrpSpPr>
          <p:cNvPr id="172" name="グループ化 171"/>
          <p:cNvGrpSpPr/>
          <p:nvPr/>
        </p:nvGrpSpPr>
        <p:grpSpPr>
          <a:xfrm>
            <a:off x="1084165" y="4290242"/>
            <a:ext cx="5160646" cy="630419"/>
            <a:chOff x="1146585" y="2106117"/>
            <a:chExt cx="4968551" cy="648072"/>
          </a:xfrm>
        </p:grpSpPr>
        <p:sp>
          <p:nvSpPr>
            <p:cNvPr id="173" name="Rectangle 3"/>
            <p:cNvSpPr>
              <a:spLocks noChangeArrowheads="1"/>
            </p:cNvSpPr>
            <p:nvPr/>
          </p:nvSpPr>
          <p:spPr bwMode="auto">
            <a:xfrm>
              <a:off x="1146585" y="2106117"/>
              <a:ext cx="3168351" cy="100800"/>
            </a:xfrm>
            <a:prstGeom prst="rect">
              <a:avLst/>
            </a:prstGeom>
            <a:solidFill>
              <a:srgbClr val="92D050">
                <a:alpha val="80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多様な技術開発・低コスト化の推進</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Rectangle 3"/>
            <p:cNvSpPr>
              <a:spLocks noChangeArrowheads="1"/>
            </p:cNvSpPr>
            <p:nvPr/>
          </p:nvSpPr>
          <p:spPr bwMode="auto">
            <a:xfrm>
              <a:off x="1290600" y="2298317"/>
              <a:ext cx="4824536" cy="45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エネファームの普及、ＦＣＶの導入加速、水素ステーション整備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社会実装に向けた様々な実証事業の展開</a:t>
              </a:r>
            </a:p>
          </p:txBody>
        </p:sp>
      </p:grpSp>
      <p:sp>
        <p:nvSpPr>
          <p:cNvPr id="16" name="右中かっこ 15"/>
          <p:cNvSpPr/>
          <p:nvPr/>
        </p:nvSpPr>
        <p:spPr>
          <a:xfrm>
            <a:off x="6719535" y="2106463"/>
            <a:ext cx="589067" cy="2674103"/>
          </a:xfrm>
          <a:prstGeom prst="rightBrace">
            <a:avLst>
              <a:gd name="adj1" fmla="val 25130"/>
              <a:gd name="adj2" fmla="val 50000"/>
            </a:avLst>
          </a:prstGeom>
          <a:ln w="63500">
            <a:solidFill>
              <a:srgbClr val="002060"/>
            </a:solidFill>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18" name="額縁 17"/>
          <p:cNvSpPr/>
          <p:nvPr/>
        </p:nvSpPr>
        <p:spPr bwMode="auto">
          <a:xfrm>
            <a:off x="7308602" y="1881823"/>
            <a:ext cx="869457" cy="2898744"/>
          </a:xfrm>
          <a:prstGeom prst="bevel">
            <a:avLst/>
          </a:prstGeom>
          <a:solidFill>
            <a:srgbClr val="002060"/>
          </a:solidFill>
          <a:ln w="9525">
            <a:solidFill>
              <a:schemeClr val="tx2">
                <a:lumMod val="75000"/>
                <a:alpha val="74000"/>
              </a:schemeClr>
            </a:solidFill>
            <a:miter lim="800000"/>
            <a:headEnd/>
            <a:tailEnd/>
          </a:ln>
          <a:effectLst/>
          <a:extLst/>
        </p:spPr>
        <p:txBody>
          <a:bodyPr vert="eaVert" wrap="square" lIns="0" tIns="0" rIns="0" bIns="0" numCol="1" rtlCol="0" anchor="ctr" anchorCtr="0" compatLnSpc="1">
            <a:prstTxWarp prst="textNoShape">
              <a:avLst/>
            </a:prstTxWarp>
            <a:noAutofit/>
          </a:bodyPr>
          <a:lstStyle/>
          <a:p>
            <a:pPr algn="ctr" eaLnBrk="0" hangingPunct="0">
              <a:lnSpc>
                <a:spcPts val="2467"/>
              </a:lnSpc>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 素 社 会 元 年</a:t>
            </a:r>
          </a:p>
        </p:txBody>
      </p:sp>
      <p:sp>
        <p:nvSpPr>
          <p:cNvPr id="175" name="角丸四角形 174"/>
          <p:cNvSpPr/>
          <p:nvPr/>
        </p:nvSpPr>
        <p:spPr bwMode="auto">
          <a:xfrm>
            <a:off x="8669041" y="1607513"/>
            <a:ext cx="5192289" cy="44873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極端な気象現象、熱中症、食料や水不足問題など、</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私たちの生活に深刻な影響をもたらす地球温暖化問題</a:t>
            </a:r>
          </a:p>
        </p:txBody>
      </p:sp>
      <p:sp>
        <p:nvSpPr>
          <p:cNvPr id="176" name="円/楕円 175"/>
          <p:cNvSpPr>
            <a:spLocks noChangeAspect="1"/>
          </p:cNvSpPr>
          <p:nvPr/>
        </p:nvSpPr>
        <p:spPr bwMode="auto">
          <a:xfrm>
            <a:off x="9311283" y="2106464"/>
            <a:ext cx="3811222" cy="506854"/>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温室効果ガス排出縮減が</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喫緊かつ重要課題</a:t>
            </a:r>
          </a:p>
        </p:txBody>
      </p:sp>
      <p:grpSp>
        <p:nvGrpSpPr>
          <p:cNvPr id="1036" name="グループ化 1035"/>
          <p:cNvGrpSpPr/>
          <p:nvPr/>
        </p:nvGrpSpPr>
        <p:grpSpPr>
          <a:xfrm>
            <a:off x="8172699" y="2132085"/>
            <a:ext cx="4716391" cy="2788577"/>
            <a:chOff x="7983772" y="1326967"/>
            <a:chExt cx="4695021" cy="2866660"/>
          </a:xfrm>
        </p:grpSpPr>
        <p:cxnSp>
          <p:nvCxnSpPr>
            <p:cNvPr id="1025" name="直線コネクタ 1024"/>
            <p:cNvCxnSpPr/>
            <p:nvPr/>
          </p:nvCxnSpPr>
          <p:spPr>
            <a:xfrm>
              <a:off x="9317873" y="1966847"/>
              <a:ext cx="434549" cy="39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a:off x="10351815" y="2392436"/>
              <a:ext cx="530402" cy="1203519"/>
            </a:xfrm>
            <a:prstGeom prst="line">
              <a:avLst/>
            </a:prstGeom>
            <a:ln w="63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35" name="グループ化 1034"/>
            <p:cNvGrpSpPr/>
            <p:nvPr/>
          </p:nvGrpSpPr>
          <p:grpSpPr>
            <a:xfrm>
              <a:off x="7983772" y="1326967"/>
              <a:ext cx="4695021" cy="2866660"/>
              <a:chOff x="7983772" y="1326967"/>
              <a:chExt cx="4695021" cy="2866660"/>
            </a:xfrm>
          </p:grpSpPr>
          <p:sp>
            <p:nvSpPr>
              <p:cNvPr id="200" name="角丸四角形 199"/>
              <p:cNvSpPr/>
              <p:nvPr/>
            </p:nvSpPr>
            <p:spPr bwMode="auto">
              <a:xfrm>
                <a:off x="8628907" y="3977603"/>
                <a:ext cx="805985" cy="21602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01" name="角丸四角形 200"/>
              <p:cNvSpPr/>
              <p:nvPr/>
            </p:nvSpPr>
            <p:spPr bwMode="auto">
              <a:xfrm>
                <a:off x="9775815" y="3977602"/>
                <a:ext cx="750634" cy="2160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sp>
            <p:nvSpPr>
              <p:cNvPr id="202" name="角丸四角形 201"/>
              <p:cNvSpPr/>
              <p:nvPr/>
            </p:nvSpPr>
            <p:spPr bwMode="auto">
              <a:xfrm>
                <a:off x="10851041" y="3977603"/>
                <a:ext cx="701631" cy="21602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p>
            </p:txBody>
          </p:sp>
          <p:grpSp>
            <p:nvGrpSpPr>
              <p:cNvPr id="1034" name="グループ化 1033"/>
              <p:cNvGrpSpPr/>
              <p:nvPr/>
            </p:nvGrpSpPr>
            <p:grpSpPr>
              <a:xfrm>
                <a:off x="7983772" y="1326967"/>
                <a:ext cx="4695021" cy="2633193"/>
                <a:chOff x="7983772" y="1326967"/>
                <a:chExt cx="4695021" cy="2633193"/>
              </a:xfrm>
            </p:grpSpPr>
            <p:grpSp>
              <p:nvGrpSpPr>
                <p:cNvPr id="1032" name="グループ化 1031"/>
                <p:cNvGrpSpPr/>
                <p:nvPr/>
              </p:nvGrpSpPr>
              <p:grpSpPr>
                <a:xfrm>
                  <a:off x="7983772" y="1326967"/>
                  <a:ext cx="4695021" cy="2633193"/>
                  <a:chOff x="7983772" y="1326967"/>
                  <a:chExt cx="4695021" cy="2633193"/>
                </a:xfrm>
              </p:grpSpPr>
              <p:grpSp>
                <p:nvGrpSpPr>
                  <p:cNvPr id="190" name="グループ化 189"/>
                  <p:cNvGrpSpPr/>
                  <p:nvPr/>
                </p:nvGrpSpPr>
                <p:grpSpPr>
                  <a:xfrm>
                    <a:off x="7983772" y="1326967"/>
                    <a:ext cx="4695021" cy="2633193"/>
                    <a:chOff x="7697960" y="1542991"/>
                    <a:chExt cx="4695021" cy="2633193"/>
                  </a:xfrm>
                </p:grpSpPr>
                <p:sp>
                  <p:nvSpPr>
                    <p:cNvPr id="191" name="正方形/長方形 190"/>
                    <p:cNvSpPr/>
                    <p:nvPr/>
                  </p:nvSpPr>
                  <p:spPr bwMode="auto">
                    <a:xfrm>
                      <a:off x="8486459" y="2232008"/>
                      <a:ext cx="576000" cy="1944000"/>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4" name="グループ化 183"/>
                    <p:cNvGrpSpPr/>
                    <p:nvPr/>
                  </p:nvGrpSpPr>
                  <p:grpSpPr>
                    <a:xfrm>
                      <a:off x="9481386" y="2214125"/>
                      <a:ext cx="584617" cy="1962059"/>
                      <a:chOff x="9193354" y="2214125"/>
                      <a:chExt cx="584617" cy="1962059"/>
                    </a:xfrm>
                  </p:grpSpPr>
                  <p:sp>
                    <p:nvSpPr>
                      <p:cNvPr id="193" name="正方形/長方形 192"/>
                      <p:cNvSpPr/>
                      <p:nvPr/>
                    </p:nvSpPr>
                    <p:spPr bwMode="auto">
                      <a:xfrm>
                        <a:off x="9193354" y="2214125"/>
                        <a:ext cx="582071" cy="396048"/>
                      </a:xfrm>
                      <a:prstGeom prst="rect">
                        <a:avLst/>
                      </a:prstGeom>
                      <a:solidFill>
                        <a:schemeClr val="tx2">
                          <a:lumMod val="40000"/>
                          <a:lumOff val="60000"/>
                        </a:schemeClr>
                      </a:solidFill>
                      <a:ln w="222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bwMode="auto">
                      <a:xfrm>
                        <a:off x="9201971" y="2592008"/>
                        <a:ext cx="576000" cy="1584176"/>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4" name="正方形/長方形 193"/>
                    <p:cNvSpPr/>
                    <p:nvPr/>
                  </p:nvSpPr>
                  <p:spPr bwMode="auto">
                    <a:xfrm>
                      <a:off x="10565229" y="3811979"/>
                      <a:ext cx="576000" cy="364029"/>
                    </a:xfrm>
                    <a:prstGeom prst="rect">
                      <a:avLst/>
                    </a:prstGeom>
                    <a:solidFill>
                      <a:schemeClr val="bg1"/>
                    </a:solidFill>
                    <a:ln w="22225">
                      <a:solidFill>
                        <a:schemeClr val="accent1">
                          <a:lumMod val="75000"/>
                        </a:schemeClr>
                      </a:solid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0" name="グループ化 179"/>
                    <p:cNvGrpSpPr/>
                    <p:nvPr/>
                  </p:nvGrpSpPr>
                  <p:grpSpPr>
                    <a:xfrm>
                      <a:off x="7697960" y="1542991"/>
                      <a:ext cx="4695021" cy="2633033"/>
                      <a:chOff x="7697960" y="1542991"/>
                      <a:chExt cx="4695021" cy="2633033"/>
                    </a:xfrm>
                  </p:grpSpPr>
                  <p:grpSp>
                    <p:nvGrpSpPr>
                      <p:cNvPr id="179" name="グループ化 178"/>
                      <p:cNvGrpSpPr/>
                      <p:nvPr/>
                    </p:nvGrpSpPr>
                    <p:grpSpPr>
                      <a:xfrm>
                        <a:off x="8127804" y="1908024"/>
                        <a:ext cx="4265177" cy="2268000"/>
                        <a:chOff x="8127804" y="1908024"/>
                        <a:chExt cx="4265177" cy="2268000"/>
                      </a:xfrm>
                    </p:grpSpPr>
                    <p:grpSp>
                      <p:nvGrpSpPr>
                        <p:cNvPr id="49" name="グループ化 48"/>
                        <p:cNvGrpSpPr/>
                        <p:nvPr/>
                      </p:nvGrpSpPr>
                      <p:grpSpPr>
                        <a:xfrm>
                          <a:off x="8164228" y="1908024"/>
                          <a:ext cx="4228753" cy="2268000"/>
                          <a:chOff x="8070299" y="1836016"/>
                          <a:chExt cx="3994967" cy="2268000"/>
                        </a:xfrm>
                      </p:grpSpPr>
                      <p:cxnSp>
                        <p:nvCxnSpPr>
                          <p:cNvPr id="22" name="直線コネクタ 21"/>
                          <p:cNvCxnSpPr/>
                          <p:nvPr/>
                        </p:nvCxnSpPr>
                        <p:spPr>
                          <a:xfrm>
                            <a:off x="8103907" y="1836016"/>
                            <a:ext cx="0" cy="226800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8070299" y="4104000"/>
                            <a:ext cx="3994967"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78" name="直線コネクタ 177"/>
                        <p:cNvCxnSpPr/>
                        <p:nvPr/>
                      </p:nvCxnSpPr>
                      <p:spPr>
                        <a:xfrm>
                          <a:off x="8127804" y="349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8127804" y="277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8127804" y="2052272"/>
                          <a:ext cx="144000" cy="0"/>
                        </a:xfrm>
                        <a:prstGeom prst="line">
                          <a:avLst/>
                        </a:prstGeom>
                        <a:ln w="254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5" name="角丸四角形 184"/>
                      <p:cNvSpPr/>
                      <p:nvPr/>
                    </p:nvSpPr>
                    <p:spPr bwMode="auto">
                      <a:xfrm>
                        <a:off x="8020347" y="3344728"/>
                        <a:ext cx="91393" cy="273821"/>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角丸四角形 185"/>
                      <p:cNvSpPr/>
                      <p:nvPr/>
                    </p:nvSpPr>
                    <p:spPr bwMode="auto">
                      <a:xfrm>
                        <a:off x="7911804" y="2609287"/>
                        <a:ext cx="296832"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7" name="角丸四角形 186"/>
                      <p:cNvSpPr/>
                      <p:nvPr/>
                    </p:nvSpPr>
                    <p:spPr bwMode="auto">
                      <a:xfrm>
                        <a:off x="7892652" y="1890357"/>
                        <a:ext cx="296832"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8" name="角丸四角形 187"/>
                      <p:cNvSpPr/>
                      <p:nvPr/>
                    </p:nvSpPr>
                    <p:spPr bwMode="auto">
                      <a:xfrm>
                        <a:off x="7697960" y="1542991"/>
                        <a:ext cx="933884" cy="29276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億ﾄﾝ</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CO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換算</a:t>
                        </a:r>
                      </a:p>
                    </p:txBody>
                  </p:sp>
                </p:grpSp>
              </p:grpSp>
              <p:sp>
                <p:nvSpPr>
                  <p:cNvPr id="1030" name="下矢印 1029"/>
                  <p:cNvSpPr/>
                  <p:nvPr/>
                </p:nvSpPr>
                <p:spPr bwMode="auto">
                  <a:xfrm>
                    <a:off x="10349269" y="1999380"/>
                    <a:ext cx="322715" cy="398999"/>
                  </a:xfrm>
                  <a:prstGeom prst="downArrow">
                    <a:avLst/>
                  </a:prstGeom>
                  <a:gradFill>
                    <a:gsLst>
                      <a:gs pos="0">
                        <a:srgbClr val="FF0066"/>
                      </a:gs>
                      <a:gs pos="50000">
                        <a:srgbClr val="FF99CC"/>
                      </a:gs>
                      <a:gs pos="100000">
                        <a:schemeClr val="accent2">
                          <a:lumMod val="20000"/>
                          <a:lumOff val="80000"/>
                          <a:alpha val="99000"/>
                        </a:schemeClr>
                      </a:gs>
                    </a:gsLst>
                    <a:lin ang="16200000" scaled="1"/>
                  </a:gradFill>
                  <a:ln>
                    <a:noFill/>
                  </a:ln>
                  <a:effectLst/>
                  <a:extLst/>
                </p:spPr>
                <p:txBody>
                  <a:bodyPr vert="horz" wrap="square" lIns="91429" tIns="45715" rIns="91429" bIns="45715"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下矢印 210"/>
                  <p:cNvSpPr/>
                  <p:nvPr/>
                </p:nvSpPr>
                <p:spPr bwMode="auto">
                  <a:xfrm>
                    <a:off x="10792966" y="1979776"/>
                    <a:ext cx="631528" cy="1616178"/>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5" name="角丸四角形 214"/>
                <p:cNvSpPr/>
                <p:nvPr/>
              </p:nvSpPr>
              <p:spPr bwMode="auto">
                <a:xfrm>
                  <a:off x="9417406" y="1979776"/>
                  <a:ext cx="1154068" cy="4026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a:t>
                  </a:r>
                </a:p>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比）</a:t>
                  </a:r>
                </a:p>
              </p:txBody>
            </p:sp>
            <p:sp>
              <p:nvSpPr>
                <p:cNvPr id="216" name="角丸四角形 215"/>
                <p:cNvSpPr/>
                <p:nvPr/>
              </p:nvSpPr>
              <p:spPr bwMode="auto">
                <a:xfrm>
                  <a:off x="10564314" y="2855139"/>
                  <a:ext cx="1154068" cy="40260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80%</a:t>
                  </a:r>
                </a:p>
              </p:txBody>
            </p:sp>
          </p:grpSp>
        </p:grpSp>
        <p:sp>
          <p:nvSpPr>
            <p:cNvPr id="209" name="角丸四角形 208"/>
            <p:cNvSpPr/>
            <p:nvPr/>
          </p:nvSpPr>
          <p:spPr bwMode="auto">
            <a:xfrm>
              <a:off x="8485544" y="2675117"/>
              <a:ext cx="1308786" cy="3280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800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万トン</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212" name="角丸四角形 211"/>
            <p:cNvSpPr/>
            <p:nvPr/>
          </p:nvSpPr>
          <p:spPr bwMode="auto">
            <a:xfrm>
              <a:off x="9489087" y="3043624"/>
              <a:ext cx="1393129" cy="10761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4192</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万トン</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Rectangle 3"/>
          <p:cNvSpPr>
            <a:spLocks noChangeArrowheads="1"/>
          </p:cNvSpPr>
          <p:nvPr/>
        </p:nvSpPr>
        <p:spPr bwMode="auto">
          <a:xfrm>
            <a:off x="411037" y="5982658"/>
            <a:ext cx="557959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水素の利活用を抜本的に拡げることで、温室効果ガスの削減</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、様々な社会課題の解決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できる可能性</a:t>
            </a:r>
          </a:p>
        </p:txBody>
      </p:sp>
      <p:grpSp>
        <p:nvGrpSpPr>
          <p:cNvPr id="5" name="グループ化 4"/>
          <p:cNvGrpSpPr/>
          <p:nvPr/>
        </p:nvGrpSpPr>
        <p:grpSpPr>
          <a:xfrm>
            <a:off x="560737" y="7029331"/>
            <a:ext cx="5160414" cy="1883989"/>
            <a:chOff x="497261" y="7140859"/>
            <a:chExt cx="4968328" cy="2176248"/>
          </a:xfrm>
        </p:grpSpPr>
        <p:sp>
          <p:nvSpPr>
            <p:cNvPr id="1048" name="円/楕円 1047"/>
            <p:cNvSpPr/>
            <p:nvPr/>
          </p:nvSpPr>
          <p:spPr bwMode="auto">
            <a:xfrm>
              <a:off x="1428341" y="7359072"/>
              <a:ext cx="3206857" cy="1299773"/>
            </a:xfrm>
            <a:prstGeom prst="ellipse">
              <a:avLst/>
            </a:prstGeom>
            <a:gradFill>
              <a:gsLst>
                <a:gs pos="0">
                  <a:schemeClr val="accent1">
                    <a:lumMod val="40000"/>
                    <a:lumOff val="60000"/>
                    <a:alpha val="80000"/>
                  </a:schemeClr>
                </a:gs>
                <a:gs pos="50000">
                  <a:schemeClr val="tx2">
                    <a:lumMod val="60000"/>
                    <a:lumOff val="40000"/>
                    <a:alpha val="86000"/>
                  </a:schemeClr>
                </a:gs>
                <a:gs pos="100000">
                  <a:schemeClr val="accent5">
                    <a:lumMod val="75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4" name="円/楕円 243"/>
            <p:cNvSpPr/>
            <p:nvPr/>
          </p:nvSpPr>
          <p:spPr bwMode="auto">
            <a:xfrm>
              <a:off x="768697" y="8086904"/>
              <a:ext cx="2990793" cy="1230203"/>
            </a:xfrm>
            <a:prstGeom prst="ellipse">
              <a:avLst/>
            </a:prstGeom>
            <a:gradFill>
              <a:gsLst>
                <a:gs pos="0">
                  <a:schemeClr val="accent2">
                    <a:lumMod val="20000"/>
                    <a:lumOff val="80000"/>
                    <a:alpha val="80000"/>
                  </a:schemeClr>
                </a:gs>
                <a:gs pos="50000">
                  <a:schemeClr val="accent2">
                    <a:lumMod val="60000"/>
                    <a:lumOff val="40000"/>
                    <a:alpha val="70000"/>
                  </a:schemeClr>
                </a:gs>
                <a:gs pos="100000">
                  <a:schemeClr val="accent2">
                    <a:lumMod val="60000"/>
                    <a:lumOff val="40000"/>
                    <a:alpha val="40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5" name="円/楕円 244"/>
            <p:cNvSpPr/>
            <p:nvPr/>
          </p:nvSpPr>
          <p:spPr bwMode="auto">
            <a:xfrm>
              <a:off x="2580082" y="8066980"/>
              <a:ext cx="2870045" cy="1250127"/>
            </a:xfrm>
            <a:prstGeom prst="ellipse">
              <a:avLst/>
            </a:prstGeom>
            <a:gradFill>
              <a:gsLst>
                <a:gs pos="0">
                  <a:schemeClr val="accent3">
                    <a:lumMod val="20000"/>
                    <a:lumOff val="80000"/>
                    <a:alpha val="80000"/>
                  </a:schemeClr>
                </a:gs>
                <a:gs pos="50000">
                  <a:schemeClr val="accent3">
                    <a:lumMod val="75000"/>
                    <a:alpha val="70000"/>
                  </a:schemeClr>
                </a:gs>
                <a:gs pos="100000">
                  <a:schemeClr val="accent3">
                    <a:lumMod val="75000"/>
                    <a:alpha val="25000"/>
                  </a:schemeClr>
                </a:gs>
              </a:gsLst>
              <a:path path="circle">
                <a:fillToRect l="50000" t="50000" r="50000" b="50000"/>
              </a:path>
            </a:gradFill>
            <a:ln w="9525">
              <a:noFill/>
              <a:miter lim="800000"/>
              <a:headEnd/>
              <a:tailEnd/>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角丸四角形 245"/>
            <p:cNvSpPr/>
            <p:nvPr/>
          </p:nvSpPr>
          <p:spPr bwMode="auto">
            <a:xfrm>
              <a:off x="2513485" y="7140859"/>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低炭素社会</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7" name="角丸四角形 246"/>
            <p:cNvSpPr/>
            <p:nvPr/>
          </p:nvSpPr>
          <p:spPr bwMode="auto">
            <a:xfrm>
              <a:off x="4457589" y="8910749"/>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8" name="角丸四角形 247"/>
            <p:cNvSpPr/>
            <p:nvPr/>
          </p:nvSpPr>
          <p:spPr bwMode="auto">
            <a:xfrm>
              <a:off x="497261" y="8920940"/>
              <a:ext cx="1008000" cy="396167"/>
            </a:xfrm>
            <a:prstGeom prst="roundRect">
              <a:avLst>
                <a:gd name="adj" fmla="val 30774"/>
              </a:avLst>
            </a:prstGeom>
            <a:solidFill>
              <a:schemeClr val="tx2">
                <a:lumMod val="50000"/>
              </a:schemeClr>
            </a:soli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地産地消</a:t>
              </a:r>
              <a:endParaRPr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角丸四角形 230"/>
            <p:cNvSpPr/>
            <p:nvPr/>
          </p:nvSpPr>
          <p:spPr bwMode="auto">
            <a:xfrm>
              <a:off x="1793294" y="8077962"/>
              <a:ext cx="990527" cy="396167"/>
            </a:xfrm>
            <a:prstGeom prst="roundRect">
              <a:avLst>
                <a:gd name="adj" fmla="val 30774"/>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創エネ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bwMode="auto">
            <a:xfrm>
              <a:off x="1407921" y="8528496"/>
              <a:ext cx="1609508" cy="431109"/>
            </a:xfrm>
            <a:prstGeom prst="roundRect">
              <a:avLst>
                <a:gd name="adj" fmla="val 30774"/>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色々なところから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水素エネルギー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を取り出せる</a:t>
              </a:r>
            </a:p>
          </p:txBody>
        </p:sp>
        <p:sp>
          <p:nvSpPr>
            <p:cNvPr id="233" name="角丸四角形 232"/>
            <p:cNvSpPr/>
            <p:nvPr/>
          </p:nvSpPr>
          <p:spPr bwMode="auto">
            <a:xfrm>
              <a:off x="2611801" y="7452650"/>
              <a:ext cx="862431" cy="414107"/>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bwMode="auto">
            <a:xfrm>
              <a:off x="2287878" y="7730620"/>
              <a:ext cx="1492233" cy="581682"/>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使用時にＣＯ</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p>
            <a:p>
              <a:pPr algn="ctr" eaLnBrk="0" hangingPunct="0">
                <a:lnSpc>
                  <a:spcPts val="1678"/>
                </a:lnSpc>
              </a:pP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を排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出しない</a:t>
              </a:r>
            </a:p>
          </p:txBody>
        </p:sp>
        <p:sp>
          <p:nvSpPr>
            <p:cNvPr id="234" name="角丸四角形 233"/>
            <p:cNvSpPr/>
            <p:nvPr/>
          </p:nvSpPr>
          <p:spPr bwMode="auto">
            <a:xfrm>
              <a:off x="3564087" y="8010773"/>
              <a:ext cx="896770" cy="420302"/>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蓄エネ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bwMode="auto">
            <a:xfrm>
              <a:off x="3651670" y="8218889"/>
              <a:ext cx="1742024" cy="740714"/>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長期貯蔵・輸送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に適する</a:t>
              </a:r>
            </a:p>
          </p:txBody>
        </p:sp>
        <p:sp>
          <p:nvSpPr>
            <p:cNvPr id="43" name="角丸四角形 42"/>
            <p:cNvSpPr/>
            <p:nvPr/>
          </p:nvSpPr>
          <p:spPr bwMode="auto">
            <a:xfrm>
              <a:off x="2481597" y="8375278"/>
              <a:ext cx="1226506" cy="260673"/>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省エネ</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bwMode="auto">
            <a:xfrm>
              <a:off x="2748844" y="8635952"/>
              <a:ext cx="1175283" cy="618511"/>
            </a:xfrm>
            <a:prstGeom prst="roundRect">
              <a:avLst>
                <a:gd name="adj" fmla="val 364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エネルギー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効率が高い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9" name="右矢印 248"/>
          <p:cNvSpPr/>
          <p:nvPr/>
        </p:nvSpPr>
        <p:spPr bwMode="auto">
          <a:xfrm>
            <a:off x="6189651" y="5923023"/>
            <a:ext cx="493524" cy="2738805"/>
          </a:xfrm>
          <a:prstGeom prst="rightArrow">
            <a:avLst>
              <a:gd name="adj1" fmla="val 50000"/>
              <a:gd name="adj2" fmla="val 100000"/>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0" name="角丸四角形 249"/>
          <p:cNvSpPr/>
          <p:nvPr/>
        </p:nvSpPr>
        <p:spPr bwMode="auto">
          <a:xfrm>
            <a:off x="343332" y="1709675"/>
            <a:ext cx="6724190" cy="269028"/>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エネルギー（安定供給）と環境問題（地球温暖化）への対応は世界共通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678"/>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課題であり、グローバル競争の中で我が国が主導権を握りうる分野</a:t>
            </a:r>
          </a:p>
        </p:txBody>
      </p:sp>
      <p:sp>
        <p:nvSpPr>
          <p:cNvPr id="151" name="角丸四角形 150"/>
          <p:cNvSpPr/>
          <p:nvPr/>
        </p:nvSpPr>
        <p:spPr bwMode="auto">
          <a:xfrm>
            <a:off x="10070010" y="3168532"/>
            <a:ext cx="983008" cy="234076"/>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400" b="1" dirty="0">
                <a:latin typeface="Meiryo UI" panose="020B0604030504040204" pitchFamily="50" charset="-128"/>
                <a:ea typeface="Meiryo UI" panose="020B0604030504040204" pitchFamily="50" charset="-128"/>
                <a:cs typeface="Meiryo UI" panose="020B0604030504040204" pitchFamily="50" charset="-128"/>
              </a:rPr>
              <a:t>〔COP21〕</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bwMode="auto">
          <a:xfrm>
            <a:off x="10856248" y="3263286"/>
            <a:ext cx="1129124"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第四次環境</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基本計画</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186660" y="5546424"/>
            <a:ext cx="5459815" cy="372372"/>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spAutoFit/>
          </a:bodyPr>
          <a:lstStyle/>
          <a:p>
            <a:pPr defTabSz="1317269">
              <a:defRPr/>
            </a:pPr>
            <a:r>
              <a:rPr lang="ja-JP" altLang="en-US" sz="1800" b="1" dirty="0">
                <a:latin typeface="Meiryo UI" pitchFamily="50" charset="-128"/>
                <a:ea typeface="Meiryo UI" pitchFamily="50" charset="-128"/>
                <a:cs typeface="Meiryo UI" pitchFamily="50" charset="-128"/>
              </a:rPr>
              <a:t>社会課題の解決に貢献する有望市場としての水素</a:t>
            </a:r>
          </a:p>
        </p:txBody>
      </p:sp>
      <p:sp>
        <p:nvSpPr>
          <p:cNvPr id="153" name="角丸四角形 152"/>
          <p:cNvSpPr/>
          <p:nvPr/>
        </p:nvSpPr>
        <p:spPr>
          <a:xfrm>
            <a:off x="186659" y="9118801"/>
            <a:ext cx="4861479" cy="372372"/>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spAutoFit/>
          </a:bodyPr>
          <a:lstStyle/>
          <a:p>
            <a:pPr defTabSz="1317269">
              <a:defRPr/>
            </a:pPr>
            <a:r>
              <a:rPr lang="ja-JP" altLang="en-US" sz="1800" b="1" dirty="0">
                <a:latin typeface="Meiryo UI" pitchFamily="50" charset="-128"/>
                <a:ea typeface="Meiryo UI" pitchFamily="50" charset="-128"/>
                <a:cs typeface="Meiryo UI" pitchFamily="50" charset="-128"/>
              </a:rPr>
              <a:t>大阪の強みを活かせる産業分野としての水素</a:t>
            </a:r>
          </a:p>
        </p:txBody>
      </p:sp>
      <p:sp>
        <p:nvSpPr>
          <p:cNvPr id="154" name="Rectangle 3"/>
          <p:cNvSpPr>
            <a:spLocks noChangeArrowheads="1"/>
          </p:cNvSpPr>
          <p:nvPr/>
        </p:nvSpPr>
        <p:spPr bwMode="auto">
          <a:xfrm>
            <a:off x="440846" y="9683838"/>
            <a:ext cx="5579590" cy="70039"/>
          </a:xfrm>
          <a:prstGeom prst="rect">
            <a:avLst/>
          </a:prstGeom>
          <a:solidFill>
            <a:srgbClr val="92D050">
              <a:alpha val="76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先進的に取り組んでいる企業の存在</a:t>
            </a:r>
          </a:p>
        </p:txBody>
      </p:sp>
      <p:sp>
        <p:nvSpPr>
          <p:cNvPr id="156" name="Rectangle 3"/>
          <p:cNvSpPr>
            <a:spLocks noChangeArrowheads="1"/>
          </p:cNvSpPr>
          <p:nvPr/>
        </p:nvSpPr>
        <p:spPr bwMode="auto">
          <a:xfrm>
            <a:off x="413900" y="9964025"/>
            <a:ext cx="5579590" cy="70039"/>
          </a:xfrm>
          <a:prstGeom prst="rect">
            <a:avLst/>
          </a:prstGeom>
          <a:solidFill>
            <a:srgbClr val="92D050">
              <a:alpha val="76000"/>
            </a:srgbClr>
          </a:soli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700" b="1" dirty="0">
                <a:latin typeface="Meiryo UI" panose="020B0604030504040204" pitchFamily="50" charset="-128"/>
                <a:ea typeface="Meiryo UI" panose="020B0604030504040204" pitchFamily="50" charset="-128"/>
                <a:cs typeface="Meiryo UI" panose="020B0604030504040204" pitchFamily="50" charset="-128"/>
              </a:rPr>
              <a:t>高度な技術を有し、多様で厚みのある中小企業の集積</a:t>
            </a:r>
          </a:p>
        </p:txBody>
      </p:sp>
      <p:sp>
        <p:nvSpPr>
          <p:cNvPr id="157" name="角丸四角形 156"/>
          <p:cNvSpPr/>
          <p:nvPr/>
        </p:nvSpPr>
        <p:spPr bwMode="auto">
          <a:xfrm>
            <a:off x="12164995" y="9543736"/>
            <a:ext cx="3129649"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ビジネスの裾野が広く、高度なものづくり技術を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有する大阪において高い経済効果が期待</a:t>
            </a:r>
          </a:p>
        </p:txBody>
      </p:sp>
      <p:sp>
        <p:nvSpPr>
          <p:cNvPr id="158" name="角丸四角形 157"/>
          <p:cNvSpPr/>
          <p:nvPr/>
        </p:nvSpPr>
        <p:spPr bwMode="auto">
          <a:xfrm>
            <a:off x="6543981" y="9560300"/>
            <a:ext cx="2805852"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エネルギーセキュリティーの向上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481"/>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非常時にも安心できる生活環境</a:t>
            </a:r>
          </a:p>
        </p:txBody>
      </p:sp>
      <p:sp>
        <p:nvSpPr>
          <p:cNvPr id="159" name="角丸四角形 158"/>
          <p:cNvSpPr/>
          <p:nvPr/>
        </p:nvSpPr>
        <p:spPr bwMode="auto">
          <a:xfrm>
            <a:off x="9460868" y="9560300"/>
            <a:ext cx="2561907" cy="595330"/>
          </a:xfrm>
          <a:prstGeom prst="roundRect">
            <a:avLst>
              <a:gd name="adj" fmla="val 15247"/>
            </a:avLst>
          </a:prstGeom>
          <a:solidFill>
            <a:schemeClr val="bg1"/>
          </a:solidFill>
          <a:ln>
            <a:solidFill>
              <a:schemeClr val="tx2">
                <a:lumMod val="75000"/>
              </a:schemeClr>
            </a:solidFill>
          </a:ln>
          <a:effectLst/>
          <a:extLst/>
        </p:spPr>
        <p:txBody>
          <a:bodyPr vert="horz" wrap="square" lIns="0" tIns="142153" rIns="0" bIns="0" numCol="1" rtlCol="0" anchor="t" anchorCtr="0" compatLnSpc="1">
            <a:prstTxWarp prst="textNoShape">
              <a:avLst/>
            </a:prstTxWarp>
            <a:noAutofit/>
          </a:bodyPr>
          <a:lstStyle/>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クリーン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循環型エネルギーの獲得</a:t>
            </a:r>
          </a:p>
        </p:txBody>
      </p:sp>
      <p:sp>
        <p:nvSpPr>
          <p:cNvPr id="6" name="角丸四角形 5"/>
          <p:cNvSpPr/>
          <p:nvPr/>
        </p:nvSpPr>
        <p:spPr bwMode="auto">
          <a:xfrm>
            <a:off x="14293378" y="3023838"/>
            <a:ext cx="677009" cy="4086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algn="ctr" eaLnBrk="0" hangingPunct="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96" name="角丸四角形 195"/>
          <p:cNvSpPr/>
          <p:nvPr/>
        </p:nvSpPr>
        <p:spPr bwMode="auto">
          <a:xfrm>
            <a:off x="13789322" y="1558424"/>
            <a:ext cx="1543245" cy="1470978"/>
          </a:xfrm>
          <a:prstGeom prst="roundRect">
            <a:avLst>
              <a:gd name="adj" fmla="val 10135"/>
            </a:avLst>
          </a:prstGeom>
          <a:noFill/>
          <a:ln>
            <a:solidFill>
              <a:schemeClr val="tx2">
                <a:lumMod val="75000"/>
              </a:schemeClr>
            </a:solidFill>
            <a:prstDash val="sysDash"/>
          </a:ln>
          <a:effectLst/>
          <a:extLst/>
        </p:spPr>
        <p:txBody>
          <a:bodyPr vert="horz" wrap="square" lIns="35539" tIns="0" rIns="0" bIns="0" numCol="1" rtlCol="0" anchor="ctr" anchorCtr="0" compatLnSpc="1">
            <a:prstTxWarp prst="textNoShape">
              <a:avLst/>
            </a:prstTxWarp>
            <a:noAutofit/>
          </a:bodyPr>
          <a:lstStyle/>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用量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見える化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・省エネ機器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普及促進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・エコカー</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導入等の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481"/>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a:t>
            </a:r>
          </a:p>
        </p:txBody>
      </p:sp>
      <p:sp>
        <p:nvSpPr>
          <p:cNvPr id="1037" name="ストライプ矢印 1036"/>
          <p:cNvSpPr/>
          <p:nvPr/>
        </p:nvSpPr>
        <p:spPr bwMode="auto">
          <a:xfrm>
            <a:off x="13047792" y="2549081"/>
            <a:ext cx="652873" cy="1297661"/>
          </a:xfrm>
          <a:prstGeom prst="stripedRightArrow">
            <a:avLst/>
          </a:prstGeom>
          <a:gradFill flip="none" rotWithShape="1">
            <a:gsLst>
              <a:gs pos="0">
                <a:schemeClr val="accent1">
                  <a:shade val="51000"/>
                  <a:satMod val="130000"/>
                </a:schemeClr>
              </a:gs>
              <a:gs pos="47000">
                <a:schemeClr val="accent1">
                  <a:shade val="93000"/>
                  <a:satMod val="130000"/>
                </a:schemeClr>
              </a:gs>
              <a:gs pos="100000">
                <a:schemeClr val="tx2">
                  <a:lumMod val="40000"/>
                  <a:lumOff val="60000"/>
                </a:schemeClr>
              </a:gs>
            </a:gsLst>
            <a:lin ang="10800000" scaled="1"/>
            <a:tileRect/>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角丸四角形 180"/>
          <p:cNvSpPr/>
          <p:nvPr/>
        </p:nvSpPr>
        <p:spPr>
          <a:xfrm>
            <a:off x="6826450" y="9333635"/>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ＢＣＰ対応</a:t>
            </a:r>
          </a:p>
        </p:txBody>
      </p:sp>
      <p:sp>
        <p:nvSpPr>
          <p:cNvPr id="189" name="角丸四角形 188"/>
          <p:cNvSpPr/>
          <p:nvPr/>
        </p:nvSpPr>
        <p:spPr>
          <a:xfrm>
            <a:off x="9610453" y="9325997"/>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低炭素社会</a:t>
            </a:r>
          </a:p>
        </p:txBody>
      </p:sp>
      <p:sp>
        <p:nvSpPr>
          <p:cNvPr id="195" name="角丸四角形 194"/>
          <p:cNvSpPr/>
          <p:nvPr/>
        </p:nvSpPr>
        <p:spPr>
          <a:xfrm>
            <a:off x="12676924" y="9316250"/>
            <a:ext cx="2260458" cy="350194"/>
          </a:xfrm>
          <a:prstGeom prst="roundRect">
            <a:avLst>
              <a:gd name="adj" fmla="val 17281"/>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latin typeface="Meiryo UI" pitchFamily="50" charset="-128"/>
                <a:ea typeface="Meiryo UI" pitchFamily="50" charset="-128"/>
                <a:cs typeface="Meiryo UI" pitchFamily="50" charset="-128"/>
              </a:rPr>
              <a:t>産業振興</a:t>
            </a:r>
          </a:p>
        </p:txBody>
      </p:sp>
      <p:sp>
        <p:nvSpPr>
          <p:cNvPr id="160" name="正方形/長方形 159"/>
          <p:cNvSpPr/>
          <p:nvPr/>
        </p:nvSpPr>
        <p:spPr>
          <a:xfrm>
            <a:off x="261450" y="522288"/>
            <a:ext cx="14896023" cy="616502"/>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44000" tIns="0" rIns="108000" bIns="0" rtlCol="0" anchor="ctr" anchorCtr="0">
            <a:noAutofit/>
          </a:bodyPr>
          <a:lstStyle/>
          <a:p>
            <a:pPr>
              <a:spcAft>
                <a:spcPts val="592"/>
              </a:spcAft>
              <a:defRPr/>
            </a:pPr>
            <a:r>
              <a:rPr lang="ja-JP" altLang="en-US" sz="1800" b="1" dirty="0" smtClean="0">
                <a:solidFill>
                  <a:schemeClr val="tx1"/>
                </a:solidFill>
                <a:latin typeface="Meiryo UI" pitchFamily="50" charset="-128"/>
                <a:ea typeface="Meiryo UI" pitchFamily="50" charset="-128"/>
                <a:cs typeface="Meiryo UI" pitchFamily="50" charset="-128"/>
              </a:rPr>
              <a:t>　　　　　　エネルギー</a:t>
            </a:r>
            <a:r>
              <a:rPr lang="ja-JP" altLang="en-US" sz="1800" b="1" dirty="0">
                <a:solidFill>
                  <a:schemeClr val="tx1"/>
                </a:solidFill>
                <a:latin typeface="Meiryo UI" pitchFamily="50" charset="-128"/>
                <a:ea typeface="Meiryo UI" pitchFamily="50" charset="-128"/>
                <a:cs typeface="Meiryo UI" pitchFamily="50" charset="-128"/>
              </a:rPr>
              <a:t>の多様な選択肢の一つとして、水素が活用されている「水素社会」の実現により、温室効果ガスの削減をはじめ多くの社会課題</a:t>
            </a:r>
            <a:r>
              <a:rPr lang="ja-JP" altLang="en-US" sz="1800" b="1" dirty="0" smtClean="0">
                <a:solidFill>
                  <a:schemeClr val="tx1"/>
                </a:solidFill>
                <a:latin typeface="Meiryo UI" pitchFamily="50" charset="-128"/>
                <a:ea typeface="Meiryo UI" pitchFamily="50" charset="-128"/>
                <a:cs typeface="Meiryo UI" pitchFamily="50" charset="-128"/>
              </a:rPr>
              <a:t>の</a:t>
            </a:r>
            <a:r>
              <a:rPr lang="en-US" altLang="ja-JP" sz="1800" b="1" dirty="0" smtClean="0">
                <a:solidFill>
                  <a:schemeClr val="tx1"/>
                </a:solidFill>
                <a:latin typeface="Meiryo UI" pitchFamily="50" charset="-128"/>
                <a:ea typeface="Meiryo UI" pitchFamily="50" charset="-128"/>
                <a:cs typeface="Meiryo UI" pitchFamily="50" charset="-128"/>
              </a:rPr>
              <a:t/>
            </a:r>
            <a:br>
              <a:rPr lang="en-US" altLang="ja-JP" sz="1800" b="1" dirty="0" smtClean="0">
                <a:solidFill>
                  <a:schemeClr val="tx1"/>
                </a:solidFill>
                <a:latin typeface="Meiryo UI" pitchFamily="50" charset="-128"/>
                <a:ea typeface="Meiryo UI" pitchFamily="50" charset="-128"/>
                <a:cs typeface="Meiryo UI" pitchFamily="50" charset="-128"/>
              </a:rPr>
            </a:br>
            <a:r>
              <a:rPr lang="ja-JP" altLang="en-US" sz="1800" b="1" dirty="0" smtClean="0">
                <a:solidFill>
                  <a:schemeClr val="tx1"/>
                </a:solidFill>
                <a:latin typeface="Meiryo UI" pitchFamily="50" charset="-128"/>
                <a:ea typeface="Meiryo UI" pitchFamily="50" charset="-128"/>
                <a:cs typeface="Meiryo UI" pitchFamily="50" charset="-128"/>
              </a:rPr>
              <a:t>　　　　</a:t>
            </a:r>
            <a:r>
              <a:rPr lang="ja-JP" altLang="en-US" sz="1800" b="1" smtClean="0">
                <a:solidFill>
                  <a:schemeClr val="tx1"/>
                </a:solidFill>
                <a:latin typeface="Meiryo UI" pitchFamily="50" charset="-128"/>
                <a:ea typeface="Meiryo UI" pitchFamily="50" charset="-128"/>
                <a:cs typeface="Meiryo UI" pitchFamily="50" charset="-128"/>
              </a:rPr>
              <a:t>　　解決</a:t>
            </a:r>
            <a:r>
              <a:rPr lang="ja-JP" altLang="en-US" sz="1800" b="1" dirty="0">
                <a:solidFill>
                  <a:schemeClr val="tx1"/>
                </a:solidFill>
                <a:latin typeface="Meiryo UI" pitchFamily="50" charset="-128"/>
                <a:ea typeface="Meiryo UI" pitchFamily="50" charset="-128"/>
                <a:cs typeface="Meiryo UI" pitchFamily="50" charset="-128"/>
              </a:rPr>
              <a:t>に貢献できる</a:t>
            </a:r>
            <a:r>
              <a:rPr lang="ja-JP" altLang="en-US" sz="1800" b="1" dirty="0" smtClean="0">
                <a:solidFill>
                  <a:schemeClr val="tx1"/>
                </a:solidFill>
                <a:latin typeface="Meiryo UI" pitchFamily="50" charset="-128"/>
                <a:ea typeface="Meiryo UI" pitchFamily="50" charset="-128"/>
                <a:cs typeface="Meiryo UI" pitchFamily="50" charset="-128"/>
              </a:rPr>
              <a:t>可能性</a:t>
            </a:r>
            <a:r>
              <a:rPr lang="ja-JP" altLang="en-US" sz="1800" b="1" dirty="0">
                <a:solidFill>
                  <a:schemeClr val="tx1"/>
                </a:solidFill>
                <a:latin typeface="Meiryo UI" pitchFamily="50" charset="-128"/>
                <a:ea typeface="Meiryo UI" pitchFamily="50" charset="-128"/>
                <a:cs typeface="Meiryo UI" pitchFamily="50" charset="-128"/>
              </a:rPr>
              <a:t>がある</a:t>
            </a:r>
            <a:endParaRPr lang="en-US" altLang="ja-JP" sz="1800" b="1" dirty="0">
              <a:solidFill>
                <a:schemeClr val="tx1"/>
              </a:solidFill>
              <a:latin typeface="Meiryo UI" pitchFamily="50" charset="-128"/>
              <a:ea typeface="Meiryo UI" pitchFamily="50" charset="-128"/>
              <a:cs typeface="Meiryo UI" pitchFamily="50" charset="-128"/>
            </a:endParaRPr>
          </a:p>
        </p:txBody>
      </p:sp>
      <p:sp>
        <p:nvSpPr>
          <p:cNvPr id="164" name="下矢印 163"/>
          <p:cNvSpPr/>
          <p:nvPr/>
        </p:nvSpPr>
        <p:spPr bwMode="auto">
          <a:xfrm>
            <a:off x="12106992" y="2754536"/>
            <a:ext cx="723281" cy="1938846"/>
          </a:xfrm>
          <a:prstGeom prst="downArrow">
            <a:avLst>
              <a:gd name="adj1" fmla="val 50000"/>
              <a:gd name="adj2" fmla="val 33912"/>
            </a:avLst>
          </a:prstGeom>
          <a:gradFill flip="none" rotWithShape="1">
            <a:gsLst>
              <a:gs pos="0">
                <a:srgbClr val="FF0066"/>
              </a:gs>
              <a:gs pos="50000">
                <a:srgbClr val="FF99CC">
                  <a:alpha val="41000"/>
                </a:srgbClr>
              </a:gs>
              <a:gs pos="89000">
                <a:srgbClr val="F9BBD4">
                  <a:alpha val="16000"/>
                </a:srgbClr>
              </a:gs>
              <a:gs pos="100000">
                <a:schemeClr val="accent2">
                  <a:lumMod val="20000"/>
                  <a:lumOff val="80000"/>
                  <a:alpha val="0"/>
                </a:schemeClr>
              </a:gs>
            </a:gsLst>
            <a:lin ang="162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bwMode="auto">
          <a:xfrm>
            <a:off x="12107078" y="3402608"/>
            <a:ext cx="818148"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パリ協定</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角丸四角形 176"/>
          <p:cNvSpPr/>
          <p:nvPr/>
        </p:nvSpPr>
        <p:spPr bwMode="auto">
          <a:xfrm>
            <a:off x="12061130" y="4712400"/>
            <a:ext cx="972000" cy="21014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世紀後半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角丸四角形 196"/>
          <p:cNvSpPr/>
          <p:nvPr/>
        </p:nvSpPr>
        <p:spPr bwMode="auto">
          <a:xfrm>
            <a:off x="11940118" y="3906664"/>
            <a:ext cx="1129124" cy="5713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温室効果ガス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排出量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実質ゼロに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198" name="直線コネクタ 197"/>
          <p:cNvCxnSpPr>
            <a:endCxn id="164" idx="2"/>
          </p:cNvCxnSpPr>
          <p:nvPr/>
        </p:nvCxnSpPr>
        <p:spPr>
          <a:xfrm>
            <a:off x="11625916" y="4360288"/>
            <a:ext cx="842717" cy="333094"/>
          </a:xfrm>
          <a:prstGeom prst="line">
            <a:avLst/>
          </a:prstGeom>
          <a:ln w="6350">
            <a:solidFill>
              <a:schemeClr val="tx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3" name="タイトル 1"/>
          <p:cNvSpPr txBox="1">
            <a:spLocks/>
          </p:cNvSpPr>
          <p:nvPr/>
        </p:nvSpPr>
        <p:spPr>
          <a:xfrm>
            <a:off x="14792507"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１</a:t>
            </a:r>
            <a:endParaRPr lang="ja-JP" altLang="en-US" sz="1600" b="1" dirty="0"/>
          </a:p>
        </p:txBody>
      </p:sp>
      <p:sp>
        <p:nvSpPr>
          <p:cNvPr id="17" name="右矢印 16"/>
          <p:cNvSpPr/>
          <p:nvPr/>
        </p:nvSpPr>
        <p:spPr bwMode="auto">
          <a:xfrm>
            <a:off x="7092578" y="3114576"/>
            <a:ext cx="271106" cy="609015"/>
          </a:xfrm>
          <a:prstGeom prst="rightArrow">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147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7815443" y="1418400"/>
            <a:ext cx="7553991" cy="6654358"/>
            <a:chOff x="144932" y="1541688"/>
            <a:chExt cx="7272808" cy="7067206"/>
          </a:xfrm>
        </p:grpSpPr>
        <p:sp>
          <p:nvSpPr>
            <p:cNvPr id="4" name="角丸四角形 3"/>
            <p:cNvSpPr/>
            <p:nvPr/>
          </p:nvSpPr>
          <p:spPr bwMode="auto">
            <a:xfrm>
              <a:off x="144932" y="1890094"/>
              <a:ext cx="7056784" cy="6699897"/>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a:spLocks noChangeAspect="1"/>
            </p:cNvSpPr>
            <p:nvPr/>
          </p:nvSpPr>
          <p:spPr bwMode="auto">
            <a:xfrm>
              <a:off x="793005" y="2595933"/>
              <a:ext cx="2592287" cy="1042138"/>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製造業事業所数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全国最多</a:t>
              </a:r>
            </a:p>
          </p:txBody>
        </p:sp>
        <p:sp>
          <p:nvSpPr>
            <p:cNvPr id="11" name="角丸四角形 10"/>
            <p:cNvSpPr/>
            <p:nvPr/>
          </p:nvSpPr>
          <p:spPr bwMode="auto">
            <a:xfrm>
              <a:off x="2017140" y="3397732"/>
              <a:ext cx="1752282" cy="435442"/>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（従業員４人以上の事業所）</a:t>
              </a:r>
            </a:p>
          </p:txBody>
        </p:sp>
        <p:sp>
          <p:nvSpPr>
            <p:cNvPr id="12" name="角丸四角形 11"/>
            <p:cNvSpPr/>
            <p:nvPr/>
          </p:nvSpPr>
          <p:spPr bwMode="auto">
            <a:xfrm>
              <a:off x="3776301" y="2313919"/>
              <a:ext cx="3641439" cy="1742432"/>
            </a:xfrm>
            <a:prstGeom prst="roundRect">
              <a:avLst>
                <a:gd name="adj" fmla="val 12827"/>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481"/>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＜部門別＞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金属製品・非鉄金属製造（</a:t>
              </a:r>
              <a:r>
                <a:rPr lang="ja-JP" altLang="en-US" sz="1200" b="1" dirty="0">
                  <a:latin typeface="HG創英角ｺﾞｼｯｸUB" panose="020B0909000000000000" pitchFamily="49" charset="-128"/>
                  <a:ea typeface="HG創英角ｺﾞｼｯｸUB" panose="020B0909000000000000" pitchFamily="49"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鉄鋼業（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化学工業（</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はん用機械器具（</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電気機械器具製造（</a:t>
              </a:r>
              <a:r>
                <a:rPr lang="ja-JP" altLang="en-US" sz="1200" b="1" dirty="0">
                  <a:latin typeface="HGS創英角ｺﾞｼｯｸUB" panose="020B0900000000000000" pitchFamily="50" charset="-128"/>
                  <a:ea typeface="HGS創英角ｺﾞｼｯｸUB" panose="020B0900000000000000" pitchFamily="50" charset="-128"/>
                  <a:cs typeface="Meiryo UI" panose="020B0604030504040204" pitchFamily="50" charset="-128"/>
                </a:rPr>
                <a:t>全国最多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等</a:t>
              </a:r>
            </a:p>
          </p:txBody>
        </p:sp>
        <p:sp>
          <p:nvSpPr>
            <p:cNvPr id="29" name="角丸四角形 28"/>
            <p:cNvSpPr/>
            <p:nvPr/>
          </p:nvSpPr>
          <p:spPr bwMode="auto">
            <a:xfrm>
              <a:off x="4356619" y="6096216"/>
              <a:ext cx="2995706" cy="327970"/>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年工業統計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086"/>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事業所数シェア（大阪府事業所数／全国事業所数）</a:t>
              </a:r>
            </a:p>
          </p:txBody>
        </p:sp>
        <p:grpSp>
          <p:nvGrpSpPr>
            <p:cNvPr id="17" name="グループ化 16"/>
            <p:cNvGrpSpPr/>
            <p:nvPr/>
          </p:nvGrpSpPr>
          <p:grpSpPr>
            <a:xfrm>
              <a:off x="5652319" y="4345563"/>
              <a:ext cx="1207700" cy="913855"/>
              <a:chOff x="16544257" y="1843840"/>
              <a:chExt cx="1725776" cy="1235672"/>
            </a:xfrm>
          </p:grpSpPr>
          <p:sp>
            <p:nvSpPr>
              <p:cNvPr id="27" name="角丸四角形 26"/>
              <p:cNvSpPr/>
              <p:nvPr/>
            </p:nvSpPr>
            <p:spPr bwMode="auto">
              <a:xfrm>
                <a:off x="17519928" y="1843840"/>
                <a:ext cx="750103" cy="212479"/>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東京</a:t>
                </a:r>
              </a:p>
            </p:txBody>
          </p:sp>
          <p:pic>
            <p:nvPicPr>
              <p:cNvPr id="1035" name="Picture 1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6544257" y="1887414"/>
                <a:ext cx="1725776" cy="119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グループ化 20"/>
            <p:cNvGrpSpPr/>
            <p:nvPr/>
          </p:nvGrpSpPr>
          <p:grpSpPr>
            <a:xfrm>
              <a:off x="5714167" y="5253869"/>
              <a:ext cx="1245843" cy="863639"/>
              <a:chOff x="16629253" y="3596793"/>
              <a:chExt cx="1695433" cy="1078120"/>
            </a:xfrm>
          </p:grpSpPr>
          <p:sp>
            <p:nvSpPr>
              <p:cNvPr id="28" name="角丸四角形 27"/>
              <p:cNvSpPr/>
              <p:nvPr/>
            </p:nvSpPr>
            <p:spPr bwMode="auto">
              <a:xfrm>
                <a:off x="17748622" y="3596793"/>
                <a:ext cx="576064" cy="262436"/>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481"/>
                  </a:lnSpc>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神奈川</a:t>
                </a:r>
              </a:p>
            </p:txBody>
          </p:sp>
          <p:pic>
            <p:nvPicPr>
              <p:cNvPr id="1036" name="Picture 1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7000"/>
                        </a14:imgEffect>
                      </a14:imgLayer>
                    </a14:imgProps>
                  </a:ext>
                  <a:ext uri="{28A0092B-C50C-407E-A947-70E740481C1C}">
                    <a14:useLocalDpi xmlns:a14="http://schemas.microsoft.com/office/drawing/2010/main" val="0"/>
                  </a:ext>
                </a:extLst>
              </a:blip>
              <a:srcRect/>
              <a:stretch>
                <a:fillRect/>
              </a:stretch>
            </p:blipFill>
            <p:spPr bwMode="auto">
              <a:xfrm>
                <a:off x="16629253" y="3598185"/>
                <a:ext cx="1555784" cy="107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3"/>
            <p:cNvSpPr>
              <a:spLocks noChangeArrowheads="1"/>
            </p:cNvSpPr>
            <p:nvPr/>
          </p:nvSpPr>
          <p:spPr bwMode="auto">
            <a:xfrm>
              <a:off x="549136" y="2250133"/>
              <a:ext cx="629254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国際競争力と経済活力の源泉となるものづくり中小企業の集積</a:t>
              </a:r>
            </a:p>
          </p:txBody>
        </p:sp>
        <p:sp>
          <p:nvSpPr>
            <p:cNvPr id="129" name="Rectangle 3"/>
            <p:cNvSpPr>
              <a:spLocks noChangeArrowheads="1"/>
            </p:cNvSpPr>
            <p:nvPr/>
          </p:nvSpPr>
          <p:spPr bwMode="auto">
            <a:xfrm>
              <a:off x="571424" y="3907566"/>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新たな技術・製品を次々と生み出すフルセット型の産業構造</a:t>
              </a:r>
            </a:p>
          </p:txBody>
        </p:sp>
        <p:sp>
          <p:nvSpPr>
            <p:cNvPr id="130" name="Rectangle 3"/>
            <p:cNvSpPr>
              <a:spLocks noChangeArrowheads="1"/>
            </p:cNvSpPr>
            <p:nvPr/>
          </p:nvSpPr>
          <p:spPr bwMode="auto">
            <a:xfrm>
              <a:off x="571424" y="6436908"/>
              <a:ext cx="6342260" cy="324000"/>
            </a:xfrm>
            <a:prstGeom prst="rect">
              <a:avLst/>
            </a:prstGeom>
            <a:gradFill flip="none" rotWithShape="1">
              <a:gsLst>
                <a:gs pos="0">
                  <a:schemeClr val="tx2">
                    <a:lumMod val="60000"/>
                    <a:lumOff val="40000"/>
                    <a:alpha val="52000"/>
                  </a:schemeClr>
                </a:gs>
                <a:gs pos="76000">
                  <a:schemeClr val="tx2">
                    <a:lumMod val="60000"/>
                    <a:lumOff val="40000"/>
                    <a:alpha val="68000"/>
                  </a:schemeClr>
                </a:gs>
                <a:gs pos="100000">
                  <a:schemeClr val="accent1">
                    <a:lumMod val="75000"/>
                  </a:schemeClr>
                </a:gs>
              </a:gsLst>
              <a:path path="circle">
                <a:fillToRect l="50000" t="50000" r="50000" b="50000"/>
              </a:path>
              <a:tileRect/>
            </a:gradFill>
            <a:ln>
              <a:no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活発な研究開発活動</a:t>
              </a:r>
            </a:p>
          </p:txBody>
        </p:sp>
        <p:sp>
          <p:nvSpPr>
            <p:cNvPr id="131" name="円/楕円 130"/>
            <p:cNvSpPr>
              <a:spLocks noChangeAspect="1"/>
            </p:cNvSpPr>
            <p:nvPr/>
          </p:nvSpPr>
          <p:spPr bwMode="auto">
            <a:xfrm>
              <a:off x="474940" y="4406975"/>
              <a:ext cx="2639821" cy="1612766"/>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一つ一つの部品から</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最終製品まで、</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多様なものづくり企業が</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厚みをもって、</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バランス</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よく集積</a:t>
              </a:r>
            </a:p>
          </p:txBody>
        </p:sp>
        <p:grpSp>
          <p:nvGrpSpPr>
            <p:cNvPr id="26" name="グループ化 25"/>
            <p:cNvGrpSpPr/>
            <p:nvPr/>
          </p:nvGrpSpPr>
          <p:grpSpPr>
            <a:xfrm>
              <a:off x="3027198" y="6808871"/>
              <a:ext cx="3978489" cy="1800023"/>
              <a:chOff x="9850867" y="2055318"/>
              <a:chExt cx="4707451" cy="2239018"/>
            </a:xfrm>
          </p:grpSpPr>
          <p:pic>
            <p:nvPicPr>
              <p:cNvPr id="1027"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7000"/>
                        </a14:imgEffect>
                      </a14:imgLayer>
                    </a14:imgProps>
                  </a:ext>
                  <a:ext uri="{28A0092B-C50C-407E-A947-70E740481C1C}">
                    <a14:useLocalDpi xmlns:a14="http://schemas.microsoft.com/office/drawing/2010/main" val="0"/>
                  </a:ext>
                </a:extLst>
              </a:blip>
              <a:srcRect/>
              <a:stretch>
                <a:fillRect/>
              </a:stretch>
            </p:blipFill>
            <p:spPr bwMode="auto">
              <a:xfrm>
                <a:off x="9850867" y="2055318"/>
                <a:ext cx="4707451" cy="1985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円/楕円 22"/>
              <p:cNvSpPr/>
              <p:nvPr/>
            </p:nvSpPr>
            <p:spPr bwMode="auto">
              <a:xfrm>
                <a:off x="12383622" y="2147851"/>
                <a:ext cx="288000" cy="1988601"/>
              </a:xfrm>
              <a:prstGeom prst="ellipse">
                <a:avLst/>
              </a:prstGeom>
              <a:noFill/>
              <a:ln w="41275">
                <a:solidFill>
                  <a:srgbClr val="C00000"/>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角丸四角形 134"/>
              <p:cNvSpPr/>
              <p:nvPr/>
            </p:nvSpPr>
            <p:spPr bwMode="auto">
              <a:xfrm>
                <a:off x="12600965" y="3998562"/>
                <a:ext cx="1940953" cy="295774"/>
              </a:xfrm>
              <a:prstGeom prst="roundRect">
                <a:avLst>
                  <a:gd name="adj" fmla="val 0"/>
                </a:avLst>
              </a:prstGeom>
              <a:noFill/>
              <a:ln>
                <a:noFill/>
              </a:ln>
              <a:effectLst/>
              <a:extLst/>
            </p:spPr>
            <p:txBody>
              <a:bodyPr vert="horz" wrap="square" lIns="0" tIns="0" rIns="0" bIns="0" numCol="1" rtlCol="0" anchor="ctr" anchorCtr="0" compatLnSpc="1">
                <a:prstTxWarp prst="textNoShape">
                  <a:avLst/>
                </a:prstTxWarp>
                <a:noAutofit/>
              </a:bodyPr>
              <a:lstStyle/>
              <a:p>
                <a:pPr eaLnBrk="0" hangingPunct="0">
                  <a:lnSpc>
                    <a:spcPts val="1086"/>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特許庁　総務部普及支援課調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3" name="円/楕円 132"/>
            <p:cNvSpPr>
              <a:spLocks noChangeAspect="1"/>
            </p:cNvSpPr>
            <p:nvPr/>
          </p:nvSpPr>
          <p:spPr bwMode="auto">
            <a:xfrm>
              <a:off x="384814" y="6808870"/>
              <a:ext cx="2441147" cy="1392329"/>
            </a:xfrm>
            <a:prstGeom prst="ellipse">
              <a:avLst/>
            </a:prstGeom>
            <a:solidFill>
              <a:schemeClr val="tx2">
                <a:lumMod val="40000"/>
                <a:lumOff val="60000"/>
                <a:alpha val="50000"/>
              </a:schemeClr>
            </a:solidFill>
            <a:ln w="9525">
              <a:noFill/>
              <a:miter lim="800000"/>
              <a:headEnd/>
              <a:tailEnd/>
            </a:ln>
            <a:effectLst/>
            <a:extLst/>
          </p:spPr>
          <p:txBody>
            <a:bodyPr vert="horz" wrap="square" lIns="0" tIns="0" rIns="0" bIns="0" numCol="1" rtlCol="0" anchor="ctr" anchorCtr="0" compatLnSpc="1">
              <a:prstTxWarp prst="textNoShape">
                <a:avLst/>
              </a:prstTxWarp>
              <a:noAutofit/>
            </a:bodyPr>
            <a:lstStyle/>
            <a:p>
              <a:pPr algn="ctr" eaLnBrk="0" hangingPunct="0"/>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中小企業数に対する特許出願企業数</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割合</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は年々増加</a:t>
              </a:r>
            </a:p>
          </p:txBody>
        </p:sp>
        <p:sp>
          <p:nvSpPr>
            <p:cNvPr id="6" name="角丸四角形 5"/>
            <p:cNvSpPr/>
            <p:nvPr/>
          </p:nvSpPr>
          <p:spPr>
            <a:xfrm>
              <a:off x="474940" y="1541688"/>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高度な技術を有し、多様で厚みのある中小企業の集積</a:t>
              </a:r>
            </a:p>
          </p:txBody>
        </p:sp>
      </p:grpSp>
      <p:sp>
        <p:nvSpPr>
          <p:cNvPr id="138"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背　景　～大阪のポテンシャル～</a:t>
            </a:r>
          </a:p>
        </p:txBody>
      </p:sp>
      <p:sp>
        <p:nvSpPr>
          <p:cNvPr id="158" name="正方形/長方形 157"/>
          <p:cNvSpPr/>
          <p:nvPr/>
        </p:nvSpPr>
        <p:spPr>
          <a:xfrm>
            <a:off x="271085" y="666304"/>
            <a:ext cx="14958397" cy="592588"/>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80000" tIns="0" rIns="180000" bIns="0" rtlCol="0" anchor="ctr" anchorCtr="0">
            <a:noAutofit/>
          </a:bodyPr>
          <a:lstStyle/>
          <a:p>
            <a:pPr>
              <a:spcAft>
                <a:spcPts val="592"/>
              </a:spcAft>
              <a:defRPr/>
            </a:pPr>
            <a:r>
              <a:rPr lang="ja-JP" altLang="en-US" sz="1800" b="1" dirty="0" smtClean="0">
                <a:solidFill>
                  <a:schemeClr val="tx1"/>
                </a:solidFill>
                <a:latin typeface="Meiryo UI" pitchFamily="50" charset="-128"/>
                <a:ea typeface="Meiryo UI" pitchFamily="50" charset="-128"/>
                <a:cs typeface="Meiryo UI" pitchFamily="50" charset="-128"/>
              </a:rPr>
              <a:t>水素関連分野に</a:t>
            </a:r>
            <a:r>
              <a:rPr lang="ja-JP" altLang="en-US" sz="1800" b="1" dirty="0">
                <a:solidFill>
                  <a:schemeClr val="tx1"/>
                </a:solidFill>
                <a:latin typeface="Meiryo UI" pitchFamily="50" charset="-128"/>
                <a:ea typeface="Meiryo UI" pitchFamily="50" charset="-128"/>
                <a:cs typeface="Meiryo UI" pitchFamily="50" charset="-128"/>
              </a:rPr>
              <a:t>先進的に</a:t>
            </a:r>
            <a:r>
              <a:rPr lang="ja-JP" altLang="en-US" sz="1800" b="1" dirty="0" smtClean="0">
                <a:solidFill>
                  <a:schemeClr val="tx1"/>
                </a:solidFill>
                <a:latin typeface="Meiryo UI" pitchFamily="50" charset="-128"/>
                <a:ea typeface="Meiryo UI" pitchFamily="50" charset="-128"/>
                <a:cs typeface="Meiryo UI" pitchFamily="50" charset="-128"/>
              </a:rPr>
              <a:t>取り組む企業や、高い</a:t>
            </a:r>
            <a:r>
              <a:rPr lang="ja-JP" altLang="en-US" sz="1800" b="1" dirty="0">
                <a:solidFill>
                  <a:schemeClr val="tx1"/>
                </a:solidFill>
                <a:latin typeface="Meiryo UI" pitchFamily="50" charset="-128"/>
                <a:ea typeface="Meiryo UI" pitchFamily="50" charset="-128"/>
                <a:cs typeface="Meiryo UI" pitchFamily="50" charset="-128"/>
              </a:rPr>
              <a:t>技術力</a:t>
            </a:r>
            <a:r>
              <a:rPr lang="ja-JP" altLang="en-US" sz="1800" b="1" dirty="0" smtClean="0">
                <a:solidFill>
                  <a:schemeClr val="tx1"/>
                </a:solidFill>
                <a:latin typeface="Meiryo UI" pitchFamily="50" charset="-128"/>
                <a:ea typeface="Meiryo UI" pitchFamily="50" charset="-128"/>
                <a:cs typeface="Meiryo UI" pitchFamily="50" charset="-128"/>
              </a:rPr>
              <a:t>を持つ多様で厚みのある中小企業が集積する大阪は</a:t>
            </a:r>
            <a:r>
              <a:rPr lang="ja-JP" altLang="en-US" sz="1800" b="1" dirty="0">
                <a:solidFill>
                  <a:schemeClr val="tx1"/>
                </a:solidFill>
                <a:latin typeface="Meiryo UI" pitchFamily="50" charset="-128"/>
                <a:ea typeface="Meiryo UI" pitchFamily="50" charset="-128"/>
                <a:cs typeface="Meiryo UI" pitchFamily="50" charset="-128"/>
              </a:rPr>
              <a:t>、多種多様な</a:t>
            </a:r>
            <a:r>
              <a:rPr lang="ja-JP" altLang="en-US" sz="1800" b="1" dirty="0" smtClean="0">
                <a:solidFill>
                  <a:schemeClr val="tx1"/>
                </a:solidFill>
                <a:latin typeface="Meiryo UI" pitchFamily="50" charset="-128"/>
                <a:ea typeface="Meiryo UI" pitchFamily="50" charset="-128"/>
                <a:cs typeface="Meiryo UI" pitchFamily="50" charset="-128"/>
              </a:rPr>
              <a:t>技術が集約される水素</a:t>
            </a:r>
            <a:r>
              <a:rPr lang="ja-JP" altLang="en-US" sz="1800" b="1" dirty="0">
                <a:solidFill>
                  <a:schemeClr val="tx1"/>
                </a:solidFill>
                <a:latin typeface="Meiryo UI" pitchFamily="50" charset="-128"/>
                <a:ea typeface="Meiryo UI" pitchFamily="50" charset="-128"/>
                <a:cs typeface="Meiryo UI" pitchFamily="50" charset="-128"/>
              </a:rPr>
              <a:t>エネルギー産業の発展に大きく貢献できる</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2" name="グループ化 21"/>
          <p:cNvGrpSpPr/>
          <p:nvPr/>
        </p:nvGrpSpPr>
        <p:grpSpPr>
          <a:xfrm>
            <a:off x="186661" y="1418331"/>
            <a:ext cx="7363467" cy="6598133"/>
            <a:chOff x="7111242" y="1565221"/>
            <a:chExt cx="7089376" cy="6782889"/>
          </a:xfrm>
        </p:grpSpPr>
        <p:sp>
          <p:nvSpPr>
            <p:cNvPr id="116" name="Rectangle 3"/>
            <p:cNvSpPr>
              <a:spLocks noChangeArrowheads="1"/>
            </p:cNvSpPr>
            <p:nvPr/>
          </p:nvSpPr>
          <p:spPr bwMode="auto">
            <a:xfrm>
              <a:off x="12253137" y="6848998"/>
              <a:ext cx="1098883" cy="2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など多数</a:t>
              </a:r>
            </a:p>
          </p:txBody>
        </p:sp>
        <p:sp>
          <p:nvSpPr>
            <p:cNvPr id="140" name="角丸四角形 139"/>
            <p:cNvSpPr/>
            <p:nvPr/>
          </p:nvSpPr>
          <p:spPr bwMode="auto">
            <a:xfrm>
              <a:off x="7111242" y="1907168"/>
              <a:ext cx="7089376" cy="6440942"/>
            </a:xfrm>
            <a:prstGeom prst="roundRect">
              <a:avLst>
                <a:gd name="adj" fmla="val 911"/>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88" tIns="45195" rIns="90388" bIns="45195"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7399274" y="1565221"/>
              <a:ext cx="6329507" cy="503121"/>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9749" tIns="29875" rIns="59749" bIns="29875" anchor="ctr">
              <a:noAutofit/>
            </a:bodyPr>
            <a:lstStyle/>
            <a:p>
              <a:pPr algn="ctr" defTabSz="1317269">
                <a:defRPr/>
              </a:pPr>
              <a:r>
                <a:rPr lang="ja-JP" altLang="en-US" sz="2000" b="1" dirty="0" smtClean="0">
                  <a:latin typeface="Meiryo UI" pitchFamily="50" charset="-128"/>
                  <a:ea typeface="Meiryo UI" pitchFamily="50" charset="-128"/>
                  <a:cs typeface="Meiryo UI" pitchFamily="50" charset="-128"/>
                </a:rPr>
                <a:t>水素関連分野に</a:t>
              </a:r>
              <a:r>
                <a:rPr lang="ja-JP" altLang="en-US" sz="2000" b="1" dirty="0">
                  <a:latin typeface="Meiryo UI" pitchFamily="50" charset="-128"/>
                  <a:ea typeface="Meiryo UI" pitchFamily="50" charset="-128"/>
                  <a:cs typeface="Meiryo UI" pitchFamily="50" charset="-128"/>
                </a:rPr>
                <a:t>先進的に取り組んでいる企業の存在</a:t>
              </a:r>
            </a:p>
          </p:txBody>
        </p:sp>
        <p:sp>
          <p:nvSpPr>
            <p:cNvPr id="155" name="Rectangle 3"/>
            <p:cNvSpPr>
              <a:spLocks noChangeArrowheads="1"/>
            </p:cNvSpPr>
            <p:nvPr/>
          </p:nvSpPr>
          <p:spPr bwMode="auto">
            <a:xfrm>
              <a:off x="7266398" y="2141285"/>
              <a:ext cx="6771012" cy="75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水素エネルギーを活用する新たな製品・サービスの創出など、多くの企業の中核と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なって産業</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するリーディングカンパニーから、高度な技術で産業の基盤を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支える</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サポーティングインダストリー</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まで、水素エネルギー産業の先進企業が数多く集積</a:t>
              </a:r>
            </a:p>
          </p:txBody>
        </p:sp>
        <p:sp>
          <p:nvSpPr>
            <p:cNvPr id="16" name="二等辺三角形 15"/>
            <p:cNvSpPr/>
            <p:nvPr/>
          </p:nvSpPr>
          <p:spPr bwMode="auto">
            <a:xfrm>
              <a:off x="7975337" y="2789357"/>
              <a:ext cx="5061635" cy="4916481"/>
            </a:xfrm>
            <a:prstGeom prst="triangle">
              <a:avLst/>
            </a:prstGeom>
            <a:gradFill>
              <a:gsLst>
                <a:gs pos="25000">
                  <a:srgbClr val="00B050"/>
                </a:gs>
                <a:gs pos="0">
                  <a:srgbClr val="00B0F0"/>
                </a:gs>
                <a:gs pos="75000">
                  <a:schemeClr val="accent2">
                    <a:lumMod val="40000"/>
                    <a:lumOff val="60000"/>
                  </a:schemeClr>
                </a:gs>
                <a:gs pos="50000">
                  <a:srgbClr val="FFFF00"/>
                </a:gs>
                <a:gs pos="100000">
                  <a:schemeClr val="accent6">
                    <a:lumMod val="75000"/>
                  </a:schemeClr>
                </a:gs>
              </a:gsLst>
              <a:lin ang="5400000" scaled="0"/>
            </a:gradFill>
            <a:ln>
              <a:noFill/>
            </a:ln>
            <a:effectLst>
              <a:softEdge rad="190500"/>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Rectangle 3"/>
            <p:cNvSpPr>
              <a:spLocks noChangeArrowheads="1"/>
            </p:cNvSpPr>
            <p:nvPr/>
          </p:nvSpPr>
          <p:spPr bwMode="auto">
            <a:xfrm>
              <a:off x="7858492" y="3012866"/>
              <a:ext cx="5277659" cy="396000"/>
            </a:xfrm>
            <a:prstGeom prst="rect">
              <a:avLst/>
            </a:prstGeom>
            <a:solidFill>
              <a:schemeClr val="bg1"/>
            </a:solidFill>
            <a:ln>
              <a:solidFill>
                <a:schemeClr val="accent1"/>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水素エネルギー産業</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するリーディングカンパニー</a:t>
              </a:r>
            </a:p>
          </p:txBody>
        </p:sp>
        <p:grpSp>
          <p:nvGrpSpPr>
            <p:cNvPr id="2" name="グループ化 1"/>
            <p:cNvGrpSpPr/>
            <p:nvPr/>
          </p:nvGrpSpPr>
          <p:grpSpPr>
            <a:xfrm>
              <a:off x="7831322" y="3437429"/>
              <a:ext cx="3047135" cy="1304762"/>
              <a:chOff x="7861715" y="4229517"/>
              <a:chExt cx="3047135" cy="1304762"/>
            </a:xfrm>
          </p:grpSpPr>
          <p:pic>
            <p:nvPicPr>
              <p:cNvPr id="8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2404" y="4557199"/>
                <a:ext cx="1575870" cy="625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テキスト ボックス 84"/>
              <p:cNvSpPr txBox="1"/>
              <p:nvPr/>
            </p:nvSpPr>
            <p:spPr>
              <a:xfrm>
                <a:off x="7861715" y="5197448"/>
                <a:ext cx="1717249" cy="158197"/>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水素ローリー</a:t>
                </a:r>
              </a:p>
            </p:txBody>
          </p:sp>
          <p:pic>
            <p:nvPicPr>
              <p:cNvPr id="86" name="Picture 8" descr="http://www.iwatani.co.jp/jpn/userfiles/suiso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06686" y="4527115"/>
                <a:ext cx="1062687" cy="712591"/>
              </a:xfrm>
              <a:prstGeom prst="rect">
                <a:avLst/>
              </a:prstGeom>
              <a:noFill/>
              <a:extLst>
                <a:ext uri="{909E8E84-426E-40DD-AFC4-6F175D3DCCD1}">
                  <a14:hiddenFill xmlns:a14="http://schemas.microsoft.com/office/drawing/2010/main">
                    <a:solidFill>
                      <a:srgbClr val="FFFFFF"/>
                    </a:solidFill>
                  </a14:hiddenFill>
                </a:ext>
              </a:extLst>
            </p:spPr>
          </p:pic>
          <p:sp>
            <p:nvSpPr>
              <p:cNvPr id="87" name="テキスト ボックス 86"/>
              <p:cNvSpPr txBox="1"/>
              <p:nvPr/>
            </p:nvSpPr>
            <p:spPr>
              <a:xfrm>
                <a:off x="9374943" y="5217884"/>
                <a:ext cx="1533907" cy="316395"/>
              </a:xfrm>
              <a:prstGeom prst="rect">
                <a:avLst/>
              </a:prstGeom>
              <a:noFill/>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水素ステーション用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cs typeface="Meiryo UI" panose="020B0604030504040204" pitchFamily="50" charset="-128"/>
                  </a:rPr>
                  <a:t>充填パッケージ</a:t>
                </a:r>
              </a:p>
            </p:txBody>
          </p:sp>
          <p:sp>
            <p:nvSpPr>
              <p:cNvPr id="88" name="Rectangle 3"/>
              <p:cNvSpPr>
                <a:spLocks noChangeArrowheads="1"/>
              </p:cNvSpPr>
              <p:nvPr/>
            </p:nvSpPr>
            <p:spPr bwMode="auto">
              <a:xfrm>
                <a:off x="8312927" y="4229517"/>
                <a:ext cx="2158042" cy="19836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＜水素ステーション全般＞</a:t>
                </a:r>
              </a:p>
            </p:txBody>
          </p:sp>
        </p:grpSp>
        <p:grpSp>
          <p:nvGrpSpPr>
            <p:cNvPr id="39" name="グループ化 38"/>
            <p:cNvGrpSpPr/>
            <p:nvPr/>
          </p:nvGrpSpPr>
          <p:grpSpPr>
            <a:xfrm>
              <a:off x="7687306" y="4854697"/>
              <a:ext cx="1859657" cy="958996"/>
              <a:chOff x="7253347" y="2046385"/>
              <a:chExt cx="1859657" cy="958996"/>
            </a:xfrm>
          </p:grpSpPr>
          <p:sp>
            <p:nvSpPr>
              <p:cNvPr id="150" name="Rectangle 3"/>
              <p:cNvSpPr>
                <a:spLocks noChangeArrowheads="1"/>
              </p:cNvSpPr>
              <p:nvPr/>
            </p:nvSpPr>
            <p:spPr bwMode="auto">
              <a:xfrm>
                <a:off x="7311403" y="2046385"/>
                <a:ext cx="1801601" cy="238794"/>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＜液化水素製造＞</a:t>
                </a:r>
              </a:p>
            </p:txBody>
          </p:sp>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3347" y="2289046"/>
                <a:ext cx="1374364" cy="716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グループ化 2"/>
            <p:cNvGrpSpPr/>
            <p:nvPr/>
          </p:nvGrpSpPr>
          <p:grpSpPr>
            <a:xfrm>
              <a:off x="9271483" y="4805581"/>
              <a:ext cx="936103" cy="1224136"/>
              <a:chOff x="-233573" y="6695696"/>
              <a:chExt cx="936103" cy="1224136"/>
            </a:xfrm>
          </p:grpSpPr>
          <p:pic>
            <p:nvPicPr>
              <p:cNvPr id="102" name="Picture 10" descr="http://www.kajitech.com/images/pro/img_VT5-110GH-O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3573" y="6880527"/>
                <a:ext cx="904733" cy="1039305"/>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3"/>
              <p:cNvSpPr>
                <a:spLocks noChangeArrowheads="1"/>
              </p:cNvSpPr>
              <p:nvPr/>
            </p:nvSpPr>
            <p:spPr bwMode="auto">
              <a:xfrm>
                <a:off x="-216471" y="6695696"/>
                <a:ext cx="919001" cy="231368"/>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＜圧縮機＞</a:t>
                </a:r>
              </a:p>
            </p:txBody>
          </p:sp>
        </p:grpSp>
        <p:grpSp>
          <p:nvGrpSpPr>
            <p:cNvPr id="14" name="グループ化 13"/>
            <p:cNvGrpSpPr/>
            <p:nvPr/>
          </p:nvGrpSpPr>
          <p:grpSpPr>
            <a:xfrm>
              <a:off x="10279594" y="5021605"/>
              <a:ext cx="1254882" cy="1003342"/>
              <a:chOff x="2574739" y="7789229"/>
              <a:chExt cx="1254881" cy="1003342"/>
            </a:xfrm>
          </p:grpSpPr>
          <p:pic>
            <p:nvPicPr>
              <p:cNvPr id="125" name="Picture 2" descr="E:\LIB\14 FCV(FC)\04_H27年度業務フォルダ\びわ湖メッセ（10月21日）\写真など\サムテック\蓄圧器２.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4739" y="8045941"/>
                <a:ext cx="1104817" cy="746630"/>
              </a:xfrm>
              <a:prstGeom prst="rect">
                <a:avLst/>
              </a:prstGeom>
              <a:noFill/>
              <a:extLst>
                <a:ext uri="{909E8E84-426E-40DD-AFC4-6F175D3DCCD1}">
                  <a14:hiddenFill xmlns:a14="http://schemas.microsoft.com/office/drawing/2010/main">
                    <a:solidFill>
                      <a:srgbClr val="FFFFFF"/>
                    </a:solidFill>
                  </a14:hiddenFill>
                </a:ext>
              </a:extLst>
            </p:spPr>
          </p:pic>
          <p:sp>
            <p:nvSpPr>
              <p:cNvPr id="127" name="Rectangle 3"/>
              <p:cNvSpPr>
                <a:spLocks noChangeArrowheads="1"/>
              </p:cNvSpPr>
              <p:nvPr/>
            </p:nvSpPr>
            <p:spPr bwMode="auto">
              <a:xfrm>
                <a:off x="2724690" y="7789229"/>
                <a:ext cx="1104930" cy="288828"/>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＜蓄圧器＞</a:t>
                </a:r>
              </a:p>
            </p:txBody>
          </p:sp>
        </p:grpSp>
        <p:grpSp>
          <p:nvGrpSpPr>
            <p:cNvPr id="30" name="グループ化 29"/>
            <p:cNvGrpSpPr/>
            <p:nvPr/>
          </p:nvGrpSpPr>
          <p:grpSpPr>
            <a:xfrm>
              <a:off x="8623410" y="6029717"/>
              <a:ext cx="1693761" cy="909942"/>
              <a:chOff x="5679004" y="6362252"/>
              <a:chExt cx="1693761" cy="909942"/>
            </a:xfrm>
          </p:grpSpPr>
          <p:pic>
            <p:nvPicPr>
              <p:cNvPr id="1026" name="Picture 2" descr="FC-8040 製品写真"/>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67036" y="6506268"/>
                <a:ext cx="765926" cy="765926"/>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3"/>
              <p:cNvSpPr>
                <a:spLocks noChangeArrowheads="1"/>
              </p:cNvSpPr>
              <p:nvPr/>
            </p:nvSpPr>
            <p:spPr bwMode="auto">
              <a:xfrm>
                <a:off x="5679004" y="6362252"/>
                <a:ext cx="1693761" cy="287022"/>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＜昇圧用ブロア＞</a:t>
                </a:r>
              </a:p>
            </p:txBody>
          </p:sp>
        </p:grpSp>
        <p:grpSp>
          <p:nvGrpSpPr>
            <p:cNvPr id="8" name="グループ化 7"/>
            <p:cNvGrpSpPr/>
            <p:nvPr/>
          </p:nvGrpSpPr>
          <p:grpSpPr>
            <a:xfrm>
              <a:off x="7543290" y="6749797"/>
              <a:ext cx="1749534" cy="864096"/>
              <a:chOff x="1919282" y="6505635"/>
              <a:chExt cx="1749534" cy="864096"/>
            </a:xfrm>
          </p:grpSpPr>
          <p:pic>
            <p:nvPicPr>
              <p:cNvPr id="10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51330" y="6681469"/>
                <a:ext cx="733500" cy="68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 name="Rectangle 3"/>
              <p:cNvSpPr>
                <a:spLocks noChangeArrowheads="1"/>
              </p:cNvSpPr>
              <p:nvPr/>
            </p:nvSpPr>
            <p:spPr bwMode="auto">
              <a:xfrm>
                <a:off x="1919282" y="6505635"/>
                <a:ext cx="1749534" cy="240966"/>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＜バルブ・配管類＞</a:t>
                </a:r>
              </a:p>
            </p:txBody>
          </p:sp>
        </p:grpSp>
        <p:grpSp>
          <p:nvGrpSpPr>
            <p:cNvPr id="13" name="グループ化 12"/>
            <p:cNvGrpSpPr/>
            <p:nvPr/>
          </p:nvGrpSpPr>
          <p:grpSpPr>
            <a:xfrm>
              <a:off x="10423610" y="6029717"/>
              <a:ext cx="1151932" cy="864096"/>
              <a:chOff x="-525154" y="7681452"/>
              <a:chExt cx="1151932" cy="864096"/>
            </a:xfrm>
          </p:grpSpPr>
          <p:pic>
            <p:nvPicPr>
              <p:cNvPr id="105"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068" y="7979244"/>
                <a:ext cx="806026" cy="56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Rectangle 3"/>
              <p:cNvSpPr>
                <a:spLocks noChangeArrowheads="1"/>
              </p:cNvSpPr>
              <p:nvPr/>
            </p:nvSpPr>
            <p:spPr bwMode="auto">
              <a:xfrm>
                <a:off x="-525154" y="7681452"/>
                <a:ext cx="1151932" cy="240743"/>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＜水素センサ＞</a:t>
                </a:r>
              </a:p>
            </p:txBody>
          </p:sp>
        </p:grpSp>
        <p:grpSp>
          <p:nvGrpSpPr>
            <p:cNvPr id="15" name="グループ化 14"/>
            <p:cNvGrpSpPr/>
            <p:nvPr/>
          </p:nvGrpSpPr>
          <p:grpSpPr>
            <a:xfrm>
              <a:off x="9703530" y="6605781"/>
              <a:ext cx="1196025" cy="745271"/>
              <a:chOff x="4980958" y="7661005"/>
              <a:chExt cx="1196024" cy="737200"/>
            </a:xfrm>
          </p:grpSpPr>
          <p:pic>
            <p:nvPicPr>
              <p:cNvPr id="126" name="Picture 2" descr="E:\LIB\14 FCV(FC)\04_H27年度業務フォルダ\びわ湖メッセ（10月21日）\写真など\DSC04257.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80958" y="7874696"/>
                <a:ext cx="791433" cy="523509"/>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3"/>
              <p:cNvSpPr>
                <a:spLocks noChangeArrowheads="1"/>
              </p:cNvSpPr>
              <p:nvPr/>
            </p:nvSpPr>
            <p:spPr bwMode="auto">
              <a:xfrm>
                <a:off x="4999720" y="7661005"/>
                <a:ext cx="1177262" cy="256509"/>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＜パッキン＞</a:t>
                </a:r>
              </a:p>
            </p:txBody>
          </p:sp>
        </p:grpSp>
        <p:grpSp>
          <p:nvGrpSpPr>
            <p:cNvPr id="19" name="グループ化 18"/>
            <p:cNvGrpSpPr/>
            <p:nvPr/>
          </p:nvGrpSpPr>
          <p:grpSpPr>
            <a:xfrm>
              <a:off x="11431722" y="6533773"/>
              <a:ext cx="1656184" cy="892693"/>
              <a:chOff x="17528385" y="5388819"/>
              <a:chExt cx="1656184" cy="892693"/>
            </a:xfrm>
          </p:grpSpPr>
          <p:sp>
            <p:nvSpPr>
              <p:cNvPr id="120" name="Rectangle 3"/>
              <p:cNvSpPr>
                <a:spLocks noChangeArrowheads="1"/>
              </p:cNvSpPr>
              <p:nvPr/>
            </p:nvSpPr>
            <p:spPr bwMode="auto">
              <a:xfrm>
                <a:off x="17528385" y="5388819"/>
                <a:ext cx="1656184" cy="238795"/>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＜燃料電池用部材＞</a:t>
                </a:r>
              </a:p>
            </p:txBody>
          </p:sp>
          <p:pic>
            <p:nvPicPr>
              <p:cNvPr id="1032" name="Picture 8" descr="紙おむつ 写真"/>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672401" y="5679877"/>
                <a:ext cx="727350" cy="601635"/>
              </a:xfrm>
              <a:prstGeom prst="rect">
                <a:avLst/>
              </a:prstGeom>
              <a:noFill/>
              <a:extLst>
                <a:ext uri="{909E8E84-426E-40DD-AFC4-6F175D3DCCD1}">
                  <a14:hiddenFill xmlns:a14="http://schemas.microsoft.com/office/drawing/2010/main">
                    <a:solidFill>
                      <a:srgbClr val="FFFFFF"/>
                    </a:solidFill>
                  </a14:hiddenFill>
                </a:ext>
              </a:extLst>
            </p:spPr>
          </p:pic>
        </p:grpSp>
        <p:sp>
          <p:nvSpPr>
            <p:cNvPr id="132" name="テキスト ボックス 2"/>
            <p:cNvSpPr txBox="1">
              <a:spLocks noChangeArrowheads="1"/>
            </p:cNvSpPr>
            <p:nvPr/>
          </p:nvSpPr>
          <p:spPr bwMode="auto">
            <a:xfrm>
              <a:off x="12484246" y="7260327"/>
              <a:ext cx="1467756" cy="209550"/>
            </a:xfrm>
            <a:prstGeom prst="rect">
              <a:avLst/>
            </a:prstGeom>
            <a:noFill/>
            <a:ln w="0">
              <a:noFill/>
              <a:prstDash val="sysDash"/>
            </a:ln>
          </p:spPr>
          <p:txBody>
            <a:bodyPr lIns="0" tIns="0" rIns="0" bIns="0" anchor="ctr"/>
            <a:lstStyle/>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（写真の出典）</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095"/>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各社のホームページ等</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0927666" y="3437429"/>
              <a:ext cx="1413306" cy="1188032"/>
              <a:chOff x="10927666" y="3437429"/>
              <a:chExt cx="1413306" cy="1188032"/>
            </a:xfrm>
          </p:grpSpPr>
          <p:sp>
            <p:nvSpPr>
              <p:cNvPr id="151" name="Rectangle 3"/>
              <p:cNvSpPr>
                <a:spLocks noChangeArrowheads="1"/>
              </p:cNvSpPr>
              <p:nvPr/>
            </p:nvSpPr>
            <p:spPr bwMode="auto">
              <a:xfrm>
                <a:off x="10927666" y="3437429"/>
                <a:ext cx="1413306" cy="242661"/>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＜エネファーム＞</a:t>
                </a:r>
              </a:p>
            </p:txBody>
          </p:sp>
          <p:pic>
            <p:nvPicPr>
              <p:cNvPr id="5"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131794" y="3708539"/>
                <a:ext cx="695033" cy="91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42" name="Rectangle 3"/>
          <p:cNvSpPr>
            <a:spLocks noChangeArrowheads="1"/>
          </p:cNvSpPr>
          <p:nvPr/>
        </p:nvSpPr>
        <p:spPr bwMode="auto">
          <a:xfrm>
            <a:off x="828909" y="7232198"/>
            <a:ext cx="5939445" cy="385214"/>
          </a:xfrm>
          <a:prstGeom prst="rect">
            <a:avLst/>
          </a:prstGeom>
          <a:solidFill>
            <a:schemeClr val="bg1"/>
          </a:solidFill>
          <a:ln>
            <a:solidFill>
              <a:schemeClr val="accent1"/>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先進的に取り組むサポーティングインダストリー</a:t>
            </a:r>
          </a:p>
        </p:txBody>
      </p:sp>
      <p:sp>
        <p:nvSpPr>
          <p:cNvPr id="117" name="角丸四角形 116"/>
          <p:cNvSpPr/>
          <p:nvPr/>
        </p:nvSpPr>
        <p:spPr bwMode="auto">
          <a:xfrm>
            <a:off x="3822269" y="7880615"/>
            <a:ext cx="7830500" cy="2323520"/>
          </a:xfrm>
          <a:prstGeom prst="roundRect">
            <a:avLst>
              <a:gd name="adj" fmla="val 7630"/>
            </a:avLst>
          </a:prstGeom>
          <a:solidFill>
            <a:schemeClr val="tx2">
              <a:lumMod val="20000"/>
              <a:lumOff val="80000"/>
            </a:schemeClr>
          </a:solidFill>
          <a:ln w="12700">
            <a:solidFill>
              <a:schemeClr val="tx2">
                <a:lumMod val="75000"/>
              </a:schemeClr>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0" name="グループ化 99"/>
          <p:cNvGrpSpPr/>
          <p:nvPr/>
        </p:nvGrpSpPr>
        <p:grpSpPr>
          <a:xfrm>
            <a:off x="3839110" y="7652479"/>
            <a:ext cx="7679200" cy="2601227"/>
            <a:chOff x="-1877982" y="5638041"/>
            <a:chExt cx="13047773" cy="4573935"/>
          </a:xfrm>
        </p:grpSpPr>
        <p:sp>
          <p:nvSpPr>
            <p:cNvPr id="103" name="正方形/長方形 102"/>
            <p:cNvSpPr/>
            <p:nvPr/>
          </p:nvSpPr>
          <p:spPr>
            <a:xfrm>
              <a:off x="6211432" y="9598632"/>
              <a:ext cx="4958359" cy="613344"/>
            </a:xfrm>
            <a:prstGeom prst="rect">
              <a:avLst/>
            </a:prstGeom>
          </p:spPr>
          <p:txBody>
            <a:bodyPr wrap="square">
              <a:spAutoFit/>
            </a:bodyPr>
            <a:lstStyle/>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出典：日経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BP</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クリーンテック研究所</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「世界水素インフラプロジェクト総覧」より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grpSp>
          <p:nvGrpSpPr>
            <p:cNvPr id="106" name="グループ化 105"/>
            <p:cNvGrpSpPr/>
            <p:nvPr/>
          </p:nvGrpSpPr>
          <p:grpSpPr>
            <a:xfrm>
              <a:off x="-1877982" y="5638041"/>
              <a:ext cx="6305408" cy="4430555"/>
              <a:chOff x="4541212" y="6726875"/>
              <a:chExt cx="6305408" cy="4430555"/>
            </a:xfrm>
          </p:grpSpPr>
          <p:pic>
            <p:nvPicPr>
              <p:cNvPr id="107" name="Picture 8"/>
              <p:cNvPicPr>
                <a:picLocks noChangeAspect="1" noChangeArrowheads="1"/>
              </p:cNvPicPr>
              <p:nvPr/>
            </p:nvPicPr>
            <p:blipFill>
              <a:blip r:embed="rId19" cstate="print">
                <a:extLst>
                  <a:ext uri="{BEBA8EAE-BF5A-486C-A8C5-ECC9F3942E4B}">
                    <a14:imgProps xmlns:a14="http://schemas.microsoft.com/office/drawing/2010/main">
                      <a14:imgLayer r:embed="rId20">
                        <a14:imgEffect>
                          <a14:sharpenSoften amount="61000"/>
                        </a14:imgEffect>
                      </a14:imgLayer>
                    </a14:imgProps>
                  </a:ext>
                  <a:ext uri="{28A0092B-C50C-407E-A947-70E740481C1C}">
                    <a14:useLocalDpi xmlns:a14="http://schemas.microsoft.com/office/drawing/2010/main" val="0"/>
                  </a:ext>
                </a:extLst>
              </a:blip>
              <a:srcRect/>
              <a:stretch>
                <a:fillRect/>
              </a:stretch>
            </p:blipFill>
            <p:spPr bwMode="auto">
              <a:xfrm>
                <a:off x="6831831" y="8368191"/>
                <a:ext cx="4014789" cy="27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円弧 107"/>
              <p:cNvSpPr/>
              <p:nvPr/>
            </p:nvSpPr>
            <p:spPr>
              <a:xfrm flipV="1">
                <a:off x="4541212" y="6726875"/>
                <a:ext cx="5359044" cy="3977160"/>
              </a:xfrm>
              <a:prstGeom prst="arc">
                <a:avLst>
                  <a:gd name="adj1" fmla="val 16200000"/>
                  <a:gd name="adj2" fmla="val 91843"/>
                </a:avLst>
              </a:prstGeom>
              <a:ln w="203200">
                <a:gradFill>
                  <a:gsLst>
                    <a:gs pos="26000">
                      <a:srgbClr val="87AEDD">
                        <a:alpha val="74000"/>
                      </a:srgbClr>
                    </a:gs>
                    <a:gs pos="0">
                      <a:schemeClr val="accent1">
                        <a:lumMod val="40000"/>
                        <a:lumOff val="60000"/>
                        <a:alpha val="14000"/>
                      </a:schemeClr>
                    </a:gs>
                    <a:gs pos="47000">
                      <a:schemeClr val="tx2">
                        <a:lumMod val="60000"/>
                        <a:lumOff val="40000"/>
                        <a:alpha val="85000"/>
                      </a:schemeClr>
                    </a:gs>
                    <a:gs pos="100000">
                      <a:schemeClr val="tx2">
                        <a:lumMod val="75000"/>
                        <a:alpha val="83000"/>
                      </a:schemeClr>
                    </a:gs>
                  </a:gsLst>
                  <a:lin ang="5400000" scaled="0"/>
                </a:gra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112" name="角丸四角形 111"/>
          <p:cNvSpPr/>
          <p:nvPr/>
        </p:nvSpPr>
        <p:spPr bwMode="auto">
          <a:xfrm>
            <a:off x="8064599" y="8493039"/>
            <a:ext cx="3191276" cy="1416935"/>
          </a:xfrm>
          <a:prstGeom prst="roundRect">
            <a:avLst>
              <a:gd name="adj" fmla="val 35510"/>
            </a:avLst>
          </a:prstGeom>
          <a:gradFill>
            <a:gsLst>
              <a:gs pos="0">
                <a:schemeClr val="tx2">
                  <a:lumMod val="75000"/>
                </a:schemeClr>
              </a:gs>
              <a:gs pos="80000">
                <a:schemeClr val="accent1">
                  <a:lumMod val="75000"/>
                </a:schemeClr>
              </a:gs>
              <a:gs pos="100000">
                <a:schemeClr val="accent1">
                  <a:lumMod val="75000"/>
                </a:schemeClr>
              </a:gs>
            </a:gsLst>
            <a:lin ang="16200000" scaled="1"/>
          </a:gradFill>
          <a:ln>
            <a:noFill/>
          </a:ln>
          <a:effectLst/>
          <a:extLst/>
        </p:spPr>
        <p:txBody>
          <a:bodyPr vert="horz" wrap="square" lIns="35543" tIns="0" rIns="35543" bIns="0" numCol="1" rtlCol="0" anchor="ctr" anchorCtr="0" compatLnSpc="1">
            <a:prstTxWarp prst="textNoShape">
              <a:avLst/>
            </a:prstTxWarp>
            <a:noAutofit/>
          </a:bodyPr>
          <a:lstStyle/>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市場が本格成長する前に</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府内企業が参入することで</a:t>
            </a:r>
            <a:endPar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競争優位性を獲得</a:t>
            </a:r>
          </a:p>
        </p:txBody>
      </p:sp>
      <p:sp>
        <p:nvSpPr>
          <p:cNvPr id="113" name="右矢印 112"/>
          <p:cNvSpPr/>
          <p:nvPr/>
        </p:nvSpPr>
        <p:spPr bwMode="auto">
          <a:xfrm>
            <a:off x="7534040" y="8352945"/>
            <a:ext cx="563707" cy="1748510"/>
          </a:xfrm>
          <a:prstGeom prst="rightArrow">
            <a:avLst/>
          </a:prstGeom>
          <a:solidFill>
            <a:schemeClr val="tx2">
              <a:lumMod val="60000"/>
              <a:lumOff val="40000"/>
            </a:schemeClr>
          </a:soli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Rectangle 3"/>
          <p:cNvSpPr>
            <a:spLocks noChangeArrowheads="1"/>
          </p:cNvSpPr>
          <p:nvPr/>
        </p:nvSpPr>
        <p:spPr bwMode="auto">
          <a:xfrm>
            <a:off x="5347308" y="8370118"/>
            <a:ext cx="2373742" cy="19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＜世界の水素関連市場予測＞</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曲折矢印 120"/>
          <p:cNvSpPr/>
          <p:nvPr/>
        </p:nvSpPr>
        <p:spPr bwMode="auto">
          <a:xfrm rot="10800000">
            <a:off x="11458134" y="7981199"/>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曲折矢印 121"/>
          <p:cNvSpPr/>
          <p:nvPr/>
        </p:nvSpPr>
        <p:spPr bwMode="auto">
          <a:xfrm rot="10800000" flipH="1">
            <a:off x="2979553" y="7913598"/>
            <a:ext cx="1245873" cy="1465436"/>
          </a:xfrm>
          <a:prstGeom prst="bentArrow">
            <a:avLst>
              <a:gd name="adj1" fmla="val 37515"/>
              <a:gd name="adj2" fmla="val 33447"/>
              <a:gd name="adj3" fmla="val 25000"/>
              <a:gd name="adj4" fmla="val 56992"/>
            </a:avLst>
          </a:prstGeom>
          <a:solidFill>
            <a:schemeClr val="tx2">
              <a:lumMod val="60000"/>
              <a:lumOff val="40000"/>
            </a:schemeClr>
          </a:solidFill>
          <a:ln>
            <a:noFill/>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4325873" y="7753957"/>
            <a:ext cx="6574219" cy="598989"/>
          </a:xfrm>
          <a:prstGeom prst="roundRect">
            <a:avLst>
              <a:gd name="adj" fmla="val 17281"/>
            </a:avLst>
          </a:prstGeom>
          <a:gradFill>
            <a:gsLst>
              <a:gs pos="0">
                <a:schemeClr val="tx2">
                  <a:lumMod val="75000"/>
                </a:schemeClr>
              </a:gs>
              <a:gs pos="80000">
                <a:schemeClr val="accent1">
                  <a:lumMod val="75000"/>
                </a:schemeClr>
              </a:gs>
              <a:gs pos="100000">
                <a:schemeClr val="accent1">
                  <a:lumMod val="75000"/>
                </a:schemeClr>
              </a:gs>
            </a:gsLst>
          </a:gradFill>
        </p:spPr>
        <p:style>
          <a:lnRef idx="0">
            <a:schemeClr val="accent1"/>
          </a:lnRef>
          <a:fillRef idx="3">
            <a:schemeClr val="accent1"/>
          </a:fillRef>
          <a:effectRef idx="3">
            <a:schemeClr val="accent1"/>
          </a:effectRef>
          <a:fontRef idx="minor">
            <a:schemeClr val="lt1"/>
          </a:fontRef>
        </p:style>
        <p:txBody>
          <a:bodyPr wrap="square" lIns="58990" tIns="29496" rIns="58990" bIns="29496" anchor="ctr">
            <a:noAutofit/>
          </a:bodyPr>
          <a:lstStyle/>
          <a:p>
            <a:pPr algn="ctr" defTabSz="1317269">
              <a:defRPr/>
            </a:pPr>
            <a:r>
              <a:rPr lang="ja-JP" altLang="en-US" sz="1800" b="1" dirty="0">
                <a:latin typeface="Meiryo UI" pitchFamily="50" charset="-128"/>
                <a:ea typeface="Meiryo UI" pitchFamily="50" charset="-128"/>
                <a:cs typeface="Meiryo UI" pitchFamily="50" charset="-128"/>
              </a:rPr>
              <a:t>水素は、様々な用途への活用が可能であり、</a:t>
            </a:r>
            <a:endParaRPr lang="en-US" altLang="ja-JP" sz="1800" b="1" dirty="0">
              <a:latin typeface="Meiryo UI" pitchFamily="50" charset="-128"/>
              <a:ea typeface="Meiryo UI" pitchFamily="50" charset="-128"/>
              <a:cs typeface="Meiryo UI" pitchFamily="50" charset="-128"/>
            </a:endParaRPr>
          </a:p>
          <a:p>
            <a:pPr algn="ctr" defTabSz="1317269">
              <a:defRPr/>
            </a:pPr>
            <a:r>
              <a:rPr lang="ja-JP" altLang="en-US" sz="1800" b="1" dirty="0">
                <a:latin typeface="Meiryo UI" pitchFamily="50" charset="-128"/>
                <a:ea typeface="Meiryo UI" pitchFamily="50" charset="-128"/>
                <a:cs typeface="Meiryo UI" pitchFamily="50" charset="-128"/>
              </a:rPr>
              <a:t>今後、大きく成長することが期待されている市場</a:t>
            </a:r>
          </a:p>
        </p:txBody>
      </p:sp>
      <p:sp>
        <p:nvSpPr>
          <p:cNvPr id="89" name="タイトル 1"/>
          <p:cNvSpPr txBox="1">
            <a:spLocks/>
          </p:cNvSpPr>
          <p:nvPr/>
        </p:nvSpPr>
        <p:spPr>
          <a:xfrm>
            <a:off x="14871228" y="9786674"/>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２</a:t>
            </a:r>
            <a:endParaRPr lang="ja-JP" altLang="en-US" sz="1600" b="1" dirty="0"/>
          </a:p>
        </p:txBody>
      </p:sp>
      <p:pic>
        <p:nvPicPr>
          <p:cNvPr id="32" name="Picture 2"/>
          <p:cNvPicPr>
            <a:picLocks noChangeAspect="1" noChangeArrowheads="1"/>
          </p:cNvPicPr>
          <p:nvPr/>
        </p:nvPicPr>
        <p:blipFill>
          <a:blip r:embed="rId21" cstate="print">
            <a:extLst>
              <a:ext uri="{BEBA8EAE-BF5A-486C-A8C5-ECC9F3942E4B}">
                <a14:imgProps xmlns:a14="http://schemas.microsoft.com/office/drawing/2010/main">
                  <a14:imgLayer r:embed="rId22">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10770675" y="3906664"/>
            <a:ext cx="3090655" cy="2134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C:\Users\ShimaguchiS\AppData\Local\Microsoft\Windows\Temporary Internet Files\Content.Outlook\ONLP7RQS\水素発生装置.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04346" y="4609078"/>
            <a:ext cx="732619" cy="1005185"/>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3"/>
          <p:cNvSpPr>
            <a:spLocks noChangeArrowheads="1"/>
          </p:cNvSpPr>
          <p:nvPr/>
        </p:nvSpPr>
        <p:spPr bwMode="auto">
          <a:xfrm>
            <a:off x="4572298" y="4466462"/>
            <a:ext cx="1871255" cy="232290"/>
          </a:xfrm>
          <a:prstGeom prst="rect">
            <a:avLst/>
          </a:prstGeom>
          <a:noFill/>
          <a:ln>
            <a:noFill/>
          </a:ln>
          <a:effectLs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spcBef>
                <a:spcPts val="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＜水電解式水素製造＞</a:t>
            </a:r>
          </a:p>
        </p:txBody>
      </p:sp>
    </p:spTree>
    <p:extLst>
      <p:ext uri="{BB962C8B-B14F-4D97-AF65-F5344CB8AC3E}">
        <p14:creationId xmlns:p14="http://schemas.microsoft.com/office/powerpoint/2010/main" val="100654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109490" y="5442250"/>
            <a:ext cx="15192000" cy="4761074"/>
          </a:xfrm>
          <a:prstGeom prst="roundRect">
            <a:avLst>
              <a:gd name="adj" fmla="val 1889"/>
            </a:avLst>
          </a:prstGeom>
          <a:noFill/>
          <a:ln w="12700">
            <a:solidFill>
              <a:schemeClr val="tx1"/>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角丸四角形 72"/>
          <p:cNvSpPr/>
          <p:nvPr/>
        </p:nvSpPr>
        <p:spPr>
          <a:xfrm>
            <a:off x="7524626" y="7291040"/>
            <a:ext cx="2891078" cy="2801553"/>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71" name="テキスト ボックス 70"/>
          <p:cNvSpPr txBox="1"/>
          <p:nvPr/>
        </p:nvSpPr>
        <p:spPr>
          <a:xfrm>
            <a:off x="7348710" y="7291128"/>
            <a:ext cx="3350298" cy="792000"/>
          </a:xfrm>
          <a:prstGeom prst="rect">
            <a:avLst/>
          </a:prstGeom>
          <a:solidFill>
            <a:srgbClr val="002060"/>
          </a:solidFill>
        </p:spPr>
        <p:txBody>
          <a:bodyPr wrap="square" lIns="0" tIns="0" rIns="0" bIns="0" rtlCol="0" anchor="ctr" anchorCtr="0">
            <a:noAutofit/>
          </a:bodyPr>
          <a:lstStyle/>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中小企業等の</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参入促進</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913468" y="7423241"/>
            <a:ext cx="2891078" cy="2676111"/>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90" name="角丸四角形 89"/>
          <p:cNvSpPr/>
          <p:nvPr/>
        </p:nvSpPr>
        <p:spPr bwMode="auto">
          <a:xfrm>
            <a:off x="88083" y="770378"/>
            <a:ext cx="15264000" cy="4288414"/>
          </a:xfrm>
          <a:prstGeom prst="roundRect">
            <a:avLst>
              <a:gd name="adj" fmla="val 1889"/>
            </a:avLst>
          </a:prstGeom>
          <a:noFill/>
          <a:ln w="12700">
            <a:solidFill>
              <a:schemeClr val="tx1"/>
            </a:solid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244812" y="2178472"/>
            <a:ext cx="3466700" cy="2540422"/>
          </a:xfrm>
          <a:prstGeom prst="roundRect">
            <a:avLst>
              <a:gd name="adj" fmla="val 9178"/>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r>
              <a:rPr lang="ja-JP" altLang="en-US" sz="2800" b="1" dirty="0">
                <a:latin typeface="Meiryo UI" pitchFamily="50" charset="-128"/>
                <a:ea typeface="Meiryo UI" pitchFamily="50" charset="-128"/>
                <a:cs typeface="Meiryo UI" pitchFamily="50" charset="-128"/>
              </a:rPr>
              <a:t>Ｈ</a:t>
            </a:r>
            <a:r>
              <a:rPr lang="ja-JP" altLang="en-US" sz="2000" b="1" dirty="0">
                <a:latin typeface="Meiryo UI" pitchFamily="50" charset="-128"/>
                <a:ea typeface="Meiryo UI" pitchFamily="50" charset="-128"/>
                <a:cs typeface="Meiryo UI" pitchFamily="50" charset="-128"/>
              </a:rPr>
              <a:t>２</a:t>
            </a:r>
            <a:r>
              <a:rPr lang="ja-JP" altLang="en-US" sz="2800" b="1" dirty="0">
                <a:latin typeface="Meiryo UI" pitchFamily="50" charset="-128"/>
                <a:ea typeface="Meiryo UI" pitchFamily="50" charset="-128"/>
                <a:cs typeface="Meiryo UI" pitchFamily="50" charset="-128"/>
              </a:rPr>
              <a:t>Ｏｓａｋａ</a:t>
            </a:r>
            <a:endParaRPr lang="en-US" altLang="ja-JP" sz="2800" b="1" dirty="0">
              <a:latin typeface="Meiryo UI" pitchFamily="50" charset="-128"/>
              <a:ea typeface="Meiryo UI" pitchFamily="50" charset="-128"/>
              <a:cs typeface="Meiryo UI" pitchFamily="50" charset="-128"/>
            </a:endParaRPr>
          </a:p>
          <a:p>
            <a:pPr algn="ctr" defTabSz="1317425">
              <a:defRPr/>
            </a:pPr>
            <a:r>
              <a:rPr lang="ja-JP" altLang="en-US" sz="2800" b="1" dirty="0">
                <a:latin typeface="Meiryo UI" pitchFamily="50" charset="-128"/>
                <a:ea typeface="Meiryo UI" pitchFamily="50" charset="-128"/>
                <a:cs typeface="Meiryo UI" pitchFamily="50" charset="-128"/>
              </a:rPr>
              <a:t>ビジョン</a:t>
            </a:r>
          </a:p>
        </p:txBody>
      </p:sp>
      <p:sp>
        <p:nvSpPr>
          <p:cNvPr id="23" name="タイトル 1"/>
          <p:cNvSpPr txBox="1">
            <a:spLocks/>
          </p:cNvSpPr>
          <p:nvPr/>
        </p:nvSpPr>
        <p:spPr>
          <a:xfrm>
            <a:off x="-37716" y="1"/>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策　定　の　目　的　と　取　組　の　方　向　性</a:t>
            </a:r>
          </a:p>
        </p:txBody>
      </p:sp>
      <p:sp>
        <p:nvSpPr>
          <p:cNvPr id="47" name="タイトル 1"/>
          <p:cNvSpPr txBox="1">
            <a:spLocks/>
          </p:cNvSpPr>
          <p:nvPr/>
        </p:nvSpPr>
        <p:spPr>
          <a:xfrm>
            <a:off x="4672302" y="5249642"/>
            <a:ext cx="5714494" cy="38521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取　組　の　方　向　性</a:t>
            </a:r>
          </a:p>
        </p:txBody>
      </p:sp>
      <p:sp>
        <p:nvSpPr>
          <p:cNvPr id="86" name="正方形/長方形 85"/>
          <p:cNvSpPr/>
          <p:nvPr/>
        </p:nvSpPr>
        <p:spPr>
          <a:xfrm>
            <a:off x="179810" y="1068099"/>
            <a:ext cx="15012000" cy="822341"/>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52000" bIns="0" rtlCol="0" anchor="ctr" anchorCtr="0">
            <a:noAutofit/>
          </a:bodyPr>
          <a:lstStyle/>
          <a:p>
            <a:pPr marL="282121" indent="-282121">
              <a:spcAft>
                <a:spcPts val="592"/>
              </a:spcAft>
              <a:buFont typeface="Wingdings" panose="05000000000000000000" pitchFamily="2" charset="2"/>
              <a:buChar char="Ø"/>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産業分野である水素関連事業</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の取組の方向性</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を示し、水素の需要拡大につながる</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新たな製品・サービスの実用化に</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より、水素利用の幅</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の拡大</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800" b="1" dirty="0">
              <a:solidFill>
                <a:schemeClr val="tx1"/>
              </a:solidFill>
              <a:latin typeface="Meiryo UI" pitchFamily="50" charset="-128"/>
              <a:ea typeface="Meiryo UI" pitchFamily="50" charset="-128"/>
              <a:cs typeface="Meiryo UI" pitchFamily="50" charset="-128"/>
            </a:endParaRPr>
          </a:p>
          <a:p>
            <a:pPr marL="282121" indent="-282121">
              <a:spcAft>
                <a:spcPts val="592"/>
              </a:spcAft>
              <a:buFont typeface="Wingdings" panose="05000000000000000000" pitchFamily="2" charset="2"/>
              <a:buChar char="Ø"/>
              <a:defRPr/>
            </a:pP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おおさかエネルギー地産地消推進プラン</a:t>
            </a: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などの既存計画に基づく燃料電池やＦＣＶの量的な普及拡大に向けた取組と連携</a:t>
            </a:r>
            <a:endParaRPr lang="en-US" altLang="ja-JP" sz="1800" b="1" dirty="0">
              <a:solidFill>
                <a:schemeClr val="tx1"/>
              </a:solidFill>
              <a:latin typeface="Meiryo UI" pitchFamily="50" charset="-128"/>
              <a:ea typeface="Meiryo UI" pitchFamily="50" charset="-128"/>
              <a:cs typeface="Meiryo UI" pitchFamily="50" charset="-128"/>
            </a:endParaRPr>
          </a:p>
        </p:txBody>
      </p:sp>
      <p:sp>
        <p:nvSpPr>
          <p:cNvPr id="89" name="タイトル 1"/>
          <p:cNvSpPr txBox="1">
            <a:spLocks/>
          </p:cNvSpPr>
          <p:nvPr/>
        </p:nvSpPr>
        <p:spPr>
          <a:xfrm>
            <a:off x="5048138" y="577771"/>
            <a:ext cx="5011064" cy="385214"/>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策 　定　 の　 目　 的　</a:t>
            </a:r>
          </a:p>
        </p:txBody>
      </p:sp>
      <p:sp>
        <p:nvSpPr>
          <p:cNvPr id="101" name="角丸四角形 100"/>
          <p:cNvSpPr/>
          <p:nvPr/>
        </p:nvSpPr>
        <p:spPr>
          <a:xfrm>
            <a:off x="12551637" y="7919147"/>
            <a:ext cx="2620520" cy="2108197"/>
          </a:xfrm>
          <a:prstGeom prst="roundRect">
            <a:avLst>
              <a:gd name="adj" fmla="val 50000"/>
            </a:avLst>
          </a:prstGeom>
          <a:gradFill flip="none" rotWithShape="1">
            <a:gsLst>
              <a:gs pos="0">
                <a:schemeClr val="accent2">
                  <a:lumMod val="75000"/>
                </a:schemeClr>
              </a:gs>
              <a:gs pos="80000">
                <a:schemeClr val="accent2">
                  <a:lumMod val="60000"/>
                  <a:lumOff val="40000"/>
                </a:schemeClr>
              </a:gs>
              <a:gs pos="100000">
                <a:schemeClr val="accent2">
                  <a:lumMod val="40000"/>
                  <a:lumOff val="60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lIns="0" tIns="29496" rIns="0" bIns="29496" anchor="ctr">
            <a:noAutofit/>
          </a:bodyPr>
          <a:lstStyle/>
          <a:p>
            <a:pPr algn="ctr" defTabSz="1317269">
              <a:defRPr/>
            </a:pPr>
            <a:r>
              <a:rPr lang="ja-JP" altLang="en-US" sz="2000" b="1" dirty="0">
                <a:latin typeface="Meiryo UI" pitchFamily="50" charset="-128"/>
                <a:ea typeface="Meiryo UI" pitchFamily="50" charset="-128"/>
                <a:cs typeface="Meiryo UI" pitchFamily="50" charset="-128"/>
              </a:rPr>
              <a:t>将来性</a:t>
            </a:r>
            <a:r>
              <a:rPr lang="ja-JP" altLang="en-US" sz="2000" b="1" dirty="0" smtClean="0">
                <a:latin typeface="Meiryo UI" pitchFamily="50" charset="-128"/>
                <a:ea typeface="Meiryo UI" pitchFamily="50" charset="-128"/>
                <a:cs typeface="Meiryo UI" pitchFamily="50" charset="-128"/>
              </a:rPr>
              <a:t>の</a:t>
            </a:r>
            <a:endParaRPr lang="en-US" altLang="ja-JP" sz="2000" b="1" dirty="0" smtClean="0">
              <a:latin typeface="Meiryo UI" pitchFamily="50" charset="-128"/>
              <a:ea typeface="Meiryo UI" pitchFamily="50" charset="-128"/>
              <a:cs typeface="Meiryo UI" pitchFamily="50" charset="-128"/>
            </a:endParaRPr>
          </a:p>
          <a:p>
            <a:pPr algn="ctr" defTabSz="1317269">
              <a:defRPr/>
            </a:pPr>
            <a:r>
              <a:rPr lang="ja-JP" altLang="en-US" sz="2000" b="1" dirty="0" smtClean="0">
                <a:latin typeface="Meiryo UI" pitchFamily="50" charset="-128"/>
                <a:ea typeface="Meiryo UI" pitchFamily="50" charset="-128"/>
                <a:cs typeface="Meiryo UI" pitchFamily="50" charset="-128"/>
              </a:rPr>
              <a:t>ある産業を</a:t>
            </a:r>
            <a:endParaRPr lang="en-US" altLang="ja-JP" sz="2000" b="1" dirty="0" smtClean="0">
              <a:latin typeface="Meiryo UI" pitchFamily="50" charset="-128"/>
              <a:ea typeface="Meiryo UI" pitchFamily="50" charset="-128"/>
              <a:cs typeface="Meiryo UI" pitchFamily="50" charset="-128"/>
            </a:endParaRPr>
          </a:p>
          <a:p>
            <a:pPr algn="ctr" defTabSz="1317269">
              <a:defRPr/>
            </a:pPr>
            <a:r>
              <a:rPr lang="ja-JP" altLang="en-US" sz="2000" b="1" dirty="0" smtClean="0">
                <a:latin typeface="Meiryo UI" pitchFamily="50" charset="-128"/>
                <a:ea typeface="Meiryo UI" pitchFamily="50" charset="-128"/>
                <a:cs typeface="Meiryo UI" pitchFamily="50" charset="-128"/>
              </a:rPr>
              <a:t>大阪</a:t>
            </a:r>
            <a:r>
              <a:rPr lang="ja-JP" altLang="en-US" sz="2000" b="1" dirty="0">
                <a:latin typeface="Meiryo UI" pitchFamily="50" charset="-128"/>
                <a:ea typeface="Meiryo UI" pitchFamily="50" charset="-128"/>
                <a:cs typeface="Meiryo UI" pitchFamily="50" charset="-128"/>
              </a:rPr>
              <a:t>から</a:t>
            </a:r>
            <a:endParaRPr lang="en-US" altLang="ja-JP" sz="2000" b="1" dirty="0">
              <a:latin typeface="Meiryo UI" pitchFamily="50" charset="-128"/>
              <a:ea typeface="Meiryo UI" pitchFamily="50" charset="-128"/>
              <a:cs typeface="Meiryo UI" pitchFamily="50" charset="-128"/>
            </a:endParaRPr>
          </a:p>
          <a:p>
            <a:pPr algn="ctr" defTabSz="1317269">
              <a:defRPr/>
            </a:pPr>
            <a:r>
              <a:rPr lang="ja-JP" altLang="en-US" sz="2000" b="1" dirty="0">
                <a:latin typeface="Meiryo UI" pitchFamily="50" charset="-128"/>
                <a:ea typeface="Meiryo UI" pitchFamily="50" charset="-128"/>
                <a:cs typeface="Meiryo UI" pitchFamily="50" charset="-128"/>
              </a:rPr>
              <a:t>発展させる</a:t>
            </a:r>
          </a:p>
        </p:txBody>
      </p:sp>
      <p:pic>
        <p:nvPicPr>
          <p:cNvPr id="99" name="図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549" y="7291040"/>
            <a:ext cx="2211052" cy="1206067"/>
          </a:xfrm>
          <a:prstGeom prst="rect">
            <a:avLst/>
          </a:prstGeom>
          <a:ln>
            <a:solidFill>
              <a:schemeClr val="tx1"/>
            </a:solidFill>
          </a:ln>
        </p:spPr>
      </p:pic>
      <p:pic>
        <p:nvPicPr>
          <p:cNvPr id="10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69" y="8959760"/>
            <a:ext cx="2160682" cy="11571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4" name="テキスト ボックス 103"/>
          <p:cNvSpPr txBox="1"/>
          <p:nvPr/>
        </p:nvSpPr>
        <p:spPr>
          <a:xfrm>
            <a:off x="468000" y="7158839"/>
            <a:ext cx="2664000" cy="420233"/>
          </a:xfrm>
          <a:prstGeom prst="rect">
            <a:avLst/>
          </a:prstGeom>
          <a:solidFill>
            <a:schemeClr val="tx2">
              <a:lumMod val="40000"/>
              <a:lumOff val="60000"/>
            </a:schemeClr>
          </a:solidFill>
        </p:spPr>
        <p:txBody>
          <a:bodyPr wrap="square" lIns="0" tIns="0" rIns="0" bIns="0" rtlCol="0" anchor="ctr" anchorCtr="0">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関空国際空港</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KIX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水素グリッドプロジェクト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5" name="テキスト ボックス 104"/>
          <p:cNvSpPr txBox="1"/>
          <p:nvPr/>
        </p:nvSpPr>
        <p:spPr>
          <a:xfrm>
            <a:off x="539850" y="8598999"/>
            <a:ext cx="2664000" cy="420233"/>
          </a:xfrm>
          <a:prstGeom prst="rect">
            <a:avLst/>
          </a:prstGeom>
          <a:solidFill>
            <a:schemeClr val="tx2">
              <a:lumMod val="40000"/>
              <a:lumOff val="60000"/>
            </a:schemeClr>
          </a:solidFill>
        </p:spPr>
        <p:txBody>
          <a:bodyPr wrap="square" lIns="0" tIns="0" rIns="0" bIns="0" rtlCol="0" anchor="ctr" anchorCtr="0">
            <a:no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大阪府中央卸売市場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＜メガワット級</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燃料電池＞</a:t>
            </a:r>
          </a:p>
        </p:txBody>
      </p:sp>
      <p:sp>
        <p:nvSpPr>
          <p:cNvPr id="6" name="右中かっこ 5"/>
          <p:cNvSpPr/>
          <p:nvPr/>
        </p:nvSpPr>
        <p:spPr>
          <a:xfrm>
            <a:off x="3204146" y="7507064"/>
            <a:ext cx="493296" cy="2520280"/>
          </a:xfrm>
          <a:prstGeom prst="rightBrace">
            <a:avLst>
              <a:gd name="adj1" fmla="val 35810"/>
              <a:gd name="adj2" fmla="val 50000"/>
            </a:avLst>
          </a:prstGeom>
          <a:ln w="2222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en-US" altLang="ja-JP" dirty="0" smtClean="0"/>
          </a:p>
          <a:p>
            <a:pPr algn="ctr"/>
            <a:endParaRPr kumimoji="1" lang="ja-JP" altLang="en-US" dirty="0"/>
          </a:p>
        </p:txBody>
      </p:sp>
      <p:grpSp>
        <p:nvGrpSpPr>
          <p:cNvPr id="5" name="グループ化 4"/>
          <p:cNvGrpSpPr/>
          <p:nvPr/>
        </p:nvGrpSpPr>
        <p:grpSpPr>
          <a:xfrm>
            <a:off x="7776802" y="8147955"/>
            <a:ext cx="5086405" cy="1719177"/>
            <a:chOff x="10609526" y="3467252"/>
            <a:chExt cx="2684282" cy="1767316"/>
          </a:xfrm>
        </p:grpSpPr>
        <p:sp>
          <p:nvSpPr>
            <p:cNvPr id="75" name="右矢印 74"/>
            <p:cNvSpPr/>
            <p:nvPr/>
          </p:nvSpPr>
          <p:spPr bwMode="auto">
            <a:xfrm>
              <a:off x="10609526" y="3542571"/>
              <a:ext cx="2684282" cy="1691997"/>
            </a:xfrm>
            <a:prstGeom prst="rightArrow">
              <a:avLst>
                <a:gd name="adj1" fmla="val 100000"/>
                <a:gd name="adj2" fmla="val 32111"/>
              </a:avLst>
            </a:prstGeom>
            <a:gradFill flip="none" rotWithShape="1">
              <a:gsLst>
                <a:gs pos="0">
                  <a:schemeClr val="accent1">
                    <a:lumMod val="75000"/>
                  </a:schemeClr>
                </a:gs>
                <a:gs pos="36000">
                  <a:schemeClr val="tx2">
                    <a:lumMod val="60000"/>
                    <a:lumOff val="40000"/>
                  </a:schemeClr>
                </a:gs>
                <a:gs pos="100000">
                  <a:schemeClr val="accent1">
                    <a:lumMod val="60000"/>
                    <a:lumOff val="40000"/>
                  </a:schemeClr>
                </a:gs>
              </a:gsLst>
              <a:lin ang="108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113"/>
            <p:cNvSpPr/>
            <p:nvPr/>
          </p:nvSpPr>
          <p:spPr bwMode="auto">
            <a:xfrm>
              <a:off x="10640775" y="3467252"/>
              <a:ext cx="2391912" cy="1767316"/>
            </a:xfrm>
            <a:prstGeom prst="roundRect">
              <a:avLst>
                <a:gd name="adj" fmla="val 12765"/>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水素エネルギー産業をけん引する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事業者とのビジネスマッチングまで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きめ細かくサポート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800"/>
                </a:lnSpc>
              </a:pPr>
              <a:endParaRPr lang="en-US" altLang="ja-JP" sz="1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◆府内水素関連施設の現地見学会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◆新技術開発を行う中小企業への支援</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◆ビジネスマッチング　　等</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右矢印 6"/>
          <p:cNvSpPr/>
          <p:nvPr/>
        </p:nvSpPr>
        <p:spPr bwMode="auto">
          <a:xfrm>
            <a:off x="6170020" y="4122688"/>
            <a:ext cx="3765584" cy="980606"/>
          </a:xfrm>
          <a:custGeom>
            <a:avLst/>
            <a:gdLst>
              <a:gd name="connsiteX0" fmla="*/ 0 w 5644289"/>
              <a:gd name="connsiteY0" fmla="*/ 145750 h 815224"/>
              <a:gd name="connsiteX1" fmla="*/ 5236677 w 5644289"/>
              <a:gd name="connsiteY1" fmla="*/ 145750 h 815224"/>
              <a:gd name="connsiteX2" fmla="*/ 5236677 w 5644289"/>
              <a:gd name="connsiteY2" fmla="*/ 0 h 815224"/>
              <a:gd name="connsiteX3" fmla="*/ 5644289 w 5644289"/>
              <a:gd name="connsiteY3" fmla="*/ 407612 h 815224"/>
              <a:gd name="connsiteX4" fmla="*/ 5236677 w 5644289"/>
              <a:gd name="connsiteY4" fmla="*/ 815224 h 815224"/>
              <a:gd name="connsiteX5" fmla="*/ 5236677 w 5644289"/>
              <a:gd name="connsiteY5" fmla="*/ 669474 h 815224"/>
              <a:gd name="connsiteX6" fmla="*/ 0 w 5644289"/>
              <a:gd name="connsiteY6" fmla="*/ 669474 h 815224"/>
              <a:gd name="connsiteX7" fmla="*/ 0 w 5644289"/>
              <a:gd name="connsiteY7" fmla="*/ 145750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669474 h 815224"/>
              <a:gd name="connsiteX7" fmla="*/ 0 w 5658803"/>
              <a:gd name="connsiteY7" fmla="*/ 261864 h 815224"/>
              <a:gd name="connsiteX0" fmla="*/ 0 w 5658803"/>
              <a:gd name="connsiteY0" fmla="*/ 261864 h 815224"/>
              <a:gd name="connsiteX1" fmla="*/ 5251191 w 5658803"/>
              <a:gd name="connsiteY1" fmla="*/ 145750 h 815224"/>
              <a:gd name="connsiteX2" fmla="*/ 5251191 w 5658803"/>
              <a:gd name="connsiteY2" fmla="*/ 0 h 815224"/>
              <a:gd name="connsiteX3" fmla="*/ 5658803 w 5658803"/>
              <a:gd name="connsiteY3" fmla="*/ 407612 h 815224"/>
              <a:gd name="connsiteX4" fmla="*/ 5251191 w 5658803"/>
              <a:gd name="connsiteY4" fmla="*/ 815224 h 815224"/>
              <a:gd name="connsiteX5" fmla="*/ 5251191 w 5658803"/>
              <a:gd name="connsiteY5" fmla="*/ 669474 h 815224"/>
              <a:gd name="connsiteX6" fmla="*/ 14514 w 5658803"/>
              <a:gd name="connsiteY6" fmla="*/ 553360 h 815224"/>
              <a:gd name="connsiteX7" fmla="*/ 0 w 5658803"/>
              <a:gd name="connsiteY7" fmla="*/ 261864 h 81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803" h="815224">
                <a:moveTo>
                  <a:pt x="0" y="261864"/>
                </a:moveTo>
                <a:lnTo>
                  <a:pt x="5251191" y="145750"/>
                </a:lnTo>
                <a:lnTo>
                  <a:pt x="5251191" y="0"/>
                </a:lnTo>
                <a:lnTo>
                  <a:pt x="5658803" y="407612"/>
                </a:lnTo>
                <a:lnTo>
                  <a:pt x="5251191" y="815224"/>
                </a:lnTo>
                <a:lnTo>
                  <a:pt x="5251191" y="669474"/>
                </a:lnTo>
                <a:lnTo>
                  <a:pt x="14514" y="553360"/>
                </a:lnTo>
                <a:lnTo>
                  <a:pt x="0" y="261864"/>
                </a:lnTo>
                <a:close/>
              </a:path>
            </a:pathLst>
          </a:custGeom>
          <a:gradFill>
            <a:gsLst>
              <a:gs pos="0">
                <a:schemeClr val="bg1"/>
              </a:gs>
              <a:gs pos="50000">
                <a:schemeClr val="tx2">
                  <a:lumMod val="50000"/>
                  <a:tint val="44500"/>
                  <a:satMod val="160000"/>
                </a:schemeClr>
              </a:gs>
              <a:gs pos="100000">
                <a:schemeClr val="accent1">
                  <a:lumMod val="50000"/>
                </a:schemeClr>
              </a:gs>
            </a:gsLst>
            <a:lin ang="2700000" scaled="1"/>
          </a:gradFill>
          <a:ln>
            <a:noFill/>
          </a:ln>
          <a:effectLst/>
          <a:extLst/>
        </p:spPr>
        <p:txBody>
          <a:bodyPr vert="horz" wrap="square" lIns="90268" tIns="0" rIns="90268" bIns="0" numCol="1" rtlCol="0" anchor="ctr" anchorCtr="0" compatLnSpc="1">
            <a:prstTxWarp prst="textNoShape">
              <a:avLst/>
            </a:prstTxWarp>
            <a:noAutofit/>
          </a:bodyPr>
          <a:lstStyle/>
          <a:p>
            <a:pPr algn="ctr" eaLnBrk="0" hangingPunct="0"/>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水素利用の幅の拡大</a:t>
            </a:r>
          </a:p>
        </p:txBody>
      </p:sp>
      <p:grpSp>
        <p:nvGrpSpPr>
          <p:cNvPr id="9" name="グループ化 8"/>
          <p:cNvGrpSpPr/>
          <p:nvPr/>
        </p:nvGrpSpPr>
        <p:grpSpPr>
          <a:xfrm>
            <a:off x="163768" y="2104991"/>
            <a:ext cx="5272536" cy="2881793"/>
            <a:chOff x="163768" y="2249007"/>
            <a:chExt cx="5272536" cy="2881793"/>
          </a:xfrm>
        </p:grpSpPr>
        <p:sp>
          <p:nvSpPr>
            <p:cNvPr id="50" name="角丸四角形 49"/>
            <p:cNvSpPr/>
            <p:nvPr/>
          </p:nvSpPr>
          <p:spPr>
            <a:xfrm>
              <a:off x="1009372" y="2284070"/>
              <a:ext cx="4426932" cy="2772000"/>
            </a:xfrm>
            <a:prstGeom prst="roundRect">
              <a:avLst>
                <a:gd name="adj" fmla="val 9178"/>
              </a:avLst>
            </a:prstGeom>
            <a:solidFill>
              <a:schemeClr val="tx2">
                <a:lumMod val="40000"/>
                <a:lumOff val="60000"/>
              </a:schemeClr>
            </a:solidFill>
            <a:ln>
              <a:solidFill>
                <a:schemeClr val="tx2">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51" name="角丸四角形 50"/>
            <p:cNvSpPr/>
            <p:nvPr/>
          </p:nvSpPr>
          <p:spPr>
            <a:xfrm>
              <a:off x="1158955" y="2538784"/>
              <a:ext cx="1931510" cy="2448000"/>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algn="ctr" defTabSz="1317425">
                <a:defRPr/>
              </a:pPr>
              <a:r>
                <a:rPr lang="ja-JP" altLang="en-US" sz="1600" b="1" dirty="0">
                  <a:latin typeface="Meiryo UI" pitchFamily="50" charset="-128"/>
                  <a:ea typeface="Meiryo UI" pitchFamily="50" charset="-128"/>
                  <a:cs typeface="Meiryo UI" pitchFamily="50" charset="-128"/>
                </a:rPr>
                <a:t>おおさかエネルギー</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地産地消推進</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プラン</a:t>
              </a:r>
            </a:p>
          </p:txBody>
        </p:sp>
        <p:sp>
          <p:nvSpPr>
            <p:cNvPr id="3" name="上矢印 2"/>
            <p:cNvSpPr/>
            <p:nvPr/>
          </p:nvSpPr>
          <p:spPr bwMode="auto">
            <a:xfrm>
              <a:off x="163768" y="2249007"/>
              <a:ext cx="1219563" cy="2881793"/>
            </a:xfrm>
            <a:custGeom>
              <a:avLst/>
              <a:gdLst>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249887 w 999549"/>
                <a:gd name="connsiteY5" fmla="*/ 2947973 h 2947973"/>
                <a:gd name="connsiteX6" fmla="*/ 249887 w 999549"/>
                <a:gd name="connsiteY6" fmla="*/ 499775 h 2947973"/>
                <a:gd name="connsiteX7" fmla="*/ 0 w 999549"/>
                <a:gd name="connsiteY7" fmla="*/ 499775 h 2947973"/>
                <a:gd name="connsiteX0" fmla="*/ 0 w 999549"/>
                <a:gd name="connsiteY0" fmla="*/ 499775 h 2947973"/>
                <a:gd name="connsiteX1" fmla="*/ 499775 w 999549"/>
                <a:gd name="connsiteY1" fmla="*/ 0 h 2947973"/>
                <a:gd name="connsiteX2" fmla="*/ 999549 w 999549"/>
                <a:gd name="connsiteY2" fmla="*/ 499775 h 2947973"/>
                <a:gd name="connsiteX3" fmla="*/ 749662 w 999549"/>
                <a:gd name="connsiteY3" fmla="*/ 499775 h 2947973"/>
                <a:gd name="connsiteX4" fmla="*/ 749662 w 999549"/>
                <a:gd name="connsiteY4" fmla="*/ 2947973 h 2947973"/>
                <a:gd name="connsiteX5" fmla="*/ 336973 w 999549"/>
                <a:gd name="connsiteY5" fmla="*/ 2947973 h 2947973"/>
                <a:gd name="connsiteX6" fmla="*/ 249887 w 999549"/>
                <a:gd name="connsiteY6" fmla="*/ 499775 h 2947973"/>
                <a:gd name="connsiteX7" fmla="*/ 0 w 999549"/>
                <a:gd name="connsiteY7" fmla="*/ 499775 h 2947973"/>
                <a:gd name="connsiteX0" fmla="*/ 0 w 999549"/>
                <a:gd name="connsiteY0" fmla="*/ 499775 h 2962487"/>
                <a:gd name="connsiteX1" fmla="*/ 499775 w 999549"/>
                <a:gd name="connsiteY1" fmla="*/ 0 h 2962487"/>
                <a:gd name="connsiteX2" fmla="*/ 999549 w 999549"/>
                <a:gd name="connsiteY2" fmla="*/ 499775 h 2962487"/>
                <a:gd name="connsiteX3" fmla="*/ 749662 w 999549"/>
                <a:gd name="connsiteY3" fmla="*/ 499775 h 2962487"/>
                <a:gd name="connsiteX4" fmla="*/ 662577 w 999549"/>
                <a:gd name="connsiteY4" fmla="*/ 2962487 h 2962487"/>
                <a:gd name="connsiteX5" fmla="*/ 336973 w 999549"/>
                <a:gd name="connsiteY5" fmla="*/ 2947973 h 2962487"/>
                <a:gd name="connsiteX6" fmla="*/ 249887 w 999549"/>
                <a:gd name="connsiteY6" fmla="*/ 499775 h 2962487"/>
                <a:gd name="connsiteX7" fmla="*/ 0 w 999549"/>
                <a:gd name="connsiteY7" fmla="*/ 499775 h 29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549" h="2962487">
                  <a:moveTo>
                    <a:pt x="0" y="499775"/>
                  </a:moveTo>
                  <a:lnTo>
                    <a:pt x="499775" y="0"/>
                  </a:lnTo>
                  <a:lnTo>
                    <a:pt x="999549" y="499775"/>
                  </a:lnTo>
                  <a:lnTo>
                    <a:pt x="749662" y="499775"/>
                  </a:lnTo>
                  <a:lnTo>
                    <a:pt x="662577" y="2962487"/>
                  </a:lnTo>
                  <a:lnTo>
                    <a:pt x="336973" y="2947973"/>
                  </a:lnTo>
                  <a:lnTo>
                    <a:pt x="249887" y="499775"/>
                  </a:lnTo>
                  <a:lnTo>
                    <a:pt x="0" y="499775"/>
                  </a:lnTo>
                  <a:close/>
                </a:path>
              </a:pathLst>
            </a:custGeom>
            <a:gradFill flip="none" rotWithShape="1">
              <a:gsLst>
                <a:gs pos="0">
                  <a:schemeClr val="accent5">
                    <a:lumMod val="50000"/>
                  </a:schemeClr>
                </a:gs>
                <a:gs pos="50000">
                  <a:schemeClr val="tx2">
                    <a:lumMod val="50000"/>
                    <a:tint val="44500"/>
                    <a:satMod val="160000"/>
                  </a:schemeClr>
                </a:gs>
                <a:gs pos="100000">
                  <a:schemeClr val="tx2">
                    <a:lumMod val="50000"/>
                    <a:tint val="23500"/>
                    <a:satMod val="160000"/>
                  </a:schemeClr>
                </a:gs>
              </a:gsLst>
              <a:lin ang="4800000" scaled="0"/>
              <a:tileRect/>
            </a:gradFill>
            <a:ln>
              <a:noFill/>
            </a:ln>
            <a:effectLst/>
            <a:extLst/>
          </p:spPr>
          <p:txBody>
            <a:bodyPr vert="eaVert" wrap="square" lIns="90268" tIns="45134" rIns="90268" bIns="45134" numCol="1" rtlCol="0" anchor="ctr" anchorCtr="0" compatLnSpc="1">
              <a:prstTxWarp prst="textNoShape">
                <a:avLst/>
              </a:prstTxWarp>
              <a:noAutofit/>
            </a:bodyPr>
            <a:lstStyle/>
            <a:p>
              <a:pPr algn="ct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量の拡大</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383330" y="4122688"/>
              <a:ext cx="1532783" cy="720079"/>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defTabSz="1317425">
                <a:defRPr/>
              </a:pPr>
              <a:r>
                <a:rPr lang="ja-JP" altLang="en-US" sz="1400" dirty="0">
                  <a:solidFill>
                    <a:schemeClr val="tx1"/>
                  </a:solidFill>
                  <a:latin typeface="Meiryo UI" pitchFamily="50" charset="-128"/>
                  <a:ea typeface="Meiryo UI" pitchFamily="50" charset="-128"/>
                  <a:cs typeface="Meiryo UI" pitchFamily="50" charset="-128"/>
                </a:rPr>
                <a:t>コージェネレーション、燃料電池の</a:t>
              </a:r>
              <a:r>
                <a:rPr lang="ja-JP" altLang="en-US" sz="1400" dirty="0" smtClean="0">
                  <a:solidFill>
                    <a:schemeClr val="tx1"/>
                  </a:solidFill>
                  <a:latin typeface="Meiryo UI" pitchFamily="50" charset="-128"/>
                  <a:ea typeface="Meiryo UI" pitchFamily="50" charset="-128"/>
                  <a:cs typeface="Meiryo UI" pitchFamily="50" charset="-128"/>
                </a:rPr>
                <a:t>導入</a:t>
              </a:r>
              <a:endParaRPr lang="en-US" altLang="ja-JP" sz="1400" dirty="0" smtClean="0">
                <a:solidFill>
                  <a:schemeClr val="tx1"/>
                </a:solidFill>
                <a:latin typeface="Meiryo UI" pitchFamily="50" charset="-128"/>
                <a:ea typeface="Meiryo UI" pitchFamily="50" charset="-128"/>
                <a:cs typeface="Meiryo UI" pitchFamily="50" charset="-128"/>
              </a:endParaRPr>
            </a:p>
            <a:p>
              <a:pPr defTabSz="1317425">
                <a:defRPr/>
              </a:pPr>
              <a:r>
                <a:rPr lang="ja-JP" altLang="en-US" sz="1400" dirty="0" smtClean="0">
                  <a:solidFill>
                    <a:schemeClr val="tx1"/>
                  </a:solidFill>
                  <a:latin typeface="Meiryo UI" pitchFamily="50" charset="-128"/>
                  <a:ea typeface="Meiryo UI" pitchFamily="50" charset="-128"/>
                  <a:cs typeface="Meiryo UI" pitchFamily="50" charset="-128"/>
                </a:rPr>
                <a:t>促進</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59" name="角丸四角形 58"/>
            <p:cNvSpPr/>
            <p:nvPr/>
          </p:nvSpPr>
          <p:spPr>
            <a:xfrm>
              <a:off x="1981667" y="2394496"/>
              <a:ext cx="1159147" cy="2426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82605" tIns="41303" rIns="82605" bIns="41303" anchor="ctr"/>
            <a:lstStyle/>
            <a:p>
              <a:pPr algn="ctr" defTabSz="1156470">
                <a:defRPr/>
              </a:pPr>
              <a:r>
                <a:rPr lang="ja-JP" altLang="en-US" sz="1300" b="1" dirty="0">
                  <a:latin typeface="Meiryo UI" pitchFamily="50" charset="-128"/>
                  <a:ea typeface="Meiryo UI" pitchFamily="50" charset="-128"/>
                  <a:cs typeface="Meiryo UI" pitchFamily="50" charset="-128"/>
                </a:rPr>
                <a:t>２６年３月</a:t>
              </a:r>
            </a:p>
          </p:txBody>
        </p:sp>
        <p:sp>
          <p:nvSpPr>
            <p:cNvPr id="60" name="角丸四角形 59"/>
            <p:cNvSpPr/>
            <p:nvPr/>
          </p:nvSpPr>
          <p:spPr>
            <a:xfrm>
              <a:off x="3253132" y="2538784"/>
              <a:ext cx="1958797" cy="2448000"/>
            </a:xfrm>
            <a:prstGeom prst="roundRect">
              <a:avLst>
                <a:gd name="adj" fmla="val 10194"/>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13257" rIns="58997" bIns="29499" anchor="t" anchorCtr="0">
              <a:noAutofit/>
            </a:bodyPr>
            <a:lstStyle/>
            <a:p>
              <a:pPr algn="ctr" defTabSz="1317425">
                <a:defRPr/>
              </a:pPr>
              <a:r>
                <a:rPr lang="ja-JP" altLang="en-US" sz="1600" b="1" dirty="0">
                  <a:latin typeface="Meiryo UI" pitchFamily="50" charset="-128"/>
                  <a:ea typeface="Meiryo UI" pitchFamily="50" charset="-128"/>
                  <a:cs typeface="Meiryo UI" pitchFamily="50" charset="-128"/>
                </a:rPr>
                <a:t>大阪府内における</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水素ステーション</a:t>
              </a:r>
              <a:endParaRPr lang="en-US" altLang="ja-JP" sz="1600" b="1" dirty="0">
                <a:latin typeface="Meiryo UI" pitchFamily="50" charset="-128"/>
                <a:ea typeface="Meiryo UI" pitchFamily="50" charset="-128"/>
                <a:cs typeface="Meiryo UI" pitchFamily="50" charset="-128"/>
              </a:endParaRPr>
            </a:p>
            <a:p>
              <a:pPr algn="ctr" defTabSz="1317425">
                <a:defRPr/>
              </a:pPr>
              <a:r>
                <a:rPr lang="ja-JP" altLang="en-US" sz="1600" b="1" dirty="0">
                  <a:latin typeface="Meiryo UI" pitchFamily="50" charset="-128"/>
                  <a:ea typeface="Meiryo UI" pitchFamily="50" charset="-128"/>
                  <a:cs typeface="Meiryo UI" pitchFamily="50" charset="-128"/>
                </a:rPr>
                <a:t>整備計画</a:t>
              </a:r>
            </a:p>
          </p:txBody>
        </p:sp>
        <p:sp>
          <p:nvSpPr>
            <p:cNvPr id="68" name="角丸四角形 67"/>
            <p:cNvSpPr/>
            <p:nvPr/>
          </p:nvSpPr>
          <p:spPr>
            <a:xfrm>
              <a:off x="4150634" y="2394496"/>
              <a:ext cx="1159147" cy="242695"/>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82605" tIns="41303" rIns="82605" bIns="41303" anchor="ctr"/>
            <a:lstStyle/>
            <a:p>
              <a:pPr algn="ctr" defTabSz="1156470">
                <a:defRPr/>
              </a:pPr>
              <a:r>
                <a:rPr lang="ja-JP" altLang="en-US" sz="1300" b="1" dirty="0">
                  <a:latin typeface="Meiryo UI" pitchFamily="50" charset="-128"/>
                  <a:ea typeface="Meiryo UI" pitchFamily="50" charset="-128"/>
                  <a:cs typeface="Meiryo UI" pitchFamily="50" charset="-128"/>
                </a:rPr>
                <a:t>２７年１月</a:t>
              </a:r>
            </a:p>
          </p:txBody>
        </p:sp>
        <p:sp>
          <p:nvSpPr>
            <p:cNvPr id="67" name="角丸四角形 66"/>
            <p:cNvSpPr/>
            <p:nvPr/>
          </p:nvSpPr>
          <p:spPr>
            <a:xfrm>
              <a:off x="3492178" y="3906664"/>
              <a:ext cx="1555960" cy="264498"/>
            </a:xfrm>
            <a:prstGeom prst="roundRect">
              <a:avLst>
                <a:gd name="adj" fmla="val 18345"/>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algn="ctr" defTabSz="1317425">
                <a:defRPr/>
              </a:pPr>
              <a:r>
                <a:rPr lang="ja-JP" altLang="en-US" sz="1400" dirty="0">
                  <a:solidFill>
                    <a:schemeClr val="tx1"/>
                  </a:solidFill>
                  <a:latin typeface="Meiryo UI" pitchFamily="50" charset="-128"/>
                  <a:ea typeface="Meiryo UI" pitchFamily="50" charset="-128"/>
                  <a:cs typeface="Meiryo UI" pitchFamily="50" charset="-128"/>
                </a:rPr>
                <a:t>ＦＣＶ普及促進</a:t>
              </a:r>
            </a:p>
          </p:txBody>
        </p:sp>
        <p:sp>
          <p:nvSpPr>
            <p:cNvPr id="69" name="角丸四角形 68"/>
            <p:cNvSpPr/>
            <p:nvPr/>
          </p:nvSpPr>
          <p:spPr>
            <a:xfrm>
              <a:off x="3492178" y="4290240"/>
              <a:ext cx="1555960" cy="640301"/>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algn="ctr" defTabSz="1317425">
                <a:lnSpc>
                  <a:spcPts val="1580"/>
                </a:lnSpc>
                <a:defRPr/>
              </a:pPr>
              <a:r>
                <a:rPr lang="ja-JP" altLang="en-US" sz="1400" dirty="0">
                  <a:solidFill>
                    <a:schemeClr val="tx1"/>
                  </a:solidFill>
                  <a:latin typeface="Meiryo UI" pitchFamily="50" charset="-128"/>
                  <a:ea typeface="Meiryo UI" pitchFamily="50" charset="-128"/>
                  <a:cs typeface="Meiryo UI" pitchFamily="50" charset="-128"/>
                </a:rPr>
                <a:t>水素ステーションの</a:t>
              </a:r>
              <a:endParaRPr lang="en-US" altLang="ja-JP" sz="1400" dirty="0">
                <a:solidFill>
                  <a:schemeClr val="tx1"/>
                </a:solidFill>
                <a:latin typeface="Meiryo UI" pitchFamily="50" charset="-128"/>
                <a:ea typeface="Meiryo UI" pitchFamily="50" charset="-128"/>
                <a:cs typeface="Meiryo UI" pitchFamily="50" charset="-128"/>
              </a:endParaRPr>
            </a:p>
            <a:p>
              <a:pPr algn="ctr" defTabSz="1317425">
                <a:lnSpc>
                  <a:spcPts val="1580"/>
                </a:lnSpc>
                <a:defRPr/>
              </a:pPr>
              <a:r>
                <a:rPr lang="ja-JP" altLang="en-US" sz="1400" dirty="0">
                  <a:solidFill>
                    <a:schemeClr val="tx1"/>
                  </a:solidFill>
                  <a:latin typeface="Meiryo UI" pitchFamily="50" charset="-128"/>
                  <a:ea typeface="Meiryo UI" pitchFamily="50" charset="-128"/>
                  <a:cs typeface="Meiryo UI" pitchFamily="50" charset="-128"/>
                </a:rPr>
                <a:t>整備</a:t>
              </a:r>
              <a:r>
                <a:rPr lang="ja-JP" altLang="en-US" sz="1400" dirty="0" smtClean="0">
                  <a:solidFill>
                    <a:schemeClr val="tx1"/>
                  </a:solidFill>
                  <a:latin typeface="Meiryo UI" pitchFamily="50" charset="-128"/>
                  <a:ea typeface="Meiryo UI" pitchFamily="50" charset="-128"/>
                  <a:cs typeface="Meiryo UI" pitchFamily="50" charset="-128"/>
                </a:rPr>
                <a:t>促進</a:t>
              </a:r>
              <a:endParaRPr lang="en-US" altLang="ja-JP" sz="1400" dirty="0" smtClean="0">
                <a:solidFill>
                  <a:schemeClr val="tx1"/>
                </a:solidFill>
                <a:latin typeface="Meiryo UI" pitchFamily="50" charset="-128"/>
                <a:ea typeface="Meiryo UI" pitchFamily="50" charset="-128"/>
                <a:cs typeface="Meiryo UI" pitchFamily="50" charset="-128"/>
              </a:endParaRPr>
            </a:p>
          </p:txBody>
        </p:sp>
      </p:grpSp>
      <p:sp>
        <p:nvSpPr>
          <p:cNvPr id="52" name="正方形/長方形 51"/>
          <p:cNvSpPr/>
          <p:nvPr/>
        </p:nvSpPr>
        <p:spPr>
          <a:xfrm>
            <a:off x="377022" y="5706864"/>
            <a:ext cx="14564428" cy="1424516"/>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216000" bIns="0" rtlCol="0" anchor="ctr" anchorCtr="0">
            <a:noAutofit/>
          </a:bodyPr>
          <a:lstStyle/>
          <a:p>
            <a:pPr marL="282121" indent="-282121">
              <a:spcAft>
                <a:spcPts val="592"/>
              </a:spcAft>
              <a:buFont typeface="Wingdings" panose="05000000000000000000" pitchFamily="2" charset="2"/>
              <a:buChar char="Ø"/>
              <a:defRPr/>
            </a:pPr>
            <a:r>
              <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KIX</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水素グリッドプロジェクトや府中央卸売市場のメガワット級燃料電池導入と</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いった府内での取組の経験を</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活かし、戦略的かつ幅広い分野</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での実証事業</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プロジェクトを民間企業と連携して創出。事業者の研究開発成果を実用化や事業化につなげる</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Aft>
                <a:spcPts val="592"/>
              </a:spcAft>
              <a:buFont typeface="Wingdings" panose="05000000000000000000" pitchFamily="2" charset="2"/>
              <a:buChar char="Ø"/>
              <a:defRPr/>
            </a:pP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水素エネルギー産業への参入ポテンシャルが高い府内中小企業等に対して、動機付けし、ビジネス参入をサポート</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2121" indent="-282121">
              <a:spcAft>
                <a:spcPts val="592"/>
              </a:spcAft>
              <a:buFont typeface="Wingdings" panose="05000000000000000000" pitchFamily="2" charset="2"/>
              <a:buChar char="Ø"/>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社会の動きや</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水素関連分野の</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技術開発の状況等を</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踏まえながら、柔軟に取組</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内容の追加等を行う</a:t>
            </a:r>
            <a:endParaRPr lang="en-US" altLang="ja-JP" sz="1800" b="1" dirty="0">
              <a:solidFill>
                <a:schemeClr val="tx1"/>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10433162" y="2034456"/>
            <a:ext cx="4738996" cy="2846728"/>
            <a:chOff x="10433162" y="2293955"/>
            <a:chExt cx="4738996" cy="2846728"/>
          </a:xfrm>
        </p:grpSpPr>
        <p:sp>
          <p:nvSpPr>
            <p:cNvPr id="53" name="角丸四角形 52"/>
            <p:cNvSpPr/>
            <p:nvPr/>
          </p:nvSpPr>
          <p:spPr bwMode="auto">
            <a:xfrm>
              <a:off x="10433162" y="2539333"/>
              <a:ext cx="4738996" cy="2601350"/>
            </a:xfrm>
            <a:prstGeom prst="roundRect">
              <a:avLst>
                <a:gd name="adj" fmla="val 8402"/>
              </a:avLst>
            </a:prstGeom>
            <a:solidFill>
              <a:schemeClr val="accent1">
                <a:lumMod val="40000"/>
                <a:lumOff val="60000"/>
              </a:schemeClr>
            </a:solidFill>
            <a:ln w="12700">
              <a:noFill/>
              <a:miter lim="800000"/>
              <a:headEnd/>
              <a:tailEnd/>
            </a:ln>
            <a:effectLs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タイトル 1"/>
            <p:cNvSpPr txBox="1">
              <a:spLocks/>
            </p:cNvSpPr>
            <p:nvPr/>
          </p:nvSpPr>
          <p:spPr>
            <a:xfrm>
              <a:off x="11031498" y="2819263"/>
              <a:ext cx="3925078" cy="654599"/>
            </a:xfrm>
            <a:prstGeom prst="rect">
              <a:avLst/>
            </a:prstGeom>
            <a:no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日本の成長をけん引する東西二極の一極として</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水素エネルギー産業で存在感を発揮する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317269">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大阪の実現に貢献</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Rectangle 3"/>
            <p:cNvSpPr>
              <a:spLocks noChangeArrowheads="1"/>
            </p:cNvSpPr>
            <p:nvPr/>
          </p:nvSpPr>
          <p:spPr bwMode="auto">
            <a:xfrm>
              <a:off x="13151554" y="3699896"/>
              <a:ext cx="1832200" cy="1272868"/>
            </a:xfrm>
            <a:prstGeom prst="rect">
              <a:avLst/>
            </a:prstGeom>
            <a:gradFill flip="none" rotWithShape="1">
              <a:gsLst>
                <a:gs pos="0">
                  <a:srgbClr val="00B0F0"/>
                </a:gs>
                <a:gs pos="34000">
                  <a:srgbClr val="85C2FF"/>
                </a:gs>
                <a:gs pos="70000">
                  <a:srgbClr val="C4D6EB"/>
                </a:gs>
                <a:gs pos="100000">
                  <a:srgbClr val="FFEBFA"/>
                </a:gs>
              </a:gsLst>
              <a:lin ang="5400000" scaled="0"/>
              <a:tileRect/>
            </a:gradFill>
            <a:ln w="9525">
              <a:solidFill>
                <a:srgbClr val="00B0F0">
                  <a:alpha val="40000"/>
                </a:srgbClr>
              </a:solidFill>
              <a:miter lim="800000"/>
              <a:headEnd/>
              <a:tailEnd/>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国際的なインバウンド</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拠点である「大阪」の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ショーケース機能発揮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3"/>
            <p:cNvSpPr>
              <a:spLocks noChangeArrowheads="1"/>
            </p:cNvSpPr>
            <p:nvPr/>
          </p:nvSpPr>
          <p:spPr bwMode="auto">
            <a:xfrm>
              <a:off x="10669260" y="3699896"/>
              <a:ext cx="1832200" cy="1272868"/>
            </a:xfrm>
            <a:prstGeom prst="rect">
              <a:avLst/>
            </a:prstGeom>
            <a:gradFill flip="none" rotWithShape="1">
              <a:gsLst>
                <a:gs pos="0">
                  <a:srgbClr val="00B0F0"/>
                </a:gs>
                <a:gs pos="34000">
                  <a:srgbClr val="85C2FF"/>
                </a:gs>
                <a:gs pos="70000">
                  <a:srgbClr val="C4D6EB"/>
                </a:gs>
                <a:gs pos="100000">
                  <a:srgbClr val="FFEBFA"/>
                </a:gs>
              </a:gsLst>
              <a:lin ang="5400000" scaled="0"/>
              <a:tileRect/>
            </a:gradFill>
            <a:ln>
              <a:solidFill>
                <a:srgbClr val="00B0F0">
                  <a:alpha val="40000"/>
                </a:srgbClr>
              </a:solidFill>
            </a:ln>
            <a:effectLst/>
            <a:extLst/>
          </p:spPr>
          <p:txBody>
            <a:bodyPr vert="horz" wrap="square" lIns="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府内中小企業の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高い技術力を生かした</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水素エネルギー産業</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の振興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下カーブ矢印 61"/>
            <p:cNvSpPr/>
            <p:nvPr/>
          </p:nvSpPr>
          <p:spPr bwMode="auto">
            <a:xfrm>
              <a:off x="12402053" y="3869962"/>
              <a:ext cx="922304" cy="318540"/>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下カーブ矢印 62"/>
            <p:cNvSpPr/>
            <p:nvPr/>
          </p:nvSpPr>
          <p:spPr bwMode="auto">
            <a:xfrm rot="10800000">
              <a:off x="12358939" y="4357790"/>
              <a:ext cx="940615" cy="318540"/>
            </a:xfrm>
            <a:prstGeom prst="curvedDownArrow">
              <a:avLst>
                <a:gd name="adj1" fmla="val 48964"/>
                <a:gd name="adj2" fmla="val 93921"/>
                <a:gd name="adj3" fmla="val 34701"/>
              </a:avLst>
            </a:prstGeom>
            <a:gradFill>
              <a:gsLst>
                <a:gs pos="0">
                  <a:srgbClr val="002060"/>
                </a:gs>
                <a:gs pos="39999">
                  <a:srgbClr val="85C2FF"/>
                </a:gs>
                <a:gs pos="70000">
                  <a:srgbClr val="C4D6EB"/>
                </a:gs>
                <a:gs pos="100000">
                  <a:srgbClr val="FFEBFA"/>
                </a:gs>
              </a:gsLst>
              <a:lin ang="10800000" scaled="0"/>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Rectangle 3"/>
            <p:cNvSpPr>
              <a:spLocks noChangeArrowheads="1"/>
            </p:cNvSpPr>
            <p:nvPr/>
          </p:nvSpPr>
          <p:spPr bwMode="auto">
            <a:xfrm>
              <a:off x="12551637" y="4169325"/>
              <a:ext cx="601391" cy="26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678"/>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好循環</a:t>
              </a:r>
            </a:p>
          </p:txBody>
        </p:sp>
        <p:sp>
          <p:nvSpPr>
            <p:cNvPr id="49" name="角丸四角形 48"/>
            <p:cNvSpPr/>
            <p:nvPr/>
          </p:nvSpPr>
          <p:spPr>
            <a:xfrm>
              <a:off x="11779420" y="2293955"/>
              <a:ext cx="2167573" cy="385214"/>
            </a:xfrm>
            <a:prstGeom prst="roundRect">
              <a:avLst>
                <a:gd name="adj" fmla="val 50000"/>
              </a:avLst>
            </a:prstGeom>
            <a:gradFill>
              <a:gsLst>
                <a:gs pos="0">
                  <a:schemeClr val="tx2">
                    <a:lumMod val="40000"/>
                    <a:lumOff val="60000"/>
                  </a:schemeClr>
                </a:gs>
                <a:gs pos="80000">
                  <a:schemeClr val="tx2">
                    <a:lumMod val="60000"/>
                    <a:lumOff val="40000"/>
                  </a:schemeClr>
                </a:gs>
                <a:gs pos="100000">
                  <a:schemeClr val="tx2">
                    <a:lumMod val="20000"/>
                    <a:lumOff val="80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600" b="1" dirty="0">
                  <a:solidFill>
                    <a:schemeClr val="tx1"/>
                  </a:solidFill>
                  <a:latin typeface="Meiryo UI" pitchFamily="50" charset="-128"/>
                  <a:ea typeface="Meiryo UI" pitchFamily="50" charset="-128"/>
                  <a:cs typeface="Meiryo UI" pitchFamily="50" charset="-128"/>
                </a:rPr>
                <a:t>目指す姿</a:t>
              </a:r>
            </a:p>
          </p:txBody>
        </p:sp>
      </p:grpSp>
      <p:sp>
        <p:nvSpPr>
          <p:cNvPr id="48" name="右矢印 47"/>
          <p:cNvSpPr/>
          <p:nvPr/>
        </p:nvSpPr>
        <p:spPr>
          <a:xfrm>
            <a:off x="5560528" y="3510946"/>
            <a:ext cx="667954" cy="395718"/>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56" name="右矢印 55"/>
          <p:cNvSpPr/>
          <p:nvPr/>
        </p:nvSpPr>
        <p:spPr>
          <a:xfrm rot="10800000">
            <a:off x="5486512" y="2970561"/>
            <a:ext cx="670949" cy="395718"/>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66" name="Rectangle 3"/>
          <p:cNvSpPr>
            <a:spLocks noChangeArrowheads="1"/>
          </p:cNvSpPr>
          <p:nvPr/>
        </p:nvSpPr>
        <p:spPr bwMode="auto">
          <a:xfrm>
            <a:off x="5436394" y="3402608"/>
            <a:ext cx="726367" cy="51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連携</a:t>
            </a:r>
          </a:p>
        </p:txBody>
      </p:sp>
      <p:sp>
        <p:nvSpPr>
          <p:cNvPr id="64" name="タイトル 1"/>
          <p:cNvSpPr txBox="1">
            <a:spLocks/>
          </p:cNvSpPr>
          <p:nvPr/>
        </p:nvSpPr>
        <p:spPr>
          <a:xfrm>
            <a:off x="14902128"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３</a:t>
            </a:r>
            <a:endParaRPr lang="ja-JP" altLang="en-US" sz="1600" b="1" dirty="0"/>
          </a:p>
        </p:txBody>
      </p:sp>
      <p:sp>
        <p:nvSpPr>
          <p:cNvPr id="76" name="右矢印 75"/>
          <p:cNvSpPr/>
          <p:nvPr/>
        </p:nvSpPr>
        <p:spPr bwMode="auto">
          <a:xfrm>
            <a:off x="4046754" y="8221223"/>
            <a:ext cx="3837912" cy="1686158"/>
          </a:xfrm>
          <a:prstGeom prst="rightArrow">
            <a:avLst>
              <a:gd name="adj1" fmla="val 100000"/>
              <a:gd name="adj2" fmla="val 27807"/>
            </a:avLst>
          </a:prstGeom>
          <a:gradFill flip="none" rotWithShape="1">
            <a:gsLst>
              <a:gs pos="0">
                <a:schemeClr val="accent1">
                  <a:lumMod val="75000"/>
                </a:schemeClr>
              </a:gs>
              <a:gs pos="36000">
                <a:schemeClr val="tx2">
                  <a:lumMod val="60000"/>
                  <a:lumOff val="40000"/>
                </a:schemeClr>
              </a:gs>
              <a:gs pos="100000">
                <a:schemeClr val="accent1">
                  <a:lumMod val="60000"/>
                  <a:lumOff val="40000"/>
                </a:schemeClr>
              </a:gs>
            </a:gsLst>
            <a:lin ang="10800000" scaled="1"/>
            <a:tileRect/>
          </a:gra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角丸四角形 76"/>
          <p:cNvSpPr/>
          <p:nvPr/>
        </p:nvSpPr>
        <p:spPr bwMode="auto">
          <a:xfrm>
            <a:off x="4140251" y="9091240"/>
            <a:ext cx="2874119" cy="692065"/>
          </a:xfrm>
          <a:prstGeom prst="roundRect">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府内事業者</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の水素エネルギー</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産業への参入</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意欲醸成</a:t>
            </a:r>
          </a:p>
        </p:txBody>
      </p:sp>
      <p:sp>
        <p:nvSpPr>
          <p:cNvPr id="78" name="テキスト ボックス 77"/>
          <p:cNvSpPr txBox="1"/>
          <p:nvPr/>
        </p:nvSpPr>
        <p:spPr>
          <a:xfrm>
            <a:off x="3664073" y="7291128"/>
            <a:ext cx="3350298" cy="792000"/>
          </a:xfrm>
          <a:prstGeom prst="rect">
            <a:avLst/>
          </a:prstGeom>
          <a:solidFill>
            <a:srgbClr val="002060"/>
          </a:solidFill>
        </p:spPr>
        <p:txBody>
          <a:bodyPr wrap="square" lIns="0" tIns="0" rIns="0" bIns="0"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プロジェクト創出</a:t>
            </a:r>
          </a:p>
        </p:txBody>
      </p:sp>
      <p:sp>
        <p:nvSpPr>
          <p:cNvPr id="79" name="角丸四角形 78"/>
          <p:cNvSpPr/>
          <p:nvPr/>
        </p:nvSpPr>
        <p:spPr bwMode="auto">
          <a:xfrm>
            <a:off x="11635918" y="8482440"/>
            <a:ext cx="1217300" cy="1123473"/>
          </a:xfrm>
          <a:prstGeom prst="roundRect">
            <a:avLst/>
          </a:prstGeom>
          <a:noFill/>
          <a:ln w="15875">
            <a:solidFill>
              <a:schemeClr val="tx1"/>
            </a:solidFill>
            <a:prstDash val="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ビジネス投資</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の加速！</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右矢印 3"/>
          <p:cNvSpPr/>
          <p:nvPr/>
        </p:nvSpPr>
        <p:spPr bwMode="auto">
          <a:xfrm>
            <a:off x="11314786" y="8709747"/>
            <a:ext cx="386304" cy="684120"/>
          </a:xfrm>
          <a:prstGeom prst="rightArrow">
            <a:avLst/>
          </a:prstGeom>
          <a:solidFill>
            <a:srgbClr val="002060"/>
          </a:solidFill>
          <a:ln>
            <a:noFill/>
          </a:ln>
          <a:effectLst/>
          <a:extLst/>
        </p:spPr>
        <p:txBody>
          <a:bodyPr vert="horz" wrap="square" lIns="91429" tIns="45715" rIns="91429" bIns="45715" numCol="1" rtlCol="0" anchor="ctr" anchorCtr="0" compatLnSpc="1">
            <a:prstTxWarp prst="textNoShape">
              <a:avLst/>
            </a:prstTxWarp>
            <a:sp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bwMode="auto">
          <a:xfrm>
            <a:off x="4156470" y="8471183"/>
            <a:ext cx="2874119" cy="692065"/>
          </a:xfrm>
          <a:prstGeom prst="roundRect">
            <a:avLst/>
          </a:prstGeom>
          <a:noFill/>
          <a:ln>
            <a:noFill/>
            <a:prstDash val="sysDash"/>
          </a:ln>
          <a:effectLst/>
          <a:extLst/>
        </p:spPr>
        <p:txBody>
          <a:bodyPr vert="horz" wrap="square" lIns="71991" tIns="0" rIns="71991" bIns="0" numCol="1" rtlCol="0" anchor="ctr" anchorCtr="0" compatLnSpc="1">
            <a:prstTxWarp prst="textNoShape">
              <a:avLst/>
            </a:prstTxWarp>
            <a:noAutofit/>
          </a:body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研究開発成果を</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産業化につなげる</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4778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6309"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内　</a:t>
            </a:r>
            <a:r>
              <a:rPr lang="ja-JP" altLang="en-US" sz="2800" b="1" dirty="0" smtClean="0">
                <a:solidFill>
                  <a:schemeClr val="bg1"/>
                </a:solidFill>
              </a:rPr>
              <a:t>容　　１／２</a:t>
            </a:r>
            <a:endParaRPr lang="ja-JP" altLang="en-US" sz="2800" b="1" dirty="0">
              <a:solidFill>
                <a:schemeClr val="bg1"/>
              </a:solidFill>
            </a:endParaRPr>
          </a:p>
        </p:txBody>
      </p:sp>
      <p:sp>
        <p:nvSpPr>
          <p:cNvPr id="8" name="角丸四角形 7"/>
          <p:cNvSpPr/>
          <p:nvPr/>
        </p:nvSpPr>
        <p:spPr>
          <a:xfrm>
            <a:off x="467842" y="3589775"/>
            <a:ext cx="673127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1800" b="1" dirty="0" smtClean="0">
                <a:latin typeface="Meiryo UI" pitchFamily="50" charset="-128"/>
                <a:ea typeface="Meiryo UI" pitchFamily="50" charset="-128"/>
                <a:cs typeface="Meiryo UI" pitchFamily="50" charset="-128"/>
              </a:rPr>
              <a:t>産学官</a:t>
            </a:r>
            <a:r>
              <a:rPr lang="ja-JP" altLang="en-US" sz="1800" b="1" dirty="0">
                <a:latin typeface="Meiryo UI" pitchFamily="50" charset="-128"/>
                <a:ea typeface="Meiryo UI" pitchFamily="50" charset="-128"/>
                <a:cs typeface="Meiryo UI" pitchFamily="50" charset="-128"/>
              </a:rPr>
              <a:t>プラットフォームの運営</a:t>
            </a:r>
            <a:endParaRPr lang="ja-JP" altLang="en-US" sz="1600" b="1" dirty="0">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485829" y="4150102"/>
            <a:ext cx="6894781" cy="63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産学官が幅広く</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結集し、事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業者間の交流やアイデア</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創出を図る「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場</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して運営していくことにより、新たなプロジェクト創出につなげていくとともに、これらの取組を府内事業者や府民に幅広く情報発信していく</a:t>
            </a:r>
          </a:p>
        </p:txBody>
      </p:sp>
      <p:sp>
        <p:nvSpPr>
          <p:cNvPr id="5" name="角丸四角形 4"/>
          <p:cNvSpPr/>
          <p:nvPr/>
        </p:nvSpPr>
        <p:spPr bwMode="auto">
          <a:xfrm>
            <a:off x="183079" y="3258877"/>
            <a:ext cx="15186354" cy="6845233"/>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タイトル 1"/>
          <p:cNvSpPr txBox="1">
            <a:spLocks/>
          </p:cNvSpPr>
          <p:nvPr/>
        </p:nvSpPr>
        <p:spPr>
          <a:xfrm>
            <a:off x="560619" y="3068070"/>
            <a:ext cx="2709680"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基本的取組</a:t>
            </a:r>
            <a:endParaRPr lang="ja-JP" altLang="en-US" sz="1700" b="1" dirty="0">
              <a:solidFill>
                <a:schemeClr val="bg1"/>
              </a:solidFill>
            </a:endParaRPr>
          </a:p>
        </p:txBody>
      </p:sp>
      <p:sp>
        <p:nvSpPr>
          <p:cNvPr id="56" name="角丸四角形 55"/>
          <p:cNvSpPr/>
          <p:nvPr/>
        </p:nvSpPr>
        <p:spPr>
          <a:xfrm>
            <a:off x="7967070" y="3589775"/>
            <a:ext cx="7177989" cy="420233"/>
          </a:xfrm>
          <a:prstGeom prst="roundRect">
            <a:avLst>
              <a:gd name="adj" fmla="val 50000"/>
            </a:avLst>
          </a:prstGeom>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defTabSz="1317269">
              <a:defRPr/>
            </a:pPr>
            <a:r>
              <a:rPr lang="ja-JP" altLang="en-US" sz="1800" b="1" dirty="0" smtClean="0">
                <a:latin typeface="Meiryo UI" pitchFamily="50" charset="-128"/>
                <a:ea typeface="Meiryo UI" pitchFamily="50" charset="-128"/>
                <a:cs typeface="Meiryo UI" pitchFamily="50" charset="-128"/>
              </a:rPr>
              <a:t>水素</a:t>
            </a:r>
            <a:r>
              <a:rPr lang="ja-JP" altLang="en-US" sz="1800" b="1" dirty="0">
                <a:latin typeface="Meiryo UI" pitchFamily="50" charset="-128"/>
                <a:ea typeface="Meiryo UI" pitchFamily="50" charset="-128"/>
                <a:cs typeface="Meiryo UI" pitchFamily="50" charset="-128"/>
              </a:rPr>
              <a:t>に関する正しい知識の普及と合理的な規制緩和の推進</a:t>
            </a:r>
          </a:p>
        </p:txBody>
      </p:sp>
      <p:sp>
        <p:nvSpPr>
          <p:cNvPr id="57" name="Rectangle 3"/>
          <p:cNvSpPr>
            <a:spLocks noChangeArrowheads="1"/>
          </p:cNvSpPr>
          <p:nvPr/>
        </p:nvSpPr>
        <p:spPr bwMode="auto">
          <a:xfrm>
            <a:off x="8000633" y="4122688"/>
            <a:ext cx="7219218" cy="103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水素エネルギーの普及にあたっては、水素について「よくわからない」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「不安だ」と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感じて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いる府民に正しく理解してもらうことが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重要なこと</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から、正しい知識</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の普及に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向けて</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、行政と水素ビジネス関連事業者が一体となって積極的に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いく</a:t>
            </a:r>
          </a:p>
        </p:txBody>
      </p:sp>
      <p:sp>
        <p:nvSpPr>
          <p:cNvPr id="66" name="角丸四角形 65"/>
          <p:cNvSpPr/>
          <p:nvPr/>
        </p:nvSpPr>
        <p:spPr>
          <a:xfrm>
            <a:off x="12851552" y="9143982"/>
            <a:ext cx="2443089"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新たなツールを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用いたＰＲ</a:t>
            </a:r>
          </a:p>
        </p:txBody>
      </p:sp>
      <p:grpSp>
        <p:nvGrpSpPr>
          <p:cNvPr id="11" name="グループ化 10"/>
          <p:cNvGrpSpPr/>
          <p:nvPr/>
        </p:nvGrpSpPr>
        <p:grpSpPr>
          <a:xfrm>
            <a:off x="8488355" y="5562848"/>
            <a:ext cx="5160862" cy="3027776"/>
            <a:chOff x="470889" y="7286684"/>
            <a:chExt cx="3958857" cy="2178490"/>
          </a:xfrm>
        </p:grpSpPr>
        <p:grpSp>
          <p:nvGrpSpPr>
            <p:cNvPr id="15" name="グループ化 14"/>
            <p:cNvGrpSpPr/>
            <p:nvPr/>
          </p:nvGrpSpPr>
          <p:grpSpPr>
            <a:xfrm>
              <a:off x="470889" y="7286684"/>
              <a:ext cx="3901758" cy="2164249"/>
              <a:chOff x="851858" y="7254982"/>
              <a:chExt cx="3829750" cy="2004422"/>
            </a:xfrm>
          </p:grpSpPr>
          <p:sp>
            <p:nvSpPr>
              <p:cNvPr id="120" name="角丸四角形 119"/>
              <p:cNvSpPr/>
              <p:nvPr/>
            </p:nvSpPr>
            <p:spPr>
              <a:xfrm>
                <a:off x="851858" y="7283662"/>
                <a:ext cx="514851" cy="192141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社 会 受 容 性</a:t>
                </a:r>
              </a:p>
            </p:txBody>
          </p:sp>
          <p:grpSp>
            <p:nvGrpSpPr>
              <p:cNvPr id="122" name="グループ化 121"/>
              <p:cNvGrpSpPr/>
              <p:nvPr/>
            </p:nvGrpSpPr>
            <p:grpSpPr>
              <a:xfrm>
                <a:off x="1284750" y="7329745"/>
                <a:ext cx="1912697" cy="1829250"/>
                <a:chOff x="1008212" y="5508997"/>
                <a:chExt cx="2352861" cy="2858292"/>
              </a:xfrm>
            </p:grpSpPr>
            <p:sp>
              <p:nvSpPr>
                <p:cNvPr id="123" name="左矢印 122"/>
                <p:cNvSpPr/>
                <p:nvPr/>
              </p:nvSpPr>
              <p:spPr>
                <a:xfrm>
                  <a:off x="1008212" y="5508997"/>
                  <a:ext cx="2347404"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安全に使いこなす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技術の確立</a:t>
                  </a:r>
                </a:p>
              </p:txBody>
            </p:sp>
            <p:sp>
              <p:nvSpPr>
                <p:cNvPr id="124" name="左矢印 123"/>
                <p:cNvSpPr/>
                <p:nvPr/>
              </p:nvSpPr>
              <p:spPr>
                <a:xfrm>
                  <a:off x="1015104" y="6517109"/>
                  <a:ext cx="2341949"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確立された技術を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用いて実績を</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積んでいく</a:t>
                  </a:r>
                </a:p>
              </p:txBody>
            </p:sp>
            <p:sp>
              <p:nvSpPr>
                <p:cNvPr id="125" name="左矢印 124"/>
                <p:cNvSpPr/>
                <p:nvPr/>
              </p:nvSpPr>
              <p:spPr>
                <a:xfrm>
                  <a:off x="1034378" y="7525221"/>
                  <a:ext cx="2326695" cy="842068"/>
                </a:xfrm>
                <a:prstGeom prst="leftArrow">
                  <a:avLst>
                    <a:gd name="adj1" fmla="val 100000"/>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正しく知ってもらい、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人の安心を育成</a:t>
                  </a:r>
                </a:p>
              </p:txBody>
            </p:sp>
          </p:grpSp>
          <p:grpSp>
            <p:nvGrpSpPr>
              <p:cNvPr id="14" name="グループ化 13"/>
              <p:cNvGrpSpPr/>
              <p:nvPr/>
            </p:nvGrpSpPr>
            <p:grpSpPr>
              <a:xfrm>
                <a:off x="3060031" y="7254982"/>
                <a:ext cx="1621577" cy="2004422"/>
                <a:chOff x="3111667" y="7254982"/>
                <a:chExt cx="1621577" cy="2004422"/>
              </a:xfrm>
            </p:grpSpPr>
            <p:sp>
              <p:nvSpPr>
                <p:cNvPr id="128" name="角丸四角形 127"/>
                <p:cNvSpPr/>
                <p:nvPr/>
              </p:nvSpPr>
              <p:spPr>
                <a:xfrm>
                  <a:off x="3111668" y="7254982"/>
                  <a:ext cx="1621576" cy="1284995"/>
                </a:xfrm>
                <a:prstGeom prst="roundRect">
                  <a:avLst>
                    <a:gd name="adj" fmla="val 20482"/>
                  </a:avLst>
                </a:prstGeom>
                <a:solidFill>
                  <a:schemeClr val="accent5">
                    <a:lumMod val="60000"/>
                    <a:lumOff val="40000"/>
                    <a:alpha val="50000"/>
                  </a:schemeClr>
                </a:solidFill>
                <a:ln>
                  <a:solidFill>
                    <a:schemeClr val="accent1">
                      <a:shade val="50000"/>
                      <a:alpha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29" name="角丸四角形 128"/>
                <p:cNvSpPr/>
                <p:nvPr/>
              </p:nvSpPr>
              <p:spPr>
                <a:xfrm>
                  <a:off x="3111667" y="7944436"/>
                  <a:ext cx="1621576" cy="1314968"/>
                </a:xfrm>
                <a:prstGeom prst="roundRect">
                  <a:avLst>
                    <a:gd name="adj" fmla="val 20861"/>
                  </a:avLst>
                </a:prstGeom>
                <a:solidFill>
                  <a:schemeClr val="accent6">
                    <a:lumMod val="75000"/>
                    <a:alpha val="50000"/>
                  </a:schemeClr>
                </a:solidFill>
                <a:ln cmpd="sng">
                  <a:solidFill>
                    <a:schemeClr val="accent6">
                      <a:lumMod val="50000"/>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p>
              </p:txBody>
            </p:sp>
            <p:sp>
              <p:nvSpPr>
                <p:cNvPr id="132" name="角丸四角形 131"/>
                <p:cNvSpPr/>
                <p:nvPr/>
              </p:nvSpPr>
              <p:spPr>
                <a:xfrm>
                  <a:off x="3611832" y="7427955"/>
                  <a:ext cx="868860" cy="47750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技術開発</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87"/>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製品開発</a:t>
                  </a:r>
                </a:p>
              </p:txBody>
            </p:sp>
            <p:sp>
              <p:nvSpPr>
                <p:cNvPr id="133" name="角丸四角形 132"/>
                <p:cNvSpPr/>
                <p:nvPr/>
              </p:nvSpPr>
              <p:spPr>
                <a:xfrm>
                  <a:off x="3330762" y="8707817"/>
                  <a:ext cx="1380827" cy="47750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正しい知識の普及</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691"/>
                    </a:lnSpc>
                  </a:pP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合理的な規制緩和</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p>
              </p:txBody>
            </p:sp>
            <p:sp>
              <p:nvSpPr>
                <p:cNvPr id="134" name="角丸四角形 133"/>
                <p:cNvSpPr/>
                <p:nvPr/>
              </p:nvSpPr>
              <p:spPr>
                <a:xfrm>
                  <a:off x="3407324" y="8073935"/>
                  <a:ext cx="989635" cy="397111"/>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実証事業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87"/>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ショーケース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136" name="角丸四角形 135"/>
            <p:cNvSpPr/>
            <p:nvPr/>
          </p:nvSpPr>
          <p:spPr>
            <a:xfrm>
              <a:off x="2794931" y="8744204"/>
              <a:ext cx="1634815" cy="720970"/>
            </a:xfrm>
            <a:prstGeom prst="roundRect">
              <a:avLst>
                <a:gd name="adj" fmla="val 0"/>
              </a:avLst>
            </a:prstGeom>
            <a:noFill/>
            <a:ln w="69850" cmpd="sng">
              <a:solidFill>
                <a:srgbClr val="FF0000">
                  <a:alpha val="6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4" name="角丸四角形 113"/>
          <p:cNvSpPr/>
          <p:nvPr/>
        </p:nvSpPr>
        <p:spPr>
          <a:xfrm>
            <a:off x="10290675" y="8834114"/>
            <a:ext cx="2560877" cy="18511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1077" tIns="45133" rIns="71077" bIns="45133" rtlCol="0" anchor="ctr"/>
          <a:lstStyle/>
          <a:p>
            <a:pPr algn="ctr"/>
            <a:r>
              <a:rPr lang="ja-JP" altLang="en-US" sz="18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取　　組　　内　　容</a:t>
            </a:r>
          </a:p>
        </p:txBody>
      </p:sp>
      <p:sp>
        <p:nvSpPr>
          <p:cNvPr id="99" name="角丸四角形 98"/>
          <p:cNvSpPr/>
          <p:nvPr/>
        </p:nvSpPr>
        <p:spPr>
          <a:xfrm>
            <a:off x="1696348" y="9333598"/>
            <a:ext cx="3875336" cy="525291"/>
          </a:xfrm>
          <a:prstGeom prst="roundRect">
            <a:avLst>
              <a:gd name="adj" fmla="val 50000"/>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pPr algn="ctr"/>
            <a:r>
              <a:rPr lang="ja-JP" altLang="en-US" sz="18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プロジェクト創出</a:t>
            </a:r>
          </a:p>
        </p:txBody>
      </p:sp>
      <p:sp>
        <p:nvSpPr>
          <p:cNvPr id="95" name="下矢印 24"/>
          <p:cNvSpPr/>
          <p:nvPr/>
        </p:nvSpPr>
        <p:spPr bwMode="auto">
          <a:xfrm>
            <a:off x="485829" y="8617198"/>
            <a:ext cx="6406007" cy="694022"/>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50000">
                <a:schemeClr val="accent1">
                  <a:lumMod val="60000"/>
                  <a:lumOff val="40000"/>
                </a:schemeClr>
              </a:gs>
              <a:gs pos="100000">
                <a:schemeClr val="accent1">
                  <a:lumMod val="20000"/>
                  <a:lumOff val="80000"/>
                  <a:alpha val="28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11037" y="7547498"/>
            <a:ext cx="1346106"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2" name="角丸四角形 51"/>
          <p:cNvSpPr/>
          <p:nvPr/>
        </p:nvSpPr>
        <p:spPr>
          <a:xfrm>
            <a:off x="1981668" y="7564193"/>
            <a:ext cx="1346106"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実証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53" name="角丸四角形 52"/>
          <p:cNvSpPr/>
          <p:nvPr/>
        </p:nvSpPr>
        <p:spPr>
          <a:xfrm>
            <a:off x="4061132" y="7508453"/>
            <a:ext cx="1233931" cy="63035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協議会</a:t>
            </a:r>
          </a:p>
        </p:txBody>
      </p:sp>
      <p:sp>
        <p:nvSpPr>
          <p:cNvPr id="54" name="角丸四角形 53"/>
          <p:cNvSpPr/>
          <p:nvPr/>
        </p:nvSpPr>
        <p:spPr>
          <a:xfrm>
            <a:off x="5684007" y="7512455"/>
            <a:ext cx="1233931" cy="63035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連絡会</a:t>
            </a:r>
          </a:p>
        </p:txBody>
      </p:sp>
      <p:sp>
        <p:nvSpPr>
          <p:cNvPr id="47" name="下矢印 24"/>
          <p:cNvSpPr/>
          <p:nvPr/>
        </p:nvSpPr>
        <p:spPr bwMode="auto">
          <a:xfrm rot="1673698">
            <a:off x="701987" y="6625529"/>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下矢印 24"/>
          <p:cNvSpPr/>
          <p:nvPr/>
        </p:nvSpPr>
        <p:spPr bwMode="auto">
          <a:xfrm rot="19728348">
            <a:off x="5982707" y="6637651"/>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下矢印 24"/>
          <p:cNvSpPr/>
          <p:nvPr/>
        </p:nvSpPr>
        <p:spPr bwMode="auto">
          <a:xfrm rot="1098733">
            <a:off x="2239017" y="6675648"/>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24"/>
          <p:cNvSpPr/>
          <p:nvPr/>
        </p:nvSpPr>
        <p:spPr bwMode="auto">
          <a:xfrm rot="20147985">
            <a:off x="4309577" y="6660584"/>
            <a:ext cx="838344" cy="93600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032" h="1456928">
                <a:moveTo>
                  <a:pt x="0" y="1074568"/>
                </a:moveTo>
                <a:lnTo>
                  <a:pt x="343580" y="1074568"/>
                </a:lnTo>
                <a:cubicBezTo>
                  <a:pt x="295199" y="740569"/>
                  <a:pt x="188761" y="333999"/>
                  <a:pt x="96837" y="0"/>
                </a:cubicBezTo>
                <a:lnTo>
                  <a:pt x="1030739" y="14515"/>
                </a:lnTo>
                <a:cubicBezTo>
                  <a:pt x="827538" y="513009"/>
                  <a:pt x="813024" y="721217"/>
                  <a:pt x="740452" y="1074568"/>
                </a:cubicBezTo>
                <a:lnTo>
                  <a:pt x="1084032" y="1074568"/>
                </a:lnTo>
                <a:lnTo>
                  <a:pt x="542016" y="1456928"/>
                </a:lnTo>
                <a:lnTo>
                  <a:pt x="0" y="1074568"/>
                </a:lnTo>
                <a:close/>
              </a:path>
            </a:pathLst>
          </a:custGeom>
          <a:gradFill flip="none" rotWithShape="1">
            <a:gsLst>
              <a:gs pos="0">
                <a:schemeClr val="tx2">
                  <a:lumMod val="60000"/>
                  <a:lumOff val="40000"/>
                </a:schemeClr>
              </a:gs>
              <a:gs pos="50000">
                <a:schemeClr val="tx2">
                  <a:lumMod val="40000"/>
                  <a:lumOff val="60000"/>
                </a:schemeClr>
              </a:gs>
              <a:gs pos="100000">
                <a:schemeClr val="accent1">
                  <a:lumMod val="20000"/>
                  <a:lumOff val="80000"/>
                </a:schemeClr>
              </a:gs>
            </a:gsLst>
            <a:lin ang="16200000" scaled="1"/>
            <a:tileRect/>
          </a:gradFill>
          <a:ln w="9525">
            <a:noFill/>
            <a:miter lim="800000"/>
            <a:headEnd/>
            <a:tailEnd/>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54"/>
          <p:cNvSpPr/>
          <p:nvPr/>
        </p:nvSpPr>
        <p:spPr>
          <a:xfrm>
            <a:off x="1525447" y="6803529"/>
            <a:ext cx="4203286" cy="516285"/>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lnSpc>
                <a:spcPts val="1382"/>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82"/>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取組内容別に研究会等を立上げ</a:t>
            </a:r>
          </a:p>
        </p:txBody>
      </p:sp>
      <p:sp>
        <p:nvSpPr>
          <p:cNvPr id="12" name="左中かっこ 11"/>
          <p:cNvSpPr/>
          <p:nvPr/>
        </p:nvSpPr>
        <p:spPr>
          <a:xfrm rot="16200000">
            <a:off x="5300604" y="6772694"/>
            <a:ext cx="392064" cy="2992192"/>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kumimoji="1" lang="ja-JP" altLang="en-US"/>
          </a:p>
        </p:txBody>
      </p:sp>
      <p:sp>
        <p:nvSpPr>
          <p:cNvPr id="103" name="角丸四角形 102"/>
          <p:cNvSpPr/>
          <p:nvPr/>
        </p:nvSpPr>
        <p:spPr>
          <a:xfrm>
            <a:off x="4524596" y="8352944"/>
            <a:ext cx="1939375" cy="661394"/>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1200" b="1"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2" name="グループ化 1"/>
          <p:cNvGrpSpPr/>
          <p:nvPr/>
        </p:nvGrpSpPr>
        <p:grpSpPr>
          <a:xfrm>
            <a:off x="411035" y="5003498"/>
            <a:ext cx="6656487" cy="1598283"/>
            <a:chOff x="395735" y="5412777"/>
            <a:chExt cx="6408712" cy="1445867"/>
          </a:xfrm>
        </p:grpSpPr>
        <p:sp>
          <p:nvSpPr>
            <p:cNvPr id="19" name="角丸四角形 18"/>
            <p:cNvSpPr/>
            <p:nvPr/>
          </p:nvSpPr>
          <p:spPr>
            <a:xfrm>
              <a:off x="395735" y="5706516"/>
              <a:ext cx="6408712" cy="1152128"/>
            </a:xfrm>
            <a:prstGeom prst="roundRect">
              <a:avLst>
                <a:gd name="adj" fmla="val 427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kumimoji="1" lang="ja-JP" altLang="en-US" dirty="0">
                <a:solidFill>
                  <a:schemeClr val="tx1"/>
                </a:solidFill>
              </a:endParaRPr>
            </a:p>
          </p:txBody>
        </p:sp>
        <p:sp>
          <p:nvSpPr>
            <p:cNvPr id="20" name="角丸四角形 19"/>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H</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ビジョン推進会議（仮称）</a:t>
              </a:r>
            </a:p>
          </p:txBody>
        </p:sp>
        <p:sp>
          <p:nvSpPr>
            <p:cNvPr id="33" name="円/楕円 32"/>
            <p:cNvSpPr/>
            <p:nvPr/>
          </p:nvSpPr>
          <p:spPr>
            <a:xfrm>
              <a:off x="539751"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0400" y="5939912"/>
              <a:ext cx="1217503" cy="792000"/>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42" name="円/楕円 41"/>
            <p:cNvSpPr/>
            <p:nvPr/>
          </p:nvSpPr>
          <p:spPr>
            <a:xfrm>
              <a:off x="2124087"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220271" y="5903911"/>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39"/>
            <p:cNvSpPr/>
            <p:nvPr/>
          </p:nvSpPr>
          <p:spPr>
            <a:xfrm>
              <a:off x="3636095" y="5908143"/>
              <a:ext cx="1440000" cy="8280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90"/>
            <p:cNvSpPr/>
            <p:nvPr/>
          </p:nvSpPr>
          <p:spPr>
            <a:xfrm>
              <a:off x="2274576" y="601183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6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角丸四角形 91"/>
            <p:cNvSpPr/>
            <p:nvPr/>
          </p:nvSpPr>
          <p:spPr>
            <a:xfrm>
              <a:off x="3786744" y="598015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93" name="角丸四角形 92"/>
            <p:cNvSpPr/>
            <p:nvPr/>
          </p:nvSpPr>
          <p:spPr>
            <a:xfrm>
              <a:off x="5370760" y="6011831"/>
              <a:ext cx="1217503"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nvGrpSpPr>
          <p:cNvPr id="21" name="グループ化 20"/>
          <p:cNvGrpSpPr/>
          <p:nvPr/>
        </p:nvGrpSpPr>
        <p:grpSpPr>
          <a:xfrm>
            <a:off x="13781917" y="5562848"/>
            <a:ext cx="1363138" cy="3003525"/>
            <a:chOff x="13196905" y="5589333"/>
            <a:chExt cx="1312398" cy="3580654"/>
          </a:xfrm>
        </p:grpSpPr>
        <p:grpSp>
          <p:nvGrpSpPr>
            <p:cNvPr id="17" name="グループ化 16"/>
            <p:cNvGrpSpPr/>
            <p:nvPr/>
          </p:nvGrpSpPr>
          <p:grpSpPr>
            <a:xfrm>
              <a:off x="13232398" y="5868915"/>
              <a:ext cx="1175259" cy="3067760"/>
              <a:chOff x="4560119" y="8236267"/>
              <a:chExt cx="918320" cy="842762"/>
            </a:xfrm>
          </p:grpSpPr>
          <p:sp>
            <p:nvSpPr>
              <p:cNvPr id="16" name="直角三角形 15"/>
              <p:cNvSpPr/>
              <p:nvPr/>
            </p:nvSpPr>
            <p:spPr bwMode="auto">
              <a:xfrm>
                <a:off x="4560119" y="8236267"/>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直角三角形 101"/>
              <p:cNvSpPr/>
              <p:nvPr/>
            </p:nvSpPr>
            <p:spPr bwMode="auto">
              <a:xfrm rot="10800000">
                <a:off x="4659239" y="8239211"/>
                <a:ext cx="819200" cy="839818"/>
              </a:xfrm>
              <a:prstGeom prst="rtTriangle">
                <a:avLst/>
              </a:prstGeom>
              <a:gradFill flip="none" rotWithShape="1">
                <a:gsLst>
                  <a:gs pos="0">
                    <a:schemeClr val="accent3">
                      <a:lumMod val="50000"/>
                    </a:schemeClr>
                  </a:gs>
                  <a:gs pos="38000">
                    <a:schemeClr val="accent3">
                      <a:lumMod val="60000"/>
                      <a:lumOff val="40000"/>
                    </a:schemeClr>
                  </a:gs>
                  <a:gs pos="100000">
                    <a:schemeClr val="accent3">
                      <a:lumMod val="40000"/>
                      <a:lumOff val="60000"/>
                    </a:schemeClr>
                  </a:gs>
                </a:gsLst>
                <a:lin ang="16200000" scaled="0"/>
                <a:tileRect/>
              </a:gradFill>
              <a:ln>
                <a:noFill/>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0" name="角丸四角形 89"/>
            <p:cNvSpPr/>
            <p:nvPr/>
          </p:nvSpPr>
          <p:spPr>
            <a:xfrm>
              <a:off x="13373647" y="5589333"/>
              <a:ext cx="1135656" cy="21044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企業の役割</a:t>
              </a:r>
            </a:p>
          </p:txBody>
        </p:sp>
        <p:sp>
          <p:nvSpPr>
            <p:cNvPr id="94" name="角丸四角形 93"/>
            <p:cNvSpPr/>
            <p:nvPr/>
          </p:nvSpPr>
          <p:spPr>
            <a:xfrm>
              <a:off x="13196905" y="8890179"/>
              <a:ext cx="1053667" cy="279808"/>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spcCol="0" rtlCol="0" anchor="t" anchorCtr="0"/>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行政の役割</a:t>
              </a:r>
            </a:p>
          </p:txBody>
        </p:sp>
      </p:grpSp>
      <p:sp>
        <p:nvSpPr>
          <p:cNvPr id="62" name="正方形/長方形 61"/>
          <p:cNvSpPr/>
          <p:nvPr/>
        </p:nvSpPr>
        <p:spPr>
          <a:xfrm>
            <a:off x="295267" y="594296"/>
            <a:ext cx="14961978" cy="2376264"/>
          </a:xfrm>
          <a:prstGeom prst="rect">
            <a:avLst/>
          </a:prstGeom>
          <a:no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lIns="106616" tIns="0" rIns="90268" bIns="0" rtlCol="0" anchor="ctr" anchorCtr="0">
            <a:noAutofit/>
          </a:bodyPr>
          <a:lstStyle/>
          <a:p>
            <a:pPr>
              <a:spcAft>
                <a:spcPts val="592"/>
              </a:spcAft>
              <a:defRPr/>
            </a:pP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基本的取組</a:t>
            </a:r>
            <a:r>
              <a:rPr lang="en-US" altLang="ja-JP" sz="1800" b="1" dirty="0">
                <a:solidFill>
                  <a:schemeClr val="tx1"/>
                </a:solidFill>
                <a:latin typeface="Meiryo UI" pitchFamily="50" charset="-128"/>
                <a:ea typeface="Meiryo UI" pitchFamily="50" charset="-128"/>
                <a:cs typeface="Meiryo UI" pitchFamily="50" charset="-128"/>
              </a:rPr>
              <a:t>〕</a:t>
            </a:r>
          </a:p>
          <a:p>
            <a:pPr lvl="0">
              <a:defRPr/>
            </a:pPr>
            <a:r>
              <a:rPr lang="ja-JP" altLang="en-US" sz="1800" b="1" dirty="0">
                <a:solidFill>
                  <a:schemeClr val="tx1"/>
                </a:solidFill>
                <a:latin typeface="Meiryo UI" pitchFamily="50" charset="-128"/>
                <a:ea typeface="Meiryo UI" pitchFamily="50" charset="-128"/>
                <a:cs typeface="Meiryo UI" pitchFamily="50" charset="-128"/>
              </a:rPr>
              <a:t>　　</a:t>
            </a:r>
            <a:r>
              <a:rPr lang="ja-JP" altLang="en-US" sz="1800" b="1" dirty="0" smtClean="0">
                <a:solidFill>
                  <a:schemeClr val="tx1"/>
                </a:solidFill>
                <a:latin typeface="Meiryo UI" pitchFamily="50" charset="-128"/>
                <a:ea typeface="Meiryo UI" pitchFamily="50" charset="-128"/>
                <a:cs typeface="Meiryo UI" pitchFamily="50" charset="-128"/>
              </a:rPr>
              <a:t>新たなプロジェクトを生み出す母体として、</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産学官</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が幅広く</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結集し、交流やアイデア創出を図る「場」</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プラットフォーム）を運営する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1800" b="1" dirty="0">
                <a:solidFill>
                  <a:schemeClr val="tx1"/>
                </a:solidFill>
                <a:latin typeface="Meiryo UI" pitchFamily="50" charset="-128"/>
                <a:ea typeface="Meiryo UI" pitchFamily="50" charset="-128"/>
                <a:cs typeface="Meiryo UI" pitchFamily="50" charset="-128"/>
              </a:rPr>
              <a:t>　</a:t>
            </a:r>
            <a:r>
              <a:rPr lang="ja-JP" altLang="en-US" sz="1800" b="1" dirty="0" smtClean="0">
                <a:solidFill>
                  <a:schemeClr val="tx1"/>
                </a:solidFill>
                <a:latin typeface="Meiryo UI" pitchFamily="50" charset="-128"/>
                <a:ea typeface="Meiryo UI" pitchFamily="50" charset="-128"/>
                <a:cs typeface="Meiryo UI" pitchFamily="50" charset="-128"/>
              </a:rPr>
              <a:t>　あわせて、水素社会の実現に不可欠となる水素に関する正しい知識の普及と合理的</a:t>
            </a:r>
            <a:r>
              <a:rPr lang="ja-JP" altLang="en-US" sz="1800" b="1" dirty="0">
                <a:solidFill>
                  <a:schemeClr val="tx1"/>
                </a:solidFill>
                <a:latin typeface="Meiryo UI" pitchFamily="50" charset="-128"/>
                <a:ea typeface="Meiryo UI" pitchFamily="50" charset="-128"/>
                <a:cs typeface="Meiryo UI" pitchFamily="50" charset="-128"/>
              </a:rPr>
              <a:t>な規制緩和の推進に取り組む</a:t>
            </a:r>
            <a:endParaRPr lang="en-US" altLang="ja-JP" sz="1800" b="1" dirty="0">
              <a:solidFill>
                <a:schemeClr val="tx1"/>
              </a:solidFill>
              <a:latin typeface="Meiryo UI" pitchFamily="50" charset="-128"/>
              <a:ea typeface="Meiryo UI" pitchFamily="50" charset="-128"/>
              <a:cs typeface="Meiryo UI" pitchFamily="50" charset="-128"/>
            </a:endParaRPr>
          </a:p>
          <a:p>
            <a:pPr>
              <a:lnSpc>
                <a:spcPts val="1481"/>
              </a:lnSpc>
              <a:defRPr/>
            </a:pPr>
            <a:endParaRPr lang="en-US" altLang="ja-JP" sz="1800" b="1" dirty="0">
              <a:solidFill>
                <a:schemeClr val="tx1"/>
              </a:solidFill>
              <a:latin typeface="Meiryo UI" pitchFamily="50" charset="-128"/>
              <a:ea typeface="Meiryo UI" pitchFamily="50" charset="-128"/>
              <a:cs typeface="Meiryo UI" pitchFamily="50" charset="-128"/>
            </a:endParaRPr>
          </a:p>
          <a:p>
            <a:pPr>
              <a:spcAft>
                <a:spcPts val="592"/>
              </a:spcAft>
              <a:defRPr/>
            </a:pPr>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smtClean="0">
                <a:solidFill>
                  <a:schemeClr val="tx1"/>
                </a:solidFill>
                <a:latin typeface="Meiryo UI" pitchFamily="50" charset="-128"/>
                <a:ea typeface="Meiryo UI" pitchFamily="50" charset="-128"/>
                <a:cs typeface="Meiryo UI" pitchFamily="50" charset="-128"/>
              </a:rPr>
              <a:t>プロジェクト創出に向けた取組</a:t>
            </a:r>
            <a:r>
              <a:rPr lang="en-US" altLang="ja-JP" sz="1800" b="1" dirty="0" smtClean="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itchFamily="50" charset="-128"/>
                <a:ea typeface="Meiryo UI" pitchFamily="50" charset="-128"/>
                <a:cs typeface="Meiryo UI" pitchFamily="50" charset="-128"/>
              </a:rPr>
              <a:t>　</a:t>
            </a:r>
            <a:endParaRPr lang="en-US" altLang="ja-JP" sz="1800" b="1" dirty="0">
              <a:solidFill>
                <a:schemeClr val="tx1"/>
              </a:solidFill>
              <a:latin typeface="Meiryo UI" pitchFamily="50" charset="-128"/>
              <a:ea typeface="Meiryo UI" pitchFamily="50" charset="-128"/>
              <a:cs typeface="Meiryo UI" pitchFamily="50" charset="-128"/>
            </a:endParaRPr>
          </a:p>
          <a:p>
            <a:r>
              <a:rPr lang="ja-JP" altLang="en-US" sz="1800" b="1" dirty="0" smtClean="0">
                <a:solidFill>
                  <a:schemeClr val="tx1"/>
                </a:solidFill>
                <a:latin typeface="Meiryo UI" pitchFamily="50" charset="-128"/>
                <a:ea typeface="Meiryo UI" pitchFamily="50" charset="-128"/>
                <a:cs typeface="Meiryo UI" pitchFamily="50" charset="-128"/>
              </a:rPr>
              <a:t>　　水素の「製造」「輸送・貯蔵」「利用」のうち、</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大阪は大規模なエネルギー消費地であり</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事業活動や家庭生活などの様々な分野で、水素エネルギー活用の</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意義を多くの人に感じてもらうことで水素エネルギーの迅速な普及が期待できることから、</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利用」分野を中心とした取組</a:t>
            </a:r>
            <a:r>
              <a:rPr lang="ja-JP"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あわせて</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、ＣＯ</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a:t>
            </a:r>
            <a:r>
              <a:rPr lang="ja-JP" altLang="ja-JP" sz="1800" b="1" dirty="0">
                <a:latin typeface="Meiryo UI" panose="020B0604030504040204" pitchFamily="50" charset="-128"/>
                <a:ea typeface="Meiryo UI" panose="020B0604030504040204" pitchFamily="50" charset="-128"/>
                <a:cs typeface="Meiryo UI" panose="020B0604030504040204" pitchFamily="50" charset="-128"/>
              </a:rPr>
              <a:t>フリー水素の利活用も視野に</a:t>
            </a:r>
            <a:r>
              <a:rPr lang="ja-JP" altLang="ja-JP" sz="1800" b="1" dirty="0" smtClean="0">
                <a:latin typeface="Meiryo UI" panose="020B0604030504040204" pitchFamily="50" charset="-128"/>
                <a:ea typeface="Meiryo UI" panose="020B0604030504040204" pitchFamily="50" charset="-128"/>
                <a:cs typeface="Meiryo UI" panose="020B0604030504040204" pitchFamily="50" charset="-128"/>
              </a:rPr>
              <a:t>入れる</a:t>
            </a:r>
            <a:endParaRPr lang="en-US" altLang="ja-JP" sz="700" b="1" dirty="0">
              <a:solidFill>
                <a:schemeClr val="tx1"/>
              </a:solidFill>
              <a:latin typeface="Meiryo UI" pitchFamily="50" charset="-128"/>
              <a:ea typeface="Meiryo UI" pitchFamily="50" charset="-128"/>
              <a:cs typeface="Meiryo UI" pitchFamily="50" charset="-128"/>
            </a:endParaRPr>
          </a:p>
        </p:txBody>
      </p:sp>
      <p:sp>
        <p:nvSpPr>
          <p:cNvPr id="58" name="Rectangle 3"/>
          <p:cNvSpPr>
            <a:spLocks noChangeArrowheads="1"/>
          </p:cNvSpPr>
          <p:nvPr/>
        </p:nvSpPr>
        <p:spPr bwMode="auto">
          <a:xfrm>
            <a:off x="7965028" y="4986784"/>
            <a:ext cx="7105239" cy="89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規制緩和することに合理的理由があると考えられるものについては、国へ要望していくなど積極的に取り組んでいく</a:t>
            </a:r>
          </a:p>
        </p:txBody>
      </p:sp>
      <p:sp>
        <p:nvSpPr>
          <p:cNvPr id="60" name="タイトル 1"/>
          <p:cNvSpPr txBox="1">
            <a:spLocks/>
          </p:cNvSpPr>
          <p:nvPr/>
        </p:nvSpPr>
        <p:spPr>
          <a:xfrm>
            <a:off x="14745600" y="9883328"/>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４</a:t>
            </a:r>
          </a:p>
        </p:txBody>
      </p:sp>
      <p:sp>
        <p:nvSpPr>
          <p:cNvPr id="63" name="角丸四角形 62"/>
          <p:cNvSpPr/>
          <p:nvPr/>
        </p:nvSpPr>
        <p:spPr>
          <a:xfrm>
            <a:off x="10116915" y="9143982"/>
            <a:ext cx="2626628"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森之宮情報発信</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拠点施設</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を活用した啓発</a:t>
            </a:r>
          </a:p>
        </p:txBody>
      </p:sp>
      <p:sp>
        <p:nvSpPr>
          <p:cNvPr id="59" name="角丸四角形 58"/>
          <p:cNvSpPr/>
          <p:nvPr/>
        </p:nvSpPr>
        <p:spPr>
          <a:xfrm>
            <a:off x="7524626" y="9143982"/>
            <a:ext cx="2376264" cy="595330"/>
          </a:xfrm>
          <a:prstGeom prst="roundRect">
            <a:avLst>
              <a:gd name="adj" fmla="val 320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68" tIns="0" rIns="90268" b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エネルギーナビ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活用した啓発</a:t>
            </a:r>
          </a:p>
        </p:txBody>
      </p:sp>
    </p:spTree>
    <p:extLst>
      <p:ext uri="{BB962C8B-B14F-4D97-AF65-F5344CB8AC3E}">
        <p14:creationId xmlns:p14="http://schemas.microsoft.com/office/powerpoint/2010/main" val="2640112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69"/>
          <p:cNvSpPr/>
          <p:nvPr/>
        </p:nvSpPr>
        <p:spPr bwMode="auto">
          <a:xfrm>
            <a:off x="114478" y="838623"/>
            <a:ext cx="15216594" cy="9195440"/>
          </a:xfrm>
          <a:prstGeom prst="roundRect">
            <a:avLst>
              <a:gd name="adj" fmla="val 2110"/>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角丸四角形 112"/>
          <p:cNvSpPr/>
          <p:nvPr/>
        </p:nvSpPr>
        <p:spPr>
          <a:xfrm>
            <a:off x="381389" y="4115098"/>
            <a:ext cx="14807168" cy="5734955"/>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内　容　</a:t>
            </a:r>
            <a:r>
              <a:rPr lang="ja-JP" altLang="en-US" sz="2800" b="1" dirty="0" smtClean="0">
                <a:solidFill>
                  <a:schemeClr val="bg1"/>
                </a:solidFill>
              </a:rPr>
              <a:t>　２／２</a:t>
            </a:r>
            <a:endParaRPr lang="ja-JP" altLang="en-US" sz="2800" b="1" dirty="0">
              <a:solidFill>
                <a:schemeClr val="bg1"/>
              </a:solidFill>
            </a:endParaRPr>
          </a:p>
        </p:txBody>
      </p:sp>
      <p:sp>
        <p:nvSpPr>
          <p:cNvPr id="71" name="タイトル 1"/>
          <p:cNvSpPr txBox="1">
            <a:spLocks/>
          </p:cNvSpPr>
          <p:nvPr/>
        </p:nvSpPr>
        <p:spPr>
          <a:xfrm>
            <a:off x="485829" y="647818"/>
            <a:ext cx="4942171"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smtClean="0">
                <a:solidFill>
                  <a:schemeClr val="bg1"/>
                </a:solidFill>
              </a:rPr>
              <a:t>プロジェクト創出に向けた取組</a:t>
            </a:r>
            <a:endParaRPr lang="ja-JP" altLang="en-US" sz="1700" b="1" dirty="0">
              <a:solidFill>
                <a:schemeClr val="bg1"/>
              </a:solidFill>
            </a:endParaRPr>
          </a:p>
        </p:txBody>
      </p:sp>
      <p:grpSp>
        <p:nvGrpSpPr>
          <p:cNvPr id="21" name="グループ化 20"/>
          <p:cNvGrpSpPr/>
          <p:nvPr/>
        </p:nvGrpSpPr>
        <p:grpSpPr>
          <a:xfrm>
            <a:off x="491248" y="5551079"/>
            <a:ext cx="5197466" cy="4095899"/>
            <a:chOff x="467743" y="2987935"/>
            <a:chExt cx="5004000" cy="4210589"/>
          </a:xfrm>
        </p:grpSpPr>
        <p:grpSp>
          <p:nvGrpSpPr>
            <p:cNvPr id="2" name="グループ化 1"/>
            <p:cNvGrpSpPr/>
            <p:nvPr/>
          </p:nvGrpSpPr>
          <p:grpSpPr>
            <a:xfrm>
              <a:off x="467743" y="2987935"/>
              <a:ext cx="5004000" cy="4210589"/>
              <a:chOff x="6901178" y="3543020"/>
              <a:chExt cx="5004001" cy="3507709"/>
            </a:xfrm>
          </p:grpSpPr>
          <p:sp>
            <p:nvSpPr>
              <p:cNvPr id="108" name="角丸四角形 107"/>
              <p:cNvSpPr/>
              <p:nvPr/>
            </p:nvSpPr>
            <p:spPr>
              <a:xfrm>
                <a:off x="6901178" y="4022922"/>
                <a:ext cx="5004001" cy="3027807"/>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09" name="角丸四角形 108"/>
              <p:cNvSpPr/>
              <p:nvPr/>
            </p:nvSpPr>
            <p:spPr>
              <a:xfrm>
                <a:off x="7045194" y="3543020"/>
                <a:ext cx="4679009" cy="719965"/>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産業用車両等への</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水素エネルギーの導入促進</a:t>
                </a:r>
              </a:p>
            </p:txBody>
          </p:sp>
        </p:grpSp>
        <p:pic>
          <p:nvPicPr>
            <p:cNvPr id="119" name="Picture 2" descr="http://www.hino.co.jp/content/dam/hino/common/img/news/20151008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911" y="6195610"/>
              <a:ext cx="1339812" cy="75276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23" y="6058072"/>
              <a:ext cx="981432" cy="890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Rectangle 3"/>
            <p:cNvSpPr>
              <a:spLocks noChangeArrowheads="1"/>
            </p:cNvSpPr>
            <p:nvPr/>
          </p:nvSpPr>
          <p:spPr bwMode="auto">
            <a:xfrm>
              <a:off x="683767" y="4204885"/>
              <a:ext cx="4536967" cy="9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spcBef>
                  <a:spcPts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先駆的に進めてきたＫＩＸ水素グリッドプロジェクトの経験を活かし、環境性・快適性の向上や高いＰＲ効果が期待できる、ＦＣフォークリフトやＦＣバスの普及拡大、ＦＣ船の実証事業の実施など、産業用車両分野における水素エネルギー導入拡大のための取組を推進する</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103" y="6197234"/>
              <a:ext cx="1579782" cy="75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1" name="四角形吹き出し 100"/>
          <p:cNvSpPr/>
          <p:nvPr/>
        </p:nvSpPr>
        <p:spPr>
          <a:xfrm>
            <a:off x="1158956" y="4629817"/>
            <a:ext cx="13523494" cy="1061357"/>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t" anchorCtr="0"/>
          <a:lstStyle/>
          <a:p>
            <a:pPr defTabSz="1317269">
              <a:defRPr/>
            </a:pPr>
            <a:r>
              <a:rPr lang="en-US" altLang="ja-JP" sz="2000" b="1" dirty="0">
                <a:solidFill>
                  <a:schemeClr val="tx1"/>
                </a:solidFill>
                <a:latin typeface="Meiryo UI" pitchFamily="50" charset="-128"/>
                <a:ea typeface="Meiryo UI" pitchFamily="50" charset="-128"/>
                <a:cs typeface="Meiryo UI" pitchFamily="50" charset="-128"/>
              </a:rPr>
              <a:t>FCV</a:t>
            </a:r>
            <a:r>
              <a:rPr lang="ja-JP" altLang="en-US" sz="2000" b="1" dirty="0">
                <a:solidFill>
                  <a:schemeClr val="tx1"/>
                </a:solidFill>
                <a:latin typeface="Meiryo UI" pitchFamily="50" charset="-128"/>
                <a:ea typeface="Meiryo UI" pitchFamily="50" charset="-128"/>
                <a:cs typeface="Meiryo UI" pitchFamily="50" charset="-128"/>
              </a:rPr>
              <a:t>普及と水素ステｰションの整備促進に向けた取組とも連携しながら、水素需要の拡大につながる様々</a:t>
            </a:r>
            <a:r>
              <a:rPr lang="ja-JP" altLang="en-US" sz="2000" b="1" dirty="0" smtClean="0">
                <a:solidFill>
                  <a:schemeClr val="tx1"/>
                </a:solidFill>
                <a:latin typeface="Meiryo UI" pitchFamily="50" charset="-128"/>
                <a:ea typeface="Meiryo UI" pitchFamily="50" charset="-128"/>
                <a:cs typeface="Meiryo UI" pitchFamily="50" charset="-128"/>
              </a:rPr>
              <a:t>なプロジェクトに取り組む</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p:cNvGrpSpPr/>
          <p:nvPr/>
        </p:nvGrpSpPr>
        <p:grpSpPr>
          <a:xfrm>
            <a:off x="11330666" y="5551081"/>
            <a:ext cx="3664808" cy="4029019"/>
            <a:chOff x="10836895" y="3148857"/>
            <a:chExt cx="3528392" cy="4141836"/>
          </a:xfrm>
        </p:grpSpPr>
        <p:sp>
          <p:nvSpPr>
            <p:cNvPr id="104" name="角丸四角形 103"/>
            <p:cNvSpPr/>
            <p:nvPr/>
          </p:nvSpPr>
          <p:spPr>
            <a:xfrm>
              <a:off x="10836895" y="3724921"/>
              <a:ext cx="3528392" cy="3565772"/>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50" name="Rectangle 3"/>
            <p:cNvSpPr>
              <a:spLocks noChangeArrowheads="1"/>
            </p:cNvSpPr>
            <p:nvPr/>
          </p:nvSpPr>
          <p:spPr bwMode="auto">
            <a:xfrm>
              <a:off x="10928898" y="4228977"/>
              <a:ext cx="3384376" cy="1834994"/>
            </a:xfrm>
            <a:prstGeom prst="rect">
              <a:avLst/>
            </a:prstGeom>
            <a:noFill/>
            <a:ln w="25400">
              <a:noFill/>
              <a:prstDash val="dash"/>
              <a:miter lim="800000"/>
              <a:headEnd/>
              <a:tailEnd/>
            </a:ln>
            <a:effectLst/>
            <a:extLst/>
          </p:spPr>
          <p:txBody>
            <a:bodyPr vert="horz" wrap="square" lIns="71991" tIns="0" rIns="71991"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現在、実証段階にある水素発電をはじめとして、水素エネルギーの特性を活かし、生産・加工・流通まで一体的に展開する六次産業分野への導入の可能性を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探るなど、様々なプロジェクトの実現により、大阪</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が新たな水素ビジネスの拠点となるように、事業者とともに積極的に取り組んでいく</a:t>
              </a:r>
            </a:p>
          </p:txBody>
        </p:sp>
        <p:sp>
          <p:nvSpPr>
            <p:cNvPr id="105" name="角丸四角形 104"/>
            <p:cNvSpPr/>
            <p:nvPr/>
          </p:nvSpPr>
          <p:spPr>
            <a:xfrm>
              <a:off x="10984311" y="3148857"/>
              <a:ext cx="3236960" cy="86404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様々な水素プロジェクト</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err="1">
                  <a:latin typeface="Meiryo UI" panose="020B0604030504040204" pitchFamily="50" charset="-128"/>
                  <a:ea typeface="Meiryo UI" panose="020B0604030504040204" pitchFamily="50" charset="-128"/>
                  <a:cs typeface="Meiryo UI" panose="020B0604030504040204" pitchFamily="50" charset="-128"/>
                </a:rPr>
                <a:t>への</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挑戦</a:t>
              </a:r>
            </a:p>
          </p:txBody>
        </p:sp>
      </p:grpSp>
      <p:sp>
        <p:nvSpPr>
          <p:cNvPr id="112" name="角丸四角形 111"/>
          <p:cNvSpPr/>
          <p:nvPr/>
        </p:nvSpPr>
        <p:spPr>
          <a:xfrm>
            <a:off x="1777873" y="1348284"/>
            <a:ext cx="11572178" cy="1426564"/>
          </a:xfrm>
          <a:prstGeom prst="roundRect">
            <a:avLst>
              <a:gd name="adj" fmla="val 320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086" tIns="0" rIns="71086" bIns="0" rtlCol="0" anchor="ctr"/>
          <a:lstStyle/>
          <a:p>
            <a:pPr algn="ctr"/>
            <a:endParaRPr kumimoji="1" lang="ja-JP" altLang="en-US" dirty="0">
              <a:solidFill>
                <a:schemeClr val="tx1"/>
              </a:solidFill>
            </a:endParaRPr>
          </a:p>
        </p:txBody>
      </p:sp>
      <p:sp>
        <p:nvSpPr>
          <p:cNvPr id="89" name="四角形吹き出し 88"/>
          <p:cNvSpPr/>
          <p:nvPr/>
        </p:nvSpPr>
        <p:spPr>
          <a:xfrm>
            <a:off x="2061878" y="1628470"/>
            <a:ext cx="10989003" cy="910606"/>
          </a:xfrm>
          <a:prstGeom prst="wedgeRectCallout">
            <a:avLst>
              <a:gd name="adj1" fmla="val -22068"/>
              <a:gd name="adj2" fmla="val -42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5382" tIns="25382" rIns="25382" bIns="25382" rtlCol="0" anchor="ctr"/>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水素エネルギーの需要拡大を実現する方策として、「利用」分野を中心した取組を推進</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太陽光など再生</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可能エネルギーからのＣＯ</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フリー水素の利活用も視野に入れる</a:t>
            </a:r>
            <a:endParaRPr lang="ja-JP" altLang="en-US" sz="20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下矢印 24"/>
          <p:cNvSpPr/>
          <p:nvPr/>
        </p:nvSpPr>
        <p:spPr bwMode="auto">
          <a:xfrm>
            <a:off x="3227496" y="2706668"/>
            <a:ext cx="8457765" cy="1408430"/>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p:cNvPicPr/>
          <p:nvPr/>
        </p:nvPicPr>
        <p:blipFill>
          <a:blip r:embed="rId6">
            <a:extLst>
              <a:ext uri="{28A0092B-C50C-407E-A947-70E740481C1C}">
                <a14:useLocalDpi xmlns:a14="http://schemas.microsoft.com/office/drawing/2010/main" val="0"/>
              </a:ext>
            </a:extLst>
          </a:blip>
          <a:stretch>
            <a:fillRect/>
          </a:stretch>
        </p:blipFill>
        <p:spPr>
          <a:xfrm>
            <a:off x="12517036" y="8389166"/>
            <a:ext cx="1666024" cy="1101983"/>
          </a:xfrm>
          <a:prstGeom prst="rect">
            <a:avLst/>
          </a:prstGeom>
        </p:spPr>
      </p:pic>
      <p:grpSp>
        <p:nvGrpSpPr>
          <p:cNvPr id="23" name="グループ化 22"/>
          <p:cNvGrpSpPr/>
          <p:nvPr/>
        </p:nvGrpSpPr>
        <p:grpSpPr>
          <a:xfrm>
            <a:off x="5861701" y="5551081"/>
            <a:ext cx="5197466" cy="4095899"/>
            <a:chOff x="5629167" y="2720064"/>
            <a:chExt cx="5004000" cy="4210590"/>
          </a:xfrm>
        </p:grpSpPr>
        <p:grpSp>
          <p:nvGrpSpPr>
            <p:cNvPr id="3" name="グループ化 2"/>
            <p:cNvGrpSpPr/>
            <p:nvPr/>
          </p:nvGrpSpPr>
          <p:grpSpPr>
            <a:xfrm>
              <a:off x="5629167" y="2720064"/>
              <a:ext cx="5004000" cy="4210590"/>
              <a:chOff x="3756439" y="4571381"/>
              <a:chExt cx="5004001" cy="3003287"/>
            </a:xfrm>
          </p:grpSpPr>
          <p:sp>
            <p:nvSpPr>
              <p:cNvPr id="110" name="角丸四角形 109"/>
              <p:cNvSpPr/>
              <p:nvPr/>
            </p:nvSpPr>
            <p:spPr>
              <a:xfrm>
                <a:off x="3756439" y="4982270"/>
                <a:ext cx="5004001" cy="2592398"/>
              </a:xfrm>
              <a:prstGeom prst="roundRect">
                <a:avLst>
                  <a:gd name="adj" fmla="val 3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endParaRPr kumimoji="1" lang="ja-JP" altLang="en-US" dirty="0">
                  <a:solidFill>
                    <a:schemeClr val="tx1"/>
                  </a:solidFill>
                </a:endParaRPr>
              </a:p>
            </p:txBody>
          </p:sp>
          <p:sp>
            <p:nvSpPr>
              <p:cNvPr id="111" name="角丸四角形 110"/>
              <p:cNvSpPr/>
              <p:nvPr/>
            </p:nvSpPr>
            <p:spPr>
              <a:xfrm>
                <a:off x="4044471" y="4571381"/>
                <a:ext cx="4441345" cy="616398"/>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純水素型定置用燃料</a:t>
                </a:r>
                <a:r>
                  <a:rPr lang="ja-JP" altLang="en-US" sz="1900" b="1" dirty="0" smtClean="0">
                    <a:latin typeface="Meiryo UI" panose="020B0604030504040204" pitchFamily="50" charset="-128"/>
                    <a:ea typeface="Meiryo UI" panose="020B0604030504040204" pitchFamily="50" charset="-128"/>
                    <a:cs typeface="Meiryo UI" panose="020B0604030504040204" pitchFamily="50" charset="-128"/>
                  </a:rPr>
                  <a:t>電池の</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活用モデルの構築</a:t>
                </a:r>
              </a:p>
            </p:txBody>
          </p:sp>
        </p:grpSp>
        <p:pic>
          <p:nvPicPr>
            <p:cNvPr id="14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487" y="5855170"/>
              <a:ext cx="2016224" cy="726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7" name="Rectangle 3"/>
            <p:cNvSpPr>
              <a:spLocks noChangeArrowheads="1"/>
            </p:cNvSpPr>
            <p:nvPr/>
          </p:nvSpPr>
          <p:spPr bwMode="auto">
            <a:xfrm>
              <a:off x="5791011" y="3872192"/>
              <a:ext cx="4662692" cy="69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稼動時に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を排出しない純水素型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定置用燃料電池の有効性、実現可能性、採算性、ビジネスモデルのあり方について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F</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Ｓ等による検討を行う等、多様な活用モデルの構築を図る</a:t>
              </a:r>
            </a:p>
          </p:txBody>
        </p:sp>
      </p:grpSp>
      <p:sp>
        <p:nvSpPr>
          <p:cNvPr id="36" name="タイトル 1"/>
          <p:cNvSpPr txBox="1">
            <a:spLocks/>
          </p:cNvSpPr>
          <p:nvPr/>
        </p:nvSpPr>
        <p:spPr>
          <a:xfrm>
            <a:off x="14743945" y="9024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５</a:t>
            </a:r>
            <a:endParaRPr lang="ja-JP" altLang="en-US" sz="1600" b="1"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876" y="8146782"/>
            <a:ext cx="891007" cy="116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2898" y="7990683"/>
            <a:ext cx="701261" cy="138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041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吹き出し 12"/>
          <p:cNvSpPr/>
          <p:nvPr/>
        </p:nvSpPr>
        <p:spPr bwMode="auto">
          <a:xfrm>
            <a:off x="170407" y="5922888"/>
            <a:ext cx="6228482" cy="4279545"/>
          </a:xfrm>
          <a:custGeom>
            <a:avLst/>
            <a:gdLst>
              <a:gd name="connsiteX0" fmla="*/ 0 w 6228482"/>
              <a:gd name="connsiteY0" fmla="*/ 0 h 3709648"/>
              <a:gd name="connsiteX1" fmla="*/ 3633281 w 6228482"/>
              <a:gd name="connsiteY1" fmla="*/ 0 h 3709648"/>
              <a:gd name="connsiteX2" fmla="*/ 3719027 w 6228482"/>
              <a:gd name="connsiteY2" fmla="*/ -932754 h 3709648"/>
              <a:gd name="connsiteX3" fmla="*/ 5190402 w 6228482"/>
              <a:gd name="connsiteY3" fmla="*/ 0 h 3709648"/>
              <a:gd name="connsiteX4" fmla="*/ 6228482 w 6228482"/>
              <a:gd name="connsiteY4" fmla="*/ 0 h 3709648"/>
              <a:gd name="connsiteX5" fmla="*/ 6228482 w 6228482"/>
              <a:gd name="connsiteY5" fmla="*/ 618275 h 3709648"/>
              <a:gd name="connsiteX6" fmla="*/ 6228482 w 6228482"/>
              <a:gd name="connsiteY6" fmla="*/ 618275 h 3709648"/>
              <a:gd name="connsiteX7" fmla="*/ 6228482 w 6228482"/>
              <a:gd name="connsiteY7" fmla="*/ 1545687 h 3709648"/>
              <a:gd name="connsiteX8" fmla="*/ 6228482 w 6228482"/>
              <a:gd name="connsiteY8" fmla="*/ 3709648 h 3709648"/>
              <a:gd name="connsiteX9" fmla="*/ 5190402 w 6228482"/>
              <a:gd name="connsiteY9" fmla="*/ 3709648 h 3709648"/>
              <a:gd name="connsiteX10" fmla="*/ 3633281 w 6228482"/>
              <a:gd name="connsiteY10" fmla="*/ 3709648 h 3709648"/>
              <a:gd name="connsiteX11" fmla="*/ 3633281 w 6228482"/>
              <a:gd name="connsiteY11" fmla="*/ 3709648 h 3709648"/>
              <a:gd name="connsiteX12" fmla="*/ 0 w 6228482"/>
              <a:gd name="connsiteY12" fmla="*/ 3709648 h 3709648"/>
              <a:gd name="connsiteX13" fmla="*/ 0 w 6228482"/>
              <a:gd name="connsiteY13" fmla="*/ 1545687 h 3709648"/>
              <a:gd name="connsiteX14" fmla="*/ 0 w 6228482"/>
              <a:gd name="connsiteY14" fmla="*/ 618275 h 3709648"/>
              <a:gd name="connsiteX15" fmla="*/ 0 w 6228482"/>
              <a:gd name="connsiteY15" fmla="*/ 618275 h 3709648"/>
              <a:gd name="connsiteX16" fmla="*/ 0 w 6228482"/>
              <a:gd name="connsiteY16" fmla="*/ 0 h 3709648"/>
              <a:gd name="connsiteX0" fmla="*/ 0 w 6228482"/>
              <a:gd name="connsiteY0" fmla="*/ 932754 h 4642402"/>
              <a:gd name="connsiteX1" fmla="*/ 1122309 w 6228482"/>
              <a:gd name="connsiteY1" fmla="*/ 932754 h 4642402"/>
              <a:gd name="connsiteX2" fmla="*/ 3719027 w 6228482"/>
              <a:gd name="connsiteY2" fmla="*/ 0 h 4642402"/>
              <a:gd name="connsiteX3" fmla="*/ 5190402 w 6228482"/>
              <a:gd name="connsiteY3" fmla="*/ 932754 h 4642402"/>
              <a:gd name="connsiteX4" fmla="*/ 6228482 w 6228482"/>
              <a:gd name="connsiteY4" fmla="*/ 932754 h 4642402"/>
              <a:gd name="connsiteX5" fmla="*/ 6228482 w 6228482"/>
              <a:gd name="connsiteY5" fmla="*/ 1551029 h 4642402"/>
              <a:gd name="connsiteX6" fmla="*/ 6228482 w 6228482"/>
              <a:gd name="connsiteY6" fmla="*/ 1551029 h 4642402"/>
              <a:gd name="connsiteX7" fmla="*/ 6228482 w 6228482"/>
              <a:gd name="connsiteY7" fmla="*/ 2478441 h 4642402"/>
              <a:gd name="connsiteX8" fmla="*/ 6228482 w 6228482"/>
              <a:gd name="connsiteY8" fmla="*/ 4642402 h 4642402"/>
              <a:gd name="connsiteX9" fmla="*/ 5190402 w 6228482"/>
              <a:gd name="connsiteY9" fmla="*/ 4642402 h 4642402"/>
              <a:gd name="connsiteX10" fmla="*/ 3633281 w 6228482"/>
              <a:gd name="connsiteY10" fmla="*/ 4642402 h 4642402"/>
              <a:gd name="connsiteX11" fmla="*/ 3633281 w 6228482"/>
              <a:gd name="connsiteY11" fmla="*/ 4642402 h 4642402"/>
              <a:gd name="connsiteX12" fmla="*/ 0 w 6228482"/>
              <a:gd name="connsiteY12" fmla="*/ 4642402 h 4642402"/>
              <a:gd name="connsiteX13" fmla="*/ 0 w 6228482"/>
              <a:gd name="connsiteY13" fmla="*/ 2478441 h 4642402"/>
              <a:gd name="connsiteX14" fmla="*/ 0 w 6228482"/>
              <a:gd name="connsiteY14" fmla="*/ 1551029 h 4642402"/>
              <a:gd name="connsiteX15" fmla="*/ 0 w 6228482"/>
              <a:gd name="connsiteY15" fmla="*/ 1551029 h 4642402"/>
              <a:gd name="connsiteX16" fmla="*/ 0 w 6228482"/>
              <a:gd name="connsiteY16" fmla="*/ 932754 h 4642402"/>
              <a:gd name="connsiteX0" fmla="*/ 0 w 6228482"/>
              <a:gd name="connsiteY0" fmla="*/ 569897 h 4279545"/>
              <a:gd name="connsiteX1" fmla="*/ 1122309 w 6228482"/>
              <a:gd name="connsiteY1" fmla="*/ 569897 h 4279545"/>
              <a:gd name="connsiteX2" fmla="*/ 1788627 w 6228482"/>
              <a:gd name="connsiteY2" fmla="*/ 0 h 4279545"/>
              <a:gd name="connsiteX3" fmla="*/ 5190402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569897 h 4279545"/>
              <a:gd name="connsiteX1" fmla="*/ 1122309 w 6228482"/>
              <a:gd name="connsiteY1" fmla="*/ 569897 h 4279545"/>
              <a:gd name="connsiteX2" fmla="*/ 1788627 w 6228482"/>
              <a:gd name="connsiteY2" fmla="*/ 0 h 4279545"/>
              <a:gd name="connsiteX3" fmla="*/ 2229488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8482" h="4279545">
                <a:moveTo>
                  <a:pt x="0" y="569897"/>
                </a:moveTo>
                <a:lnTo>
                  <a:pt x="1122309" y="569897"/>
                </a:lnTo>
                <a:lnTo>
                  <a:pt x="1788627" y="0"/>
                </a:lnTo>
                <a:lnTo>
                  <a:pt x="2229488" y="569897"/>
                </a:lnTo>
                <a:lnTo>
                  <a:pt x="6228482" y="569897"/>
                </a:lnTo>
                <a:lnTo>
                  <a:pt x="6228482" y="1188172"/>
                </a:lnTo>
                <a:lnTo>
                  <a:pt x="6228482" y="1188172"/>
                </a:lnTo>
                <a:lnTo>
                  <a:pt x="6228482" y="2115584"/>
                </a:lnTo>
                <a:lnTo>
                  <a:pt x="6228482" y="4279545"/>
                </a:lnTo>
                <a:lnTo>
                  <a:pt x="5190402" y="4279545"/>
                </a:lnTo>
                <a:lnTo>
                  <a:pt x="3633281" y="4279545"/>
                </a:lnTo>
                <a:lnTo>
                  <a:pt x="3633281" y="4279545"/>
                </a:lnTo>
                <a:lnTo>
                  <a:pt x="0" y="4279545"/>
                </a:lnTo>
                <a:lnTo>
                  <a:pt x="0" y="2115584"/>
                </a:lnTo>
                <a:lnTo>
                  <a:pt x="0" y="1188172"/>
                </a:lnTo>
                <a:lnTo>
                  <a:pt x="0" y="1188172"/>
                </a:lnTo>
                <a:lnTo>
                  <a:pt x="0" y="569897"/>
                </a:lnTo>
                <a:close/>
              </a:path>
            </a:pathLst>
          </a:custGeom>
          <a:solidFill>
            <a:schemeClr val="tx2">
              <a:lumMod val="20000"/>
              <a:lumOff val="80000"/>
            </a:schemeClr>
          </a:soli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286" y="8159700"/>
            <a:ext cx="11049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下矢印 24"/>
          <p:cNvSpPr/>
          <p:nvPr/>
        </p:nvSpPr>
        <p:spPr bwMode="auto">
          <a:xfrm>
            <a:off x="-37943" y="8376237"/>
            <a:ext cx="6196832" cy="93102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alpha val="75000"/>
                </a:schemeClr>
              </a:gs>
              <a:gs pos="67000">
                <a:srgbClr val="B9CDE5">
                  <a:alpha val="21000"/>
                </a:srgbClr>
              </a:gs>
              <a:gs pos="41000">
                <a:schemeClr val="accent1">
                  <a:lumMod val="60000"/>
                  <a:lumOff val="40000"/>
                  <a:alpha val="75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1419" tIns="45710" rIns="91419" bIns="45710"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四角形吹き出し 12"/>
          <p:cNvSpPr/>
          <p:nvPr/>
        </p:nvSpPr>
        <p:spPr bwMode="auto">
          <a:xfrm>
            <a:off x="9734402" y="5920280"/>
            <a:ext cx="5686089" cy="4323088"/>
          </a:xfrm>
          <a:custGeom>
            <a:avLst/>
            <a:gdLst>
              <a:gd name="connsiteX0" fmla="*/ 0 w 6228482"/>
              <a:gd name="connsiteY0" fmla="*/ 0 h 3709648"/>
              <a:gd name="connsiteX1" fmla="*/ 3633281 w 6228482"/>
              <a:gd name="connsiteY1" fmla="*/ 0 h 3709648"/>
              <a:gd name="connsiteX2" fmla="*/ 3719027 w 6228482"/>
              <a:gd name="connsiteY2" fmla="*/ -932754 h 3709648"/>
              <a:gd name="connsiteX3" fmla="*/ 5190402 w 6228482"/>
              <a:gd name="connsiteY3" fmla="*/ 0 h 3709648"/>
              <a:gd name="connsiteX4" fmla="*/ 6228482 w 6228482"/>
              <a:gd name="connsiteY4" fmla="*/ 0 h 3709648"/>
              <a:gd name="connsiteX5" fmla="*/ 6228482 w 6228482"/>
              <a:gd name="connsiteY5" fmla="*/ 618275 h 3709648"/>
              <a:gd name="connsiteX6" fmla="*/ 6228482 w 6228482"/>
              <a:gd name="connsiteY6" fmla="*/ 618275 h 3709648"/>
              <a:gd name="connsiteX7" fmla="*/ 6228482 w 6228482"/>
              <a:gd name="connsiteY7" fmla="*/ 1545687 h 3709648"/>
              <a:gd name="connsiteX8" fmla="*/ 6228482 w 6228482"/>
              <a:gd name="connsiteY8" fmla="*/ 3709648 h 3709648"/>
              <a:gd name="connsiteX9" fmla="*/ 5190402 w 6228482"/>
              <a:gd name="connsiteY9" fmla="*/ 3709648 h 3709648"/>
              <a:gd name="connsiteX10" fmla="*/ 3633281 w 6228482"/>
              <a:gd name="connsiteY10" fmla="*/ 3709648 h 3709648"/>
              <a:gd name="connsiteX11" fmla="*/ 3633281 w 6228482"/>
              <a:gd name="connsiteY11" fmla="*/ 3709648 h 3709648"/>
              <a:gd name="connsiteX12" fmla="*/ 0 w 6228482"/>
              <a:gd name="connsiteY12" fmla="*/ 3709648 h 3709648"/>
              <a:gd name="connsiteX13" fmla="*/ 0 w 6228482"/>
              <a:gd name="connsiteY13" fmla="*/ 1545687 h 3709648"/>
              <a:gd name="connsiteX14" fmla="*/ 0 w 6228482"/>
              <a:gd name="connsiteY14" fmla="*/ 618275 h 3709648"/>
              <a:gd name="connsiteX15" fmla="*/ 0 w 6228482"/>
              <a:gd name="connsiteY15" fmla="*/ 618275 h 3709648"/>
              <a:gd name="connsiteX16" fmla="*/ 0 w 6228482"/>
              <a:gd name="connsiteY16" fmla="*/ 0 h 3709648"/>
              <a:gd name="connsiteX0" fmla="*/ 0 w 6228482"/>
              <a:gd name="connsiteY0" fmla="*/ 932754 h 4642402"/>
              <a:gd name="connsiteX1" fmla="*/ 1122309 w 6228482"/>
              <a:gd name="connsiteY1" fmla="*/ 932754 h 4642402"/>
              <a:gd name="connsiteX2" fmla="*/ 3719027 w 6228482"/>
              <a:gd name="connsiteY2" fmla="*/ 0 h 4642402"/>
              <a:gd name="connsiteX3" fmla="*/ 5190402 w 6228482"/>
              <a:gd name="connsiteY3" fmla="*/ 932754 h 4642402"/>
              <a:gd name="connsiteX4" fmla="*/ 6228482 w 6228482"/>
              <a:gd name="connsiteY4" fmla="*/ 932754 h 4642402"/>
              <a:gd name="connsiteX5" fmla="*/ 6228482 w 6228482"/>
              <a:gd name="connsiteY5" fmla="*/ 1551029 h 4642402"/>
              <a:gd name="connsiteX6" fmla="*/ 6228482 w 6228482"/>
              <a:gd name="connsiteY6" fmla="*/ 1551029 h 4642402"/>
              <a:gd name="connsiteX7" fmla="*/ 6228482 w 6228482"/>
              <a:gd name="connsiteY7" fmla="*/ 2478441 h 4642402"/>
              <a:gd name="connsiteX8" fmla="*/ 6228482 w 6228482"/>
              <a:gd name="connsiteY8" fmla="*/ 4642402 h 4642402"/>
              <a:gd name="connsiteX9" fmla="*/ 5190402 w 6228482"/>
              <a:gd name="connsiteY9" fmla="*/ 4642402 h 4642402"/>
              <a:gd name="connsiteX10" fmla="*/ 3633281 w 6228482"/>
              <a:gd name="connsiteY10" fmla="*/ 4642402 h 4642402"/>
              <a:gd name="connsiteX11" fmla="*/ 3633281 w 6228482"/>
              <a:gd name="connsiteY11" fmla="*/ 4642402 h 4642402"/>
              <a:gd name="connsiteX12" fmla="*/ 0 w 6228482"/>
              <a:gd name="connsiteY12" fmla="*/ 4642402 h 4642402"/>
              <a:gd name="connsiteX13" fmla="*/ 0 w 6228482"/>
              <a:gd name="connsiteY13" fmla="*/ 2478441 h 4642402"/>
              <a:gd name="connsiteX14" fmla="*/ 0 w 6228482"/>
              <a:gd name="connsiteY14" fmla="*/ 1551029 h 4642402"/>
              <a:gd name="connsiteX15" fmla="*/ 0 w 6228482"/>
              <a:gd name="connsiteY15" fmla="*/ 1551029 h 4642402"/>
              <a:gd name="connsiteX16" fmla="*/ 0 w 6228482"/>
              <a:gd name="connsiteY16" fmla="*/ 932754 h 4642402"/>
              <a:gd name="connsiteX0" fmla="*/ 0 w 6228482"/>
              <a:gd name="connsiteY0" fmla="*/ 569897 h 4279545"/>
              <a:gd name="connsiteX1" fmla="*/ 1122309 w 6228482"/>
              <a:gd name="connsiteY1" fmla="*/ 569897 h 4279545"/>
              <a:gd name="connsiteX2" fmla="*/ 1788627 w 6228482"/>
              <a:gd name="connsiteY2" fmla="*/ 0 h 4279545"/>
              <a:gd name="connsiteX3" fmla="*/ 5190402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569897 h 4279545"/>
              <a:gd name="connsiteX1" fmla="*/ 1122309 w 6228482"/>
              <a:gd name="connsiteY1" fmla="*/ 569897 h 4279545"/>
              <a:gd name="connsiteX2" fmla="*/ 1788627 w 6228482"/>
              <a:gd name="connsiteY2" fmla="*/ 0 h 4279545"/>
              <a:gd name="connsiteX3" fmla="*/ 2229488 w 6228482"/>
              <a:gd name="connsiteY3" fmla="*/ 569897 h 4279545"/>
              <a:gd name="connsiteX4" fmla="*/ 6228482 w 6228482"/>
              <a:gd name="connsiteY4" fmla="*/ 569897 h 4279545"/>
              <a:gd name="connsiteX5" fmla="*/ 6228482 w 6228482"/>
              <a:gd name="connsiteY5" fmla="*/ 1188172 h 4279545"/>
              <a:gd name="connsiteX6" fmla="*/ 6228482 w 6228482"/>
              <a:gd name="connsiteY6" fmla="*/ 1188172 h 4279545"/>
              <a:gd name="connsiteX7" fmla="*/ 6228482 w 6228482"/>
              <a:gd name="connsiteY7" fmla="*/ 2115584 h 4279545"/>
              <a:gd name="connsiteX8" fmla="*/ 6228482 w 6228482"/>
              <a:gd name="connsiteY8" fmla="*/ 4279545 h 4279545"/>
              <a:gd name="connsiteX9" fmla="*/ 5190402 w 6228482"/>
              <a:gd name="connsiteY9" fmla="*/ 4279545 h 4279545"/>
              <a:gd name="connsiteX10" fmla="*/ 3633281 w 6228482"/>
              <a:gd name="connsiteY10" fmla="*/ 4279545 h 4279545"/>
              <a:gd name="connsiteX11" fmla="*/ 3633281 w 6228482"/>
              <a:gd name="connsiteY11" fmla="*/ 4279545 h 4279545"/>
              <a:gd name="connsiteX12" fmla="*/ 0 w 6228482"/>
              <a:gd name="connsiteY12" fmla="*/ 4279545 h 4279545"/>
              <a:gd name="connsiteX13" fmla="*/ 0 w 6228482"/>
              <a:gd name="connsiteY13" fmla="*/ 2115584 h 4279545"/>
              <a:gd name="connsiteX14" fmla="*/ 0 w 6228482"/>
              <a:gd name="connsiteY14" fmla="*/ 1188172 h 4279545"/>
              <a:gd name="connsiteX15" fmla="*/ 0 w 6228482"/>
              <a:gd name="connsiteY15" fmla="*/ 1188172 h 4279545"/>
              <a:gd name="connsiteX16" fmla="*/ 0 w 6228482"/>
              <a:gd name="connsiteY16" fmla="*/ 569897 h 4279545"/>
              <a:gd name="connsiteX0" fmla="*/ 0 w 6228482"/>
              <a:gd name="connsiteY0" fmla="*/ 613440 h 4323088"/>
              <a:gd name="connsiteX1" fmla="*/ 1122309 w 6228482"/>
              <a:gd name="connsiteY1" fmla="*/ 613440 h 4323088"/>
              <a:gd name="connsiteX2" fmla="*/ 1422956 w 6228482"/>
              <a:gd name="connsiteY2" fmla="*/ 0 h 4323088"/>
              <a:gd name="connsiteX3" fmla="*/ 2229488 w 6228482"/>
              <a:gd name="connsiteY3" fmla="*/ 613440 h 4323088"/>
              <a:gd name="connsiteX4" fmla="*/ 6228482 w 6228482"/>
              <a:gd name="connsiteY4" fmla="*/ 613440 h 4323088"/>
              <a:gd name="connsiteX5" fmla="*/ 6228482 w 6228482"/>
              <a:gd name="connsiteY5" fmla="*/ 1231715 h 4323088"/>
              <a:gd name="connsiteX6" fmla="*/ 6228482 w 6228482"/>
              <a:gd name="connsiteY6" fmla="*/ 1231715 h 4323088"/>
              <a:gd name="connsiteX7" fmla="*/ 6228482 w 6228482"/>
              <a:gd name="connsiteY7" fmla="*/ 2159127 h 4323088"/>
              <a:gd name="connsiteX8" fmla="*/ 6228482 w 6228482"/>
              <a:gd name="connsiteY8" fmla="*/ 4323088 h 4323088"/>
              <a:gd name="connsiteX9" fmla="*/ 5190402 w 6228482"/>
              <a:gd name="connsiteY9" fmla="*/ 4323088 h 4323088"/>
              <a:gd name="connsiteX10" fmla="*/ 3633281 w 6228482"/>
              <a:gd name="connsiteY10" fmla="*/ 4323088 h 4323088"/>
              <a:gd name="connsiteX11" fmla="*/ 3633281 w 6228482"/>
              <a:gd name="connsiteY11" fmla="*/ 4323088 h 4323088"/>
              <a:gd name="connsiteX12" fmla="*/ 0 w 6228482"/>
              <a:gd name="connsiteY12" fmla="*/ 4323088 h 4323088"/>
              <a:gd name="connsiteX13" fmla="*/ 0 w 6228482"/>
              <a:gd name="connsiteY13" fmla="*/ 2159127 h 4323088"/>
              <a:gd name="connsiteX14" fmla="*/ 0 w 6228482"/>
              <a:gd name="connsiteY14" fmla="*/ 1231715 h 4323088"/>
              <a:gd name="connsiteX15" fmla="*/ 0 w 6228482"/>
              <a:gd name="connsiteY15" fmla="*/ 1231715 h 4323088"/>
              <a:gd name="connsiteX16" fmla="*/ 0 w 6228482"/>
              <a:gd name="connsiteY16" fmla="*/ 613440 h 432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8482" h="4323088">
                <a:moveTo>
                  <a:pt x="0" y="613440"/>
                </a:moveTo>
                <a:lnTo>
                  <a:pt x="1122309" y="613440"/>
                </a:lnTo>
                <a:lnTo>
                  <a:pt x="1422956" y="0"/>
                </a:lnTo>
                <a:lnTo>
                  <a:pt x="2229488" y="613440"/>
                </a:lnTo>
                <a:lnTo>
                  <a:pt x="6228482" y="613440"/>
                </a:lnTo>
                <a:lnTo>
                  <a:pt x="6228482" y="1231715"/>
                </a:lnTo>
                <a:lnTo>
                  <a:pt x="6228482" y="1231715"/>
                </a:lnTo>
                <a:lnTo>
                  <a:pt x="6228482" y="2159127"/>
                </a:lnTo>
                <a:lnTo>
                  <a:pt x="6228482" y="4323088"/>
                </a:lnTo>
                <a:lnTo>
                  <a:pt x="5190402" y="4323088"/>
                </a:lnTo>
                <a:lnTo>
                  <a:pt x="3633281" y="4323088"/>
                </a:lnTo>
                <a:lnTo>
                  <a:pt x="3633281" y="4323088"/>
                </a:lnTo>
                <a:lnTo>
                  <a:pt x="0" y="4323088"/>
                </a:lnTo>
                <a:lnTo>
                  <a:pt x="0" y="2159127"/>
                </a:lnTo>
                <a:lnTo>
                  <a:pt x="0" y="1231715"/>
                </a:lnTo>
                <a:lnTo>
                  <a:pt x="0" y="1231715"/>
                </a:lnTo>
                <a:lnTo>
                  <a:pt x="0" y="613440"/>
                </a:lnTo>
                <a:close/>
              </a:path>
            </a:pathLst>
          </a:custGeom>
          <a:solidFill>
            <a:schemeClr val="tx2">
              <a:lumMod val="20000"/>
              <a:lumOff val="80000"/>
            </a:schemeClr>
          </a:solidFill>
          <a:ln>
            <a:noFill/>
          </a:ln>
          <a:effectLst/>
          <a:extLst/>
        </p:spPr>
        <p:txBody>
          <a:bodyPr vert="horz" wrap="squar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bwMode="auto">
          <a:xfrm>
            <a:off x="186661" y="2118798"/>
            <a:ext cx="15097288" cy="4236023"/>
          </a:xfrm>
          <a:prstGeom prst="roundRect">
            <a:avLst>
              <a:gd name="adj" fmla="val 2038"/>
            </a:avLst>
          </a:prstGeom>
          <a:noFill/>
          <a:ln w="127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40" tIns="44621" rIns="89240" bIns="44621" numCol="1" spcCol="0"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上矢印 15"/>
          <p:cNvSpPr/>
          <p:nvPr/>
        </p:nvSpPr>
        <p:spPr bwMode="auto">
          <a:xfrm>
            <a:off x="5936612" y="6210921"/>
            <a:ext cx="4269931" cy="2296592"/>
          </a:xfrm>
          <a:custGeom>
            <a:avLst/>
            <a:gdLst>
              <a:gd name="connsiteX0" fmla="*/ 0 w 4041175"/>
              <a:gd name="connsiteY0" fmla="*/ 689848 h 2232444"/>
              <a:gd name="connsiteX1" fmla="*/ 2020588 w 4041175"/>
              <a:gd name="connsiteY1" fmla="*/ 0 h 2232444"/>
              <a:gd name="connsiteX2" fmla="*/ 4041175 w 4041175"/>
              <a:gd name="connsiteY2" fmla="*/ 689848 h 2232444"/>
              <a:gd name="connsiteX3" fmla="*/ 3248600 w 4041175"/>
              <a:gd name="connsiteY3" fmla="*/ 689848 h 2232444"/>
              <a:gd name="connsiteX4" fmla="*/ 3248600 w 4041175"/>
              <a:gd name="connsiteY4" fmla="*/ 2232444 h 2232444"/>
              <a:gd name="connsiteX5" fmla="*/ 792575 w 4041175"/>
              <a:gd name="connsiteY5" fmla="*/ 2232444 h 2232444"/>
              <a:gd name="connsiteX6" fmla="*/ 792575 w 4041175"/>
              <a:gd name="connsiteY6" fmla="*/ 689848 h 2232444"/>
              <a:gd name="connsiteX7" fmla="*/ 0 w 4041175"/>
              <a:gd name="connsiteY7" fmla="*/ 689848 h 2232444"/>
              <a:gd name="connsiteX0" fmla="*/ 426625 w 4467800"/>
              <a:gd name="connsiteY0" fmla="*/ 689848 h 2871073"/>
              <a:gd name="connsiteX1" fmla="*/ 2447213 w 4467800"/>
              <a:gd name="connsiteY1" fmla="*/ 0 h 2871073"/>
              <a:gd name="connsiteX2" fmla="*/ 4467800 w 4467800"/>
              <a:gd name="connsiteY2" fmla="*/ 689848 h 2871073"/>
              <a:gd name="connsiteX3" fmla="*/ 3675225 w 4467800"/>
              <a:gd name="connsiteY3" fmla="*/ 689848 h 2871073"/>
              <a:gd name="connsiteX4" fmla="*/ 3675225 w 4467800"/>
              <a:gd name="connsiteY4" fmla="*/ 2232444 h 2871073"/>
              <a:gd name="connsiteX5" fmla="*/ 0 w 4467800"/>
              <a:gd name="connsiteY5" fmla="*/ 2871073 h 2871073"/>
              <a:gd name="connsiteX6" fmla="*/ 1219200 w 4467800"/>
              <a:gd name="connsiteY6" fmla="*/ 689848 h 2871073"/>
              <a:gd name="connsiteX7" fmla="*/ 426625 w 4467800"/>
              <a:gd name="connsiteY7" fmla="*/ 689848 h 2871073"/>
              <a:gd name="connsiteX0" fmla="*/ 426625 w 4691225"/>
              <a:gd name="connsiteY0" fmla="*/ 689848 h 2871073"/>
              <a:gd name="connsiteX1" fmla="*/ 2447213 w 4691225"/>
              <a:gd name="connsiteY1" fmla="*/ 0 h 2871073"/>
              <a:gd name="connsiteX2" fmla="*/ 4467800 w 4691225"/>
              <a:gd name="connsiteY2" fmla="*/ 689848 h 2871073"/>
              <a:gd name="connsiteX3" fmla="*/ 3675225 w 4691225"/>
              <a:gd name="connsiteY3" fmla="*/ 689848 h 2871073"/>
              <a:gd name="connsiteX4" fmla="*/ 4691225 w 4691225"/>
              <a:gd name="connsiteY4" fmla="*/ 2871073 h 2871073"/>
              <a:gd name="connsiteX5" fmla="*/ 0 w 4691225"/>
              <a:gd name="connsiteY5" fmla="*/ 2871073 h 2871073"/>
              <a:gd name="connsiteX6" fmla="*/ 1219200 w 4691225"/>
              <a:gd name="connsiteY6" fmla="*/ 689848 h 2871073"/>
              <a:gd name="connsiteX7" fmla="*/ 426625 w 4691225"/>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 name="connsiteX0" fmla="*/ 426625 w 4952482"/>
              <a:gd name="connsiteY0" fmla="*/ 689848 h 2871073"/>
              <a:gd name="connsiteX1" fmla="*/ 2447213 w 4952482"/>
              <a:gd name="connsiteY1" fmla="*/ 0 h 2871073"/>
              <a:gd name="connsiteX2" fmla="*/ 4467800 w 4952482"/>
              <a:gd name="connsiteY2" fmla="*/ 689848 h 2871073"/>
              <a:gd name="connsiteX3" fmla="*/ 3675225 w 4952482"/>
              <a:gd name="connsiteY3" fmla="*/ 689848 h 2871073"/>
              <a:gd name="connsiteX4" fmla="*/ 4952482 w 4952482"/>
              <a:gd name="connsiteY4" fmla="*/ 2871073 h 2871073"/>
              <a:gd name="connsiteX5" fmla="*/ 0 w 4952482"/>
              <a:gd name="connsiteY5" fmla="*/ 2871073 h 2871073"/>
              <a:gd name="connsiteX6" fmla="*/ 1219200 w 4952482"/>
              <a:gd name="connsiteY6" fmla="*/ 689848 h 2871073"/>
              <a:gd name="connsiteX7" fmla="*/ 426625 w 4952482"/>
              <a:gd name="connsiteY7" fmla="*/ 689848 h 287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482" h="2871073">
                <a:moveTo>
                  <a:pt x="426625" y="689848"/>
                </a:moveTo>
                <a:lnTo>
                  <a:pt x="2447213" y="0"/>
                </a:lnTo>
                <a:lnTo>
                  <a:pt x="4467800" y="689848"/>
                </a:lnTo>
                <a:lnTo>
                  <a:pt x="3675225" y="689848"/>
                </a:lnTo>
                <a:lnTo>
                  <a:pt x="4952482" y="2871073"/>
                </a:lnTo>
                <a:cubicBezTo>
                  <a:pt x="2546912" y="2145358"/>
                  <a:pt x="2434599" y="2159873"/>
                  <a:pt x="0" y="2871073"/>
                </a:cubicBezTo>
                <a:lnTo>
                  <a:pt x="1219200" y="689848"/>
                </a:lnTo>
                <a:lnTo>
                  <a:pt x="426625" y="689848"/>
                </a:lnTo>
                <a:close/>
              </a:path>
            </a:pathLst>
          </a:custGeom>
          <a:solidFill>
            <a:schemeClr val="tx2">
              <a:lumMod val="40000"/>
              <a:lumOff val="60000"/>
            </a:schemeClr>
          </a:solidFill>
          <a:ln>
            <a:noFill/>
          </a:ln>
          <a:effectLst/>
          <a:extLst/>
        </p:spPr>
        <p:txBody>
          <a:bodyPr vert="horz" wrap="none" lIns="91429" tIns="45715" rIns="91429" bIns="45715" numCol="1" rtlCol="0" anchor="ctr" anchorCtr="0" compatLnSpc="1">
            <a:prstTxWarp prst="textNoShape">
              <a:avLst/>
            </a:prstTxWarp>
            <a:noAutofit/>
          </a:bodyPr>
          <a:lstStyle/>
          <a:p>
            <a:pPr algn="ctr" eaLnBrk="0" hangingPunct="0"/>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右矢印 4"/>
          <p:cNvSpPr/>
          <p:nvPr/>
        </p:nvSpPr>
        <p:spPr>
          <a:xfrm>
            <a:off x="9348150" y="3042479"/>
            <a:ext cx="5835314" cy="2858834"/>
          </a:xfrm>
          <a:prstGeom prst="rightArrow">
            <a:avLst>
              <a:gd name="adj1" fmla="val 100000"/>
              <a:gd name="adj2" fmla="val 27565"/>
            </a:avLst>
          </a:prstGeom>
          <a:gradFill flip="none" rotWithShape="1">
            <a:gsLst>
              <a:gs pos="0">
                <a:schemeClr val="tx2">
                  <a:lumMod val="60000"/>
                  <a:lumOff val="40000"/>
                </a:schemeClr>
              </a:gs>
              <a:gs pos="50000">
                <a:schemeClr val="accent1">
                  <a:lumMod val="40000"/>
                  <a:lumOff val="60000"/>
                </a:schemeClr>
              </a:gs>
              <a:gs pos="100000">
                <a:schemeClr val="accent1">
                  <a:tint val="23500"/>
                  <a:satMod val="1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kumimoji="1" lang="ja-JP" altLang="en-US"/>
          </a:p>
        </p:txBody>
      </p:sp>
      <p:sp>
        <p:nvSpPr>
          <p:cNvPr id="4"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rPr>
              <a:t>取　組　の　展　開</a:t>
            </a:r>
          </a:p>
        </p:txBody>
      </p:sp>
      <p:sp>
        <p:nvSpPr>
          <p:cNvPr id="19" name="Rectangle 3"/>
          <p:cNvSpPr>
            <a:spLocks noChangeArrowheads="1"/>
          </p:cNvSpPr>
          <p:nvPr/>
        </p:nvSpPr>
        <p:spPr bwMode="auto">
          <a:xfrm>
            <a:off x="107798" y="577773"/>
            <a:ext cx="15176150" cy="1260839"/>
          </a:xfrm>
          <a:prstGeom prst="rect">
            <a:avLst/>
          </a:prstGeom>
          <a:noFill/>
          <a:ln w="25400">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28" tIns="0" rIns="106628"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82121" indent="-282121" eaLnBrk="0" hangingPunct="0">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水素エネルギーの需要拡大を図るための取組は、国・自治体・事業者が一体となって長期にわたって推進していく必要が</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ある</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年度を節目とし、それまでの間をファーストステップの期間として、水素エネルギー利用の幅の拡大につながるような新たなプロジェクトを積極的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・それ以降をセカンドステップの期間として、水素エネルギー産業が大阪経済の成長エンジンとして大きく</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貢献できるよう</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、中長期的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視点に</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たった取組を推進していく</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0428691" y="6642968"/>
            <a:ext cx="4043239" cy="385214"/>
          </a:xfrm>
          <a:prstGeom prst="roundRect">
            <a:avLst>
              <a:gd name="adj" fmla="val 50000"/>
            </a:avLst>
          </a:prstGeom>
          <a:gradFill>
            <a:gsLst>
              <a:gs pos="0">
                <a:schemeClr val="tx2">
                  <a:lumMod val="5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800" b="1" dirty="0" smtClean="0">
                <a:latin typeface="Meiryo UI" pitchFamily="50" charset="-128"/>
                <a:ea typeface="Meiryo UI" pitchFamily="50" charset="-128"/>
                <a:cs typeface="Meiryo UI" pitchFamily="50" charset="-128"/>
              </a:rPr>
              <a:t>継続的・戦略的な</a:t>
            </a:r>
            <a:r>
              <a:rPr lang="ja-JP" altLang="en-US" sz="1800" b="1" dirty="0">
                <a:latin typeface="Meiryo UI" pitchFamily="50" charset="-128"/>
                <a:ea typeface="Meiryo UI" pitchFamily="50" charset="-128"/>
                <a:cs typeface="Meiryo UI" pitchFamily="50" charset="-128"/>
              </a:rPr>
              <a:t>取組の必要性</a:t>
            </a:r>
          </a:p>
        </p:txBody>
      </p:sp>
      <p:sp>
        <p:nvSpPr>
          <p:cNvPr id="51" name="サブタイトル 2"/>
          <p:cNvSpPr txBox="1">
            <a:spLocks/>
          </p:cNvSpPr>
          <p:nvPr/>
        </p:nvSpPr>
        <p:spPr>
          <a:xfrm>
            <a:off x="9812696" y="7003008"/>
            <a:ext cx="5607795" cy="864096"/>
          </a:xfrm>
          <a:prstGeom prst="rect">
            <a:avLst/>
          </a:prstGeom>
          <a:noFill/>
          <a:ln>
            <a:noFill/>
            <a:prstDash val="solid"/>
          </a:ln>
        </p:spPr>
        <p:txBody>
          <a:bodyPr vert="horz" lIns="106616" tIns="0" rIns="10661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lnSpc>
                <a:spcPts val="1777"/>
              </a:lnSpc>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水素</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社会を実現し、我が国が国際競争力をもった産業分野を伸ばしていくためには、短期的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・局地的な取組で</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終わることなく、</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1777"/>
              </a:lnSpc>
              <a:spcBef>
                <a:spcPts val="0"/>
              </a:spcBef>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中長期的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視点に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たった継続的かつ戦略的</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取組とすることが必要</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サブタイトル 2"/>
          <p:cNvSpPr txBox="1">
            <a:spLocks/>
          </p:cNvSpPr>
          <p:nvPr/>
        </p:nvSpPr>
        <p:spPr>
          <a:xfrm>
            <a:off x="9825127" y="8011120"/>
            <a:ext cx="1803955" cy="270768"/>
          </a:xfrm>
          <a:prstGeom prst="rect">
            <a:avLst/>
          </a:prstGeom>
          <a:noFill/>
          <a:ln>
            <a:noFill/>
            <a:prstDash val="solid"/>
          </a:ln>
        </p:spPr>
        <p:txBody>
          <a:bodyPr vert="horz" lIns="106616" tIns="0" rIns="10661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３つの拡がり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11621884" y="7867104"/>
            <a:ext cx="1877751" cy="735408"/>
          </a:xfrm>
          <a:prstGeom prst="roundRect">
            <a:avLst>
              <a:gd name="adj" fmla="val 17386"/>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産業の発展</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（水素産業の拡がり）</a:t>
            </a:r>
          </a:p>
        </p:txBody>
      </p:sp>
      <p:sp>
        <p:nvSpPr>
          <p:cNvPr id="68" name="角丸四角形 67"/>
          <p:cNvSpPr/>
          <p:nvPr/>
        </p:nvSpPr>
        <p:spPr>
          <a:xfrm>
            <a:off x="10185634" y="9091240"/>
            <a:ext cx="1731480" cy="735408"/>
          </a:xfrm>
          <a:prstGeom prst="roundRect">
            <a:avLst>
              <a:gd name="adj" fmla="val 12229"/>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関連産業の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イノベーション誘発</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（他産業への拡がり）</a:t>
            </a:r>
          </a:p>
        </p:txBody>
      </p:sp>
      <p:sp>
        <p:nvSpPr>
          <p:cNvPr id="69" name="角丸四角形 68"/>
          <p:cNvSpPr/>
          <p:nvPr/>
        </p:nvSpPr>
        <p:spPr>
          <a:xfrm>
            <a:off x="13233397" y="9091240"/>
            <a:ext cx="1897832" cy="735408"/>
          </a:xfrm>
          <a:prstGeom prst="roundRect">
            <a:avLst>
              <a:gd name="adj" fmla="val 21272"/>
            </a:avLst>
          </a:prstGeom>
          <a:gradFill flip="none" rotWithShape="1">
            <a:gsLst>
              <a:gs pos="0">
                <a:schemeClr val="accent3">
                  <a:lumMod val="20000"/>
                  <a:lumOff val="80000"/>
                </a:schemeClr>
              </a:gs>
              <a:gs pos="32000">
                <a:schemeClr val="accent3">
                  <a:lumMod val="20000"/>
                  <a:lumOff val="80000"/>
                </a:schemeClr>
              </a:gs>
              <a:gs pos="61000">
                <a:srgbClr val="66FF33">
                  <a:alpha val="83000"/>
                </a:srgbClr>
              </a:gs>
              <a:gs pos="100000">
                <a:srgbClr val="00CC00"/>
              </a:gs>
            </a:gsLst>
            <a:path path="circle">
              <a:fillToRect l="50000" t="50000" r="50000" b="50000"/>
            </a:path>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大阪から関西</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そして全国へ</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（地域の拡がり）</a:t>
            </a:r>
          </a:p>
        </p:txBody>
      </p:sp>
      <p:sp>
        <p:nvSpPr>
          <p:cNvPr id="50" name="角丸四角形 49"/>
          <p:cNvSpPr/>
          <p:nvPr/>
        </p:nvSpPr>
        <p:spPr>
          <a:xfrm>
            <a:off x="448959" y="6642968"/>
            <a:ext cx="5402181" cy="540000"/>
          </a:xfrm>
          <a:prstGeom prst="roundRect">
            <a:avLst>
              <a:gd name="adj" fmla="val 50000"/>
            </a:avLst>
          </a:prstGeom>
          <a:gradFill>
            <a:gsLst>
              <a:gs pos="0">
                <a:schemeClr val="tx2">
                  <a:lumMod val="50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lIns="58990" tIns="29496" rIns="58990" bIns="29496" anchor="ctr"/>
          <a:lstStyle/>
          <a:p>
            <a:pPr algn="ctr" defTabSz="1317269">
              <a:defRPr/>
            </a:pPr>
            <a:r>
              <a:rPr lang="ja-JP" altLang="en-US" sz="1800" b="1" dirty="0" smtClean="0">
                <a:latin typeface="Meiryo UI" pitchFamily="50" charset="-128"/>
                <a:ea typeface="Meiryo UI" pitchFamily="50" charset="-128"/>
                <a:cs typeface="Meiryo UI" pitchFamily="50" charset="-128"/>
              </a:rPr>
              <a:t>プロモーション活動の強化</a:t>
            </a:r>
            <a:endParaRPr lang="en-US" altLang="ja-JP" sz="1800" b="1" dirty="0" smtClean="0">
              <a:latin typeface="Meiryo UI" pitchFamily="50" charset="-128"/>
              <a:ea typeface="Meiryo UI" pitchFamily="50" charset="-128"/>
              <a:cs typeface="Meiryo UI" pitchFamily="50" charset="-128"/>
            </a:endParaRPr>
          </a:p>
          <a:p>
            <a:pPr algn="ctr" defTabSz="1317269">
              <a:defRPr/>
            </a:pP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グリーンイノベーション</a:t>
            </a:r>
            <a:r>
              <a:rPr lang="ja-JP" altLang="en-US" sz="1600" dirty="0">
                <a:latin typeface="Meiryo UI" pitchFamily="50" charset="-128"/>
                <a:ea typeface="Meiryo UI" pitchFamily="50" charset="-128"/>
                <a:cs typeface="Meiryo UI" pitchFamily="50" charset="-128"/>
              </a:rPr>
              <a:t>関連企業の立地</a:t>
            </a:r>
            <a:r>
              <a:rPr lang="ja-JP" altLang="en-US" sz="1600" dirty="0" smtClean="0">
                <a:latin typeface="Meiryo UI" pitchFamily="50" charset="-128"/>
                <a:ea typeface="Meiryo UI" pitchFamily="50" charset="-128"/>
                <a:cs typeface="Meiryo UI" pitchFamily="50" charset="-128"/>
              </a:rPr>
              <a:t>促進</a:t>
            </a:r>
            <a:r>
              <a:rPr lang="en-US" altLang="ja-JP" sz="1600" dirty="0" smtClean="0">
                <a:latin typeface="Meiryo UI" pitchFamily="50" charset="-128"/>
                <a:ea typeface="Meiryo UI" pitchFamily="50" charset="-128"/>
                <a:cs typeface="Meiryo UI" pitchFamily="50" charset="-128"/>
              </a:rPr>
              <a:t>〕</a:t>
            </a:r>
            <a:endParaRPr lang="ja-JP" altLang="en-US" sz="1600" dirty="0">
              <a:latin typeface="Meiryo UI" pitchFamily="50" charset="-128"/>
              <a:ea typeface="Meiryo UI" pitchFamily="50" charset="-128"/>
              <a:cs typeface="Meiryo UI" pitchFamily="50" charset="-128"/>
            </a:endParaRPr>
          </a:p>
        </p:txBody>
      </p:sp>
      <p:sp>
        <p:nvSpPr>
          <p:cNvPr id="64" name="正方形/長方形 63"/>
          <p:cNvSpPr/>
          <p:nvPr/>
        </p:nvSpPr>
        <p:spPr>
          <a:xfrm>
            <a:off x="336619" y="7147024"/>
            <a:ext cx="5891863" cy="842430"/>
          </a:xfrm>
          <a:prstGeom prst="rect">
            <a:avLst/>
          </a:prstGeom>
          <a:noFill/>
          <a:ln>
            <a:noFill/>
          </a:ln>
        </p:spPr>
        <p:style>
          <a:lnRef idx="2">
            <a:schemeClr val="dk1"/>
          </a:lnRef>
          <a:fillRef idx="1">
            <a:schemeClr val="lt1"/>
          </a:fillRef>
          <a:effectRef idx="0">
            <a:schemeClr val="dk1"/>
          </a:effectRef>
          <a:fontRef idx="minor">
            <a:schemeClr val="dk1"/>
          </a:fontRef>
        </p:style>
        <p:txBody>
          <a:bodyPr lIns="106616" tIns="142153" rIns="90268" bIns="45133" rtlCol="0" anchor="t" anchorCtr="0"/>
          <a:lstStyle/>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「蓄電池、水素・燃料電池　国際カンファレンス　ｉｎ　大阪」</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（平成２８年９月）を弾みに、蓄電池</a:t>
            </a:r>
            <a:r>
              <a:rPr lang="ja-JP" altLang="en-US" sz="1600" b="1" dirty="0">
                <a:solidFill>
                  <a:schemeClr val="tx1"/>
                </a:solidFill>
                <a:latin typeface="Meiryo UI" pitchFamily="50" charset="-128"/>
                <a:ea typeface="Meiryo UI" pitchFamily="50" charset="-128"/>
                <a:cs typeface="Meiryo UI" pitchFamily="50" charset="-128"/>
              </a:rPr>
              <a:t>、水素・燃料</a:t>
            </a:r>
            <a:r>
              <a:rPr lang="ja-JP" altLang="en-US" sz="1600" b="1" dirty="0" smtClean="0">
                <a:solidFill>
                  <a:schemeClr val="tx1"/>
                </a:solidFill>
                <a:latin typeface="Meiryo UI" pitchFamily="50" charset="-128"/>
                <a:ea typeface="Meiryo UI" pitchFamily="50" charset="-128"/>
                <a:cs typeface="Meiryo UI" pitchFamily="50" charset="-128"/>
              </a:rPr>
              <a:t>電池分野の</a:t>
            </a:r>
            <a:endParaRPr lang="en-US" altLang="ja-JP" sz="1600" b="1" dirty="0" smtClean="0">
              <a:solidFill>
                <a:schemeClr val="tx1"/>
              </a:solidFill>
              <a:latin typeface="Meiryo UI" pitchFamily="50" charset="-128"/>
              <a:ea typeface="Meiryo UI" pitchFamily="50" charset="-128"/>
              <a:cs typeface="Meiryo UI" pitchFamily="50" charset="-128"/>
            </a:endParaRPr>
          </a:p>
          <a:p>
            <a:pP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企業・機関との連携を強化</a:t>
            </a:r>
            <a:endParaRPr lang="en-US" altLang="ja-JP" sz="1600" b="1" dirty="0">
              <a:solidFill>
                <a:schemeClr val="tx1"/>
              </a:solidFill>
              <a:latin typeface="Meiryo UI" pitchFamily="50" charset="-128"/>
              <a:ea typeface="Meiryo UI" pitchFamily="50" charset="-128"/>
              <a:cs typeface="Meiryo UI" pitchFamily="50" charset="-128"/>
            </a:endParaRPr>
          </a:p>
          <a:p>
            <a:pPr>
              <a:lnSpc>
                <a:spcPts val="1678"/>
              </a:lnSpc>
              <a:defRPr/>
            </a:pPr>
            <a:endParaRPr lang="en-US" altLang="ja-JP" sz="1600" b="1" u="sng" dirty="0">
              <a:solidFill>
                <a:schemeClr val="tx1"/>
              </a:solidFill>
              <a:latin typeface="Meiryo UI" pitchFamily="50" charset="-128"/>
              <a:ea typeface="Meiryo UI" pitchFamily="50" charset="-128"/>
              <a:cs typeface="Meiryo UI" pitchFamily="50" charset="-128"/>
            </a:endParaRPr>
          </a:p>
          <a:p>
            <a:pPr>
              <a:lnSpc>
                <a:spcPts val="2073"/>
              </a:lnSpc>
              <a:defRPr/>
            </a:pPr>
            <a:endParaRPr lang="en-US" altLang="ja-JP" sz="1600" b="1" u="sng" dirty="0">
              <a:solidFill>
                <a:schemeClr val="tx1"/>
              </a:solidFill>
              <a:latin typeface="Meiryo UI" pitchFamily="50" charset="-128"/>
              <a:ea typeface="Meiryo UI" pitchFamily="50" charset="-128"/>
              <a:cs typeface="Meiryo UI" pitchFamily="50" charset="-128"/>
            </a:endParaRPr>
          </a:p>
          <a:p>
            <a:pPr>
              <a:lnSpc>
                <a:spcPts val="2073"/>
              </a:lnSpc>
              <a:defRPr/>
            </a:pPr>
            <a:endParaRPr lang="en-US" altLang="ja-JP" sz="1600" b="1" u="sng" dirty="0">
              <a:solidFill>
                <a:schemeClr val="tx1"/>
              </a:solidFill>
              <a:latin typeface="Meiryo UI" pitchFamily="50" charset="-128"/>
              <a:ea typeface="Meiryo UI" pitchFamily="50" charset="-128"/>
              <a:cs typeface="Meiryo UI" pitchFamily="50" charset="-128"/>
            </a:endParaRPr>
          </a:p>
        </p:txBody>
      </p:sp>
      <p:sp>
        <p:nvSpPr>
          <p:cNvPr id="10" name="角丸四角形 9"/>
          <p:cNvSpPr/>
          <p:nvPr/>
        </p:nvSpPr>
        <p:spPr>
          <a:xfrm>
            <a:off x="11161599" y="2466592"/>
            <a:ext cx="3635836"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ｾｶﾝﾄﾞｽﾃｯﾌﾟ</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水素エネルギー利活用の定着と</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なる拡大に向けた取組の展開</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877963" y="2448000"/>
            <a:ext cx="5782445" cy="792000"/>
          </a:xfrm>
          <a:prstGeom prst="roundRect">
            <a:avLst>
              <a:gd name="adj" fmla="val 20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ﾌｧｰｽﾄｽﾃｯﾌﾟ</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水素を活用したプロジェクトを</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積極的に推進</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右矢印 45"/>
          <p:cNvSpPr/>
          <p:nvPr/>
        </p:nvSpPr>
        <p:spPr bwMode="auto">
          <a:xfrm>
            <a:off x="1131043" y="2556354"/>
            <a:ext cx="7619826" cy="3798467"/>
          </a:xfrm>
          <a:custGeom>
            <a:avLst/>
            <a:gdLst>
              <a:gd name="connsiteX0" fmla="*/ 0 w 6079725"/>
              <a:gd name="connsiteY0" fmla="*/ 315552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315552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0 w 6079725"/>
              <a:gd name="connsiteY6" fmla="*/ 2572263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315552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572263 h 2887815"/>
              <a:gd name="connsiteX6" fmla="*/ 14514 w 6079725"/>
              <a:gd name="connsiteY6" fmla="*/ 2035235 h 2887815"/>
              <a:gd name="connsiteX7" fmla="*/ 0 w 6079725"/>
              <a:gd name="connsiteY7" fmla="*/ 939666 h 2887815"/>
              <a:gd name="connsiteX0" fmla="*/ 0 w 6079725"/>
              <a:gd name="connsiteY0" fmla="*/ 939666 h 2887815"/>
              <a:gd name="connsiteX1" fmla="*/ 5448622 w 6079725"/>
              <a:gd name="connsiteY1" fmla="*/ 504237 h 2887815"/>
              <a:gd name="connsiteX2" fmla="*/ 5448622 w 6079725"/>
              <a:gd name="connsiteY2" fmla="*/ 0 h 2887815"/>
              <a:gd name="connsiteX3" fmla="*/ 6079725 w 6079725"/>
              <a:gd name="connsiteY3" fmla="*/ 1443908 h 2887815"/>
              <a:gd name="connsiteX4" fmla="*/ 5448622 w 6079725"/>
              <a:gd name="connsiteY4" fmla="*/ 2887815 h 2887815"/>
              <a:gd name="connsiteX5" fmla="*/ 5448622 w 6079725"/>
              <a:gd name="connsiteY5" fmla="*/ 2398091 h 2887815"/>
              <a:gd name="connsiteX6" fmla="*/ 14514 w 6079725"/>
              <a:gd name="connsiteY6" fmla="*/ 2035235 h 2887815"/>
              <a:gd name="connsiteX7" fmla="*/ 0 w 6079725"/>
              <a:gd name="connsiteY7" fmla="*/ 939666 h 288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9725" h="2887815">
                <a:moveTo>
                  <a:pt x="0" y="939666"/>
                </a:moveTo>
                <a:cubicBezTo>
                  <a:pt x="1859750" y="963856"/>
                  <a:pt x="3632415" y="712275"/>
                  <a:pt x="5448622" y="504237"/>
                </a:cubicBezTo>
                <a:lnTo>
                  <a:pt x="5448622" y="0"/>
                </a:lnTo>
                <a:lnTo>
                  <a:pt x="6079725" y="1443908"/>
                </a:lnTo>
                <a:lnTo>
                  <a:pt x="5448622" y="2887815"/>
                </a:lnTo>
                <a:lnTo>
                  <a:pt x="5448622" y="2398091"/>
                </a:lnTo>
                <a:cubicBezTo>
                  <a:pt x="3637253" y="2219082"/>
                  <a:pt x="1811368" y="1909444"/>
                  <a:pt x="14514" y="2035235"/>
                </a:cubicBezTo>
                <a:lnTo>
                  <a:pt x="0" y="939666"/>
                </a:lnTo>
                <a:close/>
              </a:path>
            </a:pathLst>
          </a:custGeom>
          <a:gradFill flip="none" rotWithShape="1">
            <a:gsLst>
              <a:gs pos="0">
                <a:schemeClr val="tx2">
                  <a:lumMod val="60000"/>
                  <a:lumOff val="40000"/>
                </a:schemeClr>
              </a:gs>
              <a:gs pos="35000">
                <a:schemeClr val="accent1">
                  <a:lumMod val="60000"/>
                  <a:lumOff val="40000"/>
                </a:schemeClr>
              </a:gs>
              <a:gs pos="100000">
                <a:schemeClr val="accent1">
                  <a:lumMod val="20000"/>
                  <a:lumOff val="80000"/>
                  <a:alpha val="60000"/>
                </a:schemeClr>
              </a:gs>
            </a:gsLst>
            <a:lin ang="10800000" scaled="1"/>
            <a:tileRect/>
          </a:gradFill>
          <a:ln>
            <a:noFill/>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3253130" y="3834656"/>
            <a:ext cx="1156011" cy="432000"/>
          </a:xfrm>
          <a:prstGeom prst="round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個別事業</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研究会</a:t>
            </a:r>
          </a:p>
        </p:txBody>
      </p:sp>
      <p:sp>
        <p:nvSpPr>
          <p:cNvPr id="83" name="角丸四角形 82"/>
          <p:cNvSpPr/>
          <p:nvPr/>
        </p:nvSpPr>
        <p:spPr>
          <a:xfrm>
            <a:off x="4596978" y="4030556"/>
            <a:ext cx="1271464" cy="432000"/>
          </a:xfrm>
          <a:prstGeom prst="roundRect">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600"/>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p>
        </p:txBody>
      </p:sp>
      <p:sp>
        <p:nvSpPr>
          <p:cNvPr id="82" name="円弧 81"/>
          <p:cNvSpPr/>
          <p:nvPr/>
        </p:nvSpPr>
        <p:spPr>
          <a:xfrm rot="10800000">
            <a:off x="4342981" y="4025506"/>
            <a:ext cx="661365" cy="255665"/>
          </a:xfrm>
          <a:prstGeom prst="arc">
            <a:avLst>
              <a:gd name="adj1" fmla="val 16200000"/>
              <a:gd name="adj2" fmla="val 502223"/>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107" name="右矢印 106"/>
          <p:cNvSpPr/>
          <p:nvPr/>
        </p:nvSpPr>
        <p:spPr>
          <a:xfrm>
            <a:off x="1382592" y="5334190"/>
            <a:ext cx="524284" cy="483055"/>
          </a:xfrm>
          <a:prstGeom prst="rightArrow">
            <a:avLst>
              <a:gd name="adj1" fmla="val 100000"/>
              <a:gd name="adj2" fmla="val 0"/>
            </a:avLst>
          </a:prstGeom>
          <a:solidFill>
            <a:srgbClr val="92D050">
              <a:alpha val="27000"/>
            </a:srgbClr>
          </a:solidFill>
          <a:ln w="6350">
            <a:solidFill>
              <a:srgbClr val="00B05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11038" y="1947324"/>
            <a:ext cx="3184581" cy="381612"/>
          </a:xfrm>
          <a:prstGeom prst="rect">
            <a:avLst/>
          </a:prstGeom>
          <a:solidFill>
            <a:schemeClr val="accent1">
              <a:lumMod val="50000"/>
            </a:schemeClr>
          </a:solidFill>
          <a:extLst/>
        </p:spPr>
        <p:style>
          <a:lnRef idx="0">
            <a:schemeClr val="accent5"/>
          </a:lnRef>
          <a:fillRef idx="3">
            <a:schemeClr val="accent5"/>
          </a:fillRef>
          <a:effectRef idx="3">
            <a:schemeClr val="accent5"/>
          </a:effectRef>
          <a:fontRef idx="minor">
            <a:schemeClr val="lt1"/>
          </a:fontRef>
        </p:style>
        <p:txBody>
          <a:bodyPr vert="horz" lIns="0" tIns="0" rIns="0" bIns="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1317269">
              <a:defRPr/>
            </a:pPr>
            <a:r>
              <a:rPr lang="ja-JP" altLang="en-US" sz="2300" b="1" dirty="0">
                <a:solidFill>
                  <a:schemeClr val="bg1"/>
                </a:solidFill>
              </a:rPr>
              <a:t>取 組 期 間</a:t>
            </a:r>
            <a:endParaRPr lang="ja-JP" altLang="en-US" sz="1700" b="1" dirty="0">
              <a:solidFill>
                <a:schemeClr val="bg1"/>
              </a:solidFill>
            </a:endParaRPr>
          </a:p>
        </p:txBody>
      </p:sp>
      <p:sp>
        <p:nvSpPr>
          <p:cNvPr id="9" name="サブタイトル 2"/>
          <p:cNvSpPr txBox="1">
            <a:spLocks/>
          </p:cNvSpPr>
          <p:nvPr/>
        </p:nvSpPr>
        <p:spPr>
          <a:xfrm>
            <a:off x="10165825" y="3762648"/>
            <a:ext cx="4776504" cy="865038"/>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研究開発成果を事業化に結びつけるための</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支援方策の検討</a:t>
            </a:r>
          </a:p>
        </p:txBody>
      </p:sp>
      <p:sp>
        <p:nvSpPr>
          <p:cNvPr id="75" name="角丸四角形 74"/>
          <p:cNvSpPr/>
          <p:nvPr/>
        </p:nvSpPr>
        <p:spPr bwMode="auto">
          <a:xfrm>
            <a:off x="467842" y="9379274"/>
            <a:ext cx="1576108" cy="648008"/>
          </a:xfrm>
          <a:prstGeom prst="roundRect">
            <a:avLst>
              <a:gd name="adj" fmla="val 14597"/>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需要創出と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新たな用途展開</a:t>
            </a:r>
          </a:p>
        </p:txBody>
      </p:sp>
      <p:sp>
        <p:nvSpPr>
          <p:cNvPr id="76" name="角丸四角形 75"/>
          <p:cNvSpPr/>
          <p:nvPr/>
        </p:nvSpPr>
        <p:spPr bwMode="auto">
          <a:xfrm>
            <a:off x="2276110" y="9379272"/>
            <a:ext cx="1576108" cy="648008"/>
          </a:xfrm>
          <a:prstGeom prst="roundRect">
            <a:avLst>
              <a:gd name="adj" fmla="val 17450"/>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国際競争力強化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に向けたビジネス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環境の整備</a:t>
            </a:r>
          </a:p>
        </p:txBody>
      </p:sp>
      <p:sp>
        <p:nvSpPr>
          <p:cNvPr id="77" name="角丸四角形 76"/>
          <p:cNvSpPr/>
          <p:nvPr/>
        </p:nvSpPr>
        <p:spPr bwMode="auto">
          <a:xfrm>
            <a:off x="4076310" y="9379272"/>
            <a:ext cx="1576108" cy="648008"/>
          </a:xfrm>
          <a:prstGeom prst="roundRect">
            <a:avLst>
              <a:gd name="adj" fmla="val 17450"/>
            </a:avLst>
          </a:prstGeom>
          <a:gradFill>
            <a:gsLst>
              <a:gs pos="0">
                <a:schemeClr val="accent3">
                  <a:lumMod val="20000"/>
                  <a:lumOff val="80000"/>
                </a:schemeClr>
              </a:gs>
              <a:gs pos="63000">
                <a:srgbClr val="00CC00"/>
              </a:gs>
              <a:gs pos="100000">
                <a:srgbClr val="00CC00"/>
              </a:gs>
            </a:gsLst>
            <a:path path="circle">
              <a:fillToRect l="50000" t="50000" r="50000" b="50000"/>
            </a:path>
          </a:gradFill>
          <a:ln>
            <a:noFill/>
          </a:ln>
          <a:effectLst/>
          <a:extLst/>
        </p:spPr>
        <p:txBody>
          <a:bodyPr vert="horz" wrap="square" lIns="0" tIns="0" rIns="0" bIns="0" numCol="1" rtlCol="0" anchor="ctr" anchorCtr="0" compatLnSpc="1">
            <a:prstTxWarp prst="textNoShape">
              <a:avLst/>
            </a:prstTxWarp>
            <a:noAutofit/>
          </a:bodyPr>
          <a:lstStyle/>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国際ビジネス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lnSpc>
                <a:spcPts val="15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創出拠点の形成</a:t>
            </a:r>
          </a:p>
        </p:txBody>
      </p:sp>
      <p:sp>
        <p:nvSpPr>
          <p:cNvPr id="70" name="円/楕円 69"/>
          <p:cNvSpPr/>
          <p:nvPr/>
        </p:nvSpPr>
        <p:spPr>
          <a:xfrm>
            <a:off x="576090" y="8022045"/>
            <a:ext cx="2124000" cy="648008"/>
          </a:xfrm>
          <a:prstGeom prst="ellipse">
            <a:avLst/>
          </a:prstGeom>
          <a:gradFill flip="none" rotWithShape="1">
            <a:gsLst>
              <a:gs pos="0">
                <a:schemeClr val="tx2">
                  <a:lumMod val="50000"/>
                </a:schemeClr>
              </a:gs>
              <a:gs pos="50000">
                <a:schemeClr val="tx2">
                  <a:lumMod val="60000"/>
                  <a:lumOff val="40000"/>
                </a:schemeClr>
              </a:gs>
              <a:gs pos="100000">
                <a:schemeClr val="tx2">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5996" tIns="0" rIns="35996" bIns="0"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水素・燃料電池</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分野</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円/楕円 71"/>
          <p:cNvSpPr/>
          <p:nvPr/>
        </p:nvSpPr>
        <p:spPr>
          <a:xfrm>
            <a:off x="3322042" y="7989454"/>
            <a:ext cx="2124000" cy="648008"/>
          </a:xfrm>
          <a:prstGeom prst="ellipse">
            <a:avLst/>
          </a:prstGeom>
          <a:gradFill flip="none" rotWithShape="1">
            <a:gsLst>
              <a:gs pos="0">
                <a:schemeClr val="accent2">
                  <a:lumMod val="50000"/>
                </a:schemeClr>
              </a:gs>
              <a:gs pos="50000">
                <a:schemeClr val="accent2">
                  <a:lumMod val="60000"/>
                  <a:lumOff val="40000"/>
                </a:schemeClr>
              </a:gs>
              <a:gs pos="100000">
                <a:schemeClr val="accent2">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蓄電池</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分野</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角丸四角形 73"/>
          <p:cNvSpPr/>
          <p:nvPr/>
        </p:nvSpPr>
        <p:spPr>
          <a:xfrm>
            <a:off x="5708389" y="3963585"/>
            <a:ext cx="2248285" cy="483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 name="右矢印 2"/>
          <p:cNvSpPr/>
          <p:nvPr/>
        </p:nvSpPr>
        <p:spPr bwMode="auto">
          <a:xfrm rot="16200000">
            <a:off x="12347944" y="8473484"/>
            <a:ext cx="525650"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右矢印 84"/>
          <p:cNvSpPr/>
          <p:nvPr/>
        </p:nvSpPr>
        <p:spPr bwMode="auto">
          <a:xfrm rot="8378640">
            <a:off x="11772972" y="9056478"/>
            <a:ext cx="561261"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右矢印 85"/>
          <p:cNvSpPr/>
          <p:nvPr/>
        </p:nvSpPr>
        <p:spPr bwMode="auto">
          <a:xfrm rot="2188894">
            <a:off x="12957979" y="9054407"/>
            <a:ext cx="561261" cy="609035"/>
          </a:xfrm>
          <a:prstGeom prst="rightArrow">
            <a:avLst>
              <a:gd name="adj1" fmla="val 50000"/>
              <a:gd name="adj2" fmla="val 33884"/>
            </a:avLst>
          </a:prstGeom>
          <a:solidFill>
            <a:srgbClr val="002060"/>
          </a:solidFill>
          <a:ln>
            <a:noFill/>
          </a:ln>
          <a:effectLst/>
          <a:extLst/>
        </p:spPr>
        <p:txBody>
          <a:bodyPr vert="horz" wrap="square" lIns="90268" tIns="45134" rIns="90268" bIns="45134" numCol="1" rtlCol="0" anchor="ctr" anchorCtr="0" compatLnSpc="1">
            <a:prstTxWarp prst="textNoShape">
              <a:avLst/>
            </a:prstTxWarp>
            <a:sp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12012400" y="8731200"/>
            <a:ext cx="1259666" cy="683012"/>
          </a:xfrm>
          <a:prstGeom prst="roundRect">
            <a:avLst>
              <a:gd name="adj" fmla="val 32379"/>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p>
        </p:txBody>
      </p:sp>
      <p:sp>
        <p:nvSpPr>
          <p:cNvPr id="65" name="タイトル 1"/>
          <p:cNvSpPr txBox="1">
            <a:spLocks/>
          </p:cNvSpPr>
          <p:nvPr/>
        </p:nvSpPr>
        <p:spPr>
          <a:xfrm>
            <a:off x="14861199" y="9811320"/>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smtClean="0"/>
              <a:t>６</a:t>
            </a:r>
            <a:endParaRPr lang="ja-JP" altLang="en-US" sz="1600" b="1" dirty="0"/>
          </a:p>
        </p:txBody>
      </p:sp>
      <p:sp>
        <p:nvSpPr>
          <p:cNvPr id="87" name="正方形/長方形 86"/>
          <p:cNvSpPr/>
          <p:nvPr/>
        </p:nvSpPr>
        <p:spPr>
          <a:xfrm>
            <a:off x="6716761" y="6675019"/>
            <a:ext cx="2709631" cy="1748203"/>
          </a:xfrm>
          <a:prstGeom prst="rect">
            <a:avLst/>
          </a:prstGeom>
          <a:noFill/>
          <a:ln>
            <a:noFill/>
          </a:ln>
        </p:spPr>
        <p:style>
          <a:lnRef idx="2">
            <a:schemeClr val="dk1"/>
          </a:lnRef>
          <a:fillRef idx="1">
            <a:schemeClr val="lt1"/>
          </a:fillRef>
          <a:effectRef idx="0">
            <a:schemeClr val="dk1"/>
          </a:effectRef>
          <a:fontRef idx="minor">
            <a:schemeClr val="dk1"/>
          </a:fontRef>
        </p:style>
        <p:txBody>
          <a:bodyPr lIns="106616" tIns="142153" rIns="90268" bIns="45133" rtlCol="0" anchor="t" anchorCtr="0"/>
          <a:lstStyle/>
          <a:p>
            <a:pPr algn="ctr">
              <a:lnSpc>
                <a:spcPts val="1678"/>
              </a:lnSpc>
              <a:defRPr/>
            </a:pPr>
            <a:r>
              <a:rPr lang="en-US" altLang="ja-JP" sz="1600" b="1" dirty="0" smtClean="0">
                <a:solidFill>
                  <a:schemeClr val="tx1"/>
                </a:solidFill>
                <a:latin typeface="Meiryo UI" pitchFamily="50" charset="-128"/>
                <a:ea typeface="Meiryo UI" pitchFamily="50" charset="-128"/>
                <a:cs typeface="Meiryo UI" pitchFamily="50" charset="-128"/>
              </a:rPr>
              <a:t>BSRC</a:t>
            </a:r>
            <a:r>
              <a:rPr lang="ja-JP" altLang="en-US" sz="1600" b="1" dirty="0" smtClean="0">
                <a:solidFill>
                  <a:schemeClr val="tx1"/>
                </a:solidFill>
                <a:latin typeface="Meiryo UI" pitchFamily="50" charset="-128"/>
                <a:ea typeface="Meiryo UI" pitchFamily="50" charset="-128"/>
                <a:cs typeface="Meiryo UI" pitchFamily="50" charset="-128"/>
              </a:rPr>
              <a:t>が</a:t>
            </a:r>
            <a:endParaRPr lang="en-US" altLang="ja-JP" sz="1600" b="1" dirty="0" smtClean="0">
              <a:solidFill>
                <a:schemeClr val="tx1"/>
              </a:solidFill>
              <a:latin typeface="Meiryo UI" pitchFamily="50" charset="-128"/>
              <a:ea typeface="Meiryo UI" pitchFamily="50" charset="-128"/>
              <a:cs typeface="Meiryo UI" pitchFamily="50" charset="-128"/>
            </a:endParaRPr>
          </a:p>
          <a:p>
            <a:pPr algn="ct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ヘッドクォーター</a:t>
            </a:r>
            <a:endParaRPr lang="en-US" altLang="ja-JP" sz="1600" b="1" dirty="0" smtClean="0">
              <a:solidFill>
                <a:schemeClr val="tx1"/>
              </a:solidFill>
              <a:latin typeface="Meiryo UI" pitchFamily="50" charset="-128"/>
              <a:ea typeface="Meiryo UI" pitchFamily="50" charset="-128"/>
              <a:cs typeface="Meiryo UI" pitchFamily="50" charset="-128"/>
            </a:endParaRPr>
          </a:p>
          <a:p>
            <a:pPr algn="ctr">
              <a:lnSpc>
                <a:spcPts val="1678"/>
              </a:lnSpc>
              <a:defRPr/>
            </a:pPr>
            <a:r>
              <a:rPr lang="ja-JP" altLang="en-US" sz="1600" b="1" dirty="0" smtClean="0">
                <a:solidFill>
                  <a:schemeClr val="tx1"/>
                </a:solidFill>
                <a:latin typeface="Meiryo UI" pitchFamily="50" charset="-128"/>
                <a:ea typeface="Meiryo UI" pitchFamily="50" charset="-128"/>
                <a:cs typeface="Meiryo UI" pitchFamily="50" charset="-128"/>
              </a:rPr>
              <a:t>機能を発揮</a:t>
            </a:r>
            <a:endParaRPr lang="en-US" altLang="ja-JP" sz="1600" b="1" u="sng" dirty="0">
              <a:solidFill>
                <a:schemeClr val="tx1"/>
              </a:solidFill>
              <a:latin typeface="Meiryo UI" pitchFamily="50" charset="-128"/>
              <a:ea typeface="Meiryo UI" pitchFamily="50" charset="-128"/>
              <a:cs typeface="Meiryo UI" pitchFamily="50" charset="-128"/>
            </a:endParaRPr>
          </a:p>
        </p:txBody>
      </p:sp>
      <p:sp>
        <p:nvSpPr>
          <p:cNvPr id="90" name="角丸四角形 89"/>
          <p:cNvSpPr/>
          <p:nvPr/>
        </p:nvSpPr>
        <p:spPr bwMode="auto">
          <a:xfrm>
            <a:off x="6716761" y="7867104"/>
            <a:ext cx="2556000" cy="1574022"/>
          </a:xfrm>
          <a:prstGeom prst="roundRect">
            <a:avLst>
              <a:gd name="adj" fmla="val 7341"/>
            </a:avLst>
          </a:prstGeom>
          <a:solidFill>
            <a:schemeClr val="bg1"/>
          </a:solidFill>
          <a:ln w="9525">
            <a:solidFill>
              <a:schemeClr val="tx2">
                <a:lumMod val="75000"/>
              </a:schemeClr>
            </a:solidFill>
            <a:miter lim="800000"/>
            <a:headEnd/>
            <a:tailEnd/>
          </a:ln>
          <a:effectLst/>
          <a:extLst/>
        </p:spPr>
        <p:txBody>
          <a:bodyPr vert="horz" wrap="square" lIns="36000" tIns="0" rIns="36000" bIns="0" numCol="1" rtlCol="0" anchor="ctr" anchorCtr="0" compatLnSpc="1">
            <a:prstTxWarp prst="textNoShape">
              <a:avLst/>
            </a:prstTxWarp>
            <a:noAutofit/>
          </a:bodyPr>
          <a:lstStyle/>
          <a:p>
            <a:pPr algn="ct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バッテリー戦略研究センター</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eaLnBrk="0" hangingPunct="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(BSRC)</a:t>
            </a:r>
          </a:p>
          <a:p>
            <a:pPr algn="ctr" eaLnBrk="0" hangingPunct="0">
              <a:lnSpc>
                <a:spcPts val="8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民間から登用した専門家のもと、その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知見・経験を活用して、中小・ベンチャー企業の水素エネルギー産業への参入などを支援</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サブタイトル 2"/>
          <p:cNvSpPr txBox="1">
            <a:spLocks/>
          </p:cNvSpPr>
          <p:nvPr/>
        </p:nvSpPr>
        <p:spPr>
          <a:xfrm>
            <a:off x="1747888" y="8443156"/>
            <a:ext cx="2536378" cy="1008124"/>
          </a:xfrm>
          <a:prstGeom prst="rect">
            <a:avLst/>
          </a:prstGeom>
          <a:noFill/>
          <a:ln>
            <a:noFill/>
            <a:prstDash val="solid"/>
          </a:ln>
        </p:spPr>
        <p:txBody>
          <a:bodyPr vert="horz" lIns="0" tIns="0" rIns="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nSpc>
                <a:spcPts val="1500"/>
              </a:lnSpc>
              <a:spcBef>
                <a:spcPts val="0"/>
              </a:spcBef>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プロモーション強化</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500"/>
              </a:lnSpc>
              <a:spcBef>
                <a:spcPts val="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大阪へのビジネス</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spcBef>
                <a:spcPts val="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投資を誘発</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右矢印 94"/>
          <p:cNvSpPr/>
          <p:nvPr/>
        </p:nvSpPr>
        <p:spPr>
          <a:xfrm>
            <a:off x="8444553" y="5348025"/>
            <a:ext cx="6352882"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10800000" scaled="0"/>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右矢印 93"/>
          <p:cNvSpPr/>
          <p:nvPr/>
        </p:nvSpPr>
        <p:spPr>
          <a:xfrm>
            <a:off x="8488572" y="4572000"/>
            <a:ext cx="6324895"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10800000" scaled="0"/>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右矢印 118"/>
          <p:cNvSpPr/>
          <p:nvPr/>
        </p:nvSpPr>
        <p:spPr>
          <a:xfrm>
            <a:off x="8293098" y="3312000"/>
            <a:ext cx="6556067" cy="468000"/>
          </a:xfrm>
          <a:prstGeom prst="rightArrow">
            <a:avLst>
              <a:gd name="adj1" fmla="val 100000"/>
              <a:gd name="adj2" fmla="val 33243"/>
            </a:avLst>
          </a:prstGeom>
          <a:gradFill flip="none" rotWithShape="1">
            <a:gsLst>
              <a:gs pos="0">
                <a:schemeClr val="accent3">
                  <a:lumMod val="60000"/>
                  <a:lumOff val="40000"/>
                  <a:alpha val="60000"/>
                </a:schemeClr>
              </a:gs>
              <a:gs pos="50000">
                <a:schemeClr val="accent3">
                  <a:lumMod val="40000"/>
                  <a:lumOff val="60000"/>
                  <a:alpha val="60000"/>
                </a:schemeClr>
              </a:gs>
              <a:gs pos="100000">
                <a:schemeClr val="accent3">
                  <a:lumMod val="20000"/>
                  <a:lumOff val="80000"/>
                  <a:alpha val="60000"/>
                </a:schemeClr>
              </a:gs>
            </a:gsLst>
            <a:lin ang="0" scaled="1"/>
            <a:tileRect/>
          </a:gradFill>
          <a:ln w="635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8638157" y="2819263"/>
            <a:ext cx="1409782" cy="3354503"/>
          </a:xfrm>
          <a:prstGeom prst="roundRect">
            <a:avLst>
              <a:gd name="adj" fmla="val 735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106616" tIns="213257" rIns="106616" bIns="177714" rtlCol="0" anchor="ct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水素エネルギー産業振興につながるプロジェクト</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を舞台に展開</a:t>
            </a:r>
          </a:p>
        </p:txBody>
      </p:sp>
      <p:sp>
        <p:nvSpPr>
          <p:cNvPr id="15" name="角丸四角形 14"/>
          <p:cNvSpPr/>
          <p:nvPr/>
        </p:nvSpPr>
        <p:spPr>
          <a:xfrm>
            <a:off x="8750869" y="2358078"/>
            <a:ext cx="1158748" cy="601278"/>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２０２０</a:t>
            </a:r>
            <a:endParaRPr lang="en-US" altLang="ja-JP" sz="1800" b="1" dirty="0">
              <a:solidFill>
                <a:schemeClr val="tx1"/>
              </a:solidFill>
            </a:endParaRPr>
          </a:p>
          <a:p>
            <a:pPr algn="ctr"/>
            <a:r>
              <a:rPr lang="ja-JP" altLang="en-US" sz="1800" b="1" dirty="0">
                <a:solidFill>
                  <a:schemeClr val="tx1"/>
                </a:solidFill>
              </a:rPr>
              <a:t>年度</a:t>
            </a:r>
          </a:p>
        </p:txBody>
      </p:sp>
      <p:sp>
        <p:nvSpPr>
          <p:cNvPr id="7" name="角丸四角形吹き出し 6"/>
          <p:cNvSpPr/>
          <p:nvPr/>
        </p:nvSpPr>
        <p:spPr bwMode="auto">
          <a:xfrm>
            <a:off x="10165826" y="2266873"/>
            <a:ext cx="995773" cy="1112763"/>
          </a:xfrm>
          <a:prstGeom prst="wedgeRoundRectCallout">
            <a:avLst>
              <a:gd name="adj1" fmla="val -72091"/>
              <a:gd name="adj2" fmla="val -5793"/>
              <a:gd name="adj3" fmla="val 16667"/>
            </a:avLst>
          </a:prstGeom>
          <a:solidFill>
            <a:schemeClr val="accent1">
              <a:lumMod val="75000"/>
            </a:schemeClr>
          </a:solidFill>
          <a:ln>
            <a:noFill/>
          </a:ln>
          <a:effectLst/>
          <a:extLst/>
        </p:spPr>
        <p:txBody>
          <a:bodyPr vert="horz" wrap="square" lIns="90258" tIns="45129" rIns="90258" bIns="45129" numCol="1" rtlCol="0" anchor="ctr" anchorCtr="0" compatLnSpc="1">
            <a:prstTxWarp prst="textNoShape">
              <a:avLst/>
            </a:prstTxWarp>
            <a:noAutofit/>
          </a:bodyPr>
          <a:lstStyle/>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ショーケース機能を最大限</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発揮！</a:t>
            </a:r>
          </a:p>
        </p:txBody>
      </p:sp>
      <p:sp>
        <p:nvSpPr>
          <p:cNvPr id="79" name="右矢印 78"/>
          <p:cNvSpPr/>
          <p:nvPr/>
        </p:nvSpPr>
        <p:spPr>
          <a:xfrm>
            <a:off x="1259930" y="3312000"/>
            <a:ext cx="7389859"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Ｏｓａｋａビジョン推進会議</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の運営</a:t>
            </a:r>
          </a:p>
        </p:txBody>
      </p:sp>
      <p:sp>
        <p:nvSpPr>
          <p:cNvPr id="80" name="円弧 79"/>
          <p:cNvSpPr/>
          <p:nvPr/>
        </p:nvSpPr>
        <p:spPr>
          <a:xfrm rot="10800000">
            <a:off x="2953967" y="3683399"/>
            <a:ext cx="661363" cy="357703"/>
          </a:xfrm>
          <a:prstGeom prst="arc">
            <a:avLst>
              <a:gd name="adj1" fmla="val 16200000"/>
              <a:gd name="adj2" fmla="val 1234329"/>
            </a:avLst>
          </a:prstGeom>
          <a:ln w="63500">
            <a:solidFill>
              <a:schemeClr val="tx2">
                <a:lumMod val="50000"/>
                <a:alpha val="66000"/>
              </a:schemeClr>
            </a:solidFill>
            <a:headEnd type="triangle" w="lg" len="sm"/>
            <a:tailEnd type="none" w="lg" len="sm"/>
          </a:ln>
        </p:spPr>
        <p:style>
          <a:lnRef idx="1">
            <a:schemeClr val="accent1"/>
          </a:lnRef>
          <a:fillRef idx="0">
            <a:schemeClr val="accent1"/>
          </a:fillRef>
          <a:effectRef idx="0">
            <a:schemeClr val="accent1"/>
          </a:effectRef>
          <a:fontRef idx="minor">
            <a:schemeClr val="tx1"/>
          </a:fontRef>
        </p:style>
        <p:txBody>
          <a:bodyPr lIns="90268" tIns="45133" rIns="90268" bIns="45133" rtlCol="0" anchor="ctr"/>
          <a:lstStyle/>
          <a:p>
            <a:pPr algn="ctr"/>
            <a:endParaRPr kumimoji="1" lang="ja-JP" altLang="en-US"/>
          </a:p>
        </p:txBody>
      </p:sp>
      <p:sp>
        <p:nvSpPr>
          <p:cNvPr id="88" name="右矢印 87"/>
          <p:cNvSpPr/>
          <p:nvPr/>
        </p:nvSpPr>
        <p:spPr>
          <a:xfrm>
            <a:off x="1259930" y="4572000"/>
            <a:ext cx="7380000"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1882346" y="5348025"/>
            <a:ext cx="6755810" cy="468000"/>
          </a:xfrm>
          <a:prstGeom prst="rightArrow">
            <a:avLst>
              <a:gd name="adj1" fmla="val 100000"/>
              <a:gd name="adj2" fmla="val 33243"/>
            </a:avLst>
          </a:prstGeom>
          <a:solidFill>
            <a:schemeClr val="accent3">
              <a:lumMod val="60000"/>
              <a:lumOff val="40000"/>
            </a:schemeClr>
          </a:solidFill>
          <a:ln w="63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r"/>
            <a:endPar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右矢印 88"/>
          <p:cNvSpPr/>
          <p:nvPr/>
        </p:nvSpPr>
        <p:spPr>
          <a:xfrm>
            <a:off x="1458124" y="4583530"/>
            <a:ext cx="6880865" cy="483055"/>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水素に関する正しい知識の普及と合理的な規制緩和の推進</a:t>
            </a:r>
          </a:p>
        </p:txBody>
      </p:sp>
      <p:sp>
        <p:nvSpPr>
          <p:cNvPr id="96" name="右矢印 95"/>
          <p:cNvSpPr/>
          <p:nvPr/>
        </p:nvSpPr>
        <p:spPr>
          <a:xfrm>
            <a:off x="2124026" y="5367825"/>
            <a:ext cx="6266454" cy="483055"/>
          </a:xfrm>
          <a:prstGeom prst="rightArrow">
            <a:avLst>
              <a:gd name="adj1" fmla="val 100000"/>
              <a:gd name="adj2" fmla="val 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0268" tIns="45133" rIns="90268" bIns="45133" rtlCol="0" anchor="ctr"/>
          <a:lstStyle/>
          <a:p>
            <a:pPr algn="ctr"/>
            <a:r>
              <a:rPr lang="ja-JP" altLang="en-US" sz="1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プロモーション活動の強化</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水素エネルギー産業振興への弾み</a:t>
            </a:r>
          </a:p>
        </p:txBody>
      </p:sp>
      <p:sp>
        <p:nvSpPr>
          <p:cNvPr id="97" name="角丸四角形 96"/>
          <p:cNvSpPr/>
          <p:nvPr/>
        </p:nvSpPr>
        <p:spPr>
          <a:xfrm>
            <a:off x="1619970" y="5202808"/>
            <a:ext cx="373918" cy="807526"/>
          </a:xfrm>
          <a:prstGeom prst="roundRect">
            <a:avLst>
              <a:gd name="adj" fmla="val 2069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lnSpc>
                <a:spcPts val="1283"/>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カンファ</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83"/>
              </a:lnSpc>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レンス</a:t>
            </a:r>
          </a:p>
        </p:txBody>
      </p:sp>
      <p:sp>
        <p:nvSpPr>
          <p:cNvPr id="112" name="角丸四角形 111"/>
          <p:cNvSpPr/>
          <p:nvPr/>
        </p:nvSpPr>
        <p:spPr>
          <a:xfrm>
            <a:off x="710203" y="2807608"/>
            <a:ext cx="672388" cy="3414797"/>
          </a:xfrm>
          <a:prstGeom prst="roundRect">
            <a:avLst>
              <a:gd name="adj" fmla="val 2069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ビジョン策定</a:t>
            </a:r>
          </a:p>
        </p:txBody>
      </p:sp>
      <p:sp>
        <p:nvSpPr>
          <p:cNvPr id="117" name="角丸四角形 116"/>
          <p:cNvSpPr/>
          <p:nvPr/>
        </p:nvSpPr>
        <p:spPr>
          <a:xfrm>
            <a:off x="448959" y="2469030"/>
            <a:ext cx="1158748" cy="601278"/>
          </a:xfrm>
          <a:prstGeom prst="roundRect">
            <a:avLst>
              <a:gd name="adj" fmla="val 20699"/>
            </a:avLst>
          </a:prstGeom>
          <a:solidFill>
            <a:schemeClr val="bg1"/>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algn="ctr"/>
            <a:r>
              <a:rPr lang="ja-JP" altLang="en-US" sz="1800" b="1" dirty="0">
                <a:solidFill>
                  <a:schemeClr val="tx1"/>
                </a:solidFill>
              </a:rPr>
              <a:t>２０１５</a:t>
            </a:r>
            <a:endParaRPr lang="en-US" altLang="ja-JP" sz="1800" b="1" dirty="0">
              <a:solidFill>
                <a:schemeClr val="tx1"/>
              </a:solidFill>
            </a:endParaRPr>
          </a:p>
          <a:p>
            <a:pPr algn="ctr"/>
            <a:r>
              <a:rPr lang="ja-JP" altLang="en-US" sz="1800" b="1" dirty="0">
                <a:solidFill>
                  <a:schemeClr val="tx1"/>
                </a:solidFill>
              </a:rPr>
              <a:t>年度</a:t>
            </a:r>
          </a:p>
        </p:txBody>
      </p:sp>
      <p:sp>
        <p:nvSpPr>
          <p:cNvPr id="63" name="サブタイトル 2"/>
          <p:cNvSpPr txBox="1">
            <a:spLocks/>
          </p:cNvSpPr>
          <p:nvPr/>
        </p:nvSpPr>
        <p:spPr>
          <a:xfrm>
            <a:off x="10204314" y="4968000"/>
            <a:ext cx="4776504" cy="432519"/>
          </a:xfrm>
          <a:prstGeom prst="rect">
            <a:avLst/>
          </a:prstGeom>
          <a:noFill/>
          <a:ln>
            <a:noFill/>
            <a:prstDash val="solid"/>
          </a:ln>
        </p:spPr>
        <p:txBody>
          <a:bodyPr vert="horz" lIns="76146" tIns="0" rIns="76146"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実用化技術の普及</a:t>
            </a:r>
          </a:p>
        </p:txBody>
      </p:sp>
    </p:spTree>
    <p:extLst>
      <p:ext uri="{BB962C8B-B14F-4D97-AF65-F5344CB8AC3E}">
        <p14:creationId xmlns:p14="http://schemas.microsoft.com/office/powerpoint/2010/main" val="316401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6214" y="-17013"/>
            <a:ext cx="15553823" cy="521680"/>
          </a:xfrm>
          <a:prstGeom prst="rect">
            <a:avLst/>
          </a:prstGeom>
          <a:solidFill>
            <a:srgbClr val="002060"/>
          </a:solidFill>
        </p:spPr>
        <p:txBody>
          <a:bodyPr vert="horz" lIns="0" tIns="70672"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rPr>
              <a:t>（　参　考　）　用　語　解　説</a:t>
            </a:r>
            <a:endParaRPr lang="ja-JP" altLang="en-US" sz="2800" b="1" dirty="0">
              <a:solidFill>
                <a:schemeClr val="bg1"/>
              </a:solidFill>
            </a:endParaRPr>
          </a:p>
        </p:txBody>
      </p:sp>
      <p:sp>
        <p:nvSpPr>
          <p:cNvPr id="3" name="タイトル 1"/>
          <p:cNvSpPr txBox="1">
            <a:spLocks/>
          </p:cNvSpPr>
          <p:nvPr/>
        </p:nvSpPr>
        <p:spPr>
          <a:xfrm>
            <a:off x="14849165" y="63807"/>
            <a:ext cx="540060" cy="360040"/>
          </a:xfrm>
          <a:prstGeom prst="rect">
            <a:avLst/>
          </a:prstGeom>
          <a:solidFill>
            <a:schemeClr val="bg1"/>
          </a:solidFill>
          <a:ln w="25400">
            <a:solidFill>
              <a:schemeClr val="tx1"/>
            </a:solidFill>
          </a:ln>
        </p:spPr>
        <p:txBody>
          <a:bodyPr vert="horz" lIns="91440" tIns="45720" rIns="91440" bIns="45720" rtlCol="0" anchor="ctr">
            <a:no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algn="ctr"/>
            <a:r>
              <a:rPr lang="ja-JP" altLang="en-US" sz="1600" b="1" dirty="0"/>
              <a:t>７</a:t>
            </a:r>
          </a:p>
        </p:txBody>
      </p:sp>
      <p:sp>
        <p:nvSpPr>
          <p:cNvPr id="5" name="Rectangle 3"/>
          <p:cNvSpPr>
            <a:spLocks noChangeArrowheads="1"/>
          </p:cNvSpPr>
          <p:nvPr/>
        </p:nvSpPr>
        <p:spPr bwMode="auto">
          <a:xfrm>
            <a:off x="243933" y="1026344"/>
            <a:ext cx="7136677" cy="69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燃料電池（Ｆｕｅｌ　Ｃｅｌｌ）</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燃料と酸化剤を外部から供給しつつ反応させて電気を取り出す対応の電池。多くの場合、酸化剤には酸素（空気）が用いられる。　水素を用いた</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燃料</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電池は、水素と酸素の化学反応により、水素を効率的に電気に</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変換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107802" y="594296"/>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１ページ　策定の背景　～水素エネルギーの有望性～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35793" y="7387392"/>
            <a:ext cx="5544617" cy="335696"/>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　策定の目的と取組の方向性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3"/>
          <p:cNvSpPr>
            <a:spLocks noChangeArrowheads="1"/>
          </p:cNvSpPr>
          <p:nvPr/>
        </p:nvSpPr>
        <p:spPr bwMode="auto">
          <a:xfrm>
            <a:off x="8028681" y="2250480"/>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４～５ページ　取組の方向性　１／２～２／２</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a:spLocks noChangeArrowheads="1"/>
          </p:cNvSpPr>
          <p:nvPr/>
        </p:nvSpPr>
        <p:spPr bwMode="auto">
          <a:xfrm>
            <a:off x="8028680" y="6925568"/>
            <a:ext cx="5544617" cy="365472"/>
          </a:xfrm>
          <a:prstGeom prst="rect">
            <a:avLst/>
          </a:prstGeom>
          <a:solidFill>
            <a:schemeClr val="accent1">
              <a:lumMod val="40000"/>
              <a:lumOff val="60000"/>
            </a:schemeClr>
          </a:solidFill>
          <a:ln>
            <a:noFill/>
          </a:ln>
          <a:effectLst/>
          <a:extLst/>
        </p:spPr>
        <p:txBody>
          <a:bodyPr vert="horz" wrap="square" lIns="72000" tIns="0" rIns="0" bIns="0" numCol="1" anchor="ctr"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ページ　取組の展開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3"/>
          <p:cNvSpPr>
            <a:spLocks noChangeArrowheads="1"/>
          </p:cNvSpPr>
          <p:nvPr/>
        </p:nvSpPr>
        <p:spPr bwMode="auto">
          <a:xfrm>
            <a:off x="179810" y="3690640"/>
            <a:ext cx="7309588" cy="65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ＦＣＶ（</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Ｆｕｅｌ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Ｃｅｌｌ　Ｖｅｈｉｃｌｅ）</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燃料電池を駆動装置にした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自動車。ＦＣＶは燃料電池が作る電気を利用して走るため、エンジンの代わりにモーターが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搭載。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市販されているＦＣＶやこれから市販が予定されているＦＣＶのほとんどが水素を燃料とする。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3"/>
          <p:cNvSpPr>
            <a:spLocks noChangeArrowheads="1"/>
          </p:cNvSpPr>
          <p:nvPr/>
        </p:nvSpPr>
        <p:spPr bwMode="auto">
          <a:xfrm>
            <a:off x="179810" y="4416152"/>
            <a:ext cx="6992661" cy="10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ＣＯＰ２１</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Conference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of the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Parties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略で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条約締約国が参加する会議。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1992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）年の地球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サミットで「気候変動枠組み条約」が採択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され、地球</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温暖化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対策について国際会議の場で話し合われており、その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回目の会議と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なる気候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変動枠組条約第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回締約国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会議を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までの間、フランス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・パリで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3"/>
          <p:cNvSpPr>
            <a:spLocks noChangeArrowheads="1"/>
          </p:cNvSpPr>
          <p:nvPr/>
        </p:nvSpPr>
        <p:spPr bwMode="auto">
          <a:xfrm>
            <a:off x="162489" y="5486174"/>
            <a:ext cx="6992661" cy="94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パリ</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協定</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COP21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で、現地時間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日に、すべて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の国が参加</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年以降の新た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な温暖化対策を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した協定。 「世界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共通の長期目標として２℃目標のみ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ならず１．５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言及」「主要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排出国を含むすべての国が削減目標を５年ごとに提出・更新する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こと」「森林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等の吸収源の保全・強化の重要性、途上国の森林減少・劣化からの排出を抑制する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仕組み」「イノベーションの重要性」などが含まれている。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3"/>
          <p:cNvSpPr>
            <a:spLocks noChangeArrowheads="1"/>
          </p:cNvSpPr>
          <p:nvPr/>
        </p:nvSpPr>
        <p:spPr bwMode="auto">
          <a:xfrm>
            <a:off x="171925" y="6498952"/>
            <a:ext cx="6992661" cy="101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ＢＣＰ対応</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BCP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Business</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Continuity  Plan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略で、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震などの災害が発生し、企業が被害を受けたとしても、従業員や資産などの被害を最小限にとどめ、事業が中断しても早期に事業再開や復旧が可能となるように、平常時に行うべき活動や緊急時の対応を準備して決めてお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計画。</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3"/>
          <p:cNvSpPr>
            <a:spLocks noChangeArrowheads="1"/>
          </p:cNvSpPr>
          <p:nvPr/>
        </p:nvSpPr>
        <p:spPr bwMode="auto">
          <a:xfrm>
            <a:off x="8236821" y="2754536"/>
            <a:ext cx="6992661"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水素エネルギー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ナビ</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水素エネルギーに関するワンストップポータルサイト　（ホームページ）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hlinkClick r:id="rId2"/>
              </a:rPr>
              <a:t>http://hydrogen-navi.jp/</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3"/>
          <p:cNvSpPr>
            <a:spLocks noChangeArrowheads="1"/>
          </p:cNvSpPr>
          <p:nvPr/>
        </p:nvSpPr>
        <p:spPr bwMode="auto">
          <a:xfrm>
            <a:off x="8172698" y="5202042"/>
            <a:ext cx="715240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ＣＯ</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フリー水素</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化石燃料や工業プロセスの副産物、バイオマス等、さまざまな原料から作り出すことができる水素であるが、改質の過程で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排出。一方、再生可能エネルギー等を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して、作り出す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段階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から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を排出しない水素を、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CO</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フリー水素という。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3"/>
          <p:cNvSpPr>
            <a:spLocks noChangeArrowheads="1"/>
          </p:cNvSpPr>
          <p:nvPr/>
        </p:nvSpPr>
        <p:spPr bwMode="auto">
          <a:xfrm>
            <a:off x="8244706" y="6138912"/>
            <a:ext cx="7144519"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純水素型定置用燃料電池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LP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ガスを機器内で改質した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水素で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はなく、機器に直接供給される水素を燃料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定置用の燃料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電池。</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8236821" y="666304"/>
            <a:ext cx="699266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ＫＩＸ水素グリッドプロジェクト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国際空港において、クリーンエネルギーの活用など、人と地球にやさしいスマートな空港づくりの一環として、水素社会の到来を見据えた世界に先駆けた大規模な水素インフラ実証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事業を展開。</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3"/>
          <p:cNvSpPr>
            <a:spLocks noChangeArrowheads="1"/>
          </p:cNvSpPr>
          <p:nvPr/>
        </p:nvSpPr>
        <p:spPr bwMode="auto">
          <a:xfrm>
            <a:off x="8221094" y="7520056"/>
            <a:ext cx="6992661" cy="236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蓄電池、水素・燃料電池　国際カンファレンス　ｉｎ　大阪</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200" dirty="0" smtClean="0">
                <a:latin typeface="Meiryo UI" pitchFamily="50" charset="-128"/>
                <a:ea typeface="Meiryo UI" pitchFamily="50" charset="-128"/>
                <a:cs typeface="Meiryo UI" pitchFamily="50" charset="-128"/>
              </a:rPr>
              <a:t>　蓄電池</a:t>
            </a:r>
            <a:r>
              <a:rPr lang="ja-JP" altLang="en-US" sz="1200" dirty="0">
                <a:latin typeface="Meiryo UI" pitchFamily="50" charset="-128"/>
                <a:ea typeface="Meiryo UI" pitchFamily="50" charset="-128"/>
                <a:cs typeface="Meiryo UI" pitchFamily="50" charset="-128"/>
              </a:rPr>
              <a:t>、水素・燃料電池の普及拡大を促すとともに、大阪でのビジネス展開や企業立地等、関連産業の振興を図ることを目的に、</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（平成</a:t>
            </a:r>
            <a:r>
              <a:rPr lang="en-US" altLang="ja-JP" sz="1200" dirty="0" smtClean="0">
                <a:latin typeface="Meiryo UI" pitchFamily="50" charset="-128"/>
                <a:ea typeface="Meiryo UI" pitchFamily="50" charset="-128"/>
                <a:cs typeface="Meiryo UI" pitchFamily="50" charset="-128"/>
              </a:rPr>
              <a:t>28</a:t>
            </a:r>
            <a:r>
              <a:rPr lang="ja-JP" altLang="en-US" sz="1200" smtClean="0">
                <a:latin typeface="Meiryo UI" pitchFamily="50" charset="-128"/>
                <a:ea typeface="Meiryo UI" pitchFamily="50" charset="-128"/>
                <a:cs typeface="Meiryo UI" pitchFamily="50" charset="-128"/>
              </a:rPr>
              <a:t>）年秋</a:t>
            </a:r>
            <a:r>
              <a:rPr lang="ja-JP" altLang="en-US" sz="1200" dirty="0" smtClean="0">
                <a:latin typeface="Meiryo UI" pitchFamily="50" charset="-128"/>
                <a:ea typeface="Meiryo UI" pitchFamily="50" charset="-128"/>
                <a:cs typeface="Meiryo UI" pitchFamily="50" charset="-128"/>
              </a:rPr>
              <a:t>開催</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日程：</a:t>
            </a:r>
            <a:r>
              <a:rPr lang="en-US" altLang="ja-JP" sz="1200" dirty="0" smtClean="0">
                <a:latin typeface="Meiryo UI" pitchFamily="50" charset="-128"/>
                <a:ea typeface="Meiryo UI" pitchFamily="50" charset="-128"/>
                <a:cs typeface="Meiryo UI" pitchFamily="50" charset="-128"/>
              </a:rPr>
              <a:t>2016</a:t>
            </a:r>
            <a:r>
              <a:rPr lang="ja-JP" altLang="en-US" sz="1200" dirty="0" smtClean="0">
                <a:latin typeface="Meiryo UI" pitchFamily="50" charset="-128"/>
                <a:ea typeface="Meiryo UI" pitchFamily="50" charset="-128"/>
                <a:cs typeface="Meiryo UI" pitchFamily="50" charset="-128"/>
              </a:rPr>
              <a:t>（平成</a:t>
            </a:r>
            <a:r>
              <a:rPr lang="en-US" altLang="ja-JP" sz="1200" dirty="0" smtClean="0">
                <a:latin typeface="Meiryo UI" pitchFamily="50" charset="-128"/>
                <a:ea typeface="Meiryo UI" pitchFamily="50" charset="-128"/>
                <a:cs typeface="Meiryo UI" pitchFamily="50" charset="-128"/>
              </a:rPr>
              <a:t>28</a:t>
            </a:r>
            <a:r>
              <a:rPr lang="ja-JP" altLang="en-US" sz="1200" dirty="0" smtClean="0">
                <a:latin typeface="Meiryo UI" pitchFamily="50" charset="-128"/>
                <a:ea typeface="Meiryo UI" pitchFamily="50" charset="-128"/>
                <a:cs typeface="Meiryo UI" pitchFamily="50" charset="-128"/>
              </a:rPr>
              <a:t>）年</a:t>
            </a:r>
            <a:r>
              <a:rPr lang="en-US" altLang="ja-JP" sz="1200" dirty="0" smtClean="0">
                <a:latin typeface="Meiryo UI" pitchFamily="50" charset="-128"/>
                <a:ea typeface="Meiryo UI" pitchFamily="50" charset="-128"/>
                <a:cs typeface="Meiryo UI" pitchFamily="50" charset="-128"/>
              </a:rPr>
              <a:t>9</a:t>
            </a:r>
            <a:r>
              <a:rPr lang="ja-JP" altLang="en-US" sz="1200" dirty="0" smtClean="0">
                <a:latin typeface="Meiryo UI" pitchFamily="50" charset="-128"/>
                <a:ea typeface="Meiryo UI" pitchFamily="50" charset="-128"/>
                <a:cs typeface="Meiryo UI" pitchFamily="50" charset="-128"/>
              </a:rPr>
              <a:t>月</a:t>
            </a:r>
            <a:r>
              <a:rPr lang="en-US" altLang="ja-JP" sz="1200" dirty="0" smtClean="0">
                <a:latin typeface="Meiryo UI" pitchFamily="50" charset="-128"/>
                <a:ea typeface="Meiryo UI" pitchFamily="50" charset="-128"/>
                <a:cs typeface="Meiryo UI" pitchFamily="50" charset="-128"/>
              </a:rPr>
              <a:t>6</a:t>
            </a:r>
            <a:r>
              <a:rPr lang="ja-JP" altLang="en-US" sz="1200" dirty="0" smtClean="0">
                <a:latin typeface="Meiryo UI" pitchFamily="50" charset="-128"/>
                <a:ea typeface="Meiryo UI" pitchFamily="50" charset="-128"/>
                <a:cs typeface="Meiryo UI" pitchFamily="50" charset="-128"/>
              </a:rPr>
              <a:t>日（火）～</a:t>
            </a:r>
            <a:r>
              <a:rPr lang="en-US" altLang="ja-JP" sz="1200" dirty="0" smtClean="0">
                <a:latin typeface="Meiryo UI" pitchFamily="50" charset="-128"/>
                <a:ea typeface="Meiryo UI" pitchFamily="50" charset="-128"/>
                <a:cs typeface="Meiryo UI" pitchFamily="50" charset="-128"/>
              </a:rPr>
              <a:t>8</a:t>
            </a:r>
            <a:r>
              <a:rPr lang="ja-JP" altLang="en-US" sz="1200" dirty="0" smtClean="0">
                <a:latin typeface="Meiryo UI" pitchFamily="50" charset="-128"/>
                <a:ea typeface="Meiryo UI" pitchFamily="50" charset="-128"/>
                <a:cs typeface="Meiryo UI" pitchFamily="50" charset="-128"/>
              </a:rPr>
              <a:t>日（木）</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会場：大阪国際会議場（大阪市北区中之島）</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定員：</a:t>
            </a:r>
            <a:r>
              <a:rPr lang="en-US" altLang="ja-JP" sz="1200" dirty="0" smtClean="0">
                <a:latin typeface="Meiryo UI" pitchFamily="50" charset="-128"/>
                <a:ea typeface="Meiryo UI" pitchFamily="50" charset="-128"/>
                <a:cs typeface="Meiryo UI" pitchFamily="50" charset="-128"/>
              </a:rPr>
              <a:t>300</a:t>
            </a:r>
            <a:r>
              <a:rPr lang="ja-JP" altLang="en-US" sz="1200" dirty="0" smtClean="0">
                <a:latin typeface="Meiryo UI" pitchFamily="50" charset="-128"/>
                <a:ea typeface="Meiryo UI" pitchFamily="50" charset="-128"/>
                <a:cs typeface="Meiryo UI" pitchFamily="50" charset="-128"/>
              </a:rPr>
              <a:t>名程度</a:t>
            </a:r>
            <a:endParaRPr lang="en-US" altLang="ja-JP" sz="1200" dirty="0" smtClean="0">
              <a:latin typeface="Meiryo UI" pitchFamily="50" charset="-128"/>
              <a:ea typeface="Meiryo UI" pitchFamily="50" charset="-128"/>
              <a:cs typeface="Meiryo UI" pitchFamily="50" charset="-128"/>
            </a:endParaRPr>
          </a:p>
          <a:p>
            <a:pPr marL="87313" indent="-87313">
              <a:lnSpc>
                <a:spcPts val="6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主催：大阪府</a:t>
            </a:r>
            <a:endParaRPr lang="en-US" altLang="ja-JP" sz="1200" dirty="0">
              <a:latin typeface="Meiryo UI" pitchFamily="50" charset="-128"/>
              <a:ea typeface="Meiryo UI" pitchFamily="50" charset="-128"/>
              <a:cs typeface="Meiryo UI" pitchFamily="50" charset="-128"/>
            </a:endParaRPr>
          </a:p>
          <a:p>
            <a:pPr marL="87313" indent="-87313">
              <a:lnSpc>
                <a:spcPts val="6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国際</a:t>
            </a:r>
            <a:r>
              <a:rPr lang="ja-JP" altLang="en-US" sz="1200" dirty="0">
                <a:latin typeface="Meiryo UI" pitchFamily="50" charset="-128"/>
                <a:ea typeface="Meiryo UI" pitchFamily="50" charset="-128"/>
                <a:cs typeface="Meiryo UI" pitchFamily="50" charset="-128"/>
              </a:rPr>
              <a:t>カンファレンス</a:t>
            </a:r>
            <a:r>
              <a:rPr lang="ja-JP" altLang="en-US" sz="1200" dirty="0" smtClean="0">
                <a:latin typeface="Meiryo UI" pitchFamily="50" charset="-128"/>
                <a:ea typeface="Meiryo UI" pitchFamily="50" charset="-128"/>
                <a:cs typeface="Meiryo UI" pitchFamily="50" charset="-128"/>
              </a:rPr>
              <a:t>概要</a:t>
            </a:r>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・国内外のキーパーソンによる最新の技術動向等に関する講演</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・大阪の先進的な取り組みを世界に向けて発信　　</a:t>
            </a:r>
            <a:r>
              <a:rPr lang="ja-JP" altLang="en-US" sz="1200" dirty="0" smtClean="0">
                <a:latin typeface="Meiryo UI" pitchFamily="50" charset="-128"/>
                <a:ea typeface="Meiryo UI" pitchFamily="50" charset="-128"/>
                <a:cs typeface="Meiryo UI" pitchFamily="50" charset="-128"/>
              </a:rPr>
              <a:t>など</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3"/>
          <p:cNvSpPr>
            <a:spLocks noChangeArrowheads="1"/>
          </p:cNvSpPr>
          <p:nvPr/>
        </p:nvSpPr>
        <p:spPr bwMode="auto">
          <a:xfrm>
            <a:off x="179810" y="2826544"/>
            <a:ext cx="7309588"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エネファーム</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燃料電池を用いて、家庭で使う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電気とお湯を一緒につくりだす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都市ガス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などから水素を取り出して、水素と空気中の酸素を化学反応させて発電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し、そのときに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発生する熱（排熱）を利用して、暖房や給湯に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も利用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コージェネレーションシステムが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普及。</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3"/>
          <p:cNvSpPr>
            <a:spLocks noChangeArrowheads="1"/>
          </p:cNvSpPr>
          <p:nvPr/>
        </p:nvSpPr>
        <p:spPr bwMode="auto">
          <a:xfrm>
            <a:off x="8244706" y="4338712"/>
            <a:ext cx="6992661"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ＦＣバス、</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船、</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フォークリフト</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燃料電池（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Fuel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Cell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）を駆動装置にしたバス、船舶、フォークリフト。ＦＣＶと同様に、燃料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電池が作る電気を利用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して駆動するため、エンジン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の代わりに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モーターを搭載。</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3"/>
          <p:cNvSpPr>
            <a:spLocks noChangeArrowheads="1"/>
          </p:cNvSpPr>
          <p:nvPr/>
        </p:nvSpPr>
        <p:spPr bwMode="auto">
          <a:xfrm>
            <a:off x="8236821" y="1381718"/>
            <a:ext cx="699266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府中央卸売市場のメガワット級燃料電池導入</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府有地を利用した新エネルギー機器等による低炭素・分散型電源導入モデル事業として、大阪府中央卸売市場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（茨木市）に出力</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1200kW</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メガワット）の燃料電池を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月導入。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07802" y="7756768"/>
            <a:ext cx="7200800" cy="1622504"/>
          </a:xfrm>
          <a:prstGeom prst="rect">
            <a:avLst/>
          </a:prstGeom>
        </p:spPr>
        <p:txBody>
          <a:bodyPr wrap="square">
            <a:no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地産地消</a:t>
            </a:r>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推進プラン</a:t>
            </a: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再生可能エネルギーの普及拡大や省エネの推進など、</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）年度までに大阪府・大阪市が</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関連施策の方向性を提示するものとして、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2014</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年）に策定。</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年度までに供給力の増加（太陽光発電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分散型電源（コージェネレーション等）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など）と需要の削減により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150</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kW</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以上を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新たに</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創出することを目指すもの</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おおさかエネルギー地産地消推進プランについてはこちらから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3"/>
              </a:rPr>
              <a:t>http://www.pref.osaka.lg.jp/eneseisaku/plan</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3"/>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3"/>
          <p:cNvSpPr>
            <a:spLocks noChangeArrowheads="1"/>
          </p:cNvSpPr>
          <p:nvPr/>
        </p:nvSpPr>
        <p:spPr bwMode="auto">
          <a:xfrm>
            <a:off x="162488" y="9235256"/>
            <a:ext cx="721812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府内</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おける水素ステーション整備計画</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大阪府内で燃料電池自動車の普及に必要な水素供給インフラ（水素ステーション）の整備目標を定めた計画。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）年度から３年間で</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箇所配置を目標。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大阪府内における水素ステーション整備計画についてはこちらから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4"/>
              </a:rPr>
              <a:t>http</a:t>
            </a:r>
            <a:r>
              <a:rPr lang="en-US" altLang="ja-JP" sz="1200" dirty="0">
                <a:latin typeface="Meiryo UI" panose="020B0604030504040204" pitchFamily="50" charset="-128"/>
                <a:ea typeface="Meiryo UI" panose="020B0604030504040204" pitchFamily="50" charset="-128"/>
                <a:cs typeface="Meiryo UI" panose="020B0604030504040204" pitchFamily="50" charset="-128"/>
                <a:hlinkClick r:id="rId4"/>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hlinkClick r:id="rId4"/>
              </a:rPr>
              <a:t>www.pref.osaka.lg.jp/energy/osakafcvsuisinkaigi/suisostseibikeikaku.html</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8136904" y="3330600"/>
            <a:ext cx="7116190" cy="861774"/>
          </a:xfrm>
          <a:prstGeom prst="rect">
            <a:avLst/>
          </a:prstGeom>
        </p:spPr>
        <p:txBody>
          <a:bodyPr wrap="square">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森之宮情報発信拠点施設</a:t>
            </a: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府有地を活用した水素ステーション及び情報発信拠点施設整備の取組として、民間事業者が大阪市城東区</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整備中</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月完成予定）。　</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水素</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エネルギーや水素に関するさまざまな情報を積極的に発信する拠点。</a:t>
            </a:r>
          </a:p>
        </p:txBody>
      </p:sp>
      <p:grpSp>
        <p:nvGrpSpPr>
          <p:cNvPr id="27" name="グループ化 26"/>
          <p:cNvGrpSpPr/>
          <p:nvPr/>
        </p:nvGrpSpPr>
        <p:grpSpPr>
          <a:xfrm>
            <a:off x="1783121" y="1674416"/>
            <a:ext cx="3304082" cy="1306494"/>
            <a:chOff x="-77417" y="-130519"/>
            <a:chExt cx="5497142" cy="2919185"/>
          </a:xfrm>
        </p:grpSpPr>
        <p:grpSp>
          <p:nvGrpSpPr>
            <p:cNvPr id="28" name="グループ化 27"/>
            <p:cNvGrpSpPr/>
            <p:nvPr/>
          </p:nvGrpSpPr>
          <p:grpSpPr>
            <a:xfrm>
              <a:off x="-77417" y="-130519"/>
              <a:ext cx="5497142" cy="2734620"/>
              <a:chOff x="-77417" y="-130519"/>
              <a:chExt cx="5497142" cy="2734620"/>
            </a:xfrm>
          </p:grpSpPr>
          <p:grpSp>
            <p:nvGrpSpPr>
              <p:cNvPr id="57" name="グループ化 56"/>
              <p:cNvGrpSpPr/>
              <p:nvPr/>
            </p:nvGrpSpPr>
            <p:grpSpPr>
              <a:xfrm>
                <a:off x="-6079" y="1253319"/>
                <a:ext cx="1543051" cy="1350782"/>
                <a:chOff x="-6079" y="1253319"/>
                <a:chExt cx="1543051" cy="1350782"/>
              </a:xfrm>
            </p:grpSpPr>
            <p:grpSp>
              <p:nvGrpSpPr>
                <p:cNvPr id="102" name="グループ化 101"/>
                <p:cNvGrpSpPr/>
                <p:nvPr/>
              </p:nvGrpSpPr>
              <p:grpSpPr>
                <a:xfrm>
                  <a:off x="123825" y="1385634"/>
                  <a:ext cx="647700" cy="552450"/>
                  <a:chOff x="123825" y="1385634"/>
                  <a:chExt cx="647700" cy="552450"/>
                </a:xfrm>
              </p:grpSpPr>
              <p:sp>
                <p:nvSpPr>
                  <p:cNvPr id="108" name="フローチャート : 結合子 107"/>
                  <p:cNvSpPr/>
                  <p:nvPr/>
                </p:nvSpPr>
                <p:spPr>
                  <a:xfrm>
                    <a:off x="123825" y="155708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9" name="フローチャート : 結合子 108"/>
                  <p:cNvSpPr/>
                  <p:nvPr/>
                </p:nvSpPr>
                <p:spPr>
                  <a:xfrm>
                    <a:off x="361950" y="1385634"/>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103" name="グループ化 102"/>
                <p:cNvGrpSpPr/>
                <p:nvPr/>
              </p:nvGrpSpPr>
              <p:grpSpPr>
                <a:xfrm>
                  <a:off x="647700" y="1627075"/>
                  <a:ext cx="647700" cy="552449"/>
                  <a:chOff x="647700" y="1627075"/>
                  <a:chExt cx="647700" cy="552449"/>
                </a:xfrm>
              </p:grpSpPr>
              <p:sp>
                <p:nvSpPr>
                  <p:cNvPr id="106" name="フローチャート : 結合子 105"/>
                  <p:cNvSpPr/>
                  <p:nvPr/>
                </p:nvSpPr>
                <p:spPr>
                  <a:xfrm>
                    <a:off x="647700" y="1798525"/>
                    <a:ext cx="409575" cy="380999"/>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7" name="フローチャート : 結合子 106"/>
                  <p:cNvSpPr/>
                  <p:nvPr/>
                </p:nvSpPr>
                <p:spPr>
                  <a:xfrm>
                    <a:off x="885825" y="1627075"/>
                    <a:ext cx="409575" cy="381001"/>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104" name="角丸四角形 103"/>
                <p:cNvSpPr/>
                <p:nvPr/>
              </p:nvSpPr>
              <p:spPr>
                <a:xfrm>
                  <a:off x="9525" y="1253319"/>
                  <a:ext cx="1438275" cy="102870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5" name="正方形/長方形 104"/>
                <p:cNvSpPr/>
                <p:nvPr/>
              </p:nvSpPr>
              <p:spPr>
                <a:xfrm>
                  <a:off x="-6079" y="2211423"/>
                  <a:ext cx="1543051" cy="392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酸素（Ｏ</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nvGrpSpPr>
              <p:cNvPr id="58" name="グループ化 57"/>
              <p:cNvGrpSpPr/>
              <p:nvPr/>
            </p:nvGrpSpPr>
            <p:grpSpPr>
              <a:xfrm>
                <a:off x="-77417" y="-130519"/>
                <a:ext cx="1628774" cy="1254469"/>
                <a:chOff x="-77417" y="-130519"/>
                <a:chExt cx="1628774" cy="1254469"/>
              </a:xfrm>
            </p:grpSpPr>
            <p:sp>
              <p:nvSpPr>
                <p:cNvPr id="87" name="角丸四角形 86"/>
                <p:cNvSpPr/>
                <p:nvPr/>
              </p:nvSpPr>
              <p:spPr>
                <a:xfrm>
                  <a:off x="0" y="180975"/>
                  <a:ext cx="1438275" cy="942975"/>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8" name="グループ化 87"/>
                <p:cNvGrpSpPr/>
                <p:nvPr/>
              </p:nvGrpSpPr>
              <p:grpSpPr>
                <a:xfrm>
                  <a:off x="-77417" y="-130519"/>
                  <a:ext cx="1628774" cy="1140169"/>
                  <a:chOff x="-77417" y="-130519"/>
                  <a:chExt cx="1628774" cy="1140169"/>
                </a:xfrm>
              </p:grpSpPr>
              <p:grpSp>
                <p:nvGrpSpPr>
                  <p:cNvPr id="89" name="グループ化 88"/>
                  <p:cNvGrpSpPr/>
                  <p:nvPr/>
                </p:nvGrpSpPr>
                <p:grpSpPr>
                  <a:xfrm>
                    <a:off x="133350" y="295275"/>
                    <a:ext cx="266700" cy="323850"/>
                    <a:chOff x="133350" y="295275"/>
                    <a:chExt cx="266700" cy="323850"/>
                  </a:xfrm>
                </p:grpSpPr>
                <p:sp>
                  <p:nvSpPr>
                    <p:cNvPr id="100" name="フローチャート : 結合子 99"/>
                    <p:cNvSpPr/>
                    <p:nvPr/>
                  </p:nvSpPr>
                  <p:spPr>
                    <a:xfrm>
                      <a:off x="209551"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101" name="フローチャート : 結合子 100"/>
                    <p:cNvSpPr/>
                    <p:nvPr/>
                  </p:nvSpPr>
                  <p:spPr>
                    <a:xfrm>
                      <a:off x="133350" y="2952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0" name="グループ化 89"/>
                  <p:cNvGrpSpPr/>
                  <p:nvPr/>
                </p:nvGrpSpPr>
                <p:grpSpPr>
                  <a:xfrm>
                    <a:off x="571500" y="428625"/>
                    <a:ext cx="266700" cy="323850"/>
                    <a:chOff x="571500" y="428625"/>
                    <a:chExt cx="266700" cy="323850"/>
                  </a:xfrm>
                </p:grpSpPr>
                <p:sp>
                  <p:nvSpPr>
                    <p:cNvPr id="98" name="フローチャート : 結合子 97"/>
                    <p:cNvSpPr/>
                    <p:nvPr/>
                  </p:nvSpPr>
                  <p:spPr>
                    <a:xfrm>
                      <a:off x="647701" y="5619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9" name="フローチャート : 結合子 98"/>
                    <p:cNvSpPr/>
                    <p:nvPr/>
                  </p:nvSpPr>
                  <p:spPr>
                    <a:xfrm>
                      <a:off x="571500" y="4286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1" name="グループ化 90"/>
                  <p:cNvGrpSpPr/>
                  <p:nvPr/>
                </p:nvGrpSpPr>
                <p:grpSpPr>
                  <a:xfrm>
                    <a:off x="342900" y="685800"/>
                    <a:ext cx="266700" cy="323850"/>
                    <a:chOff x="342900" y="685800"/>
                    <a:chExt cx="266700" cy="323850"/>
                  </a:xfrm>
                </p:grpSpPr>
                <p:sp>
                  <p:nvSpPr>
                    <p:cNvPr id="96" name="フローチャート : 結合子 95"/>
                    <p:cNvSpPr/>
                    <p:nvPr/>
                  </p:nvSpPr>
                  <p:spPr>
                    <a:xfrm>
                      <a:off x="419101" y="81915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7" name="フローチャート : 結合子 96"/>
                    <p:cNvSpPr/>
                    <p:nvPr/>
                  </p:nvSpPr>
                  <p:spPr>
                    <a:xfrm>
                      <a:off x="342900" y="6858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92" name="グループ化 91"/>
                  <p:cNvGrpSpPr/>
                  <p:nvPr/>
                </p:nvGrpSpPr>
                <p:grpSpPr>
                  <a:xfrm>
                    <a:off x="971550" y="600075"/>
                    <a:ext cx="266700" cy="323850"/>
                    <a:chOff x="971550" y="600075"/>
                    <a:chExt cx="266700" cy="323850"/>
                  </a:xfrm>
                </p:grpSpPr>
                <p:sp>
                  <p:nvSpPr>
                    <p:cNvPr id="94" name="フローチャート : 結合子 93"/>
                    <p:cNvSpPr/>
                    <p:nvPr/>
                  </p:nvSpPr>
                  <p:spPr>
                    <a:xfrm>
                      <a:off x="1047751" y="73342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95" name="フローチャート : 結合子 94"/>
                    <p:cNvSpPr/>
                    <p:nvPr/>
                  </p:nvSpPr>
                  <p:spPr>
                    <a:xfrm>
                      <a:off x="971550" y="6000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93" name="正方形/長方形 92"/>
                  <p:cNvSpPr/>
                  <p:nvPr/>
                </p:nvSpPr>
                <p:spPr>
                  <a:xfrm>
                    <a:off x="-77417" y="-130519"/>
                    <a:ext cx="1628774" cy="3429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水素（Ｈ</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p>
                </p:txBody>
              </p:sp>
            </p:grpSp>
          </p:grpSp>
          <p:grpSp>
            <p:nvGrpSpPr>
              <p:cNvPr id="59" name="グループ化 58"/>
              <p:cNvGrpSpPr/>
              <p:nvPr/>
            </p:nvGrpSpPr>
            <p:grpSpPr>
              <a:xfrm>
                <a:off x="1381125" y="161925"/>
                <a:ext cx="2409824" cy="1676400"/>
                <a:chOff x="1381125" y="161925"/>
                <a:chExt cx="2409824" cy="1676400"/>
              </a:xfrm>
            </p:grpSpPr>
            <p:sp>
              <p:nvSpPr>
                <p:cNvPr id="79" name="星 12 78"/>
                <p:cNvSpPr/>
                <p:nvPr/>
              </p:nvSpPr>
              <p:spPr>
                <a:xfrm>
                  <a:off x="2028825" y="161925"/>
                  <a:ext cx="1285875" cy="533400"/>
                </a:xfrm>
                <a:prstGeom prst="star12">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0" name="曲折矢印 79"/>
                <p:cNvSpPr/>
                <p:nvPr/>
              </p:nvSpPr>
              <p:spPr>
                <a:xfrm rot="5400000" flipH="1">
                  <a:off x="2071687" y="461962"/>
                  <a:ext cx="704850" cy="923925"/>
                </a:xfrm>
                <a:prstGeom prst="bentArrow">
                  <a:avLst>
                    <a:gd name="adj1" fmla="val 29392"/>
                    <a:gd name="adj2" fmla="val 29392"/>
                    <a:gd name="adj3" fmla="val 29279"/>
                    <a:gd name="adj4" fmla="val 541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solidFill>
                      <a:schemeClr val="tx1"/>
                    </a:solidFill>
                  </a:endParaRPr>
                </a:p>
              </p:txBody>
            </p:sp>
            <p:sp>
              <p:nvSpPr>
                <p:cNvPr id="81" name="右矢印 80"/>
                <p:cNvSpPr/>
                <p:nvPr/>
              </p:nvSpPr>
              <p:spPr>
                <a:xfrm>
                  <a:off x="1800224" y="904874"/>
                  <a:ext cx="1990725" cy="619125"/>
                </a:xfrm>
                <a:prstGeom prst="rightArrow">
                  <a:avLst>
                    <a:gd name="adj1" fmla="val 50000"/>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nvGrpSpPr>
                <p:cNvPr id="82" name="グループ化 81"/>
                <p:cNvGrpSpPr/>
                <p:nvPr/>
              </p:nvGrpSpPr>
              <p:grpSpPr>
                <a:xfrm>
                  <a:off x="1381125" y="609600"/>
                  <a:ext cx="504825" cy="1228725"/>
                  <a:chOff x="1381125" y="609600"/>
                  <a:chExt cx="504825" cy="1228725"/>
                </a:xfrm>
              </p:grpSpPr>
              <p:sp>
                <p:nvSpPr>
                  <p:cNvPr id="84" name="右矢印 83"/>
                  <p:cNvSpPr/>
                  <p:nvPr/>
                </p:nvSpPr>
                <p:spPr>
                  <a:xfrm>
                    <a:off x="1381125" y="6096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5" name="右矢印 84"/>
                  <p:cNvSpPr/>
                  <p:nvPr/>
                </p:nvSpPr>
                <p:spPr>
                  <a:xfrm rot="5400000">
                    <a:off x="1166812" y="1090613"/>
                    <a:ext cx="1190625" cy="247650"/>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86" name="右矢印 85"/>
                  <p:cNvSpPr/>
                  <p:nvPr/>
                </p:nvSpPr>
                <p:spPr>
                  <a:xfrm>
                    <a:off x="1390650" y="1638300"/>
                    <a:ext cx="495300" cy="200025"/>
                  </a:xfrm>
                  <a:prstGeom prst="rightArrow">
                    <a:avLst>
                      <a:gd name="adj1" fmla="val 10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sp>
              <p:nvSpPr>
                <p:cNvPr id="83" name="正方形/長方形 82"/>
                <p:cNvSpPr/>
                <p:nvPr/>
              </p:nvSpPr>
              <p:spPr>
                <a:xfrm>
                  <a:off x="2232493" y="194802"/>
                  <a:ext cx="876300" cy="419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800" dirty="0">
                      <a:solidFill>
                        <a:sysClr val="windowText" lastClr="000000"/>
                      </a:solidFill>
                    </a:rPr>
                    <a:t>電気</a:t>
                  </a:r>
                </a:p>
              </p:txBody>
            </p:sp>
          </p:grpSp>
          <p:grpSp>
            <p:nvGrpSpPr>
              <p:cNvPr id="60" name="グループ化 59"/>
              <p:cNvGrpSpPr/>
              <p:nvPr/>
            </p:nvGrpSpPr>
            <p:grpSpPr>
              <a:xfrm>
                <a:off x="3714750" y="-130519"/>
                <a:ext cx="1704975" cy="1948095"/>
                <a:chOff x="3714750" y="-130519"/>
                <a:chExt cx="1704975" cy="1948095"/>
              </a:xfrm>
            </p:grpSpPr>
            <p:sp>
              <p:nvSpPr>
                <p:cNvPr id="61" name="角丸四角形 60"/>
                <p:cNvSpPr/>
                <p:nvPr/>
              </p:nvSpPr>
              <p:spPr>
                <a:xfrm>
                  <a:off x="3714750" y="133719"/>
                  <a:ext cx="1704975" cy="1683857"/>
                </a:xfrm>
                <a:prstGeom prst="roundRect">
                  <a:avLst>
                    <a:gd name="adj" fmla="val 10707"/>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2" name="正方形/長方形 61"/>
                <p:cNvSpPr/>
                <p:nvPr/>
              </p:nvSpPr>
              <p:spPr>
                <a:xfrm>
                  <a:off x="3827610" y="-130519"/>
                  <a:ext cx="1527846" cy="364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水（Ｈ</a:t>
                  </a:r>
                  <a:r>
                    <a:rPr kumimoji="1"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Ｏ）</a:t>
                  </a:r>
                </a:p>
              </p:txBody>
            </p:sp>
            <p:grpSp>
              <p:nvGrpSpPr>
                <p:cNvPr id="63" name="グループ化 62"/>
                <p:cNvGrpSpPr/>
                <p:nvPr/>
              </p:nvGrpSpPr>
              <p:grpSpPr>
                <a:xfrm>
                  <a:off x="3952875" y="581025"/>
                  <a:ext cx="504824" cy="476250"/>
                  <a:chOff x="3952875" y="581025"/>
                  <a:chExt cx="504824" cy="476250"/>
                </a:xfrm>
              </p:grpSpPr>
              <p:sp>
                <p:nvSpPr>
                  <p:cNvPr id="76" name="フローチャート : 結合子 75"/>
                  <p:cNvSpPr/>
                  <p:nvPr/>
                </p:nvSpPr>
                <p:spPr>
                  <a:xfrm>
                    <a:off x="3952875" y="581025"/>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7" name="フローチャート : 結合子 76"/>
                  <p:cNvSpPr/>
                  <p:nvPr/>
                </p:nvSpPr>
                <p:spPr>
                  <a:xfrm>
                    <a:off x="3962400" y="866775"/>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8" name="フローチャート : 結合子 77"/>
                  <p:cNvSpPr/>
                  <p:nvPr/>
                </p:nvSpPr>
                <p:spPr>
                  <a:xfrm>
                    <a:off x="4267200" y="723900"/>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4" name="グループ化 63"/>
                <p:cNvGrpSpPr/>
                <p:nvPr/>
              </p:nvGrpSpPr>
              <p:grpSpPr>
                <a:xfrm rot="2260301">
                  <a:off x="4660435" y="370651"/>
                  <a:ext cx="504821" cy="476247"/>
                  <a:chOff x="4500211" y="416964"/>
                  <a:chExt cx="504821" cy="476247"/>
                </a:xfrm>
              </p:grpSpPr>
              <p:sp>
                <p:nvSpPr>
                  <p:cNvPr id="73" name="フローチャート : 結合子 72"/>
                  <p:cNvSpPr/>
                  <p:nvPr/>
                </p:nvSpPr>
                <p:spPr>
                  <a:xfrm>
                    <a:off x="4500211" y="416964"/>
                    <a:ext cx="409575" cy="380997"/>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4" name="フローチャート : 結合子 73"/>
                  <p:cNvSpPr/>
                  <p:nvPr/>
                </p:nvSpPr>
                <p:spPr>
                  <a:xfrm>
                    <a:off x="4509735" y="702712"/>
                    <a:ext cx="190499"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5" name="フローチャート : 結合子 74"/>
                  <p:cNvSpPr/>
                  <p:nvPr/>
                </p:nvSpPr>
                <p:spPr>
                  <a:xfrm>
                    <a:off x="4814534" y="559835"/>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5" name="グループ化 64"/>
                <p:cNvGrpSpPr/>
                <p:nvPr/>
              </p:nvGrpSpPr>
              <p:grpSpPr>
                <a:xfrm rot="7748217">
                  <a:off x="4038601" y="1219200"/>
                  <a:ext cx="504824" cy="476250"/>
                  <a:chOff x="4038601" y="1219201"/>
                  <a:chExt cx="504824" cy="476250"/>
                </a:xfrm>
              </p:grpSpPr>
              <p:sp>
                <p:nvSpPr>
                  <p:cNvPr id="70" name="フローチャート : 結合子 69"/>
                  <p:cNvSpPr/>
                  <p:nvPr/>
                </p:nvSpPr>
                <p:spPr>
                  <a:xfrm>
                    <a:off x="4038601" y="1219201"/>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1" name="フローチャート : 結合子 70"/>
                  <p:cNvSpPr/>
                  <p:nvPr/>
                </p:nvSpPr>
                <p:spPr>
                  <a:xfrm>
                    <a:off x="4048126" y="1504951"/>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72" name="フローチャート : 結合子 71"/>
                  <p:cNvSpPr/>
                  <p:nvPr/>
                </p:nvSpPr>
                <p:spPr>
                  <a:xfrm>
                    <a:off x="4352926" y="1362076"/>
                    <a:ext cx="190499"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nvGrpSpPr>
                <p:cNvPr id="66" name="グループ化 65"/>
                <p:cNvGrpSpPr/>
                <p:nvPr/>
              </p:nvGrpSpPr>
              <p:grpSpPr>
                <a:xfrm rot="840542">
                  <a:off x="4707693" y="1182143"/>
                  <a:ext cx="504823" cy="476250"/>
                  <a:chOff x="4630491" y="1189883"/>
                  <a:chExt cx="504823" cy="476250"/>
                </a:xfrm>
              </p:grpSpPr>
              <p:sp>
                <p:nvSpPr>
                  <p:cNvPr id="67" name="フローチャート : 結合子 66"/>
                  <p:cNvSpPr/>
                  <p:nvPr/>
                </p:nvSpPr>
                <p:spPr>
                  <a:xfrm>
                    <a:off x="4630491" y="1189883"/>
                    <a:ext cx="409575" cy="381000"/>
                  </a:xfrm>
                  <a:prstGeom prst="flowChartConnector">
                    <a:avLst/>
                  </a:prstGeom>
                  <a:gradFill flip="none" rotWithShape="1">
                    <a:gsLst>
                      <a:gs pos="0">
                        <a:schemeClr val="accent2">
                          <a:lumMod val="55000"/>
                          <a:lumOff val="45000"/>
                        </a:schemeClr>
                      </a:gs>
                      <a:gs pos="50000">
                        <a:schemeClr val="accent2">
                          <a:lumMod val="40000"/>
                          <a:lumOff val="60000"/>
                        </a:schemeClr>
                      </a:gs>
                      <a:gs pos="100000">
                        <a:schemeClr val="accent2">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8" name="フローチャート : 結合子 67"/>
                  <p:cNvSpPr/>
                  <p:nvPr/>
                </p:nvSpPr>
                <p:spPr>
                  <a:xfrm>
                    <a:off x="4640015" y="1475633"/>
                    <a:ext cx="190498" cy="190500"/>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sp>
                <p:nvSpPr>
                  <p:cNvPr id="69" name="フローチャート : 結合子 68"/>
                  <p:cNvSpPr/>
                  <p:nvPr/>
                </p:nvSpPr>
                <p:spPr>
                  <a:xfrm>
                    <a:off x="4944816" y="1332759"/>
                    <a:ext cx="190498" cy="190499"/>
                  </a:xfrm>
                  <a:prstGeom prst="flowChartConnector">
                    <a:avLst/>
                  </a:prstGeom>
                  <a:gradFill flip="none" rotWithShape="1">
                    <a:gsLst>
                      <a:gs pos="0">
                        <a:schemeClr val="tx2">
                          <a:lumMod val="40000"/>
                          <a:lumOff val="60000"/>
                        </a:schemeClr>
                      </a:gs>
                      <a:gs pos="50000">
                        <a:schemeClr val="accent1">
                          <a:lumMod val="40000"/>
                          <a:lumOff val="60000"/>
                        </a:schemeClr>
                      </a:gs>
                      <a:gs pos="100000">
                        <a:schemeClr val="accent1">
                          <a:lumMod val="40000"/>
                          <a:lumOff val="60000"/>
                        </a:schemeClr>
                      </a:gs>
                    </a:gsLst>
                    <a:path path="circle">
                      <a:fillToRect l="50000" t="50000" r="50000" b="50000"/>
                    </a:path>
                    <a:tileRect/>
                  </a:gradFill>
                  <a:ln w="3175">
                    <a:solidFill>
                      <a:schemeClr val="accent2">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800"/>
                  </a:p>
                </p:txBody>
              </p:sp>
            </p:grpSp>
          </p:grpSp>
        </p:grpSp>
        <p:grpSp>
          <p:nvGrpSpPr>
            <p:cNvPr id="29" name="グループ化 28"/>
            <p:cNvGrpSpPr/>
            <p:nvPr/>
          </p:nvGrpSpPr>
          <p:grpSpPr>
            <a:xfrm>
              <a:off x="1098598" y="1782579"/>
              <a:ext cx="4229233" cy="1006087"/>
              <a:chOff x="1098598" y="1782579"/>
              <a:chExt cx="4229233" cy="1006087"/>
            </a:xfrm>
          </p:grpSpPr>
          <p:grpSp>
            <p:nvGrpSpPr>
              <p:cNvPr id="30" name="グループ化 29"/>
              <p:cNvGrpSpPr/>
              <p:nvPr/>
            </p:nvGrpSpPr>
            <p:grpSpPr>
              <a:xfrm>
                <a:off x="1551357" y="1782579"/>
                <a:ext cx="3776474" cy="743679"/>
                <a:chOff x="1551357" y="1782579"/>
                <a:chExt cx="3776474" cy="743679"/>
              </a:xfrm>
            </p:grpSpPr>
            <p:grpSp>
              <p:nvGrpSpPr>
                <p:cNvPr id="34" name="グループ化 33"/>
                <p:cNvGrpSpPr/>
                <p:nvPr/>
              </p:nvGrpSpPr>
              <p:grpSpPr>
                <a:xfrm>
                  <a:off x="1551357" y="1782579"/>
                  <a:ext cx="1620023" cy="743679"/>
                  <a:chOff x="1551357" y="1782579"/>
                  <a:chExt cx="1620023" cy="743679"/>
                </a:xfrm>
              </p:grpSpPr>
              <p:grpSp>
                <p:nvGrpSpPr>
                  <p:cNvPr id="45" name="グループ化 44"/>
                  <p:cNvGrpSpPr/>
                  <p:nvPr/>
                </p:nvGrpSpPr>
                <p:grpSpPr>
                  <a:xfrm>
                    <a:off x="1551357" y="1963185"/>
                    <a:ext cx="454330" cy="381000"/>
                    <a:chOff x="1551357" y="1963185"/>
                    <a:chExt cx="454330" cy="381000"/>
                  </a:xfrm>
                </p:grpSpPr>
                <p:sp>
                  <p:nvSpPr>
                    <p:cNvPr id="55" name="正方形/長方形 54"/>
                    <p:cNvSpPr/>
                    <p:nvPr/>
                  </p:nvSpPr>
                  <p:spPr>
                    <a:xfrm>
                      <a:off x="1551357" y="1963185"/>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Ｈ</a:t>
                      </a:r>
                    </a:p>
                  </p:txBody>
                </p:sp>
                <p:sp>
                  <p:nvSpPr>
                    <p:cNvPr id="56" name="正方形/長方形 55"/>
                    <p:cNvSpPr/>
                    <p:nvPr/>
                  </p:nvSpPr>
                  <p:spPr>
                    <a:xfrm>
                      <a:off x="1872338" y="2182261"/>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grpSp>
              <p:sp>
                <p:nvSpPr>
                  <p:cNvPr id="46" name="正方形/長方形 45"/>
                  <p:cNvSpPr/>
                  <p:nvPr/>
                </p:nvSpPr>
                <p:spPr>
                  <a:xfrm>
                    <a:off x="2053312" y="2001286"/>
                    <a:ext cx="219075"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47" name="グループ化 46"/>
                  <p:cNvGrpSpPr/>
                  <p:nvPr/>
                </p:nvGrpSpPr>
                <p:grpSpPr>
                  <a:xfrm>
                    <a:off x="2389884" y="1782579"/>
                    <a:ext cx="781496" cy="743679"/>
                    <a:chOff x="2389884" y="1782579"/>
                    <a:chExt cx="781496" cy="743679"/>
                  </a:xfrm>
                </p:grpSpPr>
                <p:grpSp>
                  <p:nvGrpSpPr>
                    <p:cNvPr id="48" name="グループ化 47"/>
                    <p:cNvGrpSpPr/>
                    <p:nvPr/>
                  </p:nvGrpSpPr>
                  <p:grpSpPr>
                    <a:xfrm>
                      <a:off x="2389884" y="1782579"/>
                      <a:ext cx="781496" cy="743679"/>
                      <a:chOff x="2389884" y="1782579"/>
                      <a:chExt cx="781496" cy="743679"/>
                    </a:xfrm>
                  </p:grpSpPr>
                  <p:grpSp>
                    <p:nvGrpSpPr>
                      <p:cNvPr id="50" name="グループ化 49"/>
                      <p:cNvGrpSpPr/>
                      <p:nvPr/>
                    </p:nvGrpSpPr>
                    <p:grpSpPr>
                      <a:xfrm>
                        <a:off x="2749252" y="1972710"/>
                        <a:ext cx="422128" cy="381000"/>
                        <a:chOff x="2749252" y="1972710"/>
                        <a:chExt cx="422128" cy="381000"/>
                      </a:xfrm>
                    </p:grpSpPr>
                    <p:sp>
                      <p:nvSpPr>
                        <p:cNvPr id="53" name="正方形/長方形 52"/>
                        <p:cNvSpPr/>
                        <p:nvPr/>
                      </p:nvSpPr>
                      <p:spPr>
                        <a:xfrm>
                          <a:off x="2749252" y="1972710"/>
                          <a:ext cx="35242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Ｏ</a:t>
                          </a:r>
                        </a:p>
                      </p:txBody>
                    </p:sp>
                    <p:sp>
                      <p:nvSpPr>
                        <p:cNvPr id="54" name="正方形/長方形 53"/>
                        <p:cNvSpPr/>
                        <p:nvPr/>
                      </p:nvSpPr>
                      <p:spPr>
                        <a:xfrm>
                          <a:off x="3038031" y="2191786"/>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grpSp>
                  <p:sp>
                    <p:nvSpPr>
                      <p:cNvPr id="51" name="正方形/長方形 50"/>
                      <p:cNvSpPr/>
                      <p:nvPr/>
                    </p:nvSpPr>
                    <p:spPr>
                      <a:xfrm>
                        <a:off x="2389884" y="2145258"/>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２</a:t>
                        </a:r>
                      </a:p>
                    </p:txBody>
                  </p:sp>
                  <p:sp>
                    <p:nvSpPr>
                      <p:cNvPr id="52" name="正方形/長方形 51"/>
                      <p:cNvSpPr/>
                      <p:nvPr/>
                    </p:nvSpPr>
                    <p:spPr>
                      <a:xfrm>
                        <a:off x="2389884" y="1782579"/>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１</a:t>
                        </a:r>
                      </a:p>
                    </p:txBody>
                  </p:sp>
                </p:grpSp>
                <p:sp>
                  <p:nvSpPr>
                    <p:cNvPr id="49" name="正方形/長方形 48"/>
                    <p:cNvSpPr/>
                    <p:nvPr/>
                  </p:nvSpPr>
                  <p:spPr>
                    <a:xfrm>
                      <a:off x="2389884" y="2010810"/>
                      <a:ext cx="352424" cy="304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a:t>
                      </a:r>
                    </a:p>
                  </p:txBody>
                </p:sp>
              </p:grpSp>
            </p:grpSp>
            <p:sp>
              <p:nvSpPr>
                <p:cNvPr id="37" name="正方形/長方形 36"/>
                <p:cNvSpPr/>
                <p:nvPr/>
              </p:nvSpPr>
              <p:spPr>
                <a:xfrm>
                  <a:off x="3262228" y="2010810"/>
                  <a:ext cx="268560"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grpSp>
              <p:nvGrpSpPr>
                <p:cNvPr id="39" name="グループ化 38"/>
                <p:cNvGrpSpPr/>
                <p:nvPr/>
              </p:nvGrpSpPr>
              <p:grpSpPr>
                <a:xfrm>
                  <a:off x="3530789" y="1914895"/>
                  <a:ext cx="1797042" cy="466725"/>
                  <a:chOff x="3530789" y="1914895"/>
                  <a:chExt cx="1797042" cy="466725"/>
                </a:xfrm>
              </p:grpSpPr>
              <p:sp>
                <p:nvSpPr>
                  <p:cNvPr id="40" name="正方形/長方形 39"/>
                  <p:cNvSpPr/>
                  <p:nvPr/>
                </p:nvSpPr>
                <p:spPr>
                  <a:xfrm>
                    <a:off x="3530789" y="1963186"/>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Ｈ</a:t>
                    </a:r>
                  </a:p>
                </p:txBody>
              </p:sp>
              <p:sp>
                <p:nvSpPr>
                  <p:cNvPr id="41" name="正方形/長方形 40"/>
                  <p:cNvSpPr/>
                  <p:nvPr/>
                </p:nvSpPr>
                <p:spPr>
                  <a:xfrm>
                    <a:off x="3827358" y="2182262"/>
                    <a:ext cx="133349" cy="1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600" b="1" dirty="0">
                        <a:solidFill>
                          <a:sysClr val="windowText" lastClr="000000"/>
                        </a:solidFill>
                      </a:rPr>
                      <a:t>２</a:t>
                    </a:r>
                  </a:p>
                </p:txBody>
              </p:sp>
              <p:sp>
                <p:nvSpPr>
                  <p:cNvPr id="42" name="正方形/長方形 41"/>
                  <p:cNvSpPr/>
                  <p:nvPr/>
                </p:nvSpPr>
                <p:spPr>
                  <a:xfrm>
                    <a:off x="3947147" y="1963186"/>
                    <a:ext cx="35242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rPr>
                      <a:t>Ｏ</a:t>
                    </a:r>
                  </a:p>
                </p:txBody>
              </p:sp>
              <p:sp>
                <p:nvSpPr>
                  <p:cNvPr id="43" name="正方形/長方形 42"/>
                  <p:cNvSpPr/>
                  <p:nvPr/>
                </p:nvSpPr>
                <p:spPr>
                  <a:xfrm>
                    <a:off x="4306516" y="2001287"/>
                    <a:ext cx="219075" cy="30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ysClr val="windowText" lastClr="000000"/>
                        </a:solidFill>
                      </a:rPr>
                      <a:t>＋</a:t>
                    </a:r>
                  </a:p>
                </p:txBody>
              </p:sp>
              <p:sp>
                <p:nvSpPr>
                  <p:cNvPr id="44" name="正方形/長方形 43"/>
                  <p:cNvSpPr/>
                  <p:nvPr/>
                </p:nvSpPr>
                <p:spPr>
                  <a:xfrm>
                    <a:off x="4632506" y="1914895"/>
                    <a:ext cx="695325" cy="466725"/>
                  </a:xfrm>
                  <a:prstGeom prst="rect">
                    <a:avLst/>
                  </a:prstGeom>
                  <a:noFill/>
                  <a:ln w="9525" cmpd="dbl">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a:solidFill>
                          <a:sysClr val="windowText" lastClr="000000"/>
                        </a:solidFill>
                      </a:rPr>
                      <a:t>電気</a:t>
                    </a:r>
                  </a:p>
                </p:txBody>
              </p:sp>
            </p:grpSp>
          </p:grpSp>
          <p:sp>
            <p:nvSpPr>
              <p:cNvPr id="31" name="正方形/長方形 30"/>
              <p:cNvSpPr/>
              <p:nvPr/>
            </p:nvSpPr>
            <p:spPr>
              <a:xfrm>
                <a:off x="1098598" y="2444153"/>
                <a:ext cx="1171576"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（水素）</a:t>
                </a:r>
              </a:p>
            </p:txBody>
          </p:sp>
          <p:sp>
            <p:nvSpPr>
              <p:cNvPr id="32" name="正方形/長方形 31"/>
              <p:cNvSpPr/>
              <p:nvPr/>
            </p:nvSpPr>
            <p:spPr>
              <a:xfrm>
                <a:off x="2104267" y="2444153"/>
                <a:ext cx="1095375" cy="34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（酸素）</a:t>
                </a:r>
              </a:p>
            </p:txBody>
          </p:sp>
          <p:sp>
            <p:nvSpPr>
              <p:cNvPr id="33" name="正方形/長方形 32"/>
              <p:cNvSpPr/>
              <p:nvPr/>
            </p:nvSpPr>
            <p:spPr>
              <a:xfrm>
                <a:off x="3349626" y="2444153"/>
                <a:ext cx="1076997"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（水）</a:t>
                </a:r>
              </a:p>
            </p:txBody>
          </p:sp>
        </p:grpSp>
      </p:grpSp>
    </p:spTree>
    <p:extLst>
      <p:ext uri="{BB962C8B-B14F-4D97-AF65-F5344CB8AC3E}">
        <p14:creationId xmlns:p14="http://schemas.microsoft.com/office/powerpoint/2010/main" val="13341995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29" tIns="45715" rIns="91429" bIns="45715" numCol="1" anchor="ctr" anchorCtr="0" compatLnSpc="1">
        <a:prstTxWarp prst="textNoShape">
          <a:avLst/>
        </a:prstTxWarp>
        <a:spAutoFit/>
      </a:bodyPr>
      <a:lstStyle>
        <a:defPPr eaLnBrk="0" hangingPunct="0">
          <a:defRPr sz="1400" dirty="0" smtClean="0">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9927</TotalTime>
  <Words>2283</Words>
  <Application>Microsoft Office PowerPoint</Application>
  <PresentationFormat>ユーザー設定</PresentationFormat>
  <Paragraphs>501</Paragraphs>
  <Slides>8</Slides>
  <Notes>4</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大阪における水素需要拡大に向けた取組 ～　Ｈ2Ｏｓａｋａビジョン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おおさかＨ　プロジェクト　ＦＯＲ２０２０（仮称）</dc:title>
  <dc:creator>嶋口　真一</dc:creator>
  <cp:lastModifiedBy>嶋口　真一</cp:lastModifiedBy>
  <cp:revision>805</cp:revision>
  <cp:lastPrinted>2016-03-18T04:04:13Z</cp:lastPrinted>
  <dcterms:created xsi:type="dcterms:W3CDTF">2015-05-28T00:22:44Z</dcterms:created>
  <dcterms:modified xsi:type="dcterms:W3CDTF">2016-03-18T04:05:11Z</dcterms:modified>
</cp:coreProperties>
</file>