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4762163" cy="9721850"/>
  <p:notesSz cx="6807200" cy="9939338"/>
  <p:defaultTextStyle>
    <a:defPPr>
      <a:defRPr lang="ja-JP"/>
    </a:defPPr>
    <a:lvl1pPr marL="0" algn="l" defTabSz="1398959" rtl="0" eaLnBrk="1" latinLnBrk="0" hangingPunct="1">
      <a:defRPr kumimoji="1" sz="2700" kern="1200">
        <a:solidFill>
          <a:schemeClr val="tx1"/>
        </a:solidFill>
        <a:latin typeface="+mn-lt"/>
        <a:ea typeface="+mn-ea"/>
        <a:cs typeface="+mn-cs"/>
      </a:defRPr>
    </a:lvl1pPr>
    <a:lvl2pPr marL="699479" algn="l" defTabSz="1398959" rtl="0" eaLnBrk="1" latinLnBrk="0" hangingPunct="1">
      <a:defRPr kumimoji="1" sz="2700" kern="1200">
        <a:solidFill>
          <a:schemeClr val="tx1"/>
        </a:solidFill>
        <a:latin typeface="+mn-lt"/>
        <a:ea typeface="+mn-ea"/>
        <a:cs typeface="+mn-cs"/>
      </a:defRPr>
    </a:lvl2pPr>
    <a:lvl3pPr marL="1398959" algn="l" defTabSz="1398959" rtl="0" eaLnBrk="1" latinLnBrk="0" hangingPunct="1">
      <a:defRPr kumimoji="1" sz="2700" kern="1200">
        <a:solidFill>
          <a:schemeClr val="tx1"/>
        </a:solidFill>
        <a:latin typeface="+mn-lt"/>
        <a:ea typeface="+mn-ea"/>
        <a:cs typeface="+mn-cs"/>
      </a:defRPr>
    </a:lvl3pPr>
    <a:lvl4pPr marL="2098438" algn="l" defTabSz="1398959" rtl="0" eaLnBrk="1" latinLnBrk="0" hangingPunct="1">
      <a:defRPr kumimoji="1" sz="2700" kern="1200">
        <a:solidFill>
          <a:schemeClr val="tx1"/>
        </a:solidFill>
        <a:latin typeface="+mn-lt"/>
        <a:ea typeface="+mn-ea"/>
        <a:cs typeface="+mn-cs"/>
      </a:defRPr>
    </a:lvl4pPr>
    <a:lvl5pPr marL="2797918" algn="l" defTabSz="1398959" rtl="0" eaLnBrk="1" latinLnBrk="0" hangingPunct="1">
      <a:defRPr kumimoji="1" sz="2700" kern="1200">
        <a:solidFill>
          <a:schemeClr val="tx1"/>
        </a:solidFill>
        <a:latin typeface="+mn-lt"/>
        <a:ea typeface="+mn-ea"/>
        <a:cs typeface="+mn-cs"/>
      </a:defRPr>
    </a:lvl5pPr>
    <a:lvl6pPr marL="3497397" algn="l" defTabSz="1398959" rtl="0" eaLnBrk="1" latinLnBrk="0" hangingPunct="1">
      <a:defRPr kumimoji="1" sz="2700" kern="1200">
        <a:solidFill>
          <a:schemeClr val="tx1"/>
        </a:solidFill>
        <a:latin typeface="+mn-lt"/>
        <a:ea typeface="+mn-ea"/>
        <a:cs typeface="+mn-cs"/>
      </a:defRPr>
    </a:lvl6pPr>
    <a:lvl7pPr marL="4196877" algn="l" defTabSz="1398959" rtl="0" eaLnBrk="1" latinLnBrk="0" hangingPunct="1">
      <a:defRPr kumimoji="1" sz="2700" kern="1200">
        <a:solidFill>
          <a:schemeClr val="tx1"/>
        </a:solidFill>
        <a:latin typeface="+mn-lt"/>
        <a:ea typeface="+mn-ea"/>
        <a:cs typeface="+mn-cs"/>
      </a:defRPr>
    </a:lvl7pPr>
    <a:lvl8pPr marL="4896356" algn="l" defTabSz="1398959" rtl="0" eaLnBrk="1" latinLnBrk="0" hangingPunct="1">
      <a:defRPr kumimoji="1" sz="2700" kern="1200">
        <a:solidFill>
          <a:schemeClr val="tx1"/>
        </a:solidFill>
        <a:latin typeface="+mn-lt"/>
        <a:ea typeface="+mn-ea"/>
        <a:cs typeface="+mn-cs"/>
      </a:defRPr>
    </a:lvl8pPr>
    <a:lvl9pPr marL="5595835" algn="l" defTabSz="1398959" rtl="0" eaLnBrk="1" latinLnBrk="0" hangingPunct="1">
      <a:defRPr kumimoji="1" sz="2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97" autoAdjust="0"/>
    <p:restoredTop sz="94604" autoAdjust="0"/>
  </p:normalViewPr>
  <p:slideViewPr>
    <p:cSldViewPr>
      <p:cViewPr>
        <p:scale>
          <a:sx n="70" d="100"/>
          <a:sy n="70" d="100"/>
        </p:scale>
        <p:origin x="-222" y="216"/>
      </p:cViewPr>
      <p:guideLst>
        <p:guide orient="horz" pos="3062"/>
        <p:guide pos="465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5496EBA2-5ABD-4B14-8D17-C1440BDA055F}" type="datetimeFigureOut">
              <a:rPr kumimoji="1" lang="ja-JP" altLang="en-US" smtClean="0"/>
              <a:t>2016/3/16</a:t>
            </a:fld>
            <a:endParaRPr kumimoji="1" lang="ja-JP" altLang="en-US"/>
          </a:p>
        </p:txBody>
      </p:sp>
      <p:sp>
        <p:nvSpPr>
          <p:cNvPr id="4" name="スライド イメージ プレースホルダー 3"/>
          <p:cNvSpPr>
            <a:spLocks noGrp="1" noRot="1" noChangeAspect="1"/>
          </p:cNvSpPr>
          <p:nvPr>
            <p:ph type="sldImg" idx="2"/>
          </p:nvPr>
        </p:nvSpPr>
        <p:spPr>
          <a:xfrm>
            <a:off x="576263" y="746125"/>
            <a:ext cx="5654675"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0C4C9FDF-AD60-4383-B540-B95BD239B6C4}" type="slidenum">
              <a:rPr kumimoji="1" lang="ja-JP" altLang="en-US" smtClean="0"/>
              <a:t>‹#›</a:t>
            </a:fld>
            <a:endParaRPr kumimoji="1" lang="ja-JP" altLang="en-US"/>
          </a:p>
        </p:txBody>
      </p:sp>
    </p:spTree>
    <p:extLst>
      <p:ext uri="{BB962C8B-B14F-4D97-AF65-F5344CB8AC3E}">
        <p14:creationId xmlns:p14="http://schemas.microsoft.com/office/powerpoint/2010/main" val="3995914418"/>
      </p:ext>
    </p:extLst>
  </p:cSld>
  <p:clrMap bg1="lt1" tx1="dk1" bg2="lt2" tx2="dk2" accent1="accent1" accent2="accent2" accent3="accent3" accent4="accent4" accent5="accent5" accent6="accent6" hlink="hlink" folHlink="folHlink"/>
  <p:notesStyle>
    <a:lvl1pPr marL="0" algn="l" defTabSz="999256" rtl="0" eaLnBrk="1" latinLnBrk="0" hangingPunct="1">
      <a:defRPr kumimoji="1" sz="1300" kern="1200">
        <a:solidFill>
          <a:schemeClr val="tx1"/>
        </a:solidFill>
        <a:latin typeface="+mn-lt"/>
        <a:ea typeface="+mn-ea"/>
        <a:cs typeface="+mn-cs"/>
      </a:defRPr>
    </a:lvl1pPr>
    <a:lvl2pPr marL="499628" algn="l" defTabSz="999256" rtl="0" eaLnBrk="1" latinLnBrk="0" hangingPunct="1">
      <a:defRPr kumimoji="1" sz="1300" kern="1200">
        <a:solidFill>
          <a:schemeClr val="tx1"/>
        </a:solidFill>
        <a:latin typeface="+mn-lt"/>
        <a:ea typeface="+mn-ea"/>
        <a:cs typeface="+mn-cs"/>
      </a:defRPr>
    </a:lvl2pPr>
    <a:lvl3pPr marL="999256" algn="l" defTabSz="999256" rtl="0" eaLnBrk="1" latinLnBrk="0" hangingPunct="1">
      <a:defRPr kumimoji="1" sz="1300" kern="1200">
        <a:solidFill>
          <a:schemeClr val="tx1"/>
        </a:solidFill>
        <a:latin typeface="+mn-lt"/>
        <a:ea typeface="+mn-ea"/>
        <a:cs typeface="+mn-cs"/>
      </a:defRPr>
    </a:lvl3pPr>
    <a:lvl4pPr marL="1498884" algn="l" defTabSz="999256" rtl="0" eaLnBrk="1" latinLnBrk="0" hangingPunct="1">
      <a:defRPr kumimoji="1" sz="1300" kern="1200">
        <a:solidFill>
          <a:schemeClr val="tx1"/>
        </a:solidFill>
        <a:latin typeface="+mn-lt"/>
        <a:ea typeface="+mn-ea"/>
        <a:cs typeface="+mn-cs"/>
      </a:defRPr>
    </a:lvl4pPr>
    <a:lvl5pPr marL="1998513" algn="l" defTabSz="999256" rtl="0" eaLnBrk="1" latinLnBrk="0" hangingPunct="1">
      <a:defRPr kumimoji="1" sz="1300" kern="1200">
        <a:solidFill>
          <a:schemeClr val="tx1"/>
        </a:solidFill>
        <a:latin typeface="+mn-lt"/>
        <a:ea typeface="+mn-ea"/>
        <a:cs typeface="+mn-cs"/>
      </a:defRPr>
    </a:lvl5pPr>
    <a:lvl6pPr marL="2498141" algn="l" defTabSz="999256" rtl="0" eaLnBrk="1" latinLnBrk="0" hangingPunct="1">
      <a:defRPr kumimoji="1" sz="1300" kern="1200">
        <a:solidFill>
          <a:schemeClr val="tx1"/>
        </a:solidFill>
        <a:latin typeface="+mn-lt"/>
        <a:ea typeface="+mn-ea"/>
        <a:cs typeface="+mn-cs"/>
      </a:defRPr>
    </a:lvl6pPr>
    <a:lvl7pPr marL="2997769" algn="l" defTabSz="999256" rtl="0" eaLnBrk="1" latinLnBrk="0" hangingPunct="1">
      <a:defRPr kumimoji="1" sz="1300" kern="1200">
        <a:solidFill>
          <a:schemeClr val="tx1"/>
        </a:solidFill>
        <a:latin typeface="+mn-lt"/>
        <a:ea typeface="+mn-ea"/>
        <a:cs typeface="+mn-cs"/>
      </a:defRPr>
    </a:lvl7pPr>
    <a:lvl8pPr marL="3497397" algn="l" defTabSz="999256" rtl="0" eaLnBrk="1" latinLnBrk="0" hangingPunct="1">
      <a:defRPr kumimoji="1" sz="1300" kern="1200">
        <a:solidFill>
          <a:schemeClr val="tx1"/>
        </a:solidFill>
        <a:latin typeface="+mn-lt"/>
        <a:ea typeface="+mn-ea"/>
        <a:cs typeface="+mn-cs"/>
      </a:defRPr>
    </a:lvl8pPr>
    <a:lvl9pPr marL="3997025" algn="l" defTabSz="999256"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07162" y="3020076"/>
            <a:ext cx="12547839" cy="208389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14325" y="5509048"/>
            <a:ext cx="10333514" cy="2484473"/>
          </a:xfrm>
        </p:spPr>
        <p:txBody>
          <a:bodyPr/>
          <a:lstStyle>
            <a:lvl1pPr marL="0" indent="0" algn="ctr">
              <a:buNone/>
              <a:defRPr>
                <a:solidFill>
                  <a:schemeClr val="tx1">
                    <a:tint val="75000"/>
                  </a:schemeClr>
                </a:solidFill>
              </a:defRPr>
            </a:lvl1pPr>
            <a:lvl2pPr marL="699479" indent="0" algn="ctr">
              <a:buNone/>
              <a:defRPr>
                <a:solidFill>
                  <a:schemeClr val="tx1">
                    <a:tint val="75000"/>
                  </a:schemeClr>
                </a:solidFill>
              </a:defRPr>
            </a:lvl2pPr>
            <a:lvl3pPr marL="1398959" indent="0" algn="ctr">
              <a:buNone/>
              <a:defRPr>
                <a:solidFill>
                  <a:schemeClr val="tx1">
                    <a:tint val="75000"/>
                  </a:schemeClr>
                </a:solidFill>
              </a:defRPr>
            </a:lvl3pPr>
            <a:lvl4pPr marL="2098438" indent="0" algn="ctr">
              <a:buNone/>
              <a:defRPr>
                <a:solidFill>
                  <a:schemeClr val="tx1">
                    <a:tint val="75000"/>
                  </a:schemeClr>
                </a:solidFill>
              </a:defRPr>
            </a:lvl4pPr>
            <a:lvl5pPr marL="2797918" indent="0" algn="ctr">
              <a:buNone/>
              <a:defRPr>
                <a:solidFill>
                  <a:schemeClr val="tx1">
                    <a:tint val="75000"/>
                  </a:schemeClr>
                </a:solidFill>
              </a:defRPr>
            </a:lvl5pPr>
            <a:lvl6pPr marL="3497397" indent="0" algn="ctr">
              <a:buNone/>
              <a:defRPr>
                <a:solidFill>
                  <a:schemeClr val="tx1">
                    <a:tint val="75000"/>
                  </a:schemeClr>
                </a:solidFill>
              </a:defRPr>
            </a:lvl6pPr>
            <a:lvl7pPr marL="4196877" indent="0" algn="ctr">
              <a:buNone/>
              <a:defRPr>
                <a:solidFill>
                  <a:schemeClr val="tx1">
                    <a:tint val="75000"/>
                  </a:schemeClr>
                </a:solidFill>
              </a:defRPr>
            </a:lvl7pPr>
            <a:lvl8pPr marL="4896356" indent="0" algn="ctr">
              <a:buNone/>
              <a:defRPr>
                <a:solidFill>
                  <a:schemeClr val="tx1">
                    <a:tint val="75000"/>
                  </a:schemeClr>
                </a:solidFill>
              </a:defRPr>
            </a:lvl8pPr>
            <a:lvl9pPr marL="559583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2362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709550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4985136" y="544604"/>
            <a:ext cx="4649056" cy="11614461"/>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032840" y="544604"/>
            <a:ext cx="13706258" cy="11614461"/>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964244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136038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66109" y="6247191"/>
            <a:ext cx="12547839" cy="1930867"/>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66109" y="4120536"/>
            <a:ext cx="12547839" cy="2126654"/>
          </a:xfrm>
        </p:spPr>
        <p:txBody>
          <a:bodyPr anchor="b"/>
          <a:lstStyle>
            <a:lvl1pPr marL="0" indent="0">
              <a:buNone/>
              <a:defRPr sz="3100">
                <a:solidFill>
                  <a:schemeClr val="tx1">
                    <a:tint val="75000"/>
                  </a:schemeClr>
                </a:solidFill>
              </a:defRPr>
            </a:lvl1pPr>
            <a:lvl2pPr marL="699479" indent="0">
              <a:buNone/>
              <a:defRPr sz="2700">
                <a:solidFill>
                  <a:schemeClr val="tx1">
                    <a:tint val="75000"/>
                  </a:schemeClr>
                </a:solidFill>
              </a:defRPr>
            </a:lvl2pPr>
            <a:lvl3pPr marL="1398959" indent="0">
              <a:buNone/>
              <a:defRPr sz="2400">
                <a:solidFill>
                  <a:schemeClr val="tx1">
                    <a:tint val="75000"/>
                  </a:schemeClr>
                </a:solidFill>
              </a:defRPr>
            </a:lvl3pPr>
            <a:lvl4pPr marL="2098438" indent="0">
              <a:buNone/>
              <a:defRPr sz="2200">
                <a:solidFill>
                  <a:schemeClr val="tx1">
                    <a:tint val="75000"/>
                  </a:schemeClr>
                </a:solidFill>
              </a:defRPr>
            </a:lvl4pPr>
            <a:lvl5pPr marL="2797918" indent="0">
              <a:buNone/>
              <a:defRPr sz="2200">
                <a:solidFill>
                  <a:schemeClr val="tx1">
                    <a:tint val="75000"/>
                  </a:schemeClr>
                </a:solidFill>
              </a:defRPr>
            </a:lvl5pPr>
            <a:lvl6pPr marL="3497397" indent="0">
              <a:buNone/>
              <a:defRPr sz="2200">
                <a:solidFill>
                  <a:schemeClr val="tx1">
                    <a:tint val="75000"/>
                  </a:schemeClr>
                </a:solidFill>
              </a:defRPr>
            </a:lvl6pPr>
            <a:lvl7pPr marL="4196877" indent="0">
              <a:buNone/>
              <a:defRPr sz="2200">
                <a:solidFill>
                  <a:schemeClr val="tx1">
                    <a:tint val="75000"/>
                  </a:schemeClr>
                </a:solidFill>
              </a:defRPr>
            </a:lvl7pPr>
            <a:lvl8pPr marL="4896356" indent="0">
              <a:buNone/>
              <a:defRPr sz="2200">
                <a:solidFill>
                  <a:schemeClr val="tx1">
                    <a:tint val="75000"/>
                  </a:schemeClr>
                </a:solidFill>
              </a:defRPr>
            </a:lvl8pPr>
            <a:lvl9pPr marL="5595835"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139501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032840" y="3175355"/>
            <a:ext cx="9177657" cy="8983710"/>
          </a:xfrm>
        </p:spPr>
        <p:txBody>
          <a:bodyPr/>
          <a:lstStyle>
            <a:lvl1pPr>
              <a:defRPr sz="4300"/>
            </a:lvl1pPr>
            <a:lvl2pPr>
              <a:defRPr sz="3700"/>
            </a:lvl2pPr>
            <a:lvl3pPr>
              <a:defRPr sz="3100"/>
            </a:lvl3pPr>
            <a:lvl4pPr>
              <a:defRPr sz="2700"/>
            </a:lvl4pPr>
            <a:lvl5pPr>
              <a:defRPr sz="2700"/>
            </a:lvl5pPr>
            <a:lvl6pPr>
              <a:defRPr sz="2700"/>
            </a:lvl6pPr>
            <a:lvl7pPr>
              <a:defRPr sz="2700"/>
            </a:lvl7pPr>
            <a:lvl8pPr>
              <a:defRPr sz="2700"/>
            </a:lvl8pPr>
            <a:lvl9pPr>
              <a:defRPr sz="2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10456533" y="3175355"/>
            <a:ext cx="9177658" cy="8983710"/>
          </a:xfrm>
        </p:spPr>
        <p:txBody>
          <a:bodyPr/>
          <a:lstStyle>
            <a:lvl1pPr>
              <a:defRPr sz="4300"/>
            </a:lvl1pPr>
            <a:lvl2pPr>
              <a:defRPr sz="3700"/>
            </a:lvl2pPr>
            <a:lvl3pPr>
              <a:defRPr sz="3100"/>
            </a:lvl3pPr>
            <a:lvl4pPr>
              <a:defRPr sz="2700"/>
            </a:lvl4pPr>
            <a:lvl5pPr>
              <a:defRPr sz="2700"/>
            </a:lvl5pPr>
            <a:lvl6pPr>
              <a:defRPr sz="2700"/>
            </a:lvl6pPr>
            <a:lvl7pPr>
              <a:defRPr sz="2700"/>
            </a:lvl7pPr>
            <a:lvl8pPr>
              <a:defRPr sz="2700"/>
            </a:lvl8pPr>
            <a:lvl9pPr>
              <a:defRPr sz="27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31479302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738108" y="389325"/>
            <a:ext cx="13285947" cy="1620308"/>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8109" y="2176165"/>
            <a:ext cx="6522519" cy="906922"/>
          </a:xfrm>
        </p:spPr>
        <p:txBody>
          <a:bodyPr anchor="b"/>
          <a:lstStyle>
            <a:lvl1pPr marL="0" indent="0">
              <a:buNone/>
              <a:defRPr sz="3700" b="1"/>
            </a:lvl1pPr>
            <a:lvl2pPr marL="699479" indent="0">
              <a:buNone/>
              <a:defRPr sz="3100" b="1"/>
            </a:lvl2pPr>
            <a:lvl3pPr marL="1398959" indent="0">
              <a:buNone/>
              <a:defRPr sz="2700" b="1"/>
            </a:lvl3pPr>
            <a:lvl4pPr marL="2098438" indent="0">
              <a:buNone/>
              <a:defRPr sz="2400" b="1"/>
            </a:lvl4pPr>
            <a:lvl5pPr marL="2797918" indent="0">
              <a:buNone/>
              <a:defRPr sz="2400" b="1"/>
            </a:lvl5pPr>
            <a:lvl6pPr marL="3497397" indent="0">
              <a:buNone/>
              <a:defRPr sz="2400" b="1"/>
            </a:lvl6pPr>
            <a:lvl7pPr marL="4196877" indent="0">
              <a:buNone/>
              <a:defRPr sz="2400" b="1"/>
            </a:lvl7pPr>
            <a:lvl8pPr marL="4896356" indent="0">
              <a:buNone/>
              <a:defRPr sz="2400" b="1"/>
            </a:lvl8pPr>
            <a:lvl9pPr marL="5595835"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38109" y="3083087"/>
            <a:ext cx="6522519" cy="5601316"/>
          </a:xfrm>
        </p:spPr>
        <p:txBody>
          <a:bodyPr/>
          <a:lstStyle>
            <a:lvl1pPr>
              <a:defRPr sz="3700"/>
            </a:lvl1pPr>
            <a:lvl2pPr>
              <a:defRPr sz="31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498976" y="2176165"/>
            <a:ext cx="6525081" cy="906922"/>
          </a:xfrm>
        </p:spPr>
        <p:txBody>
          <a:bodyPr anchor="b"/>
          <a:lstStyle>
            <a:lvl1pPr marL="0" indent="0">
              <a:buNone/>
              <a:defRPr sz="3700" b="1"/>
            </a:lvl1pPr>
            <a:lvl2pPr marL="699479" indent="0">
              <a:buNone/>
              <a:defRPr sz="3100" b="1"/>
            </a:lvl2pPr>
            <a:lvl3pPr marL="1398959" indent="0">
              <a:buNone/>
              <a:defRPr sz="2700" b="1"/>
            </a:lvl3pPr>
            <a:lvl4pPr marL="2098438" indent="0">
              <a:buNone/>
              <a:defRPr sz="2400" b="1"/>
            </a:lvl4pPr>
            <a:lvl5pPr marL="2797918" indent="0">
              <a:buNone/>
              <a:defRPr sz="2400" b="1"/>
            </a:lvl5pPr>
            <a:lvl6pPr marL="3497397" indent="0">
              <a:buNone/>
              <a:defRPr sz="2400" b="1"/>
            </a:lvl6pPr>
            <a:lvl7pPr marL="4196877" indent="0">
              <a:buNone/>
              <a:defRPr sz="2400" b="1"/>
            </a:lvl7pPr>
            <a:lvl8pPr marL="4896356" indent="0">
              <a:buNone/>
              <a:defRPr sz="2400" b="1"/>
            </a:lvl8pPr>
            <a:lvl9pPr marL="5595835"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498976" y="3083087"/>
            <a:ext cx="6525081" cy="5601316"/>
          </a:xfrm>
        </p:spPr>
        <p:txBody>
          <a:bodyPr/>
          <a:lstStyle>
            <a:lvl1pPr>
              <a:defRPr sz="3700"/>
            </a:lvl1pPr>
            <a:lvl2pPr>
              <a:defRPr sz="3100"/>
            </a:lvl2pPr>
            <a:lvl3pPr>
              <a:defRPr sz="27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2019866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96534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389839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38109" y="387074"/>
            <a:ext cx="4856650" cy="1647313"/>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771596" y="387075"/>
            <a:ext cx="8252459" cy="8297329"/>
          </a:xfrm>
        </p:spPr>
        <p:txBody>
          <a:bodyPr/>
          <a:lstStyle>
            <a:lvl1pPr>
              <a:defRPr sz="49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38109" y="2034388"/>
            <a:ext cx="4856650" cy="6650016"/>
          </a:xfrm>
        </p:spPr>
        <p:txBody>
          <a:bodyPr/>
          <a:lstStyle>
            <a:lvl1pPr marL="0" indent="0">
              <a:buNone/>
              <a:defRPr sz="2200"/>
            </a:lvl1pPr>
            <a:lvl2pPr marL="699479" indent="0">
              <a:buNone/>
              <a:defRPr sz="1900"/>
            </a:lvl2pPr>
            <a:lvl3pPr marL="1398959" indent="0">
              <a:buNone/>
              <a:defRPr sz="1500"/>
            </a:lvl3pPr>
            <a:lvl4pPr marL="2098438" indent="0">
              <a:buNone/>
              <a:defRPr sz="1400"/>
            </a:lvl4pPr>
            <a:lvl5pPr marL="2797918" indent="0">
              <a:buNone/>
              <a:defRPr sz="1400"/>
            </a:lvl5pPr>
            <a:lvl6pPr marL="3497397" indent="0">
              <a:buNone/>
              <a:defRPr sz="1400"/>
            </a:lvl6pPr>
            <a:lvl7pPr marL="4196877" indent="0">
              <a:buNone/>
              <a:defRPr sz="1400"/>
            </a:lvl7pPr>
            <a:lvl8pPr marL="4896356" indent="0">
              <a:buNone/>
              <a:defRPr sz="1400"/>
            </a:lvl8pPr>
            <a:lvl9pPr marL="559583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79587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93487" y="6805296"/>
            <a:ext cx="8857298" cy="803403"/>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893487" y="868665"/>
            <a:ext cx="8857298" cy="5833110"/>
          </a:xfrm>
        </p:spPr>
        <p:txBody>
          <a:bodyPr/>
          <a:lstStyle>
            <a:lvl1pPr marL="0" indent="0">
              <a:buNone/>
              <a:defRPr sz="4900"/>
            </a:lvl1pPr>
            <a:lvl2pPr marL="699479" indent="0">
              <a:buNone/>
              <a:defRPr sz="4300"/>
            </a:lvl2pPr>
            <a:lvl3pPr marL="1398959" indent="0">
              <a:buNone/>
              <a:defRPr sz="3700"/>
            </a:lvl3pPr>
            <a:lvl4pPr marL="2098438" indent="0">
              <a:buNone/>
              <a:defRPr sz="3100"/>
            </a:lvl4pPr>
            <a:lvl5pPr marL="2797918" indent="0">
              <a:buNone/>
              <a:defRPr sz="3100"/>
            </a:lvl5pPr>
            <a:lvl6pPr marL="3497397" indent="0">
              <a:buNone/>
              <a:defRPr sz="3100"/>
            </a:lvl6pPr>
            <a:lvl7pPr marL="4196877" indent="0">
              <a:buNone/>
              <a:defRPr sz="3100"/>
            </a:lvl7pPr>
            <a:lvl8pPr marL="4896356" indent="0">
              <a:buNone/>
              <a:defRPr sz="3100"/>
            </a:lvl8pPr>
            <a:lvl9pPr marL="5595835" indent="0">
              <a:buNone/>
              <a:defRPr sz="3100"/>
            </a:lvl9pPr>
          </a:lstStyle>
          <a:p>
            <a:endParaRPr kumimoji="1" lang="ja-JP" altLang="en-US"/>
          </a:p>
        </p:txBody>
      </p:sp>
      <p:sp>
        <p:nvSpPr>
          <p:cNvPr id="4" name="テキスト プレースホルダー 3"/>
          <p:cNvSpPr>
            <a:spLocks noGrp="1"/>
          </p:cNvSpPr>
          <p:nvPr>
            <p:ph type="body" sz="half" idx="2"/>
          </p:nvPr>
        </p:nvSpPr>
        <p:spPr>
          <a:xfrm>
            <a:off x="2893487" y="7608699"/>
            <a:ext cx="8857298" cy="1140967"/>
          </a:xfrm>
        </p:spPr>
        <p:txBody>
          <a:bodyPr/>
          <a:lstStyle>
            <a:lvl1pPr marL="0" indent="0">
              <a:buNone/>
              <a:defRPr sz="2200"/>
            </a:lvl1pPr>
            <a:lvl2pPr marL="699479" indent="0">
              <a:buNone/>
              <a:defRPr sz="1900"/>
            </a:lvl2pPr>
            <a:lvl3pPr marL="1398959" indent="0">
              <a:buNone/>
              <a:defRPr sz="1500"/>
            </a:lvl3pPr>
            <a:lvl4pPr marL="2098438" indent="0">
              <a:buNone/>
              <a:defRPr sz="1400"/>
            </a:lvl4pPr>
            <a:lvl5pPr marL="2797918" indent="0">
              <a:buNone/>
              <a:defRPr sz="1400"/>
            </a:lvl5pPr>
            <a:lvl6pPr marL="3497397" indent="0">
              <a:buNone/>
              <a:defRPr sz="1400"/>
            </a:lvl6pPr>
            <a:lvl7pPr marL="4196877" indent="0">
              <a:buNone/>
              <a:defRPr sz="1400"/>
            </a:lvl7pPr>
            <a:lvl8pPr marL="4896356" indent="0">
              <a:buNone/>
              <a:defRPr sz="1400"/>
            </a:lvl8pPr>
            <a:lvl9pPr marL="5595835"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F4FFF1-B2E7-4730-840C-4A8E4B6CF361}" type="datetimeFigureOut">
              <a:rPr kumimoji="1" lang="ja-JP" altLang="en-US" smtClean="0"/>
              <a:t>2016/3/16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16471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38108" y="389325"/>
            <a:ext cx="13285947" cy="1620308"/>
          </a:xfrm>
          <a:prstGeom prst="rect">
            <a:avLst/>
          </a:prstGeom>
        </p:spPr>
        <p:txBody>
          <a:bodyPr vert="horz" lIns="139896" tIns="69948" rIns="139896" bIns="6994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38108" y="2268433"/>
            <a:ext cx="13285947" cy="6415971"/>
          </a:xfrm>
          <a:prstGeom prst="rect">
            <a:avLst/>
          </a:prstGeom>
        </p:spPr>
        <p:txBody>
          <a:bodyPr vert="horz" lIns="139896" tIns="69948" rIns="139896" bIns="6994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38108" y="9010716"/>
            <a:ext cx="3444505" cy="517598"/>
          </a:xfrm>
          <a:prstGeom prst="rect">
            <a:avLst/>
          </a:prstGeom>
        </p:spPr>
        <p:txBody>
          <a:bodyPr vert="horz" lIns="139896" tIns="69948" rIns="139896" bIns="69948" rtlCol="0" anchor="ctr"/>
          <a:lstStyle>
            <a:lvl1pPr algn="l">
              <a:defRPr sz="1900">
                <a:solidFill>
                  <a:schemeClr val="tx1">
                    <a:tint val="75000"/>
                  </a:schemeClr>
                </a:solidFill>
              </a:defRPr>
            </a:lvl1pPr>
          </a:lstStyle>
          <a:p>
            <a:fld id="{23F4FFF1-B2E7-4730-840C-4A8E4B6CF361}" type="datetimeFigureOut">
              <a:rPr kumimoji="1" lang="ja-JP" altLang="en-US" smtClean="0"/>
              <a:t>2016/3/16</a:t>
            </a:fld>
            <a:endParaRPr kumimoji="1" lang="ja-JP" altLang="en-US"/>
          </a:p>
        </p:txBody>
      </p:sp>
      <p:sp>
        <p:nvSpPr>
          <p:cNvPr id="5" name="フッター プレースホルダー 4"/>
          <p:cNvSpPr>
            <a:spLocks noGrp="1"/>
          </p:cNvSpPr>
          <p:nvPr>
            <p:ph type="ftr" sz="quarter" idx="3"/>
          </p:nvPr>
        </p:nvSpPr>
        <p:spPr>
          <a:xfrm>
            <a:off x="5043739" y="9010716"/>
            <a:ext cx="4674685" cy="517598"/>
          </a:xfrm>
          <a:prstGeom prst="rect">
            <a:avLst/>
          </a:prstGeom>
        </p:spPr>
        <p:txBody>
          <a:bodyPr vert="horz" lIns="139896" tIns="69948" rIns="139896" bIns="69948"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579550" y="9010716"/>
            <a:ext cx="3444505" cy="517598"/>
          </a:xfrm>
          <a:prstGeom prst="rect">
            <a:avLst/>
          </a:prstGeom>
        </p:spPr>
        <p:txBody>
          <a:bodyPr vert="horz" lIns="139896" tIns="69948" rIns="139896" bIns="69948" rtlCol="0" anchor="ctr"/>
          <a:lstStyle>
            <a:lvl1pPr algn="r">
              <a:defRPr sz="1900">
                <a:solidFill>
                  <a:schemeClr val="tx1">
                    <a:tint val="75000"/>
                  </a:schemeClr>
                </a:solidFill>
              </a:defRPr>
            </a:lvl1pPr>
          </a:lstStyle>
          <a:p>
            <a:fld id="{2A350578-BD45-4150-9CF8-06577CA294E9}" type="slidenum">
              <a:rPr kumimoji="1" lang="ja-JP" altLang="en-US" smtClean="0"/>
              <a:t>‹#›</a:t>
            </a:fld>
            <a:endParaRPr kumimoji="1" lang="ja-JP" altLang="en-US"/>
          </a:p>
        </p:txBody>
      </p:sp>
    </p:spTree>
    <p:extLst>
      <p:ext uri="{BB962C8B-B14F-4D97-AF65-F5344CB8AC3E}">
        <p14:creationId xmlns:p14="http://schemas.microsoft.com/office/powerpoint/2010/main" val="145813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98959" rtl="0" eaLnBrk="1" latinLnBrk="0" hangingPunct="1">
        <a:spcBef>
          <a:spcPct val="0"/>
        </a:spcBef>
        <a:buNone/>
        <a:defRPr kumimoji="1" sz="6800" kern="1200">
          <a:solidFill>
            <a:schemeClr val="tx1"/>
          </a:solidFill>
          <a:latin typeface="+mj-lt"/>
          <a:ea typeface="+mj-ea"/>
          <a:cs typeface="+mj-cs"/>
        </a:defRPr>
      </a:lvl1pPr>
    </p:titleStyle>
    <p:bodyStyle>
      <a:lvl1pPr marL="524610" indent="-524610" algn="l" defTabSz="1398959" rtl="0" eaLnBrk="1" latinLnBrk="0" hangingPunct="1">
        <a:spcBef>
          <a:spcPct val="20000"/>
        </a:spcBef>
        <a:buFont typeface="Arial" panose="020B0604020202020204" pitchFamily="34" charset="0"/>
        <a:buChar char="•"/>
        <a:defRPr kumimoji="1" sz="4900" kern="1200">
          <a:solidFill>
            <a:schemeClr val="tx1"/>
          </a:solidFill>
          <a:latin typeface="+mn-lt"/>
          <a:ea typeface="+mn-ea"/>
          <a:cs typeface="+mn-cs"/>
        </a:defRPr>
      </a:lvl1pPr>
      <a:lvl2pPr marL="1136654" indent="-437175" algn="l" defTabSz="1398959"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48699" indent="-349740" algn="l" defTabSz="1398959"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48178" indent="-349740" algn="l" defTabSz="1398959"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47657" indent="-349740" algn="l" defTabSz="1398959"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47137" indent="-349740" algn="l" defTabSz="1398959"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46616" indent="-349740" algn="l" defTabSz="1398959"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46096" indent="-349740" algn="l" defTabSz="1398959"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45575" indent="-349740" algn="l" defTabSz="1398959"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398959" rtl="0" eaLnBrk="1" latinLnBrk="0" hangingPunct="1">
        <a:defRPr kumimoji="1" sz="2700" kern="1200">
          <a:solidFill>
            <a:schemeClr val="tx1"/>
          </a:solidFill>
          <a:latin typeface="+mn-lt"/>
          <a:ea typeface="+mn-ea"/>
          <a:cs typeface="+mn-cs"/>
        </a:defRPr>
      </a:lvl1pPr>
      <a:lvl2pPr marL="699479" algn="l" defTabSz="1398959" rtl="0" eaLnBrk="1" latinLnBrk="0" hangingPunct="1">
        <a:defRPr kumimoji="1" sz="2700" kern="1200">
          <a:solidFill>
            <a:schemeClr val="tx1"/>
          </a:solidFill>
          <a:latin typeface="+mn-lt"/>
          <a:ea typeface="+mn-ea"/>
          <a:cs typeface="+mn-cs"/>
        </a:defRPr>
      </a:lvl2pPr>
      <a:lvl3pPr marL="1398959" algn="l" defTabSz="1398959" rtl="0" eaLnBrk="1" latinLnBrk="0" hangingPunct="1">
        <a:defRPr kumimoji="1" sz="2700" kern="1200">
          <a:solidFill>
            <a:schemeClr val="tx1"/>
          </a:solidFill>
          <a:latin typeface="+mn-lt"/>
          <a:ea typeface="+mn-ea"/>
          <a:cs typeface="+mn-cs"/>
        </a:defRPr>
      </a:lvl3pPr>
      <a:lvl4pPr marL="2098438" algn="l" defTabSz="1398959" rtl="0" eaLnBrk="1" latinLnBrk="0" hangingPunct="1">
        <a:defRPr kumimoji="1" sz="2700" kern="1200">
          <a:solidFill>
            <a:schemeClr val="tx1"/>
          </a:solidFill>
          <a:latin typeface="+mn-lt"/>
          <a:ea typeface="+mn-ea"/>
          <a:cs typeface="+mn-cs"/>
        </a:defRPr>
      </a:lvl4pPr>
      <a:lvl5pPr marL="2797918" algn="l" defTabSz="1398959" rtl="0" eaLnBrk="1" latinLnBrk="0" hangingPunct="1">
        <a:defRPr kumimoji="1" sz="2700" kern="1200">
          <a:solidFill>
            <a:schemeClr val="tx1"/>
          </a:solidFill>
          <a:latin typeface="+mn-lt"/>
          <a:ea typeface="+mn-ea"/>
          <a:cs typeface="+mn-cs"/>
        </a:defRPr>
      </a:lvl5pPr>
      <a:lvl6pPr marL="3497397" algn="l" defTabSz="1398959" rtl="0" eaLnBrk="1" latinLnBrk="0" hangingPunct="1">
        <a:defRPr kumimoji="1" sz="2700" kern="1200">
          <a:solidFill>
            <a:schemeClr val="tx1"/>
          </a:solidFill>
          <a:latin typeface="+mn-lt"/>
          <a:ea typeface="+mn-ea"/>
          <a:cs typeface="+mn-cs"/>
        </a:defRPr>
      </a:lvl6pPr>
      <a:lvl7pPr marL="4196877" algn="l" defTabSz="1398959" rtl="0" eaLnBrk="1" latinLnBrk="0" hangingPunct="1">
        <a:defRPr kumimoji="1" sz="2700" kern="1200">
          <a:solidFill>
            <a:schemeClr val="tx1"/>
          </a:solidFill>
          <a:latin typeface="+mn-lt"/>
          <a:ea typeface="+mn-ea"/>
          <a:cs typeface="+mn-cs"/>
        </a:defRPr>
      </a:lvl7pPr>
      <a:lvl8pPr marL="4896356" algn="l" defTabSz="1398959" rtl="0" eaLnBrk="1" latinLnBrk="0" hangingPunct="1">
        <a:defRPr kumimoji="1" sz="2700" kern="1200">
          <a:solidFill>
            <a:schemeClr val="tx1"/>
          </a:solidFill>
          <a:latin typeface="+mn-lt"/>
          <a:ea typeface="+mn-ea"/>
          <a:cs typeface="+mn-cs"/>
        </a:defRPr>
      </a:lvl8pPr>
      <a:lvl9pPr marL="5595835" algn="l" defTabSz="1398959" rtl="0" eaLnBrk="1" latinLnBrk="0" hangingPunct="1">
        <a:defRPr kumimoji="1"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10" Type="http://schemas.microsoft.com/office/2007/relationships/hdphoto" Target="../media/hdphoto2.wdp"/><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角丸四角形 181"/>
          <p:cNvSpPr/>
          <p:nvPr/>
        </p:nvSpPr>
        <p:spPr>
          <a:xfrm>
            <a:off x="6489654" y="704833"/>
            <a:ext cx="8198171" cy="5904000"/>
          </a:xfrm>
          <a:prstGeom prst="roundRect">
            <a:avLst>
              <a:gd name="adj" fmla="val 1362"/>
            </a:avLst>
          </a:prstGeom>
          <a:noFill/>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7" name="角丸四角形 266"/>
          <p:cNvSpPr/>
          <p:nvPr/>
        </p:nvSpPr>
        <p:spPr>
          <a:xfrm>
            <a:off x="6696000" y="3319933"/>
            <a:ext cx="7848650" cy="3197176"/>
          </a:xfrm>
          <a:prstGeom prst="roundRect">
            <a:avLst>
              <a:gd name="adj" fmla="val 2970"/>
            </a:avLst>
          </a:prstGeom>
          <a:solidFill>
            <a:schemeClr val="tx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15140" y="684460"/>
            <a:ext cx="6257829" cy="5440021"/>
          </a:xfrm>
          <a:prstGeom prst="roundRect">
            <a:avLst>
              <a:gd name="adj" fmla="val 2970"/>
            </a:avLst>
          </a:prstGeom>
          <a:noFill/>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角丸四角形 131"/>
          <p:cNvSpPr/>
          <p:nvPr/>
        </p:nvSpPr>
        <p:spPr>
          <a:xfrm>
            <a:off x="135693" y="6422354"/>
            <a:ext cx="6237276" cy="3263107"/>
          </a:xfrm>
          <a:prstGeom prst="roundRect">
            <a:avLst>
              <a:gd name="adj" fmla="val 2970"/>
            </a:avLst>
          </a:prstGeom>
          <a:noFill/>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1" name="角丸四角形 200"/>
          <p:cNvSpPr/>
          <p:nvPr/>
        </p:nvSpPr>
        <p:spPr>
          <a:xfrm>
            <a:off x="467405" y="8708938"/>
            <a:ext cx="5417861" cy="904515"/>
          </a:xfrm>
          <a:prstGeom prst="roundRect">
            <a:avLst>
              <a:gd name="adj" fmla="val 2970"/>
            </a:avLst>
          </a:prstGeom>
          <a:solidFill>
            <a:schemeClr val="tx2">
              <a:lumMod val="40000"/>
              <a:lumOff val="60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3" name="角丸四角形 182"/>
          <p:cNvSpPr/>
          <p:nvPr/>
        </p:nvSpPr>
        <p:spPr>
          <a:xfrm>
            <a:off x="6489655" y="6834075"/>
            <a:ext cx="8198171" cy="2850826"/>
          </a:xfrm>
          <a:prstGeom prst="roundRect">
            <a:avLst>
              <a:gd name="adj" fmla="val 1297"/>
            </a:avLst>
          </a:prstGeom>
          <a:noFill/>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額縁 3"/>
          <p:cNvSpPr/>
          <p:nvPr/>
        </p:nvSpPr>
        <p:spPr>
          <a:xfrm>
            <a:off x="156948" y="48676"/>
            <a:ext cx="14364437" cy="437477"/>
          </a:xfrm>
          <a:prstGeom prst="bevel">
            <a:avLst>
              <a:gd name="adj" fmla="val 8021"/>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lstStyle/>
          <a:p>
            <a:pPr algn="ctr"/>
            <a:r>
              <a:rPr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Ｏｓａｋａ</a:t>
            </a:r>
            <a:r>
              <a:rPr lang="ja-JP" altLang="en-US" sz="2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ビジョン概要版</a:t>
            </a:r>
            <a:endParaRPr lang="ja-JP" altLang="en-US" sz="2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角丸四角形 60"/>
          <p:cNvSpPr/>
          <p:nvPr/>
        </p:nvSpPr>
        <p:spPr>
          <a:xfrm>
            <a:off x="228305" y="576000"/>
            <a:ext cx="1838471" cy="324000"/>
          </a:xfrm>
          <a:prstGeom prst="roundRect">
            <a:avLst>
              <a:gd name="adj" fmla="val 50000"/>
            </a:avLst>
          </a:prstGeom>
          <a:solidFill>
            <a:srgbClr val="002060"/>
          </a:solidFill>
        </p:spPr>
        <p:style>
          <a:lnRef idx="0">
            <a:schemeClr val="accent1"/>
          </a:lnRef>
          <a:fillRef idx="3">
            <a:schemeClr val="accent1"/>
          </a:fillRef>
          <a:effectRef idx="3">
            <a:schemeClr val="accent1"/>
          </a:effectRef>
          <a:fontRef idx="minor">
            <a:schemeClr val="lt1"/>
          </a:fontRef>
        </p:style>
        <p:txBody>
          <a:bodyPr wrap="square" lIns="65301" tIns="32651" rIns="65301" bIns="32651" anchor="ctr">
            <a:spAutoFit/>
          </a:bodyPr>
          <a:lstStyle/>
          <a:p>
            <a:pPr algn="ctr" defTabSz="1458202">
              <a:defRPr/>
            </a:pPr>
            <a:r>
              <a:rPr lang="ja-JP" altLang="en-US" sz="1500" b="1" dirty="0">
                <a:latin typeface="Meiryo UI" pitchFamily="50" charset="-128"/>
                <a:ea typeface="Meiryo UI" pitchFamily="50" charset="-128"/>
                <a:cs typeface="Meiryo UI" pitchFamily="50" charset="-128"/>
              </a:rPr>
              <a:t>策定の背景</a:t>
            </a:r>
          </a:p>
        </p:txBody>
      </p:sp>
      <p:sp>
        <p:nvSpPr>
          <p:cNvPr id="62" name="正方形/長方形 61"/>
          <p:cNvSpPr/>
          <p:nvPr/>
        </p:nvSpPr>
        <p:spPr>
          <a:xfrm>
            <a:off x="435804" y="1285556"/>
            <a:ext cx="5433109" cy="695049"/>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1100" dirty="0">
                <a:solidFill>
                  <a:schemeClr val="tx1"/>
                </a:solidFill>
                <a:latin typeface="Meiryo UI" pitchFamily="50" charset="-128"/>
                <a:ea typeface="Meiryo UI" pitchFamily="50" charset="-128"/>
                <a:cs typeface="Meiryo UI" pitchFamily="50" charset="-128"/>
              </a:rPr>
              <a:t>エネルギーの多様な選択肢の一つと</a:t>
            </a:r>
            <a:r>
              <a:rPr lang="ja-JP" altLang="en-US" sz="1100" dirty="0" smtClean="0">
                <a:solidFill>
                  <a:schemeClr val="tx1"/>
                </a:solidFill>
                <a:latin typeface="Meiryo UI" pitchFamily="50" charset="-128"/>
                <a:ea typeface="Meiryo UI" pitchFamily="50" charset="-128"/>
                <a:cs typeface="Meiryo UI" pitchFamily="50" charset="-128"/>
              </a:rPr>
              <a:t>して、水素</a:t>
            </a:r>
            <a:r>
              <a:rPr lang="ja-JP" altLang="en-US" sz="1100" dirty="0">
                <a:solidFill>
                  <a:schemeClr val="tx1"/>
                </a:solidFill>
                <a:latin typeface="Meiryo UI" pitchFamily="50" charset="-128"/>
                <a:ea typeface="Meiryo UI" pitchFamily="50" charset="-128"/>
                <a:cs typeface="Meiryo UI" pitchFamily="50" charset="-128"/>
              </a:rPr>
              <a:t>が活用されている「水素社会」の実現</a:t>
            </a:r>
            <a:r>
              <a:rPr lang="ja-JP" altLang="en-US" sz="1100" dirty="0" smtClean="0">
                <a:solidFill>
                  <a:schemeClr val="tx1"/>
                </a:solidFill>
                <a:latin typeface="Meiryo UI" pitchFamily="50" charset="-128"/>
                <a:ea typeface="Meiryo UI" pitchFamily="50" charset="-128"/>
                <a:cs typeface="Meiryo UI" pitchFamily="50" charset="-128"/>
              </a:rPr>
              <a:t>により、</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1100" dirty="0" smtClean="0">
                <a:solidFill>
                  <a:schemeClr val="tx1"/>
                </a:solidFill>
                <a:latin typeface="Meiryo UI" pitchFamily="50" charset="-128"/>
                <a:ea typeface="Meiryo UI" pitchFamily="50" charset="-128"/>
                <a:cs typeface="Meiryo UI" pitchFamily="50" charset="-128"/>
              </a:rPr>
              <a:t>温室</a:t>
            </a:r>
            <a:r>
              <a:rPr lang="ja-JP" altLang="en-US" sz="1100" dirty="0">
                <a:solidFill>
                  <a:schemeClr val="tx1"/>
                </a:solidFill>
                <a:latin typeface="Meiryo UI" pitchFamily="50" charset="-128"/>
                <a:ea typeface="Meiryo UI" pitchFamily="50" charset="-128"/>
                <a:cs typeface="Meiryo UI" pitchFamily="50" charset="-128"/>
              </a:rPr>
              <a:t>効果</a:t>
            </a:r>
            <a:r>
              <a:rPr lang="ja-JP" altLang="en-US" sz="1100" dirty="0" smtClean="0">
                <a:solidFill>
                  <a:schemeClr val="tx1"/>
                </a:solidFill>
                <a:latin typeface="Meiryo UI" pitchFamily="50" charset="-128"/>
                <a:ea typeface="Meiryo UI" pitchFamily="50" charset="-128"/>
                <a:cs typeface="Meiryo UI" pitchFamily="50" charset="-128"/>
              </a:rPr>
              <a:t>ガスの削減を</a:t>
            </a:r>
            <a:r>
              <a:rPr lang="ja-JP" altLang="en-US" sz="1100" dirty="0">
                <a:solidFill>
                  <a:schemeClr val="tx1"/>
                </a:solidFill>
                <a:latin typeface="Meiryo UI" pitchFamily="50" charset="-128"/>
                <a:ea typeface="Meiryo UI" pitchFamily="50" charset="-128"/>
                <a:cs typeface="Meiryo UI" pitchFamily="50" charset="-128"/>
              </a:rPr>
              <a:t>はじめ多くの社会課題の解決に貢献できる可能性が</a:t>
            </a:r>
            <a:r>
              <a:rPr lang="ja-JP" altLang="en-US" sz="1100" dirty="0" smtClean="0">
                <a:solidFill>
                  <a:schemeClr val="tx1"/>
                </a:solidFill>
                <a:latin typeface="Meiryo UI" pitchFamily="50" charset="-128"/>
                <a:ea typeface="Meiryo UI" pitchFamily="50" charset="-128"/>
                <a:cs typeface="Meiryo UI" pitchFamily="50" charset="-128"/>
              </a:rPr>
              <a:t>ある</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200"/>
              </a:lnSpc>
              <a:defRPr/>
            </a:pPr>
            <a:endParaRPr lang="en-US" altLang="ja-JP" sz="1100" dirty="0">
              <a:solidFill>
                <a:schemeClr val="tx1"/>
              </a:solidFill>
              <a:latin typeface="Meiryo UI" pitchFamily="50" charset="-128"/>
              <a:ea typeface="Meiryo UI" pitchFamily="50" charset="-128"/>
              <a:cs typeface="Meiryo UI" pitchFamily="50" charset="-128"/>
            </a:endParaRPr>
          </a:p>
          <a:p>
            <a:pPr>
              <a:lnSpc>
                <a:spcPts val="1200"/>
              </a:lnSpc>
              <a:defRPr/>
            </a:pPr>
            <a:endParaRPr lang="en-US" altLang="ja-JP" sz="1100" dirty="0">
              <a:solidFill>
                <a:schemeClr val="tx1"/>
              </a:solidFill>
              <a:latin typeface="Meiryo UI" pitchFamily="50" charset="-128"/>
              <a:ea typeface="Meiryo UI" pitchFamily="50" charset="-128"/>
              <a:cs typeface="Meiryo UI" pitchFamily="50" charset="-128"/>
            </a:endParaRPr>
          </a:p>
          <a:p>
            <a:pPr>
              <a:lnSpc>
                <a:spcPts val="1421"/>
              </a:lnSpc>
              <a:defRPr/>
            </a:pP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4" name="円/楕円 63"/>
          <p:cNvSpPr>
            <a:spLocks/>
          </p:cNvSpPr>
          <p:nvPr/>
        </p:nvSpPr>
        <p:spPr bwMode="auto">
          <a:xfrm>
            <a:off x="468313" y="1620564"/>
            <a:ext cx="1253300" cy="396000"/>
          </a:xfrm>
          <a:prstGeom prst="ellipse">
            <a:avLst/>
          </a:prstGeom>
          <a:solidFill>
            <a:schemeClr val="tx2">
              <a:lumMod val="40000"/>
              <a:lumOff val="60000"/>
              <a:alpha val="50000"/>
            </a:schemeClr>
          </a:solidFill>
          <a:ln w="9525">
            <a:noFill/>
            <a:miter lim="800000"/>
            <a:headEnd/>
            <a:tailEnd/>
          </a:ln>
          <a:effectLst/>
          <a:extLst/>
        </p:spPr>
        <p:txBody>
          <a:bodyPr vert="horz" wrap="square" lIns="0" tIns="0" rIns="0" bIns="0" numCol="1" rtlCol="0" anchor="ctr" anchorCtr="0" compatLnSpc="1">
            <a:prstTxWarp prst="textNoShape">
              <a:avLst/>
            </a:prstTxWarp>
            <a:noAutofit/>
          </a:bodyPr>
          <a:lstStyle/>
          <a:p>
            <a:pPr algn="ctr" eaLnBrk="0" hangingPunct="0">
              <a:lnSpc>
                <a:spcPts val="1202"/>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温室効果ガス</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ts val="1202"/>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排出削減</a:t>
            </a:r>
          </a:p>
        </p:txBody>
      </p:sp>
      <p:sp>
        <p:nvSpPr>
          <p:cNvPr id="65" name="円/楕円 64"/>
          <p:cNvSpPr>
            <a:spLocks/>
          </p:cNvSpPr>
          <p:nvPr/>
        </p:nvSpPr>
        <p:spPr bwMode="auto">
          <a:xfrm>
            <a:off x="1962961" y="1620564"/>
            <a:ext cx="1253300" cy="396000"/>
          </a:xfrm>
          <a:prstGeom prst="ellipse">
            <a:avLst/>
          </a:prstGeom>
          <a:solidFill>
            <a:schemeClr val="tx2">
              <a:lumMod val="40000"/>
              <a:lumOff val="60000"/>
              <a:alpha val="50000"/>
            </a:schemeClr>
          </a:solidFill>
          <a:ln w="9525">
            <a:noFill/>
            <a:miter lim="800000"/>
            <a:headEnd/>
            <a:tailEnd/>
          </a:ln>
          <a:effectLst/>
          <a:extLst/>
        </p:spPr>
        <p:txBody>
          <a:bodyPr vert="horz" wrap="square" lIns="0" tIns="0" rIns="0" bIns="0" numCol="1" rtlCol="0" anchor="ctr" anchorCtr="0" compatLnSpc="1">
            <a:prstTxWarp prst="textNoShape">
              <a:avLst/>
            </a:prstTxWarp>
            <a:noAutofit/>
          </a:bodyPr>
          <a:lstStyle/>
          <a:p>
            <a:pPr algn="ctr" eaLnBrk="0" hangingPunct="0">
              <a:lnSpc>
                <a:spcPts val="1202"/>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エネルギー</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ts val="1202"/>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地産地消</a:t>
            </a:r>
          </a:p>
        </p:txBody>
      </p:sp>
      <p:sp>
        <p:nvSpPr>
          <p:cNvPr id="66" name="円/楕円 65"/>
          <p:cNvSpPr>
            <a:spLocks/>
          </p:cNvSpPr>
          <p:nvPr/>
        </p:nvSpPr>
        <p:spPr bwMode="auto">
          <a:xfrm>
            <a:off x="3540645" y="1620564"/>
            <a:ext cx="1253300" cy="396000"/>
          </a:xfrm>
          <a:prstGeom prst="ellipse">
            <a:avLst/>
          </a:prstGeom>
          <a:solidFill>
            <a:schemeClr val="tx2">
              <a:lumMod val="40000"/>
              <a:lumOff val="60000"/>
              <a:alpha val="50000"/>
            </a:schemeClr>
          </a:solidFill>
          <a:ln w="9525">
            <a:noFill/>
            <a:miter lim="800000"/>
            <a:headEnd/>
            <a:tailEnd/>
          </a:ln>
          <a:effectLst/>
          <a:extLst/>
        </p:spPr>
        <p:txBody>
          <a:bodyPr vert="horz" wrap="square" lIns="0" tIns="0" rIns="0" bIns="0" numCol="1" rtlCol="0" anchor="ctr" anchorCtr="0" compatLnSpc="1">
            <a:prstTxWarp prst="textNoShape">
              <a:avLst/>
            </a:prstTxWarp>
            <a:noAutofit/>
          </a:bodyPr>
          <a:lstStyle/>
          <a:p>
            <a:pPr algn="ctr" eaLnBrk="0" hangingPunct="0">
              <a:lnSpc>
                <a:spcPts val="1202"/>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ＢＣＰ対応</a:t>
            </a:r>
          </a:p>
        </p:txBody>
      </p:sp>
      <p:sp>
        <p:nvSpPr>
          <p:cNvPr id="67" name="正方形/長方形 66"/>
          <p:cNvSpPr/>
          <p:nvPr/>
        </p:nvSpPr>
        <p:spPr>
          <a:xfrm>
            <a:off x="4905534" y="1877853"/>
            <a:ext cx="546749" cy="205504"/>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118022" rtlCol="0" anchor="t" anchorCtr="0"/>
          <a:lstStyle/>
          <a:p>
            <a:pPr>
              <a:lnSpc>
                <a:spcPts val="1748"/>
              </a:lnSpc>
              <a:defRPr/>
            </a:pPr>
            <a:r>
              <a:rPr lang="ja-JP" altLang="en-US" sz="1100" dirty="0">
                <a:solidFill>
                  <a:schemeClr val="tx1"/>
                </a:solidFill>
                <a:latin typeface="Meiryo UI" pitchFamily="50" charset="-128"/>
                <a:ea typeface="Meiryo UI" pitchFamily="50" charset="-128"/>
                <a:cs typeface="Meiryo UI" pitchFamily="50" charset="-128"/>
              </a:rPr>
              <a:t>など</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68" name="正方形/長方形 67"/>
          <p:cNvSpPr/>
          <p:nvPr/>
        </p:nvSpPr>
        <p:spPr>
          <a:xfrm>
            <a:off x="359971" y="2497177"/>
            <a:ext cx="5891314" cy="347524"/>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1100" dirty="0" smtClean="0">
                <a:solidFill>
                  <a:schemeClr val="tx1"/>
                </a:solidFill>
                <a:latin typeface="Meiryo UI" pitchFamily="50" charset="-128"/>
                <a:ea typeface="Meiryo UI" pitchFamily="50" charset="-128"/>
                <a:cs typeface="Meiryo UI" pitchFamily="50" charset="-128"/>
              </a:rPr>
              <a:t>水素関連分野に先進的に取り組む企業や、高い技術力を持つ多様で厚みのある中小企業が集積する</a:t>
            </a:r>
            <a:endParaRPr lang="en-US" altLang="ja-JP" sz="110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1100" dirty="0" smtClean="0">
                <a:solidFill>
                  <a:schemeClr val="tx1"/>
                </a:solidFill>
                <a:latin typeface="Meiryo UI" pitchFamily="50" charset="-128"/>
                <a:ea typeface="Meiryo UI" pitchFamily="50" charset="-128"/>
                <a:cs typeface="Meiryo UI" pitchFamily="50" charset="-128"/>
              </a:rPr>
              <a:t>大阪は、多種多様な技術が集約される水素エネルギー産業の発展に大きく貢献できる</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71" name="角丸四角形 70"/>
          <p:cNvSpPr/>
          <p:nvPr/>
        </p:nvSpPr>
        <p:spPr>
          <a:xfrm>
            <a:off x="3300897" y="2916709"/>
            <a:ext cx="2950387" cy="396000"/>
          </a:xfrm>
          <a:prstGeom prst="roundRect">
            <a:avLst>
              <a:gd name="adj" fmla="val 9178"/>
            </a:avLst>
          </a:prstGeom>
          <a:solidFill>
            <a:schemeClr val="bg1"/>
          </a:solidFill>
          <a:ln>
            <a:solidFill>
              <a:schemeClr val="accent1"/>
            </a:solidFill>
          </a:ln>
        </p:spPr>
        <p:style>
          <a:lnRef idx="0">
            <a:schemeClr val="accent1"/>
          </a:lnRef>
          <a:fillRef idx="3">
            <a:schemeClr val="accent1"/>
          </a:fillRef>
          <a:effectRef idx="3">
            <a:schemeClr val="accent1"/>
          </a:effectRef>
          <a:fontRef idx="minor">
            <a:schemeClr val="lt1"/>
          </a:fontRef>
        </p:style>
        <p:txBody>
          <a:bodyPr wrap="square" lIns="39341" tIns="0" rIns="39341" bIns="0" anchor="ctr">
            <a:noAutofit/>
          </a:bodyPr>
          <a:lstStyle/>
          <a:p>
            <a:pPr defTabSz="1458202">
              <a:lnSpc>
                <a:spcPts val="1100"/>
              </a:lnSpc>
              <a:defRPr/>
            </a:pPr>
            <a:r>
              <a:rPr lang="ja-JP" altLang="en-US" sz="1050" dirty="0">
                <a:solidFill>
                  <a:schemeClr val="tx1"/>
                </a:solidFill>
                <a:latin typeface="Meiryo UI" pitchFamily="50" charset="-128"/>
                <a:ea typeface="Meiryo UI" pitchFamily="50" charset="-128"/>
                <a:cs typeface="Meiryo UI" pitchFamily="50" charset="-128"/>
              </a:rPr>
              <a:t>高度な技術を有するものづくり企業が集積し</a:t>
            </a:r>
            <a:r>
              <a:rPr lang="ja-JP" altLang="en-US" sz="1050" dirty="0" smtClean="0">
                <a:solidFill>
                  <a:schemeClr val="tx1"/>
                </a:solidFill>
                <a:latin typeface="Meiryo UI" pitchFamily="50" charset="-128"/>
                <a:ea typeface="Meiryo UI" pitchFamily="50" charset="-128"/>
                <a:cs typeface="Meiryo UI" pitchFamily="50" charset="-128"/>
              </a:rPr>
              <a:t>、新た</a:t>
            </a:r>
            <a:r>
              <a:rPr lang="ja-JP" altLang="en-US" sz="1050" dirty="0">
                <a:solidFill>
                  <a:schemeClr val="tx1"/>
                </a:solidFill>
                <a:latin typeface="Meiryo UI" pitchFamily="50" charset="-128"/>
                <a:ea typeface="Meiryo UI" pitchFamily="50" charset="-128"/>
                <a:cs typeface="Meiryo UI" pitchFamily="50" charset="-128"/>
              </a:rPr>
              <a:t>な技術・製品を次々と生み出す</a:t>
            </a:r>
            <a:r>
              <a:rPr lang="ja-JP" altLang="en-US" sz="1050" dirty="0" smtClean="0">
                <a:solidFill>
                  <a:schemeClr val="tx1"/>
                </a:solidFill>
                <a:latin typeface="Meiryo UI" pitchFamily="50" charset="-128"/>
                <a:ea typeface="Meiryo UI" pitchFamily="50" charset="-128"/>
                <a:cs typeface="Meiryo UI" pitchFamily="50" charset="-128"/>
              </a:rPr>
              <a:t>フルセット型</a:t>
            </a:r>
            <a:r>
              <a:rPr lang="ja-JP" altLang="en-US" sz="1050" dirty="0">
                <a:solidFill>
                  <a:schemeClr val="tx1"/>
                </a:solidFill>
                <a:latin typeface="Meiryo UI" pitchFamily="50" charset="-128"/>
                <a:ea typeface="Meiryo UI" pitchFamily="50" charset="-128"/>
                <a:cs typeface="Meiryo UI" pitchFamily="50" charset="-128"/>
              </a:rPr>
              <a:t>の産業構造</a:t>
            </a:r>
          </a:p>
        </p:txBody>
      </p:sp>
      <p:grpSp>
        <p:nvGrpSpPr>
          <p:cNvPr id="24" name="グループ化 23"/>
          <p:cNvGrpSpPr/>
          <p:nvPr/>
        </p:nvGrpSpPr>
        <p:grpSpPr>
          <a:xfrm>
            <a:off x="202970" y="3420765"/>
            <a:ext cx="3073655" cy="1080120"/>
            <a:chOff x="-47414" y="2928018"/>
            <a:chExt cx="3073655" cy="1080120"/>
          </a:xfrm>
        </p:grpSpPr>
        <p:pic>
          <p:nvPicPr>
            <p:cNvPr id="72" name="Picture 2" descr="E:\LIB\14 FCV(FC)\04_H27年度業務フォルダ\びわ湖メッセ（10月21日）\写真など\サムテック\蓄圧器２.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21" y="3081679"/>
              <a:ext cx="498894" cy="296047"/>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3"/>
            <p:cNvSpPr>
              <a:spLocks noChangeArrowheads="1"/>
            </p:cNvSpPr>
            <p:nvPr/>
          </p:nvSpPr>
          <p:spPr bwMode="auto">
            <a:xfrm>
              <a:off x="-47414" y="2928018"/>
              <a:ext cx="1039259" cy="146229"/>
            </a:xfrm>
            <a:prstGeom prst="rect">
              <a:avLst/>
            </a:prstGeom>
            <a:noFill/>
            <a:ln>
              <a:noFill/>
            </a:ln>
            <a:effectLs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spcBef>
                  <a:spcPts val="0"/>
                </a:spcBef>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＜蓄圧器＞</a:t>
              </a:r>
            </a:p>
          </p:txBody>
        </p:sp>
        <p:pic>
          <p:nvPicPr>
            <p:cNvPr id="109" name="Picture 10" descr="http://www.kajitech.com/images/pro/img_VT5-110GH-O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9837" y="2956975"/>
              <a:ext cx="536300" cy="540963"/>
            </a:xfrm>
            <a:prstGeom prst="rect">
              <a:avLst/>
            </a:prstGeom>
            <a:noFill/>
            <a:extLst>
              <a:ext uri="{909E8E84-426E-40DD-AFC4-6F175D3DCCD1}">
                <a14:hiddenFill xmlns:a14="http://schemas.microsoft.com/office/drawing/2010/main">
                  <a:solidFill>
                    <a:srgbClr val="FFFFFF"/>
                  </a:solidFill>
                </a14:hiddenFill>
              </a:ext>
            </a:extLst>
          </p:spPr>
        </p:pic>
        <p:sp>
          <p:nvSpPr>
            <p:cNvPr id="110" name="Rectangle 3"/>
            <p:cNvSpPr>
              <a:spLocks noChangeArrowheads="1"/>
            </p:cNvSpPr>
            <p:nvPr/>
          </p:nvSpPr>
          <p:spPr bwMode="auto">
            <a:xfrm>
              <a:off x="937545" y="2928018"/>
              <a:ext cx="702372" cy="152564"/>
            </a:xfrm>
            <a:prstGeom prst="rect">
              <a:avLst/>
            </a:prstGeom>
            <a:noFill/>
            <a:ln>
              <a:noFill/>
            </a:ln>
            <a:effectLs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spcBef>
                  <a:spcPts val="0"/>
                </a:spcBef>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＜圧縮機＞</a:t>
              </a:r>
            </a:p>
          </p:txBody>
        </p:sp>
        <p:sp>
          <p:nvSpPr>
            <p:cNvPr id="118" name="Rectangle 3"/>
            <p:cNvSpPr>
              <a:spLocks noChangeArrowheads="1"/>
            </p:cNvSpPr>
            <p:nvPr/>
          </p:nvSpPr>
          <p:spPr bwMode="auto">
            <a:xfrm>
              <a:off x="1896802" y="2928018"/>
              <a:ext cx="1129439" cy="241795"/>
            </a:xfrm>
            <a:prstGeom prst="rect">
              <a:avLst/>
            </a:prstGeom>
            <a:noFill/>
            <a:ln>
              <a:noFill/>
            </a:ln>
            <a:effectLs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spcBef>
                  <a:spcPts val="0"/>
                </a:spcBef>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＜液化水素製造＞</a:t>
              </a:r>
            </a:p>
          </p:txBody>
        </p:sp>
        <p:pic>
          <p:nvPicPr>
            <p:cNvPr id="11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2185" y="3065580"/>
              <a:ext cx="746705" cy="3417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0" name="正方形/長方形 119"/>
            <p:cNvSpPr/>
            <p:nvPr/>
          </p:nvSpPr>
          <p:spPr>
            <a:xfrm>
              <a:off x="2256842" y="3774365"/>
              <a:ext cx="546749" cy="205504"/>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118022" rtlCol="0" anchor="t" anchorCtr="0"/>
            <a:lstStyle/>
            <a:p>
              <a:pPr>
                <a:lnSpc>
                  <a:spcPts val="1748"/>
                </a:lnSpc>
                <a:defRPr/>
              </a:pPr>
              <a:r>
                <a:rPr lang="ja-JP" altLang="en-US" sz="900" dirty="0">
                  <a:solidFill>
                    <a:schemeClr val="tx1"/>
                  </a:solidFill>
                  <a:latin typeface="Meiryo UI" pitchFamily="50" charset="-128"/>
                  <a:ea typeface="Meiryo UI" pitchFamily="50" charset="-128"/>
                  <a:cs typeface="Meiryo UI" pitchFamily="50" charset="-128"/>
                </a:rPr>
                <a:t>など多数</a:t>
              </a:r>
              <a:endParaRPr lang="en-US" altLang="ja-JP" sz="800" dirty="0">
                <a:solidFill>
                  <a:schemeClr val="tx1"/>
                </a:solidFill>
                <a:latin typeface="Meiryo UI" pitchFamily="50" charset="-128"/>
                <a:ea typeface="Meiryo UI" pitchFamily="50" charset="-128"/>
                <a:cs typeface="Meiryo UI" pitchFamily="50" charset="-128"/>
              </a:endParaRPr>
            </a:p>
          </p:txBody>
        </p:sp>
        <p:pic>
          <p:nvPicPr>
            <p:cNvPr id="128" name="Picture 2" descr="FC-8040 製品写真"/>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535906" y="3564781"/>
              <a:ext cx="504912" cy="443357"/>
            </a:xfrm>
            <a:prstGeom prst="rect">
              <a:avLst/>
            </a:prstGeom>
            <a:noFill/>
            <a:extLst>
              <a:ext uri="{909E8E84-426E-40DD-AFC4-6F175D3DCCD1}">
                <a14:hiddenFill xmlns:a14="http://schemas.microsoft.com/office/drawing/2010/main">
                  <a:solidFill>
                    <a:srgbClr val="FFFFFF"/>
                  </a:solidFill>
                </a14:hiddenFill>
              </a:ext>
            </a:extLst>
          </p:spPr>
        </p:pic>
        <p:sp>
          <p:nvSpPr>
            <p:cNvPr id="129" name="Rectangle 3"/>
            <p:cNvSpPr>
              <a:spLocks noChangeArrowheads="1"/>
            </p:cNvSpPr>
            <p:nvPr/>
          </p:nvSpPr>
          <p:spPr bwMode="auto">
            <a:xfrm>
              <a:off x="1351885" y="3492773"/>
              <a:ext cx="1008152" cy="175381"/>
            </a:xfrm>
            <a:prstGeom prst="rect">
              <a:avLst/>
            </a:prstGeom>
            <a:noFill/>
            <a:ln>
              <a:noFill/>
            </a:ln>
            <a:effectLs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spcBef>
                  <a:spcPts val="0"/>
                </a:spcBef>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＜昇圧用ブロア＞</a:t>
              </a:r>
            </a:p>
          </p:txBody>
        </p:sp>
        <p:pic>
          <p:nvPicPr>
            <p:cNvPr id="13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46903" y="3624784"/>
              <a:ext cx="451548" cy="372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1" name="Rectangle 3"/>
            <p:cNvSpPr>
              <a:spLocks noChangeArrowheads="1"/>
            </p:cNvSpPr>
            <p:nvPr/>
          </p:nvSpPr>
          <p:spPr bwMode="auto">
            <a:xfrm>
              <a:off x="199757" y="3537297"/>
              <a:ext cx="1141332" cy="180557"/>
            </a:xfrm>
            <a:prstGeom prst="rect">
              <a:avLst/>
            </a:prstGeom>
            <a:noFill/>
            <a:ln>
              <a:noFill/>
            </a:ln>
            <a:effectLs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spcBef>
                  <a:spcPts val="0"/>
                </a:spcBef>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＜バルブ・配管類＞</a:t>
              </a:r>
            </a:p>
          </p:txBody>
        </p:sp>
      </p:grpSp>
      <p:sp>
        <p:nvSpPr>
          <p:cNvPr id="133" name="角丸四角形 132"/>
          <p:cNvSpPr/>
          <p:nvPr/>
        </p:nvSpPr>
        <p:spPr>
          <a:xfrm>
            <a:off x="252289" y="6265117"/>
            <a:ext cx="1573935" cy="324000"/>
          </a:xfrm>
          <a:prstGeom prst="roundRect">
            <a:avLst>
              <a:gd name="adj" fmla="val 50000"/>
            </a:avLst>
          </a:prstGeom>
          <a:solidFill>
            <a:srgbClr val="002060"/>
          </a:solidFill>
        </p:spPr>
        <p:style>
          <a:lnRef idx="0">
            <a:schemeClr val="accent1"/>
          </a:lnRef>
          <a:fillRef idx="3">
            <a:schemeClr val="accent1"/>
          </a:fillRef>
          <a:effectRef idx="3">
            <a:schemeClr val="accent1"/>
          </a:effectRef>
          <a:fontRef idx="minor">
            <a:schemeClr val="lt1"/>
          </a:fontRef>
        </p:style>
        <p:txBody>
          <a:bodyPr wrap="square" lIns="65301" tIns="32651" rIns="65301" bIns="32651" anchor="ctr">
            <a:spAutoFit/>
          </a:bodyPr>
          <a:lstStyle/>
          <a:p>
            <a:pPr algn="ctr" defTabSz="1458202">
              <a:defRPr/>
            </a:pPr>
            <a:r>
              <a:rPr lang="ja-JP" altLang="en-US" sz="1500" b="1" dirty="0">
                <a:latin typeface="Meiryo UI" pitchFamily="50" charset="-128"/>
                <a:ea typeface="Meiryo UI" pitchFamily="50" charset="-128"/>
                <a:cs typeface="Meiryo UI" pitchFamily="50" charset="-128"/>
              </a:rPr>
              <a:t>策定の目的</a:t>
            </a:r>
          </a:p>
        </p:txBody>
      </p:sp>
      <p:grpSp>
        <p:nvGrpSpPr>
          <p:cNvPr id="137" name="グループ化 136"/>
          <p:cNvGrpSpPr/>
          <p:nvPr/>
        </p:nvGrpSpPr>
        <p:grpSpPr>
          <a:xfrm>
            <a:off x="1044377" y="4428877"/>
            <a:ext cx="1722690" cy="1675247"/>
            <a:chOff x="4734318" y="6938996"/>
            <a:chExt cx="5946509" cy="4070482"/>
          </a:xfrm>
        </p:grpSpPr>
        <p:pic>
          <p:nvPicPr>
            <p:cNvPr id="138" name="Picture 8"/>
            <p:cNvPicPr>
              <a:picLocks noChangeAspect="1" noChangeArrowheads="1"/>
            </p:cNvPicPr>
            <p:nvPr/>
          </p:nvPicPr>
          <p:blipFill>
            <a:blip r:embed="rId7" cstate="print">
              <a:extLst>
                <a:ext uri="{BEBA8EAE-BF5A-486C-A8C5-ECC9F3942E4B}">
                  <a14:imgProps xmlns:a14="http://schemas.microsoft.com/office/drawing/2010/main">
                    <a14:imgLayer r:embed="rId8">
                      <a14:imgEffect>
                        <a14:sharpenSoften amount="61000"/>
                      </a14:imgEffect>
                    </a14:imgLayer>
                  </a14:imgProps>
                </a:ext>
                <a:ext uri="{28A0092B-C50C-407E-A947-70E740481C1C}">
                  <a14:useLocalDpi xmlns:a14="http://schemas.microsoft.com/office/drawing/2010/main" val="0"/>
                </a:ext>
              </a:extLst>
            </a:blip>
            <a:srcRect/>
            <a:stretch>
              <a:fillRect/>
            </a:stretch>
          </p:blipFill>
          <p:spPr bwMode="auto">
            <a:xfrm>
              <a:off x="6666040" y="8220240"/>
              <a:ext cx="4014787" cy="2789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9" name="円弧 138"/>
            <p:cNvSpPr/>
            <p:nvPr/>
          </p:nvSpPr>
          <p:spPr>
            <a:xfrm flipV="1">
              <a:off x="4734318" y="6938996"/>
              <a:ext cx="4946333" cy="3307431"/>
            </a:xfrm>
            <a:prstGeom prst="arc">
              <a:avLst>
                <a:gd name="adj1" fmla="val 16200000"/>
                <a:gd name="adj2" fmla="val 91843"/>
              </a:avLst>
            </a:prstGeom>
            <a:ln w="95250">
              <a:gradFill>
                <a:gsLst>
                  <a:gs pos="26000">
                    <a:srgbClr val="87AEDD">
                      <a:alpha val="74000"/>
                    </a:srgbClr>
                  </a:gs>
                  <a:gs pos="0">
                    <a:schemeClr val="accent1">
                      <a:lumMod val="40000"/>
                      <a:lumOff val="60000"/>
                      <a:alpha val="14000"/>
                    </a:schemeClr>
                  </a:gs>
                  <a:gs pos="47000">
                    <a:schemeClr val="tx2">
                      <a:lumMod val="60000"/>
                      <a:lumOff val="40000"/>
                      <a:alpha val="85000"/>
                    </a:schemeClr>
                  </a:gs>
                  <a:gs pos="100000">
                    <a:schemeClr val="tx2">
                      <a:lumMod val="75000"/>
                      <a:alpha val="83000"/>
                    </a:schemeClr>
                  </a:gs>
                </a:gsLst>
                <a:lin ang="5400000" scaled="0"/>
              </a:gradFill>
              <a:tailEnd type="triangl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42" name="正方形/長方形 141"/>
          <p:cNvSpPr/>
          <p:nvPr/>
        </p:nvSpPr>
        <p:spPr>
          <a:xfrm>
            <a:off x="2083841" y="4696385"/>
            <a:ext cx="1897861" cy="236548"/>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421"/>
              </a:lnSpc>
              <a:defRPr/>
            </a:pPr>
            <a:r>
              <a:rPr lang="ja-JP" altLang="en-US" sz="1100" b="1" dirty="0" smtClean="0">
                <a:solidFill>
                  <a:schemeClr val="tx1"/>
                </a:solidFill>
                <a:latin typeface="Meiryo UI" pitchFamily="50" charset="-128"/>
                <a:ea typeface="Meiryo UI" pitchFamily="50" charset="-128"/>
                <a:cs typeface="Meiryo UI" pitchFamily="50" charset="-128"/>
              </a:rPr>
              <a:t>＜世界</a:t>
            </a:r>
            <a:r>
              <a:rPr lang="ja-JP" altLang="en-US" sz="1100" b="1" dirty="0">
                <a:solidFill>
                  <a:schemeClr val="tx1"/>
                </a:solidFill>
                <a:latin typeface="Meiryo UI" pitchFamily="50" charset="-128"/>
                <a:ea typeface="Meiryo UI" pitchFamily="50" charset="-128"/>
                <a:cs typeface="Meiryo UI" pitchFamily="50" charset="-128"/>
              </a:rPr>
              <a:t>の水素関連市場</a:t>
            </a:r>
            <a:r>
              <a:rPr lang="ja-JP" altLang="en-US" sz="1100" b="1" dirty="0" smtClean="0">
                <a:solidFill>
                  <a:schemeClr val="tx1"/>
                </a:solidFill>
                <a:latin typeface="Meiryo UI" pitchFamily="50" charset="-128"/>
                <a:ea typeface="Meiryo UI" pitchFamily="50" charset="-128"/>
                <a:cs typeface="Meiryo UI" pitchFamily="50" charset="-128"/>
              </a:rPr>
              <a:t>予測＞</a:t>
            </a:r>
            <a:endParaRPr lang="en-US" altLang="ja-JP" sz="1100" b="1" dirty="0">
              <a:solidFill>
                <a:schemeClr val="tx1"/>
              </a:solidFill>
              <a:latin typeface="Meiryo UI" pitchFamily="50" charset="-128"/>
              <a:ea typeface="Meiryo UI" pitchFamily="50" charset="-128"/>
              <a:cs typeface="Meiryo UI" pitchFamily="50" charset="-128"/>
            </a:endParaRPr>
          </a:p>
        </p:txBody>
      </p:sp>
      <p:grpSp>
        <p:nvGrpSpPr>
          <p:cNvPr id="8" name="グループ化 7"/>
          <p:cNvGrpSpPr/>
          <p:nvPr/>
        </p:nvGrpSpPr>
        <p:grpSpPr>
          <a:xfrm>
            <a:off x="108273" y="7092214"/>
            <a:ext cx="5832648" cy="1585135"/>
            <a:chOff x="8966165" y="2781991"/>
            <a:chExt cx="5832648" cy="1585135"/>
          </a:xfrm>
        </p:grpSpPr>
        <p:sp>
          <p:nvSpPr>
            <p:cNvPr id="164" name="角丸四角形 163"/>
            <p:cNvSpPr/>
            <p:nvPr/>
          </p:nvSpPr>
          <p:spPr>
            <a:xfrm>
              <a:off x="12720770" y="2852306"/>
              <a:ext cx="2078043" cy="1133567"/>
            </a:xfrm>
            <a:prstGeom prst="roundRect">
              <a:avLst>
                <a:gd name="adj" fmla="val 9178"/>
              </a:avLst>
            </a:prstGeom>
            <a:gradFill flip="none" rotWithShape="1">
              <a:gsLst>
                <a:gs pos="0">
                  <a:schemeClr val="tx2">
                    <a:lumMod val="75000"/>
                  </a:schemeClr>
                </a:gs>
                <a:gs pos="80000">
                  <a:schemeClr val="accent1">
                    <a:lumMod val="75000"/>
                  </a:schemeClr>
                </a:gs>
                <a:gs pos="100000">
                  <a:schemeClr val="accent1">
                    <a:lumMod val="75000"/>
                  </a:schemeClr>
                </a:gs>
              </a:gsLst>
              <a:lin ang="16200000" scaled="1"/>
              <a:tileRect/>
            </a:gradFill>
          </p:spPr>
          <p:style>
            <a:lnRef idx="0">
              <a:schemeClr val="accent1"/>
            </a:lnRef>
            <a:fillRef idx="3">
              <a:schemeClr val="accent1"/>
            </a:fillRef>
            <a:effectRef idx="3">
              <a:schemeClr val="accent1"/>
            </a:effectRef>
            <a:fontRef idx="minor">
              <a:schemeClr val="lt1"/>
            </a:fontRef>
          </p:style>
          <p:txBody>
            <a:bodyPr wrap="square" lIns="65301" tIns="32651" rIns="65301" bIns="32651" anchor="ctr">
              <a:noAutofit/>
            </a:bodyPr>
            <a:lstStyle/>
            <a:p>
              <a:pPr algn="ctr" defTabSz="1458202">
                <a:defRPr/>
              </a:pPr>
              <a:r>
                <a:rPr lang="ja-JP" altLang="en-US" sz="1600" b="1" dirty="0">
                  <a:latin typeface="Meiryo UI" pitchFamily="50" charset="-128"/>
                  <a:ea typeface="Meiryo UI" pitchFamily="50" charset="-128"/>
                  <a:cs typeface="Meiryo UI" pitchFamily="50" charset="-128"/>
                </a:rPr>
                <a:t>Ｈ</a:t>
              </a:r>
              <a:r>
                <a:rPr lang="ja-JP" altLang="en-US" sz="1200" b="1" dirty="0">
                  <a:latin typeface="Meiryo UI" pitchFamily="50" charset="-128"/>
                  <a:ea typeface="Meiryo UI" pitchFamily="50" charset="-128"/>
                  <a:cs typeface="Meiryo UI" pitchFamily="50" charset="-128"/>
                </a:rPr>
                <a:t>２</a:t>
              </a:r>
              <a:r>
                <a:rPr lang="ja-JP" altLang="en-US" sz="1600" b="1" dirty="0">
                  <a:latin typeface="Meiryo UI" pitchFamily="50" charset="-128"/>
                  <a:ea typeface="Meiryo UI" pitchFamily="50" charset="-128"/>
                  <a:cs typeface="Meiryo UI" pitchFamily="50" charset="-128"/>
                </a:rPr>
                <a:t>Ｏｓａｋａ</a:t>
              </a:r>
              <a:endParaRPr lang="en-US" altLang="ja-JP" sz="1600" b="1" dirty="0">
                <a:latin typeface="Meiryo UI" pitchFamily="50" charset="-128"/>
                <a:ea typeface="Meiryo UI" pitchFamily="50" charset="-128"/>
                <a:cs typeface="Meiryo UI" pitchFamily="50" charset="-128"/>
              </a:endParaRPr>
            </a:p>
            <a:p>
              <a:pPr algn="ctr" defTabSz="1458202">
                <a:defRPr/>
              </a:pPr>
              <a:r>
                <a:rPr lang="ja-JP" altLang="en-US" sz="1600" b="1" dirty="0">
                  <a:latin typeface="Meiryo UI" pitchFamily="50" charset="-128"/>
                  <a:ea typeface="Meiryo UI" pitchFamily="50" charset="-128"/>
                  <a:cs typeface="Meiryo UI" pitchFamily="50" charset="-128"/>
                </a:rPr>
                <a:t>ビジョン</a:t>
              </a:r>
            </a:p>
          </p:txBody>
        </p:sp>
        <p:sp>
          <p:nvSpPr>
            <p:cNvPr id="169" name="右矢印 6"/>
            <p:cNvSpPr/>
            <p:nvPr/>
          </p:nvSpPr>
          <p:spPr bwMode="auto">
            <a:xfrm>
              <a:off x="12637665" y="3598926"/>
              <a:ext cx="2105493" cy="768200"/>
            </a:xfrm>
            <a:custGeom>
              <a:avLst/>
              <a:gdLst>
                <a:gd name="connsiteX0" fmla="*/ 0 w 5644289"/>
                <a:gd name="connsiteY0" fmla="*/ 145750 h 815224"/>
                <a:gd name="connsiteX1" fmla="*/ 5236677 w 5644289"/>
                <a:gd name="connsiteY1" fmla="*/ 145750 h 815224"/>
                <a:gd name="connsiteX2" fmla="*/ 5236677 w 5644289"/>
                <a:gd name="connsiteY2" fmla="*/ 0 h 815224"/>
                <a:gd name="connsiteX3" fmla="*/ 5644289 w 5644289"/>
                <a:gd name="connsiteY3" fmla="*/ 407612 h 815224"/>
                <a:gd name="connsiteX4" fmla="*/ 5236677 w 5644289"/>
                <a:gd name="connsiteY4" fmla="*/ 815224 h 815224"/>
                <a:gd name="connsiteX5" fmla="*/ 5236677 w 5644289"/>
                <a:gd name="connsiteY5" fmla="*/ 669474 h 815224"/>
                <a:gd name="connsiteX6" fmla="*/ 0 w 5644289"/>
                <a:gd name="connsiteY6" fmla="*/ 669474 h 815224"/>
                <a:gd name="connsiteX7" fmla="*/ 0 w 5644289"/>
                <a:gd name="connsiteY7" fmla="*/ 145750 h 815224"/>
                <a:gd name="connsiteX0" fmla="*/ 0 w 5658803"/>
                <a:gd name="connsiteY0" fmla="*/ 261864 h 815224"/>
                <a:gd name="connsiteX1" fmla="*/ 5251191 w 5658803"/>
                <a:gd name="connsiteY1" fmla="*/ 145750 h 815224"/>
                <a:gd name="connsiteX2" fmla="*/ 5251191 w 5658803"/>
                <a:gd name="connsiteY2" fmla="*/ 0 h 815224"/>
                <a:gd name="connsiteX3" fmla="*/ 5658803 w 5658803"/>
                <a:gd name="connsiteY3" fmla="*/ 407612 h 815224"/>
                <a:gd name="connsiteX4" fmla="*/ 5251191 w 5658803"/>
                <a:gd name="connsiteY4" fmla="*/ 815224 h 815224"/>
                <a:gd name="connsiteX5" fmla="*/ 5251191 w 5658803"/>
                <a:gd name="connsiteY5" fmla="*/ 669474 h 815224"/>
                <a:gd name="connsiteX6" fmla="*/ 14514 w 5658803"/>
                <a:gd name="connsiteY6" fmla="*/ 669474 h 815224"/>
                <a:gd name="connsiteX7" fmla="*/ 0 w 5658803"/>
                <a:gd name="connsiteY7" fmla="*/ 261864 h 815224"/>
                <a:gd name="connsiteX0" fmla="*/ 0 w 5658803"/>
                <a:gd name="connsiteY0" fmla="*/ 261864 h 815224"/>
                <a:gd name="connsiteX1" fmla="*/ 5251191 w 5658803"/>
                <a:gd name="connsiteY1" fmla="*/ 145750 h 815224"/>
                <a:gd name="connsiteX2" fmla="*/ 5251191 w 5658803"/>
                <a:gd name="connsiteY2" fmla="*/ 0 h 815224"/>
                <a:gd name="connsiteX3" fmla="*/ 5658803 w 5658803"/>
                <a:gd name="connsiteY3" fmla="*/ 407612 h 815224"/>
                <a:gd name="connsiteX4" fmla="*/ 5251191 w 5658803"/>
                <a:gd name="connsiteY4" fmla="*/ 815224 h 815224"/>
                <a:gd name="connsiteX5" fmla="*/ 5251191 w 5658803"/>
                <a:gd name="connsiteY5" fmla="*/ 669474 h 815224"/>
                <a:gd name="connsiteX6" fmla="*/ 14514 w 5658803"/>
                <a:gd name="connsiteY6" fmla="*/ 553360 h 815224"/>
                <a:gd name="connsiteX7" fmla="*/ 0 w 5658803"/>
                <a:gd name="connsiteY7" fmla="*/ 261864 h 815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58803" h="815224">
                  <a:moveTo>
                    <a:pt x="0" y="261864"/>
                  </a:moveTo>
                  <a:lnTo>
                    <a:pt x="5251191" y="145750"/>
                  </a:lnTo>
                  <a:lnTo>
                    <a:pt x="5251191" y="0"/>
                  </a:lnTo>
                  <a:lnTo>
                    <a:pt x="5658803" y="407612"/>
                  </a:lnTo>
                  <a:lnTo>
                    <a:pt x="5251191" y="815224"/>
                  </a:lnTo>
                  <a:lnTo>
                    <a:pt x="5251191" y="669474"/>
                  </a:lnTo>
                  <a:lnTo>
                    <a:pt x="14514" y="553360"/>
                  </a:lnTo>
                  <a:lnTo>
                    <a:pt x="0" y="261864"/>
                  </a:lnTo>
                  <a:close/>
                </a:path>
              </a:pathLst>
            </a:custGeom>
            <a:gradFill>
              <a:gsLst>
                <a:gs pos="0">
                  <a:schemeClr val="bg1"/>
                </a:gs>
                <a:gs pos="50000">
                  <a:schemeClr val="tx2">
                    <a:lumMod val="50000"/>
                    <a:tint val="44500"/>
                    <a:satMod val="160000"/>
                  </a:schemeClr>
                </a:gs>
                <a:gs pos="100000">
                  <a:schemeClr val="accent1">
                    <a:lumMod val="50000"/>
                  </a:schemeClr>
                </a:gs>
              </a:gsLst>
              <a:lin ang="2700000" scaled="1"/>
            </a:gradFill>
            <a:ln>
              <a:noFill/>
            </a:ln>
            <a:effectLst/>
            <a:extLst/>
          </p:spPr>
          <p:txBody>
            <a:bodyPr vert="horz" wrap="square" lIns="99914" tIns="0" rIns="99914" bIns="0" numCol="1" rtlCol="0" anchor="ctr" anchorCtr="0" compatLnSpc="1">
              <a:prstTxWarp prst="textNoShape">
                <a:avLst/>
              </a:prstTxWarp>
              <a:noAutofit/>
            </a:bodyPr>
            <a:lstStyle/>
            <a:p>
              <a:pPr algn="ctr" eaLnBrk="0" hangingPunct="0"/>
              <a:r>
                <a:rPr lang="ja-JP" altLang="en-US" sz="1250" b="1" dirty="0">
                  <a:latin typeface="Meiryo UI" panose="020B0604030504040204" pitchFamily="50" charset="-128"/>
                  <a:ea typeface="Meiryo UI" panose="020B0604030504040204" pitchFamily="50" charset="-128"/>
                  <a:cs typeface="Meiryo UI" panose="020B0604030504040204" pitchFamily="50" charset="-128"/>
                </a:rPr>
                <a:t>水素利用の幅の拡大</a:t>
              </a:r>
            </a:p>
          </p:txBody>
        </p:sp>
        <p:grpSp>
          <p:nvGrpSpPr>
            <p:cNvPr id="6" name="グループ化 5"/>
            <p:cNvGrpSpPr/>
            <p:nvPr/>
          </p:nvGrpSpPr>
          <p:grpSpPr>
            <a:xfrm>
              <a:off x="9326205" y="2781991"/>
              <a:ext cx="2840531" cy="1297102"/>
              <a:chOff x="9753999" y="2781991"/>
              <a:chExt cx="2840531" cy="1297102"/>
            </a:xfrm>
          </p:grpSpPr>
          <p:sp>
            <p:nvSpPr>
              <p:cNvPr id="170" name="角丸四角形 169"/>
              <p:cNvSpPr/>
              <p:nvPr/>
            </p:nvSpPr>
            <p:spPr>
              <a:xfrm>
                <a:off x="9753999" y="2781991"/>
                <a:ext cx="2840531" cy="1297102"/>
              </a:xfrm>
              <a:prstGeom prst="roundRect">
                <a:avLst>
                  <a:gd name="adj" fmla="val 9178"/>
                </a:avLst>
              </a:prstGeom>
              <a:solidFill>
                <a:schemeClr val="tx2">
                  <a:lumMod val="40000"/>
                  <a:lumOff val="60000"/>
                </a:schemeClr>
              </a:solidFill>
              <a:ln>
                <a:noFill/>
              </a:ln>
            </p:spPr>
            <p:style>
              <a:lnRef idx="0">
                <a:schemeClr val="accent1"/>
              </a:lnRef>
              <a:fillRef idx="3">
                <a:schemeClr val="accent1"/>
              </a:fillRef>
              <a:effectRef idx="3">
                <a:schemeClr val="accent1"/>
              </a:effectRef>
              <a:fontRef idx="minor">
                <a:schemeClr val="lt1"/>
              </a:fontRef>
            </p:style>
            <p:txBody>
              <a:bodyPr wrap="square" lIns="65301" tIns="32651" rIns="65301" bIns="32651" anchor="ctr">
                <a:noAutofit/>
              </a:bodyPr>
              <a:lstStyle/>
              <a:p>
                <a:pPr algn="ctr" defTabSz="1458202">
                  <a:defRPr/>
                </a:pPr>
                <a:endParaRPr lang="ja-JP" altLang="en-US" sz="3100" b="1" dirty="0">
                  <a:latin typeface="Meiryo UI" pitchFamily="50" charset="-128"/>
                  <a:ea typeface="Meiryo UI" pitchFamily="50" charset="-128"/>
                  <a:cs typeface="Meiryo UI" pitchFamily="50" charset="-128"/>
                </a:endParaRPr>
              </a:p>
            </p:txBody>
          </p:sp>
          <p:sp>
            <p:nvSpPr>
              <p:cNvPr id="171" name="角丸四角形 170"/>
              <p:cNvSpPr/>
              <p:nvPr/>
            </p:nvSpPr>
            <p:spPr>
              <a:xfrm>
                <a:off x="9843526" y="2937378"/>
                <a:ext cx="1265571" cy="1055233"/>
              </a:xfrm>
              <a:prstGeom prst="roundRect">
                <a:avLst>
                  <a:gd name="adj" fmla="val 10194"/>
                </a:avLst>
              </a:prstGeom>
              <a:gradFill flip="none" rotWithShape="1">
                <a:gsLst>
                  <a:gs pos="0">
                    <a:schemeClr val="tx2">
                      <a:lumMod val="75000"/>
                    </a:schemeClr>
                  </a:gs>
                  <a:gs pos="80000">
                    <a:schemeClr val="accent1">
                      <a:lumMod val="75000"/>
                    </a:schemeClr>
                  </a:gs>
                  <a:gs pos="100000">
                    <a:schemeClr val="accent1">
                      <a:lumMod val="75000"/>
                    </a:schemeClr>
                  </a:gs>
                </a:gsLst>
                <a:lin ang="16200000" scaled="1"/>
                <a:tileRect/>
              </a:gradFill>
            </p:spPr>
            <p:style>
              <a:lnRef idx="0">
                <a:schemeClr val="accent1"/>
              </a:lnRef>
              <a:fillRef idx="3">
                <a:schemeClr val="accent1"/>
              </a:fillRef>
              <a:effectRef idx="3">
                <a:schemeClr val="accent1"/>
              </a:effectRef>
              <a:fontRef idx="minor">
                <a:schemeClr val="lt1"/>
              </a:fontRef>
            </p:style>
            <p:txBody>
              <a:bodyPr wrap="square" lIns="36000" tIns="39341" rIns="36000" bIns="32651" anchor="t" anchorCtr="0">
                <a:noAutofit/>
              </a:bodyPr>
              <a:lstStyle/>
              <a:p>
                <a:pPr algn="ctr" defTabSz="1458202">
                  <a:lnSpc>
                    <a:spcPts val="1100"/>
                  </a:lnSpc>
                  <a:defRPr/>
                </a:pPr>
                <a:r>
                  <a:rPr lang="ja-JP" altLang="en-US" sz="1000" b="1" dirty="0" smtClean="0">
                    <a:latin typeface="Meiryo UI" pitchFamily="50" charset="-128"/>
                    <a:ea typeface="Meiryo UI" pitchFamily="50" charset="-128"/>
                    <a:cs typeface="Meiryo UI" pitchFamily="50" charset="-128"/>
                  </a:rPr>
                  <a:t>おおさか</a:t>
                </a:r>
                <a:endParaRPr lang="en-US" altLang="ja-JP" sz="1000" b="1" dirty="0" smtClean="0">
                  <a:latin typeface="Meiryo UI" pitchFamily="50" charset="-128"/>
                  <a:ea typeface="Meiryo UI" pitchFamily="50" charset="-128"/>
                  <a:cs typeface="Meiryo UI" pitchFamily="50" charset="-128"/>
                </a:endParaRPr>
              </a:p>
              <a:p>
                <a:pPr algn="ctr" defTabSz="1458202">
                  <a:lnSpc>
                    <a:spcPts val="1100"/>
                  </a:lnSpc>
                  <a:defRPr/>
                </a:pPr>
                <a:r>
                  <a:rPr lang="ja-JP" altLang="en-US" sz="1000" b="1" dirty="0" smtClean="0">
                    <a:latin typeface="Meiryo UI" pitchFamily="50" charset="-128"/>
                    <a:ea typeface="Meiryo UI" pitchFamily="50" charset="-128"/>
                    <a:cs typeface="Meiryo UI" pitchFamily="50" charset="-128"/>
                  </a:rPr>
                  <a:t>エネルギー地産地消</a:t>
                </a:r>
                <a:endParaRPr lang="en-US" altLang="ja-JP" sz="1000" b="1" dirty="0" smtClean="0">
                  <a:latin typeface="Meiryo UI" pitchFamily="50" charset="-128"/>
                  <a:ea typeface="Meiryo UI" pitchFamily="50" charset="-128"/>
                  <a:cs typeface="Meiryo UI" pitchFamily="50" charset="-128"/>
                </a:endParaRPr>
              </a:p>
              <a:p>
                <a:pPr algn="ctr" defTabSz="1458202">
                  <a:lnSpc>
                    <a:spcPts val="1100"/>
                  </a:lnSpc>
                  <a:defRPr/>
                </a:pPr>
                <a:r>
                  <a:rPr lang="ja-JP" altLang="en-US" sz="1000" b="1" dirty="0" smtClean="0">
                    <a:latin typeface="Meiryo UI" pitchFamily="50" charset="-128"/>
                    <a:ea typeface="Meiryo UI" pitchFamily="50" charset="-128"/>
                    <a:cs typeface="Meiryo UI" pitchFamily="50" charset="-128"/>
                  </a:rPr>
                  <a:t>推進プラン</a:t>
                </a:r>
                <a:endParaRPr lang="ja-JP" altLang="en-US" sz="1000" b="1" dirty="0">
                  <a:latin typeface="Meiryo UI" pitchFamily="50" charset="-128"/>
                  <a:ea typeface="Meiryo UI" pitchFamily="50" charset="-128"/>
                  <a:cs typeface="Meiryo UI" pitchFamily="50" charset="-128"/>
                </a:endParaRPr>
              </a:p>
            </p:txBody>
          </p:sp>
          <p:sp>
            <p:nvSpPr>
              <p:cNvPr id="173" name="角丸四角形 172"/>
              <p:cNvSpPr/>
              <p:nvPr/>
            </p:nvSpPr>
            <p:spPr>
              <a:xfrm>
                <a:off x="10020765" y="3503976"/>
                <a:ext cx="957370" cy="396000"/>
              </a:xfrm>
              <a:prstGeom prst="roundRect">
                <a:avLst>
                  <a:gd name="adj" fmla="val 11017"/>
                </a:avLst>
              </a:prstGeom>
              <a:solidFill>
                <a:schemeClr val="bg1"/>
              </a:solidFill>
              <a:ln>
                <a:noFill/>
              </a:ln>
              <a:effectLst>
                <a:outerShdw blurRad="50800" dist="38100" dir="2700000" sx="104000" sy="104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65301" tIns="32651" rIns="65301" bIns="32651" anchor="ctr"/>
              <a:lstStyle/>
              <a:p>
                <a:pPr defTabSz="1458202">
                  <a:lnSpc>
                    <a:spcPts val="1000"/>
                  </a:lnSpc>
                  <a:defRPr/>
                </a:pPr>
                <a:r>
                  <a:rPr lang="ja-JP" altLang="en-US" sz="900" dirty="0">
                    <a:solidFill>
                      <a:schemeClr val="tx1"/>
                    </a:solidFill>
                    <a:latin typeface="Meiryo UI" pitchFamily="50" charset="-128"/>
                    <a:ea typeface="Meiryo UI" pitchFamily="50" charset="-128"/>
                    <a:cs typeface="Meiryo UI" pitchFamily="50" charset="-128"/>
                  </a:rPr>
                  <a:t>コージェネ、燃料電池の導入促進</a:t>
                </a:r>
              </a:p>
            </p:txBody>
          </p:sp>
          <p:sp>
            <p:nvSpPr>
              <p:cNvPr id="175" name="角丸四角形 174"/>
              <p:cNvSpPr/>
              <p:nvPr/>
            </p:nvSpPr>
            <p:spPr>
              <a:xfrm>
                <a:off x="11155150" y="2937378"/>
                <a:ext cx="1356642" cy="1045648"/>
              </a:xfrm>
              <a:prstGeom prst="roundRect">
                <a:avLst>
                  <a:gd name="adj" fmla="val 10194"/>
                </a:avLst>
              </a:prstGeom>
              <a:gradFill flip="none" rotWithShape="1">
                <a:gsLst>
                  <a:gs pos="0">
                    <a:schemeClr val="tx2">
                      <a:lumMod val="75000"/>
                    </a:schemeClr>
                  </a:gs>
                  <a:gs pos="80000">
                    <a:schemeClr val="accent1">
                      <a:lumMod val="75000"/>
                    </a:schemeClr>
                  </a:gs>
                  <a:gs pos="100000">
                    <a:schemeClr val="accent1">
                      <a:lumMod val="75000"/>
                    </a:schemeClr>
                  </a:gs>
                </a:gsLst>
                <a:lin ang="16200000" scaled="1"/>
                <a:tileRect/>
              </a:gradFill>
            </p:spPr>
            <p:style>
              <a:lnRef idx="0">
                <a:schemeClr val="accent1"/>
              </a:lnRef>
              <a:fillRef idx="3">
                <a:schemeClr val="accent1"/>
              </a:fillRef>
              <a:effectRef idx="3">
                <a:schemeClr val="accent1"/>
              </a:effectRef>
              <a:fontRef idx="minor">
                <a:schemeClr val="lt1"/>
              </a:fontRef>
            </p:style>
            <p:txBody>
              <a:bodyPr wrap="square" lIns="65301" tIns="39341" rIns="65301" bIns="32651" anchor="t" anchorCtr="0">
                <a:noAutofit/>
              </a:bodyPr>
              <a:lstStyle/>
              <a:p>
                <a:pPr algn="ctr" defTabSz="1458202">
                  <a:lnSpc>
                    <a:spcPts val="1100"/>
                  </a:lnSpc>
                  <a:defRPr/>
                </a:pPr>
                <a:r>
                  <a:rPr lang="ja-JP" altLang="en-US" sz="1000" b="1" dirty="0">
                    <a:latin typeface="Meiryo UI" pitchFamily="50" charset="-128"/>
                    <a:ea typeface="Meiryo UI" pitchFamily="50" charset="-128"/>
                    <a:cs typeface="Meiryo UI" pitchFamily="50" charset="-128"/>
                  </a:rPr>
                  <a:t>大阪府内に</a:t>
                </a:r>
                <a:r>
                  <a:rPr lang="ja-JP" altLang="en-US" sz="1000" b="1" dirty="0" smtClean="0">
                    <a:latin typeface="Meiryo UI" pitchFamily="50" charset="-128"/>
                    <a:ea typeface="Meiryo UI" pitchFamily="50" charset="-128"/>
                    <a:cs typeface="Meiryo UI" pitchFamily="50" charset="-128"/>
                  </a:rPr>
                  <a:t>おける</a:t>
                </a:r>
                <a:endParaRPr lang="en-US" altLang="ja-JP" sz="1000" b="1" dirty="0" smtClean="0">
                  <a:latin typeface="Meiryo UI" pitchFamily="50" charset="-128"/>
                  <a:ea typeface="Meiryo UI" pitchFamily="50" charset="-128"/>
                  <a:cs typeface="Meiryo UI" pitchFamily="50" charset="-128"/>
                </a:endParaRPr>
              </a:p>
              <a:p>
                <a:pPr algn="ctr" defTabSz="1458202">
                  <a:lnSpc>
                    <a:spcPts val="1100"/>
                  </a:lnSpc>
                  <a:defRPr/>
                </a:pPr>
                <a:r>
                  <a:rPr lang="ja-JP" altLang="en-US" sz="1000" b="1" dirty="0" smtClean="0">
                    <a:latin typeface="Meiryo UI" pitchFamily="50" charset="-128"/>
                    <a:ea typeface="Meiryo UI" pitchFamily="50" charset="-128"/>
                    <a:cs typeface="Meiryo UI" pitchFamily="50" charset="-128"/>
                  </a:rPr>
                  <a:t>水素ステーション</a:t>
                </a:r>
                <a:endParaRPr lang="en-US" altLang="ja-JP" sz="1000" b="1" dirty="0" smtClean="0">
                  <a:latin typeface="Meiryo UI" pitchFamily="50" charset="-128"/>
                  <a:ea typeface="Meiryo UI" pitchFamily="50" charset="-128"/>
                  <a:cs typeface="Meiryo UI" pitchFamily="50" charset="-128"/>
                </a:endParaRPr>
              </a:p>
              <a:p>
                <a:pPr algn="ctr" defTabSz="1458202">
                  <a:lnSpc>
                    <a:spcPts val="1100"/>
                  </a:lnSpc>
                  <a:defRPr/>
                </a:pPr>
                <a:r>
                  <a:rPr lang="ja-JP" altLang="en-US" sz="1000" b="1" dirty="0" smtClean="0">
                    <a:latin typeface="Meiryo UI" pitchFamily="50" charset="-128"/>
                    <a:ea typeface="Meiryo UI" pitchFamily="50" charset="-128"/>
                    <a:cs typeface="Meiryo UI" pitchFamily="50" charset="-128"/>
                  </a:rPr>
                  <a:t>整備</a:t>
                </a:r>
                <a:r>
                  <a:rPr lang="ja-JP" altLang="en-US" sz="1000" b="1" dirty="0">
                    <a:latin typeface="Meiryo UI" pitchFamily="50" charset="-128"/>
                    <a:ea typeface="Meiryo UI" pitchFamily="50" charset="-128"/>
                    <a:cs typeface="Meiryo UI" pitchFamily="50" charset="-128"/>
                  </a:rPr>
                  <a:t>計画</a:t>
                </a:r>
              </a:p>
            </p:txBody>
          </p:sp>
          <p:sp>
            <p:nvSpPr>
              <p:cNvPr id="177" name="角丸四角形 176"/>
              <p:cNvSpPr/>
              <p:nvPr/>
            </p:nvSpPr>
            <p:spPr>
              <a:xfrm>
                <a:off x="11194159" y="3503976"/>
                <a:ext cx="592306" cy="396000"/>
              </a:xfrm>
              <a:prstGeom prst="roundRect">
                <a:avLst>
                  <a:gd name="adj" fmla="val 11017"/>
                </a:avLst>
              </a:prstGeom>
              <a:solidFill>
                <a:schemeClr val="bg1"/>
              </a:solidFill>
              <a:ln>
                <a:noFill/>
              </a:ln>
              <a:effectLst>
                <a:outerShdw blurRad="50800" dist="38100" dir="2700000" sx="104000" sy="104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39341" tIns="0" rIns="39341" bIns="0" anchor="ctr"/>
              <a:lstStyle/>
              <a:p>
                <a:pPr algn="ctr" defTabSz="1458202">
                  <a:lnSpc>
                    <a:spcPts val="1000"/>
                  </a:lnSpc>
                  <a:defRPr/>
                </a:pPr>
                <a:r>
                  <a:rPr lang="ja-JP" altLang="en-US" sz="900" dirty="0">
                    <a:solidFill>
                      <a:schemeClr val="tx1"/>
                    </a:solidFill>
                    <a:latin typeface="Meiryo UI" pitchFamily="50" charset="-128"/>
                    <a:ea typeface="Meiryo UI" pitchFamily="50" charset="-128"/>
                    <a:cs typeface="Meiryo UI" pitchFamily="50" charset="-128"/>
                  </a:rPr>
                  <a:t>ＦＣＶ</a:t>
                </a:r>
                <a:endParaRPr lang="en-US" altLang="ja-JP" sz="900" dirty="0">
                  <a:solidFill>
                    <a:schemeClr val="tx1"/>
                  </a:solidFill>
                  <a:latin typeface="Meiryo UI" pitchFamily="50" charset="-128"/>
                  <a:ea typeface="Meiryo UI" pitchFamily="50" charset="-128"/>
                  <a:cs typeface="Meiryo UI" pitchFamily="50" charset="-128"/>
                </a:endParaRPr>
              </a:p>
              <a:p>
                <a:pPr algn="ctr" defTabSz="1458202">
                  <a:lnSpc>
                    <a:spcPts val="1000"/>
                  </a:lnSpc>
                  <a:defRPr/>
                </a:pPr>
                <a:r>
                  <a:rPr lang="ja-JP" altLang="en-US" sz="900" dirty="0">
                    <a:solidFill>
                      <a:schemeClr val="tx1"/>
                    </a:solidFill>
                    <a:latin typeface="Meiryo UI" pitchFamily="50" charset="-128"/>
                    <a:ea typeface="Meiryo UI" pitchFamily="50" charset="-128"/>
                    <a:cs typeface="Meiryo UI" pitchFamily="50" charset="-128"/>
                  </a:rPr>
                  <a:t>普及促進</a:t>
                </a:r>
              </a:p>
            </p:txBody>
          </p:sp>
          <p:sp>
            <p:nvSpPr>
              <p:cNvPr id="178" name="角丸四角形 177"/>
              <p:cNvSpPr/>
              <p:nvPr/>
            </p:nvSpPr>
            <p:spPr>
              <a:xfrm>
                <a:off x="11842231" y="3503976"/>
                <a:ext cx="595222" cy="396000"/>
              </a:xfrm>
              <a:prstGeom prst="roundRect">
                <a:avLst>
                  <a:gd name="adj" fmla="val 11017"/>
                </a:avLst>
              </a:prstGeom>
              <a:solidFill>
                <a:schemeClr val="bg1"/>
              </a:solidFill>
              <a:ln>
                <a:noFill/>
              </a:ln>
              <a:effectLst>
                <a:outerShdw blurRad="50800" dist="38100" dir="2700000" sx="104000" sy="104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lIns="0" tIns="0" rIns="0" bIns="0" anchor="ctr"/>
              <a:lstStyle/>
              <a:p>
                <a:pPr algn="ctr" defTabSz="1458202">
                  <a:lnSpc>
                    <a:spcPts val="1000"/>
                  </a:lnSpc>
                  <a:defRPr/>
                </a:pPr>
                <a:r>
                  <a:rPr lang="ja-JP" altLang="en-US" sz="900" dirty="0" smtClean="0">
                    <a:solidFill>
                      <a:schemeClr val="tx1"/>
                    </a:solidFill>
                    <a:latin typeface="Meiryo UI" pitchFamily="50" charset="-128"/>
                    <a:ea typeface="Meiryo UI" pitchFamily="50" charset="-128"/>
                    <a:cs typeface="Meiryo UI" pitchFamily="50" charset="-128"/>
                  </a:rPr>
                  <a:t>水素ステー</a:t>
                </a:r>
                <a:endParaRPr lang="en-US" altLang="ja-JP" sz="900" dirty="0">
                  <a:solidFill>
                    <a:schemeClr val="tx1"/>
                  </a:solidFill>
                  <a:latin typeface="Meiryo UI" pitchFamily="50" charset="-128"/>
                  <a:ea typeface="Meiryo UI" pitchFamily="50" charset="-128"/>
                  <a:cs typeface="Meiryo UI" pitchFamily="50" charset="-128"/>
                </a:endParaRPr>
              </a:p>
              <a:p>
                <a:pPr algn="ctr" defTabSz="1458202">
                  <a:lnSpc>
                    <a:spcPts val="1000"/>
                  </a:lnSpc>
                  <a:defRPr/>
                </a:pPr>
                <a:r>
                  <a:rPr lang="ja-JP" altLang="en-US" sz="900" dirty="0">
                    <a:solidFill>
                      <a:schemeClr val="tx1"/>
                    </a:solidFill>
                    <a:latin typeface="Meiryo UI" pitchFamily="50" charset="-128"/>
                    <a:ea typeface="Meiryo UI" pitchFamily="50" charset="-128"/>
                    <a:cs typeface="Meiryo UI" pitchFamily="50" charset="-128"/>
                  </a:rPr>
                  <a:t>ションの</a:t>
                </a:r>
                <a:endParaRPr lang="en-US" altLang="ja-JP" sz="900" dirty="0">
                  <a:solidFill>
                    <a:schemeClr val="tx1"/>
                  </a:solidFill>
                  <a:latin typeface="Meiryo UI" pitchFamily="50" charset="-128"/>
                  <a:ea typeface="Meiryo UI" pitchFamily="50" charset="-128"/>
                  <a:cs typeface="Meiryo UI" pitchFamily="50" charset="-128"/>
                </a:endParaRPr>
              </a:p>
              <a:p>
                <a:pPr algn="ctr" defTabSz="1458202">
                  <a:lnSpc>
                    <a:spcPts val="1000"/>
                  </a:lnSpc>
                  <a:defRPr/>
                </a:pPr>
                <a:r>
                  <a:rPr lang="ja-JP" altLang="en-US" sz="900" dirty="0">
                    <a:solidFill>
                      <a:schemeClr val="tx1"/>
                    </a:solidFill>
                    <a:latin typeface="Meiryo UI" pitchFamily="50" charset="-128"/>
                    <a:ea typeface="Meiryo UI" pitchFamily="50" charset="-128"/>
                    <a:cs typeface="Meiryo UI" pitchFamily="50" charset="-128"/>
                  </a:rPr>
                  <a:t>整備促進</a:t>
                </a:r>
              </a:p>
            </p:txBody>
          </p:sp>
        </p:grpSp>
        <p:sp>
          <p:nvSpPr>
            <p:cNvPr id="172" name="上矢印 2"/>
            <p:cNvSpPr/>
            <p:nvPr/>
          </p:nvSpPr>
          <p:spPr bwMode="auto">
            <a:xfrm>
              <a:off x="8966165" y="2781991"/>
              <a:ext cx="531159" cy="1293534"/>
            </a:xfrm>
            <a:custGeom>
              <a:avLst/>
              <a:gdLst>
                <a:gd name="connsiteX0" fmla="*/ 0 w 999549"/>
                <a:gd name="connsiteY0" fmla="*/ 499775 h 2947973"/>
                <a:gd name="connsiteX1" fmla="*/ 499775 w 999549"/>
                <a:gd name="connsiteY1" fmla="*/ 0 h 2947973"/>
                <a:gd name="connsiteX2" fmla="*/ 999549 w 999549"/>
                <a:gd name="connsiteY2" fmla="*/ 499775 h 2947973"/>
                <a:gd name="connsiteX3" fmla="*/ 749662 w 999549"/>
                <a:gd name="connsiteY3" fmla="*/ 499775 h 2947973"/>
                <a:gd name="connsiteX4" fmla="*/ 749662 w 999549"/>
                <a:gd name="connsiteY4" fmla="*/ 2947973 h 2947973"/>
                <a:gd name="connsiteX5" fmla="*/ 249887 w 999549"/>
                <a:gd name="connsiteY5" fmla="*/ 2947973 h 2947973"/>
                <a:gd name="connsiteX6" fmla="*/ 249887 w 999549"/>
                <a:gd name="connsiteY6" fmla="*/ 499775 h 2947973"/>
                <a:gd name="connsiteX7" fmla="*/ 0 w 999549"/>
                <a:gd name="connsiteY7" fmla="*/ 499775 h 2947973"/>
                <a:gd name="connsiteX0" fmla="*/ 0 w 999549"/>
                <a:gd name="connsiteY0" fmla="*/ 499775 h 2947973"/>
                <a:gd name="connsiteX1" fmla="*/ 499775 w 999549"/>
                <a:gd name="connsiteY1" fmla="*/ 0 h 2947973"/>
                <a:gd name="connsiteX2" fmla="*/ 999549 w 999549"/>
                <a:gd name="connsiteY2" fmla="*/ 499775 h 2947973"/>
                <a:gd name="connsiteX3" fmla="*/ 749662 w 999549"/>
                <a:gd name="connsiteY3" fmla="*/ 499775 h 2947973"/>
                <a:gd name="connsiteX4" fmla="*/ 749662 w 999549"/>
                <a:gd name="connsiteY4" fmla="*/ 2947973 h 2947973"/>
                <a:gd name="connsiteX5" fmla="*/ 336973 w 999549"/>
                <a:gd name="connsiteY5" fmla="*/ 2947973 h 2947973"/>
                <a:gd name="connsiteX6" fmla="*/ 249887 w 999549"/>
                <a:gd name="connsiteY6" fmla="*/ 499775 h 2947973"/>
                <a:gd name="connsiteX7" fmla="*/ 0 w 999549"/>
                <a:gd name="connsiteY7" fmla="*/ 499775 h 2947973"/>
                <a:gd name="connsiteX0" fmla="*/ 0 w 999549"/>
                <a:gd name="connsiteY0" fmla="*/ 499775 h 2962487"/>
                <a:gd name="connsiteX1" fmla="*/ 499775 w 999549"/>
                <a:gd name="connsiteY1" fmla="*/ 0 h 2962487"/>
                <a:gd name="connsiteX2" fmla="*/ 999549 w 999549"/>
                <a:gd name="connsiteY2" fmla="*/ 499775 h 2962487"/>
                <a:gd name="connsiteX3" fmla="*/ 749662 w 999549"/>
                <a:gd name="connsiteY3" fmla="*/ 499775 h 2962487"/>
                <a:gd name="connsiteX4" fmla="*/ 662577 w 999549"/>
                <a:gd name="connsiteY4" fmla="*/ 2962487 h 2962487"/>
                <a:gd name="connsiteX5" fmla="*/ 336973 w 999549"/>
                <a:gd name="connsiteY5" fmla="*/ 2947973 h 2962487"/>
                <a:gd name="connsiteX6" fmla="*/ 249887 w 999549"/>
                <a:gd name="connsiteY6" fmla="*/ 499775 h 2962487"/>
                <a:gd name="connsiteX7" fmla="*/ 0 w 999549"/>
                <a:gd name="connsiteY7" fmla="*/ 499775 h 29624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9549" h="2962487">
                  <a:moveTo>
                    <a:pt x="0" y="499775"/>
                  </a:moveTo>
                  <a:lnTo>
                    <a:pt x="499775" y="0"/>
                  </a:lnTo>
                  <a:lnTo>
                    <a:pt x="999549" y="499775"/>
                  </a:lnTo>
                  <a:lnTo>
                    <a:pt x="749662" y="499775"/>
                  </a:lnTo>
                  <a:lnTo>
                    <a:pt x="662577" y="2962487"/>
                  </a:lnTo>
                  <a:lnTo>
                    <a:pt x="336973" y="2947973"/>
                  </a:lnTo>
                  <a:lnTo>
                    <a:pt x="249887" y="499775"/>
                  </a:lnTo>
                  <a:lnTo>
                    <a:pt x="0" y="499775"/>
                  </a:lnTo>
                  <a:close/>
                </a:path>
              </a:pathLst>
            </a:custGeom>
            <a:gradFill flip="none" rotWithShape="1">
              <a:gsLst>
                <a:gs pos="0">
                  <a:schemeClr val="accent5">
                    <a:lumMod val="50000"/>
                  </a:schemeClr>
                </a:gs>
                <a:gs pos="50000">
                  <a:schemeClr val="tx2">
                    <a:lumMod val="50000"/>
                    <a:tint val="44500"/>
                    <a:satMod val="160000"/>
                  </a:schemeClr>
                </a:gs>
                <a:gs pos="100000">
                  <a:schemeClr val="tx2">
                    <a:lumMod val="50000"/>
                    <a:tint val="23500"/>
                    <a:satMod val="160000"/>
                  </a:schemeClr>
                </a:gs>
              </a:gsLst>
              <a:lin ang="4800000" scaled="0"/>
              <a:tileRect/>
            </a:gradFill>
            <a:ln>
              <a:noFill/>
            </a:ln>
            <a:effectLst/>
            <a:extLst/>
          </p:spPr>
          <p:txBody>
            <a:bodyPr vert="eaVert" wrap="square" lIns="99914" tIns="49957" rIns="99914" bIns="49957" numCol="1" rtlCol="0" anchor="ctr" anchorCtr="0" compatLnSpc="1">
              <a:prstTxWarp prst="textNoShape">
                <a:avLst/>
              </a:prstTxWarp>
              <a:noAutofit/>
            </a:bodyPr>
            <a:lstStyle/>
            <a:p>
              <a:pPr algn="ctr" eaLnBrk="0" hangingPunct="0"/>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量の拡大</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79" name="正方形/長方形 178"/>
          <p:cNvSpPr/>
          <p:nvPr/>
        </p:nvSpPr>
        <p:spPr>
          <a:xfrm>
            <a:off x="612329" y="6574978"/>
            <a:ext cx="5472608" cy="51819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07987" tIns="0" rIns="91429" bIns="0" rtlCol="0" anchor="ctr" anchorCtr="0">
            <a:noAutofit/>
          </a:bodyPr>
          <a:lstStyle/>
          <a:p>
            <a:pPr lvl="0">
              <a:spcAft>
                <a:spcPts val="600"/>
              </a:spcAft>
              <a:defRPr/>
            </a:pPr>
            <a:r>
              <a:rPr lang="ja-JP" altLang="en-US" sz="1100" dirty="0" smtClean="0">
                <a:solidFill>
                  <a:schemeClr val="tx1"/>
                </a:solidFill>
                <a:latin typeface="Meiryo UI" pitchFamily="50" charset="-128"/>
                <a:ea typeface="Meiryo UI" pitchFamily="50" charset="-128"/>
                <a:cs typeface="Meiryo UI" pitchFamily="50" charset="-128"/>
              </a:rPr>
              <a:t>成長産業分野である水素関連事業の取組の方向性を示し、水素の需要拡大につながる新たな製品・サービスの実用化により、水素利用の幅の拡大を図る</a:t>
            </a:r>
            <a:endParaRPr lang="en-US" altLang="ja-JP" sz="1100" dirty="0">
              <a:solidFill>
                <a:schemeClr val="tx1"/>
              </a:solidFill>
              <a:latin typeface="Meiryo UI" pitchFamily="50" charset="-128"/>
              <a:ea typeface="Meiryo UI" pitchFamily="50" charset="-128"/>
              <a:cs typeface="Meiryo UI" pitchFamily="50" charset="-128"/>
            </a:endParaRPr>
          </a:p>
        </p:txBody>
      </p:sp>
      <p:sp>
        <p:nvSpPr>
          <p:cNvPr id="253" name="タイトル 1"/>
          <p:cNvSpPr txBox="1">
            <a:spLocks/>
          </p:cNvSpPr>
          <p:nvPr/>
        </p:nvSpPr>
        <p:spPr>
          <a:xfrm>
            <a:off x="2411621" y="8497357"/>
            <a:ext cx="1486353" cy="252000"/>
          </a:xfrm>
          <a:prstGeom prst="rect">
            <a:avLst/>
          </a:prstGeom>
          <a:solidFill>
            <a:schemeClr val="accent1">
              <a:lumMod val="50000"/>
            </a:schemeClr>
          </a:solidFill>
          <a:extLst/>
        </p:spPr>
        <p:style>
          <a:lnRef idx="0">
            <a:schemeClr val="accent5"/>
          </a:lnRef>
          <a:fillRef idx="3">
            <a:schemeClr val="accent5"/>
          </a:fillRef>
          <a:effectRef idx="3">
            <a:schemeClr val="accent5"/>
          </a:effectRef>
          <a:fontRef idx="minor">
            <a:schemeClr val="lt1"/>
          </a:fontRef>
        </p:style>
        <p:txBody>
          <a:bodyPr vert="horz" lIns="0" tIns="0" rIns="0" bIns="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334214">
              <a:lnSpc>
                <a:spcPts val="1300"/>
              </a:lnSpc>
              <a:defRPr/>
            </a:pPr>
            <a:r>
              <a:rPr lang="ja-JP" altLang="en-US" sz="1200" b="1" dirty="0" smtClean="0">
                <a:solidFill>
                  <a:schemeClr val="bg1"/>
                </a:solidFill>
              </a:rPr>
              <a:t>目指す姿</a:t>
            </a:r>
            <a:endParaRPr lang="ja-JP" altLang="en-US" sz="1200" b="1" dirty="0">
              <a:solidFill>
                <a:schemeClr val="bg1"/>
              </a:solidFill>
            </a:endParaRPr>
          </a:p>
        </p:txBody>
      </p:sp>
      <p:sp>
        <p:nvSpPr>
          <p:cNvPr id="254" name="正方形/長方形 253"/>
          <p:cNvSpPr/>
          <p:nvPr/>
        </p:nvSpPr>
        <p:spPr>
          <a:xfrm>
            <a:off x="719189" y="8745120"/>
            <a:ext cx="4822957" cy="426294"/>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118008" tIns="0" rIns="99914" bIns="0" rtlCol="0" anchor="ctr" anchorCtr="0">
            <a:noAutofit/>
          </a:bodyPr>
          <a:lstStyle/>
          <a:p>
            <a:pPr>
              <a:lnSpc>
                <a:spcPts val="1200"/>
              </a:lnSpc>
              <a:spcAft>
                <a:spcPts val="656"/>
              </a:spcAft>
              <a:defRPr/>
            </a:pPr>
            <a:r>
              <a:rPr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日本の成長をけん引する東西二極の一極として、水素エネルギー産業で存在感を発揮する大阪の実現に貢献</a:t>
            </a:r>
            <a:endParaRPr lang="en-US" altLang="ja-JP" sz="1100" b="1" dirty="0">
              <a:solidFill>
                <a:schemeClr val="tx1"/>
              </a:solidFill>
              <a:latin typeface="Meiryo UI" pitchFamily="50" charset="-128"/>
              <a:ea typeface="Meiryo UI" pitchFamily="50" charset="-128"/>
              <a:cs typeface="Meiryo UI" pitchFamily="50" charset="-128"/>
            </a:endParaRPr>
          </a:p>
        </p:txBody>
      </p:sp>
      <p:grpSp>
        <p:nvGrpSpPr>
          <p:cNvPr id="18" name="グループ化 17"/>
          <p:cNvGrpSpPr/>
          <p:nvPr/>
        </p:nvGrpSpPr>
        <p:grpSpPr>
          <a:xfrm>
            <a:off x="791685" y="9141933"/>
            <a:ext cx="4896056" cy="405280"/>
            <a:chOff x="1154212" y="9253453"/>
            <a:chExt cx="4896056" cy="405280"/>
          </a:xfrm>
        </p:grpSpPr>
        <p:grpSp>
          <p:nvGrpSpPr>
            <p:cNvPr id="17" name="グループ化 16"/>
            <p:cNvGrpSpPr/>
            <p:nvPr/>
          </p:nvGrpSpPr>
          <p:grpSpPr>
            <a:xfrm>
              <a:off x="1154212" y="9253453"/>
              <a:ext cx="4896056" cy="405280"/>
              <a:chOff x="1154212" y="9253453"/>
              <a:chExt cx="4896056" cy="405280"/>
            </a:xfrm>
          </p:grpSpPr>
          <p:sp>
            <p:nvSpPr>
              <p:cNvPr id="255" name="Rectangle 3"/>
              <p:cNvSpPr>
                <a:spLocks noChangeArrowheads="1"/>
              </p:cNvSpPr>
              <p:nvPr/>
            </p:nvSpPr>
            <p:spPr bwMode="auto">
              <a:xfrm>
                <a:off x="3854268" y="9253453"/>
                <a:ext cx="2196000" cy="360000"/>
              </a:xfrm>
              <a:prstGeom prst="rect">
                <a:avLst/>
              </a:prstGeom>
              <a:solidFill>
                <a:schemeClr val="bg1"/>
              </a:solidFill>
              <a:ln w="9525">
                <a:noFill/>
                <a:miter lim="800000"/>
                <a:headEnd/>
                <a:tailEnd/>
              </a:ln>
              <a:effectLst/>
              <a:extLst/>
            </p:spPr>
            <p:txBody>
              <a:bodyPr vert="horz" wrap="square" lIns="0" tIns="0" rIns="0" bIns="0"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0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国際的なインバウンド拠点である</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ts val="10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「大阪」のショーケース機能発揮</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6" name="Rectangle 3"/>
              <p:cNvSpPr>
                <a:spLocks noChangeArrowheads="1"/>
              </p:cNvSpPr>
              <p:nvPr/>
            </p:nvSpPr>
            <p:spPr bwMode="auto">
              <a:xfrm>
                <a:off x="1154212" y="9259547"/>
                <a:ext cx="2196000" cy="360000"/>
              </a:xfrm>
              <a:prstGeom prst="rect">
                <a:avLst/>
              </a:prstGeom>
              <a:solidFill>
                <a:schemeClr val="bg1"/>
              </a:solidFill>
              <a:ln>
                <a:noFill/>
              </a:ln>
              <a:effectLst/>
              <a:extLst/>
            </p:spPr>
            <p:txBody>
              <a:bodyPr vert="horz" wrap="square" lIns="0" tIns="0" rIns="0" bIns="0"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0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府内中小企業の高い技術力を生かした</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ts val="1000"/>
                  </a:lnSpc>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水素エネルギー産業の振興</a:t>
                </a: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7" name="下カーブ矢印 256"/>
              <p:cNvSpPr/>
              <p:nvPr/>
            </p:nvSpPr>
            <p:spPr bwMode="auto">
              <a:xfrm>
                <a:off x="3273610" y="9259547"/>
                <a:ext cx="724674" cy="209890"/>
              </a:xfrm>
              <a:prstGeom prst="curvedDownArrow">
                <a:avLst>
                  <a:gd name="adj1" fmla="val 48964"/>
                  <a:gd name="adj2" fmla="val 93921"/>
                  <a:gd name="adj3" fmla="val 34701"/>
                </a:avLst>
              </a:prstGeom>
              <a:gradFill>
                <a:gsLst>
                  <a:gs pos="0">
                    <a:srgbClr val="002060"/>
                  </a:gs>
                  <a:gs pos="39999">
                    <a:schemeClr val="accent1">
                      <a:lumMod val="75000"/>
                    </a:schemeClr>
                  </a:gs>
                  <a:gs pos="70000">
                    <a:srgbClr val="C4D6EB"/>
                  </a:gs>
                  <a:gs pos="100000">
                    <a:schemeClr val="tx2">
                      <a:lumMod val="60000"/>
                      <a:lumOff val="40000"/>
                    </a:schemeClr>
                  </a:gs>
                </a:gsLst>
                <a:lin ang="10800000" scaled="0"/>
              </a:gradFill>
              <a:ln>
                <a:noFill/>
              </a:ln>
              <a:effectLst/>
              <a:extLst/>
            </p:spPr>
            <p:txBody>
              <a:bodyPr vert="horz" wrap="square" lIns="91419" tIns="45710" rIns="91419" bIns="45710" numCol="1" rtlCol="0" anchor="ctr" anchorCtr="0" compatLnSpc="1">
                <a:prstTxWarp prst="textNoShape">
                  <a:avLst/>
                </a:prstTxWarp>
                <a:noAutofit/>
              </a:bodyPr>
              <a:lstStyle/>
              <a:p>
                <a:pPr algn="ctr" eaLnBrk="0" hangingPunct="0"/>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8" name="下カーブ矢印 257"/>
              <p:cNvSpPr/>
              <p:nvPr/>
            </p:nvSpPr>
            <p:spPr bwMode="auto">
              <a:xfrm rot="10800000">
                <a:off x="3206196" y="9469434"/>
                <a:ext cx="731884" cy="189299"/>
              </a:xfrm>
              <a:prstGeom prst="curvedDownArrow">
                <a:avLst>
                  <a:gd name="adj1" fmla="val 48964"/>
                  <a:gd name="adj2" fmla="val 93921"/>
                  <a:gd name="adj3" fmla="val 34701"/>
                </a:avLst>
              </a:prstGeom>
              <a:gradFill>
                <a:gsLst>
                  <a:gs pos="0">
                    <a:srgbClr val="002060"/>
                  </a:gs>
                  <a:gs pos="39999">
                    <a:schemeClr val="accent1">
                      <a:lumMod val="75000"/>
                    </a:schemeClr>
                  </a:gs>
                  <a:gs pos="70000">
                    <a:srgbClr val="C4D6EB"/>
                  </a:gs>
                  <a:gs pos="100000">
                    <a:schemeClr val="tx2">
                      <a:lumMod val="60000"/>
                      <a:lumOff val="40000"/>
                    </a:schemeClr>
                  </a:gs>
                </a:gsLst>
                <a:lin ang="10800000" scaled="0"/>
              </a:gradFill>
              <a:ln>
                <a:noFill/>
              </a:ln>
              <a:effectLst/>
              <a:extLst/>
            </p:spPr>
            <p:txBody>
              <a:bodyPr vert="horz" wrap="square" lIns="91419" tIns="45710" rIns="91419" bIns="45710" numCol="1" rtlCol="0" anchor="ctr" anchorCtr="0" compatLnSpc="1">
                <a:prstTxWarp prst="textNoShape">
                  <a:avLst/>
                </a:prstTxWarp>
                <a:noAutofit/>
              </a:bodyPr>
              <a:lstStyle/>
              <a:p>
                <a:pPr algn="ctr" eaLnBrk="0" hangingPunct="0"/>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59" name="Rectangle 3"/>
            <p:cNvSpPr>
              <a:spLocks noChangeArrowheads="1"/>
            </p:cNvSpPr>
            <p:nvPr/>
          </p:nvSpPr>
          <p:spPr bwMode="auto">
            <a:xfrm>
              <a:off x="3416467" y="9325421"/>
              <a:ext cx="509809" cy="217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lnSpc>
                  <a:spcPts val="1700"/>
                </a:lnSpc>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好循環</a:t>
              </a:r>
            </a:p>
          </p:txBody>
        </p:sp>
      </p:grpSp>
      <p:sp>
        <p:nvSpPr>
          <p:cNvPr id="260" name="タイトル 1"/>
          <p:cNvSpPr txBox="1">
            <a:spLocks/>
          </p:cNvSpPr>
          <p:nvPr/>
        </p:nvSpPr>
        <p:spPr>
          <a:xfrm>
            <a:off x="6877025" y="7849285"/>
            <a:ext cx="1486353" cy="252000"/>
          </a:xfrm>
          <a:prstGeom prst="rect">
            <a:avLst/>
          </a:prstGeom>
          <a:solidFill>
            <a:schemeClr val="accent1">
              <a:lumMod val="50000"/>
            </a:schemeClr>
          </a:solidFill>
          <a:extLst/>
        </p:spPr>
        <p:style>
          <a:lnRef idx="0">
            <a:schemeClr val="accent5"/>
          </a:lnRef>
          <a:fillRef idx="3">
            <a:schemeClr val="accent5"/>
          </a:fillRef>
          <a:effectRef idx="3">
            <a:schemeClr val="accent5"/>
          </a:effectRef>
          <a:fontRef idx="minor">
            <a:schemeClr val="lt1"/>
          </a:fontRef>
        </p:style>
        <p:txBody>
          <a:bodyPr vert="horz" lIns="0" tIns="0" rIns="0" bIns="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334214">
              <a:lnSpc>
                <a:spcPts val="1400"/>
              </a:lnSpc>
              <a:defRPr/>
            </a:pPr>
            <a:r>
              <a:rPr lang="ja-JP" altLang="en-US" sz="1300" b="1" dirty="0" smtClean="0">
                <a:solidFill>
                  <a:schemeClr val="bg1"/>
                </a:solidFill>
              </a:rPr>
              <a:t>取組期間</a:t>
            </a:r>
            <a:endParaRPr lang="ja-JP" altLang="en-US" sz="1300" b="1" dirty="0">
              <a:solidFill>
                <a:schemeClr val="bg1"/>
              </a:solidFill>
            </a:endParaRPr>
          </a:p>
        </p:txBody>
      </p:sp>
      <p:sp>
        <p:nvSpPr>
          <p:cNvPr id="289" name="Rectangle 3"/>
          <p:cNvSpPr>
            <a:spLocks noChangeArrowheads="1"/>
          </p:cNvSpPr>
          <p:nvPr/>
        </p:nvSpPr>
        <p:spPr bwMode="auto">
          <a:xfrm>
            <a:off x="6814693" y="7125256"/>
            <a:ext cx="7968550" cy="760005"/>
          </a:xfrm>
          <a:prstGeom prst="rect">
            <a:avLst/>
          </a:prstGeom>
          <a:noFill/>
          <a:ln w="25400">
            <a:noFill/>
            <a:miter lim="800000"/>
            <a:headEnd/>
            <a:tailEnd/>
          </a:ln>
          <a:effectLst/>
          <a:extLst/>
        </p:spPr>
        <p:txBody>
          <a:bodyPr vert="horz" wrap="square" lIns="103874" tIns="0" rIns="103874" bIns="0"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spcAft>
                <a:spcPts val="0"/>
              </a:spcAft>
              <a:buFont typeface="Wingdings" panose="05000000000000000000" pitchFamily="2" charset="2"/>
              <a:buChar char="Ø"/>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水素エネルギーの需要拡大を図るための取組は、国・自治体・事業者が一体となって長期にわたって推進していく必要</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200"/>
              </a:lnSpc>
              <a:spcAft>
                <a:spcPts val="0"/>
              </a:spcAft>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年度を節目とし、それまでの間をファーストステップの期間として、水素エネルギー利用の幅の拡大につながるような</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200"/>
              </a:lnSpc>
              <a:spcAft>
                <a:spcPts val="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新たなプロジェクトを積極的に推進</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200"/>
              </a:lnSpc>
              <a:spcAft>
                <a:spcPts val="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・それ以降をセカンドステップの期間として、水素エネルギー産業が大阪経済の成長エンジンとして大きく貢献できるよう、</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1200"/>
              </a:lnSpc>
              <a:spcAft>
                <a:spcPts val="0"/>
              </a:spcAft>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中長期的視点にたった取組を推進していく</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spcAft>
                <a:spcPts val="0"/>
              </a:spcAft>
            </a:pP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4" name="角丸四角形 183"/>
          <p:cNvSpPr/>
          <p:nvPr/>
        </p:nvSpPr>
        <p:spPr>
          <a:xfrm>
            <a:off x="6694738" y="6696000"/>
            <a:ext cx="1838471" cy="324000"/>
          </a:xfrm>
          <a:prstGeom prst="roundRect">
            <a:avLst>
              <a:gd name="adj" fmla="val 50000"/>
            </a:avLst>
          </a:prstGeom>
          <a:solidFill>
            <a:srgbClr val="002060"/>
          </a:solidFill>
        </p:spPr>
        <p:style>
          <a:lnRef idx="0">
            <a:schemeClr val="accent1"/>
          </a:lnRef>
          <a:fillRef idx="3">
            <a:schemeClr val="accent1"/>
          </a:fillRef>
          <a:effectRef idx="3">
            <a:schemeClr val="accent1"/>
          </a:effectRef>
          <a:fontRef idx="minor">
            <a:schemeClr val="lt1"/>
          </a:fontRef>
        </p:style>
        <p:txBody>
          <a:bodyPr wrap="square" lIns="65301" tIns="32651" rIns="65301" bIns="32651" anchor="ctr">
            <a:spAutoFit/>
          </a:bodyPr>
          <a:lstStyle/>
          <a:p>
            <a:pPr algn="ctr" defTabSz="1458202">
              <a:defRPr/>
            </a:pPr>
            <a:r>
              <a:rPr lang="ja-JP" altLang="en-US" sz="1500" b="1" dirty="0" smtClean="0">
                <a:latin typeface="Meiryo UI" pitchFamily="50" charset="-128"/>
                <a:ea typeface="Meiryo UI" pitchFamily="50" charset="-128"/>
                <a:cs typeface="Meiryo UI" pitchFamily="50" charset="-128"/>
              </a:rPr>
              <a:t>取組の展開</a:t>
            </a:r>
            <a:endParaRPr lang="ja-JP" altLang="en-US" sz="1500" b="1" dirty="0">
              <a:latin typeface="Meiryo UI" pitchFamily="50" charset="-128"/>
              <a:ea typeface="Meiryo UI" pitchFamily="50" charset="-128"/>
              <a:cs typeface="Meiryo UI" pitchFamily="50" charset="-128"/>
            </a:endParaRPr>
          </a:p>
        </p:txBody>
      </p:sp>
      <p:sp>
        <p:nvSpPr>
          <p:cNvPr id="174" name="角丸四角形 173"/>
          <p:cNvSpPr/>
          <p:nvPr/>
        </p:nvSpPr>
        <p:spPr>
          <a:xfrm>
            <a:off x="180280" y="972493"/>
            <a:ext cx="5704985" cy="252000"/>
          </a:xfrm>
          <a:prstGeom prst="roundRect">
            <a:avLst>
              <a:gd name="adj" fmla="val 50000"/>
            </a:avLst>
          </a:prstGeom>
          <a:gradFill>
            <a:gsLst>
              <a:gs pos="0">
                <a:srgbClr val="00206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lIns="59749" tIns="29875" rIns="59749" bIns="29875" anchor="ctr"/>
          <a:lstStyle/>
          <a:p>
            <a:pPr defTabSz="1334214">
              <a:defRPr/>
            </a:pPr>
            <a:r>
              <a:rPr lang="ja-JP" altLang="en-US" sz="1200" b="1" dirty="0" smtClean="0">
                <a:latin typeface="Meiryo UI" pitchFamily="50" charset="-128"/>
                <a:ea typeface="Meiryo UI" pitchFamily="50" charset="-128"/>
                <a:cs typeface="Meiryo UI" pitchFamily="50" charset="-128"/>
              </a:rPr>
              <a:t>①</a:t>
            </a:r>
            <a:r>
              <a:rPr lang="ja-JP" altLang="en-US" sz="1200" b="1" dirty="0">
                <a:latin typeface="Meiryo UI" pitchFamily="50" charset="-128"/>
                <a:ea typeface="Meiryo UI" pitchFamily="50" charset="-128"/>
                <a:cs typeface="Meiryo UI" pitchFamily="50" charset="-128"/>
              </a:rPr>
              <a:t>　様々</a:t>
            </a:r>
            <a:r>
              <a:rPr lang="ja-JP" altLang="en-US" sz="1200" b="1" dirty="0" smtClean="0">
                <a:latin typeface="Meiryo UI" pitchFamily="50" charset="-128"/>
                <a:ea typeface="Meiryo UI" pitchFamily="50" charset="-128"/>
                <a:cs typeface="Meiryo UI" pitchFamily="50" charset="-128"/>
              </a:rPr>
              <a:t>な社会課題の解決に貢献する水素エネルギーの有望性</a:t>
            </a:r>
            <a:endParaRPr lang="ja-JP" altLang="en-US" sz="1100" b="1" dirty="0">
              <a:latin typeface="Meiryo UI" pitchFamily="50" charset="-128"/>
              <a:ea typeface="Meiryo UI" pitchFamily="50" charset="-128"/>
              <a:cs typeface="Meiryo UI" pitchFamily="50" charset="-128"/>
            </a:endParaRPr>
          </a:p>
        </p:txBody>
      </p:sp>
      <p:sp>
        <p:nvSpPr>
          <p:cNvPr id="176" name="角丸四角形 175"/>
          <p:cNvSpPr/>
          <p:nvPr/>
        </p:nvSpPr>
        <p:spPr>
          <a:xfrm>
            <a:off x="180280" y="2196629"/>
            <a:ext cx="5704985" cy="252000"/>
          </a:xfrm>
          <a:prstGeom prst="roundRect">
            <a:avLst>
              <a:gd name="adj" fmla="val 50000"/>
            </a:avLst>
          </a:prstGeom>
          <a:gradFill>
            <a:gsLst>
              <a:gs pos="0">
                <a:srgbClr val="002060"/>
              </a:gs>
              <a:gs pos="80000">
                <a:schemeClr val="accent1">
                  <a:shade val="93000"/>
                  <a:satMod val="130000"/>
                </a:schemeClr>
              </a:gs>
              <a:gs pos="100000">
                <a:schemeClr val="accent1">
                  <a:shade val="94000"/>
                  <a:satMod val="135000"/>
                </a:schemeClr>
              </a:gs>
            </a:gsLst>
          </a:gradFill>
        </p:spPr>
        <p:style>
          <a:lnRef idx="0">
            <a:schemeClr val="accent1"/>
          </a:lnRef>
          <a:fillRef idx="3">
            <a:schemeClr val="accent1"/>
          </a:fillRef>
          <a:effectRef idx="3">
            <a:schemeClr val="accent1"/>
          </a:effectRef>
          <a:fontRef idx="minor">
            <a:schemeClr val="lt1"/>
          </a:fontRef>
        </p:style>
        <p:txBody>
          <a:bodyPr lIns="59749" tIns="29875" rIns="59749" bIns="29875" anchor="ctr"/>
          <a:lstStyle/>
          <a:p>
            <a:pPr defTabSz="1334214">
              <a:defRPr/>
            </a:pPr>
            <a:r>
              <a:rPr lang="ja-JP" altLang="en-US" sz="1200" b="1" dirty="0" smtClean="0">
                <a:latin typeface="Meiryo UI" pitchFamily="50" charset="-128"/>
                <a:ea typeface="Meiryo UI" pitchFamily="50" charset="-128"/>
                <a:cs typeface="Meiryo UI" pitchFamily="50" charset="-128"/>
              </a:rPr>
              <a:t>②</a:t>
            </a:r>
            <a:r>
              <a:rPr lang="ja-JP" altLang="en-US" sz="1200" b="1" dirty="0">
                <a:latin typeface="Meiryo UI" pitchFamily="50" charset="-128"/>
                <a:ea typeface="Meiryo UI" pitchFamily="50" charset="-128"/>
                <a:cs typeface="Meiryo UI" pitchFamily="50" charset="-128"/>
              </a:rPr>
              <a:t>　</a:t>
            </a:r>
            <a:r>
              <a:rPr lang="ja-JP" altLang="en-US" sz="1200" b="1" dirty="0" smtClean="0">
                <a:latin typeface="Meiryo UI" pitchFamily="50" charset="-128"/>
                <a:ea typeface="Meiryo UI" pitchFamily="50" charset="-128"/>
                <a:cs typeface="Meiryo UI" pitchFamily="50" charset="-128"/>
              </a:rPr>
              <a:t>大阪の強みを活かせる産業分野としての水素</a:t>
            </a:r>
            <a:endParaRPr lang="ja-JP" altLang="en-US" sz="1100" b="1" dirty="0">
              <a:latin typeface="Meiryo UI" pitchFamily="50" charset="-128"/>
              <a:ea typeface="Meiryo UI" pitchFamily="50" charset="-128"/>
              <a:cs typeface="Meiryo UI" pitchFamily="50" charset="-128"/>
            </a:endParaRPr>
          </a:p>
        </p:txBody>
      </p:sp>
      <p:sp>
        <p:nvSpPr>
          <p:cNvPr id="181" name="角丸四角形 180"/>
          <p:cNvSpPr/>
          <p:nvPr/>
        </p:nvSpPr>
        <p:spPr>
          <a:xfrm>
            <a:off x="6613331" y="576000"/>
            <a:ext cx="2735097" cy="324000"/>
          </a:xfrm>
          <a:prstGeom prst="roundRect">
            <a:avLst>
              <a:gd name="adj" fmla="val 50000"/>
            </a:avLst>
          </a:prstGeom>
          <a:solidFill>
            <a:srgbClr val="002060"/>
          </a:solidFill>
        </p:spPr>
        <p:style>
          <a:lnRef idx="0">
            <a:schemeClr val="accent1"/>
          </a:lnRef>
          <a:fillRef idx="3">
            <a:schemeClr val="accent1"/>
          </a:fillRef>
          <a:effectRef idx="3">
            <a:schemeClr val="accent1"/>
          </a:effectRef>
          <a:fontRef idx="minor">
            <a:schemeClr val="lt1"/>
          </a:fontRef>
        </p:style>
        <p:txBody>
          <a:bodyPr wrap="square" lIns="65301" tIns="32651" rIns="65301" bIns="32651" anchor="ctr">
            <a:spAutoFit/>
          </a:bodyPr>
          <a:lstStyle/>
          <a:p>
            <a:pPr algn="ctr" defTabSz="1458202">
              <a:defRPr/>
            </a:pPr>
            <a:r>
              <a:rPr lang="ja-JP" altLang="en-US" sz="1500" b="1" dirty="0" smtClean="0">
                <a:latin typeface="Meiryo UI" pitchFamily="50" charset="-128"/>
                <a:ea typeface="Meiryo UI" pitchFamily="50" charset="-128"/>
                <a:cs typeface="Meiryo UI" pitchFamily="50" charset="-128"/>
              </a:rPr>
              <a:t>取組の方向性と取組内容</a:t>
            </a:r>
            <a:endParaRPr lang="ja-JP" altLang="en-US" sz="1500" b="1" dirty="0">
              <a:latin typeface="Meiryo UI" pitchFamily="50" charset="-128"/>
              <a:ea typeface="Meiryo UI" pitchFamily="50" charset="-128"/>
              <a:cs typeface="Meiryo UI" pitchFamily="50" charset="-128"/>
            </a:endParaRPr>
          </a:p>
        </p:txBody>
      </p:sp>
      <p:grpSp>
        <p:nvGrpSpPr>
          <p:cNvPr id="22" name="グループ化 21"/>
          <p:cNvGrpSpPr/>
          <p:nvPr/>
        </p:nvGrpSpPr>
        <p:grpSpPr>
          <a:xfrm>
            <a:off x="7453089" y="8101285"/>
            <a:ext cx="6552728" cy="1447467"/>
            <a:chOff x="8389193" y="5797029"/>
            <a:chExt cx="6264697" cy="1944216"/>
          </a:xfrm>
        </p:grpSpPr>
        <p:grpSp>
          <p:nvGrpSpPr>
            <p:cNvPr id="15" name="グループ化 14"/>
            <p:cNvGrpSpPr/>
            <p:nvPr/>
          </p:nvGrpSpPr>
          <p:grpSpPr>
            <a:xfrm>
              <a:off x="8389193" y="5797029"/>
              <a:ext cx="6264697" cy="1944216"/>
              <a:chOff x="8389193" y="5797029"/>
              <a:chExt cx="6264697" cy="1944216"/>
            </a:xfrm>
          </p:grpSpPr>
          <p:sp>
            <p:nvSpPr>
              <p:cNvPr id="306" name="右矢印 305"/>
              <p:cNvSpPr/>
              <p:nvPr/>
            </p:nvSpPr>
            <p:spPr>
              <a:xfrm>
                <a:off x="12009066" y="6199959"/>
                <a:ext cx="2644824" cy="1411536"/>
              </a:xfrm>
              <a:prstGeom prst="rightArrow">
                <a:avLst>
                  <a:gd name="adj1" fmla="val 100000"/>
                  <a:gd name="adj2" fmla="val 27565"/>
                </a:avLst>
              </a:prstGeom>
              <a:gradFill flip="none" rotWithShape="1">
                <a:gsLst>
                  <a:gs pos="0">
                    <a:schemeClr val="accent1">
                      <a:lumMod val="40000"/>
                      <a:lumOff val="60000"/>
                    </a:schemeClr>
                  </a:gs>
                  <a:gs pos="50000">
                    <a:schemeClr val="tx2">
                      <a:lumMod val="20000"/>
                      <a:lumOff val="80000"/>
                    </a:schemeClr>
                  </a:gs>
                  <a:gs pos="100000">
                    <a:schemeClr val="tx2">
                      <a:lumMod val="20000"/>
                      <a:lumOff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ctr"/>
                <a:endParaRPr kumimoji="1" lang="ja-JP" altLang="en-US"/>
              </a:p>
            </p:txBody>
          </p:sp>
          <p:sp>
            <p:nvSpPr>
              <p:cNvPr id="307" name="右矢印 45"/>
              <p:cNvSpPr/>
              <p:nvPr/>
            </p:nvSpPr>
            <p:spPr bwMode="auto">
              <a:xfrm>
                <a:off x="8506106" y="6024715"/>
                <a:ext cx="2767661" cy="1716530"/>
              </a:xfrm>
              <a:custGeom>
                <a:avLst/>
                <a:gdLst>
                  <a:gd name="connsiteX0" fmla="*/ 0 w 6079725"/>
                  <a:gd name="connsiteY0" fmla="*/ 315552 h 2887815"/>
                  <a:gd name="connsiteX1" fmla="*/ 5448622 w 6079725"/>
                  <a:gd name="connsiteY1" fmla="*/ 315552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572263 h 2887815"/>
                  <a:gd name="connsiteX6" fmla="*/ 0 w 6079725"/>
                  <a:gd name="connsiteY6" fmla="*/ 2572263 h 2887815"/>
                  <a:gd name="connsiteX7" fmla="*/ 0 w 6079725"/>
                  <a:gd name="connsiteY7" fmla="*/ 315552 h 2887815"/>
                  <a:gd name="connsiteX0" fmla="*/ 0 w 6079725"/>
                  <a:gd name="connsiteY0" fmla="*/ 939666 h 2887815"/>
                  <a:gd name="connsiteX1" fmla="*/ 5448622 w 6079725"/>
                  <a:gd name="connsiteY1" fmla="*/ 315552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572263 h 2887815"/>
                  <a:gd name="connsiteX6" fmla="*/ 0 w 6079725"/>
                  <a:gd name="connsiteY6" fmla="*/ 2572263 h 2887815"/>
                  <a:gd name="connsiteX7" fmla="*/ 0 w 6079725"/>
                  <a:gd name="connsiteY7" fmla="*/ 939666 h 2887815"/>
                  <a:gd name="connsiteX0" fmla="*/ 0 w 6079725"/>
                  <a:gd name="connsiteY0" fmla="*/ 939666 h 2887815"/>
                  <a:gd name="connsiteX1" fmla="*/ 5448622 w 6079725"/>
                  <a:gd name="connsiteY1" fmla="*/ 315552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572263 h 2887815"/>
                  <a:gd name="connsiteX6" fmla="*/ 14514 w 6079725"/>
                  <a:gd name="connsiteY6" fmla="*/ 2035235 h 2887815"/>
                  <a:gd name="connsiteX7" fmla="*/ 0 w 6079725"/>
                  <a:gd name="connsiteY7" fmla="*/ 939666 h 2887815"/>
                  <a:gd name="connsiteX0" fmla="*/ 0 w 6079725"/>
                  <a:gd name="connsiteY0" fmla="*/ 939666 h 2887815"/>
                  <a:gd name="connsiteX1" fmla="*/ 5448622 w 6079725"/>
                  <a:gd name="connsiteY1" fmla="*/ 315552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572263 h 2887815"/>
                  <a:gd name="connsiteX6" fmla="*/ 14514 w 6079725"/>
                  <a:gd name="connsiteY6" fmla="*/ 2035235 h 2887815"/>
                  <a:gd name="connsiteX7" fmla="*/ 0 w 6079725"/>
                  <a:gd name="connsiteY7" fmla="*/ 939666 h 2887815"/>
                  <a:gd name="connsiteX0" fmla="*/ 0 w 6079725"/>
                  <a:gd name="connsiteY0" fmla="*/ 939666 h 2887815"/>
                  <a:gd name="connsiteX1" fmla="*/ 5448622 w 6079725"/>
                  <a:gd name="connsiteY1" fmla="*/ 315552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572263 h 2887815"/>
                  <a:gd name="connsiteX6" fmla="*/ 14514 w 6079725"/>
                  <a:gd name="connsiteY6" fmla="*/ 2035235 h 2887815"/>
                  <a:gd name="connsiteX7" fmla="*/ 0 w 6079725"/>
                  <a:gd name="connsiteY7" fmla="*/ 939666 h 2887815"/>
                  <a:gd name="connsiteX0" fmla="*/ 0 w 6079725"/>
                  <a:gd name="connsiteY0" fmla="*/ 939666 h 2887815"/>
                  <a:gd name="connsiteX1" fmla="*/ 5448622 w 6079725"/>
                  <a:gd name="connsiteY1" fmla="*/ 504237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572263 h 2887815"/>
                  <a:gd name="connsiteX6" fmla="*/ 14514 w 6079725"/>
                  <a:gd name="connsiteY6" fmla="*/ 2035235 h 2887815"/>
                  <a:gd name="connsiteX7" fmla="*/ 0 w 6079725"/>
                  <a:gd name="connsiteY7" fmla="*/ 939666 h 2887815"/>
                  <a:gd name="connsiteX0" fmla="*/ 0 w 6079725"/>
                  <a:gd name="connsiteY0" fmla="*/ 939666 h 2887815"/>
                  <a:gd name="connsiteX1" fmla="*/ 5448622 w 6079725"/>
                  <a:gd name="connsiteY1" fmla="*/ 504237 h 2887815"/>
                  <a:gd name="connsiteX2" fmla="*/ 5448622 w 6079725"/>
                  <a:gd name="connsiteY2" fmla="*/ 0 h 2887815"/>
                  <a:gd name="connsiteX3" fmla="*/ 6079725 w 6079725"/>
                  <a:gd name="connsiteY3" fmla="*/ 1443908 h 2887815"/>
                  <a:gd name="connsiteX4" fmla="*/ 5448622 w 6079725"/>
                  <a:gd name="connsiteY4" fmla="*/ 2887815 h 2887815"/>
                  <a:gd name="connsiteX5" fmla="*/ 5448622 w 6079725"/>
                  <a:gd name="connsiteY5" fmla="*/ 2398091 h 2887815"/>
                  <a:gd name="connsiteX6" fmla="*/ 14514 w 6079725"/>
                  <a:gd name="connsiteY6" fmla="*/ 2035235 h 2887815"/>
                  <a:gd name="connsiteX7" fmla="*/ 0 w 6079725"/>
                  <a:gd name="connsiteY7" fmla="*/ 939666 h 28878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79725" h="2887815">
                    <a:moveTo>
                      <a:pt x="0" y="939666"/>
                    </a:moveTo>
                    <a:cubicBezTo>
                      <a:pt x="1859750" y="963856"/>
                      <a:pt x="3632415" y="712275"/>
                      <a:pt x="5448622" y="504237"/>
                    </a:cubicBezTo>
                    <a:lnTo>
                      <a:pt x="5448622" y="0"/>
                    </a:lnTo>
                    <a:lnTo>
                      <a:pt x="6079725" y="1443908"/>
                    </a:lnTo>
                    <a:lnTo>
                      <a:pt x="5448622" y="2887815"/>
                    </a:lnTo>
                    <a:lnTo>
                      <a:pt x="5448622" y="2398091"/>
                    </a:lnTo>
                    <a:cubicBezTo>
                      <a:pt x="3637253" y="2219082"/>
                      <a:pt x="1811368" y="1909444"/>
                      <a:pt x="14514" y="2035235"/>
                    </a:cubicBezTo>
                    <a:lnTo>
                      <a:pt x="0" y="939666"/>
                    </a:lnTo>
                    <a:close/>
                  </a:path>
                </a:pathLst>
              </a:custGeom>
              <a:solidFill>
                <a:schemeClr val="tx2">
                  <a:lumMod val="40000"/>
                  <a:lumOff val="60000"/>
                </a:schemeClr>
              </a:solidFill>
              <a:ln>
                <a:noFill/>
              </a:ln>
              <a:effectLst/>
              <a:extLst/>
            </p:spPr>
            <p:txBody>
              <a:bodyPr vert="horz" wrap="square" lIns="87927" tIns="43964" rIns="87927" bIns="43964" numCol="1" rtlCol="0" anchor="ctr" anchorCtr="0" compatLnSpc="1">
                <a:prstTxWarp prst="textNoShape">
                  <a:avLst/>
                </a:prstTxWarp>
                <a:noAutofit/>
              </a:bodyPr>
              <a:lstStyle/>
              <a:p>
                <a:pPr algn="ctr" eaLnBrk="0" hangingPunct="0"/>
                <a:endParaRPr lang="ja-JP" altLang="en-US"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5" name="右矢印 294"/>
              <p:cNvSpPr/>
              <p:nvPr/>
            </p:nvSpPr>
            <p:spPr>
              <a:xfrm>
                <a:off x="8830741" y="7291128"/>
                <a:ext cx="421149" cy="350565"/>
              </a:xfrm>
              <a:prstGeom prst="rightArrow">
                <a:avLst>
                  <a:gd name="adj1" fmla="val 100000"/>
                  <a:gd name="adj2" fmla="val 0"/>
                </a:avLst>
              </a:prstGeom>
              <a:solidFill>
                <a:srgbClr val="92D050">
                  <a:alpha val="20000"/>
                </a:srgbClr>
              </a:solidFill>
              <a:ln w="6350">
                <a:solidFill>
                  <a:srgbClr val="00B050">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6" name="右矢印 295"/>
              <p:cNvSpPr/>
              <p:nvPr/>
            </p:nvSpPr>
            <p:spPr>
              <a:xfrm>
                <a:off x="9476822" y="7286605"/>
                <a:ext cx="1702700" cy="306008"/>
              </a:xfrm>
              <a:prstGeom prst="rightArrow">
                <a:avLst>
                  <a:gd name="adj1" fmla="val 100000"/>
                  <a:gd name="adj2" fmla="val 33243"/>
                </a:avLst>
              </a:prstGeom>
              <a:solidFill>
                <a:srgbClr val="92D050">
                  <a:alpha val="60000"/>
                </a:srgbClr>
              </a:solidFill>
              <a:ln w="6350">
                <a:solidFill>
                  <a:srgbClr val="00B05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角丸四角形 296"/>
              <p:cNvSpPr/>
              <p:nvPr/>
            </p:nvSpPr>
            <p:spPr>
              <a:xfrm>
                <a:off x="9118148" y="7238799"/>
                <a:ext cx="422106" cy="467999"/>
              </a:xfrm>
              <a:prstGeom prst="roundRect">
                <a:avLst>
                  <a:gd name="adj" fmla="val 24030"/>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カンファ</a:t>
                </a:r>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000"/>
                  </a:lnSpc>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レンス</a:t>
                </a:r>
              </a:p>
            </p:txBody>
          </p:sp>
          <p:sp>
            <p:nvSpPr>
              <p:cNvPr id="298" name="右矢印 297"/>
              <p:cNvSpPr/>
              <p:nvPr/>
            </p:nvSpPr>
            <p:spPr>
              <a:xfrm>
                <a:off x="8671431" y="6815538"/>
                <a:ext cx="2454066" cy="340115"/>
              </a:xfrm>
              <a:prstGeom prst="rightArrow">
                <a:avLst>
                  <a:gd name="adj1" fmla="val 100000"/>
                  <a:gd name="adj2" fmla="val 33243"/>
                </a:avLst>
              </a:prstGeom>
              <a:solidFill>
                <a:srgbClr val="92D050">
                  <a:alpha val="60000"/>
                </a:srgbClr>
              </a:solidFill>
              <a:ln w="6350">
                <a:solidFill>
                  <a:srgbClr val="00B05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0" name="右矢印 299"/>
              <p:cNvSpPr/>
              <p:nvPr/>
            </p:nvSpPr>
            <p:spPr>
              <a:xfrm>
                <a:off x="9469313" y="7344000"/>
                <a:ext cx="1581042" cy="180000"/>
              </a:xfrm>
              <a:prstGeom prst="rightArrow">
                <a:avLst>
                  <a:gd name="adj1" fmla="val 100000"/>
                  <a:gd name="adj2" fmla="val 0"/>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プロモーション</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1" name="右矢印 300"/>
              <p:cNvSpPr/>
              <p:nvPr/>
            </p:nvSpPr>
            <p:spPr>
              <a:xfrm>
                <a:off x="8830741" y="6770013"/>
                <a:ext cx="2511243" cy="457648"/>
              </a:xfrm>
              <a:prstGeom prst="rightArrow">
                <a:avLst>
                  <a:gd name="adj1" fmla="val 100000"/>
                  <a:gd name="adj2" fmla="val 0"/>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水素に関する正しい知識の普及</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合理的</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な規制緩和の推進</a:t>
                </a:r>
              </a:p>
            </p:txBody>
          </p:sp>
          <p:sp>
            <p:nvSpPr>
              <p:cNvPr id="302" name="右矢印 301"/>
              <p:cNvSpPr/>
              <p:nvPr/>
            </p:nvSpPr>
            <p:spPr>
              <a:xfrm>
                <a:off x="8677225" y="6157069"/>
                <a:ext cx="2454066" cy="288000"/>
              </a:xfrm>
              <a:prstGeom prst="rightArrow">
                <a:avLst>
                  <a:gd name="adj1" fmla="val 100000"/>
                  <a:gd name="adj2" fmla="val 33243"/>
                </a:avLst>
              </a:prstGeom>
              <a:solidFill>
                <a:srgbClr val="92D050">
                  <a:alpha val="60000"/>
                </a:srgbClr>
              </a:solidFill>
              <a:ln w="6350">
                <a:solidFill>
                  <a:srgbClr val="00B05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3" name="右矢印 302"/>
              <p:cNvSpPr/>
              <p:nvPr/>
            </p:nvSpPr>
            <p:spPr>
              <a:xfrm>
                <a:off x="8677225" y="6157069"/>
                <a:ext cx="2511243" cy="280336"/>
              </a:xfrm>
              <a:prstGeom prst="rightArrow">
                <a:avLst>
                  <a:gd name="adj1" fmla="val 100000"/>
                  <a:gd name="adj2" fmla="val 0"/>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87936" tIns="43968" rIns="87936" bIns="43968" rtlCol="0" anchor="ctr"/>
              <a:lstStyle/>
              <a:p>
                <a:pPr algn="ct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プラットフォームの運営</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0" name="角丸四角形 289"/>
              <p:cNvSpPr/>
              <p:nvPr/>
            </p:nvSpPr>
            <p:spPr>
              <a:xfrm>
                <a:off x="8434098" y="6124267"/>
                <a:ext cx="459151" cy="1517426"/>
              </a:xfrm>
              <a:prstGeom prst="roundRect">
                <a:avLst>
                  <a:gd name="adj" fmla="val 20699"/>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ビジョン策定</a:t>
                </a:r>
              </a:p>
            </p:txBody>
          </p:sp>
          <p:sp>
            <p:nvSpPr>
              <p:cNvPr id="292" name="角丸四角形 291"/>
              <p:cNvSpPr/>
              <p:nvPr/>
            </p:nvSpPr>
            <p:spPr>
              <a:xfrm>
                <a:off x="8389193" y="5914240"/>
                <a:ext cx="504000" cy="360000"/>
              </a:xfrm>
              <a:prstGeom prst="roundRect">
                <a:avLst>
                  <a:gd name="adj" fmla="val 20699"/>
                </a:avLst>
              </a:prstGeom>
              <a:solidFill>
                <a:schemeClr val="bg1"/>
              </a:solidFill>
              <a:ln w="9525">
                <a:solidFill>
                  <a:schemeClr val="tx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lnSpc>
                    <a:spcPts val="1000"/>
                  </a:lnSpc>
                </a:pPr>
                <a:r>
                  <a:rPr lang="ja-JP" altLang="en-US" sz="900" dirty="0">
                    <a:solidFill>
                      <a:schemeClr val="tx1"/>
                    </a:solidFill>
                  </a:rPr>
                  <a:t>２０１５</a:t>
                </a:r>
                <a:endParaRPr lang="en-US" altLang="ja-JP" sz="900" dirty="0">
                  <a:solidFill>
                    <a:schemeClr val="tx1"/>
                  </a:solidFill>
                </a:endParaRPr>
              </a:p>
              <a:p>
                <a:pPr algn="ctr">
                  <a:lnSpc>
                    <a:spcPts val="1000"/>
                  </a:lnSpc>
                </a:pPr>
                <a:r>
                  <a:rPr lang="ja-JP" altLang="en-US" sz="900" dirty="0">
                    <a:solidFill>
                      <a:schemeClr val="tx1"/>
                    </a:solidFill>
                  </a:rPr>
                  <a:t>年度</a:t>
                </a:r>
              </a:p>
            </p:txBody>
          </p:sp>
          <p:sp>
            <p:nvSpPr>
              <p:cNvPr id="304" name="サブタイトル 2"/>
              <p:cNvSpPr txBox="1">
                <a:spLocks/>
              </p:cNvSpPr>
              <p:nvPr/>
            </p:nvSpPr>
            <p:spPr>
              <a:xfrm>
                <a:off x="12135660" y="6482307"/>
                <a:ext cx="2374213" cy="485677"/>
              </a:xfrm>
              <a:prstGeom prst="rect">
                <a:avLst/>
              </a:prstGeom>
              <a:noFill/>
              <a:ln>
                <a:noFill/>
                <a:prstDash val="solid"/>
              </a:ln>
            </p:spPr>
            <p:txBody>
              <a:bodyPr vert="horz" lIns="74179" tIns="0" rIns="74179" bIns="0" rtlCol="0" anchor="ctr" anchorCtr="0">
                <a:noAutofit/>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lnSpc>
                    <a:spcPts val="1100"/>
                  </a:lnSpc>
                  <a:spcBef>
                    <a:spcPts val="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開発成果を</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endParaRPr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100"/>
                  </a:lnSpc>
                  <a:spcBef>
                    <a:spcPts val="0"/>
                  </a:spcBef>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結びつけるための支援</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方策の検討</a:t>
                </a:r>
              </a:p>
            </p:txBody>
          </p:sp>
          <p:sp>
            <p:nvSpPr>
              <p:cNvPr id="305" name="サブタイトル 2"/>
              <p:cNvSpPr txBox="1">
                <a:spLocks/>
              </p:cNvSpPr>
              <p:nvPr/>
            </p:nvSpPr>
            <p:spPr>
              <a:xfrm>
                <a:off x="12218777" y="7033916"/>
                <a:ext cx="1282984" cy="409769"/>
              </a:xfrm>
              <a:prstGeom prst="rect">
                <a:avLst/>
              </a:prstGeom>
              <a:noFill/>
              <a:ln>
                <a:noFill/>
                <a:prstDash val="solid"/>
              </a:ln>
            </p:spPr>
            <p:txBody>
              <a:bodyPr vert="horz" lIns="74179" tIns="0" rIns="74179" bIns="0" rtlCol="0" anchor="ctr" anchorCtr="0">
                <a:noAutofit/>
              </a:bodyPr>
              <a:lstStyle>
                <a:lvl1pPr marL="0" indent="0" algn="ctr" defTabSz="1280160" rtl="0" eaLnBrk="1" latinLnBrk="0" hangingPunct="1">
                  <a:spcBef>
                    <a:spcPct val="20000"/>
                  </a:spcBef>
                  <a:buFont typeface="Arial" panose="020B0604020202020204" pitchFamily="34" charset="0"/>
                  <a:buNone/>
                  <a:defRPr kumimoji="1" sz="4500" kern="1200">
                    <a:solidFill>
                      <a:schemeClr val="tx1">
                        <a:tint val="75000"/>
                      </a:schemeClr>
                    </a:solidFill>
                    <a:latin typeface="+mn-lt"/>
                    <a:ea typeface="+mn-ea"/>
                    <a:cs typeface="+mn-cs"/>
                  </a:defRPr>
                </a:lvl1pPr>
                <a:lvl2pPr marL="640080" indent="0" algn="ctr" defTabSz="1280160" rtl="0" eaLnBrk="1" latinLnBrk="0" hangingPunct="1">
                  <a:spcBef>
                    <a:spcPct val="20000"/>
                  </a:spcBef>
                  <a:buFont typeface="Arial" panose="020B0604020202020204" pitchFamily="34" charset="0"/>
                  <a:buNone/>
                  <a:defRPr kumimoji="1" sz="3900" kern="1200">
                    <a:solidFill>
                      <a:schemeClr val="tx1">
                        <a:tint val="75000"/>
                      </a:schemeClr>
                    </a:solidFill>
                    <a:latin typeface="+mn-lt"/>
                    <a:ea typeface="+mn-ea"/>
                    <a:cs typeface="+mn-cs"/>
                  </a:defRPr>
                </a:lvl2pPr>
                <a:lvl3pPr marL="1280160" indent="0" algn="ctr" defTabSz="1280160" rtl="0" eaLnBrk="1" latinLnBrk="0" hangingPunct="1">
                  <a:spcBef>
                    <a:spcPct val="20000"/>
                  </a:spcBef>
                  <a:buFont typeface="Arial" panose="020B0604020202020204" pitchFamily="34" charset="0"/>
                  <a:buNone/>
                  <a:defRPr kumimoji="1" sz="3400" kern="1200">
                    <a:solidFill>
                      <a:schemeClr val="tx1">
                        <a:tint val="75000"/>
                      </a:schemeClr>
                    </a:solidFill>
                    <a:latin typeface="+mn-lt"/>
                    <a:ea typeface="+mn-ea"/>
                    <a:cs typeface="+mn-cs"/>
                  </a:defRPr>
                </a:lvl3pPr>
                <a:lvl4pPr marL="19202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4pPr>
                <a:lvl5pPr marL="256032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5pPr>
                <a:lvl6pPr marL="320040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6pPr>
                <a:lvl7pPr marL="384048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7pPr>
                <a:lvl8pPr marL="448056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8pPr>
                <a:lvl9pPr marL="5120640" indent="0" algn="ctr" defTabSz="128016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9pPr>
              </a:lstStyle>
              <a:p>
                <a:pPr algn="l">
                  <a:lnSpc>
                    <a:spcPts val="1100"/>
                  </a:lnSpc>
                  <a:spcBef>
                    <a:spcPts val="0"/>
                  </a:spcBef>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実用化技術の普及</a:t>
                </a:r>
              </a:p>
            </p:txBody>
          </p:sp>
          <p:sp>
            <p:nvSpPr>
              <p:cNvPr id="308" name="角丸四角形 307"/>
              <p:cNvSpPr/>
              <p:nvPr/>
            </p:nvSpPr>
            <p:spPr>
              <a:xfrm>
                <a:off x="8931025" y="5797029"/>
                <a:ext cx="2122464" cy="331774"/>
              </a:xfrm>
              <a:prstGeom prst="roundRect">
                <a:avLst>
                  <a:gd name="adj" fmla="val 206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ファーストステップ</a:t>
                </a: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水素を活用したプロジェクトを積極的に推進</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9" name="角丸四角形 308"/>
              <p:cNvSpPr/>
              <p:nvPr/>
            </p:nvSpPr>
            <p:spPr>
              <a:xfrm>
                <a:off x="12055902" y="5825295"/>
                <a:ext cx="2381963" cy="331774"/>
              </a:xfrm>
              <a:prstGeom prst="roundRect">
                <a:avLst>
                  <a:gd name="adj" fmla="val 2069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セカンドステップ</a:t>
                </a:r>
                <a:endParaRPr lang="en-US" altLang="ja-JP" sz="9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利活用の定着と更なる拡大に向けた取組の展開</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6" name="角丸四角形 185"/>
              <p:cNvSpPr/>
              <p:nvPr/>
            </p:nvSpPr>
            <p:spPr>
              <a:xfrm>
                <a:off x="9394765" y="6515996"/>
                <a:ext cx="1481909" cy="180000"/>
              </a:xfrm>
              <a:prstGeom prst="roundRect">
                <a:avLst/>
              </a:prstGeom>
              <a:solidFill>
                <a:srgbClr val="92D050">
                  <a:alpha val="50000"/>
                </a:srgbClr>
              </a:solidFill>
              <a:ln w="6350">
                <a:solidFill>
                  <a:srgbClr val="92D050">
                    <a:alpha val="35000"/>
                  </a:srgb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ts val="1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様々な水素プロジェクト創出</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7" name="円弧 186"/>
              <p:cNvSpPr/>
              <p:nvPr/>
            </p:nvSpPr>
            <p:spPr>
              <a:xfrm rot="10800000">
                <a:off x="9181281" y="6252038"/>
                <a:ext cx="444521" cy="337078"/>
              </a:xfrm>
              <a:prstGeom prst="arc">
                <a:avLst>
                  <a:gd name="adj1" fmla="val 16200000"/>
                  <a:gd name="adj2" fmla="val 1234329"/>
                </a:avLst>
              </a:prstGeom>
              <a:ln w="38100">
                <a:solidFill>
                  <a:schemeClr val="tx2">
                    <a:lumMod val="50000"/>
                    <a:alpha val="66000"/>
                  </a:schemeClr>
                </a:solidFill>
                <a:headEnd type="triangle" w="lg" len="sm"/>
                <a:tailEnd type="none" w="lg" len="sm"/>
              </a:ln>
            </p:spPr>
            <p:style>
              <a:lnRef idx="1">
                <a:schemeClr val="accent1"/>
              </a:lnRef>
              <a:fillRef idx="0">
                <a:schemeClr val="accent1"/>
              </a:fillRef>
              <a:effectRef idx="0">
                <a:schemeClr val="accent1"/>
              </a:effectRef>
              <a:fontRef idx="minor">
                <a:schemeClr val="tx1"/>
              </a:fontRef>
            </p:style>
            <p:txBody>
              <a:bodyPr lIns="91429" tIns="45714" rIns="91429" bIns="45714" rtlCol="0" anchor="ctr"/>
              <a:lstStyle/>
              <a:p>
                <a:pPr algn="ctr"/>
                <a:endParaRPr kumimoji="1" lang="ja-JP" altLang="en-US"/>
              </a:p>
            </p:txBody>
          </p:sp>
        </p:grpSp>
        <p:grpSp>
          <p:nvGrpSpPr>
            <p:cNvPr id="20" name="グループ化 19"/>
            <p:cNvGrpSpPr/>
            <p:nvPr/>
          </p:nvGrpSpPr>
          <p:grpSpPr>
            <a:xfrm>
              <a:off x="11179521" y="5883626"/>
              <a:ext cx="902283" cy="1780937"/>
              <a:chOff x="11179521" y="5965162"/>
              <a:chExt cx="902283" cy="1780937"/>
            </a:xfrm>
          </p:grpSpPr>
          <p:sp>
            <p:nvSpPr>
              <p:cNvPr id="291" name="角丸四角形 290"/>
              <p:cNvSpPr/>
              <p:nvPr/>
            </p:nvSpPr>
            <p:spPr>
              <a:xfrm>
                <a:off x="11179521" y="6157069"/>
                <a:ext cx="902283" cy="1589030"/>
              </a:xfrm>
              <a:prstGeom prst="roundRect">
                <a:avLst>
                  <a:gd name="adj" fmla="val 7357"/>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03862" tIns="207749" rIns="103862" bIns="173124" rtlCol="0" anchor="ctr"/>
              <a:lstStyle/>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産業振興につながるプロジェクトが大阪を舞台に展開</a:t>
                </a:r>
              </a:p>
            </p:txBody>
          </p:sp>
          <p:sp>
            <p:nvSpPr>
              <p:cNvPr id="293" name="角丸四角形 292"/>
              <p:cNvSpPr/>
              <p:nvPr/>
            </p:nvSpPr>
            <p:spPr>
              <a:xfrm>
                <a:off x="11349435" y="5965162"/>
                <a:ext cx="504000" cy="360000"/>
              </a:xfrm>
              <a:prstGeom prst="roundRect">
                <a:avLst>
                  <a:gd name="adj" fmla="val 20699"/>
                </a:avLst>
              </a:prstGeom>
              <a:solidFill>
                <a:schemeClr val="bg1"/>
              </a:solidFill>
              <a:ln w="9525">
                <a:solidFill>
                  <a:schemeClr val="tx2">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lIns="0" tIns="0" rIns="0" bIns="0" rtlCol="0" anchor="ctr"/>
              <a:lstStyle/>
              <a:p>
                <a:pPr algn="ctr">
                  <a:lnSpc>
                    <a:spcPts val="1000"/>
                  </a:lnSpc>
                </a:pPr>
                <a:r>
                  <a:rPr lang="ja-JP" altLang="en-US" sz="900" dirty="0">
                    <a:solidFill>
                      <a:schemeClr val="tx1"/>
                    </a:solidFill>
                  </a:rPr>
                  <a:t>２０２０</a:t>
                </a:r>
                <a:endParaRPr lang="en-US" altLang="ja-JP" sz="900" dirty="0">
                  <a:solidFill>
                    <a:schemeClr val="tx1"/>
                  </a:solidFill>
                </a:endParaRPr>
              </a:p>
              <a:p>
                <a:pPr algn="ctr">
                  <a:lnSpc>
                    <a:spcPts val="1000"/>
                  </a:lnSpc>
                </a:pPr>
                <a:r>
                  <a:rPr lang="ja-JP" altLang="en-US" sz="900" dirty="0">
                    <a:solidFill>
                      <a:schemeClr val="tx1"/>
                    </a:solidFill>
                  </a:rPr>
                  <a:t>年度</a:t>
                </a:r>
              </a:p>
            </p:txBody>
          </p:sp>
        </p:grpSp>
      </p:grpSp>
      <p:sp>
        <p:nvSpPr>
          <p:cNvPr id="70" name="角丸四角形 69"/>
          <p:cNvSpPr/>
          <p:nvPr/>
        </p:nvSpPr>
        <p:spPr>
          <a:xfrm>
            <a:off x="309369" y="2916709"/>
            <a:ext cx="2744572" cy="396000"/>
          </a:xfrm>
          <a:prstGeom prst="roundRect">
            <a:avLst>
              <a:gd name="adj" fmla="val 9178"/>
            </a:avLst>
          </a:prstGeom>
          <a:solidFill>
            <a:schemeClr val="bg1"/>
          </a:solidFill>
          <a:ln>
            <a:solidFill>
              <a:schemeClr val="accent1"/>
            </a:solidFill>
          </a:ln>
        </p:spPr>
        <p:style>
          <a:lnRef idx="0">
            <a:schemeClr val="accent1"/>
          </a:lnRef>
          <a:fillRef idx="3">
            <a:schemeClr val="accent1"/>
          </a:fillRef>
          <a:effectRef idx="3">
            <a:schemeClr val="accent1"/>
          </a:effectRef>
          <a:fontRef idx="minor">
            <a:schemeClr val="lt1"/>
          </a:fontRef>
        </p:style>
        <p:txBody>
          <a:bodyPr wrap="square" lIns="39341" tIns="0" rIns="39341" bIns="0" anchor="ctr">
            <a:noAutofit/>
          </a:bodyPr>
          <a:lstStyle/>
          <a:p>
            <a:pPr defTabSz="1458202">
              <a:lnSpc>
                <a:spcPts val="1100"/>
              </a:lnSpc>
              <a:defRPr/>
            </a:pPr>
            <a:r>
              <a:rPr lang="ja-JP" altLang="en-US" sz="1050" dirty="0">
                <a:solidFill>
                  <a:schemeClr val="tx1"/>
                </a:solidFill>
                <a:latin typeface="Meiryo UI" pitchFamily="50" charset="-128"/>
                <a:ea typeface="Meiryo UI" pitchFamily="50" charset="-128"/>
                <a:cs typeface="Meiryo UI" pitchFamily="50" charset="-128"/>
              </a:rPr>
              <a:t>リーディングからサポーティングまで幅広く水素エネルギー産業にチャレンジする先進企業が数多く集積</a:t>
            </a:r>
          </a:p>
        </p:txBody>
      </p:sp>
      <p:sp>
        <p:nvSpPr>
          <p:cNvPr id="126" name="角丸四角形 125"/>
          <p:cNvSpPr/>
          <p:nvPr/>
        </p:nvSpPr>
        <p:spPr bwMode="auto">
          <a:xfrm>
            <a:off x="3348633" y="3847632"/>
            <a:ext cx="1447243" cy="725261"/>
          </a:xfrm>
          <a:prstGeom prst="roundRect">
            <a:avLst>
              <a:gd name="adj" fmla="val 12827"/>
            </a:avLst>
          </a:prstGeom>
          <a:noFill/>
          <a:ln>
            <a:noFill/>
          </a:ln>
          <a:effectLst/>
          <a:extLst/>
        </p:spPr>
        <p:txBody>
          <a:bodyPr vert="horz" wrap="square" lIns="0" tIns="0" rIns="0" bIns="0" numCol="1" rtlCol="0" anchor="ctr" anchorCtr="0" compatLnSpc="1">
            <a:prstTxWarp prst="textNoShape">
              <a:avLst/>
            </a:prstTxWarp>
            <a:noAutofit/>
          </a:bodyPr>
          <a:lstStyle/>
          <a:p>
            <a:pPr eaLnBrk="0" hangingPunct="0">
              <a:lnSpc>
                <a:spcPts val="1639"/>
              </a:lnSpc>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＜部門別全国最多事業所＞</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r>
              <a:rPr lang="ja-JP" altLang="en-US" sz="900" dirty="0">
                <a:latin typeface="Meiryo UI" panose="020B0604030504040204" pitchFamily="50" charset="-128"/>
                <a:ea typeface="Meiryo UI" panose="020B0604030504040204" pitchFamily="50" charset="-128"/>
                <a:cs typeface="Meiryo UI" panose="020B0604030504040204" pitchFamily="50" charset="-128"/>
              </a:rPr>
              <a:t>金属製品・非鉄金属</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r>
              <a:rPr lang="ja-JP" altLang="en-US" sz="900" dirty="0">
                <a:latin typeface="Meiryo UI" panose="020B0604030504040204" pitchFamily="50" charset="-128"/>
                <a:ea typeface="Meiryo UI" panose="020B0604030504040204" pitchFamily="50" charset="-128"/>
                <a:cs typeface="Meiryo UI" panose="020B0604030504040204" pitchFamily="50" charset="-128"/>
              </a:rPr>
              <a:t>鉄鋼業・化学工業</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eaLnBrk="0" hangingPunct="0"/>
            <a:r>
              <a:rPr lang="ja-JP" altLang="en-US" sz="900" dirty="0">
                <a:latin typeface="Meiryo UI" panose="020B0604030504040204" pitchFamily="50" charset="-128"/>
                <a:ea typeface="Meiryo UI" panose="020B0604030504040204" pitchFamily="50" charset="-128"/>
                <a:cs typeface="Meiryo UI" panose="020B0604030504040204" pitchFamily="50" charset="-128"/>
              </a:rPr>
              <a:t>はん用機械器具　等</a:t>
            </a:r>
          </a:p>
        </p:txBody>
      </p:sp>
      <p:sp>
        <p:nvSpPr>
          <p:cNvPr id="180" name="角丸四角形 179"/>
          <p:cNvSpPr/>
          <p:nvPr/>
        </p:nvSpPr>
        <p:spPr bwMode="auto">
          <a:xfrm>
            <a:off x="4853718" y="3420765"/>
            <a:ext cx="1447243" cy="205596"/>
          </a:xfrm>
          <a:prstGeom prst="roundRect">
            <a:avLst>
              <a:gd name="adj" fmla="val 12827"/>
            </a:avLst>
          </a:prstGeom>
          <a:noFill/>
          <a:ln>
            <a:noFill/>
          </a:ln>
          <a:effectLst/>
          <a:extLst/>
        </p:spPr>
        <p:txBody>
          <a:bodyPr vert="horz" wrap="square" lIns="0" tIns="0" rIns="0" bIns="0" numCol="1" rtlCol="0" anchor="ctr" anchorCtr="0" compatLnSpc="1">
            <a:prstTxWarp prst="textNoShape">
              <a:avLst/>
            </a:prstTxWarp>
            <a:noAutofit/>
          </a:bodyPr>
          <a:lstStyle/>
          <a:p>
            <a:pPr eaLnBrk="0" hangingPunct="0">
              <a:lnSpc>
                <a:spcPts val="1639"/>
              </a:lnSpc>
            </a:pPr>
            <a:r>
              <a:rPr lang="ja-JP" altLang="en-US" sz="900" b="1" dirty="0">
                <a:latin typeface="Meiryo UI" panose="020B0604030504040204" pitchFamily="50" charset="-128"/>
                <a:ea typeface="Meiryo UI" panose="020B0604030504040204" pitchFamily="50" charset="-128"/>
                <a:cs typeface="Meiryo UI" panose="020B0604030504040204" pitchFamily="50" charset="-128"/>
              </a:rPr>
              <a:t>＜部門</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別事業所数シェア＞</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6717521" y="990517"/>
            <a:ext cx="7812000" cy="2124192"/>
            <a:chOff x="6717521" y="950371"/>
            <a:chExt cx="7812000" cy="2124192"/>
          </a:xfrm>
        </p:grpSpPr>
        <p:sp>
          <p:nvSpPr>
            <p:cNvPr id="215" name="角丸四角形 214"/>
            <p:cNvSpPr/>
            <p:nvPr/>
          </p:nvSpPr>
          <p:spPr>
            <a:xfrm>
              <a:off x="6717521" y="950371"/>
              <a:ext cx="7812000" cy="2124192"/>
            </a:xfrm>
            <a:prstGeom prst="roundRect">
              <a:avLst>
                <a:gd name="adj" fmla="val 2970"/>
              </a:avLst>
            </a:prstGeom>
            <a:solidFill>
              <a:schemeClr val="tx2">
                <a:lumMod val="20000"/>
                <a:lumOff val="8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9926" tIns="49963" rIns="99926" bIns="49963" rtlCol="0" anchor="ctr" anchorCtr="0"/>
            <a:lstStyle/>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58"/>
                </a:lnSpc>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0" name="角丸四角形 209"/>
            <p:cNvSpPr/>
            <p:nvPr/>
          </p:nvSpPr>
          <p:spPr bwMode="auto">
            <a:xfrm>
              <a:off x="6733009" y="1004355"/>
              <a:ext cx="7712564" cy="864605"/>
            </a:xfrm>
            <a:prstGeom prst="roundRect">
              <a:avLst>
                <a:gd name="adj" fmla="val 15441"/>
              </a:avLst>
            </a:prstGeom>
            <a:noFill/>
            <a:ln>
              <a:noFill/>
            </a:ln>
            <a:effectLst/>
            <a:extLst/>
          </p:spPr>
          <p:txBody>
            <a:bodyPr vert="horz" wrap="square" lIns="39341" tIns="0" rIns="0" bIns="0" numCol="1" rtlCol="0" anchor="ctr" anchorCtr="0" compatLnSpc="1">
              <a:prstTxWarp prst="textNoShape">
                <a:avLst/>
              </a:prstTxWarp>
              <a:noAutofit/>
            </a:bodyPr>
            <a:lstStyle/>
            <a:p>
              <a:pPr marL="171450" indent="-171450" eaLnBrk="0" hangingPunct="0">
                <a:lnSpc>
                  <a:spcPts val="1300"/>
                </a:lnSpc>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ＫＩＸ水素グリッドプロジェクトや府中央卸売市場のメガワット級燃料電池導入といった府内での取組の経験を活かし、戦略的かつ幅広い分野での実証事業等のプロジェクトを民間企業と連携して創出。事業者の研究開発成果を実用化や事業化につなげる</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eaLnBrk="0" hangingPunct="0">
                <a:lnSpc>
                  <a:spcPts val="600"/>
                </a:lnSpc>
              </a:pP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lnSpc>
                  <a:spcPts val="1300"/>
                </a:lnSpc>
                <a:buFont typeface="Wingdings" panose="05000000000000000000" pitchFamily="2" charset="2"/>
                <a:buChar char="Ø"/>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水素エネルギー産業への参入ポテンシャルが高い府内中小企業等に対して、動機付け</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し、ビジネス</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参入をサポート</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角丸四角形 143"/>
            <p:cNvSpPr/>
            <p:nvPr/>
          </p:nvSpPr>
          <p:spPr>
            <a:xfrm>
              <a:off x="13098163" y="1940459"/>
              <a:ext cx="1339702" cy="836589"/>
            </a:xfrm>
            <a:prstGeom prst="roundRect">
              <a:avLst>
                <a:gd name="adj" fmla="val 20636"/>
              </a:avLst>
            </a:prstGeom>
            <a:gradFill flip="none" rotWithShape="1">
              <a:gsLst>
                <a:gs pos="0">
                  <a:srgbClr val="0070C0"/>
                </a:gs>
                <a:gs pos="80000">
                  <a:schemeClr val="accent1">
                    <a:lumMod val="60000"/>
                    <a:lumOff val="40000"/>
                  </a:schemeClr>
                </a:gs>
                <a:gs pos="100000">
                  <a:schemeClr val="accent1">
                    <a:lumMod val="40000"/>
                    <a:lumOff val="60000"/>
                  </a:schemeClr>
                </a:gs>
              </a:gsLst>
              <a:lin ang="16200000" scaled="1"/>
              <a:tileRect/>
            </a:gradFill>
          </p:spPr>
          <p:style>
            <a:lnRef idx="0">
              <a:schemeClr val="accent1"/>
            </a:lnRef>
            <a:fillRef idx="3">
              <a:schemeClr val="accent1"/>
            </a:fillRef>
            <a:effectRef idx="3">
              <a:schemeClr val="accent1"/>
            </a:effectRef>
            <a:fontRef idx="minor">
              <a:schemeClr val="lt1"/>
            </a:fontRef>
          </p:style>
          <p:txBody>
            <a:bodyPr wrap="square" lIns="0" tIns="32647" rIns="0" bIns="32647" anchor="ctr">
              <a:noAutofit/>
            </a:bodyPr>
            <a:lstStyle/>
            <a:p>
              <a:pPr algn="ctr" defTabSz="1458029">
                <a:defRPr/>
              </a:pPr>
              <a:r>
                <a:rPr lang="ja-JP" altLang="en-US" sz="1200" b="1" dirty="0">
                  <a:solidFill>
                    <a:schemeClr val="tx1"/>
                  </a:solidFill>
                  <a:latin typeface="Meiryo UI" pitchFamily="50" charset="-128"/>
                  <a:ea typeface="Meiryo UI" pitchFamily="50" charset="-128"/>
                  <a:cs typeface="Meiryo UI" pitchFamily="50" charset="-128"/>
                </a:rPr>
                <a:t>将来性の</a:t>
              </a:r>
              <a:r>
                <a:rPr lang="ja-JP" altLang="en-US" sz="1200" b="1" dirty="0" smtClean="0">
                  <a:solidFill>
                    <a:schemeClr val="tx1"/>
                  </a:solidFill>
                  <a:latin typeface="Meiryo UI" pitchFamily="50" charset="-128"/>
                  <a:ea typeface="Meiryo UI" pitchFamily="50" charset="-128"/>
                  <a:cs typeface="Meiryo UI" pitchFamily="50" charset="-128"/>
                </a:rPr>
                <a:t>ある</a:t>
              </a:r>
              <a:endParaRPr lang="en-US" altLang="ja-JP" sz="1200" b="1" dirty="0" smtClean="0">
                <a:solidFill>
                  <a:schemeClr val="tx1"/>
                </a:solidFill>
                <a:latin typeface="Meiryo UI" pitchFamily="50" charset="-128"/>
                <a:ea typeface="Meiryo UI" pitchFamily="50" charset="-128"/>
                <a:cs typeface="Meiryo UI" pitchFamily="50" charset="-128"/>
              </a:endParaRPr>
            </a:p>
            <a:p>
              <a:pPr algn="ctr" defTabSz="1458029">
                <a:defRPr/>
              </a:pPr>
              <a:r>
                <a:rPr lang="ja-JP" altLang="en-US" sz="1200" b="1" dirty="0" smtClean="0">
                  <a:solidFill>
                    <a:schemeClr val="tx1"/>
                  </a:solidFill>
                  <a:latin typeface="Meiryo UI" pitchFamily="50" charset="-128"/>
                  <a:ea typeface="Meiryo UI" pitchFamily="50" charset="-128"/>
                  <a:cs typeface="Meiryo UI" pitchFamily="50" charset="-128"/>
                </a:rPr>
                <a:t>産業を大阪から</a:t>
              </a:r>
              <a:endParaRPr lang="en-US" altLang="ja-JP" sz="1200" b="1" dirty="0" smtClean="0">
                <a:solidFill>
                  <a:schemeClr val="tx1"/>
                </a:solidFill>
                <a:latin typeface="Meiryo UI" pitchFamily="50" charset="-128"/>
                <a:ea typeface="Meiryo UI" pitchFamily="50" charset="-128"/>
                <a:cs typeface="Meiryo UI" pitchFamily="50" charset="-128"/>
              </a:endParaRPr>
            </a:p>
            <a:p>
              <a:pPr algn="ctr" defTabSz="1458029">
                <a:defRPr/>
              </a:pPr>
              <a:r>
                <a:rPr lang="ja-JP" altLang="en-US" sz="1200" b="1" dirty="0" smtClean="0">
                  <a:solidFill>
                    <a:schemeClr val="tx1"/>
                  </a:solidFill>
                  <a:latin typeface="Meiryo UI" pitchFamily="50" charset="-128"/>
                  <a:ea typeface="Meiryo UI" pitchFamily="50" charset="-128"/>
                  <a:cs typeface="Meiryo UI" pitchFamily="50" charset="-128"/>
                </a:rPr>
                <a:t>発展</a:t>
              </a:r>
              <a:r>
                <a:rPr lang="ja-JP" altLang="en-US" sz="1200" b="1" dirty="0">
                  <a:solidFill>
                    <a:schemeClr val="tx1"/>
                  </a:solidFill>
                  <a:latin typeface="Meiryo UI" pitchFamily="50" charset="-128"/>
                  <a:ea typeface="Meiryo UI" pitchFamily="50" charset="-128"/>
                  <a:cs typeface="Meiryo UI" pitchFamily="50" charset="-128"/>
                </a:rPr>
                <a:t>させる</a:t>
              </a:r>
            </a:p>
          </p:txBody>
        </p:sp>
      </p:grpSp>
      <p:sp>
        <p:nvSpPr>
          <p:cNvPr id="188" name="右矢印 187"/>
          <p:cNvSpPr/>
          <p:nvPr/>
        </p:nvSpPr>
        <p:spPr>
          <a:xfrm>
            <a:off x="3348633" y="7741245"/>
            <a:ext cx="548620" cy="406799"/>
          </a:xfrm>
          <a:prstGeom prst="rightArrow">
            <a:avLst/>
          </a:prstGeom>
          <a:solidFill>
            <a:srgbClr val="92D050"/>
          </a:solidFill>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wrap="square" lIns="39341" tIns="0" rIns="39341" bIns="0" rtlCol="0" anchor="ctr">
            <a:noAutofit/>
          </a:bodyPr>
          <a:lstStyle/>
          <a:p>
            <a:pPr algn="ctr" defTabSz="1458202">
              <a:lnSpc>
                <a:spcPts val="1100"/>
              </a:lnSpc>
            </a:pP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00" name="右矢印 199"/>
          <p:cNvSpPr/>
          <p:nvPr/>
        </p:nvSpPr>
        <p:spPr>
          <a:xfrm rot="10800000">
            <a:off x="3264534" y="7334445"/>
            <a:ext cx="548620" cy="406799"/>
          </a:xfrm>
          <a:prstGeom prst="rightArrow">
            <a:avLst/>
          </a:prstGeom>
          <a:solidFill>
            <a:srgbClr val="92D050"/>
          </a:solidFill>
          <a:scene3d>
            <a:camera prst="orthographicFront">
              <a:rot lat="0" lon="0" rev="0"/>
            </a:camera>
            <a:lightRig rig="threePt" dir="t">
              <a:rot lat="0" lon="0" rev="1200000"/>
            </a:lightRig>
          </a:scene3d>
          <a:sp3d>
            <a:bevelT w="0" h="0"/>
          </a:sp3d>
        </p:spPr>
        <p:style>
          <a:lnRef idx="0">
            <a:schemeClr val="accent1"/>
          </a:lnRef>
          <a:fillRef idx="3">
            <a:schemeClr val="accent1"/>
          </a:fillRef>
          <a:effectRef idx="3">
            <a:schemeClr val="accent1"/>
          </a:effectRef>
          <a:fontRef idx="minor">
            <a:schemeClr val="lt1"/>
          </a:fontRef>
        </p:style>
        <p:txBody>
          <a:bodyPr wrap="square" lIns="39341" tIns="0" rIns="39341" bIns="0" rtlCol="0" anchor="ctr">
            <a:noAutofit/>
          </a:bodyPr>
          <a:lstStyle/>
          <a:p>
            <a:pPr algn="ctr" defTabSz="1458202">
              <a:lnSpc>
                <a:spcPts val="1100"/>
              </a:lnSpc>
            </a:pPr>
            <a:endParaRPr kumimoji="1" lang="ja-JP" altLang="en-US" sz="1050" dirty="0">
              <a:solidFill>
                <a:schemeClr val="tx1"/>
              </a:solidFill>
              <a:latin typeface="Meiryo UI" pitchFamily="50" charset="-128"/>
              <a:ea typeface="Meiryo UI" pitchFamily="50" charset="-128"/>
              <a:cs typeface="Meiryo UI" pitchFamily="50" charset="-128"/>
            </a:endParaRPr>
          </a:p>
        </p:txBody>
      </p:sp>
      <p:sp>
        <p:nvSpPr>
          <p:cNvPr id="202" name="Rectangle 3"/>
          <p:cNvSpPr>
            <a:spLocks noChangeArrowheads="1"/>
          </p:cNvSpPr>
          <p:nvPr/>
        </p:nvSpPr>
        <p:spPr bwMode="auto">
          <a:xfrm>
            <a:off x="3228530" y="7632443"/>
            <a:ext cx="669444" cy="268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eaLnBrk="0" hangingPunct="0">
              <a:lnSpc>
                <a:spcPts val="1858"/>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円/楕円 124"/>
          <p:cNvSpPr>
            <a:spLocks noChangeAspect="1"/>
          </p:cNvSpPr>
          <p:nvPr/>
        </p:nvSpPr>
        <p:spPr bwMode="auto">
          <a:xfrm>
            <a:off x="3348633" y="3452502"/>
            <a:ext cx="1347451" cy="400311"/>
          </a:xfrm>
          <a:prstGeom prst="ellipse">
            <a:avLst/>
          </a:prstGeom>
          <a:solidFill>
            <a:schemeClr val="tx2">
              <a:lumMod val="75000"/>
              <a:alpha val="50000"/>
            </a:schemeClr>
          </a:solidFill>
          <a:ln w="9525">
            <a:noFill/>
            <a:miter lim="800000"/>
            <a:headEnd/>
            <a:tailEnd/>
          </a:ln>
          <a:effectLst/>
          <a:extLst/>
        </p:spPr>
        <p:txBody>
          <a:bodyPr vert="horz" wrap="square" lIns="0" tIns="0" rIns="0" bIns="0" numCol="1" rtlCol="0" anchor="ctr" anchorCtr="0" compatLnSpc="1">
            <a:prstTxWarp prst="textNoShape">
              <a:avLst/>
            </a:prstTxWarp>
            <a:noAutofit/>
          </a:bodyPr>
          <a:lstStyle/>
          <a:p>
            <a:pPr algn="ctr" eaLnBrk="0" hangingPunct="0"/>
            <a:r>
              <a:rPr lang="ja-JP" altLang="en-US" sz="900" dirty="0">
                <a:latin typeface="Meiryo UI" panose="020B0604030504040204" pitchFamily="50" charset="-128"/>
                <a:ea typeface="Meiryo UI" panose="020B0604030504040204" pitchFamily="50" charset="-128"/>
                <a:cs typeface="Meiryo UI" panose="020B0604030504040204" pitchFamily="50" charset="-128"/>
              </a:rPr>
              <a:t>製造業事業所数</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全国最多</a:t>
            </a:r>
          </a:p>
        </p:txBody>
      </p:sp>
      <p:sp>
        <p:nvSpPr>
          <p:cNvPr id="245" name="Rectangle 3"/>
          <p:cNvSpPr>
            <a:spLocks noChangeArrowheads="1"/>
          </p:cNvSpPr>
          <p:nvPr/>
        </p:nvSpPr>
        <p:spPr bwMode="auto">
          <a:xfrm>
            <a:off x="8461201" y="9111854"/>
            <a:ext cx="248975" cy="213567"/>
          </a:xfrm>
          <a:prstGeom prst="rect">
            <a:avLst/>
          </a:prstGeom>
          <a:noFill/>
          <a:ln w="25400">
            <a:noFill/>
            <a:miter lim="800000"/>
            <a:headEnd/>
            <a:tailEnd/>
          </a:ln>
          <a:effectLst/>
          <a:extLst/>
        </p:spPr>
        <p:txBody>
          <a:bodyPr vert="horz" wrap="square" lIns="103874" tIns="0" rIns="103874" bIns="0"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6" name="Rectangle 3"/>
          <p:cNvSpPr>
            <a:spLocks noChangeArrowheads="1"/>
          </p:cNvSpPr>
          <p:nvPr/>
        </p:nvSpPr>
        <p:spPr bwMode="auto">
          <a:xfrm>
            <a:off x="8389193" y="9506670"/>
            <a:ext cx="4280183" cy="178791"/>
          </a:xfrm>
          <a:prstGeom prst="rect">
            <a:avLst/>
          </a:prstGeom>
          <a:noFill/>
          <a:ln w="25400">
            <a:noFill/>
            <a:miter lim="800000"/>
            <a:headEnd/>
            <a:tailEnd/>
          </a:ln>
          <a:effectLst/>
          <a:extLst/>
        </p:spPr>
        <p:txBody>
          <a:bodyPr vert="horz" wrap="square" lIns="103874" tIns="0" rIns="103874" bIns="0"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蓄電池、水素・燃料電池 国際カンファレンス</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in</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大阪（平成</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月開催予定）</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6" name="正方形/長方形 165"/>
          <p:cNvSpPr/>
          <p:nvPr/>
        </p:nvSpPr>
        <p:spPr>
          <a:xfrm>
            <a:off x="556362" y="4932933"/>
            <a:ext cx="5168535" cy="434165"/>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1050" dirty="0" smtClean="0">
                <a:solidFill>
                  <a:schemeClr val="tx1"/>
                </a:solidFill>
                <a:latin typeface="Meiryo UI" pitchFamily="50" charset="-128"/>
                <a:ea typeface="Meiryo UI" pitchFamily="50" charset="-128"/>
                <a:cs typeface="Meiryo UI" pitchFamily="50" charset="-128"/>
              </a:rPr>
              <a:t>水素は、様々な用途への活用が可能であり、今後、大きく成長することが期待されている市場</a:t>
            </a: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241" name="正方形/長方形 240"/>
          <p:cNvSpPr/>
          <p:nvPr/>
        </p:nvSpPr>
        <p:spPr>
          <a:xfrm>
            <a:off x="7021041" y="3928383"/>
            <a:ext cx="3863544" cy="1292582"/>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産学官が幅広く結集し、事業者間の交流やアイデア創出を図る</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「場」</a:t>
            </a:r>
            <a:r>
              <a:rPr lang="en-US" altLang="ja-JP" sz="950" dirty="0" smtClean="0">
                <a:solidFill>
                  <a:schemeClr val="tx1"/>
                </a:solidFill>
                <a:latin typeface="Meiryo UI" pitchFamily="50" charset="-128"/>
                <a:ea typeface="Meiryo UI" pitchFamily="50" charset="-128"/>
                <a:cs typeface="Meiryo UI" pitchFamily="50" charset="-128"/>
              </a:rPr>
              <a:t>〔</a:t>
            </a:r>
            <a:r>
              <a:rPr lang="ja-JP" altLang="en-US" sz="950" dirty="0" smtClean="0">
                <a:solidFill>
                  <a:schemeClr val="tx1"/>
                </a:solidFill>
                <a:latin typeface="Meiryo UI" pitchFamily="50" charset="-128"/>
                <a:ea typeface="Meiryo UI" pitchFamily="50" charset="-128"/>
                <a:cs typeface="Meiryo UI" pitchFamily="50" charset="-128"/>
              </a:rPr>
              <a:t>プラットフォーム</a:t>
            </a:r>
            <a:r>
              <a:rPr lang="en-US" altLang="ja-JP" sz="950" dirty="0" smtClean="0">
                <a:solidFill>
                  <a:schemeClr val="tx1"/>
                </a:solidFill>
                <a:latin typeface="Meiryo UI" pitchFamily="50" charset="-128"/>
                <a:ea typeface="Meiryo UI" pitchFamily="50" charset="-128"/>
                <a:cs typeface="Meiryo UI" pitchFamily="50" charset="-128"/>
              </a:rPr>
              <a:t>〕</a:t>
            </a:r>
            <a:r>
              <a:rPr lang="ja-JP" altLang="en-US" sz="950" dirty="0" smtClean="0">
                <a:solidFill>
                  <a:schemeClr val="tx1"/>
                </a:solidFill>
                <a:latin typeface="Meiryo UI" pitchFamily="50" charset="-128"/>
                <a:ea typeface="Meiryo UI" pitchFamily="50" charset="-128"/>
                <a:cs typeface="Meiryo UI" pitchFamily="50" charset="-128"/>
              </a:rPr>
              <a:t>として運営していくことにより、新たなプロジェ</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クト創出につなげていくとともに、これらの取組を府内事業者や府民</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に幅広く情報発信していく　　　</a:t>
            </a:r>
            <a:endParaRPr lang="en-US" altLang="ja-JP" sz="950" dirty="0" smtClean="0">
              <a:solidFill>
                <a:schemeClr val="tx1"/>
              </a:solidFill>
              <a:latin typeface="Meiryo UI" pitchFamily="50" charset="-128"/>
              <a:ea typeface="Meiryo UI" pitchFamily="50" charset="-128"/>
              <a:cs typeface="Meiryo UI" pitchFamily="50" charset="-128"/>
            </a:endParaRPr>
          </a:p>
        </p:txBody>
      </p:sp>
      <p:sp>
        <p:nvSpPr>
          <p:cNvPr id="247" name="角丸四角形 246"/>
          <p:cNvSpPr/>
          <p:nvPr/>
        </p:nvSpPr>
        <p:spPr>
          <a:xfrm>
            <a:off x="6877025" y="4564165"/>
            <a:ext cx="3264142" cy="504000"/>
          </a:xfrm>
          <a:prstGeom prst="roundRect">
            <a:avLst>
              <a:gd name="adj" fmla="val 9178"/>
            </a:avLst>
          </a:prstGeom>
          <a:solidFill>
            <a:schemeClr val="bg1"/>
          </a:solidFill>
          <a:ln>
            <a:noFill/>
          </a:ln>
          <a:effectLst/>
        </p:spPr>
        <p:style>
          <a:lnRef idx="0">
            <a:schemeClr val="accent1"/>
          </a:lnRef>
          <a:fillRef idx="3">
            <a:schemeClr val="accent1"/>
          </a:fillRef>
          <a:effectRef idx="3">
            <a:schemeClr val="accent1"/>
          </a:effectRef>
          <a:fontRef idx="minor">
            <a:schemeClr val="lt1"/>
          </a:fontRef>
        </p:style>
        <p:txBody>
          <a:bodyPr wrap="square" lIns="0" tIns="0" rIns="0" bIns="0" anchor="ctr" anchorCtr="0">
            <a:noAutofit/>
          </a:bodyPr>
          <a:lstStyle/>
          <a:p>
            <a:pPr algn="ctr" defTabSz="1458202">
              <a:lnSpc>
                <a:spcPts val="1100"/>
              </a:lnSpc>
              <a:defRPr/>
            </a:pPr>
            <a:r>
              <a:rPr lang="ja-JP" altLang="en-US" sz="950" dirty="0" smtClean="0">
                <a:solidFill>
                  <a:schemeClr val="tx1"/>
                </a:solidFill>
                <a:latin typeface="Meiryo UI" pitchFamily="50" charset="-128"/>
                <a:ea typeface="Meiryo UI" pitchFamily="50" charset="-128"/>
                <a:cs typeface="Meiryo UI" pitchFamily="50" charset="-128"/>
              </a:rPr>
              <a:t>　Ｈ</a:t>
            </a:r>
            <a:r>
              <a:rPr lang="ja-JP" altLang="en-US" sz="800" dirty="0" smtClean="0">
                <a:solidFill>
                  <a:schemeClr val="tx1"/>
                </a:solidFill>
                <a:latin typeface="Meiryo UI" pitchFamily="50" charset="-128"/>
                <a:ea typeface="Meiryo UI" pitchFamily="50" charset="-128"/>
                <a:cs typeface="Meiryo UI" pitchFamily="50" charset="-128"/>
              </a:rPr>
              <a:t>２</a:t>
            </a:r>
            <a:r>
              <a:rPr lang="ja-JP" altLang="en-US" sz="950" dirty="0" smtClean="0">
                <a:solidFill>
                  <a:schemeClr val="tx1"/>
                </a:solidFill>
                <a:latin typeface="Meiryo UI" pitchFamily="50" charset="-128"/>
                <a:ea typeface="Meiryo UI" pitchFamily="50" charset="-128"/>
                <a:cs typeface="Meiryo UI" pitchFamily="50" charset="-128"/>
              </a:rPr>
              <a:t>Ｏｓａｋａビジョン推進会議（仮称）</a:t>
            </a:r>
            <a:endParaRPr lang="en-US" altLang="ja-JP" sz="950" dirty="0" smtClean="0">
              <a:solidFill>
                <a:schemeClr val="tx1"/>
              </a:solidFill>
              <a:latin typeface="Meiryo UI" pitchFamily="50" charset="-128"/>
              <a:ea typeface="Meiryo UI" pitchFamily="50" charset="-128"/>
              <a:cs typeface="Meiryo UI" pitchFamily="50" charset="-128"/>
            </a:endParaRPr>
          </a:p>
          <a:p>
            <a:pPr defTabSz="1458202">
              <a:lnSpc>
                <a:spcPts val="1100"/>
              </a:lnSpc>
              <a:defRPr/>
            </a:pPr>
            <a:r>
              <a:rPr lang="ja-JP" altLang="en-US" sz="950" dirty="0" smtClean="0">
                <a:solidFill>
                  <a:schemeClr val="tx1"/>
                </a:solidFill>
                <a:latin typeface="Meiryo UI" pitchFamily="50" charset="-128"/>
                <a:ea typeface="Meiryo UI" pitchFamily="50" charset="-128"/>
                <a:cs typeface="Meiryo UI" pitchFamily="50" charset="-128"/>
              </a:rPr>
              <a:t>　　　事業者からの提案等を踏まえ、会議のもとに取組内容別の</a:t>
            </a:r>
            <a:endParaRPr lang="en-US" altLang="ja-JP" sz="950" dirty="0" smtClean="0">
              <a:solidFill>
                <a:schemeClr val="tx1"/>
              </a:solidFill>
              <a:latin typeface="Meiryo UI" pitchFamily="50" charset="-128"/>
              <a:ea typeface="Meiryo UI" pitchFamily="50" charset="-128"/>
              <a:cs typeface="Meiryo UI" pitchFamily="50" charset="-128"/>
            </a:endParaRPr>
          </a:p>
          <a:p>
            <a:pPr defTabSz="1458202">
              <a:lnSpc>
                <a:spcPts val="1100"/>
              </a:lnSpc>
              <a:defRPr/>
            </a:pPr>
            <a:r>
              <a:rPr lang="ja-JP" altLang="en-US" sz="950" dirty="0" smtClean="0">
                <a:solidFill>
                  <a:schemeClr val="tx1"/>
                </a:solidFill>
                <a:latin typeface="Meiryo UI" pitchFamily="50" charset="-128"/>
                <a:ea typeface="Meiryo UI" pitchFamily="50" charset="-128"/>
                <a:cs typeface="Meiryo UI" pitchFamily="50" charset="-128"/>
              </a:rPr>
              <a:t>　　　研究会等をそれぞれ立上げ、プロジェクト創出につなげていく</a:t>
            </a:r>
            <a:endParaRPr lang="ja-JP" altLang="en-US" sz="950" dirty="0">
              <a:solidFill>
                <a:schemeClr val="tx1"/>
              </a:solidFill>
              <a:latin typeface="Meiryo UI" pitchFamily="50" charset="-128"/>
              <a:ea typeface="Meiryo UI" pitchFamily="50" charset="-128"/>
              <a:cs typeface="Meiryo UI" pitchFamily="50" charset="-128"/>
            </a:endParaRPr>
          </a:p>
        </p:txBody>
      </p:sp>
      <p:sp>
        <p:nvSpPr>
          <p:cNvPr id="248" name="正方形/長方形 247"/>
          <p:cNvSpPr/>
          <p:nvPr/>
        </p:nvSpPr>
        <p:spPr>
          <a:xfrm>
            <a:off x="10822983" y="3924821"/>
            <a:ext cx="3902914" cy="741046"/>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marL="171450" indent="-171450">
              <a:lnSpc>
                <a:spcPts val="1200"/>
              </a:lnSpc>
              <a:buFont typeface="Wingdings" panose="05000000000000000000" pitchFamily="2" charset="2"/>
              <a:buChar char="Ø"/>
              <a:defRPr/>
            </a:pPr>
            <a:r>
              <a:rPr lang="ja-JP" altLang="en-US" sz="950" dirty="0" smtClean="0">
                <a:solidFill>
                  <a:schemeClr val="tx1"/>
                </a:solidFill>
                <a:latin typeface="Meiryo UI" pitchFamily="50" charset="-128"/>
                <a:ea typeface="Meiryo UI" pitchFamily="50" charset="-128"/>
                <a:cs typeface="Meiryo UI" pitchFamily="50" charset="-128"/>
              </a:rPr>
              <a:t>水素エネルギーの普及にあたっては、水素について「よくわからない」</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　</a:t>
            </a: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等と感じている府民に正しく理解してもらうことが重要なことから、</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　水素に関する正しい知識の普及活動について事業者と一体と</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　なって取り組んでいく</a:t>
            </a:r>
            <a:endParaRPr lang="en-US" altLang="ja-JP" sz="950" dirty="0" smtClean="0">
              <a:solidFill>
                <a:schemeClr val="tx1"/>
              </a:solidFill>
              <a:latin typeface="Meiryo UI" pitchFamily="50" charset="-128"/>
              <a:ea typeface="Meiryo UI" pitchFamily="50" charset="-128"/>
              <a:cs typeface="Meiryo UI" pitchFamily="50" charset="-128"/>
            </a:endParaRPr>
          </a:p>
          <a:p>
            <a:pPr marL="171450" indent="-171450">
              <a:lnSpc>
                <a:spcPts val="600"/>
              </a:lnSpc>
              <a:buFont typeface="Wingdings" panose="05000000000000000000" pitchFamily="2" charset="2"/>
              <a:buChar char="Ø"/>
              <a:defRPr/>
            </a:pPr>
            <a:endParaRPr lang="en-US" altLang="ja-JP" sz="950" dirty="0">
              <a:solidFill>
                <a:schemeClr val="tx1"/>
              </a:solidFill>
              <a:latin typeface="Meiryo UI" pitchFamily="50" charset="-128"/>
              <a:ea typeface="Meiryo UI" pitchFamily="50" charset="-128"/>
              <a:cs typeface="Meiryo UI" pitchFamily="50" charset="-128"/>
            </a:endParaRPr>
          </a:p>
          <a:p>
            <a:pPr marL="171450" indent="-171450">
              <a:lnSpc>
                <a:spcPts val="1200"/>
              </a:lnSpc>
              <a:buFont typeface="Wingdings" panose="05000000000000000000" pitchFamily="2" charset="2"/>
              <a:buChar char="Ø"/>
              <a:defRPr/>
            </a:pPr>
            <a:r>
              <a:rPr lang="ja-JP" altLang="en-US" sz="950" dirty="0" smtClean="0">
                <a:solidFill>
                  <a:schemeClr val="tx1"/>
                </a:solidFill>
                <a:latin typeface="Meiryo UI" pitchFamily="50" charset="-128"/>
                <a:ea typeface="Meiryo UI" pitchFamily="50" charset="-128"/>
                <a:cs typeface="Meiryo UI" pitchFamily="50" charset="-128"/>
              </a:rPr>
              <a:t>規制緩和することに合理的理由があると考えられるものについては、</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950" dirty="0">
                <a:solidFill>
                  <a:schemeClr val="tx1"/>
                </a:solidFill>
                <a:latin typeface="Meiryo UI" pitchFamily="50" charset="-128"/>
                <a:ea typeface="Meiryo UI" pitchFamily="50" charset="-128"/>
                <a:cs typeface="Meiryo UI" pitchFamily="50" charset="-128"/>
              </a:rPr>
              <a:t>　</a:t>
            </a:r>
            <a:r>
              <a:rPr lang="ja-JP" altLang="en-US" sz="950" dirty="0" smtClean="0">
                <a:solidFill>
                  <a:schemeClr val="tx1"/>
                </a:solidFill>
                <a:latin typeface="Meiryo UI" pitchFamily="50" charset="-128"/>
                <a:ea typeface="Meiryo UI" pitchFamily="50" charset="-128"/>
                <a:cs typeface="Meiryo UI" pitchFamily="50" charset="-128"/>
              </a:rPr>
              <a:t>　国へ要望していくなど積極的に取り組んでいく</a:t>
            </a:r>
            <a:endParaRPr lang="en-US" altLang="ja-JP" sz="950" dirty="0" smtClean="0">
              <a:solidFill>
                <a:schemeClr val="tx1"/>
              </a:solidFill>
              <a:latin typeface="Meiryo UI" pitchFamily="50" charset="-128"/>
              <a:ea typeface="Meiryo UI" pitchFamily="50" charset="-128"/>
              <a:cs typeface="Meiryo UI" pitchFamily="50" charset="-128"/>
            </a:endParaRPr>
          </a:p>
          <a:p>
            <a:pPr>
              <a:lnSpc>
                <a:spcPts val="1200"/>
              </a:lnSpc>
              <a:defRPr/>
            </a:pPr>
            <a:endParaRPr lang="en-US" altLang="ja-JP" sz="950" dirty="0" smtClean="0">
              <a:solidFill>
                <a:schemeClr val="tx1"/>
              </a:solidFill>
              <a:latin typeface="Meiryo UI" pitchFamily="50" charset="-128"/>
              <a:ea typeface="Meiryo UI" pitchFamily="50" charset="-128"/>
              <a:cs typeface="Meiryo UI" pitchFamily="50" charset="-128"/>
            </a:endParaRPr>
          </a:p>
        </p:txBody>
      </p:sp>
      <p:sp>
        <p:nvSpPr>
          <p:cNvPr id="261" name="タイトル 1"/>
          <p:cNvSpPr txBox="1">
            <a:spLocks/>
          </p:cNvSpPr>
          <p:nvPr/>
        </p:nvSpPr>
        <p:spPr>
          <a:xfrm>
            <a:off x="9702872" y="3204741"/>
            <a:ext cx="1712585" cy="288000"/>
          </a:xfrm>
          <a:prstGeom prst="rect">
            <a:avLst/>
          </a:prstGeom>
          <a:solidFill>
            <a:schemeClr val="accent1">
              <a:lumMod val="50000"/>
            </a:schemeClr>
          </a:solidFill>
          <a:extLst/>
        </p:spPr>
        <p:style>
          <a:lnRef idx="0">
            <a:schemeClr val="accent5"/>
          </a:lnRef>
          <a:fillRef idx="3">
            <a:schemeClr val="accent5"/>
          </a:fillRef>
          <a:effectRef idx="3">
            <a:schemeClr val="accent5"/>
          </a:effectRef>
          <a:fontRef idx="minor">
            <a:schemeClr val="lt1"/>
          </a:fontRef>
        </p:style>
        <p:txBody>
          <a:bodyPr vert="horz" lIns="0" tIns="0" rIns="0" bIns="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334214">
              <a:defRPr/>
            </a:pPr>
            <a:r>
              <a:rPr lang="ja-JP" altLang="en-US" sz="1300" b="1" dirty="0" smtClean="0">
                <a:solidFill>
                  <a:schemeClr val="bg1"/>
                </a:solidFill>
              </a:rPr>
              <a:t>取組内容</a:t>
            </a:r>
            <a:endParaRPr lang="ja-JP" altLang="en-US" sz="1300" b="1" dirty="0">
              <a:solidFill>
                <a:schemeClr val="bg1"/>
              </a:solidFill>
            </a:endParaRPr>
          </a:p>
        </p:txBody>
      </p:sp>
      <p:sp>
        <p:nvSpPr>
          <p:cNvPr id="265" name="正方形/長方形 264"/>
          <p:cNvSpPr/>
          <p:nvPr/>
        </p:nvSpPr>
        <p:spPr>
          <a:xfrm>
            <a:off x="6951506" y="5869037"/>
            <a:ext cx="1941743" cy="683742"/>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燃料電池フォークリフトや燃料電池バスの普及拡大、燃料電池船の実証事業の実施など、産業用車両等への水素エネルギーの導入を促進</a:t>
            </a:r>
            <a:endParaRPr lang="en-US" altLang="ja-JP" sz="950" dirty="0">
              <a:solidFill>
                <a:schemeClr val="tx1"/>
              </a:solidFill>
              <a:latin typeface="Meiryo UI" pitchFamily="50" charset="-128"/>
              <a:ea typeface="Meiryo UI" pitchFamily="50" charset="-128"/>
              <a:cs typeface="Meiryo UI" pitchFamily="50" charset="-128"/>
            </a:endParaRPr>
          </a:p>
        </p:txBody>
      </p:sp>
      <p:sp>
        <p:nvSpPr>
          <p:cNvPr id="264" name="正方形/長方形 263"/>
          <p:cNvSpPr/>
          <p:nvPr/>
        </p:nvSpPr>
        <p:spPr>
          <a:xfrm>
            <a:off x="12129731" y="5869037"/>
            <a:ext cx="2236126" cy="595873"/>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現在、実証段階にある水素発電をはじめとして、水素の特性を活かした取組の可能性を探るなど、大阪が新たな水素ビジネスの拠点となるように、事業者とともに積極的に取り組んでいく</a:t>
            </a:r>
            <a:endParaRPr lang="en-US" altLang="ja-JP" sz="950" dirty="0">
              <a:solidFill>
                <a:schemeClr val="tx1"/>
              </a:solidFill>
              <a:latin typeface="Meiryo UI" pitchFamily="50" charset="-128"/>
              <a:ea typeface="Meiryo UI" pitchFamily="50" charset="-128"/>
              <a:cs typeface="Meiryo UI" pitchFamily="50" charset="-128"/>
            </a:endParaRPr>
          </a:p>
        </p:txBody>
      </p:sp>
      <p:sp>
        <p:nvSpPr>
          <p:cNvPr id="271" name="角丸四角形 270"/>
          <p:cNvSpPr/>
          <p:nvPr/>
        </p:nvSpPr>
        <p:spPr>
          <a:xfrm>
            <a:off x="6949033" y="3405654"/>
            <a:ext cx="1506118" cy="231135"/>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基本的取組　＞</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3" name="角丸四角形 272"/>
          <p:cNvSpPr/>
          <p:nvPr/>
        </p:nvSpPr>
        <p:spPr>
          <a:xfrm>
            <a:off x="6733009" y="5154977"/>
            <a:ext cx="7803864" cy="282012"/>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プロジェクト創出に向けた取組　～水素の「製造」「輸送・貯蔵」「利用」のうち、「利用」分野を中心とした取組を推進～　＞</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角丸四角形 126"/>
          <p:cNvSpPr/>
          <p:nvPr/>
        </p:nvSpPr>
        <p:spPr>
          <a:xfrm>
            <a:off x="6808821" y="3636789"/>
            <a:ext cx="2298157" cy="197936"/>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59749" tIns="29875" rIns="59749" bIns="29875" anchor="ctr"/>
          <a:lstStyle/>
          <a:p>
            <a:pPr defTabSz="1334214">
              <a:defRPr/>
            </a:pPr>
            <a:r>
              <a:rPr lang="ja-JP" altLang="en-US" sz="1100" dirty="0" smtClean="0">
                <a:latin typeface="Meiryo UI" pitchFamily="50" charset="-128"/>
                <a:ea typeface="Meiryo UI" pitchFamily="50" charset="-128"/>
                <a:cs typeface="Meiryo UI" pitchFamily="50" charset="-128"/>
              </a:rPr>
              <a:t>①　産学官プラットフォームの運営</a:t>
            </a:r>
            <a:endParaRPr lang="ja-JP" altLang="en-US" sz="1050" dirty="0">
              <a:latin typeface="Meiryo UI" pitchFamily="50" charset="-128"/>
              <a:ea typeface="Meiryo UI" pitchFamily="50" charset="-128"/>
              <a:cs typeface="Meiryo UI" pitchFamily="50" charset="-128"/>
            </a:endParaRPr>
          </a:p>
        </p:txBody>
      </p:sp>
      <p:sp>
        <p:nvSpPr>
          <p:cNvPr id="134" name="角丸四角形 133"/>
          <p:cNvSpPr/>
          <p:nvPr/>
        </p:nvSpPr>
        <p:spPr>
          <a:xfrm>
            <a:off x="10684174" y="3661889"/>
            <a:ext cx="3287925" cy="197936"/>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59749" tIns="29875" rIns="59749" bIns="29875" anchor="ctr"/>
          <a:lstStyle/>
          <a:p>
            <a:pPr defTabSz="1334214">
              <a:defRPr/>
            </a:pPr>
            <a:r>
              <a:rPr lang="ja-JP" altLang="en-US" sz="1100" dirty="0" smtClean="0">
                <a:latin typeface="Meiryo UI" pitchFamily="50" charset="-128"/>
                <a:ea typeface="Meiryo UI" pitchFamily="50" charset="-128"/>
                <a:cs typeface="Meiryo UI" pitchFamily="50" charset="-128"/>
              </a:rPr>
              <a:t>②　正しい知識の普及と合理的な規制緩和の推進</a:t>
            </a:r>
            <a:endParaRPr lang="ja-JP" altLang="en-US" sz="1050" dirty="0">
              <a:latin typeface="Meiryo UI" pitchFamily="50" charset="-128"/>
              <a:ea typeface="Meiryo UI" pitchFamily="50" charset="-128"/>
              <a:cs typeface="Meiryo UI" pitchFamily="50" charset="-128"/>
            </a:endParaRPr>
          </a:p>
        </p:txBody>
      </p:sp>
      <p:sp>
        <p:nvSpPr>
          <p:cNvPr id="151" name="正方形/長方形 150"/>
          <p:cNvSpPr/>
          <p:nvPr/>
        </p:nvSpPr>
        <p:spPr>
          <a:xfrm>
            <a:off x="9493701" y="5869037"/>
            <a:ext cx="2135852" cy="704848"/>
          </a:xfrm>
          <a:prstGeom prst="rect">
            <a:avLst/>
          </a:prstGeom>
          <a:noFill/>
          <a:ln>
            <a:noFill/>
          </a:ln>
        </p:spPr>
        <p:style>
          <a:lnRef idx="2">
            <a:schemeClr val="dk1"/>
          </a:lnRef>
          <a:fillRef idx="1">
            <a:schemeClr val="lt1"/>
          </a:fillRef>
          <a:effectRef idx="0">
            <a:schemeClr val="dk1"/>
          </a:effectRef>
          <a:fontRef idx="minor">
            <a:schemeClr val="dk1"/>
          </a:fontRef>
        </p:style>
        <p:txBody>
          <a:bodyPr lIns="0" tIns="0" rIns="0" bIns="0" rtlCol="0" anchor="t" anchorCtr="0"/>
          <a:lstStyle/>
          <a:p>
            <a:pPr>
              <a:lnSpc>
                <a:spcPts val="1200"/>
              </a:lnSpc>
              <a:defRPr/>
            </a:pPr>
            <a:r>
              <a:rPr lang="ja-JP" altLang="en-US" sz="950" dirty="0" smtClean="0">
                <a:solidFill>
                  <a:schemeClr val="tx1"/>
                </a:solidFill>
                <a:latin typeface="Meiryo UI" pitchFamily="50" charset="-128"/>
                <a:ea typeface="Meiryo UI" pitchFamily="50" charset="-128"/>
                <a:cs typeface="Meiryo UI" pitchFamily="50" charset="-128"/>
              </a:rPr>
              <a:t>都市ガス等を機器内で改質した水素ではなく、機器に供給される水素を燃料とする純水素型定置用燃料電池の多様な活用モデルの構築を図る</a:t>
            </a:r>
            <a:endParaRPr lang="en-US" altLang="ja-JP" sz="950" dirty="0">
              <a:solidFill>
                <a:schemeClr val="tx1"/>
              </a:solidFill>
              <a:latin typeface="Meiryo UI" pitchFamily="50" charset="-128"/>
              <a:ea typeface="Meiryo UI" pitchFamily="50" charset="-128"/>
              <a:cs typeface="Meiryo UI" pitchFamily="50" charset="-128"/>
            </a:endParaRPr>
          </a:p>
        </p:txBody>
      </p:sp>
      <p:sp>
        <p:nvSpPr>
          <p:cNvPr id="152" name="角丸四角形 151"/>
          <p:cNvSpPr/>
          <p:nvPr/>
        </p:nvSpPr>
        <p:spPr>
          <a:xfrm>
            <a:off x="6909362" y="5436989"/>
            <a:ext cx="2196000" cy="343634"/>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36000" tIns="29875" rIns="0" bIns="29875" anchor="ctr"/>
          <a:lstStyle/>
          <a:p>
            <a:pPr defTabSz="1334214">
              <a:lnSpc>
                <a:spcPts val="1200"/>
              </a:lnSpc>
              <a:defRPr/>
            </a:pPr>
            <a:r>
              <a:rPr lang="ja-JP" altLang="en-US" sz="1100" dirty="0" smtClean="0">
                <a:latin typeface="Meiryo UI" pitchFamily="50" charset="-128"/>
                <a:ea typeface="Meiryo UI" pitchFamily="50" charset="-128"/>
                <a:cs typeface="Meiryo UI" pitchFamily="50" charset="-128"/>
              </a:rPr>
              <a:t>①　産業用車両等への</a:t>
            </a:r>
            <a:endParaRPr lang="en-US" altLang="ja-JP" sz="1100" dirty="0" smtClean="0">
              <a:latin typeface="Meiryo UI" pitchFamily="50" charset="-128"/>
              <a:ea typeface="Meiryo UI" pitchFamily="50" charset="-128"/>
              <a:cs typeface="Meiryo UI" pitchFamily="50" charset="-128"/>
            </a:endParaRPr>
          </a:p>
          <a:p>
            <a:pPr defTabSz="1334214">
              <a:lnSpc>
                <a:spcPts val="1200"/>
              </a:lnSpc>
              <a:defRPr/>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水素エネルギーの導入促進</a:t>
            </a:r>
            <a:endParaRPr lang="ja-JP" altLang="en-US" sz="1050" dirty="0">
              <a:latin typeface="Meiryo UI" pitchFamily="50" charset="-128"/>
              <a:ea typeface="Meiryo UI" pitchFamily="50" charset="-128"/>
              <a:cs typeface="Meiryo UI" pitchFamily="50" charset="-128"/>
            </a:endParaRPr>
          </a:p>
        </p:txBody>
      </p:sp>
      <p:sp>
        <p:nvSpPr>
          <p:cNvPr id="153" name="角丸四角形 152"/>
          <p:cNvSpPr/>
          <p:nvPr/>
        </p:nvSpPr>
        <p:spPr>
          <a:xfrm>
            <a:off x="9488501" y="5436989"/>
            <a:ext cx="2196000" cy="343634"/>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36000" tIns="29875" rIns="0" bIns="29875" anchor="ctr"/>
          <a:lstStyle/>
          <a:p>
            <a:pPr defTabSz="1334214">
              <a:lnSpc>
                <a:spcPts val="1200"/>
              </a:lnSpc>
              <a:defRPr/>
            </a:pPr>
            <a:r>
              <a:rPr lang="ja-JP" altLang="en-US" sz="1100" dirty="0">
                <a:latin typeface="Meiryo UI" pitchFamily="50" charset="-128"/>
                <a:ea typeface="Meiryo UI" pitchFamily="50" charset="-128"/>
                <a:cs typeface="Meiryo UI" pitchFamily="50" charset="-128"/>
              </a:rPr>
              <a:t>②</a:t>
            </a:r>
            <a:r>
              <a:rPr lang="ja-JP" altLang="en-US" sz="1100" dirty="0" smtClean="0">
                <a:latin typeface="Meiryo UI" pitchFamily="50" charset="-128"/>
                <a:ea typeface="Meiryo UI" pitchFamily="50" charset="-128"/>
                <a:cs typeface="Meiryo UI" pitchFamily="50" charset="-128"/>
              </a:rPr>
              <a:t>　純水素型定置用燃料電池の</a:t>
            </a:r>
            <a:endParaRPr lang="en-US" altLang="ja-JP" sz="1100" dirty="0" smtClean="0">
              <a:latin typeface="Meiryo UI" pitchFamily="50" charset="-128"/>
              <a:ea typeface="Meiryo UI" pitchFamily="50" charset="-128"/>
              <a:cs typeface="Meiryo UI" pitchFamily="50" charset="-128"/>
            </a:endParaRPr>
          </a:p>
          <a:p>
            <a:pPr defTabSz="1334214">
              <a:lnSpc>
                <a:spcPts val="1200"/>
              </a:lnSpc>
              <a:defRPr/>
            </a:pPr>
            <a:r>
              <a:rPr lang="en-US" altLang="ja-JP" sz="1100" dirty="0">
                <a:latin typeface="Meiryo UI" pitchFamily="50" charset="-128"/>
                <a:ea typeface="Meiryo UI" pitchFamily="50" charset="-128"/>
                <a:cs typeface="Meiryo UI" pitchFamily="50" charset="-128"/>
              </a:rPr>
              <a:t> </a:t>
            </a:r>
            <a:r>
              <a:rPr lang="en-US" altLang="ja-JP" sz="1100"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活用モデルの構築</a:t>
            </a:r>
            <a:endParaRPr lang="ja-JP" altLang="en-US" sz="1050" dirty="0">
              <a:latin typeface="Meiryo UI" pitchFamily="50" charset="-128"/>
              <a:ea typeface="Meiryo UI" pitchFamily="50" charset="-128"/>
              <a:cs typeface="Meiryo UI" pitchFamily="50" charset="-128"/>
            </a:endParaRPr>
          </a:p>
        </p:txBody>
      </p:sp>
      <p:sp>
        <p:nvSpPr>
          <p:cNvPr id="156" name="角丸四角形 155"/>
          <p:cNvSpPr/>
          <p:nvPr/>
        </p:nvSpPr>
        <p:spPr>
          <a:xfrm>
            <a:off x="12133609" y="5436989"/>
            <a:ext cx="2232000" cy="343634"/>
          </a:xfrm>
          <a:prstGeom prst="roundRect">
            <a:avLst>
              <a:gd name="adj" fmla="val 50000"/>
            </a:avLst>
          </a:prstGeom>
          <a:gradFill>
            <a:gsLst>
              <a:gs pos="0">
                <a:srgbClr val="002060"/>
              </a:gs>
              <a:gs pos="54000">
                <a:schemeClr val="accent1">
                  <a:lumMod val="75000"/>
                </a:schemeClr>
              </a:gs>
              <a:gs pos="100000">
                <a:schemeClr val="tx2">
                  <a:lumMod val="75000"/>
                </a:schemeClr>
              </a:gs>
            </a:gsLst>
          </a:gradFill>
        </p:spPr>
        <p:style>
          <a:lnRef idx="0">
            <a:schemeClr val="accent1"/>
          </a:lnRef>
          <a:fillRef idx="3">
            <a:schemeClr val="accent1"/>
          </a:fillRef>
          <a:effectRef idx="3">
            <a:schemeClr val="accent1"/>
          </a:effectRef>
          <a:fontRef idx="minor">
            <a:schemeClr val="lt1"/>
          </a:fontRef>
        </p:style>
        <p:txBody>
          <a:bodyPr lIns="36000" tIns="29875" rIns="0" bIns="29875" anchor="ctr"/>
          <a:lstStyle/>
          <a:p>
            <a:pPr defTabSz="1334214">
              <a:lnSpc>
                <a:spcPts val="1200"/>
              </a:lnSpc>
              <a:defRPr/>
            </a:pPr>
            <a:r>
              <a:rPr lang="ja-JP" altLang="en-US" sz="1100" dirty="0" smtClean="0">
                <a:latin typeface="Meiryo UI" pitchFamily="50" charset="-128"/>
                <a:ea typeface="Meiryo UI" pitchFamily="50" charset="-128"/>
                <a:cs typeface="Meiryo UI" pitchFamily="50" charset="-128"/>
              </a:rPr>
              <a:t>③　様々な水素プロジェクトへの挑戦</a:t>
            </a:r>
            <a:endParaRPr lang="ja-JP" altLang="en-US" sz="1050" dirty="0">
              <a:latin typeface="Meiryo UI" pitchFamily="50" charset="-128"/>
              <a:ea typeface="Meiryo UI" pitchFamily="50" charset="-128"/>
              <a:cs typeface="Meiryo UI" pitchFamily="50" charset="-128"/>
            </a:endParaRPr>
          </a:p>
        </p:txBody>
      </p:sp>
      <p:sp>
        <p:nvSpPr>
          <p:cNvPr id="161" name="正方形/長方形 160"/>
          <p:cNvSpPr/>
          <p:nvPr/>
        </p:nvSpPr>
        <p:spPr>
          <a:xfrm>
            <a:off x="2988593" y="5220965"/>
            <a:ext cx="1964404" cy="732620"/>
          </a:xfrm>
          <a:prstGeom prst="rect">
            <a:avLst/>
          </a:prstGeom>
          <a:solidFill>
            <a:schemeClr val="tx2">
              <a:lumMod val="20000"/>
              <a:lumOff val="80000"/>
              <a:alpha val="60000"/>
            </a:schemeClr>
          </a:solidFill>
          <a:ln>
            <a:noFill/>
          </a:ln>
        </p:spPr>
        <p:style>
          <a:lnRef idx="2">
            <a:schemeClr val="dk1"/>
          </a:lnRef>
          <a:fillRef idx="1">
            <a:schemeClr val="lt1"/>
          </a:fillRef>
          <a:effectRef idx="0">
            <a:schemeClr val="dk1"/>
          </a:effectRef>
          <a:fontRef idx="minor">
            <a:schemeClr val="dk1"/>
          </a:fontRef>
        </p:style>
        <p:txBody>
          <a:bodyPr lIns="72000" tIns="0" rIns="72000" bIns="0" rtlCol="0" anchor="ctr" anchorCtr="0"/>
          <a:lstStyle/>
          <a:p>
            <a:pPr>
              <a:lnSpc>
                <a:spcPts val="1200"/>
              </a:lnSpc>
              <a:defRPr/>
            </a:pPr>
            <a:r>
              <a:rPr lang="ja-JP" altLang="en-US" sz="1050" dirty="0" smtClean="0">
                <a:solidFill>
                  <a:schemeClr val="tx1"/>
                </a:solidFill>
                <a:latin typeface="Meiryo UI" pitchFamily="50" charset="-128"/>
                <a:ea typeface="Meiryo UI" pitchFamily="50" charset="-128"/>
                <a:cs typeface="Meiryo UI" pitchFamily="50" charset="-128"/>
              </a:rPr>
              <a:t>今後、市場が本格成長する前に</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1050" dirty="0" smtClean="0">
                <a:solidFill>
                  <a:schemeClr val="tx1"/>
                </a:solidFill>
                <a:latin typeface="Meiryo UI" pitchFamily="50" charset="-128"/>
                <a:ea typeface="Meiryo UI" pitchFamily="50" charset="-128"/>
                <a:cs typeface="Meiryo UI" pitchFamily="50" charset="-128"/>
              </a:rPr>
              <a:t>府内企業が参入することで</a:t>
            </a:r>
            <a:endParaRPr lang="en-US" altLang="ja-JP" sz="1050" dirty="0" smtClean="0">
              <a:solidFill>
                <a:schemeClr val="tx1"/>
              </a:solidFill>
              <a:latin typeface="Meiryo UI" pitchFamily="50" charset="-128"/>
              <a:ea typeface="Meiryo UI" pitchFamily="50" charset="-128"/>
              <a:cs typeface="Meiryo UI" pitchFamily="50" charset="-128"/>
            </a:endParaRPr>
          </a:p>
          <a:p>
            <a:pPr>
              <a:lnSpc>
                <a:spcPts val="1200"/>
              </a:lnSpc>
              <a:defRPr/>
            </a:pPr>
            <a:r>
              <a:rPr lang="ja-JP" altLang="en-US" sz="1050" dirty="0" smtClean="0">
                <a:solidFill>
                  <a:schemeClr val="tx1"/>
                </a:solidFill>
                <a:latin typeface="Meiryo UI" pitchFamily="50" charset="-128"/>
                <a:ea typeface="Meiryo UI" pitchFamily="50" charset="-128"/>
                <a:cs typeface="Meiryo UI" pitchFamily="50" charset="-128"/>
              </a:rPr>
              <a:t>競争優位性を獲得</a:t>
            </a:r>
            <a:endParaRPr lang="en-US" altLang="ja-JP" sz="1050" dirty="0">
              <a:solidFill>
                <a:schemeClr val="tx1"/>
              </a:solidFill>
              <a:latin typeface="Meiryo UI" pitchFamily="50" charset="-128"/>
              <a:ea typeface="Meiryo UI" pitchFamily="50" charset="-128"/>
              <a:cs typeface="Meiryo UI" pitchFamily="50" charset="-128"/>
            </a:endParaRPr>
          </a:p>
        </p:txBody>
      </p:sp>
      <p:pic>
        <p:nvPicPr>
          <p:cNvPr id="123" name="Picture 2"/>
          <p:cNvPicPr>
            <a:picLocks noChangeAspect="1" noChangeArrowheads="1"/>
          </p:cNvPicPr>
          <p:nvPr/>
        </p:nvPicPr>
        <p:blipFill>
          <a:blip r:embed="rId9" cstate="print">
            <a:extLst>
              <a:ext uri="{BEBA8EAE-BF5A-486C-A8C5-ECC9F3942E4B}">
                <a14:imgProps xmlns:a14="http://schemas.microsoft.com/office/drawing/2010/main">
                  <a14:imgLayer r:embed="rId10">
                    <a14:imgEffect>
                      <a14:sharpenSoften amount="74000"/>
                    </a14:imgEffect>
                  </a14:imgLayer>
                </a14:imgProps>
              </a:ext>
              <a:ext uri="{28A0092B-C50C-407E-A947-70E740481C1C}">
                <a14:useLocalDpi xmlns:a14="http://schemas.microsoft.com/office/drawing/2010/main" val="0"/>
              </a:ext>
            </a:extLst>
          </a:blip>
          <a:srcRect/>
          <a:stretch>
            <a:fillRect/>
          </a:stretch>
        </p:blipFill>
        <p:spPr bwMode="auto">
          <a:xfrm>
            <a:off x="4591454" y="3564781"/>
            <a:ext cx="1925531" cy="1330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9" name="タイトル 1"/>
          <p:cNvSpPr txBox="1">
            <a:spLocks/>
          </p:cNvSpPr>
          <p:nvPr/>
        </p:nvSpPr>
        <p:spPr>
          <a:xfrm>
            <a:off x="9783160" y="792000"/>
            <a:ext cx="1486353" cy="288000"/>
          </a:xfrm>
          <a:prstGeom prst="rect">
            <a:avLst/>
          </a:prstGeom>
          <a:solidFill>
            <a:schemeClr val="accent1">
              <a:lumMod val="50000"/>
            </a:schemeClr>
          </a:solidFill>
          <a:extLst/>
        </p:spPr>
        <p:style>
          <a:lnRef idx="0">
            <a:schemeClr val="accent5"/>
          </a:lnRef>
          <a:fillRef idx="3">
            <a:schemeClr val="accent5"/>
          </a:fillRef>
          <a:effectRef idx="3">
            <a:schemeClr val="accent5"/>
          </a:effectRef>
          <a:fontRef idx="minor">
            <a:schemeClr val="lt1"/>
          </a:fontRef>
        </p:style>
        <p:txBody>
          <a:bodyPr vert="horz" lIns="0" tIns="0" rIns="0" bIns="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defTabSz="1334214">
              <a:defRPr/>
            </a:pPr>
            <a:r>
              <a:rPr lang="ja-JP" altLang="en-US" sz="1300" b="1" dirty="0" smtClean="0">
                <a:solidFill>
                  <a:schemeClr val="bg1"/>
                </a:solidFill>
              </a:rPr>
              <a:t>取組の方向性</a:t>
            </a:r>
            <a:endParaRPr lang="ja-JP" altLang="en-US" sz="1300" b="1" dirty="0">
              <a:solidFill>
                <a:schemeClr val="bg1"/>
              </a:solidFill>
            </a:endParaRPr>
          </a:p>
        </p:txBody>
      </p:sp>
      <p:sp>
        <p:nvSpPr>
          <p:cNvPr id="124" name="テキスト ボックス 123"/>
          <p:cNvSpPr txBox="1"/>
          <p:nvPr/>
        </p:nvSpPr>
        <p:spPr>
          <a:xfrm>
            <a:off x="10054936" y="1919448"/>
            <a:ext cx="2654737" cy="1104194"/>
          </a:xfrm>
          <a:prstGeom prst="rect">
            <a:avLst/>
          </a:prstGeom>
          <a:solidFill>
            <a:srgbClr val="002060"/>
          </a:solidFill>
        </p:spPr>
        <p:txBody>
          <a:bodyPr wrap="square" lIns="0" tIns="72000" rIns="0" bIns="0" rtlCol="0" anchor="t" anchorCtr="0">
            <a:noAutofit/>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中小企業等の</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参入促進</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5" name="右矢印 134"/>
          <p:cNvSpPr/>
          <p:nvPr/>
        </p:nvSpPr>
        <p:spPr bwMode="auto">
          <a:xfrm>
            <a:off x="9685337" y="2033554"/>
            <a:ext cx="401192" cy="807393"/>
          </a:xfrm>
          <a:prstGeom prst="rightArrow">
            <a:avLst>
              <a:gd name="adj1" fmla="val 43743"/>
              <a:gd name="adj2" fmla="val 62580"/>
            </a:avLst>
          </a:prstGeom>
          <a:solidFill>
            <a:schemeClr val="accent1">
              <a:lumMod val="75000"/>
            </a:schemeClr>
          </a:solidFill>
          <a:ln>
            <a:noFill/>
          </a:ln>
          <a:effectLst/>
          <a:extLst/>
        </p:spPr>
        <p:txBody>
          <a:bodyPr vert="horz" wrap="square" lIns="99903" tIns="49952" rIns="99903" bIns="49952" numCol="1" rtlCol="0" anchor="ctr" anchorCtr="0" compatLnSpc="1">
            <a:prstTxWarp prst="textNoShape">
              <a:avLst/>
            </a:prstTxWarp>
            <a:noAutofit/>
          </a:bodyPr>
          <a:lstStyle/>
          <a:p>
            <a:pPr algn="ctr" eaLnBrk="0" hangingPunct="0"/>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右矢印 135"/>
          <p:cNvSpPr/>
          <p:nvPr/>
        </p:nvSpPr>
        <p:spPr bwMode="auto">
          <a:xfrm>
            <a:off x="12709673" y="2033554"/>
            <a:ext cx="401192" cy="807393"/>
          </a:xfrm>
          <a:prstGeom prst="rightArrow">
            <a:avLst>
              <a:gd name="adj1" fmla="val 43743"/>
              <a:gd name="adj2" fmla="val 62580"/>
            </a:avLst>
          </a:prstGeom>
          <a:solidFill>
            <a:schemeClr val="accent1">
              <a:lumMod val="75000"/>
            </a:schemeClr>
          </a:solidFill>
          <a:ln>
            <a:noFill/>
          </a:ln>
          <a:effectLst/>
          <a:extLst/>
        </p:spPr>
        <p:txBody>
          <a:bodyPr vert="horz" wrap="square" lIns="99903" tIns="49952" rIns="99903" bIns="49952" numCol="1" rtlCol="0" anchor="ctr" anchorCtr="0" compatLnSpc="1">
            <a:prstTxWarp prst="textNoShape">
              <a:avLst/>
            </a:prstTxWarp>
            <a:noAutofit/>
          </a:bodyPr>
          <a:lstStyle/>
          <a:p>
            <a:pPr algn="ctr" eaLnBrk="0" hangingPunct="0"/>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1" name="角丸四角形 140"/>
          <p:cNvSpPr/>
          <p:nvPr/>
        </p:nvSpPr>
        <p:spPr bwMode="auto">
          <a:xfrm>
            <a:off x="10189393" y="2536933"/>
            <a:ext cx="2412000" cy="360000"/>
          </a:xfrm>
          <a:prstGeom prst="roundRect">
            <a:avLst>
              <a:gd name="adj" fmla="val 12765"/>
            </a:avLst>
          </a:prstGeom>
          <a:solidFill>
            <a:schemeClr val="bg1"/>
          </a:solidFill>
          <a:ln>
            <a:noFill/>
            <a:prstDash val="sysDash"/>
          </a:ln>
          <a:effectLst/>
          <a:extLst/>
        </p:spPr>
        <p:txBody>
          <a:bodyPr vert="horz" wrap="square" lIns="39341" tIns="0" rIns="39341" bIns="0" numCol="1" rtlCol="0" anchor="ctr" anchorCtr="0" compatLnSpc="1">
            <a:prstTxWarp prst="textNoShape">
              <a:avLst/>
            </a:prstTxWarp>
            <a:noAutofit/>
          </a:bodyPr>
          <a:lstStyle/>
          <a:p>
            <a:pPr algn="ctr" eaLnBrk="0" hangingPunct="0">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水素エネルギー産業をけん引する事業者とのビジネスマッチングまできめ細かくサポート</a:t>
            </a:r>
            <a:endParaRPr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テキスト ボックス 142"/>
          <p:cNvSpPr txBox="1"/>
          <p:nvPr/>
        </p:nvSpPr>
        <p:spPr>
          <a:xfrm>
            <a:off x="6872906" y="1908597"/>
            <a:ext cx="2812431" cy="1115045"/>
          </a:xfrm>
          <a:prstGeom prst="rect">
            <a:avLst/>
          </a:prstGeom>
          <a:solidFill>
            <a:srgbClr val="002060"/>
          </a:solidFill>
        </p:spPr>
        <p:txBody>
          <a:bodyPr wrap="square" lIns="0" tIns="72000" rIns="0" bIns="0" rtlCol="0" anchor="t" anchorCtr="0">
            <a:noAutofit/>
          </a:bodyP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新た</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な</a:t>
            </a:r>
            <a:endParaRPr lang="en-US" altLang="ja-JP"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水素プロジェクト創出</a:t>
            </a:r>
            <a:endPar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角丸四角形 139"/>
          <p:cNvSpPr/>
          <p:nvPr/>
        </p:nvSpPr>
        <p:spPr bwMode="auto">
          <a:xfrm>
            <a:off x="7000383" y="2536933"/>
            <a:ext cx="2412000" cy="360000"/>
          </a:xfrm>
          <a:prstGeom prst="roundRect">
            <a:avLst/>
          </a:prstGeom>
          <a:solidFill>
            <a:schemeClr val="bg1"/>
          </a:solidFill>
          <a:ln>
            <a:noFill/>
            <a:prstDash val="sysDash"/>
          </a:ln>
          <a:effectLst/>
          <a:extLst/>
        </p:spPr>
        <p:txBody>
          <a:bodyPr vert="horz" wrap="square" lIns="39341" tIns="0" rIns="39341" bIns="0" numCol="1" rtlCol="0" anchor="ctr" anchorCtr="0" compatLnSpc="1">
            <a:prstTxWarp prst="textNoShape">
              <a:avLst/>
            </a:prstTxWarp>
            <a:noAutofit/>
          </a:bodyPr>
          <a:lstStyle/>
          <a:p>
            <a:pPr algn="ctr" eaLnBrk="0" hangingPunct="0">
              <a:lnSpc>
                <a:spcPts val="1100"/>
              </a:lnSpc>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府内事業者の</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水素エネルギー産業への</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ts val="1100"/>
              </a:lnSpc>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参入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意欲醸成</a:t>
            </a:r>
          </a:p>
        </p:txBody>
      </p:sp>
    </p:spTree>
    <p:extLst>
      <p:ext uri="{BB962C8B-B14F-4D97-AF65-F5344CB8AC3E}">
        <p14:creationId xmlns:p14="http://schemas.microsoft.com/office/powerpoint/2010/main" val="1146410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20000"/>
            <a:lumOff val="80000"/>
            <a:alpha val="70000"/>
          </a:schemeClr>
        </a:solidFill>
        <a:ln>
          <a:noFill/>
        </a:ln>
      </a:spPr>
      <a:bodyPr lIns="99926" tIns="49963" rIns="99926" bIns="49963" rtlCol="0" anchor="ctr" anchorCtr="0"/>
      <a:lstStyle>
        <a:defPPr>
          <a:lnSpc>
            <a:spcPts val="1858"/>
          </a:lnSpc>
          <a:defRPr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2453</TotalTime>
  <Words>847</Words>
  <Application>Microsoft Office PowerPoint</Application>
  <PresentationFormat>ユーザー設定</PresentationFormat>
  <Paragraphs>160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森木　佳宣</dc:creator>
  <cp:lastModifiedBy>嶋口　真一</cp:lastModifiedBy>
  <cp:revision>244</cp:revision>
  <cp:lastPrinted>2016-03-14T10:01:37Z</cp:lastPrinted>
  <dcterms:created xsi:type="dcterms:W3CDTF">2015-12-01T02:42:44Z</dcterms:created>
  <dcterms:modified xsi:type="dcterms:W3CDTF">2016-03-16T02:38:05Z</dcterms:modified>
</cp:coreProperties>
</file>