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0" r:id="rId3"/>
  </p:sldIdLst>
  <p:sldSz cx="10440988" cy="7561263"/>
  <p:notesSz cx="6807200" cy="99393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5" autoAdjust="0"/>
    <p:restoredTop sz="94660"/>
  </p:normalViewPr>
  <p:slideViewPr>
    <p:cSldViewPr>
      <p:cViewPr>
        <p:scale>
          <a:sx n="66" d="100"/>
          <a:sy n="66" d="100"/>
        </p:scale>
        <p:origin x="-1230" y="84"/>
      </p:cViewPr>
      <p:guideLst>
        <p:guide orient="horz" pos="2382"/>
        <p:guide pos="32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BB47E41-CBCE-47E9-A9B3-4D9EA65F3743}" type="datetimeFigureOut">
              <a:rPr kumimoji="1" lang="ja-JP" altLang="en-US" smtClean="0"/>
              <a:t>2017/9/7</a:t>
            </a:fld>
            <a:endParaRPr kumimoji="1" lang="ja-JP" altLang="en-US"/>
          </a:p>
        </p:txBody>
      </p:sp>
      <p:sp>
        <p:nvSpPr>
          <p:cNvPr id="4" name="スライド イメージ プレースホルダー 3"/>
          <p:cNvSpPr>
            <a:spLocks noGrp="1" noRot="1" noChangeAspect="1"/>
          </p:cNvSpPr>
          <p:nvPr>
            <p:ph type="sldImg" idx="2"/>
          </p:nvPr>
        </p:nvSpPr>
        <p:spPr>
          <a:xfrm>
            <a:off x="831850" y="746125"/>
            <a:ext cx="51435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6C9C954-289A-4C1A-BA97-1C30A136A66D}" type="slidenum">
              <a:rPr kumimoji="1" lang="ja-JP" altLang="en-US" smtClean="0"/>
              <a:t>‹#›</a:t>
            </a:fld>
            <a:endParaRPr kumimoji="1" lang="ja-JP" altLang="en-US"/>
          </a:p>
        </p:txBody>
      </p:sp>
    </p:spTree>
    <p:extLst>
      <p:ext uri="{BB962C8B-B14F-4D97-AF65-F5344CB8AC3E}">
        <p14:creationId xmlns:p14="http://schemas.microsoft.com/office/powerpoint/2010/main" val="1414583839"/>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3"/>
            <a:ext cx="887484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66148" y="4284716"/>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A451704-4F0D-4A72-BE18-18720C0FC6E8}" type="datetime1">
              <a:rPr kumimoji="1" lang="ja-JP" altLang="en-US" smtClean="0"/>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43849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F94E8D-D777-43DE-A485-A9B9F12740DD}" type="datetime1">
              <a:rPr kumimoji="1" lang="ja-JP" altLang="en-US" smtClean="0"/>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14079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6" y="302802"/>
            <a:ext cx="2349222"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2050" y="302802"/>
            <a:ext cx="6873650"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FF9AEA-6100-4252-89DF-DDD33627CDFC}" type="datetime1">
              <a:rPr kumimoji="1" lang="ja-JP" altLang="en-US" smtClean="0"/>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399721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03BA55-A45A-4F48-86AE-5F1289410977}" type="datetime1">
              <a:rPr kumimoji="1" lang="ja-JP" altLang="en-US" smtClean="0"/>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2882871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6" y="4858812"/>
            <a:ext cx="8874840" cy="1501751"/>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24766" y="3204786"/>
            <a:ext cx="8874840" cy="1654026"/>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3B1C0C-1F92-4696-AC98-CB0459B55274}" type="datetime1">
              <a:rPr kumimoji="1" lang="ja-JP" altLang="en-US" smtClean="0"/>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406285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2050" y="1764295"/>
            <a:ext cx="4611436" cy="499008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07502" y="1764295"/>
            <a:ext cx="4611436" cy="499008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7B8A103-38BC-48DA-A5C8-AB3BC9D58D08}" type="datetime1">
              <a:rPr kumimoji="1" lang="ja-JP" altLang="en-US" smtClean="0"/>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252312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22049" y="1692533"/>
            <a:ext cx="4613250"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22049" y="2397901"/>
            <a:ext cx="4613250"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303877" y="1692533"/>
            <a:ext cx="4615062"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303877" y="2397901"/>
            <a:ext cx="4615062"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080A88D-28BB-48D2-89E4-C799C4C5B832}" type="datetime1">
              <a:rPr kumimoji="1" lang="ja-JP" altLang="en-US" smtClean="0"/>
              <a:t>2017/9/7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320856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0CBDF6A-5719-4C87-A9EA-EDB1D839F190}" type="datetime1">
              <a:rPr kumimoji="1" lang="ja-JP" altLang="en-US" smtClean="0"/>
              <a:t>2017/9/7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290304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3CCA15-17C5-48FC-8927-65A210868CA2}" type="datetime1">
              <a:rPr kumimoji="1" lang="ja-JP" altLang="en-US" smtClean="0"/>
              <a:t>2017/9/7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280070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0" y="301050"/>
            <a:ext cx="3435013"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82136" y="301051"/>
            <a:ext cx="5836802"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22050" y="1582265"/>
            <a:ext cx="3435013"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04B891-C19B-4DA2-9102-42F1DE7A9C05}" type="datetime1">
              <a:rPr kumimoji="1" lang="ja-JP" altLang="en-US" smtClean="0"/>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46872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7" y="5292884"/>
            <a:ext cx="6264593"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46507" y="675613"/>
            <a:ext cx="6264593"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kumimoji="1" lang="ja-JP" altLang="en-US"/>
          </a:p>
        </p:txBody>
      </p:sp>
      <p:sp>
        <p:nvSpPr>
          <p:cNvPr id="4" name="テキスト プレースホルダー 3"/>
          <p:cNvSpPr>
            <a:spLocks noGrp="1"/>
          </p:cNvSpPr>
          <p:nvPr>
            <p:ph type="body" sz="half" idx="2"/>
          </p:nvPr>
        </p:nvSpPr>
        <p:spPr>
          <a:xfrm>
            <a:off x="2046507" y="5917739"/>
            <a:ext cx="6264593"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55896F-E747-4CAB-87D6-362F81C3B90D}" type="datetime1">
              <a:rPr kumimoji="1" lang="ja-JP" altLang="en-US" smtClean="0"/>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218891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050" y="302801"/>
            <a:ext cx="9396889" cy="1260211"/>
          </a:xfrm>
          <a:prstGeom prst="rect">
            <a:avLst/>
          </a:prstGeom>
        </p:spPr>
        <p:txBody>
          <a:bodyPr vert="horz" lIns="102870" tIns="51435" rIns="102870" bIns="5143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22050" y="1764295"/>
            <a:ext cx="9396889" cy="4990084"/>
          </a:xfrm>
          <a:prstGeom prst="rect">
            <a:avLst/>
          </a:prstGeom>
        </p:spPr>
        <p:txBody>
          <a:bodyPr vert="horz" lIns="102870" tIns="51435" rIns="102870" bIns="5143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22049" y="7008171"/>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91E7C841-664F-4C8B-AA56-48985C552F5E}" type="datetime1">
              <a:rPr kumimoji="1" lang="ja-JP" altLang="en-US" smtClean="0"/>
              <a:t>2017/9/7</a:t>
            </a:fld>
            <a:endParaRPr kumimoji="1" lang="ja-JP" altLang="en-US"/>
          </a:p>
        </p:txBody>
      </p:sp>
      <p:sp>
        <p:nvSpPr>
          <p:cNvPr id="5" name="フッター プレースホルダー 4"/>
          <p:cNvSpPr>
            <a:spLocks noGrp="1"/>
          </p:cNvSpPr>
          <p:nvPr>
            <p:ph type="ftr" sz="quarter" idx="3"/>
          </p:nvPr>
        </p:nvSpPr>
        <p:spPr>
          <a:xfrm>
            <a:off x="3567338" y="7008171"/>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2708" y="7008171"/>
            <a:ext cx="2436231" cy="402567"/>
          </a:xfrm>
          <a:prstGeom prst="rect">
            <a:avLst/>
          </a:prstGeom>
        </p:spPr>
        <p:txBody>
          <a:bodyPr vert="horz" lIns="102870" tIns="51435" rIns="102870" bIns="51435" rtlCol="0" anchor="ctr"/>
          <a:lstStyle>
            <a:lvl1pPr algn="r">
              <a:defRPr sz="1400">
                <a:solidFill>
                  <a:schemeClr val="tx1">
                    <a:tint val="75000"/>
                  </a:schemeClr>
                </a:solidFill>
              </a:defRPr>
            </a:lvl1pPr>
          </a:lstStyle>
          <a:p>
            <a:fld id="{E973964C-9351-4843-AA03-70BA0614D902}" type="slidenum">
              <a:rPr kumimoji="1" lang="ja-JP" altLang="en-US" smtClean="0"/>
              <a:t>‹#›</a:t>
            </a:fld>
            <a:endParaRPr kumimoji="1" lang="ja-JP" altLang="en-US"/>
          </a:p>
        </p:txBody>
      </p:sp>
    </p:spTree>
    <p:extLst>
      <p:ext uri="{BB962C8B-B14F-4D97-AF65-F5344CB8AC3E}">
        <p14:creationId xmlns:p14="http://schemas.microsoft.com/office/powerpoint/2010/main" val="1031221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028700" rtl="0" eaLnBrk="1" latinLnBrk="0" hangingPunct="1">
        <a:spcBef>
          <a:spcPct val="0"/>
        </a:spcBef>
        <a:buNone/>
        <a:defRPr kumimoji="1"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20894" y="108223"/>
            <a:ext cx="1296144" cy="423625"/>
          </a:xfrm>
          <a:ln>
            <a:solidFill>
              <a:srgbClr val="002060"/>
            </a:solidFill>
          </a:ln>
        </p:spPr>
        <p:txBody>
          <a:bodyPr lIns="0" tIns="0" rIns="0" bIns="0">
            <a:no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資料　３</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394620" y="1764407"/>
            <a:ext cx="7308692" cy="648072"/>
          </a:xfrm>
        </p:spPr>
        <p:txBody>
          <a:bodyPr>
            <a:noAutofit/>
          </a:bodyPr>
          <a:lstStyle/>
          <a:p>
            <a:pPr algn="l"/>
            <a:r>
              <a:rPr kumimoji="1" lang="ja-JP" altLang="en-US" sz="4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4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サブタイトル 2"/>
          <p:cNvSpPr txBox="1">
            <a:spLocks/>
          </p:cNvSpPr>
          <p:nvPr/>
        </p:nvSpPr>
        <p:spPr>
          <a:xfrm>
            <a:off x="1404070" y="3132559"/>
            <a:ext cx="8208912" cy="648072"/>
          </a:xfrm>
          <a:prstGeom prst="rect">
            <a:avLst/>
          </a:prstGeom>
        </p:spPr>
        <p:txBody>
          <a:bodyPr vert="horz" lIns="102870" tIns="51435" rIns="102870" bIns="51435" rtlCol="0">
            <a:noAutofit/>
          </a:bodyPr>
          <a:lstStyle>
            <a:lvl1pPr marL="0" indent="0" algn="ctr" defTabSz="1028700" rtl="0" eaLnBrk="1" latinLnBrk="0" hangingPunct="1">
              <a:spcBef>
                <a:spcPct val="20000"/>
              </a:spcBef>
              <a:buFont typeface="Arial" panose="020B0604020202020204" pitchFamily="34" charset="0"/>
              <a:buNone/>
              <a:defRPr kumimoji="1" sz="3600" kern="1200">
                <a:solidFill>
                  <a:schemeClr val="tx1">
                    <a:tint val="75000"/>
                  </a:schemeClr>
                </a:solidFill>
                <a:latin typeface="+mn-lt"/>
                <a:ea typeface="+mn-ea"/>
                <a:cs typeface="+mn-cs"/>
              </a:defRPr>
            </a:lvl1pPr>
            <a:lvl2pPr marL="514350" indent="0" algn="ctr" defTabSz="10287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2pPr>
            <a:lvl3pPr marL="1028700" indent="0" algn="ctr" defTabSz="1028700" rtl="0" eaLnBrk="1" latinLnBrk="0" hangingPunct="1">
              <a:spcBef>
                <a:spcPct val="20000"/>
              </a:spcBef>
              <a:buFont typeface="Arial" panose="020B0604020202020204" pitchFamily="34" charset="0"/>
              <a:buNone/>
              <a:defRPr kumimoji="1" sz="2700" kern="1200">
                <a:solidFill>
                  <a:schemeClr val="tx1">
                    <a:tint val="75000"/>
                  </a:schemeClr>
                </a:solidFill>
                <a:latin typeface="+mn-lt"/>
                <a:ea typeface="+mn-ea"/>
                <a:cs typeface="+mn-cs"/>
              </a:defRPr>
            </a:lvl3pPr>
            <a:lvl4pPr marL="15430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4pPr>
            <a:lvl5pPr marL="20574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5pPr>
            <a:lvl6pPr marL="25717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6pPr>
            <a:lvl7pPr marL="30861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7pPr>
            <a:lvl8pPr marL="36004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8pPr>
            <a:lvl9pPr marL="41148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9pPr>
          </a:lstStyle>
          <a:p>
            <a:pPr algn="l">
              <a:spcBef>
                <a:spcPts val="0"/>
              </a:spcBef>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3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年国際博覧会における</a:t>
            </a:r>
            <a:endParaRPr lang="en-US" altLang="ja-JP" sz="3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水素エネルギーの位置づけについて</a:t>
            </a:r>
            <a:endPar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9973062" y="7092999"/>
            <a:ext cx="360000" cy="360000"/>
          </a:xfrm>
          <a:ln>
            <a:solidFill>
              <a:schemeClr val="accent1"/>
            </a:solidFill>
          </a:ln>
        </p:spPr>
        <p:txBody>
          <a:bodyPr lIns="0" tIns="0" rIns="0" bIns="0"/>
          <a:lstStyle/>
          <a:p>
            <a:pPr algn="ctr"/>
            <a:fld id="{E973964C-9351-4843-AA03-70BA0614D902}" type="slidenum">
              <a:rPr kumimoji="1" lang="ja-JP" altLang="en-US" smtClean="0"/>
              <a:pPr algn="ctr"/>
              <a:t>1</a:t>
            </a:fld>
            <a:endParaRPr kumimoji="1" lang="ja-JP" altLang="en-US" dirty="0"/>
          </a:p>
        </p:txBody>
      </p:sp>
    </p:spTree>
    <p:extLst>
      <p:ext uri="{BB962C8B-B14F-4D97-AF65-F5344CB8AC3E}">
        <p14:creationId xmlns:p14="http://schemas.microsoft.com/office/powerpoint/2010/main" val="113821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41446" y="2004104"/>
            <a:ext cx="2326054" cy="160602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4" name="グループ化 3"/>
          <p:cNvGrpSpPr/>
          <p:nvPr/>
        </p:nvGrpSpPr>
        <p:grpSpPr>
          <a:xfrm>
            <a:off x="4860454" y="3497643"/>
            <a:ext cx="5474030" cy="4027404"/>
            <a:chOff x="3401165" y="2789400"/>
            <a:chExt cx="6877901" cy="4735647"/>
          </a:xfrm>
        </p:grpSpPr>
        <p:pic>
          <p:nvPicPr>
            <p:cNvPr id="5" name="Picture 3"/>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30000"/>
                      </a14:imgEffect>
                    </a14:imgLayer>
                  </a14:imgProps>
                </a:ext>
                <a:ext uri="{28A0092B-C50C-407E-A947-70E740481C1C}">
                  <a14:useLocalDpi xmlns:a14="http://schemas.microsoft.com/office/drawing/2010/main" val="0"/>
                </a:ext>
              </a:extLst>
            </a:blip>
            <a:srcRect/>
            <a:stretch>
              <a:fillRect/>
            </a:stretch>
          </p:blipFill>
          <p:spPr bwMode="auto">
            <a:xfrm>
              <a:off x="3420294" y="2789400"/>
              <a:ext cx="6858772" cy="47356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角丸四角形 5"/>
            <p:cNvSpPr/>
            <p:nvPr/>
          </p:nvSpPr>
          <p:spPr>
            <a:xfrm>
              <a:off x="3403324" y="5657200"/>
              <a:ext cx="3347210" cy="634962"/>
            </a:xfrm>
            <a:prstGeom prst="roundRect">
              <a:avLst>
                <a:gd name="adj" fmla="val 24913"/>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sp>
          <p:nvSpPr>
            <p:cNvPr id="7" name="角丸四角形 6"/>
            <p:cNvSpPr/>
            <p:nvPr/>
          </p:nvSpPr>
          <p:spPr>
            <a:xfrm>
              <a:off x="3401165" y="6264000"/>
              <a:ext cx="3347210" cy="900000"/>
            </a:xfrm>
            <a:prstGeom prst="roundRect">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p>
          </p:txBody>
        </p:sp>
      </p:grpSp>
      <p:grpSp>
        <p:nvGrpSpPr>
          <p:cNvPr id="8" name="グループ化 7"/>
          <p:cNvGrpSpPr/>
          <p:nvPr/>
        </p:nvGrpSpPr>
        <p:grpSpPr>
          <a:xfrm>
            <a:off x="98162" y="2002687"/>
            <a:ext cx="4284475" cy="5450352"/>
            <a:chOff x="107927" y="1657427"/>
            <a:chExt cx="4284475" cy="5450352"/>
          </a:xfrm>
        </p:grpSpPr>
        <p:sp>
          <p:nvSpPr>
            <p:cNvPr id="3" name="正方形/長方形 2"/>
            <p:cNvSpPr/>
            <p:nvPr/>
          </p:nvSpPr>
          <p:spPr>
            <a:xfrm>
              <a:off x="107927" y="2029466"/>
              <a:ext cx="4284475" cy="5078313"/>
            </a:xfrm>
            <a:prstGeom prst="rect">
              <a:avLst/>
            </a:prstGeom>
            <a:ln w="22225">
              <a:solidFill>
                <a:srgbClr val="002060"/>
              </a:solidFill>
            </a:ln>
          </p:spPr>
          <p:txBody>
            <a:bodyPr wrap="square" tIns="0" bIns="0" anchor="ctr" anchorCtr="0">
              <a:spAutoFit/>
            </a:bodyPr>
            <a:lstStyle/>
            <a:p>
              <a:pPr>
                <a:lnSpc>
                  <a:spcPts val="1200"/>
                </a:lnSpc>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１３．</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環境</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への配慮　</a:t>
              </a:r>
            </a:p>
            <a:p>
              <a:pPr>
                <a:lnSpc>
                  <a:spcPts val="1200"/>
                </a:lnSpc>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人類共通の課題としての地球環境問題への適切な対応が求められている中、会場候補地である夢洲地区はベイエリアの人工島であるため、希少生物の生態系への影響など環境負荷が少ない</a:t>
              </a:r>
              <a:r>
                <a:rPr lang="ja-JP" altLang="ja-JP" sz="1050" b="1"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該地区は、関西の強みでありさらなる成長が期待される環境・エネルギー産業分野の実践エリアとして、「環境先進都市・大阪」のモデルとなるよう「グリーン・テクノロジー・アイランド（環境技術島）」の形成をめざし、日本の産業をリードする環境技術や新エネルギー産業の生産施設等の集積を図ることとしている。</a:t>
              </a:r>
            </a:p>
            <a:p>
              <a:pPr>
                <a:lnSpc>
                  <a:spcPts val="12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、大阪府においては、博覧会の会場づくりについて、自然と共生した都市と地球環境保全のあり方を示し、自然環境等に十分配慮した会場整備や</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省エネ、新エネ、リサイクル等を導入することにより、環境への負荷の少ない施設整備を進める。</a:t>
              </a:r>
            </a:p>
            <a:p>
              <a:pPr>
                <a:lnSpc>
                  <a:spcPts val="1200"/>
                </a:lnSpc>
              </a:pP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会場の施設建造物や構造物を構成する材料にあたっては、リユース・リサイクル可能な素材を積極的に活用するなど、建築素材等の３Ｒ（リデュース・リユース・リサイクル）及び会場におけるゼロエミッションをめざした取組み、運営などを実行するとともに、周辺地域を含めた環境保全や省エネの観点から再生可能エネルギーの活用、さらに公共交通機関主体の輸送体系の確立や交通需要マネジメントの実施等を推進する。</a:t>
              </a:r>
            </a:p>
            <a:p>
              <a:pPr>
                <a:lnSpc>
                  <a:spcPts val="1200"/>
                </a:lnSpc>
              </a:pP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また、「夢洲まちづくり構想（案）～中間とりまとめ～」において、スマートシティ「ゼロエミッション・アイランド・夢洲」の実現をめざすこととしており、</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日本発・世界初をめざした最先端の技術・ノウハウを結集し、技術更新を継続することで、高度な環境性能を有する低炭素循環型で持続可能なまちを実現していく</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（具体例）</a:t>
              </a:r>
            </a:p>
            <a:p>
              <a:pPr>
                <a:lnSpc>
                  <a:spcPts val="1200"/>
                </a:lnSpc>
              </a:pP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・下水や廃棄物の再資源化やバイオガス利用などによるエネルギー</a:t>
              </a:r>
              <a:r>
                <a:rPr lang="ja-JP" altLang="ja-JP"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地産</a:t>
              </a:r>
              <a:endParaRPr lang="en-US" altLang="ja-JP"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地消システムの</a:t>
              </a: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導入</a:t>
              </a:r>
            </a:p>
            <a:p>
              <a:pPr>
                <a:lnSpc>
                  <a:spcPts val="1200"/>
                </a:lnSpc>
              </a:pP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・省エネや再エネの活用による建築物の</a:t>
              </a:r>
              <a:r>
                <a:rPr lang="en-US"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ZEB</a:t>
              </a:r>
              <a:r>
                <a:rPr lang="ja-JP"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化の推進</a:t>
              </a:r>
            </a:p>
            <a:p>
              <a:pPr>
                <a:lnSpc>
                  <a:spcPts val="1200"/>
                </a:lnSpc>
              </a:pPr>
              <a:r>
                <a:rPr lang="ja-JP"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未利用エネルギーや水素エネルギーを活用した、創エネや蓄エネに</a:t>
              </a:r>
              <a:r>
                <a:rPr lang="ja-JP" altLang="ja-JP" sz="105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よる</a:t>
              </a:r>
              <a:endParaRPr lang="en-US" altLang="ja-JP" sz="105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エネルギー安定度</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の向上</a:t>
              </a:r>
            </a:p>
            <a:p>
              <a:pPr>
                <a:lnSpc>
                  <a:spcPts val="1200"/>
                </a:lnSpc>
              </a:pPr>
              <a:r>
                <a:rPr lang="ja-JP"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次世代自動車による移動手段の低炭素化や自動走行技術の利用</a:t>
              </a:r>
            </a:p>
            <a:p>
              <a:pPr>
                <a:lnSpc>
                  <a:spcPts val="1200"/>
                </a:lnSpc>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21344" y="1657427"/>
              <a:ext cx="3991037" cy="288032"/>
            </a:xfrm>
            <a:prstGeom prst="rect">
              <a:avLst/>
            </a:prstGeom>
            <a:solidFill>
              <a:schemeClr val="bg1"/>
            </a:solidFill>
          </p:spPr>
          <p:txBody>
            <a:bodyPr wrap="square">
              <a:noAutofit/>
            </a:bodyPr>
            <a:lstStyle/>
            <a:p>
              <a:pPr algn="ctr"/>
              <a:r>
                <a:rPr lang="zh-CN"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200" b="1" dirty="0">
                  <a:latin typeface="Meiryo UI" panose="020B0604030504040204" pitchFamily="50" charset="-128"/>
                  <a:ea typeface="Meiryo UI" panose="020B0604030504040204" pitchFamily="50" charset="-128"/>
                  <a:cs typeface="Meiryo UI" panose="020B0604030504040204" pitchFamily="50" charset="-128"/>
                </a:rPr>
                <a:t>「２０２５日本万国博覧会」基本構想（府案</a:t>
              </a:r>
              <a:r>
                <a:rPr lang="zh-CN"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抜すい</a:t>
              </a:r>
              <a:endParaRPr lang="en-US" altLang="zh-CN"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正方形/長方形 9"/>
          <p:cNvSpPr/>
          <p:nvPr/>
        </p:nvSpPr>
        <p:spPr>
          <a:xfrm>
            <a:off x="211578" y="744812"/>
            <a:ext cx="10229409" cy="1188000"/>
          </a:xfrm>
          <a:prstGeom prst="rect">
            <a:avLst/>
          </a:prstGeom>
          <a:solidFill>
            <a:schemeClr val="tx2">
              <a:lumMod val="20000"/>
              <a:lumOff val="80000"/>
            </a:schemeClr>
          </a:solidFill>
        </p:spPr>
        <p:txBody>
          <a:bodyPr wrap="square" tIns="0" bIns="0" anchor="ctr" anchorCtr="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年国際博覧会</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検討会では、</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月から、大阪府の</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日本万国博覧会基本構想（府案）の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検討実施</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●同検討会において、「</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大阪府において</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いのち輝く未来社会のデザイン</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というテーマで速やかに立候補することを期待する」旨の報告書</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今年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にとりまとめられた（「スマートエネルギーの実証導入」「スマートモビリティの導入」について記載）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●本報告書</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を踏まえ、</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年国際博覧会の大阪誘致に向けて立候補と開催申請を行うことが閣議</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了解　⇒　立候補（</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月）</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828006" y="302626"/>
            <a:ext cx="8640960" cy="4536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altLang="ja-JP"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年国際博覧会における水素エネルギーの位置づけについて</a:t>
            </a:r>
            <a:endParaRPr kumimoji="1" lang="ja-JP" altLang="en-US" sz="2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右矢印 12"/>
          <p:cNvSpPr/>
          <p:nvPr/>
        </p:nvSpPr>
        <p:spPr>
          <a:xfrm>
            <a:off x="4464397" y="5593325"/>
            <a:ext cx="360040" cy="170135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1"/>
          <p:cNvSpPr>
            <a:spLocks noGrp="1"/>
          </p:cNvSpPr>
          <p:nvPr>
            <p:ph type="sldNum" sz="quarter" idx="12"/>
          </p:nvPr>
        </p:nvSpPr>
        <p:spPr>
          <a:xfrm>
            <a:off x="9973022" y="108263"/>
            <a:ext cx="360000" cy="360000"/>
          </a:xfrm>
          <a:ln>
            <a:solidFill>
              <a:schemeClr val="accent1"/>
            </a:solidFill>
          </a:ln>
        </p:spPr>
        <p:txBody>
          <a:bodyPr lIns="0" tIns="0" rIns="0" bIns="0"/>
          <a:lstStyle/>
          <a:p>
            <a:pPr algn="ctr"/>
            <a:fld id="{E973964C-9351-4843-AA03-70BA0614D902}" type="slidenum">
              <a:rPr kumimoji="1" lang="ja-JP" altLang="en-US" smtClean="0"/>
              <a:pPr algn="ctr"/>
              <a:t>2</a:t>
            </a:fld>
            <a:endParaRPr kumimoji="1" lang="ja-JP" altLang="en-US" dirty="0"/>
          </a:p>
        </p:txBody>
      </p:sp>
    </p:spTree>
    <p:extLst>
      <p:ext uri="{BB962C8B-B14F-4D97-AF65-F5344CB8AC3E}">
        <p14:creationId xmlns:p14="http://schemas.microsoft.com/office/powerpoint/2010/main" val="42335076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100</Words>
  <Application>Microsoft Office PowerPoint</Application>
  <PresentationFormat>ユーザー設定</PresentationFormat>
  <Paragraphs>30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資料　３</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2017-09-06T09:58:26Z</cp:lastPrinted>
  <dcterms:created xsi:type="dcterms:W3CDTF">2017-08-17T00:05:50Z</dcterms:created>
  <dcterms:modified xsi:type="dcterms:W3CDTF">2017-09-07T10:29:06Z</dcterms:modified>
</cp:coreProperties>
</file>