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0440988" cy="7561263"/>
  <p:notesSz cx="6807200" cy="99393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 autoAdjust="0"/>
    <p:restoredTop sz="94660"/>
  </p:normalViewPr>
  <p:slideViewPr>
    <p:cSldViewPr>
      <p:cViewPr>
        <p:scale>
          <a:sx n="80" d="100"/>
          <a:sy n="80" d="100"/>
        </p:scale>
        <p:origin x="-750" y="780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7E41-CBCE-47E9-A9B3-4D9EA65F3743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746125"/>
            <a:ext cx="5143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C954-289A-4C1A-BA97-1C30A136A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8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1850" y="746125"/>
            <a:ext cx="5143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37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1850" y="746125"/>
            <a:ext cx="5143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310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20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73BB-8BAF-4644-9AA0-BC05AA70091D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2647-6D91-495B-8580-D0A3E156BEE4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302803"/>
            <a:ext cx="2349222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0" y="302803"/>
            <a:ext cx="6873650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03A-10A3-4EC6-AA74-6C83DCA02AD5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5248-D8A0-442B-A5F2-4C10C73230C5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858816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204788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2-494E-472A-9DBE-DBBA448916ED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5C50-A5D0-4F4B-BD89-174D8B76402A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92537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92537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B2EB-15FC-48EB-9933-CDA8A3A151B7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C890-9CA0-498C-98A1-0CA16DCF41F3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0184-B9A9-48C1-8146-735C7BFE342A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8" y="301050"/>
            <a:ext cx="3435013" cy="12812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8" y="1582266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871B-34CF-405B-B7DF-5B5835F9D153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15" y="5292888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15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15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16D5-1B76-4CD6-B696-CD16B188C89C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1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8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8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7" y="7008175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9AC1C-1FAB-4D65-A7D6-EC1775441396}" type="datetime1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46" y="7008175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16" y="7008175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2870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20894" y="108227"/>
            <a:ext cx="1296144" cy="423625"/>
          </a:xfrm>
          <a:ln>
            <a:solidFill>
              <a:srgbClr val="002060"/>
            </a:solidFill>
          </a:ln>
        </p:spPr>
        <p:txBody>
          <a:bodyPr lIns="0" tIns="0" rIns="0" bIns="0">
            <a:no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２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260054" y="2268463"/>
            <a:ext cx="8208912" cy="151216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800"/>
              </a:lnSpc>
              <a:spcBef>
                <a:spcPts val="600"/>
              </a:spcBef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関西広域連合事業について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4800"/>
              </a:lnSpc>
              <a:spcBef>
                <a:spcPts val="600"/>
              </a:spcBef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水素による関西しごと創生・低炭素まちづくり</a:t>
            </a:r>
            <a:endParaRPr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4800"/>
              </a:lnSpc>
              <a:spcBef>
                <a:spcPts val="600"/>
              </a:spcBef>
            </a:pP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スタートアップ事業</a:t>
            </a:r>
            <a:endParaRPr lang="ja-JP" altLang="en-US" sz="4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0045070" y="7165007"/>
            <a:ext cx="360000" cy="360000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5774252" y="4536774"/>
            <a:ext cx="4342786" cy="2728820"/>
            <a:chOff x="5774252" y="3733253"/>
            <a:chExt cx="4342786" cy="2728820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5774252" y="3733253"/>
              <a:ext cx="4342786" cy="2728820"/>
              <a:chOff x="1047425" y="1311974"/>
              <a:chExt cx="8540642" cy="559109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166" y="1800250"/>
                <a:ext cx="5886806" cy="5102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" name="正方形/長方形 51"/>
              <p:cNvSpPr/>
              <p:nvPr/>
            </p:nvSpPr>
            <p:spPr>
              <a:xfrm>
                <a:off x="2211332" y="1799173"/>
                <a:ext cx="6017880" cy="5103893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3" name="グループ化 52"/>
              <p:cNvGrpSpPr/>
              <p:nvPr/>
            </p:nvGrpSpPr>
            <p:grpSpPr>
              <a:xfrm>
                <a:off x="1047425" y="1311974"/>
                <a:ext cx="8540642" cy="5408797"/>
                <a:chOff x="1047425" y="1311974"/>
                <a:chExt cx="8540642" cy="5408797"/>
              </a:xfrm>
            </p:grpSpPr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047425" y="1311974"/>
                  <a:ext cx="8540642" cy="5408797"/>
                  <a:chOff x="755879" y="1437753"/>
                  <a:chExt cx="8540642" cy="5408797"/>
                </a:xfrm>
              </p:grpSpPr>
              <p:pic>
                <p:nvPicPr>
                  <p:cNvPr id="5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612858" y="2597098"/>
                    <a:ext cx="1479787" cy="97339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pic>
                <p:nvPicPr>
                  <p:cNvPr id="59" name="Picture 6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518673" y="5937389"/>
                    <a:ext cx="1572736" cy="909161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pic>
                <p:nvPicPr>
                  <p:cNvPr id="60" name="Picture 7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55879" y="3376936"/>
                    <a:ext cx="1318384" cy="106179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pic>
                <p:nvPicPr>
                  <p:cNvPr id="61" name="Picture 5"/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068023" y="5937389"/>
                    <a:ext cx="2224124" cy="6699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pic>
                <p:nvPicPr>
                  <p:cNvPr id="62" name="Picture 9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06683" y="4195228"/>
                    <a:ext cx="1266935" cy="100383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pic>
                <p:nvPicPr>
                  <p:cNvPr id="63" name="Picture 10"/>
                  <p:cNvPicPr>
                    <a:picLocks noChangeAspect="1" noChangeArrowheads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568186" y="4368522"/>
                    <a:ext cx="1728335" cy="94023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</a:extLst>
                </p:spPr>
              </p:pic>
              <p:grpSp>
                <p:nvGrpSpPr>
                  <p:cNvPr id="64" name="グループ化 63"/>
                  <p:cNvGrpSpPr/>
                  <p:nvPr/>
                </p:nvGrpSpPr>
                <p:grpSpPr>
                  <a:xfrm>
                    <a:off x="4505555" y="2153453"/>
                    <a:ext cx="2587147" cy="3748547"/>
                    <a:chOff x="4628325" y="2153453"/>
                    <a:chExt cx="2587147" cy="3748547"/>
                  </a:xfrm>
                </p:grpSpPr>
                <p:cxnSp>
                  <p:nvCxnSpPr>
                    <p:cNvPr id="92" name="直線コネクタ 91"/>
                    <p:cNvCxnSpPr>
                      <a:stCxn id="96" idx="3"/>
                    </p:cNvCxnSpPr>
                    <p:nvPr/>
                  </p:nvCxnSpPr>
                  <p:spPr>
                    <a:xfrm>
                      <a:off x="6437412" y="3527256"/>
                      <a:ext cx="239214" cy="556239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3" name="グループ化 92"/>
                    <p:cNvGrpSpPr/>
                    <p:nvPr/>
                  </p:nvGrpSpPr>
                  <p:grpSpPr>
                    <a:xfrm>
                      <a:off x="4628325" y="2153453"/>
                      <a:ext cx="2176345" cy="3748547"/>
                      <a:chOff x="4595088" y="2701795"/>
                      <a:chExt cx="2176345" cy="3748547"/>
                    </a:xfrm>
                  </p:grpSpPr>
                  <p:grpSp>
                    <p:nvGrpSpPr>
                      <p:cNvPr id="112" name="グループ化 111"/>
                      <p:cNvGrpSpPr/>
                      <p:nvPr/>
                    </p:nvGrpSpPr>
                    <p:grpSpPr>
                      <a:xfrm>
                        <a:off x="4595088" y="3676153"/>
                        <a:ext cx="2176345" cy="2774189"/>
                        <a:chOff x="-217527" y="3131350"/>
                        <a:chExt cx="2382625" cy="3173126"/>
                      </a:xfrm>
                    </p:grpSpPr>
                    <p:grpSp>
                      <p:nvGrpSpPr>
                        <p:cNvPr id="116" name="グループ化 115"/>
                        <p:cNvGrpSpPr/>
                        <p:nvPr/>
                      </p:nvGrpSpPr>
                      <p:grpSpPr>
                        <a:xfrm>
                          <a:off x="-217527" y="3131350"/>
                          <a:ext cx="2213293" cy="3173126"/>
                          <a:chOff x="4343502" y="2623442"/>
                          <a:chExt cx="2213293" cy="3173126"/>
                        </a:xfrm>
                      </p:grpSpPr>
                      <p:cxnSp>
                        <p:nvCxnSpPr>
                          <p:cNvPr id="119" name="直線コネクタ 118"/>
                          <p:cNvCxnSpPr/>
                          <p:nvPr/>
                        </p:nvCxnSpPr>
                        <p:spPr>
                          <a:xfrm flipV="1">
                            <a:off x="5462970" y="4502914"/>
                            <a:ext cx="202109" cy="662847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0" name="直線コネクタ 119"/>
                          <p:cNvCxnSpPr/>
                          <p:nvPr/>
                        </p:nvCxnSpPr>
                        <p:spPr>
                          <a:xfrm flipH="1">
                            <a:off x="5714641" y="4456244"/>
                            <a:ext cx="842154" cy="27810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21" name="星 5 120"/>
                          <p:cNvSpPr/>
                          <p:nvPr/>
                        </p:nvSpPr>
                        <p:spPr>
                          <a:xfrm>
                            <a:off x="4730123" y="4308096"/>
                            <a:ext cx="350450" cy="281387"/>
                          </a:xfrm>
                          <a:prstGeom prst="star5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cxnSp>
                        <p:nvCxnSpPr>
                          <p:cNvPr id="122" name="直線コネクタ 121"/>
                          <p:cNvCxnSpPr>
                            <a:endCxn id="124" idx="1"/>
                          </p:cNvCxnSpPr>
                          <p:nvPr/>
                        </p:nvCxnSpPr>
                        <p:spPr>
                          <a:xfrm>
                            <a:off x="4693952" y="3476236"/>
                            <a:ext cx="534346" cy="207106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23" name="星 5 122"/>
                          <p:cNvSpPr/>
                          <p:nvPr/>
                        </p:nvSpPr>
                        <p:spPr>
                          <a:xfrm>
                            <a:off x="4343502" y="3269779"/>
                            <a:ext cx="350450" cy="281387"/>
                          </a:xfrm>
                          <a:prstGeom prst="star5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124" name="星 5 123"/>
                          <p:cNvSpPr/>
                          <p:nvPr/>
                        </p:nvSpPr>
                        <p:spPr>
                          <a:xfrm>
                            <a:off x="5228298" y="3575863"/>
                            <a:ext cx="350450" cy="281387"/>
                          </a:xfrm>
                          <a:prstGeom prst="star5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125" name="フローチャート : 結合子 124"/>
                          <p:cNvSpPr/>
                          <p:nvPr/>
                        </p:nvSpPr>
                        <p:spPr>
                          <a:xfrm>
                            <a:off x="4693952" y="2623442"/>
                            <a:ext cx="140180" cy="128791"/>
                          </a:xfrm>
                          <a:prstGeom prst="flowChartConnector">
                            <a:avLst/>
                          </a:prstGeom>
                          <a:solidFill>
                            <a:srgbClr val="002060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cxnSp>
                        <p:nvCxnSpPr>
                          <p:cNvPr id="126" name="直線コネクタ 125"/>
                          <p:cNvCxnSpPr/>
                          <p:nvPr/>
                        </p:nvCxnSpPr>
                        <p:spPr>
                          <a:xfrm flipH="1" flipV="1">
                            <a:off x="4676466" y="5638075"/>
                            <a:ext cx="616500" cy="79226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7" name="直線コネクタ 126"/>
                          <p:cNvCxnSpPr/>
                          <p:nvPr/>
                        </p:nvCxnSpPr>
                        <p:spPr>
                          <a:xfrm flipV="1">
                            <a:off x="4610129" y="4635055"/>
                            <a:ext cx="256632" cy="880127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28" name="星 5 127"/>
                          <p:cNvSpPr/>
                          <p:nvPr/>
                        </p:nvSpPr>
                        <p:spPr>
                          <a:xfrm>
                            <a:off x="5200467" y="5515181"/>
                            <a:ext cx="350450" cy="281387"/>
                          </a:xfrm>
                          <a:prstGeom prst="star5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cxnSp>
                        <p:nvCxnSpPr>
                          <p:cNvPr id="129" name="直線コネクタ 128"/>
                          <p:cNvCxnSpPr>
                            <a:stCxn id="123" idx="0"/>
                            <a:endCxn id="125" idx="4"/>
                          </p:cNvCxnSpPr>
                          <p:nvPr/>
                        </p:nvCxnSpPr>
                        <p:spPr>
                          <a:xfrm flipV="1">
                            <a:off x="4518727" y="2752233"/>
                            <a:ext cx="245315" cy="517546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30" name="直線コネクタ 129"/>
                          <p:cNvCxnSpPr/>
                          <p:nvPr/>
                        </p:nvCxnSpPr>
                        <p:spPr>
                          <a:xfrm flipH="1">
                            <a:off x="5726142" y="4004455"/>
                            <a:ext cx="145381" cy="451789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31" name="直線コネクタ 130"/>
                          <p:cNvCxnSpPr/>
                          <p:nvPr/>
                        </p:nvCxnSpPr>
                        <p:spPr>
                          <a:xfrm flipH="1" flipV="1">
                            <a:off x="4834132" y="2798942"/>
                            <a:ext cx="551832" cy="801274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17" name="フローチャート : 結合子 116"/>
                        <p:cNvSpPr/>
                        <p:nvPr/>
                      </p:nvSpPr>
                      <p:spPr>
                        <a:xfrm>
                          <a:off x="831842" y="5559891"/>
                          <a:ext cx="140180" cy="128791"/>
                        </a:xfrm>
                        <a:prstGeom prst="flowChartConnector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18" name="フローチャート : 結合子 117"/>
                        <p:cNvSpPr/>
                        <p:nvPr/>
                      </p:nvSpPr>
                      <p:spPr>
                        <a:xfrm>
                          <a:off x="2024918" y="4907401"/>
                          <a:ext cx="140180" cy="128791"/>
                        </a:xfrm>
                        <a:prstGeom prst="flowChartConnector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  <p:sp>
                    <p:nvSpPr>
                      <p:cNvPr id="113" name="星 5 112"/>
                      <p:cNvSpPr/>
                      <p:nvPr/>
                    </p:nvSpPr>
                    <p:spPr>
                      <a:xfrm>
                        <a:off x="4681402" y="2701795"/>
                        <a:ext cx="320109" cy="246010"/>
                      </a:xfrm>
                      <a:prstGeom prst="star5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4" name="フローチャート : 結合子 113"/>
                      <p:cNvSpPr/>
                      <p:nvPr/>
                    </p:nvSpPr>
                    <p:spPr>
                      <a:xfrm>
                        <a:off x="6051353" y="3212688"/>
                        <a:ext cx="115200" cy="115200"/>
                      </a:xfrm>
                      <a:prstGeom prst="flowChartConnector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115" name="直線コネクタ 114"/>
                      <p:cNvCxnSpPr/>
                      <p:nvPr/>
                    </p:nvCxnSpPr>
                    <p:spPr>
                      <a:xfrm>
                        <a:off x="5001511" y="2824800"/>
                        <a:ext cx="1016566" cy="387888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4" name="直線コネクタ 93"/>
                    <p:cNvCxnSpPr/>
                    <p:nvPr/>
                  </p:nvCxnSpPr>
                  <p:spPr>
                    <a:xfrm>
                      <a:off x="6244580" y="2779546"/>
                      <a:ext cx="810838" cy="608501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5" name="星 5 94"/>
                    <p:cNvSpPr/>
                    <p:nvPr/>
                  </p:nvSpPr>
                  <p:spPr>
                    <a:xfrm>
                      <a:off x="6895363" y="3294269"/>
                      <a:ext cx="320109" cy="246010"/>
                    </a:xfrm>
                    <a:prstGeom prst="star5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6" name="星 5 95"/>
                    <p:cNvSpPr/>
                    <p:nvPr/>
                  </p:nvSpPr>
                  <p:spPr>
                    <a:xfrm>
                      <a:off x="6178439" y="3281247"/>
                      <a:ext cx="320109" cy="246010"/>
                    </a:xfrm>
                    <a:prstGeom prst="star5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7" name="フローチャート : 結合子 96"/>
                    <p:cNvSpPr/>
                    <p:nvPr/>
                  </p:nvSpPr>
                  <p:spPr>
                    <a:xfrm>
                      <a:off x="5956546" y="4248522"/>
                      <a:ext cx="128044" cy="112599"/>
                    </a:xfrm>
                    <a:prstGeom prst="flowChartConnector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8" name="星 5 97"/>
                    <p:cNvSpPr/>
                    <p:nvPr/>
                  </p:nvSpPr>
                  <p:spPr>
                    <a:xfrm>
                      <a:off x="5731206" y="4607181"/>
                      <a:ext cx="320109" cy="246010"/>
                    </a:xfrm>
                    <a:prstGeom prst="star5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0" name="星 5 99"/>
                    <p:cNvSpPr/>
                    <p:nvPr/>
                  </p:nvSpPr>
                  <p:spPr>
                    <a:xfrm>
                      <a:off x="6598500" y="4048454"/>
                      <a:ext cx="320109" cy="246010"/>
                    </a:xfrm>
                    <a:prstGeom prst="star5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110" name="直線コネクタ 109"/>
                    <p:cNvCxnSpPr/>
                    <p:nvPr/>
                  </p:nvCxnSpPr>
                  <p:spPr>
                    <a:xfrm flipH="1">
                      <a:off x="6051314" y="3540279"/>
                      <a:ext cx="287179" cy="666221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1" name="星 5 110"/>
                    <p:cNvSpPr/>
                    <p:nvPr/>
                  </p:nvSpPr>
                  <p:spPr>
                    <a:xfrm>
                      <a:off x="4646687" y="5655990"/>
                      <a:ext cx="320109" cy="246010"/>
                    </a:xfrm>
                    <a:prstGeom prst="star5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65" name="グループ化 64"/>
                  <p:cNvGrpSpPr/>
                  <p:nvPr/>
                </p:nvGrpSpPr>
                <p:grpSpPr>
                  <a:xfrm>
                    <a:off x="4073326" y="2335247"/>
                    <a:ext cx="3318499" cy="3790855"/>
                    <a:chOff x="4073326" y="2335247"/>
                    <a:chExt cx="3318499" cy="3790855"/>
                  </a:xfrm>
                </p:grpSpPr>
                <p:sp>
                  <p:nvSpPr>
                    <p:cNvPr id="88" name="円/楕円 114"/>
                    <p:cNvSpPr/>
                    <p:nvPr/>
                  </p:nvSpPr>
                  <p:spPr>
                    <a:xfrm rot="600770">
                      <a:off x="4437346" y="2335247"/>
                      <a:ext cx="2954479" cy="1076583"/>
                    </a:xfrm>
                    <a:custGeom>
                      <a:avLst/>
                      <a:gdLst>
                        <a:gd name="connsiteX0" fmla="*/ 0 w 2160240"/>
                        <a:gd name="connsiteY0" fmla="*/ 478558 h 957115"/>
                        <a:gd name="connsiteX1" fmla="*/ 1080120 w 2160240"/>
                        <a:gd name="connsiteY1" fmla="*/ 0 h 957115"/>
                        <a:gd name="connsiteX2" fmla="*/ 2160240 w 2160240"/>
                        <a:gd name="connsiteY2" fmla="*/ 478558 h 957115"/>
                        <a:gd name="connsiteX3" fmla="*/ 1080120 w 2160240"/>
                        <a:gd name="connsiteY3" fmla="*/ 957116 h 957115"/>
                        <a:gd name="connsiteX4" fmla="*/ 0 w 2160240"/>
                        <a:gd name="connsiteY4" fmla="*/ 478558 h 957115"/>
                        <a:gd name="connsiteX0" fmla="*/ 144 w 2160384"/>
                        <a:gd name="connsiteY0" fmla="*/ 478558 h 572775"/>
                        <a:gd name="connsiteX1" fmla="*/ 1080264 w 2160384"/>
                        <a:gd name="connsiteY1" fmla="*/ 0 h 572775"/>
                        <a:gd name="connsiteX2" fmla="*/ 2160384 w 2160384"/>
                        <a:gd name="connsiteY2" fmla="*/ 478558 h 572775"/>
                        <a:gd name="connsiteX3" fmla="*/ 1139258 w 2160384"/>
                        <a:gd name="connsiteY3" fmla="*/ 367181 h 572775"/>
                        <a:gd name="connsiteX4" fmla="*/ 144 w 2160384"/>
                        <a:gd name="connsiteY4" fmla="*/ 478558 h 572775"/>
                        <a:gd name="connsiteX0" fmla="*/ 99 w 2160339"/>
                        <a:gd name="connsiteY0" fmla="*/ 178977 h 591231"/>
                        <a:gd name="connsiteX1" fmla="*/ 1080219 w 2160339"/>
                        <a:gd name="connsiteY1" fmla="*/ 10136 h 591231"/>
                        <a:gd name="connsiteX2" fmla="*/ 2160339 w 2160339"/>
                        <a:gd name="connsiteY2" fmla="*/ 488694 h 591231"/>
                        <a:gd name="connsiteX3" fmla="*/ 1139213 w 2160339"/>
                        <a:gd name="connsiteY3" fmla="*/ 377317 h 591231"/>
                        <a:gd name="connsiteX4" fmla="*/ 99 w 2160339"/>
                        <a:gd name="connsiteY4" fmla="*/ 178977 h 591231"/>
                        <a:gd name="connsiteX0" fmla="*/ 98 w 2116093"/>
                        <a:gd name="connsiteY0" fmla="*/ 184516 h 685275"/>
                        <a:gd name="connsiteX1" fmla="*/ 1080218 w 2116093"/>
                        <a:gd name="connsiteY1" fmla="*/ 15675 h 685275"/>
                        <a:gd name="connsiteX2" fmla="*/ 2116093 w 2116093"/>
                        <a:gd name="connsiteY2" fmla="*/ 597472 h 685275"/>
                        <a:gd name="connsiteX3" fmla="*/ 1139212 w 2116093"/>
                        <a:gd name="connsiteY3" fmla="*/ 382856 h 685275"/>
                        <a:gd name="connsiteX4" fmla="*/ 98 w 2116093"/>
                        <a:gd name="connsiteY4" fmla="*/ 184516 h 685275"/>
                        <a:gd name="connsiteX0" fmla="*/ 98 w 2536720"/>
                        <a:gd name="connsiteY0" fmla="*/ 184516 h 959130"/>
                        <a:gd name="connsiteX1" fmla="*/ 1080218 w 2536720"/>
                        <a:gd name="connsiteY1" fmla="*/ 15675 h 959130"/>
                        <a:gd name="connsiteX2" fmla="*/ 2116093 w 2536720"/>
                        <a:gd name="connsiteY2" fmla="*/ 597472 h 959130"/>
                        <a:gd name="connsiteX3" fmla="*/ 2497122 w 2536720"/>
                        <a:gd name="connsiteY3" fmla="*/ 956111 h 959130"/>
                        <a:gd name="connsiteX4" fmla="*/ 1139212 w 2536720"/>
                        <a:gd name="connsiteY4" fmla="*/ 382856 h 959130"/>
                        <a:gd name="connsiteX5" fmla="*/ 98 w 2536720"/>
                        <a:gd name="connsiteY5" fmla="*/ 184516 h 959130"/>
                        <a:gd name="connsiteX0" fmla="*/ 98 w 2536720"/>
                        <a:gd name="connsiteY0" fmla="*/ 185508 h 960122"/>
                        <a:gd name="connsiteX1" fmla="*/ 1080218 w 2536720"/>
                        <a:gd name="connsiteY1" fmla="*/ 16667 h 960122"/>
                        <a:gd name="connsiteX2" fmla="*/ 2116093 w 2536720"/>
                        <a:gd name="connsiteY2" fmla="*/ 598464 h 960122"/>
                        <a:gd name="connsiteX3" fmla="*/ 2497122 w 2536720"/>
                        <a:gd name="connsiteY3" fmla="*/ 957103 h 960122"/>
                        <a:gd name="connsiteX4" fmla="*/ 1139212 w 2536720"/>
                        <a:gd name="connsiteY4" fmla="*/ 472338 h 960122"/>
                        <a:gd name="connsiteX5" fmla="*/ 98 w 2536720"/>
                        <a:gd name="connsiteY5" fmla="*/ 185508 h 960122"/>
                        <a:gd name="connsiteX0" fmla="*/ 98 w 2512440"/>
                        <a:gd name="connsiteY0" fmla="*/ 185508 h 968937"/>
                        <a:gd name="connsiteX1" fmla="*/ 1080218 w 2512440"/>
                        <a:gd name="connsiteY1" fmla="*/ 16667 h 968937"/>
                        <a:gd name="connsiteX2" fmla="*/ 2116093 w 2512440"/>
                        <a:gd name="connsiteY2" fmla="*/ 598464 h 968937"/>
                        <a:gd name="connsiteX3" fmla="*/ 2497122 w 2512440"/>
                        <a:gd name="connsiteY3" fmla="*/ 957103 h 968937"/>
                        <a:gd name="connsiteX4" fmla="*/ 2246398 w 2512440"/>
                        <a:gd name="connsiteY4" fmla="*/ 794869 h 968937"/>
                        <a:gd name="connsiteX5" fmla="*/ 1139212 w 2512440"/>
                        <a:gd name="connsiteY5" fmla="*/ 472338 h 968937"/>
                        <a:gd name="connsiteX6" fmla="*/ 98 w 2512440"/>
                        <a:gd name="connsiteY6" fmla="*/ 185508 h 9689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512440" h="968937">
                          <a:moveTo>
                            <a:pt x="98" y="185508"/>
                          </a:moveTo>
                          <a:cubicBezTo>
                            <a:pt x="-9734" y="109563"/>
                            <a:pt x="727552" y="-52159"/>
                            <a:pt x="1080218" y="16667"/>
                          </a:cubicBezTo>
                          <a:cubicBezTo>
                            <a:pt x="1432884" y="85493"/>
                            <a:pt x="1953684" y="495802"/>
                            <a:pt x="2116093" y="598464"/>
                          </a:cubicBezTo>
                          <a:cubicBezTo>
                            <a:pt x="2278502" y="701126"/>
                            <a:pt x="2445908" y="904704"/>
                            <a:pt x="2497122" y="957103"/>
                          </a:cubicBezTo>
                          <a:cubicBezTo>
                            <a:pt x="2548336" y="1009502"/>
                            <a:pt x="2472716" y="875663"/>
                            <a:pt x="2246398" y="794869"/>
                          </a:cubicBezTo>
                          <a:cubicBezTo>
                            <a:pt x="2020080" y="714075"/>
                            <a:pt x="1513595" y="573898"/>
                            <a:pt x="1139212" y="472338"/>
                          </a:cubicBezTo>
                          <a:cubicBezTo>
                            <a:pt x="764829" y="370778"/>
                            <a:pt x="9930" y="261453"/>
                            <a:pt x="98" y="185508"/>
                          </a:cubicBez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  <a:alpha val="2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9" name="円/楕円 116"/>
                    <p:cNvSpPr/>
                    <p:nvPr/>
                  </p:nvSpPr>
                  <p:spPr>
                    <a:xfrm>
                      <a:off x="4073326" y="2989995"/>
                      <a:ext cx="1746108" cy="1270375"/>
                    </a:xfrm>
                    <a:custGeom>
                      <a:avLst/>
                      <a:gdLst>
                        <a:gd name="connsiteX0" fmla="*/ 0 w 2232248"/>
                        <a:gd name="connsiteY0" fmla="*/ 523261 h 1046522"/>
                        <a:gd name="connsiteX1" fmla="*/ 1116124 w 2232248"/>
                        <a:gd name="connsiteY1" fmla="*/ 0 h 1046522"/>
                        <a:gd name="connsiteX2" fmla="*/ 2232248 w 2232248"/>
                        <a:gd name="connsiteY2" fmla="*/ 523261 h 1046522"/>
                        <a:gd name="connsiteX3" fmla="*/ 1116124 w 2232248"/>
                        <a:gd name="connsiteY3" fmla="*/ 1046522 h 1046522"/>
                        <a:gd name="connsiteX4" fmla="*/ 0 w 2232248"/>
                        <a:gd name="connsiteY4" fmla="*/ 523261 h 1046522"/>
                        <a:gd name="connsiteX0" fmla="*/ 0 w 1789797"/>
                        <a:gd name="connsiteY0" fmla="*/ 538027 h 1046560"/>
                        <a:gd name="connsiteX1" fmla="*/ 673673 w 1789797"/>
                        <a:gd name="connsiteY1" fmla="*/ 18 h 1046560"/>
                        <a:gd name="connsiteX2" fmla="*/ 1789797 w 1789797"/>
                        <a:gd name="connsiteY2" fmla="*/ 523279 h 1046560"/>
                        <a:gd name="connsiteX3" fmla="*/ 673673 w 1789797"/>
                        <a:gd name="connsiteY3" fmla="*/ 1046540 h 1046560"/>
                        <a:gd name="connsiteX4" fmla="*/ 0 w 1789797"/>
                        <a:gd name="connsiteY4" fmla="*/ 538027 h 1046560"/>
                        <a:gd name="connsiteX0" fmla="*/ 11 w 1789808"/>
                        <a:gd name="connsiteY0" fmla="*/ 538027 h 884330"/>
                        <a:gd name="connsiteX1" fmla="*/ 673684 w 1789808"/>
                        <a:gd name="connsiteY1" fmla="*/ 18 h 884330"/>
                        <a:gd name="connsiteX2" fmla="*/ 1789808 w 1789808"/>
                        <a:gd name="connsiteY2" fmla="*/ 523279 h 884330"/>
                        <a:gd name="connsiteX3" fmla="*/ 688432 w 1789808"/>
                        <a:gd name="connsiteY3" fmla="*/ 884308 h 884330"/>
                        <a:gd name="connsiteX4" fmla="*/ 11 w 1789808"/>
                        <a:gd name="connsiteY4" fmla="*/ 538027 h 884330"/>
                        <a:gd name="connsiteX0" fmla="*/ 1770 w 1791567"/>
                        <a:gd name="connsiteY0" fmla="*/ 538027 h 1430004"/>
                        <a:gd name="connsiteX1" fmla="*/ 675443 w 1791567"/>
                        <a:gd name="connsiteY1" fmla="*/ 18 h 1430004"/>
                        <a:gd name="connsiteX2" fmla="*/ 1791567 w 1791567"/>
                        <a:gd name="connsiteY2" fmla="*/ 523279 h 1430004"/>
                        <a:gd name="connsiteX3" fmla="*/ 867171 w 1791567"/>
                        <a:gd name="connsiteY3" fmla="*/ 1429998 h 1430004"/>
                        <a:gd name="connsiteX4" fmla="*/ 1770 w 1791567"/>
                        <a:gd name="connsiteY4" fmla="*/ 538027 h 1430004"/>
                        <a:gd name="connsiteX0" fmla="*/ 1152 w 1790949"/>
                        <a:gd name="connsiteY0" fmla="*/ 538027 h 1285664"/>
                        <a:gd name="connsiteX1" fmla="*/ 674825 w 1790949"/>
                        <a:gd name="connsiteY1" fmla="*/ 18 h 1285664"/>
                        <a:gd name="connsiteX2" fmla="*/ 1790949 w 1790949"/>
                        <a:gd name="connsiteY2" fmla="*/ 523279 h 1285664"/>
                        <a:gd name="connsiteX3" fmla="*/ 827365 w 1790949"/>
                        <a:gd name="connsiteY3" fmla="*/ 1285656 h 1285664"/>
                        <a:gd name="connsiteX4" fmla="*/ 1152 w 1790949"/>
                        <a:gd name="connsiteY4" fmla="*/ 538027 h 1285664"/>
                        <a:gd name="connsiteX0" fmla="*/ 1129 w 1738675"/>
                        <a:gd name="connsiteY0" fmla="*/ 561354 h 1497601"/>
                        <a:gd name="connsiteX1" fmla="*/ 674802 w 1738675"/>
                        <a:gd name="connsiteY1" fmla="*/ 23345 h 1497601"/>
                        <a:gd name="connsiteX2" fmla="*/ 1738675 w 1738675"/>
                        <a:gd name="connsiteY2" fmla="*/ 1348509 h 1497601"/>
                        <a:gd name="connsiteX3" fmla="*/ 827342 w 1738675"/>
                        <a:gd name="connsiteY3" fmla="*/ 1308983 h 1497601"/>
                        <a:gd name="connsiteX4" fmla="*/ 1129 w 1738675"/>
                        <a:gd name="connsiteY4" fmla="*/ 561354 h 1497601"/>
                        <a:gd name="connsiteX0" fmla="*/ 1032 w 1738578"/>
                        <a:gd name="connsiteY0" fmla="*/ 561355 h 1497602"/>
                        <a:gd name="connsiteX1" fmla="*/ 674705 w 1738578"/>
                        <a:gd name="connsiteY1" fmla="*/ 23346 h 1497602"/>
                        <a:gd name="connsiteX2" fmla="*/ 1738578 w 1738578"/>
                        <a:gd name="connsiteY2" fmla="*/ 1348510 h 1497602"/>
                        <a:gd name="connsiteX3" fmla="*/ 552925 w 1738578"/>
                        <a:gd name="connsiteY3" fmla="*/ 1308984 h 1497602"/>
                        <a:gd name="connsiteX4" fmla="*/ 1032 w 1738578"/>
                        <a:gd name="connsiteY4" fmla="*/ 561355 h 1497602"/>
                        <a:gd name="connsiteX0" fmla="*/ 8562 w 1746108"/>
                        <a:gd name="connsiteY0" fmla="*/ 623469 h 1559716"/>
                        <a:gd name="connsiteX1" fmla="*/ 956555 w 1746108"/>
                        <a:gd name="connsiteY1" fmla="*/ 21308 h 1559716"/>
                        <a:gd name="connsiteX2" fmla="*/ 1746108 w 1746108"/>
                        <a:gd name="connsiteY2" fmla="*/ 1410624 h 1559716"/>
                        <a:gd name="connsiteX3" fmla="*/ 560455 w 1746108"/>
                        <a:gd name="connsiteY3" fmla="*/ 1371098 h 1559716"/>
                        <a:gd name="connsiteX4" fmla="*/ 8562 w 1746108"/>
                        <a:gd name="connsiteY4" fmla="*/ 623469 h 15597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46108" h="1559716">
                          <a:moveTo>
                            <a:pt x="8562" y="623469"/>
                          </a:moveTo>
                          <a:cubicBezTo>
                            <a:pt x="74579" y="398504"/>
                            <a:pt x="666964" y="-109884"/>
                            <a:pt x="956555" y="21308"/>
                          </a:cubicBezTo>
                          <a:cubicBezTo>
                            <a:pt x="1246146" y="152500"/>
                            <a:pt x="1746108" y="1121635"/>
                            <a:pt x="1746108" y="1410624"/>
                          </a:cubicBezTo>
                          <a:cubicBezTo>
                            <a:pt x="1746108" y="1699613"/>
                            <a:pt x="850046" y="1502290"/>
                            <a:pt x="560455" y="1371098"/>
                          </a:cubicBezTo>
                          <a:cubicBezTo>
                            <a:pt x="270864" y="1239906"/>
                            <a:pt x="-57455" y="848434"/>
                            <a:pt x="8562" y="623469"/>
                          </a:cubicBez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  <a:alpha val="2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0" name="円/楕円 116"/>
                    <p:cNvSpPr/>
                    <p:nvPr/>
                  </p:nvSpPr>
                  <p:spPr>
                    <a:xfrm>
                      <a:off x="5514547" y="3263204"/>
                      <a:ext cx="1537118" cy="2282164"/>
                    </a:xfrm>
                    <a:custGeom>
                      <a:avLst/>
                      <a:gdLst>
                        <a:gd name="connsiteX0" fmla="*/ 0 w 2232248"/>
                        <a:gd name="connsiteY0" fmla="*/ 523261 h 1046522"/>
                        <a:gd name="connsiteX1" fmla="*/ 1116124 w 2232248"/>
                        <a:gd name="connsiteY1" fmla="*/ 0 h 1046522"/>
                        <a:gd name="connsiteX2" fmla="*/ 2232248 w 2232248"/>
                        <a:gd name="connsiteY2" fmla="*/ 523261 h 1046522"/>
                        <a:gd name="connsiteX3" fmla="*/ 1116124 w 2232248"/>
                        <a:gd name="connsiteY3" fmla="*/ 1046522 h 1046522"/>
                        <a:gd name="connsiteX4" fmla="*/ 0 w 2232248"/>
                        <a:gd name="connsiteY4" fmla="*/ 523261 h 1046522"/>
                        <a:gd name="connsiteX0" fmla="*/ 0 w 1789797"/>
                        <a:gd name="connsiteY0" fmla="*/ 538027 h 1046560"/>
                        <a:gd name="connsiteX1" fmla="*/ 673673 w 1789797"/>
                        <a:gd name="connsiteY1" fmla="*/ 18 h 1046560"/>
                        <a:gd name="connsiteX2" fmla="*/ 1789797 w 1789797"/>
                        <a:gd name="connsiteY2" fmla="*/ 523279 h 1046560"/>
                        <a:gd name="connsiteX3" fmla="*/ 673673 w 1789797"/>
                        <a:gd name="connsiteY3" fmla="*/ 1046540 h 1046560"/>
                        <a:gd name="connsiteX4" fmla="*/ 0 w 1789797"/>
                        <a:gd name="connsiteY4" fmla="*/ 538027 h 1046560"/>
                        <a:gd name="connsiteX0" fmla="*/ 11 w 1789808"/>
                        <a:gd name="connsiteY0" fmla="*/ 538027 h 884330"/>
                        <a:gd name="connsiteX1" fmla="*/ 673684 w 1789808"/>
                        <a:gd name="connsiteY1" fmla="*/ 18 h 884330"/>
                        <a:gd name="connsiteX2" fmla="*/ 1789808 w 1789808"/>
                        <a:gd name="connsiteY2" fmla="*/ 523279 h 884330"/>
                        <a:gd name="connsiteX3" fmla="*/ 688432 w 1789808"/>
                        <a:gd name="connsiteY3" fmla="*/ 884308 h 884330"/>
                        <a:gd name="connsiteX4" fmla="*/ 11 w 1789808"/>
                        <a:gd name="connsiteY4" fmla="*/ 538027 h 884330"/>
                        <a:gd name="connsiteX0" fmla="*/ 1770 w 1791567"/>
                        <a:gd name="connsiteY0" fmla="*/ 538027 h 1430004"/>
                        <a:gd name="connsiteX1" fmla="*/ 675443 w 1791567"/>
                        <a:gd name="connsiteY1" fmla="*/ 18 h 1430004"/>
                        <a:gd name="connsiteX2" fmla="*/ 1791567 w 1791567"/>
                        <a:gd name="connsiteY2" fmla="*/ 523279 h 1430004"/>
                        <a:gd name="connsiteX3" fmla="*/ 867171 w 1791567"/>
                        <a:gd name="connsiteY3" fmla="*/ 1429998 h 1430004"/>
                        <a:gd name="connsiteX4" fmla="*/ 1770 w 1791567"/>
                        <a:gd name="connsiteY4" fmla="*/ 538027 h 1430004"/>
                        <a:gd name="connsiteX0" fmla="*/ 2033 w 1791830"/>
                        <a:gd name="connsiteY0" fmla="*/ 538027 h 943318"/>
                        <a:gd name="connsiteX1" fmla="*/ 675706 w 1791830"/>
                        <a:gd name="connsiteY1" fmla="*/ 18 h 943318"/>
                        <a:gd name="connsiteX2" fmla="*/ 1791830 w 1791830"/>
                        <a:gd name="connsiteY2" fmla="*/ 523279 h 943318"/>
                        <a:gd name="connsiteX3" fmla="*/ 882182 w 1791830"/>
                        <a:gd name="connsiteY3" fmla="*/ 943301 h 943318"/>
                        <a:gd name="connsiteX4" fmla="*/ 2033 w 1791830"/>
                        <a:gd name="connsiteY4" fmla="*/ 538027 h 943318"/>
                        <a:gd name="connsiteX0" fmla="*/ 2497 w 2293740"/>
                        <a:gd name="connsiteY0" fmla="*/ 542911 h 950360"/>
                        <a:gd name="connsiteX1" fmla="*/ 676170 w 2293740"/>
                        <a:gd name="connsiteY1" fmla="*/ 4902 h 950360"/>
                        <a:gd name="connsiteX2" fmla="*/ 2293740 w 2293740"/>
                        <a:gd name="connsiteY2" fmla="*/ 365930 h 950360"/>
                        <a:gd name="connsiteX3" fmla="*/ 882646 w 2293740"/>
                        <a:gd name="connsiteY3" fmla="*/ 948185 h 950360"/>
                        <a:gd name="connsiteX4" fmla="*/ 2497 w 2293740"/>
                        <a:gd name="connsiteY4" fmla="*/ 542911 h 950360"/>
                        <a:gd name="connsiteX0" fmla="*/ 2733 w 2485705"/>
                        <a:gd name="connsiteY0" fmla="*/ 576194 h 988372"/>
                        <a:gd name="connsiteX1" fmla="*/ 676406 w 2485705"/>
                        <a:gd name="connsiteY1" fmla="*/ 38185 h 988372"/>
                        <a:gd name="connsiteX2" fmla="*/ 2485705 w 2485705"/>
                        <a:gd name="connsiteY2" fmla="*/ 236981 h 988372"/>
                        <a:gd name="connsiteX3" fmla="*/ 882882 w 2485705"/>
                        <a:gd name="connsiteY3" fmla="*/ 981468 h 988372"/>
                        <a:gd name="connsiteX4" fmla="*/ 2733 w 2485705"/>
                        <a:gd name="connsiteY4" fmla="*/ 576194 h 988372"/>
                        <a:gd name="connsiteX0" fmla="*/ 278 w 2483250"/>
                        <a:gd name="connsiteY0" fmla="*/ 1989632 h 2412759"/>
                        <a:gd name="connsiteX1" fmla="*/ 961334 w 2483250"/>
                        <a:gd name="connsiteY1" fmla="*/ 1646 h 2412759"/>
                        <a:gd name="connsiteX2" fmla="*/ 2483250 w 2483250"/>
                        <a:gd name="connsiteY2" fmla="*/ 1650419 h 2412759"/>
                        <a:gd name="connsiteX3" fmla="*/ 880427 w 2483250"/>
                        <a:gd name="connsiteY3" fmla="*/ 2394906 h 2412759"/>
                        <a:gd name="connsiteX4" fmla="*/ 278 w 2483250"/>
                        <a:gd name="connsiteY4" fmla="*/ 1989632 h 2412759"/>
                        <a:gd name="connsiteX0" fmla="*/ 1007 w 2052905"/>
                        <a:gd name="connsiteY0" fmla="*/ 2068820 h 2431190"/>
                        <a:gd name="connsiteX1" fmla="*/ 530989 w 2052905"/>
                        <a:gd name="connsiteY1" fmla="*/ 2457 h 2431190"/>
                        <a:gd name="connsiteX2" fmla="*/ 2052905 w 2052905"/>
                        <a:gd name="connsiteY2" fmla="*/ 1651230 h 2431190"/>
                        <a:gd name="connsiteX3" fmla="*/ 450082 w 2052905"/>
                        <a:gd name="connsiteY3" fmla="*/ 2395717 h 2431190"/>
                        <a:gd name="connsiteX4" fmla="*/ 1007 w 2052905"/>
                        <a:gd name="connsiteY4" fmla="*/ 2068820 h 2431190"/>
                        <a:gd name="connsiteX0" fmla="*/ 583 w 1438527"/>
                        <a:gd name="connsiteY0" fmla="*/ 2071660 h 2446514"/>
                        <a:gd name="connsiteX1" fmla="*/ 530565 w 1438527"/>
                        <a:gd name="connsiteY1" fmla="*/ 5297 h 2446514"/>
                        <a:gd name="connsiteX2" fmla="*/ 1438527 w 1438527"/>
                        <a:gd name="connsiteY2" fmla="*/ 1484253 h 2446514"/>
                        <a:gd name="connsiteX3" fmla="*/ 449658 w 1438527"/>
                        <a:gd name="connsiteY3" fmla="*/ 2398557 h 2446514"/>
                        <a:gd name="connsiteX4" fmla="*/ 583 w 1438527"/>
                        <a:gd name="connsiteY4" fmla="*/ 2071660 h 2446514"/>
                        <a:gd name="connsiteX0" fmla="*/ 439 w 1529823"/>
                        <a:gd name="connsiteY0" fmla="*/ 2058379 h 2442583"/>
                        <a:gd name="connsiteX1" fmla="*/ 621861 w 1529823"/>
                        <a:gd name="connsiteY1" fmla="*/ 5079 h 2442583"/>
                        <a:gd name="connsiteX2" fmla="*/ 1529823 w 1529823"/>
                        <a:gd name="connsiteY2" fmla="*/ 1484035 h 2442583"/>
                        <a:gd name="connsiteX3" fmla="*/ 540954 w 1529823"/>
                        <a:gd name="connsiteY3" fmla="*/ 2398339 h 2442583"/>
                        <a:gd name="connsiteX4" fmla="*/ 439 w 1529823"/>
                        <a:gd name="connsiteY4" fmla="*/ 2058379 h 2442583"/>
                        <a:gd name="connsiteX0" fmla="*/ 7734 w 1537118"/>
                        <a:gd name="connsiteY0" fmla="*/ 2058379 h 2282165"/>
                        <a:gd name="connsiteX1" fmla="*/ 629156 w 1537118"/>
                        <a:gd name="connsiteY1" fmla="*/ 5079 h 2282165"/>
                        <a:gd name="connsiteX2" fmla="*/ 1537118 w 1537118"/>
                        <a:gd name="connsiteY2" fmla="*/ 1484035 h 2282165"/>
                        <a:gd name="connsiteX3" fmla="*/ 365369 w 1537118"/>
                        <a:gd name="connsiteY3" fmla="*/ 2163207 h 2282165"/>
                        <a:gd name="connsiteX4" fmla="*/ 7734 w 1537118"/>
                        <a:gd name="connsiteY4" fmla="*/ 2058379 h 22821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37118" h="2282165">
                          <a:moveTo>
                            <a:pt x="7734" y="2058379"/>
                          </a:moveTo>
                          <a:cubicBezTo>
                            <a:pt x="51699" y="1698691"/>
                            <a:pt x="374259" y="100803"/>
                            <a:pt x="629156" y="5079"/>
                          </a:cubicBezTo>
                          <a:cubicBezTo>
                            <a:pt x="884053" y="-90645"/>
                            <a:pt x="1537118" y="1195046"/>
                            <a:pt x="1537118" y="1484035"/>
                          </a:cubicBezTo>
                          <a:cubicBezTo>
                            <a:pt x="1537118" y="1773024"/>
                            <a:pt x="620266" y="2067483"/>
                            <a:pt x="365369" y="2163207"/>
                          </a:cubicBezTo>
                          <a:cubicBezTo>
                            <a:pt x="110472" y="2258931"/>
                            <a:pt x="-36231" y="2418067"/>
                            <a:pt x="7734" y="2058379"/>
                          </a:cubicBez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  <a:alpha val="2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1" name="円/楕円 116"/>
                    <p:cNvSpPr/>
                    <p:nvPr/>
                  </p:nvSpPr>
                  <p:spPr>
                    <a:xfrm>
                      <a:off x="4447862" y="4361121"/>
                      <a:ext cx="1320628" cy="1764981"/>
                    </a:xfrm>
                    <a:custGeom>
                      <a:avLst/>
                      <a:gdLst>
                        <a:gd name="connsiteX0" fmla="*/ 0 w 2232248"/>
                        <a:gd name="connsiteY0" fmla="*/ 523261 h 1046522"/>
                        <a:gd name="connsiteX1" fmla="*/ 1116124 w 2232248"/>
                        <a:gd name="connsiteY1" fmla="*/ 0 h 1046522"/>
                        <a:gd name="connsiteX2" fmla="*/ 2232248 w 2232248"/>
                        <a:gd name="connsiteY2" fmla="*/ 523261 h 1046522"/>
                        <a:gd name="connsiteX3" fmla="*/ 1116124 w 2232248"/>
                        <a:gd name="connsiteY3" fmla="*/ 1046522 h 1046522"/>
                        <a:gd name="connsiteX4" fmla="*/ 0 w 2232248"/>
                        <a:gd name="connsiteY4" fmla="*/ 523261 h 1046522"/>
                        <a:gd name="connsiteX0" fmla="*/ 0 w 1789797"/>
                        <a:gd name="connsiteY0" fmla="*/ 538027 h 1046560"/>
                        <a:gd name="connsiteX1" fmla="*/ 673673 w 1789797"/>
                        <a:gd name="connsiteY1" fmla="*/ 18 h 1046560"/>
                        <a:gd name="connsiteX2" fmla="*/ 1789797 w 1789797"/>
                        <a:gd name="connsiteY2" fmla="*/ 523279 h 1046560"/>
                        <a:gd name="connsiteX3" fmla="*/ 673673 w 1789797"/>
                        <a:gd name="connsiteY3" fmla="*/ 1046540 h 1046560"/>
                        <a:gd name="connsiteX4" fmla="*/ 0 w 1789797"/>
                        <a:gd name="connsiteY4" fmla="*/ 538027 h 1046560"/>
                        <a:gd name="connsiteX0" fmla="*/ 11 w 1789808"/>
                        <a:gd name="connsiteY0" fmla="*/ 538027 h 884330"/>
                        <a:gd name="connsiteX1" fmla="*/ 673684 w 1789808"/>
                        <a:gd name="connsiteY1" fmla="*/ 18 h 884330"/>
                        <a:gd name="connsiteX2" fmla="*/ 1789808 w 1789808"/>
                        <a:gd name="connsiteY2" fmla="*/ 523279 h 884330"/>
                        <a:gd name="connsiteX3" fmla="*/ 688432 w 1789808"/>
                        <a:gd name="connsiteY3" fmla="*/ 884308 h 884330"/>
                        <a:gd name="connsiteX4" fmla="*/ 11 w 1789808"/>
                        <a:gd name="connsiteY4" fmla="*/ 538027 h 884330"/>
                        <a:gd name="connsiteX0" fmla="*/ 1770 w 1791567"/>
                        <a:gd name="connsiteY0" fmla="*/ 538027 h 1430004"/>
                        <a:gd name="connsiteX1" fmla="*/ 675443 w 1791567"/>
                        <a:gd name="connsiteY1" fmla="*/ 18 h 1430004"/>
                        <a:gd name="connsiteX2" fmla="*/ 1791567 w 1791567"/>
                        <a:gd name="connsiteY2" fmla="*/ 523279 h 1430004"/>
                        <a:gd name="connsiteX3" fmla="*/ 867171 w 1791567"/>
                        <a:gd name="connsiteY3" fmla="*/ 1429998 h 1430004"/>
                        <a:gd name="connsiteX4" fmla="*/ 1770 w 1791567"/>
                        <a:gd name="connsiteY4" fmla="*/ 538027 h 1430004"/>
                        <a:gd name="connsiteX0" fmla="*/ 2033 w 1791830"/>
                        <a:gd name="connsiteY0" fmla="*/ 538027 h 943318"/>
                        <a:gd name="connsiteX1" fmla="*/ 675706 w 1791830"/>
                        <a:gd name="connsiteY1" fmla="*/ 18 h 943318"/>
                        <a:gd name="connsiteX2" fmla="*/ 1791830 w 1791830"/>
                        <a:gd name="connsiteY2" fmla="*/ 523279 h 943318"/>
                        <a:gd name="connsiteX3" fmla="*/ 882182 w 1791830"/>
                        <a:gd name="connsiteY3" fmla="*/ 943301 h 943318"/>
                        <a:gd name="connsiteX4" fmla="*/ 2033 w 1791830"/>
                        <a:gd name="connsiteY4" fmla="*/ 538027 h 943318"/>
                        <a:gd name="connsiteX0" fmla="*/ 2497 w 2293740"/>
                        <a:gd name="connsiteY0" fmla="*/ 542911 h 950360"/>
                        <a:gd name="connsiteX1" fmla="*/ 676170 w 2293740"/>
                        <a:gd name="connsiteY1" fmla="*/ 4902 h 950360"/>
                        <a:gd name="connsiteX2" fmla="*/ 2293740 w 2293740"/>
                        <a:gd name="connsiteY2" fmla="*/ 365930 h 950360"/>
                        <a:gd name="connsiteX3" fmla="*/ 882646 w 2293740"/>
                        <a:gd name="connsiteY3" fmla="*/ 948185 h 950360"/>
                        <a:gd name="connsiteX4" fmla="*/ 2497 w 2293740"/>
                        <a:gd name="connsiteY4" fmla="*/ 542911 h 950360"/>
                        <a:gd name="connsiteX0" fmla="*/ 2733 w 2485705"/>
                        <a:gd name="connsiteY0" fmla="*/ 576194 h 988372"/>
                        <a:gd name="connsiteX1" fmla="*/ 676406 w 2485705"/>
                        <a:gd name="connsiteY1" fmla="*/ 38185 h 988372"/>
                        <a:gd name="connsiteX2" fmla="*/ 2485705 w 2485705"/>
                        <a:gd name="connsiteY2" fmla="*/ 236981 h 988372"/>
                        <a:gd name="connsiteX3" fmla="*/ 882882 w 2485705"/>
                        <a:gd name="connsiteY3" fmla="*/ 981468 h 988372"/>
                        <a:gd name="connsiteX4" fmla="*/ 2733 w 2485705"/>
                        <a:gd name="connsiteY4" fmla="*/ 576194 h 988372"/>
                        <a:gd name="connsiteX0" fmla="*/ 278 w 2483250"/>
                        <a:gd name="connsiteY0" fmla="*/ 1989632 h 2412759"/>
                        <a:gd name="connsiteX1" fmla="*/ 961334 w 2483250"/>
                        <a:gd name="connsiteY1" fmla="*/ 1646 h 2412759"/>
                        <a:gd name="connsiteX2" fmla="*/ 2483250 w 2483250"/>
                        <a:gd name="connsiteY2" fmla="*/ 1650419 h 2412759"/>
                        <a:gd name="connsiteX3" fmla="*/ 880427 w 2483250"/>
                        <a:gd name="connsiteY3" fmla="*/ 2394906 h 2412759"/>
                        <a:gd name="connsiteX4" fmla="*/ 278 w 2483250"/>
                        <a:gd name="connsiteY4" fmla="*/ 1989632 h 2412759"/>
                        <a:gd name="connsiteX0" fmla="*/ 1007 w 2052905"/>
                        <a:gd name="connsiteY0" fmla="*/ 2068820 h 2431190"/>
                        <a:gd name="connsiteX1" fmla="*/ 530989 w 2052905"/>
                        <a:gd name="connsiteY1" fmla="*/ 2457 h 2431190"/>
                        <a:gd name="connsiteX2" fmla="*/ 2052905 w 2052905"/>
                        <a:gd name="connsiteY2" fmla="*/ 1651230 h 2431190"/>
                        <a:gd name="connsiteX3" fmla="*/ 450082 w 2052905"/>
                        <a:gd name="connsiteY3" fmla="*/ 2395717 h 2431190"/>
                        <a:gd name="connsiteX4" fmla="*/ 1007 w 2052905"/>
                        <a:gd name="connsiteY4" fmla="*/ 2068820 h 2431190"/>
                        <a:gd name="connsiteX0" fmla="*/ 583 w 1438527"/>
                        <a:gd name="connsiteY0" fmla="*/ 2071660 h 2446514"/>
                        <a:gd name="connsiteX1" fmla="*/ 530565 w 1438527"/>
                        <a:gd name="connsiteY1" fmla="*/ 5297 h 2446514"/>
                        <a:gd name="connsiteX2" fmla="*/ 1438527 w 1438527"/>
                        <a:gd name="connsiteY2" fmla="*/ 1484253 h 2446514"/>
                        <a:gd name="connsiteX3" fmla="*/ 449658 w 1438527"/>
                        <a:gd name="connsiteY3" fmla="*/ 2398557 h 2446514"/>
                        <a:gd name="connsiteX4" fmla="*/ 583 w 1438527"/>
                        <a:gd name="connsiteY4" fmla="*/ 2071660 h 2446514"/>
                        <a:gd name="connsiteX0" fmla="*/ 439 w 1529823"/>
                        <a:gd name="connsiteY0" fmla="*/ 2058379 h 2442583"/>
                        <a:gd name="connsiteX1" fmla="*/ 621861 w 1529823"/>
                        <a:gd name="connsiteY1" fmla="*/ 5079 h 2442583"/>
                        <a:gd name="connsiteX2" fmla="*/ 1529823 w 1529823"/>
                        <a:gd name="connsiteY2" fmla="*/ 1484035 h 2442583"/>
                        <a:gd name="connsiteX3" fmla="*/ 540954 w 1529823"/>
                        <a:gd name="connsiteY3" fmla="*/ 2398339 h 2442583"/>
                        <a:gd name="connsiteX4" fmla="*/ 439 w 1529823"/>
                        <a:gd name="connsiteY4" fmla="*/ 2058379 h 2442583"/>
                        <a:gd name="connsiteX0" fmla="*/ 7734 w 1537118"/>
                        <a:gd name="connsiteY0" fmla="*/ 2058379 h 2282165"/>
                        <a:gd name="connsiteX1" fmla="*/ 629156 w 1537118"/>
                        <a:gd name="connsiteY1" fmla="*/ 5079 h 2282165"/>
                        <a:gd name="connsiteX2" fmla="*/ 1537118 w 1537118"/>
                        <a:gd name="connsiteY2" fmla="*/ 1484035 h 2282165"/>
                        <a:gd name="connsiteX3" fmla="*/ 365369 w 1537118"/>
                        <a:gd name="connsiteY3" fmla="*/ 2163207 h 2282165"/>
                        <a:gd name="connsiteX4" fmla="*/ 7734 w 1537118"/>
                        <a:gd name="connsiteY4" fmla="*/ 2058379 h 2282165"/>
                        <a:gd name="connsiteX0" fmla="*/ 136 w 1529520"/>
                        <a:gd name="connsiteY0" fmla="*/ 2058379 h 2118435"/>
                        <a:gd name="connsiteX1" fmla="*/ 621558 w 1529520"/>
                        <a:gd name="connsiteY1" fmla="*/ 5079 h 2118435"/>
                        <a:gd name="connsiteX2" fmla="*/ 1529520 w 1529520"/>
                        <a:gd name="connsiteY2" fmla="*/ 1484035 h 2118435"/>
                        <a:gd name="connsiteX3" fmla="*/ 671280 w 1529520"/>
                        <a:gd name="connsiteY3" fmla="*/ 1562315 h 2118435"/>
                        <a:gd name="connsiteX4" fmla="*/ 136 w 1529520"/>
                        <a:gd name="connsiteY4" fmla="*/ 2058379 h 2118435"/>
                        <a:gd name="connsiteX0" fmla="*/ 249 w 1320628"/>
                        <a:gd name="connsiteY0" fmla="*/ 1064485 h 1657569"/>
                        <a:gd name="connsiteX1" fmla="*/ 412666 w 1320628"/>
                        <a:gd name="connsiteY1" fmla="*/ 3962 h 1657569"/>
                        <a:gd name="connsiteX2" fmla="*/ 1320628 w 1320628"/>
                        <a:gd name="connsiteY2" fmla="*/ 1482918 h 1657569"/>
                        <a:gd name="connsiteX3" fmla="*/ 462388 w 1320628"/>
                        <a:gd name="connsiteY3" fmla="*/ 1561198 h 1657569"/>
                        <a:gd name="connsiteX4" fmla="*/ 249 w 1320628"/>
                        <a:gd name="connsiteY4" fmla="*/ 1064485 h 16575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20628" h="1657569">
                          <a:moveTo>
                            <a:pt x="249" y="1064485"/>
                          </a:moveTo>
                          <a:cubicBezTo>
                            <a:pt x="-8038" y="804946"/>
                            <a:pt x="192603" y="-65777"/>
                            <a:pt x="412666" y="3962"/>
                          </a:cubicBezTo>
                          <a:cubicBezTo>
                            <a:pt x="632729" y="73701"/>
                            <a:pt x="1320628" y="1193929"/>
                            <a:pt x="1320628" y="1482918"/>
                          </a:cubicBezTo>
                          <a:cubicBezTo>
                            <a:pt x="1320628" y="1771907"/>
                            <a:pt x="682451" y="1630937"/>
                            <a:pt x="462388" y="1561198"/>
                          </a:cubicBezTo>
                          <a:cubicBezTo>
                            <a:pt x="242325" y="1491459"/>
                            <a:pt x="8536" y="1324024"/>
                            <a:pt x="249" y="1064485"/>
                          </a:cubicBezTo>
                          <a:close/>
                        </a:path>
                      </a:pathLst>
                    </a:custGeom>
                    <a:solidFill>
                      <a:schemeClr val="tx2">
                        <a:lumMod val="75000"/>
                        <a:alpha val="2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66" name="グループ化 65"/>
                  <p:cNvGrpSpPr/>
                  <p:nvPr/>
                </p:nvGrpSpPr>
                <p:grpSpPr>
                  <a:xfrm>
                    <a:off x="4778649" y="1437753"/>
                    <a:ext cx="2314054" cy="4389693"/>
                    <a:chOff x="4855248" y="1844310"/>
                    <a:chExt cx="2314054" cy="4389693"/>
                  </a:xfrm>
                </p:grpSpPr>
                <p:sp>
                  <p:nvSpPr>
                    <p:cNvPr id="67" name="円弧 66"/>
                    <p:cNvSpPr/>
                    <p:nvPr/>
                  </p:nvSpPr>
                  <p:spPr>
                    <a:xfrm rot="4182478" flipV="1">
                      <a:off x="4777650" y="1921908"/>
                      <a:ext cx="1510697" cy="1355502"/>
                    </a:xfrm>
                    <a:prstGeom prst="arc">
                      <a:avLst>
                        <a:gd name="adj1" fmla="val 16200000"/>
                        <a:gd name="adj2" fmla="val 1482425"/>
                      </a:avLst>
                    </a:prstGeom>
                    <a:ln w="101600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9" name="円弧 68"/>
                    <p:cNvSpPr/>
                    <p:nvPr/>
                  </p:nvSpPr>
                  <p:spPr>
                    <a:xfrm rot="10800000" flipH="1" flipV="1">
                      <a:off x="5542081" y="3084803"/>
                      <a:ext cx="1627221" cy="1053258"/>
                    </a:xfrm>
                    <a:prstGeom prst="arc">
                      <a:avLst>
                        <a:gd name="adj1" fmla="val 16200000"/>
                        <a:gd name="adj2" fmla="val 847097"/>
                      </a:avLst>
                    </a:prstGeom>
                    <a:ln w="76200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9" name="円弧 78"/>
                    <p:cNvSpPr/>
                    <p:nvPr/>
                  </p:nvSpPr>
                  <p:spPr>
                    <a:xfrm rot="3412736" flipH="1">
                      <a:off x="4891297" y="3873559"/>
                      <a:ext cx="1090444" cy="612578"/>
                    </a:xfrm>
                    <a:prstGeom prst="arc">
                      <a:avLst>
                        <a:gd name="adj1" fmla="val 12081044"/>
                        <a:gd name="adj2" fmla="val 68502"/>
                      </a:avLst>
                    </a:prstGeom>
                    <a:ln w="107950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4" name="円弧 83"/>
                    <p:cNvSpPr/>
                    <p:nvPr/>
                  </p:nvSpPr>
                  <p:spPr>
                    <a:xfrm rot="13234034" flipH="1">
                      <a:off x="5649492" y="4685550"/>
                      <a:ext cx="1057895" cy="765303"/>
                    </a:xfrm>
                    <a:prstGeom prst="arc">
                      <a:avLst>
                        <a:gd name="adj1" fmla="val 16032307"/>
                        <a:gd name="adj2" fmla="val 1372774"/>
                      </a:avLst>
                    </a:prstGeom>
                    <a:ln w="76200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6" name="円弧 85"/>
                    <p:cNvSpPr/>
                    <p:nvPr/>
                  </p:nvSpPr>
                  <p:spPr>
                    <a:xfrm rot="4567130" flipH="1" flipV="1">
                      <a:off x="4857500" y="5114527"/>
                      <a:ext cx="1430878" cy="808074"/>
                    </a:xfrm>
                    <a:prstGeom prst="arc">
                      <a:avLst>
                        <a:gd name="adj1" fmla="val 12301218"/>
                        <a:gd name="adj2" fmla="val 18908542"/>
                      </a:avLst>
                    </a:prstGeom>
                    <a:ln w="123825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7" name="円弧 86"/>
                    <p:cNvSpPr/>
                    <p:nvPr/>
                  </p:nvSpPr>
                  <p:spPr>
                    <a:xfrm rot="11203204" flipH="1" flipV="1">
                      <a:off x="6015348" y="3827751"/>
                      <a:ext cx="846494" cy="1533961"/>
                    </a:xfrm>
                    <a:prstGeom prst="arc">
                      <a:avLst>
                        <a:gd name="adj1" fmla="val 16011144"/>
                        <a:gd name="adj2" fmla="val 68502"/>
                      </a:avLst>
                    </a:prstGeom>
                    <a:ln w="98425">
                      <a:solidFill>
                        <a:srgbClr val="FF0000">
                          <a:alpha val="40000"/>
                        </a:srgbClr>
                      </a:solidFill>
                      <a:tailEnd type="triangle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pic>
              <p:nvPicPr>
                <p:cNvPr id="57" name="Picture 3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8591" y="2596167"/>
                  <a:ext cx="1506572" cy="82901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</p:grpSp>
        </p:grpSp>
        <p:cxnSp>
          <p:nvCxnSpPr>
            <p:cNvPr id="132" name="直線コネクタ 131"/>
            <p:cNvCxnSpPr/>
            <p:nvPr/>
          </p:nvCxnSpPr>
          <p:spPr>
            <a:xfrm flipV="1">
              <a:off x="8764094" y="5125199"/>
              <a:ext cx="2573" cy="1815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角丸四角形 1"/>
          <p:cNvSpPr/>
          <p:nvPr/>
        </p:nvSpPr>
        <p:spPr>
          <a:xfrm>
            <a:off x="107926" y="52"/>
            <a:ext cx="10187992" cy="9073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による関西しごと創生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・低炭素</a:t>
            </a:r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まちづくりスタートアップ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　　</a:t>
            </a:r>
            <a:endParaRPr lang="ja-JP" altLang="en-US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07926" y="612279"/>
            <a:ext cx="10260000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/>
          <p:cNvGrpSpPr/>
          <p:nvPr/>
        </p:nvGrpSpPr>
        <p:grpSpPr>
          <a:xfrm>
            <a:off x="173494" y="828307"/>
            <a:ext cx="10122424" cy="1164421"/>
            <a:chOff x="733" y="736912"/>
            <a:chExt cx="10122424" cy="1108925"/>
          </a:xfrm>
        </p:grpSpPr>
        <p:sp>
          <p:nvSpPr>
            <p:cNvPr id="9" name="正方形/長方形 8"/>
            <p:cNvSpPr/>
            <p:nvPr/>
          </p:nvSpPr>
          <p:spPr>
            <a:xfrm>
              <a:off x="2195606" y="736912"/>
              <a:ext cx="7927551" cy="1108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関西圏に</a:t>
              </a:r>
              <a:r>
                <a:rPr lang="ja-JP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おける水素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ポテンシャルを一元的に把握・発信できるようにした上で</a:t>
              </a:r>
              <a:r>
                <a:rPr lang="ja-JP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2030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年頃の水素発電や水素タウンなど水素の本格導入を見越し、</a:t>
              </a:r>
              <a:r>
                <a:rPr lang="ja-JP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における水素の製造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輸入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から貯蔵・輸送、利活用までのサプライチェーン構想を</a:t>
              </a:r>
              <a:r>
                <a:rPr lang="ja-JP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作成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5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H29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　水素ポテンシャルマップ作成　／　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H30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　サプライチェーン構想作成（予定）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本事業については、地域再生計画に位置づけ、国の地方創生推進交付金を活用して実施</a:t>
              </a:r>
              <a:endPara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733" y="753504"/>
              <a:ext cx="2194873" cy="943473"/>
            </a:xfrm>
            <a:prstGeom prst="roundRect">
              <a:avLst>
                <a:gd name="adj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事業概要</a:t>
              </a:r>
              <a:endParaRPr kumimoji="1"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3" name="角丸四角形 42"/>
          <p:cNvSpPr/>
          <p:nvPr/>
        </p:nvSpPr>
        <p:spPr>
          <a:xfrm>
            <a:off x="173495" y="2074103"/>
            <a:ext cx="2194872" cy="698416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　ら　い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368367" y="2103105"/>
            <a:ext cx="8326314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関連分野の可能性や水素社会構築につながる将来の絵姿を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関係者間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域内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企業に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ける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関連の新たな連携やプロジェクトの創出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を促進。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999538" y="3024000"/>
            <a:ext cx="2983751" cy="468000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298" tIns="36649" rIns="73298" bIns="36649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関西水素ポテンシャルマップ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5614" y="3595642"/>
            <a:ext cx="3665506" cy="50783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水素関連の様々な情報を収集・整理し、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年頃をターゲットに水素アプリケーションの導入可能性を予測。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の結果を水素ポテンシャルとしてマップ化。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6306230" y="3024000"/>
            <a:ext cx="3162736" cy="468000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298" tIns="36649" rIns="73298" bIns="36649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関西水素サプライチェーン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構想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48078" y="3658101"/>
            <a:ext cx="363691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のポテンシャルを踏まえ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、水素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の製造（輸入）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から貯蔵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・輸送、利活用に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いたる水素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サプライチェーン構想を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4094106" y="2977176"/>
            <a:ext cx="2206508" cy="587431"/>
          </a:xfrm>
          <a:prstGeom prst="rightArrow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1" name="グループ化 80"/>
          <p:cNvGrpSpPr/>
          <p:nvPr/>
        </p:nvGrpSpPr>
        <p:grpSpPr>
          <a:xfrm>
            <a:off x="5617046" y="4356696"/>
            <a:ext cx="4572000" cy="3024340"/>
            <a:chOff x="5081522" y="4327627"/>
            <a:chExt cx="4572000" cy="3024340"/>
          </a:xfrm>
        </p:grpSpPr>
        <p:sp>
          <p:nvSpPr>
            <p:cNvPr id="83" name="正方形/長方形 82"/>
            <p:cNvSpPr/>
            <p:nvPr/>
          </p:nvSpPr>
          <p:spPr>
            <a:xfrm>
              <a:off x="5081522" y="4327627"/>
              <a:ext cx="4572000" cy="3024340"/>
            </a:xfrm>
            <a:prstGeom prst="rect">
              <a:avLst/>
            </a:prstGeom>
            <a:noFill/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6041698" y="4471642"/>
              <a:ext cx="2828673" cy="19732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802"/>
                </a:lnSpc>
              </a:pPr>
              <a:r>
                <a:rPr lang="ja-JP" altLang="en-US" sz="12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</a:t>
              </a:r>
              <a:r>
                <a:rPr lang="ja-JP" altLang="en-US" sz="1200" b="1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水素サプライチェーン</a:t>
              </a:r>
              <a:r>
                <a:rPr lang="ja-JP" altLang="en-US" sz="12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構想（イメージ）</a:t>
              </a:r>
              <a:endPara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23950" y="4356694"/>
            <a:ext cx="4572000" cy="3024341"/>
            <a:chOff x="152169" y="4524696"/>
            <a:chExt cx="4572000" cy="3024341"/>
          </a:xfrm>
        </p:grpSpPr>
        <p:sp>
          <p:nvSpPr>
            <p:cNvPr id="50" name="正方形/長方形 49"/>
            <p:cNvSpPr/>
            <p:nvPr/>
          </p:nvSpPr>
          <p:spPr>
            <a:xfrm>
              <a:off x="152169" y="4524696"/>
              <a:ext cx="4572000" cy="3024341"/>
            </a:xfrm>
            <a:prstGeom prst="rect">
              <a:avLst/>
            </a:prstGeom>
            <a:noFill/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1188876" y="4596705"/>
              <a:ext cx="2733449" cy="31848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ja-JP" altLang="en-US" sz="12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</a:t>
              </a:r>
              <a:r>
                <a:rPr lang="ja-JP" altLang="en-US" sz="1200" b="1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水素</a:t>
              </a:r>
              <a:r>
                <a:rPr lang="ja-JP" altLang="en-US" sz="12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ポテンシャルマップ（イメージ）</a:t>
              </a:r>
              <a:endPara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865837" y="4788747"/>
            <a:ext cx="4334750" cy="2549346"/>
            <a:chOff x="5929892" y="4356695"/>
            <a:chExt cx="4334750" cy="2549345"/>
          </a:xfrm>
        </p:grpSpPr>
        <p:sp>
          <p:nvSpPr>
            <p:cNvPr id="82" name="角丸四角形 81"/>
            <p:cNvSpPr/>
            <p:nvPr/>
          </p:nvSpPr>
          <p:spPr>
            <a:xfrm>
              <a:off x="5946931" y="4356695"/>
              <a:ext cx="976056" cy="18000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ja-JP" altLang="en-US" sz="12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アイコン例</a:t>
              </a:r>
              <a:endPara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角丸四角形 102"/>
            <p:cNvSpPr/>
            <p:nvPr/>
          </p:nvSpPr>
          <p:spPr>
            <a:xfrm>
              <a:off x="9205644" y="6018396"/>
              <a:ext cx="1058998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スマコミ・水素タウン</a:t>
              </a:r>
            </a:p>
          </p:txBody>
        </p:sp>
        <p:sp>
          <p:nvSpPr>
            <p:cNvPr id="104" name="角丸四角形 103"/>
            <p:cNvSpPr/>
            <p:nvPr/>
          </p:nvSpPr>
          <p:spPr>
            <a:xfrm>
              <a:off x="9348563" y="5159501"/>
              <a:ext cx="733120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化学プラント</a:t>
              </a:r>
            </a:p>
          </p:txBody>
        </p:sp>
        <p:sp>
          <p:nvSpPr>
            <p:cNvPr id="105" name="角丸四角形 104"/>
            <p:cNvSpPr/>
            <p:nvPr/>
          </p:nvSpPr>
          <p:spPr>
            <a:xfrm>
              <a:off x="6686912" y="5143545"/>
              <a:ext cx="676163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水素発電所</a:t>
              </a:r>
              <a:endPara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6" name="角丸四角形 105"/>
            <p:cNvSpPr/>
            <p:nvPr/>
          </p:nvSpPr>
          <p:spPr>
            <a:xfrm>
              <a:off x="5929892" y="5623464"/>
              <a:ext cx="440826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再エネ</a:t>
              </a: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6269878" y="6627773"/>
              <a:ext cx="834068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輸送タンカー</a:t>
              </a:r>
            </a:p>
          </p:txBody>
        </p:sp>
        <p:sp>
          <p:nvSpPr>
            <p:cNvPr id="108" name="角丸四角形 107"/>
            <p:cNvSpPr/>
            <p:nvPr/>
          </p:nvSpPr>
          <p:spPr>
            <a:xfrm>
              <a:off x="6761256" y="5949781"/>
              <a:ext cx="601819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水素ＳＴ</a:t>
              </a:r>
            </a:p>
          </p:txBody>
        </p:sp>
        <p:sp>
          <p:nvSpPr>
            <p:cNvPr id="109" name="角丸四角形 108"/>
            <p:cNvSpPr/>
            <p:nvPr/>
          </p:nvSpPr>
          <p:spPr>
            <a:xfrm>
              <a:off x="9461231" y="6767541"/>
              <a:ext cx="431830" cy="13849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ja-JP" altLang="en-US" sz="9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製鉄所</a:t>
              </a:r>
            </a:p>
          </p:txBody>
        </p:sp>
      </p:grpSp>
      <p:pic>
        <p:nvPicPr>
          <p:cNvPr id="99" name="図 9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6429" y="4923842"/>
            <a:ext cx="4214622" cy="2319641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973062" y="51154"/>
            <a:ext cx="360000" cy="360000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793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933" y="1442459"/>
            <a:ext cx="1044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委託内容</a:t>
            </a:r>
            <a:endParaRPr lang="en-US" altLang="ja-JP" sz="12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941753" y="3493005"/>
            <a:ext cx="1679341" cy="140679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t" anchorCtr="0"/>
          <a:lstStyle/>
          <a:p>
            <a:pPr algn="ctr"/>
            <a:endParaRPr kumimoji="1"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冊子印刷</a:t>
            </a:r>
            <a:endParaRPr kumimoji="1"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ホームページ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掲載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05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8748885" y="3276575"/>
            <a:ext cx="432049" cy="2041513"/>
          </a:xfrm>
          <a:prstGeom prst="rightArrow">
            <a:avLst>
              <a:gd name="adj1" fmla="val 50000"/>
              <a:gd name="adj2" fmla="val 5647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1188046" y="1372495"/>
            <a:ext cx="8932650" cy="53592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 anchorCtr="0"/>
          <a:lstStyle/>
          <a:p>
            <a:pPr>
              <a:lnSpc>
                <a:spcPts val="8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（１）から（４）の業務を進めるにあたり、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の収集・整理に当たっては、文献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調査のほか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、関係事業者や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機関等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にヒアリング、現地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調査等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行う予定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288158" y="2052439"/>
            <a:ext cx="2052017" cy="4536695"/>
            <a:chOff x="179934" y="2448322"/>
            <a:chExt cx="1626307" cy="4320480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179934" y="2448322"/>
              <a:ext cx="1626307" cy="4320480"/>
              <a:chOff x="179934" y="2772410"/>
              <a:chExt cx="1979632" cy="4100544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179934" y="2772410"/>
                <a:ext cx="1840696" cy="4100544"/>
                <a:chOff x="324398" y="2772410"/>
                <a:chExt cx="1840696" cy="4100544"/>
              </a:xfrm>
            </p:grpSpPr>
            <p:sp>
              <p:nvSpPr>
                <p:cNvPr id="7" name="正方形/長方形 6"/>
                <p:cNvSpPr/>
                <p:nvPr/>
              </p:nvSpPr>
              <p:spPr>
                <a:xfrm>
                  <a:off x="324398" y="2772410"/>
                  <a:ext cx="1840696" cy="54000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</a:t>
                  </a:r>
                  <a:r>
                    <a:rPr kumimoji="1"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現状把握</a:t>
                  </a:r>
                  <a:endParaRPr kumimoji="1" lang="en-US" altLang="ja-JP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調査</a:t>
                  </a:r>
                  <a:endParaRPr lang="en-US" altLang="ja-JP" sz="15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2" name="正方形/長方形 11"/>
                <p:cNvSpPr/>
                <p:nvPr/>
              </p:nvSpPr>
              <p:spPr>
                <a:xfrm>
                  <a:off x="324398" y="3311996"/>
                  <a:ext cx="1840696" cy="356095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08000" tIns="0" rIns="108000" bIns="0" rtlCol="0" anchor="ctr"/>
                <a:lstStyle/>
                <a:p>
                  <a:endParaRPr lang="en-US" altLang="ja-JP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15" name="正方形/長方形 14"/>
              <p:cNvSpPr/>
              <p:nvPr/>
            </p:nvSpPr>
            <p:spPr>
              <a:xfrm>
                <a:off x="231719" y="3293092"/>
                <a:ext cx="1927847" cy="3044055"/>
              </a:xfrm>
              <a:prstGeom prst="rect">
                <a:avLst/>
              </a:prstGeom>
              <a:noFill/>
              <a:ln w="9525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①水素の製造（副生）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・移送・利活用等の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現状把握調査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②研究機関、地方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自治体等の取組、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国内外の技術開発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の動向等の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現状把握調査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③水素関連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企業に係る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現状把握調査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1" name="正方形/長方形 50"/>
            <p:cNvSpPr/>
            <p:nvPr/>
          </p:nvSpPr>
          <p:spPr>
            <a:xfrm>
              <a:off x="180158" y="2448322"/>
              <a:ext cx="503832" cy="468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r>
                <a:rPr kumimoji="1" lang="ja-JP" altLang="en-US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448398" y="2052439"/>
            <a:ext cx="1908000" cy="4536695"/>
            <a:chOff x="1852258" y="2454300"/>
            <a:chExt cx="1512168" cy="4320480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1852258" y="2454300"/>
              <a:ext cx="1512168" cy="4320480"/>
              <a:chOff x="1852258" y="2552728"/>
              <a:chExt cx="1512168" cy="4320480"/>
            </a:xfrm>
          </p:grpSpPr>
          <p:grpSp>
            <p:nvGrpSpPr>
              <p:cNvPr id="53" name="グループ化 52"/>
              <p:cNvGrpSpPr/>
              <p:nvPr/>
            </p:nvGrpSpPr>
            <p:grpSpPr>
              <a:xfrm>
                <a:off x="1852258" y="2552728"/>
                <a:ext cx="1512168" cy="4320480"/>
                <a:chOff x="324398" y="2772410"/>
                <a:chExt cx="1840696" cy="4100544"/>
              </a:xfrm>
            </p:grpSpPr>
            <p:sp>
              <p:nvSpPr>
                <p:cNvPr id="55" name="正方形/長方形 54"/>
                <p:cNvSpPr/>
                <p:nvPr/>
              </p:nvSpPr>
              <p:spPr>
                <a:xfrm>
                  <a:off x="324398" y="2772410"/>
                  <a:ext cx="1840696" cy="54000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r>
                    <a:rPr kumimoji="1" lang="ja-JP" altLang="en-US" sz="16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　　 </a:t>
                  </a:r>
                  <a:r>
                    <a:rPr kumimoji="1"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水素利活用</a:t>
                  </a:r>
                  <a:endParaRPr kumimoji="1" lang="en-US" altLang="ja-JP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　　 の将来予測</a:t>
                  </a:r>
                  <a:endParaRPr kumimoji="1" lang="en-US" altLang="ja-JP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56" name="正方形/長方形 55"/>
                <p:cNvSpPr/>
                <p:nvPr/>
              </p:nvSpPr>
              <p:spPr>
                <a:xfrm>
                  <a:off x="324398" y="3311998"/>
                  <a:ext cx="1840696" cy="35609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08000" tIns="0" rIns="108000" bIns="0" rtlCol="0" anchor="ctr"/>
                <a:lstStyle/>
                <a:p>
                  <a:endParaRPr lang="en-US" altLang="ja-JP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57" name="正方形/長方形 56"/>
              <p:cNvSpPr/>
              <p:nvPr/>
            </p:nvSpPr>
            <p:spPr>
              <a:xfrm>
                <a:off x="1908350" y="2592338"/>
                <a:ext cx="503832" cy="468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kumimoji="1" lang="en-US" altLang="ja-JP" sz="16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(2)</a:t>
                </a:r>
                <a:r>
                  <a:rPr kumimoji="1" lang="ja-JP" altLang="en-US" sz="16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8" name="正方形/長方形 57"/>
            <p:cNvSpPr/>
            <p:nvPr/>
          </p:nvSpPr>
          <p:spPr>
            <a:xfrm>
              <a:off x="1980134" y="3256714"/>
              <a:ext cx="1269349" cy="2352090"/>
            </a:xfrm>
            <a:prstGeom prst="rect">
              <a:avLst/>
            </a:prstGeom>
            <a:noFill/>
            <a:ln w="95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①将来</a:t>
              </a:r>
              <a:r>
                <a:rPr lang="ja-JP" altLang="en-US" sz="1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おける水素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アプリケーションの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導入可能性調査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②将来における水素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の取扱量の検討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608712" y="2052441"/>
            <a:ext cx="1907926" cy="4536696"/>
            <a:chOff x="3564310" y="2551796"/>
            <a:chExt cx="1512168" cy="4320481"/>
          </a:xfrm>
        </p:grpSpPr>
        <p:grpSp>
          <p:nvGrpSpPr>
            <p:cNvPr id="59" name="グループ化 58"/>
            <p:cNvGrpSpPr/>
            <p:nvPr/>
          </p:nvGrpSpPr>
          <p:grpSpPr>
            <a:xfrm>
              <a:off x="3564310" y="2551796"/>
              <a:ext cx="1512168" cy="4320481"/>
              <a:chOff x="324398" y="2772410"/>
              <a:chExt cx="1840696" cy="4100545"/>
            </a:xfrm>
          </p:grpSpPr>
          <p:sp>
            <p:nvSpPr>
              <p:cNvPr id="60" name="正方形/長方形 59"/>
              <p:cNvSpPr/>
              <p:nvPr/>
            </p:nvSpPr>
            <p:spPr>
              <a:xfrm>
                <a:off x="324398" y="2772410"/>
                <a:ext cx="1840696" cy="540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kumimoji="1" lang="ja-JP" altLang="en-US" sz="16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 </a:t>
                </a:r>
                <a:r>
                  <a:rPr kumimoji="1" lang="ja-JP" altLang="en-US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ＣＯ</a:t>
                </a:r>
                <a:r>
                  <a:rPr lang="ja-JP" altLang="en-US" sz="11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２</a:t>
                </a:r>
                <a:r>
                  <a:rPr lang="ja-JP" altLang="en-US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削減</a:t>
                </a:r>
                <a:endParaRPr lang="en-US" altLang="ja-JP" sz="15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kumimoji="1" lang="ja-JP" altLang="en-US" sz="1500" b="1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kumimoji="1" lang="ja-JP" altLang="en-US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効果の試算</a:t>
                </a:r>
                <a:endParaRPr kumimoji="1" lang="en-US" altLang="ja-JP" sz="15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324398" y="3312000"/>
                <a:ext cx="1840696" cy="35609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8000" tIns="0" rIns="108000" bIns="0" rtlCol="0" anchor="ctr"/>
              <a:lstStyle/>
              <a:p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62" name="正方形/長方形 61"/>
            <p:cNvSpPr/>
            <p:nvPr/>
          </p:nvSpPr>
          <p:spPr>
            <a:xfrm>
              <a:off x="3608193" y="2592338"/>
              <a:ext cx="503832" cy="468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kumimoji="1" lang="en-US" altLang="ja-JP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(3)</a:t>
              </a:r>
              <a:r>
                <a:rPr kumimoji="1" lang="ja-JP" altLang="en-US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685719" y="3354532"/>
              <a:ext cx="1269349" cy="2931268"/>
            </a:xfrm>
            <a:prstGeom prst="rect">
              <a:avLst/>
            </a:prstGeom>
            <a:noFill/>
            <a:ln w="95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将来予測結果を踏まえ、信頼性の高い最新の効果測定方法を用いてアプリケーション毎にＣＯ</a:t>
              </a:r>
              <a:r>
                <a:rPr lang="ja-JP" altLang="en-US" sz="11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削減効果を試算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0" name="右矢印 69"/>
          <p:cNvSpPr/>
          <p:nvPr/>
        </p:nvSpPr>
        <p:spPr>
          <a:xfrm>
            <a:off x="2274166" y="3432916"/>
            <a:ext cx="210024" cy="1504363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右矢印 70"/>
          <p:cNvSpPr/>
          <p:nvPr/>
        </p:nvSpPr>
        <p:spPr>
          <a:xfrm>
            <a:off x="4434406" y="3432915"/>
            <a:ext cx="210024" cy="1504363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6768878" y="2052441"/>
            <a:ext cx="1908000" cy="4536696"/>
            <a:chOff x="5256496" y="2016274"/>
            <a:chExt cx="2411501" cy="4320481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5256496" y="2016274"/>
              <a:ext cx="2411501" cy="4320481"/>
              <a:chOff x="5256496" y="2016274"/>
              <a:chExt cx="2411501" cy="4320481"/>
            </a:xfrm>
          </p:grpSpPr>
          <p:grpSp>
            <p:nvGrpSpPr>
              <p:cNvPr id="64" name="グループ化 63"/>
              <p:cNvGrpSpPr/>
              <p:nvPr/>
            </p:nvGrpSpPr>
            <p:grpSpPr>
              <a:xfrm>
                <a:off x="5256496" y="2016274"/>
                <a:ext cx="2411501" cy="4320481"/>
                <a:chOff x="324398" y="2772410"/>
                <a:chExt cx="1840696" cy="4100545"/>
              </a:xfrm>
            </p:grpSpPr>
            <p:sp>
              <p:nvSpPr>
                <p:cNvPr id="65" name="正方形/長方形 64"/>
                <p:cNvSpPr/>
                <p:nvPr/>
              </p:nvSpPr>
              <p:spPr>
                <a:xfrm>
                  <a:off x="324398" y="2772410"/>
                  <a:ext cx="1840696" cy="54000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r>
                    <a:rPr kumimoji="1" lang="ja-JP" altLang="en-US" sz="16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　　</a:t>
                  </a:r>
                  <a:r>
                    <a:rPr kumimoji="1"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水素ポテンシャル</a:t>
                  </a:r>
                  <a:endParaRPr kumimoji="1" lang="en-US" altLang="ja-JP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500" b="1" dirty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</a:t>
                  </a:r>
                  <a:r>
                    <a:rPr lang="ja-JP" altLang="en-US" sz="1500" b="1" dirty="0" smtClean="0">
                      <a:solidFill>
                        <a:srgbClr val="00206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　　　マップの作成</a:t>
                  </a:r>
                  <a:endParaRPr kumimoji="1" lang="en-US" altLang="ja-JP" sz="1500" b="1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>
                <a:xfrm>
                  <a:off x="324398" y="3311999"/>
                  <a:ext cx="1840696" cy="356095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08000" tIns="0" rIns="108000" bIns="0" rtlCol="0" anchor="ctr"/>
                <a:lstStyle/>
                <a:p>
                  <a:endParaRPr lang="en-US" altLang="ja-JP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68" name="正方形/長方形 67"/>
              <p:cNvSpPr/>
              <p:nvPr/>
            </p:nvSpPr>
            <p:spPr>
              <a:xfrm>
                <a:off x="5359665" y="2819010"/>
                <a:ext cx="2205162" cy="39561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8000" tIns="0" rIns="108000" bIns="0" rtlCol="0" anchor="t" anchorCtr="0"/>
              <a:lstStyle/>
              <a:p>
                <a:r>
                  <a:rPr lang="en-US" altLang="ja-JP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(1)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から</a:t>
                </a:r>
                <a:r>
                  <a:rPr lang="en-US" altLang="ja-JP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(3)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の結果をマップ化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5440837" y="3214624"/>
                <a:ext cx="2102191" cy="19345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インターネット上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で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公表</a:t>
                </a:r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することを前提に、一元的に把握できるとともに、アプリケーション毎に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必要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に</a:t>
                </a:r>
                <a:r>
                  <a:rPr lang="ja-JP" altLang="en-US" sz="1400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応じて一つまたは複数の項目を抽出し、使用できる</a:t>
                </a:r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構成を</a:t>
                </a:r>
                <a:endParaRPr lang="en-US" altLang="ja-JP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想定</a:t>
                </a:r>
                <a:endParaRPr lang="en-US" altLang="ja-JP" sz="1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67" name="正方形/長方形 66"/>
            <p:cNvSpPr/>
            <p:nvPr/>
          </p:nvSpPr>
          <p:spPr>
            <a:xfrm>
              <a:off x="5379018" y="2066755"/>
              <a:ext cx="489922" cy="468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kumimoji="1" lang="en-US" altLang="ja-JP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(4)</a:t>
              </a:r>
              <a:r>
                <a:rPr kumimoji="1" lang="ja-JP" altLang="en-US" sz="1600" b="1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3" name="正方形/長方形 72"/>
          <p:cNvSpPr/>
          <p:nvPr/>
        </p:nvSpPr>
        <p:spPr>
          <a:xfrm>
            <a:off x="1352799" y="756295"/>
            <a:ext cx="89082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関西広域連合を構成する府県市（滋賀県、京都府、大阪府、兵庫県、奈良県、和歌山県、鳥取県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、徳島県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、京都市、大阪市、堺市及び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神戸市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の区域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179933" y="828303"/>
            <a:ext cx="1044000" cy="396000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対象区域</a:t>
            </a:r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707923" y="193199"/>
            <a:ext cx="7560840" cy="41908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298" tIns="36649" rIns="73298" bIns="36649" rtlCol="0" anchor="ctr"/>
          <a:lstStyle/>
          <a:p>
            <a:pPr algn="ctr"/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ポテンシャルマップ（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年度事業）　業務内容</a:t>
            </a:r>
            <a:endParaRPr lang="ja-JP" altLang="en-US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06300" y="6841212"/>
            <a:ext cx="9329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プロポーザル方式により、マップ作成業務の受託者に日本環境技研株式会社（東京都）を選定</a:t>
            </a:r>
            <a:endParaRPr lang="ja-JP" altLang="en-US" sz="1800" b="1" u="sng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右矢印 71"/>
          <p:cNvSpPr/>
          <p:nvPr/>
        </p:nvSpPr>
        <p:spPr>
          <a:xfrm>
            <a:off x="6594646" y="3432916"/>
            <a:ext cx="210024" cy="1504363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045070" y="7165047"/>
            <a:ext cx="360000" cy="360000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620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388</Words>
  <Application>Microsoft Office PowerPoint</Application>
  <PresentationFormat>ユーザー設定</PresentationFormat>
  <Paragraphs>88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資料　２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2017-09-06T09:54:42Z</cp:lastPrinted>
  <dcterms:created xsi:type="dcterms:W3CDTF">2017-08-17T00:05:50Z</dcterms:created>
  <dcterms:modified xsi:type="dcterms:W3CDTF">2017-09-07T10:28:19Z</dcterms:modified>
</cp:coreProperties>
</file>