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8" r:id="rId2"/>
    <p:sldId id="291" r:id="rId3"/>
    <p:sldId id="269" r:id="rId4"/>
    <p:sldId id="280" r:id="rId5"/>
    <p:sldId id="287" r:id="rId6"/>
    <p:sldId id="285" r:id="rId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1140" y="-180"/>
      </p:cViewPr>
      <p:guideLst>
        <p:guide orient="horz" pos="2160"/>
        <p:guide pos="2880"/>
      </p:guideLst>
    </p:cSldViewPr>
  </p:slideViewPr>
  <p:notesTextViewPr>
    <p:cViewPr>
      <p:scale>
        <a:sx n="1" d="1"/>
        <a:sy n="1" d="1"/>
      </p:scale>
      <p:origin x="0" y="0"/>
    </p:cViewPr>
  </p:notesTextViewPr>
  <p:notesViewPr>
    <p:cSldViewPr snapToGrid="0">
      <p:cViewPr varScale="1">
        <p:scale>
          <a:sx n="51" d="100"/>
          <a:sy n="51" d="100"/>
        </p:scale>
        <p:origin x="-2952" y="-90"/>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1D511E35-6780-4A5A-A9C6-FC6C2551D823}" type="datetimeFigureOut">
              <a:rPr kumimoji="1" lang="ja-JP" altLang="en-US" smtClean="0"/>
              <a:t>2017/3/28</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23306A4C-0F1E-4E91-B75E-9385D8B1441C}" type="slidenum">
              <a:rPr kumimoji="1" lang="ja-JP" altLang="en-US" smtClean="0"/>
              <a:t>‹#›</a:t>
            </a:fld>
            <a:endParaRPr kumimoji="1" lang="ja-JP" altLang="en-US"/>
          </a:p>
        </p:txBody>
      </p:sp>
    </p:spTree>
    <p:extLst>
      <p:ext uri="{BB962C8B-B14F-4D97-AF65-F5344CB8AC3E}">
        <p14:creationId xmlns:p14="http://schemas.microsoft.com/office/powerpoint/2010/main" val="677569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3306A4C-0F1E-4E91-B75E-9385D8B1441C}" type="slidenum">
              <a:rPr kumimoji="1" lang="ja-JP" altLang="en-US" smtClean="0"/>
              <a:t>2</a:t>
            </a:fld>
            <a:endParaRPr kumimoji="1" lang="ja-JP" altLang="en-US"/>
          </a:p>
        </p:txBody>
      </p:sp>
    </p:spTree>
    <p:extLst>
      <p:ext uri="{BB962C8B-B14F-4D97-AF65-F5344CB8AC3E}">
        <p14:creationId xmlns:p14="http://schemas.microsoft.com/office/powerpoint/2010/main" val="1427243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811213"/>
            <a:ext cx="5399088" cy="40497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515347-4D58-4581-9E7E-73B453D69BE7}" type="slidenum">
              <a:rPr kumimoji="1" lang="ja-JP" altLang="en-US" smtClean="0"/>
              <a:t>3</a:t>
            </a:fld>
            <a:endParaRPr kumimoji="1" lang="ja-JP" altLang="en-US"/>
          </a:p>
        </p:txBody>
      </p:sp>
    </p:spTree>
    <p:extLst>
      <p:ext uri="{BB962C8B-B14F-4D97-AF65-F5344CB8AC3E}">
        <p14:creationId xmlns:p14="http://schemas.microsoft.com/office/powerpoint/2010/main" val="2921707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3E7047E-26AA-4B87-B86D-F276852B9C00}" type="datetimeFigureOut">
              <a:rPr kumimoji="1" lang="ja-JP" altLang="en-US" smtClean="0"/>
              <a:t>2017/3/28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55F56E-F031-4A09-BCBB-82D38BADB297}" type="slidenum">
              <a:rPr kumimoji="1" lang="ja-JP" altLang="en-US" smtClean="0"/>
              <a:t>‹#›</a:t>
            </a:fld>
            <a:endParaRPr kumimoji="1" lang="ja-JP" altLang="en-US"/>
          </a:p>
        </p:txBody>
      </p:sp>
    </p:spTree>
    <p:extLst>
      <p:ext uri="{BB962C8B-B14F-4D97-AF65-F5344CB8AC3E}">
        <p14:creationId xmlns:p14="http://schemas.microsoft.com/office/powerpoint/2010/main" val="37087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3E7047E-26AA-4B87-B86D-F276852B9C00}" type="datetimeFigureOut">
              <a:rPr kumimoji="1" lang="ja-JP" altLang="en-US" smtClean="0"/>
              <a:t>2017/3/28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55F56E-F031-4A09-BCBB-82D38BADB297}" type="slidenum">
              <a:rPr kumimoji="1" lang="ja-JP" altLang="en-US" smtClean="0"/>
              <a:t>‹#›</a:t>
            </a:fld>
            <a:endParaRPr kumimoji="1" lang="ja-JP" altLang="en-US"/>
          </a:p>
        </p:txBody>
      </p:sp>
    </p:spTree>
    <p:extLst>
      <p:ext uri="{BB962C8B-B14F-4D97-AF65-F5344CB8AC3E}">
        <p14:creationId xmlns:p14="http://schemas.microsoft.com/office/powerpoint/2010/main" val="2158751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3E7047E-26AA-4B87-B86D-F276852B9C00}" type="datetimeFigureOut">
              <a:rPr kumimoji="1" lang="ja-JP" altLang="en-US" smtClean="0"/>
              <a:t>2017/3/28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55F56E-F031-4A09-BCBB-82D38BADB297}" type="slidenum">
              <a:rPr kumimoji="1" lang="ja-JP" altLang="en-US" smtClean="0"/>
              <a:t>‹#›</a:t>
            </a:fld>
            <a:endParaRPr kumimoji="1" lang="ja-JP" altLang="en-US"/>
          </a:p>
        </p:txBody>
      </p:sp>
    </p:spTree>
    <p:extLst>
      <p:ext uri="{BB962C8B-B14F-4D97-AF65-F5344CB8AC3E}">
        <p14:creationId xmlns:p14="http://schemas.microsoft.com/office/powerpoint/2010/main" val="1156395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3E7047E-26AA-4B87-B86D-F276852B9C00}" type="datetimeFigureOut">
              <a:rPr kumimoji="1" lang="ja-JP" altLang="en-US" smtClean="0"/>
              <a:t>2017/3/28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55F56E-F031-4A09-BCBB-82D38BADB297}" type="slidenum">
              <a:rPr kumimoji="1" lang="ja-JP" altLang="en-US" smtClean="0"/>
              <a:t>‹#›</a:t>
            </a:fld>
            <a:endParaRPr kumimoji="1" lang="ja-JP" altLang="en-US"/>
          </a:p>
        </p:txBody>
      </p:sp>
    </p:spTree>
    <p:extLst>
      <p:ext uri="{BB962C8B-B14F-4D97-AF65-F5344CB8AC3E}">
        <p14:creationId xmlns:p14="http://schemas.microsoft.com/office/powerpoint/2010/main" val="1871715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3E7047E-26AA-4B87-B86D-F276852B9C00}" type="datetimeFigureOut">
              <a:rPr kumimoji="1" lang="ja-JP" altLang="en-US" smtClean="0"/>
              <a:t>2017/3/28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55F56E-F031-4A09-BCBB-82D38BADB297}" type="slidenum">
              <a:rPr kumimoji="1" lang="ja-JP" altLang="en-US" smtClean="0"/>
              <a:t>‹#›</a:t>
            </a:fld>
            <a:endParaRPr kumimoji="1" lang="ja-JP" altLang="en-US"/>
          </a:p>
        </p:txBody>
      </p:sp>
    </p:spTree>
    <p:extLst>
      <p:ext uri="{BB962C8B-B14F-4D97-AF65-F5344CB8AC3E}">
        <p14:creationId xmlns:p14="http://schemas.microsoft.com/office/powerpoint/2010/main" val="1002779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3E7047E-26AA-4B87-B86D-F276852B9C00}" type="datetimeFigureOut">
              <a:rPr kumimoji="1" lang="ja-JP" altLang="en-US" smtClean="0"/>
              <a:t>2017/3/28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55F56E-F031-4A09-BCBB-82D38BADB297}" type="slidenum">
              <a:rPr kumimoji="1" lang="ja-JP" altLang="en-US" smtClean="0"/>
              <a:t>‹#›</a:t>
            </a:fld>
            <a:endParaRPr kumimoji="1" lang="ja-JP" altLang="en-US"/>
          </a:p>
        </p:txBody>
      </p:sp>
    </p:spTree>
    <p:extLst>
      <p:ext uri="{BB962C8B-B14F-4D97-AF65-F5344CB8AC3E}">
        <p14:creationId xmlns:p14="http://schemas.microsoft.com/office/powerpoint/2010/main" val="218665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3E7047E-26AA-4B87-B86D-F276852B9C00}" type="datetimeFigureOut">
              <a:rPr kumimoji="1" lang="ja-JP" altLang="en-US" smtClean="0"/>
              <a:t>2017/3/28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755F56E-F031-4A09-BCBB-82D38BADB297}" type="slidenum">
              <a:rPr kumimoji="1" lang="ja-JP" altLang="en-US" smtClean="0"/>
              <a:t>‹#›</a:t>
            </a:fld>
            <a:endParaRPr kumimoji="1" lang="ja-JP" altLang="en-US"/>
          </a:p>
        </p:txBody>
      </p:sp>
    </p:spTree>
    <p:extLst>
      <p:ext uri="{BB962C8B-B14F-4D97-AF65-F5344CB8AC3E}">
        <p14:creationId xmlns:p14="http://schemas.microsoft.com/office/powerpoint/2010/main" val="3553486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3E7047E-26AA-4B87-B86D-F276852B9C00}" type="datetimeFigureOut">
              <a:rPr kumimoji="1" lang="ja-JP" altLang="en-US" smtClean="0"/>
              <a:t>2017/3/28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755F56E-F031-4A09-BCBB-82D38BADB297}" type="slidenum">
              <a:rPr kumimoji="1" lang="ja-JP" altLang="en-US" smtClean="0"/>
              <a:t>‹#›</a:t>
            </a:fld>
            <a:endParaRPr kumimoji="1" lang="ja-JP" altLang="en-US"/>
          </a:p>
        </p:txBody>
      </p:sp>
    </p:spTree>
    <p:extLst>
      <p:ext uri="{BB962C8B-B14F-4D97-AF65-F5344CB8AC3E}">
        <p14:creationId xmlns:p14="http://schemas.microsoft.com/office/powerpoint/2010/main" val="175399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E7047E-26AA-4B87-B86D-F276852B9C00}" type="datetimeFigureOut">
              <a:rPr kumimoji="1" lang="ja-JP" altLang="en-US" smtClean="0"/>
              <a:t>2017/3/28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755F56E-F031-4A09-BCBB-82D38BADB297}" type="slidenum">
              <a:rPr kumimoji="1" lang="ja-JP" altLang="en-US" smtClean="0"/>
              <a:t>‹#›</a:t>
            </a:fld>
            <a:endParaRPr kumimoji="1" lang="ja-JP" altLang="en-US"/>
          </a:p>
        </p:txBody>
      </p:sp>
    </p:spTree>
    <p:extLst>
      <p:ext uri="{BB962C8B-B14F-4D97-AF65-F5344CB8AC3E}">
        <p14:creationId xmlns:p14="http://schemas.microsoft.com/office/powerpoint/2010/main" val="23830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3E7047E-26AA-4B87-B86D-F276852B9C00}" type="datetimeFigureOut">
              <a:rPr kumimoji="1" lang="ja-JP" altLang="en-US" smtClean="0"/>
              <a:t>2017/3/28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55F56E-F031-4A09-BCBB-82D38BADB297}" type="slidenum">
              <a:rPr kumimoji="1" lang="ja-JP" altLang="en-US" smtClean="0"/>
              <a:t>‹#›</a:t>
            </a:fld>
            <a:endParaRPr kumimoji="1" lang="ja-JP" altLang="en-US"/>
          </a:p>
        </p:txBody>
      </p:sp>
    </p:spTree>
    <p:extLst>
      <p:ext uri="{BB962C8B-B14F-4D97-AF65-F5344CB8AC3E}">
        <p14:creationId xmlns:p14="http://schemas.microsoft.com/office/powerpoint/2010/main" val="1078688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3E7047E-26AA-4B87-B86D-F276852B9C00}" type="datetimeFigureOut">
              <a:rPr kumimoji="1" lang="ja-JP" altLang="en-US" smtClean="0"/>
              <a:t>2017/3/28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55F56E-F031-4A09-BCBB-82D38BADB297}" type="slidenum">
              <a:rPr kumimoji="1" lang="ja-JP" altLang="en-US" smtClean="0"/>
              <a:t>‹#›</a:t>
            </a:fld>
            <a:endParaRPr kumimoji="1" lang="ja-JP" altLang="en-US"/>
          </a:p>
        </p:txBody>
      </p:sp>
    </p:spTree>
    <p:extLst>
      <p:ext uri="{BB962C8B-B14F-4D97-AF65-F5344CB8AC3E}">
        <p14:creationId xmlns:p14="http://schemas.microsoft.com/office/powerpoint/2010/main" val="1209389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7047E-26AA-4B87-B86D-F276852B9C00}" type="datetimeFigureOut">
              <a:rPr kumimoji="1" lang="ja-JP" altLang="en-US" smtClean="0"/>
              <a:t>2017/3/28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5F56E-F031-4A09-BCBB-82D38BADB297}" type="slidenum">
              <a:rPr kumimoji="1" lang="ja-JP" altLang="en-US" smtClean="0"/>
              <a:t>‹#›</a:t>
            </a:fld>
            <a:endParaRPr kumimoji="1" lang="ja-JP" altLang="en-US"/>
          </a:p>
        </p:txBody>
      </p:sp>
    </p:spTree>
    <p:extLst>
      <p:ext uri="{BB962C8B-B14F-4D97-AF65-F5344CB8AC3E}">
        <p14:creationId xmlns:p14="http://schemas.microsoft.com/office/powerpoint/2010/main" val="444468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187624" y="963337"/>
            <a:ext cx="5832648" cy="11378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33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来年度へ</a:t>
            </a:r>
            <a:r>
              <a:rPr lang="ja-JP" altLang="en-US" sz="33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向</a:t>
            </a:r>
            <a:r>
              <a:rPr lang="ja-JP" altLang="en-US" sz="33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けて</a:t>
            </a:r>
            <a:endParaRPr lang="en-US" altLang="ja-JP" sz="33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953139" y="2219055"/>
            <a:ext cx="8134951" cy="6171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１</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】H</a:t>
            </a:r>
            <a:r>
              <a:rPr lang="en-US" altLang="ja-JP"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ビジョンに基づく新規プロジェクトの実施について</a:t>
            </a:r>
            <a:endPar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日立造船</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SOFC</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実証事業～</a:t>
            </a:r>
            <a:endPar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合理的な規制緩和の推進について</a:t>
            </a:r>
            <a:endPar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年度における府市の取組について</a:t>
            </a:r>
            <a:endPar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４</a:t>
            </a:r>
            <a:r>
              <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広域</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連合の取組について</a:t>
            </a:r>
            <a:endParaRPr lang="en-US" altLang="ja-JP"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7884368" y="116632"/>
            <a:ext cx="1024054" cy="470412"/>
          </a:xfrm>
          <a:prstGeom prst="roundRect">
            <a:avLst>
              <a:gd name="adj" fmla="val 0"/>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資料２</a:t>
            </a:r>
            <a:endParaRPr lang="en-US" altLang="ja-JP"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8656043" y="6597352"/>
            <a:ext cx="432048" cy="180020"/>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12532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815144" y="2818604"/>
            <a:ext cx="481211" cy="342862"/>
          </a:xfrm>
          <a:prstGeom prst="rect">
            <a:avLst/>
          </a:prstGeom>
        </p:spPr>
      </p:pic>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4953" y="2818604"/>
            <a:ext cx="412268" cy="332731"/>
          </a:xfrm>
          <a:prstGeom prst="rect">
            <a:avLst/>
          </a:prstGeom>
        </p:spPr>
      </p:pic>
      <p:pic>
        <p:nvPicPr>
          <p:cNvPr id="18" name="図 17"/>
          <p:cNvPicPr>
            <a:picLocks noChangeAspect="1"/>
          </p:cNvPicPr>
          <p:nvPr/>
        </p:nvPicPr>
        <p:blipFill rotWithShape="1">
          <a:blip r:embed="rId5" cstate="print">
            <a:extLst>
              <a:ext uri="{28A0092B-C50C-407E-A947-70E740481C1C}">
                <a14:useLocalDpi xmlns:a14="http://schemas.microsoft.com/office/drawing/2010/main" val="0"/>
              </a:ext>
            </a:extLst>
          </a:blip>
          <a:srcRect b="7622"/>
          <a:stretch/>
        </p:blipFill>
        <p:spPr>
          <a:xfrm>
            <a:off x="4890779" y="2818604"/>
            <a:ext cx="524354" cy="342862"/>
          </a:xfrm>
          <a:prstGeom prst="rect">
            <a:avLst/>
          </a:prstGeom>
        </p:spPr>
      </p:pic>
      <p:pic>
        <p:nvPicPr>
          <p:cNvPr id="19" name="図 18"/>
          <p:cNvPicPr>
            <a:picLocks noChangeAspect="1"/>
          </p:cNvPicPr>
          <p:nvPr/>
        </p:nvPicPr>
        <p:blipFill rotWithShape="1">
          <a:blip r:embed="rId6" cstate="print">
            <a:extLst>
              <a:ext uri="{28A0092B-C50C-407E-A947-70E740481C1C}">
                <a14:useLocalDpi xmlns:a14="http://schemas.microsoft.com/office/drawing/2010/main" val="0"/>
              </a:ext>
            </a:extLst>
          </a:blip>
          <a:srcRect b="9359"/>
          <a:stretch/>
        </p:blipFill>
        <p:spPr>
          <a:xfrm>
            <a:off x="5546414" y="2818604"/>
            <a:ext cx="445163" cy="301073"/>
          </a:xfrm>
          <a:prstGeom prst="rect">
            <a:avLst/>
          </a:prstGeom>
        </p:spPr>
      </p:pic>
      <p:sp>
        <p:nvSpPr>
          <p:cNvPr id="46" name="角丸四角形 45"/>
          <p:cNvSpPr/>
          <p:nvPr/>
        </p:nvSpPr>
        <p:spPr>
          <a:xfrm>
            <a:off x="1055830" y="5766868"/>
            <a:ext cx="7388686" cy="995083"/>
          </a:xfrm>
          <a:prstGeom prst="roundRect">
            <a:avLst>
              <a:gd name="adj" fmla="val 0"/>
            </a:avLst>
          </a:prstGeo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lIns="35998" tIns="29873" rIns="0" bIns="29873" anchor="ctr" anchorCtr="0"/>
          <a:lstStyle/>
          <a:p>
            <a:pPr algn="ctr" defTabSz="1334139">
              <a:lnSpc>
                <a:spcPts val="1800"/>
              </a:lnSpc>
              <a:defRPr/>
            </a:pPr>
            <a:r>
              <a:rPr lang="ja-JP" altLang="en-US" sz="1600" b="1" dirty="0">
                <a:solidFill>
                  <a:schemeClr val="bg1"/>
                </a:solidFill>
                <a:latin typeface="Meiryo UI" pitchFamily="50" charset="-128"/>
                <a:ea typeface="Meiryo UI" pitchFamily="50" charset="-128"/>
                <a:cs typeface="Meiryo UI" pitchFamily="50" charset="-128"/>
              </a:rPr>
              <a:t>今回、日立造船株式会社</a:t>
            </a:r>
            <a:r>
              <a:rPr lang="ja-JP" altLang="en-US" sz="1600" b="1" dirty="0" smtClean="0">
                <a:solidFill>
                  <a:schemeClr val="bg1"/>
                </a:solidFill>
                <a:latin typeface="Meiryo UI" pitchFamily="50" charset="-128"/>
                <a:ea typeface="Meiryo UI" pitchFamily="50" charset="-128"/>
                <a:cs typeface="Meiryo UI" pitchFamily="50" charset="-128"/>
              </a:rPr>
              <a:t>が業務</a:t>
            </a:r>
            <a:r>
              <a:rPr lang="ja-JP" altLang="en-US" sz="1600" b="1" dirty="0">
                <a:solidFill>
                  <a:schemeClr val="bg1"/>
                </a:solidFill>
                <a:latin typeface="Meiryo UI" pitchFamily="50" charset="-128"/>
                <a:ea typeface="Meiryo UI" pitchFamily="50" charset="-128"/>
                <a:cs typeface="Meiryo UI" pitchFamily="50" charset="-128"/>
              </a:rPr>
              <a:t>・産業用燃料電池</a:t>
            </a:r>
            <a:r>
              <a:rPr lang="en-US" altLang="ja-JP" sz="1600" b="1" dirty="0">
                <a:solidFill>
                  <a:schemeClr val="bg1"/>
                </a:solidFill>
                <a:latin typeface="Meiryo UI" pitchFamily="50" charset="-128"/>
                <a:ea typeface="Meiryo UI" pitchFamily="50" charset="-128"/>
                <a:cs typeface="Meiryo UI" pitchFamily="50" charset="-128"/>
              </a:rPr>
              <a:t>〔</a:t>
            </a:r>
            <a:r>
              <a:rPr lang="ja-JP" altLang="en-US" sz="1600" b="1" dirty="0">
                <a:solidFill>
                  <a:schemeClr val="bg1"/>
                </a:solidFill>
                <a:latin typeface="Meiryo UI" pitchFamily="50" charset="-128"/>
                <a:ea typeface="Meiryo UI" pitchFamily="50" charset="-128"/>
                <a:cs typeface="Meiryo UI" pitchFamily="50" charset="-128"/>
              </a:rPr>
              <a:t>ＳＯＦＣ型</a:t>
            </a:r>
            <a:r>
              <a:rPr lang="en-US" altLang="ja-JP" sz="1600" b="1" dirty="0">
                <a:solidFill>
                  <a:schemeClr val="bg1"/>
                </a:solidFill>
                <a:latin typeface="Meiryo UI" pitchFamily="50" charset="-128"/>
                <a:ea typeface="Meiryo UI" pitchFamily="50" charset="-128"/>
                <a:cs typeface="Meiryo UI" pitchFamily="50" charset="-128"/>
              </a:rPr>
              <a:t>〕</a:t>
            </a:r>
            <a:r>
              <a:rPr lang="ja-JP" altLang="en-US" sz="1600" b="1" dirty="0">
                <a:solidFill>
                  <a:schemeClr val="bg1"/>
                </a:solidFill>
                <a:latin typeface="Meiryo UI" pitchFamily="50" charset="-128"/>
                <a:ea typeface="Meiryo UI" pitchFamily="50" charset="-128"/>
                <a:cs typeface="Meiryo UI" pitchFamily="50" charset="-128"/>
              </a:rPr>
              <a:t>の</a:t>
            </a:r>
            <a:endParaRPr lang="en-US" altLang="ja-JP" sz="1600" b="1" dirty="0">
              <a:solidFill>
                <a:schemeClr val="bg1"/>
              </a:solidFill>
              <a:latin typeface="Meiryo UI" pitchFamily="50" charset="-128"/>
              <a:ea typeface="Meiryo UI" pitchFamily="50" charset="-128"/>
              <a:cs typeface="Meiryo UI" pitchFamily="50" charset="-128"/>
            </a:endParaRPr>
          </a:p>
          <a:p>
            <a:pPr algn="ctr" defTabSz="1334139">
              <a:lnSpc>
                <a:spcPts val="1800"/>
              </a:lnSpc>
              <a:defRPr/>
            </a:pPr>
            <a:r>
              <a:rPr lang="ja-JP" altLang="en-US" sz="1600" b="1" dirty="0">
                <a:solidFill>
                  <a:schemeClr val="bg1"/>
                </a:solidFill>
                <a:latin typeface="Meiryo UI" pitchFamily="50" charset="-128"/>
                <a:ea typeface="Meiryo UI" pitchFamily="50" charset="-128"/>
                <a:cs typeface="Meiryo UI" pitchFamily="50" charset="-128"/>
              </a:rPr>
              <a:t>２０１７年市場投入に向けた実証事業</a:t>
            </a:r>
            <a:r>
              <a:rPr lang="ja-JP" altLang="en-US" sz="1600" b="1" dirty="0" smtClean="0">
                <a:solidFill>
                  <a:schemeClr val="bg1"/>
                </a:solidFill>
                <a:latin typeface="Meiryo UI" pitchFamily="50" charset="-128"/>
                <a:ea typeface="Meiryo UI" pitchFamily="50" charset="-128"/>
                <a:cs typeface="Meiryo UI" pitchFamily="50" charset="-128"/>
              </a:rPr>
              <a:t>を、大阪</a:t>
            </a:r>
            <a:r>
              <a:rPr lang="ja-JP" altLang="en-US" sz="1600" b="1" dirty="0">
                <a:solidFill>
                  <a:schemeClr val="bg1"/>
                </a:solidFill>
                <a:latin typeface="Meiryo UI" pitchFamily="50" charset="-128"/>
                <a:ea typeface="Meiryo UI" pitchFamily="50" charset="-128"/>
                <a:cs typeface="Meiryo UI" pitchFamily="50" charset="-128"/>
              </a:rPr>
              <a:t>で実施</a:t>
            </a:r>
          </a:p>
          <a:p>
            <a:pPr defTabSz="1334139">
              <a:lnSpc>
                <a:spcPts val="1400"/>
              </a:lnSpc>
              <a:defRPr/>
            </a:pPr>
            <a:r>
              <a:rPr lang="ja-JP" altLang="en-US" sz="1200" b="1" dirty="0" smtClean="0">
                <a:solidFill>
                  <a:schemeClr val="bg1"/>
                </a:solidFill>
                <a:latin typeface="Meiryo UI" pitchFamily="50" charset="-128"/>
                <a:ea typeface="Meiryo UI" pitchFamily="50" charset="-128"/>
                <a:cs typeface="Meiryo UI" pitchFamily="50" charset="-128"/>
              </a:rPr>
              <a:t>　　　　　　　　　　　　　</a:t>
            </a:r>
            <a:r>
              <a:rPr lang="ja-JP" altLang="en-US" sz="1100" b="1" dirty="0" smtClean="0">
                <a:solidFill>
                  <a:schemeClr val="bg1"/>
                </a:solidFill>
                <a:latin typeface="Meiryo UI" pitchFamily="50" charset="-128"/>
                <a:ea typeface="Meiryo UI" pitchFamily="50" charset="-128"/>
                <a:cs typeface="Meiryo UI" pitchFamily="50" charset="-128"/>
              </a:rPr>
              <a:t>　　　</a:t>
            </a:r>
            <a:r>
              <a:rPr lang="en-US" altLang="ja-JP" sz="1100" b="1" dirty="0" smtClean="0">
                <a:solidFill>
                  <a:schemeClr val="bg1"/>
                </a:solidFill>
                <a:latin typeface="Meiryo UI" pitchFamily="50" charset="-128"/>
                <a:ea typeface="Meiryo UI" pitchFamily="50" charset="-128"/>
                <a:cs typeface="Meiryo UI" pitchFamily="50" charset="-128"/>
              </a:rPr>
              <a:t>※</a:t>
            </a:r>
            <a:r>
              <a:rPr lang="ja-JP" altLang="en-US" sz="1100" b="1" dirty="0" smtClean="0">
                <a:solidFill>
                  <a:schemeClr val="bg1"/>
                </a:solidFill>
                <a:latin typeface="Meiryo UI" pitchFamily="50" charset="-128"/>
                <a:ea typeface="Meiryo UI" pitchFamily="50" charset="-128"/>
                <a:cs typeface="Meiryo UI" pitchFamily="50" charset="-128"/>
              </a:rPr>
              <a:t>業務・産業用燃料電池　：　水素・燃料電池戦略ロードマップ改訂版</a:t>
            </a:r>
            <a:endParaRPr lang="en-US" altLang="ja-JP" sz="1100" b="1" dirty="0" smtClean="0">
              <a:solidFill>
                <a:schemeClr val="bg1"/>
              </a:solidFill>
              <a:latin typeface="Meiryo UI" pitchFamily="50" charset="-128"/>
              <a:ea typeface="Meiryo UI" pitchFamily="50" charset="-128"/>
              <a:cs typeface="Meiryo UI" pitchFamily="50" charset="-128"/>
            </a:endParaRPr>
          </a:p>
          <a:p>
            <a:pPr defTabSz="1334139">
              <a:defRPr/>
            </a:pPr>
            <a:r>
              <a:rPr lang="ja-JP" altLang="en-US" sz="1100" b="1" dirty="0" smtClean="0">
                <a:solidFill>
                  <a:schemeClr val="bg1"/>
                </a:solidFill>
                <a:latin typeface="Meiryo UI" pitchFamily="50" charset="-128"/>
                <a:ea typeface="Meiryo UI" pitchFamily="50" charset="-128"/>
                <a:cs typeface="Meiryo UI" pitchFamily="50" charset="-128"/>
              </a:rPr>
              <a:t>　　　　　　　　　　　　　　　　　　　　　　　　　　　　　　　　　　　　　フェーズ１（水素利用の飛躍的拡大）の取組の一つ</a:t>
            </a:r>
            <a:endParaRPr lang="en-US" altLang="ja-JP" sz="1100" b="1" dirty="0" smtClean="0">
              <a:solidFill>
                <a:schemeClr val="bg1"/>
              </a:solidFill>
              <a:latin typeface="Meiryo UI" pitchFamily="50" charset="-128"/>
              <a:ea typeface="Meiryo UI" pitchFamily="50" charset="-128"/>
              <a:cs typeface="Meiryo UI" pitchFamily="50" charset="-128"/>
            </a:endParaRPr>
          </a:p>
        </p:txBody>
      </p:sp>
      <p:sp>
        <p:nvSpPr>
          <p:cNvPr id="51" name="角丸四角形 50"/>
          <p:cNvSpPr/>
          <p:nvPr/>
        </p:nvSpPr>
        <p:spPr>
          <a:xfrm>
            <a:off x="0" y="0"/>
            <a:ext cx="9081088" cy="4324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H</a:t>
            </a:r>
            <a:r>
              <a:rPr lang="ja-JP" altLang="en-US"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2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2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ビジョンに基づく水素プロジェクトの創出</a:t>
            </a:r>
            <a:endParaRPr lang="en-US" altLang="ja-JP" sz="1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3" name="直線コネクタ 52"/>
          <p:cNvCxnSpPr/>
          <p:nvPr/>
        </p:nvCxnSpPr>
        <p:spPr>
          <a:xfrm>
            <a:off x="88898" y="432377"/>
            <a:ext cx="8985494" cy="0"/>
          </a:xfrm>
          <a:prstGeom prst="line">
            <a:avLst/>
          </a:prstGeom>
          <a:ln w="101600">
            <a:solidFill>
              <a:srgbClr val="002060"/>
            </a:solidFill>
          </a:ln>
        </p:spPr>
        <p:style>
          <a:lnRef idx="1">
            <a:schemeClr val="accent1"/>
          </a:lnRef>
          <a:fillRef idx="0">
            <a:schemeClr val="accent1"/>
          </a:fillRef>
          <a:effectRef idx="0">
            <a:schemeClr val="accent1"/>
          </a:effectRef>
          <a:fontRef idx="minor">
            <a:schemeClr val="tx1"/>
          </a:fontRef>
        </p:style>
      </p:cxnSp>
      <p:sp>
        <p:nvSpPr>
          <p:cNvPr id="54" name="角丸四角形 53"/>
          <p:cNvSpPr/>
          <p:nvPr/>
        </p:nvSpPr>
        <p:spPr>
          <a:xfrm>
            <a:off x="1503126" y="574567"/>
            <a:ext cx="7139218" cy="9909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KIX</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（関西国際空港）水素</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グリッドプロジェクトや府</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中央卸売市場</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のメガワット級</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燃料電池導入といった府内での取組みの経験を活かし、民間企業と連携して</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な水素</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プロジェクトの創出をめざす</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角丸四角形 139"/>
          <p:cNvSpPr/>
          <p:nvPr/>
        </p:nvSpPr>
        <p:spPr>
          <a:xfrm>
            <a:off x="246559" y="639880"/>
            <a:ext cx="1172340" cy="70087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取組の</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方向</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8642344" y="36832"/>
            <a:ext cx="432048" cy="180020"/>
          </a:xfrm>
          <a:prstGeom prst="rect">
            <a:avLst/>
          </a:prstGeom>
          <a:no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67"/>
          <p:cNvSpPr/>
          <p:nvPr/>
        </p:nvSpPr>
        <p:spPr>
          <a:xfrm>
            <a:off x="246559" y="1778150"/>
            <a:ext cx="8727623" cy="2988000"/>
          </a:xfrm>
          <a:prstGeom prst="roundRect">
            <a:avLst>
              <a:gd name="adj" fmla="val 0"/>
            </a:avLst>
          </a:prstGeom>
          <a:noFill/>
          <a:ln w="28575" cmpd="sng">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288000" rtlCol="0" anchor="t" anchorCtr="0"/>
          <a:lstStyle/>
          <a:p>
            <a:r>
              <a:rPr lang="ja-JP" altLang="en-US"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基礎自治体・大都市の強みを活かした各局連携による豊富な公共インフラの活用等と、</a:t>
            </a:r>
            <a:endParaRPr kumimoji="1" lang="en-US" altLang="ja-JP"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様々な産業支援機関のバックアップで、プロジェクト創出をサポート</a:t>
            </a:r>
            <a:endParaRPr kumimoji="1" lang="ja-JP" altLang="en-US"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下矢印 3"/>
          <p:cNvSpPr/>
          <p:nvPr/>
        </p:nvSpPr>
        <p:spPr>
          <a:xfrm>
            <a:off x="1965960" y="4824524"/>
            <a:ext cx="5394960" cy="851054"/>
          </a:xfrm>
          <a:prstGeom prst="downArrow">
            <a:avLst>
              <a:gd name="adj1" fmla="val 5774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角丸四角形 88"/>
          <p:cNvSpPr/>
          <p:nvPr/>
        </p:nvSpPr>
        <p:spPr>
          <a:xfrm>
            <a:off x="2985630" y="4960982"/>
            <a:ext cx="3355617" cy="441158"/>
          </a:xfrm>
          <a:prstGeom prst="roundRect">
            <a:avLst>
              <a:gd name="adj" fmla="val 0"/>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官民連携により</a:t>
            </a:r>
            <a:endParaRPr kumimoji="1" lang="en-US" altLang="ja-JP"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先進的な水素プロジェクトを創出</a:t>
            </a:r>
            <a:endParaRPr kumimoji="1" lang="ja-JP" altLang="en-US" sz="1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969979" y="2564807"/>
            <a:ext cx="8104413" cy="2191488"/>
            <a:chOff x="891601" y="2710727"/>
            <a:chExt cx="8104413" cy="2191488"/>
          </a:xfrm>
        </p:grpSpPr>
        <p:sp>
          <p:nvSpPr>
            <p:cNvPr id="66" name="テキスト ボックス 65"/>
            <p:cNvSpPr txBox="1"/>
            <p:nvPr/>
          </p:nvSpPr>
          <p:spPr>
            <a:xfrm>
              <a:off x="891601" y="2710727"/>
              <a:ext cx="7586514" cy="1805623"/>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公共インフラ活用のイメージ（例）：上下水道、学校、庁舎、公園　　　　など</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プロジェクト創出をサポートする産業支援機関：　</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正方形/長方形 86"/>
            <p:cNvSpPr/>
            <p:nvPr/>
          </p:nvSpPr>
          <p:spPr>
            <a:xfrm>
              <a:off x="5980953" y="4463633"/>
              <a:ext cx="3015061" cy="438582"/>
            </a:xfrm>
            <a:prstGeom prst="rect">
              <a:avLst/>
            </a:prstGeom>
          </p:spPr>
          <p:txBody>
            <a:bodyPr wrap="square">
              <a:spAutoFit/>
            </a:bodyPr>
            <a:lstStyle/>
            <a:p>
              <a:pPr>
                <a:lnSpc>
                  <a:spcPts val="900"/>
                </a:lnSpc>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大阪府立産業技術総合研究所は平成</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月１日</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より、</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地方</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独立行政</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法人大阪</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市立工業</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研究所と統合</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し</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地方独立</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行政</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法人大阪</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産業技術</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研究所</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として新たに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スタートする予定</a:t>
              </a:r>
              <a:endParaRPr lang="ja-JP"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テキスト ボックス 89"/>
            <p:cNvSpPr txBox="1"/>
            <p:nvPr/>
          </p:nvSpPr>
          <p:spPr>
            <a:xfrm>
              <a:off x="4258087" y="3369492"/>
              <a:ext cx="4009563" cy="1169551"/>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バッテリー戦略研究セン</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ター</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ものづくりビジネスセンター大阪</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大阪府産業デザインセンター</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大阪産業経済リサーチセンター</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大阪府立産業技術総合研究所</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など　　　　　　　　　　　　　　　　　　　　　　　　　</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1" name="角丸四角形 90"/>
          <p:cNvSpPr/>
          <p:nvPr/>
        </p:nvSpPr>
        <p:spPr>
          <a:xfrm>
            <a:off x="434097" y="1558905"/>
            <a:ext cx="8342717" cy="390074"/>
          </a:xfrm>
          <a:prstGeom prst="roundRect">
            <a:avLst>
              <a:gd name="adj" fmla="val 30797"/>
            </a:avLst>
          </a:prstGeom>
          <a:solidFill>
            <a:schemeClr val="accent1">
              <a:lumMod val="5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大阪市・大阪府それ</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ぞれ</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の強みを発揮し、相互に補完・連携しながら、プロジェクト創出をサポート</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87958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000" y="6171564"/>
            <a:ext cx="9108000" cy="648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900" b="1" dirty="0" smtClean="0">
                <a:latin typeface="Meiryo UI" panose="020B0604030504040204" pitchFamily="50" charset="-128"/>
                <a:ea typeface="Meiryo UI" panose="020B0604030504040204" pitchFamily="50" charset="-128"/>
              </a:rPr>
              <a:t>個別のプロジェクトの応じ、安全性にも配慮し、</a:t>
            </a:r>
            <a:endParaRPr kumimoji="1" lang="en-US" altLang="ja-JP" sz="1900" b="1" dirty="0" smtClean="0">
              <a:latin typeface="Meiryo UI" panose="020B0604030504040204" pitchFamily="50" charset="-128"/>
              <a:ea typeface="Meiryo UI" panose="020B0604030504040204" pitchFamily="50" charset="-128"/>
            </a:endParaRPr>
          </a:p>
          <a:p>
            <a:pPr algn="ctr"/>
            <a:r>
              <a:rPr kumimoji="1" lang="ja-JP" altLang="en-US" sz="1900" b="1" dirty="0" smtClean="0">
                <a:latin typeface="Meiryo UI" panose="020B0604030504040204" pitchFamily="50" charset="-128"/>
                <a:ea typeface="Meiryo UI" panose="020B0604030504040204" pitchFamily="50" charset="-128"/>
              </a:rPr>
              <a:t>規制の合理的な見直しについて国に要望する</a:t>
            </a:r>
            <a:r>
              <a:rPr lang="ja-JP" altLang="en-US" sz="1900" b="1" dirty="0" smtClean="0">
                <a:latin typeface="Meiryo UI" panose="020B0604030504040204" pitchFamily="50" charset="-128"/>
                <a:ea typeface="Meiryo UI" panose="020B0604030504040204" pitchFamily="50" charset="-128"/>
              </a:rPr>
              <a:t>など</a:t>
            </a:r>
            <a:r>
              <a:rPr kumimoji="1" lang="ja-JP" altLang="en-US" sz="1900" b="1" dirty="0" smtClean="0">
                <a:latin typeface="Meiryo UI" panose="020B0604030504040204" pitchFamily="50" charset="-128"/>
                <a:ea typeface="Meiryo UI" panose="020B0604030504040204" pitchFamily="50" charset="-128"/>
              </a:rPr>
              <a:t>規制緩和を推進</a:t>
            </a:r>
            <a:endParaRPr kumimoji="1" lang="ja-JP" altLang="en-US" sz="1900" b="1" dirty="0">
              <a:latin typeface="Meiryo UI" panose="020B0604030504040204" pitchFamily="50" charset="-128"/>
              <a:ea typeface="Meiryo UI" panose="020B0604030504040204" pitchFamily="50" charset="-128"/>
            </a:endParaRPr>
          </a:p>
        </p:txBody>
      </p:sp>
      <p:sp>
        <p:nvSpPr>
          <p:cNvPr id="32" name="角丸四角形 31"/>
          <p:cNvSpPr/>
          <p:nvPr/>
        </p:nvSpPr>
        <p:spPr>
          <a:xfrm>
            <a:off x="157582" y="47"/>
            <a:ext cx="9081088" cy="6171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合理的な規制緩和の推進について</a:t>
            </a:r>
            <a:endParaRPr lang="en-US" altLang="ja-JP" sz="24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4" name="直線コネクタ 33"/>
          <p:cNvCxnSpPr/>
          <p:nvPr/>
        </p:nvCxnSpPr>
        <p:spPr>
          <a:xfrm>
            <a:off x="94520" y="598754"/>
            <a:ext cx="8985494" cy="0"/>
          </a:xfrm>
          <a:prstGeom prst="line">
            <a:avLst/>
          </a:prstGeom>
          <a:ln w="1016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4799" y="642335"/>
            <a:ext cx="4972721" cy="400110"/>
          </a:xfrm>
          <a:prstGeom prst="rect">
            <a:avLst/>
          </a:prstGeom>
        </p:spPr>
        <p:txBody>
          <a:bodyPr wrap="square">
            <a:spAutoFit/>
          </a:bodyP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将来想定される水素利活用シチュエーション</a:t>
            </a:r>
            <a:endParaRPr lang="ja-JP"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6215708" y="808254"/>
            <a:ext cx="2856093" cy="707886"/>
          </a:xfrm>
          <a:prstGeom prst="rect">
            <a:avLst/>
          </a:prstGeom>
        </p:spPr>
        <p:txBody>
          <a:bodyPr wrap="square">
            <a:spAutoFit/>
          </a:bodyP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利活用のボトルネックと</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なる規制を洗い出し</a:t>
            </a:r>
            <a:endParaRPr lang="ja-JP"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268382" y="4159369"/>
            <a:ext cx="6265003" cy="400110"/>
          </a:xfrm>
          <a:prstGeom prst="rect">
            <a:avLst/>
          </a:prstGeom>
        </p:spPr>
        <p:txBody>
          <a:bodyPr wrap="square">
            <a:spAutoFit/>
          </a:bodyP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自治体</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の持つチャネルを通じて国（監督官庁）に申し入れ</a:t>
            </a:r>
            <a:endParaRPr lang="ja-JP"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157582" y="4570414"/>
            <a:ext cx="6842308" cy="1513207"/>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角丸四角形 9"/>
          <p:cNvSpPr/>
          <p:nvPr/>
        </p:nvSpPr>
        <p:spPr>
          <a:xfrm>
            <a:off x="6561287" y="1763854"/>
            <a:ext cx="2298460" cy="433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メイリオ" panose="020B0604030504040204" pitchFamily="50" charset="-128"/>
                <a:ea typeface="メイリオ" panose="020B0604030504040204" pitchFamily="50" charset="-128"/>
              </a:rPr>
              <a:t>高圧ガス保安法</a:t>
            </a:r>
            <a:endParaRPr lang="en-US" altLang="ja-JP" dirty="0" smtClean="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3485240" y="4615374"/>
            <a:ext cx="3312125" cy="1754326"/>
          </a:xfrm>
          <a:prstGeom prst="rect">
            <a:avLst/>
          </a:prstGeom>
          <a:noFill/>
        </p:spPr>
        <p:txBody>
          <a:bodyPr wrap="none" rtlCol="0">
            <a:spAutoFit/>
          </a:bodyPr>
          <a:lstStyle/>
          <a:p>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国家予算要望</a:t>
            </a:r>
            <a:endParaRPr lang="en-US" altLang="ja-JP"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・指定</a:t>
            </a:r>
            <a:r>
              <a:rPr lang="ja-JP" altLang="en-US" dirty="0">
                <a:latin typeface="Meiryo UI" panose="020B0604030504040204" pitchFamily="50" charset="-128"/>
                <a:ea typeface="Meiryo UI" panose="020B0604030504040204" pitchFamily="50" charset="-128"/>
              </a:rPr>
              <a:t>都市</a:t>
            </a:r>
            <a:r>
              <a:rPr lang="ja-JP" altLang="en-US" dirty="0" smtClean="0">
                <a:latin typeface="Meiryo UI" panose="020B0604030504040204" pitchFamily="50" charset="-128"/>
                <a:ea typeface="Meiryo UI" panose="020B0604030504040204" pitchFamily="50" charset="-128"/>
              </a:rPr>
              <a:t>市長会</a:t>
            </a:r>
            <a:endParaRPr lang="en-US" altLang="ja-JP"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大都市</a:t>
            </a:r>
            <a:r>
              <a:rPr lang="ja-JP" altLang="en-US" dirty="0" smtClean="0">
                <a:latin typeface="Meiryo UI" panose="020B0604030504040204" pitchFamily="50" charset="-128"/>
                <a:ea typeface="Meiryo UI" panose="020B0604030504040204" pitchFamily="50" charset="-128"/>
              </a:rPr>
              <a:t>環境保全主管局長会議</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・自然</a:t>
            </a:r>
            <a:r>
              <a:rPr lang="ja-JP" altLang="en-US" dirty="0">
                <a:latin typeface="Meiryo UI" panose="020B0604030504040204" pitchFamily="50" charset="-128"/>
                <a:ea typeface="Meiryo UI" panose="020B0604030504040204" pitchFamily="50" charset="-128"/>
              </a:rPr>
              <a:t>エネルギー</a:t>
            </a:r>
            <a:r>
              <a:rPr lang="ja-JP" altLang="en-US" dirty="0" smtClean="0">
                <a:latin typeface="Meiryo UI" panose="020B0604030504040204" pitchFamily="50" charset="-128"/>
                <a:ea typeface="Meiryo UI" panose="020B0604030504040204" pitchFamily="50" charset="-128"/>
              </a:rPr>
              <a:t>協議会</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など</a:t>
            </a:r>
            <a:endParaRPr lang="ja-JP" altLang="en-US"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a:stretch>
            <a:fillRect/>
          </a:stretch>
        </p:blipFill>
        <p:spPr>
          <a:xfrm>
            <a:off x="157581" y="1029030"/>
            <a:ext cx="5826028" cy="3132000"/>
          </a:xfrm>
          <a:prstGeom prst="rect">
            <a:avLst/>
          </a:prstGeom>
        </p:spPr>
      </p:pic>
      <p:sp>
        <p:nvSpPr>
          <p:cNvPr id="62" name="角丸四角形 61"/>
          <p:cNvSpPr/>
          <p:nvPr/>
        </p:nvSpPr>
        <p:spPr>
          <a:xfrm>
            <a:off x="6561287" y="2400346"/>
            <a:ext cx="2298460" cy="433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メイリオ" panose="020B0604030504040204" pitchFamily="50" charset="-128"/>
                <a:ea typeface="メイリオ" panose="020B0604030504040204" pitchFamily="50" charset="-128"/>
              </a:rPr>
              <a:t>建築基準法</a:t>
            </a:r>
            <a:endParaRPr lang="en-US" altLang="ja-JP" dirty="0" smtClean="0">
              <a:latin typeface="メイリオ" panose="020B0604030504040204" pitchFamily="50" charset="-128"/>
              <a:ea typeface="メイリオ" panose="020B0604030504040204" pitchFamily="50" charset="-128"/>
            </a:endParaRPr>
          </a:p>
        </p:txBody>
      </p:sp>
      <p:sp>
        <p:nvSpPr>
          <p:cNvPr id="63" name="角丸四角形 62"/>
          <p:cNvSpPr/>
          <p:nvPr/>
        </p:nvSpPr>
        <p:spPr>
          <a:xfrm>
            <a:off x="6561287" y="3009944"/>
            <a:ext cx="2298460" cy="433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メイリオ" panose="020B0604030504040204" pitchFamily="50" charset="-128"/>
                <a:ea typeface="メイリオ" panose="020B0604030504040204" pitchFamily="50" charset="-128"/>
              </a:rPr>
              <a:t>消防法</a:t>
            </a:r>
            <a:endParaRPr lang="en-US" altLang="ja-JP" dirty="0" smtClean="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7485077" y="3514400"/>
            <a:ext cx="461665" cy="784830"/>
          </a:xfrm>
          <a:prstGeom prst="rect">
            <a:avLst/>
          </a:prstGeom>
          <a:noFill/>
        </p:spPr>
        <p:txBody>
          <a:bodyPr vert="eaVert" wrap="none" rtlCol="0">
            <a:spAutoFit/>
          </a:bodyPr>
          <a:lstStyle/>
          <a:p>
            <a:r>
              <a:rPr kumimoji="1" lang="ja-JP" altLang="en-US"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64" name="二等辺三角形 63"/>
          <p:cNvSpPr/>
          <p:nvPr/>
        </p:nvSpPr>
        <p:spPr>
          <a:xfrm rot="5400000">
            <a:off x="5105032" y="2499244"/>
            <a:ext cx="2278811" cy="3161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曲折矢印 65"/>
          <p:cNvSpPr/>
          <p:nvPr/>
        </p:nvSpPr>
        <p:spPr bwMode="auto">
          <a:xfrm rot="10800000">
            <a:off x="6755645" y="4391508"/>
            <a:ext cx="1317089" cy="1439891"/>
          </a:xfrm>
          <a:prstGeom prst="bentArrow">
            <a:avLst>
              <a:gd name="adj1" fmla="val 40057"/>
              <a:gd name="adj2" fmla="val 33447"/>
              <a:gd name="adj3" fmla="val 25000"/>
              <a:gd name="adj4" fmla="val 56992"/>
            </a:avLst>
          </a:prstGeom>
          <a:solidFill>
            <a:schemeClr val="tx2">
              <a:lumMod val="60000"/>
              <a:lumOff val="40000"/>
            </a:schemeClr>
          </a:solidFill>
          <a:ln>
            <a:noFill/>
          </a:ln>
          <a:effectLst/>
          <a:extLst/>
        </p:spPr>
        <p:txBody>
          <a:bodyPr vert="horz" wrap="square" lIns="90268" tIns="45134" rIns="90268" bIns="45134"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274" y="5247453"/>
            <a:ext cx="1479527" cy="861131"/>
          </a:xfrm>
          <a:prstGeom prst="rect">
            <a:avLst/>
          </a:prstGeom>
        </p:spPr>
      </p:pic>
      <p:sp>
        <p:nvSpPr>
          <p:cNvPr id="24" name="テキスト ボックス 23"/>
          <p:cNvSpPr txBox="1"/>
          <p:nvPr/>
        </p:nvSpPr>
        <p:spPr>
          <a:xfrm>
            <a:off x="234783" y="4610419"/>
            <a:ext cx="3326969" cy="1200329"/>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・関西広域連合</a:t>
            </a:r>
            <a:endParaRPr lang="en-US" altLang="ja-JP"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・全国</a:t>
            </a:r>
            <a:r>
              <a:rPr lang="ja-JP" altLang="en-US" dirty="0">
                <a:latin typeface="Meiryo UI" panose="020B0604030504040204" pitchFamily="50" charset="-128"/>
                <a:ea typeface="Meiryo UI" panose="020B0604030504040204" pitchFamily="50" charset="-128"/>
              </a:rPr>
              <a:t>知事会</a:t>
            </a:r>
            <a:endParaRPr lang="en-US" altLang="ja-JP"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・燃料電池自動車等の普及促進</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に係る自治体連携会議</a:t>
            </a:r>
            <a:endParaRPr lang="en-US" altLang="ja-JP" dirty="0" smtClean="0">
              <a:latin typeface="Meiryo UI" panose="020B0604030504040204" pitchFamily="50" charset="-128"/>
              <a:ea typeface="Meiryo UI" panose="020B0604030504040204" pitchFamily="50" charset="-128"/>
            </a:endParaRPr>
          </a:p>
        </p:txBody>
      </p:sp>
      <p:sp>
        <p:nvSpPr>
          <p:cNvPr id="19" name="正方形/長方形 18"/>
          <p:cNvSpPr/>
          <p:nvPr/>
        </p:nvSpPr>
        <p:spPr>
          <a:xfrm>
            <a:off x="8693952" y="6626528"/>
            <a:ext cx="432048" cy="18002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24783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58060" y="472272"/>
            <a:ext cx="9564898" cy="234286"/>
          </a:xfrm>
          <a:prstGeom prst="rect">
            <a:avLst/>
          </a:prstGeom>
          <a:ln>
            <a:noFill/>
            <a:prstDash val="dash"/>
          </a:ln>
        </p:spPr>
        <p:txBody>
          <a:bodyPr wrap="square" lIns="72000" tIns="36000" rIns="72000" bIns="36000">
            <a:spAutoFit/>
          </a:bodyPr>
          <a:lstStyle/>
          <a:p>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　水素関連ビジネスは、将来</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大きな成長が見込まれる産業分野。多様な企業集積を誇る「大阪の強み」を活かし、水素関連ビジネスによる大阪産業の成長実現を図る。</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2"/>
          <p:cNvSpPr txBox="1"/>
          <p:nvPr/>
        </p:nvSpPr>
        <p:spPr>
          <a:xfrm>
            <a:off x="5975652" y="19018"/>
            <a:ext cx="2304000" cy="3240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altLang="ja-JP" sz="1050" kern="100" dirty="0" smtClean="0">
                <a:latin typeface="ＭＳ ゴシック" panose="020B0609070205080204" pitchFamily="49" charset="-128"/>
                <a:ea typeface="ＭＳ ゴシック" panose="020B0609070205080204" pitchFamily="49" charset="-128"/>
                <a:cs typeface="Times New Roman"/>
              </a:rPr>
              <a:t>H29</a:t>
            </a:r>
            <a:r>
              <a:rPr lang="ja-JP" altLang="en-US" sz="1050" kern="100" dirty="0" smtClean="0">
                <a:latin typeface="ＭＳ ゴシック" panose="020B0609070205080204" pitchFamily="49" charset="-128"/>
                <a:ea typeface="ＭＳ ゴシック" panose="020B0609070205080204" pitchFamily="49" charset="-128"/>
                <a:cs typeface="Times New Roman"/>
              </a:rPr>
              <a:t>予算額（府）</a:t>
            </a:r>
            <a:r>
              <a:rPr lang="ja-JP" altLang="en-US" sz="1050" kern="100" dirty="0" smtClean="0">
                <a:effectLst/>
                <a:latin typeface="ＭＳ ゴシック" panose="020B0609070205080204" pitchFamily="49" charset="-128"/>
                <a:ea typeface="ＭＳ ゴシック" panose="020B0609070205080204" pitchFamily="49" charset="-128"/>
                <a:cs typeface="Times New Roman"/>
              </a:rPr>
              <a:t> 　</a:t>
            </a:r>
            <a:r>
              <a:rPr lang="en-US" altLang="ja-JP" sz="1050" kern="100" dirty="0" smtClean="0">
                <a:effectLst/>
                <a:latin typeface="ＭＳ ゴシック" panose="020B0609070205080204" pitchFamily="49" charset="-128"/>
                <a:ea typeface="ＭＳ ゴシック" panose="020B0609070205080204" pitchFamily="49" charset="-128"/>
                <a:cs typeface="Times New Roman"/>
              </a:rPr>
              <a:t>39,033</a:t>
            </a:r>
            <a:r>
              <a:rPr lang="ja-JP" altLang="en-US" sz="1050" kern="100" dirty="0" smtClean="0">
                <a:effectLst/>
                <a:latin typeface="ＭＳ ゴシック" panose="020B0609070205080204" pitchFamily="49" charset="-128"/>
                <a:ea typeface="ＭＳ ゴシック" panose="020B0609070205080204" pitchFamily="49" charset="-128"/>
                <a:cs typeface="Times New Roman"/>
              </a:rPr>
              <a:t>千円</a:t>
            </a:r>
            <a:endParaRPr lang="en-US" altLang="ja-JP" sz="1050" kern="100" dirty="0" smtClean="0">
              <a:solidFill>
                <a:srgbClr val="FF0000"/>
              </a:solidFill>
              <a:latin typeface="ＭＳ ゴシック" panose="020B0609070205080204" pitchFamily="49" charset="-128"/>
              <a:ea typeface="ＭＳ ゴシック" panose="020B0609070205080204" pitchFamily="49" charset="-128"/>
              <a:cs typeface="Times New Roman"/>
            </a:endParaRPr>
          </a:p>
          <a:p>
            <a:pPr algn="ctr">
              <a:spcAft>
                <a:spcPts val="0"/>
              </a:spcAft>
            </a:pPr>
            <a:r>
              <a:rPr lang="en-US" altLang="ja-JP" sz="1050" kern="100" dirty="0" smtClean="0">
                <a:latin typeface="ＭＳ ゴシック" panose="020B0609070205080204" pitchFamily="49" charset="-128"/>
                <a:ea typeface="ＭＳ ゴシック" panose="020B0609070205080204" pitchFamily="49" charset="-128"/>
                <a:cs typeface="Times New Roman"/>
              </a:rPr>
              <a:t>H29</a:t>
            </a:r>
            <a:r>
              <a:rPr lang="ja-JP" altLang="en-US" sz="1050" kern="100" dirty="0">
                <a:latin typeface="ＭＳ ゴシック" panose="020B0609070205080204" pitchFamily="49" charset="-128"/>
                <a:ea typeface="ＭＳ ゴシック" panose="020B0609070205080204" pitchFamily="49" charset="-128"/>
                <a:cs typeface="Times New Roman"/>
              </a:rPr>
              <a:t>予算額</a:t>
            </a:r>
            <a:r>
              <a:rPr lang="ja-JP" altLang="en-US" sz="1050" kern="100" dirty="0" smtClean="0">
                <a:latin typeface="ＭＳ ゴシック" panose="020B0609070205080204" pitchFamily="49" charset="-128"/>
                <a:ea typeface="ＭＳ ゴシック" panose="020B0609070205080204" pitchFamily="49" charset="-128"/>
                <a:cs typeface="Times New Roman"/>
              </a:rPr>
              <a:t>（市） </a:t>
            </a:r>
            <a:r>
              <a:rPr lang="ja-JP" altLang="en-US" sz="1050" kern="100" dirty="0">
                <a:latin typeface="ＭＳ ゴシック" panose="020B0609070205080204" pitchFamily="49" charset="-128"/>
                <a:ea typeface="ＭＳ ゴシック" panose="020B0609070205080204" pitchFamily="49" charset="-128"/>
                <a:cs typeface="Times New Roman"/>
              </a:rPr>
              <a:t>　</a:t>
            </a:r>
            <a:r>
              <a:rPr lang="ja-JP" altLang="en-US" sz="1050" kern="100" dirty="0" smtClean="0">
                <a:latin typeface="ＭＳ ゴシック" panose="020B0609070205080204" pitchFamily="49" charset="-128"/>
                <a:ea typeface="ＭＳ ゴシック" panose="020B0609070205080204" pitchFamily="49" charset="-128"/>
                <a:cs typeface="Times New Roman"/>
              </a:rPr>
              <a:t>　</a:t>
            </a:r>
            <a:r>
              <a:rPr lang="en-US" altLang="ja-JP" sz="1050" kern="100" dirty="0" smtClean="0">
                <a:latin typeface="ＭＳ ゴシック" panose="020B0609070205080204" pitchFamily="49" charset="-128"/>
                <a:ea typeface="ＭＳ ゴシック" panose="020B0609070205080204" pitchFamily="49" charset="-128"/>
                <a:cs typeface="Times New Roman"/>
              </a:rPr>
              <a:t>117</a:t>
            </a:r>
            <a:r>
              <a:rPr lang="ja-JP" altLang="en-US" sz="1050" kern="100" dirty="0" smtClean="0">
                <a:latin typeface="ＭＳ ゴシック" panose="020B0609070205080204" pitchFamily="49" charset="-128"/>
                <a:ea typeface="ＭＳ ゴシック" panose="020B0609070205080204" pitchFamily="49" charset="-128"/>
                <a:cs typeface="Times New Roman"/>
              </a:rPr>
              <a:t>千円</a:t>
            </a:r>
            <a:endParaRPr lang="en-US" altLang="ja-JP" sz="1050" kern="100" dirty="0" smtClean="0">
              <a:latin typeface="ＭＳ ゴシック" panose="020B0609070205080204" pitchFamily="49" charset="-128"/>
              <a:ea typeface="ＭＳ ゴシック" panose="020B0609070205080204" pitchFamily="49" charset="-128"/>
              <a:cs typeface="Times New Roman"/>
            </a:endParaRPr>
          </a:p>
        </p:txBody>
      </p:sp>
      <p:grpSp>
        <p:nvGrpSpPr>
          <p:cNvPr id="11" name="グループ化 10"/>
          <p:cNvGrpSpPr/>
          <p:nvPr/>
        </p:nvGrpSpPr>
        <p:grpSpPr>
          <a:xfrm>
            <a:off x="178411" y="887601"/>
            <a:ext cx="8858085" cy="1677667"/>
            <a:chOff x="178411" y="1047255"/>
            <a:chExt cx="8858085" cy="1677667"/>
          </a:xfrm>
        </p:grpSpPr>
        <p:grpSp>
          <p:nvGrpSpPr>
            <p:cNvPr id="4" name="グループ化 3"/>
            <p:cNvGrpSpPr/>
            <p:nvPr/>
          </p:nvGrpSpPr>
          <p:grpSpPr>
            <a:xfrm>
              <a:off x="178411" y="1047255"/>
              <a:ext cx="8858085" cy="1656000"/>
              <a:chOff x="275928" y="1472152"/>
              <a:chExt cx="8544544" cy="1656000"/>
            </a:xfrm>
          </p:grpSpPr>
          <p:sp>
            <p:nvSpPr>
              <p:cNvPr id="46" name="正方形/長方形 45"/>
              <p:cNvSpPr/>
              <p:nvPr/>
            </p:nvSpPr>
            <p:spPr>
              <a:xfrm>
                <a:off x="275928" y="1472152"/>
                <a:ext cx="8544544" cy="1656000"/>
              </a:xfrm>
              <a:prstGeom prst="rect">
                <a:avLst/>
              </a:prstGeom>
              <a:solidFill>
                <a:schemeClr val="accent3">
                  <a:lumMod val="20000"/>
                  <a:lumOff val="8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４５９千円）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（市：１１７千円</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396102" y="2507790"/>
                <a:ext cx="3169670" cy="540000"/>
              </a:xfrm>
              <a:custGeom>
                <a:avLst/>
                <a:gdLst>
                  <a:gd name="connsiteX0" fmla="*/ 0 w 3262374"/>
                  <a:gd name="connsiteY0" fmla="*/ 0 h 1277273"/>
                  <a:gd name="connsiteX1" fmla="*/ 3262374 w 3262374"/>
                  <a:gd name="connsiteY1" fmla="*/ 0 h 1277273"/>
                  <a:gd name="connsiteX2" fmla="*/ 3262374 w 3262374"/>
                  <a:gd name="connsiteY2" fmla="*/ 1277273 h 1277273"/>
                  <a:gd name="connsiteX3" fmla="*/ 0 w 3262374"/>
                  <a:gd name="connsiteY3" fmla="*/ 1277273 h 1277273"/>
                  <a:gd name="connsiteX4" fmla="*/ 0 w 3262374"/>
                  <a:gd name="connsiteY4" fmla="*/ 0 h 1277273"/>
                  <a:gd name="connsiteX0" fmla="*/ 0 w 3412577"/>
                  <a:gd name="connsiteY0" fmla="*/ 0 h 1277273"/>
                  <a:gd name="connsiteX1" fmla="*/ 3262374 w 3412577"/>
                  <a:gd name="connsiteY1" fmla="*/ 0 h 1277273"/>
                  <a:gd name="connsiteX2" fmla="*/ 3412505 w 3412577"/>
                  <a:gd name="connsiteY2" fmla="*/ 646713 h 1277273"/>
                  <a:gd name="connsiteX3" fmla="*/ 3262374 w 3412577"/>
                  <a:gd name="connsiteY3" fmla="*/ 1277273 h 1277273"/>
                  <a:gd name="connsiteX4" fmla="*/ 0 w 3412577"/>
                  <a:gd name="connsiteY4" fmla="*/ 1277273 h 1277273"/>
                  <a:gd name="connsiteX5" fmla="*/ 0 w 3412577"/>
                  <a:gd name="connsiteY5" fmla="*/ 0 h 127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2577" h="1277273">
                    <a:moveTo>
                      <a:pt x="0" y="0"/>
                    </a:moveTo>
                    <a:lnTo>
                      <a:pt x="3262374" y="0"/>
                    </a:lnTo>
                    <a:cubicBezTo>
                      <a:pt x="3258443" y="218746"/>
                      <a:pt x="3416436" y="427967"/>
                      <a:pt x="3412505" y="646713"/>
                    </a:cubicBezTo>
                    <a:lnTo>
                      <a:pt x="3262374" y="1277273"/>
                    </a:lnTo>
                    <a:lnTo>
                      <a:pt x="0" y="1277273"/>
                    </a:lnTo>
                    <a:lnTo>
                      <a:pt x="0" y="0"/>
                    </a:lnTo>
                    <a:close/>
                  </a:path>
                </a:pathLst>
              </a:custGeom>
              <a:solidFill>
                <a:schemeClr val="accent3">
                  <a:lumMod val="40000"/>
                  <a:lumOff val="6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36000" bIns="0" rtlCol="0" anchor="t" anchorCtr="0">
                <a:noAutofit/>
              </a:bodyPr>
              <a:lstStyle/>
              <a:p>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次世代自動車普及推進協議会</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を運営</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ＦＣＶの普及、水素ステーションの整備促進を進め、</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水素利用の量を広げる</a:t>
                </a:r>
                <a:endParaRPr lang="en-US" altLang="ja-JP" sz="105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395536" y="1881237"/>
                <a:ext cx="3170237" cy="540000"/>
              </a:xfrm>
              <a:custGeom>
                <a:avLst/>
                <a:gdLst>
                  <a:gd name="connsiteX0" fmla="*/ 0 w 3220913"/>
                  <a:gd name="connsiteY0" fmla="*/ 0 h 1107996"/>
                  <a:gd name="connsiteX1" fmla="*/ 3220913 w 3220913"/>
                  <a:gd name="connsiteY1" fmla="*/ 0 h 1107996"/>
                  <a:gd name="connsiteX2" fmla="*/ 3220913 w 3220913"/>
                  <a:gd name="connsiteY2" fmla="*/ 1107996 h 1107996"/>
                  <a:gd name="connsiteX3" fmla="*/ 0 w 3220913"/>
                  <a:gd name="connsiteY3" fmla="*/ 1107996 h 1107996"/>
                  <a:gd name="connsiteX4" fmla="*/ 0 w 3220913"/>
                  <a:gd name="connsiteY4" fmla="*/ 0 h 1107996"/>
                  <a:gd name="connsiteX0" fmla="*/ 0 w 3399201"/>
                  <a:gd name="connsiteY0" fmla="*/ 0 h 1107996"/>
                  <a:gd name="connsiteX1" fmla="*/ 3220913 w 3399201"/>
                  <a:gd name="connsiteY1" fmla="*/ 0 h 1107996"/>
                  <a:gd name="connsiteX2" fmla="*/ 3399198 w 3399201"/>
                  <a:gd name="connsiteY2" fmla="*/ 567343 h 1107996"/>
                  <a:gd name="connsiteX3" fmla="*/ 3220913 w 3399201"/>
                  <a:gd name="connsiteY3" fmla="*/ 1107996 h 1107996"/>
                  <a:gd name="connsiteX4" fmla="*/ 0 w 3399201"/>
                  <a:gd name="connsiteY4" fmla="*/ 1107996 h 1107996"/>
                  <a:gd name="connsiteX5" fmla="*/ 0 w 3399201"/>
                  <a:gd name="connsiteY5" fmla="*/ 0 h 110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9201" h="1107996">
                    <a:moveTo>
                      <a:pt x="0" y="0"/>
                    </a:moveTo>
                    <a:lnTo>
                      <a:pt x="3220913" y="0"/>
                    </a:lnTo>
                    <a:cubicBezTo>
                      <a:pt x="3220016" y="185939"/>
                      <a:pt x="3400095" y="381404"/>
                      <a:pt x="3399198" y="567343"/>
                    </a:cubicBezTo>
                    <a:lnTo>
                      <a:pt x="3220913" y="1107996"/>
                    </a:lnTo>
                    <a:lnTo>
                      <a:pt x="0" y="1107996"/>
                    </a:lnTo>
                    <a:lnTo>
                      <a:pt x="0" y="0"/>
                    </a:lnTo>
                    <a:close/>
                  </a:path>
                </a:pathLst>
              </a:custGeom>
              <a:solidFill>
                <a:schemeClr val="accent3">
                  <a:lumMod val="40000"/>
                  <a:lumOff val="6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36000" rtlCol="0" anchor="t">
                <a:noAutofit/>
              </a:bodyPr>
              <a:lstStyle/>
              <a:p>
                <a:r>
                  <a:rPr lang="en-US" altLang="ja-JP"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a:t>
                </a:r>
                <a:r>
                  <a:rPr lang="en-US" altLang="ja-JP" sz="1100" b="1" u="sng" baseline="-25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en-US" altLang="ja-JP"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ビジョン推進</a:t>
                </a:r>
                <a:r>
                  <a:rPr lang="ja-JP" altLang="en-US" sz="11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を運営</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水素関連ビジネスの創出・拡大方策を検討、</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水素利用の幅を広げる</a:t>
                </a:r>
                <a:endParaRPr lang="en-US" altLang="ja-JP" sz="105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3669997" y="2482080"/>
                <a:ext cx="4644887" cy="534368"/>
              </a:xfrm>
              <a:prstGeom prst="rect">
                <a:avLst/>
              </a:prstGeom>
              <a:noFill/>
            </p:spPr>
            <p:txBody>
              <a:bodyPr wrap="square" tIns="36000" bIns="36000"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・産学官</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団体が一体となって、推進協議会において、</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ＦＣＶの</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普及、水素ＳＴ</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整備促進など、次世代自動車</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の普及に向け取組む</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606868" y="1849645"/>
                <a:ext cx="3456384" cy="534368"/>
              </a:xfrm>
              <a:prstGeom prst="rect">
                <a:avLst/>
              </a:prstGeom>
              <a:noFill/>
            </p:spPr>
            <p:txBody>
              <a:bodyPr wrap="square" tIns="36000" bIns="36000"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・産学官約</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団体が結集したビジョン推進会議を、</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事</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業者間の交流や</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アイデア創出</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を図る「場</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」として</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運営し</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新たなプロジェクト</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創出に</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つなげる</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3788" y="1123337"/>
              <a:ext cx="2160636" cy="926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www.iwatani.co.jp/jpn/downloads/images/img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4136" y="2094243"/>
              <a:ext cx="671096" cy="447111"/>
            </a:xfrm>
            <a:prstGeom prst="rect">
              <a:avLst/>
            </a:prstGeom>
            <a:noFill/>
            <a:extLst>
              <a:ext uri="{909E8E84-426E-40DD-AFC4-6F175D3DCCD1}">
                <a14:hiddenFill xmlns:a14="http://schemas.microsoft.com/office/drawing/2010/main">
                  <a:solidFill>
                    <a:srgbClr val="FFFFFF"/>
                  </a:solidFill>
                </a14:hiddenFill>
              </a:ext>
            </a:extLst>
          </p:spPr>
        </p:pic>
        <p:sp>
          <p:nvSpPr>
            <p:cNvPr id="35" name="正方形/長方形 34"/>
            <p:cNvSpPr/>
            <p:nvPr/>
          </p:nvSpPr>
          <p:spPr>
            <a:xfrm>
              <a:off x="7323857" y="2540256"/>
              <a:ext cx="1327360" cy="184666"/>
            </a:xfrm>
            <a:prstGeom prst="rect">
              <a:avLst/>
            </a:prstGeom>
            <a:noFill/>
            <a:ln>
              <a:noFill/>
            </a:ln>
          </p:spPr>
          <p:txBody>
            <a:bodyPr wrap="square">
              <a:spAutoFit/>
            </a:bodyPr>
            <a:lstStyle/>
            <a:p>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（写真：岩谷</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産業株式会社</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提供）</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Picture 2" descr="http://www.iwatani.co.jp/jpn/downloads/images/img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8367" y="2122431"/>
              <a:ext cx="587053" cy="391118"/>
            </a:xfrm>
            <a:prstGeom prst="rect">
              <a:avLst/>
            </a:prstGeom>
            <a:noFill/>
            <a:extLst>
              <a:ext uri="{909E8E84-426E-40DD-AFC4-6F175D3DCCD1}">
                <a14:hiddenFill xmlns:a14="http://schemas.microsoft.com/office/drawing/2010/main">
                  <a:solidFill>
                    <a:srgbClr val="FFFFFF"/>
                  </a:solidFill>
                </a14:hiddenFill>
              </a:ext>
            </a:extLst>
          </p:spPr>
        </p:pic>
        <p:sp>
          <p:nvSpPr>
            <p:cNvPr id="31" name="正方形/長方形 30"/>
            <p:cNvSpPr>
              <a:spLocks noChangeArrowheads="1"/>
            </p:cNvSpPr>
            <p:nvPr/>
          </p:nvSpPr>
          <p:spPr bwMode="auto">
            <a:xfrm>
              <a:off x="243010" y="1108960"/>
              <a:ext cx="3464893" cy="276999"/>
            </a:xfrm>
            <a:prstGeom prst="rect">
              <a:avLst/>
            </a:prstGeom>
            <a:solidFill>
              <a:srgbClr val="002060"/>
            </a:solidFill>
            <a:ln>
              <a:noFill/>
            </a:ln>
            <a:extLst/>
          </p:spPr>
          <p:txBody>
            <a:bodyPr wrap="square" lIns="36000" rIns="36000" anchor="ctr" anchorCtr="0">
              <a:spAutoFit/>
            </a:bodyPr>
            <a:lstStyle/>
            <a:p>
              <a:pPr lvl="0" fontAlgn="base">
                <a:spcBef>
                  <a:spcPct val="0"/>
                </a:spcBef>
                <a:spcAft>
                  <a:spcPct val="0"/>
                </a:spcAft>
              </a:pPr>
              <a:r>
                <a:rPr lang="ja-JP" altLang="en-US" sz="1200" b="1" dirty="0">
                  <a:ln w="0" cmpd="sng">
                    <a:noFill/>
                    <a:prstDash val="solid"/>
                  </a:ln>
                  <a:solidFill>
                    <a:srgbClr val="FFFFFF"/>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200" b="1" dirty="0" smtClean="0">
                  <a:ln w="0" cmpd="sng">
                    <a:noFill/>
                    <a:prstDash val="solid"/>
                  </a:ln>
                  <a:solidFill>
                    <a:srgbClr val="FFFFFF"/>
                  </a:solidFill>
                  <a:latin typeface="Meiryo UI" panose="020B0604030504040204" pitchFamily="50" charset="-128"/>
                  <a:ea typeface="Meiryo UI" panose="020B0604030504040204" pitchFamily="50" charset="-128"/>
                  <a:cs typeface="Meiryo UI" panose="020B0604030504040204" pitchFamily="50" charset="-128"/>
                </a:rPr>
                <a:t>水素</a:t>
              </a:r>
              <a:r>
                <a:rPr lang="ja-JP" altLang="en-US" sz="1200" b="1" dirty="0">
                  <a:ln w="0" cmpd="sng">
                    <a:noFill/>
                    <a:prstDash val="solid"/>
                  </a:ln>
                  <a:solidFill>
                    <a:srgbClr val="FFFFFF"/>
                  </a:solidFill>
                  <a:latin typeface="Meiryo UI" panose="020B0604030504040204" pitchFamily="50" charset="-128"/>
                  <a:ea typeface="Meiryo UI" panose="020B0604030504040204" pitchFamily="50" charset="-128"/>
                  <a:cs typeface="Meiryo UI" panose="020B0604030504040204" pitchFamily="50" charset="-128"/>
                </a:rPr>
                <a:t>関連フィールド及び水素需要の拡大を目指して</a:t>
              </a:r>
              <a:endParaRPr lang="ja-JP" altLang="en-US" sz="1200" b="1" dirty="0">
                <a:ln w="0" cmpd="sng">
                  <a:noFill/>
                  <a:prstDash val="solid"/>
                </a:ln>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pSp>
      <p:grpSp>
        <p:nvGrpSpPr>
          <p:cNvPr id="10" name="グループ化 9"/>
          <p:cNvGrpSpPr/>
          <p:nvPr/>
        </p:nvGrpSpPr>
        <p:grpSpPr>
          <a:xfrm>
            <a:off x="179973" y="2565267"/>
            <a:ext cx="8868953" cy="1523134"/>
            <a:chOff x="183236" y="2881691"/>
            <a:chExt cx="8868953" cy="1523134"/>
          </a:xfrm>
        </p:grpSpPr>
        <p:sp>
          <p:nvSpPr>
            <p:cNvPr id="47" name="正方形/長方形 46"/>
            <p:cNvSpPr/>
            <p:nvPr/>
          </p:nvSpPr>
          <p:spPr>
            <a:xfrm>
              <a:off x="183236" y="2881691"/>
              <a:ext cx="8856000" cy="1368000"/>
            </a:xfrm>
            <a:prstGeom prst="rect">
              <a:avLst/>
            </a:prstGeom>
            <a:solidFill>
              <a:schemeClr val="accent3">
                <a:lumMod val="20000"/>
                <a:lumOff val="8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（府：２１，２１６千円）</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23"/>
            <p:cNvSpPr/>
            <p:nvPr/>
          </p:nvSpPr>
          <p:spPr>
            <a:xfrm>
              <a:off x="334326" y="3287579"/>
              <a:ext cx="3381166" cy="900000"/>
            </a:xfrm>
            <a:custGeom>
              <a:avLst/>
              <a:gdLst>
                <a:gd name="connsiteX0" fmla="*/ 0 w 3220913"/>
                <a:gd name="connsiteY0" fmla="*/ 0 h 1107996"/>
                <a:gd name="connsiteX1" fmla="*/ 3220913 w 3220913"/>
                <a:gd name="connsiteY1" fmla="*/ 0 h 1107996"/>
                <a:gd name="connsiteX2" fmla="*/ 3220913 w 3220913"/>
                <a:gd name="connsiteY2" fmla="*/ 1107996 h 1107996"/>
                <a:gd name="connsiteX3" fmla="*/ 0 w 3220913"/>
                <a:gd name="connsiteY3" fmla="*/ 1107996 h 1107996"/>
                <a:gd name="connsiteX4" fmla="*/ 0 w 3220913"/>
                <a:gd name="connsiteY4" fmla="*/ 0 h 1107996"/>
                <a:gd name="connsiteX0" fmla="*/ 0 w 3399201"/>
                <a:gd name="connsiteY0" fmla="*/ 0 h 1107996"/>
                <a:gd name="connsiteX1" fmla="*/ 3220913 w 3399201"/>
                <a:gd name="connsiteY1" fmla="*/ 0 h 1107996"/>
                <a:gd name="connsiteX2" fmla="*/ 3399198 w 3399201"/>
                <a:gd name="connsiteY2" fmla="*/ 567343 h 1107996"/>
                <a:gd name="connsiteX3" fmla="*/ 3220913 w 3399201"/>
                <a:gd name="connsiteY3" fmla="*/ 1107996 h 1107996"/>
                <a:gd name="connsiteX4" fmla="*/ 0 w 3399201"/>
                <a:gd name="connsiteY4" fmla="*/ 1107996 h 1107996"/>
                <a:gd name="connsiteX5" fmla="*/ 0 w 3399201"/>
                <a:gd name="connsiteY5" fmla="*/ 0 h 110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9201" h="1107996">
                  <a:moveTo>
                    <a:pt x="0" y="0"/>
                  </a:moveTo>
                  <a:lnTo>
                    <a:pt x="3220913" y="0"/>
                  </a:lnTo>
                  <a:cubicBezTo>
                    <a:pt x="3220016" y="185939"/>
                    <a:pt x="3400095" y="381404"/>
                    <a:pt x="3399198" y="567343"/>
                  </a:cubicBezTo>
                  <a:lnTo>
                    <a:pt x="3220913" y="1107996"/>
                  </a:lnTo>
                  <a:lnTo>
                    <a:pt x="0" y="1107996"/>
                  </a:lnTo>
                  <a:lnTo>
                    <a:pt x="0" y="0"/>
                  </a:lnTo>
                  <a:close/>
                </a:path>
              </a:pathLst>
            </a:custGeom>
            <a:solidFill>
              <a:schemeClr val="accent3">
                <a:lumMod val="40000"/>
                <a:lumOff val="6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nchorCtr="0">
              <a:noAutofit/>
            </a:bodyPr>
            <a:lstStyle/>
            <a:p>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4426" y="3042535"/>
              <a:ext cx="1167763" cy="96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テキスト ボックス 25"/>
            <p:cNvSpPr txBox="1"/>
            <p:nvPr/>
          </p:nvSpPr>
          <p:spPr>
            <a:xfrm>
              <a:off x="297169" y="3253228"/>
              <a:ext cx="3279616" cy="1151597"/>
            </a:xfrm>
            <a:prstGeom prst="rect">
              <a:avLst/>
            </a:prstGeom>
            <a:noFill/>
          </p:spPr>
          <p:txBody>
            <a:bodyPr wrap="square" rtlCol="0">
              <a:spAutoFit/>
            </a:bodyPr>
            <a:lstStyle/>
            <a:p>
              <a:r>
                <a:rPr kumimoji="1"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水素関連参入のきっかけづくり</a:t>
              </a:r>
              <a:endParaRPr kumimoji="1" lang="en-US" altLang="ja-JP" sz="1100" b="1" u="sng"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400"/>
                </a:lnSpc>
              </a:pPr>
              <a:endParaRPr kumimoji="1" lang="en-US" altLang="ja-JP" sz="1100" b="1"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u="sng" dirty="0" smtClean="0">
                  <a:latin typeface="Meiryo UI" panose="020B0604030504040204" pitchFamily="50" charset="-128"/>
                  <a:ea typeface="Meiryo UI" panose="020B0604030504040204" pitchFamily="50" charset="-128"/>
                  <a:cs typeface="Meiryo UI" panose="020B0604030504040204" pitchFamily="50" charset="-128"/>
                </a:rPr>
                <a:t>新エネルギー産業電池関連の開発支援</a:t>
              </a:r>
              <a:endParaRPr lang="en-US" altLang="ja-JP" sz="1100" b="1" u="sng"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府内には、高い技術力を有する中小企業が多数存在</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・早い段階からの府内企業の関連産業への参入により、 </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ビジネスの優位性を確保</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9" name="Picture 5" descr="\\localhost\LIB\58 FCV\05_H28年度業務フォルダ\水素関連産業参入促進事業\見学会\IMG_838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7189" y="3287579"/>
              <a:ext cx="971516" cy="728637"/>
            </a:xfrm>
            <a:prstGeom prst="rect">
              <a:avLst/>
            </a:prstGeom>
            <a:noFill/>
            <a:extLst>
              <a:ext uri="{909E8E84-426E-40DD-AFC4-6F175D3DCCD1}">
                <a14:hiddenFill xmlns:a14="http://schemas.microsoft.com/office/drawing/2010/main">
                  <a:solidFill>
                    <a:srgbClr val="FFFFFF"/>
                  </a:solidFill>
                </a14:hiddenFill>
              </a:ext>
            </a:extLst>
          </p:spPr>
        </p:pic>
        <p:sp>
          <p:nvSpPr>
            <p:cNvPr id="33" name="正方形/長方形 32"/>
            <p:cNvSpPr>
              <a:spLocks noChangeArrowheads="1"/>
            </p:cNvSpPr>
            <p:nvPr/>
          </p:nvSpPr>
          <p:spPr bwMode="auto">
            <a:xfrm>
              <a:off x="261045" y="2955897"/>
              <a:ext cx="2354789" cy="276999"/>
            </a:xfrm>
            <a:prstGeom prst="rect">
              <a:avLst/>
            </a:prstGeom>
            <a:solidFill>
              <a:srgbClr val="002060"/>
            </a:solidFill>
            <a:ln>
              <a:noFill/>
            </a:ln>
            <a:extLst/>
          </p:spPr>
          <p:txBody>
            <a:bodyPr wrap="square" lIns="36000" rIns="36000" anchor="ctr" anchorCtr="0">
              <a:spAutoFit/>
            </a:bodyPr>
            <a:lstStyle/>
            <a:p>
              <a:pPr lvl="0" fontAlgn="base">
                <a:spcBef>
                  <a:spcPct val="0"/>
                </a:spcBef>
                <a:spcAft>
                  <a:spcPct val="0"/>
                </a:spcAft>
              </a:pPr>
              <a:r>
                <a:rPr lang="ja-JP" altLang="en-US" sz="1200" b="1" dirty="0">
                  <a:ln w="18415" cmpd="sng">
                    <a:noFill/>
                    <a:prstDash val="solid"/>
                  </a:ln>
                  <a:solidFill>
                    <a:srgbClr val="FFFFFF"/>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200" b="1" dirty="0" smtClean="0">
                  <a:ln w="18415" cmpd="sng">
                    <a:noFill/>
                    <a:prstDash val="solid"/>
                  </a:ln>
                  <a:solidFill>
                    <a:srgbClr val="FFFFFF"/>
                  </a:solidFill>
                  <a:latin typeface="Meiryo UI" panose="020B0604030504040204" pitchFamily="50" charset="-128"/>
                  <a:ea typeface="Meiryo UI" panose="020B0604030504040204" pitchFamily="50" charset="-128"/>
                  <a:cs typeface="Meiryo UI" panose="020B0604030504040204" pitchFamily="50" charset="-128"/>
                </a:rPr>
                <a:t>水素関連産業への参入を促進</a:t>
              </a:r>
              <a:endParaRPr lang="ja-JP" altLang="en-US" sz="1200" b="1" dirty="0">
                <a:ln w="18415" cmpd="sng">
                  <a:noFill/>
                  <a:prstDash val="solid"/>
                </a:ln>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pSp>
      <p:grpSp>
        <p:nvGrpSpPr>
          <p:cNvPr id="12" name="グループ化 11"/>
          <p:cNvGrpSpPr/>
          <p:nvPr/>
        </p:nvGrpSpPr>
        <p:grpSpPr>
          <a:xfrm>
            <a:off x="168721" y="3996000"/>
            <a:ext cx="8880205" cy="1215106"/>
            <a:chOff x="183235" y="4620102"/>
            <a:chExt cx="8880205" cy="1215106"/>
          </a:xfrm>
        </p:grpSpPr>
        <p:sp>
          <p:nvSpPr>
            <p:cNvPr id="20" name="正方形/長方形 19"/>
            <p:cNvSpPr/>
            <p:nvPr/>
          </p:nvSpPr>
          <p:spPr>
            <a:xfrm>
              <a:off x="183235" y="4620102"/>
              <a:ext cx="8880205" cy="1152000"/>
            </a:xfrm>
            <a:prstGeom prst="rect">
              <a:avLst/>
            </a:prstGeom>
            <a:solidFill>
              <a:schemeClr val="accent3">
                <a:lumMod val="20000"/>
                <a:lumOff val="8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（府：５，０００千円）</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p:cNvGrpSpPr/>
            <p:nvPr/>
          </p:nvGrpSpPr>
          <p:grpSpPr>
            <a:xfrm>
              <a:off x="260197" y="4694198"/>
              <a:ext cx="8757577" cy="1141010"/>
              <a:chOff x="260197" y="4694198"/>
              <a:chExt cx="8757577" cy="1141010"/>
            </a:xfrm>
          </p:grpSpPr>
          <p:sp>
            <p:nvSpPr>
              <p:cNvPr id="21" name="正方形/長方形 23"/>
              <p:cNvSpPr/>
              <p:nvPr/>
            </p:nvSpPr>
            <p:spPr>
              <a:xfrm>
                <a:off x="364330" y="5030757"/>
                <a:ext cx="3271004" cy="674231"/>
              </a:xfrm>
              <a:custGeom>
                <a:avLst/>
                <a:gdLst>
                  <a:gd name="connsiteX0" fmla="*/ 0 w 3220913"/>
                  <a:gd name="connsiteY0" fmla="*/ 0 h 1107996"/>
                  <a:gd name="connsiteX1" fmla="*/ 3220913 w 3220913"/>
                  <a:gd name="connsiteY1" fmla="*/ 0 h 1107996"/>
                  <a:gd name="connsiteX2" fmla="*/ 3220913 w 3220913"/>
                  <a:gd name="connsiteY2" fmla="*/ 1107996 h 1107996"/>
                  <a:gd name="connsiteX3" fmla="*/ 0 w 3220913"/>
                  <a:gd name="connsiteY3" fmla="*/ 1107996 h 1107996"/>
                  <a:gd name="connsiteX4" fmla="*/ 0 w 3220913"/>
                  <a:gd name="connsiteY4" fmla="*/ 0 h 1107996"/>
                  <a:gd name="connsiteX0" fmla="*/ 0 w 3399201"/>
                  <a:gd name="connsiteY0" fmla="*/ 0 h 1107996"/>
                  <a:gd name="connsiteX1" fmla="*/ 3220913 w 3399201"/>
                  <a:gd name="connsiteY1" fmla="*/ 0 h 1107996"/>
                  <a:gd name="connsiteX2" fmla="*/ 3399198 w 3399201"/>
                  <a:gd name="connsiteY2" fmla="*/ 567343 h 1107996"/>
                  <a:gd name="connsiteX3" fmla="*/ 3220913 w 3399201"/>
                  <a:gd name="connsiteY3" fmla="*/ 1107996 h 1107996"/>
                  <a:gd name="connsiteX4" fmla="*/ 0 w 3399201"/>
                  <a:gd name="connsiteY4" fmla="*/ 1107996 h 1107996"/>
                  <a:gd name="connsiteX5" fmla="*/ 0 w 3399201"/>
                  <a:gd name="connsiteY5" fmla="*/ 0 h 110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9201" h="1107996">
                    <a:moveTo>
                      <a:pt x="0" y="0"/>
                    </a:moveTo>
                    <a:lnTo>
                      <a:pt x="3220913" y="0"/>
                    </a:lnTo>
                    <a:cubicBezTo>
                      <a:pt x="3220016" y="185939"/>
                      <a:pt x="3400095" y="381404"/>
                      <a:pt x="3399198" y="567343"/>
                    </a:cubicBezTo>
                    <a:lnTo>
                      <a:pt x="3220913" y="1107996"/>
                    </a:lnTo>
                    <a:lnTo>
                      <a:pt x="0" y="1107996"/>
                    </a:lnTo>
                    <a:lnTo>
                      <a:pt x="0" y="0"/>
                    </a:lnTo>
                    <a:close/>
                  </a:path>
                </a:pathLst>
              </a:custGeom>
              <a:solidFill>
                <a:schemeClr val="accent3">
                  <a:lumMod val="40000"/>
                  <a:lumOff val="6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nchorCtr="0">
                <a:noAutofit/>
              </a:bodyPr>
              <a:lstStyle/>
              <a:p>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260197" y="4694198"/>
                <a:ext cx="8757577" cy="1141010"/>
                <a:chOff x="260197" y="4824824"/>
                <a:chExt cx="8757577" cy="1141010"/>
              </a:xfrm>
            </p:grpSpPr>
            <p:sp>
              <p:nvSpPr>
                <p:cNvPr id="23" name="テキスト ボックス 22"/>
                <p:cNvSpPr txBox="1"/>
                <p:nvPr/>
              </p:nvSpPr>
              <p:spPr>
                <a:xfrm>
                  <a:off x="334388" y="5191487"/>
                  <a:ext cx="3336989" cy="656590"/>
                </a:xfrm>
                <a:prstGeom prst="rect">
                  <a:avLst/>
                </a:prstGeom>
                <a:noFill/>
              </p:spPr>
              <p:txBody>
                <a:bodyPr wrap="square" rtlCol="0">
                  <a:spAutoFit/>
                </a:bodyPr>
                <a:lstStyle/>
                <a:p>
                  <a:pPr>
                    <a:lnSpc>
                      <a:spcPts val="11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・水素利用については、一般の認知が低い状況</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・そのため、府内の水素に関する取組みを</a:t>
                  </a:r>
                  <a:r>
                    <a:rPr lang="ja-JP" altLang="en-US" sz="1050" b="1" u="sng" dirty="0" smtClean="0">
                      <a:latin typeface="Meiryo UI" panose="020B0604030504040204" pitchFamily="50" charset="-128"/>
                      <a:ea typeface="Meiryo UI" panose="020B0604030504040204" pitchFamily="50" charset="-128"/>
                      <a:cs typeface="Meiryo UI" panose="020B0604030504040204" pitchFamily="50" charset="-128"/>
                    </a:rPr>
                    <a:t>ショーケース</a:t>
                  </a:r>
                  <a:endParaRPr lang="en-US" altLang="ja-JP" sz="1050" b="1" u="sng"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b="1" u="sng" dirty="0" smtClean="0">
                      <a:latin typeface="Meiryo UI" panose="020B0604030504040204" pitchFamily="50" charset="-128"/>
                      <a:ea typeface="Meiryo UI" panose="020B0604030504040204" pitchFamily="50" charset="-128"/>
                      <a:cs typeface="Meiryo UI" panose="020B0604030504040204" pitchFamily="50" charset="-128"/>
                    </a:rPr>
                    <a:t> として発信</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、より多くの人に水素エネルギーを知ってもらう</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・水素ショーケース機能の 強化</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伴う整備に対し支援</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3677189" y="5000579"/>
                  <a:ext cx="5340585" cy="965255"/>
                </a:xfrm>
                <a:prstGeom prst="rect">
                  <a:avLst/>
                </a:prstGeom>
                <a:noFill/>
              </p:spPr>
              <p:txBody>
                <a:bodyPr wrap="square" tIns="36000" bIns="36000"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・水素アプリや実証取組みなど府内のショーケースは</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関空、中央卸売市場、森之宮水素ＳＴなど</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・ショーケース機能の強化を図るため、府内での取組みを充実させる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年度は関空での</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実証事業により開発され、平成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月から</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国内</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市場に投入された燃料電池フォークリフト（ＦＣＦＬ）の</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導入を支援</a:t>
                  </a: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（１台</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あたり上限</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2,500</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千円</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台）</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9643" y="5287269"/>
                  <a:ext cx="659829" cy="61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正方形/長方形 33"/>
                <p:cNvSpPr>
                  <a:spLocks noChangeArrowheads="1"/>
                </p:cNvSpPr>
                <p:nvPr/>
              </p:nvSpPr>
              <p:spPr bwMode="auto">
                <a:xfrm>
                  <a:off x="260197" y="4824824"/>
                  <a:ext cx="2207109" cy="276999"/>
                </a:xfrm>
                <a:prstGeom prst="rect">
                  <a:avLst/>
                </a:prstGeom>
                <a:solidFill>
                  <a:srgbClr val="002060"/>
                </a:solidFill>
                <a:ln>
                  <a:noFill/>
                </a:ln>
                <a:extLst/>
              </p:spPr>
              <p:txBody>
                <a:bodyPr wrap="square" lIns="36000" rIns="36000" anchor="ctr" anchorCtr="0">
                  <a:spAutoFit/>
                </a:bodyPr>
                <a:lstStyle/>
                <a:p>
                  <a:pPr lvl="0" fontAlgn="base">
                    <a:spcBef>
                      <a:spcPct val="0"/>
                    </a:spcBef>
                    <a:spcAft>
                      <a:spcPct val="0"/>
                    </a:spcAft>
                  </a:pPr>
                  <a:r>
                    <a:rPr lang="ja-JP" altLang="en-US" sz="1200" b="1" dirty="0" smtClean="0">
                      <a:ln w="18415" cmpd="sng">
                        <a:noFill/>
                        <a:prstDash val="solid"/>
                      </a:ln>
                      <a:solidFill>
                        <a:srgbClr val="FFFFFF"/>
                      </a:solidFill>
                      <a:latin typeface="Meiryo UI" panose="020B0604030504040204" pitchFamily="50" charset="-128"/>
                      <a:ea typeface="Meiryo UI" panose="020B0604030504040204" pitchFamily="50" charset="-128"/>
                      <a:cs typeface="Meiryo UI" panose="020B0604030504040204" pitchFamily="50" charset="-128"/>
                    </a:rPr>
                    <a:t>③水素ショーケース機能の強化</a:t>
                  </a:r>
                  <a:endParaRPr lang="ja-JP" altLang="en-US" sz="1200" b="1" dirty="0">
                    <a:ln w="18415" cmpd="sng">
                      <a:noFill/>
                      <a:prstDash val="solid"/>
                    </a:ln>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pSp>
        </p:grpSp>
      </p:grpSp>
      <p:sp>
        <p:nvSpPr>
          <p:cNvPr id="48" name="角丸四角形 47"/>
          <p:cNvSpPr/>
          <p:nvPr/>
        </p:nvSpPr>
        <p:spPr>
          <a:xfrm>
            <a:off x="157582" y="-115864"/>
            <a:ext cx="9081088" cy="6171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2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年度の取組について</a:t>
            </a:r>
            <a:endParaRPr lang="en-US" altLang="ja-JP" sz="200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9" name="直線コネクタ 48"/>
          <p:cNvCxnSpPr/>
          <p:nvPr/>
        </p:nvCxnSpPr>
        <p:spPr>
          <a:xfrm>
            <a:off x="94520" y="426623"/>
            <a:ext cx="8985494" cy="0"/>
          </a:xfrm>
          <a:prstGeom prst="line">
            <a:avLst/>
          </a:prstGeom>
          <a:ln w="1016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178411" y="5204244"/>
            <a:ext cx="8980103" cy="1440000"/>
            <a:chOff x="192925" y="5407440"/>
            <a:chExt cx="8980103" cy="1440000"/>
          </a:xfrm>
        </p:grpSpPr>
        <p:sp>
          <p:nvSpPr>
            <p:cNvPr id="43" name="正方形/長方形 42"/>
            <p:cNvSpPr/>
            <p:nvPr/>
          </p:nvSpPr>
          <p:spPr>
            <a:xfrm>
              <a:off x="192925" y="5407440"/>
              <a:ext cx="8870515" cy="1440000"/>
            </a:xfrm>
            <a:prstGeom prst="rect">
              <a:avLst/>
            </a:prstGeom>
            <a:solidFill>
              <a:schemeClr val="accent3">
                <a:lumMod val="20000"/>
                <a:lumOff val="8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（府：１，２１７千円）</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a:spLocks noChangeArrowheads="1"/>
            </p:cNvSpPr>
            <p:nvPr/>
          </p:nvSpPr>
          <p:spPr bwMode="auto">
            <a:xfrm>
              <a:off x="273378" y="5473195"/>
              <a:ext cx="2339193" cy="276999"/>
            </a:xfrm>
            <a:prstGeom prst="rect">
              <a:avLst/>
            </a:prstGeom>
            <a:solidFill>
              <a:srgbClr val="002060"/>
            </a:solidFill>
            <a:ln>
              <a:noFill/>
            </a:ln>
            <a:extLst/>
          </p:spPr>
          <p:txBody>
            <a:bodyPr wrap="square" lIns="36000" rIns="36000" anchor="ctr" anchorCtr="0">
              <a:spAutoFit/>
            </a:bodyPr>
            <a:lstStyle/>
            <a:p>
              <a:pPr lvl="0" fontAlgn="base">
                <a:spcBef>
                  <a:spcPct val="0"/>
                </a:spcBef>
                <a:spcAft>
                  <a:spcPct val="0"/>
                </a:spcAft>
              </a:pPr>
              <a:r>
                <a:rPr lang="ja-JP" altLang="en-US" sz="1200" b="1" dirty="0" smtClean="0">
                  <a:ln w="18415" cmpd="sng">
                    <a:noFill/>
                    <a:prstDash val="solid"/>
                  </a:ln>
                  <a:solidFill>
                    <a:srgbClr val="FFFFFF"/>
                  </a:solidFill>
                  <a:latin typeface="Meiryo UI" panose="020B0604030504040204" pitchFamily="50" charset="-128"/>
                  <a:ea typeface="Meiryo UI" panose="020B0604030504040204" pitchFamily="50" charset="-128"/>
                  <a:cs typeface="Meiryo UI" panose="020B0604030504040204" pitchFamily="50" charset="-128"/>
                </a:rPr>
                <a:t>④国際ビジネス創出拠点の形成</a:t>
              </a:r>
              <a:endParaRPr lang="ja-JP" altLang="en-US" sz="1200" b="1" dirty="0">
                <a:ln w="18415" cmpd="sng">
                  <a:noFill/>
                  <a:prstDash val="solid"/>
                </a:ln>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3" name="正方形/長方形 12"/>
            <p:cNvSpPr/>
            <p:nvPr/>
          </p:nvSpPr>
          <p:spPr>
            <a:xfrm>
              <a:off x="3527752" y="5649897"/>
              <a:ext cx="4878290" cy="1169551"/>
            </a:xfrm>
            <a:prstGeom prst="rect">
              <a:avLst/>
            </a:prstGeom>
          </p:spPr>
          <p:txBody>
            <a:bodyPr wrap="square">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に開催した国際カンファレンスでは、水素・蓄電池関連事業</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はじめ</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、幅広い</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分野の企業</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、団体</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等が多数参加（約</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290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・国際カンファレンスの開催を通じ、ビジネス拡大の可能性や大阪の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先進性</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発信</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したこと</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で、新たなビジネス展開に関する相談が増加するなど</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着実</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に企業活動が活発化。</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・こう</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した流れを絶やさず、最新のビジネス情報や、人的ネットワーク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を得られる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場</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提供するため、２９年度、グリーン分野をテーマとしたフォーラムを開催</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23"/>
            <p:cNvSpPr/>
            <p:nvPr/>
          </p:nvSpPr>
          <p:spPr>
            <a:xfrm>
              <a:off x="334389" y="5831434"/>
              <a:ext cx="3251420" cy="893320"/>
            </a:xfrm>
            <a:custGeom>
              <a:avLst/>
              <a:gdLst>
                <a:gd name="connsiteX0" fmla="*/ 0 w 3220913"/>
                <a:gd name="connsiteY0" fmla="*/ 0 h 1107996"/>
                <a:gd name="connsiteX1" fmla="*/ 3220913 w 3220913"/>
                <a:gd name="connsiteY1" fmla="*/ 0 h 1107996"/>
                <a:gd name="connsiteX2" fmla="*/ 3220913 w 3220913"/>
                <a:gd name="connsiteY2" fmla="*/ 1107996 h 1107996"/>
                <a:gd name="connsiteX3" fmla="*/ 0 w 3220913"/>
                <a:gd name="connsiteY3" fmla="*/ 1107996 h 1107996"/>
                <a:gd name="connsiteX4" fmla="*/ 0 w 3220913"/>
                <a:gd name="connsiteY4" fmla="*/ 0 h 1107996"/>
                <a:gd name="connsiteX0" fmla="*/ 0 w 3399201"/>
                <a:gd name="connsiteY0" fmla="*/ 0 h 1107996"/>
                <a:gd name="connsiteX1" fmla="*/ 3220913 w 3399201"/>
                <a:gd name="connsiteY1" fmla="*/ 0 h 1107996"/>
                <a:gd name="connsiteX2" fmla="*/ 3399198 w 3399201"/>
                <a:gd name="connsiteY2" fmla="*/ 567343 h 1107996"/>
                <a:gd name="connsiteX3" fmla="*/ 3220913 w 3399201"/>
                <a:gd name="connsiteY3" fmla="*/ 1107996 h 1107996"/>
                <a:gd name="connsiteX4" fmla="*/ 0 w 3399201"/>
                <a:gd name="connsiteY4" fmla="*/ 1107996 h 1107996"/>
                <a:gd name="connsiteX5" fmla="*/ 0 w 3399201"/>
                <a:gd name="connsiteY5" fmla="*/ 0 h 110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9201" h="1107996">
                  <a:moveTo>
                    <a:pt x="0" y="0"/>
                  </a:moveTo>
                  <a:lnTo>
                    <a:pt x="3220913" y="0"/>
                  </a:lnTo>
                  <a:cubicBezTo>
                    <a:pt x="3220016" y="185939"/>
                    <a:pt x="3400095" y="381404"/>
                    <a:pt x="3399198" y="567343"/>
                  </a:cubicBezTo>
                  <a:lnTo>
                    <a:pt x="3220913" y="1107996"/>
                  </a:lnTo>
                  <a:lnTo>
                    <a:pt x="0" y="1107996"/>
                  </a:lnTo>
                  <a:lnTo>
                    <a:pt x="0" y="0"/>
                  </a:lnTo>
                  <a:close/>
                </a:path>
              </a:pathLst>
            </a:custGeom>
            <a:solidFill>
              <a:schemeClr val="accent3">
                <a:lumMod val="40000"/>
                <a:lumOff val="6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nchorCtr="0">
              <a:noAutofit/>
            </a:bodyPr>
            <a:lstStyle/>
            <a:p>
              <a:pPr lvl="0" fontAlgn="base">
                <a:spcBef>
                  <a:spcPct val="0"/>
                </a:spcBef>
                <a:spcAft>
                  <a:spcPct val="0"/>
                </a:spcAft>
              </a:pPr>
              <a:r>
                <a:rPr lang="ja-JP" altLang="en-US" sz="1200" b="1" u="sng" dirty="0" smtClean="0">
                  <a:ln w="18415" cmpd="sng">
                    <a:noFill/>
                    <a:prstDash val="solid"/>
                  </a:ln>
                  <a:solidFill>
                    <a:schemeClr val="tx1"/>
                  </a:solidFill>
                  <a:latin typeface="Meiryo UI" panose="020B0604030504040204" pitchFamily="50" charset="-128"/>
                  <a:ea typeface="Meiryo UI" panose="020B0604030504040204" pitchFamily="50" charset="-128"/>
                  <a:cs typeface="Meiryo UI" panose="020B0604030504040204" pitchFamily="50" charset="-128"/>
                </a:rPr>
                <a:t>グリーンイノベーションビジネスフォーラム</a:t>
              </a:r>
              <a:endParaRPr lang="en-US" altLang="ja-JP" sz="1200" b="1" u="sng" dirty="0" smtClean="0">
                <a:ln w="18415" cmpd="sng">
                  <a:noFill/>
                  <a:prstDash val="solid"/>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fontAlgn="base">
                <a:spcBef>
                  <a:spcPct val="0"/>
                </a:spcBef>
                <a:spcAft>
                  <a:spcPct val="0"/>
                </a:spcAft>
              </a:pPr>
              <a:r>
                <a:rPr lang="ja-JP" altLang="en-US" sz="1200" b="1" u="sng" dirty="0" smtClean="0">
                  <a:ln w="18415" cmpd="sng">
                    <a:noFill/>
                    <a:prstDash val="solid"/>
                  </a:ln>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a:ln w="18415" cmpd="sng">
                    <a:noFill/>
                    <a:prstDash val="solid"/>
                  </a:ln>
                  <a:solidFill>
                    <a:schemeClr val="tx1"/>
                  </a:solidFill>
                  <a:latin typeface="Meiryo UI" panose="020B0604030504040204" pitchFamily="50" charset="-128"/>
                  <a:ea typeface="Meiryo UI" panose="020B0604030504040204" pitchFamily="50" charset="-128"/>
                  <a:cs typeface="Meiryo UI" panose="020B0604030504040204" pitchFamily="50" charset="-128"/>
                </a:rPr>
                <a:t>仮称</a:t>
              </a:r>
              <a:r>
                <a:rPr lang="ja-JP" altLang="en-US" sz="1200" b="1" u="sng" dirty="0" smtClean="0">
                  <a:ln w="18415" cmpd="sng">
                    <a:noFill/>
                    <a:prstDash val="solid"/>
                  </a:ln>
                  <a:solidFill>
                    <a:schemeClr val="tx1"/>
                  </a:solidFill>
                  <a:latin typeface="Meiryo UI" panose="020B0604030504040204" pitchFamily="50" charset="-128"/>
                  <a:ea typeface="Meiryo UI" panose="020B0604030504040204" pitchFamily="50" charset="-128"/>
                  <a:cs typeface="Meiryo UI" panose="020B0604030504040204" pitchFamily="50" charset="-128"/>
                </a:rPr>
                <a:t>）の開催</a:t>
              </a:r>
              <a:endParaRPr lang="en-US" altLang="ja-JP" sz="1200" b="1" u="sng" dirty="0" smtClean="0">
                <a:ln w="18415" cmpd="sng">
                  <a:noFill/>
                  <a:prstDash val="solid"/>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fontAlgn="base">
                <a:spcBef>
                  <a:spcPct val="0"/>
                </a:spcBef>
                <a:spcAft>
                  <a:spcPct val="0"/>
                </a:spcAft>
              </a:pPr>
              <a:r>
                <a:rPr lang="ja-JP" altLang="en-US" sz="1100" dirty="0" smtClean="0">
                  <a:ln w="18415" cmpd="sng">
                    <a:noFill/>
                    <a:prstDash val="solid"/>
                  </a:ln>
                  <a:solidFill>
                    <a:schemeClr val="tx1"/>
                  </a:solidFill>
                  <a:latin typeface="Meiryo UI" panose="020B0604030504040204" pitchFamily="50" charset="-128"/>
                  <a:ea typeface="Meiryo UI" panose="020B0604030504040204" pitchFamily="50" charset="-128"/>
                  <a:cs typeface="Meiryo UI" panose="020B0604030504040204" pitchFamily="50" charset="-128"/>
                </a:rPr>
                <a:t>最新のビジネス情報や人的ネットワークを得られる場を</a:t>
              </a:r>
              <a:endParaRPr lang="en-US" altLang="ja-JP" sz="1100" dirty="0" smtClean="0">
                <a:ln w="18415" cmpd="sng">
                  <a:noFill/>
                  <a:prstDash val="solid"/>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fontAlgn="base">
                <a:spcBef>
                  <a:spcPct val="0"/>
                </a:spcBef>
                <a:spcAft>
                  <a:spcPct val="0"/>
                </a:spcAft>
              </a:pPr>
              <a:r>
                <a:rPr lang="ja-JP" altLang="en-US" sz="1100" dirty="0" smtClean="0">
                  <a:ln w="18415" cmpd="sng">
                    <a:noFill/>
                    <a:prstDash val="solid"/>
                  </a:ln>
                  <a:solidFill>
                    <a:schemeClr val="tx1"/>
                  </a:solidFill>
                  <a:latin typeface="Meiryo UI" panose="020B0604030504040204" pitchFamily="50" charset="-128"/>
                  <a:ea typeface="Meiryo UI" panose="020B0604030504040204" pitchFamily="50" charset="-128"/>
                  <a:cs typeface="Meiryo UI" panose="020B0604030504040204" pitchFamily="50" charset="-128"/>
                </a:rPr>
                <a:t>提供し、「明日のビジネスの種」の発掘を後押し</a:t>
              </a:r>
              <a:endParaRPr lang="ja-JP" altLang="en-US" sz="1100" dirty="0">
                <a:ln w="18415" cmpd="sng">
                  <a:noFill/>
                  <a:prstDash val="solid"/>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88629" y="5777989"/>
              <a:ext cx="1429146" cy="83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テキスト ボックス 51"/>
            <p:cNvSpPr txBox="1"/>
            <p:nvPr/>
          </p:nvSpPr>
          <p:spPr>
            <a:xfrm>
              <a:off x="7490969" y="6617032"/>
              <a:ext cx="1682059" cy="207749"/>
            </a:xfrm>
            <a:prstGeom prst="rect">
              <a:avLst/>
            </a:prstGeom>
            <a:noFill/>
          </p:spPr>
          <p:txBody>
            <a:bodyPr wrap="square" rtlCol="0">
              <a:spAutoFit/>
            </a:bodyPr>
            <a:lstStyle/>
            <a:p>
              <a:r>
                <a:rPr lang="en-US" altLang="ja-JP" sz="750" dirty="0" smtClean="0">
                  <a:latin typeface="Meiryo UI" panose="020B0604030504040204" pitchFamily="50" charset="-128"/>
                  <a:ea typeface="Meiryo UI" panose="020B0604030504040204" pitchFamily="50" charset="-128"/>
                  <a:cs typeface="Meiryo UI" panose="020B0604030504040204" pitchFamily="50" charset="-128"/>
                </a:rPr>
                <a:t>H28.9</a:t>
              </a:r>
              <a:r>
                <a:rPr lang="ja-JP" altLang="en-US" sz="750" dirty="0" smtClean="0">
                  <a:latin typeface="Meiryo UI" panose="020B0604030504040204" pitchFamily="50" charset="-128"/>
                  <a:ea typeface="Meiryo UI" panose="020B0604030504040204" pitchFamily="50" charset="-128"/>
                  <a:cs typeface="Meiryo UI" panose="020B0604030504040204" pitchFamily="50" charset="-128"/>
                </a:rPr>
                <a:t>月　国際カンファレンスの様子</a:t>
              </a:r>
              <a:endParaRPr kumimoji="1" lang="ja-JP" altLang="en-US" sz="75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1" name="正方形/長方形 40"/>
          <p:cNvSpPr/>
          <p:nvPr/>
        </p:nvSpPr>
        <p:spPr>
          <a:xfrm>
            <a:off x="-36106" y="673022"/>
            <a:ext cx="1676087" cy="241980"/>
          </a:xfrm>
          <a:prstGeom prst="rect">
            <a:avLst/>
          </a:prstGeom>
          <a:ln>
            <a:noFill/>
            <a:prstDash val="dash"/>
          </a:ln>
        </p:spPr>
        <p:txBody>
          <a:bodyPr wrap="square" lIns="72000" tIns="36000" rIns="72000" bIns="36000">
            <a:spAutoFit/>
          </a:bodyPr>
          <a:lstStyle/>
          <a:p>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主な水素関連事業</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53" name="正方形/長方形 52"/>
          <p:cNvSpPr/>
          <p:nvPr/>
        </p:nvSpPr>
        <p:spPr>
          <a:xfrm>
            <a:off x="258864" y="6644244"/>
            <a:ext cx="9564898" cy="241980"/>
          </a:xfrm>
          <a:prstGeom prst="rect">
            <a:avLst/>
          </a:prstGeom>
          <a:ln>
            <a:noFill/>
            <a:prstDash val="dash"/>
          </a:ln>
        </p:spPr>
        <p:txBody>
          <a:bodyPr wrap="square" lIns="72000" tIns="36000" rIns="72000" bIns="36000">
            <a:spAutoFit/>
          </a:bodyPr>
          <a:lstStyle/>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この他、　ビジネスマッチング事業や中小企業向けワークショップ開催等の取組を予定</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3747762" y="3529767"/>
            <a:ext cx="3029883" cy="466233"/>
          </a:xfrm>
          <a:prstGeom prst="rect">
            <a:avLst/>
          </a:prstGeom>
          <a:noFill/>
        </p:spPr>
        <p:txBody>
          <a:bodyPr wrap="square" tIns="36000" bIns="36000" rtlCol="0">
            <a:no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・蓄電池、水素・燃料電池等の新たな用途、市場開拓</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に向けた研究開発・実証経費等を支援</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a:xfrm>
            <a:off x="8651217" y="31777"/>
            <a:ext cx="432048" cy="18002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3747762" y="2828602"/>
            <a:ext cx="3029883" cy="684000"/>
          </a:xfrm>
          <a:prstGeom prst="rect">
            <a:avLst/>
          </a:prstGeom>
          <a:noFill/>
        </p:spPr>
        <p:txBody>
          <a:bodyPr wrap="square" tIns="36000" bIns="36000" rtlCol="0">
            <a:no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・府内中小企業等を対象に、水素ＳＴ及びＦＣＶ、家</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庭用燃料電池関連メーカーからの新技術ニーズ説明会</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及び見学会を開催し、技術ニーズ企業と府内中小企</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業のビジネスマッチングを図る</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28613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893" y="1824441"/>
            <a:ext cx="5429578" cy="4827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正方形/長方形 9"/>
          <p:cNvSpPr/>
          <p:nvPr/>
        </p:nvSpPr>
        <p:spPr>
          <a:xfrm>
            <a:off x="-2654" y="0"/>
            <a:ext cx="9147311" cy="685291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txBox="1">
            <a:spLocks/>
          </p:cNvSpPr>
          <p:nvPr/>
        </p:nvSpPr>
        <p:spPr>
          <a:xfrm>
            <a:off x="107708" y="32914"/>
            <a:ext cx="8534396" cy="371413"/>
          </a:xfrm>
          <a:prstGeom prst="rect">
            <a:avLst/>
          </a:prstGeom>
          <a:noFill/>
        </p:spPr>
        <p:txBody>
          <a:bodyPr vert="horz" lIns="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関西広域連合における水素実用化に向けた取組</a:t>
            </a:r>
          </a:p>
        </p:txBody>
      </p:sp>
      <p:cxnSp>
        <p:nvCxnSpPr>
          <p:cNvPr id="3" name="直線コネクタ 2"/>
          <p:cNvCxnSpPr/>
          <p:nvPr/>
        </p:nvCxnSpPr>
        <p:spPr>
          <a:xfrm>
            <a:off x="50608" y="431088"/>
            <a:ext cx="9040148" cy="0"/>
          </a:xfrm>
          <a:prstGeom prst="line">
            <a:avLst/>
          </a:prstGeom>
          <a:ln w="82550">
            <a:solidFill>
              <a:srgbClr val="002060"/>
            </a:solidFill>
          </a:ln>
        </p:spPr>
        <p:style>
          <a:lnRef idx="1">
            <a:schemeClr val="accent1"/>
          </a:lnRef>
          <a:fillRef idx="0">
            <a:schemeClr val="accent1"/>
          </a:fillRef>
          <a:effectRef idx="0">
            <a:schemeClr val="accent1"/>
          </a:effectRef>
          <a:fontRef idx="minor">
            <a:schemeClr val="tx1"/>
          </a:fontRef>
        </p:style>
      </p:cxnSp>
      <p:sp>
        <p:nvSpPr>
          <p:cNvPr id="45" name="タイトル 1"/>
          <p:cNvSpPr txBox="1">
            <a:spLocks/>
          </p:cNvSpPr>
          <p:nvPr/>
        </p:nvSpPr>
        <p:spPr>
          <a:xfrm>
            <a:off x="145488" y="677359"/>
            <a:ext cx="2424855" cy="483506"/>
          </a:xfrm>
          <a:prstGeom prst="rect">
            <a:avLst/>
          </a:prstGeom>
          <a:solidFill>
            <a:schemeClr val="accent1">
              <a:lumMod val="50000"/>
            </a:schemeClr>
          </a:solidFill>
          <a:extLst/>
        </p:spPr>
        <p:style>
          <a:lnRef idx="0">
            <a:schemeClr val="accent5"/>
          </a:lnRef>
          <a:fillRef idx="3">
            <a:schemeClr val="accent5"/>
          </a:fillRef>
          <a:effectRef idx="3">
            <a:schemeClr val="accent5"/>
          </a:effectRef>
          <a:fontRef idx="minor">
            <a:schemeClr val="lt1"/>
          </a:fontRef>
        </p:style>
        <p:txBody>
          <a:bodyPr vert="horz" lIns="0" tIns="0" rIns="0" bIns="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781470">
              <a:defRPr/>
            </a:pP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取組の方向性</a:t>
            </a:r>
          </a:p>
        </p:txBody>
      </p:sp>
      <p:sp>
        <p:nvSpPr>
          <p:cNvPr id="46" name="正方形/長方形 45"/>
          <p:cNvSpPr/>
          <p:nvPr/>
        </p:nvSpPr>
        <p:spPr>
          <a:xfrm>
            <a:off x="2732587" y="787721"/>
            <a:ext cx="6750811" cy="281228"/>
          </a:xfrm>
          <a:prstGeom prst="rect">
            <a:avLst/>
          </a:prstGeom>
        </p:spPr>
        <p:txBody>
          <a:bodyPr wrap="square" lIns="0" tIns="32574" rIns="0" bIns="32574">
            <a:spAutoFit/>
          </a:bodyPr>
          <a:lstStyle/>
          <a:p>
            <a:pPr lvl="0">
              <a:defRPr/>
            </a:pPr>
            <a:r>
              <a:rPr lang="ja-JP" altLang="en-US" sz="1400" b="1" dirty="0">
                <a:latin typeface="Meiryo UI" pitchFamily="50" charset="-128"/>
                <a:ea typeface="Meiryo UI" pitchFamily="50" charset="-128"/>
                <a:cs typeface="Meiryo UI" pitchFamily="50" charset="-128"/>
              </a:rPr>
              <a:t>関西が我が国の水素社会構築を先導するよう、広域的視点にたった取組を推進</a:t>
            </a:r>
            <a:endParaRPr lang="en-US" altLang="ja-JP" sz="1400" b="1" dirty="0">
              <a:latin typeface="Meiryo UI" pitchFamily="50" charset="-128"/>
              <a:ea typeface="Meiryo UI" pitchFamily="50" charset="-128"/>
              <a:cs typeface="Meiryo UI" pitchFamily="50" charset="-128"/>
            </a:endParaRPr>
          </a:p>
        </p:txBody>
      </p:sp>
      <p:sp>
        <p:nvSpPr>
          <p:cNvPr id="60" name="角丸四角形 59"/>
          <p:cNvSpPr/>
          <p:nvPr/>
        </p:nvSpPr>
        <p:spPr>
          <a:xfrm>
            <a:off x="672695" y="1394232"/>
            <a:ext cx="1800000" cy="468000"/>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1272" tIns="40636" rIns="81272" bIns="40636"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エネルギー政策</a:t>
            </a:r>
          </a:p>
        </p:txBody>
      </p:sp>
      <p:sp>
        <p:nvSpPr>
          <p:cNvPr id="61" name="角丸四角形 60"/>
          <p:cNvSpPr/>
          <p:nvPr/>
        </p:nvSpPr>
        <p:spPr>
          <a:xfrm>
            <a:off x="672695" y="2155412"/>
            <a:ext cx="1800000" cy="468000"/>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1272" tIns="40636" rIns="81272" bIns="40636"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グリーン・イノベーション</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分野の振興</a:t>
            </a:r>
          </a:p>
        </p:txBody>
      </p:sp>
      <p:sp>
        <p:nvSpPr>
          <p:cNvPr id="62" name="角丸四角形 61"/>
          <p:cNvSpPr/>
          <p:nvPr/>
        </p:nvSpPr>
        <p:spPr>
          <a:xfrm>
            <a:off x="640968" y="2922977"/>
            <a:ext cx="1800000" cy="468000"/>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1272" tIns="40636" rIns="81272" bIns="40636"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次世代自動車</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普及促進事業</a:t>
            </a:r>
          </a:p>
        </p:txBody>
      </p:sp>
      <p:sp>
        <p:nvSpPr>
          <p:cNvPr id="63" name="角丸四角形 62"/>
          <p:cNvSpPr/>
          <p:nvPr/>
        </p:nvSpPr>
        <p:spPr>
          <a:xfrm>
            <a:off x="2570343" y="1371514"/>
            <a:ext cx="7075300" cy="481782"/>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81272" tIns="40636" rIns="81272" bIns="40636" rtlCol="0" anchor="ctr"/>
          <a:lstStyle/>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関西に望ましいエネルギー社会の実現を目指し、関西圏における水素エネルギー</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活用の実用化に向けた広域的な取組の検討、国への提案等を行う</a:t>
            </a:r>
          </a:p>
        </p:txBody>
      </p:sp>
      <p:sp>
        <p:nvSpPr>
          <p:cNvPr id="64" name="角丸四角形 63"/>
          <p:cNvSpPr/>
          <p:nvPr/>
        </p:nvSpPr>
        <p:spPr>
          <a:xfrm>
            <a:off x="2595762" y="2146735"/>
            <a:ext cx="7125854" cy="481782"/>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81272" tIns="40636" rIns="81272" bIns="40636" rtlCol="0" anchor="ctr"/>
          <a:lstStyle/>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関西は燃料電池メーカー等の生産拠点や研究開発拠点、企業の生産活動</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後押し</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する大学や研究所が数多く集積。このグリーン分野における高いポテンシャル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維持・強化</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に向けた取組を実施</a:t>
            </a:r>
          </a:p>
        </p:txBody>
      </p:sp>
      <p:sp>
        <p:nvSpPr>
          <p:cNvPr id="65" name="角丸四角形 64"/>
          <p:cNvSpPr/>
          <p:nvPr/>
        </p:nvSpPr>
        <p:spPr>
          <a:xfrm>
            <a:off x="2595762" y="2929400"/>
            <a:ext cx="7125854" cy="481782"/>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81272" tIns="40636" rIns="81272" bIns="40636" rtlCol="0" anchor="ctr"/>
          <a:lstStyle/>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運輸部門の温室効果ガスの排出量削減を進めるため、次世代自動車の普及に係る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啓発活動を推進</a:t>
            </a:r>
          </a:p>
        </p:txBody>
      </p:sp>
      <p:sp>
        <p:nvSpPr>
          <p:cNvPr id="67" name="正方形/長方形 66"/>
          <p:cNvSpPr/>
          <p:nvPr/>
        </p:nvSpPr>
        <p:spPr>
          <a:xfrm>
            <a:off x="2750138" y="4086732"/>
            <a:ext cx="5253843" cy="281228"/>
          </a:xfrm>
          <a:prstGeom prst="rect">
            <a:avLst/>
          </a:prstGeom>
        </p:spPr>
        <p:txBody>
          <a:bodyPr wrap="square" lIns="0" tIns="32574" rIns="0" bIns="32574">
            <a:spAutoFit/>
          </a:bodyPr>
          <a:lstStyle/>
          <a:p>
            <a:pPr lvl="0">
              <a:defRPr/>
            </a:pPr>
            <a:r>
              <a:rPr lang="ja-JP" altLang="en-US" sz="1400" b="1" dirty="0">
                <a:latin typeface="Meiryo UI" pitchFamily="50" charset="-128"/>
                <a:ea typeface="Meiryo UI" pitchFamily="50" charset="-128"/>
                <a:cs typeface="Meiryo UI" pitchFamily="50" charset="-128"/>
              </a:rPr>
              <a:t>水素</a:t>
            </a:r>
            <a:r>
              <a:rPr lang="ja-JP" altLang="en-US" sz="1400" b="1" dirty="0" smtClean="0">
                <a:latin typeface="Meiryo UI" pitchFamily="50" charset="-128"/>
                <a:ea typeface="Meiryo UI" pitchFamily="50" charset="-128"/>
                <a:cs typeface="Meiryo UI" pitchFamily="50" charset="-128"/>
              </a:rPr>
              <a:t>による関西しごと創生・低炭素まちづくりスタートアップ事業（案）</a:t>
            </a:r>
            <a:endParaRPr lang="en-US" altLang="ja-JP" sz="1400" b="1" dirty="0">
              <a:latin typeface="Meiryo UI" pitchFamily="50" charset="-128"/>
              <a:ea typeface="Meiryo UI" pitchFamily="50" charset="-128"/>
              <a:cs typeface="Meiryo UI" pitchFamily="50" charset="-128"/>
            </a:endParaRPr>
          </a:p>
        </p:txBody>
      </p:sp>
      <p:sp>
        <p:nvSpPr>
          <p:cNvPr id="68" name="タイトル 1"/>
          <p:cNvSpPr txBox="1">
            <a:spLocks/>
          </p:cNvSpPr>
          <p:nvPr/>
        </p:nvSpPr>
        <p:spPr>
          <a:xfrm>
            <a:off x="120264" y="3952601"/>
            <a:ext cx="2450079" cy="483506"/>
          </a:xfrm>
          <a:prstGeom prst="rect">
            <a:avLst/>
          </a:prstGeom>
          <a:solidFill>
            <a:schemeClr val="accent1">
              <a:lumMod val="50000"/>
            </a:schemeClr>
          </a:solidFill>
          <a:extLst/>
        </p:spPr>
        <p:style>
          <a:lnRef idx="0">
            <a:schemeClr val="accent5"/>
          </a:lnRef>
          <a:fillRef idx="3">
            <a:schemeClr val="accent5"/>
          </a:fillRef>
          <a:effectRef idx="3">
            <a:schemeClr val="accent5"/>
          </a:effectRef>
          <a:fontRef idx="minor">
            <a:schemeClr val="lt1"/>
          </a:fontRef>
        </p:style>
        <p:txBody>
          <a:bodyPr vert="horz" lIns="0" tIns="0" rIns="0" bIns="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781470">
              <a:defRPr/>
            </a:pP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今後の取組（予定）</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203260" y="5271666"/>
            <a:ext cx="6880575" cy="1272143"/>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・関西圏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における水素エネルギーの利活用の実用化に向け、</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関西圏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の取組状況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将来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の導入可能性、ＣＯ</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削減効果といった水素</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ポテンシャルの把握</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大規模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な水素の供給システム整備の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ため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製造から貯蔵・輸送、そして利活用に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至る、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関西</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水素</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サプライチェーン構想の策定</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など</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90521" y="4627217"/>
            <a:ext cx="8403854" cy="523220"/>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関西</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における水素関連企業の伸張によるしごと創生及び関西</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における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ＣＯ</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排出が抑制された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低炭素なまちづくり</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を進め、活力ある環境低負荷型の関西圏を目指す</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8678405" y="6643798"/>
            <a:ext cx="432048" cy="18002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94623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7" y="12046"/>
            <a:ext cx="9221837" cy="6845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081" y="945573"/>
            <a:ext cx="1724339" cy="2008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81334" y="13063"/>
            <a:ext cx="9274567" cy="6858000"/>
          </a:xfrm>
          <a:prstGeom prst="rect">
            <a:avLst/>
          </a:prstGeom>
          <a:gradFill flip="none" rotWithShape="1">
            <a:gsLst>
              <a:gs pos="0">
                <a:schemeClr val="accent1">
                  <a:tint val="66000"/>
                  <a:satMod val="160000"/>
                  <a:alpha val="70000"/>
                </a:schemeClr>
              </a:gs>
              <a:gs pos="26000">
                <a:schemeClr val="accent1">
                  <a:tint val="44500"/>
                  <a:satMod val="160000"/>
                  <a:alpha val="70000"/>
                </a:schemeClr>
              </a:gs>
              <a:gs pos="100000">
                <a:schemeClr val="accent1">
                  <a:tint val="23500"/>
                  <a:satMod val="160000"/>
                  <a:alpha val="70000"/>
                </a:schemeClr>
              </a:gs>
            </a:gsLst>
            <a:lin ang="13500000" scaled="1"/>
            <a:tileRect/>
          </a:gradFill>
        </p:spPr>
        <p:txBody>
          <a:bodyPr wrap="square">
            <a:noAutofit/>
          </a:bodyPr>
          <a:lstStyle/>
          <a:p>
            <a:endParaRPr lang="ja-JP"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 y="684629"/>
            <a:ext cx="4467881" cy="6224781"/>
          </a:xfrm>
          <a:prstGeom prst="rect">
            <a:avLst/>
          </a:prstGeom>
        </p:spPr>
        <p:txBody>
          <a:bodyPr wrap="square">
            <a:spAutoFit/>
          </a:bodyPr>
          <a:lstStyle/>
          <a:p>
            <a:r>
              <a:rPr lang="ja-JP" altLang="ja-JP" b="1" dirty="0">
                <a:latin typeface="Meiryo UI" panose="020B0604030504040204" pitchFamily="50" charset="-128"/>
                <a:ea typeface="Meiryo UI" panose="020B0604030504040204" pitchFamily="50" charset="-128"/>
                <a:cs typeface="Meiryo UI" panose="020B0604030504040204" pitchFamily="50" charset="-128"/>
              </a:rPr>
              <a:t>１　目　　的</a:t>
            </a:r>
          </a:p>
          <a:p>
            <a:r>
              <a:rPr lang="ja-JP" altLang="ja-JP"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ja-JP" sz="1500" b="1" dirty="0">
                <a:latin typeface="Meiryo UI" panose="020B0604030504040204" pitchFamily="50" charset="-128"/>
                <a:ea typeface="Meiryo UI" panose="020B0604030504040204" pitchFamily="50" charset="-128"/>
                <a:cs typeface="Meiryo UI" panose="020B0604030504040204" pitchFamily="50" charset="-128"/>
              </a:rPr>
              <a:t>次世代を担う小・中学生が、身近な工作を</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通じて</a:t>
            </a: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b="1" dirty="0">
                <a:latin typeface="Meiryo UI" panose="020B0604030504040204" pitchFamily="50" charset="-128"/>
                <a:ea typeface="Meiryo UI" panose="020B0604030504040204" pitchFamily="50" charset="-128"/>
                <a:cs typeface="Meiryo UI" panose="020B0604030504040204" pitchFamily="50" charset="-128"/>
              </a:rPr>
              <a:t>　</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水素・燃料電池に</a:t>
            </a:r>
            <a:r>
              <a:rPr lang="ja-JP" altLang="ja-JP" sz="1500" b="1" dirty="0">
                <a:latin typeface="Meiryo UI" panose="020B0604030504040204" pitchFamily="50" charset="-128"/>
                <a:ea typeface="Meiryo UI" panose="020B0604030504040204" pitchFamily="50" charset="-128"/>
                <a:cs typeface="Meiryo UI" panose="020B0604030504040204" pitchFamily="50" charset="-128"/>
              </a:rPr>
              <a:t>親しみ</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、その</a:t>
            </a:r>
            <a:r>
              <a:rPr lang="ja-JP" altLang="ja-JP" sz="1500" b="1" dirty="0">
                <a:latin typeface="Meiryo UI" panose="020B0604030504040204" pitchFamily="50" charset="-128"/>
                <a:ea typeface="Meiryo UI" panose="020B0604030504040204" pitchFamily="50" charset="-128"/>
                <a:cs typeface="Meiryo UI" panose="020B0604030504040204" pitchFamily="50" charset="-128"/>
              </a:rPr>
              <a:t>特性を理解すること</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b="1" dirty="0">
                <a:latin typeface="Meiryo UI" panose="020B0604030504040204" pitchFamily="50" charset="-128"/>
                <a:ea typeface="Meiryo UI" panose="020B0604030504040204" pitchFamily="50" charset="-128"/>
                <a:cs typeface="Meiryo UI" panose="020B0604030504040204" pitchFamily="50" charset="-128"/>
              </a:rPr>
              <a:t>　</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目的</a:t>
            </a:r>
            <a:r>
              <a:rPr lang="ja-JP" altLang="ja-JP" sz="1500" b="1" dirty="0">
                <a:latin typeface="Meiryo UI" panose="020B0604030504040204" pitchFamily="50" charset="-128"/>
                <a:ea typeface="Meiryo UI" panose="020B0604030504040204" pitchFamily="50" charset="-128"/>
                <a:cs typeface="Meiryo UI" panose="020B0604030504040204" pitchFamily="50" charset="-128"/>
              </a:rPr>
              <a:t>として</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、本コンクール</a:t>
            </a:r>
            <a:r>
              <a:rPr lang="ja-JP" altLang="ja-JP" sz="1500" b="1" dirty="0">
                <a:latin typeface="Meiryo UI" panose="020B0604030504040204" pitchFamily="50" charset="-128"/>
                <a:ea typeface="Meiryo UI" panose="020B0604030504040204" pitchFamily="50" charset="-128"/>
                <a:cs typeface="Meiryo UI" panose="020B0604030504040204" pitchFamily="50" charset="-128"/>
              </a:rPr>
              <a:t>を</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実施します</a:t>
            </a:r>
            <a:r>
              <a:rPr lang="ja-JP" altLang="ja-JP" sz="1500" b="1" dirty="0">
                <a:latin typeface="Meiryo UI" panose="020B0604030504040204" pitchFamily="50" charset="-128"/>
                <a:ea typeface="Meiryo UI" panose="020B0604030504040204" pitchFamily="50" charset="-128"/>
                <a:cs typeface="Meiryo UI" panose="020B0604030504040204" pitchFamily="50" charset="-128"/>
              </a:rPr>
              <a:t>。</a:t>
            </a:r>
          </a:p>
          <a:p>
            <a:pPr>
              <a:lnSpc>
                <a:spcPts val="1300"/>
              </a:lnSpc>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b="1" dirty="0">
                <a:latin typeface="Meiryo UI" panose="020B0604030504040204" pitchFamily="50" charset="-128"/>
                <a:ea typeface="Meiryo UI" panose="020B0604030504040204" pitchFamily="50" charset="-128"/>
                <a:cs typeface="Meiryo UI" panose="020B0604030504040204" pitchFamily="50" charset="-128"/>
              </a:rPr>
              <a:t>２　主　　催</a:t>
            </a:r>
            <a:r>
              <a:rPr lang="ja-JP" altLang="ja-JP"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ja-JP" sz="1500" b="1" dirty="0">
                <a:latin typeface="Meiryo UI" panose="020B0604030504040204" pitchFamily="50" charset="-128"/>
                <a:ea typeface="Meiryo UI" panose="020B0604030504040204" pitchFamily="50" charset="-128"/>
                <a:cs typeface="Meiryo UI" panose="020B0604030504040204" pitchFamily="50" charset="-128"/>
              </a:rPr>
              <a:t>立</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大学</a:t>
            </a: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endParaRPr lang="ja-JP"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b="1" dirty="0">
                <a:latin typeface="Meiryo UI" panose="020B0604030504040204" pitchFamily="50" charset="-128"/>
                <a:ea typeface="Meiryo UI" panose="020B0604030504040204" pitchFamily="50" charset="-128"/>
                <a:cs typeface="Meiryo UI" panose="020B0604030504040204" pitchFamily="50" charset="-128"/>
              </a:rPr>
              <a:t>３　後　　援</a:t>
            </a:r>
            <a:r>
              <a:rPr lang="ja-JP" altLang="ja-JP"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ja-JP" sz="1500" b="1" dirty="0">
                <a:latin typeface="Meiryo UI" panose="020B0604030504040204" pitchFamily="50" charset="-128"/>
                <a:ea typeface="Meiryo UI" panose="020B0604030504040204" pitchFamily="50" charset="-128"/>
                <a:cs typeface="Meiryo UI" panose="020B0604030504040204" pitchFamily="50" charset="-128"/>
              </a:rPr>
              <a:t>教育</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委員会</a:t>
            </a: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大阪市</a:t>
            </a:r>
            <a:r>
              <a:rPr lang="ja-JP" altLang="ja-JP" sz="1500" b="1" dirty="0">
                <a:latin typeface="Meiryo UI" panose="020B0604030504040204" pitchFamily="50" charset="-128"/>
                <a:ea typeface="Meiryo UI" panose="020B0604030504040204" pitchFamily="50" charset="-128"/>
                <a:cs typeface="Meiryo UI" panose="020B0604030504040204" pitchFamily="50" charset="-128"/>
              </a:rPr>
              <a:t>教育</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委員会</a:t>
            </a: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堺市</a:t>
            </a:r>
            <a:r>
              <a:rPr lang="ja-JP" altLang="ja-JP" sz="1500" b="1" dirty="0">
                <a:latin typeface="Meiryo UI" panose="020B0604030504040204" pitchFamily="50" charset="-128"/>
                <a:ea typeface="Meiryo UI" panose="020B0604030504040204" pitchFamily="50" charset="-128"/>
                <a:cs typeface="Meiryo UI" panose="020B0604030504040204" pitchFamily="50" charset="-128"/>
              </a:rPr>
              <a:t>教育委員会</a:t>
            </a:r>
          </a:p>
          <a:p>
            <a:pPr>
              <a:lnSpc>
                <a:spcPts val="1300"/>
              </a:lnSpc>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b="1" dirty="0">
                <a:latin typeface="Meiryo UI" panose="020B0604030504040204" pitchFamily="50" charset="-128"/>
                <a:ea typeface="Meiryo UI" panose="020B0604030504040204" pitchFamily="50" charset="-128"/>
                <a:cs typeface="Meiryo UI" panose="020B0604030504040204" pitchFamily="50" charset="-128"/>
              </a:rPr>
              <a:t>４　事業概要</a:t>
            </a: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水素</a:t>
            </a:r>
            <a:r>
              <a:rPr lang="ja-JP" altLang="ja-JP" sz="1500" b="1" dirty="0">
                <a:latin typeface="Meiryo UI" panose="020B0604030504040204" pitchFamily="50" charset="-128"/>
                <a:ea typeface="Meiryo UI" panose="020B0604030504040204" pitchFamily="50" charset="-128"/>
                <a:cs typeface="Meiryo UI" panose="020B0604030504040204" pitchFamily="50" charset="-128"/>
              </a:rPr>
              <a:t>・燃料電池で発電した電気を利用した様々</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な</a:t>
            </a: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アイデアを募集します。</a:t>
            </a: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その</a:t>
            </a:r>
            <a:r>
              <a:rPr lang="ja-JP" altLang="ja-JP" sz="1500" b="1" dirty="0">
                <a:latin typeface="Meiryo UI" panose="020B0604030504040204" pitchFamily="50" charset="-128"/>
                <a:ea typeface="Meiryo UI" panose="020B0604030504040204" pitchFamily="50" charset="-128"/>
                <a:cs typeface="Meiryo UI" panose="020B0604030504040204" pitchFamily="50" charset="-128"/>
              </a:rPr>
              <a:t>中から優れたアイデアには、「水素・燃料</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電池工</a:t>
            </a: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作キット」で実際</a:t>
            </a:r>
            <a:r>
              <a:rPr lang="ja-JP" altLang="ja-JP" sz="1500" b="1" dirty="0">
                <a:latin typeface="Meiryo UI" panose="020B0604030504040204" pitchFamily="50" charset="-128"/>
                <a:ea typeface="Meiryo UI" panose="020B0604030504040204" pitchFamily="50" charset="-128"/>
                <a:cs typeface="Meiryo UI" panose="020B0604030504040204" pitchFamily="50" charset="-128"/>
              </a:rPr>
              <a:t>に</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作品を</a:t>
            </a:r>
            <a:r>
              <a:rPr lang="ja-JP" altLang="ja-JP" sz="1500" b="1" dirty="0">
                <a:latin typeface="Meiryo UI" panose="020B0604030504040204" pitchFamily="50" charset="-128"/>
                <a:ea typeface="Meiryo UI" panose="020B0604030504040204" pitchFamily="50" charset="-128"/>
                <a:cs typeface="Meiryo UI" panose="020B0604030504040204" pitchFamily="50" charset="-128"/>
              </a:rPr>
              <a:t>工作していただき</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、優秀作</a:t>
            </a: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品を表彰します</a:t>
            </a:r>
            <a:r>
              <a:rPr lang="ja-JP" altLang="ja-JP" sz="1500" b="1" dirty="0">
                <a:latin typeface="Meiryo UI" panose="020B0604030504040204" pitchFamily="50" charset="-128"/>
                <a:ea typeface="Meiryo UI" panose="020B0604030504040204" pitchFamily="50" charset="-128"/>
                <a:cs typeface="Meiryo UI" panose="020B0604030504040204" pitchFamily="50" charset="-128"/>
              </a:rPr>
              <a:t>。</a:t>
            </a:r>
          </a:p>
          <a:p>
            <a:pPr>
              <a:lnSpc>
                <a:spcPts val="1300"/>
              </a:lnSpc>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b="1" dirty="0">
                <a:latin typeface="Meiryo UI" panose="020B0604030504040204" pitchFamily="50" charset="-128"/>
                <a:ea typeface="Meiryo UI" panose="020B0604030504040204" pitchFamily="50" charset="-128"/>
                <a:cs typeface="Meiryo UI" panose="020B0604030504040204" pitchFamily="50" charset="-128"/>
              </a:rPr>
              <a:t>５　応募対象</a:t>
            </a:r>
          </a:p>
          <a:p>
            <a:r>
              <a:rPr lang="ja-JP" altLang="ja-JP"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学校</a:t>
            </a:r>
            <a:r>
              <a:rPr lang="ja-JP" altLang="ja-JP" sz="1500" b="1" dirty="0">
                <a:latin typeface="Meiryo UI" panose="020B0604030504040204" pitchFamily="50" charset="-128"/>
                <a:ea typeface="Meiryo UI" panose="020B0604030504040204" pitchFamily="50" charset="-128"/>
                <a:cs typeface="Meiryo UI" panose="020B0604030504040204" pitchFamily="50" charset="-128"/>
              </a:rPr>
              <a:t>やクラス、クラブ、地域の理科クラブ等の</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単位</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（団体</a:t>
            </a:r>
            <a:r>
              <a:rPr lang="ja-JP" altLang="ja-JP" sz="1500" b="1" dirty="0">
                <a:latin typeface="Meiryo UI" panose="020B0604030504040204" pitchFamily="50" charset="-128"/>
                <a:ea typeface="Meiryo UI" panose="020B0604030504040204" pitchFamily="50" charset="-128"/>
                <a:cs typeface="Meiryo UI" panose="020B0604030504040204" pitchFamily="50" charset="-128"/>
              </a:rPr>
              <a:t>）</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が対象で</a:t>
            </a:r>
            <a:r>
              <a:rPr lang="ja-JP" altLang="ja-JP" sz="1500" b="1" dirty="0">
                <a:latin typeface="Meiryo UI" panose="020B0604030504040204" pitchFamily="50" charset="-128"/>
                <a:ea typeface="Meiryo UI" panose="020B0604030504040204" pitchFamily="50" charset="-128"/>
                <a:cs typeface="Meiryo UI" panose="020B0604030504040204" pitchFamily="50" charset="-128"/>
              </a:rPr>
              <a:t>、次</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の２部門</a:t>
            </a:r>
            <a:r>
              <a:rPr lang="ja-JP" altLang="ja-JP" sz="1500" b="1" dirty="0">
                <a:latin typeface="Meiryo UI" panose="020B0604030504040204" pitchFamily="50" charset="-128"/>
                <a:ea typeface="Meiryo UI" panose="020B0604030504040204" pitchFamily="50" charset="-128"/>
                <a:cs typeface="Meiryo UI" panose="020B0604030504040204" pitchFamily="50" charset="-128"/>
              </a:rPr>
              <a:t>です。</a:t>
            </a:r>
          </a:p>
          <a:p>
            <a:pPr>
              <a:lnSpc>
                <a:spcPts val="800"/>
              </a:lnSpc>
            </a:pP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500" b="1" dirty="0">
                <a:latin typeface="Meiryo UI" panose="020B0604030504040204" pitchFamily="50" charset="-128"/>
                <a:ea typeface="Meiryo UI" panose="020B0604030504040204" pitchFamily="50" charset="-128"/>
                <a:cs typeface="Meiryo UI" panose="020B0604030504040204" pitchFamily="50" charset="-128"/>
              </a:rPr>
              <a:t>小学生の部】大阪府内の小学</a:t>
            </a:r>
            <a:r>
              <a:rPr lang="en-US" altLang="ja-JP" sz="1500" b="1" dirty="0">
                <a:latin typeface="Meiryo UI" panose="020B0604030504040204" pitchFamily="50" charset="-128"/>
                <a:ea typeface="Meiryo UI" panose="020B0604030504040204" pitchFamily="50" charset="-128"/>
                <a:cs typeface="Meiryo UI" panose="020B0604030504040204" pitchFamily="50" charset="-128"/>
              </a:rPr>
              <a:t>5</a:t>
            </a:r>
            <a:r>
              <a:rPr lang="ja-JP" altLang="ja-JP" sz="15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500" b="1" dirty="0">
                <a:latin typeface="Meiryo UI" panose="020B0604030504040204" pitchFamily="50" charset="-128"/>
                <a:ea typeface="Meiryo UI" panose="020B0604030504040204" pitchFamily="50" charset="-128"/>
                <a:cs typeface="Meiryo UI" panose="020B0604030504040204" pitchFamily="50" charset="-128"/>
              </a:rPr>
              <a:t>6</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年生</a:t>
            </a: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500" b="1"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500" b="1" dirty="0">
                <a:latin typeface="Meiryo UI" panose="020B0604030504040204" pitchFamily="50" charset="-128"/>
                <a:ea typeface="Meiryo UI" panose="020B0604030504040204" pitchFamily="50" charset="-128"/>
                <a:cs typeface="Meiryo UI" panose="020B0604030504040204" pitchFamily="50" charset="-128"/>
              </a:rPr>
              <a:t>1,000</a:t>
            </a:r>
            <a:r>
              <a:rPr lang="ja-JP" altLang="ja-JP" sz="1500" b="1" dirty="0">
                <a:latin typeface="Meiryo UI" panose="020B0604030504040204" pitchFamily="50" charset="-128"/>
                <a:ea typeface="Meiryo UI" panose="020B0604030504040204" pitchFamily="50" charset="-128"/>
                <a:cs typeface="Meiryo UI" panose="020B0604030504040204" pitchFamily="50" charset="-128"/>
              </a:rPr>
              <a:t>校、約</a:t>
            </a:r>
            <a:r>
              <a:rPr lang="en-US" altLang="ja-JP" sz="1500" b="1" dirty="0">
                <a:latin typeface="Meiryo UI" panose="020B0604030504040204" pitchFamily="50" charset="-128"/>
                <a:ea typeface="Meiryo UI" panose="020B0604030504040204" pitchFamily="50" charset="-128"/>
                <a:cs typeface="Meiryo UI" panose="020B0604030504040204" pitchFamily="50" charset="-128"/>
              </a:rPr>
              <a:t>6,000</a:t>
            </a:r>
            <a:r>
              <a:rPr lang="ja-JP" altLang="ja-JP" sz="1500" b="1" dirty="0">
                <a:latin typeface="Meiryo UI" panose="020B0604030504040204" pitchFamily="50" charset="-128"/>
                <a:ea typeface="Meiryo UI" panose="020B0604030504040204" pitchFamily="50" charset="-128"/>
                <a:cs typeface="Meiryo UI" panose="020B0604030504040204" pitchFamily="50" charset="-128"/>
              </a:rPr>
              <a:t>クラス</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500" b="1" dirty="0">
                <a:latin typeface="Meiryo UI" panose="020B0604030504040204" pitchFamily="50" charset="-128"/>
                <a:ea typeface="Meiryo UI" panose="020B0604030504040204" pitchFamily="50" charset="-128"/>
                <a:cs typeface="Meiryo UI" panose="020B0604030504040204" pitchFamily="50" charset="-128"/>
              </a:rPr>
              <a:t>500</a:t>
            </a:r>
            <a:r>
              <a:rPr lang="ja-JP" altLang="ja-JP" sz="1500" b="1" dirty="0">
                <a:latin typeface="Meiryo UI" panose="020B0604030504040204" pitchFamily="50" charset="-128"/>
                <a:ea typeface="Meiryo UI" panose="020B0604030504040204" pitchFamily="50" charset="-128"/>
                <a:cs typeface="Meiryo UI" panose="020B0604030504040204" pitchFamily="50" charset="-128"/>
              </a:rPr>
              <a:t>クラブ）</a:t>
            </a:r>
          </a:p>
          <a:p>
            <a:pPr>
              <a:lnSpc>
                <a:spcPts val="800"/>
              </a:lnSpc>
            </a:pP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500" b="1" dirty="0">
                <a:latin typeface="Meiryo UI" panose="020B0604030504040204" pitchFamily="50" charset="-128"/>
                <a:ea typeface="Meiryo UI" panose="020B0604030504040204" pitchFamily="50" charset="-128"/>
                <a:cs typeface="Meiryo UI" panose="020B0604030504040204" pitchFamily="50" charset="-128"/>
              </a:rPr>
              <a:t>中学生の部】大阪府内の中学</a:t>
            </a:r>
            <a:r>
              <a:rPr lang="en-US" altLang="ja-JP" sz="1500" b="1" dirty="0">
                <a:latin typeface="Meiryo UI" panose="020B0604030504040204" pitchFamily="50" charset="-128"/>
                <a:ea typeface="Meiryo UI" panose="020B0604030504040204" pitchFamily="50" charset="-128"/>
                <a:cs typeface="Meiryo UI" panose="020B0604030504040204" pitchFamily="50" charset="-128"/>
              </a:rPr>
              <a:t>1</a:t>
            </a:r>
            <a:r>
              <a:rPr lang="ja-JP" altLang="ja-JP" sz="15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500" b="1" dirty="0">
                <a:latin typeface="Meiryo UI" panose="020B0604030504040204" pitchFamily="50" charset="-128"/>
                <a:ea typeface="Meiryo UI" panose="020B0604030504040204" pitchFamily="50" charset="-128"/>
                <a:cs typeface="Meiryo UI" panose="020B0604030504040204" pitchFamily="50" charset="-128"/>
              </a:rPr>
              <a:t>3</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年生</a:t>
            </a: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500" b="1"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500" b="1" dirty="0">
                <a:latin typeface="Meiryo UI" panose="020B0604030504040204" pitchFamily="50" charset="-128"/>
                <a:ea typeface="Meiryo UI" panose="020B0604030504040204" pitchFamily="50" charset="-128"/>
                <a:cs typeface="Meiryo UI" panose="020B0604030504040204" pitchFamily="50" charset="-128"/>
              </a:rPr>
              <a:t>500</a:t>
            </a:r>
            <a:r>
              <a:rPr lang="ja-JP" altLang="ja-JP" sz="1500" b="1" dirty="0">
                <a:latin typeface="Meiryo UI" panose="020B0604030504040204" pitchFamily="50" charset="-128"/>
                <a:ea typeface="Meiryo UI" panose="020B0604030504040204" pitchFamily="50" charset="-128"/>
                <a:cs typeface="Meiryo UI" panose="020B0604030504040204" pitchFamily="50" charset="-128"/>
              </a:rPr>
              <a:t>校、約</a:t>
            </a:r>
            <a:r>
              <a:rPr lang="en-US" altLang="ja-JP" sz="1500" b="1" dirty="0">
                <a:latin typeface="Meiryo UI" panose="020B0604030504040204" pitchFamily="50" charset="-128"/>
                <a:ea typeface="Meiryo UI" panose="020B0604030504040204" pitchFamily="50" charset="-128"/>
                <a:cs typeface="Meiryo UI" panose="020B0604030504040204" pitchFamily="50" charset="-128"/>
              </a:rPr>
              <a:t>8,000</a:t>
            </a:r>
            <a:r>
              <a:rPr lang="ja-JP" altLang="ja-JP" sz="1500" b="1" dirty="0">
                <a:latin typeface="Meiryo UI" panose="020B0604030504040204" pitchFamily="50" charset="-128"/>
                <a:ea typeface="Meiryo UI" panose="020B0604030504040204" pitchFamily="50" charset="-128"/>
                <a:cs typeface="Meiryo UI" panose="020B0604030504040204" pitchFamily="50" charset="-128"/>
              </a:rPr>
              <a:t>クラス</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500" b="1" dirty="0">
                <a:latin typeface="Meiryo UI" panose="020B0604030504040204" pitchFamily="50" charset="-128"/>
                <a:ea typeface="Meiryo UI" panose="020B0604030504040204" pitchFamily="50" charset="-128"/>
                <a:cs typeface="Meiryo UI" panose="020B0604030504040204" pitchFamily="50" charset="-128"/>
              </a:rPr>
              <a:t>300</a:t>
            </a:r>
            <a:r>
              <a:rPr lang="ja-JP" altLang="ja-JP" sz="1500" b="1" dirty="0">
                <a:latin typeface="Meiryo UI" panose="020B0604030504040204" pitchFamily="50" charset="-128"/>
                <a:ea typeface="Meiryo UI" panose="020B0604030504040204" pitchFamily="50" charset="-128"/>
                <a:cs typeface="Meiryo UI" panose="020B0604030504040204" pitchFamily="50" charset="-128"/>
              </a:rPr>
              <a:t>クラブ</a:t>
            </a:r>
            <a:r>
              <a:rPr lang="ja-JP" altLang="ja-JP" sz="15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4621670" y="702525"/>
            <a:ext cx="4450975" cy="6106800"/>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６　募集期間</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月 ～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6</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月</a:t>
            </a:r>
            <a:endParaRPr lang="ja-JP" altLang="ja-JP" sz="16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７</a:t>
            </a:r>
            <a:r>
              <a:rPr lang="ja-JP" altLang="en-US" b="1" dirty="0">
                <a:latin typeface="Meiryo UI" panose="020B0604030504040204" pitchFamily="50" charset="-128"/>
                <a:ea typeface="Meiryo UI" panose="020B0604030504040204" pitchFamily="50" charset="-128"/>
                <a:cs typeface="Meiryo UI" panose="020B0604030504040204" pitchFamily="50" charset="-128"/>
              </a:rPr>
              <a:t>　審査等</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スケジール</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（予定）</a:t>
            </a:r>
            <a:endParaRPr lang="ja-JP" altLang="en-US" sz="15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5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一次審査</a:t>
            </a:r>
            <a:r>
              <a:rPr lang="en-US" altLang="ja-JP" sz="15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（書類審査）　７月上旬</a:t>
            </a:r>
          </a:p>
          <a:p>
            <a:r>
              <a:rPr lang="ja-JP" altLang="en-US" sz="15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水素・燃料電池で発電した電気を利用した様々な</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ア</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イデア</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を書類で応募</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いただき</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、その中から小・中学生</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各部門</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から各５作品を選定し、「水素・燃料</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電池キッ</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ト」を</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発送</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７月中旬）</a:t>
            </a:r>
          </a:p>
          <a:p>
            <a:pPr>
              <a:lnSpc>
                <a:spcPts val="1000"/>
              </a:lnSpc>
            </a:pP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5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最終審査</a:t>
            </a:r>
            <a:r>
              <a:rPr lang="en-US" altLang="ja-JP" sz="15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（映像審査）　</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１１月上旬</a:t>
            </a:r>
            <a:endParaRPr lang="ja-JP" altLang="en-US" sz="15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・「水素・燃料電池キット」の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工作品の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動画</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等を録画して、</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大阪府に応募（１０月中旬</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締切）</a:t>
            </a: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小・中学生の部門から、それぞれ最優秀賞１点、</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優秀</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賞</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２点を選定</a:t>
            </a:r>
          </a:p>
          <a:p>
            <a:pPr>
              <a:lnSpc>
                <a:spcPts val="1000"/>
              </a:lnSpc>
            </a:pP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5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表彰式及び作品発表会</a:t>
            </a:r>
            <a:r>
              <a:rPr lang="en-US" altLang="ja-JP" sz="15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１２月２５日</a:t>
            </a:r>
            <a:endParaRPr lang="ja-JP" altLang="en-US" sz="15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受賞作品は、大阪府のホームページに掲載するとともに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報道</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機関に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資料提供</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cs typeface="Meiryo UI" panose="020B0604030504040204" pitchFamily="50" charset="-128"/>
              </a:rPr>
              <a:t>８　審 査 員</a:t>
            </a: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大学</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教授</a:t>
            </a: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公設</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研究機関研究員</a:t>
            </a: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小学校理科教育研究協議会長</a:t>
            </a: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中学校理科教育研究</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会長</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実施内容等の詳細を変更する場合があります）</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txBox="1">
            <a:spLocks/>
          </p:cNvSpPr>
          <p:nvPr/>
        </p:nvSpPr>
        <p:spPr bwMode="auto">
          <a:xfrm>
            <a:off x="-67793" y="24868"/>
            <a:ext cx="9234900" cy="419270"/>
          </a:xfrm>
          <a:prstGeom prst="rect">
            <a:avLst/>
          </a:prstGeom>
          <a:solidFill>
            <a:srgbClr val="002060"/>
          </a:solidFill>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kern="1200">
                <a:solidFill>
                  <a:schemeClr val="lt1"/>
                </a:solidFill>
                <a:latin typeface="+mn-lt"/>
                <a:ea typeface="+mn-ea"/>
                <a:cs typeface="+mn-cs"/>
              </a:defRPr>
            </a:lvl1pPr>
            <a:lvl2pPr algn="ctr" rtl="0" eaLnBrk="0" fontAlgn="base" hangingPunct="0">
              <a:spcBef>
                <a:spcPct val="0"/>
              </a:spcBef>
              <a:spcAft>
                <a:spcPct val="0"/>
              </a:spcAft>
              <a:defRPr kumimoji="1" sz="4400">
                <a:solidFill>
                  <a:schemeClr val="lt1"/>
                </a:solidFill>
                <a:latin typeface="+mn-lt"/>
                <a:ea typeface="+mn-ea"/>
                <a:cs typeface="+mn-cs"/>
              </a:defRPr>
            </a:lvl2pPr>
            <a:lvl3pPr algn="ctr" rtl="0" eaLnBrk="0" fontAlgn="base" hangingPunct="0">
              <a:spcBef>
                <a:spcPct val="0"/>
              </a:spcBef>
              <a:spcAft>
                <a:spcPct val="0"/>
              </a:spcAft>
              <a:defRPr kumimoji="1" sz="4400">
                <a:solidFill>
                  <a:schemeClr val="lt1"/>
                </a:solidFill>
                <a:latin typeface="+mn-lt"/>
                <a:ea typeface="+mn-ea"/>
                <a:cs typeface="+mn-cs"/>
              </a:defRPr>
            </a:lvl3pPr>
            <a:lvl4pPr algn="ctr" rtl="0" eaLnBrk="0" fontAlgn="base" hangingPunct="0">
              <a:spcBef>
                <a:spcPct val="0"/>
              </a:spcBef>
              <a:spcAft>
                <a:spcPct val="0"/>
              </a:spcAft>
              <a:defRPr kumimoji="1" sz="4400">
                <a:solidFill>
                  <a:schemeClr val="lt1"/>
                </a:solidFill>
                <a:latin typeface="+mn-lt"/>
                <a:ea typeface="+mn-ea"/>
                <a:cs typeface="+mn-cs"/>
              </a:defRPr>
            </a:lvl4pPr>
            <a:lvl5pPr algn="ctr" rtl="0" eaLnBrk="0" fontAlgn="base" hangingPunct="0">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（告知）平成</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年度「水素・燃料電池工作コンクール」を実施します！</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8711952" y="54483"/>
            <a:ext cx="432048" cy="18002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1577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1818</TotalTime>
  <Words>797</Words>
  <Application>Microsoft Office PowerPoint</Application>
  <PresentationFormat>画面に合わせる (4:3)</PresentationFormat>
  <Paragraphs>214</Paragraphs>
  <Slides>6</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6</vt:i4>
      </vt:variant>
    </vt:vector>
  </HeadingPairs>
  <TitlesOfParts>
    <vt:vector size="16" baseType="lpstr">
      <vt:lpstr>HG丸ｺﾞｼｯｸM-PRO</vt:lpstr>
      <vt:lpstr>Meiryo UI</vt:lpstr>
      <vt:lpstr>ＭＳ Ｐゴシック</vt:lpstr>
      <vt:lpstr>ＭＳ ゴシック</vt:lpstr>
      <vt:lpstr>メイリオ</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三浦　迪</dc:creator>
  <cp:lastModifiedBy>三浦　迪</cp:lastModifiedBy>
  <cp:revision>130</cp:revision>
  <cp:lastPrinted>2017-03-28T00:26:28Z</cp:lastPrinted>
  <dcterms:created xsi:type="dcterms:W3CDTF">2017-03-07T09:54:46Z</dcterms:created>
  <dcterms:modified xsi:type="dcterms:W3CDTF">2017-03-28T09:15:59Z</dcterms:modified>
</cp:coreProperties>
</file>