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22"/>
  </p:notesMasterIdLst>
  <p:sldIdLst>
    <p:sldId id="499" r:id="rId5"/>
    <p:sldId id="517" r:id="rId6"/>
    <p:sldId id="518" r:id="rId7"/>
    <p:sldId id="519" r:id="rId8"/>
    <p:sldId id="486" r:id="rId9"/>
    <p:sldId id="520" r:id="rId10"/>
    <p:sldId id="521" r:id="rId11"/>
    <p:sldId id="522" r:id="rId12"/>
    <p:sldId id="487" r:id="rId13"/>
    <p:sldId id="503" r:id="rId14"/>
    <p:sldId id="502" r:id="rId15"/>
    <p:sldId id="516" r:id="rId16"/>
    <p:sldId id="481" r:id="rId17"/>
    <p:sldId id="482" r:id="rId18"/>
    <p:sldId id="483" r:id="rId19"/>
    <p:sldId id="484" r:id="rId20"/>
    <p:sldId id="506" r:id="rId2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5" autoAdjust="0"/>
    <p:restoredTop sz="93885" autoAdjust="0"/>
  </p:normalViewPr>
  <p:slideViewPr>
    <p:cSldViewPr>
      <p:cViewPr varScale="1">
        <p:scale>
          <a:sx n="67" d="100"/>
          <a:sy n="67" d="100"/>
        </p:scale>
        <p:origin x="6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4B1D56A8-6E8D-4CBB-BEEF-548DAC528AA0}" type="datetimeFigureOut">
              <a:rPr kumimoji="1" lang="ja-JP" altLang="en-US" smtClean="0"/>
              <a:t>2017/3/28</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9FEB7BEE-83D0-41D2-9B64-8E8852C80813}" type="slidenum">
              <a:rPr kumimoji="1" lang="ja-JP" altLang="en-US" smtClean="0"/>
              <a:t>‹#›</a:t>
            </a:fld>
            <a:endParaRPr kumimoji="1" lang="ja-JP" altLang="en-US"/>
          </a:p>
        </p:txBody>
      </p:sp>
    </p:spTree>
    <p:extLst>
      <p:ext uri="{BB962C8B-B14F-4D97-AF65-F5344CB8AC3E}">
        <p14:creationId xmlns:p14="http://schemas.microsoft.com/office/powerpoint/2010/main" val="5834534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7515347-4D58-4581-9E7E-73B453D69BE7}" type="slidenum">
              <a:rPr kumimoji="1" lang="ja-JP" altLang="en-US" smtClean="0"/>
              <a:t>2</a:t>
            </a:fld>
            <a:endParaRPr kumimoji="1" lang="ja-JP" altLang="en-US"/>
          </a:p>
        </p:txBody>
      </p:sp>
    </p:spTree>
    <p:extLst>
      <p:ext uri="{BB962C8B-B14F-4D97-AF65-F5344CB8AC3E}">
        <p14:creationId xmlns:p14="http://schemas.microsoft.com/office/powerpoint/2010/main" val="3085731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7515347-4D58-4581-9E7E-73B453D69BE7}" type="slidenum">
              <a:rPr kumimoji="1" lang="ja-JP" altLang="en-US" smtClean="0"/>
              <a:t>3</a:t>
            </a:fld>
            <a:endParaRPr kumimoji="1" lang="ja-JP" altLang="en-US"/>
          </a:p>
        </p:txBody>
      </p:sp>
    </p:spTree>
    <p:extLst>
      <p:ext uri="{BB962C8B-B14F-4D97-AF65-F5344CB8AC3E}">
        <p14:creationId xmlns:p14="http://schemas.microsoft.com/office/powerpoint/2010/main" val="3085731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7515347-4D58-4581-9E7E-73B453D69BE7}" type="slidenum">
              <a:rPr kumimoji="1" lang="ja-JP" altLang="en-US" smtClean="0"/>
              <a:t>13</a:t>
            </a:fld>
            <a:endParaRPr kumimoji="1" lang="ja-JP" altLang="en-US"/>
          </a:p>
        </p:txBody>
      </p:sp>
    </p:spTree>
    <p:extLst>
      <p:ext uri="{BB962C8B-B14F-4D97-AF65-F5344CB8AC3E}">
        <p14:creationId xmlns:p14="http://schemas.microsoft.com/office/powerpoint/2010/main" val="3515089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27C92BD-D81B-4C05-BD2F-5D4450212FC1}" type="datetime1">
              <a:rPr kumimoji="1" lang="ja-JP" altLang="en-US" smtClean="0"/>
              <a:t>2017/3/28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9CC1935-5711-48E3-883B-43874F3BA3DC}" type="slidenum">
              <a:rPr kumimoji="1" lang="ja-JP" altLang="en-US" smtClean="0"/>
              <a:t>‹#›</a:t>
            </a:fld>
            <a:endParaRPr kumimoji="1" lang="ja-JP" altLang="en-US"/>
          </a:p>
        </p:txBody>
      </p:sp>
    </p:spTree>
    <p:extLst>
      <p:ext uri="{BB962C8B-B14F-4D97-AF65-F5344CB8AC3E}">
        <p14:creationId xmlns:p14="http://schemas.microsoft.com/office/powerpoint/2010/main" val="3563300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1355324-E28C-4C84-89BB-FFBA05199F1B}" type="datetime1">
              <a:rPr kumimoji="1" lang="ja-JP" altLang="en-US" smtClean="0"/>
              <a:t>2017/3/28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9CC1935-5711-48E3-883B-43874F3BA3DC}" type="slidenum">
              <a:rPr kumimoji="1" lang="ja-JP" altLang="en-US" smtClean="0"/>
              <a:t>‹#›</a:t>
            </a:fld>
            <a:endParaRPr kumimoji="1" lang="ja-JP" altLang="en-US"/>
          </a:p>
        </p:txBody>
      </p:sp>
    </p:spTree>
    <p:extLst>
      <p:ext uri="{BB962C8B-B14F-4D97-AF65-F5344CB8AC3E}">
        <p14:creationId xmlns:p14="http://schemas.microsoft.com/office/powerpoint/2010/main" val="1599078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9EF4278-6D07-47BB-B726-68AEB43813FD}" type="datetime1">
              <a:rPr kumimoji="1" lang="ja-JP" altLang="en-US" smtClean="0"/>
              <a:t>2017/3/28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9CC1935-5711-48E3-883B-43874F3BA3DC}" type="slidenum">
              <a:rPr kumimoji="1" lang="ja-JP" altLang="en-US" smtClean="0"/>
              <a:t>‹#›</a:t>
            </a:fld>
            <a:endParaRPr kumimoji="1" lang="ja-JP" altLang="en-US"/>
          </a:p>
        </p:txBody>
      </p:sp>
    </p:spTree>
    <p:extLst>
      <p:ext uri="{BB962C8B-B14F-4D97-AF65-F5344CB8AC3E}">
        <p14:creationId xmlns:p14="http://schemas.microsoft.com/office/powerpoint/2010/main" val="1062325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B8BCAEE-4AE0-4A2C-A9F2-D08C1EDF0D25}" type="datetime1">
              <a:rPr kumimoji="1" lang="ja-JP" altLang="en-US" smtClean="0"/>
              <a:t>2017/3/28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9CC1935-5711-48E3-883B-43874F3BA3DC}" type="slidenum">
              <a:rPr kumimoji="1" lang="ja-JP" altLang="en-US" smtClean="0"/>
              <a:t>‹#›</a:t>
            </a:fld>
            <a:endParaRPr kumimoji="1" lang="ja-JP" altLang="en-US"/>
          </a:p>
        </p:txBody>
      </p:sp>
    </p:spTree>
    <p:extLst>
      <p:ext uri="{BB962C8B-B14F-4D97-AF65-F5344CB8AC3E}">
        <p14:creationId xmlns:p14="http://schemas.microsoft.com/office/powerpoint/2010/main" val="19679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F6217A5-D667-431F-BDCB-426F9B877DAD}" type="datetime1">
              <a:rPr kumimoji="1" lang="ja-JP" altLang="en-US" smtClean="0"/>
              <a:t>2017/3/28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9CC1935-5711-48E3-883B-43874F3BA3DC}" type="slidenum">
              <a:rPr kumimoji="1" lang="ja-JP" altLang="en-US" smtClean="0"/>
              <a:t>‹#›</a:t>
            </a:fld>
            <a:endParaRPr kumimoji="1" lang="ja-JP" altLang="en-US"/>
          </a:p>
        </p:txBody>
      </p:sp>
    </p:spTree>
    <p:extLst>
      <p:ext uri="{BB962C8B-B14F-4D97-AF65-F5344CB8AC3E}">
        <p14:creationId xmlns:p14="http://schemas.microsoft.com/office/powerpoint/2010/main" val="3468882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D837F7E-EFE3-43EC-A830-2633DD24374C}" type="datetime1">
              <a:rPr kumimoji="1" lang="ja-JP" altLang="en-US" smtClean="0"/>
              <a:t>2017/3/28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9CC1935-5711-48E3-883B-43874F3BA3DC}" type="slidenum">
              <a:rPr kumimoji="1" lang="ja-JP" altLang="en-US" smtClean="0"/>
              <a:t>‹#›</a:t>
            </a:fld>
            <a:endParaRPr kumimoji="1" lang="ja-JP" altLang="en-US"/>
          </a:p>
        </p:txBody>
      </p:sp>
    </p:spTree>
    <p:extLst>
      <p:ext uri="{BB962C8B-B14F-4D97-AF65-F5344CB8AC3E}">
        <p14:creationId xmlns:p14="http://schemas.microsoft.com/office/powerpoint/2010/main" val="2176611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AC74A8D-AE7B-490F-9011-179121C75F4F}" type="datetime1">
              <a:rPr kumimoji="1" lang="ja-JP" altLang="en-US" smtClean="0"/>
              <a:t>2017/3/28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9CC1935-5711-48E3-883B-43874F3BA3DC}" type="slidenum">
              <a:rPr kumimoji="1" lang="ja-JP" altLang="en-US" smtClean="0"/>
              <a:t>‹#›</a:t>
            </a:fld>
            <a:endParaRPr kumimoji="1" lang="ja-JP" altLang="en-US"/>
          </a:p>
        </p:txBody>
      </p:sp>
    </p:spTree>
    <p:extLst>
      <p:ext uri="{BB962C8B-B14F-4D97-AF65-F5344CB8AC3E}">
        <p14:creationId xmlns:p14="http://schemas.microsoft.com/office/powerpoint/2010/main" val="3718349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CC02C59-EFD8-4494-997E-F00542AADD28}" type="datetime1">
              <a:rPr kumimoji="1" lang="ja-JP" altLang="en-US" smtClean="0"/>
              <a:t>2017/3/28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9CC1935-5711-48E3-883B-43874F3BA3DC}" type="slidenum">
              <a:rPr kumimoji="1" lang="ja-JP" altLang="en-US" smtClean="0"/>
              <a:t>‹#›</a:t>
            </a:fld>
            <a:endParaRPr kumimoji="1" lang="ja-JP" altLang="en-US"/>
          </a:p>
        </p:txBody>
      </p:sp>
    </p:spTree>
    <p:extLst>
      <p:ext uri="{BB962C8B-B14F-4D97-AF65-F5344CB8AC3E}">
        <p14:creationId xmlns:p14="http://schemas.microsoft.com/office/powerpoint/2010/main" val="737336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4BA078F-CD19-47FD-A83B-B235464024E9}" type="datetime1">
              <a:rPr kumimoji="1" lang="ja-JP" altLang="en-US" smtClean="0"/>
              <a:t>2017/3/28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9CC1935-5711-48E3-883B-43874F3BA3DC}" type="slidenum">
              <a:rPr kumimoji="1" lang="ja-JP" altLang="en-US" smtClean="0"/>
              <a:t>‹#›</a:t>
            </a:fld>
            <a:endParaRPr kumimoji="1" lang="ja-JP" altLang="en-US"/>
          </a:p>
        </p:txBody>
      </p:sp>
    </p:spTree>
    <p:extLst>
      <p:ext uri="{BB962C8B-B14F-4D97-AF65-F5344CB8AC3E}">
        <p14:creationId xmlns:p14="http://schemas.microsoft.com/office/powerpoint/2010/main" val="2223591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370269F-A300-414F-96E1-6254D0B9CFD2}" type="datetime1">
              <a:rPr kumimoji="1" lang="ja-JP" altLang="en-US" smtClean="0"/>
              <a:t>2017/3/28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9CC1935-5711-48E3-883B-43874F3BA3DC}" type="slidenum">
              <a:rPr kumimoji="1" lang="ja-JP" altLang="en-US" smtClean="0"/>
              <a:t>‹#›</a:t>
            </a:fld>
            <a:endParaRPr kumimoji="1" lang="ja-JP" altLang="en-US"/>
          </a:p>
        </p:txBody>
      </p:sp>
    </p:spTree>
    <p:extLst>
      <p:ext uri="{BB962C8B-B14F-4D97-AF65-F5344CB8AC3E}">
        <p14:creationId xmlns:p14="http://schemas.microsoft.com/office/powerpoint/2010/main" val="337939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FF5FCF3-E918-4DA2-861F-456E8CA4E54B}" type="datetime1">
              <a:rPr kumimoji="1" lang="ja-JP" altLang="en-US" smtClean="0"/>
              <a:t>2017/3/28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9CC1935-5711-48E3-883B-43874F3BA3DC}" type="slidenum">
              <a:rPr kumimoji="1" lang="ja-JP" altLang="en-US" smtClean="0"/>
              <a:t>‹#›</a:t>
            </a:fld>
            <a:endParaRPr kumimoji="1" lang="ja-JP" altLang="en-US"/>
          </a:p>
        </p:txBody>
      </p:sp>
    </p:spTree>
    <p:extLst>
      <p:ext uri="{BB962C8B-B14F-4D97-AF65-F5344CB8AC3E}">
        <p14:creationId xmlns:p14="http://schemas.microsoft.com/office/powerpoint/2010/main" val="104702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7DC8A-85B9-4D6D-9333-C0E26ED0C9F0}" type="datetime1">
              <a:rPr kumimoji="1" lang="ja-JP" altLang="en-US" smtClean="0"/>
              <a:t>2017/3/28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CC1935-5711-48E3-883B-43874F3BA3DC}" type="slidenum">
              <a:rPr kumimoji="1" lang="ja-JP" altLang="en-US" smtClean="0"/>
              <a:t>‹#›</a:t>
            </a:fld>
            <a:endParaRPr kumimoji="1" lang="ja-JP" altLang="en-US"/>
          </a:p>
        </p:txBody>
      </p:sp>
    </p:spTree>
    <p:extLst>
      <p:ext uri="{BB962C8B-B14F-4D97-AF65-F5344CB8AC3E}">
        <p14:creationId xmlns:p14="http://schemas.microsoft.com/office/powerpoint/2010/main" val="32952180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963630" y="836712"/>
            <a:ext cx="5832648" cy="11378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33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今年度の取組について</a:t>
            </a:r>
            <a:endParaRPr lang="en-US" altLang="ja-JP" sz="33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899592" y="1974550"/>
            <a:ext cx="7784835" cy="6171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ＦＣバス研究会報告</a:t>
            </a:r>
            <a:endPar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２</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ＦＣ船研究会報告</a:t>
            </a:r>
            <a:endPar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３</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社会受容性の向上について</a:t>
            </a:r>
            <a:endPar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４</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水素社会の実現に向けた取組</a:t>
            </a:r>
            <a:endPar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５</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エネルギー面的利用促進事業</a:t>
            </a:r>
            <a:endPar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６</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400" b="1" dirty="0">
                <a:solidFill>
                  <a:srgbClr val="002060"/>
                </a:solidFill>
                <a:latin typeface="Meiryo UI" panose="020B0604030504040204" pitchFamily="50" charset="-128"/>
                <a:ea typeface="Meiryo UI" panose="020B0604030504040204" pitchFamily="50" charset="-128"/>
              </a:rPr>
              <a:t>大阪市立大学人工光合成研究センターの取組について</a:t>
            </a:r>
            <a:endParaRPr lang="en-US" altLang="ja-JP"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7884368" y="116632"/>
            <a:ext cx="1024054" cy="470412"/>
          </a:xfrm>
          <a:prstGeom prst="roundRect">
            <a:avLst>
              <a:gd name="adj" fmla="val 0"/>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ja-JP" altLang="en-US"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資料１</a:t>
            </a:r>
            <a:endParaRPr lang="en-US" altLang="ja-JP"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8656043" y="6597352"/>
            <a:ext cx="432048" cy="180020"/>
          </a:xfrm>
          <a:prstGeom prst="rect">
            <a:avLst/>
          </a:prstGeom>
          <a:no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769785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36512" y="-27384"/>
            <a:ext cx="9144000" cy="423584"/>
          </a:xfrm>
          <a:prstGeom prst="rect">
            <a:avLst/>
          </a:prstGeom>
          <a:solidFill>
            <a:srgbClr val="002060"/>
          </a:solidFill>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kern="1200">
                <a:solidFill>
                  <a:schemeClr val="lt1"/>
                </a:solidFill>
                <a:latin typeface="+mn-lt"/>
                <a:ea typeface="+mn-ea"/>
                <a:cs typeface="+mn-cs"/>
              </a:defRPr>
            </a:lvl1pPr>
            <a:lvl2pPr algn="ctr" rtl="0" eaLnBrk="0" fontAlgn="base" hangingPunct="0">
              <a:spcBef>
                <a:spcPct val="0"/>
              </a:spcBef>
              <a:spcAft>
                <a:spcPct val="0"/>
              </a:spcAft>
              <a:defRPr kumimoji="1" sz="4400">
                <a:solidFill>
                  <a:schemeClr val="lt1"/>
                </a:solidFill>
                <a:latin typeface="+mn-lt"/>
                <a:ea typeface="+mn-ea"/>
                <a:cs typeface="+mn-cs"/>
              </a:defRPr>
            </a:lvl2pPr>
            <a:lvl3pPr algn="ctr" rtl="0" eaLnBrk="0" fontAlgn="base" hangingPunct="0">
              <a:spcBef>
                <a:spcPct val="0"/>
              </a:spcBef>
              <a:spcAft>
                <a:spcPct val="0"/>
              </a:spcAft>
              <a:defRPr kumimoji="1" sz="4400">
                <a:solidFill>
                  <a:schemeClr val="lt1"/>
                </a:solidFill>
                <a:latin typeface="+mn-lt"/>
                <a:ea typeface="+mn-ea"/>
                <a:cs typeface="+mn-cs"/>
              </a:defRPr>
            </a:lvl3pPr>
            <a:lvl4pPr algn="ctr" rtl="0" eaLnBrk="0" fontAlgn="base" hangingPunct="0">
              <a:spcBef>
                <a:spcPct val="0"/>
              </a:spcBef>
              <a:spcAft>
                <a:spcPct val="0"/>
              </a:spcAft>
              <a:defRPr kumimoji="1" sz="4400">
                <a:solidFill>
                  <a:schemeClr val="lt1"/>
                </a:solidFill>
                <a:latin typeface="+mn-lt"/>
                <a:ea typeface="+mn-ea"/>
                <a:cs typeface="+mn-cs"/>
              </a:defRPr>
            </a:lvl4pPr>
            <a:lvl5pPr algn="ctr" rtl="0" eaLnBrk="0" fontAlgn="base" hangingPunct="0">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fontAlgn="auto">
              <a:spcBef>
                <a:spcPts val="0"/>
              </a:spcBef>
              <a:spcAft>
                <a:spcPts val="0"/>
              </a:spcAft>
            </a:pPr>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水素社会の実現に向けた</a:t>
            </a:r>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取組①</a:t>
            </a:r>
            <a:endParaRPr lang="ja-JP" altLang="en-US" sz="900" dirty="0">
              <a:solidFill>
                <a:prstClr val="white"/>
              </a:solidFill>
              <a:ea typeface="HGP創英角ｺﾞｼｯｸUB" pitchFamily="50" charset="-128"/>
              <a:cs typeface="ＭＳ Ｐゴシック" charset="-128"/>
            </a:endParaRPr>
          </a:p>
        </p:txBody>
      </p:sp>
      <p:sp>
        <p:nvSpPr>
          <p:cNvPr id="20" name="正方形/長方形 19"/>
          <p:cNvSpPr/>
          <p:nvPr/>
        </p:nvSpPr>
        <p:spPr>
          <a:xfrm>
            <a:off x="8676456" y="80628"/>
            <a:ext cx="432048" cy="180020"/>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角丸四角形 77"/>
          <p:cNvSpPr/>
          <p:nvPr/>
        </p:nvSpPr>
        <p:spPr>
          <a:xfrm>
            <a:off x="4781866" y="908720"/>
            <a:ext cx="4197572" cy="5601179"/>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108" dirty="0">
              <a:solidFill>
                <a:prstClr val="black"/>
              </a:solidFill>
              <a:latin typeface="Meiryo UI" pitchFamily="50" charset="-128"/>
              <a:ea typeface="Meiryo UI" pitchFamily="50" charset="-128"/>
              <a:cs typeface="Meiryo UI" pitchFamily="50" charset="-128"/>
            </a:endParaRPr>
          </a:p>
        </p:txBody>
      </p:sp>
      <p:sp>
        <p:nvSpPr>
          <p:cNvPr id="79" name="角丸四角形 78"/>
          <p:cNvSpPr/>
          <p:nvPr/>
        </p:nvSpPr>
        <p:spPr>
          <a:xfrm>
            <a:off x="4997841" y="1004959"/>
            <a:ext cx="2500106" cy="363807"/>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77" b="1" dirty="0">
                <a:solidFill>
                  <a:prstClr val="black"/>
                </a:solidFill>
                <a:latin typeface="Meiryo UI" pitchFamily="50" charset="-128"/>
                <a:ea typeface="Meiryo UI" pitchFamily="50" charset="-128"/>
                <a:cs typeface="Meiryo UI" pitchFamily="50" charset="-128"/>
              </a:rPr>
              <a:t>燃料電池の導入促進</a:t>
            </a:r>
          </a:p>
        </p:txBody>
      </p:sp>
      <p:sp>
        <p:nvSpPr>
          <p:cNvPr id="81" name="テキスト ボックス 28"/>
          <p:cNvSpPr txBox="1">
            <a:spLocks noChangeArrowheads="1"/>
          </p:cNvSpPr>
          <p:nvPr/>
        </p:nvSpPr>
        <p:spPr bwMode="auto">
          <a:xfrm>
            <a:off x="4927545" y="1611619"/>
            <a:ext cx="385321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0599" indent="-80599"/>
            <a:r>
              <a:rPr lang="ja-JP" altLang="en-US" sz="1200" b="0" i="0" dirty="0">
                <a:solidFill>
                  <a:prstClr val="black"/>
                </a:solidFill>
                <a:latin typeface="Meiryo UI" pitchFamily="50" charset="-128"/>
                <a:ea typeface="Meiryo UI" pitchFamily="50" charset="-128"/>
                <a:cs typeface="Meiryo UI" pitchFamily="50" charset="-128"/>
              </a:rPr>
              <a:t>◆府中央卸売市場内に、民間事業者が、国内初となる</a:t>
            </a:r>
            <a:r>
              <a:rPr lang="en-US" altLang="ja-JP" sz="1200" b="0" i="0" dirty="0">
                <a:solidFill>
                  <a:prstClr val="black"/>
                </a:solidFill>
                <a:latin typeface="Meiryo UI" pitchFamily="50" charset="-128"/>
                <a:ea typeface="Meiryo UI" pitchFamily="50" charset="-128"/>
                <a:cs typeface="Meiryo UI" pitchFamily="50" charset="-128"/>
              </a:rPr>
              <a:t>1</a:t>
            </a:r>
            <a:r>
              <a:rPr lang="ja-JP" altLang="en-US" sz="1200" b="0" i="0" dirty="0">
                <a:solidFill>
                  <a:prstClr val="black"/>
                </a:solidFill>
                <a:latin typeface="Meiryo UI" pitchFamily="50" charset="-128"/>
                <a:ea typeface="Meiryo UI" pitchFamily="50" charset="-128"/>
                <a:cs typeface="Meiryo UI" pitchFamily="50" charset="-128"/>
              </a:rPr>
              <a:t>メガ</a:t>
            </a:r>
            <a:endParaRPr lang="en-US" altLang="ja-JP" sz="1200" b="0" i="0" dirty="0">
              <a:solidFill>
                <a:prstClr val="black"/>
              </a:solidFill>
              <a:latin typeface="Meiryo UI" pitchFamily="50" charset="-128"/>
              <a:ea typeface="Meiryo UI" pitchFamily="50" charset="-128"/>
              <a:cs typeface="Meiryo UI" pitchFamily="50" charset="-128"/>
            </a:endParaRPr>
          </a:p>
          <a:p>
            <a:pPr marL="80599" indent="-80599"/>
            <a:r>
              <a:rPr lang="ja-JP" altLang="en-US" sz="1200" b="0" i="0" dirty="0">
                <a:solidFill>
                  <a:prstClr val="black"/>
                </a:solidFill>
                <a:latin typeface="Meiryo UI" pitchFamily="50" charset="-128"/>
                <a:ea typeface="Meiryo UI" pitchFamily="50" charset="-128"/>
                <a:cs typeface="Meiryo UI" pitchFamily="50" charset="-128"/>
              </a:rPr>
              <a:t>　ワット級の商用の燃料電池を設置して、</a:t>
            </a:r>
            <a:r>
              <a:rPr lang="en-US" altLang="ja-JP" sz="1200" b="0" i="0" dirty="0">
                <a:solidFill>
                  <a:prstClr val="black"/>
                </a:solidFill>
                <a:latin typeface="Meiryo UI" pitchFamily="50" charset="-128"/>
                <a:ea typeface="Meiryo UI" pitchFamily="50" charset="-128"/>
                <a:cs typeface="Meiryo UI" pitchFamily="50" charset="-128"/>
              </a:rPr>
              <a:t>CO2</a:t>
            </a:r>
            <a:r>
              <a:rPr lang="ja-JP" altLang="en-US" sz="1200" b="0" i="0" dirty="0">
                <a:solidFill>
                  <a:prstClr val="black"/>
                </a:solidFill>
                <a:latin typeface="Meiryo UI" pitchFamily="50" charset="-128"/>
                <a:ea typeface="Meiryo UI" pitchFamily="50" charset="-128"/>
                <a:cs typeface="Meiryo UI" pitchFamily="50" charset="-128"/>
              </a:rPr>
              <a:t>削減効果や電力</a:t>
            </a:r>
            <a:endParaRPr lang="en-US" altLang="ja-JP" sz="1200" b="0" i="0" dirty="0">
              <a:solidFill>
                <a:prstClr val="black"/>
              </a:solidFill>
              <a:latin typeface="Meiryo UI" pitchFamily="50" charset="-128"/>
              <a:ea typeface="Meiryo UI" pitchFamily="50" charset="-128"/>
              <a:cs typeface="Meiryo UI" pitchFamily="50" charset="-128"/>
            </a:endParaRPr>
          </a:p>
          <a:p>
            <a:pPr marL="80599" indent="-80599"/>
            <a:r>
              <a:rPr lang="ja-JP" altLang="en-US" sz="1200" b="0" i="0" dirty="0">
                <a:solidFill>
                  <a:prstClr val="black"/>
                </a:solidFill>
                <a:latin typeface="Meiryo UI" pitchFamily="50" charset="-128"/>
                <a:ea typeface="Meiryo UI" pitchFamily="50" charset="-128"/>
                <a:cs typeface="Meiryo UI" pitchFamily="50" charset="-128"/>
              </a:rPr>
              <a:t>　供給の安定性・信頼性についての実証事業を行います。</a:t>
            </a:r>
            <a:endParaRPr lang="en-US" altLang="ja-JP" sz="1200" b="0" i="0" dirty="0">
              <a:solidFill>
                <a:prstClr val="black"/>
              </a:solidFill>
              <a:latin typeface="Meiryo UI" pitchFamily="50" charset="-128"/>
              <a:ea typeface="Meiryo UI" pitchFamily="50" charset="-128"/>
              <a:cs typeface="Meiryo UI" pitchFamily="50" charset="-128"/>
            </a:endParaRPr>
          </a:p>
          <a:p>
            <a:pPr marL="80599" indent="-80599"/>
            <a:r>
              <a:rPr lang="ja-JP" altLang="en-US" sz="1200" b="0" i="0" dirty="0">
                <a:solidFill>
                  <a:prstClr val="black"/>
                </a:solidFill>
                <a:latin typeface="Meiryo UI" pitchFamily="50" charset="-128"/>
                <a:ea typeface="Meiryo UI" pitchFamily="50" charset="-128"/>
                <a:cs typeface="Meiryo UI" pitchFamily="50" charset="-128"/>
              </a:rPr>
              <a:t>　　市場は、発電した電力を購入し、非常用電源としても活用</a:t>
            </a:r>
            <a:endParaRPr lang="en-US" altLang="ja-JP" sz="1200" b="0" i="0" dirty="0">
              <a:solidFill>
                <a:prstClr val="black"/>
              </a:solidFill>
              <a:latin typeface="Meiryo UI" pitchFamily="50" charset="-128"/>
              <a:ea typeface="Meiryo UI" pitchFamily="50" charset="-128"/>
              <a:cs typeface="Meiryo UI" pitchFamily="50" charset="-128"/>
            </a:endParaRPr>
          </a:p>
          <a:p>
            <a:pPr marL="80599" indent="-80599"/>
            <a:r>
              <a:rPr lang="ja-JP" altLang="en-US" sz="1200" b="0" i="0" dirty="0">
                <a:solidFill>
                  <a:prstClr val="black"/>
                </a:solidFill>
                <a:latin typeface="Meiryo UI" pitchFamily="50" charset="-128"/>
                <a:ea typeface="Meiryo UI" pitchFamily="50" charset="-128"/>
                <a:cs typeface="Meiryo UI" pitchFamily="50" charset="-128"/>
              </a:rPr>
              <a:t>　します。　　</a:t>
            </a:r>
            <a:endParaRPr lang="en-US" altLang="ja-JP" sz="1200" b="0" i="0" dirty="0">
              <a:solidFill>
                <a:prstClr val="black"/>
              </a:solidFill>
              <a:latin typeface="Meiryo UI" pitchFamily="50" charset="-128"/>
              <a:ea typeface="Meiryo UI" pitchFamily="50" charset="-128"/>
              <a:cs typeface="Meiryo UI" pitchFamily="50" charset="-128"/>
            </a:endParaRPr>
          </a:p>
        </p:txBody>
      </p:sp>
      <p:sp>
        <p:nvSpPr>
          <p:cNvPr id="82" name="大かっこ 81"/>
          <p:cNvSpPr/>
          <p:nvPr/>
        </p:nvSpPr>
        <p:spPr>
          <a:xfrm>
            <a:off x="5797029" y="2576099"/>
            <a:ext cx="1991044" cy="465282"/>
          </a:xfrm>
          <a:prstGeom prst="bracketPair">
            <a:avLst/>
          </a:prstGeom>
          <a:noFill/>
          <a:ln w="9525">
            <a:prstDash val="solid"/>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969" dirty="0">
                <a:solidFill>
                  <a:prstClr val="black"/>
                </a:solidFill>
                <a:latin typeface="Meiryo UI" pitchFamily="50" charset="-128"/>
                <a:ea typeface="Meiryo UI" pitchFamily="50" charset="-128"/>
                <a:cs typeface="Meiryo UI" pitchFamily="50" charset="-128"/>
              </a:rPr>
              <a:t>　・発電能力：</a:t>
            </a:r>
            <a:r>
              <a:rPr lang="en-US" altLang="ja-JP" sz="969" dirty="0">
                <a:solidFill>
                  <a:prstClr val="black"/>
                </a:solidFill>
                <a:latin typeface="Meiryo UI" pitchFamily="50" charset="-128"/>
                <a:ea typeface="Meiryo UI" pitchFamily="50" charset="-128"/>
                <a:cs typeface="Meiryo UI" pitchFamily="50" charset="-128"/>
              </a:rPr>
              <a:t>1,200kW</a:t>
            </a:r>
          </a:p>
          <a:p>
            <a:r>
              <a:rPr lang="ja-JP" altLang="en-US" sz="969" dirty="0">
                <a:solidFill>
                  <a:prstClr val="black"/>
                </a:solidFill>
                <a:latin typeface="Meiryo UI" pitchFamily="50" charset="-128"/>
                <a:ea typeface="Meiryo UI" pitchFamily="50" charset="-128"/>
                <a:cs typeface="Meiryo UI" pitchFamily="50" charset="-128"/>
              </a:rPr>
              <a:t>　・</a:t>
            </a:r>
            <a:r>
              <a:rPr lang="en-US" altLang="ja-JP" sz="969" dirty="0">
                <a:solidFill>
                  <a:prstClr val="black"/>
                </a:solidFill>
                <a:latin typeface="Meiryo UI" pitchFamily="50" charset="-128"/>
                <a:ea typeface="Meiryo UI" pitchFamily="50" charset="-128"/>
                <a:cs typeface="Meiryo UI" pitchFamily="50" charset="-128"/>
              </a:rPr>
              <a:t>2015</a:t>
            </a:r>
            <a:r>
              <a:rPr lang="ja-JP" altLang="en-US" sz="969" dirty="0">
                <a:solidFill>
                  <a:prstClr val="black"/>
                </a:solidFill>
                <a:latin typeface="Meiryo UI" pitchFamily="50" charset="-128"/>
                <a:ea typeface="Meiryo UI" pitchFamily="50" charset="-128"/>
                <a:cs typeface="Meiryo UI" pitchFamily="50" charset="-128"/>
              </a:rPr>
              <a:t>年</a:t>
            </a:r>
            <a:r>
              <a:rPr lang="en-US" altLang="ja-JP" sz="969" dirty="0">
                <a:solidFill>
                  <a:prstClr val="black"/>
                </a:solidFill>
                <a:latin typeface="Meiryo UI" pitchFamily="50" charset="-128"/>
                <a:ea typeface="Meiryo UI" pitchFamily="50" charset="-128"/>
                <a:cs typeface="Meiryo UI" pitchFamily="50" charset="-128"/>
              </a:rPr>
              <a:t>3</a:t>
            </a:r>
            <a:r>
              <a:rPr lang="ja-JP" altLang="en-US" sz="969" dirty="0">
                <a:solidFill>
                  <a:prstClr val="black"/>
                </a:solidFill>
                <a:latin typeface="Meiryo UI" pitchFamily="50" charset="-128"/>
                <a:ea typeface="Meiryo UI" pitchFamily="50" charset="-128"/>
                <a:cs typeface="Meiryo UI" pitchFamily="50" charset="-128"/>
              </a:rPr>
              <a:t>月～　供給開始</a:t>
            </a:r>
            <a:endParaRPr lang="en-US" altLang="ja-JP" sz="969" dirty="0">
              <a:solidFill>
                <a:prstClr val="black"/>
              </a:solidFill>
              <a:latin typeface="Meiryo UI" pitchFamily="50" charset="-128"/>
              <a:ea typeface="Meiryo UI" pitchFamily="50" charset="-128"/>
              <a:cs typeface="Meiryo UI" pitchFamily="50" charset="-128"/>
            </a:endParaRPr>
          </a:p>
        </p:txBody>
      </p:sp>
      <p:sp>
        <p:nvSpPr>
          <p:cNvPr id="83" name="テキスト ボックス 82"/>
          <p:cNvSpPr txBox="1">
            <a:spLocks noChangeArrowheads="1"/>
          </p:cNvSpPr>
          <p:nvPr/>
        </p:nvSpPr>
        <p:spPr bwMode="auto">
          <a:xfrm>
            <a:off x="5045664" y="3153529"/>
            <a:ext cx="4378567"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0599" indent="-80599"/>
            <a:r>
              <a:rPr lang="en-US" altLang="ja-JP" sz="1108" b="0" i="0" dirty="0">
                <a:solidFill>
                  <a:prstClr val="black"/>
                </a:solidFill>
                <a:latin typeface="Meiryo UI" pitchFamily="50" charset="-128"/>
                <a:ea typeface="Meiryo UI" pitchFamily="50" charset="-128"/>
                <a:cs typeface="Meiryo UI" pitchFamily="50" charset="-128"/>
              </a:rPr>
              <a:t>※</a:t>
            </a:r>
            <a:r>
              <a:rPr lang="ja-JP" altLang="en-US" sz="1108" b="0" i="0" dirty="0">
                <a:solidFill>
                  <a:prstClr val="black"/>
                </a:solidFill>
                <a:latin typeface="Meiryo UI" pitchFamily="50" charset="-128"/>
                <a:ea typeface="Meiryo UI" pitchFamily="50" charset="-128"/>
                <a:cs typeface="Meiryo UI" pitchFamily="50" charset="-128"/>
              </a:rPr>
              <a:t>都市ガスを使用し、燃焼させず化学反応により発電します。</a:t>
            </a:r>
            <a:endParaRPr lang="en-US" altLang="ja-JP" sz="1108" b="0" i="0" dirty="0">
              <a:solidFill>
                <a:prstClr val="black"/>
              </a:solidFill>
              <a:latin typeface="Meiryo UI" pitchFamily="50" charset="-128"/>
              <a:ea typeface="Meiryo UI" pitchFamily="50" charset="-128"/>
              <a:cs typeface="Meiryo UI" pitchFamily="50" charset="-128"/>
            </a:endParaRPr>
          </a:p>
        </p:txBody>
      </p:sp>
      <p:pic>
        <p:nvPicPr>
          <p:cNvPr id="84" name="Picture 2" descr="市場全景よこ"/>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308956" y="4221336"/>
            <a:ext cx="1312874" cy="27503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5" name="正方形/長方形 84"/>
          <p:cNvSpPr/>
          <p:nvPr/>
        </p:nvSpPr>
        <p:spPr>
          <a:xfrm>
            <a:off x="6872026" y="4213586"/>
            <a:ext cx="1685428" cy="490006"/>
          </a:xfrm>
          <a:prstGeom prst="rect">
            <a:avLst/>
          </a:prstGeom>
        </p:spPr>
        <p:txBody>
          <a:bodyPr wrap="square">
            <a:spAutoFit/>
          </a:bodyPr>
          <a:lstStyle/>
          <a:p>
            <a:r>
              <a:rPr lang="en-US" altLang="ja-JP" sz="1292"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292" dirty="0">
                <a:latin typeface="Meiryo UI" panose="020B0604030504040204" pitchFamily="50" charset="-128"/>
                <a:ea typeface="Meiryo UI" panose="020B0604030504040204" pitchFamily="50" charset="-128"/>
                <a:cs typeface="Meiryo UI" panose="020B0604030504040204" pitchFamily="50" charset="-128"/>
              </a:rPr>
              <a:t>メガワットの</a:t>
            </a:r>
            <a:endParaRPr lang="en-US" altLang="ja-JP" sz="1292"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92" dirty="0">
                <a:latin typeface="Meiryo UI" panose="020B0604030504040204" pitchFamily="50" charset="-128"/>
                <a:ea typeface="Meiryo UI" panose="020B0604030504040204" pitchFamily="50" charset="-128"/>
                <a:cs typeface="Meiryo UI" panose="020B0604030504040204" pitchFamily="50" charset="-128"/>
              </a:rPr>
              <a:t>燃料電池（</a:t>
            </a:r>
            <a:r>
              <a:rPr lang="en-US" altLang="ja-JP" sz="1292" dirty="0">
                <a:latin typeface="Meiryo UI" panose="020B0604030504040204" pitchFamily="50" charset="-128"/>
                <a:ea typeface="Meiryo UI" panose="020B0604030504040204" pitchFamily="50" charset="-128"/>
                <a:cs typeface="Meiryo UI" panose="020B0604030504040204" pitchFamily="50" charset="-128"/>
              </a:rPr>
              <a:t>SOFC</a:t>
            </a:r>
            <a:r>
              <a:rPr lang="ja-JP" altLang="en-US" sz="1292"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9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正方形/長方形 85"/>
          <p:cNvSpPr/>
          <p:nvPr/>
        </p:nvSpPr>
        <p:spPr>
          <a:xfrm>
            <a:off x="5485881" y="6225797"/>
            <a:ext cx="2991102" cy="291170"/>
          </a:xfrm>
          <a:prstGeom prst="rect">
            <a:avLst/>
          </a:prstGeom>
        </p:spPr>
        <p:txBody>
          <a:bodyPr wrap="square">
            <a:spAutoFit/>
          </a:bodyPr>
          <a:lstStyle/>
          <a:p>
            <a:r>
              <a:rPr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導入先の大阪府中央卸売市場</a:t>
            </a:r>
            <a:endParaRPr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角丸四角形 86"/>
          <p:cNvSpPr/>
          <p:nvPr/>
        </p:nvSpPr>
        <p:spPr>
          <a:xfrm>
            <a:off x="85535" y="906377"/>
            <a:ext cx="4593822" cy="5618967"/>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anchor="ctr"/>
          <a:lstStyle/>
          <a:p>
            <a:pPr>
              <a:defRPr/>
            </a:pPr>
            <a:endParaRPr lang="ja-JP" altLang="en-US" sz="969" dirty="0">
              <a:solidFill>
                <a:srgbClr val="FF0000"/>
              </a:solidFill>
              <a:latin typeface="Meiryo UI" pitchFamily="50" charset="-128"/>
              <a:ea typeface="Meiryo UI" pitchFamily="50" charset="-128"/>
              <a:cs typeface="Meiryo UI" pitchFamily="50" charset="-128"/>
            </a:endParaRPr>
          </a:p>
        </p:txBody>
      </p:sp>
      <p:sp>
        <p:nvSpPr>
          <p:cNvPr id="88" name="角丸四角形 87"/>
          <p:cNvSpPr/>
          <p:nvPr/>
        </p:nvSpPr>
        <p:spPr>
          <a:xfrm>
            <a:off x="216575" y="1043362"/>
            <a:ext cx="3988182" cy="332346"/>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477" b="1" dirty="0">
                <a:solidFill>
                  <a:prstClr val="black"/>
                </a:solidFill>
                <a:latin typeface="Meiryo UI" pitchFamily="50" charset="-128"/>
                <a:ea typeface="Meiryo UI" pitchFamily="50" charset="-128"/>
                <a:cs typeface="Meiryo UI" pitchFamily="50" charset="-128"/>
              </a:rPr>
              <a:t>革新的な新エネルギー事業の創出・普及促進</a:t>
            </a:r>
          </a:p>
        </p:txBody>
      </p:sp>
      <p:sp>
        <p:nvSpPr>
          <p:cNvPr id="89" name="テキスト ボックス 28"/>
          <p:cNvSpPr txBox="1">
            <a:spLocks noChangeArrowheads="1"/>
          </p:cNvSpPr>
          <p:nvPr/>
        </p:nvSpPr>
        <p:spPr bwMode="auto">
          <a:xfrm>
            <a:off x="121190" y="1743943"/>
            <a:ext cx="439471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0599" indent="-80599" eaLnBrk="1" hangingPunct="1"/>
            <a:r>
              <a:rPr lang="ja-JP" altLang="en-US" sz="1200" b="0" i="0" dirty="0">
                <a:latin typeface="Meiryo UI" pitchFamily="50" charset="-128"/>
                <a:ea typeface="Meiryo UI" pitchFamily="50" charset="-128"/>
                <a:cs typeface="Meiryo UI" pitchFamily="50" charset="-128"/>
              </a:rPr>
              <a:t>◆蓄電池、水素・燃料電池の普及拡大を促すとともに、大阪でのビジネス展開や企業立地等、関連産業の振興を図ることを目的に、</a:t>
            </a:r>
            <a:r>
              <a:rPr lang="en-US" altLang="ja-JP" sz="1200" b="0" i="0" dirty="0">
                <a:latin typeface="Meiryo UI" pitchFamily="50" charset="-128"/>
                <a:ea typeface="Meiryo UI" pitchFamily="50" charset="-128"/>
                <a:cs typeface="Meiryo UI" pitchFamily="50" charset="-128"/>
              </a:rPr>
              <a:t>2016</a:t>
            </a:r>
            <a:r>
              <a:rPr lang="ja-JP" altLang="en-US" sz="1200" b="0" i="0" dirty="0">
                <a:latin typeface="Meiryo UI" pitchFamily="50" charset="-128"/>
                <a:ea typeface="Meiryo UI" pitchFamily="50" charset="-128"/>
                <a:cs typeface="Meiryo UI" pitchFamily="50" charset="-128"/>
              </a:rPr>
              <a:t>年秋に「蓄電池、水素・燃料電池国際カンファレンス」を開催します。　</a:t>
            </a:r>
            <a:endParaRPr lang="en-US" altLang="ja-JP" sz="1200" b="0" i="0" dirty="0">
              <a:latin typeface="Meiryo UI" pitchFamily="50" charset="-128"/>
              <a:ea typeface="Meiryo UI" pitchFamily="50" charset="-128"/>
              <a:cs typeface="Meiryo UI" pitchFamily="50" charset="-128"/>
            </a:endParaRPr>
          </a:p>
          <a:p>
            <a:pPr marL="80599" indent="-80599" eaLnBrk="1" hangingPunct="1"/>
            <a:r>
              <a:rPr lang="ja-JP" altLang="en-US" sz="1200" b="0" i="0" dirty="0">
                <a:latin typeface="Meiryo UI" pitchFamily="50" charset="-128"/>
                <a:ea typeface="Meiryo UI" pitchFamily="50" charset="-128"/>
                <a:cs typeface="Meiryo UI" pitchFamily="50" charset="-128"/>
              </a:rPr>
              <a:t>　　＜国際カンファレンス概要＞　　　　　　　　　　　　　　　　　</a:t>
            </a:r>
            <a:endParaRPr lang="en-US" altLang="ja-JP" sz="1200" b="0" i="0" dirty="0">
              <a:latin typeface="Meiryo UI" pitchFamily="50" charset="-128"/>
              <a:ea typeface="Meiryo UI" pitchFamily="50" charset="-128"/>
              <a:cs typeface="Meiryo UI" pitchFamily="50" charset="-128"/>
            </a:endParaRPr>
          </a:p>
          <a:p>
            <a:pPr marL="80599" indent="-80599" eaLnBrk="1" hangingPunct="1"/>
            <a:r>
              <a:rPr lang="ja-JP" altLang="en-US" sz="1200" b="0" i="0" dirty="0">
                <a:latin typeface="Meiryo UI" pitchFamily="50" charset="-128"/>
                <a:ea typeface="Meiryo UI" pitchFamily="50" charset="-128"/>
                <a:cs typeface="Meiryo UI" pitchFamily="50" charset="-128"/>
              </a:rPr>
              <a:t>　　　・国内外のキーパーソンによる最新の技術動向等に関する講演</a:t>
            </a:r>
            <a:endParaRPr lang="en-US" altLang="ja-JP" sz="1200" b="0" i="0" dirty="0">
              <a:latin typeface="Meiryo UI" pitchFamily="50" charset="-128"/>
              <a:ea typeface="Meiryo UI" pitchFamily="50" charset="-128"/>
              <a:cs typeface="Meiryo UI" pitchFamily="50" charset="-128"/>
            </a:endParaRPr>
          </a:p>
          <a:p>
            <a:pPr marL="80599" indent="-80599" eaLnBrk="1" hangingPunct="1"/>
            <a:r>
              <a:rPr lang="ja-JP" altLang="en-US" sz="1200" b="0" i="0" dirty="0">
                <a:latin typeface="Meiryo UI" pitchFamily="50" charset="-128"/>
                <a:ea typeface="Meiryo UI" pitchFamily="50" charset="-128"/>
                <a:cs typeface="Meiryo UI" pitchFamily="50" charset="-128"/>
              </a:rPr>
              <a:t>　　　・大阪の先進的な取り組みを世界に向けて発信　　など</a:t>
            </a:r>
            <a:endParaRPr lang="en-US" altLang="ja-JP" sz="1200" b="0" i="0" dirty="0">
              <a:latin typeface="Meiryo UI" pitchFamily="50" charset="-128"/>
              <a:ea typeface="Meiryo UI" pitchFamily="50" charset="-128"/>
              <a:cs typeface="Meiryo UI" pitchFamily="50" charset="-128"/>
            </a:endParaRPr>
          </a:p>
          <a:p>
            <a:pPr marL="80599" indent="-80599" eaLnBrk="1" hangingPunct="1"/>
            <a:r>
              <a:rPr lang="ja-JP" altLang="en-US" sz="1200" b="0" i="0" dirty="0">
                <a:latin typeface="Meiryo UI" pitchFamily="50" charset="-128"/>
                <a:ea typeface="Meiryo UI" pitchFamily="50" charset="-128"/>
                <a:cs typeface="Meiryo UI" pitchFamily="50" charset="-128"/>
              </a:rPr>
              <a:t>　</a:t>
            </a:r>
            <a:endParaRPr lang="en-US" altLang="ja-JP" sz="1200" b="0" i="0" dirty="0">
              <a:latin typeface="Meiryo UI" pitchFamily="50" charset="-128"/>
              <a:ea typeface="Meiryo UI" pitchFamily="50" charset="-128"/>
              <a:cs typeface="Meiryo UI" pitchFamily="50" charset="-128"/>
            </a:endParaRPr>
          </a:p>
          <a:p>
            <a:pPr marL="80599" indent="-80599" eaLnBrk="1" hangingPunct="1"/>
            <a:r>
              <a:rPr lang="ja-JP" altLang="en-US" sz="1200" b="0" i="0" dirty="0">
                <a:latin typeface="Meiryo UI" pitchFamily="50" charset="-128"/>
                <a:ea typeface="Meiryo UI" pitchFamily="50" charset="-128"/>
                <a:cs typeface="Meiryo UI" pitchFamily="50" charset="-128"/>
              </a:rPr>
              <a:t>◆本カンファレンスの開催を契機にプロモーション活動を強化し、大阪での実証プロジェクトの実施や、認証機能の構築等、大阪へのビジネス投資を誘導します。</a:t>
            </a:r>
          </a:p>
        </p:txBody>
      </p:sp>
      <p:pic>
        <p:nvPicPr>
          <p:cNvPr id="91" name="図 2" descr="大型蓄電池システム試験・評価施設完成イメージ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7235" y="4164966"/>
            <a:ext cx="2446942" cy="1669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円/楕円 91"/>
          <p:cNvSpPr/>
          <p:nvPr/>
        </p:nvSpPr>
        <p:spPr>
          <a:xfrm rot="21198526">
            <a:off x="6440366" y="5886448"/>
            <a:ext cx="272562" cy="97559"/>
          </a:xfrm>
          <a:prstGeom prst="ellipse">
            <a:avLst/>
          </a:prstGeom>
          <a:noFill/>
          <a:ln w="508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662">
              <a:solidFill>
                <a:prstClr val="black"/>
              </a:solidFill>
            </a:endParaRPr>
          </a:p>
        </p:txBody>
      </p:sp>
      <p:sp>
        <p:nvSpPr>
          <p:cNvPr id="93" name="二等辺三角形 92"/>
          <p:cNvSpPr/>
          <p:nvPr/>
        </p:nvSpPr>
        <p:spPr>
          <a:xfrm rot="10200000">
            <a:off x="6321608" y="4448722"/>
            <a:ext cx="145925" cy="1485509"/>
          </a:xfrm>
          <a:prstGeom prst="triangl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pic>
        <p:nvPicPr>
          <p:cNvPr id="94" name="Picture 3" descr="C:\Users\ShimaguchiS\AppData\Local\Microsoft\Windows\Temporary Internet Files\Content.Outlook\ONLP7RQS\３BGM004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2680" y="3476039"/>
            <a:ext cx="1859346" cy="11631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5" name="テキスト ボックス 28"/>
          <p:cNvSpPr txBox="1">
            <a:spLocks noChangeArrowheads="1"/>
          </p:cNvSpPr>
          <p:nvPr/>
        </p:nvSpPr>
        <p:spPr bwMode="auto">
          <a:xfrm>
            <a:off x="652741" y="5912361"/>
            <a:ext cx="3827511" cy="40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0599" indent="-80599"/>
            <a:r>
              <a:rPr lang="ja-JP" altLang="en-US" sz="1015" b="0" i="0" dirty="0">
                <a:latin typeface="Meiryo UI" pitchFamily="50" charset="-128"/>
                <a:ea typeface="Meiryo UI" pitchFamily="50" charset="-128"/>
                <a:cs typeface="Meiryo UI" pitchFamily="50" charset="-128"/>
              </a:rPr>
              <a:t>大阪市咲洲地区の蓄電池評価センター</a:t>
            </a:r>
            <a:r>
              <a:rPr lang="en-US" altLang="ja-JP" sz="1015" b="0" i="0" dirty="0">
                <a:latin typeface="Meiryo UI" pitchFamily="50" charset="-128"/>
                <a:ea typeface="Meiryo UI" pitchFamily="50" charset="-128"/>
                <a:cs typeface="Meiryo UI" pitchFamily="50" charset="-128"/>
              </a:rPr>
              <a:t>[NLAB]</a:t>
            </a:r>
          </a:p>
          <a:p>
            <a:pPr marL="80599" indent="-80599"/>
            <a:r>
              <a:rPr lang="ja-JP" altLang="en-US" sz="1015" b="0" i="0" dirty="0">
                <a:latin typeface="Meiryo UI" pitchFamily="50" charset="-128"/>
                <a:ea typeface="Meiryo UI" pitchFamily="50" charset="-128"/>
                <a:cs typeface="Meiryo UI" pitchFamily="50" charset="-128"/>
              </a:rPr>
              <a:t>（平成</a:t>
            </a:r>
            <a:r>
              <a:rPr lang="en-US" altLang="ja-JP" sz="1015" b="0" i="0" dirty="0">
                <a:latin typeface="Meiryo UI" pitchFamily="50" charset="-128"/>
                <a:ea typeface="Meiryo UI" pitchFamily="50" charset="-128"/>
                <a:cs typeface="Meiryo UI" pitchFamily="50" charset="-128"/>
              </a:rPr>
              <a:t>28</a:t>
            </a:r>
            <a:r>
              <a:rPr lang="ja-JP" altLang="en-US" sz="1015" b="0" i="0" dirty="0">
                <a:latin typeface="Meiryo UI" pitchFamily="50" charset="-128"/>
                <a:ea typeface="Meiryo UI" pitchFamily="50" charset="-128"/>
                <a:cs typeface="Meiryo UI" pitchFamily="50" charset="-128"/>
              </a:rPr>
              <a:t>年２月完成、平成</a:t>
            </a:r>
            <a:r>
              <a:rPr lang="en-US" altLang="ja-JP" sz="1015" b="0" i="0" dirty="0">
                <a:latin typeface="Meiryo UI" pitchFamily="50" charset="-128"/>
                <a:ea typeface="Meiryo UI" pitchFamily="50" charset="-128"/>
                <a:cs typeface="Meiryo UI" pitchFamily="50" charset="-128"/>
              </a:rPr>
              <a:t>28</a:t>
            </a:r>
            <a:r>
              <a:rPr lang="ja-JP" altLang="en-US" sz="1015" b="0" i="0" dirty="0">
                <a:latin typeface="Meiryo UI" pitchFamily="50" charset="-128"/>
                <a:ea typeface="Meiryo UI" pitchFamily="50" charset="-128"/>
                <a:cs typeface="Meiryo UI" pitchFamily="50" charset="-128"/>
              </a:rPr>
              <a:t>年夏以降、試験サービス開始予定）　</a:t>
            </a:r>
            <a:endParaRPr lang="en-US" altLang="ja-JP" sz="1015" b="0" i="0" dirty="0">
              <a:latin typeface="Meiryo UI" pitchFamily="50" charset="-128"/>
              <a:ea typeface="Meiryo UI" pitchFamily="50" charset="-128"/>
              <a:cs typeface="Meiryo UI" pitchFamily="50" charset="-128"/>
            </a:endParaRPr>
          </a:p>
        </p:txBody>
      </p:sp>
      <p:sp>
        <p:nvSpPr>
          <p:cNvPr id="22" name="テキスト ボックス 28"/>
          <p:cNvSpPr txBox="1">
            <a:spLocks noChangeArrowheads="1"/>
          </p:cNvSpPr>
          <p:nvPr/>
        </p:nvSpPr>
        <p:spPr bwMode="auto">
          <a:xfrm>
            <a:off x="181132" y="492641"/>
            <a:ext cx="841737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0599" indent="-80599"/>
            <a:r>
              <a:rPr lang="en-US" altLang="ja-JP" i="0" dirty="0" smtClean="0">
                <a:solidFill>
                  <a:srgbClr val="FF0000"/>
                </a:solidFill>
                <a:latin typeface="Meiryo UI" pitchFamily="50" charset="-128"/>
                <a:ea typeface="Meiryo UI" pitchFamily="50" charset="-128"/>
                <a:cs typeface="Meiryo UI" pitchFamily="50" charset="-128"/>
              </a:rPr>
              <a:t>※</a:t>
            </a:r>
            <a:r>
              <a:rPr lang="ja-JP" altLang="en-US" i="0" dirty="0" smtClean="0">
                <a:solidFill>
                  <a:srgbClr val="FF0000"/>
                </a:solidFill>
                <a:latin typeface="Meiryo UI" pitchFamily="50" charset="-128"/>
                <a:ea typeface="Meiryo UI" pitchFamily="50" charset="-128"/>
                <a:cs typeface="Meiryo UI" pitchFamily="50" charset="-128"/>
              </a:rPr>
              <a:t>平成</a:t>
            </a:r>
            <a:r>
              <a:rPr lang="en-US" altLang="ja-JP" i="0" dirty="0" smtClean="0">
                <a:solidFill>
                  <a:srgbClr val="FF0000"/>
                </a:solidFill>
                <a:latin typeface="Meiryo UI" pitchFamily="50" charset="-128"/>
                <a:ea typeface="Meiryo UI" pitchFamily="50" charset="-128"/>
                <a:cs typeface="Meiryo UI" pitchFamily="50" charset="-128"/>
              </a:rPr>
              <a:t>28</a:t>
            </a:r>
            <a:r>
              <a:rPr lang="ja-JP" altLang="en-US" i="0" dirty="0" smtClean="0">
                <a:solidFill>
                  <a:srgbClr val="FF0000"/>
                </a:solidFill>
                <a:latin typeface="Meiryo UI" pitchFamily="50" charset="-128"/>
                <a:ea typeface="Meiryo UI" pitchFamily="50" charset="-128"/>
                <a:cs typeface="Meiryo UI" pitchFamily="50" charset="-128"/>
              </a:rPr>
              <a:t>年</a:t>
            </a:r>
            <a:r>
              <a:rPr lang="en-US" altLang="ja-JP" i="0" dirty="0" smtClean="0">
                <a:solidFill>
                  <a:srgbClr val="FF0000"/>
                </a:solidFill>
                <a:latin typeface="Meiryo UI" pitchFamily="50" charset="-128"/>
                <a:ea typeface="Meiryo UI" pitchFamily="50" charset="-128"/>
                <a:cs typeface="Meiryo UI" pitchFamily="50" charset="-128"/>
              </a:rPr>
              <a:t>4</a:t>
            </a:r>
            <a:r>
              <a:rPr lang="ja-JP" altLang="en-US" i="0" dirty="0" smtClean="0">
                <a:solidFill>
                  <a:srgbClr val="FF0000"/>
                </a:solidFill>
                <a:latin typeface="Meiryo UI" pitchFamily="50" charset="-128"/>
                <a:ea typeface="Meiryo UI" pitchFamily="50" charset="-128"/>
                <a:cs typeface="Meiryo UI" pitchFamily="50" charset="-128"/>
              </a:rPr>
              <a:t>月公表</a:t>
            </a:r>
            <a:r>
              <a:rPr lang="en-US" altLang="ja-JP" i="0" dirty="0" smtClean="0">
                <a:solidFill>
                  <a:srgbClr val="FF0000"/>
                </a:solidFill>
                <a:latin typeface="Meiryo UI" pitchFamily="50" charset="-128"/>
                <a:ea typeface="Meiryo UI" pitchFamily="50" charset="-128"/>
                <a:cs typeface="Meiryo UI" pitchFamily="50" charset="-128"/>
              </a:rPr>
              <a:t>『</a:t>
            </a:r>
            <a:r>
              <a:rPr lang="ja-JP" altLang="en-US" i="0" dirty="0" smtClean="0">
                <a:solidFill>
                  <a:srgbClr val="FF0000"/>
                </a:solidFill>
                <a:latin typeface="Meiryo UI" pitchFamily="50" charset="-128"/>
                <a:ea typeface="Meiryo UI" pitchFamily="50" charset="-128"/>
                <a:cs typeface="Meiryo UI" pitchFamily="50" charset="-128"/>
              </a:rPr>
              <a:t>大阪府・大阪市で取組むエネルギー関連の施策事業集　</a:t>
            </a:r>
            <a:r>
              <a:rPr lang="en-US" altLang="ja-JP" i="0" dirty="0" smtClean="0">
                <a:solidFill>
                  <a:srgbClr val="FF0000"/>
                </a:solidFill>
                <a:latin typeface="Meiryo UI" pitchFamily="50" charset="-128"/>
                <a:ea typeface="Meiryo UI" pitchFamily="50" charset="-128"/>
                <a:cs typeface="Meiryo UI" pitchFamily="50" charset="-128"/>
              </a:rPr>
              <a:t>2016</a:t>
            </a:r>
            <a:r>
              <a:rPr lang="ja-JP" altLang="en-US" i="0" dirty="0" smtClean="0">
                <a:solidFill>
                  <a:srgbClr val="FF0000"/>
                </a:solidFill>
                <a:latin typeface="Meiryo UI" pitchFamily="50" charset="-128"/>
                <a:ea typeface="Meiryo UI" pitchFamily="50" charset="-128"/>
                <a:cs typeface="Meiryo UI" pitchFamily="50" charset="-128"/>
              </a:rPr>
              <a:t>年度アクションプログラム</a:t>
            </a:r>
            <a:r>
              <a:rPr lang="en-US" altLang="ja-JP" i="0" dirty="0" smtClean="0">
                <a:solidFill>
                  <a:srgbClr val="FF0000"/>
                </a:solidFill>
                <a:latin typeface="Meiryo UI" pitchFamily="50" charset="-128"/>
                <a:ea typeface="Meiryo UI" pitchFamily="50" charset="-128"/>
                <a:cs typeface="Meiryo UI" pitchFamily="50" charset="-128"/>
              </a:rPr>
              <a:t>』</a:t>
            </a:r>
            <a:r>
              <a:rPr lang="ja-JP" altLang="en-US" i="0" dirty="0" smtClean="0">
                <a:solidFill>
                  <a:srgbClr val="FF0000"/>
                </a:solidFill>
                <a:latin typeface="Meiryo UI" pitchFamily="50" charset="-128"/>
                <a:ea typeface="Meiryo UI" pitchFamily="50" charset="-128"/>
                <a:cs typeface="Meiryo UI" pitchFamily="50" charset="-128"/>
              </a:rPr>
              <a:t>より抜すい</a:t>
            </a:r>
            <a:endParaRPr lang="en-US" altLang="ja-JP" i="0" dirty="0">
              <a:solidFill>
                <a:srgbClr val="FF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583236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1641" y="106854"/>
            <a:ext cx="9144000" cy="441826"/>
          </a:xfrm>
          <a:prstGeom prst="rect">
            <a:avLst/>
          </a:prstGeom>
          <a:solidFill>
            <a:srgbClr val="002060"/>
          </a:solidFill>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kern="1200">
                <a:solidFill>
                  <a:schemeClr val="lt1"/>
                </a:solidFill>
                <a:latin typeface="+mn-lt"/>
                <a:ea typeface="+mn-ea"/>
                <a:cs typeface="+mn-cs"/>
              </a:defRPr>
            </a:lvl1pPr>
            <a:lvl2pPr algn="ctr" rtl="0" eaLnBrk="0" fontAlgn="base" hangingPunct="0">
              <a:spcBef>
                <a:spcPct val="0"/>
              </a:spcBef>
              <a:spcAft>
                <a:spcPct val="0"/>
              </a:spcAft>
              <a:defRPr kumimoji="1" sz="4400">
                <a:solidFill>
                  <a:schemeClr val="lt1"/>
                </a:solidFill>
                <a:latin typeface="+mn-lt"/>
                <a:ea typeface="+mn-ea"/>
                <a:cs typeface="+mn-cs"/>
              </a:defRPr>
            </a:lvl2pPr>
            <a:lvl3pPr algn="ctr" rtl="0" eaLnBrk="0" fontAlgn="base" hangingPunct="0">
              <a:spcBef>
                <a:spcPct val="0"/>
              </a:spcBef>
              <a:spcAft>
                <a:spcPct val="0"/>
              </a:spcAft>
              <a:defRPr kumimoji="1" sz="4400">
                <a:solidFill>
                  <a:schemeClr val="lt1"/>
                </a:solidFill>
                <a:latin typeface="+mn-lt"/>
                <a:ea typeface="+mn-ea"/>
                <a:cs typeface="+mn-cs"/>
              </a:defRPr>
            </a:lvl3pPr>
            <a:lvl4pPr algn="ctr" rtl="0" eaLnBrk="0" fontAlgn="base" hangingPunct="0">
              <a:spcBef>
                <a:spcPct val="0"/>
              </a:spcBef>
              <a:spcAft>
                <a:spcPct val="0"/>
              </a:spcAft>
              <a:defRPr kumimoji="1" sz="4400">
                <a:solidFill>
                  <a:schemeClr val="lt1"/>
                </a:solidFill>
                <a:latin typeface="+mn-lt"/>
                <a:ea typeface="+mn-ea"/>
                <a:cs typeface="+mn-cs"/>
              </a:defRPr>
            </a:lvl4pPr>
            <a:lvl5pPr algn="ctr" rtl="0" eaLnBrk="0" fontAlgn="base" hangingPunct="0">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水素社会の</a:t>
            </a: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実現に向けた</a:t>
            </a:r>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取組②</a:t>
            </a:r>
            <a:endParaRPr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8" name="角丸四角形 117"/>
          <p:cNvSpPr/>
          <p:nvPr/>
        </p:nvSpPr>
        <p:spPr>
          <a:xfrm>
            <a:off x="81254" y="4156194"/>
            <a:ext cx="4817788" cy="258517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anchor="ctr"/>
          <a:lstStyle/>
          <a:p>
            <a:pPr>
              <a:defRPr/>
            </a:pPr>
            <a:endParaRPr lang="ja-JP" altLang="en-US" sz="969" dirty="0">
              <a:solidFill>
                <a:srgbClr val="FF0000"/>
              </a:solidFill>
              <a:latin typeface="Meiryo UI" pitchFamily="50" charset="-128"/>
              <a:ea typeface="Meiryo UI" pitchFamily="50" charset="-128"/>
              <a:cs typeface="Meiryo UI" pitchFamily="50" charset="-128"/>
            </a:endParaRPr>
          </a:p>
        </p:txBody>
      </p:sp>
      <p:sp>
        <p:nvSpPr>
          <p:cNvPr id="119" name="角丸四角形 118"/>
          <p:cNvSpPr/>
          <p:nvPr/>
        </p:nvSpPr>
        <p:spPr>
          <a:xfrm>
            <a:off x="189777" y="5792853"/>
            <a:ext cx="4648098" cy="86229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20" name="角丸四角形 119"/>
          <p:cNvSpPr/>
          <p:nvPr/>
        </p:nvSpPr>
        <p:spPr>
          <a:xfrm>
            <a:off x="61240" y="980728"/>
            <a:ext cx="4817788" cy="3041772"/>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anchor="ctr"/>
          <a:lstStyle/>
          <a:p>
            <a:pPr>
              <a:defRPr/>
            </a:pPr>
            <a:endParaRPr lang="ja-JP" altLang="en-US" sz="969" dirty="0">
              <a:solidFill>
                <a:srgbClr val="FF0000"/>
              </a:solidFill>
              <a:latin typeface="Meiryo UI" pitchFamily="50" charset="-128"/>
              <a:ea typeface="Meiryo UI" pitchFamily="50" charset="-128"/>
              <a:cs typeface="Meiryo UI" pitchFamily="50" charset="-128"/>
            </a:endParaRPr>
          </a:p>
        </p:txBody>
      </p:sp>
      <p:sp>
        <p:nvSpPr>
          <p:cNvPr id="121" name="角丸四角形 120"/>
          <p:cNvSpPr/>
          <p:nvPr/>
        </p:nvSpPr>
        <p:spPr>
          <a:xfrm>
            <a:off x="141545" y="1077193"/>
            <a:ext cx="4696331" cy="332346"/>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477" b="1" dirty="0">
                <a:solidFill>
                  <a:prstClr val="black"/>
                </a:solidFill>
                <a:latin typeface="Meiryo UI" pitchFamily="50" charset="-128"/>
                <a:ea typeface="Meiryo UI" pitchFamily="50" charset="-128"/>
                <a:cs typeface="Meiryo UI" pitchFamily="50" charset="-128"/>
              </a:rPr>
              <a:t>燃料電池自動車の普及と水素ステーションの整備の促進</a:t>
            </a:r>
          </a:p>
        </p:txBody>
      </p:sp>
      <p:sp>
        <p:nvSpPr>
          <p:cNvPr id="122" name="テキスト ボックス 28"/>
          <p:cNvSpPr txBox="1">
            <a:spLocks noChangeArrowheads="1"/>
          </p:cNvSpPr>
          <p:nvPr/>
        </p:nvSpPr>
        <p:spPr bwMode="auto">
          <a:xfrm>
            <a:off x="177719" y="1556792"/>
            <a:ext cx="46032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0599" indent="-80599" eaLnBrk="1" hangingPunct="1"/>
            <a:r>
              <a:rPr lang="ja-JP" altLang="en-US" sz="1200" b="0" i="0" dirty="0">
                <a:solidFill>
                  <a:prstClr val="black"/>
                </a:solidFill>
                <a:latin typeface="Meiryo UI" pitchFamily="50" charset="-128"/>
                <a:ea typeface="Meiryo UI" pitchFamily="50" charset="-128"/>
                <a:cs typeface="Meiryo UI" pitchFamily="50" charset="-128"/>
              </a:rPr>
              <a:t>◆大阪府・大阪市は、産学官で構成する「次世代自動車普及促進協議会」において、燃料電池自動車の普及及び水素ステーション整備の促進に向け、協議会の構成団体と協力して取り組みます。　　　　　　　　　　　　　</a:t>
            </a:r>
            <a:endParaRPr lang="en-US" altLang="ja-JP" sz="1200" b="0" i="0" dirty="0">
              <a:solidFill>
                <a:prstClr val="black"/>
              </a:solidFill>
              <a:latin typeface="Meiryo UI" pitchFamily="50" charset="-128"/>
              <a:ea typeface="Meiryo UI" pitchFamily="50" charset="-128"/>
              <a:cs typeface="Meiryo UI" pitchFamily="50" charset="-128"/>
            </a:endParaRPr>
          </a:p>
        </p:txBody>
      </p:sp>
      <p:sp>
        <p:nvSpPr>
          <p:cNvPr id="123" name="角丸四角形 122"/>
          <p:cNvSpPr/>
          <p:nvPr/>
        </p:nvSpPr>
        <p:spPr>
          <a:xfrm>
            <a:off x="5037282" y="980728"/>
            <a:ext cx="3933774" cy="4482667"/>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108" dirty="0">
              <a:solidFill>
                <a:prstClr val="black"/>
              </a:solidFill>
              <a:latin typeface="Meiryo UI" pitchFamily="50" charset="-128"/>
              <a:ea typeface="Meiryo UI" pitchFamily="50" charset="-128"/>
              <a:cs typeface="Meiryo UI" pitchFamily="50" charset="-128"/>
            </a:endParaRPr>
          </a:p>
        </p:txBody>
      </p:sp>
      <p:sp>
        <p:nvSpPr>
          <p:cNvPr id="124" name="テキスト ボックス 28"/>
          <p:cNvSpPr txBox="1">
            <a:spLocks noChangeArrowheads="1"/>
          </p:cNvSpPr>
          <p:nvPr/>
        </p:nvSpPr>
        <p:spPr bwMode="auto">
          <a:xfrm>
            <a:off x="5086189" y="1556792"/>
            <a:ext cx="38037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165593" indent="-165593"/>
            <a:r>
              <a:rPr lang="ja-JP" altLang="en-US" sz="1200" b="0" i="0" dirty="0">
                <a:solidFill>
                  <a:prstClr val="black"/>
                </a:solidFill>
                <a:latin typeface="Meiryo UI" pitchFamily="50" charset="-128"/>
                <a:ea typeface="Meiryo UI" pitchFamily="50" charset="-128"/>
                <a:cs typeface="Meiryo UI" pitchFamily="50" charset="-128"/>
              </a:rPr>
              <a:t>◆大阪府は、全国初となる空港施設への大規模な水素エネルギー導入の実証事業「水素グリッドプロジェクト」を支援します。　　</a:t>
            </a:r>
            <a:endParaRPr lang="en-US" altLang="ja-JP" sz="1200" b="0" i="0" dirty="0">
              <a:solidFill>
                <a:prstClr val="black"/>
              </a:solidFill>
              <a:latin typeface="Meiryo UI" pitchFamily="50" charset="-128"/>
              <a:ea typeface="Meiryo UI" pitchFamily="50" charset="-128"/>
              <a:cs typeface="Meiryo UI" pitchFamily="50" charset="-128"/>
            </a:endParaRPr>
          </a:p>
        </p:txBody>
      </p:sp>
      <p:sp>
        <p:nvSpPr>
          <p:cNvPr id="125" name="角丸四角形 124"/>
          <p:cNvSpPr/>
          <p:nvPr/>
        </p:nvSpPr>
        <p:spPr>
          <a:xfrm>
            <a:off x="5054931" y="5733500"/>
            <a:ext cx="3933774" cy="1007868"/>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anchor="ctr"/>
          <a:lstStyle/>
          <a:p>
            <a:pPr>
              <a:defRPr/>
            </a:pPr>
            <a:endParaRPr lang="ja-JP" altLang="en-US" sz="969" dirty="0">
              <a:solidFill>
                <a:srgbClr val="FF0000"/>
              </a:solidFill>
              <a:latin typeface="Meiryo UI" pitchFamily="50" charset="-128"/>
              <a:ea typeface="Meiryo UI" pitchFamily="50" charset="-128"/>
              <a:cs typeface="Meiryo UI" pitchFamily="50" charset="-128"/>
            </a:endParaRPr>
          </a:p>
        </p:txBody>
      </p:sp>
      <p:sp>
        <p:nvSpPr>
          <p:cNvPr id="126" name="角丸四角形 125"/>
          <p:cNvSpPr/>
          <p:nvPr/>
        </p:nvSpPr>
        <p:spPr>
          <a:xfrm>
            <a:off x="5122817" y="1076803"/>
            <a:ext cx="3703194" cy="332346"/>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477" b="1" dirty="0">
                <a:solidFill>
                  <a:prstClr val="black"/>
                </a:solidFill>
                <a:latin typeface="Meiryo UI" pitchFamily="50" charset="-128"/>
                <a:ea typeface="Meiryo UI" pitchFamily="50" charset="-128"/>
                <a:cs typeface="Meiryo UI" pitchFamily="50" charset="-128"/>
              </a:rPr>
              <a:t>空港における水素エネルギーの導入支援</a:t>
            </a:r>
          </a:p>
        </p:txBody>
      </p:sp>
      <p:sp>
        <p:nvSpPr>
          <p:cNvPr id="127" name="正方形/長方形 126"/>
          <p:cNvSpPr/>
          <p:nvPr/>
        </p:nvSpPr>
        <p:spPr>
          <a:xfrm>
            <a:off x="5174930" y="2582597"/>
            <a:ext cx="3717550" cy="1166151"/>
          </a:xfrm>
          <a:prstGeom prst="rect">
            <a:avLst/>
          </a:prstGeom>
          <a:ln/>
        </p:spPr>
        <p:style>
          <a:lnRef idx="2">
            <a:schemeClr val="accent3"/>
          </a:lnRef>
          <a:fillRef idx="1">
            <a:schemeClr val="lt1"/>
          </a:fillRef>
          <a:effectRef idx="0">
            <a:schemeClr val="accent3"/>
          </a:effectRef>
          <a:fontRef idx="minor">
            <a:schemeClr val="dk1"/>
          </a:fontRef>
        </p:style>
        <p:txBody>
          <a:bodyPr anchor="ctr"/>
          <a:lstStyle/>
          <a:p>
            <a:pPr>
              <a:lnSpc>
                <a:spcPts val="1569"/>
              </a:lnSpc>
              <a:defRPr/>
            </a:pPr>
            <a:r>
              <a:rPr lang="ja-JP" altLang="en-US" sz="1015" dirty="0">
                <a:solidFill>
                  <a:prstClr val="black"/>
                </a:solidFill>
                <a:latin typeface="Meiryo UI" pitchFamily="50" charset="-128"/>
                <a:ea typeface="Meiryo UI" pitchFamily="50" charset="-128"/>
                <a:cs typeface="Meiryo UI" pitchFamily="50" charset="-128"/>
              </a:rPr>
              <a:t>◆関西国際空港　水素グリッドプロジェクト</a:t>
            </a:r>
            <a:endParaRPr lang="en-US" altLang="ja-JP" sz="1015" dirty="0">
              <a:solidFill>
                <a:prstClr val="black"/>
              </a:solidFill>
              <a:latin typeface="Meiryo UI" pitchFamily="50" charset="-128"/>
              <a:ea typeface="Meiryo UI" pitchFamily="50" charset="-128"/>
              <a:cs typeface="Meiryo UI" pitchFamily="50" charset="-128"/>
            </a:endParaRPr>
          </a:p>
          <a:p>
            <a:pPr>
              <a:lnSpc>
                <a:spcPts val="1569"/>
              </a:lnSpc>
              <a:defRPr/>
            </a:pPr>
            <a:r>
              <a:rPr lang="ja-JP" altLang="en-US" sz="1015" dirty="0">
                <a:solidFill>
                  <a:prstClr val="black"/>
                </a:solidFill>
                <a:latin typeface="Meiryo UI" pitchFamily="50" charset="-128"/>
                <a:ea typeface="Meiryo UI" pitchFamily="50" charset="-128"/>
                <a:cs typeface="Meiryo UI" pitchFamily="50" charset="-128"/>
              </a:rPr>
              <a:t>　　・燃料電池フォークリフトの貨物上屋への導入や、水素供給施設</a:t>
            </a:r>
            <a:endParaRPr lang="en-US" altLang="ja-JP" sz="1015" dirty="0">
              <a:solidFill>
                <a:prstClr val="black"/>
              </a:solidFill>
              <a:latin typeface="Meiryo UI" pitchFamily="50" charset="-128"/>
              <a:ea typeface="Meiryo UI" pitchFamily="50" charset="-128"/>
              <a:cs typeface="Meiryo UI" pitchFamily="50" charset="-128"/>
            </a:endParaRPr>
          </a:p>
          <a:p>
            <a:pPr>
              <a:lnSpc>
                <a:spcPts val="1569"/>
              </a:lnSpc>
              <a:defRPr/>
            </a:pPr>
            <a:r>
              <a:rPr lang="ja-JP" altLang="en-US" sz="1015" dirty="0">
                <a:solidFill>
                  <a:prstClr val="black"/>
                </a:solidFill>
                <a:latin typeface="Meiryo UI" pitchFamily="50" charset="-128"/>
                <a:ea typeface="Meiryo UI" pitchFamily="50" charset="-128"/>
                <a:cs typeface="Meiryo UI" pitchFamily="50" charset="-128"/>
              </a:rPr>
              <a:t>　　　等のインフラ整備（</a:t>
            </a:r>
            <a:r>
              <a:rPr lang="en-US" altLang="ja-JP" sz="1015" dirty="0">
                <a:solidFill>
                  <a:prstClr val="black"/>
                </a:solidFill>
                <a:latin typeface="Meiryo UI" pitchFamily="50" charset="-128"/>
                <a:ea typeface="Meiryo UI" pitchFamily="50" charset="-128"/>
                <a:cs typeface="Meiryo UI" pitchFamily="50" charset="-128"/>
              </a:rPr>
              <a:t>2014</a:t>
            </a:r>
            <a:r>
              <a:rPr lang="ja-JP" altLang="en-US" sz="1015" dirty="0">
                <a:solidFill>
                  <a:prstClr val="black"/>
                </a:solidFill>
                <a:latin typeface="Meiryo UI" pitchFamily="50" charset="-128"/>
                <a:ea typeface="Meiryo UI" pitchFamily="50" charset="-128"/>
                <a:cs typeface="Meiryo UI" pitchFamily="50" charset="-128"/>
              </a:rPr>
              <a:t>～</a:t>
            </a:r>
            <a:r>
              <a:rPr lang="en-US" altLang="ja-JP" sz="1015" dirty="0">
                <a:solidFill>
                  <a:prstClr val="black"/>
                </a:solidFill>
                <a:latin typeface="Meiryo UI" pitchFamily="50" charset="-128"/>
                <a:ea typeface="Meiryo UI" pitchFamily="50" charset="-128"/>
                <a:cs typeface="Meiryo UI" pitchFamily="50" charset="-128"/>
              </a:rPr>
              <a:t>2016</a:t>
            </a:r>
            <a:r>
              <a:rPr lang="ja-JP" altLang="en-US" sz="1015" dirty="0">
                <a:solidFill>
                  <a:prstClr val="black"/>
                </a:solidFill>
                <a:latin typeface="Meiryo UI" pitchFamily="50" charset="-128"/>
                <a:ea typeface="Meiryo UI" pitchFamily="50" charset="-128"/>
                <a:cs typeface="Meiryo UI" pitchFamily="50" charset="-128"/>
              </a:rPr>
              <a:t>年度）</a:t>
            </a:r>
            <a:endParaRPr lang="en-US" altLang="ja-JP" sz="1015" dirty="0">
              <a:solidFill>
                <a:prstClr val="black"/>
              </a:solidFill>
              <a:latin typeface="Meiryo UI" pitchFamily="50" charset="-128"/>
              <a:ea typeface="Meiryo UI" pitchFamily="50" charset="-128"/>
              <a:cs typeface="Meiryo UI" pitchFamily="50" charset="-128"/>
            </a:endParaRPr>
          </a:p>
          <a:p>
            <a:pPr>
              <a:lnSpc>
                <a:spcPts val="1569"/>
              </a:lnSpc>
              <a:defRPr/>
            </a:pPr>
            <a:r>
              <a:rPr lang="ja-JP" altLang="en-US" sz="1015" dirty="0">
                <a:solidFill>
                  <a:prstClr val="black"/>
                </a:solidFill>
                <a:latin typeface="Meiryo UI" pitchFamily="50" charset="-128"/>
                <a:ea typeface="Meiryo UI" pitchFamily="50" charset="-128"/>
                <a:cs typeface="Meiryo UI" pitchFamily="50" charset="-128"/>
              </a:rPr>
              <a:t>　　・水素ステーションの整備（平成</a:t>
            </a:r>
            <a:r>
              <a:rPr lang="en-US" altLang="ja-JP" sz="1015" dirty="0">
                <a:solidFill>
                  <a:prstClr val="black"/>
                </a:solidFill>
                <a:latin typeface="Meiryo UI" pitchFamily="50" charset="-128"/>
                <a:ea typeface="Meiryo UI" pitchFamily="50" charset="-128"/>
                <a:cs typeface="Meiryo UI" pitchFamily="50" charset="-128"/>
              </a:rPr>
              <a:t>28</a:t>
            </a:r>
            <a:r>
              <a:rPr lang="ja-JP" altLang="en-US" sz="1015" dirty="0">
                <a:solidFill>
                  <a:prstClr val="black"/>
                </a:solidFill>
                <a:latin typeface="Meiryo UI" pitchFamily="50" charset="-128"/>
                <a:ea typeface="Meiryo UI" pitchFamily="50" charset="-128"/>
                <a:cs typeface="Meiryo UI" pitchFamily="50" charset="-128"/>
              </a:rPr>
              <a:t>年</a:t>
            </a:r>
            <a:r>
              <a:rPr lang="en-US" altLang="ja-JP" sz="1015" dirty="0">
                <a:solidFill>
                  <a:prstClr val="black"/>
                </a:solidFill>
                <a:latin typeface="Meiryo UI" pitchFamily="50" charset="-128"/>
                <a:ea typeface="Meiryo UI" pitchFamily="50" charset="-128"/>
                <a:cs typeface="Meiryo UI" pitchFamily="50" charset="-128"/>
              </a:rPr>
              <a:t>1</a:t>
            </a:r>
            <a:r>
              <a:rPr lang="ja-JP" altLang="en-US" sz="1015" dirty="0">
                <a:solidFill>
                  <a:prstClr val="black"/>
                </a:solidFill>
                <a:latin typeface="Meiryo UI" pitchFamily="50" charset="-128"/>
                <a:ea typeface="Meiryo UI" pitchFamily="50" charset="-128"/>
                <a:cs typeface="Meiryo UI" pitchFamily="50" charset="-128"/>
              </a:rPr>
              <a:t>月</a:t>
            </a:r>
            <a:r>
              <a:rPr lang="en-US" altLang="ja-JP" sz="1015" dirty="0">
                <a:solidFill>
                  <a:prstClr val="black"/>
                </a:solidFill>
                <a:latin typeface="Meiryo UI" pitchFamily="50" charset="-128"/>
                <a:ea typeface="Meiryo UI" pitchFamily="50" charset="-128"/>
                <a:cs typeface="Meiryo UI" pitchFamily="50" charset="-128"/>
              </a:rPr>
              <a:t>29</a:t>
            </a:r>
            <a:r>
              <a:rPr lang="ja-JP" altLang="en-US" sz="1015" dirty="0">
                <a:solidFill>
                  <a:prstClr val="black"/>
                </a:solidFill>
                <a:latin typeface="Meiryo UI" pitchFamily="50" charset="-128"/>
                <a:ea typeface="Meiryo UI" pitchFamily="50" charset="-128"/>
                <a:cs typeface="Meiryo UI" pitchFamily="50" charset="-128"/>
              </a:rPr>
              <a:t>日開所）</a:t>
            </a:r>
            <a:endParaRPr lang="en-US" altLang="ja-JP" sz="1015" dirty="0">
              <a:solidFill>
                <a:prstClr val="black"/>
              </a:solidFill>
              <a:latin typeface="Meiryo UI" pitchFamily="50" charset="-128"/>
              <a:ea typeface="Meiryo UI" pitchFamily="50" charset="-128"/>
              <a:cs typeface="Meiryo UI" pitchFamily="50" charset="-128"/>
            </a:endParaRPr>
          </a:p>
          <a:p>
            <a:pPr>
              <a:lnSpc>
                <a:spcPts val="1569"/>
              </a:lnSpc>
              <a:defRPr/>
            </a:pPr>
            <a:r>
              <a:rPr lang="ja-JP" altLang="en-US" sz="1015" dirty="0">
                <a:solidFill>
                  <a:prstClr val="black"/>
                </a:solidFill>
                <a:latin typeface="Meiryo UI" pitchFamily="50" charset="-128"/>
                <a:ea typeface="Meiryo UI" pitchFamily="50" charset="-128"/>
                <a:cs typeface="Meiryo UI" pitchFamily="50" charset="-128"/>
              </a:rPr>
              <a:t>　　・水素発電システム等、エネルギー供給に関する検討</a:t>
            </a:r>
          </a:p>
        </p:txBody>
      </p:sp>
      <p:sp>
        <p:nvSpPr>
          <p:cNvPr id="128" name="角丸四角形 127"/>
          <p:cNvSpPr/>
          <p:nvPr/>
        </p:nvSpPr>
        <p:spPr>
          <a:xfrm>
            <a:off x="5107776" y="5818515"/>
            <a:ext cx="3784704" cy="332346"/>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477" b="1" dirty="0">
                <a:solidFill>
                  <a:prstClr val="black"/>
                </a:solidFill>
                <a:latin typeface="Meiryo UI" pitchFamily="50" charset="-128"/>
                <a:ea typeface="Meiryo UI" pitchFamily="50" charset="-128"/>
                <a:cs typeface="Meiryo UI" pitchFamily="50" charset="-128"/>
              </a:rPr>
              <a:t>革新的な新エネルギー事業の創出・普及促進</a:t>
            </a:r>
          </a:p>
        </p:txBody>
      </p:sp>
      <p:sp>
        <p:nvSpPr>
          <p:cNvPr id="130" name="角丸四角形 129"/>
          <p:cNvSpPr/>
          <p:nvPr/>
        </p:nvSpPr>
        <p:spPr>
          <a:xfrm>
            <a:off x="5103752" y="6291884"/>
            <a:ext cx="2186333" cy="332346"/>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477" b="1" dirty="0">
                <a:solidFill>
                  <a:prstClr val="black"/>
                </a:solidFill>
                <a:latin typeface="Meiryo UI" pitchFamily="50" charset="-128"/>
                <a:ea typeface="Meiryo UI" pitchFamily="50" charset="-128"/>
                <a:cs typeface="Meiryo UI" pitchFamily="50" charset="-128"/>
              </a:rPr>
              <a:t>燃料電池の導入促進</a:t>
            </a:r>
          </a:p>
        </p:txBody>
      </p:sp>
      <p:pic>
        <p:nvPicPr>
          <p:cNvPr id="13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6646" y="4125024"/>
            <a:ext cx="1186943" cy="905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8271" y="4032548"/>
            <a:ext cx="1177363" cy="1034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 name="正方形/長方形 132"/>
          <p:cNvSpPr/>
          <p:nvPr/>
        </p:nvSpPr>
        <p:spPr>
          <a:xfrm>
            <a:off x="5252002" y="5063453"/>
            <a:ext cx="909937" cy="17937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ディスペンサー</a:t>
            </a:r>
          </a:p>
        </p:txBody>
      </p:sp>
      <p:sp>
        <p:nvSpPr>
          <p:cNvPr id="134" name="正方形/長方形 133"/>
          <p:cNvSpPr/>
          <p:nvPr/>
        </p:nvSpPr>
        <p:spPr>
          <a:xfrm>
            <a:off x="6311963" y="5030943"/>
            <a:ext cx="1348551" cy="204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燃料電池フォークリフト</a:t>
            </a:r>
          </a:p>
        </p:txBody>
      </p:sp>
      <p:sp>
        <p:nvSpPr>
          <p:cNvPr id="135" name="正方形/長方形 134"/>
          <p:cNvSpPr/>
          <p:nvPr/>
        </p:nvSpPr>
        <p:spPr>
          <a:xfrm>
            <a:off x="7750421" y="5034523"/>
            <a:ext cx="1071837" cy="20830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水素ステーション</a:t>
            </a:r>
          </a:p>
        </p:txBody>
      </p:sp>
      <p:sp>
        <p:nvSpPr>
          <p:cNvPr id="137" name="タイトル 1"/>
          <p:cNvSpPr txBox="1">
            <a:spLocks/>
          </p:cNvSpPr>
          <p:nvPr/>
        </p:nvSpPr>
        <p:spPr bwMode="auto">
          <a:xfrm>
            <a:off x="491699" y="2426990"/>
            <a:ext cx="4044255" cy="1463401"/>
          </a:xfrm>
          <a:prstGeom prst="rect">
            <a:avLst/>
          </a:prstGeom>
          <a:solidFill>
            <a:schemeClr val="bg1"/>
          </a:solidFill>
          <a:ln w="9525">
            <a:solidFill>
              <a:srgbClr val="000000"/>
            </a:solidFill>
            <a:miter lim="800000"/>
            <a:headEnd/>
            <a:tailEnd/>
          </a:ln>
          <a:extLst/>
        </p:spPr>
        <p:txBody>
          <a:bodyPr vert="horz" wrap="square" lIns="0" tIns="33231" rIns="0" bIns="33231" numCol="1" anchor="ctr" anchorCtr="0" compatLnSpc="1">
            <a:prstTxWarp prst="textNoShape">
              <a:avLst/>
            </a:prstTxWarp>
          </a:bodyPr>
          <a:lstStyle>
            <a:lvl1pPr indent="1143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a:lnSpc>
                <a:spcPts val="1015"/>
              </a:lnSpc>
            </a:pPr>
            <a:r>
              <a:rPr lang="ja-JP" altLang="en-US" sz="969"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大阪府内における水素ステーションの整備目標と整備状況</a:t>
            </a:r>
            <a:endParaRPr lang="en-US" altLang="ja-JP" sz="969"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15"/>
              </a:lnSpc>
            </a:pPr>
            <a:r>
              <a:rPr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＜整備目標＞</a:t>
            </a:r>
            <a:endParaRPr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15"/>
              </a:lnSpc>
            </a:pPr>
            <a:r>
              <a:rPr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年度から３年間で９箇所</a:t>
            </a:r>
            <a:endParaRPr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15"/>
              </a:lnSpc>
            </a:pPr>
            <a:r>
              <a:rPr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＜整備状況＞</a:t>
            </a:r>
            <a:endParaRPr lang="en-US" altLang="ja-JP" sz="969"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487986" indent="-158265">
              <a:lnSpc>
                <a:spcPts val="1015"/>
              </a:lnSpc>
              <a:buFont typeface="Wingdings" panose="05000000000000000000" pitchFamily="2" charset="2"/>
              <a:buChar char="Ø"/>
            </a:pPr>
            <a:r>
              <a:rPr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茨木市：大阪ガス　（北大阪水素ステーション ）</a:t>
            </a:r>
            <a:endParaRPr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487986" indent="-158265">
              <a:lnSpc>
                <a:spcPts val="1015"/>
              </a:lnSpc>
              <a:spcBef>
                <a:spcPts val="0"/>
              </a:spcBef>
              <a:buFont typeface="Wingdings" panose="05000000000000000000" pitchFamily="2" charset="2"/>
              <a:buChar char="Ø"/>
            </a:pPr>
            <a:r>
              <a:rPr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田尻町：岩谷産業　</a:t>
            </a:r>
            <a:r>
              <a:rPr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イワタニ水素ステーション 関西国際空港</a:t>
            </a:r>
            <a:r>
              <a:rPr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488505" indent="-158265">
              <a:lnSpc>
                <a:spcPts val="1015"/>
              </a:lnSpc>
              <a:buFont typeface="Wingdings" panose="05000000000000000000" pitchFamily="2" charset="2"/>
              <a:buChar char="Ø"/>
            </a:pPr>
            <a:r>
              <a:rPr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枚方市：</a:t>
            </a:r>
            <a:r>
              <a:rPr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JX</a:t>
            </a:r>
            <a:r>
              <a:rPr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a:t>
            </a:r>
            <a:r>
              <a:rPr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ENEOS </a:t>
            </a:r>
            <a:r>
              <a:rPr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枚方走谷水素ステーション）</a:t>
            </a:r>
            <a:endParaRPr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488505" indent="-158265">
              <a:lnSpc>
                <a:spcPts val="1015"/>
              </a:lnSpc>
              <a:buFont typeface="Wingdings" panose="05000000000000000000" pitchFamily="2" charset="2"/>
              <a:buChar char="Ø"/>
            </a:pPr>
            <a:r>
              <a:rPr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茨木市：</a:t>
            </a:r>
            <a:r>
              <a:rPr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JX</a:t>
            </a:r>
            <a:r>
              <a:rPr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a:t>
            </a:r>
            <a:r>
              <a:rPr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ENEOS</a:t>
            </a:r>
            <a:r>
              <a:rPr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69"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Dr.Drive</a:t>
            </a:r>
            <a:r>
              <a:rPr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セルフ茨木インター店）</a:t>
            </a:r>
            <a:endParaRPr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496778" indent="-167058">
              <a:lnSpc>
                <a:spcPts val="1015"/>
              </a:lnSpc>
              <a:buFont typeface="Wingdings" panose="05000000000000000000" pitchFamily="2" charset="2"/>
              <a:buChar char="Ø"/>
            </a:pPr>
            <a:r>
              <a:rPr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大阪市城東区：岩谷産業（府有地を活用。情報発信施設を併設）</a:t>
            </a:r>
            <a:endParaRPr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496778" indent="-167058">
              <a:lnSpc>
                <a:spcPts val="1015"/>
              </a:lnSpc>
              <a:buFont typeface="Wingdings" panose="05000000000000000000" pitchFamily="2" charset="2"/>
              <a:buChar char="Ø"/>
            </a:pPr>
            <a:r>
              <a:rPr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大阪市中央区：岩谷産業</a:t>
            </a:r>
            <a:endParaRPr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496778" indent="-167058">
              <a:lnSpc>
                <a:spcPts val="1015"/>
              </a:lnSpc>
              <a:buFont typeface="Wingdings" panose="05000000000000000000" pitchFamily="2" charset="2"/>
              <a:buChar char="Ø"/>
            </a:pPr>
            <a:r>
              <a:rPr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大阪市住之江区：岩谷瓦斯　</a:t>
            </a:r>
            <a:endParaRPr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3301" y="4125025"/>
            <a:ext cx="1186338" cy="88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 name="角丸四角形 139"/>
          <p:cNvSpPr/>
          <p:nvPr/>
        </p:nvSpPr>
        <p:spPr>
          <a:xfrm>
            <a:off x="146522" y="4241840"/>
            <a:ext cx="4696331" cy="332346"/>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ja-JP" sz="1477" b="1" dirty="0">
                <a:solidFill>
                  <a:prstClr val="black"/>
                </a:solidFill>
                <a:latin typeface="Meiryo UI" pitchFamily="50" charset="-128"/>
                <a:ea typeface="Meiryo UI" pitchFamily="50" charset="-128"/>
                <a:cs typeface="Meiryo UI" pitchFamily="50" charset="-128"/>
              </a:rPr>
              <a:t>H</a:t>
            </a:r>
            <a:r>
              <a:rPr lang="en-US" altLang="ja-JP" sz="1015" b="1" dirty="0">
                <a:solidFill>
                  <a:prstClr val="black"/>
                </a:solidFill>
                <a:latin typeface="Meiryo UI" pitchFamily="50" charset="-128"/>
                <a:ea typeface="Meiryo UI" pitchFamily="50" charset="-128"/>
                <a:cs typeface="Meiryo UI" pitchFamily="50" charset="-128"/>
              </a:rPr>
              <a:t>2</a:t>
            </a:r>
            <a:r>
              <a:rPr lang="en-US" altLang="ja-JP" sz="1477" b="1" dirty="0">
                <a:solidFill>
                  <a:prstClr val="black"/>
                </a:solidFill>
                <a:latin typeface="Meiryo UI" pitchFamily="50" charset="-128"/>
                <a:ea typeface="Meiryo UI" pitchFamily="50" charset="-128"/>
                <a:cs typeface="Meiryo UI" pitchFamily="50" charset="-128"/>
              </a:rPr>
              <a:t>Osaka</a:t>
            </a:r>
            <a:r>
              <a:rPr lang="ja-JP" altLang="en-US" sz="1477" b="1" dirty="0">
                <a:solidFill>
                  <a:prstClr val="black"/>
                </a:solidFill>
                <a:latin typeface="Meiryo UI" pitchFamily="50" charset="-128"/>
                <a:ea typeface="Meiryo UI" pitchFamily="50" charset="-128"/>
                <a:cs typeface="Meiryo UI" pitchFamily="50" charset="-128"/>
              </a:rPr>
              <a:t>ビジョンに基づく取組の推進</a:t>
            </a:r>
          </a:p>
        </p:txBody>
      </p:sp>
      <p:sp>
        <p:nvSpPr>
          <p:cNvPr id="142" name="テキスト ボックス 28"/>
          <p:cNvSpPr txBox="1">
            <a:spLocks noChangeArrowheads="1"/>
          </p:cNvSpPr>
          <p:nvPr/>
        </p:nvSpPr>
        <p:spPr bwMode="auto">
          <a:xfrm>
            <a:off x="160175" y="4725144"/>
            <a:ext cx="46449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0599" indent="-80599" eaLnBrk="1" hangingPunct="1"/>
            <a:r>
              <a:rPr lang="ja-JP" altLang="en-US" sz="1200" b="0" i="0" dirty="0">
                <a:solidFill>
                  <a:prstClr val="black"/>
                </a:solidFill>
                <a:latin typeface="Meiryo UI" pitchFamily="50" charset="-128"/>
                <a:ea typeface="Meiryo UI" pitchFamily="50" charset="-128"/>
                <a:cs typeface="Meiryo UI" pitchFamily="50" charset="-128"/>
              </a:rPr>
              <a:t>◆大阪府・大阪市は、事業者間の交流やアイデア創出を図る産学官プラットフォームを運営することにより、新たな水素プロジェクトを創出していくとともに、水素に関する正しい知識の普及等に取組みます。</a:t>
            </a:r>
            <a:endParaRPr lang="en-US" altLang="ja-JP" sz="1200" b="0" i="0" dirty="0">
              <a:solidFill>
                <a:prstClr val="black"/>
              </a:solidFill>
              <a:latin typeface="Meiryo UI" pitchFamily="50" charset="-128"/>
              <a:ea typeface="Meiryo UI" pitchFamily="50" charset="-128"/>
              <a:cs typeface="Meiryo UI" pitchFamily="50" charset="-128"/>
            </a:endParaRPr>
          </a:p>
        </p:txBody>
      </p:sp>
      <p:sp>
        <p:nvSpPr>
          <p:cNvPr id="143" name="角丸四角形 142"/>
          <p:cNvSpPr/>
          <p:nvPr/>
        </p:nvSpPr>
        <p:spPr>
          <a:xfrm>
            <a:off x="330767" y="6115236"/>
            <a:ext cx="1369770" cy="496526"/>
          </a:xfrm>
          <a:prstGeom prst="roundRect">
            <a:avLst>
              <a:gd name="adj" fmla="val 50000"/>
            </a:avLst>
          </a:prstGeom>
          <a:solidFill>
            <a:schemeClr val="tx2">
              <a:lumMod val="75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015" b="1" dirty="0">
                <a:solidFill>
                  <a:prstClr val="white"/>
                </a:solidFill>
                <a:latin typeface="Meiryo UI" pitchFamily="50" charset="-128"/>
                <a:ea typeface="Meiryo UI" pitchFamily="50" charset="-128"/>
                <a:cs typeface="Meiryo UI" pitchFamily="50" charset="-128"/>
              </a:rPr>
              <a:t>産業用車両等への</a:t>
            </a:r>
            <a:endParaRPr lang="en-US" altLang="ja-JP" sz="1015" b="1" dirty="0">
              <a:solidFill>
                <a:prstClr val="white"/>
              </a:solidFill>
              <a:latin typeface="Meiryo UI" pitchFamily="50" charset="-128"/>
              <a:ea typeface="Meiryo UI" pitchFamily="50" charset="-128"/>
              <a:cs typeface="Meiryo UI" pitchFamily="50" charset="-128"/>
            </a:endParaRPr>
          </a:p>
          <a:p>
            <a:pPr algn="ctr">
              <a:defRPr/>
            </a:pPr>
            <a:r>
              <a:rPr lang="ja-JP" altLang="en-US" sz="1015" b="1" dirty="0">
                <a:solidFill>
                  <a:prstClr val="white"/>
                </a:solidFill>
                <a:latin typeface="Meiryo UI" pitchFamily="50" charset="-128"/>
                <a:ea typeface="Meiryo UI" pitchFamily="50" charset="-128"/>
                <a:cs typeface="Meiryo UI" pitchFamily="50" charset="-128"/>
              </a:rPr>
              <a:t>水素エネルギーの</a:t>
            </a:r>
            <a:endParaRPr lang="en-US" altLang="ja-JP" sz="1015" b="1" dirty="0">
              <a:solidFill>
                <a:prstClr val="white"/>
              </a:solidFill>
              <a:latin typeface="Meiryo UI" pitchFamily="50" charset="-128"/>
              <a:ea typeface="Meiryo UI" pitchFamily="50" charset="-128"/>
              <a:cs typeface="Meiryo UI" pitchFamily="50" charset="-128"/>
            </a:endParaRPr>
          </a:p>
          <a:p>
            <a:pPr algn="ctr">
              <a:defRPr/>
            </a:pPr>
            <a:r>
              <a:rPr lang="ja-JP" altLang="en-US" sz="1015" b="1" dirty="0">
                <a:solidFill>
                  <a:prstClr val="white"/>
                </a:solidFill>
                <a:latin typeface="Meiryo UI" pitchFamily="50" charset="-128"/>
                <a:ea typeface="Meiryo UI" pitchFamily="50" charset="-128"/>
                <a:cs typeface="Meiryo UI" pitchFamily="50" charset="-128"/>
              </a:rPr>
              <a:t>導入促進</a:t>
            </a:r>
          </a:p>
        </p:txBody>
      </p:sp>
      <p:sp>
        <p:nvSpPr>
          <p:cNvPr id="144" name="角丸四角形 143"/>
          <p:cNvSpPr/>
          <p:nvPr/>
        </p:nvSpPr>
        <p:spPr>
          <a:xfrm>
            <a:off x="1803976" y="6098745"/>
            <a:ext cx="1369770" cy="496526"/>
          </a:xfrm>
          <a:prstGeom prst="roundRect">
            <a:avLst>
              <a:gd name="adj" fmla="val 50000"/>
            </a:avLst>
          </a:prstGeom>
          <a:solidFill>
            <a:schemeClr val="tx2">
              <a:lumMod val="75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015" b="1" dirty="0">
                <a:solidFill>
                  <a:prstClr val="white"/>
                </a:solidFill>
                <a:latin typeface="Meiryo UI" pitchFamily="50" charset="-128"/>
                <a:ea typeface="Meiryo UI" pitchFamily="50" charset="-128"/>
                <a:cs typeface="Meiryo UI" pitchFamily="50" charset="-128"/>
              </a:rPr>
              <a:t>純水素型定置用</a:t>
            </a:r>
            <a:endParaRPr lang="en-US" altLang="ja-JP" sz="1015" b="1" dirty="0">
              <a:solidFill>
                <a:prstClr val="white"/>
              </a:solidFill>
              <a:latin typeface="Meiryo UI" pitchFamily="50" charset="-128"/>
              <a:ea typeface="Meiryo UI" pitchFamily="50" charset="-128"/>
              <a:cs typeface="Meiryo UI" pitchFamily="50" charset="-128"/>
            </a:endParaRPr>
          </a:p>
          <a:p>
            <a:pPr algn="ctr">
              <a:defRPr/>
            </a:pPr>
            <a:r>
              <a:rPr lang="ja-JP" altLang="en-US" sz="1015" b="1" dirty="0">
                <a:solidFill>
                  <a:prstClr val="white"/>
                </a:solidFill>
                <a:latin typeface="Meiryo UI" pitchFamily="50" charset="-128"/>
                <a:ea typeface="Meiryo UI" pitchFamily="50" charset="-128"/>
                <a:cs typeface="Meiryo UI" pitchFamily="50" charset="-128"/>
              </a:rPr>
              <a:t>燃料電池の活用</a:t>
            </a:r>
            <a:endParaRPr lang="en-US" altLang="ja-JP" sz="1015" b="1" dirty="0">
              <a:solidFill>
                <a:prstClr val="white"/>
              </a:solidFill>
              <a:latin typeface="Meiryo UI" pitchFamily="50" charset="-128"/>
              <a:ea typeface="Meiryo UI" pitchFamily="50" charset="-128"/>
              <a:cs typeface="Meiryo UI" pitchFamily="50" charset="-128"/>
            </a:endParaRPr>
          </a:p>
          <a:p>
            <a:pPr algn="ctr">
              <a:defRPr/>
            </a:pPr>
            <a:r>
              <a:rPr lang="ja-JP" altLang="en-US" sz="1015" b="1" dirty="0">
                <a:solidFill>
                  <a:prstClr val="white"/>
                </a:solidFill>
                <a:latin typeface="Meiryo UI" pitchFamily="50" charset="-128"/>
                <a:ea typeface="Meiryo UI" pitchFamily="50" charset="-128"/>
                <a:cs typeface="Meiryo UI" pitchFamily="50" charset="-128"/>
              </a:rPr>
              <a:t>モデルの構築</a:t>
            </a:r>
          </a:p>
        </p:txBody>
      </p:sp>
      <p:sp>
        <p:nvSpPr>
          <p:cNvPr id="145" name="角丸四角形 144"/>
          <p:cNvSpPr/>
          <p:nvPr/>
        </p:nvSpPr>
        <p:spPr>
          <a:xfrm>
            <a:off x="3313561" y="6106608"/>
            <a:ext cx="1369770" cy="496526"/>
          </a:xfrm>
          <a:prstGeom prst="roundRect">
            <a:avLst>
              <a:gd name="adj" fmla="val 50000"/>
            </a:avLst>
          </a:prstGeom>
          <a:solidFill>
            <a:schemeClr val="tx2">
              <a:lumMod val="75000"/>
            </a:schemeClr>
          </a:solidFill>
          <a:ln>
            <a:noFill/>
          </a:ln>
        </p:spPr>
        <p:style>
          <a:lnRef idx="1">
            <a:schemeClr val="accent1"/>
          </a:lnRef>
          <a:fillRef idx="2">
            <a:schemeClr val="accent1"/>
          </a:fillRef>
          <a:effectRef idx="1">
            <a:schemeClr val="accent1"/>
          </a:effectRef>
          <a:fontRef idx="minor">
            <a:schemeClr val="dk1"/>
          </a:fontRef>
        </p:style>
        <p:txBody>
          <a:bodyPr lIns="33231" rIns="33231" anchor="ctr"/>
          <a:lstStyle/>
          <a:p>
            <a:pPr algn="ctr">
              <a:defRPr/>
            </a:pPr>
            <a:r>
              <a:rPr lang="ja-JP" altLang="en-US" sz="1015" b="1" dirty="0">
                <a:solidFill>
                  <a:prstClr val="white"/>
                </a:solidFill>
                <a:latin typeface="Meiryo UI" pitchFamily="50" charset="-128"/>
                <a:ea typeface="Meiryo UI" pitchFamily="50" charset="-128"/>
                <a:cs typeface="Meiryo UI" pitchFamily="50" charset="-128"/>
              </a:rPr>
              <a:t>水素発電等の</a:t>
            </a:r>
            <a:endParaRPr lang="en-US" altLang="ja-JP" sz="1015" b="1" dirty="0">
              <a:solidFill>
                <a:prstClr val="white"/>
              </a:solidFill>
              <a:latin typeface="Meiryo UI" pitchFamily="50" charset="-128"/>
              <a:ea typeface="Meiryo UI" pitchFamily="50" charset="-128"/>
              <a:cs typeface="Meiryo UI" pitchFamily="50" charset="-128"/>
            </a:endParaRPr>
          </a:p>
          <a:p>
            <a:pPr algn="ctr">
              <a:defRPr/>
            </a:pPr>
            <a:r>
              <a:rPr lang="ja-JP" altLang="en-US" sz="1015" b="1" dirty="0">
                <a:solidFill>
                  <a:prstClr val="white"/>
                </a:solidFill>
                <a:latin typeface="Meiryo UI" pitchFamily="50" charset="-128"/>
                <a:ea typeface="Meiryo UI" pitchFamily="50" charset="-128"/>
                <a:cs typeface="Meiryo UI" pitchFamily="50" charset="-128"/>
              </a:rPr>
              <a:t>様々な水素</a:t>
            </a:r>
            <a:endParaRPr lang="en-US" altLang="ja-JP" sz="1015" b="1" dirty="0">
              <a:solidFill>
                <a:prstClr val="white"/>
              </a:solidFill>
              <a:latin typeface="Meiryo UI" pitchFamily="50" charset="-128"/>
              <a:ea typeface="Meiryo UI" pitchFamily="50" charset="-128"/>
              <a:cs typeface="Meiryo UI" pitchFamily="50" charset="-128"/>
            </a:endParaRPr>
          </a:p>
          <a:p>
            <a:pPr algn="ctr">
              <a:defRPr/>
            </a:pPr>
            <a:r>
              <a:rPr lang="ja-JP" altLang="en-US" sz="1015" b="1" dirty="0">
                <a:solidFill>
                  <a:prstClr val="white"/>
                </a:solidFill>
                <a:latin typeface="Meiryo UI" pitchFamily="50" charset="-128"/>
                <a:ea typeface="Meiryo UI" pitchFamily="50" charset="-128"/>
                <a:cs typeface="Meiryo UI" pitchFamily="50" charset="-128"/>
              </a:rPr>
              <a:t>プロジェクトへの挑戦</a:t>
            </a:r>
          </a:p>
        </p:txBody>
      </p:sp>
      <p:sp>
        <p:nvSpPr>
          <p:cNvPr id="146" name="正方形/長方形 145"/>
          <p:cNvSpPr/>
          <p:nvPr/>
        </p:nvSpPr>
        <p:spPr>
          <a:xfrm>
            <a:off x="1247344" y="5707467"/>
            <a:ext cx="2494687" cy="283528"/>
          </a:xfrm>
          <a:prstGeom prst="rect">
            <a:avLst/>
          </a:prstGeom>
          <a:solidFill>
            <a:schemeClr val="tx2">
              <a:lumMod val="40000"/>
              <a:lumOff val="60000"/>
            </a:schemeClr>
          </a:solidFill>
          <a:ln>
            <a:noFill/>
          </a:ln>
        </p:spPr>
        <p:style>
          <a:lnRef idx="2">
            <a:schemeClr val="accent3"/>
          </a:lnRef>
          <a:fillRef idx="1">
            <a:schemeClr val="lt1"/>
          </a:fillRef>
          <a:effectRef idx="0">
            <a:schemeClr val="accent3"/>
          </a:effectRef>
          <a:fontRef idx="minor">
            <a:schemeClr val="dk1"/>
          </a:fontRef>
        </p:style>
        <p:txBody>
          <a:bodyPr anchor="ctr"/>
          <a:lstStyle/>
          <a:p>
            <a:pPr algn="ctr">
              <a:lnSpc>
                <a:spcPts val="1569"/>
              </a:lnSpc>
              <a:defRPr/>
            </a:pPr>
            <a:r>
              <a:rPr lang="ja-JP" altLang="en-US" sz="1108" b="1" dirty="0">
                <a:solidFill>
                  <a:prstClr val="black"/>
                </a:solidFill>
                <a:latin typeface="Meiryo UI" pitchFamily="50" charset="-128"/>
                <a:ea typeface="Meiryo UI" pitchFamily="50" charset="-128"/>
                <a:cs typeface="Meiryo UI" pitchFamily="50" charset="-128"/>
              </a:rPr>
              <a:t>プロジェクト創出に向けた取組み</a:t>
            </a:r>
            <a:endParaRPr lang="ja-JP" altLang="en-US" sz="1015" dirty="0">
              <a:solidFill>
                <a:prstClr val="black"/>
              </a:solidFill>
              <a:latin typeface="Meiryo UI" pitchFamily="50" charset="-128"/>
              <a:ea typeface="Meiryo UI" pitchFamily="50" charset="-128"/>
              <a:cs typeface="Meiryo UI" pitchFamily="50" charset="-128"/>
            </a:endParaRPr>
          </a:p>
        </p:txBody>
      </p:sp>
      <p:pic>
        <p:nvPicPr>
          <p:cNvPr id="147" name="Picture 2" descr="http://www.hino.co.jp/content/dam/hino/common/img/news/20151008_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095" y="5708111"/>
            <a:ext cx="784458" cy="412780"/>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78032" y="5687269"/>
            <a:ext cx="770387" cy="34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テキスト ボックス 28"/>
          <p:cNvSpPr txBox="1">
            <a:spLocks noChangeArrowheads="1"/>
          </p:cNvSpPr>
          <p:nvPr/>
        </p:nvSpPr>
        <p:spPr bwMode="auto">
          <a:xfrm>
            <a:off x="181132" y="636657"/>
            <a:ext cx="841737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0599" indent="-80599"/>
            <a:r>
              <a:rPr lang="en-US" altLang="ja-JP" i="0" dirty="0" smtClean="0">
                <a:solidFill>
                  <a:srgbClr val="FF0000"/>
                </a:solidFill>
                <a:latin typeface="Meiryo UI" pitchFamily="50" charset="-128"/>
                <a:ea typeface="Meiryo UI" pitchFamily="50" charset="-128"/>
                <a:cs typeface="Meiryo UI" pitchFamily="50" charset="-128"/>
              </a:rPr>
              <a:t>※</a:t>
            </a:r>
            <a:r>
              <a:rPr lang="ja-JP" altLang="en-US" i="0" dirty="0" smtClean="0">
                <a:solidFill>
                  <a:srgbClr val="FF0000"/>
                </a:solidFill>
                <a:latin typeface="Meiryo UI" pitchFamily="50" charset="-128"/>
                <a:ea typeface="Meiryo UI" pitchFamily="50" charset="-128"/>
                <a:cs typeface="Meiryo UI" pitchFamily="50" charset="-128"/>
              </a:rPr>
              <a:t>平成</a:t>
            </a:r>
            <a:r>
              <a:rPr lang="en-US" altLang="ja-JP" i="0" dirty="0" smtClean="0">
                <a:solidFill>
                  <a:srgbClr val="FF0000"/>
                </a:solidFill>
                <a:latin typeface="Meiryo UI" pitchFamily="50" charset="-128"/>
                <a:ea typeface="Meiryo UI" pitchFamily="50" charset="-128"/>
                <a:cs typeface="Meiryo UI" pitchFamily="50" charset="-128"/>
              </a:rPr>
              <a:t>28</a:t>
            </a:r>
            <a:r>
              <a:rPr lang="ja-JP" altLang="en-US" i="0" dirty="0" smtClean="0">
                <a:solidFill>
                  <a:srgbClr val="FF0000"/>
                </a:solidFill>
                <a:latin typeface="Meiryo UI" pitchFamily="50" charset="-128"/>
                <a:ea typeface="Meiryo UI" pitchFamily="50" charset="-128"/>
                <a:cs typeface="Meiryo UI" pitchFamily="50" charset="-128"/>
              </a:rPr>
              <a:t>年</a:t>
            </a:r>
            <a:r>
              <a:rPr lang="en-US" altLang="ja-JP" i="0" dirty="0" smtClean="0">
                <a:solidFill>
                  <a:srgbClr val="FF0000"/>
                </a:solidFill>
                <a:latin typeface="Meiryo UI" pitchFamily="50" charset="-128"/>
                <a:ea typeface="Meiryo UI" pitchFamily="50" charset="-128"/>
                <a:cs typeface="Meiryo UI" pitchFamily="50" charset="-128"/>
              </a:rPr>
              <a:t>4</a:t>
            </a:r>
            <a:r>
              <a:rPr lang="ja-JP" altLang="en-US" i="0" dirty="0" smtClean="0">
                <a:solidFill>
                  <a:srgbClr val="FF0000"/>
                </a:solidFill>
                <a:latin typeface="Meiryo UI" pitchFamily="50" charset="-128"/>
                <a:ea typeface="Meiryo UI" pitchFamily="50" charset="-128"/>
                <a:cs typeface="Meiryo UI" pitchFamily="50" charset="-128"/>
              </a:rPr>
              <a:t>月公表</a:t>
            </a:r>
            <a:r>
              <a:rPr lang="en-US" altLang="ja-JP" i="0" dirty="0" smtClean="0">
                <a:solidFill>
                  <a:srgbClr val="FF0000"/>
                </a:solidFill>
                <a:latin typeface="Meiryo UI" pitchFamily="50" charset="-128"/>
                <a:ea typeface="Meiryo UI" pitchFamily="50" charset="-128"/>
                <a:cs typeface="Meiryo UI" pitchFamily="50" charset="-128"/>
              </a:rPr>
              <a:t>『</a:t>
            </a:r>
            <a:r>
              <a:rPr lang="ja-JP" altLang="en-US" i="0" dirty="0" smtClean="0">
                <a:solidFill>
                  <a:srgbClr val="FF0000"/>
                </a:solidFill>
                <a:latin typeface="Meiryo UI" pitchFamily="50" charset="-128"/>
                <a:ea typeface="Meiryo UI" pitchFamily="50" charset="-128"/>
                <a:cs typeface="Meiryo UI" pitchFamily="50" charset="-128"/>
              </a:rPr>
              <a:t>大阪府・大阪市で取組むエネルギー関連の施策事業集　</a:t>
            </a:r>
            <a:r>
              <a:rPr lang="en-US" altLang="ja-JP" i="0" dirty="0" smtClean="0">
                <a:solidFill>
                  <a:srgbClr val="FF0000"/>
                </a:solidFill>
                <a:latin typeface="Meiryo UI" pitchFamily="50" charset="-128"/>
                <a:ea typeface="Meiryo UI" pitchFamily="50" charset="-128"/>
                <a:cs typeface="Meiryo UI" pitchFamily="50" charset="-128"/>
              </a:rPr>
              <a:t>2016</a:t>
            </a:r>
            <a:r>
              <a:rPr lang="ja-JP" altLang="en-US" i="0" dirty="0" smtClean="0">
                <a:solidFill>
                  <a:srgbClr val="FF0000"/>
                </a:solidFill>
                <a:latin typeface="Meiryo UI" pitchFamily="50" charset="-128"/>
                <a:ea typeface="Meiryo UI" pitchFamily="50" charset="-128"/>
                <a:cs typeface="Meiryo UI" pitchFamily="50" charset="-128"/>
              </a:rPr>
              <a:t>年度アクションプログラム</a:t>
            </a:r>
            <a:r>
              <a:rPr lang="en-US" altLang="ja-JP" i="0" dirty="0" smtClean="0">
                <a:solidFill>
                  <a:srgbClr val="FF0000"/>
                </a:solidFill>
                <a:latin typeface="Meiryo UI" pitchFamily="50" charset="-128"/>
                <a:ea typeface="Meiryo UI" pitchFamily="50" charset="-128"/>
                <a:cs typeface="Meiryo UI" pitchFamily="50" charset="-128"/>
              </a:rPr>
              <a:t>』</a:t>
            </a:r>
            <a:r>
              <a:rPr lang="ja-JP" altLang="en-US" i="0" dirty="0" smtClean="0">
                <a:solidFill>
                  <a:srgbClr val="FF0000"/>
                </a:solidFill>
                <a:latin typeface="Meiryo UI" pitchFamily="50" charset="-128"/>
                <a:ea typeface="Meiryo UI" pitchFamily="50" charset="-128"/>
                <a:cs typeface="Meiryo UI" pitchFamily="50" charset="-128"/>
              </a:rPr>
              <a:t>より抜すい</a:t>
            </a:r>
            <a:endParaRPr lang="en-US" altLang="ja-JP" i="0" dirty="0">
              <a:solidFill>
                <a:srgbClr val="FF0000"/>
              </a:solidFill>
              <a:latin typeface="Meiryo UI" pitchFamily="50" charset="-128"/>
              <a:ea typeface="Meiryo UI" pitchFamily="50" charset="-128"/>
              <a:cs typeface="Meiryo UI" pitchFamily="50" charset="-128"/>
            </a:endParaRPr>
          </a:p>
        </p:txBody>
      </p:sp>
      <p:sp>
        <p:nvSpPr>
          <p:cNvPr id="78" name="正方形/長方形 77"/>
          <p:cNvSpPr/>
          <p:nvPr/>
        </p:nvSpPr>
        <p:spPr>
          <a:xfrm>
            <a:off x="8656043" y="6669360"/>
            <a:ext cx="432048" cy="180020"/>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374933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グループ化 46"/>
          <p:cNvGrpSpPr/>
          <p:nvPr/>
        </p:nvGrpSpPr>
        <p:grpSpPr>
          <a:xfrm>
            <a:off x="6942659" y="2027876"/>
            <a:ext cx="2448272" cy="2409236"/>
            <a:chOff x="-293438" y="833893"/>
            <a:chExt cx="7618413" cy="7618413"/>
          </a:xfrm>
        </p:grpSpPr>
        <p:pic>
          <p:nvPicPr>
            <p:cNvPr id="49" name="Picture 4" descr="D:\OzawaF\My Documents\大澤　フォルダ\課長びわこ関係\大阪地図.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438" y="833893"/>
              <a:ext cx="7618413" cy="7618413"/>
            </a:xfrm>
            <a:prstGeom prst="rect">
              <a:avLst/>
            </a:prstGeom>
            <a:noFill/>
            <a:extLst>
              <a:ext uri="{909E8E84-426E-40DD-AFC4-6F175D3DCCD1}">
                <a14:hiddenFill xmlns:a14="http://schemas.microsoft.com/office/drawing/2010/main">
                  <a:solidFill>
                    <a:srgbClr val="FFFFFF"/>
                  </a:solidFill>
                </a14:hiddenFill>
              </a:ext>
            </a:extLst>
          </p:spPr>
        </p:pic>
        <p:sp>
          <p:nvSpPr>
            <p:cNvPr id="50" name="星 5 49"/>
            <p:cNvSpPr/>
            <p:nvPr/>
          </p:nvSpPr>
          <p:spPr>
            <a:xfrm>
              <a:off x="4798606" y="2947103"/>
              <a:ext cx="744300" cy="73152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星 5 50"/>
            <p:cNvSpPr/>
            <p:nvPr/>
          </p:nvSpPr>
          <p:spPr>
            <a:xfrm>
              <a:off x="4060375" y="2584321"/>
              <a:ext cx="744300" cy="73152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星 5 51"/>
            <p:cNvSpPr/>
            <p:nvPr/>
          </p:nvSpPr>
          <p:spPr>
            <a:xfrm>
              <a:off x="4248001" y="3131510"/>
              <a:ext cx="738149" cy="725483"/>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星 5 52"/>
            <p:cNvSpPr/>
            <p:nvPr/>
          </p:nvSpPr>
          <p:spPr>
            <a:xfrm>
              <a:off x="4206687" y="3981666"/>
              <a:ext cx="738149" cy="725483"/>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星 5 55"/>
            <p:cNvSpPr/>
            <p:nvPr/>
          </p:nvSpPr>
          <p:spPr>
            <a:xfrm>
              <a:off x="4029439" y="4181751"/>
              <a:ext cx="738149" cy="725483"/>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星 5 56"/>
            <p:cNvSpPr/>
            <p:nvPr/>
          </p:nvSpPr>
          <p:spPr>
            <a:xfrm>
              <a:off x="1883785" y="6215187"/>
              <a:ext cx="738149" cy="725483"/>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星 5 57"/>
            <p:cNvSpPr/>
            <p:nvPr/>
          </p:nvSpPr>
          <p:spPr>
            <a:xfrm>
              <a:off x="3317072" y="4773624"/>
              <a:ext cx="738149" cy="725483"/>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4"/>
          <p:cNvGrpSpPr/>
          <p:nvPr/>
        </p:nvGrpSpPr>
        <p:grpSpPr>
          <a:xfrm>
            <a:off x="4932040" y="1609850"/>
            <a:ext cx="3360596" cy="2520280"/>
            <a:chOff x="28251" y="2983862"/>
            <a:chExt cx="3360596" cy="2520280"/>
          </a:xfrm>
        </p:grpSpPr>
        <p:sp>
          <p:nvSpPr>
            <p:cNvPr id="46" name="角丸四角形 45"/>
            <p:cNvSpPr/>
            <p:nvPr/>
          </p:nvSpPr>
          <p:spPr>
            <a:xfrm>
              <a:off x="28251" y="4362844"/>
              <a:ext cx="3069681" cy="1141298"/>
            </a:xfrm>
            <a:prstGeom prst="roundRect">
              <a:avLst>
                <a:gd name="adj" fmla="val 439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1272" tIns="40636" rIns="81272" bIns="40636" rtlCol="0" anchor="t" anchorCtr="0"/>
            <a:lstStyle/>
            <a:p>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年度から</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年間の整備目標数</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533"/>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3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endParaRPr lang="en-US" altLang="ja-JP" sz="13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3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　整備済み</a:t>
              </a:r>
              <a:endParaRPr lang="en-US" altLang="ja-JP" sz="13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角丸四角形 47"/>
            <p:cNvSpPr/>
            <p:nvPr/>
          </p:nvSpPr>
          <p:spPr>
            <a:xfrm>
              <a:off x="330626" y="2983862"/>
              <a:ext cx="3058221" cy="272729"/>
            </a:xfrm>
            <a:prstGeom prst="roundRect">
              <a:avLst>
                <a:gd name="adj" fmla="val 439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水素ステーションの整備促進</a:t>
              </a:r>
              <a:endPar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28251" y="4063982"/>
              <a:ext cx="3069681" cy="173087"/>
            </a:xfrm>
            <a:prstGeom prst="roundRect">
              <a:avLst>
                <a:gd name="adj" fmla="val 439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1272" tIns="40636" rIns="81272" bIns="40636" rtlCol="0" anchor="ctr"/>
            <a:lstStyle/>
            <a:p>
              <a:pPr>
                <a:lnSpc>
                  <a:spcPct val="1500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府取組</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ST</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用地に関する情報提供</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1" name="正方形/長方形 30"/>
          <p:cNvSpPr/>
          <p:nvPr/>
        </p:nvSpPr>
        <p:spPr>
          <a:xfrm>
            <a:off x="144015" y="988113"/>
            <a:ext cx="8892481" cy="496671"/>
          </a:xfrm>
          <a:prstGeom prst="rect">
            <a:avLst/>
          </a:prstGeom>
        </p:spPr>
        <p:txBody>
          <a:bodyPr wrap="square" lIns="0" tIns="32574" rIns="0" bIns="32574">
            <a:spAutoFit/>
          </a:bodyPr>
          <a:lstStyle/>
          <a:p>
            <a:pPr lvl="0">
              <a:defRPr/>
            </a:pPr>
            <a:r>
              <a:rPr lang="ja-JP" altLang="en-US" sz="1400" dirty="0" smtClean="0">
                <a:latin typeface="Meiryo UI" pitchFamily="50" charset="-128"/>
                <a:ea typeface="Meiryo UI" pitchFamily="50" charset="-128"/>
                <a:cs typeface="Meiryo UI" pitchFamily="50" charset="-128"/>
              </a:rPr>
              <a:t>自動車メーカーや水素ステーション整備事業者が参画する協議会において、普及開始間もないＦＣＶ</a:t>
            </a:r>
            <a:r>
              <a:rPr lang="ja-JP" altLang="en-US" sz="1400" dirty="0">
                <a:latin typeface="Meiryo UI" pitchFamily="50" charset="-128"/>
                <a:ea typeface="Meiryo UI" pitchFamily="50" charset="-128"/>
                <a:cs typeface="Meiryo UI" pitchFamily="50" charset="-128"/>
              </a:rPr>
              <a:t>及び水素ステーションの更なる普及拡大に</a:t>
            </a:r>
            <a:r>
              <a:rPr lang="ja-JP" altLang="en-US" sz="1400" dirty="0" smtClean="0">
                <a:latin typeface="Meiryo UI" pitchFamily="50" charset="-128"/>
                <a:ea typeface="Meiryo UI" pitchFamily="50" charset="-128"/>
                <a:cs typeface="Meiryo UI" pitchFamily="50" charset="-128"/>
              </a:rPr>
              <a:t>向けて検討。同じく市販段階に到達している</a:t>
            </a:r>
            <a:r>
              <a:rPr lang="en-US" altLang="ja-JP" sz="1400" dirty="0" smtClean="0">
                <a:latin typeface="Meiryo UI" pitchFamily="50" charset="-128"/>
                <a:ea typeface="Meiryo UI" pitchFamily="50" charset="-128"/>
                <a:cs typeface="Meiryo UI" pitchFamily="50" charset="-128"/>
              </a:rPr>
              <a:t>EV</a:t>
            </a:r>
            <a:r>
              <a:rPr lang="ja-JP" altLang="en-US" sz="1400" dirty="0" smtClean="0">
                <a:latin typeface="Meiryo UI" pitchFamily="50" charset="-128"/>
                <a:ea typeface="Meiryo UI" pitchFamily="50" charset="-128"/>
                <a:cs typeface="Meiryo UI" pitchFamily="50" charset="-128"/>
              </a:rPr>
              <a:t>とともに一体的に普及を推進。</a:t>
            </a:r>
            <a:endParaRPr lang="en-US" altLang="ja-JP" sz="1400" dirty="0">
              <a:latin typeface="Meiryo UI" pitchFamily="50" charset="-128"/>
              <a:ea typeface="Meiryo UI" pitchFamily="50" charset="-128"/>
              <a:cs typeface="Meiryo UI" pitchFamily="50" charset="-128"/>
            </a:endParaRPr>
          </a:p>
        </p:txBody>
      </p:sp>
      <p:sp>
        <p:nvSpPr>
          <p:cNvPr id="62" name="角丸四角形 61"/>
          <p:cNvSpPr/>
          <p:nvPr/>
        </p:nvSpPr>
        <p:spPr>
          <a:xfrm>
            <a:off x="611370" y="476672"/>
            <a:ext cx="8074399" cy="457191"/>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大阪次世代自動車普及推進協議会の取組</a:t>
            </a:r>
            <a:endParaRPr lang="en-US" altLang="ja-JP"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a:xfrm>
            <a:off x="15894" y="144326"/>
            <a:ext cx="4696331" cy="332346"/>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477" b="1" dirty="0">
                <a:solidFill>
                  <a:prstClr val="black"/>
                </a:solidFill>
                <a:latin typeface="Meiryo UI" pitchFamily="50" charset="-128"/>
                <a:ea typeface="Meiryo UI" pitchFamily="50" charset="-128"/>
                <a:cs typeface="Meiryo UI" pitchFamily="50" charset="-128"/>
              </a:rPr>
              <a:t>燃料電池自動車の普及と水素ステーションの整備の促進</a:t>
            </a:r>
          </a:p>
        </p:txBody>
      </p:sp>
      <p:grpSp>
        <p:nvGrpSpPr>
          <p:cNvPr id="4" name="グループ化 3"/>
          <p:cNvGrpSpPr/>
          <p:nvPr/>
        </p:nvGrpSpPr>
        <p:grpSpPr>
          <a:xfrm>
            <a:off x="577906" y="1556792"/>
            <a:ext cx="3978885" cy="1925266"/>
            <a:chOff x="5403666" y="1485364"/>
            <a:chExt cx="3640424" cy="1690850"/>
          </a:xfrm>
        </p:grpSpPr>
        <p:pic>
          <p:nvPicPr>
            <p:cNvPr id="6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2636912"/>
              <a:ext cx="990925" cy="53930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図 6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4009" y="2717753"/>
              <a:ext cx="617507" cy="357014"/>
            </a:xfrm>
            <a:prstGeom prst="rect">
              <a:avLst/>
            </a:prstGeom>
          </p:spPr>
        </p:pic>
        <p:pic>
          <p:nvPicPr>
            <p:cNvPr id="68" name="図 6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5111" y="2599068"/>
              <a:ext cx="733324" cy="576745"/>
            </a:xfrm>
            <a:prstGeom prst="rect">
              <a:avLst/>
            </a:prstGeom>
            <a:ln>
              <a:noFill/>
            </a:ln>
            <a:effectLst>
              <a:softEdge rad="112500"/>
            </a:effectLst>
          </p:spPr>
        </p:pic>
        <p:grpSp>
          <p:nvGrpSpPr>
            <p:cNvPr id="69" name="グループ化 68"/>
            <p:cNvGrpSpPr/>
            <p:nvPr/>
          </p:nvGrpSpPr>
          <p:grpSpPr>
            <a:xfrm>
              <a:off x="5403666" y="1485364"/>
              <a:ext cx="3640424" cy="1178977"/>
              <a:chOff x="1544270" y="1405877"/>
              <a:chExt cx="6196082" cy="826356"/>
            </a:xfrm>
          </p:grpSpPr>
          <p:grpSp>
            <p:nvGrpSpPr>
              <p:cNvPr id="70" name="グループ化 69"/>
              <p:cNvGrpSpPr/>
              <p:nvPr/>
            </p:nvGrpSpPr>
            <p:grpSpPr>
              <a:xfrm>
                <a:off x="1544270" y="1865170"/>
                <a:ext cx="6196082" cy="367063"/>
                <a:chOff x="1546312" y="1685447"/>
                <a:chExt cx="6196082" cy="367063"/>
              </a:xfrm>
            </p:grpSpPr>
            <p:sp>
              <p:nvSpPr>
                <p:cNvPr id="74" name="上矢印 73"/>
                <p:cNvSpPr/>
                <p:nvPr/>
              </p:nvSpPr>
              <p:spPr>
                <a:xfrm>
                  <a:off x="2773843" y="1695620"/>
                  <a:ext cx="216026" cy="324000"/>
                </a:xfrm>
                <a:prstGeom prst="upArrow">
                  <a:avLst>
                    <a:gd name="adj1" fmla="val 100000"/>
                    <a:gd name="adj2"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75" name="上矢印 74"/>
                <p:cNvSpPr/>
                <p:nvPr/>
              </p:nvSpPr>
              <p:spPr>
                <a:xfrm>
                  <a:off x="6302235" y="1685447"/>
                  <a:ext cx="216026" cy="324000"/>
                </a:xfrm>
                <a:prstGeom prst="upArrow">
                  <a:avLst>
                    <a:gd name="adj1" fmla="val 100000"/>
                    <a:gd name="adj2"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76" name="角丸四角形 75"/>
                <p:cNvSpPr/>
                <p:nvPr/>
              </p:nvSpPr>
              <p:spPr>
                <a:xfrm>
                  <a:off x="5048280" y="1823176"/>
                  <a:ext cx="2694114" cy="221626"/>
                </a:xfrm>
                <a:prstGeom prst="roundRect">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部会</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角丸四角形 77"/>
                <p:cNvSpPr/>
                <p:nvPr/>
              </p:nvSpPr>
              <p:spPr>
                <a:xfrm>
                  <a:off x="1546312" y="1823176"/>
                  <a:ext cx="2694114" cy="229334"/>
                </a:xfrm>
                <a:prstGeom prst="round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V</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部会</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上矢印 82"/>
                <p:cNvSpPr/>
                <p:nvPr/>
              </p:nvSpPr>
              <p:spPr>
                <a:xfrm rot="16200000">
                  <a:off x="4546362" y="-50669"/>
                  <a:ext cx="91763" cy="3564000"/>
                </a:xfrm>
                <a:prstGeom prst="upArrow">
                  <a:avLst>
                    <a:gd name="adj1" fmla="val 100000"/>
                    <a:gd name="adj2"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grpSp>
          <p:sp>
            <p:nvSpPr>
              <p:cNvPr id="72" name="上矢印 71"/>
              <p:cNvSpPr/>
              <p:nvPr/>
            </p:nvSpPr>
            <p:spPr>
              <a:xfrm>
                <a:off x="4469557" y="1591266"/>
                <a:ext cx="216025" cy="324000"/>
              </a:xfrm>
              <a:prstGeom prst="upArrow">
                <a:avLst>
                  <a:gd name="adj1" fmla="val 100000"/>
                  <a:gd name="adj2"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73" name="角丸四角形 72"/>
              <p:cNvSpPr/>
              <p:nvPr/>
            </p:nvSpPr>
            <p:spPr>
              <a:xfrm>
                <a:off x="1962878" y="1405877"/>
                <a:ext cx="5156124" cy="400612"/>
              </a:xfrm>
              <a:prstGeom prst="roundRect">
                <a:avLst/>
              </a:prstGeom>
              <a:solidFill>
                <a:schemeClr val="accent5">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大阪次世代自動車普及推進協議会</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（自動車メーカー、充電・水素インフラ関係企業　　</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や大学・行政機関等）</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85" name="正方形/長方形 84"/>
          <p:cNvSpPr/>
          <p:nvPr/>
        </p:nvSpPr>
        <p:spPr>
          <a:xfrm>
            <a:off x="110147" y="4005064"/>
            <a:ext cx="8710325" cy="1394353"/>
          </a:xfrm>
          <a:prstGeom prst="rect">
            <a:avLst/>
          </a:prstGeom>
        </p:spPr>
        <p:txBody>
          <a:bodyPr wrap="square" lIns="0" tIns="32574" rIns="0" bIns="32574">
            <a:spAutoFit/>
          </a:bodyPr>
          <a:lstStyle/>
          <a:p>
            <a:pPr lvl="0">
              <a:defRPr/>
            </a:pPr>
            <a:r>
              <a:rPr lang="en-US" altLang="ja-JP" sz="1400" b="1" dirty="0" smtClean="0">
                <a:latin typeface="Meiryo UI" pitchFamily="50" charset="-128"/>
                <a:ea typeface="Meiryo UI" pitchFamily="50" charset="-128"/>
                <a:cs typeface="Meiryo UI" pitchFamily="50" charset="-128"/>
              </a:rPr>
              <a:t>28</a:t>
            </a:r>
            <a:r>
              <a:rPr lang="ja-JP" altLang="en-US" sz="1400" b="1" dirty="0" smtClean="0">
                <a:latin typeface="Meiryo UI" pitchFamily="50" charset="-128"/>
                <a:ea typeface="Meiryo UI" pitchFamily="50" charset="-128"/>
                <a:cs typeface="Meiryo UI" pitchFamily="50" charset="-128"/>
              </a:rPr>
              <a:t>年度の主な取組：大阪府内における水素ステーション整備計画の改訂</a:t>
            </a:r>
            <a:endParaRPr lang="en-US" altLang="ja-JP" sz="1400" b="1" dirty="0" smtClean="0">
              <a:latin typeface="Meiryo UI" pitchFamily="50" charset="-128"/>
              <a:ea typeface="Meiryo UI" pitchFamily="50" charset="-128"/>
              <a:cs typeface="Meiryo UI" pitchFamily="50" charset="-128"/>
            </a:endParaRPr>
          </a:p>
          <a:p>
            <a:pPr lvl="0">
              <a:lnSpc>
                <a:spcPts val="1000"/>
              </a:lnSpc>
              <a:defRPr/>
            </a:pPr>
            <a:endParaRPr lang="en-US" altLang="ja-JP" sz="1400" dirty="0" smtClean="0">
              <a:latin typeface="Meiryo UI" pitchFamily="50" charset="-128"/>
              <a:ea typeface="Meiryo UI" pitchFamily="50" charset="-128"/>
              <a:cs typeface="Meiryo UI" pitchFamily="50" charset="-128"/>
            </a:endParaRPr>
          </a:p>
          <a:p>
            <a:pPr lvl="0">
              <a:defRPr/>
            </a:pPr>
            <a:r>
              <a:rPr lang="ja-JP" altLang="en-US" sz="1400" dirty="0" smtClean="0">
                <a:latin typeface="Meiryo UI" pitchFamily="50" charset="-128"/>
                <a:ea typeface="Meiryo UI" pitchFamily="50" charset="-128"/>
                <a:cs typeface="Meiryo UI" pitchFamily="50" charset="-128"/>
              </a:rPr>
              <a:t>　○</a:t>
            </a:r>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国の「水素・燃料電池戦略ロードマップ」（平成２６年</a:t>
            </a:r>
            <a:r>
              <a:rPr lang="en-US" altLang="ja-JP" sz="1400" dirty="0" smtClean="0">
                <a:latin typeface="Meiryo UI" pitchFamily="50" charset="-128"/>
                <a:ea typeface="Meiryo UI" pitchFamily="50" charset="-128"/>
                <a:cs typeface="Meiryo UI" pitchFamily="50" charset="-128"/>
              </a:rPr>
              <a:t>6</a:t>
            </a:r>
            <a:r>
              <a:rPr lang="ja-JP" altLang="en-US" sz="1400" dirty="0" smtClean="0">
                <a:latin typeface="Meiryo UI" pitchFamily="50" charset="-128"/>
                <a:ea typeface="Meiryo UI" pitchFamily="50" charset="-128"/>
                <a:cs typeface="Meiryo UI" pitchFamily="50" charset="-128"/>
              </a:rPr>
              <a:t>月策定）が、平成２８年３月に改訂。</a:t>
            </a:r>
            <a:endParaRPr lang="en-US" altLang="ja-JP" sz="1400" dirty="0" smtClean="0">
              <a:latin typeface="Meiryo UI" pitchFamily="50" charset="-128"/>
              <a:ea typeface="Meiryo UI" pitchFamily="50" charset="-128"/>
              <a:cs typeface="Meiryo UI" pitchFamily="50" charset="-128"/>
            </a:endParaRPr>
          </a:p>
          <a:p>
            <a:pPr lvl="0">
              <a:defRPr/>
            </a:pPr>
            <a:r>
              <a:rPr lang="ja-JP" altLang="en-US" sz="1400" dirty="0" smtClean="0">
                <a:latin typeface="Meiryo UI" pitchFamily="50" charset="-128"/>
                <a:ea typeface="Meiryo UI" pitchFamily="50" charset="-128"/>
                <a:cs typeface="Meiryo UI" pitchFamily="50" charset="-128"/>
              </a:rPr>
              <a:t>　○　改訂版では、水素ステーションの整備目標・燃料電池自動車の普及目標が明示。</a:t>
            </a:r>
            <a:endParaRPr lang="en-US" altLang="ja-JP" sz="1200" dirty="0" smtClean="0">
              <a:latin typeface="Meiryo UI" pitchFamily="50" charset="-128"/>
              <a:ea typeface="Meiryo UI" pitchFamily="50" charset="-128"/>
              <a:cs typeface="Meiryo UI" pitchFamily="50" charset="-128"/>
            </a:endParaRPr>
          </a:p>
          <a:p>
            <a:pPr lvl="0">
              <a:defRPr/>
            </a:pPr>
            <a:r>
              <a:rPr lang="ja-JP" altLang="en-US" sz="1200" dirty="0" smtClean="0">
                <a:latin typeface="Meiryo UI" pitchFamily="50" charset="-128"/>
                <a:ea typeface="Meiryo UI" pitchFamily="50" charset="-128"/>
                <a:cs typeface="Meiryo UI" pitchFamily="50" charset="-128"/>
              </a:rPr>
              <a:t>　　　　　</a:t>
            </a:r>
            <a:r>
              <a:rPr lang="ja-JP" altLang="en-US" sz="1200" dirty="0">
                <a:latin typeface="Meiryo UI" pitchFamily="50" charset="-128"/>
                <a:ea typeface="Meiryo UI" pitchFamily="50" charset="-128"/>
                <a:cs typeface="Meiryo UI" pitchFamily="50" charset="-128"/>
              </a:rPr>
              <a:t>◆水素ステーション整備目標　　 ：</a:t>
            </a:r>
            <a:r>
              <a:rPr lang="en-US" altLang="ja-JP" sz="1200" dirty="0">
                <a:latin typeface="Meiryo UI" pitchFamily="50" charset="-128"/>
                <a:ea typeface="Meiryo UI" pitchFamily="50" charset="-128"/>
                <a:cs typeface="Meiryo UI" pitchFamily="50" charset="-128"/>
              </a:rPr>
              <a:t>2020</a:t>
            </a:r>
            <a:r>
              <a:rPr lang="ja-JP" altLang="en-US" sz="1200" dirty="0">
                <a:latin typeface="Meiryo UI" pitchFamily="50" charset="-128"/>
                <a:ea typeface="Meiryo UI" pitchFamily="50" charset="-128"/>
                <a:cs typeface="Meiryo UI" pitchFamily="50" charset="-128"/>
              </a:rPr>
              <a:t>年度までに</a:t>
            </a:r>
            <a:r>
              <a:rPr lang="en-US" altLang="ja-JP" sz="1200" dirty="0">
                <a:latin typeface="Meiryo UI" pitchFamily="50" charset="-128"/>
                <a:ea typeface="Meiryo UI" pitchFamily="50" charset="-128"/>
                <a:cs typeface="Meiryo UI" pitchFamily="50" charset="-128"/>
              </a:rPr>
              <a:t>160</a:t>
            </a:r>
            <a:r>
              <a:rPr lang="ja-JP" altLang="en-US" sz="1200" dirty="0">
                <a:latin typeface="Meiryo UI" pitchFamily="50" charset="-128"/>
                <a:ea typeface="Meiryo UI" pitchFamily="50" charset="-128"/>
                <a:cs typeface="Meiryo UI" pitchFamily="50" charset="-128"/>
              </a:rPr>
              <a:t>箇所程度　／　</a:t>
            </a:r>
            <a:r>
              <a:rPr lang="en-US" altLang="ja-JP" sz="1200" dirty="0">
                <a:latin typeface="Meiryo UI" pitchFamily="50" charset="-128"/>
                <a:ea typeface="Meiryo UI" pitchFamily="50" charset="-128"/>
                <a:cs typeface="Meiryo UI" pitchFamily="50" charset="-128"/>
              </a:rPr>
              <a:t>2025</a:t>
            </a:r>
            <a:r>
              <a:rPr lang="ja-JP" altLang="en-US" sz="1200" dirty="0">
                <a:latin typeface="Meiryo UI" pitchFamily="50" charset="-128"/>
                <a:ea typeface="Meiryo UI" pitchFamily="50" charset="-128"/>
                <a:cs typeface="Meiryo UI" pitchFamily="50" charset="-128"/>
              </a:rPr>
              <a:t>年度までに</a:t>
            </a:r>
            <a:r>
              <a:rPr lang="en-US" altLang="ja-JP" sz="1200" dirty="0">
                <a:latin typeface="Meiryo UI" pitchFamily="50" charset="-128"/>
                <a:ea typeface="Meiryo UI" pitchFamily="50" charset="-128"/>
                <a:cs typeface="Meiryo UI" pitchFamily="50" charset="-128"/>
              </a:rPr>
              <a:t>320</a:t>
            </a:r>
            <a:r>
              <a:rPr lang="ja-JP" altLang="en-US" sz="1200" dirty="0">
                <a:latin typeface="Meiryo UI" pitchFamily="50" charset="-128"/>
                <a:ea typeface="Meiryo UI" pitchFamily="50" charset="-128"/>
                <a:cs typeface="Meiryo UI" pitchFamily="50" charset="-128"/>
              </a:rPr>
              <a:t>箇所程度　　</a:t>
            </a:r>
            <a:endParaRPr lang="en-US" altLang="ja-JP" sz="1200" dirty="0" smtClean="0">
              <a:latin typeface="Meiryo UI" pitchFamily="50" charset="-128"/>
              <a:ea typeface="Meiryo UI" pitchFamily="50" charset="-128"/>
              <a:cs typeface="Meiryo UI" pitchFamily="50" charset="-128"/>
            </a:endParaRPr>
          </a:p>
          <a:p>
            <a:pPr lvl="0">
              <a:defRPr/>
            </a:pP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◆燃料電池普及目標（累計）：</a:t>
            </a:r>
            <a:r>
              <a:rPr lang="en-US" altLang="ja-JP" sz="1200" dirty="0" smtClean="0">
                <a:latin typeface="Meiryo UI" pitchFamily="50" charset="-128"/>
                <a:ea typeface="Meiryo UI" pitchFamily="50" charset="-128"/>
                <a:cs typeface="Meiryo UI" pitchFamily="50" charset="-128"/>
              </a:rPr>
              <a:t>2020</a:t>
            </a:r>
            <a:r>
              <a:rPr lang="ja-JP" altLang="en-US" sz="1200" dirty="0" smtClean="0">
                <a:latin typeface="Meiryo UI" pitchFamily="50" charset="-128"/>
                <a:ea typeface="Meiryo UI" pitchFamily="50" charset="-128"/>
                <a:cs typeface="Meiryo UI" pitchFamily="50" charset="-128"/>
              </a:rPr>
              <a:t>年までに４万台程度　／　</a:t>
            </a:r>
            <a:r>
              <a:rPr lang="en-US" altLang="ja-JP" sz="1200" dirty="0" smtClean="0">
                <a:latin typeface="Meiryo UI" pitchFamily="50" charset="-128"/>
                <a:ea typeface="Meiryo UI" pitchFamily="50" charset="-128"/>
                <a:cs typeface="Meiryo UI" pitchFamily="50" charset="-128"/>
              </a:rPr>
              <a:t>2025</a:t>
            </a:r>
            <a:r>
              <a:rPr lang="ja-JP" altLang="en-US" sz="1200" dirty="0" smtClean="0">
                <a:latin typeface="Meiryo UI" pitchFamily="50" charset="-128"/>
                <a:ea typeface="Meiryo UI" pitchFamily="50" charset="-128"/>
                <a:cs typeface="Meiryo UI" pitchFamily="50" charset="-128"/>
              </a:rPr>
              <a:t>年までに</a:t>
            </a:r>
            <a:r>
              <a:rPr lang="en-US" altLang="ja-JP" sz="1200" dirty="0" smtClean="0">
                <a:latin typeface="Meiryo UI" pitchFamily="50" charset="-128"/>
                <a:ea typeface="Meiryo UI" pitchFamily="50" charset="-128"/>
                <a:cs typeface="Meiryo UI" pitchFamily="50" charset="-128"/>
              </a:rPr>
              <a:t>20</a:t>
            </a:r>
            <a:r>
              <a:rPr lang="ja-JP" altLang="en-US" sz="1200" dirty="0" smtClean="0">
                <a:latin typeface="Meiryo UI" pitchFamily="50" charset="-128"/>
                <a:ea typeface="Meiryo UI" pitchFamily="50" charset="-128"/>
                <a:cs typeface="Meiryo UI" pitchFamily="50" charset="-128"/>
              </a:rPr>
              <a:t>万台程度　／</a:t>
            </a:r>
            <a:r>
              <a:rPr lang="en-US" altLang="ja-JP" sz="1200" dirty="0" smtClean="0">
                <a:latin typeface="Meiryo UI" pitchFamily="50" charset="-128"/>
                <a:ea typeface="Meiryo UI" pitchFamily="50" charset="-128"/>
                <a:cs typeface="Meiryo UI" pitchFamily="50" charset="-128"/>
              </a:rPr>
              <a:t>2030</a:t>
            </a:r>
            <a:r>
              <a:rPr lang="ja-JP" altLang="en-US" sz="1200" dirty="0" smtClean="0">
                <a:latin typeface="Meiryo UI" pitchFamily="50" charset="-128"/>
                <a:ea typeface="Meiryo UI" pitchFamily="50" charset="-128"/>
                <a:cs typeface="Meiryo UI" pitchFamily="50" charset="-128"/>
              </a:rPr>
              <a:t>年までに</a:t>
            </a:r>
            <a:r>
              <a:rPr lang="en-US" altLang="ja-JP" sz="1200" dirty="0" smtClean="0">
                <a:latin typeface="Meiryo UI" pitchFamily="50" charset="-128"/>
                <a:ea typeface="Meiryo UI" pitchFamily="50" charset="-128"/>
                <a:cs typeface="Meiryo UI" pitchFamily="50" charset="-128"/>
              </a:rPr>
              <a:t>80</a:t>
            </a:r>
            <a:r>
              <a:rPr lang="ja-JP" altLang="en-US" sz="1200" dirty="0" smtClean="0">
                <a:latin typeface="Meiryo UI" pitchFamily="50" charset="-128"/>
                <a:ea typeface="Meiryo UI" pitchFamily="50" charset="-128"/>
                <a:cs typeface="Meiryo UI" pitchFamily="50" charset="-128"/>
              </a:rPr>
              <a:t>万台程度</a:t>
            </a:r>
            <a:endParaRPr lang="en-US" altLang="ja-JP" sz="1200" dirty="0" smtClean="0">
              <a:latin typeface="Meiryo UI" pitchFamily="50" charset="-128"/>
              <a:ea typeface="Meiryo UI" pitchFamily="50" charset="-128"/>
              <a:cs typeface="Meiryo UI" pitchFamily="50" charset="-128"/>
            </a:endParaRPr>
          </a:p>
          <a:p>
            <a:pPr lvl="0">
              <a:defRPr/>
            </a:pP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a:t>
            </a:r>
            <a:endParaRPr lang="en-US" altLang="ja-JP" sz="1400" dirty="0">
              <a:latin typeface="Meiryo UI" pitchFamily="50" charset="-128"/>
              <a:ea typeface="Meiryo UI" pitchFamily="50" charset="-128"/>
              <a:cs typeface="Meiryo UI" pitchFamily="50" charset="-128"/>
            </a:endParaRPr>
          </a:p>
        </p:txBody>
      </p:sp>
      <p:sp>
        <p:nvSpPr>
          <p:cNvPr id="86" name="角丸四角形 85"/>
          <p:cNvSpPr/>
          <p:nvPr/>
        </p:nvSpPr>
        <p:spPr>
          <a:xfrm>
            <a:off x="4903789" y="2060848"/>
            <a:ext cx="3873964" cy="477328"/>
          </a:xfrm>
          <a:prstGeom prst="roundRect">
            <a:avLst>
              <a:gd name="adj" fmla="val 439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1272" tIns="40636" rIns="81272" bIns="40636" rtlCol="0" anchor="ctr"/>
          <a:lstStyle/>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年に策定した「大阪府内における水素ステーション整備計画」の目標達成にむけて、事業者による整備を促進</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下矢印 5"/>
          <p:cNvSpPr/>
          <p:nvPr/>
        </p:nvSpPr>
        <p:spPr>
          <a:xfrm>
            <a:off x="4283968" y="5430195"/>
            <a:ext cx="720080" cy="136364"/>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正方形/長方形 86"/>
          <p:cNvSpPr/>
          <p:nvPr/>
        </p:nvSpPr>
        <p:spPr>
          <a:xfrm>
            <a:off x="179512" y="5574211"/>
            <a:ext cx="8856984" cy="281228"/>
          </a:xfrm>
          <a:prstGeom prst="rect">
            <a:avLst/>
          </a:prstGeom>
        </p:spPr>
        <p:txBody>
          <a:bodyPr wrap="square" lIns="0" tIns="32574" rIns="0" bIns="32574">
            <a:spAutoFit/>
          </a:bodyPr>
          <a:lstStyle/>
          <a:p>
            <a:pPr lvl="0">
              <a:defRPr/>
            </a:pPr>
            <a:r>
              <a:rPr lang="ja-JP" altLang="en-US" sz="1400" dirty="0" smtClean="0">
                <a:latin typeface="Meiryo UI" pitchFamily="50" charset="-128"/>
                <a:ea typeface="Meiryo UI" pitchFamily="50" charset="-128"/>
                <a:cs typeface="Meiryo UI" pitchFamily="50" charset="-128"/>
              </a:rPr>
              <a:t>○</a:t>
            </a:r>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ロードマップ改訂版で示された水素</a:t>
            </a:r>
            <a:r>
              <a:rPr lang="en-US" altLang="ja-JP" sz="1400" dirty="0" smtClean="0">
                <a:latin typeface="Meiryo UI" pitchFamily="50" charset="-128"/>
                <a:ea typeface="Meiryo UI" pitchFamily="50" charset="-128"/>
                <a:cs typeface="Meiryo UI" pitchFamily="50" charset="-128"/>
              </a:rPr>
              <a:t>ST</a:t>
            </a:r>
            <a:r>
              <a:rPr lang="ja-JP" altLang="en-US" sz="1400" dirty="0" smtClean="0">
                <a:latin typeface="Meiryo UI" pitchFamily="50" charset="-128"/>
                <a:ea typeface="Meiryo UI" pitchFamily="50" charset="-128"/>
                <a:cs typeface="Meiryo UI" pitchFamily="50" charset="-128"/>
              </a:rPr>
              <a:t>の整備目標数を踏まえ、大阪府内における水素ステーションの整備目標を改訂。</a:t>
            </a:r>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　　　</a:t>
            </a:r>
            <a:endParaRPr lang="en-US" altLang="ja-JP" sz="1400" dirty="0">
              <a:latin typeface="Meiryo UI" pitchFamily="50" charset="-128"/>
              <a:ea typeface="Meiryo UI" pitchFamily="50" charset="-128"/>
              <a:cs typeface="Meiryo UI" pitchFamily="50" charset="-128"/>
            </a:endParaRPr>
          </a:p>
        </p:txBody>
      </p:sp>
      <p:sp>
        <p:nvSpPr>
          <p:cNvPr id="89" name="正方形/長方形 88"/>
          <p:cNvSpPr/>
          <p:nvPr/>
        </p:nvSpPr>
        <p:spPr>
          <a:xfrm>
            <a:off x="650139" y="5949280"/>
            <a:ext cx="7751968" cy="619952"/>
          </a:xfrm>
          <a:prstGeom prst="rect">
            <a:avLst/>
          </a:prstGeom>
          <a:ln>
            <a:solidFill>
              <a:schemeClr val="accent1">
                <a:shade val="50000"/>
              </a:schemeClr>
            </a:solidFill>
            <a:prstDash val="dash"/>
          </a:ln>
        </p:spPr>
        <p:txBody>
          <a:bodyPr wrap="square" lIns="0" tIns="0" rIns="0" bIns="0" anchor="ctr" anchorCtr="0">
            <a:noAutofit/>
          </a:bodyPr>
          <a:lstStyle/>
          <a:p>
            <a:pPr lvl="0" algn="ctr">
              <a:defRPr/>
            </a:pPr>
            <a:r>
              <a:rPr lang="ja-JP" altLang="en-US" sz="1200" b="1" dirty="0" smtClean="0">
                <a:latin typeface="Meiryo UI" pitchFamily="50" charset="-128"/>
                <a:ea typeface="Meiryo UI" pitchFamily="50" charset="-128"/>
                <a:cs typeface="Meiryo UI" pitchFamily="50" charset="-128"/>
              </a:rPr>
              <a:t>　大阪府内おける水素ステーション整備計画</a:t>
            </a:r>
            <a:r>
              <a:rPr lang="en-US" altLang="ja-JP" sz="1200" b="1" dirty="0" smtClean="0">
                <a:latin typeface="Meiryo UI" pitchFamily="50" charset="-128"/>
                <a:ea typeface="Meiryo UI" pitchFamily="50" charset="-128"/>
                <a:cs typeface="Meiryo UI" pitchFamily="50" charset="-128"/>
              </a:rPr>
              <a:t>〔</a:t>
            </a:r>
            <a:r>
              <a:rPr lang="ja-JP" altLang="en-US" sz="1200" b="1" dirty="0" smtClean="0">
                <a:latin typeface="Meiryo UI" pitchFamily="50" charset="-128"/>
                <a:ea typeface="Meiryo UI" pitchFamily="50" charset="-128"/>
                <a:cs typeface="Meiryo UI" pitchFamily="50" charset="-128"/>
              </a:rPr>
              <a:t>平成</a:t>
            </a:r>
            <a:r>
              <a:rPr lang="en-US" altLang="ja-JP" sz="1200" b="1" dirty="0" smtClean="0">
                <a:latin typeface="Meiryo UI" pitchFamily="50" charset="-128"/>
                <a:ea typeface="Meiryo UI" pitchFamily="50" charset="-128"/>
                <a:cs typeface="Meiryo UI" pitchFamily="50" charset="-128"/>
              </a:rPr>
              <a:t>29</a:t>
            </a:r>
            <a:r>
              <a:rPr lang="ja-JP" altLang="en-US" sz="1200" b="1" dirty="0" smtClean="0">
                <a:latin typeface="Meiryo UI" pitchFamily="50" charset="-128"/>
                <a:ea typeface="Meiryo UI" pitchFamily="50" charset="-128"/>
                <a:cs typeface="Meiryo UI" pitchFamily="50" charset="-128"/>
              </a:rPr>
              <a:t>年</a:t>
            </a:r>
            <a:r>
              <a:rPr lang="en-US" altLang="ja-JP" sz="1200" b="1" dirty="0" smtClean="0">
                <a:latin typeface="Meiryo UI" pitchFamily="50" charset="-128"/>
                <a:ea typeface="Meiryo UI" pitchFamily="50" charset="-128"/>
                <a:cs typeface="Meiryo UI" pitchFamily="50" charset="-128"/>
              </a:rPr>
              <a:t>2</a:t>
            </a:r>
            <a:r>
              <a:rPr lang="ja-JP" altLang="en-US" sz="1200" b="1" dirty="0" smtClean="0">
                <a:latin typeface="Meiryo UI" pitchFamily="50" charset="-128"/>
                <a:ea typeface="Meiryo UI" pitchFamily="50" charset="-128"/>
                <a:cs typeface="Meiryo UI" pitchFamily="50" charset="-128"/>
              </a:rPr>
              <a:t>月</a:t>
            </a:r>
            <a:r>
              <a:rPr lang="ja-JP" altLang="en-US" sz="1200" b="1" dirty="0">
                <a:latin typeface="Meiryo UI" pitchFamily="50" charset="-128"/>
                <a:ea typeface="Meiryo UI" pitchFamily="50" charset="-128"/>
                <a:cs typeface="Meiryo UI" pitchFamily="50" charset="-128"/>
              </a:rPr>
              <a:t>改訂</a:t>
            </a:r>
            <a:r>
              <a:rPr lang="en-US" altLang="ja-JP" sz="1200" b="1" dirty="0" smtClean="0">
                <a:latin typeface="Meiryo UI" pitchFamily="50" charset="-128"/>
                <a:ea typeface="Meiryo UI" pitchFamily="50" charset="-128"/>
                <a:cs typeface="Meiryo UI" pitchFamily="50" charset="-128"/>
              </a:rPr>
              <a:t>〕</a:t>
            </a:r>
          </a:p>
          <a:p>
            <a:pPr lvl="0">
              <a:lnSpc>
                <a:spcPts val="800"/>
              </a:lnSpc>
              <a:defRPr/>
            </a:pPr>
            <a:r>
              <a:rPr lang="ja-JP" altLang="en-US" sz="1200" b="1" dirty="0" smtClean="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a:t>
            </a:r>
            <a:endParaRPr lang="en-US" altLang="ja-JP" sz="1200" dirty="0" smtClean="0">
              <a:latin typeface="Meiryo UI" pitchFamily="50" charset="-128"/>
              <a:ea typeface="Meiryo UI" pitchFamily="50" charset="-128"/>
              <a:cs typeface="Meiryo UI" pitchFamily="50" charset="-128"/>
            </a:endParaRPr>
          </a:p>
          <a:p>
            <a:pPr lvl="0" algn="ctr">
              <a:defRPr/>
            </a:pPr>
            <a:r>
              <a:rPr lang="ja-JP" altLang="en-US" sz="1200" dirty="0" smtClean="0">
                <a:latin typeface="Meiryo UI" pitchFamily="50" charset="-128"/>
                <a:ea typeface="Meiryo UI" pitchFamily="50" charset="-128"/>
                <a:cs typeface="Meiryo UI" pitchFamily="50" charset="-128"/>
              </a:rPr>
              <a:t>水素ステーション整備目標：　</a:t>
            </a:r>
            <a:r>
              <a:rPr lang="en-US" altLang="ja-JP" sz="1200" dirty="0" smtClean="0">
                <a:latin typeface="Meiryo UI" pitchFamily="50" charset="-128"/>
                <a:ea typeface="Meiryo UI" pitchFamily="50" charset="-128"/>
                <a:cs typeface="Meiryo UI" pitchFamily="50" charset="-128"/>
              </a:rPr>
              <a:t>2017</a:t>
            </a:r>
            <a:r>
              <a:rPr lang="ja-JP" altLang="en-US" sz="1200" dirty="0" smtClean="0">
                <a:latin typeface="Meiryo UI" pitchFamily="50" charset="-128"/>
                <a:ea typeface="Meiryo UI" pitchFamily="50" charset="-128"/>
                <a:cs typeface="Meiryo UI" pitchFamily="50" charset="-128"/>
              </a:rPr>
              <a:t>年度までに９箇所　／　</a:t>
            </a:r>
            <a:r>
              <a:rPr lang="en-US" altLang="ja-JP" sz="1200" dirty="0" smtClean="0">
                <a:latin typeface="Meiryo UI" pitchFamily="50" charset="-128"/>
                <a:ea typeface="Meiryo UI" pitchFamily="50" charset="-128"/>
                <a:cs typeface="Meiryo UI" pitchFamily="50" charset="-128"/>
              </a:rPr>
              <a:t>2025</a:t>
            </a:r>
            <a:r>
              <a:rPr lang="ja-JP" altLang="en-US" sz="1200" dirty="0" smtClean="0">
                <a:latin typeface="Meiryo UI" pitchFamily="50" charset="-128"/>
                <a:ea typeface="Meiryo UI" pitchFamily="50" charset="-128"/>
                <a:cs typeface="Meiryo UI" pitchFamily="50" charset="-128"/>
              </a:rPr>
              <a:t>年度目標</a:t>
            </a:r>
            <a:r>
              <a:rPr lang="en-US" altLang="ja-JP" sz="1200" dirty="0" smtClean="0">
                <a:latin typeface="Meiryo UI" pitchFamily="50" charset="-128"/>
                <a:ea typeface="Meiryo UI" pitchFamily="50" charset="-128"/>
                <a:cs typeface="Meiryo UI" pitchFamily="50" charset="-128"/>
              </a:rPr>
              <a:t>28</a:t>
            </a:r>
            <a:r>
              <a:rPr lang="ja-JP" altLang="en-US" sz="1200" dirty="0" smtClean="0">
                <a:latin typeface="Meiryo UI" pitchFamily="50" charset="-128"/>
                <a:ea typeface="Meiryo UI" pitchFamily="50" charset="-128"/>
                <a:cs typeface="Meiryo UI" pitchFamily="50" charset="-128"/>
              </a:rPr>
              <a:t>箇所（</a:t>
            </a:r>
            <a:r>
              <a:rPr lang="en-US" altLang="ja-JP" sz="1200" dirty="0" smtClean="0">
                <a:latin typeface="Meiryo UI" pitchFamily="50" charset="-128"/>
                <a:ea typeface="Meiryo UI" pitchFamily="50" charset="-128"/>
                <a:cs typeface="Meiryo UI" pitchFamily="50" charset="-128"/>
              </a:rPr>
              <a:t>2020</a:t>
            </a:r>
            <a:r>
              <a:rPr lang="ja-JP" altLang="en-US" sz="1200" dirty="0" smtClean="0">
                <a:latin typeface="Meiryo UI" pitchFamily="50" charset="-128"/>
                <a:ea typeface="Meiryo UI" pitchFamily="50" charset="-128"/>
                <a:cs typeface="Meiryo UI" pitchFamily="50" charset="-128"/>
              </a:rPr>
              <a:t>年度目安</a:t>
            </a:r>
            <a:r>
              <a:rPr lang="en-US" altLang="ja-JP" sz="1200" dirty="0" smtClean="0">
                <a:latin typeface="Meiryo UI" pitchFamily="50" charset="-128"/>
                <a:ea typeface="Meiryo UI" pitchFamily="50" charset="-128"/>
                <a:cs typeface="Meiryo UI" pitchFamily="50" charset="-128"/>
              </a:rPr>
              <a:t>14</a:t>
            </a:r>
            <a:r>
              <a:rPr lang="ja-JP" altLang="en-US" sz="1200" dirty="0" smtClean="0">
                <a:latin typeface="Meiryo UI" pitchFamily="50" charset="-128"/>
                <a:ea typeface="Meiryo UI" pitchFamily="50" charset="-128"/>
                <a:cs typeface="Meiryo UI" pitchFamily="50" charset="-128"/>
              </a:rPr>
              <a:t>箇所）　　　</a:t>
            </a:r>
            <a:endParaRPr lang="en-US" altLang="ja-JP" sz="1200" dirty="0">
              <a:latin typeface="Meiryo UI" pitchFamily="50" charset="-128"/>
              <a:ea typeface="Meiryo UI" pitchFamily="50" charset="-128"/>
              <a:cs typeface="Meiryo UI" pitchFamily="50" charset="-128"/>
            </a:endParaRPr>
          </a:p>
        </p:txBody>
      </p:sp>
      <p:sp>
        <p:nvSpPr>
          <p:cNvPr id="36" name="正方形/長方形 35"/>
          <p:cNvSpPr/>
          <p:nvPr/>
        </p:nvSpPr>
        <p:spPr>
          <a:xfrm>
            <a:off x="8676456" y="80628"/>
            <a:ext cx="432048" cy="180020"/>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644661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157582" y="47"/>
            <a:ext cx="9081088" cy="6171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32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エネルギー面的利用促進</a:t>
            </a:r>
            <a:r>
              <a:rPr lang="ja-JP" altLang="en-US" sz="32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32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4" name="直線コネクタ 33"/>
          <p:cNvCxnSpPr/>
          <p:nvPr/>
        </p:nvCxnSpPr>
        <p:spPr>
          <a:xfrm>
            <a:off x="94520" y="685838"/>
            <a:ext cx="8985494" cy="0"/>
          </a:xfrm>
          <a:prstGeom prst="line">
            <a:avLst/>
          </a:prstGeom>
          <a:ln w="101600">
            <a:solidFill>
              <a:srgbClr val="002060"/>
            </a:solidFill>
          </a:ln>
        </p:spPr>
        <p:style>
          <a:lnRef idx="1">
            <a:schemeClr val="accent1"/>
          </a:lnRef>
          <a:fillRef idx="0">
            <a:schemeClr val="accent1"/>
          </a:fillRef>
          <a:effectRef idx="0">
            <a:schemeClr val="accent1"/>
          </a:effectRef>
          <a:fontRef idx="minor">
            <a:schemeClr val="tx1"/>
          </a:fontRef>
        </p:style>
      </p:cxnSp>
      <p:sp>
        <p:nvSpPr>
          <p:cNvPr id="55" name="角丸四角形 54"/>
          <p:cNvSpPr/>
          <p:nvPr/>
        </p:nvSpPr>
        <p:spPr>
          <a:xfrm>
            <a:off x="125671" y="1110577"/>
            <a:ext cx="8924730" cy="5126735"/>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108" dirty="0">
              <a:solidFill>
                <a:prstClr val="black"/>
              </a:solidFill>
              <a:latin typeface="Meiryo UI" pitchFamily="50" charset="-128"/>
              <a:ea typeface="Meiryo UI" pitchFamily="50" charset="-128"/>
              <a:cs typeface="Meiryo UI" pitchFamily="50" charset="-128"/>
            </a:endParaRPr>
          </a:p>
        </p:txBody>
      </p:sp>
      <p:sp>
        <p:nvSpPr>
          <p:cNvPr id="56" name="角丸四角形 55"/>
          <p:cNvSpPr/>
          <p:nvPr/>
        </p:nvSpPr>
        <p:spPr>
          <a:xfrm>
            <a:off x="308621" y="1334406"/>
            <a:ext cx="3479319" cy="37646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prstClr val="black"/>
                </a:solidFill>
                <a:latin typeface="Meiryo UI" pitchFamily="50" charset="-128"/>
                <a:ea typeface="Meiryo UI" pitchFamily="50" charset="-128"/>
                <a:cs typeface="Meiryo UI" pitchFamily="50" charset="-128"/>
              </a:rPr>
              <a:t>エネルギー面的利用促進事業</a:t>
            </a:r>
          </a:p>
        </p:txBody>
      </p:sp>
      <p:sp>
        <p:nvSpPr>
          <p:cNvPr id="58" name="テキスト ボックス 57"/>
          <p:cNvSpPr txBox="1"/>
          <p:nvPr/>
        </p:nvSpPr>
        <p:spPr>
          <a:xfrm>
            <a:off x="294670" y="1858892"/>
            <a:ext cx="8390052" cy="1415772"/>
          </a:xfrm>
          <a:prstGeom prst="rect">
            <a:avLst/>
          </a:prstGeom>
          <a:noFill/>
        </p:spPr>
        <p:txBody>
          <a:bodyPr wrap="square" rtlCol="0">
            <a:spAutoFit/>
          </a:bodyPr>
          <a:lstStyle/>
          <a:p>
            <a:pPr marL="164127" indent="-164127"/>
            <a:r>
              <a:rPr lang="ja-JP" altLang="en-US" sz="1400" dirty="0">
                <a:solidFill>
                  <a:prstClr val="black"/>
                </a:solidFill>
                <a:latin typeface="Meiryo UI" pitchFamily="50" charset="-128"/>
                <a:ea typeface="Meiryo UI" pitchFamily="50" charset="-128"/>
                <a:cs typeface="Meiryo UI" pitchFamily="50" charset="-128"/>
              </a:rPr>
              <a:t>◆</a:t>
            </a:r>
            <a:r>
              <a:rPr lang="ja-JP" altLang="en-US" sz="1400" u="sng" dirty="0">
                <a:solidFill>
                  <a:prstClr val="black"/>
                </a:solidFill>
                <a:latin typeface="Meiryo UI" pitchFamily="50" charset="-128"/>
                <a:ea typeface="Meiryo UI" pitchFamily="50" charset="-128"/>
                <a:cs typeface="Meiryo UI" pitchFamily="50" charset="-128"/>
              </a:rPr>
              <a:t>コージェネや</a:t>
            </a:r>
            <a:r>
              <a:rPr lang="ja-JP" altLang="en-US" sz="1600" b="1" u="sng" dirty="0">
                <a:solidFill>
                  <a:prstClr val="black"/>
                </a:solidFill>
                <a:latin typeface="Meiryo UI" pitchFamily="50" charset="-128"/>
                <a:ea typeface="Meiryo UI" pitchFamily="50" charset="-128"/>
                <a:cs typeface="Meiryo UI" pitchFamily="50" charset="-128"/>
              </a:rPr>
              <a:t>水素</a:t>
            </a:r>
            <a:r>
              <a:rPr lang="ja-JP" altLang="en-US" sz="1400" u="sng" dirty="0">
                <a:solidFill>
                  <a:prstClr val="black"/>
                </a:solidFill>
                <a:latin typeface="Meiryo UI" pitchFamily="50" charset="-128"/>
                <a:ea typeface="Meiryo UI" pitchFamily="50" charset="-128"/>
                <a:cs typeface="Meiryo UI" pitchFamily="50" charset="-128"/>
              </a:rPr>
              <a:t>などの分散型電源を導入</a:t>
            </a:r>
            <a:r>
              <a:rPr lang="ja-JP" altLang="en-US" sz="1400" dirty="0">
                <a:solidFill>
                  <a:prstClr val="black"/>
                </a:solidFill>
                <a:latin typeface="Meiryo UI" pitchFamily="50" charset="-128"/>
                <a:ea typeface="Meiryo UI" pitchFamily="50" charset="-128"/>
                <a:cs typeface="Meiryo UI" pitchFamily="50" charset="-128"/>
              </a:rPr>
              <a:t>し、</a:t>
            </a:r>
            <a:r>
              <a:rPr lang="ja-JP" altLang="en-US" sz="1400" u="sng" dirty="0">
                <a:solidFill>
                  <a:prstClr val="black"/>
                </a:solidFill>
                <a:latin typeface="Meiryo UI" pitchFamily="50" charset="-128"/>
                <a:ea typeface="Meiryo UI" pitchFamily="50" charset="-128"/>
                <a:cs typeface="Meiryo UI" pitchFamily="50" charset="-128"/>
              </a:rPr>
              <a:t>需要パターンの異なる建物間でエネルギー融通</a:t>
            </a:r>
            <a:r>
              <a:rPr lang="ja-JP" altLang="en-US" sz="1400" dirty="0">
                <a:solidFill>
                  <a:prstClr val="black"/>
                </a:solidFill>
                <a:latin typeface="Meiryo UI" pitchFamily="50" charset="-128"/>
                <a:ea typeface="Meiryo UI" pitchFamily="50" charset="-128"/>
                <a:cs typeface="Meiryo UI" pitchFamily="50" charset="-128"/>
              </a:rPr>
              <a:t>を行うなど、エネルギーの面的利用を促進することで、</a:t>
            </a:r>
            <a:r>
              <a:rPr lang="ja-JP" altLang="en-US" sz="1400" b="1" dirty="0">
                <a:solidFill>
                  <a:prstClr val="black"/>
                </a:solidFill>
                <a:latin typeface="Meiryo UI" pitchFamily="50" charset="-128"/>
                <a:ea typeface="Meiryo UI" pitchFamily="50" charset="-128"/>
                <a:cs typeface="Meiryo UI" pitchFamily="50" charset="-128"/>
              </a:rPr>
              <a:t>エネルギー効率の向上</a:t>
            </a:r>
            <a:r>
              <a:rPr lang="ja-JP" altLang="en-US" sz="1400" dirty="0">
                <a:solidFill>
                  <a:prstClr val="black"/>
                </a:solidFill>
                <a:latin typeface="Meiryo UI" pitchFamily="50" charset="-128"/>
                <a:ea typeface="Meiryo UI" pitchFamily="50" charset="-128"/>
                <a:cs typeface="Meiryo UI" pitchFamily="50" charset="-128"/>
              </a:rPr>
              <a:t>、</a:t>
            </a:r>
            <a:r>
              <a:rPr lang="ja-JP" altLang="en-US" sz="1400" b="1" dirty="0">
                <a:solidFill>
                  <a:prstClr val="black"/>
                </a:solidFill>
                <a:latin typeface="Meiryo UI" pitchFamily="50" charset="-128"/>
                <a:ea typeface="Meiryo UI" pitchFamily="50" charset="-128"/>
                <a:cs typeface="Meiryo UI" pitchFamily="50" charset="-128"/>
              </a:rPr>
              <a:t>コスト低減</a:t>
            </a:r>
            <a:r>
              <a:rPr lang="ja-JP" altLang="en-US" sz="1400" dirty="0">
                <a:solidFill>
                  <a:prstClr val="black"/>
                </a:solidFill>
                <a:latin typeface="Meiryo UI" pitchFamily="50" charset="-128"/>
                <a:ea typeface="Meiryo UI" pitchFamily="50" charset="-128"/>
                <a:cs typeface="Meiryo UI" pitchFamily="50" charset="-128"/>
              </a:rPr>
              <a:t>と</a:t>
            </a:r>
            <a:r>
              <a:rPr lang="ja-JP" altLang="en-US" sz="1400" b="1" dirty="0">
                <a:solidFill>
                  <a:prstClr val="black"/>
                </a:solidFill>
                <a:latin typeface="Meiryo UI" pitchFamily="50" charset="-128"/>
                <a:ea typeface="Meiryo UI" pitchFamily="50" charset="-128"/>
                <a:cs typeface="Meiryo UI" pitchFamily="50" charset="-128"/>
              </a:rPr>
              <a:t>エネルギーセキュリティの向上</a:t>
            </a:r>
            <a:r>
              <a:rPr lang="ja-JP" altLang="en-US" sz="1400" dirty="0">
                <a:solidFill>
                  <a:prstClr val="black"/>
                </a:solidFill>
                <a:latin typeface="Meiryo UI" pitchFamily="50" charset="-128"/>
                <a:ea typeface="Meiryo UI" pitchFamily="50" charset="-128"/>
                <a:cs typeface="Meiryo UI" pitchFamily="50" charset="-128"/>
              </a:rPr>
              <a:t>を同時に実現することが可能となります。</a:t>
            </a:r>
            <a:endParaRPr lang="en-US" altLang="ja-JP" sz="1400" dirty="0">
              <a:solidFill>
                <a:prstClr val="black"/>
              </a:solidFill>
              <a:latin typeface="Meiryo UI" pitchFamily="50" charset="-128"/>
              <a:ea typeface="Meiryo UI" pitchFamily="50" charset="-128"/>
              <a:cs typeface="Meiryo UI" pitchFamily="50" charset="-128"/>
            </a:endParaRPr>
          </a:p>
          <a:p>
            <a:pPr marL="164127" indent="-164127"/>
            <a:endParaRPr lang="en-US" altLang="ja-JP" sz="1400" dirty="0">
              <a:solidFill>
                <a:prstClr val="black"/>
              </a:solidFill>
              <a:latin typeface="Meiryo UI" pitchFamily="50" charset="-128"/>
              <a:ea typeface="Meiryo UI" pitchFamily="50" charset="-128"/>
              <a:cs typeface="Meiryo UI" pitchFamily="50" charset="-128"/>
            </a:endParaRPr>
          </a:p>
          <a:p>
            <a:pPr marL="164127" indent="-164127"/>
            <a:r>
              <a:rPr lang="ja-JP" altLang="en-US" sz="1400" dirty="0">
                <a:solidFill>
                  <a:prstClr val="black"/>
                </a:solidFill>
                <a:latin typeface="Meiryo UI" pitchFamily="50" charset="-128"/>
                <a:ea typeface="Meiryo UI" pitchFamily="50" charset="-128"/>
                <a:cs typeface="Meiryo UI" pitchFamily="50" charset="-128"/>
              </a:rPr>
              <a:t>◆今後耐用年数を迎える建築物が集中する市内中心部において、改築更新の際に、こうしたエネルギーの面的利用を促進します。</a:t>
            </a:r>
          </a:p>
        </p:txBody>
      </p:sp>
      <p:sp>
        <p:nvSpPr>
          <p:cNvPr id="59" name="円/楕円 58"/>
          <p:cNvSpPr>
            <a:spLocks noChangeAspect="1"/>
          </p:cNvSpPr>
          <p:nvPr/>
        </p:nvSpPr>
        <p:spPr bwMode="auto">
          <a:xfrm>
            <a:off x="4755586" y="3850131"/>
            <a:ext cx="3380189" cy="202714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6356" tIns="48179" rIns="96356" bIns="48179" anchor="ctr"/>
          <a:lstStyle/>
          <a:p>
            <a:pPr algn="ctr">
              <a:defRPr/>
            </a:pPr>
            <a:endParaRPr lang="ja-JP" altLang="en-US" sz="1662">
              <a:solidFill>
                <a:prstClr val="white"/>
              </a:solidFill>
            </a:endParaRPr>
          </a:p>
        </p:txBody>
      </p:sp>
      <p:sp>
        <p:nvSpPr>
          <p:cNvPr id="60" name="テキスト ボックス 52"/>
          <p:cNvSpPr txBox="1">
            <a:spLocks noChangeArrowheads="1"/>
          </p:cNvSpPr>
          <p:nvPr/>
        </p:nvSpPr>
        <p:spPr bwMode="auto">
          <a:xfrm>
            <a:off x="3990809" y="3450360"/>
            <a:ext cx="5019559" cy="292505"/>
          </a:xfrm>
          <a:prstGeom prst="rect">
            <a:avLst/>
          </a:prstGeom>
          <a:noFill/>
          <a:ln w="9525">
            <a:noFill/>
            <a:miter lim="800000"/>
            <a:headEnd/>
            <a:tailEnd/>
          </a:ln>
        </p:spPr>
        <p:txBody>
          <a:bodyPr wrap="none" lIns="91557" tIns="45778" rIns="91557" bIns="45778">
            <a:spAutoFit/>
          </a:bodyPr>
          <a:lstStyle/>
          <a:p>
            <a:pPr>
              <a:spcBef>
                <a:spcPct val="50000"/>
              </a:spcBef>
            </a:pPr>
            <a:r>
              <a:rPr lang="ja-JP" altLang="en-US" sz="1300" b="1" dirty="0">
                <a:solidFill>
                  <a:prstClr val="black"/>
                </a:solidFill>
                <a:latin typeface="メイリオ" pitchFamily="50" charset="-128"/>
                <a:ea typeface="メイリオ" pitchFamily="50" charset="-128"/>
                <a:cs typeface="メイリオ" pitchFamily="50" charset="-128"/>
              </a:rPr>
              <a:t>エネルギー面的利用促進に向けた地域のプラットフォームの構築</a:t>
            </a:r>
          </a:p>
        </p:txBody>
      </p:sp>
      <p:sp>
        <p:nvSpPr>
          <p:cNvPr id="61" name="二等辺三角形 2"/>
          <p:cNvSpPr>
            <a:spLocks noChangeAspect="1" noChangeArrowheads="1"/>
          </p:cNvSpPr>
          <p:nvPr/>
        </p:nvSpPr>
        <p:spPr bwMode="auto">
          <a:xfrm>
            <a:off x="5407493" y="4009250"/>
            <a:ext cx="2073430" cy="1152871"/>
          </a:xfrm>
          <a:prstGeom prst="triangle">
            <a:avLst>
              <a:gd name="adj" fmla="val 50000"/>
            </a:avLst>
          </a:prstGeom>
          <a:noFill/>
          <a:ln w="28575">
            <a:solidFill>
              <a:schemeClr val="tx1"/>
            </a:solidFill>
            <a:miter lim="800000"/>
            <a:headEnd/>
            <a:tailEnd/>
          </a:ln>
        </p:spPr>
        <p:txBody>
          <a:bodyPr wrap="none" lIns="96356" tIns="48179" rIns="96356" bIns="48179" anchor="ctr"/>
          <a:lstStyle/>
          <a:p>
            <a:pPr algn="ctr">
              <a:lnSpc>
                <a:spcPct val="135000"/>
              </a:lnSpc>
              <a:spcBef>
                <a:spcPct val="40000"/>
              </a:spcBef>
            </a:pPr>
            <a:endParaRPr lang="ja-JP" altLang="en-US" sz="1662" b="1">
              <a:solidFill>
                <a:srgbClr val="000099"/>
              </a:solidFill>
              <a:latin typeface="HG創英角ｺﾞｼｯｸUB" pitchFamily="49" charset="-128"/>
              <a:ea typeface="HG創英角ｺﾞｼｯｸUB" pitchFamily="49" charset="-128"/>
            </a:endParaRPr>
          </a:p>
        </p:txBody>
      </p:sp>
      <p:sp>
        <p:nvSpPr>
          <p:cNvPr id="62" name="円/楕円 61"/>
          <p:cNvSpPr>
            <a:spLocks noChangeAspect="1"/>
          </p:cNvSpPr>
          <p:nvPr/>
        </p:nvSpPr>
        <p:spPr bwMode="auto">
          <a:xfrm>
            <a:off x="5294926" y="4434192"/>
            <a:ext cx="2214914" cy="617164"/>
          </a:xfrm>
          <a:prstGeom prst="ellipse">
            <a:avLst/>
          </a:prstGeom>
          <a:solidFill>
            <a:srgbClr val="FFEEB9"/>
          </a:solidFill>
          <a:ln w="9525">
            <a:solidFill>
              <a:schemeClr val="tx1"/>
            </a:solidFill>
            <a:miter lim="800000"/>
            <a:headEnd/>
            <a:tailEnd/>
          </a:ln>
        </p:spPr>
        <p:txBody>
          <a:bodyPr wrap="none" lIns="96356" tIns="48179" rIns="96356" bIns="48179" anchor="ctr"/>
          <a:lstStyle/>
          <a:p>
            <a:pPr algn="ctr">
              <a:lnSpc>
                <a:spcPct val="135000"/>
              </a:lnSpc>
              <a:spcBef>
                <a:spcPct val="40000"/>
              </a:spcBef>
              <a:defRPr/>
            </a:pPr>
            <a:r>
              <a:rPr lang="ja-JP" altLang="en-US" sz="1200" b="1" dirty="0">
                <a:solidFill>
                  <a:srgbClr val="000099"/>
                </a:solidFill>
                <a:latin typeface="ＭＳ Ｐゴシック"/>
              </a:rPr>
              <a:t>改築更新を迎える</a:t>
            </a:r>
            <a:r>
              <a:rPr lang="en-US" altLang="ja-JP" sz="1200" b="1" dirty="0">
                <a:solidFill>
                  <a:srgbClr val="000099"/>
                </a:solidFill>
                <a:latin typeface="ＭＳ Ｐゴシック"/>
              </a:rPr>
              <a:t/>
            </a:r>
            <a:br>
              <a:rPr lang="en-US" altLang="ja-JP" sz="1200" b="1" dirty="0">
                <a:solidFill>
                  <a:srgbClr val="000099"/>
                </a:solidFill>
                <a:latin typeface="ＭＳ Ｐゴシック"/>
              </a:rPr>
            </a:br>
            <a:r>
              <a:rPr lang="ja-JP" altLang="en-US" sz="1200" b="1" dirty="0">
                <a:solidFill>
                  <a:srgbClr val="000099"/>
                </a:solidFill>
                <a:latin typeface="ＭＳ Ｐゴシック"/>
              </a:rPr>
              <a:t>建築物が集まる区域</a:t>
            </a:r>
          </a:p>
        </p:txBody>
      </p:sp>
      <p:sp>
        <p:nvSpPr>
          <p:cNvPr id="63" name="テキスト ボックス 53"/>
          <p:cNvSpPr>
            <a:spLocks noChangeAspect="1" noChangeArrowheads="1"/>
          </p:cNvSpPr>
          <p:nvPr/>
        </p:nvSpPr>
        <p:spPr bwMode="auto">
          <a:xfrm>
            <a:off x="6108418" y="3981864"/>
            <a:ext cx="671579" cy="306596"/>
          </a:xfrm>
          <a:prstGeom prst="roundRect">
            <a:avLst>
              <a:gd name="adj" fmla="val 16667"/>
            </a:avLst>
          </a:prstGeom>
          <a:solidFill>
            <a:schemeClr val="bg1"/>
          </a:solidFill>
          <a:ln w="9525">
            <a:solidFill>
              <a:srgbClr val="000000"/>
            </a:solidFill>
            <a:miter lim="800000"/>
            <a:headEnd/>
            <a:tailEnd/>
          </a:ln>
        </p:spPr>
        <p:txBody>
          <a:bodyPr wrap="none" lIns="91557" tIns="45778" rIns="91557" bIns="45778">
            <a:spAutoFit/>
          </a:bodyPr>
          <a:lstStyle/>
          <a:p>
            <a:pPr>
              <a:spcBef>
                <a:spcPct val="50000"/>
              </a:spcBef>
            </a:pPr>
            <a:r>
              <a:rPr lang="ja-JP" altLang="en-US" sz="1200" b="1" dirty="0">
                <a:solidFill>
                  <a:prstClr val="black"/>
                </a:solidFill>
                <a:latin typeface="メイリオ" pitchFamily="50" charset="-128"/>
                <a:ea typeface="メイリオ" pitchFamily="50" charset="-128"/>
                <a:cs typeface="メイリオ" pitchFamily="50" charset="-128"/>
              </a:rPr>
              <a:t>大阪市</a:t>
            </a:r>
          </a:p>
        </p:txBody>
      </p:sp>
      <p:sp>
        <p:nvSpPr>
          <p:cNvPr id="64" name="テキスト ボックス 54"/>
          <p:cNvSpPr>
            <a:spLocks noChangeAspect="1" noChangeArrowheads="1"/>
          </p:cNvSpPr>
          <p:nvPr/>
        </p:nvSpPr>
        <p:spPr bwMode="auto">
          <a:xfrm>
            <a:off x="4310285" y="5109043"/>
            <a:ext cx="1585080" cy="306596"/>
          </a:xfrm>
          <a:prstGeom prst="roundRect">
            <a:avLst>
              <a:gd name="adj" fmla="val 16667"/>
            </a:avLst>
          </a:prstGeom>
          <a:solidFill>
            <a:schemeClr val="bg1"/>
          </a:solidFill>
          <a:ln w="9525">
            <a:solidFill>
              <a:srgbClr val="000000"/>
            </a:solidFill>
            <a:miter lim="800000"/>
            <a:headEnd/>
            <a:tailEnd/>
          </a:ln>
        </p:spPr>
        <p:txBody>
          <a:bodyPr wrap="none" lIns="91557" tIns="45778" rIns="91557" bIns="45778">
            <a:spAutoFit/>
          </a:bodyPr>
          <a:lstStyle/>
          <a:p>
            <a:pPr algn="ctr">
              <a:spcBef>
                <a:spcPct val="50000"/>
              </a:spcBef>
            </a:pPr>
            <a:r>
              <a:rPr lang="ja-JP" altLang="en-US" sz="1200" b="1" dirty="0">
                <a:solidFill>
                  <a:prstClr val="black"/>
                </a:solidFill>
                <a:latin typeface="メイリオ" pitchFamily="50" charset="-128"/>
                <a:ea typeface="メイリオ" pitchFamily="50" charset="-128"/>
                <a:cs typeface="メイリオ" pitchFamily="50" charset="-128"/>
              </a:rPr>
              <a:t>エネルギー関連企業</a:t>
            </a:r>
          </a:p>
        </p:txBody>
      </p:sp>
      <p:sp>
        <p:nvSpPr>
          <p:cNvPr id="65" name="テキスト ボックス 56"/>
          <p:cNvSpPr>
            <a:spLocks noChangeAspect="1" noChangeArrowheads="1"/>
          </p:cNvSpPr>
          <p:nvPr/>
        </p:nvSpPr>
        <p:spPr bwMode="auto">
          <a:xfrm>
            <a:off x="7308304" y="5065049"/>
            <a:ext cx="1154581" cy="306596"/>
          </a:xfrm>
          <a:prstGeom prst="roundRect">
            <a:avLst>
              <a:gd name="adj" fmla="val 16667"/>
            </a:avLst>
          </a:prstGeom>
          <a:solidFill>
            <a:schemeClr val="bg1"/>
          </a:solidFill>
          <a:ln w="9525">
            <a:solidFill>
              <a:srgbClr val="000000"/>
            </a:solidFill>
            <a:miter lim="800000"/>
            <a:headEnd/>
            <a:tailEnd/>
          </a:ln>
        </p:spPr>
        <p:txBody>
          <a:bodyPr lIns="91557" tIns="45778" rIns="91557" bIns="45778">
            <a:spAutoFit/>
          </a:bodyPr>
          <a:lstStyle/>
          <a:p>
            <a:pPr algn="ctr">
              <a:spcBef>
                <a:spcPct val="50000"/>
              </a:spcBef>
            </a:pPr>
            <a:r>
              <a:rPr lang="ja-JP" altLang="en-US" sz="1200" b="1" dirty="0">
                <a:solidFill>
                  <a:prstClr val="black"/>
                </a:solidFill>
                <a:latin typeface="メイリオ" pitchFamily="50" charset="-128"/>
                <a:ea typeface="メイリオ" pitchFamily="50" charset="-128"/>
                <a:cs typeface="メイリオ" pitchFamily="50" charset="-128"/>
              </a:rPr>
              <a:t>ビル所有者</a:t>
            </a:r>
          </a:p>
        </p:txBody>
      </p:sp>
      <p:grpSp>
        <p:nvGrpSpPr>
          <p:cNvPr id="66" name="グループ化 65"/>
          <p:cNvGrpSpPr/>
          <p:nvPr/>
        </p:nvGrpSpPr>
        <p:grpSpPr>
          <a:xfrm>
            <a:off x="227458" y="3450360"/>
            <a:ext cx="3711690" cy="2426912"/>
            <a:chOff x="2924175" y="5302250"/>
            <a:chExt cx="2605088" cy="1462749"/>
          </a:xfrm>
        </p:grpSpPr>
        <p:grpSp>
          <p:nvGrpSpPr>
            <p:cNvPr id="67" name="グループ化 44"/>
            <p:cNvGrpSpPr>
              <a:grpSpLocks/>
            </p:cNvGrpSpPr>
            <p:nvPr/>
          </p:nvGrpSpPr>
          <p:grpSpPr bwMode="auto">
            <a:xfrm>
              <a:off x="2924175" y="5302250"/>
              <a:ext cx="2605088" cy="1441450"/>
              <a:chOff x="2362200" y="5025325"/>
              <a:chExt cx="2171700" cy="1360863"/>
            </a:xfrm>
          </p:grpSpPr>
          <p:pic>
            <p:nvPicPr>
              <p:cNvPr id="70" name="図 35" descr="無題.png"/>
              <p:cNvPicPr>
                <a:picLocks noChangeAspect="1"/>
              </p:cNvPicPr>
              <p:nvPr/>
            </p:nvPicPr>
            <p:blipFill>
              <a:blip r:embed="rId3" cstate="print"/>
              <a:srcRect/>
              <a:stretch>
                <a:fillRect/>
              </a:stretch>
            </p:blipFill>
            <p:spPr bwMode="auto">
              <a:xfrm>
                <a:off x="2362200" y="5025325"/>
                <a:ext cx="2171700" cy="1360863"/>
              </a:xfrm>
              <a:prstGeom prst="rect">
                <a:avLst/>
              </a:prstGeom>
              <a:noFill/>
              <a:ln w="9525">
                <a:noFill/>
                <a:miter lim="800000"/>
                <a:headEnd/>
                <a:tailEnd/>
              </a:ln>
            </p:spPr>
          </p:pic>
          <p:sp>
            <p:nvSpPr>
              <p:cNvPr id="71" name="角丸四角形 43"/>
              <p:cNvSpPr>
                <a:spLocks noChangeArrowheads="1"/>
              </p:cNvSpPr>
              <p:nvPr/>
            </p:nvSpPr>
            <p:spPr bwMode="auto">
              <a:xfrm>
                <a:off x="2362200" y="5038724"/>
                <a:ext cx="662798" cy="376035"/>
              </a:xfrm>
              <a:prstGeom prst="roundRect">
                <a:avLst>
                  <a:gd name="adj" fmla="val 16667"/>
                </a:avLst>
              </a:prstGeom>
              <a:solidFill>
                <a:schemeClr val="accent2"/>
              </a:solidFill>
              <a:ln w="9525">
                <a:solidFill>
                  <a:schemeClr val="tx1"/>
                </a:solidFill>
                <a:miter lim="800000"/>
                <a:headEnd/>
                <a:tailEnd/>
              </a:ln>
            </p:spPr>
            <p:txBody>
              <a:bodyPr wrap="none" anchor="ctr"/>
              <a:lstStyle/>
              <a:p>
                <a:r>
                  <a:rPr lang="ja-JP" altLang="en-US" sz="923" b="1" dirty="0">
                    <a:solidFill>
                      <a:prstClr val="white"/>
                    </a:solidFill>
                  </a:rPr>
                  <a:t>エネルギー</a:t>
                </a:r>
                <a:endParaRPr lang="en-US" altLang="ja-JP" sz="923" b="1" dirty="0">
                  <a:solidFill>
                    <a:prstClr val="white"/>
                  </a:solidFill>
                </a:endParaRPr>
              </a:p>
              <a:p>
                <a:r>
                  <a:rPr lang="ja-JP" altLang="en-US" sz="923" b="1" dirty="0">
                    <a:solidFill>
                      <a:prstClr val="white"/>
                    </a:solidFill>
                  </a:rPr>
                  <a:t>面的利用</a:t>
                </a:r>
                <a:endParaRPr lang="en-US" altLang="ja-JP" sz="923" b="1" dirty="0">
                  <a:solidFill>
                    <a:prstClr val="white"/>
                  </a:solidFill>
                </a:endParaRPr>
              </a:p>
              <a:p>
                <a:r>
                  <a:rPr lang="ja-JP" altLang="en-US" sz="923" b="1" dirty="0">
                    <a:solidFill>
                      <a:prstClr val="white"/>
                    </a:solidFill>
                  </a:rPr>
                  <a:t>（イメージ）</a:t>
                </a:r>
                <a:endParaRPr lang="ja-JP" altLang="en-US" sz="923" b="1" dirty="0">
                  <a:solidFill>
                    <a:srgbClr val="000099"/>
                  </a:solidFill>
                  <a:latin typeface="HG創英角ｺﾞｼｯｸUB" pitchFamily="49" charset="-128"/>
                  <a:ea typeface="HG創英角ｺﾞｼｯｸUB" pitchFamily="49" charset="-128"/>
                </a:endParaRPr>
              </a:p>
            </p:txBody>
          </p:sp>
        </p:grpSp>
        <p:sp>
          <p:nvSpPr>
            <p:cNvPr id="68" name="角丸四角形 47"/>
            <p:cNvSpPr>
              <a:spLocks noChangeArrowheads="1"/>
            </p:cNvSpPr>
            <p:nvPr/>
          </p:nvSpPr>
          <p:spPr bwMode="auto">
            <a:xfrm>
              <a:off x="3609975" y="6586538"/>
              <a:ext cx="1358900" cy="150812"/>
            </a:xfrm>
            <a:prstGeom prst="roundRect">
              <a:avLst>
                <a:gd name="adj" fmla="val 16667"/>
              </a:avLst>
            </a:prstGeom>
            <a:solidFill>
              <a:srgbClr val="FFEEB9"/>
            </a:solidFill>
            <a:ln w="9525">
              <a:solidFill>
                <a:schemeClr val="tx1"/>
              </a:solidFill>
              <a:miter lim="800000"/>
              <a:headEnd/>
              <a:tailEnd/>
            </a:ln>
          </p:spPr>
          <p:txBody>
            <a:bodyPr wrap="none" lIns="96356" tIns="48179" rIns="96356" bIns="48179" anchor="ctr"/>
            <a:lstStyle/>
            <a:p>
              <a:pPr algn="ctr">
                <a:lnSpc>
                  <a:spcPct val="135000"/>
                </a:lnSpc>
                <a:spcBef>
                  <a:spcPct val="40000"/>
                </a:spcBef>
              </a:pPr>
              <a:endParaRPr lang="ja-JP" altLang="en-US" sz="1662" b="1">
                <a:solidFill>
                  <a:srgbClr val="000099"/>
                </a:solidFill>
                <a:latin typeface="HG創英角ｺﾞｼｯｸUB" pitchFamily="49" charset="-128"/>
                <a:ea typeface="HG創英角ｺﾞｼｯｸUB" pitchFamily="49" charset="-128"/>
              </a:endParaRPr>
            </a:p>
          </p:txBody>
        </p:sp>
        <p:sp>
          <p:nvSpPr>
            <p:cNvPr id="69" name="テキスト ボックス 46"/>
            <p:cNvSpPr txBox="1">
              <a:spLocks noChangeArrowheads="1"/>
            </p:cNvSpPr>
            <p:nvPr/>
          </p:nvSpPr>
          <p:spPr bwMode="auto">
            <a:xfrm>
              <a:off x="3702233" y="6575851"/>
              <a:ext cx="1251099" cy="189148"/>
            </a:xfrm>
            <a:prstGeom prst="rect">
              <a:avLst/>
            </a:prstGeom>
            <a:noFill/>
            <a:ln w="9525">
              <a:noFill/>
              <a:miter lim="800000"/>
              <a:headEnd/>
              <a:tailEnd/>
            </a:ln>
          </p:spPr>
          <p:txBody>
            <a:bodyPr wrap="none" lIns="96356" tIns="48179" rIns="96356" bIns="48179">
              <a:spAutoFit/>
            </a:bodyPr>
            <a:lstStyle/>
            <a:p>
              <a:pPr algn="ctr"/>
              <a:r>
                <a:rPr lang="ja-JP" altLang="en-US" sz="831" b="1" dirty="0">
                  <a:solidFill>
                    <a:prstClr val="black"/>
                  </a:solidFill>
                </a:rPr>
                <a:t>エネルギーのネットワーク化</a:t>
              </a:r>
            </a:p>
          </p:txBody>
        </p:sp>
      </p:grpSp>
      <p:sp>
        <p:nvSpPr>
          <p:cNvPr id="23" name="正方形/長方形 22"/>
          <p:cNvSpPr/>
          <p:nvPr/>
        </p:nvSpPr>
        <p:spPr>
          <a:xfrm>
            <a:off x="8632368" y="6633356"/>
            <a:ext cx="432048" cy="180020"/>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１３</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96122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1641" y="18158"/>
            <a:ext cx="9144000" cy="576064"/>
          </a:xfrm>
          <a:prstGeom prst="rect">
            <a:avLst/>
          </a:prstGeom>
          <a:solidFill>
            <a:srgbClr val="002060"/>
          </a:solidFill>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kern="1200">
                <a:solidFill>
                  <a:schemeClr val="lt1"/>
                </a:solidFill>
                <a:latin typeface="+mn-lt"/>
                <a:ea typeface="+mn-ea"/>
                <a:cs typeface="+mn-cs"/>
              </a:defRPr>
            </a:lvl1pPr>
            <a:lvl2pPr algn="ctr" rtl="0" eaLnBrk="0" fontAlgn="base" hangingPunct="0">
              <a:spcBef>
                <a:spcPct val="0"/>
              </a:spcBef>
              <a:spcAft>
                <a:spcPct val="0"/>
              </a:spcAft>
              <a:defRPr kumimoji="1" sz="4400">
                <a:solidFill>
                  <a:schemeClr val="lt1"/>
                </a:solidFill>
                <a:latin typeface="+mn-lt"/>
                <a:ea typeface="+mn-ea"/>
                <a:cs typeface="+mn-cs"/>
              </a:defRPr>
            </a:lvl2pPr>
            <a:lvl3pPr algn="ctr" rtl="0" eaLnBrk="0" fontAlgn="base" hangingPunct="0">
              <a:spcBef>
                <a:spcPct val="0"/>
              </a:spcBef>
              <a:spcAft>
                <a:spcPct val="0"/>
              </a:spcAft>
              <a:defRPr kumimoji="1" sz="4400">
                <a:solidFill>
                  <a:schemeClr val="lt1"/>
                </a:solidFill>
                <a:latin typeface="+mn-lt"/>
                <a:ea typeface="+mn-ea"/>
                <a:cs typeface="+mn-cs"/>
              </a:defRPr>
            </a:lvl3pPr>
            <a:lvl4pPr algn="ctr" rtl="0" eaLnBrk="0" fontAlgn="base" hangingPunct="0">
              <a:spcBef>
                <a:spcPct val="0"/>
              </a:spcBef>
              <a:spcAft>
                <a:spcPct val="0"/>
              </a:spcAft>
              <a:defRPr kumimoji="1" sz="4400">
                <a:solidFill>
                  <a:schemeClr val="lt1"/>
                </a:solidFill>
                <a:latin typeface="+mn-lt"/>
                <a:ea typeface="+mn-ea"/>
                <a:cs typeface="+mn-cs"/>
              </a:defRPr>
            </a:lvl4pPr>
            <a:lvl5pPr algn="ctr" rtl="0" eaLnBrk="0" fontAlgn="base" hangingPunct="0">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船場地区におけるエネルギー面的利用促進の取組み</a:t>
            </a:r>
            <a:endParaRPr lang="en-US" altLang="ja-JP"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5"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45" y="1196752"/>
            <a:ext cx="9070363"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角丸四角形 1"/>
          <p:cNvSpPr/>
          <p:nvPr/>
        </p:nvSpPr>
        <p:spPr>
          <a:xfrm>
            <a:off x="971600" y="5935867"/>
            <a:ext cx="2880320" cy="360040"/>
          </a:xfrm>
          <a:prstGeom prst="round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3923928" y="6237312"/>
            <a:ext cx="4824536" cy="0"/>
          </a:xfrm>
          <a:prstGeom prst="line">
            <a:avLst/>
          </a:prstGeom>
          <a:ln w="34925">
            <a:solidFill>
              <a:srgbClr val="FF0000"/>
            </a:solidFill>
          </a:ln>
        </p:spPr>
        <p:style>
          <a:lnRef idx="1">
            <a:schemeClr val="dk1"/>
          </a:lnRef>
          <a:fillRef idx="0">
            <a:schemeClr val="dk1"/>
          </a:fillRef>
          <a:effectRef idx="0">
            <a:schemeClr val="dk1"/>
          </a:effectRef>
          <a:fontRef idx="minor">
            <a:schemeClr val="tx1"/>
          </a:fontRef>
        </p:style>
      </p:cxnSp>
      <p:cxnSp>
        <p:nvCxnSpPr>
          <p:cNvPr id="8" name="直線コネクタ 7"/>
          <p:cNvCxnSpPr/>
          <p:nvPr/>
        </p:nvCxnSpPr>
        <p:spPr>
          <a:xfrm>
            <a:off x="4427984" y="5445224"/>
            <a:ext cx="3456384" cy="0"/>
          </a:xfrm>
          <a:prstGeom prst="line">
            <a:avLst/>
          </a:prstGeom>
          <a:ln w="34925">
            <a:solidFill>
              <a:srgbClr val="FF0000"/>
            </a:solidFill>
          </a:ln>
        </p:spPr>
        <p:style>
          <a:lnRef idx="1">
            <a:schemeClr val="dk1"/>
          </a:lnRef>
          <a:fillRef idx="0">
            <a:schemeClr val="dk1"/>
          </a:fillRef>
          <a:effectRef idx="0">
            <a:schemeClr val="dk1"/>
          </a:effectRef>
          <a:fontRef idx="minor">
            <a:schemeClr val="tx1"/>
          </a:fontRef>
        </p:style>
      </p:cxnSp>
      <p:cxnSp>
        <p:nvCxnSpPr>
          <p:cNvPr id="10" name="直線コネクタ 9"/>
          <p:cNvCxnSpPr/>
          <p:nvPr/>
        </p:nvCxnSpPr>
        <p:spPr>
          <a:xfrm>
            <a:off x="467544" y="5661248"/>
            <a:ext cx="4320480" cy="0"/>
          </a:xfrm>
          <a:prstGeom prst="line">
            <a:avLst/>
          </a:prstGeom>
          <a:ln w="34925">
            <a:solidFill>
              <a:srgbClr val="FF0000"/>
            </a:solidFill>
          </a:ln>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a:xfrm flipV="1">
            <a:off x="8212596" y="5445224"/>
            <a:ext cx="783704" cy="8384"/>
          </a:xfrm>
          <a:prstGeom prst="line">
            <a:avLst/>
          </a:prstGeom>
          <a:ln w="34925">
            <a:solidFill>
              <a:srgbClr val="FF0000"/>
            </a:solidFill>
          </a:ln>
        </p:spPr>
        <p:style>
          <a:lnRef idx="1">
            <a:schemeClr val="dk1"/>
          </a:lnRef>
          <a:fillRef idx="0">
            <a:schemeClr val="dk1"/>
          </a:fillRef>
          <a:effectRef idx="0">
            <a:schemeClr val="dk1"/>
          </a:effectRef>
          <a:fontRef idx="minor">
            <a:schemeClr val="tx1"/>
          </a:fontRef>
        </p:style>
      </p:cxnSp>
      <p:sp>
        <p:nvSpPr>
          <p:cNvPr id="11" name="正方形/長方形 10"/>
          <p:cNvSpPr/>
          <p:nvPr/>
        </p:nvSpPr>
        <p:spPr>
          <a:xfrm>
            <a:off x="477967" y="734547"/>
            <a:ext cx="9108504" cy="369332"/>
          </a:xfrm>
          <a:prstGeom prst="rect">
            <a:avLst/>
          </a:prstGeom>
        </p:spPr>
        <p:txBody>
          <a:bodyPr wrap="square">
            <a:spAutoFit/>
          </a:bodyPr>
          <a:lstStyle/>
          <a:p>
            <a:r>
              <a:rPr lang="ja-JP" altLang="en-US" spc="50" dirty="0">
                <a:solidFill>
                  <a:srgbClr val="002060"/>
                </a:solidFill>
                <a:latin typeface="メイリオ" panose="020B0604030504040204" pitchFamily="50" charset="-128"/>
                <a:ea typeface="メイリオ" panose="020B0604030504040204" pitchFamily="50" charset="-128"/>
              </a:rPr>
              <a:t>国土交通省　災害時業務継続地区</a:t>
            </a:r>
            <a:r>
              <a:rPr lang="en-US" altLang="ja-JP" spc="50" dirty="0">
                <a:solidFill>
                  <a:srgbClr val="002060"/>
                </a:solidFill>
                <a:latin typeface="メイリオ" panose="020B0604030504040204" pitchFamily="50" charset="-128"/>
                <a:ea typeface="メイリオ" panose="020B0604030504040204" pitchFamily="50" charset="-128"/>
              </a:rPr>
              <a:t>(BCD)</a:t>
            </a:r>
            <a:r>
              <a:rPr lang="ja-JP" altLang="en-US" spc="50" dirty="0">
                <a:solidFill>
                  <a:srgbClr val="002060"/>
                </a:solidFill>
                <a:latin typeface="メイリオ" panose="020B0604030504040204" pitchFamily="50" charset="-128"/>
                <a:ea typeface="メイリオ" panose="020B0604030504040204" pitchFamily="50" charset="-128"/>
              </a:rPr>
              <a:t>整備緊急促進事業（大阪市船場地区）</a:t>
            </a:r>
          </a:p>
        </p:txBody>
      </p:sp>
      <p:sp>
        <p:nvSpPr>
          <p:cNvPr id="14" name="正方形/長方形 13"/>
          <p:cNvSpPr/>
          <p:nvPr/>
        </p:nvSpPr>
        <p:spPr>
          <a:xfrm>
            <a:off x="8567038" y="128609"/>
            <a:ext cx="432048" cy="180020"/>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１４</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734989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1641" y="18158"/>
            <a:ext cx="9144000" cy="576064"/>
          </a:xfrm>
          <a:prstGeom prst="rect">
            <a:avLst/>
          </a:prstGeom>
          <a:solidFill>
            <a:srgbClr val="002060"/>
          </a:solidFill>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kern="1200">
                <a:solidFill>
                  <a:schemeClr val="lt1"/>
                </a:solidFill>
                <a:latin typeface="+mn-lt"/>
                <a:ea typeface="+mn-ea"/>
                <a:cs typeface="+mn-cs"/>
              </a:defRPr>
            </a:lvl1pPr>
            <a:lvl2pPr algn="ctr" rtl="0" eaLnBrk="0" fontAlgn="base" hangingPunct="0">
              <a:spcBef>
                <a:spcPct val="0"/>
              </a:spcBef>
              <a:spcAft>
                <a:spcPct val="0"/>
              </a:spcAft>
              <a:defRPr kumimoji="1" sz="4400">
                <a:solidFill>
                  <a:schemeClr val="lt1"/>
                </a:solidFill>
                <a:latin typeface="+mn-lt"/>
                <a:ea typeface="+mn-ea"/>
                <a:cs typeface="+mn-cs"/>
              </a:defRPr>
            </a:lvl2pPr>
            <a:lvl3pPr algn="ctr" rtl="0" eaLnBrk="0" fontAlgn="base" hangingPunct="0">
              <a:spcBef>
                <a:spcPct val="0"/>
              </a:spcBef>
              <a:spcAft>
                <a:spcPct val="0"/>
              </a:spcAft>
              <a:defRPr kumimoji="1" sz="4400">
                <a:solidFill>
                  <a:schemeClr val="lt1"/>
                </a:solidFill>
                <a:latin typeface="+mn-lt"/>
                <a:ea typeface="+mn-ea"/>
                <a:cs typeface="+mn-cs"/>
              </a:defRPr>
            </a:lvl3pPr>
            <a:lvl4pPr algn="ctr" rtl="0" eaLnBrk="0" fontAlgn="base" hangingPunct="0">
              <a:spcBef>
                <a:spcPct val="0"/>
              </a:spcBef>
              <a:spcAft>
                <a:spcPct val="0"/>
              </a:spcAft>
              <a:defRPr kumimoji="1" sz="4400">
                <a:solidFill>
                  <a:schemeClr val="lt1"/>
                </a:solidFill>
                <a:latin typeface="+mn-lt"/>
                <a:ea typeface="+mn-ea"/>
                <a:cs typeface="+mn-cs"/>
              </a:defRPr>
            </a:lvl4pPr>
            <a:lvl5pPr algn="ctr" rtl="0" eaLnBrk="0" fontAlgn="base" hangingPunct="0">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船場地区におけるエネルギー面的利用促進の取組み</a:t>
            </a:r>
            <a:endParaRPr lang="en-US" altLang="ja-JP"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496" y="684854"/>
            <a:ext cx="8149467" cy="182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1988840"/>
            <a:ext cx="2319841" cy="4536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509100"/>
            <a:ext cx="4436148" cy="417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7"/>
          <p:cNvPicPr>
            <a:picLocks noChangeAspect="1" noChangeArrowheads="1"/>
          </p:cNvPicPr>
          <p:nvPr/>
        </p:nvPicPr>
        <p:blipFill>
          <a:blip r:embed="rId5">
            <a:extLst>
              <a:ext uri="{28A0092B-C50C-407E-A947-70E740481C1C}">
                <a14:useLocalDpi xmlns:a14="http://schemas.microsoft.com/office/drawing/2010/main" val="0"/>
              </a:ext>
            </a:extLst>
          </a:blip>
          <a:srcRect l="22690" t="34930" r="49811" b="27505"/>
          <a:stretch>
            <a:fillRect/>
          </a:stretch>
        </p:blipFill>
        <p:spPr bwMode="auto">
          <a:xfrm>
            <a:off x="5652120" y="5517232"/>
            <a:ext cx="952992" cy="873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直線コネクタ 8"/>
          <p:cNvCxnSpPr/>
          <p:nvPr/>
        </p:nvCxnSpPr>
        <p:spPr>
          <a:xfrm>
            <a:off x="6804248" y="1628800"/>
            <a:ext cx="720080" cy="0"/>
          </a:xfrm>
          <a:prstGeom prst="line">
            <a:avLst/>
          </a:prstGeom>
          <a:ln w="34925">
            <a:solidFill>
              <a:srgbClr val="FF0000"/>
            </a:solidFill>
          </a:ln>
        </p:spPr>
        <p:style>
          <a:lnRef idx="1">
            <a:schemeClr val="dk1"/>
          </a:lnRef>
          <a:fillRef idx="0">
            <a:schemeClr val="dk1"/>
          </a:fillRef>
          <a:effectRef idx="0">
            <a:schemeClr val="dk1"/>
          </a:effectRef>
          <a:fontRef idx="minor">
            <a:schemeClr val="tx1"/>
          </a:fontRef>
        </p:style>
      </p:cxnSp>
      <p:cxnSp>
        <p:nvCxnSpPr>
          <p:cNvPr id="14" name="直線コネクタ 13"/>
          <p:cNvCxnSpPr/>
          <p:nvPr/>
        </p:nvCxnSpPr>
        <p:spPr>
          <a:xfrm>
            <a:off x="467544" y="1628800"/>
            <a:ext cx="1296144" cy="0"/>
          </a:xfrm>
          <a:prstGeom prst="line">
            <a:avLst/>
          </a:prstGeom>
          <a:ln w="34925">
            <a:solidFill>
              <a:srgbClr val="FF0000"/>
            </a:solidFill>
          </a:ln>
        </p:spPr>
        <p:style>
          <a:lnRef idx="1">
            <a:schemeClr val="dk1"/>
          </a:lnRef>
          <a:fillRef idx="0">
            <a:schemeClr val="dk1"/>
          </a:fillRef>
          <a:effectRef idx="0">
            <a:schemeClr val="dk1"/>
          </a:effectRef>
          <a:fontRef idx="minor">
            <a:schemeClr val="tx1"/>
          </a:fontRef>
        </p:style>
      </p:cxnSp>
      <p:cxnSp>
        <p:nvCxnSpPr>
          <p:cNvPr id="18" name="直線コネクタ 17"/>
          <p:cNvCxnSpPr/>
          <p:nvPr/>
        </p:nvCxnSpPr>
        <p:spPr>
          <a:xfrm>
            <a:off x="611560" y="1237696"/>
            <a:ext cx="720080" cy="0"/>
          </a:xfrm>
          <a:prstGeom prst="line">
            <a:avLst/>
          </a:prstGeom>
          <a:ln w="34925">
            <a:solidFill>
              <a:srgbClr val="FF0000"/>
            </a:solidFill>
          </a:ln>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a:off x="4644008" y="1241464"/>
            <a:ext cx="3540955" cy="0"/>
          </a:xfrm>
          <a:prstGeom prst="line">
            <a:avLst/>
          </a:prstGeom>
          <a:ln w="34925">
            <a:solidFill>
              <a:srgbClr val="FF0000"/>
            </a:solidFill>
          </a:ln>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a:off x="323528" y="1426424"/>
            <a:ext cx="2376000" cy="0"/>
          </a:xfrm>
          <a:prstGeom prst="line">
            <a:avLst/>
          </a:prstGeom>
          <a:ln w="34925">
            <a:solidFill>
              <a:srgbClr val="FF0000"/>
            </a:solidFill>
          </a:ln>
        </p:spPr>
        <p:style>
          <a:lnRef idx="1">
            <a:schemeClr val="dk1"/>
          </a:lnRef>
          <a:fillRef idx="0">
            <a:schemeClr val="dk1"/>
          </a:fillRef>
          <a:effectRef idx="0">
            <a:schemeClr val="dk1"/>
          </a:effectRef>
          <a:fontRef idx="minor">
            <a:schemeClr val="tx1"/>
          </a:fontRef>
        </p:style>
      </p:cxnSp>
      <p:sp>
        <p:nvSpPr>
          <p:cNvPr id="15" name="正方形/長方形 14"/>
          <p:cNvSpPr/>
          <p:nvPr/>
        </p:nvSpPr>
        <p:spPr>
          <a:xfrm>
            <a:off x="8632368" y="6633356"/>
            <a:ext cx="432048" cy="180020"/>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１５</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57352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1641" y="18158"/>
            <a:ext cx="9144000" cy="576064"/>
          </a:xfrm>
          <a:prstGeom prst="rect">
            <a:avLst/>
          </a:prstGeom>
          <a:solidFill>
            <a:srgbClr val="002060"/>
          </a:solidFill>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kern="1200">
                <a:solidFill>
                  <a:schemeClr val="lt1"/>
                </a:solidFill>
                <a:latin typeface="+mn-lt"/>
                <a:ea typeface="+mn-ea"/>
                <a:cs typeface="+mn-cs"/>
              </a:defRPr>
            </a:lvl1pPr>
            <a:lvl2pPr algn="ctr" rtl="0" eaLnBrk="0" fontAlgn="base" hangingPunct="0">
              <a:spcBef>
                <a:spcPct val="0"/>
              </a:spcBef>
              <a:spcAft>
                <a:spcPct val="0"/>
              </a:spcAft>
              <a:defRPr kumimoji="1" sz="4400">
                <a:solidFill>
                  <a:schemeClr val="lt1"/>
                </a:solidFill>
                <a:latin typeface="+mn-lt"/>
                <a:ea typeface="+mn-ea"/>
                <a:cs typeface="+mn-cs"/>
              </a:defRPr>
            </a:lvl2pPr>
            <a:lvl3pPr algn="ctr" rtl="0" eaLnBrk="0" fontAlgn="base" hangingPunct="0">
              <a:spcBef>
                <a:spcPct val="0"/>
              </a:spcBef>
              <a:spcAft>
                <a:spcPct val="0"/>
              </a:spcAft>
              <a:defRPr kumimoji="1" sz="4400">
                <a:solidFill>
                  <a:schemeClr val="lt1"/>
                </a:solidFill>
                <a:latin typeface="+mn-lt"/>
                <a:ea typeface="+mn-ea"/>
                <a:cs typeface="+mn-cs"/>
              </a:defRPr>
            </a:lvl3pPr>
            <a:lvl4pPr algn="ctr" rtl="0" eaLnBrk="0" fontAlgn="base" hangingPunct="0">
              <a:spcBef>
                <a:spcPct val="0"/>
              </a:spcBef>
              <a:spcAft>
                <a:spcPct val="0"/>
              </a:spcAft>
              <a:defRPr kumimoji="1" sz="4400">
                <a:solidFill>
                  <a:schemeClr val="lt1"/>
                </a:solidFill>
                <a:latin typeface="+mn-lt"/>
                <a:ea typeface="+mn-ea"/>
                <a:cs typeface="+mn-cs"/>
              </a:defRPr>
            </a:lvl4pPr>
            <a:lvl5pPr algn="ctr" rtl="0" eaLnBrk="0" fontAlgn="base" hangingPunct="0">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船場地区におけるエネルギー面的利用促進の取組み</a:t>
            </a:r>
            <a:endParaRPr lang="en-US" altLang="ja-JP"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9464" y="908720"/>
            <a:ext cx="9252000" cy="5028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線コネクタ 4"/>
          <p:cNvCxnSpPr/>
          <p:nvPr/>
        </p:nvCxnSpPr>
        <p:spPr>
          <a:xfrm>
            <a:off x="7452319" y="2043432"/>
            <a:ext cx="1440000" cy="0"/>
          </a:xfrm>
          <a:prstGeom prst="line">
            <a:avLst/>
          </a:prstGeom>
          <a:ln w="34925">
            <a:solidFill>
              <a:srgbClr val="FF0000"/>
            </a:solidFill>
          </a:ln>
        </p:spPr>
        <p:style>
          <a:lnRef idx="1">
            <a:schemeClr val="dk1"/>
          </a:lnRef>
          <a:fillRef idx="0">
            <a:schemeClr val="dk1"/>
          </a:fillRef>
          <a:effectRef idx="0">
            <a:schemeClr val="dk1"/>
          </a:effectRef>
          <a:fontRef idx="minor">
            <a:schemeClr val="tx1"/>
          </a:fontRef>
        </p:style>
      </p:cxnSp>
      <p:sp>
        <p:nvSpPr>
          <p:cNvPr id="7" name="正方形/長方形 6"/>
          <p:cNvSpPr/>
          <p:nvPr/>
        </p:nvSpPr>
        <p:spPr>
          <a:xfrm>
            <a:off x="8692041" y="25631"/>
            <a:ext cx="432048" cy="180020"/>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１６</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296863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263103" y="2653979"/>
            <a:ext cx="8532857" cy="3079277"/>
          </a:xfrm>
          <a:prstGeom prst="rect">
            <a:avLst/>
          </a:prstGeom>
        </p:spPr>
      </p:pic>
      <p:sp>
        <p:nvSpPr>
          <p:cNvPr id="6" name="Text Box 239"/>
          <p:cNvSpPr txBox="1">
            <a:spLocks noChangeArrowheads="1"/>
          </p:cNvSpPr>
          <p:nvPr/>
        </p:nvSpPr>
        <p:spPr bwMode="auto">
          <a:xfrm>
            <a:off x="2843808" y="6022877"/>
            <a:ext cx="6787184" cy="312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84406" tIns="42203" rIns="84406" bIns="42203" anchor="t" anchorCtr="0" upright="1">
            <a:spAutoFit/>
          </a:bodyPr>
          <a:lstStyle/>
          <a:p>
            <a:pPr marL="91442" indent="-91442" algn="just"/>
            <a:r>
              <a:rPr lang="en-US" altLang="ja-JP" sz="1477"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77" kern="100" dirty="0" smtClean="0">
                <a:latin typeface="Meiryo UI" panose="020B0604030504040204" pitchFamily="50" charset="-128"/>
                <a:ea typeface="Meiryo UI" panose="020B0604030504040204" pitchFamily="50" charset="-128"/>
                <a:cs typeface="Times New Roman" panose="02020603050405020304" pitchFamily="18" charset="0"/>
              </a:rPr>
              <a:t>大阪市</a:t>
            </a:r>
            <a:r>
              <a:rPr lang="ja-JP" altLang="en-US" sz="1477" kern="100" dirty="0">
                <a:latin typeface="Meiryo UI" panose="020B0604030504040204" pitchFamily="50" charset="-128"/>
                <a:ea typeface="Meiryo UI" panose="020B0604030504040204" pitchFamily="50" charset="-128"/>
                <a:cs typeface="Times New Roman" panose="02020603050405020304" pitchFamily="18" charset="0"/>
              </a:rPr>
              <a:t>地球温暖化対策実行</a:t>
            </a:r>
            <a:r>
              <a:rPr lang="ja-JP" altLang="en-US" sz="1477" kern="100" dirty="0" smtClean="0">
                <a:latin typeface="Meiryo UI" panose="020B0604030504040204" pitchFamily="50" charset="-128"/>
                <a:ea typeface="Meiryo UI" panose="020B0604030504040204" pitchFamily="50" charset="-128"/>
                <a:cs typeface="Times New Roman" panose="02020603050405020304" pitchFamily="18" charset="0"/>
              </a:rPr>
              <a:t>計画</a:t>
            </a:r>
            <a:r>
              <a:rPr lang="en-US" altLang="ja-JP" sz="1477"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77" kern="100" dirty="0">
                <a:latin typeface="Meiryo UI" panose="020B0604030504040204" pitchFamily="50" charset="-128"/>
                <a:ea typeface="Meiryo UI" panose="020B0604030504040204" pitchFamily="50" charset="-128"/>
                <a:cs typeface="Times New Roman" panose="02020603050405020304" pitchFamily="18" charset="0"/>
              </a:rPr>
              <a:t>区域施策編</a:t>
            </a:r>
            <a:r>
              <a:rPr lang="en-US" altLang="ja-JP" sz="1477"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477" kern="100" dirty="0">
                <a:latin typeface="Meiryo UI" panose="020B0604030504040204" pitchFamily="50" charset="-128"/>
                <a:ea typeface="Meiryo UI" panose="020B0604030504040204" pitchFamily="50" charset="-128"/>
                <a:cs typeface="Times New Roman" panose="02020603050405020304" pitchFamily="18" charset="0"/>
              </a:rPr>
              <a:t>（改定計画案</a:t>
            </a:r>
            <a:r>
              <a:rPr lang="ja-JP" altLang="en-US" sz="1477" kern="100" dirty="0" smtClean="0">
                <a:latin typeface="Meiryo UI" panose="020B0604030504040204" pitchFamily="50" charset="-128"/>
                <a:ea typeface="Meiryo UI" panose="020B0604030504040204" pitchFamily="50" charset="-128"/>
                <a:cs typeface="Times New Roman" panose="02020603050405020304" pitchFamily="18" charset="0"/>
              </a:rPr>
              <a:t>）（抜粋）</a:t>
            </a:r>
            <a:endParaRPr lang="ja-JP" altLang="en-US" sz="1477"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7" name="Text Box 239"/>
          <p:cNvSpPr txBox="1">
            <a:spLocks noChangeArrowheads="1"/>
          </p:cNvSpPr>
          <p:nvPr/>
        </p:nvSpPr>
        <p:spPr bwMode="auto">
          <a:xfrm>
            <a:off x="409344" y="2260972"/>
            <a:ext cx="4652825" cy="3930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84406" tIns="42203" rIns="84406" bIns="42203" anchor="t" anchorCtr="0" upright="1">
            <a:spAutoFit/>
          </a:bodyPr>
          <a:lstStyle/>
          <a:p>
            <a:pPr marL="91442" indent="-91442" algn="just"/>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第</a:t>
            </a:r>
            <a:r>
              <a:rPr lang="en-US" altLang="ja-JP" sz="2000" kern="100" dirty="0">
                <a:latin typeface="Meiryo UI" panose="020B0604030504040204" pitchFamily="50" charset="-128"/>
                <a:ea typeface="Meiryo UI" panose="020B0604030504040204" pitchFamily="50" charset="-128"/>
                <a:cs typeface="Times New Roman" panose="02020603050405020304" pitchFamily="18" charset="0"/>
              </a:rPr>
              <a:t>5</a:t>
            </a: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章　</a:t>
            </a:r>
            <a:r>
              <a:rPr lang="ja-JP" altLang="en-US" sz="1846" kern="100" dirty="0" smtClean="0">
                <a:latin typeface="Meiryo UI" panose="020B0604030504040204" pitchFamily="50" charset="-128"/>
                <a:ea typeface="Meiryo UI" panose="020B0604030504040204" pitchFamily="50" charset="-128"/>
                <a:cs typeface="Times New Roman" panose="02020603050405020304" pitchFamily="18" charset="0"/>
              </a:rPr>
              <a:t>中長期</a:t>
            </a:r>
            <a:r>
              <a:rPr lang="ja-JP" altLang="en-US" sz="1846" kern="100" dirty="0">
                <a:latin typeface="Meiryo UI" panose="020B0604030504040204" pitchFamily="50" charset="-128"/>
                <a:ea typeface="Meiryo UI" panose="020B0604030504040204" pitchFamily="50" charset="-128"/>
                <a:cs typeface="Times New Roman" panose="02020603050405020304" pitchFamily="18" charset="0"/>
              </a:rPr>
              <a:t>を見据えた施策</a:t>
            </a:r>
          </a:p>
        </p:txBody>
      </p:sp>
      <p:sp>
        <p:nvSpPr>
          <p:cNvPr id="9" name="タイトル 1"/>
          <p:cNvSpPr txBox="1">
            <a:spLocks/>
          </p:cNvSpPr>
          <p:nvPr/>
        </p:nvSpPr>
        <p:spPr bwMode="auto">
          <a:xfrm>
            <a:off x="1641" y="18158"/>
            <a:ext cx="9144000" cy="576064"/>
          </a:xfrm>
          <a:prstGeom prst="rect">
            <a:avLst/>
          </a:prstGeom>
          <a:solidFill>
            <a:srgbClr val="002060"/>
          </a:solidFill>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kern="1200">
                <a:solidFill>
                  <a:schemeClr val="lt1"/>
                </a:solidFill>
                <a:latin typeface="+mn-lt"/>
                <a:ea typeface="+mn-ea"/>
                <a:cs typeface="+mn-cs"/>
              </a:defRPr>
            </a:lvl1pPr>
            <a:lvl2pPr algn="ctr" rtl="0" eaLnBrk="0" fontAlgn="base" hangingPunct="0">
              <a:spcBef>
                <a:spcPct val="0"/>
              </a:spcBef>
              <a:spcAft>
                <a:spcPct val="0"/>
              </a:spcAft>
              <a:defRPr kumimoji="1" sz="4400">
                <a:solidFill>
                  <a:schemeClr val="lt1"/>
                </a:solidFill>
                <a:latin typeface="+mn-lt"/>
                <a:ea typeface="+mn-ea"/>
                <a:cs typeface="+mn-cs"/>
              </a:defRPr>
            </a:lvl2pPr>
            <a:lvl3pPr algn="ctr" rtl="0" eaLnBrk="0" fontAlgn="base" hangingPunct="0">
              <a:spcBef>
                <a:spcPct val="0"/>
              </a:spcBef>
              <a:spcAft>
                <a:spcPct val="0"/>
              </a:spcAft>
              <a:defRPr kumimoji="1" sz="4400">
                <a:solidFill>
                  <a:schemeClr val="lt1"/>
                </a:solidFill>
                <a:latin typeface="+mn-lt"/>
                <a:ea typeface="+mn-ea"/>
                <a:cs typeface="+mn-cs"/>
              </a:defRPr>
            </a:lvl3pPr>
            <a:lvl4pPr algn="ctr" rtl="0" eaLnBrk="0" fontAlgn="base" hangingPunct="0">
              <a:spcBef>
                <a:spcPct val="0"/>
              </a:spcBef>
              <a:spcAft>
                <a:spcPct val="0"/>
              </a:spcAft>
              <a:defRPr kumimoji="1" sz="4400">
                <a:solidFill>
                  <a:schemeClr val="lt1"/>
                </a:solidFill>
                <a:latin typeface="+mn-lt"/>
                <a:ea typeface="+mn-ea"/>
                <a:cs typeface="+mn-cs"/>
              </a:defRPr>
            </a:lvl4pPr>
            <a:lvl5pPr algn="ctr" rtl="0" eaLnBrk="0" fontAlgn="base" hangingPunct="0">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船場地区におけるエネルギー面的利用促進の取組み</a:t>
            </a:r>
            <a:endParaRPr lang="en-US" altLang="ja-JP"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Text Box 2"/>
          <p:cNvSpPr txBox="1">
            <a:spLocks noChangeArrowheads="1"/>
          </p:cNvSpPr>
          <p:nvPr/>
        </p:nvSpPr>
        <p:spPr bwMode="auto">
          <a:xfrm>
            <a:off x="263103" y="868499"/>
            <a:ext cx="6109097" cy="369332"/>
          </a:xfrm>
          <a:prstGeom prst="rect">
            <a:avLst/>
          </a:prstGeom>
          <a:noFill/>
          <a:ln w="9525">
            <a:noFill/>
            <a:miter lim="800000"/>
            <a:headEnd/>
            <a:tailEnd/>
          </a:ln>
          <a:effec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b="1" dirty="0">
                <a:solidFill>
                  <a:srgbClr val="0000FF"/>
                </a:solidFill>
                <a:latin typeface="HG丸ｺﾞｼｯｸM-PRO" panose="020F0600000000000000" pitchFamily="50" charset="-128"/>
                <a:ea typeface="HG丸ｺﾞｼｯｸM-PRO" panose="020F0600000000000000" pitchFamily="50" charset="-128"/>
              </a:rPr>
              <a:t>５</a:t>
            </a:r>
            <a:r>
              <a:rPr lang="ja-JP" altLang="en-US" b="1" dirty="0" smtClean="0">
                <a:solidFill>
                  <a:srgbClr val="0000FF"/>
                </a:solidFill>
                <a:latin typeface="HG丸ｺﾞｼｯｸM-PRO" panose="020F0600000000000000" pitchFamily="50" charset="-128"/>
                <a:ea typeface="HG丸ｺﾞｼｯｸM-PRO" panose="020F0600000000000000" pitchFamily="50" charset="-128"/>
              </a:rPr>
              <a:t>．今後の面的</a:t>
            </a:r>
            <a:r>
              <a:rPr lang="ja-JP" altLang="en-US" b="1" dirty="0">
                <a:solidFill>
                  <a:srgbClr val="0000FF"/>
                </a:solidFill>
                <a:latin typeface="HG丸ｺﾞｼｯｸM-PRO" panose="020F0600000000000000" pitchFamily="50" charset="-128"/>
                <a:ea typeface="HG丸ｺﾞｼｯｸM-PRO" panose="020F0600000000000000" pitchFamily="50" charset="-128"/>
              </a:rPr>
              <a:t>利用導入へ</a:t>
            </a:r>
            <a:r>
              <a:rPr lang="ja-JP" altLang="en-US" b="1" dirty="0" smtClean="0">
                <a:solidFill>
                  <a:srgbClr val="0000FF"/>
                </a:solidFill>
                <a:latin typeface="HG丸ｺﾞｼｯｸM-PRO" panose="020F0600000000000000" pitchFamily="50" charset="-128"/>
                <a:ea typeface="HG丸ｺﾞｼｯｸM-PRO" panose="020F0600000000000000" pitchFamily="50" charset="-128"/>
              </a:rPr>
              <a:t>の</a:t>
            </a:r>
            <a:r>
              <a:rPr lang="ja-JP" altLang="en-US" b="1" dirty="0">
                <a:solidFill>
                  <a:srgbClr val="0000FF"/>
                </a:solidFill>
                <a:latin typeface="HG丸ｺﾞｼｯｸM-PRO" panose="020F0600000000000000" pitchFamily="50" charset="-128"/>
                <a:ea typeface="HG丸ｺﾞｼｯｸM-PRO" panose="020F0600000000000000" pitchFamily="50" charset="-128"/>
              </a:rPr>
              <a:t>更</a:t>
            </a:r>
            <a:r>
              <a:rPr lang="ja-JP" altLang="en-US" b="1" dirty="0" smtClean="0">
                <a:solidFill>
                  <a:srgbClr val="0000FF"/>
                </a:solidFill>
                <a:latin typeface="HG丸ｺﾞｼｯｸM-PRO" panose="020F0600000000000000" pitchFamily="50" charset="-128"/>
                <a:ea typeface="HG丸ｺﾞｼｯｸM-PRO" panose="020F0600000000000000" pitchFamily="50" charset="-128"/>
              </a:rPr>
              <a:t>なる取組について</a:t>
            </a:r>
            <a:endParaRPr lang="ja-JP" altLang="en-US" b="1" dirty="0">
              <a:solidFill>
                <a:srgbClr val="0000FF"/>
              </a:solidFill>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272339" y="1361129"/>
            <a:ext cx="7162647" cy="584775"/>
          </a:xfrm>
          <a:prstGeom prst="rect">
            <a:avLst/>
          </a:prstGeom>
        </p:spPr>
        <p:txBody>
          <a:bodyPr wrap="square">
            <a:spAutoFit/>
          </a:bodyPr>
          <a:lstStyle/>
          <a:p>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大阪市地球温暖化対策実行計画</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区域施策編</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（改定計画案</a:t>
            </a: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）に位置づけるなど、エネルギー面的利用導入を推進する仕組み作りを進めます。</a:t>
            </a:r>
            <a:endParaRPr lang="ja-JP" altLang="en-US" sz="1600" dirty="0"/>
          </a:p>
        </p:txBody>
      </p:sp>
      <p:sp>
        <p:nvSpPr>
          <p:cNvPr id="12" name="角丸四角形 11"/>
          <p:cNvSpPr/>
          <p:nvPr/>
        </p:nvSpPr>
        <p:spPr>
          <a:xfrm>
            <a:off x="132372" y="2158355"/>
            <a:ext cx="8882538" cy="4464496"/>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10" name="図 9"/>
          <p:cNvPicPr>
            <a:picLocks noChangeAspect="1"/>
          </p:cNvPicPr>
          <p:nvPr/>
        </p:nvPicPr>
        <p:blipFill>
          <a:blip r:embed="rId3"/>
          <a:stretch>
            <a:fillRect/>
          </a:stretch>
        </p:blipFill>
        <p:spPr>
          <a:xfrm rot="356593">
            <a:off x="7470113" y="1098129"/>
            <a:ext cx="1340143" cy="190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4" name="正方形/長方形 13"/>
          <p:cNvSpPr/>
          <p:nvPr/>
        </p:nvSpPr>
        <p:spPr>
          <a:xfrm>
            <a:off x="8676456" y="6633356"/>
            <a:ext cx="432048" cy="180020"/>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１７</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79335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53879" y="2565078"/>
            <a:ext cx="9017023" cy="4212000"/>
          </a:xfrm>
          <a:prstGeom prst="rect">
            <a:avLst/>
          </a:prstGeom>
          <a:solidFill>
            <a:schemeClr val="accent3">
              <a:lumMod val="40000"/>
              <a:lumOff val="60000"/>
            </a:schemeClr>
          </a:solidFill>
          <a:ln/>
        </p:spPr>
        <p:style>
          <a:lnRef idx="0">
            <a:schemeClr val="accent3"/>
          </a:lnRef>
          <a:fillRef idx="3">
            <a:schemeClr val="accent3"/>
          </a:fillRef>
          <a:effectRef idx="3">
            <a:schemeClr val="accent3"/>
          </a:effectRef>
          <a:fontRef idx="minor">
            <a:schemeClr val="lt1"/>
          </a:fontRef>
        </p:style>
        <p:txBody>
          <a:bodyPr wrap="square" lIns="91424" tIns="45713" rIns="91424" bIns="45713" anchor="ctr" anchorCtr="0">
            <a:noAutofit/>
          </a:bodyPr>
          <a:lstStyle/>
          <a:p>
            <a:pPr>
              <a:defRPr/>
            </a:pPr>
            <a:endPar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251520" y="2708920"/>
            <a:ext cx="8828494" cy="3096344"/>
          </a:xfrm>
          <a:prstGeom prst="rect">
            <a:avLst/>
          </a:prstGeom>
          <a:noFill/>
          <a:ln/>
          <a:effectLst/>
        </p:spPr>
        <p:style>
          <a:lnRef idx="0">
            <a:schemeClr val="accent3"/>
          </a:lnRef>
          <a:fillRef idx="3">
            <a:schemeClr val="accent3"/>
          </a:fillRef>
          <a:effectRef idx="3">
            <a:schemeClr val="accent3"/>
          </a:effectRef>
          <a:fontRef idx="minor">
            <a:schemeClr val="lt1"/>
          </a:fontRef>
        </p:style>
        <p:txBody>
          <a:bodyPr wrap="square" lIns="91424" tIns="143986" rIns="91424" bIns="45713" anchor="t" anchorCtr="0">
            <a:noAutofit/>
          </a:bodyPr>
          <a:lstStyle/>
          <a:p>
            <a:pPr>
              <a:defRPr/>
            </a:pP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目的</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大阪での</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バス普及への第一歩</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空港において</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バスの早期走行実現に向けた検討を行う</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参加メンバー</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トヨタ自動車、日野自動車、関西エアポート</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、岩谷産業、南海バス、大阪府</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活動状況</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今年度は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２回</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の検討会議を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開催し、</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バス導入における課題と解決策等について協議</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（主な課題）</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車両導入時⇒　車両価格（国補助金活用後もディーゼル車両との価格差が大きい）</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運用時⇒　水素価格（軽油との価格差）、メンテナンス費（修理期間やコストについて実績がほとんどない）</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環境</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整備</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水素ステーション側の受入態勢（将来的に</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バスが普及した場合の水素</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ステーション</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の対応能力）</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・本検討会議については、昨年</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の蓄電池・燃料電池国際カンファレンス（大阪府主催）や、</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燃料電　　</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池自動車等</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の普及促進に係る自治体連携会議</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」（経産省）の場で、</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社会への新たな取組のひとつと</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　</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て</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発信</a:t>
            </a:r>
          </a:p>
          <a:p>
            <a:pPr>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pPr>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2016000" y="2348880"/>
            <a:ext cx="5004000" cy="432000"/>
          </a:xfrm>
          <a:prstGeom prst="rect">
            <a:avLst/>
          </a:prstGeom>
          <a:solidFill>
            <a:schemeClr val="tx2">
              <a:lumMod val="40000"/>
              <a:lumOff val="60000"/>
            </a:schemeClr>
          </a:solidFill>
          <a:ln>
            <a:noFill/>
          </a:ln>
        </p:spPr>
        <p:txBody>
          <a:bodyPr wrap="square" lIns="0" tIns="0" rIns="0" bIns="0" rtlCol="0" anchor="ctr" anchorCtr="0">
            <a:noAutofit/>
          </a:bodyP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関西国際空港</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FC</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バス検討会議</a:t>
            </a:r>
            <a:endParaRPr kumimoji="1" lang="ja-JP" altLang="en-US" sz="2000" dirty="0"/>
          </a:p>
        </p:txBody>
      </p:sp>
      <p:sp>
        <p:nvSpPr>
          <p:cNvPr id="5" name="テキスト ボックス 4"/>
          <p:cNvSpPr txBox="1"/>
          <p:nvPr/>
        </p:nvSpPr>
        <p:spPr>
          <a:xfrm>
            <a:off x="539552" y="6372036"/>
            <a:ext cx="8136904" cy="369332"/>
          </a:xfrm>
          <a:prstGeom prst="rect">
            <a:avLst/>
          </a:prstGeom>
          <a:solidFill>
            <a:srgbClr val="002060"/>
          </a:solidFill>
          <a:ln>
            <a:solidFill>
              <a:schemeClr val="tx1"/>
            </a:solidFill>
            <a:prstDash val="dash"/>
          </a:ln>
        </p:spPr>
        <p:txBody>
          <a:bodyPr wrap="square" rtlCol="0">
            <a:spAutoFit/>
          </a:bodyPr>
          <a:lstStyle/>
          <a:p>
            <a:pPr algn="ctr">
              <a:defRPr/>
            </a:pPr>
            <a:r>
              <a:rPr lang="ja-JP" altLang="en-US"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２９年度、</a:t>
            </a:r>
            <a:r>
              <a:rPr lang="ja-JP" altLang="en-US"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関空島内</a:t>
            </a:r>
            <a:r>
              <a:rPr lang="ja-JP" altLang="en-US"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で</a:t>
            </a:r>
            <a:r>
              <a:rPr lang="en-US" altLang="ja-JP"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バス試乗会の</a:t>
            </a:r>
            <a:r>
              <a:rPr lang="ja-JP" altLang="en-US"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実施</a:t>
            </a:r>
            <a:r>
              <a:rPr lang="ja-JP" altLang="en-US"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を検討中</a:t>
            </a:r>
            <a:endParaRPr lang="ja-JP" altLang="en-US"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62991" y="1052760"/>
            <a:ext cx="9017023" cy="1079919"/>
          </a:xfrm>
          <a:prstGeom prst="rect">
            <a:avLst/>
          </a:prstGeom>
          <a:solidFill>
            <a:schemeClr val="accent3">
              <a:lumMod val="40000"/>
              <a:lumOff val="60000"/>
            </a:schemeClr>
          </a:solidFill>
          <a:ln/>
        </p:spPr>
        <p:style>
          <a:lnRef idx="0">
            <a:schemeClr val="accent3"/>
          </a:lnRef>
          <a:fillRef idx="3">
            <a:schemeClr val="accent3"/>
          </a:fillRef>
          <a:effectRef idx="3">
            <a:schemeClr val="accent3"/>
          </a:effectRef>
          <a:fontRef idx="minor">
            <a:schemeClr val="lt1"/>
          </a:fontRef>
        </p:style>
        <p:txBody>
          <a:bodyPr wrap="square" lIns="91424" tIns="45713" rIns="91424" bIns="45713" anchor="ctr" anchorCtr="0">
            <a:noAutofit/>
          </a:bodyPr>
          <a:lstStyle/>
          <a:p>
            <a:pPr>
              <a:defRPr/>
            </a:pPr>
            <a:endPar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2016000" y="836760"/>
            <a:ext cx="5004000" cy="432000"/>
          </a:xfrm>
          <a:prstGeom prst="rect">
            <a:avLst/>
          </a:prstGeom>
          <a:solidFill>
            <a:schemeClr val="tx2">
              <a:lumMod val="40000"/>
              <a:lumOff val="60000"/>
            </a:schemeClr>
          </a:solidFill>
          <a:ln>
            <a:noFill/>
          </a:ln>
        </p:spPr>
        <p:txBody>
          <a:bodyPr wrap="square" lIns="0" tIns="0" rIns="0" bIns="0" rtlCol="0" anchor="ctr" anchorCtr="0">
            <a:noAutofit/>
          </a:bodyP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関西国際空港</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をフィールド</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に検討を開始</a:t>
            </a:r>
            <a:endParaRPr kumimoji="1" lang="ja-JP" altLang="en-US" sz="2000" dirty="0"/>
          </a:p>
        </p:txBody>
      </p:sp>
      <p:sp>
        <p:nvSpPr>
          <p:cNvPr id="19" name="正方形/長方形 18"/>
          <p:cNvSpPr/>
          <p:nvPr/>
        </p:nvSpPr>
        <p:spPr>
          <a:xfrm>
            <a:off x="252834" y="1196752"/>
            <a:ext cx="8639646" cy="919129"/>
          </a:xfrm>
          <a:prstGeom prst="rect">
            <a:avLst/>
          </a:prstGeom>
          <a:noFill/>
          <a:ln/>
          <a:effectLst/>
        </p:spPr>
        <p:style>
          <a:lnRef idx="0">
            <a:schemeClr val="accent3"/>
          </a:lnRef>
          <a:fillRef idx="3">
            <a:schemeClr val="accent3"/>
          </a:fillRef>
          <a:effectRef idx="3">
            <a:schemeClr val="accent3"/>
          </a:effectRef>
          <a:fontRef idx="minor">
            <a:schemeClr val="lt1"/>
          </a:fontRef>
        </p:style>
        <p:txBody>
          <a:bodyPr wrap="square" lIns="91424" tIns="143986" rIns="91424" bIns="45713" anchor="t" anchorCtr="0">
            <a:noAutofit/>
          </a:bodyPr>
          <a:lstStyle/>
          <a:p>
            <a:pPr>
              <a:defRP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バスを普及させる第一歩として</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FC</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バス研究会構成団体のうち、</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トヨタ自動車、</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日野自動車、関西エアポート、空港島内バス運行事業者（南海バス）等の関連事業者と大阪府を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交えて、関西</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国際空港を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フィールドに、</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バス実証の実現に向けた</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検討を開始する</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円/楕円 2"/>
          <p:cNvSpPr/>
          <p:nvPr/>
        </p:nvSpPr>
        <p:spPr>
          <a:xfrm>
            <a:off x="224075" y="819771"/>
            <a:ext cx="1656184" cy="4659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参考：第</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回</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会議</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報告</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二等辺三角形 19"/>
          <p:cNvSpPr/>
          <p:nvPr/>
        </p:nvSpPr>
        <p:spPr>
          <a:xfrm flipV="1">
            <a:off x="3868965" y="5877272"/>
            <a:ext cx="1550625" cy="357998"/>
          </a:xfrm>
          <a:prstGeom prst="triangle">
            <a:avLst>
              <a:gd name="adj" fmla="val 5320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円/楕円 13"/>
          <p:cNvSpPr/>
          <p:nvPr/>
        </p:nvSpPr>
        <p:spPr>
          <a:xfrm>
            <a:off x="177960" y="2354370"/>
            <a:ext cx="1656184" cy="4659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これまでの</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検討状況</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下矢印 1"/>
          <p:cNvSpPr/>
          <p:nvPr/>
        </p:nvSpPr>
        <p:spPr>
          <a:xfrm>
            <a:off x="3401886" y="1888392"/>
            <a:ext cx="2484784" cy="465978"/>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吹き出し 5"/>
          <p:cNvSpPr/>
          <p:nvPr/>
        </p:nvSpPr>
        <p:spPr>
          <a:xfrm>
            <a:off x="323528" y="5914297"/>
            <a:ext cx="1656184" cy="395023"/>
          </a:xfrm>
          <a:prstGeom prst="wedgeRectCallout">
            <a:avLst>
              <a:gd name="adj1" fmla="val 45546"/>
              <a:gd name="adj2" fmla="val 795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将来的な</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FC</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バス導入の</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足がかりとして</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p:cNvGrpSpPr/>
          <p:nvPr/>
        </p:nvGrpSpPr>
        <p:grpSpPr>
          <a:xfrm>
            <a:off x="-10186" y="-68484"/>
            <a:ext cx="9110937" cy="617164"/>
            <a:chOff x="-10186" y="-68484"/>
            <a:chExt cx="9110937" cy="617164"/>
          </a:xfrm>
        </p:grpSpPr>
        <p:sp>
          <p:nvSpPr>
            <p:cNvPr id="15" name="角丸四角形 14"/>
            <p:cNvSpPr/>
            <p:nvPr/>
          </p:nvSpPr>
          <p:spPr>
            <a:xfrm>
              <a:off x="-10186" y="-68484"/>
              <a:ext cx="9081088" cy="6171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8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28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バス研究会報告　</a:t>
              </a:r>
              <a:r>
                <a:rPr lang="en-US" altLang="ja-JP" sz="28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8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－１</a:t>
              </a:r>
              <a:endParaRPr lang="en-US" altLang="ja-JP" sz="2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コネクタ 15"/>
            <p:cNvCxnSpPr/>
            <p:nvPr/>
          </p:nvCxnSpPr>
          <p:spPr>
            <a:xfrm>
              <a:off x="115257" y="548680"/>
              <a:ext cx="8985494" cy="0"/>
            </a:xfrm>
            <a:prstGeom prst="line">
              <a:avLst/>
            </a:prstGeom>
            <a:ln w="1016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2" name="正方形/長方形 21"/>
          <p:cNvSpPr/>
          <p:nvPr/>
        </p:nvSpPr>
        <p:spPr>
          <a:xfrm>
            <a:off x="8604448" y="60078"/>
            <a:ext cx="432048" cy="180020"/>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504737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3" descr="D:\OyamaTo\Downloads\20170224_01_03_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4357" y="2276114"/>
            <a:ext cx="2498453" cy="1769738"/>
          </a:xfrm>
          <a:prstGeom prst="rect">
            <a:avLst/>
          </a:prstGeom>
          <a:noFill/>
          <a:extLst>
            <a:ext uri="{909E8E84-426E-40DD-AFC4-6F175D3DCCD1}">
              <a14:hiddenFill xmlns:a14="http://schemas.microsoft.com/office/drawing/2010/main">
                <a:solidFill>
                  <a:srgbClr val="FFFFFF"/>
                </a:solidFill>
              </a14:hiddenFill>
            </a:ext>
          </a:extLst>
        </p:spPr>
      </p:pic>
      <p:sp>
        <p:nvSpPr>
          <p:cNvPr id="3" name="角丸四角形 2"/>
          <p:cNvSpPr/>
          <p:nvPr/>
        </p:nvSpPr>
        <p:spPr>
          <a:xfrm>
            <a:off x="4587267" y="4038814"/>
            <a:ext cx="4377221" cy="26305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dirty="0">
                <a:solidFill>
                  <a:schemeClr val="tx1"/>
                </a:solidFill>
              </a:rPr>
              <a:t>　</a:t>
            </a:r>
            <a:r>
              <a:rPr lang="ja-JP" altLang="en-US" sz="1600" dirty="0" smtClean="0">
                <a:solidFill>
                  <a:schemeClr val="tx1"/>
                </a:solidFill>
              </a:rPr>
              <a:t>　</a:t>
            </a:r>
            <a:endParaRPr kumimoji="1" lang="ja-JP" altLang="en-US" sz="1600" dirty="0">
              <a:solidFill>
                <a:schemeClr val="tx1"/>
              </a:solidFill>
            </a:endParaRPr>
          </a:p>
        </p:txBody>
      </p:sp>
      <p:sp>
        <p:nvSpPr>
          <p:cNvPr id="12" name="正方形/長方形 11"/>
          <p:cNvSpPr/>
          <p:nvPr/>
        </p:nvSpPr>
        <p:spPr>
          <a:xfrm>
            <a:off x="13645008" y="-495436"/>
            <a:ext cx="8778390" cy="5256584"/>
          </a:xfrm>
          <a:prstGeom prst="rect">
            <a:avLst/>
          </a:prstGeom>
          <a:solidFill>
            <a:schemeClr val="accent3">
              <a:lumMod val="40000"/>
              <a:lumOff val="60000"/>
            </a:schemeClr>
          </a:solidFill>
          <a:ln/>
        </p:spPr>
        <p:style>
          <a:lnRef idx="0">
            <a:schemeClr val="accent3"/>
          </a:lnRef>
          <a:fillRef idx="3">
            <a:schemeClr val="accent3"/>
          </a:fillRef>
          <a:effectRef idx="3">
            <a:schemeClr val="accent3"/>
          </a:effectRef>
          <a:fontRef idx="minor">
            <a:schemeClr val="lt1"/>
          </a:fontRef>
        </p:style>
        <p:txBody>
          <a:bodyPr wrap="square" lIns="91424" tIns="0" rIns="91424" bIns="36000" anchor="t" anchorCtr="0">
            <a:noAutofit/>
          </a:bodyPr>
          <a:lstStyle/>
          <a:p>
            <a:pPr>
              <a:defRPr/>
            </a:pPr>
            <a:endPar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438231" y="2108128"/>
            <a:ext cx="8496944" cy="816816"/>
          </a:xfrm>
          <a:prstGeom prst="rect">
            <a:avLst/>
          </a:prstGeom>
          <a:noFill/>
          <a:ln/>
        </p:spPr>
        <p:style>
          <a:lnRef idx="0">
            <a:schemeClr val="accent3"/>
          </a:lnRef>
          <a:fillRef idx="3">
            <a:schemeClr val="accent3"/>
          </a:fillRef>
          <a:effectRef idx="3">
            <a:schemeClr val="accent3"/>
          </a:effectRef>
          <a:fontRef idx="minor">
            <a:schemeClr val="lt1"/>
          </a:fontRef>
        </p:style>
        <p:txBody>
          <a:bodyPr wrap="square" lIns="91424" tIns="0" rIns="91424" bIns="36000" anchor="t" anchorCtr="0">
            <a:noAutofit/>
          </a:bodyPr>
          <a:lstStyle/>
          <a:p>
            <a:pPr>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関西国際空港では、音楽祭、伝統芸能、オータムフェスタ、旅博等、年間多くのイベントを開催</a:t>
            </a:r>
            <a:endPar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この中で、多くの方々、幅広い年齢層の方々が参加するイベントでの試乗会を検討</a:t>
            </a:r>
            <a:endPar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現在、関空旅博に合わせたスケジュールでの実施について検討中</a:t>
            </a:r>
            <a:endParaRPr lang="en-US" altLang="ja-JP"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115515" y="3050019"/>
            <a:ext cx="7509505" cy="811029"/>
          </a:xfrm>
          <a:prstGeom prst="rect">
            <a:avLst/>
          </a:prstGeom>
          <a:noFill/>
          <a:ln/>
        </p:spPr>
        <p:style>
          <a:lnRef idx="0">
            <a:schemeClr val="accent3"/>
          </a:lnRef>
          <a:fillRef idx="3">
            <a:schemeClr val="accent3"/>
          </a:fillRef>
          <a:effectRef idx="3">
            <a:schemeClr val="accent3"/>
          </a:effectRef>
          <a:fontRef idx="minor">
            <a:schemeClr val="lt1"/>
          </a:fontRef>
        </p:style>
        <p:txBody>
          <a:bodyPr wrap="square" lIns="91424" tIns="0" rIns="91424" bIns="36000" anchor="t" anchorCtr="0">
            <a:noAutofit/>
          </a:bodyPr>
          <a:lstStyle/>
          <a:p>
            <a:pPr>
              <a:defRPr/>
            </a:pPr>
            <a:r>
              <a:rPr lang="en-US" altLang="ja-JP"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時期</a:t>
            </a:r>
            <a:r>
              <a:rPr lang="en-US" altLang="ja-JP"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月下旬～</a:t>
            </a:r>
            <a:r>
              <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月上旬（関空旅博は</a:t>
            </a:r>
            <a:r>
              <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日</a:t>
            </a:r>
            <a:r>
              <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土</a:t>
            </a:r>
            <a:r>
              <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日</a:t>
            </a:r>
            <a:r>
              <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日</a:t>
            </a:r>
            <a:r>
              <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107504" y="3559142"/>
            <a:ext cx="6048672" cy="589938"/>
          </a:xfrm>
          <a:prstGeom prst="rect">
            <a:avLst/>
          </a:prstGeom>
          <a:noFill/>
          <a:ln/>
        </p:spPr>
        <p:style>
          <a:lnRef idx="0">
            <a:schemeClr val="accent3"/>
          </a:lnRef>
          <a:fillRef idx="3">
            <a:schemeClr val="accent3"/>
          </a:fillRef>
          <a:effectRef idx="3">
            <a:schemeClr val="accent3"/>
          </a:effectRef>
          <a:fontRef idx="minor">
            <a:schemeClr val="lt1"/>
          </a:fontRef>
        </p:style>
        <p:txBody>
          <a:bodyPr wrap="square" lIns="91424" tIns="0" rIns="91424" bIns="36000" anchor="t" anchorCtr="0">
            <a:noAutofit/>
          </a:bodyPr>
          <a:lstStyle/>
          <a:p>
            <a:pPr>
              <a:defRPr/>
            </a:pPr>
            <a:r>
              <a:rPr lang="en-US" altLang="ja-JP"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内容</a:t>
            </a:r>
            <a:r>
              <a:rPr lang="en-US" altLang="ja-JP"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バス展示・試乗体験</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関空島内の各施設を</a:t>
            </a:r>
            <a:r>
              <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バスで巡回）</a:t>
            </a:r>
            <a:endPar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水素社会に向けた大阪の取組紹介　など</a:t>
            </a:r>
            <a:endPar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301588" y="764704"/>
            <a:ext cx="8806916" cy="816816"/>
          </a:xfrm>
          <a:prstGeom prst="rect">
            <a:avLst/>
          </a:prstGeom>
          <a:noFill/>
          <a:ln/>
        </p:spPr>
        <p:style>
          <a:lnRef idx="0">
            <a:schemeClr val="accent3"/>
          </a:lnRef>
          <a:fillRef idx="3">
            <a:schemeClr val="accent3"/>
          </a:fillRef>
          <a:effectRef idx="3">
            <a:schemeClr val="accent3"/>
          </a:effectRef>
          <a:fontRef idx="minor">
            <a:schemeClr val="lt1"/>
          </a:fontRef>
        </p:style>
        <p:txBody>
          <a:bodyPr wrap="square" lIns="91424" tIns="0" rIns="91424" bIns="36000" anchor="t" anchorCtr="0">
            <a:noAutofit/>
          </a:bodyPr>
          <a:lstStyle/>
          <a:p>
            <a:pPr algn="ctr">
              <a:defRPr/>
            </a:pPr>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平成２９年度の取組として、関西国際空港を舞台に、国内外の多くの方が参加するイベントの機会を活用し、誰でも</a:t>
            </a:r>
            <a:r>
              <a:rPr lang="en-US" altLang="ja-JP"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バスが体験できる試乗会および大阪の水素に関する取組等の紹介などを実施し、</a:t>
            </a:r>
            <a:endParaRPr lang="en-US" altLang="ja-JP"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将来的な導入に向けた機運醸成に繋げる</a:t>
            </a:r>
            <a:endParaRPr lang="en-US" altLang="ja-JP"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2014" t="18542" r="36701" b="37387"/>
          <a:stretch/>
        </p:blipFill>
        <p:spPr bwMode="auto">
          <a:xfrm>
            <a:off x="59246" y="4352615"/>
            <a:ext cx="4522163" cy="2520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正方形/長方形 26"/>
          <p:cNvSpPr/>
          <p:nvPr/>
        </p:nvSpPr>
        <p:spPr>
          <a:xfrm>
            <a:off x="1845105" y="4790302"/>
            <a:ext cx="108012" cy="278900"/>
          </a:xfrm>
          <a:prstGeom prst="rect">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useBgFill="1">
        <p:nvSpPr>
          <p:cNvPr id="28" name="四角形吹き出し 27"/>
          <p:cNvSpPr/>
          <p:nvPr/>
        </p:nvSpPr>
        <p:spPr>
          <a:xfrm>
            <a:off x="1786580" y="4316533"/>
            <a:ext cx="944354" cy="246221"/>
          </a:xfrm>
          <a:prstGeom prst="wedgeRectCallout">
            <a:avLst>
              <a:gd name="adj1" fmla="val -36388"/>
              <a:gd name="adj2" fmla="val 154485"/>
            </a:avLst>
          </a:prstGeom>
          <a:ln w="9525">
            <a:solidFill>
              <a:schemeClr val="tx1"/>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kumimoji="1"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ターミナル</a:t>
            </a:r>
            <a:endParaRPr kumimoji="1"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2010843" y="5147573"/>
            <a:ext cx="51812" cy="53974"/>
          </a:xfrm>
          <a:prstGeom prst="rect">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useBgFill="1">
        <p:nvSpPr>
          <p:cNvPr id="30" name="四角形吹き出し 29"/>
          <p:cNvSpPr/>
          <p:nvPr/>
        </p:nvSpPr>
        <p:spPr>
          <a:xfrm>
            <a:off x="2176603" y="4708511"/>
            <a:ext cx="1263544" cy="246221"/>
          </a:xfrm>
          <a:prstGeom prst="wedgeRectCallout">
            <a:avLst>
              <a:gd name="adj1" fmla="val -60191"/>
              <a:gd name="adj2" fmla="val 151517"/>
            </a:avLst>
          </a:prstGeom>
          <a:ln w="9525">
            <a:solidFill>
              <a:schemeClr val="tx1"/>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水素</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ステーション</a:t>
            </a:r>
            <a:endParaRPr kumimoji="1"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2349161" y="5507874"/>
            <a:ext cx="648072" cy="108012"/>
          </a:xfrm>
          <a:prstGeom prst="rect">
            <a:avLst/>
          </a:prstGeom>
          <a:solidFill>
            <a:srgbClr val="92D05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1845105" y="5762410"/>
            <a:ext cx="1656184" cy="288032"/>
          </a:xfrm>
          <a:prstGeom prst="rect">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useBgFill="1">
        <p:nvSpPr>
          <p:cNvPr id="33" name="四角形吹き出し 32"/>
          <p:cNvSpPr/>
          <p:nvPr/>
        </p:nvSpPr>
        <p:spPr>
          <a:xfrm>
            <a:off x="2730934" y="5027521"/>
            <a:ext cx="976970" cy="246221"/>
          </a:xfrm>
          <a:prstGeom prst="wedgeRectCallout">
            <a:avLst>
              <a:gd name="adj1" fmla="val -60191"/>
              <a:gd name="adj2" fmla="val 151517"/>
            </a:avLst>
          </a:prstGeom>
          <a:ln w="9525">
            <a:solidFill>
              <a:schemeClr val="tx1"/>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エア</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ロプラザ</a:t>
            </a:r>
            <a:endParaRPr kumimoji="1"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2162887" y="5787887"/>
            <a:ext cx="1035258" cy="253916"/>
          </a:xfrm>
          <a:prstGeom prst="rect">
            <a:avLst/>
          </a:prstGeom>
          <a:solidFill>
            <a:schemeClr val="bg1"/>
          </a:solidFill>
        </p:spPr>
        <p:txBody>
          <a:bodyPr wrap="square" rtlCol="0">
            <a:spAutoFit/>
          </a:bodyPr>
          <a:lstStyle/>
          <a:p>
            <a:r>
              <a:rPr kumimoji="1"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ターミナル</a:t>
            </a:r>
            <a:endParaRPr kumimoji="1"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3825325" y="5919678"/>
            <a:ext cx="72008" cy="83134"/>
          </a:xfrm>
          <a:prstGeom prst="rect">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useBgFill="1">
        <p:nvSpPr>
          <p:cNvPr id="35" name="四角形吹き出し 34"/>
          <p:cNvSpPr/>
          <p:nvPr/>
        </p:nvSpPr>
        <p:spPr>
          <a:xfrm>
            <a:off x="3054970" y="6120563"/>
            <a:ext cx="770355" cy="246221"/>
          </a:xfrm>
          <a:prstGeom prst="wedgeRectCallout">
            <a:avLst>
              <a:gd name="adj1" fmla="val 49756"/>
              <a:gd name="adj2" fmla="val -104703"/>
            </a:avLst>
          </a:prstGeom>
          <a:ln w="9525">
            <a:solidFill>
              <a:schemeClr val="tx1"/>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展望</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ホール</a:t>
            </a:r>
            <a:endParaRPr kumimoji="1"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円/楕円 35"/>
          <p:cNvSpPr/>
          <p:nvPr/>
        </p:nvSpPr>
        <p:spPr>
          <a:xfrm>
            <a:off x="159608" y="5465749"/>
            <a:ext cx="1181441" cy="534455"/>
          </a:xfrm>
          <a:prstGeom prst="ellipse">
            <a:avLst/>
          </a:prstGeom>
          <a:solidFill>
            <a:srgbClr val="FFFF00">
              <a:alpha val="50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909002" y="4723899"/>
            <a:ext cx="576064" cy="534455"/>
          </a:xfrm>
          <a:prstGeom prst="ellipse">
            <a:avLst/>
          </a:prstGeom>
          <a:solidFill>
            <a:srgbClr val="FFFF00">
              <a:alpha val="50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332937" y="5615886"/>
            <a:ext cx="813315" cy="246221"/>
          </a:xfrm>
          <a:prstGeom prst="rect">
            <a:avLst/>
          </a:prstGeom>
          <a:solidFill>
            <a:schemeClr val="bg1"/>
          </a:solidFill>
        </p:spPr>
        <p:txBody>
          <a:bodyPr wrap="square" rtlCol="0">
            <a:spAutoFit/>
          </a:bodyPr>
          <a:lstStyle/>
          <a:p>
            <a:pPr algn="ct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貨物</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地区</a:t>
            </a:r>
            <a:endParaRPr kumimoji="1"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981009" y="4817014"/>
            <a:ext cx="444065" cy="400110"/>
          </a:xfrm>
          <a:prstGeom prst="rect">
            <a:avLst/>
          </a:prstGeom>
          <a:solidFill>
            <a:schemeClr val="bg1"/>
          </a:solidFill>
        </p:spPr>
        <p:txBody>
          <a:bodyPr wrap="square" rtlCol="0">
            <a:spAutoFit/>
          </a:bodyPr>
          <a:lstStyle/>
          <a:p>
            <a:pPr algn="ct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貨物</a:t>
            </a:r>
            <a:endParaRPr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地区</a:t>
            </a:r>
            <a:endParaRPr kumimoji="1"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5867042" y="3861048"/>
            <a:ext cx="2293102" cy="355531"/>
          </a:xfrm>
          <a:prstGeom prst="rect">
            <a:avLst/>
          </a:prstGeom>
          <a:solidFill>
            <a:schemeClr val="tx2">
              <a:lumMod val="50000"/>
            </a:schemeClr>
          </a:solidFill>
          <a:ln/>
        </p:spPr>
        <p:style>
          <a:lnRef idx="0">
            <a:schemeClr val="accent3"/>
          </a:lnRef>
          <a:fillRef idx="3">
            <a:schemeClr val="accent3"/>
          </a:fillRef>
          <a:effectRef idx="3">
            <a:schemeClr val="accent3"/>
          </a:effectRef>
          <a:fontRef idx="minor">
            <a:schemeClr val="lt1"/>
          </a:fontRef>
        </p:style>
        <p:txBody>
          <a:bodyPr wrap="square" lIns="91424" tIns="0" rIns="91424" bIns="0" anchor="ctr" anchorCtr="0">
            <a:noAutofit/>
          </a:bodyPr>
          <a:lstStyle/>
          <a:p>
            <a:pPr algn="ctr">
              <a:defRPr/>
            </a:pPr>
            <a:r>
              <a:rPr lang="zh-CN"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（参考）旅博２０１６</a:t>
            </a:r>
          </a:p>
        </p:txBody>
      </p:sp>
      <p:sp>
        <p:nvSpPr>
          <p:cNvPr id="8" name="テキスト ボックス 7"/>
          <p:cNvSpPr txBox="1"/>
          <p:nvPr/>
        </p:nvSpPr>
        <p:spPr>
          <a:xfrm>
            <a:off x="4756143" y="4293096"/>
            <a:ext cx="4179032" cy="2585323"/>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（主なイベント）</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旅行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フェスティバル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ステージイベント</a:t>
            </a: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世界のグルメ</a:t>
            </a: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KIX</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チャリティジャンク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市</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・海外旅行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セミナー　など</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⇒２日間で４万人</a:t>
            </a:r>
            <a:r>
              <a:rPr lang="ja-JP" altLang="en-US" dirty="0">
                <a:latin typeface="Meiryo UI" panose="020B0604030504040204" pitchFamily="50" charset="-128"/>
                <a:ea typeface="Meiryo UI" panose="020B0604030504040204" pitchFamily="50" charset="-128"/>
                <a:cs typeface="Meiryo UI" panose="020B0604030504040204" pitchFamily="50" charset="-128"/>
              </a:rPr>
              <a:t>以上が来場</a:t>
            </a:r>
          </a:p>
          <a:p>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a:xfrm>
            <a:off x="35496" y="1844824"/>
            <a:ext cx="9044518" cy="4990198"/>
          </a:xfrm>
          <a:prstGeom prst="roundRect">
            <a:avLst>
              <a:gd name="adj" fmla="val 370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a:solidFill>
                  <a:schemeClr val="tx1"/>
                </a:solidFill>
              </a:rPr>
              <a:t>　</a:t>
            </a:r>
            <a:r>
              <a:rPr lang="ja-JP" altLang="en-US" dirty="0" smtClean="0">
                <a:solidFill>
                  <a:schemeClr val="tx1"/>
                </a:solidFill>
              </a:rPr>
              <a:t>　</a:t>
            </a:r>
            <a:endParaRPr kumimoji="1" lang="ja-JP" altLang="en-US" dirty="0">
              <a:solidFill>
                <a:schemeClr val="tx1"/>
              </a:solidFill>
            </a:endParaRPr>
          </a:p>
        </p:txBody>
      </p:sp>
      <p:sp>
        <p:nvSpPr>
          <p:cNvPr id="5" name="正方形/長方形 4"/>
          <p:cNvSpPr/>
          <p:nvPr/>
        </p:nvSpPr>
        <p:spPr>
          <a:xfrm>
            <a:off x="1691680" y="1700808"/>
            <a:ext cx="5562332" cy="278829"/>
          </a:xfrm>
          <a:prstGeom prst="rect">
            <a:avLst/>
          </a:prstGeom>
          <a:solidFill>
            <a:schemeClr val="tx2">
              <a:lumMod val="50000"/>
            </a:schemeClr>
          </a:solidFill>
          <a:ln/>
        </p:spPr>
        <p:style>
          <a:lnRef idx="0">
            <a:schemeClr val="accent3"/>
          </a:lnRef>
          <a:fillRef idx="3">
            <a:schemeClr val="accent3"/>
          </a:fillRef>
          <a:effectRef idx="3">
            <a:schemeClr val="accent3"/>
          </a:effectRef>
          <a:fontRef idx="minor">
            <a:schemeClr val="lt1"/>
          </a:fontRef>
        </p:style>
        <p:txBody>
          <a:bodyPr wrap="square" lIns="91424" tIns="0" rIns="91424" bIns="0" anchor="ctr" anchorCtr="0">
            <a:noAutofit/>
          </a:bodyPr>
          <a:lstStyle/>
          <a:p>
            <a:pPr algn="ctr">
              <a:defRPr/>
            </a:pPr>
            <a:r>
              <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バス試乗会</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イベント案　</a:t>
            </a:r>
            <a:r>
              <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検討中</a:t>
            </a:r>
            <a:r>
              <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4" name="テキスト ボックス 13"/>
          <p:cNvSpPr txBox="1"/>
          <p:nvPr/>
        </p:nvSpPr>
        <p:spPr>
          <a:xfrm>
            <a:off x="-36512" y="4125330"/>
            <a:ext cx="1572612" cy="246221"/>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関空</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島内図</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1" name="Picture 2" descr="D:\OyamaTo\Downloads\stage_img_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9629" y="4371551"/>
            <a:ext cx="1301030" cy="8435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3" name="Picture 3" descr="D:\OyamaTo\Downloads\kixcharity_img_p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1435" y="5401273"/>
            <a:ext cx="1299224" cy="842400"/>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グループ化 44"/>
          <p:cNvGrpSpPr/>
          <p:nvPr/>
        </p:nvGrpSpPr>
        <p:grpSpPr>
          <a:xfrm>
            <a:off x="-10186" y="-68484"/>
            <a:ext cx="9110937" cy="617164"/>
            <a:chOff x="-10186" y="-68484"/>
            <a:chExt cx="9110937" cy="617164"/>
          </a:xfrm>
        </p:grpSpPr>
        <p:sp>
          <p:nvSpPr>
            <p:cNvPr id="46" name="角丸四角形 45"/>
            <p:cNvSpPr/>
            <p:nvPr/>
          </p:nvSpPr>
          <p:spPr>
            <a:xfrm>
              <a:off x="-10186" y="-68484"/>
              <a:ext cx="9081088" cy="6171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8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28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バス研究会報告　</a:t>
              </a:r>
              <a:r>
                <a:rPr lang="en-US" altLang="ja-JP" sz="28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8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－２</a:t>
              </a:r>
              <a:endParaRPr lang="en-US" altLang="ja-JP" sz="2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7" name="直線コネクタ 46"/>
            <p:cNvCxnSpPr/>
            <p:nvPr/>
          </p:nvCxnSpPr>
          <p:spPr>
            <a:xfrm>
              <a:off x="115257" y="548680"/>
              <a:ext cx="8985494" cy="0"/>
            </a:xfrm>
            <a:prstGeom prst="line">
              <a:avLst/>
            </a:prstGeom>
            <a:ln w="1016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48" name="正方形/長方形 47"/>
          <p:cNvSpPr/>
          <p:nvPr/>
        </p:nvSpPr>
        <p:spPr>
          <a:xfrm>
            <a:off x="8656043" y="6597352"/>
            <a:ext cx="432048" cy="180020"/>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75856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62991" y="963738"/>
            <a:ext cx="9017023" cy="1817190"/>
          </a:xfrm>
          <a:prstGeom prst="rect">
            <a:avLst/>
          </a:prstGeom>
          <a:solidFill>
            <a:schemeClr val="accent3">
              <a:lumMod val="40000"/>
              <a:lumOff val="60000"/>
            </a:schemeClr>
          </a:solidFill>
          <a:ln/>
        </p:spPr>
        <p:style>
          <a:lnRef idx="0">
            <a:schemeClr val="accent3"/>
          </a:lnRef>
          <a:fillRef idx="3">
            <a:schemeClr val="accent3"/>
          </a:fillRef>
          <a:effectRef idx="3">
            <a:schemeClr val="accent3"/>
          </a:effectRef>
          <a:fontRef idx="minor">
            <a:schemeClr val="lt1"/>
          </a:fontRef>
        </p:style>
        <p:txBody>
          <a:bodyPr wrap="square" lIns="91424" tIns="45713" rIns="91424" bIns="45713" anchor="ctr" anchorCtr="0">
            <a:noAutofit/>
          </a:bodyPr>
          <a:lstStyle/>
          <a:p>
            <a:pPr>
              <a:defRPr/>
            </a:pPr>
            <a:endPar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251520" y="836760"/>
            <a:ext cx="2664296" cy="432000"/>
          </a:xfrm>
          <a:prstGeom prst="rect">
            <a:avLst/>
          </a:prstGeom>
          <a:solidFill>
            <a:schemeClr val="tx2">
              <a:lumMod val="50000"/>
            </a:schemeClr>
          </a:solidFill>
          <a:ln>
            <a:noFill/>
          </a:ln>
        </p:spPr>
        <p:txBody>
          <a:bodyPr wrap="square" lIns="0" tIns="0" rIns="0" bIns="0" rtlCol="0" anchor="ctr" anchorCtr="0">
            <a:noAutofit/>
          </a:bodyPr>
          <a:lstStyle/>
          <a:p>
            <a:pPr algn="ct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国（国土交通省）の動き</a:t>
            </a:r>
            <a:endParaRPr kumimoji="1" lang="ja-JP" altLang="en-US" sz="1600" dirty="0">
              <a:solidFill>
                <a:schemeClr val="bg1"/>
              </a:solidFill>
            </a:endParaRPr>
          </a:p>
        </p:txBody>
      </p:sp>
      <p:grpSp>
        <p:nvGrpSpPr>
          <p:cNvPr id="2" name="グループ化 1"/>
          <p:cNvGrpSpPr/>
          <p:nvPr/>
        </p:nvGrpSpPr>
        <p:grpSpPr>
          <a:xfrm>
            <a:off x="5796136" y="980728"/>
            <a:ext cx="2850317" cy="1465515"/>
            <a:chOff x="6012160" y="1315413"/>
            <a:chExt cx="2850317" cy="1465515"/>
          </a:xfrm>
        </p:grpSpPr>
        <p:pic>
          <p:nvPicPr>
            <p:cNvPr id="102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63000"/>
                      </a14:imgEffect>
                    </a14:imgLayer>
                  </a14:imgProps>
                </a:ext>
                <a:ext uri="{28A0092B-C50C-407E-A947-70E740481C1C}">
                  <a14:useLocalDpi xmlns:a14="http://schemas.microsoft.com/office/drawing/2010/main" val="0"/>
                </a:ext>
              </a:extLst>
            </a:blip>
            <a:srcRect/>
            <a:stretch>
              <a:fillRect/>
            </a:stretch>
          </p:blipFill>
          <p:spPr bwMode="auto">
            <a:xfrm>
              <a:off x="6012160" y="1484784"/>
              <a:ext cx="2850317"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6111885" y="1315413"/>
              <a:ext cx="1268427" cy="385395"/>
            </a:xfrm>
            <a:prstGeom prst="rect">
              <a:avLst/>
            </a:prstGeom>
            <a:noFill/>
            <a:ln/>
            <a:effectLst/>
          </p:spPr>
          <p:style>
            <a:lnRef idx="0">
              <a:schemeClr val="accent3"/>
            </a:lnRef>
            <a:fillRef idx="3">
              <a:schemeClr val="accent3"/>
            </a:fillRef>
            <a:effectRef idx="3">
              <a:schemeClr val="accent3"/>
            </a:effectRef>
            <a:fontRef idx="minor">
              <a:schemeClr val="lt1"/>
            </a:fontRef>
          </p:style>
          <p:txBody>
            <a:bodyPr wrap="square" lIns="0" tIns="0" rIns="0" bIns="0" anchor="t" anchorCtr="0">
              <a:noAutofit/>
            </a:bodyPr>
            <a:lstStyle/>
            <a:p>
              <a:pPr>
                <a:defRP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スケジュール</a:t>
              </a: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2" name="正方形/長方形 11"/>
          <p:cNvSpPr/>
          <p:nvPr/>
        </p:nvSpPr>
        <p:spPr>
          <a:xfrm>
            <a:off x="251520" y="1340768"/>
            <a:ext cx="5060815" cy="216024"/>
          </a:xfrm>
          <a:prstGeom prst="rect">
            <a:avLst/>
          </a:prstGeom>
          <a:noFill/>
          <a:ln/>
          <a:effectLst/>
        </p:spPr>
        <p:style>
          <a:lnRef idx="0">
            <a:schemeClr val="accent3"/>
          </a:lnRef>
          <a:fillRef idx="3">
            <a:schemeClr val="accent3"/>
          </a:fillRef>
          <a:effectRef idx="3">
            <a:schemeClr val="accent3"/>
          </a:effectRef>
          <a:fontRef idx="minor">
            <a:schemeClr val="lt1"/>
          </a:fontRef>
        </p:style>
        <p:txBody>
          <a:bodyPr wrap="square" lIns="0" tIns="0" rIns="0" bIns="0" anchor="t" anchorCtr="0">
            <a:noAutofit/>
          </a:bodyPr>
          <a:lstStyle/>
          <a:p>
            <a:pPr>
              <a:defRPr/>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水素社会実現に向けた安全体制</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 name="グループ化 3"/>
          <p:cNvGrpSpPr/>
          <p:nvPr/>
        </p:nvGrpSpPr>
        <p:grpSpPr>
          <a:xfrm>
            <a:off x="251520" y="1628800"/>
            <a:ext cx="5889279" cy="1008112"/>
            <a:chOff x="107504" y="1772816"/>
            <a:chExt cx="5889279" cy="1008112"/>
          </a:xfrm>
        </p:grpSpPr>
        <p:sp>
          <p:nvSpPr>
            <p:cNvPr id="10" name="正方形/長方形 9"/>
            <p:cNvSpPr/>
            <p:nvPr/>
          </p:nvSpPr>
          <p:spPr>
            <a:xfrm>
              <a:off x="935968" y="1776708"/>
              <a:ext cx="5060815" cy="203345"/>
            </a:xfrm>
            <a:prstGeom prst="rect">
              <a:avLst/>
            </a:prstGeom>
            <a:noFill/>
            <a:ln/>
            <a:effectLst/>
          </p:spPr>
          <p:style>
            <a:lnRef idx="0">
              <a:schemeClr val="accent3"/>
            </a:lnRef>
            <a:fillRef idx="3">
              <a:schemeClr val="accent3"/>
            </a:fillRef>
            <a:effectRef idx="3">
              <a:schemeClr val="accent3"/>
            </a:effectRef>
            <a:fontRef idx="minor">
              <a:schemeClr val="lt1"/>
            </a:fontRef>
          </p:style>
          <p:txBody>
            <a:bodyPr wrap="square" lIns="0" tIns="0" rIns="0" bIns="0" anchor="t" anchorCtr="0">
              <a:noAutofit/>
            </a:bodyPr>
            <a:lstStyle/>
            <a:p>
              <a:pPr>
                <a:defRP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水素社会の実現に向け、燃料電池船の実用化を促進</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角丸四角形 2"/>
            <p:cNvSpPr/>
            <p:nvPr/>
          </p:nvSpPr>
          <p:spPr>
            <a:xfrm>
              <a:off x="107504" y="1772816"/>
              <a:ext cx="693917" cy="20723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目的</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107968" y="2141643"/>
              <a:ext cx="693917" cy="20723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935968" y="2084175"/>
              <a:ext cx="5060815" cy="192697"/>
            </a:xfrm>
            <a:prstGeom prst="rect">
              <a:avLst/>
            </a:prstGeom>
            <a:noFill/>
            <a:ln/>
            <a:effectLst/>
          </p:spPr>
          <p:style>
            <a:lnRef idx="0">
              <a:schemeClr val="accent3"/>
            </a:lnRef>
            <a:fillRef idx="3">
              <a:schemeClr val="accent3"/>
            </a:fillRef>
            <a:effectRef idx="3">
              <a:schemeClr val="accent3"/>
            </a:effectRef>
            <a:fontRef idx="minor">
              <a:schemeClr val="lt1"/>
            </a:fontRef>
          </p:style>
          <p:txBody>
            <a:bodyPr wrap="square" lIns="0" tIns="0" rIns="0" bIns="0" anchor="t" anchorCtr="0">
              <a:noAutofit/>
            </a:bodyPr>
            <a:lstStyle/>
            <a:p>
              <a:pPr>
                <a:lnSpc>
                  <a:spcPts val="1500"/>
                </a:lnSpc>
                <a:defRP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燃料電池船の安全ガイドライン策定のための調査を実施し、</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defRP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必要な環境整備を行う</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107968" y="2573691"/>
              <a:ext cx="693917" cy="20723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効果</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935968" y="2567840"/>
              <a:ext cx="5060815" cy="192697"/>
            </a:xfrm>
            <a:prstGeom prst="rect">
              <a:avLst/>
            </a:prstGeom>
            <a:noFill/>
            <a:ln/>
            <a:effectLst/>
          </p:spPr>
          <p:style>
            <a:lnRef idx="0">
              <a:schemeClr val="accent3"/>
            </a:lnRef>
            <a:fillRef idx="3">
              <a:schemeClr val="accent3"/>
            </a:fillRef>
            <a:effectRef idx="3">
              <a:schemeClr val="accent3"/>
            </a:effectRef>
            <a:fontRef idx="minor">
              <a:schemeClr val="lt1"/>
            </a:fontRef>
          </p:style>
          <p:txBody>
            <a:bodyPr wrap="square" lIns="0" tIns="0" rIns="0" bIns="0" anchor="t" anchorCtr="0">
              <a:noAutofit/>
            </a:bodyPr>
            <a:lstStyle/>
            <a:p>
              <a:pPr>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燃料</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電池船に係る安全ガイドラインの策定</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より、実用化を促進</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9" name="正方形/長方形 18"/>
          <p:cNvSpPr/>
          <p:nvPr/>
        </p:nvSpPr>
        <p:spPr>
          <a:xfrm>
            <a:off x="94520" y="3140968"/>
            <a:ext cx="9017023" cy="3672000"/>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wrap="square" lIns="91424" tIns="45713" rIns="91424" bIns="45713" anchor="ctr" anchorCtr="0">
            <a:noAutofit/>
          </a:bodyPr>
          <a:lstStyle/>
          <a:p>
            <a:pPr>
              <a:defRPr/>
            </a:pPr>
            <a:endPar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251520" y="3008092"/>
            <a:ext cx="2664296" cy="432000"/>
          </a:xfrm>
          <a:prstGeom prst="rect">
            <a:avLst/>
          </a:prstGeom>
          <a:solidFill>
            <a:schemeClr val="tx2">
              <a:lumMod val="50000"/>
            </a:schemeClr>
          </a:solidFill>
          <a:ln>
            <a:noFill/>
          </a:ln>
        </p:spPr>
        <p:txBody>
          <a:bodyPr wrap="square" lIns="0" tIns="0" rIns="0" bIns="0" rtlCol="0" anchor="ctr" anchorCtr="0">
            <a:noAutofit/>
          </a:bodyPr>
          <a:lstStyle/>
          <a:p>
            <a:pPr algn="ct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ＦＣ船研究会の取組</a:t>
            </a:r>
            <a:endParaRPr kumimoji="1" lang="ja-JP" altLang="en-US" sz="1600" dirty="0">
              <a:solidFill>
                <a:schemeClr val="bg1"/>
              </a:solidFill>
            </a:endParaRPr>
          </a:p>
        </p:txBody>
      </p:sp>
      <p:sp>
        <p:nvSpPr>
          <p:cNvPr id="20" name="正方形/長方形 19"/>
          <p:cNvSpPr/>
          <p:nvPr/>
        </p:nvSpPr>
        <p:spPr>
          <a:xfrm>
            <a:off x="1187624" y="3617305"/>
            <a:ext cx="7577194" cy="203345"/>
          </a:xfrm>
          <a:prstGeom prst="rect">
            <a:avLst/>
          </a:prstGeom>
          <a:noFill/>
          <a:ln/>
          <a:effectLst/>
        </p:spPr>
        <p:style>
          <a:lnRef idx="0">
            <a:schemeClr val="accent3"/>
          </a:lnRef>
          <a:fillRef idx="3">
            <a:schemeClr val="accent3"/>
          </a:fillRef>
          <a:effectRef idx="3">
            <a:schemeClr val="accent3"/>
          </a:effectRef>
          <a:fontRef idx="minor">
            <a:schemeClr val="lt1"/>
          </a:fontRef>
        </p:style>
        <p:txBody>
          <a:bodyPr wrap="square" lIns="0" tIns="0" rIns="0" bIns="0" anchor="t" anchorCtr="0">
            <a:noAutofit/>
          </a:bodyPr>
          <a:lstStyle/>
          <a:p>
            <a:pPr>
              <a:lnSpc>
                <a:spcPts val="1500"/>
              </a:lnSpc>
              <a:defRP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国内では、</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漁船</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長崎県</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など小型船舶</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実証実験段階である中、</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defRP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水都大阪の観光ポテンシャルを活かし、</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defRPr/>
            </a:pPr>
            <a:r>
              <a:rPr lang="ja-JP" altLang="en-US" sz="14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観光船へのＦＣ搭載を</a:t>
            </a:r>
            <a:r>
              <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めざ</a:t>
            </a:r>
            <a:r>
              <a:rPr lang="ja-JP" altLang="en-US" sz="14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a:t>
            </a:r>
            <a:r>
              <a:rPr lang="en-US" altLang="ja-JP" sz="14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水素大阪</a:t>
            </a:r>
            <a:r>
              <a:rPr lang="en-US" altLang="ja-JP" sz="14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のショーケースを発揮していきたい</a:t>
            </a:r>
            <a:endPar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323528" y="3573016"/>
            <a:ext cx="693917" cy="6480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500"/>
              </a:lnSpc>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活動</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目的</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a:xfrm>
            <a:off x="323527" y="4468853"/>
            <a:ext cx="693917" cy="187220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500"/>
              </a:lnSpc>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活動</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1099262" y="4526772"/>
            <a:ext cx="7577194" cy="203345"/>
          </a:xfrm>
          <a:prstGeom prst="rect">
            <a:avLst/>
          </a:prstGeom>
          <a:noFill/>
          <a:ln/>
          <a:effectLst/>
        </p:spPr>
        <p:style>
          <a:lnRef idx="0">
            <a:schemeClr val="accent3"/>
          </a:lnRef>
          <a:fillRef idx="3">
            <a:schemeClr val="accent3"/>
          </a:fillRef>
          <a:effectRef idx="3">
            <a:schemeClr val="accent3"/>
          </a:effectRef>
          <a:fontRef idx="minor">
            <a:schemeClr val="lt1"/>
          </a:fontRef>
        </p:style>
        <p:txBody>
          <a:bodyPr wrap="square" lIns="0" tIns="0" rIns="0" bIns="0" anchor="t" anchorCtr="0">
            <a:noAutofit/>
          </a:bodyPr>
          <a:lstStyle/>
          <a:p>
            <a:pPr>
              <a:lnSpc>
                <a:spcPts val="1500"/>
              </a:lnSpc>
              <a:defRP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①第</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回研究会では、船舶メーカーやＦＣメーカーではなく、府内の運航事業者を</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中心とした構成で、まず、ＦＣ化のメリット</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排ガスゼロ、静動性、災害等での外部</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給電</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や大阪のポテンシャルを示し、ＦＣ船へ理解を深めてもらう</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defRPr/>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defRP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②安全ガイドラインの検討作業が行われる中、規制対応、燃料補給方法、コスト等、</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実現に向けてクリアしなければならない課題も多い</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そこで、国の「水素燃料電池船の安全ガイドライン策定に向けた検討委員会（</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WG</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に府もオブザーバー参加し、安全ガイドライン策定の動向を把握</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defRP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観光船のＦＣ化によるショーケース事業に協力いただける運航事業者の打診・調整</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を進める一方、</a:t>
            </a:r>
            <a:r>
              <a:rPr lang="ja-JP" altLang="en-US" sz="14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ＦＣ観光船に関する事業性についての調査を、２９年度に実施予定</a:t>
            </a:r>
            <a:endParaRPr lang="en-US" altLang="ja-JP" sz="14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3711798"/>
            <a:ext cx="1647155" cy="733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0312" y="4730117"/>
            <a:ext cx="1675878" cy="1978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7" name="グループ化 26"/>
          <p:cNvGrpSpPr/>
          <p:nvPr/>
        </p:nvGrpSpPr>
        <p:grpSpPr>
          <a:xfrm>
            <a:off x="-34258" y="0"/>
            <a:ext cx="9110937" cy="617164"/>
            <a:chOff x="-10186" y="-68484"/>
            <a:chExt cx="9110937" cy="617164"/>
          </a:xfrm>
        </p:grpSpPr>
        <p:sp>
          <p:nvSpPr>
            <p:cNvPr id="32" name="角丸四角形 31"/>
            <p:cNvSpPr/>
            <p:nvPr/>
          </p:nvSpPr>
          <p:spPr>
            <a:xfrm>
              <a:off x="-10186" y="-68484"/>
              <a:ext cx="9081088" cy="6171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8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28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船研究会報告</a:t>
              </a:r>
              <a:endParaRPr lang="en-US" altLang="ja-JP" sz="2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コネクタ 32"/>
            <p:cNvCxnSpPr/>
            <p:nvPr/>
          </p:nvCxnSpPr>
          <p:spPr>
            <a:xfrm>
              <a:off x="115257" y="548680"/>
              <a:ext cx="8985494" cy="0"/>
            </a:xfrm>
            <a:prstGeom prst="line">
              <a:avLst/>
            </a:prstGeom>
            <a:ln w="1016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4" name="四角形吹き出し 10"/>
          <p:cNvSpPr/>
          <p:nvPr/>
        </p:nvSpPr>
        <p:spPr>
          <a:xfrm>
            <a:off x="5646940" y="2067160"/>
            <a:ext cx="3117878" cy="1372931"/>
          </a:xfrm>
          <a:custGeom>
            <a:avLst/>
            <a:gdLst>
              <a:gd name="connsiteX0" fmla="*/ 0 w 3312368"/>
              <a:gd name="connsiteY0" fmla="*/ 0 h 1261597"/>
              <a:gd name="connsiteX1" fmla="*/ 552061 w 3312368"/>
              <a:gd name="connsiteY1" fmla="*/ 0 h 1261597"/>
              <a:gd name="connsiteX2" fmla="*/ 1363669 w 3312368"/>
              <a:gd name="connsiteY2" fmla="*/ -396255 h 1261597"/>
              <a:gd name="connsiteX3" fmla="*/ 1380153 w 3312368"/>
              <a:gd name="connsiteY3" fmla="*/ 0 h 1261597"/>
              <a:gd name="connsiteX4" fmla="*/ 3312368 w 3312368"/>
              <a:gd name="connsiteY4" fmla="*/ 0 h 1261597"/>
              <a:gd name="connsiteX5" fmla="*/ 3312368 w 3312368"/>
              <a:gd name="connsiteY5" fmla="*/ 210266 h 1261597"/>
              <a:gd name="connsiteX6" fmla="*/ 3312368 w 3312368"/>
              <a:gd name="connsiteY6" fmla="*/ 210266 h 1261597"/>
              <a:gd name="connsiteX7" fmla="*/ 3312368 w 3312368"/>
              <a:gd name="connsiteY7" fmla="*/ 525665 h 1261597"/>
              <a:gd name="connsiteX8" fmla="*/ 3312368 w 3312368"/>
              <a:gd name="connsiteY8" fmla="*/ 1261597 h 1261597"/>
              <a:gd name="connsiteX9" fmla="*/ 1380153 w 3312368"/>
              <a:gd name="connsiteY9" fmla="*/ 1261597 h 1261597"/>
              <a:gd name="connsiteX10" fmla="*/ 552061 w 3312368"/>
              <a:gd name="connsiteY10" fmla="*/ 1261597 h 1261597"/>
              <a:gd name="connsiteX11" fmla="*/ 552061 w 3312368"/>
              <a:gd name="connsiteY11" fmla="*/ 1261597 h 1261597"/>
              <a:gd name="connsiteX12" fmla="*/ 0 w 3312368"/>
              <a:gd name="connsiteY12" fmla="*/ 1261597 h 1261597"/>
              <a:gd name="connsiteX13" fmla="*/ 0 w 3312368"/>
              <a:gd name="connsiteY13" fmla="*/ 525665 h 1261597"/>
              <a:gd name="connsiteX14" fmla="*/ 0 w 3312368"/>
              <a:gd name="connsiteY14" fmla="*/ 210266 h 1261597"/>
              <a:gd name="connsiteX15" fmla="*/ 0 w 3312368"/>
              <a:gd name="connsiteY15" fmla="*/ 210266 h 1261597"/>
              <a:gd name="connsiteX16" fmla="*/ 0 w 3312368"/>
              <a:gd name="connsiteY16" fmla="*/ 0 h 1261597"/>
              <a:gd name="connsiteX0" fmla="*/ 0 w 3312368"/>
              <a:gd name="connsiteY0" fmla="*/ 396255 h 1657852"/>
              <a:gd name="connsiteX1" fmla="*/ 552061 w 3312368"/>
              <a:gd name="connsiteY1" fmla="*/ 396255 h 1657852"/>
              <a:gd name="connsiteX2" fmla="*/ 1363669 w 3312368"/>
              <a:gd name="connsiteY2" fmla="*/ 0 h 1657852"/>
              <a:gd name="connsiteX3" fmla="*/ 1194416 w 3312368"/>
              <a:gd name="connsiteY3" fmla="*/ 396255 h 1657852"/>
              <a:gd name="connsiteX4" fmla="*/ 3312368 w 3312368"/>
              <a:gd name="connsiteY4" fmla="*/ 396255 h 1657852"/>
              <a:gd name="connsiteX5" fmla="*/ 3312368 w 3312368"/>
              <a:gd name="connsiteY5" fmla="*/ 606521 h 1657852"/>
              <a:gd name="connsiteX6" fmla="*/ 3312368 w 3312368"/>
              <a:gd name="connsiteY6" fmla="*/ 606521 h 1657852"/>
              <a:gd name="connsiteX7" fmla="*/ 3312368 w 3312368"/>
              <a:gd name="connsiteY7" fmla="*/ 921920 h 1657852"/>
              <a:gd name="connsiteX8" fmla="*/ 3312368 w 3312368"/>
              <a:gd name="connsiteY8" fmla="*/ 1657852 h 1657852"/>
              <a:gd name="connsiteX9" fmla="*/ 1380153 w 3312368"/>
              <a:gd name="connsiteY9" fmla="*/ 1657852 h 1657852"/>
              <a:gd name="connsiteX10" fmla="*/ 552061 w 3312368"/>
              <a:gd name="connsiteY10" fmla="*/ 1657852 h 1657852"/>
              <a:gd name="connsiteX11" fmla="*/ 552061 w 3312368"/>
              <a:gd name="connsiteY11" fmla="*/ 1657852 h 1657852"/>
              <a:gd name="connsiteX12" fmla="*/ 0 w 3312368"/>
              <a:gd name="connsiteY12" fmla="*/ 1657852 h 1657852"/>
              <a:gd name="connsiteX13" fmla="*/ 0 w 3312368"/>
              <a:gd name="connsiteY13" fmla="*/ 921920 h 1657852"/>
              <a:gd name="connsiteX14" fmla="*/ 0 w 3312368"/>
              <a:gd name="connsiteY14" fmla="*/ 606521 h 1657852"/>
              <a:gd name="connsiteX15" fmla="*/ 0 w 3312368"/>
              <a:gd name="connsiteY15" fmla="*/ 606521 h 1657852"/>
              <a:gd name="connsiteX16" fmla="*/ 0 w 3312368"/>
              <a:gd name="connsiteY16" fmla="*/ 396255 h 165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12368" h="1657852">
                <a:moveTo>
                  <a:pt x="0" y="396255"/>
                </a:moveTo>
                <a:lnTo>
                  <a:pt x="552061" y="396255"/>
                </a:lnTo>
                <a:lnTo>
                  <a:pt x="1363669" y="0"/>
                </a:lnTo>
                <a:lnTo>
                  <a:pt x="1194416" y="396255"/>
                </a:lnTo>
                <a:lnTo>
                  <a:pt x="3312368" y="396255"/>
                </a:lnTo>
                <a:lnTo>
                  <a:pt x="3312368" y="606521"/>
                </a:lnTo>
                <a:lnTo>
                  <a:pt x="3312368" y="606521"/>
                </a:lnTo>
                <a:lnTo>
                  <a:pt x="3312368" y="921920"/>
                </a:lnTo>
                <a:lnTo>
                  <a:pt x="3312368" y="1657852"/>
                </a:lnTo>
                <a:lnTo>
                  <a:pt x="1380153" y="1657852"/>
                </a:lnTo>
                <a:lnTo>
                  <a:pt x="552061" y="1657852"/>
                </a:lnTo>
                <a:lnTo>
                  <a:pt x="552061" y="1657852"/>
                </a:lnTo>
                <a:lnTo>
                  <a:pt x="0" y="1657852"/>
                </a:lnTo>
                <a:lnTo>
                  <a:pt x="0" y="921920"/>
                </a:lnTo>
                <a:lnTo>
                  <a:pt x="0" y="606521"/>
                </a:lnTo>
                <a:lnTo>
                  <a:pt x="0" y="606521"/>
                </a:lnTo>
                <a:lnTo>
                  <a:pt x="0" y="39625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月から</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小型船舶</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よる因島</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沖合での</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実証試験を</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開始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7409652" y="2420888"/>
            <a:ext cx="1080119" cy="191047"/>
          </a:xfrm>
          <a:prstGeom prst="rect">
            <a:avLst/>
          </a:prstGeom>
          <a:noFill/>
          <a:ln/>
          <a:effectLst/>
        </p:spPr>
        <p:style>
          <a:lnRef idx="0">
            <a:schemeClr val="accent3"/>
          </a:lnRef>
          <a:fillRef idx="3">
            <a:schemeClr val="accent3"/>
          </a:fillRef>
          <a:effectRef idx="3">
            <a:schemeClr val="accent3"/>
          </a:effectRef>
          <a:fontRef idx="minor">
            <a:schemeClr val="lt1"/>
          </a:fontRef>
        </p:style>
        <p:txBody>
          <a:bodyPr wrap="square" lIns="0" tIns="0" rIns="0" bIns="0" anchor="t" anchorCtr="0">
            <a:noAutofit/>
          </a:bodyPr>
          <a:lstStyle/>
          <a:p>
            <a:pPr algn="ctr">
              <a:defRPr/>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船名：神峰</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6" name="Picture 2" descr="D:\OyamaTo\My Documents\My Pictures\shinpou.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7236295" y="2611935"/>
            <a:ext cx="1440147" cy="762431"/>
          </a:xfrm>
          <a:prstGeom prst="rect">
            <a:avLst/>
          </a:prstGeom>
          <a:noFill/>
          <a:extLst>
            <a:ext uri="{909E8E84-426E-40DD-AFC4-6F175D3DCCD1}">
              <a14:hiddenFill xmlns:a14="http://schemas.microsoft.com/office/drawing/2010/main">
                <a:solidFill>
                  <a:srgbClr val="FFFFFF"/>
                </a:solidFill>
              </a14:hiddenFill>
            </a:ext>
          </a:extLst>
        </p:spPr>
      </p:pic>
      <p:sp>
        <p:nvSpPr>
          <p:cNvPr id="37" name="正方形/長方形 36"/>
          <p:cNvSpPr/>
          <p:nvPr/>
        </p:nvSpPr>
        <p:spPr>
          <a:xfrm>
            <a:off x="8604448" y="60078"/>
            <a:ext cx="432048" cy="180020"/>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547006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57582" y="47"/>
            <a:ext cx="9081088" cy="6171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33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3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社会受容性の向上について</a:t>
            </a:r>
            <a:endParaRPr lang="en-US" altLang="ja-JP" sz="3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94520" y="685838"/>
            <a:ext cx="8985494" cy="0"/>
          </a:xfrm>
          <a:prstGeom prst="line">
            <a:avLst/>
          </a:prstGeom>
          <a:ln w="1016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633963" y="2348880"/>
            <a:ext cx="8128325" cy="3600400"/>
          </a:xfrm>
          <a:prstGeom prst="rect">
            <a:avLst/>
          </a:prstGeom>
          <a:noFill/>
        </p:spPr>
        <p:txBody>
          <a:bodyPr wrap="square" tIns="0" bIns="0" anchor="t" anchorCtr="0">
            <a:noAutofit/>
          </a:bodyPr>
          <a:lstStyle/>
          <a:p>
            <a:r>
              <a:rPr lang="ja-JP" altLang="en-US" sz="2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①　水素・燃料電池工作コンクールの実施</a:t>
            </a:r>
            <a:endParaRPr lang="en-US" altLang="ja-JP" sz="2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②　</a:t>
            </a:r>
            <a:r>
              <a:rPr lang="ja-JP" altLang="en-US" sz="2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副読本「おおさか環境科」への掲載及びイベント展示</a:t>
            </a:r>
          </a:p>
          <a:p>
            <a:endParaRPr lang="en-US" altLang="ja-JP" sz="2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8656043" y="6597352"/>
            <a:ext cx="432048" cy="180020"/>
          </a:xfrm>
          <a:prstGeom prst="rect">
            <a:avLst/>
          </a:prstGeom>
          <a:no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08040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35496" y="548784"/>
            <a:ext cx="9072000" cy="719976"/>
          </a:xfrm>
          <a:prstGeom prst="rect">
            <a:avLst/>
          </a:prstGeom>
          <a:solidFill>
            <a:schemeClr val="accent5">
              <a:lumMod val="60000"/>
              <a:lumOff val="40000"/>
            </a:schemeClr>
          </a:solidFill>
          <a:ln>
            <a:noFill/>
          </a:ln>
        </p:spPr>
        <p:style>
          <a:lnRef idx="2">
            <a:schemeClr val="accent1"/>
          </a:lnRef>
          <a:fillRef idx="1">
            <a:schemeClr val="lt1"/>
          </a:fillRef>
          <a:effectRef idx="0">
            <a:schemeClr val="accent1"/>
          </a:effectRef>
          <a:fontRef idx="minor">
            <a:schemeClr val="dk1"/>
          </a:fontRef>
        </p:style>
        <p:txBody>
          <a:bodyPr wrap="square" lIns="91433" tIns="45717" rIns="91433" bIns="45717" anchor="ctr" anchorCtr="0">
            <a:noAutofit/>
          </a:bodyPr>
          <a:lstStyle/>
          <a:p>
            <a:pPr>
              <a:defRPr/>
            </a:pPr>
            <a:r>
              <a:rPr lang="en-US" altLang="ja-JP"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目的</a:t>
            </a:r>
            <a:r>
              <a:rPr lang="en-US" altLang="ja-JP"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次</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世代を担う小・中学生が、身近な工作を通じて水素・燃料電池に親しみ、その特性を</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理解しても</a:t>
            </a:r>
            <a:endPar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ら</a:t>
            </a:r>
            <a:r>
              <a:rPr lang="ja-JP" altLang="en-US" sz="1600" dirty="0" err="1"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う</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ことで、水素の社会受容性の向上を図る。　</a:t>
            </a:r>
            <a:endPar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35496" y="1340768"/>
            <a:ext cx="9085118" cy="5472000"/>
          </a:xfrm>
          <a:prstGeom prst="rect">
            <a:avLst/>
          </a:prstGeom>
          <a:solidFill>
            <a:schemeClr val="accent5">
              <a:lumMod val="60000"/>
              <a:lumOff val="40000"/>
            </a:schemeClr>
          </a:solidFill>
          <a:ln>
            <a:noFill/>
          </a:ln>
        </p:spPr>
        <p:style>
          <a:lnRef idx="2">
            <a:schemeClr val="accent1"/>
          </a:lnRef>
          <a:fillRef idx="1">
            <a:schemeClr val="lt1"/>
          </a:fillRef>
          <a:effectRef idx="0">
            <a:schemeClr val="accent1"/>
          </a:effectRef>
          <a:fontRef idx="minor">
            <a:schemeClr val="dk1"/>
          </a:fontRef>
        </p:style>
        <p:txBody>
          <a:bodyPr wrap="square" lIns="91433" tIns="108000" rIns="91433" bIns="45717" anchor="t" anchorCtr="0">
            <a:noAutofit/>
          </a:bodyPr>
          <a:lstStyle/>
          <a:p>
            <a:pPr>
              <a:defRPr/>
            </a:pPr>
            <a:r>
              <a:rPr lang="en-US" altLang="ja-JP"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事業概要</a:t>
            </a:r>
            <a:r>
              <a:rPr lang="en-US" altLang="ja-JP"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1423465" y="1467866"/>
            <a:ext cx="3076527" cy="232942"/>
          </a:xfrm>
          <a:prstGeom prst="roundRect">
            <a:avLst>
              <a:gd name="adj" fmla="val 40663"/>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対象：小学５・６年生、中学生</a:t>
            </a:r>
            <a:endParaRPr lang="en-US" altLang="ja-JP" sz="1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30401" y="-15672"/>
            <a:ext cx="9174411" cy="492344"/>
          </a:xfrm>
          <a:prstGeom prst="rect">
            <a:avLst/>
          </a:prstGeom>
          <a:solidFill>
            <a:srgbClr val="002060"/>
          </a:solidFill>
          <a:ln>
            <a:noFill/>
          </a:ln>
          <a:effectLst/>
        </p:spPr>
        <p:txBody>
          <a:bodyPr wrap="square" lIns="71918" tIns="45671" rIns="71918" bIns="45671" rtlCol="0" anchor="ctr">
            <a:spAutoFit/>
          </a:bodyPr>
          <a:lstStyle/>
          <a:p>
            <a:r>
              <a:rPr kumimoji="0" lang="ja-JP" altLang="en-US" sz="26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①　水素・燃料電池工作コンクール</a:t>
            </a:r>
            <a:endParaRPr kumimoji="0" lang="ja-JP" altLang="en-US" sz="26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506942" y="2492897"/>
            <a:ext cx="3849034" cy="4263384"/>
            <a:chOff x="133687" y="2700304"/>
            <a:chExt cx="2891831" cy="4023447"/>
          </a:xfrm>
        </p:grpSpPr>
        <p:sp>
          <p:nvSpPr>
            <p:cNvPr id="28" name="角丸四角形 27"/>
            <p:cNvSpPr/>
            <p:nvPr/>
          </p:nvSpPr>
          <p:spPr>
            <a:xfrm>
              <a:off x="133687" y="2700304"/>
              <a:ext cx="2867331" cy="74751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nchorCtr="0"/>
            <a:lstStyle/>
            <a:p>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５月</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　アイデア募集</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小学生部門</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47</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作品　／</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中学生部門</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42</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作品</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計</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89</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作品の応募　</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1173</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名の参加</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29"/>
            <p:cNvSpPr/>
            <p:nvPr/>
          </p:nvSpPr>
          <p:spPr>
            <a:xfrm>
              <a:off x="133687" y="3515769"/>
              <a:ext cx="2891831" cy="8148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　一次審査　（書面審査）</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月中旬</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DVD</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・キット送付</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　二次審査（映像審査）</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133687" y="4445602"/>
              <a:ext cx="2867331" cy="2278149"/>
            </a:xfrm>
            <a:prstGeom prst="roundRect">
              <a:avLst>
                <a:gd name="adj" fmla="val 50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　工作発表会・表彰式</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森之宮水素ステーション情報発信拠点にて開催</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0" name="下矢印 39"/>
          <p:cNvSpPr/>
          <p:nvPr/>
        </p:nvSpPr>
        <p:spPr>
          <a:xfrm>
            <a:off x="1981318" y="3181260"/>
            <a:ext cx="862490" cy="259274"/>
          </a:xfrm>
          <a:prstGeom prst="down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endParaRPr>
          </a:p>
        </p:txBody>
      </p:sp>
      <p:grpSp>
        <p:nvGrpSpPr>
          <p:cNvPr id="9" name="グループ化 8"/>
          <p:cNvGrpSpPr/>
          <p:nvPr/>
        </p:nvGrpSpPr>
        <p:grpSpPr>
          <a:xfrm>
            <a:off x="4860032" y="2298540"/>
            <a:ext cx="3352495" cy="4390424"/>
            <a:chOff x="-1190650" y="576262"/>
            <a:chExt cx="7574385" cy="10567938"/>
          </a:xfrm>
        </p:grpSpPr>
        <p:grpSp>
          <p:nvGrpSpPr>
            <p:cNvPr id="8" name="グループ化 7"/>
            <p:cNvGrpSpPr/>
            <p:nvPr/>
          </p:nvGrpSpPr>
          <p:grpSpPr>
            <a:xfrm>
              <a:off x="-1190650" y="576262"/>
              <a:ext cx="7574385" cy="8438754"/>
              <a:chOff x="-1190650" y="576262"/>
              <a:chExt cx="7574385" cy="8438754"/>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640" y="576262"/>
                <a:ext cx="7572375" cy="465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0650" y="4300141"/>
                <a:ext cx="7562850"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1600" y="7029400"/>
              <a:ext cx="752475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テキスト ボックス 2"/>
          <p:cNvSpPr txBox="1"/>
          <p:nvPr/>
        </p:nvSpPr>
        <p:spPr>
          <a:xfrm>
            <a:off x="4756423" y="6669360"/>
            <a:ext cx="3888432" cy="261610"/>
          </a:xfrm>
          <a:prstGeom prst="rect">
            <a:avLst/>
          </a:prstGeom>
          <a:noFill/>
        </p:spPr>
        <p:txBody>
          <a:bodyPr wrap="square" rtlCol="0">
            <a:spAutoFit/>
          </a:bodyPr>
          <a:lstStyle/>
          <a:p>
            <a:r>
              <a:rPr lang="en-US" altLang="ja-JP" sz="1050" dirty="0" smtClean="0">
                <a:solidFill>
                  <a:prstClr val="black"/>
                </a:solidFill>
              </a:rPr>
              <a:t>21,000</a:t>
            </a:r>
            <a:r>
              <a:rPr lang="ja-JP" altLang="en-US" sz="1050" dirty="0" smtClean="0">
                <a:solidFill>
                  <a:prstClr val="black"/>
                </a:solidFill>
              </a:rPr>
              <a:t>部を府内全小・中学校のクラス・クラブ等に配布</a:t>
            </a:r>
            <a:endParaRPr lang="ja-JP" altLang="en-US" sz="1050" dirty="0">
              <a:solidFill>
                <a:prstClr val="black"/>
              </a:solidFill>
            </a:endParaRPr>
          </a:p>
        </p:txBody>
      </p:sp>
      <p:pic>
        <p:nvPicPr>
          <p:cNvPr id="1026" name="Picture 2" descr="\\localhost\LIB\14 FCV(FC)\016_写真集\森ノ宮ST\IMG_335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4772" y="4907519"/>
            <a:ext cx="2349116" cy="17618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1" name="下矢印 30"/>
          <p:cNvSpPr/>
          <p:nvPr/>
        </p:nvSpPr>
        <p:spPr>
          <a:xfrm>
            <a:off x="1981318" y="4197912"/>
            <a:ext cx="862490" cy="259274"/>
          </a:xfrm>
          <a:prstGeom prst="down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endParaRPr>
          </a:p>
        </p:txBody>
      </p:sp>
      <p:sp>
        <p:nvSpPr>
          <p:cNvPr id="19" name="正方形/長方形 18"/>
          <p:cNvSpPr/>
          <p:nvPr/>
        </p:nvSpPr>
        <p:spPr>
          <a:xfrm>
            <a:off x="95394" y="1628800"/>
            <a:ext cx="9085118" cy="66973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33" tIns="108000" rIns="91433" bIns="45717" anchor="t" anchorCtr="0">
            <a:noAutofit/>
          </a:bodyPr>
          <a:lstStyle/>
          <a:p>
            <a:pPr>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府内の全小・中学校（約</a:t>
            </a:r>
            <a:r>
              <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1,600</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校）を対象に</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燃料電池で発電した電気を利用した様々なアイデアを募集。</a:t>
            </a:r>
            <a:endPar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その</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中から優れたアイデアを選定し、「水素・燃料</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電池キット」を使い、実際</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に作品を</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工作してもらう。</a:t>
            </a:r>
            <a:endPar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8604448" y="60078"/>
            <a:ext cx="432048" cy="180020"/>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６</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10302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D:\horieya\Desktop\部品 資料2-2 受賞作品\スライド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4918" y="4941168"/>
            <a:ext cx="2713106" cy="187830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7" name="Picture 2" descr="D:\horieya\Desktop\部品 資料2-2 受賞作品\スライド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507" y="3564707"/>
            <a:ext cx="2716301" cy="188051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26" name="Picture 2" descr="D:\horieya\Desktop\部品 資料2-2 受賞作品\スライド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1113" y="869947"/>
            <a:ext cx="3328000" cy="23040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30401" y="-15672"/>
            <a:ext cx="9174411" cy="492344"/>
          </a:xfrm>
          <a:prstGeom prst="rect">
            <a:avLst/>
          </a:prstGeom>
          <a:solidFill>
            <a:srgbClr val="002060"/>
          </a:solidFill>
          <a:ln>
            <a:noFill/>
          </a:ln>
          <a:effectLst/>
        </p:spPr>
        <p:txBody>
          <a:bodyPr wrap="square" lIns="71918" tIns="45671" rIns="71918" bIns="45671" rtlCol="0" anchor="ctr">
            <a:spAutoFit/>
          </a:bodyPr>
          <a:lstStyle/>
          <a:p>
            <a:r>
              <a:rPr kumimoji="0" lang="ja-JP" altLang="en-US" sz="26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①</a:t>
            </a:r>
            <a:r>
              <a:rPr kumimoji="0" lang="en-US" altLang="ja-JP" sz="26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20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20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水素・燃料電池工作コンクール</a:t>
            </a:r>
            <a:r>
              <a:rPr kumimoji="0" lang="ja-JP" altLang="en-US" sz="26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受賞作品</a:t>
            </a:r>
            <a:endParaRPr kumimoji="0" lang="ja-JP" altLang="en-US" sz="26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Picture 3" descr="D:\horieya\Desktop\部品 資料2-2 受賞作品\スライド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3561" y="908720"/>
            <a:ext cx="3328000" cy="23040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9" name="Picture 2" descr="D:\horieya\Desktop\部品 資料2-2 受賞作品\スライド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4208" y="5028053"/>
            <a:ext cx="2578798" cy="178532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1" name="Picture 3" descr="D:\horieya\Desktop\部品 資料2-2 受賞作品\スライド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07168" y="3566920"/>
            <a:ext cx="2713104" cy="187830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2" name="角丸四角形 11"/>
          <p:cNvSpPr/>
          <p:nvPr/>
        </p:nvSpPr>
        <p:spPr>
          <a:xfrm>
            <a:off x="3378672" y="435631"/>
            <a:ext cx="3425576" cy="545097"/>
          </a:xfrm>
          <a:prstGeom prst="roundRect">
            <a:avLst>
              <a:gd name="adj" fmla="val 505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r>
              <a:rPr lang="ja-JP" altLang="en-US" sz="2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最優秀賞</a:t>
            </a:r>
            <a:r>
              <a:rPr lang="en-US" altLang="ja-JP" sz="2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２作品</a:t>
            </a:r>
            <a:r>
              <a:rPr lang="en-US" altLang="ja-JP" sz="2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3" name="角丸四角形 12"/>
          <p:cNvSpPr/>
          <p:nvPr/>
        </p:nvSpPr>
        <p:spPr>
          <a:xfrm>
            <a:off x="3635896" y="3140968"/>
            <a:ext cx="3425576" cy="545097"/>
          </a:xfrm>
          <a:prstGeom prst="roundRect">
            <a:avLst>
              <a:gd name="adj" fmla="val 505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r>
              <a:rPr lang="ja-JP" altLang="en-US" sz="2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優秀賞</a:t>
            </a:r>
            <a:r>
              <a:rPr lang="en-US" altLang="ja-JP" sz="2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４作品</a:t>
            </a:r>
            <a:r>
              <a:rPr lang="en-US" altLang="ja-JP" sz="2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5" name="正方形/長方形 14"/>
          <p:cNvSpPr/>
          <p:nvPr/>
        </p:nvSpPr>
        <p:spPr>
          <a:xfrm>
            <a:off x="8656043" y="6597352"/>
            <a:ext cx="432048" cy="180020"/>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76631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6034" y="2874584"/>
            <a:ext cx="4442641" cy="24266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localhost\LIB\14 FCV(FC)\016_写真集\森ノ宮ST\IMG_335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3429000"/>
            <a:ext cx="3933263" cy="29499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タイトル 1"/>
          <p:cNvSpPr txBox="1">
            <a:spLocks/>
          </p:cNvSpPr>
          <p:nvPr/>
        </p:nvSpPr>
        <p:spPr>
          <a:xfrm>
            <a:off x="-36513" y="0"/>
            <a:ext cx="9216000" cy="6912000"/>
          </a:xfrm>
          <a:prstGeom prst="rect">
            <a:avLst/>
          </a:prstGeom>
          <a:solidFill>
            <a:schemeClr val="bg1">
              <a:alpha val="60000"/>
            </a:schemeClr>
          </a:solidFill>
        </p:spPr>
        <p:txBody>
          <a:bodyPr vert="horz" lIns="91418" tIns="360000" rIns="91418" bIns="45710" rtlCol="0" anchor="ctr">
            <a:noAutofit/>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pPr algn="l"/>
            <a:r>
              <a:rPr lang="ja-JP" altLang="en-US" sz="2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（趣旨）　「</a:t>
            </a:r>
            <a:r>
              <a:rPr lang="ja-JP" altLang="en-US" sz="2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水素・燃料電池工作コンクール</a:t>
            </a:r>
            <a:r>
              <a:rPr lang="ja-JP" altLang="en-US" sz="2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」の実施に合わせ、</a:t>
            </a:r>
            <a:endParaRPr lang="en-US" altLang="ja-JP" sz="2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2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小</a:t>
            </a:r>
            <a:r>
              <a:rPr lang="ja-JP" altLang="en-US" sz="2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中学校教員を対象に「</a:t>
            </a:r>
            <a:r>
              <a:rPr lang="ja-JP" altLang="en-US" sz="2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水素・</a:t>
            </a:r>
            <a:r>
              <a:rPr lang="ja-JP" altLang="en-US" sz="2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燃料電池</a:t>
            </a:r>
            <a:r>
              <a:rPr lang="ja-JP" altLang="en-US" sz="2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関連</a:t>
            </a:r>
            <a:r>
              <a:rPr lang="ja-JP" altLang="en-US" sz="2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施設</a:t>
            </a:r>
            <a:endParaRPr lang="en-US" altLang="ja-JP" sz="2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2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見</a:t>
            </a:r>
            <a:r>
              <a:rPr lang="ja-JP" altLang="en-US" sz="2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学会</a:t>
            </a:r>
            <a:r>
              <a:rPr lang="ja-JP" altLang="en-US" sz="2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を開催し、水素に</a:t>
            </a:r>
            <a:r>
              <a:rPr lang="ja-JP" altLang="en-US" sz="2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対する正しい</a:t>
            </a:r>
            <a:r>
              <a:rPr lang="ja-JP" altLang="en-US" sz="2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知識の普及</a:t>
            </a:r>
            <a:r>
              <a:rPr lang="ja-JP" altLang="en-US" sz="2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や</a:t>
            </a:r>
            <a:endParaRPr lang="en-US" altLang="ja-JP" sz="2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2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安全性</a:t>
            </a:r>
            <a:r>
              <a:rPr lang="ja-JP" altLang="en-US" sz="2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のＰＲ等に</a:t>
            </a:r>
            <a:r>
              <a:rPr lang="ja-JP" altLang="en-US" sz="2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努める。</a:t>
            </a:r>
            <a:endParaRPr lang="ja-JP" altLang="en-US" sz="2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2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2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（日時）　平成</a:t>
            </a:r>
            <a:r>
              <a:rPr lang="en-US" altLang="ja-JP" sz="2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2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2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2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日（月）</a:t>
            </a:r>
            <a:endParaRPr lang="en-US" altLang="ja-JP" sz="2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2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2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（場所）</a:t>
            </a:r>
            <a:r>
              <a:rPr lang="ja-JP" altLang="en-US" sz="2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イワタニ水素ステーション大阪森之宮</a:t>
            </a:r>
            <a:endParaRPr lang="en-US" altLang="ja-JP" sz="2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2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ハグミュージアム</a:t>
            </a:r>
            <a:endParaRPr lang="en-US" altLang="ja-JP" sz="2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2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2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（主催）　大阪府、大阪府立大学</a:t>
            </a:r>
            <a:endParaRPr lang="en-US" altLang="ja-JP" sz="2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2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（後援）　大阪府・大阪市・堺市教育委員会</a:t>
            </a:r>
            <a:endParaRPr lang="en-US" altLang="ja-JP" sz="2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2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（協力）</a:t>
            </a:r>
            <a:r>
              <a:rPr lang="ja-JP" altLang="en-US" sz="2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大阪府小学校理科教育研究協</a:t>
            </a:r>
            <a:r>
              <a:rPr lang="ja-JP" altLang="en-US" sz="2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議会</a:t>
            </a:r>
            <a:endParaRPr lang="en-US" altLang="ja-JP" sz="2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2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2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中学校理科教育研究会</a:t>
            </a:r>
            <a:endParaRPr lang="en-US" altLang="ja-JP" sz="2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2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岩谷産業株式会社、大阪ガス株式会社</a:t>
            </a:r>
            <a:endParaRPr lang="ja-JP" altLang="en-US" sz="2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1"/>
          <p:cNvSpPr txBox="1">
            <a:spLocks/>
          </p:cNvSpPr>
          <p:nvPr/>
        </p:nvSpPr>
        <p:spPr bwMode="auto">
          <a:xfrm>
            <a:off x="-68763" y="-27384"/>
            <a:ext cx="9248250" cy="576064"/>
          </a:xfrm>
          <a:prstGeom prst="rect">
            <a:avLst/>
          </a:prstGeom>
          <a:solidFill>
            <a:srgbClr val="002060"/>
          </a:solidFill>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kern="1200">
                <a:solidFill>
                  <a:schemeClr val="lt1"/>
                </a:solidFill>
                <a:latin typeface="+mn-lt"/>
                <a:ea typeface="+mn-ea"/>
                <a:cs typeface="+mn-cs"/>
              </a:defRPr>
            </a:lvl1pPr>
            <a:lvl2pPr algn="ctr" rtl="0" eaLnBrk="0" fontAlgn="base" hangingPunct="0">
              <a:spcBef>
                <a:spcPct val="0"/>
              </a:spcBef>
              <a:spcAft>
                <a:spcPct val="0"/>
              </a:spcAft>
              <a:defRPr kumimoji="1" sz="4400">
                <a:solidFill>
                  <a:schemeClr val="lt1"/>
                </a:solidFill>
                <a:latin typeface="+mn-lt"/>
                <a:ea typeface="+mn-ea"/>
                <a:cs typeface="+mn-cs"/>
              </a:defRPr>
            </a:lvl2pPr>
            <a:lvl3pPr algn="ctr" rtl="0" eaLnBrk="0" fontAlgn="base" hangingPunct="0">
              <a:spcBef>
                <a:spcPct val="0"/>
              </a:spcBef>
              <a:spcAft>
                <a:spcPct val="0"/>
              </a:spcAft>
              <a:defRPr kumimoji="1" sz="4400">
                <a:solidFill>
                  <a:schemeClr val="lt1"/>
                </a:solidFill>
                <a:latin typeface="+mn-lt"/>
                <a:ea typeface="+mn-ea"/>
                <a:cs typeface="+mn-cs"/>
              </a:defRPr>
            </a:lvl3pPr>
            <a:lvl4pPr algn="ctr" rtl="0" eaLnBrk="0" fontAlgn="base" hangingPunct="0">
              <a:spcBef>
                <a:spcPct val="0"/>
              </a:spcBef>
              <a:spcAft>
                <a:spcPct val="0"/>
              </a:spcAft>
              <a:defRPr kumimoji="1" sz="4400">
                <a:solidFill>
                  <a:schemeClr val="lt1"/>
                </a:solidFill>
                <a:latin typeface="+mn-lt"/>
                <a:ea typeface="+mn-ea"/>
                <a:cs typeface="+mn-cs"/>
              </a:defRPr>
            </a:lvl4pPr>
            <a:lvl5pPr algn="ctr" rtl="0" eaLnBrk="0" fontAlgn="base" hangingPunct="0">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algn="l"/>
            <a:r>
              <a:rPr lang="ja-JP" altLang="en-US" sz="2600" b="1" dirty="0" smtClean="0">
                <a:latin typeface="Meiryo UI" panose="020B0604030504040204" pitchFamily="50" charset="-128"/>
                <a:ea typeface="Meiryo UI" panose="020B0604030504040204" pitchFamily="50" charset="-128"/>
                <a:cs typeface="Meiryo UI" panose="020B0604030504040204" pitchFamily="50" charset="-128"/>
              </a:rPr>
              <a:t>①</a:t>
            </a:r>
            <a:r>
              <a:rPr lang="en-US" altLang="ja-JP" sz="26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latin typeface="Meiryo UI" panose="020B0604030504040204" pitchFamily="50" charset="-128"/>
                <a:ea typeface="Meiryo UI" panose="020B0604030504040204" pitchFamily="50" charset="-128"/>
                <a:cs typeface="Meiryo UI" panose="020B0604030504040204" pitchFamily="50" charset="-128"/>
              </a:rPr>
              <a:t>教員向け「水素・燃料電池関連施設見学会」の開催</a:t>
            </a:r>
            <a:endParaRPr lang="ja-JP" altLang="en-US" sz="2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8604448" y="60078"/>
            <a:ext cx="432048" cy="180020"/>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78387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6341742" y="476414"/>
            <a:ext cx="2702390" cy="3648856"/>
          </a:xfrm>
          <a:prstGeom prst="rect">
            <a:avLst/>
          </a:prstGeom>
        </p:spPr>
      </p:pic>
      <p:sp>
        <p:nvSpPr>
          <p:cNvPr id="6" name="タイトル 1"/>
          <p:cNvSpPr txBox="1">
            <a:spLocks/>
          </p:cNvSpPr>
          <p:nvPr/>
        </p:nvSpPr>
        <p:spPr bwMode="auto">
          <a:xfrm>
            <a:off x="1641" y="18158"/>
            <a:ext cx="9144000" cy="576064"/>
          </a:xfrm>
          <a:prstGeom prst="rect">
            <a:avLst/>
          </a:prstGeom>
          <a:solidFill>
            <a:srgbClr val="002060"/>
          </a:solidFill>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kern="1200">
                <a:solidFill>
                  <a:schemeClr val="lt1"/>
                </a:solidFill>
                <a:latin typeface="+mn-lt"/>
                <a:ea typeface="+mn-ea"/>
                <a:cs typeface="+mn-cs"/>
              </a:defRPr>
            </a:lvl1pPr>
            <a:lvl2pPr algn="ctr" rtl="0" eaLnBrk="0" fontAlgn="base" hangingPunct="0">
              <a:spcBef>
                <a:spcPct val="0"/>
              </a:spcBef>
              <a:spcAft>
                <a:spcPct val="0"/>
              </a:spcAft>
              <a:defRPr kumimoji="1" sz="4400">
                <a:solidFill>
                  <a:schemeClr val="lt1"/>
                </a:solidFill>
                <a:latin typeface="+mn-lt"/>
                <a:ea typeface="+mn-ea"/>
                <a:cs typeface="+mn-cs"/>
              </a:defRPr>
            </a:lvl2pPr>
            <a:lvl3pPr algn="ctr" rtl="0" eaLnBrk="0" fontAlgn="base" hangingPunct="0">
              <a:spcBef>
                <a:spcPct val="0"/>
              </a:spcBef>
              <a:spcAft>
                <a:spcPct val="0"/>
              </a:spcAft>
              <a:defRPr kumimoji="1" sz="4400">
                <a:solidFill>
                  <a:schemeClr val="lt1"/>
                </a:solidFill>
                <a:latin typeface="+mn-lt"/>
                <a:ea typeface="+mn-ea"/>
                <a:cs typeface="+mn-cs"/>
              </a:defRPr>
            </a:lvl3pPr>
            <a:lvl4pPr algn="ctr" rtl="0" eaLnBrk="0" fontAlgn="base" hangingPunct="0">
              <a:spcBef>
                <a:spcPct val="0"/>
              </a:spcBef>
              <a:spcAft>
                <a:spcPct val="0"/>
              </a:spcAft>
              <a:defRPr kumimoji="1" sz="4400">
                <a:solidFill>
                  <a:schemeClr val="lt1"/>
                </a:solidFill>
                <a:latin typeface="+mn-lt"/>
                <a:ea typeface="+mn-ea"/>
                <a:cs typeface="+mn-cs"/>
              </a:defRPr>
            </a:lvl4pPr>
            <a:lvl5pPr algn="ctr" rtl="0" eaLnBrk="0" fontAlgn="base" hangingPunct="0">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algn="l"/>
            <a:r>
              <a:rPr lang="ja-JP" altLang="en-US" sz="2600" b="1" dirty="0" smtClean="0">
                <a:latin typeface="Meiryo UI" panose="020B0604030504040204" pitchFamily="50" charset="-128"/>
                <a:ea typeface="Meiryo UI" panose="020B0604030504040204" pitchFamily="50" charset="-128"/>
                <a:cs typeface="Meiryo UI" panose="020B0604030504040204" pitchFamily="50" charset="-128"/>
              </a:rPr>
              <a:t>②</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latin typeface="Meiryo UI" panose="020B0604030504040204" pitchFamily="50" charset="-128"/>
                <a:ea typeface="Meiryo UI" panose="020B0604030504040204" pitchFamily="50" charset="-128"/>
                <a:cs typeface="Meiryo UI" panose="020B0604030504040204" pitchFamily="50" charset="-128"/>
              </a:rPr>
              <a:t>副読本「おおさか環境科」への掲載及びイベント展示</a:t>
            </a:r>
            <a:endParaRPr lang="ja-JP" altLang="en-US" sz="2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380439" y="1556792"/>
            <a:ext cx="4320480" cy="14401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33" tIns="45717" rIns="91433" bIns="45717" anchor="t" anchorCtr="0">
            <a:noAutofit/>
          </a:bodyPr>
          <a:lstStyle/>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大阪市では、</a:t>
            </a:r>
            <a:r>
              <a:rPr lang="ja-JP" altLang="ja-JP" sz="1600" dirty="0" smtClean="0">
                <a:latin typeface="Meiryo UI" panose="020B0604030504040204" pitchFamily="50" charset="-128"/>
                <a:ea typeface="Meiryo UI" panose="020B0604030504040204" pitchFamily="50" charset="-128"/>
              </a:rPr>
              <a:t>環境</a:t>
            </a:r>
            <a:r>
              <a:rPr lang="ja-JP" altLang="ja-JP" sz="1600" dirty="0">
                <a:latin typeface="Meiryo UI" panose="020B0604030504040204" pitchFamily="50" charset="-128"/>
                <a:ea typeface="Meiryo UI" panose="020B0604030504040204" pitchFamily="50" charset="-128"/>
              </a:rPr>
              <a:t>問題と水素</a:t>
            </a:r>
            <a:r>
              <a:rPr lang="ja-JP" altLang="ja-JP" sz="1600" dirty="0" smtClean="0">
                <a:latin typeface="Meiryo UI" panose="020B0604030504040204" pitchFamily="50" charset="-128"/>
                <a:ea typeface="Meiryo UI" panose="020B0604030504040204" pitchFamily="50" charset="-128"/>
              </a:rPr>
              <a:t>エネルギー</a:t>
            </a:r>
            <a:r>
              <a:rPr lang="ja-JP" altLang="ja-JP" sz="1600" dirty="0">
                <a:latin typeface="Meiryo UI" panose="020B0604030504040204" pitchFamily="50" charset="-128"/>
                <a:ea typeface="Meiryo UI" panose="020B0604030504040204" pitchFamily="50" charset="-128"/>
              </a:rPr>
              <a:t>についての正しい理解の促進を</a:t>
            </a:r>
            <a:r>
              <a:rPr lang="ja-JP" altLang="ja-JP" sz="1600" dirty="0" smtClean="0">
                <a:latin typeface="Meiryo UI" panose="020B0604030504040204" pitchFamily="50" charset="-128"/>
                <a:ea typeface="Meiryo UI" panose="020B0604030504040204" pitchFamily="50" charset="-128"/>
              </a:rPr>
              <a:t>目的</a:t>
            </a:r>
            <a:r>
              <a:rPr lang="ja-JP" altLang="ja-JP" sz="1600" dirty="0">
                <a:latin typeface="Meiryo UI" panose="020B0604030504040204" pitchFamily="50" charset="-128"/>
                <a:ea typeface="Meiryo UI" panose="020B0604030504040204" pitchFamily="50" charset="-128"/>
              </a:rPr>
              <a:t>として、大阪市域の小中学校を対象</a:t>
            </a:r>
            <a:r>
              <a:rPr lang="ja-JP" altLang="ja-JP" sz="1600" dirty="0" smtClean="0">
                <a:latin typeface="Meiryo UI" panose="020B0604030504040204" pitchFamily="50" charset="-128"/>
                <a:ea typeface="Meiryo UI" panose="020B0604030504040204" pitchFamily="50" charset="-128"/>
              </a:rPr>
              <a:t>に配布</a:t>
            </a:r>
            <a:r>
              <a:rPr lang="ja-JP" altLang="ja-JP" sz="1600" dirty="0">
                <a:latin typeface="Meiryo UI" panose="020B0604030504040204" pitchFamily="50" charset="-128"/>
                <a:ea typeface="Meiryo UI" panose="020B0604030504040204" pitchFamily="50" charset="-128"/>
              </a:rPr>
              <a:t>している副読本「おおさか環境科」（小学校</a:t>
            </a:r>
            <a:r>
              <a:rPr lang="en-US" altLang="ja-JP" sz="1600" dirty="0" smtClean="0">
                <a:latin typeface="Meiryo UI" panose="020B0604030504040204" pitchFamily="50" charset="-128"/>
                <a:ea typeface="Meiryo UI" panose="020B0604030504040204" pitchFamily="50" charset="-128"/>
              </a:rPr>
              <a:t>5</a:t>
            </a:r>
            <a:r>
              <a:rPr lang="ja-JP" altLang="en-US" sz="1600" dirty="0" smtClean="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6</a:t>
            </a:r>
            <a:r>
              <a:rPr lang="ja-JP" altLang="ja-JP" sz="1600" dirty="0">
                <a:latin typeface="Meiryo UI" panose="020B0604030504040204" pitchFamily="50" charset="-128"/>
                <a:ea typeface="Meiryo UI" panose="020B0604030504040204" pitchFamily="50" charset="-128"/>
              </a:rPr>
              <a:t>年生）に水素・燃料電池</a:t>
            </a:r>
            <a:r>
              <a:rPr lang="ja-JP" altLang="ja-JP" sz="1600" dirty="0" smtClean="0">
                <a:latin typeface="Meiryo UI" panose="020B0604030504040204" pitchFamily="50" charset="-128"/>
                <a:ea typeface="Meiryo UI" panose="020B0604030504040204" pitchFamily="50" charset="-128"/>
              </a:rPr>
              <a:t>に関して</a:t>
            </a:r>
            <a:r>
              <a:rPr lang="ja-JP" altLang="ja-JP" sz="1600" dirty="0">
                <a:latin typeface="Meiryo UI" panose="020B0604030504040204" pitchFamily="50" charset="-128"/>
                <a:ea typeface="Meiryo UI" panose="020B0604030504040204" pitchFamily="50" charset="-128"/>
              </a:rPr>
              <a:t>掲載するなど</a:t>
            </a:r>
            <a:r>
              <a:rPr lang="ja-JP" altLang="ja-JP" sz="1600" dirty="0" smtClean="0">
                <a:latin typeface="Meiryo UI" panose="020B0604030504040204" pitchFamily="50" charset="-128"/>
                <a:ea typeface="Meiryo UI" panose="020B0604030504040204" pitchFamily="50" charset="-128"/>
              </a:rPr>
              <a:t>、普及</a:t>
            </a:r>
            <a:r>
              <a:rPr lang="ja-JP" altLang="ja-JP" sz="1600" dirty="0">
                <a:latin typeface="Meiryo UI" panose="020B0604030504040204" pitchFamily="50" charset="-128"/>
                <a:ea typeface="Meiryo UI" panose="020B0604030504040204" pitchFamily="50" charset="-128"/>
              </a:rPr>
              <a:t>・啓発に</a:t>
            </a:r>
            <a:r>
              <a:rPr lang="ja-JP" altLang="ja-JP" sz="1600" dirty="0" smtClean="0">
                <a:latin typeface="Meiryo UI" panose="020B0604030504040204" pitchFamily="50" charset="-128"/>
                <a:ea typeface="Meiryo UI" panose="020B0604030504040204" pitchFamily="50" charset="-128"/>
              </a:rPr>
              <a:t>取り組んで</a:t>
            </a:r>
            <a:r>
              <a:rPr lang="ja-JP" altLang="ja-JP" sz="1600" dirty="0">
                <a:latin typeface="Meiryo UI" panose="020B0604030504040204" pitchFamily="50" charset="-128"/>
                <a:ea typeface="Meiryo UI" panose="020B0604030504040204" pitchFamily="50" charset="-128"/>
              </a:rPr>
              <a:t>います。</a:t>
            </a:r>
          </a:p>
        </p:txBody>
      </p:sp>
      <p:pic>
        <p:nvPicPr>
          <p:cNvPr id="4" name="図 3"/>
          <p:cNvPicPr>
            <a:picLocks noChangeAspect="1"/>
          </p:cNvPicPr>
          <p:nvPr/>
        </p:nvPicPr>
        <p:blipFill>
          <a:blip r:embed="rId3"/>
          <a:stretch>
            <a:fillRect/>
          </a:stretch>
        </p:blipFill>
        <p:spPr>
          <a:xfrm>
            <a:off x="4743944" y="856022"/>
            <a:ext cx="1496289" cy="2104012"/>
          </a:xfrm>
          <a:prstGeom prst="rect">
            <a:avLst/>
          </a:prstGeom>
        </p:spPr>
      </p:pic>
      <p:sp>
        <p:nvSpPr>
          <p:cNvPr id="7" name="角丸四角形 6"/>
          <p:cNvSpPr/>
          <p:nvPr/>
        </p:nvSpPr>
        <p:spPr>
          <a:xfrm>
            <a:off x="467544" y="856022"/>
            <a:ext cx="3960440" cy="628762"/>
          </a:xfrm>
          <a:prstGeom prst="roundRect">
            <a:avLst>
              <a:gd name="adj" fmla="val 50000"/>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82573" tIns="41284" rIns="82573" bIns="41284" anchor="ctr"/>
          <a:lstStyle/>
          <a:p>
            <a:pPr algn="ctr" defTabSz="1859520">
              <a:defRPr/>
            </a:pPr>
            <a:r>
              <a:rPr kumimoji="0" lang="ja-JP" altLang="en-US" b="1" kern="0" dirty="0" smtClean="0">
                <a:solidFill>
                  <a:prstClr val="white"/>
                </a:solidFill>
                <a:latin typeface="Meiryo UI" pitchFamily="50" charset="-128"/>
                <a:ea typeface="Meiryo UI" pitchFamily="50" charset="-128"/>
                <a:cs typeface="Meiryo UI" pitchFamily="50" charset="-128"/>
              </a:rPr>
              <a:t>学校教育における</a:t>
            </a:r>
            <a:endParaRPr kumimoji="0" lang="en-US" altLang="ja-JP" b="1" kern="0" dirty="0" smtClean="0">
              <a:solidFill>
                <a:prstClr val="white"/>
              </a:solidFill>
              <a:latin typeface="Meiryo UI" pitchFamily="50" charset="-128"/>
              <a:ea typeface="Meiryo UI" pitchFamily="50" charset="-128"/>
              <a:cs typeface="Meiryo UI" pitchFamily="50" charset="-128"/>
            </a:endParaRPr>
          </a:p>
          <a:p>
            <a:pPr algn="ctr" defTabSz="1859520">
              <a:defRPr/>
            </a:pPr>
            <a:r>
              <a:rPr kumimoji="0" lang="ja-JP" altLang="en-US" b="1" kern="0" dirty="0" smtClean="0">
                <a:solidFill>
                  <a:prstClr val="white"/>
                </a:solidFill>
                <a:latin typeface="Meiryo UI" pitchFamily="50" charset="-128"/>
                <a:ea typeface="Meiryo UI" pitchFamily="50" charset="-128"/>
                <a:cs typeface="Meiryo UI" pitchFamily="50" charset="-128"/>
              </a:rPr>
              <a:t>水素・燃料電池の普及啓発</a:t>
            </a:r>
            <a:endParaRPr kumimoji="0" lang="ja-JP" altLang="en-US" b="1" kern="0" dirty="0">
              <a:solidFill>
                <a:prstClr val="white"/>
              </a:solidFill>
              <a:latin typeface="Meiryo UI" pitchFamily="50" charset="-128"/>
              <a:ea typeface="Meiryo UI" pitchFamily="50" charset="-128"/>
              <a:cs typeface="Meiryo UI" pitchFamily="50" charset="-128"/>
            </a:endParaRPr>
          </a:p>
        </p:txBody>
      </p:sp>
      <p:sp>
        <p:nvSpPr>
          <p:cNvPr id="8" name="角丸四角形 7"/>
          <p:cNvSpPr/>
          <p:nvPr/>
        </p:nvSpPr>
        <p:spPr>
          <a:xfrm>
            <a:off x="467544" y="3212976"/>
            <a:ext cx="3960440" cy="432048"/>
          </a:xfrm>
          <a:prstGeom prst="roundRect">
            <a:avLst>
              <a:gd name="adj" fmla="val 50000"/>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82573" tIns="41284" rIns="82573" bIns="41284" anchor="ctr"/>
          <a:lstStyle/>
          <a:p>
            <a:pPr algn="ctr" defTabSz="1859520">
              <a:defRPr/>
            </a:pPr>
            <a:r>
              <a:rPr kumimoji="0" lang="ja-JP" altLang="en-US" b="1" kern="0" dirty="0" smtClean="0">
                <a:solidFill>
                  <a:prstClr val="white"/>
                </a:solidFill>
                <a:latin typeface="Meiryo UI" pitchFamily="50" charset="-128"/>
                <a:ea typeface="Meiryo UI" pitchFamily="50" charset="-128"/>
                <a:cs typeface="Meiryo UI" pitchFamily="50" charset="-128"/>
              </a:rPr>
              <a:t>市民参加イベントでの</a:t>
            </a:r>
            <a:r>
              <a:rPr kumimoji="0" lang="en-US" altLang="ja-JP" b="1" kern="0" dirty="0" smtClean="0">
                <a:solidFill>
                  <a:prstClr val="white"/>
                </a:solidFill>
                <a:latin typeface="Meiryo UI" pitchFamily="50" charset="-128"/>
                <a:ea typeface="Meiryo UI" pitchFamily="50" charset="-128"/>
                <a:cs typeface="Meiryo UI" pitchFamily="50" charset="-128"/>
              </a:rPr>
              <a:t>FCV</a:t>
            </a:r>
            <a:r>
              <a:rPr kumimoji="0" lang="ja-JP" altLang="en-US" b="1" kern="0" dirty="0" smtClean="0">
                <a:solidFill>
                  <a:prstClr val="white"/>
                </a:solidFill>
                <a:latin typeface="Meiryo UI" pitchFamily="50" charset="-128"/>
                <a:ea typeface="Meiryo UI" pitchFamily="50" charset="-128"/>
                <a:cs typeface="Meiryo UI" pitchFamily="50" charset="-128"/>
              </a:rPr>
              <a:t>展示</a:t>
            </a:r>
            <a:endParaRPr kumimoji="0" lang="ja-JP" altLang="en-US" b="1" kern="0" dirty="0">
              <a:solidFill>
                <a:prstClr val="white"/>
              </a:solidFill>
              <a:latin typeface="Meiryo UI" pitchFamily="50" charset="-128"/>
              <a:ea typeface="Meiryo UI" pitchFamily="50" charset="-128"/>
              <a:cs typeface="Meiryo UI" pitchFamily="50" charset="-128"/>
            </a:endParaRPr>
          </a:p>
        </p:txBody>
      </p:sp>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3285" y="4125270"/>
            <a:ext cx="1545290" cy="2184050"/>
          </a:xfrm>
          <a:prstGeom prst="rect">
            <a:avLst/>
          </a:prstGeom>
        </p:spPr>
      </p:pic>
      <p:sp>
        <p:nvSpPr>
          <p:cNvPr id="10" name="正方形/長方形 9"/>
          <p:cNvSpPr/>
          <p:nvPr/>
        </p:nvSpPr>
        <p:spPr>
          <a:xfrm>
            <a:off x="380438" y="3717032"/>
            <a:ext cx="5343690" cy="14401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33" tIns="45717" rIns="91433" bIns="45717" anchor="t" anchorCtr="0">
            <a:noAutofit/>
          </a:bodyPr>
          <a:lstStyle/>
          <a:p>
            <a:r>
              <a:rPr lang="ja-JP" altLang="en-US" sz="1600" dirty="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rPr>
              <a:t>ECO</a:t>
            </a:r>
            <a:r>
              <a:rPr lang="ja-JP" altLang="en-US" sz="1600" b="1" dirty="0">
                <a:latin typeface="Meiryo UI" panose="020B0604030504040204" pitchFamily="50" charset="-128"/>
                <a:ea typeface="Meiryo UI" panose="020B0604030504040204" pitchFamily="50" charset="-128"/>
              </a:rPr>
              <a:t>縁日</a:t>
            </a:r>
            <a:r>
              <a:rPr lang="en-US" altLang="ja-JP" sz="1600" b="1" dirty="0" smtClean="0">
                <a:latin typeface="Meiryo UI" panose="020B0604030504040204" pitchFamily="50" charset="-128"/>
                <a:ea typeface="Meiryo UI" panose="020B0604030504040204" pitchFamily="50" charset="-128"/>
              </a:rPr>
              <a:t>2016</a:t>
            </a:r>
            <a:r>
              <a:rPr lang="ja-JP" altLang="en-US" sz="1600" b="1"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9</a:t>
            </a:r>
            <a:r>
              <a:rPr lang="ja-JP" altLang="en-US" sz="1600" dirty="0" smtClean="0">
                <a:latin typeface="Meiryo UI" panose="020B0604030504040204" pitchFamily="50" charset="-128"/>
                <a:ea typeface="Meiryo UI" panose="020B0604030504040204" pitchFamily="50" charset="-128"/>
              </a:rPr>
              <a:t>月</a:t>
            </a:r>
            <a:r>
              <a:rPr lang="en-US" altLang="ja-JP" sz="1600" dirty="0" smtClean="0">
                <a:latin typeface="Meiryo UI" panose="020B0604030504040204" pitchFamily="50" charset="-128"/>
                <a:ea typeface="Meiryo UI" panose="020B0604030504040204" pitchFamily="50" charset="-128"/>
              </a:rPr>
              <a:t>19</a:t>
            </a:r>
            <a:r>
              <a:rPr lang="ja-JP" altLang="en-US" sz="1600" dirty="0" smtClean="0">
                <a:latin typeface="Meiryo UI" panose="020B0604030504040204" pitchFamily="50" charset="-128"/>
                <a:ea typeface="Meiryo UI" panose="020B0604030504040204" pitchFamily="50" charset="-128"/>
              </a:rPr>
              <a:t>日　花博記念公園鶴見緑地）</a:t>
            </a:r>
            <a:endParaRPr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昔ながら</a:t>
            </a:r>
            <a:r>
              <a:rPr lang="ja-JP" altLang="en-US" sz="1600" dirty="0">
                <a:latin typeface="Meiryo UI" panose="020B0604030504040204" pitchFamily="50" charset="-128"/>
                <a:ea typeface="Meiryo UI" panose="020B0604030504040204" pitchFamily="50" charset="-128"/>
              </a:rPr>
              <a:t>の”縁日”を再現し、都市に生活する人々が人と自然、生活と環境の関わりについて体験を通して知識を深め、行動に結びつけることを目的とした</a:t>
            </a:r>
            <a:r>
              <a:rPr lang="ja-JP" altLang="en-US" sz="1600" dirty="0" smtClean="0">
                <a:latin typeface="Meiryo UI" panose="020B0604030504040204" pitchFamily="50" charset="-128"/>
                <a:ea typeface="Meiryo UI" panose="020B0604030504040204" pitchFamily="50" charset="-128"/>
              </a:rPr>
              <a:t>イベント</a:t>
            </a:r>
            <a:endParaRPr lang="ja-JP" altLang="ja-JP" sz="16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7065783" y="6392360"/>
            <a:ext cx="1569660" cy="276999"/>
          </a:xfrm>
          <a:prstGeom prst="rect">
            <a:avLst/>
          </a:prstGeom>
          <a:noFill/>
        </p:spPr>
        <p:txBody>
          <a:bodyPr wrap="none" rtlCol="0">
            <a:spAutoFit/>
          </a:bodyPr>
          <a:lstStyle/>
          <a:p>
            <a:r>
              <a:rPr kumimoji="1" lang="ja-JP" altLang="en-US" sz="1200" dirty="0" smtClean="0">
                <a:latin typeface="メイリオ" panose="020B0604030504040204" pitchFamily="50" charset="-128"/>
                <a:ea typeface="メイリオ" panose="020B0604030504040204" pitchFamily="50" charset="-128"/>
              </a:rPr>
              <a:t>主催：大阪市環境局</a:t>
            </a:r>
            <a:endParaRPr kumimoji="1" lang="ja-JP" altLang="en-US" sz="1200" dirty="0">
              <a:latin typeface="メイリオ" panose="020B0604030504040204" pitchFamily="50" charset="-128"/>
              <a:ea typeface="メイリオ" panose="020B0604030504040204" pitchFamily="50" charset="-128"/>
            </a:endParaRPr>
          </a:p>
        </p:txBody>
      </p:sp>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8811" y="4893548"/>
            <a:ext cx="3240360" cy="1415772"/>
          </a:xfrm>
          <a:prstGeom prst="rect">
            <a:avLst/>
          </a:prstGeom>
        </p:spPr>
      </p:pic>
      <p:sp>
        <p:nvSpPr>
          <p:cNvPr id="13" name="テキスト ボックス 12"/>
          <p:cNvSpPr txBox="1"/>
          <p:nvPr/>
        </p:nvSpPr>
        <p:spPr>
          <a:xfrm>
            <a:off x="3771810" y="6398434"/>
            <a:ext cx="2800767" cy="276999"/>
          </a:xfrm>
          <a:prstGeom prst="rect">
            <a:avLst/>
          </a:prstGeom>
          <a:noFill/>
        </p:spPr>
        <p:txBody>
          <a:bodyPr wrap="none" rtlCol="0">
            <a:spAutoFit/>
          </a:bodyPr>
          <a:lstStyle/>
          <a:p>
            <a:r>
              <a:rPr lang="ja-JP" altLang="en-US" sz="1200" dirty="0" smtClean="0">
                <a:latin typeface="メイリオ" panose="020B0604030504040204" pitchFamily="50" charset="-128"/>
                <a:ea typeface="メイリオ" panose="020B0604030504040204" pitchFamily="50" charset="-128"/>
              </a:rPr>
              <a:t>提供：</a:t>
            </a:r>
            <a:r>
              <a:rPr kumimoji="1" lang="ja-JP" altLang="en-US" sz="1200" dirty="0" smtClean="0">
                <a:latin typeface="メイリオ" panose="020B0604030504040204" pitchFamily="50" charset="-128"/>
                <a:ea typeface="メイリオ" panose="020B0604030504040204" pitchFamily="50" charset="-128"/>
              </a:rPr>
              <a:t>大阪ガス様、大阪トヨペット様</a:t>
            </a:r>
            <a:endParaRPr kumimoji="1" lang="ja-JP" altLang="en-US" sz="1200"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564691" y="5870760"/>
            <a:ext cx="2852063" cy="584775"/>
          </a:xfrm>
          <a:prstGeom prst="rect">
            <a:avLst/>
          </a:prstGeom>
          <a:noFill/>
        </p:spPr>
        <p:txBody>
          <a:bodyPr wrap="none" rtlCol="0">
            <a:spAutoFit/>
          </a:bodyPr>
          <a:lstStyle/>
          <a:p>
            <a:pPr algn="ctr"/>
            <a:r>
              <a:rPr kumimoji="1" lang="ja-JP" altLang="en-US" sz="1600" b="1" dirty="0" smtClean="0">
                <a:latin typeface="メイリオ" panose="020B0604030504040204" pitchFamily="50" charset="-128"/>
                <a:ea typeface="メイリオ" panose="020B0604030504040204" pitchFamily="50" charset="-128"/>
              </a:rPr>
              <a:t>沢山の市民の方々にご覧</a:t>
            </a:r>
            <a:endParaRPr kumimoji="1" lang="en-US" altLang="ja-JP" sz="1600" b="1" dirty="0" smtClean="0">
              <a:latin typeface="メイリオ" panose="020B0604030504040204" pitchFamily="50" charset="-128"/>
              <a:ea typeface="メイリオ" panose="020B0604030504040204" pitchFamily="50" charset="-128"/>
            </a:endParaRPr>
          </a:p>
          <a:p>
            <a:pPr algn="ctr"/>
            <a:r>
              <a:rPr kumimoji="1" lang="ja-JP" altLang="en-US" sz="1600" b="1" dirty="0" smtClean="0">
                <a:latin typeface="メイリオ" panose="020B0604030504040204" pitchFamily="50" charset="-128"/>
                <a:ea typeface="メイリオ" panose="020B0604030504040204" pitchFamily="50" charset="-128"/>
              </a:rPr>
              <a:t>いただくことができました！</a:t>
            </a:r>
            <a:endParaRPr kumimoji="1" lang="ja-JP" altLang="en-US" sz="1600" b="1" dirty="0">
              <a:latin typeface="メイリオ" panose="020B0604030504040204" pitchFamily="50" charset="-128"/>
              <a:ea typeface="メイリオ" panose="020B0604030504040204" pitchFamily="50" charset="-128"/>
            </a:endParaRPr>
          </a:p>
        </p:txBody>
      </p:sp>
      <p:sp>
        <p:nvSpPr>
          <p:cNvPr id="2" name="角丸四角形吹き出し 1"/>
          <p:cNvSpPr/>
          <p:nvPr/>
        </p:nvSpPr>
        <p:spPr>
          <a:xfrm>
            <a:off x="611560" y="4893548"/>
            <a:ext cx="2682889" cy="839708"/>
          </a:xfrm>
          <a:prstGeom prst="wedgeRoundRectCallout">
            <a:avLst>
              <a:gd name="adj1" fmla="val 74923"/>
              <a:gd name="adj2" fmla="val 33876"/>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メイリオ" panose="020B0604030504040204" pitchFamily="50" charset="-128"/>
                <a:ea typeface="メイリオ" panose="020B0604030504040204" pitchFamily="50" charset="-128"/>
              </a:rPr>
              <a:t>実際に車内に</a:t>
            </a:r>
            <a:r>
              <a:rPr lang="ja-JP" altLang="en-US" sz="1600" dirty="0" smtClean="0">
                <a:latin typeface="メイリオ" panose="020B0604030504040204" pitchFamily="50" charset="-128"/>
                <a:ea typeface="メイリオ" panose="020B0604030504040204" pitchFamily="50" charset="-128"/>
              </a:rPr>
              <a:t>入って</a:t>
            </a:r>
            <a:r>
              <a:rPr lang="en-US" altLang="ja-JP" sz="1600" dirty="0" smtClean="0">
                <a:latin typeface="メイリオ" panose="020B0604030504040204" pitchFamily="50" charset="-128"/>
                <a:ea typeface="メイリオ" panose="020B0604030504040204" pitchFamily="50" charset="-128"/>
              </a:rPr>
              <a:t>FCV</a:t>
            </a:r>
            <a:r>
              <a:rPr lang="ja-JP" altLang="en-US" sz="1600" dirty="0" smtClean="0">
                <a:latin typeface="メイリオ" panose="020B0604030504040204" pitchFamily="50" charset="-128"/>
                <a:ea typeface="メイリオ" panose="020B0604030504040204" pitchFamily="50" charset="-128"/>
              </a:rPr>
              <a:t>に</a:t>
            </a:r>
            <a:r>
              <a:rPr lang="ja-JP" altLang="en-US" sz="1600" dirty="0">
                <a:latin typeface="メイリオ" panose="020B0604030504040204" pitchFamily="50" charset="-128"/>
                <a:ea typeface="メイリオ" panose="020B0604030504040204" pitchFamily="50" charset="-128"/>
              </a:rPr>
              <a:t>触れて</a:t>
            </a:r>
            <a:r>
              <a:rPr lang="ja-JP" altLang="en-US" sz="1600" dirty="0" smtClean="0">
                <a:latin typeface="メイリオ" panose="020B0604030504040204" pitchFamily="50" charset="-128"/>
                <a:ea typeface="メイリオ" panose="020B0604030504040204" pitchFamily="50" charset="-128"/>
              </a:rPr>
              <a:t>いただきました</a:t>
            </a:r>
            <a:endParaRPr lang="ja-JP" altLang="en-US" sz="1600" dirty="0">
              <a:latin typeface="メイリオ" panose="020B0604030504040204" pitchFamily="50" charset="-128"/>
              <a:ea typeface="メイリオ" panose="020B0604030504040204" pitchFamily="50" charset="-128"/>
            </a:endParaRPr>
          </a:p>
        </p:txBody>
      </p:sp>
      <p:sp>
        <p:nvSpPr>
          <p:cNvPr id="17" name="正方形/長方形 16"/>
          <p:cNvSpPr/>
          <p:nvPr/>
        </p:nvSpPr>
        <p:spPr>
          <a:xfrm>
            <a:off x="8656043" y="6597352"/>
            <a:ext cx="432048" cy="180020"/>
          </a:xfrm>
          <a:prstGeom prst="rect">
            <a:avLst/>
          </a:prstGeom>
          <a:no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201679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5663237A24F3F94C925F262842A8B4AC" ma:contentTypeVersion="0" ma:contentTypeDescription="新しいドキュメントを作成します。" ma:contentTypeScope="" ma:versionID="32187d93afc5afb35397fc70b3d068cd">
  <xsd:schema xmlns:xsd="http://www.w3.org/2001/XMLSchema" xmlns:xs="http://www.w3.org/2001/XMLSchema" xmlns:p="http://schemas.microsoft.com/office/2006/metadata/properties" targetNamespace="http://schemas.microsoft.com/office/2006/metadata/properties" ma:root="true" ma:fieldsID="f4cff559f9a06213828a8956bc5bb22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80FCDC-D007-48B3-AC28-84D9433BFDDB}">
  <ds:schemaRefs>
    <ds:schemaRef ds:uri="http://schemas.microsoft.com/sharepoint/v3/contenttype/forms"/>
  </ds:schemaRefs>
</ds:datastoreItem>
</file>

<file path=customXml/itemProps2.xml><?xml version="1.0" encoding="utf-8"?>
<ds:datastoreItem xmlns:ds="http://schemas.openxmlformats.org/officeDocument/2006/customXml" ds:itemID="{2726EFAD-2FB7-4BBC-BAAD-3E305367E0CB}">
  <ds:schemaRefs>
    <ds:schemaRef ds:uri="http://schemas.microsoft.com/office/infopath/2007/PartnerControls"/>
    <ds:schemaRef ds:uri="http://schemas.microsoft.com/office/2006/metadata/properties"/>
    <ds:schemaRef ds:uri="http://purl.org/dc/dcmitype/"/>
    <ds:schemaRef ds:uri="http://purl.org/dc/elements/1.1/"/>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6D1ABAA-A4A1-40D5-A577-3057D7B595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5141</TotalTime>
  <Words>1291</Words>
  <Application>Microsoft Office PowerPoint</Application>
  <PresentationFormat>画面に合わせる (4:3)</PresentationFormat>
  <Paragraphs>297</Paragraphs>
  <Slides>17</Slides>
  <Notes>3</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17</vt:i4>
      </vt:variant>
    </vt:vector>
  </HeadingPairs>
  <TitlesOfParts>
    <vt:vector size="28" baseType="lpstr">
      <vt:lpstr>HGP創英角ｺﾞｼｯｸUB</vt:lpstr>
      <vt:lpstr>HG丸ｺﾞｼｯｸM-PRO</vt:lpstr>
      <vt:lpstr>HG創英角ｺﾞｼｯｸUB</vt:lpstr>
      <vt:lpstr>Meiryo UI</vt:lpstr>
      <vt:lpstr>ＭＳ Ｐゴシック</vt:lpstr>
      <vt:lpstr>メイリオ</vt:lpstr>
      <vt:lpstr>Arial</vt:lpstr>
      <vt:lpstr>Calibri</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〜関⻄イノベーション国際戦略総合特区事業〜 『バッテリー戦略研究センターのご紹介』 </dc:title>
  <dc:creator>大阪府</dc:creator>
  <cp:lastModifiedBy>三浦　迪</cp:lastModifiedBy>
  <cp:revision>603</cp:revision>
  <cp:lastPrinted>2017-03-27T01:45:38Z</cp:lastPrinted>
  <dcterms:created xsi:type="dcterms:W3CDTF">2013-05-24T01:37:52Z</dcterms:created>
  <dcterms:modified xsi:type="dcterms:W3CDTF">2017-03-28T07:59:00Z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0x0101005663237A24F3F94C925F262842A8B4AC</vt:lpwstr>
  </property>
</Properties>
</file>