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notesMasterIdLst>
    <p:notesMasterId r:id="rId7"/>
  </p:notesMasterIdLst>
  <p:sldIdLst>
    <p:sldId id="414" r:id="rId2"/>
    <p:sldId id="419" r:id="rId3"/>
    <p:sldId id="421" r:id="rId4"/>
    <p:sldId id="418" r:id="rId5"/>
    <p:sldId id="422" r:id="rId6"/>
  </p:sldIdLst>
  <p:sldSz cx="15481300" cy="10261600"/>
  <p:notesSz cx="9939338" cy="6807200"/>
  <p:defaultTextStyle>
    <a:defPPr>
      <a:defRPr lang="ja-JP"/>
    </a:defPPr>
    <a:lvl1pPr marL="0" algn="l" defTabSz="1439166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1pPr>
    <a:lvl2pPr marL="719588" algn="l" defTabSz="1439166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2pPr>
    <a:lvl3pPr marL="1439166" algn="l" defTabSz="1439166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3pPr>
    <a:lvl4pPr marL="2158752" algn="l" defTabSz="1439166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4pPr>
    <a:lvl5pPr marL="2878331" algn="l" defTabSz="1439166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5pPr>
    <a:lvl6pPr marL="3597915" algn="l" defTabSz="1439166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6pPr>
    <a:lvl7pPr marL="4317501" algn="l" defTabSz="1439166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7pPr>
    <a:lvl8pPr marL="5037089" algn="l" defTabSz="1439166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8pPr>
    <a:lvl9pPr marL="5756661" algn="l" defTabSz="1439166" rtl="0" eaLnBrk="1" latinLnBrk="0" hangingPunct="1">
      <a:defRPr kumimoji="1" sz="3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0E135B7-7603-4202-BD5E-CA94874D70B9}">
          <p14:sldIdLst>
            <p14:sldId id="414"/>
            <p14:sldId id="419"/>
            <p14:sldId id="421"/>
            <p14:sldId id="418"/>
            <p14:sldId id="42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FF99CC"/>
    <a:srgbClr val="FFCCFF"/>
    <a:srgbClr val="66FF66"/>
    <a:srgbClr val="00CC00"/>
    <a:srgbClr val="66FF33"/>
    <a:srgbClr val="66FF99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72" autoAdjust="0"/>
    <p:restoredTop sz="89748" autoAdjust="0"/>
  </p:normalViewPr>
  <p:slideViewPr>
    <p:cSldViewPr>
      <p:cViewPr>
        <p:scale>
          <a:sx n="60" d="100"/>
          <a:sy n="60" d="100"/>
        </p:scale>
        <p:origin x="-528" y="462"/>
      </p:cViewPr>
      <p:guideLst>
        <p:guide orient="horz" pos="3232"/>
        <p:guide pos="4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1782" y="-90"/>
      </p:cViewPr>
      <p:guideLst>
        <p:guide orient="horz" pos="2144"/>
        <p:guide pos="3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スライド イメージ プレースホルダー 10"/>
          <p:cNvSpPr>
            <a:spLocks noGrp="1" noRot="1" noChangeAspect="1"/>
          </p:cNvSpPr>
          <p:nvPr>
            <p:ph type="sldImg" idx="2"/>
          </p:nvPr>
        </p:nvSpPr>
        <p:spPr>
          <a:xfrm>
            <a:off x="-149225" y="17463"/>
            <a:ext cx="10240963" cy="6789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93" tIns="31497" rIns="62993" bIns="31497" rtlCol="0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0221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3916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719588" algn="l" defTabSz="143916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1439166" algn="l" defTabSz="143916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2158752" algn="l" defTabSz="143916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2878331" algn="l" defTabSz="143916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3597915" algn="l" defTabSz="143916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4317501" algn="l" defTabSz="143916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5037089" algn="l" defTabSz="143916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5756661" algn="l" defTabSz="143916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993775" y="3233738"/>
            <a:ext cx="7951788" cy="3062287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09619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61099" y="3187766"/>
            <a:ext cx="13159105" cy="219959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22195" y="5814908"/>
            <a:ext cx="10836910" cy="26224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5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0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0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0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7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11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46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81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40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1223942" y="410959"/>
            <a:ext cx="3483293" cy="875561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74065" y="410959"/>
            <a:ext cx="10191856" cy="875561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795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98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30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22916" y="6594030"/>
            <a:ext cx="13159105" cy="2038068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22916" y="4349306"/>
            <a:ext cx="13159105" cy="2244724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5213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0431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0564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085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7606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1128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465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8171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97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74065" y="2394375"/>
            <a:ext cx="6837574" cy="677218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869661" y="2394375"/>
            <a:ext cx="6837574" cy="677218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56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74065" y="2296984"/>
            <a:ext cx="6840263" cy="95727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5213" indent="0">
              <a:buNone/>
              <a:defRPr sz="3200" b="1"/>
            </a:lvl2pPr>
            <a:lvl3pPr marL="1470431" indent="0">
              <a:buNone/>
              <a:defRPr sz="2900" b="1"/>
            </a:lvl3pPr>
            <a:lvl4pPr marL="2205644" indent="0">
              <a:buNone/>
              <a:defRPr sz="2600" b="1"/>
            </a:lvl4pPr>
            <a:lvl5pPr marL="2940856" indent="0">
              <a:buNone/>
              <a:defRPr sz="2600" b="1"/>
            </a:lvl5pPr>
            <a:lvl6pPr marL="3676069" indent="0">
              <a:buNone/>
              <a:defRPr sz="2600" b="1"/>
            </a:lvl6pPr>
            <a:lvl7pPr marL="4411287" indent="0">
              <a:buNone/>
              <a:defRPr sz="2600" b="1"/>
            </a:lvl7pPr>
            <a:lvl8pPr marL="5146505" indent="0">
              <a:buNone/>
              <a:defRPr sz="2600" b="1"/>
            </a:lvl8pPr>
            <a:lvl9pPr marL="5881716" indent="0">
              <a:buNone/>
              <a:defRPr sz="2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74065" y="3254257"/>
            <a:ext cx="6840263" cy="5912298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864286" y="2296984"/>
            <a:ext cx="6842950" cy="95727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5213" indent="0">
              <a:buNone/>
              <a:defRPr sz="3200" b="1"/>
            </a:lvl2pPr>
            <a:lvl3pPr marL="1470431" indent="0">
              <a:buNone/>
              <a:defRPr sz="2900" b="1"/>
            </a:lvl3pPr>
            <a:lvl4pPr marL="2205644" indent="0">
              <a:buNone/>
              <a:defRPr sz="2600" b="1"/>
            </a:lvl4pPr>
            <a:lvl5pPr marL="2940856" indent="0">
              <a:buNone/>
              <a:defRPr sz="2600" b="1"/>
            </a:lvl5pPr>
            <a:lvl6pPr marL="3676069" indent="0">
              <a:buNone/>
              <a:defRPr sz="2600" b="1"/>
            </a:lvl6pPr>
            <a:lvl7pPr marL="4411287" indent="0">
              <a:buNone/>
              <a:defRPr sz="2600" b="1"/>
            </a:lvl7pPr>
            <a:lvl8pPr marL="5146505" indent="0">
              <a:buNone/>
              <a:defRPr sz="2600" b="1"/>
            </a:lvl8pPr>
            <a:lvl9pPr marL="5881716" indent="0">
              <a:buNone/>
              <a:defRPr sz="2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7864286" y="3254257"/>
            <a:ext cx="6842950" cy="5912298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454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73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2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74086" y="408564"/>
            <a:ext cx="5093241" cy="173877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52758" y="408583"/>
            <a:ext cx="8654477" cy="8757991"/>
          </a:xfrm>
        </p:spPr>
        <p:txBody>
          <a:bodyPr/>
          <a:lstStyle>
            <a:lvl1pPr>
              <a:defRPr sz="51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74086" y="2147337"/>
            <a:ext cx="5093241" cy="7019220"/>
          </a:xfrm>
        </p:spPr>
        <p:txBody>
          <a:bodyPr/>
          <a:lstStyle>
            <a:lvl1pPr marL="0" indent="0">
              <a:buNone/>
              <a:defRPr sz="2300"/>
            </a:lvl1pPr>
            <a:lvl2pPr marL="735213" indent="0">
              <a:buNone/>
              <a:defRPr sz="1900"/>
            </a:lvl2pPr>
            <a:lvl3pPr marL="1470431" indent="0">
              <a:buNone/>
              <a:defRPr sz="1600"/>
            </a:lvl3pPr>
            <a:lvl4pPr marL="2205644" indent="0">
              <a:buNone/>
              <a:defRPr sz="1400"/>
            </a:lvl4pPr>
            <a:lvl5pPr marL="2940856" indent="0">
              <a:buNone/>
              <a:defRPr sz="1400"/>
            </a:lvl5pPr>
            <a:lvl6pPr marL="3676069" indent="0">
              <a:buNone/>
              <a:defRPr sz="1400"/>
            </a:lvl6pPr>
            <a:lvl7pPr marL="4411287" indent="0">
              <a:buNone/>
              <a:defRPr sz="1400"/>
            </a:lvl7pPr>
            <a:lvl8pPr marL="5146505" indent="0">
              <a:buNone/>
              <a:defRPr sz="1400"/>
            </a:lvl8pPr>
            <a:lvl9pPr marL="5881716" indent="0">
              <a:buNone/>
              <a:defRPr sz="1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96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34443" y="7183120"/>
            <a:ext cx="9288780" cy="84800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034443" y="916893"/>
            <a:ext cx="9288780" cy="6156960"/>
          </a:xfrm>
        </p:spPr>
        <p:txBody>
          <a:bodyPr/>
          <a:lstStyle>
            <a:lvl1pPr marL="0" indent="0">
              <a:buNone/>
              <a:defRPr sz="5100"/>
            </a:lvl1pPr>
            <a:lvl2pPr marL="735213" indent="0">
              <a:buNone/>
              <a:defRPr sz="4500"/>
            </a:lvl2pPr>
            <a:lvl3pPr marL="1470431" indent="0">
              <a:buNone/>
              <a:defRPr sz="3900"/>
            </a:lvl3pPr>
            <a:lvl4pPr marL="2205644" indent="0">
              <a:buNone/>
              <a:defRPr sz="3200"/>
            </a:lvl4pPr>
            <a:lvl5pPr marL="2940856" indent="0">
              <a:buNone/>
              <a:defRPr sz="3200"/>
            </a:lvl5pPr>
            <a:lvl6pPr marL="3676069" indent="0">
              <a:buNone/>
              <a:defRPr sz="3200"/>
            </a:lvl6pPr>
            <a:lvl7pPr marL="4411287" indent="0">
              <a:buNone/>
              <a:defRPr sz="3200"/>
            </a:lvl7pPr>
            <a:lvl8pPr marL="5146505" indent="0">
              <a:buNone/>
              <a:defRPr sz="3200"/>
            </a:lvl8pPr>
            <a:lvl9pPr marL="5881716" indent="0">
              <a:buNone/>
              <a:defRPr sz="3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034443" y="8031128"/>
            <a:ext cx="9288780" cy="1204312"/>
          </a:xfrm>
        </p:spPr>
        <p:txBody>
          <a:bodyPr/>
          <a:lstStyle>
            <a:lvl1pPr marL="0" indent="0">
              <a:buNone/>
              <a:defRPr sz="2300"/>
            </a:lvl1pPr>
            <a:lvl2pPr marL="735213" indent="0">
              <a:buNone/>
              <a:defRPr sz="1900"/>
            </a:lvl2pPr>
            <a:lvl3pPr marL="1470431" indent="0">
              <a:buNone/>
              <a:defRPr sz="1600"/>
            </a:lvl3pPr>
            <a:lvl4pPr marL="2205644" indent="0">
              <a:buNone/>
              <a:defRPr sz="1400"/>
            </a:lvl4pPr>
            <a:lvl5pPr marL="2940856" indent="0">
              <a:buNone/>
              <a:defRPr sz="1400"/>
            </a:lvl5pPr>
            <a:lvl6pPr marL="3676069" indent="0">
              <a:buNone/>
              <a:defRPr sz="1400"/>
            </a:lvl6pPr>
            <a:lvl7pPr marL="4411287" indent="0">
              <a:buNone/>
              <a:defRPr sz="1400"/>
            </a:lvl7pPr>
            <a:lvl8pPr marL="5146505" indent="0">
              <a:buNone/>
              <a:defRPr sz="1400"/>
            </a:lvl8pPr>
            <a:lvl9pPr marL="5881716" indent="0">
              <a:buNone/>
              <a:defRPr sz="1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42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74065" y="410941"/>
            <a:ext cx="13933170" cy="1710267"/>
          </a:xfrm>
          <a:prstGeom prst="rect">
            <a:avLst/>
          </a:prstGeom>
        </p:spPr>
        <p:txBody>
          <a:bodyPr vert="horz" lIns="147042" tIns="73519" rIns="147042" bIns="73519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74065" y="2394375"/>
            <a:ext cx="13933170" cy="6772182"/>
          </a:xfrm>
          <a:prstGeom prst="rect">
            <a:avLst/>
          </a:prstGeom>
        </p:spPr>
        <p:txBody>
          <a:bodyPr vert="horz" lIns="147042" tIns="73519" rIns="147042" bIns="73519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74065" y="9511002"/>
            <a:ext cx="3612303" cy="546335"/>
          </a:xfrm>
          <a:prstGeom prst="rect">
            <a:avLst/>
          </a:prstGeom>
        </p:spPr>
        <p:txBody>
          <a:bodyPr vert="horz" lIns="147042" tIns="73519" rIns="147042" bIns="73519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B9596-43A1-4ADC-895B-9F139B02760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2016/8/8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5289444" y="9511002"/>
            <a:ext cx="4902412" cy="546335"/>
          </a:xfrm>
          <a:prstGeom prst="rect">
            <a:avLst/>
          </a:prstGeom>
        </p:spPr>
        <p:txBody>
          <a:bodyPr vert="horz" lIns="147042" tIns="73519" rIns="147042" bIns="73519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1094932" y="9511002"/>
            <a:ext cx="3612303" cy="546335"/>
          </a:xfrm>
          <a:prstGeom prst="rect">
            <a:avLst/>
          </a:prstGeom>
        </p:spPr>
        <p:txBody>
          <a:bodyPr vert="horz" lIns="147042" tIns="73519" rIns="147042" bIns="73519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C68D3-CE12-4077-9CF6-ECEE6E3D06D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68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p:txStyles>
    <p:titleStyle>
      <a:lvl1pPr algn="ctr" defTabSz="1470431" rtl="0" eaLnBrk="1" latinLnBrk="0" hangingPunct="1">
        <a:spcBef>
          <a:spcPct val="0"/>
        </a:spcBef>
        <a:buNone/>
        <a:defRPr kumimoji="1"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1411" indent="-551411" algn="l" defTabSz="147043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94720" indent="-459512" algn="l" defTabSz="147043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38036" indent="-367602" algn="l" defTabSz="147043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3256" indent="-367602" algn="l" defTabSz="147043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08465" indent="-367602" algn="l" defTabSz="1470431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43683" indent="-367602" algn="l" defTabSz="147043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78896" indent="-367602" algn="l" defTabSz="147043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14109" indent="-367602" algn="l" defTabSz="147043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49320" indent="-367602" algn="l" defTabSz="147043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70431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5213" algn="l" defTabSz="1470431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0431" algn="l" defTabSz="1470431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05644" algn="l" defTabSz="1470431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0856" algn="l" defTabSz="1470431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76069" algn="l" defTabSz="1470431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11287" algn="l" defTabSz="1470431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46505" algn="l" defTabSz="1470431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81716" algn="l" defTabSz="1470431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1619970" y="594296"/>
            <a:ext cx="12025336" cy="4324492"/>
          </a:xfrm>
          <a:prstGeom prst="rect">
            <a:avLst/>
          </a:prstGeom>
          <a:solidFill>
            <a:srgbClr val="002060"/>
          </a:solidFill>
        </p:spPr>
        <p:txBody>
          <a:bodyPr vert="horz" lIns="324000" tIns="0" rIns="18000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9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蓄電池</a:t>
            </a:r>
            <a:endParaRPr lang="en-US" altLang="ja-JP" sz="9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9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水素</a:t>
            </a:r>
            <a:r>
              <a:rPr lang="ja-JP" altLang="en-US" sz="9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・燃料</a:t>
            </a:r>
            <a:r>
              <a:rPr lang="ja-JP" altLang="en-US" sz="9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電池</a:t>
            </a:r>
            <a:endParaRPr lang="en-US" altLang="ja-JP" sz="9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/>
            <a:r>
              <a:rPr lang="ja-JP" altLang="en-US" sz="8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国際</a:t>
            </a:r>
            <a:r>
              <a:rPr lang="ja-JP" altLang="en-US" sz="8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カンファレンス </a:t>
            </a:r>
            <a:r>
              <a:rPr lang="en-US" altLang="ja-JP" sz="8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in </a:t>
            </a:r>
            <a:r>
              <a:rPr lang="ja-JP" altLang="en-US" sz="8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</a:t>
            </a:r>
            <a:endParaRPr lang="ja-JP" altLang="en-US" sz="9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800000" y="4770760"/>
            <a:ext cx="12142488" cy="1918252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spAutoFit/>
          </a:bodyPr>
          <a:lstStyle/>
          <a:p>
            <a:r>
              <a:rPr lang="ja-JP" altLang="en-US" sz="4800" b="1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会期</a:t>
            </a:r>
            <a:r>
              <a:rPr lang="ja-JP" altLang="en-US" sz="4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　</a:t>
            </a:r>
            <a:r>
              <a:rPr lang="en-US" altLang="ja-JP" sz="4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2016</a:t>
            </a:r>
            <a:r>
              <a:rPr lang="ja-JP" altLang="en-US" sz="4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15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Meiryo UI" panose="020B0604030504040204" pitchFamily="50" charset="-128"/>
              </a:rPr>
              <a:t>9.6</a:t>
            </a:r>
            <a:r>
              <a:rPr lang="en-US" altLang="ja-JP" sz="60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Meiryo UI" panose="020B0604030504040204" pitchFamily="50" charset="-128"/>
              </a:rPr>
              <a:t>Tue </a:t>
            </a:r>
            <a:r>
              <a:rPr lang="ja-JP" altLang="en-US" sz="4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 </a:t>
            </a:r>
            <a:r>
              <a:rPr lang="en-US" altLang="ja-JP" sz="115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Meiryo UI" panose="020B0604030504040204" pitchFamily="50" charset="-128"/>
              </a:rPr>
              <a:t>9.8</a:t>
            </a:r>
            <a:r>
              <a:rPr lang="en-US" altLang="ja-JP" sz="6600" b="1" dirty="0" smtClean="0">
                <a:latin typeface="HGPｺﾞｼｯｸE" panose="020B0900000000000000" pitchFamily="50" charset="-128"/>
                <a:ea typeface="HGPｺﾞｼｯｸE" panose="020B0900000000000000" pitchFamily="50" charset="-128"/>
                <a:cs typeface="Meiryo UI" panose="020B0604030504040204" pitchFamily="50" charset="-128"/>
              </a:rPr>
              <a:t>Thu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800000" y="6714976"/>
            <a:ext cx="12385376" cy="887200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spAutoFit/>
          </a:bodyPr>
          <a:lstStyle/>
          <a:p>
            <a:r>
              <a:rPr lang="ja-JP" altLang="en-US" sz="4800" b="1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会場</a:t>
            </a:r>
            <a:r>
              <a:rPr lang="ja-JP" altLang="en-US" sz="4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</a:t>
            </a:r>
            <a:r>
              <a:rPr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国際</a:t>
            </a:r>
            <a:r>
              <a:rPr lang="ja-JP" altLang="en-US" sz="4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会議場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（中之島）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800000" y="7723088"/>
            <a:ext cx="5544616" cy="887200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spAutoFit/>
          </a:bodyPr>
          <a:lstStyle/>
          <a:p>
            <a:r>
              <a:rPr lang="ja-JP" altLang="en-US" sz="4800" b="1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主催</a:t>
            </a:r>
            <a:r>
              <a:rPr lang="ja-JP" altLang="en-US" sz="4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4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endParaRPr lang="ja-JP" altLang="en-US" sz="1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835994" y="8731200"/>
            <a:ext cx="2088232" cy="887200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4800" b="1" dirty="0" smtClean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後援</a:t>
            </a:r>
            <a:r>
              <a:rPr lang="ja-JP" altLang="en-US" sz="4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492178" y="8731200"/>
            <a:ext cx="11989122" cy="1625864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内閣府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経済産業省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環境省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国土交通省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関西</a:t>
            </a:r>
            <a:r>
              <a:rPr lang="ja-JP" altLang="en-US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経済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連合会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</a:t>
            </a:r>
            <a:r>
              <a:rPr lang="ja-JP" altLang="en-US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商工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会議所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</a:p>
          <a:p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</a:t>
            </a:r>
            <a:r>
              <a:rPr lang="ja-JP" altLang="en-US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科学技術センター</a:t>
            </a:r>
            <a:r>
              <a:rPr lang="en-US" altLang="ja-JP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(OSTEC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),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電池工業会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燃料</a:t>
            </a:r>
            <a:r>
              <a:rPr lang="ja-JP" altLang="en-US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電池開発情報センター</a:t>
            </a:r>
            <a:r>
              <a:rPr lang="en-US" altLang="ja-JP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(FCDIC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),</a:t>
            </a:r>
          </a:p>
          <a:p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水素</a:t>
            </a:r>
            <a:r>
              <a:rPr lang="ja-JP" altLang="en-US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エネルギー協会</a:t>
            </a:r>
            <a:r>
              <a:rPr lang="en-US" altLang="ja-JP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(HESS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),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製品</a:t>
            </a:r>
            <a:r>
              <a:rPr lang="ja-JP" altLang="en-US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評価技術基盤機構</a:t>
            </a:r>
            <a:r>
              <a:rPr lang="en-US" altLang="ja-JP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(NITE</a:t>
            </a:r>
            <a:r>
              <a:rPr lang="en-US" altLang="ja-JP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),</a:t>
            </a:r>
          </a:p>
          <a:p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</a:t>
            </a:r>
            <a:r>
              <a:rPr lang="ja-JP" altLang="en-US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貿易振興機構</a:t>
            </a:r>
            <a:r>
              <a:rPr lang="en-US" altLang="ja-JP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(JETRO)</a:t>
            </a:r>
            <a:r>
              <a:rPr lang="ja-JP" altLang="en-US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</a:t>
            </a:r>
            <a:r>
              <a:rPr lang="ja-JP" altLang="en-US" sz="24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本部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3339079" y="110595"/>
            <a:ext cx="1890403" cy="339685"/>
          </a:xfrm>
          <a:prstGeom prst="roundRect">
            <a:avLst>
              <a:gd name="adj" fmla="val 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24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参考資料１</a:t>
            </a:r>
            <a:endParaRPr lang="en-US" altLang="ja-JP" sz="28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5013458" y="10065481"/>
            <a:ext cx="432048" cy="180020"/>
          </a:xfrm>
          <a:prstGeom prst="rect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678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グループ化 32"/>
          <p:cNvGrpSpPr/>
          <p:nvPr/>
        </p:nvGrpSpPr>
        <p:grpSpPr>
          <a:xfrm>
            <a:off x="95335" y="4986784"/>
            <a:ext cx="10165596" cy="5383848"/>
            <a:chOff x="4532310" y="4810478"/>
            <a:chExt cx="10165596" cy="5383848"/>
          </a:xfrm>
        </p:grpSpPr>
        <p:sp>
          <p:nvSpPr>
            <p:cNvPr id="41" name="円/楕円 40"/>
            <p:cNvSpPr/>
            <p:nvPr/>
          </p:nvSpPr>
          <p:spPr>
            <a:xfrm>
              <a:off x="4532310" y="4810478"/>
              <a:ext cx="10165596" cy="5383848"/>
            </a:xfrm>
            <a:prstGeom prst="ellipse">
              <a:avLst/>
            </a:prstGeom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39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75000"/>
                  </a:schemeClr>
                </a:gs>
                <a:gs pos="7600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0" rtlCol="0" anchor="b" anchorCtr="0"/>
            <a:lstStyle/>
            <a:p>
              <a:pPr algn="ctr"/>
              <a:endParaRPr kumimoji="1" lang="en-US" altLang="ja-JP" sz="4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endParaRPr kumimoji="1" lang="ja-JP" altLang="en-US" sz="4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grpSp>
          <p:nvGrpSpPr>
            <p:cNvPr id="27" name="グループ化 26"/>
            <p:cNvGrpSpPr/>
            <p:nvPr/>
          </p:nvGrpSpPr>
          <p:grpSpPr>
            <a:xfrm>
              <a:off x="5199963" y="6644728"/>
              <a:ext cx="3470068" cy="2188876"/>
              <a:chOff x="5199963" y="6644728"/>
              <a:chExt cx="3470068" cy="2188876"/>
            </a:xfrm>
          </p:grpSpPr>
          <p:pic>
            <p:nvPicPr>
              <p:cNvPr id="24" name="図 23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99963" y="6940780"/>
                <a:ext cx="3470068" cy="1892824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  <p:sp>
            <p:nvSpPr>
              <p:cNvPr id="25" name="正方形/長方形 24"/>
              <p:cNvSpPr/>
              <p:nvPr/>
            </p:nvSpPr>
            <p:spPr>
              <a:xfrm>
                <a:off x="5653303" y="6644728"/>
                <a:ext cx="2121076" cy="45934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7100" tIns="73550" rIns="147100" bIns="73550" rtlCol="0" anchor="ctr"/>
              <a:lstStyle/>
              <a:p>
                <a:pPr algn="ctr"/>
                <a:r>
                  <a:rPr lang="ja-JP" altLang="en-US" sz="18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関西国際空港</a:t>
                </a:r>
                <a:endParaRPr lang="en-US" altLang="ja-JP" sz="18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  <p:grpSp>
          <p:nvGrpSpPr>
            <p:cNvPr id="29" name="グループ化 28"/>
            <p:cNvGrpSpPr/>
            <p:nvPr/>
          </p:nvGrpSpPr>
          <p:grpSpPr>
            <a:xfrm>
              <a:off x="11315798" y="5935312"/>
              <a:ext cx="2353986" cy="3367643"/>
              <a:chOff x="11315798" y="5935312"/>
              <a:chExt cx="2353986" cy="3367643"/>
            </a:xfrm>
          </p:grpSpPr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315798" y="6222656"/>
                <a:ext cx="1554025" cy="3080299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" name="正方形/長方形 43"/>
              <p:cNvSpPr/>
              <p:nvPr/>
            </p:nvSpPr>
            <p:spPr>
              <a:xfrm>
                <a:off x="11548708" y="5935312"/>
                <a:ext cx="2121076" cy="45934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47100" tIns="73550" rIns="147100" bIns="73550" rtlCol="0" anchor="ctr"/>
              <a:lstStyle/>
              <a:p>
                <a:pPr algn="ctr"/>
                <a:r>
                  <a:rPr lang="ja-JP" altLang="en-US" sz="1600" b="1" dirty="0" smtClean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あべのハルカス</a:t>
                </a:r>
                <a:endParaRPr lang="en-US" altLang="ja-JP" sz="16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</p:grpSp>
      <p:grpSp>
        <p:nvGrpSpPr>
          <p:cNvPr id="20" name="グループ化 19"/>
          <p:cNvGrpSpPr/>
          <p:nvPr/>
        </p:nvGrpSpPr>
        <p:grpSpPr>
          <a:xfrm>
            <a:off x="5551932" y="594296"/>
            <a:ext cx="10005571" cy="5616624"/>
            <a:chOff x="514089" y="196314"/>
            <a:chExt cx="10337133" cy="6014608"/>
          </a:xfrm>
        </p:grpSpPr>
        <p:sp>
          <p:nvSpPr>
            <p:cNvPr id="19" name="円/楕円 18"/>
            <p:cNvSpPr/>
            <p:nvPr/>
          </p:nvSpPr>
          <p:spPr>
            <a:xfrm>
              <a:off x="514089" y="196314"/>
              <a:ext cx="10337133" cy="6014608"/>
            </a:xfrm>
            <a:prstGeom prst="ellipse">
              <a:avLst/>
            </a:prstGeom>
            <a:gradFill>
              <a:gsLst>
                <a:gs pos="0">
                  <a:schemeClr val="tx2">
                    <a:lumMod val="20000"/>
                    <a:lumOff val="80000"/>
                  </a:schemeClr>
                </a:gs>
                <a:gs pos="39000">
                  <a:schemeClr val="tx2">
                    <a:lumMod val="40000"/>
                    <a:lumOff val="60000"/>
                  </a:schemeClr>
                </a:gs>
                <a:gs pos="100000">
                  <a:srgbClr val="0070C0"/>
                </a:gs>
                <a:gs pos="76000">
                  <a:schemeClr val="tx2">
                    <a:lumMod val="60000"/>
                    <a:lumOff val="40000"/>
                  </a:schemeClr>
                </a:gs>
                <a:gs pos="56000">
                  <a:schemeClr val="tx2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kumimoji="1" lang="ja-JP" altLang="en-US" sz="4200" b="1" dirty="0" smtClean="0">
                  <a:solidFill>
                    <a:srgbClr val="00206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世界のトップリーダーが</a:t>
              </a:r>
              <a:endParaRPr kumimoji="1" lang="en-US" altLang="ja-JP" sz="42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kumimoji="1" lang="ja-JP" altLang="en-US" sz="4200" b="1" dirty="0" smtClean="0">
                  <a:solidFill>
                    <a:srgbClr val="002060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大阪へ集結</a:t>
              </a:r>
              <a:endParaRPr kumimoji="1" lang="ja-JP" altLang="en-US" sz="42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pic>
          <p:nvPicPr>
            <p:cNvPr id="9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7171" y="2554558"/>
              <a:ext cx="3508180" cy="206090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411" y="2538513"/>
              <a:ext cx="3535493" cy="207694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正方形/長方形 30"/>
            <p:cNvSpPr/>
            <p:nvPr/>
          </p:nvSpPr>
          <p:spPr>
            <a:xfrm>
              <a:off x="1884950" y="4615213"/>
              <a:ext cx="2672621" cy="465538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7100" tIns="73550" rIns="147100" bIns="73550" rtlCol="0" anchor="ctr"/>
            <a:lstStyle/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講演会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5927066" y="4615462"/>
              <a:ext cx="3488838" cy="46528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7100" tIns="73550" rIns="147100" bIns="73550" rtlCol="0" anchor="ctr"/>
            <a:lstStyle/>
            <a:p>
              <a:pPr algn="ctr"/>
              <a:r>
                <a:rPr lang="ja-JP" altLang="en-US" sz="2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ネットワークミーティング</a:t>
              </a:r>
              <a:endParaRPr lang="en-US" altLang="ja-JP" sz="2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pic>
        <p:nvPicPr>
          <p:cNvPr id="49" name="Picture 6" descr="http://www.nite.go.jp/data/000079893.jpg"/>
          <p:cNvPicPr>
            <a:picLocks noChangeAspect="1" noChangeArrowheads="1"/>
          </p:cNvPicPr>
          <p:nvPr/>
        </p:nvPicPr>
        <p:blipFill>
          <a:blip r:embed="rId6" cstate="print"/>
          <a:srcRect t="8818"/>
          <a:stretch>
            <a:fillRect/>
          </a:stretch>
        </p:blipFill>
        <p:spPr bwMode="auto">
          <a:xfrm>
            <a:off x="3247751" y="5890985"/>
            <a:ext cx="3960440" cy="18600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0" name="正方形/長方形 49"/>
          <p:cNvSpPr/>
          <p:nvPr/>
        </p:nvSpPr>
        <p:spPr>
          <a:xfrm>
            <a:off x="4399879" y="7706343"/>
            <a:ext cx="1656184" cy="465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7100" tIns="73550" rIns="147100" bIns="73550" rtlCol="0" anchor="ctr"/>
          <a:lstStyle/>
          <a:p>
            <a:pPr algn="ctr"/>
            <a:r>
              <a:rPr lang="en-US" altLang="ja-JP" sz="1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NLAB</a:t>
            </a:r>
            <a:endParaRPr lang="en-US" altLang="ja-JP" sz="1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1013116" y="9180853"/>
            <a:ext cx="8856984" cy="9905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7100" tIns="73550" rIns="147100" bIns="73550" rtlCol="0" anchor="ctr"/>
          <a:lstStyle/>
          <a:p>
            <a:pPr algn="ctr"/>
            <a:r>
              <a:rPr lang="ja-JP" altLang="en-US" sz="4200" b="1" dirty="0" smtClean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エクスカーションツアー</a:t>
            </a:r>
            <a:endParaRPr lang="en-US" altLang="ja-JP" sz="42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-16302" y="-37024"/>
            <a:ext cx="15586845" cy="10368000"/>
          </a:xfrm>
          <a:prstGeom prst="rect">
            <a:avLst/>
          </a:prstGeom>
          <a:gradFill>
            <a:gsLst>
              <a:gs pos="1000">
                <a:schemeClr val="bg1">
                  <a:alpha val="30000"/>
                </a:schemeClr>
              </a:gs>
              <a:gs pos="39000">
                <a:schemeClr val="bg1">
                  <a:alpha val="45000"/>
                </a:schemeClr>
              </a:gs>
              <a:gs pos="82000">
                <a:srgbClr val="FFFFFF">
                  <a:alpha val="85000"/>
                </a:srgbClr>
              </a:gs>
              <a:gs pos="100000">
                <a:schemeClr val="bg1">
                  <a:alpha val="93000"/>
                </a:schemeClr>
              </a:gs>
              <a:gs pos="67000">
                <a:schemeClr val="bg1">
                  <a:alpha val="70000"/>
                </a:schemeClr>
              </a:gs>
              <a:gs pos="56000">
                <a:schemeClr val="bg1">
                  <a:alpha val="55000"/>
                </a:schemeClr>
              </a:gs>
            </a:gsLst>
            <a:path path="circle">
              <a:fillToRect l="50000" t="50000" r="50000" b="50000"/>
            </a:path>
          </a:gradFill>
          <a:ln w="12700">
            <a:noFill/>
          </a:ln>
        </p:spPr>
        <p:txBody>
          <a:bodyPr wrap="square" lIns="108000" rIns="108000" rtlCol="0" anchor="t" anchorCtr="0">
            <a:noAutofit/>
          </a:bodyPr>
          <a:lstStyle/>
          <a:p>
            <a:pPr>
              <a:lnSpc>
                <a:spcPts val="5000"/>
              </a:lnSpc>
            </a:pPr>
            <a:endParaRPr lang="ja-JP" altLang="en-US" sz="36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4362" y="810320"/>
            <a:ext cx="7518893" cy="4846582"/>
          </a:xfrm>
          <a:prstGeom prst="rect">
            <a:avLst/>
          </a:prstGeom>
          <a:noFill/>
          <a:ln w="12700">
            <a:noFill/>
          </a:ln>
        </p:spPr>
        <p:txBody>
          <a:bodyPr wrap="square" lIns="108000" rIns="108000" rtlCol="0" anchor="ctr">
            <a:noAutofit/>
            <a:scene3d>
              <a:camera prst="orthographicFront">
                <a:rot lat="0" lon="0" rev="0"/>
              </a:camera>
              <a:lightRig rig="threePt" dir="t">
                <a:rot lat="0" lon="0" rev="0"/>
              </a:lightRig>
            </a:scene3d>
            <a:sp3d prstMaterial="matte"/>
          </a:bodyPr>
          <a:lstStyle/>
          <a:p>
            <a:pPr>
              <a:lnSpc>
                <a:spcPts val="5500"/>
              </a:lnSpc>
              <a:spcBef>
                <a:spcPts val="600"/>
              </a:spcBef>
            </a:pPr>
            <a:r>
              <a:rPr lang="ja-JP" altLang="en-US" sz="4000" b="1" i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今後</a:t>
            </a:r>
            <a:r>
              <a:rPr lang="ja-JP" altLang="en-US" sz="4000" b="1" i="1" dirty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、成長が</a:t>
            </a:r>
            <a:r>
              <a:rPr lang="ja-JP" altLang="en-US" sz="4000" b="1" i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期待される</a:t>
            </a:r>
            <a:endParaRPr lang="en-US" altLang="ja-JP" sz="4000" b="1" i="1" dirty="0" smtClean="0">
              <a:solidFill>
                <a:srgbClr val="002060"/>
              </a:solidFill>
              <a:effectLst>
                <a:outerShdw blurRad="101600" dist="76200" dir="15600000" sx="115000" sy="115000" kx="-1800000" algn="bl" rotWithShape="0">
                  <a:srgbClr val="00B0F0">
                    <a:alpha val="45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5500"/>
              </a:lnSpc>
              <a:spcBef>
                <a:spcPts val="600"/>
              </a:spcBef>
            </a:pPr>
            <a:r>
              <a:rPr lang="ja-JP" altLang="en-US" sz="4000" b="1" i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蓄電池</a:t>
            </a:r>
            <a:r>
              <a:rPr lang="ja-JP" altLang="en-US" sz="4000" b="1" i="1" dirty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、水素・燃料電池</a:t>
            </a:r>
            <a:r>
              <a:rPr lang="ja-JP" altLang="en-US" sz="4000" b="1" i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endParaRPr lang="en-US" altLang="ja-JP" sz="4000" b="1" i="1" dirty="0" smtClean="0">
              <a:solidFill>
                <a:srgbClr val="002060"/>
              </a:solidFill>
              <a:effectLst>
                <a:outerShdw blurRad="101600" dist="76200" dir="15600000" sx="115000" sy="115000" kx="-1800000" algn="bl" rotWithShape="0">
                  <a:srgbClr val="00B0F0">
                    <a:alpha val="45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5500"/>
              </a:lnSpc>
              <a:spcBef>
                <a:spcPts val="600"/>
              </a:spcBef>
            </a:pPr>
            <a:r>
              <a:rPr lang="ja-JP" altLang="en-US" sz="4000" b="1" i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テーマに</a:t>
            </a:r>
            <a:endParaRPr lang="en-US" altLang="ja-JP" sz="4000" b="1" i="1" dirty="0" smtClean="0">
              <a:solidFill>
                <a:srgbClr val="002060"/>
              </a:solidFill>
              <a:effectLst>
                <a:outerShdw blurRad="101600" dist="76200" dir="15600000" sx="115000" sy="115000" kx="-1800000" algn="bl" rotWithShape="0">
                  <a:srgbClr val="00B0F0">
                    <a:alpha val="45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5500"/>
              </a:lnSpc>
              <a:spcBef>
                <a:spcPts val="600"/>
              </a:spcBef>
            </a:pPr>
            <a:r>
              <a:rPr lang="ja-JP" altLang="en-US" sz="4000" b="1" i="1" dirty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各国のキーパーソンに</a:t>
            </a:r>
            <a:r>
              <a:rPr lang="ja-JP" altLang="en-US" sz="4000" b="1" i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よる</a:t>
            </a:r>
            <a:endParaRPr lang="en-US" altLang="ja-JP" sz="4000" b="1" i="1" dirty="0" smtClean="0">
              <a:solidFill>
                <a:srgbClr val="002060"/>
              </a:solidFill>
              <a:effectLst>
                <a:outerShdw blurRad="101600" dist="76200" dir="15600000" sx="115000" sy="115000" kx="-1800000" algn="bl" rotWithShape="0">
                  <a:srgbClr val="00B0F0">
                    <a:alpha val="45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5500"/>
              </a:lnSpc>
              <a:spcBef>
                <a:spcPts val="600"/>
              </a:spcBef>
            </a:pPr>
            <a:r>
              <a:rPr lang="ja-JP" altLang="en-US" sz="4000" b="1" i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講演・</a:t>
            </a:r>
            <a:r>
              <a:rPr lang="ja-JP" altLang="ja-JP" sz="4000" b="1" i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議論</a:t>
            </a:r>
            <a:endParaRPr lang="ja-JP" altLang="en-US" sz="4000" b="1" i="1" dirty="0">
              <a:solidFill>
                <a:srgbClr val="002060"/>
              </a:solidFill>
              <a:effectLst>
                <a:outerShdw blurRad="101600" dist="76200" dir="15600000" sx="115000" sy="115000" kx="-1800000" algn="bl" rotWithShape="0">
                  <a:srgbClr val="00B0F0">
                    <a:alpha val="45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9232809" y="7636649"/>
            <a:ext cx="7048608" cy="1999479"/>
          </a:xfrm>
          <a:prstGeom prst="rect">
            <a:avLst/>
          </a:prstGeom>
          <a:noFill/>
          <a:ln w="12700">
            <a:noFill/>
          </a:ln>
        </p:spPr>
        <p:txBody>
          <a:bodyPr wrap="square" lIns="108000" rIns="108000" rtlCol="0" anchor="t" anchorCtr="0">
            <a:noAutofit/>
            <a:scene3d>
              <a:camera prst="orthographicFront"/>
              <a:lightRig rig="threePt" dir="t">
                <a:rot lat="0" lon="0" rev="0"/>
              </a:lightRig>
            </a:scene3d>
            <a:sp3d prstMaterial="matte"/>
          </a:bodyPr>
          <a:lstStyle/>
          <a:p>
            <a:pPr>
              <a:lnSpc>
                <a:spcPts val="5500"/>
              </a:lnSpc>
            </a:pPr>
            <a:r>
              <a:rPr lang="ja-JP" altLang="en-US" sz="4000" b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最先端プロジェクト</a:t>
            </a:r>
            <a:r>
              <a:rPr lang="ja-JP" altLang="en-US" sz="4000" b="1" dirty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</a:t>
            </a:r>
            <a:r>
              <a:rPr lang="ja-JP" altLang="en-US" sz="4000" b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endParaRPr lang="en-US" altLang="ja-JP" sz="4000" b="1" dirty="0" smtClean="0">
              <a:solidFill>
                <a:srgbClr val="002060"/>
              </a:solidFill>
              <a:effectLst>
                <a:outerShdw blurRad="101600" dist="76200" dir="15600000" sx="115000" sy="115000" kx="-1800000" algn="bl" rotWithShape="0">
                  <a:srgbClr val="00B0F0">
                    <a:alpha val="45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5500"/>
              </a:lnSpc>
            </a:pPr>
            <a:r>
              <a:rPr lang="ja-JP" altLang="en-US" sz="4000" b="1" dirty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普段は</a:t>
            </a:r>
            <a:r>
              <a:rPr lang="ja-JP" altLang="en-US" sz="4000" b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見られない</a:t>
            </a:r>
            <a:endParaRPr lang="en-US" altLang="ja-JP" sz="4000" b="1" dirty="0" smtClean="0">
              <a:solidFill>
                <a:srgbClr val="002060"/>
              </a:solidFill>
              <a:effectLst>
                <a:outerShdw blurRad="101600" dist="76200" dir="15600000" sx="115000" sy="115000" kx="-1800000" algn="bl" rotWithShape="0">
                  <a:srgbClr val="00B0F0">
                    <a:alpha val="45000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5500"/>
              </a:lnSpc>
            </a:pPr>
            <a:r>
              <a:rPr lang="ja-JP" altLang="en-US" sz="4000" b="1" dirty="0" smtClean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エリア</a:t>
            </a:r>
            <a:r>
              <a:rPr lang="ja-JP" altLang="en-US" sz="4000" b="1" dirty="0">
                <a:solidFill>
                  <a:srgbClr val="002060"/>
                </a:solidFill>
                <a:effectLst>
                  <a:outerShdw blurRad="101600" dist="76200" dir="15600000" sx="115000" sy="115000" kx="-1800000" algn="bl" rotWithShape="0">
                    <a:srgbClr val="00B0F0">
                      <a:alpha val="45000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も視察</a:t>
            </a:r>
          </a:p>
        </p:txBody>
      </p:sp>
      <p:sp>
        <p:nvSpPr>
          <p:cNvPr id="56" name="タイトル 1"/>
          <p:cNvSpPr txBox="1">
            <a:spLocks/>
          </p:cNvSpPr>
          <p:nvPr/>
        </p:nvSpPr>
        <p:spPr>
          <a:xfrm>
            <a:off x="-16302" y="6281"/>
            <a:ext cx="15481300" cy="648000"/>
          </a:xfrm>
          <a:prstGeom prst="rect">
            <a:avLst/>
          </a:prstGeom>
          <a:solidFill>
            <a:srgbClr val="002060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9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39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カンファレンスの御案内</a:t>
            </a:r>
            <a:endParaRPr lang="ja-JP" altLang="en-US" sz="39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4941450" y="18232"/>
            <a:ext cx="432048" cy="180020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476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0" y="-629840"/>
            <a:ext cx="15464998" cy="1087534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0"/>
                </a:schemeClr>
              </a:gs>
              <a:gs pos="94000">
                <a:schemeClr val="accent1">
                  <a:lumMod val="40000"/>
                  <a:lumOff val="60000"/>
                  <a:alpha val="40000"/>
                </a:schemeClr>
              </a:gs>
              <a:gs pos="100000">
                <a:schemeClr val="accent1">
                  <a:lumMod val="60000"/>
                  <a:lumOff val="40000"/>
                  <a:alpha val="60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 txBox="1">
            <a:spLocks/>
          </p:cNvSpPr>
          <p:nvPr/>
        </p:nvSpPr>
        <p:spPr>
          <a:xfrm>
            <a:off x="-16302" y="6281"/>
            <a:ext cx="15481300" cy="648000"/>
          </a:xfrm>
          <a:prstGeom prst="rect">
            <a:avLst/>
          </a:prstGeom>
          <a:solidFill>
            <a:srgbClr val="002060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9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39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プログラム</a:t>
            </a:r>
            <a:endParaRPr lang="ja-JP" altLang="en-US" sz="39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971899" y="738312"/>
            <a:ext cx="31940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日（火）</a:t>
            </a:r>
            <a:endParaRPr lang="en-US" altLang="ja-JP" sz="2800" b="1" dirty="0">
              <a:solidFill>
                <a:schemeClr val="accent4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971899" y="4698752"/>
            <a:ext cx="31940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日（水）</a:t>
            </a:r>
            <a:endParaRPr lang="en-US" altLang="ja-JP" sz="2800" b="1" dirty="0" smtClean="0">
              <a:solidFill>
                <a:schemeClr val="accent4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899891" y="6683806"/>
            <a:ext cx="31940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2800" b="1" dirty="0" smtClean="0">
                <a:solidFill>
                  <a:schemeClr val="accent4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日（木）</a:t>
            </a:r>
            <a:endParaRPr lang="en-US" altLang="ja-JP" sz="2800" b="1" dirty="0" smtClean="0">
              <a:solidFill>
                <a:schemeClr val="accent4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3895475" y="3275838"/>
            <a:ext cx="10259601" cy="53076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スマートコミュニティ</a:t>
            </a: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分科会</a:t>
            </a:r>
            <a:endParaRPr lang="en-US" altLang="ja-JP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9189134" y="2595688"/>
            <a:ext cx="4935765" cy="53075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水素・燃料電池分科会</a:t>
            </a:r>
            <a:endParaRPr kumimoji="1" lang="ja-JP" altLang="en-US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881789" y="2595688"/>
            <a:ext cx="5072767" cy="54710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蓄電池分科会</a:t>
            </a:r>
            <a:endParaRPr kumimoji="1" lang="ja-JP" altLang="en-US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3895475" y="1938355"/>
            <a:ext cx="10259601" cy="53076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基調</a:t>
            </a:r>
            <a:r>
              <a:rPr lang="ja-JP" altLang="en-US" sz="2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講演</a:t>
            </a:r>
            <a:endParaRPr lang="en-US" altLang="ja-JP" sz="2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895475" y="1268109"/>
            <a:ext cx="10259601" cy="53746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オープニング</a:t>
            </a:r>
            <a:r>
              <a:rPr lang="ja-JP" altLang="en-US" sz="2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挨拶</a:t>
            </a:r>
            <a:endParaRPr lang="en-US" altLang="ja-JP" sz="2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3895475" y="3931188"/>
            <a:ext cx="10259601" cy="5307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ネットワークミーティング（交流会）     </a:t>
            </a:r>
            <a:endParaRPr kumimoji="1" lang="ja-JP" altLang="en-US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3866643" y="7194291"/>
            <a:ext cx="10259601" cy="530758"/>
          </a:xfrm>
          <a:prstGeom prst="roundRect">
            <a:avLst/>
          </a:prstGeom>
          <a:solidFill>
            <a:srgbClr val="C3D69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クロージング記念講演</a:t>
            </a:r>
            <a:endParaRPr lang="en-US" altLang="ja-JP" sz="2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3866643" y="5209235"/>
            <a:ext cx="10259601" cy="1474571"/>
          </a:xfrm>
          <a:prstGeom prst="roundRect">
            <a:avLst>
              <a:gd name="adj" fmla="val 7964"/>
            </a:avLst>
          </a:prstGeom>
          <a:solidFill>
            <a:schemeClr val="bg2">
              <a:lumMod val="9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tabLst>
                <a:tab pos="896938" algn="l"/>
              </a:tabLst>
            </a:pP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エクスカーション（現地視察）ツアー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</a:t>
            </a:r>
            <a:endParaRPr lang="en-US" altLang="ja-JP" sz="2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tabLst>
                <a:tab pos="896938" algn="l"/>
              </a:tabLst>
            </a:pP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NLAB 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（大型蓄電システム試験・評価施設</a:t>
            </a: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）、関西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国際</a:t>
            </a: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空港（水素</a:t>
            </a:r>
            <a:endParaRPr lang="en-US" altLang="ja-JP" sz="2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tabLst>
                <a:tab pos="896938" algn="l"/>
              </a:tabLst>
            </a:pP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グリッドプロジェクト）、あべ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ハルカス（省エネ立体都市）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3866643" y="8587184"/>
            <a:ext cx="10259601" cy="1478297"/>
          </a:xfrm>
          <a:prstGeom prst="roundRect">
            <a:avLst/>
          </a:prstGeom>
          <a:solidFill>
            <a:srgbClr val="C3D69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現地集合の視察会　</a:t>
            </a:r>
            <a:r>
              <a:rPr lang="en-US" altLang="ja-JP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以下のいずれかを</a:t>
            </a: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選択</a:t>
            </a:r>
            <a:r>
              <a:rPr lang="en-US" altLang="ja-JP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en-US" altLang="ja-JP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１</a:t>
            </a:r>
            <a:r>
              <a:rPr lang="en-US" altLang="ja-JP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 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NLAB 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（大型蓄電システム試験・評価施設）</a:t>
            </a:r>
            <a:endParaRPr lang="ja-JP" altLang="ja-JP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tabLst>
                <a:tab pos="896938" algn="l"/>
              </a:tabLst>
            </a:pP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２</a:t>
            </a:r>
            <a:r>
              <a:rPr lang="en-US" altLang="ja-JP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 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あべのハルカス（省エネ立体都市</a:t>
            </a: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163309" y="1281596"/>
            <a:ext cx="2553904" cy="461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10:00 - </a:t>
            </a:r>
            <a:r>
              <a:rPr lang="en-US" altLang="ja-JP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10:30 </a:t>
            </a:r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163309" y="1948472"/>
            <a:ext cx="2553904" cy="461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10:30 - </a:t>
            </a:r>
            <a:r>
              <a:rPr lang="en-US" altLang="ja-JP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12:00 </a:t>
            </a:r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163309" y="2605835"/>
            <a:ext cx="2451311" cy="461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13:30 - 15:15</a:t>
            </a:r>
            <a:endParaRPr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163309" y="3285946"/>
            <a:ext cx="2451311" cy="461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15:45 - 17:30</a:t>
            </a:r>
            <a:endParaRPr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163309" y="3941347"/>
            <a:ext cx="2451311" cy="461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17:45 </a:t>
            </a:r>
            <a:r>
              <a:rPr lang="en-US" altLang="ja-JP" sz="2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- 19:30</a:t>
            </a:r>
            <a:endParaRPr lang="ja-JP" altLang="en-US" sz="4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187742" y="5209239"/>
            <a:ext cx="2515432" cy="461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10:00 – </a:t>
            </a:r>
            <a:r>
              <a:rPr lang="en-US" altLang="ja-JP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17:30</a:t>
            </a:r>
            <a:endParaRPr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115736" y="7204432"/>
            <a:ext cx="2451311" cy="461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10:00 - 11:30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115736" y="7868775"/>
            <a:ext cx="2451311" cy="461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11:30 - 11:50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1338129" y="3978672"/>
            <a:ext cx="28112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別途参加費：</a:t>
            </a:r>
            <a:r>
              <a:rPr lang="en-US" altLang="ja-JP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5,000</a:t>
            </a:r>
            <a:r>
              <a:rPr lang="ja-JP" altLang="en-US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</a:t>
            </a:r>
            <a:endParaRPr lang="ja-JP" altLang="en-US" sz="1800" b="1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9594519" y="5447819"/>
            <a:ext cx="4417258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1300"/>
              </a:lnSpc>
              <a:tabLst>
                <a:tab pos="896938" algn="l"/>
              </a:tabLst>
            </a:pP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先着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0028078" y="234256"/>
            <a:ext cx="54304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定員：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300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名　　参加費：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10,000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15013458" y="10065481"/>
            <a:ext cx="432048" cy="180020"/>
          </a:xfrm>
          <a:prstGeom prst="rect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3852218" y="7867105"/>
            <a:ext cx="10259601" cy="530758"/>
          </a:xfrm>
          <a:prstGeom prst="roundRect">
            <a:avLst/>
          </a:prstGeom>
          <a:solidFill>
            <a:srgbClr val="C3D69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総括</a:t>
            </a:r>
            <a:r>
              <a:rPr lang="ja-JP" altLang="en-US" sz="24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講演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143167" y="8845595"/>
            <a:ext cx="237436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《</a:t>
            </a:r>
            <a:r>
              <a:rPr lang="ja-JP" altLang="en-US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新企画！</a:t>
            </a:r>
            <a:r>
              <a:rPr lang="en-US" altLang="ja-JP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》</a:t>
            </a:r>
          </a:p>
          <a:p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14:00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現地集合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 rot="20965793">
            <a:off x="8839720" y="4801386"/>
            <a:ext cx="2552056" cy="114887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828" tIns="43914" rIns="87828" bIns="43914" spcCol="0" rtlCol="0" anchor="ctr"/>
          <a:lstStyle/>
          <a:p>
            <a:pPr algn="ctr">
              <a:lnSpc>
                <a:spcPts val="33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ツアー</a:t>
            </a:r>
            <a:endParaRPr kumimoji="1" lang="en-US" altLang="ja-JP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 algn="ctr">
              <a:lnSpc>
                <a:spcPts val="3300"/>
              </a:lnSpc>
            </a:pPr>
            <a:r>
              <a:rPr kumimoji="1" lang="ja-JP" altLang="en-US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満員御礼</a:t>
            </a:r>
            <a:endParaRPr kumimoji="1" lang="en-US" altLang="ja-JP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 algn="ctr">
              <a:lnSpc>
                <a:spcPts val="1600"/>
              </a:lnSpc>
            </a:pPr>
            <a:r>
              <a:rPr lang="ja-JP" altLang="en-US" sz="8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定員に達したため受付を終了しました。</a:t>
            </a:r>
            <a:endParaRPr lang="ja-JP" altLang="en-US" sz="8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 rot="1023655">
            <a:off x="10524878" y="5325355"/>
            <a:ext cx="3208677" cy="3074815"/>
            <a:chOff x="13197005" y="6235355"/>
            <a:chExt cx="2045341" cy="1960012"/>
          </a:xfrm>
        </p:grpSpPr>
        <p:sp>
          <p:nvSpPr>
            <p:cNvPr id="35" name="円弧 34"/>
            <p:cNvSpPr/>
            <p:nvPr/>
          </p:nvSpPr>
          <p:spPr>
            <a:xfrm>
              <a:off x="13197005" y="6235355"/>
              <a:ext cx="1916142" cy="1087792"/>
            </a:xfrm>
            <a:prstGeom prst="arc">
              <a:avLst>
                <a:gd name="adj1" fmla="val 12622256"/>
                <a:gd name="adj2" fmla="val 2631796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円弧 35"/>
            <p:cNvSpPr/>
            <p:nvPr/>
          </p:nvSpPr>
          <p:spPr>
            <a:xfrm>
              <a:off x="14148514" y="6922752"/>
              <a:ext cx="1093832" cy="1272615"/>
            </a:xfrm>
            <a:prstGeom prst="arc">
              <a:avLst>
                <a:gd name="adj1" fmla="val 15147488"/>
                <a:gd name="adj2" fmla="val 4180113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円弧 36"/>
            <p:cNvSpPr/>
            <p:nvPr/>
          </p:nvSpPr>
          <p:spPr>
            <a:xfrm rot="20821960">
              <a:off x="14330407" y="6914920"/>
              <a:ext cx="673527" cy="327609"/>
            </a:xfrm>
            <a:prstGeom prst="arc">
              <a:avLst>
                <a:gd name="adj1" fmla="val 6186222"/>
                <a:gd name="adj2" fmla="val 13733282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8" name="直線コネクタ 37"/>
            <p:cNvCxnSpPr/>
            <p:nvPr/>
          </p:nvCxnSpPr>
          <p:spPr>
            <a:xfrm flipH="1">
              <a:off x="14916328" y="7949172"/>
              <a:ext cx="92935" cy="18981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>
              <a:endCxn id="36" idx="2"/>
            </p:cNvCxnSpPr>
            <p:nvPr/>
          </p:nvCxnSpPr>
          <p:spPr>
            <a:xfrm flipH="1">
              <a:off x="14911942" y="8113502"/>
              <a:ext cx="194643" cy="298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爆発 2 39"/>
          <p:cNvSpPr/>
          <p:nvPr/>
        </p:nvSpPr>
        <p:spPr>
          <a:xfrm rot="2258719">
            <a:off x="11490598" y="8503081"/>
            <a:ext cx="1474159" cy="1761497"/>
          </a:xfrm>
          <a:prstGeom prst="irregularSeal2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828" tIns="43914" rIns="87828" bIns="43914" spcCol="0"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 rot="20689252">
            <a:off x="11288902" y="8728042"/>
            <a:ext cx="1997813" cy="1196681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lIns="87828" tIns="43914" rIns="87828" bIns="43914" rtlCol="0">
            <a:spAutoFit/>
          </a:bodyPr>
          <a:lstStyle/>
          <a:p>
            <a:pPr algn="ctr"/>
            <a:r>
              <a:rPr lang="ja-JP" altLang="en-US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追加企画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決定！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各先着</a:t>
            </a:r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50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</a:t>
            </a:r>
          </a:p>
        </p:txBody>
      </p:sp>
    </p:spTree>
    <p:extLst>
      <p:ext uri="{BB962C8B-B14F-4D97-AF65-F5344CB8AC3E}">
        <p14:creationId xmlns:p14="http://schemas.microsoft.com/office/powerpoint/2010/main" val="94091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15464998" cy="102616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0"/>
                </a:schemeClr>
              </a:gs>
              <a:gs pos="94000">
                <a:schemeClr val="accent1">
                  <a:lumMod val="40000"/>
                  <a:lumOff val="60000"/>
                  <a:alpha val="60000"/>
                </a:schemeClr>
              </a:gs>
              <a:gs pos="100000">
                <a:schemeClr val="accent1">
                  <a:lumMod val="60000"/>
                  <a:lumOff val="40000"/>
                  <a:alpha val="70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 txBox="1">
            <a:spLocks/>
          </p:cNvSpPr>
          <p:nvPr/>
        </p:nvSpPr>
        <p:spPr>
          <a:xfrm>
            <a:off x="-16302" y="6281"/>
            <a:ext cx="15481300" cy="648000"/>
          </a:xfrm>
          <a:prstGeom prst="rect">
            <a:avLst/>
          </a:prstGeom>
          <a:solidFill>
            <a:srgbClr val="002060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9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39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講演者　～米国はじめ計５ヵ国からトップリーダーが近未来を語る～</a:t>
            </a:r>
            <a:endParaRPr lang="ja-JP" altLang="en-US" sz="39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908002" y="1602408"/>
            <a:ext cx="5345982" cy="764090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noAutofit/>
          </a:bodyPr>
          <a:lstStyle/>
          <a:p>
            <a:r>
              <a:rPr lang="ja-JP" altLang="en-US" sz="36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基調講演　　</a:t>
            </a:r>
            <a:r>
              <a:rPr lang="en-US" altLang="ja-JP" sz="36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9.6</a:t>
            </a:r>
            <a:r>
              <a:rPr lang="en-US" altLang="ja-JP" sz="28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AM</a:t>
            </a:r>
            <a:r>
              <a:rPr lang="ja-JP" altLang="en-US" sz="36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ja-JP" altLang="en-US" sz="16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276088" y="2240088"/>
            <a:ext cx="7326202" cy="38204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noAutofit/>
          </a:bodyPr>
          <a:lstStyle/>
          <a:p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アルゴンヌ国立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研究所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2600" b="1" u="sng" dirty="0" err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Dr.Khalil</a:t>
            </a:r>
            <a:r>
              <a:rPr lang="en-US" altLang="ja-JP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26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Amine</a:t>
            </a:r>
          </a:p>
          <a:p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  <a:endParaRPr lang="ja-JP" altLang="en-US" sz="26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908002" y="2970560"/>
            <a:ext cx="4320480" cy="631479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noAutofit/>
          </a:bodyPr>
          <a:lstStyle/>
          <a:p>
            <a:r>
              <a:rPr lang="ja-JP" altLang="en-US" sz="36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分科会　　　 </a:t>
            </a:r>
            <a:r>
              <a:rPr lang="en-US" altLang="ja-JP" sz="36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9.6</a:t>
            </a:r>
            <a:r>
              <a:rPr lang="en-US" altLang="ja-JP" sz="28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PM</a:t>
            </a:r>
            <a:endParaRPr lang="ja-JP" altLang="en-US" sz="12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483988" y="3474616"/>
            <a:ext cx="3096344" cy="521884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noAutofit/>
          </a:bodyPr>
          <a:lstStyle/>
          <a:p>
            <a:r>
              <a:rPr lang="ja-JP" altLang="en-US" sz="30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■蓄電池分野</a:t>
            </a:r>
            <a:endParaRPr lang="ja-JP" altLang="en-US" sz="30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484066" y="4986784"/>
            <a:ext cx="4346281" cy="631479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noAutofit/>
          </a:bodyPr>
          <a:lstStyle/>
          <a:p>
            <a:r>
              <a:rPr lang="ja-JP" altLang="en-US" sz="30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■水素・燃料電池分野</a:t>
            </a:r>
            <a:endParaRPr lang="ja-JP" altLang="en-US" sz="30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484066" y="6498952"/>
            <a:ext cx="5170849" cy="631479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noAutofit/>
          </a:bodyPr>
          <a:lstStyle/>
          <a:p>
            <a:r>
              <a:rPr lang="ja-JP" altLang="en-US" sz="30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■スマートコミュニティ分野</a:t>
            </a:r>
            <a:endParaRPr lang="ja-JP" altLang="en-US" sz="30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908002" y="9263254"/>
            <a:ext cx="3960440" cy="764090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noAutofit/>
          </a:bodyPr>
          <a:lstStyle/>
          <a:p>
            <a:r>
              <a:rPr lang="ja-JP" altLang="en-US" sz="36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総括講演　</a:t>
            </a:r>
            <a:r>
              <a:rPr lang="en-US" altLang="ja-JP" sz="36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9.8</a:t>
            </a:r>
            <a:r>
              <a:rPr lang="en-US" altLang="ja-JP" sz="28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AM</a:t>
            </a:r>
            <a:endParaRPr lang="ja-JP" altLang="en-US" sz="12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090" y="738312"/>
            <a:ext cx="1241400" cy="8789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330" y="789149"/>
            <a:ext cx="1355290" cy="7963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8205" y="810321"/>
            <a:ext cx="1268749" cy="7928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3728" y="738312"/>
            <a:ext cx="1405474" cy="8640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643" y="786215"/>
            <a:ext cx="1383007" cy="8175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3276088" y="2622133"/>
            <a:ext cx="9138571" cy="4924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米国エネルギー省</a:t>
            </a:r>
            <a: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(DOE</a:t>
            </a:r>
            <a:r>
              <a:rPr lang="en-US" altLang="ja-JP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2600" b="1" u="sng" dirty="0" err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Dr.Reuben</a:t>
            </a:r>
            <a:r>
              <a:rPr lang="en-US" altLang="ja-JP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Sarkar</a:t>
            </a:r>
            <a:endParaRPr lang="ja-JP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204002" y="3906664"/>
            <a:ext cx="8427621" cy="4924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サンディア国立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研究所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sz="2600" b="1" u="sng" dirty="0" err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Dr.Stanley</a:t>
            </a:r>
            <a:r>
              <a:rPr lang="en-US" altLang="ja-JP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Atcitty</a:t>
            </a:r>
            <a:endParaRPr lang="ja-JP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132138" y="7291040"/>
            <a:ext cx="9787784" cy="4924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ＳＭＵＤ（サクラメント電力公社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　</a:t>
            </a:r>
            <a:r>
              <a:rPr lang="en-US" altLang="ja-JP" sz="2600" b="1" u="sng" dirty="0" err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Mr.Paul</a:t>
            </a:r>
            <a:r>
              <a:rPr lang="en-US" altLang="ja-JP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Lau</a:t>
            </a:r>
            <a:endParaRPr lang="ja-JP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204002" y="4638357"/>
            <a:ext cx="11921410" cy="4924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独・テュフズード社（第三者試験認証機関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2600" b="1" u="sng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Dr.Volker</a:t>
            </a:r>
            <a:r>
              <a:rPr lang="en-US" altLang="ja-JP" sz="26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2600" b="1" u="sng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Blandow</a:t>
            </a:r>
            <a:endParaRPr lang="ja-JP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204080" y="5778872"/>
            <a:ext cx="10752793" cy="53635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独・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フラウンホーファー</a:t>
            </a:r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機構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2600" b="1" u="sng" dirty="0" err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Dr.Christopher-Hebling</a:t>
            </a:r>
            <a:endParaRPr lang="en-US" altLang="ja-JP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204080" y="6976010"/>
            <a:ext cx="7401674" cy="45527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仏・グランドリヨン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共同体　　</a:t>
            </a:r>
            <a:r>
              <a:rPr lang="en-US" altLang="ja-JP" sz="2600" b="1" u="sng" dirty="0" err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Mr.Benoit</a:t>
            </a:r>
            <a:r>
              <a:rPr lang="en-US" altLang="ja-JP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BARDET</a:t>
            </a:r>
            <a:endParaRPr lang="ja-JP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04080" y="6138912"/>
            <a:ext cx="11993418" cy="4924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ja-JP" altLang="en-US" sz="26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ノ</a:t>
            </a:r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ルウェー産業科学技術研究所（</a:t>
            </a:r>
            <a: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SINTEF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en-US" altLang="ja-JP" sz="2600" b="1" u="sng" dirty="0" err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Dr.Steffen</a:t>
            </a:r>
            <a:r>
              <a:rPr lang="en-US" altLang="ja-JP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Moller-Holst</a:t>
            </a:r>
            <a:endParaRPr lang="ja-JP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204002" y="4278317"/>
            <a:ext cx="6129450" cy="4924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㈱ＧＳ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ユアサ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ja-JP" sz="26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園田</a:t>
            </a:r>
            <a:r>
              <a:rPr lang="ja-JP" altLang="ja-JP" sz="26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輝男</a:t>
            </a:r>
            <a:r>
              <a:rPr lang="ja-JP" altLang="ja-JP" sz="26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氏</a:t>
            </a:r>
            <a:endParaRPr lang="ja-JP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3204080" y="5418832"/>
            <a:ext cx="7632914" cy="4924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zh-TW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岩谷</a:t>
            </a:r>
            <a:r>
              <a:rPr lang="zh-TW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産業㈱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ja-JP" altLang="en-US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宮崎　淳氏</a:t>
            </a:r>
            <a:endParaRPr lang="zh-TW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3192837" y="7651080"/>
            <a:ext cx="11604597" cy="4924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㈱東芝　</a:t>
            </a:r>
            <a:r>
              <a:rPr lang="ja-JP" altLang="en-US" sz="24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小坂田</a:t>
            </a:r>
            <a:r>
              <a:rPr lang="ja-JP" altLang="en-US" sz="24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昌幸氏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・　追手門</a:t>
            </a:r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学院大学　客員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教授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信</a:t>
            </a:r>
            <a:r>
              <a:rPr lang="ja-JP" altLang="en-US" sz="26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　正人</a:t>
            </a:r>
            <a:r>
              <a:rPr lang="ja-JP" altLang="en-US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氏</a:t>
            </a:r>
            <a:endParaRPr lang="en-US" altLang="ja-JP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3276088" y="8941564"/>
            <a:ext cx="11363537" cy="4924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東京工業大学特命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教授（新エネルギー導入促進協議会理事長）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柏木</a:t>
            </a:r>
            <a:r>
              <a:rPr lang="ja-JP" altLang="en-US" sz="26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孝夫</a:t>
            </a:r>
            <a:r>
              <a:rPr lang="ja-JP" altLang="en-US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氏</a:t>
            </a:r>
            <a:endParaRPr lang="ja-JP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276088" y="8587184"/>
            <a:ext cx="11354611" cy="432048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en-US" altLang="ja-JP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IEC</a:t>
            </a:r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（国際電気標準会議）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会長</a:t>
            </a:r>
            <a:r>
              <a:rPr lang="en-US" altLang="ja-JP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パナソニック顧問）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野村　淳二氏</a:t>
            </a:r>
            <a:endParaRPr lang="ja-JP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3259112" y="9811320"/>
            <a:ext cx="9738122" cy="49244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fontAlgn="ctr"/>
            <a:r>
              <a:rPr lang="ja-JP" altLang="en-US" sz="2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地球環境産業技術研究機構理事・</a:t>
            </a:r>
            <a:r>
              <a:rPr lang="ja-JP" altLang="en-US" sz="2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研究所長</a:t>
            </a:r>
            <a:r>
              <a:rPr lang="ja-JP" altLang="en-US" sz="26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6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山地　憲治氏</a:t>
            </a:r>
            <a:endParaRPr lang="ja-JP" altLang="en-US" sz="26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908002" y="8011120"/>
            <a:ext cx="6589579" cy="631479"/>
          </a:xfrm>
          <a:prstGeom prst="rect">
            <a:avLst/>
          </a:prstGeom>
          <a:noFill/>
          <a:ln>
            <a:noFill/>
          </a:ln>
        </p:spPr>
        <p:txBody>
          <a:bodyPr wrap="square" lIns="147100" tIns="73550" rIns="147100" bIns="73550">
            <a:noAutofit/>
          </a:bodyPr>
          <a:lstStyle/>
          <a:p>
            <a:r>
              <a:rPr lang="ja-JP" altLang="en-US" sz="36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クロージング記念講演　</a:t>
            </a:r>
            <a:r>
              <a:rPr lang="en-US" altLang="ja-JP" sz="36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9.8</a:t>
            </a:r>
            <a:r>
              <a:rPr lang="en-US" altLang="ja-JP" sz="2800" b="1" dirty="0" smtClean="0">
                <a:solidFill>
                  <a:srgbClr val="0000FF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AM</a:t>
            </a:r>
            <a:endParaRPr lang="ja-JP" altLang="en-US" sz="1200" b="1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4941450" y="18232"/>
            <a:ext cx="432048" cy="180020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490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-36214" y="0"/>
            <a:ext cx="15517514" cy="10261600"/>
          </a:xfrm>
          <a:prstGeom prst="rect">
            <a:avLst/>
          </a:prstGeom>
          <a:gradFill flip="none" rotWithShape="1">
            <a:gsLst>
              <a:gs pos="95000">
                <a:schemeClr val="accent1">
                  <a:lumMod val="20000"/>
                  <a:lumOff val="80000"/>
                </a:schemeClr>
              </a:gs>
              <a:gs pos="0">
                <a:schemeClr val="bg1">
                  <a:lumMod val="0"/>
                  <a:lumOff val="100000"/>
                  <a:alpha val="43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2016015" y="2106464"/>
            <a:ext cx="11953327" cy="144016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r>
              <a:rPr lang="ja-JP" altLang="en-US" sz="32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蓄電池、水素・燃料電池国際カンファレンス事務局</a:t>
            </a:r>
            <a:r>
              <a:rPr lang="en-US" altLang="ja-JP" sz="32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32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㈱テクノバ</a:t>
            </a:r>
            <a:r>
              <a:rPr lang="en-US" altLang="ja-JP" sz="3200" b="1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lang="ja-JP" altLang="en-US" sz="4000" b="1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683186" y="666304"/>
            <a:ext cx="4833328" cy="1276368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＜お申込はこちらから　＞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869372" y="8129509"/>
            <a:ext cx="12313368" cy="1296144"/>
          </a:xfrm>
          <a:prstGeom prst="rect">
            <a:avLst/>
          </a:prstGeom>
          <a:ln w="127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r>
              <a:rPr lang="ja-JP" altLang="en-US" sz="24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お問合わせ</a:t>
            </a:r>
            <a:r>
              <a:rPr lang="ja-JP" altLang="en-US" sz="2400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：大阪府商工労働部バッテリー戦略研究センター／新エネルギー産業課</a:t>
            </a:r>
            <a:endParaRPr lang="en-US" altLang="ja-JP" sz="240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400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TEL</a:t>
            </a:r>
            <a:r>
              <a:rPr lang="ja-JP" altLang="en-US" sz="2400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24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06-6210-9295</a:t>
            </a:r>
            <a:r>
              <a:rPr lang="ja-JP" altLang="en-US" sz="2400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24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E-mail</a:t>
            </a:r>
            <a:r>
              <a:rPr lang="ja-JP" altLang="en-US" sz="2400" dirty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24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shinenesangyo@sbox.pref.osaka.lg.jp</a:t>
            </a:r>
            <a:endParaRPr lang="ja-JP" altLang="en-US" sz="2400" b="1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844106" y="6426944"/>
            <a:ext cx="10287458" cy="720080"/>
            <a:chOff x="2214513" y="4626744"/>
            <a:chExt cx="10287458" cy="720080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2214513" y="4656755"/>
              <a:ext cx="7902401" cy="65037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2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大阪　蓄電池　カンファレンス</a:t>
              </a:r>
              <a:endPara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7" name="角丸四角形 6"/>
            <p:cNvSpPr/>
            <p:nvPr/>
          </p:nvSpPr>
          <p:spPr>
            <a:xfrm>
              <a:off x="10548962" y="4626744"/>
              <a:ext cx="1953009" cy="72008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tx2">
                    <a:lumMod val="20000"/>
                    <a:lumOff val="80000"/>
                  </a:schemeClr>
                </a:gs>
                <a:gs pos="55000">
                  <a:srgbClr val="80ABE0"/>
                </a:gs>
                <a:gs pos="45000">
                  <a:srgbClr val="8EB4E3"/>
                </a:gs>
                <a:gs pos="25000">
                  <a:schemeClr val="tx2">
                    <a:lumMod val="20000"/>
                    <a:lumOff val="80000"/>
                  </a:schemeClr>
                </a:gs>
                <a:gs pos="50000">
                  <a:schemeClr val="tx2">
                    <a:lumMod val="40000"/>
                    <a:lumOff val="60000"/>
                  </a:schemeClr>
                </a:gs>
                <a:gs pos="7500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>
                  <a:solidFill>
                    <a:schemeClr val="tx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検索</a:t>
              </a:r>
              <a:endParaRPr kumimoji="1" lang="ja-JP" altLang="en-US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8" name="正方形/長方形 7"/>
          <p:cNvSpPr/>
          <p:nvPr/>
        </p:nvSpPr>
        <p:spPr>
          <a:xfrm>
            <a:off x="2196035" y="3186584"/>
            <a:ext cx="11953327" cy="1114971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r>
              <a:rPr lang="en-US" altLang="ja-JP" sz="40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http://</a:t>
            </a:r>
            <a:r>
              <a:rPr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www.osakaconf.info/</a:t>
            </a:r>
            <a:endParaRPr lang="ja-JP" altLang="en-US" sz="4000" b="1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2882327" y="4554736"/>
            <a:ext cx="10287458" cy="720080"/>
            <a:chOff x="2214513" y="6570960"/>
            <a:chExt cx="10287458" cy="720080"/>
          </a:xfrm>
        </p:grpSpPr>
        <p:sp>
          <p:nvSpPr>
            <p:cNvPr id="9" name="テキスト ボックス 8"/>
            <p:cNvSpPr txBox="1"/>
            <p:nvPr/>
          </p:nvSpPr>
          <p:spPr>
            <a:xfrm>
              <a:off x="2214513" y="6600971"/>
              <a:ext cx="7902401" cy="65037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lIns="36000" tIns="0" rIns="0" bIns="0" rtlCol="0" anchor="ctr" anchorCtr="0">
              <a:noAutofit/>
            </a:bodyPr>
            <a:lstStyle/>
            <a:p>
              <a:r>
                <a:rPr kumimoji="1" lang="ja-JP" altLang="en-US" sz="28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大阪　水素　カンファレンス</a:t>
              </a:r>
              <a:endPara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10548962" y="6570960"/>
              <a:ext cx="1953009" cy="72008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tx2">
                    <a:lumMod val="20000"/>
                    <a:lumOff val="80000"/>
                  </a:schemeClr>
                </a:gs>
                <a:gs pos="55000">
                  <a:srgbClr val="80ABE0"/>
                </a:gs>
                <a:gs pos="45000">
                  <a:srgbClr val="8EB4E3"/>
                </a:gs>
                <a:gs pos="25000">
                  <a:schemeClr val="tx2">
                    <a:lumMod val="20000"/>
                    <a:lumOff val="80000"/>
                  </a:schemeClr>
                </a:gs>
                <a:gs pos="50000">
                  <a:schemeClr val="tx2">
                    <a:lumMod val="40000"/>
                    <a:lumOff val="60000"/>
                  </a:schemeClr>
                </a:gs>
                <a:gs pos="7500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20000"/>
                    <a:lumOff val="80000"/>
                  </a:schemeClr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>
                  <a:solidFill>
                    <a:schemeClr val="tx1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検索</a:t>
              </a:r>
              <a:endParaRPr kumimoji="1" lang="ja-JP" altLang="en-US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11" name="正方形/長方形 10"/>
          <p:cNvSpPr/>
          <p:nvPr/>
        </p:nvSpPr>
        <p:spPr>
          <a:xfrm>
            <a:off x="6030937" y="5490840"/>
            <a:ext cx="2645817" cy="72008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r>
              <a:rPr lang="ja-JP" altLang="en-US" sz="3200" dirty="0" smtClean="0">
                <a:solidFill>
                  <a:schemeClr val="accent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又は</a:t>
            </a:r>
            <a:endParaRPr lang="ja-JP" altLang="en-US" sz="4000" dirty="0">
              <a:solidFill>
                <a:schemeClr val="accent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5013458" y="10065481"/>
            <a:ext cx="432048" cy="180020"/>
          </a:xfrm>
          <a:prstGeom prst="rect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409516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10506</TotalTime>
  <Words>381</Words>
  <Application>Microsoft Office PowerPoint</Application>
  <PresentationFormat>ユーザー設定</PresentationFormat>
  <Paragraphs>105</Paragraphs>
  <Slides>5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1_Office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おおさかＨ　プロジェクト　ＦＯＲ２０２０（仮称）</dc:title>
  <dc:creator>嶋口　真一</dc:creator>
  <cp:lastModifiedBy>嶋口　真一</cp:lastModifiedBy>
  <cp:revision>925</cp:revision>
  <cp:lastPrinted>2016-08-08T01:34:35Z</cp:lastPrinted>
  <dcterms:created xsi:type="dcterms:W3CDTF">2015-05-28T00:22:44Z</dcterms:created>
  <dcterms:modified xsi:type="dcterms:W3CDTF">2016-08-08T01:36:45Z</dcterms:modified>
</cp:coreProperties>
</file>