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7" r:id="rId2"/>
    <p:sldId id="340" r:id="rId3"/>
    <p:sldId id="341" r:id="rId4"/>
    <p:sldId id="344" r:id="rId5"/>
    <p:sldId id="337" r:id="rId6"/>
    <p:sldId id="338" r:id="rId7"/>
    <p:sldId id="342" r:id="rId8"/>
    <p:sldId id="320" r:id="rId9"/>
    <p:sldId id="335" r:id="rId10"/>
    <p:sldId id="325" r:id="rId11"/>
    <p:sldId id="333" r:id="rId12"/>
    <p:sldId id="328" r:id="rId13"/>
    <p:sldId id="339" r:id="rId14"/>
    <p:sldId id="343" r:id="rId15"/>
  </p:sldIdLst>
  <p:sldSz cx="15481300" cy="10261600"/>
  <p:notesSz cx="9939338" cy="6807200"/>
  <p:defaultTextStyle>
    <a:defPPr>
      <a:defRPr lang="ja-JP"/>
    </a:defPPr>
    <a:lvl1pPr marL="0" algn="l" defTabSz="1439812" rtl="0" eaLnBrk="1" latinLnBrk="0" hangingPunct="1">
      <a:defRPr kumimoji="1" sz="3000" kern="1200">
        <a:solidFill>
          <a:schemeClr val="tx1"/>
        </a:solidFill>
        <a:latin typeface="+mn-lt"/>
        <a:ea typeface="+mn-ea"/>
        <a:cs typeface="+mn-cs"/>
      </a:defRPr>
    </a:lvl1pPr>
    <a:lvl2pPr marL="719907" algn="l" defTabSz="1439812" rtl="0" eaLnBrk="1" latinLnBrk="0" hangingPunct="1">
      <a:defRPr kumimoji="1" sz="3000" kern="1200">
        <a:solidFill>
          <a:schemeClr val="tx1"/>
        </a:solidFill>
        <a:latin typeface="+mn-lt"/>
        <a:ea typeface="+mn-ea"/>
        <a:cs typeface="+mn-cs"/>
      </a:defRPr>
    </a:lvl2pPr>
    <a:lvl3pPr marL="1439812" algn="l" defTabSz="1439812" rtl="0" eaLnBrk="1" latinLnBrk="0" hangingPunct="1">
      <a:defRPr kumimoji="1" sz="3000" kern="1200">
        <a:solidFill>
          <a:schemeClr val="tx1"/>
        </a:solidFill>
        <a:latin typeface="+mn-lt"/>
        <a:ea typeface="+mn-ea"/>
        <a:cs typeface="+mn-cs"/>
      </a:defRPr>
    </a:lvl3pPr>
    <a:lvl4pPr marL="2159720" algn="l" defTabSz="1439812" rtl="0" eaLnBrk="1" latinLnBrk="0" hangingPunct="1">
      <a:defRPr kumimoji="1" sz="3000" kern="1200">
        <a:solidFill>
          <a:schemeClr val="tx1"/>
        </a:solidFill>
        <a:latin typeface="+mn-lt"/>
        <a:ea typeface="+mn-ea"/>
        <a:cs typeface="+mn-cs"/>
      </a:defRPr>
    </a:lvl4pPr>
    <a:lvl5pPr marL="2879627" algn="l" defTabSz="1439812" rtl="0" eaLnBrk="1" latinLnBrk="0" hangingPunct="1">
      <a:defRPr kumimoji="1" sz="3000" kern="1200">
        <a:solidFill>
          <a:schemeClr val="tx1"/>
        </a:solidFill>
        <a:latin typeface="+mn-lt"/>
        <a:ea typeface="+mn-ea"/>
        <a:cs typeface="+mn-cs"/>
      </a:defRPr>
    </a:lvl5pPr>
    <a:lvl6pPr marL="3599533" algn="l" defTabSz="1439812" rtl="0" eaLnBrk="1" latinLnBrk="0" hangingPunct="1">
      <a:defRPr kumimoji="1" sz="3000" kern="1200">
        <a:solidFill>
          <a:schemeClr val="tx1"/>
        </a:solidFill>
        <a:latin typeface="+mn-lt"/>
        <a:ea typeface="+mn-ea"/>
        <a:cs typeface="+mn-cs"/>
      </a:defRPr>
    </a:lvl6pPr>
    <a:lvl7pPr marL="4319439" algn="l" defTabSz="1439812" rtl="0" eaLnBrk="1" latinLnBrk="0" hangingPunct="1">
      <a:defRPr kumimoji="1" sz="3000" kern="1200">
        <a:solidFill>
          <a:schemeClr val="tx1"/>
        </a:solidFill>
        <a:latin typeface="+mn-lt"/>
        <a:ea typeface="+mn-ea"/>
        <a:cs typeface="+mn-cs"/>
      </a:defRPr>
    </a:lvl7pPr>
    <a:lvl8pPr marL="5039345" algn="l" defTabSz="1439812" rtl="0" eaLnBrk="1" latinLnBrk="0" hangingPunct="1">
      <a:defRPr kumimoji="1" sz="3000" kern="1200">
        <a:solidFill>
          <a:schemeClr val="tx1"/>
        </a:solidFill>
        <a:latin typeface="+mn-lt"/>
        <a:ea typeface="+mn-ea"/>
        <a:cs typeface="+mn-cs"/>
      </a:defRPr>
    </a:lvl8pPr>
    <a:lvl9pPr marL="5759251" algn="l" defTabSz="1439812" rtl="0" eaLnBrk="1" latinLnBrk="0" hangingPunct="1">
      <a:defRPr kumimoji="1"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2">
          <p15:clr>
            <a:srgbClr val="A4A3A4"/>
          </p15:clr>
        </p15:guide>
        <p15:guide id="2" pos="4877">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木下　巌" initials="木下　巌" lastIdx="1" clrIdx="0">
    <p:extLst>
      <p:ext uri="{19B8F6BF-5375-455C-9EA6-DF929625EA0E}">
        <p15:presenceInfo xmlns:p15="http://schemas.microsoft.com/office/powerpoint/2012/main" userId="S-1-5-21-161959346-1900351369-444732941-22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000000"/>
    <a:srgbClr val="0000FF"/>
    <a:srgbClr val="FFFF99"/>
    <a:srgbClr val="FFFFCC"/>
    <a:srgbClr val="CCFFFF"/>
    <a:srgbClr val="D99694"/>
    <a:srgbClr val="FF7C80"/>
    <a:srgbClr val="FFCC9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6" autoAdjust="0"/>
    <p:restoredTop sz="93537" autoAdjust="0"/>
  </p:normalViewPr>
  <p:slideViewPr>
    <p:cSldViewPr>
      <p:cViewPr>
        <p:scale>
          <a:sx n="100" d="100"/>
          <a:sy n="100" d="100"/>
        </p:scale>
        <p:origin x="-2652" y="-2736"/>
      </p:cViewPr>
      <p:guideLst>
        <p:guide orient="horz" pos="3232"/>
        <p:guide pos="4877"/>
      </p:guideLst>
    </p:cSldViewPr>
  </p:slideViewPr>
  <p:notesTextViewPr>
    <p:cViewPr>
      <p:scale>
        <a:sx n="1" d="1"/>
        <a:sy n="1" d="1"/>
      </p:scale>
      <p:origin x="0" y="0"/>
    </p:cViewPr>
  </p:notesTextViewPr>
  <p:notesViewPr>
    <p:cSldViewPr>
      <p:cViewPr varScale="1">
        <p:scale>
          <a:sx n="51" d="100"/>
          <a:sy n="51" d="100"/>
        </p:scale>
        <p:origin x="-1782" y="-90"/>
      </p:cViewPr>
      <p:guideLst>
        <p:guide orient="horz" pos="2144"/>
        <p:guide pos="3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D:\NagahamaSa\Desktop\&#24037;&#26989;&#32113;&#35336;&#12540;2020-k4-data.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NagahamaSa\Desktop\&#24037;&#26989;&#32113;&#35336;&#12540;2020-k4-data.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NagahamaSa\Desktop\&#24037;&#26989;&#32113;&#35336;&#12540;2020-k4-data.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spPr>
            <a:solidFill>
              <a:schemeClr val="accent1"/>
            </a:solidFill>
            <a:ln>
              <a:noFill/>
            </a:ln>
            <a:effectLst/>
          </c:spPr>
          <c:cat>
            <c:strRef>
              <c:f>'1110 (全国計除く)'!$AQ$5:$BN$5</c:f>
              <c:strCache>
                <c:ptCount val="24"/>
                <c:pt idx="0">
                  <c:v>食料品</c:v>
                </c:pt>
                <c:pt idx="1">
                  <c:v>飲料・たばこ・飼料</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'1110 (全国計除く)'!$AQ$8:$BN$8</c:f>
              <c:numCache>
                <c:formatCode>General</c:formatCode>
                <c:ptCount val="24"/>
                <c:pt idx="0">
                  <c:v>1.0161057273137031</c:v>
                </c:pt>
                <c:pt idx="1">
                  <c:v>0.79413658790170427</c:v>
                </c:pt>
                <c:pt idx="2">
                  <c:v>0.19510674066830616</c:v>
                </c:pt>
                <c:pt idx="3">
                  <c:v>0.13852543626883465</c:v>
                </c:pt>
                <c:pt idx="4">
                  <c:v>0.67981967192689408</c:v>
                </c:pt>
                <c:pt idx="5">
                  <c:v>0.5281836692873878</c:v>
                </c:pt>
                <c:pt idx="6">
                  <c:v>0.6531063936511261</c:v>
                </c:pt>
                <c:pt idx="7">
                  <c:v>1.2211100996132112</c:v>
                </c:pt>
                <c:pt idx="8">
                  <c:v>3.0684158358754376</c:v>
                </c:pt>
                <c:pt idx="9">
                  <c:v>0.67739578582878135</c:v>
                </c:pt>
                <c:pt idx="10">
                  <c:v>0.59468087721347529</c:v>
                </c:pt>
                <c:pt idx="11">
                  <c:v>0.48091478157176737</c:v>
                </c:pt>
                <c:pt idx="12">
                  <c:v>0.69789831242895883</c:v>
                </c:pt>
                <c:pt idx="13">
                  <c:v>0.69554372023353461</c:v>
                </c:pt>
                <c:pt idx="14">
                  <c:v>0.65214713099410881</c:v>
                </c:pt>
                <c:pt idx="15">
                  <c:v>0.7804466447320636</c:v>
                </c:pt>
                <c:pt idx="16">
                  <c:v>1.1772110769795887</c:v>
                </c:pt>
                <c:pt idx="17">
                  <c:v>1.0178550606577115</c:v>
                </c:pt>
                <c:pt idx="18">
                  <c:v>1.4792502602475159</c:v>
                </c:pt>
                <c:pt idx="19">
                  <c:v>0.48916149031059941</c:v>
                </c:pt>
                <c:pt idx="20">
                  <c:v>0.75815810056251554</c:v>
                </c:pt>
                <c:pt idx="21">
                  <c:v>1.9082793183506987</c:v>
                </c:pt>
                <c:pt idx="22">
                  <c:v>1.0011103789267628</c:v>
                </c:pt>
                <c:pt idx="23">
                  <c:v>0.48830720692408131</c:v>
                </c:pt>
              </c:numCache>
            </c:numRef>
          </c:val>
          <c:extLst>
            <c:ext xmlns:c16="http://schemas.microsoft.com/office/drawing/2014/chart" uri="{C3380CC4-5D6E-409C-BE32-E72D297353CC}">
              <c16:uniqueId val="{00000000-AE85-434F-9C9D-0E43478D7646}"/>
            </c:ext>
          </c:extLst>
        </c:ser>
        <c:dLbls>
          <c:showLegendKey val="0"/>
          <c:showVal val="0"/>
          <c:showCatName val="0"/>
          <c:showSerName val="0"/>
          <c:showPercent val="0"/>
          <c:showBubbleSize val="0"/>
        </c:dLbls>
        <c:axId val="149308335"/>
        <c:axId val="149303759"/>
      </c:radarChart>
      <c:catAx>
        <c:axId val="1493083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 b="1" i="0" u="none" strike="noStrike" kern="1200" baseline="0">
                <a:solidFill>
                  <a:schemeClr val="tx1">
                    <a:lumMod val="65000"/>
                    <a:lumOff val="35000"/>
                  </a:schemeClr>
                </a:solidFill>
                <a:latin typeface="+mn-lt"/>
                <a:ea typeface="+mn-ea"/>
                <a:cs typeface="+mn-cs"/>
              </a:defRPr>
            </a:pPr>
            <a:endParaRPr lang="ja-JP"/>
          </a:p>
        </c:txPr>
        <c:crossAx val="149303759"/>
        <c:crosses val="autoZero"/>
        <c:auto val="1"/>
        <c:lblAlgn val="ctr"/>
        <c:lblOffset val="100"/>
        <c:noMultiLvlLbl val="0"/>
      </c:catAx>
      <c:valAx>
        <c:axId val="149303759"/>
        <c:scaling>
          <c:orientation val="minMax"/>
          <c:max val="2"/>
        </c:scaling>
        <c:delete val="0"/>
        <c:axPos val="l"/>
        <c:majorGridlines>
          <c:spPr>
            <a:ln w="317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w="3175">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930833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spPr>
            <a:solidFill>
              <a:schemeClr val="accent1"/>
            </a:solidFill>
            <a:ln>
              <a:noFill/>
            </a:ln>
            <a:effectLst/>
          </c:spPr>
          <c:cat>
            <c:strRef>
              <c:f>'1110 (全国計除く)'!$AQ$5:$BN$5</c:f>
              <c:strCache>
                <c:ptCount val="24"/>
                <c:pt idx="0">
                  <c:v>食料品</c:v>
                </c:pt>
                <c:pt idx="1">
                  <c:v>飲料・たばこ・飼料</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'1110 (全国計除く)'!$AQ$7:$BN$7</c:f>
              <c:numCache>
                <c:formatCode>General</c:formatCode>
                <c:ptCount val="24"/>
                <c:pt idx="0">
                  <c:v>1.1011513734413618</c:v>
                </c:pt>
                <c:pt idx="1">
                  <c:v>0.48406614774985418</c:v>
                </c:pt>
                <c:pt idx="2">
                  <c:v>0.66416162757290842</c:v>
                </c:pt>
                <c:pt idx="3">
                  <c:v>0.17252366609796099</c:v>
                </c:pt>
                <c:pt idx="4">
                  <c:v>2.6768085692121502</c:v>
                </c:pt>
                <c:pt idx="5">
                  <c:v>0.80521822572860702</c:v>
                </c:pt>
                <c:pt idx="6">
                  <c:v>6.9021624354557023</c:v>
                </c:pt>
                <c:pt idx="7">
                  <c:v>0.58967602322984869</c:v>
                </c:pt>
                <c:pt idx="8">
                  <c:v>9.7424380141230268E-2</c:v>
                </c:pt>
                <c:pt idx="9">
                  <c:v>0.41330080841091216</c:v>
                </c:pt>
                <c:pt idx="10">
                  <c:v>0.46101570059189012</c:v>
                </c:pt>
                <c:pt idx="11">
                  <c:v>8.4898302090662146</c:v>
                </c:pt>
                <c:pt idx="12">
                  <c:v>0.93911272269761548</c:v>
                </c:pt>
                <c:pt idx="13">
                  <c:v>0.41779082082085239</c:v>
                </c:pt>
                <c:pt idx="14">
                  <c:v>0.68565542537052426</c:v>
                </c:pt>
                <c:pt idx="15">
                  <c:v>0.76863374442127264</c:v>
                </c:pt>
                <c:pt idx="16">
                  <c:v>0.67109347231645411</c:v>
                </c:pt>
                <c:pt idx="17">
                  <c:v>0.8451996705552095</c:v>
                </c:pt>
                <c:pt idx="18">
                  <c:v>2.0276720593456412</c:v>
                </c:pt>
                <c:pt idx="19">
                  <c:v>1.0379493242144644</c:v>
                </c:pt>
                <c:pt idx="20">
                  <c:v>1.9124393645301436</c:v>
                </c:pt>
                <c:pt idx="21">
                  <c:v>3.2056400391388133</c:v>
                </c:pt>
                <c:pt idx="22">
                  <c:v>0.80072215471016062</c:v>
                </c:pt>
                <c:pt idx="23">
                  <c:v>2.3079913252332869</c:v>
                </c:pt>
              </c:numCache>
            </c:numRef>
          </c:val>
          <c:extLst>
            <c:ext xmlns:c16="http://schemas.microsoft.com/office/drawing/2014/chart" uri="{C3380CC4-5D6E-409C-BE32-E72D297353CC}">
              <c16:uniqueId val="{00000000-BE1F-48C8-A70E-2DC75EEF0BA9}"/>
            </c:ext>
          </c:extLst>
        </c:ser>
        <c:dLbls>
          <c:showLegendKey val="0"/>
          <c:showVal val="0"/>
          <c:showCatName val="0"/>
          <c:showSerName val="0"/>
          <c:showPercent val="0"/>
          <c:showBubbleSize val="0"/>
        </c:dLbls>
        <c:axId val="149308335"/>
        <c:axId val="149303759"/>
      </c:radarChart>
      <c:catAx>
        <c:axId val="1493083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 b="1" i="0" u="none" strike="noStrike" kern="1200" baseline="0">
                <a:solidFill>
                  <a:schemeClr val="tx1">
                    <a:lumMod val="65000"/>
                    <a:lumOff val="35000"/>
                  </a:schemeClr>
                </a:solidFill>
                <a:latin typeface="+mn-lt"/>
                <a:ea typeface="+mn-ea"/>
                <a:cs typeface="+mn-cs"/>
              </a:defRPr>
            </a:pPr>
            <a:endParaRPr lang="ja-JP"/>
          </a:p>
        </c:txPr>
        <c:crossAx val="149303759"/>
        <c:crosses val="autoZero"/>
        <c:auto val="1"/>
        <c:lblAlgn val="ctr"/>
        <c:lblOffset val="100"/>
        <c:noMultiLvlLbl val="0"/>
      </c:catAx>
      <c:valAx>
        <c:axId val="149303759"/>
        <c:scaling>
          <c:orientation val="minMax"/>
          <c:max val="2"/>
        </c:scaling>
        <c:delete val="0"/>
        <c:axPos val="l"/>
        <c:majorGridlines>
          <c:spPr>
            <a:ln w="317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w="0">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930833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spPr>
            <a:solidFill>
              <a:schemeClr val="accent1"/>
            </a:solidFill>
            <a:ln>
              <a:noFill/>
            </a:ln>
            <a:effectLst/>
          </c:spPr>
          <c:cat>
            <c:strRef>
              <c:f>'1110 (全国計除く)'!$AQ$5:$BN$5</c:f>
              <c:strCache>
                <c:ptCount val="24"/>
                <c:pt idx="0">
                  <c:v>食料品</c:v>
                </c:pt>
                <c:pt idx="1">
                  <c:v>飲料・たばこ・飼料</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'1110 (全国計除く)'!$AQ$6:$BN$6</c:f>
              <c:numCache>
                <c:formatCode>General</c:formatCode>
                <c:ptCount val="24"/>
                <c:pt idx="0">
                  <c:v>0.83838257100684799</c:v>
                </c:pt>
                <c:pt idx="1">
                  <c:v>0.48558294506878935</c:v>
                </c:pt>
                <c:pt idx="2">
                  <c:v>1.4493377535676208</c:v>
                </c:pt>
                <c:pt idx="3">
                  <c:v>0.63281276836028277</c:v>
                </c:pt>
                <c:pt idx="4">
                  <c:v>1.6420670327244917</c:v>
                </c:pt>
                <c:pt idx="5">
                  <c:v>0.86859465997010532</c:v>
                </c:pt>
                <c:pt idx="6">
                  <c:v>1.7737400352210959</c:v>
                </c:pt>
                <c:pt idx="7">
                  <c:v>1.078621978055561</c:v>
                </c:pt>
                <c:pt idx="8">
                  <c:v>1.8589422632208568</c:v>
                </c:pt>
                <c:pt idx="9">
                  <c:v>1.1880684495097169</c:v>
                </c:pt>
                <c:pt idx="10">
                  <c:v>0.75767136642570498</c:v>
                </c:pt>
                <c:pt idx="11">
                  <c:v>1.2888626793647266</c:v>
                </c:pt>
                <c:pt idx="12">
                  <c:v>0.57354274093793556</c:v>
                </c:pt>
                <c:pt idx="13">
                  <c:v>1.5469965979213542</c:v>
                </c:pt>
                <c:pt idx="14">
                  <c:v>1.5228680383108837</c:v>
                </c:pt>
                <c:pt idx="15">
                  <c:v>1.8897341987184277</c:v>
                </c:pt>
                <c:pt idx="16">
                  <c:v>1.3987764841557619</c:v>
                </c:pt>
                <c:pt idx="17">
                  <c:v>1.3793234861132726</c:v>
                </c:pt>
                <c:pt idx="18">
                  <c:v>0.55309443339602726</c:v>
                </c:pt>
                <c:pt idx="19">
                  <c:v>0.5281497395351672</c:v>
                </c:pt>
                <c:pt idx="20">
                  <c:v>1.0973009412984536</c:v>
                </c:pt>
                <c:pt idx="21">
                  <c:v>0.66000961423930593</c:v>
                </c:pt>
                <c:pt idx="22">
                  <c:v>0.43748559624599243</c:v>
                </c:pt>
                <c:pt idx="23">
                  <c:v>0.82535573981587296</c:v>
                </c:pt>
              </c:numCache>
            </c:numRef>
          </c:val>
          <c:extLst>
            <c:ext xmlns:c16="http://schemas.microsoft.com/office/drawing/2014/chart" uri="{C3380CC4-5D6E-409C-BE32-E72D297353CC}">
              <c16:uniqueId val="{00000000-D3FA-4F51-BB13-12F0CFDCDF54}"/>
            </c:ext>
          </c:extLst>
        </c:ser>
        <c:dLbls>
          <c:showLegendKey val="0"/>
          <c:showVal val="0"/>
          <c:showCatName val="0"/>
          <c:showSerName val="0"/>
          <c:showPercent val="0"/>
          <c:showBubbleSize val="0"/>
        </c:dLbls>
        <c:axId val="149308335"/>
        <c:axId val="149303759"/>
      </c:radarChart>
      <c:catAx>
        <c:axId val="1493083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49303759"/>
        <c:crosses val="autoZero"/>
        <c:auto val="1"/>
        <c:lblAlgn val="ctr"/>
        <c:lblOffset val="100"/>
        <c:noMultiLvlLbl val="0"/>
      </c:catAx>
      <c:valAx>
        <c:axId val="149303759"/>
        <c:scaling>
          <c:orientation val="minMax"/>
        </c:scaling>
        <c:delete val="0"/>
        <c:axPos val="l"/>
        <c:majorGridlines>
          <c:spPr>
            <a:ln w="3175" cap="flat" cmpd="sng" algn="ctr">
              <a:solidFill>
                <a:schemeClr val="accent1">
                  <a:lumMod val="20000"/>
                  <a:lumOff val="80000"/>
                  <a:alpha val="40000"/>
                </a:schemeClr>
              </a:solidFill>
              <a:round/>
            </a:ln>
            <a:effectLst/>
          </c:spPr>
        </c:majorGridlines>
        <c:numFmt formatCode="General" sourceLinked="1"/>
        <c:majorTickMark val="none"/>
        <c:minorTickMark val="none"/>
        <c:tickLblPos val="nextTo"/>
        <c:spPr>
          <a:noFill/>
          <a:ln w="3175">
            <a:solidFill>
              <a:schemeClr val="accent1">
                <a:lumMod val="60000"/>
                <a:lumOff val="40000"/>
                <a:alpha val="30000"/>
              </a:scheme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4930833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7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スライド イメージ プレースホルダー 10"/>
          <p:cNvSpPr>
            <a:spLocks noGrp="1" noRot="1" noChangeAspect="1"/>
          </p:cNvSpPr>
          <p:nvPr>
            <p:ph type="sldImg" idx="2"/>
          </p:nvPr>
        </p:nvSpPr>
        <p:spPr>
          <a:xfrm>
            <a:off x="-150813" y="17463"/>
            <a:ext cx="10244138" cy="6789737"/>
          </a:xfrm>
          <a:prstGeom prst="rect">
            <a:avLst/>
          </a:prstGeom>
          <a:noFill/>
          <a:ln w="12700">
            <a:solidFill>
              <a:prstClr val="black"/>
            </a:solidFill>
          </a:ln>
        </p:spPr>
        <p:txBody>
          <a:bodyPr vert="horz" lIns="62980" tIns="31491" rIns="62980" bIns="31491" rtlCol="0" anchor="ctr"/>
          <a:lstStyle/>
          <a:p>
            <a:endParaRPr lang="ja-JP" altLang="en-US"/>
          </a:p>
        </p:txBody>
      </p:sp>
    </p:spTree>
    <p:extLst>
      <p:ext uri="{BB962C8B-B14F-4D97-AF65-F5344CB8AC3E}">
        <p14:creationId xmlns:p14="http://schemas.microsoft.com/office/powerpoint/2010/main" val="1330221120"/>
      </p:ext>
    </p:extLst>
  </p:cSld>
  <p:clrMap bg1="lt1" tx1="dk1" bg2="lt2" tx2="dk2" accent1="accent1" accent2="accent2" accent3="accent3" accent4="accent4" accent5="accent5" accent6="accent6" hlink="hlink" folHlink="folHlink"/>
  <p:notesStyle>
    <a:lvl1pPr marL="0" algn="l" defTabSz="1439812" rtl="0" eaLnBrk="1" latinLnBrk="0" hangingPunct="1">
      <a:defRPr kumimoji="1" sz="2000" kern="1200">
        <a:solidFill>
          <a:schemeClr val="tx1"/>
        </a:solidFill>
        <a:latin typeface="+mn-lt"/>
        <a:ea typeface="+mn-ea"/>
        <a:cs typeface="+mn-cs"/>
      </a:defRPr>
    </a:lvl1pPr>
    <a:lvl2pPr marL="719907" algn="l" defTabSz="1439812" rtl="0" eaLnBrk="1" latinLnBrk="0" hangingPunct="1">
      <a:defRPr kumimoji="1" sz="2000" kern="1200">
        <a:solidFill>
          <a:schemeClr val="tx1"/>
        </a:solidFill>
        <a:latin typeface="+mn-lt"/>
        <a:ea typeface="+mn-ea"/>
        <a:cs typeface="+mn-cs"/>
      </a:defRPr>
    </a:lvl2pPr>
    <a:lvl3pPr marL="1439812" algn="l" defTabSz="1439812" rtl="0" eaLnBrk="1" latinLnBrk="0" hangingPunct="1">
      <a:defRPr kumimoji="1" sz="2000" kern="1200">
        <a:solidFill>
          <a:schemeClr val="tx1"/>
        </a:solidFill>
        <a:latin typeface="+mn-lt"/>
        <a:ea typeface="+mn-ea"/>
        <a:cs typeface="+mn-cs"/>
      </a:defRPr>
    </a:lvl3pPr>
    <a:lvl4pPr marL="2159720" algn="l" defTabSz="1439812" rtl="0" eaLnBrk="1" latinLnBrk="0" hangingPunct="1">
      <a:defRPr kumimoji="1" sz="2000" kern="1200">
        <a:solidFill>
          <a:schemeClr val="tx1"/>
        </a:solidFill>
        <a:latin typeface="+mn-lt"/>
        <a:ea typeface="+mn-ea"/>
        <a:cs typeface="+mn-cs"/>
      </a:defRPr>
    </a:lvl4pPr>
    <a:lvl5pPr marL="2879627" algn="l" defTabSz="1439812" rtl="0" eaLnBrk="1" latinLnBrk="0" hangingPunct="1">
      <a:defRPr kumimoji="1" sz="2000" kern="1200">
        <a:solidFill>
          <a:schemeClr val="tx1"/>
        </a:solidFill>
        <a:latin typeface="+mn-lt"/>
        <a:ea typeface="+mn-ea"/>
        <a:cs typeface="+mn-cs"/>
      </a:defRPr>
    </a:lvl5pPr>
    <a:lvl6pPr marL="3599533" algn="l" defTabSz="1439812" rtl="0" eaLnBrk="1" latinLnBrk="0" hangingPunct="1">
      <a:defRPr kumimoji="1" sz="2000" kern="1200">
        <a:solidFill>
          <a:schemeClr val="tx1"/>
        </a:solidFill>
        <a:latin typeface="+mn-lt"/>
        <a:ea typeface="+mn-ea"/>
        <a:cs typeface="+mn-cs"/>
      </a:defRPr>
    </a:lvl6pPr>
    <a:lvl7pPr marL="4319439" algn="l" defTabSz="1439812" rtl="0" eaLnBrk="1" latinLnBrk="0" hangingPunct="1">
      <a:defRPr kumimoji="1" sz="2000" kern="1200">
        <a:solidFill>
          <a:schemeClr val="tx1"/>
        </a:solidFill>
        <a:latin typeface="+mn-lt"/>
        <a:ea typeface="+mn-ea"/>
        <a:cs typeface="+mn-cs"/>
      </a:defRPr>
    </a:lvl7pPr>
    <a:lvl8pPr marL="5039345" algn="l" defTabSz="1439812" rtl="0" eaLnBrk="1" latinLnBrk="0" hangingPunct="1">
      <a:defRPr kumimoji="1" sz="2000" kern="1200">
        <a:solidFill>
          <a:schemeClr val="tx1"/>
        </a:solidFill>
        <a:latin typeface="+mn-lt"/>
        <a:ea typeface="+mn-ea"/>
        <a:cs typeface="+mn-cs"/>
      </a:defRPr>
    </a:lvl8pPr>
    <a:lvl9pPr marL="5759251" algn="l" defTabSz="1439812" rtl="0" eaLnBrk="1" latinLnBrk="0" hangingPunct="1">
      <a:defRPr kumimoji="1"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0813" y="17463"/>
            <a:ext cx="10244138" cy="6789737"/>
          </a:xfrm>
        </p:spPr>
      </p:sp>
      <p:sp>
        <p:nvSpPr>
          <p:cNvPr id="3" name="ノート プレースホルダー 2"/>
          <p:cNvSpPr>
            <a:spLocks noGrp="1"/>
          </p:cNvSpPr>
          <p:nvPr>
            <p:ph type="body" idx="1"/>
          </p:nvPr>
        </p:nvSpPr>
        <p:spPr>
          <a:xfrm>
            <a:off x="993775" y="3233738"/>
            <a:ext cx="7951788" cy="3062287"/>
          </a:xfrm>
          <a:prstGeom prst="rect">
            <a:avLst/>
          </a:prstGeom>
        </p:spPr>
        <p:txBody>
          <a:bodyPr lIns="91420" tIns="45710" rIns="91420" bIns="45710"/>
          <a:lstStyle/>
          <a:p>
            <a:endParaRPr kumimoji="1" lang="ja-JP" altLang="en-US" dirty="0"/>
          </a:p>
        </p:txBody>
      </p:sp>
    </p:spTree>
    <p:extLst>
      <p:ext uri="{BB962C8B-B14F-4D97-AF65-F5344CB8AC3E}">
        <p14:creationId xmlns:p14="http://schemas.microsoft.com/office/powerpoint/2010/main" val="136114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0813" y="17463"/>
            <a:ext cx="10244138" cy="6789737"/>
          </a:xfrm>
        </p:spPr>
      </p:sp>
      <p:sp>
        <p:nvSpPr>
          <p:cNvPr id="3" name="ノート プレースホルダー 2"/>
          <p:cNvSpPr>
            <a:spLocks noGrp="1"/>
          </p:cNvSpPr>
          <p:nvPr>
            <p:ph type="body" idx="1"/>
          </p:nvPr>
        </p:nvSpPr>
        <p:spPr>
          <a:xfrm>
            <a:off x="993775" y="3233738"/>
            <a:ext cx="7951788" cy="3062287"/>
          </a:xfrm>
          <a:prstGeom prst="rect">
            <a:avLst/>
          </a:prstGeom>
        </p:spPr>
        <p:txBody>
          <a:bodyPr lIns="91420" tIns="45710" rIns="91420" bIns="45710"/>
          <a:lstStyle/>
          <a:p>
            <a:endParaRPr kumimoji="1" lang="ja-JP" altLang="en-US" dirty="0"/>
          </a:p>
        </p:txBody>
      </p:sp>
    </p:spTree>
    <p:extLst>
      <p:ext uri="{BB962C8B-B14F-4D97-AF65-F5344CB8AC3E}">
        <p14:creationId xmlns:p14="http://schemas.microsoft.com/office/powerpoint/2010/main" val="105466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0813" y="17463"/>
            <a:ext cx="10244138" cy="6789737"/>
          </a:xfrm>
        </p:spPr>
      </p:sp>
      <p:sp>
        <p:nvSpPr>
          <p:cNvPr id="3" name="ノート プレースホルダー 2"/>
          <p:cNvSpPr>
            <a:spLocks noGrp="1"/>
          </p:cNvSpPr>
          <p:nvPr>
            <p:ph type="body" idx="1"/>
          </p:nvPr>
        </p:nvSpPr>
        <p:spPr>
          <a:xfrm>
            <a:off x="993775" y="3233738"/>
            <a:ext cx="7951788" cy="3062287"/>
          </a:xfrm>
          <a:prstGeom prst="rect">
            <a:avLst/>
          </a:prstGeom>
        </p:spPr>
        <p:txBody>
          <a:bodyPr lIns="91420" tIns="45710" rIns="91420" bIns="45710"/>
          <a:lstStyle/>
          <a:p>
            <a:endParaRPr kumimoji="1" lang="ja-JP" altLang="en-US" dirty="0"/>
          </a:p>
        </p:txBody>
      </p:sp>
    </p:spTree>
    <p:extLst>
      <p:ext uri="{BB962C8B-B14F-4D97-AF65-F5344CB8AC3E}">
        <p14:creationId xmlns:p14="http://schemas.microsoft.com/office/powerpoint/2010/main" val="136114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0813" y="17463"/>
            <a:ext cx="10244138" cy="6789737"/>
          </a:xfrm>
        </p:spPr>
      </p:sp>
      <p:sp>
        <p:nvSpPr>
          <p:cNvPr id="3" name="ノート プレースホルダー 2"/>
          <p:cNvSpPr>
            <a:spLocks noGrp="1"/>
          </p:cNvSpPr>
          <p:nvPr>
            <p:ph type="body" idx="1"/>
          </p:nvPr>
        </p:nvSpPr>
        <p:spPr>
          <a:xfrm>
            <a:off x="993775" y="3233738"/>
            <a:ext cx="7951788" cy="3062287"/>
          </a:xfrm>
          <a:prstGeom prst="rect">
            <a:avLst/>
          </a:prstGeom>
        </p:spPr>
        <p:txBody>
          <a:bodyPr lIns="91420" tIns="45710" rIns="91420" bIns="45710"/>
          <a:lstStyle/>
          <a:p>
            <a:endParaRPr kumimoji="1" lang="ja-JP" altLang="en-US" dirty="0"/>
          </a:p>
        </p:txBody>
      </p:sp>
    </p:spTree>
    <p:extLst>
      <p:ext uri="{BB962C8B-B14F-4D97-AF65-F5344CB8AC3E}">
        <p14:creationId xmlns:p14="http://schemas.microsoft.com/office/powerpoint/2010/main" val="170827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1101" y="3187750"/>
            <a:ext cx="13159105" cy="219959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322197" y="5814907"/>
            <a:ext cx="10836910" cy="2622409"/>
          </a:xfrm>
        </p:spPr>
        <p:txBody>
          <a:bodyPr/>
          <a:lstStyle>
            <a:lvl1pPr marL="0" indent="0" algn="ctr">
              <a:buNone/>
              <a:defRPr>
                <a:solidFill>
                  <a:schemeClr val="tx1">
                    <a:tint val="75000"/>
                  </a:schemeClr>
                </a:solidFill>
              </a:defRPr>
            </a:lvl1pPr>
            <a:lvl2pPr marL="719907" indent="0" algn="ctr">
              <a:buNone/>
              <a:defRPr>
                <a:solidFill>
                  <a:schemeClr val="tx1">
                    <a:tint val="75000"/>
                  </a:schemeClr>
                </a:solidFill>
              </a:defRPr>
            </a:lvl2pPr>
            <a:lvl3pPr marL="1439812" indent="0" algn="ctr">
              <a:buNone/>
              <a:defRPr>
                <a:solidFill>
                  <a:schemeClr val="tx1">
                    <a:tint val="75000"/>
                  </a:schemeClr>
                </a:solidFill>
              </a:defRPr>
            </a:lvl3pPr>
            <a:lvl4pPr marL="2159720" indent="0" algn="ctr">
              <a:buNone/>
              <a:defRPr>
                <a:solidFill>
                  <a:schemeClr val="tx1">
                    <a:tint val="75000"/>
                  </a:schemeClr>
                </a:solidFill>
              </a:defRPr>
            </a:lvl4pPr>
            <a:lvl5pPr marL="2879627" indent="0" algn="ctr">
              <a:buNone/>
              <a:defRPr>
                <a:solidFill>
                  <a:schemeClr val="tx1">
                    <a:tint val="75000"/>
                  </a:schemeClr>
                </a:solidFill>
              </a:defRPr>
            </a:lvl5pPr>
            <a:lvl6pPr marL="3599533" indent="0" algn="ctr">
              <a:buNone/>
              <a:defRPr>
                <a:solidFill>
                  <a:schemeClr val="tx1">
                    <a:tint val="75000"/>
                  </a:schemeClr>
                </a:solidFill>
              </a:defRPr>
            </a:lvl6pPr>
            <a:lvl7pPr marL="4319439" indent="0" algn="ctr">
              <a:buNone/>
              <a:defRPr>
                <a:solidFill>
                  <a:schemeClr val="tx1">
                    <a:tint val="75000"/>
                  </a:schemeClr>
                </a:solidFill>
              </a:defRPr>
            </a:lvl7pPr>
            <a:lvl8pPr marL="5039345" indent="0" algn="ctr">
              <a:buNone/>
              <a:defRPr>
                <a:solidFill>
                  <a:schemeClr val="tx1">
                    <a:tint val="75000"/>
                  </a:schemeClr>
                </a:solidFill>
              </a:defRPr>
            </a:lvl8pPr>
            <a:lvl9pPr marL="575925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2022/8/15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7823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2022/8/15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315297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1223945" y="410942"/>
            <a:ext cx="3483293" cy="8755616"/>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74066" y="410942"/>
            <a:ext cx="10191856" cy="875561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2022/8/15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1086253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75B9596-43A1-4ADC-895B-9F139B02760A}" type="datetimeFigureOut">
              <a:rPr kumimoji="1" lang="ja-JP" altLang="en-US" smtClean="0"/>
              <a:t>2022/8/15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73192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2022/8/15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172319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222918" y="6594029"/>
            <a:ext cx="13159105" cy="2038068"/>
          </a:xfrm>
        </p:spPr>
        <p:txBody>
          <a:bodyPr anchor="t"/>
          <a:lstStyle>
            <a:lvl1pPr algn="l">
              <a:defRPr sz="64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222918" y="4349308"/>
            <a:ext cx="13159105" cy="2244725"/>
          </a:xfrm>
        </p:spPr>
        <p:txBody>
          <a:bodyPr anchor="b"/>
          <a:lstStyle>
            <a:lvl1pPr marL="0" indent="0">
              <a:buNone/>
              <a:defRPr sz="3200">
                <a:solidFill>
                  <a:schemeClr val="tx1">
                    <a:tint val="75000"/>
                  </a:schemeClr>
                </a:solidFill>
              </a:defRPr>
            </a:lvl1pPr>
            <a:lvl2pPr marL="719907" indent="0">
              <a:buNone/>
              <a:defRPr sz="3000">
                <a:solidFill>
                  <a:schemeClr val="tx1">
                    <a:tint val="75000"/>
                  </a:schemeClr>
                </a:solidFill>
              </a:defRPr>
            </a:lvl2pPr>
            <a:lvl3pPr marL="1439812" indent="0">
              <a:buNone/>
              <a:defRPr sz="2500">
                <a:solidFill>
                  <a:schemeClr val="tx1">
                    <a:tint val="75000"/>
                  </a:schemeClr>
                </a:solidFill>
              </a:defRPr>
            </a:lvl3pPr>
            <a:lvl4pPr marL="2159720" indent="0">
              <a:buNone/>
              <a:defRPr sz="2300">
                <a:solidFill>
                  <a:schemeClr val="tx1">
                    <a:tint val="75000"/>
                  </a:schemeClr>
                </a:solidFill>
              </a:defRPr>
            </a:lvl4pPr>
            <a:lvl5pPr marL="2879627" indent="0">
              <a:buNone/>
              <a:defRPr sz="2300">
                <a:solidFill>
                  <a:schemeClr val="tx1">
                    <a:tint val="75000"/>
                  </a:schemeClr>
                </a:solidFill>
              </a:defRPr>
            </a:lvl5pPr>
            <a:lvl6pPr marL="3599533" indent="0">
              <a:buNone/>
              <a:defRPr sz="2300">
                <a:solidFill>
                  <a:schemeClr val="tx1">
                    <a:tint val="75000"/>
                  </a:schemeClr>
                </a:solidFill>
              </a:defRPr>
            </a:lvl6pPr>
            <a:lvl7pPr marL="4319439" indent="0">
              <a:buNone/>
              <a:defRPr sz="2300">
                <a:solidFill>
                  <a:schemeClr val="tx1">
                    <a:tint val="75000"/>
                  </a:schemeClr>
                </a:solidFill>
              </a:defRPr>
            </a:lvl7pPr>
            <a:lvl8pPr marL="5039345" indent="0">
              <a:buNone/>
              <a:defRPr sz="2300">
                <a:solidFill>
                  <a:schemeClr val="tx1">
                    <a:tint val="75000"/>
                  </a:schemeClr>
                </a:solidFill>
              </a:defRPr>
            </a:lvl8pPr>
            <a:lvl9pPr marL="5759251" indent="0">
              <a:buNone/>
              <a:defRPr sz="2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2022/8/15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388959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74066" y="2394378"/>
            <a:ext cx="6837574" cy="6772181"/>
          </a:xfrm>
        </p:spPr>
        <p:txBody>
          <a:bodyPr/>
          <a:lstStyle>
            <a:lvl1pPr>
              <a:defRPr sz="4400"/>
            </a:lvl1pPr>
            <a:lvl2pPr>
              <a:defRPr sz="3900"/>
            </a:lvl2pPr>
            <a:lvl3pPr>
              <a:defRPr sz="32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869665" y="2394378"/>
            <a:ext cx="6837574" cy="6772181"/>
          </a:xfrm>
        </p:spPr>
        <p:txBody>
          <a:bodyPr/>
          <a:lstStyle>
            <a:lvl1pPr>
              <a:defRPr sz="4400"/>
            </a:lvl1pPr>
            <a:lvl2pPr>
              <a:defRPr sz="3900"/>
            </a:lvl2pPr>
            <a:lvl3pPr>
              <a:defRPr sz="32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75B9596-43A1-4ADC-895B-9F139B02760A}" type="datetimeFigureOut">
              <a:rPr kumimoji="1" lang="ja-JP" altLang="en-US" smtClean="0"/>
              <a:t>2022/8/15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45337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74069" y="2296988"/>
            <a:ext cx="6840263" cy="957274"/>
          </a:xfrm>
        </p:spPr>
        <p:txBody>
          <a:bodyPr anchor="b"/>
          <a:lstStyle>
            <a:lvl1pPr marL="0" indent="0">
              <a:buNone/>
              <a:defRPr sz="3900" b="1"/>
            </a:lvl1pPr>
            <a:lvl2pPr marL="719907" indent="0">
              <a:buNone/>
              <a:defRPr sz="3200" b="1"/>
            </a:lvl2pPr>
            <a:lvl3pPr marL="1439812" indent="0">
              <a:buNone/>
              <a:defRPr sz="3000" b="1"/>
            </a:lvl3pPr>
            <a:lvl4pPr marL="2159720" indent="0">
              <a:buNone/>
              <a:defRPr sz="2500" b="1"/>
            </a:lvl4pPr>
            <a:lvl5pPr marL="2879627" indent="0">
              <a:buNone/>
              <a:defRPr sz="2500" b="1"/>
            </a:lvl5pPr>
            <a:lvl6pPr marL="3599533" indent="0">
              <a:buNone/>
              <a:defRPr sz="2500" b="1"/>
            </a:lvl6pPr>
            <a:lvl7pPr marL="4319439" indent="0">
              <a:buNone/>
              <a:defRPr sz="2500" b="1"/>
            </a:lvl7pPr>
            <a:lvl8pPr marL="5039345" indent="0">
              <a:buNone/>
              <a:defRPr sz="2500" b="1"/>
            </a:lvl8pPr>
            <a:lvl9pPr marL="5759251" indent="0">
              <a:buNone/>
              <a:defRPr sz="25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74069" y="3254262"/>
            <a:ext cx="6840263" cy="5912297"/>
          </a:xfrm>
        </p:spPr>
        <p:txBody>
          <a:bodyPr/>
          <a:lstStyle>
            <a:lvl1pPr>
              <a:defRPr sz="3900"/>
            </a:lvl1pPr>
            <a:lvl2pPr>
              <a:defRPr sz="32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864289" y="2296988"/>
            <a:ext cx="6842950" cy="957274"/>
          </a:xfrm>
        </p:spPr>
        <p:txBody>
          <a:bodyPr anchor="b"/>
          <a:lstStyle>
            <a:lvl1pPr marL="0" indent="0">
              <a:buNone/>
              <a:defRPr sz="3900" b="1"/>
            </a:lvl1pPr>
            <a:lvl2pPr marL="719907" indent="0">
              <a:buNone/>
              <a:defRPr sz="3200" b="1"/>
            </a:lvl2pPr>
            <a:lvl3pPr marL="1439812" indent="0">
              <a:buNone/>
              <a:defRPr sz="3000" b="1"/>
            </a:lvl3pPr>
            <a:lvl4pPr marL="2159720" indent="0">
              <a:buNone/>
              <a:defRPr sz="2500" b="1"/>
            </a:lvl4pPr>
            <a:lvl5pPr marL="2879627" indent="0">
              <a:buNone/>
              <a:defRPr sz="2500" b="1"/>
            </a:lvl5pPr>
            <a:lvl6pPr marL="3599533" indent="0">
              <a:buNone/>
              <a:defRPr sz="2500" b="1"/>
            </a:lvl6pPr>
            <a:lvl7pPr marL="4319439" indent="0">
              <a:buNone/>
              <a:defRPr sz="2500" b="1"/>
            </a:lvl7pPr>
            <a:lvl8pPr marL="5039345" indent="0">
              <a:buNone/>
              <a:defRPr sz="2500" b="1"/>
            </a:lvl8pPr>
            <a:lvl9pPr marL="5759251" indent="0">
              <a:buNone/>
              <a:defRPr sz="25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864289" y="3254262"/>
            <a:ext cx="6842950" cy="5912297"/>
          </a:xfrm>
        </p:spPr>
        <p:txBody>
          <a:bodyPr/>
          <a:lstStyle>
            <a:lvl1pPr>
              <a:defRPr sz="3900"/>
            </a:lvl1pPr>
            <a:lvl2pPr>
              <a:defRPr sz="32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75B9596-43A1-4ADC-895B-9F139B02760A}" type="datetimeFigureOut">
              <a:rPr kumimoji="1" lang="ja-JP" altLang="en-US" smtClean="0"/>
              <a:t>2022/8/15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20401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75B9596-43A1-4ADC-895B-9F139B02760A}" type="datetimeFigureOut">
              <a:rPr kumimoji="1" lang="ja-JP" altLang="en-US" smtClean="0"/>
              <a:t>2022/8/15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293659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75B9596-43A1-4ADC-895B-9F139B02760A}" type="datetimeFigureOut">
              <a:rPr kumimoji="1" lang="ja-JP" altLang="en-US" smtClean="0"/>
              <a:t>2022/8/15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62767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74068" y="408566"/>
            <a:ext cx="5093241" cy="1738770"/>
          </a:xfrm>
        </p:spPr>
        <p:txBody>
          <a:bodyPr anchor="b"/>
          <a:lstStyle>
            <a:lvl1pPr algn="l">
              <a:defRPr sz="32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6052759" y="408566"/>
            <a:ext cx="8654478" cy="8757991"/>
          </a:xfrm>
        </p:spPr>
        <p:txBody>
          <a:bodyPr/>
          <a:lstStyle>
            <a:lvl1pPr>
              <a:defRPr sz="5100"/>
            </a:lvl1pPr>
            <a:lvl2pPr>
              <a:defRPr sz="4400"/>
            </a:lvl2pPr>
            <a:lvl3pPr>
              <a:defRPr sz="3900"/>
            </a:lvl3pPr>
            <a:lvl4pPr>
              <a:defRPr sz="3200"/>
            </a:lvl4pPr>
            <a:lvl5pPr>
              <a:defRPr sz="3200"/>
            </a:lvl5pPr>
            <a:lvl6pPr>
              <a:defRPr sz="3200"/>
            </a:lvl6pPr>
            <a:lvl7pPr>
              <a:defRPr sz="3200"/>
            </a:lvl7pPr>
            <a:lvl8pPr>
              <a:defRPr sz="3200"/>
            </a:lvl8pPr>
            <a:lvl9pPr>
              <a:defRPr sz="3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74068" y="2147339"/>
            <a:ext cx="5093241" cy="7019220"/>
          </a:xfrm>
        </p:spPr>
        <p:txBody>
          <a:bodyPr/>
          <a:lstStyle>
            <a:lvl1pPr marL="0" indent="0">
              <a:buNone/>
              <a:defRPr sz="2300"/>
            </a:lvl1pPr>
            <a:lvl2pPr marL="719907" indent="0">
              <a:buNone/>
              <a:defRPr sz="2000"/>
            </a:lvl2pPr>
            <a:lvl3pPr marL="1439812" indent="0">
              <a:buNone/>
              <a:defRPr sz="1600"/>
            </a:lvl3pPr>
            <a:lvl4pPr marL="2159720" indent="0">
              <a:buNone/>
              <a:defRPr sz="1500"/>
            </a:lvl4pPr>
            <a:lvl5pPr marL="2879627" indent="0">
              <a:buNone/>
              <a:defRPr sz="1500"/>
            </a:lvl5pPr>
            <a:lvl6pPr marL="3599533" indent="0">
              <a:buNone/>
              <a:defRPr sz="1500"/>
            </a:lvl6pPr>
            <a:lvl7pPr marL="4319439" indent="0">
              <a:buNone/>
              <a:defRPr sz="1500"/>
            </a:lvl7pPr>
            <a:lvl8pPr marL="5039345" indent="0">
              <a:buNone/>
              <a:defRPr sz="1500"/>
            </a:lvl8pPr>
            <a:lvl9pPr marL="5759251"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75B9596-43A1-4ADC-895B-9F139B02760A}" type="datetimeFigureOut">
              <a:rPr kumimoji="1" lang="ja-JP" altLang="en-US" smtClean="0"/>
              <a:t>2022/8/15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381425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34446" y="7183125"/>
            <a:ext cx="9288780" cy="848008"/>
          </a:xfrm>
        </p:spPr>
        <p:txBody>
          <a:bodyPr anchor="b"/>
          <a:lstStyle>
            <a:lvl1pPr algn="l">
              <a:defRPr sz="3200" b="1"/>
            </a:lvl1pPr>
          </a:lstStyle>
          <a:p>
            <a:r>
              <a:rPr kumimoji="1" lang="ja-JP" altLang="en-US"/>
              <a:t>マスター タイトルの書式設定</a:t>
            </a:r>
          </a:p>
        </p:txBody>
      </p:sp>
      <p:sp>
        <p:nvSpPr>
          <p:cNvPr id="3" name="図プレースホルダー 2"/>
          <p:cNvSpPr>
            <a:spLocks noGrp="1"/>
          </p:cNvSpPr>
          <p:nvPr>
            <p:ph type="pic" idx="1"/>
          </p:nvPr>
        </p:nvSpPr>
        <p:spPr>
          <a:xfrm>
            <a:off x="3034446" y="916894"/>
            <a:ext cx="9288780" cy="6156960"/>
          </a:xfrm>
        </p:spPr>
        <p:txBody>
          <a:bodyPr/>
          <a:lstStyle>
            <a:lvl1pPr marL="0" indent="0">
              <a:buNone/>
              <a:defRPr sz="5100"/>
            </a:lvl1pPr>
            <a:lvl2pPr marL="719907" indent="0">
              <a:buNone/>
              <a:defRPr sz="4400"/>
            </a:lvl2pPr>
            <a:lvl3pPr marL="1439812" indent="0">
              <a:buNone/>
              <a:defRPr sz="3900"/>
            </a:lvl3pPr>
            <a:lvl4pPr marL="2159720" indent="0">
              <a:buNone/>
              <a:defRPr sz="3200"/>
            </a:lvl4pPr>
            <a:lvl5pPr marL="2879627" indent="0">
              <a:buNone/>
              <a:defRPr sz="3200"/>
            </a:lvl5pPr>
            <a:lvl6pPr marL="3599533" indent="0">
              <a:buNone/>
              <a:defRPr sz="3200"/>
            </a:lvl6pPr>
            <a:lvl7pPr marL="4319439" indent="0">
              <a:buNone/>
              <a:defRPr sz="3200"/>
            </a:lvl7pPr>
            <a:lvl8pPr marL="5039345" indent="0">
              <a:buNone/>
              <a:defRPr sz="3200"/>
            </a:lvl8pPr>
            <a:lvl9pPr marL="5759251" indent="0">
              <a:buNone/>
              <a:defRPr sz="3200"/>
            </a:lvl9pPr>
          </a:lstStyle>
          <a:p>
            <a:endParaRPr kumimoji="1" lang="ja-JP" altLang="en-US"/>
          </a:p>
        </p:txBody>
      </p:sp>
      <p:sp>
        <p:nvSpPr>
          <p:cNvPr id="4" name="テキスト プレースホルダー 3"/>
          <p:cNvSpPr>
            <a:spLocks noGrp="1"/>
          </p:cNvSpPr>
          <p:nvPr>
            <p:ph type="body" sz="half" idx="2"/>
          </p:nvPr>
        </p:nvSpPr>
        <p:spPr>
          <a:xfrm>
            <a:off x="3034446" y="8031132"/>
            <a:ext cx="9288780" cy="1204313"/>
          </a:xfrm>
        </p:spPr>
        <p:txBody>
          <a:bodyPr/>
          <a:lstStyle>
            <a:lvl1pPr marL="0" indent="0">
              <a:buNone/>
              <a:defRPr sz="2300"/>
            </a:lvl1pPr>
            <a:lvl2pPr marL="719907" indent="0">
              <a:buNone/>
              <a:defRPr sz="2000"/>
            </a:lvl2pPr>
            <a:lvl3pPr marL="1439812" indent="0">
              <a:buNone/>
              <a:defRPr sz="1600"/>
            </a:lvl3pPr>
            <a:lvl4pPr marL="2159720" indent="0">
              <a:buNone/>
              <a:defRPr sz="1500"/>
            </a:lvl4pPr>
            <a:lvl5pPr marL="2879627" indent="0">
              <a:buNone/>
              <a:defRPr sz="1500"/>
            </a:lvl5pPr>
            <a:lvl6pPr marL="3599533" indent="0">
              <a:buNone/>
              <a:defRPr sz="1500"/>
            </a:lvl6pPr>
            <a:lvl7pPr marL="4319439" indent="0">
              <a:buNone/>
              <a:defRPr sz="1500"/>
            </a:lvl7pPr>
            <a:lvl8pPr marL="5039345" indent="0">
              <a:buNone/>
              <a:defRPr sz="1500"/>
            </a:lvl8pPr>
            <a:lvl9pPr marL="5759251"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75B9596-43A1-4ADC-895B-9F139B02760A}" type="datetimeFigureOut">
              <a:rPr kumimoji="1" lang="ja-JP" altLang="en-US" smtClean="0"/>
              <a:t>2022/8/15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67985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74067" y="410941"/>
            <a:ext cx="13933170" cy="1710266"/>
          </a:xfrm>
          <a:prstGeom prst="rect">
            <a:avLst/>
          </a:prstGeom>
        </p:spPr>
        <p:txBody>
          <a:bodyPr vert="horz" lIns="143981" tIns="71990" rIns="143981" bIns="7199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74067" y="2394378"/>
            <a:ext cx="13933170" cy="6772181"/>
          </a:xfrm>
          <a:prstGeom prst="rect">
            <a:avLst/>
          </a:prstGeom>
        </p:spPr>
        <p:txBody>
          <a:bodyPr vert="horz" lIns="143981" tIns="71990" rIns="143981" bIns="7199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74066" y="9510986"/>
            <a:ext cx="3612304" cy="546336"/>
          </a:xfrm>
          <a:prstGeom prst="rect">
            <a:avLst/>
          </a:prstGeom>
        </p:spPr>
        <p:txBody>
          <a:bodyPr vert="horz" lIns="143981" tIns="71990" rIns="143981" bIns="71990" rtlCol="0" anchor="ctr"/>
          <a:lstStyle>
            <a:lvl1pPr algn="l">
              <a:defRPr sz="2000">
                <a:solidFill>
                  <a:schemeClr val="tx1">
                    <a:tint val="75000"/>
                  </a:schemeClr>
                </a:solidFill>
              </a:defRPr>
            </a:lvl1pPr>
          </a:lstStyle>
          <a:p>
            <a:fld id="{A75B9596-43A1-4ADC-895B-9F139B02760A}" type="datetimeFigureOut">
              <a:rPr kumimoji="1" lang="ja-JP" altLang="en-US" smtClean="0"/>
              <a:t>2022/8/15</a:t>
            </a:fld>
            <a:endParaRPr kumimoji="1" lang="ja-JP" altLang="en-US"/>
          </a:p>
        </p:txBody>
      </p:sp>
      <p:sp>
        <p:nvSpPr>
          <p:cNvPr id="5" name="フッター プレースホルダー 4"/>
          <p:cNvSpPr>
            <a:spLocks noGrp="1"/>
          </p:cNvSpPr>
          <p:nvPr>
            <p:ph type="ftr" sz="quarter" idx="3"/>
          </p:nvPr>
        </p:nvSpPr>
        <p:spPr>
          <a:xfrm>
            <a:off x="5289445" y="9510986"/>
            <a:ext cx="4902411" cy="546336"/>
          </a:xfrm>
          <a:prstGeom prst="rect">
            <a:avLst/>
          </a:prstGeom>
        </p:spPr>
        <p:txBody>
          <a:bodyPr vert="horz" lIns="143981" tIns="71990" rIns="143981" bIns="71990" rtlCol="0" anchor="ctr"/>
          <a:lstStyle>
            <a:lvl1pPr algn="ctr">
              <a:defRPr sz="20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094935" y="9510986"/>
            <a:ext cx="3612304" cy="546336"/>
          </a:xfrm>
          <a:prstGeom prst="rect">
            <a:avLst/>
          </a:prstGeom>
        </p:spPr>
        <p:txBody>
          <a:bodyPr vert="horz" lIns="143981" tIns="71990" rIns="143981" bIns="71990" rtlCol="0" anchor="ctr"/>
          <a:lstStyle>
            <a:lvl1pPr algn="r">
              <a:defRPr sz="2000">
                <a:solidFill>
                  <a:schemeClr val="tx1">
                    <a:tint val="75000"/>
                  </a:schemeClr>
                </a:solidFill>
              </a:defRPr>
            </a:lvl1p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2314135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439812" rtl="0" eaLnBrk="1" latinLnBrk="0" hangingPunct="1">
        <a:spcBef>
          <a:spcPct val="0"/>
        </a:spcBef>
        <a:buNone/>
        <a:defRPr kumimoji="1" sz="6900" kern="1200">
          <a:solidFill>
            <a:schemeClr val="tx1"/>
          </a:solidFill>
          <a:latin typeface="+mj-lt"/>
          <a:ea typeface="+mj-ea"/>
          <a:cs typeface="+mj-cs"/>
        </a:defRPr>
      </a:lvl1pPr>
    </p:titleStyle>
    <p:bodyStyle>
      <a:lvl1pPr marL="539930" indent="-539930" algn="l" defTabSz="1439812" rtl="0" eaLnBrk="1" latinLnBrk="0" hangingPunct="1">
        <a:spcBef>
          <a:spcPct val="20000"/>
        </a:spcBef>
        <a:buFont typeface="Arial" panose="020B0604020202020204" pitchFamily="34" charset="0"/>
        <a:buChar char="•"/>
        <a:defRPr kumimoji="1" sz="5100" kern="1200">
          <a:solidFill>
            <a:schemeClr val="tx1"/>
          </a:solidFill>
          <a:latin typeface="+mn-lt"/>
          <a:ea typeface="+mn-ea"/>
          <a:cs typeface="+mn-cs"/>
        </a:defRPr>
      </a:lvl1pPr>
      <a:lvl2pPr marL="1169849" indent="-449941" algn="l" defTabSz="1439812" rtl="0" eaLnBrk="1" latinLnBrk="0" hangingPunct="1">
        <a:spcBef>
          <a:spcPct val="20000"/>
        </a:spcBef>
        <a:buFont typeface="Arial" panose="020B0604020202020204" pitchFamily="34" charset="0"/>
        <a:buChar char="–"/>
        <a:defRPr kumimoji="1" sz="4400" kern="1200">
          <a:solidFill>
            <a:schemeClr val="tx1"/>
          </a:solidFill>
          <a:latin typeface="+mn-lt"/>
          <a:ea typeface="+mn-ea"/>
          <a:cs typeface="+mn-cs"/>
        </a:defRPr>
      </a:lvl2pPr>
      <a:lvl3pPr marL="1799766" indent="-359954" algn="l" defTabSz="1439812"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3pPr>
      <a:lvl4pPr marL="2519674"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4pPr>
      <a:lvl5pPr marL="3239578"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5pPr>
      <a:lvl6pPr marL="3959486"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6pPr>
      <a:lvl7pPr marL="4679391"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7pPr>
      <a:lvl8pPr marL="5399298"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8pPr>
      <a:lvl9pPr marL="6119206"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9pPr>
    </p:bodyStyle>
    <p:otherStyle>
      <a:defPPr>
        <a:defRPr lang="ja-JP"/>
      </a:defPPr>
      <a:lvl1pPr marL="0" algn="l" defTabSz="1439812" rtl="0" eaLnBrk="1" latinLnBrk="0" hangingPunct="1">
        <a:defRPr kumimoji="1" sz="3000" kern="1200">
          <a:solidFill>
            <a:schemeClr val="tx1"/>
          </a:solidFill>
          <a:latin typeface="+mn-lt"/>
          <a:ea typeface="+mn-ea"/>
          <a:cs typeface="+mn-cs"/>
        </a:defRPr>
      </a:lvl1pPr>
      <a:lvl2pPr marL="719907" algn="l" defTabSz="1439812" rtl="0" eaLnBrk="1" latinLnBrk="0" hangingPunct="1">
        <a:defRPr kumimoji="1" sz="3000" kern="1200">
          <a:solidFill>
            <a:schemeClr val="tx1"/>
          </a:solidFill>
          <a:latin typeface="+mn-lt"/>
          <a:ea typeface="+mn-ea"/>
          <a:cs typeface="+mn-cs"/>
        </a:defRPr>
      </a:lvl2pPr>
      <a:lvl3pPr marL="1439812" algn="l" defTabSz="1439812" rtl="0" eaLnBrk="1" latinLnBrk="0" hangingPunct="1">
        <a:defRPr kumimoji="1" sz="3000" kern="1200">
          <a:solidFill>
            <a:schemeClr val="tx1"/>
          </a:solidFill>
          <a:latin typeface="+mn-lt"/>
          <a:ea typeface="+mn-ea"/>
          <a:cs typeface="+mn-cs"/>
        </a:defRPr>
      </a:lvl3pPr>
      <a:lvl4pPr marL="2159720" algn="l" defTabSz="1439812" rtl="0" eaLnBrk="1" latinLnBrk="0" hangingPunct="1">
        <a:defRPr kumimoji="1" sz="3000" kern="1200">
          <a:solidFill>
            <a:schemeClr val="tx1"/>
          </a:solidFill>
          <a:latin typeface="+mn-lt"/>
          <a:ea typeface="+mn-ea"/>
          <a:cs typeface="+mn-cs"/>
        </a:defRPr>
      </a:lvl4pPr>
      <a:lvl5pPr marL="2879627" algn="l" defTabSz="1439812" rtl="0" eaLnBrk="1" latinLnBrk="0" hangingPunct="1">
        <a:defRPr kumimoji="1" sz="3000" kern="1200">
          <a:solidFill>
            <a:schemeClr val="tx1"/>
          </a:solidFill>
          <a:latin typeface="+mn-lt"/>
          <a:ea typeface="+mn-ea"/>
          <a:cs typeface="+mn-cs"/>
        </a:defRPr>
      </a:lvl5pPr>
      <a:lvl6pPr marL="3599533" algn="l" defTabSz="1439812" rtl="0" eaLnBrk="1" latinLnBrk="0" hangingPunct="1">
        <a:defRPr kumimoji="1" sz="3000" kern="1200">
          <a:solidFill>
            <a:schemeClr val="tx1"/>
          </a:solidFill>
          <a:latin typeface="+mn-lt"/>
          <a:ea typeface="+mn-ea"/>
          <a:cs typeface="+mn-cs"/>
        </a:defRPr>
      </a:lvl6pPr>
      <a:lvl7pPr marL="4319439" algn="l" defTabSz="1439812" rtl="0" eaLnBrk="1" latinLnBrk="0" hangingPunct="1">
        <a:defRPr kumimoji="1" sz="3000" kern="1200">
          <a:solidFill>
            <a:schemeClr val="tx1"/>
          </a:solidFill>
          <a:latin typeface="+mn-lt"/>
          <a:ea typeface="+mn-ea"/>
          <a:cs typeface="+mn-cs"/>
        </a:defRPr>
      </a:lvl7pPr>
      <a:lvl8pPr marL="5039345" algn="l" defTabSz="1439812" rtl="0" eaLnBrk="1" latinLnBrk="0" hangingPunct="1">
        <a:defRPr kumimoji="1" sz="3000" kern="1200">
          <a:solidFill>
            <a:schemeClr val="tx1"/>
          </a:solidFill>
          <a:latin typeface="+mn-lt"/>
          <a:ea typeface="+mn-ea"/>
          <a:cs typeface="+mn-cs"/>
        </a:defRPr>
      </a:lvl8pPr>
      <a:lvl9pPr marL="5759251" algn="l" defTabSz="1439812" rtl="0" eaLnBrk="1" latinLnBrk="0" hangingPunct="1">
        <a:defRPr kumimoji="1"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13" Type="http://schemas.openxmlformats.org/officeDocument/2006/relationships/image" Target="../media/image23.png"/><Relationship Id="rId18" Type="http://schemas.microsoft.com/office/2007/relationships/hdphoto" Target="../media/hdphoto8.wdp"/><Relationship Id="rId26" Type="http://schemas.microsoft.com/office/2007/relationships/hdphoto" Target="../media/hdphoto10.wdp"/><Relationship Id="rId39" Type="http://schemas.openxmlformats.org/officeDocument/2006/relationships/image" Target="../media/image43.png"/><Relationship Id="rId21" Type="http://schemas.microsoft.com/office/2007/relationships/hdphoto" Target="../media/hdphoto9.wdp"/><Relationship Id="rId34" Type="http://schemas.openxmlformats.org/officeDocument/2006/relationships/image" Target="../media/image38.png"/><Relationship Id="rId7" Type="http://schemas.openxmlformats.org/officeDocument/2006/relationships/image" Target="../media/image19.png"/><Relationship Id="rId12" Type="http://schemas.microsoft.com/office/2007/relationships/hdphoto" Target="../media/hdphoto6.wdp"/><Relationship Id="rId17" Type="http://schemas.openxmlformats.org/officeDocument/2006/relationships/image" Target="../media/image26.png"/><Relationship Id="rId25" Type="http://schemas.openxmlformats.org/officeDocument/2006/relationships/image" Target="../media/image30.png"/><Relationship Id="rId33" Type="http://schemas.openxmlformats.org/officeDocument/2006/relationships/image" Target="../media/image37.png"/><Relationship Id="rId38" Type="http://schemas.openxmlformats.org/officeDocument/2006/relationships/image" Target="../media/image42.png"/><Relationship Id="rId2" Type="http://schemas.openxmlformats.org/officeDocument/2006/relationships/notesSlide" Target="../notesSlides/notesSlide4.xml"/><Relationship Id="rId16" Type="http://schemas.openxmlformats.org/officeDocument/2006/relationships/image" Target="../media/image25.jpeg"/><Relationship Id="rId20" Type="http://schemas.openxmlformats.org/officeDocument/2006/relationships/image" Target="../media/image27.png"/><Relationship Id="rId29"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2.png"/><Relationship Id="rId24" Type="http://schemas.openxmlformats.org/officeDocument/2006/relationships/image" Target="../media/image29.png"/><Relationship Id="rId32" Type="http://schemas.openxmlformats.org/officeDocument/2006/relationships/image" Target="../media/image36.png"/><Relationship Id="rId37" Type="http://schemas.openxmlformats.org/officeDocument/2006/relationships/image" Target="../media/image41.jpeg"/><Relationship Id="rId5" Type="http://schemas.microsoft.com/office/2007/relationships/hdphoto" Target="../media/hdphoto4.wdp"/><Relationship Id="rId15" Type="http://schemas.microsoft.com/office/2007/relationships/hdphoto" Target="../media/hdphoto7.wdp"/><Relationship Id="rId23" Type="http://schemas.openxmlformats.org/officeDocument/2006/relationships/hyperlink" Target="https://3.bp.blogspot.com/-rxGpy3sFcRE/UdYhIQxFOpI/AAAAAAAAV4w/cna44PTl1tw/s530/chikyuu.png" TargetMode="External"/><Relationship Id="rId28" Type="http://schemas.openxmlformats.org/officeDocument/2006/relationships/image" Target="../media/image32.png"/><Relationship Id="rId36" Type="http://schemas.openxmlformats.org/officeDocument/2006/relationships/image" Target="../media/image40.jpeg"/><Relationship Id="rId10" Type="http://schemas.openxmlformats.org/officeDocument/2006/relationships/image" Target="../media/image21.png"/><Relationship Id="rId19" Type="http://schemas.openxmlformats.org/officeDocument/2006/relationships/hyperlink" Target="https://bsoza.com/cenergy_a01/" TargetMode="External"/><Relationship Id="rId31" Type="http://schemas.openxmlformats.org/officeDocument/2006/relationships/image" Target="../media/image35.png"/><Relationship Id="rId4" Type="http://schemas.openxmlformats.org/officeDocument/2006/relationships/image" Target="../media/image17.png"/><Relationship Id="rId9" Type="http://schemas.microsoft.com/office/2007/relationships/hdphoto" Target="../media/hdphoto5.wdp"/><Relationship Id="rId14" Type="http://schemas.openxmlformats.org/officeDocument/2006/relationships/image" Target="../media/image24.png"/><Relationship Id="rId22" Type="http://schemas.openxmlformats.org/officeDocument/2006/relationships/image" Target="../media/image28.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8" Type="http://schemas.openxmlformats.org/officeDocument/2006/relationships/image" Target="../media/image20.png"/><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18" Type="http://schemas.openxmlformats.org/officeDocument/2006/relationships/image" Target="../media/image57.jpeg"/><Relationship Id="rId3" Type="http://schemas.openxmlformats.org/officeDocument/2006/relationships/chart" Target="../charts/chart2.xml"/><Relationship Id="rId7" Type="http://schemas.openxmlformats.org/officeDocument/2006/relationships/image" Target="../media/image47.png"/><Relationship Id="rId12" Type="http://schemas.openxmlformats.org/officeDocument/2006/relationships/image" Target="../media/image52.emf"/><Relationship Id="rId17" Type="http://schemas.microsoft.com/office/2007/relationships/hdphoto" Target="../media/hdphoto11.wdp"/><Relationship Id="rId2" Type="http://schemas.openxmlformats.org/officeDocument/2006/relationships/chart" Target="../charts/chart1.xml"/><Relationship Id="rId16" Type="http://schemas.openxmlformats.org/officeDocument/2006/relationships/image" Target="../media/image56.png"/><Relationship Id="rId20"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jpeg"/><Relationship Id="rId19" Type="http://schemas.openxmlformats.org/officeDocument/2006/relationships/image" Target="../media/image58.emf"/><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jpe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jpeg"/><Relationship Id="rId4" Type="http://schemas.microsoft.com/office/2007/relationships/hdphoto" Target="../media/hdphoto1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33300" y="6498952"/>
            <a:ext cx="13933170" cy="2808065"/>
          </a:xfrm>
        </p:spPr>
        <p:txBody>
          <a:bodyPr>
            <a:normAutofit/>
          </a:bodyPr>
          <a:lstStyle/>
          <a:p>
            <a:pPr marL="0" indent="0" algn="ctr">
              <a:buNone/>
            </a:pPr>
            <a:r>
              <a:rPr kumimoji="1" lang="en-US" altLang="ja-JP" sz="4000" dirty="0" smtClean="0"/>
              <a:t>2022</a:t>
            </a:r>
            <a:r>
              <a:rPr kumimoji="1" lang="ja-JP" altLang="en-US" sz="4000" dirty="0" smtClean="0"/>
              <a:t>年５月</a:t>
            </a:r>
            <a:r>
              <a:rPr kumimoji="1" lang="ja-JP" altLang="en-US" sz="4000" dirty="0"/>
              <a:t>　</a:t>
            </a:r>
            <a:r>
              <a:rPr lang="ja-JP" altLang="en-US" sz="4000" dirty="0"/>
              <a:t>策定</a:t>
            </a:r>
            <a:endParaRPr kumimoji="1" lang="en-US" altLang="ja-JP" sz="4000" dirty="0"/>
          </a:p>
          <a:p>
            <a:pPr marL="0" indent="0" algn="ctr">
              <a:buNone/>
            </a:pPr>
            <a:r>
              <a:rPr lang="ja-JP" altLang="en-US" dirty="0"/>
              <a:t>Ｈ</a:t>
            </a:r>
            <a:r>
              <a:rPr lang="en-US" altLang="ja-JP" sz="4000" dirty="0"/>
              <a:t>2</a:t>
            </a:r>
            <a:r>
              <a:rPr lang="ja-JP" altLang="en-US" dirty="0"/>
              <a:t>Ｏｓａｋａビジョン推進会議</a:t>
            </a:r>
            <a:endParaRPr kumimoji="1" lang="ja-JP" altLang="en-US" dirty="0"/>
          </a:p>
        </p:txBody>
      </p:sp>
      <p:sp>
        <p:nvSpPr>
          <p:cNvPr id="2" name="タイトル 1"/>
          <p:cNvSpPr>
            <a:spLocks noGrp="1"/>
          </p:cNvSpPr>
          <p:nvPr>
            <p:ph type="title"/>
          </p:nvPr>
        </p:nvSpPr>
        <p:spPr>
          <a:xfrm>
            <a:off x="971898" y="1223906"/>
            <a:ext cx="13455974" cy="3474846"/>
          </a:xfrm>
          <a:solidFill>
            <a:schemeClr val="accent1">
              <a:lumMod val="40000"/>
              <a:lumOff val="60000"/>
              <a:alpha val="58000"/>
            </a:schemeClr>
          </a:solidFill>
        </p:spPr>
        <p:txBody>
          <a:bodyPr>
            <a:normAutofit/>
          </a:bodyPr>
          <a:lstStyle/>
          <a:p>
            <a:pPr>
              <a:spcBef>
                <a:spcPts val="2400"/>
              </a:spcBef>
            </a:pPr>
            <a:r>
              <a:rPr lang="ja-JP" altLang="en-US" sz="4700" dirty="0"/>
              <a:t>大阪における水素需要拡大に向けた取組</a:t>
            </a:r>
            <a:r>
              <a:rPr lang="en-US" altLang="ja-JP" sz="5900" dirty="0"/>
              <a:t/>
            </a:r>
            <a:br>
              <a:rPr lang="en-US" altLang="ja-JP" sz="5900" dirty="0"/>
            </a:br>
            <a:r>
              <a:rPr lang="ja-JP" altLang="en-US" sz="7100" dirty="0"/>
              <a:t>Ｈ</a:t>
            </a:r>
            <a:r>
              <a:rPr lang="en-US" altLang="ja-JP" sz="5400" dirty="0"/>
              <a:t>2</a:t>
            </a:r>
            <a:r>
              <a:rPr lang="ja-JP" altLang="en-US" sz="7100" dirty="0"/>
              <a:t>Ｏｓａｋａ</a:t>
            </a:r>
            <a:r>
              <a:rPr lang="ja-JP" altLang="en-US" sz="7100" dirty="0" smtClean="0"/>
              <a:t>ビジョン２０２２</a:t>
            </a:r>
            <a:r>
              <a:rPr lang="en-US" altLang="ja-JP" sz="7100" dirty="0"/>
              <a:t/>
            </a:r>
            <a:br>
              <a:rPr lang="en-US" altLang="ja-JP" sz="7100" dirty="0"/>
            </a:br>
            <a:r>
              <a:rPr lang="ja-JP" altLang="en-US" sz="4800" dirty="0"/>
              <a:t>ー</a:t>
            </a:r>
            <a:r>
              <a:rPr lang="en-US" altLang="ja-JP" sz="4800" dirty="0"/>
              <a:t>2025</a:t>
            </a:r>
            <a:r>
              <a:rPr lang="ja-JP" altLang="en-US" sz="4800" dirty="0"/>
              <a:t>年大阪・関西万博を契機としてー</a:t>
            </a:r>
            <a:endParaRPr lang="ja-JP" altLang="en-US" sz="5400" dirty="0"/>
          </a:p>
        </p:txBody>
      </p:sp>
    </p:spTree>
    <p:extLst>
      <p:ext uri="{BB962C8B-B14F-4D97-AF65-F5344CB8AC3E}">
        <p14:creationId xmlns:p14="http://schemas.microsoft.com/office/powerpoint/2010/main" val="3073615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角丸四角形 112"/>
          <p:cNvSpPr/>
          <p:nvPr/>
        </p:nvSpPr>
        <p:spPr>
          <a:xfrm>
            <a:off x="381389" y="3978672"/>
            <a:ext cx="14807168" cy="5871382"/>
          </a:xfrm>
          <a:prstGeom prst="roundRect">
            <a:avLst>
              <a:gd name="adj" fmla="val 320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86" tIns="0" rIns="71086" bIns="0" rtlCol="0" anchor="ctr"/>
          <a:lstStyle/>
          <a:p>
            <a:pPr algn="ctr"/>
            <a:endParaRPr kumimoji="1" lang="ja-JP" altLang="en-US" dirty="0">
              <a:solidFill>
                <a:schemeClr val="tx1"/>
              </a:solidFill>
            </a:endParaRPr>
          </a:p>
        </p:txBody>
      </p:sp>
      <p:sp>
        <p:nvSpPr>
          <p:cNvPr id="4"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spc="300" dirty="0">
                <a:solidFill>
                  <a:schemeClr val="bg1"/>
                </a:solidFill>
              </a:rPr>
              <a:t>プロジェクトの創出・事業化に向けた取組の視点</a:t>
            </a:r>
          </a:p>
        </p:txBody>
      </p:sp>
      <p:sp>
        <p:nvSpPr>
          <p:cNvPr id="108" name="角丸四角形 107"/>
          <p:cNvSpPr/>
          <p:nvPr/>
        </p:nvSpPr>
        <p:spPr>
          <a:xfrm>
            <a:off x="491248" y="6111453"/>
            <a:ext cx="4942113" cy="3535525"/>
          </a:xfrm>
          <a:prstGeom prst="roundRect">
            <a:avLst>
              <a:gd name="adj" fmla="val 3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endParaRPr kumimoji="1" lang="ja-JP" altLang="en-US" dirty="0">
              <a:solidFill>
                <a:schemeClr val="tx1"/>
              </a:solidFill>
            </a:endParaRPr>
          </a:p>
        </p:txBody>
      </p:sp>
      <p:sp>
        <p:nvSpPr>
          <p:cNvPr id="109" name="角丸四角形 108"/>
          <p:cNvSpPr/>
          <p:nvPr/>
        </p:nvSpPr>
        <p:spPr>
          <a:xfrm>
            <a:off x="633483" y="5202808"/>
            <a:ext cx="4621140" cy="84069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産業用車両等への</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水素の利用の推進</a:t>
            </a:r>
          </a:p>
        </p:txBody>
      </p:sp>
      <p:pic>
        <p:nvPicPr>
          <p:cNvPr id="119" name="Picture 2" descr="http://www.hino.co.jp/content/dam/hino/common/img/news/20151008_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50798" y="7742444"/>
            <a:ext cx="1641380" cy="1060764"/>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842" y="8324099"/>
            <a:ext cx="1342143" cy="1199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 name="Rectangle 3"/>
          <p:cNvSpPr>
            <a:spLocks noChangeArrowheads="1"/>
          </p:cNvSpPr>
          <p:nvPr/>
        </p:nvSpPr>
        <p:spPr bwMode="auto">
          <a:xfrm>
            <a:off x="539850" y="6426944"/>
            <a:ext cx="4705788" cy="110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spcBef>
                <a:spcPts val="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環境性・快適性の向上や高い</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効果が期待できる、</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FCFL</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バスの導入、</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船の</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実証</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経験を活かし、産業用車両分野における水素利用拡大のための取組を推進する</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178" y="8585227"/>
            <a:ext cx="1849308" cy="866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1" name="四角形吹き出し 100"/>
          <p:cNvSpPr/>
          <p:nvPr/>
        </p:nvSpPr>
        <p:spPr>
          <a:xfrm>
            <a:off x="1157755" y="4198666"/>
            <a:ext cx="13523494" cy="788118"/>
          </a:xfrm>
          <a:prstGeom prst="wedgeRectCallout">
            <a:avLst>
              <a:gd name="adj1" fmla="val -22068"/>
              <a:gd name="adj2" fmla="val -4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382" tIns="25382" rIns="25382" bIns="25382" rtlCol="0" anchor="t" anchorCtr="0"/>
          <a:lstStyle/>
          <a:p>
            <a:pPr defTabSz="1317269">
              <a:defRPr/>
            </a:pPr>
            <a:r>
              <a:rPr lang="ja-JP" altLang="en-US" sz="2000" b="1" dirty="0" smtClean="0">
                <a:solidFill>
                  <a:schemeClr val="tx1"/>
                </a:solidFill>
                <a:latin typeface="Meiryo UI" pitchFamily="50" charset="-128"/>
                <a:ea typeface="Meiryo UI" pitchFamily="50" charset="-128"/>
                <a:cs typeface="Meiryo UI" pitchFamily="50" charset="-128"/>
              </a:rPr>
              <a:t>コージェネレーション</a:t>
            </a:r>
            <a:r>
              <a:rPr lang="ja-JP" altLang="en-US" sz="2000" b="1" dirty="0">
                <a:solidFill>
                  <a:schemeClr val="tx1"/>
                </a:solidFill>
                <a:latin typeface="Meiryo UI" pitchFamily="50" charset="-128"/>
                <a:ea typeface="Meiryo UI" pitchFamily="50" charset="-128"/>
                <a:cs typeface="Meiryo UI" pitchFamily="50" charset="-128"/>
              </a:rPr>
              <a:t>や</a:t>
            </a:r>
            <a:r>
              <a:rPr lang="en-US" altLang="ja-JP" sz="2000" b="1" dirty="0">
                <a:solidFill>
                  <a:schemeClr val="tx1"/>
                </a:solidFill>
                <a:latin typeface="Meiryo UI" pitchFamily="50" charset="-128"/>
                <a:ea typeface="Meiryo UI" pitchFamily="50" charset="-128"/>
                <a:cs typeface="Meiryo UI" pitchFamily="50" charset="-128"/>
              </a:rPr>
              <a:t>FC</a:t>
            </a:r>
            <a:r>
              <a:rPr lang="ja-JP" altLang="en-US" sz="2000" b="1" dirty="0">
                <a:solidFill>
                  <a:schemeClr val="tx1"/>
                </a:solidFill>
                <a:latin typeface="Meiryo UI" pitchFamily="50" charset="-128"/>
                <a:ea typeface="Meiryo UI" pitchFamily="50" charset="-128"/>
                <a:cs typeface="Meiryo UI" pitchFamily="50" charset="-128"/>
              </a:rPr>
              <a:t>の導入促進、</a:t>
            </a:r>
            <a:r>
              <a:rPr lang="en-US" altLang="ja-JP" sz="2000" b="1" dirty="0">
                <a:solidFill>
                  <a:schemeClr val="tx1"/>
                </a:solidFill>
                <a:latin typeface="Meiryo UI" pitchFamily="50" charset="-128"/>
                <a:ea typeface="Meiryo UI" pitchFamily="50" charset="-128"/>
                <a:cs typeface="Meiryo UI" pitchFamily="50" charset="-128"/>
              </a:rPr>
              <a:t>FCV</a:t>
            </a:r>
            <a:r>
              <a:rPr lang="ja-JP" altLang="en-US" sz="2000" b="1" dirty="0">
                <a:solidFill>
                  <a:schemeClr val="tx1"/>
                </a:solidFill>
                <a:latin typeface="Meiryo UI" pitchFamily="50" charset="-128"/>
                <a:ea typeface="Meiryo UI" pitchFamily="50" charset="-128"/>
                <a:cs typeface="Meiryo UI" pitchFamily="50" charset="-128"/>
              </a:rPr>
              <a:t>普及や水素ステｰションの整備促進に向けた取組とも連携しながら、</a:t>
            </a:r>
            <a:endParaRPr lang="en-US" altLang="ja-JP" sz="2000" b="1" dirty="0">
              <a:solidFill>
                <a:schemeClr val="tx1"/>
              </a:solidFill>
              <a:latin typeface="Meiryo UI" pitchFamily="50" charset="-128"/>
              <a:ea typeface="Meiryo UI" pitchFamily="50" charset="-128"/>
              <a:cs typeface="Meiryo UI" pitchFamily="50" charset="-128"/>
            </a:endParaRPr>
          </a:p>
          <a:p>
            <a:pPr defTabSz="1317269">
              <a:defRPr/>
            </a:pPr>
            <a:r>
              <a:rPr lang="ja-JP" altLang="en-US" sz="2000" b="1" dirty="0">
                <a:solidFill>
                  <a:schemeClr val="tx1"/>
                </a:solidFill>
                <a:latin typeface="Meiryo UI" pitchFamily="50" charset="-128"/>
                <a:ea typeface="Meiryo UI" pitchFamily="50" charset="-128"/>
                <a:cs typeface="Meiryo UI" pitchFamily="50" charset="-128"/>
              </a:rPr>
              <a:t>水素需要の拡大につながる様々なプロジェクトに取り組む</a:t>
            </a:r>
            <a:endParaRPr lang="ja-JP" altLang="en-US"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角丸四角形 103"/>
          <p:cNvSpPr/>
          <p:nvPr/>
        </p:nvSpPr>
        <p:spPr>
          <a:xfrm>
            <a:off x="10324335" y="6120756"/>
            <a:ext cx="4781290" cy="3526222"/>
          </a:xfrm>
          <a:prstGeom prst="roundRect">
            <a:avLst>
              <a:gd name="adj" fmla="val 3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endParaRPr kumimoji="1" lang="ja-JP" altLang="en-US" dirty="0">
              <a:solidFill>
                <a:schemeClr val="tx1"/>
              </a:solidFill>
            </a:endParaRPr>
          </a:p>
        </p:txBody>
      </p:sp>
      <p:sp>
        <p:nvSpPr>
          <p:cNvPr id="150" name="Rectangle 3"/>
          <p:cNvSpPr>
            <a:spLocks noChangeArrowheads="1"/>
          </p:cNvSpPr>
          <p:nvPr/>
        </p:nvSpPr>
        <p:spPr bwMode="auto">
          <a:xfrm>
            <a:off x="10449007" y="6426944"/>
            <a:ext cx="4586135" cy="1814641"/>
          </a:xfrm>
          <a:prstGeom prst="rect">
            <a:avLst/>
          </a:prstGeom>
          <a:noFill/>
          <a:ln w="25400">
            <a:noFill/>
            <a:prstDash val="dash"/>
            <a:miter lim="800000"/>
            <a:headEnd/>
            <a:tailEnd/>
          </a:ln>
          <a:effectLst/>
        </p:spPr>
        <p:txBody>
          <a:bodyPr vert="horz" wrap="square" lIns="71991" tIns="0" rIns="71991"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800" dirty="0">
                <a:latin typeface="Meiryo UI" panose="020B0604030504040204" pitchFamily="50" charset="-128"/>
                <a:ea typeface="Meiryo UI" panose="020B0604030504040204" pitchFamily="50" charset="-128"/>
                <a:cs typeface="Meiryo UI" panose="020B0604030504040204" pitchFamily="50" charset="-128"/>
              </a:rPr>
              <a:t>現在、実証段階にある水素発電をはじめとして、水素の特性を活かした生産・加工・流通まで一体的に展開する六次産業分野への導入の可能性を探るなど、様々なプロジェクトの実現により、大阪が新たな水素ビジネスの拠点となるように、産学官一体で積極的に取り組んでいく</a:t>
            </a:r>
          </a:p>
        </p:txBody>
      </p:sp>
      <p:sp>
        <p:nvSpPr>
          <p:cNvPr id="105" name="角丸四角形 104"/>
          <p:cNvSpPr/>
          <p:nvPr/>
        </p:nvSpPr>
        <p:spPr>
          <a:xfrm>
            <a:off x="10524097" y="5202810"/>
            <a:ext cx="4386373" cy="854464"/>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様々なプロジェクト</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err="1">
                <a:latin typeface="Meiryo UI" panose="020B0604030504040204" pitchFamily="50" charset="-128"/>
                <a:ea typeface="Meiryo UI" panose="020B0604030504040204" pitchFamily="50" charset="-128"/>
                <a:cs typeface="Meiryo UI" panose="020B0604030504040204" pitchFamily="50" charset="-128"/>
              </a:rPr>
              <a:t>への</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挑戦</a:t>
            </a:r>
          </a:p>
        </p:txBody>
      </p:sp>
      <p:sp>
        <p:nvSpPr>
          <p:cNvPr id="42" name="下矢印 24"/>
          <p:cNvSpPr/>
          <p:nvPr/>
        </p:nvSpPr>
        <p:spPr bwMode="auto">
          <a:xfrm>
            <a:off x="3307956" y="2394496"/>
            <a:ext cx="8457765" cy="1429846"/>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schemeClr>
              </a:gs>
              <a:gs pos="67000">
                <a:srgbClr val="B9CDE5">
                  <a:alpha val="21000"/>
                </a:srgbClr>
              </a:gs>
              <a:gs pos="41000">
                <a:schemeClr val="accent1">
                  <a:lumMod val="60000"/>
                  <a:lumOff val="40000"/>
                </a:schemeClr>
              </a:gs>
              <a:gs pos="100000">
                <a:schemeClr val="accent1">
                  <a:lumMod val="20000"/>
                  <a:lumOff val="80000"/>
                  <a:alpha val="0"/>
                </a:schemeClr>
              </a:gs>
            </a:gsLst>
            <a:lin ang="16200000" scaled="1"/>
            <a:tileRect/>
          </a:gradFill>
          <a:ln w="9525">
            <a:noFill/>
            <a:miter lim="800000"/>
            <a:headEnd/>
            <a:tailEnd/>
          </a:ln>
          <a:effec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p:cNvPicPr/>
          <p:nvPr/>
        </p:nvPicPr>
        <p:blipFill>
          <a:blip r:embed="rId6">
            <a:extLst>
              <a:ext uri="{28A0092B-C50C-407E-A947-70E740481C1C}">
                <a14:useLocalDpi xmlns:a14="http://schemas.microsoft.com/office/drawing/2010/main" val="0"/>
              </a:ext>
            </a:extLst>
          </a:blip>
          <a:stretch>
            <a:fillRect/>
          </a:stretch>
        </p:blipFill>
        <p:spPr>
          <a:xfrm>
            <a:off x="12061130" y="8196602"/>
            <a:ext cx="2121930" cy="1294548"/>
          </a:xfrm>
          <a:prstGeom prst="rect">
            <a:avLst/>
          </a:prstGeom>
        </p:spPr>
      </p:pic>
      <p:sp>
        <p:nvSpPr>
          <p:cNvPr id="110" name="角丸四角形 109"/>
          <p:cNvSpPr/>
          <p:nvPr/>
        </p:nvSpPr>
        <p:spPr>
          <a:xfrm>
            <a:off x="5575596" y="6111454"/>
            <a:ext cx="4606503" cy="3535526"/>
          </a:xfrm>
          <a:prstGeom prst="roundRect">
            <a:avLst>
              <a:gd name="adj" fmla="val 3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endParaRPr kumimoji="1" lang="ja-JP" altLang="en-US" dirty="0">
              <a:solidFill>
                <a:schemeClr val="tx1"/>
              </a:solidFill>
            </a:endParaRPr>
          </a:p>
        </p:txBody>
      </p:sp>
      <p:sp>
        <p:nvSpPr>
          <p:cNvPr id="111" name="角丸四角形 110"/>
          <p:cNvSpPr/>
          <p:nvPr/>
        </p:nvSpPr>
        <p:spPr>
          <a:xfrm>
            <a:off x="5840748" y="5202810"/>
            <a:ext cx="4088542" cy="840647"/>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純水素型定置</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用</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活用モデルの構築</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0530" y="8375503"/>
            <a:ext cx="2447946" cy="931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Rectangle 3"/>
          <p:cNvSpPr>
            <a:spLocks noChangeArrowheads="1"/>
          </p:cNvSpPr>
          <p:nvPr/>
        </p:nvSpPr>
        <p:spPr bwMode="auto">
          <a:xfrm>
            <a:off x="5724584" y="6426944"/>
            <a:ext cx="4292307" cy="116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800" dirty="0">
                <a:latin typeface="Meiryo UI" panose="020B0604030504040204" pitchFamily="50" charset="-128"/>
                <a:ea typeface="Meiryo UI" panose="020B0604030504040204" pitchFamily="50" charset="-128"/>
                <a:cs typeface="Meiryo UI" panose="020B0604030504040204" pitchFamily="50" charset="-128"/>
              </a:rPr>
              <a:t>稼動時に</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err="1">
                <a:latin typeface="Meiryo UI" panose="020B0604030504040204" pitchFamily="50" charset="-128"/>
                <a:ea typeface="Meiryo UI" panose="020B0604030504040204" pitchFamily="50" charset="-128"/>
                <a:cs typeface="Meiryo UI" panose="020B0604030504040204" pitchFamily="50" charset="-128"/>
              </a:rPr>
              <a:t>を排</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出しない純水素型定置用</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の有効性、実現可能性、採算性、ビジネスモデルのあり方について</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FS</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等による検討を行う等、多様な活用モデルの構築を図る</a:t>
            </a:r>
          </a:p>
        </p:txBody>
      </p:sp>
      <p:sp>
        <p:nvSpPr>
          <p:cNvPr id="36" name="タイトル 1"/>
          <p:cNvSpPr txBox="1">
            <a:spLocks/>
          </p:cNvSpPr>
          <p:nvPr/>
        </p:nvSpPr>
        <p:spPr>
          <a:xfrm>
            <a:off x="14743945" y="90240"/>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smtClean="0"/>
              <a:t>８</a:t>
            </a:r>
            <a:endParaRPr lang="ja-JP" altLang="en-US" sz="1600" b="1" dirty="0"/>
          </a:p>
        </p:txBody>
      </p:sp>
      <p:pic>
        <p:nvPicPr>
          <p:cNvPr id="1026"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652418" y="8032380"/>
            <a:ext cx="1017094" cy="132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180810" y="7725548"/>
            <a:ext cx="907889" cy="179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251818" y="663690"/>
            <a:ext cx="15032187" cy="1969770"/>
          </a:xfrm>
          <a:prstGeom prst="rect">
            <a:avLst/>
          </a:prstGeom>
        </p:spPr>
        <p:txBody>
          <a:bodyPr wrap="square">
            <a:spAutoFit/>
          </a:bodyPr>
          <a:lstStyle/>
          <a:p>
            <a:pPr marL="342900" indent="-342900">
              <a:spcBef>
                <a:spcPts val="1200"/>
              </a:spcBef>
              <a:buFont typeface="Wingdings" panose="05000000000000000000" pitchFamily="2" charset="2"/>
              <a:buChar char="Ø"/>
            </a:pPr>
            <a:r>
              <a:rPr lang="ja-JP" altLang="ja-JP" sz="2800" dirty="0">
                <a:latin typeface="Meiryo UI" panose="020B0604030504040204" pitchFamily="50" charset="-128"/>
                <a:ea typeface="Meiryo UI" panose="020B0604030504040204" pitchFamily="50" charset="-128"/>
                <a:cs typeface="Meiryo UI" panose="020B0604030504040204" pitchFamily="50" charset="-128"/>
              </a:rPr>
              <a:t>大阪は大規模なエネルギー消費地であり、</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事業活動や家庭</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生活</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様々な分野で、水素活用の意義を多くの人に感じてもらうことで</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、水素</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の円滑な普及が期待できることから、水素の「製造」「輸送・貯蔵」「利用」のうち、 </a:t>
            </a:r>
            <a:r>
              <a:rPr lang="ja-JP" altLang="ja-JP" sz="2800" b="1" dirty="0">
                <a:latin typeface="Meiryo UI" panose="020B0604030504040204" pitchFamily="50" charset="-128"/>
                <a:ea typeface="Meiryo UI" panose="020B0604030504040204" pitchFamily="50" charset="-128"/>
                <a:cs typeface="Meiryo UI" panose="020B0604030504040204" pitchFamily="50" charset="-128"/>
              </a:rPr>
              <a:t>「利用」分野を中心とした取組を推進</a:t>
            </a:r>
            <a:endPar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1200"/>
              </a:spcBef>
              <a:buFont typeface="Wingdings" panose="05000000000000000000" pitchFamily="2" charset="2"/>
              <a:buChar char="Ø"/>
            </a:pPr>
            <a:r>
              <a:rPr lang="ja-JP" altLang="ja-JP" sz="2800" dirty="0">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再生可能</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2</a:t>
            </a:r>
            <a:r>
              <a:rPr lang="ja-JP" altLang="ja-JP" sz="2800" b="1" dirty="0">
                <a:latin typeface="Meiryo UI" panose="020B0604030504040204" pitchFamily="50" charset="-128"/>
                <a:ea typeface="Meiryo UI" panose="020B0604030504040204" pitchFamily="50" charset="-128"/>
                <a:cs typeface="Meiryo UI" panose="020B0604030504040204" pitchFamily="50" charset="-128"/>
              </a:rPr>
              <a:t>フリー水素の利用も視野に入れる</a:t>
            </a:r>
            <a:endParaRPr lang="en-US" altLang="ja-JP" sz="7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4504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spc="300" dirty="0">
                <a:solidFill>
                  <a:schemeClr val="bg1"/>
                </a:solidFill>
              </a:rPr>
              <a:t>万博での活用が期待されるプロジェクトの推進・事業化に向けた取組</a:t>
            </a:r>
          </a:p>
        </p:txBody>
      </p:sp>
      <p:sp>
        <p:nvSpPr>
          <p:cNvPr id="112" name="角丸四角形 111"/>
          <p:cNvSpPr/>
          <p:nvPr/>
        </p:nvSpPr>
        <p:spPr>
          <a:xfrm>
            <a:off x="251817" y="627789"/>
            <a:ext cx="15032188" cy="2234569"/>
          </a:xfrm>
          <a:prstGeom prst="roundRect">
            <a:avLst>
              <a:gd name="adj" fmla="val 320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86" tIns="0" rIns="71086" bIns="0" rtlCol="0" anchor="ctr"/>
          <a:lstStyle/>
          <a:p>
            <a:pPr algn="ctr"/>
            <a:endParaRPr kumimoji="1" lang="ja-JP" altLang="en-US" dirty="0">
              <a:solidFill>
                <a:srgbClr val="FF0000"/>
              </a:solidFill>
            </a:endParaRPr>
          </a:p>
        </p:txBody>
      </p:sp>
      <p:sp>
        <p:nvSpPr>
          <p:cNvPr id="89" name="四角形吹き出し 88"/>
          <p:cNvSpPr/>
          <p:nvPr/>
        </p:nvSpPr>
        <p:spPr>
          <a:xfrm>
            <a:off x="424666" y="666304"/>
            <a:ext cx="14731655" cy="2135065"/>
          </a:xfrm>
          <a:prstGeom prst="wedgeRectCallout">
            <a:avLst>
              <a:gd name="adj1" fmla="val -22068"/>
              <a:gd name="adj2" fmla="val -4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382" tIns="25382" rIns="25382" bIns="25382" rtlCol="0" anchor="ctr"/>
          <a:lstStyle/>
          <a:p>
            <a:pPr marL="342900" indent="-342900">
              <a:buFont typeface="Arial" panose="020B0604020202020204" pitchFamily="34" charset="0"/>
              <a:buChar char="•"/>
            </a:pP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未来社会の実験場」をコンセプトとする万博において</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水素に関する最先端の技術を披露し</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将来の水素社会の姿</a:t>
            </a: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を見せる</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a:t>
            </a:r>
            <a:r>
              <a:rPr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需要拡大の転機となるとの認識のもと、</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年８月、</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 大阪・関西万博における水素利活用策／プロジェクト提案書」</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を公益</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社団法人</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年日本国際博覧会協会に提案</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で活用が期待されるプロジェクトの成功に向けて取り組むとともに、万博での披露をきっかけに、水素の社会受容性</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、事業化</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の機運を向上させ、事業化に向けた取組を推進</a:t>
            </a:r>
          </a:p>
        </p:txBody>
      </p:sp>
      <p:sp>
        <p:nvSpPr>
          <p:cNvPr id="36" name="タイトル 1"/>
          <p:cNvSpPr txBox="1">
            <a:spLocks/>
          </p:cNvSpPr>
          <p:nvPr/>
        </p:nvSpPr>
        <p:spPr>
          <a:xfrm>
            <a:off x="14743945" y="90240"/>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smtClean="0"/>
              <a:t>９</a:t>
            </a:r>
            <a:endParaRPr lang="ja-JP" altLang="en-US" sz="1600" b="1" dirty="0"/>
          </a:p>
        </p:txBody>
      </p:sp>
      <p:sp>
        <p:nvSpPr>
          <p:cNvPr id="58" name="角丸四角形 57"/>
          <p:cNvSpPr/>
          <p:nvPr/>
        </p:nvSpPr>
        <p:spPr>
          <a:xfrm>
            <a:off x="4788321" y="3390793"/>
            <a:ext cx="10368000" cy="6732000"/>
          </a:xfrm>
          <a:prstGeom prst="roundRect">
            <a:avLst>
              <a:gd name="adj" fmla="val 525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10332938" y="3963233"/>
            <a:ext cx="4572000" cy="2570441"/>
          </a:xfrm>
          <a:prstGeom prst="wedgeRoundRectCallout">
            <a:avLst>
              <a:gd name="adj1" fmla="val -45526"/>
              <a:gd name="adj2" fmla="val 33890"/>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10401488" y="6919185"/>
            <a:ext cx="4446572" cy="2745933"/>
          </a:xfrm>
          <a:prstGeom prst="wedgeRoundRectCallout">
            <a:avLst>
              <a:gd name="adj1" fmla="val -47618"/>
              <a:gd name="adj2" fmla="val -284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dirty="0"/>
          </a:p>
        </p:txBody>
      </p:sp>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57030" y="7230780"/>
            <a:ext cx="1342126" cy="781970"/>
          </a:xfrm>
          <a:prstGeom prst="rect">
            <a:avLst/>
          </a:prstGeom>
        </p:spPr>
      </p:pic>
      <p:sp>
        <p:nvSpPr>
          <p:cNvPr id="15" name="角丸四角形 14"/>
          <p:cNvSpPr/>
          <p:nvPr/>
        </p:nvSpPr>
        <p:spPr>
          <a:xfrm flipH="1">
            <a:off x="11720244" y="8132345"/>
            <a:ext cx="933818" cy="1282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ts val="1000"/>
              </a:lnSpc>
            </a:pP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月面探査機</a:t>
            </a:r>
          </a:p>
        </p:txBody>
      </p:sp>
      <p:grpSp>
        <p:nvGrpSpPr>
          <p:cNvPr id="17" name="グループ化 16"/>
          <p:cNvGrpSpPr/>
          <p:nvPr/>
        </p:nvGrpSpPr>
        <p:grpSpPr>
          <a:xfrm>
            <a:off x="13300638" y="7261433"/>
            <a:ext cx="1178106" cy="888909"/>
            <a:chOff x="4592909" y="5272505"/>
            <a:chExt cx="1879800" cy="1225958"/>
          </a:xfrm>
        </p:grpSpPr>
        <p:sp>
          <p:nvSpPr>
            <p:cNvPr id="19" name="正方形/長方形 18"/>
            <p:cNvSpPr>
              <a:spLocks noChangeAspect="1"/>
            </p:cNvSpPr>
            <p:nvPr/>
          </p:nvSpPr>
          <p:spPr>
            <a:xfrm>
              <a:off x="4592909" y="5272505"/>
              <a:ext cx="1879800" cy="1225958"/>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p>
          </p:txBody>
        </p:sp>
        <p:grpSp>
          <p:nvGrpSpPr>
            <p:cNvPr id="20" name="グループ化 19"/>
            <p:cNvGrpSpPr/>
            <p:nvPr/>
          </p:nvGrpSpPr>
          <p:grpSpPr>
            <a:xfrm>
              <a:off x="4735348" y="5421665"/>
              <a:ext cx="482376" cy="417578"/>
              <a:chOff x="4932500" y="5548888"/>
              <a:chExt cx="636492" cy="584627"/>
            </a:xfrm>
          </p:grpSpPr>
          <p:sp>
            <p:nvSpPr>
              <p:cNvPr id="27" name="楕円 26"/>
              <p:cNvSpPr>
                <a:spLocks/>
              </p:cNvSpPr>
              <p:nvPr/>
            </p:nvSpPr>
            <p:spPr>
              <a:xfrm>
                <a:off x="4932500" y="5724847"/>
                <a:ext cx="426470" cy="40866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en-US" altLang="ja-JP" sz="700" dirty="0">
                    <a:latin typeface="Meiryo UI" panose="020B0604030504040204" pitchFamily="50" charset="-128"/>
                    <a:ea typeface="Meiryo UI" panose="020B0604030504040204" pitchFamily="50" charset="-128"/>
                  </a:rPr>
                  <a:t>H</a:t>
                </a:r>
                <a:r>
                  <a:rPr kumimoji="1" lang="en-US" altLang="ja-JP" sz="700" baseline="-25000" dirty="0">
                    <a:latin typeface="Meiryo UI" panose="020B0604030504040204" pitchFamily="50" charset="-128"/>
                    <a:ea typeface="Meiryo UI" panose="020B0604030504040204" pitchFamily="50" charset="-128"/>
                  </a:rPr>
                  <a:t>2</a:t>
                </a:r>
                <a:endParaRPr kumimoji="1" lang="ja-JP" altLang="en-US" sz="700" baseline="-25000" dirty="0">
                  <a:latin typeface="Meiryo UI" panose="020B0604030504040204" pitchFamily="50" charset="-128"/>
                  <a:ea typeface="Meiryo UI" panose="020B0604030504040204" pitchFamily="50" charset="-128"/>
                </a:endParaRPr>
              </a:p>
            </p:txBody>
          </p:sp>
          <p:sp>
            <p:nvSpPr>
              <p:cNvPr id="28" name="楕円 27"/>
              <p:cNvSpPr>
                <a:spLocks/>
              </p:cNvSpPr>
              <p:nvPr/>
            </p:nvSpPr>
            <p:spPr>
              <a:xfrm>
                <a:off x="5142522" y="5548888"/>
                <a:ext cx="426470" cy="40866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en-US" altLang="ja-JP" sz="700" dirty="0">
                    <a:latin typeface="Meiryo UI" panose="020B0604030504040204" pitchFamily="50" charset="-128"/>
                    <a:ea typeface="Meiryo UI" panose="020B0604030504040204" pitchFamily="50" charset="-128"/>
                  </a:rPr>
                  <a:t>H</a:t>
                </a:r>
                <a:r>
                  <a:rPr kumimoji="1" lang="en-US" altLang="ja-JP" sz="700" baseline="-25000" dirty="0">
                    <a:latin typeface="Meiryo UI" panose="020B0604030504040204" pitchFamily="50" charset="-128"/>
                    <a:ea typeface="Meiryo UI" panose="020B0604030504040204" pitchFamily="50" charset="-128"/>
                  </a:rPr>
                  <a:t>2</a:t>
                </a:r>
                <a:endParaRPr kumimoji="1" lang="ja-JP" altLang="en-US" sz="700" baseline="-25000" dirty="0">
                  <a:latin typeface="Meiryo UI" panose="020B0604030504040204" pitchFamily="50" charset="-128"/>
                  <a:ea typeface="Meiryo UI" panose="020B0604030504040204" pitchFamily="50" charset="-128"/>
                </a:endParaRPr>
              </a:p>
            </p:txBody>
          </p:sp>
        </p:grpSp>
        <p:sp>
          <p:nvSpPr>
            <p:cNvPr id="21" name="楕円 20"/>
            <p:cNvSpPr>
              <a:spLocks/>
            </p:cNvSpPr>
            <p:nvPr/>
          </p:nvSpPr>
          <p:spPr>
            <a:xfrm>
              <a:off x="4716437" y="5999818"/>
              <a:ext cx="452490" cy="40865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700" dirty="0">
                  <a:latin typeface="Meiryo UI" panose="020B0604030504040204" pitchFamily="50" charset="-128"/>
                  <a:ea typeface="Meiryo UI" panose="020B0604030504040204" pitchFamily="50" charset="-128"/>
                </a:rPr>
                <a:t>CO</a:t>
              </a:r>
              <a:r>
                <a:rPr kumimoji="1" lang="en-US" altLang="ja-JP" sz="700" baseline="-25000" dirty="0">
                  <a:latin typeface="Meiryo UI" panose="020B0604030504040204" pitchFamily="50" charset="-128"/>
                  <a:ea typeface="Meiryo UI" panose="020B0604030504040204" pitchFamily="50" charset="-128"/>
                </a:rPr>
                <a:t>2</a:t>
              </a:r>
              <a:endParaRPr kumimoji="1" lang="ja-JP" altLang="en-US" sz="700" baseline="-25000" dirty="0">
                <a:latin typeface="Meiryo UI" panose="020B0604030504040204" pitchFamily="50" charset="-128"/>
                <a:ea typeface="Meiryo UI" panose="020B0604030504040204" pitchFamily="50" charset="-128"/>
              </a:endParaRPr>
            </a:p>
          </p:txBody>
        </p:sp>
        <p:cxnSp>
          <p:nvCxnSpPr>
            <p:cNvPr id="22" name="直線コネクタ 21"/>
            <p:cNvCxnSpPr/>
            <p:nvPr/>
          </p:nvCxnSpPr>
          <p:spPr>
            <a:xfrm>
              <a:off x="5061021" y="5705581"/>
              <a:ext cx="221406" cy="21456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5083175" y="5956995"/>
              <a:ext cx="199252" cy="16631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525857" y="5933507"/>
              <a:ext cx="863999" cy="2836"/>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楕円 24"/>
            <p:cNvSpPr>
              <a:spLocks/>
            </p:cNvSpPr>
            <p:nvPr/>
          </p:nvSpPr>
          <p:spPr>
            <a:xfrm>
              <a:off x="5682130" y="5780853"/>
              <a:ext cx="452490" cy="3502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700" smtClean="0">
                  <a:latin typeface="Meiryo UI" panose="020B0604030504040204" pitchFamily="50" charset="-128"/>
                  <a:ea typeface="Meiryo UI" panose="020B0604030504040204" pitchFamily="50" charset="-128"/>
                </a:rPr>
                <a:t>CH</a:t>
              </a:r>
              <a:r>
                <a:rPr lang="en-US" altLang="ja-JP" sz="700" baseline="-25000" dirty="0">
                  <a:latin typeface="Meiryo UI" panose="020B0604030504040204" pitchFamily="50" charset="-128"/>
                  <a:ea typeface="Meiryo UI" panose="020B0604030504040204" pitchFamily="50" charset="-128"/>
                </a:rPr>
                <a:t>4</a:t>
              </a:r>
              <a:endParaRPr kumimoji="1" lang="ja-JP" altLang="en-US" sz="700" baseline="-25000" dirty="0">
                <a:latin typeface="Meiryo UI" panose="020B0604030504040204" pitchFamily="50" charset="-128"/>
                <a:ea typeface="Meiryo UI" panose="020B0604030504040204" pitchFamily="50" charset="-128"/>
              </a:endParaRPr>
            </a:p>
          </p:txBody>
        </p:sp>
        <p:pic>
          <p:nvPicPr>
            <p:cNvPr id="26" name="図 2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52522" y="5720738"/>
              <a:ext cx="359133" cy="364149"/>
            </a:xfrm>
            <a:prstGeom prst="rect">
              <a:avLst/>
            </a:prstGeom>
          </p:spPr>
        </p:pic>
      </p:grpSp>
      <p:sp>
        <p:nvSpPr>
          <p:cNvPr id="18" name="角丸四角形 17"/>
          <p:cNvSpPr/>
          <p:nvPr/>
        </p:nvSpPr>
        <p:spPr>
          <a:xfrm flipH="1">
            <a:off x="13360860" y="8268284"/>
            <a:ext cx="1076685" cy="1282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ts val="1000"/>
              </a:lnSpc>
            </a:pP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メタネーション</a:t>
            </a:r>
          </a:p>
        </p:txBody>
      </p:sp>
      <p:pic>
        <p:nvPicPr>
          <p:cNvPr id="30" name="図形 24" descr="hydrogen-4113119_1920 (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300638" y="8604850"/>
            <a:ext cx="1202124" cy="782069"/>
          </a:xfrm>
          <a:prstGeom prst="rect">
            <a:avLst/>
          </a:prstGeom>
        </p:spPr>
      </p:pic>
      <p:sp>
        <p:nvSpPr>
          <p:cNvPr id="31" name="角丸四角形 30"/>
          <p:cNvSpPr/>
          <p:nvPr/>
        </p:nvSpPr>
        <p:spPr>
          <a:xfrm flipH="1">
            <a:off x="13514061" y="9474314"/>
            <a:ext cx="940479" cy="1282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ts val="1000"/>
              </a:lnSpc>
            </a:pPr>
            <a:r>
              <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鉄道車両</a:t>
            </a:r>
          </a:p>
        </p:txBody>
      </p:sp>
      <p:pic>
        <p:nvPicPr>
          <p:cNvPr id="33" name="図 32">
            <a:extLst>
              <a:ext uri="{FF2B5EF4-FFF2-40B4-BE49-F238E27FC236}">
                <a16:creationId xmlns:a16="http://schemas.microsoft.com/office/drawing/2014/main" id="{D3229D40-48CB-437D-9818-B4D0DCD217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156857" y="8431116"/>
            <a:ext cx="935834" cy="755098"/>
          </a:xfrm>
          <a:prstGeom prst="rect">
            <a:avLst/>
          </a:prstGeom>
        </p:spPr>
      </p:pic>
      <p:sp>
        <p:nvSpPr>
          <p:cNvPr id="34" name="角丸四角形 33"/>
          <p:cNvSpPr/>
          <p:nvPr/>
        </p:nvSpPr>
        <p:spPr>
          <a:xfrm flipH="1">
            <a:off x="11948911" y="9286055"/>
            <a:ext cx="1351726" cy="1282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ts val="1000"/>
              </a:lnSpc>
            </a:pP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トリジェネレーション</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吹き出し 34"/>
          <p:cNvSpPr/>
          <p:nvPr/>
        </p:nvSpPr>
        <p:spPr>
          <a:xfrm>
            <a:off x="5119425" y="3972333"/>
            <a:ext cx="4518019" cy="2636141"/>
          </a:xfrm>
          <a:prstGeom prst="wedgeRoundRectCallout">
            <a:avLst>
              <a:gd name="adj1" fmla="val 45322"/>
              <a:gd name="adj2" fmla="val 30712"/>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37" name="図形 16" descr="1574595 (1)"/>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695983" y="5523296"/>
            <a:ext cx="1230897" cy="879328"/>
          </a:xfrm>
          <a:prstGeom prst="rect">
            <a:avLst/>
          </a:prstGeom>
        </p:spPr>
      </p:pic>
      <p:sp>
        <p:nvSpPr>
          <p:cNvPr id="38" name="角丸四角形 37"/>
          <p:cNvSpPr/>
          <p:nvPr/>
        </p:nvSpPr>
        <p:spPr>
          <a:xfrm flipH="1">
            <a:off x="6066148" y="6359634"/>
            <a:ext cx="1458203"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（汚泥由来水素）</a:t>
            </a:r>
          </a:p>
        </p:txBody>
      </p:sp>
      <p:sp>
        <p:nvSpPr>
          <p:cNvPr id="39" name="角丸四角形 38"/>
          <p:cNvSpPr/>
          <p:nvPr/>
        </p:nvSpPr>
        <p:spPr>
          <a:xfrm flipH="1">
            <a:off x="8062495" y="4441133"/>
            <a:ext cx="974474"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水素輸送船</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サブタイトル 2"/>
          <p:cNvSpPr txBox="1">
            <a:spLocks/>
          </p:cNvSpPr>
          <p:nvPr/>
        </p:nvSpPr>
        <p:spPr>
          <a:xfrm>
            <a:off x="5590611" y="3791525"/>
            <a:ext cx="3600000" cy="306000"/>
          </a:xfrm>
          <a:prstGeom prst="rect">
            <a:avLst/>
          </a:prstGeom>
          <a:solidFill>
            <a:schemeClr val="bg1"/>
          </a:solidFill>
          <a:ln>
            <a:solidFill>
              <a:srgbClr val="0070C0"/>
            </a:solidFill>
          </a:ln>
        </p:spPr>
        <p:txBody>
          <a:bodyPr vert="horz" wrap="square" lIns="0" tIns="36000" rIns="0" bIns="36000" rtlCol="0" anchor="ctr" anchorCtr="1">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spcBef>
                <a:spcPts val="0"/>
              </a:spcBef>
            </a:pP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提案１</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CO</a:t>
            </a:r>
            <a:r>
              <a:rPr lang="en-US" altLang="ja-JP" sz="1800" b="1"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フリー水素</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吹き出し 40"/>
          <p:cNvSpPr/>
          <p:nvPr/>
        </p:nvSpPr>
        <p:spPr>
          <a:xfrm>
            <a:off x="5119425" y="7023420"/>
            <a:ext cx="4473041" cy="2776085"/>
          </a:xfrm>
          <a:prstGeom prst="wedgeRoundRectCallout">
            <a:avLst>
              <a:gd name="adj1" fmla="val 50029"/>
              <a:gd name="adj2" fmla="val -32529"/>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3" name="角丸四角形 42"/>
          <p:cNvSpPr/>
          <p:nvPr/>
        </p:nvSpPr>
        <p:spPr>
          <a:xfrm flipH="1">
            <a:off x="8349852" y="9019232"/>
            <a:ext cx="1093520"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自動運転</a:t>
            </a:r>
            <a:r>
              <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車</a:t>
            </a:r>
          </a:p>
        </p:txBody>
      </p:sp>
      <p:pic>
        <p:nvPicPr>
          <p:cNvPr id="44" name="図 43"/>
          <p:cNvPicPr>
            <a:picLocks noChangeAspect="1"/>
          </p:cNvPicPr>
          <p:nvPr/>
        </p:nvPicPr>
        <p:blipFill rotWithShape="1">
          <a:blip r:embed="rId10" cstate="email">
            <a:extLst>
              <a:ext uri="{28A0092B-C50C-407E-A947-70E740481C1C}">
                <a14:useLocalDpi xmlns:a14="http://schemas.microsoft.com/office/drawing/2010/main"/>
              </a:ext>
            </a:extLst>
          </a:blip>
          <a:srcRect r="8312"/>
          <a:stretch/>
        </p:blipFill>
        <p:spPr>
          <a:xfrm>
            <a:off x="8213565" y="8172169"/>
            <a:ext cx="1255277" cy="815293"/>
          </a:xfrm>
          <a:prstGeom prst="rect">
            <a:avLst/>
          </a:prstGeom>
        </p:spPr>
      </p:pic>
      <p:sp>
        <p:nvSpPr>
          <p:cNvPr id="46" name="角丸四角形 45"/>
          <p:cNvSpPr/>
          <p:nvPr/>
        </p:nvSpPr>
        <p:spPr>
          <a:xfrm flipH="1">
            <a:off x="7143723" y="8389591"/>
            <a:ext cx="1240293"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ロードトレイン</a:t>
            </a:r>
          </a:p>
        </p:txBody>
      </p:sp>
      <p:pic>
        <p:nvPicPr>
          <p:cNvPr id="47" name="図形 4"/>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7258138" y="7653233"/>
            <a:ext cx="1029346" cy="681336"/>
          </a:xfrm>
          <a:prstGeom prst="rect">
            <a:avLst/>
          </a:prstGeom>
          <a:noFill/>
          <a:ln w="9525">
            <a:noFill/>
          </a:ln>
        </p:spPr>
      </p:pic>
      <p:sp>
        <p:nvSpPr>
          <p:cNvPr id="49" name="角丸四角形 48"/>
          <p:cNvSpPr/>
          <p:nvPr/>
        </p:nvSpPr>
        <p:spPr>
          <a:xfrm flipH="1">
            <a:off x="7132677" y="9521915"/>
            <a:ext cx="1154806"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ランドカー</a:t>
            </a:r>
          </a:p>
        </p:txBody>
      </p:sp>
      <p:pic>
        <p:nvPicPr>
          <p:cNvPr id="50" name="図 49">
            <a:extLst>
              <a:ext uri="{FF2B5EF4-FFF2-40B4-BE49-F238E27FC236}">
                <a16:creationId xmlns:a16="http://schemas.microsoft.com/office/drawing/2014/main" id="{8BA87CB2-14E0-416B-8848-0B98AD02CA75}"/>
              </a:ext>
            </a:extLst>
          </p:cNvPr>
          <p:cNvPicPr>
            <a:picLocks noChangeAspect="1"/>
          </p:cNvPicPr>
          <p:nvPr/>
        </p:nvPicPr>
        <p:blipFill>
          <a:blip r:embed="rId13"/>
          <a:stretch>
            <a:fillRect/>
          </a:stretch>
        </p:blipFill>
        <p:spPr>
          <a:xfrm>
            <a:off x="7151833" y="8755289"/>
            <a:ext cx="1091964" cy="742561"/>
          </a:xfrm>
          <a:prstGeom prst="rect">
            <a:avLst/>
          </a:prstGeom>
        </p:spPr>
      </p:pic>
      <p:pic>
        <p:nvPicPr>
          <p:cNvPr id="52" name="図形 6" descr="20180328_02_01_s"/>
          <p:cNvPicPr>
            <a:picLocks noChangeAspect="1"/>
          </p:cNvPicPr>
          <p:nvPr/>
        </p:nvPicPr>
        <p:blipFill>
          <a:blip r:embed="rId14">
            <a:extLst>
              <a:ext uri="{BEBA8EAE-BF5A-486C-A8C5-ECC9F3942E4B}">
                <a14:imgProps xmlns:a14="http://schemas.microsoft.com/office/drawing/2010/main">
                  <a14:imgLayer r:embed="rId15">
                    <a14:imgEffect>
                      <a14:backgroundRemoval t="2367" b="97041" l="0" r="100000"/>
                    </a14:imgEffect>
                  </a14:imgLayer>
                </a14:imgProps>
              </a:ext>
            </a:extLst>
          </a:blip>
          <a:stretch>
            <a:fillRect/>
          </a:stretch>
        </p:blipFill>
        <p:spPr>
          <a:xfrm flipH="1">
            <a:off x="5447402" y="7550262"/>
            <a:ext cx="970162" cy="741889"/>
          </a:xfrm>
          <a:prstGeom prst="rect">
            <a:avLst/>
          </a:prstGeom>
        </p:spPr>
      </p:pic>
      <p:sp>
        <p:nvSpPr>
          <p:cNvPr id="53" name="角丸四角形 52"/>
          <p:cNvSpPr/>
          <p:nvPr/>
        </p:nvSpPr>
        <p:spPr>
          <a:xfrm flipH="1">
            <a:off x="5248507" y="8212917"/>
            <a:ext cx="871658"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バス</a:t>
            </a:r>
          </a:p>
        </p:txBody>
      </p:sp>
      <p:pic>
        <p:nvPicPr>
          <p:cNvPr id="55" name="図形 2" descr="99f8518dd9e1bad9b045eabab29d54de_s (3)"/>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flipH="1">
            <a:off x="5436394" y="8937556"/>
            <a:ext cx="1191579" cy="576000"/>
          </a:xfrm>
          <a:prstGeom prst="rect">
            <a:avLst/>
          </a:prstGeom>
        </p:spPr>
      </p:pic>
      <p:sp>
        <p:nvSpPr>
          <p:cNvPr id="56" name="角丸四角形 55"/>
          <p:cNvSpPr/>
          <p:nvPr/>
        </p:nvSpPr>
        <p:spPr>
          <a:xfrm flipH="1">
            <a:off x="5557353" y="9551737"/>
            <a:ext cx="830139"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水素船</a:t>
            </a:r>
          </a:p>
        </p:txBody>
      </p:sp>
      <p:sp>
        <p:nvSpPr>
          <p:cNvPr id="57" name="サブタイトル 2"/>
          <p:cNvSpPr txBox="1">
            <a:spLocks/>
          </p:cNvSpPr>
          <p:nvPr/>
        </p:nvSpPr>
        <p:spPr>
          <a:xfrm>
            <a:off x="5292378" y="7265045"/>
            <a:ext cx="1153160" cy="372301"/>
          </a:xfrm>
          <a:prstGeom prst="rect">
            <a:avLst/>
          </a:prstGeom>
          <a:solidFill>
            <a:schemeClr val="bg1"/>
          </a:solidFill>
          <a:ln>
            <a:solidFill>
              <a:srgbClr val="0070C0"/>
            </a:solidFill>
            <a:prstDash val="sysDash"/>
          </a:ln>
        </p:spPr>
        <p:txBody>
          <a:bodyPr vert="horz" wrap="square" lIns="36000" tIns="36000" rIns="36000" bIns="36000" rtlCol="0" anchor="ctr" anchorCtr="1">
            <a:noAutofit/>
          </a:bodyPr>
          <a:lstStyle>
            <a:defPPr>
              <a:defRPr lang="ja-JP"/>
            </a:defPPr>
            <a:lvl1pPr indent="0" algn="ctr">
              <a:lnSpc>
                <a:spcPts val="2398"/>
              </a:lnSpc>
              <a:spcBef>
                <a:spcPts val="0"/>
              </a:spcBef>
              <a:buFont typeface="Arial" panose="020B0604020202020204" pitchFamily="34" charset="0"/>
              <a:buNone/>
              <a:defRPr sz="1050">
                <a:latin typeface="Meiryo UI" panose="020B0604030504040204" pitchFamily="50" charset="-128"/>
                <a:ea typeface="Meiryo UI" panose="020B0604030504040204" pitchFamily="50" charset="-128"/>
                <a:cs typeface="Meiryo UI" panose="020B0604030504040204" pitchFamily="50" charset="-128"/>
              </a:defRPr>
            </a:lvl1pPr>
            <a:lvl2pPr indent="0" algn="ctr">
              <a:spcBef>
                <a:spcPct val="20000"/>
              </a:spcBef>
              <a:buFont typeface="Arial" panose="020B0604020202020204" pitchFamily="34" charset="0"/>
              <a:buNone/>
              <a:defRPr sz="3200">
                <a:solidFill>
                  <a:schemeClr val="tx1">
                    <a:tint val="75000"/>
                  </a:schemeClr>
                </a:solidFill>
              </a:defRPr>
            </a:lvl2pPr>
            <a:lvl3pPr indent="0" algn="ctr">
              <a:spcBef>
                <a:spcPct val="20000"/>
              </a:spcBef>
              <a:buFont typeface="Arial" panose="020B0604020202020204" pitchFamily="34" charset="0"/>
              <a:buNone/>
              <a:defRPr sz="2700">
                <a:solidFill>
                  <a:schemeClr val="tx1">
                    <a:tint val="75000"/>
                  </a:schemeClr>
                </a:solidFill>
              </a:defRPr>
            </a:lvl3pPr>
            <a:lvl4pPr indent="0" algn="ctr">
              <a:spcBef>
                <a:spcPct val="20000"/>
              </a:spcBef>
              <a:buFont typeface="Arial" panose="020B0604020202020204" pitchFamily="34" charset="0"/>
              <a:buNone/>
              <a:defRPr sz="2300">
                <a:solidFill>
                  <a:schemeClr val="tx1">
                    <a:tint val="75000"/>
                  </a:schemeClr>
                </a:solidFill>
              </a:defRPr>
            </a:lvl4pPr>
            <a:lvl5pPr indent="0" algn="ctr">
              <a:spcBef>
                <a:spcPct val="20000"/>
              </a:spcBef>
              <a:buFont typeface="Arial" panose="020B0604020202020204" pitchFamily="34" charset="0"/>
              <a:buNone/>
              <a:defRPr sz="2300">
                <a:solidFill>
                  <a:schemeClr val="tx1">
                    <a:tint val="75000"/>
                  </a:schemeClr>
                </a:solidFill>
              </a:defRPr>
            </a:lvl5pPr>
            <a:lvl6pPr indent="0" algn="ctr">
              <a:spcBef>
                <a:spcPct val="20000"/>
              </a:spcBef>
              <a:buFont typeface="Arial" panose="020B0604020202020204" pitchFamily="34" charset="0"/>
              <a:buNone/>
              <a:defRPr sz="2300">
                <a:solidFill>
                  <a:schemeClr val="tx1">
                    <a:tint val="75000"/>
                  </a:schemeClr>
                </a:solidFill>
              </a:defRPr>
            </a:lvl6pPr>
            <a:lvl7pPr indent="0" algn="ctr">
              <a:spcBef>
                <a:spcPct val="20000"/>
              </a:spcBef>
              <a:buFont typeface="Arial" panose="020B0604020202020204" pitchFamily="34" charset="0"/>
              <a:buNone/>
              <a:defRPr sz="2300">
                <a:solidFill>
                  <a:schemeClr val="tx1">
                    <a:tint val="75000"/>
                  </a:schemeClr>
                </a:solidFill>
              </a:defRPr>
            </a:lvl7pPr>
            <a:lvl8pPr indent="0" algn="ctr">
              <a:spcBef>
                <a:spcPct val="20000"/>
              </a:spcBef>
              <a:buFont typeface="Arial" panose="020B0604020202020204" pitchFamily="34" charset="0"/>
              <a:buNone/>
              <a:defRPr sz="2300">
                <a:solidFill>
                  <a:schemeClr val="tx1">
                    <a:tint val="75000"/>
                  </a:schemeClr>
                </a:solidFill>
              </a:defRPr>
            </a:lvl8pPr>
            <a:lvl9pPr indent="0" algn="ctr">
              <a:spcBef>
                <a:spcPct val="20000"/>
              </a:spcBef>
              <a:buFont typeface="Arial" panose="020B0604020202020204" pitchFamily="34" charset="0"/>
              <a:buNone/>
              <a:defRPr sz="2300">
                <a:solidFill>
                  <a:schemeClr val="tx1">
                    <a:tint val="75000"/>
                  </a:schemeClr>
                </a:solidFill>
              </a:defRPr>
            </a:lvl9pPr>
          </a:lstStyle>
          <a:p>
            <a:pPr algn="l">
              <a:lnSpc>
                <a:spcPct val="100000"/>
              </a:lnSpc>
            </a:pPr>
            <a:r>
              <a:rPr lang="ja-JP" altLang="en-US" sz="1200" dirty="0"/>
              <a:t>会場アクセス</a:t>
            </a:r>
            <a:endParaRPr lang="en-US" altLang="ja-JP" sz="1200" dirty="0"/>
          </a:p>
        </p:txBody>
      </p:sp>
      <p:sp>
        <p:nvSpPr>
          <p:cNvPr id="59" name="サブタイトル 2"/>
          <p:cNvSpPr txBox="1">
            <a:spLocks/>
          </p:cNvSpPr>
          <p:nvPr/>
        </p:nvSpPr>
        <p:spPr>
          <a:xfrm>
            <a:off x="7164586" y="7265046"/>
            <a:ext cx="1224136" cy="292880"/>
          </a:xfrm>
          <a:prstGeom prst="rect">
            <a:avLst/>
          </a:prstGeom>
          <a:solidFill>
            <a:schemeClr val="bg1"/>
          </a:solidFill>
          <a:ln>
            <a:solidFill>
              <a:srgbClr val="0070C0"/>
            </a:solidFill>
            <a:prstDash val="sysDash"/>
          </a:ln>
        </p:spPr>
        <p:txBody>
          <a:bodyPr vert="horz" wrap="square" lIns="36000" tIns="36000" rIns="36000" bIns="36000" rtlCol="0" anchor="ctr" anchorCtr="1">
            <a:noAutofit/>
          </a:bodyPr>
          <a:lstStyle>
            <a:defPPr>
              <a:defRPr lang="ja-JP"/>
            </a:defPPr>
            <a:lvl1pPr indent="0" algn="ctr">
              <a:lnSpc>
                <a:spcPts val="2398"/>
              </a:lnSpc>
              <a:spcBef>
                <a:spcPts val="0"/>
              </a:spcBef>
              <a:buFont typeface="Arial" panose="020B0604020202020204" pitchFamily="34" charset="0"/>
              <a:buNone/>
              <a:defRPr sz="1050">
                <a:latin typeface="Meiryo UI" panose="020B0604030504040204" pitchFamily="50" charset="-128"/>
                <a:ea typeface="Meiryo UI" panose="020B0604030504040204" pitchFamily="50" charset="-128"/>
                <a:cs typeface="Meiryo UI" panose="020B0604030504040204" pitchFamily="50" charset="-128"/>
              </a:defRPr>
            </a:lvl1pPr>
            <a:lvl2pPr indent="0" algn="ctr">
              <a:spcBef>
                <a:spcPct val="20000"/>
              </a:spcBef>
              <a:buFont typeface="Arial" panose="020B0604020202020204" pitchFamily="34" charset="0"/>
              <a:buNone/>
              <a:defRPr sz="3200">
                <a:solidFill>
                  <a:schemeClr val="tx1">
                    <a:tint val="75000"/>
                  </a:schemeClr>
                </a:solidFill>
              </a:defRPr>
            </a:lvl2pPr>
            <a:lvl3pPr indent="0" algn="ctr">
              <a:spcBef>
                <a:spcPct val="20000"/>
              </a:spcBef>
              <a:buFont typeface="Arial" panose="020B0604020202020204" pitchFamily="34" charset="0"/>
              <a:buNone/>
              <a:defRPr sz="2700">
                <a:solidFill>
                  <a:schemeClr val="tx1">
                    <a:tint val="75000"/>
                  </a:schemeClr>
                </a:solidFill>
              </a:defRPr>
            </a:lvl3pPr>
            <a:lvl4pPr indent="0" algn="ctr">
              <a:spcBef>
                <a:spcPct val="20000"/>
              </a:spcBef>
              <a:buFont typeface="Arial" panose="020B0604020202020204" pitchFamily="34" charset="0"/>
              <a:buNone/>
              <a:defRPr sz="2300">
                <a:solidFill>
                  <a:schemeClr val="tx1">
                    <a:tint val="75000"/>
                  </a:schemeClr>
                </a:solidFill>
              </a:defRPr>
            </a:lvl4pPr>
            <a:lvl5pPr indent="0" algn="ctr">
              <a:spcBef>
                <a:spcPct val="20000"/>
              </a:spcBef>
              <a:buFont typeface="Arial" panose="020B0604020202020204" pitchFamily="34" charset="0"/>
              <a:buNone/>
              <a:defRPr sz="2300">
                <a:solidFill>
                  <a:schemeClr val="tx1">
                    <a:tint val="75000"/>
                  </a:schemeClr>
                </a:solidFill>
              </a:defRPr>
            </a:lvl5pPr>
            <a:lvl6pPr indent="0" algn="ctr">
              <a:spcBef>
                <a:spcPct val="20000"/>
              </a:spcBef>
              <a:buFont typeface="Arial" panose="020B0604020202020204" pitchFamily="34" charset="0"/>
              <a:buNone/>
              <a:defRPr sz="2300">
                <a:solidFill>
                  <a:schemeClr val="tx1">
                    <a:tint val="75000"/>
                  </a:schemeClr>
                </a:solidFill>
              </a:defRPr>
            </a:lvl6pPr>
            <a:lvl7pPr indent="0" algn="ctr">
              <a:spcBef>
                <a:spcPct val="20000"/>
              </a:spcBef>
              <a:buFont typeface="Arial" panose="020B0604020202020204" pitchFamily="34" charset="0"/>
              <a:buNone/>
              <a:defRPr sz="2300">
                <a:solidFill>
                  <a:schemeClr val="tx1">
                    <a:tint val="75000"/>
                  </a:schemeClr>
                </a:solidFill>
              </a:defRPr>
            </a:lvl7pPr>
            <a:lvl8pPr indent="0" algn="ctr">
              <a:spcBef>
                <a:spcPct val="20000"/>
              </a:spcBef>
              <a:buFont typeface="Arial" panose="020B0604020202020204" pitchFamily="34" charset="0"/>
              <a:buNone/>
              <a:defRPr sz="2300">
                <a:solidFill>
                  <a:schemeClr val="tx1">
                    <a:tint val="75000"/>
                  </a:schemeClr>
                </a:solidFill>
              </a:defRPr>
            </a:lvl8pPr>
            <a:lvl9pPr indent="0" algn="ctr">
              <a:spcBef>
                <a:spcPct val="20000"/>
              </a:spcBef>
              <a:buFont typeface="Arial" panose="020B0604020202020204" pitchFamily="34" charset="0"/>
              <a:buNone/>
              <a:defRPr sz="2300">
                <a:solidFill>
                  <a:schemeClr val="tx1">
                    <a:tint val="75000"/>
                  </a:schemeClr>
                </a:solidFill>
              </a:defRPr>
            </a:lvl9pPr>
          </a:lstStyle>
          <a:p>
            <a:pPr algn="l">
              <a:lnSpc>
                <a:spcPct val="100000"/>
              </a:lnSpc>
            </a:pPr>
            <a:r>
              <a:rPr lang="ja-JP" altLang="en-US" sz="1200" dirty="0"/>
              <a:t>会場内移動</a:t>
            </a:r>
            <a:endParaRPr lang="en-US" altLang="ja-JP" sz="1200" dirty="0"/>
          </a:p>
        </p:txBody>
      </p:sp>
      <p:pic>
        <p:nvPicPr>
          <p:cNvPr id="61" name="図形 9" descr="IMG_256"/>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a:ext>
            </a:extLst>
          </a:blip>
          <a:stretch>
            <a:fillRect/>
          </a:stretch>
        </p:blipFill>
        <p:spPr>
          <a:xfrm flipH="1">
            <a:off x="6133009" y="8145253"/>
            <a:ext cx="879754" cy="572265"/>
          </a:xfrm>
          <a:prstGeom prst="rect">
            <a:avLst/>
          </a:prstGeom>
          <a:noFill/>
          <a:ln w="9525">
            <a:noFill/>
          </a:ln>
        </p:spPr>
      </p:pic>
      <p:sp>
        <p:nvSpPr>
          <p:cNvPr id="62" name="角丸四角形 61"/>
          <p:cNvSpPr/>
          <p:nvPr/>
        </p:nvSpPr>
        <p:spPr>
          <a:xfrm flipH="1">
            <a:off x="5855945" y="8708949"/>
            <a:ext cx="1156819"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タクシー</a:t>
            </a:r>
          </a:p>
        </p:txBody>
      </p:sp>
      <p:pic>
        <p:nvPicPr>
          <p:cNvPr id="75" name="図 74" descr="https://bsoza.com/wp/wp-content/uploads/images/illust_a/cenergy_a01.png">
            <a:hlinkClick r:id="rId19" tooltip="&quot;風力発電No01&quot;"/>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591176" y="4172875"/>
            <a:ext cx="682735" cy="845678"/>
          </a:xfrm>
          <a:prstGeom prst="rect">
            <a:avLst/>
          </a:prstGeom>
          <a:noFill/>
          <a:ln>
            <a:noFill/>
          </a:ln>
        </p:spPr>
      </p:pic>
      <p:pic>
        <p:nvPicPr>
          <p:cNvPr id="76" name="図 7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20370" y="4426047"/>
            <a:ext cx="1269862" cy="548922"/>
          </a:xfrm>
          <a:prstGeom prst="rect">
            <a:avLst/>
          </a:prstGeom>
        </p:spPr>
      </p:pic>
      <p:sp>
        <p:nvSpPr>
          <p:cNvPr id="77" name="角丸四角形 76"/>
          <p:cNvSpPr/>
          <p:nvPr/>
        </p:nvSpPr>
        <p:spPr>
          <a:xfrm flipH="1">
            <a:off x="5425978" y="5049490"/>
            <a:ext cx="866188"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太陽光発電</a:t>
            </a:r>
          </a:p>
        </p:txBody>
      </p:sp>
      <p:sp>
        <p:nvSpPr>
          <p:cNvPr id="78" name="角丸四角形 77"/>
          <p:cNvSpPr/>
          <p:nvPr/>
        </p:nvSpPr>
        <p:spPr>
          <a:xfrm flipH="1">
            <a:off x="6664899" y="5046977"/>
            <a:ext cx="643703"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風力発電</a:t>
            </a:r>
          </a:p>
        </p:txBody>
      </p:sp>
      <p:sp>
        <p:nvSpPr>
          <p:cNvPr id="79" name="角丸四角形 78"/>
          <p:cNvSpPr/>
          <p:nvPr/>
        </p:nvSpPr>
        <p:spPr>
          <a:xfrm flipH="1">
            <a:off x="5117886" y="5335009"/>
            <a:ext cx="2445552"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（再生可能エネルギー由来水素）</a:t>
            </a:r>
          </a:p>
        </p:txBody>
      </p:sp>
      <p:sp>
        <p:nvSpPr>
          <p:cNvPr id="80" name="正方形/長方形 79"/>
          <p:cNvSpPr/>
          <p:nvPr/>
        </p:nvSpPr>
        <p:spPr>
          <a:xfrm>
            <a:off x="5346383" y="6310866"/>
            <a:ext cx="954107" cy="276999"/>
          </a:xfrm>
          <a:prstGeom prst="rect">
            <a:avLst/>
          </a:prstGeom>
        </p:spPr>
        <p:txBody>
          <a:bodyPr wrap="none">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下水処理場</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5" name="図 84" descr="地球ののイラスト">
            <a:hlinkClick r:id="rId23"/>
          </p:cNvPr>
          <p:cNvPicPr>
            <a:picLocks noChangeAspect="1"/>
          </p:cNvPicPr>
          <p:nvPr/>
        </p:nvPicPr>
        <p:blipFill>
          <a:blip r:embed="rId24" cstate="print">
            <a:extLst>
              <a:ext uri="{28A0092B-C50C-407E-A947-70E740481C1C}">
                <a14:useLocalDpi xmlns:a14="http://schemas.microsoft.com/office/drawing/2010/main"/>
              </a:ext>
            </a:extLst>
          </a:blip>
          <a:srcRect/>
          <a:stretch>
            <a:fillRect/>
          </a:stretch>
        </p:blipFill>
        <p:spPr bwMode="auto">
          <a:xfrm>
            <a:off x="7933603" y="4649804"/>
            <a:ext cx="900000" cy="882146"/>
          </a:xfrm>
          <a:prstGeom prst="rect">
            <a:avLst/>
          </a:prstGeom>
          <a:noFill/>
          <a:ln>
            <a:noFill/>
          </a:ln>
        </p:spPr>
      </p:pic>
      <p:pic>
        <p:nvPicPr>
          <p:cNvPr id="86" name="図 85"/>
          <p:cNvPicPr>
            <a:picLocks noChangeAspect="1"/>
          </p:cNvPicPr>
          <p:nvPr/>
        </p:nvPicPr>
        <p:blipFill>
          <a:blip r:embed="rId25">
            <a:extLst>
              <a:ext uri="{BEBA8EAE-BF5A-486C-A8C5-ECC9F3942E4B}">
                <a14:imgProps xmlns:a14="http://schemas.microsoft.com/office/drawing/2010/main">
                  <a14:imgLayer r:embed="rId26">
                    <a14:imgEffect>
                      <a14:backgroundRemoval t="10000" b="90000" l="10000" r="90000"/>
                    </a14:imgEffect>
                    <a14:imgEffect>
                      <a14:brightnessContrast contrast="-50000"/>
                    </a14:imgEffect>
                  </a14:imgLayer>
                </a14:imgProps>
              </a:ext>
            </a:extLst>
          </a:blip>
          <a:stretch>
            <a:fillRect/>
          </a:stretch>
        </p:blipFill>
        <p:spPr>
          <a:xfrm flipH="1">
            <a:off x="8064204" y="4772926"/>
            <a:ext cx="1254046" cy="511427"/>
          </a:xfrm>
          <a:prstGeom prst="rect">
            <a:avLst/>
          </a:prstGeom>
        </p:spPr>
      </p:pic>
      <p:sp>
        <p:nvSpPr>
          <p:cNvPr id="83" name="角丸四角形 82"/>
          <p:cNvSpPr/>
          <p:nvPr/>
        </p:nvSpPr>
        <p:spPr>
          <a:xfrm flipH="1">
            <a:off x="7844884" y="5563807"/>
            <a:ext cx="1605200" cy="92333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海外からの輸送水素</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・再生可能エネルギー</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由来水素</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・未利用エネルギー</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由来水素</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大かっこ 83"/>
          <p:cNvSpPr/>
          <p:nvPr/>
        </p:nvSpPr>
        <p:spPr>
          <a:xfrm>
            <a:off x="7668642" y="5554089"/>
            <a:ext cx="1580117" cy="969799"/>
          </a:xfrm>
          <a:prstGeom prst="bracketPair">
            <a:avLst>
              <a:gd name="adj" fmla="val 7428"/>
            </a:avLst>
          </a:prstGeom>
          <a:ln w="63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88" name="図 87"/>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10675117" y="8398499"/>
            <a:ext cx="1227371" cy="712011"/>
          </a:xfrm>
          <a:prstGeom prst="rect">
            <a:avLst/>
          </a:prstGeom>
        </p:spPr>
      </p:pic>
      <p:sp>
        <p:nvSpPr>
          <p:cNvPr id="90" name="角丸四角形 89"/>
          <p:cNvSpPr/>
          <p:nvPr/>
        </p:nvSpPr>
        <p:spPr>
          <a:xfrm flipH="1">
            <a:off x="10813144" y="9173750"/>
            <a:ext cx="940402"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水素ドローン</a:t>
            </a:r>
          </a:p>
        </p:txBody>
      </p:sp>
      <p:sp>
        <p:nvSpPr>
          <p:cNvPr id="91" name="サブタイトル 2"/>
          <p:cNvSpPr txBox="1">
            <a:spLocks/>
          </p:cNvSpPr>
          <p:nvPr/>
        </p:nvSpPr>
        <p:spPr>
          <a:xfrm>
            <a:off x="10671595" y="3764402"/>
            <a:ext cx="3852000" cy="306000"/>
          </a:xfrm>
          <a:prstGeom prst="rect">
            <a:avLst/>
          </a:prstGeom>
          <a:solidFill>
            <a:schemeClr val="bg1"/>
          </a:solidFill>
          <a:ln>
            <a:solidFill>
              <a:srgbClr val="0070C0"/>
            </a:solidFill>
          </a:ln>
        </p:spPr>
        <p:txBody>
          <a:bodyPr vert="horz" wrap="square" lIns="0" tIns="36000" rIns="0" bIns="36000" rtlCol="0" anchor="ctr" anchorCtr="1">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spcBef>
                <a:spcPts val="0"/>
              </a:spcBef>
            </a:pP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提案３</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CO</a:t>
            </a:r>
            <a:r>
              <a:rPr lang="en-US" altLang="ja-JP" sz="1800" b="1"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ゼロエミッションシステム</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サブタイトル 2"/>
          <p:cNvSpPr txBox="1">
            <a:spLocks/>
          </p:cNvSpPr>
          <p:nvPr/>
        </p:nvSpPr>
        <p:spPr>
          <a:xfrm>
            <a:off x="5580810" y="6847177"/>
            <a:ext cx="3600000" cy="304384"/>
          </a:xfrm>
          <a:prstGeom prst="rect">
            <a:avLst/>
          </a:prstGeom>
          <a:solidFill>
            <a:schemeClr val="bg1"/>
          </a:solidFill>
          <a:ln>
            <a:solidFill>
              <a:srgbClr val="0070C0"/>
            </a:solidFill>
          </a:ln>
        </p:spPr>
        <p:txBody>
          <a:bodyPr vert="horz" wrap="square" lIns="0" tIns="36000" rIns="0" bIns="36000"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spcBef>
                <a:spcPts val="0"/>
              </a:spcBef>
            </a:pP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提案２</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水素を用いたモビリティ</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サブタイトル 2"/>
          <p:cNvSpPr txBox="1">
            <a:spLocks/>
          </p:cNvSpPr>
          <p:nvPr/>
        </p:nvSpPr>
        <p:spPr>
          <a:xfrm>
            <a:off x="10816011" y="6773022"/>
            <a:ext cx="3600000" cy="290179"/>
          </a:xfrm>
          <a:prstGeom prst="rect">
            <a:avLst/>
          </a:prstGeom>
          <a:solidFill>
            <a:schemeClr val="bg1"/>
          </a:solidFill>
          <a:ln>
            <a:solidFill>
              <a:srgbClr val="0070C0"/>
            </a:solidFill>
          </a:ln>
        </p:spPr>
        <p:txBody>
          <a:bodyPr vert="horz" wrap="square" lIns="0" tIns="36000" rIns="0" bIns="36000"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spcBef>
                <a:spcPts val="0"/>
              </a:spcBef>
            </a:pP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提案４</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革新的技術（展示等）</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a:xfrm>
            <a:off x="12868499" y="4273694"/>
            <a:ext cx="1548000" cy="1931615"/>
          </a:xfrm>
          <a:prstGeom prst="roundRect">
            <a:avLst>
              <a:gd name="adj" fmla="val 10237"/>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p:cNvGrpSpPr/>
          <p:nvPr/>
        </p:nvGrpSpPr>
        <p:grpSpPr>
          <a:xfrm>
            <a:off x="13572815" y="4708204"/>
            <a:ext cx="787318" cy="1098866"/>
            <a:chOff x="7325291" y="3335629"/>
            <a:chExt cx="1502916" cy="1962129"/>
          </a:xfrm>
        </p:grpSpPr>
        <p:grpSp>
          <p:nvGrpSpPr>
            <p:cNvPr id="96" name="グループ化 95"/>
            <p:cNvGrpSpPr/>
            <p:nvPr/>
          </p:nvGrpSpPr>
          <p:grpSpPr>
            <a:xfrm>
              <a:off x="7325291" y="3420912"/>
              <a:ext cx="1502916" cy="1876846"/>
              <a:chOff x="7529917" y="3132591"/>
              <a:chExt cx="1502916" cy="1876846"/>
            </a:xfrm>
          </p:grpSpPr>
          <p:sp>
            <p:nvSpPr>
              <p:cNvPr id="98" name="object 14"/>
              <p:cNvSpPr/>
              <p:nvPr/>
            </p:nvSpPr>
            <p:spPr>
              <a:xfrm>
                <a:off x="7681415" y="3132591"/>
                <a:ext cx="1291005" cy="1427425"/>
              </a:xfrm>
              <a:prstGeom prst="rect">
                <a:avLst/>
              </a:prstGeom>
              <a:blipFill>
                <a:blip r:embed="rId28" cstate="print"/>
                <a:stretch>
                  <a:fillRect/>
                </a:stretch>
              </a:blipFill>
            </p:spPr>
            <p:txBody>
              <a:bodyPr wrap="square" lIns="0" tIns="0" rIns="0" bIns="0" rtlCol="0"/>
              <a:lstStyle/>
              <a:p>
                <a:endParaRPr/>
              </a:p>
            </p:txBody>
          </p:sp>
          <p:pic>
            <p:nvPicPr>
              <p:cNvPr id="99" name="図 98"/>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7529917" y="4032631"/>
                <a:ext cx="698053" cy="485366"/>
              </a:xfrm>
              <a:prstGeom prst="rect">
                <a:avLst/>
              </a:prstGeom>
              <a:solidFill>
                <a:schemeClr val="bg1"/>
              </a:solidFill>
            </p:spPr>
          </p:pic>
          <p:pic>
            <p:nvPicPr>
              <p:cNvPr id="100" name="図 99"/>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8549868" y="4161208"/>
                <a:ext cx="482965" cy="435801"/>
              </a:xfrm>
              <a:prstGeom prst="rect">
                <a:avLst/>
              </a:prstGeom>
            </p:spPr>
          </p:pic>
          <p:pic>
            <p:nvPicPr>
              <p:cNvPr id="101" name="図 100"/>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7973144" y="4418362"/>
                <a:ext cx="591074" cy="591075"/>
              </a:xfrm>
              <a:prstGeom prst="rect">
                <a:avLst/>
              </a:prstGeom>
            </p:spPr>
          </p:pic>
        </p:grpSp>
        <p:sp>
          <p:nvSpPr>
            <p:cNvPr id="97" name="角丸四角形 96"/>
            <p:cNvSpPr/>
            <p:nvPr/>
          </p:nvSpPr>
          <p:spPr>
            <a:xfrm flipH="1">
              <a:off x="7556681" y="3335629"/>
              <a:ext cx="1131220" cy="138500"/>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spAutoFit/>
            </a:bodyPr>
            <a:lstStyle/>
            <a:p>
              <a:pPr algn="ct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万博会場</a:t>
              </a:r>
            </a:p>
          </p:txBody>
        </p:sp>
      </p:grpSp>
      <p:grpSp>
        <p:nvGrpSpPr>
          <p:cNvPr id="102" name="グループ化 101"/>
          <p:cNvGrpSpPr/>
          <p:nvPr/>
        </p:nvGrpSpPr>
        <p:grpSpPr>
          <a:xfrm>
            <a:off x="12882968" y="4369826"/>
            <a:ext cx="576000" cy="496504"/>
            <a:chOff x="4168091" y="3043248"/>
            <a:chExt cx="1538739" cy="1071102"/>
          </a:xfrm>
        </p:grpSpPr>
        <p:pic>
          <p:nvPicPr>
            <p:cNvPr id="103" name="図 102"/>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4534340" y="3043248"/>
              <a:ext cx="803582" cy="824905"/>
            </a:xfrm>
            <a:prstGeom prst="rect">
              <a:avLst/>
            </a:prstGeom>
          </p:spPr>
        </p:pic>
        <p:sp>
          <p:nvSpPr>
            <p:cNvPr id="104" name="角丸四角形 103"/>
            <p:cNvSpPr/>
            <p:nvPr/>
          </p:nvSpPr>
          <p:spPr>
            <a:xfrm flipH="1">
              <a:off x="4168091" y="3815568"/>
              <a:ext cx="1538739" cy="29878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蓄電池</a:t>
              </a:r>
              <a:endParaRPr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5" name="右矢印 104"/>
          <p:cNvSpPr/>
          <p:nvPr/>
        </p:nvSpPr>
        <p:spPr>
          <a:xfrm>
            <a:off x="13349004" y="5478292"/>
            <a:ext cx="172611" cy="108000"/>
          </a:xfrm>
          <a:prstGeom prst="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右矢印 105"/>
          <p:cNvSpPr/>
          <p:nvPr/>
        </p:nvSpPr>
        <p:spPr>
          <a:xfrm rot="1462735">
            <a:off x="13403599" y="4689678"/>
            <a:ext cx="172611" cy="108000"/>
          </a:xfrm>
          <a:prstGeom prst="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106"/>
          <p:cNvGrpSpPr/>
          <p:nvPr/>
        </p:nvGrpSpPr>
        <p:grpSpPr>
          <a:xfrm>
            <a:off x="10988544" y="4375318"/>
            <a:ext cx="1794401" cy="1833216"/>
            <a:chOff x="1082300" y="4230496"/>
            <a:chExt cx="1794401" cy="1833216"/>
          </a:xfrm>
        </p:grpSpPr>
        <p:pic>
          <p:nvPicPr>
            <p:cNvPr id="108" name="図 107"/>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1251588" y="4640666"/>
              <a:ext cx="385332" cy="354799"/>
            </a:xfrm>
            <a:prstGeom prst="rect">
              <a:avLst/>
            </a:prstGeom>
            <a:solidFill>
              <a:schemeClr val="lt1"/>
            </a:solidFill>
          </p:spPr>
        </p:pic>
        <p:pic>
          <p:nvPicPr>
            <p:cNvPr id="109" name="図 108" descr="https://bsoza.com/wp/wp-content/uploads/images/illust_a/cenergy_a01.png">
              <a:hlinkClick r:id="rId19" tooltip="&quot;風力発電No01&quot;"/>
            </p:cNvPr>
            <p:cNvPicPr>
              <a:picLocks noChangeAspect="1"/>
            </p:cNvPicPr>
            <p:nvPr/>
          </p:nvPicPr>
          <p:blipFill>
            <a:blip r:embed="rId34" cstate="print">
              <a:extLst>
                <a:ext uri="{28A0092B-C50C-407E-A947-70E740481C1C}">
                  <a14:useLocalDpi xmlns:a14="http://schemas.microsoft.com/office/drawing/2010/main"/>
                </a:ext>
              </a:extLst>
            </a:blip>
            <a:srcRect/>
            <a:stretch>
              <a:fillRect/>
            </a:stretch>
          </p:blipFill>
          <p:spPr bwMode="auto">
            <a:xfrm>
              <a:off x="1691545" y="4708301"/>
              <a:ext cx="204673" cy="308481"/>
            </a:xfrm>
            <a:prstGeom prst="rect">
              <a:avLst/>
            </a:prstGeom>
            <a:noFill/>
            <a:ln>
              <a:noFill/>
            </a:ln>
          </p:spPr>
        </p:pic>
        <p:sp>
          <p:nvSpPr>
            <p:cNvPr id="110" name="角丸四角形 109"/>
            <p:cNvSpPr/>
            <p:nvPr/>
          </p:nvSpPr>
          <p:spPr>
            <a:xfrm flipH="1">
              <a:off x="1082300" y="5092603"/>
              <a:ext cx="600518" cy="2308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ts val="900"/>
                </a:lnSpc>
              </a:pP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太陽光</a:t>
              </a:r>
              <a:endParaRPr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発電</a:t>
              </a:r>
            </a:p>
          </p:txBody>
        </p:sp>
        <p:sp>
          <p:nvSpPr>
            <p:cNvPr id="111" name="角丸四角形 110"/>
            <p:cNvSpPr/>
            <p:nvPr/>
          </p:nvSpPr>
          <p:spPr>
            <a:xfrm flipH="1">
              <a:off x="1312921" y="4288612"/>
              <a:ext cx="535453" cy="2769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再生可能</a:t>
              </a:r>
              <a:endParaRPr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エネルギー</a:t>
              </a:r>
            </a:p>
          </p:txBody>
        </p:sp>
        <p:sp>
          <p:nvSpPr>
            <p:cNvPr id="113" name="角丸四角形 112"/>
            <p:cNvSpPr/>
            <p:nvPr/>
          </p:nvSpPr>
          <p:spPr>
            <a:xfrm>
              <a:off x="1111731" y="4230496"/>
              <a:ext cx="895353" cy="1179762"/>
            </a:xfrm>
            <a:prstGeom prst="roundRect">
              <a:avLst>
                <a:gd name="adj" fmla="val 10237"/>
              </a:avLst>
            </a:prstGeom>
            <a:noFill/>
            <a:ln w="190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4" name="グループ化 113"/>
            <p:cNvGrpSpPr>
              <a:grpSpLocks noChangeAspect="1"/>
            </p:cNvGrpSpPr>
            <p:nvPr/>
          </p:nvGrpSpPr>
          <p:grpSpPr>
            <a:xfrm>
              <a:off x="2224130" y="5041142"/>
              <a:ext cx="491144" cy="535910"/>
              <a:chOff x="3978079" y="5332074"/>
              <a:chExt cx="1191475" cy="1300084"/>
            </a:xfrm>
          </p:grpSpPr>
          <p:grpSp>
            <p:nvGrpSpPr>
              <p:cNvPr id="122" name="グループ化 121"/>
              <p:cNvGrpSpPr/>
              <p:nvPr/>
            </p:nvGrpSpPr>
            <p:grpSpPr>
              <a:xfrm>
                <a:off x="4010557" y="5332074"/>
                <a:ext cx="1080120" cy="703720"/>
                <a:chOff x="4284390" y="4033963"/>
                <a:chExt cx="1080120" cy="703720"/>
              </a:xfrm>
            </p:grpSpPr>
            <p:sp>
              <p:nvSpPr>
                <p:cNvPr id="124" name="正方形/長方形 123"/>
                <p:cNvSpPr/>
                <p:nvPr/>
              </p:nvSpPr>
              <p:spPr>
                <a:xfrm>
                  <a:off x="4284390" y="4033963"/>
                  <a:ext cx="1080120" cy="7037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pic>
              <p:nvPicPr>
                <p:cNvPr id="125" name="図 124"/>
                <p:cNvPicPr>
                  <a:picLocks noChangeAspect="1"/>
                </p:cNvPicPr>
                <p:nvPr/>
              </p:nvPicPr>
              <p:blipFill>
                <a:blip r:embed="rId35" cstate="print">
                  <a:extLst>
                    <a:ext uri="{28A0092B-C50C-407E-A947-70E740481C1C}">
                      <a14:useLocalDpi xmlns:a14="http://schemas.microsoft.com/office/drawing/2010/main"/>
                    </a:ext>
                  </a:extLst>
                </a:blip>
                <a:stretch>
                  <a:fillRect/>
                </a:stretch>
              </p:blipFill>
              <p:spPr>
                <a:xfrm>
                  <a:off x="4409839" y="4165439"/>
                  <a:ext cx="825976" cy="572244"/>
                </a:xfrm>
                <a:prstGeom prst="rect">
                  <a:avLst/>
                </a:prstGeom>
              </p:spPr>
            </p:pic>
          </p:grpSp>
          <p:sp>
            <p:nvSpPr>
              <p:cNvPr id="123" name="角丸四角形 122"/>
              <p:cNvSpPr/>
              <p:nvPr/>
            </p:nvSpPr>
            <p:spPr>
              <a:xfrm flipH="1">
                <a:off x="3978079" y="6150420"/>
                <a:ext cx="1191475" cy="48173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水素製造装置</a:t>
                </a:r>
                <a:endParaRPr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5" name="角丸四角形 114"/>
            <p:cNvSpPr/>
            <p:nvPr/>
          </p:nvSpPr>
          <p:spPr>
            <a:xfrm>
              <a:off x="1111731" y="5481235"/>
              <a:ext cx="890162" cy="579253"/>
            </a:xfrm>
            <a:prstGeom prst="roundRect">
              <a:avLst>
                <a:gd name="adj" fmla="val 10237"/>
              </a:avLst>
            </a:prstGeom>
            <a:noFill/>
            <a:ln w="190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角丸四角形 115"/>
            <p:cNvSpPr/>
            <p:nvPr/>
          </p:nvSpPr>
          <p:spPr>
            <a:xfrm flipH="1">
              <a:off x="1541142" y="5099004"/>
              <a:ext cx="571923" cy="2308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ts val="900"/>
                </a:lnSpc>
              </a:pP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風力</a:t>
              </a:r>
              <a:endParaRPr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発電</a:t>
              </a:r>
            </a:p>
          </p:txBody>
        </p:sp>
        <p:pic>
          <p:nvPicPr>
            <p:cNvPr id="117" name="図形 26" descr="205200 (1)"/>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1424763" y="5550123"/>
              <a:ext cx="287434" cy="287774"/>
            </a:xfrm>
            <a:prstGeom prst="rect">
              <a:avLst/>
            </a:prstGeom>
          </p:spPr>
        </p:pic>
        <p:sp>
          <p:nvSpPr>
            <p:cNvPr id="118" name="角丸四角形 117"/>
            <p:cNvSpPr/>
            <p:nvPr/>
          </p:nvSpPr>
          <p:spPr>
            <a:xfrm flipH="1">
              <a:off x="1244768" y="5897212"/>
              <a:ext cx="684065" cy="1384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廃棄物　等</a:t>
              </a:r>
            </a:p>
          </p:txBody>
        </p:sp>
        <p:sp>
          <p:nvSpPr>
            <p:cNvPr id="119" name="正方形/長方形 118"/>
            <p:cNvSpPr/>
            <p:nvPr/>
          </p:nvSpPr>
          <p:spPr>
            <a:xfrm>
              <a:off x="2204545" y="5665472"/>
              <a:ext cx="484264" cy="32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2000297" y="5714071"/>
              <a:ext cx="876404" cy="323165"/>
            </a:xfrm>
            <a:prstGeom prst="rect">
              <a:avLst/>
            </a:prstGeom>
          </p:spPr>
          <p:txBody>
            <a:bodyPr wrap="square">
              <a:spAutoFit/>
            </a:bodyPr>
            <a:lstStyle/>
            <a:p>
              <a:pPr algn="ctr">
                <a:lnSpc>
                  <a:spcPts val="200"/>
                </a:lnSpc>
                <a:spcBef>
                  <a:spcPts val="600"/>
                </a:spcBef>
                <a:defRPr/>
              </a:pPr>
              <a:r>
                <a:rPr lang="ja-JP" altLang="en-US" sz="900" dirty="0">
                  <a:solidFill>
                    <a:srgbClr val="002060"/>
                  </a:solidFill>
                  <a:latin typeface="Meiryo UI" panose="020B0604030504040204" pitchFamily="50" charset="-128"/>
                  <a:ea typeface="Meiryo UI" panose="020B0604030504040204" pitchFamily="50" charset="-128"/>
                </a:rPr>
                <a:t>ガス化</a:t>
              </a:r>
              <a:endParaRPr lang="en-US" altLang="ja-JP" sz="900" dirty="0">
                <a:solidFill>
                  <a:srgbClr val="002060"/>
                </a:solidFill>
                <a:latin typeface="Meiryo UI" panose="020B0604030504040204" pitchFamily="50" charset="-128"/>
                <a:ea typeface="Meiryo UI" panose="020B0604030504040204" pitchFamily="50" charset="-128"/>
              </a:endParaRPr>
            </a:p>
            <a:p>
              <a:pPr algn="ctr">
                <a:lnSpc>
                  <a:spcPts val="200"/>
                </a:lnSpc>
                <a:spcBef>
                  <a:spcPts val="600"/>
                </a:spcBef>
                <a:defRPr/>
              </a:pPr>
              <a:r>
                <a:rPr lang="ja-JP" altLang="en-US" sz="900" dirty="0">
                  <a:solidFill>
                    <a:srgbClr val="002060"/>
                  </a:solidFill>
                  <a:latin typeface="Meiryo UI" panose="020B0604030504040204" pitchFamily="50" charset="-128"/>
                  <a:ea typeface="Meiryo UI" panose="020B0604030504040204" pitchFamily="50" charset="-128"/>
                </a:rPr>
                <a:t>改質</a:t>
              </a:r>
              <a:endParaRPr lang="en-US" altLang="ja-JP" sz="900" dirty="0">
                <a:solidFill>
                  <a:srgbClr val="002060"/>
                </a:solidFill>
                <a:latin typeface="Meiryo UI" panose="020B0604030504040204" pitchFamily="50" charset="-128"/>
                <a:ea typeface="Meiryo UI" panose="020B0604030504040204" pitchFamily="50" charset="-128"/>
              </a:endParaRPr>
            </a:p>
            <a:p>
              <a:pPr algn="ctr">
                <a:lnSpc>
                  <a:spcPts val="200"/>
                </a:lnSpc>
                <a:spcBef>
                  <a:spcPts val="600"/>
                </a:spcBef>
                <a:defRPr/>
              </a:pPr>
              <a:r>
                <a:rPr lang="ja-JP" altLang="en-US" sz="900" dirty="0">
                  <a:solidFill>
                    <a:srgbClr val="002060"/>
                  </a:solidFill>
                  <a:latin typeface="Meiryo UI" panose="020B0604030504040204" pitchFamily="50" charset="-128"/>
                  <a:ea typeface="Meiryo UI" panose="020B0604030504040204" pitchFamily="50" charset="-128"/>
                </a:rPr>
                <a:t>システム</a:t>
              </a:r>
            </a:p>
          </p:txBody>
        </p:sp>
        <p:sp>
          <p:nvSpPr>
            <p:cNvPr id="121" name="角丸四角形 120"/>
            <p:cNvSpPr/>
            <p:nvPr/>
          </p:nvSpPr>
          <p:spPr>
            <a:xfrm>
              <a:off x="2136076" y="4983712"/>
              <a:ext cx="648000" cy="1080000"/>
            </a:xfrm>
            <a:prstGeom prst="roundRect">
              <a:avLst>
                <a:gd name="adj" fmla="val 10237"/>
              </a:avLst>
            </a:prstGeom>
            <a:noFill/>
            <a:ln w="190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6" name="角丸四角形 125"/>
          <p:cNvSpPr/>
          <p:nvPr/>
        </p:nvSpPr>
        <p:spPr>
          <a:xfrm>
            <a:off x="10959627" y="4296516"/>
            <a:ext cx="1836000" cy="2052000"/>
          </a:xfrm>
          <a:prstGeom prst="roundRect">
            <a:avLst>
              <a:gd name="adj" fmla="val 5692"/>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右矢印 126"/>
          <p:cNvSpPr/>
          <p:nvPr/>
        </p:nvSpPr>
        <p:spPr>
          <a:xfrm>
            <a:off x="11976667" y="4467934"/>
            <a:ext cx="1008000" cy="108000"/>
          </a:xfrm>
          <a:prstGeom prst="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右矢印 127"/>
          <p:cNvSpPr/>
          <p:nvPr/>
        </p:nvSpPr>
        <p:spPr>
          <a:xfrm>
            <a:off x="11975740" y="4943817"/>
            <a:ext cx="1620000" cy="108000"/>
          </a:xfrm>
          <a:prstGeom prst="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右矢印 128"/>
          <p:cNvSpPr/>
          <p:nvPr/>
        </p:nvSpPr>
        <p:spPr>
          <a:xfrm>
            <a:off x="12691858" y="5723059"/>
            <a:ext cx="216000" cy="1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右矢印 129"/>
          <p:cNvSpPr/>
          <p:nvPr/>
        </p:nvSpPr>
        <p:spPr>
          <a:xfrm>
            <a:off x="11932796" y="5296038"/>
            <a:ext cx="172611" cy="108000"/>
          </a:xfrm>
          <a:prstGeom prst="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右矢印 130"/>
          <p:cNvSpPr/>
          <p:nvPr/>
        </p:nvSpPr>
        <p:spPr>
          <a:xfrm>
            <a:off x="11871522" y="5903739"/>
            <a:ext cx="216000" cy="1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2" name="図 131"/>
          <p:cNvPicPr>
            <a:picLocks noChangeAspect="1"/>
          </p:cNvPicPr>
          <p:nvPr/>
        </p:nvPicPr>
        <p:blipFill>
          <a:blip r:embed="rId37" cstate="print">
            <a:extLst>
              <a:ext uri="{28A0092B-C50C-407E-A947-70E740481C1C}">
                <a14:useLocalDpi xmlns:a14="http://schemas.microsoft.com/office/drawing/2010/main"/>
              </a:ext>
            </a:extLst>
          </a:blip>
          <a:srcRect/>
          <a:stretch>
            <a:fillRect/>
          </a:stretch>
        </p:blipFill>
        <p:spPr bwMode="auto">
          <a:xfrm>
            <a:off x="13016474" y="5839422"/>
            <a:ext cx="334172" cy="198000"/>
          </a:xfrm>
          <a:prstGeom prst="rect">
            <a:avLst/>
          </a:prstGeom>
          <a:noFill/>
          <a:ln>
            <a:noFill/>
          </a:ln>
        </p:spPr>
      </p:pic>
      <p:sp>
        <p:nvSpPr>
          <p:cNvPr id="133" name="角丸四角形 132"/>
          <p:cNvSpPr/>
          <p:nvPr/>
        </p:nvSpPr>
        <p:spPr>
          <a:xfrm flipH="1">
            <a:off x="12903582" y="6050101"/>
            <a:ext cx="536672" cy="1384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FCV</a:t>
            </a:r>
            <a:endPar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12837831" y="5251560"/>
            <a:ext cx="720000" cy="500368"/>
            <a:chOff x="8501793" y="2474357"/>
            <a:chExt cx="720000" cy="500368"/>
          </a:xfrm>
        </p:grpSpPr>
        <p:sp>
          <p:nvSpPr>
            <p:cNvPr id="135" name="角丸四角形 134"/>
            <p:cNvSpPr/>
            <p:nvPr/>
          </p:nvSpPr>
          <p:spPr>
            <a:xfrm flipH="1">
              <a:off x="8501793" y="2836226"/>
              <a:ext cx="720000" cy="1384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燃料電池</a:t>
              </a:r>
            </a:p>
          </p:txBody>
        </p:sp>
        <p:pic>
          <p:nvPicPr>
            <p:cNvPr id="136" name="図 135"/>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8610148" y="2474357"/>
              <a:ext cx="424313" cy="366074"/>
            </a:xfrm>
            <a:prstGeom prst="rect">
              <a:avLst/>
            </a:prstGeom>
          </p:spPr>
        </p:pic>
      </p:grpSp>
      <p:sp>
        <p:nvSpPr>
          <p:cNvPr id="138" name="角丸四角形 137"/>
          <p:cNvSpPr/>
          <p:nvPr/>
        </p:nvSpPr>
        <p:spPr>
          <a:xfrm>
            <a:off x="6876554" y="3186584"/>
            <a:ext cx="6731279" cy="420233"/>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r>
              <a:rPr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万博での水素の利活用策</a:t>
            </a:r>
            <a:r>
              <a:rPr lang="en-US" altLang="ja-JP"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プロジェクトの提案概要（全体イメージ）</a:t>
            </a:r>
          </a:p>
        </p:txBody>
      </p:sp>
      <p:sp>
        <p:nvSpPr>
          <p:cNvPr id="139" name="Rectangle 3"/>
          <p:cNvSpPr>
            <a:spLocks noChangeArrowheads="1"/>
          </p:cNvSpPr>
          <p:nvPr/>
        </p:nvSpPr>
        <p:spPr bwMode="auto">
          <a:xfrm>
            <a:off x="8388722" y="9799505"/>
            <a:ext cx="7371491" cy="30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 大阪・関西万博における水素利活用策／プロジェクト提案書」より抜粋</a:t>
            </a:r>
          </a:p>
        </p:txBody>
      </p:sp>
      <p:pic>
        <p:nvPicPr>
          <p:cNvPr id="140" name="図 139"/>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698161" y="6002322"/>
            <a:ext cx="1886378" cy="1414783"/>
          </a:xfrm>
          <a:prstGeom prst="rect">
            <a:avLst/>
          </a:prstGeom>
        </p:spPr>
      </p:pic>
      <p:sp>
        <p:nvSpPr>
          <p:cNvPr id="141" name="角丸四角形 110">
            <a:extLst>
              <a:ext uri="{FF2B5EF4-FFF2-40B4-BE49-F238E27FC236}">
                <a16:creationId xmlns:a16="http://schemas.microsoft.com/office/drawing/2014/main" id="{E0D224C6-6CFD-4C1C-9FED-270CB74B0A57}"/>
              </a:ext>
            </a:extLst>
          </p:cNvPr>
          <p:cNvSpPr/>
          <p:nvPr/>
        </p:nvSpPr>
        <p:spPr bwMode="auto">
          <a:xfrm>
            <a:off x="2710644" y="3462801"/>
            <a:ext cx="1800000" cy="1800000"/>
          </a:xfrm>
          <a:prstGeom prst="ellipse">
            <a:avLst/>
          </a:prstGeom>
          <a:solidFill>
            <a:schemeClr val="accent5">
              <a:lumMod val="20000"/>
              <a:lumOff val="80000"/>
            </a:schemeClr>
          </a:solidFill>
          <a:ln>
            <a:solidFill>
              <a:schemeClr val="accent5">
                <a:lumMod val="50000"/>
              </a:schemeClr>
            </a:solidFill>
            <a:prstDash val="sysDash"/>
          </a:ln>
          <a:effectLst/>
        </p:spPr>
        <p:txBody>
          <a:bodyPr vert="horz" wrap="square" lIns="71991" tIns="0" rIns="71991" bIns="0" numCol="1" rtlCol="0" anchor="ctr" anchorCtr="0" compatLnSpc="1">
            <a:prstTxWarp prst="textNoShape">
              <a:avLst/>
            </a:prstTxWarp>
            <a:noAutofit/>
          </a:bodyPr>
          <a:lstStyle/>
          <a:p>
            <a:pPr algn="ctr" eaLnBrk="0" hangingPunct="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国</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角丸四角形 110">
            <a:extLst>
              <a:ext uri="{FF2B5EF4-FFF2-40B4-BE49-F238E27FC236}">
                <a16:creationId xmlns:a16="http://schemas.microsoft.com/office/drawing/2014/main" id="{E0D224C6-6CFD-4C1C-9FED-270CB74B0A57}"/>
              </a:ext>
            </a:extLst>
          </p:cNvPr>
          <p:cNvSpPr/>
          <p:nvPr/>
        </p:nvSpPr>
        <p:spPr bwMode="auto">
          <a:xfrm>
            <a:off x="1033800" y="4118291"/>
            <a:ext cx="1800000" cy="1800000"/>
          </a:xfrm>
          <a:prstGeom prst="ellipse">
            <a:avLst/>
          </a:prstGeom>
          <a:solidFill>
            <a:schemeClr val="accent5">
              <a:lumMod val="20000"/>
              <a:lumOff val="80000"/>
            </a:schemeClr>
          </a:solidFill>
          <a:ln>
            <a:solidFill>
              <a:schemeClr val="accent5">
                <a:lumMod val="50000"/>
              </a:schemeClr>
            </a:solidFill>
            <a:prstDash val="sysDash"/>
          </a:ln>
          <a:effectLst/>
        </p:spPr>
        <p:txBody>
          <a:bodyPr vert="horz" wrap="none" lIns="71991" tIns="0" rIns="71991" bIns="0" numCol="1" rtlCol="0" anchor="ctr" anchorCtr="0" compatLnSpc="1">
            <a:prstTxWarp prst="textNoShape">
              <a:avLst/>
            </a:prstTxWarp>
            <a:noAutofit/>
          </a:bodyPr>
          <a:lstStyle/>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公益</a:t>
            </a:r>
            <a:r>
              <a:rPr lang="zh-CN" altLang="en-US" sz="1400" b="1" dirty="0">
                <a:latin typeface="Meiryo UI" panose="020B0604030504040204" pitchFamily="50" charset="-128"/>
                <a:ea typeface="Meiryo UI" panose="020B0604030504040204" pitchFamily="50" charset="-128"/>
                <a:cs typeface="Meiryo UI" panose="020B0604030504040204" pitchFamily="50" charset="-128"/>
              </a:rPr>
              <a:t>社団法人</a:t>
            </a:r>
          </a:p>
          <a:p>
            <a:pPr algn="ctr" eaLnBrk="0" hangingPunct="0"/>
            <a:r>
              <a:rPr lang="en-US" altLang="zh-CN" sz="18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zh-CN" altLang="en-US" sz="1800" b="1" dirty="0">
                <a:latin typeface="Meiryo UI" panose="020B0604030504040204" pitchFamily="50" charset="-128"/>
                <a:ea typeface="Meiryo UI" panose="020B0604030504040204" pitchFamily="50" charset="-128"/>
                <a:cs typeface="Meiryo UI" panose="020B0604030504040204" pitchFamily="50" charset="-128"/>
              </a:rPr>
              <a:t>日本</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国際</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zh-CN" altLang="en-US" sz="1800" b="1" dirty="0">
                <a:latin typeface="Meiryo UI" panose="020B0604030504040204" pitchFamily="50" charset="-128"/>
                <a:ea typeface="Meiryo UI" panose="020B0604030504040204" pitchFamily="50" charset="-128"/>
                <a:cs typeface="Meiryo UI" panose="020B0604030504040204" pitchFamily="50" charset="-128"/>
              </a:rPr>
              <a:t>博覧会協会</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角丸四角形 110">
            <a:extLst>
              <a:ext uri="{FF2B5EF4-FFF2-40B4-BE49-F238E27FC236}">
                <a16:creationId xmlns:a16="http://schemas.microsoft.com/office/drawing/2014/main" id="{E0D224C6-6CFD-4C1C-9FED-270CB74B0A57}"/>
              </a:ext>
            </a:extLst>
          </p:cNvPr>
          <p:cNvSpPr/>
          <p:nvPr/>
        </p:nvSpPr>
        <p:spPr bwMode="auto">
          <a:xfrm>
            <a:off x="424666" y="5843894"/>
            <a:ext cx="1800000" cy="1800000"/>
          </a:xfrm>
          <a:prstGeom prst="ellipse">
            <a:avLst/>
          </a:prstGeom>
          <a:solidFill>
            <a:schemeClr val="accent5">
              <a:lumMod val="20000"/>
              <a:lumOff val="80000"/>
            </a:schemeClr>
          </a:solidFill>
          <a:ln>
            <a:solidFill>
              <a:schemeClr val="accent5">
                <a:lumMod val="50000"/>
              </a:schemeClr>
            </a:solidFill>
            <a:prstDash val="sysDash"/>
          </a:ln>
          <a:effectLst/>
        </p:spPr>
        <p:txBody>
          <a:bodyPr vert="horz" wrap="square" lIns="71991" tIns="0" rIns="71991" bIns="0" numCol="1" rtlCol="0" anchor="ctr" anchorCtr="0" compatLnSpc="1">
            <a:prstTxWarp prst="textNoShape">
              <a:avLst/>
            </a:prstTxWarp>
            <a:noAutofit/>
          </a:bodyPr>
          <a:lstStyle/>
          <a:p>
            <a:pPr algn="ctr" eaLnBrk="0" hangingPunct="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角丸四角形 110">
            <a:extLst>
              <a:ext uri="{FF2B5EF4-FFF2-40B4-BE49-F238E27FC236}">
                <a16:creationId xmlns:a16="http://schemas.microsoft.com/office/drawing/2014/main" id="{E0D224C6-6CFD-4C1C-9FED-270CB74B0A57}"/>
              </a:ext>
            </a:extLst>
          </p:cNvPr>
          <p:cNvSpPr/>
          <p:nvPr/>
        </p:nvSpPr>
        <p:spPr bwMode="auto">
          <a:xfrm>
            <a:off x="1033800" y="7563210"/>
            <a:ext cx="1800000" cy="1800000"/>
          </a:xfrm>
          <a:prstGeom prst="ellipse">
            <a:avLst/>
          </a:prstGeom>
          <a:solidFill>
            <a:schemeClr val="accent5">
              <a:lumMod val="20000"/>
              <a:lumOff val="80000"/>
            </a:schemeClr>
          </a:solidFill>
          <a:ln>
            <a:solidFill>
              <a:schemeClr val="accent5">
                <a:lumMod val="50000"/>
              </a:schemeClr>
            </a:solidFill>
            <a:prstDash val="sysDash"/>
          </a:ln>
          <a:effectLst/>
        </p:spPr>
        <p:txBody>
          <a:bodyPr vert="horz" wrap="square" lIns="71991" tIns="0" rIns="71991" bIns="0" numCol="1" rtlCol="0" anchor="ctr" anchorCtr="0" compatLnSpc="1">
            <a:prstTxWarp prst="textNoShape">
              <a:avLst/>
            </a:prstTxWarp>
            <a:noAutofit/>
          </a:bodyPr>
          <a:lstStyle/>
          <a:p>
            <a:pPr algn="ctr" eaLnBrk="0" hangingPunct="0"/>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大学</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研究機関</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角丸四角形 110">
            <a:extLst>
              <a:ext uri="{FF2B5EF4-FFF2-40B4-BE49-F238E27FC236}">
                <a16:creationId xmlns:a16="http://schemas.microsoft.com/office/drawing/2014/main" id="{E0D224C6-6CFD-4C1C-9FED-270CB74B0A57}"/>
              </a:ext>
            </a:extLst>
          </p:cNvPr>
          <p:cNvSpPr/>
          <p:nvPr/>
        </p:nvSpPr>
        <p:spPr bwMode="auto">
          <a:xfrm>
            <a:off x="2713859" y="8300632"/>
            <a:ext cx="1800000" cy="1800000"/>
          </a:xfrm>
          <a:prstGeom prst="ellipse">
            <a:avLst/>
          </a:prstGeom>
          <a:solidFill>
            <a:schemeClr val="accent5">
              <a:lumMod val="20000"/>
              <a:lumOff val="80000"/>
            </a:schemeClr>
          </a:solidFill>
          <a:ln>
            <a:solidFill>
              <a:schemeClr val="accent5">
                <a:lumMod val="50000"/>
              </a:schemeClr>
            </a:solidFill>
            <a:prstDash val="sysDash"/>
          </a:ln>
          <a:effectLst/>
        </p:spPr>
        <p:txBody>
          <a:bodyPr vert="horz" wrap="square" lIns="71991" tIns="0" rIns="71991" bIns="0" numCol="1" rtlCol="0" anchor="ctr" anchorCtr="0" compatLnSpc="1">
            <a:prstTxWarp prst="textNoShape">
              <a:avLst/>
            </a:prstTxWarp>
            <a:noAutofit/>
          </a:bodyPr>
          <a:lstStyle/>
          <a:p>
            <a:pPr algn="ctr" eaLnBrk="0" hangingPunct="0"/>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地方公共団体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テキスト ボックス 145"/>
          <p:cNvSpPr txBox="1"/>
          <p:nvPr/>
        </p:nvSpPr>
        <p:spPr>
          <a:xfrm>
            <a:off x="2670040" y="7092156"/>
            <a:ext cx="1974273"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様々な主体との連携</a:t>
            </a:r>
          </a:p>
        </p:txBody>
      </p:sp>
    </p:spTree>
    <p:extLst>
      <p:ext uri="{BB962C8B-B14F-4D97-AF65-F5344CB8AC3E}">
        <p14:creationId xmlns:p14="http://schemas.microsoft.com/office/powerpoint/2010/main" val="199150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グラフ 93"/>
          <p:cNvGraphicFramePr>
            <a:graphicFrameLocks/>
          </p:cNvGraphicFramePr>
          <p:nvPr>
            <p:extLst>
              <p:ext uri="{D42A27DB-BD31-4B8C-83A1-F6EECF244321}">
                <p14:modId xmlns:p14="http://schemas.microsoft.com/office/powerpoint/2010/main" val="952192682"/>
              </p:ext>
            </p:extLst>
          </p:nvPr>
        </p:nvGraphicFramePr>
        <p:xfrm>
          <a:off x="13521420" y="4811874"/>
          <a:ext cx="1368000" cy="972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2" name="グラフ 91"/>
          <p:cNvGraphicFramePr>
            <a:graphicFrameLocks/>
          </p:cNvGraphicFramePr>
          <p:nvPr>
            <p:extLst>
              <p:ext uri="{D42A27DB-BD31-4B8C-83A1-F6EECF244321}">
                <p14:modId xmlns:p14="http://schemas.microsoft.com/office/powerpoint/2010/main" val="961783161"/>
              </p:ext>
            </p:extLst>
          </p:nvPr>
        </p:nvGraphicFramePr>
        <p:xfrm>
          <a:off x="13521420" y="3963122"/>
          <a:ext cx="1368000" cy="972000"/>
        </p:xfrm>
        <a:graphic>
          <a:graphicData uri="http://schemas.openxmlformats.org/drawingml/2006/chart">
            <c:chart xmlns:c="http://schemas.openxmlformats.org/drawingml/2006/chart" xmlns:r="http://schemas.openxmlformats.org/officeDocument/2006/relationships" r:id="rId3"/>
          </a:graphicData>
        </a:graphic>
      </p:graphicFrame>
      <p:pic>
        <p:nvPicPr>
          <p:cNvPr id="31" name="図 3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692979" y="6327631"/>
            <a:ext cx="4181987" cy="1512000"/>
          </a:xfrm>
          <a:prstGeom prst="rect">
            <a:avLst/>
          </a:prstGeom>
        </p:spPr>
      </p:pic>
      <p:grpSp>
        <p:nvGrpSpPr>
          <p:cNvPr id="20" name="グループ化 19"/>
          <p:cNvGrpSpPr/>
          <p:nvPr/>
        </p:nvGrpSpPr>
        <p:grpSpPr>
          <a:xfrm>
            <a:off x="7815443" y="1418400"/>
            <a:ext cx="7553991" cy="6654360"/>
            <a:chOff x="144932" y="1541688"/>
            <a:chExt cx="7272808" cy="7067208"/>
          </a:xfrm>
        </p:grpSpPr>
        <p:sp>
          <p:nvSpPr>
            <p:cNvPr id="4" name="角丸四角形 3"/>
            <p:cNvSpPr/>
            <p:nvPr/>
          </p:nvSpPr>
          <p:spPr bwMode="auto">
            <a:xfrm>
              <a:off x="144932" y="1890094"/>
              <a:ext cx="7056784" cy="6699897"/>
            </a:xfrm>
            <a:prstGeom prst="roundRect">
              <a:avLst>
                <a:gd name="adj" fmla="val 911"/>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88" tIns="45195" rIns="90388" bIns="45195"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6"/>
            <p:cNvSpPr>
              <a:spLocks noChangeAspect="1"/>
            </p:cNvSpPr>
            <p:nvPr/>
          </p:nvSpPr>
          <p:spPr bwMode="auto">
            <a:xfrm>
              <a:off x="793005" y="2595933"/>
              <a:ext cx="2592287" cy="1042138"/>
            </a:xfrm>
            <a:prstGeom prst="ellipse">
              <a:avLst/>
            </a:prstGeom>
            <a:solidFill>
              <a:schemeClr val="tx2">
                <a:lumMod val="40000"/>
                <a:lumOff val="60000"/>
                <a:alpha val="50000"/>
              </a:scheme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製造業事業所数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全国最多</a:t>
              </a:r>
            </a:p>
          </p:txBody>
        </p:sp>
        <p:sp>
          <p:nvSpPr>
            <p:cNvPr id="11" name="角丸四角形 10"/>
            <p:cNvSpPr/>
            <p:nvPr/>
          </p:nvSpPr>
          <p:spPr bwMode="auto">
            <a:xfrm>
              <a:off x="2017140" y="3397732"/>
              <a:ext cx="1752282" cy="435442"/>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lnSpc>
                  <a:spcPts val="1086"/>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年工業統計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086"/>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（従業員４人以上の事業所）</a:t>
              </a:r>
            </a:p>
          </p:txBody>
        </p:sp>
        <p:sp>
          <p:nvSpPr>
            <p:cNvPr id="12" name="角丸四角形 11"/>
            <p:cNvSpPr/>
            <p:nvPr/>
          </p:nvSpPr>
          <p:spPr bwMode="auto">
            <a:xfrm>
              <a:off x="3776301" y="2313919"/>
              <a:ext cx="3641439" cy="1742432"/>
            </a:xfrm>
            <a:prstGeom prst="roundRect">
              <a:avLst>
                <a:gd name="adj" fmla="val 12827"/>
              </a:avLst>
            </a:prstGeom>
            <a:noFill/>
            <a:ln>
              <a:noFill/>
            </a:ln>
            <a:effectLst/>
          </p:spPr>
          <p:txBody>
            <a:bodyPr vert="horz" wrap="square" lIns="0" tIns="0" rIns="0" bIns="0" numCol="1" rtlCol="0" anchor="ctr" anchorCtr="0" compatLnSpc="1">
              <a:prstTxWarp prst="textNoShape">
                <a:avLst/>
              </a:prstTxWarp>
              <a:noAutofit/>
            </a:bodyPr>
            <a:lstStyle/>
            <a:p>
              <a:pPr eaLnBrk="0" hangingPunct="0">
                <a:lnSpc>
                  <a:spcPts val="1481"/>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＜部門別＞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金属製品・非鉄金属製造（</a:t>
              </a:r>
              <a:r>
                <a:rPr lang="ja-JP" altLang="en-US" sz="1200" b="1" dirty="0">
                  <a:latin typeface="HG創英角ｺﾞｼｯｸUB" panose="020B0909000000000000" pitchFamily="49" charset="-128"/>
                  <a:ea typeface="HG創英角ｺﾞｼｯｸUB" panose="020B0909000000000000" pitchFamily="49"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鉄鋼業（</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化学工業（</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はん用機械器具（</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電気機械器具製造（</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等</a:t>
              </a:r>
            </a:p>
          </p:txBody>
        </p:sp>
        <p:sp>
          <p:nvSpPr>
            <p:cNvPr id="29" name="角丸四角形 28"/>
            <p:cNvSpPr/>
            <p:nvPr/>
          </p:nvSpPr>
          <p:spPr bwMode="auto">
            <a:xfrm>
              <a:off x="5272496" y="6096216"/>
              <a:ext cx="1587524" cy="327970"/>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086"/>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年工業統計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086"/>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製造品出荷額等の特化係数</a:t>
              </a:r>
            </a:p>
          </p:txBody>
        </p:sp>
        <p:sp>
          <p:nvSpPr>
            <p:cNvPr id="27" name="角丸四角形 26"/>
            <p:cNvSpPr/>
            <p:nvPr/>
          </p:nvSpPr>
          <p:spPr bwMode="auto">
            <a:xfrm>
              <a:off x="6522343" y="4330070"/>
              <a:ext cx="524923" cy="157141"/>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東京</a:t>
              </a:r>
            </a:p>
          </p:txBody>
        </p:sp>
        <p:sp>
          <p:nvSpPr>
            <p:cNvPr id="28" name="角丸四角形 27"/>
            <p:cNvSpPr/>
            <p:nvPr/>
          </p:nvSpPr>
          <p:spPr bwMode="auto">
            <a:xfrm>
              <a:off x="6573152" y="5253868"/>
              <a:ext cx="423305" cy="210227"/>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神奈川</a:t>
              </a:r>
            </a:p>
          </p:txBody>
        </p:sp>
        <p:sp>
          <p:nvSpPr>
            <p:cNvPr id="10" name="Rectangle 3"/>
            <p:cNvSpPr>
              <a:spLocks noChangeArrowheads="1"/>
            </p:cNvSpPr>
            <p:nvPr/>
          </p:nvSpPr>
          <p:spPr bwMode="auto">
            <a:xfrm>
              <a:off x="549136" y="2250133"/>
              <a:ext cx="6292540" cy="324000"/>
            </a:xfrm>
            <a:prstGeom prst="rect">
              <a:avLst/>
            </a:prstGeom>
            <a:gradFill flip="none" rotWithShape="1">
              <a:gsLst>
                <a:gs pos="0">
                  <a:schemeClr val="tx2">
                    <a:lumMod val="60000"/>
                    <a:lumOff val="40000"/>
                    <a:alpha val="52000"/>
                  </a:schemeClr>
                </a:gs>
                <a:gs pos="76000">
                  <a:schemeClr val="tx2">
                    <a:lumMod val="60000"/>
                    <a:lumOff val="40000"/>
                    <a:alpha val="68000"/>
                  </a:schemeClr>
                </a:gs>
                <a:gs pos="100000">
                  <a:schemeClr val="accent1">
                    <a:lumMod val="75000"/>
                  </a:schemeClr>
                </a:gs>
              </a:gsLst>
              <a:path path="circle">
                <a:fillToRect l="50000" t="50000" r="50000" b="50000"/>
              </a:path>
              <a:tileRect/>
            </a:gradFill>
            <a:ln>
              <a:no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国際競争力と経済活力の源泉となるものづくり中小企業の集積</a:t>
              </a:r>
            </a:p>
          </p:txBody>
        </p:sp>
        <p:sp>
          <p:nvSpPr>
            <p:cNvPr id="129" name="Rectangle 3"/>
            <p:cNvSpPr>
              <a:spLocks noChangeArrowheads="1"/>
            </p:cNvSpPr>
            <p:nvPr/>
          </p:nvSpPr>
          <p:spPr bwMode="auto">
            <a:xfrm>
              <a:off x="571424" y="3907566"/>
              <a:ext cx="6342260" cy="324000"/>
            </a:xfrm>
            <a:prstGeom prst="rect">
              <a:avLst/>
            </a:prstGeom>
            <a:gradFill flip="none" rotWithShape="1">
              <a:gsLst>
                <a:gs pos="0">
                  <a:schemeClr val="tx2">
                    <a:lumMod val="60000"/>
                    <a:lumOff val="40000"/>
                    <a:alpha val="52000"/>
                  </a:schemeClr>
                </a:gs>
                <a:gs pos="76000">
                  <a:schemeClr val="tx2">
                    <a:lumMod val="60000"/>
                    <a:lumOff val="40000"/>
                    <a:alpha val="68000"/>
                  </a:schemeClr>
                </a:gs>
                <a:gs pos="100000">
                  <a:schemeClr val="accent1">
                    <a:lumMod val="75000"/>
                  </a:schemeClr>
                </a:gs>
              </a:gsLst>
              <a:path path="circle">
                <a:fillToRect l="50000" t="50000" r="50000" b="50000"/>
              </a:path>
              <a:tileRect/>
            </a:gradFill>
            <a:ln>
              <a:no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新たな技術・製品を次々と生み出すフルセット型の産業構造</a:t>
              </a:r>
            </a:p>
          </p:txBody>
        </p:sp>
        <p:sp>
          <p:nvSpPr>
            <p:cNvPr id="130" name="Rectangle 3"/>
            <p:cNvSpPr>
              <a:spLocks noChangeArrowheads="1"/>
            </p:cNvSpPr>
            <p:nvPr/>
          </p:nvSpPr>
          <p:spPr bwMode="auto">
            <a:xfrm>
              <a:off x="571424" y="6436908"/>
              <a:ext cx="6342260" cy="324000"/>
            </a:xfrm>
            <a:prstGeom prst="rect">
              <a:avLst/>
            </a:prstGeom>
            <a:gradFill flip="none" rotWithShape="1">
              <a:gsLst>
                <a:gs pos="0">
                  <a:schemeClr val="tx2">
                    <a:lumMod val="60000"/>
                    <a:lumOff val="40000"/>
                    <a:alpha val="52000"/>
                  </a:schemeClr>
                </a:gs>
                <a:gs pos="76000">
                  <a:schemeClr val="tx2">
                    <a:lumMod val="60000"/>
                    <a:lumOff val="40000"/>
                    <a:alpha val="68000"/>
                  </a:schemeClr>
                </a:gs>
                <a:gs pos="100000">
                  <a:schemeClr val="accent1">
                    <a:lumMod val="75000"/>
                  </a:schemeClr>
                </a:gs>
              </a:gsLst>
              <a:path path="circle">
                <a:fillToRect l="50000" t="50000" r="50000" b="50000"/>
              </a:path>
              <a:tileRect/>
            </a:gradFill>
            <a:ln>
              <a:no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活発な研究開発活動</a:t>
              </a:r>
            </a:p>
          </p:txBody>
        </p:sp>
        <p:sp>
          <p:nvSpPr>
            <p:cNvPr id="131" name="円/楕円 130"/>
            <p:cNvSpPr>
              <a:spLocks noChangeAspect="1"/>
            </p:cNvSpPr>
            <p:nvPr/>
          </p:nvSpPr>
          <p:spPr bwMode="auto">
            <a:xfrm>
              <a:off x="474940" y="4406975"/>
              <a:ext cx="2639821" cy="1612766"/>
            </a:xfrm>
            <a:prstGeom prst="ellipse">
              <a:avLst/>
            </a:prstGeom>
            <a:solidFill>
              <a:schemeClr val="tx2">
                <a:lumMod val="40000"/>
                <a:lumOff val="60000"/>
                <a:alpha val="50000"/>
              </a:scheme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一つ一つの部品から</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最終製品まで、</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多様なものづくり企業が</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厚みをもって、</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バランスよく集積</a:t>
              </a:r>
            </a:p>
          </p:txBody>
        </p:sp>
        <p:grpSp>
          <p:nvGrpSpPr>
            <p:cNvPr id="26" name="グループ化 25"/>
            <p:cNvGrpSpPr/>
            <p:nvPr/>
          </p:nvGrpSpPr>
          <p:grpSpPr>
            <a:xfrm>
              <a:off x="5101186" y="6858651"/>
              <a:ext cx="1627190" cy="1750245"/>
              <a:chOff x="12304862" y="2117238"/>
              <a:chExt cx="1925333" cy="2177098"/>
            </a:xfrm>
          </p:grpSpPr>
          <p:sp>
            <p:nvSpPr>
              <p:cNvPr id="135" name="角丸四角形 134"/>
              <p:cNvSpPr/>
              <p:nvPr/>
            </p:nvSpPr>
            <p:spPr bwMode="auto">
              <a:xfrm>
                <a:off x="13245942" y="3998562"/>
                <a:ext cx="984253" cy="295774"/>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lnSpc>
                    <a:spcPts val="1086"/>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特許庁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bwMode="auto">
              <a:xfrm>
                <a:off x="12304862" y="2117238"/>
                <a:ext cx="230086" cy="1988599"/>
              </a:xfrm>
              <a:prstGeom prst="ellipse">
                <a:avLst/>
              </a:prstGeom>
              <a:noFill/>
              <a:ln w="41275">
                <a:solidFill>
                  <a:srgbClr val="C00000"/>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3" name="円/楕円 132"/>
            <p:cNvSpPr>
              <a:spLocks noChangeAspect="1"/>
            </p:cNvSpPr>
            <p:nvPr/>
          </p:nvSpPr>
          <p:spPr bwMode="auto">
            <a:xfrm>
              <a:off x="384814" y="6808870"/>
              <a:ext cx="2441147" cy="1392329"/>
            </a:xfrm>
            <a:prstGeom prst="ellipse">
              <a:avLst/>
            </a:prstGeom>
            <a:solidFill>
              <a:schemeClr val="tx2">
                <a:lumMod val="40000"/>
                <a:lumOff val="60000"/>
                <a:alpha val="50000"/>
              </a:scheme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中小企業数に対する特許出願企業数の</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割合は年々増加</a:t>
              </a:r>
            </a:p>
          </p:txBody>
        </p:sp>
        <p:sp>
          <p:nvSpPr>
            <p:cNvPr id="6" name="角丸四角形 5"/>
            <p:cNvSpPr/>
            <p:nvPr/>
          </p:nvSpPr>
          <p:spPr>
            <a:xfrm>
              <a:off x="474940" y="1541688"/>
              <a:ext cx="6329507" cy="503121"/>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9749" tIns="29875" rIns="59749" bIns="29875" anchor="ctr">
              <a:noAutofit/>
            </a:bodyPr>
            <a:lstStyle/>
            <a:p>
              <a:pPr algn="ctr" defTabSz="1317269">
                <a:defRPr/>
              </a:pPr>
              <a:r>
                <a:rPr lang="ja-JP" altLang="en-US" sz="2000" b="1" dirty="0">
                  <a:latin typeface="Meiryo UI" pitchFamily="50" charset="-128"/>
                  <a:ea typeface="Meiryo UI" pitchFamily="50" charset="-128"/>
                  <a:cs typeface="Meiryo UI" pitchFamily="50" charset="-128"/>
                </a:rPr>
                <a:t>高度な技術を有し、多様で厚みのある中小企業の集積</a:t>
              </a:r>
            </a:p>
          </p:txBody>
        </p:sp>
      </p:grpSp>
      <p:sp>
        <p:nvSpPr>
          <p:cNvPr id="138" name="タイトル 1"/>
          <p:cNvSpPr txBox="1">
            <a:spLocks/>
          </p:cNvSpPr>
          <p:nvPr/>
        </p:nvSpPr>
        <p:spPr>
          <a:xfrm>
            <a:off x="-37716" y="1"/>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spc="300" dirty="0">
                <a:solidFill>
                  <a:schemeClr val="bg1"/>
                </a:solidFill>
              </a:rPr>
              <a:t>　　</a:t>
            </a:r>
            <a:r>
              <a:rPr lang="en-US" altLang="ja-JP" sz="3200" b="1" spc="300" dirty="0">
                <a:solidFill>
                  <a:schemeClr val="bg1"/>
                </a:solidFill>
              </a:rPr>
              <a:t>【</a:t>
            </a:r>
            <a:r>
              <a:rPr lang="ja-JP" altLang="en-US" sz="3200" b="1" spc="300" dirty="0">
                <a:solidFill>
                  <a:schemeClr val="bg1"/>
                </a:solidFill>
              </a:rPr>
              <a:t>参考</a:t>
            </a:r>
            <a:r>
              <a:rPr lang="en-US" altLang="ja-JP" sz="3200" b="1" spc="300" dirty="0">
                <a:solidFill>
                  <a:schemeClr val="bg1"/>
                </a:solidFill>
              </a:rPr>
              <a:t>】</a:t>
            </a:r>
            <a:r>
              <a:rPr lang="ja-JP" altLang="en-US" sz="3200" b="1" spc="300" dirty="0">
                <a:solidFill>
                  <a:schemeClr val="bg1"/>
                </a:solidFill>
              </a:rPr>
              <a:t>　　水素関連分野における大阪のポテンシャル</a:t>
            </a:r>
          </a:p>
        </p:txBody>
      </p:sp>
      <p:sp>
        <p:nvSpPr>
          <p:cNvPr id="158" name="正方形/長方形 157"/>
          <p:cNvSpPr/>
          <p:nvPr/>
        </p:nvSpPr>
        <p:spPr>
          <a:xfrm>
            <a:off x="271085" y="666304"/>
            <a:ext cx="14958397" cy="592588"/>
          </a:xfrm>
          <a:prstGeom prst="rect">
            <a:avLst/>
          </a:prstGeom>
          <a:no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80000" tIns="0" rIns="180000" bIns="0" rtlCol="0" anchor="ctr" anchorCtr="0">
            <a:noAutofit/>
          </a:bodyPr>
          <a:lstStyle/>
          <a:p>
            <a:pPr>
              <a:defRPr/>
            </a:pPr>
            <a:r>
              <a:rPr lang="ja-JP" altLang="en-US" sz="1800" b="1" dirty="0">
                <a:solidFill>
                  <a:schemeClr val="tx1"/>
                </a:solidFill>
                <a:latin typeface="Meiryo UI" pitchFamily="50" charset="-128"/>
                <a:ea typeface="Meiryo UI" pitchFamily="50" charset="-128"/>
                <a:cs typeface="Meiryo UI" pitchFamily="50" charset="-128"/>
              </a:rPr>
              <a:t>➢大阪府域には、水素関連分野に先進的に取り組む企業や、高い技術力を持つ多様で厚みのある中小企業が集積。</a:t>
            </a:r>
            <a:endParaRPr lang="en-US" altLang="ja-JP" sz="1800" b="1" dirty="0">
              <a:solidFill>
                <a:schemeClr val="tx1"/>
              </a:solidFill>
              <a:latin typeface="Meiryo UI" pitchFamily="50" charset="-128"/>
              <a:ea typeface="Meiryo UI" pitchFamily="50" charset="-128"/>
              <a:cs typeface="Meiryo UI" pitchFamily="50" charset="-128"/>
            </a:endParaRPr>
          </a:p>
          <a:p>
            <a:pPr>
              <a:defRPr/>
            </a:pPr>
            <a:r>
              <a:rPr lang="ja-JP" altLang="en-US" sz="1800" b="1" dirty="0">
                <a:solidFill>
                  <a:schemeClr val="tx1"/>
                </a:solidFill>
                <a:latin typeface="Meiryo UI" pitchFamily="50" charset="-128"/>
                <a:ea typeface="Meiryo UI" pitchFamily="50" charset="-128"/>
                <a:cs typeface="Meiryo UI" pitchFamily="50" charset="-128"/>
              </a:rPr>
              <a:t>　 大阪は、多種多様な技術が集約される水素関連産業の発展に大きく貢献できる。</a:t>
            </a:r>
            <a:endParaRPr lang="en-US" altLang="ja-JP" sz="1800" b="1" dirty="0">
              <a:solidFill>
                <a:schemeClr val="tx1"/>
              </a:solidFill>
              <a:latin typeface="Meiryo UI" pitchFamily="50" charset="-128"/>
              <a:ea typeface="Meiryo UI" pitchFamily="50" charset="-128"/>
              <a:cs typeface="Meiryo UI" pitchFamily="50" charset="-128"/>
            </a:endParaRPr>
          </a:p>
        </p:txBody>
      </p:sp>
      <p:grpSp>
        <p:nvGrpSpPr>
          <p:cNvPr id="22" name="グループ化 21"/>
          <p:cNvGrpSpPr/>
          <p:nvPr/>
        </p:nvGrpSpPr>
        <p:grpSpPr>
          <a:xfrm>
            <a:off x="186661" y="1418331"/>
            <a:ext cx="7363467" cy="6598133"/>
            <a:chOff x="7111242" y="1565221"/>
            <a:chExt cx="7089376" cy="6782889"/>
          </a:xfrm>
        </p:grpSpPr>
        <p:sp>
          <p:nvSpPr>
            <p:cNvPr id="116" name="Rectangle 3"/>
            <p:cNvSpPr>
              <a:spLocks noChangeArrowheads="1"/>
            </p:cNvSpPr>
            <p:nvPr/>
          </p:nvSpPr>
          <p:spPr bwMode="auto">
            <a:xfrm>
              <a:off x="12253137" y="6848998"/>
              <a:ext cx="1098883" cy="2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など多数</a:t>
              </a:r>
            </a:p>
          </p:txBody>
        </p:sp>
        <p:sp>
          <p:nvSpPr>
            <p:cNvPr id="140" name="角丸四角形 139"/>
            <p:cNvSpPr/>
            <p:nvPr/>
          </p:nvSpPr>
          <p:spPr bwMode="auto">
            <a:xfrm>
              <a:off x="7111242" y="1907168"/>
              <a:ext cx="7089376" cy="6440942"/>
            </a:xfrm>
            <a:prstGeom prst="roundRect">
              <a:avLst>
                <a:gd name="adj" fmla="val 911"/>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88" tIns="45195" rIns="90388" bIns="45195"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角丸四角形 140"/>
            <p:cNvSpPr/>
            <p:nvPr/>
          </p:nvSpPr>
          <p:spPr>
            <a:xfrm>
              <a:off x="7399274" y="1565221"/>
              <a:ext cx="6329507" cy="503121"/>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9749" tIns="29875" rIns="59749" bIns="29875" anchor="ctr">
              <a:noAutofit/>
            </a:bodyPr>
            <a:lstStyle/>
            <a:p>
              <a:pPr algn="ctr" defTabSz="1317269">
                <a:defRPr/>
              </a:pPr>
              <a:r>
                <a:rPr lang="ja-JP" altLang="en-US" sz="2000" b="1" dirty="0">
                  <a:latin typeface="Meiryo UI" pitchFamily="50" charset="-128"/>
                  <a:ea typeface="Meiryo UI" pitchFamily="50" charset="-128"/>
                  <a:cs typeface="Meiryo UI" pitchFamily="50" charset="-128"/>
                </a:rPr>
                <a:t>水素関連分野に先進的に取り組んでいる企業の存在</a:t>
              </a:r>
            </a:p>
          </p:txBody>
        </p:sp>
        <p:sp>
          <p:nvSpPr>
            <p:cNvPr id="155" name="Rectangle 3"/>
            <p:cNvSpPr>
              <a:spLocks noChangeArrowheads="1"/>
            </p:cNvSpPr>
            <p:nvPr/>
          </p:nvSpPr>
          <p:spPr bwMode="auto">
            <a:xfrm>
              <a:off x="7266398" y="2141285"/>
              <a:ext cx="6771012" cy="75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水素を活用する新たな製品・サービスの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創出等、</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多くの企業の中核となって産業をけん引するリーディングカンパニーから、高度な技術で産業の基盤を支える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サポーティングインダストリーまで、水素関連産業の先進企業が数多く集積</a:t>
              </a:r>
            </a:p>
          </p:txBody>
        </p:sp>
        <p:sp>
          <p:nvSpPr>
            <p:cNvPr id="16" name="二等辺三角形 15"/>
            <p:cNvSpPr/>
            <p:nvPr/>
          </p:nvSpPr>
          <p:spPr bwMode="auto">
            <a:xfrm>
              <a:off x="7975337" y="2789357"/>
              <a:ext cx="5061635" cy="4916481"/>
            </a:xfrm>
            <a:prstGeom prst="triangle">
              <a:avLst/>
            </a:prstGeom>
            <a:gradFill>
              <a:gsLst>
                <a:gs pos="25000">
                  <a:srgbClr val="00B050"/>
                </a:gs>
                <a:gs pos="0">
                  <a:srgbClr val="00B0F0"/>
                </a:gs>
                <a:gs pos="75000">
                  <a:schemeClr val="accent2">
                    <a:lumMod val="40000"/>
                    <a:lumOff val="60000"/>
                  </a:schemeClr>
                </a:gs>
                <a:gs pos="50000">
                  <a:srgbClr val="FFFF00"/>
                </a:gs>
                <a:gs pos="100000">
                  <a:schemeClr val="accent6">
                    <a:lumMod val="75000"/>
                  </a:schemeClr>
                </a:gs>
              </a:gsLst>
              <a:lin ang="5400000" scaled="0"/>
            </a:gradFill>
            <a:ln>
              <a:noFill/>
            </a:ln>
            <a:effectLst>
              <a:softEdge rad="190500"/>
            </a:effec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Rectangle 3"/>
            <p:cNvSpPr>
              <a:spLocks noChangeArrowheads="1"/>
            </p:cNvSpPr>
            <p:nvPr/>
          </p:nvSpPr>
          <p:spPr bwMode="auto">
            <a:xfrm>
              <a:off x="7858492" y="3012866"/>
              <a:ext cx="5277659" cy="396000"/>
            </a:xfrm>
            <a:prstGeom prst="rect">
              <a:avLst/>
            </a:prstGeom>
            <a:solidFill>
              <a:schemeClr val="bg1"/>
            </a:solidFill>
            <a:ln>
              <a:solidFill>
                <a:schemeClr val="accent1"/>
              </a:solid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水素関連産業をけん引するリーディングカンパニー</a:t>
              </a:r>
            </a:p>
          </p:txBody>
        </p:sp>
        <p:grpSp>
          <p:nvGrpSpPr>
            <p:cNvPr id="2" name="グループ化 1"/>
            <p:cNvGrpSpPr/>
            <p:nvPr/>
          </p:nvGrpSpPr>
          <p:grpSpPr>
            <a:xfrm>
              <a:off x="7831322" y="3437429"/>
              <a:ext cx="3047135" cy="1304762"/>
              <a:chOff x="7861715" y="4229517"/>
              <a:chExt cx="3047135" cy="1304762"/>
            </a:xfrm>
          </p:grpSpPr>
          <p:pic>
            <p:nvPicPr>
              <p:cNvPr id="8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2404" y="4557199"/>
                <a:ext cx="1575870" cy="62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テキスト ボックス 84"/>
              <p:cNvSpPr txBox="1"/>
              <p:nvPr/>
            </p:nvSpPr>
            <p:spPr>
              <a:xfrm>
                <a:off x="7861715" y="5197448"/>
                <a:ext cx="1717249" cy="158197"/>
              </a:xfrm>
              <a:prstGeom prst="rect">
                <a:avLst/>
              </a:prstGeom>
              <a:noFill/>
            </p:spPr>
            <p:txBody>
              <a:bodyPr wrap="square" lIns="0" tIns="0" rIns="0" bIns="0"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水素ローリー</a:t>
                </a:r>
              </a:p>
            </p:txBody>
          </p:sp>
          <p:pic>
            <p:nvPicPr>
              <p:cNvPr id="86" name="Picture 8" descr="http://www.iwatani.co.jp/jpn/userfiles/suiso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606686" y="4527115"/>
                <a:ext cx="1062687" cy="712591"/>
              </a:xfrm>
              <a:prstGeom prst="rect">
                <a:avLst/>
              </a:prstGeom>
              <a:noFill/>
              <a:extLst>
                <a:ext uri="{909E8E84-426E-40DD-AFC4-6F175D3DCCD1}">
                  <a14:hiddenFill xmlns:a14="http://schemas.microsoft.com/office/drawing/2010/main">
                    <a:solidFill>
                      <a:srgbClr val="FFFFFF"/>
                    </a:solidFill>
                  </a14:hiddenFill>
                </a:ext>
              </a:extLst>
            </p:spPr>
          </p:pic>
          <p:sp>
            <p:nvSpPr>
              <p:cNvPr id="87" name="テキスト ボックス 86"/>
              <p:cNvSpPr txBox="1"/>
              <p:nvPr/>
            </p:nvSpPr>
            <p:spPr>
              <a:xfrm>
                <a:off x="9374943" y="5217884"/>
                <a:ext cx="1533907" cy="316395"/>
              </a:xfrm>
              <a:prstGeom prst="rect">
                <a:avLst/>
              </a:prstGeom>
              <a:noFill/>
            </p:spPr>
            <p:txBody>
              <a:bodyPr wrap="square" lIns="0" tIns="0" rIns="0" bIns="0"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水素ステーション用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充填パッケージ</a:t>
                </a:r>
              </a:p>
            </p:txBody>
          </p:sp>
          <p:sp>
            <p:nvSpPr>
              <p:cNvPr id="88" name="Rectangle 3"/>
              <p:cNvSpPr>
                <a:spLocks noChangeArrowheads="1"/>
              </p:cNvSpPr>
              <p:nvPr/>
            </p:nvSpPr>
            <p:spPr bwMode="auto">
              <a:xfrm>
                <a:off x="8312927" y="4229517"/>
                <a:ext cx="2158042" cy="198365"/>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＜水素ステーション全般＞</a:t>
                </a:r>
              </a:p>
            </p:txBody>
          </p:sp>
        </p:grpSp>
        <p:grpSp>
          <p:nvGrpSpPr>
            <p:cNvPr id="39" name="グループ化 38"/>
            <p:cNvGrpSpPr/>
            <p:nvPr/>
          </p:nvGrpSpPr>
          <p:grpSpPr>
            <a:xfrm>
              <a:off x="7687306" y="4854697"/>
              <a:ext cx="1859657" cy="958996"/>
              <a:chOff x="7253347" y="2046385"/>
              <a:chExt cx="1859657" cy="958996"/>
            </a:xfrm>
          </p:grpSpPr>
          <p:sp>
            <p:nvSpPr>
              <p:cNvPr id="150" name="Rectangle 3"/>
              <p:cNvSpPr>
                <a:spLocks noChangeArrowheads="1"/>
              </p:cNvSpPr>
              <p:nvPr/>
            </p:nvSpPr>
            <p:spPr bwMode="auto">
              <a:xfrm>
                <a:off x="7311403" y="2046385"/>
                <a:ext cx="1801601" cy="238794"/>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＜液化水素製造＞</a:t>
                </a:r>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3347" y="2289046"/>
                <a:ext cx="1374364" cy="71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グループ化 2"/>
            <p:cNvGrpSpPr/>
            <p:nvPr/>
          </p:nvGrpSpPr>
          <p:grpSpPr>
            <a:xfrm>
              <a:off x="9271483" y="4805581"/>
              <a:ext cx="936103" cy="1224136"/>
              <a:chOff x="-233573" y="6695696"/>
              <a:chExt cx="936103" cy="1224136"/>
            </a:xfrm>
          </p:grpSpPr>
          <p:pic>
            <p:nvPicPr>
              <p:cNvPr id="102" name="Picture 10" descr="http://www.kajitech.com/images/pro/img_VT5-110GH-OL.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33573" y="6880527"/>
                <a:ext cx="904733" cy="1039305"/>
              </a:xfrm>
              <a:prstGeom prst="rect">
                <a:avLst/>
              </a:prstGeom>
              <a:noFill/>
              <a:extLst>
                <a:ext uri="{909E8E84-426E-40DD-AFC4-6F175D3DCCD1}">
                  <a14:hiddenFill xmlns:a14="http://schemas.microsoft.com/office/drawing/2010/main">
                    <a:solidFill>
                      <a:srgbClr val="FFFFFF"/>
                    </a:solidFill>
                  </a14:hiddenFill>
                </a:ext>
              </a:extLst>
            </p:spPr>
          </p:pic>
          <p:sp>
            <p:nvSpPr>
              <p:cNvPr id="118" name="Rectangle 3"/>
              <p:cNvSpPr>
                <a:spLocks noChangeArrowheads="1"/>
              </p:cNvSpPr>
              <p:nvPr/>
            </p:nvSpPr>
            <p:spPr bwMode="auto">
              <a:xfrm>
                <a:off x="-216471" y="6695696"/>
                <a:ext cx="919001" cy="231368"/>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＜圧縮機＞</a:t>
                </a:r>
              </a:p>
            </p:txBody>
          </p:sp>
        </p:grpSp>
        <p:grpSp>
          <p:nvGrpSpPr>
            <p:cNvPr id="14" name="グループ化 13"/>
            <p:cNvGrpSpPr/>
            <p:nvPr/>
          </p:nvGrpSpPr>
          <p:grpSpPr>
            <a:xfrm>
              <a:off x="10279594" y="5021605"/>
              <a:ext cx="1254882" cy="1003342"/>
              <a:chOff x="2574739" y="7789229"/>
              <a:chExt cx="1254881" cy="1003342"/>
            </a:xfrm>
          </p:grpSpPr>
          <p:pic>
            <p:nvPicPr>
              <p:cNvPr id="125" name="Picture 2" descr="E:\LIB\14 FCV(FC)\04_H27年度業務フォルダ\びわ湖メッセ（10月21日）\写真など\サムテック\蓄圧器２.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574739" y="8045941"/>
                <a:ext cx="1104817" cy="746630"/>
              </a:xfrm>
              <a:prstGeom prst="rect">
                <a:avLst/>
              </a:prstGeom>
              <a:noFill/>
              <a:extLst>
                <a:ext uri="{909E8E84-426E-40DD-AFC4-6F175D3DCCD1}">
                  <a14:hiddenFill xmlns:a14="http://schemas.microsoft.com/office/drawing/2010/main">
                    <a:solidFill>
                      <a:srgbClr val="FFFFFF"/>
                    </a:solidFill>
                  </a14:hiddenFill>
                </a:ext>
              </a:extLst>
            </p:spPr>
          </p:pic>
          <p:sp>
            <p:nvSpPr>
              <p:cNvPr id="127" name="Rectangle 3"/>
              <p:cNvSpPr>
                <a:spLocks noChangeArrowheads="1"/>
              </p:cNvSpPr>
              <p:nvPr/>
            </p:nvSpPr>
            <p:spPr bwMode="auto">
              <a:xfrm>
                <a:off x="2724690" y="7789229"/>
                <a:ext cx="1104930" cy="288828"/>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＜蓄圧器＞</a:t>
                </a:r>
              </a:p>
            </p:txBody>
          </p:sp>
        </p:grpSp>
        <p:grpSp>
          <p:nvGrpSpPr>
            <p:cNvPr id="30" name="グループ化 29"/>
            <p:cNvGrpSpPr/>
            <p:nvPr/>
          </p:nvGrpSpPr>
          <p:grpSpPr>
            <a:xfrm>
              <a:off x="8623410" y="6029717"/>
              <a:ext cx="1693761" cy="909942"/>
              <a:chOff x="5679004" y="6362252"/>
              <a:chExt cx="1693761" cy="909942"/>
            </a:xfrm>
          </p:grpSpPr>
          <p:pic>
            <p:nvPicPr>
              <p:cNvPr id="1026" name="Picture 2" descr="FC-8040 製品写真"/>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967036" y="6506268"/>
                <a:ext cx="765926" cy="765926"/>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3"/>
              <p:cNvSpPr>
                <a:spLocks noChangeArrowheads="1"/>
              </p:cNvSpPr>
              <p:nvPr/>
            </p:nvSpPr>
            <p:spPr bwMode="auto">
              <a:xfrm>
                <a:off x="5679004" y="6362252"/>
                <a:ext cx="1693761" cy="287022"/>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＜昇圧用ブロア＞</a:t>
                </a:r>
              </a:p>
            </p:txBody>
          </p:sp>
        </p:grpSp>
        <p:grpSp>
          <p:nvGrpSpPr>
            <p:cNvPr id="8" name="グループ化 7"/>
            <p:cNvGrpSpPr/>
            <p:nvPr/>
          </p:nvGrpSpPr>
          <p:grpSpPr>
            <a:xfrm>
              <a:off x="7543290" y="6749797"/>
              <a:ext cx="1749534" cy="864096"/>
              <a:chOff x="1919282" y="6505635"/>
              <a:chExt cx="1749534" cy="864096"/>
            </a:xfrm>
          </p:grpSpPr>
          <p:pic>
            <p:nvPicPr>
              <p:cNvPr id="109" name="Picture 2"/>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351330" y="6681469"/>
                <a:ext cx="733500" cy="68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9" name="Rectangle 3"/>
              <p:cNvSpPr>
                <a:spLocks noChangeArrowheads="1"/>
              </p:cNvSpPr>
              <p:nvPr/>
            </p:nvSpPr>
            <p:spPr bwMode="auto">
              <a:xfrm>
                <a:off x="1919282" y="6505635"/>
                <a:ext cx="1749534" cy="240966"/>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＜バルブ・配管類＞</a:t>
                </a:r>
              </a:p>
            </p:txBody>
          </p:sp>
        </p:grpSp>
        <p:grpSp>
          <p:nvGrpSpPr>
            <p:cNvPr id="13" name="グループ化 12"/>
            <p:cNvGrpSpPr/>
            <p:nvPr/>
          </p:nvGrpSpPr>
          <p:grpSpPr>
            <a:xfrm>
              <a:off x="10423610" y="6029717"/>
              <a:ext cx="1151932" cy="864096"/>
              <a:chOff x="-525154" y="7681452"/>
              <a:chExt cx="1151932" cy="864096"/>
            </a:xfrm>
          </p:grpSpPr>
          <p:pic>
            <p:nvPicPr>
              <p:cNvPr id="105" name="Picture 5"/>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23068" y="7979244"/>
                <a:ext cx="806026" cy="56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Rectangle 3"/>
              <p:cNvSpPr>
                <a:spLocks noChangeArrowheads="1"/>
              </p:cNvSpPr>
              <p:nvPr/>
            </p:nvSpPr>
            <p:spPr bwMode="auto">
              <a:xfrm>
                <a:off x="-525154" y="7681452"/>
                <a:ext cx="1151932" cy="240743"/>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＜水素センサ＞</a:t>
                </a:r>
              </a:p>
            </p:txBody>
          </p:sp>
        </p:grpSp>
        <p:grpSp>
          <p:nvGrpSpPr>
            <p:cNvPr id="15" name="グループ化 14"/>
            <p:cNvGrpSpPr/>
            <p:nvPr/>
          </p:nvGrpSpPr>
          <p:grpSpPr>
            <a:xfrm>
              <a:off x="9703530" y="6605781"/>
              <a:ext cx="1196025" cy="745271"/>
              <a:chOff x="4980958" y="7661005"/>
              <a:chExt cx="1196024" cy="737200"/>
            </a:xfrm>
          </p:grpSpPr>
          <p:pic>
            <p:nvPicPr>
              <p:cNvPr id="126" name="Picture 2" descr="E:\LIB\14 FCV(FC)\04_H27年度業務フォルダ\びわ湖メッセ（10月21日）\写真など\DSC04257.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980958" y="7874696"/>
                <a:ext cx="791433" cy="523509"/>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3"/>
              <p:cNvSpPr>
                <a:spLocks noChangeArrowheads="1"/>
              </p:cNvSpPr>
              <p:nvPr/>
            </p:nvSpPr>
            <p:spPr bwMode="auto">
              <a:xfrm>
                <a:off x="4999720" y="7661005"/>
                <a:ext cx="1177262" cy="256509"/>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＜パッキン＞</a:t>
                </a:r>
              </a:p>
            </p:txBody>
          </p:sp>
        </p:grpSp>
        <p:grpSp>
          <p:nvGrpSpPr>
            <p:cNvPr id="19" name="グループ化 18"/>
            <p:cNvGrpSpPr/>
            <p:nvPr/>
          </p:nvGrpSpPr>
          <p:grpSpPr>
            <a:xfrm>
              <a:off x="11431722" y="6533773"/>
              <a:ext cx="1656184" cy="892693"/>
              <a:chOff x="17528385" y="5388819"/>
              <a:chExt cx="1656184" cy="892693"/>
            </a:xfrm>
          </p:grpSpPr>
          <p:sp>
            <p:nvSpPr>
              <p:cNvPr id="120" name="Rectangle 3"/>
              <p:cNvSpPr>
                <a:spLocks noChangeArrowheads="1"/>
              </p:cNvSpPr>
              <p:nvPr/>
            </p:nvSpPr>
            <p:spPr bwMode="auto">
              <a:xfrm>
                <a:off x="17528385" y="5388819"/>
                <a:ext cx="1656184" cy="238795"/>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＜燃料電池用部材＞</a:t>
                </a:r>
              </a:p>
            </p:txBody>
          </p:sp>
          <p:pic>
            <p:nvPicPr>
              <p:cNvPr id="1032" name="Picture 8" descr="紙おむつ 写真"/>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672401" y="5679877"/>
                <a:ext cx="727350" cy="601635"/>
              </a:xfrm>
              <a:prstGeom prst="rect">
                <a:avLst/>
              </a:prstGeom>
              <a:noFill/>
              <a:extLst>
                <a:ext uri="{909E8E84-426E-40DD-AFC4-6F175D3DCCD1}">
                  <a14:hiddenFill xmlns:a14="http://schemas.microsoft.com/office/drawing/2010/main">
                    <a:solidFill>
                      <a:srgbClr val="FFFFFF"/>
                    </a:solidFill>
                  </a14:hiddenFill>
                </a:ext>
              </a:extLst>
            </p:spPr>
          </p:pic>
        </p:grpSp>
        <p:sp>
          <p:nvSpPr>
            <p:cNvPr id="132" name="テキスト ボックス 2"/>
            <p:cNvSpPr txBox="1">
              <a:spLocks noChangeArrowheads="1"/>
            </p:cNvSpPr>
            <p:nvPr/>
          </p:nvSpPr>
          <p:spPr bwMode="auto">
            <a:xfrm>
              <a:off x="12484246" y="7260327"/>
              <a:ext cx="1467756" cy="209550"/>
            </a:xfrm>
            <a:prstGeom prst="rect">
              <a:avLst/>
            </a:prstGeom>
            <a:noFill/>
            <a:ln w="0">
              <a:noFill/>
              <a:prstDash val="sysDash"/>
            </a:ln>
          </p:spPr>
          <p:txBody>
            <a:bodyPr lIns="0" tIns="0" rIns="0" bIns="0" anchor="ctr"/>
            <a:lstStyle/>
            <a:p>
              <a:pPr>
                <a:lnSpc>
                  <a:spcPts val="1095"/>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（写真の出典）</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1095"/>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各社のホームページ等</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10927666" y="3437429"/>
              <a:ext cx="1413306" cy="1188032"/>
              <a:chOff x="10927666" y="3437429"/>
              <a:chExt cx="1413306" cy="1188032"/>
            </a:xfrm>
          </p:grpSpPr>
          <p:sp>
            <p:nvSpPr>
              <p:cNvPr id="151" name="Rectangle 3"/>
              <p:cNvSpPr>
                <a:spLocks noChangeArrowheads="1"/>
              </p:cNvSpPr>
              <p:nvPr/>
            </p:nvSpPr>
            <p:spPr bwMode="auto">
              <a:xfrm>
                <a:off x="10927666" y="3437429"/>
                <a:ext cx="1413306" cy="242661"/>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＜エネファーム＞</a:t>
                </a:r>
              </a:p>
            </p:txBody>
          </p:sp>
          <p:pic>
            <p:nvPicPr>
              <p:cNvPr id="5" name="Picture 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1131794" y="3708539"/>
                <a:ext cx="695033" cy="91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42" name="Rectangle 3"/>
          <p:cNvSpPr>
            <a:spLocks noChangeArrowheads="1"/>
          </p:cNvSpPr>
          <p:nvPr/>
        </p:nvSpPr>
        <p:spPr bwMode="auto">
          <a:xfrm>
            <a:off x="828909" y="7232198"/>
            <a:ext cx="5939445" cy="385214"/>
          </a:xfrm>
          <a:prstGeom prst="rect">
            <a:avLst/>
          </a:prstGeom>
          <a:solidFill>
            <a:schemeClr val="bg1"/>
          </a:solidFill>
          <a:ln>
            <a:solidFill>
              <a:schemeClr val="accent1"/>
            </a:solid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先進的に取り組むサポーティングインダストリー</a:t>
            </a:r>
          </a:p>
        </p:txBody>
      </p:sp>
      <p:sp>
        <p:nvSpPr>
          <p:cNvPr id="117" name="角丸四角形 116"/>
          <p:cNvSpPr/>
          <p:nvPr/>
        </p:nvSpPr>
        <p:spPr bwMode="auto">
          <a:xfrm>
            <a:off x="3822269" y="7880615"/>
            <a:ext cx="7830500" cy="2323520"/>
          </a:xfrm>
          <a:prstGeom prst="roundRect">
            <a:avLst>
              <a:gd name="adj" fmla="val 7630"/>
            </a:avLst>
          </a:prstGeom>
          <a:solidFill>
            <a:schemeClr val="tx2">
              <a:lumMod val="20000"/>
              <a:lumOff val="80000"/>
            </a:schemeClr>
          </a:solidFill>
          <a:ln w="12700">
            <a:solidFill>
              <a:schemeClr val="tx2">
                <a:lumMod val="75000"/>
              </a:schemeClr>
            </a:solidFill>
            <a:miter lim="800000"/>
            <a:headEnd/>
            <a:tailEnd/>
          </a:ln>
          <a:effec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0" name="グループ化 99"/>
          <p:cNvGrpSpPr/>
          <p:nvPr/>
        </p:nvGrpSpPr>
        <p:grpSpPr>
          <a:xfrm>
            <a:off x="3839110" y="7652479"/>
            <a:ext cx="7679200" cy="2601227"/>
            <a:chOff x="-1877982" y="5638041"/>
            <a:chExt cx="13047773" cy="4573935"/>
          </a:xfrm>
        </p:grpSpPr>
        <p:sp>
          <p:nvSpPr>
            <p:cNvPr id="103" name="正方形/長方形 102"/>
            <p:cNvSpPr/>
            <p:nvPr/>
          </p:nvSpPr>
          <p:spPr>
            <a:xfrm>
              <a:off x="6211432" y="9598632"/>
              <a:ext cx="4958359" cy="613344"/>
            </a:xfrm>
            <a:prstGeom prst="rect">
              <a:avLst/>
            </a:prstGeom>
          </p:spPr>
          <p:txBody>
            <a:bodyPr wrap="square">
              <a:spAutoFit/>
            </a:bodyPr>
            <a:lstStyle/>
            <a:p>
              <a:pPr>
                <a:lnSpc>
                  <a:spcPts val="987"/>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出典：日経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BP</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クリーンテック研究所</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nSpc>
                  <a:spcPts val="987"/>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「世界水素インフラプロジェクト総覧」より</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NEDO</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grpSp>
          <p:nvGrpSpPr>
            <p:cNvPr id="106" name="グループ化 105"/>
            <p:cNvGrpSpPr/>
            <p:nvPr/>
          </p:nvGrpSpPr>
          <p:grpSpPr>
            <a:xfrm>
              <a:off x="-1877982" y="5638041"/>
              <a:ext cx="6305408" cy="4430555"/>
              <a:chOff x="4541212" y="6726875"/>
              <a:chExt cx="6305408" cy="4430555"/>
            </a:xfrm>
          </p:grpSpPr>
          <p:pic>
            <p:nvPicPr>
              <p:cNvPr id="107" name="Picture 8"/>
              <p:cNvPicPr>
                <a:picLocks noChangeAspect="1" noChangeArrowheads="1"/>
              </p:cNvPicPr>
              <p:nvPr/>
            </p:nvPicPr>
            <p:blipFill>
              <a:blip r:embed="rId16" cstate="print">
                <a:extLst>
                  <a:ext uri="{BEBA8EAE-BF5A-486C-A8C5-ECC9F3942E4B}">
                    <a14:imgProps xmlns:a14="http://schemas.microsoft.com/office/drawing/2010/main">
                      <a14:imgLayer r:embed="rId17">
                        <a14:imgEffect>
                          <a14:sharpenSoften amount="61000"/>
                        </a14:imgEffect>
                      </a14:imgLayer>
                    </a14:imgProps>
                  </a:ext>
                  <a:ext uri="{28A0092B-C50C-407E-A947-70E740481C1C}">
                    <a14:useLocalDpi xmlns:a14="http://schemas.microsoft.com/office/drawing/2010/main"/>
                  </a:ext>
                </a:extLst>
              </a:blip>
              <a:srcRect/>
              <a:stretch>
                <a:fillRect/>
              </a:stretch>
            </p:blipFill>
            <p:spPr bwMode="auto">
              <a:xfrm>
                <a:off x="6831831" y="8368191"/>
                <a:ext cx="4014789" cy="278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 name="円弧 107"/>
              <p:cNvSpPr/>
              <p:nvPr/>
            </p:nvSpPr>
            <p:spPr>
              <a:xfrm flipV="1">
                <a:off x="4541212" y="6726875"/>
                <a:ext cx="5359044" cy="3977160"/>
              </a:xfrm>
              <a:prstGeom prst="arc">
                <a:avLst>
                  <a:gd name="adj1" fmla="val 16200000"/>
                  <a:gd name="adj2" fmla="val 91843"/>
                </a:avLst>
              </a:prstGeom>
              <a:ln w="203200">
                <a:gradFill>
                  <a:gsLst>
                    <a:gs pos="26000">
                      <a:srgbClr val="87AEDD">
                        <a:alpha val="74000"/>
                      </a:srgbClr>
                    </a:gs>
                    <a:gs pos="0">
                      <a:schemeClr val="accent1">
                        <a:lumMod val="40000"/>
                        <a:lumOff val="60000"/>
                        <a:alpha val="14000"/>
                      </a:schemeClr>
                    </a:gs>
                    <a:gs pos="47000">
                      <a:schemeClr val="tx2">
                        <a:lumMod val="60000"/>
                        <a:lumOff val="40000"/>
                        <a:alpha val="85000"/>
                      </a:schemeClr>
                    </a:gs>
                    <a:gs pos="100000">
                      <a:schemeClr val="tx2">
                        <a:lumMod val="75000"/>
                        <a:alpha val="83000"/>
                      </a:schemeClr>
                    </a:gs>
                  </a:gsLst>
                  <a:lin ang="5400000" scaled="0"/>
                </a:gra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112" name="角丸四角形 111"/>
          <p:cNvSpPr/>
          <p:nvPr/>
        </p:nvSpPr>
        <p:spPr bwMode="auto">
          <a:xfrm>
            <a:off x="8064599" y="8493039"/>
            <a:ext cx="3191276" cy="1416935"/>
          </a:xfrm>
          <a:prstGeom prst="roundRect">
            <a:avLst>
              <a:gd name="adj" fmla="val 35510"/>
            </a:avLst>
          </a:prstGeom>
          <a:gradFill>
            <a:gsLst>
              <a:gs pos="0">
                <a:schemeClr val="tx2">
                  <a:lumMod val="75000"/>
                </a:schemeClr>
              </a:gs>
              <a:gs pos="80000">
                <a:schemeClr val="accent1">
                  <a:lumMod val="75000"/>
                </a:schemeClr>
              </a:gs>
              <a:gs pos="100000">
                <a:schemeClr val="accent1">
                  <a:lumMod val="75000"/>
                </a:schemeClr>
              </a:gs>
            </a:gsLst>
            <a:lin ang="16200000" scaled="1"/>
          </a:gradFill>
          <a:ln>
            <a:noFill/>
          </a:ln>
          <a:effectLst/>
        </p:spPr>
        <p:txBody>
          <a:bodyPr vert="horz" wrap="square" lIns="35543" tIns="0" rIns="35543" bIns="0" numCol="1" rtlCol="0" anchor="ctr" anchorCtr="0" compatLnSpc="1">
            <a:prstTxWarp prst="textNoShape">
              <a:avLst/>
            </a:prstTxWarp>
            <a:noAutofit/>
          </a:bodyPr>
          <a:lstStyle/>
          <a:p>
            <a:pPr algn="ctr" eaLnBrk="0" hangingPunct="0"/>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市場が本格成長する前に</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府内企業が参入することで</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競争優位性を獲得</a:t>
            </a:r>
          </a:p>
        </p:txBody>
      </p:sp>
      <p:sp>
        <p:nvSpPr>
          <p:cNvPr id="113" name="右矢印 112"/>
          <p:cNvSpPr/>
          <p:nvPr/>
        </p:nvSpPr>
        <p:spPr bwMode="auto">
          <a:xfrm>
            <a:off x="7534040" y="8352945"/>
            <a:ext cx="563707" cy="1748510"/>
          </a:xfrm>
          <a:prstGeom prst="rightArrow">
            <a:avLst/>
          </a:prstGeom>
          <a:solidFill>
            <a:schemeClr val="tx2">
              <a:lumMod val="60000"/>
              <a:lumOff val="40000"/>
            </a:schemeClr>
          </a:solidFill>
          <a:ln>
            <a:noFill/>
          </a:ln>
          <a:effec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Rectangle 3"/>
          <p:cNvSpPr>
            <a:spLocks noChangeArrowheads="1"/>
          </p:cNvSpPr>
          <p:nvPr/>
        </p:nvSpPr>
        <p:spPr bwMode="auto">
          <a:xfrm>
            <a:off x="5347308" y="8370118"/>
            <a:ext cx="2373742" cy="19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＜世界の水素関連市場予測＞</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曲折矢印 120"/>
          <p:cNvSpPr/>
          <p:nvPr/>
        </p:nvSpPr>
        <p:spPr bwMode="auto">
          <a:xfrm rot="10800000">
            <a:off x="11458134" y="7981199"/>
            <a:ext cx="1245873" cy="1465436"/>
          </a:xfrm>
          <a:prstGeom prst="bentArrow">
            <a:avLst>
              <a:gd name="adj1" fmla="val 37515"/>
              <a:gd name="adj2" fmla="val 33447"/>
              <a:gd name="adj3" fmla="val 25000"/>
              <a:gd name="adj4" fmla="val 56992"/>
            </a:avLst>
          </a:prstGeom>
          <a:solidFill>
            <a:schemeClr val="tx2">
              <a:lumMod val="60000"/>
              <a:lumOff val="40000"/>
            </a:schemeClr>
          </a:solidFill>
          <a:ln>
            <a:noFill/>
          </a:ln>
          <a:effectLst/>
        </p:spPr>
        <p:txBody>
          <a:bodyPr vert="horz" wrap="square" lIns="90268" tIns="45134" rIns="90268" bIns="45134"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曲折矢印 121"/>
          <p:cNvSpPr/>
          <p:nvPr/>
        </p:nvSpPr>
        <p:spPr bwMode="auto">
          <a:xfrm rot="10800000" flipH="1">
            <a:off x="2979553" y="7913598"/>
            <a:ext cx="1245873" cy="1465436"/>
          </a:xfrm>
          <a:prstGeom prst="bentArrow">
            <a:avLst>
              <a:gd name="adj1" fmla="val 37515"/>
              <a:gd name="adj2" fmla="val 33447"/>
              <a:gd name="adj3" fmla="val 25000"/>
              <a:gd name="adj4" fmla="val 56992"/>
            </a:avLst>
          </a:prstGeom>
          <a:solidFill>
            <a:schemeClr val="tx2">
              <a:lumMod val="60000"/>
              <a:lumOff val="40000"/>
            </a:schemeClr>
          </a:solidFill>
          <a:ln>
            <a:noFill/>
          </a:ln>
          <a:effectLst/>
        </p:spPr>
        <p:txBody>
          <a:bodyPr vert="horz" wrap="square" lIns="90268" tIns="45134" rIns="90268" bIns="45134"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角丸四角形 122"/>
          <p:cNvSpPr/>
          <p:nvPr/>
        </p:nvSpPr>
        <p:spPr>
          <a:xfrm>
            <a:off x="4325873" y="7753957"/>
            <a:ext cx="6574219" cy="598989"/>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8990" tIns="29496" rIns="58990" bIns="29496" anchor="ctr">
            <a:noAutofit/>
          </a:bodyPr>
          <a:lstStyle/>
          <a:p>
            <a:pPr algn="ctr" defTabSz="1317269">
              <a:defRPr/>
            </a:pPr>
            <a:r>
              <a:rPr lang="ja-JP" altLang="en-US" sz="1800" b="1" dirty="0">
                <a:latin typeface="Meiryo UI" pitchFamily="50" charset="-128"/>
                <a:ea typeface="Meiryo UI" pitchFamily="50" charset="-128"/>
                <a:cs typeface="Meiryo UI" pitchFamily="50" charset="-128"/>
              </a:rPr>
              <a:t>水素は、様々な用途への活用が可能であり、</a:t>
            </a:r>
            <a:endParaRPr lang="en-US" altLang="ja-JP" sz="1800" b="1" dirty="0">
              <a:latin typeface="Meiryo UI" pitchFamily="50" charset="-128"/>
              <a:ea typeface="Meiryo UI" pitchFamily="50" charset="-128"/>
              <a:cs typeface="Meiryo UI" pitchFamily="50" charset="-128"/>
            </a:endParaRPr>
          </a:p>
          <a:p>
            <a:pPr algn="ctr" defTabSz="1317269">
              <a:defRPr/>
            </a:pPr>
            <a:r>
              <a:rPr lang="ja-JP" altLang="en-US" sz="1800" b="1" dirty="0">
                <a:latin typeface="Meiryo UI" pitchFamily="50" charset="-128"/>
                <a:ea typeface="Meiryo UI" pitchFamily="50" charset="-128"/>
                <a:cs typeface="Meiryo UI" pitchFamily="50" charset="-128"/>
              </a:rPr>
              <a:t>今後、大きく成長することが期待されている市場</a:t>
            </a:r>
          </a:p>
        </p:txBody>
      </p:sp>
      <p:sp>
        <p:nvSpPr>
          <p:cNvPr id="89" name="タイトル 1"/>
          <p:cNvSpPr txBox="1">
            <a:spLocks/>
          </p:cNvSpPr>
          <p:nvPr/>
        </p:nvSpPr>
        <p:spPr>
          <a:xfrm>
            <a:off x="14492192" y="115042"/>
            <a:ext cx="941875" cy="409693"/>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参考１</a:t>
            </a:r>
          </a:p>
        </p:txBody>
      </p:sp>
      <p:pic>
        <p:nvPicPr>
          <p:cNvPr id="24" name="Picture 2" descr="C:\Users\ShimaguchiS\AppData\Local\Microsoft\Windows\Temporary Internet Files\Content.Outlook\ONLP7RQS\水素発生装置.jp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004346" y="4609078"/>
            <a:ext cx="732619" cy="1005185"/>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3"/>
          <p:cNvSpPr>
            <a:spLocks noChangeArrowheads="1"/>
          </p:cNvSpPr>
          <p:nvPr/>
        </p:nvSpPr>
        <p:spPr bwMode="auto">
          <a:xfrm>
            <a:off x="4572298" y="4466462"/>
            <a:ext cx="1871255" cy="232290"/>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＜水電解式水素製造＞</a:t>
            </a:r>
          </a:p>
        </p:txBody>
      </p:sp>
      <p:sp>
        <p:nvSpPr>
          <p:cNvPr id="93" name="Rectangle 3"/>
          <p:cNvSpPr>
            <a:spLocks noChangeArrowheads="1"/>
          </p:cNvSpPr>
          <p:nvPr/>
        </p:nvSpPr>
        <p:spPr bwMode="auto">
          <a:xfrm>
            <a:off x="5709661" y="3276835"/>
            <a:ext cx="1467948" cy="236051"/>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＜水素船＞</a:t>
            </a:r>
          </a:p>
        </p:txBody>
      </p:sp>
      <p:pic>
        <p:nvPicPr>
          <p:cNvPr id="18" name="図 17"/>
          <p:cNvPicPr>
            <a:picLocks noChangeAspect="1"/>
          </p:cNvPicPr>
          <p:nvPr/>
        </p:nvPicPr>
        <p:blipFill>
          <a:blip r:embed="rId19"/>
          <a:stretch>
            <a:fillRect/>
          </a:stretch>
        </p:blipFill>
        <p:spPr>
          <a:xfrm>
            <a:off x="5369968" y="3538348"/>
            <a:ext cx="1822843" cy="790831"/>
          </a:xfrm>
          <a:prstGeom prst="rect">
            <a:avLst/>
          </a:prstGeom>
        </p:spPr>
      </p:pic>
      <p:graphicFrame>
        <p:nvGraphicFramePr>
          <p:cNvPr id="91" name="グラフ 90"/>
          <p:cNvGraphicFramePr>
            <a:graphicFrameLocks/>
          </p:cNvGraphicFramePr>
          <p:nvPr>
            <p:extLst>
              <p:ext uri="{D42A27DB-BD31-4B8C-83A1-F6EECF244321}">
                <p14:modId xmlns:p14="http://schemas.microsoft.com/office/powerpoint/2010/main" val="3884652073"/>
              </p:ext>
            </p:extLst>
          </p:nvPr>
        </p:nvGraphicFramePr>
        <p:xfrm>
          <a:off x="10623188" y="3935254"/>
          <a:ext cx="3420000" cy="2124000"/>
        </p:xfrm>
        <a:graphic>
          <a:graphicData uri="http://schemas.openxmlformats.org/drawingml/2006/chart">
            <c:chart xmlns:c="http://schemas.openxmlformats.org/drawingml/2006/chart" xmlns:r="http://schemas.openxmlformats.org/officeDocument/2006/relationships" r:id="rId20"/>
          </a:graphicData>
        </a:graphic>
      </p:graphicFrame>
    </p:spTree>
    <p:extLst>
      <p:ext uri="{BB962C8B-B14F-4D97-AF65-F5344CB8AC3E}">
        <p14:creationId xmlns:p14="http://schemas.microsoft.com/office/powerpoint/2010/main" val="100654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7815443" y="1746452"/>
            <a:ext cx="7329615" cy="8136875"/>
          </a:xfrm>
          <a:prstGeom prst="roundRect">
            <a:avLst>
              <a:gd name="adj" fmla="val 911"/>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88" tIns="45195" rIns="90388" bIns="45195" numCol="1" spcCol="0" rtlCol="0" anchor="ctr" anchorCtr="0" compatLnSpc="1">
            <a:prstTxWarp prst="textNoShape">
              <a:avLst/>
            </a:prstTxWarp>
            <a:noAutofit/>
          </a:bodyPr>
          <a:lstStyle/>
          <a:p>
            <a:pPr algn="ctr" eaLnBrk="0" hangingPunct="0"/>
            <a:endPar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8158210" y="1418400"/>
            <a:ext cx="6574220" cy="540000"/>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9749" tIns="29875" rIns="59749" bIns="29875" anchor="ctr">
            <a:noAutofit/>
          </a:bodyPr>
          <a:lstStyle/>
          <a:p>
            <a:pPr algn="ctr" defTabSz="1317269">
              <a:defRPr/>
            </a:pPr>
            <a:r>
              <a:rPr lang="en-US" altLang="ja-JP" sz="2400" b="1" dirty="0">
                <a:solidFill>
                  <a:schemeClr val="bg1"/>
                </a:solidFill>
                <a:latin typeface="Meiryo UI" pitchFamily="50" charset="-128"/>
                <a:ea typeface="Meiryo UI" pitchFamily="50" charset="-128"/>
                <a:cs typeface="Meiryo UI" pitchFamily="50" charset="-128"/>
              </a:rPr>
              <a:t>FC</a:t>
            </a:r>
            <a:r>
              <a:rPr lang="ja-JP" altLang="en-US" sz="2400" b="1" dirty="0">
                <a:solidFill>
                  <a:schemeClr val="bg1"/>
                </a:solidFill>
                <a:latin typeface="Meiryo UI" pitchFamily="50" charset="-128"/>
                <a:ea typeface="Meiryo UI" pitchFamily="50" charset="-128"/>
                <a:cs typeface="Meiryo UI" pitchFamily="50" charset="-128"/>
              </a:rPr>
              <a:t>船研究会</a:t>
            </a:r>
          </a:p>
        </p:txBody>
      </p:sp>
      <p:sp>
        <p:nvSpPr>
          <p:cNvPr id="138" name="タイトル 1"/>
          <p:cNvSpPr txBox="1">
            <a:spLocks/>
          </p:cNvSpPr>
          <p:nvPr/>
        </p:nvSpPr>
        <p:spPr>
          <a:xfrm>
            <a:off x="-37716" y="1"/>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spc="300" dirty="0">
                <a:solidFill>
                  <a:schemeClr val="bg1"/>
                </a:solidFill>
                <a:latin typeface="+mn-ea"/>
                <a:ea typeface="+mn-ea"/>
              </a:rPr>
              <a:t>　　</a:t>
            </a:r>
            <a:r>
              <a:rPr lang="en-US" altLang="ja-JP" sz="3200" b="1" spc="300" dirty="0">
                <a:solidFill>
                  <a:schemeClr val="bg1"/>
                </a:solidFill>
                <a:latin typeface="+mn-ea"/>
                <a:ea typeface="+mn-ea"/>
              </a:rPr>
              <a:t>【</a:t>
            </a:r>
            <a:r>
              <a:rPr lang="ja-JP" altLang="en-US" sz="3200" b="1" spc="300" dirty="0">
                <a:solidFill>
                  <a:schemeClr val="bg1"/>
                </a:solidFill>
                <a:latin typeface="+mn-ea"/>
                <a:ea typeface="+mn-ea"/>
              </a:rPr>
              <a:t>参考</a:t>
            </a:r>
            <a:r>
              <a:rPr lang="en-US" altLang="ja-JP" sz="3200" b="1" spc="300" dirty="0">
                <a:solidFill>
                  <a:schemeClr val="bg1"/>
                </a:solidFill>
                <a:latin typeface="+mn-ea"/>
                <a:ea typeface="+mn-ea"/>
              </a:rPr>
              <a:t>】</a:t>
            </a:r>
            <a:r>
              <a:rPr lang="ja-JP" altLang="en-US" sz="3200" b="1" spc="300" dirty="0">
                <a:solidFill>
                  <a:schemeClr val="bg1"/>
                </a:solidFill>
                <a:latin typeface="+mn-ea"/>
                <a:ea typeface="+mn-ea"/>
              </a:rPr>
              <a:t>　</a:t>
            </a:r>
            <a:r>
              <a:rPr lang="en-US" altLang="ja-JP" sz="3200" b="1" spc="300" dirty="0">
                <a:solidFill>
                  <a:schemeClr val="bg1"/>
                </a:solidFill>
                <a:latin typeface="+mn-ea"/>
                <a:ea typeface="+mn-ea"/>
              </a:rPr>
              <a:t>H2Osaka</a:t>
            </a:r>
            <a:r>
              <a:rPr lang="ja-JP" altLang="en-US" sz="3200" b="1" spc="300" dirty="0">
                <a:solidFill>
                  <a:schemeClr val="bg1"/>
                </a:solidFill>
                <a:latin typeface="+mn-ea"/>
                <a:ea typeface="+mn-ea"/>
              </a:rPr>
              <a:t>ビジョン推進</a:t>
            </a:r>
            <a:r>
              <a:rPr lang="ja-JP" altLang="en-US" sz="3200" b="1" spc="300" dirty="0" smtClean="0">
                <a:solidFill>
                  <a:schemeClr val="bg1"/>
                </a:solidFill>
                <a:latin typeface="+mn-ea"/>
                <a:ea typeface="+mn-ea"/>
              </a:rPr>
              <a:t>会議　事業</a:t>
            </a:r>
            <a:r>
              <a:rPr lang="ja-JP" altLang="en-US" sz="3200" b="1" spc="300" dirty="0">
                <a:solidFill>
                  <a:schemeClr val="bg1"/>
                </a:solidFill>
                <a:latin typeface="+mn-ea"/>
                <a:ea typeface="+mn-ea"/>
              </a:rPr>
              <a:t>別研究会の取組</a:t>
            </a:r>
          </a:p>
        </p:txBody>
      </p:sp>
      <p:sp>
        <p:nvSpPr>
          <p:cNvPr id="158" name="正方形/長方形 157"/>
          <p:cNvSpPr/>
          <p:nvPr/>
        </p:nvSpPr>
        <p:spPr>
          <a:xfrm>
            <a:off x="179810" y="636722"/>
            <a:ext cx="14965248" cy="677582"/>
          </a:xfrm>
          <a:prstGeom prst="rect">
            <a:avLst/>
          </a:prstGeom>
          <a:no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80000" tIns="0" rIns="180000" bIns="0" rtlCol="0" anchor="ctr" anchorCtr="0">
            <a:noAutofit/>
          </a:bodyPr>
          <a:lstStyle/>
          <a:p>
            <a:pPr>
              <a:defRPr/>
            </a:pPr>
            <a:r>
              <a:rPr lang="ja-JP" altLang="en-US" sz="2000" b="1" dirty="0">
                <a:solidFill>
                  <a:schemeClr val="tx1"/>
                </a:solidFill>
                <a:latin typeface="Meiryo UI" pitchFamily="50" charset="-128"/>
                <a:ea typeface="Meiryo UI" pitchFamily="50" charset="-128"/>
                <a:cs typeface="Meiryo UI" pitchFamily="50" charset="-128"/>
              </a:rPr>
              <a:t>➢</a:t>
            </a:r>
            <a:r>
              <a:rPr lang="en-US" altLang="ja-JP" sz="2000" b="1" dirty="0">
                <a:solidFill>
                  <a:schemeClr val="tx1"/>
                </a:solidFill>
                <a:latin typeface="Meiryo UI" pitchFamily="50" charset="-128"/>
                <a:ea typeface="Meiryo UI" pitchFamily="50" charset="-128"/>
                <a:cs typeface="Meiryo UI" pitchFamily="50" charset="-128"/>
              </a:rPr>
              <a:t>H</a:t>
            </a:r>
            <a:r>
              <a:rPr lang="en-US" altLang="ja-JP" sz="1400" b="1" dirty="0">
                <a:solidFill>
                  <a:schemeClr val="tx1"/>
                </a:solidFill>
                <a:latin typeface="Meiryo UI" pitchFamily="50" charset="-128"/>
                <a:ea typeface="Meiryo UI" pitchFamily="50" charset="-128"/>
                <a:cs typeface="Meiryo UI" pitchFamily="50" charset="-128"/>
              </a:rPr>
              <a:t>2</a:t>
            </a:r>
            <a:r>
              <a:rPr lang="en-US" altLang="ja-JP" sz="2000" b="1" dirty="0">
                <a:solidFill>
                  <a:schemeClr val="tx1"/>
                </a:solidFill>
                <a:latin typeface="Meiryo UI" pitchFamily="50" charset="-128"/>
                <a:ea typeface="Meiryo UI" pitchFamily="50" charset="-128"/>
                <a:cs typeface="Meiryo UI" pitchFamily="50" charset="-128"/>
              </a:rPr>
              <a:t>Osaka</a:t>
            </a:r>
            <a:r>
              <a:rPr lang="ja-JP" altLang="en-US" sz="2000" b="1" dirty="0">
                <a:solidFill>
                  <a:schemeClr val="tx1"/>
                </a:solidFill>
                <a:latin typeface="Meiryo UI" pitchFamily="50" charset="-128"/>
                <a:ea typeface="Meiryo UI" pitchFamily="50" charset="-128"/>
                <a:cs typeface="Meiryo UI" pitchFamily="50" charset="-128"/>
              </a:rPr>
              <a:t>ビジョン推進会議に事業別研究会を設置。</a:t>
            </a:r>
            <a:endParaRPr lang="en-US" altLang="ja-JP" sz="2000" b="1" dirty="0">
              <a:solidFill>
                <a:schemeClr val="tx1"/>
              </a:solidFill>
              <a:latin typeface="Meiryo UI" pitchFamily="50" charset="-128"/>
              <a:ea typeface="Meiryo UI" pitchFamily="50" charset="-128"/>
              <a:cs typeface="Meiryo UI" pitchFamily="50" charset="-128"/>
            </a:endParaRPr>
          </a:p>
          <a:p>
            <a:pPr>
              <a:defRPr/>
            </a:pPr>
            <a:r>
              <a:rPr lang="ja-JP" altLang="en-US" sz="2000" b="1" dirty="0">
                <a:solidFill>
                  <a:schemeClr val="tx1"/>
                </a:solidFill>
                <a:latin typeface="Meiryo UI" pitchFamily="50" charset="-128"/>
                <a:ea typeface="Meiryo UI" pitchFamily="50" charset="-128"/>
                <a:cs typeface="Meiryo UI" pitchFamily="50" charset="-128"/>
              </a:rPr>
              <a:t>　 </a:t>
            </a:r>
            <a:r>
              <a:rPr lang="en-US" altLang="ja-JP" sz="2000" b="1" dirty="0">
                <a:solidFill>
                  <a:schemeClr val="tx1"/>
                </a:solidFill>
                <a:latin typeface="Meiryo UI" pitchFamily="50" charset="-128"/>
                <a:ea typeface="Meiryo UI" pitchFamily="50" charset="-128"/>
                <a:cs typeface="Meiryo UI" pitchFamily="50" charset="-128"/>
              </a:rPr>
              <a:t>FC</a:t>
            </a:r>
            <a:r>
              <a:rPr lang="ja-JP" altLang="en-US" sz="2000" b="1" dirty="0">
                <a:solidFill>
                  <a:schemeClr val="tx1"/>
                </a:solidFill>
                <a:latin typeface="Meiryo UI" pitchFamily="50" charset="-128"/>
                <a:ea typeface="Meiryo UI" pitchFamily="50" charset="-128"/>
                <a:cs typeface="Meiryo UI" pitchFamily="50" charset="-128"/>
              </a:rPr>
              <a:t>バスの導入及び</a:t>
            </a:r>
            <a:r>
              <a:rPr lang="en-US" altLang="ja-JP" sz="2000" b="1" dirty="0">
                <a:solidFill>
                  <a:schemeClr val="tx1"/>
                </a:solidFill>
                <a:latin typeface="Meiryo UI" pitchFamily="50" charset="-128"/>
                <a:ea typeface="Meiryo UI" pitchFamily="50" charset="-128"/>
                <a:cs typeface="Meiryo UI" pitchFamily="50" charset="-128"/>
              </a:rPr>
              <a:t>FC</a:t>
            </a:r>
            <a:r>
              <a:rPr lang="ja-JP" altLang="en-US" sz="2000" b="1" dirty="0">
                <a:solidFill>
                  <a:schemeClr val="tx1"/>
                </a:solidFill>
                <a:latin typeface="Meiryo UI" pitchFamily="50" charset="-128"/>
                <a:ea typeface="Meiryo UI" pitchFamily="50" charset="-128"/>
                <a:cs typeface="Meiryo UI" pitchFamily="50" charset="-128"/>
              </a:rPr>
              <a:t>船の実証運行に向けた課題等を検討し、具体化に向けた検討を行ってきた。</a:t>
            </a:r>
            <a:endParaRPr lang="en-US" altLang="ja-JP" sz="2000" b="1" dirty="0">
              <a:solidFill>
                <a:schemeClr val="tx1"/>
              </a:solidFill>
              <a:latin typeface="Meiryo UI" pitchFamily="50" charset="-128"/>
              <a:ea typeface="Meiryo UI" pitchFamily="50" charset="-128"/>
              <a:cs typeface="Meiryo UI" pitchFamily="50" charset="-128"/>
            </a:endParaRPr>
          </a:p>
        </p:txBody>
      </p:sp>
      <p:sp>
        <p:nvSpPr>
          <p:cNvPr id="140" name="角丸四角形 139"/>
          <p:cNvSpPr/>
          <p:nvPr/>
        </p:nvSpPr>
        <p:spPr bwMode="auto">
          <a:xfrm>
            <a:off x="186661" y="1750964"/>
            <a:ext cx="7363467" cy="8132364"/>
          </a:xfrm>
          <a:prstGeom prst="roundRect">
            <a:avLst>
              <a:gd name="adj" fmla="val 911"/>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88" tIns="45195" rIns="90388" bIns="45195"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角丸四角形 140"/>
          <p:cNvSpPr/>
          <p:nvPr/>
        </p:nvSpPr>
        <p:spPr>
          <a:xfrm>
            <a:off x="485829" y="1418330"/>
            <a:ext cx="6574220" cy="540000"/>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9749" tIns="29875" rIns="59749" bIns="29875" anchor="ctr">
            <a:noAutofit/>
          </a:bodyPr>
          <a:lstStyle/>
          <a:p>
            <a:pPr algn="ctr" defTabSz="1317269">
              <a:defRPr/>
            </a:pPr>
            <a:r>
              <a:rPr lang="en-US" altLang="ja-JP" sz="2400" b="1" dirty="0">
                <a:solidFill>
                  <a:schemeClr val="bg1"/>
                </a:solidFill>
                <a:latin typeface="Meiryo UI" pitchFamily="50" charset="-128"/>
                <a:ea typeface="Meiryo UI" pitchFamily="50" charset="-128"/>
                <a:cs typeface="Meiryo UI" pitchFamily="50" charset="-128"/>
              </a:rPr>
              <a:t>FC</a:t>
            </a:r>
            <a:r>
              <a:rPr lang="ja-JP" altLang="en-US" sz="2400" b="1" dirty="0">
                <a:solidFill>
                  <a:schemeClr val="bg1"/>
                </a:solidFill>
                <a:latin typeface="Meiryo UI" pitchFamily="50" charset="-128"/>
                <a:ea typeface="Meiryo UI" pitchFamily="50" charset="-128"/>
                <a:cs typeface="Meiryo UI" pitchFamily="50" charset="-128"/>
              </a:rPr>
              <a:t>バス研究会</a:t>
            </a:r>
          </a:p>
        </p:txBody>
      </p:sp>
      <p:sp>
        <p:nvSpPr>
          <p:cNvPr id="89" name="タイトル 1"/>
          <p:cNvSpPr txBox="1">
            <a:spLocks/>
          </p:cNvSpPr>
          <p:nvPr/>
        </p:nvSpPr>
        <p:spPr>
          <a:xfrm>
            <a:off x="14492192" y="115042"/>
            <a:ext cx="941875" cy="409693"/>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参考２</a:t>
            </a:r>
          </a:p>
        </p:txBody>
      </p:sp>
      <p:sp>
        <p:nvSpPr>
          <p:cNvPr id="17" name="テキスト ボックス 16"/>
          <p:cNvSpPr txBox="1"/>
          <p:nvPr/>
        </p:nvSpPr>
        <p:spPr>
          <a:xfrm>
            <a:off x="179810" y="2240669"/>
            <a:ext cx="7279042" cy="4401205"/>
          </a:xfrm>
          <a:prstGeom prst="rect">
            <a:avLst/>
          </a:prstGeom>
          <a:noFill/>
        </p:spPr>
        <p:txBody>
          <a:bodyPr wrap="square" rtlCol="0">
            <a:spAutoFit/>
          </a:bodyPr>
          <a:lstStyle/>
          <a:p>
            <a:pPr marL="514350" indent="-514350">
              <a:spcBef>
                <a:spcPts val="1200"/>
              </a:spcBef>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将来的な</a:t>
            </a:r>
            <a:r>
              <a:rPr lang="en-US" altLang="ja-JP" sz="2000" dirty="0">
                <a:latin typeface="Meiryo UI" panose="020B0604030504040204" pitchFamily="50" charset="-128"/>
                <a:ea typeface="Meiryo UI" panose="020B0604030504040204" pitchFamily="50" charset="-128"/>
              </a:rPr>
              <a:t>FC</a:t>
            </a:r>
            <a:r>
              <a:rPr lang="ja-JP" altLang="en-US" sz="2000" dirty="0">
                <a:latin typeface="Meiryo UI" panose="020B0604030504040204" pitchFamily="50" charset="-128"/>
                <a:ea typeface="Meiryo UI" panose="020B0604030504040204" pitchFamily="50" charset="-128"/>
              </a:rPr>
              <a:t>バス導入の機運醸成のため、</a:t>
            </a:r>
            <a:r>
              <a:rPr kumimoji="1" lang="en-US" altLang="ja-JP" sz="2000" dirty="0">
                <a:latin typeface="Meiryo UI" panose="020B0604030504040204" pitchFamily="50" charset="-128"/>
                <a:ea typeface="Meiryo UI" panose="020B0604030504040204" pitchFamily="50" charset="-128"/>
              </a:rPr>
              <a:t>FC</a:t>
            </a:r>
            <a:r>
              <a:rPr kumimoji="1" lang="ja-JP" altLang="en-US" sz="2000" dirty="0">
                <a:latin typeface="Meiryo UI" panose="020B0604030504040204" pitchFamily="50" charset="-128"/>
                <a:ea typeface="Meiryo UI" panose="020B0604030504040204" pitchFamily="50" charset="-128"/>
              </a:rPr>
              <a:t>バス試乗会を実施</a:t>
            </a:r>
            <a:endParaRPr kumimoji="1"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endParaRPr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endParaRPr kumimoji="1"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endParaRPr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endParaRPr kumimoji="1"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endParaRPr kumimoji="1"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endParaRPr kumimoji="1"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関空島内をはじめとする府内での導入を目指し、課題抽出や情報共有を行い、課題解決等に向けた協議を実施</a:t>
            </a:r>
            <a:endParaRPr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府域における</a:t>
            </a:r>
            <a:r>
              <a:rPr lang="en-US" altLang="ja-JP" sz="2000" dirty="0">
                <a:latin typeface="Meiryo UI" panose="020B0604030504040204" pitchFamily="50" charset="-128"/>
                <a:ea typeface="Meiryo UI" panose="020B0604030504040204" pitchFamily="50" charset="-128"/>
              </a:rPr>
              <a:t>FC</a:t>
            </a:r>
            <a:r>
              <a:rPr lang="ja-JP" altLang="en-US" sz="2000" dirty="0">
                <a:latin typeface="Meiryo UI" panose="020B0604030504040204" pitchFamily="50" charset="-128"/>
                <a:ea typeface="Meiryo UI" panose="020B0604030504040204" pitchFamily="50" charset="-128"/>
              </a:rPr>
              <a:t>バスの初導入（</a:t>
            </a:r>
            <a:r>
              <a:rPr lang="en-US" altLang="ja-JP" sz="2000" dirty="0">
                <a:latin typeface="Meiryo UI" panose="020B0604030504040204" pitchFamily="50" charset="-128"/>
                <a:ea typeface="Meiryo UI" panose="020B0604030504040204" pitchFamily="50" charset="-128"/>
              </a:rPr>
              <a:t>2021</a:t>
            </a:r>
            <a:r>
              <a:rPr lang="ja-JP" altLang="en-US" sz="2000" dirty="0">
                <a:latin typeface="Meiryo UI" panose="020B0604030504040204" pitchFamily="50" charset="-128"/>
                <a:ea typeface="Meiryo UI" panose="020B0604030504040204" pitchFamily="50" charset="-128"/>
              </a:rPr>
              <a:t>年度）</a:t>
            </a:r>
            <a:endParaRPr kumimoji="1" lang="ja-JP" altLang="en-US" sz="2000" dirty="0">
              <a:latin typeface="Meiryo UI" panose="020B0604030504040204" pitchFamily="50" charset="-128"/>
              <a:ea typeface="Meiryo UI" panose="020B0604030504040204" pitchFamily="50" charset="-128"/>
            </a:endParaRPr>
          </a:p>
        </p:txBody>
      </p:sp>
      <p:sp>
        <p:nvSpPr>
          <p:cNvPr id="95" name="テキスト ボックス 94"/>
          <p:cNvSpPr txBox="1"/>
          <p:nvPr/>
        </p:nvSpPr>
        <p:spPr>
          <a:xfrm>
            <a:off x="7884666" y="2205479"/>
            <a:ext cx="7219445" cy="4062651"/>
          </a:xfrm>
          <a:prstGeom prst="rect">
            <a:avLst/>
          </a:prstGeom>
          <a:noFill/>
        </p:spPr>
        <p:txBody>
          <a:bodyPr wrap="square" rtlCol="0">
            <a:spAutoFit/>
          </a:bodyPr>
          <a:lstStyle/>
          <a:p>
            <a:pPr marL="514350" indent="-514350">
              <a:spcBef>
                <a:spcPts val="1200"/>
              </a:spcBef>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小型船舶を対象とした</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水素燃料電池船の安全ガイドライン</a:t>
            </a:r>
            <a:r>
              <a:rPr lang="en-US" altLang="ja-JP" sz="2000" dirty="0">
                <a:latin typeface="Meiryo UI" panose="020B0604030504040204" pitchFamily="50" charset="-128"/>
                <a:ea typeface="Meiryo UI" panose="020B0604030504040204" pitchFamily="50" charset="-128"/>
              </a:rPr>
              <a:t>｣(2018</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月国土交通省海事局</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の策定に協力</a:t>
            </a:r>
            <a:endParaRPr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観光船</a:t>
            </a:r>
            <a:r>
              <a:rPr lang="ja-JP" altLang="en-US" sz="2000" dirty="0" smtClean="0">
                <a:latin typeface="Meiryo UI" panose="020B0604030504040204" pitchFamily="50" charset="-128"/>
                <a:ea typeface="Meiryo UI" panose="020B0604030504040204" pitchFamily="50" charset="-128"/>
              </a:rPr>
              <a:t>の</a:t>
            </a:r>
            <a:r>
              <a:rPr lang="en-US" altLang="ja-JP" sz="2000" dirty="0" smtClean="0">
                <a:latin typeface="Meiryo UI" panose="020B0604030504040204" pitchFamily="50" charset="-128"/>
                <a:ea typeface="Meiryo UI" panose="020B0604030504040204" pitchFamily="50" charset="-128"/>
              </a:rPr>
              <a:t>FC</a:t>
            </a:r>
            <a:r>
              <a:rPr lang="ja-JP" altLang="en-US" sz="2000" dirty="0" smtClean="0">
                <a:latin typeface="Meiryo UI" panose="020B0604030504040204" pitchFamily="50" charset="-128"/>
                <a:ea typeface="Meiryo UI" panose="020B0604030504040204" pitchFamily="50" charset="-128"/>
              </a:rPr>
              <a:t>化</a:t>
            </a:r>
            <a:r>
              <a:rPr lang="ja-JP" altLang="en-US" sz="2000" dirty="0">
                <a:latin typeface="Meiryo UI" panose="020B0604030504040204" pitchFamily="50" charset="-128"/>
                <a:ea typeface="Meiryo UI" panose="020B0604030504040204" pitchFamily="50" charset="-128"/>
              </a:rPr>
              <a:t>に関する調査（</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）を実施し、経済効果や環境性についての基礎資料として活用</a:t>
            </a:r>
            <a:endParaRPr lang="en-US" altLang="ja-JP" sz="2000" dirty="0">
              <a:latin typeface="Meiryo UI" panose="020B0604030504040204" pitchFamily="50" charset="-128"/>
              <a:ea typeface="Meiryo UI" panose="020B0604030504040204" pitchFamily="50" charset="-128"/>
            </a:endParaRPr>
          </a:p>
          <a:p>
            <a:pPr lvl="1">
              <a:spcBef>
                <a:spcPts val="1200"/>
              </a:spcBef>
            </a:pPr>
            <a:r>
              <a:rPr lang="ja-JP" altLang="en-US" sz="1600" dirty="0">
                <a:latin typeface="Meiryo UI" panose="020B0604030504040204" pitchFamily="50" charset="-128"/>
                <a:ea typeface="Meiryo UI" panose="020B0604030504040204" pitchFamily="50" charset="-128"/>
              </a:rPr>
              <a:t>大阪の観光船を</a:t>
            </a:r>
            <a:r>
              <a:rPr lang="en-US" altLang="ja-JP" sz="1600" dirty="0">
                <a:latin typeface="Meiryo UI" panose="020B0604030504040204" pitchFamily="50" charset="-128"/>
                <a:ea typeface="Meiryo UI" panose="020B0604030504040204" pitchFamily="50" charset="-128"/>
              </a:rPr>
              <a:t>FC</a:t>
            </a:r>
            <a:r>
              <a:rPr lang="ja-JP" altLang="en-US" sz="1600" dirty="0">
                <a:latin typeface="Meiryo UI" panose="020B0604030504040204" pitchFamily="50" charset="-128"/>
                <a:ea typeface="Meiryo UI" panose="020B0604030504040204" pitchFamily="50" charset="-128"/>
              </a:rPr>
              <a:t>化するにあたっての課題及び</a:t>
            </a:r>
            <a:r>
              <a:rPr lang="en-US" altLang="ja-JP" sz="1600" dirty="0">
                <a:latin typeface="Meiryo UI" panose="020B0604030504040204" pitchFamily="50" charset="-128"/>
                <a:ea typeface="Meiryo UI" panose="020B0604030504040204" pitchFamily="50" charset="-128"/>
              </a:rPr>
              <a:t>FC</a:t>
            </a:r>
            <a:r>
              <a:rPr lang="ja-JP" altLang="en-US" sz="1600" dirty="0">
                <a:latin typeface="Meiryo UI" panose="020B0604030504040204" pitchFamily="50" charset="-128"/>
                <a:ea typeface="Meiryo UI" panose="020B0604030504040204" pitchFamily="50" charset="-128"/>
              </a:rPr>
              <a:t>化が与える影響や経済的</a:t>
            </a:r>
            <a:r>
              <a:rPr lang="ja-JP" altLang="en-US" sz="1600" dirty="0" smtClean="0">
                <a:latin typeface="Meiryo UI" panose="020B0604030504040204" pitchFamily="50" charset="-128"/>
                <a:ea typeface="Meiryo UI" panose="020B0604030504040204" pitchFamily="50" charset="-128"/>
              </a:rPr>
              <a:t>効果</a:t>
            </a:r>
            <a:r>
              <a:rPr lang="ja-JP" altLang="en-US" sz="1600" dirty="0">
                <a:latin typeface="Meiryo UI" panose="020B0604030504040204" pitchFamily="50" charset="-128"/>
                <a:ea typeface="Meiryo UI" panose="020B0604030504040204" pitchFamily="50" charset="-128"/>
              </a:rPr>
              <a:t>等</a:t>
            </a:r>
            <a:r>
              <a:rPr lang="ja-JP" altLang="en-US" sz="1600" dirty="0" smtClean="0">
                <a:latin typeface="Meiryo UI" panose="020B0604030504040204" pitchFamily="50" charset="-128"/>
                <a:ea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rPr>
              <a:t>ついて、関連文献の収集整理や関連事業者へのヒアリング等による調査を実施（</a:t>
            </a:r>
            <a:r>
              <a:rPr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年度）</a:t>
            </a:r>
            <a:endParaRPr lang="en-US" altLang="ja-JP" sz="16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r>
              <a:rPr lang="en-US" altLang="ja-JP" sz="2000" dirty="0">
                <a:latin typeface="Meiryo UI" panose="020B0604030504040204" pitchFamily="50" charset="-128"/>
                <a:ea typeface="Meiryo UI" panose="020B0604030504040204" pitchFamily="50" charset="-128"/>
              </a:rPr>
              <a:t>FC</a:t>
            </a:r>
            <a:r>
              <a:rPr lang="ja-JP" altLang="en-US" sz="2000" dirty="0">
                <a:latin typeface="Meiryo UI" panose="020B0604030504040204" pitchFamily="50" charset="-128"/>
                <a:ea typeface="Meiryo UI" panose="020B0604030504040204" pitchFamily="50" charset="-128"/>
              </a:rPr>
              <a:t>船に関する日本国内での取組等について、実施主体へのヒアリングや情報交換を行い、</a:t>
            </a:r>
            <a:r>
              <a:rPr lang="en-US" altLang="ja-JP" sz="2000" dirty="0">
                <a:latin typeface="Meiryo UI" panose="020B0604030504040204" pitchFamily="50" charset="-128"/>
                <a:ea typeface="Meiryo UI" panose="020B0604030504040204" pitchFamily="50" charset="-128"/>
              </a:rPr>
              <a:t>FC</a:t>
            </a:r>
            <a:r>
              <a:rPr lang="ja-JP" altLang="en-US" sz="2000" dirty="0">
                <a:latin typeface="Meiryo UI" panose="020B0604030504040204" pitchFamily="50" charset="-128"/>
                <a:ea typeface="Meiryo UI" panose="020B0604030504040204" pitchFamily="50" charset="-128"/>
              </a:rPr>
              <a:t>船研究会において情報共有を実施</a:t>
            </a:r>
            <a:endParaRPr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r>
              <a:rPr lang="en-US" altLang="ja-JP" sz="2000" dirty="0">
                <a:latin typeface="Meiryo UI" panose="020B0604030504040204" pitchFamily="50" charset="-128"/>
                <a:ea typeface="Meiryo UI" panose="020B0604030504040204" pitchFamily="50" charset="-128"/>
              </a:rPr>
              <a:t>FC</a:t>
            </a:r>
            <a:r>
              <a:rPr lang="ja-JP" altLang="en-US" sz="2000" dirty="0">
                <a:latin typeface="Meiryo UI" panose="020B0604030504040204" pitchFamily="50" charset="-128"/>
                <a:ea typeface="Meiryo UI" panose="020B0604030504040204" pitchFamily="50" charset="-128"/>
              </a:rPr>
              <a:t>船の開発（</a:t>
            </a:r>
            <a:r>
              <a:rPr lang="en-US" altLang="ja-JP" sz="2000" dirty="0">
                <a:latin typeface="Meiryo UI" panose="020B0604030504040204" pitchFamily="50" charset="-128"/>
                <a:ea typeface="Meiryo UI" panose="020B0604030504040204" pitchFamily="50" charset="-128"/>
              </a:rPr>
              <a:t>2020</a:t>
            </a:r>
            <a:r>
              <a:rPr lang="ja-JP" altLang="en-US" sz="2000" dirty="0">
                <a:latin typeface="Meiryo UI" panose="020B0604030504040204" pitchFamily="50" charset="-128"/>
                <a:ea typeface="Meiryo UI" panose="020B0604030504040204" pitchFamily="50" charset="-128"/>
              </a:rPr>
              <a:t>年度）</a:t>
            </a:r>
            <a:endParaRPr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r>
              <a:rPr lang="en-US" altLang="ja-JP" sz="2000" dirty="0">
                <a:latin typeface="Meiryo UI" panose="020B0604030504040204" pitchFamily="50" charset="-128"/>
                <a:ea typeface="Meiryo UI" panose="020B0604030504040204" pitchFamily="50" charset="-128"/>
              </a:rPr>
              <a:t>FC</a:t>
            </a:r>
            <a:r>
              <a:rPr lang="ja-JP" altLang="en-US" sz="2000" dirty="0">
                <a:latin typeface="Meiryo UI" panose="020B0604030504040204" pitchFamily="50" charset="-128"/>
                <a:ea typeface="Meiryo UI" panose="020B0604030504040204" pitchFamily="50" charset="-128"/>
              </a:rPr>
              <a:t>船の実証（</a:t>
            </a:r>
            <a:r>
              <a:rPr lang="en-US" altLang="ja-JP" sz="2000" dirty="0">
                <a:latin typeface="Meiryo UI" panose="020B0604030504040204" pitchFamily="50" charset="-128"/>
                <a:ea typeface="Meiryo UI" panose="020B0604030504040204" pitchFamily="50" charset="-128"/>
              </a:rPr>
              <a:t>2021</a:t>
            </a:r>
            <a:r>
              <a:rPr lang="ja-JP" altLang="en-US" sz="2000" dirty="0">
                <a:latin typeface="Meiryo UI" panose="020B0604030504040204" pitchFamily="50" charset="-128"/>
                <a:ea typeface="Meiryo UI" panose="020B0604030504040204" pitchFamily="50" charset="-128"/>
              </a:rPr>
              <a:t>年度）</a:t>
            </a:r>
          </a:p>
        </p:txBody>
      </p:sp>
      <p:sp>
        <p:nvSpPr>
          <p:cNvPr id="21" name="テキスト ボックス 20"/>
          <p:cNvSpPr txBox="1"/>
          <p:nvPr/>
        </p:nvSpPr>
        <p:spPr>
          <a:xfrm>
            <a:off x="8341548" y="3710960"/>
            <a:ext cx="389850"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pic>
        <p:nvPicPr>
          <p:cNvPr id="96" name="図 95"/>
          <p:cNvPicPr>
            <a:picLocks noChangeAspect="1"/>
          </p:cNvPicPr>
          <p:nvPr/>
        </p:nvPicPr>
        <p:blipFill>
          <a:blip r:embed="rId2"/>
          <a:stretch>
            <a:fillRect/>
          </a:stretch>
        </p:blipFill>
        <p:spPr>
          <a:xfrm>
            <a:off x="4372450" y="2884695"/>
            <a:ext cx="2576112" cy="1827140"/>
          </a:xfrm>
          <a:prstGeom prst="rect">
            <a:avLst/>
          </a:prstGeom>
        </p:spPr>
      </p:pic>
      <p:pic>
        <p:nvPicPr>
          <p:cNvPr id="97" name="Picture 2" descr="E:\LIB\56 H2Osakaビジョン\003　FCバス研究会\02　28年度\14　2905xx　関空FCバスPJ\写真\資料作成用\DSC_5351.pn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8000" contrast="2000"/>
                    </a14:imgEffect>
                  </a14:imgLayer>
                </a14:imgProps>
              </a:ext>
              <a:ext uri="{28A0092B-C50C-407E-A947-70E740481C1C}">
                <a14:useLocalDpi xmlns:a14="http://schemas.microsoft.com/office/drawing/2010/main"/>
              </a:ext>
            </a:extLst>
          </a:blip>
          <a:srcRect t="9728" b="-9728"/>
          <a:stretch/>
        </p:blipFill>
        <p:spPr bwMode="auto">
          <a:xfrm>
            <a:off x="971898" y="2884695"/>
            <a:ext cx="2579832" cy="202673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669353" y="4801508"/>
            <a:ext cx="3366627"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関西国際空港での</a:t>
            </a:r>
            <a:r>
              <a:rPr lang="en-US" altLang="ja-JP" sz="1600" dirty="0">
                <a:latin typeface="Meiryo UI" panose="020B0604030504040204" pitchFamily="50" charset="-128"/>
                <a:ea typeface="Meiryo UI" panose="020B0604030504040204" pitchFamily="50" charset="-128"/>
              </a:rPr>
              <a:t>FC</a:t>
            </a:r>
            <a:r>
              <a:rPr lang="ja-JP" altLang="en-US" sz="1600" dirty="0">
                <a:latin typeface="Meiryo UI" panose="020B0604030504040204" pitchFamily="50" charset="-128"/>
                <a:ea typeface="Meiryo UI" panose="020B0604030504040204" pitchFamily="50" charset="-128"/>
              </a:rPr>
              <a:t>バス体験イベント</a:t>
            </a:r>
            <a:endParaRPr kumimoji="1" lang="ja-JP" altLang="en-US" sz="1600" dirty="0">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4140250" y="4785936"/>
            <a:ext cx="2954655"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百舌鳥古墳群での</a:t>
            </a:r>
            <a:r>
              <a:rPr lang="en-US" altLang="ja-JP" sz="1600" dirty="0">
                <a:latin typeface="Meiryo UI" panose="020B0604030504040204" pitchFamily="50" charset="-128"/>
                <a:ea typeface="Meiryo UI" panose="020B0604030504040204" pitchFamily="50" charset="-128"/>
              </a:rPr>
              <a:t>FC</a:t>
            </a:r>
            <a:r>
              <a:rPr lang="ja-JP" altLang="en-US" sz="1600" dirty="0">
                <a:latin typeface="Meiryo UI" panose="020B0604030504040204" pitchFamily="50" charset="-128"/>
                <a:ea typeface="Meiryo UI" panose="020B0604030504040204" pitchFamily="50" charset="-128"/>
              </a:rPr>
              <a:t>バス試乗会</a:t>
            </a:r>
            <a:endParaRPr kumimoji="1" lang="ja-JP" altLang="en-US" sz="1600" dirty="0">
              <a:latin typeface="Meiryo UI" panose="020B0604030504040204" pitchFamily="50" charset="-128"/>
              <a:ea typeface="Meiryo UI" panose="020B0604030504040204" pitchFamily="50" charset="-128"/>
            </a:endParaRPr>
          </a:p>
        </p:txBody>
      </p:sp>
      <p:pic>
        <p:nvPicPr>
          <p:cNvPr id="33" name="Picture 2" descr="https://www.yanmar.com/media/news/2021/10/12061250/20211013-img-01.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316890" y="6395482"/>
            <a:ext cx="4354995" cy="2903330"/>
          </a:xfrm>
          <a:prstGeom prst="rect">
            <a:avLst/>
          </a:prstGeom>
          <a:noFill/>
          <a:extLst>
            <a:ext uri="{909E8E84-426E-40DD-AFC4-6F175D3DCCD1}">
              <a14:hiddenFill xmlns:a14="http://schemas.microsoft.com/office/drawing/2010/main">
                <a:solidFill>
                  <a:srgbClr val="FFFFFF"/>
                </a:solidFill>
              </a14:hiddenFill>
            </a:ext>
          </a:extLst>
        </p:spPr>
      </p:pic>
      <p:sp>
        <p:nvSpPr>
          <p:cNvPr id="104" name="テキスト ボックス 103"/>
          <p:cNvSpPr txBox="1"/>
          <p:nvPr/>
        </p:nvSpPr>
        <p:spPr>
          <a:xfrm>
            <a:off x="10490746" y="9288310"/>
            <a:ext cx="2007281"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大阪湾での</a:t>
            </a:r>
            <a:r>
              <a:rPr lang="en-US" altLang="ja-JP" sz="1600" dirty="0">
                <a:latin typeface="Meiryo UI" panose="020B0604030504040204" pitchFamily="50" charset="-128"/>
                <a:ea typeface="Meiryo UI" panose="020B0604030504040204" pitchFamily="50" charset="-128"/>
              </a:rPr>
              <a:t>FC</a:t>
            </a:r>
            <a:r>
              <a:rPr lang="ja-JP" altLang="en-US" sz="1600" dirty="0">
                <a:latin typeface="Meiryo UI" panose="020B0604030504040204" pitchFamily="50" charset="-128"/>
                <a:ea typeface="Meiryo UI" panose="020B0604030504040204" pitchFamily="50" charset="-128"/>
              </a:rPr>
              <a:t>船実証</a:t>
            </a:r>
            <a:endParaRPr kumimoji="1" lang="ja-JP" altLang="en-US" sz="16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365591" y="9379272"/>
            <a:ext cx="3340778"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府域に初導入された</a:t>
            </a:r>
            <a:r>
              <a:rPr lang="en-US" altLang="ja-JP" sz="1600" dirty="0">
                <a:latin typeface="Meiryo UI" panose="020B0604030504040204" pitchFamily="50" charset="-128"/>
                <a:ea typeface="Meiryo UI" panose="020B0604030504040204" pitchFamily="50" charset="-128"/>
              </a:rPr>
              <a:t>FC</a:t>
            </a:r>
            <a:r>
              <a:rPr lang="ja-JP" altLang="en-US" sz="1600" dirty="0">
                <a:latin typeface="Meiryo UI" panose="020B0604030504040204" pitchFamily="50" charset="-128"/>
                <a:ea typeface="Meiryo UI" panose="020B0604030504040204" pitchFamily="50" charset="-128"/>
              </a:rPr>
              <a:t>バス（２台）</a:t>
            </a:r>
            <a:endParaRPr kumimoji="1" lang="ja-JP" altLang="en-US" sz="1600"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6"/>
          <a:stretch>
            <a:fillRect/>
          </a:stretch>
        </p:blipFill>
        <p:spPr>
          <a:xfrm>
            <a:off x="1929253" y="6763794"/>
            <a:ext cx="3442855" cy="2646436"/>
          </a:xfrm>
          <a:prstGeom prst="rect">
            <a:avLst/>
          </a:prstGeom>
        </p:spPr>
      </p:pic>
    </p:spTree>
    <p:extLst>
      <p:ext uri="{BB962C8B-B14F-4D97-AF65-F5344CB8AC3E}">
        <p14:creationId xmlns:p14="http://schemas.microsoft.com/office/powerpoint/2010/main" val="2614600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spc="300" dirty="0">
                <a:solidFill>
                  <a:schemeClr val="bg1"/>
                </a:solidFill>
              </a:rPr>
              <a:t>　　</a:t>
            </a:r>
            <a:r>
              <a:rPr lang="en-US" altLang="ja-JP" sz="3200" b="1" spc="300" dirty="0">
                <a:solidFill>
                  <a:schemeClr val="bg1"/>
                </a:solidFill>
              </a:rPr>
              <a:t>【</a:t>
            </a:r>
            <a:r>
              <a:rPr lang="ja-JP" altLang="en-US" sz="3200" b="1" spc="300" dirty="0">
                <a:solidFill>
                  <a:schemeClr val="bg1"/>
                </a:solidFill>
              </a:rPr>
              <a:t>参考</a:t>
            </a:r>
            <a:r>
              <a:rPr lang="en-US" altLang="ja-JP" sz="3200" b="1" spc="300" dirty="0">
                <a:solidFill>
                  <a:schemeClr val="bg1"/>
                </a:solidFill>
              </a:rPr>
              <a:t>】</a:t>
            </a:r>
            <a:r>
              <a:rPr lang="ja-JP" altLang="en-US" sz="3200" b="1" spc="300" dirty="0">
                <a:solidFill>
                  <a:schemeClr val="bg1"/>
                </a:solidFill>
              </a:rPr>
              <a:t>　　用語解説</a:t>
            </a:r>
          </a:p>
        </p:txBody>
      </p:sp>
      <p:sp>
        <p:nvSpPr>
          <p:cNvPr id="3" name="タイトル 1"/>
          <p:cNvSpPr txBox="1">
            <a:spLocks/>
          </p:cNvSpPr>
          <p:nvPr/>
        </p:nvSpPr>
        <p:spPr>
          <a:xfrm>
            <a:off x="14581410" y="37660"/>
            <a:ext cx="807815" cy="385707"/>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参考３</a:t>
            </a:r>
          </a:p>
        </p:txBody>
      </p:sp>
      <p:sp>
        <p:nvSpPr>
          <p:cNvPr id="5" name="Rectangle 3"/>
          <p:cNvSpPr>
            <a:spLocks noChangeArrowheads="1"/>
          </p:cNvSpPr>
          <p:nvPr/>
        </p:nvSpPr>
        <p:spPr bwMode="auto">
          <a:xfrm>
            <a:off x="212263" y="1962448"/>
            <a:ext cx="7208684" cy="91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燃料電池</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Fuel Cell</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燃料と酸化剤を外部から供給しつつ反応させて電気を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取り出す電池のことで、多く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の場合、酸化剤には酸素（空気）が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用いられ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水素</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を用いた</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燃料電池は、水素と酸素の化学反応により、水素を効率的に電気に</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変換</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a:spLocks noChangeArrowheads="1"/>
          </p:cNvSpPr>
          <p:nvPr/>
        </p:nvSpPr>
        <p:spPr bwMode="auto">
          <a:xfrm>
            <a:off x="107801" y="594296"/>
            <a:ext cx="6840000" cy="365472"/>
          </a:xfrm>
          <a:prstGeom prst="rect">
            <a:avLst/>
          </a:prstGeom>
          <a:solidFill>
            <a:schemeClr val="accent1">
              <a:lumMod val="40000"/>
              <a:lumOff val="60000"/>
            </a:schemeClr>
          </a:solidFill>
          <a:ln>
            <a:noFill/>
          </a:ln>
          <a:effectLst/>
        </p:spPr>
        <p:txBody>
          <a:bodyPr vert="horz" wrap="square" lIns="7200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１ページ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H</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ビジョン２０２２について</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a:spLocks noChangeArrowheads="1"/>
          </p:cNvSpPr>
          <p:nvPr/>
        </p:nvSpPr>
        <p:spPr bwMode="auto">
          <a:xfrm>
            <a:off x="7740649" y="598303"/>
            <a:ext cx="6840000" cy="367200"/>
          </a:xfrm>
          <a:prstGeom prst="rect">
            <a:avLst/>
          </a:prstGeom>
          <a:solidFill>
            <a:schemeClr val="accent1">
              <a:lumMod val="40000"/>
              <a:lumOff val="60000"/>
            </a:schemeClr>
          </a:solidFill>
          <a:ln>
            <a:noFill/>
          </a:ln>
          <a:effectLst/>
        </p:spPr>
        <p:txBody>
          <a:bodyPr vert="horz" wrap="square" lIns="7200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ページ</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これまでの「</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H</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ビジョン推進会議」の取組</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a:spLocks noChangeArrowheads="1"/>
          </p:cNvSpPr>
          <p:nvPr/>
        </p:nvSpPr>
        <p:spPr bwMode="auto">
          <a:xfrm>
            <a:off x="7740649" y="2726387"/>
            <a:ext cx="6840000" cy="365472"/>
          </a:xfrm>
          <a:prstGeom prst="rect">
            <a:avLst/>
          </a:prstGeom>
          <a:solidFill>
            <a:schemeClr val="accent1">
              <a:lumMod val="40000"/>
              <a:lumOff val="60000"/>
            </a:schemeClr>
          </a:solidFill>
          <a:ln>
            <a:noFill/>
          </a:ln>
          <a:effectLst/>
        </p:spPr>
        <p:txBody>
          <a:bodyPr vert="horz" wrap="square" lIns="7200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７</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ページ</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取組の方向性</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3"/>
          <p:cNvSpPr>
            <a:spLocks noChangeArrowheads="1"/>
          </p:cNvSpPr>
          <p:nvPr/>
        </p:nvSpPr>
        <p:spPr bwMode="auto">
          <a:xfrm>
            <a:off x="212263" y="4410720"/>
            <a:ext cx="7128000" cy="65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FCV</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Fuel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Cell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Vehicle</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燃料電池を駆動装置にした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自動車のことで、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FCV</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燃料電池が作る電気を利用して走るため、エンジンの代わりにモーターが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搭載されている。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現在市販されて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いる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FCV</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やこれから市販</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が予定されて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いる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FCV</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ほとんどが水素を燃料とする。</a:t>
            </a:r>
          </a:p>
        </p:txBody>
      </p:sp>
      <p:sp>
        <p:nvSpPr>
          <p:cNvPr id="11" name="Rectangle 3"/>
          <p:cNvSpPr>
            <a:spLocks noChangeArrowheads="1"/>
          </p:cNvSpPr>
          <p:nvPr/>
        </p:nvSpPr>
        <p:spPr bwMode="auto">
          <a:xfrm>
            <a:off x="212263" y="7388089"/>
            <a:ext cx="6992661" cy="43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COP</a:t>
            </a: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Conference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of the Parties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の略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で、条約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締約国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が条約の履行について報告・議論する会議のこと。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2" name="Rectangle 3"/>
          <p:cNvSpPr>
            <a:spLocks noChangeArrowheads="1"/>
          </p:cNvSpPr>
          <p:nvPr/>
        </p:nvSpPr>
        <p:spPr bwMode="auto">
          <a:xfrm>
            <a:off x="212263" y="7932450"/>
            <a:ext cx="7056000" cy="151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パリ協定</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1992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年の地球サミット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大気中の温室効果ガスの濃度を安定化させることを究極の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目標とする「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気候変動</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枠組条約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」が採択され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COP21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年開催）で、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年以降の新たな温暖化対策を採択した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協定のこと。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先進国だけでなくすべての締約国が参加する、 「世界共通の長期目標と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して、世界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の平均気温上昇を産業革命以前に比べて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より十分低く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保つ（２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）とともに、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に抑える努力を追求すること（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目標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「主要排出国を含むすべての国が削減目標を５年ごとに提出・更新すること」「森林等の吸収源の保全・強化の重要性、途上国の森林減少・劣化からの排出を抑制する仕組み」「イノベーションの重要性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含まれている。</a:t>
            </a:r>
          </a:p>
        </p:txBody>
      </p:sp>
      <p:sp>
        <p:nvSpPr>
          <p:cNvPr id="17" name="Rectangle 3"/>
          <p:cNvSpPr>
            <a:spLocks noChangeArrowheads="1"/>
          </p:cNvSpPr>
          <p:nvPr/>
        </p:nvSpPr>
        <p:spPr bwMode="auto">
          <a:xfrm>
            <a:off x="7867347" y="1795275"/>
            <a:ext cx="7416000" cy="86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フリー</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水素</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水素は、化石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燃料や工業プロセスの副産物、バイオマス等、さまざまな原料から作り出すことが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できるが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、改質の過程で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を排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出する。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一方、再生可能エネルギー等を活用して、作り出す段階から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出しない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水素を、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フリー</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水素という。</a:t>
            </a:r>
          </a:p>
        </p:txBody>
      </p:sp>
      <p:sp>
        <p:nvSpPr>
          <p:cNvPr id="18" name="Rectangle 3"/>
          <p:cNvSpPr>
            <a:spLocks noChangeArrowheads="1"/>
          </p:cNvSpPr>
          <p:nvPr/>
        </p:nvSpPr>
        <p:spPr bwMode="auto">
          <a:xfrm>
            <a:off x="7867347" y="5561213"/>
            <a:ext cx="7416000" cy="62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純水素型定置用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電池（純水素型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定置用</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都市ガスや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LP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ガスを機器内で改質した水素ではなく、機器に直接供給される水素を燃料とする定置用の燃料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電池のこと。</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3"/>
          <p:cNvSpPr>
            <a:spLocks noChangeArrowheads="1"/>
          </p:cNvSpPr>
          <p:nvPr/>
        </p:nvSpPr>
        <p:spPr bwMode="auto">
          <a:xfrm>
            <a:off x="7867347" y="9183568"/>
            <a:ext cx="7416000"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エネファーム</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燃料電池を用いて、家庭で使う電気とお湯を一緒につくりだす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システムのこと。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都市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ガス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水素を取り出して、水素と空気中の酸素を化学反応させて発電し、そのときに発生する熱（排熱）を利用して、暖房や給湯にも利用できるコージェネレーションシステムが広く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普及している。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Rectangle 3"/>
          <p:cNvSpPr>
            <a:spLocks noChangeArrowheads="1"/>
          </p:cNvSpPr>
          <p:nvPr/>
        </p:nvSpPr>
        <p:spPr bwMode="auto">
          <a:xfrm>
            <a:off x="7873250" y="1068318"/>
            <a:ext cx="7416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バス</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船、</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フォークリフト</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燃料電池（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Fuel</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Cell</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）を駆動装置にしたバス、船舶、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フォークリフトのことで、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FCV</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同様に、燃料電池が作る電気を利用して駆動するため、エンジンの代わりにモーターを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搭載されている。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p:cNvGrpSpPr/>
          <p:nvPr/>
        </p:nvGrpSpPr>
        <p:grpSpPr>
          <a:xfrm>
            <a:off x="1691978" y="2960210"/>
            <a:ext cx="3304082" cy="1306494"/>
            <a:chOff x="-77417" y="-130519"/>
            <a:chExt cx="5497142" cy="2919185"/>
          </a:xfrm>
        </p:grpSpPr>
        <p:grpSp>
          <p:nvGrpSpPr>
            <p:cNvPr id="28" name="グループ化 27"/>
            <p:cNvGrpSpPr/>
            <p:nvPr/>
          </p:nvGrpSpPr>
          <p:grpSpPr>
            <a:xfrm>
              <a:off x="-77417" y="-130519"/>
              <a:ext cx="5497142" cy="2780023"/>
              <a:chOff x="-77417" y="-130519"/>
              <a:chExt cx="5497142" cy="2780023"/>
            </a:xfrm>
          </p:grpSpPr>
          <p:grpSp>
            <p:nvGrpSpPr>
              <p:cNvPr id="57" name="グループ化 56"/>
              <p:cNvGrpSpPr/>
              <p:nvPr/>
            </p:nvGrpSpPr>
            <p:grpSpPr>
              <a:xfrm>
                <a:off x="-6079" y="1253319"/>
                <a:ext cx="1543051" cy="1396185"/>
                <a:chOff x="-6079" y="1253319"/>
                <a:chExt cx="1543051" cy="1396185"/>
              </a:xfrm>
            </p:grpSpPr>
            <p:grpSp>
              <p:nvGrpSpPr>
                <p:cNvPr id="102" name="グループ化 101"/>
                <p:cNvGrpSpPr/>
                <p:nvPr/>
              </p:nvGrpSpPr>
              <p:grpSpPr>
                <a:xfrm>
                  <a:off x="123825" y="1385634"/>
                  <a:ext cx="647700" cy="552450"/>
                  <a:chOff x="123825" y="1385634"/>
                  <a:chExt cx="647700" cy="552450"/>
                </a:xfrm>
              </p:grpSpPr>
              <p:sp>
                <p:nvSpPr>
                  <p:cNvPr id="108" name="フローチャート : 結合子 107"/>
                  <p:cNvSpPr/>
                  <p:nvPr/>
                </p:nvSpPr>
                <p:spPr>
                  <a:xfrm>
                    <a:off x="123825" y="1557084"/>
                    <a:ext cx="409575" cy="381000"/>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109" name="フローチャート : 結合子 108"/>
                  <p:cNvSpPr/>
                  <p:nvPr/>
                </p:nvSpPr>
                <p:spPr>
                  <a:xfrm>
                    <a:off x="361950" y="1385634"/>
                    <a:ext cx="409575" cy="381000"/>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103" name="グループ化 102"/>
                <p:cNvGrpSpPr/>
                <p:nvPr/>
              </p:nvGrpSpPr>
              <p:grpSpPr>
                <a:xfrm>
                  <a:off x="647700" y="1627075"/>
                  <a:ext cx="647700" cy="552449"/>
                  <a:chOff x="647700" y="1627075"/>
                  <a:chExt cx="647700" cy="552449"/>
                </a:xfrm>
              </p:grpSpPr>
              <p:sp>
                <p:nvSpPr>
                  <p:cNvPr id="106" name="フローチャート : 結合子 105"/>
                  <p:cNvSpPr/>
                  <p:nvPr/>
                </p:nvSpPr>
                <p:spPr>
                  <a:xfrm>
                    <a:off x="647700" y="1798525"/>
                    <a:ext cx="409575" cy="380999"/>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107" name="フローチャート : 結合子 106"/>
                  <p:cNvSpPr/>
                  <p:nvPr/>
                </p:nvSpPr>
                <p:spPr>
                  <a:xfrm>
                    <a:off x="885825" y="1627075"/>
                    <a:ext cx="409575" cy="381001"/>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sp>
              <p:nvSpPr>
                <p:cNvPr id="104" name="角丸四角形 103"/>
                <p:cNvSpPr/>
                <p:nvPr/>
              </p:nvSpPr>
              <p:spPr>
                <a:xfrm>
                  <a:off x="9525" y="1253319"/>
                  <a:ext cx="1438275" cy="10287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105" name="正方形/長方形 104"/>
                <p:cNvSpPr/>
                <p:nvPr/>
              </p:nvSpPr>
              <p:spPr>
                <a:xfrm>
                  <a:off x="-6079" y="2256825"/>
                  <a:ext cx="1543051" cy="392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酸素</a:t>
                  </a:r>
                  <a:r>
                    <a:rPr kumimoji="1" lang="ja-JP" altLang="en-US" sz="7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5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8" name="グループ化 57"/>
              <p:cNvGrpSpPr/>
              <p:nvPr/>
            </p:nvGrpSpPr>
            <p:grpSpPr>
              <a:xfrm>
                <a:off x="-77417" y="-130519"/>
                <a:ext cx="1628774" cy="1254469"/>
                <a:chOff x="-77417" y="-130519"/>
                <a:chExt cx="1628774" cy="1254469"/>
              </a:xfrm>
            </p:grpSpPr>
            <p:sp>
              <p:nvSpPr>
                <p:cNvPr id="87" name="角丸四角形 86"/>
                <p:cNvSpPr/>
                <p:nvPr/>
              </p:nvSpPr>
              <p:spPr>
                <a:xfrm>
                  <a:off x="0" y="180975"/>
                  <a:ext cx="1438275" cy="942975"/>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nvGrpSpPr>
                <p:cNvPr id="88" name="グループ化 87"/>
                <p:cNvGrpSpPr/>
                <p:nvPr/>
              </p:nvGrpSpPr>
              <p:grpSpPr>
                <a:xfrm>
                  <a:off x="-77417" y="-130519"/>
                  <a:ext cx="1628774" cy="1140169"/>
                  <a:chOff x="-77417" y="-130519"/>
                  <a:chExt cx="1628774" cy="1140169"/>
                </a:xfrm>
              </p:grpSpPr>
              <p:grpSp>
                <p:nvGrpSpPr>
                  <p:cNvPr id="89" name="グループ化 88"/>
                  <p:cNvGrpSpPr/>
                  <p:nvPr/>
                </p:nvGrpSpPr>
                <p:grpSpPr>
                  <a:xfrm>
                    <a:off x="133350" y="295275"/>
                    <a:ext cx="266700" cy="323850"/>
                    <a:chOff x="133350" y="295275"/>
                    <a:chExt cx="266700" cy="323850"/>
                  </a:xfrm>
                </p:grpSpPr>
                <p:sp>
                  <p:nvSpPr>
                    <p:cNvPr id="100" name="フローチャート : 結合子 99"/>
                    <p:cNvSpPr/>
                    <p:nvPr/>
                  </p:nvSpPr>
                  <p:spPr>
                    <a:xfrm>
                      <a:off x="209551" y="42862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101" name="フローチャート : 結合子 100"/>
                    <p:cNvSpPr/>
                    <p:nvPr/>
                  </p:nvSpPr>
                  <p:spPr>
                    <a:xfrm>
                      <a:off x="133350" y="29527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90" name="グループ化 89"/>
                  <p:cNvGrpSpPr/>
                  <p:nvPr/>
                </p:nvGrpSpPr>
                <p:grpSpPr>
                  <a:xfrm>
                    <a:off x="571500" y="428625"/>
                    <a:ext cx="266700" cy="323850"/>
                    <a:chOff x="571500" y="428625"/>
                    <a:chExt cx="266700" cy="323850"/>
                  </a:xfrm>
                </p:grpSpPr>
                <p:sp>
                  <p:nvSpPr>
                    <p:cNvPr id="98" name="フローチャート : 結合子 97"/>
                    <p:cNvSpPr/>
                    <p:nvPr/>
                  </p:nvSpPr>
                  <p:spPr>
                    <a:xfrm>
                      <a:off x="647701" y="56197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99" name="フローチャート : 結合子 98"/>
                    <p:cNvSpPr/>
                    <p:nvPr/>
                  </p:nvSpPr>
                  <p:spPr>
                    <a:xfrm>
                      <a:off x="571500" y="42862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91" name="グループ化 90"/>
                  <p:cNvGrpSpPr/>
                  <p:nvPr/>
                </p:nvGrpSpPr>
                <p:grpSpPr>
                  <a:xfrm>
                    <a:off x="342900" y="685800"/>
                    <a:ext cx="266700" cy="323850"/>
                    <a:chOff x="342900" y="685800"/>
                    <a:chExt cx="266700" cy="323850"/>
                  </a:xfrm>
                </p:grpSpPr>
                <p:sp>
                  <p:nvSpPr>
                    <p:cNvPr id="96" name="フローチャート : 結合子 95"/>
                    <p:cNvSpPr/>
                    <p:nvPr/>
                  </p:nvSpPr>
                  <p:spPr>
                    <a:xfrm>
                      <a:off x="419101" y="819150"/>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97" name="フローチャート : 結合子 96"/>
                    <p:cNvSpPr/>
                    <p:nvPr/>
                  </p:nvSpPr>
                  <p:spPr>
                    <a:xfrm>
                      <a:off x="342900" y="685800"/>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92" name="グループ化 91"/>
                  <p:cNvGrpSpPr/>
                  <p:nvPr/>
                </p:nvGrpSpPr>
                <p:grpSpPr>
                  <a:xfrm>
                    <a:off x="971550" y="600075"/>
                    <a:ext cx="266700" cy="323850"/>
                    <a:chOff x="971550" y="600075"/>
                    <a:chExt cx="266700" cy="323850"/>
                  </a:xfrm>
                </p:grpSpPr>
                <p:sp>
                  <p:nvSpPr>
                    <p:cNvPr id="94" name="フローチャート : 結合子 93"/>
                    <p:cNvSpPr/>
                    <p:nvPr/>
                  </p:nvSpPr>
                  <p:spPr>
                    <a:xfrm>
                      <a:off x="1047751" y="73342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95" name="フローチャート : 結合子 94"/>
                    <p:cNvSpPr/>
                    <p:nvPr/>
                  </p:nvSpPr>
                  <p:spPr>
                    <a:xfrm>
                      <a:off x="971550" y="60007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sp>
                <p:nvSpPr>
                  <p:cNvPr id="93" name="正方形/長方形 92"/>
                  <p:cNvSpPr/>
                  <p:nvPr/>
                </p:nvSpPr>
                <p:spPr>
                  <a:xfrm>
                    <a:off x="-77417" y="-130519"/>
                    <a:ext cx="1628774" cy="34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水素</a:t>
                    </a:r>
                    <a:r>
                      <a:rPr kumimoji="1" lang="ja-JP" altLang="en-US" sz="7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a:t>
                    </a:r>
                    <a:r>
                      <a:rPr kumimoji="1" lang="en-US" altLang="ja-JP" sz="5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59" name="グループ化 58"/>
              <p:cNvGrpSpPr/>
              <p:nvPr/>
            </p:nvGrpSpPr>
            <p:grpSpPr>
              <a:xfrm>
                <a:off x="1381125" y="161925"/>
                <a:ext cx="2409824" cy="1676400"/>
                <a:chOff x="1381125" y="161925"/>
                <a:chExt cx="2409824" cy="1676400"/>
              </a:xfrm>
            </p:grpSpPr>
            <p:sp>
              <p:nvSpPr>
                <p:cNvPr id="79" name="星 12 78"/>
                <p:cNvSpPr/>
                <p:nvPr/>
              </p:nvSpPr>
              <p:spPr>
                <a:xfrm>
                  <a:off x="2028825" y="161925"/>
                  <a:ext cx="1285875" cy="533400"/>
                </a:xfrm>
                <a:prstGeom prst="star12">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80" name="曲折矢印 79"/>
                <p:cNvSpPr/>
                <p:nvPr/>
              </p:nvSpPr>
              <p:spPr>
                <a:xfrm rot="5400000" flipH="1">
                  <a:off x="2071687" y="461962"/>
                  <a:ext cx="704850" cy="923925"/>
                </a:xfrm>
                <a:prstGeom prst="bentArrow">
                  <a:avLst>
                    <a:gd name="adj1" fmla="val 29392"/>
                    <a:gd name="adj2" fmla="val 29392"/>
                    <a:gd name="adj3" fmla="val 29279"/>
                    <a:gd name="adj4" fmla="val 541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solidFill>
                      <a:schemeClr val="tx1"/>
                    </a:solidFill>
                  </a:endParaRPr>
                </a:p>
              </p:txBody>
            </p:sp>
            <p:sp>
              <p:nvSpPr>
                <p:cNvPr id="81" name="右矢印 80"/>
                <p:cNvSpPr/>
                <p:nvPr/>
              </p:nvSpPr>
              <p:spPr>
                <a:xfrm>
                  <a:off x="1800224" y="904874"/>
                  <a:ext cx="1990725" cy="619125"/>
                </a:xfrm>
                <a:prstGeom prst="rightArrow">
                  <a:avLst>
                    <a:gd name="adj1" fmla="val 50000"/>
                    <a:gd name="adj2"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nvGrpSpPr>
                <p:cNvPr id="82" name="グループ化 81"/>
                <p:cNvGrpSpPr/>
                <p:nvPr/>
              </p:nvGrpSpPr>
              <p:grpSpPr>
                <a:xfrm>
                  <a:off x="1381125" y="609600"/>
                  <a:ext cx="504825" cy="1228725"/>
                  <a:chOff x="1381125" y="609600"/>
                  <a:chExt cx="504825" cy="1228725"/>
                </a:xfrm>
              </p:grpSpPr>
              <p:sp>
                <p:nvSpPr>
                  <p:cNvPr id="84" name="右矢印 83"/>
                  <p:cNvSpPr/>
                  <p:nvPr/>
                </p:nvSpPr>
                <p:spPr>
                  <a:xfrm>
                    <a:off x="1381125" y="609600"/>
                    <a:ext cx="495300" cy="200025"/>
                  </a:xfrm>
                  <a:prstGeom prst="rightArrow">
                    <a:avLst>
                      <a:gd name="adj1" fmla="val 10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85" name="右矢印 84"/>
                  <p:cNvSpPr/>
                  <p:nvPr/>
                </p:nvSpPr>
                <p:spPr>
                  <a:xfrm rot="5400000">
                    <a:off x="1166812" y="1090613"/>
                    <a:ext cx="1190625" cy="247650"/>
                  </a:xfrm>
                  <a:prstGeom prst="rightArrow">
                    <a:avLst>
                      <a:gd name="adj1" fmla="val 10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86" name="右矢印 85"/>
                  <p:cNvSpPr/>
                  <p:nvPr/>
                </p:nvSpPr>
                <p:spPr>
                  <a:xfrm>
                    <a:off x="1390650" y="1638300"/>
                    <a:ext cx="495300" cy="200025"/>
                  </a:xfrm>
                  <a:prstGeom prst="rightArrow">
                    <a:avLst>
                      <a:gd name="adj1" fmla="val 10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sp>
              <p:nvSpPr>
                <p:cNvPr id="83" name="正方形/長方形 82"/>
                <p:cNvSpPr/>
                <p:nvPr/>
              </p:nvSpPr>
              <p:spPr>
                <a:xfrm>
                  <a:off x="2232493" y="194802"/>
                  <a:ext cx="876300" cy="419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ysClr val="windowText" lastClr="000000"/>
                      </a:solidFill>
                    </a:rPr>
                    <a:t>電気</a:t>
                  </a:r>
                </a:p>
              </p:txBody>
            </p:sp>
          </p:grpSp>
          <p:grpSp>
            <p:nvGrpSpPr>
              <p:cNvPr id="60" name="グループ化 59"/>
              <p:cNvGrpSpPr/>
              <p:nvPr/>
            </p:nvGrpSpPr>
            <p:grpSpPr>
              <a:xfrm>
                <a:off x="3714750" y="-130519"/>
                <a:ext cx="1704975" cy="1948095"/>
                <a:chOff x="3714750" y="-130519"/>
                <a:chExt cx="1704975" cy="1948095"/>
              </a:xfrm>
            </p:grpSpPr>
            <p:sp>
              <p:nvSpPr>
                <p:cNvPr id="61" name="角丸四角形 60"/>
                <p:cNvSpPr/>
                <p:nvPr/>
              </p:nvSpPr>
              <p:spPr>
                <a:xfrm>
                  <a:off x="3714750" y="133719"/>
                  <a:ext cx="1704975" cy="1683857"/>
                </a:xfrm>
                <a:prstGeom prst="roundRect">
                  <a:avLst>
                    <a:gd name="adj" fmla="val 1070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62" name="正方形/長方形 61"/>
                <p:cNvSpPr/>
                <p:nvPr/>
              </p:nvSpPr>
              <p:spPr>
                <a:xfrm>
                  <a:off x="3827610" y="-130519"/>
                  <a:ext cx="1527846" cy="364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水</a:t>
                  </a:r>
                  <a:r>
                    <a:rPr kumimoji="1" lang="ja-JP" altLang="en-US" sz="7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a:t>
                  </a:r>
                  <a:r>
                    <a:rPr kumimoji="1" lang="en-US" altLang="ja-JP" sz="5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7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O</a:t>
                  </a:r>
                  <a:r>
                    <a:rPr kumimoji="1" lang="ja-JP" altLang="en-US" sz="7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3" name="グループ化 62"/>
                <p:cNvGrpSpPr/>
                <p:nvPr/>
              </p:nvGrpSpPr>
              <p:grpSpPr>
                <a:xfrm>
                  <a:off x="3952875" y="581025"/>
                  <a:ext cx="504824" cy="476250"/>
                  <a:chOff x="3952875" y="581025"/>
                  <a:chExt cx="504824" cy="476250"/>
                </a:xfrm>
              </p:grpSpPr>
              <p:sp>
                <p:nvSpPr>
                  <p:cNvPr id="76" name="フローチャート : 結合子 75"/>
                  <p:cNvSpPr/>
                  <p:nvPr/>
                </p:nvSpPr>
                <p:spPr>
                  <a:xfrm>
                    <a:off x="3952875" y="581025"/>
                    <a:ext cx="409575" cy="381000"/>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7" name="フローチャート : 結合子 76"/>
                  <p:cNvSpPr/>
                  <p:nvPr/>
                </p:nvSpPr>
                <p:spPr>
                  <a:xfrm>
                    <a:off x="3962400" y="86677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8" name="フローチャート : 結合子 77"/>
                  <p:cNvSpPr/>
                  <p:nvPr/>
                </p:nvSpPr>
                <p:spPr>
                  <a:xfrm>
                    <a:off x="4267200" y="723900"/>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64" name="グループ化 63"/>
                <p:cNvGrpSpPr/>
                <p:nvPr/>
              </p:nvGrpSpPr>
              <p:grpSpPr>
                <a:xfrm rot="2260301">
                  <a:off x="4660435" y="370651"/>
                  <a:ext cx="504821" cy="476247"/>
                  <a:chOff x="4500211" y="416964"/>
                  <a:chExt cx="504821" cy="476247"/>
                </a:xfrm>
              </p:grpSpPr>
              <p:sp>
                <p:nvSpPr>
                  <p:cNvPr id="73" name="フローチャート : 結合子 72"/>
                  <p:cNvSpPr/>
                  <p:nvPr/>
                </p:nvSpPr>
                <p:spPr>
                  <a:xfrm>
                    <a:off x="4500211" y="416964"/>
                    <a:ext cx="409575" cy="380997"/>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4" name="フローチャート : 結合子 73"/>
                  <p:cNvSpPr/>
                  <p:nvPr/>
                </p:nvSpPr>
                <p:spPr>
                  <a:xfrm>
                    <a:off x="4509735" y="702712"/>
                    <a:ext cx="190499" cy="190499"/>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5" name="フローチャート : 結合子 74"/>
                  <p:cNvSpPr/>
                  <p:nvPr/>
                </p:nvSpPr>
                <p:spPr>
                  <a:xfrm>
                    <a:off x="4814534" y="559835"/>
                    <a:ext cx="190498" cy="190499"/>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65" name="グループ化 64"/>
                <p:cNvGrpSpPr/>
                <p:nvPr/>
              </p:nvGrpSpPr>
              <p:grpSpPr>
                <a:xfrm rot="7748217">
                  <a:off x="4038601" y="1219200"/>
                  <a:ext cx="504824" cy="476250"/>
                  <a:chOff x="4038601" y="1219201"/>
                  <a:chExt cx="504824" cy="476250"/>
                </a:xfrm>
              </p:grpSpPr>
              <p:sp>
                <p:nvSpPr>
                  <p:cNvPr id="70" name="フローチャート : 結合子 69"/>
                  <p:cNvSpPr/>
                  <p:nvPr/>
                </p:nvSpPr>
                <p:spPr>
                  <a:xfrm>
                    <a:off x="4038601" y="1219201"/>
                    <a:ext cx="409575" cy="381000"/>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1" name="フローチャート : 結合子 70"/>
                  <p:cNvSpPr/>
                  <p:nvPr/>
                </p:nvSpPr>
                <p:spPr>
                  <a:xfrm>
                    <a:off x="4048126" y="1504951"/>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2" name="フローチャート : 結合子 71"/>
                  <p:cNvSpPr/>
                  <p:nvPr/>
                </p:nvSpPr>
                <p:spPr>
                  <a:xfrm>
                    <a:off x="4352926" y="1362076"/>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66" name="グループ化 65"/>
                <p:cNvGrpSpPr/>
                <p:nvPr/>
              </p:nvGrpSpPr>
              <p:grpSpPr>
                <a:xfrm rot="840542">
                  <a:off x="4707693" y="1182143"/>
                  <a:ext cx="504823" cy="476250"/>
                  <a:chOff x="4630491" y="1189883"/>
                  <a:chExt cx="504823" cy="476250"/>
                </a:xfrm>
              </p:grpSpPr>
              <p:sp>
                <p:nvSpPr>
                  <p:cNvPr id="67" name="フローチャート : 結合子 66"/>
                  <p:cNvSpPr/>
                  <p:nvPr/>
                </p:nvSpPr>
                <p:spPr>
                  <a:xfrm>
                    <a:off x="4630491" y="1189883"/>
                    <a:ext cx="409575" cy="381000"/>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68" name="フローチャート : 結合子 67"/>
                  <p:cNvSpPr/>
                  <p:nvPr/>
                </p:nvSpPr>
                <p:spPr>
                  <a:xfrm>
                    <a:off x="4640015" y="1475633"/>
                    <a:ext cx="190498"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69" name="フローチャート : 結合子 68"/>
                  <p:cNvSpPr/>
                  <p:nvPr/>
                </p:nvSpPr>
                <p:spPr>
                  <a:xfrm>
                    <a:off x="4944816" y="1332759"/>
                    <a:ext cx="190498" cy="190499"/>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grpSp>
        <p:grpSp>
          <p:nvGrpSpPr>
            <p:cNvPr id="29" name="グループ化 28"/>
            <p:cNvGrpSpPr/>
            <p:nvPr/>
          </p:nvGrpSpPr>
          <p:grpSpPr>
            <a:xfrm>
              <a:off x="1098598" y="1782579"/>
              <a:ext cx="4229233" cy="1006087"/>
              <a:chOff x="1098598" y="1782579"/>
              <a:chExt cx="4229233" cy="1006087"/>
            </a:xfrm>
          </p:grpSpPr>
          <p:grpSp>
            <p:nvGrpSpPr>
              <p:cNvPr id="30" name="グループ化 29"/>
              <p:cNvGrpSpPr/>
              <p:nvPr/>
            </p:nvGrpSpPr>
            <p:grpSpPr>
              <a:xfrm>
                <a:off x="1551357" y="1782579"/>
                <a:ext cx="3776474" cy="743679"/>
                <a:chOff x="1551357" y="1782579"/>
                <a:chExt cx="3776474" cy="743679"/>
              </a:xfrm>
            </p:grpSpPr>
            <p:grpSp>
              <p:nvGrpSpPr>
                <p:cNvPr id="34" name="グループ化 33"/>
                <p:cNvGrpSpPr/>
                <p:nvPr/>
              </p:nvGrpSpPr>
              <p:grpSpPr>
                <a:xfrm>
                  <a:off x="1551357" y="1782579"/>
                  <a:ext cx="1550317" cy="743679"/>
                  <a:chOff x="1551357" y="1782579"/>
                  <a:chExt cx="1550317" cy="743679"/>
                </a:xfrm>
              </p:grpSpPr>
              <p:sp>
                <p:nvSpPr>
                  <p:cNvPr id="55" name="正方形/長方形 54"/>
                  <p:cNvSpPr/>
                  <p:nvPr/>
                </p:nvSpPr>
                <p:spPr>
                  <a:xfrm>
                    <a:off x="1551357" y="1963185"/>
                    <a:ext cx="352424" cy="38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b="1" dirty="0" smtClean="0">
                        <a:solidFill>
                          <a:sysClr val="windowText" lastClr="000000"/>
                        </a:solidFill>
                      </a:rPr>
                      <a:t>H</a:t>
                    </a:r>
                    <a:r>
                      <a:rPr lang="en-US" altLang="ja-JP" sz="900" b="1" dirty="0" smtClean="0">
                        <a:solidFill>
                          <a:sysClr val="windowText" lastClr="000000"/>
                        </a:solidFill>
                      </a:rPr>
                      <a:t>2</a:t>
                    </a:r>
                    <a:endParaRPr kumimoji="1" lang="ja-JP" altLang="en-US" sz="900" b="1" dirty="0">
                      <a:solidFill>
                        <a:sysClr val="windowText" lastClr="000000"/>
                      </a:solidFill>
                    </a:endParaRPr>
                  </a:p>
                </p:txBody>
              </p:sp>
              <p:sp>
                <p:nvSpPr>
                  <p:cNvPr id="46" name="正方形/長方形 45"/>
                  <p:cNvSpPr/>
                  <p:nvPr/>
                </p:nvSpPr>
                <p:spPr>
                  <a:xfrm>
                    <a:off x="2053312" y="2001286"/>
                    <a:ext cx="219075" cy="304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rPr>
                      <a:t>＋</a:t>
                    </a:r>
                  </a:p>
                </p:txBody>
              </p:sp>
              <p:grpSp>
                <p:nvGrpSpPr>
                  <p:cNvPr id="47" name="グループ化 46"/>
                  <p:cNvGrpSpPr/>
                  <p:nvPr/>
                </p:nvGrpSpPr>
                <p:grpSpPr>
                  <a:xfrm>
                    <a:off x="2389884" y="1782579"/>
                    <a:ext cx="711790" cy="743679"/>
                    <a:chOff x="2389884" y="1782579"/>
                    <a:chExt cx="711790" cy="743679"/>
                  </a:xfrm>
                </p:grpSpPr>
                <p:grpSp>
                  <p:nvGrpSpPr>
                    <p:cNvPr id="48" name="グループ化 47"/>
                    <p:cNvGrpSpPr/>
                    <p:nvPr/>
                  </p:nvGrpSpPr>
                  <p:grpSpPr>
                    <a:xfrm>
                      <a:off x="2389884" y="1782579"/>
                      <a:ext cx="711790" cy="743679"/>
                      <a:chOff x="2389884" y="1782579"/>
                      <a:chExt cx="711790" cy="743679"/>
                    </a:xfrm>
                  </p:grpSpPr>
                  <p:sp>
                    <p:nvSpPr>
                      <p:cNvPr id="53" name="正方形/長方形 52"/>
                      <p:cNvSpPr/>
                      <p:nvPr/>
                    </p:nvSpPr>
                    <p:spPr>
                      <a:xfrm>
                        <a:off x="2749252" y="1972710"/>
                        <a:ext cx="352422" cy="38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b="1" dirty="0" smtClean="0">
                            <a:solidFill>
                              <a:sysClr val="windowText" lastClr="000000"/>
                            </a:solidFill>
                          </a:rPr>
                          <a:t>O</a:t>
                        </a:r>
                        <a:r>
                          <a:rPr kumimoji="1" lang="en-US" altLang="ja-JP" sz="900" b="1" dirty="0" smtClean="0">
                            <a:solidFill>
                              <a:sysClr val="windowText" lastClr="000000"/>
                            </a:solidFill>
                          </a:rPr>
                          <a:t>2</a:t>
                        </a:r>
                        <a:endParaRPr kumimoji="1" lang="ja-JP" altLang="en-US" sz="900" b="1" dirty="0">
                          <a:solidFill>
                            <a:sysClr val="windowText" lastClr="000000"/>
                          </a:solidFill>
                        </a:endParaRPr>
                      </a:p>
                    </p:txBody>
                  </p:sp>
                  <p:sp>
                    <p:nvSpPr>
                      <p:cNvPr id="51" name="正方形/長方形 50"/>
                      <p:cNvSpPr/>
                      <p:nvPr/>
                    </p:nvSpPr>
                    <p:spPr>
                      <a:xfrm>
                        <a:off x="2389884" y="2145258"/>
                        <a:ext cx="35242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rPr>
                          <a:t>２</a:t>
                        </a:r>
                      </a:p>
                    </p:txBody>
                  </p:sp>
                  <p:sp>
                    <p:nvSpPr>
                      <p:cNvPr id="52" name="正方形/長方形 51"/>
                      <p:cNvSpPr/>
                      <p:nvPr/>
                    </p:nvSpPr>
                    <p:spPr>
                      <a:xfrm>
                        <a:off x="2389884" y="1782579"/>
                        <a:ext cx="35242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rPr>
                          <a:t>１</a:t>
                        </a:r>
                      </a:p>
                    </p:txBody>
                  </p:sp>
                </p:grpSp>
                <p:sp>
                  <p:nvSpPr>
                    <p:cNvPr id="49" name="正方形/長方形 48"/>
                    <p:cNvSpPr/>
                    <p:nvPr/>
                  </p:nvSpPr>
                  <p:spPr>
                    <a:xfrm>
                      <a:off x="2389884" y="2010810"/>
                      <a:ext cx="352424" cy="304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ysClr val="windowText" lastClr="000000"/>
                          </a:solidFill>
                        </a:rPr>
                        <a:t>－</a:t>
                      </a:r>
                    </a:p>
                  </p:txBody>
                </p:sp>
              </p:grpSp>
            </p:grpSp>
            <p:sp>
              <p:nvSpPr>
                <p:cNvPr id="37" name="正方形/長方形 36"/>
                <p:cNvSpPr/>
                <p:nvPr/>
              </p:nvSpPr>
              <p:spPr>
                <a:xfrm>
                  <a:off x="3262228" y="2010810"/>
                  <a:ext cx="268560"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rPr>
                    <a:t>⇒</a:t>
                  </a:r>
                </a:p>
              </p:txBody>
            </p:sp>
            <p:grpSp>
              <p:nvGrpSpPr>
                <p:cNvPr id="39" name="グループ化 38"/>
                <p:cNvGrpSpPr/>
                <p:nvPr/>
              </p:nvGrpSpPr>
              <p:grpSpPr>
                <a:xfrm>
                  <a:off x="3593217" y="1914895"/>
                  <a:ext cx="1734614" cy="466725"/>
                  <a:chOff x="3593217" y="1914895"/>
                  <a:chExt cx="1734614" cy="466725"/>
                </a:xfrm>
              </p:grpSpPr>
              <p:sp>
                <p:nvSpPr>
                  <p:cNvPr id="40" name="正方形/長方形 39"/>
                  <p:cNvSpPr/>
                  <p:nvPr/>
                </p:nvSpPr>
                <p:spPr>
                  <a:xfrm>
                    <a:off x="3593217" y="1963186"/>
                    <a:ext cx="737386" cy="331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b="1" dirty="0" smtClean="0">
                        <a:solidFill>
                          <a:sysClr val="windowText" lastClr="000000"/>
                        </a:solidFill>
                      </a:rPr>
                      <a:t>H</a:t>
                    </a:r>
                    <a:r>
                      <a:rPr kumimoji="1" lang="en-US" altLang="ja-JP" sz="900" b="1" dirty="0" smtClean="0">
                        <a:solidFill>
                          <a:sysClr val="windowText" lastClr="000000"/>
                        </a:solidFill>
                      </a:rPr>
                      <a:t>2</a:t>
                    </a:r>
                    <a:r>
                      <a:rPr kumimoji="1" lang="en-US" altLang="ja-JP" b="1" dirty="0" smtClean="0">
                        <a:solidFill>
                          <a:sysClr val="windowText" lastClr="000000"/>
                        </a:solidFill>
                      </a:rPr>
                      <a:t>O</a:t>
                    </a:r>
                    <a:endParaRPr kumimoji="1" lang="ja-JP" altLang="en-US" b="1" dirty="0">
                      <a:solidFill>
                        <a:sysClr val="windowText" lastClr="000000"/>
                      </a:solidFill>
                    </a:endParaRPr>
                  </a:p>
                </p:txBody>
              </p:sp>
              <p:sp>
                <p:nvSpPr>
                  <p:cNvPr id="43" name="正方形/長方形 42"/>
                  <p:cNvSpPr/>
                  <p:nvPr/>
                </p:nvSpPr>
                <p:spPr>
                  <a:xfrm>
                    <a:off x="4306516" y="2001287"/>
                    <a:ext cx="219075" cy="304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rPr>
                      <a:t>＋</a:t>
                    </a:r>
                  </a:p>
                </p:txBody>
              </p:sp>
              <p:sp>
                <p:nvSpPr>
                  <p:cNvPr id="44" name="正方形/長方形 43"/>
                  <p:cNvSpPr/>
                  <p:nvPr/>
                </p:nvSpPr>
                <p:spPr>
                  <a:xfrm>
                    <a:off x="4632506" y="1914895"/>
                    <a:ext cx="695325" cy="466725"/>
                  </a:xfrm>
                  <a:prstGeom prst="rect">
                    <a:avLst/>
                  </a:prstGeom>
                  <a:noFill/>
                  <a:ln w="9525" cmpd="dbl">
                    <a:solidFill>
                      <a:schemeClr val="tx2">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a:solidFill>
                          <a:sysClr val="windowText" lastClr="000000"/>
                        </a:solidFill>
                      </a:rPr>
                      <a:t>電気</a:t>
                    </a:r>
                  </a:p>
                </p:txBody>
              </p:sp>
            </p:grpSp>
          </p:grpSp>
          <p:sp>
            <p:nvSpPr>
              <p:cNvPr id="31" name="正方形/長方形 30"/>
              <p:cNvSpPr/>
              <p:nvPr/>
            </p:nvSpPr>
            <p:spPr>
              <a:xfrm>
                <a:off x="1098598" y="2444153"/>
                <a:ext cx="1171576"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（水素）</a:t>
                </a:r>
              </a:p>
            </p:txBody>
          </p:sp>
          <p:sp>
            <p:nvSpPr>
              <p:cNvPr id="32" name="正方形/長方形 31"/>
              <p:cNvSpPr/>
              <p:nvPr/>
            </p:nvSpPr>
            <p:spPr>
              <a:xfrm>
                <a:off x="2104267" y="2444153"/>
                <a:ext cx="1095375" cy="344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（酸素）</a:t>
                </a:r>
              </a:p>
            </p:txBody>
          </p:sp>
          <p:sp>
            <p:nvSpPr>
              <p:cNvPr id="33" name="正方形/長方形 32"/>
              <p:cNvSpPr/>
              <p:nvPr/>
            </p:nvSpPr>
            <p:spPr>
              <a:xfrm>
                <a:off x="3349626" y="2444153"/>
                <a:ext cx="1076997"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（水）</a:t>
                </a:r>
              </a:p>
            </p:txBody>
          </p:sp>
        </p:grpSp>
      </p:grpSp>
      <p:sp>
        <p:nvSpPr>
          <p:cNvPr id="111" name="Rectangle 3"/>
          <p:cNvSpPr>
            <a:spLocks noChangeArrowheads="1"/>
          </p:cNvSpPr>
          <p:nvPr/>
        </p:nvSpPr>
        <p:spPr bwMode="auto">
          <a:xfrm>
            <a:off x="212263" y="5126098"/>
            <a:ext cx="7309588" cy="45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水素ステーション</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ガソリン車への燃料の給油所（ガソリンスタンド）に相当する、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FCV</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燃料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となる水素を補給する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場所のこと。</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Rectangle 3"/>
          <p:cNvSpPr>
            <a:spLocks noChangeArrowheads="1"/>
          </p:cNvSpPr>
          <p:nvPr/>
        </p:nvSpPr>
        <p:spPr bwMode="auto">
          <a:xfrm>
            <a:off x="212263" y="5651662"/>
            <a:ext cx="7056000" cy="99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カーボンニュートラル</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温室効果</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ガスに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、森林等による大気中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の吸収や大気中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回収して貯留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すること等により、排出量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から吸収量と除去量を差し引いた合計をゼロに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すること。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内閣総理</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大臣（当時）は、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日の所信表明演説において、我が国が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年までにカーボンニュートラル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をめざすこと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宣言した。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Rectangle 3"/>
          <p:cNvSpPr>
            <a:spLocks noChangeArrowheads="1"/>
          </p:cNvSpPr>
          <p:nvPr/>
        </p:nvSpPr>
        <p:spPr bwMode="auto">
          <a:xfrm>
            <a:off x="7867347" y="3158435"/>
            <a:ext cx="7056000" cy="41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水素発電</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ガスタービン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の燃料として水素を用いる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又は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蒸気タービン用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のボイラーの燃料として水素を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用いた発電のこと。</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Rectangle 3"/>
          <p:cNvSpPr>
            <a:spLocks noChangeArrowheads="1"/>
          </p:cNvSpPr>
          <p:nvPr/>
        </p:nvSpPr>
        <p:spPr bwMode="auto">
          <a:xfrm>
            <a:off x="7867347" y="3711604"/>
            <a:ext cx="7416000" cy="67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メタネーション</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水素</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）と二酸化炭素（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）を反応させ、天然ガスの主な成分であるメタン（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CH</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）を合成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する技術のこと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、ガスのカーボンニュートラル化の技術の一つとされている。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Rectangle 3"/>
          <p:cNvSpPr>
            <a:spLocks noChangeArrowheads="1"/>
          </p:cNvSpPr>
          <p:nvPr/>
        </p:nvSpPr>
        <p:spPr bwMode="auto">
          <a:xfrm>
            <a:off x="7867347" y="4454579"/>
            <a:ext cx="7272904" cy="60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バイオガス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微生物</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の力（メタン発酵）を使ってえさ（生ごみ（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食べ残し等）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、紙ごみ、家畜</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ふん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尿等）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から発生するガスの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Rectangle 3"/>
          <p:cNvSpPr>
            <a:spLocks noChangeArrowheads="1"/>
          </p:cNvSpPr>
          <p:nvPr/>
        </p:nvSpPr>
        <p:spPr bwMode="auto">
          <a:xfrm>
            <a:off x="7740649" y="5130800"/>
            <a:ext cx="6840000" cy="365472"/>
          </a:xfrm>
          <a:prstGeom prst="rect">
            <a:avLst/>
          </a:prstGeom>
          <a:solidFill>
            <a:schemeClr val="accent1">
              <a:lumMod val="40000"/>
              <a:lumOff val="60000"/>
            </a:schemeClr>
          </a:solidFill>
          <a:ln>
            <a:noFill/>
          </a:ln>
          <a:effectLst/>
        </p:spPr>
        <p:txBody>
          <a:bodyPr vert="horz" wrap="square" lIns="7200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８ページ</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プロジェクトの創出・事業化に向けた取組の視点</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Rectangle 3"/>
          <p:cNvSpPr>
            <a:spLocks noChangeArrowheads="1"/>
          </p:cNvSpPr>
          <p:nvPr/>
        </p:nvSpPr>
        <p:spPr bwMode="auto">
          <a:xfrm>
            <a:off x="7867347" y="6110623"/>
            <a:ext cx="7144519" cy="492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FS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Feasibility Study</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（フィージビリティ・スタディ</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が実現可能であるかどうかを見極めるために、あらかじめ行なわれる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調査のこと。</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Rectangle 3"/>
          <p:cNvSpPr>
            <a:spLocks noChangeArrowheads="1"/>
          </p:cNvSpPr>
          <p:nvPr/>
        </p:nvSpPr>
        <p:spPr bwMode="auto">
          <a:xfrm>
            <a:off x="7740649" y="8731288"/>
            <a:ext cx="6840000" cy="365472"/>
          </a:xfrm>
          <a:prstGeom prst="rect">
            <a:avLst/>
          </a:prstGeom>
          <a:solidFill>
            <a:schemeClr val="accent1">
              <a:lumMod val="40000"/>
              <a:lumOff val="60000"/>
            </a:schemeClr>
          </a:solidFill>
          <a:ln>
            <a:noFill/>
          </a:ln>
          <a:effectLst/>
        </p:spPr>
        <p:txBody>
          <a:bodyPr vert="horz" wrap="square" lIns="7200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参考１ページ</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水素</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関連分野における大阪の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ポテンシャル　</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Rectangle 3"/>
          <p:cNvSpPr>
            <a:spLocks noChangeArrowheads="1"/>
          </p:cNvSpPr>
          <p:nvPr/>
        </p:nvSpPr>
        <p:spPr bwMode="auto">
          <a:xfrm>
            <a:off x="126251" y="6962520"/>
            <a:ext cx="6840000" cy="365472"/>
          </a:xfrm>
          <a:prstGeom prst="rect">
            <a:avLst/>
          </a:prstGeom>
          <a:solidFill>
            <a:schemeClr val="accent1">
              <a:lumMod val="40000"/>
              <a:lumOff val="60000"/>
            </a:schemeClr>
          </a:solidFill>
          <a:ln>
            <a:noFill/>
          </a:ln>
          <a:effectLst/>
        </p:spPr>
        <p:txBody>
          <a:bodyPr vert="horz" wrap="square" lIns="7200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ページ</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温室効果ガス排出削減への要請に対する我が国の対応</a:t>
            </a:r>
          </a:p>
        </p:txBody>
      </p:sp>
      <p:sp>
        <p:nvSpPr>
          <p:cNvPr id="119" name="Rectangle 3"/>
          <p:cNvSpPr>
            <a:spLocks noChangeArrowheads="1"/>
          </p:cNvSpPr>
          <p:nvPr/>
        </p:nvSpPr>
        <p:spPr bwMode="auto">
          <a:xfrm>
            <a:off x="212263" y="1026344"/>
            <a:ext cx="7164000" cy="88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コージェネレーション（</a:t>
            </a:r>
            <a:r>
              <a:rPr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熱電併給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天然ガス、石油、</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LP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ガス等を燃料として、エンジン、タービン、燃料電池等の方式により発電し、その際に生じる廃熱も同時に回収する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システムで、回収</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した廃熱は、蒸気や温水として、工場の熱源、冷暖房・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給湯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利用でき、熱と電気を無駄なく利用できれば、燃料が本来持っているエネルギーの約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％と、高い総合エネルギー効率が実現</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可能。</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Rectangle 3"/>
          <p:cNvSpPr>
            <a:spLocks noChangeArrowheads="1"/>
          </p:cNvSpPr>
          <p:nvPr/>
        </p:nvSpPr>
        <p:spPr bwMode="auto">
          <a:xfrm>
            <a:off x="7740650" y="6885110"/>
            <a:ext cx="6840000" cy="365472"/>
          </a:xfrm>
          <a:prstGeom prst="rect">
            <a:avLst/>
          </a:prstGeom>
          <a:solidFill>
            <a:schemeClr val="accent1">
              <a:lumMod val="40000"/>
              <a:lumOff val="60000"/>
            </a:schemeClr>
          </a:solidFill>
          <a:ln>
            <a:noFill/>
          </a:ln>
          <a:effectLst/>
        </p:spPr>
        <p:txBody>
          <a:bodyPr vert="horz" wrap="square" lIns="7200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ページ</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万博での活用が期待されるプロジェクトの推進・事業化に向けた取組</a:t>
            </a:r>
          </a:p>
        </p:txBody>
      </p:sp>
      <p:sp>
        <p:nvSpPr>
          <p:cNvPr id="123" name="Rectangle 3"/>
          <p:cNvSpPr>
            <a:spLocks noChangeArrowheads="1"/>
          </p:cNvSpPr>
          <p:nvPr/>
        </p:nvSpPr>
        <p:spPr bwMode="auto">
          <a:xfrm>
            <a:off x="7867347" y="7344436"/>
            <a:ext cx="7416000" cy="62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未利用エネルギー</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工場排熱、地下鉄や地下街の冷暖房排熱、外気温との温度差がある河川や下水、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雪氷熱</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有効に利用できる可能性があるにもかかわらず、これまで利用されてこなかったエネルギーの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総称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こと。</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Rectangle 3"/>
          <p:cNvSpPr>
            <a:spLocks noChangeArrowheads="1"/>
          </p:cNvSpPr>
          <p:nvPr/>
        </p:nvSpPr>
        <p:spPr bwMode="auto">
          <a:xfrm>
            <a:off x="7867347" y="8037774"/>
            <a:ext cx="7416000" cy="62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トリジェネレーション</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電気、排熱</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加えて、発生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利用するもの。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温室内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で栽培される植物の育成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増進</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に利用される。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9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977FA8-915E-477D-A5DB-ABD45635B226}"/>
              </a:ext>
            </a:extLst>
          </p:cNvPr>
          <p:cNvSpPr txBox="1">
            <a:spLocks/>
          </p:cNvSpPr>
          <p:nvPr/>
        </p:nvSpPr>
        <p:spPr>
          <a:xfrm>
            <a:off x="611858" y="810320"/>
            <a:ext cx="13933170" cy="720080"/>
          </a:xfrm>
          <a:prstGeom prst="rect">
            <a:avLst/>
          </a:prstGeom>
        </p:spPr>
        <p:txBody>
          <a:bodyPr>
            <a:noAutofit/>
          </a:bodyPr>
          <a:lstStyle>
            <a:lvl1pPr algn="ctr" defTabSz="1439812" rtl="0" eaLnBrk="1" latinLnBrk="0" hangingPunct="1">
              <a:spcBef>
                <a:spcPct val="0"/>
              </a:spcBef>
              <a:buNone/>
              <a:defRPr kumimoji="1" sz="6900" kern="1200">
                <a:solidFill>
                  <a:schemeClr val="tx1"/>
                </a:solidFill>
                <a:latin typeface="+mj-lt"/>
                <a:ea typeface="+mj-ea"/>
                <a:cs typeface="+mj-cs"/>
              </a:defRPr>
            </a:lvl1pPr>
          </a:lstStyle>
          <a:p>
            <a:r>
              <a:rPr lang="ja-JP" altLang="en-US" sz="4400" dirty="0"/>
              <a:t>目次</a:t>
            </a:r>
          </a:p>
        </p:txBody>
      </p:sp>
      <p:sp>
        <p:nvSpPr>
          <p:cNvPr id="5" name="テキスト ボックス 4"/>
          <p:cNvSpPr txBox="1"/>
          <p:nvPr/>
        </p:nvSpPr>
        <p:spPr>
          <a:xfrm>
            <a:off x="749575" y="2034456"/>
            <a:ext cx="14407899" cy="7704856"/>
          </a:xfrm>
          <a:prstGeom prst="rect">
            <a:avLst/>
          </a:prstGeom>
          <a:noFill/>
        </p:spPr>
        <p:txBody>
          <a:bodyPr wrap="square" rtlCol="0" anchor="ctr">
            <a:noAutofit/>
          </a:bodyPr>
          <a:lstStyle/>
          <a:p>
            <a:pPr marL="514350" indent="-514350">
              <a:buFont typeface="+mj-lt"/>
              <a:buAutoNum type="arabicPeriod"/>
            </a:pPr>
            <a:r>
              <a:rPr lang="en-US" altLang="ja-JP" sz="3600" b="1" dirty="0"/>
              <a:t>H</a:t>
            </a:r>
            <a:r>
              <a:rPr lang="en-US" altLang="ja-JP" sz="3200" b="1" dirty="0"/>
              <a:t>2</a:t>
            </a:r>
            <a:r>
              <a:rPr lang="en-US" altLang="ja-JP" sz="3600" b="1" dirty="0"/>
              <a:t>Osaka</a:t>
            </a:r>
            <a:r>
              <a:rPr lang="ja-JP" altLang="en-US" sz="3600" b="1" dirty="0" smtClean="0"/>
              <a:t>ビジョン２０２２について</a:t>
            </a:r>
            <a:endParaRPr lang="en-US" altLang="ja-JP" sz="3600" b="1" dirty="0" smtClean="0"/>
          </a:p>
          <a:p>
            <a:pPr marL="514350" indent="-514350">
              <a:buFont typeface="+mj-lt"/>
              <a:buAutoNum type="arabicPeriod"/>
            </a:pPr>
            <a:r>
              <a:rPr lang="ja-JP" altLang="en-US" sz="3600" b="1" dirty="0" smtClean="0"/>
              <a:t>温室</a:t>
            </a:r>
            <a:r>
              <a:rPr lang="ja-JP" altLang="en-US" sz="3600" b="1" dirty="0"/>
              <a:t>効果ガス排出削減への要請に対する我が国の</a:t>
            </a:r>
            <a:r>
              <a:rPr lang="ja-JP" altLang="en-US" sz="3600" b="1" dirty="0" smtClean="0"/>
              <a:t>対応</a:t>
            </a:r>
            <a:endParaRPr lang="en-US" altLang="ja-JP" sz="3600" b="1" dirty="0"/>
          </a:p>
          <a:p>
            <a:pPr marL="514350" indent="-514350">
              <a:buFont typeface="+mj-lt"/>
              <a:buAutoNum type="arabicPeriod"/>
            </a:pPr>
            <a:r>
              <a:rPr kumimoji="1" lang="ja-JP" altLang="en-US" sz="3600" b="1" dirty="0"/>
              <a:t>水素の有望性</a:t>
            </a:r>
            <a:endParaRPr lang="en-US" altLang="ja-JP" sz="3600" b="1" dirty="0"/>
          </a:p>
          <a:p>
            <a:pPr marL="514350" indent="-514350">
              <a:buFont typeface="+mj-lt"/>
              <a:buAutoNum type="arabicPeriod"/>
            </a:pPr>
            <a:r>
              <a:rPr lang="ja-JP" altLang="en-US" sz="3600" b="1" dirty="0"/>
              <a:t>水素に</a:t>
            </a:r>
            <a:r>
              <a:rPr lang="ja-JP" altLang="en-US" sz="3600" b="1" dirty="0" smtClean="0"/>
              <a:t>かかる</a:t>
            </a:r>
            <a:r>
              <a:rPr lang="ja-JP" altLang="en-US" sz="3600" b="1" dirty="0"/>
              <a:t>最近</a:t>
            </a:r>
            <a:r>
              <a:rPr lang="ja-JP" altLang="en-US" sz="3600" b="1" dirty="0" smtClean="0"/>
              <a:t>の</a:t>
            </a:r>
            <a:r>
              <a:rPr lang="ja-JP" altLang="en-US" sz="3600" b="1" dirty="0"/>
              <a:t>動向</a:t>
            </a:r>
            <a:endParaRPr lang="en-US" altLang="ja-JP" sz="3600" b="1" dirty="0"/>
          </a:p>
          <a:p>
            <a:pPr marL="514350" indent="-514350">
              <a:buFont typeface="+mj-lt"/>
              <a:buAutoNum type="arabicPeriod"/>
            </a:pPr>
            <a:r>
              <a:rPr lang="ja-JP" altLang="en-US" sz="3600" b="1" dirty="0"/>
              <a:t>これまでの「</a:t>
            </a:r>
            <a:r>
              <a:rPr lang="en-US" altLang="ja-JP" sz="3600" b="1" dirty="0"/>
              <a:t>H</a:t>
            </a:r>
            <a:r>
              <a:rPr lang="en-US" altLang="ja-JP" sz="3200" b="1" dirty="0"/>
              <a:t>2</a:t>
            </a:r>
            <a:r>
              <a:rPr lang="en-US" altLang="ja-JP" sz="3600" b="1" dirty="0"/>
              <a:t>Osaka</a:t>
            </a:r>
            <a:r>
              <a:rPr lang="ja-JP" altLang="en-US" sz="3600" b="1" dirty="0"/>
              <a:t>ビジョン推進会議」の取組</a:t>
            </a:r>
            <a:endParaRPr lang="en-US" altLang="ja-JP" sz="3600" b="1" dirty="0"/>
          </a:p>
          <a:p>
            <a:pPr marL="514350" indent="-514350">
              <a:buFont typeface="+mj-lt"/>
              <a:buAutoNum type="arabicPeriod"/>
            </a:pPr>
            <a:r>
              <a:rPr lang="ja-JP" altLang="en-US" sz="3600" b="1" dirty="0" smtClean="0"/>
              <a:t>「</a:t>
            </a:r>
            <a:r>
              <a:rPr lang="en-US" altLang="ja-JP" sz="3600" b="1" dirty="0" smtClean="0"/>
              <a:t>H</a:t>
            </a:r>
            <a:r>
              <a:rPr lang="en-US" altLang="ja-JP" sz="3200" b="1" dirty="0" smtClean="0"/>
              <a:t>2</a:t>
            </a:r>
            <a:r>
              <a:rPr lang="en-US" altLang="ja-JP" sz="3600" b="1" dirty="0" smtClean="0"/>
              <a:t>Osaka</a:t>
            </a:r>
            <a:r>
              <a:rPr lang="ja-JP" altLang="en-US" sz="3600" b="1" smtClean="0"/>
              <a:t>ビジョン２０２２」の</a:t>
            </a:r>
            <a:r>
              <a:rPr lang="ja-JP" altLang="en-US" sz="3600" b="1" dirty="0"/>
              <a:t>取組の基本</a:t>
            </a:r>
            <a:r>
              <a:rPr lang="ja-JP" altLang="en-US" sz="3600" b="1" dirty="0" smtClean="0"/>
              <a:t>方針</a:t>
            </a:r>
            <a:endParaRPr lang="en-US" altLang="ja-JP" sz="3600" b="1" dirty="0" smtClean="0"/>
          </a:p>
          <a:p>
            <a:pPr marL="514350" indent="-514350">
              <a:buFont typeface="+mj-lt"/>
              <a:buAutoNum type="arabicPeriod"/>
            </a:pPr>
            <a:r>
              <a:rPr kumimoji="1" lang="ja-JP" altLang="en-US" sz="3600" b="1" dirty="0" smtClean="0"/>
              <a:t>取組</a:t>
            </a:r>
            <a:r>
              <a:rPr kumimoji="1" lang="ja-JP" altLang="en-US" sz="3600" b="1" dirty="0"/>
              <a:t>の方向性</a:t>
            </a:r>
            <a:endParaRPr kumimoji="1" lang="en-US" altLang="ja-JP" sz="3600" b="1" dirty="0"/>
          </a:p>
          <a:p>
            <a:pPr marL="514350" indent="-514350">
              <a:buFont typeface="+mj-lt"/>
              <a:buAutoNum type="arabicPeriod"/>
            </a:pPr>
            <a:r>
              <a:rPr lang="ja-JP" altLang="en-US" sz="3600" b="1" dirty="0" smtClean="0"/>
              <a:t>プロジェクト</a:t>
            </a:r>
            <a:r>
              <a:rPr lang="ja-JP" altLang="en-US" sz="3600" b="1" dirty="0"/>
              <a:t>の創出・事業化に向けた取組の</a:t>
            </a:r>
            <a:r>
              <a:rPr lang="ja-JP" altLang="en-US" sz="3600" b="1" dirty="0" smtClean="0"/>
              <a:t>視点</a:t>
            </a:r>
            <a:endParaRPr lang="en-US" altLang="ja-JP" sz="3600" b="1" dirty="0"/>
          </a:p>
          <a:p>
            <a:pPr marL="514350" indent="-514350">
              <a:buFont typeface="+mj-lt"/>
              <a:buAutoNum type="arabicPeriod"/>
            </a:pPr>
            <a:r>
              <a:rPr kumimoji="1" lang="ja-JP" altLang="en-US" sz="3600" b="1" dirty="0"/>
              <a:t>万博での活用が期待されるプロジェクトの</a:t>
            </a:r>
            <a:r>
              <a:rPr lang="ja-JP" altLang="en-US" sz="3600" b="1" dirty="0"/>
              <a:t>推進</a:t>
            </a:r>
            <a:r>
              <a:rPr kumimoji="1" lang="ja-JP" altLang="en-US" sz="3600" b="1" dirty="0"/>
              <a:t>・事業化に向けた取組</a:t>
            </a:r>
            <a:endParaRPr lang="en-US" altLang="ja-JP" sz="3600" b="1" dirty="0"/>
          </a:p>
          <a:p>
            <a:pPr>
              <a:spcBef>
                <a:spcPts val="1800"/>
              </a:spcBef>
            </a:pPr>
            <a:r>
              <a:rPr lang="ja-JP" altLang="en-US" sz="3600" b="1" dirty="0"/>
              <a:t>＜参考＞</a:t>
            </a:r>
            <a:endParaRPr lang="en-US" altLang="ja-JP" sz="3600" b="1" dirty="0"/>
          </a:p>
          <a:p>
            <a:r>
              <a:rPr lang="ja-JP" altLang="en-US" sz="3600" b="1" dirty="0"/>
              <a:t>　・水素関連分野における大阪のポテンシャル</a:t>
            </a:r>
            <a:endParaRPr lang="en-US" altLang="ja-JP" sz="3600" b="1" dirty="0"/>
          </a:p>
          <a:p>
            <a:r>
              <a:rPr lang="ja-JP" altLang="en-US" sz="3600" b="1" dirty="0"/>
              <a:t>　・</a:t>
            </a:r>
            <a:r>
              <a:rPr lang="en-US" altLang="ja-JP" sz="3600" b="1" dirty="0"/>
              <a:t>H</a:t>
            </a:r>
            <a:r>
              <a:rPr lang="en-US" altLang="ja-JP" sz="3200" b="1" dirty="0"/>
              <a:t>2</a:t>
            </a:r>
            <a:r>
              <a:rPr lang="en-US" altLang="ja-JP" sz="3600" b="1" dirty="0"/>
              <a:t>Osaka</a:t>
            </a:r>
            <a:r>
              <a:rPr lang="ja-JP" altLang="en-US" sz="3600" b="1" dirty="0"/>
              <a:t>ビジョン推進会議　事業別研究会の取組</a:t>
            </a:r>
          </a:p>
          <a:p>
            <a:r>
              <a:rPr lang="ja-JP" altLang="en-US" sz="3600" b="1" dirty="0"/>
              <a:t>　・用語解説</a:t>
            </a:r>
            <a:endParaRPr lang="en-US" altLang="ja-JP" sz="3600" b="1" dirty="0"/>
          </a:p>
        </p:txBody>
      </p:sp>
    </p:spTree>
    <p:extLst>
      <p:ext uri="{BB962C8B-B14F-4D97-AF65-F5344CB8AC3E}">
        <p14:creationId xmlns:p14="http://schemas.microsoft.com/office/powerpoint/2010/main" val="72975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b="1" spc="300" dirty="0">
                <a:solidFill>
                  <a:schemeClr val="bg1"/>
                </a:solidFill>
                <a:latin typeface="+mj-ea"/>
              </a:rPr>
              <a:t>H</a:t>
            </a:r>
            <a:r>
              <a:rPr lang="en-US" altLang="ja-JP" sz="2400" b="1" spc="300" dirty="0">
                <a:solidFill>
                  <a:schemeClr val="bg1"/>
                </a:solidFill>
                <a:latin typeface="+mj-ea"/>
              </a:rPr>
              <a:t>2</a:t>
            </a:r>
            <a:r>
              <a:rPr lang="en-US" altLang="ja-JP" sz="3200" b="1" spc="300" dirty="0">
                <a:solidFill>
                  <a:schemeClr val="bg1"/>
                </a:solidFill>
                <a:latin typeface="+mj-ea"/>
              </a:rPr>
              <a:t>Osaka</a:t>
            </a:r>
            <a:r>
              <a:rPr lang="ja-JP" altLang="en-US" sz="3200" b="1" spc="300" dirty="0" smtClean="0">
                <a:solidFill>
                  <a:schemeClr val="bg1"/>
                </a:solidFill>
              </a:rPr>
              <a:t>ビジョン２０２２に</a:t>
            </a:r>
            <a:r>
              <a:rPr lang="ja-JP" altLang="en-US" sz="3200" b="1" spc="300" dirty="0">
                <a:solidFill>
                  <a:schemeClr val="bg1"/>
                </a:solidFill>
              </a:rPr>
              <a:t>ついて</a:t>
            </a:r>
          </a:p>
        </p:txBody>
      </p:sp>
      <p:sp>
        <p:nvSpPr>
          <p:cNvPr id="10" name="正方形/長方形 9"/>
          <p:cNvSpPr/>
          <p:nvPr/>
        </p:nvSpPr>
        <p:spPr>
          <a:xfrm>
            <a:off x="467843" y="1052065"/>
            <a:ext cx="14689632" cy="897527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106616" tIns="0" rIns="252000" bIns="0" rtlCol="0" anchor="ctr" anchorCtr="0">
            <a:noAutofit/>
          </a:bodyPr>
          <a:lstStyle/>
          <a:p>
            <a:pPr marL="282121" indent="-282121">
              <a:spcBef>
                <a:spcPts val="1200"/>
              </a:spcBef>
              <a:buFont typeface="Wingdings" panose="05000000000000000000" pitchFamily="2" charset="2"/>
              <a:buChar char="Ø"/>
              <a:defRPr/>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とエネルギーの安定供給への対応は、世界共通の課題とされている中、エネルギーの多様な選択肢の一つとして水素が活用されている「水素社会」の実現は、温室効果ガスの削減をはじめエネルギー源の</a:t>
            </a:r>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多様化など多く</a:t>
            </a: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の社会課題の解決に貢献できる。</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2121" indent="-282121">
              <a:spcBef>
                <a:spcPts val="1200"/>
              </a:spcBef>
              <a:buFont typeface="Wingdings" panose="05000000000000000000" pitchFamily="2" charset="2"/>
              <a:buChar char="Ø"/>
              <a:defRPr/>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水素関連分野に先進的に取り組む企業や、高い技術力を持つ多様で厚みのある中小企業が集積する大阪は、多種多様な技術が集約される水素関連産業の発展に大きく貢献できる。</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2121" indent="-282121">
              <a:spcBef>
                <a:spcPts val="1200"/>
              </a:spcBef>
              <a:buFont typeface="Wingdings" panose="05000000000000000000" pitchFamily="2" charset="2"/>
              <a:buChar char="Ø"/>
              <a:defRPr/>
            </a:pPr>
            <a:r>
              <a:rPr lang="ja-JP" altLang="en-US" sz="2800" b="1" dirty="0">
                <a:solidFill>
                  <a:schemeClr val="tx1"/>
                </a:solidFill>
                <a:latin typeface="Meiryo UI" pitchFamily="50" charset="-128"/>
                <a:ea typeface="Meiryo UI" pitchFamily="50" charset="-128"/>
                <a:cs typeface="Meiryo UI" pitchFamily="50" charset="-128"/>
              </a:rPr>
              <a:t>成長産業分野である水素関連事業の取組の方向性を示し、水素の需要拡大につながる新たな製品・サービスの実用化を図ることで、 水素利用の幅の拡大につなげる</a:t>
            </a:r>
            <a:r>
              <a:rPr lang="ja-JP" altLang="en-US" sz="2800" dirty="0">
                <a:solidFill>
                  <a:schemeClr val="tx1"/>
                </a:solidFill>
                <a:latin typeface="Meiryo UI" pitchFamily="50" charset="-128"/>
                <a:ea typeface="Meiryo UI" pitchFamily="50" charset="-128"/>
                <a:cs typeface="Meiryo UI" pitchFamily="50" charset="-128"/>
              </a:rPr>
              <a:t>ことを目的に「</a:t>
            </a:r>
            <a:r>
              <a:rPr lang="en-US" altLang="ja-JP" sz="2800" dirty="0">
                <a:solidFill>
                  <a:schemeClr val="tx1"/>
                </a:solidFill>
                <a:latin typeface="Meiryo UI" pitchFamily="50" charset="-128"/>
                <a:ea typeface="Meiryo UI" pitchFamily="50" charset="-128"/>
                <a:cs typeface="Meiryo UI" pitchFamily="50" charset="-128"/>
              </a:rPr>
              <a:t>H</a:t>
            </a:r>
            <a:r>
              <a:rPr lang="en-US" altLang="ja-JP" sz="2000" dirty="0">
                <a:solidFill>
                  <a:schemeClr val="tx1"/>
                </a:solidFill>
                <a:latin typeface="Meiryo UI" pitchFamily="50" charset="-128"/>
                <a:ea typeface="Meiryo UI" pitchFamily="50" charset="-128"/>
                <a:cs typeface="Meiryo UI" pitchFamily="50" charset="-128"/>
              </a:rPr>
              <a:t>2</a:t>
            </a:r>
            <a:r>
              <a:rPr lang="en-US" altLang="ja-JP" sz="2800" dirty="0">
                <a:solidFill>
                  <a:schemeClr val="tx1"/>
                </a:solidFill>
                <a:latin typeface="Meiryo UI" pitchFamily="50" charset="-128"/>
                <a:ea typeface="Meiryo UI" pitchFamily="50" charset="-128"/>
                <a:cs typeface="Meiryo UI" pitchFamily="50" charset="-128"/>
              </a:rPr>
              <a:t>Osaka</a:t>
            </a:r>
            <a:r>
              <a:rPr lang="ja-JP" altLang="en-US" sz="2800" dirty="0">
                <a:solidFill>
                  <a:schemeClr val="tx1"/>
                </a:solidFill>
                <a:latin typeface="Meiryo UI" pitchFamily="50" charset="-128"/>
                <a:ea typeface="Meiryo UI" pitchFamily="50" charset="-128"/>
                <a:cs typeface="Meiryo UI" pitchFamily="50" charset="-128"/>
              </a:rPr>
              <a:t>ビジョン</a:t>
            </a:r>
            <a:r>
              <a:rPr lang="ja-JP" altLang="en-US" sz="2800" dirty="0" smtClean="0">
                <a:solidFill>
                  <a:schemeClr val="tx1"/>
                </a:solidFill>
                <a:latin typeface="Meiryo UI" pitchFamily="50" charset="-128"/>
                <a:ea typeface="Meiryo UI" pitchFamily="50" charset="-128"/>
                <a:cs typeface="Meiryo UI" pitchFamily="50" charset="-128"/>
              </a:rPr>
              <a:t>」を</a:t>
            </a:r>
            <a:r>
              <a:rPr lang="ja-JP" altLang="en-US" sz="2800" dirty="0">
                <a:solidFill>
                  <a:schemeClr val="tx1"/>
                </a:solidFill>
                <a:latin typeface="Meiryo UI" pitchFamily="50" charset="-128"/>
                <a:ea typeface="Meiryo UI" pitchFamily="50" charset="-128"/>
                <a:cs typeface="Meiryo UI" pitchFamily="50" charset="-128"/>
              </a:rPr>
              <a:t>策定した（</a:t>
            </a:r>
            <a:r>
              <a:rPr lang="en-US" altLang="ja-JP" sz="2800" dirty="0">
                <a:solidFill>
                  <a:schemeClr val="tx1"/>
                </a:solidFill>
                <a:latin typeface="Meiryo UI" pitchFamily="50" charset="-128"/>
                <a:ea typeface="Meiryo UI" pitchFamily="50" charset="-128"/>
                <a:cs typeface="Meiryo UI" pitchFamily="50" charset="-128"/>
              </a:rPr>
              <a:t>2016</a:t>
            </a:r>
            <a:r>
              <a:rPr lang="ja-JP" altLang="en-US" sz="2800" dirty="0">
                <a:solidFill>
                  <a:schemeClr val="tx1"/>
                </a:solidFill>
                <a:latin typeface="Meiryo UI" pitchFamily="50" charset="-128"/>
                <a:ea typeface="Meiryo UI" pitchFamily="50" charset="-128"/>
                <a:cs typeface="Meiryo UI" pitchFamily="50" charset="-128"/>
              </a:rPr>
              <a:t>年</a:t>
            </a:r>
            <a:r>
              <a:rPr lang="en-US" altLang="ja-JP" sz="2800" dirty="0">
                <a:solidFill>
                  <a:schemeClr val="tx1"/>
                </a:solidFill>
                <a:latin typeface="Meiryo UI" pitchFamily="50" charset="-128"/>
                <a:ea typeface="Meiryo UI" pitchFamily="50" charset="-128"/>
                <a:cs typeface="Meiryo UI" pitchFamily="50" charset="-128"/>
              </a:rPr>
              <a:t>3</a:t>
            </a:r>
            <a:r>
              <a:rPr lang="ja-JP" altLang="en-US" sz="2800" dirty="0">
                <a:solidFill>
                  <a:schemeClr val="tx1"/>
                </a:solidFill>
                <a:latin typeface="Meiryo UI" pitchFamily="50" charset="-128"/>
                <a:ea typeface="Meiryo UI" pitchFamily="50" charset="-128"/>
                <a:cs typeface="Meiryo UI" pitchFamily="50" charset="-128"/>
              </a:rPr>
              <a:t>月、大阪府）。</a:t>
            </a:r>
            <a:endParaRPr lang="en-US" altLang="ja-JP" sz="2800" dirty="0">
              <a:solidFill>
                <a:schemeClr val="tx1"/>
              </a:solidFill>
              <a:latin typeface="Meiryo UI" pitchFamily="50" charset="-128"/>
              <a:ea typeface="Meiryo UI" pitchFamily="50" charset="-128"/>
              <a:cs typeface="Meiryo UI" pitchFamily="50" charset="-128"/>
            </a:endParaRPr>
          </a:p>
          <a:p>
            <a:pPr marL="282121" indent="-282121">
              <a:spcBef>
                <a:spcPts val="1200"/>
              </a:spcBef>
              <a:buFont typeface="Wingdings" panose="05000000000000000000" pitchFamily="2" charset="2"/>
              <a:buChar char="Ø"/>
              <a:defRPr/>
            </a:pPr>
            <a:r>
              <a:rPr lang="ja-JP" altLang="en-US" sz="2800" dirty="0">
                <a:solidFill>
                  <a:schemeClr val="tx1"/>
                </a:solidFill>
                <a:latin typeface="Meiryo UI" pitchFamily="50" charset="-128"/>
                <a:ea typeface="Meiryo UI" pitchFamily="50" charset="-128"/>
                <a:cs typeface="Meiryo UI" pitchFamily="50" charset="-128"/>
              </a:rPr>
              <a:t>産学官のプラットフォームである「</a:t>
            </a:r>
            <a:r>
              <a:rPr lang="en-US" altLang="ja-JP" sz="2800" dirty="0">
                <a:solidFill>
                  <a:schemeClr val="tx1"/>
                </a:solidFill>
                <a:latin typeface="Meiryo UI" pitchFamily="50" charset="-128"/>
                <a:ea typeface="Meiryo UI" pitchFamily="50" charset="-128"/>
                <a:cs typeface="Meiryo UI" pitchFamily="50" charset="-128"/>
              </a:rPr>
              <a:t>H</a:t>
            </a:r>
            <a:r>
              <a:rPr lang="en-US" altLang="ja-JP" sz="2000" dirty="0">
                <a:solidFill>
                  <a:schemeClr val="tx1"/>
                </a:solidFill>
                <a:latin typeface="Meiryo UI" pitchFamily="50" charset="-128"/>
                <a:ea typeface="Meiryo UI" pitchFamily="50" charset="-128"/>
                <a:cs typeface="Meiryo UI" pitchFamily="50" charset="-128"/>
              </a:rPr>
              <a:t>2</a:t>
            </a:r>
            <a:r>
              <a:rPr lang="en-US" altLang="ja-JP" sz="2800" dirty="0">
                <a:solidFill>
                  <a:schemeClr val="tx1"/>
                </a:solidFill>
                <a:latin typeface="Meiryo UI" pitchFamily="50" charset="-128"/>
                <a:ea typeface="Meiryo UI" pitchFamily="50" charset="-128"/>
                <a:cs typeface="Meiryo UI" pitchFamily="50" charset="-128"/>
              </a:rPr>
              <a:t>Osaka</a:t>
            </a:r>
            <a:r>
              <a:rPr lang="ja-JP" altLang="en-US" sz="2800" dirty="0">
                <a:solidFill>
                  <a:schemeClr val="tx1"/>
                </a:solidFill>
                <a:latin typeface="Meiryo UI" pitchFamily="50" charset="-128"/>
                <a:ea typeface="Meiryo UI" pitchFamily="50" charset="-128"/>
                <a:cs typeface="Meiryo UI" pitchFamily="50" charset="-128"/>
              </a:rPr>
              <a:t>ビジョン推進会議」を設置</a:t>
            </a:r>
            <a:r>
              <a:rPr lang="en-US" altLang="ja-JP" sz="2800" dirty="0">
                <a:solidFill>
                  <a:schemeClr val="tx1"/>
                </a:solidFill>
                <a:latin typeface="Meiryo UI" pitchFamily="50" charset="-128"/>
                <a:ea typeface="Meiryo UI" pitchFamily="50" charset="-128"/>
                <a:cs typeface="Meiryo UI" pitchFamily="50" charset="-128"/>
              </a:rPr>
              <a:t>(2016</a:t>
            </a:r>
            <a:r>
              <a:rPr lang="ja-JP" altLang="en-US" sz="2800" dirty="0">
                <a:solidFill>
                  <a:schemeClr val="tx1"/>
                </a:solidFill>
                <a:latin typeface="Meiryo UI" pitchFamily="50" charset="-128"/>
                <a:ea typeface="Meiryo UI" pitchFamily="50" charset="-128"/>
                <a:cs typeface="Meiryo UI" pitchFamily="50" charset="-128"/>
              </a:rPr>
              <a:t>年</a:t>
            </a:r>
            <a:r>
              <a:rPr lang="en-US" altLang="ja-JP" sz="2800" dirty="0">
                <a:solidFill>
                  <a:schemeClr val="tx1"/>
                </a:solidFill>
                <a:latin typeface="Meiryo UI" pitchFamily="50" charset="-128"/>
                <a:ea typeface="Meiryo UI" pitchFamily="50" charset="-128"/>
                <a:cs typeface="Meiryo UI" pitchFamily="50" charset="-128"/>
              </a:rPr>
              <a:t>8</a:t>
            </a:r>
            <a:r>
              <a:rPr lang="ja-JP" altLang="en-US" sz="2800" dirty="0">
                <a:solidFill>
                  <a:schemeClr val="tx1"/>
                </a:solidFill>
                <a:latin typeface="Meiryo UI" pitchFamily="50" charset="-128"/>
                <a:ea typeface="Meiryo UI" pitchFamily="50" charset="-128"/>
                <a:cs typeface="Meiryo UI" pitchFamily="50" charset="-128"/>
              </a:rPr>
              <a:t>月</a:t>
            </a:r>
            <a:r>
              <a:rPr lang="en-US" altLang="ja-JP" sz="2800" dirty="0">
                <a:solidFill>
                  <a:schemeClr val="tx1"/>
                </a:solidFill>
                <a:latin typeface="Meiryo UI" pitchFamily="50" charset="-128"/>
                <a:ea typeface="Meiryo UI" pitchFamily="50" charset="-128"/>
                <a:cs typeface="Meiryo UI" pitchFamily="50" charset="-128"/>
              </a:rPr>
              <a:t>)</a:t>
            </a:r>
            <a:r>
              <a:rPr lang="ja-JP" altLang="en-US" sz="2800" dirty="0">
                <a:solidFill>
                  <a:schemeClr val="tx1"/>
                </a:solidFill>
                <a:latin typeface="Meiryo UI" pitchFamily="50" charset="-128"/>
                <a:ea typeface="Meiryo UI" pitchFamily="50" charset="-128"/>
                <a:cs typeface="Meiryo UI" pitchFamily="50" charset="-128"/>
              </a:rPr>
              <a:t>し、コージェネレーションや燃料電池</a:t>
            </a:r>
            <a:r>
              <a:rPr lang="en-US" altLang="ja-JP" sz="2800" dirty="0">
                <a:solidFill>
                  <a:schemeClr val="tx1"/>
                </a:solidFill>
                <a:latin typeface="Meiryo UI" pitchFamily="50" charset="-128"/>
                <a:ea typeface="Meiryo UI" pitchFamily="50" charset="-128"/>
                <a:cs typeface="Meiryo UI" pitchFamily="50" charset="-128"/>
              </a:rPr>
              <a:t>(FC)</a:t>
            </a:r>
            <a:r>
              <a:rPr lang="ja-JP" altLang="en-US" sz="2800" dirty="0">
                <a:solidFill>
                  <a:schemeClr val="tx1"/>
                </a:solidFill>
                <a:latin typeface="Meiryo UI" pitchFamily="50" charset="-128"/>
                <a:ea typeface="Meiryo UI" pitchFamily="50" charset="-128"/>
                <a:cs typeface="Meiryo UI" pitchFamily="50" charset="-128"/>
              </a:rPr>
              <a:t>の導入促進、</a:t>
            </a:r>
            <a:r>
              <a:rPr lang="en-US" altLang="ja-JP" sz="2800" dirty="0">
                <a:solidFill>
                  <a:schemeClr val="tx1"/>
                </a:solidFill>
                <a:latin typeface="Meiryo UI" pitchFamily="50" charset="-128"/>
                <a:ea typeface="Meiryo UI" pitchFamily="50" charset="-128"/>
                <a:cs typeface="Meiryo UI" pitchFamily="50" charset="-128"/>
              </a:rPr>
              <a:t>FCV</a:t>
            </a:r>
            <a:r>
              <a:rPr lang="ja-JP" altLang="en-US" sz="2800" dirty="0">
                <a:solidFill>
                  <a:schemeClr val="tx1"/>
                </a:solidFill>
                <a:latin typeface="Meiryo UI" pitchFamily="50" charset="-128"/>
                <a:ea typeface="Meiryo UI" pitchFamily="50" charset="-128"/>
                <a:cs typeface="Meiryo UI" pitchFamily="50" charset="-128"/>
              </a:rPr>
              <a:t>の普及促進、水素ステーションの整備促進など水素の需要量の拡大に向けた取組と連携するとともに</a:t>
            </a:r>
            <a:r>
              <a:rPr lang="ja-JP" altLang="en-US" sz="2800" dirty="0" smtClean="0">
                <a:solidFill>
                  <a:schemeClr val="tx1"/>
                </a:solidFill>
                <a:latin typeface="Meiryo UI" pitchFamily="50" charset="-128"/>
                <a:ea typeface="Meiryo UI" pitchFamily="50" charset="-128"/>
                <a:cs typeface="Meiryo UI" pitchFamily="50" charset="-128"/>
              </a:rPr>
              <a:t>、同ビジョン</a:t>
            </a:r>
            <a:r>
              <a:rPr lang="ja-JP" altLang="en-US" sz="2800" dirty="0">
                <a:solidFill>
                  <a:schemeClr val="tx1"/>
                </a:solidFill>
                <a:latin typeface="Meiryo UI" pitchFamily="50" charset="-128"/>
                <a:ea typeface="Meiryo UI" pitchFamily="50" charset="-128"/>
                <a:cs typeface="Meiryo UI" pitchFamily="50" charset="-128"/>
              </a:rPr>
              <a:t>の実現に向けて一体となって取り組んできた。</a:t>
            </a:r>
            <a:endParaRPr lang="en-US" altLang="ja-JP" sz="2800" dirty="0">
              <a:solidFill>
                <a:schemeClr val="tx1"/>
              </a:solidFill>
              <a:latin typeface="Meiryo UI" pitchFamily="50" charset="-128"/>
              <a:ea typeface="Meiryo UI" pitchFamily="50" charset="-128"/>
              <a:cs typeface="Meiryo UI" pitchFamily="50" charset="-128"/>
            </a:endParaRPr>
          </a:p>
          <a:p>
            <a:pPr marL="282121" indent="-282121">
              <a:spcBef>
                <a:spcPts val="1200"/>
              </a:spcBef>
              <a:buFont typeface="Wingdings" panose="05000000000000000000" pitchFamily="2" charset="2"/>
              <a:buChar char="Ø"/>
              <a:defRPr/>
            </a:pPr>
            <a:r>
              <a:rPr lang="en-US" altLang="ja-JP" sz="2800" dirty="0" smtClean="0">
                <a:solidFill>
                  <a:schemeClr val="tx1"/>
                </a:solidFill>
                <a:latin typeface="Meiryo UI" pitchFamily="50" charset="-128"/>
                <a:ea typeface="Meiryo UI" pitchFamily="50" charset="-128"/>
                <a:cs typeface="Meiryo UI" pitchFamily="50" charset="-128"/>
              </a:rPr>
              <a:t>2020</a:t>
            </a:r>
            <a:r>
              <a:rPr lang="ja-JP" altLang="en-US" sz="2800" dirty="0" smtClean="0">
                <a:solidFill>
                  <a:schemeClr val="tx1"/>
                </a:solidFill>
                <a:latin typeface="Meiryo UI" pitchFamily="50" charset="-128"/>
                <a:ea typeface="Meiryo UI" pitchFamily="50" charset="-128"/>
                <a:cs typeface="Meiryo UI" pitchFamily="50" charset="-128"/>
              </a:rPr>
              <a:t>年</a:t>
            </a:r>
            <a:r>
              <a:rPr lang="en-US" altLang="ja-JP" sz="2800" dirty="0">
                <a:solidFill>
                  <a:schemeClr val="tx1"/>
                </a:solidFill>
                <a:latin typeface="Meiryo UI" pitchFamily="50" charset="-128"/>
                <a:ea typeface="Meiryo UI" pitchFamily="50" charset="-128"/>
                <a:cs typeface="Meiryo UI" pitchFamily="50" charset="-128"/>
              </a:rPr>
              <a:t>10</a:t>
            </a:r>
            <a:r>
              <a:rPr lang="ja-JP" altLang="en-US" sz="2800" dirty="0">
                <a:solidFill>
                  <a:schemeClr val="tx1"/>
                </a:solidFill>
                <a:latin typeface="Meiryo UI" pitchFamily="50" charset="-128"/>
                <a:ea typeface="Meiryo UI" pitchFamily="50" charset="-128"/>
                <a:cs typeface="Meiryo UI" pitchFamily="50" charset="-128"/>
              </a:rPr>
              <a:t>月の政府による「</a:t>
            </a:r>
            <a:r>
              <a:rPr lang="en-US" altLang="ja-JP" sz="2800" dirty="0">
                <a:solidFill>
                  <a:schemeClr val="tx1"/>
                </a:solidFill>
                <a:latin typeface="Meiryo UI" pitchFamily="50" charset="-128"/>
                <a:ea typeface="Meiryo UI" pitchFamily="50" charset="-128"/>
                <a:cs typeface="Meiryo UI" pitchFamily="50" charset="-128"/>
              </a:rPr>
              <a:t>2050</a:t>
            </a:r>
            <a:r>
              <a:rPr lang="ja-JP" altLang="en-US" sz="2800" dirty="0">
                <a:solidFill>
                  <a:schemeClr val="tx1"/>
                </a:solidFill>
                <a:latin typeface="Meiryo UI" pitchFamily="50" charset="-128"/>
                <a:ea typeface="Meiryo UI" pitchFamily="50" charset="-128"/>
                <a:cs typeface="Meiryo UI" pitchFamily="50" charset="-128"/>
              </a:rPr>
              <a:t>年カーボンニュートラル宣言」以降、その実現のキーテクノロジーになる水素への期待は一層高まり、また、</a:t>
            </a:r>
            <a:r>
              <a:rPr lang="en-US" altLang="ja-JP" sz="2800" dirty="0">
                <a:solidFill>
                  <a:schemeClr val="tx1"/>
                </a:solidFill>
                <a:latin typeface="Meiryo UI" pitchFamily="50" charset="-128"/>
                <a:ea typeface="Meiryo UI" pitchFamily="50" charset="-128"/>
                <a:cs typeface="Meiryo UI" pitchFamily="50" charset="-128"/>
              </a:rPr>
              <a:t>2025</a:t>
            </a:r>
            <a:r>
              <a:rPr lang="ja-JP" altLang="en-US" sz="2800" dirty="0">
                <a:solidFill>
                  <a:schemeClr val="tx1"/>
                </a:solidFill>
                <a:latin typeface="Meiryo UI" pitchFamily="50" charset="-128"/>
                <a:ea typeface="Meiryo UI" pitchFamily="50" charset="-128"/>
                <a:cs typeface="Meiryo UI" pitchFamily="50" charset="-128"/>
              </a:rPr>
              <a:t>年大阪・関西万博（以下「万博」という。）では、</a:t>
            </a:r>
            <a:r>
              <a:rPr lang="ja-JP" altLang="en-US" sz="2800" dirty="0" smtClean="0">
                <a:solidFill>
                  <a:schemeClr val="tx1"/>
                </a:solidFill>
                <a:latin typeface="Meiryo UI" pitchFamily="50" charset="-128"/>
                <a:ea typeface="Meiryo UI" pitchFamily="50" charset="-128"/>
                <a:cs typeface="Meiryo UI" pitchFamily="50" charset="-128"/>
              </a:rPr>
              <a:t>カーボンニュートラル技術の</a:t>
            </a:r>
            <a:r>
              <a:rPr lang="ja-JP" altLang="en-US" sz="2800" dirty="0">
                <a:solidFill>
                  <a:schemeClr val="tx1"/>
                </a:solidFill>
                <a:latin typeface="Meiryo UI" pitchFamily="50" charset="-128"/>
                <a:ea typeface="Meiryo UI" pitchFamily="50" charset="-128"/>
                <a:cs typeface="Meiryo UI" pitchFamily="50" charset="-128"/>
              </a:rPr>
              <a:t>活用など未来社会を感じられる先端技術と社会システムを実装・実証する「未来社会のショーケース」をめざすことが基本計画に盛り込まれた。</a:t>
            </a:r>
          </a:p>
          <a:p>
            <a:pPr marL="282121" indent="-282121">
              <a:spcBef>
                <a:spcPts val="1200"/>
              </a:spcBef>
              <a:buFont typeface="Wingdings" panose="05000000000000000000" pitchFamily="2" charset="2"/>
              <a:buChar char="Ø"/>
              <a:defRPr/>
            </a:pPr>
            <a:r>
              <a:rPr lang="ja-JP" altLang="en-US" sz="2800" dirty="0">
                <a:solidFill>
                  <a:schemeClr val="tx1"/>
                </a:solidFill>
                <a:latin typeface="Meiryo UI" panose="020B0604030504040204" pitchFamily="50" charset="-128"/>
                <a:ea typeface="Meiryo UI" panose="020B0604030504040204" pitchFamily="50" charset="-128"/>
              </a:rPr>
              <a:t>こうした状況も踏まえた今後の</a:t>
            </a:r>
            <a:r>
              <a:rPr lang="ja-JP" altLang="en-US" sz="2800" dirty="0" smtClean="0">
                <a:solidFill>
                  <a:schemeClr val="tx1"/>
                </a:solidFill>
                <a:latin typeface="Meiryo UI" panose="020B0604030504040204" pitchFamily="50" charset="-128"/>
                <a:ea typeface="Meiryo UI" panose="020B0604030504040204" pitchFamily="50" charset="-128"/>
              </a:rPr>
              <a:t>取組に</a:t>
            </a:r>
            <a:r>
              <a:rPr lang="ja-JP" altLang="en-US" sz="2800" dirty="0">
                <a:solidFill>
                  <a:schemeClr val="tx1"/>
                </a:solidFill>
                <a:latin typeface="Meiryo UI" panose="020B0604030504040204" pitchFamily="50" charset="-128"/>
                <a:ea typeface="Meiryo UI" panose="020B0604030504040204" pitchFamily="50" charset="-128"/>
              </a:rPr>
              <a:t>ついて、万博開催都市として産学官一丸となって</a:t>
            </a:r>
            <a:r>
              <a:rPr lang="ja-JP" altLang="en-US" sz="2800" dirty="0" smtClean="0">
                <a:solidFill>
                  <a:schemeClr val="tx1"/>
                </a:solidFill>
                <a:latin typeface="Meiryo UI" panose="020B0604030504040204" pitchFamily="50" charset="-128"/>
                <a:ea typeface="Meiryo UI" panose="020B0604030504040204" pitchFamily="50" charset="-128"/>
              </a:rPr>
              <a:t>取組を</a:t>
            </a:r>
            <a:r>
              <a:rPr lang="ja-JP" altLang="en-US" sz="2800" dirty="0">
                <a:solidFill>
                  <a:schemeClr val="tx1"/>
                </a:solidFill>
                <a:latin typeface="Meiryo UI" panose="020B0604030504040204" pitchFamily="50" charset="-128"/>
                <a:ea typeface="Meiryo UI" panose="020B0604030504040204" pitchFamily="50" charset="-128"/>
              </a:rPr>
              <a:t>推進するため、</a:t>
            </a:r>
            <a:r>
              <a:rPr lang="en-US" altLang="ja-JP" sz="2800" dirty="0">
                <a:solidFill>
                  <a:schemeClr val="tx1"/>
                </a:solidFill>
                <a:latin typeface="Meiryo UI" panose="020B0604030504040204" pitchFamily="50" charset="-128"/>
                <a:ea typeface="Meiryo UI" panose="020B0604030504040204" pitchFamily="50" charset="-128"/>
              </a:rPr>
              <a:t>H</a:t>
            </a:r>
            <a:r>
              <a:rPr lang="en-US" altLang="ja-JP" sz="2000" dirty="0">
                <a:solidFill>
                  <a:schemeClr val="tx1"/>
                </a:solidFill>
                <a:latin typeface="Meiryo UI" panose="020B0604030504040204" pitchFamily="50" charset="-128"/>
                <a:ea typeface="Meiryo UI" panose="020B0604030504040204" pitchFamily="50" charset="-128"/>
              </a:rPr>
              <a:t>2</a:t>
            </a:r>
            <a:r>
              <a:rPr lang="en-US" altLang="ja-JP" sz="2800" dirty="0">
                <a:solidFill>
                  <a:schemeClr val="tx1"/>
                </a:solidFill>
                <a:latin typeface="Meiryo UI" panose="020B0604030504040204" pitchFamily="50" charset="-128"/>
                <a:ea typeface="Meiryo UI" panose="020B0604030504040204" pitchFamily="50" charset="-128"/>
              </a:rPr>
              <a:t>Osaka</a:t>
            </a:r>
            <a:r>
              <a:rPr lang="ja-JP" altLang="en-US" sz="2800" dirty="0">
                <a:solidFill>
                  <a:schemeClr val="tx1"/>
                </a:solidFill>
                <a:latin typeface="Meiryo UI" panose="020B0604030504040204" pitchFamily="50" charset="-128"/>
                <a:ea typeface="Meiryo UI" panose="020B0604030504040204" pitchFamily="50" charset="-128"/>
              </a:rPr>
              <a:t>ビジョン推進会議に</a:t>
            </a:r>
            <a:r>
              <a:rPr lang="ja-JP" altLang="en-US" sz="2800" dirty="0" smtClean="0">
                <a:solidFill>
                  <a:schemeClr val="tx1"/>
                </a:solidFill>
                <a:latin typeface="Meiryo UI" panose="020B0604030504040204" pitchFamily="50" charset="-128"/>
                <a:ea typeface="Meiryo UI" panose="020B0604030504040204" pitchFamily="50" charset="-128"/>
              </a:rPr>
              <a:t>おいて「</a:t>
            </a:r>
            <a:r>
              <a:rPr lang="en-US" altLang="ja-JP" sz="2800" dirty="0" smtClean="0">
                <a:solidFill>
                  <a:schemeClr val="tx1"/>
                </a:solidFill>
                <a:latin typeface="Meiryo UI" pitchFamily="50" charset="-128"/>
                <a:ea typeface="Meiryo UI" pitchFamily="50" charset="-128"/>
                <a:cs typeface="Meiryo UI" pitchFamily="50" charset="-128"/>
              </a:rPr>
              <a:t>H</a:t>
            </a:r>
            <a:r>
              <a:rPr lang="en-US" altLang="ja-JP" sz="2000" dirty="0" smtClean="0">
                <a:solidFill>
                  <a:schemeClr val="tx1"/>
                </a:solidFill>
                <a:latin typeface="Meiryo UI" pitchFamily="50" charset="-128"/>
                <a:ea typeface="Meiryo UI" pitchFamily="50" charset="-128"/>
                <a:cs typeface="Meiryo UI" pitchFamily="50" charset="-128"/>
              </a:rPr>
              <a:t>2</a:t>
            </a:r>
            <a:r>
              <a:rPr lang="en-US" altLang="ja-JP" sz="2800" dirty="0" smtClean="0">
                <a:solidFill>
                  <a:schemeClr val="tx1"/>
                </a:solidFill>
                <a:latin typeface="Meiryo UI" pitchFamily="50" charset="-128"/>
                <a:ea typeface="Meiryo UI" pitchFamily="50" charset="-128"/>
                <a:cs typeface="Meiryo UI" pitchFamily="50" charset="-128"/>
              </a:rPr>
              <a:t>Osaka</a:t>
            </a:r>
            <a:r>
              <a:rPr lang="ja-JP" altLang="en-US" sz="2800" dirty="0" smtClean="0">
                <a:solidFill>
                  <a:schemeClr val="tx1"/>
                </a:solidFill>
                <a:latin typeface="Meiryo UI" pitchFamily="50" charset="-128"/>
                <a:ea typeface="Meiryo UI" pitchFamily="50" charset="-128"/>
                <a:cs typeface="Meiryo UI" pitchFamily="50" charset="-128"/>
              </a:rPr>
              <a:t>ビジョン２０２２」</a:t>
            </a:r>
            <a:r>
              <a:rPr lang="ja-JP" altLang="en-US" sz="2800" dirty="0" smtClean="0">
                <a:solidFill>
                  <a:schemeClr val="tx1"/>
                </a:solidFill>
                <a:latin typeface="Meiryo UI" panose="020B0604030504040204" pitchFamily="50" charset="-128"/>
                <a:ea typeface="Meiryo UI" panose="020B0604030504040204" pitchFamily="50" charset="-128"/>
              </a:rPr>
              <a:t>を策定</a:t>
            </a:r>
            <a:r>
              <a:rPr lang="ja-JP" altLang="en-US" sz="2800" dirty="0">
                <a:solidFill>
                  <a:schemeClr val="tx1"/>
                </a:solidFill>
                <a:latin typeface="Meiryo UI" panose="020B0604030504040204" pitchFamily="50" charset="-128"/>
                <a:ea typeface="Meiryo UI" panose="020B0604030504040204" pitchFamily="50" charset="-128"/>
              </a:rPr>
              <a:t>することとした。</a:t>
            </a:r>
            <a:endParaRPr lang="en-US" altLang="ja-JP" sz="2800" dirty="0">
              <a:solidFill>
                <a:schemeClr val="tx1"/>
              </a:solidFill>
              <a:latin typeface="Meiryo UI" panose="020B0604030504040204" pitchFamily="50" charset="-128"/>
              <a:ea typeface="Meiryo UI" panose="020B0604030504040204" pitchFamily="50" charset="-128"/>
            </a:endParaRPr>
          </a:p>
        </p:txBody>
      </p:sp>
      <p:sp>
        <p:nvSpPr>
          <p:cNvPr id="35" name="タイトル 1"/>
          <p:cNvSpPr txBox="1">
            <a:spLocks/>
          </p:cNvSpPr>
          <p:nvPr/>
        </p:nvSpPr>
        <p:spPr>
          <a:xfrm>
            <a:off x="14919444" y="-20523"/>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１</a:t>
            </a:r>
          </a:p>
        </p:txBody>
      </p:sp>
      <p:sp>
        <p:nvSpPr>
          <p:cNvPr id="37" name="タイトル 1">
            <a:extLst>
              <a:ext uri="{FF2B5EF4-FFF2-40B4-BE49-F238E27FC236}">
                <a16:creationId xmlns:a16="http://schemas.microsoft.com/office/drawing/2014/main" id="{31B44E2D-D434-4AD3-B3BD-EC193BC79705}"/>
              </a:ext>
            </a:extLst>
          </p:cNvPr>
          <p:cNvSpPr txBox="1">
            <a:spLocks/>
          </p:cNvSpPr>
          <p:nvPr/>
        </p:nvSpPr>
        <p:spPr>
          <a:xfrm>
            <a:off x="212039" y="702360"/>
            <a:ext cx="3096000" cy="468000"/>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vert="horz" lIns="0" tIns="36000" rIns="0" bIns="3600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800" b="1" dirty="0">
                <a:solidFill>
                  <a:schemeClr val="bg1"/>
                </a:solidFill>
              </a:rPr>
              <a:t>策定の背景・目的　</a:t>
            </a:r>
          </a:p>
        </p:txBody>
      </p:sp>
    </p:spTree>
    <p:extLst>
      <p:ext uri="{BB962C8B-B14F-4D97-AF65-F5344CB8AC3E}">
        <p14:creationId xmlns:p14="http://schemas.microsoft.com/office/powerpoint/2010/main" val="155329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spc="300" dirty="0" smtClean="0">
                <a:solidFill>
                  <a:schemeClr val="bg1"/>
                </a:solidFill>
              </a:rPr>
              <a:t>温室効果ガス排出削減への要請に対する我が国の対応</a:t>
            </a:r>
            <a:endParaRPr lang="ja-JP" altLang="en-US" sz="3200" b="1" spc="300" dirty="0">
              <a:solidFill>
                <a:schemeClr val="bg1"/>
              </a:solidFill>
            </a:endParaRPr>
          </a:p>
        </p:txBody>
      </p:sp>
      <p:sp>
        <p:nvSpPr>
          <p:cNvPr id="35" name="タイトル 1"/>
          <p:cNvSpPr txBox="1">
            <a:spLocks/>
          </p:cNvSpPr>
          <p:nvPr/>
        </p:nvSpPr>
        <p:spPr>
          <a:xfrm>
            <a:off x="14919444" y="-20523"/>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２</a:t>
            </a:r>
          </a:p>
        </p:txBody>
      </p:sp>
      <p:cxnSp>
        <p:nvCxnSpPr>
          <p:cNvPr id="49" name="直線コネクタ 48">
            <a:extLst>
              <a:ext uri="{FF2B5EF4-FFF2-40B4-BE49-F238E27FC236}">
                <a16:creationId xmlns:a16="http://schemas.microsoft.com/office/drawing/2014/main" id="{2C98C7FD-4032-44B8-844B-F549B6A19C86}"/>
              </a:ext>
            </a:extLst>
          </p:cNvPr>
          <p:cNvCxnSpPr>
            <a:cxnSpLocks/>
          </p:cNvCxnSpPr>
          <p:nvPr/>
        </p:nvCxnSpPr>
        <p:spPr>
          <a:xfrm rot="5400000">
            <a:off x="2350644" y="8133464"/>
            <a:ext cx="303662"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513D025B-48F0-4C82-82B6-6B1D5074B93F}"/>
              </a:ext>
            </a:extLst>
          </p:cNvPr>
          <p:cNvCxnSpPr>
            <a:cxnSpLocks/>
          </p:cNvCxnSpPr>
          <p:nvPr/>
        </p:nvCxnSpPr>
        <p:spPr>
          <a:xfrm rot="5400000">
            <a:off x="5358034" y="8133464"/>
            <a:ext cx="303662"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A9A8B779-B723-4AE9-9192-2C5E038F9F89}"/>
              </a:ext>
            </a:extLst>
          </p:cNvPr>
          <p:cNvCxnSpPr>
            <a:cxnSpLocks/>
          </p:cNvCxnSpPr>
          <p:nvPr/>
        </p:nvCxnSpPr>
        <p:spPr>
          <a:xfrm>
            <a:off x="3048748" y="2853604"/>
            <a:ext cx="1910225" cy="2424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E8D69E51-9283-4466-91CF-DE8D9DEA6FB8}"/>
              </a:ext>
            </a:extLst>
          </p:cNvPr>
          <p:cNvCxnSpPr/>
          <p:nvPr/>
        </p:nvCxnSpPr>
        <p:spPr>
          <a:xfrm>
            <a:off x="1089015" y="1743402"/>
            <a:ext cx="0" cy="6439288"/>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084193A7-B25F-4BA4-B3CF-9D64C422BDAC}"/>
              </a:ext>
            </a:extLst>
          </p:cNvPr>
          <p:cNvCxnSpPr>
            <a:cxnSpLocks/>
          </p:cNvCxnSpPr>
          <p:nvPr/>
        </p:nvCxnSpPr>
        <p:spPr>
          <a:xfrm>
            <a:off x="1089015" y="8182670"/>
            <a:ext cx="13848131"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D79F894F-1612-41B5-BE9B-D707C50DBFA4}"/>
              </a:ext>
            </a:extLst>
          </p:cNvPr>
          <p:cNvCxnSpPr/>
          <p:nvPr/>
        </p:nvCxnSpPr>
        <p:spPr>
          <a:xfrm>
            <a:off x="892518" y="4530274"/>
            <a:ext cx="303662"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3C50F29D-5A7D-4466-AB18-F93820D47CC9}"/>
              </a:ext>
            </a:extLst>
          </p:cNvPr>
          <p:cNvCxnSpPr/>
          <p:nvPr/>
        </p:nvCxnSpPr>
        <p:spPr>
          <a:xfrm>
            <a:off x="892518" y="6386803"/>
            <a:ext cx="303662"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CDBFCCE3-AAAB-4E4E-869C-A1483210AB8D}"/>
              </a:ext>
            </a:extLst>
          </p:cNvPr>
          <p:cNvCxnSpPr/>
          <p:nvPr/>
        </p:nvCxnSpPr>
        <p:spPr>
          <a:xfrm>
            <a:off x="892518" y="2736910"/>
            <a:ext cx="303662"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6" name="角丸四角形 23">
            <a:extLst>
              <a:ext uri="{FF2B5EF4-FFF2-40B4-BE49-F238E27FC236}">
                <a16:creationId xmlns:a16="http://schemas.microsoft.com/office/drawing/2014/main" id="{6FEB1A8E-7BB9-4FFC-ADC9-383876C974FD}"/>
              </a:ext>
            </a:extLst>
          </p:cNvPr>
          <p:cNvSpPr/>
          <p:nvPr/>
        </p:nvSpPr>
        <p:spPr bwMode="auto">
          <a:xfrm>
            <a:off x="2040720" y="8309144"/>
            <a:ext cx="900000" cy="406663"/>
          </a:xfrm>
          <a:prstGeom prst="rect">
            <a:avLst/>
          </a:prstGeom>
          <a:noFill/>
          <a:ln>
            <a:noFill/>
          </a:ln>
          <a:effectLst/>
        </p:spPr>
        <p:txBody>
          <a:bodyPr vert="horz" wrap="none" lIns="0" tIns="0" rIns="0" bIns="0" numCol="1" rtlCol="0" anchor="ctr" anchorCtr="0" compatLnSpc="1">
            <a:prstTxWarp prst="textNoShape">
              <a:avLst/>
            </a:prstTxWarp>
            <a:noAutofit/>
          </a:bodyPr>
          <a:lstStyle/>
          <a:p>
            <a:pPr algn="ctr" eaLnBrk="0" hangingPunct="0">
              <a:lnSpc>
                <a:spcPts val="1481"/>
              </a:lnSpc>
            </a:pPr>
            <a:r>
              <a:rPr lang="en-US" altLang="ja-JP" sz="2400" dirty="0">
                <a:latin typeface="Bahnschrift SemiBold" panose="020B0502040204020203" pitchFamily="34" charset="0"/>
                <a:ea typeface="Meiryo UI" panose="020B0604030504040204" pitchFamily="50" charset="-128"/>
                <a:cs typeface="Meiryo UI" panose="020B0604030504040204" pitchFamily="50" charset="-128"/>
              </a:rPr>
              <a:t>2013</a:t>
            </a:r>
            <a:r>
              <a:rPr lang="ja-JP" altLang="en-US" sz="2400" dirty="0">
                <a:latin typeface="HGｺﾞｼｯｸE" panose="020B0909000000000000" pitchFamily="49" charset="-128"/>
                <a:ea typeface="HGｺﾞｼｯｸE" panose="020B0909000000000000" pitchFamily="49" charset="-128"/>
                <a:cs typeface="Meiryo UI" panose="020B0604030504040204" pitchFamily="50" charset="-128"/>
              </a:rPr>
              <a:t>年</a:t>
            </a:r>
          </a:p>
        </p:txBody>
      </p:sp>
      <p:sp>
        <p:nvSpPr>
          <p:cNvPr id="77" name="正方形/長方形 76">
            <a:extLst>
              <a:ext uri="{FF2B5EF4-FFF2-40B4-BE49-F238E27FC236}">
                <a16:creationId xmlns:a16="http://schemas.microsoft.com/office/drawing/2014/main" id="{28BAB67E-FF24-417A-B6A6-4033FC1C166C}"/>
              </a:ext>
            </a:extLst>
          </p:cNvPr>
          <p:cNvSpPr/>
          <p:nvPr/>
        </p:nvSpPr>
        <p:spPr bwMode="auto">
          <a:xfrm>
            <a:off x="1968748" y="2827937"/>
            <a:ext cx="1080000" cy="5328000"/>
          </a:xfrm>
          <a:prstGeom prst="rect">
            <a:avLst/>
          </a:prstGeom>
          <a:solidFill>
            <a:schemeClr val="tx2">
              <a:lumMod val="60000"/>
              <a:lumOff val="40000"/>
            </a:schemeClr>
          </a:solidFill>
          <a:ln w="22225">
            <a:solidFill>
              <a:schemeClr val="accent1">
                <a:lumMod val="75000"/>
              </a:schemeClr>
            </a:solidFill>
            <a:miter lim="800000"/>
            <a:headEnd/>
            <a:tailEnd/>
          </a:ln>
          <a:effec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a:extLst>
              <a:ext uri="{FF2B5EF4-FFF2-40B4-BE49-F238E27FC236}">
                <a16:creationId xmlns:a16="http://schemas.microsoft.com/office/drawing/2014/main" id="{69AEC0D5-2249-49E5-809E-801E44C49DF8}"/>
              </a:ext>
            </a:extLst>
          </p:cNvPr>
          <p:cNvSpPr/>
          <p:nvPr/>
        </p:nvSpPr>
        <p:spPr bwMode="auto">
          <a:xfrm>
            <a:off x="4969864" y="2828020"/>
            <a:ext cx="1080000" cy="2415037"/>
          </a:xfrm>
          <a:prstGeom prst="rect">
            <a:avLst/>
          </a:prstGeom>
          <a:noFill/>
          <a:ln w="22225">
            <a:solidFill>
              <a:schemeClr val="accent1"/>
            </a:solidFill>
            <a:prstDash val="dash"/>
            <a:miter lim="800000"/>
            <a:headEnd/>
            <a:tailEnd/>
          </a:ln>
          <a:effec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a:extLst>
              <a:ext uri="{FF2B5EF4-FFF2-40B4-BE49-F238E27FC236}">
                <a16:creationId xmlns:a16="http://schemas.microsoft.com/office/drawing/2014/main" id="{2D090279-0003-4336-8331-D2B6BFA80CA3}"/>
              </a:ext>
            </a:extLst>
          </p:cNvPr>
          <p:cNvSpPr/>
          <p:nvPr/>
        </p:nvSpPr>
        <p:spPr bwMode="auto">
          <a:xfrm>
            <a:off x="4986143" y="5278457"/>
            <a:ext cx="1080000" cy="2880000"/>
          </a:xfrm>
          <a:prstGeom prst="rect">
            <a:avLst/>
          </a:prstGeom>
          <a:solidFill>
            <a:schemeClr val="tx2">
              <a:lumMod val="60000"/>
              <a:lumOff val="40000"/>
            </a:schemeClr>
          </a:solidFill>
          <a:ln w="22225">
            <a:solidFill>
              <a:schemeClr val="accent1">
                <a:lumMod val="75000"/>
              </a:schemeClr>
            </a:solidFill>
            <a:miter lim="800000"/>
            <a:headEnd/>
            <a:tailEnd/>
          </a:ln>
          <a:effec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29">
            <a:extLst>
              <a:ext uri="{FF2B5EF4-FFF2-40B4-BE49-F238E27FC236}">
                <a16:creationId xmlns:a16="http://schemas.microsoft.com/office/drawing/2014/main" id="{4DA46873-6BC9-46C5-9BE3-5F58009873FC}"/>
              </a:ext>
            </a:extLst>
          </p:cNvPr>
          <p:cNvSpPr/>
          <p:nvPr/>
        </p:nvSpPr>
        <p:spPr bwMode="auto">
          <a:xfrm>
            <a:off x="585266" y="6173910"/>
            <a:ext cx="192726" cy="338187"/>
          </a:xfrm>
          <a:prstGeom prst="rect">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en-US" altLang="ja-JP" sz="2400" dirty="0">
                <a:latin typeface="Bahnschrift SemiBold" panose="020B0502040204020203" pitchFamily="34" charset="0"/>
                <a:ea typeface="Meiryo UI" panose="020B0604030504040204" pitchFamily="50" charset="-128"/>
                <a:cs typeface="Meiryo UI" panose="020B0604030504040204" pitchFamily="50" charset="-128"/>
              </a:rPr>
              <a:t>5</a:t>
            </a:r>
            <a:endParaRPr lang="ja-JP" altLang="en-US" sz="2400" dirty="0">
              <a:latin typeface="Bahnschrift SemiBold" panose="020B0502040204020203" pitchFamily="34" charset="0"/>
              <a:ea typeface="Meiryo UI" panose="020B0604030504040204" pitchFamily="50" charset="-128"/>
              <a:cs typeface="Meiryo UI" panose="020B0604030504040204" pitchFamily="50" charset="-128"/>
            </a:endParaRPr>
          </a:p>
        </p:txBody>
      </p:sp>
      <p:sp>
        <p:nvSpPr>
          <p:cNvPr id="81" name="角丸四角形 30">
            <a:extLst>
              <a:ext uri="{FF2B5EF4-FFF2-40B4-BE49-F238E27FC236}">
                <a16:creationId xmlns:a16="http://schemas.microsoft.com/office/drawing/2014/main" id="{D5E142E5-C5A4-4A25-B30B-4BA44D5CDDC6}"/>
              </a:ext>
            </a:extLst>
          </p:cNvPr>
          <p:cNvSpPr/>
          <p:nvPr/>
        </p:nvSpPr>
        <p:spPr bwMode="auto">
          <a:xfrm>
            <a:off x="532478" y="4351900"/>
            <a:ext cx="358112" cy="316395"/>
          </a:xfrm>
          <a:prstGeom prst="rect">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en-US" altLang="ja-JP" sz="2400" dirty="0">
                <a:latin typeface="Bahnschrift SemiBold" panose="020B0502040204020203" pitchFamily="34" charset="0"/>
                <a:ea typeface="Meiryo UI" panose="020B0604030504040204" pitchFamily="50" charset="-128"/>
                <a:cs typeface="Meiryo UI" panose="020B0604030504040204" pitchFamily="50" charset="-128"/>
              </a:rPr>
              <a:t>10</a:t>
            </a:r>
            <a:endParaRPr lang="ja-JP" altLang="en-US" sz="2400" dirty="0">
              <a:latin typeface="Bahnschrift SemiBold" panose="020B0502040204020203" pitchFamily="34" charset="0"/>
              <a:ea typeface="Meiryo UI" panose="020B0604030504040204" pitchFamily="50" charset="-128"/>
              <a:cs typeface="Meiryo UI" panose="020B0604030504040204" pitchFamily="50" charset="-128"/>
            </a:endParaRPr>
          </a:p>
        </p:txBody>
      </p:sp>
      <p:sp>
        <p:nvSpPr>
          <p:cNvPr id="82" name="角丸四角形 31">
            <a:extLst>
              <a:ext uri="{FF2B5EF4-FFF2-40B4-BE49-F238E27FC236}">
                <a16:creationId xmlns:a16="http://schemas.microsoft.com/office/drawing/2014/main" id="{57CA8CA9-B7A6-4C00-A5FB-8D89231F7442}"/>
              </a:ext>
            </a:extLst>
          </p:cNvPr>
          <p:cNvSpPr/>
          <p:nvPr/>
        </p:nvSpPr>
        <p:spPr bwMode="auto">
          <a:xfrm>
            <a:off x="532478" y="2592894"/>
            <a:ext cx="285414" cy="281905"/>
          </a:xfrm>
          <a:prstGeom prst="rect">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en-US" altLang="ja-JP" sz="2400" dirty="0">
                <a:latin typeface="Bahnschrift SemiBold" panose="020B0502040204020203" pitchFamily="34" charset="0"/>
                <a:ea typeface="Meiryo UI" panose="020B0604030504040204" pitchFamily="50" charset="-128"/>
                <a:cs typeface="Meiryo UI" panose="020B0604030504040204" pitchFamily="50" charset="-128"/>
              </a:rPr>
              <a:t>15</a:t>
            </a:r>
            <a:endParaRPr lang="ja-JP" altLang="en-US" sz="2400" dirty="0">
              <a:latin typeface="Bahnschrift SemiBold" panose="020B0502040204020203" pitchFamily="34" charset="0"/>
              <a:ea typeface="Meiryo UI" panose="020B0604030504040204" pitchFamily="50" charset="-128"/>
              <a:cs typeface="Meiryo UI" panose="020B0604030504040204" pitchFamily="50" charset="-128"/>
            </a:endParaRPr>
          </a:p>
        </p:txBody>
      </p:sp>
      <p:sp>
        <p:nvSpPr>
          <p:cNvPr id="83" name="角丸四角形 32">
            <a:extLst>
              <a:ext uri="{FF2B5EF4-FFF2-40B4-BE49-F238E27FC236}">
                <a16:creationId xmlns:a16="http://schemas.microsoft.com/office/drawing/2014/main" id="{0C970FCA-D262-4225-91A2-0A2A74E477E7}"/>
              </a:ext>
            </a:extLst>
          </p:cNvPr>
          <p:cNvSpPr/>
          <p:nvPr/>
        </p:nvSpPr>
        <p:spPr bwMode="auto">
          <a:xfrm>
            <a:off x="254061" y="755583"/>
            <a:ext cx="1347952" cy="846825"/>
          </a:xfrm>
          <a:prstGeom prst="rect">
            <a:avLst/>
          </a:prstGeom>
          <a:noFill/>
          <a:ln>
            <a:noFill/>
          </a:ln>
          <a:effectLst/>
        </p:spPr>
        <p:txBody>
          <a:bodyPr vert="horz" wrap="none" lIns="0" tIns="0" rIns="0" bIns="0" numCol="1" rtlCol="0" anchor="ctr" anchorCtr="0" compatLnSpc="1">
            <a:prstTxWarp prst="textNoShape">
              <a:avLst/>
            </a:prstTxWarp>
            <a:noAutofit/>
          </a:bodyPr>
          <a:lstStyle/>
          <a:p>
            <a:pPr algn="ctr" eaLnBrk="0" hangingPunct="0"/>
            <a:r>
              <a:rPr lang="ja-JP" altLang="en-US" sz="24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億トン</a:t>
            </a:r>
            <a:endParaRPr lang="en-US" altLang="ja-JP" sz="24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gn="ctr" eaLnBrk="0" hangingPunct="0"/>
            <a:r>
              <a:rPr lang="ja-JP" altLang="en-US" sz="20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en-US" altLang="ja-JP" sz="20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CO</a:t>
            </a:r>
            <a:r>
              <a:rPr lang="en-US" altLang="ja-JP" sz="14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2</a:t>
            </a:r>
            <a:r>
              <a:rPr lang="ja-JP" altLang="en-US" sz="20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換算）</a:t>
            </a:r>
          </a:p>
        </p:txBody>
      </p:sp>
      <p:sp>
        <p:nvSpPr>
          <p:cNvPr id="84" name="下矢印 33">
            <a:extLst>
              <a:ext uri="{FF2B5EF4-FFF2-40B4-BE49-F238E27FC236}">
                <a16:creationId xmlns:a16="http://schemas.microsoft.com/office/drawing/2014/main" id="{C91CC6DE-520D-4E9D-A182-8FB48E24FEB3}"/>
              </a:ext>
            </a:extLst>
          </p:cNvPr>
          <p:cNvSpPr/>
          <p:nvPr/>
        </p:nvSpPr>
        <p:spPr bwMode="auto">
          <a:xfrm>
            <a:off x="5185879" y="2837057"/>
            <a:ext cx="680529" cy="2314616"/>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37">
            <a:extLst>
              <a:ext uri="{FF2B5EF4-FFF2-40B4-BE49-F238E27FC236}">
                <a16:creationId xmlns:a16="http://schemas.microsoft.com/office/drawing/2014/main" id="{9D324400-923E-4195-9101-9AA9A4FB7EED}"/>
              </a:ext>
            </a:extLst>
          </p:cNvPr>
          <p:cNvSpPr/>
          <p:nvPr/>
        </p:nvSpPr>
        <p:spPr bwMode="auto">
          <a:xfrm>
            <a:off x="5989598" y="3526519"/>
            <a:ext cx="1700224" cy="846426"/>
          </a:xfrm>
          <a:prstGeom prst="rect">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46%</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800"/>
              </a:lnSpc>
              <a:spcBef>
                <a:spcPts val="600"/>
              </a:spcBef>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年比）</a:t>
            </a:r>
          </a:p>
        </p:txBody>
      </p:sp>
      <p:sp>
        <p:nvSpPr>
          <p:cNvPr id="86" name="角丸四角形 38">
            <a:extLst>
              <a:ext uri="{FF2B5EF4-FFF2-40B4-BE49-F238E27FC236}">
                <a16:creationId xmlns:a16="http://schemas.microsoft.com/office/drawing/2014/main" id="{ABE07040-DF5A-43E2-9336-6FC4AC748B0F}"/>
              </a:ext>
            </a:extLst>
          </p:cNvPr>
          <p:cNvSpPr/>
          <p:nvPr/>
        </p:nvSpPr>
        <p:spPr bwMode="auto">
          <a:xfrm>
            <a:off x="1903061" y="2312638"/>
            <a:ext cx="1249259" cy="607106"/>
          </a:xfrm>
          <a:prstGeom prst="rect">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（基準年）</a:t>
            </a:r>
          </a:p>
        </p:txBody>
      </p:sp>
      <p:sp>
        <p:nvSpPr>
          <p:cNvPr id="87" name="角丸四角形 39">
            <a:extLst>
              <a:ext uri="{FF2B5EF4-FFF2-40B4-BE49-F238E27FC236}">
                <a16:creationId xmlns:a16="http://schemas.microsoft.com/office/drawing/2014/main" id="{89B9A091-EFFC-45B0-A487-6789ADCBE049}"/>
              </a:ext>
            </a:extLst>
          </p:cNvPr>
          <p:cNvSpPr/>
          <p:nvPr/>
        </p:nvSpPr>
        <p:spPr bwMode="auto">
          <a:xfrm>
            <a:off x="6192286" y="5021143"/>
            <a:ext cx="2124427" cy="454098"/>
          </a:xfrm>
          <a:prstGeom prst="rect">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en-US" altLang="ja-JP" sz="2800" b="1" dirty="0">
                <a:latin typeface="Bahnschrift SemiBold" panose="020B0502040204020203" pitchFamily="34" charset="0"/>
                <a:ea typeface="Meiryo UI" panose="020B0604030504040204" pitchFamily="50" charset="-128"/>
                <a:cs typeface="Meiryo UI" panose="020B0604030504040204" pitchFamily="50" charset="-128"/>
              </a:rPr>
              <a:t>7</a:t>
            </a:r>
            <a:r>
              <a:rPr lang="ja-JP" altLang="en-US" sz="2800" b="1" dirty="0">
                <a:latin typeface="Bahnschrift SemiBold" panose="020B0502040204020203" pitchFamily="34" charset="0"/>
                <a:ea typeface="Meiryo UI" panose="020B0604030504040204" pitchFamily="50" charset="-128"/>
                <a:cs typeface="Meiryo UI" panose="020B0604030504040204" pitchFamily="50" charset="-128"/>
              </a:rPr>
              <a:t>億</a:t>
            </a:r>
            <a:r>
              <a:rPr lang="en-US" altLang="ja-JP" sz="2800" b="1" dirty="0">
                <a:latin typeface="Bahnschrift SemiBold" panose="020B0502040204020203" pitchFamily="34" charset="0"/>
                <a:ea typeface="Meiryo UI" panose="020B0604030504040204" pitchFamily="50" charset="-128"/>
                <a:cs typeface="Meiryo UI" panose="020B0604030504040204" pitchFamily="50" charset="-128"/>
              </a:rPr>
              <a:t>992</a:t>
            </a:r>
            <a:r>
              <a:rPr lang="ja-JP" altLang="en-US" sz="2800" b="1" dirty="0">
                <a:latin typeface="Bahnschrift SemiBold" panose="020B0502040204020203" pitchFamily="34" charset="0"/>
                <a:ea typeface="Meiryo UI" panose="020B0604030504040204" pitchFamily="50" charset="-128"/>
                <a:cs typeface="Meiryo UI" panose="020B0604030504040204" pitchFamily="50" charset="-128"/>
              </a:rPr>
              <a:t>万トン</a:t>
            </a:r>
            <a:endParaRPr lang="ja-JP" altLang="en-US" sz="2000" b="1" dirty="0">
              <a:latin typeface="Bahnschrift SemiBold" panose="020B0502040204020203" pitchFamily="34" charset="0"/>
              <a:ea typeface="Meiryo UI" panose="020B0604030504040204" pitchFamily="50" charset="-128"/>
              <a:cs typeface="Meiryo UI" panose="020B0604030504040204" pitchFamily="50" charset="-128"/>
            </a:endParaRPr>
          </a:p>
        </p:txBody>
      </p:sp>
      <p:cxnSp>
        <p:nvCxnSpPr>
          <p:cNvPr id="88" name="直線コネクタ 87">
            <a:extLst>
              <a:ext uri="{FF2B5EF4-FFF2-40B4-BE49-F238E27FC236}">
                <a16:creationId xmlns:a16="http://schemas.microsoft.com/office/drawing/2014/main" id="{6B79B477-8F4F-43E4-BEC5-95013B07B5D2}"/>
              </a:ext>
            </a:extLst>
          </p:cNvPr>
          <p:cNvCxnSpPr>
            <a:cxnSpLocks/>
          </p:cNvCxnSpPr>
          <p:nvPr/>
        </p:nvCxnSpPr>
        <p:spPr>
          <a:xfrm>
            <a:off x="6049864" y="5278438"/>
            <a:ext cx="3077017" cy="2875099"/>
          </a:xfrm>
          <a:prstGeom prst="line">
            <a:avLst/>
          </a:prstGeom>
          <a:ln w="9525">
            <a:solidFill>
              <a:schemeClr val="tx2">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89" name="角丸四角形 58">
            <a:extLst>
              <a:ext uri="{FF2B5EF4-FFF2-40B4-BE49-F238E27FC236}">
                <a16:creationId xmlns:a16="http://schemas.microsoft.com/office/drawing/2014/main" id="{5920F403-0BAF-4542-BC7C-C5F5E943A819}"/>
              </a:ext>
            </a:extLst>
          </p:cNvPr>
          <p:cNvSpPr/>
          <p:nvPr/>
        </p:nvSpPr>
        <p:spPr bwMode="auto">
          <a:xfrm>
            <a:off x="10780656" y="5850880"/>
            <a:ext cx="4678848" cy="2458575"/>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世界共通の長期目標</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ts val="600"/>
              </a:spcBef>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世紀後半には、温室効果ガス排出量と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森林</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よる）吸収量の</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バランスをとる</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90" name="角丸四角形 23">
            <a:extLst>
              <a:ext uri="{FF2B5EF4-FFF2-40B4-BE49-F238E27FC236}">
                <a16:creationId xmlns:a16="http://schemas.microsoft.com/office/drawing/2014/main" id="{4556D84E-D1E1-41AA-A449-5D6DE7113894}"/>
              </a:ext>
            </a:extLst>
          </p:cNvPr>
          <p:cNvSpPr/>
          <p:nvPr/>
        </p:nvSpPr>
        <p:spPr bwMode="auto">
          <a:xfrm>
            <a:off x="5085577" y="8309144"/>
            <a:ext cx="900000" cy="406663"/>
          </a:xfrm>
          <a:prstGeom prst="rect">
            <a:avLst/>
          </a:prstGeom>
          <a:noFill/>
          <a:ln>
            <a:noFill/>
          </a:ln>
          <a:effectLst/>
        </p:spPr>
        <p:txBody>
          <a:bodyPr vert="horz" wrap="none" lIns="0" tIns="0" rIns="0" bIns="0" numCol="1" rtlCol="0" anchor="ctr" anchorCtr="0" compatLnSpc="1">
            <a:prstTxWarp prst="textNoShape">
              <a:avLst/>
            </a:prstTxWarp>
            <a:noAutofit/>
          </a:bodyPr>
          <a:lstStyle/>
          <a:p>
            <a:pPr algn="ctr" eaLnBrk="0" hangingPunct="0">
              <a:lnSpc>
                <a:spcPts val="1481"/>
              </a:lnSpc>
            </a:pPr>
            <a:r>
              <a:rPr lang="en-US" altLang="ja-JP" sz="2400" dirty="0">
                <a:latin typeface="Bahnschrift SemiBold" panose="020B0502040204020203" pitchFamily="34" charset="0"/>
                <a:ea typeface="Meiryo UI" panose="020B0604030504040204" pitchFamily="50" charset="-128"/>
                <a:cs typeface="Meiryo UI" panose="020B0604030504040204" pitchFamily="50" charset="-128"/>
              </a:rPr>
              <a:t>2030</a:t>
            </a:r>
            <a:r>
              <a:rPr lang="ja-JP" altLang="en-US" sz="2400" dirty="0">
                <a:latin typeface="HGｺﾞｼｯｸE" panose="020B0909000000000000" pitchFamily="49" charset="-128"/>
                <a:ea typeface="HGｺﾞｼｯｸE" panose="020B0909000000000000" pitchFamily="49" charset="-128"/>
                <a:cs typeface="Meiryo UI" panose="020B0604030504040204" pitchFamily="50" charset="-128"/>
              </a:rPr>
              <a:t>年</a:t>
            </a:r>
          </a:p>
        </p:txBody>
      </p:sp>
      <p:sp>
        <p:nvSpPr>
          <p:cNvPr id="91" name="角丸四角形 23">
            <a:extLst>
              <a:ext uri="{FF2B5EF4-FFF2-40B4-BE49-F238E27FC236}">
                <a16:creationId xmlns:a16="http://schemas.microsoft.com/office/drawing/2014/main" id="{4DCBCB34-EB5E-43DD-AB07-95A3A222748B}"/>
              </a:ext>
            </a:extLst>
          </p:cNvPr>
          <p:cNvSpPr/>
          <p:nvPr/>
        </p:nvSpPr>
        <p:spPr bwMode="auto">
          <a:xfrm>
            <a:off x="8669382" y="8309144"/>
            <a:ext cx="900000" cy="406663"/>
          </a:xfrm>
          <a:prstGeom prst="rect">
            <a:avLst/>
          </a:prstGeom>
          <a:noFill/>
          <a:ln>
            <a:noFill/>
          </a:ln>
          <a:effectLst/>
        </p:spPr>
        <p:txBody>
          <a:bodyPr vert="horz" wrap="none" lIns="0" tIns="0" rIns="0" bIns="0" numCol="1" rtlCol="0" anchor="ctr" anchorCtr="0" compatLnSpc="1">
            <a:prstTxWarp prst="textNoShape">
              <a:avLst/>
            </a:prstTxWarp>
            <a:noAutofit/>
          </a:bodyPr>
          <a:lstStyle/>
          <a:p>
            <a:pPr algn="ctr" eaLnBrk="0" hangingPunct="0">
              <a:lnSpc>
                <a:spcPts val="1481"/>
              </a:lnSpc>
            </a:pPr>
            <a:r>
              <a:rPr lang="en-US" altLang="ja-JP" sz="2400" dirty="0">
                <a:latin typeface="Bahnschrift SemiBold" panose="020B0502040204020203" pitchFamily="34" charset="0"/>
                <a:ea typeface="Meiryo UI" panose="020B0604030504040204" pitchFamily="50" charset="-128"/>
                <a:cs typeface="Meiryo UI" panose="020B0604030504040204" pitchFamily="50" charset="-128"/>
              </a:rPr>
              <a:t>2050</a:t>
            </a:r>
            <a:r>
              <a:rPr lang="ja-JP" altLang="en-US" sz="2400" dirty="0">
                <a:latin typeface="HGｺﾞｼｯｸE" panose="020B0909000000000000" pitchFamily="49" charset="-128"/>
                <a:ea typeface="HGｺﾞｼｯｸE" panose="020B0909000000000000" pitchFamily="49" charset="-128"/>
                <a:cs typeface="Meiryo UI" panose="020B0604030504040204" pitchFamily="50" charset="-128"/>
              </a:rPr>
              <a:t>年</a:t>
            </a:r>
          </a:p>
        </p:txBody>
      </p:sp>
      <p:cxnSp>
        <p:nvCxnSpPr>
          <p:cNvPr id="92" name="直線コネクタ 91">
            <a:extLst>
              <a:ext uri="{FF2B5EF4-FFF2-40B4-BE49-F238E27FC236}">
                <a16:creationId xmlns:a16="http://schemas.microsoft.com/office/drawing/2014/main" id="{001787BE-5301-41DA-8E8D-EFA77FA2A742}"/>
              </a:ext>
            </a:extLst>
          </p:cNvPr>
          <p:cNvCxnSpPr>
            <a:cxnSpLocks/>
          </p:cNvCxnSpPr>
          <p:nvPr/>
        </p:nvCxnSpPr>
        <p:spPr>
          <a:xfrm rot="5400000">
            <a:off x="8975050" y="8133464"/>
            <a:ext cx="303662"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3" name="角丸四角形 23">
            <a:extLst>
              <a:ext uri="{FF2B5EF4-FFF2-40B4-BE49-F238E27FC236}">
                <a16:creationId xmlns:a16="http://schemas.microsoft.com/office/drawing/2014/main" id="{D23360D8-18B8-4310-ADDB-B141A357A0D4}"/>
              </a:ext>
            </a:extLst>
          </p:cNvPr>
          <p:cNvSpPr/>
          <p:nvPr/>
        </p:nvSpPr>
        <p:spPr bwMode="auto">
          <a:xfrm>
            <a:off x="3483749" y="9121858"/>
            <a:ext cx="5003656" cy="390795"/>
          </a:xfrm>
          <a:prstGeom prst="rect">
            <a:avLst/>
          </a:prstGeom>
          <a:noFill/>
          <a:ln>
            <a:noFill/>
          </a:ln>
          <a:effectLst/>
        </p:spPr>
        <p:txBody>
          <a:bodyPr vert="horz" wrap="none" lIns="0" tIns="0" rIns="0" bIns="0" numCol="1" rtlCol="0" anchor="ctr" anchorCtr="0" compatLnSpc="1">
            <a:prstTxWarp prst="textNoShape">
              <a:avLst/>
            </a:prstTxWarp>
            <a:noAutofit/>
          </a:bodyPr>
          <a:lstStyle/>
          <a:p>
            <a:pPr eaLnBrk="0" hangingPunct="0">
              <a:lnSpc>
                <a:spcPts val="1481"/>
              </a:lnSpc>
            </a:pPr>
            <a:r>
              <a:rPr lang="en-US" altLang="ja-JP" sz="2000" dirty="0">
                <a:latin typeface="Bahnschrift SemiBold" panose="020B0502040204020203" pitchFamily="34" charset="0"/>
                <a:ea typeface="Meiryo UI" panose="020B0604030504040204" pitchFamily="50" charset="-128"/>
                <a:cs typeface="Meiryo UI" panose="020B0604030504040204" pitchFamily="50" charset="-128"/>
              </a:rPr>
              <a:t>2020</a:t>
            </a:r>
            <a:r>
              <a:rPr lang="ja-JP" altLang="en-US" sz="2000" dirty="0">
                <a:latin typeface="HGｺﾞｼｯｸE" panose="020B0909000000000000" pitchFamily="49" charset="-128"/>
                <a:ea typeface="HGｺﾞｼｯｸE" panose="020B0909000000000000" pitchFamily="49" charset="-128"/>
                <a:cs typeface="Meiryo UI" panose="020B0604030504040204" pitchFamily="50" charset="-128"/>
              </a:rPr>
              <a:t>年 </a:t>
            </a:r>
            <a:r>
              <a:rPr lang="ja-JP" altLang="en-US" sz="18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カーボンニュートラル宣言</a:t>
            </a:r>
            <a:r>
              <a:rPr lang="en-US" altLang="ja-JP" sz="18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endParaRPr lang="ja-JP" altLang="en-US" sz="24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94" name="二等辺三角形 93">
            <a:extLst>
              <a:ext uri="{FF2B5EF4-FFF2-40B4-BE49-F238E27FC236}">
                <a16:creationId xmlns:a16="http://schemas.microsoft.com/office/drawing/2014/main" id="{31EB12F7-4E46-45CD-8654-B169EE895FA2}"/>
              </a:ext>
            </a:extLst>
          </p:cNvPr>
          <p:cNvSpPr/>
          <p:nvPr/>
        </p:nvSpPr>
        <p:spPr bwMode="auto">
          <a:xfrm>
            <a:off x="2735259" y="9292693"/>
            <a:ext cx="219950" cy="182214"/>
          </a:xfrm>
          <a:prstGeom prst="triangle">
            <a:avLst/>
          </a:prstGeom>
          <a:solidFill>
            <a:schemeClr val="accent3"/>
          </a:solidFill>
          <a:ln>
            <a:noFill/>
          </a:ln>
          <a:effectLst/>
        </p:spPr>
        <p:txBody>
          <a:bodyPr vert="horz" wrap="square" lIns="91429" tIns="45715" rIns="91429" bIns="45715" numCol="1" rtlCol="0" anchor="ctr" anchorCtr="0" compatLnSpc="1">
            <a:prstTxWarp prst="textNoShape">
              <a:avLst/>
            </a:prstTxWarp>
            <a:spAutoFit/>
          </a:bodyPr>
          <a:lstStyle/>
          <a:p>
            <a:pPr algn="ctr" eaLnBrk="0" hangingPunct="0"/>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二等辺三角形 94">
            <a:extLst>
              <a:ext uri="{FF2B5EF4-FFF2-40B4-BE49-F238E27FC236}">
                <a16:creationId xmlns:a16="http://schemas.microsoft.com/office/drawing/2014/main" id="{603CED14-4D48-4279-9B7E-0299FFC6F47D}"/>
              </a:ext>
            </a:extLst>
          </p:cNvPr>
          <p:cNvSpPr/>
          <p:nvPr/>
        </p:nvSpPr>
        <p:spPr bwMode="auto">
          <a:xfrm>
            <a:off x="3640075" y="8947357"/>
            <a:ext cx="219950" cy="189612"/>
          </a:xfrm>
          <a:prstGeom prst="triangle">
            <a:avLst/>
          </a:prstGeom>
          <a:solidFill>
            <a:schemeClr val="accent3"/>
          </a:solidFill>
          <a:ln>
            <a:noFill/>
          </a:ln>
          <a:effectLst/>
        </p:spPr>
        <p:txBody>
          <a:bodyPr vert="horz" wrap="square" lIns="91429" tIns="45715" rIns="91429" bIns="45715" numCol="1" rtlCol="0" anchor="ctr" anchorCtr="0" compatLnSpc="1">
            <a:prstTxWarp prst="textNoShape">
              <a:avLst/>
            </a:prstTxWarp>
            <a:spAutoFit/>
          </a:bodyPr>
          <a:lstStyle/>
          <a:p>
            <a:pPr algn="ctr" eaLnBrk="0" hangingPunct="0"/>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角丸四角形 23">
            <a:extLst>
              <a:ext uri="{FF2B5EF4-FFF2-40B4-BE49-F238E27FC236}">
                <a16:creationId xmlns:a16="http://schemas.microsoft.com/office/drawing/2014/main" id="{CF0618FB-F527-4285-A5CA-7CA82ACA8603}"/>
              </a:ext>
            </a:extLst>
          </p:cNvPr>
          <p:cNvSpPr/>
          <p:nvPr/>
        </p:nvSpPr>
        <p:spPr bwMode="auto">
          <a:xfrm>
            <a:off x="2548702" y="9474907"/>
            <a:ext cx="6011769" cy="390795"/>
          </a:xfrm>
          <a:prstGeom prst="rect">
            <a:avLst/>
          </a:prstGeom>
          <a:noFill/>
          <a:ln>
            <a:noFill/>
          </a:ln>
          <a:effectLst/>
        </p:spPr>
        <p:txBody>
          <a:bodyPr vert="horz" wrap="none" lIns="0" tIns="0" rIns="0" bIns="0" numCol="1" rtlCol="0" anchor="ctr" anchorCtr="0" compatLnSpc="1">
            <a:prstTxWarp prst="textNoShape">
              <a:avLst/>
            </a:prstTxWarp>
            <a:noAutofit/>
          </a:bodyPr>
          <a:lstStyle/>
          <a:p>
            <a:pPr eaLnBrk="0" hangingPunct="0">
              <a:lnSpc>
                <a:spcPts val="1481"/>
              </a:lnSpc>
            </a:pPr>
            <a:r>
              <a:rPr lang="en-US" altLang="ja-JP" sz="2000" dirty="0">
                <a:latin typeface="Bahnschrift SemiBold" panose="020B0502040204020203" pitchFamily="34" charset="0"/>
                <a:ea typeface="Meiryo UI" panose="020B0604030504040204" pitchFamily="50" charset="-128"/>
                <a:cs typeface="Meiryo UI" panose="020B0604030504040204" pitchFamily="50" charset="-128"/>
              </a:rPr>
              <a:t>2015</a:t>
            </a:r>
            <a:r>
              <a:rPr lang="ja-JP" altLang="en-US" sz="2000" dirty="0">
                <a:latin typeface="HGｺﾞｼｯｸE" panose="020B0909000000000000" pitchFamily="49" charset="-128"/>
                <a:ea typeface="HGｺﾞｼｯｸE" panose="020B0909000000000000" pitchFamily="49" charset="-128"/>
                <a:cs typeface="Meiryo UI" panose="020B0604030504040204" pitchFamily="50" charset="-128"/>
              </a:rPr>
              <a:t>年 </a:t>
            </a:r>
            <a:r>
              <a:rPr lang="en-US" altLang="ja-JP" sz="2000" dirty="0">
                <a:latin typeface="Bahnschrift SemiBold" panose="020B0502040204020203" pitchFamily="34" charset="0"/>
                <a:ea typeface="HGｺﾞｼｯｸE" panose="020B0909000000000000" pitchFamily="49" charset="-128"/>
                <a:cs typeface="Meiryo UI" panose="020B0604030504040204" pitchFamily="50" charset="-128"/>
              </a:rPr>
              <a:t>COP21 </a:t>
            </a:r>
            <a:r>
              <a:rPr lang="ja-JP" altLang="en-US" sz="18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パリ協定</a:t>
            </a:r>
            <a:r>
              <a:rPr lang="en-US" altLang="ja-JP" sz="18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endParaRPr lang="ja-JP" altLang="en-US" sz="24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97" name="下矢印 33">
            <a:extLst>
              <a:ext uri="{FF2B5EF4-FFF2-40B4-BE49-F238E27FC236}">
                <a16:creationId xmlns:a16="http://schemas.microsoft.com/office/drawing/2014/main" id="{7D2D5C81-064A-4B5B-B2B9-A1413F89859A}"/>
              </a:ext>
            </a:extLst>
          </p:cNvPr>
          <p:cNvSpPr/>
          <p:nvPr/>
        </p:nvSpPr>
        <p:spPr bwMode="auto">
          <a:xfrm>
            <a:off x="8779117" y="6184142"/>
            <a:ext cx="680529" cy="90801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p:spPr>
        <p:txBody>
          <a:bodyPr vert="horz" wrap="square" lIns="91429" tIns="45715" rIns="91429" bIns="45715"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角丸四角形 55">
            <a:extLst>
              <a:ext uri="{FF2B5EF4-FFF2-40B4-BE49-F238E27FC236}">
                <a16:creationId xmlns:a16="http://schemas.microsoft.com/office/drawing/2014/main" id="{0D135511-FD2A-4632-B2CE-090C5E60F095}"/>
              </a:ext>
            </a:extLst>
          </p:cNvPr>
          <p:cNvSpPr/>
          <p:nvPr/>
        </p:nvSpPr>
        <p:spPr bwMode="auto">
          <a:xfrm>
            <a:off x="7566632" y="7293190"/>
            <a:ext cx="2894527" cy="647631"/>
          </a:xfrm>
          <a:prstGeom prst="rect">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2800" dirty="0">
                <a:latin typeface="Meiryo UI" panose="020B0604030504040204" pitchFamily="50" charset="-128"/>
                <a:ea typeface="Meiryo UI" panose="020B0604030504040204" pitchFamily="50" charset="-128"/>
                <a:cs typeface="Meiryo UI" panose="020B0604030504040204" pitchFamily="50" charset="-128"/>
              </a:rPr>
              <a:t>排出量</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実質ゼロに</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99" name="角丸四角形 23">
            <a:extLst>
              <a:ext uri="{FF2B5EF4-FFF2-40B4-BE49-F238E27FC236}">
                <a16:creationId xmlns:a16="http://schemas.microsoft.com/office/drawing/2014/main" id="{63CCBCED-6762-4572-9792-8F74411403AB}"/>
              </a:ext>
            </a:extLst>
          </p:cNvPr>
          <p:cNvSpPr/>
          <p:nvPr/>
        </p:nvSpPr>
        <p:spPr bwMode="auto">
          <a:xfrm>
            <a:off x="3708718" y="8641812"/>
            <a:ext cx="5003656" cy="390795"/>
          </a:xfrm>
          <a:prstGeom prst="rect">
            <a:avLst/>
          </a:prstGeom>
          <a:noFill/>
          <a:ln>
            <a:noFill/>
          </a:ln>
          <a:effectLst/>
        </p:spPr>
        <p:txBody>
          <a:bodyPr vert="horz" wrap="none" lIns="0" tIns="0" rIns="0" bIns="0" numCol="1" rtlCol="0" anchor="ctr" anchorCtr="0" compatLnSpc="1">
            <a:prstTxWarp prst="textNoShape">
              <a:avLst/>
            </a:prstTxWarp>
            <a:noAutofit/>
          </a:bodyPr>
          <a:lstStyle/>
          <a:p>
            <a:pPr eaLnBrk="0" hangingPunct="0">
              <a:lnSpc>
                <a:spcPts val="1481"/>
              </a:lnSpc>
            </a:pPr>
            <a:r>
              <a:rPr lang="en-US" altLang="ja-JP" sz="2000" dirty="0">
                <a:latin typeface="Bahnschrift SemiBold" panose="020B0502040204020203" pitchFamily="34" charset="0"/>
                <a:ea typeface="Meiryo UI" panose="020B0604030504040204" pitchFamily="50" charset="-128"/>
                <a:cs typeface="Meiryo UI" panose="020B0604030504040204" pitchFamily="50" charset="-128"/>
              </a:rPr>
              <a:t>2021</a:t>
            </a:r>
            <a:r>
              <a:rPr lang="ja-JP" altLang="en-US" sz="2000" dirty="0">
                <a:latin typeface="HGｺﾞｼｯｸE" panose="020B0909000000000000" pitchFamily="49" charset="-128"/>
                <a:ea typeface="HGｺﾞｼｯｸE" panose="020B0909000000000000" pitchFamily="49" charset="-128"/>
                <a:cs typeface="Meiryo UI" panose="020B0604030504040204" pitchFamily="50" charset="-128"/>
              </a:rPr>
              <a:t>年 </a:t>
            </a:r>
            <a:r>
              <a:rPr lang="en-US" altLang="ja-JP" sz="2000" dirty="0">
                <a:latin typeface="Bahnschrift SemiBold" panose="020B0502040204020203" pitchFamily="34" charset="0"/>
                <a:ea typeface="HGｺﾞｼｯｸE" panose="020B0909000000000000" pitchFamily="49" charset="-128"/>
                <a:cs typeface="Meiryo UI" panose="020B0604030504040204" pitchFamily="50" charset="-128"/>
              </a:rPr>
              <a:t>COP26</a:t>
            </a:r>
            <a:endParaRPr lang="ja-JP" altLang="en-US" sz="24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100" name="二等辺三角形 99">
            <a:extLst>
              <a:ext uri="{FF2B5EF4-FFF2-40B4-BE49-F238E27FC236}">
                <a16:creationId xmlns:a16="http://schemas.microsoft.com/office/drawing/2014/main" id="{DB711793-D23E-480C-A7B0-37A3DFA3551F}"/>
              </a:ext>
            </a:extLst>
          </p:cNvPr>
          <p:cNvSpPr/>
          <p:nvPr/>
        </p:nvSpPr>
        <p:spPr bwMode="auto">
          <a:xfrm>
            <a:off x="3806064" y="8455700"/>
            <a:ext cx="219950" cy="189612"/>
          </a:xfrm>
          <a:prstGeom prst="triangle">
            <a:avLst/>
          </a:prstGeom>
          <a:solidFill>
            <a:schemeClr val="accent3"/>
          </a:solidFill>
          <a:ln>
            <a:noFill/>
          </a:ln>
          <a:effectLst/>
        </p:spPr>
        <p:txBody>
          <a:bodyPr vert="horz" wrap="square" lIns="91429" tIns="45715" rIns="91429" bIns="45715" numCol="1" rtlCol="0" anchor="ctr" anchorCtr="0" compatLnSpc="1">
            <a:prstTxWarp prst="textNoShape">
              <a:avLst/>
            </a:prstTxWarp>
            <a:spAutoFit/>
          </a:bodyPr>
          <a:lstStyle/>
          <a:p>
            <a:pPr algn="ctr" eaLnBrk="0" hangingPunct="0"/>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角丸四角形 38">
            <a:extLst>
              <a:ext uri="{FF2B5EF4-FFF2-40B4-BE49-F238E27FC236}">
                <a16:creationId xmlns:a16="http://schemas.microsoft.com/office/drawing/2014/main" id="{E6ECA888-ABF1-4B43-873E-AB634A18298B}"/>
              </a:ext>
            </a:extLst>
          </p:cNvPr>
          <p:cNvSpPr/>
          <p:nvPr/>
        </p:nvSpPr>
        <p:spPr bwMode="auto">
          <a:xfrm>
            <a:off x="1602012" y="1896089"/>
            <a:ext cx="2204051" cy="607106"/>
          </a:xfrm>
          <a:prstGeom prst="rect">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en-US" altLang="ja-JP" sz="2800" b="1" dirty="0">
                <a:latin typeface="Bahnschrift SemiBold" panose="020B0502040204020203" pitchFamily="34" charset="0"/>
                <a:ea typeface="Meiryo UI" panose="020B0604030504040204" pitchFamily="50" charset="-128"/>
                <a:cs typeface="Meiryo UI" panose="020B0604030504040204" pitchFamily="50" charset="-128"/>
              </a:rPr>
              <a:t>14</a:t>
            </a:r>
            <a:r>
              <a:rPr lang="ja-JP" altLang="en-US" sz="2800" b="1" dirty="0">
                <a:latin typeface="Bahnschrift SemiBold" panose="020B0502040204020203" pitchFamily="34" charset="0"/>
                <a:ea typeface="Meiryo UI" panose="020B0604030504040204" pitchFamily="50" charset="-128"/>
                <a:cs typeface="Meiryo UI" panose="020B0604030504040204" pitchFamily="50" charset="-128"/>
              </a:rPr>
              <a:t>億</a:t>
            </a:r>
            <a:r>
              <a:rPr lang="en-US" altLang="ja-JP" sz="2800" b="1" dirty="0">
                <a:latin typeface="Bahnschrift SemiBold" panose="020B0502040204020203" pitchFamily="34" charset="0"/>
                <a:ea typeface="Meiryo UI" panose="020B0604030504040204" pitchFamily="50" charset="-128"/>
                <a:cs typeface="Meiryo UI" panose="020B0604030504040204" pitchFamily="50" charset="-128"/>
              </a:rPr>
              <a:t>800</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万トン</a:t>
            </a:r>
          </a:p>
        </p:txBody>
      </p:sp>
      <p:cxnSp>
        <p:nvCxnSpPr>
          <p:cNvPr id="102" name="直線コネクタ 101">
            <a:extLst>
              <a:ext uri="{FF2B5EF4-FFF2-40B4-BE49-F238E27FC236}">
                <a16:creationId xmlns:a16="http://schemas.microsoft.com/office/drawing/2014/main" id="{0F08CB34-A507-4A2A-95E0-922D4668808D}"/>
              </a:ext>
            </a:extLst>
          </p:cNvPr>
          <p:cNvCxnSpPr/>
          <p:nvPr/>
        </p:nvCxnSpPr>
        <p:spPr>
          <a:xfrm>
            <a:off x="5328402" y="8813200"/>
            <a:ext cx="180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104555CA-E864-4FDC-9465-E6C30275B24F}"/>
              </a:ext>
            </a:extLst>
          </p:cNvPr>
          <p:cNvCxnSpPr>
            <a:cxnSpLocks/>
          </p:cNvCxnSpPr>
          <p:nvPr/>
        </p:nvCxnSpPr>
        <p:spPr>
          <a:xfrm>
            <a:off x="5509864" y="8629370"/>
            <a:ext cx="0" cy="183830"/>
          </a:xfrm>
          <a:prstGeom prst="line">
            <a:avLst/>
          </a:prstGeom>
          <a:ln>
            <a:solidFill>
              <a:schemeClr val="accent3">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774B1E5B-007B-4923-922A-8C07A427C9F1}"/>
              </a:ext>
            </a:extLst>
          </p:cNvPr>
          <p:cNvCxnSpPr>
            <a:cxnSpLocks/>
          </p:cNvCxnSpPr>
          <p:nvPr/>
        </p:nvCxnSpPr>
        <p:spPr>
          <a:xfrm>
            <a:off x="6804802" y="9317256"/>
            <a:ext cx="2304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E550B977-FAF7-4AD3-9F1D-CB0B90955D9C}"/>
              </a:ext>
            </a:extLst>
          </p:cNvPr>
          <p:cNvCxnSpPr>
            <a:cxnSpLocks/>
          </p:cNvCxnSpPr>
          <p:nvPr/>
        </p:nvCxnSpPr>
        <p:spPr>
          <a:xfrm>
            <a:off x="9126881" y="8633256"/>
            <a:ext cx="0" cy="684000"/>
          </a:xfrm>
          <a:prstGeom prst="line">
            <a:avLst/>
          </a:prstGeom>
          <a:ln>
            <a:solidFill>
              <a:schemeClr val="accent3">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E3EB4C76-0573-4761-87D6-AAC4D41F4150}"/>
              </a:ext>
            </a:extLst>
          </p:cNvPr>
          <p:cNvCxnSpPr>
            <a:cxnSpLocks/>
          </p:cNvCxnSpPr>
          <p:nvPr/>
        </p:nvCxnSpPr>
        <p:spPr>
          <a:xfrm>
            <a:off x="5148362" y="9677296"/>
            <a:ext cx="7524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670EFE97-7689-463C-AC23-BBEA79D1C7BD}"/>
              </a:ext>
            </a:extLst>
          </p:cNvPr>
          <p:cNvCxnSpPr>
            <a:cxnSpLocks/>
          </p:cNvCxnSpPr>
          <p:nvPr/>
        </p:nvCxnSpPr>
        <p:spPr>
          <a:xfrm>
            <a:off x="12673176" y="8618468"/>
            <a:ext cx="0" cy="1058828"/>
          </a:xfrm>
          <a:prstGeom prst="line">
            <a:avLst/>
          </a:prstGeom>
          <a:ln>
            <a:solidFill>
              <a:schemeClr val="accent3">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08" name="角丸四角形 23">
            <a:extLst>
              <a:ext uri="{FF2B5EF4-FFF2-40B4-BE49-F238E27FC236}">
                <a16:creationId xmlns:a16="http://schemas.microsoft.com/office/drawing/2014/main" id="{D7147787-7DA9-4B85-B15B-44A7F427410D}"/>
              </a:ext>
            </a:extLst>
          </p:cNvPr>
          <p:cNvSpPr/>
          <p:nvPr/>
        </p:nvSpPr>
        <p:spPr bwMode="auto">
          <a:xfrm>
            <a:off x="12223176" y="8309144"/>
            <a:ext cx="900000" cy="406663"/>
          </a:xfrm>
          <a:prstGeom prst="rect">
            <a:avLst/>
          </a:prstGeom>
          <a:noFill/>
          <a:ln>
            <a:noFill/>
          </a:ln>
          <a:effectLst/>
        </p:spPr>
        <p:txBody>
          <a:bodyPr vert="horz" wrap="none" lIns="0" tIns="0" rIns="0" bIns="0" numCol="1" rtlCol="0" anchor="ctr" anchorCtr="0" compatLnSpc="1">
            <a:prstTxWarp prst="textNoShape">
              <a:avLst/>
            </a:prstTxWarp>
            <a:noAutofit/>
          </a:bodyPr>
          <a:lstStyle/>
          <a:p>
            <a:pPr algn="ctr" eaLnBrk="0" hangingPunct="0">
              <a:lnSpc>
                <a:spcPts val="1481"/>
              </a:lnSpc>
            </a:pPr>
            <a:r>
              <a:rPr lang="en-US" altLang="ja-JP" sz="2400" dirty="0">
                <a:latin typeface="Bahnschrift SemiBold" panose="020B0502040204020203" pitchFamily="34" charset="0"/>
                <a:ea typeface="Meiryo UI" panose="020B0604030504040204" pitchFamily="50" charset="-128"/>
                <a:cs typeface="Meiryo UI" panose="020B0604030504040204" pitchFamily="50" charset="-128"/>
              </a:rPr>
              <a:t>21</a:t>
            </a:r>
            <a:r>
              <a:rPr lang="ja-JP" altLang="en-US" sz="2400" dirty="0">
                <a:latin typeface="HGｺﾞｼｯｸE" panose="020B0909000000000000" pitchFamily="49" charset="-128"/>
                <a:ea typeface="HGｺﾞｼｯｸE" panose="020B0909000000000000" pitchFamily="49" charset="-128"/>
                <a:cs typeface="Meiryo UI" panose="020B0604030504040204" pitchFamily="50" charset="-128"/>
              </a:rPr>
              <a:t>世紀後半</a:t>
            </a:r>
          </a:p>
        </p:txBody>
      </p:sp>
      <p:grpSp>
        <p:nvGrpSpPr>
          <p:cNvPr id="109" name="グループ化 108">
            <a:extLst>
              <a:ext uri="{FF2B5EF4-FFF2-40B4-BE49-F238E27FC236}">
                <a16:creationId xmlns:a16="http://schemas.microsoft.com/office/drawing/2014/main" id="{D81A6B49-F05E-46D5-8663-57C830FE0D2C}"/>
              </a:ext>
            </a:extLst>
          </p:cNvPr>
          <p:cNvGrpSpPr/>
          <p:nvPr/>
        </p:nvGrpSpPr>
        <p:grpSpPr>
          <a:xfrm>
            <a:off x="6769735" y="1170360"/>
            <a:ext cx="8286353" cy="3343392"/>
            <a:chOff x="6694780" y="4348997"/>
            <a:chExt cx="8286353" cy="2231609"/>
          </a:xfrm>
        </p:grpSpPr>
        <p:sp>
          <p:nvSpPr>
            <p:cNvPr id="110" name="円/楕円 175">
              <a:extLst>
                <a:ext uri="{FF2B5EF4-FFF2-40B4-BE49-F238E27FC236}">
                  <a16:creationId xmlns:a16="http://schemas.microsoft.com/office/drawing/2014/main" id="{C0E2BEC6-B459-49AD-B51E-4F4D37E63FC7}"/>
                </a:ext>
              </a:extLst>
            </p:cNvPr>
            <p:cNvSpPr>
              <a:spLocks noChangeAspect="1"/>
            </p:cNvSpPr>
            <p:nvPr/>
          </p:nvSpPr>
          <p:spPr bwMode="auto">
            <a:xfrm>
              <a:off x="6694780" y="4348997"/>
              <a:ext cx="8286353" cy="2231609"/>
            </a:xfrm>
            <a:prstGeom prst="ellipse">
              <a:avLst/>
            </a:prstGeom>
            <a:solidFill>
              <a:schemeClr val="tx2">
                <a:lumMod val="40000"/>
                <a:lumOff val="60000"/>
                <a:alpha val="50000"/>
              </a:scheme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eaLnBrk="0" hangingPunct="0"/>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角丸四角形 47">
              <a:extLst>
                <a:ext uri="{FF2B5EF4-FFF2-40B4-BE49-F238E27FC236}">
                  <a16:creationId xmlns:a16="http://schemas.microsoft.com/office/drawing/2014/main" id="{A2AAF33C-12BD-4E42-9573-F4FB83F84B8F}"/>
                </a:ext>
              </a:extLst>
            </p:cNvPr>
            <p:cNvSpPr/>
            <p:nvPr/>
          </p:nvSpPr>
          <p:spPr bwMode="auto">
            <a:xfrm>
              <a:off x="7099275" y="4802158"/>
              <a:ext cx="7302183" cy="1378001"/>
            </a:xfrm>
            <a:prstGeom prst="rect">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spcBef>
                  <a:spcPts val="600"/>
                </a:spcBef>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“カーボンニュートラルを実行するのは</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ts val="600"/>
                </a:spcBef>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並大抵</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の努力ではできない。”</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『2050 </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年カーボンニュートラルに伴うグリーン成長戦略</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６月）</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600"/>
                </a:spcBef>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ts val="600"/>
                </a:spcBef>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革新的イノベーションへの期待</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二等辺三角形 111">
              <a:extLst>
                <a:ext uri="{FF2B5EF4-FFF2-40B4-BE49-F238E27FC236}">
                  <a16:creationId xmlns:a16="http://schemas.microsoft.com/office/drawing/2014/main" id="{E613AA39-AA1D-46A3-8303-66CE97953646}"/>
                </a:ext>
              </a:extLst>
            </p:cNvPr>
            <p:cNvSpPr/>
            <p:nvPr/>
          </p:nvSpPr>
          <p:spPr bwMode="auto">
            <a:xfrm flipV="1">
              <a:off x="10705702" y="5706864"/>
              <a:ext cx="219950" cy="189612"/>
            </a:xfrm>
            <a:prstGeom prst="triangle">
              <a:avLst/>
            </a:prstGeom>
            <a:solidFill>
              <a:schemeClr val="tx2"/>
            </a:solidFill>
            <a:ln>
              <a:noFill/>
            </a:ln>
            <a:effectLst/>
          </p:spPr>
          <p:txBody>
            <a:bodyPr vert="horz" wrap="square" lIns="91429" tIns="45715" rIns="91429" bIns="45715" numCol="1" rtlCol="0" anchor="ctr" anchorCtr="0" compatLnSpc="1">
              <a:prstTxWarp prst="textNoShape">
                <a:avLst/>
              </a:prstTxWarp>
              <a:spAutoFit/>
            </a:bodyPr>
            <a:lstStyle/>
            <a:p>
              <a:pPr algn="ctr" eaLnBrk="0" hangingPunct="0"/>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48484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グループ化 48"/>
          <p:cNvGrpSpPr/>
          <p:nvPr/>
        </p:nvGrpSpPr>
        <p:grpSpPr>
          <a:xfrm>
            <a:off x="8586305" y="5111357"/>
            <a:ext cx="6772028" cy="4702803"/>
            <a:chOff x="920343" y="3372106"/>
            <a:chExt cx="7236009" cy="3960448"/>
          </a:xfrm>
        </p:grpSpPr>
        <p:grpSp>
          <p:nvGrpSpPr>
            <p:cNvPr id="50" name="グループ化 49"/>
            <p:cNvGrpSpPr/>
            <p:nvPr/>
          </p:nvGrpSpPr>
          <p:grpSpPr>
            <a:xfrm>
              <a:off x="920343" y="3372106"/>
              <a:ext cx="7236009" cy="3960448"/>
              <a:chOff x="826473" y="1168750"/>
              <a:chExt cx="7100040" cy="5975263"/>
            </a:xfrm>
          </p:grpSpPr>
          <p:grpSp>
            <p:nvGrpSpPr>
              <p:cNvPr id="53" name="グループ化 52"/>
              <p:cNvGrpSpPr/>
              <p:nvPr/>
            </p:nvGrpSpPr>
            <p:grpSpPr>
              <a:xfrm>
                <a:off x="826473" y="1214165"/>
                <a:ext cx="7100040" cy="5929848"/>
                <a:chOff x="866037" y="1200894"/>
                <a:chExt cx="7100035" cy="5929844"/>
              </a:xfrm>
            </p:grpSpPr>
            <p:grpSp>
              <p:nvGrpSpPr>
                <p:cNvPr id="68" name="グループ化 67"/>
                <p:cNvGrpSpPr/>
                <p:nvPr/>
              </p:nvGrpSpPr>
              <p:grpSpPr>
                <a:xfrm>
                  <a:off x="866037" y="1611794"/>
                  <a:ext cx="7100034" cy="5518944"/>
                  <a:chOff x="866037" y="774785"/>
                  <a:chExt cx="7100034" cy="5518944"/>
                </a:xfrm>
              </p:grpSpPr>
              <p:pic>
                <p:nvPicPr>
                  <p:cNvPr id="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0000"/>
                            </a14:imgEffect>
                            <a14:imgEffect>
                              <a14:saturation sat="133000"/>
                            </a14:imgEffect>
                          </a14:imgLayer>
                        </a14:imgProps>
                      </a:ext>
                      <a:ext uri="{28A0092B-C50C-407E-A947-70E740481C1C}">
                        <a14:useLocalDpi xmlns:a14="http://schemas.microsoft.com/office/drawing/2010/main" val="0"/>
                      </a:ext>
                    </a:extLst>
                  </a:blip>
                  <a:srcRect/>
                  <a:stretch>
                    <a:fillRect/>
                  </a:stretch>
                </p:blipFill>
                <p:spPr bwMode="auto">
                  <a:xfrm>
                    <a:off x="866037" y="774785"/>
                    <a:ext cx="7100034" cy="5518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角丸四角形 70"/>
                  <p:cNvSpPr/>
                  <p:nvPr/>
                </p:nvSpPr>
                <p:spPr>
                  <a:xfrm>
                    <a:off x="4363253" y="1259978"/>
                    <a:ext cx="933155"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洋上太陽光発電</a:t>
                    </a:r>
                  </a:p>
                </p:txBody>
              </p:sp>
              <p:sp>
                <p:nvSpPr>
                  <p:cNvPr id="72" name="角丸四角形 71"/>
                  <p:cNvSpPr/>
                  <p:nvPr/>
                </p:nvSpPr>
                <p:spPr>
                  <a:xfrm>
                    <a:off x="3000974" y="1823385"/>
                    <a:ext cx="941755"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燃料電池船</a:t>
                    </a:r>
                  </a:p>
                </p:txBody>
              </p:sp>
              <p:sp>
                <p:nvSpPr>
                  <p:cNvPr id="73" name="角丸四角形 72"/>
                  <p:cNvSpPr/>
                  <p:nvPr/>
                </p:nvSpPr>
                <p:spPr>
                  <a:xfrm>
                    <a:off x="1057130" y="1361347"/>
                    <a:ext cx="796324"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ロケット燃料</a:t>
                    </a:r>
                  </a:p>
                </p:txBody>
              </p:sp>
              <p:sp>
                <p:nvSpPr>
                  <p:cNvPr id="74" name="角丸四角形 73"/>
                  <p:cNvSpPr/>
                  <p:nvPr/>
                </p:nvSpPr>
                <p:spPr>
                  <a:xfrm>
                    <a:off x="5087544" y="1711600"/>
                    <a:ext cx="927720"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水素輸送タンカー</a:t>
                    </a:r>
                  </a:p>
                </p:txBody>
              </p:sp>
              <p:sp>
                <p:nvSpPr>
                  <p:cNvPr id="75" name="角丸四角形 74"/>
                  <p:cNvSpPr/>
                  <p:nvPr/>
                </p:nvSpPr>
                <p:spPr>
                  <a:xfrm>
                    <a:off x="6805636" y="1001138"/>
                    <a:ext cx="1008112"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水素ジェット飛行機</a:t>
                    </a:r>
                  </a:p>
                </p:txBody>
              </p:sp>
              <p:sp>
                <p:nvSpPr>
                  <p:cNvPr id="76" name="角丸四角形 75"/>
                  <p:cNvSpPr/>
                  <p:nvPr/>
                </p:nvSpPr>
                <p:spPr>
                  <a:xfrm>
                    <a:off x="6977483" y="1730813"/>
                    <a:ext cx="980637" cy="380201"/>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984"/>
                      </a:lnSpc>
                    </a:pPr>
                    <a:r>
                      <a:rPr lang="ja-JP" altLang="en-US" sz="800" b="1" dirty="0">
                        <a:solidFill>
                          <a:schemeClr val="tx1"/>
                        </a:solidFill>
                        <a:latin typeface="+mj-ea"/>
                        <a:ea typeface="+mj-ea"/>
                      </a:rPr>
                      <a:t>水素発電</a:t>
                    </a:r>
                    <a:endParaRPr lang="en-US" altLang="ja-JP" sz="800" b="1" dirty="0">
                      <a:solidFill>
                        <a:schemeClr val="tx1"/>
                      </a:solidFill>
                      <a:latin typeface="+mj-ea"/>
                      <a:ea typeface="+mj-ea"/>
                    </a:endParaRPr>
                  </a:p>
                  <a:p>
                    <a:pPr algn="ctr">
                      <a:lnSpc>
                        <a:spcPts val="984"/>
                      </a:lnSpc>
                    </a:pPr>
                    <a:r>
                      <a:rPr lang="ja-JP" altLang="en-US" sz="800" b="1" dirty="0">
                        <a:solidFill>
                          <a:schemeClr val="tx1"/>
                        </a:solidFill>
                        <a:latin typeface="+mj-ea"/>
                        <a:ea typeface="+mj-ea"/>
                      </a:rPr>
                      <a:t>（水素タービン）</a:t>
                    </a:r>
                  </a:p>
                </p:txBody>
              </p:sp>
              <p:sp>
                <p:nvSpPr>
                  <p:cNvPr id="77" name="角丸四角形 76"/>
                  <p:cNvSpPr/>
                  <p:nvPr/>
                </p:nvSpPr>
                <p:spPr>
                  <a:xfrm>
                    <a:off x="3589877" y="4064832"/>
                    <a:ext cx="950479"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水素パイプライン</a:t>
                    </a:r>
                  </a:p>
                </p:txBody>
              </p:sp>
              <p:sp>
                <p:nvSpPr>
                  <p:cNvPr id="78" name="角丸四角形 77"/>
                  <p:cNvSpPr/>
                  <p:nvPr/>
                </p:nvSpPr>
                <p:spPr>
                  <a:xfrm>
                    <a:off x="3476206" y="3447993"/>
                    <a:ext cx="99407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純水素型燃料電池</a:t>
                    </a:r>
                  </a:p>
                </p:txBody>
              </p:sp>
              <p:sp>
                <p:nvSpPr>
                  <p:cNvPr id="79" name="角丸四角形 78"/>
                  <p:cNvSpPr/>
                  <p:nvPr/>
                </p:nvSpPr>
                <p:spPr>
                  <a:xfrm>
                    <a:off x="4265638" y="3179061"/>
                    <a:ext cx="1056501"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984"/>
                      </a:lnSpc>
                    </a:pPr>
                    <a:r>
                      <a:rPr lang="ja-JP" altLang="en-US" sz="800" b="1" dirty="0">
                        <a:solidFill>
                          <a:schemeClr val="tx1"/>
                        </a:solidFill>
                      </a:rPr>
                      <a:t>自家発用水素発電</a:t>
                    </a:r>
                  </a:p>
                </p:txBody>
              </p:sp>
              <p:sp>
                <p:nvSpPr>
                  <p:cNvPr id="80" name="角丸四角形 79"/>
                  <p:cNvSpPr/>
                  <p:nvPr/>
                </p:nvSpPr>
                <p:spPr>
                  <a:xfrm>
                    <a:off x="4951106" y="2401674"/>
                    <a:ext cx="975668"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大型燃料電池</a:t>
                    </a:r>
                  </a:p>
                </p:txBody>
              </p:sp>
              <p:sp>
                <p:nvSpPr>
                  <p:cNvPr id="81" name="角丸四角形 80"/>
                  <p:cNvSpPr/>
                  <p:nvPr/>
                </p:nvSpPr>
                <p:spPr>
                  <a:xfrm>
                    <a:off x="6028104" y="3016118"/>
                    <a:ext cx="741268" cy="380201"/>
                  </a:xfrm>
                  <a:prstGeom prst="roundRect">
                    <a:avLst>
                      <a:gd name="adj" fmla="val 16854"/>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84"/>
                      </a:lnSpc>
                    </a:pPr>
                    <a:r>
                      <a:rPr lang="ja-JP" altLang="en-US" sz="800" b="1" dirty="0">
                        <a:solidFill>
                          <a:schemeClr val="tx1"/>
                        </a:solidFill>
                        <a:latin typeface="+mj-ea"/>
                        <a:ea typeface="+mj-ea"/>
                      </a:rPr>
                      <a:t>燃料電池</a:t>
                    </a:r>
                    <a:endParaRPr lang="en-US" altLang="ja-JP" sz="800" b="1" dirty="0">
                      <a:solidFill>
                        <a:schemeClr val="tx1"/>
                      </a:solidFill>
                      <a:latin typeface="+mj-ea"/>
                      <a:ea typeface="+mj-ea"/>
                    </a:endParaRPr>
                  </a:p>
                  <a:p>
                    <a:pPr algn="ctr">
                      <a:lnSpc>
                        <a:spcPts val="984"/>
                      </a:lnSpc>
                    </a:pPr>
                    <a:r>
                      <a:rPr lang="ja-JP" altLang="en-US" sz="800" b="1" dirty="0">
                        <a:solidFill>
                          <a:schemeClr val="tx1"/>
                        </a:solidFill>
                        <a:latin typeface="+mj-ea"/>
                        <a:ea typeface="+mj-ea"/>
                      </a:rPr>
                      <a:t>フォークリフト</a:t>
                    </a:r>
                  </a:p>
                </p:txBody>
              </p:sp>
              <p:sp>
                <p:nvSpPr>
                  <p:cNvPr id="82" name="角丸四角形 81"/>
                  <p:cNvSpPr/>
                  <p:nvPr/>
                </p:nvSpPr>
                <p:spPr>
                  <a:xfrm>
                    <a:off x="3632048" y="2318359"/>
                    <a:ext cx="1267179" cy="380201"/>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latin typeface="+mj-ea"/>
                        <a:ea typeface="+mj-ea"/>
                      </a:rPr>
                      <a:t>ビルコージェネレーション</a:t>
                    </a:r>
                    <a:endParaRPr lang="en-US" altLang="ja-JP" sz="800" b="1" dirty="0">
                      <a:solidFill>
                        <a:schemeClr val="tx1"/>
                      </a:solidFill>
                      <a:latin typeface="+mj-ea"/>
                      <a:ea typeface="+mj-ea"/>
                    </a:endParaRPr>
                  </a:p>
                  <a:p>
                    <a:pPr algn="ctr"/>
                    <a:r>
                      <a:rPr lang="ja-JP" altLang="en-US" sz="800" b="1" dirty="0">
                        <a:solidFill>
                          <a:schemeClr val="tx1"/>
                        </a:solidFill>
                        <a:latin typeface="+mj-ea"/>
                        <a:ea typeface="+mj-ea"/>
                      </a:rPr>
                      <a:t>システム</a:t>
                    </a:r>
                    <a:endParaRPr lang="en-US" altLang="ja-JP" sz="800" b="1" dirty="0">
                      <a:solidFill>
                        <a:schemeClr val="tx1"/>
                      </a:solidFill>
                      <a:latin typeface="+mj-ea"/>
                      <a:ea typeface="+mj-ea"/>
                    </a:endParaRPr>
                  </a:p>
                </p:txBody>
              </p:sp>
              <p:sp>
                <p:nvSpPr>
                  <p:cNvPr id="83" name="角丸四角形 82"/>
                  <p:cNvSpPr/>
                  <p:nvPr/>
                </p:nvSpPr>
                <p:spPr>
                  <a:xfrm>
                    <a:off x="6820414" y="3803843"/>
                    <a:ext cx="110615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燃料電池バス</a:t>
                    </a:r>
                  </a:p>
                </p:txBody>
              </p:sp>
              <p:sp>
                <p:nvSpPr>
                  <p:cNvPr id="84" name="角丸四角形 83"/>
                  <p:cNvSpPr/>
                  <p:nvPr/>
                </p:nvSpPr>
                <p:spPr>
                  <a:xfrm>
                    <a:off x="3316052" y="4810991"/>
                    <a:ext cx="102388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燃料電池スクーター</a:t>
                    </a:r>
                  </a:p>
                </p:txBody>
              </p:sp>
              <p:sp>
                <p:nvSpPr>
                  <p:cNvPr id="85" name="角丸四角形 84"/>
                  <p:cNvSpPr/>
                  <p:nvPr/>
                </p:nvSpPr>
                <p:spPr>
                  <a:xfrm>
                    <a:off x="4731601" y="4578868"/>
                    <a:ext cx="1088504"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燃料電池自動車</a:t>
                    </a:r>
                  </a:p>
                </p:txBody>
              </p:sp>
              <p:sp>
                <p:nvSpPr>
                  <p:cNvPr id="86" name="角丸四角形 85"/>
                  <p:cNvSpPr/>
                  <p:nvPr/>
                </p:nvSpPr>
                <p:spPr>
                  <a:xfrm>
                    <a:off x="6293929" y="4880428"/>
                    <a:ext cx="1042696"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燃料電池鉄道車両</a:t>
                    </a:r>
                  </a:p>
                </p:txBody>
              </p:sp>
              <p:sp>
                <p:nvSpPr>
                  <p:cNvPr id="87" name="角丸四角形 86"/>
                  <p:cNvSpPr/>
                  <p:nvPr/>
                </p:nvSpPr>
                <p:spPr>
                  <a:xfrm rot="10800000" flipV="1">
                    <a:off x="5595109" y="3976523"/>
                    <a:ext cx="927720"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液化水素ローリー</a:t>
                    </a:r>
                  </a:p>
                </p:txBody>
              </p:sp>
              <p:sp>
                <p:nvSpPr>
                  <p:cNvPr id="88" name="角丸四角形 87"/>
                  <p:cNvSpPr/>
                  <p:nvPr/>
                </p:nvSpPr>
                <p:spPr>
                  <a:xfrm>
                    <a:off x="1762263" y="4912294"/>
                    <a:ext cx="970918" cy="219693"/>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latin typeface="+mj-ea"/>
                        <a:ea typeface="+mj-ea"/>
                      </a:rPr>
                      <a:t>水素ステーション</a:t>
                    </a:r>
                  </a:p>
                </p:txBody>
              </p:sp>
              <p:sp>
                <p:nvSpPr>
                  <p:cNvPr id="89" name="角丸四角形 88"/>
                  <p:cNvSpPr/>
                  <p:nvPr/>
                </p:nvSpPr>
                <p:spPr>
                  <a:xfrm>
                    <a:off x="965685" y="2512489"/>
                    <a:ext cx="889732"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水素タウン</a:t>
                    </a:r>
                  </a:p>
                </p:txBody>
              </p:sp>
              <p:sp>
                <p:nvSpPr>
                  <p:cNvPr id="90" name="角丸四角形 89"/>
                  <p:cNvSpPr/>
                  <p:nvPr/>
                </p:nvSpPr>
                <p:spPr>
                  <a:xfrm>
                    <a:off x="2345124" y="2998268"/>
                    <a:ext cx="972343"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水素トレーラー</a:t>
                    </a:r>
                  </a:p>
                </p:txBody>
              </p:sp>
              <p:sp>
                <p:nvSpPr>
                  <p:cNvPr id="91" name="角丸四角形 90"/>
                  <p:cNvSpPr/>
                  <p:nvPr/>
                </p:nvSpPr>
                <p:spPr>
                  <a:xfrm>
                    <a:off x="1664126" y="1916833"/>
                    <a:ext cx="103566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水素製造・精製施設</a:t>
                    </a:r>
                  </a:p>
                </p:txBody>
              </p:sp>
            </p:grpSp>
            <p:pic>
              <p:nvPicPr>
                <p:cNvPr id="69" name="Picture 2"/>
                <p:cNvPicPr>
                  <a:picLocks noChangeArrowheads="1"/>
                </p:cNvPicPr>
                <p:nvPr/>
              </p:nvPicPr>
              <p:blipFill>
                <a:blip r:embed="rId4">
                  <a:extLst>
                    <a:ext uri="{BEBA8EAE-BF5A-486C-A8C5-ECC9F3942E4B}">
                      <a14:imgProps xmlns:a14="http://schemas.microsoft.com/office/drawing/2010/main">
                        <a14:imgLayer r:embed="rId5">
                          <a14:imgEffect>
                            <a14:sharpenSoften amount="20000"/>
                          </a14:imgEffect>
                          <a14:imgEffect>
                            <a14:colorTemperature colorTemp="6400"/>
                          </a14:imgEffect>
                        </a14:imgLayer>
                      </a14:imgProps>
                    </a:ext>
                    <a:ext uri="{28A0092B-C50C-407E-A947-70E740481C1C}">
                      <a14:useLocalDpi xmlns:a14="http://schemas.microsoft.com/office/drawing/2010/main" val="0"/>
                    </a:ext>
                  </a:extLst>
                </a:blip>
                <a:srcRect/>
                <a:stretch>
                  <a:fillRect/>
                </a:stretch>
              </p:blipFill>
              <p:spPr bwMode="auto">
                <a:xfrm>
                  <a:off x="866037" y="1200894"/>
                  <a:ext cx="7100035" cy="43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4" name="上矢印 53"/>
              <p:cNvSpPr/>
              <p:nvPr/>
            </p:nvSpPr>
            <p:spPr>
              <a:xfrm rot="5400000">
                <a:off x="2438122" y="936356"/>
                <a:ext cx="380201" cy="953736"/>
              </a:xfrm>
              <a:prstGeom prst="upArrow">
                <a:avLst/>
              </a:prstGeom>
              <a:gradFill flip="none" rotWithShape="1">
                <a:gsLst>
                  <a:gs pos="0">
                    <a:schemeClr val="accent3">
                      <a:lumMod val="100000"/>
                    </a:schemeClr>
                  </a:gs>
                  <a:gs pos="25000">
                    <a:srgbClr val="92D050"/>
                  </a:gs>
                  <a:gs pos="75000">
                    <a:srgbClr val="00B050"/>
                  </a:gs>
                  <a:gs pos="100000">
                    <a:srgbClr val="00B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上矢印 54"/>
              <p:cNvSpPr/>
              <p:nvPr/>
            </p:nvSpPr>
            <p:spPr>
              <a:xfrm>
                <a:off x="4735167" y="1575653"/>
                <a:ext cx="236091" cy="543144"/>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上矢印 55"/>
              <p:cNvSpPr/>
              <p:nvPr/>
            </p:nvSpPr>
            <p:spPr>
              <a:xfrm>
                <a:off x="2123728" y="1358395"/>
                <a:ext cx="108000" cy="1412175"/>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角丸四角形 56"/>
              <p:cNvSpPr/>
              <p:nvPr/>
            </p:nvSpPr>
            <p:spPr>
              <a:xfrm>
                <a:off x="3105089" y="1168750"/>
                <a:ext cx="2355830" cy="432049"/>
              </a:xfrm>
              <a:prstGeom prst="roundRect">
                <a:avLst>
                  <a:gd name="adj" fmla="val 50000"/>
                </a:avLst>
              </a:prstGeom>
              <a:gradFill flip="none" rotWithShape="1">
                <a:gsLst>
                  <a:gs pos="0">
                    <a:srgbClr val="00B050"/>
                  </a:gs>
                  <a:gs pos="17999">
                    <a:srgbClr val="92D050"/>
                  </a:gs>
                  <a:gs pos="36000">
                    <a:srgbClr val="92D050">
                      <a:alpha val="73000"/>
                    </a:srgbClr>
                  </a:gs>
                  <a:gs pos="61000">
                    <a:srgbClr val="92D050">
                      <a:alpha val="76000"/>
                    </a:srgbClr>
                  </a:gs>
                  <a:gs pos="82001">
                    <a:srgbClr val="92D050"/>
                  </a:gs>
                  <a:gs pos="100000">
                    <a:srgbClr val="00B05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水素の製造・輸送</a:t>
                </a:r>
              </a:p>
            </p:txBody>
          </p:sp>
          <p:sp>
            <p:nvSpPr>
              <p:cNvPr id="58" name="上矢印 57"/>
              <p:cNvSpPr/>
              <p:nvPr/>
            </p:nvSpPr>
            <p:spPr>
              <a:xfrm rot="18810405">
                <a:off x="5058999" y="1619561"/>
                <a:ext cx="387482" cy="272725"/>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上矢印 58"/>
              <p:cNvSpPr/>
              <p:nvPr/>
            </p:nvSpPr>
            <p:spPr>
              <a:xfrm rot="20878139">
                <a:off x="5346394" y="1829232"/>
                <a:ext cx="105971" cy="760402"/>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上矢印 59"/>
              <p:cNvSpPr/>
              <p:nvPr/>
            </p:nvSpPr>
            <p:spPr>
              <a:xfrm rot="18452196">
                <a:off x="5564006" y="1474998"/>
                <a:ext cx="380201" cy="635824"/>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上矢印 60"/>
              <p:cNvSpPr/>
              <p:nvPr/>
            </p:nvSpPr>
            <p:spPr>
              <a:xfrm rot="21083233">
                <a:off x="6014229" y="2013781"/>
                <a:ext cx="117745" cy="1358173"/>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上矢印 61"/>
              <p:cNvSpPr/>
              <p:nvPr/>
            </p:nvSpPr>
            <p:spPr>
              <a:xfrm rot="21083233">
                <a:off x="6186571" y="1702887"/>
                <a:ext cx="105971" cy="543144"/>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角丸四角形 62"/>
              <p:cNvSpPr/>
              <p:nvPr/>
            </p:nvSpPr>
            <p:spPr>
              <a:xfrm>
                <a:off x="6123190" y="2164015"/>
                <a:ext cx="718213"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風力発電</a:t>
                </a:r>
              </a:p>
            </p:txBody>
          </p:sp>
          <p:sp>
            <p:nvSpPr>
              <p:cNvPr id="64" name="角丸四角形 63"/>
              <p:cNvSpPr/>
              <p:nvPr/>
            </p:nvSpPr>
            <p:spPr>
              <a:xfrm>
                <a:off x="2416008" y="1869485"/>
                <a:ext cx="1831947" cy="407397"/>
              </a:xfrm>
              <a:prstGeom prst="roundRect">
                <a:avLst>
                  <a:gd name="adj" fmla="val 50000"/>
                </a:avLst>
              </a:prstGeom>
              <a:gradFill>
                <a:gsLst>
                  <a:gs pos="0">
                    <a:srgbClr val="FFC000"/>
                  </a:gs>
                  <a:gs pos="17999">
                    <a:srgbClr val="FFC000"/>
                  </a:gs>
                  <a:gs pos="36000">
                    <a:srgbClr val="FFFF00"/>
                  </a:gs>
                  <a:gs pos="61000">
                    <a:srgbClr val="FFFF00"/>
                  </a:gs>
                  <a:gs pos="82001">
                    <a:srgbClr val="FFC000"/>
                  </a:gs>
                  <a:gs pos="100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幅広い活用</a:t>
                </a:r>
              </a:p>
            </p:txBody>
          </p:sp>
          <p:sp>
            <p:nvSpPr>
              <p:cNvPr id="65" name="下矢印 64"/>
              <p:cNvSpPr/>
              <p:nvPr/>
            </p:nvSpPr>
            <p:spPr>
              <a:xfrm rot="670872">
                <a:off x="3442012" y="1583051"/>
                <a:ext cx="608376" cy="245761"/>
              </a:xfrm>
              <a:prstGeom prst="downArrow">
                <a:avLst/>
              </a:prstGeom>
              <a:gradFill>
                <a:gsLst>
                  <a:gs pos="0">
                    <a:schemeClr val="accent6">
                      <a:lumMod val="20000"/>
                      <a:lumOff val="80000"/>
                    </a:schemeClr>
                  </a:gs>
                  <a:gs pos="50000">
                    <a:srgbClr val="FFFF00"/>
                  </a:gs>
                  <a:gs pos="100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上矢印 65"/>
              <p:cNvSpPr/>
              <p:nvPr/>
            </p:nvSpPr>
            <p:spPr>
              <a:xfrm rot="17784580">
                <a:off x="5732839" y="1153285"/>
                <a:ext cx="325887" cy="764964"/>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角丸四角形 66"/>
              <p:cNvSpPr/>
              <p:nvPr/>
            </p:nvSpPr>
            <p:spPr>
              <a:xfrm>
                <a:off x="914873" y="4446101"/>
                <a:ext cx="792088"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エネファーム</a:t>
                </a:r>
              </a:p>
            </p:txBody>
          </p:sp>
        </p:grpSp>
        <p:sp>
          <p:nvSpPr>
            <p:cNvPr id="51" name="角丸四角形 50"/>
            <p:cNvSpPr/>
            <p:nvPr/>
          </p:nvSpPr>
          <p:spPr>
            <a:xfrm>
              <a:off x="6172236" y="4733552"/>
              <a:ext cx="878226" cy="144000"/>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太陽光発電</a:t>
              </a:r>
            </a:p>
          </p:txBody>
        </p:sp>
        <p:sp>
          <p:nvSpPr>
            <p:cNvPr id="52" name="角丸四角形 51"/>
            <p:cNvSpPr/>
            <p:nvPr/>
          </p:nvSpPr>
          <p:spPr>
            <a:xfrm>
              <a:off x="1817693" y="7034315"/>
              <a:ext cx="6322805" cy="180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9932" tIns="0" rIns="39932" bIns="0"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新エネルギー産業参入促進連続講座　平成</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年度講演資料（岩谷産業株式会社）を参考に作成</a:t>
              </a:r>
              <a:endParaRPr lang="ja-JP" altLang="en-US" sz="1000" dirty="0">
                <a:solidFill>
                  <a:schemeClr val="tx1"/>
                </a:solidFill>
              </a:endParaRPr>
            </a:p>
          </p:txBody>
        </p:sp>
      </p:grpSp>
      <p:sp>
        <p:nvSpPr>
          <p:cNvPr id="10" name="二等辺三角形 9"/>
          <p:cNvSpPr/>
          <p:nvPr/>
        </p:nvSpPr>
        <p:spPr bwMode="auto">
          <a:xfrm rot="5400000">
            <a:off x="6644027" y="6870813"/>
            <a:ext cx="3395725" cy="394315"/>
          </a:xfrm>
          <a:prstGeom prst="triangle">
            <a:avLst/>
          </a:prstGeom>
          <a:solidFill>
            <a:srgbClr val="0000FF"/>
          </a:solidFill>
          <a:ln>
            <a:noFill/>
          </a:ln>
          <a:effectLst/>
        </p:spPr>
        <p:txBody>
          <a:bodyPr vert="horz" wrap="square" lIns="91429" tIns="45715" rIns="91429" bIns="45715" numCol="1" rtlCol="0" anchor="ctr" anchorCtr="0" compatLnSpc="1">
            <a:prstTxWarp prst="textNoShape">
              <a:avLst/>
            </a:prstTxWarp>
            <a:noAutofit/>
          </a:bodyPr>
          <a:lstStyle/>
          <a:p>
            <a:pPr algn="ctr" eaLnBrk="0" hangingPunct="0"/>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spc="300" dirty="0">
                <a:solidFill>
                  <a:schemeClr val="bg1"/>
                </a:solidFill>
              </a:rPr>
              <a:t>水素の有望性</a:t>
            </a:r>
          </a:p>
        </p:txBody>
      </p:sp>
      <p:sp>
        <p:nvSpPr>
          <p:cNvPr id="45" name="角丸四角形 44"/>
          <p:cNvSpPr/>
          <p:nvPr/>
        </p:nvSpPr>
        <p:spPr bwMode="auto">
          <a:xfrm>
            <a:off x="107802" y="4434930"/>
            <a:ext cx="7938351" cy="5808438"/>
          </a:xfrm>
          <a:prstGeom prst="roundRect">
            <a:avLst>
              <a:gd name="adj" fmla="val 1992"/>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タイトル 1"/>
          <p:cNvSpPr txBox="1">
            <a:spLocks/>
          </p:cNvSpPr>
          <p:nvPr/>
        </p:nvSpPr>
        <p:spPr>
          <a:xfrm>
            <a:off x="10369290" y="4434930"/>
            <a:ext cx="3132000" cy="551853"/>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水素社会のイメージ</a:t>
            </a:r>
            <a:endParaRPr lang="ja-JP" altLang="en-US" sz="1700" b="1" dirty="0">
              <a:solidFill>
                <a:schemeClr val="bg1"/>
              </a:solidFill>
            </a:endParaRPr>
          </a:p>
        </p:txBody>
      </p:sp>
      <p:sp>
        <p:nvSpPr>
          <p:cNvPr id="96" name="円/楕円 244"/>
          <p:cNvSpPr/>
          <p:nvPr/>
        </p:nvSpPr>
        <p:spPr bwMode="auto">
          <a:xfrm>
            <a:off x="3096674" y="7075295"/>
            <a:ext cx="4860000" cy="2520000"/>
          </a:xfrm>
          <a:prstGeom prst="ellipse">
            <a:avLst/>
          </a:prstGeom>
          <a:gradFill>
            <a:gsLst>
              <a:gs pos="0">
                <a:schemeClr val="bg1"/>
              </a:gs>
              <a:gs pos="100000">
                <a:schemeClr val="accent3">
                  <a:lumMod val="75000"/>
                  <a:alpha val="70000"/>
                </a:schemeClr>
              </a:gs>
              <a:gs pos="100000">
                <a:schemeClr val="accent3">
                  <a:lumMod val="75000"/>
                  <a:alpha val="25000"/>
                </a:schemeClr>
              </a:gs>
            </a:gsLst>
            <a:path path="circle">
              <a:fillToRect l="50000" t="50000" r="50000" b="50000"/>
            </a:path>
          </a:gradFill>
          <a:ln w="9525">
            <a:noFill/>
            <a:miter lim="800000"/>
            <a:headEnd/>
            <a:tailEnd/>
          </a:ln>
          <a:effec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円/楕円 1047"/>
          <p:cNvSpPr/>
          <p:nvPr/>
        </p:nvSpPr>
        <p:spPr bwMode="auto">
          <a:xfrm>
            <a:off x="1656514" y="5059071"/>
            <a:ext cx="4860000" cy="2520000"/>
          </a:xfrm>
          <a:prstGeom prst="ellipse">
            <a:avLst/>
          </a:prstGeom>
          <a:gradFill>
            <a:gsLst>
              <a:gs pos="0">
                <a:schemeClr val="bg1"/>
              </a:gs>
              <a:gs pos="100000">
                <a:schemeClr val="tx2">
                  <a:lumMod val="60000"/>
                  <a:lumOff val="40000"/>
                  <a:alpha val="86000"/>
                </a:schemeClr>
              </a:gs>
              <a:gs pos="100000">
                <a:schemeClr val="accent5">
                  <a:lumMod val="75000"/>
                </a:schemeClr>
              </a:gs>
            </a:gsLst>
            <a:path path="circle">
              <a:fillToRect l="50000" t="50000" r="50000" b="50000"/>
            </a:path>
          </a:gradFill>
          <a:ln w="9525">
            <a:noFill/>
            <a:miter lim="800000"/>
            <a:headEnd/>
            <a:tailEnd/>
          </a:ln>
          <a:effectLst/>
        </p:spPr>
        <p:txBody>
          <a:bodyPr vert="horz" wrap="square" lIns="36000" tIns="36000" rIns="36000" bIns="3600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円/楕円 243"/>
          <p:cNvSpPr/>
          <p:nvPr/>
        </p:nvSpPr>
        <p:spPr bwMode="auto">
          <a:xfrm>
            <a:off x="216354" y="7075295"/>
            <a:ext cx="4860000" cy="2520000"/>
          </a:xfrm>
          <a:prstGeom prst="ellipse">
            <a:avLst/>
          </a:prstGeom>
          <a:gradFill>
            <a:gsLst>
              <a:gs pos="0">
                <a:schemeClr val="bg1"/>
              </a:gs>
              <a:gs pos="100000">
                <a:schemeClr val="accent2">
                  <a:lumMod val="60000"/>
                  <a:lumOff val="40000"/>
                  <a:alpha val="70000"/>
                </a:schemeClr>
              </a:gs>
              <a:gs pos="100000">
                <a:schemeClr val="accent2">
                  <a:lumMod val="60000"/>
                  <a:lumOff val="40000"/>
                  <a:alpha val="40000"/>
                </a:schemeClr>
              </a:gs>
            </a:gsLst>
            <a:path path="circle">
              <a:fillToRect l="50000" t="50000" r="50000" b="50000"/>
            </a:path>
          </a:gradFill>
          <a:ln w="9525">
            <a:noFill/>
            <a:miter lim="800000"/>
            <a:headEnd/>
            <a:tailEnd/>
          </a:ln>
          <a:effec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bwMode="auto">
          <a:xfrm>
            <a:off x="3708202" y="4806815"/>
            <a:ext cx="828000" cy="468000"/>
          </a:xfrm>
          <a:prstGeom prst="roundRect">
            <a:avLst>
              <a:gd name="adj" fmla="val 30774"/>
            </a:avLst>
          </a:prstGeom>
          <a:solidFill>
            <a:schemeClr val="tx2">
              <a:lumMod val="50000"/>
            </a:schemeClr>
          </a:solidFill>
          <a:ln>
            <a:noFill/>
          </a:ln>
          <a:effectLst/>
        </p:spPr>
        <p:txBody>
          <a:bodyPr vert="horz" wrap="none" lIns="0" tIns="0" rIns="0" bIns="0" numCol="1" rtlCol="0" anchor="ctr" anchorCtr="0" compatLnSpc="1">
            <a:prstTxWarp prst="textNoShape">
              <a:avLst/>
            </a:prstTxWarp>
            <a:noAutofit/>
          </a:bodyPr>
          <a:lstStyle/>
          <a:p>
            <a:pPr algn="ctr" eaLnBrk="0" hangingPunct="0"/>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a:t>
            </a:r>
            <a:endParaRPr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角丸四角形 99"/>
          <p:cNvSpPr/>
          <p:nvPr/>
        </p:nvSpPr>
        <p:spPr bwMode="auto">
          <a:xfrm>
            <a:off x="1835994" y="9343319"/>
            <a:ext cx="828000" cy="468000"/>
          </a:xfrm>
          <a:prstGeom prst="roundRect">
            <a:avLst>
              <a:gd name="adj" fmla="val 30774"/>
            </a:avLst>
          </a:prstGeom>
          <a:solidFill>
            <a:schemeClr val="tx2">
              <a:lumMod val="50000"/>
            </a:schemeClr>
          </a:solid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社会</a:t>
            </a:r>
            <a:endParaRPr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角丸四角形 100"/>
          <p:cNvSpPr/>
          <p:nvPr/>
        </p:nvSpPr>
        <p:spPr bwMode="auto">
          <a:xfrm>
            <a:off x="5616506" y="9343319"/>
            <a:ext cx="828000" cy="468000"/>
          </a:xfrm>
          <a:prstGeom prst="roundRect">
            <a:avLst>
              <a:gd name="adj" fmla="val 30774"/>
            </a:avLst>
          </a:prstGeom>
          <a:solidFill>
            <a:schemeClr val="tx2">
              <a:lumMod val="50000"/>
            </a:schemeClr>
          </a:solid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経済</a:t>
            </a:r>
            <a:endParaRPr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角丸四角形 101"/>
          <p:cNvSpPr/>
          <p:nvPr/>
        </p:nvSpPr>
        <p:spPr bwMode="auto">
          <a:xfrm>
            <a:off x="5580410" y="7291039"/>
            <a:ext cx="1675337" cy="343440"/>
          </a:xfrm>
          <a:prstGeom prst="roundRect">
            <a:avLst>
              <a:gd name="adj" fmla="val 30774"/>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グリーン成長</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角丸四角形 102"/>
          <p:cNvSpPr/>
          <p:nvPr/>
        </p:nvSpPr>
        <p:spPr bwMode="auto">
          <a:xfrm>
            <a:off x="4685150" y="7736942"/>
            <a:ext cx="3220080" cy="952849"/>
          </a:xfrm>
          <a:prstGeom prst="roundRect">
            <a:avLst>
              <a:gd name="adj" fmla="val 0"/>
            </a:avLst>
          </a:prstGeom>
          <a:noFill/>
          <a:ln>
            <a:noFill/>
          </a:ln>
          <a:effectLst/>
        </p:spPr>
        <p:txBody>
          <a:bodyPr vert="horz" wrap="square" lIns="0" tIns="0" rIns="0" bIns="0" numCol="1" rtlCol="0" anchor="t" anchorCtr="0" compatLnSpc="1">
            <a:prstTxWarp prst="textNoShape">
              <a:avLst/>
            </a:prstTxWarp>
            <a:noAutofit/>
          </a:bodyPr>
          <a:lstStyle/>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・今後成長が期待される市場</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・すそ野の広い産業</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800" dirty="0">
                <a:latin typeface="Meiryo UI" panose="020B0604030504040204" pitchFamily="50" charset="-128"/>
                <a:ea typeface="Meiryo UI" panose="020B0604030504040204" pitchFamily="50" charset="-128"/>
                <a:cs typeface="Meiryo UI" panose="020B0604030504040204" pitchFamily="50" charset="-128"/>
              </a:rPr>
              <a:t>（多種多様な技術が集約）</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角丸四角形 103"/>
          <p:cNvSpPr/>
          <p:nvPr/>
        </p:nvSpPr>
        <p:spPr bwMode="auto">
          <a:xfrm>
            <a:off x="3060130" y="5618981"/>
            <a:ext cx="2001390" cy="157952"/>
          </a:xfrm>
          <a:prstGeom prst="roundRect">
            <a:avLst>
              <a:gd name="adj" fmla="val 3640"/>
            </a:avLst>
          </a:prstGeom>
          <a:noFill/>
          <a:ln>
            <a:noFill/>
          </a:ln>
          <a:effectLst/>
        </p:spPr>
        <p:txBody>
          <a:bodyPr vert="horz" wrap="none" lIns="0" tIns="0" rIns="0" bIns="0" numCol="1" rtlCol="0" anchor="ctr" anchorCtr="0" compatLnSpc="1">
            <a:prstTxWarp prst="textNoShape">
              <a:avLst/>
            </a:prstTxWarp>
            <a:noAutofit/>
          </a:bodyPr>
          <a:lstStyle/>
          <a:p>
            <a:pPr algn="ctr" eaLnBrk="0" hangingPunct="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カーボンニュートラル</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角丸四角形 104"/>
          <p:cNvSpPr/>
          <p:nvPr/>
        </p:nvSpPr>
        <p:spPr bwMode="auto">
          <a:xfrm>
            <a:off x="2162799" y="5807195"/>
            <a:ext cx="3968514" cy="1173757"/>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・使用時に二酸化炭素を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排出</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せず、</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電力</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の他、熱需要にも対応可能</a:t>
            </a:r>
          </a:p>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・エネルギー効率が高い（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FC)</a:t>
            </a:r>
          </a:p>
        </p:txBody>
      </p:sp>
      <p:sp>
        <p:nvSpPr>
          <p:cNvPr id="106" name="角丸四角形 105"/>
          <p:cNvSpPr/>
          <p:nvPr/>
        </p:nvSpPr>
        <p:spPr bwMode="auto">
          <a:xfrm>
            <a:off x="903178" y="7311725"/>
            <a:ext cx="2805023" cy="322754"/>
          </a:xfrm>
          <a:prstGeom prst="roundRect">
            <a:avLst>
              <a:gd name="adj" fmla="val 364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エネルギーセキュリティ</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角丸四角形 106"/>
          <p:cNvSpPr/>
          <p:nvPr/>
        </p:nvSpPr>
        <p:spPr bwMode="auto">
          <a:xfrm>
            <a:off x="498127" y="7695270"/>
            <a:ext cx="4506219" cy="1395969"/>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・多様なエネルギー源から取り出せる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・長期貯蔵・輸送に</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適する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調整力として</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エネルギーマネジメントと</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en-US" altLang="ja-JP"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非常時のエネルギーの自立化に貢献</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タイトル 1"/>
          <p:cNvSpPr txBox="1">
            <a:spLocks/>
          </p:cNvSpPr>
          <p:nvPr/>
        </p:nvSpPr>
        <p:spPr>
          <a:xfrm>
            <a:off x="14941240" y="0"/>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３</a:t>
            </a:r>
          </a:p>
        </p:txBody>
      </p:sp>
      <p:sp>
        <p:nvSpPr>
          <p:cNvPr id="108" name="正方形/長方形 107"/>
          <p:cNvSpPr/>
          <p:nvPr/>
        </p:nvSpPr>
        <p:spPr>
          <a:xfrm>
            <a:off x="-396254" y="1242368"/>
            <a:ext cx="16129792" cy="278545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106616" tIns="0" rIns="252000" bIns="0" rtlCol="0" anchor="ctr" anchorCtr="0">
            <a:noAutofit/>
          </a:bodyPr>
          <a:lstStyle/>
          <a:p>
            <a:pPr marL="1062807" lvl="1" indent="-342900">
              <a:spcBef>
                <a:spcPts val="600"/>
              </a:spcBef>
              <a:buFont typeface="Wingdings" panose="05000000000000000000" pitchFamily="2" charset="2"/>
              <a:buChar char="Ø"/>
              <a:defRPr/>
            </a:pPr>
            <a:r>
              <a:rPr lang="ja-JP" altLang="en-US" sz="2600" dirty="0">
                <a:solidFill>
                  <a:schemeClr val="tx1"/>
                </a:solidFill>
                <a:latin typeface="Meiryo UI" pitchFamily="50" charset="-128"/>
                <a:ea typeface="Meiryo UI" pitchFamily="50" charset="-128"/>
                <a:cs typeface="Meiryo UI" pitchFamily="50" charset="-128"/>
              </a:rPr>
              <a:t>水素は、</a:t>
            </a:r>
            <a:endParaRPr lang="en-US" altLang="ja-JP" sz="2600" dirty="0">
              <a:solidFill>
                <a:schemeClr val="tx1"/>
              </a:solidFill>
              <a:latin typeface="Meiryo UI" pitchFamily="50" charset="-128"/>
              <a:ea typeface="Meiryo UI" pitchFamily="50" charset="-128"/>
              <a:cs typeface="Meiryo UI" pitchFamily="50" charset="-128"/>
            </a:endParaRPr>
          </a:p>
          <a:p>
            <a:pPr lvl="1">
              <a:spcBef>
                <a:spcPts val="600"/>
              </a:spcBef>
              <a:defRPr/>
            </a:pPr>
            <a:r>
              <a:rPr lang="ja-JP" altLang="en-US" sz="2600" dirty="0">
                <a:solidFill>
                  <a:schemeClr val="tx1"/>
                </a:solidFill>
                <a:latin typeface="Meiryo UI" pitchFamily="50" charset="-128"/>
                <a:ea typeface="Meiryo UI" pitchFamily="50" charset="-128"/>
                <a:cs typeface="Meiryo UI" pitchFamily="50" charset="-128"/>
              </a:rPr>
              <a:t>   　 ・温室効果ガスである二酸化炭素の排出低減が可能であるという「</a:t>
            </a:r>
            <a:r>
              <a:rPr lang="ja-JP" altLang="en-US" sz="2600" b="1" dirty="0">
                <a:solidFill>
                  <a:schemeClr val="tx1"/>
                </a:solidFill>
                <a:latin typeface="Meiryo UI" pitchFamily="50" charset="-128"/>
                <a:ea typeface="Meiryo UI" pitchFamily="50" charset="-128"/>
                <a:cs typeface="Meiryo UI" pitchFamily="50" charset="-128"/>
              </a:rPr>
              <a:t>環境面</a:t>
            </a:r>
            <a:r>
              <a:rPr lang="ja-JP" altLang="en-US" sz="2600" dirty="0">
                <a:solidFill>
                  <a:schemeClr val="tx1"/>
                </a:solidFill>
                <a:latin typeface="Meiryo UI" pitchFamily="50" charset="-128"/>
                <a:ea typeface="Meiryo UI" pitchFamily="50" charset="-128"/>
                <a:cs typeface="Meiryo UI" pitchFamily="50" charset="-128"/>
              </a:rPr>
              <a:t>」</a:t>
            </a:r>
            <a:endParaRPr lang="en-US" altLang="ja-JP" sz="2600" dirty="0">
              <a:solidFill>
                <a:schemeClr val="tx1"/>
              </a:solidFill>
              <a:latin typeface="Meiryo UI" pitchFamily="50" charset="-128"/>
              <a:ea typeface="Meiryo UI" pitchFamily="50" charset="-128"/>
              <a:cs typeface="Meiryo UI" pitchFamily="50" charset="-128"/>
            </a:endParaRPr>
          </a:p>
          <a:p>
            <a:pPr lvl="1">
              <a:spcBef>
                <a:spcPts val="600"/>
              </a:spcBef>
              <a:defRPr/>
            </a:pPr>
            <a:r>
              <a:rPr lang="ja-JP" altLang="en-US" sz="2600" dirty="0">
                <a:solidFill>
                  <a:schemeClr val="tx1"/>
                </a:solidFill>
                <a:latin typeface="Meiryo UI" pitchFamily="50" charset="-128"/>
                <a:ea typeface="Meiryo UI" pitchFamily="50" charset="-128"/>
                <a:cs typeface="Meiryo UI" pitchFamily="50" charset="-128"/>
              </a:rPr>
              <a:t>    　・エネルギー資源に乏しい我が国</a:t>
            </a:r>
            <a:r>
              <a:rPr lang="ja-JP" altLang="en-US" sz="2600" dirty="0" smtClean="0">
                <a:solidFill>
                  <a:schemeClr val="tx1"/>
                </a:solidFill>
                <a:latin typeface="Meiryo UI" pitchFamily="50" charset="-128"/>
                <a:ea typeface="Meiryo UI" pitchFamily="50" charset="-128"/>
                <a:cs typeface="Meiryo UI" pitchFamily="50" charset="-128"/>
              </a:rPr>
              <a:t>のエネルギー</a:t>
            </a:r>
            <a:r>
              <a:rPr lang="ja-JP" altLang="en-US" sz="2600" dirty="0">
                <a:solidFill>
                  <a:schemeClr val="tx1"/>
                </a:solidFill>
                <a:latin typeface="Meiryo UI" pitchFamily="50" charset="-128"/>
                <a:ea typeface="Meiryo UI" pitchFamily="50" charset="-128"/>
                <a:cs typeface="Meiryo UI" pitchFamily="50" charset="-128"/>
              </a:rPr>
              <a:t>構造の多様化に貢献する「</a:t>
            </a:r>
            <a:r>
              <a:rPr lang="ja-JP" altLang="en-US" sz="2600" b="1" dirty="0">
                <a:solidFill>
                  <a:schemeClr val="tx1"/>
                </a:solidFill>
                <a:latin typeface="Meiryo UI" pitchFamily="50" charset="-128"/>
                <a:ea typeface="Meiryo UI" pitchFamily="50" charset="-128"/>
                <a:cs typeface="Meiryo UI" pitchFamily="50" charset="-128"/>
              </a:rPr>
              <a:t>社会面</a:t>
            </a:r>
            <a:r>
              <a:rPr lang="ja-JP" altLang="en-US" sz="2600" dirty="0">
                <a:solidFill>
                  <a:schemeClr val="tx1"/>
                </a:solidFill>
                <a:latin typeface="Meiryo UI" pitchFamily="50" charset="-128"/>
                <a:ea typeface="Meiryo UI" pitchFamily="50" charset="-128"/>
                <a:cs typeface="Meiryo UI" pitchFamily="50" charset="-128"/>
              </a:rPr>
              <a:t>」</a:t>
            </a:r>
            <a:endParaRPr lang="en-US" altLang="ja-JP" sz="2600" dirty="0">
              <a:solidFill>
                <a:schemeClr val="tx1"/>
              </a:solidFill>
              <a:latin typeface="Meiryo UI" pitchFamily="50" charset="-128"/>
              <a:ea typeface="Meiryo UI" pitchFamily="50" charset="-128"/>
              <a:cs typeface="Meiryo UI" pitchFamily="50" charset="-128"/>
            </a:endParaRPr>
          </a:p>
          <a:p>
            <a:pPr lvl="1">
              <a:spcBef>
                <a:spcPts val="600"/>
              </a:spcBef>
              <a:defRPr/>
            </a:pPr>
            <a:r>
              <a:rPr lang="ja-JP" altLang="en-US" sz="2600" dirty="0">
                <a:solidFill>
                  <a:schemeClr val="tx1"/>
                </a:solidFill>
                <a:latin typeface="Meiryo UI" pitchFamily="50" charset="-128"/>
                <a:ea typeface="Meiryo UI" pitchFamily="50" charset="-128"/>
                <a:cs typeface="Meiryo UI" pitchFamily="50" charset="-128"/>
              </a:rPr>
              <a:t>    　・産学に世界トップレベルの技術、知識、ノウハウの蓄積があり、今後の成長が期待される分野である「</a:t>
            </a:r>
            <a:r>
              <a:rPr lang="ja-JP" altLang="en-US" sz="2600" b="1" dirty="0">
                <a:solidFill>
                  <a:schemeClr val="tx1"/>
                </a:solidFill>
                <a:latin typeface="Meiryo UI" pitchFamily="50" charset="-128"/>
                <a:ea typeface="Meiryo UI" pitchFamily="50" charset="-128"/>
                <a:cs typeface="Meiryo UI" pitchFamily="50" charset="-128"/>
              </a:rPr>
              <a:t>経済面</a:t>
            </a:r>
            <a:r>
              <a:rPr lang="ja-JP" altLang="en-US" sz="2600" dirty="0">
                <a:solidFill>
                  <a:schemeClr val="tx1"/>
                </a:solidFill>
                <a:latin typeface="Meiryo UI" pitchFamily="50" charset="-128"/>
                <a:ea typeface="Meiryo UI" pitchFamily="50" charset="-128"/>
                <a:cs typeface="Meiryo UI" pitchFamily="50" charset="-128"/>
              </a:rPr>
              <a:t>」</a:t>
            </a:r>
            <a:endParaRPr lang="en-US" altLang="ja-JP" sz="2600" dirty="0">
              <a:solidFill>
                <a:schemeClr val="tx1"/>
              </a:solidFill>
              <a:latin typeface="Meiryo UI" pitchFamily="50" charset="-128"/>
              <a:ea typeface="Meiryo UI" pitchFamily="50" charset="-128"/>
              <a:cs typeface="Meiryo UI" pitchFamily="50" charset="-128"/>
            </a:endParaRPr>
          </a:p>
          <a:p>
            <a:pPr lvl="1">
              <a:spcBef>
                <a:spcPts val="600"/>
              </a:spcBef>
              <a:defRPr/>
            </a:pPr>
            <a:r>
              <a:rPr lang="en-US" altLang="ja-JP" sz="2600" dirty="0">
                <a:solidFill>
                  <a:schemeClr val="tx1"/>
                </a:solidFill>
                <a:latin typeface="Meiryo UI" pitchFamily="50" charset="-128"/>
                <a:ea typeface="Meiryo UI" pitchFamily="50" charset="-128"/>
                <a:cs typeface="Meiryo UI" pitchFamily="50" charset="-128"/>
              </a:rPr>
              <a:t>    </a:t>
            </a:r>
            <a:r>
              <a:rPr lang="ja-JP" altLang="en-US" sz="2600" dirty="0">
                <a:solidFill>
                  <a:schemeClr val="tx1"/>
                </a:solidFill>
                <a:latin typeface="Meiryo UI" pitchFamily="50" charset="-128"/>
                <a:ea typeface="Meiryo UI" pitchFamily="50" charset="-128"/>
                <a:cs typeface="Meiryo UI" pitchFamily="50" charset="-128"/>
              </a:rPr>
              <a:t>の３つの観点から、大きなポテンシャルを有している</a:t>
            </a:r>
            <a:endParaRPr lang="en-US" altLang="ja-JP" sz="2600" dirty="0">
              <a:solidFill>
                <a:schemeClr val="tx1"/>
              </a:solidFill>
              <a:latin typeface="Meiryo UI" pitchFamily="50" charset="-128"/>
              <a:ea typeface="Meiryo UI" pitchFamily="50" charset="-128"/>
              <a:cs typeface="Meiryo UI" pitchFamily="50" charset="-128"/>
            </a:endParaRPr>
          </a:p>
          <a:p>
            <a:pPr marL="1062807" lvl="1" indent="-342900">
              <a:spcBef>
                <a:spcPts val="600"/>
              </a:spcBef>
              <a:buFont typeface="Wingdings" panose="05000000000000000000" pitchFamily="2" charset="2"/>
              <a:buChar char="Ø"/>
              <a:defRPr/>
            </a:pPr>
            <a:r>
              <a:rPr lang="ja-JP" altLang="en-US" sz="2600" dirty="0">
                <a:solidFill>
                  <a:schemeClr val="tx1"/>
                </a:solidFill>
                <a:latin typeface="Meiryo UI" pitchFamily="50" charset="-128"/>
                <a:ea typeface="Meiryo UI" pitchFamily="50" charset="-128"/>
                <a:cs typeface="Meiryo UI" pitchFamily="50" charset="-128"/>
              </a:rPr>
              <a:t>今後、日々の生活や経済</a:t>
            </a:r>
            <a:r>
              <a:rPr lang="ja-JP" altLang="en-US" sz="2600" dirty="0" smtClean="0">
                <a:solidFill>
                  <a:schemeClr val="tx1"/>
                </a:solidFill>
                <a:latin typeface="Meiryo UI" pitchFamily="50" charset="-128"/>
                <a:ea typeface="Meiryo UI" pitchFamily="50" charset="-128"/>
                <a:cs typeface="Meiryo UI" pitchFamily="50" charset="-128"/>
              </a:rPr>
              <a:t>活動</a:t>
            </a:r>
            <a:r>
              <a:rPr lang="ja-JP" altLang="en-US" sz="2600" dirty="0">
                <a:solidFill>
                  <a:schemeClr val="tx1"/>
                </a:solidFill>
                <a:latin typeface="Meiryo UI" pitchFamily="50" charset="-128"/>
                <a:ea typeface="Meiryo UI" pitchFamily="50" charset="-128"/>
                <a:cs typeface="Meiryo UI" pitchFamily="50" charset="-128"/>
              </a:rPr>
              <a:t>等</a:t>
            </a:r>
            <a:r>
              <a:rPr lang="ja-JP" altLang="en-US" sz="2600" dirty="0" smtClean="0">
                <a:solidFill>
                  <a:schemeClr val="tx1"/>
                </a:solidFill>
                <a:latin typeface="Meiryo UI" pitchFamily="50" charset="-128"/>
                <a:ea typeface="Meiryo UI" pitchFamily="50" charset="-128"/>
                <a:cs typeface="Meiryo UI" pitchFamily="50" charset="-128"/>
              </a:rPr>
              <a:t>に</a:t>
            </a:r>
            <a:r>
              <a:rPr lang="ja-JP" altLang="en-US" sz="2600" dirty="0">
                <a:solidFill>
                  <a:schemeClr val="tx1"/>
                </a:solidFill>
                <a:latin typeface="Meiryo UI" pitchFamily="50" charset="-128"/>
                <a:ea typeface="Meiryo UI" pitchFamily="50" charset="-128"/>
                <a:cs typeface="Meiryo UI" pitchFamily="50" charset="-128"/>
              </a:rPr>
              <a:t>水素を使うことが浸透した「</a:t>
            </a:r>
            <a:r>
              <a:rPr lang="ja-JP" altLang="en-US" sz="2600" b="1" dirty="0">
                <a:solidFill>
                  <a:schemeClr val="tx1"/>
                </a:solidFill>
                <a:latin typeface="Meiryo UI" pitchFamily="50" charset="-128"/>
                <a:ea typeface="Meiryo UI" pitchFamily="50" charset="-128"/>
                <a:cs typeface="Meiryo UI" pitchFamily="50" charset="-128"/>
              </a:rPr>
              <a:t>水素社会</a:t>
            </a:r>
            <a:r>
              <a:rPr lang="ja-JP" altLang="en-US" sz="2600" dirty="0">
                <a:solidFill>
                  <a:schemeClr val="tx1"/>
                </a:solidFill>
                <a:latin typeface="Meiryo UI" pitchFamily="50" charset="-128"/>
                <a:ea typeface="Meiryo UI" pitchFamily="50" charset="-128"/>
                <a:cs typeface="Meiryo UI" pitchFamily="50" charset="-128"/>
              </a:rPr>
              <a:t>」がやってくることが期待されている</a:t>
            </a:r>
          </a:p>
        </p:txBody>
      </p:sp>
      <p:sp>
        <p:nvSpPr>
          <p:cNvPr id="110" name="タイトル 1">
            <a:extLst>
              <a:ext uri="{FF2B5EF4-FFF2-40B4-BE49-F238E27FC236}">
                <a16:creationId xmlns:a16="http://schemas.microsoft.com/office/drawing/2014/main" id="{31B44E2D-D434-4AD3-B3BD-EC193BC79705}"/>
              </a:ext>
            </a:extLst>
          </p:cNvPr>
          <p:cNvSpPr txBox="1">
            <a:spLocks/>
          </p:cNvSpPr>
          <p:nvPr/>
        </p:nvSpPr>
        <p:spPr>
          <a:xfrm>
            <a:off x="241516" y="630352"/>
            <a:ext cx="8748000" cy="468000"/>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vert="horz" lIns="0" tIns="36000" rIns="0" bIns="3600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800" b="1" dirty="0">
                <a:solidFill>
                  <a:schemeClr val="bg1"/>
                </a:solidFill>
              </a:rPr>
              <a:t>「環境」「社会」「経済」の３つの観点からみたポテンシャル</a:t>
            </a:r>
          </a:p>
        </p:txBody>
      </p:sp>
      <p:pic>
        <p:nvPicPr>
          <p:cNvPr id="4" name="図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424579" y="4431529"/>
            <a:ext cx="843118" cy="843118"/>
          </a:xfrm>
          <a:prstGeom prst="rect">
            <a:avLst/>
          </a:prstGeom>
        </p:spPr>
      </p:pic>
      <p:pic>
        <p:nvPicPr>
          <p:cNvPr id="5" name="図 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98690" y="4433146"/>
            <a:ext cx="839885" cy="839885"/>
          </a:xfrm>
          <a:prstGeom prst="rect">
            <a:avLst/>
          </a:prstGeom>
        </p:spPr>
      </p:pic>
      <p:pic>
        <p:nvPicPr>
          <p:cNvPr id="6" name="図 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67589" y="4422542"/>
            <a:ext cx="861093" cy="861093"/>
          </a:xfrm>
          <a:prstGeom prst="rect">
            <a:avLst/>
          </a:prstGeom>
        </p:spPr>
      </p:pic>
      <p:sp>
        <p:nvSpPr>
          <p:cNvPr id="2" name="大かっこ 1"/>
          <p:cNvSpPr/>
          <p:nvPr/>
        </p:nvSpPr>
        <p:spPr>
          <a:xfrm>
            <a:off x="558071" y="8446557"/>
            <a:ext cx="3528392" cy="53269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65822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spc="300" dirty="0">
                <a:solidFill>
                  <a:schemeClr val="bg1"/>
                </a:solidFill>
              </a:rPr>
              <a:t>水素にかかる最近の動向</a:t>
            </a:r>
          </a:p>
        </p:txBody>
      </p:sp>
      <p:sp>
        <p:nvSpPr>
          <p:cNvPr id="56" name="角丸四角形 55"/>
          <p:cNvSpPr/>
          <p:nvPr/>
        </p:nvSpPr>
        <p:spPr bwMode="auto">
          <a:xfrm>
            <a:off x="190008" y="1253227"/>
            <a:ext cx="15101377" cy="1357693"/>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marL="342900" indent="-342900" eaLnBrk="0" hangingPunct="0">
              <a:spcBef>
                <a:spcPts val="600"/>
              </a:spcBef>
              <a:buFont typeface="Wingdings" panose="05000000000000000000" pitchFamily="2" charset="2"/>
              <a:buChar char="Ø"/>
            </a:pPr>
            <a:r>
              <a:rPr lang="en-US" altLang="ja-JP" sz="28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月に</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年カーボンニュートラルを宣言して以降、「</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年カーボンニュートラルに伴うグリーン成長戦略」、「第６次エネルギー基本計画</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次々に重要戦略・計画が策定・改定され、今後、水素基本戦略も改定される予定である。</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3"/>
          <p:cNvSpPr>
            <a:spLocks noChangeArrowheads="1"/>
          </p:cNvSpPr>
          <p:nvPr/>
        </p:nvSpPr>
        <p:spPr bwMode="auto">
          <a:xfrm>
            <a:off x="611858" y="3323080"/>
            <a:ext cx="13680000" cy="108000"/>
          </a:xfrm>
          <a:prstGeom prst="rect">
            <a:avLst/>
          </a:prstGeom>
          <a:solidFill>
            <a:schemeClr val="tx2">
              <a:lumMod val="40000"/>
              <a:lumOff val="60000"/>
              <a:alpha val="80000"/>
            </a:schemeClr>
          </a:solidFill>
          <a:ln>
            <a:no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2800" b="1" dirty="0">
                <a:latin typeface="Meiryo UI" panose="020B0604030504040204" pitchFamily="50" charset="-128"/>
                <a:ea typeface="Meiryo UI" panose="020B0604030504040204" pitchFamily="50" charset="-128"/>
                <a:cs typeface="Meiryo UI" panose="020B0604030504040204" pitchFamily="50" charset="-128"/>
              </a:rPr>
              <a:t>第６次エネルギー基本計画</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月策定</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3"/>
          <p:cNvSpPr>
            <a:spLocks noChangeArrowheads="1"/>
          </p:cNvSpPr>
          <p:nvPr/>
        </p:nvSpPr>
        <p:spPr bwMode="auto">
          <a:xfrm>
            <a:off x="781247" y="3622671"/>
            <a:ext cx="13396785" cy="136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年カーボンニュートラルや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度の新たな温室効果ガス排出削減目標の実現に向けたエネルギー政策の道筋を示すこと」、「気候変動対策を進めながら、日本のエネルギー需給構造が抱える課題の克服に向け、安全性の確保を大前提に安定供給の確保やエネルギーコストの低減に向けた取組を示すこと」の２つの視点を踏まえ、今後のエネルギー政策の基本的な方向性を示すもの</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年の電源構成で水素・アンモニア</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を位置付け</a:t>
            </a:r>
          </a:p>
        </p:txBody>
      </p:sp>
      <p:sp>
        <p:nvSpPr>
          <p:cNvPr id="22" name="Rectangle 3"/>
          <p:cNvSpPr>
            <a:spLocks noChangeArrowheads="1"/>
          </p:cNvSpPr>
          <p:nvPr/>
        </p:nvSpPr>
        <p:spPr bwMode="auto">
          <a:xfrm>
            <a:off x="1189442" y="6642968"/>
            <a:ext cx="13680000" cy="108000"/>
          </a:xfrm>
          <a:prstGeom prst="rect">
            <a:avLst/>
          </a:prstGeom>
          <a:solidFill>
            <a:schemeClr val="tx2">
              <a:lumMod val="40000"/>
              <a:lumOff val="60000"/>
              <a:alpha val="80000"/>
            </a:schemeClr>
          </a:solidFill>
          <a:ln>
            <a:no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水素・燃料電池戦略ロードマップ</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月策定</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3"/>
          <p:cNvSpPr>
            <a:spLocks noChangeArrowheads="1"/>
          </p:cNvSpPr>
          <p:nvPr/>
        </p:nvSpPr>
        <p:spPr bwMode="auto">
          <a:xfrm>
            <a:off x="1358831" y="7003008"/>
            <a:ext cx="13421238" cy="108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　水素基本戦略等で掲げた目標を確実に実現するために必要な基盤技術のスペック・コスト内訳の目標と、取り組むべき具体的な行動を明確化</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した、水素</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社会実現に向けた産学官のアクションプラン</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　有識者による評価</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WG</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を設置し、分野ごとのフォローアップを実施</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Rectangle 3">
            <a:extLst>
              <a:ext uri="{FF2B5EF4-FFF2-40B4-BE49-F238E27FC236}">
                <a16:creationId xmlns:a16="http://schemas.microsoft.com/office/drawing/2014/main" id="{660A6D46-9491-43BE-9BD0-B31827D76C31}"/>
              </a:ext>
            </a:extLst>
          </p:cNvPr>
          <p:cNvSpPr>
            <a:spLocks noChangeArrowheads="1"/>
          </p:cNvSpPr>
          <p:nvPr/>
        </p:nvSpPr>
        <p:spPr bwMode="auto">
          <a:xfrm>
            <a:off x="1549482" y="8443168"/>
            <a:ext cx="13680000" cy="108000"/>
          </a:xfrm>
          <a:prstGeom prst="rect">
            <a:avLst/>
          </a:prstGeom>
          <a:solidFill>
            <a:schemeClr val="tx2">
              <a:lumMod val="40000"/>
              <a:lumOff val="60000"/>
              <a:alpha val="80000"/>
            </a:schemeClr>
          </a:solidFill>
          <a:ln>
            <a:no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en-US" altLang="ja-JP" sz="2800" b="1"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年カーボンニュートラルに伴うグリーン成長戦略</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月改定</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Rectangle 3">
            <a:extLst>
              <a:ext uri="{FF2B5EF4-FFF2-40B4-BE49-F238E27FC236}">
                <a16:creationId xmlns:a16="http://schemas.microsoft.com/office/drawing/2014/main" id="{EB0F08EE-5AC4-43A1-BAB8-E901112E484F}"/>
              </a:ext>
            </a:extLst>
          </p:cNvPr>
          <p:cNvSpPr>
            <a:spLocks noChangeArrowheads="1"/>
          </p:cNvSpPr>
          <p:nvPr/>
        </p:nvSpPr>
        <p:spPr bwMode="auto">
          <a:xfrm>
            <a:off x="901410" y="5202228"/>
            <a:ext cx="13680000" cy="108000"/>
          </a:xfrm>
          <a:prstGeom prst="rect">
            <a:avLst/>
          </a:prstGeom>
          <a:solidFill>
            <a:schemeClr val="tx2">
              <a:lumMod val="40000"/>
              <a:lumOff val="60000"/>
              <a:alpha val="80000"/>
            </a:schemeClr>
          </a:solidFill>
          <a:ln>
            <a:no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水素基本戦略</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月策定</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a:xfrm>
            <a:off x="1070799" y="5503034"/>
            <a:ext cx="13396785" cy="707886"/>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2050 </a:t>
            </a:r>
            <a:r>
              <a:rPr lang="ja-JP" altLang="en-US" sz="2000" dirty="0">
                <a:latin typeface="Meiryo UI" panose="020B0604030504040204" pitchFamily="50" charset="-128"/>
                <a:ea typeface="Meiryo UI" panose="020B0604030504040204" pitchFamily="50" charset="-128"/>
              </a:rPr>
              <a:t>年を視野に入れ、水素社会実現に向けて</a:t>
            </a:r>
            <a:r>
              <a:rPr lang="ja-JP" altLang="en-US" sz="2000" dirty="0" smtClean="0">
                <a:latin typeface="Meiryo UI" panose="020B0604030504040204" pitchFamily="50" charset="-128"/>
                <a:ea typeface="Meiryo UI" panose="020B0604030504040204" pitchFamily="50" charset="-128"/>
              </a:rPr>
              <a:t>将来</a:t>
            </a:r>
            <a:r>
              <a:rPr lang="ja-JP" altLang="en-US" sz="2000" dirty="0">
                <a:latin typeface="Meiryo UI" panose="020B0604030504040204" pitchFamily="50" charset="-128"/>
                <a:ea typeface="Meiryo UI" panose="020B0604030504040204" pitchFamily="50" charset="-128"/>
              </a:rPr>
              <a:t>めざ</a:t>
            </a:r>
            <a:r>
              <a:rPr lang="ja-JP" altLang="en-US" sz="2000" dirty="0" smtClean="0">
                <a:latin typeface="Meiryo UI" panose="020B0604030504040204" pitchFamily="50" charset="-128"/>
                <a:ea typeface="Meiryo UI" panose="020B0604030504040204" pitchFamily="50" charset="-128"/>
              </a:rPr>
              <a:t>す</a:t>
            </a:r>
            <a:r>
              <a:rPr lang="ja-JP" altLang="en-US" sz="2000" dirty="0">
                <a:latin typeface="Meiryo UI" panose="020B0604030504040204" pitchFamily="50" charset="-128"/>
                <a:ea typeface="Meiryo UI" panose="020B0604030504040204" pitchFamily="50" charset="-128"/>
              </a:rPr>
              <a:t>べき姿や目標として、官民が共有すべき大きな方向性・ビジョンであるとともに、個別技術の導入・普及に係る行動計画を包括して、その実現に向けて、政府全体で施策を展開していくための方針</a:t>
            </a:r>
          </a:p>
        </p:txBody>
      </p:sp>
      <p:sp>
        <p:nvSpPr>
          <p:cNvPr id="73" name="正方形/長方形 72"/>
          <p:cNvSpPr/>
          <p:nvPr/>
        </p:nvSpPr>
        <p:spPr>
          <a:xfrm>
            <a:off x="1716381" y="8795657"/>
            <a:ext cx="13513101" cy="1015663"/>
          </a:xfrm>
          <a:prstGeom prst="rect">
            <a:avLst/>
          </a:prstGeom>
        </p:spPr>
        <p:txBody>
          <a:bodyPr wrap="square">
            <a:spAutoFit/>
          </a:bodyPr>
          <a:lstStyle/>
          <a:p>
            <a:r>
              <a:rPr lang="ja-JP" altLang="en-US" sz="2000" dirty="0" smtClean="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2050</a:t>
            </a:r>
            <a:r>
              <a:rPr lang="ja-JP" altLang="en-US" sz="2000" dirty="0">
                <a:latin typeface="Meiryo UI" panose="020B0604030504040204" pitchFamily="50" charset="-128"/>
                <a:ea typeface="Meiryo UI" panose="020B0604030504040204" pitchFamily="50" charset="-128"/>
              </a:rPr>
              <a:t>年カーボンニュートラル」への挑戦を、「経済と環境の好循環」につなげるための産業政策で、水素産業を含む成長が期待される産業として</a:t>
            </a:r>
            <a:r>
              <a:rPr lang="en-US" altLang="ja-JP" sz="2000" dirty="0">
                <a:latin typeface="Meiryo UI" panose="020B0604030504040204" pitchFamily="50" charset="-128"/>
                <a:ea typeface="Meiryo UI" panose="020B0604030504040204" pitchFamily="50" charset="-128"/>
              </a:rPr>
              <a:t>14</a:t>
            </a:r>
            <a:r>
              <a:rPr lang="ja-JP" altLang="en-US" sz="2000" dirty="0">
                <a:latin typeface="Meiryo UI" panose="020B0604030504040204" pitchFamily="50" charset="-128"/>
                <a:ea typeface="Meiryo UI" panose="020B0604030504040204" pitchFamily="50" charset="-128"/>
              </a:rPr>
              <a:t>の重要分野ごとに高い目標を掲げた上で、現状の課題と今後の取組を明記し、予算、税、規制改革・標準化、国際</a:t>
            </a:r>
            <a:r>
              <a:rPr lang="ja-JP" altLang="en-US" sz="2000" dirty="0" smtClean="0">
                <a:latin typeface="Meiryo UI" panose="020B0604030504040204" pitchFamily="50" charset="-128"/>
                <a:ea typeface="Meiryo UI" panose="020B0604030504040204" pitchFamily="50" charset="-128"/>
              </a:rPr>
              <a:t>連携</a:t>
            </a:r>
            <a:r>
              <a:rPr lang="ja-JP" altLang="en-US" sz="2000" dirty="0">
                <a:latin typeface="Meiryo UI" panose="020B0604030504040204" pitchFamily="50" charset="-128"/>
                <a:ea typeface="Meiryo UI" panose="020B0604030504040204" pitchFamily="50" charset="-128"/>
              </a:rPr>
              <a:t>等</a:t>
            </a:r>
            <a:r>
              <a:rPr lang="ja-JP" altLang="en-US"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あらゆる政策を盛り込んだもの</a:t>
            </a:r>
          </a:p>
        </p:txBody>
      </p:sp>
      <p:sp>
        <p:nvSpPr>
          <p:cNvPr id="74" name="角丸四角形 73"/>
          <p:cNvSpPr/>
          <p:nvPr/>
        </p:nvSpPr>
        <p:spPr>
          <a:xfrm>
            <a:off x="179810" y="702360"/>
            <a:ext cx="2196000" cy="468000"/>
          </a:xfrm>
          <a:prstGeom prst="roundRect">
            <a:avLst>
              <a:gd name="adj" fmla="val 17281"/>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vert="horz" wrap="square" lIns="58990" tIns="29496" rIns="58990" bIns="29496" anchor="ctr">
            <a:noAutofit/>
          </a:bodyPr>
          <a:lstStyle/>
          <a:p>
            <a:pPr algn="ctr" defTabSz="1317269">
              <a:defRPr/>
            </a:pPr>
            <a:r>
              <a:rPr lang="ja-JP" altLang="en-US" sz="2800" b="1" dirty="0">
                <a:solidFill>
                  <a:schemeClr val="bg1"/>
                </a:solidFill>
                <a:latin typeface="Meiryo UI" pitchFamily="50" charset="-128"/>
                <a:ea typeface="Meiryo UI" pitchFamily="50" charset="-128"/>
                <a:cs typeface="Meiryo UI" pitchFamily="50" charset="-128"/>
              </a:rPr>
              <a:t>国等の動き</a:t>
            </a:r>
          </a:p>
        </p:txBody>
      </p:sp>
      <p:sp>
        <p:nvSpPr>
          <p:cNvPr id="78" name="タイトル 1"/>
          <p:cNvSpPr txBox="1">
            <a:spLocks/>
          </p:cNvSpPr>
          <p:nvPr/>
        </p:nvSpPr>
        <p:spPr>
          <a:xfrm>
            <a:off x="14885143" y="3240"/>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smtClean="0"/>
              <a:t>４</a:t>
            </a:r>
            <a:endParaRPr lang="ja-JP" altLang="en-US" sz="1600" b="1" dirty="0"/>
          </a:p>
        </p:txBody>
      </p:sp>
      <p:sp>
        <p:nvSpPr>
          <p:cNvPr id="4" name="直角三角形 3"/>
          <p:cNvSpPr/>
          <p:nvPr/>
        </p:nvSpPr>
        <p:spPr bwMode="auto">
          <a:xfrm>
            <a:off x="205874" y="3042968"/>
            <a:ext cx="1116000" cy="6768000"/>
          </a:xfrm>
          <a:prstGeom prst="rtTriangle">
            <a:avLst/>
          </a:prstGeom>
          <a:solidFill>
            <a:schemeClr val="tx2">
              <a:lumMod val="40000"/>
              <a:lumOff val="60000"/>
            </a:schemeClr>
          </a:solidFill>
          <a:ln>
            <a:noFill/>
          </a:ln>
          <a:effectLst/>
          <a:extLst/>
        </p:spPr>
        <p:txBody>
          <a:bodyPr vert="horz" wrap="square" lIns="91429" tIns="45715" rIns="91429" bIns="45715" numCol="1" rtlCol="0" anchor="ctr" anchorCtr="0" compatLnSpc="1">
            <a:prstTxWarp prst="textNoShape">
              <a:avLst/>
            </a:prstTxWarp>
            <a:spAutoFit/>
          </a:bodyPr>
          <a:lstStyle/>
          <a:p>
            <a:pPr algn="ctr" eaLnBrk="0" hangingPunct="0"/>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7968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spc="300" dirty="0">
                <a:solidFill>
                  <a:schemeClr val="bg1"/>
                </a:solidFill>
              </a:rPr>
              <a:t>これまでの「</a:t>
            </a:r>
            <a:r>
              <a:rPr lang="en-US" altLang="ja-JP" sz="3200" b="1" spc="300" dirty="0">
                <a:solidFill>
                  <a:schemeClr val="bg1"/>
                </a:solidFill>
              </a:rPr>
              <a:t>H</a:t>
            </a:r>
            <a:r>
              <a:rPr lang="en-US" altLang="ja-JP" sz="2800" b="1" spc="300" dirty="0">
                <a:solidFill>
                  <a:schemeClr val="bg1"/>
                </a:solidFill>
              </a:rPr>
              <a:t>2</a:t>
            </a:r>
            <a:r>
              <a:rPr lang="en-US" altLang="ja-JP" sz="3200" b="1" spc="300" dirty="0">
                <a:solidFill>
                  <a:schemeClr val="bg1"/>
                </a:solidFill>
              </a:rPr>
              <a:t>Osaka</a:t>
            </a:r>
            <a:r>
              <a:rPr lang="ja-JP" altLang="en-US" sz="3200" b="1" spc="300" dirty="0">
                <a:solidFill>
                  <a:schemeClr val="bg1"/>
                </a:solidFill>
              </a:rPr>
              <a:t>ビジョン推進会議」の取組</a:t>
            </a:r>
            <a:endParaRPr lang="ja-JP" altLang="en-US" sz="3200" b="1" spc="300" dirty="0">
              <a:solidFill>
                <a:srgbClr val="0000FF"/>
              </a:solidFill>
            </a:endParaRPr>
          </a:p>
        </p:txBody>
      </p:sp>
      <p:sp>
        <p:nvSpPr>
          <p:cNvPr id="4" name="角丸四角形 3"/>
          <p:cNvSpPr/>
          <p:nvPr/>
        </p:nvSpPr>
        <p:spPr>
          <a:xfrm>
            <a:off x="7813490" y="3057740"/>
            <a:ext cx="7488000" cy="1116000"/>
          </a:xfrm>
          <a:prstGeom prst="roundRect">
            <a:avLst>
              <a:gd name="adj" fmla="val 15313"/>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72000" tIns="0" rIns="72000" bIns="72000" rtlCol="0" anchor="t"/>
          <a:lstStyle/>
          <a:p>
            <a:pPr marL="171450" indent="-171450">
              <a:spcBef>
                <a:spcPts val="300"/>
              </a:spcBef>
              <a:buFont typeface="Wingdings" panose="05000000000000000000" pitchFamily="2" charset="2"/>
              <a:buChar char="u"/>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1450" indent="-171450">
              <a:spcBef>
                <a:spcPts val="300"/>
              </a:spcBef>
              <a:buFont typeface="Wingdings" panose="05000000000000000000" pitchFamily="2" charset="2"/>
              <a:buChar char="u"/>
            </a:pPr>
            <a:r>
              <a:rPr kumimoji="1"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それぞれの主体が合理的な規制緩和を要望した結果、水素ステーションの遠隔</a:t>
            </a:r>
            <a:r>
              <a:rPr lang="ja-JP" altLang="en-US" sz="2000" dirty="0" smtClean="0">
                <a:solidFill>
                  <a:schemeClr val="tx1"/>
                </a:solidFill>
                <a:latin typeface="Meiryo UI" panose="020B0604030504040204" pitchFamily="50" charset="-128"/>
                <a:ea typeface="Meiryo UI" panose="020B0604030504040204" pitchFamily="50" charset="-128"/>
              </a:rPr>
              <a:t>管理</a:t>
            </a:r>
            <a:r>
              <a:rPr lang="ja-JP" altLang="en-US" sz="2000" dirty="0">
                <a:solidFill>
                  <a:schemeClr val="tx1"/>
                </a:solidFill>
                <a:latin typeface="Meiryo UI" panose="020B0604030504040204" pitchFamily="50" charset="-128"/>
                <a:ea typeface="Meiryo UI" panose="020B0604030504040204" pitchFamily="50" charset="-128"/>
              </a:rPr>
              <a:t>等</a:t>
            </a:r>
            <a:r>
              <a:rPr lang="ja-JP" altLang="en-US" sz="2000" dirty="0" smtClean="0">
                <a:solidFill>
                  <a:schemeClr val="tx1"/>
                </a:solidFill>
                <a:latin typeface="Meiryo UI" panose="020B0604030504040204" pitchFamily="50" charset="-128"/>
                <a:ea typeface="Meiryo UI" panose="020B0604030504040204" pitchFamily="50" charset="-128"/>
              </a:rPr>
              <a:t>が</a:t>
            </a:r>
            <a:r>
              <a:rPr lang="ja-JP" altLang="en-US" sz="2000" dirty="0">
                <a:solidFill>
                  <a:schemeClr val="tx1"/>
                </a:solidFill>
                <a:latin typeface="Meiryo UI" panose="020B0604030504040204" pitchFamily="50" charset="-128"/>
                <a:ea typeface="Meiryo UI" panose="020B0604030504040204" pitchFamily="50" charset="-128"/>
              </a:rPr>
              <a:t>実現した。</a:t>
            </a:r>
          </a:p>
        </p:txBody>
      </p:sp>
      <p:sp>
        <p:nvSpPr>
          <p:cNvPr id="5" name="角丸四角形 4"/>
          <p:cNvSpPr/>
          <p:nvPr/>
        </p:nvSpPr>
        <p:spPr>
          <a:xfrm>
            <a:off x="144848" y="3057740"/>
            <a:ext cx="7488000" cy="1116000"/>
          </a:xfrm>
          <a:prstGeom prst="roundRect">
            <a:avLst>
              <a:gd name="adj" fmla="val 15313"/>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72000" tIns="0" rIns="72000" bIns="72000" rtlCol="0" anchor="t"/>
          <a:lstStyle/>
          <a:p>
            <a:pPr marL="171450" indent="-171450">
              <a:spcBef>
                <a:spcPts val="300"/>
              </a:spcBef>
              <a:buFont typeface="Wingdings" panose="05000000000000000000" pitchFamily="2" charset="2"/>
              <a:buChar char="u"/>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1450" indent="-171450">
              <a:spcBef>
                <a:spcPts val="300"/>
              </a:spcBef>
              <a:buFont typeface="Wingdings" panose="05000000000000000000" pitchFamily="2" charset="2"/>
              <a:buChar char="u"/>
            </a:pPr>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FCV</a:t>
            </a:r>
            <a:r>
              <a:rPr kumimoji="1" lang="ja-JP" altLang="en-US" sz="2000" dirty="0">
                <a:solidFill>
                  <a:schemeClr val="tx1"/>
                </a:solidFill>
                <a:latin typeface="Meiryo UI" panose="020B0604030504040204" pitchFamily="50" charset="-128"/>
                <a:ea typeface="Meiryo UI" panose="020B0604030504040204" pitchFamily="50" charset="-128"/>
              </a:rPr>
              <a:t>・</a:t>
            </a:r>
            <a:r>
              <a:rPr kumimoji="1" lang="en-US" altLang="ja-JP" sz="2000" dirty="0">
                <a:solidFill>
                  <a:schemeClr val="tx1"/>
                </a:solidFill>
                <a:latin typeface="Meiryo UI" panose="020B0604030504040204" pitchFamily="50" charset="-128"/>
                <a:ea typeface="Meiryo UI" panose="020B0604030504040204" pitchFamily="50" charset="-128"/>
              </a:rPr>
              <a:t>FC</a:t>
            </a:r>
            <a:r>
              <a:rPr kumimoji="1" lang="ja-JP" altLang="en-US" sz="2000" dirty="0">
                <a:solidFill>
                  <a:schemeClr val="tx1"/>
                </a:solidFill>
                <a:latin typeface="Meiryo UI" panose="020B0604030504040204" pitchFamily="50" charset="-128"/>
                <a:ea typeface="Meiryo UI" panose="020B0604030504040204" pitchFamily="50" charset="-128"/>
              </a:rPr>
              <a:t>バス試乗会等の</a:t>
            </a:r>
            <a:r>
              <a:rPr lang="ja-JP" altLang="en-US" sz="2000" dirty="0">
                <a:solidFill>
                  <a:schemeClr val="tx1"/>
                </a:solidFill>
                <a:latin typeface="Meiryo UI" panose="020B0604030504040204" pitchFamily="50" charset="-128"/>
                <a:ea typeface="Meiryo UI" panose="020B0604030504040204" pitchFamily="50" charset="-128"/>
              </a:rPr>
              <a:t>イベント</a:t>
            </a:r>
            <a:r>
              <a:rPr lang="ja-JP" altLang="en-US" sz="2000" dirty="0" smtClean="0">
                <a:solidFill>
                  <a:schemeClr val="tx1"/>
                </a:solidFill>
                <a:latin typeface="Meiryo UI" panose="020B0604030504040204" pitchFamily="50" charset="-128"/>
                <a:ea typeface="Meiryo UI" panose="020B0604030504040204" pitchFamily="50" charset="-128"/>
              </a:rPr>
              <a:t>開催</a:t>
            </a:r>
            <a:r>
              <a:rPr lang="ja-JP" altLang="en-US" sz="2000" dirty="0">
                <a:solidFill>
                  <a:schemeClr val="tx1"/>
                </a:solidFill>
                <a:latin typeface="Meiryo UI" panose="020B0604030504040204" pitchFamily="50" charset="-128"/>
                <a:ea typeface="Meiryo UI" panose="020B0604030504040204" pitchFamily="50" charset="-128"/>
              </a:rPr>
              <a:t>等</a:t>
            </a:r>
            <a:r>
              <a:rPr lang="ja-JP" altLang="en-US" sz="2000" dirty="0" smtClean="0">
                <a:solidFill>
                  <a:schemeClr val="tx1"/>
                </a:solidFill>
                <a:latin typeface="Meiryo UI" panose="020B0604030504040204" pitchFamily="50" charset="-128"/>
                <a:ea typeface="Meiryo UI" panose="020B0604030504040204" pitchFamily="50" charset="-128"/>
              </a:rPr>
              <a:t>を</a:t>
            </a:r>
            <a:r>
              <a:rPr lang="ja-JP" altLang="en-US" sz="2000" dirty="0">
                <a:solidFill>
                  <a:schemeClr val="tx1"/>
                </a:solidFill>
                <a:latin typeface="Meiryo UI" panose="020B0604030504040204" pitchFamily="50" charset="-128"/>
                <a:ea typeface="Meiryo UI" panose="020B0604030504040204" pitchFamily="50" charset="-128"/>
              </a:rPr>
              <a:t>通じて</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水素の安全性や利用の</a:t>
            </a:r>
            <a:r>
              <a:rPr lang="ja-JP" altLang="en-US" sz="2000" dirty="0" smtClean="0">
                <a:solidFill>
                  <a:schemeClr val="tx1"/>
                </a:solidFill>
                <a:latin typeface="Meiryo UI" panose="020B0604030504040204" pitchFamily="50" charset="-128"/>
                <a:ea typeface="Meiryo UI" panose="020B0604030504040204" pitchFamily="50" charset="-128"/>
              </a:rPr>
              <a:t>意義</a:t>
            </a:r>
            <a:r>
              <a:rPr lang="ja-JP" altLang="en-US" sz="2000" dirty="0">
                <a:solidFill>
                  <a:schemeClr val="tx1"/>
                </a:solidFill>
                <a:latin typeface="Meiryo UI" panose="020B0604030504040204" pitchFamily="50" charset="-128"/>
                <a:ea typeface="Meiryo UI" panose="020B0604030504040204" pitchFamily="50" charset="-128"/>
              </a:rPr>
              <a:t>等</a:t>
            </a:r>
            <a:r>
              <a:rPr lang="ja-JP" altLang="en-US" sz="2000" dirty="0" smtClean="0">
                <a:solidFill>
                  <a:schemeClr val="tx1"/>
                </a:solidFill>
                <a:latin typeface="Meiryo UI" panose="020B0604030504040204" pitchFamily="50" charset="-128"/>
                <a:ea typeface="Meiryo UI" panose="020B0604030504040204" pitchFamily="50" charset="-128"/>
              </a:rPr>
              <a:t>の</a:t>
            </a:r>
            <a:r>
              <a:rPr lang="ja-JP" altLang="en-US" sz="2000" dirty="0">
                <a:solidFill>
                  <a:schemeClr val="tx1"/>
                </a:solidFill>
                <a:latin typeface="Meiryo UI" panose="020B0604030504040204" pitchFamily="50" charset="-128"/>
                <a:ea typeface="Meiryo UI" panose="020B0604030504040204" pitchFamily="50" charset="-128"/>
              </a:rPr>
              <a:t>理解促進と知識普及を図ってきた。</a:t>
            </a:r>
          </a:p>
        </p:txBody>
      </p:sp>
      <p:sp>
        <p:nvSpPr>
          <p:cNvPr id="6" name="角丸四角形 5"/>
          <p:cNvSpPr/>
          <p:nvPr/>
        </p:nvSpPr>
        <p:spPr>
          <a:xfrm>
            <a:off x="180634" y="4575110"/>
            <a:ext cx="15120856" cy="4932000"/>
          </a:xfrm>
          <a:prstGeom prst="roundRect">
            <a:avLst>
              <a:gd name="adj" fmla="val 4362"/>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72000" tIns="0" rIns="72000" bIns="72000" rtlCol="0" anchor="t"/>
          <a:lstStyle/>
          <a:p>
            <a:pPr marL="171450" indent="-171450">
              <a:buFont typeface="Wingdings" panose="05000000000000000000" pitchFamily="2" charset="2"/>
              <a:buChar char="u"/>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kumimoji="1" lang="en-US" altLang="ja-JP" sz="2000" dirty="0">
                <a:solidFill>
                  <a:schemeClr val="tx1"/>
                </a:solidFill>
                <a:latin typeface="Meiryo UI" panose="020B0604030504040204" pitchFamily="50" charset="-128"/>
                <a:ea typeface="Meiryo UI" panose="020B0604030504040204" pitchFamily="50" charset="-128"/>
              </a:rPr>
              <a:t> FC</a:t>
            </a:r>
            <a:r>
              <a:rPr kumimoji="1" lang="ja-JP" altLang="en-US" sz="2000" dirty="0">
                <a:solidFill>
                  <a:schemeClr val="tx1"/>
                </a:solidFill>
                <a:latin typeface="Meiryo UI" panose="020B0604030504040204" pitchFamily="50" charset="-128"/>
                <a:ea typeface="Meiryo UI" panose="020B0604030504040204" pitchFamily="50" charset="-128"/>
              </a:rPr>
              <a:t>バス</a:t>
            </a:r>
            <a:endParaRPr kumimoji="1"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 FC</a:t>
            </a:r>
            <a:r>
              <a:rPr lang="ja-JP" altLang="en-US" sz="2000" dirty="0">
                <a:solidFill>
                  <a:schemeClr val="tx1"/>
                </a:solidFill>
                <a:latin typeface="Meiryo UI" panose="020B0604030504040204" pitchFamily="50" charset="-128"/>
                <a:ea typeface="Meiryo UI" panose="020B0604030504040204" pitchFamily="50" charset="-128"/>
              </a:rPr>
              <a:t>バスの試乗会</a:t>
            </a:r>
            <a:r>
              <a:rPr kumimoji="1" lang="ja-JP" altLang="en-US" sz="2000" dirty="0">
                <a:solidFill>
                  <a:schemeClr val="tx1"/>
                </a:solidFill>
                <a:latin typeface="Meiryo UI" panose="020B0604030504040204" pitchFamily="50" charset="-128"/>
                <a:ea typeface="Meiryo UI" panose="020B0604030504040204" pitchFamily="50" charset="-128"/>
              </a:rPr>
              <a:t>を実施し</a:t>
            </a:r>
            <a:r>
              <a:rPr kumimoji="1" lang="en-US" altLang="ja-JP" sz="2000" dirty="0">
                <a:solidFill>
                  <a:schemeClr val="tx1"/>
                </a:solidFill>
                <a:latin typeface="Meiryo UI" panose="020B0604030504040204" pitchFamily="50" charset="-128"/>
                <a:ea typeface="Meiryo UI" panose="020B0604030504040204" pitchFamily="50" charset="-128"/>
              </a:rPr>
              <a:t>､</a:t>
            </a:r>
            <a:r>
              <a:rPr kumimoji="1" lang="ja-JP" altLang="en-US" sz="2000" dirty="0">
                <a:solidFill>
                  <a:schemeClr val="tx1"/>
                </a:solidFill>
                <a:latin typeface="Meiryo UI" panose="020B0604030504040204" pitchFamily="50" charset="-128"/>
                <a:ea typeface="Meiryo UI" panose="020B0604030504040204" pitchFamily="50" charset="-128"/>
              </a:rPr>
              <a:t>導入の機運醸成を図ってきた。</a:t>
            </a:r>
            <a:endParaRPr kumimoji="1"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2021</a:t>
            </a:r>
            <a:r>
              <a:rPr kumimoji="1" lang="ja-JP" altLang="en-US" sz="2000" dirty="0">
                <a:solidFill>
                  <a:schemeClr val="tx1"/>
                </a:solidFill>
                <a:latin typeface="Meiryo UI" panose="020B0604030504040204" pitchFamily="50" charset="-128"/>
                <a:ea typeface="Meiryo UI" panose="020B0604030504040204" pitchFamily="50" charset="-128"/>
              </a:rPr>
              <a:t>年度</a:t>
            </a:r>
            <a:r>
              <a:rPr lang="ja-JP" altLang="en-US" sz="2000" dirty="0">
                <a:solidFill>
                  <a:schemeClr val="tx1"/>
                </a:solidFill>
                <a:latin typeface="Meiryo UI" panose="020B0604030504040204" pitchFamily="50" charset="-128"/>
                <a:ea typeface="Meiryo UI" panose="020B0604030504040204" pitchFamily="50" charset="-128"/>
              </a:rPr>
              <a:t>に</a:t>
            </a:r>
            <a:r>
              <a:rPr kumimoji="1" lang="en-US" altLang="ja-JP" sz="2000" dirty="0">
                <a:solidFill>
                  <a:schemeClr val="tx1"/>
                </a:solidFill>
                <a:latin typeface="Meiryo UI" panose="020B0604030504040204" pitchFamily="50" charset="-128"/>
                <a:ea typeface="Meiryo UI" panose="020B0604030504040204" pitchFamily="50" charset="-128"/>
              </a:rPr>
              <a:t>､</a:t>
            </a:r>
            <a:r>
              <a:rPr kumimoji="1" lang="ja-JP" altLang="en-US" sz="2000" dirty="0">
                <a:solidFill>
                  <a:schemeClr val="tx1"/>
                </a:solidFill>
                <a:latin typeface="Meiryo UI" panose="020B0604030504040204" pitchFamily="50" charset="-128"/>
                <a:ea typeface="Meiryo UI" panose="020B0604030504040204" pitchFamily="50" charset="-128"/>
              </a:rPr>
              <a:t>府内初の導入が実現した。</a:t>
            </a:r>
            <a:endParaRPr kumimoji="1" lang="en-US" altLang="ja-JP" sz="2000" dirty="0">
              <a:solidFill>
                <a:schemeClr val="tx1"/>
              </a:solidFill>
              <a:latin typeface="Meiryo UI" panose="020B0604030504040204" pitchFamily="50" charset="-128"/>
              <a:ea typeface="Meiryo UI" panose="020B0604030504040204" pitchFamily="50" charset="-128"/>
            </a:endParaRPr>
          </a:p>
          <a:p>
            <a:pPr>
              <a:lnSpc>
                <a:spcPts val="1800"/>
              </a:lnSpc>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en-US" altLang="ja-JP" sz="2000" dirty="0">
                <a:solidFill>
                  <a:schemeClr val="tx1"/>
                </a:solidFill>
                <a:latin typeface="Meiryo UI" panose="020B0604030504040204" pitchFamily="50" charset="-128"/>
                <a:ea typeface="Meiryo UI" panose="020B0604030504040204" pitchFamily="50" charset="-128"/>
              </a:rPr>
              <a:t> FC</a:t>
            </a:r>
            <a:r>
              <a:rPr lang="ja-JP" altLang="en-US" sz="2000" dirty="0">
                <a:solidFill>
                  <a:schemeClr val="tx1"/>
                </a:solidFill>
                <a:latin typeface="Meiryo UI" panose="020B0604030504040204" pitchFamily="50" charset="-128"/>
                <a:ea typeface="Meiryo UI" panose="020B0604030504040204" pitchFamily="50" charset="-128"/>
              </a:rPr>
              <a:t>船 </a:t>
            </a:r>
            <a:endParaRPr lang="en-US" altLang="ja-JP" sz="2000" dirty="0">
              <a:solidFill>
                <a:schemeClr val="tx1"/>
              </a:solidFill>
              <a:latin typeface="Meiryo UI" panose="020B0604030504040204" pitchFamily="50" charset="-128"/>
              <a:ea typeface="Meiryo UI" panose="020B0604030504040204" pitchFamily="50" charset="-128"/>
            </a:endParaRPr>
          </a:p>
          <a:p>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小型船舶を対象とした</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水素燃料電池船の安全ガイドライン</a:t>
            </a:r>
            <a:r>
              <a:rPr lang="en-US" altLang="ja-JP" sz="2000" dirty="0">
                <a:solidFill>
                  <a:schemeClr val="tx1"/>
                </a:solidFill>
                <a:latin typeface="Meiryo UI" panose="020B0604030504040204" pitchFamily="50" charset="-128"/>
                <a:ea typeface="Meiryo UI" panose="020B0604030504040204" pitchFamily="50" charset="-128"/>
              </a:rPr>
              <a:t>｣</a:t>
            </a:r>
          </a:p>
          <a:p>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(2018</a:t>
            </a:r>
            <a:r>
              <a:rPr lang="ja-JP" altLang="en-US" sz="2000" dirty="0">
                <a:solidFill>
                  <a:schemeClr val="tx1"/>
                </a:solidFill>
                <a:latin typeface="Meiryo UI" panose="020B0604030504040204" pitchFamily="50" charset="-128"/>
                <a:ea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rPr>
              <a:t>3</a:t>
            </a:r>
            <a:r>
              <a:rPr lang="ja-JP" altLang="en-US" sz="2000" dirty="0">
                <a:solidFill>
                  <a:schemeClr val="tx1"/>
                </a:solidFill>
                <a:latin typeface="Meiryo UI" panose="020B0604030504040204" pitchFamily="50" charset="-128"/>
                <a:ea typeface="Meiryo UI" panose="020B0604030504040204" pitchFamily="50" charset="-128"/>
              </a:rPr>
              <a:t>月国土交通省海事局</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の策定に協力するとともに</a:t>
            </a:r>
            <a:r>
              <a:rPr lang="en-US" altLang="ja-JP" sz="2000" dirty="0">
                <a:solidFill>
                  <a:schemeClr val="tx1"/>
                </a:solidFill>
                <a:latin typeface="Meiryo UI" panose="020B0604030504040204" pitchFamily="50" charset="-128"/>
                <a:ea typeface="Meiryo UI" panose="020B0604030504040204" pitchFamily="50" charset="-128"/>
              </a:rPr>
              <a:t>､</a:t>
            </a:r>
          </a:p>
          <a:p>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FC</a:t>
            </a:r>
            <a:r>
              <a:rPr lang="ja-JP" altLang="en-US" sz="2000" dirty="0">
                <a:solidFill>
                  <a:schemeClr val="tx1"/>
                </a:solidFill>
                <a:latin typeface="Meiryo UI" panose="020B0604030504040204" pitchFamily="50" charset="-128"/>
                <a:ea typeface="Meiryo UI" panose="020B0604030504040204" pitchFamily="50" charset="-128"/>
              </a:rPr>
              <a:t>船の開発･実証を進めてきた。</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2021</a:t>
            </a:r>
            <a:r>
              <a:rPr lang="ja-JP" altLang="en-US" sz="2000" dirty="0">
                <a:solidFill>
                  <a:schemeClr val="tx1"/>
                </a:solidFill>
                <a:latin typeface="Meiryo UI" panose="020B0604030504040204" pitchFamily="50" charset="-128"/>
                <a:ea typeface="Meiryo UI" panose="020B0604030504040204" pitchFamily="50" charset="-128"/>
              </a:rPr>
              <a:t>年度に、大阪湾における</a:t>
            </a:r>
            <a:r>
              <a:rPr lang="en-US" altLang="ja-JP" sz="2000" dirty="0">
                <a:solidFill>
                  <a:schemeClr val="tx1"/>
                </a:solidFill>
                <a:latin typeface="Meiryo UI" panose="020B0604030504040204" pitchFamily="50" charset="-128"/>
                <a:ea typeface="Meiryo UI" panose="020B0604030504040204" pitchFamily="50" charset="-128"/>
              </a:rPr>
              <a:t>FC</a:t>
            </a:r>
            <a:r>
              <a:rPr lang="ja-JP" altLang="en-US" sz="2000" dirty="0">
                <a:solidFill>
                  <a:schemeClr val="tx1"/>
                </a:solidFill>
                <a:latin typeface="Meiryo UI" panose="020B0604030504040204" pitchFamily="50" charset="-128"/>
                <a:ea typeface="Meiryo UI" panose="020B0604030504040204" pitchFamily="50" charset="-128"/>
              </a:rPr>
              <a:t>船の実証が実現した。</a:t>
            </a:r>
            <a:endParaRPr lang="en-US" altLang="ja-JP" sz="2000" dirty="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20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kumimoji="1" lang="en-US" altLang="ja-JP" sz="2000" dirty="0">
                <a:solidFill>
                  <a:schemeClr val="tx1"/>
                </a:solidFill>
                <a:latin typeface="Meiryo UI" panose="020B0604030504040204" pitchFamily="50" charset="-128"/>
                <a:ea typeface="Meiryo UI" panose="020B0604030504040204" pitchFamily="50" charset="-128"/>
              </a:rPr>
              <a:t> </a:t>
            </a:r>
            <a:r>
              <a:rPr kumimoji="1" lang="ja-JP" altLang="en-US" sz="2000" dirty="0">
                <a:solidFill>
                  <a:schemeClr val="tx1"/>
                </a:solidFill>
                <a:latin typeface="Meiryo UI" panose="020B0604030504040204" pitchFamily="50" charset="-128"/>
                <a:ea typeface="Meiryo UI" panose="020B0604030504040204" pitchFamily="50" charset="-128"/>
              </a:rPr>
              <a:t>その他 </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業務・産業用</a:t>
            </a:r>
            <a:r>
              <a:rPr lang="en-US" altLang="ja-JP" sz="2000" dirty="0">
                <a:solidFill>
                  <a:schemeClr val="tx1"/>
                </a:solidFill>
                <a:latin typeface="Meiryo UI" panose="020B0604030504040204" pitchFamily="50" charset="-128"/>
                <a:ea typeface="Meiryo UI" panose="020B0604030504040204" pitchFamily="50" charset="-128"/>
              </a:rPr>
              <a:t>FC</a:t>
            </a:r>
            <a:r>
              <a:rPr lang="ja-JP" altLang="en-US" sz="2000" dirty="0">
                <a:solidFill>
                  <a:schemeClr val="tx1"/>
                </a:solidFill>
                <a:latin typeface="Meiryo UI" panose="020B0604030504040204" pitchFamily="50" charset="-128"/>
                <a:ea typeface="Meiryo UI" panose="020B0604030504040204" pitchFamily="50" charset="-128"/>
              </a:rPr>
              <a:t>の実証、</a:t>
            </a:r>
            <a:r>
              <a:rPr lang="en-US" altLang="ja-JP" sz="2000" dirty="0">
                <a:solidFill>
                  <a:schemeClr val="tx1"/>
                </a:solidFill>
                <a:latin typeface="Meiryo UI" panose="020B0604030504040204" pitchFamily="50" charset="-128"/>
                <a:ea typeface="Meiryo UI" panose="020B0604030504040204" pitchFamily="50" charset="-128"/>
              </a:rPr>
              <a:t>FCFL</a:t>
            </a:r>
            <a:r>
              <a:rPr lang="ja-JP" altLang="en-US" sz="2000" dirty="0">
                <a:solidFill>
                  <a:schemeClr val="tx1"/>
                </a:solidFill>
                <a:latin typeface="Meiryo UI" panose="020B0604030504040204" pitchFamily="50" charset="-128"/>
                <a:ea typeface="Meiryo UI" panose="020B0604030504040204" pitchFamily="50" charset="-128"/>
              </a:rPr>
              <a:t>による水素ショーケース事業、</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FCV</a:t>
            </a:r>
            <a:r>
              <a:rPr lang="ja-JP" altLang="en-US" sz="2000" dirty="0">
                <a:solidFill>
                  <a:schemeClr val="tx1"/>
                </a:solidFill>
                <a:latin typeface="Meiryo UI" panose="020B0604030504040204" pitchFamily="50" charset="-128"/>
                <a:ea typeface="Meiryo UI" panose="020B0604030504040204" pitchFamily="50" charset="-128"/>
              </a:rPr>
              <a:t>のカーシェアリング事業、</a:t>
            </a:r>
            <a:r>
              <a:rPr lang="en-US" altLang="ja-JP" sz="2000" dirty="0">
                <a:solidFill>
                  <a:schemeClr val="tx1"/>
                </a:solidFill>
                <a:latin typeface="Meiryo UI" panose="020B0604030504040204" pitchFamily="50" charset="-128"/>
                <a:ea typeface="Meiryo UI" panose="020B0604030504040204" pitchFamily="50" charset="-128"/>
              </a:rPr>
              <a:t>NZ</a:t>
            </a:r>
            <a:r>
              <a:rPr lang="ja-JP" altLang="en-US" sz="2000" dirty="0">
                <a:solidFill>
                  <a:schemeClr val="tx1"/>
                </a:solidFill>
                <a:latin typeface="Meiryo UI" panose="020B0604030504040204" pitchFamily="50" charset="-128"/>
                <a:ea typeface="Meiryo UI" panose="020B0604030504040204" pitchFamily="50" charset="-128"/>
              </a:rPr>
              <a:t>地熱電力グリーン水素製造・</a:t>
            </a:r>
            <a:r>
              <a:rPr lang="en-US" altLang="ja-JP" sz="2000" dirty="0">
                <a:solidFill>
                  <a:schemeClr val="tx1"/>
                </a:solidFill>
                <a:latin typeface="Meiryo UI" panose="020B0604030504040204" pitchFamily="50" charset="-128"/>
                <a:ea typeface="Meiryo UI" panose="020B0604030504040204" pitchFamily="50" charset="-128"/>
              </a:rPr>
              <a:t>SC</a:t>
            </a:r>
            <a:r>
              <a:rPr lang="ja-JP" altLang="en-US" sz="2000" dirty="0">
                <a:solidFill>
                  <a:schemeClr val="tx1"/>
                </a:solidFill>
                <a:latin typeface="Meiryo UI" panose="020B0604030504040204" pitchFamily="50" charset="-128"/>
                <a:ea typeface="Meiryo UI" panose="020B0604030504040204" pitchFamily="50" charset="-128"/>
              </a:rPr>
              <a:t>構築</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社会実証事業、下水汚泥由来水素の地産地消モデルの</a:t>
            </a:r>
            <a:r>
              <a:rPr lang="ja-JP" altLang="en-US" sz="2000" dirty="0" smtClean="0">
                <a:solidFill>
                  <a:schemeClr val="tx1"/>
                </a:solidFill>
                <a:latin typeface="Meiryo UI" panose="020B0604030504040204" pitchFamily="50" charset="-128"/>
                <a:ea typeface="Meiryo UI" panose="020B0604030504040204" pitchFamily="50" charset="-128"/>
              </a:rPr>
              <a:t>検討</a:t>
            </a:r>
            <a:r>
              <a:rPr lang="ja-JP" altLang="en-US" sz="2000" dirty="0">
                <a:solidFill>
                  <a:schemeClr val="tx1"/>
                </a:solidFill>
                <a:latin typeface="Meiryo UI" panose="020B0604030504040204" pitchFamily="50" charset="-128"/>
                <a:ea typeface="Meiryo UI" panose="020B0604030504040204" pitchFamily="50" charset="-128"/>
              </a:rPr>
              <a:t>等</a:t>
            </a:r>
            <a:r>
              <a:rPr lang="ja-JP" altLang="en-US" sz="2000" dirty="0" smtClean="0">
                <a:solidFill>
                  <a:schemeClr val="tx1"/>
                </a:solidFill>
                <a:latin typeface="Meiryo UI" panose="020B0604030504040204" pitchFamily="50" charset="-128"/>
                <a:ea typeface="Meiryo UI" panose="020B0604030504040204" pitchFamily="50" charset="-128"/>
              </a:rPr>
              <a:t>、</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各主体が様々な取組を進めてきた。</a:t>
            </a:r>
          </a:p>
        </p:txBody>
      </p:sp>
      <p:sp>
        <p:nvSpPr>
          <p:cNvPr id="7" name="角丸四角形 6"/>
          <p:cNvSpPr/>
          <p:nvPr/>
        </p:nvSpPr>
        <p:spPr>
          <a:xfrm>
            <a:off x="145490" y="1936133"/>
            <a:ext cx="15156000" cy="756000"/>
          </a:xfrm>
          <a:prstGeom prst="roundRect">
            <a:avLst>
              <a:gd name="adj" fmla="val 15313"/>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72000" tIns="0" rIns="72000" bIns="72000" rtlCol="0" anchor="t"/>
          <a:lstStyle/>
          <a:p>
            <a:pPr marL="171450" indent="-171450">
              <a:spcBef>
                <a:spcPts val="300"/>
              </a:spcBef>
              <a:buFont typeface="Wingdings" panose="05000000000000000000" pitchFamily="2" charset="2"/>
              <a:buChar char="u"/>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1450" indent="-171450">
              <a:spcBef>
                <a:spcPts val="300"/>
              </a:spcBef>
              <a:buFont typeface="Wingdings" panose="05000000000000000000" pitchFamily="2" charset="2"/>
              <a:buChar char="u"/>
            </a:pPr>
            <a:r>
              <a:rPr kumimoji="1"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H</a:t>
            </a:r>
            <a:r>
              <a:rPr lang="en-US" altLang="ja-JP" sz="1600" dirty="0">
                <a:solidFill>
                  <a:schemeClr val="tx1"/>
                </a:solidFill>
                <a:latin typeface="Meiryo UI" panose="020B0604030504040204" pitchFamily="50" charset="-128"/>
                <a:ea typeface="Meiryo UI" panose="020B0604030504040204" pitchFamily="50" charset="-128"/>
              </a:rPr>
              <a:t>2</a:t>
            </a:r>
            <a:r>
              <a:rPr lang="en-US" altLang="ja-JP" sz="2000" dirty="0">
                <a:solidFill>
                  <a:schemeClr val="tx1"/>
                </a:solidFill>
                <a:latin typeface="Meiryo UI" panose="020B0604030504040204" pitchFamily="50" charset="-128"/>
                <a:ea typeface="Meiryo UI" panose="020B0604030504040204" pitchFamily="50" charset="-128"/>
              </a:rPr>
              <a:t>Osaka</a:t>
            </a:r>
            <a:r>
              <a:rPr lang="ja-JP" altLang="en-US" sz="2000" dirty="0">
                <a:solidFill>
                  <a:schemeClr val="tx1"/>
                </a:solidFill>
                <a:latin typeface="Meiryo UI" panose="020B0604030504040204" pitchFamily="50" charset="-128"/>
                <a:ea typeface="Meiryo UI" panose="020B0604030504040204" pitchFamily="50" charset="-128"/>
              </a:rPr>
              <a:t>ビジョン推進会議や</a:t>
            </a:r>
            <a:r>
              <a:rPr lang="en-US" altLang="ja-JP" sz="2000" dirty="0">
                <a:solidFill>
                  <a:schemeClr val="tx1"/>
                </a:solidFill>
                <a:latin typeface="Meiryo UI" panose="020B0604030504040204" pitchFamily="50" charset="-128"/>
                <a:ea typeface="Meiryo UI" panose="020B0604030504040204" pitchFamily="50" charset="-128"/>
              </a:rPr>
              <a:t>FC</a:t>
            </a:r>
            <a:r>
              <a:rPr lang="ja-JP" altLang="en-US" sz="2000" dirty="0">
                <a:solidFill>
                  <a:schemeClr val="tx1"/>
                </a:solidFill>
                <a:latin typeface="Meiryo UI" panose="020B0604030504040204" pitchFamily="50" charset="-128"/>
                <a:ea typeface="Meiryo UI" panose="020B0604030504040204" pitchFamily="50" charset="-128"/>
              </a:rPr>
              <a:t>バス研究会・</a:t>
            </a:r>
            <a:r>
              <a:rPr lang="en-US" altLang="ja-JP" sz="2000" dirty="0">
                <a:solidFill>
                  <a:schemeClr val="tx1"/>
                </a:solidFill>
                <a:latin typeface="Meiryo UI" panose="020B0604030504040204" pitchFamily="50" charset="-128"/>
                <a:ea typeface="Meiryo UI" panose="020B0604030504040204" pitchFamily="50" charset="-128"/>
              </a:rPr>
              <a:t>FC</a:t>
            </a:r>
            <a:r>
              <a:rPr lang="ja-JP" altLang="en-US" sz="2000" dirty="0">
                <a:solidFill>
                  <a:schemeClr val="tx1"/>
                </a:solidFill>
                <a:latin typeface="Meiryo UI" panose="020B0604030504040204" pitchFamily="50" charset="-128"/>
                <a:ea typeface="Meiryo UI" panose="020B0604030504040204" pitchFamily="50" charset="-128"/>
              </a:rPr>
              <a:t>船研究会の場を通して、産学官・事業者間の交流を深めてきた。</a:t>
            </a:r>
            <a:endParaRPr kumimoji="1" lang="en-US" altLang="ja-JP" sz="2000" dirty="0">
              <a:solidFill>
                <a:schemeClr val="tx1"/>
              </a:solidFill>
              <a:latin typeface="Meiryo UI" panose="020B0604030504040204" pitchFamily="50" charset="-128"/>
              <a:ea typeface="Meiryo UI" panose="020B0604030504040204" pitchFamily="50" charset="-128"/>
            </a:endParaRPr>
          </a:p>
        </p:txBody>
      </p:sp>
      <p:sp>
        <p:nvSpPr>
          <p:cNvPr id="8" name="角丸四角形 7"/>
          <p:cNvSpPr/>
          <p:nvPr/>
        </p:nvSpPr>
        <p:spPr>
          <a:xfrm>
            <a:off x="180610" y="1746424"/>
            <a:ext cx="7200000" cy="468000"/>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2000" b="1" dirty="0">
                <a:solidFill>
                  <a:schemeClr val="bg1"/>
                </a:solidFill>
                <a:latin typeface="Meiryo UI" pitchFamily="50" charset="-128"/>
                <a:ea typeface="Meiryo UI" pitchFamily="50" charset="-128"/>
                <a:cs typeface="Meiryo UI" pitchFamily="50" charset="-128"/>
              </a:rPr>
              <a:t>産学官・事業者間の交流等の取組</a:t>
            </a:r>
            <a:endParaRPr lang="ja-JP" altLang="en-US" sz="1800" b="1" strike="sngStrike" dirty="0">
              <a:solidFill>
                <a:schemeClr val="bg1"/>
              </a:solidFill>
              <a:latin typeface="Meiryo UI" pitchFamily="50" charset="-128"/>
              <a:ea typeface="Meiryo UI" pitchFamily="50" charset="-128"/>
              <a:cs typeface="Meiryo UI" pitchFamily="50" charset="-128"/>
            </a:endParaRPr>
          </a:p>
        </p:txBody>
      </p:sp>
      <p:sp>
        <p:nvSpPr>
          <p:cNvPr id="11" name="角丸四角形 10"/>
          <p:cNvSpPr/>
          <p:nvPr/>
        </p:nvSpPr>
        <p:spPr>
          <a:xfrm>
            <a:off x="206580" y="4384373"/>
            <a:ext cx="7200000" cy="468000"/>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2000" b="1" dirty="0">
                <a:solidFill>
                  <a:schemeClr val="bg1"/>
                </a:solidFill>
                <a:latin typeface="Meiryo UI" pitchFamily="50" charset="-128"/>
                <a:ea typeface="Meiryo UI" pitchFamily="50" charset="-128"/>
                <a:cs typeface="Meiryo UI" pitchFamily="50" charset="-128"/>
              </a:rPr>
              <a:t>新たなプロジェクトの創出</a:t>
            </a:r>
          </a:p>
        </p:txBody>
      </p:sp>
      <p:sp>
        <p:nvSpPr>
          <p:cNvPr id="12" name="角丸四角形 11"/>
          <p:cNvSpPr/>
          <p:nvPr/>
        </p:nvSpPr>
        <p:spPr>
          <a:xfrm>
            <a:off x="202904" y="2908157"/>
            <a:ext cx="7200000" cy="468000"/>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2000" b="1" dirty="0">
                <a:solidFill>
                  <a:schemeClr val="bg1"/>
                </a:solidFill>
                <a:latin typeface="Meiryo UI" pitchFamily="50" charset="-128"/>
                <a:ea typeface="Meiryo UI" pitchFamily="50" charset="-128"/>
                <a:cs typeface="Meiryo UI" pitchFamily="50" charset="-128"/>
              </a:rPr>
              <a:t>社会受容性の向上のための取組</a:t>
            </a:r>
          </a:p>
        </p:txBody>
      </p:sp>
      <p:sp>
        <p:nvSpPr>
          <p:cNvPr id="13" name="角丸四角形 12"/>
          <p:cNvSpPr/>
          <p:nvPr/>
        </p:nvSpPr>
        <p:spPr>
          <a:xfrm>
            <a:off x="7871546" y="2908157"/>
            <a:ext cx="7200000" cy="468000"/>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2000" b="1" dirty="0">
                <a:solidFill>
                  <a:schemeClr val="bg1"/>
                </a:solidFill>
                <a:latin typeface="Meiryo UI" pitchFamily="50" charset="-128"/>
                <a:ea typeface="Meiryo UI" pitchFamily="50" charset="-128"/>
                <a:cs typeface="Meiryo UI" pitchFamily="50" charset="-128"/>
              </a:rPr>
              <a:t>規制緩和の推進</a:t>
            </a:r>
          </a:p>
        </p:txBody>
      </p:sp>
      <p:sp>
        <p:nvSpPr>
          <p:cNvPr id="14" name="角丸四角形 13"/>
          <p:cNvSpPr/>
          <p:nvPr/>
        </p:nvSpPr>
        <p:spPr>
          <a:xfrm>
            <a:off x="7791426" y="5478921"/>
            <a:ext cx="7366048" cy="3067104"/>
          </a:xfrm>
          <a:prstGeom prst="roundRect">
            <a:avLst>
              <a:gd name="adj" fmla="val 9265"/>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lIns="72000" tIns="0" rIns="72000" bIns="72000" rtlCol="0" anchor="t"/>
          <a:lstStyle/>
          <a:p>
            <a:pPr marL="171450" indent="-171450">
              <a:spcBef>
                <a:spcPts val="300"/>
              </a:spcBef>
              <a:buFont typeface="Wingdings" panose="05000000000000000000" pitchFamily="2" charset="2"/>
              <a:buChar char="u"/>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spcBef>
                <a:spcPts val="300"/>
              </a:spcBef>
              <a:buFont typeface="Wingdings" panose="05000000000000000000" pitchFamily="2" charset="2"/>
              <a:buChar char="u"/>
            </a:pP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CO</a:t>
            </a:r>
            <a:r>
              <a:rPr lang="en-US" altLang="ja-JP" sz="1600" dirty="0">
                <a:solidFill>
                  <a:schemeClr val="tx1"/>
                </a:solidFill>
                <a:latin typeface="Meiryo UI" panose="020B0604030504040204" pitchFamily="50" charset="-128"/>
                <a:ea typeface="Meiryo UI" panose="020B0604030504040204" pitchFamily="50" charset="-128"/>
              </a:rPr>
              <a:t>2</a:t>
            </a:r>
            <a:r>
              <a:rPr lang="ja-JP" altLang="en-US" sz="2000" dirty="0">
                <a:solidFill>
                  <a:schemeClr val="tx1"/>
                </a:solidFill>
                <a:latin typeface="Meiryo UI" panose="020B0604030504040204" pitchFamily="50" charset="-128"/>
                <a:ea typeface="Meiryo UI" panose="020B0604030504040204" pitchFamily="50" charset="-128"/>
              </a:rPr>
              <a:t>フリー水素</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水素を用いたモビリティ</a:t>
            </a:r>
            <a:r>
              <a:rPr lang="en-US" altLang="ja-JP" sz="2000" dirty="0">
                <a:solidFill>
                  <a:schemeClr val="tx1"/>
                </a:solidFill>
                <a:latin typeface="Meiryo UI" panose="020B0604030504040204" pitchFamily="50" charset="-128"/>
                <a:ea typeface="Meiryo UI" panose="020B0604030504040204" pitchFamily="50" charset="-128"/>
              </a:rPr>
              <a:t>｣､｢CO</a:t>
            </a:r>
            <a:r>
              <a:rPr lang="en-US" altLang="ja-JP" sz="1600" dirty="0">
                <a:solidFill>
                  <a:schemeClr val="tx1"/>
                </a:solidFill>
                <a:latin typeface="Meiryo UI" panose="020B0604030504040204" pitchFamily="50" charset="-128"/>
                <a:ea typeface="Meiryo UI" panose="020B0604030504040204" pitchFamily="50" charset="-128"/>
              </a:rPr>
              <a:t>2</a:t>
            </a:r>
            <a:r>
              <a:rPr lang="ja-JP" altLang="en-US" sz="2000" dirty="0">
                <a:solidFill>
                  <a:schemeClr val="tx1"/>
                </a:solidFill>
                <a:latin typeface="Meiryo UI" panose="020B0604030504040204" pitchFamily="50" charset="-128"/>
                <a:ea typeface="Meiryo UI" panose="020B0604030504040204" pitchFamily="50" charset="-128"/>
              </a:rPr>
              <a:t>ゼロエミッションシステム」及び「革新的技術</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展示等</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」について、計</a:t>
            </a:r>
            <a:r>
              <a:rPr lang="en-US" altLang="ja-JP" sz="2000" dirty="0">
                <a:solidFill>
                  <a:schemeClr val="tx1"/>
                </a:solidFill>
                <a:latin typeface="Meiryo UI" panose="020B0604030504040204" pitchFamily="50" charset="-128"/>
                <a:ea typeface="Meiryo UI" panose="020B0604030504040204" pitchFamily="50" charset="-128"/>
              </a:rPr>
              <a:t>13</a:t>
            </a:r>
            <a:r>
              <a:rPr lang="ja-JP" altLang="en-US" sz="2000" dirty="0">
                <a:solidFill>
                  <a:schemeClr val="tx1"/>
                </a:solidFill>
                <a:latin typeface="Meiryo UI" panose="020B0604030504040204" pitchFamily="50" charset="-128"/>
                <a:ea typeface="Meiryo UI" panose="020B0604030504040204" pitchFamily="50" charset="-128"/>
              </a:rPr>
              <a:t>項目からなる「水素利活用策</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プロジェクト提案書」を提案した。</a:t>
            </a:r>
            <a:endParaRPr lang="en-US" altLang="ja-JP" sz="2000" dirty="0">
              <a:solidFill>
                <a:schemeClr val="tx1"/>
              </a:solidFill>
              <a:latin typeface="Meiryo UI" panose="020B0604030504040204" pitchFamily="50" charset="-128"/>
              <a:ea typeface="Meiryo UI" panose="020B0604030504040204" pitchFamily="50" charset="-128"/>
            </a:endParaRPr>
          </a:p>
          <a:p>
            <a:pPr marL="285750" indent="-285750">
              <a:lnSpc>
                <a:spcPts val="1800"/>
              </a:lnSpc>
              <a:spcBef>
                <a:spcPts val="300"/>
              </a:spcBef>
              <a:buFont typeface="Wingdings" panose="05000000000000000000" pitchFamily="2" charset="2"/>
              <a:buChar char="u"/>
            </a:pPr>
            <a:endParaRPr lang="en-US" altLang="ja-JP" sz="20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en-US" altLang="ja-JP" sz="2000" dirty="0">
                <a:solidFill>
                  <a:schemeClr val="tx1"/>
                </a:solidFill>
                <a:latin typeface="Meiryo UI" panose="020B0604030504040204" pitchFamily="50" charset="-128"/>
                <a:ea typeface="Meiryo UI" panose="020B0604030504040204" pitchFamily="50" charset="-128"/>
              </a:rPr>
              <a:t>2021</a:t>
            </a:r>
            <a:r>
              <a:rPr lang="ja-JP" altLang="en-US" sz="2000" dirty="0">
                <a:solidFill>
                  <a:schemeClr val="tx1"/>
                </a:solidFill>
                <a:latin typeface="Meiryo UI" panose="020B0604030504040204" pitchFamily="50" charset="-128"/>
                <a:ea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rPr>
              <a:t>6</a:t>
            </a:r>
            <a:r>
              <a:rPr lang="ja-JP" altLang="en-US" sz="2000" dirty="0">
                <a:solidFill>
                  <a:schemeClr val="tx1"/>
                </a:solidFill>
                <a:latin typeface="Meiryo UI" panose="020B0604030504040204" pitchFamily="50" charset="-128"/>
                <a:ea typeface="Meiryo UI" panose="020B0604030504040204" pitchFamily="50" charset="-128"/>
              </a:rPr>
              <a:t>月に、</a:t>
            </a:r>
            <a:r>
              <a:rPr lang="zh-CN" altLang="en-US" sz="2000" dirty="0">
                <a:solidFill>
                  <a:schemeClr val="tx1"/>
                </a:solidFill>
                <a:latin typeface="Meiryo UI" panose="020B0604030504040204" pitchFamily="50" charset="-128"/>
                <a:ea typeface="Meiryo UI" panose="020B0604030504040204" pitchFamily="50" charset="-128"/>
              </a:rPr>
              <a:t>公益社団法人</a:t>
            </a:r>
            <a:r>
              <a:rPr lang="en-US" altLang="zh-CN" sz="2000" dirty="0">
                <a:solidFill>
                  <a:schemeClr val="tx1"/>
                </a:solidFill>
                <a:latin typeface="Meiryo UI" panose="020B0604030504040204" pitchFamily="50" charset="-128"/>
                <a:ea typeface="Meiryo UI" panose="020B0604030504040204" pitchFamily="50" charset="-128"/>
              </a:rPr>
              <a:t>2025</a:t>
            </a:r>
            <a:r>
              <a:rPr lang="zh-CN" altLang="en-US" sz="2000" dirty="0">
                <a:solidFill>
                  <a:schemeClr val="tx1"/>
                </a:solidFill>
                <a:latin typeface="Meiryo UI" panose="020B0604030504040204" pitchFamily="50" charset="-128"/>
                <a:ea typeface="Meiryo UI" panose="020B0604030504040204" pitchFamily="50" charset="-128"/>
              </a:rPr>
              <a:t>年</a:t>
            </a:r>
            <a:r>
              <a:rPr lang="ja-JP" altLang="en-US" sz="2000" dirty="0">
                <a:solidFill>
                  <a:schemeClr val="tx1"/>
                </a:solidFill>
                <a:latin typeface="Meiryo UI" panose="020B0604030504040204" pitchFamily="50" charset="-128"/>
                <a:ea typeface="Meiryo UI" panose="020B0604030504040204" pitchFamily="50" charset="-128"/>
              </a:rPr>
              <a:t>日本国際</a:t>
            </a:r>
            <a:r>
              <a:rPr lang="zh-CN" altLang="en-US" sz="2000" dirty="0">
                <a:solidFill>
                  <a:schemeClr val="tx1"/>
                </a:solidFill>
                <a:latin typeface="Meiryo UI" panose="020B0604030504040204" pitchFamily="50" charset="-128"/>
                <a:ea typeface="Meiryo UI" panose="020B0604030504040204" pitchFamily="50" charset="-128"/>
              </a:rPr>
              <a:t>博覧会協会</a:t>
            </a:r>
            <a:r>
              <a:rPr lang="ja-JP" altLang="en-US" sz="2000" dirty="0">
                <a:solidFill>
                  <a:schemeClr val="tx1"/>
                </a:solidFill>
                <a:latin typeface="Meiryo UI" panose="020B0604030504040204" pitchFamily="50" charset="-128"/>
                <a:ea typeface="Meiryo UI" panose="020B0604030504040204" pitchFamily="50" charset="-128"/>
              </a:rPr>
              <a:t>が、万博においてめざすべき環境エネルギーのあり方等をとりまとめた</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中間とりまとめ</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spc="-150" dirty="0">
                <a:solidFill>
                  <a:schemeClr val="tx1"/>
                </a:solidFill>
                <a:latin typeface="Meiryo UI" panose="020B0604030504040204" pitchFamily="50" charset="-128"/>
                <a:ea typeface="Meiryo UI" panose="020B0604030504040204" pitchFamily="50" charset="-128"/>
              </a:rPr>
              <a:t>EXPO 2025 </a:t>
            </a:r>
            <a:r>
              <a:rPr lang="ja-JP" altLang="en-US" sz="2000" spc="-150" dirty="0">
                <a:solidFill>
                  <a:schemeClr val="tx1"/>
                </a:solidFill>
                <a:latin typeface="Meiryo UI" panose="020B0604030504040204" pitchFamily="50" charset="-128"/>
                <a:ea typeface="Meiryo UI" panose="020B0604030504040204" pitchFamily="50" charset="-128"/>
              </a:rPr>
              <a:t>グリーンビジョン</a:t>
            </a:r>
            <a:r>
              <a:rPr lang="ja-JP" altLang="en-US" sz="2000" dirty="0">
                <a:solidFill>
                  <a:schemeClr val="tx1"/>
                </a:solidFill>
                <a:latin typeface="Meiryo UI" panose="020B0604030504040204" pitchFamily="50" charset="-128"/>
                <a:ea typeface="Meiryo UI" panose="020B0604030504040204" pitchFamily="50" charset="-128"/>
              </a:rPr>
              <a:t>」の核となる技術に、提案した水素利活用策の一部が掲載</a:t>
            </a:r>
            <a:r>
              <a:rPr lang="ja-JP" altLang="en-US" sz="2000" spc="-150" dirty="0">
                <a:solidFill>
                  <a:schemeClr val="tx1"/>
                </a:solidFill>
                <a:latin typeface="Meiryo UI" panose="020B0604030504040204" pitchFamily="50" charset="-128"/>
                <a:ea typeface="Meiryo UI" panose="020B0604030504040204" pitchFamily="50" charset="-128"/>
              </a:rPr>
              <a:t>された。</a:t>
            </a:r>
            <a:endParaRPr lang="en-US" altLang="ja-JP" sz="2000" spc="-150" dirty="0">
              <a:solidFill>
                <a:schemeClr val="tx1"/>
              </a:solidFill>
              <a:latin typeface="Meiryo UI" panose="020B0604030504040204" pitchFamily="50" charset="-128"/>
              <a:ea typeface="Meiryo UI" panose="020B0604030504040204" pitchFamily="50" charset="-128"/>
            </a:endParaRPr>
          </a:p>
        </p:txBody>
      </p:sp>
      <p:sp>
        <p:nvSpPr>
          <p:cNvPr id="15" name="角丸四角形 14"/>
          <p:cNvSpPr/>
          <p:nvPr/>
        </p:nvSpPr>
        <p:spPr>
          <a:xfrm>
            <a:off x="7835562" y="4897726"/>
            <a:ext cx="6025768" cy="792000"/>
          </a:xfrm>
          <a:prstGeom prst="roundRect">
            <a:avLst>
              <a:gd name="adj" fmla="val 26193"/>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2000" b="1" dirty="0">
                <a:solidFill>
                  <a:schemeClr val="tx1"/>
                </a:solidFill>
                <a:latin typeface="Meiryo UI" pitchFamily="50" charset="-128"/>
                <a:ea typeface="Meiryo UI" pitchFamily="50" charset="-128"/>
                <a:cs typeface="Meiryo UI" pitchFamily="50" charset="-128"/>
              </a:rPr>
              <a:t>公益社団法人</a:t>
            </a:r>
            <a:r>
              <a:rPr lang="en-US" altLang="ja-JP" sz="2000" b="1" dirty="0">
                <a:solidFill>
                  <a:schemeClr val="tx1"/>
                </a:solidFill>
                <a:latin typeface="Meiryo UI" pitchFamily="50" charset="-128"/>
                <a:ea typeface="Meiryo UI" pitchFamily="50" charset="-128"/>
                <a:cs typeface="Meiryo UI" pitchFamily="50" charset="-128"/>
              </a:rPr>
              <a:t>2025</a:t>
            </a:r>
            <a:r>
              <a:rPr lang="ja-JP" altLang="en-US" sz="2000" b="1" dirty="0">
                <a:solidFill>
                  <a:schemeClr val="tx1"/>
                </a:solidFill>
                <a:latin typeface="Meiryo UI" pitchFamily="50" charset="-128"/>
                <a:ea typeface="Meiryo UI" pitchFamily="50" charset="-128"/>
                <a:cs typeface="Meiryo UI" pitchFamily="50" charset="-128"/>
              </a:rPr>
              <a:t>年日本国際博覧会協会への</a:t>
            </a:r>
            <a:endParaRPr lang="en-US" altLang="ja-JP" sz="2000" b="1" dirty="0">
              <a:solidFill>
                <a:schemeClr val="tx1"/>
              </a:solidFill>
              <a:latin typeface="Meiryo UI" pitchFamily="50" charset="-128"/>
              <a:ea typeface="Meiryo UI" pitchFamily="50" charset="-128"/>
              <a:cs typeface="Meiryo UI" pitchFamily="50" charset="-128"/>
            </a:endParaRPr>
          </a:p>
          <a:p>
            <a:pPr defTabSz="1317269">
              <a:defRPr/>
            </a:pPr>
            <a:r>
              <a:rPr lang="ja-JP" altLang="en-US" sz="2000" b="1" dirty="0">
                <a:solidFill>
                  <a:schemeClr val="tx1"/>
                </a:solidFill>
                <a:latin typeface="Meiryo UI" pitchFamily="50" charset="-128"/>
                <a:ea typeface="Meiryo UI" pitchFamily="50" charset="-128"/>
                <a:cs typeface="Meiryo UI" pitchFamily="50" charset="-128"/>
              </a:rPr>
              <a:t>水素利活用策の提案（</a:t>
            </a:r>
            <a:r>
              <a:rPr lang="en-US" altLang="ja-JP" sz="2000" b="1" dirty="0">
                <a:solidFill>
                  <a:schemeClr val="tx1"/>
                </a:solidFill>
                <a:latin typeface="Meiryo UI" pitchFamily="50" charset="-128"/>
                <a:ea typeface="Meiryo UI" pitchFamily="50" charset="-128"/>
                <a:cs typeface="Meiryo UI" pitchFamily="50" charset="-128"/>
              </a:rPr>
              <a:t>2020</a:t>
            </a:r>
            <a:r>
              <a:rPr lang="ja-JP" altLang="en-US" sz="2000" b="1" dirty="0">
                <a:solidFill>
                  <a:schemeClr val="tx1"/>
                </a:solidFill>
                <a:latin typeface="Meiryo UI" pitchFamily="50" charset="-128"/>
                <a:ea typeface="Meiryo UI" pitchFamily="50" charset="-128"/>
                <a:cs typeface="Meiryo UI" pitchFamily="50" charset="-128"/>
              </a:rPr>
              <a:t>年８月）</a:t>
            </a:r>
          </a:p>
        </p:txBody>
      </p:sp>
      <p:sp>
        <p:nvSpPr>
          <p:cNvPr id="80" name="タイトル 1"/>
          <p:cNvSpPr txBox="1">
            <a:spLocks/>
          </p:cNvSpPr>
          <p:nvPr/>
        </p:nvSpPr>
        <p:spPr>
          <a:xfrm>
            <a:off x="14885143" y="3240"/>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smtClean="0"/>
              <a:t>５</a:t>
            </a:r>
            <a:endParaRPr lang="ja-JP" altLang="en-US" sz="1600" b="1" dirty="0"/>
          </a:p>
        </p:txBody>
      </p:sp>
      <p:sp>
        <p:nvSpPr>
          <p:cNvPr id="17" name="正方形/長方形 16"/>
          <p:cNvSpPr/>
          <p:nvPr/>
        </p:nvSpPr>
        <p:spPr>
          <a:xfrm>
            <a:off x="113071" y="376336"/>
            <a:ext cx="15255252" cy="144209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72000" tIns="0" rIns="0" bIns="0" rtlCol="0" anchor="ctr" anchorCtr="0">
            <a:noAutofit/>
          </a:bodyPr>
          <a:lstStyle/>
          <a:p>
            <a:pPr eaLnBrk="0" hangingPunct="0"/>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水素</a:t>
            </a:r>
            <a:r>
              <a:rPr lang="ja-JP" altLang="en-US" sz="2400" dirty="0">
                <a:solidFill>
                  <a:schemeClr val="tx1"/>
                </a:solidFill>
                <a:latin typeface="Meiryo UI" panose="020B0604030504040204" pitchFamily="50" charset="-128"/>
                <a:ea typeface="Meiryo UI" panose="020B0604030504040204" pitchFamily="50" charset="-128"/>
              </a:rPr>
              <a:t>の「利用」分野を中心に、プロジェクトを積極的に推進するとして、産学官の交流やアイデア創出を図るとともに、</a:t>
            </a:r>
            <a:endParaRPr lang="en-US" altLang="ja-JP" sz="2400" dirty="0">
              <a:solidFill>
                <a:schemeClr val="tx1"/>
              </a:solidFill>
              <a:latin typeface="Meiryo UI" panose="020B0604030504040204" pitchFamily="50" charset="-128"/>
              <a:ea typeface="Meiryo UI" panose="020B0604030504040204" pitchFamily="50" charset="-128"/>
            </a:endParaRPr>
          </a:p>
          <a:p>
            <a:pPr eaLnBrk="0" hangingPunct="0"/>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モビリティや</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フォークリフト</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(FL)</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の活用、業務・産業用</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水素の利用の幅の拡大に向けて取り組んできた。</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46988" y="9595296"/>
            <a:ext cx="15255252" cy="87146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72000" tIns="0" rIns="0" bIns="0" rtlCol="0" anchor="ctr" anchorCtr="0">
            <a:noAutofit/>
          </a:bodyPr>
          <a:lstStyle/>
          <a:p>
            <a:pPr algn="ctr" eaLnBrk="0" hangingPunct="0">
              <a:spcBef>
                <a:spcPts val="600"/>
              </a:spcBef>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現時点では、一部の先行的な取組にとどまっており、</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水素の利用のエリア・幅の更なる拡大に向けた取組が必要</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下矢印 1"/>
          <p:cNvSpPr/>
          <p:nvPr/>
        </p:nvSpPr>
        <p:spPr bwMode="auto">
          <a:xfrm>
            <a:off x="6804546" y="9388877"/>
            <a:ext cx="1512168" cy="408942"/>
          </a:xfrm>
          <a:prstGeom prst="downArrow">
            <a:avLst>
              <a:gd name="adj1" fmla="val 50000"/>
              <a:gd name="adj2" fmla="val 50000"/>
            </a:avLst>
          </a:prstGeom>
          <a:solidFill>
            <a:schemeClr val="tx2"/>
          </a:solidFill>
          <a:ln>
            <a:noFill/>
          </a:ln>
          <a:effectLst/>
        </p:spPr>
        <p:txBody>
          <a:bodyPr vert="horz" wrap="square" lIns="91429" tIns="45715" rIns="91429" bIns="45715" numCol="1" rtlCol="0" anchor="ctr" anchorCtr="0" compatLnSpc="1">
            <a:prstTxWarp prst="textNoShape">
              <a:avLst/>
            </a:prstTxWarp>
            <a:spAutoFit/>
          </a:bodyPr>
          <a:lstStyle/>
          <a:p>
            <a:pPr algn="ctr" eaLnBrk="0" hangingPunct="0"/>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034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6309"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spc="300" dirty="0" smtClean="0">
                <a:solidFill>
                  <a:schemeClr val="bg1"/>
                </a:solidFill>
              </a:rPr>
              <a:t>「</a:t>
            </a:r>
            <a:r>
              <a:rPr lang="en-US" altLang="ja-JP" sz="3200" b="1" spc="300" dirty="0" smtClean="0">
                <a:solidFill>
                  <a:schemeClr val="bg1"/>
                </a:solidFill>
              </a:rPr>
              <a:t>H</a:t>
            </a:r>
            <a:r>
              <a:rPr lang="en-US" altLang="ja-JP" sz="2800" b="1" spc="300" dirty="0" smtClean="0">
                <a:solidFill>
                  <a:schemeClr val="bg1"/>
                </a:solidFill>
              </a:rPr>
              <a:t>2</a:t>
            </a:r>
            <a:r>
              <a:rPr lang="en-US" altLang="ja-JP" sz="3200" b="1" spc="300" dirty="0" smtClean="0">
                <a:solidFill>
                  <a:schemeClr val="bg1"/>
                </a:solidFill>
              </a:rPr>
              <a:t>Osaka</a:t>
            </a:r>
            <a:r>
              <a:rPr lang="ja-JP" altLang="en-US" sz="3200" b="1" spc="300" dirty="0" smtClean="0">
                <a:solidFill>
                  <a:schemeClr val="bg1"/>
                </a:solidFill>
              </a:rPr>
              <a:t>ビジョン２０２２」の</a:t>
            </a:r>
            <a:r>
              <a:rPr lang="ja-JP" altLang="en-US" sz="3200" b="1" spc="300" dirty="0">
                <a:solidFill>
                  <a:schemeClr val="bg1"/>
                </a:solidFill>
              </a:rPr>
              <a:t>取組の基本</a:t>
            </a:r>
            <a:r>
              <a:rPr lang="ja-JP" altLang="en-US" sz="3200" b="1" spc="300" dirty="0" smtClean="0">
                <a:solidFill>
                  <a:schemeClr val="bg1"/>
                </a:solidFill>
              </a:rPr>
              <a:t>方針</a:t>
            </a:r>
            <a:endParaRPr lang="ja-JP" altLang="en-US" sz="3200" b="1" spc="300" dirty="0">
              <a:solidFill>
                <a:schemeClr val="bg1"/>
              </a:solidFill>
            </a:endParaRPr>
          </a:p>
        </p:txBody>
      </p:sp>
      <p:sp>
        <p:nvSpPr>
          <p:cNvPr id="8" name="角丸四角形 7"/>
          <p:cNvSpPr/>
          <p:nvPr/>
        </p:nvSpPr>
        <p:spPr>
          <a:xfrm>
            <a:off x="373638" y="2394496"/>
            <a:ext cx="6731279" cy="468000"/>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2000" b="1" dirty="0">
                <a:solidFill>
                  <a:schemeClr val="bg1"/>
                </a:solidFill>
                <a:latin typeface="Meiryo UI" pitchFamily="50" charset="-128"/>
                <a:ea typeface="Meiryo UI" pitchFamily="50" charset="-128"/>
                <a:cs typeface="Meiryo UI" pitchFamily="50" charset="-128"/>
              </a:rPr>
              <a:t>産学官プラットフォームとしての機能</a:t>
            </a:r>
            <a:endParaRPr lang="ja-JP" altLang="en-US" sz="1800" b="1" dirty="0">
              <a:solidFill>
                <a:schemeClr val="bg1"/>
              </a:solidFill>
              <a:latin typeface="Meiryo UI" pitchFamily="50" charset="-128"/>
              <a:ea typeface="Meiryo UI" pitchFamily="50" charset="-128"/>
              <a:cs typeface="Meiryo UI" pitchFamily="50" charset="-128"/>
            </a:endParaRPr>
          </a:p>
        </p:txBody>
      </p:sp>
      <p:sp>
        <p:nvSpPr>
          <p:cNvPr id="5" name="角丸四角形 4"/>
          <p:cNvSpPr/>
          <p:nvPr/>
        </p:nvSpPr>
        <p:spPr bwMode="auto">
          <a:xfrm>
            <a:off x="107802" y="2178472"/>
            <a:ext cx="15293360" cy="7992888"/>
          </a:xfrm>
          <a:prstGeom prst="roundRect">
            <a:avLst>
              <a:gd name="adj" fmla="val 2038"/>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8281458" y="2394496"/>
            <a:ext cx="6732000" cy="468000"/>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2000" b="1" dirty="0">
                <a:latin typeface="Meiryo UI" pitchFamily="50" charset="-128"/>
                <a:ea typeface="Meiryo UI" pitchFamily="50" charset="-128"/>
                <a:cs typeface="Meiryo UI" pitchFamily="50" charset="-128"/>
              </a:rPr>
              <a:t>基本的な役割分担</a:t>
            </a:r>
          </a:p>
        </p:txBody>
      </p:sp>
      <p:sp>
        <p:nvSpPr>
          <p:cNvPr id="57" name="Rectangle 3"/>
          <p:cNvSpPr>
            <a:spLocks noChangeArrowheads="1"/>
          </p:cNvSpPr>
          <p:nvPr/>
        </p:nvSpPr>
        <p:spPr bwMode="auto">
          <a:xfrm>
            <a:off x="8742892" y="9157973"/>
            <a:ext cx="6238877" cy="79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普及啓発にあたっては、水素について「よくわからない」「不安だ」</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800" dirty="0">
                <a:latin typeface="Meiryo UI" panose="020B0604030504040204" pitchFamily="50" charset="-128"/>
                <a:ea typeface="Meiryo UI" panose="020B0604030504040204" pitchFamily="50" charset="-128"/>
                <a:cs typeface="Meiryo UI" panose="020B0604030504040204" pitchFamily="50" charset="-128"/>
              </a:rPr>
              <a:t>　　 と感じている府民に正しく理解してもらうことにも重点を置く</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a:xfrm>
            <a:off x="2236137" y="8509901"/>
            <a:ext cx="3240000" cy="525291"/>
          </a:xfrm>
          <a:prstGeom prst="roundRect">
            <a:avLst>
              <a:gd name="adj" fmla="val 50000"/>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1086" tIns="45139" rIns="71086" bIns="45139"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プロジェクトの創出・事業化</a:t>
            </a:r>
          </a:p>
        </p:txBody>
      </p:sp>
      <p:sp>
        <p:nvSpPr>
          <p:cNvPr id="95" name="下矢印 24"/>
          <p:cNvSpPr/>
          <p:nvPr/>
        </p:nvSpPr>
        <p:spPr bwMode="auto">
          <a:xfrm>
            <a:off x="590561" y="7421394"/>
            <a:ext cx="6406007" cy="864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schemeClr>
              </a:gs>
              <a:gs pos="50000">
                <a:schemeClr val="accent1">
                  <a:lumMod val="60000"/>
                  <a:lumOff val="40000"/>
                </a:schemeClr>
              </a:gs>
              <a:gs pos="100000">
                <a:schemeClr val="accent1">
                  <a:lumMod val="20000"/>
                  <a:lumOff val="80000"/>
                  <a:alpha val="28000"/>
                </a:schemeClr>
              </a:gs>
            </a:gsLst>
            <a:lin ang="16200000" scaled="1"/>
            <a:tileRect/>
          </a:gradFill>
          <a:ln w="9525">
            <a:noFill/>
            <a:miter lim="800000"/>
            <a:headEnd/>
            <a:tailEnd/>
          </a:ln>
          <a:effectLst/>
        </p:spPr>
        <p:txBody>
          <a:bodyPr vert="horz" wrap="square" lIns="90268" tIns="45134" rIns="90268" bIns="45134"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31425" y="6081038"/>
            <a:ext cx="1346106" cy="9000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バス</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研究会</a:t>
            </a:r>
          </a:p>
        </p:txBody>
      </p:sp>
      <p:sp>
        <p:nvSpPr>
          <p:cNvPr id="52" name="角丸四角形 51"/>
          <p:cNvSpPr/>
          <p:nvPr/>
        </p:nvSpPr>
        <p:spPr>
          <a:xfrm>
            <a:off x="2002056" y="6097733"/>
            <a:ext cx="1346106" cy="9000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船</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研究会</a:t>
            </a:r>
          </a:p>
        </p:txBody>
      </p:sp>
      <p:sp>
        <p:nvSpPr>
          <p:cNvPr id="47" name="下矢印 24"/>
          <p:cNvSpPr/>
          <p:nvPr/>
        </p:nvSpPr>
        <p:spPr bwMode="auto">
          <a:xfrm rot="1673698">
            <a:off x="755058" y="4733635"/>
            <a:ext cx="838344" cy="1260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下矢印 24"/>
          <p:cNvSpPr/>
          <p:nvPr/>
        </p:nvSpPr>
        <p:spPr bwMode="auto">
          <a:xfrm rot="19728348">
            <a:off x="6066614" y="4736745"/>
            <a:ext cx="838344" cy="1260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下矢印 24"/>
          <p:cNvSpPr/>
          <p:nvPr/>
        </p:nvSpPr>
        <p:spPr bwMode="auto">
          <a:xfrm rot="1098733">
            <a:off x="2228225" y="4710515"/>
            <a:ext cx="838344" cy="1260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下矢印 24"/>
          <p:cNvSpPr/>
          <p:nvPr/>
        </p:nvSpPr>
        <p:spPr bwMode="auto">
          <a:xfrm rot="20147985">
            <a:off x="4375988" y="4727185"/>
            <a:ext cx="838344" cy="1260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1494506" y="4878332"/>
            <a:ext cx="4733976" cy="516285"/>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279" tIns="0" rIns="90279" bIns="0"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地域特性、産学官のシーズ・ニーズを踏まえ</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取組内容別に研究会等を立上げ</a:t>
            </a:r>
          </a:p>
        </p:txBody>
      </p:sp>
      <p:sp>
        <p:nvSpPr>
          <p:cNvPr id="103" name="角丸四角形 102"/>
          <p:cNvSpPr/>
          <p:nvPr/>
        </p:nvSpPr>
        <p:spPr>
          <a:xfrm>
            <a:off x="4307919" y="6116544"/>
            <a:ext cx="3075615" cy="892228"/>
          </a:xfrm>
          <a:prstGeom prst="roundRect">
            <a:avLst>
              <a:gd name="adj" fmla="val 23411"/>
            </a:avLst>
          </a:prstGeom>
          <a:solidFill>
            <a:schemeClr val="bg1"/>
          </a:solid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000" tIns="45139" rIns="71086" bIns="45139"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会員からの提案を踏まえ、勉強会等で事前に課題整理した上で、適宜、設置</a:t>
            </a:r>
          </a:p>
        </p:txBody>
      </p:sp>
      <p:sp>
        <p:nvSpPr>
          <p:cNvPr id="19" name="角丸四角形 18"/>
          <p:cNvSpPr/>
          <p:nvPr/>
        </p:nvSpPr>
        <p:spPr>
          <a:xfrm>
            <a:off x="313660" y="3434003"/>
            <a:ext cx="7223253" cy="3868095"/>
          </a:xfrm>
          <a:prstGeom prst="roundRect">
            <a:avLst>
              <a:gd name="adj" fmla="val 13838"/>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ja-JP" altLang="en-US" dirty="0">
              <a:solidFill>
                <a:schemeClr val="tx1"/>
              </a:solidFill>
            </a:endParaRPr>
          </a:p>
        </p:txBody>
      </p:sp>
      <p:sp>
        <p:nvSpPr>
          <p:cNvPr id="20" name="角丸四角形 19"/>
          <p:cNvSpPr/>
          <p:nvPr/>
        </p:nvSpPr>
        <p:spPr>
          <a:xfrm>
            <a:off x="1642441" y="3109301"/>
            <a:ext cx="4203286" cy="47753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H</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ビジョン推進会議</a:t>
            </a:r>
          </a:p>
        </p:txBody>
      </p:sp>
      <p:sp>
        <p:nvSpPr>
          <p:cNvPr id="33" name="円/楕円 32"/>
          <p:cNvSpPr/>
          <p:nvPr/>
        </p:nvSpPr>
        <p:spPr>
          <a:xfrm>
            <a:off x="560619" y="3652208"/>
            <a:ext cx="1548000" cy="9152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717092" y="3692004"/>
            <a:ext cx="1264574" cy="875489"/>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立案</a:t>
            </a:r>
          </a:p>
        </p:txBody>
      </p:sp>
      <p:sp>
        <p:nvSpPr>
          <p:cNvPr id="42" name="円/楕円 41"/>
          <p:cNvSpPr/>
          <p:nvPr/>
        </p:nvSpPr>
        <p:spPr>
          <a:xfrm>
            <a:off x="2257947" y="3652208"/>
            <a:ext cx="1548000" cy="9152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652602" y="3652208"/>
            <a:ext cx="1548000" cy="9152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楕円 39"/>
          <p:cNvSpPr/>
          <p:nvPr/>
        </p:nvSpPr>
        <p:spPr>
          <a:xfrm>
            <a:off x="3955275" y="3656886"/>
            <a:ext cx="1548000" cy="9152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90"/>
          <p:cNvSpPr/>
          <p:nvPr/>
        </p:nvSpPr>
        <p:spPr>
          <a:xfrm>
            <a:off x="2362515" y="3771504"/>
            <a:ext cx="1421305" cy="654716"/>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産学官の</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交流活性化</a:t>
            </a:r>
          </a:p>
        </p:txBody>
      </p:sp>
      <p:sp>
        <p:nvSpPr>
          <p:cNvPr id="92" name="角丸四角形 91"/>
          <p:cNvSpPr/>
          <p:nvPr/>
        </p:nvSpPr>
        <p:spPr>
          <a:xfrm>
            <a:off x="4099812" y="3736485"/>
            <a:ext cx="1264574" cy="654716"/>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集約・発信</a:t>
            </a:r>
          </a:p>
        </p:txBody>
      </p:sp>
      <p:sp>
        <p:nvSpPr>
          <p:cNvPr id="93" name="角丸四角形 92"/>
          <p:cNvSpPr/>
          <p:nvPr/>
        </p:nvSpPr>
        <p:spPr>
          <a:xfrm>
            <a:off x="5740149" y="3771504"/>
            <a:ext cx="1424437" cy="654716"/>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アイデア</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創出の「場」</a:t>
            </a:r>
          </a:p>
        </p:txBody>
      </p:sp>
      <p:sp>
        <p:nvSpPr>
          <p:cNvPr id="62" name="正方形/長方形 61"/>
          <p:cNvSpPr/>
          <p:nvPr/>
        </p:nvSpPr>
        <p:spPr>
          <a:xfrm>
            <a:off x="82922" y="594296"/>
            <a:ext cx="15362584" cy="14584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106616" tIns="0" rIns="90268" bIns="0" rtlCol="0" anchor="ctr" anchorCtr="0">
            <a:noAutofit/>
          </a:bodyPr>
          <a:lstStyle/>
          <a:p>
            <a:pPr marL="342900" lvl="0" indent="-342900">
              <a:buFont typeface="Wingdings" panose="05000000000000000000" pitchFamily="2" charset="2"/>
              <a:buChar char="Ø"/>
              <a:defRPr/>
            </a:pPr>
            <a:r>
              <a:rPr lang="ja-JP" altLang="en-US" sz="2800" dirty="0">
                <a:solidFill>
                  <a:schemeClr val="tx1"/>
                </a:solidFill>
                <a:latin typeface="Meiryo UI" pitchFamily="50" charset="-128"/>
                <a:ea typeface="Meiryo UI" pitchFamily="50" charset="-128"/>
                <a:cs typeface="Meiryo UI" pitchFamily="50" charset="-128"/>
              </a:rPr>
              <a:t>産学官の交流を深め、水素社会実現に向けた</a:t>
            </a:r>
            <a:r>
              <a:rPr lang="ja-JP" altLang="en-US" sz="2800" b="1" dirty="0">
                <a:solidFill>
                  <a:schemeClr val="tx1"/>
                </a:solidFill>
                <a:latin typeface="Meiryo UI" pitchFamily="50" charset="-128"/>
                <a:ea typeface="Meiryo UI" pitchFamily="50" charset="-128"/>
                <a:cs typeface="Meiryo UI" pitchFamily="50" charset="-128"/>
              </a:rPr>
              <a:t>アイデアを創出</a:t>
            </a:r>
            <a:r>
              <a:rPr lang="ja-JP" altLang="en-US" sz="2800" dirty="0">
                <a:solidFill>
                  <a:schemeClr val="tx1"/>
                </a:solidFill>
                <a:latin typeface="Meiryo UI" pitchFamily="50" charset="-128"/>
                <a:ea typeface="Meiryo UI" pitchFamily="50" charset="-128"/>
                <a:cs typeface="Meiryo UI" pitchFamily="50" charset="-128"/>
              </a:rPr>
              <a:t>する。</a:t>
            </a:r>
          </a:p>
          <a:p>
            <a:pPr marL="342900" lvl="0" indent="-342900">
              <a:buFont typeface="Wingdings" panose="05000000000000000000" pitchFamily="2" charset="2"/>
              <a:buChar char="Ø"/>
              <a:defRPr/>
            </a:pPr>
            <a:r>
              <a:rPr lang="ja-JP" altLang="en-US" sz="2800" dirty="0">
                <a:solidFill>
                  <a:schemeClr val="tx1"/>
                </a:solidFill>
                <a:latin typeface="Meiryo UI" pitchFamily="50" charset="-128"/>
                <a:ea typeface="Meiryo UI" pitchFamily="50" charset="-128"/>
                <a:cs typeface="Meiryo UI" pitchFamily="50" charset="-128"/>
              </a:rPr>
              <a:t>新たな</a:t>
            </a:r>
            <a:r>
              <a:rPr lang="ja-JP" altLang="en-US" sz="2800" b="1" dirty="0">
                <a:solidFill>
                  <a:schemeClr val="tx1"/>
                </a:solidFill>
                <a:latin typeface="Meiryo UI" pitchFamily="50" charset="-128"/>
                <a:ea typeface="Meiryo UI" pitchFamily="50" charset="-128"/>
                <a:cs typeface="Meiryo UI" pitchFamily="50" charset="-128"/>
              </a:rPr>
              <a:t>プロジェクトを創出</a:t>
            </a:r>
            <a:r>
              <a:rPr lang="ja-JP" altLang="en-US" sz="2800" dirty="0">
                <a:solidFill>
                  <a:schemeClr val="tx1"/>
                </a:solidFill>
                <a:latin typeface="Meiryo UI" pitchFamily="50" charset="-128"/>
                <a:ea typeface="Meiryo UI" pitchFamily="50" charset="-128"/>
                <a:cs typeface="Meiryo UI" pitchFamily="50" charset="-128"/>
              </a:rPr>
              <a:t>し、</a:t>
            </a:r>
            <a:r>
              <a:rPr lang="ja-JP" altLang="en-US" sz="2800" b="1" dirty="0">
                <a:solidFill>
                  <a:schemeClr val="tx1"/>
                </a:solidFill>
                <a:latin typeface="Meiryo UI" pitchFamily="50" charset="-128"/>
                <a:ea typeface="Meiryo UI" pitchFamily="50" charset="-128"/>
                <a:cs typeface="Meiryo UI" pitchFamily="50" charset="-128"/>
              </a:rPr>
              <a:t>技術の開発・実証や事業化に向けた</a:t>
            </a:r>
            <a:r>
              <a:rPr lang="ja-JP" altLang="en-US" sz="2800" b="1" dirty="0" smtClean="0">
                <a:solidFill>
                  <a:schemeClr val="tx1"/>
                </a:solidFill>
                <a:latin typeface="Meiryo UI" pitchFamily="50" charset="-128"/>
                <a:ea typeface="Meiryo UI" pitchFamily="50" charset="-128"/>
                <a:cs typeface="Meiryo UI" pitchFamily="50" charset="-128"/>
              </a:rPr>
              <a:t>取組を</a:t>
            </a:r>
            <a:r>
              <a:rPr lang="ja-JP" altLang="en-US" sz="2800" b="1" dirty="0">
                <a:solidFill>
                  <a:schemeClr val="tx1"/>
                </a:solidFill>
                <a:latin typeface="Meiryo UI" pitchFamily="50" charset="-128"/>
                <a:ea typeface="Meiryo UI" pitchFamily="50" charset="-128"/>
                <a:cs typeface="Meiryo UI" pitchFamily="50" charset="-128"/>
              </a:rPr>
              <a:t>推進</a:t>
            </a:r>
            <a:r>
              <a:rPr lang="ja-JP" altLang="en-US" sz="2800" dirty="0">
                <a:solidFill>
                  <a:schemeClr val="tx1"/>
                </a:solidFill>
                <a:latin typeface="Meiryo UI" pitchFamily="50" charset="-128"/>
                <a:ea typeface="Meiryo UI" pitchFamily="50" charset="-128"/>
                <a:cs typeface="Meiryo UI" pitchFamily="50" charset="-128"/>
              </a:rPr>
              <a:t>する。</a:t>
            </a:r>
          </a:p>
          <a:p>
            <a:pPr marL="342900" lvl="0" indent="-342900">
              <a:buFont typeface="Wingdings" panose="05000000000000000000" pitchFamily="2" charset="2"/>
              <a:buChar char="Ø"/>
              <a:defRPr/>
            </a:pPr>
            <a:r>
              <a:rPr lang="ja-JP" altLang="en-US" sz="2800" dirty="0">
                <a:solidFill>
                  <a:schemeClr val="tx1"/>
                </a:solidFill>
                <a:latin typeface="Meiryo UI" pitchFamily="50" charset="-128"/>
                <a:ea typeface="Meiryo UI" pitchFamily="50" charset="-128"/>
                <a:cs typeface="Meiryo UI" pitchFamily="50" charset="-128"/>
              </a:rPr>
              <a:t>水素の利用拡大につながる</a:t>
            </a:r>
            <a:r>
              <a:rPr lang="ja-JP" altLang="en-US" sz="2800" b="1" dirty="0">
                <a:solidFill>
                  <a:schemeClr val="tx1"/>
                </a:solidFill>
                <a:latin typeface="Meiryo UI" pitchFamily="50" charset="-128"/>
                <a:ea typeface="Meiryo UI" pitchFamily="50" charset="-128"/>
                <a:cs typeface="Meiryo UI" pitchFamily="50" charset="-128"/>
              </a:rPr>
              <a:t>普及啓発を展開</a:t>
            </a:r>
            <a:r>
              <a:rPr lang="ja-JP" altLang="en-US" sz="2800" dirty="0">
                <a:solidFill>
                  <a:schemeClr val="tx1"/>
                </a:solidFill>
                <a:latin typeface="Meiryo UI" pitchFamily="50" charset="-128"/>
                <a:ea typeface="Meiryo UI" pitchFamily="50" charset="-128"/>
                <a:cs typeface="Meiryo UI" pitchFamily="50" charset="-128"/>
              </a:rPr>
              <a:t>するとともに、</a:t>
            </a:r>
            <a:r>
              <a:rPr lang="ja-JP" altLang="en-US" sz="2800" b="1" dirty="0">
                <a:solidFill>
                  <a:schemeClr val="tx1"/>
                </a:solidFill>
                <a:latin typeface="Meiryo UI" pitchFamily="50" charset="-128"/>
                <a:ea typeface="Meiryo UI" pitchFamily="50" charset="-128"/>
                <a:cs typeface="Meiryo UI" pitchFamily="50" charset="-128"/>
              </a:rPr>
              <a:t>合理的な規制緩和</a:t>
            </a:r>
            <a:r>
              <a:rPr lang="ja-JP" altLang="en-US" sz="2800" dirty="0">
                <a:solidFill>
                  <a:schemeClr val="tx1"/>
                </a:solidFill>
                <a:latin typeface="Meiryo UI" pitchFamily="50" charset="-128"/>
                <a:ea typeface="Meiryo UI" pitchFamily="50" charset="-128"/>
                <a:cs typeface="Meiryo UI" pitchFamily="50" charset="-128"/>
              </a:rPr>
              <a:t>を提案・要望する。</a:t>
            </a:r>
            <a:endParaRPr lang="en-US" altLang="ja-JP" sz="2800" dirty="0">
              <a:solidFill>
                <a:schemeClr val="tx1"/>
              </a:solidFill>
              <a:latin typeface="Meiryo UI" pitchFamily="50" charset="-128"/>
              <a:ea typeface="Meiryo UI" pitchFamily="50" charset="-128"/>
              <a:cs typeface="Meiryo UI" pitchFamily="50" charset="-128"/>
            </a:endParaRPr>
          </a:p>
        </p:txBody>
      </p:sp>
      <p:sp>
        <p:nvSpPr>
          <p:cNvPr id="60" name="タイトル 1"/>
          <p:cNvSpPr txBox="1">
            <a:spLocks/>
          </p:cNvSpPr>
          <p:nvPr/>
        </p:nvSpPr>
        <p:spPr>
          <a:xfrm>
            <a:off x="14862656" y="72045"/>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smtClean="0"/>
              <a:t>６</a:t>
            </a:r>
            <a:endParaRPr lang="ja-JP" altLang="en-US" sz="1600" b="1" dirty="0"/>
          </a:p>
        </p:txBody>
      </p:sp>
      <p:sp>
        <p:nvSpPr>
          <p:cNvPr id="54" name="角丸四角形 98">
            <a:extLst>
              <a:ext uri="{FF2B5EF4-FFF2-40B4-BE49-F238E27FC236}">
                <a16:creationId xmlns:a16="http://schemas.microsoft.com/office/drawing/2014/main" id="{A54AE0A9-D4D4-4914-8E39-FDB60A833E92}"/>
              </a:ext>
            </a:extLst>
          </p:cNvPr>
          <p:cNvSpPr/>
          <p:nvPr/>
        </p:nvSpPr>
        <p:spPr>
          <a:xfrm>
            <a:off x="499531" y="9331822"/>
            <a:ext cx="3240000" cy="525291"/>
          </a:xfrm>
          <a:prstGeom prst="roundRect">
            <a:avLst>
              <a:gd name="adj" fmla="val 50000"/>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1086" tIns="45139" rIns="71086" bIns="45139"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普及啓発の展開</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98">
            <a:extLst>
              <a:ext uri="{FF2B5EF4-FFF2-40B4-BE49-F238E27FC236}">
                <a16:creationId xmlns:a16="http://schemas.microsoft.com/office/drawing/2014/main" id="{F85B46A9-5007-4EF1-A149-5D6A9EBF80E7}"/>
              </a:ext>
            </a:extLst>
          </p:cNvPr>
          <p:cNvSpPr/>
          <p:nvPr/>
        </p:nvSpPr>
        <p:spPr>
          <a:xfrm>
            <a:off x="3996594" y="9337235"/>
            <a:ext cx="3240000" cy="525291"/>
          </a:xfrm>
          <a:prstGeom prst="roundRect">
            <a:avLst>
              <a:gd name="adj" fmla="val 50000"/>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1086" tIns="45139" rIns="71086" bIns="45139"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合理的な規制緩和</a:t>
            </a:r>
          </a:p>
        </p:txBody>
      </p:sp>
      <p:sp>
        <p:nvSpPr>
          <p:cNvPr id="61" name="Rectangle 3">
            <a:extLst>
              <a:ext uri="{FF2B5EF4-FFF2-40B4-BE49-F238E27FC236}">
                <a16:creationId xmlns:a16="http://schemas.microsoft.com/office/drawing/2014/main" id="{B50C5B1D-DEED-4237-A6AF-AA8A9E6C1B4A}"/>
              </a:ext>
            </a:extLst>
          </p:cNvPr>
          <p:cNvSpPr>
            <a:spLocks noChangeArrowheads="1"/>
          </p:cNvSpPr>
          <p:nvPr/>
        </p:nvSpPr>
        <p:spPr bwMode="auto">
          <a:xfrm>
            <a:off x="8664093" y="2980429"/>
            <a:ext cx="6853421"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800" dirty="0">
                <a:latin typeface="Meiryo UI" panose="020B0604030504040204" pitchFamily="50" charset="-128"/>
                <a:ea typeface="Meiryo UI" panose="020B0604030504040204" pitchFamily="50" charset="-128"/>
                <a:cs typeface="Meiryo UI" panose="020B0604030504040204" pitchFamily="50" charset="-128"/>
              </a:rPr>
              <a:t>構成メンバーの特性や強みに応じた役割分担のもと、</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取組を</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4" name="グループ化 63">
            <a:extLst>
              <a:ext uri="{FF2B5EF4-FFF2-40B4-BE49-F238E27FC236}">
                <a16:creationId xmlns:a16="http://schemas.microsoft.com/office/drawing/2014/main" id="{242C0790-4C68-48FA-9257-24B0F4DBBF62}"/>
              </a:ext>
            </a:extLst>
          </p:cNvPr>
          <p:cNvGrpSpPr/>
          <p:nvPr/>
        </p:nvGrpSpPr>
        <p:grpSpPr>
          <a:xfrm flipH="1">
            <a:off x="8963632" y="4045405"/>
            <a:ext cx="5319350" cy="4213930"/>
            <a:chOff x="4653918" y="8236107"/>
            <a:chExt cx="824521" cy="842922"/>
          </a:xfrm>
        </p:grpSpPr>
        <p:sp>
          <p:nvSpPr>
            <p:cNvPr id="65" name="直角三角形 64">
              <a:extLst>
                <a:ext uri="{FF2B5EF4-FFF2-40B4-BE49-F238E27FC236}">
                  <a16:creationId xmlns:a16="http://schemas.microsoft.com/office/drawing/2014/main" id="{2B76C977-4F8E-4637-8C6D-FE81F1E89465}"/>
                </a:ext>
              </a:extLst>
            </p:cNvPr>
            <p:cNvSpPr/>
            <p:nvPr/>
          </p:nvSpPr>
          <p:spPr bwMode="auto">
            <a:xfrm>
              <a:off x="4653918" y="8236107"/>
              <a:ext cx="819200" cy="839818"/>
            </a:xfrm>
            <a:prstGeom prst="rtTriangle">
              <a:avLst/>
            </a:prstGeom>
            <a:solidFill>
              <a:schemeClr val="accent2">
                <a:lumMod val="40000"/>
                <a:lumOff val="60000"/>
              </a:schemeClr>
            </a:solidFill>
            <a:ln>
              <a:noFill/>
            </a:ln>
            <a:effectLst/>
          </p:spPr>
          <p:txBody>
            <a:bodyPr vert="horz" wrap="square" lIns="91419" tIns="45710" rIns="91419" bIns="4571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直角三角形 66">
              <a:extLst>
                <a:ext uri="{FF2B5EF4-FFF2-40B4-BE49-F238E27FC236}">
                  <a16:creationId xmlns:a16="http://schemas.microsoft.com/office/drawing/2014/main" id="{27914E0E-8428-423E-AA61-35580D9A5718}"/>
                </a:ext>
              </a:extLst>
            </p:cNvPr>
            <p:cNvSpPr/>
            <p:nvPr/>
          </p:nvSpPr>
          <p:spPr bwMode="auto">
            <a:xfrm rot="10800000">
              <a:off x="4659239" y="8239211"/>
              <a:ext cx="819200" cy="839818"/>
            </a:xfrm>
            <a:prstGeom prst="rtTriangle">
              <a:avLst/>
            </a:prstGeom>
            <a:solidFill>
              <a:schemeClr val="tx2">
                <a:lumMod val="40000"/>
                <a:lumOff val="60000"/>
              </a:schemeClr>
            </a:solidFill>
            <a:ln>
              <a:noFill/>
            </a:ln>
            <a:effectLst/>
          </p:spPr>
          <p:txBody>
            <a:bodyPr vert="horz" wrap="square" lIns="91419" tIns="45710" rIns="91419" bIns="4571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8" name="正方形/長方形 67">
            <a:extLst>
              <a:ext uri="{FF2B5EF4-FFF2-40B4-BE49-F238E27FC236}">
                <a16:creationId xmlns:a16="http://schemas.microsoft.com/office/drawing/2014/main" id="{1E41C528-A212-4347-A6D5-FCEEA5D0644C}"/>
              </a:ext>
            </a:extLst>
          </p:cNvPr>
          <p:cNvSpPr/>
          <p:nvPr/>
        </p:nvSpPr>
        <p:spPr>
          <a:xfrm>
            <a:off x="8963630" y="3696191"/>
            <a:ext cx="5302187" cy="33766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相対的に企業が担うウエイトが高い取組</a:t>
            </a:r>
          </a:p>
        </p:txBody>
      </p:sp>
      <p:sp>
        <p:nvSpPr>
          <p:cNvPr id="69" name="正方形/長方形 68">
            <a:extLst>
              <a:ext uri="{FF2B5EF4-FFF2-40B4-BE49-F238E27FC236}">
                <a16:creationId xmlns:a16="http://schemas.microsoft.com/office/drawing/2014/main" id="{0C1C3A48-7994-4D57-98DB-2D9D1069F419}"/>
              </a:ext>
            </a:extLst>
          </p:cNvPr>
          <p:cNvSpPr/>
          <p:nvPr/>
        </p:nvSpPr>
        <p:spPr>
          <a:xfrm>
            <a:off x="8963630" y="8309297"/>
            <a:ext cx="5319352" cy="33766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相対的に行政が担うウエイトが高い取組</a:t>
            </a:r>
          </a:p>
        </p:txBody>
      </p:sp>
      <p:sp>
        <p:nvSpPr>
          <p:cNvPr id="70" name="正方形/長方形 69">
            <a:extLst>
              <a:ext uri="{FF2B5EF4-FFF2-40B4-BE49-F238E27FC236}">
                <a16:creationId xmlns:a16="http://schemas.microsoft.com/office/drawing/2014/main" id="{4F7680CA-252F-44A9-8F8B-BF03CBED250E}"/>
              </a:ext>
            </a:extLst>
          </p:cNvPr>
          <p:cNvSpPr/>
          <p:nvPr/>
        </p:nvSpPr>
        <p:spPr bwMode="auto">
          <a:xfrm>
            <a:off x="9002730" y="6800847"/>
            <a:ext cx="1439857" cy="1429366"/>
          </a:xfrm>
          <a:prstGeom prst="rect">
            <a:avLst/>
          </a:prstGeom>
          <a:solidFill>
            <a:schemeClr val="tx2">
              <a:lumMod val="40000"/>
              <a:lumOff val="60000"/>
            </a:schemeClr>
          </a:solidFill>
          <a:ln>
            <a:noFill/>
          </a:ln>
          <a:effectLst/>
        </p:spPr>
        <p:txBody>
          <a:bodyPr vert="horz" wrap="square" lIns="91429" tIns="45715" rIns="91429" bIns="45715" numCol="1" rtlCol="0" anchor="ctr" anchorCtr="0" compatLnSpc="1">
            <a:prstTxWarp prst="textNoShape">
              <a:avLst/>
            </a:prstTxWarp>
            <a:noAutofit/>
          </a:bodyPr>
          <a:lstStyle/>
          <a:p>
            <a:pPr algn="ctr" eaLnBrk="0" hangingPunct="0"/>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a:extLst>
              <a:ext uri="{FF2B5EF4-FFF2-40B4-BE49-F238E27FC236}">
                <a16:creationId xmlns:a16="http://schemas.microsoft.com/office/drawing/2014/main" id="{8DF7A8E9-2914-4583-9CAD-D48B5B6E3B0E}"/>
              </a:ext>
            </a:extLst>
          </p:cNvPr>
          <p:cNvSpPr/>
          <p:nvPr/>
        </p:nvSpPr>
        <p:spPr bwMode="auto">
          <a:xfrm>
            <a:off x="12825961" y="4045405"/>
            <a:ext cx="1439857" cy="936000"/>
          </a:xfrm>
          <a:prstGeom prst="rect">
            <a:avLst/>
          </a:prstGeom>
          <a:solidFill>
            <a:schemeClr val="accent2">
              <a:lumMod val="40000"/>
              <a:lumOff val="60000"/>
            </a:schemeClr>
          </a:solidFill>
          <a:ln>
            <a:noFill/>
          </a:ln>
          <a:effectLst/>
        </p:spPr>
        <p:txBody>
          <a:bodyPr vert="horz" wrap="square" lIns="91429" tIns="45715" rIns="91429" bIns="45715" numCol="1" rtlCol="0" anchor="ctr" anchorCtr="0" compatLnSpc="1">
            <a:prstTxWarp prst="textNoShape">
              <a:avLst/>
            </a:prstTxWarp>
            <a:noAutofit/>
          </a:bodyPr>
          <a:lstStyle/>
          <a:p>
            <a:pPr algn="ctr" eaLnBrk="0" hangingPunct="0"/>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63">
            <a:extLst>
              <a:ext uri="{FF2B5EF4-FFF2-40B4-BE49-F238E27FC236}">
                <a16:creationId xmlns:a16="http://schemas.microsoft.com/office/drawing/2014/main" id="{BAED3A10-F96F-4AA2-9C14-BD0522A4AED1}"/>
              </a:ext>
            </a:extLst>
          </p:cNvPr>
          <p:cNvSpPr/>
          <p:nvPr/>
        </p:nvSpPr>
        <p:spPr>
          <a:xfrm>
            <a:off x="9677121" y="4341267"/>
            <a:ext cx="4168415" cy="828000"/>
          </a:xfrm>
          <a:prstGeom prst="roundRect">
            <a:avLst>
              <a:gd name="adj" fmla="val 35622"/>
            </a:avLst>
          </a:prstGeom>
          <a:solidFill>
            <a:schemeClr val="accent4">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技術開発</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製品開発</a:t>
            </a:r>
          </a:p>
        </p:txBody>
      </p:sp>
      <p:sp>
        <p:nvSpPr>
          <p:cNvPr id="74" name="角丸四角形 66">
            <a:extLst>
              <a:ext uri="{FF2B5EF4-FFF2-40B4-BE49-F238E27FC236}">
                <a16:creationId xmlns:a16="http://schemas.microsoft.com/office/drawing/2014/main" id="{C5C8ADC6-C3D8-4B15-BBA2-359D3FE9D133}"/>
              </a:ext>
            </a:extLst>
          </p:cNvPr>
          <p:cNvSpPr/>
          <p:nvPr/>
        </p:nvSpPr>
        <p:spPr>
          <a:xfrm>
            <a:off x="9680494" y="5560268"/>
            <a:ext cx="4168415" cy="828000"/>
          </a:xfrm>
          <a:prstGeom prst="roundRect">
            <a:avLst>
              <a:gd name="adj" fmla="val 35622"/>
            </a:avLst>
          </a:prstGeom>
          <a:solidFill>
            <a:schemeClr val="accent4">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実証事業</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ショーケース</a:t>
            </a:r>
          </a:p>
        </p:txBody>
      </p:sp>
      <p:sp>
        <p:nvSpPr>
          <p:cNvPr id="76" name="角丸四角形 68">
            <a:extLst>
              <a:ext uri="{FF2B5EF4-FFF2-40B4-BE49-F238E27FC236}">
                <a16:creationId xmlns:a16="http://schemas.microsoft.com/office/drawing/2014/main" id="{702FD2CB-9295-4C97-A5C9-9628666270C2}"/>
              </a:ext>
            </a:extLst>
          </p:cNvPr>
          <p:cNvSpPr/>
          <p:nvPr/>
        </p:nvSpPr>
        <p:spPr>
          <a:xfrm>
            <a:off x="9666754" y="6768715"/>
            <a:ext cx="4168415" cy="501657"/>
          </a:xfrm>
          <a:prstGeom prst="roundRect">
            <a:avLst>
              <a:gd name="adj" fmla="val 35622"/>
            </a:avLst>
          </a:prstGeom>
          <a:solidFill>
            <a:schemeClr val="accent4">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普及啓発</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69">
            <a:extLst>
              <a:ext uri="{FF2B5EF4-FFF2-40B4-BE49-F238E27FC236}">
                <a16:creationId xmlns:a16="http://schemas.microsoft.com/office/drawing/2014/main" id="{630A4124-D474-43AD-8807-1770BC8E08A6}"/>
              </a:ext>
            </a:extLst>
          </p:cNvPr>
          <p:cNvSpPr/>
          <p:nvPr/>
        </p:nvSpPr>
        <p:spPr>
          <a:xfrm>
            <a:off x="9674964" y="7533827"/>
            <a:ext cx="4168415" cy="501657"/>
          </a:xfrm>
          <a:prstGeom prst="roundRect">
            <a:avLst>
              <a:gd name="adj" fmla="val 35622"/>
            </a:avLst>
          </a:prstGeom>
          <a:solidFill>
            <a:schemeClr val="accent4">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合理的な規制緩和</a:t>
            </a:r>
          </a:p>
        </p:txBody>
      </p:sp>
    </p:spTree>
    <p:extLst>
      <p:ext uri="{BB962C8B-B14F-4D97-AF65-F5344CB8AC3E}">
        <p14:creationId xmlns:p14="http://schemas.microsoft.com/office/powerpoint/2010/main" val="264011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角丸四角形 108">
            <a:extLst>
              <a:ext uri="{FF2B5EF4-FFF2-40B4-BE49-F238E27FC236}">
                <a16:creationId xmlns:a16="http://schemas.microsoft.com/office/drawing/2014/main" id="{55CDFDED-6816-4847-A39D-CE071D504DDA}"/>
              </a:ext>
            </a:extLst>
          </p:cNvPr>
          <p:cNvSpPr/>
          <p:nvPr/>
        </p:nvSpPr>
        <p:spPr>
          <a:xfrm>
            <a:off x="14190002" y="4626744"/>
            <a:ext cx="1008000" cy="5580000"/>
          </a:xfrm>
          <a:prstGeom prst="roundRect">
            <a:avLst>
              <a:gd name="adj" fmla="val 735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106616" tIns="213257" rIns="106616" bIns="177714" rtlCol="0" anchor="ctr"/>
          <a:lstStyle/>
          <a:p>
            <a:r>
              <a:rPr lang="ja-JP" altLang="en-US" sz="18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カーボンニュートラル</a:t>
            </a:r>
            <a:endParaRPr lang="en-US" altLang="ja-JP" sz="18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8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／エネルギーセキュリティの向上／グリーン成長</a:t>
            </a:r>
          </a:p>
        </p:txBody>
      </p:sp>
      <p:sp>
        <p:nvSpPr>
          <p:cNvPr id="125" name="右矢印 4">
            <a:extLst>
              <a:ext uri="{FF2B5EF4-FFF2-40B4-BE49-F238E27FC236}">
                <a16:creationId xmlns:a16="http://schemas.microsoft.com/office/drawing/2014/main" id="{400279D5-C246-494C-B421-FC41D58FB587}"/>
              </a:ext>
            </a:extLst>
          </p:cNvPr>
          <p:cNvSpPr/>
          <p:nvPr/>
        </p:nvSpPr>
        <p:spPr>
          <a:xfrm>
            <a:off x="11396721" y="4843360"/>
            <a:ext cx="2904241" cy="4824000"/>
          </a:xfrm>
          <a:custGeom>
            <a:avLst/>
            <a:gdLst>
              <a:gd name="connsiteX0" fmla="*/ 0 w 1656000"/>
              <a:gd name="connsiteY0" fmla="*/ 0 h 2916000"/>
              <a:gd name="connsiteX1" fmla="*/ 1404603 w 1656000"/>
              <a:gd name="connsiteY1" fmla="*/ 0 h 2916000"/>
              <a:gd name="connsiteX2" fmla="*/ 1404603 w 1656000"/>
              <a:gd name="connsiteY2" fmla="*/ 0 h 2916000"/>
              <a:gd name="connsiteX3" fmla="*/ 1656000 w 1656000"/>
              <a:gd name="connsiteY3" fmla="*/ 1458000 h 2916000"/>
              <a:gd name="connsiteX4" fmla="*/ 1404603 w 1656000"/>
              <a:gd name="connsiteY4" fmla="*/ 2916000 h 2916000"/>
              <a:gd name="connsiteX5" fmla="*/ 1404603 w 1656000"/>
              <a:gd name="connsiteY5" fmla="*/ 2916000 h 2916000"/>
              <a:gd name="connsiteX6" fmla="*/ 0 w 1656000"/>
              <a:gd name="connsiteY6" fmla="*/ 2916000 h 2916000"/>
              <a:gd name="connsiteX7" fmla="*/ 0 w 1656000"/>
              <a:gd name="connsiteY7" fmla="*/ 0 h 2916000"/>
              <a:gd name="connsiteX0" fmla="*/ 0 w 1656000"/>
              <a:gd name="connsiteY0" fmla="*/ 810490 h 2916000"/>
              <a:gd name="connsiteX1" fmla="*/ 1404603 w 1656000"/>
              <a:gd name="connsiteY1" fmla="*/ 0 h 2916000"/>
              <a:gd name="connsiteX2" fmla="*/ 1404603 w 1656000"/>
              <a:gd name="connsiteY2" fmla="*/ 0 h 2916000"/>
              <a:gd name="connsiteX3" fmla="*/ 1656000 w 1656000"/>
              <a:gd name="connsiteY3" fmla="*/ 1458000 h 2916000"/>
              <a:gd name="connsiteX4" fmla="*/ 1404603 w 1656000"/>
              <a:gd name="connsiteY4" fmla="*/ 2916000 h 2916000"/>
              <a:gd name="connsiteX5" fmla="*/ 1404603 w 1656000"/>
              <a:gd name="connsiteY5" fmla="*/ 2916000 h 2916000"/>
              <a:gd name="connsiteX6" fmla="*/ 0 w 1656000"/>
              <a:gd name="connsiteY6" fmla="*/ 2916000 h 2916000"/>
              <a:gd name="connsiteX7" fmla="*/ 0 w 1656000"/>
              <a:gd name="connsiteY7" fmla="*/ 810490 h 2916000"/>
              <a:gd name="connsiteX0" fmla="*/ 0 w 1656000"/>
              <a:gd name="connsiteY0" fmla="*/ 251140 h 2916000"/>
              <a:gd name="connsiteX1" fmla="*/ 1404603 w 1656000"/>
              <a:gd name="connsiteY1" fmla="*/ 0 h 2916000"/>
              <a:gd name="connsiteX2" fmla="*/ 1404603 w 1656000"/>
              <a:gd name="connsiteY2" fmla="*/ 0 h 2916000"/>
              <a:gd name="connsiteX3" fmla="*/ 1656000 w 1656000"/>
              <a:gd name="connsiteY3" fmla="*/ 1458000 h 2916000"/>
              <a:gd name="connsiteX4" fmla="*/ 1404603 w 1656000"/>
              <a:gd name="connsiteY4" fmla="*/ 2916000 h 2916000"/>
              <a:gd name="connsiteX5" fmla="*/ 1404603 w 1656000"/>
              <a:gd name="connsiteY5" fmla="*/ 2916000 h 2916000"/>
              <a:gd name="connsiteX6" fmla="*/ 0 w 1656000"/>
              <a:gd name="connsiteY6" fmla="*/ 2916000 h 2916000"/>
              <a:gd name="connsiteX7" fmla="*/ 0 w 1656000"/>
              <a:gd name="connsiteY7" fmla="*/ 251140 h 2916000"/>
              <a:gd name="connsiteX0" fmla="*/ 0 w 1560462"/>
              <a:gd name="connsiteY0" fmla="*/ 251140 h 2916000"/>
              <a:gd name="connsiteX1" fmla="*/ 1404603 w 1560462"/>
              <a:gd name="connsiteY1" fmla="*/ 0 h 2916000"/>
              <a:gd name="connsiteX2" fmla="*/ 1404603 w 1560462"/>
              <a:gd name="connsiteY2" fmla="*/ 0 h 2916000"/>
              <a:gd name="connsiteX3" fmla="*/ 1560462 w 1560462"/>
              <a:gd name="connsiteY3" fmla="*/ 1458000 h 2916000"/>
              <a:gd name="connsiteX4" fmla="*/ 1404603 w 1560462"/>
              <a:gd name="connsiteY4" fmla="*/ 2916000 h 2916000"/>
              <a:gd name="connsiteX5" fmla="*/ 1404603 w 1560462"/>
              <a:gd name="connsiteY5" fmla="*/ 2916000 h 2916000"/>
              <a:gd name="connsiteX6" fmla="*/ 0 w 1560462"/>
              <a:gd name="connsiteY6" fmla="*/ 2916000 h 2916000"/>
              <a:gd name="connsiteX7" fmla="*/ 0 w 1560462"/>
              <a:gd name="connsiteY7" fmla="*/ 251140 h 2916000"/>
              <a:gd name="connsiteX0" fmla="*/ 0 w 1575999"/>
              <a:gd name="connsiteY0" fmla="*/ 0 h 2943868"/>
              <a:gd name="connsiteX1" fmla="*/ 1420140 w 1575999"/>
              <a:gd name="connsiteY1" fmla="*/ 27868 h 2943868"/>
              <a:gd name="connsiteX2" fmla="*/ 1420140 w 1575999"/>
              <a:gd name="connsiteY2" fmla="*/ 27868 h 2943868"/>
              <a:gd name="connsiteX3" fmla="*/ 1575999 w 1575999"/>
              <a:gd name="connsiteY3" fmla="*/ 1485868 h 2943868"/>
              <a:gd name="connsiteX4" fmla="*/ 1420140 w 1575999"/>
              <a:gd name="connsiteY4" fmla="*/ 2943868 h 2943868"/>
              <a:gd name="connsiteX5" fmla="*/ 1420140 w 1575999"/>
              <a:gd name="connsiteY5" fmla="*/ 2943868 h 2943868"/>
              <a:gd name="connsiteX6" fmla="*/ 15537 w 1575999"/>
              <a:gd name="connsiteY6" fmla="*/ 2943868 h 2943868"/>
              <a:gd name="connsiteX7" fmla="*/ 0 w 1575999"/>
              <a:gd name="connsiteY7" fmla="*/ 0 h 2943868"/>
              <a:gd name="connsiteX0" fmla="*/ 0 w 1575999"/>
              <a:gd name="connsiteY0" fmla="*/ 0 h 2929918"/>
              <a:gd name="connsiteX1" fmla="*/ 1420140 w 1575999"/>
              <a:gd name="connsiteY1" fmla="*/ 13918 h 2929918"/>
              <a:gd name="connsiteX2" fmla="*/ 1420140 w 1575999"/>
              <a:gd name="connsiteY2" fmla="*/ 13918 h 2929918"/>
              <a:gd name="connsiteX3" fmla="*/ 1575999 w 1575999"/>
              <a:gd name="connsiteY3" fmla="*/ 1471918 h 2929918"/>
              <a:gd name="connsiteX4" fmla="*/ 1420140 w 1575999"/>
              <a:gd name="connsiteY4" fmla="*/ 2929918 h 2929918"/>
              <a:gd name="connsiteX5" fmla="*/ 1420140 w 1575999"/>
              <a:gd name="connsiteY5" fmla="*/ 2929918 h 2929918"/>
              <a:gd name="connsiteX6" fmla="*/ 15537 w 1575999"/>
              <a:gd name="connsiteY6" fmla="*/ 2929918 h 2929918"/>
              <a:gd name="connsiteX7" fmla="*/ 0 w 1575999"/>
              <a:gd name="connsiteY7" fmla="*/ 0 h 2929918"/>
              <a:gd name="connsiteX0" fmla="*/ 0 w 1575999"/>
              <a:gd name="connsiteY0" fmla="*/ 13982 h 2916000"/>
              <a:gd name="connsiteX1" fmla="*/ 1420140 w 1575999"/>
              <a:gd name="connsiteY1" fmla="*/ 0 h 2916000"/>
              <a:gd name="connsiteX2" fmla="*/ 1420140 w 1575999"/>
              <a:gd name="connsiteY2" fmla="*/ 0 h 2916000"/>
              <a:gd name="connsiteX3" fmla="*/ 1575999 w 1575999"/>
              <a:gd name="connsiteY3" fmla="*/ 1458000 h 2916000"/>
              <a:gd name="connsiteX4" fmla="*/ 1420140 w 1575999"/>
              <a:gd name="connsiteY4" fmla="*/ 2916000 h 2916000"/>
              <a:gd name="connsiteX5" fmla="*/ 1420140 w 1575999"/>
              <a:gd name="connsiteY5" fmla="*/ 2916000 h 2916000"/>
              <a:gd name="connsiteX6" fmla="*/ 15537 w 1575999"/>
              <a:gd name="connsiteY6" fmla="*/ 2916000 h 2916000"/>
              <a:gd name="connsiteX7" fmla="*/ 0 w 1575999"/>
              <a:gd name="connsiteY7" fmla="*/ 13982 h 2916000"/>
              <a:gd name="connsiteX0" fmla="*/ 0 w 1583767"/>
              <a:gd name="connsiteY0" fmla="*/ 32 h 2916000"/>
              <a:gd name="connsiteX1" fmla="*/ 1427908 w 1583767"/>
              <a:gd name="connsiteY1" fmla="*/ 0 h 2916000"/>
              <a:gd name="connsiteX2" fmla="*/ 1427908 w 1583767"/>
              <a:gd name="connsiteY2" fmla="*/ 0 h 2916000"/>
              <a:gd name="connsiteX3" fmla="*/ 1583767 w 1583767"/>
              <a:gd name="connsiteY3" fmla="*/ 1458000 h 2916000"/>
              <a:gd name="connsiteX4" fmla="*/ 1427908 w 1583767"/>
              <a:gd name="connsiteY4" fmla="*/ 2916000 h 2916000"/>
              <a:gd name="connsiteX5" fmla="*/ 1427908 w 1583767"/>
              <a:gd name="connsiteY5" fmla="*/ 2916000 h 2916000"/>
              <a:gd name="connsiteX6" fmla="*/ 23305 w 1583767"/>
              <a:gd name="connsiteY6" fmla="*/ 2916000 h 2916000"/>
              <a:gd name="connsiteX7" fmla="*/ 0 w 1583767"/>
              <a:gd name="connsiteY7" fmla="*/ 32 h 29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67" h="2916000">
                <a:moveTo>
                  <a:pt x="0" y="32"/>
                </a:moveTo>
                <a:lnTo>
                  <a:pt x="1427908" y="0"/>
                </a:lnTo>
                <a:lnTo>
                  <a:pt x="1427908" y="0"/>
                </a:lnTo>
                <a:lnTo>
                  <a:pt x="1583767" y="1458000"/>
                </a:lnTo>
                <a:lnTo>
                  <a:pt x="1427908" y="2916000"/>
                </a:lnTo>
                <a:lnTo>
                  <a:pt x="1427908" y="2916000"/>
                </a:lnTo>
                <a:lnTo>
                  <a:pt x="23305" y="2916000"/>
                </a:lnTo>
                <a:lnTo>
                  <a:pt x="0" y="32"/>
                </a:lnTo>
                <a:close/>
              </a:path>
            </a:pathLst>
          </a:custGeom>
          <a:gradFill flip="none" rotWithShape="1">
            <a:gsLst>
              <a:gs pos="0">
                <a:srgbClr val="00B050"/>
              </a:gs>
              <a:gs pos="26000">
                <a:srgbClr val="00B050"/>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endParaRPr kumimoji="1" lang="ja-JP" altLang="en-US" dirty="0">
              <a:solidFill>
                <a:schemeClr val="tx1"/>
              </a:solidFill>
            </a:endParaRPr>
          </a:p>
        </p:txBody>
      </p:sp>
      <p:sp>
        <p:nvSpPr>
          <p:cNvPr id="81" name="右矢印 80"/>
          <p:cNvSpPr/>
          <p:nvPr/>
        </p:nvSpPr>
        <p:spPr>
          <a:xfrm>
            <a:off x="3061058" y="9220036"/>
            <a:ext cx="8460000" cy="432000"/>
          </a:xfrm>
          <a:prstGeom prst="rightArrow">
            <a:avLst>
              <a:gd name="adj1" fmla="val 100000"/>
              <a:gd name="adj2" fmla="val 17849"/>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5" name="右矢印 74"/>
          <p:cNvSpPr/>
          <p:nvPr/>
        </p:nvSpPr>
        <p:spPr>
          <a:xfrm>
            <a:off x="3060520" y="8744662"/>
            <a:ext cx="8460000" cy="432000"/>
          </a:xfrm>
          <a:prstGeom prst="rightArrow">
            <a:avLst>
              <a:gd name="adj1" fmla="val 100000"/>
              <a:gd name="adj2" fmla="val 17849"/>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8" name="右矢印 4">
            <a:extLst>
              <a:ext uri="{FF2B5EF4-FFF2-40B4-BE49-F238E27FC236}">
                <a16:creationId xmlns:a16="http://schemas.microsoft.com/office/drawing/2014/main" id="{400279D5-C246-494C-B421-FC41D58FB587}"/>
              </a:ext>
            </a:extLst>
          </p:cNvPr>
          <p:cNvSpPr/>
          <p:nvPr/>
        </p:nvSpPr>
        <p:spPr>
          <a:xfrm>
            <a:off x="7695264" y="4843176"/>
            <a:ext cx="3880636" cy="3276000"/>
          </a:xfrm>
          <a:custGeom>
            <a:avLst/>
            <a:gdLst>
              <a:gd name="connsiteX0" fmla="*/ 0 w 1656000"/>
              <a:gd name="connsiteY0" fmla="*/ 0 h 2916000"/>
              <a:gd name="connsiteX1" fmla="*/ 1404603 w 1656000"/>
              <a:gd name="connsiteY1" fmla="*/ 0 h 2916000"/>
              <a:gd name="connsiteX2" fmla="*/ 1404603 w 1656000"/>
              <a:gd name="connsiteY2" fmla="*/ 0 h 2916000"/>
              <a:gd name="connsiteX3" fmla="*/ 1656000 w 1656000"/>
              <a:gd name="connsiteY3" fmla="*/ 1458000 h 2916000"/>
              <a:gd name="connsiteX4" fmla="*/ 1404603 w 1656000"/>
              <a:gd name="connsiteY4" fmla="*/ 2916000 h 2916000"/>
              <a:gd name="connsiteX5" fmla="*/ 1404603 w 1656000"/>
              <a:gd name="connsiteY5" fmla="*/ 2916000 h 2916000"/>
              <a:gd name="connsiteX6" fmla="*/ 0 w 1656000"/>
              <a:gd name="connsiteY6" fmla="*/ 2916000 h 2916000"/>
              <a:gd name="connsiteX7" fmla="*/ 0 w 1656000"/>
              <a:gd name="connsiteY7" fmla="*/ 0 h 2916000"/>
              <a:gd name="connsiteX0" fmla="*/ 0 w 1656000"/>
              <a:gd name="connsiteY0" fmla="*/ 810490 h 2916000"/>
              <a:gd name="connsiteX1" fmla="*/ 1404603 w 1656000"/>
              <a:gd name="connsiteY1" fmla="*/ 0 h 2916000"/>
              <a:gd name="connsiteX2" fmla="*/ 1404603 w 1656000"/>
              <a:gd name="connsiteY2" fmla="*/ 0 h 2916000"/>
              <a:gd name="connsiteX3" fmla="*/ 1656000 w 1656000"/>
              <a:gd name="connsiteY3" fmla="*/ 1458000 h 2916000"/>
              <a:gd name="connsiteX4" fmla="*/ 1404603 w 1656000"/>
              <a:gd name="connsiteY4" fmla="*/ 2916000 h 2916000"/>
              <a:gd name="connsiteX5" fmla="*/ 1404603 w 1656000"/>
              <a:gd name="connsiteY5" fmla="*/ 2916000 h 2916000"/>
              <a:gd name="connsiteX6" fmla="*/ 0 w 1656000"/>
              <a:gd name="connsiteY6" fmla="*/ 2916000 h 2916000"/>
              <a:gd name="connsiteX7" fmla="*/ 0 w 1656000"/>
              <a:gd name="connsiteY7" fmla="*/ 810490 h 2916000"/>
              <a:gd name="connsiteX0" fmla="*/ 0 w 1656000"/>
              <a:gd name="connsiteY0" fmla="*/ 251140 h 2916000"/>
              <a:gd name="connsiteX1" fmla="*/ 1404603 w 1656000"/>
              <a:gd name="connsiteY1" fmla="*/ 0 h 2916000"/>
              <a:gd name="connsiteX2" fmla="*/ 1404603 w 1656000"/>
              <a:gd name="connsiteY2" fmla="*/ 0 h 2916000"/>
              <a:gd name="connsiteX3" fmla="*/ 1656000 w 1656000"/>
              <a:gd name="connsiteY3" fmla="*/ 1458000 h 2916000"/>
              <a:gd name="connsiteX4" fmla="*/ 1404603 w 1656000"/>
              <a:gd name="connsiteY4" fmla="*/ 2916000 h 2916000"/>
              <a:gd name="connsiteX5" fmla="*/ 1404603 w 1656000"/>
              <a:gd name="connsiteY5" fmla="*/ 2916000 h 2916000"/>
              <a:gd name="connsiteX6" fmla="*/ 0 w 1656000"/>
              <a:gd name="connsiteY6" fmla="*/ 2916000 h 2916000"/>
              <a:gd name="connsiteX7" fmla="*/ 0 w 1656000"/>
              <a:gd name="connsiteY7" fmla="*/ 251140 h 2916000"/>
              <a:gd name="connsiteX0" fmla="*/ 0 w 1560462"/>
              <a:gd name="connsiteY0" fmla="*/ 251140 h 2916000"/>
              <a:gd name="connsiteX1" fmla="*/ 1404603 w 1560462"/>
              <a:gd name="connsiteY1" fmla="*/ 0 h 2916000"/>
              <a:gd name="connsiteX2" fmla="*/ 1404603 w 1560462"/>
              <a:gd name="connsiteY2" fmla="*/ 0 h 2916000"/>
              <a:gd name="connsiteX3" fmla="*/ 1560462 w 1560462"/>
              <a:gd name="connsiteY3" fmla="*/ 1458000 h 2916000"/>
              <a:gd name="connsiteX4" fmla="*/ 1404603 w 1560462"/>
              <a:gd name="connsiteY4" fmla="*/ 2916000 h 2916000"/>
              <a:gd name="connsiteX5" fmla="*/ 1404603 w 1560462"/>
              <a:gd name="connsiteY5" fmla="*/ 2916000 h 2916000"/>
              <a:gd name="connsiteX6" fmla="*/ 0 w 1560462"/>
              <a:gd name="connsiteY6" fmla="*/ 2916000 h 2916000"/>
              <a:gd name="connsiteX7" fmla="*/ 0 w 1560462"/>
              <a:gd name="connsiteY7" fmla="*/ 251140 h 2916000"/>
              <a:gd name="connsiteX0" fmla="*/ 0 w 1575999"/>
              <a:gd name="connsiteY0" fmla="*/ 0 h 2943868"/>
              <a:gd name="connsiteX1" fmla="*/ 1420140 w 1575999"/>
              <a:gd name="connsiteY1" fmla="*/ 27868 h 2943868"/>
              <a:gd name="connsiteX2" fmla="*/ 1420140 w 1575999"/>
              <a:gd name="connsiteY2" fmla="*/ 27868 h 2943868"/>
              <a:gd name="connsiteX3" fmla="*/ 1575999 w 1575999"/>
              <a:gd name="connsiteY3" fmla="*/ 1485868 h 2943868"/>
              <a:gd name="connsiteX4" fmla="*/ 1420140 w 1575999"/>
              <a:gd name="connsiteY4" fmla="*/ 2943868 h 2943868"/>
              <a:gd name="connsiteX5" fmla="*/ 1420140 w 1575999"/>
              <a:gd name="connsiteY5" fmla="*/ 2943868 h 2943868"/>
              <a:gd name="connsiteX6" fmla="*/ 15537 w 1575999"/>
              <a:gd name="connsiteY6" fmla="*/ 2943868 h 2943868"/>
              <a:gd name="connsiteX7" fmla="*/ 0 w 1575999"/>
              <a:gd name="connsiteY7" fmla="*/ 0 h 2943868"/>
              <a:gd name="connsiteX0" fmla="*/ 0 w 1575999"/>
              <a:gd name="connsiteY0" fmla="*/ 0 h 2929918"/>
              <a:gd name="connsiteX1" fmla="*/ 1420140 w 1575999"/>
              <a:gd name="connsiteY1" fmla="*/ 13918 h 2929918"/>
              <a:gd name="connsiteX2" fmla="*/ 1420140 w 1575999"/>
              <a:gd name="connsiteY2" fmla="*/ 13918 h 2929918"/>
              <a:gd name="connsiteX3" fmla="*/ 1575999 w 1575999"/>
              <a:gd name="connsiteY3" fmla="*/ 1471918 h 2929918"/>
              <a:gd name="connsiteX4" fmla="*/ 1420140 w 1575999"/>
              <a:gd name="connsiteY4" fmla="*/ 2929918 h 2929918"/>
              <a:gd name="connsiteX5" fmla="*/ 1420140 w 1575999"/>
              <a:gd name="connsiteY5" fmla="*/ 2929918 h 2929918"/>
              <a:gd name="connsiteX6" fmla="*/ 15537 w 1575999"/>
              <a:gd name="connsiteY6" fmla="*/ 2929918 h 2929918"/>
              <a:gd name="connsiteX7" fmla="*/ 0 w 1575999"/>
              <a:gd name="connsiteY7" fmla="*/ 0 h 2929918"/>
              <a:gd name="connsiteX0" fmla="*/ 0 w 1575999"/>
              <a:gd name="connsiteY0" fmla="*/ 13982 h 2916000"/>
              <a:gd name="connsiteX1" fmla="*/ 1420140 w 1575999"/>
              <a:gd name="connsiteY1" fmla="*/ 0 h 2916000"/>
              <a:gd name="connsiteX2" fmla="*/ 1420140 w 1575999"/>
              <a:gd name="connsiteY2" fmla="*/ 0 h 2916000"/>
              <a:gd name="connsiteX3" fmla="*/ 1575999 w 1575999"/>
              <a:gd name="connsiteY3" fmla="*/ 1458000 h 2916000"/>
              <a:gd name="connsiteX4" fmla="*/ 1420140 w 1575999"/>
              <a:gd name="connsiteY4" fmla="*/ 2916000 h 2916000"/>
              <a:gd name="connsiteX5" fmla="*/ 1420140 w 1575999"/>
              <a:gd name="connsiteY5" fmla="*/ 2916000 h 2916000"/>
              <a:gd name="connsiteX6" fmla="*/ 15537 w 1575999"/>
              <a:gd name="connsiteY6" fmla="*/ 2916000 h 2916000"/>
              <a:gd name="connsiteX7" fmla="*/ 0 w 1575999"/>
              <a:gd name="connsiteY7" fmla="*/ 13982 h 2916000"/>
              <a:gd name="connsiteX0" fmla="*/ 0 w 1583767"/>
              <a:gd name="connsiteY0" fmla="*/ 32 h 2916000"/>
              <a:gd name="connsiteX1" fmla="*/ 1427908 w 1583767"/>
              <a:gd name="connsiteY1" fmla="*/ 0 h 2916000"/>
              <a:gd name="connsiteX2" fmla="*/ 1427908 w 1583767"/>
              <a:gd name="connsiteY2" fmla="*/ 0 h 2916000"/>
              <a:gd name="connsiteX3" fmla="*/ 1583767 w 1583767"/>
              <a:gd name="connsiteY3" fmla="*/ 1458000 h 2916000"/>
              <a:gd name="connsiteX4" fmla="*/ 1427908 w 1583767"/>
              <a:gd name="connsiteY4" fmla="*/ 2916000 h 2916000"/>
              <a:gd name="connsiteX5" fmla="*/ 1427908 w 1583767"/>
              <a:gd name="connsiteY5" fmla="*/ 2916000 h 2916000"/>
              <a:gd name="connsiteX6" fmla="*/ 23305 w 1583767"/>
              <a:gd name="connsiteY6" fmla="*/ 2916000 h 2916000"/>
              <a:gd name="connsiteX7" fmla="*/ 0 w 1583767"/>
              <a:gd name="connsiteY7" fmla="*/ 32 h 2916000"/>
              <a:gd name="connsiteX0" fmla="*/ 0 w 1548220"/>
              <a:gd name="connsiteY0" fmla="*/ 32 h 2916000"/>
              <a:gd name="connsiteX1" fmla="*/ 1427908 w 1548220"/>
              <a:gd name="connsiteY1" fmla="*/ 0 h 2916000"/>
              <a:gd name="connsiteX2" fmla="*/ 1427908 w 1548220"/>
              <a:gd name="connsiteY2" fmla="*/ 0 h 2916000"/>
              <a:gd name="connsiteX3" fmla="*/ 1548220 w 1548220"/>
              <a:gd name="connsiteY3" fmla="*/ 2906098 h 2916000"/>
              <a:gd name="connsiteX4" fmla="*/ 1427908 w 1548220"/>
              <a:gd name="connsiteY4" fmla="*/ 2916000 h 2916000"/>
              <a:gd name="connsiteX5" fmla="*/ 1427908 w 1548220"/>
              <a:gd name="connsiteY5" fmla="*/ 2916000 h 2916000"/>
              <a:gd name="connsiteX6" fmla="*/ 23305 w 1548220"/>
              <a:gd name="connsiteY6" fmla="*/ 2916000 h 2916000"/>
              <a:gd name="connsiteX7" fmla="*/ 0 w 1548220"/>
              <a:gd name="connsiteY7" fmla="*/ 32 h 2916000"/>
              <a:gd name="connsiteX0" fmla="*/ 0 w 1548220"/>
              <a:gd name="connsiteY0" fmla="*/ 15275 h 2931243"/>
              <a:gd name="connsiteX1" fmla="*/ 1427908 w 1548220"/>
              <a:gd name="connsiteY1" fmla="*/ 15243 h 2931243"/>
              <a:gd name="connsiteX2" fmla="*/ 1259060 w 1548220"/>
              <a:gd name="connsiteY2" fmla="*/ 0 h 2931243"/>
              <a:gd name="connsiteX3" fmla="*/ 1548220 w 1548220"/>
              <a:gd name="connsiteY3" fmla="*/ 2921341 h 2931243"/>
              <a:gd name="connsiteX4" fmla="*/ 1427908 w 1548220"/>
              <a:gd name="connsiteY4" fmla="*/ 2931243 h 2931243"/>
              <a:gd name="connsiteX5" fmla="*/ 1427908 w 1548220"/>
              <a:gd name="connsiteY5" fmla="*/ 2931243 h 2931243"/>
              <a:gd name="connsiteX6" fmla="*/ 23305 w 1548220"/>
              <a:gd name="connsiteY6" fmla="*/ 2931243 h 2931243"/>
              <a:gd name="connsiteX7" fmla="*/ 0 w 1548220"/>
              <a:gd name="connsiteY7" fmla="*/ 15275 h 2931243"/>
              <a:gd name="connsiteX0" fmla="*/ 0 w 1548220"/>
              <a:gd name="connsiteY0" fmla="*/ 30519 h 2946487"/>
              <a:gd name="connsiteX1" fmla="*/ 1427908 w 1548220"/>
              <a:gd name="connsiteY1" fmla="*/ 30487 h 2946487"/>
              <a:gd name="connsiteX2" fmla="*/ 1114833 w 1548220"/>
              <a:gd name="connsiteY2" fmla="*/ 0 h 2946487"/>
              <a:gd name="connsiteX3" fmla="*/ 1548220 w 1548220"/>
              <a:gd name="connsiteY3" fmla="*/ 2936585 h 2946487"/>
              <a:gd name="connsiteX4" fmla="*/ 1427908 w 1548220"/>
              <a:gd name="connsiteY4" fmla="*/ 2946487 h 2946487"/>
              <a:gd name="connsiteX5" fmla="*/ 1427908 w 1548220"/>
              <a:gd name="connsiteY5" fmla="*/ 2946487 h 2946487"/>
              <a:gd name="connsiteX6" fmla="*/ 23305 w 1548220"/>
              <a:gd name="connsiteY6" fmla="*/ 2946487 h 2946487"/>
              <a:gd name="connsiteX7" fmla="*/ 0 w 1548220"/>
              <a:gd name="connsiteY7" fmla="*/ 30519 h 2946487"/>
              <a:gd name="connsiteX0" fmla="*/ 0 w 1548220"/>
              <a:gd name="connsiteY0" fmla="*/ 1388 h 2917356"/>
              <a:gd name="connsiteX1" fmla="*/ 1427908 w 1548220"/>
              <a:gd name="connsiteY1" fmla="*/ 1356 h 2917356"/>
              <a:gd name="connsiteX2" fmla="*/ 1114833 w 1548220"/>
              <a:gd name="connsiteY2" fmla="*/ 0 h 2917356"/>
              <a:gd name="connsiteX3" fmla="*/ 1548220 w 1548220"/>
              <a:gd name="connsiteY3" fmla="*/ 2907454 h 2917356"/>
              <a:gd name="connsiteX4" fmla="*/ 1427908 w 1548220"/>
              <a:gd name="connsiteY4" fmla="*/ 2917356 h 2917356"/>
              <a:gd name="connsiteX5" fmla="*/ 1427908 w 1548220"/>
              <a:gd name="connsiteY5" fmla="*/ 2917356 h 2917356"/>
              <a:gd name="connsiteX6" fmla="*/ 23305 w 1548220"/>
              <a:gd name="connsiteY6" fmla="*/ 2917356 h 2917356"/>
              <a:gd name="connsiteX7" fmla="*/ 0 w 1548220"/>
              <a:gd name="connsiteY7" fmla="*/ 1388 h 291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220" h="2917356">
                <a:moveTo>
                  <a:pt x="0" y="1388"/>
                </a:moveTo>
                <a:lnTo>
                  <a:pt x="1427908" y="1356"/>
                </a:lnTo>
                <a:lnTo>
                  <a:pt x="1114833" y="0"/>
                </a:lnTo>
                <a:lnTo>
                  <a:pt x="1548220" y="2907454"/>
                </a:lnTo>
                <a:lnTo>
                  <a:pt x="1427908" y="2917356"/>
                </a:lnTo>
                <a:lnTo>
                  <a:pt x="1427908" y="2917356"/>
                </a:lnTo>
                <a:lnTo>
                  <a:pt x="23305" y="2917356"/>
                </a:lnTo>
                <a:lnTo>
                  <a:pt x="0" y="1388"/>
                </a:lnTo>
                <a:close/>
              </a:path>
            </a:pathLst>
          </a:custGeom>
          <a:gradFill flip="none" rotWithShape="1">
            <a:gsLst>
              <a:gs pos="0">
                <a:schemeClr val="tx2">
                  <a:lumMod val="60000"/>
                  <a:lumOff val="40000"/>
                </a:schemeClr>
              </a:gs>
              <a:gs pos="50000">
                <a:schemeClr val="accent1">
                  <a:lumMod val="40000"/>
                  <a:lumOff val="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endParaRPr kumimoji="1" lang="ja-JP" altLang="en-US" dirty="0">
              <a:solidFill>
                <a:schemeClr val="tx1"/>
              </a:solidFill>
            </a:endParaRPr>
          </a:p>
        </p:txBody>
      </p:sp>
      <p:sp>
        <p:nvSpPr>
          <p:cNvPr id="4"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spc="300" dirty="0" smtClean="0">
                <a:solidFill>
                  <a:schemeClr val="bg1"/>
                </a:solidFill>
              </a:rPr>
              <a:t>取組</a:t>
            </a:r>
            <a:r>
              <a:rPr lang="ja-JP" altLang="en-US" sz="3200" b="1" spc="300" dirty="0">
                <a:solidFill>
                  <a:schemeClr val="bg1"/>
                </a:solidFill>
              </a:rPr>
              <a:t>の</a:t>
            </a:r>
            <a:r>
              <a:rPr lang="ja-JP" altLang="en-US" sz="3200" b="1" spc="300" dirty="0" smtClean="0">
                <a:solidFill>
                  <a:schemeClr val="bg1"/>
                </a:solidFill>
              </a:rPr>
              <a:t>方向性</a:t>
            </a:r>
            <a:endParaRPr lang="ja-JP" altLang="en-US" sz="3200" b="1" spc="300" dirty="0">
              <a:solidFill>
                <a:schemeClr val="bg1"/>
              </a:solidFill>
            </a:endParaRPr>
          </a:p>
        </p:txBody>
      </p:sp>
      <p:sp>
        <p:nvSpPr>
          <p:cNvPr id="19" name="Rectangle 3"/>
          <p:cNvSpPr>
            <a:spLocks noChangeArrowheads="1"/>
          </p:cNvSpPr>
          <p:nvPr/>
        </p:nvSpPr>
        <p:spPr bwMode="auto">
          <a:xfrm>
            <a:off x="35794" y="620638"/>
            <a:ext cx="15445506" cy="2493938"/>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628" tIns="0" rIns="106628"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282121" indent="-282121" eaLnBrk="0" hangingPunct="0">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水素の需要拡大を図るための取組は、国・自治体・事業者が一体となって長期にわたって推進していく必要がある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・引き続き</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大学等研究機関</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中小企業も巻き込みながら水素関連技術の研究開発を推進しつつ</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当面の間</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水素</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利用の</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幅</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の拡大につながる</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ような</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新たなプロジェクトを創出し</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事業化につなげる。</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とりわけ、</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万博を契機としたプロジェクト</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の実現</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0"/>
              </a:spcBef>
            </a:pP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向けて産学官一体で取り組んでいく</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万博を契機に</a:t>
            </a:r>
            <a:r>
              <a:rPr lang="en-US" altLang="ja-JP" sz="2400"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水素の社会</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受容性等の向上や</a:t>
            </a:r>
            <a:r>
              <a:rPr lang="ja-JP" altLang="en-US" sz="2400" spc="-1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関連技術</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等の事業化の加速</a:t>
            </a:r>
            <a:r>
              <a:rPr lang="ja-JP" altLang="en-US" sz="2400" spc="-1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関連産業の振興</a:t>
            </a:r>
            <a:r>
              <a:rPr lang="ja-JP" altLang="en-US" sz="2400" spc="-1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とりわけ府内中</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小</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0"/>
              </a:spcBef>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へ</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のビジネスチャンス拡大</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等を図る</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2400"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中長期的</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視点からの取組を推進しつつ</a:t>
            </a:r>
            <a:r>
              <a:rPr lang="en-US" altLang="ja-JP" sz="2400" spc="-1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水素の</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フリー化についても進めて</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いく</a:t>
            </a:r>
          </a:p>
        </p:txBody>
      </p:sp>
      <p:sp>
        <p:nvSpPr>
          <p:cNvPr id="9" name="サブタイトル 2"/>
          <p:cNvSpPr txBox="1">
            <a:spLocks/>
          </p:cNvSpPr>
          <p:nvPr/>
        </p:nvSpPr>
        <p:spPr>
          <a:xfrm>
            <a:off x="8109691" y="5016535"/>
            <a:ext cx="3287030" cy="2402173"/>
          </a:xfrm>
          <a:prstGeom prst="rect">
            <a:avLst/>
          </a:prstGeom>
          <a:noFill/>
          <a:ln>
            <a:noFill/>
            <a:prstDash val="solid"/>
          </a:ln>
        </p:spPr>
        <p:txBody>
          <a:bodyPr vert="horz" lIns="76146" tIns="0" rIns="76146"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事業化検討・支援</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需要拡大</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水素価格低減</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市場の拡大</a:t>
            </a:r>
          </a:p>
        </p:txBody>
      </p:sp>
      <p:sp>
        <p:nvSpPr>
          <p:cNvPr id="65" name="タイトル 1"/>
          <p:cNvSpPr txBox="1">
            <a:spLocks/>
          </p:cNvSpPr>
          <p:nvPr/>
        </p:nvSpPr>
        <p:spPr>
          <a:xfrm>
            <a:off x="14868184" y="56752"/>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smtClean="0"/>
              <a:t>７</a:t>
            </a:r>
            <a:endParaRPr lang="ja-JP" altLang="en-US" sz="1600" b="1" dirty="0"/>
          </a:p>
        </p:txBody>
      </p:sp>
      <p:sp>
        <p:nvSpPr>
          <p:cNvPr id="104" name="右矢印 103"/>
          <p:cNvSpPr/>
          <p:nvPr/>
        </p:nvSpPr>
        <p:spPr>
          <a:xfrm>
            <a:off x="900738" y="8228785"/>
            <a:ext cx="10620000" cy="468000"/>
          </a:xfrm>
          <a:prstGeom prst="rightArrow">
            <a:avLst>
              <a:gd name="adj1" fmla="val 100000"/>
              <a:gd name="adj2" fmla="val 33243"/>
            </a:avLst>
          </a:prstGeom>
          <a:solidFill>
            <a:schemeClr val="accent1">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水素に関する正しい知識の普及</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合理的な規制緩和の推進</a:t>
            </a:r>
          </a:p>
        </p:txBody>
      </p:sp>
      <p:sp>
        <p:nvSpPr>
          <p:cNvPr id="11" name="角丸四角形 10"/>
          <p:cNvSpPr/>
          <p:nvPr/>
        </p:nvSpPr>
        <p:spPr>
          <a:xfrm>
            <a:off x="196751" y="4591304"/>
            <a:ext cx="756000" cy="5076000"/>
          </a:xfrm>
          <a:prstGeom prst="roundRect">
            <a:avLst>
              <a:gd name="adj" fmla="val 735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106616" tIns="213257" rIns="106616" bIns="177714" rtlCol="0" anchor="ctr"/>
          <a:lstStyle/>
          <a:p>
            <a:r>
              <a:rPr lang="ja-JP" altLang="en-US" sz="18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万博に向けて、カーボンニュートラル・水素関連産業振興につながるプロジェクトを展開</a:t>
            </a:r>
          </a:p>
        </p:txBody>
      </p:sp>
      <p:sp>
        <p:nvSpPr>
          <p:cNvPr id="21" name="左右矢印 20"/>
          <p:cNvSpPr/>
          <p:nvPr/>
        </p:nvSpPr>
        <p:spPr bwMode="auto">
          <a:xfrm>
            <a:off x="437157" y="3333204"/>
            <a:ext cx="14782332" cy="360000"/>
          </a:xfrm>
          <a:prstGeom prst="leftRightArrow">
            <a:avLst>
              <a:gd name="adj1" fmla="val 100000"/>
              <a:gd name="adj2" fmla="val 15696"/>
            </a:avLst>
          </a:prstGeom>
          <a:gradFill flip="none" rotWithShape="1">
            <a:gsLst>
              <a:gs pos="66000">
                <a:srgbClr val="E0E9F4"/>
              </a:gs>
              <a:gs pos="0">
                <a:schemeClr val="bg1">
                  <a:lumMod val="65000"/>
                </a:schemeClr>
              </a:gs>
              <a:gs pos="100000">
                <a:srgbClr val="66FF66"/>
              </a:gs>
            </a:gsLst>
            <a:lin ang="0" scaled="1"/>
            <a:tileRect/>
          </a:gradFill>
          <a:ln>
            <a:solidFill>
              <a:schemeClr val="bg2"/>
            </a:solidFill>
          </a:ln>
          <a:effectLst/>
        </p:spPr>
        <p:txBody>
          <a:bodyPr vert="horz" wrap="square" lIns="91429" tIns="45715" rIns="91429" bIns="45715" numCol="1" rtlCol="0" anchor="ctr" anchorCtr="0" compatLnSpc="1">
            <a:prstTxWarp prst="textNoShape">
              <a:avLst/>
            </a:prstTxWarp>
            <a:spAutoFit/>
          </a:bodyPr>
          <a:lstStyle/>
          <a:p>
            <a:pPr algn="ctr" eaLnBrk="0" hangingPunct="0"/>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サブタイトル 2"/>
          <p:cNvSpPr txBox="1">
            <a:spLocks/>
          </p:cNvSpPr>
          <p:nvPr/>
        </p:nvSpPr>
        <p:spPr>
          <a:xfrm>
            <a:off x="5324774" y="3331896"/>
            <a:ext cx="4692602" cy="383404"/>
          </a:xfrm>
          <a:prstGeom prst="rect">
            <a:avLst/>
          </a:prstGeom>
          <a:noFill/>
          <a:ln>
            <a:noFill/>
            <a:prstDash val="solid"/>
          </a:ln>
        </p:spPr>
        <p:txBody>
          <a:bodyPr vert="horz" lIns="76146" tIns="0" rIns="76146"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利用拡大</a:t>
            </a:r>
          </a:p>
        </p:txBody>
      </p:sp>
      <p:sp>
        <p:nvSpPr>
          <p:cNvPr id="116" name="サブタイトル 2"/>
          <p:cNvSpPr txBox="1">
            <a:spLocks/>
          </p:cNvSpPr>
          <p:nvPr/>
        </p:nvSpPr>
        <p:spPr>
          <a:xfrm>
            <a:off x="12696497" y="3328400"/>
            <a:ext cx="2171687" cy="386900"/>
          </a:xfrm>
          <a:prstGeom prst="rect">
            <a:avLst/>
          </a:prstGeom>
          <a:noFill/>
          <a:ln>
            <a:noFill/>
            <a:prstDash val="solid"/>
          </a:ln>
        </p:spPr>
        <p:txBody>
          <a:bodyPr vert="horz" lIns="76146" tIns="0" rIns="76146"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a:t>
            </a:r>
            <a:r>
              <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フリー化</a:t>
            </a: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円弧 79"/>
          <p:cNvSpPr/>
          <p:nvPr/>
        </p:nvSpPr>
        <p:spPr>
          <a:xfrm rot="10800000">
            <a:off x="1115914" y="6995982"/>
            <a:ext cx="504000" cy="648000"/>
          </a:xfrm>
          <a:prstGeom prst="arc">
            <a:avLst>
              <a:gd name="adj1" fmla="val 16200000"/>
              <a:gd name="adj2" fmla="val 139102"/>
            </a:avLst>
          </a:prstGeom>
          <a:ln w="63500">
            <a:solidFill>
              <a:schemeClr val="tx2">
                <a:lumMod val="50000"/>
                <a:alpha val="66000"/>
              </a:schemeClr>
            </a:solidFill>
            <a:headEnd type="triangle" w="lg" len="sm"/>
            <a:tailEnd type="none" w="lg" len="sm"/>
          </a:ln>
        </p:spPr>
        <p:style>
          <a:lnRef idx="1">
            <a:schemeClr val="accent1"/>
          </a:lnRef>
          <a:fillRef idx="0">
            <a:schemeClr val="accent1"/>
          </a:fillRef>
          <a:effectRef idx="0">
            <a:schemeClr val="accent1"/>
          </a:effectRef>
          <a:fontRef idx="minor">
            <a:schemeClr val="tx1"/>
          </a:fontRef>
        </p:style>
        <p:txBody>
          <a:bodyPr lIns="90268" tIns="45133" rIns="90268" bIns="45133" rtlCol="0" anchor="ctr"/>
          <a:lstStyle/>
          <a:p>
            <a:pPr algn="ctr"/>
            <a:endParaRPr kumimoji="1" lang="ja-JP" altLang="en-US" dirty="0"/>
          </a:p>
        </p:txBody>
      </p:sp>
      <p:sp>
        <p:nvSpPr>
          <p:cNvPr id="73" name="右矢印 72"/>
          <p:cNvSpPr/>
          <p:nvPr/>
        </p:nvSpPr>
        <p:spPr>
          <a:xfrm>
            <a:off x="964095" y="6702395"/>
            <a:ext cx="5868000" cy="468000"/>
          </a:xfrm>
          <a:prstGeom prst="rightArrow">
            <a:avLst>
              <a:gd name="adj1" fmla="val 100000"/>
              <a:gd name="adj2" fmla="val 33243"/>
            </a:avLst>
          </a:prstGeom>
          <a:solidFill>
            <a:schemeClr val="accent1">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産業用車両等への利用の推進</a:t>
            </a:r>
          </a:p>
        </p:txBody>
      </p:sp>
      <p:sp>
        <p:nvSpPr>
          <p:cNvPr id="91" name="右矢印 90"/>
          <p:cNvSpPr/>
          <p:nvPr/>
        </p:nvSpPr>
        <p:spPr>
          <a:xfrm>
            <a:off x="3780210" y="7691607"/>
            <a:ext cx="3132000" cy="432000"/>
          </a:xfrm>
          <a:prstGeom prst="rightArrow">
            <a:avLst>
              <a:gd name="adj1" fmla="val 100000"/>
              <a:gd name="adj2" fmla="val 17849"/>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5" name="右矢印 104"/>
          <p:cNvSpPr/>
          <p:nvPr/>
        </p:nvSpPr>
        <p:spPr>
          <a:xfrm>
            <a:off x="3033727" y="7696988"/>
            <a:ext cx="720000" cy="432000"/>
          </a:xfrm>
          <a:prstGeom prst="rightArrow">
            <a:avLst>
              <a:gd name="adj1" fmla="val 100000"/>
              <a:gd name="adj2" fmla="val 14001"/>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　</a:t>
            </a:r>
          </a:p>
        </p:txBody>
      </p:sp>
      <p:pic>
        <p:nvPicPr>
          <p:cNvPr id="61" name="Picture 2" descr="http://www.hino.co.jp/content/dam/hino/common/img/news/20151008_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54832" y="7695172"/>
            <a:ext cx="961282" cy="505824"/>
          </a:xfrm>
          <a:prstGeom prst="rect">
            <a:avLst/>
          </a:prstGeom>
          <a:noFill/>
          <a:extLst>
            <a:ext uri="{909E8E84-426E-40DD-AFC4-6F175D3DCCD1}">
              <a14:hiddenFill xmlns:a14="http://schemas.microsoft.com/office/drawing/2010/main">
                <a:solidFill>
                  <a:srgbClr val="FFFFFF"/>
                </a:solidFill>
              </a14:hiddenFill>
            </a:ext>
          </a:extLst>
        </p:spPr>
      </p:pic>
      <p:sp>
        <p:nvSpPr>
          <p:cNvPr id="82" name="角丸四角形 81"/>
          <p:cNvSpPr/>
          <p:nvPr/>
        </p:nvSpPr>
        <p:spPr bwMode="auto">
          <a:xfrm>
            <a:off x="1259930" y="7643982"/>
            <a:ext cx="1075176" cy="532896"/>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r>
              <a:rPr lang="en-US" altLang="ja-JP" sz="1400" b="1"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バス</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角丸四角形 88"/>
          <p:cNvSpPr/>
          <p:nvPr/>
        </p:nvSpPr>
        <p:spPr bwMode="auto">
          <a:xfrm>
            <a:off x="3783357" y="7724608"/>
            <a:ext cx="3165205" cy="432000"/>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・運行データの共有による導入促進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・補助制度による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導入支援</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bwMode="auto">
          <a:xfrm>
            <a:off x="1290429" y="7180416"/>
            <a:ext cx="1156927" cy="532896"/>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r>
              <a:rPr lang="en-US" altLang="ja-JP" sz="1400" b="1"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船</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右矢印 94"/>
          <p:cNvSpPr/>
          <p:nvPr/>
        </p:nvSpPr>
        <p:spPr>
          <a:xfrm>
            <a:off x="3759296" y="7208991"/>
            <a:ext cx="3168000" cy="432000"/>
          </a:xfrm>
          <a:prstGeom prst="rightArrow">
            <a:avLst>
              <a:gd name="adj1" fmla="val 100000"/>
              <a:gd name="adj2" fmla="val 17849"/>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pic>
        <p:nvPicPr>
          <p:cNvPr id="70"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35994" y="7202605"/>
            <a:ext cx="1081054" cy="44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 name="右矢印 91"/>
          <p:cNvSpPr/>
          <p:nvPr/>
        </p:nvSpPr>
        <p:spPr>
          <a:xfrm>
            <a:off x="3041160" y="7211934"/>
            <a:ext cx="720000" cy="432000"/>
          </a:xfrm>
          <a:prstGeom prst="rightArrow">
            <a:avLst>
              <a:gd name="adj1" fmla="val 100000"/>
              <a:gd name="adj2" fmla="val 14001"/>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　</a:t>
            </a:r>
          </a:p>
        </p:txBody>
      </p:sp>
      <p:sp>
        <p:nvSpPr>
          <p:cNvPr id="93" name="角丸四角形 92"/>
          <p:cNvSpPr/>
          <p:nvPr/>
        </p:nvSpPr>
        <p:spPr bwMode="auto">
          <a:xfrm>
            <a:off x="3788422" y="7235243"/>
            <a:ext cx="2285764" cy="432000"/>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lnSpc>
                <a:spcPts val="1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・商業化に向けた取組</a:t>
            </a:r>
          </a:p>
        </p:txBody>
      </p:sp>
      <p:pic>
        <p:nvPicPr>
          <p:cNvPr id="76" name="図 75"/>
          <p:cNvPicPr/>
          <p:nvPr/>
        </p:nvPicPr>
        <p:blipFill>
          <a:blip r:embed="rId5">
            <a:extLst>
              <a:ext uri="{BEBA8EAE-BF5A-486C-A8C5-ECC9F3942E4B}">
                <a14:imgProps xmlns:a14="http://schemas.microsoft.com/office/drawing/2010/main">
                  <a14:imgLayer r:embed="rId6">
                    <a14:imgEffect>
                      <a14:backgroundRemoval t="3077" b="96923" l="0" r="100000"/>
                    </a14:imgEffect>
                  </a14:imgLayer>
                </a14:imgProps>
              </a:ext>
              <a:ext uri="{28A0092B-C50C-407E-A947-70E740481C1C}">
                <a14:useLocalDpi xmlns:a14="http://schemas.microsoft.com/office/drawing/2010/main" val="0"/>
              </a:ext>
            </a:extLst>
          </a:blip>
          <a:stretch>
            <a:fillRect/>
          </a:stretch>
        </p:blipFill>
        <p:spPr>
          <a:xfrm>
            <a:off x="2514467" y="5144867"/>
            <a:ext cx="617671" cy="567398"/>
          </a:xfrm>
          <a:prstGeom prst="rect">
            <a:avLst/>
          </a:prstGeom>
        </p:spPr>
      </p:pic>
      <p:sp>
        <p:nvSpPr>
          <p:cNvPr id="77" name="角丸四角形 76"/>
          <p:cNvSpPr/>
          <p:nvPr/>
        </p:nvSpPr>
        <p:spPr>
          <a:xfrm>
            <a:off x="1732315" y="5712698"/>
            <a:ext cx="1394338"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メタネーション</a:t>
            </a:r>
          </a:p>
        </p:txBody>
      </p:sp>
      <p:sp>
        <p:nvSpPr>
          <p:cNvPr id="78" name="円弧 77"/>
          <p:cNvSpPr/>
          <p:nvPr/>
        </p:nvSpPr>
        <p:spPr>
          <a:xfrm rot="10800000">
            <a:off x="1115914" y="5043623"/>
            <a:ext cx="504000" cy="648000"/>
          </a:xfrm>
          <a:prstGeom prst="arc">
            <a:avLst>
              <a:gd name="adj1" fmla="val 16200000"/>
              <a:gd name="adj2" fmla="val 91381"/>
            </a:avLst>
          </a:prstGeom>
          <a:ln w="63500">
            <a:solidFill>
              <a:schemeClr val="tx2">
                <a:lumMod val="50000"/>
                <a:alpha val="66000"/>
              </a:schemeClr>
            </a:solidFill>
            <a:headEnd type="triangle" w="lg" len="sm"/>
            <a:tailEnd type="none" w="lg" len="sm"/>
          </a:ln>
        </p:spPr>
        <p:style>
          <a:lnRef idx="1">
            <a:schemeClr val="accent1"/>
          </a:lnRef>
          <a:fillRef idx="0">
            <a:schemeClr val="accent1"/>
          </a:fillRef>
          <a:effectRef idx="0">
            <a:schemeClr val="accent1"/>
          </a:effectRef>
          <a:fontRef idx="minor">
            <a:schemeClr val="tx1"/>
          </a:fontRef>
        </p:style>
        <p:txBody>
          <a:bodyPr lIns="90268" tIns="45133" rIns="90268" bIns="45133" rtlCol="0" anchor="ctr"/>
          <a:lstStyle/>
          <a:p>
            <a:pPr algn="ctr"/>
            <a:endParaRPr kumimoji="1" lang="ja-JP" altLang="en-US" dirty="0"/>
          </a:p>
        </p:txBody>
      </p:sp>
      <p:sp>
        <p:nvSpPr>
          <p:cNvPr id="87" name="角丸四角形 86"/>
          <p:cNvSpPr/>
          <p:nvPr/>
        </p:nvSpPr>
        <p:spPr bwMode="auto">
          <a:xfrm>
            <a:off x="1547962" y="5200394"/>
            <a:ext cx="1068157" cy="532896"/>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水素発電</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右矢印 96"/>
          <p:cNvSpPr/>
          <p:nvPr/>
        </p:nvSpPr>
        <p:spPr>
          <a:xfrm>
            <a:off x="3258562" y="5239764"/>
            <a:ext cx="3708000" cy="432000"/>
          </a:xfrm>
          <a:prstGeom prst="rightArrow">
            <a:avLst>
              <a:gd name="adj1" fmla="val 100000"/>
              <a:gd name="adj2" fmla="val 17849"/>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94" name="角丸四角形 93"/>
          <p:cNvSpPr/>
          <p:nvPr/>
        </p:nvSpPr>
        <p:spPr bwMode="auto">
          <a:xfrm>
            <a:off x="3348162" y="5272346"/>
            <a:ext cx="1976612" cy="432000"/>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lnSpc>
                <a:spcPts val="1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実証に向けた取組</a:t>
            </a:r>
          </a:p>
        </p:txBody>
      </p:sp>
      <p:sp>
        <p:nvSpPr>
          <p:cNvPr id="98" name="右矢印 97"/>
          <p:cNvSpPr/>
          <p:nvPr/>
        </p:nvSpPr>
        <p:spPr>
          <a:xfrm>
            <a:off x="3258562" y="5718310"/>
            <a:ext cx="3708000" cy="432000"/>
          </a:xfrm>
          <a:prstGeom prst="rightArrow">
            <a:avLst>
              <a:gd name="adj1" fmla="val 100000"/>
              <a:gd name="adj2" fmla="val 17849"/>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99" name="角丸四角形 98"/>
          <p:cNvSpPr/>
          <p:nvPr/>
        </p:nvSpPr>
        <p:spPr bwMode="auto">
          <a:xfrm>
            <a:off x="3346999" y="5767308"/>
            <a:ext cx="3313531" cy="432000"/>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lnSpc>
                <a:spcPts val="1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バイオガス活用に向けた取組</a:t>
            </a:r>
          </a:p>
        </p:txBody>
      </p:sp>
      <p:sp>
        <p:nvSpPr>
          <p:cNvPr id="108" name="右矢印 107"/>
          <p:cNvSpPr/>
          <p:nvPr/>
        </p:nvSpPr>
        <p:spPr>
          <a:xfrm>
            <a:off x="971898" y="4726183"/>
            <a:ext cx="5976000" cy="468000"/>
          </a:xfrm>
          <a:prstGeom prst="rightArrow">
            <a:avLst>
              <a:gd name="adj1" fmla="val 100000"/>
              <a:gd name="adj2" fmla="val 33243"/>
            </a:avLst>
          </a:prstGeom>
          <a:solidFill>
            <a:schemeClr val="accent1">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様々なプロジェクトへの挑戦</a:t>
            </a:r>
          </a:p>
        </p:txBody>
      </p:sp>
      <p:sp>
        <p:nvSpPr>
          <p:cNvPr id="121" name="角丸四角形 120"/>
          <p:cNvSpPr/>
          <p:nvPr/>
        </p:nvSpPr>
        <p:spPr bwMode="auto">
          <a:xfrm>
            <a:off x="9123381" y="7237676"/>
            <a:ext cx="2234006" cy="811313"/>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多様な製品・サービスへの水素利用の幅の拡大</a:t>
            </a:r>
          </a:p>
        </p:txBody>
      </p:sp>
      <p:sp>
        <p:nvSpPr>
          <p:cNvPr id="14" name="大かっこ 13"/>
          <p:cNvSpPr/>
          <p:nvPr/>
        </p:nvSpPr>
        <p:spPr>
          <a:xfrm>
            <a:off x="9108802" y="7329591"/>
            <a:ext cx="2088000" cy="600239"/>
          </a:xfrm>
          <a:prstGeom prst="bracketPair">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1" name="フローチャート: 他ページ結合子 30"/>
          <p:cNvSpPr/>
          <p:nvPr/>
        </p:nvSpPr>
        <p:spPr bwMode="auto">
          <a:xfrm>
            <a:off x="10729058" y="4626744"/>
            <a:ext cx="684000" cy="180000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9306"/>
              <a:gd name="connsiteX1" fmla="*/ 10000 w 10000"/>
              <a:gd name="connsiteY1" fmla="*/ 0 h 9306"/>
              <a:gd name="connsiteX2" fmla="*/ 10000 w 10000"/>
              <a:gd name="connsiteY2" fmla="*/ 8000 h 9306"/>
              <a:gd name="connsiteX3" fmla="*/ 4013 w 10000"/>
              <a:gd name="connsiteY3" fmla="*/ 9306 h 9306"/>
              <a:gd name="connsiteX4" fmla="*/ 0 w 10000"/>
              <a:gd name="connsiteY4" fmla="*/ 8000 h 9306"/>
              <a:gd name="connsiteX5" fmla="*/ 0 w 10000"/>
              <a:gd name="connsiteY5" fmla="*/ 0 h 9306"/>
              <a:gd name="connsiteX0" fmla="*/ 0 w 10000"/>
              <a:gd name="connsiteY0" fmla="*/ 0 h 9834"/>
              <a:gd name="connsiteX1" fmla="*/ 10000 w 10000"/>
              <a:gd name="connsiteY1" fmla="*/ 0 h 9834"/>
              <a:gd name="connsiteX2" fmla="*/ 10000 w 10000"/>
              <a:gd name="connsiteY2" fmla="*/ 8597 h 9834"/>
              <a:gd name="connsiteX3" fmla="*/ 4507 w 10000"/>
              <a:gd name="connsiteY3" fmla="*/ 9834 h 9834"/>
              <a:gd name="connsiteX4" fmla="*/ 0 w 10000"/>
              <a:gd name="connsiteY4" fmla="*/ 8597 h 9834"/>
              <a:gd name="connsiteX5" fmla="*/ 0 w 10000"/>
              <a:gd name="connsiteY5" fmla="*/ 0 h 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834">
                <a:moveTo>
                  <a:pt x="0" y="0"/>
                </a:moveTo>
                <a:lnTo>
                  <a:pt x="10000" y="0"/>
                </a:lnTo>
                <a:lnTo>
                  <a:pt x="10000" y="8597"/>
                </a:lnTo>
                <a:lnTo>
                  <a:pt x="4507" y="9834"/>
                </a:lnTo>
                <a:lnTo>
                  <a:pt x="0" y="8597"/>
                </a:lnTo>
                <a:lnTo>
                  <a:pt x="0" y="0"/>
                </a:lnTo>
                <a:close/>
              </a:path>
            </a:pathLst>
          </a:custGeom>
          <a:solidFill>
            <a:schemeClr val="accent1">
              <a:lumMod val="75000"/>
            </a:schemeClr>
          </a:solidFill>
          <a:ln>
            <a:noFill/>
          </a:ln>
          <a:effectLst/>
        </p:spPr>
        <p:txBody>
          <a:bodyPr vert="eaVert" wrap="none" lIns="108000" tIns="0" rIns="108000" bIns="0" numCol="1" rtlCol="0" anchor="ctr" anchorCtr="0" compatLnSpc="1">
            <a:prstTxWarp prst="textNoShape">
              <a:avLst/>
            </a:prstTxWarp>
            <a:spAutoFit/>
          </a:bodyPr>
          <a:lstStyle/>
          <a:p>
            <a:pPr algn="ctr" eaLnBrk="0" hangingPunct="0"/>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輸入水素の本格導入</a:t>
            </a:r>
          </a:p>
        </p:txBody>
      </p:sp>
      <p:sp>
        <p:nvSpPr>
          <p:cNvPr id="126" name="角丸四角形 125"/>
          <p:cNvSpPr/>
          <p:nvPr/>
        </p:nvSpPr>
        <p:spPr bwMode="auto">
          <a:xfrm>
            <a:off x="11732814" y="4794443"/>
            <a:ext cx="2446268" cy="4597015"/>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・カーボンニュートラル</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に向けた取組の</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推進</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・エネルギー調達の</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多角化・多様化</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・幅広いビジネスに</a:t>
            </a: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おけるグリーン成長</a:t>
            </a:r>
          </a:p>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府内中小企業等の</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ビジネスチャンス拡大</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大かっこ 95"/>
          <p:cNvSpPr/>
          <p:nvPr/>
        </p:nvSpPr>
        <p:spPr>
          <a:xfrm>
            <a:off x="11809338" y="8649910"/>
            <a:ext cx="2124000" cy="612000"/>
          </a:xfrm>
          <a:prstGeom prst="bracketPair">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右矢印 97">
            <a:extLst>
              <a:ext uri="{FF2B5EF4-FFF2-40B4-BE49-F238E27FC236}">
                <a16:creationId xmlns:a16="http://schemas.microsoft.com/office/drawing/2014/main" id="{E706A61D-4FA5-44D0-9C1F-E9FCBC9CAEF0}"/>
              </a:ext>
            </a:extLst>
          </p:cNvPr>
          <p:cNvSpPr/>
          <p:nvPr/>
        </p:nvSpPr>
        <p:spPr>
          <a:xfrm>
            <a:off x="1744575" y="6193791"/>
            <a:ext cx="5221987" cy="432000"/>
          </a:xfrm>
          <a:prstGeom prst="rightArrow">
            <a:avLst>
              <a:gd name="adj1" fmla="val 100000"/>
              <a:gd name="adj2" fmla="val 17849"/>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69" name="角丸四角形 98">
            <a:extLst>
              <a:ext uri="{FF2B5EF4-FFF2-40B4-BE49-F238E27FC236}">
                <a16:creationId xmlns:a16="http://schemas.microsoft.com/office/drawing/2014/main" id="{D0116BB5-7EEA-44DF-B2A4-39CAF3FA528D}"/>
              </a:ext>
            </a:extLst>
          </p:cNvPr>
          <p:cNvSpPr/>
          <p:nvPr/>
        </p:nvSpPr>
        <p:spPr bwMode="auto">
          <a:xfrm>
            <a:off x="3402942" y="6239260"/>
            <a:ext cx="2465500" cy="432000"/>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lnSpc>
                <a:spcPts val="1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プロジェクト発掘・支援</a:t>
            </a:r>
          </a:p>
        </p:txBody>
      </p:sp>
      <p:sp>
        <p:nvSpPr>
          <p:cNvPr id="71" name="円弧 70"/>
          <p:cNvSpPr/>
          <p:nvPr/>
        </p:nvSpPr>
        <p:spPr>
          <a:xfrm rot="10800000">
            <a:off x="1187923" y="8424489"/>
            <a:ext cx="504000" cy="648000"/>
          </a:xfrm>
          <a:prstGeom prst="arc">
            <a:avLst>
              <a:gd name="adj1" fmla="val 16200000"/>
              <a:gd name="adj2" fmla="val 139102"/>
            </a:avLst>
          </a:prstGeom>
          <a:ln w="63500">
            <a:solidFill>
              <a:schemeClr val="tx2">
                <a:lumMod val="50000"/>
                <a:alpha val="66000"/>
              </a:schemeClr>
            </a:solidFill>
            <a:headEnd type="triangle" w="lg" len="sm"/>
            <a:tailEnd type="none" w="lg" len="sm"/>
          </a:ln>
        </p:spPr>
        <p:style>
          <a:lnRef idx="1">
            <a:schemeClr val="accent1"/>
          </a:lnRef>
          <a:fillRef idx="0">
            <a:schemeClr val="accent1"/>
          </a:fillRef>
          <a:effectRef idx="0">
            <a:schemeClr val="accent1"/>
          </a:effectRef>
          <a:fontRef idx="minor">
            <a:schemeClr val="tx1"/>
          </a:fontRef>
        </p:style>
        <p:txBody>
          <a:bodyPr lIns="90268" tIns="45133" rIns="90268" bIns="45133" rtlCol="0" anchor="ctr"/>
          <a:lstStyle/>
          <a:p>
            <a:pPr algn="ctr"/>
            <a:endParaRPr kumimoji="1" lang="ja-JP" altLang="en-US" dirty="0"/>
          </a:p>
        </p:txBody>
      </p:sp>
      <p:sp>
        <p:nvSpPr>
          <p:cNvPr id="72" name="角丸四角形 71"/>
          <p:cNvSpPr/>
          <p:nvPr/>
        </p:nvSpPr>
        <p:spPr>
          <a:xfrm>
            <a:off x="1740646" y="9217359"/>
            <a:ext cx="1080000"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規制緩和</a:t>
            </a:r>
          </a:p>
        </p:txBody>
      </p:sp>
      <p:sp>
        <p:nvSpPr>
          <p:cNvPr id="74" name="角丸四角形 73"/>
          <p:cNvSpPr/>
          <p:nvPr/>
        </p:nvSpPr>
        <p:spPr>
          <a:xfrm>
            <a:off x="1740269" y="8735983"/>
            <a:ext cx="1080000" cy="43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普及啓発</a:t>
            </a:r>
          </a:p>
        </p:txBody>
      </p:sp>
      <p:sp>
        <p:nvSpPr>
          <p:cNvPr id="79" name="角丸四角形 78"/>
          <p:cNvSpPr/>
          <p:nvPr/>
        </p:nvSpPr>
        <p:spPr bwMode="auto">
          <a:xfrm>
            <a:off x="3060130" y="8722046"/>
            <a:ext cx="3165205" cy="507677"/>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・モビリティの乗車体験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・出前講座</a:t>
            </a:r>
          </a:p>
        </p:txBody>
      </p:sp>
      <p:sp>
        <p:nvSpPr>
          <p:cNvPr id="83" name="角丸四角形 82"/>
          <p:cNvSpPr/>
          <p:nvPr/>
        </p:nvSpPr>
        <p:spPr bwMode="auto">
          <a:xfrm>
            <a:off x="3042545" y="9209614"/>
            <a:ext cx="3165205" cy="507677"/>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・情報共有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・国への要望</a:t>
            </a:r>
          </a:p>
        </p:txBody>
      </p:sp>
      <p:sp>
        <p:nvSpPr>
          <p:cNvPr id="85" name="右矢印 84"/>
          <p:cNvSpPr/>
          <p:nvPr/>
        </p:nvSpPr>
        <p:spPr>
          <a:xfrm>
            <a:off x="196751" y="9723794"/>
            <a:ext cx="14024507" cy="468000"/>
          </a:xfrm>
          <a:prstGeom prst="rightArrow">
            <a:avLst>
              <a:gd name="adj1" fmla="val 100000"/>
              <a:gd name="adj2" fmla="val 33243"/>
            </a:avLst>
          </a:prstGeom>
          <a:solidFill>
            <a:schemeClr val="accent1">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水素関連技術の研究開発の推進</a:t>
            </a:r>
            <a:endParaRPr lang="en-US" altLang="ja-JP" sz="1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a:extLst>
              <a:ext uri="{FF2B5EF4-FFF2-40B4-BE49-F238E27FC236}">
                <a16:creationId xmlns:a16="http://schemas.microsoft.com/office/drawing/2014/main" id="{9BF6E8EA-B9A8-435F-80C9-99DFCA841ED5}"/>
              </a:ext>
            </a:extLst>
          </p:cNvPr>
          <p:cNvSpPr/>
          <p:nvPr/>
        </p:nvSpPr>
        <p:spPr>
          <a:xfrm>
            <a:off x="7537729" y="3906304"/>
            <a:ext cx="3443281"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セカンドステップ</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万博のインパクト</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水素利用の定着と拡大</a:t>
            </a:r>
          </a:p>
        </p:txBody>
      </p:sp>
      <p:sp>
        <p:nvSpPr>
          <p:cNvPr id="100" name="正方形/長方形 99">
            <a:extLst>
              <a:ext uri="{FF2B5EF4-FFF2-40B4-BE49-F238E27FC236}">
                <a16:creationId xmlns:a16="http://schemas.microsoft.com/office/drawing/2014/main" id="{95E62B86-3821-4DEA-BA20-CD320D15D40D}"/>
              </a:ext>
            </a:extLst>
          </p:cNvPr>
          <p:cNvSpPr/>
          <p:nvPr/>
        </p:nvSpPr>
        <p:spPr>
          <a:xfrm>
            <a:off x="11406039" y="3906304"/>
            <a:ext cx="2836764"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サードステップ</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水素価格低減と市場拡大の</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好循環による取組加速</a:t>
            </a:r>
          </a:p>
        </p:txBody>
      </p:sp>
      <p:sp>
        <p:nvSpPr>
          <p:cNvPr id="101" name="正方形/長方形 100">
            <a:extLst>
              <a:ext uri="{FF2B5EF4-FFF2-40B4-BE49-F238E27FC236}">
                <a16:creationId xmlns:a16="http://schemas.microsoft.com/office/drawing/2014/main" id="{9E4FF04E-27DD-41A8-B836-7BE287F4ADDB}"/>
              </a:ext>
            </a:extLst>
          </p:cNvPr>
          <p:cNvSpPr/>
          <p:nvPr/>
        </p:nvSpPr>
        <p:spPr>
          <a:xfrm>
            <a:off x="1763986" y="3796371"/>
            <a:ext cx="3672409"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ファーストステップ</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水素活用プロジェクトの実現をめざす</a:t>
            </a:r>
          </a:p>
        </p:txBody>
      </p:sp>
      <p:cxnSp>
        <p:nvCxnSpPr>
          <p:cNvPr id="102" name="直線矢印コネクタ 101">
            <a:extLst>
              <a:ext uri="{FF2B5EF4-FFF2-40B4-BE49-F238E27FC236}">
                <a16:creationId xmlns:a16="http://schemas.microsoft.com/office/drawing/2014/main" id="{B21274C6-4B4D-4097-BF5B-FFB86289F323}"/>
              </a:ext>
            </a:extLst>
          </p:cNvPr>
          <p:cNvCxnSpPr/>
          <p:nvPr/>
        </p:nvCxnSpPr>
        <p:spPr>
          <a:xfrm>
            <a:off x="323826" y="4207807"/>
            <a:ext cx="15084000" cy="0"/>
          </a:xfrm>
          <a:prstGeom prst="straightConnector1">
            <a:avLst/>
          </a:prstGeom>
          <a:ln w="155575">
            <a:tailEnd type="stealth" w="med" len="sm"/>
          </a:ln>
        </p:spPr>
        <p:style>
          <a:lnRef idx="1">
            <a:schemeClr val="accent1"/>
          </a:lnRef>
          <a:fillRef idx="0">
            <a:schemeClr val="accent1"/>
          </a:fillRef>
          <a:effectRef idx="0">
            <a:schemeClr val="accent1"/>
          </a:effectRef>
          <a:fontRef idx="minor">
            <a:schemeClr val="tx1"/>
          </a:fontRef>
        </p:style>
      </p:cxnSp>
      <p:sp>
        <p:nvSpPr>
          <p:cNvPr id="107" name="楕円 106">
            <a:extLst>
              <a:ext uri="{FF2B5EF4-FFF2-40B4-BE49-F238E27FC236}">
                <a16:creationId xmlns:a16="http://schemas.microsoft.com/office/drawing/2014/main" id="{67B7284B-E72D-4399-A1DA-48E5D53A60AD}"/>
              </a:ext>
            </a:extLst>
          </p:cNvPr>
          <p:cNvSpPr/>
          <p:nvPr/>
        </p:nvSpPr>
        <p:spPr bwMode="auto">
          <a:xfrm>
            <a:off x="179810" y="3798752"/>
            <a:ext cx="900000" cy="900000"/>
          </a:xfrm>
          <a:prstGeom prst="ellipse">
            <a:avLst/>
          </a:prstGeom>
          <a:solidFill>
            <a:schemeClr val="accent1"/>
          </a:solidFill>
          <a:ln>
            <a:noFill/>
          </a:ln>
          <a:effectLst/>
        </p:spPr>
        <p:txBody>
          <a:bodyPr vert="horz" wrap="none" lIns="91429" tIns="45715" rIns="91429" bIns="45715" numCol="1" rtlCol="0" anchor="ctr" anchorCtr="0" compatLnSpc="1">
            <a:prstTxWarp prst="textNoShape">
              <a:avLst/>
            </a:prstTxWarp>
            <a:noAutofit/>
          </a:bodyPr>
          <a:lstStyle/>
          <a:p>
            <a:pPr algn="ctr" eaLnBrk="0" hangingPunct="0"/>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117" name="楕円 116">
            <a:extLst>
              <a:ext uri="{FF2B5EF4-FFF2-40B4-BE49-F238E27FC236}">
                <a16:creationId xmlns:a16="http://schemas.microsoft.com/office/drawing/2014/main" id="{87FBB1EF-EE6C-4722-905F-1F7ACE8B04FD}"/>
              </a:ext>
            </a:extLst>
          </p:cNvPr>
          <p:cNvSpPr/>
          <p:nvPr/>
        </p:nvSpPr>
        <p:spPr bwMode="auto">
          <a:xfrm>
            <a:off x="14185466" y="3798752"/>
            <a:ext cx="900000" cy="900000"/>
          </a:xfrm>
          <a:prstGeom prst="ellipse">
            <a:avLst/>
          </a:prstGeom>
          <a:solidFill>
            <a:schemeClr val="accent1"/>
          </a:solidFill>
          <a:ln>
            <a:noFill/>
          </a:ln>
          <a:effectLst/>
        </p:spPr>
        <p:txBody>
          <a:bodyPr vert="horz" wrap="none" lIns="91429" tIns="45715" rIns="91429" bIns="45715" numCol="1" rtlCol="0" anchor="ctr" anchorCtr="0" compatLnSpc="1">
            <a:prstTxWarp prst="textNoShape">
              <a:avLst/>
            </a:prstTxWarp>
            <a:noAutofit/>
          </a:bodyPr>
          <a:lstStyle/>
          <a:p>
            <a:pPr algn="ctr" eaLnBrk="0" hangingPunct="0"/>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ごろ</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a:xfrm>
            <a:off x="6948562" y="4591304"/>
            <a:ext cx="768531" cy="5076000"/>
          </a:xfrm>
          <a:prstGeom prst="roundRect">
            <a:avLst>
              <a:gd name="adj" fmla="val 735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106616" tIns="213257" rIns="106616" bIns="177714" rtlCol="0" anchor="b"/>
          <a:lstStyle/>
          <a:p>
            <a:r>
              <a:rPr lang="ja-JP" altLang="en-US" sz="18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万博での披露　　　　活用　　　　　体験</a:t>
            </a:r>
            <a:endParaRPr lang="en-US" altLang="ja-JP" sz="18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3" name="角丸四角形 102"/>
          <p:cNvSpPr/>
          <p:nvPr/>
        </p:nvSpPr>
        <p:spPr>
          <a:xfrm>
            <a:off x="7493925" y="4770760"/>
            <a:ext cx="649651" cy="4752000"/>
          </a:xfrm>
          <a:prstGeom prst="roundRect">
            <a:avLst>
              <a:gd name="adj" fmla="val 41272"/>
            </a:avLst>
          </a:prstGeom>
          <a:solidFill>
            <a:schemeClr val="accent1">
              <a:lumMod val="75000"/>
            </a:schemeClr>
          </a:solidFill>
          <a:ln>
            <a:noFill/>
          </a:ln>
        </p:spPr>
        <p:style>
          <a:lnRef idx="0">
            <a:schemeClr val="accent1"/>
          </a:lnRef>
          <a:fillRef idx="3">
            <a:schemeClr val="accent1"/>
          </a:fillRef>
          <a:effectRef idx="3">
            <a:schemeClr val="accent1"/>
          </a:effectRef>
          <a:fontRef idx="minor">
            <a:schemeClr val="lt1"/>
          </a:fontRef>
        </p:style>
        <p:txBody>
          <a:bodyPr vert="eaVert" wrap="square" lIns="0" tIns="29496" rIns="0" bIns="29496" anchor="ctr">
            <a:noAutofit/>
          </a:bodyPr>
          <a:lstStyle/>
          <a:p>
            <a:pPr algn="ctr" defTabSz="1317269">
              <a:defRPr/>
            </a:pPr>
            <a:endParaRPr lang="ja-JP" altLang="en-US" sz="2000" b="1" dirty="0">
              <a:latin typeface="Meiryo UI" pitchFamily="50" charset="-128"/>
              <a:ea typeface="Meiryo UI" pitchFamily="50" charset="-128"/>
              <a:cs typeface="Meiryo UI" pitchFamily="50" charset="-128"/>
            </a:endParaRPr>
          </a:p>
        </p:txBody>
      </p:sp>
      <p:sp>
        <p:nvSpPr>
          <p:cNvPr id="106" name="角丸四角形 105"/>
          <p:cNvSpPr/>
          <p:nvPr/>
        </p:nvSpPr>
        <p:spPr bwMode="auto">
          <a:xfrm>
            <a:off x="7300841" y="5274816"/>
            <a:ext cx="970645" cy="4414595"/>
          </a:xfrm>
          <a:prstGeom prst="roundRect">
            <a:avLst/>
          </a:prstGeom>
          <a:noFill/>
          <a:ln>
            <a:noFill/>
            <a:prstDash val="sysDash"/>
          </a:ln>
          <a:effectLst/>
        </p:spPr>
        <p:txBody>
          <a:bodyPr vert="eaVert" wrap="square" lIns="71991" tIns="0" rIns="71991" bIns="0" numCol="1" rtlCol="0" anchor="ctr" anchorCtr="0" compatLnSpc="1">
            <a:prstTxWarp prst="textNoShape">
              <a:avLst/>
            </a:prstTxWarp>
            <a:noAutofit/>
          </a:bodyPr>
          <a:lstStyle/>
          <a:p>
            <a:pPr eaLnBrk="0" hangingPunct="0"/>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社会受容性向上／事業化の機運醸成</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吹き出し 6"/>
          <p:cNvSpPr/>
          <p:nvPr/>
        </p:nvSpPr>
        <p:spPr bwMode="auto">
          <a:xfrm>
            <a:off x="5439903" y="3904464"/>
            <a:ext cx="1534028" cy="612000"/>
          </a:xfrm>
          <a:prstGeom prst="wedgeRoundRectCallout">
            <a:avLst>
              <a:gd name="adj1" fmla="val 62642"/>
              <a:gd name="adj2" fmla="val 100889"/>
              <a:gd name="adj3" fmla="val 16667"/>
            </a:avLst>
          </a:prstGeom>
          <a:solidFill>
            <a:schemeClr val="accent1">
              <a:lumMod val="75000"/>
            </a:schemeClr>
          </a:solidFill>
          <a:ln>
            <a:noFill/>
          </a:ln>
          <a:effectLst/>
        </p:spPr>
        <p:txBody>
          <a:bodyPr vert="horz" wrap="square" lIns="90258" tIns="45129" rIns="90258" bIns="45129" numCol="1" rtlCol="0" anchor="ctr" anchorCtr="0" compatLnSpc="1">
            <a:prstTxWarp prst="textNoShape">
              <a:avLst/>
            </a:prstTxWarp>
            <a:noAutofit/>
          </a:bodyPr>
          <a:lstStyle/>
          <a:p>
            <a:pPr eaLnBrk="0" hangingPunct="0"/>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ショーケース機能を最大限発揮！</a:t>
            </a:r>
          </a:p>
        </p:txBody>
      </p:sp>
      <p:sp>
        <p:nvSpPr>
          <p:cNvPr id="109" name="楕円 108">
            <a:extLst>
              <a:ext uri="{FF2B5EF4-FFF2-40B4-BE49-F238E27FC236}">
                <a16:creationId xmlns:a16="http://schemas.microsoft.com/office/drawing/2014/main" id="{3EBD3372-1553-4049-838B-92D55583E08E}"/>
              </a:ext>
            </a:extLst>
          </p:cNvPr>
          <p:cNvSpPr/>
          <p:nvPr/>
        </p:nvSpPr>
        <p:spPr bwMode="auto">
          <a:xfrm>
            <a:off x="6912658" y="3798752"/>
            <a:ext cx="900000" cy="900000"/>
          </a:xfrm>
          <a:prstGeom prst="ellipse">
            <a:avLst/>
          </a:prstGeom>
          <a:solidFill>
            <a:schemeClr val="accent1"/>
          </a:solidFill>
          <a:ln>
            <a:noFill/>
          </a:ln>
          <a:effectLst/>
        </p:spPr>
        <p:txBody>
          <a:bodyPr vert="horz" wrap="none" lIns="91429" tIns="45715" rIns="91429" bIns="45715" numCol="1" rtlCol="0" anchor="ctr" anchorCtr="0" compatLnSpc="1">
            <a:prstTxWarp prst="textNoShape">
              <a:avLst/>
            </a:prstTxWarp>
            <a:noAutofit/>
          </a:bodyPr>
          <a:lstStyle/>
          <a:p>
            <a:pPr algn="ctr" eaLnBrk="0" hangingPunct="0"/>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112" name="楕円 111">
            <a:extLst>
              <a:ext uri="{FF2B5EF4-FFF2-40B4-BE49-F238E27FC236}">
                <a16:creationId xmlns:a16="http://schemas.microsoft.com/office/drawing/2014/main" id="{833C3018-CEE5-4C52-9CE7-CC3DF7D6AC92}"/>
              </a:ext>
            </a:extLst>
          </p:cNvPr>
          <p:cNvSpPr/>
          <p:nvPr/>
        </p:nvSpPr>
        <p:spPr bwMode="auto">
          <a:xfrm>
            <a:off x="10506039" y="3798752"/>
            <a:ext cx="900000" cy="900000"/>
          </a:xfrm>
          <a:prstGeom prst="ellipse">
            <a:avLst/>
          </a:prstGeom>
          <a:solidFill>
            <a:schemeClr val="accent1"/>
          </a:solidFill>
          <a:ln>
            <a:noFill/>
          </a:ln>
          <a:effectLst/>
        </p:spPr>
        <p:txBody>
          <a:bodyPr vert="horz" wrap="none" lIns="91429" tIns="45715" rIns="91429" bIns="45715" numCol="1" rtlCol="0" anchor="ctr" anchorCtr="0" compatLnSpc="1">
            <a:prstTxWarp prst="textNoShape">
              <a:avLst/>
            </a:prstTxWarp>
            <a:noAutofit/>
          </a:bodyPr>
          <a:lstStyle/>
          <a:p>
            <a:pPr algn="ctr" eaLnBrk="0" hangingPunct="0"/>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ごろ</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84218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29" tIns="45715" rIns="91429" bIns="45715" numCol="1" anchor="ctr" anchorCtr="0" compatLnSpc="1">
        <a:prstTxWarp prst="textNoShape">
          <a:avLst/>
        </a:prstTxWarp>
        <a:spAutoFit/>
      </a:bodyPr>
      <a:lstStyle>
        <a:defPPr eaLnBrk="0" hangingPunct="0">
          <a:defRPr sz="1400" dirty="0" smtClean="0">
            <a:latin typeface="Meiryo UI" panose="020B0604030504040204" pitchFamily="50" charset="-128"/>
            <a:ea typeface="Meiryo UI" panose="020B0604030504040204" pitchFamily="50" charset="-128"/>
            <a:cs typeface="Meiryo UI"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17132</TotalTime>
  <Words>5116</Words>
  <Application>Microsoft Office PowerPoint</Application>
  <PresentationFormat>ユーザー設定</PresentationFormat>
  <Paragraphs>515</Paragraphs>
  <Slides>14</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HGP創英角ｺﾞｼｯｸUB</vt:lpstr>
      <vt:lpstr>HGS創英角ｺﾞｼｯｸUB</vt:lpstr>
      <vt:lpstr>HGｺﾞｼｯｸE</vt:lpstr>
      <vt:lpstr>HG創英角ｺﾞｼｯｸUB</vt:lpstr>
      <vt:lpstr>Meiryo UI</vt:lpstr>
      <vt:lpstr>ＭＳ Ｐゴシック</vt:lpstr>
      <vt:lpstr>メイリオ</vt:lpstr>
      <vt:lpstr>Arial</vt:lpstr>
      <vt:lpstr>Bahnschrift SemiBold</vt:lpstr>
      <vt:lpstr>Calibri</vt:lpstr>
      <vt:lpstr>Wingdings</vt:lpstr>
      <vt:lpstr>Office ​​テーマ</vt:lpstr>
      <vt:lpstr>大阪における水素需要拡大に向けた取組 Ｈ2Ｏｓａｋａビジョン２０２２ ー2025年大阪・関西万博を契機としてー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おおさかＨ　プロジェクト　ＦＯＲ２０２０（仮称）</dc:title>
  <dc:creator>嶋口　真一</dc:creator>
  <cp:lastModifiedBy>長濵　智子</cp:lastModifiedBy>
  <cp:revision>1389</cp:revision>
  <cp:lastPrinted>2022-05-12T04:42:01Z</cp:lastPrinted>
  <dcterms:created xsi:type="dcterms:W3CDTF">2015-05-28T00:22:44Z</dcterms:created>
  <dcterms:modified xsi:type="dcterms:W3CDTF">2022-08-15T08:17:37Z</dcterms:modified>
</cp:coreProperties>
</file>