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ms-office.chartcolorstyle+xml" PartName="/ppt/charts/colors1.xml"/>
  <Override ContentType="application/vnd.ms-office.chartstyle+xml" PartName="/ppt/charts/style1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Override+xml" PartName="/ppt/theme/themeOverride1.xml"/>
  <Override ContentType="application/vnd.openxmlformats-officedocument.presentationml.viewProps+xml" PartName="/ppt/viewProps.xml"/>
</Types>
</file>

<file path=_rels/.rels><?xml version="1.0" encoding="UTF-8" ?><Relationships xmlns="http://schemas.openxmlformats.org/package/2006/relationships"><Relationship Target="ppt/presentation.xml" Type="http://schemas.openxmlformats.org/officeDocument/2006/relationships/officeDocument" Id="rId1"></Relationship><Relationship Target="docProps/core.xml" Type="http://schemas.openxmlformats.org/package/2006/relationships/metadata/core-properties" Id="rId5"></Relationship><Relationship Target="docProps/thumbnail.jpeg" Type="http://schemas.openxmlformats.org/package/2006/relationships/metadata/thumbnail" Id="rId6"></Relationship><Relationship Target="docProps/app.xml" Type="http://schemas.openxmlformats.org/officeDocument/2006/relationships/extended-properties" Id="rId7"></Relationship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95" r:id="rId2"/>
    <p:sldId id="290" r:id="rId3"/>
    <p:sldId id="297" r:id="rId4"/>
    <p:sldId id="298" r:id="rId5"/>
    <p:sldId id="291" r:id="rId6"/>
    <p:sldId id="300" r:id="rId7"/>
    <p:sldId id="292" r:id="rId8"/>
    <p:sldId id="294" r:id="rId9"/>
    <p:sldId id="301" r:id="rId10"/>
    <p:sldId id="302" r:id="rId11"/>
    <p:sldId id="303" r:id="rId12"/>
    <p:sldId id="304" r:id="rId13"/>
  </p:sldIdLst>
  <p:sldSz cx="10440988" cy="7561263"/>
  <p:notesSz cx="6807200" cy="9939338"/>
  <p:defaultTextStyle>
    <a:defPPr>
      <a:defRPr lang="ja-JP"/>
    </a:defPPr>
    <a:lvl1pPr marL="0" algn="l" defTabSz="102870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1pPr>
    <a:lvl2pPr marL="514350" algn="l" defTabSz="102870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2pPr>
    <a:lvl3pPr marL="1028700" algn="l" defTabSz="102870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3pPr>
    <a:lvl4pPr marL="1543050" algn="l" defTabSz="102870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4pPr>
    <a:lvl5pPr marL="2057400" algn="l" defTabSz="102870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5pPr>
    <a:lvl6pPr marL="2571750" algn="l" defTabSz="102870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6pPr>
    <a:lvl7pPr marL="3086100" algn="l" defTabSz="102870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7pPr>
    <a:lvl8pPr marL="3600450" algn="l" defTabSz="102870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8pPr>
    <a:lvl9pPr marL="4114800" algn="l" defTabSz="102870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8C8CA540-60E6-4E66-B768-E6FE25485A47}">
          <p14:sldIdLst>
            <p14:sldId id="295"/>
            <p14:sldId id="290"/>
            <p14:sldId id="297"/>
            <p14:sldId id="298"/>
            <p14:sldId id="291"/>
            <p14:sldId id="300"/>
          </p14:sldIdLst>
        </p14:section>
        <p14:section name="タイトルなしのセクション" id="{822C8CBE-25A8-485A-A261-98539FCA7545}">
          <p14:sldIdLst>
            <p14:sldId id="292"/>
            <p14:sldId id="294"/>
            <p14:sldId id="301"/>
            <p14:sldId id="302"/>
            <p14:sldId id="303"/>
            <p14:sldId id="3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28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6" autoAdjust="0"/>
    <p:restoredTop sz="94660"/>
  </p:normalViewPr>
  <p:slideViewPr>
    <p:cSldViewPr>
      <p:cViewPr varScale="1">
        <p:scale>
          <a:sx n="67" d="100"/>
          <a:sy n="67" d="100"/>
        </p:scale>
        <p:origin x="1188" y="84"/>
      </p:cViewPr>
      <p:guideLst>
        <p:guide orient="horz" pos="2382"/>
        <p:guide pos="328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?><Relationships xmlns="http://schemas.openxmlformats.org/package/2006/relationships"><Relationship Target="slides/slide7.xml" Type="http://schemas.openxmlformats.org/officeDocument/2006/relationships/slide" Id="rId8"></Relationship><Relationship Target="slides/slide12.xml" Type="http://schemas.openxmlformats.org/officeDocument/2006/relationships/slide" Id="rId13"></Relationship><Relationship Target="theme/theme1.xml" Type="http://schemas.openxmlformats.org/officeDocument/2006/relationships/theme" Id="rId18"></Relationship><Relationship Target="slides/slide2.xml" Type="http://schemas.openxmlformats.org/officeDocument/2006/relationships/slide" Id="rId3"></Relationship><Relationship Target="slides/slide6.xml" Type="http://schemas.openxmlformats.org/officeDocument/2006/relationships/slide" Id="rId7"></Relationship><Relationship Target="slides/slide11.xml" Type="http://schemas.openxmlformats.org/officeDocument/2006/relationships/slide" Id="rId12"></Relationship><Relationship Target="viewProps.xml" Type="http://schemas.openxmlformats.org/officeDocument/2006/relationships/viewProps" Id="rId17"></Relationship><Relationship Target="slides/slide1.xml" Type="http://schemas.openxmlformats.org/officeDocument/2006/relationships/slide" Id="rId2"></Relationship><Relationship Target="presProps.xml" Type="http://schemas.openxmlformats.org/officeDocument/2006/relationships/presProps" Id="rId16"></Relationship><Relationship Target="slideMasters/slideMaster1.xml" Type="http://schemas.openxmlformats.org/officeDocument/2006/relationships/slideMaster" Id="rId1"></Relationship><Relationship Target="slides/slide5.xml" Type="http://schemas.openxmlformats.org/officeDocument/2006/relationships/slide" Id="rId6"></Relationship><Relationship Target="slides/slide10.xml" Type="http://schemas.openxmlformats.org/officeDocument/2006/relationships/slide" Id="rId11"></Relationship><Relationship Target="slides/slide4.xml" Type="http://schemas.openxmlformats.org/officeDocument/2006/relationships/slide" Id="rId5"></Relationship><Relationship Target="handoutMasters/handoutMaster1.xml" Type="http://schemas.openxmlformats.org/officeDocument/2006/relationships/handoutMaster" Id="rId15"></Relationship><Relationship Target="slides/slide9.xml" Type="http://schemas.openxmlformats.org/officeDocument/2006/relationships/slide" Id="rId10"></Relationship><Relationship Target="tableStyles.xml" Type="http://schemas.openxmlformats.org/officeDocument/2006/relationships/tableStyles" Id="rId19"></Relationship><Relationship Target="slides/slide3.xml" Type="http://schemas.openxmlformats.org/officeDocument/2006/relationships/slide" Id="rId4"></Relationship><Relationship Target="slides/slide8.xml" Type="http://schemas.openxmlformats.org/officeDocument/2006/relationships/slide" Id="rId9"></Relationship><Relationship Target="notesMasters/notesMaster1.xml" Type="http://schemas.openxmlformats.org/officeDocument/2006/relationships/notesMaster" Id="rId14"></Relationship></Relationships>
</file>

<file path=ppt/charts/_rels/chart1.xml.rels><?xml version="1.0" encoding="UTF-8" ?><Relationships xmlns="http://schemas.openxmlformats.org/package/2006/relationships"><Relationship Target="../theme/themeOverride1.xml" Type="http://schemas.openxmlformats.org/officeDocument/2006/relationships/themeOverride" Id="rId3"></Relationship><Relationship Target="colors1.xml" Type="http://schemas.microsoft.com/office/2011/relationships/chartColorStyle" Id="rId2"></Relationship><Relationship Target="style1.xml" Type="http://schemas.microsoft.com/office/2011/relationships/chartStyle" Id="rId1"></Relationship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377269091368363"/>
          <c:y val="0.14058261396110977"/>
          <c:w val="0.73300509114932544"/>
          <c:h val="0.8169970506176239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Sheet1!$Y$25:$AH$25</c:f>
              <c:numCache>
                <c:formatCode>General</c:formatCode>
                <c:ptCount val="10"/>
                <c:pt idx="0">
                  <c:v>12</c:v>
                </c:pt>
                <c:pt idx="1">
                  <c:v>24</c:v>
                </c:pt>
                <c:pt idx="2">
                  <c:v>25</c:v>
                </c:pt>
                <c:pt idx="3">
                  <c:v>62</c:v>
                </c:pt>
                <c:pt idx="4">
                  <c:v>73</c:v>
                </c:pt>
                <c:pt idx="5">
                  <c:v>57</c:v>
                </c:pt>
                <c:pt idx="6">
                  <c:v>30</c:v>
                </c:pt>
                <c:pt idx="7">
                  <c:v>31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635-46EA-8212-7102C7496B3A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r2="http://schemas.microsoft.com/office/drawing/2015/06/chart" xmlns:c16="http://schemas.microsoft.com/office/drawing/2014/chart">
                      <c:ext uri="{02D57815-91ED-43cb-92C2-25804820EDAC}">
                        <c15:formulaRef>
                          <c15:sqref>Sheet1!$X$25</c15:sqref>
                        </c15:formulaRef>
                      </c:ext>
                    </c:extLst>
                    <c:strCache>
                      <c:ptCount val="1"/>
                      <c:pt idx="0">
                        <c:v>総計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Sheet1!$Y$24:$AH$24</c15:sqref>
                        </c15:formulaRef>
                      </c:ext>
                    </c:extLst>
                    <c:strCache>
                      <c:ptCount val="10"/>
                      <c:pt idx="0">
                        <c:v>0～9歳</c:v>
                      </c:pt>
                      <c:pt idx="1">
                        <c:v>10～19歳</c:v>
                      </c:pt>
                      <c:pt idx="2">
                        <c:v>20～29歳</c:v>
                      </c:pt>
                      <c:pt idx="3">
                        <c:v>30～39歳</c:v>
                      </c:pt>
                      <c:pt idx="4">
                        <c:v>40～49歳</c:v>
                      </c:pt>
                      <c:pt idx="5">
                        <c:v>50～59歳</c:v>
                      </c:pt>
                      <c:pt idx="6">
                        <c:v>60～69歳</c:v>
                      </c:pt>
                      <c:pt idx="7">
                        <c:v>70～79歳</c:v>
                      </c:pt>
                      <c:pt idx="8">
                        <c:v>80～89歳</c:v>
                      </c:pt>
                      <c:pt idx="9">
                        <c:v>年齢未回答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63400304"/>
        <c:axId val="263399128"/>
      </c:barChart>
      <c:catAx>
        <c:axId val="2634003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63399128"/>
        <c:crosses val="autoZero"/>
        <c:auto val="1"/>
        <c:lblAlgn val="ctr"/>
        <c:lblOffset val="100"/>
        <c:noMultiLvlLbl val="0"/>
      </c:catAx>
      <c:valAx>
        <c:axId val="263399128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63400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ysClr val="window" lastClr="FFFFFF">
          <a:lumMod val="75000"/>
        </a:sysClr>
      </a:solidFill>
    </a:ln>
    <a:effectLst/>
  </c:spPr>
  <c:txPr>
    <a:bodyPr/>
    <a:lstStyle/>
    <a:p>
      <a:pPr>
        <a:defRPr/>
      </a:pPr>
      <a:endParaRPr lang="ja-JP"/>
    </a:p>
  </c:txPr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?><Relationships xmlns="http://schemas.openxmlformats.org/package/2006/relationships"><Relationship Target="../theme/theme3.xml" Type="http://schemas.openxmlformats.org/officeDocument/2006/relationships/theme" Id="rId1"></Relationship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0BD3E-5921-4BB2-B8A6-28FAF178B7AE}" type="datetimeFigureOut">
              <a:rPr kumimoji="1" lang="ja-JP" altLang="en-US" smtClean="0"/>
              <a:t>2019/8/28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4E7A3-3DDF-4DC7-8227-86A9CEEEFE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1353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?><Relationships xmlns="http://schemas.openxmlformats.org/package/2006/relationships"><Relationship Target="../theme/theme2.xml" Type="http://schemas.openxmlformats.org/officeDocument/2006/relationships/theme" Id="rId1"></Relationship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47E41-CBCE-47E9-A9B3-4D9EA65F3743}" type="datetimeFigureOut">
              <a:rPr kumimoji="1" lang="ja-JP" altLang="en-US" smtClean="0"/>
              <a:pPr/>
              <a:t>2019/8/28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831850" y="746125"/>
            <a:ext cx="51435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9C954-289A-4C1A-BA97-1C30A136A66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4583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28700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1pPr>
    <a:lvl2pPr marL="514350" algn="l" defTabSz="1028700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2pPr>
    <a:lvl3pPr marL="1028700" algn="l" defTabSz="1028700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3pPr>
    <a:lvl4pPr marL="1543050" algn="l" defTabSz="1028700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4pPr>
    <a:lvl5pPr marL="2057400" algn="l" defTabSz="1028700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5pPr>
    <a:lvl6pPr marL="2571750" algn="l" defTabSz="1028700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6pPr>
    <a:lvl7pPr marL="3086100" algn="l" defTabSz="1028700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7pPr>
    <a:lvl8pPr marL="3600450" algn="l" defTabSz="1028700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8pPr>
    <a:lvl9pPr marL="4114800" algn="l" defTabSz="1028700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9C954-289A-4C1A-BA97-1C30A136A66D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8233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9C954-289A-4C1A-BA97-1C30A136A66D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6838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9C954-289A-4C1A-BA97-1C30A136A66D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5980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EA9AE-AE1D-477B-9362-8A7D5A70D001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3210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EA9AE-AE1D-477B-9362-8A7D5A70D001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3906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EA9AE-AE1D-477B-9362-8A7D5A70D001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7570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EA9AE-AE1D-477B-9362-8A7D5A70D001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5382094"/>
      </p:ext>
    </p:extLst>
  </p:cSld>
  <p:clrMapOvr>
    <a:masterClrMapping/>
  </p:clrMapOvr>
</p:notes>
</file>

<file path=ppt/slideLayouts/_rels/slideLayout1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10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11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2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3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4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5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6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7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8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9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83074" y="2348893"/>
            <a:ext cx="8874840" cy="1620771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66148" y="4284716"/>
            <a:ext cx="7308692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6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00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7638-3577-47B3-AC03-2BD8F47CB55E}" type="datetime1">
              <a:rPr kumimoji="1" lang="ja-JP" altLang="en-US" smtClean="0"/>
              <a:pPr/>
              <a:t>2019/8/28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3964C-9351-4843-AA03-70BA0614D90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8499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 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E7B6D-63DB-4F64-8A56-E497B368134B}" type="datetime1">
              <a:rPr kumimoji="1" lang="ja-JP" altLang="en-US" smtClean="0"/>
              <a:pPr/>
              <a:t>2019/8/28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3964C-9351-4843-AA03-70BA0614D90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795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 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569716" y="302802"/>
            <a:ext cx="2349222" cy="645157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22050" y="302802"/>
            <a:ext cx="6873650" cy="645157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856EB-F532-4C6D-B175-ED2CCA7EA0D8}" type="datetime1">
              <a:rPr kumimoji="1" lang="ja-JP" altLang="en-US" smtClean="0"/>
              <a:pPr/>
              <a:t>2019/8/28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3964C-9351-4843-AA03-70BA0614D90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7217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A4EF7-B3B2-4CF0-8D91-5DEAFDCBE128}" type="datetime1">
              <a:rPr kumimoji="1" lang="ja-JP" altLang="en-US" smtClean="0"/>
              <a:pPr/>
              <a:t>2019/8/28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3964C-9351-4843-AA03-70BA0614D90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2871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4766" y="4858812"/>
            <a:ext cx="8874840" cy="1501751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24766" y="3204786"/>
            <a:ext cx="887484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435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FACD-4DB2-43AC-8255-CA73E722C012}" type="datetime1">
              <a:rPr kumimoji="1" lang="ja-JP" altLang="en-US" smtClean="0"/>
              <a:pPr/>
              <a:t>2019/8/28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3964C-9351-4843-AA03-70BA0614D90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2856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22050" y="1764295"/>
            <a:ext cx="4611436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307502" y="1764295"/>
            <a:ext cx="4611436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63EDB-213C-4B00-84CA-DBEDC4C21609}" type="datetime1">
              <a:rPr kumimoji="1" lang="ja-JP" altLang="en-US" smtClean="0"/>
              <a:pPr/>
              <a:t>2019/8/28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3964C-9351-4843-AA03-70BA0614D90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3129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22049" y="1692533"/>
            <a:ext cx="4613250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22049" y="2397901"/>
            <a:ext cx="4613250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303877" y="1692533"/>
            <a:ext cx="4615062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303877" y="2397901"/>
            <a:ext cx="4615062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35A30-A6A6-4C55-8135-F1D16CFF2D44}" type="datetime1">
              <a:rPr kumimoji="1" lang="ja-JP" altLang="en-US" smtClean="0"/>
              <a:pPr/>
              <a:t>2019/8/28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3964C-9351-4843-AA03-70BA0614D90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8561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F291-498D-43F9-B803-7D81E9745DAC}" type="datetime1">
              <a:rPr kumimoji="1" lang="ja-JP" altLang="en-US" smtClean="0"/>
              <a:pPr/>
              <a:t>2019/8/28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3964C-9351-4843-AA03-70BA0614D90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3044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E8DF-5044-46A3-988B-27DA055F02A8}" type="datetime1">
              <a:rPr kumimoji="1" lang="ja-JP" altLang="en-US" smtClean="0"/>
              <a:pPr/>
              <a:t>2019/8/28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3964C-9351-4843-AA03-70BA0614D90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0703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 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22050" y="301050"/>
            <a:ext cx="3435013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082136" y="301051"/>
            <a:ext cx="5836802" cy="6453328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22050" y="1582265"/>
            <a:ext cx="3435013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3E704-FF9B-4F24-A518-0C057C910668}" type="datetime1">
              <a:rPr kumimoji="1" lang="ja-JP" altLang="en-US" smtClean="0"/>
              <a:pPr/>
              <a:t>2019/8/28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3964C-9351-4843-AA03-70BA0614D90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8728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46507" y="5292884"/>
            <a:ext cx="6264593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046507" y="675613"/>
            <a:ext cx="6264593" cy="4536758"/>
          </a:xfrm>
        </p:spPr>
        <p:txBody>
          <a:bodyPr/>
          <a:lstStyle>
            <a:lvl1pPr marL="0" indent="0">
              <a:buNone/>
              <a:defRPr sz="3600"/>
            </a:lvl1pPr>
            <a:lvl2pPr marL="514350" indent="0">
              <a:buNone/>
              <a:defRPr sz="3200"/>
            </a:lvl2pPr>
            <a:lvl3pPr marL="1028700" indent="0">
              <a:buNone/>
              <a:defRPr sz="2700"/>
            </a:lvl3pPr>
            <a:lvl4pPr marL="1543050" indent="0">
              <a:buNone/>
              <a:defRPr sz="2300"/>
            </a:lvl4pPr>
            <a:lvl5pPr marL="2057400" indent="0">
              <a:buNone/>
              <a:defRPr sz="2300"/>
            </a:lvl5pPr>
            <a:lvl6pPr marL="2571750" indent="0">
              <a:buNone/>
              <a:defRPr sz="2300"/>
            </a:lvl6pPr>
            <a:lvl7pPr marL="3086100" indent="0">
              <a:buNone/>
              <a:defRPr sz="2300"/>
            </a:lvl7pPr>
            <a:lvl8pPr marL="3600450" indent="0">
              <a:buNone/>
              <a:defRPr sz="2300"/>
            </a:lvl8pPr>
            <a:lvl9pPr marL="4114800" indent="0">
              <a:buNone/>
              <a:defRPr sz="23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046507" y="5917739"/>
            <a:ext cx="6264593" cy="887398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007F2-246B-44D6-8680-685E930F08AA}" type="datetime1">
              <a:rPr kumimoji="1" lang="ja-JP" altLang="en-US" smtClean="0"/>
              <a:pPr/>
              <a:t>2019/8/28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3964C-9351-4843-AA03-70BA0614D90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8911482"/>
      </p:ext>
    </p:extLst>
  </p:cSld>
  <p:clrMapOvr>
    <a:masterClrMapping/>
  </p:clrMapOvr>
</p:sldLayout>
</file>

<file path=ppt/slideMasters/_rels/slideMaster1.xml.rels><?xml version="1.0" encoding="UTF-8" ?><Relationships xmlns="http://schemas.openxmlformats.org/package/2006/relationships"><Relationship Target="../slideLayouts/slideLayout8.xml" Type="http://schemas.openxmlformats.org/officeDocument/2006/relationships/slideLayout" Id="rId8"></Relationship><Relationship Target="../slideLayouts/slideLayout3.xml" Type="http://schemas.openxmlformats.org/officeDocument/2006/relationships/slideLayout" Id="rId3"></Relationship><Relationship Target="../slideLayouts/slideLayout7.xml" Type="http://schemas.openxmlformats.org/officeDocument/2006/relationships/slideLayout" Id="rId7"></Relationship><Relationship Target="../theme/theme1.xml" Type="http://schemas.openxmlformats.org/officeDocument/2006/relationships/theme" Id="rId12"></Relationship><Relationship Target="../slideLayouts/slideLayout2.xml" Type="http://schemas.openxmlformats.org/officeDocument/2006/relationships/slideLayout" Id="rId2"></Relationship><Relationship Target="../slideLayouts/slideLayout1.xml" Type="http://schemas.openxmlformats.org/officeDocument/2006/relationships/slideLayout" Id="rId1"></Relationship><Relationship Target="../slideLayouts/slideLayout6.xml" Type="http://schemas.openxmlformats.org/officeDocument/2006/relationships/slideLayout" Id="rId6"></Relationship><Relationship Target="../slideLayouts/slideLayout11.xml" Type="http://schemas.openxmlformats.org/officeDocument/2006/relationships/slideLayout" Id="rId11"></Relationship><Relationship Target="../slideLayouts/slideLayout5.xml" Type="http://schemas.openxmlformats.org/officeDocument/2006/relationships/slideLayout" Id="rId5"></Relationship><Relationship Target="../slideLayouts/slideLayout10.xml" Type="http://schemas.openxmlformats.org/officeDocument/2006/relationships/slideLayout" Id="rId10"></Relationship><Relationship Target="../slideLayouts/slideLayout4.xml" Type="http://schemas.openxmlformats.org/officeDocument/2006/relationships/slideLayout" Id="rId4"></Relationship><Relationship Target="../slideLayouts/slideLayout9.xml" Type="http://schemas.openxmlformats.org/officeDocument/2006/relationships/slideLayout" Id="rId9"></Relationship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522050" y="302801"/>
            <a:ext cx="9396889" cy="1260211"/>
          </a:xfrm>
          <a:prstGeom prst="rect">
            <a:avLst/>
          </a:prstGeom>
        </p:spPr>
        <p:txBody>
          <a:bodyPr vert="horz" lIns="102870" tIns="51435" rIns="102870" bIns="51435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22050" y="1764295"/>
            <a:ext cx="9396889" cy="4990084"/>
          </a:xfrm>
          <a:prstGeom prst="rect">
            <a:avLst/>
          </a:prstGeom>
        </p:spPr>
        <p:txBody>
          <a:bodyPr vert="horz" lIns="102870" tIns="51435" rIns="102870" bIns="51435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522049" y="7008171"/>
            <a:ext cx="2436231" cy="402567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1E17F-D5DA-4EC6-940C-C97C5DE9AD5B}" type="datetime1">
              <a:rPr kumimoji="1" lang="ja-JP" altLang="en-US" smtClean="0"/>
              <a:pPr/>
              <a:t>2019/8/28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567338" y="7008171"/>
            <a:ext cx="3306313" cy="402567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482708" y="7008171"/>
            <a:ext cx="2436231" cy="402567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3964C-9351-4843-AA03-70BA0614D90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1221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1028700" rtl="0" eaLnBrk="1" latinLnBrk="0" hangingPunct="1">
        <a:spcBef>
          <a:spcPct val="0"/>
        </a:spcBef>
        <a:buNone/>
        <a:defRPr kumimoji="1"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5763" indent="-385763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5819" indent="-321469" algn="l" defTabSz="10287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28700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?><Relationships xmlns="http://schemas.openxmlformats.org/package/2006/relationships"><Relationship Target="../slideLayouts/slideLayout1.xml" Type="http://schemas.openxmlformats.org/officeDocument/2006/relationships/slideLayout" Id="rId1"></Relationship></Relationships>
</file>

<file path=ppt/slides/_rels/slide10.xml.rels><?xml version="1.0" encoding="UTF-8" ?><Relationships xmlns="http://schemas.openxmlformats.org/package/2006/relationships"><Relationship Target="../media/image17.jpeg" Type="http://schemas.openxmlformats.org/officeDocument/2006/relationships/image" Id="rId3"></Relationship><Relationship Target="../notesSlides/notesSlide5.xml" Type="http://schemas.openxmlformats.org/officeDocument/2006/relationships/notesSlide" Id="rId2"></Relationship><Relationship Target="../slideLayouts/slideLayout1.xml" Type="http://schemas.openxmlformats.org/officeDocument/2006/relationships/slideLayout" Id="rId1"></Relationship><Relationship Target="../media/image20.jpeg" Type="http://schemas.openxmlformats.org/officeDocument/2006/relationships/image" Id="rId6"></Relationship><Relationship Target="../media/image19.jpeg" Type="http://schemas.openxmlformats.org/officeDocument/2006/relationships/image" Id="rId5"></Relationship><Relationship Target="../media/image18.jpeg" Type="http://schemas.openxmlformats.org/officeDocument/2006/relationships/image" Id="rId4"></Relationship></Relationships>
</file>

<file path=ppt/slides/_rels/slide11.xml.rels><?xml version="1.0" encoding="UTF-8" ?><Relationships xmlns="http://schemas.openxmlformats.org/package/2006/relationships"><Relationship Target="../media/image21.jpeg" Type="http://schemas.openxmlformats.org/officeDocument/2006/relationships/image" Id="rId3"></Relationship><Relationship Target="../notesSlides/notesSlide6.xml" Type="http://schemas.openxmlformats.org/officeDocument/2006/relationships/notesSlide" Id="rId2"></Relationship><Relationship Target="../slideLayouts/slideLayout1.xml" Type="http://schemas.openxmlformats.org/officeDocument/2006/relationships/slideLayout" Id="rId1"></Relationship><Relationship Target="../media/image24.jpeg" Type="http://schemas.openxmlformats.org/officeDocument/2006/relationships/image" Id="rId6"></Relationship><Relationship Target="../media/image23.jpg" Type="http://schemas.openxmlformats.org/officeDocument/2006/relationships/image" Id="rId5"></Relationship><Relationship Target="../media/image22.jpeg" Type="http://schemas.openxmlformats.org/officeDocument/2006/relationships/image" Id="rId4"></Relationship></Relationships>
</file>

<file path=ppt/slides/_rels/slide12.xml.rels><?xml version="1.0" encoding="UTF-8" ?><Relationships xmlns="http://schemas.openxmlformats.org/package/2006/relationships"><Relationship Target="../media/image25.jpeg" Type="http://schemas.openxmlformats.org/officeDocument/2006/relationships/image" Id="rId3"></Relationship><Relationship Target="../notesSlides/notesSlide7.xml" Type="http://schemas.openxmlformats.org/officeDocument/2006/relationships/notesSlide" Id="rId2"></Relationship><Relationship Target="../slideLayouts/slideLayout1.xml" Type="http://schemas.openxmlformats.org/officeDocument/2006/relationships/slideLayout" Id="rId1"></Relationship><Relationship Target="../media/image28.jpeg" Type="http://schemas.openxmlformats.org/officeDocument/2006/relationships/image" Id="rId6"></Relationship><Relationship Target="../media/image27.jpeg" Type="http://schemas.openxmlformats.org/officeDocument/2006/relationships/image" Id="rId5"></Relationship><Relationship Target="../media/image26.png" Type="http://schemas.openxmlformats.org/officeDocument/2006/relationships/image" Id="rId4"></Relationship></Relationships>
</file>

<file path=ppt/slides/_rels/slide2.xml.rels><?xml version="1.0" encoding="UTF-8" ?><Relationships xmlns="http://schemas.openxmlformats.org/package/2006/relationships"><Relationship Target="../notesSlides/notesSlide1.xml" Type="http://schemas.openxmlformats.org/officeDocument/2006/relationships/notesSlide" Id="rId2"></Relationship><Relationship Target="../slideLayouts/slideLayout2.xml" Type="http://schemas.openxmlformats.org/officeDocument/2006/relationships/slideLayout" Id="rId1"></Relationship></Relationships>
</file>

<file path=ppt/slides/_rels/slide3.xml.rels><?xml version="1.0" encoding="UTF-8" ?><Relationships xmlns="http://schemas.openxmlformats.org/package/2006/relationships"><Relationship Target="../media/image6.png" Type="http://schemas.openxmlformats.org/officeDocument/2006/relationships/image" Id="rId8"></Relationship><Relationship Target="../charts/chart1.xml" Type="http://schemas.openxmlformats.org/officeDocument/2006/relationships/chart" Id="rId3"></Relationship><Relationship Target="../media/image5.jpeg" Type="http://schemas.openxmlformats.org/officeDocument/2006/relationships/image" Id="rId7"></Relationship><Relationship Target="../media/image1.jpeg" Type="http://schemas.openxmlformats.org/officeDocument/2006/relationships/image" Id="rId2"></Relationship><Relationship Target="../slideLayouts/slideLayout7.xml" Type="http://schemas.openxmlformats.org/officeDocument/2006/relationships/slideLayout" Id="rId1"></Relationship><Relationship Target="../media/image4.png" Type="http://schemas.openxmlformats.org/officeDocument/2006/relationships/image" Id="rId6"></Relationship><Relationship Target="../media/image3.png" Type="http://schemas.openxmlformats.org/officeDocument/2006/relationships/image" Id="rId5"></Relationship><Relationship Target="../media/image2.png" Type="http://schemas.openxmlformats.org/officeDocument/2006/relationships/image" Id="rId4"></Relationship></Relationships>
</file>

<file path=ppt/slides/_rels/slide4.xml.rels><?xml version="1.0" encoding="UTF-8" ?><Relationships xmlns="http://schemas.openxmlformats.org/package/2006/relationships"><Relationship Target="../slideLayouts/slideLayout2.xml" Type="http://schemas.openxmlformats.org/officeDocument/2006/relationships/slideLayout" Id="rId1"></Relationship></Relationships>
</file>

<file path=ppt/slides/_rels/slide5.xml.rels><?xml version="1.0" encoding="UTF-8" ?><Relationships xmlns="http://schemas.openxmlformats.org/package/2006/relationships"><Relationship Target="../notesSlides/notesSlide2.xml" Type="http://schemas.openxmlformats.org/officeDocument/2006/relationships/notesSlide" Id="rId2"></Relationship><Relationship Target="../slideLayouts/slideLayout7.xml" Type="http://schemas.openxmlformats.org/officeDocument/2006/relationships/slideLayout" Id="rId1"></Relationship></Relationships>
</file>

<file path=ppt/slides/_rels/slide6.xml.rels><?xml version="1.0" encoding="UTF-8" ?><Relationships xmlns="http://schemas.openxmlformats.org/package/2006/relationships"><Relationship Target="../media/image7.png" Type="http://schemas.openxmlformats.org/officeDocument/2006/relationships/image" Id="rId3"></Relationship><Relationship Target="../notesSlides/notesSlide3.xml" Type="http://schemas.openxmlformats.org/officeDocument/2006/relationships/notesSlide" Id="rId2"></Relationship><Relationship Target="../slideLayouts/slideLayout7.xml" Type="http://schemas.openxmlformats.org/officeDocument/2006/relationships/slideLayout" Id="rId1"></Relationship></Relationships>
</file>

<file path=ppt/slides/_rels/slide7.xml.rels><?xml version="1.0" encoding="UTF-8" ?><Relationships xmlns="http://schemas.openxmlformats.org/package/2006/relationships"><Relationship Target="../media/image8.jpeg" Type="http://schemas.openxmlformats.org/officeDocument/2006/relationships/image" Id="rId2"></Relationship><Relationship Target="../slideLayouts/slideLayout7.xml" Type="http://schemas.openxmlformats.org/officeDocument/2006/relationships/slideLayout" Id="rId1"></Relationship></Relationships>
</file>

<file path=ppt/slides/_rels/slide8.xml.rels><?xml version="1.0" encoding="UTF-8" ?><Relationships xmlns="http://schemas.openxmlformats.org/package/2006/relationships"><Relationship Target="../media/hdphoto1.wdp" Type="http://schemas.microsoft.com/office/2007/relationships/hdphoto" Id="rId3"></Relationship><Relationship Target="../media/image12.png" Type="http://schemas.openxmlformats.org/officeDocument/2006/relationships/image" Id="rId7"></Relationship><Relationship Target="../media/image9.jpeg" Type="http://schemas.openxmlformats.org/officeDocument/2006/relationships/image" Id="rId2"></Relationship><Relationship Target="../slideLayouts/slideLayout2.xml" Type="http://schemas.openxmlformats.org/officeDocument/2006/relationships/slideLayout" Id="rId1"></Relationship><Relationship Target="../media/image11.png" Type="http://schemas.openxmlformats.org/officeDocument/2006/relationships/image" Id="rId6"></Relationship><Relationship Target="../media/hdphoto2.wdp" Type="http://schemas.microsoft.com/office/2007/relationships/hdphoto" Id="rId5"></Relationship><Relationship Target="../media/image10.jpeg" Type="http://schemas.openxmlformats.org/officeDocument/2006/relationships/image" Id="rId4"></Relationship></Relationships>
</file>

<file path=ppt/slides/_rels/slide9.xml.rels><?xml version="1.0" encoding="UTF-8" ?><Relationships xmlns="http://schemas.openxmlformats.org/package/2006/relationships"><Relationship Target="../media/image13.jpeg" Type="http://schemas.openxmlformats.org/officeDocument/2006/relationships/image" Id="rId3"></Relationship><Relationship Target="../notesSlides/notesSlide4.xml" Type="http://schemas.openxmlformats.org/officeDocument/2006/relationships/notesSlide" Id="rId2"></Relationship><Relationship Target="../slideLayouts/slideLayout1.xml" Type="http://schemas.openxmlformats.org/officeDocument/2006/relationships/slideLayout" Id="rId1"></Relationship><Relationship Target="../media/image16.jpeg" Type="http://schemas.openxmlformats.org/officeDocument/2006/relationships/image" Id="rId6"></Relationship><Relationship Target="../media/image15.jpeg" Type="http://schemas.openxmlformats.org/officeDocument/2006/relationships/image" Id="rId5"></Relationship><Relationship Target="../media/image14.jpeg" Type="http://schemas.openxmlformats.org/officeDocument/2006/relationships/image" Id="rId4"></Relationship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820854" y="252239"/>
            <a:ext cx="1296144" cy="423625"/>
          </a:xfrm>
          <a:ln>
            <a:solidFill>
              <a:srgbClr val="002060"/>
            </a:solidFill>
          </a:ln>
        </p:spPr>
        <p:txBody>
          <a:bodyPr lIns="0" tIns="0" rIns="0" bIns="0">
            <a:noAutofit/>
          </a:bodyPr>
          <a:lstStyle/>
          <a:p>
            <a:r>
              <a:rPr kumimoji="1"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資料　１</a:t>
            </a:r>
            <a:endParaRPr kumimoji="1"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9679707" y="6876975"/>
            <a:ext cx="360000" cy="360000"/>
          </a:xfrm>
          <a:ln>
            <a:solidFill>
              <a:schemeClr val="accent1"/>
            </a:solidFill>
          </a:ln>
        </p:spPr>
        <p:txBody>
          <a:bodyPr lIns="0" tIns="0" rIns="0" bIns="0"/>
          <a:lstStyle/>
          <a:p>
            <a:pPr algn="ctr"/>
            <a:fld id="{E973964C-9351-4843-AA03-70BA0614D902}" type="slidenum">
              <a:rPr kumimoji="1" lang="ja-JP" altLang="en-US" smtClean="0"/>
              <a:pPr algn="ctr"/>
              <a:t>1</a:t>
            </a:fld>
            <a:endParaRPr kumimoji="1" lang="ja-JP" altLang="en-US"/>
          </a:p>
        </p:txBody>
      </p:sp>
      <p:sp>
        <p:nvSpPr>
          <p:cNvPr id="5" name="サブタイトル 2"/>
          <p:cNvSpPr>
            <a:spLocks noGrp="1"/>
          </p:cNvSpPr>
          <p:nvPr>
            <p:ph type="subTitle" idx="1"/>
          </p:nvPr>
        </p:nvSpPr>
        <p:spPr>
          <a:xfrm>
            <a:off x="1332062" y="1188343"/>
            <a:ext cx="7308692" cy="648072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40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取組の現状について</a:t>
            </a:r>
            <a:endParaRPr kumimoji="1" lang="ja-JP" altLang="en-US" sz="4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サブタイトル 2"/>
          <p:cNvSpPr txBox="1">
            <a:spLocks/>
          </p:cNvSpPr>
          <p:nvPr/>
        </p:nvSpPr>
        <p:spPr>
          <a:xfrm>
            <a:off x="1764110" y="2274617"/>
            <a:ext cx="7308692" cy="3378221"/>
          </a:xfrm>
          <a:prstGeom prst="rect">
            <a:avLst/>
          </a:prstGeom>
        </p:spPr>
        <p:txBody>
          <a:bodyPr vert="horz" lIns="102870" tIns="51435" rIns="102870" bIns="51435" rtlCol="0">
            <a:noAutofit/>
          </a:bodyPr>
          <a:lstStyle>
            <a:lvl1pPr marL="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2870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4305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7175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8610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0045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1480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altLang="ja-JP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</a:t>
            </a:r>
            <a:r>
              <a:rPr lang="en-US" altLang="ja-JP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r>
              <a:rPr lang="ja-JP" altLang="en-US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</a:t>
            </a:r>
            <a:r>
              <a:rPr lang="ja-JP" altLang="en-US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バス研究会</a:t>
            </a:r>
            <a:endParaRPr lang="en-US" altLang="ja-JP" sz="28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l">
              <a:spcBef>
                <a:spcPts val="0"/>
              </a:spcBef>
            </a:pPr>
            <a:endParaRPr lang="en-US" altLang="ja-JP" sz="28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l">
              <a:spcBef>
                <a:spcPts val="0"/>
              </a:spcBef>
            </a:pPr>
            <a:r>
              <a:rPr lang="en-US" altLang="ja-JP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</a:t>
            </a:r>
            <a:r>
              <a:rPr lang="en-US" altLang="ja-JP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r>
              <a:rPr lang="ja-JP" altLang="en-US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</a:t>
            </a:r>
            <a:r>
              <a:rPr lang="ja-JP" altLang="en-US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船研究会</a:t>
            </a:r>
            <a:endParaRPr lang="en-US" altLang="ja-JP" sz="28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l">
              <a:spcBef>
                <a:spcPts val="0"/>
              </a:spcBef>
            </a:pPr>
            <a:endParaRPr lang="en-US" altLang="ja-JP" sz="28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l">
              <a:spcBef>
                <a:spcPts val="0"/>
              </a:spcBef>
            </a:pPr>
            <a:r>
              <a:rPr lang="en-US" altLang="ja-JP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３</a:t>
            </a:r>
            <a:r>
              <a:rPr lang="en-US" altLang="ja-JP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r>
              <a:rPr lang="ja-JP" altLang="en-US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2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水素ショーケース推進事業</a:t>
            </a:r>
          </a:p>
          <a:p>
            <a:pPr algn="l">
              <a:spcBef>
                <a:spcPts val="0"/>
              </a:spcBef>
            </a:pPr>
            <a:endParaRPr lang="en-US" altLang="ja-JP" sz="28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l">
              <a:spcBef>
                <a:spcPts val="0"/>
              </a:spcBef>
            </a:pPr>
            <a:r>
              <a:rPr lang="en-US" altLang="ja-JP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４</a:t>
            </a:r>
            <a:r>
              <a:rPr lang="en-US" altLang="ja-JP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r>
              <a:rPr lang="ja-JP" altLang="en-US" sz="2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社会受容性の</a:t>
            </a:r>
            <a:r>
              <a:rPr lang="ja-JP" altLang="en-US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向上</a:t>
            </a:r>
            <a:endParaRPr lang="en-US" altLang="ja-JP" sz="28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341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/>
          <p:cNvSpPr txBox="1"/>
          <p:nvPr/>
        </p:nvSpPr>
        <p:spPr>
          <a:xfrm>
            <a:off x="350388" y="1992767"/>
            <a:ext cx="9835942" cy="53006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76390" tIns="176390" rIns="70556" bIns="0" rtlCol="0">
            <a:noAutofit/>
          </a:bodyPr>
          <a:lstStyle/>
          <a:p>
            <a:pPr>
              <a:tabLst>
                <a:tab pos="1693783" algn="l"/>
              </a:tabLst>
            </a:pPr>
            <a:r>
              <a:rPr lang="ja-JP" altLang="en-US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大阪市立小学校４校において、</a:t>
            </a:r>
            <a:r>
              <a:rPr lang="en-US" altLang="ja-JP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lang="ja-JP" altLang="en-US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年生を対象に講義、ミニ水素カーの実験教室、</a:t>
            </a:r>
            <a:endParaRPr lang="en-US" altLang="ja-JP" sz="1544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tabLst>
                <a:tab pos="1693783" algn="l"/>
              </a:tabLst>
            </a:pPr>
            <a:r>
              <a:rPr lang="en-US" altLang="ja-JP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FCV</a:t>
            </a:r>
            <a:r>
              <a:rPr lang="ja-JP" altLang="en-US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実車解説を実施</a:t>
            </a:r>
            <a:endParaRPr lang="en-US" altLang="ja-JP" sz="1544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784"/>
              </a:lnSpc>
              <a:tabLst>
                <a:tab pos="1693783" algn="l"/>
              </a:tabLst>
            </a:pPr>
            <a:endParaRPr lang="en-US" altLang="ja-JP" sz="1544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tabLst>
                <a:tab pos="1693783" algn="l"/>
              </a:tabLst>
            </a:pPr>
            <a:r>
              <a:rPr lang="ja-JP" altLang="en-US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◆　実施日程　　①</a:t>
            </a:r>
            <a:r>
              <a:rPr lang="en-US" altLang="ja-JP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2018</a:t>
            </a:r>
            <a:r>
              <a:rPr lang="ja-JP" altLang="en-US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</a:t>
            </a:r>
            <a:r>
              <a:rPr lang="ja-JP" altLang="en-US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日（金）、②</a:t>
            </a:r>
            <a:r>
              <a:rPr lang="en-US" altLang="ja-JP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2019</a:t>
            </a:r>
            <a:r>
              <a:rPr lang="ja-JP" altLang="en-US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</a:t>
            </a:r>
            <a:r>
              <a:rPr lang="ja-JP" altLang="en-US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日（月）</a:t>
            </a:r>
            <a:endParaRPr lang="en-US" altLang="ja-JP" sz="1544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tabLst>
                <a:tab pos="1693783" algn="l"/>
              </a:tabLst>
            </a:pPr>
            <a:r>
              <a:rPr lang="ja-JP" altLang="en-US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　　　　 ③</a:t>
            </a:r>
            <a:r>
              <a:rPr lang="en-US" altLang="ja-JP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2019</a:t>
            </a:r>
            <a:r>
              <a:rPr lang="ja-JP" altLang="en-US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lang="ja-JP" altLang="en-US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日（水）、④</a:t>
            </a:r>
            <a:r>
              <a:rPr lang="en-US" altLang="ja-JP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2019</a:t>
            </a:r>
            <a:r>
              <a:rPr lang="ja-JP" altLang="en-US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22</a:t>
            </a:r>
            <a:r>
              <a:rPr lang="ja-JP" altLang="en-US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日（金）</a:t>
            </a:r>
            <a:endParaRPr lang="en-US" altLang="ja-JP" sz="1544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tabLst>
                <a:tab pos="1693783" algn="l"/>
              </a:tabLst>
            </a:pPr>
            <a:r>
              <a:rPr lang="ja-JP" altLang="en-US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◆　対　　　象　　①内代小学校（</a:t>
            </a:r>
            <a:r>
              <a:rPr lang="en-US" altLang="ja-JP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クラス）、②堀江小学校（</a:t>
            </a:r>
            <a:r>
              <a:rPr lang="en-US" altLang="ja-JP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</a:t>
            </a:r>
            <a:r>
              <a:rPr lang="ja-JP" altLang="en-US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クラス）</a:t>
            </a:r>
            <a:endParaRPr lang="en-US" altLang="ja-JP" sz="1544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tabLst>
                <a:tab pos="1693783" algn="l"/>
              </a:tabLst>
            </a:pPr>
            <a:r>
              <a:rPr lang="ja-JP" altLang="en-US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　　　　</a:t>
            </a:r>
            <a:r>
              <a:rPr lang="en-US" altLang="ja-JP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③築港小学校（</a:t>
            </a:r>
            <a:r>
              <a:rPr lang="en-US" altLang="ja-JP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クラス）④木川小学校（</a:t>
            </a:r>
            <a:r>
              <a:rPr lang="en-US" altLang="ja-JP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クラス）</a:t>
            </a:r>
            <a:endParaRPr lang="en-US" altLang="ja-JP" sz="1544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tabLst>
                <a:tab pos="1693783" algn="l"/>
              </a:tabLst>
            </a:pPr>
            <a:r>
              <a:rPr lang="ja-JP" altLang="en-US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◆　内　　　容　　①水素についての講義</a:t>
            </a:r>
            <a:endParaRPr lang="en-US" altLang="ja-JP" sz="1544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tabLst>
                <a:tab pos="1693783" algn="l"/>
              </a:tabLst>
            </a:pPr>
            <a:r>
              <a:rPr lang="ja-JP" altLang="en-US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　　　　 ②水素燃料電池を使った実験（</a:t>
            </a:r>
            <a:r>
              <a:rPr lang="en-US" altLang="ja-JP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LED</a:t>
            </a:r>
            <a:r>
              <a:rPr lang="ja-JP" altLang="en-US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点灯、ミニカー走行）</a:t>
            </a:r>
            <a:endParaRPr lang="en-US" altLang="ja-JP" sz="1544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tabLst>
                <a:tab pos="1693783" algn="l"/>
              </a:tabLst>
            </a:pPr>
            <a:r>
              <a:rPr lang="ja-JP" altLang="en-US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　　　　 ③</a:t>
            </a:r>
            <a:r>
              <a:rPr lang="en-US" altLang="ja-JP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FCV</a:t>
            </a:r>
            <a:r>
              <a:rPr lang="ja-JP" altLang="en-US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実車を使った解説</a:t>
            </a:r>
            <a:endParaRPr lang="en-US" altLang="ja-JP" sz="1544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tabLst>
                <a:tab pos="1693783" algn="l"/>
              </a:tabLst>
            </a:pPr>
            <a:r>
              <a:rPr lang="ja-JP" altLang="en-US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◆　主　　　催　　大阪市</a:t>
            </a:r>
            <a:endParaRPr lang="en-US" altLang="ja-JP" sz="1544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784"/>
              </a:lnSpc>
              <a:tabLst>
                <a:tab pos="1693783" algn="l"/>
              </a:tabLst>
            </a:pPr>
            <a:endParaRPr lang="en-US" altLang="ja-JP" sz="1544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53394" y="870188"/>
            <a:ext cx="9835942" cy="7661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6218" tIns="176390" rIns="96218" bIns="70556" rtlCol="0">
            <a:noAutofit/>
          </a:bodyPr>
          <a:lstStyle/>
          <a:p>
            <a:r>
              <a:rPr lang="ja-JP" altLang="en-US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将来的な水素社会の実現に向けた社会受容性の向上のため、特に将来を担う子ども達にその可能性を知ってもらうため、</a:t>
            </a:r>
            <a:endParaRPr lang="en-US" altLang="ja-JP" sz="1544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本田技研工業株式会社と連携し、本市立小学校の特別授業を企画・募集し、４校で実施。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46790" y="746311"/>
            <a:ext cx="973311" cy="2376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6218" tIns="0" rIns="96218" bIns="0" rtlCol="0" anchor="ctr" anchorCtr="0">
            <a:spAutoFit/>
          </a:bodyPr>
          <a:lstStyle/>
          <a:p>
            <a:pPr algn="ctr"/>
            <a:r>
              <a:rPr lang="ja-JP" altLang="en-US" sz="1544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目　的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69982" y="1854373"/>
            <a:ext cx="973311" cy="2376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6218" tIns="0" rIns="96218" bIns="0" rtlCol="0" anchor="ctr" anchorCtr="0">
            <a:spAutoFit/>
          </a:bodyPr>
          <a:lstStyle/>
          <a:p>
            <a:pPr algn="ctr"/>
            <a:r>
              <a:rPr lang="ja-JP" altLang="en-US" sz="1544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概　要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58137" y="-14190"/>
            <a:ext cx="8944172" cy="5305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r>
              <a:rPr lang="en-US" altLang="ja-JP" sz="27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27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４</a:t>
            </a:r>
            <a:r>
              <a:rPr lang="en-US" altLang="ja-JP" sz="27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r>
              <a:rPr lang="ja-JP" altLang="en-US" sz="27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社会受容性の向上　</a:t>
            </a:r>
            <a:r>
              <a:rPr lang="ja-JP" altLang="en-US" sz="2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小学校</a:t>
            </a:r>
            <a:r>
              <a:rPr lang="ja-JP" altLang="en-US" sz="2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での水素特別授業</a:t>
            </a:r>
          </a:p>
        </p:txBody>
      </p:sp>
      <p:cxnSp>
        <p:nvCxnSpPr>
          <p:cNvPr id="33" name="直線コネクタ 32"/>
          <p:cNvCxnSpPr/>
          <p:nvPr/>
        </p:nvCxnSpPr>
        <p:spPr>
          <a:xfrm>
            <a:off x="280103" y="541555"/>
            <a:ext cx="9906923" cy="0"/>
          </a:xfrm>
          <a:prstGeom prst="line">
            <a:avLst/>
          </a:prstGeom>
          <a:ln w="1016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図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982" y="4816242"/>
            <a:ext cx="3147793" cy="236084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79383" y="4816242"/>
            <a:ext cx="3159959" cy="2324420"/>
          </a:xfrm>
          <a:prstGeom prst="rect">
            <a:avLst/>
          </a:prstGeom>
        </p:spPr>
      </p:pic>
      <p:sp>
        <p:nvSpPr>
          <p:cNvPr id="41" name="テキスト ボックス 40"/>
          <p:cNvSpPr txBox="1"/>
          <p:nvPr/>
        </p:nvSpPr>
        <p:spPr>
          <a:xfrm>
            <a:off x="1378093" y="4666525"/>
            <a:ext cx="1640193" cy="29591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ja-JP" altLang="en-US" sz="1323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水素についての講義</a:t>
            </a: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2286" y="2510475"/>
            <a:ext cx="2800044" cy="2094499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8039810" y="2332558"/>
            <a:ext cx="1162498" cy="29591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altLang="ja-JP" sz="1323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FCV</a:t>
            </a:r>
            <a:r>
              <a:rPr lang="ja-JP" altLang="en-US" sz="1323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実車解説</a:t>
            </a:r>
          </a:p>
        </p:txBody>
      </p:sp>
      <p:sp>
        <p:nvSpPr>
          <p:cNvPr id="16" name="スライド番号プレースホルダー 2"/>
          <p:cNvSpPr txBox="1">
            <a:spLocks/>
          </p:cNvSpPr>
          <p:nvPr/>
        </p:nvSpPr>
        <p:spPr>
          <a:xfrm>
            <a:off x="9901054" y="108224"/>
            <a:ext cx="360000" cy="35274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defPPr>
              <a:defRPr lang="ja-JP"/>
            </a:defPPr>
            <a:lvl1pPr marL="0" algn="r" defTabSz="1028700" rtl="0" eaLnBrk="1" latinLnBrk="0" hangingPunct="1"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305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175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610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dirty="0"/>
              <a:t>10</a:t>
            </a:r>
            <a:endParaRPr lang="ja-JP" altLang="en-US" dirty="0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30796" y="4815178"/>
            <a:ext cx="2780526" cy="2325484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6501677" y="4666525"/>
            <a:ext cx="1423788" cy="29591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ja-JP" altLang="en-US" sz="1323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水素ミニカー実験</a:t>
            </a:r>
          </a:p>
        </p:txBody>
      </p:sp>
    </p:spTree>
    <p:extLst>
      <p:ext uri="{BB962C8B-B14F-4D97-AF65-F5344CB8AC3E}">
        <p14:creationId xmlns:p14="http://schemas.microsoft.com/office/powerpoint/2010/main" val="235914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/>
          <p:cNvSpPr txBox="1"/>
          <p:nvPr/>
        </p:nvSpPr>
        <p:spPr>
          <a:xfrm>
            <a:off x="353396" y="2078713"/>
            <a:ext cx="9835942" cy="53006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76390" tIns="176390" rIns="70556" bIns="0" rtlCol="0">
            <a:noAutofit/>
          </a:bodyPr>
          <a:lstStyle/>
          <a:p>
            <a:pPr>
              <a:tabLst>
                <a:tab pos="1693783" algn="l"/>
              </a:tabLst>
            </a:pPr>
            <a:r>
              <a:rPr lang="ja-JP" altLang="en-US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大阪市内２か所で水素ミニ教室＆</a:t>
            </a:r>
            <a:r>
              <a:rPr lang="en-US" altLang="ja-JP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</a:t>
            </a:r>
            <a:r>
              <a:rPr lang="ja-JP" altLang="en-US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バスの体験試乗イベントを実施</a:t>
            </a:r>
            <a:endParaRPr lang="en-US" altLang="ja-JP" sz="1544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784"/>
              </a:lnSpc>
              <a:tabLst>
                <a:tab pos="1693783" algn="l"/>
              </a:tabLst>
            </a:pPr>
            <a:endParaRPr lang="en-US" altLang="ja-JP" sz="1544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tabLst>
                <a:tab pos="1693783" algn="l"/>
              </a:tabLst>
            </a:pPr>
            <a:r>
              <a:rPr lang="ja-JP" altLang="en-US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◆　実施日程　　</a:t>
            </a:r>
            <a:r>
              <a:rPr lang="en-US" altLang="ja-JP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2018</a:t>
            </a:r>
            <a:r>
              <a:rPr lang="ja-JP" altLang="en-US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12</a:t>
            </a:r>
            <a:r>
              <a:rPr lang="ja-JP" altLang="en-US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8</a:t>
            </a:r>
            <a:r>
              <a:rPr lang="ja-JP" altLang="en-US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日（土）</a:t>
            </a:r>
            <a:endParaRPr lang="en-US" altLang="ja-JP" sz="1544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tabLst>
                <a:tab pos="1693783" algn="l"/>
              </a:tabLst>
            </a:pPr>
            <a:r>
              <a:rPr lang="ja-JP" altLang="en-US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　　　　　（鶴見エリア）</a:t>
            </a:r>
            <a:r>
              <a:rPr lang="en-US" altLang="ja-JP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r>
              <a:rPr lang="en-US" altLang="ja-JP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00 </a:t>
            </a:r>
            <a:r>
              <a:rPr lang="ja-JP" altLang="en-US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 </a:t>
            </a:r>
            <a:r>
              <a:rPr lang="en-US" altLang="ja-JP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12</a:t>
            </a:r>
            <a:r>
              <a:rPr lang="ja-JP" altLang="en-US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r>
              <a:rPr lang="en-US" altLang="ja-JP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15</a:t>
            </a:r>
            <a:r>
              <a:rPr lang="ja-JP" altLang="en-US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9</a:t>
            </a:r>
            <a:r>
              <a:rPr lang="ja-JP" altLang="en-US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r>
              <a:rPr lang="en-US" altLang="ja-JP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30</a:t>
            </a:r>
            <a:r>
              <a:rPr lang="ja-JP" altLang="en-US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受付開始）</a:t>
            </a:r>
            <a:endParaRPr lang="en-US" altLang="ja-JP" sz="1544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tabLst>
                <a:tab pos="1693783" algn="l"/>
              </a:tabLst>
            </a:pPr>
            <a:r>
              <a:rPr lang="ja-JP" altLang="en-US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　　　　　（南港エリア）</a:t>
            </a:r>
            <a:r>
              <a:rPr lang="en-US" altLang="ja-JP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14</a:t>
            </a:r>
            <a:r>
              <a:rPr lang="ja-JP" altLang="en-US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r>
              <a:rPr lang="en-US" altLang="ja-JP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00 </a:t>
            </a:r>
            <a:r>
              <a:rPr lang="ja-JP" altLang="en-US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 </a:t>
            </a:r>
            <a:r>
              <a:rPr lang="en-US" altLang="ja-JP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16</a:t>
            </a:r>
            <a:r>
              <a:rPr lang="ja-JP" altLang="en-US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r>
              <a:rPr lang="en-US" altLang="ja-JP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30</a:t>
            </a:r>
            <a:r>
              <a:rPr lang="ja-JP" altLang="en-US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13</a:t>
            </a:r>
            <a:r>
              <a:rPr lang="ja-JP" altLang="en-US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r>
              <a:rPr lang="en-US" altLang="ja-JP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30</a:t>
            </a:r>
            <a:r>
              <a:rPr lang="ja-JP" altLang="en-US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受付開始</a:t>
            </a:r>
            <a:endParaRPr lang="en-US" altLang="ja-JP" sz="1544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tabLst>
                <a:tab pos="1693783" algn="l"/>
              </a:tabLst>
            </a:pPr>
            <a:r>
              <a:rPr lang="ja-JP" altLang="en-US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◆　対　　　象　　</a:t>
            </a:r>
            <a:r>
              <a:rPr lang="ja-JP" altLang="en-US" sz="1544" dirty="0">
                <a:latin typeface="Meiryo UI" panose="020B0604030504040204" pitchFamily="50" charset="-128"/>
                <a:ea typeface="Meiryo UI" panose="020B0604030504040204" pitchFamily="50" charset="-128"/>
              </a:rPr>
              <a:t>どなたでも（小学生以下は保護者同伴要）</a:t>
            </a:r>
            <a:endParaRPr lang="en-US" altLang="ja-JP" sz="1544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tabLst>
                <a:tab pos="1693783" algn="l"/>
              </a:tabLst>
            </a:pPr>
            <a:r>
              <a:rPr lang="ja-JP" altLang="en-US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◆　内　　　容　　水素ミニ教室⇒バス試乗（往路）⇒施設見学⇒バス試乗（復路）</a:t>
            </a:r>
            <a:endParaRPr lang="en-US" altLang="ja-JP" sz="1544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tabLst>
                <a:tab pos="1693783" algn="l"/>
              </a:tabLst>
            </a:pPr>
            <a:r>
              <a:rPr lang="ja-JP" altLang="en-US" sz="1544" dirty="0">
                <a:latin typeface="Meiryo UI" panose="020B0604030504040204" pitchFamily="50" charset="-128"/>
                <a:ea typeface="Meiryo UI" panose="020B0604030504040204" pitchFamily="50" charset="-128"/>
              </a:rPr>
              <a:t>　◆　定　　　員　　各エリア</a:t>
            </a:r>
            <a:r>
              <a:rPr lang="en-US" altLang="ja-JP" sz="1544" dirty="0">
                <a:latin typeface="Meiryo UI" panose="020B0604030504040204" pitchFamily="50" charset="-128"/>
                <a:ea typeface="Meiryo UI" panose="020B0604030504040204" pitchFamily="50" charset="-128"/>
              </a:rPr>
              <a:t>40</a:t>
            </a:r>
            <a:r>
              <a:rPr lang="ja-JP" altLang="en-US" sz="1544" dirty="0">
                <a:latin typeface="Meiryo UI" panose="020B0604030504040204" pitchFamily="50" charset="-128"/>
                <a:ea typeface="Meiryo UI" panose="020B0604030504040204" pitchFamily="50" charset="-128"/>
              </a:rPr>
              <a:t>名（先着順）</a:t>
            </a:r>
          </a:p>
          <a:p>
            <a:pPr>
              <a:tabLst>
                <a:tab pos="1693783" algn="l"/>
              </a:tabLst>
            </a:pPr>
            <a:r>
              <a:rPr lang="ja-JP" altLang="en-US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◆　主　　　催　　大阪府・大阪市</a:t>
            </a:r>
            <a:endParaRPr lang="en-US" altLang="ja-JP" sz="1544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tabLst>
                <a:tab pos="1693783" algn="l"/>
              </a:tabLst>
            </a:pPr>
            <a:r>
              <a:rPr lang="ja-JP" altLang="en-US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◆　協　　　力　　トヨタ自動車株式会社、大阪科学技術館、岩谷産業株式会社、</a:t>
            </a:r>
          </a:p>
          <a:p>
            <a:pPr>
              <a:tabLst>
                <a:tab pos="1693783" algn="l"/>
              </a:tabLst>
            </a:pPr>
            <a:r>
              <a:rPr lang="ja-JP" altLang="en-US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　　　　　おおさか</a:t>
            </a:r>
            <a:r>
              <a:rPr lang="en-US" altLang="ja-JP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ATC</a:t>
            </a:r>
            <a:r>
              <a:rPr lang="ja-JP" altLang="en-US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グリーンエコプラザ</a:t>
            </a:r>
          </a:p>
          <a:p>
            <a:pPr>
              <a:tabLst>
                <a:tab pos="1693783" algn="l"/>
              </a:tabLst>
            </a:pPr>
            <a:endParaRPr lang="en-US" altLang="ja-JP" sz="1544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784"/>
              </a:lnSpc>
              <a:tabLst>
                <a:tab pos="1693783" algn="l"/>
              </a:tabLst>
            </a:pPr>
            <a:endParaRPr lang="en-US" altLang="ja-JP" sz="1544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53394" y="870187"/>
            <a:ext cx="9835942" cy="95464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6218" tIns="176390" rIns="96218" bIns="70556" rtlCol="0">
            <a:noAutofit/>
          </a:bodyPr>
          <a:lstStyle/>
          <a:p>
            <a:r>
              <a:rPr lang="ja-JP" altLang="en-US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将来的な水素社会の実現と府内への</a:t>
            </a:r>
            <a:r>
              <a:rPr lang="en-US" altLang="ja-JP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</a:t>
            </a:r>
            <a:r>
              <a:rPr lang="ja-JP" altLang="en-US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バス導入に向けて、大阪市内において、親子連れを対象とした環境学習講座として</a:t>
            </a:r>
            <a:r>
              <a:rPr lang="en-US" altLang="ja-JP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</a:t>
            </a:r>
            <a:r>
              <a:rPr lang="ja-JP" altLang="en-US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バスの体験イベントを実施。水素の性質等について理解を深めていただくとともに、環境性に優れた最新の</a:t>
            </a:r>
            <a:r>
              <a:rPr lang="en-US" altLang="ja-JP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</a:t>
            </a:r>
            <a:r>
              <a:rPr lang="ja-JP" altLang="en-US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バスの性能を体感していただいた。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46790" y="746311"/>
            <a:ext cx="973311" cy="2376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6218" tIns="0" rIns="96218" bIns="0" rtlCol="0" anchor="ctr" anchorCtr="0">
            <a:spAutoFit/>
          </a:bodyPr>
          <a:lstStyle/>
          <a:p>
            <a:pPr algn="ctr"/>
            <a:r>
              <a:rPr lang="ja-JP" altLang="en-US" sz="1544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目　的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69982" y="1974431"/>
            <a:ext cx="973311" cy="2376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6218" tIns="0" rIns="96218" bIns="0" rtlCol="0" anchor="ctr" anchorCtr="0">
            <a:spAutoFit/>
          </a:bodyPr>
          <a:lstStyle/>
          <a:p>
            <a:pPr algn="ctr"/>
            <a:r>
              <a:rPr lang="ja-JP" altLang="en-US" sz="1544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概　要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58136" y="-14190"/>
            <a:ext cx="9103517" cy="5305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r>
              <a:rPr lang="en-US" altLang="ja-JP" sz="27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27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４</a:t>
            </a:r>
            <a:r>
              <a:rPr lang="en-US" altLang="ja-JP" sz="27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r>
              <a:rPr lang="ja-JP" altLang="en-US" sz="27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社会受容性の向上</a:t>
            </a: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2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</a:t>
            </a:r>
            <a:r>
              <a:rPr lang="ja-JP" altLang="en-US" sz="2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市内での</a:t>
            </a:r>
            <a:r>
              <a:rPr lang="en-US" altLang="ja-JP" sz="2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</a:t>
            </a:r>
            <a:r>
              <a:rPr lang="ja-JP" altLang="en-US" sz="2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バス体験イベント実施</a:t>
            </a:r>
          </a:p>
        </p:txBody>
      </p:sp>
      <p:cxnSp>
        <p:nvCxnSpPr>
          <p:cNvPr id="33" name="直線コネクタ 32"/>
          <p:cNvCxnSpPr/>
          <p:nvPr/>
        </p:nvCxnSpPr>
        <p:spPr>
          <a:xfrm>
            <a:off x="280103" y="541555"/>
            <a:ext cx="9906923" cy="0"/>
          </a:xfrm>
          <a:prstGeom prst="line">
            <a:avLst/>
          </a:prstGeom>
          <a:ln w="1016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図 3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287" y="5114000"/>
            <a:ext cx="2687772" cy="21108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テキスト ボックス 34"/>
          <p:cNvSpPr txBox="1"/>
          <p:nvPr/>
        </p:nvSpPr>
        <p:spPr>
          <a:xfrm>
            <a:off x="554448" y="4941170"/>
            <a:ext cx="1140056" cy="29591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ja-JP" altLang="en-US" sz="1323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水素ミニ教室</a:t>
            </a:r>
          </a:p>
        </p:txBody>
      </p:sp>
      <p:pic>
        <p:nvPicPr>
          <p:cNvPr id="36" name="図 35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1994" y="4913947"/>
            <a:ext cx="4415574" cy="2163631"/>
          </a:xfrm>
          <a:prstGeom prst="rect">
            <a:avLst/>
          </a:prstGeom>
        </p:spPr>
      </p:pic>
      <p:sp>
        <p:nvSpPr>
          <p:cNvPr id="37" name="テキスト ボックス 36"/>
          <p:cNvSpPr txBox="1"/>
          <p:nvPr/>
        </p:nvSpPr>
        <p:spPr>
          <a:xfrm>
            <a:off x="6127503" y="4961298"/>
            <a:ext cx="830677" cy="29591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ja-JP" altLang="en-US" sz="1323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バス試乗</a:t>
            </a: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4708277" y="6911190"/>
            <a:ext cx="1660351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13" dirty="0">
                <a:latin typeface="Meiryo UI" panose="020B0604030504040204" pitchFamily="50" charset="-128"/>
                <a:ea typeface="Meiryo UI" panose="020B0604030504040204" pitchFamily="50" charset="-128"/>
              </a:rPr>
              <a:t>燃料電池バス「</a:t>
            </a:r>
            <a:r>
              <a:rPr lang="en-US" altLang="ja-JP" sz="1213" dirty="0">
                <a:latin typeface="Meiryo UI" panose="020B0604030504040204" pitchFamily="50" charset="-128"/>
                <a:ea typeface="Meiryo UI" panose="020B0604030504040204" pitchFamily="50" charset="-128"/>
              </a:rPr>
              <a:t>SORA</a:t>
            </a:r>
            <a:r>
              <a:rPr lang="ja-JP" altLang="en-US" sz="1213" dirty="0">
                <a:latin typeface="Meiryo UI" panose="020B0604030504040204" pitchFamily="50" charset="-128"/>
                <a:ea typeface="Meiryo UI" panose="020B0604030504040204" pitchFamily="50" charset="-128"/>
              </a:rPr>
              <a:t>」（トヨタ自動車）</a:t>
            </a:r>
            <a:endParaRPr lang="en-US" altLang="ja-JP" sz="1213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9" name="円/楕円 38"/>
          <p:cNvSpPr/>
          <p:nvPr/>
        </p:nvSpPr>
        <p:spPr>
          <a:xfrm>
            <a:off x="7658117" y="2205050"/>
            <a:ext cx="2426238" cy="2426238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05"/>
          </a:p>
        </p:txBody>
      </p:sp>
      <p:sp>
        <p:nvSpPr>
          <p:cNvPr id="40" name="円/楕円 39"/>
          <p:cNvSpPr/>
          <p:nvPr/>
        </p:nvSpPr>
        <p:spPr>
          <a:xfrm>
            <a:off x="7749240" y="4752170"/>
            <a:ext cx="2426238" cy="2426238"/>
          </a:xfrm>
          <a:prstGeom prst="ellipse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05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8497314" y="4538809"/>
            <a:ext cx="864339" cy="29591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ja-JP" altLang="en-US" sz="1323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施設見学</a:t>
            </a:r>
          </a:p>
        </p:txBody>
      </p:sp>
      <p:grpSp>
        <p:nvGrpSpPr>
          <p:cNvPr id="42" name="グループ化 41"/>
          <p:cNvGrpSpPr/>
          <p:nvPr/>
        </p:nvGrpSpPr>
        <p:grpSpPr>
          <a:xfrm rot="16200000">
            <a:off x="3214053" y="6064530"/>
            <a:ext cx="423508" cy="380233"/>
            <a:chOff x="298576" y="4372259"/>
            <a:chExt cx="668740" cy="600407"/>
          </a:xfrm>
          <a:solidFill>
            <a:srgbClr val="00B0F0"/>
          </a:solidFill>
        </p:grpSpPr>
        <p:sp>
          <p:nvSpPr>
            <p:cNvPr id="43" name="二等辺三角形 42"/>
            <p:cNvSpPr/>
            <p:nvPr/>
          </p:nvSpPr>
          <p:spPr>
            <a:xfrm rot="10800000">
              <a:off x="298576" y="4372259"/>
              <a:ext cx="668740" cy="18512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205"/>
            </a:p>
          </p:txBody>
        </p:sp>
        <p:sp>
          <p:nvSpPr>
            <p:cNvPr id="44" name="二等辺三角形 43"/>
            <p:cNvSpPr/>
            <p:nvPr/>
          </p:nvSpPr>
          <p:spPr>
            <a:xfrm rot="10800000">
              <a:off x="298576" y="4580421"/>
              <a:ext cx="668740" cy="18512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205"/>
            </a:p>
          </p:txBody>
        </p:sp>
        <p:sp>
          <p:nvSpPr>
            <p:cNvPr id="45" name="二等辺三角形 44"/>
            <p:cNvSpPr/>
            <p:nvPr/>
          </p:nvSpPr>
          <p:spPr>
            <a:xfrm rot="10800000">
              <a:off x="298576" y="4787537"/>
              <a:ext cx="668740" cy="18512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205"/>
            </a:p>
          </p:txBody>
        </p:sp>
      </p:grpSp>
      <p:grpSp>
        <p:nvGrpSpPr>
          <p:cNvPr id="51" name="グループ化 50"/>
          <p:cNvGrpSpPr/>
          <p:nvPr/>
        </p:nvGrpSpPr>
        <p:grpSpPr>
          <a:xfrm rot="16200000">
            <a:off x="7294375" y="5881770"/>
            <a:ext cx="423508" cy="380233"/>
            <a:chOff x="298576" y="4372259"/>
            <a:chExt cx="668740" cy="600407"/>
          </a:xfrm>
          <a:solidFill>
            <a:srgbClr val="00B0F0"/>
          </a:solidFill>
        </p:grpSpPr>
        <p:sp>
          <p:nvSpPr>
            <p:cNvPr id="52" name="二等辺三角形 51"/>
            <p:cNvSpPr/>
            <p:nvPr/>
          </p:nvSpPr>
          <p:spPr>
            <a:xfrm rot="10800000">
              <a:off x="298576" y="4372259"/>
              <a:ext cx="668740" cy="18512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205"/>
            </a:p>
          </p:txBody>
        </p:sp>
        <p:sp>
          <p:nvSpPr>
            <p:cNvPr id="53" name="二等辺三角形 52"/>
            <p:cNvSpPr/>
            <p:nvPr/>
          </p:nvSpPr>
          <p:spPr>
            <a:xfrm rot="10800000">
              <a:off x="298576" y="4580421"/>
              <a:ext cx="668740" cy="18512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205"/>
            </a:p>
          </p:txBody>
        </p:sp>
        <p:sp>
          <p:nvSpPr>
            <p:cNvPr id="54" name="二等辺三角形 53"/>
            <p:cNvSpPr/>
            <p:nvPr/>
          </p:nvSpPr>
          <p:spPr>
            <a:xfrm rot="10800000">
              <a:off x="298576" y="4787537"/>
              <a:ext cx="668740" cy="18512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205"/>
            </a:p>
          </p:txBody>
        </p:sp>
      </p:grpSp>
      <p:grpSp>
        <p:nvGrpSpPr>
          <p:cNvPr id="65" name="グループ化 64"/>
          <p:cNvGrpSpPr/>
          <p:nvPr/>
        </p:nvGrpSpPr>
        <p:grpSpPr>
          <a:xfrm rot="14390109">
            <a:off x="7235875" y="4571312"/>
            <a:ext cx="423508" cy="380233"/>
            <a:chOff x="298576" y="4372259"/>
            <a:chExt cx="668740" cy="600407"/>
          </a:xfrm>
          <a:solidFill>
            <a:srgbClr val="00B0F0"/>
          </a:solidFill>
        </p:grpSpPr>
        <p:sp>
          <p:nvSpPr>
            <p:cNvPr id="66" name="二等辺三角形 65"/>
            <p:cNvSpPr/>
            <p:nvPr/>
          </p:nvSpPr>
          <p:spPr>
            <a:xfrm rot="10800000">
              <a:off x="298576" y="4372259"/>
              <a:ext cx="668740" cy="18512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205"/>
            </a:p>
          </p:txBody>
        </p:sp>
        <p:sp>
          <p:nvSpPr>
            <p:cNvPr id="67" name="二等辺三角形 66"/>
            <p:cNvSpPr/>
            <p:nvPr/>
          </p:nvSpPr>
          <p:spPr>
            <a:xfrm rot="10800000">
              <a:off x="298576" y="4580421"/>
              <a:ext cx="668740" cy="18512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205"/>
            </a:p>
          </p:txBody>
        </p:sp>
        <p:sp>
          <p:nvSpPr>
            <p:cNvPr id="68" name="二等辺三角形 67"/>
            <p:cNvSpPr/>
            <p:nvPr/>
          </p:nvSpPr>
          <p:spPr>
            <a:xfrm rot="10800000">
              <a:off x="298576" y="4787537"/>
              <a:ext cx="668740" cy="18512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205"/>
            </a:p>
          </p:txBody>
        </p:sp>
      </p:grpSp>
      <p:sp>
        <p:nvSpPr>
          <p:cNvPr id="69" name="テキスト ボックス 68"/>
          <p:cNvSpPr txBox="1"/>
          <p:nvPr/>
        </p:nvSpPr>
        <p:spPr>
          <a:xfrm>
            <a:off x="6977969" y="2071340"/>
            <a:ext cx="1692882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13" dirty="0">
                <a:latin typeface="Meiryo UI" panose="020B0604030504040204" pitchFamily="50" charset="-128"/>
                <a:ea typeface="Meiryo UI" panose="020B0604030504040204" pitchFamily="50" charset="-128"/>
              </a:rPr>
              <a:t>イワタニ水素ｽﾃｰｼｮﾝ</a:t>
            </a:r>
            <a:endParaRPr lang="en-US" altLang="ja-JP" sz="1213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13" dirty="0">
                <a:latin typeface="Meiryo UI" panose="020B0604030504040204" pitchFamily="50" charset="-128"/>
                <a:ea typeface="Meiryo UI" panose="020B0604030504040204" pitchFamily="50" charset="-128"/>
              </a:rPr>
              <a:t>　大阪森之宮</a:t>
            </a:r>
            <a:endParaRPr lang="en-US" altLang="ja-JP" sz="1213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7080673" y="6779372"/>
            <a:ext cx="2075836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13" dirty="0">
                <a:latin typeface="Meiryo UI" panose="020B0604030504040204" pitchFamily="50" charset="-128"/>
                <a:ea typeface="Meiryo UI" panose="020B0604030504040204" pitchFamily="50" charset="-128"/>
              </a:rPr>
              <a:t>舞洲工場</a:t>
            </a:r>
            <a:endParaRPr lang="en-US" altLang="ja-JP" sz="1213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13" dirty="0">
                <a:latin typeface="Meiryo UI" panose="020B0604030504040204" pitchFamily="50" charset="-128"/>
                <a:ea typeface="Meiryo UI" panose="020B0604030504040204" pitchFamily="50" charset="-128"/>
              </a:rPr>
              <a:t>（ごみ焼却工場）</a:t>
            </a:r>
            <a:endParaRPr lang="en-US" altLang="ja-JP" sz="1213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6" name="スライド番号プレースホルダー 2"/>
          <p:cNvSpPr txBox="1">
            <a:spLocks/>
          </p:cNvSpPr>
          <p:nvPr/>
        </p:nvSpPr>
        <p:spPr>
          <a:xfrm>
            <a:off x="9901054" y="108224"/>
            <a:ext cx="360000" cy="35274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defPPr>
              <a:defRPr lang="ja-JP"/>
            </a:defPPr>
            <a:lvl1pPr marL="0" algn="r" defTabSz="1028700" rtl="0" eaLnBrk="1" latinLnBrk="0" hangingPunct="1"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305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175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610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dirty="0"/>
              <a:t>11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9536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/>
          <p:cNvSpPr txBox="1"/>
          <p:nvPr/>
        </p:nvSpPr>
        <p:spPr>
          <a:xfrm>
            <a:off x="353396" y="2078713"/>
            <a:ext cx="9835942" cy="53006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76390" tIns="176390" rIns="70556" bIns="0" rtlCol="0">
            <a:noAutofit/>
          </a:bodyPr>
          <a:lstStyle/>
          <a:p>
            <a:pPr>
              <a:tabLst>
                <a:tab pos="1693783" algn="l"/>
              </a:tabLst>
            </a:pPr>
            <a:r>
              <a:rPr lang="ja-JP" altLang="en-US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舞洲工場（大阪市・八尾市・松原市環境施設組合）で開催される</a:t>
            </a:r>
            <a:endParaRPr lang="en-US" altLang="ja-JP" sz="1544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tabLst>
                <a:tab pos="1693783" algn="l"/>
              </a:tabLst>
            </a:pPr>
            <a:r>
              <a:rPr lang="ja-JP" altLang="en-US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一般開放日「オープンデー」とのコラボイベントとして、トヨタ自動車の</a:t>
            </a:r>
            <a:endParaRPr lang="en-US" altLang="ja-JP" sz="1544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tabLst>
                <a:tab pos="1693783" algn="l"/>
              </a:tabLst>
            </a:pPr>
            <a:r>
              <a:rPr lang="en-US" altLang="ja-JP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FCV</a:t>
            </a:r>
            <a:r>
              <a:rPr lang="ja-JP" altLang="en-US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</a:t>
            </a:r>
            <a:r>
              <a:rPr lang="en-US" altLang="ja-JP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MIRAI</a:t>
            </a:r>
            <a:r>
              <a:rPr lang="ja-JP" altLang="en-US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」の体験試乗会を開催</a:t>
            </a:r>
            <a:endParaRPr lang="en-US" altLang="ja-JP" sz="1544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784"/>
              </a:lnSpc>
              <a:tabLst>
                <a:tab pos="1693783" algn="l"/>
              </a:tabLst>
            </a:pPr>
            <a:endParaRPr lang="en-US" altLang="ja-JP" sz="1544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tabLst>
                <a:tab pos="1693783" algn="l"/>
              </a:tabLst>
            </a:pPr>
            <a:r>
              <a:rPr lang="ja-JP" altLang="en-US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◆　実施日程　　</a:t>
            </a:r>
            <a:r>
              <a:rPr lang="en-US" altLang="ja-JP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2019</a:t>
            </a:r>
            <a:r>
              <a:rPr lang="ja-JP" altLang="en-US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ja-JP" altLang="en-US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16</a:t>
            </a:r>
            <a:r>
              <a:rPr lang="ja-JP" altLang="en-US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日（土）</a:t>
            </a:r>
            <a:r>
              <a:rPr lang="en-US" altLang="ja-JP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r>
              <a:rPr lang="en-US" altLang="ja-JP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00 </a:t>
            </a:r>
            <a:r>
              <a:rPr lang="ja-JP" altLang="en-US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 </a:t>
            </a:r>
            <a:r>
              <a:rPr lang="en-US" altLang="ja-JP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16</a:t>
            </a:r>
            <a:r>
              <a:rPr lang="ja-JP" altLang="en-US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r>
              <a:rPr lang="en-US" altLang="ja-JP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00</a:t>
            </a:r>
          </a:p>
          <a:p>
            <a:pPr>
              <a:tabLst>
                <a:tab pos="1693783" algn="l"/>
              </a:tabLst>
            </a:pPr>
            <a:r>
              <a:rPr lang="ja-JP" altLang="en-US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◆　対　　　象　　</a:t>
            </a:r>
            <a:r>
              <a:rPr lang="ja-JP" altLang="en-US" sz="1544" dirty="0">
                <a:latin typeface="Meiryo UI" panose="020B0604030504040204" pitchFamily="50" charset="-128"/>
                <a:ea typeface="Meiryo UI" panose="020B0604030504040204" pitchFamily="50" charset="-128"/>
              </a:rPr>
              <a:t>どなたでも（運転車は運転免許証所有の</a:t>
            </a:r>
            <a:r>
              <a:rPr lang="en-US" altLang="ja-JP" sz="1544" dirty="0">
                <a:latin typeface="Meiryo UI" panose="020B0604030504040204" pitchFamily="50" charset="-128"/>
                <a:ea typeface="Meiryo UI" panose="020B0604030504040204" pitchFamily="50" charset="-128"/>
              </a:rPr>
              <a:t>20</a:t>
            </a:r>
            <a:r>
              <a:rPr lang="ja-JP" altLang="en-US" sz="1544" dirty="0">
                <a:latin typeface="Meiryo UI" panose="020B0604030504040204" pitchFamily="50" charset="-128"/>
                <a:ea typeface="Meiryo UI" panose="020B0604030504040204" pitchFamily="50" charset="-128"/>
              </a:rPr>
              <a:t>歳以上）</a:t>
            </a:r>
            <a:endParaRPr lang="en-US" altLang="ja-JP" sz="1544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tabLst>
                <a:tab pos="1693783" algn="l"/>
              </a:tabLst>
            </a:pPr>
            <a:r>
              <a:rPr lang="ja-JP" altLang="en-US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◆　内　　　容　　舞洲工場を発着地として舞洲島内の規定ルートを</a:t>
            </a:r>
            <a:endParaRPr lang="en-US" altLang="ja-JP" sz="1544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tabLst>
                <a:tab pos="1693783" algn="l"/>
              </a:tabLst>
            </a:pPr>
            <a:r>
              <a:rPr lang="ja-JP" altLang="en-US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　　　　　試乗（</a:t>
            </a:r>
            <a:r>
              <a:rPr lang="en-US" altLang="ja-JP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分程度）</a:t>
            </a:r>
            <a:r>
              <a:rPr lang="en-US" altLang="ja-JP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トヨタ関係者同乗し解説等実施</a:t>
            </a:r>
            <a:endParaRPr lang="en-US" altLang="ja-JP" sz="1544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tabLst>
                <a:tab pos="1693783" algn="l"/>
              </a:tabLst>
            </a:pPr>
            <a:r>
              <a:rPr lang="ja-JP" altLang="en-US" sz="1544" dirty="0">
                <a:latin typeface="Meiryo UI" panose="020B0604030504040204" pitchFamily="50" charset="-128"/>
                <a:ea typeface="Meiryo UI" panose="020B0604030504040204" pitchFamily="50" charset="-128"/>
              </a:rPr>
              <a:t>　◆　定　　　員　　</a:t>
            </a:r>
            <a:r>
              <a:rPr lang="en-US" altLang="ja-JP" sz="1544" dirty="0">
                <a:latin typeface="Meiryo UI" panose="020B0604030504040204" pitchFamily="50" charset="-128"/>
                <a:ea typeface="Meiryo UI" panose="020B0604030504040204" pitchFamily="50" charset="-128"/>
              </a:rPr>
              <a:t>15</a:t>
            </a:r>
            <a:r>
              <a:rPr lang="ja-JP" altLang="en-US" sz="1544" dirty="0">
                <a:latin typeface="Meiryo UI" panose="020B0604030504040204" pitchFamily="50" charset="-128"/>
                <a:ea typeface="Meiryo UI" panose="020B0604030504040204" pitchFamily="50" charset="-128"/>
              </a:rPr>
              <a:t>組（各組</a:t>
            </a:r>
            <a:r>
              <a:rPr lang="en-US" altLang="ja-JP" sz="1544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1544" dirty="0">
                <a:latin typeface="Meiryo UI" panose="020B0604030504040204" pitchFamily="50" charset="-128"/>
                <a:ea typeface="Meiryo UI" panose="020B0604030504040204" pitchFamily="50" charset="-128"/>
              </a:rPr>
              <a:t>名まで）（応募多数は抽選）</a:t>
            </a:r>
          </a:p>
          <a:p>
            <a:pPr>
              <a:tabLst>
                <a:tab pos="1693783" algn="l"/>
              </a:tabLst>
            </a:pPr>
            <a:r>
              <a:rPr lang="ja-JP" altLang="en-US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◆　主　　　催　　大阪市</a:t>
            </a:r>
            <a:endParaRPr lang="en-US" altLang="ja-JP" sz="1544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tabLst>
                <a:tab pos="1693783" algn="l"/>
              </a:tabLst>
            </a:pPr>
            <a:r>
              <a:rPr lang="ja-JP" altLang="en-US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◆　協　　　力　　大阪トヨタ自動車株式会社・大阪トヨペット</a:t>
            </a:r>
            <a:r>
              <a:rPr lang="ja-JP" altLang="en-US" sz="1544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株式会社</a:t>
            </a:r>
            <a:endParaRPr lang="en-US" altLang="ja-JP" sz="1544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tabLst>
                <a:tab pos="1693783" algn="l"/>
              </a:tabLst>
            </a:pPr>
            <a:r>
              <a:rPr lang="ja-JP" altLang="en-US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　　　　　大阪市・八尾市・松原市環境施設組合、大阪府</a:t>
            </a:r>
            <a:endParaRPr lang="en-US" altLang="ja-JP" sz="1544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784"/>
              </a:lnSpc>
              <a:tabLst>
                <a:tab pos="1693783" algn="l"/>
              </a:tabLst>
            </a:pPr>
            <a:endParaRPr lang="en-US" altLang="ja-JP" sz="1544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53394" y="870187"/>
            <a:ext cx="9835942" cy="95464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6218" tIns="176390" rIns="96218" bIns="70556" rtlCol="0">
            <a:noAutofit/>
          </a:bodyPr>
          <a:lstStyle/>
          <a:p>
            <a:r>
              <a:rPr lang="ja-JP" altLang="en-US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純水素を利用した最も身近なアプリケーションである</a:t>
            </a:r>
            <a:r>
              <a:rPr lang="en-US" altLang="ja-JP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FCV</a:t>
            </a:r>
            <a:r>
              <a:rPr lang="ja-JP" altLang="en-US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実際にハンドルを握って試乗体験していただくことを通じて、水素利用技術の確かさや、その環境性能についての理解促進を図るとともに、水素社会の実現に向けた行政・民間事業者の取組みを知っていただく。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46790" y="746311"/>
            <a:ext cx="973311" cy="2376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6218" tIns="0" rIns="96218" bIns="0" rtlCol="0" anchor="ctr" anchorCtr="0">
            <a:spAutoFit/>
          </a:bodyPr>
          <a:lstStyle/>
          <a:p>
            <a:pPr algn="ctr"/>
            <a:r>
              <a:rPr lang="ja-JP" altLang="en-US" sz="1544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目　的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69982" y="1974431"/>
            <a:ext cx="973311" cy="2376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6218" tIns="0" rIns="96218" bIns="0" rtlCol="0" anchor="ctr" anchorCtr="0">
            <a:spAutoFit/>
          </a:bodyPr>
          <a:lstStyle/>
          <a:p>
            <a:pPr algn="ctr"/>
            <a:r>
              <a:rPr lang="ja-JP" altLang="en-US" sz="1544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概　要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58137" y="-14190"/>
            <a:ext cx="8922798" cy="5305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r>
              <a:rPr lang="en-US" altLang="ja-JP" sz="27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27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４</a:t>
            </a:r>
            <a:r>
              <a:rPr lang="en-US" altLang="ja-JP" sz="27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r>
              <a:rPr lang="ja-JP" altLang="en-US" sz="27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社会受容性の向上</a:t>
            </a: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2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FCV</a:t>
            </a:r>
            <a:r>
              <a:rPr lang="ja-JP" altLang="en-US" sz="2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体験試乗会</a:t>
            </a:r>
          </a:p>
        </p:txBody>
      </p:sp>
      <p:cxnSp>
        <p:nvCxnSpPr>
          <p:cNvPr id="33" name="直線コネクタ 32"/>
          <p:cNvCxnSpPr/>
          <p:nvPr/>
        </p:nvCxnSpPr>
        <p:spPr>
          <a:xfrm>
            <a:off x="280103" y="541555"/>
            <a:ext cx="9906923" cy="0"/>
          </a:xfrm>
          <a:prstGeom prst="line">
            <a:avLst/>
          </a:prstGeom>
          <a:ln w="1016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/>
          <p:cNvSpPr txBox="1"/>
          <p:nvPr/>
        </p:nvSpPr>
        <p:spPr>
          <a:xfrm>
            <a:off x="7944158" y="3860417"/>
            <a:ext cx="2301507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13" dirty="0">
                <a:latin typeface="Meiryo UI" panose="020B0604030504040204" pitchFamily="50" charset="-128"/>
                <a:ea typeface="Meiryo UI" panose="020B0604030504040204" pitchFamily="50" charset="-128"/>
              </a:rPr>
              <a:t>燃料電池自動車「</a:t>
            </a:r>
            <a:r>
              <a:rPr lang="en-US" altLang="ja-JP" sz="1213" dirty="0">
                <a:latin typeface="Meiryo UI" panose="020B0604030504040204" pitchFamily="50" charset="-128"/>
                <a:ea typeface="Meiryo UI" panose="020B0604030504040204" pitchFamily="50" charset="-128"/>
              </a:rPr>
              <a:t>MIRAI</a:t>
            </a:r>
            <a:r>
              <a:rPr lang="ja-JP" altLang="en-US" sz="1213" dirty="0">
                <a:latin typeface="Meiryo UI" panose="020B0604030504040204" pitchFamily="50" charset="-128"/>
                <a:ea typeface="Meiryo UI" panose="020B0604030504040204" pitchFamily="50" charset="-128"/>
              </a:rPr>
              <a:t>」</a:t>
            </a:r>
            <a:endParaRPr lang="en-US" altLang="ja-JP" sz="1213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13" dirty="0">
                <a:latin typeface="Meiryo UI" panose="020B0604030504040204" pitchFamily="50" charset="-128"/>
                <a:ea typeface="Meiryo UI" panose="020B0604030504040204" pitchFamily="50" charset="-128"/>
              </a:rPr>
              <a:t>（トヨタ自動車）</a:t>
            </a:r>
            <a:endParaRPr lang="en-US" altLang="ja-JP" sz="1213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0" name="円/楕円 39"/>
          <p:cNvSpPr/>
          <p:nvPr/>
        </p:nvSpPr>
        <p:spPr>
          <a:xfrm>
            <a:off x="7092016" y="4466955"/>
            <a:ext cx="2625229" cy="2625229"/>
          </a:xfrm>
          <a:prstGeom prst="ellipse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05"/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9094910" y="6763310"/>
            <a:ext cx="2075836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13" dirty="0">
                <a:latin typeface="Meiryo UI" panose="020B0604030504040204" pitchFamily="50" charset="-128"/>
                <a:ea typeface="Meiryo UI" panose="020B0604030504040204" pitchFamily="50" charset="-128"/>
              </a:rPr>
              <a:t>舞洲工場</a:t>
            </a:r>
            <a:endParaRPr lang="en-US" altLang="ja-JP" sz="1213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13" dirty="0">
                <a:latin typeface="Meiryo UI" panose="020B0604030504040204" pitchFamily="50" charset="-128"/>
                <a:ea typeface="Meiryo UI" panose="020B0604030504040204" pitchFamily="50" charset="-128"/>
              </a:rPr>
              <a:t>（ごみ焼却工場）</a:t>
            </a:r>
            <a:endParaRPr lang="en-US" altLang="ja-JP" sz="1213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26" name="Picture 2" descr="ãMIRAIãã®ç»åæ¤ç´¢çµæ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6016" y="1963588"/>
            <a:ext cx="3902840" cy="213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533" y="5080684"/>
            <a:ext cx="2924268" cy="2193202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8688" y="5080684"/>
            <a:ext cx="3008183" cy="2185124"/>
          </a:xfrm>
          <a:prstGeom prst="rect">
            <a:avLst/>
          </a:prstGeom>
        </p:spPr>
      </p:pic>
      <p:sp>
        <p:nvSpPr>
          <p:cNvPr id="15" name="スライド番号プレースホルダー 2"/>
          <p:cNvSpPr txBox="1">
            <a:spLocks/>
          </p:cNvSpPr>
          <p:nvPr/>
        </p:nvSpPr>
        <p:spPr>
          <a:xfrm>
            <a:off x="9901054" y="108224"/>
            <a:ext cx="360000" cy="35274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defPPr>
              <a:defRPr lang="ja-JP"/>
            </a:defPPr>
            <a:lvl1pPr marL="0" algn="r" defTabSz="1028700" rtl="0" eaLnBrk="1" latinLnBrk="0" hangingPunct="1"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305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175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610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dirty="0"/>
              <a:t>12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3395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サブタイトル 2"/>
          <p:cNvSpPr txBox="1">
            <a:spLocks/>
          </p:cNvSpPr>
          <p:nvPr/>
        </p:nvSpPr>
        <p:spPr>
          <a:xfrm>
            <a:off x="107926" y="36215"/>
            <a:ext cx="9632262" cy="432048"/>
          </a:xfrm>
          <a:prstGeom prst="rect">
            <a:avLst/>
          </a:prstGeom>
        </p:spPr>
        <p:txBody>
          <a:bodyPr vert="horz" lIns="102870" tIns="51435" rIns="102870" bIns="51435" rtlCol="0">
            <a:noAutofit/>
          </a:bodyPr>
          <a:lstStyle>
            <a:lvl1pPr marL="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2870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4305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7175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8610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0045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1480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</a:t>
            </a:r>
            <a:r>
              <a:rPr lang="en-US" altLang="ja-JP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r>
              <a:rPr lang="ja-JP" altLang="en-US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</a:t>
            </a:r>
            <a:r>
              <a:rPr lang="ja-JP" altLang="en-US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バス研究会</a:t>
            </a:r>
            <a:endParaRPr lang="ja-JP" altLang="en-US" sz="28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6" name="直線コネクタ 5"/>
          <p:cNvCxnSpPr/>
          <p:nvPr/>
        </p:nvCxnSpPr>
        <p:spPr>
          <a:xfrm>
            <a:off x="107926" y="540271"/>
            <a:ext cx="10080000" cy="0"/>
          </a:xfrm>
          <a:prstGeom prst="line">
            <a:avLst/>
          </a:prstGeom>
          <a:ln w="412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229614" y="912505"/>
            <a:ext cx="196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30</a:t>
            </a:r>
            <a:r>
              <a:rPr kumimoji="1"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年度の取組</a:t>
            </a:r>
            <a:endParaRPr kumimoji="1"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（活動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報告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053262" y="788184"/>
            <a:ext cx="8279800" cy="1336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kumimoji="1"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○将来的な</a:t>
            </a:r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</a:t>
            </a:r>
            <a:r>
              <a:rPr kumimoji="1"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バスの府内導入を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目標に</a:t>
            </a:r>
            <a:r>
              <a:rPr kumimoji="1"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、まずは関空島内への導入をめざし、</a:t>
            </a:r>
            <a:endParaRPr kumimoji="1"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kumimoji="1"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関係者間で引き続き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協議</a:t>
            </a:r>
            <a:r>
              <a:rPr kumimoji="1"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を実施</a:t>
            </a:r>
            <a:endParaRPr kumimoji="1"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○導入に向けた機運醸成の取組みの一つとして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、関係者間で連携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し、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バス</a:t>
            </a:r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体験試乗会を実施</a:t>
            </a:r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9901054" y="108224"/>
            <a:ext cx="360000" cy="352742"/>
          </a:xfrm>
          <a:ln>
            <a:solidFill>
              <a:schemeClr val="accent1"/>
            </a:solidFill>
          </a:ln>
        </p:spPr>
        <p:txBody>
          <a:bodyPr lIns="0" tIns="0" rIns="0" bIns="0"/>
          <a:lstStyle/>
          <a:p>
            <a:pPr algn="ctr"/>
            <a:fld id="{E973964C-9351-4843-AA03-70BA0614D902}" type="slidenum">
              <a:rPr kumimoji="1" lang="ja-JP" altLang="en-US" smtClean="0"/>
              <a:pPr algn="ctr"/>
              <a:t>2</a:t>
            </a:fld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21214" y="2451921"/>
            <a:ext cx="9838576" cy="49398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大阪での</a:t>
            </a:r>
            <a:r>
              <a:rPr lang="en-US" altLang="ja-JP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</a:t>
            </a: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バス導入に向けた機運醸成を図るとともに、広く水素・燃料電池に係る啓発を実施するため、堺市</a:t>
            </a: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水素エネルギー</a:t>
            </a: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社会推進協議会、関西エアポート㈱と連携し</a:t>
            </a: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、トヨタ</a:t>
            </a: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自動車㈱から</a:t>
            </a:r>
            <a:r>
              <a:rPr lang="en-US" altLang="ja-JP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</a:t>
            </a: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バス「</a:t>
            </a:r>
            <a:r>
              <a:rPr lang="en-US" altLang="ja-JP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SORA</a:t>
            </a: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」を</a:t>
            </a: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借受け、府内　</a:t>
            </a:r>
            <a:r>
              <a:rPr lang="en-US" altLang="ja-JP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箇所（大阪市</a:t>
            </a: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、堺市、</a:t>
            </a: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関空内</a:t>
            </a: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）で</a:t>
            </a:r>
            <a:r>
              <a:rPr lang="en-US" altLang="ja-JP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</a:t>
            </a: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バス体験試乗会</a:t>
            </a: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を実施</a:t>
            </a:r>
            <a:endParaRPr lang="ja-JP" altLang="en-US" sz="17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tabLst>
                <a:tab pos="1609725" algn="l"/>
              </a:tabLst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○貸与期間</a:t>
            </a: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：平成</a:t>
            </a:r>
            <a:r>
              <a:rPr lang="en-US" altLang="ja-JP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30</a:t>
            </a: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12</a:t>
            </a: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</a:t>
            </a: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日（火）</a:t>
            </a: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r>
              <a:rPr lang="en-US" altLang="ja-JP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12</a:t>
            </a: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16</a:t>
            </a: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日（日</a:t>
            </a: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 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運行管理は南海バス㈱に委託</a:t>
            </a:r>
            <a:endParaRPr lang="ja-JP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tabLst>
                <a:tab pos="1609725" algn="l"/>
              </a:tabLst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○各試乗会の内容：</a:t>
            </a:r>
            <a:endParaRPr lang="ja-JP" altLang="en-US" sz="17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tabLst>
                <a:tab pos="1609725" algn="l"/>
              </a:tabLst>
            </a:pP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・府　  ⇒ 大阪市の水素啓発事業との同時開催とし、「大阪市の環境関連施設 等」の見学と合わせて</a:t>
            </a: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endParaRPr lang="en-US" altLang="ja-JP" sz="17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tabLst>
                <a:tab pos="1609725" algn="l"/>
              </a:tabLst>
            </a:pP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　 大阪市内を</a:t>
            </a: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巡る体験</a:t>
            </a: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試乗会①、</a:t>
            </a: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及び、府内の消防・警察職員を対象とした体験</a:t>
            </a: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試乗会②</a:t>
            </a:r>
            <a:endParaRPr lang="en-US" altLang="ja-JP" sz="17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tabLst>
                <a:tab pos="1609725" algn="l"/>
              </a:tabLst>
            </a:pP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</a:t>
            </a: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・堺市 ⇒ </a:t>
            </a: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「さかい利</a:t>
            </a: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晶の杜」や</a:t>
            </a: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</a:t>
            </a: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堺市</a:t>
            </a: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博物館</a:t>
            </a: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」などを</a:t>
            </a: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巡る体験</a:t>
            </a: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試乗会</a:t>
            </a:r>
            <a:endParaRPr lang="en-US" altLang="ja-JP" sz="17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tabLst>
                <a:tab pos="1609725" algn="l"/>
              </a:tabLst>
            </a:pP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・</a:t>
            </a: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関空 ⇒ 「イワタニ水素ステーション関西国際空港」の見学を含む関空島内を</a:t>
            </a: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周回する体験試乗会</a:t>
            </a:r>
          </a:p>
          <a:p>
            <a:pPr>
              <a:tabLst>
                <a:tab pos="1609725" algn="l"/>
              </a:tabLst>
            </a:pP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</a:t>
            </a: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・上記府民向け試乗会の他</a:t>
            </a: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en-US" altLang="ja-JP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者共同による</a:t>
            </a: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関係団体（</a:t>
            </a:r>
            <a:r>
              <a:rPr lang="en-US" altLang="ja-JP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H2Osaka</a:t>
            </a: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ビジョン推進会議、</a:t>
            </a:r>
            <a:r>
              <a:rPr lang="en-US" altLang="ja-JP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</a:t>
            </a: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バス研究会、</a:t>
            </a:r>
            <a:endParaRPr lang="en-US" altLang="ja-JP" sz="17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tabLst>
                <a:tab pos="1609725" algn="l"/>
              </a:tabLst>
            </a:pPr>
            <a:r>
              <a:rPr lang="en-US" altLang="ja-JP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    </a:t>
            </a: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堺市水素エネルギー社会推進協議会 構成団体　等）を対象とした体験試乗会</a:t>
            </a:r>
            <a:endParaRPr lang="en-US" altLang="ja-JP" sz="17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tabLst>
                <a:tab pos="1609725" algn="l"/>
              </a:tabLst>
            </a:pP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tabLst>
                <a:tab pos="1609725" algn="l"/>
              </a:tabLst>
            </a:pP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tabLst>
                <a:tab pos="1609725" algn="l"/>
              </a:tabLst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tabLst>
                <a:tab pos="1609725" algn="l"/>
              </a:tabLst>
            </a:pP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tabLst>
                <a:tab pos="1609725" algn="l"/>
              </a:tabLst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tabLst>
                <a:tab pos="1609725" algn="l"/>
              </a:tabLst>
            </a:pP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tabLst>
                <a:tab pos="1609725" algn="l"/>
              </a:tabLst>
            </a:pP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tabLst>
                <a:tab pos="1609725" algn="l"/>
              </a:tabLst>
            </a:pPr>
            <a:endParaRPr lang="ja-JP" altLang="en-US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16" name="表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919165"/>
              </p:ext>
            </p:extLst>
          </p:nvPr>
        </p:nvGraphicFramePr>
        <p:xfrm>
          <a:off x="900018" y="5463462"/>
          <a:ext cx="9001037" cy="1629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67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31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43166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54316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4316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4316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4316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4316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4316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4316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4316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43166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543166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543166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543166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</a:tblGrid>
              <a:tr h="54317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実施内容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４</a:t>
                      </a:r>
                      <a:endParaRPr lang="en-US" altLang="ja-JP" sz="11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（火）</a:t>
                      </a:r>
                      <a:endParaRPr lang="en-US" altLang="ja-JP" sz="11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５</a:t>
                      </a:r>
                      <a:endParaRPr kumimoji="1" lang="en-US" altLang="ja-JP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水</a:t>
                      </a:r>
                      <a:r>
                        <a:rPr kumimoji="1" lang="en-US" altLang="ja-JP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)</a:t>
                      </a:r>
                      <a:endParaRPr kumimoji="1" lang="en-US" altLang="ja-JP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６</a:t>
                      </a:r>
                      <a:endParaRPr kumimoji="1" lang="en-US" altLang="ja-JP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木</a:t>
                      </a:r>
                      <a:r>
                        <a:rPr kumimoji="1" lang="en-US" altLang="ja-JP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)</a:t>
                      </a:r>
                      <a:endParaRPr kumimoji="1" lang="en-US" altLang="ja-JP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７</a:t>
                      </a:r>
                      <a:endParaRPr kumimoji="1" lang="en-US" altLang="ja-JP" sz="1100" dirty="0">
                        <a:solidFill>
                          <a:schemeClr val="bg1">
                            <a:lumMod val="9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en-US" altLang="ja-JP" sz="11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11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金</a:t>
                      </a:r>
                      <a:r>
                        <a:rPr kumimoji="1" lang="en-US" altLang="ja-JP" sz="11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)</a:t>
                      </a:r>
                      <a:endParaRPr kumimoji="1" lang="en-US" altLang="ja-JP" sz="1100" dirty="0">
                        <a:solidFill>
                          <a:schemeClr val="bg1">
                            <a:lumMod val="9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 smtClean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８</a:t>
                      </a:r>
                      <a:endParaRPr kumimoji="1" lang="en-US" altLang="ja-JP" sz="11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en-US" altLang="ja-JP" sz="1100" dirty="0" smtClean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1100" dirty="0" smtClean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土</a:t>
                      </a:r>
                      <a:r>
                        <a:rPr kumimoji="1" lang="en-US" altLang="ja-JP" sz="1100" dirty="0" smtClean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)</a:t>
                      </a:r>
                      <a:endParaRPr kumimoji="1" lang="ja-JP" altLang="en-US" sz="11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 smtClean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９</a:t>
                      </a:r>
                      <a:endParaRPr kumimoji="1" lang="en-US" altLang="ja-JP" sz="11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en-US" altLang="ja-JP" sz="1100" dirty="0" smtClean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1100" dirty="0" smtClean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日</a:t>
                      </a:r>
                      <a:r>
                        <a:rPr kumimoji="1" lang="en-US" altLang="ja-JP" sz="1100" dirty="0" smtClean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)</a:t>
                      </a:r>
                      <a:endParaRPr kumimoji="1" lang="ja-JP" altLang="en-US" sz="11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10</a:t>
                      </a:r>
                      <a:endParaRPr kumimoji="1" lang="en-US" altLang="ja-JP" sz="1100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en-US" altLang="ja-JP" sz="11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11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月</a:t>
                      </a:r>
                      <a:r>
                        <a:rPr kumimoji="1" lang="en-US" altLang="ja-JP" sz="11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)</a:t>
                      </a:r>
                      <a:endParaRPr kumimoji="1" lang="en-US" altLang="ja-JP" sz="1100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11</a:t>
                      </a:r>
                      <a:r>
                        <a:rPr kumimoji="1" lang="en-US" altLang="ja-JP" sz="1100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/>
                      </a:r>
                      <a:br>
                        <a:rPr kumimoji="1" lang="en-US" altLang="ja-JP" sz="1100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</a:br>
                      <a:r>
                        <a:rPr kumimoji="1" lang="en-US" altLang="ja-JP" sz="11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11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火</a:t>
                      </a:r>
                      <a:r>
                        <a:rPr kumimoji="1" lang="en-US" altLang="ja-JP" sz="11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)</a:t>
                      </a:r>
                      <a:endParaRPr kumimoji="1" lang="ja-JP" altLang="en-US" sz="1100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12</a:t>
                      </a:r>
                      <a:endParaRPr kumimoji="1" lang="en-US" altLang="ja-JP" sz="1100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en-US" altLang="ja-JP" sz="11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11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水</a:t>
                      </a:r>
                      <a:r>
                        <a:rPr kumimoji="1" lang="en-US" altLang="ja-JP" sz="11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)</a:t>
                      </a:r>
                      <a:endParaRPr kumimoji="1" lang="ja-JP" altLang="en-US" sz="1100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13</a:t>
                      </a:r>
                      <a:endParaRPr kumimoji="1" lang="en-US" altLang="ja-JP" sz="1100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en-US" altLang="ja-JP" sz="11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11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木</a:t>
                      </a:r>
                      <a:r>
                        <a:rPr kumimoji="1" lang="en-US" altLang="ja-JP" sz="11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)</a:t>
                      </a:r>
                      <a:endParaRPr kumimoji="1" lang="ja-JP" altLang="en-US" sz="1100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14</a:t>
                      </a:r>
                      <a:endParaRPr kumimoji="1" lang="en-US" altLang="ja-JP" sz="1100" dirty="0">
                        <a:solidFill>
                          <a:schemeClr val="bg1">
                            <a:lumMod val="9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en-US" altLang="ja-JP" sz="11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11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金</a:t>
                      </a:r>
                      <a:r>
                        <a:rPr kumimoji="1" lang="en-US" altLang="ja-JP" sz="11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)</a:t>
                      </a:r>
                      <a:endParaRPr kumimoji="1" lang="ja-JP" altLang="en-US" sz="1100" dirty="0">
                        <a:solidFill>
                          <a:schemeClr val="bg1">
                            <a:lumMod val="9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15</a:t>
                      </a:r>
                      <a:endParaRPr kumimoji="1" lang="en-US" altLang="ja-JP" sz="11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en-US" altLang="ja-JP" sz="1100" dirty="0" smtClean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1100" dirty="0" smtClean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土</a:t>
                      </a:r>
                      <a:r>
                        <a:rPr kumimoji="1" lang="en-US" altLang="ja-JP" sz="1100" dirty="0" smtClean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)</a:t>
                      </a:r>
                      <a:endParaRPr kumimoji="1" lang="ja-JP" altLang="en-US" sz="11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16</a:t>
                      </a:r>
                      <a:endParaRPr kumimoji="1" lang="en-US" altLang="ja-JP" sz="11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en-US" altLang="ja-JP" sz="1100" dirty="0" smtClean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1100" dirty="0" smtClean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日</a:t>
                      </a:r>
                      <a:r>
                        <a:rPr kumimoji="1" lang="en-US" altLang="ja-JP" sz="1100" dirty="0" smtClean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)</a:t>
                      </a:r>
                      <a:endParaRPr kumimoji="1" lang="ja-JP" altLang="en-US" sz="11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17</a:t>
                      </a:r>
                      <a:endParaRPr kumimoji="1" lang="en-US" altLang="ja-JP" sz="1100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en-US" altLang="ja-JP" sz="11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11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月</a:t>
                      </a:r>
                      <a:r>
                        <a:rPr kumimoji="1" lang="en-US" altLang="ja-JP" sz="11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)</a:t>
                      </a:r>
                      <a:endParaRPr kumimoji="1" lang="en-US" altLang="ja-JP" sz="1100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3179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バス体験試乗会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3179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バス移送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、</a:t>
                      </a:r>
                      <a:endParaRPr kumimoji="1" lang="en-US" altLang="ja-JP" sz="1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水素</a:t>
                      </a:r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ST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調整等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7" name="グループ化 16"/>
          <p:cNvGrpSpPr/>
          <p:nvPr/>
        </p:nvGrpSpPr>
        <p:grpSpPr>
          <a:xfrm>
            <a:off x="2203992" y="6138293"/>
            <a:ext cx="7336983" cy="853736"/>
            <a:chOff x="-5978714" y="5988322"/>
            <a:chExt cx="6758287" cy="853736"/>
          </a:xfrm>
        </p:grpSpPr>
        <p:sp>
          <p:nvSpPr>
            <p:cNvPr id="18" name="ホームベース 17"/>
            <p:cNvSpPr/>
            <p:nvPr/>
          </p:nvSpPr>
          <p:spPr>
            <a:xfrm>
              <a:off x="-3834367" y="5988322"/>
              <a:ext cx="396043" cy="324000"/>
            </a:xfrm>
            <a:prstGeom prst="homePlate">
              <a:avLst/>
            </a:prstGeom>
            <a:solidFill>
              <a:srgbClr val="92D050"/>
            </a:solidFill>
            <a:ln w="9525">
              <a:solidFill>
                <a:schemeClr val="tx1">
                  <a:alpha val="20000"/>
                </a:schemeClr>
              </a:solidFill>
              <a:prstDash val="soli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9" name="ホームベース 18"/>
            <p:cNvSpPr/>
            <p:nvPr/>
          </p:nvSpPr>
          <p:spPr>
            <a:xfrm>
              <a:off x="-5754138" y="6518058"/>
              <a:ext cx="385550" cy="324000"/>
            </a:xfrm>
            <a:prstGeom prst="homePlate">
              <a:avLst/>
            </a:prstGeom>
            <a:ln>
              <a:noFill/>
              <a:prstDash val="sysDash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ホームベース 19"/>
            <p:cNvSpPr/>
            <p:nvPr/>
          </p:nvSpPr>
          <p:spPr>
            <a:xfrm>
              <a:off x="202862" y="6506026"/>
              <a:ext cx="364766" cy="324000"/>
            </a:xfrm>
            <a:prstGeom prst="homePlate">
              <a:avLst/>
            </a:prstGeom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-5978714" y="6254146"/>
              <a:ext cx="7944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0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和歌山港</a:t>
              </a:r>
              <a:endPara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r>
                <a:rPr lang="ja-JP" altLang="en-US" sz="10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→堺営業所</a:t>
              </a:r>
              <a:endPara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93387" y="6254146"/>
              <a:ext cx="6861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0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南海車両</a:t>
              </a:r>
              <a:endPara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r>
                <a:rPr lang="ja-JP" altLang="en-US" sz="10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→トヨタ</a:t>
              </a:r>
              <a:endPara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24" name="ホームベース 23"/>
            <p:cNvSpPr/>
            <p:nvPr/>
          </p:nvSpPr>
          <p:spPr>
            <a:xfrm>
              <a:off x="-2866952" y="5991419"/>
              <a:ext cx="412899" cy="324000"/>
            </a:xfrm>
            <a:prstGeom prst="homePlate">
              <a:avLst/>
            </a:prstGeom>
            <a:solidFill>
              <a:srgbClr val="FFC000"/>
            </a:solidFill>
            <a:ln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-4064052" y="6338186"/>
              <a:ext cx="7861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0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試乗会</a:t>
              </a:r>
              <a:endPara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r>
                <a:rPr lang="ja-JP" altLang="en-US" sz="10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＠大阪府①</a:t>
              </a:r>
              <a:endPara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sp>
        <p:nvSpPr>
          <p:cNvPr id="26" name="テキスト ボックス 25"/>
          <p:cNvSpPr txBox="1"/>
          <p:nvPr/>
        </p:nvSpPr>
        <p:spPr>
          <a:xfrm>
            <a:off x="439830" y="2196455"/>
            <a:ext cx="1188557" cy="25179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tIns="36000" bIns="0" rtlCol="0">
            <a:spAutoFit/>
          </a:bodyPr>
          <a:lstStyle/>
          <a:p>
            <a:pPr algn="ctr"/>
            <a:r>
              <a:rPr lang="ja-JP" altLang="en-US" sz="1400" b="1" dirty="0" smtClean="0"/>
              <a:t>概要</a:t>
            </a:r>
            <a:endParaRPr kumimoji="1" lang="ja-JP" altLang="en-US" sz="1400" b="1" dirty="0"/>
          </a:p>
        </p:txBody>
      </p:sp>
      <p:sp>
        <p:nvSpPr>
          <p:cNvPr id="27" name="ホームベース 26"/>
          <p:cNvSpPr/>
          <p:nvPr/>
        </p:nvSpPr>
        <p:spPr>
          <a:xfrm>
            <a:off x="5067544" y="6147132"/>
            <a:ext cx="429955" cy="324000"/>
          </a:xfrm>
          <a:prstGeom prst="homePlate">
            <a:avLst/>
          </a:prstGeom>
          <a:solidFill>
            <a:srgbClr val="92D050"/>
          </a:solidFill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981743" y="6488157"/>
            <a:ext cx="766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試乗会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＠堺市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9" name="ホームベース 28"/>
          <p:cNvSpPr/>
          <p:nvPr/>
        </p:nvSpPr>
        <p:spPr>
          <a:xfrm>
            <a:off x="8318931" y="6142629"/>
            <a:ext cx="429955" cy="324000"/>
          </a:xfrm>
          <a:prstGeom prst="homePlate">
            <a:avLst/>
          </a:prstGeom>
          <a:solidFill>
            <a:srgbClr val="92D050"/>
          </a:solidFill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8198115" y="6488157"/>
            <a:ext cx="766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試乗会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＠関空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487623" y="6488157"/>
            <a:ext cx="5669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関係者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試乗会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2" name="ホームベース 31"/>
          <p:cNvSpPr/>
          <p:nvPr/>
        </p:nvSpPr>
        <p:spPr>
          <a:xfrm>
            <a:off x="2961517" y="6661789"/>
            <a:ext cx="418564" cy="324000"/>
          </a:xfrm>
          <a:prstGeom prst="homePlate">
            <a:avLst/>
          </a:prstGeom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2980111" y="6404117"/>
            <a:ext cx="1042520" cy="400110"/>
          </a:xfrm>
          <a:prstGeom prst="rect">
            <a:avLst/>
          </a:prstGeom>
        </p:spPr>
        <p:txBody>
          <a:bodyPr wrap="none" lIns="36000" rIns="36000">
            <a:spAutoFit/>
          </a:bodyPr>
          <a:lstStyle/>
          <a:p>
            <a:pPr lvl="0">
              <a:defRPr/>
            </a:pP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森之宮</a:t>
            </a:r>
            <a:r>
              <a:rPr lang="en-US" altLang="ja-JP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ST</a:t>
            </a:r>
          </a:p>
          <a:p>
            <a:pPr lvl="0">
              <a:defRPr/>
            </a:pP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（ガス充填</a:t>
            </a: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調整</a:t>
            </a: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ja-JP" altLang="en-US" sz="10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4" name="ホームベース 33"/>
          <p:cNvSpPr/>
          <p:nvPr/>
        </p:nvSpPr>
        <p:spPr>
          <a:xfrm>
            <a:off x="6690883" y="6133185"/>
            <a:ext cx="429955" cy="324000"/>
          </a:xfrm>
          <a:prstGeom prst="homePlate">
            <a:avLst/>
          </a:prstGeom>
          <a:solidFill>
            <a:srgbClr val="92D050"/>
          </a:solidFill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541931" y="6488157"/>
            <a:ext cx="910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試乗会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＠大阪府②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531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3950" y="932568"/>
            <a:ext cx="9793088" cy="497059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2426"/>
              </a:lnSpc>
            </a:pP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○乗車人数</a:t>
            </a:r>
            <a:endParaRPr lang="en-US" altLang="ja-JP" sz="17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426"/>
              </a:lnSpc>
            </a:pP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・大阪府 ①：</a:t>
            </a:r>
            <a:r>
              <a:rPr lang="en-US" altLang="ja-JP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68</a:t>
            </a:r>
            <a:r>
              <a:rPr lang="ja-JP" altLang="en-US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人（一般府民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r>
              <a:rPr lang="ja-JP" altLang="en-US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②</a:t>
            </a:r>
            <a:r>
              <a:rPr lang="ja-JP" altLang="en-US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r>
              <a:rPr lang="en-US" altLang="ja-JP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40</a:t>
            </a:r>
            <a:r>
              <a:rPr lang="ja-JP" altLang="en-US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人（府内警察・消防職員）</a:t>
            </a:r>
            <a:endParaRPr lang="en-US" altLang="ja-JP" sz="17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426"/>
              </a:lnSpc>
            </a:pPr>
            <a:r>
              <a:rPr lang="ja-JP" altLang="en-US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・堺市：</a:t>
            </a:r>
            <a:r>
              <a:rPr lang="en-US" altLang="ja-JP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93</a:t>
            </a:r>
            <a:r>
              <a:rPr lang="ja-JP" altLang="en-US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　　・関空：</a:t>
            </a:r>
            <a:r>
              <a:rPr lang="en-US" altLang="ja-JP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117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　　・</a:t>
            </a:r>
            <a:r>
              <a:rPr lang="en-US" altLang="ja-JP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ja-JP" altLang="en-US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者共同：</a:t>
            </a:r>
            <a:r>
              <a:rPr lang="en-US" altLang="ja-JP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80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</a:t>
            </a:r>
            <a:r>
              <a:rPr lang="ja-JP" altLang="en-US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</a:t>
            </a:r>
            <a:endParaRPr lang="en-US" altLang="ja-JP" sz="17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426"/>
              </a:lnSpc>
            </a:pP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○試乗</a:t>
            </a: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アンケート</a:t>
            </a:r>
            <a:endParaRPr lang="en-US" altLang="ja-JP" sz="17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426"/>
              </a:lnSpc>
            </a:pP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試乗者にアンケートを実施し、</a:t>
            </a:r>
            <a:r>
              <a:rPr lang="en-US" altLang="ja-JP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316</a:t>
            </a:r>
            <a:r>
              <a:rPr lang="ja-JP" altLang="en-US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</a:t>
            </a: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にご協力いただいた</a:t>
            </a:r>
            <a:endParaRPr lang="en-US" altLang="ja-JP" sz="17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426"/>
              </a:lnSpc>
            </a:pP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・</a:t>
            </a:r>
            <a:r>
              <a:rPr lang="en-US" altLang="ja-JP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</a:t>
            </a: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バス認知度：約</a:t>
            </a:r>
            <a:r>
              <a:rPr lang="en-US" altLang="ja-JP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54%</a:t>
            </a:r>
          </a:p>
          <a:p>
            <a:pPr>
              <a:lnSpc>
                <a:spcPts val="2426"/>
              </a:lnSpc>
            </a:pP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・</a:t>
            </a:r>
            <a:r>
              <a:rPr lang="en-US" altLang="ja-JP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</a:t>
            </a: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バス初乗車：</a:t>
            </a:r>
            <a:r>
              <a:rPr lang="ja-JP" altLang="en-US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</a:t>
            </a:r>
            <a:r>
              <a:rPr lang="en-US" altLang="ja-JP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92%</a:t>
            </a:r>
          </a:p>
          <a:p>
            <a:pPr>
              <a:lnSpc>
                <a:spcPts val="2426"/>
              </a:lnSpc>
            </a:pP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・</a:t>
            </a:r>
            <a:r>
              <a:rPr lang="en-US" altLang="ja-JP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</a:t>
            </a: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バス乗車</a:t>
            </a: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感想：</a:t>
            </a:r>
            <a:r>
              <a:rPr lang="ja-JP" altLang="en-US" sz="1700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</a:t>
            </a:r>
            <a:r>
              <a:rPr lang="en-US" altLang="ja-JP" sz="1700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98%</a:t>
            </a:r>
            <a:r>
              <a:rPr lang="ja-JP" altLang="en-US" sz="1700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が音が静か、約</a:t>
            </a:r>
            <a:r>
              <a:rPr lang="en-US" altLang="ja-JP" sz="1700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95%</a:t>
            </a:r>
            <a:r>
              <a:rPr lang="ja-JP" altLang="en-US" sz="1700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が快適と回答</a:t>
            </a:r>
            <a:endParaRPr lang="en-US" altLang="ja-JP" sz="1700" u="sng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426"/>
              </a:lnSpc>
            </a:pPr>
            <a:r>
              <a:rPr lang="ja-JP" altLang="en-US" sz="17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　　　　　　　 </a:t>
            </a:r>
            <a:r>
              <a:rPr lang="ja-JP" altLang="en-US" sz="1700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また</a:t>
            </a:r>
            <a:r>
              <a:rPr lang="ja-JP" altLang="en-US" sz="1700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、約</a:t>
            </a:r>
            <a:r>
              <a:rPr lang="en-US" altLang="ja-JP" sz="1700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89%</a:t>
            </a:r>
            <a:r>
              <a:rPr lang="ja-JP" altLang="en-US" sz="1700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が普及を</a:t>
            </a:r>
            <a:r>
              <a:rPr lang="ja-JP" altLang="en-US" sz="1700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希望</a:t>
            </a:r>
            <a:endParaRPr lang="en-US" altLang="ja-JP" sz="17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426"/>
              </a:lnSpc>
            </a:pP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・水素ステーション認知度：</a:t>
            </a:r>
            <a:r>
              <a:rPr lang="ja-JP" altLang="en-US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</a:t>
            </a:r>
            <a:r>
              <a:rPr lang="en-US" altLang="ja-JP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65%</a:t>
            </a:r>
          </a:p>
          <a:p>
            <a:pPr>
              <a:lnSpc>
                <a:spcPts val="2426"/>
              </a:lnSpc>
            </a:pP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（主な意見）</a:t>
            </a:r>
            <a:endParaRPr lang="en-US" altLang="ja-JP" sz="17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・すごく静かでびっくり</a:t>
            </a: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した　　・</a:t>
            </a: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環境に優しく、</a:t>
            </a: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排ガス</a:t>
            </a: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も出ない</a:t>
            </a: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車が普及</a:t>
            </a: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して</a:t>
            </a: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ほしい　</a:t>
            </a:r>
            <a:endParaRPr lang="en-US" altLang="ja-JP" sz="17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426"/>
              </a:lnSpc>
            </a:pP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・</a:t>
            </a: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揺れが少なく乗り心地が</a:t>
            </a: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良かった　　</a:t>
            </a: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</a:t>
            </a: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災害</a:t>
            </a: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</a:rPr>
              <a:t>時に電源として利用できると聞き、導入が進めば良いと思った</a:t>
            </a: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など</a:t>
            </a: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lang="en-US" altLang="ja-JP" sz="17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426"/>
              </a:lnSpc>
            </a:pP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○運転士ヒアリング</a:t>
            </a:r>
            <a:endParaRPr lang="en-US" altLang="ja-JP" sz="17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426"/>
              </a:lnSpc>
            </a:pP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</a:t>
            </a: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・今回</a:t>
            </a: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、運転を担当していただいた南海バス㈱の運転士に、操作性等について</a:t>
            </a: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ヒアリングを実施</a:t>
            </a:r>
            <a:endParaRPr lang="en-US" altLang="ja-JP" sz="17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426"/>
              </a:lnSpc>
            </a:pP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</a:t>
            </a: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・アクセル</a:t>
            </a: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・ブレーキがスムーズで、乗用車を運転している感覚に近く、ストレスなく運転が</a:t>
            </a: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できたと回答</a:t>
            </a:r>
            <a:endParaRPr lang="en-US" altLang="ja-JP" sz="17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53671" y="670546"/>
            <a:ext cx="1310439" cy="27770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tIns="39692" bIns="0" rtlCol="0">
            <a:spAutoFit/>
          </a:bodyPr>
          <a:lstStyle/>
          <a:p>
            <a:pPr algn="ctr"/>
            <a:r>
              <a:rPr lang="ja-JP" altLang="en-US" sz="1544" b="1" dirty="0"/>
              <a:t>結果概要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7668766" y="1316169"/>
            <a:ext cx="13436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426"/>
              </a:lnSpc>
            </a:pPr>
            <a:r>
              <a:rPr lang="ja-JP" altLang="en-US" sz="1800" b="1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合計</a:t>
            </a:r>
            <a:r>
              <a:rPr lang="en-US" altLang="ja-JP" sz="1800" b="1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398</a:t>
            </a:r>
            <a:r>
              <a:rPr lang="ja-JP" altLang="en-US" sz="1800" b="1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</a:t>
            </a:r>
            <a:endParaRPr lang="en-US" altLang="ja-JP" sz="1800" b="1" u="sng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右中かっこ 9"/>
          <p:cNvSpPr/>
          <p:nvPr/>
        </p:nvSpPr>
        <p:spPr>
          <a:xfrm>
            <a:off x="7236718" y="1270663"/>
            <a:ext cx="86919" cy="51762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sz="2205"/>
          </a:p>
        </p:txBody>
      </p:sp>
      <p:sp>
        <p:nvSpPr>
          <p:cNvPr id="14" name="サブタイトル 2"/>
          <p:cNvSpPr txBox="1">
            <a:spLocks/>
          </p:cNvSpPr>
          <p:nvPr/>
        </p:nvSpPr>
        <p:spPr>
          <a:xfrm>
            <a:off x="107926" y="36215"/>
            <a:ext cx="9632262" cy="432048"/>
          </a:xfrm>
          <a:prstGeom prst="rect">
            <a:avLst/>
          </a:prstGeom>
        </p:spPr>
        <p:txBody>
          <a:bodyPr vert="horz" lIns="102870" tIns="51435" rIns="102870" bIns="51435" rtlCol="0">
            <a:noAutofit/>
          </a:bodyPr>
          <a:lstStyle>
            <a:lvl1pPr marL="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2870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4305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7175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8610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0045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1480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</a:t>
            </a:r>
            <a:r>
              <a:rPr lang="en-US" altLang="ja-JP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r>
              <a:rPr lang="ja-JP" altLang="en-US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</a:t>
            </a:r>
            <a:r>
              <a:rPr lang="ja-JP" altLang="en-US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バス研究会</a:t>
            </a:r>
            <a:endParaRPr lang="ja-JP" altLang="en-US" sz="28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5" name="直線コネクタ 14"/>
          <p:cNvCxnSpPr/>
          <p:nvPr/>
        </p:nvCxnSpPr>
        <p:spPr>
          <a:xfrm>
            <a:off x="107926" y="540271"/>
            <a:ext cx="10080000" cy="0"/>
          </a:xfrm>
          <a:prstGeom prst="line">
            <a:avLst/>
          </a:prstGeom>
          <a:ln w="412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タイトル 1"/>
          <p:cNvSpPr txBox="1">
            <a:spLocks/>
          </p:cNvSpPr>
          <p:nvPr/>
        </p:nvSpPr>
        <p:spPr>
          <a:xfrm>
            <a:off x="744422" y="6045840"/>
            <a:ext cx="1620000" cy="2744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wrap="none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b="1" kern="1200">
                <a:solidFill>
                  <a:srgbClr val="02105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algn="ctr"/>
            <a:r>
              <a:rPr lang="ja-JP" altLang="en-US" sz="1400" dirty="0" smtClean="0"/>
              <a:t>大阪府</a:t>
            </a:r>
            <a:r>
              <a:rPr lang="ja-JP" altLang="en-US" sz="1200" dirty="0" smtClean="0"/>
              <a:t>（</a:t>
            </a:r>
            <a:r>
              <a:rPr lang="en-US" altLang="ja-JP" sz="1200" dirty="0" smtClean="0"/>
              <a:t>12/8</a:t>
            </a:r>
            <a:r>
              <a:rPr lang="ja-JP" altLang="en-US" sz="1200" dirty="0" smtClean="0"/>
              <a:t>）</a:t>
            </a:r>
            <a:endParaRPr lang="en-US" altLang="ja-JP" sz="1200" dirty="0"/>
          </a:p>
        </p:txBody>
      </p:sp>
      <p:sp>
        <p:nvSpPr>
          <p:cNvPr id="56" name="タイトル 1"/>
          <p:cNvSpPr txBox="1">
            <a:spLocks/>
          </p:cNvSpPr>
          <p:nvPr/>
        </p:nvSpPr>
        <p:spPr>
          <a:xfrm>
            <a:off x="3314597" y="6036943"/>
            <a:ext cx="1454493" cy="26310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wrap="none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b="1" kern="1200">
                <a:solidFill>
                  <a:srgbClr val="02105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algn="ctr"/>
            <a:r>
              <a:rPr lang="ja-JP" altLang="en-US" sz="1400" dirty="0"/>
              <a:t>堺市</a:t>
            </a:r>
            <a:r>
              <a:rPr lang="ja-JP" altLang="en-US" sz="1200" dirty="0" smtClean="0"/>
              <a:t>（</a:t>
            </a:r>
            <a:r>
              <a:rPr lang="en-US" altLang="ja-JP" sz="1200" dirty="0" smtClean="0"/>
              <a:t>12/9</a:t>
            </a:r>
            <a:r>
              <a:rPr lang="ja-JP" altLang="en-US" sz="1200" dirty="0" smtClean="0"/>
              <a:t>）</a:t>
            </a:r>
            <a:endParaRPr lang="en-US" altLang="ja-JP" sz="1200" dirty="0"/>
          </a:p>
        </p:txBody>
      </p:sp>
      <p:sp>
        <p:nvSpPr>
          <p:cNvPr id="57" name="タイトル 1"/>
          <p:cNvSpPr txBox="1">
            <a:spLocks/>
          </p:cNvSpPr>
          <p:nvPr/>
        </p:nvSpPr>
        <p:spPr>
          <a:xfrm>
            <a:off x="5232798" y="6036943"/>
            <a:ext cx="1461090" cy="26771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wrap="none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b="1" kern="1200">
                <a:solidFill>
                  <a:srgbClr val="02105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algn="ctr"/>
            <a:r>
              <a:rPr lang="ja-JP" altLang="en-US" sz="1400" dirty="0"/>
              <a:t>関空</a:t>
            </a:r>
            <a:r>
              <a:rPr lang="ja-JP" altLang="en-US" sz="1200" dirty="0" smtClean="0"/>
              <a:t>（</a:t>
            </a:r>
            <a:r>
              <a:rPr lang="en-US" altLang="ja-JP" sz="1200" dirty="0" smtClean="0"/>
              <a:t>12/15</a:t>
            </a:r>
            <a:r>
              <a:rPr lang="ja-JP" altLang="en-US" sz="1200" dirty="0" smtClean="0"/>
              <a:t>）</a:t>
            </a:r>
            <a:endParaRPr lang="en-US" altLang="ja-JP" sz="1200" dirty="0"/>
          </a:p>
        </p:txBody>
      </p:sp>
      <p:sp>
        <p:nvSpPr>
          <p:cNvPr id="58" name="タイトル 1"/>
          <p:cNvSpPr txBox="1">
            <a:spLocks/>
          </p:cNvSpPr>
          <p:nvPr/>
        </p:nvSpPr>
        <p:spPr>
          <a:xfrm>
            <a:off x="7733673" y="6036944"/>
            <a:ext cx="1620000" cy="26310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wrap="none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b="1" kern="1200">
                <a:solidFill>
                  <a:srgbClr val="02105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algn="ctr"/>
            <a:r>
              <a:rPr lang="en-US" altLang="ja-JP" sz="1400" dirty="0"/>
              <a:t>3</a:t>
            </a:r>
            <a:r>
              <a:rPr lang="ja-JP" altLang="en-US" sz="1400" dirty="0" smtClean="0"/>
              <a:t>者共同</a:t>
            </a:r>
            <a:r>
              <a:rPr lang="ja-JP" altLang="en-US" sz="1200" dirty="0" smtClean="0"/>
              <a:t>（</a:t>
            </a:r>
            <a:r>
              <a:rPr lang="en-US" altLang="ja-JP" sz="1200" dirty="0" smtClean="0"/>
              <a:t>12/10</a:t>
            </a:r>
            <a:r>
              <a:rPr lang="ja-JP" altLang="en-US" sz="1200" dirty="0" smtClean="0"/>
              <a:t>）</a:t>
            </a:r>
            <a:endParaRPr lang="en-US" altLang="ja-JP" sz="1200" dirty="0"/>
          </a:p>
        </p:txBody>
      </p:sp>
      <p:pic>
        <p:nvPicPr>
          <p:cNvPr id="59" name="Picture 2" descr="\\localhost\LIB\56 H2Osakaビジョン\003　FCバス研究会\04   30年度\H30 バス試乗体験会\写真\12月9日（利晶の杜、仁徳天皇陵古墳）\IMG_384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7453" y="6364057"/>
            <a:ext cx="1288985" cy="93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3" name="グラフ 6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6639909"/>
              </p:ext>
            </p:extLst>
          </p:nvPr>
        </p:nvGraphicFramePr>
        <p:xfrm>
          <a:off x="6461191" y="1986575"/>
          <a:ext cx="3511831" cy="2183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正方形/長方形 24"/>
          <p:cNvSpPr/>
          <p:nvPr/>
        </p:nvSpPr>
        <p:spPr>
          <a:xfrm>
            <a:off x="6178371" y="1908423"/>
            <a:ext cx="890451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 anchor="ctr" anchorCtr="0">
            <a:spAutoFit/>
          </a:bodyPr>
          <a:lstStyle/>
          <a:p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年齢構成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8598" y="6408913"/>
            <a:ext cx="1329194" cy="899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3595" y="6402153"/>
            <a:ext cx="1317786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1942" y="6389805"/>
            <a:ext cx="1496872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2519" y="6452002"/>
            <a:ext cx="1165959" cy="84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855" y="6461788"/>
            <a:ext cx="1106471" cy="831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タイトル 1"/>
          <p:cNvSpPr txBox="1">
            <a:spLocks/>
          </p:cNvSpPr>
          <p:nvPr/>
        </p:nvSpPr>
        <p:spPr>
          <a:xfrm>
            <a:off x="204182" y="7318538"/>
            <a:ext cx="1725171" cy="204592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b="1" kern="1200">
                <a:solidFill>
                  <a:srgbClr val="02105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sz="1000" dirty="0" smtClean="0">
                <a:solidFill>
                  <a:schemeClr val="tx1"/>
                </a:solidFill>
              </a:rPr>
              <a:t>＜ｲﾜﾀﾆ水素</a:t>
            </a:r>
            <a:r>
              <a:rPr lang="en-US" altLang="ja-JP" sz="1000" dirty="0" smtClean="0">
                <a:solidFill>
                  <a:schemeClr val="tx1"/>
                </a:solidFill>
              </a:rPr>
              <a:t>ST</a:t>
            </a:r>
            <a:r>
              <a:rPr lang="ja-JP" altLang="en-US" sz="1000" dirty="0" smtClean="0">
                <a:solidFill>
                  <a:schemeClr val="tx1"/>
                </a:solidFill>
              </a:rPr>
              <a:t>大阪森之宮＞</a:t>
            </a:r>
            <a:endParaRPr lang="en-US" altLang="ja-JP" sz="1000" dirty="0">
              <a:solidFill>
                <a:schemeClr val="tx1"/>
              </a:solidFill>
            </a:endParaRPr>
          </a:p>
        </p:txBody>
      </p:sp>
      <p:sp>
        <p:nvSpPr>
          <p:cNvPr id="71" name="タイトル 1"/>
          <p:cNvSpPr txBox="1">
            <a:spLocks/>
          </p:cNvSpPr>
          <p:nvPr/>
        </p:nvSpPr>
        <p:spPr>
          <a:xfrm>
            <a:off x="1865998" y="7305301"/>
            <a:ext cx="828517" cy="252000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b="1" kern="1200">
                <a:solidFill>
                  <a:srgbClr val="02105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algn="ctr"/>
            <a:r>
              <a:rPr lang="ja-JP" altLang="en-US" sz="1000" dirty="0" smtClean="0">
                <a:solidFill>
                  <a:schemeClr val="tx1"/>
                </a:solidFill>
              </a:rPr>
              <a:t>＜</a:t>
            </a:r>
            <a:r>
              <a:rPr lang="ja-JP" altLang="en-US" sz="1000" dirty="0">
                <a:solidFill>
                  <a:schemeClr val="tx1"/>
                </a:solidFill>
              </a:rPr>
              <a:t>舞</a:t>
            </a:r>
            <a:r>
              <a:rPr lang="ja-JP" altLang="en-US" sz="1000" dirty="0" smtClean="0">
                <a:solidFill>
                  <a:schemeClr val="tx1"/>
                </a:solidFill>
              </a:rPr>
              <a:t>洲工場＞</a:t>
            </a:r>
            <a:endParaRPr lang="en-US" altLang="ja-JP" sz="1000" dirty="0">
              <a:solidFill>
                <a:schemeClr val="tx1"/>
              </a:solidFill>
            </a:endParaRPr>
          </a:p>
        </p:txBody>
      </p:sp>
      <p:sp>
        <p:nvSpPr>
          <p:cNvPr id="72" name="タイトル 1"/>
          <p:cNvSpPr txBox="1">
            <a:spLocks/>
          </p:cNvSpPr>
          <p:nvPr/>
        </p:nvSpPr>
        <p:spPr>
          <a:xfrm>
            <a:off x="5460790" y="7289050"/>
            <a:ext cx="1044000" cy="252000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b="1" kern="1200">
                <a:solidFill>
                  <a:srgbClr val="02105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algn="ctr"/>
            <a:r>
              <a:rPr lang="ja-JP" altLang="en-US" sz="1000" dirty="0" smtClean="0">
                <a:solidFill>
                  <a:schemeClr val="tx1"/>
                </a:solidFill>
              </a:rPr>
              <a:t>＜関空展望ﾎｰﾙ＞</a:t>
            </a:r>
            <a:endParaRPr lang="en-US" altLang="ja-JP" sz="1000" dirty="0">
              <a:solidFill>
                <a:schemeClr val="tx1"/>
              </a:solidFill>
            </a:endParaRPr>
          </a:p>
        </p:txBody>
      </p:sp>
      <p:sp>
        <p:nvSpPr>
          <p:cNvPr id="73" name="タイトル 1"/>
          <p:cNvSpPr txBox="1">
            <a:spLocks/>
          </p:cNvSpPr>
          <p:nvPr/>
        </p:nvSpPr>
        <p:spPr>
          <a:xfrm>
            <a:off x="7302703" y="7295194"/>
            <a:ext cx="1044000" cy="252000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b="1" kern="1200">
                <a:solidFill>
                  <a:srgbClr val="02105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algn="ctr"/>
            <a:r>
              <a:rPr lang="ja-JP" altLang="en-US" sz="1000" dirty="0" smtClean="0">
                <a:solidFill>
                  <a:schemeClr val="tx1"/>
                </a:solidFill>
              </a:rPr>
              <a:t>＜㈱ﾊｲﾄﾞﾛエッジ＞</a:t>
            </a:r>
            <a:endParaRPr lang="en-US" altLang="ja-JP" sz="1000" dirty="0">
              <a:solidFill>
                <a:schemeClr val="tx1"/>
              </a:solidFill>
            </a:endParaRPr>
          </a:p>
        </p:txBody>
      </p:sp>
      <p:sp>
        <p:nvSpPr>
          <p:cNvPr id="74" name="タイトル 1"/>
          <p:cNvSpPr txBox="1">
            <a:spLocks/>
          </p:cNvSpPr>
          <p:nvPr/>
        </p:nvSpPr>
        <p:spPr>
          <a:xfrm>
            <a:off x="9017934" y="7283162"/>
            <a:ext cx="864000" cy="252000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b="1" kern="1200">
                <a:solidFill>
                  <a:srgbClr val="02105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algn="ctr"/>
            <a:r>
              <a:rPr lang="ja-JP" altLang="en-US" sz="1000" dirty="0" smtClean="0">
                <a:solidFill>
                  <a:schemeClr val="tx1"/>
                </a:solidFill>
              </a:rPr>
              <a:t>＜堺市役所＞</a:t>
            </a:r>
            <a:endParaRPr lang="en-US" altLang="ja-JP" sz="1000" dirty="0">
              <a:solidFill>
                <a:schemeClr val="tx1"/>
              </a:solidFill>
            </a:endParaRPr>
          </a:p>
        </p:txBody>
      </p:sp>
      <p:sp>
        <p:nvSpPr>
          <p:cNvPr id="75" name="タイトル 1"/>
          <p:cNvSpPr txBox="1">
            <a:spLocks/>
          </p:cNvSpPr>
          <p:nvPr/>
        </p:nvSpPr>
        <p:spPr>
          <a:xfrm>
            <a:off x="3521351" y="7293269"/>
            <a:ext cx="1044000" cy="252000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b="1" kern="1200">
                <a:solidFill>
                  <a:srgbClr val="02105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algn="ctr"/>
            <a:r>
              <a:rPr lang="ja-JP" altLang="en-US" sz="1000" dirty="0" smtClean="0">
                <a:solidFill>
                  <a:schemeClr val="tx1"/>
                </a:solidFill>
              </a:rPr>
              <a:t>＜さかい利晶の杜＞</a:t>
            </a:r>
            <a:endParaRPr lang="en-US" altLang="ja-JP" sz="1000" dirty="0">
              <a:solidFill>
                <a:schemeClr val="tx1"/>
              </a:solidFill>
            </a:endParaRPr>
          </a:p>
        </p:txBody>
      </p:sp>
      <p:sp>
        <p:nvSpPr>
          <p:cNvPr id="28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9901054" y="108224"/>
            <a:ext cx="360000" cy="352742"/>
          </a:xfrm>
          <a:ln>
            <a:solidFill>
              <a:schemeClr val="accent1"/>
            </a:solidFill>
          </a:ln>
        </p:spPr>
        <p:txBody>
          <a:bodyPr lIns="0" tIns="0" rIns="0" bIns="0"/>
          <a:lstStyle/>
          <a:p>
            <a:pPr algn="ctr"/>
            <a:r>
              <a:rPr lang="en-US" altLang="ja-JP" dirty="0"/>
              <a:t>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27400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11"/>
          <p:cNvSpPr txBox="1"/>
          <p:nvPr/>
        </p:nvSpPr>
        <p:spPr>
          <a:xfrm>
            <a:off x="467966" y="3471551"/>
            <a:ext cx="9433048" cy="33701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〇概要：トヨタ自動車㈱から</a:t>
            </a:r>
            <a:r>
              <a:rPr lang="en-US" altLang="ja-JP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</a:t>
            </a: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バス「</a:t>
            </a:r>
            <a:r>
              <a:rPr lang="en-US" altLang="ja-JP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SORA</a:t>
            </a: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」を借受け、大阪府・市共同で体験</a:t>
            </a: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試乗会を実施</a:t>
            </a:r>
            <a:endParaRPr lang="en-US" altLang="ja-JP" sz="17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</a:t>
            </a: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・万博</a:t>
            </a: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会場である夢</a:t>
            </a: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洲での走行を実施</a:t>
            </a:r>
            <a:endParaRPr lang="en-US" altLang="ja-JP" sz="17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・市街地や幹線道路など、交通量が多く、実際に路線バスが走っている区間での走行を実施</a:t>
            </a:r>
            <a:endParaRPr lang="en-US" altLang="ja-JP" sz="17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000"/>
              </a:lnSpc>
            </a:pPr>
            <a:endParaRPr lang="en-US" altLang="ja-JP" sz="17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〇目的：大阪での</a:t>
            </a:r>
            <a:r>
              <a:rPr lang="en-US" altLang="ja-JP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</a:t>
            </a: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バス導入に向け、一層の機運醸成を図</a:t>
            </a: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る</a:t>
            </a:r>
            <a:endParaRPr lang="en-US" altLang="ja-JP" sz="17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000"/>
              </a:lnSpc>
            </a:pPr>
            <a:endParaRPr lang="en-US" altLang="ja-JP" sz="17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〇日程：</a:t>
            </a:r>
            <a:r>
              <a:rPr lang="en-US" altLang="ja-JP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9</a:t>
            </a: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月上旬（予定）</a:t>
            </a:r>
            <a:endParaRPr lang="en-US" altLang="ja-JP" sz="17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000"/>
              </a:lnSpc>
            </a:pPr>
            <a:endParaRPr lang="en-US" altLang="ja-JP" sz="17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〇場所</a:t>
            </a: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：大阪市内 他　</a:t>
            </a:r>
            <a:endParaRPr lang="en-US" altLang="ja-JP" sz="17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000"/>
              </a:lnSpc>
            </a:pPr>
            <a:endParaRPr lang="en-US" altLang="ja-JP" sz="17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〇予算</a:t>
            </a: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額：大阪府 </a:t>
            </a:r>
            <a:r>
              <a:rPr lang="en-US" altLang="ja-JP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1,000</a:t>
            </a: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千円、大阪市 </a:t>
            </a:r>
            <a:r>
              <a:rPr lang="en-US" altLang="ja-JP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500</a:t>
            </a: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千円</a:t>
            </a:r>
            <a:endParaRPr lang="en-US" altLang="ja-JP" sz="17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 バス移送費、運行に関する各種経費、イベント費、チラシ印刷費　</a:t>
            </a: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等</a:t>
            </a:r>
            <a:endParaRPr lang="en-US" altLang="ja-JP" sz="17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7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1700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700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現段階での案であり、ご協力いただけるところがあれば、ぜひ連携して実施させていただきます</a:t>
            </a:r>
            <a:endParaRPr lang="en-US" altLang="ja-JP" sz="1700" u="sng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500"/>
              </a:lnSpc>
            </a:pPr>
            <a:endParaRPr lang="en-US" altLang="ja-JP" sz="1700" u="sng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25679" y="3204567"/>
            <a:ext cx="4838831" cy="27770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tIns="39692" bIns="0" rtlCol="0">
            <a:spAutoFit/>
          </a:bodyPr>
          <a:lstStyle/>
          <a:p>
            <a:pPr algn="ctr"/>
            <a:r>
              <a:rPr lang="ja-JP" altLang="en-US" sz="1544" b="1" dirty="0">
                <a:latin typeface="Meiryo UI" panose="020B0604030504040204" pitchFamily="50" charset="-128"/>
                <a:ea typeface="Meiryo UI" panose="020B0604030504040204" pitchFamily="50" charset="-128"/>
              </a:rPr>
              <a:t>平成</a:t>
            </a:r>
            <a:r>
              <a:rPr lang="en-US" altLang="ja-JP" sz="1544" b="1" dirty="0">
                <a:latin typeface="Meiryo UI" panose="020B0604030504040204" pitchFamily="50" charset="-128"/>
                <a:ea typeface="Meiryo UI" panose="020B0604030504040204" pitchFamily="50" charset="-128"/>
              </a:rPr>
              <a:t>31</a:t>
            </a:r>
            <a:r>
              <a:rPr lang="ja-JP" altLang="en-US" sz="1544" b="1" dirty="0">
                <a:latin typeface="Meiryo UI" panose="020B0604030504040204" pitchFamily="50" charset="-128"/>
                <a:ea typeface="Meiryo UI" panose="020B0604030504040204" pitchFamily="50" charset="-128"/>
              </a:rPr>
              <a:t>年度</a:t>
            </a:r>
            <a:r>
              <a:rPr lang="en-US" altLang="ja-JP" sz="1544" b="1" dirty="0">
                <a:latin typeface="Meiryo UI" panose="020B0604030504040204" pitchFamily="50" charset="-128"/>
                <a:ea typeface="Meiryo UI" panose="020B0604030504040204" pitchFamily="50" charset="-128"/>
              </a:rPr>
              <a:t>FC</a:t>
            </a:r>
            <a:r>
              <a:rPr lang="ja-JP" altLang="en-US" sz="1544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バス体験試乗会</a:t>
            </a:r>
            <a:r>
              <a:rPr lang="en-US" altLang="ja-JP" sz="1544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544" b="1" dirty="0">
                <a:latin typeface="Meiryo UI" panose="020B0604030504040204" pitchFamily="50" charset="-128"/>
                <a:ea typeface="Meiryo UI" panose="020B0604030504040204" pitchFamily="50" charset="-128"/>
              </a:rPr>
              <a:t>大阪府・市（案）</a:t>
            </a:r>
            <a:r>
              <a:rPr lang="en-US" altLang="ja-JP" sz="1544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lang="ja-JP" altLang="en-US" sz="1544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サブタイトル 2"/>
          <p:cNvSpPr txBox="1">
            <a:spLocks/>
          </p:cNvSpPr>
          <p:nvPr/>
        </p:nvSpPr>
        <p:spPr>
          <a:xfrm>
            <a:off x="107926" y="36215"/>
            <a:ext cx="9632262" cy="432048"/>
          </a:xfrm>
          <a:prstGeom prst="rect">
            <a:avLst/>
          </a:prstGeom>
        </p:spPr>
        <p:txBody>
          <a:bodyPr vert="horz" lIns="102870" tIns="51435" rIns="102870" bIns="51435" rtlCol="0">
            <a:noAutofit/>
          </a:bodyPr>
          <a:lstStyle>
            <a:lvl1pPr marL="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2870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4305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7175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8610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0045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1480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</a:t>
            </a:r>
            <a:r>
              <a:rPr lang="en-US" altLang="ja-JP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r>
              <a:rPr lang="ja-JP" altLang="en-US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</a:t>
            </a:r>
            <a:r>
              <a:rPr lang="ja-JP" altLang="en-US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バス研究会</a:t>
            </a:r>
            <a:endParaRPr lang="ja-JP" altLang="en-US" sz="28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7" name="直線コネクタ 6"/>
          <p:cNvCxnSpPr/>
          <p:nvPr/>
        </p:nvCxnSpPr>
        <p:spPr>
          <a:xfrm>
            <a:off x="107926" y="540271"/>
            <a:ext cx="10080000" cy="0"/>
          </a:xfrm>
          <a:prstGeom prst="line">
            <a:avLst/>
          </a:prstGeom>
          <a:ln w="412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57462" y="984513"/>
            <a:ext cx="232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31</a:t>
            </a:r>
            <a:r>
              <a:rPr kumimoji="1"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年度の取組</a:t>
            </a:r>
            <a:endParaRPr kumimoji="1"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（活動の方向性）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126390" y="756583"/>
            <a:ext cx="813466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○引き続き、関空島内をはじめとする府内での導入を目指し、バス運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行事業</a:t>
            </a:r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500"/>
              </a:lnSpc>
            </a:pP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者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の導入メリットの明確化や、実装に向けた具体的な課題の抽出を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実施</a:t>
            </a:r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500"/>
              </a:lnSpc>
            </a:pP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する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とともに、本研究会において情報共有を行い、課題解決等に向けた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協</a:t>
            </a:r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500"/>
              </a:lnSpc>
            </a:pP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議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実施</a:t>
            </a:r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500"/>
              </a:lnSpc>
            </a:pP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2025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年大阪・関西万博の開催を見据え、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バス導入に向けた機運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醸成</a:t>
            </a:r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500"/>
              </a:lnSpc>
            </a:pP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図るため、大阪府・大阪市共同で体験試乗会を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実施</a:t>
            </a:r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9901054" y="108224"/>
            <a:ext cx="360000" cy="352742"/>
          </a:xfrm>
          <a:ln>
            <a:solidFill>
              <a:schemeClr val="accent1"/>
            </a:solidFill>
          </a:ln>
        </p:spPr>
        <p:txBody>
          <a:bodyPr lIns="0" tIns="0" rIns="0" bIns="0"/>
          <a:lstStyle/>
          <a:p>
            <a:pPr algn="ctr"/>
            <a:r>
              <a:rPr lang="en-US" altLang="ja-JP" dirty="0"/>
              <a:t>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84604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正方形/長方形 21"/>
          <p:cNvSpPr/>
          <p:nvPr/>
        </p:nvSpPr>
        <p:spPr>
          <a:xfrm>
            <a:off x="328354" y="2281468"/>
            <a:ext cx="9876428" cy="26897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〇</a:t>
            </a:r>
            <a:r>
              <a:rPr kumimoji="1" lang="ja-JP" altLang="en-US" sz="1700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安全ガイドライン（</a:t>
            </a:r>
            <a:r>
              <a:rPr kumimoji="1" lang="en-US" altLang="ja-JP" sz="1700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H30.3 </a:t>
            </a:r>
            <a:r>
              <a:rPr kumimoji="1" lang="ja-JP" altLang="en-US" sz="1700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策定）に沿って、</a:t>
            </a:r>
            <a:r>
              <a:rPr kumimoji="1" lang="en-US" altLang="ja-JP" sz="1700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FC</a:t>
            </a:r>
            <a:r>
              <a:rPr lang="ja-JP" altLang="en-US" sz="1700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船を製造する事業者や自治体等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→　</a:t>
            </a:r>
            <a:r>
              <a:rPr lang="ja-JP" altLang="en-US" sz="1700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情報なし</a:t>
            </a:r>
            <a:endParaRPr lang="en-US" altLang="ja-JP" sz="1700" u="sng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 ・安全ガイドライン：</a:t>
            </a:r>
            <a:r>
              <a:rPr lang="en-US" altLang="ja-JP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20t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未満の小型船舶が対象</a:t>
            </a:r>
            <a:endParaRPr lang="en-US" altLang="ja-JP" sz="17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 　　　　　　　　　　  </a:t>
            </a:r>
            <a:r>
              <a:rPr lang="ja-JP" altLang="en-US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燃料電池搭載に係る船体構造、推進電動機、水素燃料乾燥地などについて記載</a:t>
            </a:r>
            <a:endParaRPr lang="en-US" altLang="ja-JP" sz="17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○</a:t>
            </a:r>
            <a:r>
              <a:rPr kumimoji="1" lang="ja-JP" altLang="en-US" sz="1700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先進船舶導入等計画認定制度（</a:t>
            </a:r>
            <a:r>
              <a:rPr kumimoji="1" lang="en-US" altLang="ja-JP" sz="1700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H29.10 </a:t>
            </a:r>
            <a:r>
              <a:rPr kumimoji="1" lang="ja-JP" altLang="en-US" sz="1700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創設）における、</a:t>
            </a:r>
            <a:r>
              <a:rPr kumimoji="1" lang="en-US" altLang="ja-JP" sz="1700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FC</a:t>
            </a:r>
            <a:r>
              <a:rPr kumimoji="1" lang="ja-JP" altLang="en-US" sz="1700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船に関する事業</a:t>
            </a:r>
            <a:r>
              <a:rPr lang="ja-JP" altLang="en-US" sz="1700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計画の認定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→　</a:t>
            </a:r>
            <a:r>
              <a:rPr lang="ja-JP" altLang="en-US" sz="1700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認定なし</a:t>
            </a:r>
            <a:endParaRPr kumimoji="1" lang="en-US" altLang="ja-JP" sz="1700" u="sng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・先</a:t>
            </a:r>
            <a:r>
              <a:rPr lang="zh-TW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進</a:t>
            </a:r>
            <a:r>
              <a:rPr lang="zh-TW" altLang="en-US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船舶導入等計画認定</a:t>
            </a:r>
            <a:r>
              <a:rPr lang="zh-TW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制度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endParaRPr lang="en-US" altLang="ja-JP" sz="17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　船舶運航事業者や造船事業者等が、安全性の高い「</a:t>
            </a:r>
            <a:r>
              <a:rPr lang="en-US" altLang="ja-JP" sz="1700" dirty="0" err="1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IoT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活用船」や</a:t>
            </a:r>
            <a:r>
              <a:rPr lang="ja-JP" altLang="en-US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環境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にやさしい</a:t>
            </a:r>
            <a:endParaRPr lang="en-US" altLang="ja-JP" sz="17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　「代替燃料船」の研究開発、建造、導入に向けた計画（先進船舶</a:t>
            </a:r>
            <a:r>
              <a:rPr lang="ja-JP" altLang="en-US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導入計画）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を作</a:t>
            </a:r>
            <a:r>
              <a:rPr lang="ja-JP" altLang="en-US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成</a:t>
            </a:r>
            <a:endParaRPr kumimoji="1" lang="en-US" altLang="ja-JP" sz="17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　</a:t>
            </a:r>
            <a:r>
              <a:rPr kumimoji="1"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し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、国土交通大臣の認定を得ることで、先進船舶の導入促進を図る</a:t>
            </a:r>
            <a:endParaRPr lang="en-US" altLang="ja-JP" sz="17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○</a:t>
            </a:r>
            <a:r>
              <a:rPr lang="ja-JP" altLang="en-US" sz="1700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燃料</a:t>
            </a:r>
            <a:r>
              <a:rPr lang="ja-JP" altLang="en-US" sz="1700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電池船技術評価</a:t>
            </a:r>
            <a:r>
              <a:rPr lang="en-US" altLang="ja-JP" sz="1700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FS</a:t>
            </a:r>
            <a:r>
              <a:rPr lang="ja-JP" altLang="en-US" sz="1700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事業（環境省・国交省連携事業 </a:t>
            </a:r>
            <a:r>
              <a:rPr lang="en-US" altLang="ja-JP" sz="1700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H30</a:t>
            </a:r>
            <a:r>
              <a:rPr lang="ja-JP" altLang="en-US" sz="1700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sz="1700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32</a:t>
            </a:r>
            <a:r>
              <a:rPr lang="ja-JP" altLang="en-US" sz="1700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en-US" altLang="ja-JP" sz="1700" u="sng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・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目的：船舶における水素利活用</a:t>
            </a:r>
            <a:r>
              <a:rPr kumimoji="1"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ロードマップの策定</a:t>
            </a:r>
            <a:endParaRPr kumimoji="1" lang="en-US" altLang="ja-JP" sz="17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サブタイトル 2"/>
          <p:cNvSpPr txBox="1">
            <a:spLocks/>
          </p:cNvSpPr>
          <p:nvPr/>
        </p:nvSpPr>
        <p:spPr>
          <a:xfrm>
            <a:off x="107926" y="36215"/>
            <a:ext cx="9937104" cy="432048"/>
          </a:xfrm>
          <a:prstGeom prst="rect">
            <a:avLst/>
          </a:prstGeom>
        </p:spPr>
        <p:txBody>
          <a:bodyPr vert="horz" lIns="102870" tIns="51435" rIns="102870" bIns="51435" rtlCol="0">
            <a:noAutofit/>
          </a:bodyPr>
          <a:lstStyle>
            <a:lvl1pPr marL="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2870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4305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7175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8610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0045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1480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</a:t>
            </a:r>
            <a:r>
              <a:rPr lang="en-US" altLang="ja-JP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r>
              <a:rPr lang="ja-JP" altLang="en-US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</a:t>
            </a:r>
            <a:r>
              <a:rPr lang="ja-JP" altLang="en-US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船研究会</a:t>
            </a:r>
            <a:endParaRPr lang="ja-JP" altLang="en-US" sz="28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3" name="直線コネクタ 2"/>
          <p:cNvCxnSpPr/>
          <p:nvPr/>
        </p:nvCxnSpPr>
        <p:spPr>
          <a:xfrm>
            <a:off x="107926" y="540271"/>
            <a:ext cx="10080000" cy="0"/>
          </a:xfrm>
          <a:prstGeom prst="line">
            <a:avLst/>
          </a:prstGeom>
          <a:ln w="412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179934" y="900311"/>
            <a:ext cx="2037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30</a:t>
            </a:r>
            <a:r>
              <a:rPr kumimoji="1"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年度の取組</a:t>
            </a:r>
            <a:endParaRPr kumimoji="1"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（活動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報告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196158" y="598211"/>
            <a:ext cx="7946280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船に関する日本国内での取組等について、実施主体へのヒアリングや</a:t>
            </a:r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600"/>
              </a:lnSpc>
            </a:pPr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kumimoji="1"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情報交換を行い、</a:t>
            </a:r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</a:t>
            </a:r>
            <a:r>
              <a:rPr kumimoji="1"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船研究会において情報共有を実施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600"/>
              </a:lnSpc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その上で、大阪でのプロジェクト推進に向けて、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船に関する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関係者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600"/>
              </a:lnSpc>
            </a:pP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役割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を踏まえた今後の方向性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を整理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44378" y="2024303"/>
            <a:ext cx="2664296" cy="2825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tIns="36000" bIns="0" rtlCol="0" anchor="ctr" anchorCtr="0">
            <a:spAutoFit/>
          </a:bodyPr>
          <a:lstStyle/>
          <a:p>
            <a:pPr algn="ctr"/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国（海事局）から情報収集</a:t>
            </a:r>
            <a:endParaRPr kumimoji="1" lang="ja-JP" altLang="en-US" sz="1600" b="1" dirty="0"/>
          </a:p>
        </p:txBody>
      </p:sp>
      <p:sp>
        <p:nvSpPr>
          <p:cNvPr id="16" name="正方形/長方形 15"/>
          <p:cNvSpPr/>
          <p:nvPr/>
        </p:nvSpPr>
        <p:spPr>
          <a:xfrm>
            <a:off x="328354" y="5343655"/>
            <a:ext cx="9876428" cy="216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〇</a:t>
            </a:r>
            <a:r>
              <a:rPr kumimoji="1" lang="ja-JP" altLang="en-US" sz="1700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安全ガイドライン策定に協力した企業を対象に、</a:t>
            </a:r>
            <a:r>
              <a:rPr lang="ja-JP" altLang="en-US" sz="1700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ヒアリング・</a:t>
            </a:r>
            <a:r>
              <a:rPr lang="ja-JP" altLang="en-US" sz="1700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意見</a:t>
            </a:r>
            <a:r>
              <a:rPr lang="ja-JP" altLang="en-US" sz="1700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交換</a:t>
            </a:r>
            <a:r>
              <a:rPr lang="ja-JP" altLang="en-US" sz="1700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</a:t>
            </a:r>
            <a:r>
              <a:rPr lang="ja-JP" altLang="en-US" sz="1700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実施</a:t>
            </a:r>
            <a:endParaRPr lang="en-US" altLang="ja-JP" sz="1700" u="sng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・船用燃料電池においては、船舶特有の海洋環境への対応が必要</a:t>
            </a:r>
            <a:endParaRPr lang="en-US" altLang="ja-JP" sz="17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　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（例）傾斜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動揺：燃料電池を前後左右に傾斜、動揺した状態でも通常性能維持を確認</a:t>
            </a:r>
            <a:endParaRPr lang="en-US" altLang="ja-JP" sz="1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 　 塩害の影響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：燃料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電池の海水浸漬時は空気が入らないため稼働しないが、抜けると稼働することを確認</a:t>
            </a:r>
            <a:endParaRPr lang="en-US" altLang="ja-JP" sz="1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高負荷連続運転：燃料電池＋リチウム電池で補うことで、安定した運行を確認</a:t>
            </a:r>
            <a:endParaRPr lang="en-US" altLang="ja-JP" sz="1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・水素供給設備及び法整備が必要</a:t>
            </a:r>
            <a:endParaRPr lang="en-US" altLang="ja-JP" sz="17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〇</a:t>
            </a:r>
            <a:r>
              <a:rPr lang="ja-JP" altLang="en-US" sz="1700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関西の</a:t>
            </a:r>
            <a:r>
              <a:rPr lang="ja-JP" altLang="en-US" sz="1700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他</a:t>
            </a:r>
            <a:r>
              <a:rPr lang="ja-JP" altLang="en-US" sz="1700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の自治体における</a:t>
            </a:r>
            <a:r>
              <a:rPr lang="en-US" altLang="ja-JP" sz="1700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FC</a:t>
            </a:r>
            <a:r>
              <a:rPr lang="ja-JP" altLang="en-US" sz="1700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船の取組みについて、ヒアリング・</a:t>
            </a:r>
            <a:r>
              <a:rPr lang="ja-JP" altLang="en-US" sz="1700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意見</a:t>
            </a:r>
            <a:r>
              <a:rPr lang="ja-JP" altLang="en-US" sz="1700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交換を実施</a:t>
            </a:r>
            <a:endParaRPr lang="en-US" altLang="ja-JP" sz="1700" u="sng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・万博での</a:t>
            </a:r>
            <a:r>
              <a:rPr lang="en-US" altLang="ja-JP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FC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船航行について検討していきたいとの意見もあり</a:t>
            </a:r>
            <a:endParaRPr lang="en-US" altLang="ja-JP" sz="17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44378" y="5069712"/>
            <a:ext cx="2664296" cy="2869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tIns="36000" bIns="0" rtlCol="0">
            <a:spAutoFit/>
          </a:bodyPr>
          <a:lstStyle/>
          <a:p>
            <a:pPr algn="ctr"/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日本</a:t>
            </a:r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国内の取組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状況</a:t>
            </a:r>
            <a:endParaRPr kumimoji="1" lang="ja-JP" altLang="en-US" sz="1600" b="1" dirty="0"/>
          </a:p>
        </p:txBody>
      </p:sp>
      <p:sp>
        <p:nvSpPr>
          <p:cNvPr id="15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9901054" y="108224"/>
            <a:ext cx="360000" cy="352742"/>
          </a:xfrm>
          <a:ln>
            <a:solidFill>
              <a:schemeClr val="accent1"/>
            </a:solidFill>
          </a:ln>
        </p:spPr>
        <p:txBody>
          <a:bodyPr lIns="0" tIns="0" rIns="0" bIns="0"/>
          <a:lstStyle/>
          <a:p>
            <a:pPr algn="ctr"/>
            <a:r>
              <a:rPr lang="en-US" altLang="ja-JP" dirty="0"/>
              <a:t>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1677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サブタイトル 2"/>
          <p:cNvSpPr txBox="1">
            <a:spLocks/>
          </p:cNvSpPr>
          <p:nvPr/>
        </p:nvSpPr>
        <p:spPr>
          <a:xfrm>
            <a:off x="107926" y="36215"/>
            <a:ext cx="9937104" cy="432048"/>
          </a:xfrm>
          <a:prstGeom prst="rect">
            <a:avLst/>
          </a:prstGeom>
        </p:spPr>
        <p:txBody>
          <a:bodyPr vert="horz" lIns="102870" tIns="51435" rIns="102870" bIns="51435" rtlCol="0">
            <a:noAutofit/>
          </a:bodyPr>
          <a:lstStyle>
            <a:lvl1pPr marL="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2870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4305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7175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8610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0045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1480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</a:t>
            </a:r>
            <a:r>
              <a:rPr lang="en-US" altLang="ja-JP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r>
              <a:rPr lang="ja-JP" altLang="en-US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</a:t>
            </a:r>
            <a:r>
              <a:rPr lang="ja-JP" altLang="en-US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船研究会</a:t>
            </a:r>
            <a:endParaRPr lang="ja-JP" altLang="en-US" sz="28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3" name="直線コネクタ 2"/>
          <p:cNvCxnSpPr/>
          <p:nvPr/>
        </p:nvCxnSpPr>
        <p:spPr>
          <a:xfrm>
            <a:off x="107926" y="540271"/>
            <a:ext cx="10080000" cy="0"/>
          </a:xfrm>
          <a:prstGeom prst="line">
            <a:avLst/>
          </a:prstGeom>
          <a:ln w="412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2242766" y="2354418"/>
            <a:ext cx="8018288" cy="2426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船の製造や事業化に向けて、研究会未参画の造船メーカー・船舶運</a:t>
            </a:r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600"/>
              </a:lnSpc>
            </a:pP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航事業者、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船導入に興味のある事業者等との意見交換を実施</a:t>
            </a:r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600"/>
              </a:lnSpc>
            </a:pP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○先進的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に取組んでいる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海外の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船開発状況などの情報を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収集し、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本研</a:t>
            </a:r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600"/>
              </a:lnSpc>
            </a:pP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究会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において情報共有を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実施</a:t>
            </a:r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600"/>
              </a:lnSpc>
            </a:pP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万博や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誘致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を進める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IR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等を踏まえながら、これまでの取組みや上記を進め</a:t>
            </a:r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600"/>
              </a:lnSpc>
            </a:pP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b="1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て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いく中で新たに生じる課題に対し、解決策の検討を行うとともに、他地域</a:t>
            </a:r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600"/>
              </a:lnSpc>
            </a:pP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との連携を強化し、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関係者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と協議を実施</a:t>
            </a:r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02846" y="2628503"/>
            <a:ext cx="232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31</a:t>
            </a:r>
            <a:r>
              <a:rPr kumimoji="1"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年度の取組</a:t>
            </a:r>
            <a:endParaRPr kumimoji="1"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（活動の方向性）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7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9901054" y="108224"/>
            <a:ext cx="360000" cy="352742"/>
          </a:xfrm>
          <a:ln>
            <a:solidFill>
              <a:schemeClr val="accent1"/>
            </a:solidFill>
          </a:ln>
        </p:spPr>
        <p:txBody>
          <a:bodyPr lIns="0" tIns="0" rIns="0" bIns="0"/>
          <a:lstStyle/>
          <a:p>
            <a:pPr algn="ctr"/>
            <a:r>
              <a:rPr lang="en-US" altLang="ja-JP" dirty="0"/>
              <a:t>6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957954" y="1166491"/>
            <a:ext cx="8727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30</a:t>
            </a:r>
            <a:r>
              <a:rPr kumimoji="1"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年度の取組みの結果、</a:t>
            </a:r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</a:t>
            </a:r>
            <a:r>
              <a:rPr kumimoji="1"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船導入に向けては、実施主体（プレイヤー）が必要</a:t>
            </a:r>
            <a:endParaRPr kumimoji="1"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828006" y="1116335"/>
            <a:ext cx="8856984" cy="5066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7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8326" y="5441503"/>
            <a:ext cx="3809332" cy="1590102"/>
          </a:xfrm>
          <a:prstGeom prst="rect">
            <a:avLst/>
          </a:prstGeom>
        </p:spPr>
      </p:pic>
      <p:sp>
        <p:nvSpPr>
          <p:cNvPr id="33" name="テキスト ボックス 32"/>
          <p:cNvSpPr txBox="1"/>
          <p:nvPr/>
        </p:nvSpPr>
        <p:spPr>
          <a:xfrm>
            <a:off x="7659685" y="6294584"/>
            <a:ext cx="2752907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FC-EXPO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2019.2.27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3.1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　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600"/>
              </a:lnSpc>
            </a:pP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ノルウェー大使館資料より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683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/>
          <p:cNvSpPr/>
          <p:nvPr/>
        </p:nvSpPr>
        <p:spPr>
          <a:xfrm>
            <a:off x="312416" y="6139338"/>
            <a:ext cx="9766497" cy="12263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323950" y="1763469"/>
            <a:ext cx="9754964" cy="37713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サブタイトル 2"/>
          <p:cNvSpPr txBox="1">
            <a:spLocks/>
          </p:cNvSpPr>
          <p:nvPr/>
        </p:nvSpPr>
        <p:spPr>
          <a:xfrm>
            <a:off x="107926" y="36215"/>
            <a:ext cx="9937104" cy="432048"/>
          </a:xfrm>
          <a:prstGeom prst="rect">
            <a:avLst/>
          </a:prstGeom>
        </p:spPr>
        <p:txBody>
          <a:bodyPr vert="horz" lIns="102870" tIns="51435" rIns="102870" bIns="51435" rtlCol="0">
            <a:noAutofit/>
          </a:bodyPr>
          <a:lstStyle>
            <a:lvl1pPr marL="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2870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4305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7175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8610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0045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1480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2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３</a:t>
            </a:r>
            <a:r>
              <a:rPr lang="en-US" altLang="ja-JP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r>
              <a:rPr lang="ja-JP" altLang="en-US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水素ショーケース推進事業　</a:t>
            </a:r>
            <a:endParaRPr lang="ja-JP" altLang="en-US" sz="28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107926" y="540271"/>
            <a:ext cx="10080000" cy="0"/>
          </a:xfrm>
          <a:prstGeom prst="line">
            <a:avLst/>
          </a:prstGeom>
          <a:ln w="412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2370262" y="744611"/>
            <a:ext cx="7575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○関西</a:t>
            </a:r>
            <a:r>
              <a:rPr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国際</a:t>
            </a:r>
            <a:r>
              <a:rPr lang="ja-JP" altLang="en-US" sz="1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空港での実証により開発された、大阪モデル</a:t>
            </a:r>
            <a:r>
              <a:rPr lang="en-US" altLang="ja-JP" sz="1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</a:t>
            </a:r>
            <a:r>
              <a:rPr lang="ja-JP" altLang="en-US" sz="1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フォークリフトの導入</a:t>
            </a:r>
            <a:endParaRPr lang="en-US" altLang="ja-JP" sz="1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支援を図り、ショーケース機能の維持・発展を図る。</a:t>
            </a:r>
            <a:endParaRPr lang="en-US" altLang="ja-JP" sz="18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950" y="1943243"/>
            <a:ext cx="9721079" cy="3709596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○水素利活用機器導入促進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事業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・概　 要：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FCFL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導入に要する経費の一部を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補助（平成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29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に創設）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・予　 算：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4,000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千円　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　　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補助上限額：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2,000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千円／台（エンジン車との差額の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1/4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ja-JP" altLang="en-US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・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要 　件：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FCFL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を大阪府内に導入する者又は同者にリースする者（環境省補助を受けた者）、中小企業者 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等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○導入状況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・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今年度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府内の中小企業が</a:t>
            </a:r>
            <a:r>
              <a:rPr lang="zh-CN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関西国際空港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島</a:t>
            </a:r>
            <a:r>
              <a:rPr lang="zh-CN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内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FCFL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</a:t>
            </a:r>
            <a:r>
              <a:rPr lang="en-US" altLang="ja-JP" sz="16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</a:t>
            </a:r>
            <a:r>
              <a:rPr lang="ja-JP" altLang="en-US" sz="16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台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導入（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H31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うち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台分について、補助金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活用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2,000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千円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×2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台）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台風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21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号による影響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・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関空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島内で稼働して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いた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FCFL8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台が、台風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21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号の影響に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より浸水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し、修理不可のため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廃棄処分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さらに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H29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月に設置された大型水素供給施設（産業車両用）も浸水し、稼働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停止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700"/>
              </a:lnSpc>
            </a:pP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⇒ </a:t>
            </a:r>
            <a:r>
              <a:rPr lang="ja-JP" altLang="en-US" sz="1600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関西</a:t>
            </a:r>
            <a:r>
              <a:rPr lang="ja-JP" altLang="en-US" sz="1600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エアポート㈱と岩谷産業㈱が協力し</a:t>
            </a:r>
            <a:r>
              <a:rPr lang="ja-JP" altLang="en-US" sz="1600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en-US" altLang="ja-JP" sz="1600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1600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ja-JP" altLang="en-US" sz="1600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末に修復完了し、検査後、</a:t>
            </a:r>
            <a:r>
              <a:rPr lang="en-US" altLang="ja-JP" sz="1600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sz="1600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月中旬から稼働開始</a:t>
            </a:r>
            <a:endParaRPr lang="ja-JP" altLang="en-US" sz="1600" u="sng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700"/>
              </a:lnSpc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　　　　　</a:t>
            </a:r>
          </a:p>
        </p:txBody>
      </p:sp>
      <p:pic>
        <p:nvPicPr>
          <p:cNvPr id="9" name="Picture 3" descr="E:\LIB\56 H2Osakaビジョン\002　H2Osakaビジョン推進会議（水素需要拡大からH28フェーズアップ）\03　第3回会議に向けて（府段取り290911）\04_会議資料\大山総括に調整をお願いしたい件\FCFL_量産ミント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9118" y="6213146"/>
            <a:ext cx="1093464" cy="89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正方形/長方形 9"/>
          <p:cNvSpPr/>
          <p:nvPr/>
        </p:nvSpPr>
        <p:spPr>
          <a:xfrm>
            <a:off x="8095535" y="7086174"/>
            <a:ext cx="1800275" cy="253873"/>
          </a:xfrm>
          <a:prstGeom prst="rect">
            <a:avLst/>
          </a:prstGeom>
        </p:spPr>
        <p:txBody>
          <a:bodyPr wrap="square" lIns="91401" tIns="45699" rIns="91401" bIns="45699">
            <a:spAutoFit/>
          </a:bodyPr>
          <a:lstStyle/>
          <a:p>
            <a:pPr algn="ctr"/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＜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燃料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電池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フォークリフト＞</a:t>
            </a: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87526" y="1596782"/>
            <a:ext cx="1711224" cy="2825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tIns="36000" bIns="0" rtlCol="0">
            <a:spAutoFit/>
          </a:bodyPr>
          <a:lstStyle/>
          <a:p>
            <a:pPr algn="ctr"/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平成</a:t>
            </a:r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年度</a:t>
            </a:r>
            <a:endParaRPr kumimoji="1" lang="ja-JP" altLang="en-US" sz="1600" b="1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76540" y="5868863"/>
            <a:ext cx="2779786" cy="2825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tIns="36000" bIns="0" rtlCol="0">
            <a:spAutoFit/>
          </a:bodyPr>
          <a:lstStyle/>
          <a:p>
            <a:pPr algn="ctr"/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平成</a:t>
            </a:r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31</a:t>
            </a:r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年度予算</a:t>
            </a:r>
            <a:r>
              <a:rPr lang="ja-JP" altLang="en-US" sz="16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（大阪府）</a:t>
            </a:r>
            <a:endParaRPr kumimoji="1" lang="ja-JP" altLang="en-US" sz="1600" b="1" dirty="0">
              <a:solidFill>
                <a:schemeClr val="bg1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43088" y="6277031"/>
            <a:ext cx="7657726" cy="996033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>
              <a:lnSpc>
                <a:spcPts val="1700"/>
              </a:lnSpc>
            </a:pP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○水素利活用機器導入促進事業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700"/>
              </a:lnSpc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・概　 要：平成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30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年度に引き続き、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FCFL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導入に要する経費の一部を補助</a:t>
            </a:r>
          </a:p>
          <a:p>
            <a:pPr>
              <a:lnSpc>
                <a:spcPts val="1900"/>
              </a:lnSpc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 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・予　 算：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4,000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千円　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900"/>
              </a:lnSpc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 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補助上限額：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2,000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千円／台（補助率：エンジン車との差額の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1/4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r>
              <a:rPr lang="ja-JP" altLang="en-US" sz="15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23950" y="849407"/>
            <a:ext cx="2257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目的（</a:t>
            </a:r>
            <a:r>
              <a:rPr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事業</a:t>
            </a:r>
            <a:r>
              <a:rPr lang="ja-JP" altLang="en-US" sz="1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方針）</a:t>
            </a:r>
            <a:endParaRPr kumimoji="1" lang="ja-JP" altLang="en-US" sz="18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スライド番号プレースホルダー 2"/>
          <p:cNvSpPr txBox="1">
            <a:spLocks/>
          </p:cNvSpPr>
          <p:nvPr/>
        </p:nvSpPr>
        <p:spPr>
          <a:xfrm>
            <a:off x="9811587" y="104303"/>
            <a:ext cx="360000" cy="3600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defPPr>
              <a:defRPr lang="ja-JP"/>
            </a:defPPr>
            <a:lvl1pPr marL="0" algn="r" defTabSz="1028700" rtl="0" eaLnBrk="1" latinLnBrk="0" hangingPunct="1"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305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175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610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3964C-9351-4843-AA03-70BA0614D902}" type="slidenum">
              <a:rPr lang="ja-JP" altLang="en-US" smtClean="0"/>
              <a:pPr algn="ctr"/>
              <a:t>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993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-206133" y="19642"/>
            <a:ext cx="10035140" cy="519373"/>
          </a:xfrm>
          <a:prstGeom prst="rect">
            <a:avLst/>
          </a:prstGeom>
        </p:spPr>
        <p:txBody>
          <a:bodyPr wrap="square" lIns="102870" tIns="51435" rIns="102870" bIns="51435">
            <a:spAutoFit/>
          </a:bodyPr>
          <a:lstStyle/>
          <a:p>
            <a:r>
              <a:rPr lang="ja-JP" altLang="en-US" sz="27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27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27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４</a:t>
            </a:r>
            <a:r>
              <a:rPr lang="en-US" altLang="ja-JP" sz="27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r>
              <a:rPr lang="ja-JP" altLang="en-US" sz="27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社会受容性の向上　</a:t>
            </a:r>
            <a:r>
              <a:rPr lang="ja-JP" altLang="en-US" sz="2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大阪音楽大学とのコラボによる水素普及啓発活動</a:t>
            </a:r>
            <a:endParaRPr lang="ja-JP" altLang="en-US" sz="2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401600" y="756295"/>
            <a:ext cx="4818894" cy="9163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tIns="51435" rIns="102870" bIns="51435" rtlCol="0" anchor="ctr"/>
          <a:lstStyle/>
          <a:p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大阪市の環境啓発イベント「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ECO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縁日」の場において、</a:t>
            </a:r>
            <a:endParaRPr lang="en-US" altLang="ja-JP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大阪市と大阪音楽大学が協力し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、音楽ライブを通じた</a:t>
            </a:r>
            <a:endParaRPr lang="en-US" altLang="ja-JP" sz="1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水素普及啓発を実施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lang="en-US" altLang="ja-JP" sz="1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694851"/>
              </p:ext>
            </p:extLst>
          </p:nvPr>
        </p:nvGraphicFramePr>
        <p:xfrm>
          <a:off x="670135" y="2250452"/>
          <a:ext cx="4104456" cy="340225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1178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865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ja-JP" altLang="en-US" sz="13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企画・運営</a:t>
                      </a:r>
                      <a:endParaRPr lang="ja-JP" sz="1300" b="1" kern="100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2873" marR="72873" marT="0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ja-JP" altLang="en-US" sz="13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大阪音楽大学</a:t>
                      </a:r>
                      <a:endParaRPr lang="ja-JP" sz="1300" b="0" kern="100" dirty="0" smtClean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2873" marR="72873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ja-JP" altLang="en-US" sz="13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協　力</a:t>
                      </a:r>
                      <a:endParaRPr lang="ja-JP" sz="1300" b="1" kern="100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2873" marR="72873" marT="0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ja-JP" altLang="en-US" sz="13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本田技研工業株式会社</a:t>
                      </a:r>
                      <a:endParaRPr lang="ja-JP" sz="1300" b="0" kern="100" dirty="0" smtClean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2873" marR="72873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ja-JP" altLang="en-US" sz="13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概　要</a:t>
                      </a:r>
                      <a:endParaRPr lang="ja-JP" sz="1300" b="0" kern="100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2873" marR="72873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ja-JP" altLang="en-US" sz="13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燃料電池自動車</a:t>
                      </a:r>
                      <a:r>
                        <a:rPr lang="en-US" altLang="ja-JP" sz="13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『</a:t>
                      </a:r>
                      <a:r>
                        <a:rPr lang="ja-JP" altLang="en-US" sz="13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クラリティ </a:t>
                      </a:r>
                      <a:r>
                        <a:rPr lang="en-US" altLang="ja-JP" sz="13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FUEL CELL』</a:t>
                      </a:r>
                      <a:r>
                        <a:rPr lang="ja-JP" altLang="en-US" sz="13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からの給電により電子オルガン等に電力を供給し、オリジナル曲の演奏・</a:t>
                      </a:r>
                      <a:r>
                        <a:rPr lang="en-US" altLang="ja-JP" sz="13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DJ</a:t>
                      </a:r>
                      <a:r>
                        <a:rPr lang="ja-JP" altLang="en-US" sz="13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によるラップでの水素普及啓発を実施</a:t>
                      </a:r>
                    </a:p>
                  </a:txBody>
                  <a:tcPr marL="72873" marR="72873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ja-JP" altLang="en-US" sz="13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日　時</a:t>
                      </a:r>
                      <a:endParaRPr lang="ja-JP" sz="1300" b="0" kern="100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2873" marR="7287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3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平成</a:t>
                      </a:r>
                      <a:r>
                        <a:rPr lang="en-US" altLang="ja-JP" sz="13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30</a:t>
                      </a:r>
                      <a:r>
                        <a:rPr lang="ja-JP" altLang="en-US" sz="13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</a:t>
                      </a:r>
                      <a:r>
                        <a:rPr lang="en-US" altLang="ja-JP" sz="13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11</a:t>
                      </a:r>
                      <a:r>
                        <a:rPr lang="ja-JP" sz="13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</a:t>
                      </a:r>
                      <a:r>
                        <a:rPr lang="en-US" altLang="ja-JP" sz="13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</a:t>
                      </a:r>
                      <a:r>
                        <a:rPr lang="ja-JP" sz="13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日</a:t>
                      </a:r>
                      <a:r>
                        <a:rPr lang="ja-JP" sz="13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r>
                        <a:rPr lang="ja-JP" sz="13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土曜日</a:t>
                      </a:r>
                      <a:r>
                        <a:rPr lang="ja-JP" altLang="en-US" sz="13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（祝日）</a:t>
                      </a:r>
                      <a:endParaRPr lang="en-US" altLang="ja-JP" sz="1300" kern="100" dirty="0" smtClean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3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</a:t>
                      </a:r>
                      <a:r>
                        <a:rPr lang="ja-JP" sz="13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時</a:t>
                      </a:r>
                      <a:r>
                        <a:rPr lang="en-US" altLang="ja-JP" sz="13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40</a:t>
                      </a:r>
                      <a:r>
                        <a:rPr lang="ja-JP" altLang="en-US" sz="13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分～</a:t>
                      </a:r>
                      <a:r>
                        <a:rPr lang="en-US" altLang="ja-JP" sz="13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11</a:t>
                      </a:r>
                      <a:r>
                        <a:rPr lang="ja-JP" sz="13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時</a:t>
                      </a:r>
                      <a:r>
                        <a:rPr lang="en-US" altLang="ja-JP" sz="13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05</a:t>
                      </a:r>
                      <a:r>
                        <a:rPr lang="ja-JP" altLang="en-US" sz="13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</a:t>
                      </a:r>
                      <a:endParaRPr lang="ja-JP" sz="1300" b="0" kern="100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2873" marR="72873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2193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ja-JP" sz="13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場</a:t>
                      </a:r>
                      <a:r>
                        <a:rPr lang="ja-JP" altLang="en-US" sz="13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r>
                        <a:rPr lang="ja-JP" sz="13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所</a:t>
                      </a:r>
                      <a:endParaRPr lang="ja-JP" sz="1300" b="0" kern="100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2873" marR="7287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3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花博記念公園鶴見緑地</a:t>
                      </a:r>
                      <a:endParaRPr lang="ja-JP" sz="1300" b="0" kern="100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2873" marR="72873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1" name="直線コネクタ 10"/>
          <p:cNvCxnSpPr/>
          <p:nvPr/>
        </p:nvCxnSpPr>
        <p:spPr>
          <a:xfrm>
            <a:off x="107926" y="540271"/>
            <a:ext cx="10080000" cy="0"/>
          </a:xfrm>
          <a:prstGeom prst="line">
            <a:avLst/>
          </a:prstGeom>
          <a:ln w="412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587223" y="1870667"/>
            <a:ext cx="42968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ECO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縁日パフォーマンス「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H2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×(ORGAN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＋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HIPHOP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」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4" name="Picture 2" descr="M:\エコ縁日１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958" y="5994868"/>
            <a:ext cx="2144743" cy="1206418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M:\エコ縁日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7130" y="5994868"/>
            <a:ext cx="2144743" cy="1206418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スライド番号プレースホルダー 2"/>
          <p:cNvSpPr txBox="1">
            <a:spLocks/>
          </p:cNvSpPr>
          <p:nvPr/>
        </p:nvSpPr>
        <p:spPr>
          <a:xfrm>
            <a:off x="9901054" y="108224"/>
            <a:ext cx="360000" cy="35274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defPPr>
              <a:defRPr lang="ja-JP"/>
            </a:defPPr>
            <a:lvl1pPr marL="0" algn="r" defTabSz="1028700" rtl="0" eaLnBrk="1" latinLnBrk="0" hangingPunct="1"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305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175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610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dirty="0"/>
              <a:t>8</a:t>
            </a:r>
            <a:endParaRPr lang="ja-JP" altLang="en-US" dirty="0"/>
          </a:p>
        </p:txBody>
      </p:sp>
      <p:sp>
        <p:nvSpPr>
          <p:cNvPr id="16" name="角丸四角形 15"/>
          <p:cNvSpPr/>
          <p:nvPr/>
        </p:nvSpPr>
        <p:spPr>
          <a:xfrm>
            <a:off x="5472609" y="693501"/>
            <a:ext cx="5004469" cy="11859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tIns="51435" rIns="102870" bIns="51435" rtlCol="0" anchor="ctr"/>
          <a:lstStyle/>
          <a:p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堺市水素エネルギー社会推進協議会が主催する「水素</a:t>
            </a:r>
            <a:endParaRPr lang="en-US" altLang="ja-JP" sz="1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エネルギー体験イベント」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場において、堺市と大阪音楽</a:t>
            </a:r>
            <a:endParaRPr lang="en-US" altLang="ja-JP" sz="1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大学が協力し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、音楽ライブを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通じた水素エネルギーの普及啓発を実施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lang="en-US" altLang="ja-JP" sz="1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17" name="表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226325"/>
              </p:ext>
            </p:extLst>
          </p:nvPr>
        </p:nvGraphicFramePr>
        <p:xfrm>
          <a:off x="5879470" y="2495210"/>
          <a:ext cx="4104456" cy="3139618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1178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865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ja-JP" altLang="en-US" sz="13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企画・運営</a:t>
                      </a:r>
                      <a:endParaRPr lang="ja-JP" sz="1300" b="1" kern="100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2873" marR="72873" marT="0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ja-JP" altLang="en-US" sz="13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大阪音楽大学</a:t>
                      </a:r>
                      <a:endParaRPr lang="ja-JP" sz="1300" b="0" kern="100" dirty="0" smtClean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2873" marR="72873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ja-JP" altLang="en-US" sz="13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概　要</a:t>
                      </a:r>
                      <a:endParaRPr lang="ja-JP" sz="1300" b="0" kern="100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2873" marR="72873" marT="0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ja-JP" altLang="en-US" sz="13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燃料電池自動車</a:t>
                      </a:r>
                      <a:r>
                        <a:rPr lang="en-US" altLang="ja-JP" sz="13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『</a:t>
                      </a:r>
                      <a:r>
                        <a:rPr lang="ja-JP" altLang="en-US" sz="13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トヨタ　</a:t>
                      </a:r>
                      <a:r>
                        <a:rPr lang="en-US" altLang="ja-JP" sz="13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MIRAI』</a:t>
                      </a:r>
                      <a:r>
                        <a:rPr lang="ja-JP" altLang="en-US" sz="13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からの　給電により電子オルガン等に電力を供給し、オリジナル曲の演奏・</a:t>
                      </a:r>
                      <a:r>
                        <a:rPr lang="en-US" altLang="ja-JP" sz="13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DJ</a:t>
                      </a:r>
                      <a:r>
                        <a:rPr lang="ja-JP" altLang="en-US" sz="13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によるラップでの水素普及啓発を実施</a:t>
                      </a:r>
                    </a:p>
                  </a:txBody>
                  <a:tcPr marL="72873" marR="72873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8949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ja-JP" altLang="en-US" sz="13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日　時</a:t>
                      </a:r>
                      <a:endParaRPr lang="ja-JP" sz="1300" b="0" kern="100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2873" marR="7287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3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平成</a:t>
                      </a:r>
                      <a:r>
                        <a:rPr lang="en-US" altLang="ja-JP" sz="13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31</a:t>
                      </a:r>
                      <a:r>
                        <a:rPr lang="ja-JP" altLang="en-US" sz="13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</a:t>
                      </a:r>
                      <a:r>
                        <a:rPr lang="en-US" altLang="ja-JP" sz="13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</a:t>
                      </a:r>
                      <a:r>
                        <a:rPr lang="ja-JP" sz="13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</a:t>
                      </a:r>
                      <a:r>
                        <a:rPr lang="en-US" altLang="ja-JP" sz="13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23</a:t>
                      </a:r>
                      <a:r>
                        <a:rPr lang="ja-JP" sz="13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日</a:t>
                      </a:r>
                      <a:r>
                        <a:rPr lang="ja-JP" sz="13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r>
                        <a:rPr lang="ja-JP" sz="13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土曜日</a:t>
                      </a:r>
                      <a:endParaRPr lang="en-US" altLang="ja-JP" sz="1300" kern="100" dirty="0" smtClean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3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・</a:t>
                      </a:r>
                      <a:r>
                        <a:rPr lang="en-US" altLang="ja-JP" sz="13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12</a:t>
                      </a:r>
                      <a:r>
                        <a:rPr lang="ja-JP" sz="13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時</a:t>
                      </a:r>
                      <a:r>
                        <a:rPr lang="en-US" altLang="ja-JP" sz="13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15</a:t>
                      </a:r>
                      <a:r>
                        <a:rPr lang="ja-JP" altLang="en-US" sz="13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分～</a:t>
                      </a:r>
                      <a:r>
                        <a:rPr lang="en-US" altLang="ja-JP" sz="13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13</a:t>
                      </a:r>
                      <a:r>
                        <a:rPr lang="ja-JP" sz="13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時</a:t>
                      </a:r>
                      <a:r>
                        <a:rPr lang="en-US" altLang="ja-JP" sz="13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00</a:t>
                      </a:r>
                      <a:r>
                        <a:rPr lang="ja-JP" altLang="en-US" sz="13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</a:t>
                      </a:r>
                      <a:endParaRPr lang="en-US" altLang="ja-JP" sz="1300" kern="100" dirty="0" smtClean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3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・</a:t>
                      </a:r>
                      <a:r>
                        <a:rPr lang="en-US" altLang="ja-JP" sz="13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16</a:t>
                      </a:r>
                      <a:r>
                        <a:rPr lang="ja-JP" altLang="en-US" sz="13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時</a:t>
                      </a:r>
                      <a:r>
                        <a:rPr lang="en-US" altLang="ja-JP" sz="13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30</a:t>
                      </a:r>
                      <a:r>
                        <a:rPr lang="ja-JP" altLang="en-US" sz="13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分～</a:t>
                      </a:r>
                      <a:r>
                        <a:rPr lang="en-US" altLang="ja-JP" sz="13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17</a:t>
                      </a:r>
                      <a:r>
                        <a:rPr lang="ja-JP" altLang="en-US" sz="13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時</a:t>
                      </a:r>
                      <a:r>
                        <a:rPr lang="en-US" altLang="ja-JP" sz="13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15</a:t>
                      </a:r>
                      <a:r>
                        <a:rPr lang="ja-JP" altLang="en-US" sz="13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</a:t>
                      </a:r>
                      <a:endParaRPr lang="ja-JP" sz="1300" b="0" kern="100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2873" marR="72873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2193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ja-JP" sz="13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場</a:t>
                      </a:r>
                      <a:r>
                        <a:rPr lang="ja-JP" altLang="en-US" sz="13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r>
                        <a:rPr lang="ja-JP" sz="13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所</a:t>
                      </a:r>
                      <a:endParaRPr lang="ja-JP" sz="1300" b="0" kern="100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2873" marR="7287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3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イオンモール堺鉄砲町　</a:t>
                      </a:r>
                      <a:r>
                        <a:rPr lang="en-US" altLang="ja-JP" sz="13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</a:t>
                      </a:r>
                      <a:r>
                        <a:rPr lang="ja-JP" altLang="en-US" sz="13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階 ノースコート</a:t>
                      </a:r>
                      <a:endParaRPr lang="ja-JP" sz="1300" b="0" kern="100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2873" marR="72873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テキスト ボックス 17"/>
          <p:cNvSpPr txBox="1"/>
          <p:nvPr/>
        </p:nvSpPr>
        <p:spPr>
          <a:xfrm>
            <a:off x="5796558" y="1871248"/>
            <a:ext cx="4296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水素エネルギー体験イベント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パフォーマンス「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H2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×(ORGAN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＋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HIPHOP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」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2231" y="6047636"/>
            <a:ext cx="2088232" cy="1176726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6872" y="6044498"/>
            <a:ext cx="2037054" cy="119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79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/>
          <p:cNvSpPr txBox="1"/>
          <p:nvPr/>
        </p:nvSpPr>
        <p:spPr>
          <a:xfrm>
            <a:off x="350388" y="1992767"/>
            <a:ext cx="9835942" cy="53006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76390" tIns="176390" rIns="70556" bIns="0" rtlCol="0">
            <a:noAutofit/>
          </a:bodyPr>
          <a:lstStyle/>
          <a:p>
            <a:pPr>
              <a:tabLst>
                <a:tab pos="1693783" algn="l"/>
              </a:tabLst>
            </a:pPr>
            <a:r>
              <a:rPr lang="ja-JP" altLang="en-US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大阪市主催の環境イベント「</a:t>
            </a:r>
            <a:r>
              <a:rPr lang="en-US" altLang="ja-JP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ECO</a:t>
            </a:r>
            <a:r>
              <a:rPr lang="ja-JP" altLang="en-US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縁日」において、</a:t>
            </a:r>
            <a:r>
              <a:rPr lang="en-US" altLang="ja-JP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FCV</a:t>
            </a:r>
            <a:r>
              <a:rPr lang="ja-JP" altLang="en-US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の展示、給電デモ、ミニ水素カーを使った実験教室を実施</a:t>
            </a:r>
            <a:endParaRPr lang="en-US" altLang="ja-JP" sz="1544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784"/>
              </a:lnSpc>
              <a:tabLst>
                <a:tab pos="1693783" algn="l"/>
              </a:tabLst>
            </a:pPr>
            <a:endParaRPr lang="en-US" altLang="ja-JP" sz="1544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tabLst>
                <a:tab pos="1693783" algn="l"/>
              </a:tabLst>
            </a:pPr>
            <a:r>
              <a:rPr lang="ja-JP" altLang="en-US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◆　実施日程　　</a:t>
            </a:r>
            <a:r>
              <a:rPr lang="en-US" altLang="ja-JP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2018</a:t>
            </a:r>
            <a:r>
              <a:rPr lang="ja-JP" altLang="en-US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11</a:t>
            </a:r>
            <a:r>
              <a:rPr lang="ja-JP" altLang="en-US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ja-JP" altLang="en-US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日（土）　</a:t>
            </a:r>
            <a:r>
              <a:rPr lang="en-US" altLang="ja-JP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r>
              <a:rPr lang="en-US" altLang="ja-JP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00</a:t>
            </a:r>
            <a:r>
              <a:rPr lang="ja-JP" altLang="en-US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r>
              <a:rPr lang="en-US" altLang="ja-JP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15</a:t>
            </a:r>
            <a:r>
              <a:rPr lang="ja-JP" altLang="en-US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r>
              <a:rPr lang="en-US" altLang="ja-JP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00</a:t>
            </a:r>
          </a:p>
          <a:p>
            <a:pPr>
              <a:tabLst>
                <a:tab pos="1693783" algn="l"/>
              </a:tabLst>
            </a:pPr>
            <a:r>
              <a:rPr lang="ja-JP" altLang="en-US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◆　対　　　象　　</a:t>
            </a:r>
            <a:r>
              <a:rPr lang="ja-JP" altLang="en-US" sz="1544" dirty="0">
                <a:latin typeface="Meiryo UI" panose="020B0604030504040204" pitchFamily="50" charset="-128"/>
                <a:ea typeface="Meiryo UI" panose="020B0604030504040204" pitchFamily="50" charset="-128"/>
              </a:rPr>
              <a:t>どなたでも（小学生以下は保護者同伴要）</a:t>
            </a:r>
            <a:endParaRPr lang="en-US" altLang="ja-JP" sz="1544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tabLst>
                <a:tab pos="1693783" algn="l"/>
              </a:tabLst>
            </a:pPr>
            <a:r>
              <a:rPr lang="ja-JP" altLang="en-US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◆　内　　　容　　①</a:t>
            </a:r>
            <a:r>
              <a:rPr lang="en-US" altLang="ja-JP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FCV</a:t>
            </a:r>
            <a:r>
              <a:rPr lang="ja-JP" altLang="en-US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の展示</a:t>
            </a:r>
            <a:endParaRPr lang="en-US" altLang="ja-JP" sz="1544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tabLst>
                <a:tab pos="1693783" algn="l"/>
              </a:tabLst>
            </a:pPr>
            <a:r>
              <a:rPr lang="ja-JP" altLang="en-US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　　　　 ②</a:t>
            </a:r>
            <a:r>
              <a:rPr lang="en-US" altLang="ja-JP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FCV</a:t>
            </a:r>
            <a:r>
              <a:rPr lang="ja-JP" altLang="en-US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の給電によるステージ電力供給と、音楽大学と</a:t>
            </a:r>
            <a:endParaRPr lang="en-US" altLang="ja-JP" sz="1544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tabLst>
                <a:tab pos="1693783" algn="l"/>
              </a:tabLst>
            </a:pPr>
            <a:r>
              <a:rPr lang="ja-JP" altLang="en-US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　　　　　　コラボしたライブイベント</a:t>
            </a:r>
            <a:endParaRPr lang="en-US" altLang="ja-JP" sz="1544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tabLst>
                <a:tab pos="1693783" algn="l"/>
              </a:tabLst>
            </a:pPr>
            <a:r>
              <a:rPr lang="ja-JP" altLang="en-US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　　　　 ③水素ミニカー実験教室</a:t>
            </a:r>
            <a:endParaRPr lang="en-US" altLang="ja-JP" sz="1544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tabLst>
                <a:tab pos="1693783" algn="l"/>
              </a:tabLst>
            </a:pPr>
            <a:r>
              <a:rPr lang="ja-JP" altLang="en-US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◆　主　　　催　　大阪市</a:t>
            </a:r>
            <a:endParaRPr lang="en-US" altLang="ja-JP" sz="1544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784"/>
              </a:lnSpc>
              <a:tabLst>
                <a:tab pos="1693783" algn="l"/>
              </a:tabLst>
            </a:pPr>
            <a:endParaRPr lang="en-US" altLang="ja-JP" sz="1544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53394" y="870188"/>
            <a:ext cx="9835942" cy="7661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6218" tIns="176390" rIns="96218" bIns="70556" rtlCol="0">
            <a:noAutofit/>
          </a:bodyPr>
          <a:lstStyle/>
          <a:p>
            <a:r>
              <a:rPr lang="ja-JP" altLang="en-US" sz="154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将来的な水素社会の実現に向けた社会受容性の向上のため、本田技研工業株式会社と連携し、本市主催の大規模環境イベントにおいて、一般市民を対象とした啓発イベントを実施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46790" y="746311"/>
            <a:ext cx="973311" cy="2376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6218" tIns="0" rIns="96218" bIns="0" rtlCol="0" anchor="ctr" anchorCtr="0">
            <a:spAutoFit/>
          </a:bodyPr>
          <a:lstStyle/>
          <a:p>
            <a:pPr algn="ctr"/>
            <a:r>
              <a:rPr lang="ja-JP" altLang="en-US" sz="1544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目　的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69982" y="1854373"/>
            <a:ext cx="973311" cy="2376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6218" tIns="0" rIns="96218" bIns="0" rtlCol="0" anchor="ctr" anchorCtr="0">
            <a:spAutoFit/>
          </a:bodyPr>
          <a:lstStyle/>
          <a:p>
            <a:pPr algn="ctr"/>
            <a:r>
              <a:rPr lang="ja-JP" altLang="en-US" sz="1544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概　要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58137" y="-14190"/>
            <a:ext cx="8922798" cy="5305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r>
              <a:rPr lang="en-US" altLang="ja-JP" sz="27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27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４</a:t>
            </a:r>
            <a:r>
              <a:rPr lang="en-US" altLang="ja-JP" sz="27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r>
              <a:rPr lang="ja-JP" altLang="en-US" sz="27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社会受容性の</a:t>
            </a:r>
            <a:r>
              <a:rPr lang="ja-JP" altLang="en-US" sz="27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向上　</a:t>
            </a:r>
            <a:r>
              <a:rPr lang="ja-JP" altLang="en-US" sz="2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環境</a:t>
            </a:r>
            <a:r>
              <a:rPr lang="ja-JP" altLang="en-US" sz="2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イベントにおける啓発</a:t>
            </a:r>
          </a:p>
        </p:txBody>
      </p:sp>
      <p:cxnSp>
        <p:nvCxnSpPr>
          <p:cNvPr id="33" name="直線コネクタ 32"/>
          <p:cNvCxnSpPr/>
          <p:nvPr/>
        </p:nvCxnSpPr>
        <p:spPr>
          <a:xfrm>
            <a:off x="280103" y="541555"/>
            <a:ext cx="9906923" cy="0"/>
          </a:xfrm>
          <a:prstGeom prst="line">
            <a:avLst/>
          </a:prstGeom>
          <a:ln w="1016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図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358" y="4663001"/>
            <a:ext cx="3073117" cy="2304838"/>
          </a:xfrm>
          <a:prstGeom prst="rect">
            <a:avLst/>
          </a:prstGeom>
        </p:spPr>
      </p:pic>
      <p:sp>
        <p:nvSpPr>
          <p:cNvPr id="35" name="テキスト ボックス 34"/>
          <p:cNvSpPr txBox="1"/>
          <p:nvPr/>
        </p:nvSpPr>
        <p:spPr>
          <a:xfrm>
            <a:off x="1455610" y="4469376"/>
            <a:ext cx="822661" cy="29591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altLang="ja-JP" sz="1323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FCV</a:t>
            </a:r>
            <a:r>
              <a:rPr lang="ja-JP" altLang="en-US" sz="1323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展示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6520" y="4684800"/>
            <a:ext cx="3056038" cy="2292028"/>
          </a:xfrm>
          <a:prstGeom prst="rect">
            <a:avLst/>
          </a:prstGeom>
        </p:spPr>
      </p:pic>
      <p:sp>
        <p:nvSpPr>
          <p:cNvPr id="37" name="テキスト ボックス 36"/>
          <p:cNvSpPr txBox="1"/>
          <p:nvPr/>
        </p:nvSpPr>
        <p:spPr>
          <a:xfrm>
            <a:off x="4876707" y="4532097"/>
            <a:ext cx="1156086" cy="29591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ja-JP" altLang="en-US" sz="1323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ライブイベント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5953" y="2899694"/>
            <a:ext cx="2613770" cy="196032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5951" y="5016501"/>
            <a:ext cx="2613770" cy="1960327"/>
          </a:xfrm>
          <a:prstGeom prst="rect">
            <a:avLst/>
          </a:prstGeom>
        </p:spPr>
      </p:pic>
      <p:sp>
        <p:nvSpPr>
          <p:cNvPr id="41" name="テキスト ボックス 40"/>
          <p:cNvSpPr txBox="1"/>
          <p:nvPr/>
        </p:nvSpPr>
        <p:spPr>
          <a:xfrm>
            <a:off x="7772780" y="2667303"/>
            <a:ext cx="1763624" cy="29591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ja-JP" altLang="en-US" sz="1323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水素ミニカー実験教室</a:t>
            </a:r>
          </a:p>
        </p:txBody>
      </p:sp>
      <p:sp>
        <p:nvSpPr>
          <p:cNvPr id="16" name="スライド番号プレースホルダー 2"/>
          <p:cNvSpPr txBox="1">
            <a:spLocks/>
          </p:cNvSpPr>
          <p:nvPr/>
        </p:nvSpPr>
        <p:spPr>
          <a:xfrm>
            <a:off x="9901054" y="108224"/>
            <a:ext cx="360000" cy="35274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defPPr>
              <a:defRPr lang="ja-JP"/>
            </a:defPPr>
            <a:lvl1pPr marL="0" algn="r" defTabSz="1028700" rtl="0" eaLnBrk="1" latinLnBrk="0" hangingPunct="1"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305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175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610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dirty="0"/>
              <a:t>9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2632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905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909</Words>
  <Application>Microsoft Office PowerPoint</Application>
  <PresentationFormat>ユーザー設定</PresentationFormat>
  <Paragraphs>327</Paragraphs>
  <Slides>12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20" baseType="lpstr">
      <vt:lpstr>HGP創英角ｺﾞｼｯｸUB</vt:lpstr>
      <vt:lpstr>Meiryo UI</vt:lpstr>
      <vt:lpstr>ＭＳ Ｐゴシック</vt:lpstr>
      <vt:lpstr>游ゴシック</vt:lpstr>
      <vt:lpstr>Arial</vt:lpstr>
      <vt:lpstr>Calibri</vt:lpstr>
      <vt:lpstr>Wingdings</vt:lpstr>
      <vt:lpstr>Office ​​テーマ</vt:lpstr>
      <vt:lpstr>資料　１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2019-08-28T03:21:46Z</dcterms:modified>
</cp:coreProperties>
</file>