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6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11E35-6780-4A5A-A9C6-FC6C2551D823}" type="datetimeFigureOut">
              <a:rPr kumimoji="1" lang="ja-JP" altLang="en-US" smtClean="0"/>
              <a:t>2018/9/7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06A4C-0F1E-4E91-B75E-9385D8B144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56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7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751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39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71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2779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5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2018/9/7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48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2018/9/7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998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2018/9/7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042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688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389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7047E-26AA-4B87-B86D-F276852B9C00}" type="datetimeFigureOut">
              <a:rPr kumimoji="1" lang="ja-JP" altLang="en-US" smtClean="0"/>
              <a:t>2018/9/7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468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1672528" y="1612896"/>
            <a:ext cx="5832648" cy="11378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33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水素プロジェクト創出に向けた</a:t>
            </a:r>
            <a:endParaRPr lang="en-US" altLang="ja-JP" sz="33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3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大阪市の取組み</a:t>
            </a:r>
            <a:endParaRPr lang="en-US" altLang="ja-JP" sz="33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440708" y="3566951"/>
            <a:ext cx="6296287" cy="6171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年度水素エネルギー社会の構築に向けた</a:t>
            </a:r>
            <a:endParaRPr lang="en-US" altLang="ja-JP" sz="24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新規プロジェクト創出事業調査業務委託について　</a:t>
            </a:r>
            <a:endParaRPr lang="en-US" altLang="ja-JP" sz="2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7392473" y="116632"/>
            <a:ext cx="1515949" cy="470412"/>
          </a:xfrm>
          <a:prstGeom prst="roundRect">
            <a:avLst>
              <a:gd name="adj" fmla="val 0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資料２－３</a:t>
            </a:r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440708" y="5009385"/>
            <a:ext cx="6296287" cy="6171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endParaRPr lang="en-US" altLang="ja-JP" sz="24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大阪市環境局エネルギー政策室　</a:t>
            </a:r>
            <a:endParaRPr lang="en-US" altLang="ja-JP" sz="2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253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上矢印吹き出し 6"/>
          <p:cNvSpPr/>
          <p:nvPr/>
        </p:nvSpPr>
        <p:spPr>
          <a:xfrm>
            <a:off x="3010436" y="4870242"/>
            <a:ext cx="4223245" cy="1903492"/>
          </a:xfrm>
          <a:prstGeom prst="upArrowCallout">
            <a:avLst>
              <a:gd name="adj1" fmla="val 25445"/>
              <a:gd name="adj2" fmla="val 25000"/>
              <a:gd name="adj3" fmla="val 13864"/>
              <a:gd name="adj4" fmla="val 81527"/>
            </a:avLst>
          </a:prstGeom>
          <a:solidFill>
            <a:schemeClr val="accent4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136740" y="1400558"/>
            <a:ext cx="2753796" cy="529866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 1"/>
          <p:cNvSpPr/>
          <p:nvPr/>
        </p:nvSpPr>
        <p:spPr>
          <a:xfrm>
            <a:off x="199771" y="-21880"/>
            <a:ext cx="9081088" cy="6171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0" lang="ja-JP" altLang="en-US" sz="2400" b="1" kern="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　水素</a:t>
            </a:r>
            <a:r>
              <a:rPr kumimoji="0" lang="ja-JP" altLang="en-US" sz="2400" b="1" kern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関連事業　平成</a:t>
            </a:r>
            <a:r>
              <a:rPr kumimoji="0" lang="en-US" altLang="ja-JP" sz="2400" b="1" kern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0" lang="ja-JP" altLang="en-US" sz="2400" b="1" kern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kumimoji="0" lang="ja-JP" altLang="en-US" sz="2400" b="1" kern="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予算</a:t>
            </a:r>
            <a:endParaRPr lang="en-US" altLang="ja-JP" sz="2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39468" y="595284"/>
            <a:ext cx="8985494" cy="0"/>
          </a:xfrm>
          <a:prstGeom prst="line">
            <a:avLst/>
          </a:prstGeom>
          <a:ln w="1016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角丸四角形 14"/>
          <p:cNvSpPr/>
          <p:nvPr/>
        </p:nvSpPr>
        <p:spPr>
          <a:xfrm>
            <a:off x="7356171" y="2959564"/>
            <a:ext cx="552081" cy="373965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8463848" y="1139744"/>
            <a:ext cx="569607" cy="5649675"/>
          </a:xfrm>
          <a:prstGeom prst="roundRect">
            <a:avLst/>
          </a:prstGeom>
          <a:pattFill prst="divot">
            <a:fgClr>
              <a:schemeClr val="accent1"/>
            </a:fgClr>
            <a:bgClr>
              <a:schemeClr val="bg1"/>
            </a:bgClr>
          </a:patt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507709" y="1553890"/>
            <a:ext cx="492443" cy="541075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b="1" dirty="0" smtClean="0"/>
              <a:t>水素エネルギー社会（（持続可能な社会）の構築</a:t>
            </a:r>
            <a:endParaRPr kumimoji="1" lang="ja-JP" altLang="en-US" sz="2000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41296" y="2966711"/>
            <a:ext cx="553998" cy="38070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/>
              <a:t>　　</a:t>
            </a:r>
            <a:r>
              <a:rPr kumimoji="1" lang="ja-JP" altLang="en-US" sz="2400" b="1" dirty="0" smtClean="0"/>
              <a:t>水素プロジェクトの創出</a:t>
            </a:r>
            <a:endParaRPr kumimoji="1" lang="ja-JP" altLang="en-US" sz="2400" b="1" dirty="0"/>
          </a:p>
        </p:txBody>
      </p:sp>
      <p:sp>
        <p:nvSpPr>
          <p:cNvPr id="10" name="角丸四角形 9"/>
          <p:cNvSpPr/>
          <p:nvPr/>
        </p:nvSpPr>
        <p:spPr>
          <a:xfrm>
            <a:off x="3582178" y="1098613"/>
            <a:ext cx="4708449" cy="926290"/>
          </a:xfrm>
          <a:prstGeom prst="roundRect">
            <a:avLst/>
          </a:prstGeom>
          <a:solidFill>
            <a:srgbClr val="CCFF99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361156" y="1647046"/>
            <a:ext cx="2219802" cy="645432"/>
          </a:xfrm>
          <a:prstGeom prst="ellipse">
            <a:avLst/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0154" y="1752525"/>
            <a:ext cx="1501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大都市ならではの</a:t>
            </a:r>
            <a:endParaRPr kumimoji="1" lang="en-US" altLang="ja-JP" sz="1200" b="1" dirty="0" smtClean="0"/>
          </a:p>
          <a:p>
            <a:r>
              <a:rPr lang="ja-JP" altLang="en-US" sz="1200" b="1" dirty="0" smtClean="0"/>
              <a:t>大消費地</a:t>
            </a:r>
            <a:endParaRPr kumimoji="1" lang="ja-JP" altLang="en-US" sz="12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56542" y="5212697"/>
            <a:ext cx="2171106" cy="14619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【</a:t>
            </a:r>
            <a:r>
              <a:rPr lang="ja-JP" altLang="en-US" sz="1200" b="1" dirty="0" smtClean="0"/>
              <a:t>委託内容</a:t>
            </a:r>
            <a:r>
              <a:rPr lang="en-US" altLang="ja-JP" sz="1200" b="1" dirty="0" smtClean="0"/>
              <a:t>】</a:t>
            </a:r>
          </a:p>
          <a:p>
            <a:pPr>
              <a:spcBef>
                <a:spcPts val="600"/>
              </a:spcBef>
            </a:pPr>
            <a:r>
              <a:rPr lang="ja-JP" altLang="en-US" sz="1200" b="1" dirty="0" smtClean="0"/>
              <a:t>◆</a:t>
            </a:r>
            <a:r>
              <a:rPr kumimoji="1" lang="ja-JP" altLang="en-US" sz="1200" b="1" dirty="0" smtClean="0"/>
              <a:t> 基礎調査</a:t>
            </a:r>
            <a:endParaRPr kumimoji="1" lang="en-US" altLang="ja-JP" sz="1200" b="1" dirty="0" smtClean="0"/>
          </a:p>
          <a:p>
            <a:r>
              <a:rPr lang="ja-JP" altLang="en-US" sz="1200" dirty="0"/>
              <a:t> </a:t>
            </a:r>
            <a:r>
              <a:rPr lang="ja-JP" altLang="en-US" sz="1200" dirty="0" smtClean="0"/>
              <a:t>　・大阪のエネルギー需要</a:t>
            </a:r>
            <a:endParaRPr lang="en-US" altLang="ja-JP" sz="1200" dirty="0" smtClean="0"/>
          </a:p>
          <a:p>
            <a:r>
              <a:rPr lang="ja-JP" altLang="en-US" sz="1200" dirty="0"/>
              <a:t> </a:t>
            </a:r>
            <a:r>
              <a:rPr kumimoji="1" lang="ja-JP" altLang="en-US" sz="1200" dirty="0" smtClean="0"/>
              <a:t>　・将来的な市内インフラ　　　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 </a:t>
            </a:r>
            <a:r>
              <a:rPr kumimoji="1" lang="ja-JP" altLang="en-US" sz="1200" dirty="0" smtClean="0"/>
              <a:t>整備状況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　</a:t>
            </a:r>
            <a:r>
              <a:rPr lang="ja-JP" altLang="en-US" sz="1200" dirty="0"/>
              <a:t> </a:t>
            </a:r>
            <a:r>
              <a:rPr lang="ja-JP" altLang="en-US" sz="1200" dirty="0" smtClean="0"/>
              <a:t>・水素関連の先行</a:t>
            </a:r>
            <a:r>
              <a:rPr lang="ja-JP" altLang="en-US" sz="1200" dirty="0" smtClean="0"/>
              <a:t>技術</a:t>
            </a:r>
            <a:r>
              <a:rPr lang="ja-JP" altLang="en-US" sz="1200" dirty="0" smtClean="0"/>
              <a:t>　等</a:t>
            </a:r>
            <a:endParaRPr kumimoji="1" lang="en-US" altLang="ja-JP" sz="1200" dirty="0" smtClean="0"/>
          </a:p>
          <a:p>
            <a:endParaRPr lang="en-US" altLang="ja-JP" sz="1200" b="1" dirty="0" smtClean="0"/>
          </a:p>
        </p:txBody>
      </p:sp>
      <p:sp>
        <p:nvSpPr>
          <p:cNvPr id="24" name="円/楕円 23"/>
          <p:cNvSpPr/>
          <p:nvPr/>
        </p:nvSpPr>
        <p:spPr>
          <a:xfrm>
            <a:off x="280309" y="4489287"/>
            <a:ext cx="2488274" cy="855194"/>
          </a:xfrm>
          <a:prstGeom prst="ellipse">
            <a:avLst/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24444" y="4628170"/>
            <a:ext cx="171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基礎素材型の中堅・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中小ものづくり企業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の</a:t>
            </a:r>
            <a:r>
              <a:rPr lang="ja-JP" altLang="en-US" sz="1200" b="1" dirty="0"/>
              <a:t>集積</a:t>
            </a:r>
            <a:endParaRPr kumimoji="1" lang="ja-JP" altLang="en-US" sz="1200" b="1" dirty="0"/>
          </a:p>
        </p:txBody>
      </p:sp>
      <p:sp>
        <p:nvSpPr>
          <p:cNvPr id="26" name="円/楕円 25"/>
          <p:cNvSpPr/>
          <p:nvPr/>
        </p:nvSpPr>
        <p:spPr>
          <a:xfrm>
            <a:off x="221370" y="5574501"/>
            <a:ext cx="2424713" cy="883940"/>
          </a:xfrm>
          <a:prstGeom prst="ellipse">
            <a:avLst/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8593" y="5708354"/>
            <a:ext cx="1932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新技術・新製品の開発を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支える大学・研究機関の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充実</a:t>
            </a:r>
            <a:endParaRPr kumimoji="1" lang="en-US" altLang="ja-JP" sz="1200" b="1" dirty="0" smtClean="0"/>
          </a:p>
        </p:txBody>
      </p:sp>
      <p:sp>
        <p:nvSpPr>
          <p:cNvPr id="29" name="正方形/長方形 28"/>
          <p:cNvSpPr/>
          <p:nvPr/>
        </p:nvSpPr>
        <p:spPr>
          <a:xfrm>
            <a:off x="360400" y="1142253"/>
            <a:ext cx="2306475" cy="41557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266920" y="2447022"/>
            <a:ext cx="2353617" cy="764742"/>
          </a:xfrm>
          <a:prstGeom prst="ellipse">
            <a:avLst/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13177" y="2584277"/>
            <a:ext cx="2643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我が国有数の商工業地で</a:t>
            </a:r>
            <a:endParaRPr lang="en-US" altLang="ja-JP" sz="1200" b="1" dirty="0" smtClean="0"/>
          </a:p>
          <a:p>
            <a:r>
              <a:rPr kumimoji="1" lang="ja-JP" altLang="en-US" sz="1200" b="1" dirty="0" smtClean="0"/>
              <a:t>あり、多様な産業の集積地</a:t>
            </a:r>
            <a:endParaRPr kumimoji="1" lang="ja-JP" altLang="en-US" sz="1200" b="1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61957" y="1200572"/>
            <a:ext cx="2521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</a:rPr>
              <a:t>大阪</a:t>
            </a:r>
            <a:r>
              <a:rPr kumimoji="1" lang="ja-JP" altLang="en-US" sz="1400" b="1" dirty="0" smtClean="0">
                <a:solidFill>
                  <a:schemeClr val="bg1"/>
                </a:solidFill>
              </a:rPr>
              <a:t>の持つ地域性や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強み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28222" y="689393"/>
            <a:ext cx="75059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u="sng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b="1" u="sng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b="1" u="sng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：大阪市水素プロジェクト</a:t>
            </a:r>
            <a:r>
              <a:rPr lang="ja-JP" altLang="en-US" b="1" u="sng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創出</a:t>
            </a:r>
            <a:r>
              <a:rPr lang="ja-JP" altLang="en-US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ja-JP" altLang="en-US" b="1" u="sng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〔</a:t>
            </a:r>
            <a:r>
              <a:rPr lang="ja-JP" altLang="en-US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委託料：</a:t>
            </a:r>
            <a:r>
              <a:rPr lang="en-US" altLang="ja-JP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5,000</a:t>
            </a:r>
            <a:r>
              <a:rPr lang="ja-JP" altLang="en-US" b="1" u="sng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r>
              <a:rPr lang="en-US" altLang="ja-JP" b="1" u="sng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〕</a:t>
            </a:r>
            <a:endParaRPr lang="ja-JP" altLang="en-US" dirty="0"/>
          </a:p>
        </p:txBody>
      </p:sp>
      <p:sp>
        <p:nvSpPr>
          <p:cNvPr id="14" name="右矢印 13"/>
          <p:cNvSpPr/>
          <p:nvPr/>
        </p:nvSpPr>
        <p:spPr>
          <a:xfrm>
            <a:off x="2945783" y="4272329"/>
            <a:ext cx="4386238" cy="783077"/>
          </a:xfrm>
          <a:prstGeom prst="rightArrow">
            <a:avLst>
              <a:gd name="adj1" fmla="val 50000"/>
              <a:gd name="adj2" fmla="val 56652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/>
          <p:nvPr/>
        </p:nvSpPr>
        <p:spPr>
          <a:xfrm>
            <a:off x="250524" y="3398187"/>
            <a:ext cx="2501010" cy="861080"/>
          </a:xfrm>
          <a:prstGeom prst="ellipse">
            <a:avLst/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76768" y="3597895"/>
            <a:ext cx="2290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我が国の水素関連事業を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牽引するﾘｰﾃﾞｲﾝｸﾞｶﾝﾊﾟﾆの立地</a:t>
            </a:r>
            <a:endParaRPr kumimoji="1" lang="ja-JP" altLang="en-US" sz="12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823256" y="1141466"/>
            <a:ext cx="446737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【</a:t>
            </a:r>
            <a:r>
              <a:rPr lang="ja-JP" altLang="en-US" sz="1200" b="1" dirty="0" smtClean="0"/>
              <a:t>水素基本戦略（</a:t>
            </a:r>
            <a:r>
              <a:rPr lang="en-US" altLang="ja-JP" sz="1200" b="1" dirty="0" smtClean="0"/>
              <a:t>2017.12.26</a:t>
            </a:r>
            <a:r>
              <a:rPr lang="ja-JP" altLang="en-US" sz="1200" b="1" dirty="0" smtClean="0"/>
              <a:t>）</a:t>
            </a:r>
            <a:r>
              <a:rPr lang="en-US" altLang="ja-JP" sz="1200" b="1" dirty="0" smtClean="0"/>
              <a:t>】</a:t>
            </a:r>
          </a:p>
          <a:p>
            <a:r>
              <a:rPr kumimoji="1" lang="en-US" altLang="ja-JP" sz="1200" b="1" dirty="0" smtClean="0"/>
              <a:t>2050</a:t>
            </a:r>
            <a:r>
              <a:rPr kumimoji="1" lang="ja-JP" altLang="en-US" sz="1200" b="1" dirty="0" smtClean="0"/>
              <a:t>年を視野に入れた、将来目指すべき姿や目標として官民が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共有すべき大きな方向性・ﾋﾞｼﾞｮﾝを示すと同時に、その実現に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向けた</a:t>
            </a:r>
            <a:r>
              <a:rPr kumimoji="1" lang="en-US" altLang="ja-JP" sz="1200" b="1" dirty="0" smtClean="0"/>
              <a:t>2030</a:t>
            </a:r>
            <a:r>
              <a:rPr kumimoji="1" lang="ja-JP" altLang="en-US" sz="1200" b="1" dirty="0" smtClean="0"/>
              <a:t>年までの行動計画</a:t>
            </a:r>
            <a:endParaRPr kumimoji="1" lang="ja-JP" altLang="en-US" sz="1200" b="1" dirty="0"/>
          </a:p>
        </p:txBody>
      </p:sp>
      <p:sp>
        <p:nvSpPr>
          <p:cNvPr id="34" name="角丸四角形 33"/>
          <p:cNvSpPr/>
          <p:nvPr/>
        </p:nvSpPr>
        <p:spPr>
          <a:xfrm>
            <a:off x="3779884" y="2092514"/>
            <a:ext cx="4520618" cy="705608"/>
          </a:xfrm>
          <a:prstGeom prst="roundRect">
            <a:avLst/>
          </a:prstGeom>
          <a:solidFill>
            <a:srgbClr val="CCFF99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807351" y="2118139"/>
            <a:ext cx="446973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【</a:t>
            </a:r>
            <a:r>
              <a:rPr lang="ja-JP" altLang="en-US" sz="1200" b="1" dirty="0" smtClean="0"/>
              <a:t>水素による関西しごと創生・低炭素まちづくりｽﾀｰﾄｱｯﾌﾟ事業</a:t>
            </a:r>
            <a:r>
              <a:rPr lang="en-US" altLang="ja-JP" sz="1200" b="1" dirty="0" smtClean="0"/>
              <a:t>】</a:t>
            </a:r>
          </a:p>
          <a:p>
            <a:r>
              <a:rPr lang="ja-JP" altLang="en-US" sz="1200" b="1" dirty="0" smtClean="0"/>
              <a:t>　・水素サプライチェーン構想（</a:t>
            </a:r>
            <a:r>
              <a:rPr lang="en-US" altLang="ja-JP" sz="1200" b="1" dirty="0" smtClean="0"/>
              <a:t>2030</a:t>
            </a:r>
            <a:r>
              <a:rPr lang="ja-JP" altLang="en-US" sz="1200" b="1" dirty="0" smtClean="0"/>
              <a:t>年頃の実現を念頭）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　・</a:t>
            </a:r>
            <a:r>
              <a:rPr lang="en-US" altLang="ja-JP" sz="1200" b="1" dirty="0" smtClean="0"/>
              <a:t>2017</a:t>
            </a:r>
            <a:r>
              <a:rPr lang="ja-JP" altLang="en-US" sz="1200" b="1" dirty="0" smtClean="0"/>
              <a:t>～</a:t>
            </a:r>
            <a:r>
              <a:rPr lang="en-US" altLang="ja-JP" sz="1200" b="1" dirty="0" smtClean="0"/>
              <a:t>2019</a:t>
            </a:r>
            <a:r>
              <a:rPr lang="ja-JP" altLang="en-US" sz="1200" b="1" dirty="0" smtClean="0"/>
              <a:t>年度</a:t>
            </a:r>
            <a:r>
              <a:rPr lang="ja-JP" altLang="en-US" sz="1200" b="1" dirty="0"/>
              <a:t>（</a:t>
            </a:r>
            <a:r>
              <a:rPr lang="en-US" altLang="ja-JP" sz="1200" b="1" dirty="0" smtClean="0"/>
              <a:t>2017</a:t>
            </a:r>
            <a:r>
              <a:rPr lang="ja-JP" altLang="en-US" sz="1200" b="1" dirty="0" smtClean="0"/>
              <a:t>年度：関西圏の水素ポテンシャルマップ）</a:t>
            </a:r>
            <a:endParaRPr lang="en-US" altLang="ja-JP" sz="1200" b="1" dirty="0" smtClean="0"/>
          </a:p>
        </p:txBody>
      </p:sp>
      <p:sp>
        <p:nvSpPr>
          <p:cNvPr id="38" name="角丸四角形 37"/>
          <p:cNvSpPr/>
          <p:nvPr/>
        </p:nvSpPr>
        <p:spPr>
          <a:xfrm>
            <a:off x="3737688" y="2869424"/>
            <a:ext cx="3514180" cy="504169"/>
          </a:xfrm>
          <a:prstGeom prst="roundRect">
            <a:avLst/>
          </a:prstGeom>
          <a:solidFill>
            <a:srgbClr val="CCFF99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873898" y="2898889"/>
            <a:ext cx="2996575" cy="461665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【H2Osaka</a:t>
            </a:r>
            <a:r>
              <a:rPr lang="ja-JP" altLang="en-US" sz="1200" b="1" dirty="0" smtClean="0"/>
              <a:t>ビジョン推進会議</a:t>
            </a:r>
            <a:r>
              <a:rPr lang="en-US" altLang="ja-JP" sz="1200" b="1" dirty="0" smtClean="0"/>
              <a:t>】</a:t>
            </a:r>
          </a:p>
          <a:p>
            <a:r>
              <a:rPr lang="ja-JP" altLang="en-US" sz="1200" b="1" dirty="0"/>
              <a:t>　</a:t>
            </a:r>
            <a:r>
              <a:rPr lang="ja-JP" altLang="en-US" sz="1200" b="1" dirty="0" smtClean="0"/>
              <a:t>水素ｴﾈﾙｷﾞｰの利活用拡大</a:t>
            </a:r>
            <a:endParaRPr lang="en-US" altLang="ja-JP" sz="1200" b="1" dirty="0" smtClean="0"/>
          </a:p>
        </p:txBody>
      </p:sp>
      <p:grpSp>
        <p:nvGrpSpPr>
          <p:cNvPr id="40" name="グループ化 39"/>
          <p:cNvGrpSpPr/>
          <p:nvPr/>
        </p:nvGrpSpPr>
        <p:grpSpPr>
          <a:xfrm>
            <a:off x="2969931" y="1084604"/>
            <a:ext cx="862586" cy="968022"/>
            <a:chOff x="495591" y="455092"/>
            <a:chExt cx="809456" cy="682041"/>
          </a:xfrm>
        </p:grpSpPr>
        <p:sp>
          <p:nvSpPr>
            <p:cNvPr id="41" name="角丸四角形 40"/>
            <p:cNvSpPr/>
            <p:nvPr/>
          </p:nvSpPr>
          <p:spPr>
            <a:xfrm>
              <a:off x="495591" y="455092"/>
              <a:ext cx="809456" cy="68204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角丸四角形 4"/>
            <p:cNvSpPr/>
            <p:nvPr/>
          </p:nvSpPr>
          <p:spPr>
            <a:xfrm>
              <a:off x="528885" y="488386"/>
              <a:ext cx="742868" cy="6154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26670" rIns="5334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400" b="1" kern="1200" dirty="0" smtClean="0">
                  <a:solidFill>
                    <a:schemeClr val="bg1"/>
                  </a:solidFill>
                </a:rPr>
                <a:t>国</a:t>
              </a:r>
              <a:endParaRPr kumimoji="1" lang="ja-JP" altLang="en-US" sz="1400" b="1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グループ化 42"/>
          <p:cNvGrpSpPr/>
          <p:nvPr/>
        </p:nvGrpSpPr>
        <p:grpSpPr>
          <a:xfrm>
            <a:off x="2982959" y="2071288"/>
            <a:ext cx="842702" cy="726834"/>
            <a:chOff x="504553" y="858472"/>
            <a:chExt cx="770171" cy="579237"/>
          </a:xfrm>
        </p:grpSpPr>
        <p:sp>
          <p:nvSpPr>
            <p:cNvPr id="44" name="角丸四角形 43"/>
            <p:cNvSpPr/>
            <p:nvPr/>
          </p:nvSpPr>
          <p:spPr>
            <a:xfrm>
              <a:off x="504553" y="858472"/>
              <a:ext cx="770171" cy="57923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角丸四角形 4"/>
            <p:cNvSpPr/>
            <p:nvPr/>
          </p:nvSpPr>
          <p:spPr>
            <a:xfrm>
              <a:off x="532829" y="886748"/>
              <a:ext cx="713619" cy="5226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22860" rIns="45720" bIns="228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200" b="1" kern="1200" dirty="0" smtClean="0"/>
                <a:t>関西広域連合</a:t>
              </a:r>
              <a:endParaRPr kumimoji="1" lang="ja-JP" altLang="en-US" sz="1200" b="1" kern="1200" dirty="0"/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3000032" y="2848755"/>
            <a:ext cx="823223" cy="557626"/>
            <a:chOff x="480369" y="1318018"/>
            <a:chExt cx="711769" cy="281699"/>
          </a:xfrm>
        </p:grpSpPr>
        <p:sp>
          <p:nvSpPr>
            <p:cNvPr id="47" name="角丸四角形 46"/>
            <p:cNvSpPr/>
            <p:nvPr/>
          </p:nvSpPr>
          <p:spPr>
            <a:xfrm>
              <a:off x="480369" y="1318018"/>
              <a:ext cx="711769" cy="28169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角丸四角形 4"/>
            <p:cNvSpPr/>
            <p:nvPr/>
          </p:nvSpPr>
          <p:spPr>
            <a:xfrm>
              <a:off x="494120" y="1331769"/>
              <a:ext cx="684267" cy="2541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22860" rIns="45720" bIns="228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200" b="1" kern="1200" dirty="0" smtClean="0">
                  <a:solidFill>
                    <a:schemeClr val="bg1"/>
                  </a:solidFill>
                </a:rPr>
                <a:t>府・市</a:t>
              </a:r>
              <a:endParaRPr kumimoji="1" lang="ja-JP" altLang="en-US" sz="12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49" name="テキスト ボックス 48"/>
          <p:cNvSpPr txBox="1"/>
          <p:nvPr/>
        </p:nvSpPr>
        <p:spPr>
          <a:xfrm>
            <a:off x="5163135" y="5285707"/>
            <a:ext cx="2171106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◆ </a:t>
            </a:r>
            <a:r>
              <a:rPr lang="ja-JP" altLang="ja-JP" sz="1200" b="1" dirty="0" smtClean="0"/>
              <a:t>燃料電池</a:t>
            </a:r>
            <a:r>
              <a:rPr lang="ja-JP" altLang="en-US" sz="1200" b="1" dirty="0" smtClean="0"/>
              <a:t>ﾌﾟﾛｼﾞｪｸﾄ</a:t>
            </a:r>
            <a:r>
              <a:rPr lang="ja-JP" altLang="ja-JP" sz="1200" b="1" dirty="0" smtClean="0"/>
              <a:t>創出</a:t>
            </a:r>
            <a:r>
              <a:rPr lang="ja-JP" altLang="en-US" sz="1200" b="1" dirty="0" smtClean="0"/>
              <a:t>の</a:t>
            </a:r>
            <a:endParaRPr lang="en-US" altLang="ja-JP" sz="1200" b="1" dirty="0" smtClean="0"/>
          </a:p>
          <a:p>
            <a:r>
              <a:rPr lang="ja-JP" altLang="en-US" sz="1200" b="1" dirty="0"/>
              <a:t>　</a:t>
            </a:r>
            <a:r>
              <a:rPr lang="ja-JP" altLang="en-US" sz="1200" b="1" dirty="0" smtClean="0"/>
              <a:t>　</a:t>
            </a:r>
            <a:r>
              <a:rPr lang="ja-JP" altLang="ja-JP" sz="1200" b="1" dirty="0" smtClean="0"/>
              <a:t>検討</a:t>
            </a:r>
            <a:endParaRPr lang="en-US" altLang="ja-JP" sz="1200" b="1" dirty="0" smtClean="0"/>
          </a:p>
          <a:p>
            <a:r>
              <a:rPr lang="ja-JP" altLang="en-US" sz="1200" dirty="0"/>
              <a:t> </a:t>
            </a:r>
            <a:r>
              <a:rPr lang="ja-JP" altLang="en-US" sz="1200" dirty="0" smtClean="0"/>
              <a:t>  ･  コストダウンなどの普及の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 課題を解決し、実用化に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つなげるプロジェクト案の　　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</a:t>
            </a:r>
            <a:r>
              <a:rPr lang="ja-JP" altLang="en-US" sz="1200" dirty="0" smtClean="0"/>
              <a:t>検討</a:t>
            </a:r>
            <a:endParaRPr lang="en-US" altLang="ja-JP" sz="1200" dirty="0" smtClean="0"/>
          </a:p>
        </p:txBody>
      </p:sp>
      <p:sp>
        <p:nvSpPr>
          <p:cNvPr id="21" name="右矢印 20"/>
          <p:cNvSpPr/>
          <p:nvPr/>
        </p:nvSpPr>
        <p:spPr>
          <a:xfrm>
            <a:off x="7941252" y="4259266"/>
            <a:ext cx="489293" cy="903749"/>
          </a:xfrm>
          <a:prstGeom prst="right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吹き出し 32"/>
          <p:cNvSpPr/>
          <p:nvPr/>
        </p:nvSpPr>
        <p:spPr>
          <a:xfrm rot="10800000">
            <a:off x="3459090" y="3409075"/>
            <a:ext cx="3376184" cy="478422"/>
          </a:xfrm>
          <a:prstGeom prst="downArrowCallout">
            <a:avLst>
              <a:gd name="adj1" fmla="val 25000"/>
              <a:gd name="adj2" fmla="val 31975"/>
              <a:gd name="adj3" fmla="val 18025"/>
              <a:gd name="adj4" fmla="val 64977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640993" y="3613193"/>
            <a:ext cx="310918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産学官連携によるアイディア創出を図る「場」</a:t>
            </a:r>
            <a:endParaRPr lang="en-US" altLang="ja-JP" sz="1200" b="1" dirty="0" smtClean="0"/>
          </a:p>
        </p:txBody>
      </p:sp>
      <p:sp>
        <p:nvSpPr>
          <p:cNvPr id="52" name="ストライプ矢印 51"/>
          <p:cNvSpPr/>
          <p:nvPr/>
        </p:nvSpPr>
        <p:spPr>
          <a:xfrm rot="5400000">
            <a:off x="4865049" y="3716502"/>
            <a:ext cx="514016" cy="95900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033487" y="6466404"/>
            <a:ext cx="417713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rgbClr val="FF0000"/>
                </a:solidFill>
              </a:rPr>
              <a:t>⇒　</a:t>
            </a:r>
            <a:r>
              <a:rPr lang="ja-JP" altLang="en-US" sz="1200" b="1" u="sng" dirty="0" smtClean="0">
                <a:solidFill>
                  <a:srgbClr val="FF0000"/>
                </a:solidFill>
              </a:rPr>
              <a:t>３件以上のプロジェクト案をとりまとめて次年度以降に実施</a:t>
            </a:r>
            <a:endParaRPr lang="en-US" altLang="ja-JP" sz="1200" u="sng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89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</TotalTime>
  <Words>219</Words>
  <Application>Microsoft Office PowerPoint</Application>
  <PresentationFormat>画面に合わせる (4:3)</PresentationFormat>
  <Paragraphs>50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　迪</dc:creator>
  <cp:lastModifiedBy>山本　祐一</cp:lastModifiedBy>
  <cp:revision>76</cp:revision>
  <cp:lastPrinted>2018-03-20T05:56:11Z</cp:lastPrinted>
  <dcterms:created xsi:type="dcterms:W3CDTF">2017-03-07T09:54:46Z</dcterms:created>
  <dcterms:modified xsi:type="dcterms:W3CDTF">2018-09-07T02:04:47Z</dcterms:modified>
</cp:coreProperties>
</file>