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3" r:id="rId2"/>
    <p:sldId id="291" r:id="rId3"/>
    <p:sldId id="294" r:id="rId4"/>
  </p:sldIdLst>
  <p:sldSz cx="10440988" cy="7561263"/>
  <p:notesSz cx="6807200" cy="99393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p:cViewPr>
        <p:scale>
          <a:sx n="100" d="100"/>
          <a:sy n="100" d="100"/>
        </p:scale>
        <p:origin x="-126" y="426"/>
      </p:cViewPr>
      <p:guideLst>
        <p:guide orient="horz" pos="2382"/>
        <p:guide pos="32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BB47E41-CBCE-47E9-A9B3-4D9EA65F3743}" type="datetimeFigureOut">
              <a:rPr kumimoji="1" lang="ja-JP" altLang="en-US" smtClean="0"/>
              <a:pPr/>
              <a:t>2018/9/7</a:t>
            </a:fld>
            <a:endParaRPr kumimoji="1" lang="ja-JP" altLang="en-US"/>
          </a:p>
        </p:txBody>
      </p:sp>
      <p:sp>
        <p:nvSpPr>
          <p:cNvPr id="4" name="スライド イメージ プレースホルダー 3"/>
          <p:cNvSpPr>
            <a:spLocks noGrp="1" noRot="1" noChangeAspect="1"/>
          </p:cNvSpPr>
          <p:nvPr>
            <p:ph type="sldImg" idx="2"/>
          </p:nvPr>
        </p:nvSpPr>
        <p:spPr>
          <a:xfrm>
            <a:off x="831850" y="746125"/>
            <a:ext cx="51435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6C9C954-289A-4C1A-BA97-1C30A136A66D}" type="slidenum">
              <a:rPr kumimoji="1" lang="ja-JP" altLang="en-US" smtClean="0"/>
              <a:pPr/>
              <a:t>‹#›</a:t>
            </a:fld>
            <a:endParaRPr kumimoji="1" lang="ja-JP" altLang="en-US"/>
          </a:p>
        </p:txBody>
      </p:sp>
    </p:spTree>
    <p:extLst>
      <p:ext uri="{BB962C8B-B14F-4D97-AF65-F5344CB8AC3E}">
        <p14:creationId xmlns:p14="http://schemas.microsoft.com/office/powerpoint/2010/main" val="1414583839"/>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3"/>
            <a:ext cx="887484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66148" y="4284716"/>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E27638-3577-47B3-AC03-2BD8F47CB55E}" type="datetime1">
              <a:rPr kumimoji="1" lang="ja-JP" altLang="en-US" smtClean="0"/>
              <a:pPr/>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43849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DE7B6D-63DB-4F64-8A56-E497B368134B}" type="datetime1">
              <a:rPr kumimoji="1" lang="ja-JP" altLang="en-US" smtClean="0"/>
              <a:pPr/>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14079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6" y="302802"/>
            <a:ext cx="2349222"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2050" y="302802"/>
            <a:ext cx="6873650"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5856EB-F532-4C6D-B175-ED2CCA7EA0D8}" type="datetime1">
              <a:rPr kumimoji="1" lang="ja-JP" altLang="en-US" smtClean="0"/>
              <a:pPr/>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399721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6A4EF7-B3B2-4CF0-8D91-5DEAFDCBE128}" type="datetime1">
              <a:rPr kumimoji="1" lang="ja-JP" altLang="en-US" smtClean="0"/>
              <a:pPr/>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2882871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6" y="4858812"/>
            <a:ext cx="8874840" cy="1501751"/>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24766" y="3204786"/>
            <a:ext cx="8874840" cy="1654026"/>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852FACD-4DB2-43AC-8255-CA73E722C012}" type="datetime1">
              <a:rPr kumimoji="1" lang="ja-JP" altLang="en-US" smtClean="0"/>
              <a:pPr/>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406285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2050" y="1764295"/>
            <a:ext cx="4611436" cy="499008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07502" y="1764295"/>
            <a:ext cx="4611436" cy="499008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4A63EDB-213C-4B00-84CA-DBEDC4C21609}" type="datetime1">
              <a:rPr kumimoji="1" lang="ja-JP" altLang="en-US" smtClean="0"/>
              <a:pPr/>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252312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22049" y="1692533"/>
            <a:ext cx="4613250"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22049" y="2397901"/>
            <a:ext cx="4613250"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303877" y="1692533"/>
            <a:ext cx="4615062" cy="705367"/>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303877" y="2397901"/>
            <a:ext cx="4615062" cy="435647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835A30-A6A6-4C55-8135-F1D16CFF2D44}" type="datetime1">
              <a:rPr kumimoji="1" lang="ja-JP" altLang="en-US" smtClean="0"/>
              <a:pPr/>
              <a:t>2018/9/7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320856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0D8F291-498D-43F9-B803-7D81E9745DAC}" type="datetime1">
              <a:rPr kumimoji="1" lang="ja-JP" altLang="en-US" smtClean="0"/>
              <a:pPr/>
              <a:t>2018/9/7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290304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96E8DF-5044-46A3-988B-27DA055F02A8}" type="datetime1">
              <a:rPr kumimoji="1" lang="ja-JP" altLang="en-US" smtClean="0"/>
              <a:pPr/>
              <a:t>2018/9/7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280070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50" y="301050"/>
            <a:ext cx="3435013"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82136" y="301051"/>
            <a:ext cx="5836802"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22050" y="1582265"/>
            <a:ext cx="3435013" cy="5172114"/>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33E704-FF9B-4F24-A518-0C057C910668}" type="datetime1">
              <a:rPr kumimoji="1" lang="ja-JP" altLang="en-US" smtClean="0"/>
              <a:pPr/>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46872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7" y="5292884"/>
            <a:ext cx="6264593"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46507" y="675613"/>
            <a:ext cx="6264593" cy="4536758"/>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kumimoji="1" lang="ja-JP" altLang="en-US"/>
          </a:p>
        </p:txBody>
      </p:sp>
      <p:sp>
        <p:nvSpPr>
          <p:cNvPr id="4" name="テキスト プレースホルダー 3"/>
          <p:cNvSpPr>
            <a:spLocks noGrp="1"/>
          </p:cNvSpPr>
          <p:nvPr>
            <p:ph type="body" sz="half" idx="2"/>
          </p:nvPr>
        </p:nvSpPr>
        <p:spPr>
          <a:xfrm>
            <a:off x="2046507" y="5917739"/>
            <a:ext cx="6264593" cy="887398"/>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BF007F2-246B-44D6-8680-685E930F08AA}" type="datetime1">
              <a:rPr kumimoji="1" lang="ja-JP" altLang="en-US" smtClean="0"/>
              <a:pPr/>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218891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050" y="302801"/>
            <a:ext cx="9396889" cy="1260211"/>
          </a:xfrm>
          <a:prstGeom prst="rect">
            <a:avLst/>
          </a:prstGeom>
        </p:spPr>
        <p:txBody>
          <a:bodyPr vert="horz" lIns="102870" tIns="51435" rIns="102870" bIns="5143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22050" y="1764295"/>
            <a:ext cx="9396889" cy="4990084"/>
          </a:xfrm>
          <a:prstGeom prst="rect">
            <a:avLst/>
          </a:prstGeom>
        </p:spPr>
        <p:txBody>
          <a:bodyPr vert="horz" lIns="102870" tIns="51435" rIns="102870" bIns="5143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22049" y="7008171"/>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5D11E17F-D5DA-4EC6-940C-C97C5DE9AD5B}" type="datetime1">
              <a:rPr kumimoji="1" lang="ja-JP" altLang="en-US" smtClean="0"/>
              <a:pPr/>
              <a:t>2018/9/7</a:t>
            </a:fld>
            <a:endParaRPr kumimoji="1" lang="ja-JP" altLang="en-US"/>
          </a:p>
        </p:txBody>
      </p:sp>
      <p:sp>
        <p:nvSpPr>
          <p:cNvPr id="5" name="フッター プレースホルダー 4"/>
          <p:cNvSpPr>
            <a:spLocks noGrp="1"/>
          </p:cNvSpPr>
          <p:nvPr>
            <p:ph type="ftr" sz="quarter" idx="3"/>
          </p:nvPr>
        </p:nvSpPr>
        <p:spPr>
          <a:xfrm>
            <a:off x="3567338" y="7008171"/>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2708" y="7008171"/>
            <a:ext cx="2436231" cy="402567"/>
          </a:xfrm>
          <a:prstGeom prst="rect">
            <a:avLst/>
          </a:prstGeom>
        </p:spPr>
        <p:txBody>
          <a:bodyPr vert="horz" lIns="102870" tIns="51435" rIns="102870" bIns="51435" rtlCol="0" anchor="ctr"/>
          <a:lstStyle>
            <a:lvl1pPr algn="r">
              <a:defRPr sz="1400">
                <a:solidFill>
                  <a:schemeClr val="tx1">
                    <a:tint val="75000"/>
                  </a:schemeClr>
                </a:solidFill>
              </a:defRPr>
            </a:lvl1pPr>
          </a:lstStyle>
          <a:p>
            <a:fld id="{E973964C-9351-4843-AA03-70BA0614D902}" type="slidenum">
              <a:rPr kumimoji="1" lang="ja-JP" altLang="en-US" smtClean="0"/>
              <a:pPr/>
              <a:t>‹#›</a:t>
            </a:fld>
            <a:endParaRPr kumimoji="1" lang="ja-JP" altLang="en-US"/>
          </a:p>
        </p:txBody>
      </p:sp>
    </p:spTree>
    <p:extLst>
      <p:ext uri="{BB962C8B-B14F-4D97-AF65-F5344CB8AC3E}">
        <p14:creationId xmlns:p14="http://schemas.microsoft.com/office/powerpoint/2010/main" val="1031221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028700" rtl="0" eaLnBrk="1" latinLnBrk="0" hangingPunct="1">
        <a:spcBef>
          <a:spcPct val="0"/>
        </a:spcBef>
        <a:buNone/>
        <a:defRPr kumimoji="1"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20894" y="108223"/>
            <a:ext cx="1296144" cy="423625"/>
          </a:xfrm>
          <a:ln>
            <a:solidFill>
              <a:srgbClr val="002060"/>
            </a:solidFill>
          </a:ln>
        </p:spPr>
        <p:txBody>
          <a:bodyPr lIns="0" tIns="0" rIns="0" bIns="0">
            <a:no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資料　</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サブタイトル 2"/>
          <p:cNvSpPr txBox="1">
            <a:spLocks/>
          </p:cNvSpPr>
          <p:nvPr/>
        </p:nvSpPr>
        <p:spPr>
          <a:xfrm>
            <a:off x="900014" y="1548383"/>
            <a:ext cx="8719024" cy="648072"/>
          </a:xfrm>
          <a:prstGeom prst="rect">
            <a:avLst/>
          </a:prstGeom>
        </p:spPr>
        <p:txBody>
          <a:bodyPr vert="horz" lIns="102870" tIns="51435" rIns="102870" bIns="51435" rtlCol="0">
            <a:noAutofit/>
          </a:bodyPr>
          <a:lstStyle>
            <a:lvl1pPr marL="0" indent="0" algn="ctr" defTabSz="1028700" rtl="0" eaLnBrk="1" latinLnBrk="0" hangingPunct="1">
              <a:spcBef>
                <a:spcPct val="20000"/>
              </a:spcBef>
              <a:buFont typeface="Arial" panose="020B0604020202020204" pitchFamily="34" charset="0"/>
              <a:buNone/>
              <a:defRPr kumimoji="1" sz="3600" kern="1200">
                <a:solidFill>
                  <a:schemeClr val="tx1">
                    <a:tint val="75000"/>
                  </a:schemeClr>
                </a:solidFill>
                <a:latin typeface="+mn-lt"/>
                <a:ea typeface="+mn-ea"/>
                <a:cs typeface="+mn-cs"/>
              </a:defRPr>
            </a:lvl1pPr>
            <a:lvl2pPr marL="514350" indent="0" algn="ctr" defTabSz="10287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2pPr>
            <a:lvl3pPr marL="1028700" indent="0" algn="ctr" defTabSz="1028700" rtl="0" eaLnBrk="1" latinLnBrk="0" hangingPunct="1">
              <a:spcBef>
                <a:spcPct val="20000"/>
              </a:spcBef>
              <a:buFont typeface="Arial" panose="020B0604020202020204" pitchFamily="34" charset="0"/>
              <a:buNone/>
              <a:defRPr kumimoji="1" sz="2700" kern="1200">
                <a:solidFill>
                  <a:schemeClr val="tx1">
                    <a:tint val="75000"/>
                  </a:schemeClr>
                </a:solidFill>
                <a:latin typeface="+mn-lt"/>
                <a:ea typeface="+mn-ea"/>
                <a:cs typeface="+mn-cs"/>
              </a:defRPr>
            </a:lvl3pPr>
            <a:lvl4pPr marL="15430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4pPr>
            <a:lvl5pPr marL="20574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5pPr>
            <a:lvl6pPr marL="25717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6pPr>
            <a:lvl7pPr marL="30861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7pPr>
            <a:lvl8pPr marL="36004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8pPr>
            <a:lvl9pPr marL="41148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9pPr>
          </a:lstStyle>
          <a:p>
            <a:pPr algn="l">
              <a:spcBef>
                <a:spcPts val="0"/>
              </a:spcBef>
            </a:pPr>
            <a:r>
              <a:rPr lang="ja-JP" altLang="en-US" sz="4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4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の水素プロジェクトの創出に</a:t>
            </a:r>
            <a:r>
              <a:rPr lang="ja-JP" altLang="en-US" sz="4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sz="4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9973062" y="7092999"/>
            <a:ext cx="360000" cy="360000"/>
          </a:xfrm>
          <a:ln>
            <a:solidFill>
              <a:schemeClr val="accent1"/>
            </a:solidFill>
          </a:ln>
        </p:spPr>
        <p:txBody>
          <a:bodyPr lIns="0" tIns="0" rIns="0" bIns="0"/>
          <a:lstStyle/>
          <a:p>
            <a:pPr algn="ctr"/>
            <a:r>
              <a:rPr lang="en-US" altLang="ja-JP" dirty="0"/>
              <a:t>6</a:t>
            </a:r>
            <a:endParaRPr kumimoji="1" lang="ja-JP" altLang="en-US" dirty="0"/>
          </a:p>
        </p:txBody>
      </p:sp>
      <p:sp>
        <p:nvSpPr>
          <p:cNvPr id="6" name="サブタイトル 2"/>
          <p:cNvSpPr txBox="1">
            <a:spLocks/>
          </p:cNvSpPr>
          <p:nvPr/>
        </p:nvSpPr>
        <p:spPr>
          <a:xfrm>
            <a:off x="1620094" y="2700511"/>
            <a:ext cx="8208912" cy="3744416"/>
          </a:xfrm>
          <a:prstGeom prst="rect">
            <a:avLst/>
          </a:prstGeom>
        </p:spPr>
        <p:txBody>
          <a:bodyPr vert="horz" lIns="102870" tIns="51435" rIns="102870" bIns="51435" rtlCol="0">
            <a:noAutofit/>
          </a:bodyPr>
          <a:lstStyle>
            <a:lvl1pPr marL="0" indent="0" algn="ctr" defTabSz="1028700" rtl="0" eaLnBrk="1" latinLnBrk="0" hangingPunct="1">
              <a:spcBef>
                <a:spcPct val="20000"/>
              </a:spcBef>
              <a:buFont typeface="Arial" panose="020B0604020202020204" pitchFamily="34" charset="0"/>
              <a:buNone/>
              <a:defRPr kumimoji="1" sz="3600" kern="1200">
                <a:solidFill>
                  <a:schemeClr val="tx1">
                    <a:tint val="75000"/>
                  </a:schemeClr>
                </a:solidFill>
                <a:latin typeface="+mn-lt"/>
                <a:ea typeface="+mn-ea"/>
                <a:cs typeface="+mn-cs"/>
              </a:defRPr>
            </a:lvl1pPr>
            <a:lvl2pPr marL="514350" indent="0" algn="ctr" defTabSz="10287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2pPr>
            <a:lvl3pPr marL="1028700" indent="0" algn="ctr" defTabSz="1028700" rtl="0" eaLnBrk="1" latinLnBrk="0" hangingPunct="1">
              <a:spcBef>
                <a:spcPct val="20000"/>
              </a:spcBef>
              <a:buFont typeface="Arial" panose="020B0604020202020204" pitchFamily="34" charset="0"/>
              <a:buNone/>
              <a:defRPr kumimoji="1" sz="2700" kern="1200">
                <a:solidFill>
                  <a:schemeClr val="tx1">
                    <a:tint val="75000"/>
                  </a:schemeClr>
                </a:solidFill>
                <a:latin typeface="+mn-lt"/>
                <a:ea typeface="+mn-ea"/>
                <a:cs typeface="+mn-cs"/>
              </a:defRPr>
            </a:lvl3pPr>
            <a:lvl4pPr marL="15430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4pPr>
            <a:lvl5pPr marL="20574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5pPr>
            <a:lvl6pPr marL="25717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6pPr>
            <a:lvl7pPr marL="30861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7pPr>
            <a:lvl8pPr marL="36004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8pPr>
            <a:lvl9pPr marL="41148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9pPr>
          </a:lstStyle>
          <a:p>
            <a:pPr algn="l">
              <a:spcBef>
                <a:spcPts val="0"/>
              </a:spcBef>
            </a:pP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構成団体各位へのアンケートについて</a:t>
            </a: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endPar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万博誘致について</a:t>
            </a: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endPar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大阪市事業の紹介</a:t>
            </a: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年度水素エネルギー社会の構築に向けた</a:t>
            </a:r>
            <a:endPar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新規プロジェクト創出事業～</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pP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意見交換</a:t>
            </a:r>
            <a:endParaRPr lang="en-US" altLang="ja-JP"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0744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896831" y="6978464"/>
            <a:ext cx="2436231" cy="402567"/>
          </a:xfrm>
        </p:spPr>
        <p:txBody>
          <a:bodyPr/>
          <a:lstStyle/>
          <a:p>
            <a:r>
              <a:rPr kumimoji="1" lang="en-US" altLang="ja-JP" dirty="0" smtClean="0"/>
              <a:t>1</a:t>
            </a:r>
            <a:endParaRPr kumimoji="1" lang="ja-JP" altLang="en-US" dirty="0"/>
          </a:p>
        </p:txBody>
      </p:sp>
      <p:sp>
        <p:nvSpPr>
          <p:cNvPr id="5" name="サブタイトル 2"/>
          <p:cNvSpPr txBox="1">
            <a:spLocks/>
          </p:cNvSpPr>
          <p:nvPr/>
        </p:nvSpPr>
        <p:spPr>
          <a:xfrm>
            <a:off x="107926" y="36215"/>
            <a:ext cx="9505056" cy="432048"/>
          </a:xfrm>
          <a:prstGeom prst="rect">
            <a:avLst/>
          </a:prstGeom>
        </p:spPr>
        <p:txBody>
          <a:bodyPr vert="horz" lIns="102870" tIns="51435" rIns="102870" bIns="51435" rtlCol="0">
            <a:noAutofit/>
          </a:bodyPr>
          <a:lstStyle>
            <a:lvl1pPr marL="0" indent="0" algn="ctr" defTabSz="1028700" rtl="0" eaLnBrk="1" latinLnBrk="0" hangingPunct="1">
              <a:spcBef>
                <a:spcPct val="20000"/>
              </a:spcBef>
              <a:buFont typeface="Arial" panose="020B0604020202020204" pitchFamily="34" charset="0"/>
              <a:buNone/>
              <a:defRPr kumimoji="1" sz="3600" kern="1200">
                <a:solidFill>
                  <a:schemeClr val="tx1">
                    <a:tint val="75000"/>
                  </a:schemeClr>
                </a:solidFill>
                <a:latin typeface="+mn-lt"/>
                <a:ea typeface="+mn-ea"/>
                <a:cs typeface="+mn-cs"/>
              </a:defRPr>
            </a:lvl1pPr>
            <a:lvl2pPr marL="514350" indent="0" algn="ctr" defTabSz="10287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2pPr>
            <a:lvl3pPr marL="1028700" indent="0" algn="ctr" defTabSz="1028700" rtl="0" eaLnBrk="1" latinLnBrk="0" hangingPunct="1">
              <a:spcBef>
                <a:spcPct val="20000"/>
              </a:spcBef>
              <a:buFont typeface="Arial" panose="020B0604020202020204" pitchFamily="34" charset="0"/>
              <a:buNone/>
              <a:defRPr kumimoji="1" sz="2700" kern="1200">
                <a:solidFill>
                  <a:schemeClr val="tx1">
                    <a:tint val="75000"/>
                  </a:schemeClr>
                </a:solidFill>
                <a:latin typeface="+mn-lt"/>
                <a:ea typeface="+mn-ea"/>
                <a:cs typeface="+mn-cs"/>
              </a:defRPr>
            </a:lvl3pPr>
            <a:lvl4pPr marL="15430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4pPr>
            <a:lvl5pPr marL="20574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5pPr>
            <a:lvl6pPr marL="25717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6pPr>
            <a:lvl7pPr marL="30861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7pPr>
            <a:lvl8pPr marL="36004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8pPr>
            <a:lvl9pPr marL="41148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9pPr>
          </a:lstStyle>
          <a:p>
            <a:pPr algn="l"/>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【1】H2Osaka</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ビジョン推進会議構成団体各位へのアンケートについて</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107926" y="540271"/>
            <a:ext cx="10080000" cy="0"/>
          </a:xfrm>
          <a:prstGeom prst="line">
            <a:avLst/>
          </a:prstGeom>
          <a:ln w="41275">
            <a:solidFill>
              <a:srgbClr val="002060"/>
            </a:solidFill>
          </a:ln>
        </p:spPr>
        <p:style>
          <a:lnRef idx="1">
            <a:schemeClr val="accent1"/>
          </a:lnRef>
          <a:fillRef idx="0">
            <a:schemeClr val="accent1"/>
          </a:fillRef>
          <a:effectRef idx="0">
            <a:schemeClr val="accent1"/>
          </a:effectRef>
          <a:fontRef idx="minor">
            <a:schemeClr val="tx1"/>
          </a:fontRef>
        </p:style>
      </p:cxnSp>
      <p:sp>
        <p:nvSpPr>
          <p:cNvPr id="88" name="角丸四角形 87"/>
          <p:cNvSpPr/>
          <p:nvPr/>
        </p:nvSpPr>
        <p:spPr>
          <a:xfrm>
            <a:off x="1238335" y="3797148"/>
            <a:ext cx="8107631" cy="3430896"/>
          </a:xfrm>
          <a:prstGeom prst="roundRect">
            <a:avLst>
              <a:gd name="adj" fmla="val 2970"/>
            </a:avLst>
          </a:prstGeom>
          <a:solidFill>
            <a:schemeClr val="tx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角丸四角形 88"/>
          <p:cNvSpPr/>
          <p:nvPr/>
        </p:nvSpPr>
        <p:spPr>
          <a:xfrm>
            <a:off x="1380288" y="5148783"/>
            <a:ext cx="3264142" cy="504000"/>
          </a:xfrm>
          <a:prstGeom prst="roundRect">
            <a:avLst>
              <a:gd name="adj" fmla="val 9178"/>
            </a:avLst>
          </a:prstGeom>
          <a:solidFill>
            <a:schemeClr val="bg1"/>
          </a:solidFill>
          <a:ln>
            <a:noFill/>
          </a:ln>
          <a:effectLst/>
        </p:spPr>
        <p:style>
          <a:lnRef idx="0">
            <a:schemeClr val="accent1"/>
          </a:lnRef>
          <a:fillRef idx="3">
            <a:schemeClr val="accent1"/>
          </a:fillRef>
          <a:effectRef idx="3">
            <a:schemeClr val="accent1"/>
          </a:effectRef>
          <a:fontRef idx="minor">
            <a:schemeClr val="lt1"/>
          </a:fontRef>
        </p:style>
        <p:txBody>
          <a:bodyPr wrap="square" lIns="0" tIns="0" rIns="0" bIns="0" anchor="ctr" anchorCtr="0">
            <a:noAutofit/>
          </a:bodyPr>
          <a:lstStyle/>
          <a:p>
            <a:pPr algn="ct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Ｈ</a:t>
            </a:r>
            <a:r>
              <a:rPr lang="ja-JP" altLang="en-US" sz="800" dirty="0" smtClean="0">
                <a:solidFill>
                  <a:schemeClr val="tx1"/>
                </a:solidFill>
                <a:latin typeface="Meiryo UI" pitchFamily="50" charset="-128"/>
                <a:ea typeface="Meiryo UI" pitchFamily="50" charset="-128"/>
                <a:cs typeface="Meiryo UI" pitchFamily="50" charset="-128"/>
              </a:rPr>
              <a:t>２</a:t>
            </a:r>
            <a:r>
              <a:rPr lang="ja-JP" altLang="en-US" sz="950" dirty="0" smtClean="0">
                <a:solidFill>
                  <a:schemeClr val="tx1"/>
                </a:solidFill>
                <a:latin typeface="Meiryo UI" pitchFamily="50" charset="-128"/>
                <a:ea typeface="Meiryo UI" pitchFamily="50" charset="-128"/>
                <a:cs typeface="Meiryo UI" pitchFamily="50" charset="-128"/>
              </a:rPr>
              <a:t>Ｏｓａｋａビジョン推進会議</a:t>
            </a:r>
            <a:endParaRPr lang="en-US" altLang="ja-JP" sz="950" dirty="0" smtClean="0">
              <a:solidFill>
                <a:schemeClr val="tx1"/>
              </a:solidFill>
              <a:latin typeface="Meiryo UI" pitchFamily="50" charset="-128"/>
              <a:ea typeface="Meiryo UI" pitchFamily="50" charset="-128"/>
              <a:cs typeface="Meiryo UI" pitchFamily="50" charset="-128"/>
            </a:endParaRPr>
          </a:p>
          <a:p>
            <a:pP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事業者からの提案等を踏まえ、会議のもとに取組内容別の</a:t>
            </a:r>
            <a:endParaRPr lang="en-US" altLang="ja-JP" sz="950" dirty="0" smtClean="0">
              <a:solidFill>
                <a:schemeClr val="tx1"/>
              </a:solidFill>
              <a:latin typeface="Meiryo UI" pitchFamily="50" charset="-128"/>
              <a:ea typeface="Meiryo UI" pitchFamily="50" charset="-128"/>
              <a:cs typeface="Meiryo UI" pitchFamily="50" charset="-128"/>
            </a:endParaRPr>
          </a:p>
          <a:p>
            <a:pP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研究会等をそれぞれ立上げ、プロジェクト創出につなげていく</a:t>
            </a:r>
            <a:endParaRPr lang="ja-JP" altLang="en-US" sz="950" dirty="0">
              <a:solidFill>
                <a:schemeClr val="tx1"/>
              </a:solidFill>
              <a:latin typeface="Meiryo UI" pitchFamily="50" charset="-128"/>
              <a:ea typeface="Meiryo UI" pitchFamily="50" charset="-128"/>
              <a:cs typeface="Meiryo UI" pitchFamily="50" charset="-128"/>
            </a:endParaRPr>
          </a:p>
        </p:txBody>
      </p:sp>
      <p:grpSp>
        <p:nvGrpSpPr>
          <p:cNvPr id="90" name="グループ化 89"/>
          <p:cNvGrpSpPr/>
          <p:nvPr/>
        </p:nvGrpSpPr>
        <p:grpSpPr>
          <a:xfrm>
            <a:off x="1044030" y="612278"/>
            <a:ext cx="8496944" cy="6768754"/>
            <a:chOff x="6489654" y="241130"/>
            <a:chExt cx="8236243" cy="6367703"/>
          </a:xfrm>
        </p:grpSpPr>
        <p:sp>
          <p:nvSpPr>
            <p:cNvPr id="91" name="角丸四角形 90"/>
            <p:cNvSpPr/>
            <p:nvPr/>
          </p:nvSpPr>
          <p:spPr>
            <a:xfrm>
              <a:off x="6489654" y="704833"/>
              <a:ext cx="8198171" cy="5904000"/>
            </a:xfrm>
            <a:prstGeom prst="roundRect">
              <a:avLst>
                <a:gd name="adj" fmla="val 1362"/>
              </a:avLst>
            </a:prstGeom>
            <a:no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角丸四角形 91"/>
            <p:cNvSpPr/>
            <p:nvPr/>
          </p:nvSpPr>
          <p:spPr>
            <a:xfrm>
              <a:off x="6613331" y="241130"/>
              <a:ext cx="2947464" cy="697954"/>
            </a:xfrm>
            <a:prstGeom prst="roundRect">
              <a:avLst>
                <a:gd name="adj" fmla="val 50000"/>
              </a:avLst>
            </a:prstGeom>
            <a:solidFill>
              <a:srgbClr val="002060"/>
            </a:soli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spAutoFit/>
            </a:bodyPr>
            <a:lstStyle/>
            <a:p>
              <a:pPr algn="ctr" defTabSz="1458202">
                <a:defRPr/>
              </a:pPr>
              <a:r>
                <a:rPr lang="en-US" altLang="ja-JP" sz="1500" b="1" dirty="0" smtClean="0">
                  <a:latin typeface="Meiryo UI" pitchFamily="50" charset="-128"/>
                  <a:ea typeface="Meiryo UI" pitchFamily="50" charset="-128"/>
                  <a:cs typeface="Meiryo UI" pitchFamily="50" charset="-128"/>
                </a:rPr>
                <a:t>H2Osaka</a:t>
              </a:r>
              <a:r>
                <a:rPr lang="ja-JP" altLang="en-US" sz="1500" b="1" dirty="0" smtClean="0">
                  <a:latin typeface="Meiryo UI" pitchFamily="50" charset="-128"/>
                  <a:ea typeface="Meiryo UI" pitchFamily="50" charset="-128"/>
                  <a:cs typeface="Meiryo UI" pitchFamily="50" charset="-128"/>
                </a:rPr>
                <a:t>ビジョンの</a:t>
              </a:r>
              <a:endParaRPr lang="en-US" altLang="ja-JP" sz="1500" b="1" dirty="0" smtClean="0">
                <a:latin typeface="Meiryo UI" pitchFamily="50" charset="-128"/>
                <a:ea typeface="Meiryo UI" pitchFamily="50" charset="-128"/>
                <a:cs typeface="Meiryo UI" pitchFamily="50" charset="-128"/>
              </a:endParaRPr>
            </a:p>
            <a:p>
              <a:pPr algn="ctr" defTabSz="1458202">
                <a:defRPr/>
              </a:pPr>
              <a:r>
                <a:rPr lang="ja-JP" altLang="en-US" sz="1500" b="1" dirty="0" smtClean="0">
                  <a:latin typeface="Meiryo UI" pitchFamily="50" charset="-128"/>
                  <a:ea typeface="Meiryo UI" pitchFamily="50" charset="-128"/>
                  <a:cs typeface="Meiryo UI" pitchFamily="50" charset="-128"/>
                </a:rPr>
                <a:t>取組</a:t>
              </a:r>
              <a:r>
                <a:rPr lang="ja-JP" altLang="en-US" sz="1500" b="1" dirty="0" smtClean="0">
                  <a:latin typeface="Meiryo UI" pitchFamily="50" charset="-128"/>
                  <a:ea typeface="Meiryo UI" pitchFamily="50" charset="-128"/>
                  <a:cs typeface="Meiryo UI" pitchFamily="50" charset="-128"/>
                </a:rPr>
                <a:t>の方向性と取組内容</a:t>
              </a:r>
              <a:endParaRPr lang="ja-JP" altLang="en-US" sz="1500" b="1" dirty="0">
                <a:latin typeface="Meiryo UI" pitchFamily="50" charset="-128"/>
                <a:ea typeface="Meiryo UI" pitchFamily="50" charset="-128"/>
                <a:cs typeface="Meiryo UI" pitchFamily="50" charset="-128"/>
              </a:endParaRPr>
            </a:p>
          </p:txBody>
        </p:sp>
        <p:grpSp>
          <p:nvGrpSpPr>
            <p:cNvPr id="93" name="グループ化 92"/>
            <p:cNvGrpSpPr/>
            <p:nvPr/>
          </p:nvGrpSpPr>
          <p:grpSpPr>
            <a:xfrm>
              <a:off x="6717521" y="990517"/>
              <a:ext cx="7812000" cy="2124192"/>
              <a:chOff x="6717521" y="950371"/>
              <a:chExt cx="7812000" cy="2124192"/>
            </a:xfrm>
          </p:grpSpPr>
          <p:sp>
            <p:nvSpPr>
              <p:cNvPr id="128" name="角丸四角形 127"/>
              <p:cNvSpPr/>
              <p:nvPr/>
            </p:nvSpPr>
            <p:spPr>
              <a:xfrm>
                <a:off x="6717521" y="950371"/>
                <a:ext cx="7812000" cy="2124192"/>
              </a:xfrm>
              <a:prstGeom prst="roundRect">
                <a:avLst>
                  <a:gd name="adj" fmla="val 2970"/>
                </a:avLst>
              </a:prstGeom>
              <a:solidFill>
                <a:schemeClr val="tx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角丸四角形 128"/>
              <p:cNvSpPr/>
              <p:nvPr/>
            </p:nvSpPr>
            <p:spPr bwMode="auto">
              <a:xfrm>
                <a:off x="6733009" y="1004355"/>
                <a:ext cx="7712564" cy="864605"/>
              </a:xfrm>
              <a:prstGeom prst="roundRect">
                <a:avLst>
                  <a:gd name="adj" fmla="val 15441"/>
                </a:avLst>
              </a:prstGeom>
              <a:noFill/>
              <a:ln>
                <a:noFill/>
              </a:ln>
              <a:effectLst/>
              <a:extLst/>
            </p:spPr>
            <p:txBody>
              <a:bodyPr vert="horz" wrap="square" lIns="39341" tIns="0" rIns="0" bIns="0" numCol="1" rtlCol="0" anchor="ctr" anchorCtr="0" compatLnSpc="1">
                <a:prstTxWarp prst="textNoShape">
                  <a:avLst/>
                </a:prstTxWarp>
                <a:noAutofit/>
              </a:bodyPr>
              <a:lstStyle/>
              <a:p>
                <a:pPr marL="171450" indent="-171450" eaLnBrk="0" hangingPunct="0">
                  <a:lnSpc>
                    <a:spcPts val="1300"/>
                  </a:lnSpc>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ＫＩＸ水素グリッドプロジェクトや府中央卸売市場のメガワット級燃料電池導入といった府内での取組の経験を活かし、戦略的かつ幅広い分野での実証事業等のプロジェクトを民間企業と連携して創出。事業者の研究開発成果を実用化や事業化につなげ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600"/>
                  </a:lnSpc>
                </a:pP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lnSpc>
                    <a:spcPts val="1300"/>
                  </a:lnSpc>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水素エネルギー産業への参入ポテンシャルが高い府内中小企業等に対して、動機付けし、ビジネス参入をサポート</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角丸四角形 129"/>
              <p:cNvSpPr/>
              <p:nvPr/>
            </p:nvSpPr>
            <p:spPr>
              <a:xfrm>
                <a:off x="13098163" y="1940459"/>
                <a:ext cx="1339702" cy="836589"/>
              </a:xfrm>
              <a:prstGeom prst="roundRect">
                <a:avLst>
                  <a:gd name="adj" fmla="val 20636"/>
                </a:avLst>
              </a:prstGeom>
              <a:gradFill flip="none" rotWithShape="1">
                <a:gsLst>
                  <a:gs pos="0">
                    <a:srgbClr val="0070C0"/>
                  </a:gs>
                  <a:gs pos="80000">
                    <a:schemeClr val="accent1">
                      <a:lumMod val="60000"/>
                      <a:lumOff val="40000"/>
                    </a:schemeClr>
                  </a:gs>
                  <a:gs pos="100000">
                    <a:schemeClr val="accent1">
                      <a:lumMod val="40000"/>
                      <a:lumOff val="60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0" tIns="32647" rIns="0" bIns="32647" anchor="ctr">
                <a:noAutofit/>
              </a:bodyPr>
              <a:lstStyle/>
              <a:p>
                <a:pPr algn="ctr" defTabSz="1458029">
                  <a:defRPr/>
                </a:pPr>
                <a:r>
                  <a:rPr lang="ja-JP" altLang="en-US" sz="1200" b="1" dirty="0">
                    <a:solidFill>
                      <a:schemeClr val="tx1"/>
                    </a:solidFill>
                    <a:latin typeface="Meiryo UI" pitchFamily="50" charset="-128"/>
                    <a:ea typeface="Meiryo UI" pitchFamily="50" charset="-128"/>
                    <a:cs typeface="Meiryo UI" pitchFamily="50" charset="-128"/>
                  </a:rPr>
                  <a:t>将来性の</a:t>
                </a:r>
                <a:r>
                  <a:rPr lang="ja-JP" altLang="en-US" sz="1200" b="1" dirty="0" smtClean="0">
                    <a:solidFill>
                      <a:schemeClr val="tx1"/>
                    </a:solidFill>
                    <a:latin typeface="Meiryo UI" pitchFamily="50" charset="-128"/>
                    <a:ea typeface="Meiryo UI" pitchFamily="50" charset="-128"/>
                    <a:cs typeface="Meiryo UI" pitchFamily="50" charset="-128"/>
                  </a:rPr>
                  <a:t>ある</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defTabSz="1458029">
                  <a:defRPr/>
                </a:pPr>
                <a:r>
                  <a:rPr lang="ja-JP" altLang="en-US" sz="1200" b="1" dirty="0" smtClean="0">
                    <a:solidFill>
                      <a:schemeClr val="tx1"/>
                    </a:solidFill>
                    <a:latin typeface="Meiryo UI" pitchFamily="50" charset="-128"/>
                    <a:ea typeface="Meiryo UI" pitchFamily="50" charset="-128"/>
                    <a:cs typeface="Meiryo UI" pitchFamily="50" charset="-128"/>
                  </a:rPr>
                  <a:t>産業を大阪から</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defTabSz="1458029">
                  <a:defRPr/>
                </a:pPr>
                <a:r>
                  <a:rPr lang="ja-JP" altLang="en-US" sz="1200" b="1" dirty="0" smtClean="0">
                    <a:solidFill>
                      <a:schemeClr val="tx1"/>
                    </a:solidFill>
                    <a:latin typeface="Meiryo UI" pitchFamily="50" charset="-128"/>
                    <a:ea typeface="Meiryo UI" pitchFamily="50" charset="-128"/>
                    <a:cs typeface="Meiryo UI" pitchFamily="50" charset="-128"/>
                  </a:rPr>
                  <a:t>発展</a:t>
                </a:r>
                <a:r>
                  <a:rPr lang="ja-JP" altLang="en-US" sz="1200" b="1" dirty="0">
                    <a:solidFill>
                      <a:schemeClr val="tx1"/>
                    </a:solidFill>
                    <a:latin typeface="Meiryo UI" pitchFamily="50" charset="-128"/>
                    <a:ea typeface="Meiryo UI" pitchFamily="50" charset="-128"/>
                    <a:cs typeface="Meiryo UI" pitchFamily="50" charset="-128"/>
                  </a:rPr>
                  <a:t>させる</a:t>
                </a:r>
              </a:p>
            </p:txBody>
          </p:sp>
        </p:grpSp>
        <p:sp>
          <p:nvSpPr>
            <p:cNvPr id="95" name="正方形/長方形 94"/>
            <p:cNvSpPr/>
            <p:nvPr/>
          </p:nvSpPr>
          <p:spPr>
            <a:xfrm>
              <a:off x="7021041" y="3928383"/>
              <a:ext cx="3863544" cy="1292582"/>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産学官が幅広く結集し、事業者間の交流やアイデア創出を図る</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「場」</a:t>
              </a:r>
              <a:r>
                <a:rPr lang="en-US" altLang="ja-JP" sz="950" dirty="0" smtClean="0">
                  <a:solidFill>
                    <a:schemeClr val="tx1"/>
                  </a:solidFill>
                  <a:latin typeface="Meiryo UI" pitchFamily="50" charset="-128"/>
                  <a:ea typeface="Meiryo UI" pitchFamily="50" charset="-128"/>
                  <a:cs typeface="Meiryo UI" pitchFamily="50" charset="-128"/>
                </a:rPr>
                <a:t>〔</a:t>
              </a:r>
              <a:r>
                <a:rPr lang="ja-JP" altLang="en-US" sz="950" dirty="0" smtClean="0">
                  <a:solidFill>
                    <a:schemeClr val="tx1"/>
                  </a:solidFill>
                  <a:latin typeface="Meiryo UI" pitchFamily="50" charset="-128"/>
                  <a:ea typeface="Meiryo UI" pitchFamily="50" charset="-128"/>
                  <a:cs typeface="Meiryo UI" pitchFamily="50" charset="-128"/>
                </a:rPr>
                <a:t>プラットフォーム</a:t>
              </a:r>
              <a:r>
                <a:rPr lang="en-US" altLang="ja-JP" sz="950" dirty="0" smtClean="0">
                  <a:solidFill>
                    <a:schemeClr val="tx1"/>
                  </a:solidFill>
                  <a:latin typeface="Meiryo UI" pitchFamily="50" charset="-128"/>
                  <a:ea typeface="Meiryo UI" pitchFamily="50" charset="-128"/>
                  <a:cs typeface="Meiryo UI" pitchFamily="50" charset="-128"/>
                </a:rPr>
                <a:t>〕</a:t>
              </a:r>
              <a:r>
                <a:rPr lang="ja-JP" altLang="en-US" sz="950" dirty="0" smtClean="0">
                  <a:solidFill>
                    <a:schemeClr val="tx1"/>
                  </a:solidFill>
                  <a:latin typeface="Meiryo UI" pitchFamily="50" charset="-128"/>
                  <a:ea typeface="Meiryo UI" pitchFamily="50" charset="-128"/>
                  <a:cs typeface="Meiryo UI" pitchFamily="50" charset="-128"/>
                </a:rPr>
                <a:t>として運営していくことにより、新たなプロジェ</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クト創出につなげていくとともに、これらの取組を府内事業者や府民</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に幅広く情報発信していく　　　</a:t>
              </a:r>
              <a:endParaRPr lang="en-US" altLang="ja-JP" sz="950" dirty="0" smtClean="0">
                <a:solidFill>
                  <a:schemeClr val="tx1"/>
                </a:solidFill>
                <a:latin typeface="Meiryo UI" pitchFamily="50" charset="-128"/>
                <a:ea typeface="Meiryo UI" pitchFamily="50" charset="-128"/>
                <a:cs typeface="Meiryo UI" pitchFamily="50" charset="-128"/>
              </a:endParaRPr>
            </a:p>
          </p:txBody>
        </p:sp>
        <p:sp>
          <p:nvSpPr>
            <p:cNvPr id="96" name="正方形/長方形 95"/>
            <p:cNvSpPr/>
            <p:nvPr/>
          </p:nvSpPr>
          <p:spPr>
            <a:xfrm>
              <a:off x="10822983" y="3924821"/>
              <a:ext cx="3902914" cy="741046"/>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marL="171450" indent="-171450">
                <a:lnSpc>
                  <a:spcPts val="1200"/>
                </a:lnSpc>
                <a:buFont typeface="Wingdings" panose="05000000000000000000" pitchFamily="2" charset="2"/>
                <a:buChar char="Ø"/>
                <a:defRPr/>
              </a:pPr>
              <a:r>
                <a:rPr lang="ja-JP" altLang="en-US" sz="950" dirty="0" smtClean="0">
                  <a:solidFill>
                    <a:schemeClr val="tx1"/>
                  </a:solidFill>
                  <a:latin typeface="Meiryo UI" pitchFamily="50" charset="-128"/>
                  <a:ea typeface="Meiryo UI" pitchFamily="50" charset="-128"/>
                  <a:cs typeface="Meiryo UI" pitchFamily="50" charset="-128"/>
                </a:rPr>
                <a:t>水素エネルギーの普及にあたっては、水素について「よくわからない」</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　</a:t>
              </a: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等と感じている府民に正しく理解してもらうことが重要なことから、</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水素に関する正しい知識の普及活動について事業者と一体と</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なって取り組んでいく</a:t>
              </a:r>
              <a:endParaRPr lang="en-US" altLang="ja-JP" sz="950" dirty="0" smtClean="0">
                <a:solidFill>
                  <a:schemeClr val="tx1"/>
                </a:solidFill>
                <a:latin typeface="Meiryo UI" pitchFamily="50" charset="-128"/>
                <a:ea typeface="Meiryo UI" pitchFamily="50" charset="-128"/>
                <a:cs typeface="Meiryo UI" pitchFamily="50" charset="-128"/>
              </a:endParaRPr>
            </a:p>
            <a:p>
              <a:pPr marL="171450" indent="-171450">
                <a:lnSpc>
                  <a:spcPts val="600"/>
                </a:lnSpc>
                <a:buFont typeface="Wingdings" panose="05000000000000000000" pitchFamily="2" charset="2"/>
                <a:buChar char="Ø"/>
                <a:defRPr/>
              </a:pPr>
              <a:endParaRPr lang="en-US" altLang="ja-JP" sz="950" dirty="0">
                <a:solidFill>
                  <a:schemeClr val="tx1"/>
                </a:solidFill>
                <a:latin typeface="Meiryo UI" pitchFamily="50" charset="-128"/>
                <a:ea typeface="Meiryo UI" pitchFamily="50" charset="-128"/>
                <a:cs typeface="Meiryo UI" pitchFamily="50" charset="-128"/>
              </a:endParaRPr>
            </a:p>
            <a:p>
              <a:pPr marL="171450" indent="-171450">
                <a:lnSpc>
                  <a:spcPts val="1200"/>
                </a:lnSpc>
                <a:buFont typeface="Wingdings" panose="05000000000000000000" pitchFamily="2" charset="2"/>
                <a:buChar char="Ø"/>
                <a:defRPr/>
              </a:pPr>
              <a:r>
                <a:rPr lang="ja-JP" altLang="en-US" sz="950" dirty="0" smtClean="0">
                  <a:solidFill>
                    <a:schemeClr val="tx1"/>
                  </a:solidFill>
                  <a:latin typeface="Meiryo UI" pitchFamily="50" charset="-128"/>
                  <a:ea typeface="Meiryo UI" pitchFamily="50" charset="-128"/>
                  <a:cs typeface="Meiryo UI" pitchFamily="50" charset="-128"/>
                </a:rPr>
                <a:t>規制緩和することに合理的理由があると考えられるものについては、</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国へ要望していくなど積極的に取り組んでいく</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endParaRPr lang="en-US" altLang="ja-JP" sz="950" dirty="0" smtClean="0">
                <a:solidFill>
                  <a:schemeClr val="tx1"/>
                </a:solidFill>
                <a:latin typeface="Meiryo UI" pitchFamily="50" charset="-128"/>
                <a:ea typeface="Meiryo UI" pitchFamily="50" charset="-128"/>
                <a:cs typeface="Meiryo UI" pitchFamily="50" charset="-128"/>
              </a:endParaRPr>
            </a:p>
          </p:txBody>
        </p:sp>
        <p:sp>
          <p:nvSpPr>
            <p:cNvPr id="97" name="タイトル 1"/>
            <p:cNvSpPr txBox="1">
              <a:spLocks/>
            </p:cNvSpPr>
            <p:nvPr/>
          </p:nvSpPr>
          <p:spPr>
            <a:xfrm>
              <a:off x="9702872" y="3289498"/>
              <a:ext cx="1712585" cy="288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defRPr/>
              </a:pPr>
              <a:r>
                <a:rPr lang="ja-JP" altLang="en-US" sz="1300" b="1" dirty="0" smtClean="0">
                  <a:solidFill>
                    <a:schemeClr val="bg1"/>
                  </a:solidFill>
                </a:rPr>
                <a:t>取組内容</a:t>
              </a:r>
              <a:endParaRPr lang="ja-JP" altLang="en-US" sz="1300" b="1" dirty="0">
                <a:solidFill>
                  <a:schemeClr val="bg1"/>
                </a:solidFill>
              </a:endParaRPr>
            </a:p>
          </p:txBody>
        </p:sp>
        <p:sp>
          <p:nvSpPr>
            <p:cNvPr id="98" name="正方形/長方形 97"/>
            <p:cNvSpPr/>
            <p:nvPr/>
          </p:nvSpPr>
          <p:spPr>
            <a:xfrm>
              <a:off x="6951506" y="5869037"/>
              <a:ext cx="1941743" cy="683742"/>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燃料電池フォークリフトや燃料電池バスの普及拡大、燃料電池船の実証事業の実施など、産業用車両等への水素エネルギーの導入を促進</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99" name="正方形/長方形 98"/>
            <p:cNvSpPr/>
            <p:nvPr/>
          </p:nvSpPr>
          <p:spPr>
            <a:xfrm>
              <a:off x="12129731" y="5869037"/>
              <a:ext cx="2236126" cy="595873"/>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現在、実証段階にある水素発電をはじめとして、水素の特性を活かした取組の可能性を探るなど、大阪が新たな水素ビジネスの拠点となるように、事業者とともに積極的に取り組んでいく</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100" name="角丸四角形 99"/>
            <p:cNvSpPr/>
            <p:nvPr/>
          </p:nvSpPr>
          <p:spPr>
            <a:xfrm>
              <a:off x="6949033" y="3405654"/>
              <a:ext cx="1506118" cy="231135"/>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基本的取組　＞</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角丸四角形 100"/>
            <p:cNvSpPr/>
            <p:nvPr/>
          </p:nvSpPr>
          <p:spPr>
            <a:xfrm>
              <a:off x="6733009" y="5154977"/>
              <a:ext cx="7803864" cy="282012"/>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プロジェクト創出に向けた取組　～水素の「製造」「輸送・貯蔵」「利用」のうち、「利用」分野を中心とした取組を推進～　＞</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101"/>
            <p:cNvSpPr/>
            <p:nvPr/>
          </p:nvSpPr>
          <p:spPr>
            <a:xfrm>
              <a:off x="6808821" y="3636789"/>
              <a:ext cx="2298157" cy="197936"/>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100" dirty="0" smtClean="0">
                  <a:latin typeface="Meiryo UI" pitchFamily="50" charset="-128"/>
                  <a:ea typeface="Meiryo UI" pitchFamily="50" charset="-128"/>
                  <a:cs typeface="Meiryo UI" pitchFamily="50" charset="-128"/>
                </a:rPr>
                <a:t>①　産学官プラットフォームの運営</a:t>
              </a:r>
              <a:endParaRPr lang="ja-JP" altLang="en-US" sz="1050" dirty="0">
                <a:latin typeface="Meiryo UI" pitchFamily="50" charset="-128"/>
                <a:ea typeface="Meiryo UI" pitchFamily="50" charset="-128"/>
                <a:cs typeface="Meiryo UI" pitchFamily="50" charset="-128"/>
              </a:endParaRPr>
            </a:p>
          </p:txBody>
        </p:sp>
        <p:sp>
          <p:nvSpPr>
            <p:cNvPr id="103" name="角丸四角形 102"/>
            <p:cNvSpPr/>
            <p:nvPr/>
          </p:nvSpPr>
          <p:spPr>
            <a:xfrm>
              <a:off x="10684174" y="3661889"/>
              <a:ext cx="3287925" cy="197936"/>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100" dirty="0" smtClean="0">
                  <a:latin typeface="Meiryo UI" pitchFamily="50" charset="-128"/>
                  <a:ea typeface="Meiryo UI" pitchFamily="50" charset="-128"/>
                  <a:cs typeface="Meiryo UI" pitchFamily="50" charset="-128"/>
                </a:rPr>
                <a:t>②　正しい知識の普及と合理的な規制緩和の推進</a:t>
              </a:r>
              <a:endParaRPr lang="ja-JP" altLang="en-US" sz="1050" dirty="0">
                <a:latin typeface="Meiryo UI" pitchFamily="50" charset="-128"/>
                <a:ea typeface="Meiryo UI" pitchFamily="50" charset="-128"/>
                <a:cs typeface="Meiryo UI" pitchFamily="50" charset="-128"/>
              </a:endParaRPr>
            </a:p>
          </p:txBody>
        </p:sp>
        <p:sp>
          <p:nvSpPr>
            <p:cNvPr id="104" name="正方形/長方形 103"/>
            <p:cNvSpPr/>
            <p:nvPr/>
          </p:nvSpPr>
          <p:spPr>
            <a:xfrm>
              <a:off x="9493701" y="5869037"/>
              <a:ext cx="2135852" cy="704848"/>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都市ガス等を機器内で改質した水素ではなく、機器に供給される水素を燃料とする純水素型定置用燃料電池の多様な活用モデルの構築を図る</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118" name="角丸四角形 117"/>
            <p:cNvSpPr/>
            <p:nvPr/>
          </p:nvSpPr>
          <p:spPr>
            <a:xfrm>
              <a:off x="6909362" y="5436989"/>
              <a:ext cx="2196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smtClean="0">
                  <a:latin typeface="Meiryo UI" pitchFamily="50" charset="-128"/>
                  <a:ea typeface="Meiryo UI" pitchFamily="50" charset="-128"/>
                  <a:cs typeface="Meiryo UI" pitchFamily="50" charset="-128"/>
                </a:rPr>
                <a:t>①　産業用車両等への</a:t>
              </a:r>
              <a:endParaRPr lang="en-US" altLang="ja-JP" sz="1100" dirty="0" smtClean="0">
                <a:latin typeface="Meiryo UI" pitchFamily="50" charset="-128"/>
                <a:ea typeface="Meiryo UI" pitchFamily="50" charset="-128"/>
                <a:cs typeface="Meiryo UI" pitchFamily="50" charset="-128"/>
              </a:endParaRPr>
            </a:p>
            <a:p>
              <a:pPr defTabSz="1334214">
                <a:lnSpc>
                  <a:spcPts val="1200"/>
                </a:lnSpc>
                <a:defRPr/>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水素エネルギーの導入促進</a:t>
              </a:r>
              <a:endParaRPr lang="ja-JP" altLang="en-US" sz="1050" dirty="0">
                <a:latin typeface="Meiryo UI" pitchFamily="50" charset="-128"/>
                <a:ea typeface="Meiryo UI" pitchFamily="50" charset="-128"/>
                <a:cs typeface="Meiryo UI" pitchFamily="50" charset="-128"/>
              </a:endParaRPr>
            </a:p>
          </p:txBody>
        </p:sp>
        <p:sp>
          <p:nvSpPr>
            <p:cNvPr id="119" name="角丸四角形 118"/>
            <p:cNvSpPr/>
            <p:nvPr/>
          </p:nvSpPr>
          <p:spPr>
            <a:xfrm>
              <a:off x="9488501" y="5436989"/>
              <a:ext cx="2196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a:latin typeface="Meiryo UI" pitchFamily="50" charset="-128"/>
                  <a:ea typeface="Meiryo UI" pitchFamily="50" charset="-128"/>
                  <a:cs typeface="Meiryo UI" pitchFamily="50" charset="-128"/>
                </a:rPr>
                <a:t>②</a:t>
              </a:r>
              <a:r>
                <a:rPr lang="ja-JP" altLang="en-US" sz="1100" dirty="0" smtClean="0">
                  <a:latin typeface="Meiryo UI" pitchFamily="50" charset="-128"/>
                  <a:ea typeface="Meiryo UI" pitchFamily="50" charset="-128"/>
                  <a:cs typeface="Meiryo UI" pitchFamily="50" charset="-128"/>
                </a:rPr>
                <a:t>　純水素型定置用燃料電池の</a:t>
              </a:r>
              <a:endParaRPr lang="en-US" altLang="ja-JP" sz="1100" dirty="0" smtClean="0">
                <a:latin typeface="Meiryo UI" pitchFamily="50" charset="-128"/>
                <a:ea typeface="Meiryo UI" pitchFamily="50" charset="-128"/>
                <a:cs typeface="Meiryo UI" pitchFamily="50" charset="-128"/>
              </a:endParaRPr>
            </a:p>
            <a:p>
              <a:pPr defTabSz="1334214">
                <a:lnSpc>
                  <a:spcPts val="1200"/>
                </a:lnSpc>
                <a:defRPr/>
              </a:pPr>
              <a:r>
                <a:rPr lang="en-US" altLang="ja-JP" sz="1100" dirty="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活用モデルの構築</a:t>
              </a:r>
              <a:endParaRPr lang="ja-JP" altLang="en-US" sz="1050" dirty="0">
                <a:latin typeface="Meiryo UI" pitchFamily="50" charset="-128"/>
                <a:ea typeface="Meiryo UI" pitchFamily="50" charset="-128"/>
                <a:cs typeface="Meiryo UI" pitchFamily="50" charset="-128"/>
              </a:endParaRPr>
            </a:p>
          </p:txBody>
        </p:sp>
        <p:sp>
          <p:nvSpPr>
            <p:cNvPr id="120" name="角丸四角形 119"/>
            <p:cNvSpPr/>
            <p:nvPr/>
          </p:nvSpPr>
          <p:spPr>
            <a:xfrm>
              <a:off x="12133609" y="5436989"/>
              <a:ext cx="2232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smtClean="0">
                  <a:latin typeface="Meiryo UI" pitchFamily="50" charset="-128"/>
                  <a:ea typeface="Meiryo UI" pitchFamily="50" charset="-128"/>
                  <a:cs typeface="Meiryo UI" pitchFamily="50" charset="-128"/>
                </a:rPr>
                <a:t>③　様々な水素プロジェクトへの挑戦</a:t>
              </a:r>
              <a:endParaRPr lang="ja-JP" altLang="en-US" sz="1050" dirty="0">
                <a:latin typeface="Meiryo UI" pitchFamily="50" charset="-128"/>
                <a:ea typeface="Meiryo UI" pitchFamily="50" charset="-128"/>
                <a:cs typeface="Meiryo UI" pitchFamily="50" charset="-128"/>
              </a:endParaRPr>
            </a:p>
          </p:txBody>
        </p:sp>
        <p:sp>
          <p:nvSpPr>
            <p:cNvPr id="121" name="タイトル 1"/>
            <p:cNvSpPr txBox="1">
              <a:spLocks/>
            </p:cNvSpPr>
            <p:nvPr/>
          </p:nvSpPr>
          <p:spPr>
            <a:xfrm>
              <a:off x="9783160" y="792000"/>
              <a:ext cx="1486353" cy="288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defRPr/>
              </a:pPr>
              <a:r>
                <a:rPr lang="ja-JP" altLang="en-US" sz="1300" b="1" dirty="0" smtClean="0">
                  <a:solidFill>
                    <a:schemeClr val="bg1"/>
                  </a:solidFill>
                </a:rPr>
                <a:t>取組の方向性</a:t>
              </a:r>
              <a:endParaRPr lang="ja-JP" altLang="en-US" sz="1300" b="1" dirty="0">
                <a:solidFill>
                  <a:schemeClr val="bg1"/>
                </a:solidFill>
              </a:endParaRPr>
            </a:p>
          </p:txBody>
        </p:sp>
        <p:sp>
          <p:nvSpPr>
            <p:cNvPr id="122" name="テキスト ボックス 121"/>
            <p:cNvSpPr txBox="1"/>
            <p:nvPr/>
          </p:nvSpPr>
          <p:spPr>
            <a:xfrm>
              <a:off x="10054936" y="1919448"/>
              <a:ext cx="2654737" cy="1104194"/>
            </a:xfrm>
            <a:prstGeom prst="rect">
              <a:avLst/>
            </a:prstGeom>
            <a:solidFill>
              <a:srgbClr val="002060"/>
            </a:solidFill>
          </p:spPr>
          <p:txBody>
            <a:bodyPr wrap="square" lIns="0" tIns="72000" rIns="0" bIns="0" rtlCol="0" anchor="t" anchorCtr="0">
              <a:no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中小企業等の</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参入促進</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右矢印 122"/>
            <p:cNvSpPr/>
            <p:nvPr/>
          </p:nvSpPr>
          <p:spPr bwMode="auto">
            <a:xfrm>
              <a:off x="9685337" y="2033554"/>
              <a:ext cx="401192" cy="807393"/>
            </a:xfrm>
            <a:prstGeom prst="rightArrow">
              <a:avLst>
                <a:gd name="adj1" fmla="val 43743"/>
                <a:gd name="adj2" fmla="val 62580"/>
              </a:avLst>
            </a:prstGeom>
            <a:solidFill>
              <a:schemeClr val="accent1">
                <a:lumMod val="75000"/>
              </a:schemeClr>
            </a:solidFill>
            <a:ln>
              <a:noFill/>
            </a:ln>
            <a:effectLst/>
            <a:extLst/>
          </p:spPr>
          <p:txBody>
            <a:bodyPr vert="horz" wrap="square" lIns="99903" tIns="49952" rIns="99903" bIns="49952" numCol="1" rtlCol="0" anchor="ctr" anchorCtr="0" compatLnSpc="1">
              <a:prstTxWarp prst="textNoShape">
                <a:avLst/>
              </a:prstTxWarp>
              <a:noAutofit/>
            </a:bodyPr>
            <a:lstStyle/>
            <a:p>
              <a:pPr algn="ctr" eaLnBrk="0" hangingPunct="0"/>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右矢印 123"/>
            <p:cNvSpPr/>
            <p:nvPr/>
          </p:nvSpPr>
          <p:spPr bwMode="auto">
            <a:xfrm>
              <a:off x="12709673" y="2033554"/>
              <a:ext cx="401192" cy="807393"/>
            </a:xfrm>
            <a:prstGeom prst="rightArrow">
              <a:avLst>
                <a:gd name="adj1" fmla="val 43743"/>
                <a:gd name="adj2" fmla="val 62580"/>
              </a:avLst>
            </a:prstGeom>
            <a:solidFill>
              <a:schemeClr val="accent1">
                <a:lumMod val="75000"/>
              </a:schemeClr>
            </a:solidFill>
            <a:ln>
              <a:noFill/>
            </a:ln>
            <a:effectLst/>
            <a:extLst/>
          </p:spPr>
          <p:txBody>
            <a:bodyPr vert="horz" wrap="square" lIns="99903" tIns="49952" rIns="99903" bIns="49952" numCol="1" rtlCol="0" anchor="ctr" anchorCtr="0" compatLnSpc="1">
              <a:prstTxWarp prst="textNoShape">
                <a:avLst/>
              </a:prstTxWarp>
              <a:noAutofit/>
            </a:bodyPr>
            <a:lstStyle/>
            <a:p>
              <a:pPr algn="ctr" eaLnBrk="0" hangingPunct="0"/>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角丸四角形 124"/>
            <p:cNvSpPr/>
            <p:nvPr/>
          </p:nvSpPr>
          <p:spPr bwMode="auto">
            <a:xfrm>
              <a:off x="10189393" y="2536933"/>
              <a:ext cx="2412000" cy="360000"/>
            </a:xfrm>
            <a:prstGeom prst="roundRect">
              <a:avLst>
                <a:gd name="adj" fmla="val 12765"/>
              </a:avLst>
            </a:prstGeom>
            <a:solidFill>
              <a:schemeClr val="bg1"/>
            </a:solidFill>
            <a:ln>
              <a:noFill/>
              <a:prstDash val="sysDash"/>
            </a:ln>
            <a:effectLst/>
            <a:extLst/>
          </p:spPr>
          <p:txBody>
            <a:bodyPr vert="horz" wrap="square" lIns="39341" tIns="0" rIns="39341" bIns="0" numCol="1" rtlCol="0" anchor="ctr" anchorCtr="0" compatLnSpc="1">
              <a:prstTxWarp prst="textNoShape">
                <a:avLst/>
              </a:prstTxWarp>
              <a:noAutofit/>
            </a:bodyPr>
            <a:lstStyle/>
            <a:p>
              <a:pPr algn="ctr" eaLnBrk="0" hangingPunct="0">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水素エネルギー産業をけん引する事業者とのビジネスマッチングまできめ細かくサポート</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テキスト ボックス 125"/>
            <p:cNvSpPr txBox="1"/>
            <p:nvPr/>
          </p:nvSpPr>
          <p:spPr>
            <a:xfrm>
              <a:off x="6872906" y="1908597"/>
              <a:ext cx="2812431" cy="1115045"/>
            </a:xfrm>
            <a:prstGeom prst="rect">
              <a:avLst/>
            </a:prstGeom>
            <a:solidFill>
              <a:srgbClr val="002060"/>
            </a:solidFill>
          </p:spPr>
          <p:txBody>
            <a:bodyPr wrap="square" lIns="0" tIns="72000" rIns="0" bIns="0" rtlCol="0" anchor="t" anchorCtr="0">
              <a:noAutofit/>
            </a:bodyP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水素プロジェクト創出</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bwMode="auto">
            <a:xfrm>
              <a:off x="7000383" y="2536933"/>
              <a:ext cx="2412000" cy="360000"/>
            </a:xfrm>
            <a:prstGeom prst="roundRect">
              <a:avLst/>
            </a:prstGeom>
            <a:solidFill>
              <a:schemeClr val="bg1"/>
            </a:solidFill>
            <a:ln>
              <a:noFill/>
              <a:prstDash val="sysDash"/>
            </a:ln>
            <a:effectLst/>
            <a:extLst/>
          </p:spPr>
          <p:txBody>
            <a:bodyPr vert="horz" wrap="square" lIns="39341" tIns="0" rIns="39341" bIns="0" numCol="1" rtlCol="0" anchor="ctr" anchorCtr="0" compatLnSpc="1">
              <a:prstTxWarp prst="textNoShape">
                <a:avLst/>
              </a:prstTxWarp>
              <a:noAutofit/>
            </a:bodyPr>
            <a:lstStyle/>
            <a:p>
              <a:pPr algn="ctr" eaLnBrk="0" hangingPunct="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府内事業者の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水素エネルギー産業への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意欲醸成</a:t>
              </a:r>
            </a:p>
          </p:txBody>
        </p:sp>
      </p:grpSp>
      <p:sp>
        <p:nvSpPr>
          <p:cNvPr id="34" name="スライド番号プレースホルダー 4"/>
          <p:cNvSpPr txBox="1">
            <a:spLocks/>
          </p:cNvSpPr>
          <p:nvPr/>
        </p:nvSpPr>
        <p:spPr>
          <a:xfrm>
            <a:off x="9793062" y="108223"/>
            <a:ext cx="360000" cy="324016"/>
          </a:xfrm>
          <a:prstGeom prst="rect">
            <a:avLst/>
          </a:prstGeom>
          <a:ln>
            <a:solidFill>
              <a:schemeClr val="accent1"/>
            </a:solidFill>
          </a:ln>
        </p:spPr>
        <p:txBody>
          <a:bodyPr vert="horz" lIns="0" tIns="0" rIns="0" bIns="0" rtlCol="0" anchor="ctr"/>
          <a:lstStyle>
            <a:defPPr>
              <a:defRPr lang="ja-JP"/>
            </a:defPPr>
            <a:lvl1pPr marL="0" algn="r" defTabSz="1028700" rtl="0" eaLnBrk="1" latinLnBrk="0" hangingPunct="1">
              <a:defRPr kumimoji="1" sz="1400" kern="1200">
                <a:solidFill>
                  <a:schemeClr val="tx1">
                    <a:tint val="75000"/>
                  </a:schemeClr>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a:lstStyle>
          <a:p>
            <a:pPr algn="ctr"/>
            <a:r>
              <a:rPr lang="en-US" altLang="ja-JP" dirty="0" smtClean="0"/>
              <a:t>7</a:t>
            </a:r>
            <a:endParaRPr lang="ja-JP" altLang="en-US" dirty="0"/>
          </a:p>
        </p:txBody>
      </p:sp>
    </p:spTree>
    <p:extLst>
      <p:ext uri="{BB962C8B-B14F-4D97-AF65-F5344CB8AC3E}">
        <p14:creationId xmlns:p14="http://schemas.microsoft.com/office/powerpoint/2010/main" val="329034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107926" y="36215"/>
            <a:ext cx="9145016" cy="432048"/>
          </a:xfrm>
          <a:prstGeom prst="rect">
            <a:avLst/>
          </a:prstGeom>
        </p:spPr>
        <p:txBody>
          <a:bodyPr vert="horz" lIns="102870" tIns="51435" rIns="102870" bIns="51435" rtlCol="0">
            <a:noAutofit/>
          </a:bodyPr>
          <a:lstStyle>
            <a:lvl1pPr marL="0" indent="0" algn="ctr" defTabSz="1028700" rtl="0" eaLnBrk="1" latinLnBrk="0" hangingPunct="1">
              <a:spcBef>
                <a:spcPct val="20000"/>
              </a:spcBef>
              <a:buFont typeface="Arial" panose="020B0604020202020204" pitchFamily="34" charset="0"/>
              <a:buNone/>
              <a:defRPr kumimoji="1" sz="3600" kern="1200">
                <a:solidFill>
                  <a:schemeClr val="tx1">
                    <a:tint val="75000"/>
                  </a:schemeClr>
                </a:solidFill>
                <a:latin typeface="+mn-lt"/>
                <a:ea typeface="+mn-ea"/>
                <a:cs typeface="+mn-cs"/>
              </a:defRPr>
            </a:lvl1pPr>
            <a:lvl2pPr marL="514350" indent="0" algn="ctr" defTabSz="10287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2pPr>
            <a:lvl3pPr marL="1028700" indent="0" algn="ctr" defTabSz="1028700" rtl="0" eaLnBrk="1" latinLnBrk="0" hangingPunct="1">
              <a:spcBef>
                <a:spcPct val="20000"/>
              </a:spcBef>
              <a:buFont typeface="Arial" panose="020B0604020202020204" pitchFamily="34" charset="0"/>
              <a:buNone/>
              <a:defRPr kumimoji="1" sz="2700" kern="1200">
                <a:solidFill>
                  <a:schemeClr val="tx1">
                    <a:tint val="75000"/>
                  </a:schemeClr>
                </a:solidFill>
                <a:latin typeface="+mn-lt"/>
                <a:ea typeface="+mn-ea"/>
                <a:cs typeface="+mn-cs"/>
              </a:defRPr>
            </a:lvl3pPr>
            <a:lvl4pPr marL="15430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4pPr>
            <a:lvl5pPr marL="20574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5pPr>
            <a:lvl6pPr marL="25717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6pPr>
            <a:lvl7pPr marL="30861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7pPr>
            <a:lvl8pPr marL="360045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8pPr>
            <a:lvl9pPr marL="4114800" indent="0" algn="ctr" defTabSz="1028700" rtl="0" eaLnBrk="1" latinLnBrk="0" hangingPunct="1">
              <a:spcBef>
                <a:spcPct val="20000"/>
              </a:spcBef>
              <a:buFont typeface="Arial" panose="020B0604020202020204" pitchFamily="34" charset="0"/>
              <a:buNone/>
              <a:defRPr kumimoji="1" sz="2300" kern="1200">
                <a:solidFill>
                  <a:schemeClr val="tx1">
                    <a:tint val="75000"/>
                  </a:schemeClr>
                </a:solidFill>
                <a:latin typeface="+mn-lt"/>
                <a:ea typeface="+mn-ea"/>
                <a:cs typeface="+mn-cs"/>
              </a:defRPr>
            </a:lvl9pPr>
          </a:lstStyle>
          <a:p>
            <a:pPr algn="l"/>
            <a:r>
              <a:rPr lang="en-US" altLang="ja-JP"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【1】H2Osaka</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ビジョン推進会議構成団体各位へのアンケートについて</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07926" y="540271"/>
            <a:ext cx="10080000" cy="0"/>
          </a:xfrm>
          <a:prstGeom prst="line">
            <a:avLst/>
          </a:prstGeom>
          <a:ln w="41275">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306803" y="815001"/>
            <a:ext cx="9738227" cy="23134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○平成２８年８月に発足した当推進会議では、ＦＣバスやＦＣ船の導入検討、業務用燃料電池の実証</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の社会</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受容性の向上などに取り組んできたところ。</a:t>
            </a: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○平成２９年１２月の水素基本戦略の策定をはじめとする水素社会構築に向けた国等の動きを踏まえ</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、地域特</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活かした水素エネルギーの利活用の拡大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など、本推進</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会議の目的の達成に資する取組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○今後の当推進会議における取組の参考等とするため、構成団体に対し、誘致を実施している万国博覧会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やＩＲ等</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見据えた水素関連プロジェクトの創出、現在の取組と今後の方向性等についてアンケートを実施</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11982" y="684287"/>
            <a:ext cx="1080120" cy="282573"/>
          </a:xfrm>
          <a:prstGeom prst="rect">
            <a:avLst/>
          </a:prstGeom>
        </p:spPr>
        <p:style>
          <a:lnRef idx="1">
            <a:schemeClr val="accent1"/>
          </a:lnRef>
          <a:fillRef idx="3">
            <a:schemeClr val="accent1"/>
          </a:fillRef>
          <a:effectRef idx="2">
            <a:schemeClr val="accent1"/>
          </a:effectRef>
          <a:fontRef idx="minor">
            <a:schemeClr val="lt1"/>
          </a:fontRef>
        </p:style>
        <p:txBody>
          <a:bodyPr wrap="square" tIns="36000" bIns="0" rtlCol="0">
            <a:sp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趣旨</a:t>
            </a:r>
            <a:endParaRPr kumimoji="1" lang="ja-JP" altLang="en-US" sz="1600" b="1" dirty="0">
              <a:solidFill>
                <a:schemeClr val="bg1"/>
              </a:solidFill>
            </a:endParaRPr>
          </a:p>
        </p:txBody>
      </p:sp>
      <p:sp>
        <p:nvSpPr>
          <p:cNvPr id="7" name="テキスト ボックス 6"/>
          <p:cNvSpPr txBox="1"/>
          <p:nvPr/>
        </p:nvSpPr>
        <p:spPr>
          <a:xfrm>
            <a:off x="306802" y="3345853"/>
            <a:ext cx="9738228" cy="37856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アンケート実施期間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○回答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１９／２３</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社（団体）</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○主な意見等</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将来における大阪での社会実装や万博誘致も見据えた水素関連プロジェクト</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の創出について</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・万国博覧会や</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会場でのアクセスや空港とのアクセスに</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バスや</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FC</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船を利用</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・再生可能エネルギーと水素発電の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組合せなどによる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フリー水素でのエネルギー供給</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　水素エネルギーの普及啓発について</a:t>
            </a:r>
          </a:p>
          <a:p>
            <a:r>
              <a:rPr lang="ja-JP" altLang="en-US" sz="1600" dirty="0"/>
              <a:t> </a:t>
            </a:r>
            <a:r>
              <a:rPr lang="ja-JP" altLang="en-US" sz="1600" dirty="0" smtClean="0"/>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・子供から高校生、大学生までに広げたカリキュラムの作成、継続的な啓発活動の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・普及啓発と減税・規制緩和の同時実施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・集合住宅全戸に</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SOFC</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を設置した高層マンション</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ヒアリングの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・上記、アンケートに回答いただいた構成団体のうち、数団体にヒアリングを実施。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・普及啓発の手法や、課題、今後の取り組み等について意見交換を行った。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17004" y="3204567"/>
            <a:ext cx="2340756" cy="282573"/>
          </a:xfrm>
          <a:prstGeom prst="rect">
            <a:avLst/>
          </a:prstGeom>
        </p:spPr>
        <p:style>
          <a:lnRef idx="1">
            <a:schemeClr val="accent1"/>
          </a:lnRef>
          <a:fillRef idx="3">
            <a:schemeClr val="accent1"/>
          </a:fillRef>
          <a:effectRef idx="2">
            <a:schemeClr val="accent1"/>
          </a:effectRef>
          <a:fontRef idx="minor">
            <a:schemeClr val="lt1"/>
          </a:fontRef>
        </p:style>
        <p:txBody>
          <a:bodyPr wrap="square" tIns="36000" bIns="0" rtlCol="0">
            <a:spAutoFit/>
          </a:bodyP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アンケート結果概要</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4"/>
          <p:cNvSpPr txBox="1">
            <a:spLocks/>
          </p:cNvSpPr>
          <p:nvPr/>
        </p:nvSpPr>
        <p:spPr>
          <a:xfrm>
            <a:off x="9973062" y="7131505"/>
            <a:ext cx="360000" cy="360000"/>
          </a:xfrm>
          <a:prstGeom prst="rect">
            <a:avLst/>
          </a:prstGeom>
          <a:ln>
            <a:solidFill>
              <a:schemeClr val="accent1"/>
            </a:solidFill>
          </a:ln>
        </p:spPr>
        <p:txBody>
          <a:bodyPr vert="horz" lIns="0" tIns="0" rIns="0" bIns="0" rtlCol="0" anchor="ctr"/>
          <a:lstStyle>
            <a:defPPr>
              <a:defRPr lang="ja-JP"/>
            </a:defPPr>
            <a:lvl1pPr marL="0" algn="r" defTabSz="1028700" rtl="0" eaLnBrk="1" latinLnBrk="0" hangingPunct="1">
              <a:defRPr kumimoji="1" sz="1400" kern="1200">
                <a:solidFill>
                  <a:schemeClr val="tx1">
                    <a:tint val="75000"/>
                  </a:schemeClr>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a:lstStyle>
          <a:p>
            <a:pPr algn="ctr"/>
            <a:r>
              <a:rPr lang="en-US" altLang="ja-JP" dirty="0"/>
              <a:t>8</a:t>
            </a:r>
            <a:endParaRPr lang="ja-JP" altLang="en-US" dirty="0"/>
          </a:p>
        </p:txBody>
      </p:sp>
    </p:spTree>
    <p:extLst>
      <p:ext uri="{BB962C8B-B14F-4D97-AF65-F5344CB8AC3E}">
        <p14:creationId xmlns:p14="http://schemas.microsoft.com/office/powerpoint/2010/main" val="35573815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FF000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TotalTime>
  <Words>405</Words>
  <Application>Microsoft Office PowerPoint</Application>
  <PresentationFormat>ユーザー設定</PresentationFormat>
  <Paragraphs>97</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資料　2</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　１</dc:title>
  <dc:creator>嶋口　真一</dc:creator>
  <cp:lastModifiedBy>露木　章子</cp:lastModifiedBy>
  <cp:revision>261</cp:revision>
  <cp:lastPrinted>2018-09-07T01:00:36Z</cp:lastPrinted>
  <dcterms:created xsi:type="dcterms:W3CDTF">2017-08-17T00:05:50Z</dcterms:created>
  <dcterms:modified xsi:type="dcterms:W3CDTF">2018-09-07T01:17:52Z</dcterms:modified>
</cp:coreProperties>
</file>