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3" r:id="rId3"/>
    <p:sldId id="257" r:id="rId4"/>
    <p:sldId id="259" r:id="rId5"/>
    <p:sldId id="260" r:id="rId6"/>
    <p:sldId id="258" r:id="rId7"/>
    <p:sldId id="264" r:id="rId8"/>
    <p:sldId id="265" r:id="rId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94660"/>
  </p:normalViewPr>
  <p:slideViewPr>
    <p:cSldViewPr snapToGrid="0">
      <p:cViewPr varScale="1">
        <p:scale>
          <a:sx n="74" d="100"/>
          <a:sy n="74" d="100"/>
        </p:scale>
        <p:origin x="1470" y="84"/>
      </p:cViewPr>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theme/theme1.xml" Type="http://schemas.openxmlformats.org/officeDocument/2006/relationships/theme" Id="rId13"></Relationship><Relationship Target="slides/slide2.xml" Type="http://schemas.openxmlformats.org/officeDocument/2006/relationships/slide" Id="rId3"></Relationship><Relationship Target="slides/slide6.xml" Type="http://schemas.openxmlformats.org/officeDocument/2006/relationships/slide" Id="rId7"></Relationship><Relationship Target="viewProps.xml" Type="http://schemas.openxmlformats.org/officeDocument/2006/relationships/viewProps" Id="rId12"></Relationship><Relationship Target="slides/slide1.xml" Type="http://schemas.openxmlformats.org/officeDocument/2006/relationships/slide" Id="rId2"></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presProps.xml" Type="http://schemas.openxmlformats.org/officeDocument/2006/relationships/presProps" Id="rId11"></Relationship><Relationship Target="slides/slide4.xml" Type="http://schemas.openxmlformats.org/officeDocument/2006/relationships/slide" Id="rId5"></Relationship><Relationship Target="notesMasters/notesMaster1.xml" Type="http://schemas.openxmlformats.org/officeDocument/2006/relationships/notesMaster" Id="rId10"></Relationship><Relationship Target="slides/slide3.xml" Type="http://schemas.openxmlformats.org/officeDocument/2006/relationships/slide" Id="rId4"></Relationship><Relationship Target="slides/slide8.xml" Type="http://schemas.openxmlformats.org/officeDocument/2006/relationships/slide" Id="rId9"></Relationship><Relationship Target="tableStyles.xml" Type="http://schemas.openxmlformats.org/officeDocument/2006/relationships/tableStyles" Id="rId14"></Relationship></Relationships>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8354D44-BE2D-4D61-A893-39D821C0DA5F}" type="datetimeFigureOut">
              <a:rPr kumimoji="1" lang="ja-JP" altLang="en-US" smtClean="0"/>
              <a:t>2018/3/27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1EC9EF9-AD22-4FAD-9CF7-DE9689938E14}" type="slidenum">
              <a:rPr kumimoji="1" lang="ja-JP" altLang="en-US" smtClean="0"/>
              <a:t>‹#›</a:t>
            </a:fld>
            <a:endParaRPr kumimoji="1" lang="ja-JP" altLang="en-US"/>
          </a:p>
        </p:txBody>
      </p:sp>
    </p:spTree>
    <p:extLst>
      <p:ext uri="{BB962C8B-B14F-4D97-AF65-F5344CB8AC3E}">
        <p14:creationId xmlns:p14="http://schemas.microsoft.com/office/powerpoint/2010/main" val="17650043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515347-4D58-4581-9E7E-73B453D69BE7}" type="slidenum">
              <a:rPr kumimoji="1" lang="ja-JP" altLang="en-US" smtClean="0"/>
              <a:t>3</a:t>
            </a:fld>
            <a:endParaRPr kumimoji="1" lang="ja-JP" altLang="en-US"/>
          </a:p>
        </p:txBody>
      </p:sp>
    </p:spTree>
    <p:extLst>
      <p:ext uri="{BB962C8B-B14F-4D97-AF65-F5344CB8AC3E}">
        <p14:creationId xmlns:p14="http://schemas.microsoft.com/office/powerpoint/2010/main" val="321857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515347-4D58-4581-9E7E-73B453D69BE7}" type="slidenum">
              <a:rPr kumimoji="1" lang="ja-JP" altLang="en-US" smtClean="0"/>
              <a:t>6</a:t>
            </a:fld>
            <a:endParaRPr kumimoji="1" lang="ja-JP" altLang="en-US"/>
          </a:p>
        </p:txBody>
      </p:sp>
    </p:spTree>
    <p:extLst>
      <p:ext uri="{BB962C8B-B14F-4D97-AF65-F5344CB8AC3E}">
        <p14:creationId xmlns:p14="http://schemas.microsoft.com/office/powerpoint/2010/main" val="78528398"/>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F19231F-9772-44B3-A369-44179D65614A}" type="datetimeFigureOut">
              <a:rPr kumimoji="1" lang="ja-JP" altLang="en-US" smtClean="0"/>
              <a:t>2018/3/27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12B1DE-C137-4246-8B0F-7729559C7207}" type="slidenum">
              <a:rPr kumimoji="1" lang="ja-JP" altLang="en-US" smtClean="0"/>
              <a:t>‹#›</a:t>
            </a:fld>
            <a:endParaRPr kumimoji="1" lang="ja-JP" altLang="en-US"/>
          </a:p>
        </p:txBody>
      </p:sp>
    </p:spTree>
    <p:extLst>
      <p:ext uri="{BB962C8B-B14F-4D97-AF65-F5344CB8AC3E}">
        <p14:creationId xmlns:p14="http://schemas.microsoft.com/office/powerpoint/2010/main" val="364745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19231F-9772-44B3-A369-44179D65614A}" type="datetimeFigureOut">
              <a:rPr kumimoji="1" lang="ja-JP" altLang="en-US" smtClean="0"/>
              <a:t>2018/3/27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12B1DE-C137-4246-8B0F-7729559C7207}" type="slidenum">
              <a:rPr kumimoji="1" lang="ja-JP" altLang="en-US" smtClean="0"/>
              <a:t>‹#›</a:t>
            </a:fld>
            <a:endParaRPr kumimoji="1" lang="ja-JP" altLang="en-US"/>
          </a:p>
        </p:txBody>
      </p:sp>
    </p:spTree>
    <p:extLst>
      <p:ext uri="{BB962C8B-B14F-4D97-AF65-F5344CB8AC3E}">
        <p14:creationId xmlns:p14="http://schemas.microsoft.com/office/powerpoint/2010/main" val="242583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19231F-9772-44B3-A369-44179D65614A}" type="datetimeFigureOut">
              <a:rPr kumimoji="1" lang="ja-JP" altLang="en-US" smtClean="0"/>
              <a:t>2018/3/27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12B1DE-C137-4246-8B0F-7729559C7207}" type="slidenum">
              <a:rPr kumimoji="1" lang="ja-JP" altLang="en-US" smtClean="0"/>
              <a:t>‹#›</a:t>
            </a:fld>
            <a:endParaRPr kumimoji="1" lang="ja-JP" altLang="en-US"/>
          </a:p>
        </p:txBody>
      </p:sp>
    </p:spTree>
    <p:extLst>
      <p:ext uri="{BB962C8B-B14F-4D97-AF65-F5344CB8AC3E}">
        <p14:creationId xmlns:p14="http://schemas.microsoft.com/office/powerpoint/2010/main" val="394628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19231F-9772-44B3-A369-44179D65614A}" type="datetimeFigureOut">
              <a:rPr kumimoji="1" lang="ja-JP" altLang="en-US" smtClean="0"/>
              <a:t>2018/3/27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12B1DE-C137-4246-8B0F-7729559C7207}" type="slidenum">
              <a:rPr kumimoji="1" lang="ja-JP" altLang="en-US" smtClean="0"/>
              <a:t>‹#›</a:t>
            </a:fld>
            <a:endParaRPr kumimoji="1" lang="ja-JP" altLang="en-US"/>
          </a:p>
        </p:txBody>
      </p:sp>
    </p:spTree>
    <p:extLst>
      <p:ext uri="{BB962C8B-B14F-4D97-AF65-F5344CB8AC3E}">
        <p14:creationId xmlns:p14="http://schemas.microsoft.com/office/powerpoint/2010/main" val="2445676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F19231F-9772-44B3-A369-44179D65614A}" type="datetimeFigureOut">
              <a:rPr kumimoji="1" lang="ja-JP" altLang="en-US" smtClean="0"/>
              <a:t>2018/3/27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12B1DE-C137-4246-8B0F-7729559C7207}" type="slidenum">
              <a:rPr kumimoji="1" lang="ja-JP" altLang="en-US" smtClean="0"/>
              <a:t>‹#›</a:t>
            </a:fld>
            <a:endParaRPr kumimoji="1" lang="ja-JP" altLang="en-US"/>
          </a:p>
        </p:txBody>
      </p:sp>
    </p:spTree>
    <p:extLst>
      <p:ext uri="{BB962C8B-B14F-4D97-AF65-F5344CB8AC3E}">
        <p14:creationId xmlns:p14="http://schemas.microsoft.com/office/powerpoint/2010/main" val="11771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F19231F-9772-44B3-A369-44179D65614A}" type="datetimeFigureOut">
              <a:rPr kumimoji="1" lang="ja-JP" altLang="en-US" smtClean="0"/>
              <a:t>2018/3/27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12B1DE-C137-4246-8B0F-7729559C7207}" type="slidenum">
              <a:rPr kumimoji="1" lang="ja-JP" altLang="en-US" smtClean="0"/>
              <a:t>‹#›</a:t>
            </a:fld>
            <a:endParaRPr kumimoji="1" lang="ja-JP" altLang="en-US"/>
          </a:p>
        </p:txBody>
      </p:sp>
    </p:spTree>
    <p:extLst>
      <p:ext uri="{BB962C8B-B14F-4D97-AF65-F5344CB8AC3E}">
        <p14:creationId xmlns:p14="http://schemas.microsoft.com/office/powerpoint/2010/main" val="318408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F19231F-9772-44B3-A369-44179D65614A}" type="datetimeFigureOut">
              <a:rPr kumimoji="1" lang="ja-JP" altLang="en-US" smtClean="0"/>
              <a:t>2018/3/27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12B1DE-C137-4246-8B0F-7729559C7207}" type="slidenum">
              <a:rPr kumimoji="1" lang="ja-JP" altLang="en-US" smtClean="0"/>
              <a:t>‹#›</a:t>
            </a:fld>
            <a:endParaRPr kumimoji="1" lang="ja-JP" altLang="en-US"/>
          </a:p>
        </p:txBody>
      </p:sp>
    </p:spTree>
    <p:extLst>
      <p:ext uri="{BB962C8B-B14F-4D97-AF65-F5344CB8AC3E}">
        <p14:creationId xmlns:p14="http://schemas.microsoft.com/office/powerpoint/2010/main" val="260233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F19231F-9772-44B3-A369-44179D65614A}" type="datetimeFigureOut">
              <a:rPr kumimoji="1" lang="ja-JP" altLang="en-US" smtClean="0"/>
              <a:t>2018/3/27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12B1DE-C137-4246-8B0F-7729559C7207}" type="slidenum">
              <a:rPr kumimoji="1" lang="ja-JP" altLang="en-US" smtClean="0"/>
              <a:t>‹#›</a:t>
            </a:fld>
            <a:endParaRPr kumimoji="1" lang="ja-JP" altLang="en-US"/>
          </a:p>
        </p:txBody>
      </p:sp>
    </p:spTree>
    <p:extLst>
      <p:ext uri="{BB962C8B-B14F-4D97-AF65-F5344CB8AC3E}">
        <p14:creationId xmlns:p14="http://schemas.microsoft.com/office/powerpoint/2010/main" val="216860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9231F-9772-44B3-A369-44179D65614A}" type="datetimeFigureOut">
              <a:rPr kumimoji="1" lang="ja-JP" altLang="en-US" smtClean="0"/>
              <a:t>2018/3/27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12B1DE-C137-4246-8B0F-7729559C7207}" type="slidenum">
              <a:rPr kumimoji="1" lang="ja-JP" altLang="en-US" smtClean="0"/>
              <a:t>‹#›</a:t>
            </a:fld>
            <a:endParaRPr kumimoji="1" lang="ja-JP" altLang="en-US"/>
          </a:p>
        </p:txBody>
      </p:sp>
    </p:spTree>
    <p:extLst>
      <p:ext uri="{BB962C8B-B14F-4D97-AF65-F5344CB8AC3E}">
        <p14:creationId xmlns:p14="http://schemas.microsoft.com/office/powerpoint/2010/main" val="375066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F19231F-9772-44B3-A369-44179D65614A}" type="datetimeFigureOut">
              <a:rPr kumimoji="1" lang="ja-JP" altLang="en-US" smtClean="0"/>
              <a:t>2018/3/27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12B1DE-C137-4246-8B0F-7729559C7207}" type="slidenum">
              <a:rPr kumimoji="1" lang="ja-JP" altLang="en-US" smtClean="0"/>
              <a:t>‹#›</a:t>
            </a:fld>
            <a:endParaRPr kumimoji="1" lang="ja-JP" altLang="en-US"/>
          </a:p>
        </p:txBody>
      </p:sp>
    </p:spTree>
    <p:extLst>
      <p:ext uri="{BB962C8B-B14F-4D97-AF65-F5344CB8AC3E}">
        <p14:creationId xmlns:p14="http://schemas.microsoft.com/office/powerpoint/2010/main" val="363149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F19231F-9772-44B3-A369-44179D65614A}" type="datetimeFigureOut">
              <a:rPr kumimoji="1" lang="ja-JP" altLang="en-US" smtClean="0"/>
              <a:t>2018/3/27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12B1DE-C137-4246-8B0F-7729559C7207}" type="slidenum">
              <a:rPr kumimoji="1" lang="ja-JP" altLang="en-US" smtClean="0"/>
              <a:t>‹#›</a:t>
            </a:fld>
            <a:endParaRPr kumimoji="1" lang="ja-JP" altLang="en-US"/>
          </a:p>
        </p:txBody>
      </p:sp>
    </p:spTree>
    <p:extLst>
      <p:ext uri="{BB962C8B-B14F-4D97-AF65-F5344CB8AC3E}">
        <p14:creationId xmlns:p14="http://schemas.microsoft.com/office/powerpoint/2010/main" val="188574841"/>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9231F-9772-44B3-A369-44179D65614A}" type="datetimeFigureOut">
              <a:rPr kumimoji="1" lang="ja-JP" altLang="en-US" smtClean="0"/>
              <a:t>2018/3/27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2B1DE-C137-4246-8B0F-7729559C7207}" type="slidenum">
              <a:rPr kumimoji="1" lang="ja-JP" altLang="en-US" smtClean="0"/>
              <a:t>‹#›</a:t>
            </a:fld>
            <a:endParaRPr kumimoji="1" lang="ja-JP" altLang="en-US"/>
          </a:p>
        </p:txBody>
      </p:sp>
    </p:spTree>
    <p:extLst>
      <p:ext uri="{BB962C8B-B14F-4D97-AF65-F5344CB8AC3E}">
        <p14:creationId xmlns:p14="http://schemas.microsoft.com/office/powerpoint/2010/main" val="2017027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2.xml.rels><?xml version="1.0" encoding="UTF-8" ?><Relationships xmlns="http://schemas.openxmlformats.org/package/2006/relationships"><Relationship Target="../media/image2.png" Type="http://schemas.openxmlformats.org/officeDocument/2006/relationships/image" Id="rId3"></Relationship><Relationship Target="../media/image1.png" Type="http://schemas.openxmlformats.org/officeDocument/2006/relationships/image" Id="rId2"></Relationship><Relationship Target="../slideLayouts/slideLayout7.xml" Type="http://schemas.openxmlformats.org/officeDocument/2006/relationships/slideLayout" Id="rId1"></Relationship></Relationships>
</file>

<file path=ppt/slides/_rels/slide3.xml.rels><?xml version="1.0" encoding="UTF-8" ?><Relationships xmlns="http://schemas.openxmlformats.org/package/2006/relationships"><Relationship Target="../media/image3.png" Type="http://schemas.openxmlformats.org/officeDocument/2006/relationships/image" Id="rId3"></Relationship><Relationship Target="../notesSlides/notesSlide1.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4.xml.rels><?xml version="1.0" encoding="UTF-8" ?><Relationships xmlns="http://schemas.openxmlformats.org/package/2006/relationships"><Relationship Target="../media/image4.png" Type="http://schemas.openxmlformats.org/officeDocument/2006/relationships/image" Id="rId2"></Relationship><Relationship Target="../slideLayouts/slideLayout2.xml" Type="http://schemas.openxmlformats.org/officeDocument/2006/relationships/slideLayout" Id="rId1"></Relationship></Relationships>
</file>

<file path=ppt/slides/_rels/slide5.xml.rels><?xml version="1.0" encoding="UTF-8" ?><Relationships xmlns="http://schemas.openxmlformats.org/package/2006/relationships"><Relationship Target="../media/image5.png" Type="http://schemas.openxmlformats.org/officeDocument/2006/relationships/image" Id="rId2"></Relationship><Relationship Target="../slideLayouts/slideLayout2.xml" Type="http://schemas.openxmlformats.org/officeDocument/2006/relationships/slideLayout" Id="rId1"></Relationship></Relationships>
</file>

<file path=ppt/slides/_rels/slide6.xml.rels><?xml version="1.0" encoding="UTF-8" ?><Relationships xmlns="http://schemas.openxmlformats.org/package/2006/relationships"><Relationship Target="../media/image6.png" Type="http://schemas.openxmlformats.org/officeDocument/2006/relationships/image" Id="rId3"></Relationship><Relationship Target="../notesSlides/notesSlide2.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7.xml.rels><?xml version="1.0" encoding="UTF-8" ?><Relationships xmlns="http://schemas.openxmlformats.org/package/2006/relationships"><Relationship Target="../media/hdphoto1.wdp" Type="http://schemas.microsoft.com/office/2007/relationships/hdphoto" Id="rId3"></Relationship><Relationship Target="../media/image7.png" Type="http://schemas.openxmlformats.org/officeDocument/2006/relationships/image" Id="rId2"></Relationship><Relationship Target="../slideLayouts/slideLayout7.xml" Type="http://schemas.openxmlformats.org/officeDocument/2006/relationships/slideLayout" Id="rId1"></Relationship><Relationship Target="../media/hdphoto2.wdp" Type="http://schemas.microsoft.com/office/2007/relationships/hdphoto" Id="rId5"></Relationship><Relationship Target="../media/image8.png" Type="http://schemas.openxmlformats.org/officeDocument/2006/relationships/image" Id="rId4"></Relationship></Relationships>
</file>

<file path=ppt/slides/_rels/slide8.xml.rels><?xml version="1.0" encoding="UTF-8" ?><Relationships xmlns="http://schemas.openxmlformats.org/package/2006/relationships"><Relationship Target="../media/image10.png" Type="http://schemas.openxmlformats.org/officeDocument/2006/relationships/image" Id="rId3"></Relationship><Relationship Target="../media/image9.png" Type="http://schemas.openxmlformats.org/officeDocument/2006/relationships/image" Id="rId2"></Relationship><Relationship Target="../slideLayouts/slideLayout7.xml" Type="http://schemas.openxmlformats.org/officeDocument/2006/relationships/slideLayout" Id="rId1"></Relationship><Relationship Target="../media/image11.png" Type="http://schemas.openxmlformats.org/officeDocument/2006/relationships/image" Id="rId4"></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187624" y="1172345"/>
            <a:ext cx="5832648" cy="11378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3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他</a:t>
            </a:r>
            <a:endParaRPr lang="en-US" altLang="ja-JP" sz="3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475656" y="2625803"/>
            <a:ext cx="727280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夢洲まちづくり構想</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花博記念公園鶴見緑地の活性化に</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関西広域連合の取組について</a:t>
            </a:r>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7884368" y="116632"/>
            <a:ext cx="1024054" cy="470412"/>
          </a:xfrm>
          <a:prstGeom prst="roundRect">
            <a:avLst>
              <a:gd name="adj" fmla="val 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資料３</a:t>
            </a:r>
            <a:endParaRPr lang="en-US" altLang="ja-JP"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656043" y="6597352"/>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23751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8222" y="0"/>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3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夢洲まちづくり構想</a:t>
            </a:r>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94520" y="685838"/>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rotWithShape="1">
          <a:blip r:embed="rId2"/>
          <a:srcRect l="61583" t="27578" r="4793" b="7501"/>
          <a:stretch/>
        </p:blipFill>
        <p:spPr>
          <a:xfrm>
            <a:off x="5839586" y="1799627"/>
            <a:ext cx="3042305" cy="1583421"/>
          </a:xfrm>
          <a:prstGeom prst="rect">
            <a:avLst/>
          </a:prstGeom>
        </p:spPr>
      </p:pic>
      <p:pic>
        <p:nvPicPr>
          <p:cNvPr id="7" name="図 6"/>
          <p:cNvPicPr>
            <a:picLocks noChangeAspect="1"/>
          </p:cNvPicPr>
          <p:nvPr/>
        </p:nvPicPr>
        <p:blipFill>
          <a:blip r:embed="rId3"/>
          <a:stretch>
            <a:fillRect/>
          </a:stretch>
        </p:blipFill>
        <p:spPr>
          <a:xfrm>
            <a:off x="2535172" y="4108031"/>
            <a:ext cx="6608828" cy="2741318"/>
          </a:xfrm>
          <a:prstGeom prst="rect">
            <a:avLst/>
          </a:prstGeom>
        </p:spPr>
      </p:pic>
      <p:sp>
        <p:nvSpPr>
          <p:cNvPr id="8" name="正方形/長方形 7"/>
          <p:cNvSpPr/>
          <p:nvPr/>
        </p:nvSpPr>
        <p:spPr>
          <a:xfrm>
            <a:off x="119869" y="4108031"/>
            <a:ext cx="2007281" cy="369332"/>
          </a:xfrm>
          <a:prstGeom prst="rect">
            <a:avLst/>
          </a:prstGeom>
        </p:spPr>
        <p:txBody>
          <a:bodyPr wrap="none">
            <a:spAutoFit/>
          </a:bodyPr>
          <a:lstStyle/>
          <a:p>
            <a:r>
              <a:rPr lang="ja-JP" altLang="en-US" b="1" u="sng" dirty="0" smtClean="0">
                <a:latin typeface="Meiryo UI" panose="020B0604030504040204" pitchFamily="50" charset="-128"/>
                <a:ea typeface="Meiryo UI" panose="020B0604030504040204" pitchFamily="50" charset="-128"/>
              </a:rPr>
              <a:t>◆想定</a:t>
            </a:r>
            <a:r>
              <a:rPr lang="ja-JP" altLang="en-US" b="1" u="sng" dirty="0">
                <a:latin typeface="Meiryo UI" panose="020B0604030504040204" pitchFamily="50" charset="-128"/>
                <a:ea typeface="Meiryo UI" panose="020B0604030504040204" pitchFamily="50" charset="-128"/>
              </a:rPr>
              <a:t>スケジュール</a:t>
            </a:r>
            <a:endParaRPr lang="ja-JP" altLang="en-US" u="sng" dirty="0">
              <a:latin typeface="Meiryo UI" panose="020B0604030504040204" pitchFamily="50" charset="-128"/>
              <a:ea typeface="Meiryo UI" panose="020B0604030504040204" pitchFamily="50" charset="-128"/>
            </a:endParaRPr>
          </a:p>
        </p:txBody>
      </p:sp>
      <p:sp>
        <p:nvSpPr>
          <p:cNvPr id="9" name="正方形/長方形 8"/>
          <p:cNvSpPr/>
          <p:nvPr/>
        </p:nvSpPr>
        <p:spPr>
          <a:xfrm>
            <a:off x="47733" y="1324471"/>
            <a:ext cx="2151551" cy="369332"/>
          </a:xfrm>
          <a:prstGeom prst="rect">
            <a:avLst/>
          </a:prstGeom>
        </p:spPr>
        <p:txBody>
          <a:bodyPr wrap="none">
            <a:spAutoFit/>
          </a:bodyPr>
          <a:lstStyle/>
          <a:p>
            <a:r>
              <a:rPr lang="ja-JP" altLang="en-US" b="1" dirty="0" smtClean="0">
                <a:latin typeface="Meiryo UI" panose="020B0604030504040204" pitchFamily="50" charset="-128"/>
                <a:ea typeface="Meiryo UI" panose="020B0604030504040204" pitchFamily="50" charset="-128"/>
              </a:rPr>
              <a:t>・環境共生（抜粋）</a:t>
            </a:r>
            <a:endParaRPr lang="ja-JP" altLang="en-US" dirty="0">
              <a:latin typeface="Meiryo UI" panose="020B0604030504040204" pitchFamily="50" charset="-128"/>
              <a:ea typeface="Meiryo UI" panose="020B0604030504040204" pitchFamily="50" charset="-128"/>
            </a:endParaRPr>
          </a:p>
        </p:txBody>
      </p:sp>
      <p:sp>
        <p:nvSpPr>
          <p:cNvPr id="11" name="正方形/長方形 10"/>
          <p:cNvSpPr/>
          <p:nvPr/>
        </p:nvSpPr>
        <p:spPr>
          <a:xfrm>
            <a:off x="2672004" y="863896"/>
            <a:ext cx="5462714"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土地</a:t>
            </a:r>
            <a:r>
              <a:rPr lang="ja-JP" altLang="en-US" b="1" dirty="0" smtClean="0">
                <a:latin typeface="Meiryo UI" panose="020B0604030504040204" pitchFamily="50" charset="-128"/>
                <a:ea typeface="Meiryo UI" panose="020B0604030504040204" pitchFamily="50" charset="-128"/>
              </a:rPr>
              <a:t>利用　　都市基盤　　環境共生　　空間</a:t>
            </a:r>
            <a:r>
              <a:rPr lang="ja-JP" altLang="en-US" b="1" dirty="0">
                <a:latin typeface="Meiryo UI" panose="020B0604030504040204" pitchFamily="50" charset="-128"/>
                <a:ea typeface="Meiryo UI" panose="020B0604030504040204" pitchFamily="50" charset="-128"/>
              </a:rPr>
              <a:t>デザイン</a:t>
            </a:r>
          </a:p>
        </p:txBody>
      </p:sp>
      <p:sp>
        <p:nvSpPr>
          <p:cNvPr id="12" name="正方形/長方形 11"/>
          <p:cNvSpPr/>
          <p:nvPr/>
        </p:nvSpPr>
        <p:spPr>
          <a:xfrm>
            <a:off x="94520" y="845723"/>
            <a:ext cx="1951175" cy="369332"/>
          </a:xfrm>
          <a:prstGeom prst="rect">
            <a:avLst/>
          </a:prstGeom>
        </p:spPr>
        <p:txBody>
          <a:bodyPr wrap="none">
            <a:spAutoFit/>
          </a:bodyPr>
          <a:lstStyle/>
          <a:p>
            <a:r>
              <a:rPr lang="ja-JP" altLang="en-US" b="1" u="sng" dirty="0" smtClean="0">
                <a:latin typeface="Meiryo UI" panose="020B0604030504040204" pitchFamily="50" charset="-128"/>
                <a:ea typeface="Meiryo UI" panose="020B0604030504040204" pitchFamily="50" charset="-128"/>
              </a:rPr>
              <a:t>◆まちづくりの方針</a:t>
            </a:r>
            <a:endParaRPr lang="ja-JP" altLang="en-US" u="sng" dirty="0">
              <a:latin typeface="Meiryo UI" panose="020B0604030504040204" pitchFamily="50" charset="-128"/>
              <a:ea typeface="Meiryo UI" panose="020B0604030504040204" pitchFamily="50" charset="-128"/>
            </a:endParaRPr>
          </a:p>
        </p:txBody>
      </p:sp>
      <p:sp>
        <p:nvSpPr>
          <p:cNvPr id="14" name="正方形/長方形 13"/>
          <p:cNvSpPr/>
          <p:nvPr/>
        </p:nvSpPr>
        <p:spPr>
          <a:xfrm>
            <a:off x="119870" y="1790513"/>
            <a:ext cx="5853443" cy="2031325"/>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●３つ</a:t>
            </a:r>
            <a:r>
              <a:rPr lang="ja-JP" altLang="en-US" b="1" dirty="0">
                <a:latin typeface="Meiryo UI" panose="020B0604030504040204" pitchFamily="50" charset="-128"/>
                <a:ea typeface="Meiryo UI" panose="020B0604030504040204" pitchFamily="50" charset="-128"/>
              </a:rPr>
              <a:t>の “</a:t>
            </a:r>
            <a:r>
              <a:rPr lang="en-US" altLang="ja-JP" b="1" dirty="0">
                <a:latin typeface="Meiryo UI" panose="020B0604030504040204" pitchFamily="50" charset="-128"/>
                <a:ea typeface="Meiryo UI" panose="020B0604030504040204" pitchFamily="50" charset="-128"/>
              </a:rPr>
              <a:t>S” </a:t>
            </a:r>
            <a:r>
              <a:rPr lang="ja-JP" altLang="en-US" b="1" dirty="0">
                <a:latin typeface="Meiryo UI" panose="020B0604030504040204" pitchFamily="50" charset="-128"/>
                <a:ea typeface="Meiryo UI" panose="020B0604030504040204" pitchFamily="50" charset="-128"/>
              </a:rPr>
              <a:t>の視点「持続可能性（</a:t>
            </a:r>
            <a:r>
              <a:rPr lang="en-US" altLang="ja-JP" b="1" dirty="0">
                <a:latin typeface="Meiryo UI" panose="020B0604030504040204" pitchFamily="50" charset="-128"/>
                <a:ea typeface="Meiryo UI" panose="020B0604030504040204" pitchFamily="50" charset="-128"/>
              </a:rPr>
              <a:t>Sustainable</a:t>
            </a:r>
            <a:r>
              <a:rPr lang="ja-JP" altLang="en-US" b="1" dirty="0">
                <a:latin typeface="Meiryo UI" panose="020B0604030504040204" pitchFamily="50" charset="-128"/>
                <a:ea typeface="Meiryo UI" panose="020B0604030504040204" pitchFamily="50" charset="-128"/>
              </a:rPr>
              <a:t>）」、「安全・安心（</a:t>
            </a:r>
            <a:r>
              <a:rPr lang="en-US" altLang="ja-JP" b="1" dirty="0">
                <a:latin typeface="Meiryo UI" panose="020B0604030504040204" pitchFamily="50" charset="-128"/>
                <a:ea typeface="Meiryo UI" panose="020B0604030504040204" pitchFamily="50" charset="-128"/>
              </a:rPr>
              <a:t>Secure</a:t>
            </a:r>
            <a:r>
              <a:rPr lang="ja-JP" altLang="en-US" b="1" dirty="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ショーケース（</a:t>
            </a:r>
            <a:r>
              <a:rPr lang="en-US" altLang="ja-JP" b="1" dirty="0">
                <a:latin typeface="Meiryo UI" panose="020B0604030504040204" pitchFamily="50" charset="-128"/>
                <a:ea typeface="Meiryo UI" panose="020B0604030504040204" pitchFamily="50" charset="-128"/>
              </a:rPr>
              <a:t>Showcase</a:t>
            </a:r>
            <a:r>
              <a:rPr lang="ja-JP" altLang="en-US" b="1" dirty="0">
                <a:latin typeface="Meiryo UI" panose="020B0604030504040204" pitchFamily="50" charset="-128"/>
                <a:ea typeface="Meiryo UI" panose="020B0604030504040204" pitchFamily="50" charset="-128"/>
              </a:rPr>
              <a:t>）」を踏まえたゼロエミッション（脱炭素）の</a:t>
            </a:r>
            <a:r>
              <a:rPr lang="ja-JP" altLang="en-US" b="1" dirty="0" smtClean="0">
                <a:latin typeface="Meiryo UI" panose="020B0604030504040204" pitchFamily="50" charset="-128"/>
                <a:ea typeface="Meiryo UI" panose="020B0604030504040204" pitchFamily="50" charset="-128"/>
              </a:rPr>
              <a:t>まちづくり</a:t>
            </a:r>
            <a:r>
              <a:rPr lang="ja-JP" altLang="en-US" b="1" dirty="0">
                <a:latin typeface="Meiryo UI" panose="020B0604030504040204" pitchFamily="50" charset="-128"/>
                <a:ea typeface="Meiryo UI" panose="020B0604030504040204" pitchFamily="50" charset="-128"/>
              </a:rPr>
              <a:t>を</a:t>
            </a:r>
            <a:r>
              <a:rPr lang="ja-JP" altLang="en-US" b="1" dirty="0" smtClean="0">
                <a:latin typeface="Meiryo UI" panose="020B0604030504040204" pitchFamily="50" charset="-128"/>
                <a:ea typeface="Meiryo UI" panose="020B0604030504040204" pitchFamily="50" charset="-128"/>
              </a:rPr>
              <a:t>めざす</a:t>
            </a:r>
            <a:endParaRPr lang="en-US" altLang="ja-JP" b="1" dirty="0" smtClean="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ICT </a:t>
            </a:r>
            <a:r>
              <a:rPr lang="ja-JP" altLang="en-US" b="1" dirty="0">
                <a:latin typeface="Meiryo UI" panose="020B0604030504040204" pitchFamily="50" charset="-128"/>
                <a:ea typeface="Meiryo UI" panose="020B0604030504040204" pitchFamily="50" charset="-128"/>
              </a:rPr>
              <a:t>の活用により、効率的・効果的なエリアマネジメントを推進</a:t>
            </a:r>
            <a:r>
              <a:rPr lang="ja-JP" altLang="en-US" b="1" dirty="0" smtClean="0">
                <a:latin typeface="Meiryo UI" panose="020B0604030504040204" pitchFamily="50" charset="-128"/>
                <a:ea typeface="Meiryo UI" panose="020B0604030504040204" pitchFamily="50" charset="-128"/>
              </a:rPr>
              <a:t>する</a:t>
            </a:r>
            <a:endParaRPr lang="en-US" altLang="ja-JP" b="1" dirty="0" smtClean="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●自然環境の活用による環境共生都市を構築する</a:t>
            </a:r>
          </a:p>
        </p:txBody>
      </p:sp>
      <p:sp>
        <p:nvSpPr>
          <p:cNvPr id="15" name="角丸四角形 14"/>
          <p:cNvSpPr/>
          <p:nvPr/>
        </p:nvSpPr>
        <p:spPr>
          <a:xfrm>
            <a:off x="68762" y="1723937"/>
            <a:ext cx="9049480" cy="2075331"/>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正方形/長方形 16"/>
          <p:cNvSpPr/>
          <p:nvPr/>
        </p:nvSpPr>
        <p:spPr>
          <a:xfrm>
            <a:off x="5839586" y="3402214"/>
            <a:ext cx="3763634"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革新的なエリアマネジメントにつながる</a:t>
            </a:r>
            <a:r>
              <a:rPr lang="en-US" altLang="ja-JP" sz="1200" dirty="0">
                <a:latin typeface="Meiryo UI" panose="020B0604030504040204" pitchFamily="50" charset="-128"/>
                <a:ea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rPr>
              <a:t>イメージ</a:t>
            </a:r>
          </a:p>
        </p:txBody>
      </p:sp>
      <p:sp>
        <p:nvSpPr>
          <p:cNvPr id="13" name="正方形/長方形 12"/>
          <p:cNvSpPr/>
          <p:nvPr/>
        </p:nvSpPr>
        <p:spPr>
          <a:xfrm>
            <a:off x="8656043" y="80628"/>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58477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8656043" y="6597352"/>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157582" y="47"/>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3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花博記念公園鶴見緑地の活性化</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4-1</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コネクタ 33"/>
          <p:cNvCxnSpPr/>
          <p:nvPr/>
        </p:nvCxnSpPr>
        <p:spPr>
          <a:xfrm>
            <a:off x="94520" y="685838"/>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3"/>
          <a:stretch>
            <a:fillRect/>
          </a:stretch>
        </p:blipFill>
        <p:spPr>
          <a:xfrm>
            <a:off x="60630" y="1250441"/>
            <a:ext cx="9019384" cy="4971247"/>
          </a:xfrm>
          <a:prstGeom prst="rect">
            <a:avLst/>
          </a:prstGeom>
        </p:spPr>
      </p:pic>
    </p:spTree>
    <p:extLst>
      <p:ext uri="{BB962C8B-B14F-4D97-AF65-F5344CB8AC3E}">
        <p14:creationId xmlns:p14="http://schemas.microsoft.com/office/powerpoint/2010/main" val="141607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t="43784"/>
          <a:stretch/>
        </p:blipFill>
        <p:spPr>
          <a:xfrm>
            <a:off x="486882" y="3536784"/>
            <a:ext cx="7869878" cy="3298646"/>
          </a:xfrm>
          <a:prstGeom prst="rect">
            <a:avLst/>
          </a:prstGeom>
        </p:spPr>
      </p:pic>
      <p:cxnSp>
        <p:nvCxnSpPr>
          <p:cNvPr id="6" name="直線コネクタ 5"/>
          <p:cNvCxnSpPr/>
          <p:nvPr/>
        </p:nvCxnSpPr>
        <p:spPr>
          <a:xfrm>
            <a:off x="94520" y="685838"/>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14514" y="1119722"/>
            <a:ext cx="8654602" cy="646331"/>
          </a:xfrm>
          <a:prstGeom prst="rect">
            <a:avLst/>
          </a:prstGeom>
        </p:spPr>
        <p:txBody>
          <a:bodyPr wrap="square">
            <a:spAutoFit/>
          </a:bodyPr>
          <a:lstStyle/>
          <a:p>
            <a:r>
              <a:rPr lang="ja-JP" altLang="en-US" dirty="0" smtClean="0">
                <a:solidFill>
                  <a:srgbClr val="000000"/>
                </a:solidFill>
                <a:latin typeface="Meiryo UI" panose="020B0604030504040204" pitchFamily="50" charset="-128"/>
                <a:ea typeface="Meiryo UI" panose="020B0604030504040204" pitchFamily="50" charset="-128"/>
              </a:rPr>
              <a:t>再生可能エネルギーやクリーンエネルギーの最大限の活用と効率的なエネルギー利用により、</a:t>
            </a:r>
            <a:endParaRPr lang="en-US" altLang="ja-JP" dirty="0" smtClean="0">
              <a:solidFill>
                <a:srgbClr val="000000"/>
              </a:solidFill>
              <a:latin typeface="Meiryo UI" panose="020B0604030504040204" pitchFamily="50" charset="-128"/>
              <a:ea typeface="Meiryo UI" panose="020B0604030504040204" pitchFamily="50" charset="-128"/>
            </a:endParaRPr>
          </a:p>
          <a:p>
            <a:r>
              <a:rPr lang="ja-JP" altLang="en-US" dirty="0" smtClean="0">
                <a:solidFill>
                  <a:srgbClr val="000000"/>
                </a:solidFill>
                <a:latin typeface="Meiryo UI" panose="020B0604030504040204" pitchFamily="50" charset="-128"/>
                <a:ea typeface="Meiryo UI" panose="020B0604030504040204" pitchFamily="50" charset="-128"/>
              </a:rPr>
              <a:t>ゼロエミッション（脱炭素）の視点に立ったエネルギー活用のショーケース化等の取組が必要</a:t>
            </a: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2" name="角丸四角形 1"/>
          <p:cNvSpPr/>
          <p:nvPr/>
        </p:nvSpPr>
        <p:spPr>
          <a:xfrm>
            <a:off x="259966" y="953946"/>
            <a:ext cx="8654602" cy="977885"/>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正方形/長方形 7"/>
          <p:cNvSpPr/>
          <p:nvPr/>
        </p:nvSpPr>
        <p:spPr>
          <a:xfrm>
            <a:off x="259966" y="2028979"/>
            <a:ext cx="8654602" cy="1508105"/>
          </a:xfrm>
          <a:prstGeom prst="rect">
            <a:avLst/>
          </a:prstGeom>
        </p:spPr>
        <p:txBody>
          <a:bodyPr wrap="square">
            <a:spAutoFit/>
          </a:bodyPr>
          <a:lstStyle/>
          <a:p>
            <a:r>
              <a:rPr lang="ja-JP" altLang="en-US" sz="2000" b="1" dirty="0" smtClean="0">
                <a:solidFill>
                  <a:srgbClr val="000000"/>
                </a:solidFill>
                <a:latin typeface="Meiryo UI" panose="020B0604030504040204" pitchFamily="50" charset="-128"/>
                <a:ea typeface="Meiryo UI" panose="020B0604030504040204" pitchFamily="50" charset="-128"/>
              </a:rPr>
              <a:t>（１）「地の利」を活かした新しいエネルギーシステムの導入例</a:t>
            </a:r>
            <a:endParaRPr lang="en-US" altLang="ja-JP" sz="2000" b="1" dirty="0" smtClean="0">
              <a:solidFill>
                <a:srgbClr val="000000"/>
              </a:solidFill>
              <a:latin typeface="Meiryo UI" panose="020B0604030504040204" pitchFamily="50" charset="-128"/>
              <a:ea typeface="Meiryo UI" panose="020B0604030504040204" pitchFamily="50" charset="-128"/>
            </a:endParaRPr>
          </a:p>
          <a:p>
            <a:endParaRPr lang="en-US" altLang="ja-JP" dirty="0" smtClean="0">
              <a:solidFill>
                <a:srgbClr val="000000"/>
              </a:solidFill>
              <a:latin typeface="Meiryo UI" panose="020B0604030504040204" pitchFamily="50" charset="-128"/>
              <a:ea typeface="Meiryo UI" panose="020B0604030504040204" pitchFamily="50" charset="-128"/>
            </a:endParaRPr>
          </a:p>
          <a:p>
            <a:r>
              <a:rPr lang="ja-JP" altLang="en-US" dirty="0">
                <a:solidFill>
                  <a:srgbClr val="000000"/>
                </a:solidFill>
                <a:latin typeface="Meiryo UI" panose="020B0604030504040204" pitchFamily="50" charset="-128"/>
                <a:ea typeface="Meiryo UI" panose="020B0604030504040204" pitchFamily="50" charset="-128"/>
              </a:rPr>
              <a:t>　</a:t>
            </a:r>
            <a:r>
              <a:rPr lang="ja-JP" altLang="en-US" dirty="0" smtClean="0">
                <a:solidFill>
                  <a:srgbClr val="000000"/>
                </a:solidFill>
                <a:latin typeface="Meiryo UI" panose="020B0604030504040204" pitchFamily="50" charset="-128"/>
                <a:ea typeface="Meiryo UI" panose="020B0604030504040204" pitchFamily="50" charset="-128"/>
              </a:rPr>
              <a:t>　・クリーンエネルギー技術によるゼロエミッション（脱炭素）をめざす</a:t>
            </a:r>
            <a:endParaRPr lang="en-US" altLang="ja-JP" dirty="0" smtClean="0">
              <a:solidFill>
                <a:srgbClr val="000000"/>
              </a:solidFill>
              <a:latin typeface="Meiryo UI" panose="020B0604030504040204" pitchFamily="50" charset="-128"/>
              <a:ea typeface="Meiryo UI" panose="020B0604030504040204" pitchFamily="50" charset="-128"/>
            </a:endParaRPr>
          </a:p>
          <a:p>
            <a:r>
              <a:rPr lang="ja-JP" altLang="en-US" dirty="0" smtClean="0">
                <a:solidFill>
                  <a:srgbClr val="000000"/>
                </a:solidFill>
                <a:latin typeface="Meiryo UI" panose="020B0604030504040204" pitchFamily="50" charset="-128"/>
                <a:ea typeface="Meiryo UI" panose="020B0604030504040204" pitchFamily="50" charset="-128"/>
              </a:rPr>
              <a:t>　　・公園の特性（廃棄物処分跡地）や近接する焼却工場のエネルギー活用も検討</a:t>
            </a:r>
            <a:endParaRPr lang="en-US" altLang="ja-JP" dirty="0" smtClean="0">
              <a:solidFill>
                <a:srgbClr val="000000"/>
              </a:solidFill>
              <a:latin typeface="Meiryo UI" panose="020B0604030504040204" pitchFamily="50" charset="-128"/>
              <a:ea typeface="Meiryo UI" panose="020B0604030504040204" pitchFamily="50" charset="-128"/>
            </a:endParaRPr>
          </a:p>
          <a:p>
            <a:r>
              <a:rPr lang="ja-JP" altLang="en-US" dirty="0" smtClean="0">
                <a:solidFill>
                  <a:srgbClr val="000000"/>
                </a:solidFill>
                <a:latin typeface="Meiryo UI" panose="020B0604030504040204" pitchFamily="50" charset="-128"/>
                <a:ea typeface="Meiryo UI" panose="020B0604030504040204" pitchFamily="50" charset="-128"/>
              </a:rPr>
              <a:t>　　・自然エネルギーを活用した災害に強い公園づくり</a:t>
            </a:r>
            <a:endParaRPr lang="en-US" altLang="ja-JP" dirty="0" smtClean="0">
              <a:solidFill>
                <a:srgbClr val="000000"/>
              </a:solidFill>
              <a:latin typeface="Meiryo UI" panose="020B0604030504040204" pitchFamily="50" charset="-128"/>
              <a:ea typeface="Meiryo UI" panose="020B0604030504040204" pitchFamily="50" charset="-128"/>
            </a:endParaRPr>
          </a:p>
        </p:txBody>
      </p:sp>
      <p:sp>
        <p:nvSpPr>
          <p:cNvPr id="9" name="角丸四角形 8"/>
          <p:cNvSpPr/>
          <p:nvPr/>
        </p:nvSpPr>
        <p:spPr>
          <a:xfrm>
            <a:off x="157582" y="47"/>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3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花博記念公園鶴見緑地の活性化</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8656043" y="80628"/>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62980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t="14231"/>
          <a:stretch/>
        </p:blipFill>
        <p:spPr>
          <a:xfrm>
            <a:off x="489398" y="2166023"/>
            <a:ext cx="7521261" cy="4600282"/>
          </a:xfrm>
          <a:prstGeom prst="rect">
            <a:avLst/>
          </a:prstGeom>
        </p:spPr>
      </p:pic>
      <p:cxnSp>
        <p:nvCxnSpPr>
          <p:cNvPr id="6" name="直線コネクタ 5"/>
          <p:cNvCxnSpPr/>
          <p:nvPr/>
        </p:nvCxnSpPr>
        <p:spPr>
          <a:xfrm>
            <a:off x="94520" y="685838"/>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5166" y="754466"/>
            <a:ext cx="8654602" cy="1508105"/>
          </a:xfrm>
          <a:prstGeom prst="rect">
            <a:avLst/>
          </a:prstGeom>
        </p:spPr>
        <p:txBody>
          <a:bodyPr wrap="square">
            <a:spAutoFit/>
          </a:bodyPr>
          <a:lstStyle/>
          <a:p>
            <a:r>
              <a:rPr lang="ja-JP" altLang="en-US" sz="2000" b="1" dirty="0" smtClean="0">
                <a:solidFill>
                  <a:srgbClr val="000000"/>
                </a:solidFill>
                <a:latin typeface="Meiryo UI" panose="020B0604030504040204" pitchFamily="50" charset="-128"/>
                <a:ea typeface="Meiryo UI" panose="020B0604030504040204" pitchFamily="50" charset="-128"/>
              </a:rPr>
              <a:t>（２）園内施設をクリーンエネルギー利用のショーケースに</a:t>
            </a:r>
            <a:endParaRPr lang="en-US" altLang="ja-JP" sz="2000" b="1" dirty="0" smtClean="0">
              <a:solidFill>
                <a:srgbClr val="000000"/>
              </a:solidFill>
              <a:latin typeface="Meiryo UI" panose="020B0604030504040204" pitchFamily="50" charset="-128"/>
              <a:ea typeface="Meiryo UI" panose="020B0604030504040204" pitchFamily="50" charset="-128"/>
            </a:endParaRPr>
          </a:p>
          <a:p>
            <a:endParaRPr lang="en-US" altLang="ja-JP" dirty="0" smtClean="0">
              <a:solidFill>
                <a:srgbClr val="000000"/>
              </a:solidFill>
              <a:latin typeface="Meiryo UI" panose="020B0604030504040204" pitchFamily="50" charset="-128"/>
              <a:ea typeface="Meiryo UI" panose="020B0604030504040204" pitchFamily="50" charset="-128"/>
            </a:endParaRPr>
          </a:p>
          <a:p>
            <a:r>
              <a:rPr lang="ja-JP" altLang="en-US" dirty="0" smtClean="0">
                <a:solidFill>
                  <a:srgbClr val="000000"/>
                </a:solidFill>
                <a:latin typeface="Meiryo UI" panose="020B0604030504040204" pitchFamily="50" charset="-128"/>
                <a:ea typeface="Meiryo UI" panose="020B0604030504040204" pitchFamily="50" charset="-128"/>
              </a:rPr>
              <a:t>　　・園内設備への先導的なクリーンエネルギー技術の率先導入</a:t>
            </a:r>
            <a:endParaRPr lang="en-US" altLang="ja-JP" dirty="0" smtClean="0">
              <a:solidFill>
                <a:srgbClr val="000000"/>
              </a:solidFill>
              <a:latin typeface="Meiryo UI" panose="020B0604030504040204" pitchFamily="50" charset="-128"/>
              <a:ea typeface="Meiryo UI" panose="020B0604030504040204" pitchFamily="50" charset="-128"/>
            </a:endParaRPr>
          </a:p>
          <a:p>
            <a:r>
              <a:rPr lang="ja-JP" altLang="en-US" dirty="0" smtClean="0">
                <a:solidFill>
                  <a:srgbClr val="000000"/>
                </a:solidFill>
                <a:latin typeface="Meiryo UI" panose="020B0604030504040204" pitchFamily="50" charset="-128"/>
                <a:ea typeface="Meiryo UI" panose="020B0604030504040204" pitchFamily="50" charset="-128"/>
              </a:rPr>
              <a:t>　　・クリーンエネルギーを活用した利用者の利便性・快適性の向上</a:t>
            </a:r>
            <a:endParaRPr lang="en-US" altLang="ja-JP" dirty="0" smtClean="0">
              <a:solidFill>
                <a:srgbClr val="000000"/>
              </a:solidFill>
              <a:latin typeface="Meiryo UI" panose="020B0604030504040204" pitchFamily="50" charset="-128"/>
              <a:ea typeface="Meiryo UI" panose="020B0604030504040204" pitchFamily="50" charset="-128"/>
            </a:endParaRPr>
          </a:p>
          <a:p>
            <a:r>
              <a:rPr lang="ja-JP" altLang="en-US" dirty="0" smtClean="0">
                <a:solidFill>
                  <a:srgbClr val="000000"/>
                </a:solidFill>
                <a:latin typeface="Meiryo UI" panose="020B0604030504040204" pitchFamily="50" charset="-128"/>
                <a:ea typeface="Meiryo UI" panose="020B0604030504040204" pitchFamily="50" charset="-128"/>
              </a:rPr>
              <a:t>　　・利用者へのクリーンエネルギーの普及啓発・環境意識の向上</a:t>
            </a:r>
            <a:endParaRPr lang="en-US" altLang="ja-JP" dirty="0" smtClean="0">
              <a:solidFill>
                <a:srgbClr val="000000"/>
              </a:solidFill>
              <a:latin typeface="Meiryo UI" panose="020B0604030504040204" pitchFamily="50" charset="-128"/>
              <a:ea typeface="Meiryo UI" panose="020B0604030504040204" pitchFamily="50" charset="-128"/>
            </a:endParaRPr>
          </a:p>
        </p:txBody>
      </p:sp>
      <p:sp>
        <p:nvSpPr>
          <p:cNvPr id="8" name="角丸四角形 7"/>
          <p:cNvSpPr/>
          <p:nvPr/>
        </p:nvSpPr>
        <p:spPr>
          <a:xfrm>
            <a:off x="157582" y="47"/>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3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花博記念公園鶴見緑地の活性化</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4-3</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656043" y="6597352"/>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77181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57582" y="47"/>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3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花博記念公園鶴見緑地の活性化</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2400" b="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コネクタ 33"/>
          <p:cNvCxnSpPr/>
          <p:nvPr/>
        </p:nvCxnSpPr>
        <p:spPr>
          <a:xfrm>
            <a:off x="94520" y="685838"/>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3"/>
          <a:stretch>
            <a:fillRect/>
          </a:stretch>
        </p:blipFill>
        <p:spPr>
          <a:xfrm>
            <a:off x="0" y="1177496"/>
            <a:ext cx="9144000" cy="5048518"/>
          </a:xfrm>
          <a:prstGeom prst="rect">
            <a:avLst/>
          </a:prstGeom>
        </p:spPr>
      </p:pic>
      <p:sp>
        <p:nvSpPr>
          <p:cNvPr id="3" name="正方形/長方形 2"/>
          <p:cNvSpPr/>
          <p:nvPr/>
        </p:nvSpPr>
        <p:spPr>
          <a:xfrm>
            <a:off x="3412901" y="3940934"/>
            <a:ext cx="811369" cy="334851"/>
          </a:xfrm>
          <a:prstGeom prst="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正方形/長方形 7"/>
          <p:cNvSpPr/>
          <p:nvPr/>
        </p:nvSpPr>
        <p:spPr>
          <a:xfrm>
            <a:off x="4587267" y="4595611"/>
            <a:ext cx="1388530" cy="324000"/>
          </a:xfrm>
          <a:prstGeom prst="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正方形/長方形 8"/>
          <p:cNvSpPr/>
          <p:nvPr/>
        </p:nvSpPr>
        <p:spPr>
          <a:xfrm>
            <a:off x="8656043" y="80628"/>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8230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30806" y="3145758"/>
            <a:ext cx="4824000" cy="3690347"/>
          </a:xfrm>
          <a:prstGeom prst="rect">
            <a:avLst/>
          </a:prstGeom>
          <a:solidFill>
            <a:schemeClr val="bg1"/>
          </a:solidFill>
          <a:ln>
            <a:solidFill>
              <a:schemeClr val="accent1"/>
            </a:solidFill>
          </a:ln>
        </p:spPr>
        <p:txBody>
          <a:bodyPr wrap="square" lIns="99997" tIns="32649" rIns="33332" bIns="32649" rtlCol="0">
            <a:noAutofit/>
          </a:bodyPr>
          <a:lstStyle/>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pPr algn="r"/>
            <a:r>
              <a:rPr lang="ja-JP" altLang="en-US" sz="1000" dirty="0">
                <a:latin typeface="Meiryo UI" panose="020B0604030504040204" pitchFamily="50" charset="-128"/>
                <a:ea typeface="Meiryo UI" panose="020B0604030504040204" pitchFamily="50" charset="-128"/>
              </a:rPr>
              <a:t>　　</a:t>
            </a: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8610" y="4322792"/>
            <a:ext cx="3651485" cy="249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5029223" y="3934812"/>
            <a:ext cx="3919048" cy="2888458"/>
          </a:xfrm>
          <a:prstGeom prst="rect">
            <a:avLst/>
          </a:prstGeom>
          <a:noFill/>
          <a:ln>
            <a:solidFill>
              <a:schemeClr val="accent1"/>
            </a:solidFill>
          </a:ln>
        </p:spPr>
        <p:txBody>
          <a:bodyPr wrap="square" lIns="65296" tIns="32649" rIns="65296" bIns="32649" rtlCol="0">
            <a:noAutofit/>
          </a:bodyPr>
          <a:lstStyle/>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p:txBody>
      </p:sp>
      <p:pic>
        <p:nvPicPr>
          <p:cNvPr id="35" name="図 34"/>
          <p:cNvPicPr/>
          <p:nvPr/>
        </p:nvPicPr>
        <p:blipFill>
          <a:blip r:embed="rId4" cstate="print">
            <a:extLst>
              <a:ext uri="{BEBA8EAE-BF5A-486C-A8C5-ECC9F3942E4B}">
                <a14:imgProps xmlns:a14="http://schemas.microsoft.com/office/drawing/2010/main">
                  <a14:imgLayer r:embed="rId5">
                    <a14:imgEffect>
                      <a14:sharpenSoften amount="40000"/>
                    </a14:imgEffect>
                  </a14:imgLayer>
                </a14:imgProps>
              </a:ext>
              <a:ext uri="{28A0092B-C50C-407E-A947-70E740481C1C}">
                <a14:useLocalDpi xmlns:a14="http://schemas.microsoft.com/office/drawing/2010/main" val="0"/>
              </a:ext>
            </a:extLst>
          </a:blip>
          <a:stretch>
            <a:fillRect/>
          </a:stretch>
        </p:blipFill>
        <p:spPr>
          <a:xfrm>
            <a:off x="5428216" y="4443941"/>
            <a:ext cx="3121061" cy="2305841"/>
          </a:xfrm>
          <a:prstGeom prst="rect">
            <a:avLst/>
          </a:prstGeom>
        </p:spPr>
      </p:pic>
      <p:sp>
        <p:nvSpPr>
          <p:cNvPr id="4" name="テキスト ボックス 3"/>
          <p:cNvSpPr txBox="1"/>
          <p:nvPr/>
        </p:nvSpPr>
        <p:spPr>
          <a:xfrm>
            <a:off x="195728" y="643017"/>
            <a:ext cx="8752544" cy="728051"/>
          </a:xfrm>
          <a:prstGeom prst="rect">
            <a:avLst/>
          </a:prstGeom>
          <a:solidFill>
            <a:schemeClr val="tx2">
              <a:lumMod val="20000"/>
              <a:lumOff val="80000"/>
            </a:schemeClr>
          </a:solidFill>
          <a:ln>
            <a:solidFill>
              <a:schemeClr val="accent1"/>
            </a:solidFill>
          </a:ln>
        </p:spPr>
        <p:txBody>
          <a:bodyPr wrap="square" lIns="65296" tIns="166662" rIns="65296" bIns="32649" rtlCol="0">
            <a:noAutofit/>
          </a:bodyPr>
          <a:lstStyle/>
          <a:p>
            <a:endParaRPr lang="ja-JP" altLang="en-US" sz="10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26363" y="505860"/>
            <a:ext cx="4376271" cy="243694"/>
          </a:xfrm>
          <a:prstGeom prst="rect">
            <a:avLst/>
          </a:prstGeom>
          <a:solidFill>
            <a:schemeClr val="bg1"/>
          </a:solidFill>
          <a:ln>
            <a:solidFill>
              <a:srgbClr val="002060"/>
            </a:solidFill>
          </a:ln>
        </p:spPr>
        <p:txBody>
          <a:bodyPr wrap="square" lIns="65296" tIns="32649" rIns="65296" bIns="32649" rtlCol="0">
            <a:spAutoFit/>
          </a:bodyPr>
          <a:lstStyle/>
          <a:p>
            <a:pPr algn="ctr"/>
            <a:r>
              <a:rPr lang="ja-JP" altLang="en-US" sz="1100" dirty="0">
                <a:latin typeface="HGPｺﾞｼｯｸE" panose="020B0900000000000000" pitchFamily="50" charset="-128"/>
                <a:ea typeface="HGPｺﾞｼｯｸE" panose="020B0900000000000000" pitchFamily="50" charset="-128"/>
              </a:rPr>
              <a:t>関西広域連合における水素の利活用拡大に向けた取組み</a:t>
            </a:r>
          </a:p>
        </p:txBody>
      </p:sp>
      <p:sp>
        <p:nvSpPr>
          <p:cNvPr id="6" name="テキスト ボックス 5"/>
          <p:cNvSpPr txBox="1"/>
          <p:nvPr/>
        </p:nvSpPr>
        <p:spPr>
          <a:xfrm>
            <a:off x="195728" y="1534545"/>
            <a:ext cx="8752543" cy="1422857"/>
          </a:xfrm>
          <a:prstGeom prst="rect">
            <a:avLst/>
          </a:prstGeom>
          <a:solidFill>
            <a:schemeClr val="tx2">
              <a:lumMod val="20000"/>
              <a:lumOff val="80000"/>
            </a:schemeClr>
          </a:solidFill>
          <a:ln>
            <a:solidFill>
              <a:schemeClr val="accent1"/>
            </a:solidFill>
          </a:ln>
        </p:spPr>
        <p:txBody>
          <a:bodyPr wrap="square" lIns="99997" tIns="32649" rIns="99997" bIns="32649" rtlCol="0">
            <a:noAutofit/>
          </a:bodyPr>
          <a:lstStyle/>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p:txBody>
      </p:sp>
      <p:sp>
        <p:nvSpPr>
          <p:cNvPr id="14" name="角丸四角形 13"/>
          <p:cNvSpPr/>
          <p:nvPr/>
        </p:nvSpPr>
        <p:spPr>
          <a:xfrm>
            <a:off x="1371442" y="3042901"/>
            <a:ext cx="2090160" cy="205714"/>
          </a:xfrm>
          <a:prstGeom prst="roundRect">
            <a:avLst/>
          </a:prstGeom>
          <a:gradFill>
            <a:gsLst>
              <a:gs pos="0">
                <a:srgbClr val="002060"/>
              </a:gs>
              <a:gs pos="85000">
                <a:schemeClr val="accent5">
                  <a:shade val="93000"/>
                  <a:satMod val="130000"/>
                </a:schemeClr>
              </a:gs>
              <a:gs pos="100000">
                <a:schemeClr val="accent5">
                  <a:shade val="94000"/>
                  <a:satMod val="135000"/>
                </a:schemeClr>
              </a:gs>
            </a:gsLst>
          </a:gradFill>
          <a:effectLst/>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ja-JP" altLang="en-US" sz="1000" dirty="0">
                <a:latin typeface="HGPｺﾞｼｯｸE" panose="020B0900000000000000" pitchFamily="50" charset="-128"/>
                <a:ea typeface="HGPｺﾞｼｯｸE" panose="020B0900000000000000" pitchFamily="50" charset="-128"/>
              </a:rPr>
              <a:t>圏域内の先駆的な取組</a:t>
            </a:r>
          </a:p>
        </p:txBody>
      </p:sp>
      <p:sp>
        <p:nvSpPr>
          <p:cNvPr id="16" name="テキスト ボックス 15"/>
          <p:cNvSpPr txBox="1"/>
          <p:nvPr/>
        </p:nvSpPr>
        <p:spPr>
          <a:xfrm>
            <a:off x="107504" y="3249021"/>
            <a:ext cx="5160081" cy="971863"/>
          </a:xfrm>
          <a:prstGeom prst="rect">
            <a:avLst/>
          </a:prstGeom>
          <a:noFill/>
          <a:ln>
            <a:noFill/>
          </a:ln>
        </p:spPr>
        <p:txBody>
          <a:bodyPr wrap="square" lIns="99997" tIns="32649" rIns="33332" bIns="32649" rtlCol="0">
            <a:noAutofit/>
          </a:bodyPr>
          <a:lstStyle/>
          <a:p>
            <a:r>
              <a:rPr lang="ja-JP" altLang="en-US" sz="1000" dirty="0">
                <a:latin typeface="Meiryo UI" panose="020B0604030504040204" pitchFamily="50" charset="-128"/>
                <a:ea typeface="Meiryo UI" panose="020B0604030504040204" pitchFamily="50" charset="-128"/>
              </a:rPr>
              <a:t>全国に先駆け、水素関連の実証事業等が数多く実施。</a:t>
            </a:r>
            <a:endParaRPr lang="en-US" altLang="ja-JP" sz="1000" dirty="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・水素</a:t>
            </a:r>
            <a:r>
              <a:rPr lang="en-US" altLang="ja-JP" sz="1000" dirty="0" smtClean="0">
                <a:latin typeface="Meiryo UI" panose="020B0604030504040204" pitchFamily="50" charset="-128"/>
                <a:ea typeface="Meiryo UI" panose="020B0604030504040204" pitchFamily="50" charset="-128"/>
              </a:rPr>
              <a:t>CGS</a:t>
            </a:r>
            <a:r>
              <a:rPr lang="ja-JP" altLang="en-US" sz="1000" dirty="0" smtClean="0">
                <a:latin typeface="Meiryo UI" panose="020B0604030504040204" pitchFamily="50" charset="-128"/>
                <a:ea typeface="Meiryo UI" panose="020B0604030504040204" pitchFamily="50" charset="-128"/>
              </a:rPr>
              <a:t>活用スマートコミュニティ技術開発事業</a:t>
            </a:r>
            <a:r>
              <a:rPr lang="en-US" altLang="ja-JP" sz="1000" baseline="30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神戸市）</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・未利用褐炭由来水素大規模海上輸送ｻﾌﾟﾗｲﾁｪｰﾝ構築実証事業</a:t>
            </a:r>
            <a:r>
              <a:rPr lang="en-US" altLang="ja-JP" sz="1000" baseline="300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（神戸市）</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・燃料電池フォークリフトの実用化と最適水素インフラ整備の開発・実証事業</a:t>
            </a:r>
            <a:r>
              <a:rPr lang="ja-JP" altLang="en-US" sz="900" dirty="0" smtClean="0">
                <a:latin typeface="Meiryo UI" panose="020B0604030504040204" pitchFamily="50" charset="-128"/>
                <a:ea typeface="Meiryo UI" panose="020B0604030504040204" pitchFamily="50" charset="-128"/>
              </a:rPr>
              <a:t>（関西国際空港）</a:t>
            </a:r>
            <a:endParaRPr lang="en-US" altLang="ja-JP" sz="9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・固体酸化物形燃料電池による業務用・産業用システム実証および事業化検討</a:t>
            </a:r>
            <a:r>
              <a:rPr lang="en-US" altLang="ja-JP" sz="1000" baseline="30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（大阪府和泉市・大阪市）</a:t>
            </a:r>
            <a:endParaRPr lang="en-US" altLang="ja-JP" sz="9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p>
        </p:txBody>
      </p:sp>
      <p:sp>
        <p:nvSpPr>
          <p:cNvPr id="17" name="テキスト ボックス 16"/>
          <p:cNvSpPr txBox="1"/>
          <p:nvPr/>
        </p:nvSpPr>
        <p:spPr>
          <a:xfrm>
            <a:off x="5029223" y="3145759"/>
            <a:ext cx="3919049" cy="468000"/>
          </a:xfrm>
          <a:prstGeom prst="rect">
            <a:avLst/>
          </a:prstGeom>
          <a:noFill/>
          <a:ln>
            <a:solidFill>
              <a:schemeClr val="accent1"/>
            </a:solidFill>
          </a:ln>
        </p:spPr>
        <p:txBody>
          <a:bodyPr wrap="square" lIns="65296" tIns="32649" rIns="65296" bIns="32649" rtlCol="0">
            <a:noAutofit/>
          </a:bodyPr>
          <a:lstStyle/>
          <a:p>
            <a:r>
              <a:rPr lang="ja-JP" altLang="en-US" sz="1000" dirty="0">
                <a:latin typeface="Meiryo UI" panose="020B0604030504040204" pitchFamily="50" charset="-128"/>
                <a:ea typeface="Meiryo UI" panose="020B0604030504040204" pitchFamily="50" charset="-128"/>
              </a:rPr>
              <a:t>　</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大学等</a:t>
            </a:r>
            <a:r>
              <a:rPr lang="en-US" altLang="ja-JP" sz="1000" dirty="0">
                <a:latin typeface="Meiryo UI" panose="020B0604030504040204" pitchFamily="50" charset="-128"/>
                <a:ea typeface="Meiryo UI" panose="020B0604030504040204" pitchFamily="50" charset="-128"/>
              </a:rPr>
              <a:t>15</a:t>
            </a:r>
            <a:r>
              <a:rPr lang="ja-JP" altLang="en-US" sz="1000" dirty="0">
                <a:latin typeface="Meiryo UI" panose="020B0604030504040204" pitchFamily="50" charset="-128"/>
                <a:ea typeface="Meiryo UI" panose="020B0604030504040204" pitchFamily="50" charset="-128"/>
              </a:rPr>
              <a:t>校、産業支援機関・公設試験研究機関</a:t>
            </a:r>
            <a:r>
              <a:rPr lang="en-US" altLang="ja-JP" sz="1000" dirty="0">
                <a:latin typeface="Meiryo UI" panose="020B0604030504040204" pitchFamily="50" charset="-128"/>
                <a:ea typeface="Meiryo UI" panose="020B0604030504040204" pitchFamily="50" charset="-128"/>
              </a:rPr>
              <a:t>49</a:t>
            </a:r>
            <a:r>
              <a:rPr lang="ja-JP" altLang="en-US" sz="1000" dirty="0" smtClean="0">
                <a:latin typeface="Meiryo UI" panose="020B0604030504040204" pitchFamily="50" charset="-128"/>
                <a:ea typeface="Meiryo UI" panose="020B0604030504040204" pitchFamily="50" charset="-128"/>
              </a:rPr>
              <a:t>機関</a:t>
            </a:r>
            <a:endParaRPr lang="en-US" altLang="ja-JP" sz="1000" dirty="0">
              <a:latin typeface="Meiryo UI" panose="020B0604030504040204" pitchFamily="50" charset="-128"/>
              <a:ea typeface="Meiryo UI" panose="020B0604030504040204" pitchFamily="50" charset="-128"/>
            </a:endParaRPr>
          </a:p>
        </p:txBody>
      </p:sp>
      <p:sp>
        <p:nvSpPr>
          <p:cNvPr id="19" name="角丸四角形 18"/>
          <p:cNvSpPr/>
          <p:nvPr/>
        </p:nvSpPr>
        <p:spPr>
          <a:xfrm>
            <a:off x="5617080" y="3043284"/>
            <a:ext cx="2677857" cy="205714"/>
          </a:xfrm>
          <a:prstGeom prst="roundRect">
            <a:avLst/>
          </a:prstGeom>
          <a:gradFill>
            <a:gsLst>
              <a:gs pos="0">
                <a:srgbClr val="002060"/>
              </a:gs>
              <a:gs pos="85000">
                <a:schemeClr val="accent5">
                  <a:shade val="93000"/>
                  <a:satMod val="130000"/>
                </a:schemeClr>
              </a:gs>
              <a:gs pos="100000">
                <a:schemeClr val="accent5">
                  <a:shade val="94000"/>
                  <a:satMod val="135000"/>
                </a:schemeClr>
              </a:gs>
            </a:gsLst>
          </a:gradFill>
          <a:effectLst/>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ja-JP" altLang="en-US" sz="1000" dirty="0">
                <a:latin typeface="HGPｺﾞｼｯｸE" panose="020B0900000000000000" pitchFamily="50" charset="-128"/>
                <a:ea typeface="HGPｺﾞｼｯｸE" panose="020B0900000000000000" pitchFamily="50" charset="-128"/>
              </a:rPr>
              <a:t>大学等、産業支援機関・公設試験研究機関</a:t>
            </a:r>
          </a:p>
        </p:txBody>
      </p:sp>
      <p:sp>
        <p:nvSpPr>
          <p:cNvPr id="25" name="テキスト ボックス 24"/>
          <p:cNvSpPr txBox="1"/>
          <p:nvPr/>
        </p:nvSpPr>
        <p:spPr>
          <a:xfrm>
            <a:off x="5149742" y="4106259"/>
            <a:ext cx="3886754" cy="480053"/>
          </a:xfrm>
          <a:prstGeom prst="rect">
            <a:avLst/>
          </a:prstGeom>
          <a:noFill/>
          <a:ln>
            <a:noFill/>
          </a:ln>
        </p:spPr>
        <p:txBody>
          <a:bodyPr wrap="square" lIns="0" tIns="0" rIns="0" bIns="0" rtlCol="0">
            <a:noAutofit/>
          </a:bodyPr>
          <a:lstStyle/>
          <a:p>
            <a:r>
              <a:rPr lang="ja-JP" altLang="en-US" sz="1000" dirty="0">
                <a:latin typeface="Meiryo UI" panose="020B0604030504040204" pitchFamily="50" charset="-128"/>
                <a:ea typeface="Meiryo UI" panose="020B0604030504040204" pitchFamily="50" charset="-128"/>
              </a:rPr>
              <a:t>水素ステーションや燃料電池、それらの構成機器など水素関連産業分野に</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先進的に取り組む企業が数多く存在。　</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のべ</a:t>
            </a:r>
            <a:r>
              <a:rPr lang="en-US" altLang="ja-JP" sz="1000" dirty="0">
                <a:latin typeface="Meiryo UI" panose="020B0604030504040204" pitchFamily="50" charset="-128"/>
                <a:ea typeface="Meiryo UI" panose="020B0604030504040204" pitchFamily="50" charset="-128"/>
              </a:rPr>
              <a:t>58</a:t>
            </a:r>
            <a:r>
              <a:rPr lang="ja-JP" altLang="en-US" sz="1000" dirty="0">
                <a:latin typeface="Meiryo UI" panose="020B0604030504040204" pitchFamily="50" charset="-128"/>
                <a:ea typeface="Meiryo UI" panose="020B0604030504040204" pitchFamily="50" charset="-128"/>
              </a:rPr>
              <a:t>社</a:t>
            </a:r>
            <a:endParaRPr lang="ja-JP" altLang="en-US" sz="1000" b="1" dirty="0">
              <a:latin typeface="Meiryo UI" panose="020B0604030504040204" pitchFamily="50" charset="-128"/>
              <a:ea typeface="Meiryo UI" panose="020B0604030504040204" pitchFamily="50" charset="-128"/>
            </a:endParaRPr>
          </a:p>
        </p:txBody>
      </p:sp>
      <p:sp>
        <p:nvSpPr>
          <p:cNvPr id="20" name="角丸四角形 19"/>
          <p:cNvSpPr/>
          <p:nvPr/>
        </p:nvSpPr>
        <p:spPr>
          <a:xfrm>
            <a:off x="5715328" y="3847508"/>
            <a:ext cx="2677720" cy="205714"/>
          </a:xfrm>
          <a:prstGeom prst="roundRect">
            <a:avLst/>
          </a:prstGeom>
          <a:gradFill>
            <a:gsLst>
              <a:gs pos="0">
                <a:srgbClr val="002060"/>
              </a:gs>
              <a:gs pos="85000">
                <a:schemeClr val="accent5">
                  <a:shade val="93000"/>
                  <a:satMod val="130000"/>
                </a:schemeClr>
              </a:gs>
              <a:gs pos="100000">
                <a:schemeClr val="accent5">
                  <a:shade val="94000"/>
                  <a:satMod val="135000"/>
                </a:schemeClr>
              </a:gs>
            </a:gsLst>
          </a:gradFill>
          <a:effectLst/>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ja-JP" altLang="en-US" sz="1000" dirty="0">
                <a:latin typeface="HGPｺﾞｼｯｸE" panose="020B0900000000000000" pitchFamily="50" charset="-128"/>
                <a:ea typeface="HGPｺﾞｼｯｸE" panose="020B0900000000000000" pitchFamily="50" charset="-128"/>
              </a:rPr>
              <a:t>水素関連分野参入企業</a:t>
            </a:r>
          </a:p>
        </p:txBody>
      </p:sp>
      <p:sp>
        <p:nvSpPr>
          <p:cNvPr id="28" name="テキスト ボックス 27"/>
          <p:cNvSpPr txBox="1"/>
          <p:nvPr/>
        </p:nvSpPr>
        <p:spPr>
          <a:xfrm>
            <a:off x="357847" y="1428009"/>
            <a:ext cx="1992560" cy="243694"/>
          </a:xfrm>
          <a:prstGeom prst="rect">
            <a:avLst/>
          </a:prstGeom>
          <a:solidFill>
            <a:schemeClr val="bg1"/>
          </a:solidFill>
          <a:ln>
            <a:solidFill>
              <a:srgbClr val="002060"/>
            </a:solidFill>
          </a:ln>
        </p:spPr>
        <p:txBody>
          <a:bodyPr wrap="square" lIns="65296" tIns="32649" rIns="65296" bIns="32649" rtlCol="0">
            <a:spAutoFit/>
          </a:bodyPr>
          <a:lstStyle/>
          <a:p>
            <a:pPr algn="ctr"/>
            <a:r>
              <a:rPr lang="ja-JP" altLang="en-US" sz="1100" dirty="0">
                <a:latin typeface="HGPｺﾞｼｯｸE" panose="020B0900000000000000" pitchFamily="50" charset="-128"/>
                <a:ea typeface="HGPｺﾞｼｯｸE" panose="020B0900000000000000" pitchFamily="50" charset="-128"/>
              </a:rPr>
              <a:t>ポテンシャルマップの概要</a:t>
            </a:r>
          </a:p>
        </p:txBody>
      </p:sp>
      <p:sp>
        <p:nvSpPr>
          <p:cNvPr id="29" name="テキスト ボックス 28"/>
          <p:cNvSpPr txBox="1"/>
          <p:nvPr/>
        </p:nvSpPr>
        <p:spPr>
          <a:xfrm>
            <a:off x="391682" y="1671473"/>
            <a:ext cx="8429347" cy="544885"/>
          </a:xfrm>
          <a:prstGeom prst="rect">
            <a:avLst/>
          </a:prstGeom>
          <a:noFill/>
          <a:ln>
            <a:noFill/>
          </a:ln>
        </p:spPr>
        <p:txBody>
          <a:bodyPr wrap="square" lIns="99997" tIns="32649" rIns="99997" bIns="32649" rtlCol="0">
            <a:noAutofit/>
          </a:bodyPr>
          <a:lstStyle/>
          <a:p>
            <a:r>
              <a:rPr lang="ja-JP" altLang="en-US" sz="1000" dirty="0">
                <a:latin typeface="Meiryo UI" panose="020B0604030504040204" pitchFamily="50" charset="-128"/>
                <a:ea typeface="Meiryo UI" panose="020B0604030504040204" pitchFamily="50" charset="-128"/>
              </a:rPr>
              <a:t>○水素に関する先駆的な取組、大学、産業支援機関、水素関連分野参入企業等の現状、水素アプリケーションの普及状況　など</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2030</a:t>
            </a:r>
            <a:r>
              <a:rPr lang="ja-JP" altLang="en-US" sz="1000" dirty="0">
                <a:latin typeface="Meiryo UI" panose="020B0604030504040204" pitchFamily="50" charset="-128"/>
                <a:ea typeface="Meiryo UI" panose="020B0604030504040204" pitchFamily="50" charset="-128"/>
              </a:rPr>
              <a:t>年頃の水素アプリケーションの普及見込等、水素利活用の可能性（ポテンシャル）</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水素アプリケーションの普及台数等、定量的な予測が可能なものは、水素取扱量及び</a:t>
            </a:r>
            <a:r>
              <a:rPr lang="en-US" altLang="ja-JP" sz="800" dirty="0">
                <a:latin typeface="Meiryo UI" panose="020B0604030504040204" pitchFamily="50" charset="-128"/>
                <a:ea typeface="Meiryo UI" panose="020B0604030504040204" pitchFamily="50" charset="-128"/>
              </a:rPr>
              <a:t>CO2</a:t>
            </a:r>
            <a:r>
              <a:rPr lang="ja-JP" altLang="en-US" sz="800" dirty="0">
                <a:latin typeface="Meiryo UI" panose="020B0604030504040204" pitchFamily="50" charset="-128"/>
                <a:ea typeface="Meiryo UI" panose="020B0604030504040204" pitchFamily="50" charset="-128"/>
              </a:rPr>
              <a:t>排出量削減効果を試算。 </a:t>
            </a:r>
          </a:p>
        </p:txBody>
      </p:sp>
      <p:sp>
        <p:nvSpPr>
          <p:cNvPr id="30" name="テキスト ボックス 29"/>
          <p:cNvSpPr txBox="1"/>
          <p:nvPr/>
        </p:nvSpPr>
        <p:spPr>
          <a:xfrm>
            <a:off x="261045" y="814330"/>
            <a:ext cx="8752544" cy="419367"/>
          </a:xfrm>
          <a:prstGeom prst="rect">
            <a:avLst/>
          </a:prstGeom>
          <a:noFill/>
          <a:ln>
            <a:noFill/>
          </a:ln>
        </p:spPr>
        <p:txBody>
          <a:bodyPr wrap="square" lIns="65296" tIns="0" rIns="65296" bIns="32649" rtlCol="0">
            <a:noAutofit/>
          </a:bodyPr>
          <a:lstStyle/>
          <a:p>
            <a:r>
              <a:rPr lang="ja-JP" altLang="en-US" sz="1000" dirty="0">
                <a:latin typeface="Meiryo UI" panose="020B0604030504040204" pitchFamily="50" charset="-128"/>
                <a:ea typeface="Meiryo UI" panose="020B0604030504040204" pitchFamily="50" charset="-128"/>
              </a:rPr>
              <a:t>平成 </a:t>
            </a:r>
            <a:r>
              <a:rPr lang="en-US" altLang="ja-JP" sz="1000" dirty="0">
                <a:latin typeface="Meiryo UI" panose="020B0604030504040204" pitchFamily="50" charset="-128"/>
                <a:ea typeface="Meiryo UI" panose="020B0604030504040204" pitchFamily="50" charset="-128"/>
              </a:rPr>
              <a:t>29 </a:t>
            </a:r>
            <a:r>
              <a:rPr lang="ja-JP" altLang="en-US" sz="1000" dirty="0">
                <a:latin typeface="Meiryo UI" panose="020B0604030504040204" pitchFamily="50" charset="-128"/>
                <a:ea typeface="Meiryo UI" panose="020B0604030504040204" pitchFamily="50" charset="-128"/>
              </a:rPr>
              <a:t>年度から３ヵ年の計画で、「水素による関西しごと創生・低炭素まちづくりスタートアップ事業」として、国の地方創生推進交付金を活用し、</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2030</a:t>
            </a:r>
            <a:r>
              <a:rPr lang="ja-JP" altLang="en-US" sz="1000" dirty="0">
                <a:latin typeface="Meiryo UI" panose="020B0604030504040204" pitchFamily="50" charset="-128"/>
                <a:ea typeface="Meiryo UI" panose="020B0604030504040204" pitchFamily="50" charset="-128"/>
              </a:rPr>
              <a:t>年頃の実現を念頭に、関西における水素の製造、輸入・貯蔵、輸送、利活用までのサプライチェーン構想を策定する予定。</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29</a:t>
            </a:r>
            <a:r>
              <a:rPr lang="ja-JP" altLang="en-US" sz="1000" dirty="0">
                <a:latin typeface="Meiryo UI" panose="020B0604030504040204" pitchFamily="50" charset="-128"/>
                <a:ea typeface="Meiryo UI" panose="020B0604030504040204" pitchFamily="50" charset="-128"/>
              </a:rPr>
              <a:t>年度は、その基礎資料等とするため関西圏の水素ポテンシャル（現状・将来）を把握し、マップ化した。 </a:t>
            </a:r>
          </a:p>
        </p:txBody>
      </p:sp>
      <p:sp>
        <p:nvSpPr>
          <p:cNvPr id="36" name="テキスト ボックス 35"/>
          <p:cNvSpPr txBox="1"/>
          <p:nvPr/>
        </p:nvSpPr>
        <p:spPr>
          <a:xfrm>
            <a:off x="1306125" y="2151480"/>
            <a:ext cx="3237558" cy="204435"/>
          </a:xfrm>
          <a:prstGeom prst="rect">
            <a:avLst/>
          </a:prstGeom>
          <a:noFill/>
        </p:spPr>
        <p:txBody>
          <a:bodyPr wrap="square" lIns="65296" tIns="32649" rIns="65296" bIns="32649"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将来の水素ポテンシャル検討にあたっての基本的考え方</a:t>
            </a:r>
          </a:p>
        </p:txBody>
      </p:sp>
      <p:sp>
        <p:nvSpPr>
          <p:cNvPr id="18" name="大かっこ 17"/>
          <p:cNvSpPr/>
          <p:nvPr/>
        </p:nvSpPr>
        <p:spPr>
          <a:xfrm>
            <a:off x="1175490" y="2215686"/>
            <a:ext cx="4908678" cy="690440"/>
          </a:xfrm>
          <a:prstGeom prst="bracketPair">
            <a:avLst/>
          </a:prstGeom>
        </p:spPr>
        <p:style>
          <a:lnRef idx="1">
            <a:schemeClr val="accent1"/>
          </a:lnRef>
          <a:fillRef idx="0">
            <a:schemeClr val="accent1"/>
          </a:fillRef>
          <a:effectRef idx="0">
            <a:schemeClr val="accent1"/>
          </a:effectRef>
          <a:fontRef idx="minor">
            <a:schemeClr val="tx1"/>
          </a:fontRef>
        </p:style>
        <p:txBody>
          <a:bodyPr lIns="84664" tIns="42332" rIns="84664" bIns="42332" rtlCol="0" anchor="ctr"/>
          <a:lstStyle/>
          <a:p>
            <a:pPr algn="ctr"/>
            <a:endParaRPr kumimoji="1" lang="ja-JP" altLang="en-US"/>
          </a:p>
        </p:txBody>
      </p:sp>
      <p:sp>
        <p:nvSpPr>
          <p:cNvPr id="37" name="角丸四角形 36"/>
          <p:cNvSpPr/>
          <p:nvPr/>
        </p:nvSpPr>
        <p:spPr>
          <a:xfrm>
            <a:off x="1284774" y="2344859"/>
            <a:ext cx="5508020" cy="629846"/>
          </a:xfrm>
          <a:prstGeom prst="roundRect">
            <a:avLst>
              <a:gd name="adj" fmla="val 878"/>
            </a:avLst>
          </a:prstGeom>
          <a:noFill/>
          <a:ln w="9525" cap="flat" cmpd="sng" algn="ctr">
            <a:noFill/>
            <a:prstDash val="solid"/>
          </a:ln>
          <a:effectLst/>
        </p:spPr>
        <p:txBody>
          <a:bodyPr rot="0" spcFirstLastPara="0" vert="horz" wrap="square" lIns="66665" tIns="0" rIns="66665" bIns="0" numCol="1" spcCol="0" rtlCol="0" fromWordArt="0" anchor="t" anchorCtr="0" forceAA="0" compatLnSpc="1">
            <a:prstTxWarp prst="textNoShape">
              <a:avLst/>
            </a:prstTxWarp>
            <a:noAutofit/>
          </a:bodyPr>
          <a:lstStyle/>
          <a:p>
            <a:pPr indent="123469">
              <a:lnSpc>
                <a:spcPts val="1018"/>
              </a:lnSpc>
            </a:pPr>
            <a:r>
              <a:rPr lang="ja-JP" altLang="en-US"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水素・燃料電池戦略ロードマップ及び水素基本戦略を踏まえ、</a:t>
            </a:r>
            <a:endParaRPr lang="en-US" altLang="ja-JP"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indent="123469">
              <a:lnSpc>
                <a:spcPts val="1018"/>
              </a:lnSpc>
            </a:pPr>
            <a:r>
              <a:rPr lang="ja-JP" altLang="en-US"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海外からの未利用エネルギー由来の水素供給システムの本格導入</a:t>
            </a:r>
            <a:endParaRPr lang="en-US" altLang="ja-JP"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indent="123469">
              <a:lnSpc>
                <a:spcPts val="1018"/>
              </a:lnSpc>
            </a:pPr>
            <a:r>
              <a:rPr lang="ja-JP" altLang="en-US"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安価で安定的に環境負荷の少ない形で製造された水素による発電事業用水素発電の開始</a:t>
            </a:r>
            <a:endParaRPr lang="en-US" altLang="ja-JP"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indent="123469">
              <a:lnSpc>
                <a:spcPts val="1018"/>
              </a:lnSpc>
            </a:pPr>
            <a:r>
              <a:rPr lang="ja-JP" altLang="en-US" sz="9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を前提とし、圏域内の水素利活用拡大のシナリオを想定。</a:t>
            </a:r>
            <a:endParaRPr lang="ja-JP" altLang="en-US" sz="9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屈折矢印 6"/>
          <p:cNvSpPr/>
          <p:nvPr/>
        </p:nvSpPr>
        <p:spPr>
          <a:xfrm flipH="1">
            <a:off x="613453" y="2063611"/>
            <a:ext cx="522540" cy="497295"/>
          </a:xfrm>
          <a:prstGeom prst="ben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664" tIns="42332" rIns="84664" bIns="42332" rtlCol="0" anchor="ctr"/>
          <a:lstStyle/>
          <a:p>
            <a:pPr algn="ctr"/>
            <a:endParaRPr kumimoji="1" lang="ja-JP" altLang="en-US"/>
          </a:p>
        </p:txBody>
      </p:sp>
      <p:sp>
        <p:nvSpPr>
          <p:cNvPr id="32" name="テキスト ボックス 31"/>
          <p:cNvSpPr txBox="1"/>
          <p:nvPr/>
        </p:nvSpPr>
        <p:spPr>
          <a:xfrm>
            <a:off x="276030" y="4152154"/>
            <a:ext cx="849127" cy="194132"/>
          </a:xfrm>
          <a:prstGeom prst="rect">
            <a:avLst/>
          </a:prstGeom>
          <a:noFill/>
          <a:ln>
            <a:noFill/>
          </a:ln>
        </p:spPr>
        <p:txBody>
          <a:bodyPr wrap="square" lIns="99997" tIns="32649" rIns="33332" bIns="32649" rtlCol="0">
            <a:noAutofit/>
          </a:bodyPr>
          <a:lstStyle/>
          <a:p>
            <a:r>
              <a:rPr lang="ja-JP" altLang="en-US" sz="1000" dirty="0">
                <a:latin typeface="Meiryo UI" panose="020B0604030504040204" pitchFamily="50" charset="-128"/>
                <a:ea typeface="Meiryo UI" panose="020B0604030504040204" pitchFamily="50" charset="-128"/>
              </a:rPr>
              <a:t>など</a:t>
            </a:r>
            <a:r>
              <a:rPr lang="en-US" altLang="ja-JP" sz="1000" dirty="0">
                <a:latin typeface="Meiryo UI" panose="020B0604030504040204" pitchFamily="50" charset="-128"/>
                <a:ea typeface="Meiryo UI" panose="020B0604030504040204" pitchFamily="50" charset="-128"/>
              </a:rPr>
              <a:t>17</a:t>
            </a:r>
            <a:r>
              <a:rPr lang="ja-JP" altLang="en-US" sz="1000" dirty="0">
                <a:latin typeface="Meiryo UI" panose="020B0604030504040204" pitchFamily="50" charset="-128"/>
                <a:ea typeface="Meiryo UI" panose="020B0604030504040204" pitchFamily="50" charset="-128"/>
              </a:rPr>
              <a:t>事業</a:t>
            </a:r>
          </a:p>
        </p:txBody>
      </p:sp>
      <p:sp>
        <p:nvSpPr>
          <p:cNvPr id="33" name="テキスト ボックス 32"/>
          <p:cNvSpPr txBox="1"/>
          <p:nvPr/>
        </p:nvSpPr>
        <p:spPr>
          <a:xfrm>
            <a:off x="2030800" y="4209128"/>
            <a:ext cx="2933105" cy="183716"/>
          </a:xfrm>
          <a:prstGeom prst="rect">
            <a:avLst/>
          </a:prstGeom>
          <a:noFill/>
          <a:ln>
            <a:noFill/>
          </a:ln>
        </p:spPr>
        <p:txBody>
          <a:bodyPr wrap="square" lIns="0" tIns="0" rIns="0" bIns="0" rtlCol="0">
            <a:noAutofit/>
          </a:bodyPr>
          <a:lstStyle/>
          <a:p>
            <a:r>
              <a:rPr lang="en-US" altLang="ja-JP" sz="600" dirty="0">
                <a:latin typeface="Meiryo UI" panose="020B0604030504040204" pitchFamily="50" charset="-128"/>
                <a:ea typeface="Meiryo UI" panose="020B0604030504040204" pitchFamily="50" charset="-128"/>
              </a:rPr>
              <a:t>※NEDO</a:t>
            </a:r>
            <a:r>
              <a:rPr lang="ja-JP" altLang="en-US" sz="600" dirty="0">
                <a:latin typeface="Meiryo UI" panose="020B0604030504040204" pitchFamily="50" charset="-128"/>
                <a:ea typeface="Meiryo UI" panose="020B0604030504040204" pitchFamily="50" charset="-128"/>
              </a:rPr>
              <a:t>（国立研究開発法人　新エネルギー・産業技術総合開発機構）助成事業　</a:t>
            </a:r>
            <a:endParaRPr lang="ja-JP" altLang="en-US" sz="700" dirty="0">
              <a:latin typeface="Meiryo UI" panose="020B0604030504040204" pitchFamily="50" charset="-128"/>
              <a:ea typeface="Meiryo UI" panose="020B0604030504040204" pitchFamily="50" charset="-128"/>
            </a:endParaRPr>
          </a:p>
        </p:txBody>
      </p:sp>
      <p:sp>
        <p:nvSpPr>
          <p:cNvPr id="38" name="角丸四角形 37"/>
          <p:cNvSpPr/>
          <p:nvPr/>
        </p:nvSpPr>
        <p:spPr>
          <a:xfrm>
            <a:off x="157582" y="-115864"/>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28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連合の取組　</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関西圏の水素ポテンシャルマップ</a:t>
            </a:r>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コネクタ 38"/>
          <p:cNvCxnSpPr/>
          <p:nvPr/>
        </p:nvCxnSpPr>
        <p:spPr>
          <a:xfrm>
            <a:off x="94520" y="441137"/>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8656043" y="6597352"/>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7443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65093" y="3188985"/>
            <a:ext cx="9013589" cy="3600373"/>
          </a:xfrm>
          <a:prstGeom prst="rect">
            <a:avLst/>
          </a:prstGeom>
          <a:solidFill>
            <a:schemeClr val="bg1"/>
          </a:solidFill>
          <a:ln>
            <a:solidFill>
              <a:schemeClr val="accent1"/>
            </a:solidFill>
          </a:ln>
        </p:spPr>
        <p:txBody>
          <a:bodyPr wrap="square" lIns="99997" tIns="32649" rIns="33332" bIns="32649" rtlCol="0">
            <a:noAutofit/>
          </a:bodyPr>
          <a:lstStyle/>
          <a:p>
            <a:endParaRPr lang="en-US" altLang="ja-JP" sz="1000" dirty="0">
              <a:latin typeface="Meiryo UI" panose="020B0604030504040204" pitchFamily="50" charset="-128"/>
              <a:ea typeface="Meiryo UI" panose="020B0604030504040204" pitchFamily="50" charset="-128"/>
            </a:endParaRPr>
          </a:p>
          <a:p>
            <a:pPr algn="r"/>
            <a:endParaRPr lang="ja-JP" altLang="en-US" sz="1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65318" y="265845"/>
            <a:ext cx="9013589" cy="1748571"/>
          </a:xfrm>
          <a:prstGeom prst="rect">
            <a:avLst/>
          </a:prstGeom>
          <a:solidFill>
            <a:schemeClr val="bg1"/>
          </a:solidFill>
          <a:ln>
            <a:solidFill>
              <a:schemeClr val="accent1"/>
            </a:solidFill>
          </a:ln>
        </p:spPr>
        <p:txBody>
          <a:bodyPr wrap="square" lIns="99997" tIns="32649" rIns="33332" bIns="32649" rtlCol="0">
            <a:noAutofit/>
          </a:bodyPr>
          <a:lstStyle/>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pPr algn="r"/>
            <a:endParaRPr lang="ja-JP" altLang="en-US" sz="1000" dirty="0">
              <a:latin typeface="Meiryo UI" panose="020B0604030504040204" pitchFamily="50" charset="-128"/>
              <a:ea typeface="Meiryo UI" panose="020B0604030504040204" pitchFamily="50" charset="-128"/>
            </a:endParaRPr>
          </a:p>
        </p:txBody>
      </p:sp>
      <p:sp>
        <p:nvSpPr>
          <p:cNvPr id="2" name="角丸四角形 1"/>
          <p:cNvSpPr/>
          <p:nvPr/>
        </p:nvSpPr>
        <p:spPr>
          <a:xfrm>
            <a:off x="261415" y="116632"/>
            <a:ext cx="3330822" cy="205714"/>
          </a:xfrm>
          <a:prstGeom prst="roundRect">
            <a:avLst/>
          </a:prstGeom>
          <a:gradFill>
            <a:gsLst>
              <a:gs pos="0">
                <a:srgbClr val="002060"/>
              </a:gs>
              <a:gs pos="85000">
                <a:schemeClr val="accent5">
                  <a:shade val="93000"/>
                  <a:satMod val="130000"/>
                </a:schemeClr>
              </a:gs>
              <a:gs pos="100000">
                <a:schemeClr val="accent5">
                  <a:shade val="94000"/>
                  <a:satMod val="135000"/>
                </a:schemeClr>
              </a:gs>
            </a:gsLst>
          </a:gradFill>
          <a:effectLst/>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ja-JP" altLang="en-US" sz="1000" dirty="0">
                <a:latin typeface="HGPｺﾞｼｯｸE" panose="020B0900000000000000" pitchFamily="50" charset="-128"/>
                <a:ea typeface="HGPｺﾞｼｯｸE" panose="020B0900000000000000" pitchFamily="50" charset="-128"/>
              </a:rPr>
              <a:t>海外からの輸入水素による発電事業用の水素発電</a:t>
            </a:r>
          </a:p>
        </p:txBody>
      </p:sp>
      <p:sp>
        <p:nvSpPr>
          <p:cNvPr id="9" name="正方形/長方形 8"/>
          <p:cNvSpPr/>
          <p:nvPr/>
        </p:nvSpPr>
        <p:spPr>
          <a:xfrm>
            <a:off x="457368" y="1185440"/>
            <a:ext cx="5094394" cy="171448"/>
          </a:xfrm>
          <a:prstGeom prst="rect">
            <a:avLst/>
          </a:prstGeom>
          <a:noFill/>
          <a:ln w="6350" cap="flat" cmpd="sng" algn="ctr">
            <a:noFill/>
            <a:prstDash val="sysDot"/>
          </a:ln>
          <a:effectLst/>
        </p:spPr>
        <p:txBody>
          <a:bodyPr rot="0" spcFirstLastPara="0" vert="horz" wrap="square" lIns="33332" tIns="33332" rIns="33332" bIns="0" numCol="1" spcCol="0" rtlCol="0" fromWordArt="0" anchor="t" anchorCtr="0" forceAA="0" compatLnSpc="1">
            <a:prstTxWarp prst="textNoShape">
              <a:avLst/>
            </a:prstTxWarp>
            <a:noAutofit/>
          </a:bodyPr>
          <a:lstStyle/>
          <a:p>
            <a:pPr marL="123469" indent="-123469">
              <a:lnSpc>
                <a:spcPts val="1296"/>
              </a:lnSpc>
            </a:pPr>
            <a:r>
              <a:rPr lang="ja-JP" altLang="en-US" sz="800" kern="100" dirty="0">
                <a:latin typeface="Meiryo UI" panose="020B0604030504040204" pitchFamily="50" charset="-128"/>
                <a:ea typeface="Meiryo UI" panose="020B0604030504040204" pitchFamily="50" charset="-128"/>
                <a:cs typeface="Meiryo UI" panose="020B0604030504040204" pitchFamily="50" charset="-128"/>
              </a:rPr>
              <a:t>関西圏の既設のガスタービン発電所において、一定割合の水素混焼が実施されるものとし、水素の取扱量等を概算。</a:t>
            </a:r>
          </a:p>
          <a:p>
            <a:pPr>
              <a:lnSpc>
                <a:spcPts val="1296"/>
              </a:lnSpc>
            </a:pPr>
            <a:r>
              <a:rPr lang="en-US"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8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130808" y="342943"/>
            <a:ext cx="8747101" cy="792918"/>
          </a:xfrm>
          <a:prstGeom prst="roundRect">
            <a:avLst>
              <a:gd name="adj" fmla="val 878"/>
            </a:avLst>
          </a:prstGeom>
          <a:noFill/>
          <a:ln w="9525"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indent="123469"/>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発電事業用の大規模な水素発電は、技術開発の動向などから、天然ガスを燃料とする既設のガスタービン発電における、天然ガスと水素の混焼により導入が</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始まる</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indent="123469"/>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可能性</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が高い。</a:t>
            </a:r>
          </a:p>
          <a:p>
            <a:pPr indent="123469"/>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・天然ガスを燃料とするガスタービン発電所が立地するエリア　　堺・泉北エリア　・　姫路エリア</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indent="123469"/>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・水素発電技術の確立や国際水素サプライチェーンの構築に向けた取組なども進展</a:t>
            </a:r>
          </a:p>
          <a:p>
            <a:pPr indent="123469"/>
            <a:r>
              <a:rPr lang="en-US" sz="1000" kern="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年頃から、既設のガスタービン発電所を活用した輸入水素による水素発電の商用化の開始が期待される。</a:t>
            </a:r>
          </a:p>
        </p:txBody>
      </p:sp>
      <p:sp>
        <p:nvSpPr>
          <p:cNvPr id="12" name="正方形/長方形 11"/>
          <p:cNvSpPr/>
          <p:nvPr/>
        </p:nvSpPr>
        <p:spPr>
          <a:xfrm>
            <a:off x="1281154" y="1398862"/>
            <a:ext cx="2971373" cy="198053"/>
          </a:xfrm>
          <a:prstGeom prst="rect">
            <a:avLst/>
          </a:prstGeom>
          <a:noFill/>
          <a:ln w="6350" cap="flat" cmpd="sng" algn="ctr">
            <a:noFill/>
            <a:prstDash val="solid"/>
          </a:ln>
          <a:effectLst/>
        </p:spPr>
        <p:txBody>
          <a:bodyPr rot="0" spcFirstLastPara="0" vert="horz" wrap="square" lIns="33332" tIns="0" rIns="33332" bIns="0" numCol="1" spcCol="0" rtlCol="0" fromWordArt="0" anchor="ctr" anchorCtr="0" forceAA="0" compatLnSpc="1">
            <a:prstTxWarp prst="textNoShape">
              <a:avLst/>
            </a:prstTxWarp>
            <a:noAutofit/>
          </a:bodyPr>
          <a:lstStyle/>
          <a:p>
            <a:pPr>
              <a:lnSpc>
                <a:spcPts val="1018"/>
              </a:lnSpc>
            </a:pPr>
            <a:r>
              <a:rPr lang="ja-JP" altLang="en-US" sz="800" kern="100" dirty="0">
                <a:solidFill>
                  <a:srgbClr val="000000"/>
                </a:solidFill>
                <a:latin typeface="Century"/>
                <a:ea typeface="Meiryo UI"/>
                <a:cs typeface="Times New Roman"/>
              </a:rPr>
              <a:t>既設大規模ガスタービン発電所の発電容量　：　</a:t>
            </a:r>
            <a:r>
              <a:rPr lang="en-US" sz="800" b="1" kern="100">
                <a:solidFill>
                  <a:srgbClr val="000000"/>
                </a:solidFill>
                <a:latin typeface="Meiryo UI"/>
                <a:ea typeface="ＭＳ 明朝"/>
                <a:cs typeface="Times New Roman"/>
              </a:rPr>
              <a:t>7,5</a:t>
            </a:r>
            <a:r>
              <a:rPr lang="en-US" altLang="ja-JP" sz="800" b="1" kern="100">
                <a:solidFill>
                  <a:srgbClr val="000000"/>
                </a:solidFill>
                <a:latin typeface="Meiryo UI"/>
                <a:ea typeface="ＭＳ 明朝"/>
                <a:cs typeface="Times New Roman"/>
              </a:rPr>
              <a:t>24</a:t>
            </a:r>
            <a:r>
              <a:rPr lang="en-US" sz="800" b="1" kern="100">
                <a:solidFill>
                  <a:srgbClr val="000000"/>
                </a:solidFill>
                <a:latin typeface="Meiryo UI"/>
                <a:ea typeface="ＭＳ 明朝"/>
                <a:cs typeface="Times New Roman"/>
              </a:rPr>
              <a:t>.4</a:t>
            </a:r>
            <a:r>
              <a:rPr lang="ja-JP" altLang="en-US" sz="800" b="1" kern="100" dirty="0">
                <a:solidFill>
                  <a:srgbClr val="000000"/>
                </a:solidFill>
                <a:latin typeface="Century"/>
                <a:ea typeface="Meiryo UI"/>
                <a:cs typeface="Times New Roman"/>
              </a:rPr>
              <a:t>千</a:t>
            </a:r>
            <a:r>
              <a:rPr lang="en-US" sz="800" b="1" kern="100" dirty="0">
                <a:solidFill>
                  <a:srgbClr val="000000"/>
                </a:solidFill>
                <a:latin typeface="Century"/>
                <a:ea typeface="Meiryo UI"/>
                <a:cs typeface="Times New Roman"/>
              </a:rPr>
              <a:t>kW</a:t>
            </a:r>
            <a:endParaRPr lang="ja-JP" altLang="en-US" sz="1000" kern="100" dirty="0">
              <a:latin typeface="Century"/>
              <a:ea typeface="ＭＳ 明朝"/>
              <a:cs typeface="Times New Roman"/>
            </a:endParaRPr>
          </a:p>
        </p:txBody>
      </p:sp>
      <p:sp>
        <p:nvSpPr>
          <p:cNvPr id="14" name="正方形/長方形 13"/>
          <p:cNvSpPr/>
          <p:nvPr/>
        </p:nvSpPr>
        <p:spPr>
          <a:xfrm>
            <a:off x="323413" y="1165983"/>
            <a:ext cx="5094394" cy="822857"/>
          </a:xfrm>
          <a:prstGeom prst="rect">
            <a:avLst/>
          </a:prstGeom>
          <a:noFill/>
          <a:ln w="9525" cap="flat" cmpd="sng" algn="ctr">
            <a:solidFill>
              <a:srgbClr val="4F81BD"/>
            </a:solidFill>
            <a:prstDash val="sysDash"/>
          </a:ln>
          <a:effectLst/>
        </p:spPr>
        <p:txBody>
          <a:bodyPr rot="0" spcFirstLastPara="0" vert="horz" wrap="square" lIns="33332" tIns="33332" rIns="33332" bIns="0" numCol="1" spcCol="0" rtlCol="0" fromWordArt="0" anchor="t" anchorCtr="0" forceAA="0" compatLnSpc="1">
            <a:prstTxWarp prst="textNoShape">
              <a:avLst/>
            </a:prstTxWarp>
            <a:noAutofit/>
          </a:bodyPr>
          <a:lstStyle/>
          <a:p>
            <a:pPr marL="123469" indent="-123469">
              <a:lnSpc>
                <a:spcPts val="1296"/>
              </a:lnSpc>
            </a:pPr>
            <a:endParaRPr lang="ja-JP" altLang="en-US" sz="8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5318" y="2254638"/>
            <a:ext cx="9013589" cy="720000"/>
          </a:xfrm>
          <a:prstGeom prst="rect">
            <a:avLst/>
          </a:prstGeom>
          <a:solidFill>
            <a:schemeClr val="bg1"/>
          </a:solidFill>
          <a:ln>
            <a:solidFill>
              <a:schemeClr val="accent1"/>
            </a:solidFill>
          </a:ln>
        </p:spPr>
        <p:txBody>
          <a:bodyPr wrap="square" lIns="99997" tIns="32649" rIns="33332" bIns="32649" rtlCol="0">
            <a:noAutofit/>
          </a:bodyPr>
          <a:lstStyle/>
          <a:p>
            <a:endParaRPr lang="en-US" altLang="ja-JP" sz="1000" dirty="0">
              <a:latin typeface="Meiryo UI" panose="020B0604030504040204" pitchFamily="50" charset="-128"/>
              <a:ea typeface="Meiryo UI" panose="020B0604030504040204" pitchFamily="50" charset="-128"/>
            </a:endParaRPr>
          </a:p>
          <a:p>
            <a:pPr algn="r"/>
            <a:endParaRPr lang="ja-JP" altLang="en-US" sz="1000" dirty="0">
              <a:latin typeface="Meiryo UI" panose="020B0604030504040204" pitchFamily="50" charset="-128"/>
              <a:ea typeface="Meiryo UI" panose="020B0604030504040204" pitchFamily="50" charset="-128"/>
            </a:endParaRPr>
          </a:p>
        </p:txBody>
      </p:sp>
      <p:sp>
        <p:nvSpPr>
          <p:cNvPr id="17" name="角丸四角形 16"/>
          <p:cNvSpPr/>
          <p:nvPr/>
        </p:nvSpPr>
        <p:spPr>
          <a:xfrm>
            <a:off x="261415" y="2142993"/>
            <a:ext cx="3330822" cy="205714"/>
          </a:xfrm>
          <a:prstGeom prst="roundRect">
            <a:avLst/>
          </a:prstGeom>
          <a:gradFill>
            <a:gsLst>
              <a:gs pos="0">
                <a:srgbClr val="002060"/>
              </a:gs>
              <a:gs pos="85000">
                <a:schemeClr val="accent5">
                  <a:shade val="93000"/>
                  <a:satMod val="130000"/>
                </a:schemeClr>
              </a:gs>
              <a:gs pos="100000">
                <a:schemeClr val="accent5">
                  <a:shade val="94000"/>
                  <a:satMod val="135000"/>
                </a:schemeClr>
              </a:gs>
            </a:gsLst>
          </a:gradFill>
          <a:effectLst/>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ja-JP" altLang="en-US" sz="1000" dirty="0">
                <a:latin typeface="HGPｺﾞｼｯｸE" panose="020B0900000000000000" pitchFamily="50" charset="-128"/>
                <a:ea typeface="HGPｺﾞｼｯｸE" panose="020B0900000000000000" pitchFamily="50" charset="-128"/>
              </a:rPr>
              <a:t>水素の供給源となりうる地域資源</a:t>
            </a:r>
          </a:p>
        </p:txBody>
      </p:sp>
      <p:sp>
        <p:nvSpPr>
          <p:cNvPr id="20" name="角丸四角形 19"/>
          <p:cNvSpPr/>
          <p:nvPr/>
        </p:nvSpPr>
        <p:spPr>
          <a:xfrm>
            <a:off x="323413" y="2365715"/>
            <a:ext cx="7869737" cy="548631"/>
          </a:xfrm>
          <a:prstGeom prst="roundRect">
            <a:avLst>
              <a:gd name="adj" fmla="val 878"/>
            </a:avLst>
          </a:prstGeom>
          <a:noFill/>
          <a:ln w="9525"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圏域内では、現在、太陽光、風力、下水汚泥等、様々な地域資源をエネルギーとして活用。</a:t>
            </a:r>
          </a:p>
          <a:p>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今後、再生可能エネルギーの利用を拡大していくために、再エネ電気を水素に変換しエネルギーを貯蔵する「</a:t>
            </a:r>
            <a:r>
              <a:rPr 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Power</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to</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gas</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」技術の活用が期待</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また、下水汚泥の消化ガスから、さらに水素を生成し利活用する取組が普及する可能性がある。</a:t>
            </a:r>
          </a:p>
        </p:txBody>
      </p:sp>
      <p:sp>
        <p:nvSpPr>
          <p:cNvPr id="21" name="角丸四角形 20"/>
          <p:cNvSpPr/>
          <p:nvPr/>
        </p:nvSpPr>
        <p:spPr>
          <a:xfrm>
            <a:off x="261045" y="3086128"/>
            <a:ext cx="3330822" cy="205714"/>
          </a:xfrm>
          <a:prstGeom prst="roundRect">
            <a:avLst/>
          </a:prstGeom>
          <a:gradFill>
            <a:gsLst>
              <a:gs pos="0">
                <a:srgbClr val="002060"/>
              </a:gs>
              <a:gs pos="85000">
                <a:schemeClr val="accent5">
                  <a:shade val="93000"/>
                  <a:satMod val="130000"/>
                </a:schemeClr>
              </a:gs>
              <a:gs pos="100000">
                <a:schemeClr val="accent5">
                  <a:shade val="94000"/>
                  <a:satMod val="135000"/>
                </a:schemeClr>
              </a:gs>
            </a:gsLst>
          </a:gradFill>
          <a:effectLst/>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ja-JP" altLang="en-US" sz="1000" dirty="0">
                <a:latin typeface="HGPｺﾞｼｯｸE" panose="020B0900000000000000" pitchFamily="50" charset="-128"/>
                <a:ea typeface="HGPｺﾞｼｯｸE" panose="020B0900000000000000" pitchFamily="50" charset="-128"/>
              </a:rPr>
              <a:t>様々な水素アプリケーション</a:t>
            </a:r>
          </a:p>
        </p:txBody>
      </p:sp>
      <p:sp>
        <p:nvSpPr>
          <p:cNvPr id="23" name="テキスト ボックス 22"/>
          <p:cNvSpPr txBox="1"/>
          <p:nvPr/>
        </p:nvSpPr>
        <p:spPr>
          <a:xfrm>
            <a:off x="128942" y="3291842"/>
            <a:ext cx="2418216" cy="221710"/>
          </a:xfrm>
          <a:prstGeom prst="rect">
            <a:avLst/>
          </a:prstGeom>
          <a:noFill/>
        </p:spPr>
        <p:txBody>
          <a:bodyPr wrap="square" lIns="65296" tIns="32649" rIns="65296" bIns="32649" rtlCol="0">
            <a:spAutoFit/>
          </a:bodyPr>
          <a:lstStyle/>
          <a:p>
            <a:r>
              <a:rPr lang="ja-JP" altLang="en-US" sz="1000" u="sng" dirty="0">
                <a:latin typeface="HGPｺﾞｼｯｸE" panose="020B0900000000000000" pitchFamily="50" charset="-128"/>
                <a:ea typeface="HGPｺﾞｼｯｸE" panose="020B0900000000000000" pitchFamily="50" charset="-128"/>
              </a:rPr>
              <a:t>燃料電池自動車（</a:t>
            </a:r>
            <a:r>
              <a:rPr lang="en-US" altLang="ja-JP" sz="1000" u="sng" dirty="0">
                <a:latin typeface="HGPｺﾞｼｯｸE" panose="020B0900000000000000" pitchFamily="50" charset="-128"/>
                <a:ea typeface="HGPｺﾞｼｯｸE" panose="020B0900000000000000" pitchFamily="50" charset="-128"/>
              </a:rPr>
              <a:t>FCV</a:t>
            </a:r>
            <a:r>
              <a:rPr lang="ja-JP" altLang="en-US" sz="1000" u="sng" dirty="0">
                <a:latin typeface="HGPｺﾞｼｯｸE" panose="020B0900000000000000" pitchFamily="50" charset="-128"/>
                <a:ea typeface="HGPｺﾞｼｯｸE" panose="020B0900000000000000" pitchFamily="50" charset="-128"/>
              </a:rPr>
              <a:t>）</a:t>
            </a:r>
            <a:r>
              <a:rPr lang="en-US" altLang="ja-JP" sz="1000" u="sng" dirty="0">
                <a:latin typeface="HGPｺﾞｼｯｸE" panose="020B0900000000000000" pitchFamily="50" charset="-128"/>
                <a:ea typeface="HGPｺﾞｼｯｸE" panose="020B0900000000000000" pitchFamily="50" charset="-128"/>
              </a:rPr>
              <a:t>/</a:t>
            </a:r>
            <a:r>
              <a:rPr lang="ja-JP" altLang="en-US" sz="1000" u="sng" dirty="0">
                <a:latin typeface="HGPｺﾞｼｯｸE" panose="020B0900000000000000" pitchFamily="50" charset="-128"/>
                <a:ea typeface="HGPｺﾞｼｯｸE" panose="020B0900000000000000" pitchFamily="50" charset="-128"/>
              </a:rPr>
              <a:t>水素ステーション</a:t>
            </a:r>
          </a:p>
        </p:txBody>
      </p:sp>
      <p:sp>
        <p:nvSpPr>
          <p:cNvPr id="24" name="テキスト ボックス 23"/>
          <p:cNvSpPr txBox="1"/>
          <p:nvPr/>
        </p:nvSpPr>
        <p:spPr>
          <a:xfrm>
            <a:off x="783585" y="1562414"/>
            <a:ext cx="2211674" cy="498434"/>
          </a:xfrm>
          <a:prstGeom prst="rect">
            <a:avLst/>
          </a:prstGeom>
          <a:noFill/>
          <a:ln>
            <a:noFill/>
          </a:ln>
        </p:spPr>
        <p:txBody>
          <a:bodyPr wrap="square" lIns="65296" tIns="32649" rIns="65296" bIns="32649" rtlCol="0">
            <a:noAutofit/>
          </a:bodyPr>
          <a:lstStyle/>
          <a:p>
            <a:pPr algn="ctr"/>
            <a:r>
              <a:rPr lang="en-US" altLang="ja-JP" sz="800" b="1" dirty="0">
                <a:latin typeface="Meiryo UI" panose="020B0604030504040204" pitchFamily="50" charset="-128"/>
                <a:ea typeface="Meiryo UI" panose="020B0604030504040204" pitchFamily="50" charset="-128"/>
              </a:rPr>
              <a:t>〔</a:t>
            </a:r>
            <a:r>
              <a:rPr lang="ja-JP" altLang="en-US" sz="800" b="1" dirty="0">
                <a:latin typeface="Meiryo UI" panose="020B0604030504040204" pitchFamily="50" charset="-128"/>
                <a:ea typeface="Meiryo UI" panose="020B0604030504040204" pitchFamily="50" charset="-128"/>
              </a:rPr>
              <a:t>水素</a:t>
            </a:r>
            <a:r>
              <a:rPr lang="en-US" altLang="ja-JP" sz="800" b="1" dirty="0">
                <a:latin typeface="Meiryo UI" panose="020B0604030504040204" pitchFamily="50" charset="-128"/>
                <a:ea typeface="Meiryo UI" panose="020B0604030504040204" pitchFamily="50" charset="-128"/>
              </a:rPr>
              <a:t>20</a:t>
            </a:r>
            <a:r>
              <a:rPr lang="ja-JP" altLang="en-US" sz="800" b="1" dirty="0">
                <a:latin typeface="Meiryo UI" panose="020B0604030504040204" pitchFamily="50" charset="-128"/>
                <a:ea typeface="Meiryo UI" panose="020B0604030504040204" pitchFamily="50" charset="-128"/>
              </a:rPr>
              <a:t>％混焼</a:t>
            </a:r>
            <a:r>
              <a:rPr lang="en-US" altLang="ja-JP" sz="800" b="1" dirty="0">
                <a:latin typeface="Meiryo UI" panose="020B0604030504040204" pitchFamily="50" charset="-128"/>
                <a:ea typeface="Meiryo UI" panose="020B0604030504040204" pitchFamily="50" charset="-128"/>
              </a:rPr>
              <a:t>〕</a:t>
            </a:r>
          </a:p>
          <a:p>
            <a:pPr algn="ctr"/>
            <a:r>
              <a:rPr lang="ja-JP" altLang="en-US" sz="800" dirty="0">
                <a:latin typeface="Meiryo UI" panose="020B0604030504040204" pitchFamily="50" charset="-128"/>
                <a:ea typeface="Meiryo UI" panose="020B0604030504040204" pitchFamily="50" charset="-128"/>
              </a:rPr>
              <a:t>水素取扱量　約</a:t>
            </a:r>
            <a:r>
              <a:rPr lang="en-US" altLang="ja-JP" sz="800" dirty="0">
                <a:latin typeface="Meiryo UI" panose="020B0604030504040204" pitchFamily="50" charset="-128"/>
                <a:ea typeface="Meiryo UI" panose="020B0604030504040204" pitchFamily="50" charset="-128"/>
              </a:rPr>
              <a:t>15</a:t>
            </a:r>
            <a:r>
              <a:rPr lang="ja-JP" altLang="en-US" sz="800" dirty="0">
                <a:latin typeface="Meiryo UI" panose="020B0604030504040204" pitchFamily="50" charset="-128"/>
                <a:ea typeface="Meiryo UI" panose="020B0604030504040204" pitchFamily="50" charset="-128"/>
              </a:rPr>
              <a:t>万トン</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a:t>
            </a:r>
            <a:endParaRPr lang="en-US" altLang="ja-JP" sz="800"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CO</a:t>
            </a:r>
            <a:r>
              <a:rPr lang="en-US" altLang="ja-JP" sz="600" dirty="0">
                <a:latin typeface="Meiryo UI" panose="020B0604030504040204" pitchFamily="50" charset="-128"/>
                <a:ea typeface="Meiryo UI" panose="020B0604030504040204" pitchFamily="50" charset="-128"/>
              </a:rPr>
              <a:t>2</a:t>
            </a:r>
            <a:r>
              <a:rPr lang="ja-JP" altLang="en-US" sz="800" dirty="0">
                <a:latin typeface="Meiryo UI" panose="020B0604030504040204" pitchFamily="50" charset="-128"/>
                <a:ea typeface="Meiryo UI" panose="020B0604030504040204" pitchFamily="50" charset="-128"/>
              </a:rPr>
              <a:t>排出量削減効果　約</a:t>
            </a:r>
            <a:r>
              <a:rPr lang="en-US" altLang="ja-JP" sz="800" dirty="0">
                <a:latin typeface="Meiryo UI" panose="020B0604030504040204" pitchFamily="50" charset="-128"/>
                <a:ea typeface="Meiryo UI" panose="020B0604030504040204" pitchFamily="50" charset="-128"/>
              </a:rPr>
              <a:t>110</a:t>
            </a:r>
            <a:r>
              <a:rPr lang="ja-JP" altLang="en-US" sz="800" dirty="0">
                <a:latin typeface="Meiryo UI" panose="020B0604030504040204" pitchFamily="50" charset="-128"/>
                <a:ea typeface="Meiryo UI" panose="020B0604030504040204" pitchFamily="50" charset="-128"/>
              </a:rPr>
              <a:t>万トン</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a:t>
            </a:r>
          </a:p>
        </p:txBody>
      </p:sp>
      <p:sp>
        <p:nvSpPr>
          <p:cNvPr id="26" name="テキスト ボックス 25"/>
          <p:cNvSpPr txBox="1"/>
          <p:nvPr/>
        </p:nvSpPr>
        <p:spPr>
          <a:xfrm>
            <a:off x="2966343" y="1562414"/>
            <a:ext cx="2211674" cy="498434"/>
          </a:xfrm>
          <a:prstGeom prst="rect">
            <a:avLst/>
          </a:prstGeom>
          <a:noFill/>
          <a:ln>
            <a:noFill/>
          </a:ln>
        </p:spPr>
        <p:txBody>
          <a:bodyPr wrap="square" lIns="65296" tIns="32649" rIns="65296" bIns="32649" rtlCol="0">
            <a:noAutofit/>
          </a:bodyPr>
          <a:lstStyle/>
          <a:p>
            <a:pPr algn="ctr"/>
            <a:r>
              <a:rPr lang="en-US" altLang="ja-JP" sz="800" b="1" dirty="0">
                <a:latin typeface="Meiryo UI" panose="020B0604030504040204" pitchFamily="50" charset="-128"/>
                <a:ea typeface="Meiryo UI" panose="020B0604030504040204" pitchFamily="50" charset="-128"/>
              </a:rPr>
              <a:t>〔</a:t>
            </a:r>
            <a:r>
              <a:rPr lang="ja-JP" altLang="en-US" sz="800" b="1" dirty="0">
                <a:latin typeface="Meiryo UI" panose="020B0604030504040204" pitchFamily="50" charset="-128"/>
                <a:ea typeface="Meiryo UI" panose="020B0604030504040204" pitchFamily="50" charset="-128"/>
              </a:rPr>
              <a:t>水素</a:t>
            </a:r>
            <a:r>
              <a:rPr lang="en-US" altLang="ja-JP" sz="800" b="1" dirty="0">
                <a:latin typeface="Meiryo UI" panose="020B0604030504040204" pitchFamily="50" charset="-128"/>
                <a:ea typeface="Meiryo UI" panose="020B0604030504040204" pitchFamily="50" charset="-128"/>
              </a:rPr>
              <a:t>30</a:t>
            </a:r>
            <a:r>
              <a:rPr lang="ja-JP" altLang="en-US" sz="800" b="1" dirty="0">
                <a:latin typeface="Meiryo UI" panose="020B0604030504040204" pitchFamily="50" charset="-128"/>
                <a:ea typeface="Meiryo UI" panose="020B0604030504040204" pitchFamily="50" charset="-128"/>
              </a:rPr>
              <a:t>％混焼</a:t>
            </a:r>
            <a:r>
              <a:rPr lang="en-US" altLang="ja-JP" sz="800" b="1" dirty="0">
                <a:latin typeface="Meiryo UI" panose="020B0604030504040204" pitchFamily="50" charset="-128"/>
                <a:ea typeface="Meiryo UI" panose="020B0604030504040204" pitchFamily="50" charset="-128"/>
              </a:rPr>
              <a:t>〕</a:t>
            </a:r>
          </a:p>
          <a:p>
            <a:pPr algn="ctr"/>
            <a:r>
              <a:rPr lang="ja-JP" altLang="en-US" sz="800" dirty="0">
                <a:latin typeface="Meiryo UI" panose="020B0604030504040204" pitchFamily="50" charset="-128"/>
                <a:ea typeface="Meiryo UI" panose="020B0604030504040204" pitchFamily="50" charset="-128"/>
              </a:rPr>
              <a:t>水素取扱量　約</a:t>
            </a:r>
            <a:r>
              <a:rPr lang="en-US" altLang="ja-JP" sz="800" dirty="0">
                <a:latin typeface="Meiryo UI" panose="020B0604030504040204" pitchFamily="50" charset="-128"/>
                <a:ea typeface="Meiryo UI" panose="020B0604030504040204" pitchFamily="50" charset="-128"/>
              </a:rPr>
              <a:t>25</a:t>
            </a:r>
            <a:r>
              <a:rPr lang="ja-JP" altLang="en-US" sz="800" dirty="0">
                <a:latin typeface="Meiryo UI" panose="020B0604030504040204" pitchFamily="50" charset="-128"/>
                <a:ea typeface="Meiryo UI" panose="020B0604030504040204" pitchFamily="50" charset="-128"/>
              </a:rPr>
              <a:t>万トン</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a:t>
            </a:r>
            <a:endParaRPr lang="en-US" altLang="ja-JP" sz="800"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CO</a:t>
            </a:r>
            <a:r>
              <a:rPr lang="en-US" altLang="ja-JP" sz="600" dirty="0">
                <a:latin typeface="Meiryo UI" panose="020B0604030504040204" pitchFamily="50" charset="-128"/>
                <a:ea typeface="Meiryo UI" panose="020B0604030504040204" pitchFamily="50" charset="-128"/>
              </a:rPr>
              <a:t>2</a:t>
            </a:r>
            <a:r>
              <a:rPr lang="ja-JP" altLang="en-US" sz="800" dirty="0">
                <a:latin typeface="Meiryo UI" panose="020B0604030504040204" pitchFamily="50" charset="-128"/>
                <a:ea typeface="Meiryo UI" panose="020B0604030504040204" pitchFamily="50" charset="-128"/>
              </a:rPr>
              <a:t>排出量削減効果　約</a:t>
            </a:r>
            <a:r>
              <a:rPr lang="en-US" altLang="ja-JP" sz="800" dirty="0">
                <a:latin typeface="Meiryo UI" panose="020B0604030504040204" pitchFamily="50" charset="-128"/>
                <a:ea typeface="Meiryo UI" panose="020B0604030504040204" pitchFamily="50" charset="-128"/>
              </a:rPr>
              <a:t>180</a:t>
            </a:r>
            <a:r>
              <a:rPr lang="ja-JP" altLang="en-US" sz="800" dirty="0">
                <a:latin typeface="Meiryo UI" panose="020B0604030504040204" pitchFamily="50" charset="-128"/>
                <a:ea typeface="Meiryo UI" panose="020B0604030504040204" pitchFamily="50" charset="-128"/>
              </a:rPr>
              <a:t>万トン</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a:t>
            </a:r>
          </a:p>
        </p:txBody>
      </p:sp>
      <p:sp>
        <p:nvSpPr>
          <p:cNvPr id="29" name="角丸四角形 28"/>
          <p:cNvSpPr/>
          <p:nvPr/>
        </p:nvSpPr>
        <p:spPr>
          <a:xfrm>
            <a:off x="181735" y="3497579"/>
            <a:ext cx="4834859" cy="311558"/>
          </a:xfrm>
          <a:prstGeom prst="roundRect">
            <a:avLst>
              <a:gd name="adj" fmla="val 878"/>
            </a:avLst>
          </a:prstGeom>
          <a:noFill/>
          <a:ln>
            <a:no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66665" tIns="66665" rIns="66665" bIns="66665" numCol="1" spcCol="0" rtlCol="0" fromWordArt="0" anchor="ctr" anchorCtr="0" forceAA="0" compatLnSpc="1">
            <a:prstTxWarp prst="textNoShape">
              <a:avLst/>
            </a:prstTxWarp>
            <a:no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FCV</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は、現状約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台、</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年頃</a:t>
            </a:r>
            <a:r>
              <a:rPr lang="en-US" sz="1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万台程度の普及見込。</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水素ステーションは、現状</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箇所。今後、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FCV</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普及とあいまって、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箇所程度の整備見込。</a:t>
            </a:r>
          </a:p>
        </p:txBody>
      </p:sp>
      <p:pic>
        <p:nvPicPr>
          <p:cNvPr id="31" name="図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8863" y="4984049"/>
            <a:ext cx="2245439" cy="1668167"/>
          </a:xfrm>
          <a:prstGeom prst="rect">
            <a:avLst/>
          </a:prstGeom>
          <a:ln>
            <a:noFill/>
          </a:ln>
        </p:spPr>
      </p:pic>
      <p:grpSp>
        <p:nvGrpSpPr>
          <p:cNvPr id="44" name="グループ化 43"/>
          <p:cNvGrpSpPr/>
          <p:nvPr/>
        </p:nvGrpSpPr>
        <p:grpSpPr>
          <a:xfrm>
            <a:off x="6201691" y="3481609"/>
            <a:ext cx="2811899" cy="649157"/>
            <a:chOff x="6804184" y="3782932"/>
            <a:chExt cx="3099923" cy="681614"/>
          </a:xfrm>
        </p:grpSpPr>
        <p:sp>
          <p:nvSpPr>
            <p:cNvPr id="39" name="テキスト ボックス 38"/>
            <p:cNvSpPr txBox="1"/>
            <p:nvPr/>
          </p:nvSpPr>
          <p:spPr>
            <a:xfrm>
              <a:off x="6804184" y="3782932"/>
              <a:ext cx="2990497" cy="236356"/>
            </a:xfrm>
            <a:prstGeom prst="rect">
              <a:avLst/>
            </a:prstGeom>
            <a:noFill/>
          </p:spPr>
          <p:txBody>
            <a:bodyPr wrap="square" lIns="70522" tIns="35262" rIns="70522" bIns="35262" rtlCol="0">
              <a:spAutoFit/>
            </a:bodyPr>
            <a:lstStyle/>
            <a:p>
              <a:pPr algn="ctr"/>
              <a:r>
                <a:rPr lang="ja-JP" altLang="en-US" sz="1000" u="sng" dirty="0">
                  <a:latin typeface="HGPｺﾞｼｯｸE" panose="020B0900000000000000" pitchFamily="50" charset="-128"/>
                  <a:ea typeface="HGPｺﾞｼｯｸE" panose="020B0900000000000000" pitchFamily="50" charset="-128"/>
                </a:rPr>
                <a:t>燃料電池バス</a:t>
              </a:r>
            </a:p>
          </p:txBody>
        </p:sp>
        <p:sp>
          <p:nvSpPr>
            <p:cNvPr id="40" name="角丸四角形 39"/>
            <p:cNvSpPr/>
            <p:nvPr/>
          </p:nvSpPr>
          <p:spPr>
            <a:xfrm>
              <a:off x="6804184" y="4036787"/>
              <a:ext cx="3099923" cy="427759"/>
            </a:xfrm>
            <a:prstGeom prst="roundRect">
              <a:avLst>
                <a:gd name="adj" fmla="val 878"/>
              </a:avLst>
            </a:prstGeom>
            <a:noFill/>
            <a:ln>
              <a:no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72000" tIns="72000" rIns="72000" bIns="72000" numCol="1" spcCol="0" rtlCol="0" fromWordArt="0" anchor="ctr" anchorCtr="0" forceAA="0" compatLnSpc="1">
              <a:prstTxWarp prst="textNoShape">
                <a:avLst/>
              </a:prstTxWarp>
              <a:noAutofit/>
            </a:bodyPr>
            <a:lstStyle/>
            <a:p>
              <a:pPr algn="just" fontAlgn="base"/>
              <a:r>
                <a:rPr lang="ja-JP" altLang="en-US" sz="1000" dirty="0">
                  <a:latin typeface="Meiryo UI" panose="020B0604030504040204" pitchFamily="50" charset="-128"/>
                  <a:ea typeface="Meiryo UI" panose="020B0604030504040204" pitchFamily="50" charset="-128"/>
                  <a:cs typeface="Meiryo UI" panose="020B0604030504040204" pitchFamily="50" charset="-128"/>
                </a:rPr>
                <a:t>現在、圏域内で</a:t>
              </a:r>
              <a:r>
                <a:rPr lang="en-US" sz="1000"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バス試乗会が開催されるなど、将来の普及に向けて機運醸成を図る取組が展開。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年頃には</a:t>
              </a:r>
              <a:r>
                <a:rPr lang="en-US" sz="1000" dirty="0">
                  <a:latin typeface="Meiryo UI" panose="020B0604030504040204" pitchFamily="50" charset="-128"/>
                  <a:ea typeface="Meiryo UI" panose="020B0604030504040204" pitchFamily="50" charset="-128"/>
                  <a:cs typeface="Meiryo UI" panose="020B0604030504040204" pitchFamily="50" charset="-128"/>
                </a:rPr>
                <a:t>200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台程度の導入見込。</a:t>
              </a:r>
            </a:p>
          </p:txBody>
        </p:sp>
      </p:grpSp>
      <p:grpSp>
        <p:nvGrpSpPr>
          <p:cNvPr id="51" name="グループ化 50"/>
          <p:cNvGrpSpPr/>
          <p:nvPr/>
        </p:nvGrpSpPr>
        <p:grpSpPr>
          <a:xfrm>
            <a:off x="6201690" y="4445739"/>
            <a:ext cx="2811899" cy="1077049"/>
            <a:chOff x="6986541" y="4705014"/>
            <a:chExt cx="3099923" cy="1130902"/>
          </a:xfrm>
        </p:grpSpPr>
        <p:sp>
          <p:nvSpPr>
            <p:cNvPr id="48" name="テキスト ボックス 47"/>
            <p:cNvSpPr txBox="1"/>
            <p:nvPr/>
          </p:nvSpPr>
          <p:spPr>
            <a:xfrm>
              <a:off x="7490410" y="4705014"/>
              <a:ext cx="1912793" cy="237801"/>
            </a:xfrm>
            <a:prstGeom prst="rect">
              <a:avLst/>
            </a:prstGeom>
            <a:noFill/>
          </p:spPr>
          <p:txBody>
            <a:bodyPr wrap="square" lIns="70522" tIns="35262" rIns="70522" bIns="35262" rtlCol="0">
              <a:spAutoFit/>
            </a:bodyPr>
            <a:lstStyle/>
            <a:p>
              <a:pPr algn="ctr"/>
              <a:r>
                <a:rPr lang="ja-JP" altLang="en-US" sz="1000" u="sng" dirty="0">
                  <a:latin typeface="HGPｺﾞｼｯｸE" panose="020B0900000000000000" pitchFamily="50" charset="-128"/>
                  <a:ea typeface="HGPｺﾞｼｯｸE" panose="020B0900000000000000" pitchFamily="50" charset="-128"/>
                </a:rPr>
                <a:t>燃料電池フォークリフト</a:t>
              </a:r>
            </a:p>
          </p:txBody>
        </p:sp>
        <p:sp>
          <p:nvSpPr>
            <p:cNvPr id="46" name="正方形/長方形 45"/>
            <p:cNvSpPr/>
            <p:nvPr/>
          </p:nvSpPr>
          <p:spPr>
            <a:xfrm>
              <a:off x="6986541" y="4931053"/>
              <a:ext cx="3099923" cy="904863"/>
            </a:xfrm>
            <a:prstGeom prst="rect">
              <a:avLst/>
            </a:prstGeom>
          </p:spPr>
          <p:txBody>
            <a:bodyPr wrap="square">
              <a:spAutoFit/>
            </a:bodyPr>
            <a:lstStyle/>
            <a:p>
              <a:pPr fontAlgn="base"/>
              <a:r>
                <a:rPr lang="ja-JP" altLang="ja-JP" sz="1000" dirty="0">
                  <a:latin typeface="Meiryo UI" panose="020B0604030504040204" pitchFamily="50" charset="-128"/>
                  <a:ea typeface="Meiryo UI" panose="020B0604030504040204" pitchFamily="50" charset="-128"/>
                  <a:cs typeface="Meiryo UI" panose="020B0604030504040204" pitchFamily="50" charset="-128"/>
                </a:rPr>
                <a:t>現在、</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圏域内で</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導入支援制度を創設</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するなど</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、空港を中心に導入促進に向けた取組</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展開。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2030</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年頃には、多くのフォークリフトが稼動する卸売市場、貨物取扱空港、港湾倉庫等を中心に普及が進むものと期待。</a:t>
              </a:r>
            </a:p>
          </p:txBody>
        </p:sp>
      </p:grpSp>
      <p:grpSp>
        <p:nvGrpSpPr>
          <p:cNvPr id="54" name="グループ化 53"/>
          <p:cNvGrpSpPr/>
          <p:nvPr/>
        </p:nvGrpSpPr>
        <p:grpSpPr>
          <a:xfrm>
            <a:off x="6231465" y="5692110"/>
            <a:ext cx="2782124" cy="925199"/>
            <a:chOff x="7086974" y="4588616"/>
            <a:chExt cx="3067099" cy="971459"/>
          </a:xfrm>
        </p:grpSpPr>
        <p:sp>
          <p:nvSpPr>
            <p:cNvPr id="55" name="テキスト ボックス 54"/>
            <p:cNvSpPr txBox="1"/>
            <p:nvPr/>
          </p:nvSpPr>
          <p:spPr>
            <a:xfrm>
              <a:off x="7493664" y="4588616"/>
              <a:ext cx="2230118" cy="236356"/>
            </a:xfrm>
            <a:prstGeom prst="rect">
              <a:avLst/>
            </a:prstGeom>
            <a:noFill/>
          </p:spPr>
          <p:txBody>
            <a:bodyPr wrap="square" lIns="70522" tIns="35262" rIns="70522" bIns="35262" rtlCol="0">
              <a:spAutoFit/>
            </a:bodyPr>
            <a:lstStyle/>
            <a:p>
              <a:pPr algn="ctr"/>
              <a:r>
                <a:rPr lang="ja-JP" altLang="en-US" sz="1000" u="sng" dirty="0">
                  <a:latin typeface="HGPｺﾞｼｯｸE" panose="020B0900000000000000" pitchFamily="50" charset="-128"/>
                  <a:ea typeface="HGPｺﾞｼｯｸE" panose="020B0900000000000000" pitchFamily="50" charset="-128"/>
                </a:rPr>
                <a:t>その他のアプリケーション</a:t>
              </a:r>
            </a:p>
          </p:txBody>
        </p:sp>
        <p:sp>
          <p:nvSpPr>
            <p:cNvPr id="56" name="正方形/長方形 55"/>
            <p:cNvSpPr/>
            <p:nvPr/>
          </p:nvSpPr>
          <p:spPr>
            <a:xfrm>
              <a:off x="7086974" y="4821411"/>
              <a:ext cx="3067099" cy="738664"/>
            </a:xfrm>
            <a:prstGeom prst="rect">
              <a:avLst/>
            </a:prstGeom>
          </p:spPr>
          <p:txBody>
            <a:bodyPr wrap="square">
              <a:spAutoFit/>
            </a:bodyPr>
            <a:lstStyle/>
            <a:p>
              <a:pPr fontAlgn="base"/>
              <a:r>
                <a:rPr lang="ja-JP" altLang="en-US" sz="1000" dirty="0">
                  <a:latin typeface="Meiryo UI" panose="020B0604030504040204" pitchFamily="50" charset="-128"/>
                  <a:ea typeface="Meiryo UI" panose="020B0604030504040204" pitchFamily="50" charset="-128"/>
                  <a:cs typeface="Meiryo UI" panose="020B0604030504040204" pitchFamily="50" charset="-128"/>
                </a:rPr>
                <a:t>燃料電池トラック、燃料電池船、純水素型定置用燃料電池等について将来のポテンシャルを検討。また、ガス改質型定置用燃料電池についても国の普及目標をベースに圏域内の普及数を予測。</a:t>
              </a:r>
              <a:endParaRPr lang="ja-JP"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9" name="角丸四角形 58"/>
          <p:cNvSpPr/>
          <p:nvPr/>
        </p:nvSpPr>
        <p:spPr>
          <a:xfrm>
            <a:off x="3989390" y="3886008"/>
            <a:ext cx="2019595" cy="457564"/>
          </a:xfrm>
          <a:prstGeom prst="roundRect">
            <a:avLst>
              <a:gd name="adj" fmla="val 878"/>
            </a:avLst>
          </a:prstGeom>
          <a:noFill/>
          <a:ln>
            <a:no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66665" tIns="66665" rIns="66665" bIns="66665" numCol="1" spcCol="0" rtlCol="0" fromWordArt="0" anchor="ctr" anchorCtr="0" forceAA="0" compatLnSpc="1">
            <a:prstTxWarp prst="textNoShape">
              <a:avLst/>
            </a:prstTxWarp>
            <a:noAutofit/>
          </a:bodyPr>
          <a:lstStyle/>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今後、</a:t>
            </a:r>
            <a:r>
              <a:rPr lang="en-US" sz="1000" dirty="0">
                <a:latin typeface="Meiryo UI" panose="020B0604030504040204" pitchFamily="50" charset="-128"/>
                <a:ea typeface="Meiryo UI" panose="020B0604030504040204" pitchFamily="50" charset="-128"/>
                <a:cs typeface="Meiryo UI" panose="020B0604030504040204" pitchFamily="50" charset="-128"/>
              </a:rPr>
              <a:t>FCV</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普及・拡大に向けた関西広域連合及び構成府県市の取組により普及加速が期待。</a:t>
            </a:r>
          </a:p>
        </p:txBody>
      </p:sp>
      <p:grpSp>
        <p:nvGrpSpPr>
          <p:cNvPr id="53" name="グループ化 52"/>
          <p:cNvGrpSpPr/>
          <p:nvPr/>
        </p:nvGrpSpPr>
        <p:grpSpPr>
          <a:xfrm>
            <a:off x="6343487" y="617259"/>
            <a:ext cx="1625023" cy="1356337"/>
            <a:chOff x="6553838" y="738778"/>
            <a:chExt cx="1971675" cy="1493520"/>
          </a:xfrm>
        </p:grpSpPr>
        <p:pic>
          <p:nvPicPr>
            <p:cNvPr id="60" name="図 59"/>
            <p:cNvPicPr/>
            <p:nvPr/>
          </p:nvPicPr>
          <p:blipFill>
            <a:blip r:embed="rId3" cstate="print">
              <a:extLst>
                <a:ext uri="{28A0092B-C50C-407E-A947-70E740481C1C}">
                  <a14:useLocalDpi xmlns:a14="http://schemas.microsoft.com/office/drawing/2010/main" val="0"/>
                </a:ext>
              </a:extLst>
            </a:blip>
            <a:stretch>
              <a:fillRect/>
            </a:stretch>
          </p:blipFill>
          <p:spPr>
            <a:xfrm>
              <a:off x="6553838" y="738778"/>
              <a:ext cx="1971675" cy="1493520"/>
            </a:xfrm>
            <a:prstGeom prst="rect">
              <a:avLst/>
            </a:prstGeom>
            <a:ln>
              <a:solidFill>
                <a:srgbClr val="4F81BD"/>
              </a:solidFill>
            </a:ln>
          </p:spPr>
        </p:pic>
        <p:sp>
          <p:nvSpPr>
            <p:cNvPr id="61" name="円/楕円 60"/>
            <p:cNvSpPr/>
            <p:nvPr/>
          </p:nvSpPr>
          <p:spPr>
            <a:xfrm>
              <a:off x="7376442" y="1269395"/>
              <a:ext cx="178295" cy="170815"/>
            </a:xfrm>
            <a:prstGeom prst="ellipse">
              <a:avLst/>
            </a:prstGeom>
            <a:solidFill>
              <a:srgbClr val="4F81BD">
                <a:alpha val="83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 name="円/楕円 61"/>
            <p:cNvSpPr/>
            <p:nvPr/>
          </p:nvSpPr>
          <p:spPr>
            <a:xfrm>
              <a:off x="7759830" y="1493931"/>
              <a:ext cx="178295" cy="170180"/>
            </a:xfrm>
            <a:prstGeom prst="ellipse">
              <a:avLst/>
            </a:prstGeom>
            <a:solidFill>
              <a:srgbClr val="4F81BD">
                <a:alpha val="83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 name="テキスト ボックス 62"/>
            <p:cNvSpPr txBox="1"/>
            <p:nvPr/>
          </p:nvSpPr>
          <p:spPr>
            <a:xfrm>
              <a:off x="6816110" y="1091357"/>
              <a:ext cx="1248538" cy="176028"/>
            </a:xfrm>
            <a:prstGeom prst="rect">
              <a:avLst/>
            </a:prstGeom>
            <a:noFill/>
            <a:ln>
              <a:noFill/>
            </a:ln>
          </p:spPr>
          <p:txBody>
            <a:bodyPr wrap="square" lIns="108000" tIns="35262" rIns="36000" bIns="35262" rtlCol="0">
              <a:noAutofit/>
            </a:bodyPr>
            <a:lstStyle/>
            <a:p>
              <a:pPr algn="ctr"/>
              <a:r>
                <a:rPr lang="ja-JP" altLang="en-US" sz="800" b="1" dirty="0">
                  <a:latin typeface="Meiryo UI" panose="020B0604030504040204" pitchFamily="50" charset="-128"/>
                  <a:ea typeface="Meiryo UI" panose="020B0604030504040204" pitchFamily="50" charset="-128"/>
                </a:rPr>
                <a:t>姫路エリア</a:t>
              </a:r>
              <a:r>
                <a:rPr lang="ja-JP" altLang="en-US" sz="800" dirty="0">
                  <a:latin typeface="Meiryo UI" panose="020B0604030504040204" pitchFamily="50" charset="-128"/>
                  <a:ea typeface="Meiryo UI" panose="020B0604030504040204" pitchFamily="50" charset="-128"/>
                </a:rPr>
                <a:t>　</a:t>
              </a:r>
            </a:p>
          </p:txBody>
        </p:sp>
        <p:sp>
          <p:nvSpPr>
            <p:cNvPr id="65" name="テキスト ボックス 64"/>
            <p:cNvSpPr txBox="1"/>
            <p:nvPr/>
          </p:nvSpPr>
          <p:spPr>
            <a:xfrm>
              <a:off x="7242072" y="1644961"/>
              <a:ext cx="1248538" cy="176028"/>
            </a:xfrm>
            <a:prstGeom prst="rect">
              <a:avLst/>
            </a:prstGeom>
            <a:noFill/>
            <a:ln>
              <a:noFill/>
            </a:ln>
          </p:spPr>
          <p:txBody>
            <a:bodyPr wrap="square" lIns="108000" tIns="35262" rIns="36000" bIns="35262" rtlCol="0">
              <a:noAutofit/>
            </a:bodyPr>
            <a:lstStyle/>
            <a:p>
              <a:pPr algn="ctr"/>
              <a:r>
                <a:rPr lang="ja-JP" altLang="en-US" sz="800" b="1" dirty="0">
                  <a:latin typeface="Meiryo UI" panose="020B0604030504040204" pitchFamily="50" charset="-128"/>
                  <a:ea typeface="Meiryo UI" panose="020B0604030504040204" pitchFamily="50" charset="-128"/>
                </a:rPr>
                <a:t>堺・泉北エリア</a:t>
              </a:r>
              <a:r>
                <a:rPr lang="ja-JP" altLang="en-US" sz="800" dirty="0">
                  <a:latin typeface="Meiryo UI" panose="020B0604030504040204" pitchFamily="50" charset="-128"/>
                  <a:ea typeface="Meiryo UI" panose="020B0604030504040204" pitchFamily="50" charset="-128"/>
                </a:rPr>
                <a:t>　</a:t>
              </a:r>
            </a:p>
          </p:txBody>
        </p:sp>
      </p:gr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42" y="3948453"/>
            <a:ext cx="3636938" cy="2772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テキスト ボックス 42"/>
          <p:cNvSpPr txBox="1"/>
          <p:nvPr/>
        </p:nvSpPr>
        <p:spPr>
          <a:xfrm>
            <a:off x="2652805" y="3293884"/>
            <a:ext cx="2547382" cy="173657"/>
          </a:xfrm>
          <a:prstGeom prst="rect">
            <a:avLst/>
          </a:prstGeom>
          <a:noFill/>
        </p:spPr>
        <p:txBody>
          <a:bodyPr wrap="square" lIns="65296" tIns="32649" rIns="65296" bIns="32649" rtlCol="0">
            <a:spAutoFit/>
          </a:bodyPr>
          <a:lstStyle/>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商用水素ステーション（再エネ由来水素ステーションを除く）</a:t>
            </a:r>
          </a:p>
        </p:txBody>
      </p:sp>
      <p:sp>
        <p:nvSpPr>
          <p:cNvPr id="47" name="テキスト ボックス 46"/>
          <p:cNvSpPr txBox="1"/>
          <p:nvPr/>
        </p:nvSpPr>
        <p:spPr>
          <a:xfrm>
            <a:off x="4005867" y="4389107"/>
            <a:ext cx="2003118" cy="599206"/>
          </a:xfrm>
          <a:prstGeom prst="rect">
            <a:avLst/>
          </a:prstGeom>
          <a:noFill/>
          <a:ln>
            <a:solidFill>
              <a:schemeClr val="accent1"/>
            </a:solidFill>
            <a:prstDash val="sysDash"/>
          </a:ln>
        </p:spPr>
        <p:txBody>
          <a:bodyPr wrap="square" lIns="65296" tIns="33332" rIns="65296" bIns="32649" rtlCol="0" anchor="ctr" anchorCtr="0">
            <a:noAutofit/>
          </a:bodyPr>
          <a:lstStyle/>
          <a:p>
            <a:pPr algn="ctr"/>
            <a:r>
              <a:rPr lang="en-US" altLang="ja-JP" sz="800" b="1" dirty="0">
                <a:latin typeface="Meiryo UI" panose="020B0604030504040204" pitchFamily="50" charset="-128"/>
                <a:ea typeface="Meiryo UI" panose="020B0604030504040204" pitchFamily="50" charset="-128"/>
              </a:rPr>
              <a:t>2030</a:t>
            </a:r>
            <a:r>
              <a:rPr lang="ja-JP" altLang="en-US" sz="800" b="1" dirty="0">
                <a:latin typeface="Meiryo UI" panose="020B0604030504040204" pitchFamily="50" charset="-128"/>
                <a:ea typeface="Meiryo UI" panose="020B0604030504040204" pitchFamily="50" charset="-128"/>
              </a:rPr>
              <a:t>年頃の</a:t>
            </a:r>
            <a:r>
              <a:rPr lang="en-US" altLang="ja-JP" sz="800" b="1" dirty="0">
                <a:latin typeface="Meiryo UI" panose="020B0604030504040204" pitchFamily="50" charset="-128"/>
                <a:ea typeface="Meiryo UI" panose="020B0604030504040204" pitchFamily="50" charset="-128"/>
              </a:rPr>
              <a:t>FCV</a:t>
            </a:r>
            <a:r>
              <a:rPr lang="ja-JP" altLang="en-US" sz="800" b="1" dirty="0">
                <a:latin typeface="Meiryo UI" panose="020B0604030504040204" pitchFamily="50" charset="-128"/>
                <a:ea typeface="Meiryo UI" panose="020B0604030504040204" pitchFamily="50" charset="-128"/>
              </a:rPr>
              <a:t>普及見込</a:t>
            </a:r>
            <a:endParaRPr lang="en-US" altLang="ja-JP" sz="800" b="1"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11</a:t>
            </a:r>
            <a:r>
              <a:rPr lang="ja-JP" altLang="en-US" sz="800" dirty="0">
                <a:latin typeface="Meiryo UI" panose="020B0604030504040204" pitchFamily="50" charset="-128"/>
                <a:ea typeface="Meiryo UI" panose="020B0604030504040204" pitchFamily="50" charset="-128"/>
              </a:rPr>
              <a:t>万台程度</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水素取扱量　約</a:t>
            </a:r>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万トン</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a:t>
            </a:r>
            <a:endParaRPr lang="en-US" altLang="ja-JP" sz="800"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CO</a:t>
            </a:r>
            <a:r>
              <a:rPr lang="en-US" altLang="ja-JP" sz="600" dirty="0">
                <a:latin typeface="Meiryo UI" panose="020B0604030504040204" pitchFamily="50" charset="-128"/>
                <a:ea typeface="Meiryo UI" panose="020B0604030504040204" pitchFamily="50" charset="-128"/>
              </a:rPr>
              <a:t>2</a:t>
            </a:r>
            <a:r>
              <a:rPr lang="ja-JP" altLang="en-US" sz="800" dirty="0">
                <a:latin typeface="Meiryo UI" panose="020B0604030504040204" pitchFamily="50" charset="-128"/>
                <a:ea typeface="Meiryo UI" panose="020B0604030504040204" pitchFamily="50" charset="-128"/>
              </a:rPr>
              <a:t>排出量削減効果　約</a:t>
            </a:r>
            <a:r>
              <a:rPr lang="en-US" altLang="ja-JP" sz="800" dirty="0">
                <a:latin typeface="Meiryo UI" panose="020B0604030504040204" pitchFamily="50" charset="-128"/>
                <a:ea typeface="Meiryo UI" panose="020B0604030504040204" pitchFamily="50" charset="-128"/>
              </a:rPr>
              <a:t>20</a:t>
            </a:r>
            <a:r>
              <a:rPr lang="ja-JP" altLang="en-US" sz="800" dirty="0">
                <a:latin typeface="Meiryo UI" panose="020B0604030504040204" pitchFamily="50" charset="-128"/>
                <a:ea typeface="Meiryo UI" panose="020B0604030504040204" pitchFamily="50" charset="-128"/>
              </a:rPr>
              <a:t>万トン</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年</a:t>
            </a:r>
          </a:p>
        </p:txBody>
      </p:sp>
      <p:sp>
        <p:nvSpPr>
          <p:cNvPr id="4" name="線吹き出し 2 (枠付き) 3"/>
          <p:cNvSpPr/>
          <p:nvPr/>
        </p:nvSpPr>
        <p:spPr>
          <a:xfrm>
            <a:off x="5343089" y="1320023"/>
            <a:ext cx="881688" cy="175942"/>
          </a:xfrm>
          <a:prstGeom prst="borderCallout2">
            <a:avLst>
              <a:gd name="adj1" fmla="val 45636"/>
              <a:gd name="adj2" fmla="val -1142"/>
              <a:gd name="adj3" fmla="val 45637"/>
              <a:gd name="adj4" fmla="val -28301"/>
              <a:gd name="adj5" fmla="val 214146"/>
              <a:gd name="adj6" fmla="val -76295"/>
            </a:avLst>
          </a:prstGeom>
          <a:solidFill>
            <a:schemeClr val="bg1"/>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290</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万台分</a:t>
            </a:r>
          </a:p>
        </p:txBody>
      </p:sp>
      <p:sp>
        <p:nvSpPr>
          <p:cNvPr id="49" name="線吹き出し 2 (枠付き) 48"/>
          <p:cNvSpPr/>
          <p:nvPr/>
        </p:nvSpPr>
        <p:spPr>
          <a:xfrm>
            <a:off x="5343089" y="1550939"/>
            <a:ext cx="881688" cy="300743"/>
          </a:xfrm>
          <a:prstGeom prst="borderCallout2">
            <a:avLst>
              <a:gd name="adj1" fmla="val 45636"/>
              <a:gd name="adj2" fmla="val -1142"/>
              <a:gd name="adj3" fmla="val 45636"/>
              <a:gd name="adj4" fmla="val -28301"/>
              <a:gd name="adj5" fmla="val 87195"/>
              <a:gd name="adj6" fmla="val -47178"/>
            </a:avLst>
          </a:prstGeom>
          <a:solidFill>
            <a:schemeClr val="bg1"/>
          </a:solid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圏域の</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排出量の</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1" name="正方形/長方形 40"/>
          <p:cNvSpPr/>
          <p:nvPr/>
        </p:nvSpPr>
        <p:spPr>
          <a:xfrm>
            <a:off x="8656043" y="80628"/>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00390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TotalTime>
  <Words>871</Words>
  <Application>Microsoft Office PowerPoint</Application>
  <PresentationFormat>画面に合わせる (4:3)</PresentationFormat>
  <Paragraphs>158</Paragraphs>
  <Slides>8</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HGPｺﾞｼｯｸE</vt:lpstr>
      <vt:lpstr>Meiryo UI</vt:lpstr>
      <vt:lpstr>ＭＳ Ｐゴシック</vt:lpstr>
      <vt:lpstr>ＭＳ 明朝</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三浦　迪</dc:creator>
  <cp:lastModifiedBy>TEST</cp:lastModifiedBy>
  <cp:revision>28</cp:revision>
  <cp:lastPrinted>2018-03-21T10:52:58Z</cp:lastPrinted>
  <dcterms:created xsi:type="dcterms:W3CDTF">2017-03-07T10:42:36Z</dcterms:created>
  <dcterms:modified xsi:type="dcterms:W3CDTF">2018-03-27T07:45:47Z</dcterms:modified>
</cp:coreProperties>
</file>