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5"></Relationship><Relationship Target="docProps/core.xml" Type="http://schemas.openxmlformats.org/package/2006/relationships/metadata/core-properties" Id="rId6"></Relationship><Relationship Target="docProps/custom.xml" Type="http://schemas.openxmlformats.org/officeDocument/2006/relationships/custom-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sldIdLst>
    <p:sldId id="485" r:id="rId5"/>
    <p:sldId id="493" r:id="rId6"/>
    <p:sldId id="494" r:id="rId7"/>
    <p:sldId id="495" r:id="rId8"/>
    <p:sldId id="496" r:id="rId9"/>
    <p:sldId id="469" r:id="rId10"/>
    <p:sldId id="497" r:id="rId11"/>
    <p:sldId id="498" r:id="rId12"/>
    <p:sldId id="468" r:id="rId13"/>
    <p:sldId id="466"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5" autoAdjust="0"/>
    <p:restoredTop sz="93885" autoAdjust="0"/>
  </p:normalViewPr>
  <p:slideViewPr>
    <p:cSldViewPr>
      <p:cViewPr varScale="1">
        <p:scale>
          <a:sx n="70" d="100"/>
          <a:sy n="70" d="100"/>
        </p:scale>
        <p:origin x="138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theme/theme1.xml" Type="http://schemas.openxmlformats.org/officeDocument/2006/relationships/theme" Id="rId18"></Relationship><Relationship Target="../customXml/item3.xml" Type="http://schemas.openxmlformats.org/officeDocument/2006/relationships/customXml" Id="rId3"></Relationship><Relationship Target="slides/slide3.xml" Type="http://schemas.openxmlformats.org/officeDocument/2006/relationships/slide" Id="rId7"></Relationship><Relationship Target="slides/slide8.xml" Type="http://schemas.openxmlformats.org/officeDocument/2006/relationships/slide" Id="rId12"></Relationship><Relationship Target="viewProps.xml" Type="http://schemas.openxmlformats.org/officeDocument/2006/relationships/viewProps" Id="rId17"></Relationship><Relationship Target="../customXml/item2.xml" Type="http://schemas.openxmlformats.org/officeDocument/2006/relationships/customXml" Id="rId2"></Relationship><Relationship Target="presProps.xml" Type="http://schemas.openxmlformats.org/officeDocument/2006/relationships/presProps" Id="rId16"></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slides/slide1.xml" Type="http://schemas.openxmlformats.org/officeDocument/2006/relationships/slide" Id="rId5"></Relationship><Relationship Target="notesMasters/notesMaster1.xml" Type="http://schemas.openxmlformats.org/officeDocument/2006/relationships/notesMaster" Id="rId15"></Relationship><Relationship Target="slides/slide6.xml" Type="http://schemas.openxmlformats.org/officeDocument/2006/relationships/slide" Id="rId10"></Relationship><Relationship Target="tableStyles.xml" Type="http://schemas.openxmlformats.org/officeDocument/2006/relationships/tableStyles" Id="rId19"></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B1D56A8-6E8D-4CBB-BEEF-548DAC528AA0}" type="datetimeFigureOut">
              <a:rPr kumimoji="1" lang="ja-JP" altLang="en-US" smtClean="0"/>
              <a:t>2018/3/27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FEB7BEE-83D0-41D2-9B64-8E8852C80813}" type="slidenum">
              <a:rPr kumimoji="1" lang="ja-JP" altLang="en-US" smtClean="0"/>
              <a:t>‹#›</a:t>
            </a:fld>
            <a:endParaRPr kumimoji="1" lang="ja-JP" altLang="en-US"/>
          </a:p>
        </p:txBody>
      </p:sp>
    </p:spTree>
    <p:extLst>
      <p:ext uri="{BB962C8B-B14F-4D97-AF65-F5344CB8AC3E}">
        <p14:creationId xmlns:p14="http://schemas.microsoft.com/office/powerpoint/2010/main" val="583453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 3"/>
          <p:cNvSpPr>
            <a:spLocks noGrp="1"/>
          </p:cNvSpPr>
          <p:nvPr>
            <p:ph type="sldNum" sz="quarter" idx="10"/>
          </p:nvPr>
        </p:nvSpPr>
        <p:spPr/>
        <p:txBody>
          <a:bodyPr/>
          <a:lstStyle/>
          <a:p>
            <a:fld id="{40B6F5D2-2996-4EC5-BDB8-9C33D73FE0DA}" type="slidenum">
              <a:rPr kumimoji="1" lang="ja-JP" altLang="en-US" smtClean="0"/>
              <a:pPr/>
              <a:t>2</a:t>
            </a:fld>
            <a:endParaRPr kumimoji="1" lang="ja-JP" altLang="en-US"/>
          </a:p>
        </p:txBody>
      </p:sp>
    </p:spTree>
    <p:extLst>
      <p:ext uri="{BB962C8B-B14F-4D97-AF65-F5344CB8AC3E}">
        <p14:creationId xmlns:p14="http://schemas.microsoft.com/office/powerpoint/2010/main" val="130850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306A4C-0F1E-4E91-B75E-9385D8B1441C}" type="slidenum">
              <a:rPr kumimoji="1" lang="ja-JP" altLang="en-US" smtClean="0"/>
              <a:t>6</a:t>
            </a:fld>
            <a:endParaRPr kumimoji="1" lang="ja-JP" altLang="en-US"/>
          </a:p>
        </p:txBody>
      </p:sp>
    </p:spTree>
    <p:extLst>
      <p:ext uri="{BB962C8B-B14F-4D97-AF65-F5344CB8AC3E}">
        <p14:creationId xmlns:p14="http://schemas.microsoft.com/office/powerpoint/2010/main" val="127829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EB7BEE-83D0-41D2-9B64-8E8852C80813}" type="slidenum">
              <a:rPr kumimoji="1" lang="ja-JP" altLang="en-US" smtClean="0"/>
              <a:t>10</a:t>
            </a:fld>
            <a:endParaRPr kumimoji="1" lang="ja-JP" altLang="en-US"/>
          </a:p>
        </p:txBody>
      </p:sp>
    </p:spTree>
    <p:extLst>
      <p:ext uri="{BB962C8B-B14F-4D97-AF65-F5344CB8AC3E}">
        <p14:creationId xmlns:p14="http://schemas.microsoft.com/office/powerpoint/2010/main" val="3316056774"/>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7C92BD-D81B-4C05-BD2F-5D4450212FC1}" type="datetime1">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56330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355324-E28C-4C84-89BB-FFBA05199F1B}" type="datetime1">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5990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F4278-6D07-47BB-B726-68AEB43813FD}" type="datetime1">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06232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8BCAEE-4AE0-4A2C-A9F2-D08C1EDF0D25}" type="datetime1">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96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F6217A5-D667-431F-BDCB-426F9B877DAD}" type="datetime1">
              <a:rPr kumimoji="1" lang="ja-JP" altLang="en-US" smtClean="0"/>
              <a:t>2018/3/27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46888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D837F7E-EFE3-43EC-A830-2633DD24374C}" type="datetime1">
              <a:rPr kumimoji="1" lang="ja-JP" altLang="en-US" smtClean="0"/>
              <a:t>2018/3/27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217661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AC74A8D-AE7B-490F-9011-179121C75F4F}" type="datetime1">
              <a:rPr kumimoji="1" lang="ja-JP" altLang="en-US" smtClean="0"/>
              <a:t>2018/3/27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71834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C02C59-EFD8-4494-997E-F00542AADD28}" type="datetime1">
              <a:rPr kumimoji="1" lang="ja-JP" altLang="en-US" smtClean="0"/>
              <a:t>2018/3/27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73733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BA078F-CD19-47FD-A83B-B235464024E9}" type="datetime1">
              <a:rPr kumimoji="1" lang="ja-JP" altLang="en-US" smtClean="0"/>
              <a:t>2018/3/27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222359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70269F-A300-414F-96E1-6254D0B9CFD2}" type="datetime1">
              <a:rPr kumimoji="1" lang="ja-JP" altLang="en-US" smtClean="0"/>
              <a:t>2018/3/27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3793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F5FCF3-E918-4DA2-861F-456E8CA4E54B}" type="datetime1">
              <a:rPr kumimoji="1" lang="ja-JP" altLang="en-US" smtClean="0"/>
              <a:t>2018/3/27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04702462"/>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7DC8A-85B9-4D6D-9333-C0E26ED0C9F0}" type="datetime1">
              <a:rPr kumimoji="1" lang="ja-JP" altLang="en-US" smtClean="0"/>
              <a:t>2018/3/27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2952180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33.jpeg" Type="http://schemas.openxmlformats.org/officeDocument/2006/relationships/image" Id="rId8"></Relationship><Relationship Target="../media/image28.png" Type="http://schemas.openxmlformats.org/officeDocument/2006/relationships/image" Id="rId3"></Relationship><Relationship Target="../media/image32.jpeg" Type="http://schemas.openxmlformats.org/officeDocument/2006/relationships/image" Id="rId7"></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 Target="../media/image31.jpeg" Type="http://schemas.openxmlformats.org/officeDocument/2006/relationships/image" Id="rId6"></Relationship><Relationship Target="../media/image30.png" Type="http://schemas.openxmlformats.org/officeDocument/2006/relationships/image" Id="rId5"></Relationship><Relationship Target="../media/image29.png" Type="http://schemas.openxmlformats.org/officeDocument/2006/relationships/image" Id="rId4"></Relationship></Relationships>
</file>

<file path=ppt/slides/_rels/slide2.xml.rels><?xml version="1.0" encoding="UTF-8" ?><Relationships xmlns="http://schemas.openxmlformats.org/package/2006/relationships"><Relationship Target="../media/image4.png" Type="http://schemas.openxmlformats.org/officeDocument/2006/relationships/image" Id="rId8"></Relationship><Relationship Target="../media/image1.png" Type="http://schemas.openxmlformats.org/officeDocument/2006/relationships/image" Id="rId3"></Relationship><Relationship Target="../media/hdphoto2.wdp" Type="http://schemas.microsoft.com/office/2007/relationships/hdphoto" Id="rId7"></Relationship><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 Target="../media/image3.jpeg" Type="http://schemas.openxmlformats.org/officeDocument/2006/relationships/image" Id="rId6"></Relationship><Relationship Target="../media/hdphoto1.wdp" Type="http://schemas.microsoft.com/office/2007/relationships/hdphoto" Id="rId5"></Relationship><Relationship Target="../media/image2.png" Type="http://schemas.openxmlformats.org/officeDocument/2006/relationships/image" Id="rId4"></Relationship><Relationship Target="../media/image5.png" Type="http://schemas.openxmlformats.org/officeDocument/2006/relationships/image" Id="rId9"></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1.emf" Type="http://schemas.openxmlformats.org/officeDocument/2006/relationships/image" Id="rId8"></Relationship><Relationship Target="../media/image6.png" Type="http://schemas.openxmlformats.org/officeDocument/2006/relationships/image" Id="rId3"></Relationship><Relationship Target="../media/image10.png" Type="http://schemas.openxmlformats.org/officeDocument/2006/relationships/image" Id="rId7"></Relationship><Relationship Target="../notesSlides/notesSlide2.xml" Type="http://schemas.openxmlformats.org/officeDocument/2006/relationships/notesSlide" Id="rId2"></Relationship><Relationship Target="../slideLayouts/slideLayout7.xml" Type="http://schemas.openxmlformats.org/officeDocument/2006/relationships/slideLayout" Id="rId1"></Relationship><Relationship Target="../media/image9.png" Type="http://schemas.openxmlformats.org/officeDocument/2006/relationships/image" Id="rId6"></Relationship><Relationship Target="../media/image8.png" Type="http://schemas.openxmlformats.org/officeDocument/2006/relationships/image" Id="rId5"></Relationship><Relationship Target="../media/image13.jpeg" Type="http://schemas.openxmlformats.org/officeDocument/2006/relationships/image" Id="rId10"></Relationship><Relationship Target="../media/image7.jpeg" Type="http://schemas.openxmlformats.org/officeDocument/2006/relationships/image" Id="rId4"></Relationship><Relationship Target="../media/image12.png" Type="http://schemas.openxmlformats.org/officeDocument/2006/relationships/image" Id="rId9"></Relationship></Relationships>
</file>

<file path=ppt/slides/_rels/slide7.xml.rels><?xml version="1.0" encoding="UTF-8" ?><Relationships xmlns="http://schemas.openxmlformats.org/package/2006/relationships"><Relationship Target="../media/image15.jpeg" Type="http://schemas.openxmlformats.org/officeDocument/2006/relationships/image" Id="rId3"></Relationship><Relationship Target="../media/image14.png" Type="http://schemas.openxmlformats.org/officeDocument/2006/relationships/image" Id="rId2"></Relationship><Relationship Target="../slideLayouts/slideLayout7.xml" Type="http://schemas.openxmlformats.org/officeDocument/2006/relationships/slideLayout" Id="rId1"></Relationship><Relationship Target="../media/image16.jpeg" Type="http://schemas.openxmlformats.org/officeDocument/2006/relationships/image" Id="rId4"></Relationship></Relationships>
</file>

<file path=ppt/slides/_rels/slide8.xml.rels><?xml version="1.0" encoding="UTF-8" ?><Relationships xmlns="http://schemas.openxmlformats.org/package/2006/relationships"><Relationship Target="../media/image18.jpeg" Type="http://schemas.openxmlformats.org/officeDocument/2006/relationships/image" Id="rId3"></Relationship><Relationship Target="../media/image22.png" Type="http://schemas.openxmlformats.org/officeDocument/2006/relationships/image" Id="rId7"></Relationship><Relationship Target="../media/image17.jpeg" Type="http://schemas.openxmlformats.org/officeDocument/2006/relationships/image" Id="rId2"></Relationship><Relationship Target="../slideLayouts/slideLayout2.xml" Type="http://schemas.openxmlformats.org/officeDocument/2006/relationships/slideLayout" Id="rId1"></Relationship><Relationship Target="../media/image21.jpeg" Type="http://schemas.openxmlformats.org/officeDocument/2006/relationships/image" Id="rId6"></Relationship><Relationship Target="../media/image20.png" Type="http://schemas.openxmlformats.org/officeDocument/2006/relationships/image" Id="rId5"></Relationship><Relationship Target="../media/image19.jpeg" Type="http://schemas.openxmlformats.org/officeDocument/2006/relationships/image" Id="rId4"></Relationship></Relationships>
</file>

<file path=ppt/slides/_rels/slide9.xml.rels><?xml version="1.0" encoding="UTF-8" ?><Relationships xmlns="http://schemas.openxmlformats.org/package/2006/relationships"><Relationship Target="../media/image24.jpeg" Type="http://schemas.openxmlformats.org/officeDocument/2006/relationships/image" Id="rId3"></Relationship><Relationship Target="../media/image23.png" Type="http://schemas.openxmlformats.org/officeDocument/2006/relationships/image" Id="rId2"></Relationship><Relationship Target="../slideLayouts/slideLayout7.xml" Type="http://schemas.openxmlformats.org/officeDocument/2006/relationships/slideLayout" Id="rId1"></Relationship><Relationship Target="../media/image27.jpeg" Type="http://schemas.openxmlformats.org/officeDocument/2006/relationships/image" Id="rId6"></Relationship><Relationship Target="../media/image26.jpeg" Type="http://schemas.openxmlformats.org/officeDocument/2006/relationships/image" Id="rId5"></Relationship><Relationship Target="../media/image25.jpe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87624" y="908720"/>
            <a:ext cx="5832648" cy="1137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今年度の取組について</a:t>
            </a:r>
            <a:endParaRPr lang="en-US" altLang="ja-JP"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475656" y="2362178"/>
            <a:ext cx="727280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ＦＣバスについて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ＦＣ船について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・産業用燃料電池の実証</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社会受容性の向上について　</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情報提供</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最近の動き</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884368" y="116632"/>
            <a:ext cx="1024054" cy="470412"/>
          </a:xfrm>
          <a:prstGeom prst="roundRect">
            <a:avLst>
              <a:gd name="adj" fmla="val 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資料１</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56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3961" y="1175272"/>
            <a:ext cx="8781557" cy="8186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056" tIns="0" rIns="0" bIns="0" rtlCol="0" anchor="ctr"/>
          <a:lstStyle/>
          <a:p>
            <a:pPr>
              <a:lnSpc>
                <a:spcPts val="2200"/>
              </a:lnSpc>
            </a:pPr>
            <a:r>
              <a:rPr lang="ja-JP" altLang="en-US" sz="1576" b="1" dirty="0">
                <a:solidFill>
                  <a:prstClr val="black"/>
                </a:solidFill>
                <a:latin typeface="Meiryo UI" panose="020B0604030504040204" pitchFamily="50" charset="-128"/>
                <a:ea typeface="Meiryo UI" panose="020B0604030504040204" pitchFamily="50" charset="-128"/>
              </a:rPr>
              <a:t>　</a:t>
            </a:r>
            <a:r>
              <a:rPr lang="ja-JP" altLang="en-US" sz="1576" dirty="0">
                <a:solidFill>
                  <a:schemeClr val="tx1"/>
                </a:solidFill>
                <a:latin typeface="Meiryo UI" panose="020B0604030504040204" pitchFamily="50" charset="-128"/>
                <a:ea typeface="Meiryo UI" panose="020B0604030504040204" pitchFamily="50" charset="-128"/>
              </a:rPr>
              <a:t>水素エネルギーの普及に向けた</a:t>
            </a:r>
            <a:r>
              <a:rPr lang="ja-JP" altLang="en-US" sz="1576" dirty="0" smtClean="0">
                <a:solidFill>
                  <a:schemeClr val="tx1"/>
                </a:solidFill>
                <a:latin typeface="Meiryo UI" panose="020B0604030504040204" pitchFamily="50" charset="-128"/>
                <a:ea typeface="Meiryo UI" panose="020B0604030504040204" pitchFamily="50" charset="-128"/>
              </a:rPr>
              <a:t>取組の</a:t>
            </a:r>
            <a:r>
              <a:rPr lang="ja-JP" altLang="en-US" sz="1576" dirty="0">
                <a:solidFill>
                  <a:schemeClr val="tx1"/>
                </a:solidFill>
                <a:latin typeface="Meiryo UI" panose="020B0604030504040204" pitchFamily="50" charset="-128"/>
                <a:ea typeface="Meiryo UI" panose="020B0604030504040204" pitchFamily="50" charset="-128"/>
              </a:rPr>
              <a:t>一環として、</a:t>
            </a:r>
            <a:r>
              <a:rPr lang="ja-JP" altLang="en-US" sz="1576" dirty="0" smtClean="0">
                <a:solidFill>
                  <a:prstClr val="black"/>
                </a:solidFill>
                <a:latin typeface="Meiryo UI" panose="020B0604030504040204" pitchFamily="50" charset="-128"/>
                <a:ea typeface="Meiryo UI" panose="020B0604030504040204" pitchFamily="50" charset="-128"/>
              </a:rPr>
              <a:t>平成</a:t>
            </a:r>
            <a:r>
              <a:rPr lang="en-US" altLang="ja-JP" sz="1576" dirty="0">
                <a:solidFill>
                  <a:prstClr val="black"/>
                </a:solidFill>
                <a:latin typeface="Meiryo UI" panose="020B0604030504040204" pitchFamily="50" charset="-128"/>
                <a:ea typeface="Meiryo UI" panose="020B0604030504040204" pitchFamily="50" charset="-128"/>
              </a:rPr>
              <a:t>30</a:t>
            </a:r>
            <a:r>
              <a:rPr lang="ja-JP" altLang="en-US" sz="1576" dirty="0">
                <a:solidFill>
                  <a:prstClr val="black"/>
                </a:solidFill>
                <a:latin typeface="Meiryo UI" panose="020B0604030504040204" pitchFamily="50" charset="-128"/>
                <a:ea typeface="Meiryo UI" panose="020B0604030504040204" pitchFamily="50" charset="-128"/>
              </a:rPr>
              <a:t>年</a:t>
            </a:r>
            <a:r>
              <a:rPr lang="en-US" altLang="ja-JP" sz="1576" dirty="0">
                <a:solidFill>
                  <a:prstClr val="black"/>
                </a:solidFill>
                <a:latin typeface="Meiryo UI" panose="020B0604030504040204" pitchFamily="50" charset="-128"/>
                <a:ea typeface="Meiryo UI" panose="020B0604030504040204" pitchFamily="50" charset="-128"/>
              </a:rPr>
              <a:t>3</a:t>
            </a:r>
            <a:r>
              <a:rPr lang="ja-JP" altLang="en-US" sz="1576" dirty="0">
                <a:solidFill>
                  <a:prstClr val="black"/>
                </a:solidFill>
                <a:latin typeface="Meiryo UI" panose="020B0604030504040204" pitchFamily="50" charset="-128"/>
                <a:ea typeface="Meiryo UI" panose="020B0604030504040204" pitchFamily="50" charset="-128"/>
              </a:rPr>
              <a:t>月</a:t>
            </a:r>
            <a:r>
              <a:rPr lang="en-US" altLang="ja-JP" sz="1576" dirty="0" smtClean="0">
                <a:solidFill>
                  <a:prstClr val="black"/>
                </a:solidFill>
                <a:latin typeface="Meiryo UI" panose="020B0604030504040204" pitchFamily="50" charset="-128"/>
                <a:ea typeface="Meiryo UI" panose="020B0604030504040204" pitchFamily="50" charset="-128"/>
              </a:rPr>
              <a:t>25</a:t>
            </a:r>
            <a:r>
              <a:rPr lang="ja-JP" altLang="en-US" sz="1576" dirty="0" smtClean="0">
                <a:solidFill>
                  <a:prstClr val="black"/>
                </a:solidFill>
                <a:latin typeface="Meiryo UI" panose="020B0604030504040204" pitchFamily="50" charset="-128"/>
                <a:ea typeface="Meiryo UI" panose="020B0604030504040204" pitchFamily="50" charset="-128"/>
              </a:rPr>
              <a:t>日</a:t>
            </a:r>
            <a:r>
              <a:rPr lang="en-US" altLang="ja-JP" sz="1576" dirty="0" smtClean="0">
                <a:solidFill>
                  <a:prstClr val="black"/>
                </a:solidFill>
                <a:latin typeface="Meiryo UI" panose="020B0604030504040204" pitchFamily="50" charset="-128"/>
                <a:ea typeface="Meiryo UI" panose="020B0604030504040204" pitchFamily="50" charset="-128"/>
              </a:rPr>
              <a:t>(</a:t>
            </a:r>
            <a:r>
              <a:rPr lang="ja-JP" altLang="en-US" sz="1576" dirty="0" smtClean="0">
                <a:solidFill>
                  <a:prstClr val="black"/>
                </a:solidFill>
                <a:latin typeface="Meiryo UI" panose="020B0604030504040204" pitchFamily="50" charset="-128"/>
                <a:ea typeface="Meiryo UI" panose="020B0604030504040204" pitchFamily="50" charset="-128"/>
              </a:rPr>
              <a:t>日</a:t>
            </a:r>
            <a:r>
              <a:rPr lang="en-US" altLang="ja-JP" sz="1576" dirty="0" smtClean="0">
                <a:solidFill>
                  <a:prstClr val="black"/>
                </a:solidFill>
                <a:latin typeface="Meiryo UI" panose="020B0604030504040204" pitchFamily="50" charset="-128"/>
                <a:ea typeface="Meiryo UI" panose="020B0604030504040204" pitchFamily="50" charset="-128"/>
              </a:rPr>
              <a:t>)</a:t>
            </a:r>
            <a:r>
              <a:rPr lang="ja-JP" altLang="en-US" sz="1576" dirty="0" err="1" smtClean="0">
                <a:solidFill>
                  <a:prstClr val="black"/>
                </a:solidFill>
                <a:latin typeface="Meiryo UI" panose="020B0604030504040204" pitchFamily="50" charset="-128"/>
                <a:ea typeface="Meiryo UI" panose="020B0604030504040204" pitchFamily="50" charset="-128"/>
              </a:rPr>
              <a:t>に開</a:t>
            </a:r>
            <a:r>
              <a:rPr lang="ja-JP" altLang="en-US" sz="1576" dirty="0" smtClean="0">
                <a:solidFill>
                  <a:prstClr val="black"/>
                </a:solidFill>
                <a:latin typeface="Meiryo UI" panose="020B0604030504040204" pitchFamily="50" charset="-128"/>
                <a:ea typeface="Meiryo UI" panose="020B0604030504040204" pitchFamily="50" charset="-128"/>
              </a:rPr>
              <a:t>催される</a:t>
            </a:r>
            <a:r>
              <a:rPr lang="en-US" altLang="ja-JP" sz="1576" dirty="0" smtClean="0">
                <a:solidFill>
                  <a:prstClr val="black"/>
                </a:solidFill>
                <a:latin typeface="Meiryo UI" panose="020B0604030504040204" pitchFamily="50" charset="-128"/>
                <a:ea typeface="Meiryo UI" panose="020B0604030504040204" pitchFamily="50" charset="-128"/>
              </a:rPr>
              <a:t>OSTEC</a:t>
            </a:r>
            <a:r>
              <a:rPr lang="ja-JP" altLang="en-US" sz="1576" dirty="0">
                <a:solidFill>
                  <a:prstClr val="black"/>
                </a:solidFill>
                <a:latin typeface="Meiryo UI" panose="020B0604030504040204" pitchFamily="50" charset="-128"/>
                <a:ea typeface="Meiryo UI" panose="020B0604030504040204" pitchFamily="50" charset="-128"/>
              </a:rPr>
              <a:t>「</a:t>
            </a:r>
            <a:r>
              <a:rPr lang="ja-JP" altLang="en-US" sz="1576" dirty="0" smtClean="0">
                <a:solidFill>
                  <a:prstClr val="black"/>
                </a:solidFill>
                <a:latin typeface="Meiryo UI" panose="020B0604030504040204" pitchFamily="50" charset="-128"/>
                <a:ea typeface="Meiryo UI" panose="020B0604030504040204" pitchFamily="50" charset="-128"/>
              </a:rPr>
              <a:t>春休み</a:t>
            </a:r>
            <a:endParaRPr lang="en-US" altLang="ja-JP" sz="1576" dirty="0" smtClean="0">
              <a:solidFill>
                <a:prstClr val="black"/>
              </a:solidFill>
              <a:latin typeface="Meiryo UI" panose="020B0604030504040204" pitchFamily="50" charset="-128"/>
              <a:ea typeface="Meiryo UI" panose="020B0604030504040204" pitchFamily="50" charset="-128"/>
            </a:endParaRPr>
          </a:p>
          <a:p>
            <a:pPr>
              <a:lnSpc>
                <a:spcPts val="2200"/>
              </a:lnSpc>
            </a:pPr>
            <a:r>
              <a:rPr lang="ja-JP" altLang="en-US" sz="1576" dirty="0" smtClean="0">
                <a:solidFill>
                  <a:prstClr val="black"/>
                </a:solidFill>
                <a:latin typeface="Meiryo UI" panose="020B0604030504040204" pitchFamily="50" charset="-128"/>
                <a:ea typeface="Meiryo UI" panose="020B0604030504040204" pitchFamily="50" charset="-128"/>
              </a:rPr>
              <a:t>イベント」において、</a:t>
            </a:r>
            <a:r>
              <a:rPr lang="ja-JP" altLang="en-US" sz="1576" dirty="0">
                <a:solidFill>
                  <a:schemeClr val="tx1"/>
                </a:solidFill>
                <a:latin typeface="Meiryo UI" panose="020B0604030504040204" pitchFamily="50" charset="-128"/>
                <a:ea typeface="Meiryo UI" panose="020B0604030504040204" pitchFamily="50" charset="-128"/>
              </a:rPr>
              <a:t>本田技研工業株式</a:t>
            </a:r>
            <a:r>
              <a:rPr lang="ja-JP" altLang="en-US" sz="1576" dirty="0" smtClean="0">
                <a:solidFill>
                  <a:schemeClr val="tx1"/>
                </a:solidFill>
                <a:latin typeface="Meiryo UI" panose="020B0604030504040204" pitchFamily="50" charset="-128"/>
                <a:ea typeface="Meiryo UI" panose="020B0604030504040204" pitchFamily="50" charset="-128"/>
              </a:rPr>
              <a:t>会社のご協力</a:t>
            </a:r>
            <a:r>
              <a:rPr lang="ja-JP" altLang="en-US" sz="1576" dirty="0">
                <a:solidFill>
                  <a:schemeClr val="tx1"/>
                </a:solidFill>
                <a:latin typeface="Meiryo UI" panose="020B0604030504040204" pitchFamily="50" charset="-128"/>
                <a:ea typeface="Meiryo UI" panose="020B0604030504040204" pitchFamily="50" charset="-128"/>
              </a:rPr>
              <a:t>のもと</a:t>
            </a:r>
            <a:r>
              <a:rPr lang="ja-JP" altLang="en-US" sz="1576" dirty="0" smtClean="0">
                <a:solidFill>
                  <a:schemeClr val="tx1"/>
                </a:solidFill>
                <a:latin typeface="Meiryo UI" panose="020B0604030504040204" pitchFamily="50" charset="-128"/>
                <a:ea typeface="Meiryo UI" panose="020B0604030504040204" pitchFamily="50" charset="-128"/>
              </a:rPr>
              <a:t>、次</a:t>
            </a:r>
            <a:r>
              <a:rPr lang="ja-JP" altLang="en-US" sz="1576" dirty="0">
                <a:solidFill>
                  <a:schemeClr val="tx1"/>
                </a:solidFill>
                <a:latin typeface="Meiryo UI" panose="020B0604030504040204" pitchFamily="50" charset="-128"/>
                <a:ea typeface="Meiryo UI" panose="020B0604030504040204" pitchFamily="50" charset="-128"/>
              </a:rPr>
              <a:t>世代を担う子ども向けに環境学習の実施</a:t>
            </a:r>
            <a:r>
              <a:rPr lang="ja-JP" altLang="en-US" sz="1576" dirty="0" smtClean="0">
                <a:solidFill>
                  <a:schemeClr val="tx1"/>
                </a:solidFill>
                <a:latin typeface="Meiryo UI" panose="020B0604030504040204" pitchFamily="50" charset="-128"/>
                <a:ea typeface="Meiryo UI" panose="020B0604030504040204" pitchFamily="50" charset="-128"/>
              </a:rPr>
              <a:t>。</a:t>
            </a:r>
            <a:endParaRPr lang="en-US" altLang="ja-JP" sz="1576" dirty="0" smtClean="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57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：（一財）大阪科学技術センター、共催：大阪市環境局、協力：本田技研工業㈱</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3230" y="717273"/>
            <a:ext cx="5902946" cy="4098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lIns="90084" tIns="0" rIns="90084" bIns="0" anchor="ctr" anchorCtr="0">
            <a:noAutofit/>
          </a:bodyPr>
          <a:lstStyle/>
          <a:p>
            <a:pPr>
              <a:defRPr/>
            </a:pPr>
            <a:r>
              <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児童生徒対象の環境イベントでのＦＣ普及の</a:t>
            </a:r>
            <a:r>
              <a:rPr lang="ja-JP" altLang="en-US"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取組み（拡充）</a:t>
            </a:r>
            <a:r>
              <a:rPr lang="en-US" altLang="ja-JP"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26" dirty="0">
              <a:latin typeface="Meiryo UI" panose="020B0604030504040204" pitchFamily="50" charset="-128"/>
              <a:ea typeface="Meiryo UI" panose="020B0604030504040204" pitchFamily="50" charset="-128"/>
            </a:endParaRPr>
          </a:p>
        </p:txBody>
      </p:sp>
      <p:sp>
        <p:nvSpPr>
          <p:cNvPr id="8" name="正方形/長方形 7"/>
          <p:cNvSpPr/>
          <p:nvPr/>
        </p:nvSpPr>
        <p:spPr>
          <a:xfrm>
            <a:off x="139850" y="3390380"/>
            <a:ext cx="5971191" cy="4098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lIns="90084" tIns="0" rIns="90084" bIns="0" anchor="ctr" anchorCtr="0">
            <a:noAutofit/>
          </a:bodyPr>
          <a:lstStyle/>
          <a:p>
            <a:pPr>
              <a:defRPr/>
            </a:pPr>
            <a:r>
              <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子ども向け</a:t>
            </a:r>
            <a:r>
              <a:rPr lang="ja-JP" altLang="en-US"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リーフレットの作成に</a:t>
            </a:r>
            <a:r>
              <a:rPr lang="ja-JP" altLang="en-US"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ついて</a:t>
            </a:r>
            <a:r>
              <a:rPr lang="en-US" altLang="ja-JP"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部配布</a:t>
            </a:r>
            <a:endParaRPr lang="en-US" altLang="ja-JP" sz="1226" dirty="0">
              <a:latin typeface="Meiryo UI" panose="020B0604030504040204" pitchFamily="50" charset="-128"/>
              <a:ea typeface="Meiryo UI" panose="020B0604030504040204" pitchFamily="50" charset="-128"/>
            </a:endParaRPr>
          </a:p>
        </p:txBody>
      </p:sp>
      <p:sp>
        <p:nvSpPr>
          <p:cNvPr id="9" name="角丸四角形 8"/>
          <p:cNvSpPr/>
          <p:nvPr/>
        </p:nvSpPr>
        <p:spPr>
          <a:xfrm>
            <a:off x="129714" y="3838373"/>
            <a:ext cx="9028587" cy="8186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056" tIns="0" rIns="0" bIns="0" rtlCol="0" anchor="ctr"/>
          <a:lstStyle/>
          <a:p>
            <a:pPr>
              <a:lnSpc>
                <a:spcPts val="2200"/>
              </a:lnSpc>
            </a:pPr>
            <a:r>
              <a:rPr lang="ja-JP" altLang="en-US" sz="1576" b="1" dirty="0">
                <a:solidFill>
                  <a:prstClr val="black"/>
                </a:solidFill>
                <a:latin typeface="Meiryo UI" panose="020B0604030504040204" pitchFamily="50" charset="-128"/>
                <a:ea typeface="Meiryo UI" panose="020B0604030504040204" pitchFamily="50" charset="-128"/>
              </a:rPr>
              <a:t>　</a:t>
            </a:r>
            <a:r>
              <a:rPr lang="ja-JP" altLang="en-US" sz="1576" dirty="0">
                <a:solidFill>
                  <a:prstClr val="black"/>
                </a:solidFill>
                <a:latin typeface="Meiryo UI" panose="020B0604030504040204" pitchFamily="50" charset="-128"/>
                <a:ea typeface="Meiryo UI" panose="020B0604030504040204" pitchFamily="50" charset="-128"/>
              </a:rPr>
              <a:t>　</a:t>
            </a:r>
            <a:r>
              <a:rPr lang="ja-JP" altLang="en-US" sz="1576" dirty="0" smtClean="0">
                <a:solidFill>
                  <a:prstClr val="black"/>
                </a:solidFill>
                <a:latin typeface="Meiryo UI" panose="020B0604030504040204" pitchFamily="50" charset="-128"/>
                <a:ea typeface="Meiryo UI" panose="020B0604030504040204" pitchFamily="50" charset="-128"/>
              </a:rPr>
              <a:t>水素</a:t>
            </a:r>
            <a:r>
              <a:rPr lang="ja-JP" altLang="en-US" sz="1576" dirty="0">
                <a:solidFill>
                  <a:prstClr val="black"/>
                </a:solidFill>
                <a:latin typeface="Meiryo UI" panose="020B0604030504040204" pitchFamily="50" charset="-128"/>
                <a:ea typeface="Meiryo UI" panose="020B0604030504040204" pitchFamily="50" charset="-128"/>
              </a:rPr>
              <a:t>エネルギーの安全性やメリットなどの理解を深め</a:t>
            </a:r>
            <a:r>
              <a:rPr lang="ja-JP" altLang="en-US" sz="1576" dirty="0" smtClean="0">
                <a:solidFill>
                  <a:prstClr val="black"/>
                </a:solidFill>
                <a:latin typeface="Meiryo UI" panose="020B0604030504040204" pitchFamily="50" charset="-128"/>
                <a:ea typeface="Meiryo UI" panose="020B0604030504040204" pitchFamily="50" charset="-128"/>
              </a:rPr>
              <a:t>、環境</a:t>
            </a:r>
            <a:r>
              <a:rPr lang="ja-JP" altLang="en-US" sz="1576" dirty="0">
                <a:solidFill>
                  <a:prstClr val="black"/>
                </a:solidFill>
                <a:latin typeface="Meiryo UI" panose="020B0604030504040204" pitchFamily="50" charset="-128"/>
                <a:ea typeface="Meiryo UI" panose="020B0604030504040204" pitchFamily="50" charset="-128"/>
              </a:rPr>
              <a:t>イベントや学校教育の場での取組みの際</a:t>
            </a:r>
            <a:r>
              <a:rPr lang="ja-JP" altLang="en-US" sz="1576" dirty="0" smtClean="0">
                <a:solidFill>
                  <a:prstClr val="black"/>
                </a:solidFill>
                <a:latin typeface="Meiryo UI" panose="020B0604030504040204" pitchFamily="50" charset="-128"/>
                <a:ea typeface="Meiryo UI" panose="020B0604030504040204" pitchFamily="50" charset="-128"/>
              </a:rPr>
              <a:t>に、学習　　</a:t>
            </a:r>
            <a:endParaRPr lang="en-US" altLang="ja-JP" sz="1576" dirty="0" smtClean="0">
              <a:solidFill>
                <a:prstClr val="black"/>
              </a:solidFill>
              <a:latin typeface="Meiryo UI" panose="020B0604030504040204" pitchFamily="50" charset="-128"/>
              <a:ea typeface="Meiryo UI" panose="020B0604030504040204" pitchFamily="50" charset="-128"/>
            </a:endParaRPr>
          </a:p>
          <a:p>
            <a:pPr>
              <a:lnSpc>
                <a:spcPts val="2200"/>
              </a:lnSpc>
            </a:pPr>
            <a:r>
              <a:rPr lang="ja-JP" altLang="en-US" sz="1576" dirty="0">
                <a:solidFill>
                  <a:prstClr val="black"/>
                </a:solidFill>
                <a:latin typeface="Meiryo UI" panose="020B0604030504040204" pitchFamily="50" charset="-128"/>
                <a:ea typeface="Meiryo UI" panose="020B0604030504040204" pitchFamily="50" charset="-128"/>
              </a:rPr>
              <a:t>　</a:t>
            </a:r>
            <a:r>
              <a:rPr lang="ja-JP" altLang="en-US" sz="1576" dirty="0" smtClean="0">
                <a:solidFill>
                  <a:prstClr val="black"/>
                </a:solidFill>
                <a:latin typeface="Meiryo UI" panose="020B0604030504040204" pitchFamily="50" charset="-128"/>
                <a:ea typeface="Meiryo UI" panose="020B0604030504040204" pitchFamily="50" charset="-128"/>
              </a:rPr>
              <a:t>　 効果</a:t>
            </a:r>
            <a:r>
              <a:rPr lang="ja-JP" altLang="en-US" sz="1576" dirty="0">
                <a:solidFill>
                  <a:prstClr val="black"/>
                </a:solidFill>
                <a:latin typeface="Meiryo UI" panose="020B0604030504040204" pitchFamily="50" charset="-128"/>
                <a:ea typeface="Meiryo UI" panose="020B0604030504040204" pitchFamily="50" charset="-128"/>
              </a:rPr>
              <a:t>の定着を図ることを目的に、水素エネルギーについて分かりやすく</a:t>
            </a:r>
            <a:r>
              <a:rPr lang="ja-JP" altLang="en-US" sz="1576" dirty="0" smtClean="0">
                <a:solidFill>
                  <a:prstClr val="black"/>
                </a:solidFill>
                <a:latin typeface="Meiryo UI" panose="020B0604030504040204" pitchFamily="50" charset="-128"/>
                <a:ea typeface="Meiryo UI" panose="020B0604030504040204" pitchFamily="50" charset="-128"/>
              </a:rPr>
              <a:t>説明する他、</a:t>
            </a:r>
            <a:r>
              <a:rPr lang="ja-JP" altLang="en-US" sz="1576" dirty="0">
                <a:solidFill>
                  <a:prstClr val="black"/>
                </a:solidFill>
                <a:latin typeface="Meiryo UI" panose="020B0604030504040204" pitchFamily="50" charset="-128"/>
                <a:ea typeface="Meiryo UI" panose="020B0604030504040204" pitchFamily="50" charset="-128"/>
              </a:rPr>
              <a:t>国のロードマップに</a:t>
            </a:r>
            <a:r>
              <a:rPr lang="ja-JP" altLang="en-US" sz="1576" dirty="0" smtClean="0">
                <a:solidFill>
                  <a:prstClr val="black"/>
                </a:solidFill>
                <a:latin typeface="Meiryo UI" panose="020B0604030504040204" pitchFamily="50" charset="-128"/>
                <a:ea typeface="Meiryo UI" panose="020B0604030504040204" pitchFamily="50" charset="-128"/>
              </a:rPr>
              <a:t>合わせ</a:t>
            </a:r>
            <a:r>
              <a:rPr lang="ja-JP" altLang="en-US" sz="1576" dirty="0">
                <a:solidFill>
                  <a:prstClr val="black"/>
                </a:solidFill>
                <a:latin typeface="Meiryo UI" panose="020B0604030504040204" pitchFamily="50" charset="-128"/>
                <a:ea typeface="Meiryo UI" panose="020B0604030504040204" pitchFamily="50" charset="-128"/>
              </a:rPr>
              <a:t>た</a:t>
            </a:r>
            <a:r>
              <a:rPr lang="ja-JP" altLang="en-US" sz="1576" dirty="0" smtClean="0">
                <a:solidFill>
                  <a:prstClr val="black"/>
                </a:solidFill>
                <a:latin typeface="Meiryo UI" panose="020B0604030504040204" pitchFamily="50" charset="-128"/>
                <a:ea typeface="Meiryo UI" panose="020B0604030504040204" pitchFamily="50" charset="-128"/>
              </a:rPr>
              <a:t>　　</a:t>
            </a:r>
            <a:endParaRPr lang="en-US" altLang="ja-JP" sz="1576" dirty="0" smtClean="0">
              <a:solidFill>
                <a:prstClr val="black"/>
              </a:solidFill>
              <a:latin typeface="Meiryo UI" panose="020B0604030504040204" pitchFamily="50" charset="-128"/>
              <a:ea typeface="Meiryo UI" panose="020B0604030504040204" pitchFamily="50" charset="-128"/>
            </a:endParaRPr>
          </a:p>
          <a:p>
            <a:pPr>
              <a:lnSpc>
                <a:spcPts val="2200"/>
              </a:lnSpc>
            </a:pPr>
            <a:r>
              <a:rPr lang="ja-JP" altLang="en-US" sz="1576" dirty="0">
                <a:solidFill>
                  <a:prstClr val="black"/>
                </a:solidFill>
                <a:latin typeface="Meiryo UI" panose="020B0604030504040204" pitchFamily="50" charset="-128"/>
                <a:ea typeface="Meiryo UI" panose="020B0604030504040204" pitchFamily="50" charset="-128"/>
              </a:rPr>
              <a:t>　</a:t>
            </a:r>
            <a:r>
              <a:rPr lang="ja-JP" altLang="en-US" sz="1576" dirty="0" smtClean="0">
                <a:solidFill>
                  <a:prstClr val="black"/>
                </a:solidFill>
                <a:latin typeface="Meiryo UI" panose="020B0604030504040204" pitchFamily="50" charset="-128"/>
                <a:ea typeface="Meiryo UI" panose="020B0604030504040204" pitchFamily="50" charset="-128"/>
              </a:rPr>
              <a:t>　 大阪</a:t>
            </a:r>
            <a:r>
              <a:rPr lang="ja-JP" altLang="en-US" sz="1576" dirty="0">
                <a:solidFill>
                  <a:prstClr val="black"/>
                </a:solidFill>
                <a:latin typeface="Meiryo UI" panose="020B0604030504040204" pitchFamily="50" charset="-128"/>
                <a:ea typeface="Meiryo UI" panose="020B0604030504040204" pitchFamily="50" charset="-128"/>
              </a:rPr>
              <a:t>市内の水素エネルギーの取組みの状況等</a:t>
            </a:r>
            <a:r>
              <a:rPr lang="ja-JP" altLang="en-US" sz="1576" dirty="0" smtClean="0">
                <a:solidFill>
                  <a:prstClr val="black"/>
                </a:solidFill>
                <a:latin typeface="Meiryo UI" panose="020B0604030504040204" pitchFamily="50" charset="-128"/>
                <a:ea typeface="Meiryo UI" panose="020B0604030504040204" pitchFamily="50" charset="-128"/>
              </a:rPr>
              <a:t>をリーフレットにまとめ環境イベント等の他、市有施設に配布。</a:t>
            </a:r>
            <a:endParaRPr lang="en-US" altLang="ja-JP" sz="1576"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096468" y="4663247"/>
            <a:ext cx="2952328" cy="1843094"/>
          </a:xfrm>
          <a:prstGeom prst="rect">
            <a:avLst/>
          </a:prstGeom>
        </p:spPr>
      </p:pic>
      <p:pic>
        <p:nvPicPr>
          <p:cNvPr id="10" name="図 9"/>
          <p:cNvPicPr>
            <a:picLocks noChangeAspect="1"/>
          </p:cNvPicPr>
          <p:nvPr/>
        </p:nvPicPr>
        <p:blipFill>
          <a:blip r:embed="rId4"/>
          <a:stretch>
            <a:fillRect/>
          </a:stretch>
        </p:blipFill>
        <p:spPr>
          <a:xfrm>
            <a:off x="4958276" y="4653136"/>
            <a:ext cx="2808312" cy="1843093"/>
          </a:xfrm>
          <a:prstGeom prst="rect">
            <a:avLst/>
          </a:prstGeom>
        </p:spPr>
      </p:pic>
      <p:sp>
        <p:nvSpPr>
          <p:cNvPr id="13" name="サブタイトル 2"/>
          <p:cNvSpPr txBox="1">
            <a:spLocks/>
          </p:cNvSpPr>
          <p:nvPr/>
        </p:nvSpPr>
        <p:spPr>
          <a:xfrm>
            <a:off x="-93626" y="116632"/>
            <a:ext cx="9395360" cy="378379"/>
          </a:xfrm>
          <a:prstGeom prst="rect">
            <a:avLst/>
          </a:prstGeom>
        </p:spPr>
        <p:txBody>
          <a:bodyPr vert="horz" lIns="90091" tIns="45046" rIns="90091" bIns="45046"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社会受容性の</a:t>
            </a:r>
            <a:r>
              <a:rPr lang="ja-JP" altLang="en-US" sz="2452"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向上④</a:t>
            </a:r>
            <a:r>
              <a:rPr lang="ja-JP" altLang="en-US"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大阪市：環境学習の実施及びリーフレットの作成</a:t>
            </a:r>
            <a:endPar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94519" y="558074"/>
            <a:ext cx="8827855"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179006" y="827964"/>
            <a:ext cx="1566271" cy="276999"/>
          </a:xfrm>
          <a:prstGeom prst="rect">
            <a:avLst/>
          </a:prstGeom>
          <a:noFill/>
        </p:spPr>
        <p:txBody>
          <a:bodyPr wrap="square" rtlCol="0">
            <a:spAutoFit/>
          </a:bodyPr>
          <a:lstStyle/>
          <a:p>
            <a:r>
              <a:rPr kumimoji="1" lang="ja-JP" altLang="en-US" sz="1200" dirty="0" smtClean="0"/>
              <a:t>（参考資料④）</a:t>
            </a:r>
            <a:endParaRPr kumimoji="1" lang="ja-JP" altLang="en-US" sz="1200" dirty="0"/>
          </a:p>
        </p:txBody>
      </p:sp>
      <p:sp>
        <p:nvSpPr>
          <p:cNvPr id="16" name="テキスト ボックス 15"/>
          <p:cNvSpPr txBox="1"/>
          <p:nvPr/>
        </p:nvSpPr>
        <p:spPr>
          <a:xfrm>
            <a:off x="6137299" y="3509358"/>
            <a:ext cx="1566271" cy="276999"/>
          </a:xfrm>
          <a:prstGeom prst="rect">
            <a:avLst/>
          </a:prstGeom>
          <a:noFill/>
        </p:spPr>
        <p:txBody>
          <a:bodyPr wrap="square" rtlCol="0">
            <a:spAutoFit/>
          </a:bodyPr>
          <a:lstStyle/>
          <a:p>
            <a:r>
              <a:rPr kumimoji="1" lang="ja-JP" altLang="en-US" sz="1200" dirty="0" smtClean="0"/>
              <a:t>（参考資料➄）</a:t>
            </a:r>
            <a:endParaRPr kumimoji="1" lang="ja-JP" altLang="en-US" sz="1200" dirty="0"/>
          </a:p>
        </p:txBody>
      </p:sp>
      <p:pic>
        <p:nvPicPr>
          <p:cNvPr id="4" name="図 3"/>
          <p:cNvPicPr>
            <a:picLocks noChangeAspect="1"/>
          </p:cNvPicPr>
          <p:nvPr/>
        </p:nvPicPr>
        <p:blipFill>
          <a:blip r:embed="rId5"/>
          <a:stretch>
            <a:fillRect/>
          </a:stretch>
        </p:blipFill>
        <p:spPr>
          <a:xfrm>
            <a:off x="467544" y="2028234"/>
            <a:ext cx="1839049" cy="1199526"/>
          </a:xfrm>
          <a:prstGeom prst="rect">
            <a:avLst/>
          </a:prstGeom>
        </p:spPr>
      </p:pic>
      <p:sp>
        <p:nvSpPr>
          <p:cNvPr id="15" name="テキスト ボックス 14"/>
          <p:cNvSpPr txBox="1"/>
          <p:nvPr/>
        </p:nvSpPr>
        <p:spPr>
          <a:xfrm>
            <a:off x="1907704" y="6518903"/>
            <a:ext cx="1584000" cy="240467"/>
          </a:xfrm>
          <a:prstGeom prst="rect">
            <a:avLst/>
          </a:prstGeom>
          <a:noFill/>
        </p:spPr>
        <p:txBody>
          <a:bodyPr wrap="square" rtlCol="0">
            <a:noAutofit/>
          </a:bodyPr>
          <a:lstStyle/>
          <a:p>
            <a:r>
              <a:rPr lang="en-US" altLang="ja-JP" sz="920" dirty="0" smtClean="0">
                <a:latin typeface="Meiryo UI" panose="020B0604030504040204" pitchFamily="50" charset="-128"/>
                <a:ea typeface="Meiryo UI" panose="020B0604030504040204" pitchFamily="50" charset="-128"/>
                <a:cs typeface="Meiryo UI" panose="020B0604030504040204" pitchFamily="50" charset="-128"/>
              </a:rPr>
              <a:t>【A4</a:t>
            </a:r>
            <a:r>
              <a:rPr lang="ja-JP" altLang="en-US" sz="92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巻三つ</a:t>
            </a:r>
            <a:r>
              <a:rPr lang="ja-JP" altLang="en-US" sz="1000" dirty="0" smtClean="0">
                <a:latin typeface="Meiryo UI" panose="020B0604030504040204" pitchFamily="50" charset="-128"/>
                <a:ea typeface="Meiryo UI" panose="020B0604030504040204" pitchFamily="50" charset="-128"/>
              </a:rPr>
              <a:t>折</a:t>
            </a:r>
            <a:r>
              <a:rPr lang="ja-JP" altLang="en-US" sz="920" dirty="0" smtClean="0">
                <a:latin typeface="Meiryo UI" panose="020B0604030504040204" pitchFamily="50" charset="-128"/>
                <a:ea typeface="Meiryo UI" panose="020B0604030504040204" pitchFamily="50" charset="-128"/>
                <a:cs typeface="Meiryo UI" panose="020B0604030504040204" pitchFamily="50" charset="-128"/>
              </a:rPr>
              <a:t>　表面</a:t>
            </a:r>
            <a:r>
              <a:rPr lang="en-US" altLang="ja-JP" sz="92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2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7" name="テキスト ボックス 16"/>
          <p:cNvSpPr txBox="1"/>
          <p:nvPr/>
        </p:nvSpPr>
        <p:spPr>
          <a:xfrm>
            <a:off x="5724128" y="6518903"/>
            <a:ext cx="1584000" cy="240467"/>
          </a:xfrm>
          <a:prstGeom prst="rect">
            <a:avLst/>
          </a:prstGeom>
          <a:noFill/>
        </p:spPr>
        <p:txBody>
          <a:bodyPr wrap="square" rtlCol="0">
            <a:noAutofit/>
          </a:bodyPr>
          <a:lstStyle/>
          <a:p>
            <a:r>
              <a:rPr lang="en-US" altLang="ja-JP" sz="920" dirty="0" smtClean="0">
                <a:latin typeface="Meiryo UI" panose="020B0604030504040204" pitchFamily="50" charset="-128"/>
                <a:ea typeface="Meiryo UI" panose="020B0604030504040204" pitchFamily="50" charset="-128"/>
                <a:cs typeface="Meiryo UI" panose="020B0604030504040204" pitchFamily="50" charset="-128"/>
              </a:rPr>
              <a:t>【A4</a:t>
            </a:r>
            <a:r>
              <a:rPr lang="ja-JP" altLang="en-US" sz="92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巻三つ</a:t>
            </a:r>
            <a:r>
              <a:rPr lang="ja-JP" altLang="en-US" sz="1000" dirty="0" smtClean="0">
                <a:latin typeface="Meiryo UI" panose="020B0604030504040204" pitchFamily="50" charset="-128"/>
                <a:ea typeface="Meiryo UI" panose="020B0604030504040204" pitchFamily="50" charset="-128"/>
              </a:rPr>
              <a:t>折</a:t>
            </a:r>
            <a:r>
              <a:rPr lang="ja-JP" altLang="en-US" sz="920" dirty="0" smtClean="0">
                <a:latin typeface="Meiryo UI" panose="020B0604030504040204" pitchFamily="50" charset="-128"/>
                <a:ea typeface="Meiryo UI" panose="020B0604030504040204" pitchFamily="50" charset="-128"/>
                <a:cs typeface="Meiryo UI" panose="020B0604030504040204" pitchFamily="50" charset="-128"/>
              </a:rPr>
              <a:t>　裏面</a:t>
            </a:r>
            <a:r>
              <a:rPr lang="en-US" altLang="ja-JP" sz="92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2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5726" y="2028234"/>
            <a:ext cx="1755687" cy="1187373"/>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3225" y="2028234"/>
            <a:ext cx="1755687" cy="1187373"/>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9095" y="2028234"/>
            <a:ext cx="1741628" cy="1188709"/>
          </a:xfrm>
          <a:prstGeom prst="rect">
            <a:avLst/>
          </a:prstGeom>
        </p:spPr>
      </p:pic>
      <p:sp>
        <p:nvSpPr>
          <p:cNvPr id="21" name="正方形/長方形 20"/>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375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1942557" y="4370675"/>
            <a:ext cx="710361" cy="139575"/>
          </a:xfrm>
          <a:prstGeom prst="rect">
            <a:avLst/>
          </a:prstGeom>
          <a:solidFill>
            <a:schemeClr val="l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（受付ブース）</a:t>
            </a:r>
          </a:p>
        </p:txBody>
      </p:sp>
      <p:sp>
        <p:nvSpPr>
          <p:cNvPr id="52" name="テキスト ボックス 51"/>
          <p:cNvSpPr txBox="1"/>
          <p:nvPr/>
        </p:nvSpPr>
        <p:spPr>
          <a:xfrm>
            <a:off x="715162" y="4407139"/>
            <a:ext cx="710361" cy="139576"/>
          </a:xfrm>
          <a:prstGeom prst="rect">
            <a:avLst/>
          </a:prstGeom>
          <a:solidFill>
            <a:schemeClr val="l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説明）</a:t>
            </a:r>
          </a:p>
        </p:txBody>
      </p:sp>
      <p:grpSp>
        <p:nvGrpSpPr>
          <p:cNvPr id="3" name="グループ化 2"/>
          <p:cNvGrpSpPr/>
          <p:nvPr/>
        </p:nvGrpSpPr>
        <p:grpSpPr>
          <a:xfrm>
            <a:off x="91108" y="1196753"/>
            <a:ext cx="8953467" cy="5568452"/>
            <a:chOff x="91108" y="848104"/>
            <a:chExt cx="8953467" cy="5568452"/>
          </a:xfrm>
        </p:grpSpPr>
        <p:sp>
          <p:nvSpPr>
            <p:cNvPr id="57" name="正方形/長方形 56"/>
            <p:cNvSpPr/>
            <p:nvPr/>
          </p:nvSpPr>
          <p:spPr>
            <a:xfrm>
              <a:off x="91108" y="848104"/>
              <a:ext cx="8953467" cy="55684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91109" y="1280151"/>
              <a:ext cx="8677937" cy="14287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24" tIns="107989" rIns="91424" bIns="45713" anchor="t" anchorCtr="0">
              <a:noAutofit/>
            </a:bodyPr>
            <a:lstStyle/>
            <a:p>
              <a:pPr>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・将来的な府内への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バス導入に向けた機運醸成の一環として、国内外の多数の旅客者が利用する関西空港島内で、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関西エアポートが主催する「旅博」（約</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万人の動員）の開催時期に合わせ、</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バスの乗車体験会を実施。環境性に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優れた</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バスの性能体験や</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バスの普及に向けた</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関空での水素エネルギーに関する取組などを紹介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実施期間　　</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日（土）～</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日（金）</a:t>
              </a:r>
            </a:p>
            <a:p>
              <a:pPr>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内　　　容　　関西空港島内走行、水素ステーション見学（旅博期間中は洗車体験）</a:t>
              </a:r>
            </a:p>
            <a:p>
              <a:pPr>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乗車人数　  合計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825</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p>
            <a:p>
              <a:pPr>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アンケート　　約</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の回答率　多くの</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方（体験者の約</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以上）が</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、音が静か・乗り心地が良いとの意見</a:t>
              </a:r>
            </a:p>
          </p:txBody>
        </p:sp>
        <p:sp>
          <p:nvSpPr>
            <p:cNvPr id="43" name="テキスト ボックス 42"/>
            <p:cNvSpPr txBox="1"/>
            <p:nvPr/>
          </p:nvSpPr>
          <p:spPr>
            <a:xfrm>
              <a:off x="6107445" y="3754212"/>
              <a:ext cx="2774468" cy="2448877"/>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lIns="159984" tIns="31997" rIns="63994" bIns="0" rtlCol="0">
              <a:noAutofit/>
            </a:bodyPr>
            <a:lstStyle/>
            <a:p>
              <a:pPr>
                <a:tabLst>
                  <a:tab pos="1536311"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1536311"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3111666" y="3755140"/>
              <a:ext cx="2900903" cy="2448877"/>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lIns="159984" tIns="31997" rIns="63994" bIns="0" rtlCol="0">
              <a:noAutofit/>
            </a:bodyPr>
            <a:lstStyle/>
            <a:p>
              <a:pPr>
                <a:tabLst>
                  <a:tab pos="1536311"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1536311"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79513" y="3755140"/>
              <a:ext cx="2830995" cy="2448877"/>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lIns="159984" tIns="31997" rIns="63994" bIns="0" rtlCol="0">
              <a:noAutofit/>
            </a:bodyPr>
            <a:lstStyle/>
            <a:p>
              <a:pPr>
                <a:tabLst>
                  <a:tab pos="1536311"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1536311"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Picture 3" descr="E:\LIB\56 H2Osakaビジョン\003　FCバス研究会\02　28年度\14　2905xx　関空FCバスPJ\写真\資料作成用\DSC_536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617" y="3938670"/>
              <a:ext cx="882884" cy="1220376"/>
            </a:xfrm>
            <a:prstGeom prst="rect">
              <a:avLst/>
            </a:prstGeom>
            <a:noFill/>
            <a:extLst>
              <a:ext uri="{909E8E84-426E-40DD-AFC4-6F175D3DCCD1}">
                <a14:hiddenFill xmlns:a14="http://schemas.microsoft.com/office/drawing/2010/main">
                  <a:solidFill>
                    <a:srgbClr val="FFFFFF"/>
                  </a:solidFill>
                </a14:hiddenFill>
              </a:ext>
            </a:extLst>
          </p:spPr>
        </p:pic>
        <p:sp>
          <p:nvSpPr>
            <p:cNvPr id="47" name="タイトル 1"/>
            <p:cNvSpPr txBox="1">
              <a:spLocks/>
            </p:cNvSpPr>
            <p:nvPr/>
          </p:nvSpPr>
          <p:spPr>
            <a:xfrm>
              <a:off x="557891" y="3427696"/>
              <a:ext cx="2081083" cy="486023"/>
            </a:xfrm>
            <a:prstGeom prst="rect">
              <a:avLst/>
            </a:prstGeom>
            <a:solidFill>
              <a:schemeClr val="lt1"/>
            </a:solidFill>
          </p:spPr>
          <p:txBody>
            <a:bodyPr vert="horz" wrap="none" lIns="0" tIns="0" rIns="0" bIns="0" rtlCol="0" anchor="ctr">
              <a:noAutofit/>
            </a:bodyPr>
            <a:lstStyle>
              <a:lvl1pPr algn="l" defTabSz="914400" rtl="0" eaLnBrk="1" latinLnBrk="0" hangingPunct="1">
                <a:lnSpc>
                  <a:spcPct val="90000"/>
                </a:lnSpc>
                <a:spcBef>
                  <a:spcPct val="0"/>
                </a:spcBef>
                <a:buNone/>
                <a:defRPr kumimoji="1" sz="2800" b="1" kern="1200">
                  <a:solidFill>
                    <a:srgbClr val="02105D"/>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1400" dirty="0"/>
                <a:t>関空旅博での体験乗車</a:t>
              </a:r>
              <a:endParaRPr lang="en-US" altLang="ja-JP" sz="1400" dirty="0"/>
            </a:p>
            <a:p>
              <a:pPr algn="ctr"/>
              <a:r>
                <a:rPr lang="ja-JP" altLang="en-US" sz="1400" dirty="0"/>
                <a:t>（</a:t>
              </a:r>
              <a:r>
                <a:rPr lang="en-US" altLang="ja-JP" sz="1400" dirty="0"/>
                <a:t>5/27</a:t>
              </a:r>
              <a:r>
                <a:rPr lang="ja-JP" altLang="en-US" sz="1400" dirty="0"/>
                <a:t>～</a:t>
              </a:r>
              <a:r>
                <a:rPr lang="en-US" altLang="ja-JP" sz="1400" dirty="0"/>
                <a:t>28</a:t>
              </a:r>
              <a:r>
                <a:rPr lang="ja-JP" altLang="en-US" sz="1400" dirty="0"/>
                <a:t>）</a:t>
              </a:r>
            </a:p>
          </p:txBody>
        </p:sp>
        <p:pic>
          <p:nvPicPr>
            <p:cNvPr id="48" name="Picture 2" descr="E:\LIB\56 H2Osakaビジョン\003　FCバス研究会\02　28年度\14　2905xx　関空FCバスPJ\写真\資料作成用\DSC_5351.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8000" contrast="2000"/>
                      </a14:imgEffect>
                    </a14:imgLayer>
                  </a14:imgProps>
                </a:ext>
                <a:ext uri="{28A0092B-C50C-407E-A947-70E740481C1C}">
                  <a14:useLocalDpi xmlns:a14="http://schemas.microsoft.com/office/drawing/2010/main" val="0"/>
                </a:ext>
              </a:extLst>
            </a:blip>
            <a:srcRect t="9728" b="-9728"/>
            <a:stretch/>
          </p:blipFill>
          <p:spPr bwMode="auto">
            <a:xfrm>
              <a:off x="273767" y="4075300"/>
              <a:ext cx="1644555" cy="1338019"/>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6000" contrast="4000"/>
                      </a14:imgEffect>
                    </a14:imgLayer>
                  </a14:imgProps>
                </a:ext>
                <a:ext uri="{28A0092B-C50C-407E-A947-70E740481C1C}">
                  <a14:useLocalDpi xmlns:a14="http://schemas.microsoft.com/office/drawing/2010/main" val="0"/>
                </a:ext>
              </a:extLst>
            </a:blip>
            <a:stretch>
              <a:fillRect/>
            </a:stretch>
          </p:blipFill>
          <p:spPr>
            <a:xfrm>
              <a:off x="1632638" y="3997190"/>
              <a:ext cx="1117191" cy="867755"/>
            </a:xfrm>
            <a:prstGeom prst="rect">
              <a:avLst/>
            </a:prstGeom>
          </p:spPr>
        </p:pic>
        <p:sp>
          <p:nvSpPr>
            <p:cNvPr id="54" name="テキスト ボックス 53"/>
            <p:cNvSpPr txBox="1"/>
            <p:nvPr/>
          </p:nvSpPr>
          <p:spPr>
            <a:xfrm>
              <a:off x="268369" y="5314952"/>
              <a:ext cx="2640195" cy="751265"/>
            </a:xfrm>
            <a:prstGeom prst="rect">
              <a:avLst/>
            </a:prstGeom>
            <a:noFill/>
          </p:spPr>
          <p:txBody>
            <a:bodyPr wrap="none" lIns="0" tIns="0" rIns="0" bIns="0" rtlCol="0" anchor="ctr" anchorCtr="0">
              <a:noAutofit/>
            </a:bodyPr>
            <a:lstStyle/>
            <a:p>
              <a:pPr>
                <a:lnSpc>
                  <a:spcPts val="1155"/>
                </a:lnSpc>
                <a:spcBef>
                  <a:spcPts val="178"/>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●旅博来場者を対象に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時間の体験乗車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155"/>
                </a:lnSpc>
                <a:spcBef>
                  <a:spcPts val="178"/>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●乗車人数・・・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499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155"/>
                </a:lnSpc>
                <a:spcBef>
                  <a:spcPts val="178"/>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●乗車希望者が多く、</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時過ぎには受付終了</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コンテンツ プレースホルダー 2"/>
            <p:cNvSpPr txBox="1">
              <a:spLocks/>
            </p:cNvSpPr>
            <p:nvPr/>
          </p:nvSpPr>
          <p:spPr>
            <a:xfrm>
              <a:off x="3157530" y="5333597"/>
              <a:ext cx="2791155" cy="718417"/>
            </a:xfrm>
            <a:prstGeom prst="rect">
              <a:avLst/>
            </a:prstGeom>
            <a:noFill/>
          </p:spPr>
          <p:txBody>
            <a:bodyPr vert="horz" wrap="none" lIns="0" tIns="0" rIns="0" bIns="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lnSpc>
                  <a:spcPts val="1155"/>
                </a:lnSpc>
                <a:spcBef>
                  <a:spcPts val="178"/>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●海外旅行者を中心とした空港利用者が乗車</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55"/>
                </a:lnSpc>
                <a:spcBef>
                  <a:spcPts val="178"/>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●乗車人数・・・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55"/>
                </a:lnSpc>
                <a:spcBef>
                  <a:spcPts val="178"/>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●事前の告知やバスラッピングなど、更に多くの人に</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55"/>
                </a:lnSpc>
                <a:spcBef>
                  <a:spcPts val="178"/>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バスの取組を知ってもらうような工夫が必要</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2" descr="E:\LIB\56 H2Osakaビジョン\003　FCバス研究会\02　28年度\14　2905xx　関空FCバスPJ\写真\資料作成用\DSC_537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1047" y="4061230"/>
              <a:ext cx="792876" cy="1095962"/>
            </a:xfrm>
            <a:prstGeom prst="rect">
              <a:avLst/>
            </a:prstGeom>
            <a:noFill/>
            <a:extLst>
              <a:ext uri="{909E8E84-426E-40DD-AFC4-6F175D3DCCD1}">
                <a14:hiddenFill xmlns:a14="http://schemas.microsoft.com/office/drawing/2010/main">
                  <a:solidFill>
                    <a:srgbClr val="FFFFFF"/>
                  </a:solidFill>
                </a14:hiddenFill>
              </a:ext>
            </a:extLst>
          </p:spPr>
        </p:pic>
        <p:sp>
          <p:nvSpPr>
            <p:cNvPr id="65" name="タイトル 1"/>
            <p:cNvSpPr txBox="1">
              <a:spLocks/>
            </p:cNvSpPr>
            <p:nvPr/>
          </p:nvSpPr>
          <p:spPr>
            <a:xfrm>
              <a:off x="6805939" y="3427694"/>
              <a:ext cx="1508715" cy="492884"/>
            </a:xfrm>
            <a:prstGeom prst="rect">
              <a:avLst/>
            </a:prstGeom>
            <a:solidFill>
              <a:schemeClr val="bg1"/>
            </a:solidFill>
          </p:spPr>
          <p:txBody>
            <a:bodyPr vert="horz" wrap="none" lIns="0" tIns="0" rIns="0" bIns="0" rtlCol="0" anchor="ctr">
              <a:noAutofit/>
            </a:bodyPr>
            <a:lstStyle>
              <a:lvl1pPr algn="ctr" defTabSz="1028700" rtl="0" eaLnBrk="1" latinLnBrk="0" hangingPunct="1">
                <a:spcBef>
                  <a:spcPct val="0"/>
                </a:spcBef>
                <a:buNone/>
                <a:defRPr kumimoji="1" sz="5000" kern="1200">
                  <a:solidFill>
                    <a:schemeClr val="tx1"/>
                  </a:solidFill>
                  <a:latin typeface="+mj-lt"/>
                  <a:ea typeface="+mj-ea"/>
                  <a:cs typeface="+mj-cs"/>
                </a:defRPr>
              </a:lvl1pPr>
            </a:lstStyle>
            <a:p>
              <a:r>
                <a:rPr lang="ja-JP" altLang="en-US"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関係者試乗会</a:t>
              </a:r>
              <a:endParaRPr lang="en-US" altLang="ja-JP"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66" name="Picture 2" descr="E:\LIB\56 H2Osakaビジョン\003　FCバス研究会\02　28年度\14　2905xx　関空FCバスPJ\写真\資料作成用\DSC_538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949" y="4054837"/>
              <a:ext cx="1758144" cy="1071370"/>
            </a:xfrm>
            <a:prstGeom prst="rect">
              <a:avLst/>
            </a:prstGeom>
            <a:noFill/>
            <a:extLst>
              <a:ext uri="{909E8E84-426E-40DD-AFC4-6F175D3DCCD1}">
                <a14:hiddenFill xmlns:a14="http://schemas.microsoft.com/office/drawing/2010/main">
                  <a:solidFill>
                    <a:srgbClr val="FFFFFF"/>
                  </a:solidFill>
                </a14:hiddenFill>
              </a:ext>
            </a:extLst>
          </p:spPr>
        </p:pic>
        <p:sp>
          <p:nvSpPr>
            <p:cNvPr id="67" name="コンテンツ プレースホルダー 2"/>
            <p:cNvSpPr txBox="1">
              <a:spLocks/>
            </p:cNvSpPr>
            <p:nvPr/>
          </p:nvSpPr>
          <p:spPr>
            <a:xfrm>
              <a:off x="6422761" y="5322420"/>
              <a:ext cx="2207209" cy="914892"/>
            </a:xfrm>
            <a:prstGeom prst="rect">
              <a:avLst/>
            </a:prstGeom>
          </p:spPr>
          <p:txBody>
            <a:bodyPr vert="horz" wrap="none" lIns="0" tIns="0" rIns="0" bIns="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lnSpc>
                  <a:spcPts val="1155"/>
                </a:lnSpc>
                <a:spcBef>
                  <a:spcPts val="178"/>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●ビジョン推進会議、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バス研究会、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55"/>
                </a:lnSpc>
                <a:spcBef>
                  <a:spcPts val="178"/>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関空島内事業者等の関係者を対象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55"/>
                </a:lnSpc>
                <a:spcBef>
                  <a:spcPts val="178"/>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●乗車人数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3650341" y="3427696"/>
              <a:ext cx="1889537" cy="453380"/>
            </a:xfrm>
            <a:prstGeom prst="rect">
              <a:avLst/>
            </a:prstGeom>
            <a:solidFill>
              <a:schemeClr val="lt1"/>
            </a:solidFill>
          </p:spPr>
          <p:txBody>
            <a:bodyPr vert="horz" wrap="none" lIns="0" tIns="0" rIns="0" bIns="0" rtlCol="0" anchor="ctr">
              <a:noAutofit/>
            </a:bodyPr>
            <a:lstStyle>
              <a:lvl1pPr algn="ctr" defTabSz="1028700" rtl="0" eaLnBrk="1" latinLnBrk="0" hangingPunct="1">
                <a:spcBef>
                  <a:spcPct val="0"/>
                </a:spcBef>
                <a:buNone/>
                <a:defRPr kumimoji="1" sz="5000" kern="1200">
                  <a:solidFill>
                    <a:schemeClr val="tx1"/>
                  </a:solidFill>
                  <a:latin typeface="+mj-lt"/>
                  <a:ea typeface="+mj-ea"/>
                  <a:cs typeface="+mj-cs"/>
                </a:defRPr>
              </a:lvl1pPr>
            </a:lstStyle>
            <a:p>
              <a:r>
                <a:rPr lang="ja-JP" altLang="en-US"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第２ターミナル連絡バス</a:t>
              </a:r>
              <a:endParaRPr lang="en-US" altLang="ja-JP"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5/29</a:t>
              </a:r>
              <a:r>
                <a:rPr lang="ja-JP" altLang="en-US"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6/1</a:t>
              </a:r>
              <a:r>
                <a:rPr lang="ja-JP" altLang="en-US"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28" name="正方形/長方形 27"/>
          <p:cNvSpPr/>
          <p:nvPr/>
        </p:nvSpPr>
        <p:spPr>
          <a:xfrm>
            <a:off x="1974709" y="1196752"/>
            <a:ext cx="5189580" cy="615553"/>
          </a:xfrm>
          <a:prstGeom prst="rect">
            <a:avLst/>
          </a:prstGeom>
        </p:spPr>
        <p:txBody>
          <a:bodyPr wrap="square">
            <a:spAutoFit/>
          </a:bodyPr>
          <a:lstStyle/>
          <a:p>
            <a:pPr algn="ctr"/>
            <a:r>
              <a:rPr lang="en-US" altLang="ja-JP" sz="20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バス体験試乗会＠関西国際空港</a:t>
            </a:r>
            <a:endParaRPr lang="en-US" altLang="ja-JP" sz="20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Ｈ</a:t>
            </a:r>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ビジョン推進会議　第</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回会議（</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29.9.11</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）報告　</a:t>
            </a:r>
            <a:endPar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サブタイトル 2"/>
          <p:cNvSpPr txBox="1">
            <a:spLocks/>
          </p:cNvSpPr>
          <p:nvPr/>
        </p:nvSpPr>
        <p:spPr>
          <a:xfrm>
            <a:off x="179513" y="548680"/>
            <a:ext cx="1873595" cy="540000"/>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年度の取組</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活動報告）</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6512" y="-68484"/>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バスについて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バス研究会活動報告（</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94520" y="476672"/>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サブタイトル 2"/>
          <p:cNvSpPr txBox="1">
            <a:spLocks/>
          </p:cNvSpPr>
          <p:nvPr/>
        </p:nvSpPr>
        <p:spPr>
          <a:xfrm>
            <a:off x="2191233" y="623225"/>
            <a:ext cx="5843542"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関空島内への将来的な</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バス導入を目指し、引き続き検討</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762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7371" y="1944216"/>
            <a:ext cx="9039342" cy="48691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473424" y="1721267"/>
            <a:ext cx="4197152" cy="411589"/>
          </a:xfrm>
          <a:solidFill>
            <a:schemeClr val="bg1"/>
          </a:solidFill>
        </p:spPr>
        <p:txBody>
          <a:bodyPr>
            <a:normAutofi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バス体験試乗会（案）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54004" y="2312872"/>
            <a:ext cx="8801614" cy="1926334"/>
          </a:xfrm>
          <a:prstGeom prst="rect">
            <a:avLst/>
          </a:prstGeom>
        </p:spPr>
        <p:style>
          <a:lnRef idx="2">
            <a:schemeClr val="accent1"/>
          </a:lnRef>
          <a:fillRef idx="1">
            <a:schemeClr val="lt1"/>
          </a:fillRef>
          <a:effectRef idx="0">
            <a:schemeClr val="accent1"/>
          </a:effectRef>
          <a:fontRef idx="minor">
            <a:schemeClr val="dk1"/>
          </a:fontRef>
        </p:style>
        <p:txBody>
          <a:bodyPr wrap="square" tIns="0" bIns="0" rtlCol="0">
            <a:noAutofit/>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51520" y="2204864"/>
            <a:ext cx="1332573" cy="282573"/>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tIns="36000" bIns="0" rtlCol="0">
            <a:spAutoFit/>
          </a:bodyPr>
          <a:lstStyle/>
          <a:p>
            <a:pPr algn="ctr"/>
            <a:r>
              <a:rPr lang="ja-JP" altLang="en-US" sz="1600" b="1" dirty="0"/>
              <a:t>実施</a:t>
            </a:r>
            <a:r>
              <a:rPr lang="ja-JP" altLang="en-US" sz="1600" b="1" dirty="0" smtClean="0"/>
              <a:t>の</a:t>
            </a:r>
            <a:r>
              <a:rPr lang="ja-JP" altLang="en-US" sz="1600" b="1" dirty="0"/>
              <a:t>目的</a:t>
            </a:r>
            <a:endParaRPr kumimoji="1" lang="ja-JP" altLang="en-US" sz="1600" b="1" dirty="0"/>
          </a:p>
        </p:txBody>
      </p:sp>
      <p:sp>
        <p:nvSpPr>
          <p:cNvPr id="14" name="テキスト ボックス 13"/>
          <p:cNvSpPr txBox="1"/>
          <p:nvPr/>
        </p:nvSpPr>
        <p:spPr>
          <a:xfrm>
            <a:off x="179512" y="4455230"/>
            <a:ext cx="8801614" cy="207011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tabLst>
                <a:tab pos="1609725" algn="l"/>
              </a:tabLst>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51520" y="4329333"/>
            <a:ext cx="1332573" cy="293605"/>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tIns="36000" bIns="0" rtlCol="0">
            <a:spAutoFit/>
          </a:bodyPr>
          <a:lstStyle/>
          <a:p>
            <a:pPr algn="ctr"/>
            <a:r>
              <a:rPr lang="ja-JP" altLang="en-US" sz="1600" b="1" dirty="0"/>
              <a:t>概要</a:t>
            </a:r>
            <a:endParaRPr kumimoji="1" lang="ja-JP" altLang="en-US" sz="1600" b="1" dirty="0"/>
          </a:p>
        </p:txBody>
      </p:sp>
      <p:cxnSp>
        <p:nvCxnSpPr>
          <p:cNvPr id="26" name="直線コネクタ 25"/>
          <p:cNvCxnSpPr/>
          <p:nvPr/>
        </p:nvCxnSpPr>
        <p:spPr>
          <a:xfrm>
            <a:off x="94520" y="476672"/>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サブタイトル 2"/>
          <p:cNvSpPr txBox="1">
            <a:spLocks/>
          </p:cNvSpPr>
          <p:nvPr/>
        </p:nvSpPr>
        <p:spPr>
          <a:xfrm>
            <a:off x="107505" y="800768"/>
            <a:ext cx="1878450" cy="540000"/>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年度の取組</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活動の方向性）</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サブタイトル 2"/>
          <p:cNvSpPr txBox="1">
            <a:spLocks/>
          </p:cNvSpPr>
          <p:nvPr/>
        </p:nvSpPr>
        <p:spPr>
          <a:xfrm>
            <a:off x="1981409" y="666270"/>
            <a:ext cx="6902201" cy="890522"/>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○関空島内をはじめ、府内での将来的な</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バス導入を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し、関係者間で引き</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続き検討を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機運醸成の取組のひとつとして、</a:t>
            </a:r>
            <a:r>
              <a:rPr lang="en-US" altLang="ja-JP"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バス体験試乗会を開催することとし、関連事業者・行政機関で連携し、実施に向けた準備を進める。</a:t>
            </a:r>
            <a:endParaRPr lang="en-US" altLang="ja-JP"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69879" y="2693379"/>
            <a:ext cx="9010633" cy="13116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tIns="0" bIns="0" rtlCol="0">
            <a:no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将来的な大阪への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導入に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醸成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、トヨタ自動車様をはじめとした関連事業者様のご協力のもと、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今年度は関西国際空港において、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バス体験試乗会を実施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乗車アンケート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結果の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通り、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バスが大変好評だったことから、平成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年度もこの取組を継続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○最新の燃料電池バスの性能、静粛性、快適性、ならびに環境性を体感していただくとともに、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バスの普及に向けた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併せて、水素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の啓発に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関する取組み等も発信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予定</a:t>
            </a:r>
          </a:p>
        </p:txBody>
      </p:sp>
      <p:sp>
        <p:nvSpPr>
          <p:cNvPr id="30" name="テキスト ボックス 29"/>
          <p:cNvSpPr txBox="1"/>
          <p:nvPr/>
        </p:nvSpPr>
        <p:spPr>
          <a:xfrm>
            <a:off x="135994" y="4941168"/>
            <a:ext cx="9188534" cy="24064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ts val="800"/>
              </a:lnSpc>
              <a:tabLst>
                <a:tab pos="1609725" algn="l"/>
              </a:tabLst>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tabLst>
                <a:tab pos="1609725"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月中旬～下旬（小中学生も気軽に体験できる夏休み期間に実施予定）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◆実施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方法</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：今年度の実施内容を踏まえ、関係者で連携・協力して、府内数ヶ所での試乗体験会を開催</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◆イベント例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：発信力の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ある集客イベント時期と合わせ、</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バスの走行性能や外部給電機能を体験できる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試乗会の開催　など</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tabLst>
                <a:tab pos="1609725" algn="l"/>
              </a:tabLst>
            </a:pP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1609725"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6902813" y="1608357"/>
            <a:ext cx="2030171" cy="596507"/>
          </a:xfrm>
          <a:prstGeom prst="rect">
            <a:avLst/>
          </a:prstGeom>
          <a:solidFill>
            <a:schemeClr val="lt1"/>
          </a:solidFill>
          <a:ln>
            <a:solidFill>
              <a:schemeClr val="accent1"/>
            </a:solidFill>
            <a:prstDash val="sysDot"/>
          </a:ln>
        </p:spPr>
        <p:txBody>
          <a:bodyPr wrap="square" lIns="36000" tIns="0" rIns="36000" bIns="0" anchor="ctr" anchorCtr="0">
            <a:noAutofit/>
          </a:bodyPr>
          <a:lstStyle/>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年度水素利活用機器導入促進事業うち、</a:t>
            </a:r>
            <a:r>
              <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バス体験乗会の実施</a:t>
            </a:r>
            <a:r>
              <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08520" y="-99392"/>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バスについて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バス研究会活動報告（</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969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flipV="1">
            <a:off x="5723648" y="3648071"/>
            <a:ext cx="1944216" cy="1945352"/>
          </a:xfrm>
          <a:prstGeom prst="triangle">
            <a:avLst/>
          </a:prstGeom>
          <a:noFill/>
          <a:ln w="266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41729" y="1700808"/>
            <a:ext cx="7862719"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 name="スライド番号プレースホルダー 1"/>
          <p:cNvSpPr>
            <a:spLocks noGrp="1"/>
          </p:cNvSpPr>
          <p:nvPr>
            <p:ph type="sldNum" sz="quarter" idx="12"/>
          </p:nvPr>
        </p:nvSpPr>
        <p:spPr>
          <a:xfrm>
            <a:off x="10908703" y="6524548"/>
            <a:ext cx="447921" cy="365125"/>
          </a:xfrm>
        </p:spPr>
        <p:txBody>
          <a:bodyPr/>
          <a:lstStyle/>
          <a:p>
            <a:fld id="{59CC1935-5711-48E3-883B-43874F3BA3DC}" type="slidenum">
              <a:rPr kumimoji="1" lang="ja-JP" altLang="en-US" smtClean="0"/>
              <a:t>4</a:t>
            </a:fld>
            <a:endParaRPr kumimoji="1" lang="ja-JP" altLang="en-US" dirty="0"/>
          </a:p>
        </p:txBody>
      </p:sp>
      <p:cxnSp>
        <p:nvCxnSpPr>
          <p:cNvPr id="4" name="直線コネクタ 3"/>
          <p:cNvCxnSpPr/>
          <p:nvPr/>
        </p:nvCxnSpPr>
        <p:spPr>
          <a:xfrm>
            <a:off x="94520" y="476672"/>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サブタイトル 2"/>
          <p:cNvSpPr txBox="1">
            <a:spLocks/>
          </p:cNvSpPr>
          <p:nvPr/>
        </p:nvSpPr>
        <p:spPr>
          <a:xfrm>
            <a:off x="94739" y="584744"/>
            <a:ext cx="1958588" cy="540000"/>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年度の取組</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活動報告）</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a:xfrm>
            <a:off x="2053327" y="620688"/>
            <a:ext cx="7026687" cy="540000"/>
          </a:xfrm>
          <a:prstGeom prst="rect">
            <a:avLst/>
          </a:prstGeom>
        </p:spPr>
        <p:txBody>
          <a:bodyPr vert="horz" lIns="0" tIns="0" rIns="0" bIns="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①観光船事業が盛んな大阪に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、将来的な</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の可能性に関する調査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船に関する国の動向の情報収集、関連事業者との意見交換や情報収集等</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サブタイトル 2"/>
          <p:cNvSpPr txBox="1">
            <a:spLocks/>
          </p:cNvSpPr>
          <p:nvPr/>
        </p:nvSpPr>
        <p:spPr>
          <a:xfrm>
            <a:off x="1187624" y="1677058"/>
            <a:ext cx="7056784" cy="864096"/>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lnSpc>
                <a:spcPts val="1600"/>
              </a:lnSpc>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○運行時にＣＯ</a:t>
            </a:r>
            <a:r>
              <a:rPr lang="ja-JP" altLang="en-US" sz="1200" b="1" baseline="-25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を排出せず、環境にやさしい。また、静かで振動が少ないため、上質な空間を提供できる。</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○新たな観光資源　兼　交通手段としての期待が大きい。</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●普及に向けては、船の価格、燃料電池等の小型軽量化、水素供給インフラの整備の課題がある。</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817606" y="2930299"/>
            <a:ext cx="2962306" cy="2154885"/>
            <a:chOff x="858599" y="2852936"/>
            <a:chExt cx="2962306" cy="2154885"/>
          </a:xfrm>
        </p:grpSpPr>
        <p:sp>
          <p:nvSpPr>
            <p:cNvPr id="14" name="Oval 77"/>
            <p:cNvSpPr>
              <a:spLocks noChangeAspect="1" noChangeArrowheads="1"/>
            </p:cNvSpPr>
            <p:nvPr/>
          </p:nvSpPr>
          <p:spPr bwMode="auto">
            <a:xfrm>
              <a:off x="1547664" y="3103519"/>
              <a:ext cx="1575627" cy="1506194"/>
            </a:xfrm>
            <a:prstGeom prst="ellipse">
              <a:avLst/>
            </a:prstGeom>
            <a:gradFill rotWithShape="0">
              <a:gsLst>
                <a:gs pos="0">
                  <a:schemeClr val="lt1">
                    <a:lumMod val="100000"/>
                    <a:lumOff val="0"/>
                    <a:alpha val="70000"/>
                  </a:schemeClr>
                </a:gs>
                <a:gs pos="100000">
                  <a:schemeClr val="accent3">
                    <a:lumMod val="40000"/>
                    <a:lumOff val="60000"/>
                  </a:schemeClr>
                </a:gs>
              </a:gsLst>
              <a:lin ang="5400000" scaled="1"/>
            </a:gradFill>
            <a:ln w="12700">
              <a:solidFill>
                <a:schemeClr val="accent3">
                  <a:lumMod val="60000"/>
                  <a:lumOff val="40000"/>
                </a:schemeClr>
              </a:solidFill>
              <a:round/>
              <a:headEnd/>
              <a:tailEnd/>
            </a:ln>
            <a:effectLst>
              <a:outerShdw dist="28398" dir="3806097" algn="ctr" rotWithShape="0">
                <a:schemeClr val="accent3">
                  <a:lumMod val="50000"/>
                  <a:lumOff val="0"/>
                  <a:alpha val="50000"/>
                </a:schemeClr>
              </a:outerShdw>
            </a:effectLst>
          </p:spPr>
          <p:txBody>
            <a:bodyPr rot="0" vert="horz" wrap="square" lIns="74295" tIns="8890" rIns="74295" bIns="8890" anchor="ctr" anchorCtr="0" upright="1">
              <a:noAutofit/>
            </a:bodyPr>
            <a:lstStyle/>
            <a:p>
              <a:pPr algn="ctr">
                <a:lnSpc>
                  <a:spcPts val="1500"/>
                </a:lnSpc>
                <a:spcAft>
                  <a:spcPts val="0"/>
                </a:spcAft>
              </a:pPr>
              <a:r>
                <a:rPr lang="ja-JP" sz="1200" b="1" kern="100" dirty="0">
                  <a:effectLst/>
                  <a:latin typeface="Century"/>
                  <a:ea typeface="Meiryo UI"/>
                  <a:cs typeface="Times New Roman"/>
                </a:rPr>
                <a:t>人類の</a:t>
              </a:r>
              <a:r>
                <a:rPr lang="ja-JP" sz="1200" b="1" kern="100" dirty="0" smtClean="0">
                  <a:effectLst/>
                  <a:latin typeface="Century"/>
                  <a:ea typeface="Meiryo UI"/>
                  <a:cs typeface="Times New Roman"/>
                </a:rPr>
                <a:t>課題</a:t>
              </a:r>
              <a:endParaRPr lang="en-US" altLang="ja-JP" sz="1200" b="1" kern="100" dirty="0" smtClean="0">
                <a:effectLst/>
                <a:latin typeface="Century"/>
                <a:ea typeface="Meiryo UI"/>
                <a:cs typeface="Times New Roman"/>
              </a:endParaRPr>
            </a:p>
            <a:p>
              <a:pPr algn="ctr">
                <a:lnSpc>
                  <a:spcPts val="1500"/>
                </a:lnSpc>
                <a:spcAft>
                  <a:spcPts val="0"/>
                </a:spcAft>
              </a:pPr>
              <a:r>
                <a:rPr lang="ja-JP" sz="1200" b="1" kern="100" dirty="0" smtClean="0">
                  <a:effectLst/>
                  <a:latin typeface="Century"/>
                  <a:ea typeface="Meiryo UI"/>
                  <a:cs typeface="Times New Roman"/>
                </a:rPr>
                <a:t>である「</a:t>
              </a:r>
              <a:r>
                <a:rPr lang="ja-JP" sz="1200" b="1" kern="100" dirty="0">
                  <a:effectLst/>
                  <a:latin typeface="Century"/>
                  <a:ea typeface="Meiryo UI"/>
                  <a:cs typeface="Times New Roman"/>
                </a:rPr>
                <a:t>環境」と「経済」</a:t>
              </a:r>
              <a:r>
                <a:rPr lang="ja-JP" sz="1200" b="1" kern="100" dirty="0" smtClean="0">
                  <a:effectLst/>
                  <a:latin typeface="Century"/>
                  <a:ea typeface="Meiryo UI"/>
                  <a:cs typeface="Times New Roman"/>
                </a:rPr>
                <a:t>の調和</a:t>
              </a:r>
              <a:r>
                <a:rPr lang="ja-JP" sz="1200" b="1" kern="100" dirty="0">
                  <a:effectLst/>
                  <a:latin typeface="Century"/>
                  <a:ea typeface="Meiryo UI"/>
                  <a:cs typeface="Times New Roman"/>
                </a:rPr>
                <a:t>を実現</a:t>
              </a:r>
              <a:endParaRPr lang="ja-JP" sz="800" kern="100" dirty="0">
                <a:effectLst/>
                <a:latin typeface="Century"/>
                <a:ea typeface="ＭＳ 明朝"/>
                <a:cs typeface="Times New Roman"/>
              </a:endParaRPr>
            </a:p>
          </p:txBody>
        </p:sp>
        <p:sp>
          <p:nvSpPr>
            <p:cNvPr id="15" name="Oval 78"/>
            <p:cNvSpPr>
              <a:spLocks noChangeAspect="1" noChangeArrowheads="1"/>
            </p:cNvSpPr>
            <p:nvPr/>
          </p:nvSpPr>
          <p:spPr bwMode="auto">
            <a:xfrm>
              <a:off x="858599" y="2853859"/>
              <a:ext cx="1049105" cy="1002757"/>
            </a:xfrm>
            <a:prstGeom prst="ellipse">
              <a:avLst/>
            </a:prstGeom>
            <a:gradFill rotWithShape="0">
              <a:gsLst>
                <a:gs pos="0">
                  <a:schemeClr val="lt1">
                    <a:lumMod val="100000"/>
                    <a:lumOff val="0"/>
                    <a:alpha val="70000"/>
                  </a:schemeClr>
                </a:gs>
                <a:gs pos="100000">
                  <a:schemeClr val="accent3">
                    <a:lumMod val="40000"/>
                    <a:lumOff val="60000"/>
                  </a:schemeClr>
                </a:gs>
              </a:gsLst>
              <a:lin ang="5400000" scaled="1"/>
            </a:gradFill>
            <a:ln w="12700">
              <a:solidFill>
                <a:schemeClr val="accent3">
                  <a:lumMod val="60000"/>
                  <a:lumOff val="40000"/>
                </a:schemeClr>
              </a:solidFill>
              <a:round/>
              <a:headEnd/>
              <a:tailEnd/>
            </a:ln>
            <a:effectLst>
              <a:outerShdw dist="28398" dir="3806097" algn="ctr" rotWithShape="0">
                <a:schemeClr val="accent3">
                  <a:lumMod val="50000"/>
                  <a:lumOff val="0"/>
                  <a:alpha val="50000"/>
                </a:schemeClr>
              </a:outerShdw>
            </a:effectLst>
          </p:spPr>
          <p:txBody>
            <a:bodyPr rot="0" vert="horz" wrap="square" lIns="0" tIns="0" rIns="0" bIns="0" anchor="ctr" anchorCtr="0" upright="1">
              <a:noAutofit/>
            </a:bodyPr>
            <a:lstStyle/>
            <a:p>
              <a:pPr algn="ctr">
                <a:lnSpc>
                  <a:spcPts val="1400"/>
                </a:lnSpc>
                <a:spcAft>
                  <a:spcPts val="0"/>
                </a:spcAft>
              </a:pPr>
              <a:r>
                <a:rPr lang="en-US" sz="1050" b="1" kern="100" dirty="0">
                  <a:effectLst/>
                  <a:latin typeface="Meiryo UI"/>
                  <a:ea typeface="ＭＳ 明朝"/>
                  <a:cs typeface="Times New Roman"/>
                </a:rPr>
                <a:t>CO</a:t>
              </a:r>
              <a:r>
                <a:rPr lang="en-US" sz="1000" b="1" kern="100" dirty="0">
                  <a:effectLst/>
                  <a:latin typeface="Meiryo UI"/>
                  <a:ea typeface="ＭＳ 明朝"/>
                  <a:cs typeface="Times New Roman"/>
                </a:rPr>
                <a:t>2</a:t>
              </a:r>
              <a:r>
                <a:rPr lang="ja-JP" sz="1050" b="1" kern="100" dirty="0">
                  <a:effectLst/>
                  <a:latin typeface="Century"/>
                  <a:ea typeface="Meiryo UI"/>
                  <a:cs typeface="Times New Roman"/>
                </a:rPr>
                <a:t>削減、クリーン</a:t>
              </a:r>
              <a:r>
                <a:rPr lang="ja-JP" sz="1050" b="1" kern="100" dirty="0" smtClean="0">
                  <a:effectLst/>
                  <a:latin typeface="Century"/>
                  <a:ea typeface="Meiryo UI"/>
                  <a:cs typeface="Times New Roman"/>
                </a:rPr>
                <a:t>な</a:t>
              </a:r>
              <a:endParaRPr lang="en-US" altLang="ja-JP" sz="1050" b="1" kern="100" dirty="0" smtClean="0">
                <a:effectLst/>
                <a:latin typeface="Century"/>
                <a:ea typeface="Meiryo UI"/>
                <a:cs typeface="Times New Roman"/>
              </a:endParaRPr>
            </a:p>
            <a:p>
              <a:pPr algn="ctr">
                <a:lnSpc>
                  <a:spcPts val="1400"/>
                </a:lnSpc>
                <a:spcAft>
                  <a:spcPts val="0"/>
                </a:spcAft>
              </a:pPr>
              <a:r>
                <a:rPr lang="ja-JP" sz="1050" b="1" kern="100" dirty="0" smtClean="0">
                  <a:effectLst/>
                  <a:latin typeface="Century"/>
                  <a:ea typeface="Meiryo UI"/>
                  <a:cs typeface="Times New Roman"/>
                </a:rPr>
                <a:t>社会</a:t>
              </a:r>
              <a:r>
                <a:rPr lang="ja-JP" sz="1050" b="1" kern="100" dirty="0">
                  <a:effectLst/>
                  <a:latin typeface="Century"/>
                  <a:ea typeface="Meiryo UI"/>
                  <a:cs typeface="Times New Roman"/>
                </a:rPr>
                <a:t>の</a:t>
              </a:r>
              <a:r>
                <a:rPr lang="ja-JP" sz="1050" b="1" kern="100" dirty="0" smtClean="0">
                  <a:effectLst/>
                  <a:latin typeface="Century"/>
                  <a:ea typeface="Meiryo UI"/>
                  <a:cs typeface="Times New Roman"/>
                </a:rPr>
                <a:t>実現</a:t>
              </a:r>
              <a:endParaRPr lang="ja-JP" sz="900" kern="100" dirty="0">
                <a:effectLst/>
                <a:latin typeface="Century"/>
                <a:ea typeface="ＭＳ 明朝"/>
                <a:cs typeface="Times New Roman"/>
              </a:endParaRPr>
            </a:p>
          </p:txBody>
        </p:sp>
        <p:sp>
          <p:nvSpPr>
            <p:cNvPr id="16" name="Oval 79"/>
            <p:cNvSpPr>
              <a:spLocks noChangeAspect="1" noChangeArrowheads="1"/>
            </p:cNvSpPr>
            <p:nvPr/>
          </p:nvSpPr>
          <p:spPr bwMode="auto">
            <a:xfrm>
              <a:off x="2730807" y="2852936"/>
              <a:ext cx="1049105" cy="1002757"/>
            </a:xfrm>
            <a:prstGeom prst="ellipse">
              <a:avLst/>
            </a:prstGeom>
            <a:gradFill rotWithShape="0">
              <a:gsLst>
                <a:gs pos="0">
                  <a:schemeClr val="lt1">
                    <a:lumMod val="100000"/>
                    <a:lumOff val="0"/>
                    <a:alpha val="70000"/>
                  </a:schemeClr>
                </a:gs>
                <a:gs pos="100000">
                  <a:schemeClr val="accent3">
                    <a:lumMod val="40000"/>
                    <a:lumOff val="60000"/>
                  </a:schemeClr>
                </a:gs>
              </a:gsLst>
              <a:lin ang="5400000" scaled="1"/>
            </a:gradFill>
            <a:ln w="12700">
              <a:solidFill>
                <a:schemeClr val="accent3">
                  <a:lumMod val="60000"/>
                  <a:lumOff val="40000"/>
                </a:schemeClr>
              </a:solidFill>
              <a:round/>
              <a:headEnd/>
              <a:tailEnd/>
            </a:ln>
            <a:effectLst>
              <a:outerShdw dist="28398" dir="3806097" algn="ctr" rotWithShape="0">
                <a:schemeClr val="accent3">
                  <a:lumMod val="50000"/>
                  <a:lumOff val="0"/>
                  <a:alpha val="50000"/>
                </a:schemeClr>
              </a:outerShdw>
            </a:effectLst>
          </p:spPr>
          <p:txBody>
            <a:bodyPr rot="0" vert="horz" wrap="square" lIns="0" tIns="0" rIns="0" bIns="0" anchor="ctr" anchorCtr="0" upright="1">
              <a:noAutofit/>
            </a:bodyPr>
            <a:lstStyle/>
            <a:p>
              <a:pPr algn="ctr">
                <a:lnSpc>
                  <a:spcPts val="1400"/>
                </a:lnSpc>
                <a:spcAft>
                  <a:spcPts val="0"/>
                </a:spcAft>
              </a:pPr>
              <a:r>
                <a:rPr lang="ja-JP" sz="1050" b="1" kern="100" dirty="0">
                  <a:effectLst/>
                  <a:latin typeface="Century"/>
                  <a:ea typeface="Meiryo UI"/>
                  <a:cs typeface="Times New Roman"/>
                </a:rPr>
                <a:t>「新・水都大阪」のブランド価値向上</a:t>
              </a:r>
              <a:endParaRPr lang="ja-JP" sz="900" kern="100" dirty="0">
                <a:effectLst/>
                <a:latin typeface="Century"/>
                <a:ea typeface="ＭＳ 明朝"/>
                <a:cs typeface="Times New Roman"/>
              </a:endParaRPr>
            </a:p>
          </p:txBody>
        </p:sp>
        <p:sp>
          <p:nvSpPr>
            <p:cNvPr id="17" name="Oval 80"/>
            <p:cNvSpPr>
              <a:spLocks noChangeAspect="1" noChangeArrowheads="1"/>
            </p:cNvSpPr>
            <p:nvPr/>
          </p:nvSpPr>
          <p:spPr bwMode="auto">
            <a:xfrm>
              <a:off x="858599" y="4005064"/>
              <a:ext cx="1049105" cy="1002757"/>
            </a:xfrm>
            <a:prstGeom prst="ellipse">
              <a:avLst/>
            </a:prstGeom>
            <a:gradFill rotWithShape="0">
              <a:gsLst>
                <a:gs pos="0">
                  <a:schemeClr val="lt1">
                    <a:lumMod val="100000"/>
                    <a:lumOff val="0"/>
                    <a:alpha val="70000"/>
                  </a:schemeClr>
                </a:gs>
                <a:gs pos="100000">
                  <a:schemeClr val="accent3">
                    <a:lumMod val="40000"/>
                    <a:lumOff val="60000"/>
                  </a:schemeClr>
                </a:gs>
              </a:gsLst>
              <a:lin ang="5400000" scaled="1"/>
            </a:gradFill>
            <a:ln w="12700">
              <a:solidFill>
                <a:schemeClr val="accent3">
                  <a:lumMod val="60000"/>
                  <a:lumOff val="40000"/>
                </a:schemeClr>
              </a:solidFill>
              <a:round/>
              <a:headEnd/>
              <a:tailEnd/>
            </a:ln>
            <a:effectLst>
              <a:outerShdw dist="28398" dir="3806097" algn="ctr" rotWithShape="0">
                <a:schemeClr val="accent3">
                  <a:lumMod val="50000"/>
                  <a:lumOff val="0"/>
                  <a:alpha val="50000"/>
                </a:schemeClr>
              </a:outerShdw>
            </a:effectLst>
          </p:spPr>
          <p:txBody>
            <a:bodyPr rot="0" vert="horz" wrap="square" lIns="0" tIns="0" rIns="0" bIns="0" anchor="ctr" anchorCtr="0" upright="1">
              <a:noAutofit/>
            </a:bodyPr>
            <a:lstStyle/>
            <a:p>
              <a:pPr algn="ctr">
                <a:lnSpc>
                  <a:spcPts val="1400"/>
                </a:lnSpc>
                <a:spcAft>
                  <a:spcPts val="0"/>
                </a:spcAft>
              </a:pPr>
              <a:r>
                <a:rPr lang="ja-JP" sz="1050" b="1" kern="100" dirty="0">
                  <a:effectLst/>
                  <a:latin typeface="Century"/>
                  <a:ea typeface="Meiryo UI"/>
                  <a:cs typeface="Times New Roman"/>
                </a:rPr>
                <a:t>新た</a:t>
              </a:r>
              <a:r>
                <a:rPr lang="ja-JP" sz="1050" b="1" kern="100" dirty="0" smtClean="0">
                  <a:effectLst/>
                  <a:latin typeface="Century"/>
                  <a:ea typeface="Meiryo UI"/>
                  <a:cs typeface="Times New Roman"/>
                </a:rPr>
                <a:t>な</a:t>
              </a:r>
              <a:endParaRPr lang="en-US" altLang="ja-JP" sz="1050" b="1" kern="100" dirty="0" smtClean="0">
                <a:effectLst/>
                <a:latin typeface="Century"/>
                <a:ea typeface="Meiryo UI"/>
                <a:cs typeface="Times New Roman"/>
              </a:endParaRPr>
            </a:p>
            <a:p>
              <a:pPr algn="ctr">
                <a:lnSpc>
                  <a:spcPts val="1400"/>
                </a:lnSpc>
                <a:spcAft>
                  <a:spcPts val="0"/>
                </a:spcAft>
              </a:pPr>
              <a:r>
                <a:rPr lang="ja-JP" sz="1050" b="1" kern="100" dirty="0" smtClean="0">
                  <a:effectLst/>
                  <a:latin typeface="Century"/>
                  <a:ea typeface="Meiryo UI"/>
                  <a:cs typeface="Times New Roman"/>
                </a:rPr>
                <a:t>観光</a:t>
              </a:r>
              <a:r>
                <a:rPr lang="ja-JP" sz="1050" b="1" kern="100" dirty="0">
                  <a:effectLst/>
                  <a:latin typeface="Century"/>
                  <a:ea typeface="Meiryo UI"/>
                  <a:cs typeface="Times New Roman"/>
                </a:rPr>
                <a:t>資源 兼 交通</a:t>
              </a:r>
              <a:r>
                <a:rPr lang="ja-JP" sz="1050" b="1" kern="100" dirty="0" smtClean="0">
                  <a:effectLst/>
                  <a:latin typeface="Century"/>
                  <a:ea typeface="Meiryo UI"/>
                  <a:cs typeface="Times New Roman"/>
                </a:rPr>
                <a:t>手段</a:t>
              </a:r>
              <a:endParaRPr lang="en-US" altLang="ja-JP" sz="1050" b="1" kern="100" dirty="0" smtClean="0">
                <a:effectLst/>
                <a:latin typeface="Century"/>
                <a:ea typeface="Meiryo UI"/>
                <a:cs typeface="Times New Roman"/>
              </a:endParaRPr>
            </a:p>
            <a:p>
              <a:pPr algn="ctr">
                <a:lnSpc>
                  <a:spcPts val="1400"/>
                </a:lnSpc>
                <a:spcAft>
                  <a:spcPts val="0"/>
                </a:spcAft>
              </a:pPr>
              <a:r>
                <a:rPr lang="ja-JP" sz="1050" b="1" kern="100" dirty="0" smtClean="0">
                  <a:effectLst/>
                  <a:latin typeface="Century"/>
                  <a:ea typeface="Meiryo UI"/>
                  <a:cs typeface="Times New Roman"/>
                </a:rPr>
                <a:t>の提供</a:t>
              </a:r>
              <a:endParaRPr lang="ja-JP" sz="900" kern="100" dirty="0">
                <a:effectLst/>
                <a:latin typeface="Century"/>
                <a:ea typeface="ＭＳ 明朝"/>
                <a:cs typeface="Times New Roman"/>
              </a:endParaRPr>
            </a:p>
          </p:txBody>
        </p:sp>
        <p:sp>
          <p:nvSpPr>
            <p:cNvPr id="18" name="Oval 81"/>
            <p:cNvSpPr>
              <a:spLocks noChangeAspect="1" noChangeArrowheads="1"/>
            </p:cNvSpPr>
            <p:nvPr/>
          </p:nvSpPr>
          <p:spPr bwMode="auto">
            <a:xfrm>
              <a:off x="2771800" y="4005064"/>
              <a:ext cx="1049105" cy="1002757"/>
            </a:xfrm>
            <a:prstGeom prst="ellipse">
              <a:avLst/>
            </a:prstGeom>
            <a:gradFill rotWithShape="0">
              <a:gsLst>
                <a:gs pos="0">
                  <a:schemeClr val="lt1">
                    <a:lumMod val="100000"/>
                    <a:lumOff val="0"/>
                    <a:alpha val="70000"/>
                  </a:schemeClr>
                </a:gs>
                <a:gs pos="100000">
                  <a:schemeClr val="accent3">
                    <a:lumMod val="40000"/>
                    <a:lumOff val="60000"/>
                  </a:schemeClr>
                </a:gs>
              </a:gsLst>
              <a:lin ang="5400000" scaled="1"/>
            </a:gradFill>
            <a:ln w="12700">
              <a:solidFill>
                <a:schemeClr val="accent3">
                  <a:lumMod val="60000"/>
                  <a:lumOff val="40000"/>
                </a:schemeClr>
              </a:solidFill>
              <a:round/>
              <a:headEnd/>
              <a:tailEnd/>
            </a:ln>
            <a:effectLst>
              <a:outerShdw dist="28398" dir="3806097" algn="ctr" rotWithShape="0">
                <a:schemeClr val="accent3">
                  <a:lumMod val="50000"/>
                  <a:lumOff val="0"/>
                  <a:alpha val="50000"/>
                </a:schemeClr>
              </a:outerShdw>
            </a:effectLst>
          </p:spPr>
          <p:txBody>
            <a:bodyPr rot="0" vert="horz" wrap="square" lIns="0" tIns="0" rIns="0" bIns="0" anchor="ctr" anchorCtr="0" upright="1">
              <a:noAutofit/>
            </a:bodyPr>
            <a:lstStyle/>
            <a:p>
              <a:pPr algn="ctr">
                <a:lnSpc>
                  <a:spcPts val="1400"/>
                </a:lnSpc>
                <a:spcAft>
                  <a:spcPts val="0"/>
                </a:spcAft>
              </a:pPr>
              <a:r>
                <a:rPr lang="ja-JP" sz="1050" b="1" kern="100" dirty="0">
                  <a:effectLst/>
                  <a:latin typeface="Century"/>
                  <a:ea typeface="Meiryo UI"/>
                  <a:cs typeface="Times New Roman"/>
                </a:rPr>
                <a:t>府内</a:t>
              </a:r>
              <a:r>
                <a:rPr lang="ja-JP" sz="1050" b="1" kern="100" dirty="0" smtClean="0">
                  <a:effectLst/>
                  <a:latin typeface="Century"/>
                  <a:ea typeface="Meiryo UI"/>
                  <a:cs typeface="Times New Roman"/>
                </a:rPr>
                <a:t>の</a:t>
              </a:r>
              <a:endParaRPr lang="en-US" altLang="ja-JP" sz="1050" b="1" kern="100" dirty="0" smtClean="0">
                <a:effectLst/>
                <a:latin typeface="Century"/>
                <a:ea typeface="Meiryo UI"/>
                <a:cs typeface="Times New Roman"/>
              </a:endParaRPr>
            </a:p>
            <a:p>
              <a:pPr algn="ctr">
                <a:lnSpc>
                  <a:spcPts val="1400"/>
                </a:lnSpc>
                <a:spcAft>
                  <a:spcPts val="0"/>
                </a:spcAft>
              </a:pPr>
              <a:r>
                <a:rPr lang="ja-JP" sz="1050" b="1" kern="100" dirty="0" smtClean="0">
                  <a:effectLst/>
                  <a:latin typeface="Century"/>
                  <a:ea typeface="Meiryo UI"/>
                  <a:cs typeface="Times New Roman"/>
                </a:rPr>
                <a:t>関連産業の</a:t>
              </a:r>
              <a:endParaRPr lang="en-US" altLang="ja-JP" sz="1050" b="1" kern="100" dirty="0" smtClean="0">
                <a:effectLst/>
                <a:latin typeface="Century"/>
                <a:ea typeface="Meiryo UI"/>
                <a:cs typeface="Times New Roman"/>
              </a:endParaRPr>
            </a:p>
            <a:p>
              <a:pPr algn="ctr">
                <a:lnSpc>
                  <a:spcPts val="1400"/>
                </a:lnSpc>
                <a:spcAft>
                  <a:spcPts val="0"/>
                </a:spcAft>
              </a:pPr>
              <a:r>
                <a:rPr lang="ja-JP" sz="1050" b="1" kern="100" dirty="0" smtClean="0">
                  <a:effectLst/>
                  <a:latin typeface="Century"/>
                  <a:ea typeface="Meiryo UI"/>
                  <a:cs typeface="Times New Roman"/>
                </a:rPr>
                <a:t>活性化</a:t>
              </a:r>
              <a:endParaRPr lang="ja-JP" sz="900" kern="100" dirty="0">
                <a:effectLst/>
                <a:latin typeface="Century"/>
                <a:ea typeface="ＭＳ 明朝"/>
                <a:cs typeface="Times New Roman"/>
              </a:endParaRPr>
            </a:p>
          </p:txBody>
        </p:sp>
      </p:grpSp>
      <p:sp>
        <p:nvSpPr>
          <p:cNvPr id="20" name="AutoShape 69"/>
          <p:cNvSpPr>
            <a:spLocks noChangeArrowheads="1"/>
          </p:cNvSpPr>
          <p:nvPr/>
        </p:nvSpPr>
        <p:spPr bwMode="auto">
          <a:xfrm>
            <a:off x="842089" y="5667054"/>
            <a:ext cx="3009831" cy="1002306"/>
          </a:xfrm>
          <a:prstGeom prst="roundRect">
            <a:avLst>
              <a:gd name="adj" fmla="val 0"/>
            </a:avLst>
          </a:prstGeom>
          <a:solidFill>
            <a:schemeClr val="accent3">
              <a:lumMod val="40000"/>
              <a:lumOff val="60000"/>
            </a:schemeClr>
          </a:solidFill>
          <a:ln w="31750">
            <a:noFill/>
            <a:round/>
            <a:headEnd/>
            <a:tailEnd/>
          </a:ln>
          <a:effectLst/>
          <a:extLst/>
        </p:spPr>
        <p:txBody>
          <a:bodyPr rot="0" vert="horz" wrap="square" lIns="72000" tIns="0" rIns="72000" bIns="0" anchor="ctr" anchorCtr="0" upright="1">
            <a:noAutofit/>
          </a:bodyPr>
          <a:lstStyle/>
          <a:p>
            <a:pPr algn="just">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①価格</a:t>
            </a:r>
            <a:endParaRPr lang="en-US" alt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②</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燃料電池</a:t>
            </a: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、関連部材の小型軽量化</a:t>
            </a:r>
            <a:endParaRPr lang="en-US" alt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③</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水素</a:t>
            </a: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供給インフラ</a:t>
            </a:r>
            <a:endParaRPr lang="ja-JP" sz="1000" b="1"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76"/>
          <p:cNvSpPr>
            <a:spLocks noChangeArrowheads="1"/>
          </p:cNvSpPr>
          <p:nvPr/>
        </p:nvSpPr>
        <p:spPr bwMode="auto">
          <a:xfrm>
            <a:off x="5107664" y="2420888"/>
            <a:ext cx="3424296" cy="294819"/>
          </a:xfrm>
          <a:prstGeom prst="roundRect">
            <a:avLst>
              <a:gd name="adj" fmla="val 0"/>
            </a:avLst>
          </a:prstGeom>
          <a:noFill/>
          <a:ln w="31750">
            <a:noFill/>
            <a:round/>
            <a:headEnd/>
            <a:tailEnd/>
          </a:ln>
          <a:effectLst/>
          <a:extLst/>
        </p:spPr>
        <p:txBody>
          <a:bodyPr rot="0" vert="horz" wrap="square" lIns="74295" tIns="8890" rIns="74295" bIns="8890" anchor="t" anchorCtr="0" upright="1">
            <a:noAutofit/>
          </a:bodyPr>
          <a:lstStyle/>
          <a:p>
            <a:pPr algn="ctr">
              <a:lnSpc>
                <a:spcPts val="2000"/>
              </a:lnSpc>
              <a:spcAft>
                <a:spcPts val="0"/>
              </a:spcAft>
            </a:pPr>
            <a:r>
              <a:rPr lang="en-US" sz="1400" b="1" u="sng" kern="100" dirty="0">
                <a:effectLst/>
                <a:latin typeface="Meiryo UI"/>
                <a:ea typeface="ＭＳ 明朝"/>
                <a:cs typeface="Times New Roman"/>
              </a:rPr>
              <a:t>FC</a:t>
            </a:r>
            <a:r>
              <a:rPr lang="ja-JP" sz="1400" b="1" u="sng" kern="100" dirty="0">
                <a:effectLst/>
                <a:latin typeface="Century"/>
                <a:ea typeface="Meiryo UI"/>
                <a:cs typeface="Times New Roman"/>
              </a:rPr>
              <a:t>船事業活性化に</a:t>
            </a:r>
            <a:r>
              <a:rPr lang="ja-JP" sz="1400" b="1" u="sng" kern="100" dirty="0" smtClean="0">
                <a:effectLst/>
                <a:latin typeface="Century"/>
                <a:ea typeface="Meiryo UI"/>
                <a:cs typeface="Times New Roman"/>
              </a:rPr>
              <a:t>向けた</a:t>
            </a:r>
            <a:r>
              <a:rPr lang="ja-JP" altLang="en-US" sz="1400" b="1" u="sng" kern="100" dirty="0" smtClean="0">
                <a:effectLst/>
                <a:latin typeface="Century"/>
                <a:ea typeface="Meiryo UI"/>
                <a:cs typeface="Times New Roman"/>
              </a:rPr>
              <a:t>関係者の</a:t>
            </a:r>
            <a:r>
              <a:rPr lang="ja-JP" sz="1400" b="1" u="sng" kern="100" dirty="0" smtClean="0">
                <a:effectLst/>
                <a:latin typeface="Century"/>
                <a:ea typeface="Meiryo UI"/>
                <a:cs typeface="Times New Roman"/>
              </a:rPr>
              <a:t>役割</a:t>
            </a:r>
            <a:endParaRPr lang="ja-JP" sz="1400" kern="100" dirty="0">
              <a:effectLst/>
              <a:latin typeface="Century"/>
              <a:ea typeface="ＭＳ 明朝"/>
              <a:cs typeface="Times New Roman"/>
            </a:endParaRPr>
          </a:p>
        </p:txBody>
      </p:sp>
      <p:grpSp>
        <p:nvGrpSpPr>
          <p:cNvPr id="38" name="グループ化 37"/>
          <p:cNvGrpSpPr/>
          <p:nvPr/>
        </p:nvGrpSpPr>
        <p:grpSpPr>
          <a:xfrm>
            <a:off x="5129760" y="5149500"/>
            <a:ext cx="3474688" cy="1519860"/>
            <a:chOff x="5256432" y="2737084"/>
            <a:chExt cx="3474688" cy="1519860"/>
          </a:xfrm>
        </p:grpSpPr>
        <p:sp>
          <p:nvSpPr>
            <p:cNvPr id="22" name="Text Box 82"/>
            <p:cNvSpPr txBox="1">
              <a:spLocks noChangeArrowheads="1"/>
            </p:cNvSpPr>
            <p:nvPr/>
          </p:nvSpPr>
          <p:spPr bwMode="auto">
            <a:xfrm>
              <a:off x="5256432" y="2996952"/>
              <a:ext cx="3474688" cy="1259992"/>
            </a:xfrm>
            <a:prstGeom prst="rect">
              <a:avLst/>
            </a:prstGeom>
            <a:gradFill rotWithShape="0">
              <a:gsLst>
                <a:gs pos="0">
                  <a:schemeClr val="lt1">
                    <a:lumMod val="100000"/>
                    <a:lumOff val="0"/>
                  </a:schemeClr>
                </a:gs>
                <a:gs pos="100000">
                  <a:schemeClr val="accent3">
                    <a:lumMod val="40000"/>
                    <a:lumOff val="60000"/>
                  </a:schemeClr>
                </a:gs>
              </a:gsLst>
              <a:lin ang="5400000" scaled="1"/>
            </a:gradFill>
            <a:ln w="12700">
              <a:solidFill>
                <a:schemeClr val="accent3">
                  <a:lumMod val="60000"/>
                  <a:lumOff val="4000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72000" tIns="0" rIns="72000" bIns="0" anchor="ctr" anchorCtr="0" upright="1">
              <a:noAutofit/>
            </a:bodyPr>
            <a:lstStyle/>
            <a:p>
              <a:pPr algn="ctr">
                <a:spcAft>
                  <a:spcPts val="0"/>
                </a:spcAft>
              </a:pPr>
              <a:r>
                <a:rPr lang="ja-JP" sz="1100" b="1" kern="100" dirty="0" smtClean="0">
                  <a:effectLst/>
                  <a:latin typeface="Century"/>
                  <a:ea typeface="Meiryo UI"/>
                  <a:cs typeface="Times New Roman"/>
                </a:rPr>
                <a:t>①</a:t>
              </a:r>
              <a:r>
                <a:rPr lang="ja-JP" altLang="en-US" sz="1100" b="1" kern="100" dirty="0" smtClean="0">
                  <a:effectLst/>
                  <a:latin typeface="Century"/>
                  <a:ea typeface="Meiryo UI"/>
                  <a:cs typeface="Times New Roman"/>
                </a:rPr>
                <a:t>環境整備・</a:t>
              </a:r>
              <a:r>
                <a:rPr lang="ja-JP" sz="1100" b="1" kern="100" dirty="0" smtClean="0">
                  <a:effectLst/>
                  <a:latin typeface="Century"/>
                  <a:ea typeface="Meiryo UI"/>
                  <a:cs typeface="Times New Roman"/>
                </a:rPr>
                <a:t>ビジョン</a:t>
              </a:r>
              <a:r>
                <a:rPr lang="ja-JP" sz="1100" b="1" kern="100" dirty="0">
                  <a:effectLst/>
                  <a:latin typeface="Century"/>
                  <a:ea typeface="Meiryo UI"/>
                  <a:cs typeface="Times New Roman"/>
                </a:rPr>
                <a:t>の提示</a:t>
              </a:r>
              <a:endParaRPr lang="ja-JP" sz="1000" kern="100" dirty="0">
                <a:effectLst/>
                <a:latin typeface="Century"/>
                <a:ea typeface="ＭＳ 明朝"/>
                <a:cs typeface="Times New Roman"/>
              </a:endParaRPr>
            </a:p>
            <a:p>
              <a:pPr algn="just">
                <a:spcAft>
                  <a:spcPts val="0"/>
                </a:spcAft>
              </a:pPr>
              <a:r>
                <a:rPr lang="ja-JP" altLang="en-US" sz="900" kern="100" dirty="0" smtClean="0">
                  <a:effectLst/>
                  <a:latin typeface="Century"/>
                  <a:ea typeface="Meiryo UI"/>
                  <a:cs typeface="Times New Roman"/>
                </a:rPr>
                <a:t>○</a:t>
              </a:r>
              <a:r>
                <a:rPr lang="ja-JP" sz="900" kern="100" dirty="0" smtClean="0">
                  <a:effectLst/>
                  <a:latin typeface="Century"/>
                  <a:ea typeface="Meiryo UI"/>
                  <a:cs typeface="Times New Roman"/>
                </a:rPr>
                <a:t>関連事</a:t>
              </a:r>
              <a:r>
                <a:rPr lang="ja-JP" sz="900" kern="100" dirty="0">
                  <a:effectLst/>
                  <a:latin typeface="Century"/>
                  <a:ea typeface="Meiryo UI"/>
                  <a:cs typeface="Times New Roman"/>
                </a:rPr>
                <a:t>業者が</a:t>
              </a:r>
              <a:r>
                <a:rPr lang="en-US" sz="900" kern="100" dirty="0">
                  <a:effectLst/>
                  <a:latin typeface="Century"/>
                  <a:ea typeface="Meiryo UI"/>
                  <a:cs typeface="Times New Roman"/>
                </a:rPr>
                <a:t>FC</a:t>
              </a:r>
              <a:r>
                <a:rPr lang="ja-JP" sz="900" kern="100" dirty="0">
                  <a:effectLst/>
                  <a:latin typeface="Century"/>
                  <a:ea typeface="Meiryo UI"/>
                  <a:cs typeface="Times New Roman"/>
                </a:rPr>
                <a:t>船の意義を理解し意欲的に取組んでいく</a:t>
              </a:r>
              <a:r>
                <a:rPr lang="ja-JP" sz="900" kern="100" dirty="0" smtClean="0">
                  <a:effectLst/>
                  <a:latin typeface="Century"/>
                  <a:ea typeface="Meiryo UI"/>
                  <a:cs typeface="Times New Roman"/>
                </a:rPr>
                <a:t>ための</a:t>
              </a:r>
              <a:endParaRPr lang="en-US" altLang="ja-JP" sz="900" kern="100" dirty="0" smtClean="0">
                <a:effectLst/>
                <a:latin typeface="Century"/>
                <a:ea typeface="Meiryo UI"/>
                <a:cs typeface="Times New Roman"/>
              </a:endParaRPr>
            </a:p>
            <a:p>
              <a:pPr algn="just">
                <a:spcAft>
                  <a:spcPts val="0"/>
                </a:spcAft>
              </a:pPr>
              <a:r>
                <a:rPr lang="ja-JP" altLang="en-US" sz="900" kern="100" dirty="0">
                  <a:latin typeface="Century"/>
                  <a:ea typeface="Meiryo UI"/>
                  <a:cs typeface="Times New Roman"/>
                </a:rPr>
                <a:t>　</a:t>
              </a:r>
              <a:r>
                <a:rPr lang="ja-JP" altLang="en-US" sz="900" kern="100" dirty="0" smtClean="0">
                  <a:latin typeface="Century"/>
                  <a:ea typeface="Meiryo UI"/>
                  <a:cs typeface="Times New Roman"/>
                </a:rPr>
                <a:t>　</a:t>
              </a:r>
              <a:r>
                <a:rPr lang="ja-JP" sz="900" kern="100" dirty="0" smtClean="0">
                  <a:effectLst/>
                  <a:latin typeface="Century"/>
                  <a:ea typeface="Meiryo UI"/>
                  <a:cs typeface="Times New Roman"/>
                </a:rPr>
                <a:t>環境整備</a:t>
              </a:r>
              <a:endParaRPr lang="en-US" altLang="ja-JP" sz="900" kern="100" dirty="0">
                <a:latin typeface="Century"/>
                <a:ea typeface="Meiryo UI"/>
                <a:cs typeface="Times New Roman"/>
              </a:endParaRPr>
            </a:p>
            <a:p>
              <a:pPr algn="just">
                <a:spcAft>
                  <a:spcPts val="0"/>
                </a:spcAft>
              </a:pPr>
              <a:r>
                <a:rPr lang="ja-JP" altLang="en-US" sz="900" kern="100" dirty="0" smtClean="0">
                  <a:effectLst/>
                  <a:latin typeface="Century"/>
                  <a:ea typeface="Meiryo UI"/>
                  <a:cs typeface="Times New Roman"/>
                </a:rPr>
                <a:t>○</a:t>
              </a:r>
              <a:r>
                <a:rPr lang="en-US" sz="900" kern="100" dirty="0" smtClean="0">
                  <a:effectLst/>
                  <a:latin typeface="Century"/>
                  <a:ea typeface="Meiryo UI"/>
                  <a:cs typeface="Times New Roman"/>
                </a:rPr>
                <a:t>FC</a:t>
              </a:r>
              <a:r>
                <a:rPr lang="ja-JP" sz="900" kern="100" dirty="0">
                  <a:effectLst/>
                  <a:latin typeface="Century"/>
                  <a:ea typeface="Meiryo UI"/>
                  <a:cs typeface="Times New Roman"/>
                </a:rPr>
                <a:t>船が実現した大阪を象徴する</a:t>
              </a:r>
              <a:r>
                <a:rPr lang="ja-JP" sz="900" kern="100" dirty="0" smtClean="0">
                  <a:effectLst/>
                  <a:latin typeface="Century"/>
                  <a:ea typeface="Meiryo UI"/>
                  <a:cs typeface="Times New Roman"/>
                </a:rPr>
                <a:t>ビジョン</a:t>
              </a:r>
              <a:r>
                <a:rPr lang="ja-JP" altLang="en-US" sz="900" kern="100" dirty="0" smtClean="0">
                  <a:effectLst/>
                  <a:latin typeface="Century"/>
                  <a:ea typeface="Meiryo UI"/>
                  <a:cs typeface="Times New Roman"/>
                </a:rPr>
                <a:t>の提示</a:t>
              </a:r>
              <a:endParaRPr lang="ja-JP" sz="900" kern="100" dirty="0">
                <a:effectLst/>
                <a:latin typeface="Century"/>
                <a:ea typeface="ＭＳ 明朝"/>
                <a:cs typeface="Times New Roman"/>
              </a:endParaRPr>
            </a:p>
            <a:p>
              <a:pPr algn="ctr">
                <a:spcAft>
                  <a:spcPts val="0"/>
                </a:spcAft>
              </a:pPr>
              <a:r>
                <a:rPr lang="ja-JP" sz="1100" b="1" kern="100" dirty="0">
                  <a:effectLst/>
                  <a:latin typeface="Century"/>
                  <a:ea typeface="Meiryo UI"/>
                  <a:cs typeface="Times New Roman"/>
                </a:rPr>
                <a:t>②関連事業者の支援</a:t>
              </a:r>
              <a:endParaRPr lang="ja-JP" sz="1000" kern="100" dirty="0">
                <a:effectLst/>
                <a:latin typeface="Century"/>
                <a:ea typeface="ＭＳ 明朝"/>
                <a:cs typeface="Times New Roman"/>
              </a:endParaRPr>
            </a:p>
            <a:p>
              <a:pPr algn="just">
                <a:spcAft>
                  <a:spcPts val="0"/>
                </a:spcAft>
              </a:pPr>
              <a:r>
                <a:rPr lang="ja-JP" altLang="en-US" sz="900" kern="100" dirty="0" smtClean="0">
                  <a:latin typeface="Century"/>
                  <a:ea typeface="Meiryo UI"/>
                  <a:cs typeface="Times New Roman"/>
                </a:rPr>
                <a:t>○</a:t>
              </a:r>
              <a:r>
                <a:rPr lang="ja-JP" altLang="en-US" sz="900" kern="100" dirty="0" smtClean="0">
                  <a:effectLst/>
                  <a:latin typeface="Century"/>
                  <a:ea typeface="Meiryo UI"/>
                  <a:cs typeface="Times New Roman"/>
                </a:rPr>
                <a:t>開発経費、</a:t>
              </a:r>
              <a:r>
                <a:rPr lang="ja-JP" sz="900" kern="100" dirty="0" smtClean="0">
                  <a:effectLst/>
                  <a:latin typeface="Century"/>
                  <a:ea typeface="Meiryo UI"/>
                  <a:cs typeface="Times New Roman"/>
                </a:rPr>
                <a:t>供給インフラ整備</a:t>
              </a:r>
              <a:r>
                <a:rPr lang="ja-JP" sz="900" kern="100" dirty="0">
                  <a:effectLst/>
                  <a:latin typeface="Century"/>
                  <a:ea typeface="Meiryo UI"/>
                  <a:cs typeface="Times New Roman"/>
                </a:rPr>
                <a:t>、</a:t>
              </a:r>
              <a:r>
                <a:rPr lang="en-US" sz="900" kern="100" dirty="0">
                  <a:effectLst/>
                  <a:latin typeface="Century"/>
                  <a:ea typeface="Meiryo UI"/>
                  <a:cs typeface="Times New Roman"/>
                </a:rPr>
                <a:t>FC</a:t>
              </a:r>
              <a:r>
                <a:rPr lang="ja-JP" sz="900" kern="100" dirty="0">
                  <a:effectLst/>
                  <a:latin typeface="Century"/>
                  <a:ea typeface="Meiryo UI"/>
                  <a:cs typeface="Times New Roman"/>
                </a:rPr>
                <a:t>船導入費用など、一事</a:t>
              </a:r>
              <a:r>
                <a:rPr lang="ja-JP" sz="900" kern="100" dirty="0" smtClean="0">
                  <a:effectLst/>
                  <a:latin typeface="Century"/>
                  <a:ea typeface="Meiryo UI"/>
                  <a:cs typeface="Times New Roman"/>
                </a:rPr>
                <a:t>業者では</a:t>
              </a:r>
              <a:endParaRPr lang="en-US" altLang="ja-JP" sz="900" kern="100" dirty="0" smtClean="0">
                <a:effectLst/>
                <a:latin typeface="Century"/>
                <a:ea typeface="Meiryo UI"/>
                <a:cs typeface="Times New Roman"/>
              </a:endParaRPr>
            </a:p>
            <a:p>
              <a:pPr algn="just">
                <a:spcAft>
                  <a:spcPts val="0"/>
                </a:spcAft>
              </a:pPr>
              <a:r>
                <a:rPr lang="ja-JP" altLang="en-US" sz="900" kern="100" dirty="0">
                  <a:latin typeface="Century"/>
                  <a:ea typeface="Meiryo UI"/>
                  <a:cs typeface="Times New Roman"/>
                </a:rPr>
                <a:t>　</a:t>
              </a:r>
              <a:r>
                <a:rPr lang="ja-JP" altLang="en-US" sz="900" kern="100" dirty="0" smtClean="0">
                  <a:latin typeface="Century"/>
                  <a:ea typeface="Meiryo UI"/>
                  <a:cs typeface="Times New Roman"/>
                </a:rPr>
                <a:t>　</a:t>
              </a:r>
              <a:r>
                <a:rPr lang="ja-JP" sz="900" kern="100" dirty="0" smtClean="0">
                  <a:effectLst/>
                  <a:latin typeface="Century"/>
                  <a:ea typeface="Meiryo UI"/>
                  <a:cs typeface="Times New Roman"/>
                </a:rPr>
                <a:t>解決出来ない課題</a:t>
              </a:r>
              <a:r>
                <a:rPr lang="ja-JP" sz="900" kern="100" dirty="0">
                  <a:effectLst/>
                  <a:latin typeface="Century"/>
                  <a:ea typeface="Meiryo UI"/>
                  <a:cs typeface="Times New Roman"/>
                </a:rPr>
                <a:t>の顔決に向け、産学官連携した</a:t>
              </a:r>
              <a:r>
                <a:rPr lang="ja-JP" sz="900" kern="100" dirty="0" smtClean="0">
                  <a:effectLst/>
                  <a:latin typeface="Century"/>
                  <a:ea typeface="Meiryo UI"/>
                  <a:cs typeface="Times New Roman"/>
                </a:rPr>
                <a:t>取組</a:t>
              </a:r>
              <a:r>
                <a:rPr lang="ja-JP" altLang="en-US" sz="900" kern="100" dirty="0" smtClean="0">
                  <a:latin typeface="Century"/>
                  <a:ea typeface="Meiryo UI"/>
                  <a:cs typeface="Times New Roman"/>
                </a:rPr>
                <a:t>の推進</a:t>
              </a:r>
              <a:endParaRPr lang="ja-JP" sz="900" kern="100" dirty="0">
                <a:effectLst/>
                <a:latin typeface="Century"/>
                <a:ea typeface="ＭＳ 明朝"/>
                <a:cs typeface="Times New Roman"/>
              </a:endParaRPr>
            </a:p>
          </p:txBody>
        </p:sp>
        <p:sp>
          <p:nvSpPr>
            <p:cNvPr id="29" name="Text Box 82"/>
            <p:cNvSpPr txBox="1">
              <a:spLocks noChangeArrowheads="1"/>
            </p:cNvSpPr>
            <p:nvPr/>
          </p:nvSpPr>
          <p:spPr bwMode="auto">
            <a:xfrm>
              <a:off x="6153130" y="2737084"/>
              <a:ext cx="1440160" cy="320001"/>
            </a:xfrm>
            <a:prstGeom prst="rect">
              <a:avLst/>
            </a:prstGeom>
            <a:solidFill>
              <a:schemeClr val="tx2">
                <a:lumMod val="75000"/>
              </a:schemeClr>
            </a:solidFill>
            <a:ln w="12700">
              <a:noFill/>
              <a:miter lim="800000"/>
              <a:headEnd/>
              <a:tailEnd/>
            </a:ln>
            <a:effectLst/>
          </p:spPr>
          <p:txBody>
            <a:bodyPr rot="0" vert="horz" wrap="square" lIns="74295" tIns="0" rIns="74295" bIns="0" anchor="ctr" anchorCtr="0" upright="1">
              <a:noAutofit/>
            </a:bodyPr>
            <a:lstStyle/>
            <a:p>
              <a:pPr algn="ctr">
                <a:lnSpc>
                  <a:spcPts val="2000"/>
                </a:lnSpc>
                <a:spcAft>
                  <a:spcPts val="0"/>
                </a:spcAft>
              </a:pPr>
              <a:r>
                <a:rPr lang="ja-JP" altLang="en-US" sz="1200" b="1" kern="100" dirty="0" smtClean="0">
                  <a:solidFill>
                    <a:schemeClr val="bg1"/>
                  </a:solidFill>
                  <a:latin typeface="Century"/>
                  <a:ea typeface="Meiryo UI"/>
                  <a:cs typeface="Times New Roman"/>
                </a:rPr>
                <a:t>行　　政</a:t>
              </a:r>
              <a:endParaRPr lang="ja-JP" sz="1050" kern="100" dirty="0">
                <a:solidFill>
                  <a:schemeClr val="bg1"/>
                </a:solidFill>
                <a:effectLst/>
                <a:latin typeface="Century"/>
                <a:ea typeface="ＭＳ 明朝"/>
                <a:cs typeface="Times New Roman"/>
              </a:endParaRPr>
            </a:p>
          </p:txBody>
        </p:sp>
      </p:grpSp>
      <p:sp>
        <p:nvSpPr>
          <p:cNvPr id="13" name="AutoShape 70"/>
          <p:cNvSpPr>
            <a:spLocks noChangeArrowheads="1"/>
          </p:cNvSpPr>
          <p:nvPr/>
        </p:nvSpPr>
        <p:spPr bwMode="auto">
          <a:xfrm>
            <a:off x="827584" y="2458337"/>
            <a:ext cx="2880320" cy="538615"/>
          </a:xfrm>
          <a:prstGeom prst="roundRect">
            <a:avLst>
              <a:gd name="adj" fmla="val 0"/>
            </a:avLst>
          </a:prstGeom>
          <a:noFill/>
          <a:ln w="31750">
            <a:noFill/>
            <a:round/>
            <a:headEnd/>
            <a:tailEnd/>
          </a:ln>
          <a:effectLst/>
          <a:extLst/>
        </p:spPr>
        <p:txBody>
          <a:bodyPr rot="0" vert="horz" wrap="square" lIns="74295" tIns="8890" rIns="74295" bIns="8890" anchor="t" anchorCtr="0" upright="1">
            <a:noAutofit/>
          </a:bodyPr>
          <a:lstStyle/>
          <a:p>
            <a:pPr algn="ctr">
              <a:spcAft>
                <a:spcPts val="0"/>
              </a:spcAft>
            </a:pPr>
            <a:r>
              <a:rPr lang="ja-JP" sz="1400" b="1" u="sng" kern="100" dirty="0">
                <a:effectLst/>
                <a:latin typeface="Meiryo UI" panose="020B0604030504040204" pitchFamily="50" charset="-128"/>
                <a:ea typeface="Meiryo UI" panose="020B0604030504040204" pitchFamily="50" charset="-128"/>
                <a:cs typeface="Meiryo UI" panose="020B0604030504040204" pitchFamily="50" charset="-128"/>
              </a:rPr>
              <a:t>観光船の</a:t>
            </a:r>
            <a:r>
              <a:rPr lang="en-US" sz="1400" b="1" u="sng" kern="100" dirty="0">
                <a:effectLst/>
                <a:latin typeface="Meiryo UI" panose="020B0604030504040204" pitchFamily="50" charset="-128"/>
                <a:ea typeface="Meiryo UI" panose="020B0604030504040204" pitchFamily="50" charset="-128"/>
                <a:cs typeface="Meiryo UI" panose="020B0604030504040204" pitchFamily="50" charset="-128"/>
              </a:rPr>
              <a:t>FC</a:t>
            </a:r>
            <a:r>
              <a:rPr lang="ja-JP" sz="1400" b="1" u="sng" kern="100" dirty="0">
                <a:effectLst/>
                <a:latin typeface="Meiryo UI" panose="020B0604030504040204" pitchFamily="50" charset="-128"/>
                <a:ea typeface="Meiryo UI" panose="020B0604030504040204" pitchFamily="50" charset="-128"/>
                <a:cs typeface="Meiryo UI" panose="020B0604030504040204" pitchFamily="50" charset="-128"/>
              </a:rPr>
              <a:t>化に取組む</a:t>
            </a:r>
            <a:r>
              <a:rPr lang="ja-JP" sz="1400" b="1" u="sng" kern="100" dirty="0" smtClean="0">
                <a:effectLst/>
                <a:latin typeface="Meiryo UI" panose="020B0604030504040204" pitchFamily="50" charset="-128"/>
                <a:ea typeface="Meiryo UI" panose="020B0604030504040204" pitchFamily="50" charset="-128"/>
                <a:cs typeface="Meiryo UI" panose="020B0604030504040204" pitchFamily="50" charset="-128"/>
              </a:rPr>
              <a:t>意義</a:t>
            </a:r>
            <a:endParaRPr lang="en-US" altLang="ja-JP" sz="1400" b="1" u="sng"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b="1" u="sng" kern="100" dirty="0" smtClean="0">
                <a:effectLst/>
                <a:latin typeface="Meiryo UI" panose="020B0604030504040204" pitchFamily="50" charset="-128"/>
                <a:ea typeface="Meiryo UI" panose="020B0604030504040204" pitchFamily="50" charset="-128"/>
                <a:cs typeface="Meiryo UI" panose="020B0604030504040204" pitchFamily="50" charset="-128"/>
              </a:rPr>
              <a:t>期待できる効果</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b="1" u="none" strike="noStrik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152400" algn="ctr">
              <a:spcAft>
                <a:spcPts val="0"/>
              </a:spcAft>
            </a:pP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152400" algn="ctr">
              <a:spcAft>
                <a:spcPts val="0"/>
              </a:spcAft>
            </a:pP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152400" algn="ctr">
              <a:spcAft>
                <a:spcPts val="0"/>
              </a:spcAft>
            </a:pP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152400" algn="ctr">
              <a:spcAft>
                <a:spcPts val="0"/>
              </a:spcAft>
            </a:pPr>
            <a:r>
              <a:rPr lang="en-US" sz="1400" b="1"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AutoShape 69"/>
          <p:cNvSpPr>
            <a:spLocks noChangeArrowheads="1"/>
          </p:cNvSpPr>
          <p:nvPr/>
        </p:nvSpPr>
        <p:spPr bwMode="auto">
          <a:xfrm>
            <a:off x="1516879" y="5287162"/>
            <a:ext cx="1470946" cy="430583"/>
          </a:xfrm>
          <a:prstGeom prst="roundRect">
            <a:avLst>
              <a:gd name="adj" fmla="val 0"/>
            </a:avLst>
          </a:prstGeom>
          <a:noFill/>
          <a:ln w="31750">
            <a:noFill/>
            <a:round/>
            <a:headEnd/>
            <a:tailEnd/>
          </a:ln>
          <a:effectLst/>
          <a:extLst/>
        </p:spPr>
        <p:txBody>
          <a:bodyPr rot="0" vert="horz" wrap="square" lIns="72000" tIns="108000" rIns="72000" bIns="8890" anchor="t" anchorCtr="0" upright="1">
            <a:noAutofit/>
          </a:bodyPr>
          <a:lstStyle/>
          <a:p>
            <a:pPr algn="ctr">
              <a:spcAft>
                <a:spcPts val="0"/>
              </a:spcAft>
            </a:pPr>
            <a:r>
              <a:rPr lang="en-US" sz="1400" b="1" u="sng" kern="100" dirty="0">
                <a:effectLst/>
                <a:latin typeface="Meiryo UI"/>
                <a:ea typeface="ＭＳ 明朝"/>
                <a:cs typeface="Times New Roman"/>
              </a:rPr>
              <a:t>FC</a:t>
            </a:r>
            <a:r>
              <a:rPr lang="ja-JP" sz="1400" b="1" u="sng" kern="100" dirty="0">
                <a:effectLst/>
                <a:latin typeface="Century"/>
                <a:ea typeface="Meiryo UI"/>
                <a:cs typeface="Times New Roman"/>
              </a:rPr>
              <a:t>船の</a:t>
            </a:r>
            <a:r>
              <a:rPr lang="ja-JP" sz="1400" b="1" u="sng" kern="100" dirty="0" smtClean="0">
                <a:effectLst/>
                <a:latin typeface="Century"/>
                <a:ea typeface="Meiryo UI"/>
                <a:cs typeface="Times New Roman"/>
              </a:rPr>
              <a:t>課題</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4499992" y="2781738"/>
            <a:ext cx="2065958" cy="2083818"/>
            <a:chOff x="4572000" y="4583037"/>
            <a:chExt cx="2065958" cy="2230339"/>
          </a:xfrm>
        </p:grpSpPr>
        <p:sp>
          <p:nvSpPr>
            <p:cNvPr id="30" name="Text Box 83"/>
            <p:cNvSpPr txBox="1">
              <a:spLocks noChangeArrowheads="1"/>
            </p:cNvSpPr>
            <p:nvPr/>
          </p:nvSpPr>
          <p:spPr bwMode="auto">
            <a:xfrm>
              <a:off x="4572000" y="4855158"/>
              <a:ext cx="2065958" cy="1958218"/>
            </a:xfrm>
            <a:prstGeom prst="rect">
              <a:avLst/>
            </a:prstGeom>
            <a:gradFill rotWithShape="0">
              <a:gsLst>
                <a:gs pos="0">
                  <a:schemeClr val="lt1">
                    <a:lumMod val="100000"/>
                    <a:lumOff val="0"/>
                  </a:schemeClr>
                </a:gs>
                <a:gs pos="100000">
                  <a:schemeClr val="accent3">
                    <a:lumMod val="40000"/>
                    <a:lumOff val="60000"/>
                  </a:schemeClr>
                </a:gs>
              </a:gsLst>
              <a:lin ang="5400000" scaled="1"/>
            </a:gradFill>
            <a:ln w="12700">
              <a:solidFill>
                <a:schemeClr val="accent3">
                  <a:lumMod val="60000"/>
                  <a:lumOff val="4000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36000" tIns="0" rIns="36000" bIns="0" anchor="ctr" anchorCtr="0" upright="1">
              <a:noAutofit/>
            </a:bodyPr>
            <a:lstStyle/>
            <a:p>
              <a:pPr algn="ctr">
                <a:spcAft>
                  <a:spcPts val="0"/>
                </a:spcAft>
              </a:pPr>
              <a:r>
                <a:rPr lang="ja-JP" sz="1100" kern="100" dirty="0">
                  <a:effectLst/>
                  <a:latin typeface="Century"/>
                  <a:ea typeface="ＭＳ 明朝"/>
                  <a:cs typeface="Times New Roman"/>
                </a:rPr>
                <a:t>　</a:t>
              </a:r>
              <a:r>
                <a:rPr lang="ja-JP" sz="1100" b="1" kern="100" dirty="0" smtClean="0">
                  <a:effectLst/>
                  <a:latin typeface="Century"/>
                  <a:ea typeface="Meiryo UI"/>
                  <a:cs typeface="Times New Roman"/>
                </a:rPr>
                <a:t>「</a:t>
              </a:r>
              <a:r>
                <a:rPr lang="ja-JP" sz="1100" b="1" kern="100" dirty="0">
                  <a:effectLst/>
                  <a:latin typeface="Century"/>
                  <a:ea typeface="Meiryo UI"/>
                  <a:cs typeface="Times New Roman"/>
                </a:rPr>
                <a:t>新・水都大阪」と</a:t>
              </a:r>
              <a:r>
                <a:rPr lang="ja-JP" sz="1100" b="1" kern="100" dirty="0" smtClean="0">
                  <a:effectLst/>
                  <a:latin typeface="Century"/>
                  <a:ea typeface="Meiryo UI"/>
                  <a:cs typeface="Times New Roman"/>
                </a:rPr>
                <a:t>して</a:t>
              </a:r>
              <a:endParaRPr lang="en-US" altLang="ja-JP" sz="1100" b="1" kern="100" dirty="0" smtClean="0">
                <a:effectLst/>
                <a:latin typeface="Century"/>
                <a:ea typeface="Meiryo UI"/>
                <a:cs typeface="Times New Roman"/>
              </a:endParaRPr>
            </a:p>
            <a:p>
              <a:pPr algn="ctr">
                <a:spcAft>
                  <a:spcPts val="0"/>
                </a:spcAft>
              </a:pPr>
              <a:r>
                <a:rPr lang="ja-JP" altLang="en-US" sz="1100" b="1" kern="100" dirty="0">
                  <a:latin typeface="Century"/>
                  <a:ea typeface="Meiryo UI"/>
                  <a:cs typeface="Times New Roman"/>
                </a:rPr>
                <a:t>　</a:t>
              </a:r>
              <a:r>
                <a:rPr lang="ja-JP" sz="1100" b="1" kern="100" dirty="0" smtClean="0">
                  <a:effectLst/>
                  <a:latin typeface="Century"/>
                  <a:ea typeface="Meiryo UI"/>
                  <a:cs typeface="Times New Roman"/>
                </a:rPr>
                <a:t>舟運</a:t>
              </a:r>
              <a:r>
                <a:rPr lang="ja-JP" sz="1100" b="1" kern="100" dirty="0">
                  <a:effectLst/>
                  <a:latin typeface="Century"/>
                  <a:ea typeface="Meiryo UI"/>
                  <a:cs typeface="Times New Roman"/>
                </a:rPr>
                <a:t>の益々の</a:t>
              </a:r>
              <a:r>
                <a:rPr lang="ja-JP" sz="1100" b="1" kern="100" dirty="0" smtClean="0">
                  <a:effectLst/>
                  <a:latin typeface="Century"/>
                  <a:ea typeface="Meiryo UI"/>
                  <a:cs typeface="Times New Roman"/>
                </a:rPr>
                <a:t>活性化</a:t>
              </a:r>
              <a:endParaRPr lang="en-US" altLang="ja-JP" sz="1100" kern="100" dirty="0">
                <a:latin typeface="Century"/>
                <a:ea typeface="ＭＳ 明朝"/>
                <a:cs typeface="Times New Roman"/>
              </a:endParaRPr>
            </a:p>
            <a:p>
              <a:pPr>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富裕層に向けた上質な空間を演出する</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など、</a:t>
              </a:r>
              <a:r>
                <a:rPr 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FC</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船だからこそ実現できる付加価値</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の高いサービス</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の提供</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FC</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船による地球環境や周辺環境への</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好影響を効果的に</a:t>
              </a:r>
              <a:r>
                <a:rPr lang="ja-JP" sz="900" kern="100" dirty="0" smtClean="0">
                  <a:effectLst/>
                  <a:latin typeface="Century"/>
                  <a:ea typeface="Meiryo UI"/>
                  <a:cs typeface="Times New Roman"/>
                </a:rPr>
                <a:t>府民</a:t>
              </a:r>
              <a:r>
                <a:rPr lang="ja-JP" sz="900" kern="100" dirty="0">
                  <a:effectLst/>
                  <a:latin typeface="Century"/>
                  <a:ea typeface="Meiryo UI"/>
                  <a:cs typeface="Times New Roman"/>
                </a:rPr>
                <a:t>に</a:t>
              </a:r>
              <a:r>
                <a:rPr lang="en-US" sz="900" kern="100" dirty="0" smtClean="0">
                  <a:effectLst/>
                  <a:latin typeface="Century"/>
                  <a:ea typeface="Meiryo UI"/>
                  <a:cs typeface="Times New Roman"/>
                </a:rPr>
                <a:t>PR</a:t>
              </a:r>
            </a:p>
            <a:p>
              <a:pPr>
                <a:spcAft>
                  <a:spcPts val="0"/>
                </a:spcAft>
              </a:pPr>
              <a:endParaRPr lang="en-US" altLang="ja-JP" sz="900" kern="100" dirty="0" smtClean="0">
                <a:latin typeface="Century"/>
                <a:ea typeface="Meiryo UI"/>
                <a:cs typeface="Times New Roman"/>
              </a:endParaRPr>
            </a:p>
            <a:p>
              <a:pPr>
                <a:spcAft>
                  <a:spcPts val="0"/>
                </a:spcAft>
              </a:pPr>
              <a:r>
                <a:rPr lang="ja-JP" altLang="en-US" sz="900" kern="100" dirty="0" smtClean="0">
                  <a:latin typeface="Century"/>
                  <a:ea typeface="Meiryo UI"/>
                  <a:cs typeface="Times New Roman"/>
                </a:rPr>
                <a:t>○</a:t>
              </a:r>
              <a:r>
                <a:rPr lang="ja-JP" sz="900" kern="100" dirty="0" smtClean="0">
                  <a:effectLst/>
                  <a:latin typeface="Century"/>
                  <a:ea typeface="Meiryo UI"/>
                  <a:cs typeface="Times New Roman"/>
                </a:rPr>
                <a:t>観光</a:t>
              </a:r>
              <a:r>
                <a:rPr lang="ja-JP" sz="900" kern="100" dirty="0">
                  <a:effectLst/>
                  <a:latin typeface="Century"/>
                  <a:ea typeface="Meiryo UI"/>
                  <a:cs typeface="Times New Roman"/>
                </a:rPr>
                <a:t>だけでなく移動手段としての船</a:t>
              </a:r>
              <a:r>
                <a:rPr lang="ja-JP" sz="900" kern="100" dirty="0" smtClean="0">
                  <a:effectLst/>
                  <a:latin typeface="Century"/>
                  <a:ea typeface="Meiryo UI"/>
                  <a:cs typeface="Times New Roman"/>
                </a:rPr>
                <a:t>の</a:t>
              </a:r>
              <a:endParaRPr lang="en-US" altLang="ja-JP" sz="900" kern="100" dirty="0" smtClean="0">
                <a:effectLst/>
                <a:latin typeface="Century"/>
                <a:ea typeface="Meiryo UI"/>
                <a:cs typeface="Times New Roman"/>
              </a:endParaRPr>
            </a:p>
            <a:p>
              <a:pPr>
                <a:spcAft>
                  <a:spcPts val="0"/>
                </a:spcAft>
              </a:pPr>
              <a:r>
                <a:rPr lang="ja-JP" altLang="en-US" sz="900" kern="100" dirty="0">
                  <a:latin typeface="Century"/>
                  <a:ea typeface="Meiryo UI"/>
                  <a:cs typeface="Times New Roman"/>
                </a:rPr>
                <a:t>　</a:t>
              </a:r>
              <a:r>
                <a:rPr lang="ja-JP" sz="900" kern="100" dirty="0" smtClean="0">
                  <a:effectLst/>
                  <a:latin typeface="Century"/>
                  <a:ea typeface="Meiryo UI"/>
                  <a:cs typeface="Times New Roman"/>
                </a:rPr>
                <a:t>活用</a:t>
              </a:r>
              <a:r>
                <a:rPr lang="ja-JP" sz="900" kern="100" dirty="0">
                  <a:effectLst/>
                  <a:latin typeface="Century"/>
                  <a:ea typeface="Meiryo UI"/>
                  <a:cs typeface="Times New Roman"/>
                </a:rPr>
                <a:t>を</a:t>
              </a:r>
              <a:r>
                <a:rPr lang="ja-JP" sz="900" kern="100" dirty="0" smtClean="0">
                  <a:effectLst/>
                  <a:latin typeface="Century"/>
                  <a:ea typeface="Meiryo UI"/>
                  <a:cs typeface="Times New Roman"/>
                </a:rPr>
                <a:t>推進</a:t>
              </a:r>
              <a:r>
                <a:rPr lang="en-US" sz="900" kern="100" dirty="0">
                  <a:effectLst/>
                  <a:latin typeface="Meiryo UI"/>
                  <a:ea typeface="ＭＳ 明朝"/>
                  <a:cs typeface="Times New Roman"/>
                </a:rPr>
                <a:t> </a:t>
              </a:r>
              <a:endParaRPr lang="ja-JP" sz="900" kern="100" dirty="0">
                <a:effectLst/>
                <a:latin typeface="Century"/>
                <a:ea typeface="ＭＳ 明朝"/>
                <a:cs typeface="Times New Roman"/>
              </a:endParaRPr>
            </a:p>
          </p:txBody>
        </p:sp>
        <p:sp>
          <p:nvSpPr>
            <p:cNvPr id="33" name="Text Box 82"/>
            <p:cNvSpPr txBox="1">
              <a:spLocks noChangeArrowheads="1"/>
            </p:cNvSpPr>
            <p:nvPr/>
          </p:nvSpPr>
          <p:spPr bwMode="auto">
            <a:xfrm>
              <a:off x="4779264" y="4583037"/>
              <a:ext cx="1692000" cy="320001"/>
            </a:xfrm>
            <a:prstGeom prst="rect">
              <a:avLst/>
            </a:prstGeom>
            <a:solidFill>
              <a:schemeClr val="tx2">
                <a:lumMod val="75000"/>
              </a:schemeClr>
            </a:solidFill>
            <a:ln w="12700">
              <a:noFill/>
              <a:miter lim="800000"/>
              <a:headEnd/>
              <a:tailEnd/>
            </a:ln>
            <a:effectLst/>
          </p:spPr>
          <p:txBody>
            <a:bodyPr rot="0" vert="horz" wrap="square" lIns="0" tIns="0" rIns="0" bIns="0" anchor="ctr" anchorCtr="0" upright="1">
              <a:noAutofit/>
            </a:bodyPr>
            <a:lstStyle/>
            <a:p>
              <a:pPr algn="ctr">
                <a:lnSpc>
                  <a:spcPts val="2000"/>
                </a:lnSpc>
                <a:spcAft>
                  <a:spcPts val="0"/>
                </a:spcAft>
              </a:pPr>
              <a:r>
                <a:rPr lang="ja-JP" altLang="en-US" sz="1200" b="1" kern="100" dirty="0" smtClean="0">
                  <a:solidFill>
                    <a:schemeClr val="bg1"/>
                  </a:solidFill>
                  <a:latin typeface="Century"/>
                  <a:ea typeface="Meiryo UI"/>
                  <a:cs typeface="Times New Roman"/>
                </a:rPr>
                <a:t>観光船事業者</a:t>
              </a:r>
              <a:endParaRPr lang="ja-JP" sz="1050" kern="100" dirty="0">
                <a:solidFill>
                  <a:schemeClr val="bg1"/>
                </a:solidFill>
                <a:effectLst/>
                <a:latin typeface="Century"/>
                <a:ea typeface="ＭＳ 明朝"/>
                <a:cs typeface="Times New Roman"/>
              </a:endParaRPr>
            </a:p>
          </p:txBody>
        </p:sp>
      </p:grpSp>
      <p:grpSp>
        <p:nvGrpSpPr>
          <p:cNvPr id="37" name="グループ化 36"/>
          <p:cNvGrpSpPr/>
          <p:nvPr/>
        </p:nvGrpSpPr>
        <p:grpSpPr>
          <a:xfrm>
            <a:off x="6767370" y="2778061"/>
            <a:ext cx="2011263" cy="2095693"/>
            <a:chOff x="7024659" y="4570327"/>
            <a:chExt cx="2011263" cy="2243049"/>
          </a:xfrm>
        </p:grpSpPr>
        <p:sp>
          <p:nvSpPr>
            <p:cNvPr id="31" name="Text Box 84"/>
            <p:cNvSpPr txBox="1">
              <a:spLocks noChangeArrowheads="1"/>
            </p:cNvSpPr>
            <p:nvPr/>
          </p:nvSpPr>
          <p:spPr bwMode="auto">
            <a:xfrm>
              <a:off x="7024659" y="4855158"/>
              <a:ext cx="2011263" cy="1958218"/>
            </a:xfrm>
            <a:prstGeom prst="rect">
              <a:avLst/>
            </a:prstGeom>
            <a:gradFill rotWithShape="0">
              <a:gsLst>
                <a:gs pos="0">
                  <a:schemeClr val="lt1">
                    <a:lumMod val="100000"/>
                    <a:lumOff val="0"/>
                  </a:schemeClr>
                </a:gs>
                <a:gs pos="100000">
                  <a:schemeClr val="accent3">
                    <a:lumMod val="40000"/>
                    <a:lumOff val="60000"/>
                  </a:schemeClr>
                </a:gs>
              </a:gsLst>
              <a:lin ang="5400000" scaled="1"/>
            </a:gradFill>
            <a:ln w="12700">
              <a:solidFill>
                <a:schemeClr val="accent3">
                  <a:lumMod val="60000"/>
                  <a:lumOff val="4000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36000" tIns="0" rIns="36000" bIns="0" anchor="ctr" anchorCtr="0" upright="1">
              <a:noAutofit/>
            </a:bodyPr>
            <a:lstStyle/>
            <a:p>
              <a:pPr algn="ctr">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府内</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の観光船に留まらず</a:t>
              </a: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多様</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な出口を想定した</a:t>
              </a: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L="266700" algn="ctr">
                <a:spcAft>
                  <a:spcPts val="0"/>
                </a:spcAft>
              </a:pP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世界</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の観光船、小型船（観光船</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以外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ごみ収集船、フェリー、漁船、等）に</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燃</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料</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電池など</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関連</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部材</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を提供</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船</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以外の用途（自動車、定置用</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燃料</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電池</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等）に向けた技術開発・</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応用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自動車</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や定置用燃料電池等の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メーカー</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と</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連携</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等</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82"/>
            <p:cNvSpPr txBox="1">
              <a:spLocks noChangeArrowheads="1"/>
            </p:cNvSpPr>
            <p:nvPr/>
          </p:nvSpPr>
          <p:spPr bwMode="auto">
            <a:xfrm>
              <a:off x="7239790" y="4570327"/>
              <a:ext cx="1692000" cy="320001"/>
            </a:xfrm>
            <a:prstGeom prst="rect">
              <a:avLst/>
            </a:prstGeom>
            <a:solidFill>
              <a:schemeClr val="tx2">
                <a:lumMod val="75000"/>
              </a:schemeClr>
            </a:solidFill>
            <a:ln w="12700">
              <a:noFill/>
              <a:miter lim="800000"/>
              <a:headEnd/>
              <a:tailEnd/>
            </a:ln>
            <a:effectLst/>
          </p:spPr>
          <p:txBody>
            <a:bodyPr rot="0" vert="horz" wrap="square" lIns="0" tIns="0" rIns="0" bIns="0" anchor="ctr" anchorCtr="0" upright="1">
              <a:noAutofit/>
            </a:bodyPr>
            <a:lstStyle/>
            <a:p>
              <a:pPr algn="ctr">
                <a:lnSpc>
                  <a:spcPts val="2000"/>
                </a:lnSpc>
                <a:spcAft>
                  <a:spcPts val="0"/>
                </a:spcAft>
              </a:pPr>
              <a:r>
                <a:rPr lang="ja-JP" altLang="en-US" sz="1200" b="1" kern="100" dirty="0" smtClean="0">
                  <a:solidFill>
                    <a:schemeClr val="bg1"/>
                  </a:solidFill>
                  <a:latin typeface="Century"/>
                  <a:ea typeface="Meiryo UI"/>
                  <a:cs typeface="Times New Roman"/>
                </a:rPr>
                <a:t>水素関連企業</a:t>
              </a:r>
              <a:endParaRPr lang="ja-JP" sz="1050" kern="100" dirty="0">
                <a:solidFill>
                  <a:schemeClr val="bg1"/>
                </a:solidFill>
                <a:effectLst/>
                <a:latin typeface="Century"/>
                <a:ea typeface="ＭＳ 明朝"/>
                <a:cs typeface="Times New Roman"/>
              </a:endParaRPr>
            </a:p>
          </p:txBody>
        </p:sp>
      </p:grpSp>
      <p:sp>
        <p:nvSpPr>
          <p:cNvPr id="6" name="正方形/長方形 5"/>
          <p:cNvSpPr/>
          <p:nvPr/>
        </p:nvSpPr>
        <p:spPr>
          <a:xfrm>
            <a:off x="87736" y="1538820"/>
            <a:ext cx="8972510" cy="5274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2314117" y="1268760"/>
            <a:ext cx="4515767" cy="323976"/>
          </a:xfrm>
          <a:prstGeom prst="rect">
            <a:avLst/>
          </a:prstGeom>
          <a:solidFill>
            <a:schemeClr val="bg1"/>
          </a:solidFill>
        </p:spPr>
        <p:txBody>
          <a:bodyPr vert="horz" lIns="0" tIns="0" rIns="0" bIns="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①観光</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船の</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化に関する</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調査結果</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44592" y="-99392"/>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船について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船研究会活動報告（</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17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サブタイトル 2"/>
          <p:cNvSpPr txBox="1">
            <a:spLocks/>
          </p:cNvSpPr>
          <p:nvPr/>
        </p:nvSpPr>
        <p:spPr>
          <a:xfrm>
            <a:off x="107505" y="4365104"/>
            <a:ext cx="1878450" cy="540000"/>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年度の取組</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活動の方向性）</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691680" y="4365104"/>
            <a:ext cx="6869250" cy="584775"/>
          </a:xfrm>
          <a:prstGeom prst="rect">
            <a:avLst/>
          </a:prstGeom>
        </p:spPr>
        <p:txBody>
          <a:bodyPr wrap="square">
            <a:spAutoFit/>
          </a:bodyPr>
          <a:lstStyle/>
          <a:p>
            <a:pPr algn="ct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今年度に実施した調査結果や国の</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船に関する動向を踏まえ、</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大阪での</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船の実現をめざした検討を進める</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95536" y="4949879"/>
            <a:ext cx="8208912" cy="1863497"/>
            <a:chOff x="482811" y="1277471"/>
            <a:chExt cx="8208912" cy="1863497"/>
          </a:xfrm>
        </p:grpSpPr>
        <p:sp>
          <p:nvSpPr>
            <p:cNvPr id="16" name="角丸四角形 15"/>
            <p:cNvSpPr/>
            <p:nvPr/>
          </p:nvSpPr>
          <p:spPr>
            <a:xfrm>
              <a:off x="482811" y="1277471"/>
              <a:ext cx="8208912" cy="1863497"/>
            </a:xfrm>
            <a:prstGeom prst="roundRect">
              <a:avLst>
                <a:gd name="adj" fmla="val 714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46618" y="1453135"/>
              <a:ext cx="8127116"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年度調査で、観光船の</a:t>
              </a:r>
              <a:r>
                <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化について、取り組む意義、期待できる効果等を把握。</a:t>
              </a:r>
              <a:endPar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一方、世界的にも、</a:t>
              </a:r>
              <a:r>
                <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ja-JP" sz="13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船の事業化</a:t>
              </a:r>
              <a:r>
                <a:rPr lang="ja-JP"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ほとんど事例がなく、また府内の観光船事業者様からも「船舶の建造費や水素価格など、現時点ではコストがかかりすぎる</a:t>
              </a:r>
              <a:r>
                <a:rPr lang="ja-JP" altLang="en-US" sz="13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ため、事業採算性を有する</a:t>
              </a:r>
              <a:r>
                <a:rPr lang="en-US" altLang="ja-JP" sz="13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3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船の実現</a:t>
              </a: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は現時点では困難」との意見が多数</a:t>
              </a:r>
              <a:endPar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そのため、以下の検討・取組を進める。</a:t>
              </a:r>
              <a:endPar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altLang="ja-JP" sz="8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285750" indent="-152400" algn="just">
                <a:lnSpc>
                  <a:spcPts val="300"/>
                </a:lnSpc>
                <a:spcAft>
                  <a:spcPts val="0"/>
                </a:spcAft>
              </a:pPr>
              <a:endPar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285750" indent="-152400" algn="just">
                <a:spcAft>
                  <a:spcPts val="0"/>
                </a:spcAft>
              </a:pP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⇒観光船の</a:t>
              </a:r>
              <a:r>
                <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化に関する調査結果等をもとに考え方を整理。</a:t>
              </a:r>
              <a:r>
                <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船研究会メンバーの共通の理解を図るため、</a:t>
              </a:r>
              <a:r>
                <a:rPr lang="en-US" altLang="ja-JP"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300" b="1" kern="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船に関する関係者の役割を踏まえた今後の方向性を検討。また、国等の新たな動きについて、適宜情報提供を行う。</a:t>
              </a:r>
              <a:endParaRPr kumimoji="1"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7" name="直線コネクタ 26"/>
          <p:cNvCxnSpPr/>
          <p:nvPr/>
        </p:nvCxnSpPr>
        <p:spPr>
          <a:xfrm>
            <a:off x="94520" y="476672"/>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AutoShape 76"/>
          <p:cNvSpPr>
            <a:spLocks noChangeArrowheads="1"/>
          </p:cNvSpPr>
          <p:nvPr/>
        </p:nvSpPr>
        <p:spPr bwMode="auto">
          <a:xfrm>
            <a:off x="5108143" y="1790421"/>
            <a:ext cx="3424296" cy="294819"/>
          </a:xfrm>
          <a:prstGeom prst="roundRect">
            <a:avLst>
              <a:gd name="adj" fmla="val 0"/>
            </a:avLst>
          </a:prstGeom>
          <a:noFill/>
          <a:ln w="31750">
            <a:noFill/>
            <a:round/>
            <a:headEnd/>
            <a:tailEnd/>
          </a:ln>
          <a:effectLst/>
          <a:extLst/>
        </p:spPr>
        <p:txBody>
          <a:bodyPr rot="0" vert="horz" wrap="square" lIns="74295" tIns="8890" rIns="74295" bIns="8890" anchor="t" anchorCtr="0" upright="1">
            <a:noAutofit/>
          </a:bodyPr>
          <a:lstStyle/>
          <a:p>
            <a:pPr algn="ctr">
              <a:lnSpc>
                <a:spcPts val="2000"/>
              </a:lnSpc>
              <a:spcAft>
                <a:spcPts val="0"/>
              </a:spcAft>
            </a:pPr>
            <a:r>
              <a:rPr lang="en-US" sz="1400" b="1" u="sng" kern="100" dirty="0">
                <a:effectLst/>
                <a:latin typeface="Meiryo UI"/>
                <a:ea typeface="ＭＳ 明朝"/>
                <a:cs typeface="Times New Roman"/>
              </a:rPr>
              <a:t>FC</a:t>
            </a:r>
            <a:r>
              <a:rPr lang="ja-JP" sz="1400" b="1" u="sng" kern="100" dirty="0">
                <a:effectLst/>
                <a:latin typeface="Century"/>
                <a:ea typeface="Meiryo UI"/>
                <a:cs typeface="Times New Roman"/>
              </a:rPr>
              <a:t>船事業活性化に</a:t>
            </a:r>
            <a:r>
              <a:rPr lang="ja-JP" sz="1400" b="1" u="sng" kern="100" dirty="0" smtClean="0">
                <a:effectLst/>
                <a:latin typeface="Century"/>
                <a:ea typeface="Meiryo UI"/>
                <a:cs typeface="Times New Roman"/>
              </a:rPr>
              <a:t>向けた</a:t>
            </a:r>
            <a:r>
              <a:rPr lang="ja-JP" altLang="en-US" sz="1400" b="1" u="sng" kern="100" dirty="0" smtClean="0">
                <a:effectLst/>
                <a:latin typeface="Century"/>
                <a:ea typeface="Meiryo UI"/>
                <a:cs typeface="Times New Roman"/>
              </a:rPr>
              <a:t>関係者の</a:t>
            </a:r>
            <a:r>
              <a:rPr lang="ja-JP" sz="1400" b="1" u="sng" kern="100" dirty="0" smtClean="0">
                <a:effectLst/>
                <a:latin typeface="Century"/>
                <a:ea typeface="Meiryo UI"/>
                <a:cs typeface="Times New Roman"/>
              </a:rPr>
              <a:t>役割</a:t>
            </a:r>
            <a:endParaRPr lang="ja-JP" sz="1400" kern="100" dirty="0">
              <a:effectLst/>
              <a:latin typeface="Century"/>
              <a:ea typeface="ＭＳ 明朝"/>
              <a:cs typeface="Times New Roman"/>
            </a:endParaRPr>
          </a:p>
        </p:txBody>
      </p:sp>
      <p:sp>
        <p:nvSpPr>
          <p:cNvPr id="50" name="正方形/長方形 49"/>
          <p:cNvSpPr/>
          <p:nvPr/>
        </p:nvSpPr>
        <p:spPr>
          <a:xfrm>
            <a:off x="63986" y="764337"/>
            <a:ext cx="8972510" cy="35979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サブタイトル 2"/>
          <p:cNvSpPr txBox="1">
            <a:spLocks/>
          </p:cNvSpPr>
          <p:nvPr/>
        </p:nvSpPr>
        <p:spPr>
          <a:xfrm>
            <a:off x="2314117" y="602349"/>
            <a:ext cx="4515767" cy="323976"/>
          </a:xfrm>
          <a:prstGeom prst="rect">
            <a:avLst/>
          </a:prstGeom>
          <a:solidFill>
            <a:schemeClr val="bg1"/>
          </a:solidFill>
        </p:spPr>
        <p:txBody>
          <a:bodyPr vert="horz" lIns="0" tIns="0" rIns="0" bIns="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船に関する国（海事局）の動きについて</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164684" y="891730"/>
            <a:ext cx="4119284" cy="1626521"/>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91424" tIns="45713" rIns="91424" bIns="45713" anchor="ctr" anchorCtr="0">
            <a:noAutofit/>
          </a:bodyPr>
          <a:lstStyle/>
          <a:p>
            <a:pPr>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80010" y="1052736"/>
            <a:ext cx="5300102" cy="216024"/>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水素社会実現に向けた安全体制の構築</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7" name="グループ化 56"/>
          <p:cNvGrpSpPr/>
          <p:nvPr/>
        </p:nvGrpSpPr>
        <p:grpSpPr>
          <a:xfrm>
            <a:off x="107504" y="1456547"/>
            <a:ext cx="4032448" cy="995768"/>
            <a:chOff x="-138204" y="1575830"/>
            <a:chExt cx="4032448" cy="206385"/>
          </a:xfrm>
        </p:grpSpPr>
        <p:sp>
          <p:nvSpPr>
            <p:cNvPr id="58" name="正方形/長方形 57"/>
            <p:cNvSpPr/>
            <p:nvPr/>
          </p:nvSpPr>
          <p:spPr>
            <a:xfrm>
              <a:off x="77820" y="1645030"/>
              <a:ext cx="3816424" cy="137185"/>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水素社会の実現に向け、燃料電池船の実用化の促進を図るため、平成</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年度から３ヵ年をかけて、必要な環境整備として</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安全ガイドラインの策定</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作業</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を行う</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138204" y="1575830"/>
              <a:ext cx="796958" cy="78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5" name="角丸四角形 64"/>
          <p:cNvSpPr/>
          <p:nvPr/>
        </p:nvSpPr>
        <p:spPr>
          <a:xfrm>
            <a:off x="734002" y="2802969"/>
            <a:ext cx="7862719"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rgbClr val="FF0000"/>
              </a:solidFill>
            </a:endParaRPr>
          </a:p>
        </p:txBody>
      </p:sp>
      <p:sp>
        <p:nvSpPr>
          <p:cNvPr id="66" name="サブタイトル 2"/>
          <p:cNvSpPr txBox="1">
            <a:spLocks/>
          </p:cNvSpPr>
          <p:nvPr/>
        </p:nvSpPr>
        <p:spPr>
          <a:xfrm>
            <a:off x="1179897" y="2779219"/>
            <a:ext cx="7056784" cy="864096"/>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lnSpc>
                <a:spcPts val="1600"/>
              </a:lnSpc>
              <a:spcBef>
                <a:spcPts val="0"/>
              </a:spcBef>
            </a:pP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○運行時にＣＯ</a:t>
            </a:r>
            <a:r>
              <a:rPr lang="ja-JP" altLang="en-US" sz="1200" b="1" baseline="-25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を排出せず、環境にやさしい。また、静かで振動が少ないため、上質な空間を提供できる。</a:t>
            </a:r>
            <a:endPar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Bef>
                <a:spcPts val="0"/>
              </a:spcBef>
            </a:pP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○新たな観光資源　兼　交通手段としての期待が大きい。</a:t>
            </a:r>
            <a:endPar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600"/>
              </a:lnSpc>
              <a:spcBef>
                <a:spcPts val="0"/>
              </a:spcBef>
            </a:pP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●普及に向けては、船の価格、燃料電池等の小型軽量化、水素供給インフラの整備の課題がある。</a:t>
            </a:r>
            <a:endPar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AutoShape 76"/>
          <p:cNvSpPr>
            <a:spLocks noChangeArrowheads="1"/>
          </p:cNvSpPr>
          <p:nvPr/>
        </p:nvSpPr>
        <p:spPr bwMode="auto">
          <a:xfrm>
            <a:off x="5099937" y="3523049"/>
            <a:ext cx="3424296" cy="294819"/>
          </a:xfrm>
          <a:prstGeom prst="roundRect">
            <a:avLst>
              <a:gd name="adj" fmla="val 0"/>
            </a:avLst>
          </a:prstGeom>
          <a:noFill/>
          <a:ln w="31750">
            <a:noFill/>
            <a:round/>
            <a:headEnd/>
            <a:tailEnd/>
          </a:ln>
          <a:effectLst/>
          <a:extLst/>
        </p:spPr>
        <p:txBody>
          <a:bodyPr rot="0" vert="horz" wrap="square" lIns="74295" tIns="8890" rIns="74295" bIns="8890" anchor="t" anchorCtr="0" upright="1">
            <a:noAutofit/>
          </a:bodyPr>
          <a:lstStyle/>
          <a:p>
            <a:pPr algn="ctr">
              <a:lnSpc>
                <a:spcPts val="2000"/>
              </a:lnSpc>
              <a:spcAft>
                <a:spcPts val="0"/>
              </a:spcAft>
            </a:pPr>
            <a:r>
              <a:rPr lang="en-US" sz="1400" b="1" u="sng" kern="100" dirty="0">
                <a:effectLst/>
                <a:latin typeface="Meiryo UI"/>
                <a:ea typeface="ＭＳ 明朝"/>
                <a:cs typeface="Times New Roman"/>
              </a:rPr>
              <a:t>FC</a:t>
            </a:r>
            <a:r>
              <a:rPr lang="ja-JP" sz="1400" b="1" u="sng" kern="100" dirty="0">
                <a:effectLst/>
                <a:latin typeface="Century"/>
                <a:ea typeface="Meiryo UI"/>
                <a:cs typeface="Times New Roman"/>
              </a:rPr>
              <a:t>船事業活性化に</a:t>
            </a:r>
            <a:r>
              <a:rPr lang="ja-JP" sz="1400" b="1" u="sng" kern="100" dirty="0" smtClean="0">
                <a:effectLst/>
                <a:latin typeface="Century"/>
                <a:ea typeface="Meiryo UI"/>
                <a:cs typeface="Times New Roman"/>
              </a:rPr>
              <a:t>向けた</a:t>
            </a:r>
            <a:r>
              <a:rPr lang="ja-JP" altLang="en-US" sz="1400" b="1" u="sng" kern="100" dirty="0" smtClean="0">
                <a:effectLst/>
                <a:latin typeface="Century"/>
                <a:ea typeface="Meiryo UI"/>
                <a:cs typeface="Times New Roman"/>
              </a:rPr>
              <a:t>関係者の</a:t>
            </a:r>
            <a:r>
              <a:rPr lang="ja-JP" sz="1400" b="1" u="sng" kern="100" dirty="0" smtClean="0">
                <a:effectLst/>
                <a:latin typeface="Century"/>
                <a:ea typeface="Meiryo UI"/>
                <a:cs typeface="Times New Roman"/>
              </a:rPr>
              <a:t>役割</a:t>
            </a:r>
            <a:endParaRPr lang="ja-JP" sz="1400" kern="100" dirty="0">
              <a:effectLst/>
              <a:latin typeface="Century"/>
              <a:ea typeface="ＭＳ 明朝"/>
              <a:cs typeface="Times New Roman"/>
            </a:endParaRPr>
          </a:p>
        </p:txBody>
      </p:sp>
      <p:sp>
        <p:nvSpPr>
          <p:cNvPr id="69" name="正方形/長方形 68"/>
          <p:cNvSpPr/>
          <p:nvPr/>
        </p:nvSpPr>
        <p:spPr>
          <a:xfrm>
            <a:off x="179512" y="2624358"/>
            <a:ext cx="8756287" cy="1548705"/>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91424" tIns="45713" rIns="91424" bIns="45713" anchor="ctr" anchorCtr="0">
            <a:noAutofit/>
          </a:bodyPr>
          <a:lstStyle/>
          <a:p>
            <a:pPr>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94839" y="2785364"/>
            <a:ext cx="5300102" cy="216024"/>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電池船技術評価</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4" name="グループ化 73"/>
          <p:cNvGrpSpPr/>
          <p:nvPr/>
        </p:nvGrpSpPr>
        <p:grpSpPr>
          <a:xfrm>
            <a:off x="253777" y="3065328"/>
            <a:ext cx="5614367" cy="1272765"/>
            <a:chOff x="-6760" y="1548077"/>
            <a:chExt cx="5614367" cy="263796"/>
          </a:xfrm>
        </p:grpSpPr>
        <p:sp>
          <p:nvSpPr>
            <p:cNvPr id="75" name="正方形/長方形 74"/>
            <p:cNvSpPr/>
            <p:nvPr/>
          </p:nvSpPr>
          <p:spPr>
            <a:xfrm>
              <a:off x="198806" y="1608528"/>
              <a:ext cx="5408801" cy="203345"/>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今後、水素を利用した船舶の導入が有望となる船種、大きさ、航路を整理</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とともに、導入による</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削減効果がどの程度見込まれるかを総合的に調査することにより、船舶における水素利用拡大に向けた今後の指針を策定する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年度予算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6760" y="1548077"/>
              <a:ext cx="693917" cy="666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二等辺三角形 1"/>
          <p:cNvSpPr/>
          <p:nvPr/>
        </p:nvSpPr>
        <p:spPr>
          <a:xfrm rot="5400000">
            <a:off x="5709437" y="3371683"/>
            <a:ext cx="840719" cy="23527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444208" y="2802970"/>
            <a:ext cx="2303937" cy="6346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船舶における水素利用拡大</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推進</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エネルギー</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起源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排出の削減に貢献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6444207" y="3528404"/>
            <a:ext cx="2303937" cy="54866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船舶</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における水素利用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ロードマップの策定</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427983" y="891730"/>
            <a:ext cx="4507815" cy="1626521"/>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91424" tIns="45713" rIns="91424" bIns="45713" anchor="ctr" anchorCtr="0">
            <a:noAutofit/>
          </a:bodyPr>
          <a:lstStyle/>
          <a:p>
            <a:pPr>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4458533" y="1315337"/>
            <a:ext cx="4361939" cy="1177559"/>
            <a:chOff x="-44476" y="1546560"/>
            <a:chExt cx="3984702" cy="244063"/>
          </a:xfrm>
        </p:grpSpPr>
        <p:sp>
          <p:nvSpPr>
            <p:cNvPr id="47" name="正方形/長方形 46"/>
            <p:cNvSpPr/>
            <p:nvPr/>
          </p:nvSpPr>
          <p:spPr>
            <a:xfrm>
              <a:off x="118439" y="1615694"/>
              <a:ext cx="3821787" cy="174929"/>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船舶運航事業者や造船事業者などの多様な関係者が計画を作成、国土交通大臣の認定を受けることにより、国からの支援を引き出し、</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水素などのクリーン燃料を活用した先進　</a:t>
              </a:r>
              <a:endPar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船舶の導入促進を図る</a:t>
              </a:r>
              <a:endPar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44476" y="1546560"/>
              <a:ext cx="693917" cy="75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正方形/長方形 48"/>
          <p:cNvSpPr/>
          <p:nvPr/>
        </p:nvSpPr>
        <p:spPr>
          <a:xfrm>
            <a:off x="4504866" y="1035897"/>
            <a:ext cx="5300102" cy="216024"/>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船舶</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等計画</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制度の創設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108520" y="-99392"/>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船について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船研究会活動報告（</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298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405658" y="3669376"/>
            <a:ext cx="6470858" cy="695728"/>
          </a:xfrm>
          <a:prstGeom prst="roundRect">
            <a:avLst>
              <a:gd name="adj" fmla="val 0"/>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lIns="31526" tIns="26162" rIns="0" bIns="26162" anchor="ctr" anchorCtr="0"/>
          <a:lstStyle/>
          <a:p>
            <a:pPr algn="ctr" defTabSz="1168439">
              <a:defRPr/>
            </a:pPr>
            <a:r>
              <a:rPr lang="ja-JP" altLang="en-US" sz="1576" b="1" dirty="0">
                <a:solidFill>
                  <a:schemeClr val="bg1"/>
                </a:solidFill>
                <a:latin typeface="Meiryo UI" pitchFamily="50" charset="-128"/>
                <a:ea typeface="Meiryo UI" pitchFamily="50" charset="-128"/>
                <a:cs typeface="Meiryo UI" pitchFamily="50" charset="-128"/>
              </a:rPr>
              <a:t>日立造船株式会社が業務・産業用燃料電池</a:t>
            </a:r>
            <a:r>
              <a:rPr lang="en-US" altLang="ja-JP" sz="1576" b="1" dirty="0">
                <a:solidFill>
                  <a:schemeClr val="bg1"/>
                </a:solidFill>
                <a:latin typeface="Meiryo UI" pitchFamily="50" charset="-128"/>
                <a:ea typeface="Meiryo UI" pitchFamily="50" charset="-128"/>
                <a:cs typeface="Meiryo UI" pitchFamily="50" charset="-128"/>
              </a:rPr>
              <a:t>〔</a:t>
            </a:r>
            <a:r>
              <a:rPr lang="ja-JP" altLang="en-US" sz="1576" b="1" dirty="0">
                <a:solidFill>
                  <a:schemeClr val="bg1"/>
                </a:solidFill>
                <a:latin typeface="Meiryo UI" pitchFamily="50" charset="-128"/>
                <a:ea typeface="Meiryo UI" pitchFamily="50" charset="-128"/>
                <a:cs typeface="Meiryo UI" pitchFamily="50" charset="-128"/>
              </a:rPr>
              <a:t>ＳＯＦＣ型</a:t>
            </a:r>
            <a:r>
              <a:rPr lang="en-US" altLang="ja-JP" sz="1576" b="1" dirty="0">
                <a:solidFill>
                  <a:schemeClr val="bg1"/>
                </a:solidFill>
                <a:latin typeface="Meiryo UI" pitchFamily="50" charset="-128"/>
                <a:ea typeface="Meiryo UI" pitchFamily="50" charset="-128"/>
                <a:cs typeface="Meiryo UI" pitchFamily="50" charset="-128"/>
              </a:rPr>
              <a:t>〕</a:t>
            </a:r>
            <a:r>
              <a:rPr lang="ja-JP" altLang="en-US" sz="1576" b="1" dirty="0" smtClean="0">
                <a:solidFill>
                  <a:schemeClr val="bg1"/>
                </a:solidFill>
                <a:latin typeface="Meiryo UI" pitchFamily="50" charset="-128"/>
                <a:ea typeface="Meiryo UI" pitchFamily="50" charset="-128"/>
                <a:cs typeface="Meiryo UI" pitchFamily="50" charset="-128"/>
              </a:rPr>
              <a:t>の実証</a:t>
            </a:r>
            <a:r>
              <a:rPr lang="ja-JP" altLang="en-US" sz="1576" b="1" dirty="0">
                <a:solidFill>
                  <a:schemeClr val="bg1"/>
                </a:solidFill>
                <a:latin typeface="Meiryo UI" pitchFamily="50" charset="-128"/>
                <a:ea typeface="Meiryo UI" pitchFamily="50" charset="-128"/>
                <a:cs typeface="Meiryo UI" pitchFamily="50" charset="-128"/>
              </a:rPr>
              <a:t>事業を</a:t>
            </a:r>
            <a:r>
              <a:rPr lang="en-US" altLang="ja-JP" sz="1576" b="1" dirty="0">
                <a:solidFill>
                  <a:schemeClr val="bg1"/>
                </a:solidFill>
                <a:latin typeface="Meiryo UI" pitchFamily="50" charset="-128"/>
                <a:ea typeface="Meiryo UI" pitchFamily="50" charset="-128"/>
                <a:cs typeface="Meiryo UI" pitchFamily="50" charset="-128"/>
              </a:rPr>
              <a:t>2017</a:t>
            </a:r>
            <a:r>
              <a:rPr lang="ja-JP" altLang="en-US" sz="1576" b="1" dirty="0">
                <a:solidFill>
                  <a:schemeClr val="bg1"/>
                </a:solidFill>
                <a:latin typeface="Meiryo UI" pitchFamily="50" charset="-128"/>
                <a:ea typeface="Meiryo UI" pitchFamily="50" charset="-128"/>
                <a:cs typeface="Meiryo UI" pitchFamily="50" charset="-128"/>
              </a:rPr>
              <a:t>年度に大阪で</a:t>
            </a:r>
            <a:r>
              <a:rPr lang="ja-JP" altLang="en-US" sz="1576" b="1" dirty="0" smtClean="0">
                <a:solidFill>
                  <a:schemeClr val="bg1"/>
                </a:solidFill>
                <a:latin typeface="Meiryo UI" pitchFamily="50" charset="-128"/>
                <a:ea typeface="Meiryo UI" pitchFamily="50" charset="-128"/>
                <a:cs typeface="Meiryo UI" pitchFamily="50" charset="-128"/>
              </a:rPr>
              <a:t>実施（目標：</a:t>
            </a:r>
            <a:r>
              <a:rPr lang="en-US" altLang="ja-JP" sz="1576" b="1" dirty="0" smtClean="0">
                <a:solidFill>
                  <a:schemeClr val="bg1"/>
                </a:solidFill>
                <a:latin typeface="Meiryo UI" pitchFamily="50" charset="-128"/>
                <a:ea typeface="Meiryo UI" pitchFamily="50" charset="-128"/>
                <a:cs typeface="Meiryo UI" pitchFamily="50" charset="-128"/>
              </a:rPr>
              <a:t>4000</a:t>
            </a:r>
            <a:r>
              <a:rPr lang="ja-JP" altLang="en-US" sz="1576" b="1" dirty="0" smtClean="0">
                <a:solidFill>
                  <a:schemeClr val="bg1"/>
                </a:solidFill>
                <a:latin typeface="Meiryo UI" pitchFamily="50" charset="-128"/>
                <a:ea typeface="Meiryo UI" pitchFamily="50" charset="-128"/>
                <a:cs typeface="Meiryo UI" pitchFamily="50" charset="-128"/>
              </a:rPr>
              <a:t>時間以上の連続運転）</a:t>
            </a:r>
            <a:endParaRPr lang="en-US" altLang="ja-JP" sz="1051" b="1" dirty="0">
              <a:solidFill>
                <a:schemeClr val="bg1"/>
              </a:solidFill>
              <a:latin typeface="Meiryo UI" pitchFamily="50" charset="-128"/>
              <a:ea typeface="Meiryo UI" pitchFamily="50" charset="-128"/>
              <a:cs typeface="Meiryo UI" pitchFamily="50" charset="-128"/>
            </a:endParaRPr>
          </a:p>
        </p:txBody>
      </p:sp>
      <p:sp>
        <p:nvSpPr>
          <p:cNvPr id="68" name="角丸四角形 67"/>
          <p:cNvSpPr/>
          <p:nvPr/>
        </p:nvSpPr>
        <p:spPr>
          <a:xfrm>
            <a:off x="227160" y="922959"/>
            <a:ext cx="8727623" cy="2080851"/>
          </a:xfrm>
          <a:prstGeom prst="roundRect">
            <a:avLst>
              <a:gd name="adj" fmla="val 0"/>
            </a:avLst>
          </a:prstGeom>
          <a:noFill/>
          <a:ln w="28575" cmpd="sng">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0091" tIns="220696" rIns="90091" bIns="45046" rtlCol="0" anchor="t" anchorCtr="0"/>
          <a:lstStyle/>
          <a:p>
            <a:r>
              <a:rPr lang="ja-JP" altLang="en-US" sz="1576"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基礎自治体・大都市の強みを活かした各局連携による豊富な公共インフラの活用等と、</a:t>
            </a:r>
            <a:endParaRPr lang="en-US" altLang="ja-JP" sz="1576"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76"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様々な産業支援機関のバックアップで、プロジェクト創出をサポート</a:t>
            </a:r>
          </a:p>
        </p:txBody>
      </p:sp>
      <p:grpSp>
        <p:nvGrpSpPr>
          <p:cNvPr id="2" name="グループ化 1"/>
          <p:cNvGrpSpPr/>
          <p:nvPr/>
        </p:nvGrpSpPr>
        <p:grpSpPr>
          <a:xfrm>
            <a:off x="3759004" y="1939394"/>
            <a:ext cx="2176433" cy="331063"/>
            <a:chOff x="4356286" y="3107642"/>
            <a:chExt cx="2485139" cy="378021"/>
          </a:xfrm>
        </p:grpSpPr>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56286" y="3107642"/>
              <a:ext cx="549466" cy="378021"/>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4008" y="3107642"/>
              <a:ext cx="470744" cy="366851"/>
            </a:xfrm>
            <a:prstGeom prst="rect">
              <a:avLst/>
            </a:prstGeom>
          </p:spPr>
        </p:pic>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b="7622"/>
            <a:stretch/>
          </p:blipFill>
          <p:spPr>
            <a:xfrm>
              <a:off x="5584488" y="3107642"/>
              <a:ext cx="598729" cy="378021"/>
            </a:xfrm>
            <a:prstGeom prst="rect">
              <a:avLst/>
            </a:prstGeom>
          </p:spPr>
        </p:pic>
        <p:pic>
          <p:nvPicPr>
            <p:cNvPr id="19" name="図 18"/>
            <p:cNvPicPr>
              <a:picLocks noChangeAspect="1"/>
            </p:cNvPicPr>
            <p:nvPr/>
          </p:nvPicPr>
          <p:blipFill rotWithShape="1">
            <a:blip r:embed="rId6" cstate="print">
              <a:extLst>
                <a:ext uri="{28A0092B-C50C-407E-A947-70E740481C1C}">
                  <a14:useLocalDpi xmlns:a14="http://schemas.microsoft.com/office/drawing/2010/main" val="0"/>
                </a:ext>
              </a:extLst>
            </a:blip>
            <a:srcRect b="9359"/>
            <a:stretch/>
          </p:blipFill>
          <p:spPr>
            <a:xfrm>
              <a:off x="6333120" y="3107642"/>
              <a:ext cx="508305" cy="331947"/>
            </a:xfrm>
            <a:prstGeom prst="rect">
              <a:avLst/>
            </a:prstGeom>
          </p:spPr>
        </p:pic>
      </p:grpSp>
      <p:sp>
        <p:nvSpPr>
          <p:cNvPr id="4" name="下矢印 3"/>
          <p:cNvSpPr/>
          <p:nvPr/>
        </p:nvSpPr>
        <p:spPr>
          <a:xfrm>
            <a:off x="1851558" y="2952358"/>
            <a:ext cx="5394960" cy="620658"/>
          </a:xfrm>
          <a:prstGeom prst="downArrow">
            <a:avLst>
              <a:gd name="adj1" fmla="val 577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0091" tIns="45046" rIns="90091" bIns="45046" rtlCol="0" anchor="ctr"/>
          <a:lstStyle/>
          <a:p>
            <a:pPr algn="ctr"/>
            <a:endParaRPr lang="ja-JP" altLang="en-US" sz="1576"/>
          </a:p>
        </p:txBody>
      </p:sp>
      <p:sp>
        <p:nvSpPr>
          <p:cNvPr id="89" name="角丸四角形 88"/>
          <p:cNvSpPr/>
          <p:nvPr/>
        </p:nvSpPr>
        <p:spPr>
          <a:xfrm>
            <a:off x="2854696" y="2964152"/>
            <a:ext cx="3355617" cy="425976"/>
          </a:xfrm>
          <a:prstGeom prst="roundRect">
            <a:avLst>
              <a:gd name="adj" fmla="val 0"/>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91" tIns="45046" rIns="90091" bIns="45046" rtlCol="0" anchor="ctr"/>
          <a:lstStyle/>
          <a:p>
            <a:pPr algn="ctr"/>
            <a:r>
              <a:rPr lang="ja-JP" altLang="en-US" sz="1401"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官民連携により</a:t>
            </a:r>
            <a:endParaRPr lang="en-US" altLang="ja-JP" sz="1401"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1"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先進的な水素プロジェクトを創出</a:t>
            </a:r>
          </a:p>
        </p:txBody>
      </p:sp>
      <p:sp>
        <p:nvSpPr>
          <p:cNvPr id="90" name="テキスト ボックス 89"/>
          <p:cNvSpPr txBox="1"/>
          <p:nvPr/>
        </p:nvSpPr>
        <p:spPr>
          <a:xfrm>
            <a:off x="4445874" y="2270457"/>
            <a:ext cx="4009563" cy="658257"/>
          </a:xfrm>
          <a:prstGeom prst="rect">
            <a:avLst/>
          </a:prstGeom>
          <a:noFill/>
        </p:spPr>
        <p:txBody>
          <a:bodyPr wrap="square" rtlCol="0">
            <a:spAutoFit/>
          </a:bodyPr>
          <a:lstStyle/>
          <a:p>
            <a:r>
              <a:rPr lang="ja-JP" altLang="en-US" sz="1226" dirty="0">
                <a:latin typeface="Meiryo UI" panose="020B0604030504040204" pitchFamily="50" charset="-128"/>
                <a:ea typeface="Meiryo UI" panose="020B0604030504040204" pitchFamily="50" charset="-128"/>
                <a:cs typeface="Meiryo UI" panose="020B0604030504040204" pitchFamily="50" charset="-128"/>
              </a:rPr>
              <a:t>バッテリー戦略研究センター　　　ものづくりビジネスセンター大阪</a:t>
            </a:r>
            <a:endParaRPr lang="en-US" altLang="ja-JP" sz="1226"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26" dirty="0">
                <a:latin typeface="Meiryo UI" panose="020B0604030504040204" pitchFamily="50" charset="-128"/>
                <a:ea typeface="Meiryo UI" panose="020B0604030504040204" pitchFamily="50" charset="-128"/>
                <a:cs typeface="Meiryo UI" panose="020B0604030504040204" pitchFamily="50" charset="-128"/>
              </a:rPr>
              <a:t>大阪府産業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デザインセンター　　大阪産業経済リサーチセンター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大阪産業技術研究所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rPr>
              <a:t>大阪</a:t>
            </a:r>
            <a:r>
              <a:rPr lang="zh-TW" altLang="en-US" sz="1200" dirty="0">
                <a:latin typeface="Meiryo UI" panose="020B0604030504040204" pitchFamily="50" charset="-128"/>
                <a:ea typeface="Meiryo UI" panose="020B0604030504040204" pitchFamily="50" charset="-128"/>
              </a:rPr>
              <a:t>産業創造館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22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91" name="角丸四角形 90"/>
          <p:cNvSpPr/>
          <p:nvPr/>
        </p:nvSpPr>
        <p:spPr>
          <a:xfrm>
            <a:off x="434098" y="699554"/>
            <a:ext cx="8342718" cy="376651"/>
          </a:xfrm>
          <a:prstGeom prst="roundRect">
            <a:avLst>
              <a:gd name="adj" fmla="val 30797"/>
            </a:avLst>
          </a:prstGeom>
          <a:solidFill>
            <a:schemeClr val="tx2">
              <a:lumMod val="40000"/>
              <a:lumOff val="6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5469" tIns="0" rIns="35469" bIns="0" rtlCol="0" anchor="ctr" anchorCtr="0"/>
          <a:lstStyle/>
          <a:p>
            <a:pPr algn="ctr"/>
            <a:r>
              <a:rPr lang="ja-JP" altLang="en-US" sz="1576"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大阪市・大阪府それぞれの強みを発揮し、相互に補完・連携しながら、プロジェクト創出をサポート</a:t>
            </a:r>
          </a:p>
        </p:txBody>
      </p:sp>
      <p:sp>
        <p:nvSpPr>
          <p:cNvPr id="23" name="テキスト ボックス 22"/>
          <p:cNvSpPr txBox="1"/>
          <p:nvPr/>
        </p:nvSpPr>
        <p:spPr>
          <a:xfrm>
            <a:off x="1040466" y="1613123"/>
            <a:ext cx="7586516" cy="1035713"/>
          </a:xfrm>
          <a:prstGeom prst="rect">
            <a:avLst/>
          </a:prstGeom>
          <a:noFill/>
        </p:spPr>
        <p:txBody>
          <a:bodyPr wrap="square" rtlCol="0">
            <a:noAutofit/>
          </a:bodyPr>
          <a:lstStyle/>
          <a:p>
            <a:r>
              <a:rPr lang="ja-JP" altLang="en-US" sz="1401" dirty="0">
                <a:latin typeface="Meiryo UI" panose="020B0604030504040204" pitchFamily="50" charset="-128"/>
                <a:ea typeface="Meiryo UI" panose="020B0604030504040204" pitchFamily="50" charset="-128"/>
                <a:cs typeface="Meiryo UI" panose="020B0604030504040204" pitchFamily="50" charset="-128"/>
              </a:rPr>
              <a:t>公共インフラ活用のイメージ（例）：上下水道、学校、庁舎、公園　　　　など</a:t>
            </a:r>
            <a:endParaRPr lang="en-US" altLang="ja-JP" sz="140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1" dirty="0">
              <a:latin typeface="Meiryo UI" panose="020B0604030504040204" pitchFamily="50" charset="-128"/>
              <a:ea typeface="Meiryo UI" panose="020B0604030504040204" pitchFamily="50" charset="-128"/>
              <a:cs typeface="Meiryo UI" panose="020B0604030504040204" pitchFamily="50" charset="-128"/>
            </a:endParaRPr>
          </a:p>
          <a:p>
            <a:pPr>
              <a:lnSpc>
                <a:spcPts val="788"/>
              </a:lnSpc>
            </a:pPr>
            <a:endParaRPr lang="en-US" altLang="ja-JP" sz="1401" dirty="0">
              <a:latin typeface="Meiryo UI" panose="020B0604030504040204" pitchFamily="50" charset="-128"/>
              <a:ea typeface="Meiryo UI" panose="020B0604030504040204" pitchFamily="50" charset="-128"/>
              <a:cs typeface="Meiryo UI" panose="020B0604030504040204" pitchFamily="50" charset="-128"/>
            </a:endParaRPr>
          </a:p>
          <a:p>
            <a:pPr>
              <a:lnSpc>
                <a:spcPts val="788"/>
              </a:lnSpc>
            </a:pPr>
            <a:endParaRPr lang="en-US" altLang="ja-JP" sz="96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1" dirty="0">
                <a:latin typeface="Meiryo UI" panose="020B0604030504040204" pitchFamily="50" charset="-128"/>
                <a:ea typeface="Meiryo UI" panose="020B0604030504040204" pitchFamily="50" charset="-128"/>
                <a:cs typeface="Meiryo UI" panose="020B0604030504040204" pitchFamily="50" charset="-128"/>
              </a:rPr>
              <a:t>プロジェクト創出をサポートする産業支援機関：　　　　　　　　　　　　　　　　　　　　　　　　　　　　　　　　　　　　　　　　　　　　　　　</a:t>
            </a:r>
            <a:endParaRPr lang="en-US" altLang="ja-JP" sz="140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1030054" y="4501448"/>
            <a:ext cx="3070629" cy="752477"/>
          </a:xfrm>
          <a:prstGeom prst="rect">
            <a:avLst/>
          </a:prstGeom>
        </p:spPr>
        <p:txBody>
          <a:bodyPr wrap="square">
            <a:noAutofit/>
          </a:bodyPr>
          <a:lstStyle/>
          <a:p>
            <a:r>
              <a:rPr lang="ja-JP" altLang="en-US" sz="1401" b="1" dirty="0">
                <a:latin typeface="Meiryo UI" panose="020B0604030504040204" pitchFamily="50" charset="-128"/>
                <a:ea typeface="Meiryo UI" panose="020B0604030504040204" pitchFamily="50" charset="-128"/>
                <a:cs typeface="Meiryo UI" panose="020B0604030504040204" pitchFamily="50" charset="-128"/>
              </a:rPr>
              <a:t>大阪産業技術研究所（</a:t>
            </a:r>
            <a:r>
              <a:rPr lang="en-US" altLang="ja-JP" sz="1401" b="1" dirty="0">
                <a:latin typeface="Meiryo UI" panose="020B0604030504040204" pitchFamily="50" charset="-128"/>
                <a:ea typeface="Meiryo UI" panose="020B0604030504040204" pitchFamily="50" charset="-128"/>
                <a:cs typeface="Meiryo UI" panose="020B0604030504040204" pitchFamily="50" charset="-128"/>
              </a:rPr>
              <a:t>ORIST</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1"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401" b="1" dirty="0" smtClean="0">
                <a:latin typeface="Meiryo UI" panose="020B0604030504040204" pitchFamily="50" charset="-128"/>
                <a:ea typeface="Meiryo UI" panose="020B0604030504040204" pitchFamily="50" charset="-128"/>
                <a:cs typeface="Meiryo UI" panose="020B0604030504040204" pitchFamily="50" charset="-128"/>
              </a:rPr>
              <a:t>和泉</a:t>
            </a:r>
            <a:r>
              <a:rPr lang="ja-JP" altLang="ja-JP" sz="1401" b="1" dirty="0">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401"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1" b="1"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1"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1" b="1"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日から実証</a:t>
            </a:r>
            <a:r>
              <a:rPr lang="ja-JP" altLang="en-US" sz="1401" b="1" dirty="0">
                <a:latin typeface="Meiryo UI" panose="020B0604030504040204" pitchFamily="50" charset="-128"/>
                <a:ea typeface="Meiryo UI" panose="020B0604030504040204" pitchFamily="50" charset="-128"/>
                <a:cs typeface="Meiryo UI" panose="020B0604030504040204" pitchFamily="50" charset="-128"/>
              </a:rPr>
              <a:t>開始</a:t>
            </a:r>
            <a:endParaRPr lang="en-US" altLang="ja-JP" sz="1401"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1"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1"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1"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1"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1"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1"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1"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185" y="5435825"/>
            <a:ext cx="1289044"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正方形/長方形 27"/>
          <p:cNvSpPr/>
          <p:nvPr/>
        </p:nvSpPr>
        <p:spPr>
          <a:xfrm>
            <a:off x="4825153" y="4501448"/>
            <a:ext cx="4205267" cy="739048"/>
          </a:xfrm>
          <a:prstGeom prst="rect">
            <a:avLst/>
          </a:prstGeom>
        </p:spPr>
        <p:txBody>
          <a:bodyPr wrap="square">
            <a:spAutoFit/>
          </a:bodyPr>
          <a:lstStyle/>
          <a:p>
            <a:r>
              <a:rPr lang="ja-JP" altLang="en-US" sz="1401" b="1" dirty="0">
                <a:latin typeface="Meiryo UI" panose="020B0604030504040204" pitchFamily="50" charset="-128"/>
                <a:ea typeface="Meiryo UI" panose="020B0604030504040204" pitchFamily="50" charset="-128"/>
                <a:cs typeface="Meiryo UI" panose="020B0604030504040204" pitchFamily="50" charset="-128"/>
              </a:rPr>
              <a:t>咲くやこの花館（花博記念公園鶴見緑地内）</a:t>
            </a:r>
            <a:endParaRPr lang="en-US" altLang="ja-JP" sz="1401"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1"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1"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1"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1" b="1"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日から実証</a:t>
            </a:r>
            <a:r>
              <a:rPr lang="ja-JP" altLang="en-US" sz="1401" b="1" dirty="0">
                <a:latin typeface="Meiryo UI" panose="020B0604030504040204" pitchFamily="50" charset="-128"/>
                <a:ea typeface="Meiryo UI" panose="020B0604030504040204" pitchFamily="50" charset="-128"/>
                <a:cs typeface="Meiryo UI" panose="020B0604030504040204" pitchFamily="50" charset="-128"/>
              </a:rPr>
              <a:t>試験開始し</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、発電効率</a:t>
            </a:r>
            <a:r>
              <a:rPr lang="en-US" altLang="ja-JP" sz="1401" b="1"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401" b="1" dirty="0" smtClean="0">
                <a:latin typeface="Meiryo UI" panose="020B0604030504040204" pitchFamily="50" charset="-128"/>
                <a:ea typeface="Meiryo UI" panose="020B0604030504040204" pitchFamily="50" charset="-128"/>
                <a:cs typeface="Meiryo UI" panose="020B0604030504040204" pitchFamily="50" charset="-128"/>
              </a:rPr>
              <a:t>％超えを達成</a:t>
            </a:r>
            <a:endParaRPr lang="en-US" altLang="ja-JP" sz="1401"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832826" y="6572909"/>
            <a:ext cx="1443403" cy="161176"/>
          </a:xfrm>
          <a:prstGeom prst="rect">
            <a:avLst/>
          </a:prstGeom>
          <a:noFill/>
        </p:spPr>
        <p:txBody>
          <a:bodyPr wrap="square" rtlCol="0">
            <a:noAutofit/>
          </a:bodyPr>
          <a:lstStyle/>
          <a:p>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20" dirty="0">
                <a:latin typeface="Meiryo UI" panose="020B0604030504040204" pitchFamily="50" charset="-128"/>
                <a:ea typeface="Meiryo UI" panose="020B0604030504040204" pitchFamily="50" charset="-128"/>
                <a:cs typeface="Meiryo UI" panose="020B0604030504040204" pitchFamily="50" charset="-128"/>
              </a:rPr>
              <a:t>&lt;ORIST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和泉センター</a:t>
            </a:r>
            <a:r>
              <a:rPr lang="en-US" altLang="ja-JP" sz="920" dirty="0">
                <a:latin typeface="Meiryo UI" panose="020B0604030504040204" pitchFamily="50" charset="-128"/>
                <a:ea typeface="Meiryo UI" panose="020B0604030504040204" pitchFamily="50" charset="-128"/>
                <a:cs typeface="Meiryo UI" panose="020B0604030504040204" pitchFamily="50" charset="-128"/>
              </a:rPr>
              <a:t>&gt;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2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35" name="図 34"/>
          <p:cNvPicPr>
            <a:picLocks noChangeAspect="1"/>
          </p:cNvPicPr>
          <p:nvPr/>
        </p:nvPicPr>
        <p:blipFill>
          <a:blip r:embed="rId8"/>
          <a:stretch>
            <a:fillRect/>
          </a:stretch>
        </p:blipFill>
        <p:spPr>
          <a:xfrm>
            <a:off x="4993329" y="5441875"/>
            <a:ext cx="1790863" cy="1069414"/>
          </a:xfrm>
          <a:prstGeom prst="rect">
            <a:avLst/>
          </a:prstGeom>
        </p:spPr>
      </p:pic>
      <p:sp>
        <p:nvSpPr>
          <p:cNvPr id="37" name="テキスト ボックス 36"/>
          <p:cNvSpPr txBox="1"/>
          <p:nvPr/>
        </p:nvSpPr>
        <p:spPr>
          <a:xfrm>
            <a:off x="5272780" y="6572909"/>
            <a:ext cx="1324178" cy="240467"/>
          </a:xfrm>
          <a:prstGeom prst="rect">
            <a:avLst/>
          </a:prstGeom>
          <a:noFill/>
        </p:spPr>
        <p:txBody>
          <a:bodyPr wrap="square" rtlCol="0">
            <a:noAutofit/>
          </a:bodyPr>
          <a:lstStyle/>
          <a:p>
            <a:r>
              <a:rPr lang="en-US" altLang="ja-JP" sz="92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咲くやこの花館</a:t>
            </a:r>
            <a:r>
              <a:rPr lang="en-US" altLang="ja-JP" sz="920" dirty="0">
                <a:latin typeface="Meiryo UI" panose="020B0604030504040204" pitchFamily="50" charset="-128"/>
                <a:ea typeface="Meiryo UI" panose="020B0604030504040204" pitchFamily="50" charset="-128"/>
                <a:cs typeface="Meiryo UI" panose="020B0604030504040204" pitchFamily="50" charset="-128"/>
              </a:rPr>
              <a:t>&gt;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2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8" name="テキスト ボックス 37"/>
          <p:cNvSpPr txBox="1"/>
          <p:nvPr/>
        </p:nvSpPr>
        <p:spPr>
          <a:xfrm>
            <a:off x="7423736" y="6572909"/>
            <a:ext cx="1387234" cy="240467"/>
          </a:xfrm>
          <a:prstGeom prst="rect">
            <a:avLst/>
          </a:prstGeom>
          <a:noFill/>
        </p:spPr>
        <p:txBody>
          <a:bodyPr wrap="square" rtlCol="0">
            <a:noAutofit/>
          </a:bodyPr>
          <a:lstStyle/>
          <a:p>
            <a:r>
              <a:rPr lang="en-US" altLang="ja-JP" sz="92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設置図</a:t>
            </a:r>
            <a:r>
              <a:rPr lang="en-US" altLang="ja-JP" sz="920" dirty="0">
                <a:latin typeface="Meiryo UI" panose="020B0604030504040204" pitchFamily="50" charset="-128"/>
                <a:ea typeface="Meiryo UI" panose="020B0604030504040204" pitchFamily="50" charset="-128"/>
                <a:cs typeface="Meiryo UI" panose="020B0604030504040204" pitchFamily="50" charset="-128"/>
              </a:rPr>
              <a:t>&gt;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2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3" name="図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7883" y="5441875"/>
            <a:ext cx="1481414" cy="107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角丸四角形 28"/>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・産業用燃料電池の実証事業</a:t>
            </a:r>
            <a:endPar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94520" y="548680"/>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33" name="図 32" descr="P:\kouhou\01_プレス発表\01ニュースリリース\2017\2800X_SOFC\pic27xx.jpg"/>
          <p:cNvPicPr>
            <a:picLocks noChangeAspect="1"/>
          </p:cNvPicPr>
          <p:nvPr/>
        </p:nvPicPr>
        <p:blipFill rotWithShape="1">
          <a:blip r:embed="rId10" cstate="print">
            <a:extLst>
              <a:ext uri="{28A0092B-C50C-407E-A947-70E740481C1C}">
                <a14:useLocalDpi xmlns:a14="http://schemas.microsoft.com/office/drawing/2010/main" val="0"/>
              </a:ext>
            </a:extLst>
          </a:blip>
          <a:srcRect b="3286"/>
          <a:stretch/>
        </p:blipFill>
        <p:spPr bwMode="auto">
          <a:xfrm>
            <a:off x="2890316" y="5446221"/>
            <a:ext cx="1488926" cy="1080000"/>
          </a:xfrm>
          <a:prstGeom prst="rect">
            <a:avLst/>
          </a:prstGeom>
          <a:noFill/>
          <a:ln>
            <a:noFill/>
          </a:ln>
          <a:extLst>
            <a:ext uri="{53640926-AAD7-44D8-BBD7-CCE9431645EC}">
              <a14:shadowObscured xmlns:a14="http://schemas.microsoft.com/office/drawing/2010/main"/>
            </a:ext>
          </a:extLst>
        </p:spPr>
      </p:pic>
      <p:sp>
        <p:nvSpPr>
          <p:cNvPr id="34" name="テキスト ボックス 33"/>
          <p:cNvSpPr txBox="1"/>
          <p:nvPr/>
        </p:nvSpPr>
        <p:spPr>
          <a:xfrm>
            <a:off x="3244680" y="6572909"/>
            <a:ext cx="1387234" cy="240467"/>
          </a:xfrm>
          <a:prstGeom prst="rect">
            <a:avLst/>
          </a:prstGeom>
          <a:noFill/>
        </p:spPr>
        <p:txBody>
          <a:bodyPr wrap="square" rtlCol="0">
            <a:noAutofit/>
          </a:bodyPr>
          <a:lstStyle/>
          <a:p>
            <a:r>
              <a:rPr lang="en-US" altLang="ja-JP" sz="92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設置図</a:t>
            </a:r>
            <a:r>
              <a:rPr lang="en-US" altLang="ja-JP" sz="920" dirty="0">
                <a:latin typeface="Meiryo UI" panose="020B0604030504040204" pitchFamily="50" charset="-128"/>
                <a:ea typeface="Meiryo UI" panose="020B0604030504040204" pitchFamily="50" charset="-128"/>
                <a:cs typeface="Meiryo UI" panose="020B0604030504040204" pitchFamily="50" charset="-128"/>
              </a:rPr>
              <a:t>&gt;</a:t>
            </a:r>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2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 name="テキスト ボックス 4"/>
          <p:cNvSpPr txBox="1"/>
          <p:nvPr/>
        </p:nvSpPr>
        <p:spPr>
          <a:xfrm>
            <a:off x="6228774" y="4976926"/>
            <a:ext cx="1566271" cy="276999"/>
          </a:xfrm>
          <a:prstGeom prst="rect">
            <a:avLst/>
          </a:prstGeom>
          <a:noFill/>
        </p:spPr>
        <p:txBody>
          <a:bodyPr wrap="square" rtlCol="0">
            <a:spAutoFit/>
          </a:bodyPr>
          <a:lstStyle/>
          <a:p>
            <a:r>
              <a:rPr kumimoji="1" lang="ja-JP" altLang="en-US" sz="1200" dirty="0" smtClean="0"/>
              <a:t>（参考資料①・②）</a:t>
            </a:r>
            <a:endParaRPr kumimoji="1" lang="ja-JP" altLang="en-US" sz="1200" dirty="0"/>
          </a:p>
        </p:txBody>
      </p:sp>
      <p:sp>
        <p:nvSpPr>
          <p:cNvPr id="31" name="正方形/長方形 30"/>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4944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8045"/>
            <a:ext cx="3384376" cy="47824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15255" y="511396"/>
            <a:ext cx="4600502" cy="9733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24" tIns="107989" rIns="91424" bIns="45713" anchor="t" anchorCtr="0">
            <a:noAutofit/>
          </a:bodyPr>
          <a:lstStyle/>
          <a:p>
            <a:pPr>
              <a:defRPr/>
            </a:pPr>
            <a:r>
              <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実施目的・内容</a:t>
            </a:r>
            <a:r>
              <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○全国に先駆けて、平成</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年度からコンクール実施</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世代を担う小・中学生が、身近な工作を通じて水素・燃料</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電池に親しみ、</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その特性を理解</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することを目的に</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○府内の小学</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年生・中学</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年生を対象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燃料電池</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で発電</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電気を利用</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した様々なアイデアを募集</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小学生の部・中学生の部から、優れたアイデアを各５作品選定</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水素・燃料電池キット」</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を用い、</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実際</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に作品</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工作。　</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517639" y="764704"/>
            <a:ext cx="4596248" cy="1074517"/>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31997" tIns="0" rIns="31997" bIns="0" anchor="ctr" anchorCtr="0">
            <a:noAutofit/>
          </a:bodyPr>
          <a:lstStyle/>
          <a:p>
            <a:pPr algn="ctr">
              <a:defRPr/>
            </a:pPr>
            <a:r>
              <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コンクールへの協賛企業</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音順）</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岩谷</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産業株式</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会社様、</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大阪ガス株式</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会社様、</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大阪トヨタ自動車株式</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会社様</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トヨペット株式</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会社様、</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川崎重工業株式</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会社様、</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関西電力株式</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会社様</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新コスモス</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電機株式</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会社様　</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3856856" y="1967612"/>
            <a:ext cx="5136981" cy="675627"/>
            <a:chOff x="-3053719" y="2889248"/>
            <a:chExt cx="5136981" cy="675627"/>
          </a:xfrm>
        </p:grpSpPr>
        <p:sp>
          <p:nvSpPr>
            <p:cNvPr id="26" name="角丸四角形 25"/>
            <p:cNvSpPr/>
            <p:nvPr/>
          </p:nvSpPr>
          <p:spPr>
            <a:xfrm>
              <a:off x="-3053719" y="2889248"/>
              <a:ext cx="5045050" cy="587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994" tIns="0" rIns="0" bIns="0" rtlCol="0" anchor="ctr"/>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応募状況</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小学生の部</a:t>
              </a:r>
              <a:r>
                <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作品・中学生の部</a:t>
              </a:r>
              <a:r>
                <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計</a:t>
              </a:r>
              <a:r>
                <a:rPr lang="en-US" altLang="ja-JP"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作品の</a:t>
              </a:r>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550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1810589" y="3388160"/>
              <a:ext cx="3893851" cy="1767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t" anchorCtr="0">
              <a:noAutofit/>
            </a:bodyPr>
            <a:lstStyle/>
            <a:p>
              <a:pPr>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大阪府新エネルギー産業振興施策審査会で審査</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0" name="直線コネクタ 19"/>
          <p:cNvCxnSpPr/>
          <p:nvPr/>
        </p:nvCxnSpPr>
        <p:spPr>
          <a:xfrm>
            <a:off x="123010" y="521683"/>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180528" y="0"/>
            <a:ext cx="9721080" cy="461665"/>
          </a:xfrm>
          <a:prstGeom prst="rect">
            <a:avLst/>
          </a:prstGeom>
        </p:spPr>
        <p:txBody>
          <a:bodyPr wrap="square">
            <a:spAutoFit/>
          </a:bodyPr>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社会受容性の</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向上①　</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水素・燃料電池工作コンクール　</a:t>
            </a:r>
            <a:r>
              <a:rPr lang="ja-JP" altLang="en-US" sz="1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（主催：大阪府・大阪府立大学）</a:t>
            </a:r>
            <a:endParaRPr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nvPr>
        </p:nvGraphicFramePr>
        <p:xfrm>
          <a:off x="3923928" y="2780928"/>
          <a:ext cx="5112000" cy="3984269"/>
        </p:xfrm>
        <a:graphic>
          <a:graphicData uri="http://schemas.openxmlformats.org/drawingml/2006/table">
            <a:tbl>
              <a:tblPr firstRow="1" bandRow="1">
                <a:tableStyleId>{5C22544A-7EE6-4342-B048-85BDC9FD1C3A}</a:tableStyleId>
              </a:tblPr>
              <a:tblGrid>
                <a:gridCol w="2556000"/>
                <a:gridCol w="2556000"/>
              </a:tblGrid>
              <a:tr h="216024">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小学校の部　最優秀賞</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中学校の部　最優秀賞</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597888">
                <a:tc>
                  <a:txBody>
                    <a:bodyPr/>
                    <a:lstStyle/>
                    <a:p>
                      <a:pPr algn="just">
                        <a:lnSpc>
                          <a:spcPts val="12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endParaRPr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427098">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岸和田市立東光小学校　</a:t>
                      </a:r>
                      <a:endParaRPr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1500"/>
                        </a:lnSpc>
                        <a:spcBef>
                          <a:spcPts val="0"/>
                        </a:spcBef>
                        <a:spcAft>
                          <a:spcPts val="0"/>
                        </a:spcAft>
                        <a:buClrTx/>
                        <a:buSzTx/>
                        <a:buFontTx/>
                        <a:buNone/>
                        <a:tabLst/>
                        <a:defRPr/>
                      </a:pP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東光ＷＩＮＧＳ</a:t>
                      </a:r>
                      <a:endParaRPr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1500"/>
                        </a:lnSpc>
                        <a:spcBef>
                          <a:spcPts val="0"/>
                        </a:spcBef>
                        <a:spcAft>
                          <a:spcPts val="0"/>
                        </a:spcAft>
                        <a:buClrTx/>
                        <a:buSzTx/>
                        <a:buFontTx/>
                        <a:buNone/>
                        <a:tabLst/>
                        <a:defRPr/>
                      </a:pP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みらいにはばたけ！ウォーターバード</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大谷中学校　</a:t>
                      </a:r>
                      <a:endParaRPr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１年明組</a:t>
                      </a:r>
                      <a:endParaRPr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テーブルタップ　Ｈ２</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686">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小学校の部　優秀賞</a:t>
                      </a:r>
                      <a:endParaRPr lang="ja-JP"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中学校の部　優秀賞</a:t>
                      </a:r>
                      <a:endParaRPr lang="ja-JP"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567290">
                <a:tc>
                  <a:txBody>
                    <a:bodyPr/>
                    <a:lstStyle/>
                    <a:p>
                      <a:pPr algn="ctr" fontAlgn="ctr">
                        <a:lnSpc>
                          <a:spcPct val="120000"/>
                        </a:lnSpc>
                      </a:pPr>
                      <a: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t> 吹田市立山田第五小学校　６年１組</a:t>
                      </a:r>
                      <a:b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latin typeface="Meiryo UI" panose="020B0604030504040204" pitchFamily="50" charset="-128"/>
                          <a:ea typeface="Meiryo UI" panose="020B0604030504040204" pitchFamily="50" charset="-128"/>
                          <a:cs typeface="Meiryo UI" panose="020B0604030504040204" pitchFamily="50" charset="-128"/>
                        </a:rPr>
                        <a:t>水中ポンプ・クリーン</a:t>
                      </a: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20000"/>
                        </a:lnSpc>
                      </a:pPr>
                      <a: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t>松原市立松原第六中学校</a:t>
                      </a:r>
                      <a:b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latin typeface="Meiryo UI" panose="020B0604030504040204" pitchFamily="50" charset="-128"/>
                          <a:ea typeface="Meiryo UI" panose="020B0604030504040204" pitchFamily="50" charset="-128"/>
                          <a:cs typeface="Meiryo UI" panose="020B0604030504040204" pitchFamily="50" charset="-128"/>
                        </a:rPr>
                        <a:t>水素燃料電池船</a:t>
                      </a: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7290">
                <a:tc>
                  <a:txBody>
                    <a:bodyPr/>
                    <a:lstStyle/>
                    <a:p>
                      <a:pPr algn="ctr" fontAlgn="ctr">
                        <a:lnSpc>
                          <a:spcPct val="120000"/>
                        </a:lnSpc>
                      </a:pPr>
                      <a: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t>ロボティクスラボ　ＳＭＡＲＴコース</a:t>
                      </a:r>
                      <a:r>
                        <a:rPr lang="ja-JP" altLang="en-US" sz="1050" b="1" dirty="0">
                          <a:effectLst/>
                          <a:latin typeface="Meiryo UI" panose="020B0604030504040204" pitchFamily="50" charset="-128"/>
                          <a:ea typeface="Meiryo UI" panose="020B0604030504040204" pitchFamily="50" charset="-128"/>
                          <a:cs typeface="Meiryo UI" panose="020B0604030504040204" pitchFamily="50" charset="-128"/>
                        </a:rPr>
                        <a:t> </a:t>
                      </a:r>
                      <a:br>
                        <a:rPr lang="ja-JP" altLang="en-US" sz="1050" b="1"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latin typeface="Meiryo UI" panose="020B0604030504040204" pitchFamily="50" charset="-128"/>
                          <a:ea typeface="Meiryo UI" panose="020B0604030504040204" pitchFamily="50" charset="-128"/>
                          <a:cs typeface="Meiryo UI" panose="020B0604030504040204" pitchFamily="50" charset="-128"/>
                        </a:rPr>
                        <a:t>水素エコロープウェイ</a:t>
                      </a: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20000"/>
                        </a:lnSpc>
                      </a:pPr>
                      <a: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t>八尾市立南高安中学校　</a:t>
                      </a:r>
                      <a:r>
                        <a:rPr lang="ja-JP" altLang="en-US" sz="1050" spc="-150" dirty="0">
                          <a:effectLst/>
                          <a:latin typeface="Meiryo UI" panose="020B0604030504040204" pitchFamily="50" charset="-128"/>
                          <a:ea typeface="Meiryo UI" panose="020B0604030504040204" pitchFamily="50" charset="-128"/>
                          <a:cs typeface="Meiryo UI" panose="020B0604030504040204" pitchFamily="50" charset="-128"/>
                        </a:rPr>
                        <a:t>マルチメディア</a:t>
                      </a:r>
                      <a: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t>部</a:t>
                      </a:r>
                      <a:br>
                        <a:rPr lang="ja-JP" altLang="en-US" sz="1050"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latin typeface="Meiryo UI" panose="020B0604030504040204" pitchFamily="50" charset="-128"/>
                          <a:ea typeface="Meiryo UI" panose="020B0604030504040204" pitchFamily="50" charset="-128"/>
                          <a:cs typeface="Meiryo UI" panose="020B0604030504040204" pitchFamily="50" charset="-128"/>
                        </a:rPr>
                        <a:t>すいそうじき</a:t>
                      </a:r>
                      <a:r>
                        <a:rPr lang="en-US" altLang="ja-JP" sz="1050" b="1"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4" name="図 13" descr="E:\LIB\59 水素の社会受容性向上に向けた取組み\森之宮情報発信拠点の活用(コンクールや見学会）\水素・燃料電池工作コンクール\29年度\29年度　受賞作品写真\ウォーターバード(修正)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129538"/>
            <a:ext cx="2075688" cy="1554480"/>
          </a:xfrm>
          <a:prstGeom prst="rect">
            <a:avLst/>
          </a:prstGeom>
          <a:noFill/>
          <a:ln>
            <a:noFill/>
          </a:ln>
        </p:spPr>
      </p:pic>
      <p:pic>
        <p:nvPicPr>
          <p:cNvPr id="15" name="図 14" descr="E:\LIB\59 水素の社会受容性向上に向けた取組み\森之宮情報発信拠点の活用(コンクールや見学会）\水素・燃料電池工作コンクール\29年度\29年度　受賞作品写真\写真\【中_最優秀】テーブルタップ.jpg"/>
          <p:cNvPicPr>
            <a:picLocks noChangeAspect="1"/>
          </p:cNvPicPr>
          <p:nvPr/>
        </p:nvPicPr>
        <p:blipFill rotWithShape="1">
          <a:blip r:embed="rId4">
            <a:extLst>
              <a:ext uri="{28A0092B-C50C-407E-A947-70E740481C1C}">
                <a14:useLocalDpi xmlns:a14="http://schemas.microsoft.com/office/drawing/2010/main" val="0"/>
              </a:ext>
            </a:extLst>
          </a:blip>
          <a:srcRect l="8865" r="10139"/>
          <a:stretch/>
        </p:blipFill>
        <p:spPr bwMode="auto">
          <a:xfrm>
            <a:off x="6660232" y="3129538"/>
            <a:ext cx="2221882" cy="1543050"/>
          </a:xfrm>
          <a:prstGeom prst="rect">
            <a:avLst/>
          </a:prstGeom>
          <a:noFill/>
          <a:ln>
            <a:noFill/>
          </a:ln>
          <a:extLst>
            <a:ext uri="{53640926-AAD7-44D8-BBD7-CCE9431645EC}">
              <a14:shadowObscured xmlns:a14="http://schemas.microsoft.com/office/drawing/2010/main"/>
            </a:ext>
          </a:extLst>
        </p:spPr>
      </p:pic>
      <p:sp>
        <p:nvSpPr>
          <p:cNvPr id="16" name="正方形/長方形 15"/>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392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23528" y="692696"/>
            <a:ext cx="8612269" cy="576064"/>
          </a:xfrm>
          <a:prstGeom prst="round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endParaRPr lang="en-US" altLang="ja-JP" sz="2000" dirty="0" smtClean="0">
              <a:solidFill>
                <a:schemeClr val="bg1"/>
              </a:solidFill>
              <a:latin typeface="HGPｺﾞｼｯｸM" panose="020B0600000000000000" pitchFamily="50" charset="-128"/>
              <a:ea typeface="HGPｺﾞｼｯｸM" panose="020B0600000000000000" pitchFamily="50" charset="-128"/>
              <a:cs typeface="Arial Unicode MS" panose="020B0604020202020204" pitchFamily="50" charset="-128"/>
            </a:endParaRPr>
          </a:p>
          <a:p>
            <a:pPr lvl="0" algn="ctr">
              <a:lnSpc>
                <a:spcPts val="2000"/>
              </a:lnSpc>
            </a:pPr>
            <a:r>
              <a:rPr lang="ja-JP" altLang="en-US"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水素</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音楽  </a:t>
            </a:r>
            <a:r>
              <a:rPr lang="en-US" altLang="ja-JP" sz="3600" b="1" spc="-300" dirty="0" smtClean="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H</a:t>
            </a:r>
            <a:r>
              <a:rPr lang="en-US" altLang="ja-JP" sz="2400" b="1" spc="-300" dirty="0" smtClean="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2</a:t>
            </a:r>
            <a:r>
              <a:rPr lang="ja-JP" altLang="en-US" sz="2400" b="1" spc="-300" dirty="0" smtClean="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 </a:t>
            </a:r>
            <a:r>
              <a:rPr lang="ja-JP" altLang="en-US" sz="1600" b="1" spc="-300" dirty="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a:t>
            </a:r>
            <a:r>
              <a:rPr lang="ja-JP" altLang="en-US" sz="3600" b="1" spc="-300" dirty="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a:t>
            </a:r>
            <a:r>
              <a:rPr lang="ja-JP" altLang="en-US" sz="2000" b="1" spc="-300" dirty="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 </a:t>
            </a:r>
            <a:r>
              <a:rPr lang="en-US" altLang="ja-JP" sz="3600" b="1" spc="-300" dirty="0" smtClean="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H2Brass</a:t>
            </a:r>
            <a:r>
              <a:rPr lang="ja-JP" altLang="en-US" sz="3600" b="1" spc="-300" dirty="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  </a:t>
            </a:r>
            <a:r>
              <a:rPr lang="en-US" altLang="ja-JP" b="1" dirty="0" smtClean="0">
                <a:solidFill>
                  <a:schemeClr val="bg1"/>
                </a:solidFill>
                <a:effectLst>
                  <a:outerShdw blurRad="38100" dist="38100" dir="2700000" algn="tl">
                    <a:srgbClr val="000000">
                      <a:alpha val="43137"/>
                    </a:srgbClr>
                  </a:outerShdw>
                </a:effectLst>
                <a:latin typeface="Bauhaus 93" panose="04030905020B02020C02" pitchFamily="82" charset="0"/>
                <a:ea typeface="HGPｺﾞｼｯｸM" panose="020B0600000000000000" pitchFamily="50" charset="-128"/>
                <a:cs typeface="Arial Unicode MS" panose="020B0604020202020204" pitchFamily="50" charset="-128"/>
              </a:rPr>
              <a:t>In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中之島水上</a:t>
            </a:r>
            <a:r>
              <a:rPr lang="ja-JP" altLang="en-US"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劇場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開催</a:t>
            </a:r>
            <a:endParaRPr kumimoji="1" lang="ja-JP" altLang="en-US" sz="2000" dirty="0">
              <a:solidFill>
                <a:schemeClr val="bg1"/>
              </a:solidFill>
            </a:endParaRPr>
          </a:p>
        </p:txBody>
      </p:sp>
      <p:sp>
        <p:nvSpPr>
          <p:cNvPr id="10" name="角丸四角形 9"/>
          <p:cNvSpPr/>
          <p:nvPr/>
        </p:nvSpPr>
        <p:spPr>
          <a:xfrm>
            <a:off x="483050" y="1669604"/>
            <a:ext cx="8481438" cy="7512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の普及拡大を更に推進するためには、様々なアプローチが必要不可欠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日々</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授業に取り組む音大生の柔軟なアイデアのもと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のこれまでの手法とは異なる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斬新</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な普及啓発の企画を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　</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nvPr>
        </p:nvGraphicFramePr>
        <p:xfrm>
          <a:off x="123010" y="3045872"/>
          <a:ext cx="4737023" cy="3530524"/>
        </p:xfrm>
        <a:graphic>
          <a:graphicData uri="http://schemas.openxmlformats.org/drawingml/2006/table">
            <a:tbl>
              <a:tblPr firstRow="1" firstCol="1" bandRow="1">
                <a:tableStyleId>{69CF1AB2-1976-4502-BF36-3FF5EA218861}</a:tableStyleId>
              </a:tblPr>
              <a:tblGrid>
                <a:gridCol w="653382"/>
                <a:gridCol w="4083641"/>
              </a:tblGrid>
              <a:tr h="2758215">
                <a:tc>
                  <a:txBody>
                    <a:bodyPr/>
                    <a:lstStyle/>
                    <a:p>
                      <a:pPr marL="0" lvl="0" indent="0" algn="ctr">
                        <a:lnSpc>
                          <a:spcPts val="1500"/>
                        </a:lnSpc>
                        <a:spcAft>
                          <a:spcPts val="0"/>
                        </a:spcAft>
                        <a:buFont typeface="Wingdings"/>
                        <a:buNone/>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　要</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3821" marR="63821" marT="0" marB="0" anchor="ctr"/>
                </a:tc>
                <a:tc>
                  <a:txBody>
                    <a:bodyPr/>
                    <a:lstStyle/>
                    <a:p>
                      <a:pPr marL="0" indent="0" algn="just">
                        <a:lnSpc>
                          <a:spcPts val="1400"/>
                        </a:lnSpc>
                        <a:spcAft>
                          <a:spcPts val="0"/>
                        </a:spcAft>
                        <a:buFont typeface="Wingdings" panose="05000000000000000000" pitchFamily="2" charset="2"/>
                        <a:buNone/>
                      </a:pP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水素</a:t>
                      </a: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燃料電池</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自動車</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から</a:t>
                      </a:r>
                      <a:r>
                        <a:rPr 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DJ</a:t>
                      </a: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卓へ</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電</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力</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供給し、</a:t>
                      </a:r>
                      <a:r>
                        <a:rPr lang="en-US" sz="1200" b="0" kern="100" dirty="0">
                          <a:effectLst/>
                          <a:latin typeface="Meiryo UI" panose="020B0604030504040204" pitchFamily="50" charset="-128"/>
                          <a:ea typeface="Meiryo UI" panose="020B0604030504040204" pitchFamily="50" charset="-128"/>
                          <a:cs typeface="Meiryo UI" panose="020B0604030504040204" pitchFamily="50" charset="-128"/>
                        </a:rPr>
                        <a:t>DJ</a:t>
                      </a: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の選曲による音楽の再生・</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ミックス</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の実施</a:t>
                      </a:r>
                      <a:endPar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400"/>
                        </a:lnSpc>
                        <a:spcAft>
                          <a:spcPts val="0"/>
                        </a:spcAft>
                        <a:buFont typeface="Wingdings" panose="05000000000000000000" pitchFamily="2" charset="2"/>
                        <a:buNone/>
                      </a:pPr>
                      <a:endPar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400"/>
                        </a:lnSpc>
                        <a:spcAft>
                          <a:spcPts val="0"/>
                        </a:spcAft>
                        <a:buFont typeface="Wingdings" panose="05000000000000000000" pitchFamily="2" charset="2"/>
                        <a:buChar char="l"/>
                      </a:pP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DJ</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による音楽の再生・ミックスにブラスバンドと</a:t>
                      </a: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歌唱者が合流し、</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水素に関する</a:t>
                      </a: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オリジナル楽曲の演奏・歌唱</a:t>
                      </a:r>
                      <a:endPar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just" defTabSz="914400" rtl="0" eaLnBrk="1" fontAlgn="auto" latinLnBrk="0" hangingPunct="1">
                        <a:lnSpc>
                          <a:spcPts val="1400"/>
                        </a:lnSpc>
                        <a:spcBef>
                          <a:spcPts val="0"/>
                        </a:spcBef>
                        <a:spcAft>
                          <a:spcPts val="0"/>
                        </a:spcAft>
                        <a:buClrTx/>
                        <a:buSzTx/>
                        <a:buFont typeface="Wingdings" panose="05000000000000000000" pitchFamily="2" charset="2"/>
                        <a:buChar char="l"/>
                        <a:tabLst/>
                        <a:defRPr/>
                      </a:pP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大阪音楽大学と連携した本企画</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配布物で紹介</a:t>
                      </a:r>
                      <a:endPar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400"/>
                        </a:lnSpc>
                        <a:spcAft>
                          <a:spcPts val="0"/>
                        </a:spcAft>
                        <a:buFont typeface="Wingdings" panose="05000000000000000000" pitchFamily="2" charset="2"/>
                        <a:buChar char="l"/>
                      </a:pP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水素</a:t>
                      </a: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エネルギーに関する啓発や</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取組</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のパネル展示</a:t>
                      </a:r>
                      <a:endPar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1400"/>
                        </a:lnSpc>
                        <a:spcAft>
                          <a:spcPts val="0"/>
                        </a:spcAft>
                        <a:buFont typeface="Wingdings" panose="05000000000000000000" pitchFamily="2" charset="2"/>
                        <a:buChar char="l"/>
                      </a:pP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水素</a:t>
                      </a: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燃料電池</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自動車</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・外部給電装置</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の展示</a:t>
                      </a:r>
                    </a:p>
                  </a:txBody>
                  <a:tcPr marL="63821" marR="63821" marT="0" marB="0" anchor="ctr"/>
                </a:tc>
              </a:tr>
              <a:tr h="380526">
                <a:tc>
                  <a:txBody>
                    <a:bodyPr/>
                    <a:lstStyle/>
                    <a:p>
                      <a:pPr marL="0" lvl="0" indent="0" algn="ctr">
                        <a:lnSpc>
                          <a:spcPts val="1400"/>
                        </a:lnSpc>
                        <a:spcAft>
                          <a:spcPts val="0"/>
                        </a:spcAft>
                        <a:buFont typeface="Wingdings"/>
                        <a:buNone/>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　時</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3821" marR="63821" marT="0" marB="0" anchor="ctr"/>
                </a:tc>
                <a:tc>
                  <a:txBody>
                    <a:bodyPr/>
                    <a:lstStyle/>
                    <a:p>
                      <a:pPr algn="just">
                        <a:lnSpc>
                          <a:spcPts val="14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11</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18</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　土曜日　</a:t>
                      </a: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時</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15</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時</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3821" marR="63821" marT="0" marB="0" anchor="ctr"/>
                </a:tc>
              </a:tr>
              <a:tr h="391783">
                <a:tc>
                  <a:txBody>
                    <a:bodyPr/>
                    <a:lstStyle/>
                    <a:p>
                      <a:pPr marL="0" lvl="0" indent="0" algn="ctr">
                        <a:lnSpc>
                          <a:spcPts val="1400"/>
                        </a:lnSpc>
                        <a:spcAft>
                          <a:spcPts val="0"/>
                        </a:spcAft>
                        <a:buFont typeface="Wingdings"/>
                        <a:buNone/>
                      </a:pP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場</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所</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3821" marR="63821" marT="0" marB="0" anchor="ctr"/>
                </a:tc>
                <a:tc>
                  <a:txBody>
                    <a:bodyPr/>
                    <a:lstStyle/>
                    <a:p>
                      <a:pPr algn="just">
                        <a:lnSpc>
                          <a:spcPts val="1400"/>
                        </a:lnSpc>
                        <a:spcAft>
                          <a:spcPts val="0"/>
                        </a:spcAft>
                      </a:pPr>
                      <a:r>
                        <a:rPr lang="ja-JP" sz="1200" b="0" kern="100" dirty="0">
                          <a:effectLst/>
                          <a:latin typeface="Meiryo UI" panose="020B0604030504040204" pitchFamily="50" charset="-128"/>
                          <a:ea typeface="Meiryo UI" panose="020B0604030504040204" pitchFamily="50" charset="-128"/>
                          <a:cs typeface="Meiryo UI" panose="020B0604030504040204" pitchFamily="50" charset="-128"/>
                        </a:rPr>
                        <a:t>中之島水上</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劇場</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3821" marR="63821" marT="0" marB="0" anchor="ctr"/>
                </a:tc>
              </a:tr>
            </a:tbl>
          </a:graphicData>
        </a:graphic>
      </p:graphicFrame>
      <p:graphicFrame>
        <p:nvGraphicFramePr>
          <p:cNvPr id="15" name="表 14"/>
          <p:cNvGraphicFramePr>
            <a:graphicFrameLocks noGrp="1"/>
          </p:cNvGraphicFramePr>
          <p:nvPr>
            <p:extLst/>
          </p:nvPr>
        </p:nvGraphicFramePr>
        <p:xfrm>
          <a:off x="5004048" y="2255473"/>
          <a:ext cx="4005560" cy="4464496"/>
        </p:xfrm>
        <a:graphic>
          <a:graphicData uri="http://schemas.openxmlformats.org/drawingml/2006/table">
            <a:tbl>
              <a:tblPr firstRow="1" bandRow="1">
                <a:tableStyleId>{5C22544A-7EE6-4342-B048-85BDC9FD1C3A}</a:tableStyleId>
              </a:tblPr>
              <a:tblGrid>
                <a:gridCol w="4005560"/>
              </a:tblGrid>
              <a:tr h="4464496">
                <a:tc>
                  <a:txBody>
                    <a:bodyPr/>
                    <a:lstStyle/>
                    <a:p>
                      <a:endParaRPr kumimoji="1" lang="ja-JP" altLang="en-US" dirty="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accent1">
                        <a:lumMod val="20000"/>
                        <a:lumOff val="80000"/>
                      </a:schemeClr>
                    </a:solidFill>
                  </a:tcPr>
                </a:tc>
              </a:tr>
            </a:tbl>
          </a:graphicData>
        </a:graphic>
      </p:graphicFrame>
      <p:pic>
        <p:nvPicPr>
          <p:cNvPr id="26" name="Picture 6"/>
          <p:cNvPicPr preferRelativeResize="0">
            <a:picLocks noChangeArrowheads="1"/>
          </p:cNvPicPr>
          <p:nvPr/>
        </p:nvPicPr>
        <p:blipFill rotWithShape="1">
          <a:blip r:embed="rId2">
            <a:extLst>
              <a:ext uri="{28A0092B-C50C-407E-A947-70E740481C1C}">
                <a14:useLocalDpi xmlns:a14="http://schemas.microsoft.com/office/drawing/2010/main" val="0"/>
              </a:ext>
            </a:extLst>
          </a:blip>
          <a:srcRect r="18976"/>
          <a:stretch/>
        </p:blipFill>
        <p:spPr bwMode="auto">
          <a:xfrm>
            <a:off x="5202298" y="3896015"/>
            <a:ext cx="1612660" cy="11834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7" name="Picture 4"/>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8963" r="14114"/>
          <a:stretch/>
        </p:blipFill>
        <p:spPr bwMode="auto">
          <a:xfrm>
            <a:off x="7238260" y="2454166"/>
            <a:ext cx="1612660" cy="11834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8" name="Picture 3"/>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6736" r="12348"/>
          <a:stretch/>
        </p:blipFill>
        <p:spPr bwMode="auto">
          <a:xfrm>
            <a:off x="5198974" y="2454166"/>
            <a:ext cx="1612660" cy="11834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9" name="Picture 5"/>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3640" r="4348"/>
          <a:stretch/>
        </p:blipFill>
        <p:spPr bwMode="auto">
          <a:xfrm>
            <a:off x="7212488" y="3896015"/>
            <a:ext cx="1612660" cy="11834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1" name="Picture 7" descr="C:\Users\kawamuramikiko\AppData\Local\Microsoft\Windows\Temporary Internet Files\Content.Outlook\NCNX7KCN\DSC_172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054" r="10710"/>
          <a:stretch/>
        </p:blipFill>
        <p:spPr bwMode="auto">
          <a:xfrm>
            <a:off x="5202298" y="5337865"/>
            <a:ext cx="1651268" cy="1187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図 3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858" r="11462"/>
          <a:stretch/>
        </p:blipFill>
        <p:spPr bwMode="auto">
          <a:xfrm>
            <a:off x="7227296" y="5337864"/>
            <a:ext cx="1621764" cy="1187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7" name="直線コネクタ 16"/>
          <p:cNvCxnSpPr/>
          <p:nvPr/>
        </p:nvCxnSpPr>
        <p:spPr>
          <a:xfrm>
            <a:off x="123010" y="521683"/>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724514" y="2420888"/>
            <a:ext cx="3450676" cy="6158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主催：大阪音楽大学、大阪府</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協力：関西エアポート（株）、大阪市</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94956" y="1340768"/>
            <a:ext cx="8053508" cy="271869"/>
          </a:xfrm>
          <a:prstGeom prst="rect">
            <a:avLst/>
          </a:prstGeom>
        </p:spPr>
        <p:txBody>
          <a:bodyPr wrap="square">
            <a:spAutoFit/>
          </a:bodyPr>
          <a:lstStyle/>
          <a:p>
            <a:pPr algn="ctr">
              <a:lnSpc>
                <a:spcPts val="1400"/>
              </a:lnSpc>
              <a:defRPr/>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『水素</a:t>
            </a:r>
            <a:r>
              <a:rPr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6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kern="100" dirty="0" err="1">
                <a:latin typeface="Meiryo UI" panose="020B0604030504040204" pitchFamily="50" charset="-128"/>
                <a:ea typeface="Meiryo UI" panose="020B0604030504040204" pitchFamily="50" charset="-128"/>
                <a:cs typeface="Meiryo UI" panose="020B0604030504040204" pitchFamily="50" charset="-128"/>
              </a:rPr>
              <a:t>ip</a:t>
            </a:r>
            <a:r>
              <a:rPr lang="en-US" altLang="ja-JP" sz="2000" b="1" kern="100"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kern="100" dirty="0" err="1">
                <a:latin typeface="Meiryo UI" panose="020B0604030504040204" pitchFamily="50" charset="-128"/>
                <a:ea typeface="Meiryo UI" panose="020B0604030504040204" pitchFamily="50" charset="-128"/>
                <a:cs typeface="Meiryo UI" panose="020B0604030504040204" pitchFamily="50" charset="-128"/>
              </a:rPr>
              <a:t>op</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×吹奏楽</a:t>
            </a:r>
            <a:r>
              <a:rPr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すいそ</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う</a:t>
            </a:r>
            <a:r>
              <a:rPr lang="ja-JP" altLang="ja-JP" kern="100" dirty="0" err="1">
                <a:latin typeface="Meiryo UI" panose="020B0604030504040204" pitchFamily="50" charset="-128"/>
                <a:ea typeface="Meiryo UI" panose="020B0604030504040204" pitchFamily="50" charset="-128"/>
                <a:cs typeface="Meiryo UI" panose="020B0604030504040204" pitchFamily="50" charset="-128"/>
              </a:rPr>
              <a:t>がく</a:t>
            </a:r>
            <a:r>
              <a:rPr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もじ</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った</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企画</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720" y="17815"/>
            <a:ext cx="9721080" cy="461665"/>
          </a:xfrm>
          <a:prstGeom prst="rect">
            <a:avLst/>
          </a:prstGeom>
        </p:spPr>
        <p:txBody>
          <a:bodyPr wrap="square">
            <a:spAutoFit/>
          </a:bodyPr>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社会受容性の</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向上②　</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大阪音楽大学とのコラボによる水素普及啓発活動</a:t>
            </a:r>
            <a:endParaRPr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705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93626" y="116632"/>
            <a:ext cx="9395360" cy="378379"/>
          </a:xfrm>
          <a:prstGeom prst="rect">
            <a:avLst/>
          </a:prstGeom>
        </p:spPr>
        <p:txBody>
          <a:bodyPr vert="horz" lIns="90091" tIns="45046" rIns="90091" bIns="45046"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社会受容性の</a:t>
            </a:r>
            <a:r>
              <a:rPr lang="ja-JP" altLang="en-US" sz="2452"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向上③</a:t>
            </a:r>
            <a:r>
              <a:rPr lang="ja-JP" altLang="en-US" sz="2452"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大阪市：副読本</a:t>
            </a:r>
            <a:r>
              <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「おおさか環境科」への掲載及びイベント展示</a:t>
            </a:r>
          </a:p>
        </p:txBody>
      </p:sp>
      <p:cxnSp>
        <p:nvCxnSpPr>
          <p:cNvPr id="3" name="直線コネクタ 2"/>
          <p:cNvCxnSpPr/>
          <p:nvPr/>
        </p:nvCxnSpPr>
        <p:spPr>
          <a:xfrm>
            <a:off x="94519" y="558074"/>
            <a:ext cx="8827855"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94519" y="3687723"/>
            <a:ext cx="8150809" cy="427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0084" tIns="106407" rIns="90084" bIns="45043" anchor="t" anchorCtr="0">
            <a:noAutofit/>
          </a:bodyPr>
          <a:lstStyle/>
          <a:p>
            <a:r>
              <a:rPr lang="ja-JP" altLang="en-US" sz="1576" dirty="0">
                <a:latin typeface="Meiryo UI" panose="020B0604030504040204" pitchFamily="50" charset="-128"/>
                <a:ea typeface="Meiryo UI" panose="020B0604030504040204" pitchFamily="50" charset="-128"/>
              </a:rPr>
              <a:t>　</a:t>
            </a:r>
            <a:endParaRPr lang="en-US" altLang="ja-JP" sz="1226" dirty="0">
              <a:latin typeface="Meiryo UI" panose="020B0604030504040204" pitchFamily="50" charset="-128"/>
              <a:ea typeface="Meiryo UI" panose="020B0604030504040204" pitchFamily="50" charset="-128"/>
            </a:endParaRPr>
          </a:p>
          <a:p>
            <a:endParaRPr lang="en-US" altLang="ja-JP" sz="1226"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7236296" y="922231"/>
            <a:ext cx="1490377" cy="1902065"/>
          </a:xfrm>
          <a:prstGeom prst="rect">
            <a:avLst/>
          </a:prstGeom>
        </p:spPr>
      </p:pic>
      <p:sp>
        <p:nvSpPr>
          <p:cNvPr id="20" name="正方形/長方形 19"/>
          <p:cNvSpPr/>
          <p:nvPr/>
        </p:nvSpPr>
        <p:spPr>
          <a:xfrm>
            <a:off x="185013" y="1112505"/>
            <a:ext cx="6874018" cy="15129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0084" tIns="106407" rIns="90084" bIns="45043" anchor="t" anchorCtr="0">
            <a:noAutofit/>
          </a:bodyPr>
          <a:lstStyle/>
          <a:p>
            <a:pPr>
              <a:lnSpc>
                <a:spcPts val="2200"/>
              </a:lnSpc>
            </a:pPr>
            <a:r>
              <a:rPr lang="ja-JP" altLang="en-US"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7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76" dirty="0" smtClean="0">
                <a:latin typeface="Meiryo UI" panose="020B0604030504040204" pitchFamily="50" charset="-128"/>
                <a:ea typeface="Meiryo UI" panose="020B0604030504040204" pitchFamily="50" charset="-128"/>
              </a:rPr>
              <a:t>大阪市</a:t>
            </a:r>
            <a:r>
              <a:rPr lang="ja-JP" altLang="en-US" sz="1576" dirty="0">
                <a:latin typeface="Meiryo UI" panose="020B0604030504040204" pitchFamily="50" charset="-128"/>
                <a:ea typeface="Meiryo UI" panose="020B0604030504040204" pitchFamily="50" charset="-128"/>
              </a:rPr>
              <a:t>では、環境問題と水素エネルギーについての正しい理解の促進を目的と</a:t>
            </a:r>
            <a:r>
              <a:rPr lang="ja-JP" altLang="en-US" sz="1576" dirty="0" smtClean="0">
                <a:latin typeface="Meiryo UI" panose="020B0604030504040204" pitchFamily="50" charset="-128"/>
                <a:ea typeface="Meiryo UI" panose="020B0604030504040204" pitchFamily="50" charset="-128"/>
              </a:rPr>
              <a:t>して大阪</a:t>
            </a:r>
            <a:r>
              <a:rPr lang="ja-JP" altLang="en-US" sz="1576" dirty="0">
                <a:latin typeface="Meiryo UI" panose="020B0604030504040204" pitchFamily="50" charset="-128"/>
                <a:ea typeface="Meiryo UI" panose="020B0604030504040204" pitchFamily="50" charset="-128"/>
              </a:rPr>
              <a:t>市域</a:t>
            </a:r>
            <a:r>
              <a:rPr lang="ja-JP" altLang="en-US" sz="1576" dirty="0" smtClean="0">
                <a:latin typeface="Meiryo UI" panose="020B0604030504040204" pitchFamily="50" charset="-128"/>
                <a:ea typeface="Meiryo UI" panose="020B0604030504040204" pitchFamily="50" charset="-128"/>
              </a:rPr>
              <a:t>の全小中学校</a:t>
            </a:r>
            <a:r>
              <a:rPr lang="ja-JP" altLang="en-US" sz="1576" dirty="0">
                <a:latin typeface="Meiryo UI" panose="020B0604030504040204" pitchFamily="50" charset="-128"/>
                <a:ea typeface="Meiryo UI" panose="020B0604030504040204" pitchFamily="50" charset="-128"/>
              </a:rPr>
              <a:t>を対象</a:t>
            </a:r>
            <a:r>
              <a:rPr lang="ja-JP" altLang="en-US" sz="1576" dirty="0" smtClean="0">
                <a:latin typeface="Meiryo UI" panose="020B0604030504040204" pitchFamily="50" charset="-128"/>
                <a:ea typeface="Meiryo UI" panose="020B0604030504040204" pitchFamily="50" charset="-128"/>
              </a:rPr>
              <a:t>に配布</a:t>
            </a:r>
            <a:r>
              <a:rPr lang="ja-JP" altLang="en-US" sz="1576" dirty="0">
                <a:latin typeface="Meiryo UI" panose="020B0604030504040204" pitchFamily="50" charset="-128"/>
                <a:ea typeface="Meiryo UI" panose="020B0604030504040204" pitchFamily="50" charset="-128"/>
              </a:rPr>
              <a:t>している副読本「おおさか環境科」</a:t>
            </a:r>
            <a:r>
              <a:rPr lang="ja-JP" altLang="en-US" sz="1576" dirty="0" smtClean="0">
                <a:latin typeface="Meiryo UI" panose="020B0604030504040204" pitchFamily="50" charset="-128"/>
                <a:ea typeface="Meiryo UI" panose="020B0604030504040204" pitchFamily="50" charset="-128"/>
              </a:rPr>
              <a:t>に、⽔素</a:t>
            </a:r>
            <a:r>
              <a:rPr lang="ja-JP" altLang="en-US" sz="1576" dirty="0">
                <a:latin typeface="Meiryo UI" panose="020B0604030504040204" pitchFamily="50" charset="-128"/>
                <a:ea typeface="Meiryo UI" panose="020B0604030504040204" pitchFamily="50" charset="-128"/>
              </a:rPr>
              <a:t>・</a:t>
            </a:r>
            <a:r>
              <a:rPr lang="ja-JP" altLang="en-US" sz="1576" dirty="0" smtClean="0">
                <a:latin typeface="Meiryo UI" panose="020B0604030504040204" pitchFamily="50" charset="-128"/>
                <a:ea typeface="Meiryo UI" panose="020B0604030504040204" pitchFamily="50" charset="-128"/>
              </a:rPr>
              <a:t>燃料</a:t>
            </a:r>
            <a:r>
              <a:rPr lang="ja-JP" altLang="en-US" sz="1576" dirty="0">
                <a:latin typeface="Meiryo UI" panose="020B0604030504040204" pitchFamily="50" charset="-128"/>
                <a:ea typeface="Meiryo UI" panose="020B0604030504040204" pitchFamily="50" charset="-128"/>
              </a:rPr>
              <a:t>電池に関して掲載するなど、</a:t>
            </a:r>
            <a:r>
              <a:rPr lang="ja-JP" altLang="en-US" sz="1576" dirty="0" smtClean="0">
                <a:latin typeface="Meiryo UI" panose="020B0604030504040204" pitchFamily="50" charset="-128"/>
                <a:ea typeface="Meiryo UI" panose="020B0604030504040204" pitchFamily="50" charset="-128"/>
              </a:rPr>
              <a:t>普及啓発を実施。</a:t>
            </a:r>
            <a:endParaRPr lang="en-US" altLang="ja-JP" sz="1576" dirty="0">
              <a:latin typeface="Meiryo UI" panose="020B0604030504040204" pitchFamily="50" charset="-128"/>
              <a:ea typeface="Meiryo UI" panose="020B0604030504040204" pitchFamily="50" charset="-128"/>
            </a:endParaRPr>
          </a:p>
          <a:p>
            <a:pPr>
              <a:lnSpc>
                <a:spcPts val="2200"/>
              </a:lnSpc>
            </a:pPr>
            <a:r>
              <a:rPr lang="ja-JP" altLang="en-US" sz="1576" dirty="0">
                <a:latin typeface="Meiryo UI" panose="020B0604030504040204" pitchFamily="50" charset="-128"/>
                <a:ea typeface="Meiryo UI" panose="020B0604030504040204" pitchFamily="50" charset="-128"/>
              </a:rPr>
              <a:t>　 </a:t>
            </a:r>
            <a:r>
              <a:rPr lang="ja-JP" altLang="en-US" sz="1576" dirty="0" smtClean="0">
                <a:latin typeface="Meiryo UI" panose="020B0604030504040204" pitchFamily="50" charset="-128"/>
                <a:ea typeface="Meiryo UI" panose="020B0604030504040204" pitchFamily="50" charset="-128"/>
              </a:rPr>
              <a:t>昨年度は</a:t>
            </a:r>
            <a:r>
              <a:rPr lang="ja-JP" altLang="en-US" sz="1576" dirty="0">
                <a:latin typeface="Meiryo UI" panose="020B0604030504040204" pitchFamily="50" charset="-128"/>
                <a:ea typeface="Meiryo UI" panose="020B0604030504040204" pitchFamily="50" charset="-128"/>
              </a:rPr>
              <a:t>、</a:t>
            </a:r>
            <a:r>
              <a:rPr lang="ja-JP" altLang="en-US" sz="1576" dirty="0">
                <a:solidFill>
                  <a:schemeClr val="tx1"/>
                </a:solidFill>
                <a:latin typeface="Meiryo UI" panose="020B0604030504040204" pitchFamily="50" charset="-128"/>
                <a:ea typeface="Meiryo UI" panose="020B0604030504040204" pitchFamily="50" charset="-128"/>
              </a:rPr>
              <a:t>小学校</a:t>
            </a:r>
            <a:r>
              <a:rPr lang="en-US" altLang="ja-JP" sz="1576" dirty="0" smtClean="0">
                <a:solidFill>
                  <a:schemeClr val="tx1"/>
                </a:solidFill>
                <a:latin typeface="Meiryo UI" panose="020B0604030504040204" pitchFamily="50" charset="-128"/>
                <a:ea typeface="Meiryo UI" panose="020B0604030504040204" pitchFamily="50" charset="-128"/>
              </a:rPr>
              <a:t>5</a:t>
            </a:r>
            <a:r>
              <a:rPr lang="ja-JP" altLang="en-US" sz="1576" dirty="0" err="1">
                <a:solidFill>
                  <a:schemeClr val="tx1"/>
                </a:solidFill>
                <a:latin typeface="Meiryo UI" panose="020B0604030504040204" pitchFamily="50" charset="-128"/>
                <a:ea typeface="Meiryo UI" panose="020B0604030504040204" pitchFamily="50" charset="-128"/>
              </a:rPr>
              <a:t>・</a:t>
            </a:r>
            <a:r>
              <a:rPr lang="en-US" altLang="ja-JP" sz="1576" dirty="0" smtClean="0">
                <a:solidFill>
                  <a:schemeClr val="tx1"/>
                </a:solidFill>
                <a:latin typeface="Meiryo UI" panose="020B0604030504040204" pitchFamily="50" charset="-128"/>
                <a:ea typeface="Meiryo UI" panose="020B0604030504040204" pitchFamily="50" charset="-128"/>
              </a:rPr>
              <a:t>6</a:t>
            </a:r>
            <a:r>
              <a:rPr lang="ja-JP" altLang="en-US" sz="1576" dirty="0">
                <a:solidFill>
                  <a:schemeClr val="tx1"/>
                </a:solidFill>
                <a:latin typeface="Meiryo UI" panose="020B0604030504040204" pitchFamily="50" charset="-128"/>
                <a:ea typeface="Meiryo UI" panose="020B0604030504040204" pitchFamily="50" charset="-128"/>
              </a:rPr>
              <a:t>年生向けの教材に掲載</a:t>
            </a:r>
            <a:r>
              <a:rPr lang="ja-JP" altLang="en-US" sz="1576" dirty="0" smtClean="0">
                <a:solidFill>
                  <a:schemeClr val="tx1"/>
                </a:solidFill>
                <a:latin typeface="Meiryo UI" panose="020B0604030504040204" pitchFamily="50" charset="-128"/>
                <a:ea typeface="Meiryo UI" panose="020B0604030504040204" pitchFamily="50" charset="-128"/>
              </a:rPr>
              <a:t>し、</a:t>
            </a:r>
            <a:r>
              <a:rPr lang="ja-JP" altLang="en-US" sz="1576" dirty="0">
                <a:solidFill>
                  <a:schemeClr val="tx1"/>
                </a:solidFill>
                <a:latin typeface="Meiryo UI" panose="020B0604030504040204" pitchFamily="50" charset="-128"/>
                <a:ea typeface="Meiryo UI" panose="020B0604030504040204" pitchFamily="50" charset="-128"/>
              </a:rPr>
              <a:t>今年度は、中学生向けの教材にも</a:t>
            </a:r>
            <a:r>
              <a:rPr lang="ja-JP" altLang="en-US" sz="1576" dirty="0" smtClean="0">
                <a:solidFill>
                  <a:schemeClr val="tx1"/>
                </a:solidFill>
                <a:latin typeface="Meiryo UI" panose="020B0604030504040204" pitchFamily="50" charset="-128"/>
                <a:ea typeface="Meiryo UI" panose="020B0604030504040204" pitchFamily="50" charset="-128"/>
              </a:rPr>
              <a:t>掲載（</a:t>
            </a:r>
            <a:r>
              <a:rPr lang="ja-JP" altLang="en-US" sz="1576" dirty="0">
                <a:solidFill>
                  <a:schemeClr val="tx1"/>
                </a:solidFill>
                <a:latin typeface="Meiryo UI" panose="020B0604030504040204" pitchFamily="50" charset="-128"/>
                <a:ea typeface="Meiryo UI" panose="020B0604030504040204" pitchFamily="50" charset="-128"/>
              </a:rPr>
              <a:t>平成</a:t>
            </a:r>
            <a:r>
              <a:rPr lang="en-US" altLang="ja-JP" sz="1576" dirty="0">
                <a:solidFill>
                  <a:schemeClr val="tx1"/>
                </a:solidFill>
                <a:latin typeface="Meiryo UI" panose="020B0604030504040204" pitchFamily="50" charset="-128"/>
                <a:ea typeface="Meiryo UI" panose="020B0604030504040204" pitchFamily="50" charset="-128"/>
              </a:rPr>
              <a:t>30</a:t>
            </a:r>
            <a:r>
              <a:rPr lang="ja-JP" altLang="en-US" sz="1576" dirty="0">
                <a:solidFill>
                  <a:schemeClr val="tx1"/>
                </a:solidFill>
                <a:latin typeface="Meiryo UI" panose="020B0604030504040204" pitchFamily="50" charset="-128"/>
                <a:ea typeface="Meiryo UI" panose="020B0604030504040204" pitchFamily="50" charset="-128"/>
              </a:rPr>
              <a:t>年</a:t>
            </a:r>
            <a:r>
              <a:rPr lang="en-US" altLang="ja-JP" sz="1576" dirty="0">
                <a:solidFill>
                  <a:schemeClr val="tx1"/>
                </a:solidFill>
                <a:latin typeface="Meiryo UI" panose="020B0604030504040204" pitchFamily="50" charset="-128"/>
                <a:ea typeface="Meiryo UI" panose="020B0604030504040204" pitchFamily="50" charset="-128"/>
              </a:rPr>
              <a:t>3</a:t>
            </a:r>
            <a:r>
              <a:rPr lang="ja-JP" altLang="en-US" sz="1576" dirty="0">
                <a:latin typeface="Meiryo UI" panose="020B0604030504040204" pitchFamily="50" charset="-128"/>
                <a:ea typeface="Meiryo UI" panose="020B0604030504040204" pitchFamily="50" charset="-128"/>
              </a:rPr>
              <a:t>月配付予定</a:t>
            </a:r>
            <a:r>
              <a:rPr lang="ja-JP" altLang="en-US" sz="1576" dirty="0" smtClean="0">
                <a:latin typeface="Meiryo UI" panose="020B0604030504040204" pitchFamily="50" charset="-128"/>
                <a:ea typeface="Meiryo UI" panose="020B0604030504040204" pitchFamily="50" charset="-128"/>
              </a:rPr>
              <a:t>）</a:t>
            </a:r>
            <a:endPar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00229" y="3207426"/>
            <a:ext cx="8873948" cy="14786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0084" tIns="106407" rIns="90084" bIns="45043" anchor="t" anchorCtr="0">
            <a:noAutofit/>
          </a:bodyPr>
          <a:lstStyle/>
          <a:p>
            <a:pPr>
              <a:lnSpc>
                <a:spcPts val="2100"/>
              </a:lnSpc>
            </a:pPr>
            <a:r>
              <a:rPr lang="ja-JP" altLang="en-US" sz="1576" dirty="0">
                <a:latin typeface="Meiryo UI" panose="020B0604030504040204" pitchFamily="50" charset="-128"/>
                <a:ea typeface="Meiryo UI" panose="020B0604030504040204" pitchFamily="50" charset="-128"/>
              </a:rPr>
              <a:t>　</a:t>
            </a:r>
            <a:r>
              <a:rPr lang="ja-JP" altLang="en-US" sz="1576" dirty="0" smtClean="0">
                <a:latin typeface="Meiryo UI" panose="020B0604030504040204" pitchFamily="50" charset="-128"/>
                <a:ea typeface="Meiryo UI" panose="020B0604030504040204" pitchFamily="50" charset="-128"/>
              </a:rPr>
              <a:t>　 平成</a:t>
            </a:r>
            <a:r>
              <a:rPr lang="en-US" altLang="ja-JP" sz="1576" dirty="0">
                <a:latin typeface="Meiryo UI" panose="020B0604030504040204" pitchFamily="50" charset="-128"/>
                <a:ea typeface="Meiryo UI" panose="020B0604030504040204" pitchFamily="50" charset="-128"/>
              </a:rPr>
              <a:t>29</a:t>
            </a:r>
            <a:r>
              <a:rPr lang="ja-JP" altLang="en-US" sz="1576" dirty="0">
                <a:latin typeface="Meiryo UI" panose="020B0604030504040204" pitchFamily="50" charset="-128"/>
                <a:ea typeface="Meiryo UI" panose="020B0604030504040204" pitchFamily="50" charset="-128"/>
              </a:rPr>
              <a:t>年</a:t>
            </a:r>
            <a:r>
              <a:rPr lang="en-US" altLang="ja-JP" sz="1576" dirty="0">
                <a:latin typeface="Meiryo UI" panose="020B0604030504040204" pitchFamily="50" charset="-128"/>
                <a:ea typeface="Meiryo UI" panose="020B0604030504040204" pitchFamily="50" charset="-128"/>
              </a:rPr>
              <a:t>11</a:t>
            </a:r>
            <a:r>
              <a:rPr lang="ja-JP" altLang="en-US" sz="1576" dirty="0">
                <a:latin typeface="Meiryo UI" panose="020B0604030504040204" pitchFamily="50" charset="-128"/>
                <a:ea typeface="Meiryo UI" panose="020B0604030504040204" pitchFamily="50" charset="-128"/>
              </a:rPr>
              <a:t>月</a:t>
            </a:r>
            <a:r>
              <a:rPr lang="en-US" altLang="ja-JP" sz="1576" dirty="0">
                <a:latin typeface="Meiryo UI" panose="020B0604030504040204" pitchFamily="50" charset="-128"/>
                <a:ea typeface="Meiryo UI" panose="020B0604030504040204" pitchFamily="50" charset="-128"/>
              </a:rPr>
              <a:t>4</a:t>
            </a:r>
            <a:r>
              <a:rPr lang="ja-JP" altLang="en-US" sz="1576" dirty="0">
                <a:latin typeface="Meiryo UI" panose="020B0604030504040204" pitchFamily="50" charset="-128"/>
                <a:ea typeface="Meiryo UI" panose="020B0604030504040204" pitchFamily="50" charset="-128"/>
              </a:rPr>
              <a:t>日</a:t>
            </a:r>
            <a:r>
              <a:rPr lang="ja-JP" altLang="en-US" sz="1576" dirty="0" smtClean="0">
                <a:latin typeface="Meiryo UI" panose="020B0604030504040204" pitchFamily="50" charset="-128"/>
                <a:ea typeface="Meiryo UI" panose="020B0604030504040204" pitchFamily="50" charset="-128"/>
              </a:rPr>
              <a:t>㈯に、花</a:t>
            </a:r>
            <a:r>
              <a:rPr lang="ja-JP" altLang="en-US" sz="1576" dirty="0">
                <a:latin typeface="Meiryo UI" panose="020B0604030504040204" pitchFamily="50" charset="-128"/>
                <a:ea typeface="Meiryo UI" panose="020B0604030504040204" pitchFamily="50" charset="-128"/>
              </a:rPr>
              <a:t>博記念公園鶴見</a:t>
            </a:r>
            <a:r>
              <a:rPr lang="ja-JP" altLang="en-US" sz="1576" dirty="0" smtClean="0">
                <a:latin typeface="Meiryo UI" panose="020B0604030504040204" pitchFamily="50" charset="-128"/>
                <a:ea typeface="Meiryo UI" panose="020B0604030504040204" pitchFamily="50" charset="-128"/>
              </a:rPr>
              <a:t>緑地にて開催の大阪市主催の環境イベント「</a:t>
            </a:r>
            <a:r>
              <a:rPr lang="en-US" altLang="ja-JP" sz="1576" dirty="0" smtClean="0">
                <a:latin typeface="Meiryo UI" panose="020B0604030504040204" pitchFamily="50" charset="-128"/>
                <a:ea typeface="Meiryo UI" panose="020B0604030504040204" pitchFamily="50" charset="-128"/>
              </a:rPr>
              <a:t>ECO</a:t>
            </a:r>
            <a:r>
              <a:rPr lang="ja-JP" altLang="en-US" sz="1576" dirty="0" smtClean="0">
                <a:latin typeface="Meiryo UI" panose="020B0604030504040204" pitchFamily="50" charset="-128"/>
                <a:ea typeface="Meiryo UI" panose="020B0604030504040204" pitchFamily="50" charset="-128"/>
              </a:rPr>
              <a:t>縁日　</a:t>
            </a:r>
            <a:endParaRPr lang="en-US" altLang="ja-JP" sz="1576" dirty="0" smtClean="0">
              <a:latin typeface="Meiryo UI" panose="020B0604030504040204" pitchFamily="50" charset="-128"/>
              <a:ea typeface="Meiryo UI" panose="020B0604030504040204" pitchFamily="50" charset="-128"/>
            </a:endParaRPr>
          </a:p>
          <a:p>
            <a:pPr>
              <a:lnSpc>
                <a:spcPts val="2100"/>
              </a:lnSpc>
            </a:pPr>
            <a:r>
              <a:rPr lang="ja-JP" altLang="en-US" sz="1576" dirty="0">
                <a:latin typeface="Meiryo UI" panose="020B0604030504040204" pitchFamily="50" charset="-128"/>
                <a:ea typeface="Meiryo UI" panose="020B0604030504040204" pitchFamily="50" charset="-128"/>
              </a:rPr>
              <a:t>　</a:t>
            </a:r>
            <a:r>
              <a:rPr lang="en-US" altLang="ja-JP" sz="1576" dirty="0" smtClean="0">
                <a:latin typeface="Meiryo UI" panose="020B0604030504040204" pitchFamily="50" charset="-128"/>
                <a:ea typeface="Meiryo UI" panose="020B0604030504040204" pitchFamily="50" charset="-128"/>
              </a:rPr>
              <a:t>2017</a:t>
            </a:r>
            <a:r>
              <a:rPr lang="ja-JP" altLang="en-US" sz="1576" dirty="0" smtClean="0">
                <a:latin typeface="Meiryo UI" panose="020B0604030504040204" pitchFamily="50" charset="-128"/>
                <a:ea typeface="Meiryo UI" panose="020B0604030504040204" pitchFamily="50" charset="-128"/>
              </a:rPr>
              <a:t>」（来場者数：約</a:t>
            </a:r>
            <a:r>
              <a:rPr lang="en-US" altLang="ja-JP" sz="1576" dirty="0" smtClean="0">
                <a:latin typeface="Meiryo UI" panose="020B0604030504040204" pitchFamily="50" charset="-128"/>
                <a:ea typeface="Meiryo UI" panose="020B0604030504040204" pitchFamily="50" charset="-128"/>
              </a:rPr>
              <a:t>13,000</a:t>
            </a:r>
            <a:r>
              <a:rPr lang="ja-JP" altLang="en-US" sz="1576" dirty="0" smtClean="0">
                <a:latin typeface="Meiryo UI" panose="020B0604030504040204" pitchFamily="50" charset="-128"/>
                <a:ea typeface="Meiryo UI" panose="020B0604030504040204" pitchFamily="50" charset="-128"/>
              </a:rPr>
              <a:t>人）において、</a:t>
            </a:r>
            <a:r>
              <a:rPr lang="ja-JP" altLang="en-US" sz="1576" dirty="0" smtClean="0">
                <a:solidFill>
                  <a:schemeClr val="tx1"/>
                </a:solidFill>
                <a:latin typeface="Meiryo UI" panose="020B0604030504040204" pitchFamily="50" charset="-128"/>
                <a:ea typeface="Meiryo UI" panose="020B0604030504040204" pitchFamily="50" charset="-128"/>
              </a:rPr>
              <a:t>大阪ガス株式会社、大阪トヨペット株式会社のご協力の</a:t>
            </a:r>
            <a:endParaRPr lang="en-US" altLang="ja-JP" sz="1576"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576" dirty="0">
                <a:solidFill>
                  <a:schemeClr val="tx1"/>
                </a:solidFill>
                <a:latin typeface="Meiryo UI" panose="020B0604030504040204" pitchFamily="50" charset="-128"/>
                <a:ea typeface="Meiryo UI" panose="020B0604030504040204" pitchFamily="50" charset="-128"/>
              </a:rPr>
              <a:t>　</a:t>
            </a:r>
            <a:r>
              <a:rPr lang="ja-JP" altLang="en-US" sz="1576" dirty="0" smtClean="0">
                <a:solidFill>
                  <a:schemeClr val="tx1"/>
                </a:solidFill>
                <a:latin typeface="Meiryo UI" panose="020B0604030504040204" pitchFamily="50" charset="-128"/>
                <a:ea typeface="Meiryo UI" panose="020B0604030504040204" pitchFamily="50" charset="-128"/>
              </a:rPr>
              <a:t>もと、</a:t>
            </a:r>
            <a:r>
              <a:rPr lang="en-US" altLang="ja-JP" sz="1576" dirty="0">
                <a:solidFill>
                  <a:schemeClr val="tx1"/>
                </a:solidFill>
                <a:latin typeface="Meiryo UI" panose="020B0604030504040204" pitchFamily="50" charset="-128"/>
                <a:ea typeface="Meiryo UI" panose="020B0604030504040204" pitchFamily="50" charset="-128"/>
              </a:rPr>
              <a:t> FCV</a:t>
            </a:r>
            <a:r>
              <a:rPr lang="ja-JP" altLang="en-US" sz="1576" dirty="0">
                <a:solidFill>
                  <a:schemeClr val="tx1"/>
                </a:solidFill>
                <a:latin typeface="Meiryo UI" panose="020B0604030504040204" pitchFamily="50" charset="-128"/>
                <a:ea typeface="Meiryo UI" panose="020B0604030504040204" pitchFamily="50" charset="-128"/>
              </a:rPr>
              <a:t>の</a:t>
            </a:r>
            <a:r>
              <a:rPr lang="ja-JP" altLang="en-US" sz="1576" dirty="0" smtClean="0">
                <a:solidFill>
                  <a:schemeClr val="tx1"/>
                </a:solidFill>
                <a:latin typeface="Meiryo UI" panose="020B0604030504040204" pitchFamily="50" charset="-128"/>
                <a:ea typeface="Meiryo UI" panose="020B0604030504040204" pitchFamily="50" charset="-128"/>
              </a:rPr>
              <a:t>展示及び水素ステーションのパネル展示</a:t>
            </a:r>
            <a:r>
              <a:rPr lang="ja-JP" altLang="en-US" sz="1576" dirty="0" smtClean="0">
                <a:latin typeface="Meiryo UI" panose="020B0604030504040204" pitchFamily="50" charset="-128"/>
                <a:ea typeface="Meiryo UI" panose="020B0604030504040204" pitchFamily="50" charset="-128"/>
              </a:rPr>
              <a:t>を実施するとともに、</a:t>
            </a:r>
            <a:r>
              <a:rPr lang="en-US" altLang="ja-JP" sz="1576" dirty="0">
                <a:latin typeface="Meiryo UI" panose="020B0604030504040204" pitchFamily="50" charset="-128"/>
                <a:ea typeface="Meiryo UI" panose="020B0604030504040204" pitchFamily="50" charset="-128"/>
              </a:rPr>
              <a:t>FCV</a:t>
            </a:r>
            <a:r>
              <a:rPr lang="ja-JP" altLang="en-US" sz="1576" dirty="0">
                <a:latin typeface="Meiryo UI" panose="020B0604030504040204" pitchFamily="50" charset="-128"/>
                <a:ea typeface="Meiryo UI" panose="020B0604030504040204" pitchFamily="50" charset="-128"/>
              </a:rPr>
              <a:t>に外部給電を取り付け、</a:t>
            </a:r>
            <a:r>
              <a:rPr lang="ja-JP" altLang="en-US" sz="1576" dirty="0" smtClean="0">
                <a:latin typeface="Meiryo UI" panose="020B0604030504040204" pitchFamily="50" charset="-128"/>
                <a:ea typeface="Meiryo UI" panose="020B0604030504040204" pitchFamily="50" charset="-128"/>
              </a:rPr>
              <a:t>災害　</a:t>
            </a:r>
            <a:endParaRPr lang="en-US" altLang="ja-JP" sz="1576" dirty="0" smtClean="0">
              <a:latin typeface="Meiryo UI" panose="020B0604030504040204" pitchFamily="50" charset="-128"/>
              <a:ea typeface="Meiryo UI" panose="020B0604030504040204" pitchFamily="50" charset="-128"/>
            </a:endParaRPr>
          </a:p>
          <a:p>
            <a:pPr>
              <a:lnSpc>
                <a:spcPts val="2100"/>
              </a:lnSpc>
            </a:pPr>
            <a:r>
              <a:rPr lang="ja-JP" altLang="en-US" sz="1576" dirty="0">
                <a:latin typeface="Meiryo UI" panose="020B0604030504040204" pitchFamily="50" charset="-128"/>
                <a:ea typeface="Meiryo UI" panose="020B0604030504040204" pitchFamily="50" charset="-128"/>
              </a:rPr>
              <a:t>　</a:t>
            </a:r>
            <a:r>
              <a:rPr lang="ja-JP" altLang="en-US" sz="1576" dirty="0" smtClean="0">
                <a:latin typeface="Meiryo UI" panose="020B0604030504040204" pitchFamily="50" charset="-128"/>
                <a:ea typeface="Meiryo UI" panose="020B0604030504040204" pitchFamily="50" charset="-128"/>
              </a:rPr>
              <a:t>時</a:t>
            </a:r>
            <a:r>
              <a:rPr lang="ja-JP" altLang="en-US" sz="1576" dirty="0">
                <a:latin typeface="Meiryo UI" panose="020B0604030504040204" pitchFamily="50" charset="-128"/>
                <a:ea typeface="Meiryo UI" panose="020B0604030504040204" pitchFamily="50" charset="-128"/>
              </a:rPr>
              <a:t>の活用方法など</a:t>
            </a:r>
            <a:r>
              <a:rPr lang="en-US" altLang="ja-JP" sz="1576" dirty="0">
                <a:latin typeface="Meiryo UI" panose="020B0604030504040204" pitchFamily="50" charset="-128"/>
                <a:ea typeface="Meiryo UI" panose="020B0604030504040204" pitchFamily="50" charset="-128"/>
              </a:rPr>
              <a:t>FCV</a:t>
            </a:r>
            <a:r>
              <a:rPr lang="ja-JP" altLang="en-US" sz="1576" dirty="0">
                <a:latin typeface="Meiryo UI" panose="020B0604030504040204" pitchFamily="50" charset="-128"/>
                <a:ea typeface="Meiryo UI" panose="020B0604030504040204" pitchFamily="50" charset="-128"/>
              </a:rPr>
              <a:t>の特徴についても</a:t>
            </a:r>
            <a:r>
              <a:rPr lang="ja-JP" altLang="en-US" sz="1576" dirty="0" smtClean="0">
                <a:latin typeface="Meiryo UI" panose="020B0604030504040204" pitchFamily="50" charset="-128"/>
                <a:ea typeface="Meiryo UI" panose="020B0604030504040204" pitchFamily="50" charset="-128"/>
              </a:rPr>
              <a:t>紹介</a:t>
            </a:r>
            <a:endParaRPr lang="en-US" altLang="ja-JP" sz="1576" dirty="0" smtClean="0">
              <a:latin typeface="Meiryo UI" panose="020B0604030504040204" pitchFamily="50" charset="-128"/>
              <a:ea typeface="Meiryo UI" panose="020B0604030504040204" pitchFamily="50" charset="-128"/>
            </a:endParaRPr>
          </a:p>
          <a:p>
            <a:pPr>
              <a:lnSpc>
                <a:spcPts val="2100"/>
              </a:lnSpc>
            </a:pPr>
            <a:r>
              <a:rPr lang="ja-JP" altLang="en-US" sz="1576" dirty="0">
                <a:solidFill>
                  <a:schemeClr val="tx1"/>
                </a:solidFill>
                <a:latin typeface="Meiryo UI" panose="020B0604030504040204" pitchFamily="50" charset="-128"/>
                <a:ea typeface="Meiryo UI" panose="020B0604030504040204" pitchFamily="50" charset="-128"/>
              </a:rPr>
              <a:t>　</a:t>
            </a:r>
            <a:r>
              <a:rPr lang="ja-JP" altLang="en-US" sz="1576" dirty="0" smtClean="0">
                <a:solidFill>
                  <a:schemeClr val="tx1"/>
                </a:solidFill>
                <a:latin typeface="Meiryo UI" panose="020B0604030504040204" pitchFamily="50" charset="-128"/>
                <a:ea typeface="Meiryo UI" panose="020B0604030504040204" pitchFamily="50" charset="-128"/>
              </a:rPr>
              <a:t>　 また、本田技研工業株式会社のご協力を得て、小中学生（小学３年生以下は保護者同伴）を対象に</a:t>
            </a:r>
            <a:endParaRPr lang="en-US" altLang="ja-JP" sz="1576"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576" dirty="0">
                <a:solidFill>
                  <a:schemeClr val="tx1"/>
                </a:solidFill>
                <a:latin typeface="Meiryo UI" panose="020B0604030504040204" pitchFamily="50" charset="-128"/>
                <a:ea typeface="Meiryo UI" panose="020B0604030504040204" pitchFamily="50" charset="-128"/>
              </a:rPr>
              <a:t>　</a:t>
            </a:r>
            <a:r>
              <a:rPr lang="ja-JP" altLang="en-US" sz="1576" dirty="0" smtClean="0">
                <a:solidFill>
                  <a:schemeClr val="tx1"/>
                </a:solidFill>
                <a:latin typeface="Meiryo UI" panose="020B0604030504040204" pitchFamily="50" charset="-128"/>
                <a:ea typeface="Meiryo UI" panose="020B0604030504040204" pitchFamily="50" charset="-128"/>
              </a:rPr>
              <a:t>燃料電池ミニカー教室や</a:t>
            </a:r>
            <a:r>
              <a:rPr lang="en-US" altLang="ja-JP" sz="1576" dirty="0" smtClean="0">
                <a:solidFill>
                  <a:schemeClr val="tx1"/>
                </a:solidFill>
                <a:latin typeface="Meiryo UI" panose="020B0604030504040204" pitchFamily="50" charset="-128"/>
                <a:ea typeface="Meiryo UI" panose="020B0604030504040204" pitchFamily="50" charset="-128"/>
              </a:rPr>
              <a:t>FCV</a:t>
            </a:r>
            <a:r>
              <a:rPr lang="ja-JP" altLang="en-US" sz="1576" dirty="0" smtClean="0">
                <a:solidFill>
                  <a:schemeClr val="tx1"/>
                </a:solidFill>
                <a:latin typeface="Meiryo UI" panose="020B0604030504040204" pitchFamily="50" charset="-128"/>
                <a:ea typeface="Meiryo UI" panose="020B0604030504040204" pitchFamily="50" charset="-128"/>
              </a:rPr>
              <a:t>ガイドツアーを実施</a:t>
            </a:r>
            <a:endParaRPr lang="en-US" altLang="ja-JP" sz="1226" dirty="0">
              <a:latin typeface="Meiryo UI" panose="020B0604030504040204" pitchFamily="50" charset="-128"/>
              <a:ea typeface="Meiryo UI" panose="020B0604030504040204" pitchFamily="50" charset="-128"/>
            </a:endParaRPr>
          </a:p>
        </p:txBody>
      </p:sp>
      <p:sp>
        <p:nvSpPr>
          <p:cNvPr id="11" name="正方形/長方形 10"/>
          <p:cNvSpPr/>
          <p:nvPr/>
        </p:nvSpPr>
        <p:spPr>
          <a:xfrm>
            <a:off x="154142" y="2824296"/>
            <a:ext cx="5504106" cy="4098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lIns="90084" tIns="0" rIns="90084" bIns="0" anchor="ctr" anchorCtr="0">
            <a:noAutofit/>
          </a:bodyPr>
          <a:lstStyle/>
          <a:p>
            <a:pPr>
              <a:defRPr/>
            </a:pPr>
            <a:r>
              <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市民参加の環境イベントでの</a:t>
            </a:r>
            <a:r>
              <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展示</a:t>
            </a:r>
            <a:r>
              <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26" dirty="0">
              <a:latin typeface="Meiryo UI" panose="020B0604030504040204" pitchFamily="50" charset="-128"/>
              <a:ea typeface="Meiryo UI" panose="020B0604030504040204" pitchFamily="50" charset="-128"/>
            </a:endParaRPr>
          </a:p>
        </p:txBody>
      </p:sp>
      <p:sp>
        <p:nvSpPr>
          <p:cNvPr id="12" name="正方形/長方形 11"/>
          <p:cNvSpPr/>
          <p:nvPr/>
        </p:nvSpPr>
        <p:spPr>
          <a:xfrm>
            <a:off x="154140" y="730181"/>
            <a:ext cx="5504107" cy="4098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lIns="90084" tIns="0" rIns="90084" bIns="0" anchor="ctr" anchorCtr="0">
            <a:noAutofit/>
          </a:bodyPr>
          <a:lstStyle/>
          <a:p>
            <a:pPr>
              <a:defRPr/>
            </a:pPr>
            <a:r>
              <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学校教育における水素燃料電池の普及啓発</a:t>
            </a:r>
            <a:r>
              <a:rPr lang="en-US" altLang="ja-JP" sz="157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561" y="5039659"/>
            <a:ext cx="2212447" cy="1584000"/>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2246" t="7106" r="-2246" b="7286"/>
          <a:stretch/>
        </p:blipFill>
        <p:spPr>
          <a:xfrm>
            <a:off x="4767351" y="5039659"/>
            <a:ext cx="2066161" cy="1601907"/>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19" y="5039659"/>
            <a:ext cx="2113200" cy="1578650"/>
          </a:xfrm>
          <a:prstGeom prst="rect">
            <a:avLst/>
          </a:prstGeom>
        </p:spPr>
      </p:pic>
      <p:sp>
        <p:nvSpPr>
          <p:cNvPr id="15" name="テキスト ボックス 14"/>
          <p:cNvSpPr txBox="1"/>
          <p:nvPr/>
        </p:nvSpPr>
        <p:spPr>
          <a:xfrm>
            <a:off x="5658248" y="859199"/>
            <a:ext cx="1107996" cy="276999"/>
          </a:xfrm>
          <a:prstGeom prst="rect">
            <a:avLst/>
          </a:prstGeom>
          <a:noFill/>
        </p:spPr>
        <p:txBody>
          <a:bodyPr wrap="none" rtlCol="0">
            <a:spAutoFit/>
          </a:bodyPr>
          <a:lstStyle/>
          <a:p>
            <a:r>
              <a:rPr kumimoji="1" lang="ja-JP" altLang="en-US" sz="1200" dirty="0" smtClean="0"/>
              <a:t>（参考</a:t>
            </a:r>
            <a:r>
              <a:rPr kumimoji="1" lang="ja-JP" altLang="en-US" sz="1200" smtClean="0"/>
              <a:t>資料</a:t>
            </a:r>
            <a:r>
              <a:rPr kumimoji="1" lang="ja-JP" altLang="en-US" sz="1200" smtClean="0"/>
              <a:t>③）</a:t>
            </a:r>
            <a:endParaRPr kumimoji="1" lang="ja-JP" altLang="en-US" sz="1200" dirty="0"/>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9419" y="5039659"/>
            <a:ext cx="2111999" cy="1584000"/>
          </a:xfrm>
          <a:prstGeom prst="rect">
            <a:avLst/>
          </a:prstGeom>
        </p:spPr>
      </p:pic>
      <p:sp>
        <p:nvSpPr>
          <p:cNvPr id="17" name="正方形/長方形 16"/>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051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663237A24F3F94C925F262842A8B4AC" ma:contentTypeVersion="0" ma:contentTypeDescription="新しいドキュメントを作成します。" ma:contentTypeScope="" ma:versionID="32187d93afc5afb35397fc70b3d068cd">
  <xsd:schema xmlns:xsd="http://www.w3.org/2001/XMLSchema" xmlns:xs="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26EFAD-2FB7-4BBC-BAAD-3E305367E0C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6D1ABAA-A4A1-40D5-A577-3057D7B59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680FCDC-D007-48B3-AC28-84D9433BF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6100</TotalTime>
  <Words>1444</Words>
  <Application>Microsoft Office PowerPoint</Application>
  <PresentationFormat>画面に合わせる (4:3)</PresentationFormat>
  <Paragraphs>323</Paragraphs>
  <Slides>10</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Arial Unicode MS</vt:lpstr>
      <vt:lpstr>HGPｺﾞｼｯｸM</vt:lpstr>
      <vt:lpstr>Meiryo UI</vt:lpstr>
      <vt:lpstr>ＭＳ Ｐゴシック</vt:lpstr>
      <vt:lpstr>ＭＳ 明朝</vt:lpstr>
      <vt:lpstr>Arial</vt:lpstr>
      <vt:lpstr>Bauhaus 93</vt:lpstr>
      <vt:lpstr>Calibri</vt:lpstr>
      <vt:lpstr>Century</vt:lpstr>
      <vt:lpstr>Times New Roman</vt:lpstr>
      <vt:lpstr>Wingdings</vt:lpstr>
      <vt:lpstr>Office ​​テーマ</vt:lpstr>
      <vt:lpstr>PowerPoint プレゼンテーション</vt:lpstr>
      <vt:lpstr>PowerPoint プレゼンテーション</vt:lpstr>
      <vt:lpstr>平成30年度FCバス体験試乗会（案）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〜関⻄イノベーション国際戦略総合特区事業〜 『バッテリー戦略研究センターのご紹介』 </dc:title>
  <dc:creator>大阪府</dc:creator>
  <cp:lastModifiedBy>TEST</cp:lastModifiedBy>
  <cp:revision>570</cp:revision>
  <cp:lastPrinted>2018-03-27T09:55:31Z</cp:lastPrinted>
  <dcterms:created xsi:type="dcterms:W3CDTF">2013-05-24T01:37:52Z</dcterms:created>
  <dcterms:modified xsi:type="dcterms:W3CDTF">2018-03-27T09:57:22Z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0x0101005663237A24F3F94C925F262842A8B4AC</vt:lpwstr>
  </property>
</Properties>
</file>