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4"/>
  </p:notesMasterIdLst>
  <p:sldIdLst>
    <p:sldId id="459" r:id="rId5"/>
    <p:sldId id="454" r:id="rId6"/>
    <p:sldId id="455" r:id="rId7"/>
    <p:sldId id="457" r:id="rId8"/>
    <p:sldId id="451" r:id="rId9"/>
    <p:sldId id="460" r:id="rId10"/>
    <p:sldId id="461" r:id="rId11"/>
    <p:sldId id="464" r:id="rId12"/>
    <p:sldId id="465" r:id="rId13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5" autoAdjust="0"/>
    <p:restoredTop sz="93885" autoAdjust="0"/>
  </p:normalViewPr>
  <p:slideViewPr>
    <p:cSldViewPr>
      <p:cViewPr>
        <p:scale>
          <a:sx n="66" d="100"/>
          <a:sy n="66" d="100"/>
        </p:scale>
        <p:origin x="-1494" y="-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D56A8-6E8D-4CBB-BEEF-548DAC528AA0}" type="datetimeFigureOut">
              <a:rPr kumimoji="1" lang="ja-JP" altLang="en-US" smtClean="0"/>
              <a:t>2016/8/10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B7BEE-83D0-41D2-9B64-8E8852C8081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453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15347-4D58-4581-9E7E-73B453D69BE7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7312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611" y="4721650"/>
            <a:ext cx="5445978" cy="4471311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1727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68875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>
          <a:xfrm>
            <a:off x="680611" y="4721650"/>
            <a:ext cx="5445978" cy="4471311"/>
          </a:xfrm>
          <a:prstGeom prst="rect">
            <a:avLst/>
          </a:prstGeo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11727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7C92BD-D81B-4C05-BD2F-5D4450212FC1}" type="datetime1">
              <a:rPr kumimoji="1" lang="ja-JP" altLang="en-US" smtClean="0"/>
              <a:t>2016/8/10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1935-5711-48E3-883B-43874F3BA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300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55324-E28C-4C84-89BB-FFBA05199F1B}" type="datetime1">
              <a:rPr kumimoji="1" lang="ja-JP" altLang="en-US" smtClean="0"/>
              <a:t>2016/8/10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1935-5711-48E3-883B-43874F3BA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9078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4278-6D07-47BB-B726-68AEB43813FD}" type="datetime1">
              <a:rPr kumimoji="1" lang="ja-JP" altLang="en-US" smtClean="0"/>
              <a:t>2016/8/10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1935-5711-48E3-883B-43874F3BA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2325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BCAEE-4AE0-4A2C-A9F2-D08C1EDF0D25}" type="datetime1">
              <a:rPr kumimoji="1" lang="ja-JP" altLang="en-US" smtClean="0"/>
              <a:t>2016/8/10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1935-5711-48E3-883B-43874F3BA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7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17A5-D667-431F-BDCB-426F9B877DAD}" type="datetime1">
              <a:rPr kumimoji="1" lang="ja-JP" altLang="en-US" smtClean="0"/>
              <a:t>2016/8/10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1935-5711-48E3-883B-43874F3BA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888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7F7E-EFE3-43EC-A830-2633DD24374C}" type="datetime1">
              <a:rPr kumimoji="1" lang="ja-JP" altLang="en-US" smtClean="0"/>
              <a:t>2016/8/10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1935-5711-48E3-883B-43874F3BA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6611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74A8D-AE7B-490F-9011-179121C75F4F}" type="datetime1">
              <a:rPr kumimoji="1" lang="ja-JP" altLang="en-US" smtClean="0"/>
              <a:t>2016/8/10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1935-5711-48E3-883B-43874F3BA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8349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2C59-EFD8-4494-997E-F00542AADD28}" type="datetime1">
              <a:rPr kumimoji="1" lang="ja-JP" altLang="en-US" smtClean="0"/>
              <a:t>2016/8/10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1935-5711-48E3-883B-43874F3BA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7336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A078F-CD19-47FD-A83B-B235464024E9}" type="datetime1">
              <a:rPr kumimoji="1" lang="ja-JP" altLang="en-US" smtClean="0"/>
              <a:t>2016/8/10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1935-5711-48E3-883B-43874F3BA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23591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0269F-A300-414F-96E1-6254D0B9CFD2}" type="datetime1">
              <a:rPr kumimoji="1" lang="ja-JP" altLang="en-US" smtClean="0"/>
              <a:t>2016/8/10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1935-5711-48E3-883B-43874F3BA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939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5FCF3-E918-4DA2-861F-456E8CA4E54B}" type="datetime1">
              <a:rPr kumimoji="1" lang="ja-JP" altLang="en-US" smtClean="0"/>
              <a:t>2016/8/10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C1935-5711-48E3-883B-43874F3BA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0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7DC8A-85B9-4D6D-9333-C0E26ED0C9F0}" type="datetime1">
              <a:rPr kumimoji="1" lang="ja-JP" altLang="en-US" smtClean="0"/>
              <a:t>2016/8/10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C1935-5711-48E3-883B-43874F3BA3D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521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microsoft.com/office/2007/relationships/hdphoto" Target="../media/hdphoto6.wdp"/><Relationship Id="rId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openxmlformats.org/officeDocument/2006/relationships/image" Target="../media/image10.png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 2"/>
          <p:cNvSpPr/>
          <p:nvPr/>
        </p:nvSpPr>
        <p:spPr>
          <a:xfrm>
            <a:off x="1187624" y="1172345"/>
            <a:ext cx="5832648" cy="113783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ja-JP" altLang="en-US" sz="33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ビジョンに基づく取組について</a:t>
            </a:r>
            <a:endParaRPr lang="en-US" altLang="ja-JP" sz="33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角丸四角形 3"/>
          <p:cNvSpPr/>
          <p:nvPr/>
        </p:nvSpPr>
        <p:spPr>
          <a:xfrm>
            <a:off x="1475656" y="2625803"/>
            <a:ext cx="7272808" cy="617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ＦＣバスについて</a:t>
            </a:r>
            <a:endParaRPr lang="en-US" altLang="ja-JP" sz="24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endParaRPr lang="en-US" altLang="ja-JP" sz="24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ＦＣ船について</a:t>
            </a:r>
            <a:endParaRPr lang="en-US" altLang="ja-JP" sz="24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水素に関する正しい知識の普及について</a:t>
            </a:r>
            <a:endParaRPr lang="en-US" altLang="ja-JP" sz="24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合理的な規制緩和の推進について</a:t>
            </a:r>
            <a:endParaRPr lang="en-US" altLang="ja-JP" sz="24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4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会議の開催スケジュールについて</a:t>
            </a:r>
            <a:endParaRPr lang="en-US" altLang="ja-JP" sz="2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角丸四角形 4"/>
          <p:cNvSpPr/>
          <p:nvPr/>
        </p:nvSpPr>
        <p:spPr>
          <a:xfrm>
            <a:off x="7884368" y="116632"/>
            <a:ext cx="1024054" cy="470412"/>
          </a:xfrm>
          <a:prstGeom prst="roundRect">
            <a:avLst>
              <a:gd name="adj" fmla="val 0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0"/>
          <a:lstStyle/>
          <a:p>
            <a:pPr algn="ctr"/>
            <a:r>
              <a:rPr lang="ja-JP" altLang="en-US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資料３</a:t>
            </a:r>
            <a:endParaRPr lang="en-US" altLang="ja-JP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8656043" y="6597352"/>
            <a:ext cx="432048" cy="18002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altLang="ja-JP" sz="12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3604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正方形/長方形 15"/>
          <p:cNvSpPr/>
          <p:nvPr/>
        </p:nvSpPr>
        <p:spPr>
          <a:xfrm>
            <a:off x="31456" y="1268760"/>
            <a:ext cx="9017023" cy="144220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4" tIns="45713" rIns="91424" bIns="45713" anchor="ctr" anchorCtr="0">
            <a:noAutofit/>
          </a:bodyPr>
          <a:lstStyle/>
          <a:p>
            <a:pPr>
              <a:defRPr/>
            </a:pP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正方形/長方形 28"/>
          <p:cNvSpPr/>
          <p:nvPr/>
        </p:nvSpPr>
        <p:spPr>
          <a:xfrm>
            <a:off x="1511004" y="620688"/>
            <a:ext cx="6151932" cy="50405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2540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2311"/>
              </a:lnSpc>
              <a:defRPr/>
            </a:pPr>
            <a:r>
              <a:rPr lang="en-US" altLang="ja-JP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FC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バスプロジェクトについて</a:t>
            </a:r>
            <a:endParaRPr lang="en-US" altLang="ja-JP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44" name="正方形/長方形 43"/>
          <p:cNvSpPr/>
          <p:nvPr/>
        </p:nvSpPr>
        <p:spPr>
          <a:xfrm>
            <a:off x="125462" y="1412776"/>
            <a:ext cx="8923017" cy="1192324"/>
          </a:xfrm>
          <a:prstGeom prst="rect">
            <a:avLst/>
          </a:prstGeom>
          <a:noFill/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4" tIns="143986" rIns="91424" bIns="45713" anchor="t" anchorCtr="0">
            <a:noAutofit/>
          </a:bodyPr>
          <a:lstStyle/>
          <a:p>
            <a:pPr>
              <a:defRPr/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バスについては、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2020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年オリンピック・パラリンピックに向けて、東京都への集中的な投入が今後予定されているところ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■しかし、国のロードマップ改訂版においても、「東京都を中心に」と明記されており、全国津々浦々で水素社会を実現する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 ためには、大阪においても将来的な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バスの導入を見据え、検討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体制（</a:t>
            </a:r>
            <a:r>
              <a:rPr lang="en-US" altLang="ja-JP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バス研究会）を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整えておくことが不可欠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■また、大阪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では、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2012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年に関西国際空港において、試作型</a:t>
            </a:r>
            <a:r>
              <a:rPr lang="en-US" altLang="ja-JP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バスを運行実証済（</a:t>
            </a:r>
            <a:r>
              <a:rPr lang="en-US" altLang="ja-JP" sz="1400" dirty="0" err="1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HySUT</a:t>
            </a:r>
            <a:r>
              <a:rPr lang="ja-JP" altLang="en-US" sz="14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の実証事業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4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■平成</a:t>
            </a:r>
            <a:r>
              <a:rPr lang="en-US" altLang="ja-JP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14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年１月、関西国際空港内にイワタニ水素ステーションがオープン</a:t>
            </a:r>
            <a:endParaRPr lang="en-US" altLang="ja-JP" sz="14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-36512" y="1268760"/>
            <a:ext cx="1045054" cy="271405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/>
          <a:lstStyle/>
          <a:p>
            <a:pPr algn="ctr"/>
            <a:r>
              <a:rPr lang="ja-JP" altLang="en-US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＜背景＞</a:t>
            </a:r>
            <a:endParaRPr lang="en-US" altLang="ja-JP" sz="12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正方形/長方形 23"/>
          <p:cNvSpPr/>
          <p:nvPr/>
        </p:nvSpPr>
        <p:spPr>
          <a:xfrm>
            <a:off x="62991" y="4579137"/>
            <a:ext cx="9017023" cy="21602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4" tIns="143986" rIns="91424" bIns="45713" anchor="t" anchorCtr="0">
            <a:noAutofit/>
          </a:bodyPr>
          <a:lstStyle/>
          <a:p>
            <a:pPr>
              <a:defRPr/>
            </a:pPr>
            <a:endParaRPr lang="en-US" altLang="ja-JP" sz="1400" b="1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0" name="正方形/長方形 39"/>
          <p:cNvSpPr/>
          <p:nvPr/>
        </p:nvSpPr>
        <p:spPr>
          <a:xfrm>
            <a:off x="6188916" y="5223926"/>
            <a:ext cx="2671375" cy="941378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6" tIns="0" rIns="17996" bIns="0" rtlCol="0" anchor="ctr"/>
          <a:lstStyle/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関西国際空港を始め、府内各地の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水素ステーションを活用した</a:t>
            </a:r>
            <a:endParaRPr lang="en-US" altLang="ja-JP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路線バスへの導入</a:t>
            </a:r>
          </a:p>
        </p:txBody>
      </p:sp>
      <p:sp>
        <p:nvSpPr>
          <p:cNvPr id="39" name="角丸四角形 38"/>
          <p:cNvSpPr/>
          <p:nvPr/>
        </p:nvSpPr>
        <p:spPr>
          <a:xfrm>
            <a:off x="6685909" y="4924541"/>
            <a:ext cx="1702515" cy="44867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/>
            <a:r>
              <a:rPr lang="en-US" altLang="ja-JP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STEP2</a:t>
            </a:r>
            <a:endParaRPr lang="en-US" altLang="ja-JP" sz="11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正方形/長方形 29"/>
          <p:cNvSpPr/>
          <p:nvPr/>
        </p:nvSpPr>
        <p:spPr>
          <a:xfrm>
            <a:off x="42380" y="2852936"/>
            <a:ext cx="9017023" cy="1584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4" tIns="45713" rIns="91424" bIns="45713" anchor="ctr" anchorCtr="0">
            <a:noAutofit/>
          </a:bodyPr>
          <a:lstStyle/>
          <a:p>
            <a:pPr>
              <a:defRPr/>
            </a:pPr>
            <a:endParaRPr lang="en-US" altLang="ja-JP" sz="1600" dirty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1" name="正方形/長方形 30"/>
          <p:cNvSpPr/>
          <p:nvPr/>
        </p:nvSpPr>
        <p:spPr>
          <a:xfrm>
            <a:off x="220645" y="3517807"/>
            <a:ext cx="8639646" cy="919129"/>
          </a:xfrm>
          <a:prstGeom prst="rect">
            <a:avLst/>
          </a:prstGeom>
          <a:noFill/>
          <a:ln/>
          <a:effectLst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24" tIns="143986" rIns="91424" bIns="45713" anchor="t" anchorCtr="0">
            <a:noAutofit/>
          </a:bodyPr>
          <a:lstStyle/>
          <a:p>
            <a:pPr>
              <a:defRPr/>
            </a:pP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バスを普及させる第一歩として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en-US" altLang="ja-JP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 FC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バス研究会構成団体のうち、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トヨタ自動車、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日野自動車、関西エアポート、空港島内バス運行事業者（南海バス）等の関連事業者と大阪府を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交えて、関西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国際空港を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フィールドに、</a:t>
            </a:r>
            <a:r>
              <a:rPr lang="en-US" altLang="ja-JP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400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バス実証の実現に向けた</a:t>
            </a:r>
            <a:r>
              <a:rPr lang="ja-JP" altLang="en-US" sz="14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検討を開始する</a:t>
            </a:r>
            <a:endParaRPr lang="ja-JP" altLang="en-US" sz="14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18641" y="3014971"/>
            <a:ext cx="7706719" cy="55804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関西国際空港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をフィールド</a:t>
            </a:r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に</a:t>
            </a:r>
            <a:r>
              <a:rPr lang="en-US" altLang="ja-JP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</a:t>
            </a:r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実証に</a:t>
            </a:r>
            <a:r>
              <a:rPr lang="ja-JP" altLang="en-US" sz="20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向けた</a:t>
            </a:r>
            <a:r>
              <a:rPr lang="ja-JP" altLang="en-US" sz="20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検討を開始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7" name="正方形/長方形 36"/>
          <p:cNvSpPr/>
          <p:nvPr/>
        </p:nvSpPr>
        <p:spPr>
          <a:xfrm>
            <a:off x="1576786" y="5401777"/>
            <a:ext cx="2553772" cy="1267583"/>
          </a:xfrm>
          <a:prstGeom prst="rect">
            <a:avLst/>
          </a:prstGeom>
          <a:solidFill>
            <a:schemeClr val="bg1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7996" tIns="0" rIns="17996" bIns="0" rtlCol="0" anchor="ctr"/>
          <a:lstStyle/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</a:t>
            </a:r>
            <a:endParaRPr lang="en-US" altLang="ja-JP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ターミナル間連絡</a:t>
            </a:r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バスで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実用化　　　　モ　　　　　モデルの実証を検討</a:t>
            </a:r>
            <a:endParaRPr lang="en-US" altLang="ja-JP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</a:t>
            </a:r>
            <a:endParaRPr lang="en-US" altLang="ja-JP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課題を解決し、最終年度</a:t>
            </a:r>
            <a:endParaRPr lang="en-US" altLang="ja-JP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に一定期間実証走行　</a:t>
            </a:r>
            <a:endParaRPr lang="en-US" altLang="ja-JP" sz="14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4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4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</a:t>
            </a:r>
            <a:endParaRPr lang="ja-JP" altLang="en-US" sz="1400" b="1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8" name="角丸四角形 37"/>
          <p:cNvSpPr/>
          <p:nvPr/>
        </p:nvSpPr>
        <p:spPr>
          <a:xfrm>
            <a:off x="2005389" y="5013176"/>
            <a:ext cx="1702515" cy="421556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ja-JP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STEP1</a:t>
            </a:r>
          </a:p>
          <a:p>
            <a:pPr algn="ctr"/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平成</a:t>
            </a:r>
            <a:r>
              <a:rPr lang="en-US" altLang="ja-JP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年度～</a:t>
            </a:r>
            <a:r>
              <a:rPr lang="en-US" altLang="ja-JP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32</a:t>
            </a:r>
            <a:r>
              <a:rPr lang="ja-JP" altLang="en-US" sz="10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年度ごろ</a:t>
            </a:r>
            <a:endParaRPr lang="en-US" altLang="ja-JP" sz="1000" b="1" dirty="0" smtClean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52" name="図 5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5829566"/>
            <a:ext cx="1366405" cy="911802"/>
          </a:xfrm>
          <a:prstGeom prst="rect">
            <a:avLst/>
          </a:prstGeom>
        </p:spPr>
      </p:pic>
      <p:sp>
        <p:nvSpPr>
          <p:cNvPr id="53" name="テキスト ボックス 52"/>
          <p:cNvSpPr txBox="1"/>
          <p:nvPr/>
        </p:nvSpPr>
        <p:spPr>
          <a:xfrm>
            <a:off x="939775" y="5746782"/>
            <a:ext cx="823913" cy="13049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ja-JP" altLang="en-US" sz="900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関西国際空港</a:t>
            </a:r>
            <a:endParaRPr lang="en-US" altLang="ja-JP" sz="900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1" name="環状矢印 50"/>
          <p:cNvSpPr/>
          <p:nvPr/>
        </p:nvSpPr>
        <p:spPr>
          <a:xfrm rot="362659" flipV="1">
            <a:off x="3900826" y="5584338"/>
            <a:ext cx="2781992" cy="1085586"/>
          </a:xfrm>
          <a:custGeom>
            <a:avLst/>
            <a:gdLst>
              <a:gd name="connsiteX0" fmla="*/ 2128950 w 5397689"/>
              <a:gd name="connsiteY0" fmla="*/ 252886 h 2990011"/>
              <a:gd name="connsiteX1" fmla="*/ 3298412 w 5397689"/>
              <a:gd name="connsiteY1" fmla="*/ 256591 h 2990011"/>
              <a:gd name="connsiteX2" fmla="*/ 4940597 w 5397689"/>
              <a:gd name="connsiteY2" fmla="*/ 949068 h 2990011"/>
              <a:gd name="connsiteX3" fmla="*/ 5115535 w 5397689"/>
              <a:gd name="connsiteY3" fmla="*/ 945599 h 2990011"/>
              <a:gd name="connsiteX4" fmla="*/ 5041189 w 5397689"/>
              <a:gd name="connsiteY4" fmla="*/ 1448560 h 2990011"/>
              <a:gd name="connsiteX5" fmla="*/ 4406563 w 5397689"/>
              <a:gd name="connsiteY5" fmla="*/ 959657 h 2990011"/>
              <a:gd name="connsiteX6" fmla="*/ 4563307 w 5397689"/>
              <a:gd name="connsiteY6" fmla="*/ 956549 h 2990011"/>
              <a:gd name="connsiteX7" fmla="*/ 3149587 w 5397689"/>
              <a:gd name="connsiteY7" fmla="*/ 511523 h 2990011"/>
              <a:gd name="connsiteX8" fmla="*/ 2247635 w 5397689"/>
              <a:gd name="connsiteY8" fmla="*/ 511567 h 2990011"/>
              <a:gd name="connsiteX9" fmla="*/ 2128950 w 5397689"/>
              <a:gd name="connsiteY9" fmla="*/ 252886 h 2990011"/>
              <a:gd name="connsiteX0" fmla="*/ 0 w 2986585"/>
              <a:gd name="connsiteY0" fmla="*/ 34152 h 1229826"/>
              <a:gd name="connsiteX1" fmla="*/ 1169462 w 2986585"/>
              <a:gd name="connsiteY1" fmla="*/ 37857 h 1229826"/>
              <a:gd name="connsiteX2" fmla="*/ 2811647 w 2986585"/>
              <a:gd name="connsiteY2" fmla="*/ 730334 h 1229826"/>
              <a:gd name="connsiteX3" fmla="*/ 2986585 w 2986585"/>
              <a:gd name="connsiteY3" fmla="*/ 726865 h 1229826"/>
              <a:gd name="connsiteX4" fmla="*/ 2912239 w 2986585"/>
              <a:gd name="connsiteY4" fmla="*/ 1229826 h 1229826"/>
              <a:gd name="connsiteX5" fmla="*/ 2301364 w 2986585"/>
              <a:gd name="connsiteY5" fmla="*/ 788424 h 1229826"/>
              <a:gd name="connsiteX6" fmla="*/ 2434357 w 2986585"/>
              <a:gd name="connsiteY6" fmla="*/ 737815 h 1229826"/>
              <a:gd name="connsiteX7" fmla="*/ 1020637 w 2986585"/>
              <a:gd name="connsiteY7" fmla="*/ 292789 h 1229826"/>
              <a:gd name="connsiteX8" fmla="*/ 118685 w 2986585"/>
              <a:gd name="connsiteY8" fmla="*/ 292833 h 1229826"/>
              <a:gd name="connsiteX9" fmla="*/ 0 w 2986585"/>
              <a:gd name="connsiteY9" fmla="*/ 34152 h 1229826"/>
              <a:gd name="connsiteX0" fmla="*/ 0 w 2986585"/>
              <a:gd name="connsiteY0" fmla="*/ 34152 h 1229826"/>
              <a:gd name="connsiteX1" fmla="*/ 1169462 w 2986585"/>
              <a:gd name="connsiteY1" fmla="*/ 37857 h 1229826"/>
              <a:gd name="connsiteX2" fmla="*/ 2811647 w 2986585"/>
              <a:gd name="connsiteY2" fmla="*/ 730334 h 1229826"/>
              <a:gd name="connsiteX3" fmla="*/ 2986585 w 2986585"/>
              <a:gd name="connsiteY3" fmla="*/ 726865 h 1229826"/>
              <a:gd name="connsiteX4" fmla="*/ 2912239 w 2986585"/>
              <a:gd name="connsiteY4" fmla="*/ 1229826 h 1229826"/>
              <a:gd name="connsiteX5" fmla="*/ 2301364 w 2986585"/>
              <a:gd name="connsiteY5" fmla="*/ 788424 h 1229826"/>
              <a:gd name="connsiteX6" fmla="*/ 2493734 w 2986585"/>
              <a:gd name="connsiteY6" fmla="*/ 773441 h 1229826"/>
              <a:gd name="connsiteX7" fmla="*/ 1020637 w 2986585"/>
              <a:gd name="connsiteY7" fmla="*/ 292789 h 1229826"/>
              <a:gd name="connsiteX8" fmla="*/ 118685 w 2986585"/>
              <a:gd name="connsiteY8" fmla="*/ 292833 h 1229826"/>
              <a:gd name="connsiteX9" fmla="*/ 0 w 2986585"/>
              <a:gd name="connsiteY9" fmla="*/ 34152 h 1229826"/>
              <a:gd name="connsiteX0" fmla="*/ 0 w 2986585"/>
              <a:gd name="connsiteY0" fmla="*/ 34152 h 1229826"/>
              <a:gd name="connsiteX1" fmla="*/ 1169462 w 2986585"/>
              <a:gd name="connsiteY1" fmla="*/ 37857 h 1229826"/>
              <a:gd name="connsiteX2" fmla="*/ 2811647 w 2986585"/>
              <a:gd name="connsiteY2" fmla="*/ 730334 h 1229826"/>
              <a:gd name="connsiteX3" fmla="*/ 2986585 w 2986585"/>
              <a:gd name="connsiteY3" fmla="*/ 726865 h 1229826"/>
              <a:gd name="connsiteX4" fmla="*/ 2912239 w 2986585"/>
              <a:gd name="connsiteY4" fmla="*/ 1229826 h 1229826"/>
              <a:gd name="connsiteX5" fmla="*/ 2301364 w 2986585"/>
              <a:gd name="connsiteY5" fmla="*/ 788424 h 1229826"/>
              <a:gd name="connsiteX6" fmla="*/ 2493734 w 2986585"/>
              <a:gd name="connsiteY6" fmla="*/ 773441 h 1229826"/>
              <a:gd name="connsiteX7" fmla="*/ 1020637 w 2986585"/>
              <a:gd name="connsiteY7" fmla="*/ 292789 h 1229826"/>
              <a:gd name="connsiteX8" fmla="*/ 47433 w 2986585"/>
              <a:gd name="connsiteY8" fmla="*/ 221581 h 1229826"/>
              <a:gd name="connsiteX9" fmla="*/ 0 w 2986585"/>
              <a:gd name="connsiteY9" fmla="*/ 34152 h 1229826"/>
              <a:gd name="connsiteX0" fmla="*/ 0 w 2986585"/>
              <a:gd name="connsiteY0" fmla="*/ 34152 h 1229826"/>
              <a:gd name="connsiteX1" fmla="*/ 1169462 w 2986585"/>
              <a:gd name="connsiteY1" fmla="*/ 37857 h 1229826"/>
              <a:gd name="connsiteX2" fmla="*/ 2811647 w 2986585"/>
              <a:gd name="connsiteY2" fmla="*/ 730334 h 1229826"/>
              <a:gd name="connsiteX3" fmla="*/ 2986585 w 2986585"/>
              <a:gd name="connsiteY3" fmla="*/ 726865 h 1229826"/>
              <a:gd name="connsiteX4" fmla="*/ 2912239 w 2986585"/>
              <a:gd name="connsiteY4" fmla="*/ 1229826 h 1229826"/>
              <a:gd name="connsiteX5" fmla="*/ 2301364 w 2986585"/>
              <a:gd name="connsiteY5" fmla="*/ 788424 h 1229826"/>
              <a:gd name="connsiteX6" fmla="*/ 2493734 w 2986585"/>
              <a:gd name="connsiteY6" fmla="*/ 773441 h 1229826"/>
              <a:gd name="connsiteX7" fmla="*/ 1020637 w 2986585"/>
              <a:gd name="connsiteY7" fmla="*/ 209662 h 1229826"/>
              <a:gd name="connsiteX8" fmla="*/ 47433 w 2986585"/>
              <a:gd name="connsiteY8" fmla="*/ 221581 h 1229826"/>
              <a:gd name="connsiteX9" fmla="*/ 0 w 2986585"/>
              <a:gd name="connsiteY9" fmla="*/ 34152 h 1229826"/>
              <a:gd name="connsiteX0" fmla="*/ 0 w 2986585"/>
              <a:gd name="connsiteY0" fmla="*/ 34152 h 1229826"/>
              <a:gd name="connsiteX1" fmla="*/ 1169462 w 2986585"/>
              <a:gd name="connsiteY1" fmla="*/ 37857 h 1229826"/>
              <a:gd name="connsiteX2" fmla="*/ 2811647 w 2986585"/>
              <a:gd name="connsiteY2" fmla="*/ 730334 h 1229826"/>
              <a:gd name="connsiteX3" fmla="*/ 2986585 w 2986585"/>
              <a:gd name="connsiteY3" fmla="*/ 726865 h 1229826"/>
              <a:gd name="connsiteX4" fmla="*/ 2912239 w 2986585"/>
              <a:gd name="connsiteY4" fmla="*/ 1229826 h 1229826"/>
              <a:gd name="connsiteX5" fmla="*/ 2194486 w 2986585"/>
              <a:gd name="connsiteY5" fmla="*/ 859676 h 1229826"/>
              <a:gd name="connsiteX6" fmla="*/ 2493734 w 2986585"/>
              <a:gd name="connsiteY6" fmla="*/ 773441 h 1229826"/>
              <a:gd name="connsiteX7" fmla="*/ 1020637 w 2986585"/>
              <a:gd name="connsiteY7" fmla="*/ 209662 h 1229826"/>
              <a:gd name="connsiteX8" fmla="*/ 47433 w 2986585"/>
              <a:gd name="connsiteY8" fmla="*/ 221581 h 1229826"/>
              <a:gd name="connsiteX9" fmla="*/ 0 w 2986585"/>
              <a:gd name="connsiteY9" fmla="*/ 34152 h 1229826"/>
              <a:gd name="connsiteX0" fmla="*/ 0 w 3176591"/>
              <a:gd name="connsiteY0" fmla="*/ 34152 h 1229826"/>
              <a:gd name="connsiteX1" fmla="*/ 1169462 w 3176591"/>
              <a:gd name="connsiteY1" fmla="*/ 37857 h 1229826"/>
              <a:gd name="connsiteX2" fmla="*/ 2811647 w 3176591"/>
              <a:gd name="connsiteY2" fmla="*/ 730334 h 1229826"/>
              <a:gd name="connsiteX3" fmla="*/ 3176591 w 3176591"/>
              <a:gd name="connsiteY3" fmla="*/ 726865 h 1229826"/>
              <a:gd name="connsiteX4" fmla="*/ 2912239 w 3176591"/>
              <a:gd name="connsiteY4" fmla="*/ 1229826 h 1229826"/>
              <a:gd name="connsiteX5" fmla="*/ 2194486 w 3176591"/>
              <a:gd name="connsiteY5" fmla="*/ 859676 h 1229826"/>
              <a:gd name="connsiteX6" fmla="*/ 2493734 w 3176591"/>
              <a:gd name="connsiteY6" fmla="*/ 773441 h 1229826"/>
              <a:gd name="connsiteX7" fmla="*/ 1020637 w 3176591"/>
              <a:gd name="connsiteY7" fmla="*/ 209662 h 1229826"/>
              <a:gd name="connsiteX8" fmla="*/ 47433 w 3176591"/>
              <a:gd name="connsiteY8" fmla="*/ 221581 h 1229826"/>
              <a:gd name="connsiteX9" fmla="*/ 0 w 3176591"/>
              <a:gd name="connsiteY9" fmla="*/ 34152 h 1229826"/>
              <a:gd name="connsiteX0" fmla="*/ 0 w 3176591"/>
              <a:gd name="connsiteY0" fmla="*/ 34152 h 1229826"/>
              <a:gd name="connsiteX1" fmla="*/ 1169462 w 3176591"/>
              <a:gd name="connsiteY1" fmla="*/ 37857 h 1229826"/>
              <a:gd name="connsiteX2" fmla="*/ 2811647 w 3176591"/>
              <a:gd name="connsiteY2" fmla="*/ 730334 h 1229826"/>
              <a:gd name="connsiteX3" fmla="*/ 3176591 w 3176591"/>
              <a:gd name="connsiteY3" fmla="*/ 726865 h 1229826"/>
              <a:gd name="connsiteX4" fmla="*/ 2912239 w 3176591"/>
              <a:gd name="connsiteY4" fmla="*/ 1229826 h 1229826"/>
              <a:gd name="connsiteX5" fmla="*/ 2194486 w 3176591"/>
              <a:gd name="connsiteY5" fmla="*/ 859676 h 1229826"/>
              <a:gd name="connsiteX6" fmla="*/ 2434357 w 3176591"/>
              <a:gd name="connsiteY6" fmla="*/ 832818 h 1229826"/>
              <a:gd name="connsiteX7" fmla="*/ 1020637 w 3176591"/>
              <a:gd name="connsiteY7" fmla="*/ 209662 h 1229826"/>
              <a:gd name="connsiteX8" fmla="*/ 47433 w 3176591"/>
              <a:gd name="connsiteY8" fmla="*/ 221581 h 1229826"/>
              <a:gd name="connsiteX9" fmla="*/ 0 w 3176591"/>
              <a:gd name="connsiteY9" fmla="*/ 34152 h 1229826"/>
              <a:gd name="connsiteX0" fmla="*/ 0 w 3176591"/>
              <a:gd name="connsiteY0" fmla="*/ 61249 h 1256923"/>
              <a:gd name="connsiteX1" fmla="*/ 1169462 w 3176591"/>
              <a:gd name="connsiteY1" fmla="*/ 64954 h 1256923"/>
              <a:gd name="connsiteX2" fmla="*/ 2906649 w 3176591"/>
              <a:gd name="connsiteY2" fmla="*/ 757431 h 1256923"/>
              <a:gd name="connsiteX3" fmla="*/ 3176591 w 3176591"/>
              <a:gd name="connsiteY3" fmla="*/ 753962 h 1256923"/>
              <a:gd name="connsiteX4" fmla="*/ 2912239 w 3176591"/>
              <a:gd name="connsiteY4" fmla="*/ 1256923 h 1256923"/>
              <a:gd name="connsiteX5" fmla="*/ 2194486 w 3176591"/>
              <a:gd name="connsiteY5" fmla="*/ 886773 h 1256923"/>
              <a:gd name="connsiteX6" fmla="*/ 2434357 w 3176591"/>
              <a:gd name="connsiteY6" fmla="*/ 859915 h 1256923"/>
              <a:gd name="connsiteX7" fmla="*/ 1020637 w 3176591"/>
              <a:gd name="connsiteY7" fmla="*/ 236759 h 1256923"/>
              <a:gd name="connsiteX8" fmla="*/ 47433 w 3176591"/>
              <a:gd name="connsiteY8" fmla="*/ 248678 h 1256923"/>
              <a:gd name="connsiteX9" fmla="*/ 0 w 3176591"/>
              <a:gd name="connsiteY9" fmla="*/ 61249 h 1256923"/>
              <a:gd name="connsiteX0" fmla="*/ 0 w 3176591"/>
              <a:gd name="connsiteY0" fmla="*/ 107899 h 1232321"/>
              <a:gd name="connsiteX1" fmla="*/ 1169462 w 3176591"/>
              <a:gd name="connsiteY1" fmla="*/ 40352 h 1232321"/>
              <a:gd name="connsiteX2" fmla="*/ 2906649 w 3176591"/>
              <a:gd name="connsiteY2" fmla="*/ 732829 h 1232321"/>
              <a:gd name="connsiteX3" fmla="*/ 3176591 w 3176591"/>
              <a:gd name="connsiteY3" fmla="*/ 729360 h 1232321"/>
              <a:gd name="connsiteX4" fmla="*/ 2912239 w 3176591"/>
              <a:gd name="connsiteY4" fmla="*/ 1232321 h 1232321"/>
              <a:gd name="connsiteX5" fmla="*/ 2194486 w 3176591"/>
              <a:gd name="connsiteY5" fmla="*/ 862171 h 1232321"/>
              <a:gd name="connsiteX6" fmla="*/ 2434357 w 3176591"/>
              <a:gd name="connsiteY6" fmla="*/ 835313 h 1232321"/>
              <a:gd name="connsiteX7" fmla="*/ 1020637 w 3176591"/>
              <a:gd name="connsiteY7" fmla="*/ 212157 h 1232321"/>
              <a:gd name="connsiteX8" fmla="*/ 47433 w 3176591"/>
              <a:gd name="connsiteY8" fmla="*/ 224076 h 1232321"/>
              <a:gd name="connsiteX9" fmla="*/ 0 w 3176591"/>
              <a:gd name="connsiteY9" fmla="*/ 107899 h 1232321"/>
              <a:gd name="connsiteX0" fmla="*/ 0 w 3176591"/>
              <a:gd name="connsiteY0" fmla="*/ 107899 h 1232321"/>
              <a:gd name="connsiteX1" fmla="*/ 1169462 w 3176591"/>
              <a:gd name="connsiteY1" fmla="*/ 40352 h 1232321"/>
              <a:gd name="connsiteX2" fmla="*/ 2906649 w 3176591"/>
              <a:gd name="connsiteY2" fmla="*/ 732829 h 1232321"/>
              <a:gd name="connsiteX3" fmla="*/ 3176591 w 3176591"/>
              <a:gd name="connsiteY3" fmla="*/ 729360 h 1232321"/>
              <a:gd name="connsiteX4" fmla="*/ 2912239 w 3176591"/>
              <a:gd name="connsiteY4" fmla="*/ 1232321 h 1232321"/>
              <a:gd name="connsiteX5" fmla="*/ 2194486 w 3176591"/>
              <a:gd name="connsiteY5" fmla="*/ 862171 h 1232321"/>
              <a:gd name="connsiteX6" fmla="*/ 2434357 w 3176591"/>
              <a:gd name="connsiteY6" fmla="*/ 835313 h 1232321"/>
              <a:gd name="connsiteX7" fmla="*/ 1020637 w 3176591"/>
              <a:gd name="connsiteY7" fmla="*/ 212157 h 1232321"/>
              <a:gd name="connsiteX8" fmla="*/ 47433 w 3176591"/>
              <a:gd name="connsiteY8" fmla="*/ 224076 h 1232321"/>
              <a:gd name="connsiteX9" fmla="*/ 0 w 3176591"/>
              <a:gd name="connsiteY9" fmla="*/ 107899 h 1232321"/>
              <a:gd name="connsiteX0" fmla="*/ 0 w 3176591"/>
              <a:gd name="connsiteY0" fmla="*/ 98419 h 1222841"/>
              <a:gd name="connsiteX1" fmla="*/ 1418844 w 3176591"/>
              <a:gd name="connsiteY1" fmla="*/ 42747 h 1222841"/>
              <a:gd name="connsiteX2" fmla="*/ 2906649 w 3176591"/>
              <a:gd name="connsiteY2" fmla="*/ 723349 h 1222841"/>
              <a:gd name="connsiteX3" fmla="*/ 3176591 w 3176591"/>
              <a:gd name="connsiteY3" fmla="*/ 719880 h 1222841"/>
              <a:gd name="connsiteX4" fmla="*/ 2912239 w 3176591"/>
              <a:gd name="connsiteY4" fmla="*/ 1222841 h 1222841"/>
              <a:gd name="connsiteX5" fmla="*/ 2194486 w 3176591"/>
              <a:gd name="connsiteY5" fmla="*/ 852691 h 1222841"/>
              <a:gd name="connsiteX6" fmla="*/ 2434357 w 3176591"/>
              <a:gd name="connsiteY6" fmla="*/ 825833 h 1222841"/>
              <a:gd name="connsiteX7" fmla="*/ 1020637 w 3176591"/>
              <a:gd name="connsiteY7" fmla="*/ 202677 h 1222841"/>
              <a:gd name="connsiteX8" fmla="*/ 47433 w 3176591"/>
              <a:gd name="connsiteY8" fmla="*/ 214596 h 1222841"/>
              <a:gd name="connsiteX9" fmla="*/ 0 w 3176591"/>
              <a:gd name="connsiteY9" fmla="*/ 98419 h 1222841"/>
              <a:gd name="connsiteX0" fmla="*/ 0 w 3176591"/>
              <a:gd name="connsiteY0" fmla="*/ 98419 h 1222841"/>
              <a:gd name="connsiteX1" fmla="*/ 1418844 w 3176591"/>
              <a:gd name="connsiteY1" fmla="*/ 42747 h 1222841"/>
              <a:gd name="connsiteX2" fmla="*/ 2906649 w 3176591"/>
              <a:gd name="connsiteY2" fmla="*/ 723349 h 1222841"/>
              <a:gd name="connsiteX3" fmla="*/ 3176591 w 3176591"/>
              <a:gd name="connsiteY3" fmla="*/ 719880 h 1222841"/>
              <a:gd name="connsiteX4" fmla="*/ 2912239 w 3176591"/>
              <a:gd name="connsiteY4" fmla="*/ 1222841 h 1222841"/>
              <a:gd name="connsiteX5" fmla="*/ 2194486 w 3176591"/>
              <a:gd name="connsiteY5" fmla="*/ 852691 h 1222841"/>
              <a:gd name="connsiteX6" fmla="*/ 2434357 w 3176591"/>
              <a:gd name="connsiteY6" fmla="*/ 825833 h 1222841"/>
              <a:gd name="connsiteX7" fmla="*/ 1139391 w 3176591"/>
              <a:gd name="connsiteY7" fmla="*/ 214553 h 1222841"/>
              <a:gd name="connsiteX8" fmla="*/ 47433 w 3176591"/>
              <a:gd name="connsiteY8" fmla="*/ 214596 h 1222841"/>
              <a:gd name="connsiteX9" fmla="*/ 0 w 3176591"/>
              <a:gd name="connsiteY9" fmla="*/ 98419 h 1222841"/>
              <a:gd name="connsiteX0" fmla="*/ 0 w 3176591"/>
              <a:gd name="connsiteY0" fmla="*/ 72487 h 1196909"/>
              <a:gd name="connsiteX1" fmla="*/ 1418844 w 3176591"/>
              <a:gd name="connsiteY1" fmla="*/ 16815 h 1196909"/>
              <a:gd name="connsiteX2" fmla="*/ 2906649 w 3176591"/>
              <a:gd name="connsiteY2" fmla="*/ 697417 h 1196909"/>
              <a:gd name="connsiteX3" fmla="*/ 3176591 w 3176591"/>
              <a:gd name="connsiteY3" fmla="*/ 693948 h 1196909"/>
              <a:gd name="connsiteX4" fmla="*/ 2912239 w 3176591"/>
              <a:gd name="connsiteY4" fmla="*/ 1196909 h 1196909"/>
              <a:gd name="connsiteX5" fmla="*/ 2194486 w 3176591"/>
              <a:gd name="connsiteY5" fmla="*/ 826759 h 1196909"/>
              <a:gd name="connsiteX6" fmla="*/ 2434357 w 3176591"/>
              <a:gd name="connsiteY6" fmla="*/ 799901 h 1196909"/>
              <a:gd name="connsiteX7" fmla="*/ 1139391 w 3176591"/>
              <a:gd name="connsiteY7" fmla="*/ 188621 h 1196909"/>
              <a:gd name="connsiteX8" fmla="*/ 47433 w 3176591"/>
              <a:gd name="connsiteY8" fmla="*/ 188664 h 1196909"/>
              <a:gd name="connsiteX9" fmla="*/ 0 w 3176591"/>
              <a:gd name="connsiteY9" fmla="*/ 72487 h 1196909"/>
              <a:gd name="connsiteX0" fmla="*/ 0 w 3176591"/>
              <a:gd name="connsiteY0" fmla="*/ 72487 h 1196909"/>
              <a:gd name="connsiteX1" fmla="*/ 1418844 w 3176591"/>
              <a:gd name="connsiteY1" fmla="*/ 16815 h 1196909"/>
              <a:gd name="connsiteX2" fmla="*/ 2906649 w 3176591"/>
              <a:gd name="connsiteY2" fmla="*/ 697417 h 1196909"/>
              <a:gd name="connsiteX3" fmla="*/ 3176591 w 3176591"/>
              <a:gd name="connsiteY3" fmla="*/ 693948 h 1196909"/>
              <a:gd name="connsiteX4" fmla="*/ 2912239 w 3176591"/>
              <a:gd name="connsiteY4" fmla="*/ 1196909 h 1196909"/>
              <a:gd name="connsiteX5" fmla="*/ 2194486 w 3176591"/>
              <a:gd name="connsiteY5" fmla="*/ 826759 h 1196909"/>
              <a:gd name="connsiteX6" fmla="*/ 2434357 w 3176591"/>
              <a:gd name="connsiteY6" fmla="*/ 799901 h 1196909"/>
              <a:gd name="connsiteX7" fmla="*/ 1139391 w 3176591"/>
              <a:gd name="connsiteY7" fmla="*/ 188621 h 1196909"/>
              <a:gd name="connsiteX8" fmla="*/ 47433 w 3176591"/>
              <a:gd name="connsiteY8" fmla="*/ 188664 h 1196909"/>
              <a:gd name="connsiteX9" fmla="*/ 0 w 3176591"/>
              <a:gd name="connsiteY9" fmla="*/ 72487 h 1196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176591" h="1196909">
                <a:moveTo>
                  <a:pt x="0" y="72487"/>
                </a:moveTo>
                <a:cubicBezTo>
                  <a:pt x="384821" y="25731"/>
                  <a:pt x="981904" y="-27964"/>
                  <a:pt x="1418844" y="16815"/>
                </a:cubicBezTo>
                <a:cubicBezTo>
                  <a:pt x="1911774" y="67332"/>
                  <a:pt x="2588621" y="351594"/>
                  <a:pt x="2906649" y="697417"/>
                </a:cubicBezTo>
                <a:lnTo>
                  <a:pt x="3176591" y="693948"/>
                </a:lnTo>
                <a:lnTo>
                  <a:pt x="2912239" y="1196909"/>
                </a:lnTo>
                <a:lnTo>
                  <a:pt x="2194486" y="826759"/>
                </a:lnTo>
                <a:cubicBezTo>
                  <a:pt x="2246734" y="825723"/>
                  <a:pt x="2382109" y="800937"/>
                  <a:pt x="2434357" y="799901"/>
                </a:cubicBezTo>
                <a:cubicBezTo>
                  <a:pt x="2173974" y="547035"/>
                  <a:pt x="1723425" y="244011"/>
                  <a:pt x="1139391" y="188621"/>
                </a:cubicBezTo>
                <a:cubicBezTo>
                  <a:pt x="841935" y="160410"/>
                  <a:pt x="344875" y="160424"/>
                  <a:pt x="47433" y="188664"/>
                </a:cubicBezTo>
                <a:lnTo>
                  <a:pt x="0" y="72487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90000"/>
                </a:schemeClr>
              </a:gs>
              <a:gs pos="50000">
                <a:schemeClr val="tx2">
                  <a:lumMod val="60000"/>
                  <a:lumOff val="40000"/>
                  <a:alpha val="75000"/>
                </a:schemeClr>
              </a:gs>
              <a:gs pos="100000">
                <a:schemeClr val="accent1">
                  <a:lumMod val="60000"/>
                  <a:lumOff val="40000"/>
                  <a:alpha val="50000"/>
                </a:schemeClr>
              </a:gs>
            </a:gsLst>
            <a:lin ang="5400000" scaled="0"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9" tIns="45709" rIns="91419" bIns="45709"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四角形吹き出し 7"/>
          <p:cNvSpPr/>
          <p:nvPr/>
        </p:nvSpPr>
        <p:spPr>
          <a:xfrm>
            <a:off x="4265628" y="6054730"/>
            <a:ext cx="2648651" cy="555247"/>
          </a:xfrm>
          <a:prstGeom prst="wedgeRectCallout">
            <a:avLst>
              <a:gd name="adj1" fmla="val 17867"/>
              <a:gd name="adj2" fmla="val -3213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t" anchorCtr="0"/>
          <a:lstStyle/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ST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の整備や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バス生産コスト</a:t>
            </a:r>
            <a:endParaRPr lang="en-US" altLang="ja-JP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低下等、バス導入に向けた環境整備に努力</a:t>
            </a:r>
          </a:p>
        </p:txBody>
      </p:sp>
      <p:sp>
        <p:nvSpPr>
          <p:cNvPr id="22" name="四角形吹き出し 21"/>
          <p:cNvSpPr/>
          <p:nvPr/>
        </p:nvSpPr>
        <p:spPr>
          <a:xfrm>
            <a:off x="4203575" y="6461564"/>
            <a:ext cx="2888705" cy="207796"/>
          </a:xfrm>
          <a:prstGeom prst="wedgeRectCallout">
            <a:avLst>
              <a:gd name="adj1" fmla="val 17867"/>
              <a:gd name="adj2" fmla="val -3213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0" tIns="0" rIns="0" bIns="0" rtlCol="0" anchor="t" anchorCtr="0"/>
          <a:lstStyle/>
          <a:p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⇒府内の各バス事業者も、</a:t>
            </a:r>
            <a:r>
              <a:rPr lang="en-US" altLang="ja-JP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100" b="1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バスを</a:t>
            </a:r>
            <a:r>
              <a:rPr lang="ja-JP" altLang="en-US" sz="11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検討</a:t>
            </a:r>
            <a:endParaRPr lang="ja-JP" altLang="en-US" sz="11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3" name="正方形/長方形 32"/>
          <p:cNvSpPr/>
          <p:nvPr/>
        </p:nvSpPr>
        <p:spPr>
          <a:xfrm>
            <a:off x="3059832" y="4653136"/>
            <a:ext cx="2907397" cy="271405"/>
          </a:xfrm>
          <a:prstGeom prst="rect">
            <a:avLst/>
          </a:prstGeom>
          <a:solidFill>
            <a:schemeClr val="tx2">
              <a:lumMod val="5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 anchorCtr="0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府がめざす</a:t>
            </a:r>
            <a:r>
              <a:rPr lang="en-US" altLang="ja-JP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</a:t>
            </a: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バスの将来像</a:t>
            </a:r>
          </a:p>
        </p:txBody>
      </p:sp>
      <p:grpSp>
        <p:nvGrpSpPr>
          <p:cNvPr id="23" name="グループ化 22"/>
          <p:cNvGrpSpPr/>
          <p:nvPr/>
        </p:nvGrpSpPr>
        <p:grpSpPr>
          <a:xfrm>
            <a:off x="94520" y="-99392"/>
            <a:ext cx="9144150" cy="617164"/>
            <a:chOff x="94520" y="-99392"/>
            <a:chExt cx="9144150" cy="617164"/>
          </a:xfrm>
        </p:grpSpPr>
        <p:sp>
          <p:nvSpPr>
            <p:cNvPr id="25" name="角丸四角形 24"/>
            <p:cNvSpPr/>
            <p:nvPr/>
          </p:nvSpPr>
          <p:spPr>
            <a:xfrm>
              <a:off x="157582" y="-99392"/>
              <a:ext cx="9081088" cy="6171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ja-JP" altLang="en-US" sz="3300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3300" b="1" dirty="0" smtClean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ＦＣバスについて</a:t>
              </a:r>
              <a:endParaRPr lang="en-US" altLang="ja-JP" sz="33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26" name="直線コネクタ 25"/>
            <p:cNvCxnSpPr/>
            <p:nvPr/>
          </p:nvCxnSpPr>
          <p:spPr>
            <a:xfrm>
              <a:off x="94520" y="476672"/>
              <a:ext cx="8985494" cy="0"/>
            </a:xfrm>
            <a:prstGeom prst="line">
              <a:avLst/>
            </a:prstGeom>
            <a:ln w="1016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二等辺三角形 1"/>
          <p:cNvSpPr/>
          <p:nvPr/>
        </p:nvSpPr>
        <p:spPr>
          <a:xfrm flipV="1">
            <a:off x="3635896" y="2710962"/>
            <a:ext cx="1550625" cy="357998"/>
          </a:xfrm>
          <a:prstGeom prst="triangle">
            <a:avLst>
              <a:gd name="adj" fmla="val 53203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tIns="0" rIns="0" bIns="0" rtlCol="0" anchor="ctr"/>
          <a:lstStyle/>
          <a:p>
            <a:pPr algn="ctr"/>
            <a:endParaRPr kumimoji="1" lang="ja-JP" altLang="en-US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正方形/長方形 26"/>
          <p:cNvSpPr/>
          <p:nvPr/>
        </p:nvSpPr>
        <p:spPr>
          <a:xfrm>
            <a:off x="8647966" y="44624"/>
            <a:ext cx="432048" cy="18002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6296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角丸四角形 28"/>
          <p:cNvSpPr/>
          <p:nvPr/>
        </p:nvSpPr>
        <p:spPr>
          <a:xfrm>
            <a:off x="251520" y="2958335"/>
            <a:ext cx="8496944" cy="3898370"/>
          </a:xfrm>
          <a:prstGeom prst="roundRect">
            <a:avLst>
              <a:gd name="adj" fmla="val 36041"/>
            </a:avLst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8000">
                <a:schemeClr val="accent1">
                  <a:tint val="44500"/>
                  <a:satMod val="160000"/>
                </a:schemeClr>
              </a:gs>
              <a:gs pos="86500">
                <a:srgbClr val="D2DDF1">
                  <a:alpha val="20000"/>
                </a:srgb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/>
          <a:lstStyle/>
          <a:p>
            <a:pPr algn="ctr">
              <a:lnSpc>
                <a:spcPts val="1600"/>
              </a:lnSpc>
            </a:pPr>
            <a:endParaRPr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9" name="角丸四角形 18"/>
          <p:cNvSpPr/>
          <p:nvPr/>
        </p:nvSpPr>
        <p:spPr>
          <a:xfrm>
            <a:off x="1835697" y="2780984"/>
            <a:ext cx="5613820" cy="504000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ja-JP" altLang="en-US" sz="1600" b="1" dirty="0" smtClean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大阪の河川の魅力向上への貢献にＦＣ船を活用できないか</a:t>
            </a:r>
          </a:p>
        </p:txBody>
      </p:sp>
      <p:sp>
        <p:nvSpPr>
          <p:cNvPr id="14" name="角丸四角形 13"/>
          <p:cNvSpPr/>
          <p:nvPr/>
        </p:nvSpPr>
        <p:spPr>
          <a:xfrm>
            <a:off x="750767" y="1412776"/>
            <a:ext cx="7528203" cy="10081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/>
          <a:lstStyle/>
          <a:p>
            <a:pPr algn="ctr">
              <a:lnSpc>
                <a:spcPts val="1600"/>
              </a:lnSpc>
            </a:pPr>
            <a:endParaRPr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角丸四角形 17"/>
          <p:cNvSpPr/>
          <p:nvPr/>
        </p:nvSpPr>
        <p:spPr>
          <a:xfrm>
            <a:off x="1140609" y="1800016"/>
            <a:ext cx="3104442" cy="5224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ja-JP" altLang="en-US" sz="1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陸地（河岸）における楽しみ</a:t>
            </a:r>
            <a:endParaRPr lang="en-US" altLang="ja-JP" sz="14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散歩（休憩）・川涼み・自然観察・釣り</a:t>
            </a:r>
          </a:p>
        </p:txBody>
      </p:sp>
      <p:sp>
        <p:nvSpPr>
          <p:cNvPr id="28" name="角丸四角形 27"/>
          <p:cNvSpPr/>
          <p:nvPr/>
        </p:nvSpPr>
        <p:spPr>
          <a:xfrm>
            <a:off x="4655744" y="1800016"/>
            <a:ext cx="3332382" cy="522427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r>
              <a:rPr lang="ja-JP" altLang="en-US" sz="1400" b="1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水上における楽しみ</a:t>
            </a:r>
            <a:endParaRPr lang="en-US" altLang="ja-JP" sz="14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400" dirty="0">
                <a:solidFill>
                  <a:prstClr val="white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遊覧・食事や音楽とともに楽しむ・自然観察</a:t>
            </a:r>
          </a:p>
        </p:txBody>
      </p:sp>
      <p:sp>
        <p:nvSpPr>
          <p:cNvPr id="35" name="右矢印 34"/>
          <p:cNvSpPr/>
          <p:nvPr/>
        </p:nvSpPr>
        <p:spPr>
          <a:xfrm rot="2302000">
            <a:off x="5591318" y="4250196"/>
            <a:ext cx="726208" cy="918835"/>
          </a:xfrm>
          <a:prstGeom prst="rightArrow">
            <a:avLst>
              <a:gd name="adj1" fmla="val 54347"/>
              <a:gd name="adj2" fmla="val 2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lang="ja-JP" altLang="en-US" sz="14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7" name="角丸四角形 36"/>
          <p:cNvSpPr/>
          <p:nvPr/>
        </p:nvSpPr>
        <p:spPr>
          <a:xfrm>
            <a:off x="197062" y="5066023"/>
            <a:ext cx="3798873" cy="32635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訪日外国人観光客にとって</a:t>
            </a:r>
            <a:endParaRPr lang="en-US" altLang="ja-JP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魅力ある観光コンテンツになるので</a:t>
            </a:r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はないか</a:t>
            </a:r>
            <a:endParaRPr lang="ja-JP" altLang="en-US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386" y="5620007"/>
            <a:ext cx="1744105" cy="1049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角丸四角形 41"/>
          <p:cNvSpPr/>
          <p:nvPr/>
        </p:nvSpPr>
        <p:spPr>
          <a:xfrm>
            <a:off x="5246671" y="5116759"/>
            <a:ext cx="3789825" cy="76051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ja-JP" altLang="en-US" sz="16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上方落語、音楽、食事等</a:t>
            </a:r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のコラボレーション</a:t>
            </a:r>
            <a:endParaRPr lang="en-US" altLang="ja-JP" sz="1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ツアーの充実等、コンテンツの幅が広がる</a:t>
            </a:r>
            <a:endParaRPr lang="en-US" altLang="ja-JP" sz="1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のではないか</a:t>
            </a:r>
            <a:endParaRPr lang="ja-JP" altLang="en-US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419205" y="647924"/>
            <a:ext cx="8329259" cy="620836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2540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2311"/>
              </a:lnSpc>
              <a:defRPr/>
            </a:pPr>
            <a:r>
              <a:rPr lang="ja-JP" altLang="en-US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水都大阪の観光資源としての活用の可能性について、</a:t>
            </a:r>
            <a:r>
              <a:rPr lang="en-US" altLang="ja-JP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FC</a:t>
            </a:r>
            <a:r>
              <a:rPr lang="ja-JP" altLang="en-US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船研究会で検討していきたい</a:t>
            </a:r>
            <a:endParaRPr lang="en-US" altLang="ja-JP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  <a:p>
            <a:pPr algn="ctr">
              <a:lnSpc>
                <a:spcPts val="2311"/>
              </a:lnSpc>
              <a:defRPr/>
            </a:pPr>
            <a:r>
              <a:rPr lang="ja-JP" altLang="en-US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（次回以降の推進会議で報告予定）</a:t>
            </a:r>
            <a:endParaRPr lang="en-US" altLang="ja-JP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3" name="角丸四角形 22"/>
          <p:cNvSpPr/>
          <p:nvPr/>
        </p:nvSpPr>
        <p:spPr>
          <a:xfrm>
            <a:off x="662842" y="1556792"/>
            <a:ext cx="7528203" cy="3903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t" anchorCtr="0"/>
          <a:lstStyle/>
          <a:p>
            <a:pPr algn="ctr">
              <a:lnSpc>
                <a:spcPts val="1600"/>
              </a:lnSpc>
            </a:pPr>
            <a:r>
              <a:rPr lang="ja-JP" altLang="en-US" sz="2000" b="1" dirty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観光資源としての河川の</a:t>
            </a:r>
            <a:r>
              <a:rPr lang="ja-JP" altLang="en-US" sz="20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魅力</a:t>
            </a:r>
            <a:endParaRPr lang="en-US" altLang="ja-JP" sz="20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5198408" y="5795687"/>
            <a:ext cx="3734792" cy="801665"/>
            <a:chOff x="5198408" y="5530227"/>
            <a:chExt cx="3734792" cy="801665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2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8408" y="5530227"/>
              <a:ext cx="954216" cy="77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8817" y="5550180"/>
              <a:ext cx="1434383" cy="781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1935" y="5661248"/>
              <a:ext cx="1127581" cy="6386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角丸四角形 25"/>
          <p:cNvSpPr/>
          <p:nvPr/>
        </p:nvSpPr>
        <p:spPr>
          <a:xfrm>
            <a:off x="2123728" y="3342345"/>
            <a:ext cx="4660409" cy="51870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 anchorCtr="0"/>
          <a:lstStyle/>
          <a:p>
            <a:pPr algn="ctr"/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ＦＣ船の環境性・低振動・排気臭がないといった特性は、</a:t>
            </a:r>
            <a:endParaRPr lang="en-US" altLang="ja-JP" sz="1600" b="1" dirty="0" smtClean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1600" b="1" dirty="0" smtClean="0">
                <a:solidFill>
                  <a:prstClr val="black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水都大阪の魅力向上に貢献できる可能性がある</a:t>
            </a:r>
            <a:endParaRPr lang="ja-JP" altLang="en-US" sz="1600" b="1" dirty="0">
              <a:solidFill>
                <a:prstClr val="black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7" name="右矢印 26"/>
          <p:cNvSpPr/>
          <p:nvPr/>
        </p:nvSpPr>
        <p:spPr>
          <a:xfrm rot="8617244">
            <a:off x="2438387" y="4257181"/>
            <a:ext cx="726208" cy="918835"/>
          </a:xfrm>
          <a:prstGeom prst="rightArrow">
            <a:avLst>
              <a:gd name="adj1" fmla="val 54347"/>
              <a:gd name="adj2" fmla="val 2748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lang="ja-JP" altLang="en-US" sz="14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0" name="右矢印 29"/>
          <p:cNvSpPr/>
          <p:nvPr/>
        </p:nvSpPr>
        <p:spPr>
          <a:xfrm rot="16200000">
            <a:off x="4315536" y="1142042"/>
            <a:ext cx="432048" cy="2845723"/>
          </a:xfrm>
          <a:prstGeom prst="rightArrow">
            <a:avLst>
              <a:gd name="adj1" fmla="val 54347"/>
              <a:gd name="adj2" fmla="val 43837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/>
            <a:endParaRPr lang="ja-JP" altLang="en-US" sz="1400" b="1" dirty="0">
              <a:solidFill>
                <a:prstClr val="white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2282243" cy="1016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グループ化 30"/>
          <p:cNvGrpSpPr/>
          <p:nvPr/>
        </p:nvGrpSpPr>
        <p:grpSpPr>
          <a:xfrm>
            <a:off x="94520" y="-99392"/>
            <a:ext cx="9144150" cy="617164"/>
            <a:chOff x="94520" y="-99392"/>
            <a:chExt cx="9144150" cy="617164"/>
          </a:xfrm>
        </p:grpSpPr>
        <p:sp>
          <p:nvSpPr>
            <p:cNvPr id="32" name="角丸四角形 31"/>
            <p:cNvSpPr/>
            <p:nvPr/>
          </p:nvSpPr>
          <p:spPr>
            <a:xfrm>
              <a:off x="157582" y="-99392"/>
              <a:ext cx="9081088" cy="617164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ja-JP" altLang="en-US" sz="3300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3300" b="1" dirty="0" smtClean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ＦＣ船について</a:t>
              </a:r>
              <a:endParaRPr lang="en-US" altLang="ja-JP" sz="33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cxnSp>
          <p:nvCxnSpPr>
            <p:cNvPr id="33" name="直線コネクタ 32"/>
            <p:cNvCxnSpPr/>
            <p:nvPr/>
          </p:nvCxnSpPr>
          <p:spPr>
            <a:xfrm>
              <a:off x="94520" y="476672"/>
              <a:ext cx="8985494" cy="0"/>
            </a:xfrm>
            <a:prstGeom prst="line">
              <a:avLst/>
            </a:prstGeom>
            <a:ln w="1016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正方形/長方形 33"/>
          <p:cNvSpPr/>
          <p:nvPr/>
        </p:nvSpPr>
        <p:spPr>
          <a:xfrm>
            <a:off x="8656043" y="6669360"/>
            <a:ext cx="432048" cy="18002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3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668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57582" y="47"/>
            <a:ext cx="9081088" cy="617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ja-JP" altLang="en-US" sz="33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33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水素に関する正しい知識の普及について</a:t>
            </a:r>
            <a:endParaRPr lang="en-US" altLang="ja-JP" sz="33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94520" y="685838"/>
            <a:ext cx="8985494" cy="0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正方形/長方形 9"/>
          <p:cNvSpPr/>
          <p:nvPr/>
        </p:nvSpPr>
        <p:spPr>
          <a:xfrm>
            <a:off x="633963" y="2060848"/>
            <a:ext cx="8128325" cy="3600400"/>
          </a:xfrm>
          <a:prstGeom prst="rect">
            <a:avLst/>
          </a:prstGeom>
          <a:noFill/>
        </p:spPr>
        <p:txBody>
          <a:bodyPr wrap="square" tIns="0" bIns="0" anchor="t" anchorCtr="0">
            <a:noAutofit/>
          </a:bodyPr>
          <a:lstStyle/>
          <a:p>
            <a:r>
              <a:rPr lang="ja-JP" altLang="en-US" sz="26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①　水素・燃料電池工作コンクールの実施</a:t>
            </a:r>
            <a:endParaRPr lang="en-US" altLang="ja-JP" sz="26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6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6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6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26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②　啓発用パネル作成</a:t>
            </a:r>
            <a:r>
              <a:rPr lang="ja-JP" altLang="en-US" sz="26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と展示イベント等</a:t>
            </a:r>
            <a:r>
              <a:rPr lang="ja-JP" altLang="en-US" sz="26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への展示</a:t>
            </a:r>
            <a:endParaRPr lang="en-US" altLang="ja-JP" sz="26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6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endParaRPr lang="en-US" altLang="ja-JP" sz="26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6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③　大学での講演活動</a:t>
            </a:r>
            <a:endParaRPr lang="en-US" altLang="ja-JP" sz="26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8647966" y="44624"/>
            <a:ext cx="432048" cy="18002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4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3240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正方形/長方形 14"/>
          <p:cNvSpPr/>
          <p:nvPr/>
        </p:nvSpPr>
        <p:spPr>
          <a:xfrm>
            <a:off x="72496" y="548784"/>
            <a:ext cx="9036008" cy="9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33" tIns="45717" rIns="91433" bIns="45717" anchor="ctr" anchorCtr="0">
            <a:no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b="1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目的</a:t>
            </a:r>
            <a:r>
              <a:rPr lang="en-US" altLang="ja-JP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</a:p>
          <a:p>
            <a:pPr>
              <a:defRPr/>
            </a:pP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次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世代を担う小・中学生が、身近な工作を通じて水素・燃料電池に親しみ、その特性を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理解してもらうことで、</a:t>
            </a:r>
            <a:endParaRPr lang="en-US" altLang="ja-JP" sz="16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水素の社会受容性の向上を図る。　</a:t>
            </a:r>
            <a:endParaRPr lang="en-US" altLang="ja-JP" sz="16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35496" y="1584176"/>
            <a:ext cx="9085118" cy="52292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33" tIns="108000" rIns="91433" bIns="45717" anchor="t" anchorCtr="0">
            <a:noAutofit/>
          </a:bodyPr>
          <a:lstStyle/>
          <a:p>
            <a:pPr>
              <a:defRPr/>
            </a:pPr>
            <a:r>
              <a:rPr lang="en-US" altLang="ja-JP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〔</a:t>
            </a:r>
            <a:r>
              <a:rPr lang="ja-JP" altLang="en-US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事業概要</a:t>
            </a:r>
            <a:r>
              <a:rPr lang="en-US" altLang="ja-JP" b="1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〕</a:t>
            </a:r>
          </a:p>
          <a:p>
            <a:pPr>
              <a:defRPr/>
            </a:pP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府内の全小・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中学校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（約</a:t>
            </a:r>
            <a:r>
              <a:rPr lang="en-US" altLang="ja-JP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1,600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校）を対象に、燃料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電池で発電した電気を利用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した様々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なアイデア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を募集。</a:t>
            </a:r>
            <a:endParaRPr lang="en-US" altLang="ja-JP" sz="16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defRPr/>
            </a:pP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その</a:t>
            </a:r>
            <a:r>
              <a:rPr lang="ja-JP" altLang="en-US" sz="1600" dirty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中から優れたアイデアを選定し、「水素・燃料電池キット」を使って、実際に作品を</a:t>
            </a:r>
            <a:r>
              <a:rPr lang="ja-JP" altLang="en-US" sz="1600" dirty="0" smtClean="0">
                <a:solidFill>
                  <a:srgbClr val="00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工作。</a:t>
            </a:r>
            <a:endParaRPr lang="en-US" altLang="ja-JP" sz="1600" dirty="0" smtClean="0">
              <a:solidFill>
                <a:srgbClr val="00000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9" name="角丸四角形 28"/>
          <p:cNvSpPr/>
          <p:nvPr/>
        </p:nvSpPr>
        <p:spPr>
          <a:xfrm>
            <a:off x="5887961" y="1494798"/>
            <a:ext cx="3076527" cy="350026"/>
          </a:xfrm>
          <a:prstGeom prst="roundRect">
            <a:avLst>
              <a:gd name="adj" fmla="val 40663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対象</a:t>
            </a:r>
            <a:r>
              <a:rPr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：小</a:t>
            </a:r>
            <a:r>
              <a:rPr kumimoji="1" lang="ja-JP" altLang="en-US" sz="14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学５・６年生、中学生</a:t>
            </a:r>
            <a:endParaRPr kumimoji="1" lang="en-US" altLang="ja-JP" sz="14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6045619" y="2492896"/>
            <a:ext cx="2846861" cy="4226603"/>
            <a:chOff x="323528" y="2708921"/>
            <a:chExt cx="3672408" cy="3960000"/>
          </a:xfrm>
        </p:grpSpPr>
        <p:grpSp>
          <p:nvGrpSpPr>
            <p:cNvPr id="19" name="グループ化 18"/>
            <p:cNvGrpSpPr/>
            <p:nvPr/>
          </p:nvGrpSpPr>
          <p:grpSpPr>
            <a:xfrm>
              <a:off x="323528" y="2708921"/>
              <a:ext cx="3672408" cy="3960000"/>
              <a:chOff x="179512" y="2852937"/>
              <a:chExt cx="3672408" cy="3731538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179512" y="2852937"/>
                <a:ext cx="3672408" cy="3731538"/>
              </a:xfrm>
              <a:prstGeom prst="roundRect">
                <a:avLst>
                  <a:gd name="adj" fmla="val 605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 anchorCtr="0"/>
              <a:lstStyle/>
              <a:p>
                <a:pPr algn="ctr"/>
                <a:r>
                  <a:rPr lang="en-US" altLang="ja-JP" sz="12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〈</a:t>
                </a:r>
                <a:r>
                  <a:rPr lang="ja-JP" altLang="en-US" sz="1200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スケジュール</a:t>
                </a:r>
                <a:r>
                  <a:rPr kumimoji="1" lang="en-US" altLang="ja-JP" sz="1200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〉</a:t>
                </a:r>
                <a:endParaRPr kumimoji="1" lang="ja-JP" altLang="en-US" sz="1200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grpSp>
            <p:nvGrpSpPr>
              <p:cNvPr id="21" name="グループ化 20"/>
              <p:cNvGrpSpPr/>
              <p:nvPr/>
            </p:nvGrpSpPr>
            <p:grpSpPr>
              <a:xfrm>
                <a:off x="395536" y="3170805"/>
                <a:ext cx="3244643" cy="3305830"/>
                <a:chOff x="395536" y="3350885"/>
                <a:chExt cx="3244643" cy="3305830"/>
              </a:xfrm>
            </p:grpSpPr>
            <p:sp>
              <p:nvSpPr>
                <p:cNvPr id="22" name="角丸四角形 21"/>
                <p:cNvSpPr/>
                <p:nvPr/>
              </p:nvSpPr>
              <p:spPr>
                <a:xfrm>
                  <a:off x="395536" y="3350885"/>
                  <a:ext cx="3240360" cy="5400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0" bIns="0" rtlCol="0" anchor="ctr"/>
                <a:lstStyle/>
                <a:p>
                  <a:r>
                    <a:rPr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５</a:t>
                  </a:r>
                  <a:r>
                    <a:rPr kumimoji="1"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月　アイデア募集（書面募集）</a:t>
                  </a:r>
                  <a:endParaRPr kumimoji="1" lang="en-US" altLang="ja-JP" sz="1200" b="1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r>
                    <a:rPr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　　小学生部門</a:t>
                  </a:r>
                  <a:r>
                    <a:rPr lang="en-US" altLang="ja-JP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47</a:t>
                  </a:r>
                  <a:r>
                    <a:rPr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作品、</a:t>
                  </a:r>
                  <a:endParaRPr lang="en-US" altLang="ja-JP" sz="1200" b="1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r>
                    <a:rPr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　　中学生部門</a:t>
                  </a:r>
                  <a:r>
                    <a:rPr lang="en-US" altLang="ja-JP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42</a:t>
                  </a:r>
                  <a:r>
                    <a:rPr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作品　　の応募</a:t>
                  </a:r>
                  <a:endParaRPr kumimoji="1" lang="en-US" altLang="ja-JP" sz="1200" b="1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23" name="角丸四角形 22"/>
                <p:cNvSpPr/>
                <p:nvPr/>
              </p:nvSpPr>
              <p:spPr>
                <a:xfrm>
                  <a:off x="395536" y="4005064"/>
                  <a:ext cx="3240360" cy="5400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0" bIns="0" rtlCol="0" anchor="ctr"/>
                <a:lstStyle/>
                <a:p>
                  <a:r>
                    <a:rPr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７</a:t>
                  </a:r>
                  <a:r>
                    <a:rPr kumimoji="1"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月上旬　一次審査（書面審査）</a:t>
                  </a:r>
                  <a:endParaRPr kumimoji="1" lang="en-US" altLang="ja-JP" sz="1200" b="1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r>
                    <a:rPr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　</a:t>
                  </a:r>
                  <a:r>
                    <a:rPr lang="ja-JP" altLang="en-US" sz="1200" b="1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　</a:t>
                  </a:r>
                  <a:r>
                    <a:rPr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　　⇒各部門</a:t>
                  </a:r>
                  <a:r>
                    <a:rPr lang="en-US" altLang="ja-JP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5</a:t>
                  </a:r>
                  <a:r>
                    <a:rPr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作品程度を</a:t>
                  </a:r>
                  <a:r>
                    <a:rPr kumimoji="1"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選抜</a:t>
                  </a:r>
                  <a:endParaRPr kumimoji="1" lang="en-US" altLang="ja-JP" sz="1200" b="1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24" name="角丸四角形 23"/>
                <p:cNvSpPr/>
                <p:nvPr/>
              </p:nvSpPr>
              <p:spPr>
                <a:xfrm>
                  <a:off x="395536" y="4653136"/>
                  <a:ext cx="3240360" cy="540000"/>
                </a:xfrm>
                <a:prstGeom prst="roundRect">
                  <a:avLst/>
                </a:prstGeom>
                <a:solidFill>
                  <a:schemeClr val="tx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0" bIns="0" rtlCol="0" anchor="ctr"/>
                <a:lstStyle/>
                <a:p>
                  <a:r>
                    <a:rPr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７</a:t>
                  </a:r>
                  <a:r>
                    <a:rPr kumimoji="1"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月中旬　ＤＶＤ・燃料電池キット</a:t>
                  </a:r>
                  <a:endParaRPr kumimoji="1" lang="en-US" altLang="ja-JP" sz="1200" b="1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r>
                    <a:rPr lang="ja-JP" altLang="en-US" sz="1200" b="1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　</a:t>
                  </a:r>
                  <a:r>
                    <a:rPr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　　　　　　</a:t>
                  </a:r>
                  <a:r>
                    <a:rPr kumimoji="1"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送付</a:t>
                  </a:r>
                  <a:endParaRPr kumimoji="1" lang="en-US" altLang="ja-JP" sz="1200" b="1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r>
                    <a:rPr lang="ja-JP" altLang="en-US" sz="1200" b="1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　</a:t>
                  </a:r>
                  <a:r>
                    <a:rPr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　　　⇒</a:t>
                  </a:r>
                  <a:r>
                    <a:rPr lang="ja-JP" altLang="en-US" sz="1200" b="1" dirty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９</a:t>
                  </a:r>
                  <a:r>
                    <a:rPr lang="ja-JP" altLang="en-US" sz="12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月末ＤＶＤ提出〆切</a:t>
                  </a:r>
                  <a:endParaRPr kumimoji="1" lang="ja-JP" altLang="en-US" sz="12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25" name="角丸四角形 24"/>
                <p:cNvSpPr/>
                <p:nvPr/>
              </p:nvSpPr>
              <p:spPr>
                <a:xfrm>
                  <a:off x="399819" y="6093411"/>
                  <a:ext cx="3240360" cy="563304"/>
                </a:xfrm>
                <a:prstGeom prst="roundRect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2000" tIns="0" rIns="0" bIns="0" rtlCol="0" anchor="ctr"/>
                <a:lstStyle/>
                <a:p>
                  <a:r>
                    <a:rPr lang="ja-JP" altLang="en-US" sz="1400" b="1" dirty="0" smtClean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１２</a:t>
                  </a:r>
                  <a:r>
                    <a:rPr kumimoji="1" lang="ja-JP" altLang="en-US" sz="1400" b="1" dirty="0" smtClean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月　工作発表会・表彰式</a:t>
                  </a:r>
                  <a:endParaRPr lang="en-US" altLang="ja-JP" sz="1400" b="1" dirty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r>
                    <a:rPr lang="ja-JP" altLang="en-US" sz="1200" b="1" dirty="0" smtClean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　　森之宮水素ＳＴ情報発信拠点</a:t>
                  </a:r>
                  <a:endParaRPr lang="en-US" altLang="ja-JP" sz="1200" b="1" dirty="0" smtClean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r>
                    <a:rPr lang="ja-JP" altLang="en-US" sz="1200" b="1" dirty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　</a:t>
                  </a:r>
                  <a:r>
                    <a:rPr lang="ja-JP" altLang="en-US" sz="1200" b="1" dirty="0" smtClean="0">
                      <a:solidFill>
                        <a:schemeClr val="bg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　にて開催</a:t>
                  </a:r>
                  <a:endParaRPr lang="en-US" altLang="ja-JP" sz="1200" b="1" dirty="0" smtClean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  <p:sp>
              <p:nvSpPr>
                <p:cNvPr id="26" name="下矢印 25"/>
                <p:cNvSpPr/>
                <p:nvPr/>
              </p:nvSpPr>
              <p:spPr>
                <a:xfrm>
                  <a:off x="1727684" y="3861048"/>
                  <a:ext cx="576064" cy="216024"/>
                </a:xfrm>
                <a:prstGeom prst="downArrow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  <p:sp>
              <p:nvSpPr>
                <p:cNvPr id="27" name="下矢印 26"/>
                <p:cNvSpPr/>
                <p:nvPr/>
              </p:nvSpPr>
              <p:spPr>
                <a:xfrm>
                  <a:off x="1727684" y="4509120"/>
                  <a:ext cx="576064" cy="216024"/>
                </a:xfrm>
                <a:prstGeom prst="downArrow">
                  <a:avLst/>
                </a:prstGeom>
                <a:solidFill>
                  <a:schemeClr val="bg1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/>
                </a:p>
              </p:txBody>
            </p:sp>
          </p:grpSp>
        </p:grpSp>
        <p:sp>
          <p:nvSpPr>
            <p:cNvPr id="31" name="角丸四角形 30"/>
            <p:cNvSpPr/>
            <p:nvPr/>
          </p:nvSpPr>
          <p:spPr>
            <a:xfrm>
              <a:off x="539551" y="5205160"/>
              <a:ext cx="3240360" cy="562041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0" rIns="0" bIns="0" rtlCol="0" anchor="ctr"/>
            <a:lstStyle/>
            <a:p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１０</a:t>
              </a:r>
              <a:r>
                <a:rPr kumimoji="1"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月</a:t>
              </a:r>
              <a:r>
                <a:rPr lang="ja-JP" altLang="en-US" sz="1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二次審査（映像</a:t>
              </a:r>
              <a:r>
                <a:rPr kumimoji="1"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審査）</a:t>
              </a:r>
              <a:endParaRPr kumimoji="1" lang="en-US" altLang="ja-JP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⇒最優秀賞・優秀賞</a:t>
              </a:r>
              <a:r>
                <a:rPr lang="en-US" altLang="ja-JP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×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２</a:t>
              </a:r>
              <a:endParaRPr lang="en-US" altLang="ja-JP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  <a:p>
              <a:r>
                <a:rPr lang="ja-JP" altLang="en-US" sz="1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　　　　を選定</a:t>
              </a:r>
              <a:endParaRPr kumimoji="1" lang="en-US" altLang="ja-JP" sz="1200" b="1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32" name="下矢印 31"/>
            <p:cNvSpPr/>
            <p:nvPr/>
          </p:nvSpPr>
          <p:spPr>
            <a:xfrm>
              <a:off x="1871700" y="4975910"/>
              <a:ext cx="576063" cy="22925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33" name="下矢印 32"/>
            <p:cNvSpPr/>
            <p:nvPr/>
          </p:nvSpPr>
          <p:spPr>
            <a:xfrm>
              <a:off x="1867417" y="5744888"/>
              <a:ext cx="576063" cy="229250"/>
            </a:xfrm>
            <a:prstGeom prst="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28" y="2731621"/>
            <a:ext cx="2764409" cy="3906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2" descr="\\localhost\LIB\14 FCV(FC)\04_H27年度業務フォルダ\005_水素関連ビジネス創出基盤形成事業\水素　啓発関係・社会受容性の向上\森之宮情報発信拠点の活用\コンクール案\06　チラシ・応募要項\写真\キット\IMG_33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760330"/>
            <a:ext cx="2736304" cy="2469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3852080" y="2492896"/>
            <a:ext cx="1440000" cy="276999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燃料電池キット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971600" y="2492896"/>
            <a:ext cx="1440000" cy="276999"/>
          </a:xfrm>
          <a:prstGeom prst="rect">
            <a:avLst/>
          </a:prstGeom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チラシ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496" y="6581001"/>
            <a:ext cx="38884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 smtClean="0"/>
              <a:t>21,000</a:t>
            </a:r>
            <a:r>
              <a:rPr lang="ja-JP" altLang="en-US" sz="1200" dirty="0" smtClean="0"/>
              <a:t>部を府内全小・中学校のクラス・クラブ等に配布</a:t>
            </a:r>
            <a:endParaRPr kumimoji="1" lang="ja-JP" altLang="en-US" sz="1200" dirty="0"/>
          </a:p>
        </p:txBody>
      </p:sp>
      <p:sp>
        <p:nvSpPr>
          <p:cNvPr id="30" name="正方形/長方形 29"/>
          <p:cNvSpPr/>
          <p:nvPr/>
        </p:nvSpPr>
        <p:spPr>
          <a:xfrm>
            <a:off x="1568202" y="27899"/>
            <a:ext cx="6151932" cy="42471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2540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2311"/>
              </a:lnSpc>
              <a:defRPr/>
            </a:pP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①　水素・燃料電池工作コンクールの実施</a:t>
            </a:r>
            <a:endParaRPr lang="en-US" altLang="ja-JP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28" name="正方形/長方形 27"/>
          <p:cNvSpPr/>
          <p:nvPr/>
        </p:nvSpPr>
        <p:spPr>
          <a:xfrm>
            <a:off x="8656043" y="6669360"/>
            <a:ext cx="432048" cy="18002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5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4063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16832"/>
            <a:ext cx="3600399" cy="266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9553" y="548680"/>
            <a:ext cx="8280919" cy="57606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eaLnBrk="0" hangingPunct="0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府民の皆様へ水素エネルギーの正しい知識の普及を図るため、性質やメリット、水素社会の意義等を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掲載したパネルを作成。イベント等での展示や貸出等を実施。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1568202" y="27899"/>
            <a:ext cx="6151932" cy="42471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2540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2311"/>
              </a:lnSpc>
              <a:defRPr/>
            </a:pP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②　啓発用パネルの作成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と展示イベント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等への展示</a:t>
            </a:r>
            <a:endParaRPr lang="en-US" altLang="ja-JP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96752"/>
            <a:ext cx="2400300" cy="3200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06" y="1988840"/>
            <a:ext cx="2400300" cy="3200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618" y="2780928"/>
            <a:ext cx="2400300" cy="32004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746" y="3616727"/>
            <a:ext cx="2400300" cy="3200400"/>
          </a:xfrm>
          <a:prstGeom prst="rect">
            <a:avLst/>
          </a:prstGeom>
          <a:solidFill>
            <a:srgbClr val="002060"/>
          </a:solidFill>
          <a:ln w="6350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23" name="テキスト ボックス 22"/>
          <p:cNvSpPr txBox="1"/>
          <p:nvPr/>
        </p:nvSpPr>
        <p:spPr>
          <a:xfrm>
            <a:off x="1032787" y="6098812"/>
            <a:ext cx="1440000" cy="276999"/>
          </a:xfrm>
          <a:prstGeom prst="rect">
            <a:avLst/>
          </a:prstGeom>
          <a:ln w="9525"/>
          <a:effectLst>
            <a:outerShdw blurRad="63500" dist="38100" dir="2700000" sx="107000" sy="10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作成パネル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6262795" y="1202268"/>
            <a:ext cx="1440000" cy="276999"/>
          </a:xfrm>
          <a:prstGeom prst="rect">
            <a:avLst/>
          </a:prstGeom>
          <a:ln w="9525"/>
          <a:effectLst>
            <a:outerShdw blurRad="63500" dist="38100" dir="2700000" sx="107000" sy="10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2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展示イベント</a:t>
            </a:r>
            <a:endParaRPr kumimoji="1" lang="ja-JP" altLang="en-US" sz="12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5373434" y="1484784"/>
            <a:ext cx="2952328" cy="46166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スマートコミュニティ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Japan2016</a:t>
            </a:r>
          </a:p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28.6.15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～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17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：東京ビッグサイト）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6516216" y="6381328"/>
            <a:ext cx="2568302" cy="461665"/>
          </a:xfrm>
          <a:prstGeom prst="rect">
            <a:avLst/>
          </a:prstGeom>
          <a:noFill/>
          <a:ln w="9525">
            <a:noFill/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大阪南港エコフェスタ</a:t>
            </a:r>
            <a:r>
              <a:rPr kumimoji="1"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2016</a:t>
            </a:r>
          </a:p>
          <a:p>
            <a:pPr algn="ctr"/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28.6.4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：　大阪南港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ATC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1026" name="Picture 2" descr="C:\Users\ShimaguchiS\AppData\Local\Microsoft\Windows\Temporary Internet Files\Content.Outlook\ONLP7RQS\mirai02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441" y="4269476"/>
            <a:ext cx="2836094" cy="2127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正方形/長方形 13"/>
          <p:cNvSpPr/>
          <p:nvPr/>
        </p:nvSpPr>
        <p:spPr>
          <a:xfrm>
            <a:off x="8647966" y="44624"/>
            <a:ext cx="432048" cy="18002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6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8038122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正方形/長方形 16"/>
          <p:cNvSpPr/>
          <p:nvPr/>
        </p:nvSpPr>
        <p:spPr>
          <a:xfrm>
            <a:off x="1568202" y="27899"/>
            <a:ext cx="6151932" cy="42471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2540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lnSpc>
                <a:spcPts val="2311"/>
              </a:lnSpc>
              <a:defRPr/>
            </a:pPr>
            <a:r>
              <a:rPr lang="ja-JP" altLang="en-US" sz="2000" b="1" dirty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③</a:t>
            </a:r>
            <a:r>
              <a:rPr lang="ja-JP" altLang="en-US" sz="2000" b="1" dirty="0" smtClean="0">
                <a:latin typeface="Meiryo UI" pitchFamily="50" charset="-128"/>
                <a:ea typeface="Meiryo UI" pitchFamily="50" charset="-128"/>
                <a:cs typeface="Meiryo UI" pitchFamily="50" charset="-128"/>
              </a:rPr>
              <a:t>　大学等での講演活動</a:t>
            </a:r>
            <a:endParaRPr lang="en-US" altLang="ja-JP" sz="2000" b="1" dirty="0" smtClean="0"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95536" y="534905"/>
            <a:ext cx="8263885" cy="5898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eaLnBrk="0" hangingPunct="0"/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大学生を対象に、環境問題やエネルギーに対する理解を深めるとともに、水素社会について感心を高めてもらうことを目的に、出前授業を実施。</a:t>
            </a:r>
            <a:endParaRPr lang="ja-JP" altLang="en-US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pSp>
        <p:nvGrpSpPr>
          <p:cNvPr id="3" name="グループ化 2"/>
          <p:cNvGrpSpPr/>
          <p:nvPr/>
        </p:nvGrpSpPr>
        <p:grpSpPr>
          <a:xfrm>
            <a:off x="73134" y="1728000"/>
            <a:ext cx="4498866" cy="5102150"/>
            <a:chOff x="180000" y="1728000"/>
            <a:chExt cx="4498866" cy="51021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00" y="1728000"/>
              <a:ext cx="2194866" cy="1646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000" y="1728000"/>
              <a:ext cx="2194866" cy="1646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00" y="3456000"/>
              <a:ext cx="2194866" cy="1646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000" y="5184000"/>
              <a:ext cx="2194866" cy="1646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000" y="3456000"/>
              <a:ext cx="2194866" cy="1646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4000" y="5184000"/>
              <a:ext cx="2194866" cy="16461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4" name="テキスト ボックス 13"/>
          <p:cNvSpPr txBox="1"/>
          <p:nvPr/>
        </p:nvSpPr>
        <p:spPr>
          <a:xfrm>
            <a:off x="1403807" y="1207785"/>
            <a:ext cx="2070759" cy="276999"/>
          </a:xfrm>
          <a:prstGeom prst="rect">
            <a:avLst/>
          </a:prstGeom>
          <a:ln w="9525"/>
          <a:effectLst>
            <a:outerShdw blurRad="63500" dist="38100" dir="2700000" sx="107000" sy="10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授業のスライド（抜すい）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5957625" y="1196752"/>
            <a:ext cx="2070759" cy="276999"/>
          </a:xfrm>
          <a:prstGeom prst="rect">
            <a:avLst/>
          </a:prstGeom>
          <a:ln w="9525"/>
          <a:effectLst>
            <a:outerShdw blurRad="63500" dist="38100" dir="2700000" sx="107000" sy="107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授業風景</a:t>
            </a:r>
            <a:endParaRPr kumimoji="1"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7043" y="2162915"/>
            <a:ext cx="3361838" cy="2519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861487"/>
            <a:ext cx="3350817" cy="1939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5199659" y="1603237"/>
            <a:ext cx="3672408" cy="53124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  <a:cs typeface="ＭＳ Ｐゴシック" pitchFamily="50" charset="-128"/>
              </a:defRPr>
            </a:lvl9pPr>
          </a:lstStyle>
          <a:p>
            <a:pPr eaLnBrk="0" hangingPunct="0"/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28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年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月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19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日　大阪府立大学　現代システム科学域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「情報とサステイナビリティ」の講義で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　「水素エネルギーの こ・れ・か・ら」を講演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eaLnBrk="0" hangingPunct="0"/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　　　　　　　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8" name="正方形/長方形 17"/>
          <p:cNvSpPr/>
          <p:nvPr/>
        </p:nvSpPr>
        <p:spPr>
          <a:xfrm>
            <a:off x="8656043" y="6633356"/>
            <a:ext cx="432048" cy="18002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7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8809114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57582" y="47"/>
            <a:ext cx="9081088" cy="617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ja-JP" altLang="en-US" sz="33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33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合理的な規制緩和の推進について</a:t>
            </a:r>
            <a:endParaRPr lang="en-US" altLang="ja-JP" sz="33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94520" y="685838"/>
            <a:ext cx="8985494" cy="0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テキスト ボックス 4"/>
          <p:cNvSpPr txBox="1"/>
          <p:nvPr/>
        </p:nvSpPr>
        <p:spPr>
          <a:xfrm>
            <a:off x="251520" y="1052737"/>
            <a:ext cx="8756486" cy="15841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lIns="91394" tIns="180000" rIns="91394" bIns="45696" rtlCol="0" anchor="t" anchorCtr="0">
            <a:noAutofit/>
          </a:bodyPr>
          <a:lstStyle/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の利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活用については消防法</a:t>
            </a:r>
            <a:r>
              <a:rPr lang="ja-JP" altLang="en-US" sz="16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や高圧ガス保安法など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で規制。</a:t>
            </a:r>
            <a:endParaRPr lang="en-US" altLang="ja-JP" sz="16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現在、</a:t>
            </a:r>
            <a:r>
              <a:rPr lang="en-US" altLang="ja-JP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FCV</a:t>
            </a:r>
            <a:r>
              <a:rPr lang="ja-JP" altLang="en-US" sz="16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・水素ステーション関連で規制緩和が着々と進められているところ。</a:t>
            </a:r>
            <a:endParaRPr lang="en-US" altLang="ja-JP" sz="16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6" name="角丸四角形 5"/>
          <p:cNvSpPr/>
          <p:nvPr/>
        </p:nvSpPr>
        <p:spPr>
          <a:xfrm>
            <a:off x="539552" y="836712"/>
            <a:ext cx="1420343" cy="350026"/>
          </a:xfrm>
          <a:prstGeom prst="roundRect">
            <a:avLst>
              <a:gd name="adj" fmla="val 40663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現　　状</a:t>
            </a:r>
            <a:endParaRPr kumimoji="1"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03648" y="1791142"/>
            <a:ext cx="288032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sp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蓄圧器</a:t>
            </a:r>
            <a:r>
              <a:rPr lang="ja-JP" altLang="en-US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材質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複合材料が可能に（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H26.11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→炭素繊維の使用が可能になりコスト低減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60032" y="1772816"/>
            <a:ext cx="2718066" cy="664657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 anchorCtr="0">
            <a:noAutofit/>
          </a:bodyPr>
          <a:lstStyle/>
          <a:p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【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水素充塡ノズル</a:t>
            </a:r>
            <a:r>
              <a:rPr lang="en-US" altLang="ja-JP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】</a:t>
            </a: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ノズルの軽量化（</a:t>
            </a:r>
            <a:r>
              <a:rPr lang="en-US" altLang="ja-JP" sz="1200" dirty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H26.10</a:t>
            </a:r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）</a:t>
            </a:r>
            <a:endParaRPr lang="en-US" altLang="ja-JP" sz="1200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→安全係数緩和による重量・コスト低減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740352" y="2088466"/>
            <a:ext cx="648072" cy="276999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ja-JP" altLang="en-US" sz="1200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等々</a:t>
            </a:r>
            <a:endParaRPr lang="ja-JP" altLang="en-US" sz="1200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3" name="正方形/長方形 12"/>
          <p:cNvSpPr/>
          <p:nvPr/>
        </p:nvSpPr>
        <p:spPr>
          <a:xfrm>
            <a:off x="394245" y="4846774"/>
            <a:ext cx="8521113" cy="11969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2540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108000" bIns="0" anchor="ctr"/>
          <a:lstStyle/>
          <a:p>
            <a:pPr>
              <a:lnSpc>
                <a:spcPts val="2800"/>
              </a:lnSpc>
              <a:defRPr/>
            </a:pPr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個別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の水素プロジェクトに応じ、安全性にも配慮</a:t>
            </a:r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しつつ</a:t>
            </a:r>
            <a:endParaRPr lang="en-US" altLang="ja-JP" b="1" dirty="0" smtClean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>
              <a:lnSpc>
                <a:spcPts val="2800"/>
              </a:lnSpc>
              <a:defRPr/>
            </a:pP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規制の合理的</a:t>
            </a:r>
            <a:r>
              <a:rPr lang="ja-JP" altLang="en-US" sz="2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見直し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、</a:t>
            </a:r>
            <a:r>
              <a:rPr lang="ja-JP" altLang="en-US" sz="2400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運用の明確化</a:t>
            </a:r>
            <a:r>
              <a:rPr lang="ja-JP" altLang="en-US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を国に要望</a:t>
            </a:r>
            <a:r>
              <a:rPr lang="ja-JP" altLang="en-US" b="1" dirty="0" smtClean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するなど規制緩和を推進</a:t>
            </a:r>
            <a:endParaRPr lang="en-US" altLang="ja-JP" b="1" dirty="0" smtClean="0">
              <a:solidFill>
                <a:schemeClr val="bg1"/>
              </a:solidFill>
              <a:latin typeface="Meiryo UI" pitchFamily="50" charset="-128"/>
              <a:ea typeface="Meiryo UI" pitchFamily="50" charset="-128"/>
              <a:cs typeface="Meiryo UI" pitchFamily="50" charset="-128"/>
            </a:endParaRPr>
          </a:p>
        </p:txBody>
      </p:sp>
      <p:sp>
        <p:nvSpPr>
          <p:cNvPr id="3" name="下矢印 2"/>
          <p:cNvSpPr/>
          <p:nvPr/>
        </p:nvSpPr>
        <p:spPr>
          <a:xfrm>
            <a:off x="3730803" y="2492896"/>
            <a:ext cx="1712925" cy="2353878"/>
          </a:xfrm>
          <a:prstGeom prst="downArrow">
            <a:avLst>
              <a:gd name="adj1" fmla="val 50000"/>
              <a:gd name="adj2" fmla="val 2114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角丸四角形 13"/>
          <p:cNvSpPr/>
          <p:nvPr/>
        </p:nvSpPr>
        <p:spPr>
          <a:xfrm>
            <a:off x="1249723" y="3068960"/>
            <a:ext cx="6552728" cy="1008112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水素エネルギーの普及を図るためには、</a:t>
            </a:r>
            <a:endParaRPr lang="en-US" altLang="ja-JP" sz="1600" b="1" dirty="0" smtClean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pPr algn="ctr"/>
            <a:r>
              <a:rPr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構成機器等などのコストダウン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や</a:t>
            </a:r>
            <a:r>
              <a:rPr kumimoji="1" lang="ja-JP" altLang="en-US" sz="20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技術開発</a:t>
            </a:r>
            <a:r>
              <a:rPr kumimoji="1"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が必要</a:t>
            </a:r>
            <a:endParaRPr kumimoji="1" lang="ja-JP" altLang="en-US" sz="1600" b="1" dirty="0"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2" name="正方形/長方形 11"/>
          <p:cNvSpPr/>
          <p:nvPr/>
        </p:nvSpPr>
        <p:spPr>
          <a:xfrm>
            <a:off x="8676456" y="44624"/>
            <a:ext cx="432048" cy="18002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ja-JP" altLang="en-US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８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9285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角丸四角形 1"/>
          <p:cNvSpPr/>
          <p:nvPr/>
        </p:nvSpPr>
        <p:spPr>
          <a:xfrm>
            <a:off x="157582" y="47"/>
            <a:ext cx="9081088" cy="6171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ja-JP" altLang="en-US" sz="33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　</a:t>
            </a:r>
            <a:r>
              <a:rPr lang="ja-JP" altLang="en-US" sz="33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会議の開催スケジュールについて</a:t>
            </a:r>
            <a:endParaRPr lang="en-US" altLang="ja-JP" sz="33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cxnSp>
        <p:nvCxnSpPr>
          <p:cNvPr id="4" name="直線コネクタ 3"/>
          <p:cNvCxnSpPr/>
          <p:nvPr/>
        </p:nvCxnSpPr>
        <p:spPr>
          <a:xfrm>
            <a:off x="94520" y="685838"/>
            <a:ext cx="8985494" cy="0"/>
          </a:xfrm>
          <a:prstGeom prst="line">
            <a:avLst/>
          </a:prstGeom>
          <a:ln w="1016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正方形/長方形 40"/>
          <p:cNvSpPr/>
          <p:nvPr/>
        </p:nvSpPr>
        <p:spPr>
          <a:xfrm>
            <a:off x="179512" y="764704"/>
            <a:ext cx="8782306" cy="1080120"/>
          </a:xfrm>
          <a:prstGeom prst="rect">
            <a:avLst/>
          </a:prstGeom>
          <a:noFill/>
        </p:spPr>
        <p:txBody>
          <a:bodyPr wrap="square" anchor="ctr" anchorCtr="0">
            <a:noAutofit/>
          </a:bodyPr>
          <a:lstStyle/>
          <a:p>
            <a:r>
              <a:rPr lang="ja-JP" altLang="en-US" sz="20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概ね年２回ペースで開催。</a:t>
            </a:r>
            <a:endParaRPr lang="en-US" altLang="ja-JP" sz="20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毎回の会議で、新しい取組が提案できるよう、民間事業者の提案を随時受け付け、</a:t>
            </a:r>
            <a:endParaRPr lang="en-US" altLang="ja-JP" sz="2000" b="1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  <a:p>
            <a:r>
              <a:rPr lang="ja-JP" altLang="en-US" sz="20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実現に向けた個別研究会立上げに向けた調整を継続的に行う。</a:t>
            </a:r>
            <a:endParaRPr lang="ja-JP" altLang="en-US" sz="20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  <p:graphicFrame>
        <p:nvGraphicFramePr>
          <p:cNvPr id="44" name="表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021443"/>
              </p:ext>
            </p:extLst>
          </p:nvPr>
        </p:nvGraphicFramePr>
        <p:xfrm>
          <a:off x="584683" y="1860466"/>
          <a:ext cx="8235789" cy="44488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35789"/>
              </a:tblGrid>
              <a:tr h="217954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4174534">
                <a:tc>
                  <a:txBody>
                    <a:bodyPr/>
                    <a:lstStyle/>
                    <a:p>
                      <a:pPr algn="ctr"/>
                      <a:endParaRPr kumimoji="1" lang="ja-JP" altLang="en-US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Meiryo UI" panose="020B0604030504040204" pitchFamily="50" charset="-128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グループ化 2"/>
          <p:cNvGrpSpPr/>
          <p:nvPr/>
        </p:nvGrpSpPr>
        <p:grpSpPr>
          <a:xfrm>
            <a:off x="971600" y="1835524"/>
            <a:ext cx="6624736" cy="4185764"/>
            <a:chOff x="971600" y="1835524"/>
            <a:chExt cx="6624736" cy="4185764"/>
          </a:xfrm>
        </p:grpSpPr>
        <p:grpSp>
          <p:nvGrpSpPr>
            <p:cNvPr id="45" name="グループ化 44"/>
            <p:cNvGrpSpPr/>
            <p:nvPr/>
          </p:nvGrpSpPr>
          <p:grpSpPr>
            <a:xfrm>
              <a:off x="971600" y="2204864"/>
              <a:ext cx="6624736" cy="3816424"/>
              <a:chOff x="971600" y="1052736"/>
              <a:chExt cx="6624736" cy="4968552"/>
            </a:xfrm>
          </p:grpSpPr>
          <p:sp>
            <p:nvSpPr>
              <p:cNvPr id="46" name="角丸四角形 45"/>
              <p:cNvSpPr/>
              <p:nvPr/>
            </p:nvSpPr>
            <p:spPr>
              <a:xfrm>
                <a:off x="971600" y="1124744"/>
                <a:ext cx="1464384" cy="3888432"/>
              </a:xfrm>
              <a:prstGeom prst="roundRect">
                <a:avLst>
                  <a:gd name="adj" fmla="val 1101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50800" dir="3600000" sx="102000" sy="102000" algn="tl" rotWithShape="0">
                  <a:prstClr val="black">
                    <a:alpha val="46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59756" tIns="29878" rIns="59756" bIns="29878" anchor="ctr"/>
              <a:lstStyle/>
              <a:p>
                <a:pPr algn="ctr" defTabSz="838786">
                  <a:defRPr/>
                </a:pPr>
                <a:r>
                  <a:rPr lang="ja-JP" altLang="en-US" sz="1400" b="1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Ｈ</a:t>
                </a:r>
                <a:r>
                  <a:rPr lang="en-US" altLang="ja-JP" sz="1100" b="1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2</a:t>
                </a:r>
                <a:r>
                  <a:rPr lang="ja-JP" altLang="en-US" sz="1400" b="1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Ｏｓａｋａビジョン推進会議への参画意向</a:t>
                </a:r>
                <a:endParaRPr lang="en-US" altLang="ja-JP" sz="1400" b="1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r>
                  <a:rPr lang="ja-JP" altLang="en-US" sz="1400" b="1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確認</a:t>
                </a:r>
                <a:endParaRPr lang="en-US" altLang="ja-JP" sz="1400" b="1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defTabSz="838786">
                  <a:defRPr/>
                </a:pPr>
                <a:endParaRPr lang="en-US" altLang="ja-JP" sz="1400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defTabSz="838786">
                  <a:defRPr/>
                </a:pPr>
                <a:endParaRPr lang="en-US" altLang="ja-JP" sz="1400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defTabSz="838786">
                  <a:defRPr/>
                </a:pPr>
                <a:r>
                  <a:rPr lang="en-US" altLang="ja-JP" sz="1400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※</a:t>
                </a:r>
                <a:r>
                  <a:rPr lang="ja-JP" altLang="en-US" sz="1400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参画を</a:t>
                </a:r>
                <a:r>
                  <a:rPr lang="ja-JP" altLang="en-US" sz="1400" dirty="0" err="1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希望す</a:t>
                </a:r>
                <a:endParaRPr lang="en-US" altLang="ja-JP" sz="1400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defTabSz="838786">
                  <a:defRPr/>
                </a:pPr>
                <a:r>
                  <a:rPr lang="ja-JP" altLang="en-US" sz="1400" dirty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　</a:t>
                </a:r>
                <a:r>
                  <a:rPr lang="ja-JP" altLang="en-US" sz="1400" dirty="0" err="1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る</a:t>
                </a:r>
                <a:r>
                  <a:rPr lang="ja-JP" altLang="en-US" sz="1400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事業者につい</a:t>
                </a:r>
                <a:endParaRPr lang="en-US" altLang="ja-JP" sz="1400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defTabSz="838786">
                  <a:defRPr/>
                </a:pPr>
                <a:r>
                  <a:rPr lang="ja-JP" altLang="en-US" sz="1400" dirty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　</a:t>
                </a:r>
                <a:r>
                  <a:rPr lang="ja-JP" altLang="en-US" sz="1400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ては、第</a:t>
                </a:r>
                <a:r>
                  <a:rPr lang="en-US" altLang="ja-JP" sz="1400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1</a:t>
                </a:r>
                <a:r>
                  <a:rPr lang="ja-JP" altLang="en-US" sz="1400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回会</a:t>
                </a:r>
                <a:endParaRPr lang="en-US" altLang="ja-JP" sz="1400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defTabSz="838786">
                  <a:defRPr/>
                </a:pPr>
                <a:r>
                  <a:rPr lang="ja-JP" altLang="en-US" sz="1400" dirty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　</a:t>
                </a:r>
                <a:r>
                  <a:rPr lang="ja-JP" altLang="en-US" sz="1400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議以降も継続</a:t>
                </a:r>
                <a:endParaRPr lang="en-US" altLang="ja-JP" sz="1400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defTabSz="838786">
                  <a:defRPr/>
                </a:pPr>
                <a:r>
                  <a:rPr lang="ja-JP" altLang="en-US" sz="1400" dirty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　</a:t>
                </a:r>
                <a:r>
                  <a:rPr lang="ja-JP" altLang="en-US" sz="1400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的に対応</a:t>
                </a:r>
                <a:endParaRPr lang="en-US" altLang="ja-JP" sz="1400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47" name="角丸四角形 46"/>
              <p:cNvSpPr/>
              <p:nvPr/>
            </p:nvSpPr>
            <p:spPr>
              <a:xfrm>
                <a:off x="2627784" y="1124744"/>
                <a:ext cx="1278510" cy="4896544"/>
              </a:xfrm>
              <a:prstGeom prst="roundRect">
                <a:avLst>
                  <a:gd name="adj" fmla="val 1101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8100" dist="25400" dir="2700000" sx="101000" sy="101000" algn="tl" rotWithShape="0">
                  <a:prstClr val="black">
                    <a:alpha val="43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59756" tIns="29878" rIns="59756" bIns="29878" anchor="ctr"/>
              <a:lstStyle/>
              <a:p>
                <a:pPr algn="ctr" defTabSz="838786">
                  <a:defRPr/>
                </a:pPr>
                <a:r>
                  <a:rPr lang="ja-JP" altLang="en-US" b="1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第</a:t>
                </a:r>
                <a:r>
                  <a:rPr lang="en-US" altLang="ja-JP" b="1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1</a:t>
                </a:r>
                <a:r>
                  <a:rPr lang="ja-JP" altLang="en-US" b="1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回</a:t>
                </a:r>
                <a:endParaRPr lang="en-US" altLang="ja-JP" b="1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r>
                  <a:rPr lang="ja-JP" altLang="en-US" b="1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会議</a:t>
                </a:r>
                <a:endParaRPr lang="en-US" altLang="ja-JP" b="1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b="1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48" name="角丸四角形 47"/>
              <p:cNvSpPr/>
              <p:nvPr/>
            </p:nvSpPr>
            <p:spPr>
              <a:xfrm>
                <a:off x="2843808" y="3933055"/>
                <a:ext cx="936104" cy="1872208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ja-JP" altLang="en-US" sz="11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会議</a:t>
                </a:r>
                <a:endParaRPr lang="en-US" altLang="ja-JP" sz="11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11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立上げ</a:t>
                </a:r>
                <a:endParaRPr lang="en-US" altLang="ja-JP" sz="11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endParaRPr lang="en-US" altLang="ja-JP" sz="1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11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今年度の</a:t>
                </a:r>
                <a:endParaRPr lang="en-US" altLang="ja-JP" sz="1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11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取組概要</a:t>
                </a:r>
                <a:endParaRPr kumimoji="1" lang="en-US" altLang="ja-JP" sz="1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endPara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49" name="角丸四角形 48"/>
              <p:cNvSpPr/>
              <p:nvPr/>
            </p:nvSpPr>
            <p:spPr>
              <a:xfrm>
                <a:off x="4788024" y="1052736"/>
                <a:ext cx="792088" cy="4536503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eaVert" lIns="0" tIns="0" rIns="0" bIns="0" rtlCol="0" anchor="ctr"/>
              <a:lstStyle/>
              <a:p>
                <a:pPr algn="ctr"/>
                <a:r>
                  <a:rPr kumimoji="1" lang="ja-JP" altLang="en-US" b="1" dirty="0" smtClean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国際カンファレンス</a:t>
                </a:r>
                <a:endParaRPr kumimoji="1" lang="en-US" altLang="ja-JP" b="1" dirty="0" smtClean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kumimoji="1" lang="ja-JP" altLang="en-US" b="1" dirty="0" smtClean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（</a:t>
                </a:r>
                <a:r>
                  <a:rPr kumimoji="1" lang="en-US" altLang="ja-JP" b="1" dirty="0" smtClean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28</a:t>
                </a:r>
                <a:r>
                  <a:rPr kumimoji="1" lang="ja-JP" altLang="en-US" b="1" dirty="0" smtClean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年</a:t>
                </a:r>
                <a:r>
                  <a:rPr kumimoji="1" lang="en-US" altLang="ja-JP" b="1" dirty="0" smtClean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9</a:t>
                </a:r>
                <a:r>
                  <a:rPr kumimoji="1" lang="ja-JP" altLang="en-US" b="1" dirty="0" smtClean="0">
                    <a:solidFill>
                      <a:schemeClr val="bg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月６～８日）</a:t>
                </a:r>
                <a:endParaRPr kumimoji="1" lang="ja-JP" altLang="en-US" b="1" dirty="0">
                  <a:solidFill>
                    <a:schemeClr val="bg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sp>
            <p:nvSpPr>
              <p:cNvPr id="50" name="角丸四角形 49"/>
              <p:cNvSpPr/>
              <p:nvPr/>
            </p:nvSpPr>
            <p:spPr>
              <a:xfrm>
                <a:off x="6310980" y="1124744"/>
                <a:ext cx="1285356" cy="4896544"/>
              </a:xfrm>
              <a:prstGeom prst="roundRect">
                <a:avLst>
                  <a:gd name="adj" fmla="val 11017"/>
                </a:avLst>
              </a:prstGeom>
              <a:solidFill>
                <a:schemeClr val="bg1"/>
              </a:solidFill>
              <a:ln>
                <a:noFill/>
              </a:ln>
              <a:effectLst>
                <a:outerShdw blurRad="38100" dist="25400" dir="2700000" sx="101000" sy="101000" algn="tl" rotWithShape="0">
                  <a:prstClr val="black">
                    <a:alpha val="43000"/>
                  </a:prstClr>
                </a:outerShdw>
              </a:effectLst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lIns="59756" tIns="29878" rIns="59756" bIns="29878" anchor="ctr"/>
              <a:lstStyle/>
              <a:p>
                <a:pPr algn="ctr" defTabSz="838786">
                  <a:defRPr/>
                </a:pPr>
                <a:r>
                  <a:rPr lang="ja-JP" altLang="en-US" b="1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第２回</a:t>
                </a:r>
                <a:endParaRPr lang="en-US" altLang="ja-JP" b="1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r>
                  <a:rPr lang="ja-JP" altLang="en-US" b="1" dirty="0" smtClean="0">
                    <a:solidFill>
                      <a:schemeClr val="tx1"/>
                    </a:solidFill>
                    <a:latin typeface="Meiryo UI" pitchFamily="50" charset="-128"/>
                    <a:ea typeface="Meiryo UI" pitchFamily="50" charset="-128"/>
                    <a:cs typeface="Meiryo UI" pitchFamily="50" charset="-128"/>
                  </a:rPr>
                  <a:t>会議</a:t>
                </a:r>
                <a:endParaRPr lang="en-US" altLang="ja-JP" b="1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sz="1400" b="1" dirty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  <a:p>
                <a:pPr algn="ctr" defTabSz="838786">
                  <a:defRPr/>
                </a:pPr>
                <a:endParaRPr lang="en-US" altLang="ja-JP" b="1" dirty="0" smtClean="0">
                  <a:solidFill>
                    <a:schemeClr val="tx1"/>
                  </a:solidFill>
                  <a:latin typeface="Meiryo UI" pitchFamily="50" charset="-128"/>
                  <a:ea typeface="Meiryo UI" pitchFamily="50" charset="-128"/>
                  <a:cs typeface="Meiryo UI" pitchFamily="50" charset="-128"/>
                </a:endParaRPr>
              </a:p>
            </p:txBody>
          </p:sp>
          <p:sp>
            <p:nvSpPr>
              <p:cNvPr id="51" name="角丸四角形 50"/>
              <p:cNvSpPr/>
              <p:nvPr/>
            </p:nvSpPr>
            <p:spPr>
              <a:xfrm>
                <a:off x="6444208" y="3933055"/>
                <a:ext cx="936104" cy="194421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ja-JP" altLang="en-US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ビジョンの</a:t>
                </a:r>
                <a:endParaRPr lang="en-US" altLang="ja-JP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1200" b="1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進捗管理</a:t>
                </a:r>
                <a:endParaRPr lang="en-US" altLang="ja-JP" sz="1200" b="1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>
                  <a:lnSpc>
                    <a:spcPts val="800"/>
                  </a:lnSpc>
                </a:pPr>
                <a:endParaRPr lang="en-US" altLang="ja-JP" sz="1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11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・今年度の</a:t>
                </a:r>
                <a:endParaRPr lang="en-US" altLang="ja-JP" sz="1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11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　取組報告</a:t>
                </a:r>
                <a:endParaRPr lang="en-US" altLang="ja-JP" sz="1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>
                  <a:lnSpc>
                    <a:spcPts val="800"/>
                  </a:lnSpc>
                </a:pPr>
                <a:endParaRPr kumimoji="1" lang="en-US" altLang="ja-JP" sz="1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11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・来年度の</a:t>
                </a:r>
                <a:endParaRPr lang="en-US" altLang="ja-JP" sz="1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11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取組の</a:t>
                </a:r>
                <a:endParaRPr lang="en-US" altLang="ja-JP" sz="1100" dirty="0" smtClean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 algn="ctr"/>
                <a:r>
                  <a:rPr lang="ja-JP" altLang="en-US" sz="1100" dirty="0" smtClean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方向性</a:t>
                </a:r>
                <a:endParaRPr kumimoji="1" lang="ja-JP" altLang="en-US" sz="11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grpSp>
            <p:nvGrpSpPr>
              <p:cNvPr id="52" name="グループ化 51"/>
              <p:cNvGrpSpPr/>
              <p:nvPr/>
            </p:nvGrpSpPr>
            <p:grpSpPr>
              <a:xfrm>
                <a:off x="3827484" y="1484784"/>
                <a:ext cx="870276" cy="2798027"/>
                <a:chOff x="3827484" y="1598228"/>
                <a:chExt cx="870276" cy="2798027"/>
              </a:xfrm>
            </p:grpSpPr>
            <p:sp>
              <p:nvSpPr>
                <p:cNvPr id="53" name="右矢印 52"/>
                <p:cNvSpPr/>
                <p:nvPr/>
              </p:nvSpPr>
              <p:spPr>
                <a:xfrm>
                  <a:off x="3833664" y="1598228"/>
                  <a:ext cx="864096" cy="2798027"/>
                </a:xfrm>
                <a:prstGeom prst="rightArrow">
                  <a:avLst>
                    <a:gd name="adj1" fmla="val 79861"/>
                    <a:gd name="adj2" fmla="val 42298"/>
                  </a:avLst>
                </a:prstGeom>
                <a:gradFill flip="none" rotWithShape="1">
                  <a:gsLst>
                    <a:gs pos="0">
                      <a:schemeClr val="accent1">
                        <a:lumMod val="20000"/>
                        <a:lumOff val="80000"/>
                      </a:schemeClr>
                    </a:gs>
                    <a:gs pos="50000">
                      <a:schemeClr val="tx2">
                        <a:lumMod val="60000"/>
                        <a:lumOff val="40000"/>
                      </a:schemeClr>
                    </a:gs>
                    <a:gs pos="100000">
                      <a:schemeClr val="accent1">
                        <a:lumMod val="75000"/>
                      </a:schemeClr>
                    </a:gs>
                  </a:gsLst>
                  <a:lin ang="2700000" scaled="1"/>
                  <a:tileRect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54" name="角丸四角形 53"/>
                <p:cNvSpPr/>
                <p:nvPr/>
              </p:nvSpPr>
              <p:spPr>
                <a:xfrm>
                  <a:off x="3827484" y="1947979"/>
                  <a:ext cx="744516" cy="2098521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vert="horz" lIns="0" tIns="0" rIns="0" bIns="0" rtlCol="0" anchor="ctr"/>
                <a:lstStyle/>
                <a:p>
                  <a:pPr algn="ctr"/>
                  <a:r>
                    <a:rPr kumimoji="1" lang="ja-JP" altLang="en-US" sz="14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カンファ</a:t>
                  </a:r>
                  <a:endParaRPr kumimoji="1" lang="en-US" altLang="ja-JP" sz="1400" b="1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 algn="ctr"/>
                  <a:r>
                    <a:rPr kumimoji="1" lang="ja-JP" altLang="en-US" sz="14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レンスで</a:t>
                  </a:r>
                  <a:endParaRPr kumimoji="1" lang="en-US" altLang="ja-JP" sz="1400" b="1" dirty="0" smtClean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  <a:p>
                  <a:pPr algn="ctr"/>
                  <a:r>
                    <a:rPr kumimoji="1" lang="ja-JP" altLang="en-US" sz="1400" b="1" dirty="0" smtClean="0">
                      <a:solidFill>
                        <a:schemeClr val="tx1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  <a:cs typeface="Meiryo UI" panose="020B0604030504040204" pitchFamily="50" charset="-128"/>
                    </a:rPr>
                    <a:t>取組を打出し</a:t>
                  </a:r>
                  <a:endParaRPr kumimoji="1" lang="ja-JP" altLang="en-US" sz="1400" b="1" dirty="0">
                    <a:solidFill>
                      <a:schemeClr val="tx1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endParaRPr>
                </a:p>
              </p:txBody>
            </p:sp>
          </p:grpSp>
        </p:grpSp>
        <p:sp>
          <p:nvSpPr>
            <p:cNvPr id="56" name="角丸四角形 55"/>
            <p:cNvSpPr/>
            <p:nvPr/>
          </p:nvSpPr>
          <p:spPr>
            <a:xfrm>
              <a:off x="4800384" y="1844824"/>
              <a:ext cx="707720" cy="269373"/>
            </a:xfrm>
            <a:prstGeom prst="roundRect">
              <a:avLst>
                <a:gd name="adj" fmla="val 320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altLang="ja-JP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28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</a:t>
              </a:r>
              <a:r>
                <a:rPr lang="en-US" altLang="ja-JP" sz="1200" b="1" dirty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9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月</a:t>
              </a:r>
              <a:endPara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7" name="角丸四角形 56"/>
            <p:cNvSpPr/>
            <p:nvPr/>
          </p:nvSpPr>
          <p:spPr>
            <a:xfrm>
              <a:off x="6516216" y="1835524"/>
              <a:ext cx="1001932" cy="278674"/>
            </a:xfrm>
            <a:prstGeom prst="roundRect">
              <a:avLst>
                <a:gd name="adj" fmla="val 320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altLang="ja-JP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29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</a:t>
              </a:r>
              <a:r>
                <a:rPr lang="en-US" altLang="ja-JP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1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月～</a:t>
              </a:r>
              <a:endPara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  <p:sp>
          <p:nvSpPr>
            <p:cNvPr id="58" name="角丸四角形 57"/>
            <p:cNvSpPr/>
            <p:nvPr/>
          </p:nvSpPr>
          <p:spPr>
            <a:xfrm>
              <a:off x="2822673" y="1849811"/>
              <a:ext cx="923744" cy="269373"/>
            </a:xfrm>
            <a:prstGeom prst="roundRect">
              <a:avLst>
                <a:gd name="adj" fmla="val 3208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altLang="ja-JP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28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年</a:t>
              </a:r>
              <a:r>
                <a:rPr lang="en-US" altLang="ja-JP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8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月</a:t>
              </a:r>
              <a:r>
                <a:rPr lang="en-US" altLang="ja-JP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9</a:t>
              </a:r>
              <a:r>
                <a:rPr lang="ja-JP" altLang="en-US" sz="1200" b="1" dirty="0" smtClean="0">
                  <a:solidFill>
                    <a:schemeClr val="tx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日</a:t>
              </a:r>
              <a:endParaRPr lang="ja-JP" altLang="en-US" sz="1200" b="1" dirty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20" name="正方形/長方形 19"/>
          <p:cNvSpPr/>
          <p:nvPr/>
        </p:nvSpPr>
        <p:spPr>
          <a:xfrm>
            <a:off x="8656043" y="6597352"/>
            <a:ext cx="432048" cy="180020"/>
          </a:xfrm>
          <a:prstGeom prst="rect">
            <a:avLst/>
          </a:prstGeom>
          <a:noFill/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kumimoji="1" lang="en-US" altLang="ja-JP" sz="1200" dirty="0" smtClean="0">
                <a:solidFill>
                  <a:schemeClr val="tx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9</a:t>
            </a:r>
            <a:endParaRPr kumimoji="1" lang="ja-JP" altLang="en-US" sz="1200" dirty="0">
              <a:solidFill>
                <a:schemeClr val="tx1"/>
              </a:solidFill>
              <a:latin typeface="Meiryo UI" panose="020B0604030504040204" pitchFamily="50" charset="-128"/>
              <a:ea typeface="Meiryo UI" panose="020B0604030504040204" pitchFamily="50" charset="-128"/>
              <a:cs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32833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663237A24F3F94C925F262842A8B4AC" ma:contentTypeVersion="0" ma:contentTypeDescription="新しいドキュメントを作成します。" ma:contentTypeScope="" ma:versionID="32187d93afc5afb35397fc70b3d068cd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4cff559f9a06213828a8956bc5bb22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 ma:readOnly="true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680FCDC-D007-48B3-AC28-84D9433BFDD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6D1ABAA-A4A1-40D5-A577-3057D7B595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726EFAD-2FB7-4BBC-BAAD-3E305367E0CB}">
  <ds:schemaRefs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4033</TotalTime>
  <Words>734</Words>
  <Application>Microsoft Office PowerPoint</Application>
  <PresentationFormat>画面に合わせる (4:3)</PresentationFormat>
  <Paragraphs>186</Paragraphs>
  <Slides>9</Slides>
  <Notes>3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〜関⻄イノベーション国際戦略総合特区事業〜 『バッテリー戦略研究センターのご紹介』 </dc:title>
  <dc:creator>大阪府</dc:creator>
  <cp:lastModifiedBy>嶋口　真一</cp:lastModifiedBy>
  <cp:revision>507</cp:revision>
  <cp:lastPrinted>2016-08-08T06:47:58Z</cp:lastPrinted>
  <dcterms:created xsi:type="dcterms:W3CDTF">2013-05-24T01:37:52Z</dcterms:created>
  <dcterms:modified xsi:type="dcterms:W3CDTF">2016-08-10T01:18:37Z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0x0101005663237A24F3F94C925F262842A8B4AC</vt:lpwstr>
  </property>
</Properties>
</file>