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2" r:id="rId2"/>
    <p:sldId id="334" r:id="rId3"/>
    <p:sldId id="317" r:id="rId4"/>
    <p:sldId id="321" r:id="rId5"/>
    <p:sldId id="328" r:id="rId6"/>
    <p:sldId id="327" r:id="rId7"/>
    <p:sldId id="320" r:id="rId8"/>
    <p:sldId id="325" r:id="rId9"/>
    <p:sldId id="319" r:id="rId10"/>
    <p:sldId id="329" r:id="rId11"/>
  </p:sldIdLst>
  <p:sldSz cx="15481300" cy="10261600"/>
  <p:notesSz cx="9939338" cy="6807200"/>
  <p:defaultTextStyle>
    <a:defPPr>
      <a:defRPr lang="ja-JP"/>
    </a:defPPr>
    <a:lvl1pPr marL="0" algn="l" defTabSz="1439812" rtl="0" eaLnBrk="1" latinLnBrk="0" hangingPunct="1">
      <a:defRPr kumimoji="1" sz="3000" kern="1200">
        <a:solidFill>
          <a:schemeClr val="tx1"/>
        </a:solidFill>
        <a:latin typeface="+mn-lt"/>
        <a:ea typeface="+mn-ea"/>
        <a:cs typeface="+mn-cs"/>
      </a:defRPr>
    </a:lvl1pPr>
    <a:lvl2pPr marL="719907" algn="l" defTabSz="1439812" rtl="0" eaLnBrk="1" latinLnBrk="0" hangingPunct="1">
      <a:defRPr kumimoji="1" sz="3000" kern="1200">
        <a:solidFill>
          <a:schemeClr val="tx1"/>
        </a:solidFill>
        <a:latin typeface="+mn-lt"/>
        <a:ea typeface="+mn-ea"/>
        <a:cs typeface="+mn-cs"/>
      </a:defRPr>
    </a:lvl2pPr>
    <a:lvl3pPr marL="1439812" algn="l" defTabSz="1439812" rtl="0" eaLnBrk="1" latinLnBrk="0" hangingPunct="1">
      <a:defRPr kumimoji="1" sz="3000" kern="1200">
        <a:solidFill>
          <a:schemeClr val="tx1"/>
        </a:solidFill>
        <a:latin typeface="+mn-lt"/>
        <a:ea typeface="+mn-ea"/>
        <a:cs typeface="+mn-cs"/>
      </a:defRPr>
    </a:lvl3pPr>
    <a:lvl4pPr marL="2159720" algn="l" defTabSz="1439812" rtl="0" eaLnBrk="1" latinLnBrk="0" hangingPunct="1">
      <a:defRPr kumimoji="1" sz="3000" kern="1200">
        <a:solidFill>
          <a:schemeClr val="tx1"/>
        </a:solidFill>
        <a:latin typeface="+mn-lt"/>
        <a:ea typeface="+mn-ea"/>
        <a:cs typeface="+mn-cs"/>
      </a:defRPr>
    </a:lvl4pPr>
    <a:lvl5pPr marL="2879627" algn="l" defTabSz="1439812" rtl="0" eaLnBrk="1" latinLnBrk="0" hangingPunct="1">
      <a:defRPr kumimoji="1" sz="3000" kern="1200">
        <a:solidFill>
          <a:schemeClr val="tx1"/>
        </a:solidFill>
        <a:latin typeface="+mn-lt"/>
        <a:ea typeface="+mn-ea"/>
        <a:cs typeface="+mn-cs"/>
      </a:defRPr>
    </a:lvl5pPr>
    <a:lvl6pPr marL="3599533" algn="l" defTabSz="1439812" rtl="0" eaLnBrk="1" latinLnBrk="0" hangingPunct="1">
      <a:defRPr kumimoji="1" sz="3000" kern="1200">
        <a:solidFill>
          <a:schemeClr val="tx1"/>
        </a:solidFill>
        <a:latin typeface="+mn-lt"/>
        <a:ea typeface="+mn-ea"/>
        <a:cs typeface="+mn-cs"/>
      </a:defRPr>
    </a:lvl6pPr>
    <a:lvl7pPr marL="4319439" algn="l" defTabSz="1439812" rtl="0" eaLnBrk="1" latinLnBrk="0" hangingPunct="1">
      <a:defRPr kumimoji="1" sz="3000" kern="1200">
        <a:solidFill>
          <a:schemeClr val="tx1"/>
        </a:solidFill>
        <a:latin typeface="+mn-lt"/>
        <a:ea typeface="+mn-ea"/>
        <a:cs typeface="+mn-cs"/>
      </a:defRPr>
    </a:lvl7pPr>
    <a:lvl8pPr marL="5039345" algn="l" defTabSz="1439812" rtl="0" eaLnBrk="1" latinLnBrk="0" hangingPunct="1">
      <a:defRPr kumimoji="1" sz="3000" kern="1200">
        <a:solidFill>
          <a:schemeClr val="tx1"/>
        </a:solidFill>
        <a:latin typeface="+mn-lt"/>
        <a:ea typeface="+mn-ea"/>
        <a:cs typeface="+mn-cs"/>
      </a:defRPr>
    </a:lvl8pPr>
    <a:lvl9pPr marL="5759251" algn="l" defTabSz="1439812" rtl="0" eaLnBrk="1" latinLnBrk="0" hangingPunct="1">
      <a:defRPr kumimoji="1"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66FF66"/>
    <a:srgbClr val="66FF99"/>
    <a:srgbClr val="FF99CC"/>
    <a:srgbClr val="66FF33"/>
    <a:srgbClr val="FF0066"/>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9" autoAdjust="0"/>
    <p:restoredTop sz="94604" autoAdjust="0"/>
  </p:normalViewPr>
  <p:slideViewPr>
    <p:cSldViewPr>
      <p:cViewPr>
        <p:scale>
          <a:sx n="50" d="100"/>
          <a:sy n="50" d="100"/>
        </p:scale>
        <p:origin x="-1038" y="-90"/>
      </p:cViewPr>
      <p:guideLst>
        <p:guide orient="horz" pos="3232"/>
        <p:guide pos="4877"/>
      </p:guideLst>
    </p:cSldViewPr>
  </p:slideViewPr>
  <p:notesTextViewPr>
    <p:cViewPr>
      <p:scale>
        <a:sx n="1" d="1"/>
        <a:sy n="1" d="1"/>
      </p:scale>
      <p:origin x="0" y="0"/>
    </p:cViewPr>
  </p:notesTextViewPr>
  <p:notesViewPr>
    <p:cSldViewPr>
      <p:cViewPr varScale="1">
        <p:scale>
          <a:sx n="51" d="100"/>
          <a:sy n="51" d="100"/>
        </p:scale>
        <p:origin x="-1782" y="-90"/>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スライド イメージ プレースホルダー 10"/>
          <p:cNvSpPr>
            <a:spLocks noGrp="1" noRot="1" noChangeAspect="1"/>
          </p:cNvSpPr>
          <p:nvPr>
            <p:ph type="sldImg" idx="2"/>
          </p:nvPr>
        </p:nvSpPr>
        <p:spPr>
          <a:xfrm>
            <a:off x="-149225" y="17463"/>
            <a:ext cx="10240963" cy="6789737"/>
          </a:xfrm>
          <a:prstGeom prst="rect">
            <a:avLst/>
          </a:prstGeom>
          <a:noFill/>
          <a:ln w="12700">
            <a:solidFill>
              <a:prstClr val="black"/>
            </a:solidFill>
          </a:ln>
        </p:spPr>
        <p:txBody>
          <a:bodyPr vert="horz" lIns="62993" tIns="31497" rIns="62993" bIns="31497" rtlCol="0" anchor="ctr"/>
          <a:lstStyle/>
          <a:p>
            <a:endParaRPr lang="ja-JP" altLang="en-US"/>
          </a:p>
        </p:txBody>
      </p:sp>
    </p:spTree>
    <p:extLst>
      <p:ext uri="{BB962C8B-B14F-4D97-AF65-F5344CB8AC3E}">
        <p14:creationId xmlns:p14="http://schemas.microsoft.com/office/powerpoint/2010/main" val="1330221120"/>
      </p:ext>
    </p:extLst>
  </p:cSld>
  <p:clrMap bg1="lt1" tx1="dk1" bg2="lt2" tx2="dk2" accent1="accent1" accent2="accent2" accent3="accent3" accent4="accent4" accent5="accent5" accent6="accent6" hlink="hlink" folHlink="folHlink"/>
  <p:notesStyle>
    <a:lvl1pPr marL="0" algn="l" defTabSz="1439812" rtl="0" eaLnBrk="1" latinLnBrk="0" hangingPunct="1">
      <a:defRPr kumimoji="1" sz="2000" kern="1200">
        <a:solidFill>
          <a:schemeClr val="tx1"/>
        </a:solidFill>
        <a:latin typeface="+mn-lt"/>
        <a:ea typeface="+mn-ea"/>
        <a:cs typeface="+mn-cs"/>
      </a:defRPr>
    </a:lvl1pPr>
    <a:lvl2pPr marL="719907" algn="l" defTabSz="1439812" rtl="0" eaLnBrk="1" latinLnBrk="0" hangingPunct="1">
      <a:defRPr kumimoji="1" sz="2000" kern="1200">
        <a:solidFill>
          <a:schemeClr val="tx1"/>
        </a:solidFill>
        <a:latin typeface="+mn-lt"/>
        <a:ea typeface="+mn-ea"/>
        <a:cs typeface="+mn-cs"/>
      </a:defRPr>
    </a:lvl2pPr>
    <a:lvl3pPr marL="1439812" algn="l" defTabSz="1439812" rtl="0" eaLnBrk="1" latinLnBrk="0" hangingPunct="1">
      <a:defRPr kumimoji="1" sz="2000" kern="1200">
        <a:solidFill>
          <a:schemeClr val="tx1"/>
        </a:solidFill>
        <a:latin typeface="+mn-lt"/>
        <a:ea typeface="+mn-ea"/>
        <a:cs typeface="+mn-cs"/>
      </a:defRPr>
    </a:lvl3pPr>
    <a:lvl4pPr marL="2159720" algn="l" defTabSz="1439812" rtl="0" eaLnBrk="1" latinLnBrk="0" hangingPunct="1">
      <a:defRPr kumimoji="1" sz="2000" kern="1200">
        <a:solidFill>
          <a:schemeClr val="tx1"/>
        </a:solidFill>
        <a:latin typeface="+mn-lt"/>
        <a:ea typeface="+mn-ea"/>
        <a:cs typeface="+mn-cs"/>
      </a:defRPr>
    </a:lvl4pPr>
    <a:lvl5pPr marL="2879627" algn="l" defTabSz="1439812" rtl="0" eaLnBrk="1" latinLnBrk="0" hangingPunct="1">
      <a:defRPr kumimoji="1" sz="2000" kern="1200">
        <a:solidFill>
          <a:schemeClr val="tx1"/>
        </a:solidFill>
        <a:latin typeface="+mn-lt"/>
        <a:ea typeface="+mn-ea"/>
        <a:cs typeface="+mn-cs"/>
      </a:defRPr>
    </a:lvl5pPr>
    <a:lvl6pPr marL="3599533" algn="l" defTabSz="1439812" rtl="0" eaLnBrk="1" latinLnBrk="0" hangingPunct="1">
      <a:defRPr kumimoji="1" sz="2000" kern="1200">
        <a:solidFill>
          <a:schemeClr val="tx1"/>
        </a:solidFill>
        <a:latin typeface="+mn-lt"/>
        <a:ea typeface="+mn-ea"/>
        <a:cs typeface="+mn-cs"/>
      </a:defRPr>
    </a:lvl6pPr>
    <a:lvl7pPr marL="4319439" algn="l" defTabSz="1439812" rtl="0" eaLnBrk="1" latinLnBrk="0" hangingPunct="1">
      <a:defRPr kumimoji="1" sz="2000" kern="1200">
        <a:solidFill>
          <a:schemeClr val="tx1"/>
        </a:solidFill>
        <a:latin typeface="+mn-lt"/>
        <a:ea typeface="+mn-ea"/>
        <a:cs typeface="+mn-cs"/>
      </a:defRPr>
    </a:lvl7pPr>
    <a:lvl8pPr marL="5039345" algn="l" defTabSz="1439812" rtl="0" eaLnBrk="1" latinLnBrk="0" hangingPunct="1">
      <a:defRPr kumimoji="1" sz="2000" kern="1200">
        <a:solidFill>
          <a:schemeClr val="tx1"/>
        </a:solidFill>
        <a:latin typeface="+mn-lt"/>
        <a:ea typeface="+mn-ea"/>
        <a:cs typeface="+mn-cs"/>
      </a:defRPr>
    </a:lvl8pPr>
    <a:lvl9pPr marL="5759251" algn="l" defTabSz="1439812" rtl="0" eaLnBrk="1" latinLnBrk="0" hangingPunct="1">
      <a:defRPr kumimoji="1"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75" y="98425"/>
            <a:ext cx="9971088" cy="6610350"/>
          </a:xfrm>
          <a:prstGeom prst="rect">
            <a:avLst/>
          </a:prstGeom>
        </p:spPr>
      </p:sp>
      <p:sp>
        <p:nvSpPr>
          <p:cNvPr id="3" name="ノート プレースホルダー 2"/>
          <p:cNvSpPr>
            <a:spLocks noGrp="1"/>
          </p:cNvSpPr>
          <p:nvPr>
            <p:ph type="body" idx="1"/>
          </p:nvPr>
        </p:nvSpPr>
        <p:spPr>
          <a:xfrm>
            <a:off x="993825" y="3233447"/>
            <a:ext cx="7951689" cy="3062751"/>
          </a:xfrm>
          <a:prstGeom prst="rect">
            <a:avLst/>
          </a:prstGeom>
        </p:spPr>
        <p:txBody>
          <a:bodyPr lIns="62993" tIns="31497" rIns="62993" bIns="31497"/>
          <a:lstStyle/>
          <a:p>
            <a:endParaRPr kumimoji="1" lang="ja-JP" altLang="en-US" dirty="0"/>
          </a:p>
        </p:txBody>
      </p:sp>
    </p:spTree>
    <p:extLst>
      <p:ext uri="{BB962C8B-B14F-4D97-AF65-F5344CB8AC3E}">
        <p14:creationId xmlns:p14="http://schemas.microsoft.com/office/powerpoint/2010/main" val="425421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7463"/>
            <a:ext cx="10240963"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a:lstStyle/>
          <a:p>
            <a:endParaRPr kumimoji="1" lang="ja-JP" altLang="en-US" dirty="0"/>
          </a:p>
        </p:txBody>
      </p:sp>
    </p:spTree>
    <p:extLst>
      <p:ext uri="{BB962C8B-B14F-4D97-AF65-F5344CB8AC3E}">
        <p14:creationId xmlns:p14="http://schemas.microsoft.com/office/powerpoint/2010/main" val="136114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7463"/>
            <a:ext cx="10240963"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a:lstStyle/>
          <a:p>
            <a:endParaRPr kumimoji="1" lang="ja-JP" altLang="en-US" dirty="0"/>
          </a:p>
        </p:txBody>
      </p:sp>
    </p:spTree>
    <p:extLst>
      <p:ext uri="{BB962C8B-B14F-4D97-AF65-F5344CB8AC3E}">
        <p14:creationId xmlns:p14="http://schemas.microsoft.com/office/powerpoint/2010/main" val="136114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7463"/>
            <a:ext cx="10240963"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a:lstStyle/>
          <a:p>
            <a:endParaRPr kumimoji="1" lang="ja-JP" altLang="en-US" dirty="0"/>
          </a:p>
        </p:txBody>
      </p:sp>
    </p:spTree>
    <p:extLst>
      <p:ext uri="{BB962C8B-B14F-4D97-AF65-F5344CB8AC3E}">
        <p14:creationId xmlns:p14="http://schemas.microsoft.com/office/powerpoint/2010/main" val="205754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1101" y="3187750"/>
            <a:ext cx="13159105" cy="219959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322197" y="5814907"/>
            <a:ext cx="10836910" cy="2622409"/>
          </a:xfrm>
        </p:spPr>
        <p:txBody>
          <a:bodyPr/>
          <a:lstStyle>
            <a:lvl1pPr marL="0" indent="0" algn="ctr">
              <a:buNone/>
              <a:defRPr>
                <a:solidFill>
                  <a:schemeClr val="tx1">
                    <a:tint val="75000"/>
                  </a:schemeClr>
                </a:solidFill>
              </a:defRPr>
            </a:lvl1pPr>
            <a:lvl2pPr marL="719907" indent="0" algn="ctr">
              <a:buNone/>
              <a:defRPr>
                <a:solidFill>
                  <a:schemeClr val="tx1">
                    <a:tint val="75000"/>
                  </a:schemeClr>
                </a:solidFill>
              </a:defRPr>
            </a:lvl2pPr>
            <a:lvl3pPr marL="1439812" indent="0" algn="ctr">
              <a:buNone/>
              <a:defRPr>
                <a:solidFill>
                  <a:schemeClr val="tx1">
                    <a:tint val="75000"/>
                  </a:schemeClr>
                </a:solidFill>
              </a:defRPr>
            </a:lvl3pPr>
            <a:lvl4pPr marL="2159720" indent="0" algn="ctr">
              <a:buNone/>
              <a:defRPr>
                <a:solidFill>
                  <a:schemeClr val="tx1">
                    <a:tint val="75000"/>
                  </a:schemeClr>
                </a:solidFill>
              </a:defRPr>
            </a:lvl4pPr>
            <a:lvl5pPr marL="2879627" indent="0" algn="ctr">
              <a:buNone/>
              <a:defRPr>
                <a:solidFill>
                  <a:schemeClr val="tx1">
                    <a:tint val="75000"/>
                  </a:schemeClr>
                </a:solidFill>
              </a:defRPr>
            </a:lvl5pPr>
            <a:lvl6pPr marL="3599533" indent="0" algn="ctr">
              <a:buNone/>
              <a:defRPr>
                <a:solidFill>
                  <a:schemeClr val="tx1">
                    <a:tint val="75000"/>
                  </a:schemeClr>
                </a:solidFill>
              </a:defRPr>
            </a:lvl6pPr>
            <a:lvl7pPr marL="4319439" indent="0" algn="ctr">
              <a:buNone/>
              <a:defRPr>
                <a:solidFill>
                  <a:schemeClr val="tx1">
                    <a:tint val="75000"/>
                  </a:schemeClr>
                </a:solidFill>
              </a:defRPr>
            </a:lvl7pPr>
            <a:lvl8pPr marL="5039345" indent="0" algn="ctr">
              <a:buNone/>
              <a:defRPr>
                <a:solidFill>
                  <a:schemeClr val="tx1">
                    <a:tint val="75000"/>
                  </a:schemeClr>
                </a:solidFill>
              </a:defRPr>
            </a:lvl8pPr>
            <a:lvl9pPr marL="575925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823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15297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223945" y="410942"/>
            <a:ext cx="3483293" cy="8755616"/>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74066" y="410942"/>
            <a:ext cx="10191856" cy="8755616"/>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08625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319210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72319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22918" y="6594029"/>
            <a:ext cx="13159105" cy="2038068"/>
          </a:xfrm>
        </p:spPr>
        <p:txBody>
          <a:bodyPr anchor="t"/>
          <a:lstStyle>
            <a:lvl1pPr algn="l">
              <a:defRPr sz="6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222918" y="4349308"/>
            <a:ext cx="13159105" cy="2244725"/>
          </a:xfrm>
        </p:spPr>
        <p:txBody>
          <a:bodyPr anchor="b"/>
          <a:lstStyle>
            <a:lvl1pPr marL="0" indent="0">
              <a:buNone/>
              <a:defRPr sz="3200">
                <a:solidFill>
                  <a:schemeClr val="tx1">
                    <a:tint val="75000"/>
                  </a:schemeClr>
                </a:solidFill>
              </a:defRPr>
            </a:lvl1pPr>
            <a:lvl2pPr marL="719907" indent="0">
              <a:buNone/>
              <a:defRPr sz="3000">
                <a:solidFill>
                  <a:schemeClr val="tx1">
                    <a:tint val="75000"/>
                  </a:schemeClr>
                </a:solidFill>
              </a:defRPr>
            </a:lvl2pPr>
            <a:lvl3pPr marL="1439812" indent="0">
              <a:buNone/>
              <a:defRPr sz="2500">
                <a:solidFill>
                  <a:schemeClr val="tx1">
                    <a:tint val="75000"/>
                  </a:schemeClr>
                </a:solidFill>
              </a:defRPr>
            </a:lvl3pPr>
            <a:lvl4pPr marL="2159720" indent="0">
              <a:buNone/>
              <a:defRPr sz="2300">
                <a:solidFill>
                  <a:schemeClr val="tx1">
                    <a:tint val="75000"/>
                  </a:schemeClr>
                </a:solidFill>
              </a:defRPr>
            </a:lvl4pPr>
            <a:lvl5pPr marL="2879627" indent="0">
              <a:buNone/>
              <a:defRPr sz="2300">
                <a:solidFill>
                  <a:schemeClr val="tx1">
                    <a:tint val="75000"/>
                  </a:schemeClr>
                </a:solidFill>
              </a:defRPr>
            </a:lvl5pPr>
            <a:lvl6pPr marL="3599533" indent="0">
              <a:buNone/>
              <a:defRPr sz="2300">
                <a:solidFill>
                  <a:schemeClr val="tx1">
                    <a:tint val="75000"/>
                  </a:schemeClr>
                </a:solidFill>
              </a:defRPr>
            </a:lvl6pPr>
            <a:lvl7pPr marL="4319439" indent="0">
              <a:buNone/>
              <a:defRPr sz="2300">
                <a:solidFill>
                  <a:schemeClr val="tx1">
                    <a:tint val="75000"/>
                  </a:schemeClr>
                </a:solidFill>
              </a:defRPr>
            </a:lvl7pPr>
            <a:lvl8pPr marL="5039345" indent="0">
              <a:buNone/>
              <a:defRPr sz="2300">
                <a:solidFill>
                  <a:schemeClr val="tx1">
                    <a:tint val="75000"/>
                  </a:schemeClr>
                </a:solidFill>
              </a:defRPr>
            </a:lvl8pPr>
            <a:lvl9pPr marL="5759251" indent="0">
              <a:buNone/>
              <a:defRPr sz="2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8959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74066" y="2394378"/>
            <a:ext cx="6837574" cy="6772181"/>
          </a:xfrm>
        </p:spPr>
        <p:txBody>
          <a:bodyPr/>
          <a:lstStyle>
            <a:lvl1pPr>
              <a:defRPr sz="44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869665" y="2394378"/>
            <a:ext cx="6837574" cy="6772181"/>
          </a:xfrm>
        </p:spPr>
        <p:txBody>
          <a:bodyPr/>
          <a:lstStyle>
            <a:lvl1pPr>
              <a:defRPr sz="44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45337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74069" y="2296988"/>
            <a:ext cx="6840263" cy="957274"/>
          </a:xfrm>
        </p:spPr>
        <p:txBody>
          <a:bodyPr anchor="b"/>
          <a:lstStyle>
            <a:lvl1pPr marL="0" indent="0">
              <a:buNone/>
              <a:defRPr sz="3900" b="1"/>
            </a:lvl1pPr>
            <a:lvl2pPr marL="719907" indent="0">
              <a:buNone/>
              <a:defRPr sz="3200" b="1"/>
            </a:lvl2pPr>
            <a:lvl3pPr marL="1439812" indent="0">
              <a:buNone/>
              <a:defRPr sz="3000" b="1"/>
            </a:lvl3pPr>
            <a:lvl4pPr marL="2159720" indent="0">
              <a:buNone/>
              <a:defRPr sz="2500" b="1"/>
            </a:lvl4pPr>
            <a:lvl5pPr marL="2879627" indent="0">
              <a:buNone/>
              <a:defRPr sz="2500" b="1"/>
            </a:lvl5pPr>
            <a:lvl6pPr marL="3599533" indent="0">
              <a:buNone/>
              <a:defRPr sz="2500" b="1"/>
            </a:lvl6pPr>
            <a:lvl7pPr marL="4319439" indent="0">
              <a:buNone/>
              <a:defRPr sz="2500" b="1"/>
            </a:lvl7pPr>
            <a:lvl8pPr marL="5039345" indent="0">
              <a:buNone/>
              <a:defRPr sz="2500" b="1"/>
            </a:lvl8pPr>
            <a:lvl9pPr marL="5759251" indent="0">
              <a:buNone/>
              <a:defRPr sz="25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74069" y="3254262"/>
            <a:ext cx="6840263" cy="5912297"/>
          </a:xfrm>
        </p:spPr>
        <p:txBody>
          <a:bodyPr/>
          <a:lstStyle>
            <a:lvl1pPr>
              <a:defRPr sz="39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864289" y="2296988"/>
            <a:ext cx="6842950" cy="957274"/>
          </a:xfrm>
        </p:spPr>
        <p:txBody>
          <a:bodyPr anchor="b"/>
          <a:lstStyle>
            <a:lvl1pPr marL="0" indent="0">
              <a:buNone/>
              <a:defRPr sz="3900" b="1"/>
            </a:lvl1pPr>
            <a:lvl2pPr marL="719907" indent="0">
              <a:buNone/>
              <a:defRPr sz="3200" b="1"/>
            </a:lvl2pPr>
            <a:lvl3pPr marL="1439812" indent="0">
              <a:buNone/>
              <a:defRPr sz="3000" b="1"/>
            </a:lvl3pPr>
            <a:lvl4pPr marL="2159720" indent="0">
              <a:buNone/>
              <a:defRPr sz="2500" b="1"/>
            </a:lvl4pPr>
            <a:lvl5pPr marL="2879627" indent="0">
              <a:buNone/>
              <a:defRPr sz="2500" b="1"/>
            </a:lvl5pPr>
            <a:lvl6pPr marL="3599533" indent="0">
              <a:buNone/>
              <a:defRPr sz="2500" b="1"/>
            </a:lvl6pPr>
            <a:lvl7pPr marL="4319439" indent="0">
              <a:buNone/>
              <a:defRPr sz="2500" b="1"/>
            </a:lvl7pPr>
            <a:lvl8pPr marL="5039345" indent="0">
              <a:buNone/>
              <a:defRPr sz="2500" b="1"/>
            </a:lvl8pPr>
            <a:lvl9pPr marL="5759251" indent="0">
              <a:buNone/>
              <a:defRPr sz="25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864289" y="3254262"/>
            <a:ext cx="6842950" cy="5912297"/>
          </a:xfrm>
        </p:spPr>
        <p:txBody>
          <a:bodyPr/>
          <a:lstStyle>
            <a:lvl1pPr>
              <a:defRPr sz="39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0401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93659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276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74068" y="408566"/>
            <a:ext cx="5093241" cy="1738770"/>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6052759" y="408566"/>
            <a:ext cx="8654478" cy="8757991"/>
          </a:xfrm>
        </p:spPr>
        <p:txBody>
          <a:bodyPr/>
          <a:lstStyle>
            <a:lvl1pPr>
              <a:defRPr sz="5100"/>
            </a:lvl1pPr>
            <a:lvl2pPr>
              <a:defRPr sz="44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74068" y="2147339"/>
            <a:ext cx="5093241" cy="7019220"/>
          </a:xfrm>
        </p:spPr>
        <p:txBody>
          <a:bodyPr/>
          <a:lstStyle>
            <a:lvl1pPr marL="0" indent="0">
              <a:buNone/>
              <a:defRPr sz="2300"/>
            </a:lvl1pPr>
            <a:lvl2pPr marL="719907" indent="0">
              <a:buNone/>
              <a:defRPr sz="2000"/>
            </a:lvl2pPr>
            <a:lvl3pPr marL="1439812" indent="0">
              <a:buNone/>
              <a:defRPr sz="1600"/>
            </a:lvl3pPr>
            <a:lvl4pPr marL="2159720" indent="0">
              <a:buNone/>
              <a:defRPr sz="1500"/>
            </a:lvl4pPr>
            <a:lvl5pPr marL="2879627" indent="0">
              <a:buNone/>
              <a:defRPr sz="1500"/>
            </a:lvl5pPr>
            <a:lvl6pPr marL="3599533" indent="0">
              <a:buNone/>
              <a:defRPr sz="1500"/>
            </a:lvl6pPr>
            <a:lvl7pPr marL="4319439" indent="0">
              <a:buNone/>
              <a:defRPr sz="1500"/>
            </a:lvl7pPr>
            <a:lvl8pPr marL="5039345" indent="0">
              <a:buNone/>
              <a:defRPr sz="1500"/>
            </a:lvl8pPr>
            <a:lvl9pPr marL="5759251"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1425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34446" y="7183125"/>
            <a:ext cx="9288780" cy="848008"/>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034446" y="916894"/>
            <a:ext cx="9288780" cy="6156960"/>
          </a:xfrm>
        </p:spPr>
        <p:txBody>
          <a:bodyPr/>
          <a:lstStyle>
            <a:lvl1pPr marL="0" indent="0">
              <a:buNone/>
              <a:defRPr sz="5100"/>
            </a:lvl1pPr>
            <a:lvl2pPr marL="719907" indent="0">
              <a:buNone/>
              <a:defRPr sz="4400"/>
            </a:lvl2pPr>
            <a:lvl3pPr marL="1439812" indent="0">
              <a:buNone/>
              <a:defRPr sz="3900"/>
            </a:lvl3pPr>
            <a:lvl4pPr marL="2159720" indent="0">
              <a:buNone/>
              <a:defRPr sz="3200"/>
            </a:lvl4pPr>
            <a:lvl5pPr marL="2879627" indent="0">
              <a:buNone/>
              <a:defRPr sz="3200"/>
            </a:lvl5pPr>
            <a:lvl6pPr marL="3599533" indent="0">
              <a:buNone/>
              <a:defRPr sz="3200"/>
            </a:lvl6pPr>
            <a:lvl7pPr marL="4319439" indent="0">
              <a:buNone/>
              <a:defRPr sz="3200"/>
            </a:lvl7pPr>
            <a:lvl8pPr marL="5039345" indent="0">
              <a:buNone/>
              <a:defRPr sz="3200"/>
            </a:lvl8pPr>
            <a:lvl9pPr marL="5759251" indent="0">
              <a:buNone/>
              <a:defRPr sz="3200"/>
            </a:lvl9pPr>
          </a:lstStyle>
          <a:p>
            <a:endParaRPr kumimoji="1" lang="ja-JP" altLang="en-US"/>
          </a:p>
        </p:txBody>
      </p:sp>
      <p:sp>
        <p:nvSpPr>
          <p:cNvPr id="4" name="テキスト プレースホルダー 3"/>
          <p:cNvSpPr>
            <a:spLocks noGrp="1"/>
          </p:cNvSpPr>
          <p:nvPr>
            <p:ph type="body" sz="half" idx="2"/>
          </p:nvPr>
        </p:nvSpPr>
        <p:spPr>
          <a:xfrm>
            <a:off x="3034446" y="8031132"/>
            <a:ext cx="9288780" cy="1204313"/>
          </a:xfrm>
        </p:spPr>
        <p:txBody>
          <a:bodyPr/>
          <a:lstStyle>
            <a:lvl1pPr marL="0" indent="0">
              <a:buNone/>
              <a:defRPr sz="2300"/>
            </a:lvl1pPr>
            <a:lvl2pPr marL="719907" indent="0">
              <a:buNone/>
              <a:defRPr sz="2000"/>
            </a:lvl2pPr>
            <a:lvl3pPr marL="1439812" indent="0">
              <a:buNone/>
              <a:defRPr sz="1600"/>
            </a:lvl3pPr>
            <a:lvl4pPr marL="2159720" indent="0">
              <a:buNone/>
              <a:defRPr sz="1500"/>
            </a:lvl4pPr>
            <a:lvl5pPr marL="2879627" indent="0">
              <a:buNone/>
              <a:defRPr sz="1500"/>
            </a:lvl5pPr>
            <a:lvl6pPr marL="3599533" indent="0">
              <a:buNone/>
              <a:defRPr sz="1500"/>
            </a:lvl6pPr>
            <a:lvl7pPr marL="4319439" indent="0">
              <a:buNone/>
              <a:defRPr sz="1500"/>
            </a:lvl7pPr>
            <a:lvl8pPr marL="5039345" indent="0">
              <a:buNone/>
              <a:defRPr sz="1500"/>
            </a:lvl8pPr>
            <a:lvl9pPr marL="5759251"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2016/8/3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7985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74067" y="410941"/>
            <a:ext cx="13933170" cy="1710266"/>
          </a:xfrm>
          <a:prstGeom prst="rect">
            <a:avLst/>
          </a:prstGeom>
        </p:spPr>
        <p:txBody>
          <a:bodyPr vert="horz" lIns="143981" tIns="71990" rIns="143981" bIns="7199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74067" y="2394378"/>
            <a:ext cx="13933170" cy="6772181"/>
          </a:xfrm>
          <a:prstGeom prst="rect">
            <a:avLst/>
          </a:prstGeom>
        </p:spPr>
        <p:txBody>
          <a:bodyPr vert="horz" lIns="143981" tIns="71990" rIns="143981" bIns="7199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74066" y="9510986"/>
            <a:ext cx="3612304" cy="546336"/>
          </a:xfrm>
          <a:prstGeom prst="rect">
            <a:avLst/>
          </a:prstGeom>
        </p:spPr>
        <p:txBody>
          <a:bodyPr vert="horz" lIns="143981" tIns="71990" rIns="143981" bIns="71990" rtlCol="0" anchor="ctr"/>
          <a:lstStyle>
            <a:lvl1pPr algn="l">
              <a:defRPr sz="2000">
                <a:solidFill>
                  <a:schemeClr val="tx1">
                    <a:tint val="75000"/>
                  </a:schemeClr>
                </a:solidFill>
              </a:defRPr>
            </a:lvl1pPr>
          </a:lstStyle>
          <a:p>
            <a:fld id="{A75B9596-43A1-4ADC-895B-9F139B02760A}" type="datetimeFigureOut">
              <a:rPr kumimoji="1" lang="ja-JP" altLang="en-US" smtClean="0"/>
              <a:t>2016/8/3</a:t>
            </a:fld>
            <a:endParaRPr kumimoji="1" lang="ja-JP" altLang="en-US"/>
          </a:p>
        </p:txBody>
      </p:sp>
      <p:sp>
        <p:nvSpPr>
          <p:cNvPr id="5" name="フッター プレースホルダー 4"/>
          <p:cNvSpPr>
            <a:spLocks noGrp="1"/>
          </p:cNvSpPr>
          <p:nvPr>
            <p:ph type="ftr" sz="quarter" idx="3"/>
          </p:nvPr>
        </p:nvSpPr>
        <p:spPr>
          <a:xfrm>
            <a:off x="5289445" y="9510986"/>
            <a:ext cx="4902411" cy="546336"/>
          </a:xfrm>
          <a:prstGeom prst="rect">
            <a:avLst/>
          </a:prstGeom>
        </p:spPr>
        <p:txBody>
          <a:bodyPr vert="horz" lIns="143981" tIns="71990" rIns="143981" bIns="7199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094935" y="9510986"/>
            <a:ext cx="3612304" cy="546336"/>
          </a:xfrm>
          <a:prstGeom prst="rect">
            <a:avLst/>
          </a:prstGeom>
        </p:spPr>
        <p:txBody>
          <a:bodyPr vert="horz" lIns="143981" tIns="71990" rIns="143981" bIns="71990" rtlCol="0" anchor="ctr"/>
          <a:lstStyle>
            <a:lvl1pPr algn="r">
              <a:defRPr sz="2000">
                <a:solidFill>
                  <a:schemeClr val="tx1">
                    <a:tint val="75000"/>
                  </a:schemeClr>
                </a:solidFill>
              </a:defRPr>
            </a:lvl1p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31413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439812" rtl="0" eaLnBrk="1" latinLnBrk="0" hangingPunct="1">
        <a:spcBef>
          <a:spcPct val="0"/>
        </a:spcBef>
        <a:buNone/>
        <a:defRPr kumimoji="1" sz="6900" kern="1200">
          <a:solidFill>
            <a:schemeClr val="tx1"/>
          </a:solidFill>
          <a:latin typeface="+mj-lt"/>
          <a:ea typeface="+mj-ea"/>
          <a:cs typeface="+mj-cs"/>
        </a:defRPr>
      </a:lvl1pPr>
    </p:titleStyle>
    <p:bodyStyle>
      <a:lvl1pPr marL="539930" indent="-539930" algn="l" defTabSz="1439812" rtl="0" eaLnBrk="1" latinLnBrk="0" hangingPunct="1">
        <a:spcBef>
          <a:spcPct val="20000"/>
        </a:spcBef>
        <a:buFont typeface="Arial" panose="020B0604020202020204" pitchFamily="34" charset="0"/>
        <a:buChar char="•"/>
        <a:defRPr kumimoji="1" sz="5100" kern="1200">
          <a:solidFill>
            <a:schemeClr val="tx1"/>
          </a:solidFill>
          <a:latin typeface="+mn-lt"/>
          <a:ea typeface="+mn-ea"/>
          <a:cs typeface="+mn-cs"/>
        </a:defRPr>
      </a:lvl1pPr>
      <a:lvl2pPr marL="1169849" indent="-449941" algn="l" defTabSz="1439812" rtl="0" eaLnBrk="1" latinLnBrk="0" hangingPunct="1">
        <a:spcBef>
          <a:spcPct val="20000"/>
        </a:spcBef>
        <a:buFont typeface="Arial" panose="020B0604020202020204" pitchFamily="34" charset="0"/>
        <a:buChar char="–"/>
        <a:defRPr kumimoji="1" sz="4400" kern="1200">
          <a:solidFill>
            <a:schemeClr val="tx1"/>
          </a:solidFill>
          <a:latin typeface="+mn-lt"/>
          <a:ea typeface="+mn-ea"/>
          <a:cs typeface="+mn-cs"/>
        </a:defRPr>
      </a:lvl2pPr>
      <a:lvl3pPr marL="1799766" indent="-359954" algn="l" defTabSz="1439812"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19674"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239578"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3959486"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679391"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399298"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119206"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39812" rtl="0" eaLnBrk="1" latinLnBrk="0" hangingPunct="1">
        <a:defRPr kumimoji="1" sz="3000" kern="1200">
          <a:solidFill>
            <a:schemeClr val="tx1"/>
          </a:solidFill>
          <a:latin typeface="+mn-lt"/>
          <a:ea typeface="+mn-ea"/>
          <a:cs typeface="+mn-cs"/>
        </a:defRPr>
      </a:lvl1pPr>
      <a:lvl2pPr marL="719907" algn="l" defTabSz="1439812" rtl="0" eaLnBrk="1" latinLnBrk="0" hangingPunct="1">
        <a:defRPr kumimoji="1" sz="3000" kern="1200">
          <a:solidFill>
            <a:schemeClr val="tx1"/>
          </a:solidFill>
          <a:latin typeface="+mn-lt"/>
          <a:ea typeface="+mn-ea"/>
          <a:cs typeface="+mn-cs"/>
        </a:defRPr>
      </a:lvl2pPr>
      <a:lvl3pPr marL="1439812" algn="l" defTabSz="1439812" rtl="0" eaLnBrk="1" latinLnBrk="0" hangingPunct="1">
        <a:defRPr kumimoji="1" sz="3000" kern="1200">
          <a:solidFill>
            <a:schemeClr val="tx1"/>
          </a:solidFill>
          <a:latin typeface="+mn-lt"/>
          <a:ea typeface="+mn-ea"/>
          <a:cs typeface="+mn-cs"/>
        </a:defRPr>
      </a:lvl3pPr>
      <a:lvl4pPr marL="2159720" algn="l" defTabSz="1439812" rtl="0" eaLnBrk="1" latinLnBrk="0" hangingPunct="1">
        <a:defRPr kumimoji="1" sz="3000" kern="1200">
          <a:solidFill>
            <a:schemeClr val="tx1"/>
          </a:solidFill>
          <a:latin typeface="+mn-lt"/>
          <a:ea typeface="+mn-ea"/>
          <a:cs typeface="+mn-cs"/>
        </a:defRPr>
      </a:lvl4pPr>
      <a:lvl5pPr marL="2879627" algn="l" defTabSz="1439812" rtl="0" eaLnBrk="1" latinLnBrk="0" hangingPunct="1">
        <a:defRPr kumimoji="1" sz="3000" kern="1200">
          <a:solidFill>
            <a:schemeClr val="tx1"/>
          </a:solidFill>
          <a:latin typeface="+mn-lt"/>
          <a:ea typeface="+mn-ea"/>
          <a:cs typeface="+mn-cs"/>
        </a:defRPr>
      </a:lvl5pPr>
      <a:lvl6pPr marL="3599533" algn="l" defTabSz="1439812" rtl="0" eaLnBrk="1" latinLnBrk="0" hangingPunct="1">
        <a:defRPr kumimoji="1" sz="3000" kern="1200">
          <a:solidFill>
            <a:schemeClr val="tx1"/>
          </a:solidFill>
          <a:latin typeface="+mn-lt"/>
          <a:ea typeface="+mn-ea"/>
          <a:cs typeface="+mn-cs"/>
        </a:defRPr>
      </a:lvl6pPr>
      <a:lvl7pPr marL="4319439" algn="l" defTabSz="1439812" rtl="0" eaLnBrk="1" latinLnBrk="0" hangingPunct="1">
        <a:defRPr kumimoji="1" sz="3000" kern="1200">
          <a:solidFill>
            <a:schemeClr val="tx1"/>
          </a:solidFill>
          <a:latin typeface="+mn-lt"/>
          <a:ea typeface="+mn-ea"/>
          <a:cs typeface="+mn-cs"/>
        </a:defRPr>
      </a:lvl7pPr>
      <a:lvl8pPr marL="5039345" algn="l" defTabSz="1439812" rtl="0" eaLnBrk="1" latinLnBrk="0" hangingPunct="1">
        <a:defRPr kumimoji="1" sz="3000" kern="1200">
          <a:solidFill>
            <a:schemeClr val="tx1"/>
          </a:solidFill>
          <a:latin typeface="+mn-lt"/>
          <a:ea typeface="+mn-ea"/>
          <a:cs typeface="+mn-cs"/>
        </a:defRPr>
      </a:lvl8pPr>
      <a:lvl9pPr marL="5759251" algn="l" defTabSz="1439812"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pref.osaka.lg.jp/eneseisaku/plan/" TargetMode="External"/><Relationship Id="rId2" Type="http://schemas.openxmlformats.org/officeDocument/2006/relationships/hyperlink" Target="http://hydrogen-navi.jp/" TargetMode="External"/><Relationship Id="rId1" Type="http://schemas.openxmlformats.org/officeDocument/2006/relationships/slideLayout" Target="../slideLayouts/slideLayout7.xml"/><Relationship Id="rId4" Type="http://schemas.openxmlformats.org/officeDocument/2006/relationships/hyperlink" Target="http://www.pref.osaka.lg.jp/energy/osakafcvsuisinkaigi/suisostseibikeikaku.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5.wdp"/><Relationship Id="rId21" Type="http://schemas.microsoft.com/office/2007/relationships/hdphoto" Target="../media/hdphoto9.wdp"/><Relationship Id="rId7" Type="http://schemas.microsoft.com/office/2007/relationships/hdphoto" Target="../media/hdphoto7.wdp"/><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10.png"/><Relationship Id="rId16" Type="http://schemas.openxmlformats.org/officeDocument/2006/relationships/image" Target="../media/image20.jpe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jpeg"/><Relationship Id="rId5" Type="http://schemas.microsoft.com/office/2007/relationships/hdphoto" Target="../media/hdphoto6.wdp"/><Relationship Id="rId15" Type="http://schemas.openxmlformats.org/officeDocument/2006/relationships/image" Target="../media/image19.jpeg"/><Relationship Id="rId23" Type="http://schemas.openxmlformats.org/officeDocument/2006/relationships/image" Target="../media/image25.png"/><Relationship Id="rId10" Type="http://schemas.openxmlformats.org/officeDocument/2006/relationships/image" Target="../media/image5.png"/><Relationship Id="rId19" Type="http://schemas.microsoft.com/office/2007/relationships/hdphoto" Target="../media/hdphoto8.wdp"/><Relationship Id="rId4" Type="http://schemas.openxmlformats.org/officeDocument/2006/relationships/image" Target="../media/image11.png"/><Relationship Id="rId9" Type="http://schemas.openxmlformats.org/officeDocument/2006/relationships/image" Target="../media/image14.jpeg"/><Relationship Id="rId14" Type="http://schemas.openxmlformats.org/officeDocument/2006/relationships/image" Target="../media/image18.emf"/><Relationship Id="rId22"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87922" y="2034456"/>
            <a:ext cx="11737304" cy="9234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6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H</a:t>
            </a:r>
            <a:r>
              <a:rPr lang="ja-JP" altLang="en-US" sz="4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6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6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（ｴｲﾁﾂｰｵｵｻｶ）</a:t>
            </a:r>
            <a:endParaRPr lang="en-US" altLang="ja-JP" sz="6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ビジョンについて</a:t>
            </a:r>
            <a:endParaRPr lang="en-US" altLang="ja-JP" sz="6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700090" y="5562848"/>
            <a:ext cx="13753826"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6500"/>
              </a:lnSpc>
            </a:pPr>
            <a:r>
              <a:rPr lang="ja-JP" altLang="en-US" sz="4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Ｈ</a:t>
            </a:r>
            <a:r>
              <a:rPr lang="ja-JP" altLang="en-US" sz="3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4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Ｏｓａｋａビジョン</a:t>
            </a:r>
            <a:r>
              <a:rPr lang="ja-JP" altLang="en-US" sz="4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4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6500"/>
              </a:lnSpc>
            </a:pPr>
            <a:r>
              <a:rPr lang="ja-JP" altLang="en-US" sz="4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4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6500"/>
              </a:lnSpc>
            </a:pPr>
            <a:r>
              <a:rPr lang="ja-JP" altLang="en-US" sz="4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4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Ｈ</a:t>
            </a:r>
            <a:r>
              <a:rPr lang="ja-JP" altLang="en-US" sz="3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4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Ｏｓａｋａビジョン（本文）</a:t>
            </a:r>
            <a:endParaRPr lang="en-US" altLang="ja-JP" sz="4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3501290" y="308582"/>
            <a:ext cx="1800200" cy="645754"/>
          </a:xfrm>
          <a:prstGeom prst="roundRect">
            <a:avLst>
              <a:gd name="adj" fmla="val 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資料２</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4966505" y="9955336"/>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14219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rPr>
              <a:t>（　参　考　）　用　語　解　説</a:t>
            </a:r>
            <a:endParaRPr lang="ja-JP" altLang="en-US" sz="2800" b="1" dirty="0">
              <a:solidFill>
                <a:schemeClr val="bg1"/>
              </a:solidFill>
            </a:endParaRPr>
          </a:p>
        </p:txBody>
      </p:sp>
      <p:sp>
        <p:nvSpPr>
          <p:cNvPr id="5" name="Rectangle 3"/>
          <p:cNvSpPr>
            <a:spLocks noChangeArrowheads="1"/>
          </p:cNvSpPr>
          <p:nvPr/>
        </p:nvSpPr>
        <p:spPr bwMode="auto">
          <a:xfrm>
            <a:off x="243933" y="1026344"/>
            <a:ext cx="7136677" cy="6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燃料電池（Ｆｕｅｌ　Ｃｅｌｌ）</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燃料と酸化剤を外部から供給しつつ反応させて電気を取り出す対応の電池。多くの場合、酸化剤には酸素（空気）が用いられる。　水素を用いた</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燃料</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電池は、水素と酸素の化学反応により、水素を効率的に電気に</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変換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107802" y="594296"/>
            <a:ext cx="5544617" cy="365472"/>
          </a:xfrm>
          <a:prstGeom prst="rect">
            <a:avLst/>
          </a:prstGeom>
          <a:solidFill>
            <a:schemeClr val="accent1">
              <a:lumMod val="40000"/>
              <a:lumOff val="60000"/>
            </a:schemeClr>
          </a:solidFill>
          <a:ln>
            <a:noFill/>
          </a:ln>
          <a:effectLst/>
          <a:ex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１ページ　策定の背景　～水素エネルギーの有望性～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35793" y="7387392"/>
            <a:ext cx="5544617" cy="335696"/>
          </a:xfrm>
          <a:prstGeom prst="rect">
            <a:avLst/>
          </a:prstGeom>
          <a:solidFill>
            <a:schemeClr val="accent1">
              <a:lumMod val="40000"/>
              <a:lumOff val="60000"/>
            </a:schemeClr>
          </a:solidFill>
          <a:ln>
            <a:noFill/>
          </a:ln>
          <a:effectLst/>
          <a:ex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ページ　策定の目的と取組の方向性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8028681" y="2250480"/>
            <a:ext cx="5544617" cy="365472"/>
          </a:xfrm>
          <a:prstGeom prst="rect">
            <a:avLst/>
          </a:prstGeom>
          <a:solidFill>
            <a:schemeClr val="accent1">
              <a:lumMod val="40000"/>
              <a:lumOff val="60000"/>
            </a:schemeClr>
          </a:solidFill>
          <a:ln>
            <a:noFill/>
          </a:ln>
          <a:effectLst/>
          <a:ex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４～５ページ　取組の方向性　１／２～２／２</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3"/>
          <p:cNvSpPr>
            <a:spLocks noChangeArrowheads="1"/>
          </p:cNvSpPr>
          <p:nvPr/>
        </p:nvSpPr>
        <p:spPr bwMode="auto">
          <a:xfrm>
            <a:off x="8028680" y="6925568"/>
            <a:ext cx="5544617" cy="365472"/>
          </a:xfrm>
          <a:prstGeom prst="rect">
            <a:avLst/>
          </a:prstGeom>
          <a:solidFill>
            <a:schemeClr val="accent1">
              <a:lumMod val="40000"/>
              <a:lumOff val="60000"/>
            </a:schemeClr>
          </a:solidFill>
          <a:ln>
            <a:noFill/>
          </a:ln>
          <a:effectLst/>
          <a:ex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ページ　取組の展開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a:spLocks noChangeArrowheads="1"/>
          </p:cNvSpPr>
          <p:nvPr/>
        </p:nvSpPr>
        <p:spPr bwMode="auto">
          <a:xfrm>
            <a:off x="179810" y="3690640"/>
            <a:ext cx="7309588" cy="65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ＦＣＶ（</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Ｆｕｅｌ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Ｃｅｌｌ　Ｖｅｈｉｃｌｅ）</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燃料電池を駆動装置にした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自動車。ＦＣＶは燃料電池が作る電気を利用して走るため、エンジンの代わりにモーターが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搭載。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市販されているＦＣＶやこれから市販が予定されているＦＣＶのほとんどが水素を燃料とする。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3"/>
          <p:cNvSpPr>
            <a:spLocks noChangeArrowheads="1"/>
          </p:cNvSpPr>
          <p:nvPr/>
        </p:nvSpPr>
        <p:spPr bwMode="auto">
          <a:xfrm>
            <a:off x="179810" y="4416152"/>
            <a:ext cx="6992661" cy="10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ＣＯＰ２１</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Conference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of the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Parties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略で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条約締約国が参加する会議。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1992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）年の地球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サミットで「気候変動枠組み条約」が採択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され、地球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温暖化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対策について国際会議の場で話し合われており、その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回目の会議と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なる気候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変動枠組条約第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回締約国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会議を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COP21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という。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までの間、フランス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・パリで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3"/>
          <p:cNvSpPr>
            <a:spLocks noChangeArrowheads="1"/>
          </p:cNvSpPr>
          <p:nvPr/>
        </p:nvSpPr>
        <p:spPr bwMode="auto">
          <a:xfrm>
            <a:off x="162489" y="5486174"/>
            <a:ext cx="6992661" cy="94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パリ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協定</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COP21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で、現地時間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日に、すべて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の国が参加</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年以降の新た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な温暖化対策を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採択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した協定。 「世界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共通の長期目標として２℃目標のみ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ならず１．５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言及」「主要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排出国を含むすべての国が削減目標を５年ごとに提出・更新する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こと」「森林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等の吸収源の保全・強化の重要性、途上国の森林減少・劣化からの排出を抑制する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仕組み」「イノベーションの重要性」などが含まれている。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3"/>
          <p:cNvSpPr>
            <a:spLocks noChangeArrowheads="1"/>
          </p:cNvSpPr>
          <p:nvPr/>
        </p:nvSpPr>
        <p:spPr bwMode="auto">
          <a:xfrm>
            <a:off x="171925" y="6498952"/>
            <a:ext cx="6992661" cy="101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ＢＣＰ対応</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Business</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Continuity  Plan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略で、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震などの災害が発生し、企業が被害を受けたとしても、従業員や資産などの被害を最小限にとどめ、事業が中断しても早期に事業再開や復旧が可能となるように、平常時に行うべき活動や緊急時の対応を準備して決めてお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3"/>
          <p:cNvSpPr>
            <a:spLocks noChangeArrowheads="1"/>
          </p:cNvSpPr>
          <p:nvPr/>
        </p:nvSpPr>
        <p:spPr bwMode="auto">
          <a:xfrm>
            <a:off x="8236821" y="2754536"/>
            <a:ext cx="6992661"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水素エネルギー</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ナビ</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水素エネルギーに関するワンストップポータルサイト　（ホームページ）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2"/>
              </a:rPr>
              <a:t>http://hydrogen-navi.jp/</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3"/>
          <p:cNvSpPr>
            <a:spLocks noChangeArrowheads="1"/>
          </p:cNvSpPr>
          <p:nvPr/>
        </p:nvSpPr>
        <p:spPr bwMode="auto">
          <a:xfrm>
            <a:off x="8172698" y="5202042"/>
            <a:ext cx="71524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ＣＯ</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フリー水素</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化石燃料や工業プロセスの副産物、バイオマス等、さまざまな原料から作り出すことができる水素であるが、改質の過程で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排出。一方、再生可能エネルギー等を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して、作り出す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段階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を排出しない水素を、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フリー水素という。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3"/>
          <p:cNvSpPr>
            <a:spLocks noChangeArrowheads="1"/>
          </p:cNvSpPr>
          <p:nvPr/>
        </p:nvSpPr>
        <p:spPr bwMode="auto">
          <a:xfrm>
            <a:off x="8244706" y="6138912"/>
            <a:ext cx="7144519"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純水素型定置用燃料電池</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都市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ガスや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LP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ガスを機器内で改質した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はなく、機器に直接供給される水素を燃料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定置用の燃料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電池。</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8236821" y="666304"/>
            <a:ext cx="6992661"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ＫＩＸ水素グリッドプロジェクト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関西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国際空港において、クリーンエネルギーの活用など、人と地球にやさしいスマートな空港づくりの一環として、水素社会の到来を見据えた世界に先駆けた大規模な水素インフラ実証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事業を展開。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3"/>
          <p:cNvSpPr>
            <a:spLocks noChangeArrowheads="1"/>
          </p:cNvSpPr>
          <p:nvPr/>
        </p:nvSpPr>
        <p:spPr bwMode="auto">
          <a:xfrm>
            <a:off x="8221094" y="7520056"/>
            <a:ext cx="6992661" cy="236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蓄電池、水素・燃料電池　国際カンファレンス　ｉｎ　大阪</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200" dirty="0" smtClean="0">
                <a:latin typeface="Meiryo UI" pitchFamily="50" charset="-128"/>
                <a:ea typeface="Meiryo UI" pitchFamily="50" charset="-128"/>
                <a:cs typeface="Meiryo UI" pitchFamily="50" charset="-128"/>
              </a:rPr>
              <a:t>　蓄電池</a:t>
            </a:r>
            <a:r>
              <a:rPr lang="ja-JP" altLang="en-US" sz="1200" dirty="0">
                <a:latin typeface="Meiryo UI" pitchFamily="50" charset="-128"/>
                <a:ea typeface="Meiryo UI" pitchFamily="50" charset="-128"/>
                <a:cs typeface="Meiryo UI" pitchFamily="50" charset="-128"/>
              </a:rPr>
              <a:t>、水素・燃料電池の普及拡大を促すとともに、大阪でのビジネス展開や企業立地等、関連産業の振興を図ることを目的に、</a:t>
            </a:r>
            <a:r>
              <a:rPr lang="en-US" altLang="ja-JP" sz="1200" dirty="0" smtClean="0">
                <a:latin typeface="Meiryo UI" pitchFamily="50" charset="-128"/>
                <a:ea typeface="Meiryo UI" pitchFamily="50" charset="-128"/>
                <a:cs typeface="Meiryo UI" pitchFamily="50" charset="-128"/>
              </a:rPr>
              <a:t>2016</a:t>
            </a:r>
            <a:r>
              <a:rPr lang="ja-JP" altLang="en-US" sz="1200" dirty="0" smtClean="0">
                <a:latin typeface="Meiryo UI" pitchFamily="50" charset="-128"/>
                <a:ea typeface="Meiryo UI" pitchFamily="50" charset="-128"/>
                <a:cs typeface="Meiryo UI" pitchFamily="50" charset="-128"/>
              </a:rPr>
              <a:t>（平成</a:t>
            </a:r>
            <a:r>
              <a:rPr lang="en-US" altLang="ja-JP" sz="1200" dirty="0" smtClean="0">
                <a:latin typeface="Meiryo UI" pitchFamily="50" charset="-128"/>
                <a:ea typeface="Meiryo UI" pitchFamily="50" charset="-128"/>
                <a:cs typeface="Meiryo UI" pitchFamily="50" charset="-128"/>
              </a:rPr>
              <a:t>28</a:t>
            </a:r>
            <a:r>
              <a:rPr lang="ja-JP" altLang="en-US" sz="1200" smtClean="0">
                <a:latin typeface="Meiryo UI" pitchFamily="50" charset="-128"/>
                <a:ea typeface="Meiryo UI" pitchFamily="50" charset="-128"/>
                <a:cs typeface="Meiryo UI" pitchFamily="50" charset="-128"/>
              </a:rPr>
              <a:t>）年秋</a:t>
            </a:r>
            <a:r>
              <a:rPr lang="ja-JP" altLang="en-US" sz="1200" dirty="0" smtClean="0">
                <a:latin typeface="Meiryo UI" pitchFamily="50" charset="-128"/>
                <a:ea typeface="Meiryo UI" pitchFamily="50" charset="-128"/>
                <a:cs typeface="Meiryo UI" pitchFamily="50" charset="-128"/>
              </a:rPr>
              <a:t>開催</a:t>
            </a:r>
            <a:endParaRPr lang="en-US" altLang="ja-JP" sz="1200" dirty="0" smtClean="0">
              <a:latin typeface="Meiryo UI" pitchFamily="50" charset="-128"/>
              <a:ea typeface="Meiryo UI" pitchFamily="50" charset="-128"/>
              <a:cs typeface="Meiryo UI" pitchFamily="50" charset="-128"/>
            </a:endParaRPr>
          </a:p>
          <a:p>
            <a:pPr marL="87313" indent="-87313">
              <a:lnSpc>
                <a:spcPts val="600"/>
              </a:lnSpc>
            </a:pP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日程：</a:t>
            </a:r>
            <a:r>
              <a:rPr lang="en-US" altLang="ja-JP" sz="1200" dirty="0" smtClean="0">
                <a:latin typeface="Meiryo UI" pitchFamily="50" charset="-128"/>
                <a:ea typeface="Meiryo UI" pitchFamily="50" charset="-128"/>
                <a:cs typeface="Meiryo UI" pitchFamily="50" charset="-128"/>
              </a:rPr>
              <a:t>2016</a:t>
            </a:r>
            <a:r>
              <a:rPr lang="ja-JP" altLang="en-US" sz="1200" dirty="0" smtClean="0">
                <a:latin typeface="Meiryo UI" pitchFamily="50" charset="-128"/>
                <a:ea typeface="Meiryo UI" pitchFamily="50" charset="-128"/>
                <a:cs typeface="Meiryo UI" pitchFamily="50" charset="-128"/>
              </a:rPr>
              <a:t>（平成</a:t>
            </a:r>
            <a:r>
              <a:rPr lang="en-US" altLang="ja-JP" sz="1200" dirty="0" smtClean="0">
                <a:latin typeface="Meiryo UI" pitchFamily="50" charset="-128"/>
                <a:ea typeface="Meiryo UI" pitchFamily="50" charset="-128"/>
                <a:cs typeface="Meiryo UI" pitchFamily="50" charset="-128"/>
              </a:rPr>
              <a:t>28</a:t>
            </a:r>
            <a:r>
              <a:rPr lang="ja-JP" altLang="en-US" sz="1200" dirty="0" smtClean="0">
                <a:latin typeface="Meiryo UI" pitchFamily="50" charset="-128"/>
                <a:ea typeface="Meiryo UI" pitchFamily="50" charset="-128"/>
                <a:cs typeface="Meiryo UI" pitchFamily="50" charset="-128"/>
              </a:rPr>
              <a:t>）年</a:t>
            </a:r>
            <a:r>
              <a:rPr lang="en-US" altLang="ja-JP" sz="1200" dirty="0" smtClean="0">
                <a:latin typeface="Meiryo UI" pitchFamily="50" charset="-128"/>
                <a:ea typeface="Meiryo UI" pitchFamily="50" charset="-128"/>
                <a:cs typeface="Meiryo UI" pitchFamily="50" charset="-128"/>
              </a:rPr>
              <a:t>9</a:t>
            </a:r>
            <a:r>
              <a:rPr lang="ja-JP" altLang="en-US" sz="1200" dirty="0" smtClean="0">
                <a:latin typeface="Meiryo UI" pitchFamily="50" charset="-128"/>
                <a:ea typeface="Meiryo UI" pitchFamily="50" charset="-128"/>
                <a:cs typeface="Meiryo UI" pitchFamily="50" charset="-128"/>
              </a:rPr>
              <a:t>月</a:t>
            </a:r>
            <a:r>
              <a:rPr lang="en-US" altLang="ja-JP" sz="1200" dirty="0" smtClean="0">
                <a:latin typeface="Meiryo UI" pitchFamily="50" charset="-128"/>
                <a:ea typeface="Meiryo UI" pitchFamily="50" charset="-128"/>
                <a:cs typeface="Meiryo UI" pitchFamily="50" charset="-128"/>
              </a:rPr>
              <a:t>6</a:t>
            </a:r>
            <a:r>
              <a:rPr lang="ja-JP" altLang="en-US" sz="1200" dirty="0" smtClean="0">
                <a:latin typeface="Meiryo UI" pitchFamily="50" charset="-128"/>
                <a:ea typeface="Meiryo UI" pitchFamily="50" charset="-128"/>
                <a:cs typeface="Meiryo UI" pitchFamily="50" charset="-128"/>
              </a:rPr>
              <a:t>日（火）～</a:t>
            </a:r>
            <a:r>
              <a:rPr lang="en-US" altLang="ja-JP" sz="1200" dirty="0" smtClean="0">
                <a:latin typeface="Meiryo UI" pitchFamily="50" charset="-128"/>
                <a:ea typeface="Meiryo UI" pitchFamily="50" charset="-128"/>
                <a:cs typeface="Meiryo UI" pitchFamily="50" charset="-128"/>
              </a:rPr>
              <a:t>8</a:t>
            </a:r>
            <a:r>
              <a:rPr lang="ja-JP" altLang="en-US" sz="1200" dirty="0" smtClean="0">
                <a:latin typeface="Meiryo UI" pitchFamily="50" charset="-128"/>
                <a:ea typeface="Meiryo UI" pitchFamily="50" charset="-128"/>
                <a:cs typeface="Meiryo UI" pitchFamily="50" charset="-128"/>
              </a:rPr>
              <a:t>日（木）</a:t>
            </a:r>
            <a:endParaRPr lang="en-US" altLang="ja-JP" sz="1200" dirty="0" smtClean="0">
              <a:latin typeface="Meiryo UI" pitchFamily="50" charset="-128"/>
              <a:ea typeface="Meiryo UI" pitchFamily="50" charset="-128"/>
              <a:cs typeface="Meiryo UI" pitchFamily="50" charset="-128"/>
            </a:endParaRPr>
          </a:p>
          <a:p>
            <a:pPr marL="87313" indent="-87313">
              <a:lnSpc>
                <a:spcPts val="6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会場：大阪国際会議場（大阪市北区中之島）</a:t>
            </a:r>
            <a:endParaRPr lang="en-US" altLang="ja-JP" sz="1200" dirty="0" smtClean="0">
              <a:latin typeface="Meiryo UI" pitchFamily="50" charset="-128"/>
              <a:ea typeface="Meiryo UI" pitchFamily="50" charset="-128"/>
              <a:cs typeface="Meiryo UI" pitchFamily="50" charset="-128"/>
            </a:endParaRPr>
          </a:p>
          <a:p>
            <a:pPr marL="87313" indent="-87313">
              <a:lnSpc>
                <a:spcPts val="6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定員：</a:t>
            </a:r>
            <a:r>
              <a:rPr lang="en-US" altLang="ja-JP" sz="1200" dirty="0" smtClean="0">
                <a:latin typeface="Meiryo UI" pitchFamily="50" charset="-128"/>
                <a:ea typeface="Meiryo UI" pitchFamily="50" charset="-128"/>
                <a:cs typeface="Meiryo UI" pitchFamily="50" charset="-128"/>
              </a:rPr>
              <a:t>300</a:t>
            </a:r>
            <a:r>
              <a:rPr lang="ja-JP" altLang="en-US" sz="1200" dirty="0" smtClean="0">
                <a:latin typeface="Meiryo UI" pitchFamily="50" charset="-128"/>
                <a:ea typeface="Meiryo UI" pitchFamily="50" charset="-128"/>
                <a:cs typeface="Meiryo UI" pitchFamily="50" charset="-128"/>
              </a:rPr>
              <a:t>名程度</a:t>
            </a:r>
            <a:endParaRPr lang="en-US" altLang="ja-JP" sz="1200" dirty="0" smtClean="0">
              <a:latin typeface="Meiryo UI" pitchFamily="50" charset="-128"/>
              <a:ea typeface="Meiryo UI" pitchFamily="50" charset="-128"/>
              <a:cs typeface="Meiryo UI" pitchFamily="50" charset="-128"/>
            </a:endParaRPr>
          </a:p>
          <a:p>
            <a:pPr marL="87313" indent="-87313">
              <a:lnSpc>
                <a:spcPts val="6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主催：大阪府</a:t>
            </a:r>
            <a:endParaRPr lang="en-US" altLang="ja-JP" sz="1200" dirty="0">
              <a:latin typeface="Meiryo UI" pitchFamily="50" charset="-128"/>
              <a:ea typeface="Meiryo UI" pitchFamily="50" charset="-128"/>
              <a:cs typeface="Meiryo UI" pitchFamily="50" charset="-128"/>
            </a:endParaRPr>
          </a:p>
          <a:p>
            <a:pPr marL="87313" indent="-87313">
              <a:lnSpc>
                <a:spcPts val="600"/>
              </a:lnSpc>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国際</a:t>
            </a:r>
            <a:r>
              <a:rPr lang="ja-JP" altLang="en-US" sz="1200" dirty="0">
                <a:latin typeface="Meiryo UI" pitchFamily="50" charset="-128"/>
                <a:ea typeface="Meiryo UI" pitchFamily="50" charset="-128"/>
                <a:cs typeface="Meiryo UI" pitchFamily="50" charset="-128"/>
              </a:rPr>
              <a:t>カンファレンス</a:t>
            </a:r>
            <a:r>
              <a:rPr lang="ja-JP" altLang="en-US" sz="1200" dirty="0" smtClean="0">
                <a:latin typeface="Meiryo UI" pitchFamily="50" charset="-128"/>
                <a:ea typeface="Meiryo UI" pitchFamily="50" charset="-128"/>
                <a:cs typeface="Meiryo UI" pitchFamily="50" charset="-128"/>
              </a:rPr>
              <a:t>概要</a:t>
            </a:r>
            <a:r>
              <a:rPr lang="ja-JP" altLang="en-US" sz="1200" dirty="0">
                <a:latin typeface="Meiryo UI" pitchFamily="50" charset="-128"/>
                <a:ea typeface="Meiryo UI" pitchFamily="50" charset="-128"/>
                <a:cs typeface="Meiryo UI" pitchFamily="50" charset="-128"/>
              </a:rPr>
              <a:t>　　　　　　　　　　　　　　　　　</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・国内外のキーパーソンによる最新の技術動向等に関する講演</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・大阪の先進的な取り組みを世界に向けて発信　　</a:t>
            </a:r>
            <a:r>
              <a:rPr lang="ja-JP" altLang="en-US" sz="1200" dirty="0" smtClean="0">
                <a:latin typeface="Meiryo UI" pitchFamily="50" charset="-128"/>
                <a:ea typeface="Meiryo UI" pitchFamily="50" charset="-128"/>
                <a:cs typeface="Meiryo UI" pitchFamily="50" charset="-128"/>
              </a:rPr>
              <a:t>など</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3"/>
          <p:cNvSpPr>
            <a:spLocks noChangeArrowheads="1"/>
          </p:cNvSpPr>
          <p:nvPr/>
        </p:nvSpPr>
        <p:spPr bwMode="auto">
          <a:xfrm>
            <a:off x="179810" y="2826544"/>
            <a:ext cx="7309588"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エネファーム</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燃料電池を用いて、家庭で使う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電気とお湯を一緒につくりだす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システム。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都市ガス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などから水素を取り出して、水素と空気中の酸素を化学反応させて発電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し、そのときに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発生する熱（排熱）を利用して、暖房や給湯に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も利用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コージェネレーションシステムが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普及。</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3"/>
          <p:cNvSpPr>
            <a:spLocks noChangeArrowheads="1"/>
          </p:cNvSpPr>
          <p:nvPr/>
        </p:nvSpPr>
        <p:spPr bwMode="auto">
          <a:xfrm>
            <a:off x="8244706" y="4338712"/>
            <a:ext cx="699266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ＦＣバス、</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船、</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フォークリフト</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燃料電池（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Fuel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Cell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）を駆動装置にしたバス、船舶、フォークリフト。ＦＣＶと同様に、燃料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電池が作る電気を利用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して駆動するため、エンジン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の代わりに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モーターを搭載。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Rectangle 3"/>
          <p:cNvSpPr>
            <a:spLocks noChangeArrowheads="1"/>
          </p:cNvSpPr>
          <p:nvPr/>
        </p:nvSpPr>
        <p:spPr bwMode="auto">
          <a:xfrm>
            <a:off x="8236821" y="1381718"/>
            <a:ext cx="6992661"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府中央卸売市場のメガワット級燃料電池導入</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府有地を利用した新エネルギー機器等による低炭素・分散型電源導入モデル事業として、大阪府中央卸売市場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（茨木市）に出力</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1200kW</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メガワット）の燃料電池を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月導入。</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07802" y="7756768"/>
            <a:ext cx="7200800" cy="1622504"/>
          </a:xfrm>
          <a:prstGeom prst="rect">
            <a:avLst/>
          </a:prstGeom>
        </p:spPr>
        <p:txBody>
          <a:bodyPr wrap="square">
            <a:noAutofit/>
          </a:bodyPr>
          <a:lstStyle/>
          <a:p>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地産地消</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推進プラン</a:t>
            </a: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再生可能エネルギーの普及拡大や省エネの推進など、</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）年度までに大阪府・大阪市が</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取組む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関連施策の方向性を提示するものとして、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年）に策定。</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年度までに供給力の増加（太陽光発電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kW</a:t>
            </a:r>
            <a:r>
              <a:rPr lang="ja-JP" altLang="ja-JP"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分散型電源（コージェネレーション等）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kW</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など）と需要の削減により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kW</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以上を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新たに</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創出することを目指すもの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おおさかエネルギー地産地消推進プランについてはこちらから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3"/>
              </a:rPr>
              <a:t>http://www.pref.osaka.lg.jp/eneseisaku/plan</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hlinkClick r:id="rId3"/>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3"/>
          <p:cNvSpPr>
            <a:spLocks noChangeArrowheads="1"/>
          </p:cNvSpPr>
          <p:nvPr/>
        </p:nvSpPr>
        <p:spPr bwMode="auto">
          <a:xfrm>
            <a:off x="162488" y="9235256"/>
            <a:ext cx="721812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おける水素ステーション整備計画</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大阪府内で燃料電池自動車の普及に必要な水素供給インフラ（水素ステーション）の整備目標を定めた計画。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）年度から３年間で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箇所配置を目標。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大阪府内における水素ステーション整備計画についてはこちらから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hlinkClick r:id="rId4"/>
              </a:rPr>
              <a:t>http</a:t>
            </a:r>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4"/>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hlinkClick r:id="rId4"/>
              </a:rPr>
              <a:t>www.pref.osaka.lg.jp/energy/osakafcvsuisinkaigi/suisostseibikeikaku.html</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136904" y="3330600"/>
            <a:ext cx="7116190" cy="861774"/>
          </a:xfrm>
          <a:prstGeom prst="rect">
            <a:avLst/>
          </a:prstGeom>
        </p:spPr>
        <p:txBody>
          <a:bodyPr wrap="square">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森之宮情報発信拠点施設</a:t>
            </a: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府有地を活用した水素ステーション及び情報発信拠点施設整備の取組として、民間事業者が大阪市城東区</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整備中</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月完成予定）。　</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エネルギーや水素に関するさまざまな情報を積極的に発信する拠点。</a:t>
            </a:r>
          </a:p>
        </p:txBody>
      </p:sp>
      <p:grpSp>
        <p:nvGrpSpPr>
          <p:cNvPr id="27" name="グループ化 26"/>
          <p:cNvGrpSpPr/>
          <p:nvPr/>
        </p:nvGrpSpPr>
        <p:grpSpPr>
          <a:xfrm>
            <a:off x="1783121" y="1674416"/>
            <a:ext cx="3304082" cy="1306494"/>
            <a:chOff x="-77417" y="-130519"/>
            <a:chExt cx="5497142" cy="2919185"/>
          </a:xfrm>
        </p:grpSpPr>
        <p:grpSp>
          <p:nvGrpSpPr>
            <p:cNvPr id="28" name="グループ化 27"/>
            <p:cNvGrpSpPr/>
            <p:nvPr/>
          </p:nvGrpSpPr>
          <p:grpSpPr>
            <a:xfrm>
              <a:off x="-77417" y="-130519"/>
              <a:ext cx="5497142" cy="2734620"/>
              <a:chOff x="-77417" y="-130519"/>
              <a:chExt cx="5497142" cy="2734620"/>
            </a:xfrm>
          </p:grpSpPr>
          <p:grpSp>
            <p:nvGrpSpPr>
              <p:cNvPr id="57" name="グループ化 56"/>
              <p:cNvGrpSpPr/>
              <p:nvPr/>
            </p:nvGrpSpPr>
            <p:grpSpPr>
              <a:xfrm>
                <a:off x="-6079" y="1253319"/>
                <a:ext cx="1543051" cy="1350782"/>
                <a:chOff x="-6079" y="1253319"/>
                <a:chExt cx="1543051" cy="1350782"/>
              </a:xfrm>
            </p:grpSpPr>
            <p:grpSp>
              <p:nvGrpSpPr>
                <p:cNvPr id="102" name="グループ化 101"/>
                <p:cNvGrpSpPr/>
                <p:nvPr/>
              </p:nvGrpSpPr>
              <p:grpSpPr>
                <a:xfrm>
                  <a:off x="123825" y="1385634"/>
                  <a:ext cx="647700" cy="552450"/>
                  <a:chOff x="123825" y="1385634"/>
                  <a:chExt cx="647700" cy="552450"/>
                </a:xfrm>
              </p:grpSpPr>
              <p:sp>
                <p:nvSpPr>
                  <p:cNvPr id="108" name="フローチャート : 結合子 107"/>
                  <p:cNvSpPr/>
                  <p:nvPr/>
                </p:nvSpPr>
                <p:spPr>
                  <a:xfrm>
                    <a:off x="123825" y="1557084"/>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9" name="フローチャート : 結合子 108"/>
                  <p:cNvSpPr/>
                  <p:nvPr/>
                </p:nvSpPr>
                <p:spPr>
                  <a:xfrm>
                    <a:off x="361950" y="1385634"/>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103" name="グループ化 102"/>
                <p:cNvGrpSpPr/>
                <p:nvPr/>
              </p:nvGrpSpPr>
              <p:grpSpPr>
                <a:xfrm>
                  <a:off x="647700" y="1627075"/>
                  <a:ext cx="647700" cy="552449"/>
                  <a:chOff x="647700" y="1627075"/>
                  <a:chExt cx="647700" cy="552449"/>
                </a:xfrm>
              </p:grpSpPr>
              <p:sp>
                <p:nvSpPr>
                  <p:cNvPr id="106" name="フローチャート : 結合子 105"/>
                  <p:cNvSpPr/>
                  <p:nvPr/>
                </p:nvSpPr>
                <p:spPr>
                  <a:xfrm>
                    <a:off x="647700" y="1798525"/>
                    <a:ext cx="409575" cy="380999"/>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7" name="フローチャート : 結合子 106"/>
                  <p:cNvSpPr/>
                  <p:nvPr/>
                </p:nvSpPr>
                <p:spPr>
                  <a:xfrm>
                    <a:off x="885825" y="1627075"/>
                    <a:ext cx="409575" cy="381001"/>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104" name="角丸四角形 103"/>
                <p:cNvSpPr/>
                <p:nvPr/>
              </p:nvSpPr>
              <p:spPr>
                <a:xfrm>
                  <a:off x="9525" y="1253319"/>
                  <a:ext cx="1438275" cy="10287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5" name="正方形/長方形 104"/>
                <p:cNvSpPr/>
                <p:nvPr/>
              </p:nvSpPr>
              <p:spPr>
                <a:xfrm>
                  <a:off x="-6079" y="2211423"/>
                  <a:ext cx="1543051" cy="392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酸素（Ｏ</a:t>
                  </a:r>
                  <a:r>
                    <a:rPr kumimoji="1"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58" name="グループ化 57"/>
              <p:cNvGrpSpPr/>
              <p:nvPr/>
            </p:nvGrpSpPr>
            <p:grpSpPr>
              <a:xfrm>
                <a:off x="-77417" y="-130519"/>
                <a:ext cx="1628774" cy="1254469"/>
                <a:chOff x="-77417" y="-130519"/>
                <a:chExt cx="1628774" cy="1254469"/>
              </a:xfrm>
            </p:grpSpPr>
            <p:sp>
              <p:nvSpPr>
                <p:cNvPr id="87" name="角丸四角形 86"/>
                <p:cNvSpPr/>
                <p:nvPr/>
              </p:nvSpPr>
              <p:spPr>
                <a:xfrm>
                  <a:off x="0" y="180975"/>
                  <a:ext cx="1438275" cy="942975"/>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nvGrpSpPr>
                <p:cNvPr id="88" name="グループ化 87"/>
                <p:cNvGrpSpPr/>
                <p:nvPr/>
              </p:nvGrpSpPr>
              <p:grpSpPr>
                <a:xfrm>
                  <a:off x="-77417" y="-130519"/>
                  <a:ext cx="1628774" cy="1140169"/>
                  <a:chOff x="-77417" y="-130519"/>
                  <a:chExt cx="1628774" cy="1140169"/>
                </a:xfrm>
              </p:grpSpPr>
              <p:grpSp>
                <p:nvGrpSpPr>
                  <p:cNvPr id="89" name="グループ化 88"/>
                  <p:cNvGrpSpPr/>
                  <p:nvPr/>
                </p:nvGrpSpPr>
                <p:grpSpPr>
                  <a:xfrm>
                    <a:off x="133350" y="295275"/>
                    <a:ext cx="266700" cy="323850"/>
                    <a:chOff x="133350" y="295275"/>
                    <a:chExt cx="266700" cy="323850"/>
                  </a:xfrm>
                </p:grpSpPr>
                <p:sp>
                  <p:nvSpPr>
                    <p:cNvPr id="100" name="フローチャート : 結合子 99"/>
                    <p:cNvSpPr/>
                    <p:nvPr/>
                  </p:nvSpPr>
                  <p:spPr>
                    <a:xfrm>
                      <a:off x="209551" y="4286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1" name="フローチャート : 結合子 100"/>
                    <p:cNvSpPr/>
                    <p:nvPr/>
                  </p:nvSpPr>
                  <p:spPr>
                    <a:xfrm>
                      <a:off x="133350" y="2952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0" name="グループ化 89"/>
                  <p:cNvGrpSpPr/>
                  <p:nvPr/>
                </p:nvGrpSpPr>
                <p:grpSpPr>
                  <a:xfrm>
                    <a:off x="571500" y="428625"/>
                    <a:ext cx="266700" cy="323850"/>
                    <a:chOff x="571500" y="428625"/>
                    <a:chExt cx="266700" cy="323850"/>
                  </a:xfrm>
                </p:grpSpPr>
                <p:sp>
                  <p:nvSpPr>
                    <p:cNvPr id="98" name="フローチャート : 結合子 97"/>
                    <p:cNvSpPr/>
                    <p:nvPr/>
                  </p:nvSpPr>
                  <p:spPr>
                    <a:xfrm>
                      <a:off x="647701" y="5619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9" name="フローチャート : 結合子 98"/>
                    <p:cNvSpPr/>
                    <p:nvPr/>
                  </p:nvSpPr>
                  <p:spPr>
                    <a:xfrm>
                      <a:off x="571500" y="4286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1" name="グループ化 90"/>
                  <p:cNvGrpSpPr/>
                  <p:nvPr/>
                </p:nvGrpSpPr>
                <p:grpSpPr>
                  <a:xfrm>
                    <a:off x="342900" y="685800"/>
                    <a:ext cx="266700" cy="323850"/>
                    <a:chOff x="342900" y="685800"/>
                    <a:chExt cx="266700" cy="323850"/>
                  </a:xfrm>
                </p:grpSpPr>
                <p:sp>
                  <p:nvSpPr>
                    <p:cNvPr id="96" name="フローチャート : 結合子 95"/>
                    <p:cNvSpPr/>
                    <p:nvPr/>
                  </p:nvSpPr>
                  <p:spPr>
                    <a:xfrm>
                      <a:off x="419101" y="81915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7" name="フローチャート : 結合子 96"/>
                    <p:cNvSpPr/>
                    <p:nvPr/>
                  </p:nvSpPr>
                  <p:spPr>
                    <a:xfrm>
                      <a:off x="342900" y="68580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2" name="グループ化 91"/>
                  <p:cNvGrpSpPr/>
                  <p:nvPr/>
                </p:nvGrpSpPr>
                <p:grpSpPr>
                  <a:xfrm>
                    <a:off x="971550" y="600075"/>
                    <a:ext cx="266700" cy="323850"/>
                    <a:chOff x="971550" y="600075"/>
                    <a:chExt cx="266700" cy="323850"/>
                  </a:xfrm>
                </p:grpSpPr>
                <p:sp>
                  <p:nvSpPr>
                    <p:cNvPr id="94" name="フローチャート : 結合子 93"/>
                    <p:cNvSpPr/>
                    <p:nvPr/>
                  </p:nvSpPr>
                  <p:spPr>
                    <a:xfrm>
                      <a:off x="1047751" y="7334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5" name="フローチャート : 結合子 94"/>
                    <p:cNvSpPr/>
                    <p:nvPr/>
                  </p:nvSpPr>
                  <p:spPr>
                    <a:xfrm>
                      <a:off x="971550" y="6000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93" name="正方形/長方形 92"/>
                  <p:cNvSpPr/>
                  <p:nvPr/>
                </p:nvSpPr>
                <p:spPr>
                  <a:xfrm>
                    <a:off x="-77417" y="-130519"/>
                    <a:ext cx="1628774" cy="34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水素（Ｈ</a:t>
                    </a:r>
                    <a:r>
                      <a:rPr kumimoji="1"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grpSp>
            <p:nvGrpSpPr>
              <p:cNvPr id="59" name="グループ化 58"/>
              <p:cNvGrpSpPr/>
              <p:nvPr/>
            </p:nvGrpSpPr>
            <p:grpSpPr>
              <a:xfrm>
                <a:off x="1381125" y="161925"/>
                <a:ext cx="2409824" cy="1676400"/>
                <a:chOff x="1381125" y="161925"/>
                <a:chExt cx="2409824" cy="1676400"/>
              </a:xfrm>
            </p:grpSpPr>
            <p:sp>
              <p:nvSpPr>
                <p:cNvPr id="79" name="星 12 78"/>
                <p:cNvSpPr/>
                <p:nvPr/>
              </p:nvSpPr>
              <p:spPr>
                <a:xfrm>
                  <a:off x="2028825" y="161925"/>
                  <a:ext cx="1285875" cy="533400"/>
                </a:xfrm>
                <a:prstGeom prst="star12">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0" name="曲折矢印 79"/>
                <p:cNvSpPr/>
                <p:nvPr/>
              </p:nvSpPr>
              <p:spPr>
                <a:xfrm rot="5400000" flipH="1">
                  <a:off x="2071687" y="461962"/>
                  <a:ext cx="704850" cy="923925"/>
                </a:xfrm>
                <a:prstGeom prst="bentArrow">
                  <a:avLst>
                    <a:gd name="adj1" fmla="val 29392"/>
                    <a:gd name="adj2" fmla="val 29392"/>
                    <a:gd name="adj3" fmla="val 29279"/>
                    <a:gd name="adj4" fmla="val 541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solidFill>
                      <a:schemeClr val="tx1"/>
                    </a:solidFill>
                  </a:endParaRPr>
                </a:p>
              </p:txBody>
            </p:sp>
            <p:sp>
              <p:nvSpPr>
                <p:cNvPr id="81" name="右矢印 80"/>
                <p:cNvSpPr/>
                <p:nvPr/>
              </p:nvSpPr>
              <p:spPr>
                <a:xfrm>
                  <a:off x="1800224" y="904874"/>
                  <a:ext cx="1990725" cy="619125"/>
                </a:xfrm>
                <a:prstGeom prst="rightArrow">
                  <a:avLst>
                    <a:gd name="adj1" fmla="val 50000"/>
                    <a:gd name="adj2"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nvGrpSpPr>
                <p:cNvPr id="82" name="グループ化 81"/>
                <p:cNvGrpSpPr/>
                <p:nvPr/>
              </p:nvGrpSpPr>
              <p:grpSpPr>
                <a:xfrm>
                  <a:off x="1381125" y="609600"/>
                  <a:ext cx="504825" cy="1228725"/>
                  <a:chOff x="1381125" y="609600"/>
                  <a:chExt cx="504825" cy="1228725"/>
                </a:xfrm>
              </p:grpSpPr>
              <p:sp>
                <p:nvSpPr>
                  <p:cNvPr id="84" name="右矢印 83"/>
                  <p:cNvSpPr/>
                  <p:nvPr/>
                </p:nvSpPr>
                <p:spPr>
                  <a:xfrm>
                    <a:off x="1381125" y="609600"/>
                    <a:ext cx="495300" cy="200025"/>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5" name="右矢印 84"/>
                  <p:cNvSpPr/>
                  <p:nvPr/>
                </p:nvSpPr>
                <p:spPr>
                  <a:xfrm rot="5400000">
                    <a:off x="1166812" y="1090613"/>
                    <a:ext cx="1190625" cy="247650"/>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6" name="右矢印 85"/>
                  <p:cNvSpPr/>
                  <p:nvPr/>
                </p:nvSpPr>
                <p:spPr>
                  <a:xfrm>
                    <a:off x="1390650" y="1638300"/>
                    <a:ext cx="495300" cy="200025"/>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83" name="正方形/長方形 82"/>
                <p:cNvSpPr/>
                <p:nvPr/>
              </p:nvSpPr>
              <p:spPr>
                <a:xfrm>
                  <a:off x="2232493" y="194802"/>
                  <a:ext cx="876300" cy="41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ysClr val="windowText" lastClr="000000"/>
                      </a:solidFill>
                    </a:rPr>
                    <a:t>電気</a:t>
                  </a:r>
                </a:p>
              </p:txBody>
            </p:sp>
          </p:grpSp>
          <p:grpSp>
            <p:nvGrpSpPr>
              <p:cNvPr id="60" name="グループ化 59"/>
              <p:cNvGrpSpPr/>
              <p:nvPr/>
            </p:nvGrpSpPr>
            <p:grpSpPr>
              <a:xfrm>
                <a:off x="3714750" y="-130519"/>
                <a:ext cx="1704975" cy="1948095"/>
                <a:chOff x="3714750" y="-130519"/>
                <a:chExt cx="1704975" cy="1948095"/>
              </a:xfrm>
            </p:grpSpPr>
            <p:sp>
              <p:nvSpPr>
                <p:cNvPr id="61" name="角丸四角形 60"/>
                <p:cNvSpPr/>
                <p:nvPr/>
              </p:nvSpPr>
              <p:spPr>
                <a:xfrm>
                  <a:off x="3714750" y="133719"/>
                  <a:ext cx="1704975" cy="1683857"/>
                </a:xfrm>
                <a:prstGeom prst="roundRect">
                  <a:avLst>
                    <a:gd name="adj" fmla="val 1070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2" name="正方形/長方形 61"/>
                <p:cNvSpPr/>
                <p:nvPr/>
              </p:nvSpPr>
              <p:spPr>
                <a:xfrm>
                  <a:off x="3827610" y="-130519"/>
                  <a:ext cx="1527846" cy="364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水（Ｈ</a:t>
                  </a:r>
                  <a:r>
                    <a:rPr kumimoji="1"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Ｏ）</a:t>
                  </a:r>
                </a:p>
              </p:txBody>
            </p:sp>
            <p:grpSp>
              <p:nvGrpSpPr>
                <p:cNvPr id="63" name="グループ化 62"/>
                <p:cNvGrpSpPr/>
                <p:nvPr/>
              </p:nvGrpSpPr>
              <p:grpSpPr>
                <a:xfrm>
                  <a:off x="3952875" y="581025"/>
                  <a:ext cx="504824" cy="476250"/>
                  <a:chOff x="3952875" y="581025"/>
                  <a:chExt cx="504824" cy="476250"/>
                </a:xfrm>
              </p:grpSpPr>
              <p:sp>
                <p:nvSpPr>
                  <p:cNvPr id="76" name="フローチャート : 結合子 75"/>
                  <p:cNvSpPr/>
                  <p:nvPr/>
                </p:nvSpPr>
                <p:spPr>
                  <a:xfrm>
                    <a:off x="3952875" y="581025"/>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7" name="フローチャート : 結合子 76"/>
                  <p:cNvSpPr/>
                  <p:nvPr/>
                </p:nvSpPr>
                <p:spPr>
                  <a:xfrm>
                    <a:off x="3962400" y="8667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8" name="フローチャート : 結合子 77"/>
                  <p:cNvSpPr/>
                  <p:nvPr/>
                </p:nvSpPr>
                <p:spPr>
                  <a:xfrm>
                    <a:off x="4267200" y="72390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4" name="グループ化 63"/>
                <p:cNvGrpSpPr/>
                <p:nvPr/>
              </p:nvGrpSpPr>
              <p:grpSpPr>
                <a:xfrm rot="2260301">
                  <a:off x="4660435" y="370651"/>
                  <a:ext cx="504821" cy="476247"/>
                  <a:chOff x="4500211" y="416964"/>
                  <a:chExt cx="504821" cy="476247"/>
                </a:xfrm>
              </p:grpSpPr>
              <p:sp>
                <p:nvSpPr>
                  <p:cNvPr id="73" name="フローチャート : 結合子 72"/>
                  <p:cNvSpPr/>
                  <p:nvPr/>
                </p:nvSpPr>
                <p:spPr>
                  <a:xfrm>
                    <a:off x="4500211" y="416964"/>
                    <a:ext cx="409575" cy="380997"/>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4" name="フローチャート : 結合子 73"/>
                  <p:cNvSpPr/>
                  <p:nvPr/>
                </p:nvSpPr>
                <p:spPr>
                  <a:xfrm>
                    <a:off x="4509735" y="702712"/>
                    <a:ext cx="190499"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5" name="フローチャート : 結合子 74"/>
                  <p:cNvSpPr/>
                  <p:nvPr/>
                </p:nvSpPr>
                <p:spPr>
                  <a:xfrm>
                    <a:off x="4814534" y="559835"/>
                    <a:ext cx="190498"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5" name="グループ化 64"/>
                <p:cNvGrpSpPr/>
                <p:nvPr/>
              </p:nvGrpSpPr>
              <p:grpSpPr>
                <a:xfrm rot="7748217">
                  <a:off x="4038601" y="1219200"/>
                  <a:ext cx="504824" cy="476250"/>
                  <a:chOff x="4038601" y="1219201"/>
                  <a:chExt cx="504824" cy="476250"/>
                </a:xfrm>
              </p:grpSpPr>
              <p:sp>
                <p:nvSpPr>
                  <p:cNvPr id="70" name="フローチャート : 結合子 69"/>
                  <p:cNvSpPr/>
                  <p:nvPr/>
                </p:nvSpPr>
                <p:spPr>
                  <a:xfrm>
                    <a:off x="4038601" y="1219201"/>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1" name="フローチャート : 結合子 70"/>
                  <p:cNvSpPr/>
                  <p:nvPr/>
                </p:nvSpPr>
                <p:spPr>
                  <a:xfrm>
                    <a:off x="4048126" y="1504951"/>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2" name="フローチャート : 結合子 71"/>
                  <p:cNvSpPr/>
                  <p:nvPr/>
                </p:nvSpPr>
                <p:spPr>
                  <a:xfrm>
                    <a:off x="4352926" y="1362076"/>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6" name="グループ化 65"/>
                <p:cNvGrpSpPr/>
                <p:nvPr/>
              </p:nvGrpSpPr>
              <p:grpSpPr>
                <a:xfrm rot="840542">
                  <a:off x="4707693" y="1182143"/>
                  <a:ext cx="504823" cy="476250"/>
                  <a:chOff x="4630491" y="1189883"/>
                  <a:chExt cx="504823" cy="476250"/>
                </a:xfrm>
              </p:grpSpPr>
              <p:sp>
                <p:nvSpPr>
                  <p:cNvPr id="67" name="フローチャート : 結合子 66"/>
                  <p:cNvSpPr/>
                  <p:nvPr/>
                </p:nvSpPr>
                <p:spPr>
                  <a:xfrm>
                    <a:off x="4630491" y="1189883"/>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8" name="フローチャート : 結合子 67"/>
                  <p:cNvSpPr/>
                  <p:nvPr/>
                </p:nvSpPr>
                <p:spPr>
                  <a:xfrm>
                    <a:off x="4640015" y="1475633"/>
                    <a:ext cx="190498"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9" name="フローチャート : 結合子 68"/>
                  <p:cNvSpPr/>
                  <p:nvPr/>
                </p:nvSpPr>
                <p:spPr>
                  <a:xfrm>
                    <a:off x="4944816" y="1332759"/>
                    <a:ext cx="190498"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grpSp>
        <p:grpSp>
          <p:nvGrpSpPr>
            <p:cNvPr id="29" name="グループ化 28"/>
            <p:cNvGrpSpPr/>
            <p:nvPr/>
          </p:nvGrpSpPr>
          <p:grpSpPr>
            <a:xfrm>
              <a:off x="1098598" y="1782579"/>
              <a:ext cx="4229233" cy="1006087"/>
              <a:chOff x="1098598" y="1782579"/>
              <a:chExt cx="4229233" cy="1006087"/>
            </a:xfrm>
          </p:grpSpPr>
          <p:grpSp>
            <p:nvGrpSpPr>
              <p:cNvPr id="30" name="グループ化 29"/>
              <p:cNvGrpSpPr/>
              <p:nvPr/>
            </p:nvGrpSpPr>
            <p:grpSpPr>
              <a:xfrm>
                <a:off x="1551357" y="1782579"/>
                <a:ext cx="3776474" cy="743679"/>
                <a:chOff x="1551357" y="1782579"/>
                <a:chExt cx="3776474" cy="743679"/>
              </a:xfrm>
            </p:grpSpPr>
            <p:grpSp>
              <p:nvGrpSpPr>
                <p:cNvPr id="34" name="グループ化 33"/>
                <p:cNvGrpSpPr/>
                <p:nvPr/>
              </p:nvGrpSpPr>
              <p:grpSpPr>
                <a:xfrm>
                  <a:off x="1551357" y="1782579"/>
                  <a:ext cx="1620023" cy="743679"/>
                  <a:chOff x="1551357" y="1782579"/>
                  <a:chExt cx="1620023" cy="743679"/>
                </a:xfrm>
              </p:grpSpPr>
              <p:grpSp>
                <p:nvGrpSpPr>
                  <p:cNvPr id="45" name="グループ化 44"/>
                  <p:cNvGrpSpPr/>
                  <p:nvPr/>
                </p:nvGrpSpPr>
                <p:grpSpPr>
                  <a:xfrm>
                    <a:off x="1551357" y="1963185"/>
                    <a:ext cx="454330" cy="381000"/>
                    <a:chOff x="1551357" y="1963185"/>
                    <a:chExt cx="454330" cy="381000"/>
                  </a:xfrm>
                </p:grpSpPr>
                <p:sp>
                  <p:nvSpPr>
                    <p:cNvPr id="55" name="正方形/長方形 54"/>
                    <p:cNvSpPr/>
                    <p:nvPr/>
                  </p:nvSpPr>
                  <p:spPr>
                    <a:xfrm>
                      <a:off x="1551357" y="1963185"/>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Ｈ</a:t>
                      </a:r>
                    </a:p>
                  </p:txBody>
                </p:sp>
                <p:sp>
                  <p:nvSpPr>
                    <p:cNvPr id="56" name="正方形/長方形 55"/>
                    <p:cNvSpPr/>
                    <p:nvPr/>
                  </p:nvSpPr>
                  <p:spPr>
                    <a:xfrm>
                      <a:off x="1872338" y="2182261"/>
                      <a:ext cx="133349" cy="1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600" b="1" dirty="0">
                          <a:solidFill>
                            <a:sysClr val="windowText" lastClr="000000"/>
                          </a:solidFill>
                        </a:rPr>
                        <a:t>２</a:t>
                      </a:r>
                    </a:p>
                  </p:txBody>
                </p:sp>
              </p:grpSp>
              <p:sp>
                <p:nvSpPr>
                  <p:cNvPr id="46" name="正方形/長方形 45"/>
                  <p:cNvSpPr/>
                  <p:nvPr/>
                </p:nvSpPr>
                <p:spPr>
                  <a:xfrm>
                    <a:off x="2053312" y="2001286"/>
                    <a:ext cx="219075" cy="30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grpSp>
                <p:nvGrpSpPr>
                  <p:cNvPr id="47" name="グループ化 46"/>
                  <p:cNvGrpSpPr/>
                  <p:nvPr/>
                </p:nvGrpSpPr>
                <p:grpSpPr>
                  <a:xfrm>
                    <a:off x="2389884" y="1782579"/>
                    <a:ext cx="781496" cy="743679"/>
                    <a:chOff x="2389884" y="1782579"/>
                    <a:chExt cx="781496" cy="743679"/>
                  </a:xfrm>
                </p:grpSpPr>
                <p:grpSp>
                  <p:nvGrpSpPr>
                    <p:cNvPr id="48" name="グループ化 47"/>
                    <p:cNvGrpSpPr/>
                    <p:nvPr/>
                  </p:nvGrpSpPr>
                  <p:grpSpPr>
                    <a:xfrm>
                      <a:off x="2389884" y="1782579"/>
                      <a:ext cx="781496" cy="743679"/>
                      <a:chOff x="2389884" y="1782579"/>
                      <a:chExt cx="781496" cy="743679"/>
                    </a:xfrm>
                  </p:grpSpPr>
                  <p:grpSp>
                    <p:nvGrpSpPr>
                      <p:cNvPr id="50" name="グループ化 49"/>
                      <p:cNvGrpSpPr/>
                      <p:nvPr/>
                    </p:nvGrpSpPr>
                    <p:grpSpPr>
                      <a:xfrm>
                        <a:off x="2749252" y="1972710"/>
                        <a:ext cx="422128" cy="381000"/>
                        <a:chOff x="2749252" y="1972710"/>
                        <a:chExt cx="422128" cy="381000"/>
                      </a:xfrm>
                    </p:grpSpPr>
                    <p:sp>
                      <p:nvSpPr>
                        <p:cNvPr id="53" name="正方形/長方形 52"/>
                        <p:cNvSpPr/>
                        <p:nvPr/>
                      </p:nvSpPr>
                      <p:spPr>
                        <a:xfrm>
                          <a:off x="2749252" y="1972710"/>
                          <a:ext cx="35242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Ｏ</a:t>
                          </a:r>
                        </a:p>
                      </p:txBody>
                    </p:sp>
                    <p:sp>
                      <p:nvSpPr>
                        <p:cNvPr id="54" name="正方形/長方形 53"/>
                        <p:cNvSpPr/>
                        <p:nvPr/>
                      </p:nvSpPr>
                      <p:spPr>
                        <a:xfrm>
                          <a:off x="3038031" y="2191786"/>
                          <a:ext cx="133349" cy="1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600" b="1" dirty="0">
                              <a:solidFill>
                                <a:sysClr val="windowText" lastClr="000000"/>
                              </a:solidFill>
                            </a:rPr>
                            <a:t>２</a:t>
                          </a:r>
                        </a:p>
                      </p:txBody>
                    </p:sp>
                  </p:grpSp>
                  <p:sp>
                    <p:nvSpPr>
                      <p:cNvPr id="51" name="正方形/長方形 50"/>
                      <p:cNvSpPr/>
                      <p:nvPr/>
                    </p:nvSpPr>
                    <p:spPr>
                      <a:xfrm>
                        <a:off x="2389884" y="2145258"/>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２</a:t>
                        </a:r>
                      </a:p>
                    </p:txBody>
                  </p:sp>
                  <p:sp>
                    <p:nvSpPr>
                      <p:cNvPr id="52" name="正方形/長方形 51"/>
                      <p:cNvSpPr/>
                      <p:nvPr/>
                    </p:nvSpPr>
                    <p:spPr>
                      <a:xfrm>
                        <a:off x="2389884" y="1782579"/>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１</a:t>
                        </a:r>
                      </a:p>
                    </p:txBody>
                  </p:sp>
                </p:grpSp>
                <p:sp>
                  <p:nvSpPr>
                    <p:cNvPr id="49" name="正方形/長方形 48"/>
                    <p:cNvSpPr/>
                    <p:nvPr/>
                  </p:nvSpPr>
                  <p:spPr>
                    <a:xfrm>
                      <a:off x="2389884" y="2010810"/>
                      <a:ext cx="352424" cy="30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a:t>
                      </a:r>
                    </a:p>
                  </p:txBody>
                </p:sp>
              </p:grpSp>
            </p:grpSp>
            <p:sp>
              <p:nvSpPr>
                <p:cNvPr id="37" name="正方形/長方形 36"/>
                <p:cNvSpPr/>
                <p:nvPr/>
              </p:nvSpPr>
              <p:spPr>
                <a:xfrm>
                  <a:off x="3262228" y="2010810"/>
                  <a:ext cx="26856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grpSp>
              <p:nvGrpSpPr>
                <p:cNvPr id="39" name="グループ化 38"/>
                <p:cNvGrpSpPr/>
                <p:nvPr/>
              </p:nvGrpSpPr>
              <p:grpSpPr>
                <a:xfrm>
                  <a:off x="3530789" y="1914895"/>
                  <a:ext cx="1797042" cy="466725"/>
                  <a:chOff x="3530789" y="1914895"/>
                  <a:chExt cx="1797042" cy="466725"/>
                </a:xfrm>
              </p:grpSpPr>
              <p:sp>
                <p:nvSpPr>
                  <p:cNvPr id="40" name="正方形/長方形 39"/>
                  <p:cNvSpPr/>
                  <p:nvPr/>
                </p:nvSpPr>
                <p:spPr>
                  <a:xfrm>
                    <a:off x="3530789" y="1963186"/>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Ｈ</a:t>
                    </a:r>
                  </a:p>
                </p:txBody>
              </p:sp>
              <p:sp>
                <p:nvSpPr>
                  <p:cNvPr id="41" name="正方形/長方形 40"/>
                  <p:cNvSpPr/>
                  <p:nvPr/>
                </p:nvSpPr>
                <p:spPr>
                  <a:xfrm>
                    <a:off x="3827358" y="2182262"/>
                    <a:ext cx="133349" cy="1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600" b="1" dirty="0">
                        <a:solidFill>
                          <a:sysClr val="windowText" lastClr="000000"/>
                        </a:solidFill>
                      </a:rPr>
                      <a:t>２</a:t>
                    </a:r>
                  </a:p>
                </p:txBody>
              </p:sp>
              <p:sp>
                <p:nvSpPr>
                  <p:cNvPr id="42" name="正方形/長方形 41"/>
                  <p:cNvSpPr/>
                  <p:nvPr/>
                </p:nvSpPr>
                <p:spPr>
                  <a:xfrm>
                    <a:off x="3947147" y="1963186"/>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Ｏ</a:t>
                    </a:r>
                  </a:p>
                </p:txBody>
              </p:sp>
              <p:sp>
                <p:nvSpPr>
                  <p:cNvPr id="43" name="正方形/長方形 42"/>
                  <p:cNvSpPr/>
                  <p:nvPr/>
                </p:nvSpPr>
                <p:spPr>
                  <a:xfrm>
                    <a:off x="4306516" y="2001287"/>
                    <a:ext cx="219075" cy="304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sp>
                <p:nvSpPr>
                  <p:cNvPr id="44" name="正方形/長方形 43"/>
                  <p:cNvSpPr/>
                  <p:nvPr/>
                </p:nvSpPr>
                <p:spPr>
                  <a:xfrm>
                    <a:off x="4632506" y="1914895"/>
                    <a:ext cx="695325" cy="466725"/>
                  </a:xfrm>
                  <a:prstGeom prst="rect">
                    <a:avLst/>
                  </a:prstGeom>
                  <a:noFill/>
                  <a:ln w="9525" cmpd="dbl">
                    <a:solidFill>
                      <a:schemeClr val="tx2">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a:solidFill>
                          <a:sysClr val="windowText" lastClr="000000"/>
                        </a:solidFill>
                      </a:rPr>
                      <a:t>電気</a:t>
                    </a:r>
                  </a:p>
                </p:txBody>
              </p:sp>
            </p:grpSp>
          </p:grpSp>
          <p:sp>
            <p:nvSpPr>
              <p:cNvPr id="31" name="正方形/長方形 30"/>
              <p:cNvSpPr/>
              <p:nvPr/>
            </p:nvSpPr>
            <p:spPr>
              <a:xfrm>
                <a:off x="1098598" y="2444153"/>
                <a:ext cx="1171576"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（水素）</a:t>
                </a:r>
              </a:p>
            </p:txBody>
          </p:sp>
          <p:sp>
            <p:nvSpPr>
              <p:cNvPr id="32" name="正方形/長方形 31"/>
              <p:cNvSpPr/>
              <p:nvPr/>
            </p:nvSpPr>
            <p:spPr>
              <a:xfrm>
                <a:off x="2104267" y="2444153"/>
                <a:ext cx="1095375" cy="344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（酸素）</a:t>
                </a:r>
              </a:p>
            </p:txBody>
          </p:sp>
          <p:sp>
            <p:nvSpPr>
              <p:cNvPr id="33" name="正方形/長方形 32"/>
              <p:cNvSpPr/>
              <p:nvPr/>
            </p:nvSpPr>
            <p:spPr>
              <a:xfrm>
                <a:off x="3349626" y="2444153"/>
                <a:ext cx="1076997"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a:t>
                </a:r>
              </a:p>
            </p:txBody>
          </p:sp>
        </p:grpSp>
      </p:grpSp>
      <p:sp>
        <p:nvSpPr>
          <p:cNvPr id="110" name="正方形/長方形 109"/>
          <p:cNvSpPr/>
          <p:nvPr/>
        </p:nvSpPr>
        <p:spPr>
          <a:xfrm>
            <a:off x="15013458" y="90240"/>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3419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角丸四角形 181"/>
          <p:cNvSpPr/>
          <p:nvPr/>
        </p:nvSpPr>
        <p:spPr>
          <a:xfrm>
            <a:off x="6805797" y="743965"/>
            <a:ext cx="8597544" cy="6231786"/>
          </a:xfrm>
          <a:prstGeom prst="roundRect">
            <a:avLst>
              <a:gd name="adj" fmla="val 1362"/>
            </a:avLst>
          </a:prstGeom>
          <a:noFill/>
        </p:spPr>
        <p:style>
          <a:lnRef idx="2">
            <a:schemeClr val="accent1">
              <a:shade val="50000"/>
            </a:schemeClr>
          </a:lnRef>
          <a:fillRef idx="1">
            <a:schemeClr val="accent1"/>
          </a:fillRef>
          <a:effectRef idx="0">
            <a:schemeClr val="accent1"/>
          </a:effectRef>
          <a:fontRef idx="minor">
            <a:schemeClr val="lt1"/>
          </a:fontRef>
        </p:style>
        <p:txBody>
          <a:bodyPr lIns="105062" tIns="52531" rIns="105062" bIns="52531" rtlCol="0" anchor="ctr" anchorCtr="0"/>
          <a:lstStyle/>
          <a:p>
            <a:pPr>
              <a:lnSpc>
                <a:spcPts val="1954"/>
              </a:lnSpc>
              <a:defRPr/>
            </a:pP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角丸四角形 266"/>
          <p:cNvSpPr/>
          <p:nvPr/>
        </p:nvSpPr>
        <p:spPr>
          <a:xfrm>
            <a:off x="6948562" y="3504253"/>
            <a:ext cx="8381146" cy="3374681"/>
          </a:xfrm>
          <a:prstGeom prst="roundRect">
            <a:avLst>
              <a:gd name="adj" fmla="val 2970"/>
            </a:avLst>
          </a:prstGeom>
          <a:solidFill>
            <a:schemeClr val="tx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62" tIns="52531" rIns="105062" bIns="52531" rtlCol="0" anchor="ctr" anchorCtr="0"/>
          <a:lstStyle/>
          <a:p>
            <a:pPr>
              <a:lnSpc>
                <a:spcPts val="1954"/>
              </a:lnSpc>
              <a:defRPr/>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20750" y="722461"/>
            <a:ext cx="6562678" cy="5742047"/>
          </a:xfrm>
          <a:prstGeom prst="roundRect">
            <a:avLst>
              <a:gd name="adj" fmla="val 2970"/>
            </a:avLst>
          </a:prstGeom>
          <a:noFill/>
        </p:spPr>
        <p:style>
          <a:lnRef idx="2">
            <a:schemeClr val="accent1">
              <a:shade val="50000"/>
            </a:schemeClr>
          </a:lnRef>
          <a:fillRef idx="1">
            <a:schemeClr val="accent1"/>
          </a:fillRef>
          <a:effectRef idx="0">
            <a:schemeClr val="accent1"/>
          </a:effectRef>
          <a:fontRef idx="minor">
            <a:schemeClr val="lt1"/>
          </a:fontRef>
        </p:style>
        <p:txBody>
          <a:bodyPr lIns="105062" tIns="52531" rIns="105062" bIns="52531" rtlCol="0" anchor="ctr" anchorCtr="0"/>
          <a:lstStyle/>
          <a:p>
            <a:pPr>
              <a:lnSpc>
                <a:spcPts val="1954"/>
              </a:lnSpc>
              <a:defRPr/>
            </a:pP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142303" y="6778919"/>
            <a:ext cx="6541124" cy="3444272"/>
          </a:xfrm>
          <a:prstGeom prst="roundRect">
            <a:avLst>
              <a:gd name="adj" fmla="val 2970"/>
            </a:avLst>
          </a:prstGeom>
          <a:noFill/>
        </p:spPr>
        <p:style>
          <a:lnRef idx="2">
            <a:schemeClr val="accent1">
              <a:shade val="50000"/>
            </a:schemeClr>
          </a:lnRef>
          <a:fillRef idx="1">
            <a:schemeClr val="accent1"/>
          </a:fillRef>
          <a:effectRef idx="0">
            <a:schemeClr val="accent1"/>
          </a:effectRef>
          <a:fontRef idx="minor">
            <a:schemeClr val="lt1"/>
          </a:fontRef>
        </p:style>
        <p:txBody>
          <a:bodyPr lIns="105062" tIns="52531" rIns="105062" bIns="52531" rtlCol="0" anchor="ctr" anchorCtr="0"/>
          <a:lstStyle/>
          <a:p>
            <a:pPr>
              <a:lnSpc>
                <a:spcPts val="1954"/>
              </a:lnSpc>
              <a:defRP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角丸四角形 200"/>
          <p:cNvSpPr/>
          <p:nvPr/>
        </p:nvSpPr>
        <p:spPr>
          <a:xfrm>
            <a:off x="490175" y="9192452"/>
            <a:ext cx="5681791" cy="954733"/>
          </a:xfrm>
          <a:prstGeom prst="roundRect">
            <a:avLst>
              <a:gd name="adj" fmla="val 2970"/>
            </a:avLst>
          </a:prstGeom>
          <a:solidFill>
            <a:schemeClr val="tx2">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62" tIns="52531" rIns="105062" bIns="52531" rtlCol="0" anchor="ctr" anchorCtr="0"/>
          <a:lstStyle/>
          <a:p>
            <a:pPr>
              <a:lnSpc>
                <a:spcPts val="1954"/>
              </a:lnSpc>
              <a:defRPr/>
            </a:pP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角丸四角形 182"/>
          <p:cNvSpPr/>
          <p:nvPr/>
        </p:nvSpPr>
        <p:spPr>
          <a:xfrm>
            <a:off x="6805798" y="7213498"/>
            <a:ext cx="8597544" cy="3009102"/>
          </a:xfrm>
          <a:prstGeom prst="roundRect">
            <a:avLst>
              <a:gd name="adj" fmla="val 1297"/>
            </a:avLst>
          </a:prstGeom>
          <a:noFill/>
        </p:spPr>
        <p:style>
          <a:lnRef idx="2">
            <a:schemeClr val="accent1">
              <a:shade val="50000"/>
            </a:schemeClr>
          </a:lnRef>
          <a:fillRef idx="1">
            <a:schemeClr val="accent1"/>
          </a:fillRef>
          <a:effectRef idx="0">
            <a:schemeClr val="accent1"/>
          </a:effectRef>
          <a:fontRef idx="minor">
            <a:schemeClr val="lt1"/>
          </a:fontRef>
        </p:style>
        <p:txBody>
          <a:bodyPr lIns="105062" tIns="52531" rIns="105062" bIns="52531" rtlCol="0" anchor="ctr" anchorCtr="0"/>
          <a:lstStyle/>
          <a:p>
            <a:pPr>
              <a:lnSpc>
                <a:spcPts val="1954"/>
              </a:lnSpc>
              <a:defRPr/>
            </a:pP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額縁 3"/>
          <p:cNvSpPr/>
          <p:nvPr/>
        </p:nvSpPr>
        <p:spPr>
          <a:xfrm>
            <a:off x="164594" y="51379"/>
            <a:ext cx="15064199" cy="461765"/>
          </a:xfrm>
          <a:prstGeom prst="bevel">
            <a:avLst>
              <a:gd name="adj" fmla="val 802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062" tIns="52531" rIns="105062" bIns="52531" rtlCol="0" anchor="ctr"/>
          <a:lstStyle/>
          <a:p>
            <a:pPr algn="ctr"/>
            <a:r>
              <a:rPr lang="ja-JP" altLang="en-US" sz="2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Ｏｓａｋａビジョン概要版</a:t>
            </a:r>
            <a:endParaRPr lang="ja-JP" altLang="en-US" sz="2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239427" y="557112"/>
            <a:ext cx="1928032" cy="396000"/>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68657" tIns="34329" rIns="68657" bIns="34329" anchor="ctr">
            <a:spAutoFit/>
          </a:bodyPr>
          <a:lstStyle/>
          <a:p>
            <a:pPr algn="ctr" defTabSz="1533154">
              <a:defRPr/>
            </a:pPr>
            <a:r>
              <a:rPr lang="ja-JP" altLang="en-US" sz="1600" b="1" dirty="0">
                <a:latin typeface="Meiryo UI" pitchFamily="50" charset="-128"/>
                <a:ea typeface="Meiryo UI" pitchFamily="50" charset="-128"/>
                <a:cs typeface="Meiryo UI" pitchFamily="50" charset="-128"/>
              </a:rPr>
              <a:t>策定の背景</a:t>
            </a:r>
          </a:p>
        </p:txBody>
      </p:sp>
      <p:sp>
        <p:nvSpPr>
          <p:cNvPr id="62" name="正方形/長方形 61"/>
          <p:cNvSpPr/>
          <p:nvPr/>
        </p:nvSpPr>
        <p:spPr>
          <a:xfrm>
            <a:off x="457035" y="1356929"/>
            <a:ext cx="5697782" cy="733638"/>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62"/>
              </a:lnSpc>
              <a:defRPr/>
            </a:pPr>
            <a:r>
              <a:rPr lang="ja-JP" altLang="en-US" sz="1200" dirty="0">
                <a:solidFill>
                  <a:schemeClr val="tx1"/>
                </a:solidFill>
                <a:latin typeface="Meiryo UI" pitchFamily="50" charset="-128"/>
                <a:ea typeface="Meiryo UI" pitchFamily="50" charset="-128"/>
                <a:cs typeface="Meiryo UI" pitchFamily="50" charset="-128"/>
              </a:rPr>
              <a:t>エネルギーの多様な選択肢の一つとして、水素が活用されている「水素社会」の実現により、</a:t>
            </a:r>
            <a:endParaRPr lang="en-US" altLang="ja-JP" sz="12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200" dirty="0">
                <a:solidFill>
                  <a:schemeClr val="tx1"/>
                </a:solidFill>
                <a:latin typeface="Meiryo UI" pitchFamily="50" charset="-128"/>
                <a:ea typeface="Meiryo UI" pitchFamily="50" charset="-128"/>
                <a:cs typeface="Meiryo UI" pitchFamily="50" charset="-128"/>
              </a:rPr>
              <a:t>温室効果ガスの削減をはじめ多くの社会課題の解決に貢献できる可能性がある</a:t>
            </a:r>
            <a:endParaRPr lang="en-US" altLang="ja-JP" sz="1200" dirty="0">
              <a:solidFill>
                <a:schemeClr val="tx1"/>
              </a:solidFill>
              <a:latin typeface="Meiryo UI" pitchFamily="50" charset="-128"/>
              <a:ea typeface="Meiryo UI" pitchFamily="50" charset="-128"/>
              <a:cs typeface="Meiryo UI" pitchFamily="50" charset="-128"/>
            </a:endParaRPr>
          </a:p>
          <a:p>
            <a:pPr>
              <a:lnSpc>
                <a:spcPts val="1262"/>
              </a:lnSpc>
              <a:defRPr/>
            </a:pPr>
            <a:endParaRPr lang="en-US" altLang="ja-JP" sz="1200" dirty="0">
              <a:solidFill>
                <a:schemeClr val="tx1"/>
              </a:solidFill>
              <a:latin typeface="Meiryo UI" pitchFamily="50" charset="-128"/>
              <a:ea typeface="Meiryo UI" pitchFamily="50" charset="-128"/>
              <a:cs typeface="Meiryo UI" pitchFamily="50" charset="-128"/>
            </a:endParaRPr>
          </a:p>
          <a:p>
            <a:pPr>
              <a:lnSpc>
                <a:spcPts val="1262"/>
              </a:lnSpc>
              <a:defRPr/>
            </a:pPr>
            <a:endParaRPr lang="en-US" altLang="ja-JP" sz="1200" dirty="0">
              <a:solidFill>
                <a:schemeClr val="tx1"/>
              </a:solidFill>
              <a:latin typeface="Meiryo UI" pitchFamily="50" charset="-128"/>
              <a:ea typeface="Meiryo UI" pitchFamily="50" charset="-128"/>
              <a:cs typeface="Meiryo UI" pitchFamily="50" charset="-128"/>
            </a:endParaRPr>
          </a:p>
          <a:p>
            <a:pPr>
              <a:lnSpc>
                <a:spcPts val="1494"/>
              </a:lnSpc>
              <a:defRPr/>
            </a:pP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64" name="円/楕円 63"/>
          <p:cNvSpPr>
            <a:spLocks/>
          </p:cNvSpPr>
          <p:nvPr/>
        </p:nvSpPr>
        <p:spPr bwMode="auto">
          <a:xfrm>
            <a:off x="491127" y="1710536"/>
            <a:ext cx="1314354" cy="417986"/>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lnSpc>
                <a:spcPts val="1264"/>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温室効果ガス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264"/>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排出削減</a:t>
            </a:r>
          </a:p>
        </p:txBody>
      </p:sp>
      <p:sp>
        <p:nvSpPr>
          <p:cNvPr id="65" name="円/楕円 64"/>
          <p:cNvSpPr>
            <a:spLocks/>
          </p:cNvSpPr>
          <p:nvPr/>
        </p:nvSpPr>
        <p:spPr bwMode="auto">
          <a:xfrm>
            <a:off x="2058587" y="1710536"/>
            <a:ext cx="1314354" cy="417986"/>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lnSpc>
                <a:spcPts val="1264"/>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エネルギー</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264"/>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地産地消</a:t>
            </a:r>
          </a:p>
        </p:txBody>
      </p:sp>
      <p:sp>
        <p:nvSpPr>
          <p:cNvPr id="66" name="円/楕円 65"/>
          <p:cNvSpPr>
            <a:spLocks/>
          </p:cNvSpPr>
          <p:nvPr/>
        </p:nvSpPr>
        <p:spPr bwMode="auto">
          <a:xfrm>
            <a:off x="3713127" y="1710536"/>
            <a:ext cx="1314354" cy="417986"/>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lnSpc>
                <a:spcPts val="1264"/>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ＢＣＰ対応</a:t>
            </a:r>
          </a:p>
        </p:txBody>
      </p:sp>
      <p:sp>
        <p:nvSpPr>
          <p:cNvPr id="67" name="正方形/長方形 66"/>
          <p:cNvSpPr/>
          <p:nvPr/>
        </p:nvSpPr>
        <p:spPr>
          <a:xfrm>
            <a:off x="5144507" y="1982110"/>
            <a:ext cx="573384" cy="21691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124088" rtlCol="0" anchor="t" anchorCtr="0"/>
          <a:lstStyle/>
          <a:p>
            <a:pPr>
              <a:lnSpc>
                <a:spcPts val="1838"/>
              </a:lnSpc>
              <a:defRPr/>
            </a:pPr>
            <a:r>
              <a:rPr lang="ja-JP" altLang="en-US" sz="1200" dirty="0">
                <a:solidFill>
                  <a:schemeClr val="tx1"/>
                </a:solidFill>
                <a:latin typeface="Meiryo UI" pitchFamily="50" charset="-128"/>
                <a:ea typeface="Meiryo UI" pitchFamily="50" charset="-128"/>
                <a:cs typeface="Meiryo UI" pitchFamily="50" charset="-128"/>
              </a:rPr>
              <a:t>など</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68" name="正方形/長方形 67"/>
          <p:cNvSpPr/>
          <p:nvPr/>
        </p:nvSpPr>
        <p:spPr>
          <a:xfrm>
            <a:off x="377507" y="2635819"/>
            <a:ext cx="6178309" cy="366818"/>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62"/>
              </a:lnSpc>
              <a:defRPr/>
            </a:pPr>
            <a:r>
              <a:rPr lang="ja-JP" altLang="en-US" sz="1200" dirty="0">
                <a:solidFill>
                  <a:schemeClr val="tx1"/>
                </a:solidFill>
                <a:latin typeface="Meiryo UI" pitchFamily="50" charset="-128"/>
                <a:ea typeface="Meiryo UI" pitchFamily="50" charset="-128"/>
                <a:cs typeface="Meiryo UI" pitchFamily="50" charset="-128"/>
              </a:rPr>
              <a:t>水素関連分野に先進的に取り組む企業や、高い技術力を持つ多様で厚みのある中小企業が集積する</a:t>
            </a:r>
            <a:endParaRPr lang="en-US" altLang="ja-JP" sz="12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200" dirty="0">
                <a:solidFill>
                  <a:schemeClr val="tx1"/>
                </a:solidFill>
                <a:latin typeface="Meiryo UI" pitchFamily="50" charset="-128"/>
                <a:ea typeface="Meiryo UI" pitchFamily="50" charset="-128"/>
                <a:cs typeface="Meiryo UI" pitchFamily="50" charset="-128"/>
              </a:rPr>
              <a:t>大阪は、多種多様な技術が集約される水素エネルギー産業の発展に大きく貢献できる</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71" name="角丸四角形 70"/>
          <p:cNvSpPr/>
          <p:nvPr/>
        </p:nvSpPr>
        <p:spPr>
          <a:xfrm>
            <a:off x="3461700" y="3078642"/>
            <a:ext cx="3094115" cy="417986"/>
          </a:xfrm>
          <a:prstGeom prst="roundRect">
            <a:avLst>
              <a:gd name="adj" fmla="val 9178"/>
            </a:avLst>
          </a:prstGeom>
          <a:solidFill>
            <a:schemeClr val="bg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lIns="41363" tIns="0" rIns="41363" bIns="0" anchor="ctr">
            <a:noAutofit/>
          </a:bodyPr>
          <a:lstStyle/>
          <a:p>
            <a:pPr defTabSz="1533154">
              <a:lnSpc>
                <a:spcPts val="1157"/>
              </a:lnSpc>
              <a:defRPr/>
            </a:pPr>
            <a:r>
              <a:rPr lang="ja-JP" altLang="en-US" sz="1100" dirty="0">
                <a:solidFill>
                  <a:schemeClr val="tx1"/>
                </a:solidFill>
                <a:latin typeface="Meiryo UI" pitchFamily="50" charset="-128"/>
                <a:ea typeface="Meiryo UI" pitchFamily="50" charset="-128"/>
                <a:cs typeface="Meiryo UI" pitchFamily="50" charset="-128"/>
              </a:rPr>
              <a:t>高度な技術を有するものづくり企業が集積し、新たな技術・製品を次々と生み出すフルセット型の産業構造</a:t>
            </a:r>
          </a:p>
        </p:txBody>
      </p:sp>
      <p:sp>
        <p:nvSpPr>
          <p:cNvPr id="133" name="角丸四角形 132"/>
          <p:cNvSpPr/>
          <p:nvPr/>
        </p:nvSpPr>
        <p:spPr>
          <a:xfrm>
            <a:off x="264580" y="6562085"/>
            <a:ext cx="1650609" cy="396000"/>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68657" tIns="34329" rIns="68657" bIns="34329" anchor="ctr">
            <a:spAutoFit/>
          </a:bodyPr>
          <a:lstStyle/>
          <a:p>
            <a:pPr algn="ctr" defTabSz="1533154">
              <a:defRPr/>
            </a:pPr>
            <a:r>
              <a:rPr lang="ja-JP" altLang="en-US" sz="1600" b="1" dirty="0">
                <a:latin typeface="Meiryo UI" pitchFamily="50" charset="-128"/>
                <a:ea typeface="Meiryo UI" pitchFamily="50" charset="-128"/>
                <a:cs typeface="Meiryo UI" pitchFamily="50" charset="-128"/>
              </a:rPr>
              <a:t>策定の目的</a:t>
            </a:r>
          </a:p>
        </p:txBody>
      </p:sp>
      <p:grpSp>
        <p:nvGrpSpPr>
          <p:cNvPr id="137" name="グループ化 136"/>
          <p:cNvGrpSpPr/>
          <p:nvPr/>
        </p:nvGrpSpPr>
        <p:grpSpPr>
          <a:xfrm>
            <a:off x="1095254" y="4674766"/>
            <a:ext cx="1806611" cy="1768255"/>
            <a:chOff x="4734318" y="6938996"/>
            <a:chExt cx="5946509" cy="4070482"/>
          </a:xfrm>
        </p:grpSpPr>
        <p:pic>
          <p:nvPicPr>
            <p:cNvPr id="138" name="Picture 8"/>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stretch>
              <a:fillRect/>
            </a:stretch>
          </p:blipFill>
          <p:spPr bwMode="auto">
            <a:xfrm>
              <a:off x="6666040" y="8220240"/>
              <a:ext cx="4014787" cy="278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円弧 138"/>
            <p:cNvSpPr/>
            <p:nvPr/>
          </p:nvSpPr>
          <p:spPr>
            <a:xfrm flipV="1">
              <a:off x="4734318" y="6938996"/>
              <a:ext cx="4946333" cy="3307431"/>
            </a:xfrm>
            <a:prstGeom prst="arc">
              <a:avLst>
                <a:gd name="adj1" fmla="val 16200000"/>
                <a:gd name="adj2" fmla="val 91843"/>
              </a:avLst>
            </a:prstGeom>
            <a:ln w="95250">
              <a:gradFill>
                <a:gsLst>
                  <a:gs pos="26000">
                    <a:srgbClr val="87AEDD">
                      <a:alpha val="74000"/>
                    </a:srgbClr>
                  </a:gs>
                  <a:gs pos="0">
                    <a:schemeClr val="accent1">
                      <a:lumMod val="40000"/>
                      <a:lumOff val="60000"/>
                      <a:alpha val="14000"/>
                    </a:schemeClr>
                  </a:gs>
                  <a:gs pos="47000">
                    <a:schemeClr val="tx2">
                      <a:lumMod val="60000"/>
                      <a:lumOff val="40000"/>
                      <a:alpha val="85000"/>
                    </a:schemeClr>
                  </a:gs>
                  <a:gs pos="100000">
                    <a:schemeClr val="tx2">
                      <a:lumMod val="75000"/>
                      <a:alpha val="83000"/>
                    </a:schemeClr>
                  </a:gs>
                </a:gsLst>
                <a:lin ang="5400000" scaled="0"/>
              </a:gra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42" name="正方形/長方形 141"/>
          <p:cNvSpPr/>
          <p:nvPr/>
        </p:nvSpPr>
        <p:spPr>
          <a:xfrm>
            <a:off x="2149935" y="4986784"/>
            <a:ext cx="1990315" cy="249681"/>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494"/>
              </a:lnSpc>
              <a:defRPr/>
            </a:pPr>
            <a:r>
              <a:rPr lang="ja-JP" altLang="en-US" sz="1200" b="1" dirty="0">
                <a:solidFill>
                  <a:schemeClr val="tx1"/>
                </a:solidFill>
                <a:latin typeface="Meiryo UI" pitchFamily="50" charset="-128"/>
                <a:ea typeface="Meiryo UI" pitchFamily="50" charset="-128"/>
                <a:cs typeface="Meiryo UI" pitchFamily="50" charset="-128"/>
              </a:rPr>
              <a:t>＜世界の水素関連市場予測＞</a:t>
            </a:r>
            <a:endParaRPr lang="en-US" altLang="ja-JP" sz="1200" b="1" dirty="0">
              <a:solidFill>
                <a:schemeClr val="tx1"/>
              </a:solidFill>
              <a:latin typeface="Meiryo UI" pitchFamily="50" charset="-128"/>
              <a:ea typeface="Meiryo UI" pitchFamily="50" charset="-128"/>
              <a:cs typeface="Meiryo UI" pitchFamily="50" charset="-128"/>
            </a:endParaRPr>
          </a:p>
        </p:txBody>
      </p:sp>
      <p:grpSp>
        <p:nvGrpSpPr>
          <p:cNvPr id="8" name="グループ化 7"/>
          <p:cNvGrpSpPr/>
          <p:nvPr/>
        </p:nvGrpSpPr>
        <p:grpSpPr>
          <a:xfrm>
            <a:off x="113547" y="7485969"/>
            <a:ext cx="6116785" cy="1673141"/>
            <a:chOff x="8966165" y="2781991"/>
            <a:chExt cx="5832648" cy="1585135"/>
          </a:xfrm>
        </p:grpSpPr>
        <p:sp>
          <p:nvSpPr>
            <p:cNvPr id="164" name="角丸四角形 163"/>
            <p:cNvSpPr/>
            <p:nvPr/>
          </p:nvSpPr>
          <p:spPr>
            <a:xfrm>
              <a:off x="12720770" y="2852306"/>
              <a:ext cx="2078043" cy="1133567"/>
            </a:xfrm>
            <a:prstGeom prst="roundRect">
              <a:avLst>
                <a:gd name="adj" fmla="val 9178"/>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65301" tIns="32651" rIns="65301" bIns="32651" anchor="ctr">
              <a:noAutofit/>
            </a:bodyPr>
            <a:lstStyle/>
            <a:p>
              <a:pPr algn="ctr" defTabSz="1533154">
                <a:defRPr/>
              </a:pPr>
              <a:r>
                <a:rPr lang="ja-JP" altLang="en-US" sz="1700" b="1" dirty="0">
                  <a:latin typeface="Meiryo UI" pitchFamily="50" charset="-128"/>
                  <a:ea typeface="Meiryo UI" pitchFamily="50" charset="-128"/>
                  <a:cs typeface="Meiryo UI" pitchFamily="50" charset="-128"/>
                </a:rPr>
                <a:t>Ｈ</a:t>
              </a:r>
              <a:r>
                <a:rPr lang="ja-JP" altLang="en-US" sz="1300" b="1" dirty="0">
                  <a:latin typeface="Meiryo UI" pitchFamily="50" charset="-128"/>
                  <a:ea typeface="Meiryo UI" pitchFamily="50" charset="-128"/>
                  <a:cs typeface="Meiryo UI" pitchFamily="50" charset="-128"/>
                </a:rPr>
                <a:t>２</a:t>
              </a:r>
              <a:r>
                <a:rPr lang="ja-JP" altLang="en-US" sz="1700" b="1" dirty="0">
                  <a:latin typeface="Meiryo UI" pitchFamily="50" charset="-128"/>
                  <a:ea typeface="Meiryo UI" pitchFamily="50" charset="-128"/>
                  <a:cs typeface="Meiryo UI" pitchFamily="50" charset="-128"/>
                </a:rPr>
                <a:t>Ｏｓａｋａ</a:t>
              </a:r>
              <a:endParaRPr lang="en-US" altLang="ja-JP" sz="1700" b="1" dirty="0">
                <a:latin typeface="Meiryo UI" pitchFamily="50" charset="-128"/>
                <a:ea typeface="Meiryo UI" pitchFamily="50" charset="-128"/>
                <a:cs typeface="Meiryo UI" pitchFamily="50" charset="-128"/>
              </a:endParaRPr>
            </a:p>
            <a:p>
              <a:pPr algn="ctr" defTabSz="1533154">
                <a:defRPr/>
              </a:pPr>
              <a:r>
                <a:rPr lang="ja-JP" altLang="en-US" sz="1700" b="1" dirty="0">
                  <a:latin typeface="Meiryo UI" pitchFamily="50" charset="-128"/>
                  <a:ea typeface="Meiryo UI" pitchFamily="50" charset="-128"/>
                  <a:cs typeface="Meiryo UI" pitchFamily="50" charset="-128"/>
                </a:rPr>
                <a:t>ビジョン</a:t>
              </a:r>
            </a:p>
          </p:txBody>
        </p:sp>
        <p:sp>
          <p:nvSpPr>
            <p:cNvPr id="169" name="右矢印 6"/>
            <p:cNvSpPr/>
            <p:nvPr/>
          </p:nvSpPr>
          <p:spPr bwMode="auto">
            <a:xfrm>
              <a:off x="12637665" y="3598926"/>
              <a:ext cx="2105493" cy="768200"/>
            </a:xfrm>
            <a:custGeom>
              <a:avLst/>
              <a:gdLst>
                <a:gd name="connsiteX0" fmla="*/ 0 w 5644289"/>
                <a:gd name="connsiteY0" fmla="*/ 145750 h 815224"/>
                <a:gd name="connsiteX1" fmla="*/ 5236677 w 5644289"/>
                <a:gd name="connsiteY1" fmla="*/ 145750 h 815224"/>
                <a:gd name="connsiteX2" fmla="*/ 5236677 w 5644289"/>
                <a:gd name="connsiteY2" fmla="*/ 0 h 815224"/>
                <a:gd name="connsiteX3" fmla="*/ 5644289 w 5644289"/>
                <a:gd name="connsiteY3" fmla="*/ 407612 h 815224"/>
                <a:gd name="connsiteX4" fmla="*/ 5236677 w 5644289"/>
                <a:gd name="connsiteY4" fmla="*/ 815224 h 815224"/>
                <a:gd name="connsiteX5" fmla="*/ 5236677 w 5644289"/>
                <a:gd name="connsiteY5" fmla="*/ 669474 h 815224"/>
                <a:gd name="connsiteX6" fmla="*/ 0 w 5644289"/>
                <a:gd name="connsiteY6" fmla="*/ 669474 h 815224"/>
                <a:gd name="connsiteX7" fmla="*/ 0 w 5644289"/>
                <a:gd name="connsiteY7" fmla="*/ 145750 h 815224"/>
                <a:gd name="connsiteX0" fmla="*/ 0 w 5658803"/>
                <a:gd name="connsiteY0" fmla="*/ 261864 h 815224"/>
                <a:gd name="connsiteX1" fmla="*/ 5251191 w 5658803"/>
                <a:gd name="connsiteY1" fmla="*/ 145750 h 815224"/>
                <a:gd name="connsiteX2" fmla="*/ 5251191 w 5658803"/>
                <a:gd name="connsiteY2" fmla="*/ 0 h 815224"/>
                <a:gd name="connsiteX3" fmla="*/ 5658803 w 5658803"/>
                <a:gd name="connsiteY3" fmla="*/ 407612 h 815224"/>
                <a:gd name="connsiteX4" fmla="*/ 5251191 w 5658803"/>
                <a:gd name="connsiteY4" fmla="*/ 815224 h 815224"/>
                <a:gd name="connsiteX5" fmla="*/ 5251191 w 5658803"/>
                <a:gd name="connsiteY5" fmla="*/ 669474 h 815224"/>
                <a:gd name="connsiteX6" fmla="*/ 14514 w 5658803"/>
                <a:gd name="connsiteY6" fmla="*/ 669474 h 815224"/>
                <a:gd name="connsiteX7" fmla="*/ 0 w 5658803"/>
                <a:gd name="connsiteY7" fmla="*/ 261864 h 815224"/>
                <a:gd name="connsiteX0" fmla="*/ 0 w 5658803"/>
                <a:gd name="connsiteY0" fmla="*/ 261864 h 815224"/>
                <a:gd name="connsiteX1" fmla="*/ 5251191 w 5658803"/>
                <a:gd name="connsiteY1" fmla="*/ 145750 h 815224"/>
                <a:gd name="connsiteX2" fmla="*/ 5251191 w 5658803"/>
                <a:gd name="connsiteY2" fmla="*/ 0 h 815224"/>
                <a:gd name="connsiteX3" fmla="*/ 5658803 w 5658803"/>
                <a:gd name="connsiteY3" fmla="*/ 407612 h 815224"/>
                <a:gd name="connsiteX4" fmla="*/ 5251191 w 5658803"/>
                <a:gd name="connsiteY4" fmla="*/ 815224 h 815224"/>
                <a:gd name="connsiteX5" fmla="*/ 5251191 w 5658803"/>
                <a:gd name="connsiteY5" fmla="*/ 669474 h 815224"/>
                <a:gd name="connsiteX6" fmla="*/ 14514 w 5658803"/>
                <a:gd name="connsiteY6" fmla="*/ 553360 h 815224"/>
                <a:gd name="connsiteX7" fmla="*/ 0 w 5658803"/>
                <a:gd name="connsiteY7" fmla="*/ 261864 h 81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8803" h="815224">
                  <a:moveTo>
                    <a:pt x="0" y="261864"/>
                  </a:moveTo>
                  <a:lnTo>
                    <a:pt x="5251191" y="145750"/>
                  </a:lnTo>
                  <a:lnTo>
                    <a:pt x="5251191" y="0"/>
                  </a:lnTo>
                  <a:lnTo>
                    <a:pt x="5658803" y="407612"/>
                  </a:lnTo>
                  <a:lnTo>
                    <a:pt x="5251191" y="815224"/>
                  </a:lnTo>
                  <a:lnTo>
                    <a:pt x="5251191" y="669474"/>
                  </a:lnTo>
                  <a:lnTo>
                    <a:pt x="14514" y="553360"/>
                  </a:lnTo>
                  <a:lnTo>
                    <a:pt x="0" y="261864"/>
                  </a:lnTo>
                  <a:close/>
                </a:path>
              </a:pathLst>
            </a:custGeom>
            <a:gradFill>
              <a:gsLst>
                <a:gs pos="0">
                  <a:schemeClr val="bg1"/>
                </a:gs>
                <a:gs pos="50000">
                  <a:schemeClr val="tx2">
                    <a:lumMod val="50000"/>
                    <a:tint val="44500"/>
                    <a:satMod val="160000"/>
                  </a:schemeClr>
                </a:gs>
                <a:gs pos="100000">
                  <a:schemeClr val="accent1">
                    <a:lumMod val="50000"/>
                  </a:schemeClr>
                </a:gs>
              </a:gsLst>
              <a:lin ang="2700000" scaled="1"/>
            </a:gradFill>
            <a:ln>
              <a:noFill/>
            </a:ln>
            <a:effectLst/>
            <a:extLst/>
          </p:spPr>
          <p:txBody>
            <a:bodyPr vert="horz" wrap="square" lIns="99914" tIns="0" rIns="99914" bIns="0" numCol="1" rtlCol="0" anchor="ctr" anchorCtr="0" compatLnSpc="1">
              <a:prstTxWarp prst="textNoShape">
                <a:avLst/>
              </a:prstTxWarp>
              <a:noAutofit/>
            </a:bodyPr>
            <a:lstStyle/>
            <a:p>
              <a:pPr algn="ctr" eaLnBrk="0" hangingPunct="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水素利用の幅の拡大</a:t>
              </a:r>
            </a:p>
          </p:txBody>
        </p:sp>
        <p:grpSp>
          <p:nvGrpSpPr>
            <p:cNvPr id="6" name="グループ化 5"/>
            <p:cNvGrpSpPr/>
            <p:nvPr/>
          </p:nvGrpSpPr>
          <p:grpSpPr>
            <a:xfrm>
              <a:off x="9326205" y="2781991"/>
              <a:ext cx="2840531" cy="1297102"/>
              <a:chOff x="9753999" y="2781991"/>
              <a:chExt cx="2840531" cy="1297102"/>
            </a:xfrm>
          </p:grpSpPr>
          <p:sp>
            <p:nvSpPr>
              <p:cNvPr id="170" name="角丸四角形 169"/>
              <p:cNvSpPr/>
              <p:nvPr/>
            </p:nvSpPr>
            <p:spPr>
              <a:xfrm>
                <a:off x="9753999" y="2781991"/>
                <a:ext cx="2840531" cy="1297102"/>
              </a:xfrm>
              <a:prstGeom prst="roundRect">
                <a:avLst>
                  <a:gd name="adj" fmla="val 9178"/>
                </a:avLst>
              </a:prstGeom>
              <a:solidFill>
                <a:schemeClr val="tx2">
                  <a:lumMod val="40000"/>
                  <a:lumOff val="60000"/>
                </a:schemeClr>
              </a:solidFill>
              <a:ln>
                <a:noFill/>
              </a:ln>
            </p:spPr>
            <p:style>
              <a:lnRef idx="0">
                <a:schemeClr val="accent1"/>
              </a:lnRef>
              <a:fillRef idx="3">
                <a:schemeClr val="accent1"/>
              </a:fillRef>
              <a:effectRef idx="3">
                <a:schemeClr val="accent1"/>
              </a:effectRef>
              <a:fontRef idx="minor">
                <a:schemeClr val="lt1"/>
              </a:fontRef>
            </p:style>
            <p:txBody>
              <a:bodyPr wrap="square" lIns="65301" tIns="32651" rIns="65301" bIns="32651" anchor="ctr">
                <a:noAutofit/>
              </a:bodyPr>
              <a:lstStyle/>
              <a:p>
                <a:pPr algn="ctr" defTabSz="1533154">
                  <a:defRPr/>
                </a:pPr>
                <a:endParaRPr lang="ja-JP" altLang="en-US" sz="3300" b="1" dirty="0">
                  <a:latin typeface="Meiryo UI" pitchFamily="50" charset="-128"/>
                  <a:ea typeface="Meiryo UI" pitchFamily="50" charset="-128"/>
                  <a:cs typeface="Meiryo UI" pitchFamily="50" charset="-128"/>
                </a:endParaRPr>
              </a:p>
            </p:txBody>
          </p:sp>
          <p:sp>
            <p:nvSpPr>
              <p:cNvPr id="171" name="角丸四角形 170"/>
              <p:cNvSpPr/>
              <p:nvPr/>
            </p:nvSpPr>
            <p:spPr>
              <a:xfrm>
                <a:off x="9843526" y="2937378"/>
                <a:ext cx="1265571" cy="1055233"/>
              </a:xfrm>
              <a:prstGeom prst="roundRect">
                <a:avLst>
                  <a:gd name="adj" fmla="val 10194"/>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36000" tIns="39341" rIns="36000" bIns="32651" anchor="t" anchorCtr="0">
                <a:noAutofit/>
              </a:bodyPr>
              <a:lstStyle/>
              <a:p>
                <a:pPr algn="ctr" defTabSz="1533154">
                  <a:lnSpc>
                    <a:spcPts val="1157"/>
                  </a:lnSpc>
                  <a:defRPr/>
                </a:pPr>
                <a:r>
                  <a:rPr lang="ja-JP" altLang="en-US" sz="1100" b="1" dirty="0">
                    <a:latin typeface="Meiryo UI" pitchFamily="50" charset="-128"/>
                    <a:ea typeface="Meiryo UI" pitchFamily="50" charset="-128"/>
                    <a:cs typeface="Meiryo UI" pitchFamily="50" charset="-128"/>
                  </a:rPr>
                  <a:t>おおさか</a:t>
                </a:r>
                <a:endParaRPr lang="en-US" altLang="ja-JP" sz="1100" b="1" dirty="0">
                  <a:latin typeface="Meiryo UI" pitchFamily="50" charset="-128"/>
                  <a:ea typeface="Meiryo UI" pitchFamily="50" charset="-128"/>
                  <a:cs typeface="Meiryo UI" pitchFamily="50" charset="-128"/>
                </a:endParaRPr>
              </a:p>
              <a:p>
                <a:pPr algn="ctr" defTabSz="1533154">
                  <a:lnSpc>
                    <a:spcPts val="1157"/>
                  </a:lnSpc>
                  <a:defRPr/>
                </a:pPr>
                <a:r>
                  <a:rPr lang="ja-JP" altLang="en-US" sz="1100" b="1" dirty="0">
                    <a:latin typeface="Meiryo UI" pitchFamily="50" charset="-128"/>
                    <a:ea typeface="Meiryo UI" pitchFamily="50" charset="-128"/>
                    <a:cs typeface="Meiryo UI" pitchFamily="50" charset="-128"/>
                  </a:rPr>
                  <a:t>エネルギー地産地消</a:t>
                </a:r>
                <a:endParaRPr lang="en-US" altLang="ja-JP" sz="1100" b="1" dirty="0">
                  <a:latin typeface="Meiryo UI" pitchFamily="50" charset="-128"/>
                  <a:ea typeface="Meiryo UI" pitchFamily="50" charset="-128"/>
                  <a:cs typeface="Meiryo UI" pitchFamily="50" charset="-128"/>
                </a:endParaRPr>
              </a:p>
              <a:p>
                <a:pPr algn="ctr" defTabSz="1533154">
                  <a:lnSpc>
                    <a:spcPts val="1157"/>
                  </a:lnSpc>
                  <a:defRPr/>
                </a:pPr>
                <a:r>
                  <a:rPr lang="ja-JP" altLang="en-US" sz="1100" b="1" dirty="0">
                    <a:latin typeface="Meiryo UI" pitchFamily="50" charset="-128"/>
                    <a:ea typeface="Meiryo UI" pitchFamily="50" charset="-128"/>
                    <a:cs typeface="Meiryo UI" pitchFamily="50" charset="-128"/>
                  </a:rPr>
                  <a:t>推進プラン</a:t>
                </a:r>
              </a:p>
            </p:txBody>
          </p:sp>
          <p:sp>
            <p:nvSpPr>
              <p:cNvPr id="173" name="角丸四角形 172"/>
              <p:cNvSpPr/>
              <p:nvPr/>
            </p:nvSpPr>
            <p:spPr>
              <a:xfrm>
                <a:off x="10020765" y="3503976"/>
                <a:ext cx="957370" cy="396000"/>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65301" tIns="32651" rIns="65301" bIns="32651" anchor="ctr"/>
              <a:lstStyle/>
              <a:p>
                <a:pPr defTabSz="1533154">
                  <a:lnSpc>
                    <a:spcPts val="1051"/>
                  </a:lnSpc>
                  <a:defRPr/>
                </a:pPr>
                <a:r>
                  <a:rPr lang="ja-JP" altLang="en-US" sz="900" dirty="0">
                    <a:solidFill>
                      <a:schemeClr val="tx1"/>
                    </a:solidFill>
                    <a:latin typeface="Meiryo UI" pitchFamily="50" charset="-128"/>
                    <a:ea typeface="Meiryo UI" pitchFamily="50" charset="-128"/>
                    <a:cs typeface="Meiryo UI" pitchFamily="50" charset="-128"/>
                  </a:rPr>
                  <a:t>コージェネ、燃料電池の導入促進</a:t>
                </a:r>
              </a:p>
            </p:txBody>
          </p:sp>
          <p:sp>
            <p:nvSpPr>
              <p:cNvPr id="175" name="角丸四角形 174"/>
              <p:cNvSpPr/>
              <p:nvPr/>
            </p:nvSpPr>
            <p:spPr>
              <a:xfrm>
                <a:off x="11155150" y="2937378"/>
                <a:ext cx="1356642" cy="1045648"/>
              </a:xfrm>
              <a:prstGeom prst="roundRect">
                <a:avLst>
                  <a:gd name="adj" fmla="val 10194"/>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65301" tIns="39341" rIns="65301" bIns="32651" anchor="t" anchorCtr="0">
                <a:noAutofit/>
              </a:bodyPr>
              <a:lstStyle/>
              <a:p>
                <a:pPr algn="ctr" defTabSz="1533154">
                  <a:lnSpc>
                    <a:spcPts val="1157"/>
                  </a:lnSpc>
                  <a:defRPr/>
                </a:pPr>
                <a:r>
                  <a:rPr lang="ja-JP" altLang="en-US" sz="1100" b="1" dirty="0">
                    <a:latin typeface="Meiryo UI" pitchFamily="50" charset="-128"/>
                    <a:ea typeface="Meiryo UI" pitchFamily="50" charset="-128"/>
                    <a:cs typeface="Meiryo UI" pitchFamily="50" charset="-128"/>
                  </a:rPr>
                  <a:t>大阪府内における</a:t>
                </a:r>
                <a:endParaRPr lang="en-US" altLang="ja-JP" sz="1100" b="1" dirty="0">
                  <a:latin typeface="Meiryo UI" pitchFamily="50" charset="-128"/>
                  <a:ea typeface="Meiryo UI" pitchFamily="50" charset="-128"/>
                  <a:cs typeface="Meiryo UI" pitchFamily="50" charset="-128"/>
                </a:endParaRPr>
              </a:p>
              <a:p>
                <a:pPr algn="ctr" defTabSz="1533154">
                  <a:lnSpc>
                    <a:spcPts val="1157"/>
                  </a:lnSpc>
                  <a:defRPr/>
                </a:pPr>
                <a:r>
                  <a:rPr lang="ja-JP" altLang="en-US" sz="1100" b="1" dirty="0">
                    <a:latin typeface="Meiryo UI" pitchFamily="50" charset="-128"/>
                    <a:ea typeface="Meiryo UI" pitchFamily="50" charset="-128"/>
                    <a:cs typeface="Meiryo UI" pitchFamily="50" charset="-128"/>
                  </a:rPr>
                  <a:t>水素ステーション</a:t>
                </a:r>
                <a:endParaRPr lang="en-US" altLang="ja-JP" sz="1100" b="1" dirty="0">
                  <a:latin typeface="Meiryo UI" pitchFamily="50" charset="-128"/>
                  <a:ea typeface="Meiryo UI" pitchFamily="50" charset="-128"/>
                  <a:cs typeface="Meiryo UI" pitchFamily="50" charset="-128"/>
                </a:endParaRPr>
              </a:p>
              <a:p>
                <a:pPr algn="ctr" defTabSz="1533154">
                  <a:lnSpc>
                    <a:spcPts val="1157"/>
                  </a:lnSpc>
                  <a:defRPr/>
                </a:pPr>
                <a:r>
                  <a:rPr lang="ja-JP" altLang="en-US" sz="1100" b="1" dirty="0">
                    <a:latin typeface="Meiryo UI" pitchFamily="50" charset="-128"/>
                    <a:ea typeface="Meiryo UI" pitchFamily="50" charset="-128"/>
                    <a:cs typeface="Meiryo UI" pitchFamily="50" charset="-128"/>
                  </a:rPr>
                  <a:t>整備計画</a:t>
                </a:r>
              </a:p>
            </p:txBody>
          </p:sp>
          <p:sp>
            <p:nvSpPr>
              <p:cNvPr id="177" name="角丸四角形 176"/>
              <p:cNvSpPr/>
              <p:nvPr/>
            </p:nvSpPr>
            <p:spPr>
              <a:xfrm>
                <a:off x="11194159" y="3503976"/>
                <a:ext cx="592306" cy="396000"/>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39341" tIns="0" rIns="39341" bIns="0" anchor="ctr"/>
              <a:lstStyle/>
              <a:p>
                <a:pPr algn="ctr" defTabSz="1533154">
                  <a:lnSpc>
                    <a:spcPts val="1051"/>
                  </a:lnSpc>
                  <a:defRPr/>
                </a:pPr>
                <a:r>
                  <a:rPr lang="ja-JP" altLang="en-US" sz="900" dirty="0">
                    <a:solidFill>
                      <a:schemeClr val="tx1"/>
                    </a:solidFill>
                    <a:latin typeface="Meiryo UI" pitchFamily="50" charset="-128"/>
                    <a:ea typeface="Meiryo UI" pitchFamily="50" charset="-128"/>
                    <a:cs typeface="Meiryo UI" pitchFamily="50" charset="-128"/>
                  </a:rPr>
                  <a:t>ＦＣＶ</a:t>
                </a:r>
                <a:endParaRPr lang="en-US" altLang="ja-JP" sz="900" dirty="0">
                  <a:solidFill>
                    <a:schemeClr val="tx1"/>
                  </a:solidFill>
                  <a:latin typeface="Meiryo UI" pitchFamily="50" charset="-128"/>
                  <a:ea typeface="Meiryo UI" pitchFamily="50" charset="-128"/>
                  <a:cs typeface="Meiryo UI" pitchFamily="50" charset="-128"/>
                </a:endParaRPr>
              </a:p>
              <a:p>
                <a:pPr algn="ctr" defTabSz="1533154">
                  <a:lnSpc>
                    <a:spcPts val="1051"/>
                  </a:lnSpc>
                  <a:defRPr/>
                </a:pPr>
                <a:r>
                  <a:rPr lang="ja-JP" altLang="en-US" sz="900" dirty="0">
                    <a:solidFill>
                      <a:schemeClr val="tx1"/>
                    </a:solidFill>
                    <a:latin typeface="Meiryo UI" pitchFamily="50" charset="-128"/>
                    <a:ea typeface="Meiryo UI" pitchFamily="50" charset="-128"/>
                    <a:cs typeface="Meiryo UI" pitchFamily="50" charset="-128"/>
                  </a:rPr>
                  <a:t>普及促進</a:t>
                </a:r>
              </a:p>
            </p:txBody>
          </p:sp>
          <p:sp>
            <p:nvSpPr>
              <p:cNvPr id="178" name="角丸四角形 177"/>
              <p:cNvSpPr/>
              <p:nvPr/>
            </p:nvSpPr>
            <p:spPr>
              <a:xfrm>
                <a:off x="11842231" y="3503976"/>
                <a:ext cx="595222" cy="396000"/>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defTabSz="1533154">
                  <a:lnSpc>
                    <a:spcPts val="1051"/>
                  </a:lnSpc>
                  <a:defRPr/>
                </a:pPr>
                <a:r>
                  <a:rPr lang="ja-JP" altLang="en-US" sz="900" dirty="0">
                    <a:solidFill>
                      <a:schemeClr val="tx1"/>
                    </a:solidFill>
                    <a:latin typeface="Meiryo UI" pitchFamily="50" charset="-128"/>
                    <a:ea typeface="Meiryo UI" pitchFamily="50" charset="-128"/>
                    <a:cs typeface="Meiryo UI" pitchFamily="50" charset="-128"/>
                  </a:rPr>
                  <a:t>水素ステー</a:t>
                </a:r>
                <a:endParaRPr lang="en-US" altLang="ja-JP" sz="900" dirty="0">
                  <a:solidFill>
                    <a:schemeClr val="tx1"/>
                  </a:solidFill>
                  <a:latin typeface="Meiryo UI" pitchFamily="50" charset="-128"/>
                  <a:ea typeface="Meiryo UI" pitchFamily="50" charset="-128"/>
                  <a:cs typeface="Meiryo UI" pitchFamily="50" charset="-128"/>
                </a:endParaRPr>
              </a:p>
              <a:p>
                <a:pPr algn="ctr" defTabSz="1533154">
                  <a:lnSpc>
                    <a:spcPts val="1051"/>
                  </a:lnSpc>
                  <a:defRPr/>
                </a:pPr>
                <a:r>
                  <a:rPr lang="ja-JP" altLang="en-US" sz="900" dirty="0">
                    <a:solidFill>
                      <a:schemeClr val="tx1"/>
                    </a:solidFill>
                    <a:latin typeface="Meiryo UI" pitchFamily="50" charset="-128"/>
                    <a:ea typeface="Meiryo UI" pitchFamily="50" charset="-128"/>
                    <a:cs typeface="Meiryo UI" pitchFamily="50" charset="-128"/>
                  </a:rPr>
                  <a:t>ションの</a:t>
                </a:r>
                <a:endParaRPr lang="en-US" altLang="ja-JP" sz="900" dirty="0">
                  <a:solidFill>
                    <a:schemeClr val="tx1"/>
                  </a:solidFill>
                  <a:latin typeface="Meiryo UI" pitchFamily="50" charset="-128"/>
                  <a:ea typeface="Meiryo UI" pitchFamily="50" charset="-128"/>
                  <a:cs typeface="Meiryo UI" pitchFamily="50" charset="-128"/>
                </a:endParaRPr>
              </a:p>
              <a:p>
                <a:pPr algn="ctr" defTabSz="1533154">
                  <a:lnSpc>
                    <a:spcPts val="1051"/>
                  </a:lnSpc>
                  <a:defRPr/>
                </a:pPr>
                <a:r>
                  <a:rPr lang="ja-JP" altLang="en-US" sz="900" dirty="0">
                    <a:solidFill>
                      <a:schemeClr val="tx1"/>
                    </a:solidFill>
                    <a:latin typeface="Meiryo UI" pitchFamily="50" charset="-128"/>
                    <a:ea typeface="Meiryo UI" pitchFamily="50" charset="-128"/>
                    <a:cs typeface="Meiryo UI" pitchFamily="50" charset="-128"/>
                  </a:rPr>
                  <a:t>整備促進</a:t>
                </a:r>
              </a:p>
            </p:txBody>
          </p:sp>
        </p:grpSp>
        <p:sp>
          <p:nvSpPr>
            <p:cNvPr id="172" name="上矢印 2"/>
            <p:cNvSpPr/>
            <p:nvPr/>
          </p:nvSpPr>
          <p:spPr bwMode="auto">
            <a:xfrm>
              <a:off x="8966165" y="2781991"/>
              <a:ext cx="531159" cy="1293534"/>
            </a:xfrm>
            <a:custGeom>
              <a:avLst/>
              <a:gdLst>
                <a:gd name="connsiteX0" fmla="*/ 0 w 999549"/>
                <a:gd name="connsiteY0" fmla="*/ 499775 h 2947973"/>
                <a:gd name="connsiteX1" fmla="*/ 499775 w 999549"/>
                <a:gd name="connsiteY1" fmla="*/ 0 h 2947973"/>
                <a:gd name="connsiteX2" fmla="*/ 999549 w 999549"/>
                <a:gd name="connsiteY2" fmla="*/ 499775 h 2947973"/>
                <a:gd name="connsiteX3" fmla="*/ 749662 w 999549"/>
                <a:gd name="connsiteY3" fmla="*/ 499775 h 2947973"/>
                <a:gd name="connsiteX4" fmla="*/ 749662 w 999549"/>
                <a:gd name="connsiteY4" fmla="*/ 2947973 h 2947973"/>
                <a:gd name="connsiteX5" fmla="*/ 249887 w 999549"/>
                <a:gd name="connsiteY5" fmla="*/ 2947973 h 2947973"/>
                <a:gd name="connsiteX6" fmla="*/ 249887 w 999549"/>
                <a:gd name="connsiteY6" fmla="*/ 499775 h 2947973"/>
                <a:gd name="connsiteX7" fmla="*/ 0 w 999549"/>
                <a:gd name="connsiteY7" fmla="*/ 499775 h 2947973"/>
                <a:gd name="connsiteX0" fmla="*/ 0 w 999549"/>
                <a:gd name="connsiteY0" fmla="*/ 499775 h 2947973"/>
                <a:gd name="connsiteX1" fmla="*/ 499775 w 999549"/>
                <a:gd name="connsiteY1" fmla="*/ 0 h 2947973"/>
                <a:gd name="connsiteX2" fmla="*/ 999549 w 999549"/>
                <a:gd name="connsiteY2" fmla="*/ 499775 h 2947973"/>
                <a:gd name="connsiteX3" fmla="*/ 749662 w 999549"/>
                <a:gd name="connsiteY3" fmla="*/ 499775 h 2947973"/>
                <a:gd name="connsiteX4" fmla="*/ 749662 w 999549"/>
                <a:gd name="connsiteY4" fmla="*/ 2947973 h 2947973"/>
                <a:gd name="connsiteX5" fmla="*/ 336973 w 999549"/>
                <a:gd name="connsiteY5" fmla="*/ 2947973 h 2947973"/>
                <a:gd name="connsiteX6" fmla="*/ 249887 w 999549"/>
                <a:gd name="connsiteY6" fmla="*/ 499775 h 2947973"/>
                <a:gd name="connsiteX7" fmla="*/ 0 w 999549"/>
                <a:gd name="connsiteY7" fmla="*/ 499775 h 2947973"/>
                <a:gd name="connsiteX0" fmla="*/ 0 w 999549"/>
                <a:gd name="connsiteY0" fmla="*/ 499775 h 2962487"/>
                <a:gd name="connsiteX1" fmla="*/ 499775 w 999549"/>
                <a:gd name="connsiteY1" fmla="*/ 0 h 2962487"/>
                <a:gd name="connsiteX2" fmla="*/ 999549 w 999549"/>
                <a:gd name="connsiteY2" fmla="*/ 499775 h 2962487"/>
                <a:gd name="connsiteX3" fmla="*/ 749662 w 999549"/>
                <a:gd name="connsiteY3" fmla="*/ 499775 h 2962487"/>
                <a:gd name="connsiteX4" fmla="*/ 662577 w 999549"/>
                <a:gd name="connsiteY4" fmla="*/ 2962487 h 2962487"/>
                <a:gd name="connsiteX5" fmla="*/ 336973 w 999549"/>
                <a:gd name="connsiteY5" fmla="*/ 2947973 h 2962487"/>
                <a:gd name="connsiteX6" fmla="*/ 249887 w 999549"/>
                <a:gd name="connsiteY6" fmla="*/ 499775 h 2962487"/>
                <a:gd name="connsiteX7" fmla="*/ 0 w 999549"/>
                <a:gd name="connsiteY7" fmla="*/ 499775 h 29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549" h="2962487">
                  <a:moveTo>
                    <a:pt x="0" y="499775"/>
                  </a:moveTo>
                  <a:lnTo>
                    <a:pt x="499775" y="0"/>
                  </a:lnTo>
                  <a:lnTo>
                    <a:pt x="999549" y="499775"/>
                  </a:lnTo>
                  <a:lnTo>
                    <a:pt x="749662" y="499775"/>
                  </a:lnTo>
                  <a:lnTo>
                    <a:pt x="662577" y="2962487"/>
                  </a:lnTo>
                  <a:lnTo>
                    <a:pt x="336973" y="2947973"/>
                  </a:lnTo>
                  <a:lnTo>
                    <a:pt x="249887" y="499775"/>
                  </a:lnTo>
                  <a:lnTo>
                    <a:pt x="0" y="499775"/>
                  </a:lnTo>
                  <a:close/>
                </a:path>
              </a:pathLst>
            </a:custGeom>
            <a:gradFill flip="none" rotWithShape="1">
              <a:gsLst>
                <a:gs pos="0">
                  <a:schemeClr val="accent5">
                    <a:lumMod val="50000"/>
                  </a:schemeClr>
                </a:gs>
                <a:gs pos="50000">
                  <a:schemeClr val="tx2">
                    <a:lumMod val="50000"/>
                    <a:tint val="44500"/>
                    <a:satMod val="160000"/>
                  </a:schemeClr>
                </a:gs>
                <a:gs pos="100000">
                  <a:schemeClr val="tx2">
                    <a:lumMod val="50000"/>
                    <a:tint val="23500"/>
                    <a:satMod val="160000"/>
                  </a:schemeClr>
                </a:gs>
              </a:gsLst>
              <a:lin ang="4800000" scaled="0"/>
              <a:tileRect/>
            </a:gradFill>
            <a:ln>
              <a:noFill/>
            </a:ln>
            <a:effectLst/>
            <a:extLst/>
          </p:spPr>
          <p:txBody>
            <a:bodyPr vert="eaVert" wrap="square" lIns="99914" tIns="49957" rIns="99914" bIns="49957" numCol="1" rtlCol="0" anchor="ctr" anchorCtr="0" compatLnSpc="1">
              <a:prstTxWarp prst="textNoShape">
                <a:avLst/>
              </a:prstTxWarp>
              <a:noAutofit/>
            </a:bodyPr>
            <a:lstStyle/>
            <a:p>
              <a:pPr algn="ctr" eaLnBrk="0" hangingPunct="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量の拡大</a:t>
              </a:r>
            </a:p>
          </p:txBody>
        </p:sp>
      </p:grpSp>
      <p:sp>
        <p:nvSpPr>
          <p:cNvPr id="179" name="正方形/長方形 178"/>
          <p:cNvSpPr/>
          <p:nvPr/>
        </p:nvSpPr>
        <p:spPr>
          <a:xfrm>
            <a:off x="642159" y="6940016"/>
            <a:ext cx="5739205" cy="5469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13538" tIns="0" rIns="96128" bIns="0" rtlCol="0" anchor="ctr" anchorCtr="0">
            <a:noAutofit/>
          </a:bodyPr>
          <a:lstStyle/>
          <a:p>
            <a:pPr>
              <a:spcAft>
                <a:spcPts val="631"/>
              </a:spcAft>
              <a:defRPr/>
            </a:pPr>
            <a:r>
              <a:rPr lang="ja-JP" altLang="en-US" sz="1200" dirty="0">
                <a:solidFill>
                  <a:schemeClr val="tx1"/>
                </a:solidFill>
                <a:latin typeface="Meiryo UI" pitchFamily="50" charset="-128"/>
                <a:ea typeface="Meiryo UI" pitchFamily="50" charset="-128"/>
                <a:cs typeface="Meiryo UI" pitchFamily="50" charset="-128"/>
              </a:rPr>
              <a:t>成長産業分野である水素関連事業の取組の方向性を示し、水素の需要拡大に</a:t>
            </a:r>
            <a:r>
              <a:rPr lang="ja-JP" altLang="en-US" sz="1200" dirty="0" smtClean="0">
                <a:solidFill>
                  <a:schemeClr val="tx1"/>
                </a:solidFill>
                <a:latin typeface="Meiryo UI" pitchFamily="50" charset="-128"/>
                <a:ea typeface="Meiryo UI" pitchFamily="50" charset="-128"/>
                <a:cs typeface="Meiryo UI" pitchFamily="50" charset="-128"/>
              </a:rPr>
              <a:t>つながる　新た</a:t>
            </a:r>
            <a:r>
              <a:rPr lang="ja-JP" altLang="en-US" sz="1200" dirty="0">
                <a:solidFill>
                  <a:schemeClr val="tx1"/>
                </a:solidFill>
                <a:latin typeface="Meiryo UI" pitchFamily="50" charset="-128"/>
                <a:ea typeface="Meiryo UI" pitchFamily="50" charset="-128"/>
                <a:cs typeface="Meiryo UI" pitchFamily="50" charset="-128"/>
              </a:rPr>
              <a:t>な製品・サービスの実用化により、水素利用の幅の拡大を図る</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253" name="タイトル 1"/>
          <p:cNvSpPr txBox="1">
            <a:spLocks/>
          </p:cNvSpPr>
          <p:nvPr/>
        </p:nvSpPr>
        <p:spPr>
          <a:xfrm>
            <a:off x="2529103" y="8969124"/>
            <a:ext cx="1558761" cy="265991"/>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402793">
              <a:lnSpc>
                <a:spcPts val="1367"/>
              </a:lnSpc>
              <a:defRPr/>
            </a:pPr>
            <a:r>
              <a:rPr lang="ja-JP" altLang="en-US" sz="1300" b="1" dirty="0">
                <a:solidFill>
                  <a:schemeClr val="bg1"/>
                </a:solidFill>
              </a:rPr>
              <a:t>目指す姿</a:t>
            </a:r>
          </a:p>
        </p:txBody>
      </p:sp>
      <p:sp>
        <p:nvSpPr>
          <p:cNvPr id="254" name="正方形/長方形 253"/>
          <p:cNvSpPr/>
          <p:nvPr/>
        </p:nvSpPr>
        <p:spPr>
          <a:xfrm>
            <a:off x="754225" y="9230642"/>
            <a:ext cx="5057907" cy="44996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24074" tIns="0" rIns="105050" bIns="0" rtlCol="0" anchor="ctr" anchorCtr="0">
            <a:noAutofit/>
          </a:bodyPr>
          <a:lstStyle/>
          <a:p>
            <a:pPr>
              <a:lnSpc>
                <a:spcPts val="1262"/>
              </a:lnSpc>
              <a:spcAft>
                <a:spcPts val="69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日本の成長をけん引する東西二極の一極として、水素エネルギー産業で存在感を発揮する大阪の実現に貢献</a:t>
            </a:r>
            <a:endParaRPr lang="en-US" altLang="ja-JP" sz="1200" b="1" dirty="0">
              <a:solidFill>
                <a:schemeClr val="tx1"/>
              </a:solidFill>
              <a:latin typeface="Meiryo UI" pitchFamily="50" charset="-128"/>
              <a:ea typeface="Meiryo UI" pitchFamily="50" charset="-128"/>
              <a:cs typeface="Meiryo UI" pitchFamily="50" charset="-128"/>
            </a:endParaRPr>
          </a:p>
        </p:txBody>
      </p:sp>
      <p:grpSp>
        <p:nvGrpSpPr>
          <p:cNvPr id="18" name="グループ化 17"/>
          <p:cNvGrpSpPr/>
          <p:nvPr/>
        </p:nvGrpSpPr>
        <p:grpSpPr>
          <a:xfrm>
            <a:off x="830252" y="9649486"/>
            <a:ext cx="5134567" cy="427781"/>
            <a:chOff x="1154212" y="9253453"/>
            <a:chExt cx="4896056" cy="405280"/>
          </a:xfrm>
        </p:grpSpPr>
        <p:grpSp>
          <p:nvGrpSpPr>
            <p:cNvPr id="17" name="グループ化 16"/>
            <p:cNvGrpSpPr/>
            <p:nvPr/>
          </p:nvGrpSpPr>
          <p:grpSpPr>
            <a:xfrm>
              <a:off x="1154212" y="9253453"/>
              <a:ext cx="4896056" cy="405280"/>
              <a:chOff x="1154212" y="9253453"/>
              <a:chExt cx="4896056" cy="405280"/>
            </a:xfrm>
          </p:grpSpPr>
          <p:sp>
            <p:nvSpPr>
              <p:cNvPr id="255" name="Rectangle 3"/>
              <p:cNvSpPr>
                <a:spLocks noChangeArrowheads="1"/>
              </p:cNvSpPr>
              <p:nvPr/>
            </p:nvSpPr>
            <p:spPr bwMode="auto">
              <a:xfrm>
                <a:off x="3854268" y="9253453"/>
                <a:ext cx="2196000" cy="360000"/>
              </a:xfrm>
              <a:prstGeom prst="rect">
                <a:avLst/>
              </a:prstGeom>
              <a:solidFill>
                <a:schemeClr val="bg1"/>
              </a:solidFill>
              <a:ln w="9525">
                <a:noFill/>
                <a:miter lim="800000"/>
                <a:headEnd/>
                <a:tailEnd/>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051"/>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国際的なインバウンド拠点である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051"/>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「大阪」のショーケース機能発揮</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6" name="Rectangle 3"/>
              <p:cNvSpPr>
                <a:spLocks noChangeArrowheads="1"/>
              </p:cNvSpPr>
              <p:nvPr/>
            </p:nvSpPr>
            <p:spPr bwMode="auto">
              <a:xfrm>
                <a:off x="1154212" y="9259547"/>
                <a:ext cx="2196000" cy="360000"/>
              </a:xfrm>
              <a:prstGeom prst="rect">
                <a:avLst/>
              </a:prstGeom>
              <a:solidFill>
                <a:schemeClr val="bg1"/>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051"/>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府内中小企業の高い技術力を生かした</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051"/>
                  </a:lnSpc>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水素エネルギー産業の振興</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7" name="下カーブ矢印 256"/>
              <p:cNvSpPr/>
              <p:nvPr/>
            </p:nvSpPr>
            <p:spPr bwMode="auto">
              <a:xfrm>
                <a:off x="3273610" y="9259547"/>
                <a:ext cx="724674" cy="209890"/>
              </a:xfrm>
              <a:prstGeom prst="curvedDownArrow">
                <a:avLst>
                  <a:gd name="adj1" fmla="val 48964"/>
                  <a:gd name="adj2" fmla="val 93921"/>
                  <a:gd name="adj3" fmla="val 34701"/>
                </a:avLst>
              </a:prstGeom>
              <a:gradFill>
                <a:gsLst>
                  <a:gs pos="0">
                    <a:srgbClr val="002060"/>
                  </a:gs>
                  <a:gs pos="39999">
                    <a:schemeClr val="accent1">
                      <a:lumMod val="75000"/>
                    </a:schemeClr>
                  </a:gs>
                  <a:gs pos="70000">
                    <a:srgbClr val="C4D6EB"/>
                  </a:gs>
                  <a:gs pos="100000">
                    <a:schemeClr val="tx2">
                      <a:lumMod val="60000"/>
                      <a:lumOff val="40000"/>
                    </a:schemeClr>
                  </a:gs>
                </a:gsLst>
                <a:lin ang="10800000" scaled="0"/>
              </a:gradFill>
              <a:ln>
                <a:noFill/>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下カーブ矢印 257"/>
              <p:cNvSpPr/>
              <p:nvPr/>
            </p:nvSpPr>
            <p:spPr bwMode="auto">
              <a:xfrm rot="10800000">
                <a:off x="3206196" y="9469434"/>
                <a:ext cx="731884" cy="189299"/>
              </a:xfrm>
              <a:prstGeom prst="curvedDownArrow">
                <a:avLst>
                  <a:gd name="adj1" fmla="val 48964"/>
                  <a:gd name="adj2" fmla="val 93921"/>
                  <a:gd name="adj3" fmla="val 34701"/>
                </a:avLst>
              </a:prstGeom>
              <a:gradFill>
                <a:gsLst>
                  <a:gs pos="0">
                    <a:srgbClr val="002060"/>
                  </a:gs>
                  <a:gs pos="39999">
                    <a:schemeClr val="accent1">
                      <a:lumMod val="75000"/>
                    </a:schemeClr>
                  </a:gs>
                  <a:gs pos="70000">
                    <a:srgbClr val="C4D6EB"/>
                  </a:gs>
                  <a:gs pos="100000">
                    <a:schemeClr val="tx2">
                      <a:lumMod val="60000"/>
                      <a:lumOff val="40000"/>
                    </a:schemeClr>
                  </a:gs>
                </a:gsLst>
                <a:lin ang="10800000" scaled="0"/>
              </a:gradFill>
              <a:ln>
                <a:noFill/>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59" name="Rectangle 3"/>
            <p:cNvSpPr>
              <a:spLocks noChangeArrowheads="1"/>
            </p:cNvSpPr>
            <p:nvPr/>
          </p:nvSpPr>
          <p:spPr bwMode="auto">
            <a:xfrm>
              <a:off x="3416467" y="9325421"/>
              <a:ext cx="509809" cy="21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787"/>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好循環</a:t>
              </a:r>
            </a:p>
          </p:txBody>
        </p:sp>
      </p:grpSp>
      <p:sp>
        <p:nvSpPr>
          <p:cNvPr id="260" name="タイトル 1"/>
          <p:cNvSpPr txBox="1">
            <a:spLocks/>
          </p:cNvSpPr>
          <p:nvPr/>
        </p:nvSpPr>
        <p:spPr>
          <a:xfrm>
            <a:off x="7212039" y="8321193"/>
            <a:ext cx="1558761" cy="252000"/>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402793">
              <a:lnSpc>
                <a:spcPts val="1472"/>
              </a:lnSpc>
              <a:defRPr/>
            </a:pPr>
            <a:r>
              <a:rPr lang="ja-JP" altLang="en-US" sz="1400" b="1" dirty="0">
                <a:solidFill>
                  <a:schemeClr val="bg1"/>
                </a:solidFill>
              </a:rPr>
              <a:t>取組期間</a:t>
            </a:r>
          </a:p>
        </p:txBody>
      </p:sp>
      <p:sp>
        <p:nvSpPr>
          <p:cNvPr id="289" name="Rectangle 3"/>
          <p:cNvSpPr>
            <a:spLocks noChangeArrowheads="1"/>
          </p:cNvSpPr>
          <p:nvPr/>
        </p:nvSpPr>
        <p:spPr bwMode="auto">
          <a:xfrm>
            <a:off x="7146670" y="7568960"/>
            <a:ext cx="8356737" cy="802200"/>
          </a:xfrm>
          <a:prstGeom prst="rect">
            <a:avLst/>
          </a:prstGeom>
          <a:noFill/>
          <a:ln w="25400">
            <a:noFill/>
            <a:miter lim="800000"/>
            <a:headEnd/>
            <a:tailEnd/>
          </a:ln>
          <a:effectLst/>
          <a:extLst/>
        </p:spPr>
        <p:txBody>
          <a:bodyPr vert="horz" wrap="square" lIns="109213" tIns="0" rIns="109213"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Aft>
                <a:spcPts val="0"/>
              </a:spcAft>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水素エネルギーの需要拡大を図るための取組は、国・自治体・事業者が一体となって長期にわたって推進していく必要がある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262"/>
              </a:lnSpc>
              <a:spcAft>
                <a:spcPts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年度を節目とし、それまでの間をファーストステップの期間として、水素エネルギー利用の幅の拡大につながるような</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262"/>
              </a:lnSpc>
              <a:spcAft>
                <a:spcPts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新たなプロジェクトを積極的に推進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262"/>
              </a:lnSpc>
              <a:spcAft>
                <a:spcPts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・それ以降をセカンドステップの期間として、水素エネルギー産業が大阪経済の成長エンジンとして大きく貢献できるよう、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262"/>
              </a:lnSpc>
              <a:spcAft>
                <a:spcPts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中長期的視点にたった取組を推進していく</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Aft>
                <a:spcPts val="0"/>
              </a:spcAft>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角丸四角形 183"/>
          <p:cNvSpPr/>
          <p:nvPr/>
        </p:nvSpPr>
        <p:spPr>
          <a:xfrm>
            <a:off x="7020872" y="7016890"/>
            <a:ext cx="1928032" cy="396000"/>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68657" tIns="34329" rIns="68657" bIns="34329" anchor="ctr">
            <a:spAutoFit/>
          </a:bodyPr>
          <a:lstStyle/>
          <a:p>
            <a:pPr algn="ctr" defTabSz="1533154">
              <a:defRPr/>
            </a:pPr>
            <a:r>
              <a:rPr lang="ja-JP" altLang="en-US" sz="1600" b="1" dirty="0">
                <a:latin typeface="Meiryo UI" pitchFamily="50" charset="-128"/>
                <a:ea typeface="Meiryo UI" pitchFamily="50" charset="-128"/>
                <a:cs typeface="Meiryo UI" pitchFamily="50" charset="-128"/>
              </a:rPr>
              <a:t>取組の展開</a:t>
            </a:r>
          </a:p>
        </p:txBody>
      </p:sp>
      <p:sp>
        <p:nvSpPr>
          <p:cNvPr id="174" name="角丸四角形 173"/>
          <p:cNvSpPr/>
          <p:nvPr/>
        </p:nvSpPr>
        <p:spPr>
          <a:xfrm>
            <a:off x="189063" y="1026485"/>
            <a:ext cx="5982903" cy="265991"/>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62820" tIns="31411" rIns="62820" bIns="31411" anchor="ctr"/>
          <a:lstStyle/>
          <a:p>
            <a:pPr defTabSz="1402793">
              <a:defRPr/>
            </a:pPr>
            <a:r>
              <a:rPr lang="ja-JP" altLang="en-US" sz="1300" b="1" dirty="0">
                <a:latin typeface="Meiryo UI" pitchFamily="50" charset="-128"/>
                <a:ea typeface="Meiryo UI" pitchFamily="50" charset="-128"/>
                <a:cs typeface="Meiryo UI" pitchFamily="50" charset="-128"/>
              </a:rPr>
              <a:t>①　様々な社会課題の解決に貢献する水素エネルギーの有望性</a:t>
            </a:r>
            <a:endParaRPr lang="ja-JP" altLang="en-US" sz="1200" b="1" dirty="0">
              <a:latin typeface="Meiryo UI" pitchFamily="50" charset="-128"/>
              <a:ea typeface="Meiryo UI" pitchFamily="50" charset="-128"/>
              <a:cs typeface="Meiryo UI" pitchFamily="50" charset="-128"/>
            </a:endParaRPr>
          </a:p>
        </p:txBody>
      </p:sp>
      <p:sp>
        <p:nvSpPr>
          <p:cNvPr id="176" name="角丸四角形 175"/>
          <p:cNvSpPr/>
          <p:nvPr/>
        </p:nvSpPr>
        <p:spPr>
          <a:xfrm>
            <a:off x="189063" y="2318584"/>
            <a:ext cx="5982903" cy="265991"/>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62820" tIns="31411" rIns="62820" bIns="31411" anchor="ctr"/>
          <a:lstStyle/>
          <a:p>
            <a:pPr defTabSz="1402793">
              <a:defRPr/>
            </a:pPr>
            <a:r>
              <a:rPr lang="ja-JP" altLang="en-US" sz="1300" b="1" dirty="0">
                <a:latin typeface="Meiryo UI" pitchFamily="50" charset="-128"/>
                <a:ea typeface="Meiryo UI" pitchFamily="50" charset="-128"/>
                <a:cs typeface="Meiryo UI" pitchFamily="50" charset="-128"/>
              </a:rPr>
              <a:t>②　大阪の強みを活かせる産業分野としての水素</a:t>
            </a:r>
            <a:endParaRPr lang="ja-JP" altLang="en-US" sz="1200" b="1" dirty="0">
              <a:latin typeface="Meiryo UI" pitchFamily="50" charset="-128"/>
              <a:ea typeface="Meiryo UI" pitchFamily="50" charset="-128"/>
              <a:cs typeface="Meiryo UI" pitchFamily="50" charset="-128"/>
            </a:endParaRPr>
          </a:p>
        </p:txBody>
      </p:sp>
      <p:sp>
        <p:nvSpPr>
          <p:cNvPr id="181" name="角丸四角形 180"/>
          <p:cNvSpPr/>
          <p:nvPr/>
        </p:nvSpPr>
        <p:spPr>
          <a:xfrm>
            <a:off x="6935499" y="557112"/>
            <a:ext cx="2868337" cy="396000"/>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68657" tIns="34329" rIns="68657" bIns="34329" anchor="ctr">
            <a:spAutoFit/>
          </a:bodyPr>
          <a:lstStyle/>
          <a:p>
            <a:pPr algn="ctr" defTabSz="1533154">
              <a:defRPr/>
            </a:pPr>
            <a:r>
              <a:rPr lang="ja-JP" altLang="en-US" sz="1600" b="1" dirty="0">
                <a:latin typeface="Meiryo UI" pitchFamily="50" charset="-128"/>
                <a:ea typeface="Meiryo UI" pitchFamily="50" charset="-128"/>
                <a:cs typeface="Meiryo UI" pitchFamily="50" charset="-128"/>
              </a:rPr>
              <a:t>取組の方向性と取組内容</a:t>
            </a:r>
          </a:p>
        </p:txBody>
      </p:sp>
      <p:grpSp>
        <p:nvGrpSpPr>
          <p:cNvPr id="22" name="グループ化 21"/>
          <p:cNvGrpSpPr/>
          <p:nvPr/>
        </p:nvGrpSpPr>
        <p:grpSpPr>
          <a:xfrm>
            <a:off x="7816166" y="8551063"/>
            <a:ext cx="6871943" cy="1527829"/>
            <a:chOff x="8389193" y="5797029"/>
            <a:chExt cx="6264697" cy="1944216"/>
          </a:xfrm>
        </p:grpSpPr>
        <p:grpSp>
          <p:nvGrpSpPr>
            <p:cNvPr id="15" name="グループ化 14"/>
            <p:cNvGrpSpPr/>
            <p:nvPr/>
          </p:nvGrpSpPr>
          <p:grpSpPr>
            <a:xfrm>
              <a:off x="8389193" y="5797029"/>
              <a:ext cx="6264697" cy="1944216"/>
              <a:chOff x="8389193" y="5797029"/>
              <a:chExt cx="6264697" cy="1944216"/>
            </a:xfrm>
          </p:grpSpPr>
          <p:sp>
            <p:nvSpPr>
              <p:cNvPr id="306" name="右矢印 305"/>
              <p:cNvSpPr/>
              <p:nvPr/>
            </p:nvSpPr>
            <p:spPr>
              <a:xfrm>
                <a:off x="12009066" y="6199959"/>
                <a:ext cx="2644824" cy="1411536"/>
              </a:xfrm>
              <a:prstGeom prst="rightArrow">
                <a:avLst>
                  <a:gd name="adj1" fmla="val 100000"/>
                  <a:gd name="adj2" fmla="val 27565"/>
                </a:avLst>
              </a:prstGeom>
              <a:gradFill flip="none" rotWithShape="1">
                <a:gsLst>
                  <a:gs pos="0">
                    <a:schemeClr val="accent1">
                      <a:lumMod val="40000"/>
                      <a:lumOff val="60000"/>
                    </a:schemeClr>
                  </a:gs>
                  <a:gs pos="50000">
                    <a:schemeClr val="tx2">
                      <a:lumMod val="20000"/>
                      <a:lumOff val="80000"/>
                    </a:schemeClr>
                  </a:gs>
                  <a:gs pos="100000">
                    <a:schemeClr val="tx2">
                      <a:lumMod val="20000"/>
                      <a:lumOff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endParaRPr kumimoji="1" lang="ja-JP" altLang="en-US"/>
              </a:p>
            </p:txBody>
          </p:sp>
          <p:sp>
            <p:nvSpPr>
              <p:cNvPr id="307" name="右矢印 45"/>
              <p:cNvSpPr/>
              <p:nvPr/>
            </p:nvSpPr>
            <p:spPr bwMode="auto">
              <a:xfrm>
                <a:off x="8506106" y="6024715"/>
                <a:ext cx="2767661" cy="1716530"/>
              </a:xfrm>
              <a:custGeom>
                <a:avLst/>
                <a:gdLst>
                  <a:gd name="connsiteX0" fmla="*/ 0 w 6079725"/>
                  <a:gd name="connsiteY0" fmla="*/ 315552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0 w 6079725"/>
                  <a:gd name="connsiteY6" fmla="*/ 2572263 h 2887815"/>
                  <a:gd name="connsiteX7" fmla="*/ 0 w 6079725"/>
                  <a:gd name="connsiteY7" fmla="*/ 315552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0 w 6079725"/>
                  <a:gd name="connsiteY6" fmla="*/ 2572263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504237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504237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398091 h 2887815"/>
                  <a:gd name="connsiteX6" fmla="*/ 14514 w 6079725"/>
                  <a:gd name="connsiteY6" fmla="*/ 2035235 h 2887815"/>
                  <a:gd name="connsiteX7" fmla="*/ 0 w 6079725"/>
                  <a:gd name="connsiteY7" fmla="*/ 939666 h 288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725" h="2887815">
                    <a:moveTo>
                      <a:pt x="0" y="939666"/>
                    </a:moveTo>
                    <a:cubicBezTo>
                      <a:pt x="1859750" y="963856"/>
                      <a:pt x="3632415" y="712275"/>
                      <a:pt x="5448622" y="504237"/>
                    </a:cubicBezTo>
                    <a:lnTo>
                      <a:pt x="5448622" y="0"/>
                    </a:lnTo>
                    <a:lnTo>
                      <a:pt x="6079725" y="1443908"/>
                    </a:lnTo>
                    <a:lnTo>
                      <a:pt x="5448622" y="2887815"/>
                    </a:lnTo>
                    <a:lnTo>
                      <a:pt x="5448622" y="2398091"/>
                    </a:lnTo>
                    <a:cubicBezTo>
                      <a:pt x="3637253" y="2219082"/>
                      <a:pt x="1811368" y="1909444"/>
                      <a:pt x="14514" y="2035235"/>
                    </a:cubicBezTo>
                    <a:lnTo>
                      <a:pt x="0" y="939666"/>
                    </a:lnTo>
                    <a:close/>
                  </a:path>
                </a:pathLst>
              </a:custGeom>
              <a:solidFill>
                <a:schemeClr val="tx2">
                  <a:lumMod val="40000"/>
                  <a:lumOff val="60000"/>
                </a:schemeClr>
              </a:solidFill>
              <a:ln>
                <a:noFill/>
              </a:ln>
              <a:effectLst/>
              <a:extLst/>
            </p:spPr>
            <p:txBody>
              <a:bodyPr vert="horz" wrap="square" lIns="87927" tIns="43964" rIns="87927" bIns="4396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5" name="右矢印 294"/>
              <p:cNvSpPr/>
              <p:nvPr/>
            </p:nvSpPr>
            <p:spPr>
              <a:xfrm>
                <a:off x="8830741" y="7291128"/>
                <a:ext cx="421149" cy="350565"/>
              </a:xfrm>
              <a:prstGeom prst="rightArrow">
                <a:avLst>
                  <a:gd name="adj1" fmla="val 100000"/>
                  <a:gd name="adj2" fmla="val 0"/>
                </a:avLst>
              </a:prstGeom>
              <a:solidFill>
                <a:srgbClr val="92D050">
                  <a:alpha val="20000"/>
                </a:srgbClr>
              </a:solidFill>
              <a:ln w="6350">
                <a:solidFill>
                  <a:srgbClr val="00B05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6" name="右矢印 295"/>
              <p:cNvSpPr/>
              <p:nvPr/>
            </p:nvSpPr>
            <p:spPr>
              <a:xfrm>
                <a:off x="9476822" y="7286605"/>
                <a:ext cx="1702700" cy="306008"/>
              </a:xfrm>
              <a:prstGeom prst="rightArrow">
                <a:avLst>
                  <a:gd name="adj1" fmla="val 100000"/>
                  <a:gd name="adj2" fmla="val 33243"/>
                </a:avLst>
              </a:prstGeom>
              <a:solidFill>
                <a:srgbClr val="92D050">
                  <a:alpha val="60000"/>
                </a:srgb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角丸四角形 296"/>
              <p:cNvSpPr/>
              <p:nvPr/>
            </p:nvSpPr>
            <p:spPr>
              <a:xfrm>
                <a:off x="9118148" y="7238799"/>
                <a:ext cx="422106" cy="467999"/>
              </a:xfrm>
              <a:prstGeom prst="roundRect">
                <a:avLst>
                  <a:gd name="adj" fmla="val 2403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051"/>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カンファ</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1"/>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レンス</a:t>
                </a:r>
              </a:p>
            </p:txBody>
          </p:sp>
          <p:sp>
            <p:nvSpPr>
              <p:cNvPr id="298" name="右矢印 297"/>
              <p:cNvSpPr/>
              <p:nvPr/>
            </p:nvSpPr>
            <p:spPr>
              <a:xfrm>
                <a:off x="8671431" y="6815538"/>
                <a:ext cx="2454066" cy="340115"/>
              </a:xfrm>
              <a:prstGeom prst="rightArrow">
                <a:avLst>
                  <a:gd name="adj1" fmla="val 100000"/>
                  <a:gd name="adj2" fmla="val 33243"/>
                </a:avLst>
              </a:prstGeom>
              <a:solidFill>
                <a:srgbClr val="92D050">
                  <a:alpha val="60000"/>
                </a:srgb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右矢印 299"/>
              <p:cNvSpPr/>
              <p:nvPr/>
            </p:nvSpPr>
            <p:spPr>
              <a:xfrm>
                <a:off x="9469313" y="7344000"/>
                <a:ext cx="1581042" cy="180000"/>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プロモーション強化</a:t>
                </a:r>
              </a:p>
            </p:txBody>
          </p:sp>
          <p:sp>
            <p:nvSpPr>
              <p:cNvPr id="301" name="右矢印 300"/>
              <p:cNvSpPr/>
              <p:nvPr/>
            </p:nvSpPr>
            <p:spPr>
              <a:xfrm>
                <a:off x="8830741" y="6770013"/>
                <a:ext cx="2511243" cy="457648"/>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水素に関する正しい知識の普及と</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合理的な規制緩和の推進</a:t>
                </a:r>
              </a:p>
            </p:txBody>
          </p:sp>
          <p:sp>
            <p:nvSpPr>
              <p:cNvPr id="302" name="右矢印 301"/>
              <p:cNvSpPr/>
              <p:nvPr/>
            </p:nvSpPr>
            <p:spPr>
              <a:xfrm>
                <a:off x="8677225" y="6157069"/>
                <a:ext cx="2454066" cy="288000"/>
              </a:xfrm>
              <a:prstGeom prst="rightArrow">
                <a:avLst>
                  <a:gd name="adj1" fmla="val 100000"/>
                  <a:gd name="adj2" fmla="val 33243"/>
                </a:avLst>
              </a:prstGeom>
              <a:solidFill>
                <a:srgbClr val="92D050">
                  <a:alpha val="60000"/>
                </a:srgb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3" name="右矢印 302"/>
              <p:cNvSpPr/>
              <p:nvPr/>
            </p:nvSpPr>
            <p:spPr>
              <a:xfrm>
                <a:off x="8677225" y="6157069"/>
                <a:ext cx="2511243" cy="280336"/>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プラットフォームの運営</a:t>
                </a:r>
              </a:p>
            </p:txBody>
          </p:sp>
          <p:sp>
            <p:nvSpPr>
              <p:cNvPr id="290" name="角丸四角形 289"/>
              <p:cNvSpPr/>
              <p:nvPr/>
            </p:nvSpPr>
            <p:spPr>
              <a:xfrm>
                <a:off x="8434098" y="6124267"/>
                <a:ext cx="459151" cy="1517426"/>
              </a:xfrm>
              <a:prstGeom prst="roundRect">
                <a:avLst>
                  <a:gd name="adj" fmla="val 2069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ビジョン策定</a:t>
                </a:r>
              </a:p>
            </p:txBody>
          </p:sp>
          <p:sp>
            <p:nvSpPr>
              <p:cNvPr id="292" name="角丸四角形 291"/>
              <p:cNvSpPr/>
              <p:nvPr/>
            </p:nvSpPr>
            <p:spPr>
              <a:xfrm>
                <a:off x="8389193" y="5914240"/>
                <a:ext cx="504000" cy="360000"/>
              </a:xfrm>
              <a:prstGeom prst="roundRect">
                <a:avLst>
                  <a:gd name="adj" fmla="val 20699"/>
                </a:avLst>
              </a:prstGeom>
              <a:solidFill>
                <a:schemeClr val="bg1"/>
              </a:solidFill>
              <a:ln w="952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051"/>
                  </a:lnSpc>
                </a:pPr>
                <a:r>
                  <a:rPr lang="ja-JP" altLang="en-US" sz="900" dirty="0">
                    <a:solidFill>
                      <a:schemeClr val="tx1"/>
                    </a:solidFill>
                  </a:rPr>
                  <a:t>２０１５</a:t>
                </a:r>
                <a:endParaRPr lang="en-US" altLang="ja-JP" sz="900" dirty="0">
                  <a:solidFill>
                    <a:schemeClr val="tx1"/>
                  </a:solidFill>
                </a:endParaRPr>
              </a:p>
              <a:p>
                <a:pPr algn="ctr">
                  <a:lnSpc>
                    <a:spcPts val="1051"/>
                  </a:lnSpc>
                </a:pPr>
                <a:r>
                  <a:rPr lang="ja-JP" altLang="en-US" sz="900" dirty="0">
                    <a:solidFill>
                      <a:schemeClr val="tx1"/>
                    </a:solidFill>
                  </a:rPr>
                  <a:t>年度</a:t>
                </a:r>
              </a:p>
            </p:txBody>
          </p:sp>
          <p:sp>
            <p:nvSpPr>
              <p:cNvPr id="304" name="サブタイトル 2"/>
              <p:cNvSpPr txBox="1">
                <a:spLocks/>
              </p:cNvSpPr>
              <p:nvPr/>
            </p:nvSpPr>
            <p:spPr>
              <a:xfrm>
                <a:off x="12135660" y="6482307"/>
                <a:ext cx="2374213" cy="485677"/>
              </a:xfrm>
              <a:prstGeom prst="rect">
                <a:avLst/>
              </a:prstGeom>
              <a:noFill/>
              <a:ln>
                <a:noFill/>
                <a:prstDash val="solid"/>
              </a:ln>
            </p:spPr>
            <p:txBody>
              <a:bodyPr vert="horz" lIns="74179" tIns="0" rIns="74179"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lnSpc>
                    <a:spcPts val="1157"/>
                  </a:lnSpc>
                  <a:spcBef>
                    <a:spcPts val="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研究開発成果を事業化に</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57"/>
                  </a:lnSpc>
                  <a:spcBef>
                    <a:spcPts val="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結びつけるための支援方策の検討</a:t>
                </a:r>
              </a:p>
            </p:txBody>
          </p:sp>
          <p:sp>
            <p:nvSpPr>
              <p:cNvPr id="305" name="サブタイトル 2"/>
              <p:cNvSpPr txBox="1">
                <a:spLocks/>
              </p:cNvSpPr>
              <p:nvPr/>
            </p:nvSpPr>
            <p:spPr>
              <a:xfrm>
                <a:off x="12218777" y="7033916"/>
                <a:ext cx="1282984" cy="409769"/>
              </a:xfrm>
              <a:prstGeom prst="rect">
                <a:avLst/>
              </a:prstGeom>
              <a:noFill/>
              <a:ln>
                <a:noFill/>
                <a:prstDash val="solid"/>
              </a:ln>
            </p:spPr>
            <p:txBody>
              <a:bodyPr vert="horz" lIns="74179" tIns="0" rIns="74179"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lnSpc>
                    <a:spcPts val="1157"/>
                  </a:lnSpc>
                  <a:spcBef>
                    <a:spcPts val="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実用化技術の普及</a:t>
                </a:r>
              </a:p>
            </p:txBody>
          </p:sp>
          <p:sp>
            <p:nvSpPr>
              <p:cNvPr id="308" name="角丸四角形 307"/>
              <p:cNvSpPr/>
              <p:nvPr/>
            </p:nvSpPr>
            <p:spPr>
              <a:xfrm>
                <a:off x="8931025" y="5797029"/>
                <a:ext cx="2122464" cy="331774"/>
              </a:xfrm>
              <a:prstGeom prst="roundRect">
                <a:avLst>
                  <a:gd name="adj" fmla="val 206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ファーストステップ</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水素を活用したプロジェクトを積極的に推進</a:t>
                </a:r>
              </a:p>
            </p:txBody>
          </p:sp>
          <p:sp>
            <p:nvSpPr>
              <p:cNvPr id="309" name="角丸四角形 308"/>
              <p:cNvSpPr/>
              <p:nvPr/>
            </p:nvSpPr>
            <p:spPr>
              <a:xfrm>
                <a:off x="12055902" y="5825295"/>
                <a:ext cx="2381963" cy="331774"/>
              </a:xfrm>
              <a:prstGeom prst="roundRect">
                <a:avLst>
                  <a:gd name="adj" fmla="val 206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セカンドステップ</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利活用の定着と更なる拡大に向けた取組の展開</a:t>
                </a:r>
              </a:p>
            </p:txBody>
          </p:sp>
          <p:sp>
            <p:nvSpPr>
              <p:cNvPr id="186" name="角丸四角形 185"/>
              <p:cNvSpPr/>
              <p:nvPr/>
            </p:nvSpPr>
            <p:spPr>
              <a:xfrm>
                <a:off x="9394765" y="6515996"/>
                <a:ext cx="1481909" cy="180000"/>
              </a:xfrm>
              <a:prstGeom prst="roundRect">
                <a:avLst/>
              </a:prstGeom>
              <a:solidFill>
                <a:srgbClr val="92D050">
                  <a:alpha val="50000"/>
                </a:srgbClr>
              </a:solidFill>
              <a:ln w="6350">
                <a:solidFill>
                  <a:srgbClr val="92D05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51"/>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様々な水素プロジェクト創出</a:t>
                </a:r>
              </a:p>
            </p:txBody>
          </p:sp>
          <p:sp>
            <p:nvSpPr>
              <p:cNvPr id="187" name="円弧 186"/>
              <p:cNvSpPr/>
              <p:nvPr/>
            </p:nvSpPr>
            <p:spPr>
              <a:xfrm rot="10800000">
                <a:off x="9181281" y="6252038"/>
                <a:ext cx="444521" cy="337078"/>
              </a:xfrm>
              <a:prstGeom prst="arc">
                <a:avLst>
                  <a:gd name="adj1" fmla="val 16200000"/>
                  <a:gd name="adj2" fmla="val 1234329"/>
                </a:avLst>
              </a:prstGeom>
              <a:ln w="381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1429" tIns="45714" rIns="91429" bIns="45714" rtlCol="0" anchor="ctr"/>
              <a:lstStyle/>
              <a:p>
                <a:pPr algn="ctr"/>
                <a:endParaRPr kumimoji="1" lang="ja-JP" altLang="en-US"/>
              </a:p>
            </p:txBody>
          </p:sp>
        </p:grpSp>
        <p:grpSp>
          <p:nvGrpSpPr>
            <p:cNvPr id="20" name="グループ化 19"/>
            <p:cNvGrpSpPr/>
            <p:nvPr/>
          </p:nvGrpSpPr>
          <p:grpSpPr>
            <a:xfrm>
              <a:off x="11179521" y="5883626"/>
              <a:ext cx="902283" cy="1780937"/>
              <a:chOff x="11179521" y="5965162"/>
              <a:chExt cx="902283" cy="1780937"/>
            </a:xfrm>
          </p:grpSpPr>
          <p:sp>
            <p:nvSpPr>
              <p:cNvPr id="291" name="角丸四角形 290"/>
              <p:cNvSpPr/>
              <p:nvPr/>
            </p:nvSpPr>
            <p:spPr>
              <a:xfrm>
                <a:off x="11179521" y="6157069"/>
                <a:ext cx="902283" cy="1589030"/>
              </a:xfrm>
              <a:prstGeom prst="roundRect">
                <a:avLst>
                  <a:gd name="adj" fmla="val 735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3862" tIns="207749" rIns="103862" bIns="173124"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水素エネルギー産業振興につながるプロジェクトが大阪を舞台に展開</a:t>
                </a:r>
              </a:p>
            </p:txBody>
          </p:sp>
          <p:sp>
            <p:nvSpPr>
              <p:cNvPr id="293" name="角丸四角形 292"/>
              <p:cNvSpPr/>
              <p:nvPr/>
            </p:nvSpPr>
            <p:spPr>
              <a:xfrm>
                <a:off x="11349435" y="5965162"/>
                <a:ext cx="504000" cy="360000"/>
              </a:xfrm>
              <a:prstGeom prst="roundRect">
                <a:avLst>
                  <a:gd name="adj" fmla="val 20699"/>
                </a:avLst>
              </a:prstGeom>
              <a:solidFill>
                <a:schemeClr val="bg1"/>
              </a:solidFill>
              <a:ln w="952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051"/>
                  </a:lnSpc>
                </a:pPr>
                <a:r>
                  <a:rPr lang="ja-JP" altLang="en-US" sz="900" dirty="0">
                    <a:solidFill>
                      <a:schemeClr val="tx1"/>
                    </a:solidFill>
                  </a:rPr>
                  <a:t>２０２０</a:t>
                </a:r>
                <a:endParaRPr lang="en-US" altLang="ja-JP" sz="900" dirty="0">
                  <a:solidFill>
                    <a:schemeClr val="tx1"/>
                  </a:solidFill>
                </a:endParaRPr>
              </a:p>
              <a:p>
                <a:pPr algn="ctr">
                  <a:lnSpc>
                    <a:spcPts val="1051"/>
                  </a:lnSpc>
                </a:pPr>
                <a:r>
                  <a:rPr lang="ja-JP" altLang="en-US" sz="900" dirty="0">
                    <a:solidFill>
                      <a:schemeClr val="tx1"/>
                    </a:solidFill>
                  </a:rPr>
                  <a:t>年度</a:t>
                </a:r>
              </a:p>
            </p:txBody>
          </p:sp>
        </p:grpSp>
      </p:grpSp>
      <p:sp>
        <p:nvSpPr>
          <p:cNvPr id="70" name="角丸四角形 69"/>
          <p:cNvSpPr/>
          <p:nvPr/>
        </p:nvSpPr>
        <p:spPr>
          <a:xfrm>
            <a:off x="324440" y="3078642"/>
            <a:ext cx="2878273" cy="417986"/>
          </a:xfrm>
          <a:prstGeom prst="roundRect">
            <a:avLst>
              <a:gd name="adj" fmla="val 9178"/>
            </a:avLst>
          </a:prstGeom>
          <a:solidFill>
            <a:schemeClr val="bg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lIns="41363" tIns="0" rIns="41363" bIns="0" anchor="ctr">
            <a:noAutofit/>
          </a:bodyPr>
          <a:lstStyle/>
          <a:p>
            <a:pPr defTabSz="1533154">
              <a:lnSpc>
                <a:spcPts val="1157"/>
              </a:lnSpc>
              <a:defRPr/>
            </a:pPr>
            <a:r>
              <a:rPr lang="ja-JP" altLang="en-US" sz="1100" dirty="0">
                <a:solidFill>
                  <a:schemeClr val="tx1"/>
                </a:solidFill>
                <a:latin typeface="Meiryo UI" pitchFamily="50" charset="-128"/>
                <a:ea typeface="Meiryo UI" pitchFamily="50" charset="-128"/>
                <a:cs typeface="Meiryo UI" pitchFamily="50" charset="-128"/>
              </a:rPr>
              <a:t>リーディングからサポーティングまで幅広く水素エネルギー産業にチャレンジする先進企業が数多く集積</a:t>
            </a:r>
          </a:p>
        </p:txBody>
      </p:sp>
      <p:sp>
        <p:nvSpPr>
          <p:cNvPr id="126" name="角丸四角形 125"/>
          <p:cNvSpPr/>
          <p:nvPr/>
        </p:nvSpPr>
        <p:spPr bwMode="auto">
          <a:xfrm>
            <a:off x="3511762" y="4061250"/>
            <a:ext cx="1517745" cy="765527"/>
          </a:xfrm>
          <a:prstGeom prst="roundRect">
            <a:avLst>
              <a:gd name="adj" fmla="val 12827"/>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723"/>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＜部門別全国最多事業所＞</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900" dirty="0">
                <a:latin typeface="Meiryo UI" panose="020B0604030504040204" pitchFamily="50" charset="-128"/>
                <a:ea typeface="Meiryo UI" panose="020B0604030504040204" pitchFamily="50" charset="-128"/>
                <a:cs typeface="Meiryo UI" panose="020B0604030504040204" pitchFamily="50" charset="-128"/>
              </a:rPr>
              <a:t>金属製品・非鉄金属製造</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900" dirty="0">
                <a:latin typeface="Meiryo UI" panose="020B0604030504040204" pitchFamily="50" charset="-128"/>
                <a:ea typeface="Meiryo UI" panose="020B0604030504040204" pitchFamily="50" charset="-128"/>
                <a:cs typeface="Meiryo UI" panose="020B0604030504040204" pitchFamily="50" charset="-128"/>
              </a:rPr>
              <a:t>鉄鋼業・化学工業</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900" dirty="0">
                <a:latin typeface="Meiryo UI" panose="020B0604030504040204" pitchFamily="50" charset="-128"/>
                <a:ea typeface="Meiryo UI" panose="020B0604030504040204" pitchFamily="50" charset="-128"/>
                <a:cs typeface="Meiryo UI" panose="020B0604030504040204" pitchFamily="50" charset="-128"/>
              </a:rPr>
              <a:t>はん用機械器具　等</a:t>
            </a:r>
          </a:p>
        </p:txBody>
      </p:sp>
      <p:sp>
        <p:nvSpPr>
          <p:cNvPr id="180" name="角丸四角形 179"/>
          <p:cNvSpPr/>
          <p:nvPr/>
        </p:nvSpPr>
        <p:spPr bwMode="auto">
          <a:xfrm>
            <a:off x="5090167" y="3546624"/>
            <a:ext cx="1517745" cy="217011"/>
          </a:xfrm>
          <a:prstGeom prst="roundRect">
            <a:avLst>
              <a:gd name="adj" fmla="val 12827"/>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723"/>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＜部門別事業所数シェア＞</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7044764" y="1045510"/>
            <a:ext cx="8192561" cy="2242126"/>
            <a:chOff x="6717521" y="950371"/>
            <a:chExt cx="7812000" cy="2124192"/>
          </a:xfrm>
        </p:grpSpPr>
        <p:sp>
          <p:nvSpPr>
            <p:cNvPr id="215" name="角丸四角形 214"/>
            <p:cNvSpPr/>
            <p:nvPr/>
          </p:nvSpPr>
          <p:spPr>
            <a:xfrm>
              <a:off x="6717521" y="950371"/>
              <a:ext cx="7812000" cy="2124192"/>
            </a:xfrm>
            <a:prstGeom prst="roundRect">
              <a:avLst>
                <a:gd name="adj" fmla="val 2970"/>
              </a:avLst>
            </a:prstGeom>
            <a:solidFill>
              <a:schemeClr val="tx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26" tIns="49963" rIns="99926" bIns="49963" rtlCol="0" anchor="ctr" anchorCtr="0"/>
            <a:lstStyle/>
            <a:p>
              <a:pPr>
                <a:lnSpc>
                  <a:spcPts val="1954"/>
                </a:lnSpc>
                <a:defRPr/>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54"/>
                </a:lnSpc>
                <a:defRP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0" name="角丸四角形 209"/>
            <p:cNvSpPr/>
            <p:nvPr/>
          </p:nvSpPr>
          <p:spPr bwMode="auto">
            <a:xfrm>
              <a:off x="6733009" y="1004355"/>
              <a:ext cx="7712564" cy="864605"/>
            </a:xfrm>
            <a:prstGeom prst="roundRect">
              <a:avLst>
                <a:gd name="adj" fmla="val 15441"/>
              </a:avLst>
            </a:prstGeom>
            <a:noFill/>
            <a:ln>
              <a:noFill/>
            </a:ln>
            <a:effectLst/>
            <a:extLst/>
          </p:spPr>
          <p:txBody>
            <a:bodyPr vert="horz" wrap="square" lIns="39341" tIns="0" rIns="0" bIns="0" numCol="1" rtlCol="0" anchor="ctr" anchorCtr="0" compatLnSpc="1">
              <a:prstTxWarp prst="textNoShape">
                <a:avLst/>
              </a:prstTxWarp>
              <a:noAutofit/>
            </a:bodyPr>
            <a:lstStyle/>
            <a:p>
              <a:pPr marL="180263" indent="-180263" eaLnBrk="0" hangingPunct="0">
                <a:lnSpc>
                  <a:spcPts val="1367"/>
                </a:lnSpc>
                <a:buFont typeface="Wingdings" panose="05000000000000000000" pitchFamily="2" charset="2"/>
                <a:buChar char="Ø"/>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ＫＩＸ水素グリッドプロジェクトや府中央卸売市場のメガワット級燃料電池導入といった府内での取組の経験を活かし、戦略的かつ幅広い分野での実証事業等のプロジェクトを民間企業と連携して創出。事業者の研究開発成果を実用化や事業化につなげ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631"/>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80263" indent="-180263" eaLnBrk="0" hangingPunct="0">
                <a:lnSpc>
                  <a:spcPts val="1367"/>
                </a:lnSpc>
                <a:buFont typeface="Wingdings" panose="05000000000000000000" pitchFamily="2" charset="2"/>
                <a:buChar char="Ø"/>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水素エネルギー産業への参入ポテンシャルが高い府内中小企業等に対して、動機付けし、ビジネス参入をサポート</a:t>
              </a:r>
            </a:p>
          </p:txBody>
        </p:sp>
        <p:sp>
          <p:nvSpPr>
            <p:cNvPr id="144" name="角丸四角形 143"/>
            <p:cNvSpPr/>
            <p:nvPr/>
          </p:nvSpPr>
          <p:spPr>
            <a:xfrm>
              <a:off x="13098163" y="1940459"/>
              <a:ext cx="1339702" cy="836589"/>
            </a:xfrm>
            <a:prstGeom prst="roundRect">
              <a:avLst>
                <a:gd name="adj" fmla="val 20636"/>
              </a:avLst>
            </a:prstGeom>
            <a:gradFill flip="none" rotWithShape="1">
              <a:gsLst>
                <a:gs pos="0">
                  <a:srgbClr val="0070C0"/>
                </a:gs>
                <a:gs pos="80000">
                  <a:schemeClr val="accent1">
                    <a:lumMod val="60000"/>
                    <a:lumOff val="40000"/>
                  </a:schemeClr>
                </a:gs>
                <a:gs pos="100000">
                  <a:schemeClr val="accent1">
                    <a:lumMod val="40000"/>
                    <a:lumOff val="60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0" tIns="32647" rIns="0" bIns="32647" anchor="ctr">
              <a:noAutofit/>
            </a:bodyPr>
            <a:lstStyle/>
            <a:p>
              <a:pPr algn="ctr" defTabSz="1532972">
                <a:defRPr/>
              </a:pPr>
              <a:r>
                <a:rPr lang="ja-JP" altLang="en-US" sz="1300" b="1" dirty="0">
                  <a:solidFill>
                    <a:schemeClr val="tx1"/>
                  </a:solidFill>
                  <a:latin typeface="Meiryo UI" pitchFamily="50" charset="-128"/>
                  <a:ea typeface="Meiryo UI" pitchFamily="50" charset="-128"/>
                  <a:cs typeface="Meiryo UI" pitchFamily="50" charset="-128"/>
                </a:rPr>
                <a:t>将来性のある</a:t>
              </a:r>
              <a:endParaRPr lang="en-US" altLang="ja-JP" sz="1300" b="1" dirty="0">
                <a:solidFill>
                  <a:schemeClr val="tx1"/>
                </a:solidFill>
                <a:latin typeface="Meiryo UI" pitchFamily="50" charset="-128"/>
                <a:ea typeface="Meiryo UI" pitchFamily="50" charset="-128"/>
                <a:cs typeface="Meiryo UI" pitchFamily="50" charset="-128"/>
              </a:endParaRPr>
            </a:p>
            <a:p>
              <a:pPr algn="ctr" defTabSz="1532972">
                <a:defRPr/>
              </a:pPr>
              <a:r>
                <a:rPr lang="ja-JP" altLang="en-US" sz="1300" b="1" dirty="0">
                  <a:solidFill>
                    <a:schemeClr val="tx1"/>
                  </a:solidFill>
                  <a:latin typeface="Meiryo UI" pitchFamily="50" charset="-128"/>
                  <a:ea typeface="Meiryo UI" pitchFamily="50" charset="-128"/>
                  <a:cs typeface="Meiryo UI" pitchFamily="50" charset="-128"/>
                </a:rPr>
                <a:t>産業を大阪から</a:t>
              </a:r>
              <a:endParaRPr lang="en-US" altLang="ja-JP" sz="1300" b="1" dirty="0">
                <a:solidFill>
                  <a:schemeClr val="tx1"/>
                </a:solidFill>
                <a:latin typeface="Meiryo UI" pitchFamily="50" charset="-128"/>
                <a:ea typeface="Meiryo UI" pitchFamily="50" charset="-128"/>
                <a:cs typeface="Meiryo UI" pitchFamily="50" charset="-128"/>
              </a:endParaRPr>
            </a:p>
            <a:p>
              <a:pPr algn="ctr" defTabSz="1532972">
                <a:defRPr/>
              </a:pPr>
              <a:r>
                <a:rPr lang="ja-JP" altLang="en-US" sz="1300" b="1" dirty="0">
                  <a:solidFill>
                    <a:schemeClr val="tx1"/>
                  </a:solidFill>
                  <a:latin typeface="Meiryo UI" pitchFamily="50" charset="-128"/>
                  <a:ea typeface="Meiryo UI" pitchFamily="50" charset="-128"/>
                  <a:cs typeface="Meiryo UI" pitchFamily="50" charset="-128"/>
                </a:rPr>
                <a:t>発展させる</a:t>
              </a:r>
            </a:p>
          </p:txBody>
        </p:sp>
      </p:grpSp>
      <p:sp>
        <p:nvSpPr>
          <p:cNvPr id="188" name="右矢印 187"/>
          <p:cNvSpPr/>
          <p:nvPr/>
        </p:nvSpPr>
        <p:spPr>
          <a:xfrm>
            <a:off x="3511761" y="8171034"/>
            <a:ext cx="575346" cy="429384"/>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41363" tIns="0" rIns="41363" bIns="0" rtlCol="0" anchor="ctr">
            <a:noAutofit/>
          </a:bodyPr>
          <a:lstStyle/>
          <a:p>
            <a:pPr algn="ctr" defTabSz="1533154">
              <a:lnSpc>
                <a:spcPts val="1157"/>
              </a:lnSpc>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200" name="右矢印 199"/>
          <p:cNvSpPr/>
          <p:nvPr/>
        </p:nvSpPr>
        <p:spPr>
          <a:xfrm rot="10800000">
            <a:off x="3423565" y="7741649"/>
            <a:ext cx="575346" cy="429384"/>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41363" tIns="0" rIns="41363" bIns="0" rtlCol="0" anchor="ctr">
            <a:noAutofit/>
          </a:bodyPr>
          <a:lstStyle/>
          <a:p>
            <a:pPr algn="ctr" defTabSz="1533154">
              <a:lnSpc>
                <a:spcPts val="1157"/>
              </a:lnSpc>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202" name="Rectangle 3"/>
          <p:cNvSpPr>
            <a:spLocks noChangeArrowheads="1"/>
          </p:cNvSpPr>
          <p:nvPr/>
        </p:nvSpPr>
        <p:spPr bwMode="auto">
          <a:xfrm>
            <a:off x="3385807" y="8056191"/>
            <a:ext cx="702056" cy="28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954"/>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125" name="円/楕円 124"/>
          <p:cNvSpPr>
            <a:spLocks noChangeAspect="1"/>
          </p:cNvSpPr>
          <p:nvPr/>
        </p:nvSpPr>
        <p:spPr bwMode="auto">
          <a:xfrm>
            <a:off x="3511762" y="3644183"/>
            <a:ext cx="1413092" cy="422536"/>
          </a:xfrm>
          <a:prstGeom prst="ellipse">
            <a:avLst/>
          </a:prstGeom>
          <a:solidFill>
            <a:schemeClr val="tx2">
              <a:lumMod val="75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900" dirty="0">
                <a:latin typeface="Meiryo UI" panose="020B0604030504040204" pitchFamily="50" charset="-128"/>
                <a:ea typeface="Meiryo UI" panose="020B0604030504040204" pitchFamily="50" charset="-128"/>
                <a:cs typeface="Meiryo UI" panose="020B0604030504040204" pitchFamily="50" charset="-128"/>
              </a:rPr>
              <a:t>製造業事業所数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全国最多</a:t>
            </a:r>
          </a:p>
        </p:txBody>
      </p:sp>
      <p:sp>
        <p:nvSpPr>
          <p:cNvPr id="245" name="Rectangle 3"/>
          <p:cNvSpPr>
            <a:spLocks noChangeArrowheads="1"/>
          </p:cNvSpPr>
          <p:nvPr/>
        </p:nvSpPr>
        <p:spPr bwMode="auto">
          <a:xfrm>
            <a:off x="8873388" y="9617738"/>
            <a:ext cx="261104" cy="225424"/>
          </a:xfrm>
          <a:prstGeom prst="rect">
            <a:avLst/>
          </a:prstGeom>
          <a:noFill/>
          <a:ln w="25400">
            <a:noFill/>
            <a:miter lim="800000"/>
            <a:headEnd/>
            <a:tailEnd/>
          </a:ln>
          <a:effectLst/>
          <a:extLst/>
        </p:spPr>
        <p:txBody>
          <a:bodyPr vert="horz" wrap="square" lIns="109213" tIns="0" rIns="109213"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Rectangle 3"/>
          <p:cNvSpPr>
            <a:spLocks noChangeArrowheads="1"/>
          </p:cNvSpPr>
          <p:nvPr/>
        </p:nvSpPr>
        <p:spPr bwMode="auto">
          <a:xfrm>
            <a:off x="8797872" y="10034474"/>
            <a:ext cx="4488692" cy="188717"/>
          </a:xfrm>
          <a:prstGeom prst="rect">
            <a:avLst/>
          </a:prstGeom>
          <a:noFill/>
          <a:ln w="25400">
            <a:noFill/>
            <a:miter lim="800000"/>
            <a:headEnd/>
            <a:tailEnd/>
          </a:ln>
          <a:effectLst/>
          <a:extLst/>
        </p:spPr>
        <p:txBody>
          <a:bodyPr vert="horz" wrap="square" lIns="109213" tIns="0" rIns="109213"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蓄電池、水素・燃料電池 国際カンファレンス</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月開催予定）</a:t>
            </a:r>
          </a:p>
        </p:txBody>
      </p:sp>
      <p:sp>
        <p:nvSpPr>
          <p:cNvPr id="166" name="正方形/長方形 165"/>
          <p:cNvSpPr/>
          <p:nvPr/>
        </p:nvSpPr>
        <p:spPr>
          <a:xfrm>
            <a:off x="583465" y="5206806"/>
            <a:ext cx="5420320" cy="458270"/>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62"/>
              </a:lnSpc>
              <a:defRPr/>
            </a:pPr>
            <a:r>
              <a:rPr lang="ja-JP" altLang="en-US" sz="1100" dirty="0">
                <a:solidFill>
                  <a:schemeClr val="tx1"/>
                </a:solidFill>
                <a:latin typeface="Meiryo UI" pitchFamily="50" charset="-128"/>
                <a:ea typeface="Meiryo UI" pitchFamily="50" charset="-128"/>
                <a:cs typeface="Meiryo UI" pitchFamily="50" charset="-128"/>
              </a:rPr>
              <a:t>水素は、様々な用途への活用が可能であり、今後、大きく成長することが期待されている市場</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41" name="正方形/長方形 240"/>
          <p:cNvSpPr/>
          <p:nvPr/>
        </p:nvSpPr>
        <p:spPr>
          <a:xfrm>
            <a:off x="7363070" y="4146484"/>
            <a:ext cx="4051756" cy="1364345"/>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産学官が幅広く結集し、事業者間の交流やアイデア創出を図る</a:t>
            </a:r>
            <a:endParaRPr lang="en-US" altLang="ja-JP" sz="10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「場」</a:t>
            </a:r>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プラットフォーム</a:t>
            </a:r>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として運営していくことにより、新たなプロジェ</a:t>
            </a:r>
            <a:endParaRPr lang="en-US" altLang="ja-JP" sz="10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クト創出につなげていくとともに、これらの取組を府内事業者や府民</a:t>
            </a:r>
            <a:endParaRPr lang="en-US" altLang="ja-JP" sz="10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に幅広く情報発信していく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47" name="角丸四角形 246"/>
          <p:cNvSpPr/>
          <p:nvPr/>
        </p:nvSpPr>
        <p:spPr>
          <a:xfrm>
            <a:off x="7212039" y="4817564"/>
            <a:ext cx="3423154" cy="531982"/>
          </a:xfrm>
          <a:prstGeom prst="roundRect">
            <a:avLst>
              <a:gd name="adj" fmla="val 9178"/>
            </a:avLst>
          </a:prstGeom>
          <a:solidFill>
            <a:schemeClr val="bg1"/>
          </a:solidFill>
          <a:ln>
            <a:noFill/>
          </a:ln>
          <a:effectLst/>
        </p:spPr>
        <p:style>
          <a:lnRef idx="0">
            <a:schemeClr val="accent1"/>
          </a:lnRef>
          <a:fillRef idx="3">
            <a:schemeClr val="accent1"/>
          </a:fillRef>
          <a:effectRef idx="3">
            <a:schemeClr val="accent1"/>
          </a:effectRef>
          <a:fontRef idx="minor">
            <a:schemeClr val="lt1"/>
          </a:fontRef>
        </p:style>
        <p:txBody>
          <a:bodyPr wrap="square" lIns="0" tIns="0" rIns="0" bIns="0" anchor="ctr" anchorCtr="0">
            <a:noAutofit/>
          </a:bodyPr>
          <a:lstStyle/>
          <a:p>
            <a:pPr algn="ctr" defTabSz="1533154">
              <a:lnSpc>
                <a:spcPts val="1157"/>
              </a:lnSpc>
              <a:defRPr/>
            </a:pPr>
            <a:r>
              <a:rPr lang="ja-JP" altLang="en-US" sz="1000" dirty="0">
                <a:solidFill>
                  <a:schemeClr val="tx1"/>
                </a:solidFill>
                <a:latin typeface="Meiryo UI" pitchFamily="50" charset="-128"/>
                <a:ea typeface="Meiryo UI" pitchFamily="50" charset="-128"/>
                <a:cs typeface="Meiryo UI" pitchFamily="50" charset="-128"/>
              </a:rPr>
              <a:t>　Ｈ</a:t>
            </a:r>
            <a:r>
              <a:rPr lang="ja-JP" altLang="en-US" sz="800" dirty="0">
                <a:solidFill>
                  <a:schemeClr val="tx1"/>
                </a:solidFill>
                <a:latin typeface="Meiryo UI" pitchFamily="50" charset="-128"/>
                <a:ea typeface="Meiryo UI" pitchFamily="50" charset="-128"/>
                <a:cs typeface="Meiryo UI" pitchFamily="50" charset="-128"/>
              </a:rPr>
              <a:t>２</a:t>
            </a:r>
            <a:r>
              <a:rPr lang="ja-JP" altLang="en-US" sz="1000" dirty="0">
                <a:solidFill>
                  <a:schemeClr val="tx1"/>
                </a:solidFill>
                <a:latin typeface="Meiryo UI" pitchFamily="50" charset="-128"/>
                <a:ea typeface="Meiryo UI" pitchFamily="50" charset="-128"/>
                <a:cs typeface="Meiryo UI" pitchFamily="50" charset="-128"/>
              </a:rPr>
              <a:t>Ｏｓａｋａビジョン推進会議（仮称）</a:t>
            </a:r>
            <a:endParaRPr lang="en-US" altLang="ja-JP" sz="1000" dirty="0">
              <a:solidFill>
                <a:schemeClr val="tx1"/>
              </a:solidFill>
              <a:latin typeface="Meiryo UI" pitchFamily="50" charset="-128"/>
              <a:ea typeface="Meiryo UI" pitchFamily="50" charset="-128"/>
              <a:cs typeface="Meiryo UI" pitchFamily="50" charset="-128"/>
            </a:endParaRPr>
          </a:p>
          <a:p>
            <a:pPr defTabSz="1533154">
              <a:lnSpc>
                <a:spcPts val="1157"/>
              </a:lnSpc>
              <a:defRPr/>
            </a:pPr>
            <a:r>
              <a:rPr lang="ja-JP" altLang="en-US" sz="1000" dirty="0">
                <a:solidFill>
                  <a:schemeClr val="tx1"/>
                </a:solidFill>
                <a:latin typeface="Meiryo UI" pitchFamily="50" charset="-128"/>
                <a:ea typeface="Meiryo UI" pitchFamily="50" charset="-128"/>
                <a:cs typeface="Meiryo UI" pitchFamily="50" charset="-128"/>
              </a:rPr>
              <a:t>　　　事業者からの提案等を踏まえ、会議のもとに取組内容別の</a:t>
            </a:r>
            <a:endParaRPr lang="en-US" altLang="ja-JP" sz="1000" dirty="0">
              <a:solidFill>
                <a:schemeClr val="tx1"/>
              </a:solidFill>
              <a:latin typeface="Meiryo UI" pitchFamily="50" charset="-128"/>
              <a:ea typeface="Meiryo UI" pitchFamily="50" charset="-128"/>
              <a:cs typeface="Meiryo UI" pitchFamily="50" charset="-128"/>
            </a:endParaRPr>
          </a:p>
          <a:p>
            <a:pPr defTabSz="1533154">
              <a:lnSpc>
                <a:spcPts val="1157"/>
              </a:lnSpc>
              <a:defRPr/>
            </a:pPr>
            <a:r>
              <a:rPr lang="ja-JP" altLang="en-US" sz="1000" dirty="0">
                <a:solidFill>
                  <a:schemeClr val="tx1"/>
                </a:solidFill>
                <a:latin typeface="Meiryo UI" pitchFamily="50" charset="-128"/>
                <a:ea typeface="Meiryo UI" pitchFamily="50" charset="-128"/>
                <a:cs typeface="Meiryo UI" pitchFamily="50" charset="-128"/>
              </a:rPr>
              <a:t>　　　研究会等をそれぞれ立上げ、プロジェクト創出につなげていく</a:t>
            </a:r>
          </a:p>
        </p:txBody>
      </p:sp>
      <p:sp>
        <p:nvSpPr>
          <p:cNvPr id="248" name="正方形/長方形 247"/>
          <p:cNvSpPr/>
          <p:nvPr/>
        </p:nvSpPr>
        <p:spPr>
          <a:xfrm>
            <a:off x="11350223" y="4142724"/>
            <a:ext cx="4093044" cy="782188"/>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marL="180263" indent="-180263">
              <a:lnSpc>
                <a:spcPts val="1262"/>
              </a:lnSpc>
              <a:buFont typeface="Wingdings" panose="05000000000000000000" pitchFamily="2" charset="2"/>
              <a:buChar char="Ø"/>
              <a:defRPr/>
            </a:pPr>
            <a:r>
              <a:rPr lang="ja-JP" altLang="en-US" sz="1000" dirty="0">
                <a:solidFill>
                  <a:schemeClr val="tx1"/>
                </a:solidFill>
                <a:latin typeface="Meiryo UI" pitchFamily="50" charset="-128"/>
                <a:ea typeface="Meiryo UI" pitchFamily="50" charset="-128"/>
                <a:cs typeface="Meiryo UI" pitchFamily="50" charset="-128"/>
              </a:rPr>
              <a:t>水素エネルギーの普及にあたっては、水素について「よくわからない」</a:t>
            </a:r>
            <a:endParaRPr lang="en-US" altLang="ja-JP" sz="10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　　等と感じている府民に正しく理解してもらうことが重要なことから、</a:t>
            </a:r>
            <a:endParaRPr lang="en-US" altLang="ja-JP" sz="10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　　水素に関する正しい知識の普及活動について事業者と一体と</a:t>
            </a:r>
            <a:endParaRPr lang="en-US" altLang="ja-JP" sz="10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　　なって取り組んでいく</a:t>
            </a:r>
            <a:endParaRPr lang="en-US" altLang="ja-JP" sz="1000" dirty="0">
              <a:solidFill>
                <a:schemeClr val="tx1"/>
              </a:solidFill>
              <a:latin typeface="Meiryo UI" pitchFamily="50" charset="-128"/>
              <a:ea typeface="Meiryo UI" pitchFamily="50" charset="-128"/>
              <a:cs typeface="Meiryo UI" pitchFamily="50" charset="-128"/>
            </a:endParaRPr>
          </a:p>
          <a:p>
            <a:pPr marL="180263" indent="-180263">
              <a:lnSpc>
                <a:spcPts val="631"/>
              </a:lnSpc>
              <a:buFont typeface="Wingdings" panose="05000000000000000000" pitchFamily="2" charset="2"/>
              <a:buChar char="Ø"/>
              <a:defRPr/>
            </a:pPr>
            <a:endParaRPr lang="en-US" altLang="ja-JP" sz="1000" dirty="0">
              <a:solidFill>
                <a:schemeClr val="tx1"/>
              </a:solidFill>
              <a:latin typeface="Meiryo UI" pitchFamily="50" charset="-128"/>
              <a:ea typeface="Meiryo UI" pitchFamily="50" charset="-128"/>
              <a:cs typeface="Meiryo UI" pitchFamily="50" charset="-128"/>
            </a:endParaRPr>
          </a:p>
          <a:p>
            <a:pPr marL="180263" indent="-180263">
              <a:lnSpc>
                <a:spcPts val="1262"/>
              </a:lnSpc>
              <a:buFont typeface="Wingdings" panose="05000000000000000000" pitchFamily="2" charset="2"/>
              <a:buChar char="Ø"/>
              <a:defRPr/>
            </a:pPr>
            <a:r>
              <a:rPr lang="ja-JP" altLang="en-US" sz="1000" dirty="0">
                <a:solidFill>
                  <a:schemeClr val="tx1"/>
                </a:solidFill>
                <a:latin typeface="Meiryo UI" pitchFamily="50" charset="-128"/>
                <a:ea typeface="Meiryo UI" pitchFamily="50" charset="-128"/>
                <a:cs typeface="Meiryo UI" pitchFamily="50" charset="-128"/>
              </a:rPr>
              <a:t>規制緩和することに合理的理由があると考えられるものについては、</a:t>
            </a:r>
            <a:endParaRPr lang="en-US" altLang="ja-JP" sz="10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　　国へ要望していくなど積極的に取り組んでいく</a:t>
            </a:r>
            <a:endParaRPr lang="en-US" altLang="ja-JP" sz="1000" dirty="0">
              <a:solidFill>
                <a:schemeClr val="tx1"/>
              </a:solidFill>
              <a:latin typeface="Meiryo UI" pitchFamily="50" charset="-128"/>
              <a:ea typeface="Meiryo UI" pitchFamily="50" charset="-128"/>
              <a:cs typeface="Meiryo UI" pitchFamily="50" charset="-128"/>
            </a:endParaRPr>
          </a:p>
          <a:p>
            <a:pPr>
              <a:lnSpc>
                <a:spcPts val="1262"/>
              </a:lnSpc>
              <a:defRPr/>
            </a:pP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61" name="タイトル 1"/>
          <p:cNvSpPr txBox="1">
            <a:spLocks/>
          </p:cNvSpPr>
          <p:nvPr/>
        </p:nvSpPr>
        <p:spPr>
          <a:xfrm>
            <a:off x="10175547" y="3382666"/>
            <a:ext cx="1796013" cy="303990"/>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402793">
              <a:defRPr/>
            </a:pPr>
            <a:r>
              <a:rPr lang="ja-JP" altLang="en-US" sz="1400" b="1" dirty="0">
                <a:solidFill>
                  <a:schemeClr val="bg1"/>
                </a:solidFill>
              </a:rPr>
              <a:t>取組内容</a:t>
            </a:r>
          </a:p>
        </p:txBody>
      </p:sp>
      <p:sp>
        <p:nvSpPr>
          <p:cNvPr id="265" name="正方形/長方形 264"/>
          <p:cNvSpPr/>
          <p:nvPr/>
        </p:nvSpPr>
        <p:spPr>
          <a:xfrm>
            <a:off x="7290148" y="6194882"/>
            <a:ext cx="2036335" cy="72170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燃料電池フォークリフトや燃料電池バスの普及拡大、燃料電池船の実証事業の実施など、産業用車両等への水素エネルギーの導入を促進</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64" name="正方形/長方形 263"/>
          <p:cNvSpPr/>
          <p:nvPr/>
        </p:nvSpPr>
        <p:spPr>
          <a:xfrm>
            <a:off x="12720629" y="6194882"/>
            <a:ext cx="2345059" cy="628955"/>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現在、実証段階にある水素発電をはじめとして、水素の特性を活かした取組の可能性を探るなど、大阪が新たな水素ビジネスの拠点となるように、事業者とともに積極的に取り組んでいく</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71" name="角丸四角形 270"/>
          <p:cNvSpPr/>
          <p:nvPr/>
        </p:nvSpPr>
        <p:spPr>
          <a:xfrm>
            <a:off x="6876554" y="3594734"/>
            <a:ext cx="1579488" cy="24396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262"/>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基本的取組　＞</a:t>
            </a:r>
          </a:p>
        </p:txBody>
      </p:sp>
      <p:sp>
        <p:nvSpPr>
          <p:cNvPr id="273" name="角丸四角形 272"/>
          <p:cNvSpPr/>
          <p:nvPr/>
        </p:nvSpPr>
        <p:spPr>
          <a:xfrm>
            <a:off x="6908707" y="5441179"/>
            <a:ext cx="8608807" cy="297668"/>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262"/>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プロジェクト創出に向けた取組　～水素の「製造」「輸送・貯蔵」「利用」のうち、「利用」分野を中心とした取組を推進～　＞</a:t>
            </a:r>
          </a:p>
        </p:txBody>
      </p:sp>
      <p:sp>
        <p:nvSpPr>
          <p:cNvPr id="127" name="角丸四角形 126"/>
          <p:cNvSpPr/>
          <p:nvPr/>
        </p:nvSpPr>
        <p:spPr>
          <a:xfrm>
            <a:off x="7140513" y="3838701"/>
            <a:ext cx="2410111" cy="208925"/>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62820" tIns="31411" rIns="62820" bIns="31411" anchor="ctr"/>
          <a:lstStyle/>
          <a:p>
            <a:pPr defTabSz="1402793">
              <a:defRPr/>
            </a:pPr>
            <a:r>
              <a:rPr lang="ja-JP" altLang="en-US" sz="1200" dirty="0">
                <a:latin typeface="Meiryo UI" pitchFamily="50" charset="-128"/>
                <a:ea typeface="Meiryo UI" pitchFamily="50" charset="-128"/>
                <a:cs typeface="Meiryo UI" pitchFamily="50" charset="-128"/>
              </a:rPr>
              <a:t>①　産学官プラットフォームの運営</a:t>
            </a:r>
            <a:endParaRPr lang="ja-JP" altLang="en-US" sz="1100" dirty="0">
              <a:latin typeface="Meiryo UI" pitchFamily="50" charset="-128"/>
              <a:ea typeface="Meiryo UI" pitchFamily="50" charset="-128"/>
              <a:cs typeface="Meiryo UI" pitchFamily="50" charset="-128"/>
            </a:endParaRPr>
          </a:p>
        </p:txBody>
      </p:sp>
      <p:sp>
        <p:nvSpPr>
          <p:cNvPr id="134" name="角丸四角形 133"/>
          <p:cNvSpPr/>
          <p:nvPr/>
        </p:nvSpPr>
        <p:spPr>
          <a:xfrm>
            <a:off x="11204653" y="3865195"/>
            <a:ext cx="3448096" cy="208925"/>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62820" tIns="31411" rIns="62820" bIns="31411" anchor="ctr"/>
          <a:lstStyle/>
          <a:p>
            <a:pPr defTabSz="1402793">
              <a:defRPr/>
            </a:pPr>
            <a:r>
              <a:rPr lang="ja-JP" altLang="en-US" sz="1200" dirty="0">
                <a:latin typeface="Meiryo UI" pitchFamily="50" charset="-128"/>
                <a:ea typeface="Meiryo UI" pitchFamily="50" charset="-128"/>
                <a:cs typeface="Meiryo UI" pitchFamily="50" charset="-128"/>
              </a:rPr>
              <a:t>②　正しい知識の普及と合理的な規制緩和の推進</a:t>
            </a:r>
            <a:endParaRPr lang="ja-JP" altLang="en-US" sz="1100" dirty="0">
              <a:latin typeface="Meiryo UI" pitchFamily="50" charset="-128"/>
              <a:ea typeface="Meiryo UI" pitchFamily="50" charset="-128"/>
              <a:cs typeface="Meiryo UI" pitchFamily="50" charset="-128"/>
            </a:endParaRPr>
          </a:p>
        </p:txBody>
      </p:sp>
      <p:sp>
        <p:nvSpPr>
          <p:cNvPr id="151" name="正方形/長方形 150"/>
          <p:cNvSpPr/>
          <p:nvPr/>
        </p:nvSpPr>
        <p:spPr>
          <a:xfrm>
            <a:off x="9956185" y="6194881"/>
            <a:ext cx="2239900" cy="743981"/>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62"/>
              </a:lnSpc>
              <a:defRPr/>
            </a:pPr>
            <a:r>
              <a:rPr lang="ja-JP" altLang="en-US" sz="1000" dirty="0">
                <a:solidFill>
                  <a:schemeClr val="tx1"/>
                </a:solidFill>
                <a:latin typeface="Meiryo UI" pitchFamily="50" charset="-128"/>
                <a:ea typeface="Meiryo UI" pitchFamily="50" charset="-128"/>
                <a:cs typeface="Meiryo UI" pitchFamily="50" charset="-128"/>
              </a:rPr>
              <a:t>都市ガス等を機器内で改質した水素ではなく、機器に供給される水素を燃料とする純水素型定置用燃料電池の多様な活用モデルの構築を図る</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152" name="角丸四角形 151"/>
          <p:cNvSpPr/>
          <p:nvPr/>
        </p:nvSpPr>
        <p:spPr>
          <a:xfrm>
            <a:off x="7245951" y="5738847"/>
            <a:ext cx="2302978" cy="362712"/>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37850" tIns="31411" rIns="0" bIns="31411" anchor="ctr"/>
          <a:lstStyle/>
          <a:p>
            <a:pPr defTabSz="1402793">
              <a:lnSpc>
                <a:spcPts val="1262"/>
              </a:lnSpc>
              <a:defRPr/>
            </a:pPr>
            <a:r>
              <a:rPr lang="ja-JP" altLang="en-US" sz="1200" dirty="0">
                <a:latin typeface="Meiryo UI" pitchFamily="50" charset="-128"/>
                <a:ea typeface="Meiryo UI" pitchFamily="50" charset="-128"/>
                <a:cs typeface="Meiryo UI" pitchFamily="50" charset="-128"/>
              </a:rPr>
              <a:t>①　産業用車両等への</a:t>
            </a:r>
            <a:endParaRPr lang="en-US" altLang="ja-JP" sz="1200" dirty="0">
              <a:latin typeface="Meiryo UI" pitchFamily="50" charset="-128"/>
              <a:ea typeface="Meiryo UI" pitchFamily="50" charset="-128"/>
              <a:cs typeface="Meiryo UI" pitchFamily="50" charset="-128"/>
            </a:endParaRPr>
          </a:p>
          <a:p>
            <a:pPr defTabSz="1402793">
              <a:lnSpc>
                <a:spcPts val="1262"/>
              </a:lnSpc>
              <a:defRPr/>
            </a:pPr>
            <a:r>
              <a:rPr lang="ja-JP" altLang="en-US" sz="1200" dirty="0">
                <a:latin typeface="Meiryo UI" pitchFamily="50" charset="-128"/>
                <a:ea typeface="Meiryo UI" pitchFamily="50" charset="-128"/>
                <a:cs typeface="Meiryo UI" pitchFamily="50" charset="-128"/>
              </a:rPr>
              <a:t>　　 水素エネルギーの導入促進</a:t>
            </a:r>
            <a:endParaRPr lang="ja-JP" altLang="en-US" sz="1100" dirty="0">
              <a:latin typeface="Meiryo UI" pitchFamily="50" charset="-128"/>
              <a:ea typeface="Meiryo UI" pitchFamily="50" charset="-128"/>
              <a:cs typeface="Meiryo UI" pitchFamily="50" charset="-128"/>
            </a:endParaRPr>
          </a:p>
        </p:txBody>
      </p:sp>
      <p:sp>
        <p:nvSpPr>
          <p:cNvPr id="153" name="角丸四角形 152"/>
          <p:cNvSpPr/>
          <p:nvPr/>
        </p:nvSpPr>
        <p:spPr>
          <a:xfrm>
            <a:off x="9950732" y="5738847"/>
            <a:ext cx="2302978" cy="362712"/>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37850" tIns="31411" rIns="0" bIns="31411" anchor="ctr"/>
          <a:lstStyle/>
          <a:p>
            <a:pPr defTabSz="1402793">
              <a:lnSpc>
                <a:spcPts val="1262"/>
              </a:lnSpc>
              <a:defRPr/>
            </a:pPr>
            <a:r>
              <a:rPr lang="ja-JP" altLang="en-US" sz="1200" dirty="0">
                <a:latin typeface="Meiryo UI" pitchFamily="50" charset="-128"/>
                <a:ea typeface="Meiryo UI" pitchFamily="50" charset="-128"/>
                <a:cs typeface="Meiryo UI" pitchFamily="50" charset="-128"/>
              </a:rPr>
              <a:t>②　純水素型定置用燃料電池の</a:t>
            </a:r>
            <a:endParaRPr lang="en-US" altLang="ja-JP" sz="1200" dirty="0">
              <a:latin typeface="Meiryo UI" pitchFamily="50" charset="-128"/>
              <a:ea typeface="Meiryo UI" pitchFamily="50" charset="-128"/>
              <a:cs typeface="Meiryo UI" pitchFamily="50" charset="-128"/>
            </a:endParaRPr>
          </a:p>
          <a:p>
            <a:pPr defTabSz="1402793">
              <a:lnSpc>
                <a:spcPts val="1262"/>
              </a:lnSpc>
              <a:defRPr/>
            </a:pPr>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活用モデルの構築</a:t>
            </a:r>
            <a:endParaRPr lang="ja-JP" altLang="en-US" sz="1100" dirty="0">
              <a:latin typeface="Meiryo UI" pitchFamily="50" charset="-128"/>
              <a:ea typeface="Meiryo UI" pitchFamily="50" charset="-128"/>
              <a:cs typeface="Meiryo UI" pitchFamily="50" charset="-128"/>
            </a:endParaRPr>
          </a:p>
        </p:txBody>
      </p:sp>
      <p:sp>
        <p:nvSpPr>
          <p:cNvPr id="156" name="角丸四角形 155"/>
          <p:cNvSpPr/>
          <p:nvPr/>
        </p:nvSpPr>
        <p:spPr>
          <a:xfrm>
            <a:off x="12724696" y="5738847"/>
            <a:ext cx="2340732" cy="362712"/>
          </a:xfrm>
          <a:prstGeom prst="roundRect">
            <a:avLst>
              <a:gd name="adj" fmla="val 50000"/>
            </a:avLst>
          </a:prstGeom>
          <a:gradFill>
            <a:gsLst>
              <a:gs pos="0">
                <a:srgbClr val="002060"/>
              </a:gs>
              <a:gs pos="54000">
                <a:schemeClr val="accent1">
                  <a:lumMod val="75000"/>
                </a:schemeClr>
              </a:gs>
              <a:gs pos="10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lIns="37850" tIns="31411" rIns="0" bIns="31411" anchor="ctr"/>
          <a:lstStyle/>
          <a:p>
            <a:pPr defTabSz="1402793">
              <a:lnSpc>
                <a:spcPts val="1262"/>
              </a:lnSpc>
              <a:defRPr/>
            </a:pPr>
            <a:r>
              <a:rPr lang="ja-JP" altLang="en-US" sz="1200" dirty="0">
                <a:latin typeface="Meiryo UI" pitchFamily="50" charset="-128"/>
                <a:ea typeface="Meiryo UI" pitchFamily="50" charset="-128"/>
                <a:cs typeface="Meiryo UI" pitchFamily="50" charset="-128"/>
              </a:rPr>
              <a:t>③　様々な水素プロジェクトへの挑戦</a:t>
            </a:r>
            <a:endParaRPr lang="ja-JP" altLang="en-US" sz="1100" dirty="0">
              <a:latin typeface="Meiryo UI" pitchFamily="50" charset="-128"/>
              <a:ea typeface="Meiryo UI" pitchFamily="50" charset="-128"/>
              <a:cs typeface="Meiryo UI" pitchFamily="50" charset="-128"/>
            </a:endParaRPr>
          </a:p>
        </p:txBody>
      </p:sp>
      <p:sp>
        <p:nvSpPr>
          <p:cNvPr id="161" name="正方形/長方形 160"/>
          <p:cNvSpPr/>
          <p:nvPr/>
        </p:nvSpPr>
        <p:spPr>
          <a:xfrm>
            <a:off x="3134182" y="5510829"/>
            <a:ext cx="2060100" cy="773295"/>
          </a:xfrm>
          <a:prstGeom prst="rect">
            <a:avLst/>
          </a:prstGeom>
          <a:solidFill>
            <a:schemeClr val="tx2">
              <a:lumMod val="20000"/>
              <a:lumOff val="80000"/>
              <a:alpha val="60000"/>
            </a:schemeClr>
          </a:solidFill>
          <a:ln>
            <a:noFill/>
          </a:ln>
        </p:spPr>
        <p:style>
          <a:lnRef idx="2">
            <a:schemeClr val="dk1"/>
          </a:lnRef>
          <a:fillRef idx="1">
            <a:schemeClr val="lt1"/>
          </a:fillRef>
          <a:effectRef idx="0">
            <a:schemeClr val="dk1"/>
          </a:effectRef>
          <a:fontRef idx="minor">
            <a:schemeClr val="dk1"/>
          </a:fontRef>
        </p:style>
        <p:txBody>
          <a:bodyPr lIns="75701" tIns="0" rIns="75701" bIns="0" rtlCol="0" anchor="ctr" anchorCtr="0"/>
          <a:lstStyle/>
          <a:p>
            <a:pPr>
              <a:lnSpc>
                <a:spcPts val="1262"/>
              </a:lnSpc>
              <a:defRPr/>
            </a:pPr>
            <a:r>
              <a:rPr lang="ja-JP" altLang="en-US" sz="1100" dirty="0">
                <a:solidFill>
                  <a:schemeClr val="tx1"/>
                </a:solidFill>
                <a:latin typeface="Meiryo UI" pitchFamily="50" charset="-128"/>
                <a:ea typeface="Meiryo UI" pitchFamily="50" charset="-128"/>
                <a:cs typeface="Meiryo UI" pitchFamily="50" charset="-128"/>
              </a:rPr>
              <a:t>今後、市場が本格成長する前に</a:t>
            </a:r>
            <a:endParaRPr lang="en-US" altLang="ja-JP" sz="11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100" dirty="0">
                <a:solidFill>
                  <a:schemeClr val="tx1"/>
                </a:solidFill>
                <a:latin typeface="Meiryo UI" pitchFamily="50" charset="-128"/>
                <a:ea typeface="Meiryo UI" pitchFamily="50" charset="-128"/>
                <a:cs typeface="Meiryo UI" pitchFamily="50" charset="-128"/>
              </a:rPr>
              <a:t>府内企業が参入することで</a:t>
            </a:r>
            <a:endParaRPr lang="en-US" altLang="ja-JP" sz="1100" dirty="0">
              <a:solidFill>
                <a:schemeClr val="tx1"/>
              </a:solidFill>
              <a:latin typeface="Meiryo UI" pitchFamily="50" charset="-128"/>
              <a:ea typeface="Meiryo UI" pitchFamily="50" charset="-128"/>
              <a:cs typeface="Meiryo UI" pitchFamily="50" charset="-128"/>
            </a:endParaRPr>
          </a:p>
          <a:p>
            <a:pPr>
              <a:lnSpc>
                <a:spcPts val="1262"/>
              </a:lnSpc>
              <a:defRPr/>
            </a:pPr>
            <a:r>
              <a:rPr lang="ja-JP" altLang="en-US" sz="1100" dirty="0">
                <a:solidFill>
                  <a:schemeClr val="tx1"/>
                </a:solidFill>
                <a:latin typeface="Meiryo UI" pitchFamily="50" charset="-128"/>
                <a:ea typeface="Meiryo UI" pitchFamily="50" charset="-128"/>
                <a:cs typeface="Meiryo UI" pitchFamily="50" charset="-128"/>
              </a:rPr>
              <a:t>競争優位性を獲得</a:t>
            </a:r>
            <a:endParaRPr lang="en-US" altLang="ja-JP" sz="1100" dirty="0">
              <a:solidFill>
                <a:schemeClr val="tx1"/>
              </a:solidFill>
              <a:latin typeface="Meiryo UI" pitchFamily="50" charset="-128"/>
              <a:ea typeface="Meiryo UI" pitchFamily="50" charset="-128"/>
              <a:cs typeface="Meiryo UI" pitchFamily="50" charset="-128"/>
            </a:endParaRPr>
          </a:p>
        </p:txBody>
      </p:sp>
      <p:pic>
        <p:nvPicPr>
          <p:cNvPr id="123"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74000"/>
                    </a14:imgEffect>
                  </a14:imgLayer>
                </a14:imgProps>
              </a:ext>
              <a:ext uri="{28A0092B-C50C-407E-A947-70E740481C1C}">
                <a14:useLocalDpi xmlns:a14="http://schemas.microsoft.com/office/drawing/2010/main" val="0"/>
              </a:ext>
            </a:extLst>
          </a:blip>
          <a:srcRect/>
          <a:stretch>
            <a:fillRect/>
          </a:stretch>
        </p:blipFill>
        <p:spPr bwMode="auto">
          <a:xfrm>
            <a:off x="4860330" y="3690640"/>
            <a:ext cx="2019333" cy="140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 name="タイトル 1"/>
          <p:cNvSpPr txBox="1">
            <a:spLocks/>
          </p:cNvSpPr>
          <p:nvPr/>
        </p:nvSpPr>
        <p:spPr>
          <a:xfrm>
            <a:off x="10259746" y="828000"/>
            <a:ext cx="1558761" cy="303990"/>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402793">
              <a:defRPr/>
            </a:pPr>
            <a:r>
              <a:rPr lang="ja-JP" altLang="en-US" sz="1400" b="1" dirty="0">
                <a:solidFill>
                  <a:schemeClr val="bg1"/>
                </a:solidFill>
              </a:rPr>
              <a:t>取組の方向性</a:t>
            </a:r>
          </a:p>
        </p:txBody>
      </p:sp>
      <p:sp>
        <p:nvSpPr>
          <p:cNvPr id="124" name="テキスト ボックス 123"/>
          <p:cNvSpPr txBox="1"/>
          <p:nvPr/>
        </p:nvSpPr>
        <p:spPr>
          <a:xfrm>
            <a:off x="10544762" y="2026014"/>
            <a:ext cx="2784062" cy="1165498"/>
          </a:xfrm>
          <a:prstGeom prst="rect">
            <a:avLst/>
          </a:prstGeom>
          <a:solidFill>
            <a:srgbClr val="002060"/>
          </a:solidFill>
        </p:spPr>
        <p:txBody>
          <a:bodyPr wrap="square" lIns="0" tIns="75701" rIns="0" bIns="0" rtlCol="0" anchor="t" anchorCtr="0">
            <a:noAutofit/>
          </a:bodyPr>
          <a:lstStyle/>
          <a:p>
            <a:pPr algn="ct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中小企業等の</a:t>
            </a:r>
            <a:endParaRPr lang="en-US" altLang="ja-JP"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参入促進</a:t>
            </a:r>
          </a:p>
        </p:txBody>
      </p:sp>
      <p:sp>
        <p:nvSpPr>
          <p:cNvPr id="135" name="右矢印 134"/>
          <p:cNvSpPr/>
          <p:nvPr/>
        </p:nvSpPr>
        <p:spPr bwMode="auto">
          <a:xfrm>
            <a:off x="10157157" y="2146456"/>
            <a:ext cx="420736" cy="852219"/>
          </a:xfrm>
          <a:prstGeom prst="rightArrow">
            <a:avLst>
              <a:gd name="adj1" fmla="val 43743"/>
              <a:gd name="adj2" fmla="val 62580"/>
            </a:avLst>
          </a:prstGeom>
          <a:solidFill>
            <a:schemeClr val="accent1">
              <a:lumMod val="75000"/>
            </a:schemeClr>
          </a:solidFill>
          <a:ln>
            <a:noFill/>
          </a:ln>
          <a:effectLst/>
          <a:extLst/>
        </p:spPr>
        <p:txBody>
          <a:bodyPr vert="horz" wrap="square" lIns="105038" tIns="52520" rIns="105038" bIns="52520" numCol="1" rtlCol="0" anchor="ctr" anchorCtr="0" compatLnSpc="1">
            <a:prstTxWarp prst="textNoShape">
              <a:avLst/>
            </a:prstTxWarp>
            <a:noAutofit/>
          </a:bodyPr>
          <a:lstStyle/>
          <a:p>
            <a:pPr algn="ctr" eaLnBrk="0" hangingPunct="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bwMode="auto">
          <a:xfrm>
            <a:off x="13328823" y="2146456"/>
            <a:ext cx="420736" cy="852219"/>
          </a:xfrm>
          <a:prstGeom prst="rightArrow">
            <a:avLst>
              <a:gd name="adj1" fmla="val 43743"/>
              <a:gd name="adj2" fmla="val 62580"/>
            </a:avLst>
          </a:prstGeom>
          <a:solidFill>
            <a:schemeClr val="accent1">
              <a:lumMod val="75000"/>
            </a:schemeClr>
          </a:solidFill>
          <a:ln>
            <a:noFill/>
          </a:ln>
          <a:effectLst/>
          <a:extLst/>
        </p:spPr>
        <p:txBody>
          <a:bodyPr vert="horz" wrap="square" lIns="105038" tIns="52520" rIns="105038" bIns="52520" numCol="1" rtlCol="0" anchor="ctr" anchorCtr="0" compatLnSpc="1">
            <a:prstTxWarp prst="textNoShape">
              <a:avLst/>
            </a:prstTxWarp>
            <a:noAutofit/>
          </a:bodyPr>
          <a:lstStyle/>
          <a:p>
            <a:pPr algn="ctr" eaLnBrk="0" hangingPunct="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bwMode="auto">
          <a:xfrm>
            <a:off x="10685768" y="2677782"/>
            <a:ext cx="2529500" cy="379987"/>
          </a:xfrm>
          <a:prstGeom prst="roundRect">
            <a:avLst>
              <a:gd name="adj" fmla="val 12765"/>
            </a:avLst>
          </a:prstGeom>
          <a:solidFill>
            <a:schemeClr val="bg1"/>
          </a:solidFill>
          <a:ln>
            <a:noFill/>
            <a:prstDash val="sysDash"/>
          </a:ln>
          <a:effectLst/>
          <a:extLst/>
        </p:spPr>
        <p:txBody>
          <a:bodyPr vert="horz" wrap="square" lIns="41363" tIns="0" rIns="41363" bIns="0" numCol="1" rtlCol="0" anchor="ctr" anchorCtr="0" compatLnSpc="1">
            <a:prstTxWarp prst="textNoShape">
              <a:avLst/>
            </a:prstTxWarp>
            <a:noAutofit/>
          </a:bodyPr>
          <a:lstStyle/>
          <a:p>
            <a:pPr algn="ctr" eaLnBrk="0" hangingPunct="0">
              <a:lnSpc>
                <a:spcPts val="1157"/>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水素エネルギー産業をけん引する事業者とのビジネスマッチングまできめ細かくサポート</a:t>
            </a:r>
          </a:p>
        </p:txBody>
      </p:sp>
      <p:sp>
        <p:nvSpPr>
          <p:cNvPr id="143" name="テキスト ボックス 142"/>
          <p:cNvSpPr txBox="1"/>
          <p:nvPr/>
        </p:nvSpPr>
        <p:spPr>
          <a:xfrm>
            <a:off x="7207719" y="2014562"/>
            <a:ext cx="2949438" cy="1176951"/>
          </a:xfrm>
          <a:prstGeom prst="rect">
            <a:avLst/>
          </a:prstGeom>
          <a:solidFill>
            <a:srgbClr val="002060"/>
          </a:solidFill>
        </p:spPr>
        <p:txBody>
          <a:bodyPr wrap="square" lIns="0" tIns="75701" rIns="0" bIns="0" rtlCol="0" anchor="t" anchorCtr="0">
            <a:noAutofit/>
          </a:bodyPr>
          <a:lstStyle/>
          <a:p>
            <a:pPr algn="ct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a:t>
            </a:r>
            <a:endParaRPr lang="en-US" altLang="ja-JP"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水素プロジェクト創出</a:t>
            </a:r>
          </a:p>
        </p:txBody>
      </p:sp>
      <p:sp>
        <p:nvSpPr>
          <p:cNvPr id="140" name="角丸四角形 139"/>
          <p:cNvSpPr/>
          <p:nvPr/>
        </p:nvSpPr>
        <p:spPr bwMode="auto">
          <a:xfrm>
            <a:off x="7341406" y="2677782"/>
            <a:ext cx="2529500" cy="379987"/>
          </a:xfrm>
          <a:prstGeom prst="roundRect">
            <a:avLst/>
          </a:prstGeom>
          <a:solidFill>
            <a:schemeClr val="bg1"/>
          </a:solidFill>
          <a:ln>
            <a:noFill/>
            <a:prstDash val="sysDash"/>
          </a:ln>
          <a:effectLst/>
          <a:extLst/>
        </p:spPr>
        <p:txBody>
          <a:bodyPr vert="horz" wrap="square" lIns="41363" tIns="0" rIns="41363" bIns="0" numCol="1" rtlCol="0" anchor="ctr" anchorCtr="0" compatLnSpc="1">
            <a:prstTxWarp prst="textNoShape">
              <a:avLst/>
            </a:prstTxWarp>
            <a:noAutofit/>
          </a:bodyPr>
          <a:lstStyle/>
          <a:p>
            <a:pPr algn="ctr" eaLnBrk="0" hangingPunct="0">
              <a:lnSpc>
                <a:spcPts val="1157"/>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府内事業者の水素エネルギー産業への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157"/>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参入意欲醸成</a:t>
            </a:r>
          </a:p>
        </p:txBody>
      </p:sp>
      <p:grpSp>
        <p:nvGrpSpPr>
          <p:cNvPr id="3" name="グループ化 2"/>
          <p:cNvGrpSpPr/>
          <p:nvPr/>
        </p:nvGrpSpPr>
        <p:grpSpPr>
          <a:xfrm>
            <a:off x="212858" y="3610684"/>
            <a:ext cx="3223388" cy="1140087"/>
            <a:chOff x="202970" y="3420765"/>
            <a:chExt cx="3073655" cy="1080120"/>
          </a:xfrm>
        </p:grpSpPr>
        <p:grpSp>
          <p:nvGrpSpPr>
            <p:cNvPr id="24" name="グループ化 23"/>
            <p:cNvGrpSpPr/>
            <p:nvPr/>
          </p:nvGrpSpPr>
          <p:grpSpPr>
            <a:xfrm>
              <a:off x="202970" y="3420765"/>
              <a:ext cx="3073655" cy="1068811"/>
              <a:chOff x="-47414" y="2928018"/>
              <a:chExt cx="3073655" cy="1068811"/>
            </a:xfrm>
          </p:grpSpPr>
          <p:pic>
            <p:nvPicPr>
              <p:cNvPr id="72" name="Picture 2" descr="E:\LIB\14 FCV(FC)\04_H27年度業務フォルダ\びわ湖メッセ（10月21日）\写真など\サムテック\蓄圧器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21" y="3081679"/>
                <a:ext cx="498894" cy="29604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3"/>
              <p:cNvSpPr>
                <a:spLocks noChangeArrowheads="1"/>
              </p:cNvSpPr>
              <p:nvPr/>
            </p:nvSpPr>
            <p:spPr bwMode="auto">
              <a:xfrm>
                <a:off x="-47414" y="2928018"/>
                <a:ext cx="1039259" cy="146229"/>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＜蓄圧器＞</a:t>
                </a:r>
              </a:p>
            </p:txBody>
          </p:sp>
          <p:pic>
            <p:nvPicPr>
              <p:cNvPr id="109" name="Picture 10" descr="http://www.kajitech.com/images/pro/img_VT5-110GH-O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837" y="2956975"/>
                <a:ext cx="536300" cy="540963"/>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3"/>
              <p:cNvSpPr>
                <a:spLocks noChangeArrowheads="1"/>
              </p:cNvSpPr>
              <p:nvPr/>
            </p:nvSpPr>
            <p:spPr bwMode="auto">
              <a:xfrm>
                <a:off x="937545" y="2928018"/>
                <a:ext cx="702372" cy="152564"/>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＜圧縮機＞</a:t>
                </a:r>
              </a:p>
            </p:txBody>
          </p:sp>
          <p:sp>
            <p:nvSpPr>
              <p:cNvPr id="118" name="Rectangle 3"/>
              <p:cNvSpPr>
                <a:spLocks noChangeArrowheads="1"/>
              </p:cNvSpPr>
              <p:nvPr/>
            </p:nvSpPr>
            <p:spPr bwMode="auto">
              <a:xfrm>
                <a:off x="1896802" y="2928018"/>
                <a:ext cx="1129439" cy="241795"/>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＜液化水素製造＞</a:t>
                </a:r>
              </a:p>
            </p:txBody>
          </p:sp>
          <p:pic>
            <p:nvPicPr>
              <p:cNvPr id="11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2185" y="3065580"/>
                <a:ext cx="746705" cy="34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 name="正方形/長方形 119"/>
              <p:cNvSpPr/>
              <p:nvPr/>
            </p:nvSpPr>
            <p:spPr>
              <a:xfrm>
                <a:off x="2256842" y="3774365"/>
                <a:ext cx="546749" cy="20550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118022" rtlCol="0" anchor="t" anchorCtr="0"/>
              <a:lstStyle/>
              <a:p>
                <a:pPr>
                  <a:lnSpc>
                    <a:spcPts val="1838"/>
                  </a:lnSpc>
                  <a:defRPr/>
                </a:pPr>
                <a:r>
                  <a:rPr lang="ja-JP" altLang="en-US" sz="900" dirty="0">
                    <a:solidFill>
                      <a:schemeClr val="tx1"/>
                    </a:solidFill>
                    <a:latin typeface="Meiryo UI" pitchFamily="50" charset="-128"/>
                    <a:ea typeface="Meiryo UI" pitchFamily="50" charset="-128"/>
                    <a:cs typeface="Meiryo UI" pitchFamily="50" charset="-128"/>
                  </a:rPr>
                  <a:t>など多数</a:t>
                </a:r>
                <a:endParaRPr lang="en-US" altLang="ja-JP" sz="800" dirty="0">
                  <a:solidFill>
                    <a:schemeClr val="tx1"/>
                  </a:solidFill>
                  <a:latin typeface="Meiryo UI" pitchFamily="50" charset="-128"/>
                  <a:ea typeface="Meiryo UI" pitchFamily="50" charset="-128"/>
                  <a:cs typeface="Meiryo UI" pitchFamily="50" charset="-128"/>
                </a:endParaRPr>
              </a:p>
            </p:txBody>
          </p:sp>
          <p:sp>
            <p:nvSpPr>
              <p:cNvPr id="129" name="Rectangle 3"/>
              <p:cNvSpPr>
                <a:spLocks noChangeArrowheads="1"/>
              </p:cNvSpPr>
              <p:nvPr/>
            </p:nvSpPr>
            <p:spPr bwMode="auto">
              <a:xfrm>
                <a:off x="1351885" y="3492773"/>
                <a:ext cx="1008152" cy="175381"/>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＜水素循環ブロア＞</a:t>
                </a:r>
              </a:p>
            </p:txBody>
          </p:sp>
          <p:pic>
            <p:nvPicPr>
              <p:cNvPr id="13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903" y="3624784"/>
                <a:ext cx="451548" cy="37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1" name="Rectangle 3"/>
              <p:cNvSpPr>
                <a:spLocks noChangeArrowheads="1"/>
              </p:cNvSpPr>
              <p:nvPr/>
            </p:nvSpPr>
            <p:spPr bwMode="auto">
              <a:xfrm>
                <a:off x="199757" y="3537297"/>
                <a:ext cx="1141332" cy="180557"/>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＜バルブ・配管類＞</a:t>
                </a:r>
              </a:p>
            </p:txBody>
          </p:sp>
        </p:grpSp>
        <p:pic>
          <p:nvPicPr>
            <p:cNvPr id="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33520" y="4108344"/>
              <a:ext cx="453145" cy="39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8" name="正方形/長方形 127"/>
          <p:cNvSpPr/>
          <p:nvPr/>
        </p:nvSpPr>
        <p:spPr>
          <a:xfrm>
            <a:off x="14966505" y="97403"/>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41225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9666" y="7723089"/>
            <a:ext cx="13933170" cy="2100836"/>
          </a:xfrm>
        </p:spPr>
        <p:txBody>
          <a:bodyPr>
            <a:normAutofit/>
          </a:bodyPr>
          <a:lstStyle/>
          <a:p>
            <a:pPr marL="0" indent="0" algn="ctr">
              <a:buNone/>
            </a:pPr>
            <a:r>
              <a:rPr kumimoji="1" lang="ja-JP" altLang="en-US" sz="4000" dirty="0" smtClean="0"/>
              <a:t>平成</a:t>
            </a:r>
            <a:r>
              <a:rPr kumimoji="1" lang="en-US" altLang="ja-JP" sz="4000" dirty="0" smtClean="0"/>
              <a:t>28</a:t>
            </a:r>
            <a:r>
              <a:rPr kumimoji="1" lang="ja-JP" altLang="en-US" sz="4000" dirty="0" smtClean="0"/>
              <a:t>年</a:t>
            </a:r>
            <a:r>
              <a:rPr kumimoji="1" lang="en-US" altLang="ja-JP" sz="4000" dirty="0" smtClean="0"/>
              <a:t>3</a:t>
            </a:r>
            <a:r>
              <a:rPr kumimoji="1" lang="ja-JP" altLang="en-US" sz="4000" dirty="0" smtClean="0"/>
              <a:t>月</a:t>
            </a:r>
            <a:endParaRPr kumimoji="1" lang="en-US" altLang="ja-JP" sz="4000" dirty="0" smtClean="0"/>
          </a:p>
          <a:p>
            <a:pPr marL="0" indent="0" algn="ctr">
              <a:buNone/>
            </a:pPr>
            <a:r>
              <a:rPr kumimoji="1" lang="ja-JP" altLang="en-US" dirty="0" smtClean="0"/>
              <a:t>大阪府</a:t>
            </a:r>
            <a:endParaRPr kumimoji="1" lang="ja-JP" altLang="en-US" dirty="0"/>
          </a:p>
        </p:txBody>
      </p:sp>
      <p:sp>
        <p:nvSpPr>
          <p:cNvPr id="2" name="タイトル 1"/>
          <p:cNvSpPr>
            <a:spLocks noGrp="1"/>
          </p:cNvSpPr>
          <p:nvPr>
            <p:ph type="title"/>
          </p:nvPr>
        </p:nvSpPr>
        <p:spPr>
          <a:xfrm>
            <a:off x="1308541" y="3096114"/>
            <a:ext cx="13455974" cy="3474846"/>
          </a:xfrm>
          <a:solidFill>
            <a:schemeClr val="accent1">
              <a:lumMod val="40000"/>
              <a:lumOff val="60000"/>
              <a:alpha val="58000"/>
            </a:schemeClr>
          </a:solidFill>
        </p:spPr>
        <p:txBody>
          <a:bodyPr>
            <a:normAutofit/>
          </a:bodyPr>
          <a:lstStyle/>
          <a:p>
            <a:r>
              <a:rPr lang="ja-JP" altLang="en-US" sz="4700" dirty="0"/>
              <a:t>大阪における水素需要拡大に向けた取組</a:t>
            </a:r>
            <a:r>
              <a:rPr lang="en-US" altLang="ja-JP" sz="5900" dirty="0"/>
              <a:t/>
            </a:r>
            <a:br>
              <a:rPr lang="en-US" altLang="ja-JP" sz="5900" dirty="0"/>
            </a:br>
            <a:r>
              <a:rPr lang="ja-JP" altLang="en-US" sz="7100" dirty="0"/>
              <a:t>～　Ｈ</a:t>
            </a:r>
            <a:r>
              <a:rPr lang="en-US" altLang="ja-JP" sz="5400" dirty="0"/>
              <a:t>2</a:t>
            </a:r>
            <a:r>
              <a:rPr lang="ja-JP" altLang="en-US" sz="7100" dirty="0" smtClean="0"/>
              <a:t>Ｏｓａｋａビジョン</a:t>
            </a:r>
            <a:r>
              <a:rPr lang="ja-JP" altLang="en-US" sz="7100" dirty="0"/>
              <a:t>　</a:t>
            </a:r>
            <a:r>
              <a:rPr lang="ja-JP" altLang="en-US" sz="7100" dirty="0" smtClean="0"/>
              <a:t>～</a:t>
            </a:r>
            <a:endParaRPr lang="ja-JP" altLang="en-US" sz="5400" dirty="0"/>
          </a:p>
        </p:txBody>
      </p:sp>
      <p:sp>
        <p:nvSpPr>
          <p:cNvPr id="4" name="角丸四角形 3"/>
          <p:cNvSpPr/>
          <p:nvPr/>
        </p:nvSpPr>
        <p:spPr>
          <a:xfrm>
            <a:off x="266796" y="71"/>
            <a:ext cx="15374786" cy="9234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5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ビジョン本文</a:t>
            </a:r>
            <a:endParaRPr lang="en-US" altLang="ja-JP" sz="5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60027" y="1026217"/>
            <a:ext cx="15212941"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4966505" y="9955336"/>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361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bwMode="auto">
          <a:xfrm>
            <a:off x="75745" y="5270892"/>
            <a:ext cx="6169068" cy="4956960"/>
          </a:xfrm>
          <a:prstGeom prst="roundRect">
            <a:avLst>
              <a:gd name="adj" fmla="val 1992"/>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bwMode="auto">
          <a:xfrm>
            <a:off x="75742" y="1304920"/>
            <a:ext cx="15345465" cy="3615740"/>
          </a:xfrm>
          <a:prstGeom prst="roundRect">
            <a:avLst>
              <a:gd name="adj" fmla="val 3718"/>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36214" y="-17011"/>
            <a:ext cx="15553823" cy="490271"/>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策　定　の　背　景　～水素エネルギーの有望性～</a:t>
            </a:r>
          </a:p>
        </p:txBody>
      </p:sp>
      <p:sp>
        <p:nvSpPr>
          <p:cNvPr id="13" name="タイトル 1"/>
          <p:cNvSpPr txBox="1">
            <a:spLocks/>
          </p:cNvSpPr>
          <p:nvPr/>
        </p:nvSpPr>
        <p:spPr>
          <a:xfrm>
            <a:off x="281724" y="1176812"/>
            <a:ext cx="2821824" cy="381612"/>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背　　　景</a:t>
            </a:r>
            <a:endParaRPr lang="ja-JP" altLang="en-US" sz="1700" b="1" dirty="0">
              <a:solidFill>
                <a:schemeClr val="bg1"/>
              </a:solidFill>
            </a:endParaRPr>
          </a:p>
        </p:txBody>
      </p:sp>
      <p:sp>
        <p:nvSpPr>
          <p:cNvPr id="32" name="タイトル 1"/>
          <p:cNvSpPr txBox="1">
            <a:spLocks/>
          </p:cNvSpPr>
          <p:nvPr/>
        </p:nvSpPr>
        <p:spPr>
          <a:xfrm>
            <a:off x="261451" y="5060754"/>
            <a:ext cx="4487520" cy="35019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水素エネルギーの有望性</a:t>
            </a:r>
            <a:endParaRPr lang="ja-JP" altLang="en-US" sz="1700" b="1" dirty="0">
              <a:solidFill>
                <a:schemeClr val="bg1"/>
              </a:solidFill>
            </a:endParaRPr>
          </a:p>
        </p:txBody>
      </p:sp>
      <p:sp>
        <p:nvSpPr>
          <p:cNvPr id="88" name="角丸四角形 87"/>
          <p:cNvSpPr/>
          <p:nvPr/>
        </p:nvSpPr>
        <p:spPr bwMode="auto">
          <a:xfrm>
            <a:off x="6469188" y="5270891"/>
            <a:ext cx="8937476" cy="4956962"/>
          </a:xfrm>
          <a:prstGeom prst="roundRect">
            <a:avLst>
              <a:gd name="adj" fmla="val 524"/>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6683173" y="5060792"/>
            <a:ext cx="2777694" cy="35019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目指すべき社会</a:t>
            </a:r>
            <a:endParaRPr lang="ja-JP" altLang="en-US" sz="1700" b="1" dirty="0">
              <a:solidFill>
                <a:schemeClr val="bg1"/>
              </a:solidFill>
            </a:endParaRPr>
          </a:p>
        </p:txBody>
      </p:sp>
      <p:grpSp>
        <p:nvGrpSpPr>
          <p:cNvPr id="75" name="グループ化 74"/>
          <p:cNvGrpSpPr/>
          <p:nvPr/>
        </p:nvGrpSpPr>
        <p:grpSpPr>
          <a:xfrm>
            <a:off x="7275248" y="5481034"/>
            <a:ext cx="6972305" cy="3720725"/>
            <a:chOff x="920343" y="3372106"/>
            <a:chExt cx="7236009" cy="3960448"/>
          </a:xfrm>
        </p:grpSpPr>
        <p:grpSp>
          <p:nvGrpSpPr>
            <p:cNvPr id="76" name="グループ化 75"/>
            <p:cNvGrpSpPr/>
            <p:nvPr/>
          </p:nvGrpSpPr>
          <p:grpSpPr>
            <a:xfrm>
              <a:off x="920343" y="3372106"/>
              <a:ext cx="7236009" cy="3960448"/>
              <a:chOff x="826473" y="1168750"/>
              <a:chExt cx="7100040" cy="5975263"/>
            </a:xfrm>
          </p:grpSpPr>
          <p:grpSp>
            <p:nvGrpSpPr>
              <p:cNvPr id="79" name="グループ化 78"/>
              <p:cNvGrpSpPr/>
              <p:nvPr/>
            </p:nvGrpSpPr>
            <p:grpSpPr>
              <a:xfrm>
                <a:off x="826473" y="1214165"/>
                <a:ext cx="7100040" cy="5929848"/>
                <a:chOff x="866037" y="1200894"/>
                <a:chExt cx="7100035" cy="5929844"/>
              </a:xfrm>
            </p:grpSpPr>
            <p:grpSp>
              <p:nvGrpSpPr>
                <p:cNvPr id="110" name="グループ化 109"/>
                <p:cNvGrpSpPr/>
                <p:nvPr/>
              </p:nvGrpSpPr>
              <p:grpSpPr>
                <a:xfrm>
                  <a:off x="866037" y="1611794"/>
                  <a:ext cx="7100034" cy="5518944"/>
                  <a:chOff x="866037" y="774785"/>
                  <a:chExt cx="7100034" cy="5518944"/>
                </a:xfrm>
              </p:grpSpPr>
              <p:pic>
                <p:nvPicPr>
                  <p:cNvPr id="11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Effect>
                              <a14:saturation sat="133000"/>
                            </a14:imgEffect>
                          </a14:imgLayer>
                        </a14:imgProps>
                      </a:ext>
                      <a:ext uri="{28A0092B-C50C-407E-A947-70E740481C1C}">
                        <a14:useLocalDpi xmlns:a14="http://schemas.microsoft.com/office/drawing/2010/main" val="0"/>
                      </a:ext>
                    </a:extLst>
                  </a:blip>
                  <a:srcRect/>
                  <a:stretch>
                    <a:fillRect/>
                  </a:stretch>
                </p:blipFill>
                <p:spPr bwMode="auto">
                  <a:xfrm>
                    <a:off x="866037" y="774785"/>
                    <a:ext cx="7100034" cy="551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角丸四角形 112"/>
                  <p:cNvSpPr/>
                  <p:nvPr/>
                </p:nvSpPr>
                <p:spPr>
                  <a:xfrm>
                    <a:off x="4363253" y="1259978"/>
                    <a:ext cx="933155"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洋上太陽光発電</a:t>
                    </a:r>
                  </a:p>
                </p:txBody>
              </p:sp>
              <p:sp>
                <p:nvSpPr>
                  <p:cNvPr id="114" name="角丸四角形 113"/>
                  <p:cNvSpPr/>
                  <p:nvPr/>
                </p:nvSpPr>
                <p:spPr>
                  <a:xfrm>
                    <a:off x="3000974" y="1823385"/>
                    <a:ext cx="941755"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燃料電池船</a:t>
                    </a:r>
                  </a:p>
                </p:txBody>
              </p:sp>
              <p:sp>
                <p:nvSpPr>
                  <p:cNvPr id="115" name="角丸四角形 114"/>
                  <p:cNvSpPr/>
                  <p:nvPr/>
                </p:nvSpPr>
                <p:spPr>
                  <a:xfrm>
                    <a:off x="1057130" y="1361347"/>
                    <a:ext cx="796324"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ロケット燃料</a:t>
                    </a:r>
                  </a:p>
                </p:txBody>
              </p:sp>
              <p:sp>
                <p:nvSpPr>
                  <p:cNvPr id="116" name="角丸四角形 115"/>
                  <p:cNvSpPr/>
                  <p:nvPr/>
                </p:nvSpPr>
                <p:spPr>
                  <a:xfrm>
                    <a:off x="5087544" y="1711600"/>
                    <a:ext cx="927720"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水素輸送タンカー</a:t>
                    </a:r>
                  </a:p>
                </p:txBody>
              </p:sp>
              <p:sp>
                <p:nvSpPr>
                  <p:cNvPr id="117" name="角丸四角形 116"/>
                  <p:cNvSpPr/>
                  <p:nvPr/>
                </p:nvSpPr>
                <p:spPr>
                  <a:xfrm>
                    <a:off x="6805636" y="1001138"/>
                    <a:ext cx="1008112"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水素ジェット飛行機</a:t>
                    </a:r>
                  </a:p>
                </p:txBody>
              </p:sp>
              <p:sp>
                <p:nvSpPr>
                  <p:cNvPr id="118" name="角丸四角形 117"/>
                  <p:cNvSpPr/>
                  <p:nvPr/>
                </p:nvSpPr>
                <p:spPr>
                  <a:xfrm>
                    <a:off x="6977483" y="1730813"/>
                    <a:ext cx="980637" cy="380201"/>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84"/>
                      </a:lnSpc>
                    </a:pPr>
                    <a:r>
                      <a:rPr lang="ja-JP" altLang="en-US" sz="800" b="1" dirty="0">
                        <a:solidFill>
                          <a:schemeClr val="tx1"/>
                        </a:solidFill>
                        <a:latin typeface="+mj-ea"/>
                        <a:ea typeface="+mj-ea"/>
                      </a:rPr>
                      <a:t>水素発電</a:t>
                    </a:r>
                    <a:endParaRPr lang="en-US" altLang="ja-JP" sz="800" b="1" dirty="0">
                      <a:solidFill>
                        <a:schemeClr val="tx1"/>
                      </a:solidFill>
                      <a:latin typeface="+mj-ea"/>
                      <a:ea typeface="+mj-ea"/>
                    </a:endParaRPr>
                  </a:p>
                  <a:p>
                    <a:pPr algn="ctr">
                      <a:lnSpc>
                        <a:spcPts val="984"/>
                      </a:lnSpc>
                    </a:pPr>
                    <a:r>
                      <a:rPr lang="ja-JP" altLang="en-US" sz="800" b="1" dirty="0">
                        <a:solidFill>
                          <a:schemeClr val="tx1"/>
                        </a:solidFill>
                        <a:latin typeface="+mj-ea"/>
                        <a:ea typeface="+mj-ea"/>
                      </a:rPr>
                      <a:t>（水素タービン）</a:t>
                    </a:r>
                  </a:p>
                </p:txBody>
              </p:sp>
              <p:sp>
                <p:nvSpPr>
                  <p:cNvPr id="119" name="角丸四角形 118"/>
                  <p:cNvSpPr/>
                  <p:nvPr/>
                </p:nvSpPr>
                <p:spPr>
                  <a:xfrm>
                    <a:off x="3589877" y="4064832"/>
                    <a:ext cx="950479"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水素パイプライン</a:t>
                    </a:r>
                  </a:p>
                </p:txBody>
              </p:sp>
              <p:sp>
                <p:nvSpPr>
                  <p:cNvPr id="120" name="角丸四角形 119"/>
                  <p:cNvSpPr/>
                  <p:nvPr/>
                </p:nvSpPr>
                <p:spPr>
                  <a:xfrm>
                    <a:off x="3476206" y="3447993"/>
                    <a:ext cx="99407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純水素型燃料電池</a:t>
                    </a:r>
                  </a:p>
                </p:txBody>
              </p:sp>
              <p:sp>
                <p:nvSpPr>
                  <p:cNvPr id="121" name="角丸四角形 120"/>
                  <p:cNvSpPr/>
                  <p:nvPr/>
                </p:nvSpPr>
                <p:spPr>
                  <a:xfrm>
                    <a:off x="4265638" y="3179061"/>
                    <a:ext cx="1056501"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84"/>
                      </a:lnSpc>
                    </a:pPr>
                    <a:r>
                      <a:rPr lang="ja-JP" altLang="en-US" sz="800" b="1" dirty="0">
                        <a:solidFill>
                          <a:schemeClr val="tx1"/>
                        </a:solidFill>
                      </a:rPr>
                      <a:t>自家発用水素発電</a:t>
                    </a:r>
                  </a:p>
                </p:txBody>
              </p:sp>
              <p:sp>
                <p:nvSpPr>
                  <p:cNvPr id="122" name="角丸四角形 121"/>
                  <p:cNvSpPr/>
                  <p:nvPr/>
                </p:nvSpPr>
                <p:spPr>
                  <a:xfrm>
                    <a:off x="4951106" y="2401674"/>
                    <a:ext cx="975668"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大型燃料電池</a:t>
                    </a:r>
                  </a:p>
                </p:txBody>
              </p:sp>
              <p:sp>
                <p:nvSpPr>
                  <p:cNvPr id="123" name="角丸四角形 122"/>
                  <p:cNvSpPr/>
                  <p:nvPr/>
                </p:nvSpPr>
                <p:spPr>
                  <a:xfrm>
                    <a:off x="6028104" y="3016118"/>
                    <a:ext cx="741268" cy="380201"/>
                  </a:xfrm>
                  <a:prstGeom prst="roundRect">
                    <a:avLst>
                      <a:gd name="adj" fmla="val 16854"/>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84"/>
                      </a:lnSpc>
                    </a:pPr>
                    <a:r>
                      <a:rPr lang="ja-JP" altLang="en-US" sz="800" b="1" dirty="0">
                        <a:solidFill>
                          <a:schemeClr val="tx1"/>
                        </a:solidFill>
                        <a:latin typeface="+mj-ea"/>
                        <a:ea typeface="+mj-ea"/>
                      </a:rPr>
                      <a:t>燃料電池</a:t>
                    </a:r>
                    <a:endParaRPr lang="en-US" altLang="ja-JP" sz="800" b="1" dirty="0">
                      <a:solidFill>
                        <a:schemeClr val="tx1"/>
                      </a:solidFill>
                      <a:latin typeface="+mj-ea"/>
                      <a:ea typeface="+mj-ea"/>
                    </a:endParaRPr>
                  </a:p>
                  <a:p>
                    <a:pPr algn="ctr">
                      <a:lnSpc>
                        <a:spcPts val="984"/>
                      </a:lnSpc>
                    </a:pPr>
                    <a:r>
                      <a:rPr lang="ja-JP" altLang="en-US" sz="800" b="1" dirty="0">
                        <a:solidFill>
                          <a:schemeClr val="tx1"/>
                        </a:solidFill>
                        <a:latin typeface="+mj-ea"/>
                        <a:ea typeface="+mj-ea"/>
                      </a:rPr>
                      <a:t>フォークリフト</a:t>
                    </a:r>
                  </a:p>
                </p:txBody>
              </p:sp>
              <p:sp>
                <p:nvSpPr>
                  <p:cNvPr id="124" name="角丸四角形 123"/>
                  <p:cNvSpPr/>
                  <p:nvPr/>
                </p:nvSpPr>
                <p:spPr>
                  <a:xfrm>
                    <a:off x="3632048" y="2318359"/>
                    <a:ext cx="1267179" cy="380201"/>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j-ea"/>
                        <a:ea typeface="+mj-ea"/>
                      </a:rPr>
                      <a:t>ビルコージェネレーション</a:t>
                    </a:r>
                    <a:endParaRPr lang="en-US" altLang="ja-JP" sz="800" b="1" dirty="0">
                      <a:solidFill>
                        <a:schemeClr val="tx1"/>
                      </a:solidFill>
                      <a:latin typeface="+mj-ea"/>
                      <a:ea typeface="+mj-ea"/>
                    </a:endParaRPr>
                  </a:p>
                  <a:p>
                    <a:pPr algn="ctr"/>
                    <a:r>
                      <a:rPr lang="ja-JP" altLang="en-US" sz="800" b="1" dirty="0">
                        <a:solidFill>
                          <a:schemeClr val="tx1"/>
                        </a:solidFill>
                        <a:latin typeface="+mj-ea"/>
                        <a:ea typeface="+mj-ea"/>
                      </a:rPr>
                      <a:t>システム</a:t>
                    </a:r>
                    <a:endParaRPr lang="en-US" altLang="ja-JP" sz="800" b="1" dirty="0">
                      <a:solidFill>
                        <a:schemeClr val="tx1"/>
                      </a:solidFill>
                      <a:latin typeface="+mj-ea"/>
                      <a:ea typeface="+mj-ea"/>
                    </a:endParaRPr>
                  </a:p>
                </p:txBody>
              </p:sp>
              <p:sp>
                <p:nvSpPr>
                  <p:cNvPr id="125" name="角丸四角形 124"/>
                  <p:cNvSpPr/>
                  <p:nvPr/>
                </p:nvSpPr>
                <p:spPr>
                  <a:xfrm>
                    <a:off x="6820414" y="3803843"/>
                    <a:ext cx="110615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燃料電池バス</a:t>
                    </a:r>
                  </a:p>
                </p:txBody>
              </p:sp>
              <p:sp>
                <p:nvSpPr>
                  <p:cNvPr id="126" name="角丸四角形 125"/>
                  <p:cNvSpPr/>
                  <p:nvPr/>
                </p:nvSpPr>
                <p:spPr>
                  <a:xfrm>
                    <a:off x="3316052" y="4810991"/>
                    <a:ext cx="102388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燃料電池スクーター</a:t>
                    </a:r>
                  </a:p>
                </p:txBody>
              </p:sp>
              <p:sp>
                <p:nvSpPr>
                  <p:cNvPr id="127" name="角丸四角形 126"/>
                  <p:cNvSpPr/>
                  <p:nvPr/>
                </p:nvSpPr>
                <p:spPr>
                  <a:xfrm>
                    <a:off x="4731601" y="4578868"/>
                    <a:ext cx="1088504"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燃料電池自動車</a:t>
                    </a:r>
                  </a:p>
                </p:txBody>
              </p:sp>
              <p:sp>
                <p:nvSpPr>
                  <p:cNvPr id="128" name="角丸四角形 127"/>
                  <p:cNvSpPr/>
                  <p:nvPr/>
                </p:nvSpPr>
                <p:spPr>
                  <a:xfrm>
                    <a:off x="6293929" y="4880428"/>
                    <a:ext cx="1042696"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燃料電池鉄道車両</a:t>
                    </a:r>
                  </a:p>
                </p:txBody>
              </p:sp>
              <p:sp>
                <p:nvSpPr>
                  <p:cNvPr id="129" name="角丸四角形 128"/>
                  <p:cNvSpPr/>
                  <p:nvPr/>
                </p:nvSpPr>
                <p:spPr>
                  <a:xfrm rot="10800000" flipV="1">
                    <a:off x="5595109" y="3976523"/>
                    <a:ext cx="927720"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液化水素ローリー</a:t>
                    </a:r>
                  </a:p>
                </p:txBody>
              </p:sp>
              <p:sp>
                <p:nvSpPr>
                  <p:cNvPr id="130" name="角丸四角形 129"/>
                  <p:cNvSpPr/>
                  <p:nvPr/>
                </p:nvSpPr>
                <p:spPr>
                  <a:xfrm>
                    <a:off x="1762263" y="4912294"/>
                    <a:ext cx="970918" cy="219693"/>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j-ea"/>
                        <a:ea typeface="+mj-ea"/>
                      </a:rPr>
                      <a:t>水素</a:t>
                    </a:r>
                    <a:r>
                      <a:rPr lang="ja-JP" altLang="en-US" sz="800" b="1" dirty="0" smtClean="0">
                        <a:solidFill>
                          <a:schemeClr val="tx1"/>
                        </a:solidFill>
                        <a:latin typeface="+mj-ea"/>
                        <a:ea typeface="+mj-ea"/>
                      </a:rPr>
                      <a:t>ステーション</a:t>
                    </a:r>
                    <a:endParaRPr lang="ja-JP" altLang="en-US" sz="800" b="1" dirty="0">
                      <a:solidFill>
                        <a:schemeClr val="tx1"/>
                      </a:solidFill>
                      <a:latin typeface="+mj-ea"/>
                      <a:ea typeface="+mj-ea"/>
                    </a:endParaRPr>
                  </a:p>
                </p:txBody>
              </p:sp>
              <p:sp>
                <p:nvSpPr>
                  <p:cNvPr id="131" name="角丸四角形 130"/>
                  <p:cNvSpPr/>
                  <p:nvPr/>
                </p:nvSpPr>
                <p:spPr>
                  <a:xfrm>
                    <a:off x="965685" y="2512489"/>
                    <a:ext cx="889732"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水素タウン</a:t>
                    </a:r>
                  </a:p>
                </p:txBody>
              </p:sp>
              <p:sp>
                <p:nvSpPr>
                  <p:cNvPr id="132" name="角丸四角形 131"/>
                  <p:cNvSpPr/>
                  <p:nvPr/>
                </p:nvSpPr>
                <p:spPr>
                  <a:xfrm>
                    <a:off x="2345124" y="2998268"/>
                    <a:ext cx="972343"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水素トレーラー</a:t>
                    </a:r>
                  </a:p>
                </p:txBody>
              </p:sp>
              <p:sp>
                <p:nvSpPr>
                  <p:cNvPr id="133" name="角丸四角形 132"/>
                  <p:cNvSpPr/>
                  <p:nvPr/>
                </p:nvSpPr>
                <p:spPr>
                  <a:xfrm>
                    <a:off x="1664126" y="1916833"/>
                    <a:ext cx="103566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水素製造・精製施設</a:t>
                    </a:r>
                  </a:p>
                </p:txBody>
              </p:sp>
            </p:grpSp>
            <p:pic>
              <p:nvPicPr>
                <p:cNvPr id="111" name="Picture 2"/>
                <p:cNvPicPr>
                  <a:picLocks noChangeArrowheads="1"/>
                </p:cNvPicPr>
                <p:nvPr/>
              </p:nvPicPr>
              <p:blipFill>
                <a:blip r:embed="rId5">
                  <a:extLst>
                    <a:ext uri="{BEBA8EAE-BF5A-486C-A8C5-ECC9F3942E4B}">
                      <a14:imgProps xmlns:a14="http://schemas.microsoft.com/office/drawing/2010/main">
                        <a14:imgLayer r:embed="rId6">
                          <a14:imgEffect>
                            <a14:sharpenSoften amount="20000"/>
                          </a14:imgEffect>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866037" y="1200894"/>
                  <a:ext cx="7100035" cy="43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0" name="上矢印 79"/>
              <p:cNvSpPr/>
              <p:nvPr/>
            </p:nvSpPr>
            <p:spPr>
              <a:xfrm rot="5400000">
                <a:off x="2438122" y="936356"/>
                <a:ext cx="380201" cy="953736"/>
              </a:xfrm>
              <a:prstGeom prst="upArrow">
                <a:avLst/>
              </a:prstGeom>
              <a:gradFill flip="none" rotWithShape="1">
                <a:gsLst>
                  <a:gs pos="0">
                    <a:schemeClr val="accent3">
                      <a:lumMod val="100000"/>
                    </a:schemeClr>
                  </a:gs>
                  <a:gs pos="25000">
                    <a:srgbClr val="92D050"/>
                  </a:gs>
                  <a:gs pos="75000">
                    <a:srgbClr val="00B050"/>
                  </a:gs>
                  <a:gs pos="100000">
                    <a:srgbClr val="00B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上矢印 80"/>
              <p:cNvSpPr/>
              <p:nvPr/>
            </p:nvSpPr>
            <p:spPr>
              <a:xfrm>
                <a:off x="4735167" y="1575653"/>
                <a:ext cx="236091" cy="54314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上矢印 81"/>
              <p:cNvSpPr/>
              <p:nvPr/>
            </p:nvSpPr>
            <p:spPr>
              <a:xfrm>
                <a:off x="2123728" y="1358395"/>
                <a:ext cx="108000" cy="1412175"/>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3105089" y="1168750"/>
                <a:ext cx="2355830" cy="432049"/>
              </a:xfrm>
              <a:prstGeom prst="roundRect">
                <a:avLst>
                  <a:gd name="adj" fmla="val 50000"/>
                </a:avLst>
              </a:prstGeom>
              <a:gradFill flip="none" rotWithShape="1">
                <a:gsLst>
                  <a:gs pos="0">
                    <a:srgbClr val="00B050"/>
                  </a:gs>
                  <a:gs pos="17999">
                    <a:srgbClr val="92D050"/>
                  </a:gs>
                  <a:gs pos="36000">
                    <a:srgbClr val="92D050">
                      <a:alpha val="73000"/>
                    </a:srgbClr>
                  </a:gs>
                  <a:gs pos="61000">
                    <a:srgbClr val="92D050">
                      <a:alpha val="76000"/>
                    </a:srgbClr>
                  </a:gs>
                  <a:gs pos="82001">
                    <a:srgbClr val="92D050"/>
                  </a:gs>
                  <a:gs pos="100000">
                    <a:srgbClr val="00B05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水素の製造・輸送</a:t>
                </a:r>
              </a:p>
            </p:txBody>
          </p:sp>
          <p:sp>
            <p:nvSpPr>
              <p:cNvPr id="84" name="上矢印 83"/>
              <p:cNvSpPr/>
              <p:nvPr/>
            </p:nvSpPr>
            <p:spPr>
              <a:xfrm rot="18810405">
                <a:off x="5058999" y="1619561"/>
                <a:ext cx="387482" cy="272725"/>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上矢印 84"/>
              <p:cNvSpPr/>
              <p:nvPr/>
            </p:nvSpPr>
            <p:spPr>
              <a:xfrm rot="20878139">
                <a:off x="5346394" y="1829232"/>
                <a:ext cx="105971" cy="760402"/>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上矢印 85"/>
              <p:cNvSpPr/>
              <p:nvPr/>
            </p:nvSpPr>
            <p:spPr>
              <a:xfrm rot="18452196">
                <a:off x="5564006" y="1474998"/>
                <a:ext cx="380201" cy="63582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上矢印 86"/>
              <p:cNvSpPr/>
              <p:nvPr/>
            </p:nvSpPr>
            <p:spPr>
              <a:xfrm rot="21083233">
                <a:off x="6014229" y="2013781"/>
                <a:ext cx="117745" cy="1358173"/>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上矢印 96"/>
              <p:cNvSpPr/>
              <p:nvPr/>
            </p:nvSpPr>
            <p:spPr>
              <a:xfrm rot="21083233">
                <a:off x="6186571" y="1702887"/>
                <a:ext cx="105971" cy="543144"/>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6123190" y="2164015"/>
                <a:ext cx="718213"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風力発電</a:t>
                </a:r>
              </a:p>
            </p:txBody>
          </p:sp>
          <p:sp>
            <p:nvSpPr>
              <p:cNvPr id="105" name="角丸四角形 104"/>
              <p:cNvSpPr/>
              <p:nvPr/>
            </p:nvSpPr>
            <p:spPr>
              <a:xfrm>
                <a:off x="2416008" y="1869485"/>
                <a:ext cx="1831947" cy="407397"/>
              </a:xfrm>
              <a:prstGeom prst="roundRect">
                <a:avLst>
                  <a:gd name="adj" fmla="val 50000"/>
                </a:avLst>
              </a:prstGeom>
              <a:gradFill>
                <a:gsLst>
                  <a:gs pos="0">
                    <a:srgbClr val="FFC000"/>
                  </a:gs>
                  <a:gs pos="17999">
                    <a:srgbClr val="FFC000"/>
                  </a:gs>
                  <a:gs pos="36000">
                    <a:srgbClr val="FFFF00"/>
                  </a:gs>
                  <a:gs pos="61000">
                    <a:srgbClr val="FFFF00"/>
                  </a:gs>
                  <a:gs pos="82001">
                    <a:srgbClr val="FFC0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幅広い活用</a:t>
                </a:r>
              </a:p>
            </p:txBody>
          </p:sp>
          <p:sp>
            <p:nvSpPr>
              <p:cNvPr id="106" name="下矢印 105"/>
              <p:cNvSpPr/>
              <p:nvPr/>
            </p:nvSpPr>
            <p:spPr>
              <a:xfrm rot="670872">
                <a:off x="3442012" y="1583051"/>
                <a:ext cx="608376" cy="245761"/>
              </a:xfrm>
              <a:prstGeom prst="downArrow">
                <a:avLst/>
              </a:prstGeom>
              <a:gradFill>
                <a:gsLst>
                  <a:gs pos="0">
                    <a:schemeClr val="accent6">
                      <a:lumMod val="20000"/>
                      <a:lumOff val="80000"/>
                    </a:schemeClr>
                  </a:gs>
                  <a:gs pos="50000">
                    <a:srgbClr val="FFFF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上矢印 107"/>
              <p:cNvSpPr/>
              <p:nvPr/>
            </p:nvSpPr>
            <p:spPr>
              <a:xfrm rot="17784580">
                <a:off x="5732839" y="1153285"/>
                <a:ext cx="325887" cy="76496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角丸四角形 108"/>
              <p:cNvSpPr/>
              <p:nvPr/>
            </p:nvSpPr>
            <p:spPr>
              <a:xfrm>
                <a:off x="914873" y="4446101"/>
                <a:ext cx="792088"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エネファーム</a:t>
                </a:r>
              </a:p>
            </p:txBody>
          </p:sp>
        </p:grpSp>
        <p:sp>
          <p:nvSpPr>
            <p:cNvPr id="77" name="角丸四角形 76"/>
            <p:cNvSpPr/>
            <p:nvPr/>
          </p:nvSpPr>
          <p:spPr>
            <a:xfrm>
              <a:off x="6172236" y="4733552"/>
              <a:ext cx="878226" cy="144000"/>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太陽光発電</a:t>
              </a:r>
            </a:p>
          </p:txBody>
        </p:sp>
        <p:sp>
          <p:nvSpPr>
            <p:cNvPr id="78" name="角丸四角形 77"/>
            <p:cNvSpPr/>
            <p:nvPr/>
          </p:nvSpPr>
          <p:spPr>
            <a:xfrm>
              <a:off x="1817693" y="7034315"/>
              <a:ext cx="6322805" cy="180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9932" tIns="0" rIns="39932" bIns="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新エネルギー産業参入促進連続講座　平成</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年度講演資料（岩谷産業株式会社）を参考に作成</a:t>
              </a:r>
              <a:endParaRPr lang="ja-JP" altLang="en-US" sz="1000" dirty="0">
                <a:solidFill>
                  <a:schemeClr val="tx1"/>
                </a:solidFill>
              </a:endParaRPr>
            </a:p>
          </p:txBody>
        </p:sp>
      </p:grpSp>
      <p:sp>
        <p:nvSpPr>
          <p:cNvPr id="2" name="円/楕円 1"/>
          <p:cNvSpPr/>
          <p:nvPr/>
        </p:nvSpPr>
        <p:spPr bwMode="auto">
          <a:xfrm>
            <a:off x="1654268" y="6251548"/>
            <a:ext cx="3074217" cy="686899"/>
          </a:xfrm>
          <a:prstGeom prst="ellipse">
            <a:avLst/>
          </a:prstGeom>
          <a:no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下矢印 24"/>
          <p:cNvSpPr/>
          <p:nvPr/>
        </p:nvSpPr>
        <p:spPr bwMode="auto">
          <a:xfrm>
            <a:off x="390008" y="6251547"/>
            <a:ext cx="5579590" cy="86816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accent6">
                  <a:lumMod val="60000"/>
                  <a:lumOff val="40000"/>
                </a:schemeClr>
              </a:gs>
              <a:gs pos="50000">
                <a:schemeClr val="accent6">
                  <a:lumMod val="60000"/>
                  <a:lumOff val="40000"/>
                </a:schemeClr>
              </a:gs>
              <a:gs pos="100000">
                <a:schemeClr val="accent6">
                  <a:lumMod val="20000"/>
                  <a:lumOff val="80000"/>
                  <a:alpha val="1300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Rectangle 3"/>
          <p:cNvSpPr>
            <a:spLocks noChangeArrowheads="1"/>
          </p:cNvSpPr>
          <p:nvPr/>
        </p:nvSpPr>
        <p:spPr bwMode="auto">
          <a:xfrm>
            <a:off x="1837372" y="6461687"/>
            <a:ext cx="2762015" cy="50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5539" rIns="0" bIns="35539"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有効なソリューション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678"/>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の一つとして高い期待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角丸四角形 160"/>
          <p:cNvSpPr/>
          <p:nvPr/>
        </p:nvSpPr>
        <p:spPr bwMode="auto">
          <a:xfrm>
            <a:off x="13807153" y="3405350"/>
            <a:ext cx="1487491" cy="1445265"/>
          </a:xfrm>
          <a:prstGeom prst="roundRect">
            <a:avLst>
              <a:gd name="adj" fmla="val 10135"/>
            </a:avLst>
          </a:prstGeom>
          <a:solidFill>
            <a:schemeClr val="accent1">
              <a:lumMod val="75000"/>
            </a:schemeClr>
          </a:solidFill>
          <a:ln>
            <a:noFill/>
          </a:ln>
          <a:effectLst/>
          <a:extLst/>
        </p:spPr>
        <p:txBody>
          <a:bodyPr vert="horz" wrap="square" lIns="35543" tIns="0" rIns="35543" bIns="0" numCol="1" rtlCol="0" anchor="ctr" anchorCtr="0" compatLnSpc="1">
            <a:prstTxWarp prst="textNoShape">
              <a:avLst/>
            </a:prstTxWarp>
            <a:noAutofit/>
          </a:bodyPr>
          <a:lstStyle/>
          <a:p>
            <a:pPr eaLnBrk="0" hangingPunct="0"/>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温室効果ガスの大幅な削減に向けて水素エネルギーの導入が有効</a:t>
            </a:r>
          </a:p>
        </p:txBody>
      </p:sp>
      <p:sp>
        <p:nvSpPr>
          <p:cNvPr id="162" name="角丸四角形吹き出し 161"/>
          <p:cNvSpPr/>
          <p:nvPr/>
        </p:nvSpPr>
        <p:spPr bwMode="auto">
          <a:xfrm>
            <a:off x="9166185" y="1242368"/>
            <a:ext cx="4047073" cy="463645"/>
          </a:xfrm>
          <a:prstGeom prst="wedgeRoundRectCallout">
            <a:avLst>
              <a:gd name="adj1" fmla="val -7991"/>
              <a:gd name="adj2" fmla="val -27758"/>
              <a:gd name="adj3" fmla="val 16667"/>
            </a:avLst>
          </a:prstGeom>
          <a:noFill/>
          <a:ln>
            <a:noFill/>
          </a:ln>
          <a:effectLst/>
          <a:extLst/>
        </p:spPr>
        <p:txBody>
          <a:bodyPr vert="horz" wrap="square" lIns="90258" tIns="45129" rIns="90258" bIns="45129" numCol="1" rtlCol="0" anchor="ctr" anchorCtr="0" compatLnSpc="1">
            <a:prstTxWarp prst="textNoShape">
              <a:avLst/>
            </a:prstTxWarp>
            <a:noAutofit/>
          </a:bodyPr>
          <a:lstStyle/>
          <a:p>
            <a:pPr eaLnBrk="0" hangingPunct="0"/>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温室効果ガス排出削減の要請</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186659" y="2224508"/>
            <a:ext cx="822620" cy="1286177"/>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国の</a:t>
            </a:r>
            <a:endParaRPr lang="en-US" altLang="ja-JP" sz="1600" b="1" dirty="0">
              <a:latin typeface="Meiryo UI" pitchFamily="50" charset="-128"/>
              <a:ea typeface="Meiryo UI" pitchFamily="50" charset="-128"/>
              <a:cs typeface="Meiryo UI" pitchFamily="50" charset="-128"/>
            </a:endParaRPr>
          </a:p>
          <a:p>
            <a:pPr algn="ctr" defTabSz="1317269">
              <a:defRPr/>
            </a:pPr>
            <a:r>
              <a:rPr lang="ja-JP" altLang="en-US" sz="1600" b="1" dirty="0">
                <a:latin typeface="Meiryo UI" pitchFamily="50" charset="-128"/>
                <a:ea typeface="Meiryo UI" pitchFamily="50" charset="-128"/>
                <a:cs typeface="Meiryo UI" pitchFamily="50" charset="-128"/>
              </a:rPr>
              <a:t>動き</a:t>
            </a:r>
          </a:p>
        </p:txBody>
      </p:sp>
      <p:sp>
        <p:nvSpPr>
          <p:cNvPr id="165" name="角丸四角形 164"/>
          <p:cNvSpPr/>
          <p:nvPr/>
        </p:nvSpPr>
        <p:spPr>
          <a:xfrm>
            <a:off x="186659" y="3572388"/>
            <a:ext cx="822620" cy="577758"/>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府の</a:t>
            </a:r>
            <a:endParaRPr lang="en-US" altLang="ja-JP" sz="1600" b="1" dirty="0">
              <a:latin typeface="Meiryo UI" pitchFamily="50" charset="-128"/>
              <a:ea typeface="Meiryo UI" pitchFamily="50" charset="-128"/>
              <a:cs typeface="Meiryo UI" pitchFamily="50" charset="-128"/>
            </a:endParaRPr>
          </a:p>
          <a:p>
            <a:pPr algn="ctr" defTabSz="1317269">
              <a:defRPr/>
            </a:pPr>
            <a:r>
              <a:rPr lang="ja-JP" altLang="en-US" sz="1600" b="1" dirty="0">
                <a:latin typeface="Meiryo UI" pitchFamily="50" charset="-128"/>
                <a:ea typeface="Meiryo UI" pitchFamily="50" charset="-128"/>
                <a:cs typeface="Meiryo UI" pitchFamily="50" charset="-128"/>
              </a:rPr>
              <a:t>動き</a:t>
            </a:r>
          </a:p>
        </p:txBody>
      </p:sp>
      <p:grpSp>
        <p:nvGrpSpPr>
          <p:cNvPr id="10" name="グループ化 9"/>
          <p:cNvGrpSpPr/>
          <p:nvPr/>
        </p:nvGrpSpPr>
        <p:grpSpPr>
          <a:xfrm>
            <a:off x="1103192" y="2188845"/>
            <a:ext cx="5061052" cy="233357"/>
            <a:chOff x="1146584" y="1170020"/>
            <a:chExt cx="4872663" cy="239891"/>
          </a:xfrm>
        </p:grpSpPr>
        <p:sp>
          <p:nvSpPr>
            <p:cNvPr id="138" name="Rectangle 3"/>
            <p:cNvSpPr>
              <a:spLocks noChangeArrowheads="1"/>
            </p:cNvSpPr>
            <p:nvPr/>
          </p:nvSpPr>
          <p:spPr bwMode="auto">
            <a:xfrm>
              <a:off x="1146584" y="1170020"/>
              <a:ext cx="4817735" cy="100800"/>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日本再興戦略「改革２０２０」プロジェクト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67" name="Rectangle 3"/>
            <p:cNvSpPr>
              <a:spLocks noChangeArrowheads="1"/>
            </p:cNvSpPr>
            <p:nvPr/>
          </p:nvSpPr>
          <p:spPr bwMode="auto">
            <a:xfrm>
              <a:off x="1297488" y="1307403"/>
              <a:ext cx="4721759" cy="10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再生可能エネルギー由来の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ＣＯ</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フリー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水素の利用</a:t>
              </a:r>
            </a:p>
          </p:txBody>
        </p:sp>
      </p:grpSp>
      <p:grpSp>
        <p:nvGrpSpPr>
          <p:cNvPr id="11" name="グループ化 10"/>
          <p:cNvGrpSpPr/>
          <p:nvPr/>
        </p:nvGrpSpPr>
        <p:grpSpPr>
          <a:xfrm>
            <a:off x="1121312" y="2597672"/>
            <a:ext cx="5647043" cy="531448"/>
            <a:chOff x="1164028" y="1698248"/>
            <a:chExt cx="5436843" cy="546329"/>
          </a:xfrm>
        </p:grpSpPr>
        <p:sp>
          <p:nvSpPr>
            <p:cNvPr id="144" name="Rectangle 3"/>
            <p:cNvSpPr>
              <a:spLocks noChangeArrowheads="1"/>
            </p:cNvSpPr>
            <p:nvPr/>
          </p:nvSpPr>
          <p:spPr bwMode="auto">
            <a:xfrm>
              <a:off x="1164028" y="1698248"/>
              <a:ext cx="2946098" cy="100772"/>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エネルギー基本計画</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Rectangle 3"/>
            <p:cNvSpPr>
              <a:spLocks noChangeArrowheads="1"/>
            </p:cNvSpPr>
            <p:nvPr/>
          </p:nvSpPr>
          <p:spPr bwMode="auto">
            <a:xfrm>
              <a:off x="1290600" y="1842248"/>
              <a:ext cx="5310271" cy="40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「水素社会」の実現に向けて、戦略的に制度やインフラの整備を進めていく</a:t>
              </a:r>
            </a:p>
          </p:txBody>
        </p:sp>
      </p:grpSp>
      <p:grpSp>
        <p:nvGrpSpPr>
          <p:cNvPr id="12" name="グループ化 11"/>
          <p:cNvGrpSpPr/>
          <p:nvPr/>
        </p:nvGrpSpPr>
        <p:grpSpPr>
          <a:xfrm>
            <a:off x="1084157" y="2989028"/>
            <a:ext cx="5688000" cy="611387"/>
            <a:chOff x="1146579" y="2191157"/>
            <a:chExt cx="5476274" cy="628507"/>
          </a:xfrm>
        </p:grpSpPr>
        <p:sp>
          <p:nvSpPr>
            <p:cNvPr id="163" name="Rectangle 3"/>
            <p:cNvSpPr>
              <a:spLocks noChangeArrowheads="1"/>
            </p:cNvSpPr>
            <p:nvPr/>
          </p:nvSpPr>
          <p:spPr bwMode="auto">
            <a:xfrm>
              <a:off x="1146579" y="2191157"/>
              <a:ext cx="5476274" cy="99922"/>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水素・燃料電池戦略ロードマップ</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月改訂</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Rectangle 3"/>
            <p:cNvSpPr>
              <a:spLocks noChangeArrowheads="1"/>
            </p:cNvSpPr>
            <p:nvPr/>
          </p:nvSpPr>
          <p:spPr bwMode="auto">
            <a:xfrm>
              <a:off x="1321369" y="2363792"/>
              <a:ext cx="5225815" cy="45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水素の「製造」「貯蔵・輸送」「利用」までを一気通貫した具体的な取組に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関するロードマップ策定</a:t>
              </a:r>
            </a:p>
          </p:txBody>
        </p:sp>
      </p:grpSp>
      <p:grpSp>
        <p:nvGrpSpPr>
          <p:cNvPr id="14" name="グループ化 13"/>
          <p:cNvGrpSpPr/>
          <p:nvPr/>
        </p:nvGrpSpPr>
        <p:grpSpPr>
          <a:xfrm>
            <a:off x="1084163" y="3649071"/>
            <a:ext cx="5459815" cy="711217"/>
            <a:chOff x="1115813" y="2931256"/>
            <a:chExt cx="5256584" cy="731132"/>
          </a:xfrm>
        </p:grpSpPr>
        <p:sp>
          <p:nvSpPr>
            <p:cNvPr id="166" name="Rectangle 3"/>
            <p:cNvSpPr>
              <a:spLocks noChangeArrowheads="1"/>
            </p:cNvSpPr>
            <p:nvPr/>
          </p:nvSpPr>
          <p:spPr bwMode="auto">
            <a:xfrm>
              <a:off x="1115813" y="2931256"/>
              <a:ext cx="4020557" cy="100800"/>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知事の府政運営方針説明</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月府議会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Rectangle 3"/>
            <p:cNvSpPr>
              <a:spLocks noChangeArrowheads="1"/>
            </p:cNvSpPr>
            <p:nvPr/>
          </p:nvSpPr>
          <p:spPr bwMode="auto">
            <a:xfrm>
              <a:off x="1272311" y="3114230"/>
              <a:ext cx="5100086" cy="54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481"/>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燃料電池自動車の普及を見据え、燃料電池や水素ステーションに対応可能な</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高度な技術を持つ企業が集積する大阪の強みを最大限発揮</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1" name="角丸四角形 170"/>
          <p:cNvSpPr/>
          <p:nvPr/>
        </p:nvSpPr>
        <p:spPr>
          <a:xfrm>
            <a:off x="186659" y="4195947"/>
            <a:ext cx="822620" cy="654667"/>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企業の</a:t>
            </a:r>
            <a:endParaRPr lang="en-US" altLang="ja-JP" sz="1600" b="1" dirty="0">
              <a:latin typeface="Meiryo UI" pitchFamily="50" charset="-128"/>
              <a:ea typeface="Meiryo UI" pitchFamily="50" charset="-128"/>
              <a:cs typeface="Meiryo UI" pitchFamily="50" charset="-128"/>
            </a:endParaRPr>
          </a:p>
          <a:p>
            <a:pPr algn="ctr" defTabSz="1317269">
              <a:defRPr/>
            </a:pPr>
            <a:r>
              <a:rPr lang="ja-JP" altLang="en-US" sz="1600" b="1" dirty="0">
                <a:latin typeface="Meiryo UI" pitchFamily="50" charset="-128"/>
                <a:ea typeface="Meiryo UI" pitchFamily="50" charset="-128"/>
                <a:cs typeface="Meiryo UI" pitchFamily="50" charset="-128"/>
              </a:rPr>
              <a:t>動き</a:t>
            </a:r>
          </a:p>
        </p:txBody>
      </p:sp>
      <p:grpSp>
        <p:nvGrpSpPr>
          <p:cNvPr id="172" name="グループ化 171"/>
          <p:cNvGrpSpPr/>
          <p:nvPr/>
        </p:nvGrpSpPr>
        <p:grpSpPr>
          <a:xfrm>
            <a:off x="1084165" y="4290242"/>
            <a:ext cx="5160646" cy="630419"/>
            <a:chOff x="1146585" y="2106117"/>
            <a:chExt cx="4968551" cy="648072"/>
          </a:xfrm>
        </p:grpSpPr>
        <p:sp>
          <p:nvSpPr>
            <p:cNvPr id="173" name="Rectangle 3"/>
            <p:cNvSpPr>
              <a:spLocks noChangeArrowheads="1"/>
            </p:cNvSpPr>
            <p:nvPr/>
          </p:nvSpPr>
          <p:spPr bwMode="auto">
            <a:xfrm>
              <a:off x="1146585" y="2106117"/>
              <a:ext cx="3168351" cy="100800"/>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多様な技術開発・低コスト化の推進</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Rectangle 3"/>
            <p:cNvSpPr>
              <a:spLocks noChangeArrowheads="1"/>
            </p:cNvSpPr>
            <p:nvPr/>
          </p:nvSpPr>
          <p:spPr bwMode="auto">
            <a:xfrm>
              <a:off x="1290600" y="2298317"/>
              <a:ext cx="4824536" cy="45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エネファームの普及、ＦＣＶの導入加速、水素ステーション整備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社会実装に向けた様々な実証事業の展開</a:t>
              </a:r>
            </a:p>
          </p:txBody>
        </p:sp>
      </p:grpSp>
      <p:sp>
        <p:nvSpPr>
          <p:cNvPr id="16" name="右中かっこ 15"/>
          <p:cNvSpPr/>
          <p:nvPr/>
        </p:nvSpPr>
        <p:spPr>
          <a:xfrm>
            <a:off x="6719535" y="2106463"/>
            <a:ext cx="589067" cy="2674103"/>
          </a:xfrm>
          <a:prstGeom prst="rightBrace">
            <a:avLst>
              <a:gd name="adj1" fmla="val 25130"/>
              <a:gd name="adj2" fmla="val 50000"/>
            </a:avLst>
          </a:prstGeom>
          <a:ln w="63500">
            <a:solidFill>
              <a:srgbClr val="002060"/>
            </a:solidFill>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a:p>
        </p:txBody>
      </p:sp>
      <p:sp>
        <p:nvSpPr>
          <p:cNvPr id="18" name="額縁 17"/>
          <p:cNvSpPr/>
          <p:nvPr/>
        </p:nvSpPr>
        <p:spPr bwMode="auto">
          <a:xfrm>
            <a:off x="7308602" y="1881823"/>
            <a:ext cx="869457" cy="2898744"/>
          </a:xfrm>
          <a:prstGeom prst="bevel">
            <a:avLst/>
          </a:prstGeom>
          <a:solidFill>
            <a:srgbClr val="002060"/>
          </a:solidFill>
          <a:ln w="9525">
            <a:solidFill>
              <a:schemeClr val="tx2">
                <a:lumMod val="75000"/>
                <a:alpha val="74000"/>
              </a:schemeClr>
            </a:solidFill>
            <a:miter lim="800000"/>
            <a:headEnd/>
            <a:tailEnd/>
          </a:ln>
          <a:effectLst/>
          <a:extLst/>
        </p:spPr>
        <p:txBody>
          <a:bodyPr vert="eaVert" wrap="square" lIns="0" tIns="0" rIns="0" bIns="0" numCol="1" rtlCol="0" anchor="ctr" anchorCtr="0" compatLnSpc="1">
            <a:prstTxWarp prst="textNoShape">
              <a:avLst/>
            </a:prstTxWarp>
            <a:noAutofit/>
          </a:bodyPr>
          <a:lstStyle/>
          <a:p>
            <a:pPr algn="ctr" eaLnBrk="0" hangingPunct="0">
              <a:lnSpc>
                <a:spcPts val="2467"/>
              </a:lnSpc>
            </a:pP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 素 社 会 元 年</a:t>
            </a:r>
          </a:p>
        </p:txBody>
      </p:sp>
      <p:sp>
        <p:nvSpPr>
          <p:cNvPr id="175" name="角丸四角形 174"/>
          <p:cNvSpPr/>
          <p:nvPr/>
        </p:nvSpPr>
        <p:spPr bwMode="auto">
          <a:xfrm>
            <a:off x="8669041" y="1607513"/>
            <a:ext cx="5192289" cy="448732"/>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極端な気象現象、熱中症、食料や水不足問題など、</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私たちの生活に深刻な影響をもたらす地球温暖化問題</a:t>
            </a:r>
          </a:p>
        </p:txBody>
      </p:sp>
      <p:sp>
        <p:nvSpPr>
          <p:cNvPr id="176" name="円/楕円 175"/>
          <p:cNvSpPr>
            <a:spLocks noChangeAspect="1"/>
          </p:cNvSpPr>
          <p:nvPr/>
        </p:nvSpPr>
        <p:spPr bwMode="auto">
          <a:xfrm>
            <a:off x="9311283" y="2106464"/>
            <a:ext cx="3811222" cy="506854"/>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温室効果ガス排出縮減が</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喫緊かつ重要課題</a:t>
            </a:r>
          </a:p>
        </p:txBody>
      </p:sp>
      <p:grpSp>
        <p:nvGrpSpPr>
          <p:cNvPr id="1036" name="グループ化 1035"/>
          <p:cNvGrpSpPr/>
          <p:nvPr/>
        </p:nvGrpSpPr>
        <p:grpSpPr>
          <a:xfrm>
            <a:off x="8172699" y="2132085"/>
            <a:ext cx="4716391" cy="2788577"/>
            <a:chOff x="7983772" y="1326967"/>
            <a:chExt cx="4695021" cy="2866660"/>
          </a:xfrm>
        </p:grpSpPr>
        <p:cxnSp>
          <p:nvCxnSpPr>
            <p:cNvPr id="1025" name="直線コネクタ 1024"/>
            <p:cNvCxnSpPr/>
            <p:nvPr/>
          </p:nvCxnSpPr>
          <p:spPr>
            <a:xfrm>
              <a:off x="9317873" y="1966847"/>
              <a:ext cx="434549" cy="395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10351815" y="2392436"/>
              <a:ext cx="530402" cy="1203519"/>
            </a:xfrm>
            <a:prstGeom prst="line">
              <a:avLst/>
            </a:prstGeom>
            <a:ln w="63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35" name="グループ化 1034"/>
            <p:cNvGrpSpPr/>
            <p:nvPr/>
          </p:nvGrpSpPr>
          <p:grpSpPr>
            <a:xfrm>
              <a:off x="7983772" y="1326967"/>
              <a:ext cx="4695021" cy="2866660"/>
              <a:chOff x="7983772" y="1326967"/>
              <a:chExt cx="4695021" cy="2866660"/>
            </a:xfrm>
          </p:grpSpPr>
          <p:sp>
            <p:nvSpPr>
              <p:cNvPr id="200" name="角丸四角形 199"/>
              <p:cNvSpPr/>
              <p:nvPr/>
            </p:nvSpPr>
            <p:spPr bwMode="auto">
              <a:xfrm>
                <a:off x="8628907" y="3977603"/>
                <a:ext cx="805985" cy="216024"/>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201" name="角丸四角形 200"/>
              <p:cNvSpPr/>
              <p:nvPr/>
            </p:nvSpPr>
            <p:spPr bwMode="auto">
              <a:xfrm>
                <a:off x="9775815" y="3977602"/>
                <a:ext cx="750634" cy="21600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202" name="角丸四角形 201"/>
              <p:cNvSpPr/>
              <p:nvPr/>
            </p:nvSpPr>
            <p:spPr bwMode="auto">
              <a:xfrm>
                <a:off x="10851041" y="3977603"/>
                <a:ext cx="701631" cy="216024"/>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p>
            </p:txBody>
          </p:sp>
          <p:grpSp>
            <p:nvGrpSpPr>
              <p:cNvPr id="1034" name="グループ化 1033"/>
              <p:cNvGrpSpPr/>
              <p:nvPr/>
            </p:nvGrpSpPr>
            <p:grpSpPr>
              <a:xfrm>
                <a:off x="7983772" y="1326967"/>
                <a:ext cx="4695021" cy="2633193"/>
                <a:chOff x="7983772" y="1326967"/>
                <a:chExt cx="4695021" cy="2633193"/>
              </a:xfrm>
            </p:grpSpPr>
            <p:grpSp>
              <p:nvGrpSpPr>
                <p:cNvPr id="1032" name="グループ化 1031"/>
                <p:cNvGrpSpPr/>
                <p:nvPr/>
              </p:nvGrpSpPr>
              <p:grpSpPr>
                <a:xfrm>
                  <a:off x="7983772" y="1326967"/>
                  <a:ext cx="4695021" cy="2633193"/>
                  <a:chOff x="7983772" y="1326967"/>
                  <a:chExt cx="4695021" cy="2633193"/>
                </a:xfrm>
              </p:grpSpPr>
              <p:grpSp>
                <p:nvGrpSpPr>
                  <p:cNvPr id="190" name="グループ化 189"/>
                  <p:cNvGrpSpPr/>
                  <p:nvPr/>
                </p:nvGrpSpPr>
                <p:grpSpPr>
                  <a:xfrm>
                    <a:off x="7983772" y="1326967"/>
                    <a:ext cx="4695021" cy="2633193"/>
                    <a:chOff x="7697960" y="1542991"/>
                    <a:chExt cx="4695021" cy="2633193"/>
                  </a:xfrm>
                </p:grpSpPr>
                <p:sp>
                  <p:nvSpPr>
                    <p:cNvPr id="191" name="正方形/長方形 190"/>
                    <p:cNvSpPr/>
                    <p:nvPr/>
                  </p:nvSpPr>
                  <p:spPr bwMode="auto">
                    <a:xfrm>
                      <a:off x="8486459" y="2232008"/>
                      <a:ext cx="576000" cy="1944000"/>
                    </a:xfrm>
                    <a:prstGeom prst="rect">
                      <a:avLst/>
                    </a:prstGeom>
                    <a:solidFill>
                      <a:schemeClr val="bg1"/>
                    </a:solidFill>
                    <a:ln w="22225">
                      <a:solidFill>
                        <a:schemeClr val="accent1">
                          <a:lumMod val="75000"/>
                        </a:schemeClr>
                      </a:solid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4" name="グループ化 183"/>
                    <p:cNvGrpSpPr/>
                    <p:nvPr/>
                  </p:nvGrpSpPr>
                  <p:grpSpPr>
                    <a:xfrm>
                      <a:off x="9481386" y="2214125"/>
                      <a:ext cx="584617" cy="1962059"/>
                      <a:chOff x="9193354" y="2214125"/>
                      <a:chExt cx="584617" cy="1962059"/>
                    </a:xfrm>
                  </p:grpSpPr>
                  <p:sp>
                    <p:nvSpPr>
                      <p:cNvPr id="193" name="正方形/長方形 192"/>
                      <p:cNvSpPr/>
                      <p:nvPr/>
                    </p:nvSpPr>
                    <p:spPr bwMode="auto">
                      <a:xfrm>
                        <a:off x="9193354" y="2214125"/>
                        <a:ext cx="582071" cy="396048"/>
                      </a:xfrm>
                      <a:prstGeom prst="rect">
                        <a:avLst/>
                      </a:prstGeom>
                      <a:solidFill>
                        <a:schemeClr val="tx2">
                          <a:lumMod val="40000"/>
                          <a:lumOff val="60000"/>
                        </a:schemeClr>
                      </a:solidFill>
                      <a:ln w="222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正方形/長方形 191"/>
                      <p:cNvSpPr/>
                      <p:nvPr/>
                    </p:nvSpPr>
                    <p:spPr bwMode="auto">
                      <a:xfrm>
                        <a:off x="9201971" y="2592008"/>
                        <a:ext cx="576000" cy="1584176"/>
                      </a:xfrm>
                      <a:prstGeom prst="rect">
                        <a:avLst/>
                      </a:prstGeom>
                      <a:solidFill>
                        <a:schemeClr val="bg1"/>
                      </a:solidFill>
                      <a:ln w="22225">
                        <a:solidFill>
                          <a:schemeClr val="accent1">
                            <a:lumMod val="75000"/>
                          </a:schemeClr>
                        </a:solid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4" name="正方形/長方形 193"/>
                    <p:cNvSpPr/>
                    <p:nvPr/>
                  </p:nvSpPr>
                  <p:spPr bwMode="auto">
                    <a:xfrm>
                      <a:off x="10565229" y="3811979"/>
                      <a:ext cx="576000" cy="364029"/>
                    </a:xfrm>
                    <a:prstGeom prst="rect">
                      <a:avLst/>
                    </a:prstGeom>
                    <a:solidFill>
                      <a:schemeClr val="bg1"/>
                    </a:solidFill>
                    <a:ln w="22225">
                      <a:solidFill>
                        <a:schemeClr val="accent1">
                          <a:lumMod val="75000"/>
                        </a:schemeClr>
                      </a:solid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0" name="グループ化 179"/>
                    <p:cNvGrpSpPr/>
                    <p:nvPr/>
                  </p:nvGrpSpPr>
                  <p:grpSpPr>
                    <a:xfrm>
                      <a:off x="7697960" y="1542991"/>
                      <a:ext cx="4695021" cy="2633033"/>
                      <a:chOff x="7697960" y="1542991"/>
                      <a:chExt cx="4695021" cy="2633033"/>
                    </a:xfrm>
                  </p:grpSpPr>
                  <p:grpSp>
                    <p:nvGrpSpPr>
                      <p:cNvPr id="179" name="グループ化 178"/>
                      <p:cNvGrpSpPr/>
                      <p:nvPr/>
                    </p:nvGrpSpPr>
                    <p:grpSpPr>
                      <a:xfrm>
                        <a:off x="8127804" y="1908024"/>
                        <a:ext cx="4265177" cy="2268000"/>
                        <a:chOff x="8127804" y="1908024"/>
                        <a:chExt cx="4265177" cy="2268000"/>
                      </a:xfrm>
                    </p:grpSpPr>
                    <p:grpSp>
                      <p:nvGrpSpPr>
                        <p:cNvPr id="49" name="グループ化 48"/>
                        <p:cNvGrpSpPr/>
                        <p:nvPr/>
                      </p:nvGrpSpPr>
                      <p:grpSpPr>
                        <a:xfrm>
                          <a:off x="8164228" y="1908024"/>
                          <a:ext cx="4228753" cy="2268000"/>
                          <a:chOff x="8070299" y="1836016"/>
                          <a:chExt cx="3994967" cy="2268000"/>
                        </a:xfrm>
                      </p:grpSpPr>
                      <p:cxnSp>
                        <p:nvCxnSpPr>
                          <p:cNvPr id="22" name="直線コネクタ 21"/>
                          <p:cNvCxnSpPr/>
                          <p:nvPr/>
                        </p:nvCxnSpPr>
                        <p:spPr>
                          <a:xfrm>
                            <a:off x="8103907" y="1836016"/>
                            <a:ext cx="0" cy="226800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8070299" y="4104000"/>
                            <a:ext cx="3994967"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78" name="直線コネクタ 177"/>
                        <p:cNvCxnSpPr/>
                        <p:nvPr/>
                      </p:nvCxnSpPr>
                      <p:spPr>
                        <a:xfrm>
                          <a:off x="8127804" y="349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8127804" y="277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8127804" y="205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5" name="角丸四角形 184"/>
                      <p:cNvSpPr/>
                      <p:nvPr/>
                    </p:nvSpPr>
                    <p:spPr bwMode="auto">
                      <a:xfrm>
                        <a:off x="8020347" y="3344728"/>
                        <a:ext cx="91393" cy="273821"/>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角丸四角形 185"/>
                      <p:cNvSpPr/>
                      <p:nvPr/>
                    </p:nvSpPr>
                    <p:spPr bwMode="auto">
                      <a:xfrm>
                        <a:off x="7911804" y="2609287"/>
                        <a:ext cx="296832" cy="292769"/>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角丸四角形 186"/>
                      <p:cNvSpPr/>
                      <p:nvPr/>
                    </p:nvSpPr>
                    <p:spPr bwMode="auto">
                      <a:xfrm>
                        <a:off x="7892652" y="1890357"/>
                        <a:ext cx="296832" cy="292769"/>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角丸四角形 187"/>
                      <p:cNvSpPr/>
                      <p:nvPr/>
                    </p:nvSpPr>
                    <p:spPr bwMode="auto">
                      <a:xfrm>
                        <a:off x="7697960" y="1542991"/>
                        <a:ext cx="933884" cy="292769"/>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億ﾄﾝ</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CO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換算</a:t>
                        </a:r>
                      </a:p>
                    </p:txBody>
                  </p:sp>
                </p:grpSp>
              </p:grpSp>
              <p:sp>
                <p:nvSpPr>
                  <p:cNvPr id="1030" name="下矢印 1029"/>
                  <p:cNvSpPr/>
                  <p:nvPr/>
                </p:nvSpPr>
                <p:spPr bwMode="auto">
                  <a:xfrm>
                    <a:off x="10349269" y="1999380"/>
                    <a:ext cx="322715" cy="398999"/>
                  </a:xfrm>
                  <a:prstGeom prst="downArrow">
                    <a:avLst/>
                  </a:prstGeom>
                  <a:gradFill>
                    <a:gsLst>
                      <a:gs pos="0">
                        <a:srgbClr val="FF0066"/>
                      </a:gs>
                      <a:gs pos="50000">
                        <a:srgbClr val="FF99CC"/>
                      </a:gs>
                      <a:gs pos="100000">
                        <a:schemeClr val="accent2">
                          <a:lumMod val="20000"/>
                          <a:lumOff val="80000"/>
                          <a:alpha val="99000"/>
                        </a:schemeClr>
                      </a:gs>
                    </a:gsLst>
                    <a:lin ang="16200000" scaled="1"/>
                  </a:gradFill>
                  <a:ln>
                    <a:noFill/>
                  </a:ln>
                  <a:effectLst/>
                  <a:extLst/>
                </p:spPr>
                <p:txBody>
                  <a:bodyPr vert="horz" wrap="square" lIns="91429" tIns="45715" rIns="91429" bIns="45715"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下矢印 210"/>
                  <p:cNvSpPr/>
                  <p:nvPr/>
                </p:nvSpPr>
                <p:spPr bwMode="auto">
                  <a:xfrm>
                    <a:off x="10792966" y="1979776"/>
                    <a:ext cx="631528" cy="1616178"/>
                  </a:xfrm>
                  <a:prstGeom prst="downArrow">
                    <a:avLst>
                      <a:gd name="adj1" fmla="val 50000"/>
                      <a:gd name="adj2" fmla="val 33912"/>
                    </a:avLst>
                  </a:prstGeom>
                  <a:gradFill flip="none" rotWithShape="1">
                    <a:gsLst>
                      <a:gs pos="0">
                        <a:srgbClr val="FF0066"/>
                      </a:gs>
                      <a:gs pos="50000">
                        <a:srgbClr val="FF99CC">
                          <a:alpha val="41000"/>
                        </a:srgbClr>
                      </a:gs>
                      <a:gs pos="89000">
                        <a:srgbClr val="F9BBD4">
                          <a:alpha val="16000"/>
                        </a:srgbClr>
                      </a:gs>
                      <a:gs pos="100000">
                        <a:schemeClr val="accent2">
                          <a:lumMod val="20000"/>
                          <a:lumOff val="80000"/>
                          <a:alpha val="0"/>
                        </a:schemeClr>
                      </a:gs>
                    </a:gsLst>
                    <a:lin ang="16200000" scaled="1"/>
                    <a:tileRect/>
                  </a:gra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5" name="角丸四角形 214"/>
                <p:cNvSpPr/>
                <p:nvPr/>
              </p:nvSpPr>
              <p:spPr bwMode="auto">
                <a:xfrm>
                  <a:off x="9417406" y="1979776"/>
                  <a:ext cx="1154068" cy="40260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26%</a:t>
                  </a:r>
                </a:p>
                <a:p>
                  <a:pPr algn="ctr" eaLnBrk="0" hangingPunct="0">
                    <a:lnSpc>
                      <a:spcPts val="1481"/>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比）</a:t>
                  </a:r>
                </a:p>
              </p:txBody>
            </p:sp>
            <p:sp>
              <p:nvSpPr>
                <p:cNvPr id="216" name="角丸四角形 215"/>
                <p:cNvSpPr/>
                <p:nvPr/>
              </p:nvSpPr>
              <p:spPr bwMode="auto">
                <a:xfrm>
                  <a:off x="10564314" y="2855139"/>
                  <a:ext cx="1154068" cy="40260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80%</a:t>
                  </a:r>
                </a:p>
              </p:txBody>
            </p:sp>
          </p:grpSp>
        </p:grpSp>
        <p:sp>
          <p:nvSpPr>
            <p:cNvPr id="209" name="角丸四角形 208"/>
            <p:cNvSpPr/>
            <p:nvPr/>
          </p:nvSpPr>
          <p:spPr bwMode="auto">
            <a:xfrm>
              <a:off x="8485544" y="2675117"/>
              <a:ext cx="1308786" cy="3280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800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万トン</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（現状）</a:t>
              </a:r>
            </a:p>
          </p:txBody>
        </p:sp>
        <p:sp>
          <p:nvSpPr>
            <p:cNvPr id="212" name="角丸四角形 211"/>
            <p:cNvSpPr/>
            <p:nvPr/>
          </p:nvSpPr>
          <p:spPr bwMode="auto">
            <a:xfrm>
              <a:off x="9489087" y="3043624"/>
              <a:ext cx="1393129" cy="107612"/>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4192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万トン</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 name="Rectangle 3"/>
          <p:cNvSpPr>
            <a:spLocks noChangeArrowheads="1"/>
          </p:cNvSpPr>
          <p:nvPr/>
        </p:nvSpPr>
        <p:spPr bwMode="auto">
          <a:xfrm>
            <a:off x="411037" y="5982658"/>
            <a:ext cx="557959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水素の利活用を抜本的に拡げることで、温室効果ガスの削減</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、様々な社会課題の解決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できる可能性</a:t>
            </a:r>
          </a:p>
        </p:txBody>
      </p:sp>
      <p:grpSp>
        <p:nvGrpSpPr>
          <p:cNvPr id="5" name="グループ化 4"/>
          <p:cNvGrpSpPr/>
          <p:nvPr/>
        </p:nvGrpSpPr>
        <p:grpSpPr>
          <a:xfrm>
            <a:off x="560737" y="7029331"/>
            <a:ext cx="5160414" cy="1883989"/>
            <a:chOff x="497261" y="7140859"/>
            <a:chExt cx="4968328" cy="2176248"/>
          </a:xfrm>
        </p:grpSpPr>
        <p:sp>
          <p:nvSpPr>
            <p:cNvPr id="1048" name="円/楕円 1047"/>
            <p:cNvSpPr/>
            <p:nvPr/>
          </p:nvSpPr>
          <p:spPr bwMode="auto">
            <a:xfrm>
              <a:off x="1428341" y="7359072"/>
              <a:ext cx="3206857" cy="1299773"/>
            </a:xfrm>
            <a:prstGeom prst="ellipse">
              <a:avLst/>
            </a:prstGeom>
            <a:gradFill>
              <a:gsLst>
                <a:gs pos="0">
                  <a:schemeClr val="accent1">
                    <a:lumMod val="40000"/>
                    <a:lumOff val="60000"/>
                    <a:alpha val="80000"/>
                  </a:schemeClr>
                </a:gs>
                <a:gs pos="50000">
                  <a:schemeClr val="tx2">
                    <a:lumMod val="60000"/>
                    <a:lumOff val="40000"/>
                    <a:alpha val="86000"/>
                  </a:schemeClr>
                </a:gs>
                <a:gs pos="100000">
                  <a:schemeClr val="accent5">
                    <a:lumMod val="75000"/>
                  </a:schemeClr>
                </a:gs>
              </a:gsLst>
              <a:path path="circle">
                <a:fillToRect l="50000" t="50000" r="50000" b="50000"/>
              </a:path>
            </a:gradFill>
            <a:ln w="9525">
              <a:noFill/>
              <a:miter lim="800000"/>
              <a:headEnd/>
              <a:tailEnd/>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4" name="円/楕円 243"/>
            <p:cNvSpPr/>
            <p:nvPr/>
          </p:nvSpPr>
          <p:spPr bwMode="auto">
            <a:xfrm>
              <a:off x="768697" y="8086904"/>
              <a:ext cx="2990793" cy="1230203"/>
            </a:xfrm>
            <a:prstGeom prst="ellipse">
              <a:avLst/>
            </a:prstGeom>
            <a:gradFill>
              <a:gsLst>
                <a:gs pos="0">
                  <a:schemeClr val="accent2">
                    <a:lumMod val="20000"/>
                    <a:lumOff val="80000"/>
                    <a:alpha val="80000"/>
                  </a:schemeClr>
                </a:gs>
                <a:gs pos="50000">
                  <a:schemeClr val="accent2">
                    <a:lumMod val="60000"/>
                    <a:lumOff val="40000"/>
                    <a:alpha val="70000"/>
                  </a:schemeClr>
                </a:gs>
                <a:gs pos="100000">
                  <a:schemeClr val="accent2">
                    <a:lumMod val="60000"/>
                    <a:lumOff val="40000"/>
                    <a:alpha val="40000"/>
                  </a:schemeClr>
                </a:gs>
              </a:gsLst>
              <a:path path="circle">
                <a:fillToRect l="50000" t="50000" r="50000" b="50000"/>
              </a:path>
            </a:gradFill>
            <a:ln w="9525">
              <a:noFill/>
              <a:miter lim="800000"/>
              <a:headEnd/>
              <a:tailEnd/>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円/楕円 244"/>
            <p:cNvSpPr/>
            <p:nvPr/>
          </p:nvSpPr>
          <p:spPr bwMode="auto">
            <a:xfrm>
              <a:off x="2580082" y="8066980"/>
              <a:ext cx="2870045" cy="1250127"/>
            </a:xfrm>
            <a:prstGeom prst="ellipse">
              <a:avLst/>
            </a:prstGeom>
            <a:gradFill>
              <a:gsLst>
                <a:gs pos="0">
                  <a:schemeClr val="accent3">
                    <a:lumMod val="20000"/>
                    <a:lumOff val="80000"/>
                    <a:alpha val="80000"/>
                  </a:schemeClr>
                </a:gs>
                <a:gs pos="50000">
                  <a:schemeClr val="accent3">
                    <a:lumMod val="75000"/>
                    <a:alpha val="70000"/>
                  </a:schemeClr>
                </a:gs>
                <a:gs pos="100000">
                  <a:schemeClr val="accent3">
                    <a:lumMod val="75000"/>
                    <a:alpha val="25000"/>
                  </a:schemeClr>
                </a:gs>
              </a:gsLst>
              <a:path path="circle">
                <a:fillToRect l="50000" t="50000" r="50000" b="50000"/>
              </a:path>
            </a:gradFill>
            <a:ln w="9525">
              <a:noFill/>
              <a:miter lim="800000"/>
              <a:headEnd/>
              <a:tailEnd/>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角丸四角形 245"/>
            <p:cNvSpPr/>
            <p:nvPr/>
          </p:nvSpPr>
          <p:spPr bwMode="auto">
            <a:xfrm>
              <a:off x="2513485" y="7140859"/>
              <a:ext cx="1008000" cy="396167"/>
            </a:xfrm>
            <a:prstGeom prst="roundRect">
              <a:avLst>
                <a:gd name="adj" fmla="val 30774"/>
              </a:avLst>
            </a:prstGeom>
            <a:solidFill>
              <a:schemeClr val="tx2">
                <a:lumMod val="50000"/>
              </a:schemeClr>
            </a:soli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低炭素社会</a:t>
              </a: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7" name="角丸四角形 246"/>
            <p:cNvSpPr/>
            <p:nvPr/>
          </p:nvSpPr>
          <p:spPr bwMode="auto">
            <a:xfrm>
              <a:off x="4457589" y="8910749"/>
              <a:ext cx="1008000" cy="396167"/>
            </a:xfrm>
            <a:prstGeom prst="roundRect">
              <a:avLst>
                <a:gd name="adj" fmla="val 30774"/>
              </a:avLst>
            </a:prstGeom>
            <a:solidFill>
              <a:schemeClr val="tx2">
                <a:lumMod val="50000"/>
              </a:schemeClr>
            </a:soli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a:t>
              </a: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8" name="角丸四角形 247"/>
            <p:cNvSpPr/>
            <p:nvPr/>
          </p:nvSpPr>
          <p:spPr bwMode="auto">
            <a:xfrm>
              <a:off x="497261" y="8920940"/>
              <a:ext cx="1008000" cy="396167"/>
            </a:xfrm>
            <a:prstGeom prst="roundRect">
              <a:avLst>
                <a:gd name="adj" fmla="val 30774"/>
              </a:avLst>
            </a:prstGeom>
            <a:solidFill>
              <a:schemeClr val="tx2">
                <a:lumMod val="50000"/>
              </a:schemeClr>
            </a:soli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地産地消</a:t>
              </a: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角丸四角形 230"/>
            <p:cNvSpPr/>
            <p:nvPr/>
          </p:nvSpPr>
          <p:spPr bwMode="auto">
            <a:xfrm>
              <a:off x="1793294" y="8077962"/>
              <a:ext cx="990527" cy="396167"/>
            </a:xfrm>
            <a:prstGeom prst="roundRect">
              <a:avLst>
                <a:gd name="adj" fmla="val 30774"/>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創エネ</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bwMode="auto">
            <a:xfrm>
              <a:off x="1407921" y="8528496"/>
              <a:ext cx="1609508" cy="431109"/>
            </a:xfrm>
            <a:prstGeom prst="roundRect">
              <a:avLst>
                <a:gd name="adj" fmla="val 30774"/>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色々なところから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水素エネルギー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を取り出せる</a:t>
              </a:r>
            </a:p>
          </p:txBody>
        </p:sp>
        <p:sp>
          <p:nvSpPr>
            <p:cNvPr id="233" name="角丸四角形 232"/>
            <p:cNvSpPr/>
            <p:nvPr/>
          </p:nvSpPr>
          <p:spPr bwMode="auto">
            <a:xfrm>
              <a:off x="2611801" y="7452650"/>
              <a:ext cx="862431" cy="414107"/>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エコ</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bwMode="auto">
            <a:xfrm>
              <a:off x="2287878" y="7730620"/>
              <a:ext cx="1492233" cy="581682"/>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使用時にＣＯ</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p>
            <a:p>
              <a:pPr algn="ctr" eaLnBrk="0" hangingPunct="0">
                <a:lnSpc>
                  <a:spcPts val="1678"/>
                </a:lnSpc>
              </a:pP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を排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出しない</a:t>
              </a:r>
            </a:p>
          </p:txBody>
        </p:sp>
        <p:sp>
          <p:nvSpPr>
            <p:cNvPr id="234" name="角丸四角形 233"/>
            <p:cNvSpPr/>
            <p:nvPr/>
          </p:nvSpPr>
          <p:spPr bwMode="auto">
            <a:xfrm>
              <a:off x="3564087" y="8010773"/>
              <a:ext cx="896770" cy="420302"/>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蓄エネ</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bwMode="auto">
            <a:xfrm>
              <a:off x="3651670" y="8218889"/>
              <a:ext cx="1742024" cy="740714"/>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長期貯蔵・輸送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に適する</a:t>
              </a:r>
            </a:p>
          </p:txBody>
        </p:sp>
        <p:sp>
          <p:nvSpPr>
            <p:cNvPr id="43" name="角丸四角形 42"/>
            <p:cNvSpPr/>
            <p:nvPr/>
          </p:nvSpPr>
          <p:spPr bwMode="auto">
            <a:xfrm>
              <a:off x="2481597" y="8375278"/>
              <a:ext cx="1226506" cy="260673"/>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省エネ</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角丸四角形 231"/>
            <p:cNvSpPr/>
            <p:nvPr/>
          </p:nvSpPr>
          <p:spPr bwMode="auto">
            <a:xfrm>
              <a:off x="2748844" y="8635952"/>
              <a:ext cx="1175283" cy="618511"/>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エネルギー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効率が高い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（燃料電池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9" name="右矢印 248"/>
          <p:cNvSpPr/>
          <p:nvPr/>
        </p:nvSpPr>
        <p:spPr bwMode="auto">
          <a:xfrm>
            <a:off x="6189651" y="5923023"/>
            <a:ext cx="493524" cy="2738805"/>
          </a:xfrm>
          <a:prstGeom prst="rightArrow">
            <a:avLst>
              <a:gd name="adj1" fmla="val 50000"/>
              <a:gd name="adj2" fmla="val 100000"/>
            </a:avLst>
          </a:prstGeom>
          <a:solidFill>
            <a:schemeClr val="tx2">
              <a:lumMod val="60000"/>
              <a:lumOff val="40000"/>
            </a:schemeClr>
          </a:soli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角丸四角形 249"/>
          <p:cNvSpPr/>
          <p:nvPr/>
        </p:nvSpPr>
        <p:spPr bwMode="auto">
          <a:xfrm>
            <a:off x="343332" y="1709675"/>
            <a:ext cx="6724190" cy="269028"/>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エネルギー（安定供給）と環境問題（地球温暖化）への対応は世界共通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課題であり、グローバル競争の中で我が国が主導権を握りうる分野</a:t>
            </a:r>
          </a:p>
        </p:txBody>
      </p:sp>
      <p:sp>
        <p:nvSpPr>
          <p:cNvPr id="151" name="角丸四角形 150"/>
          <p:cNvSpPr/>
          <p:nvPr/>
        </p:nvSpPr>
        <p:spPr bwMode="auto">
          <a:xfrm>
            <a:off x="10070010" y="3168532"/>
            <a:ext cx="983008" cy="234076"/>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〔COP21〕</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角丸四角形 151"/>
          <p:cNvSpPr/>
          <p:nvPr/>
        </p:nvSpPr>
        <p:spPr bwMode="auto">
          <a:xfrm>
            <a:off x="10856248" y="3263286"/>
            <a:ext cx="1129124" cy="5713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第四次環境</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基本計画</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a:xfrm>
            <a:off x="186660" y="5546424"/>
            <a:ext cx="5459815" cy="372372"/>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8990" tIns="29496" rIns="58990" bIns="29496" anchor="ctr">
            <a:spAutoFit/>
          </a:bodyPr>
          <a:lstStyle/>
          <a:p>
            <a:pPr defTabSz="1317269">
              <a:defRPr/>
            </a:pPr>
            <a:r>
              <a:rPr lang="ja-JP" altLang="en-US" sz="1800" b="1" dirty="0">
                <a:latin typeface="Meiryo UI" pitchFamily="50" charset="-128"/>
                <a:ea typeface="Meiryo UI" pitchFamily="50" charset="-128"/>
                <a:cs typeface="Meiryo UI" pitchFamily="50" charset="-128"/>
              </a:rPr>
              <a:t>社会課題の解決に貢献する有望市場としての水素</a:t>
            </a:r>
          </a:p>
        </p:txBody>
      </p:sp>
      <p:sp>
        <p:nvSpPr>
          <p:cNvPr id="153" name="角丸四角形 152"/>
          <p:cNvSpPr/>
          <p:nvPr/>
        </p:nvSpPr>
        <p:spPr>
          <a:xfrm>
            <a:off x="186659" y="9118801"/>
            <a:ext cx="4861479" cy="372372"/>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8990" tIns="29496" rIns="58990" bIns="29496" anchor="ctr">
            <a:spAutoFit/>
          </a:bodyPr>
          <a:lstStyle/>
          <a:p>
            <a:pPr defTabSz="1317269">
              <a:defRPr/>
            </a:pPr>
            <a:r>
              <a:rPr lang="ja-JP" altLang="en-US" sz="1800" b="1" dirty="0">
                <a:latin typeface="Meiryo UI" pitchFamily="50" charset="-128"/>
                <a:ea typeface="Meiryo UI" pitchFamily="50" charset="-128"/>
                <a:cs typeface="Meiryo UI" pitchFamily="50" charset="-128"/>
              </a:rPr>
              <a:t>大阪の強みを活かせる産業分野としての水素</a:t>
            </a:r>
          </a:p>
        </p:txBody>
      </p:sp>
      <p:sp>
        <p:nvSpPr>
          <p:cNvPr id="154" name="Rectangle 3"/>
          <p:cNvSpPr>
            <a:spLocks noChangeArrowheads="1"/>
          </p:cNvSpPr>
          <p:nvPr/>
        </p:nvSpPr>
        <p:spPr bwMode="auto">
          <a:xfrm>
            <a:off x="440846" y="9683838"/>
            <a:ext cx="5579590" cy="70039"/>
          </a:xfrm>
          <a:prstGeom prst="rect">
            <a:avLst/>
          </a:prstGeom>
          <a:solidFill>
            <a:srgbClr val="92D050">
              <a:alpha val="76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700" b="1" dirty="0">
                <a:latin typeface="Meiryo UI" panose="020B0604030504040204" pitchFamily="50" charset="-128"/>
                <a:ea typeface="Meiryo UI" panose="020B0604030504040204" pitchFamily="50" charset="-128"/>
                <a:cs typeface="Meiryo UI" panose="020B0604030504040204" pitchFamily="50" charset="-128"/>
              </a:rPr>
              <a:t>先進的に取り組んでいる企業の存在</a:t>
            </a:r>
          </a:p>
        </p:txBody>
      </p:sp>
      <p:sp>
        <p:nvSpPr>
          <p:cNvPr id="156" name="Rectangle 3"/>
          <p:cNvSpPr>
            <a:spLocks noChangeArrowheads="1"/>
          </p:cNvSpPr>
          <p:nvPr/>
        </p:nvSpPr>
        <p:spPr bwMode="auto">
          <a:xfrm>
            <a:off x="413900" y="9964025"/>
            <a:ext cx="5579590" cy="70039"/>
          </a:xfrm>
          <a:prstGeom prst="rect">
            <a:avLst/>
          </a:prstGeom>
          <a:solidFill>
            <a:srgbClr val="92D050">
              <a:alpha val="76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700" b="1" dirty="0">
                <a:latin typeface="Meiryo UI" panose="020B0604030504040204" pitchFamily="50" charset="-128"/>
                <a:ea typeface="Meiryo UI" panose="020B0604030504040204" pitchFamily="50" charset="-128"/>
                <a:cs typeface="Meiryo UI" panose="020B0604030504040204" pitchFamily="50" charset="-128"/>
              </a:rPr>
              <a:t>高度な技術を有し、多様で厚みのある中小企業の集積</a:t>
            </a:r>
          </a:p>
        </p:txBody>
      </p:sp>
      <p:sp>
        <p:nvSpPr>
          <p:cNvPr id="157" name="角丸四角形 156"/>
          <p:cNvSpPr/>
          <p:nvPr/>
        </p:nvSpPr>
        <p:spPr bwMode="auto">
          <a:xfrm>
            <a:off x="12164995" y="9543736"/>
            <a:ext cx="3129649" cy="595330"/>
          </a:xfrm>
          <a:prstGeom prst="roundRect">
            <a:avLst>
              <a:gd name="adj" fmla="val 15247"/>
            </a:avLst>
          </a:prstGeom>
          <a:solidFill>
            <a:schemeClr val="bg1"/>
          </a:solidFill>
          <a:ln>
            <a:solidFill>
              <a:schemeClr val="tx2">
                <a:lumMod val="75000"/>
              </a:schemeClr>
            </a:solidFill>
          </a:ln>
          <a:effectLst/>
          <a:extLst/>
        </p:spPr>
        <p:txBody>
          <a:bodyPr vert="horz" wrap="square" lIns="0" tIns="142153" rIns="0" bIns="0" numCol="1" rtlCol="0" anchor="t" anchorCtr="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ビジネスの裾野が広く、高度なものづくり技術を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有する大阪において高い経済効果が期待</a:t>
            </a:r>
          </a:p>
        </p:txBody>
      </p:sp>
      <p:sp>
        <p:nvSpPr>
          <p:cNvPr id="158" name="角丸四角形 157"/>
          <p:cNvSpPr/>
          <p:nvPr/>
        </p:nvSpPr>
        <p:spPr bwMode="auto">
          <a:xfrm>
            <a:off x="6543981" y="9560300"/>
            <a:ext cx="2805852" cy="595330"/>
          </a:xfrm>
          <a:prstGeom prst="roundRect">
            <a:avLst>
              <a:gd name="adj" fmla="val 15247"/>
            </a:avLst>
          </a:prstGeom>
          <a:solidFill>
            <a:schemeClr val="bg1"/>
          </a:solidFill>
          <a:ln>
            <a:solidFill>
              <a:schemeClr val="tx2">
                <a:lumMod val="75000"/>
              </a:schemeClr>
            </a:solidFill>
          </a:ln>
          <a:effectLst/>
          <a:extLst/>
        </p:spPr>
        <p:txBody>
          <a:bodyPr vert="horz" wrap="square" lIns="0" tIns="142153" rIns="0" bIns="0" numCol="1" rtlCol="0" anchor="t" anchorCtr="0" compatLnSpc="1">
            <a:prstTxWarp prst="textNoShape">
              <a:avLst/>
            </a:prstTxWarp>
            <a:noAutofit/>
          </a:bodyPr>
          <a:lstStyle/>
          <a:p>
            <a:pPr algn="ct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エネルギーセキュリティーの向上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非常時にも安心できる生活環境</a:t>
            </a:r>
          </a:p>
        </p:txBody>
      </p:sp>
      <p:sp>
        <p:nvSpPr>
          <p:cNvPr id="159" name="角丸四角形 158"/>
          <p:cNvSpPr/>
          <p:nvPr/>
        </p:nvSpPr>
        <p:spPr bwMode="auto">
          <a:xfrm>
            <a:off x="9460868" y="9560300"/>
            <a:ext cx="2561907" cy="595330"/>
          </a:xfrm>
          <a:prstGeom prst="roundRect">
            <a:avLst>
              <a:gd name="adj" fmla="val 15247"/>
            </a:avLst>
          </a:prstGeom>
          <a:solidFill>
            <a:schemeClr val="bg1"/>
          </a:solidFill>
          <a:ln>
            <a:solidFill>
              <a:schemeClr val="tx2">
                <a:lumMod val="75000"/>
              </a:schemeClr>
            </a:solidFill>
          </a:ln>
          <a:effectLst/>
          <a:extLst/>
        </p:spPr>
        <p:txBody>
          <a:bodyPr vert="horz" wrap="square" lIns="0" tIns="142153" rIns="0" bIns="0" numCol="1" rtlCol="0" anchor="t" anchorCtr="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クリーン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循環型エネルギーの獲得</a:t>
            </a:r>
          </a:p>
        </p:txBody>
      </p:sp>
      <p:sp>
        <p:nvSpPr>
          <p:cNvPr id="6" name="角丸四角形 5"/>
          <p:cNvSpPr/>
          <p:nvPr/>
        </p:nvSpPr>
        <p:spPr bwMode="auto">
          <a:xfrm>
            <a:off x="14293378" y="3023838"/>
            <a:ext cx="677009" cy="4086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96" name="角丸四角形 195"/>
          <p:cNvSpPr/>
          <p:nvPr/>
        </p:nvSpPr>
        <p:spPr bwMode="auto">
          <a:xfrm>
            <a:off x="13789322" y="1558424"/>
            <a:ext cx="1543245" cy="1470978"/>
          </a:xfrm>
          <a:prstGeom prst="roundRect">
            <a:avLst>
              <a:gd name="adj" fmla="val 10135"/>
            </a:avLst>
          </a:prstGeom>
          <a:noFill/>
          <a:ln>
            <a:solidFill>
              <a:schemeClr val="tx2">
                <a:lumMod val="75000"/>
              </a:schemeClr>
            </a:solidFill>
            <a:prstDash val="sysDash"/>
          </a:ln>
          <a:effectLst/>
          <a:extLst/>
        </p:spPr>
        <p:txBody>
          <a:bodyPr vert="horz" wrap="square" lIns="35539" tIns="0" rIns="0" bIns="0" numCol="1" rtlCol="0" anchor="ctr" anchorCtr="0" compatLnSpc="1">
            <a:prstTxWarp prst="textNoShape">
              <a:avLst/>
            </a:prstTxWarp>
            <a:noAutofit/>
          </a:bodyPr>
          <a:lstStyle/>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・エネルギー使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用量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見える化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・省エネ機器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普及促進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・エコカー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導入等の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温暖化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取組</a:t>
            </a:r>
          </a:p>
        </p:txBody>
      </p:sp>
      <p:sp>
        <p:nvSpPr>
          <p:cNvPr id="1037" name="ストライプ矢印 1036"/>
          <p:cNvSpPr/>
          <p:nvPr/>
        </p:nvSpPr>
        <p:spPr bwMode="auto">
          <a:xfrm>
            <a:off x="13047792" y="2549081"/>
            <a:ext cx="652873" cy="1297661"/>
          </a:xfrm>
          <a:prstGeom prst="stripedRightArrow">
            <a:avLst/>
          </a:prstGeom>
          <a:gradFill flip="none" rotWithShape="1">
            <a:gsLst>
              <a:gs pos="0">
                <a:schemeClr val="accent1">
                  <a:shade val="51000"/>
                  <a:satMod val="130000"/>
                </a:schemeClr>
              </a:gs>
              <a:gs pos="47000">
                <a:schemeClr val="accent1">
                  <a:shade val="93000"/>
                  <a:satMod val="130000"/>
                </a:schemeClr>
              </a:gs>
              <a:gs pos="100000">
                <a:schemeClr val="tx2">
                  <a:lumMod val="40000"/>
                  <a:lumOff val="60000"/>
                </a:schemeClr>
              </a:gs>
            </a:gsLst>
            <a:lin ang="10800000" scaled="1"/>
            <a:tileRect/>
          </a:gra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角丸四角形 180"/>
          <p:cNvSpPr/>
          <p:nvPr/>
        </p:nvSpPr>
        <p:spPr>
          <a:xfrm>
            <a:off x="6826450" y="9333635"/>
            <a:ext cx="2260458" cy="350194"/>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ＢＣＰ対応</a:t>
            </a:r>
          </a:p>
        </p:txBody>
      </p:sp>
      <p:sp>
        <p:nvSpPr>
          <p:cNvPr id="189" name="角丸四角形 188"/>
          <p:cNvSpPr/>
          <p:nvPr/>
        </p:nvSpPr>
        <p:spPr>
          <a:xfrm>
            <a:off x="9610453" y="9325997"/>
            <a:ext cx="2260458" cy="350194"/>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低炭素社会</a:t>
            </a:r>
          </a:p>
        </p:txBody>
      </p:sp>
      <p:sp>
        <p:nvSpPr>
          <p:cNvPr id="195" name="角丸四角形 194"/>
          <p:cNvSpPr/>
          <p:nvPr/>
        </p:nvSpPr>
        <p:spPr>
          <a:xfrm>
            <a:off x="12676924" y="9316250"/>
            <a:ext cx="2260458" cy="350194"/>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産業振興</a:t>
            </a:r>
          </a:p>
        </p:txBody>
      </p:sp>
      <p:sp>
        <p:nvSpPr>
          <p:cNvPr id="160" name="正方形/長方形 159"/>
          <p:cNvSpPr/>
          <p:nvPr/>
        </p:nvSpPr>
        <p:spPr>
          <a:xfrm>
            <a:off x="261450" y="522288"/>
            <a:ext cx="14896023" cy="616502"/>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44000" tIns="0" rIns="108000" bIns="0" rtlCol="0" anchor="ctr" anchorCtr="0">
            <a:noAutofit/>
          </a:bodyPr>
          <a:lstStyle/>
          <a:p>
            <a:pPr>
              <a:spcAft>
                <a:spcPts val="592"/>
              </a:spcAft>
              <a:defRPr/>
            </a:pPr>
            <a:r>
              <a:rPr lang="ja-JP" altLang="en-US" sz="1800" b="1" dirty="0" smtClean="0">
                <a:solidFill>
                  <a:schemeClr val="tx1"/>
                </a:solidFill>
                <a:latin typeface="Meiryo UI" pitchFamily="50" charset="-128"/>
                <a:ea typeface="Meiryo UI" pitchFamily="50" charset="-128"/>
                <a:cs typeface="Meiryo UI" pitchFamily="50" charset="-128"/>
              </a:rPr>
              <a:t>　　　　　　エネルギー</a:t>
            </a:r>
            <a:r>
              <a:rPr lang="ja-JP" altLang="en-US" sz="1800" b="1" dirty="0">
                <a:solidFill>
                  <a:schemeClr val="tx1"/>
                </a:solidFill>
                <a:latin typeface="Meiryo UI" pitchFamily="50" charset="-128"/>
                <a:ea typeface="Meiryo UI" pitchFamily="50" charset="-128"/>
                <a:cs typeface="Meiryo UI" pitchFamily="50" charset="-128"/>
              </a:rPr>
              <a:t>の多様な選択肢の一つとして、水素が活用されている「水素社会」の実現により、温室効果ガスの削減をはじめ多くの社会課題</a:t>
            </a:r>
            <a:r>
              <a:rPr lang="ja-JP" altLang="en-US" sz="1800" b="1" dirty="0" smtClean="0">
                <a:solidFill>
                  <a:schemeClr val="tx1"/>
                </a:solidFill>
                <a:latin typeface="Meiryo UI" pitchFamily="50" charset="-128"/>
                <a:ea typeface="Meiryo UI" pitchFamily="50" charset="-128"/>
                <a:cs typeface="Meiryo UI" pitchFamily="50" charset="-128"/>
              </a:rPr>
              <a:t>の</a:t>
            </a:r>
            <a:r>
              <a:rPr lang="en-US" altLang="ja-JP" sz="1800" b="1" dirty="0" smtClean="0">
                <a:solidFill>
                  <a:schemeClr val="tx1"/>
                </a:solidFill>
                <a:latin typeface="Meiryo UI" pitchFamily="50" charset="-128"/>
                <a:ea typeface="Meiryo UI" pitchFamily="50" charset="-128"/>
                <a:cs typeface="Meiryo UI" pitchFamily="50" charset="-128"/>
              </a:rPr>
              <a:t/>
            </a:r>
            <a:br>
              <a:rPr lang="en-US" altLang="ja-JP" sz="1800" b="1" dirty="0" smtClean="0">
                <a:solidFill>
                  <a:schemeClr val="tx1"/>
                </a:solidFill>
                <a:latin typeface="Meiryo UI" pitchFamily="50" charset="-128"/>
                <a:ea typeface="Meiryo UI" pitchFamily="50" charset="-128"/>
                <a:cs typeface="Meiryo UI" pitchFamily="50" charset="-128"/>
              </a:rPr>
            </a:br>
            <a:r>
              <a:rPr lang="ja-JP" altLang="en-US" sz="1800" b="1" dirty="0" smtClean="0">
                <a:solidFill>
                  <a:schemeClr val="tx1"/>
                </a:solidFill>
                <a:latin typeface="Meiryo UI" pitchFamily="50" charset="-128"/>
                <a:ea typeface="Meiryo UI" pitchFamily="50" charset="-128"/>
                <a:cs typeface="Meiryo UI" pitchFamily="50" charset="-128"/>
              </a:rPr>
              <a:t>　　　　</a:t>
            </a:r>
            <a:r>
              <a:rPr lang="ja-JP" altLang="en-US" sz="1800" b="1" smtClean="0">
                <a:solidFill>
                  <a:schemeClr val="tx1"/>
                </a:solidFill>
                <a:latin typeface="Meiryo UI" pitchFamily="50" charset="-128"/>
                <a:ea typeface="Meiryo UI" pitchFamily="50" charset="-128"/>
                <a:cs typeface="Meiryo UI" pitchFamily="50" charset="-128"/>
              </a:rPr>
              <a:t>　　解決</a:t>
            </a:r>
            <a:r>
              <a:rPr lang="ja-JP" altLang="en-US" sz="1800" b="1" dirty="0">
                <a:solidFill>
                  <a:schemeClr val="tx1"/>
                </a:solidFill>
                <a:latin typeface="Meiryo UI" pitchFamily="50" charset="-128"/>
                <a:ea typeface="Meiryo UI" pitchFamily="50" charset="-128"/>
                <a:cs typeface="Meiryo UI" pitchFamily="50" charset="-128"/>
              </a:rPr>
              <a:t>に貢献できる</a:t>
            </a:r>
            <a:r>
              <a:rPr lang="ja-JP" altLang="en-US" sz="1800" b="1" dirty="0" smtClean="0">
                <a:solidFill>
                  <a:schemeClr val="tx1"/>
                </a:solidFill>
                <a:latin typeface="Meiryo UI" pitchFamily="50" charset="-128"/>
                <a:ea typeface="Meiryo UI" pitchFamily="50" charset="-128"/>
                <a:cs typeface="Meiryo UI" pitchFamily="50" charset="-128"/>
              </a:rPr>
              <a:t>可能性</a:t>
            </a:r>
            <a:r>
              <a:rPr lang="ja-JP" altLang="en-US" sz="1800" b="1" dirty="0">
                <a:solidFill>
                  <a:schemeClr val="tx1"/>
                </a:solidFill>
                <a:latin typeface="Meiryo UI" pitchFamily="50" charset="-128"/>
                <a:ea typeface="Meiryo UI" pitchFamily="50" charset="-128"/>
                <a:cs typeface="Meiryo UI" pitchFamily="50" charset="-128"/>
              </a:rPr>
              <a:t>がある</a:t>
            </a:r>
            <a:endParaRPr lang="en-US" altLang="ja-JP" sz="1800" b="1" dirty="0">
              <a:solidFill>
                <a:schemeClr val="tx1"/>
              </a:solidFill>
              <a:latin typeface="Meiryo UI" pitchFamily="50" charset="-128"/>
              <a:ea typeface="Meiryo UI" pitchFamily="50" charset="-128"/>
              <a:cs typeface="Meiryo UI" pitchFamily="50" charset="-128"/>
            </a:endParaRPr>
          </a:p>
        </p:txBody>
      </p:sp>
      <p:sp>
        <p:nvSpPr>
          <p:cNvPr id="164" name="下矢印 163"/>
          <p:cNvSpPr/>
          <p:nvPr/>
        </p:nvSpPr>
        <p:spPr bwMode="auto">
          <a:xfrm>
            <a:off x="12106992" y="2754536"/>
            <a:ext cx="723281" cy="1938846"/>
          </a:xfrm>
          <a:prstGeom prst="downArrow">
            <a:avLst>
              <a:gd name="adj1" fmla="val 50000"/>
              <a:gd name="adj2" fmla="val 33912"/>
            </a:avLst>
          </a:prstGeom>
          <a:gradFill flip="none" rotWithShape="1">
            <a:gsLst>
              <a:gs pos="0">
                <a:srgbClr val="FF0066"/>
              </a:gs>
              <a:gs pos="50000">
                <a:srgbClr val="FF99CC">
                  <a:alpha val="41000"/>
                </a:srgbClr>
              </a:gs>
              <a:gs pos="89000">
                <a:srgbClr val="F9BBD4">
                  <a:alpha val="16000"/>
                </a:srgbClr>
              </a:gs>
              <a:gs pos="100000">
                <a:schemeClr val="accent2">
                  <a:lumMod val="20000"/>
                  <a:lumOff val="80000"/>
                  <a:alpha val="0"/>
                </a:schemeClr>
              </a:gs>
            </a:gsLst>
            <a:lin ang="16200000" scaled="1"/>
            <a:tileRect/>
          </a:gra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角丸四角形 154"/>
          <p:cNvSpPr/>
          <p:nvPr/>
        </p:nvSpPr>
        <p:spPr bwMode="auto">
          <a:xfrm>
            <a:off x="12107078" y="3402608"/>
            <a:ext cx="818148" cy="5713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パリ協定</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角丸四角形 176"/>
          <p:cNvSpPr/>
          <p:nvPr/>
        </p:nvSpPr>
        <p:spPr bwMode="auto">
          <a:xfrm>
            <a:off x="12061130" y="4712400"/>
            <a:ext cx="972000" cy="21014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世紀後半</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7" name="角丸四角形 196"/>
          <p:cNvSpPr/>
          <p:nvPr/>
        </p:nvSpPr>
        <p:spPr bwMode="auto">
          <a:xfrm>
            <a:off x="11940118" y="3906664"/>
            <a:ext cx="1129124" cy="5713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温室効果ガス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実質ゼロに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cxnSp>
        <p:nvCxnSpPr>
          <p:cNvPr id="198" name="直線コネクタ 197"/>
          <p:cNvCxnSpPr>
            <a:endCxn id="164" idx="2"/>
          </p:cNvCxnSpPr>
          <p:nvPr/>
        </p:nvCxnSpPr>
        <p:spPr>
          <a:xfrm>
            <a:off x="11625916" y="4360288"/>
            <a:ext cx="842717" cy="333094"/>
          </a:xfrm>
          <a:prstGeom prst="line">
            <a:avLst/>
          </a:prstGeom>
          <a:ln w="63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右矢印 16"/>
          <p:cNvSpPr/>
          <p:nvPr/>
        </p:nvSpPr>
        <p:spPr bwMode="auto">
          <a:xfrm>
            <a:off x="7092578" y="3114576"/>
            <a:ext cx="271106" cy="609015"/>
          </a:xfrm>
          <a:prstGeom prst="rightArrow">
            <a:avLst/>
          </a:prstGeom>
          <a:solidFill>
            <a:schemeClr val="tx2">
              <a:lumMod val="60000"/>
              <a:lumOff val="40000"/>
            </a:schemeClr>
          </a:solidFill>
          <a:ln>
            <a:noFill/>
          </a:ln>
          <a:effectLst/>
          <a:extLst/>
        </p:spPr>
        <p:txBody>
          <a:bodyPr vert="horz" wrap="square" lIns="90258" tIns="45129" rIns="90258" bIns="45129"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9" name="正方形/長方形 198"/>
          <p:cNvSpPr/>
          <p:nvPr/>
        </p:nvSpPr>
        <p:spPr>
          <a:xfrm>
            <a:off x="14926177" y="48104"/>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147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7815443" y="1418400"/>
            <a:ext cx="7553991" cy="6654358"/>
            <a:chOff x="144932" y="1541688"/>
            <a:chExt cx="7272808" cy="7067206"/>
          </a:xfrm>
        </p:grpSpPr>
        <p:sp>
          <p:nvSpPr>
            <p:cNvPr id="4" name="角丸四角形 3"/>
            <p:cNvSpPr/>
            <p:nvPr/>
          </p:nvSpPr>
          <p:spPr bwMode="auto">
            <a:xfrm>
              <a:off x="144932" y="1890094"/>
              <a:ext cx="7056784" cy="6699897"/>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a:spLocks noChangeAspect="1"/>
            </p:cNvSpPr>
            <p:nvPr/>
          </p:nvSpPr>
          <p:spPr bwMode="auto">
            <a:xfrm>
              <a:off x="793005" y="2595933"/>
              <a:ext cx="2592287" cy="1042138"/>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製造業事業所数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全国最多</a:t>
              </a:r>
            </a:p>
          </p:txBody>
        </p:sp>
        <p:sp>
          <p:nvSpPr>
            <p:cNvPr id="11" name="角丸四角形 10"/>
            <p:cNvSpPr/>
            <p:nvPr/>
          </p:nvSpPr>
          <p:spPr bwMode="auto">
            <a:xfrm>
              <a:off x="2017140" y="3397732"/>
              <a:ext cx="1752282" cy="435442"/>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年工業統計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（従業員４人以上の事業所）</a:t>
              </a:r>
            </a:p>
          </p:txBody>
        </p:sp>
        <p:sp>
          <p:nvSpPr>
            <p:cNvPr id="12" name="角丸四角形 11"/>
            <p:cNvSpPr/>
            <p:nvPr/>
          </p:nvSpPr>
          <p:spPr bwMode="auto">
            <a:xfrm>
              <a:off x="3776301" y="2313919"/>
              <a:ext cx="3641439" cy="1742432"/>
            </a:xfrm>
            <a:prstGeom prst="roundRect">
              <a:avLst>
                <a:gd name="adj" fmla="val 12827"/>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481"/>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＜部門別＞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金属製品・非鉄金属製造（</a:t>
              </a:r>
              <a:r>
                <a:rPr lang="ja-JP" altLang="en-US" sz="1200" b="1" dirty="0">
                  <a:latin typeface="HG創英角ｺﾞｼｯｸUB" panose="020B0909000000000000" pitchFamily="49" charset="-128"/>
                  <a:ea typeface="HG創英角ｺﾞｼｯｸUB" panose="020B0909000000000000" pitchFamily="49"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鉄鋼業（</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化学工業（</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はん用機械器具（</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電気機械器具製造（</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29" name="角丸四角形 28"/>
            <p:cNvSpPr/>
            <p:nvPr/>
          </p:nvSpPr>
          <p:spPr bwMode="auto">
            <a:xfrm>
              <a:off x="4356619" y="6096216"/>
              <a:ext cx="2995706" cy="3279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年工業統計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事業所数シェア（大阪府事業所数／全国事業所数）</a:t>
              </a:r>
            </a:p>
          </p:txBody>
        </p:sp>
        <p:grpSp>
          <p:nvGrpSpPr>
            <p:cNvPr id="17" name="グループ化 16"/>
            <p:cNvGrpSpPr/>
            <p:nvPr/>
          </p:nvGrpSpPr>
          <p:grpSpPr>
            <a:xfrm>
              <a:off x="5652319" y="4345563"/>
              <a:ext cx="1207700" cy="913855"/>
              <a:chOff x="16544257" y="1843840"/>
              <a:chExt cx="1725776" cy="1235672"/>
            </a:xfrm>
          </p:grpSpPr>
          <p:sp>
            <p:nvSpPr>
              <p:cNvPr id="27" name="角丸四角形 26"/>
              <p:cNvSpPr/>
              <p:nvPr/>
            </p:nvSpPr>
            <p:spPr bwMode="auto">
              <a:xfrm>
                <a:off x="17519928" y="1843840"/>
                <a:ext cx="750103" cy="212479"/>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東京</a:t>
                </a:r>
              </a:p>
            </p:txBody>
          </p:sp>
          <p:pic>
            <p:nvPicPr>
              <p:cNvPr id="1035"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6544257" y="1887414"/>
                <a:ext cx="1725776" cy="119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グループ化 20"/>
            <p:cNvGrpSpPr/>
            <p:nvPr/>
          </p:nvGrpSpPr>
          <p:grpSpPr>
            <a:xfrm>
              <a:off x="5714167" y="5253869"/>
              <a:ext cx="1245843" cy="863639"/>
              <a:chOff x="16629253" y="3596793"/>
              <a:chExt cx="1695433" cy="1078120"/>
            </a:xfrm>
          </p:grpSpPr>
          <p:sp>
            <p:nvSpPr>
              <p:cNvPr id="28" name="角丸四角形 27"/>
              <p:cNvSpPr/>
              <p:nvPr/>
            </p:nvSpPr>
            <p:spPr bwMode="auto">
              <a:xfrm>
                <a:off x="17748622" y="3596793"/>
                <a:ext cx="576064" cy="262436"/>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神奈川</a:t>
                </a:r>
              </a:p>
            </p:txBody>
          </p:sp>
          <p:pic>
            <p:nvPicPr>
              <p:cNvPr id="1036" name="Picture 1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7000"/>
                        </a14:imgEffect>
                      </a14:imgLayer>
                    </a14:imgProps>
                  </a:ext>
                  <a:ext uri="{28A0092B-C50C-407E-A947-70E740481C1C}">
                    <a14:useLocalDpi xmlns:a14="http://schemas.microsoft.com/office/drawing/2010/main" val="0"/>
                  </a:ext>
                </a:extLst>
              </a:blip>
              <a:srcRect/>
              <a:stretch>
                <a:fillRect/>
              </a:stretch>
            </p:blipFill>
            <p:spPr bwMode="auto">
              <a:xfrm>
                <a:off x="16629253" y="3598185"/>
                <a:ext cx="1555784" cy="107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3"/>
            <p:cNvSpPr>
              <a:spLocks noChangeArrowheads="1"/>
            </p:cNvSpPr>
            <p:nvPr/>
          </p:nvSpPr>
          <p:spPr bwMode="auto">
            <a:xfrm>
              <a:off x="549136" y="2250133"/>
              <a:ext cx="629254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国際競争力と経済活力の源泉となるものづくり中小企業の集積</a:t>
              </a:r>
            </a:p>
          </p:txBody>
        </p:sp>
        <p:sp>
          <p:nvSpPr>
            <p:cNvPr id="129" name="Rectangle 3"/>
            <p:cNvSpPr>
              <a:spLocks noChangeArrowheads="1"/>
            </p:cNvSpPr>
            <p:nvPr/>
          </p:nvSpPr>
          <p:spPr bwMode="auto">
            <a:xfrm>
              <a:off x="571424" y="3907566"/>
              <a:ext cx="634226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新たな技術・製品を次々と生み出すフルセット型の産業構造</a:t>
              </a:r>
            </a:p>
          </p:txBody>
        </p:sp>
        <p:sp>
          <p:nvSpPr>
            <p:cNvPr id="130" name="Rectangle 3"/>
            <p:cNvSpPr>
              <a:spLocks noChangeArrowheads="1"/>
            </p:cNvSpPr>
            <p:nvPr/>
          </p:nvSpPr>
          <p:spPr bwMode="auto">
            <a:xfrm>
              <a:off x="571424" y="6436908"/>
              <a:ext cx="634226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活発な研究開発活動</a:t>
              </a:r>
            </a:p>
          </p:txBody>
        </p:sp>
        <p:sp>
          <p:nvSpPr>
            <p:cNvPr id="131" name="円/楕円 130"/>
            <p:cNvSpPr>
              <a:spLocks noChangeAspect="1"/>
            </p:cNvSpPr>
            <p:nvPr/>
          </p:nvSpPr>
          <p:spPr bwMode="auto">
            <a:xfrm>
              <a:off x="474940" y="4406975"/>
              <a:ext cx="2639821" cy="1612766"/>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一つ一つの部品から</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最終製品まで、</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多様なものづくり企業が</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厚みをもって、</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バランス</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よく集積</a:t>
              </a:r>
            </a:p>
          </p:txBody>
        </p:sp>
        <p:grpSp>
          <p:nvGrpSpPr>
            <p:cNvPr id="26" name="グループ化 25"/>
            <p:cNvGrpSpPr/>
            <p:nvPr/>
          </p:nvGrpSpPr>
          <p:grpSpPr>
            <a:xfrm>
              <a:off x="3027198" y="6808871"/>
              <a:ext cx="3978489" cy="1800023"/>
              <a:chOff x="9850867" y="2055318"/>
              <a:chExt cx="4707451" cy="2239018"/>
            </a:xfrm>
          </p:grpSpPr>
          <p:pic>
            <p:nvPicPr>
              <p:cNvPr id="1027"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7000"/>
                        </a14:imgEffect>
                      </a14:imgLayer>
                    </a14:imgProps>
                  </a:ext>
                  <a:ext uri="{28A0092B-C50C-407E-A947-70E740481C1C}">
                    <a14:useLocalDpi xmlns:a14="http://schemas.microsoft.com/office/drawing/2010/main" val="0"/>
                  </a:ext>
                </a:extLst>
              </a:blip>
              <a:srcRect/>
              <a:stretch>
                <a:fillRect/>
              </a:stretch>
            </p:blipFill>
            <p:spPr bwMode="auto">
              <a:xfrm>
                <a:off x="9850867" y="2055318"/>
                <a:ext cx="4707451" cy="198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円/楕円 22"/>
              <p:cNvSpPr/>
              <p:nvPr/>
            </p:nvSpPr>
            <p:spPr bwMode="auto">
              <a:xfrm>
                <a:off x="12383622" y="2147851"/>
                <a:ext cx="288000" cy="1988601"/>
              </a:xfrm>
              <a:prstGeom prst="ellipse">
                <a:avLst/>
              </a:prstGeom>
              <a:noFill/>
              <a:ln w="41275">
                <a:solidFill>
                  <a:srgbClr val="C00000"/>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角丸四角形 134"/>
              <p:cNvSpPr/>
              <p:nvPr/>
            </p:nvSpPr>
            <p:spPr bwMode="auto">
              <a:xfrm>
                <a:off x="12600965" y="3998562"/>
                <a:ext cx="1940953" cy="295774"/>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086"/>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特許庁　総務部普及支援課調</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3" name="円/楕円 132"/>
            <p:cNvSpPr>
              <a:spLocks noChangeAspect="1"/>
            </p:cNvSpPr>
            <p:nvPr/>
          </p:nvSpPr>
          <p:spPr bwMode="auto">
            <a:xfrm>
              <a:off x="384814" y="6808870"/>
              <a:ext cx="2441147" cy="1392329"/>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中小企業数に対する特許出願企業数</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割合</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は年々増加</a:t>
              </a:r>
            </a:p>
          </p:txBody>
        </p:sp>
        <p:sp>
          <p:nvSpPr>
            <p:cNvPr id="6" name="角丸四角形 5"/>
            <p:cNvSpPr/>
            <p:nvPr/>
          </p:nvSpPr>
          <p:spPr>
            <a:xfrm>
              <a:off x="474940" y="1541688"/>
              <a:ext cx="6329507" cy="503121"/>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ja-JP" altLang="en-US" sz="2000" b="1" dirty="0">
                  <a:latin typeface="Meiryo UI" pitchFamily="50" charset="-128"/>
                  <a:ea typeface="Meiryo UI" pitchFamily="50" charset="-128"/>
                  <a:cs typeface="Meiryo UI" pitchFamily="50" charset="-128"/>
                </a:rPr>
                <a:t>高度な技術を有し、多様で厚みのある中小企業の集積</a:t>
              </a:r>
            </a:p>
          </p:txBody>
        </p:sp>
      </p:grpSp>
      <p:sp>
        <p:nvSpPr>
          <p:cNvPr id="138" name="タイトル 1"/>
          <p:cNvSpPr txBox="1">
            <a:spLocks/>
          </p:cNvSpPr>
          <p:nvPr/>
        </p:nvSpPr>
        <p:spPr>
          <a:xfrm>
            <a:off x="-37716" y="1"/>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策　定　の　背　景　～大阪のポテンシャル～</a:t>
            </a:r>
          </a:p>
        </p:txBody>
      </p:sp>
      <p:sp>
        <p:nvSpPr>
          <p:cNvPr id="158" name="正方形/長方形 157"/>
          <p:cNvSpPr/>
          <p:nvPr/>
        </p:nvSpPr>
        <p:spPr>
          <a:xfrm>
            <a:off x="271085" y="666304"/>
            <a:ext cx="14958397" cy="592588"/>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80000" tIns="0" rIns="180000" bIns="0" rtlCol="0" anchor="ctr" anchorCtr="0">
            <a:noAutofit/>
          </a:bodyPr>
          <a:lstStyle/>
          <a:p>
            <a:pPr>
              <a:spcAft>
                <a:spcPts val="592"/>
              </a:spcAft>
              <a:defRPr/>
            </a:pPr>
            <a:r>
              <a:rPr lang="ja-JP" altLang="en-US" sz="1800" b="1" dirty="0" smtClean="0">
                <a:solidFill>
                  <a:schemeClr val="tx1"/>
                </a:solidFill>
                <a:latin typeface="Meiryo UI" pitchFamily="50" charset="-128"/>
                <a:ea typeface="Meiryo UI" pitchFamily="50" charset="-128"/>
                <a:cs typeface="Meiryo UI" pitchFamily="50" charset="-128"/>
              </a:rPr>
              <a:t>水素関連分野に</a:t>
            </a:r>
            <a:r>
              <a:rPr lang="ja-JP" altLang="en-US" sz="1800" b="1" dirty="0">
                <a:solidFill>
                  <a:schemeClr val="tx1"/>
                </a:solidFill>
                <a:latin typeface="Meiryo UI" pitchFamily="50" charset="-128"/>
                <a:ea typeface="Meiryo UI" pitchFamily="50" charset="-128"/>
                <a:cs typeface="Meiryo UI" pitchFamily="50" charset="-128"/>
              </a:rPr>
              <a:t>先進的に</a:t>
            </a:r>
            <a:r>
              <a:rPr lang="ja-JP" altLang="en-US" sz="1800" b="1" dirty="0" smtClean="0">
                <a:solidFill>
                  <a:schemeClr val="tx1"/>
                </a:solidFill>
                <a:latin typeface="Meiryo UI" pitchFamily="50" charset="-128"/>
                <a:ea typeface="Meiryo UI" pitchFamily="50" charset="-128"/>
                <a:cs typeface="Meiryo UI" pitchFamily="50" charset="-128"/>
              </a:rPr>
              <a:t>取り組む企業や、高い</a:t>
            </a:r>
            <a:r>
              <a:rPr lang="ja-JP" altLang="en-US" sz="1800" b="1" dirty="0">
                <a:solidFill>
                  <a:schemeClr val="tx1"/>
                </a:solidFill>
                <a:latin typeface="Meiryo UI" pitchFamily="50" charset="-128"/>
                <a:ea typeface="Meiryo UI" pitchFamily="50" charset="-128"/>
                <a:cs typeface="Meiryo UI" pitchFamily="50" charset="-128"/>
              </a:rPr>
              <a:t>技術力</a:t>
            </a:r>
            <a:r>
              <a:rPr lang="ja-JP" altLang="en-US" sz="1800" b="1" dirty="0" smtClean="0">
                <a:solidFill>
                  <a:schemeClr val="tx1"/>
                </a:solidFill>
                <a:latin typeface="Meiryo UI" pitchFamily="50" charset="-128"/>
                <a:ea typeface="Meiryo UI" pitchFamily="50" charset="-128"/>
                <a:cs typeface="Meiryo UI" pitchFamily="50" charset="-128"/>
              </a:rPr>
              <a:t>を持つ多様で厚みのある中小企業が集積する大阪は</a:t>
            </a:r>
            <a:r>
              <a:rPr lang="ja-JP" altLang="en-US" sz="1800" b="1" dirty="0">
                <a:solidFill>
                  <a:schemeClr val="tx1"/>
                </a:solidFill>
                <a:latin typeface="Meiryo UI" pitchFamily="50" charset="-128"/>
                <a:ea typeface="Meiryo UI" pitchFamily="50" charset="-128"/>
                <a:cs typeface="Meiryo UI" pitchFamily="50" charset="-128"/>
              </a:rPr>
              <a:t>、多種多様な</a:t>
            </a:r>
            <a:r>
              <a:rPr lang="ja-JP" altLang="en-US" sz="1800" b="1" dirty="0" smtClean="0">
                <a:solidFill>
                  <a:schemeClr val="tx1"/>
                </a:solidFill>
                <a:latin typeface="Meiryo UI" pitchFamily="50" charset="-128"/>
                <a:ea typeface="Meiryo UI" pitchFamily="50" charset="-128"/>
                <a:cs typeface="Meiryo UI" pitchFamily="50" charset="-128"/>
              </a:rPr>
              <a:t>技術が集約される水素</a:t>
            </a:r>
            <a:r>
              <a:rPr lang="ja-JP" altLang="en-US" sz="1800" b="1" dirty="0">
                <a:solidFill>
                  <a:schemeClr val="tx1"/>
                </a:solidFill>
                <a:latin typeface="Meiryo UI" pitchFamily="50" charset="-128"/>
                <a:ea typeface="Meiryo UI" pitchFamily="50" charset="-128"/>
                <a:cs typeface="Meiryo UI" pitchFamily="50" charset="-128"/>
              </a:rPr>
              <a:t>エネルギー産業の発展に大きく貢献できる</a:t>
            </a:r>
            <a:endParaRPr lang="en-US" altLang="ja-JP" sz="1800" b="1" dirty="0">
              <a:solidFill>
                <a:schemeClr val="tx1"/>
              </a:solidFill>
              <a:latin typeface="Meiryo UI" pitchFamily="50" charset="-128"/>
              <a:ea typeface="Meiryo UI" pitchFamily="50" charset="-128"/>
              <a:cs typeface="Meiryo UI" pitchFamily="50" charset="-128"/>
            </a:endParaRPr>
          </a:p>
        </p:txBody>
      </p:sp>
      <p:grpSp>
        <p:nvGrpSpPr>
          <p:cNvPr id="22" name="グループ化 21"/>
          <p:cNvGrpSpPr/>
          <p:nvPr/>
        </p:nvGrpSpPr>
        <p:grpSpPr>
          <a:xfrm>
            <a:off x="186661" y="1418331"/>
            <a:ext cx="7363467" cy="6598133"/>
            <a:chOff x="7111242" y="1565221"/>
            <a:chExt cx="7089376" cy="6782889"/>
          </a:xfrm>
        </p:grpSpPr>
        <p:sp>
          <p:nvSpPr>
            <p:cNvPr id="116" name="Rectangle 3"/>
            <p:cNvSpPr>
              <a:spLocks noChangeArrowheads="1"/>
            </p:cNvSpPr>
            <p:nvPr/>
          </p:nvSpPr>
          <p:spPr bwMode="auto">
            <a:xfrm>
              <a:off x="12253137" y="6848998"/>
              <a:ext cx="1098883" cy="2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など多数</a:t>
              </a:r>
            </a:p>
          </p:txBody>
        </p:sp>
        <p:sp>
          <p:nvSpPr>
            <p:cNvPr id="140" name="角丸四角形 139"/>
            <p:cNvSpPr/>
            <p:nvPr/>
          </p:nvSpPr>
          <p:spPr bwMode="auto">
            <a:xfrm>
              <a:off x="7111242" y="1907168"/>
              <a:ext cx="7089376" cy="6440942"/>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7399274" y="1565221"/>
              <a:ext cx="6329507" cy="503121"/>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ja-JP" altLang="en-US" sz="2000" b="1" dirty="0" smtClean="0">
                  <a:latin typeface="Meiryo UI" pitchFamily="50" charset="-128"/>
                  <a:ea typeface="Meiryo UI" pitchFamily="50" charset="-128"/>
                  <a:cs typeface="Meiryo UI" pitchFamily="50" charset="-128"/>
                </a:rPr>
                <a:t>水素関連分野に</a:t>
              </a:r>
              <a:r>
                <a:rPr lang="ja-JP" altLang="en-US" sz="2000" b="1" dirty="0">
                  <a:latin typeface="Meiryo UI" pitchFamily="50" charset="-128"/>
                  <a:ea typeface="Meiryo UI" pitchFamily="50" charset="-128"/>
                  <a:cs typeface="Meiryo UI" pitchFamily="50" charset="-128"/>
                </a:rPr>
                <a:t>先進的に取り組んでいる企業の存在</a:t>
              </a:r>
            </a:p>
          </p:txBody>
        </p:sp>
        <p:sp>
          <p:nvSpPr>
            <p:cNvPr id="155" name="Rectangle 3"/>
            <p:cNvSpPr>
              <a:spLocks noChangeArrowheads="1"/>
            </p:cNvSpPr>
            <p:nvPr/>
          </p:nvSpPr>
          <p:spPr bwMode="auto">
            <a:xfrm>
              <a:off x="7266398" y="2141285"/>
              <a:ext cx="6771012" cy="75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水素エネルギーを活用する新たな製品・サービスの創出など、多くの企業の中核と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なって産業</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するリーディングカンパニーから、高度な技術で産業の基盤を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支える</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サポーティングインダストリー</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まで、水素エネルギー産業の先進企業が数多く集積</a:t>
              </a:r>
            </a:p>
          </p:txBody>
        </p:sp>
        <p:sp>
          <p:nvSpPr>
            <p:cNvPr id="16" name="二等辺三角形 15"/>
            <p:cNvSpPr/>
            <p:nvPr/>
          </p:nvSpPr>
          <p:spPr bwMode="auto">
            <a:xfrm>
              <a:off x="7975337" y="2789357"/>
              <a:ext cx="5061635" cy="4916481"/>
            </a:xfrm>
            <a:prstGeom prst="triangle">
              <a:avLst/>
            </a:prstGeom>
            <a:gradFill>
              <a:gsLst>
                <a:gs pos="25000">
                  <a:srgbClr val="00B050"/>
                </a:gs>
                <a:gs pos="0">
                  <a:srgbClr val="00B0F0"/>
                </a:gs>
                <a:gs pos="75000">
                  <a:schemeClr val="accent2">
                    <a:lumMod val="40000"/>
                    <a:lumOff val="60000"/>
                  </a:schemeClr>
                </a:gs>
                <a:gs pos="50000">
                  <a:srgbClr val="FFFF00"/>
                </a:gs>
                <a:gs pos="100000">
                  <a:schemeClr val="accent6">
                    <a:lumMod val="75000"/>
                  </a:schemeClr>
                </a:gs>
              </a:gsLst>
              <a:lin ang="5400000" scaled="0"/>
            </a:gradFill>
            <a:ln>
              <a:noFill/>
            </a:ln>
            <a:effectLst>
              <a:softEdge rad="190500"/>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Rectangle 3"/>
            <p:cNvSpPr>
              <a:spLocks noChangeArrowheads="1"/>
            </p:cNvSpPr>
            <p:nvPr/>
          </p:nvSpPr>
          <p:spPr bwMode="auto">
            <a:xfrm>
              <a:off x="7858492" y="3012866"/>
              <a:ext cx="5277659" cy="396000"/>
            </a:xfrm>
            <a:prstGeom prst="rect">
              <a:avLst/>
            </a:prstGeom>
            <a:solidFill>
              <a:schemeClr val="bg1"/>
            </a:solidFill>
            <a:ln>
              <a:solidFill>
                <a:schemeClr val="accent1"/>
              </a:solid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水素エネルギー産業</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するリーディングカンパニー</a:t>
              </a:r>
            </a:p>
          </p:txBody>
        </p:sp>
        <p:grpSp>
          <p:nvGrpSpPr>
            <p:cNvPr id="2" name="グループ化 1"/>
            <p:cNvGrpSpPr/>
            <p:nvPr/>
          </p:nvGrpSpPr>
          <p:grpSpPr>
            <a:xfrm>
              <a:off x="7831322" y="3437429"/>
              <a:ext cx="3047135" cy="1304762"/>
              <a:chOff x="7861715" y="4229517"/>
              <a:chExt cx="3047135" cy="1304762"/>
            </a:xfrm>
          </p:grpSpPr>
          <p:pic>
            <p:nvPicPr>
              <p:cNvPr id="8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2404" y="4557199"/>
                <a:ext cx="1575870" cy="62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テキスト ボックス 84"/>
              <p:cNvSpPr txBox="1"/>
              <p:nvPr/>
            </p:nvSpPr>
            <p:spPr>
              <a:xfrm>
                <a:off x="7861715" y="5197448"/>
                <a:ext cx="1717249" cy="158197"/>
              </a:xfrm>
              <a:prstGeom prst="rect">
                <a:avLst/>
              </a:prstGeom>
              <a:no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水素ローリー</a:t>
                </a:r>
              </a:p>
            </p:txBody>
          </p:sp>
          <p:pic>
            <p:nvPicPr>
              <p:cNvPr id="86" name="Picture 8" descr="http://www.iwatani.co.jp/jpn/userfiles/suiso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06686" y="4527115"/>
                <a:ext cx="1062687" cy="712591"/>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9374943" y="5217884"/>
                <a:ext cx="1533907" cy="316395"/>
              </a:xfrm>
              <a:prstGeom prst="rect">
                <a:avLst/>
              </a:prstGeom>
              <a:no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水素ステーション用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充填パッケージ</a:t>
                </a:r>
              </a:p>
            </p:txBody>
          </p:sp>
          <p:sp>
            <p:nvSpPr>
              <p:cNvPr id="88" name="Rectangle 3"/>
              <p:cNvSpPr>
                <a:spLocks noChangeArrowheads="1"/>
              </p:cNvSpPr>
              <p:nvPr/>
            </p:nvSpPr>
            <p:spPr bwMode="auto">
              <a:xfrm>
                <a:off x="8312927" y="4229517"/>
                <a:ext cx="2158042" cy="198365"/>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＜水素ステーション全般＞</a:t>
                </a:r>
              </a:p>
            </p:txBody>
          </p:sp>
        </p:grpSp>
        <p:grpSp>
          <p:nvGrpSpPr>
            <p:cNvPr id="39" name="グループ化 38"/>
            <p:cNvGrpSpPr/>
            <p:nvPr/>
          </p:nvGrpSpPr>
          <p:grpSpPr>
            <a:xfrm>
              <a:off x="7687306" y="4854697"/>
              <a:ext cx="1859657" cy="958996"/>
              <a:chOff x="7253347" y="2046385"/>
              <a:chExt cx="1859657" cy="958996"/>
            </a:xfrm>
          </p:grpSpPr>
          <p:sp>
            <p:nvSpPr>
              <p:cNvPr id="150" name="Rectangle 3"/>
              <p:cNvSpPr>
                <a:spLocks noChangeArrowheads="1"/>
              </p:cNvSpPr>
              <p:nvPr/>
            </p:nvSpPr>
            <p:spPr bwMode="auto">
              <a:xfrm>
                <a:off x="7311403" y="2046385"/>
                <a:ext cx="1801601" cy="238794"/>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＜液化水素製造＞</a:t>
                </a:r>
              </a:p>
            </p:txBody>
          </p:sp>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3347" y="2289046"/>
                <a:ext cx="1374364" cy="71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9271483" y="4805581"/>
              <a:ext cx="936103" cy="1224136"/>
              <a:chOff x="-233573" y="6695696"/>
              <a:chExt cx="936103" cy="1224136"/>
            </a:xfrm>
          </p:grpSpPr>
          <p:pic>
            <p:nvPicPr>
              <p:cNvPr id="102" name="Picture 10" descr="http://www.kajitech.com/images/pro/img_VT5-110GH-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573" y="6880527"/>
                <a:ext cx="904733" cy="1039305"/>
              </a:xfrm>
              <a:prstGeom prst="rect">
                <a:avLst/>
              </a:prstGeom>
              <a:noFill/>
              <a:extLst>
                <a:ext uri="{909E8E84-426E-40DD-AFC4-6F175D3DCCD1}">
                  <a14:hiddenFill xmlns:a14="http://schemas.microsoft.com/office/drawing/2010/main">
                    <a:solidFill>
                      <a:srgbClr val="FFFFFF"/>
                    </a:solidFill>
                  </a14:hiddenFill>
                </a:ext>
              </a:extLst>
            </p:spPr>
          </p:pic>
          <p:sp>
            <p:nvSpPr>
              <p:cNvPr id="118" name="Rectangle 3"/>
              <p:cNvSpPr>
                <a:spLocks noChangeArrowheads="1"/>
              </p:cNvSpPr>
              <p:nvPr/>
            </p:nvSpPr>
            <p:spPr bwMode="auto">
              <a:xfrm>
                <a:off x="-216471" y="6695696"/>
                <a:ext cx="919001" cy="231368"/>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＜圧縮機＞</a:t>
                </a:r>
              </a:p>
            </p:txBody>
          </p:sp>
        </p:grpSp>
        <p:grpSp>
          <p:nvGrpSpPr>
            <p:cNvPr id="14" name="グループ化 13"/>
            <p:cNvGrpSpPr/>
            <p:nvPr/>
          </p:nvGrpSpPr>
          <p:grpSpPr>
            <a:xfrm>
              <a:off x="10279594" y="5021605"/>
              <a:ext cx="1254882" cy="1003342"/>
              <a:chOff x="2574739" y="7789229"/>
              <a:chExt cx="1254881" cy="1003342"/>
            </a:xfrm>
          </p:grpSpPr>
          <p:pic>
            <p:nvPicPr>
              <p:cNvPr id="125" name="Picture 2" descr="E:\LIB\14 FCV(FC)\04_H27年度業務フォルダ\びわ湖メッセ（10月21日）\写真など\サムテック\蓄圧器２.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74739" y="8045941"/>
                <a:ext cx="1104817" cy="746630"/>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3"/>
              <p:cNvSpPr>
                <a:spLocks noChangeArrowheads="1"/>
              </p:cNvSpPr>
              <p:nvPr/>
            </p:nvSpPr>
            <p:spPr bwMode="auto">
              <a:xfrm>
                <a:off x="2724690" y="7789229"/>
                <a:ext cx="1104930" cy="288828"/>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＜蓄圧器＞</a:t>
                </a:r>
              </a:p>
            </p:txBody>
          </p:sp>
        </p:grpSp>
        <p:sp>
          <p:nvSpPr>
            <p:cNvPr id="101" name="Rectangle 3"/>
            <p:cNvSpPr>
              <a:spLocks noChangeArrowheads="1"/>
            </p:cNvSpPr>
            <p:nvPr/>
          </p:nvSpPr>
          <p:spPr bwMode="auto">
            <a:xfrm>
              <a:off x="8623410" y="6029717"/>
              <a:ext cx="1693761" cy="287022"/>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＜水素循環ブロア</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8" name="グループ化 7"/>
            <p:cNvGrpSpPr/>
            <p:nvPr/>
          </p:nvGrpSpPr>
          <p:grpSpPr>
            <a:xfrm>
              <a:off x="7543290" y="6749797"/>
              <a:ext cx="1749534" cy="864096"/>
              <a:chOff x="1919282" y="6505635"/>
              <a:chExt cx="1749534" cy="864096"/>
            </a:xfrm>
          </p:grpSpPr>
          <p:pic>
            <p:nvPicPr>
              <p:cNvPr id="10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51330" y="6681469"/>
                <a:ext cx="733500" cy="68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 name="Rectangle 3"/>
              <p:cNvSpPr>
                <a:spLocks noChangeArrowheads="1"/>
              </p:cNvSpPr>
              <p:nvPr/>
            </p:nvSpPr>
            <p:spPr bwMode="auto">
              <a:xfrm>
                <a:off x="1919282" y="6505635"/>
                <a:ext cx="1749534" cy="240966"/>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＜バルブ・配管類＞</a:t>
                </a:r>
              </a:p>
            </p:txBody>
          </p:sp>
        </p:grpSp>
        <p:grpSp>
          <p:nvGrpSpPr>
            <p:cNvPr id="13" name="グループ化 12"/>
            <p:cNvGrpSpPr/>
            <p:nvPr/>
          </p:nvGrpSpPr>
          <p:grpSpPr>
            <a:xfrm>
              <a:off x="10423610" y="6029717"/>
              <a:ext cx="1151932" cy="864096"/>
              <a:chOff x="-525154" y="7681452"/>
              <a:chExt cx="1151932" cy="864096"/>
            </a:xfrm>
          </p:grpSpPr>
          <p:pic>
            <p:nvPicPr>
              <p:cNvPr id="105"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3068" y="7979244"/>
                <a:ext cx="806026" cy="56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tangle 3"/>
              <p:cNvSpPr>
                <a:spLocks noChangeArrowheads="1"/>
              </p:cNvSpPr>
              <p:nvPr/>
            </p:nvSpPr>
            <p:spPr bwMode="auto">
              <a:xfrm>
                <a:off x="-525154" y="7681452"/>
                <a:ext cx="1151932" cy="240743"/>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＜水素センサ＞</a:t>
                </a:r>
              </a:p>
            </p:txBody>
          </p:sp>
        </p:grpSp>
        <p:grpSp>
          <p:nvGrpSpPr>
            <p:cNvPr id="15" name="グループ化 14"/>
            <p:cNvGrpSpPr/>
            <p:nvPr/>
          </p:nvGrpSpPr>
          <p:grpSpPr>
            <a:xfrm>
              <a:off x="9703530" y="6605781"/>
              <a:ext cx="1196025" cy="745271"/>
              <a:chOff x="4980958" y="7661005"/>
              <a:chExt cx="1196024" cy="737200"/>
            </a:xfrm>
          </p:grpSpPr>
          <p:pic>
            <p:nvPicPr>
              <p:cNvPr id="126" name="Picture 2" descr="E:\LIB\14 FCV(FC)\04_H27年度業務フォルダ\びわ湖メッセ（10月21日）\写真など\DSC0425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80958" y="7874696"/>
                <a:ext cx="791433" cy="523509"/>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3"/>
              <p:cNvSpPr>
                <a:spLocks noChangeArrowheads="1"/>
              </p:cNvSpPr>
              <p:nvPr/>
            </p:nvSpPr>
            <p:spPr bwMode="auto">
              <a:xfrm>
                <a:off x="4999720" y="7661005"/>
                <a:ext cx="1177262" cy="256509"/>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＜パッキン＞</a:t>
                </a:r>
              </a:p>
            </p:txBody>
          </p:sp>
        </p:grpSp>
        <p:grpSp>
          <p:nvGrpSpPr>
            <p:cNvPr id="19" name="グループ化 18"/>
            <p:cNvGrpSpPr/>
            <p:nvPr/>
          </p:nvGrpSpPr>
          <p:grpSpPr>
            <a:xfrm>
              <a:off x="11431722" y="6533773"/>
              <a:ext cx="1656184" cy="892693"/>
              <a:chOff x="17528385" y="5388819"/>
              <a:chExt cx="1656184" cy="892693"/>
            </a:xfrm>
          </p:grpSpPr>
          <p:sp>
            <p:nvSpPr>
              <p:cNvPr id="120" name="Rectangle 3"/>
              <p:cNvSpPr>
                <a:spLocks noChangeArrowheads="1"/>
              </p:cNvSpPr>
              <p:nvPr/>
            </p:nvSpPr>
            <p:spPr bwMode="auto">
              <a:xfrm>
                <a:off x="17528385" y="5388819"/>
                <a:ext cx="1656184" cy="238795"/>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＜燃料電池用部材＞</a:t>
                </a:r>
              </a:p>
            </p:txBody>
          </p:sp>
          <p:pic>
            <p:nvPicPr>
              <p:cNvPr id="1032" name="Picture 8" descr="紙おむつ 写真"/>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72401" y="5679877"/>
                <a:ext cx="727350" cy="601635"/>
              </a:xfrm>
              <a:prstGeom prst="rect">
                <a:avLst/>
              </a:prstGeom>
              <a:noFill/>
              <a:extLst>
                <a:ext uri="{909E8E84-426E-40DD-AFC4-6F175D3DCCD1}">
                  <a14:hiddenFill xmlns:a14="http://schemas.microsoft.com/office/drawing/2010/main">
                    <a:solidFill>
                      <a:srgbClr val="FFFFFF"/>
                    </a:solidFill>
                  </a14:hiddenFill>
                </a:ext>
              </a:extLst>
            </p:spPr>
          </p:pic>
        </p:grpSp>
        <p:sp>
          <p:nvSpPr>
            <p:cNvPr id="132" name="テキスト ボックス 2"/>
            <p:cNvSpPr txBox="1">
              <a:spLocks noChangeArrowheads="1"/>
            </p:cNvSpPr>
            <p:nvPr/>
          </p:nvSpPr>
          <p:spPr bwMode="auto">
            <a:xfrm>
              <a:off x="12484246" y="7260327"/>
              <a:ext cx="1467756" cy="209550"/>
            </a:xfrm>
            <a:prstGeom prst="rect">
              <a:avLst/>
            </a:prstGeom>
            <a:noFill/>
            <a:ln w="0">
              <a:noFill/>
              <a:prstDash val="sysDash"/>
            </a:ln>
          </p:spPr>
          <p:txBody>
            <a:bodyPr lIns="0" tIns="0" rIns="0" bIns="0" anchor="ctr"/>
            <a:lstStyle/>
            <a:p>
              <a:pPr>
                <a:lnSpc>
                  <a:spcPts val="109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（写真の出典）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09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各社のホームページ等</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10927666" y="3437429"/>
              <a:ext cx="1413306" cy="1188032"/>
              <a:chOff x="10927666" y="3437429"/>
              <a:chExt cx="1413306" cy="1188032"/>
            </a:xfrm>
          </p:grpSpPr>
          <p:sp>
            <p:nvSpPr>
              <p:cNvPr id="151" name="Rectangle 3"/>
              <p:cNvSpPr>
                <a:spLocks noChangeArrowheads="1"/>
              </p:cNvSpPr>
              <p:nvPr/>
            </p:nvSpPr>
            <p:spPr bwMode="auto">
              <a:xfrm>
                <a:off x="10927666" y="3437429"/>
                <a:ext cx="1413306" cy="242661"/>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＜エネファーム＞</a:t>
                </a:r>
              </a:p>
            </p:txBody>
          </p:sp>
          <p:pic>
            <p:nvPicPr>
              <p:cNvPr id="5"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131794" y="3708539"/>
                <a:ext cx="695033" cy="91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42" name="Rectangle 3"/>
          <p:cNvSpPr>
            <a:spLocks noChangeArrowheads="1"/>
          </p:cNvSpPr>
          <p:nvPr/>
        </p:nvSpPr>
        <p:spPr bwMode="auto">
          <a:xfrm>
            <a:off x="828909" y="7232198"/>
            <a:ext cx="5939445" cy="385214"/>
          </a:xfrm>
          <a:prstGeom prst="rect">
            <a:avLst/>
          </a:prstGeom>
          <a:solidFill>
            <a:schemeClr val="bg1"/>
          </a:solidFill>
          <a:ln>
            <a:solidFill>
              <a:schemeClr val="accent1"/>
            </a:solid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先進的に取り組むサポーティングインダストリー</a:t>
            </a:r>
          </a:p>
        </p:txBody>
      </p:sp>
      <p:sp>
        <p:nvSpPr>
          <p:cNvPr id="117" name="角丸四角形 116"/>
          <p:cNvSpPr/>
          <p:nvPr/>
        </p:nvSpPr>
        <p:spPr bwMode="auto">
          <a:xfrm>
            <a:off x="3822269" y="7880615"/>
            <a:ext cx="7830500" cy="2323520"/>
          </a:xfrm>
          <a:prstGeom prst="roundRect">
            <a:avLst>
              <a:gd name="adj" fmla="val 7630"/>
            </a:avLst>
          </a:prstGeom>
          <a:solidFill>
            <a:schemeClr val="tx2">
              <a:lumMod val="20000"/>
              <a:lumOff val="80000"/>
            </a:schemeClr>
          </a:solidFill>
          <a:ln w="12700">
            <a:solidFill>
              <a:schemeClr val="tx2">
                <a:lumMod val="75000"/>
              </a:schemeClr>
            </a:solidFill>
            <a:miter lim="800000"/>
            <a:headEnd/>
            <a:tailEnd/>
          </a:ln>
          <a:effectLs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0" name="グループ化 99"/>
          <p:cNvGrpSpPr/>
          <p:nvPr/>
        </p:nvGrpSpPr>
        <p:grpSpPr>
          <a:xfrm>
            <a:off x="3839110" y="7652479"/>
            <a:ext cx="7679200" cy="2601227"/>
            <a:chOff x="-1877982" y="5638041"/>
            <a:chExt cx="13047773" cy="4573935"/>
          </a:xfrm>
        </p:grpSpPr>
        <p:sp>
          <p:nvSpPr>
            <p:cNvPr id="103" name="正方形/長方形 102"/>
            <p:cNvSpPr/>
            <p:nvPr/>
          </p:nvSpPr>
          <p:spPr>
            <a:xfrm>
              <a:off x="6211432" y="9598632"/>
              <a:ext cx="4958359" cy="613344"/>
            </a:xfrm>
            <a:prstGeom prst="rect">
              <a:avLst/>
            </a:prstGeom>
          </p:spPr>
          <p:txBody>
            <a:bodyPr wrap="square">
              <a:spAutoFit/>
            </a:bodyPr>
            <a:lstStyle/>
            <a:p>
              <a:pPr>
                <a:lnSpc>
                  <a:spcPts val="987"/>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出典：日経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クリーンテック研究所</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987"/>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「世界水素インフラプロジェクト総覧」より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NEDO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grpSp>
          <p:nvGrpSpPr>
            <p:cNvPr id="106" name="グループ化 105"/>
            <p:cNvGrpSpPr/>
            <p:nvPr/>
          </p:nvGrpSpPr>
          <p:grpSpPr>
            <a:xfrm>
              <a:off x="-1877982" y="5638041"/>
              <a:ext cx="6305408" cy="4430555"/>
              <a:chOff x="4541212" y="6726875"/>
              <a:chExt cx="6305408" cy="4430555"/>
            </a:xfrm>
          </p:grpSpPr>
          <p:pic>
            <p:nvPicPr>
              <p:cNvPr id="107" name="Picture 8"/>
              <p:cNvPicPr>
                <a:picLocks noChangeAspect="1" noChangeArrowheads="1"/>
              </p:cNvPicPr>
              <p:nvPr/>
            </p:nvPicPr>
            <p:blipFill>
              <a:blip r:embed="rId18" cstate="print">
                <a:extLst>
                  <a:ext uri="{BEBA8EAE-BF5A-486C-A8C5-ECC9F3942E4B}">
                    <a14:imgProps xmlns:a14="http://schemas.microsoft.com/office/drawing/2010/main">
                      <a14:imgLayer r:embed="rId19">
                        <a14:imgEffect>
                          <a14:sharpenSoften amount="61000"/>
                        </a14:imgEffect>
                      </a14:imgLayer>
                    </a14:imgProps>
                  </a:ext>
                  <a:ext uri="{28A0092B-C50C-407E-A947-70E740481C1C}">
                    <a14:useLocalDpi xmlns:a14="http://schemas.microsoft.com/office/drawing/2010/main" val="0"/>
                  </a:ext>
                </a:extLst>
              </a:blip>
              <a:srcRect/>
              <a:stretch>
                <a:fillRect/>
              </a:stretch>
            </p:blipFill>
            <p:spPr bwMode="auto">
              <a:xfrm>
                <a:off x="6831831" y="8368191"/>
                <a:ext cx="4014789" cy="27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円弧 107"/>
              <p:cNvSpPr/>
              <p:nvPr/>
            </p:nvSpPr>
            <p:spPr>
              <a:xfrm flipV="1">
                <a:off x="4541212" y="6726875"/>
                <a:ext cx="5359044" cy="3977160"/>
              </a:xfrm>
              <a:prstGeom prst="arc">
                <a:avLst>
                  <a:gd name="adj1" fmla="val 16200000"/>
                  <a:gd name="adj2" fmla="val 91843"/>
                </a:avLst>
              </a:prstGeom>
              <a:ln w="203200">
                <a:gradFill>
                  <a:gsLst>
                    <a:gs pos="26000">
                      <a:srgbClr val="87AEDD">
                        <a:alpha val="74000"/>
                      </a:srgbClr>
                    </a:gs>
                    <a:gs pos="0">
                      <a:schemeClr val="accent1">
                        <a:lumMod val="40000"/>
                        <a:lumOff val="60000"/>
                        <a:alpha val="14000"/>
                      </a:schemeClr>
                    </a:gs>
                    <a:gs pos="47000">
                      <a:schemeClr val="tx2">
                        <a:lumMod val="60000"/>
                        <a:lumOff val="40000"/>
                        <a:alpha val="85000"/>
                      </a:schemeClr>
                    </a:gs>
                    <a:gs pos="100000">
                      <a:schemeClr val="tx2">
                        <a:lumMod val="75000"/>
                        <a:alpha val="83000"/>
                      </a:schemeClr>
                    </a:gs>
                  </a:gsLst>
                  <a:lin ang="5400000" scaled="0"/>
                </a:gra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12" name="角丸四角形 111"/>
          <p:cNvSpPr/>
          <p:nvPr/>
        </p:nvSpPr>
        <p:spPr bwMode="auto">
          <a:xfrm>
            <a:off x="8064599" y="8493039"/>
            <a:ext cx="3191276" cy="1416935"/>
          </a:xfrm>
          <a:prstGeom prst="roundRect">
            <a:avLst>
              <a:gd name="adj" fmla="val 35510"/>
            </a:avLst>
          </a:prstGeom>
          <a:gradFill>
            <a:gsLst>
              <a:gs pos="0">
                <a:schemeClr val="tx2">
                  <a:lumMod val="75000"/>
                </a:schemeClr>
              </a:gs>
              <a:gs pos="80000">
                <a:schemeClr val="accent1">
                  <a:lumMod val="75000"/>
                </a:schemeClr>
              </a:gs>
              <a:gs pos="100000">
                <a:schemeClr val="accent1">
                  <a:lumMod val="75000"/>
                </a:schemeClr>
              </a:gs>
            </a:gsLst>
            <a:lin ang="16200000" scaled="1"/>
          </a:gradFill>
          <a:ln>
            <a:noFill/>
          </a:ln>
          <a:effectLst/>
          <a:extLst/>
        </p:spPr>
        <p:txBody>
          <a:bodyPr vert="horz" wrap="square" lIns="35543" tIns="0" rIns="35543" bIns="0" numCol="1" rtlCol="0" anchor="ctr" anchorCtr="0" compatLnSpc="1">
            <a:prstTxWarp prst="textNoShape">
              <a:avLst/>
            </a:prstTxWarp>
            <a:noAutofit/>
          </a:bodyPr>
          <a:lstStyle/>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市場が本格成長する前に</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府内企業が参入することで</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競争優位性を獲得</a:t>
            </a:r>
          </a:p>
        </p:txBody>
      </p:sp>
      <p:sp>
        <p:nvSpPr>
          <p:cNvPr id="113" name="右矢印 112"/>
          <p:cNvSpPr/>
          <p:nvPr/>
        </p:nvSpPr>
        <p:spPr bwMode="auto">
          <a:xfrm>
            <a:off x="7534040" y="8352945"/>
            <a:ext cx="563707" cy="1748510"/>
          </a:xfrm>
          <a:prstGeom prst="rightArrow">
            <a:avLst/>
          </a:prstGeom>
          <a:solidFill>
            <a:schemeClr val="tx2">
              <a:lumMod val="60000"/>
              <a:lumOff val="40000"/>
            </a:schemeClr>
          </a:soli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Rectangle 3"/>
          <p:cNvSpPr>
            <a:spLocks noChangeArrowheads="1"/>
          </p:cNvSpPr>
          <p:nvPr/>
        </p:nvSpPr>
        <p:spPr bwMode="auto">
          <a:xfrm>
            <a:off x="5347308" y="8370118"/>
            <a:ext cx="2373742" cy="19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＜世界の水素関連市場予測＞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曲折矢印 120"/>
          <p:cNvSpPr/>
          <p:nvPr/>
        </p:nvSpPr>
        <p:spPr bwMode="auto">
          <a:xfrm rot="10800000">
            <a:off x="11458134" y="7981199"/>
            <a:ext cx="1245873" cy="1465436"/>
          </a:xfrm>
          <a:prstGeom prst="bentArrow">
            <a:avLst>
              <a:gd name="adj1" fmla="val 37515"/>
              <a:gd name="adj2" fmla="val 33447"/>
              <a:gd name="adj3" fmla="val 25000"/>
              <a:gd name="adj4" fmla="val 56992"/>
            </a:avLst>
          </a:prstGeom>
          <a:solidFill>
            <a:schemeClr val="tx2">
              <a:lumMod val="60000"/>
              <a:lumOff val="40000"/>
            </a:schemeClr>
          </a:solidFill>
          <a:ln>
            <a:noFill/>
          </a:ln>
          <a:effectLst/>
          <a:ex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曲折矢印 121"/>
          <p:cNvSpPr/>
          <p:nvPr/>
        </p:nvSpPr>
        <p:spPr bwMode="auto">
          <a:xfrm rot="10800000" flipH="1">
            <a:off x="2979553" y="7913598"/>
            <a:ext cx="1245873" cy="1465436"/>
          </a:xfrm>
          <a:prstGeom prst="bentArrow">
            <a:avLst>
              <a:gd name="adj1" fmla="val 37515"/>
              <a:gd name="adj2" fmla="val 33447"/>
              <a:gd name="adj3" fmla="val 25000"/>
              <a:gd name="adj4" fmla="val 56992"/>
            </a:avLst>
          </a:prstGeom>
          <a:solidFill>
            <a:schemeClr val="tx2">
              <a:lumMod val="60000"/>
              <a:lumOff val="40000"/>
            </a:schemeClr>
          </a:solidFill>
          <a:ln>
            <a:noFill/>
          </a:ln>
          <a:effectLst/>
          <a:ex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角丸四角形 122"/>
          <p:cNvSpPr/>
          <p:nvPr/>
        </p:nvSpPr>
        <p:spPr>
          <a:xfrm>
            <a:off x="4325873" y="7753957"/>
            <a:ext cx="6574219" cy="598989"/>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8990" tIns="29496" rIns="58990" bIns="29496" anchor="ctr">
            <a:noAutofit/>
          </a:bodyPr>
          <a:lstStyle/>
          <a:p>
            <a:pPr algn="ctr" defTabSz="1317269">
              <a:defRPr/>
            </a:pPr>
            <a:r>
              <a:rPr lang="ja-JP" altLang="en-US" sz="1800" b="1" dirty="0">
                <a:latin typeface="Meiryo UI" pitchFamily="50" charset="-128"/>
                <a:ea typeface="Meiryo UI" pitchFamily="50" charset="-128"/>
                <a:cs typeface="Meiryo UI" pitchFamily="50" charset="-128"/>
              </a:rPr>
              <a:t>水素は、様々な用途への活用が可能であり、</a:t>
            </a:r>
            <a:endParaRPr lang="en-US" altLang="ja-JP" sz="1800" b="1" dirty="0">
              <a:latin typeface="Meiryo UI" pitchFamily="50" charset="-128"/>
              <a:ea typeface="Meiryo UI" pitchFamily="50" charset="-128"/>
              <a:cs typeface="Meiryo UI" pitchFamily="50" charset="-128"/>
            </a:endParaRPr>
          </a:p>
          <a:p>
            <a:pPr algn="ctr" defTabSz="1317269">
              <a:defRPr/>
            </a:pPr>
            <a:r>
              <a:rPr lang="ja-JP" altLang="en-US" sz="1800" b="1" dirty="0">
                <a:latin typeface="Meiryo UI" pitchFamily="50" charset="-128"/>
                <a:ea typeface="Meiryo UI" pitchFamily="50" charset="-128"/>
                <a:cs typeface="Meiryo UI" pitchFamily="50" charset="-128"/>
              </a:rPr>
              <a:t>今後、大きく成長することが期待されている市場</a:t>
            </a:r>
          </a:p>
        </p:txBody>
      </p:sp>
      <p:pic>
        <p:nvPicPr>
          <p:cNvPr id="32" name="Picture 2"/>
          <p:cNvPicPr>
            <a:picLocks noChangeAspect="1" noChangeArrowheads="1"/>
          </p:cNvPicPr>
          <p:nvPr/>
        </p:nvPicPr>
        <p:blipFill>
          <a:blip r:embed="rId20" cstate="print">
            <a:extLst>
              <a:ext uri="{BEBA8EAE-BF5A-486C-A8C5-ECC9F3942E4B}">
                <a14:imgProps xmlns:a14="http://schemas.microsoft.com/office/drawing/2010/main">
                  <a14:imgLayer r:embed="rId21">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10770675" y="3906664"/>
            <a:ext cx="3090655" cy="213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C:\Users\ShimaguchiS\AppData\Local\Microsoft\Windows\Temporary Internet Files\Content.Outlook\ONLP7RQS\水素発生装置.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004346" y="4609078"/>
            <a:ext cx="732619" cy="100518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3"/>
          <p:cNvSpPr>
            <a:spLocks noChangeArrowheads="1"/>
          </p:cNvSpPr>
          <p:nvPr/>
        </p:nvSpPr>
        <p:spPr bwMode="auto">
          <a:xfrm>
            <a:off x="4572298" y="4466462"/>
            <a:ext cx="1871255" cy="232290"/>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＜水電解式水素製造＞</a:t>
            </a:r>
          </a:p>
        </p:txBody>
      </p:sp>
      <p:pic>
        <p:nvPicPr>
          <p:cNvPr id="92"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76397" y="5978635"/>
            <a:ext cx="802776" cy="69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正方形/長方形 82"/>
          <p:cNvSpPr/>
          <p:nvPr/>
        </p:nvSpPr>
        <p:spPr>
          <a:xfrm>
            <a:off x="14966505" y="9955336"/>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654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109490" y="5442250"/>
            <a:ext cx="15192000" cy="4761074"/>
          </a:xfrm>
          <a:prstGeom prst="roundRect">
            <a:avLst>
              <a:gd name="adj" fmla="val 1889"/>
            </a:avLst>
          </a:prstGeom>
          <a:noFill/>
          <a:ln w="12700">
            <a:solidFill>
              <a:schemeClr val="tx1"/>
            </a:solidFill>
            <a:miter lim="800000"/>
            <a:headEnd/>
            <a:tailEnd/>
          </a:ln>
          <a:effectLs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7524626" y="7291040"/>
            <a:ext cx="2891078" cy="2801553"/>
          </a:xfrm>
          <a:prstGeom prst="roundRect">
            <a:avLst>
              <a:gd name="adj" fmla="val 9178"/>
            </a:avLst>
          </a:prstGeom>
          <a:solidFill>
            <a:schemeClr val="tx2">
              <a:lumMod val="40000"/>
              <a:lumOff val="60000"/>
            </a:schemeClr>
          </a:solidFill>
          <a:ln>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endParaRPr lang="ja-JP" altLang="en-US" sz="2800" b="1" dirty="0">
              <a:latin typeface="Meiryo UI" pitchFamily="50" charset="-128"/>
              <a:ea typeface="Meiryo UI" pitchFamily="50" charset="-128"/>
              <a:cs typeface="Meiryo UI" pitchFamily="50" charset="-128"/>
            </a:endParaRPr>
          </a:p>
        </p:txBody>
      </p:sp>
      <p:sp>
        <p:nvSpPr>
          <p:cNvPr id="71" name="テキスト ボックス 70"/>
          <p:cNvSpPr txBox="1"/>
          <p:nvPr/>
        </p:nvSpPr>
        <p:spPr>
          <a:xfrm>
            <a:off x="7348710" y="7291128"/>
            <a:ext cx="3350298" cy="792000"/>
          </a:xfrm>
          <a:prstGeom prst="rect">
            <a:avLst/>
          </a:prstGeom>
          <a:solidFill>
            <a:srgbClr val="002060"/>
          </a:solidFill>
        </p:spPr>
        <p:txBody>
          <a:bodyPr wrap="square" lIns="0" tIns="0" rIns="0" bIns="0" rtlCol="0" anchor="ctr" anchorCtr="0">
            <a:no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中小企業等の</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参入促進</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3913468" y="7423241"/>
            <a:ext cx="2891078" cy="2676111"/>
          </a:xfrm>
          <a:prstGeom prst="roundRect">
            <a:avLst>
              <a:gd name="adj" fmla="val 9178"/>
            </a:avLst>
          </a:prstGeom>
          <a:solidFill>
            <a:schemeClr val="tx2">
              <a:lumMod val="40000"/>
              <a:lumOff val="60000"/>
            </a:schemeClr>
          </a:solidFill>
          <a:ln>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endParaRPr lang="ja-JP" altLang="en-US" sz="2800" b="1" dirty="0">
              <a:latin typeface="Meiryo UI" pitchFamily="50" charset="-128"/>
              <a:ea typeface="Meiryo UI" pitchFamily="50" charset="-128"/>
              <a:cs typeface="Meiryo UI" pitchFamily="50" charset="-128"/>
            </a:endParaRPr>
          </a:p>
        </p:txBody>
      </p:sp>
      <p:sp>
        <p:nvSpPr>
          <p:cNvPr id="90" name="角丸四角形 89"/>
          <p:cNvSpPr/>
          <p:nvPr/>
        </p:nvSpPr>
        <p:spPr bwMode="auto">
          <a:xfrm>
            <a:off x="88083" y="770378"/>
            <a:ext cx="15264000" cy="4288414"/>
          </a:xfrm>
          <a:prstGeom prst="roundRect">
            <a:avLst>
              <a:gd name="adj" fmla="val 1889"/>
            </a:avLst>
          </a:prstGeom>
          <a:noFill/>
          <a:ln w="12700">
            <a:solidFill>
              <a:schemeClr val="tx1"/>
            </a:solidFill>
            <a:miter lim="800000"/>
            <a:headEnd/>
            <a:tailEnd/>
          </a:ln>
          <a:effectLs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244812" y="2178472"/>
            <a:ext cx="3466700" cy="2540422"/>
          </a:xfrm>
          <a:prstGeom prst="roundRect">
            <a:avLst>
              <a:gd name="adj" fmla="val 9178"/>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r>
              <a:rPr lang="ja-JP" altLang="en-US" sz="2800" b="1" dirty="0">
                <a:latin typeface="Meiryo UI" pitchFamily="50" charset="-128"/>
                <a:ea typeface="Meiryo UI" pitchFamily="50" charset="-128"/>
                <a:cs typeface="Meiryo UI" pitchFamily="50" charset="-128"/>
              </a:rPr>
              <a:t>Ｈ</a:t>
            </a:r>
            <a:r>
              <a:rPr lang="ja-JP" altLang="en-US" sz="2000" b="1" dirty="0">
                <a:latin typeface="Meiryo UI" pitchFamily="50" charset="-128"/>
                <a:ea typeface="Meiryo UI" pitchFamily="50" charset="-128"/>
                <a:cs typeface="Meiryo UI" pitchFamily="50" charset="-128"/>
              </a:rPr>
              <a:t>２</a:t>
            </a:r>
            <a:r>
              <a:rPr lang="ja-JP" altLang="en-US" sz="2800" b="1" dirty="0">
                <a:latin typeface="Meiryo UI" pitchFamily="50" charset="-128"/>
                <a:ea typeface="Meiryo UI" pitchFamily="50" charset="-128"/>
                <a:cs typeface="Meiryo UI" pitchFamily="50" charset="-128"/>
              </a:rPr>
              <a:t>Ｏｓａｋａ</a:t>
            </a:r>
            <a:endParaRPr lang="en-US" altLang="ja-JP" sz="2800" b="1" dirty="0">
              <a:latin typeface="Meiryo UI" pitchFamily="50" charset="-128"/>
              <a:ea typeface="Meiryo UI" pitchFamily="50" charset="-128"/>
              <a:cs typeface="Meiryo UI" pitchFamily="50" charset="-128"/>
            </a:endParaRPr>
          </a:p>
          <a:p>
            <a:pPr algn="ctr" defTabSz="1317425">
              <a:defRPr/>
            </a:pPr>
            <a:r>
              <a:rPr lang="ja-JP" altLang="en-US" sz="2800" b="1" dirty="0">
                <a:latin typeface="Meiryo UI" pitchFamily="50" charset="-128"/>
                <a:ea typeface="Meiryo UI" pitchFamily="50" charset="-128"/>
                <a:cs typeface="Meiryo UI" pitchFamily="50" charset="-128"/>
              </a:rPr>
              <a:t>ビジョン</a:t>
            </a:r>
          </a:p>
        </p:txBody>
      </p:sp>
      <p:sp>
        <p:nvSpPr>
          <p:cNvPr id="23" name="タイトル 1"/>
          <p:cNvSpPr txBox="1">
            <a:spLocks/>
          </p:cNvSpPr>
          <p:nvPr/>
        </p:nvSpPr>
        <p:spPr>
          <a:xfrm>
            <a:off x="-37716" y="1"/>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策　定　の　目　的　と　取　組　の　方　向　性</a:t>
            </a:r>
          </a:p>
        </p:txBody>
      </p:sp>
      <p:sp>
        <p:nvSpPr>
          <p:cNvPr id="47" name="タイトル 1"/>
          <p:cNvSpPr txBox="1">
            <a:spLocks/>
          </p:cNvSpPr>
          <p:nvPr/>
        </p:nvSpPr>
        <p:spPr>
          <a:xfrm>
            <a:off x="4672302" y="5249642"/>
            <a:ext cx="5714494" cy="38521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取　組　の　方　向　性</a:t>
            </a:r>
          </a:p>
        </p:txBody>
      </p:sp>
      <p:sp>
        <p:nvSpPr>
          <p:cNvPr id="86" name="正方形/長方形 85"/>
          <p:cNvSpPr/>
          <p:nvPr/>
        </p:nvSpPr>
        <p:spPr>
          <a:xfrm>
            <a:off x="179810" y="1068099"/>
            <a:ext cx="15012000" cy="822341"/>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06616" tIns="0" rIns="252000" bIns="0" rtlCol="0" anchor="ctr" anchorCtr="0">
            <a:noAutofit/>
          </a:bodyPr>
          <a:lstStyle/>
          <a:p>
            <a:pPr marL="282121" indent="-282121">
              <a:spcAft>
                <a:spcPts val="592"/>
              </a:spcAft>
              <a:buFont typeface="Wingdings" panose="05000000000000000000" pitchFamily="2" charset="2"/>
              <a:buChar char="Ø"/>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産業分野である水素関連事業</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の取組の方向性</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を示し、水素の需要拡大につながる</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新たな製品・サービスの実用化に</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より、水素利用の幅</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の拡大</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800" b="1" dirty="0">
              <a:solidFill>
                <a:schemeClr val="tx1"/>
              </a:solidFill>
              <a:latin typeface="Meiryo UI" pitchFamily="50" charset="-128"/>
              <a:ea typeface="Meiryo UI" pitchFamily="50" charset="-128"/>
              <a:cs typeface="Meiryo UI" pitchFamily="50" charset="-128"/>
            </a:endParaRPr>
          </a:p>
          <a:p>
            <a:pPr marL="282121" indent="-282121">
              <a:spcAft>
                <a:spcPts val="592"/>
              </a:spcAft>
              <a:buFont typeface="Wingdings" panose="05000000000000000000" pitchFamily="2" charset="2"/>
              <a:buChar char="Ø"/>
              <a:defRPr/>
            </a:pPr>
            <a:r>
              <a:rPr lang="en-US" altLang="ja-JP" sz="1800" b="1" dirty="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おおさかエネルギー地産地消推進プラン</a:t>
            </a:r>
            <a:r>
              <a:rPr lang="en-US" altLang="ja-JP" sz="1800" b="1" dirty="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などの既存計画に基づく燃料電池やＦＣＶの量的な普及拡大に向けた取組と連携</a:t>
            </a:r>
            <a:endParaRPr lang="en-US" altLang="ja-JP" sz="1800" b="1" dirty="0">
              <a:solidFill>
                <a:schemeClr val="tx1"/>
              </a:solidFill>
              <a:latin typeface="Meiryo UI" pitchFamily="50" charset="-128"/>
              <a:ea typeface="Meiryo UI" pitchFamily="50" charset="-128"/>
              <a:cs typeface="Meiryo UI" pitchFamily="50" charset="-128"/>
            </a:endParaRPr>
          </a:p>
        </p:txBody>
      </p:sp>
      <p:sp>
        <p:nvSpPr>
          <p:cNvPr id="89" name="タイトル 1"/>
          <p:cNvSpPr txBox="1">
            <a:spLocks/>
          </p:cNvSpPr>
          <p:nvPr/>
        </p:nvSpPr>
        <p:spPr>
          <a:xfrm>
            <a:off x="5048138" y="577771"/>
            <a:ext cx="5011064" cy="38521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策 　定　 の　 目　 的　</a:t>
            </a:r>
          </a:p>
        </p:txBody>
      </p:sp>
      <p:sp>
        <p:nvSpPr>
          <p:cNvPr id="101" name="角丸四角形 100"/>
          <p:cNvSpPr/>
          <p:nvPr/>
        </p:nvSpPr>
        <p:spPr>
          <a:xfrm>
            <a:off x="12551637" y="7919147"/>
            <a:ext cx="2620520" cy="2108197"/>
          </a:xfrm>
          <a:prstGeom prst="roundRect">
            <a:avLst>
              <a:gd name="adj" fmla="val 50000"/>
            </a:avLst>
          </a:prstGeom>
          <a:gradFill flip="none" rotWithShape="1">
            <a:gsLst>
              <a:gs pos="0">
                <a:schemeClr val="accent2">
                  <a:lumMod val="75000"/>
                </a:schemeClr>
              </a:gs>
              <a:gs pos="80000">
                <a:schemeClr val="accent2">
                  <a:lumMod val="60000"/>
                  <a:lumOff val="40000"/>
                </a:schemeClr>
              </a:gs>
              <a:gs pos="100000">
                <a:schemeClr val="accent2">
                  <a:lumMod val="40000"/>
                  <a:lumOff val="60000"/>
                </a:scheme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wrap="square" lIns="0" tIns="29496" rIns="0" bIns="29496" anchor="ctr">
            <a:noAutofit/>
          </a:bodyPr>
          <a:lstStyle/>
          <a:p>
            <a:pPr algn="ctr" defTabSz="1317269">
              <a:defRPr/>
            </a:pPr>
            <a:r>
              <a:rPr lang="ja-JP" altLang="en-US" sz="2000" b="1" dirty="0">
                <a:latin typeface="Meiryo UI" pitchFamily="50" charset="-128"/>
                <a:ea typeface="Meiryo UI" pitchFamily="50" charset="-128"/>
                <a:cs typeface="Meiryo UI" pitchFamily="50" charset="-128"/>
              </a:rPr>
              <a:t>将来性</a:t>
            </a:r>
            <a:r>
              <a:rPr lang="ja-JP" altLang="en-US" sz="2000" b="1" dirty="0" smtClean="0">
                <a:latin typeface="Meiryo UI" pitchFamily="50" charset="-128"/>
                <a:ea typeface="Meiryo UI" pitchFamily="50" charset="-128"/>
                <a:cs typeface="Meiryo UI" pitchFamily="50" charset="-128"/>
              </a:rPr>
              <a:t>の</a:t>
            </a:r>
            <a:endParaRPr lang="en-US" altLang="ja-JP" sz="2000" b="1" dirty="0" smtClean="0">
              <a:latin typeface="Meiryo UI" pitchFamily="50" charset="-128"/>
              <a:ea typeface="Meiryo UI" pitchFamily="50" charset="-128"/>
              <a:cs typeface="Meiryo UI" pitchFamily="50" charset="-128"/>
            </a:endParaRPr>
          </a:p>
          <a:p>
            <a:pPr algn="ctr" defTabSz="1317269">
              <a:defRPr/>
            </a:pPr>
            <a:r>
              <a:rPr lang="ja-JP" altLang="en-US" sz="2000" b="1" dirty="0" smtClean="0">
                <a:latin typeface="Meiryo UI" pitchFamily="50" charset="-128"/>
                <a:ea typeface="Meiryo UI" pitchFamily="50" charset="-128"/>
                <a:cs typeface="Meiryo UI" pitchFamily="50" charset="-128"/>
              </a:rPr>
              <a:t>ある産業を</a:t>
            </a:r>
            <a:endParaRPr lang="en-US" altLang="ja-JP" sz="2000" b="1" dirty="0" smtClean="0">
              <a:latin typeface="Meiryo UI" pitchFamily="50" charset="-128"/>
              <a:ea typeface="Meiryo UI" pitchFamily="50" charset="-128"/>
              <a:cs typeface="Meiryo UI" pitchFamily="50" charset="-128"/>
            </a:endParaRPr>
          </a:p>
          <a:p>
            <a:pPr algn="ctr" defTabSz="1317269">
              <a:defRPr/>
            </a:pPr>
            <a:r>
              <a:rPr lang="ja-JP" altLang="en-US" sz="2000" b="1" dirty="0" smtClean="0">
                <a:latin typeface="Meiryo UI" pitchFamily="50" charset="-128"/>
                <a:ea typeface="Meiryo UI" pitchFamily="50" charset="-128"/>
                <a:cs typeface="Meiryo UI" pitchFamily="50" charset="-128"/>
              </a:rPr>
              <a:t>大阪</a:t>
            </a:r>
            <a:r>
              <a:rPr lang="ja-JP" altLang="en-US" sz="2000" b="1" dirty="0">
                <a:latin typeface="Meiryo UI" pitchFamily="50" charset="-128"/>
                <a:ea typeface="Meiryo UI" pitchFamily="50" charset="-128"/>
                <a:cs typeface="Meiryo UI" pitchFamily="50" charset="-128"/>
              </a:rPr>
              <a:t>から</a:t>
            </a:r>
            <a:endParaRPr lang="en-US" altLang="ja-JP" sz="2000" b="1" dirty="0">
              <a:latin typeface="Meiryo UI" pitchFamily="50" charset="-128"/>
              <a:ea typeface="Meiryo UI" pitchFamily="50" charset="-128"/>
              <a:cs typeface="Meiryo UI" pitchFamily="50" charset="-128"/>
            </a:endParaRPr>
          </a:p>
          <a:p>
            <a:pPr algn="ctr" defTabSz="1317269">
              <a:defRPr/>
            </a:pPr>
            <a:r>
              <a:rPr lang="ja-JP" altLang="en-US" sz="2000" b="1" dirty="0">
                <a:latin typeface="Meiryo UI" pitchFamily="50" charset="-128"/>
                <a:ea typeface="Meiryo UI" pitchFamily="50" charset="-128"/>
                <a:cs typeface="Meiryo UI" pitchFamily="50" charset="-128"/>
              </a:rPr>
              <a:t>発展させる</a:t>
            </a:r>
          </a:p>
        </p:txBody>
      </p:sp>
      <p:pic>
        <p:nvPicPr>
          <p:cNvPr id="99" name="図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49" y="7291040"/>
            <a:ext cx="2211052" cy="1206067"/>
          </a:xfrm>
          <a:prstGeom prst="rect">
            <a:avLst/>
          </a:prstGeom>
          <a:ln>
            <a:solidFill>
              <a:schemeClr val="tx1"/>
            </a:solidFill>
          </a:ln>
        </p:spPr>
      </p:pic>
      <p:pic>
        <p:nvPicPr>
          <p:cNvPr id="10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9" y="8959760"/>
            <a:ext cx="2160682" cy="11571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4" name="テキスト ボックス 103"/>
          <p:cNvSpPr txBox="1"/>
          <p:nvPr/>
        </p:nvSpPr>
        <p:spPr>
          <a:xfrm>
            <a:off x="468000" y="7158839"/>
            <a:ext cx="2664000" cy="420233"/>
          </a:xfrm>
          <a:prstGeom prst="rect">
            <a:avLst/>
          </a:prstGeom>
          <a:solidFill>
            <a:schemeClr val="tx2">
              <a:lumMod val="40000"/>
              <a:lumOff val="60000"/>
            </a:schemeClr>
          </a:solidFill>
        </p:spPr>
        <p:txBody>
          <a:bodyPr wrap="square" lIns="0" tIns="0" rIns="0" bIns="0" rtlCol="0" anchor="ctr" anchorCtr="0">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関空国際空港</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KIX</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水素グリッドプロジェクト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5" name="テキスト ボックス 104"/>
          <p:cNvSpPr txBox="1"/>
          <p:nvPr/>
        </p:nvSpPr>
        <p:spPr>
          <a:xfrm>
            <a:off x="539850" y="8598999"/>
            <a:ext cx="2664000" cy="420233"/>
          </a:xfrm>
          <a:prstGeom prst="rect">
            <a:avLst/>
          </a:prstGeom>
          <a:solidFill>
            <a:schemeClr val="tx2">
              <a:lumMod val="40000"/>
              <a:lumOff val="60000"/>
            </a:schemeClr>
          </a:solidFill>
        </p:spPr>
        <p:txBody>
          <a:bodyPr wrap="square" lIns="0" tIns="0" rIns="0" bIns="0" rtlCol="0" anchor="ctr" anchorCtr="0">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大阪府中央卸売市場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＜メガワット級</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燃料電池＞</a:t>
            </a:r>
          </a:p>
        </p:txBody>
      </p:sp>
      <p:sp>
        <p:nvSpPr>
          <p:cNvPr id="6" name="右中かっこ 5"/>
          <p:cNvSpPr/>
          <p:nvPr/>
        </p:nvSpPr>
        <p:spPr>
          <a:xfrm>
            <a:off x="3204146" y="7507064"/>
            <a:ext cx="493296" cy="2520280"/>
          </a:xfrm>
          <a:prstGeom prst="rightBrace">
            <a:avLst>
              <a:gd name="adj1" fmla="val 35810"/>
              <a:gd name="adj2" fmla="val 50000"/>
            </a:avLst>
          </a:prstGeom>
          <a:ln w="2222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en-US" altLang="ja-JP" dirty="0" smtClean="0"/>
          </a:p>
          <a:p>
            <a:pPr algn="ctr"/>
            <a:endParaRPr kumimoji="1" lang="ja-JP" altLang="en-US" dirty="0"/>
          </a:p>
        </p:txBody>
      </p:sp>
      <p:grpSp>
        <p:nvGrpSpPr>
          <p:cNvPr id="5" name="グループ化 4"/>
          <p:cNvGrpSpPr/>
          <p:nvPr/>
        </p:nvGrpSpPr>
        <p:grpSpPr>
          <a:xfrm>
            <a:off x="7776802" y="8147955"/>
            <a:ext cx="5086405" cy="1719177"/>
            <a:chOff x="10609526" y="3467252"/>
            <a:chExt cx="2684282" cy="1767316"/>
          </a:xfrm>
        </p:grpSpPr>
        <p:sp>
          <p:nvSpPr>
            <p:cNvPr id="75" name="右矢印 74"/>
            <p:cNvSpPr/>
            <p:nvPr/>
          </p:nvSpPr>
          <p:spPr bwMode="auto">
            <a:xfrm>
              <a:off x="10609526" y="3542571"/>
              <a:ext cx="2684282" cy="1691997"/>
            </a:xfrm>
            <a:prstGeom prst="rightArrow">
              <a:avLst>
                <a:gd name="adj1" fmla="val 100000"/>
                <a:gd name="adj2" fmla="val 32111"/>
              </a:avLst>
            </a:prstGeom>
            <a:gradFill flip="none" rotWithShape="1">
              <a:gsLst>
                <a:gs pos="0">
                  <a:schemeClr val="accent1">
                    <a:lumMod val="75000"/>
                  </a:schemeClr>
                </a:gs>
                <a:gs pos="36000">
                  <a:schemeClr val="tx2">
                    <a:lumMod val="60000"/>
                    <a:lumOff val="40000"/>
                  </a:schemeClr>
                </a:gs>
                <a:gs pos="100000">
                  <a:schemeClr val="accent1">
                    <a:lumMod val="60000"/>
                    <a:lumOff val="40000"/>
                  </a:schemeClr>
                </a:gs>
              </a:gsLst>
              <a:lin ang="10800000" scaled="1"/>
              <a:tileRect/>
            </a:gra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113"/>
            <p:cNvSpPr/>
            <p:nvPr/>
          </p:nvSpPr>
          <p:spPr bwMode="auto">
            <a:xfrm>
              <a:off x="10640775" y="3467252"/>
              <a:ext cx="2391912" cy="1767316"/>
            </a:xfrm>
            <a:prstGeom prst="roundRect">
              <a:avLst>
                <a:gd name="adj" fmla="val 12765"/>
              </a:avLst>
            </a:prstGeom>
            <a:noFill/>
            <a:ln>
              <a:noFill/>
              <a:prstDash val="sysDash"/>
            </a:ln>
            <a:effectLst/>
            <a:extLst/>
          </p:spPr>
          <p:txBody>
            <a:bodyPr vert="horz" wrap="square" lIns="71991" tIns="0" rIns="71991" bIns="0" numCol="1" rtlCol="0" anchor="ctr" anchorCtr="0" compatLnSpc="1">
              <a:prstTxWarp prst="textNoShape">
                <a:avLst/>
              </a:prstTxWarp>
              <a:noAutofit/>
            </a:body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水素エネルギー産業をけん引する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事業者とのビジネスマッチングまで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きめ細かくサポート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800"/>
                </a:lnSpc>
              </a:pP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◆府内水素関連施設の現地見学会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◆新技術開発を行う中小企業への支援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◆ビジネスマッチング　　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右矢印 6"/>
          <p:cNvSpPr/>
          <p:nvPr/>
        </p:nvSpPr>
        <p:spPr bwMode="auto">
          <a:xfrm>
            <a:off x="6170020" y="4122688"/>
            <a:ext cx="3765584" cy="980606"/>
          </a:xfrm>
          <a:custGeom>
            <a:avLst/>
            <a:gdLst>
              <a:gd name="connsiteX0" fmla="*/ 0 w 5644289"/>
              <a:gd name="connsiteY0" fmla="*/ 145750 h 815224"/>
              <a:gd name="connsiteX1" fmla="*/ 5236677 w 5644289"/>
              <a:gd name="connsiteY1" fmla="*/ 145750 h 815224"/>
              <a:gd name="connsiteX2" fmla="*/ 5236677 w 5644289"/>
              <a:gd name="connsiteY2" fmla="*/ 0 h 815224"/>
              <a:gd name="connsiteX3" fmla="*/ 5644289 w 5644289"/>
              <a:gd name="connsiteY3" fmla="*/ 407612 h 815224"/>
              <a:gd name="connsiteX4" fmla="*/ 5236677 w 5644289"/>
              <a:gd name="connsiteY4" fmla="*/ 815224 h 815224"/>
              <a:gd name="connsiteX5" fmla="*/ 5236677 w 5644289"/>
              <a:gd name="connsiteY5" fmla="*/ 669474 h 815224"/>
              <a:gd name="connsiteX6" fmla="*/ 0 w 5644289"/>
              <a:gd name="connsiteY6" fmla="*/ 669474 h 815224"/>
              <a:gd name="connsiteX7" fmla="*/ 0 w 5644289"/>
              <a:gd name="connsiteY7" fmla="*/ 145750 h 815224"/>
              <a:gd name="connsiteX0" fmla="*/ 0 w 5658803"/>
              <a:gd name="connsiteY0" fmla="*/ 261864 h 815224"/>
              <a:gd name="connsiteX1" fmla="*/ 5251191 w 5658803"/>
              <a:gd name="connsiteY1" fmla="*/ 145750 h 815224"/>
              <a:gd name="connsiteX2" fmla="*/ 5251191 w 5658803"/>
              <a:gd name="connsiteY2" fmla="*/ 0 h 815224"/>
              <a:gd name="connsiteX3" fmla="*/ 5658803 w 5658803"/>
              <a:gd name="connsiteY3" fmla="*/ 407612 h 815224"/>
              <a:gd name="connsiteX4" fmla="*/ 5251191 w 5658803"/>
              <a:gd name="connsiteY4" fmla="*/ 815224 h 815224"/>
              <a:gd name="connsiteX5" fmla="*/ 5251191 w 5658803"/>
              <a:gd name="connsiteY5" fmla="*/ 669474 h 815224"/>
              <a:gd name="connsiteX6" fmla="*/ 14514 w 5658803"/>
              <a:gd name="connsiteY6" fmla="*/ 669474 h 815224"/>
              <a:gd name="connsiteX7" fmla="*/ 0 w 5658803"/>
              <a:gd name="connsiteY7" fmla="*/ 261864 h 815224"/>
              <a:gd name="connsiteX0" fmla="*/ 0 w 5658803"/>
              <a:gd name="connsiteY0" fmla="*/ 261864 h 815224"/>
              <a:gd name="connsiteX1" fmla="*/ 5251191 w 5658803"/>
              <a:gd name="connsiteY1" fmla="*/ 145750 h 815224"/>
              <a:gd name="connsiteX2" fmla="*/ 5251191 w 5658803"/>
              <a:gd name="connsiteY2" fmla="*/ 0 h 815224"/>
              <a:gd name="connsiteX3" fmla="*/ 5658803 w 5658803"/>
              <a:gd name="connsiteY3" fmla="*/ 407612 h 815224"/>
              <a:gd name="connsiteX4" fmla="*/ 5251191 w 5658803"/>
              <a:gd name="connsiteY4" fmla="*/ 815224 h 815224"/>
              <a:gd name="connsiteX5" fmla="*/ 5251191 w 5658803"/>
              <a:gd name="connsiteY5" fmla="*/ 669474 h 815224"/>
              <a:gd name="connsiteX6" fmla="*/ 14514 w 5658803"/>
              <a:gd name="connsiteY6" fmla="*/ 553360 h 815224"/>
              <a:gd name="connsiteX7" fmla="*/ 0 w 5658803"/>
              <a:gd name="connsiteY7" fmla="*/ 261864 h 81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8803" h="815224">
                <a:moveTo>
                  <a:pt x="0" y="261864"/>
                </a:moveTo>
                <a:lnTo>
                  <a:pt x="5251191" y="145750"/>
                </a:lnTo>
                <a:lnTo>
                  <a:pt x="5251191" y="0"/>
                </a:lnTo>
                <a:lnTo>
                  <a:pt x="5658803" y="407612"/>
                </a:lnTo>
                <a:lnTo>
                  <a:pt x="5251191" y="815224"/>
                </a:lnTo>
                <a:lnTo>
                  <a:pt x="5251191" y="669474"/>
                </a:lnTo>
                <a:lnTo>
                  <a:pt x="14514" y="553360"/>
                </a:lnTo>
                <a:lnTo>
                  <a:pt x="0" y="261864"/>
                </a:lnTo>
                <a:close/>
              </a:path>
            </a:pathLst>
          </a:custGeom>
          <a:gradFill>
            <a:gsLst>
              <a:gs pos="0">
                <a:schemeClr val="bg1"/>
              </a:gs>
              <a:gs pos="50000">
                <a:schemeClr val="tx2">
                  <a:lumMod val="50000"/>
                  <a:tint val="44500"/>
                  <a:satMod val="160000"/>
                </a:schemeClr>
              </a:gs>
              <a:gs pos="100000">
                <a:schemeClr val="accent1">
                  <a:lumMod val="50000"/>
                </a:schemeClr>
              </a:gs>
            </a:gsLst>
            <a:lin ang="2700000" scaled="1"/>
          </a:gradFill>
          <a:ln>
            <a:noFill/>
          </a:ln>
          <a:effectLst/>
          <a:extLst/>
        </p:spPr>
        <p:txBody>
          <a:bodyPr vert="horz" wrap="square" lIns="90268" tIns="0" rIns="90268" bIns="0" numCol="1" rtlCol="0" anchor="ctr" anchorCtr="0" compatLnSpc="1">
            <a:prstTxWarp prst="textNoShape">
              <a:avLst/>
            </a:prstTxWarp>
            <a:noAutofit/>
          </a:bodyPr>
          <a:lstStyle/>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水素利用の幅の拡大</a:t>
            </a:r>
          </a:p>
        </p:txBody>
      </p:sp>
      <p:grpSp>
        <p:nvGrpSpPr>
          <p:cNvPr id="9" name="グループ化 8"/>
          <p:cNvGrpSpPr/>
          <p:nvPr/>
        </p:nvGrpSpPr>
        <p:grpSpPr>
          <a:xfrm>
            <a:off x="163768" y="2104991"/>
            <a:ext cx="5272536" cy="2881793"/>
            <a:chOff x="163768" y="2249007"/>
            <a:chExt cx="5272536" cy="2881793"/>
          </a:xfrm>
        </p:grpSpPr>
        <p:sp>
          <p:nvSpPr>
            <p:cNvPr id="50" name="角丸四角形 49"/>
            <p:cNvSpPr/>
            <p:nvPr/>
          </p:nvSpPr>
          <p:spPr>
            <a:xfrm>
              <a:off x="1009372" y="2284070"/>
              <a:ext cx="4426932" cy="2772000"/>
            </a:xfrm>
            <a:prstGeom prst="roundRect">
              <a:avLst>
                <a:gd name="adj" fmla="val 9178"/>
              </a:avLst>
            </a:prstGeom>
            <a:solidFill>
              <a:schemeClr val="tx2">
                <a:lumMod val="40000"/>
                <a:lumOff val="60000"/>
              </a:schemeClr>
            </a:solidFill>
            <a:ln>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endParaRPr lang="ja-JP" altLang="en-US" sz="2800" b="1" dirty="0">
                <a:latin typeface="Meiryo UI" pitchFamily="50" charset="-128"/>
                <a:ea typeface="Meiryo UI" pitchFamily="50" charset="-128"/>
                <a:cs typeface="Meiryo UI" pitchFamily="50" charset="-128"/>
              </a:endParaRPr>
            </a:p>
          </p:txBody>
        </p:sp>
        <p:sp>
          <p:nvSpPr>
            <p:cNvPr id="51" name="角丸四角形 50"/>
            <p:cNvSpPr/>
            <p:nvPr/>
          </p:nvSpPr>
          <p:spPr>
            <a:xfrm>
              <a:off x="1158955" y="2538784"/>
              <a:ext cx="1931510" cy="2448000"/>
            </a:xfrm>
            <a:prstGeom prst="roundRect">
              <a:avLst>
                <a:gd name="adj" fmla="val 10194"/>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58997" tIns="213257" rIns="58997" bIns="29499" anchor="t" anchorCtr="0">
              <a:noAutofit/>
            </a:bodyPr>
            <a:lstStyle/>
            <a:p>
              <a:pPr algn="ctr" defTabSz="1317425">
                <a:defRPr/>
              </a:pPr>
              <a:r>
                <a:rPr lang="ja-JP" altLang="en-US" sz="1600" b="1" dirty="0">
                  <a:latin typeface="Meiryo UI" pitchFamily="50" charset="-128"/>
                  <a:ea typeface="Meiryo UI" pitchFamily="50" charset="-128"/>
                  <a:cs typeface="Meiryo UI" pitchFamily="50" charset="-128"/>
                </a:rPr>
                <a:t>おおさかエネルギー</a:t>
              </a:r>
              <a:endParaRPr lang="en-US" altLang="ja-JP" sz="1600" b="1" dirty="0">
                <a:latin typeface="Meiryo UI" pitchFamily="50" charset="-128"/>
                <a:ea typeface="Meiryo UI" pitchFamily="50" charset="-128"/>
                <a:cs typeface="Meiryo UI" pitchFamily="50" charset="-128"/>
              </a:endParaRPr>
            </a:p>
            <a:p>
              <a:pPr algn="ctr" defTabSz="1317425">
                <a:defRPr/>
              </a:pPr>
              <a:r>
                <a:rPr lang="ja-JP" altLang="en-US" sz="1600" b="1" dirty="0">
                  <a:latin typeface="Meiryo UI" pitchFamily="50" charset="-128"/>
                  <a:ea typeface="Meiryo UI" pitchFamily="50" charset="-128"/>
                  <a:cs typeface="Meiryo UI" pitchFamily="50" charset="-128"/>
                </a:rPr>
                <a:t>地産地消推進</a:t>
              </a:r>
              <a:endParaRPr lang="en-US" altLang="ja-JP" sz="1600" b="1" dirty="0">
                <a:latin typeface="Meiryo UI" pitchFamily="50" charset="-128"/>
                <a:ea typeface="Meiryo UI" pitchFamily="50" charset="-128"/>
                <a:cs typeface="Meiryo UI" pitchFamily="50" charset="-128"/>
              </a:endParaRPr>
            </a:p>
            <a:p>
              <a:pPr algn="ctr" defTabSz="1317425">
                <a:defRPr/>
              </a:pPr>
              <a:r>
                <a:rPr lang="ja-JP" altLang="en-US" sz="1600" b="1" dirty="0">
                  <a:latin typeface="Meiryo UI" pitchFamily="50" charset="-128"/>
                  <a:ea typeface="Meiryo UI" pitchFamily="50" charset="-128"/>
                  <a:cs typeface="Meiryo UI" pitchFamily="50" charset="-128"/>
                </a:rPr>
                <a:t>プラン</a:t>
              </a:r>
            </a:p>
          </p:txBody>
        </p:sp>
        <p:sp>
          <p:nvSpPr>
            <p:cNvPr id="3" name="上矢印 2"/>
            <p:cNvSpPr/>
            <p:nvPr/>
          </p:nvSpPr>
          <p:spPr bwMode="auto">
            <a:xfrm>
              <a:off x="163768" y="2249007"/>
              <a:ext cx="1219563" cy="2881793"/>
            </a:xfrm>
            <a:custGeom>
              <a:avLst/>
              <a:gdLst>
                <a:gd name="connsiteX0" fmla="*/ 0 w 999549"/>
                <a:gd name="connsiteY0" fmla="*/ 499775 h 2947973"/>
                <a:gd name="connsiteX1" fmla="*/ 499775 w 999549"/>
                <a:gd name="connsiteY1" fmla="*/ 0 h 2947973"/>
                <a:gd name="connsiteX2" fmla="*/ 999549 w 999549"/>
                <a:gd name="connsiteY2" fmla="*/ 499775 h 2947973"/>
                <a:gd name="connsiteX3" fmla="*/ 749662 w 999549"/>
                <a:gd name="connsiteY3" fmla="*/ 499775 h 2947973"/>
                <a:gd name="connsiteX4" fmla="*/ 749662 w 999549"/>
                <a:gd name="connsiteY4" fmla="*/ 2947973 h 2947973"/>
                <a:gd name="connsiteX5" fmla="*/ 249887 w 999549"/>
                <a:gd name="connsiteY5" fmla="*/ 2947973 h 2947973"/>
                <a:gd name="connsiteX6" fmla="*/ 249887 w 999549"/>
                <a:gd name="connsiteY6" fmla="*/ 499775 h 2947973"/>
                <a:gd name="connsiteX7" fmla="*/ 0 w 999549"/>
                <a:gd name="connsiteY7" fmla="*/ 499775 h 2947973"/>
                <a:gd name="connsiteX0" fmla="*/ 0 w 999549"/>
                <a:gd name="connsiteY0" fmla="*/ 499775 h 2947973"/>
                <a:gd name="connsiteX1" fmla="*/ 499775 w 999549"/>
                <a:gd name="connsiteY1" fmla="*/ 0 h 2947973"/>
                <a:gd name="connsiteX2" fmla="*/ 999549 w 999549"/>
                <a:gd name="connsiteY2" fmla="*/ 499775 h 2947973"/>
                <a:gd name="connsiteX3" fmla="*/ 749662 w 999549"/>
                <a:gd name="connsiteY3" fmla="*/ 499775 h 2947973"/>
                <a:gd name="connsiteX4" fmla="*/ 749662 w 999549"/>
                <a:gd name="connsiteY4" fmla="*/ 2947973 h 2947973"/>
                <a:gd name="connsiteX5" fmla="*/ 336973 w 999549"/>
                <a:gd name="connsiteY5" fmla="*/ 2947973 h 2947973"/>
                <a:gd name="connsiteX6" fmla="*/ 249887 w 999549"/>
                <a:gd name="connsiteY6" fmla="*/ 499775 h 2947973"/>
                <a:gd name="connsiteX7" fmla="*/ 0 w 999549"/>
                <a:gd name="connsiteY7" fmla="*/ 499775 h 2947973"/>
                <a:gd name="connsiteX0" fmla="*/ 0 w 999549"/>
                <a:gd name="connsiteY0" fmla="*/ 499775 h 2962487"/>
                <a:gd name="connsiteX1" fmla="*/ 499775 w 999549"/>
                <a:gd name="connsiteY1" fmla="*/ 0 h 2962487"/>
                <a:gd name="connsiteX2" fmla="*/ 999549 w 999549"/>
                <a:gd name="connsiteY2" fmla="*/ 499775 h 2962487"/>
                <a:gd name="connsiteX3" fmla="*/ 749662 w 999549"/>
                <a:gd name="connsiteY3" fmla="*/ 499775 h 2962487"/>
                <a:gd name="connsiteX4" fmla="*/ 662577 w 999549"/>
                <a:gd name="connsiteY4" fmla="*/ 2962487 h 2962487"/>
                <a:gd name="connsiteX5" fmla="*/ 336973 w 999549"/>
                <a:gd name="connsiteY5" fmla="*/ 2947973 h 2962487"/>
                <a:gd name="connsiteX6" fmla="*/ 249887 w 999549"/>
                <a:gd name="connsiteY6" fmla="*/ 499775 h 2962487"/>
                <a:gd name="connsiteX7" fmla="*/ 0 w 999549"/>
                <a:gd name="connsiteY7" fmla="*/ 499775 h 29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549" h="2962487">
                  <a:moveTo>
                    <a:pt x="0" y="499775"/>
                  </a:moveTo>
                  <a:lnTo>
                    <a:pt x="499775" y="0"/>
                  </a:lnTo>
                  <a:lnTo>
                    <a:pt x="999549" y="499775"/>
                  </a:lnTo>
                  <a:lnTo>
                    <a:pt x="749662" y="499775"/>
                  </a:lnTo>
                  <a:lnTo>
                    <a:pt x="662577" y="2962487"/>
                  </a:lnTo>
                  <a:lnTo>
                    <a:pt x="336973" y="2947973"/>
                  </a:lnTo>
                  <a:lnTo>
                    <a:pt x="249887" y="499775"/>
                  </a:lnTo>
                  <a:lnTo>
                    <a:pt x="0" y="499775"/>
                  </a:lnTo>
                  <a:close/>
                </a:path>
              </a:pathLst>
            </a:custGeom>
            <a:gradFill flip="none" rotWithShape="1">
              <a:gsLst>
                <a:gs pos="0">
                  <a:schemeClr val="accent5">
                    <a:lumMod val="50000"/>
                  </a:schemeClr>
                </a:gs>
                <a:gs pos="50000">
                  <a:schemeClr val="tx2">
                    <a:lumMod val="50000"/>
                    <a:tint val="44500"/>
                    <a:satMod val="160000"/>
                  </a:schemeClr>
                </a:gs>
                <a:gs pos="100000">
                  <a:schemeClr val="tx2">
                    <a:lumMod val="50000"/>
                    <a:tint val="23500"/>
                    <a:satMod val="160000"/>
                  </a:schemeClr>
                </a:gs>
              </a:gsLst>
              <a:lin ang="4800000" scaled="0"/>
              <a:tileRect/>
            </a:gradFill>
            <a:ln>
              <a:noFill/>
            </a:ln>
            <a:effectLst/>
            <a:extLst/>
          </p:spPr>
          <p:txBody>
            <a:bodyPr vert="eaVert" wrap="square" lIns="90268" tIns="45134" rIns="90268" bIns="45134" numCol="1" rtlCol="0" anchor="ctr" anchorCtr="0" compatLnSpc="1">
              <a:prstTxWarp prst="textNoShape">
                <a:avLst/>
              </a:prstTxWarp>
              <a:noAutofit/>
            </a:bodyPr>
            <a:lstStyle/>
            <a:p>
              <a:pPr algn="ctr" eaLnBrk="0" hangingPunct="0"/>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量の拡大</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383330" y="4122688"/>
              <a:ext cx="1532783" cy="720079"/>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58997" tIns="29499" rIns="58997" bIns="29499" anchor="ctr"/>
            <a:lstStyle/>
            <a:p>
              <a:pPr defTabSz="1317425">
                <a:defRPr/>
              </a:pPr>
              <a:r>
                <a:rPr lang="ja-JP" altLang="en-US" sz="1400" dirty="0">
                  <a:solidFill>
                    <a:schemeClr val="tx1"/>
                  </a:solidFill>
                  <a:latin typeface="Meiryo UI" pitchFamily="50" charset="-128"/>
                  <a:ea typeface="Meiryo UI" pitchFamily="50" charset="-128"/>
                  <a:cs typeface="Meiryo UI" pitchFamily="50" charset="-128"/>
                </a:rPr>
                <a:t>コージェネレーション、燃料電池の</a:t>
              </a:r>
              <a:r>
                <a:rPr lang="ja-JP" altLang="en-US" sz="1400" dirty="0" smtClean="0">
                  <a:solidFill>
                    <a:schemeClr val="tx1"/>
                  </a:solidFill>
                  <a:latin typeface="Meiryo UI" pitchFamily="50" charset="-128"/>
                  <a:ea typeface="Meiryo UI" pitchFamily="50" charset="-128"/>
                  <a:cs typeface="Meiryo UI" pitchFamily="50" charset="-128"/>
                </a:rPr>
                <a:t>導入</a:t>
              </a:r>
              <a:endParaRPr lang="en-US" altLang="ja-JP" sz="1400" dirty="0" smtClean="0">
                <a:solidFill>
                  <a:schemeClr val="tx1"/>
                </a:solidFill>
                <a:latin typeface="Meiryo UI" pitchFamily="50" charset="-128"/>
                <a:ea typeface="Meiryo UI" pitchFamily="50" charset="-128"/>
                <a:cs typeface="Meiryo UI" pitchFamily="50" charset="-128"/>
              </a:endParaRPr>
            </a:p>
            <a:p>
              <a:pPr defTabSz="1317425">
                <a:defRPr/>
              </a:pPr>
              <a:r>
                <a:rPr lang="ja-JP" altLang="en-US" sz="1400" dirty="0" smtClean="0">
                  <a:solidFill>
                    <a:schemeClr val="tx1"/>
                  </a:solidFill>
                  <a:latin typeface="Meiryo UI" pitchFamily="50" charset="-128"/>
                  <a:ea typeface="Meiryo UI" pitchFamily="50" charset="-128"/>
                  <a:cs typeface="Meiryo UI" pitchFamily="50" charset="-128"/>
                </a:rPr>
                <a:t>促進</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59" name="角丸四角形 58"/>
            <p:cNvSpPr/>
            <p:nvPr/>
          </p:nvSpPr>
          <p:spPr>
            <a:xfrm>
              <a:off x="1981667" y="2394496"/>
              <a:ext cx="1159147" cy="2426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82605" tIns="41303" rIns="82605" bIns="41303" anchor="ctr"/>
            <a:lstStyle/>
            <a:p>
              <a:pPr algn="ctr" defTabSz="1156470">
                <a:defRPr/>
              </a:pPr>
              <a:r>
                <a:rPr lang="ja-JP" altLang="en-US" sz="1300" b="1" dirty="0">
                  <a:latin typeface="Meiryo UI" pitchFamily="50" charset="-128"/>
                  <a:ea typeface="Meiryo UI" pitchFamily="50" charset="-128"/>
                  <a:cs typeface="Meiryo UI" pitchFamily="50" charset="-128"/>
                </a:rPr>
                <a:t>２６年３月</a:t>
              </a:r>
            </a:p>
          </p:txBody>
        </p:sp>
        <p:sp>
          <p:nvSpPr>
            <p:cNvPr id="60" name="角丸四角形 59"/>
            <p:cNvSpPr/>
            <p:nvPr/>
          </p:nvSpPr>
          <p:spPr>
            <a:xfrm>
              <a:off x="3253132" y="2538784"/>
              <a:ext cx="1958797" cy="2448000"/>
            </a:xfrm>
            <a:prstGeom prst="roundRect">
              <a:avLst>
                <a:gd name="adj" fmla="val 10194"/>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58997" tIns="213257" rIns="58997" bIns="29499" anchor="t" anchorCtr="0">
              <a:noAutofit/>
            </a:bodyPr>
            <a:lstStyle/>
            <a:p>
              <a:pPr algn="ctr" defTabSz="1317425">
                <a:defRPr/>
              </a:pPr>
              <a:r>
                <a:rPr lang="ja-JP" altLang="en-US" sz="1600" b="1" dirty="0">
                  <a:latin typeface="Meiryo UI" pitchFamily="50" charset="-128"/>
                  <a:ea typeface="Meiryo UI" pitchFamily="50" charset="-128"/>
                  <a:cs typeface="Meiryo UI" pitchFamily="50" charset="-128"/>
                </a:rPr>
                <a:t>大阪府内における</a:t>
              </a:r>
              <a:endParaRPr lang="en-US" altLang="ja-JP" sz="1600" b="1" dirty="0">
                <a:latin typeface="Meiryo UI" pitchFamily="50" charset="-128"/>
                <a:ea typeface="Meiryo UI" pitchFamily="50" charset="-128"/>
                <a:cs typeface="Meiryo UI" pitchFamily="50" charset="-128"/>
              </a:endParaRPr>
            </a:p>
            <a:p>
              <a:pPr algn="ctr" defTabSz="1317425">
                <a:defRPr/>
              </a:pPr>
              <a:r>
                <a:rPr lang="ja-JP" altLang="en-US" sz="1600" b="1" dirty="0">
                  <a:latin typeface="Meiryo UI" pitchFamily="50" charset="-128"/>
                  <a:ea typeface="Meiryo UI" pitchFamily="50" charset="-128"/>
                  <a:cs typeface="Meiryo UI" pitchFamily="50" charset="-128"/>
                </a:rPr>
                <a:t>水素ステーション</a:t>
              </a:r>
              <a:endParaRPr lang="en-US" altLang="ja-JP" sz="1600" b="1" dirty="0">
                <a:latin typeface="Meiryo UI" pitchFamily="50" charset="-128"/>
                <a:ea typeface="Meiryo UI" pitchFamily="50" charset="-128"/>
                <a:cs typeface="Meiryo UI" pitchFamily="50" charset="-128"/>
              </a:endParaRPr>
            </a:p>
            <a:p>
              <a:pPr algn="ctr" defTabSz="1317425">
                <a:defRPr/>
              </a:pPr>
              <a:r>
                <a:rPr lang="ja-JP" altLang="en-US" sz="1600" b="1" dirty="0">
                  <a:latin typeface="Meiryo UI" pitchFamily="50" charset="-128"/>
                  <a:ea typeface="Meiryo UI" pitchFamily="50" charset="-128"/>
                  <a:cs typeface="Meiryo UI" pitchFamily="50" charset="-128"/>
                </a:rPr>
                <a:t>整備計画</a:t>
              </a:r>
            </a:p>
          </p:txBody>
        </p:sp>
        <p:sp>
          <p:nvSpPr>
            <p:cNvPr id="68" name="角丸四角形 67"/>
            <p:cNvSpPr/>
            <p:nvPr/>
          </p:nvSpPr>
          <p:spPr>
            <a:xfrm>
              <a:off x="4150634" y="2394496"/>
              <a:ext cx="1159147" cy="2426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82605" tIns="41303" rIns="82605" bIns="41303" anchor="ctr"/>
            <a:lstStyle/>
            <a:p>
              <a:pPr algn="ctr" defTabSz="1156470">
                <a:defRPr/>
              </a:pPr>
              <a:r>
                <a:rPr lang="ja-JP" altLang="en-US" sz="1300" b="1" dirty="0">
                  <a:latin typeface="Meiryo UI" pitchFamily="50" charset="-128"/>
                  <a:ea typeface="Meiryo UI" pitchFamily="50" charset="-128"/>
                  <a:cs typeface="Meiryo UI" pitchFamily="50" charset="-128"/>
                </a:rPr>
                <a:t>２７年１月</a:t>
              </a:r>
            </a:p>
          </p:txBody>
        </p:sp>
        <p:sp>
          <p:nvSpPr>
            <p:cNvPr id="67" name="角丸四角形 66"/>
            <p:cNvSpPr/>
            <p:nvPr/>
          </p:nvSpPr>
          <p:spPr>
            <a:xfrm>
              <a:off x="3492178" y="3906664"/>
              <a:ext cx="1555960" cy="264498"/>
            </a:xfrm>
            <a:prstGeom prst="roundRect">
              <a:avLst>
                <a:gd name="adj" fmla="val 18345"/>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58997" tIns="29499" rIns="58997" bIns="29499" anchor="ctr"/>
            <a:lstStyle/>
            <a:p>
              <a:pPr algn="ctr" defTabSz="1317425">
                <a:defRPr/>
              </a:pPr>
              <a:r>
                <a:rPr lang="ja-JP" altLang="en-US" sz="1400" dirty="0">
                  <a:solidFill>
                    <a:schemeClr val="tx1"/>
                  </a:solidFill>
                  <a:latin typeface="Meiryo UI" pitchFamily="50" charset="-128"/>
                  <a:ea typeface="Meiryo UI" pitchFamily="50" charset="-128"/>
                  <a:cs typeface="Meiryo UI" pitchFamily="50" charset="-128"/>
                </a:rPr>
                <a:t>ＦＣＶ普及促進</a:t>
              </a:r>
            </a:p>
          </p:txBody>
        </p:sp>
        <p:sp>
          <p:nvSpPr>
            <p:cNvPr id="69" name="角丸四角形 68"/>
            <p:cNvSpPr/>
            <p:nvPr/>
          </p:nvSpPr>
          <p:spPr>
            <a:xfrm>
              <a:off x="3492178" y="4290240"/>
              <a:ext cx="1555960" cy="640301"/>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58997" tIns="29499" rIns="58997" bIns="29499" anchor="ctr"/>
            <a:lstStyle/>
            <a:p>
              <a:pPr algn="ctr" defTabSz="1317425">
                <a:lnSpc>
                  <a:spcPts val="1580"/>
                </a:lnSpc>
                <a:defRPr/>
              </a:pPr>
              <a:r>
                <a:rPr lang="ja-JP" altLang="en-US" sz="1400" dirty="0">
                  <a:solidFill>
                    <a:schemeClr val="tx1"/>
                  </a:solidFill>
                  <a:latin typeface="Meiryo UI" pitchFamily="50" charset="-128"/>
                  <a:ea typeface="Meiryo UI" pitchFamily="50" charset="-128"/>
                  <a:cs typeface="Meiryo UI" pitchFamily="50" charset="-128"/>
                </a:rPr>
                <a:t>水素ステーションの</a:t>
              </a:r>
              <a:endParaRPr lang="en-US" altLang="ja-JP" sz="1400" dirty="0">
                <a:solidFill>
                  <a:schemeClr val="tx1"/>
                </a:solidFill>
                <a:latin typeface="Meiryo UI" pitchFamily="50" charset="-128"/>
                <a:ea typeface="Meiryo UI" pitchFamily="50" charset="-128"/>
                <a:cs typeface="Meiryo UI" pitchFamily="50" charset="-128"/>
              </a:endParaRPr>
            </a:p>
            <a:p>
              <a:pPr algn="ctr" defTabSz="1317425">
                <a:lnSpc>
                  <a:spcPts val="1580"/>
                </a:lnSpc>
                <a:defRPr/>
              </a:pPr>
              <a:r>
                <a:rPr lang="ja-JP" altLang="en-US" sz="1400" dirty="0">
                  <a:solidFill>
                    <a:schemeClr val="tx1"/>
                  </a:solidFill>
                  <a:latin typeface="Meiryo UI" pitchFamily="50" charset="-128"/>
                  <a:ea typeface="Meiryo UI" pitchFamily="50" charset="-128"/>
                  <a:cs typeface="Meiryo UI" pitchFamily="50" charset="-128"/>
                </a:rPr>
                <a:t>整備</a:t>
              </a:r>
              <a:r>
                <a:rPr lang="ja-JP" altLang="en-US" sz="1400" dirty="0" smtClean="0">
                  <a:solidFill>
                    <a:schemeClr val="tx1"/>
                  </a:solidFill>
                  <a:latin typeface="Meiryo UI" pitchFamily="50" charset="-128"/>
                  <a:ea typeface="Meiryo UI" pitchFamily="50" charset="-128"/>
                  <a:cs typeface="Meiryo UI" pitchFamily="50" charset="-128"/>
                </a:rPr>
                <a:t>促進</a:t>
              </a:r>
              <a:endParaRPr lang="en-US" altLang="ja-JP" sz="1400" dirty="0" smtClean="0">
                <a:solidFill>
                  <a:schemeClr val="tx1"/>
                </a:solidFill>
                <a:latin typeface="Meiryo UI" pitchFamily="50" charset="-128"/>
                <a:ea typeface="Meiryo UI" pitchFamily="50" charset="-128"/>
                <a:cs typeface="Meiryo UI" pitchFamily="50" charset="-128"/>
              </a:endParaRPr>
            </a:p>
          </p:txBody>
        </p:sp>
      </p:grpSp>
      <p:sp>
        <p:nvSpPr>
          <p:cNvPr id="52" name="正方形/長方形 51"/>
          <p:cNvSpPr/>
          <p:nvPr/>
        </p:nvSpPr>
        <p:spPr>
          <a:xfrm>
            <a:off x="377022" y="5706864"/>
            <a:ext cx="14564428" cy="1424516"/>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06616" tIns="0" rIns="216000" bIns="0" rtlCol="0" anchor="ctr" anchorCtr="0">
            <a:noAutofit/>
          </a:bodyPr>
          <a:lstStyle/>
          <a:p>
            <a:pPr marL="282121" indent="-282121">
              <a:spcAft>
                <a:spcPts val="592"/>
              </a:spcAft>
              <a:buFont typeface="Wingdings" panose="05000000000000000000" pitchFamily="2" charset="2"/>
              <a:buChar char="Ø"/>
              <a:defRPr/>
            </a:pP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KIX</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水素グリッドプロジェクトや府中央卸売市場のメガワット級燃料電池導入と</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いった府内での取組の経験を</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活かし、戦略的かつ幅広い分野</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での実証事業</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プロジェクトを民間企業と連携して創出。事業者の研究開発成果を実用化や事業化につなげる</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2121" indent="-282121">
              <a:spcAft>
                <a:spcPts val="592"/>
              </a:spcAft>
              <a:buFont typeface="Wingdings" panose="05000000000000000000" pitchFamily="2" charset="2"/>
              <a:buChar char="Ø"/>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水素エネルギー産業への参入ポテンシャルが高い府内中小企業等に対して、動機付けし、ビジネス参入をサポート</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2121" indent="-282121">
              <a:spcAft>
                <a:spcPts val="592"/>
              </a:spcAft>
              <a:buFont typeface="Wingdings" panose="05000000000000000000" pitchFamily="2" charset="2"/>
              <a:buChar char="Ø"/>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社会の動きや</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水素関連分野の</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技術開発の状況等を</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踏まえながら、柔軟に取組</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内容の追加等を行う</a:t>
            </a:r>
            <a:endParaRPr lang="en-US" altLang="ja-JP" sz="1800" b="1" dirty="0">
              <a:solidFill>
                <a:schemeClr val="tx1"/>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10433162" y="2034456"/>
            <a:ext cx="4738996" cy="2846728"/>
            <a:chOff x="10433162" y="2293955"/>
            <a:chExt cx="4738996" cy="2846728"/>
          </a:xfrm>
        </p:grpSpPr>
        <p:sp>
          <p:nvSpPr>
            <p:cNvPr id="53" name="角丸四角形 52"/>
            <p:cNvSpPr/>
            <p:nvPr/>
          </p:nvSpPr>
          <p:spPr bwMode="auto">
            <a:xfrm>
              <a:off x="10433162" y="2539333"/>
              <a:ext cx="4738996" cy="2601350"/>
            </a:xfrm>
            <a:prstGeom prst="roundRect">
              <a:avLst>
                <a:gd name="adj" fmla="val 8402"/>
              </a:avLst>
            </a:prstGeom>
            <a:solidFill>
              <a:schemeClr val="accent1">
                <a:lumMod val="40000"/>
                <a:lumOff val="60000"/>
              </a:schemeClr>
            </a:solidFill>
            <a:ln w="12700">
              <a:noFill/>
              <a:miter lim="800000"/>
              <a:headEnd/>
              <a:tailEnd/>
            </a:ln>
            <a:effectLs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タイトル 1"/>
            <p:cNvSpPr txBox="1">
              <a:spLocks/>
            </p:cNvSpPr>
            <p:nvPr/>
          </p:nvSpPr>
          <p:spPr>
            <a:xfrm>
              <a:off x="11031498" y="2819263"/>
              <a:ext cx="3925078" cy="654599"/>
            </a:xfrm>
            <a:prstGeom prst="rect">
              <a:avLst/>
            </a:prstGeom>
            <a:no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1317269">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水素エネルギー産業で存在感を発揮する</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1317269">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大阪の実現に貢献</a:t>
              </a:r>
              <a:endPar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Rectangle 3"/>
            <p:cNvSpPr>
              <a:spLocks noChangeArrowheads="1"/>
            </p:cNvSpPr>
            <p:nvPr/>
          </p:nvSpPr>
          <p:spPr bwMode="auto">
            <a:xfrm>
              <a:off x="13151554" y="3699896"/>
              <a:ext cx="1832200" cy="1272868"/>
            </a:xfrm>
            <a:prstGeom prst="rect">
              <a:avLst/>
            </a:prstGeom>
            <a:gradFill flip="none" rotWithShape="1">
              <a:gsLst>
                <a:gs pos="0">
                  <a:srgbClr val="00B0F0"/>
                </a:gs>
                <a:gs pos="34000">
                  <a:srgbClr val="85C2FF"/>
                </a:gs>
                <a:gs pos="70000">
                  <a:srgbClr val="C4D6EB"/>
                </a:gs>
                <a:gs pos="100000">
                  <a:srgbClr val="FFEBFA"/>
                </a:gs>
              </a:gsLst>
              <a:lin ang="5400000" scaled="0"/>
              <a:tileRect/>
            </a:gradFill>
            <a:ln w="9525">
              <a:solidFill>
                <a:srgbClr val="00B0F0">
                  <a:alpha val="40000"/>
                </a:srgbClr>
              </a:solidFill>
              <a:miter lim="800000"/>
              <a:headEnd/>
              <a:tailEnd/>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国際的なインバウンド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拠点である「大阪」の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ショーケース機能発揮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3"/>
            <p:cNvSpPr>
              <a:spLocks noChangeArrowheads="1"/>
            </p:cNvSpPr>
            <p:nvPr/>
          </p:nvSpPr>
          <p:spPr bwMode="auto">
            <a:xfrm>
              <a:off x="10669260" y="3699896"/>
              <a:ext cx="1832200" cy="1272868"/>
            </a:xfrm>
            <a:prstGeom prst="rect">
              <a:avLst/>
            </a:prstGeom>
            <a:gradFill flip="none" rotWithShape="1">
              <a:gsLst>
                <a:gs pos="0">
                  <a:srgbClr val="00B0F0"/>
                </a:gs>
                <a:gs pos="34000">
                  <a:srgbClr val="85C2FF"/>
                </a:gs>
                <a:gs pos="70000">
                  <a:srgbClr val="C4D6EB"/>
                </a:gs>
                <a:gs pos="100000">
                  <a:srgbClr val="FFEBFA"/>
                </a:gs>
              </a:gsLst>
              <a:lin ang="5400000" scaled="0"/>
              <a:tileRect/>
            </a:gradFill>
            <a:ln>
              <a:solidFill>
                <a:srgbClr val="00B0F0">
                  <a:alpha val="40000"/>
                </a:srgbClr>
              </a:solid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府内中小企業の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高い技術力を生かした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水素エネルギー産業</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の振興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下カーブ矢印 61"/>
            <p:cNvSpPr/>
            <p:nvPr/>
          </p:nvSpPr>
          <p:spPr bwMode="auto">
            <a:xfrm>
              <a:off x="12402053" y="3869962"/>
              <a:ext cx="922304" cy="318540"/>
            </a:xfrm>
            <a:prstGeom prst="curvedDownArrow">
              <a:avLst>
                <a:gd name="adj1" fmla="val 48964"/>
                <a:gd name="adj2" fmla="val 93921"/>
                <a:gd name="adj3" fmla="val 34701"/>
              </a:avLst>
            </a:prstGeom>
            <a:gradFill>
              <a:gsLst>
                <a:gs pos="0">
                  <a:srgbClr val="002060"/>
                </a:gs>
                <a:gs pos="39999">
                  <a:srgbClr val="85C2FF"/>
                </a:gs>
                <a:gs pos="70000">
                  <a:srgbClr val="C4D6EB"/>
                </a:gs>
                <a:gs pos="100000">
                  <a:srgbClr val="FFEBFA"/>
                </a:gs>
              </a:gsLst>
              <a:lin ang="10800000" scaled="0"/>
            </a:gra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下カーブ矢印 62"/>
            <p:cNvSpPr/>
            <p:nvPr/>
          </p:nvSpPr>
          <p:spPr bwMode="auto">
            <a:xfrm rot="10800000">
              <a:off x="12358939" y="4357790"/>
              <a:ext cx="940615" cy="318540"/>
            </a:xfrm>
            <a:prstGeom prst="curvedDownArrow">
              <a:avLst>
                <a:gd name="adj1" fmla="val 48964"/>
                <a:gd name="adj2" fmla="val 93921"/>
                <a:gd name="adj3" fmla="val 34701"/>
              </a:avLst>
            </a:prstGeom>
            <a:gradFill>
              <a:gsLst>
                <a:gs pos="0">
                  <a:srgbClr val="002060"/>
                </a:gs>
                <a:gs pos="39999">
                  <a:srgbClr val="85C2FF"/>
                </a:gs>
                <a:gs pos="70000">
                  <a:srgbClr val="C4D6EB"/>
                </a:gs>
                <a:gs pos="100000">
                  <a:srgbClr val="FFEBFA"/>
                </a:gs>
              </a:gsLst>
              <a:lin ang="10800000" scaled="0"/>
            </a:gra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Rectangle 3"/>
            <p:cNvSpPr>
              <a:spLocks noChangeArrowheads="1"/>
            </p:cNvSpPr>
            <p:nvPr/>
          </p:nvSpPr>
          <p:spPr bwMode="auto">
            <a:xfrm>
              <a:off x="12551637" y="4169325"/>
              <a:ext cx="601391" cy="26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678"/>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好循環</a:t>
              </a:r>
            </a:p>
          </p:txBody>
        </p:sp>
        <p:sp>
          <p:nvSpPr>
            <p:cNvPr id="49" name="角丸四角形 48"/>
            <p:cNvSpPr/>
            <p:nvPr/>
          </p:nvSpPr>
          <p:spPr>
            <a:xfrm>
              <a:off x="11779420" y="2293955"/>
              <a:ext cx="2167573" cy="385214"/>
            </a:xfrm>
            <a:prstGeom prst="roundRect">
              <a:avLst>
                <a:gd name="adj" fmla="val 50000"/>
              </a:avLst>
            </a:prstGeom>
            <a:gradFill>
              <a:gsLst>
                <a:gs pos="0">
                  <a:schemeClr val="tx2">
                    <a:lumMod val="40000"/>
                    <a:lumOff val="60000"/>
                  </a:schemeClr>
                </a:gs>
                <a:gs pos="80000">
                  <a:schemeClr val="tx2">
                    <a:lumMod val="60000"/>
                    <a:lumOff val="40000"/>
                  </a:schemeClr>
                </a:gs>
                <a:gs pos="100000">
                  <a:schemeClr val="tx2">
                    <a:lumMod val="20000"/>
                    <a:lumOff val="80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目指す姿</a:t>
              </a:r>
            </a:p>
          </p:txBody>
        </p:sp>
      </p:grpSp>
      <p:sp>
        <p:nvSpPr>
          <p:cNvPr id="48" name="右矢印 47"/>
          <p:cNvSpPr/>
          <p:nvPr/>
        </p:nvSpPr>
        <p:spPr>
          <a:xfrm>
            <a:off x="5560528" y="3510946"/>
            <a:ext cx="667954" cy="395718"/>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38841" tIns="0" rIns="38841" bIns="0" rtlCol="0" anchor="ctr">
            <a:noAutofit/>
          </a:bodyPr>
          <a:lstStyle/>
          <a:p>
            <a:pPr algn="ctr" defTabSz="1439683">
              <a:lnSpc>
                <a:spcPts val="1086"/>
              </a:lnSpc>
            </a:pPr>
            <a:endParaRPr lang="ja-JP" altLang="en-US" sz="1000" dirty="0">
              <a:solidFill>
                <a:schemeClr val="tx1"/>
              </a:solidFill>
              <a:latin typeface="Meiryo UI" pitchFamily="50" charset="-128"/>
              <a:ea typeface="Meiryo UI" pitchFamily="50" charset="-128"/>
              <a:cs typeface="Meiryo UI" pitchFamily="50" charset="-128"/>
            </a:endParaRPr>
          </a:p>
        </p:txBody>
      </p:sp>
      <p:sp>
        <p:nvSpPr>
          <p:cNvPr id="56" name="右矢印 55"/>
          <p:cNvSpPr/>
          <p:nvPr/>
        </p:nvSpPr>
        <p:spPr>
          <a:xfrm rot="10800000">
            <a:off x="5486512" y="2970561"/>
            <a:ext cx="670949" cy="395718"/>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38841" tIns="0" rIns="38841" bIns="0" rtlCol="0" anchor="ctr">
            <a:noAutofit/>
          </a:bodyPr>
          <a:lstStyle/>
          <a:p>
            <a:pPr algn="ctr" defTabSz="1439683">
              <a:lnSpc>
                <a:spcPts val="1086"/>
              </a:lnSpc>
            </a:pPr>
            <a:endParaRPr lang="ja-JP" altLang="en-US" sz="1000" dirty="0">
              <a:solidFill>
                <a:schemeClr val="tx1"/>
              </a:solidFill>
              <a:latin typeface="Meiryo UI" pitchFamily="50" charset="-128"/>
              <a:ea typeface="Meiryo UI" pitchFamily="50" charset="-128"/>
              <a:cs typeface="Meiryo UI" pitchFamily="50" charset="-128"/>
            </a:endParaRPr>
          </a:p>
        </p:txBody>
      </p:sp>
      <p:sp>
        <p:nvSpPr>
          <p:cNvPr id="66" name="Rectangle 3"/>
          <p:cNvSpPr>
            <a:spLocks noChangeArrowheads="1"/>
          </p:cNvSpPr>
          <p:nvPr/>
        </p:nvSpPr>
        <p:spPr bwMode="auto">
          <a:xfrm>
            <a:off x="5436394" y="3402608"/>
            <a:ext cx="726367" cy="51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76" name="右矢印 75"/>
          <p:cNvSpPr/>
          <p:nvPr/>
        </p:nvSpPr>
        <p:spPr bwMode="auto">
          <a:xfrm>
            <a:off x="4046754" y="8221223"/>
            <a:ext cx="3837912" cy="1686158"/>
          </a:xfrm>
          <a:prstGeom prst="rightArrow">
            <a:avLst>
              <a:gd name="adj1" fmla="val 100000"/>
              <a:gd name="adj2" fmla="val 27807"/>
            </a:avLst>
          </a:prstGeom>
          <a:gradFill flip="none" rotWithShape="1">
            <a:gsLst>
              <a:gs pos="0">
                <a:schemeClr val="accent1">
                  <a:lumMod val="75000"/>
                </a:schemeClr>
              </a:gs>
              <a:gs pos="36000">
                <a:schemeClr val="tx2">
                  <a:lumMod val="60000"/>
                  <a:lumOff val="40000"/>
                </a:schemeClr>
              </a:gs>
              <a:gs pos="100000">
                <a:schemeClr val="accent1">
                  <a:lumMod val="60000"/>
                  <a:lumOff val="40000"/>
                </a:schemeClr>
              </a:gs>
            </a:gsLst>
            <a:lin ang="10800000" scaled="1"/>
            <a:tileRect/>
          </a:gra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bwMode="auto">
          <a:xfrm>
            <a:off x="4140251" y="9091240"/>
            <a:ext cx="2874119" cy="692065"/>
          </a:xfrm>
          <a:prstGeom prst="roundRect">
            <a:avLst/>
          </a:prstGeom>
          <a:noFill/>
          <a:ln>
            <a:noFill/>
            <a:prstDash val="sysDash"/>
          </a:ln>
          <a:effectLst/>
          <a:extLst/>
        </p:spPr>
        <p:txBody>
          <a:bodyPr vert="horz" wrap="square" lIns="71991" tIns="0" rIns="71991" bIns="0" numCol="1" rtlCol="0" anchor="ctr" anchorCtr="0" compatLnSpc="1">
            <a:prstTxWarp prst="textNoShape">
              <a:avLst/>
            </a:prstTxWarp>
            <a:noAutofit/>
          </a:bodyPr>
          <a:lstStyle/>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府内事業者</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の水素エネルギー</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産業への参入</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意欲醸成</a:t>
            </a:r>
          </a:p>
        </p:txBody>
      </p:sp>
      <p:sp>
        <p:nvSpPr>
          <p:cNvPr id="78" name="テキスト ボックス 77"/>
          <p:cNvSpPr txBox="1"/>
          <p:nvPr/>
        </p:nvSpPr>
        <p:spPr>
          <a:xfrm>
            <a:off x="3664073" y="7291128"/>
            <a:ext cx="3350298" cy="792000"/>
          </a:xfrm>
          <a:prstGeom prst="rect">
            <a:avLst/>
          </a:prstGeom>
          <a:solidFill>
            <a:srgbClr val="002060"/>
          </a:solidFill>
        </p:spPr>
        <p:txBody>
          <a:bodyPr wrap="square" lIns="0" tIns="0" rIns="0" bIns="0" rtlCol="0" anchor="ctr" anchorCtr="0">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プロジェクト創出</a:t>
            </a:r>
          </a:p>
        </p:txBody>
      </p:sp>
      <p:sp>
        <p:nvSpPr>
          <p:cNvPr id="79" name="角丸四角形 78"/>
          <p:cNvSpPr/>
          <p:nvPr/>
        </p:nvSpPr>
        <p:spPr bwMode="auto">
          <a:xfrm>
            <a:off x="11635918" y="8482440"/>
            <a:ext cx="1217300" cy="1123473"/>
          </a:xfrm>
          <a:prstGeom prst="roundRect">
            <a:avLst/>
          </a:prstGeom>
          <a:noFill/>
          <a:ln w="15875">
            <a:solidFill>
              <a:schemeClr val="tx1"/>
            </a:solidFill>
            <a:prstDash val="dash"/>
          </a:ln>
          <a:effectLst/>
          <a:extLst/>
        </p:spPr>
        <p:txBody>
          <a:bodyPr vert="horz" wrap="square" lIns="71991" tIns="0" rIns="71991" bIns="0" numCol="1" rtlCol="0" anchor="ctr" anchorCtr="0" compatLnSpc="1">
            <a:prstTxWarp prst="textNoShape">
              <a:avLst/>
            </a:prstTxWarp>
            <a:noAutofit/>
          </a:body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ビジネス投資</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の加速！</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右矢印 3"/>
          <p:cNvSpPr/>
          <p:nvPr/>
        </p:nvSpPr>
        <p:spPr bwMode="auto">
          <a:xfrm>
            <a:off x="11314786" y="8709747"/>
            <a:ext cx="386304" cy="684120"/>
          </a:xfrm>
          <a:prstGeom prst="rightArrow">
            <a:avLst/>
          </a:prstGeom>
          <a:solidFill>
            <a:srgbClr val="002060"/>
          </a:solidFill>
          <a:ln>
            <a:noFill/>
          </a:ln>
          <a:effectLst/>
          <a:ex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bwMode="auto">
          <a:xfrm>
            <a:off x="4156470" y="8471183"/>
            <a:ext cx="2874119" cy="692065"/>
          </a:xfrm>
          <a:prstGeom prst="roundRect">
            <a:avLst/>
          </a:prstGeom>
          <a:noFill/>
          <a:ln>
            <a:noFill/>
            <a:prstDash val="sysDash"/>
          </a:ln>
          <a:effectLst/>
          <a:extLst/>
        </p:spPr>
        <p:txBody>
          <a:bodyPr vert="horz" wrap="square" lIns="71991" tIns="0" rIns="71991" bIns="0" numCol="1" rtlCol="0" anchor="ctr" anchorCtr="0" compatLnSpc="1">
            <a:prstTxWarp prst="textNoShape">
              <a:avLst/>
            </a:prstTxWarp>
            <a:noAutofit/>
          </a:body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研究開発成果を</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産業化につなげる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14935587" y="170831"/>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477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309"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取　組　内　</a:t>
            </a:r>
            <a:r>
              <a:rPr lang="ja-JP" altLang="en-US" sz="2800" b="1" dirty="0" smtClean="0">
                <a:solidFill>
                  <a:schemeClr val="bg1"/>
                </a:solidFill>
              </a:rPr>
              <a:t>容　　１／２</a:t>
            </a:r>
            <a:endParaRPr lang="ja-JP" altLang="en-US" sz="2800" b="1" dirty="0">
              <a:solidFill>
                <a:schemeClr val="bg1"/>
              </a:solidFill>
            </a:endParaRPr>
          </a:p>
        </p:txBody>
      </p:sp>
      <p:sp>
        <p:nvSpPr>
          <p:cNvPr id="8" name="角丸四角形 7"/>
          <p:cNvSpPr/>
          <p:nvPr/>
        </p:nvSpPr>
        <p:spPr>
          <a:xfrm>
            <a:off x="467842" y="3589775"/>
            <a:ext cx="6731279" cy="420233"/>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1800" b="1" dirty="0" smtClean="0">
                <a:latin typeface="Meiryo UI" pitchFamily="50" charset="-128"/>
                <a:ea typeface="Meiryo UI" pitchFamily="50" charset="-128"/>
                <a:cs typeface="Meiryo UI" pitchFamily="50" charset="-128"/>
              </a:rPr>
              <a:t>産学官</a:t>
            </a:r>
            <a:r>
              <a:rPr lang="ja-JP" altLang="en-US" sz="1800" b="1" dirty="0">
                <a:latin typeface="Meiryo UI" pitchFamily="50" charset="-128"/>
                <a:ea typeface="Meiryo UI" pitchFamily="50" charset="-128"/>
                <a:cs typeface="Meiryo UI" pitchFamily="50" charset="-128"/>
              </a:rPr>
              <a:t>プラットフォームの運営</a:t>
            </a:r>
            <a:endParaRPr lang="ja-JP" altLang="en-US" sz="1600" b="1" dirty="0">
              <a:latin typeface="Meiryo UI" pitchFamily="50" charset="-128"/>
              <a:ea typeface="Meiryo UI" pitchFamily="50" charset="-128"/>
              <a:cs typeface="Meiryo UI" pitchFamily="50" charset="-128"/>
            </a:endParaRPr>
          </a:p>
        </p:txBody>
      </p:sp>
      <p:sp>
        <p:nvSpPr>
          <p:cNvPr id="9" name="Rectangle 3"/>
          <p:cNvSpPr>
            <a:spLocks noChangeArrowheads="1"/>
          </p:cNvSpPr>
          <p:nvPr/>
        </p:nvSpPr>
        <p:spPr bwMode="auto">
          <a:xfrm>
            <a:off x="485829" y="4150102"/>
            <a:ext cx="6894781" cy="63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産学官が幅広く</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結集し、事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業者間の交流やアイデア</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創出を図る「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場</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して運営していくことにより、新たなプロジェクト創出につなげていくとともに、これらの取組を府内事業者や府民に幅広く情報発信していく</a:t>
            </a:r>
          </a:p>
        </p:txBody>
      </p:sp>
      <p:sp>
        <p:nvSpPr>
          <p:cNvPr id="5" name="角丸四角形 4"/>
          <p:cNvSpPr/>
          <p:nvPr/>
        </p:nvSpPr>
        <p:spPr bwMode="auto">
          <a:xfrm>
            <a:off x="183079" y="3258877"/>
            <a:ext cx="15186354" cy="6845233"/>
          </a:xfrm>
          <a:prstGeom prst="roundRect">
            <a:avLst>
              <a:gd name="adj" fmla="val 2038"/>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p:cNvSpPr txBox="1">
            <a:spLocks/>
          </p:cNvSpPr>
          <p:nvPr/>
        </p:nvSpPr>
        <p:spPr>
          <a:xfrm>
            <a:off x="560619" y="3068070"/>
            <a:ext cx="2709680" cy="381612"/>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基本的取組</a:t>
            </a:r>
            <a:endParaRPr lang="ja-JP" altLang="en-US" sz="1700" b="1" dirty="0">
              <a:solidFill>
                <a:schemeClr val="bg1"/>
              </a:solidFill>
            </a:endParaRPr>
          </a:p>
        </p:txBody>
      </p:sp>
      <p:sp>
        <p:nvSpPr>
          <p:cNvPr id="56" name="角丸四角形 55"/>
          <p:cNvSpPr/>
          <p:nvPr/>
        </p:nvSpPr>
        <p:spPr>
          <a:xfrm>
            <a:off x="7967070" y="3589775"/>
            <a:ext cx="7177989" cy="420233"/>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1800" b="1" dirty="0" smtClean="0">
                <a:latin typeface="Meiryo UI" pitchFamily="50" charset="-128"/>
                <a:ea typeface="Meiryo UI" pitchFamily="50" charset="-128"/>
                <a:cs typeface="Meiryo UI" pitchFamily="50" charset="-128"/>
              </a:rPr>
              <a:t>水素</a:t>
            </a:r>
            <a:r>
              <a:rPr lang="ja-JP" altLang="en-US" sz="1800" b="1" dirty="0">
                <a:latin typeface="Meiryo UI" pitchFamily="50" charset="-128"/>
                <a:ea typeface="Meiryo UI" pitchFamily="50" charset="-128"/>
                <a:cs typeface="Meiryo UI" pitchFamily="50" charset="-128"/>
              </a:rPr>
              <a:t>に関する正しい知識の普及と合理的な規制緩和の推進</a:t>
            </a:r>
          </a:p>
        </p:txBody>
      </p:sp>
      <p:sp>
        <p:nvSpPr>
          <p:cNvPr id="57" name="Rectangle 3"/>
          <p:cNvSpPr>
            <a:spLocks noChangeArrowheads="1"/>
          </p:cNvSpPr>
          <p:nvPr/>
        </p:nvSpPr>
        <p:spPr bwMode="auto">
          <a:xfrm>
            <a:off x="8000633" y="4122688"/>
            <a:ext cx="7219218" cy="103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水素エネルギーの普及にあたっては、水素について「よくわからない」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「不安だ」と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感じて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いる府民に正しく理解してもらうことが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重要なこと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から、正しい知識</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の普及に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向けて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、行政と水素ビジネス関連事業者が一体となって積極的に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いく</a:t>
            </a:r>
          </a:p>
        </p:txBody>
      </p:sp>
      <p:sp>
        <p:nvSpPr>
          <p:cNvPr id="66" name="角丸四角形 65"/>
          <p:cNvSpPr/>
          <p:nvPr/>
        </p:nvSpPr>
        <p:spPr>
          <a:xfrm>
            <a:off x="12851552" y="9143982"/>
            <a:ext cx="2443089" cy="59533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68" tIns="0" rIns="90268"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新たなツールを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用いたＰＲ</a:t>
            </a:r>
          </a:p>
        </p:txBody>
      </p:sp>
      <p:grpSp>
        <p:nvGrpSpPr>
          <p:cNvPr id="11" name="グループ化 10"/>
          <p:cNvGrpSpPr/>
          <p:nvPr/>
        </p:nvGrpSpPr>
        <p:grpSpPr>
          <a:xfrm>
            <a:off x="8488355" y="5562848"/>
            <a:ext cx="5160862" cy="3027776"/>
            <a:chOff x="470889" y="7286684"/>
            <a:chExt cx="3958857" cy="2178490"/>
          </a:xfrm>
        </p:grpSpPr>
        <p:grpSp>
          <p:nvGrpSpPr>
            <p:cNvPr id="15" name="グループ化 14"/>
            <p:cNvGrpSpPr/>
            <p:nvPr/>
          </p:nvGrpSpPr>
          <p:grpSpPr>
            <a:xfrm>
              <a:off x="470889" y="7286684"/>
              <a:ext cx="3901758" cy="2164249"/>
              <a:chOff x="851858" y="7254982"/>
              <a:chExt cx="3829750" cy="2004422"/>
            </a:xfrm>
          </p:grpSpPr>
          <p:sp>
            <p:nvSpPr>
              <p:cNvPr id="120" name="角丸四角形 119"/>
              <p:cNvSpPr/>
              <p:nvPr/>
            </p:nvSpPr>
            <p:spPr>
              <a:xfrm>
                <a:off x="851858" y="7283662"/>
                <a:ext cx="514851" cy="192141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 会 受 容 性</a:t>
                </a:r>
              </a:p>
            </p:txBody>
          </p:sp>
          <p:grpSp>
            <p:nvGrpSpPr>
              <p:cNvPr id="122" name="グループ化 121"/>
              <p:cNvGrpSpPr/>
              <p:nvPr/>
            </p:nvGrpSpPr>
            <p:grpSpPr>
              <a:xfrm>
                <a:off x="1284750" y="7329745"/>
                <a:ext cx="1912697" cy="1829250"/>
                <a:chOff x="1008212" y="5508997"/>
                <a:chExt cx="2352861" cy="2858292"/>
              </a:xfrm>
            </p:grpSpPr>
            <p:sp>
              <p:nvSpPr>
                <p:cNvPr id="123" name="左矢印 122"/>
                <p:cNvSpPr/>
                <p:nvPr/>
              </p:nvSpPr>
              <p:spPr>
                <a:xfrm>
                  <a:off x="1008212" y="5508997"/>
                  <a:ext cx="2347404" cy="842068"/>
                </a:xfrm>
                <a:prstGeom prst="leftArrow">
                  <a:avLst>
                    <a:gd name="adj1" fmla="val 10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エネルギーを</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安全に使いこなす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技術の確立</a:t>
                  </a:r>
                </a:p>
              </p:txBody>
            </p:sp>
            <p:sp>
              <p:nvSpPr>
                <p:cNvPr id="124" name="左矢印 123"/>
                <p:cNvSpPr/>
                <p:nvPr/>
              </p:nvSpPr>
              <p:spPr>
                <a:xfrm>
                  <a:off x="1015104" y="6517109"/>
                  <a:ext cx="2341949" cy="842068"/>
                </a:xfrm>
                <a:prstGeom prst="leftArrow">
                  <a:avLst>
                    <a:gd name="adj1" fmla="val 10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確立された技術を</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用いて実績を</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積んでいく</a:t>
                  </a:r>
                </a:p>
              </p:txBody>
            </p:sp>
            <p:sp>
              <p:nvSpPr>
                <p:cNvPr id="125" name="左矢印 124"/>
                <p:cNvSpPr/>
                <p:nvPr/>
              </p:nvSpPr>
              <p:spPr>
                <a:xfrm>
                  <a:off x="1034378" y="7525221"/>
                  <a:ext cx="2326695" cy="842068"/>
                </a:xfrm>
                <a:prstGeom prst="leftArrow">
                  <a:avLst>
                    <a:gd name="adj1" fmla="val 10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正しく知ってもらい、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人の安心を育成</a:t>
                  </a:r>
                </a:p>
              </p:txBody>
            </p:sp>
          </p:grpSp>
          <p:grpSp>
            <p:nvGrpSpPr>
              <p:cNvPr id="14" name="グループ化 13"/>
              <p:cNvGrpSpPr/>
              <p:nvPr/>
            </p:nvGrpSpPr>
            <p:grpSpPr>
              <a:xfrm>
                <a:off x="3060031" y="7254982"/>
                <a:ext cx="1621577" cy="2004422"/>
                <a:chOff x="3111667" y="7254982"/>
                <a:chExt cx="1621577" cy="2004422"/>
              </a:xfrm>
            </p:grpSpPr>
            <p:sp>
              <p:nvSpPr>
                <p:cNvPr id="128" name="角丸四角形 127"/>
                <p:cNvSpPr/>
                <p:nvPr/>
              </p:nvSpPr>
              <p:spPr>
                <a:xfrm>
                  <a:off x="3111668" y="7254982"/>
                  <a:ext cx="1621576" cy="1284995"/>
                </a:xfrm>
                <a:prstGeom prst="roundRect">
                  <a:avLst>
                    <a:gd name="adj" fmla="val 20482"/>
                  </a:avLst>
                </a:prstGeom>
                <a:solidFill>
                  <a:schemeClr val="accent5">
                    <a:lumMod val="60000"/>
                    <a:lumOff val="40000"/>
                    <a:alpha val="50000"/>
                  </a:schemeClr>
                </a:solidFill>
                <a:ln>
                  <a:solidFill>
                    <a:schemeClr val="accent1">
                      <a:shade val="50000"/>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29" name="角丸四角形 128"/>
                <p:cNvSpPr/>
                <p:nvPr/>
              </p:nvSpPr>
              <p:spPr>
                <a:xfrm>
                  <a:off x="3111667" y="7944436"/>
                  <a:ext cx="1621576" cy="1314968"/>
                </a:xfrm>
                <a:prstGeom prst="roundRect">
                  <a:avLst>
                    <a:gd name="adj" fmla="val 20861"/>
                  </a:avLst>
                </a:prstGeom>
                <a:solidFill>
                  <a:schemeClr val="accent6">
                    <a:lumMod val="75000"/>
                    <a:alpha val="50000"/>
                  </a:schemeClr>
                </a:solidFill>
                <a:ln cmpd="sng">
                  <a:solidFill>
                    <a:schemeClr val="accent6">
                      <a:lumMod val="5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32" name="角丸四角形 131"/>
                <p:cNvSpPr/>
                <p:nvPr/>
              </p:nvSpPr>
              <p:spPr>
                <a:xfrm>
                  <a:off x="3611832" y="7427955"/>
                  <a:ext cx="868860" cy="477503"/>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技術開発</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87"/>
                    </a:lnSpc>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製品開発</a:t>
                  </a:r>
                </a:p>
              </p:txBody>
            </p:sp>
            <p:sp>
              <p:nvSpPr>
                <p:cNvPr id="133" name="角丸四角形 132"/>
                <p:cNvSpPr/>
                <p:nvPr/>
              </p:nvSpPr>
              <p:spPr>
                <a:xfrm>
                  <a:off x="3330762" y="8707817"/>
                  <a:ext cx="1380827" cy="477503"/>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正しい知識の普及</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691"/>
                    </a:lnSpc>
                  </a:pP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合理的な規制緩和</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p>
              </p:txBody>
            </p:sp>
            <p:sp>
              <p:nvSpPr>
                <p:cNvPr id="134" name="角丸四角形 133"/>
                <p:cNvSpPr/>
                <p:nvPr/>
              </p:nvSpPr>
              <p:spPr>
                <a:xfrm>
                  <a:off x="3407324" y="8073935"/>
                  <a:ext cx="989635" cy="397111"/>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実証事業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87"/>
                    </a:lnSpc>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ショーケース</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136" name="角丸四角形 135"/>
            <p:cNvSpPr/>
            <p:nvPr/>
          </p:nvSpPr>
          <p:spPr>
            <a:xfrm>
              <a:off x="2794931" y="8744204"/>
              <a:ext cx="1634815" cy="720970"/>
            </a:xfrm>
            <a:prstGeom prst="roundRect">
              <a:avLst>
                <a:gd name="adj" fmla="val 0"/>
              </a:avLst>
            </a:prstGeom>
            <a:noFill/>
            <a:ln w="69850" cmpd="sng">
              <a:solidFill>
                <a:srgbClr val="FF0000">
                  <a:alpha val="6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角丸四角形 113"/>
          <p:cNvSpPr/>
          <p:nvPr/>
        </p:nvSpPr>
        <p:spPr>
          <a:xfrm>
            <a:off x="10290675" y="8834114"/>
            <a:ext cx="2560877" cy="18511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077" tIns="45133" rIns="71077" bIns="45133" rtlCol="0" anchor="ctr"/>
          <a:lstStyle/>
          <a:p>
            <a:pPr algn="ctr"/>
            <a:r>
              <a:rPr lang="ja-JP" altLang="en-US" sz="1800"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取　　組　　内　　容</a:t>
            </a:r>
          </a:p>
        </p:txBody>
      </p:sp>
      <p:sp>
        <p:nvSpPr>
          <p:cNvPr id="99" name="角丸四角形 98"/>
          <p:cNvSpPr/>
          <p:nvPr/>
        </p:nvSpPr>
        <p:spPr>
          <a:xfrm>
            <a:off x="1696348" y="9333598"/>
            <a:ext cx="3875336" cy="525291"/>
          </a:xfrm>
          <a:prstGeom prst="roundRect">
            <a:avLst>
              <a:gd name="adj" fmla="val 50000"/>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pPr algn="ctr"/>
            <a:r>
              <a:rPr lang="ja-JP" altLang="en-US" sz="1800"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プロジェクト創出</a:t>
            </a:r>
          </a:p>
        </p:txBody>
      </p:sp>
      <p:sp>
        <p:nvSpPr>
          <p:cNvPr id="95" name="下矢印 24"/>
          <p:cNvSpPr/>
          <p:nvPr/>
        </p:nvSpPr>
        <p:spPr bwMode="auto">
          <a:xfrm>
            <a:off x="485829" y="8617198"/>
            <a:ext cx="6406007" cy="694022"/>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50000">
                <a:schemeClr val="accent1">
                  <a:lumMod val="60000"/>
                  <a:lumOff val="40000"/>
                </a:schemeClr>
              </a:gs>
              <a:gs pos="100000">
                <a:schemeClr val="accent1">
                  <a:lumMod val="20000"/>
                  <a:lumOff val="80000"/>
                  <a:alpha val="28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11037" y="7547498"/>
            <a:ext cx="1346106"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ＦＣバス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52" name="角丸四角形 51"/>
          <p:cNvSpPr/>
          <p:nvPr/>
        </p:nvSpPr>
        <p:spPr>
          <a:xfrm>
            <a:off x="1981668" y="7564193"/>
            <a:ext cx="1346106"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ＦＣ船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53" name="角丸四角形 52"/>
          <p:cNvSpPr/>
          <p:nvPr/>
        </p:nvSpPr>
        <p:spPr>
          <a:xfrm>
            <a:off x="4061132" y="7508453"/>
            <a:ext cx="1233931" cy="63035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Ａ事業</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協議会</a:t>
            </a:r>
          </a:p>
        </p:txBody>
      </p:sp>
      <p:sp>
        <p:nvSpPr>
          <p:cNvPr id="54" name="角丸四角形 53"/>
          <p:cNvSpPr/>
          <p:nvPr/>
        </p:nvSpPr>
        <p:spPr>
          <a:xfrm>
            <a:off x="5684007" y="7512455"/>
            <a:ext cx="1233931" cy="63035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Ｂ事業</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連絡会</a:t>
            </a:r>
          </a:p>
        </p:txBody>
      </p:sp>
      <p:sp>
        <p:nvSpPr>
          <p:cNvPr id="47" name="下矢印 24"/>
          <p:cNvSpPr/>
          <p:nvPr/>
        </p:nvSpPr>
        <p:spPr bwMode="auto">
          <a:xfrm rot="1673698">
            <a:off x="701987" y="6625529"/>
            <a:ext cx="838344" cy="936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下矢印 24"/>
          <p:cNvSpPr/>
          <p:nvPr/>
        </p:nvSpPr>
        <p:spPr bwMode="auto">
          <a:xfrm rot="19728348">
            <a:off x="5982707" y="6637651"/>
            <a:ext cx="838344" cy="936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下矢印 24"/>
          <p:cNvSpPr/>
          <p:nvPr/>
        </p:nvSpPr>
        <p:spPr bwMode="auto">
          <a:xfrm rot="1098733">
            <a:off x="2239017" y="6675648"/>
            <a:ext cx="838344" cy="936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下矢印 24"/>
          <p:cNvSpPr/>
          <p:nvPr/>
        </p:nvSpPr>
        <p:spPr bwMode="auto">
          <a:xfrm rot="20147985">
            <a:off x="4309577" y="6660584"/>
            <a:ext cx="838344" cy="936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525447" y="6803529"/>
            <a:ext cx="4203286" cy="516285"/>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lnSpc>
                <a:spcPts val="1382"/>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地域特性、事業者のシーズ・ニーズを踏まえ</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82"/>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取組内容別に研究会等を立上げ</a:t>
            </a:r>
          </a:p>
        </p:txBody>
      </p:sp>
      <p:sp>
        <p:nvSpPr>
          <p:cNvPr id="12" name="左中かっこ 11"/>
          <p:cNvSpPr/>
          <p:nvPr/>
        </p:nvSpPr>
        <p:spPr>
          <a:xfrm rot="16200000">
            <a:off x="5300604" y="6772694"/>
            <a:ext cx="392064" cy="2992192"/>
          </a:xfrm>
          <a:prstGeom prst="leftBrace">
            <a:avLst>
              <a:gd name="adj1" fmla="val 26238"/>
              <a:gd name="adj2" fmla="val 50802"/>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0279" tIns="45139" rIns="90279" bIns="45139" rtlCol="0" anchor="ctr"/>
          <a:lstStyle/>
          <a:p>
            <a:pPr algn="ctr"/>
            <a:endParaRPr kumimoji="1" lang="ja-JP" altLang="en-US"/>
          </a:p>
        </p:txBody>
      </p:sp>
      <p:sp>
        <p:nvSpPr>
          <p:cNvPr id="103" name="角丸四角形 102"/>
          <p:cNvSpPr/>
          <p:nvPr/>
        </p:nvSpPr>
        <p:spPr>
          <a:xfrm>
            <a:off x="4524596" y="8352944"/>
            <a:ext cx="1939375" cy="661394"/>
          </a:xfrm>
          <a:prstGeom prst="roundRect">
            <a:avLst>
              <a:gd name="adj" fmla="val 2829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r>
              <a:rPr lang="ja-JP" altLang="en-US" sz="1200"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事業者からの提案を踏まえ、勉強会等で事前に課題整理し、適宜、設置</a:t>
            </a:r>
          </a:p>
        </p:txBody>
      </p:sp>
      <p:grpSp>
        <p:nvGrpSpPr>
          <p:cNvPr id="2" name="グループ化 1"/>
          <p:cNvGrpSpPr/>
          <p:nvPr/>
        </p:nvGrpSpPr>
        <p:grpSpPr>
          <a:xfrm>
            <a:off x="411035" y="5003498"/>
            <a:ext cx="6656487" cy="1598283"/>
            <a:chOff x="395735" y="5412777"/>
            <a:chExt cx="6408712" cy="1445867"/>
          </a:xfrm>
        </p:grpSpPr>
        <p:sp>
          <p:nvSpPr>
            <p:cNvPr id="19" name="角丸四角形 18"/>
            <p:cNvSpPr/>
            <p:nvPr/>
          </p:nvSpPr>
          <p:spPr>
            <a:xfrm>
              <a:off x="395735" y="5706516"/>
              <a:ext cx="6408712" cy="1152128"/>
            </a:xfrm>
            <a:prstGeom prst="roundRect">
              <a:avLst>
                <a:gd name="adj" fmla="val 427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ja-JP" altLang="en-US" dirty="0">
                <a:solidFill>
                  <a:schemeClr val="tx1"/>
                </a:solidFill>
              </a:endParaRPr>
            </a:p>
          </p:txBody>
        </p:sp>
        <p:sp>
          <p:nvSpPr>
            <p:cNvPr id="20" name="角丸四角形 19"/>
            <p:cNvSpPr/>
            <p:nvPr/>
          </p:nvSpPr>
          <p:spPr>
            <a:xfrm>
              <a:off x="1581304" y="5412777"/>
              <a:ext cx="4046827" cy="432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H</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ビジョン推進会議（仮称）</a:t>
              </a:r>
            </a:p>
          </p:txBody>
        </p:sp>
        <p:sp>
          <p:nvSpPr>
            <p:cNvPr id="33" name="円/楕円 32"/>
            <p:cNvSpPr/>
            <p:nvPr/>
          </p:nvSpPr>
          <p:spPr>
            <a:xfrm>
              <a:off x="539751" y="5903911"/>
              <a:ext cx="1440000" cy="828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0400" y="5939912"/>
              <a:ext cx="1217503" cy="792000"/>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42" name="円/楕円 41"/>
            <p:cNvSpPr/>
            <p:nvPr/>
          </p:nvSpPr>
          <p:spPr>
            <a:xfrm>
              <a:off x="2124087" y="5903911"/>
              <a:ext cx="1440000" cy="828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220271" y="5903911"/>
              <a:ext cx="1440000" cy="828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a:xfrm>
              <a:off x="3636095" y="5908143"/>
              <a:ext cx="1440000" cy="828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2274576" y="6011831"/>
              <a:ext cx="1217503"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事業者の</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交流</a:t>
              </a:r>
              <a:r>
                <a:rPr lang="ja-JP" altLang="en-US" sz="16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3786744" y="5980151"/>
              <a:ext cx="1217503"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93" name="角丸四角形 92"/>
            <p:cNvSpPr/>
            <p:nvPr/>
          </p:nvSpPr>
          <p:spPr>
            <a:xfrm>
              <a:off x="5370760" y="6011831"/>
              <a:ext cx="1217503"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創出の「場」</a:t>
              </a:r>
            </a:p>
          </p:txBody>
        </p:sp>
      </p:grpSp>
      <p:grpSp>
        <p:nvGrpSpPr>
          <p:cNvPr id="21" name="グループ化 20"/>
          <p:cNvGrpSpPr/>
          <p:nvPr/>
        </p:nvGrpSpPr>
        <p:grpSpPr>
          <a:xfrm>
            <a:off x="13781917" y="5562848"/>
            <a:ext cx="1363138" cy="3003525"/>
            <a:chOff x="13196905" y="5589333"/>
            <a:chExt cx="1312398" cy="3580654"/>
          </a:xfrm>
        </p:grpSpPr>
        <p:grpSp>
          <p:nvGrpSpPr>
            <p:cNvPr id="17" name="グループ化 16"/>
            <p:cNvGrpSpPr/>
            <p:nvPr/>
          </p:nvGrpSpPr>
          <p:grpSpPr>
            <a:xfrm>
              <a:off x="13232398" y="5868915"/>
              <a:ext cx="1175259" cy="3067760"/>
              <a:chOff x="4560119" y="8236267"/>
              <a:chExt cx="918320" cy="842762"/>
            </a:xfrm>
          </p:grpSpPr>
          <p:sp>
            <p:nvSpPr>
              <p:cNvPr id="16" name="直角三角形 15"/>
              <p:cNvSpPr/>
              <p:nvPr/>
            </p:nvSpPr>
            <p:spPr bwMode="auto">
              <a:xfrm>
                <a:off x="4560119" y="8236267"/>
                <a:ext cx="819200" cy="839818"/>
              </a:xfrm>
              <a:prstGeom prst="rtTriangle">
                <a:avLst/>
              </a:prstGeom>
              <a:gradFill flip="none" rotWithShape="1">
                <a:gsLst>
                  <a:gs pos="0">
                    <a:schemeClr val="accent3">
                      <a:lumMod val="50000"/>
                    </a:schemeClr>
                  </a:gs>
                  <a:gs pos="38000">
                    <a:schemeClr val="accent3">
                      <a:lumMod val="60000"/>
                      <a:lumOff val="40000"/>
                    </a:schemeClr>
                  </a:gs>
                  <a:gs pos="100000">
                    <a:schemeClr val="accent3">
                      <a:lumMod val="40000"/>
                      <a:lumOff val="60000"/>
                    </a:schemeClr>
                  </a:gs>
                </a:gsLst>
                <a:lin ang="16200000" scaled="0"/>
                <a:tileRect/>
              </a:gradFill>
              <a:ln>
                <a:noFill/>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直角三角形 101"/>
              <p:cNvSpPr/>
              <p:nvPr/>
            </p:nvSpPr>
            <p:spPr bwMode="auto">
              <a:xfrm rot="10800000">
                <a:off x="4659239" y="8239211"/>
                <a:ext cx="819200" cy="839818"/>
              </a:xfrm>
              <a:prstGeom prst="rtTriangle">
                <a:avLst/>
              </a:prstGeom>
              <a:gradFill flip="none" rotWithShape="1">
                <a:gsLst>
                  <a:gs pos="0">
                    <a:schemeClr val="accent3">
                      <a:lumMod val="50000"/>
                    </a:schemeClr>
                  </a:gs>
                  <a:gs pos="38000">
                    <a:schemeClr val="accent3">
                      <a:lumMod val="60000"/>
                      <a:lumOff val="40000"/>
                    </a:schemeClr>
                  </a:gs>
                  <a:gs pos="100000">
                    <a:schemeClr val="accent3">
                      <a:lumMod val="40000"/>
                      <a:lumOff val="60000"/>
                    </a:schemeClr>
                  </a:gs>
                </a:gsLst>
                <a:lin ang="16200000" scaled="0"/>
                <a:tileRect/>
              </a:gradFill>
              <a:ln>
                <a:noFill/>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0" name="角丸四角形 89"/>
            <p:cNvSpPr/>
            <p:nvPr/>
          </p:nvSpPr>
          <p:spPr>
            <a:xfrm>
              <a:off x="13373647" y="5589333"/>
              <a:ext cx="1135656" cy="21044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企業の役割</a:t>
              </a:r>
            </a:p>
          </p:txBody>
        </p:sp>
        <p:sp>
          <p:nvSpPr>
            <p:cNvPr id="94" name="角丸四角形 93"/>
            <p:cNvSpPr/>
            <p:nvPr/>
          </p:nvSpPr>
          <p:spPr>
            <a:xfrm>
              <a:off x="13196905" y="8890179"/>
              <a:ext cx="1053667" cy="279808"/>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行政の役割</a:t>
              </a:r>
            </a:p>
          </p:txBody>
        </p:sp>
      </p:grpSp>
      <p:sp>
        <p:nvSpPr>
          <p:cNvPr id="62" name="正方形/長方形 61"/>
          <p:cNvSpPr/>
          <p:nvPr/>
        </p:nvSpPr>
        <p:spPr>
          <a:xfrm>
            <a:off x="295267" y="594296"/>
            <a:ext cx="14961978" cy="2376264"/>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06616" tIns="0" rIns="90268" bIns="0" rtlCol="0" anchor="ctr" anchorCtr="0">
            <a:noAutofit/>
          </a:bodyPr>
          <a:lstStyle/>
          <a:p>
            <a:pPr>
              <a:spcAft>
                <a:spcPts val="592"/>
              </a:spcAft>
              <a:defRPr/>
            </a:pPr>
            <a:r>
              <a:rPr lang="en-US" altLang="ja-JP" sz="1800" b="1" dirty="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基本的取組</a:t>
            </a:r>
            <a:r>
              <a:rPr lang="en-US" altLang="ja-JP" sz="1800" b="1" dirty="0">
                <a:solidFill>
                  <a:schemeClr val="tx1"/>
                </a:solidFill>
                <a:latin typeface="Meiryo UI" pitchFamily="50" charset="-128"/>
                <a:ea typeface="Meiryo UI" pitchFamily="50" charset="-128"/>
                <a:cs typeface="Meiryo UI" pitchFamily="50" charset="-128"/>
              </a:rPr>
              <a:t>〕</a:t>
            </a:r>
          </a:p>
          <a:p>
            <a:pPr lvl="0">
              <a:defRPr/>
            </a:pPr>
            <a:r>
              <a:rPr lang="ja-JP" altLang="en-US" sz="1800" b="1" dirty="0">
                <a:solidFill>
                  <a:schemeClr val="tx1"/>
                </a:solidFill>
                <a:latin typeface="Meiryo UI" pitchFamily="50" charset="-128"/>
                <a:ea typeface="Meiryo UI" pitchFamily="50" charset="-128"/>
                <a:cs typeface="Meiryo UI" pitchFamily="50" charset="-128"/>
              </a:rPr>
              <a:t>　　</a:t>
            </a:r>
            <a:r>
              <a:rPr lang="ja-JP" altLang="en-US" sz="1800" b="1" dirty="0" smtClean="0">
                <a:solidFill>
                  <a:schemeClr val="tx1"/>
                </a:solidFill>
                <a:latin typeface="Meiryo UI" pitchFamily="50" charset="-128"/>
                <a:ea typeface="Meiryo UI" pitchFamily="50" charset="-128"/>
                <a:cs typeface="Meiryo UI" pitchFamily="50" charset="-128"/>
              </a:rPr>
              <a:t>新たなプロジェクトを生み出す母体として、</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産学官</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が幅広く</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結集し、交流やアイデア創出を図る「場」</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プラットフォーム）を運営する</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800" b="1" dirty="0">
                <a:solidFill>
                  <a:schemeClr val="tx1"/>
                </a:solidFill>
                <a:latin typeface="Meiryo UI" pitchFamily="50" charset="-128"/>
                <a:ea typeface="Meiryo UI" pitchFamily="50" charset="-128"/>
                <a:cs typeface="Meiryo UI" pitchFamily="50" charset="-128"/>
              </a:rPr>
              <a:t>　</a:t>
            </a:r>
            <a:r>
              <a:rPr lang="ja-JP" altLang="en-US" sz="1800" b="1" dirty="0" smtClean="0">
                <a:solidFill>
                  <a:schemeClr val="tx1"/>
                </a:solidFill>
                <a:latin typeface="Meiryo UI" pitchFamily="50" charset="-128"/>
                <a:ea typeface="Meiryo UI" pitchFamily="50" charset="-128"/>
                <a:cs typeface="Meiryo UI" pitchFamily="50" charset="-128"/>
              </a:rPr>
              <a:t>　あわせて、水素社会の実現に不可欠となる水素に関する正しい知識の普及と合理的</a:t>
            </a:r>
            <a:r>
              <a:rPr lang="ja-JP" altLang="en-US" sz="1800" b="1" dirty="0">
                <a:solidFill>
                  <a:schemeClr val="tx1"/>
                </a:solidFill>
                <a:latin typeface="Meiryo UI" pitchFamily="50" charset="-128"/>
                <a:ea typeface="Meiryo UI" pitchFamily="50" charset="-128"/>
                <a:cs typeface="Meiryo UI" pitchFamily="50" charset="-128"/>
              </a:rPr>
              <a:t>な規制緩和の推進に取り組む</a:t>
            </a:r>
            <a:endParaRPr lang="en-US" altLang="ja-JP" sz="1800" b="1" dirty="0">
              <a:solidFill>
                <a:schemeClr val="tx1"/>
              </a:solidFill>
              <a:latin typeface="Meiryo UI" pitchFamily="50" charset="-128"/>
              <a:ea typeface="Meiryo UI" pitchFamily="50" charset="-128"/>
              <a:cs typeface="Meiryo UI" pitchFamily="50" charset="-128"/>
            </a:endParaRPr>
          </a:p>
          <a:p>
            <a:pPr>
              <a:lnSpc>
                <a:spcPts val="1481"/>
              </a:lnSpc>
              <a:defRPr/>
            </a:pPr>
            <a:endParaRPr lang="en-US" altLang="ja-JP" sz="1800" b="1" dirty="0">
              <a:solidFill>
                <a:schemeClr val="tx1"/>
              </a:solidFill>
              <a:latin typeface="Meiryo UI" pitchFamily="50" charset="-128"/>
              <a:ea typeface="Meiryo UI" pitchFamily="50" charset="-128"/>
              <a:cs typeface="Meiryo UI" pitchFamily="50" charset="-128"/>
            </a:endParaRPr>
          </a:p>
          <a:p>
            <a:pPr>
              <a:spcAft>
                <a:spcPts val="592"/>
              </a:spcAft>
              <a:defRPr/>
            </a:pPr>
            <a:r>
              <a:rPr lang="en-US" altLang="ja-JP" sz="1800" b="1" dirty="0" smtClean="0">
                <a:solidFill>
                  <a:schemeClr val="tx1"/>
                </a:solidFill>
                <a:latin typeface="Meiryo UI" pitchFamily="50" charset="-128"/>
                <a:ea typeface="Meiryo UI" pitchFamily="50" charset="-128"/>
                <a:cs typeface="Meiryo UI" pitchFamily="50" charset="-128"/>
              </a:rPr>
              <a:t>〔</a:t>
            </a:r>
            <a:r>
              <a:rPr lang="ja-JP" altLang="en-US" sz="1800" b="1" dirty="0" smtClean="0">
                <a:solidFill>
                  <a:schemeClr val="tx1"/>
                </a:solidFill>
                <a:latin typeface="Meiryo UI" pitchFamily="50" charset="-128"/>
                <a:ea typeface="Meiryo UI" pitchFamily="50" charset="-128"/>
                <a:cs typeface="Meiryo UI" pitchFamily="50" charset="-128"/>
              </a:rPr>
              <a:t>プロジェクト創出に向けた取組</a:t>
            </a:r>
            <a:r>
              <a:rPr lang="en-US" altLang="ja-JP" sz="1800" b="1" dirty="0" smtClean="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　</a:t>
            </a:r>
            <a:endParaRPr lang="en-US" altLang="ja-JP" sz="1800" b="1" dirty="0">
              <a:solidFill>
                <a:schemeClr val="tx1"/>
              </a:solidFill>
              <a:latin typeface="Meiryo UI" pitchFamily="50" charset="-128"/>
              <a:ea typeface="Meiryo UI" pitchFamily="50" charset="-128"/>
              <a:cs typeface="Meiryo UI" pitchFamily="50" charset="-128"/>
            </a:endParaRPr>
          </a:p>
          <a:p>
            <a:r>
              <a:rPr lang="ja-JP" altLang="en-US" sz="1800" b="1" dirty="0" smtClean="0">
                <a:solidFill>
                  <a:schemeClr val="tx1"/>
                </a:solidFill>
                <a:latin typeface="Meiryo UI" pitchFamily="50" charset="-128"/>
                <a:ea typeface="Meiryo UI" pitchFamily="50" charset="-128"/>
                <a:cs typeface="Meiryo UI" pitchFamily="50" charset="-128"/>
              </a:rPr>
              <a:t>　　水素の「製造」「輸送・貯蔵」「利用」のうち、</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大阪は大規模なエネルギー消費地であり</a:t>
            </a:r>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事業活動や家庭生活などの様々な分野で、水素エネルギー活用の</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意義を多くの人に感じてもらうことで水素エネルギーの迅速な普及が期待できることから、</a:t>
            </a:r>
            <a:r>
              <a:rPr lang="ja-JP"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利用」分野を中心とした取組</a:t>
            </a:r>
            <a:r>
              <a:rPr lang="ja-JP"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あわせて</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、ＣＯ</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フリー水素の利活用も視野に</a:t>
            </a:r>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入れる</a:t>
            </a:r>
            <a:endParaRPr lang="en-US" altLang="ja-JP" sz="700" b="1" dirty="0">
              <a:solidFill>
                <a:schemeClr val="tx1"/>
              </a:solidFill>
              <a:latin typeface="Meiryo UI" pitchFamily="50" charset="-128"/>
              <a:ea typeface="Meiryo UI" pitchFamily="50" charset="-128"/>
              <a:cs typeface="Meiryo UI" pitchFamily="50" charset="-128"/>
            </a:endParaRPr>
          </a:p>
        </p:txBody>
      </p:sp>
      <p:sp>
        <p:nvSpPr>
          <p:cNvPr id="58" name="Rectangle 3"/>
          <p:cNvSpPr>
            <a:spLocks noChangeArrowheads="1"/>
          </p:cNvSpPr>
          <p:nvPr/>
        </p:nvSpPr>
        <p:spPr bwMode="auto">
          <a:xfrm>
            <a:off x="7965028" y="4986784"/>
            <a:ext cx="7105239" cy="89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規制緩和することに合理的理由があると考えられるものについては、国へ要望していくなど積極的に取り組んでいく</a:t>
            </a:r>
          </a:p>
        </p:txBody>
      </p:sp>
      <p:sp>
        <p:nvSpPr>
          <p:cNvPr id="63" name="角丸四角形 62"/>
          <p:cNvSpPr/>
          <p:nvPr/>
        </p:nvSpPr>
        <p:spPr>
          <a:xfrm>
            <a:off x="10116915" y="9143982"/>
            <a:ext cx="2626628" cy="59533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森之宮情報発信</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拠点施設</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を活用した啓発</a:t>
            </a:r>
          </a:p>
        </p:txBody>
      </p:sp>
      <p:sp>
        <p:nvSpPr>
          <p:cNvPr id="59" name="角丸四角形 58"/>
          <p:cNvSpPr/>
          <p:nvPr/>
        </p:nvSpPr>
        <p:spPr>
          <a:xfrm>
            <a:off x="7524626" y="9143982"/>
            <a:ext cx="2376264" cy="59533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68" tIns="0" rIns="90268"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エネルギーナビ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活用した啓発</a:t>
            </a:r>
          </a:p>
        </p:txBody>
      </p:sp>
      <p:sp>
        <p:nvSpPr>
          <p:cNvPr id="61" name="正方形/長方形 60"/>
          <p:cNvSpPr/>
          <p:nvPr/>
        </p:nvSpPr>
        <p:spPr>
          <a:xfrm>
            <a:off x="14966505" y="1006334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0112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角丸四角形 69"/>
          <p:cNvSpPr/>
          <p:nvPr/>
        </p:nvSpPr>
        <p:spPr bwMode="auto">
          <a:xfrm>
            <a:off x="114478" y="838623"/>
            <a:ext cx="15216594" cy="9195440"/>
          </a:xfrm>
          <a:prstGeom prst="roundRect">
            <a:avLst>
              <a:gd name="adj" fmla="val 2110"/>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角丸四角形 112"/>
          <p:cNvSpPr/>
          <p:nvPr/>
        </p:nvSpPr>
        <p:spPr>
          <a:xfrm>
            <a:off x="381389" y="4115098"/>
            <a:ext cx="14807168" cy="5734955"/>
          </a:xfrm>
          <a:prstGeom prst="roundRect">
            <a:avLst>
              <a:gd name="adj" fmla="val 32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86" tIns="0" rIns="71086" bIns="0" rtlCol="0" anchor="ctr"/>
          <a:lstStyle/>
          <a:p>
            <a:pPr algn="ctr"/>
            <a:endParaRPr kumimoji="1" lang="ja-JP" altLang="en-US" dirty="0">
              <a:solidFill>
                <a:schemeClr val="tx1"/>
              </a:solidFill>
            </a:endParaRPr>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取　組　内　容　</a:t>
            </a:r>
            <a:r>
              <a:rPr lang="ja-JP" altLang="en-US" sz="2800" b="1" dirty="0" smtClean="0">
                <a:solidFill>
                  <a:schemeClr val="bg1"/>
                </a:solidFill>
              </a:rPr>
              <a:t>　２／２</a:t>
            </a:r>
            <a:endParaRPr lang="ja-JP" altLang="en-US" sz="2800" b="1" dirty="0">
              <a:solidFill>
                <a:schemeClr val="bg1"/>
              </a:solidFill>
            </a:endParaRPr>
          </a:p>
        </p:txBody>
      </p:sp>
      <p:sp>
        <p:nvSpPr>
          <p:cNvPr id="71" name="タイトル 1"/>
          <p:cNvSpPr txBox="1">
            <a:spLocks/>
          </p:cNvSpPr>
          <p:nvPr/>
        </p:nvSpPr>
        <p:spPr>
          <a:xfrm>
            <a:off x="485829" y="647818"/>
            <a:ext cx="4942171" cy="381612"/>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smtClean="0">
                <a:solidFill>
                  <a:schemeClr val="bg1"/>
                </a:solidFill>
              </a:rPr>
              <a:t>プロジェクト創出に向けた取組</a:t>
            </a:r>
            <a:endParaRPr lang="ja-JP" altLang="en-US" sz="1700" b="1" dirty="0">
              <a:solidFill>
                <a:schemeClr val="bg1"/>
              </a:solidFill>
            </a:endParaRPr>
          </a:p>
        </p:txBody>
      </p:sp>
      <p:grpSp>
        <p:nvGrpSpPr>
          <p:cNvPr id="21" name="グループ化 20"/>
          <p:cNvGrpSpPr/>
          <p:nvPr/>
        </p:nvGrpSpPr>
        <p:grpSpPr>
          <a:xfrm>
            <a:off x="491248" y="5551079"/>
            <a:ext cx="5197466" cy="4095899"/>
            <a:chOff x="467743" y="2987935"/>
            <a:chExt cx="5004000" cy="4210589"/>
          </a:xfrm>
        </p:grpSpPr>
        <p:grpSp>
          <p:nvGrpSpPr>
            <p:cNvPr id="2" name="グループ化 1"/>
            <p:cNvGrpSpPr/>
            <p:nvPr/>
          </p:nvGrpSpPr>
          <p:grpSpPr>
            <a:xfrm>
              <a:off x="467743" y="2987935"/>
              <a:ext cx="5004000" cy="4210589"/>
              <a:chOff x="6901178" y="3543020"/>
              <a:chExt cx="5004001" cy="3507709"/>
            </a:xfrm>
          </p:grpSpPr>
          <p:sp>
            <p:nvSpPr>
              <p:cNvPr id="108" name="角丸四角形 107"/>
              <p:cNvSpPr/>
              <p:nvPr/>
            </p:nvSpPr>
            <p:spPr>
              <a:xfrm>
                <a:off x="6901178" y="4022922"/>
                <a:ext cx="5004001" cy="3027807"/>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09" name="角丸四角形 108"/>
              <p:cNvSpPr/>
              <p:nvPr/>
            </p:nvSpPr>
            <p:spPr>
              <a:xfrm>
                <a:off x="7045194" y="3543020"/>
                <a:ext cx="4679009" cy="71996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産業用車両等への</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水素エネルギーの導入促進</a:t>
                </a:r>
              </a:p>
            </p:txBody>
          </p:sp>
        </p:grpSp>
        <p:pic>
          <p:nvPicPr>
            <p:cNvPr id="119" name="Picture 2" descr="http://www.hino.co.jp/content/dam/hino/common/img/news/20151008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911" y="6195610"/>
              <a:ext cx="1339812" cy="752766"/>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23" y="6058072"/>
              <a:ext cx="981432" cy="89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Rectangle 3"/>
            <p:cNvSpPr>
              <a:spLocks noChangeArrowheads="1"/>
            </p:cNvSpPr>
            <p:nvPr/>
          </p:nvSpPr>
          <p:spPr bwMode="auto">
            <a:xfrm>
              <a:off x="683767" y="4204885"/>
              <a:ext cx="4536967" cy="9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spcBef>
                  <a:spcPts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先駆的に進めてきたＫＩＸ水素グリッドプロジェクトの経験を活かし、環境性・快適性の向上や高いＰＲ効果が期待できる、ＦＣフォークリフトやＦＣバスの普及拡大、ＦＣ船の実証事業の実施など、産業用車両分野における水素エネルギー導入拡大のための取組を推進する</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103" y="6197234"/>
              <a:ext cx="1579782" cy="75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四角形吹き出し 100"/>
          <p:cNvSpPr/>
          <p:nvPr/>
        </p:nvSpPr>
        <p:spPr>
          <a:xfrm>
            <a:off x="1158956" y="4629817"/>
            <a:ext cx="13523494" cy="1061357"/>
          </a:xfrm>
          <a:prstGeom prst="wedgeRectCallout">
            <a:avLst>
              <a:gd name="adj1" fmla="val -22068"/>
              <a:gd name="adj2" fmla="val -4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82" tIns="25382" rIns="25382" bIns="25382" rtlCol="0" anchor="t" anchorCtr="0"/>
          <a:lstStyle/>
          <a:p>
            <a:pPr defTabSz="1317269">
              <a:defRPr/>
            </a:pPr>
            <a:r>
              <a:rPr lang="en-US" altLang="ja-JP" sz="2000" b="1" dirty="0">
                <a:solidFill>
                  <a:schemeClr val="tx1"/>
                </a:solidFill>
                <a:latin typeface="Meiryo UI" pitchFamily="50" charset="-128"/>
                <a:ea typeface="Meiryo UI" pitchFamily="50" charset="-128"/>
                <a:cs typeface="Meiryo UI" pitchFamily="50" charset="-128"/>
              </a:rPr>
              <a:t>FCV</a:t>
            </a:r>
            <a:r>
              <a:rPr lang="ja-JP" altLang="en-US" sz="2000" b="1" dirty="0">
                <a:solidFill>
                  <a:schemeClr val="tx1"/>
                </a:solidFill>
                <a:latin typeface="Meiryo UI" pitchFamily="50" charset="-128"/>
                <a:ea typeface="Meiryo UI" pitchFamily="50" charset="-128"/>
                <a:cs typeface="Meiryo UI" pitchFamily="50" charset="-128"/>
              </a:rPr>
              <a:t>普及と水素ステｰションの整備促進に向けた取組とも連携しながら、水素需要の拡大につながる様々</a:t>
            </a:r>
            <a:r>
              <a:rPr lang="ja-JP" altLang="en-US" sz="2000" b="1" dirty="0" smtClean="0">
                <a:solidFill>
                  <a:schemeClr val="tx1"/>
                </a:solidFill>
                <a:latin typeface="Meiryo UI" pitchFamily="50" charset="-128"/>
                <a:ea typeface="Meiryo UI" pitchFamily="50" charset="-128"/>
                <a:cs typeface="Meiryo UI" pitchFamily="50" charset="-128"/>
              </a:rPr>
              <a:t>なプロジェクトに取り組む</a:t>
            </a:r>
            <a:endPar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1330666" y="5551081"/>
            <a:ext cx="3664808" cy="4029019"/>
            <a:chOff x="10836895" y="3148857"/>
            <a:chExt cx="3528392" cy="4141836"/>
          </a:xfrm>
        </p:grpSpPr>
        <p:sp>
          <p:nvSpPr>
            <p:cNvPr id="104" name="角丸四角形 103"/>
            <p:cNvSpPr/>
            <p:nvPr/>
          </p:nvSpPr>
          <p:spPr>
            <a:xfrm>
              <a:off x="10836895" y="3724921"/>
              <a:ext cx="3528392" cy="3565772"/>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50" name="Rectangle 3"/>
            <p:cNvSpPr>
              <a:spLocks noChangeArrowheads="1"/>
            </p:cNvSpPr>
            <p:nvPr/>
          </p:nvSpPr>
          <p:spPr bwMode="auto">
            <a:xfrm>
              <a:off x="10928898" y="4228977"/>
              <a:ext cx="3384376" cy="1834994"/>
            </a:xfrm>
            <a:prstGeom prst="rect">
              <a:avLst/>
            </a:prstGeom>
            <a:noFill/>
            <a:ln w="25400">
              <a:noFill/>
              <a:prstDash val="dash"/>
              <a:miter lim="800000"/>
              <a:headEnd/>
              <a:tailEnd/>
            </a:ln>
            <a:effectLst/>
            <a:extLst/>
          </p:spPr>
          <p:txBody>
            <a:bodyPr vert="horz" wrap="square" lIns="71991" tIns="0" rIns="71991"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現在、実証段階にある水素発電をはじめとして、水素エネルギーの特性を活かし、生産・加工・流通まで一体的に展開する六次産業分野への導入の可能性を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探るなど、様々なプロジェクトの実現により、大阪</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が新たな水素ビジネスの拠点となるように、事業者とともに積極的に取り組んでいく</a:t>
              </a:r>
            </a:p>
          </p:txBody>
        </p:sp>
        <p:sp>
          <p:nvSpPr>
            <p:cNvPr id="105" name="角丸四角形 104"/>
            <p:cNvSpPr/>
            <p:nvPr/>
          </p:nvSpPr>
          <p:spPr>
            <a:xfrm>
              <a:off x="10984311" y="3148857"/>
              <a:ext cx="3236960" cy="86404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様々な水素プロジェクト</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900" b="1"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挑戦</a:t>
              </a:r>
            </a:p>
          </p:txBody>
        </p:sp>
      </p:grpSp>
      <p:sp>
        <p:nvSpPr>
          <p:cNvPr id="112" name="角丸四角形 111"/>
          <p:cNvSpPr/>
          <p:nvPr/>
        </p:nvSpPr>
        <p:spPr>
          <a:xfrm>
            <a:off x="1777873" y="1348284"/>
            <a:ext cx="11572178" cy="1426564"/>
          </a:xfrm>
          <a:prstGeom prst="roundRect">
            <a:avLst>
              <a:gd name="adj" fmla="val 32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86" tIns="0" rIns="71086" bIns="0" rtlCol="0" anchor="ctr"/>
          <a:lstStyle/>
          <a:p>
            <a:pPr algn="ctr"/>
            <a:endParaRPr kumimoji="1" lang="ja-JP" altLang="en-US" dirty="0">
              <a:solidFill>
                <a:schemeClr val="tx1"/>
              </a:solidFill>
            </a:endParaRPr>
          </a:p>
        </p:txBody>
      </p:sp>
      <p:sp>
        <p:nvSpPr>
          <p:cNvPr id="89" name="四角形吹き出し 88"/>
          <p:cNvSpPr/>
          <p:nvPr/>
        </p:nvSpPr>
        <p:spPr>
          <a:xfrm>
            <a:off x="2061878" y="1628470"/>
            <a:ext cx="10989003" cy="910606"/>
          </a:xfrm>
          <a:prstGeom prst="wedgeRectCallout">
            <a:avLst>
              <a:gd name="adj1" fmla="val -22068"/>
              <a:gd name="adj2" fmla="val -4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82" tIns="25382" rIns="25382" bIns="25382" rtlCol="0" anchor="ctr"/>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水素エネルギーの需要拡大を実現する方策として、「利用」分野を中心した取組を推進</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太陽光など再生</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可能エネルギーからのＣＯ</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フリー水素の利活用も視野に入れる</a:t>
            </a:r>
            <a:endPar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下矢印 24"/>
          <p:cNvSpPr/>
          <p:nvPr/>
        </p:nvSpPr>
        <p:spPr bwMode="auto">
          <a:xfrm>
            <a:off x="3227496" y="2706668"/>
            <a:ext cx="8457765" cy="140843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p:nvPr/>
        </p:nvPicPr>
        <p:blipFill>
          <a:blip r:embed="rId6">
            <a:extLst>
              <a:ext uri="{28A0092B-C50C-407E-A947-70E740481C1C}">
                <a14:useLocalDpi xmlns:a14="http://schemas.microsoft.com/office/drawing/2010/main" val="0"/>
              </a:ext>
            </a:extLst>
          </a:blip>
          <a:stretch>
            <a:fillRect/>
          </a:stretch>
        </p:blipFill>
        <p:spPr>
          <a:xfrm>
            <a:off x="12517036" y="8389166"/>
            <a:ext cx="1666024" cy="1101983"/>
          </a:xfrm>
          <a:prstGeom prst="rect">
            <a:avLst/>
          </a:prstGeom>
        </p:spPr>
      </p:pic>
      <p:grpSp>
        <p:nvGrpSpPr>
          <p:cNvPr id="23" name="グループ化 22"/>
          <p:cNvGrpSpPr/>
          <p:nvPr/>
        </p:nvGrpSpPr>
        <p:grpSpPr>
          <a:xfrm>
            <a:off x="5861701" y="5551081"/>
            <a:ext cx="5197466" cy="4095899"/>
            <a:chOff x="5629167" y="2720064"/>
            <a:chExt cx="5004000" cy="4210590"/>
          </a:xfrm>
        </p:grpSpPr>
        <p:grpSp>
          <p:nvGrpSpPr>
            <p:cNvPr id="3" name="グループ化 2"/>
            <p:cNvGrpSpPr/>
            <p:nvPr/>
          </p:nvGrpSpPr>
          <p:grpSpPr>
            <a:xfrm>
              <a:off x="5629167" y="2720064"/>
              <a:ext cx="5004000" cy="4210590"/>
              <a:chOff x="3756439" y="4571381"/>
              <a:chExt cx="5004001" cy="3003287"/>
            </a:xfrm>
          </p:grpSpPr>
          <p:sp>
            <p:nvSpPr>
              <p:cNvPr id="110" name="角丸四角形 109"/>
              <p:cNvSpPr/>
              <p:nvPr/>
            </p:nvSpPr>
            <p:spPr>
              <a:xfrm>
                <a:off x="3756439" y="4982270"/>
                <a:ext cx="5004001" cy="2592398"/>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11" name="角丸四角形 110"/>
              <p:cNvSpPr/>
              <p:nvPr/>
            </p:nvSpPr>
            <p:spPr>
              <a:xfrm>
                <a:off x="4044471" y="4571381"/>
                <a:ext cx="4441345" cy="6163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純水素型定置用燃料</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電池の</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活用モデルの構築</a:t>
                </a:r>
              </a:p>
            </p:txBody>
          </p:sp>
        </p:grpSp>
        <p:pic>
          <p:nvPicPr>
            <p:cNvPr id="14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487" y="5855170"/>
              <a:ext cx="2016224" cy="72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Rectangle 3"/>
            <p:cNvSpPr>
              <a:spLocks noChangeArrowheads="1"/>
            </p:cNvSpPr>
            <p:nvPr/>
          </p:nvSpPr>
          <p:spPr bwMode="auto">
            <a:xfrm>
              <a:off x="5791011" y="3872192"/>
              <a:ext cx="4662692" cy="69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稼動時に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を排出しない純水素型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定置用燃料電池の有効性、実現可能性、採算性、ビジネスモデルのあり方について</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F</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Ｓ等による検討を行う等、多様な活用モデルの構築を図る</a:t>
              </a:r>
            </a:p>
          </p:txBody>
        </p:sp>
      </p:gr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4876" y="8146782"/>
            <a:ext cx="891007" cy="116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2898" y="7990683"/>
            <a:ext cx="701261" cy="138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正方形/長方形 31"/>
          <p:cNvSpPr/>
          <p:nvPr/>
        </p:nvSpPr>
        <p:spPr>
          <a:xfrm>
            <a:off x="14966685" y="51981"/>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504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2"/>
          <p:cNvSpPr/>
          <p:nvPr/>
        </p:nvSpPr>
        <p:spPr bwMode="auto">
          <a:xfrm>
            <a:off x="170407" y="5922888"/>
            <a:ext cx="6228482" cy="4279545"/>
          </a:xfrm>
          <a:custGeom>
            <a:avLst/>
            <a:gdLst>
              <a:gd name="connsiteX0" fmla="*/ 0 w 6228482"/>
              <a:gd name="connsiteY0" fmla="*/ 0 h 3709648"/>
              <a:gd name="connsiteX1" fmla="*/ 3633281 w 6228482"/>
              <a:gd name="connsiteY1" fmla="*/ 0 h 3709648"/>
              <a:gd name="connsiteX2" fmla="*/ 3719027 w 6228482"/>
              <a:gd name="connsiteY2" fmla="*/ -932754 h 3709648"/>
              <a:gd name="connsiteX3" fmla="*/ 5190402 w 6228482"/>
              <a:gd name="connsiteY3" fmla="*/ 0 h 3709648"/>
              <a:gd name="connsiteX4" fmla="*/ 6228482 w 6228482"/>
              <a:gd name="connsiteY4" fmla="*/ 0 h 3709648"/>
              <a:gd name="connsiteX5" fmla="*/ 6228482 w 6228482"/>
              <a:gd name="connsiteY5" fmla="*/ 618275 h 3709648"/>
              <a:gd name="connsiteX6" fmla="*/ 6228482 w 6228482"/>
              <a:gd name="connsiteY6" fmla="*/ 618275 h 3709648"/>
              <a:gd name="connsiteX7" fmla="*/ 6228482 w 6228482"/>
              <a:gd name="connsiteY7" fmla="*/ 1545687 h 3709648"/>
              <a:gd name="connsiteX8" fmla="*/ 6228482 w 6228482"/>
              <a:gd name="connsiteY8" fmla="*/ 3709648 h 3709648"/>
              <a:gd name="connsiteX9" fmla="*/ 5190402 w 6228482"/>
              <a:gd name="connsiteY9" fmla="*/ 3709648 h 3709648"/>
              <a:gd name="connsiteX10" fmla="*/ 3633281 w 6228482"/>
              <a:gd name="connsiteY10" fmla="*/ 3709648 h 3709648"/>
              <a:gd name="connsiteX11" fmla="*/ 3633281 w 6228482"/>
              <a:gd name="connsiteY11" fmla="*/ 3709648 h 3709648"/>
              <a:gd name="connsiteX12" fmla="*/ 0 w 6228482"/>
              <a:gd name="connsiteY12" fmla="*/ 3709648 h 3709648"/>
              <a:gd name="connsiteX13" fmla="*/ 0 w 6228482"/>
              <a:gd name="connsiteY13" fmla="*/ 1545687 h 3709648"/>
              <a:gd name="connsiteX14" fmla="*/ 0 w 6228482"/>
              <a:gd name="connsiteY14" fmla="*/ 618275 h 3709648"/>
              <a:gd name="connsiteX15" fmla="*/ 0 w 6228482"/>
              <a:gd name="connsiteY15" fmla="*/ 618275 h 3709648"/>
              <a:gd name="connsiteX16" fmla="*/ 0 w 6228482"/>
              <a:gd name="connsiteY16" fmla="*/ 0 h 3709648"/>
              <a:gd name="connsiteX0" fmla="*/ 0 w 6228482"/>
              <a:gd name="connsiteY0" fmla="*/ 932754 h 4642402"/>
              <a:gd name="connsiteX1" fmla="*/ 1122309 w 6228482"/>
              <a:gd name="connsiteY1" fmla="*/ 932754 h 4642402"/>
              <a:gd name="connsiteX2" fmla="*/ 3719027 w 6228482"/>
              <a:gd name="connsiteY2" fmla="*/ 0 h 4642402"/>
              <a:gd name="connsiteX3" fmla="*/ 5190402 w 6228482"/>
              <a:gd name="connsiteY3" fmla="*/ 932754 h 4642402"/>
              <a:gd name="connsiteX4" fmla="*/ 6228482 w 6228482"/>
              <a:gd name="connsiteY4" fmla="*/ 932754 h 4642402"/>
              <a:gd name="connsiteX5" fmla="*/ 6228482 w 6228482"/>
              <a:gd name="connsiteY5" fmla="*/ 1551029 h 4642402"/>
              <a:gd name="connsiteX6" fmla="*/ 6228482 w 6228482"/>
              <a:gd name="connsiteY6" fmla="*/ 1551029 h 4642402"/>
              <a:gd name="connsiteX7" fmla="*/ 6228482 w 6228482"/>
              <a:gd name="connsiteY7" fmla="*/ 2478441 h 4642402"/>
              <a:gd name="connsiteX8" fmla="*/ 6228482 w 6228482"/>
              <a:gd name="connsiteY8" fmla="*/ 4642402 h 4642402"/>
              <a:gd name="connsiteX9" fmla="*/ 5190402 w 6228482"/>
              <a:gd name="connsiteY9" fmla="*/ 4642402 h 4642402"/>
              <a:gd name="connsiteX10" fmla="*/ 3633281 w 6228482"/>
              <a:gd name="connsiteY10" fmla="*/ 4642402 h 4642402"/>
              <a:gd name="connsiteX11" fmla="*/ 3633281 w 6228482"/>
              <a:gd name="connsiteY11" fmla="*/ 4642402 h 4642402"/>
              <a:gd name="connsiteX12" fmla="*/ 0 w 6228482"/>
              <a:gd name="connsiteY12" fmla="*/ 4642402 h 4642402"/>
              <a:gd name="connsiteX13" fmla="*/ 0 w 6228482"/>
              <a:gd name="connsiteY13" fmla="*/ 2478441 h 4642402"/>
              <a:gd name="connsiteX14" fmla="*/ 0 w 6228482"/>
              <a:gd name="connsiteY14" fmla="*/ 1551029 h 4642402"/>
              <a:gd name="connsiteX15" fmla="*/ 0 w 6228482"/>
              <a:gd name="connsiteY15" fmla="*/ 1551029 h 4642402"/>
              <a:gd name="connsiteX16" fmla="*/ 0 w 6228482"/>
              <a:gd name="connsiteY16" fmla="*/ 932754 h 4642402"/>
              <a:gd name="connsiteX0" fmla="*/ 0 w 6228482"/>
              <a:gd name="connsiteY0" fmla="*/ 569897 h 4279545"/>
              <a:gd name="connsiteX1" fmla="*/ 1122309 w 6228482"/>
              <a:gd name="connsiteY1" fmla="*/ 569897 h 4279545"/>
              <a:gd name="connsiteX2" fmla="*/ 1788627 w 6228482"/>
              <a:gd name="connsiteY2" fmla="*/ 0 h 4279545"/>
              <a:gd name="connsiteX3" fmla="*/ 5190402 w 6228482"/>
              <a:gd name="connsiteY3" fmla="*/ 569897 h 4279545"/>
              <a:gd name="connsiteX4" fmla="*/ 6228482 w 6228482"/>
              <a:gd name="connsiteY4" fmla="*/ 569897 h 4279545"/>
              <a:gd name="connsiteX5" fmla="*/ 6228482 w 6228482"/>
              <a:gd name="connsiteY5" fmla="*/ 1188172 h 4279545"/>
              <a:gd name="connsiteX6" fmla="*/ 6228482 w 6228482"/>
              <a:gd name="connsiteY6" fmla="*/ 1188172 h 4279545"/>
              <a:gd name="connsiteX7" fmla="*/ 6228482 w 6228482"/>
              <a:gd name="connsiteY7" fmla="*/ 2115584 h 4279545"/>
              <a:gd name="connsiteX8" fmla="*/ 6228482 w 6228482"/>
              <a:gd name="connsiteY8" fmla="*/ 4279545 h 4279545"/>
              <a:gd name="connsiteX9" fmla="*/ 5190402 w 6228482"/>
              <a:gd name="connsiteY9" fmla="*/ 4279545 h 4279545"/>
              <a:gd name="connsiteX10" fmla="*/ 3633281 w 6228482"/>
              <a:gd name="connsiteY10" fmla="*/ 4279545 h 4279545"/>
              <a:gd name="connsiteX11" fmla="*/ 3633281 w 6228482"/>
              <a:gd name="connsiteY11" fmla="*/ 4279545 h 4279545"/>
              <a:gd name="connsiteX12" fmla="*/ 0 w 6228482"/>
              <a:gd name="connsiteY12" fmla="*/ 4279545 h 4279545"/>
              <a:gd name="connsiteX13" fmla="*/ 0 w 6228482"/>
              <a:gd name="connsiteY13" fmla="*/ 2115584 h 4279545"/>
              <a:gd name="connsiteX14" fmla="*/ 0 w 6228482"/>
              <a:gd name="connsiteY14" fmla="*/ 1188172 h 4279545"/>
              <a:gd name="connsiteX15" fmla="*/ 0 w 6228482"/>
              <a:gd name="connsiteY15" fmla="*/ 1188172 h 4279545"/>
              <a:gd name="connsiteX16" fmla="*/ 0 w 6228482"/>
              <a:gd name="connsiteY16" fmla="*/ 569897 h 4279545"/>
              <a:gd name="connsiteX0" fmla="*/ 0 w 6228482"/>
              <a:gd name="connsiteY0" fmla="*/ 569897 h 4279545"/>
              <a:gd name="connsiteX1" fmla="*/ 1122309 w 6228482"/>
              <a:gd name="connsiteY1" fmla="*/ 569897 h 4279545"/>
              <a:gd name="connsiteX2" fmla="*/ 1788627 w 6228482"/>
              <a:gd name="connsiteY2" fmla="*/ 0 h 4279545"/>
              <a:gd name="connsiteX3" fmla="*/ 2229488 w 6228482"/>
              <a:gd name="connsiteY3" fmla="*/ 569897 h 4279545"/>
              <a:gd name="connsiteX4" fmla="*/ 6228482 w 6228482"/>
              <a:gd name="connsiteY4" fmla="*/ 569897 h 4279545"/>
              <a:gd name="connsiteX5" fmla="*/ 6228482 w 6228482"/>
              <a:gd name="connsiteY5" fmla="*/ 1188172 h 4279545"/>
              <a:gd name="connsiteX6" fmla="*/ 6228482 w 6228482"/>
              <a:gd name="connsiteY6" fmla="*/ 1188172 h 4279545"/>
              <a:gd name="connsiteX7" fmla="*/ 6228482 w 6228482"/>
              <a:gd name="connsiteY7" fmla="*/ 2115584 h 4279545"/>
              <a:gd name="connsiteX8" fmla="*/ 6228482 w 6228482"/>
              <a:gd name="connsiteY8" fmla="*/ 4279545 h 4279545"/>
              <a:gd name="connsiteX9" fmla="*/ 5190402 w 6228482"/>
              <a:gd name="connsiteY9" fmla="*/ 4279545 h 4279545"/>
              <a:gd name="connsiteX10" fmla="*/ 3633281 w 6228482"/>
              <a:gd name="connsiteY10" fmla="*/ 4279545 h 4279545"/>
              <a:gd name="connsiteX11" fmla="*/ 3633281 w 6228482"/>
              <a:gd name="connsiteY11" fmla="*/ 4279545 h 4279545"/>
              <a:gd name="connsiteX12" fmla="*/ 0 w 6228482"/>
              <a:gd name="connsiteY12" fmla="*/ 4279545 h 4279545"/>
              <a:gd name="connsiteX13" fmla="*/ 0 w 6228482"/>
              <a:gd name="connsiteY13" fmla="*/ 2115584 h 4279545"/>
              <a:gd name="connsiteX14" fmla="*/ 0 w 6228482"/>
              <a:gd name="connsiteY14" fmla="*/ 1188172 h 4279545"/>
              <a:gd name="connsiteX15" fmla="*/ 0 w 6228482"/>
              <a:gd name="connsiteY15" fmla="*/ 1188172 h 4279545"/>
              <a:gd name="connsiteX16" fmla="*/ 0 w 6228482"/>
              <a:gd name="connsiteY16" fmla="*/ 569897 h 4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8482" h="4279545">
                <a:moveTo>
                  <a:pt x="0" y="569897"/>
                </a:moveTo>
                <a:lnTo>
                  <a:pt x="1122309" y="569897"/>
                </a:lnTo>
                <a:lnTo>
                  <a:pt x="1788627" y="0"/>
                </a:lnTo>
                <a:lnTo>
                  <a:pt x="2229488" y="569897"/>
                </a:lnTo>
                <a:lnTo>
                  <a:pt x="6228482" y="569897"/>
                </a:lnTo>
                <a:lnTo>
                  <a:pt x="6228482" y="1188172"/>
                </a:lnTo>
                <a:lnTo>
                  <a:pt x="6228482" y="1188172"/>
                </a:lnTo>
                <a:lnTo>
                  <a:pt x="6228482" y="2115584"/>
                </a:lnTo>
                <a:lnTo>
                  <a:pt x="6228482" y="4279545"/>
                </a:lnTo>
                <a:lnTo>
                  <a:pt x="5190402" y="4279545"/>
                </a:lnTo>
                <a:lnTo>
                  <a:pt x="3633281" y="4279545"/>
                </a:lnTo>
                <a:lnTo>
                  <a:pt x="3633281" y="4279545"/>
                </a:lnTo>
                <a:lnTo>
                  <a:pt x="0" y="4279545"/>
                </a:lnTo>
                <a:lnTo>
                  <a:pt x="0" y="2115584"/>
                </a:lnTo>
                <a:lnTo>
                  <a:pt x="0" y="1188172"/>
                </a:lnTo>
                <a:lnTo>
                  <a:pt x="0" y="1188172"/>
                </a:lnTo>
                <a:lnTo>
                  <a:pt x="0" y="569897"/>
                </a:lnTo>
                <a:close/>
              </a:path>
            </a:pathLst>
          </a:custGeom>
          <a:solidFill>
            <a:schemeClr val="tx2">
              <a:lumMod val="20000"/>
              <a:lumOff val="80000"/>
            </a:schemeClr>
          </a:soli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286" y="8159700"/>
            <a:ext cx="11049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下矢印 24"/>
          <p:cNvSpPr/>
          <p:nvPr/>
        </p:nvSpPr>
        <p:spPr bwMode="auto">
          <a:xfrm>
            <a:off x="-37943" y="8376237"/>
            <a:ext cx="6196832" cy="931027"/>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alpha val="75000"/>
                </a:schemeClr>
              </a:gs>
              <a:gs pos="67000">
                <a:srgbClr val="B9CDE5">
                  <a:alpha val="21000"/>
                </a:srgbClr>
              </a:gs>
              <a:gs pos="41000">
                <a:schemeClr val="accent1">
                  <a:lumMod val="60000"/>
                  <a:lumOff val="40000"/>
                  <a:alpha val="75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四角形吹き出し 12"/>
          <p:cNvSpPr/>
          <p:nvPr/>
        </p:nvSpPr>
        <p:spPr bwMode="auto">
          <a:xfrm>
            <a:off x="9734402" y="5920280"/>
            <a:ext cx="5686089" cy="4323088"/>
          </a:xfrm>
          <a:custGeom>
            <a:avLst/>
            <a:gdLst>
              <a:gd name="connsiteX0" fmla="*/ 0 w 6228482"/>
              <a:gd name="connsiteY0" fmla="*/ 0 h 3709648"/>
              <a:gd name="connsiteX1" fmla="*/ 3633281 w 6228482"/>
              <a:gd name="connsiteY1" fmla="*/ 0 h 3709648"/>
              <a:gd name="connsiteX2" fmla="*/ 3719027 w 6228482"/>
              <a:gd name="connsiteY2" fmla="*/ -932754 h 3709648"/>
              <a:gd name="connsiteX3" fmla="*/ 5190402 w 6228482"/>
              <a:gd name="connsiteY3" fmla="*/ 0 h 3709648"/>
              <a:gd name="connsiteX4" fmla="*/ 6228482 w 6228482"/>
              <a:gd name="connsiteY4" fmla="*/ 0 h 3709648"/>
              <a:gd name="connsiteX5" fmla="*/ 6228482 w 6228482"/>
              <a:gd name="connsiteY5" fmla="*/ 618275 h 3709648"/>
              <a:gd name="connsiteX6" fmla="*/ 6228482 w 6228482"/>
              <a:gd name="connsiteY6" fmla="*/ 618275 h 3709648"/>
              <a:gd name="connsiteX7" fmla="*/ 6228482 w 6228482"/>
              <a:gd name="connsiteY7" fmla="*/ 1545687 h 3709648"/>
              <a:gd name="connsiteX8" fmla="*/ 6228482 w 6228482"/>
              <a:gd name="connsiteY8" fmla="*/ 3709648 h 3709648"/>
              <a:gd name="connsiteX9" fmla="*/ 5190402 w 6228482"/>
              <a:gd name="connsiteY9" fmla="*/ 3709648 h 3709648"/>
              <a:gd name="connsiteX10" fmla="*/ 3633281 w 6228482"/>
              <a:gd name="connsiteY10" fmla="*/ 3709648 h 3709648"/>
              <a:gd name="connsiteX11" fmla="*/ 3633281 w 6228482"/>
              <a:gd name="connsiteY11" fmla="*/ 3709648 h 3709648"/>
              <a:gd name="connsiteX12" fmla="*/ 0 w 6228482"/>
              <a:gd name="connsiteY12" fmla="*/ 3709648 h 3709648"/>
              <a:gd name="connsiteX13" fmla="*/ 0 w 6228482"/>
              <a:gd name="connsiteY13" fmla="*/ 1545687 h 3709648"/>
              <a:gd name="connsiteX14" fmla="*/ 0 w 6228482"/>
              <a:gd name="connsiteY14" fmla="*/ 618275 h 3709648"/>
              <a:gd name="connsiteX15" fmla="*/ 0 w 6228482"/>
              <a:gd name="connsiteY15" fmla="*/ 618275 h 3709648"/>
              <a:gd name="connsiteX16" fmla="*/ 0 w 6228482"/>
              <a:gd name="connsiteY16" fmla="*/ 0 h 3709648"/>
              <a:gd name="connsiteX0" fmla="*/ 0 w 6228482"/>
              <a:gd name="connsiteY0" fmla="*/ 932754 h 4642402"/>
              <a:gd name="connsiteX1" fmla="*/ 1122309 w 6228482"/>
              <a:gd name="connsiteY1" fmla="*/ 932754 h 4642402"/>
              <a:gd name="connsiteX2" fmla="*/ 3719027 w 6228482"/>
              <a:gd name="connsiteY2" fmla="*/ 0 h 4642402"/>
              <a:gd name="connsiteX3" fmla="*/ 5190402 w 6228482"/>
              <a:gd name="connsiteY3" fmla="*/ 932754 h 4642402"/>
              <a:gd name="connsiteX4" fmla="*/ 6228482 w 6228482"/>
              <a:gd name="connsiteY4" fmla="*/ 932754 h 4642402"/>
              <a:gd name="connsiteX5" fmla="*/ 6228482 w 6228482"/>
              <a:gd name="connsiteY5" fmla="*/ 1551029 h 4642402"/>
              <a:gd name="connsiteX6" fmla="*/ 6228482 w 6228482"/>
              <a:gd name="connsiteY6" fmla="*/ 1551029 h 4642402"/>
              <a:gd name="connsiteX7" fmla="*/ 6228482 w 6228482"/>
              <a:gd name="connsiteY7" fmla="*/ 2478441 h 4642402"/>
              <a:gd name="connsiteX8" fmla="*/ 6228482 w 6228482"/>
              <a:gd name="connsiteY8" fmla="*/ 4642402 h 4642402"/>
              <a:gd name="connsiteX9" fmla="*/ 5190402 w 6228482"/>
              <a:gd name="connsiteY9" fmla="*/ 4642402 h 4642402"/>
              <a:gd name="connsiteX10" fmla="*/ 3633281 w 6228482"/>
              <a:gd name="connsiteY10" fmla="*/ 4642402 h 4642402"/>
              <a:gd name="connsiteX11" fmla="*/ 3633281 w 6228482"/>
              <a:gd name="connsiteY11" fmla="*/ 4642402 h 4642402"/>
              <a:gd name="connsiteX12" fmla="*/ 0 w 6228482"/>
              <a:gd name="connsiteY12" fmla="*/ 4642402 h 4642402"/>
              <a:gd name="connsiteX13" fmla="*/ 0 w 6228482"/>
              <a:gd name="connsiteY13" fmla="*/ 2478441 h 4642402"/>
              <a:gd name="connsiteX14" fmla="*/ 0 w 6228482"/>
              <a:gd name="connsiteY14" fmla="*/ 1551029 h 4642402"/>
              <a:gd name="connsiteX15" fmla="*/ 0 w 6228482"/>
              <a:gd name="connsiteY15" fmla="*/ 1551029 h 4642402"/>
              <a:gd name="connsiteX16" fmla="*/ 0 w 6228482"/>
              <a:gd name="connsiteY16" fmla="*/ 932754 h 4642402"/>
              <a:gd name="connsiteX0" fmla="*/ 0 w 6228482"/>
              <a:gd name="connsiteY0" fmla="*/ 569897 h 4279545"/>
              <a:gd name="connsiteX1" fmla="*/ 1122309 w 6228482"/>
              <a:gd name="connsiteY1" fmla="*/ 569897 h 4279545"/>
              <a:gd name="connsiteX2" fmla="*/ 1788627 w 6228482"/>
              <a:gd name="connsiteY2" fmla="*/ 0 h 4279545"/>
              <a:gd name="connsiteX3" fmla="*/ 5190402 w 6228482"/>
              <a:gd name="connsiteY3" fmla="*/ 569897 h 4279545"/>
              <a:gd name="connsiteX4" fmla="*/ 6228482 w 6228482"/>
              <a:gd name="connsiteY4" fmla="*/ 569897 h 4279545"/>
              <a:gd name="connsiteX5" fmla="*/ 6228482 w 6228482"/>
              <a:gd name="connsiteY5" fmla="*/ 1188172 h 4279545"/>
              <a:gd name="connsiteX6" fmla="*/ 6228482 w 6228482"/>
              <a:gd name="connsiteY6" fmla="*/ 1188172 h 4279545"/>
              <a:gd name="connsiteX7" fmla="*/ 6228482 w 6228482"/>
              <a:gd name="connsiteY7" fmla="*/ 2115584 h 4279545"/>
              <a:gd name="connsiteX8" fmla="*/ 6228482 w 6228482"/>
              <a:gd name="connsiteY8" fmla="*/ 4279545 h 4279545"/>
              <a:gd name="connsiteX9" fmla="*/ 5190402 w 6228482"/>
              <a:gd name="connsiteY9" fmla="*/ 4279545 h 4279545"/>
              <a:gd name="connsiteX10" fmla="*/ 3633281 w 6228482"/>
              <a:gd name="connsiteY10" fmla="*/ 4279545 h 4279545"/>
              <a:gd name="connsiteX11" fmla="*/ 3633281 w 6228482"/>
              <a:gd name="connsiteY11" fmla="*/ 4279545 h 4279545"/>
              <a:gd name="connsiteX12" fmla="*/ 0 w 6228482"/>
              <a:gd name="connsiteY12" fmla="*/ 4279545 h 4279545"/>
              <a:gd name="connsiteX13" fmla="*/ 0 w 6228482"/>
              <a:gd name="connsiteY13" fmla="*/ 2115584 h 4279545"/>
              <a:gd name="connsiteX14" fmla="*/ 0 w 6228482"/>
              <a:gd name="connsiteY14" fmla="*/ 1188172 h 4279545"/>
              <a:gd name="connsiteX15" fmla="*/ 0 w 6228482"/>
              <a:gd name="connsiteY15" fmla="*/ 1188172 h 4279545"/>
              <a:gd name="connsiteX16" fmla="*/ 0 w 6228482"/>
              <a:gd name="connsiteY16" fmla="*/ 569897 h 4279545"/>
              <a:gd name="connsiteX0" fmla="*/ 0 w 6228482"/>
              <a:gd name="connsiteY0" fmla="*/ 569897 h 4279545"/>
              <a:gd name="connsiteX1" fmla="*/ 1122309 w 6228482"/>
              <a:gd name="connsiteY1" fmla="*/ 569897 h 4279545"/>
              <a:gd name="connsiteX2" fmla="*/ 1788627 w 6228482"/>
              <a:gd name="connsiteY2" fmla="*/ 0 h 4279545"/>
              <a:gd name="connsiteX3" fmla="*/ 2229488 w 6228482"/>
              <a:gd name="connsiteY3" fmla="*/ 569897 h 4279545"/>
              <a:gd name="connsiteX4" fmla="*/ 6228482 w 6228482"/>
              <a:gd name="connsiteY4" fmla="*/ 569897 h 4279545"/>
              <a:gd name="connsiteX5" fmla="*/ 6228482 w 6228482"/>
              <a:gd name="connsiteY5" fmla="*/ 1188172 h 4279545"/>
              <a:gd name="connsiteX6" fmla="*/ 6228482 w 6228482"/>
              <a:gd name="connsiteY6" fmla="*/ 1188172 h 4279545"/>
              <a:gd name="connsiteX7" fmla="*/ 6228482 w 6228482"/>
              <a:gd name="connsiteY7" fmla="*/ 2115584 h 4279545"/>
              <a:gd name="connsiteX8" fmla="*/ 6228482 w 6228482"/>
              <a:gd name="connsiteY8" fmla="*/ 4279545 h 4279545"/>
              <a:gd name="connsiteX9" fmla="*/ 5190402 w 6228482"/>
              <a:gd name="connsiteY9" fmla="*/ 4279545 h 4279545"/>
              <a:gd name="connsiteX10" fmla="*/ 3633281 w 6228482"/>
              <a:gd name="connsiteY10" fmla="*/ 4279545 h 4279545"/>
              <a:gd name="connsiteX11" fmla="*/ 3633281 w 6228482"/>
              <a:gd name="connsiteY11" fmla="*/ 4279545 h 4279545"/>
              <a:gd name="connsiteX12" fmla="*/ 0 w 6228482"/>
              <a:gd name="connsiteY12" fmla="*/ 4279545 h 4279545"/>
              <a:gd name="connsiteX13" fmla="*/ 0 w 6228482"/>
              <a:gd name="connsiteY13" fmla="*/ 2115584 h 4279545"/>
              <a:gd name="connsiteX14" fmla="*/ 0 w 6228482"/>
              <a:gd name="connsiteY14" fmla="*/ 1188172 h 4279545"/>
              <a:gd name="connsiteX15" fmla="*/ 0 w 6228482"/>
              <a:gd name="connsiteY15" fmla="*/ 1188172 h 4279545"/>
              <a:gd name="connsiteX16" fmla="*/ 0 w 6228482"/>
              <a:gd name="connsiteY16" fmla="*/ 569897 h 4279545"/>
              <a:gd name="connsiteX0" fmla="*/ 0 w 6228482"/>
              <a:gd name="connsiteY0" fmla="*/ 613440 h 4323088"/>
              <a:gd name="connsiteX1" fmla="*/ 1122309 w 6228482"/>
              <a:gd name="connsiteY1" fmla="*/ 613440 h 4323088"/>
              <a:gd name="connsiteX2" fmla="*/ 1422956 w 6228482"/>
              <a:gd name="connsiteY2" fmla="*/ 0 h 4323088"/>
              <a:gd name="connsiteX3" fmla="*/ 2229488 w 6228482"/>
              <a:gd name="connsiteY3" fmla="*/ 613440 h 4323088"/>
              <a:gd name="connsiteX4" fmla="*/ 6228482 w 6228482"/>
              <a:gd name="connsiteY4" fmla="*/ 613440 h 4323088"/>
              <a:gd name="connsiteX5" fmla="*/ 6228482 w 6228482"/>
              <a:gd name="connsiteY5" fmla="*/ 1231715 h 4323088"/>
              <a:gd name="connsiteX6" fmla="*/ 6228482 w 6228482"/>
              <a:gd name="connsiteY6" fmla="*/ 1231715 h 4323088"/>
              <a:gd name="connsiteX7" fmla="*/ 6228482 w 6228482"/>
              <a:gd name="connsiteY7" fmla="*/ 2159127 h 4323088"/>
              <a:gd name="connsiteX8" fmla="*/ 6228482 w 6228482"/>
              <a:gd name="connsiteY8" fmla="*/ 4323088 h 4323088"/>
              <a:gd name="connsiteX9" fmla="*/ 5190402 w 6228482"/>
              <a:gd name="connsiteY9" fmla="*/ 4323088 h 4323088"/>
              <a:gd name="connsiteX10" fmla="*/ 3633281 w 6228482"/>
              <a:gd name="connsiteY10" fmla="*/ 4323088 h 4323088"/>
              <a:gd name="connsiteX11" fmla="*/ 3633281 w 6228482"/>
              <a:gd name="connsiteY11" fmla="*/ 4323088 h 4323088"/>
              <a:gd name="connsiteX12" fmla="*/ 0 w 6228482"/>
              <a:gd name="connsiteY12" fmla="*/ 4323088 h 4323088"/>
              <a:gd name="connsiteX13" fmla="*/ 0 w 6228482"/>
              <a:gd name="connsiteY13" fmla="*/ 2159127 h 4323088"/>
              <a:gd name="connsiteX14" fmla="*/ 0 w 6228482"/>
              <a:gd name="connsiteY14" fmla="*/ 1231715 h 4323088"/>
              <a:gd name="connsiteX15" fmla="*/ 0 w 6228482"/>
              <a:gd name="connsiteY15" fmla="*/ 1231715 h 4323088"/>
              <a:gd name="connsiteX16" fmla="*/ 0 w 6228482"/>
              <a:gd name="connsiteY16" fmla="*/ 613440 h 4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8482" h="4323088">
                <a:moveTo>
                  <a:pt x="0" y="613440"/>
                </a:moveTo>
                <a:lnTo>
                  <a:pt x="1122309" y="613440"/>
                </a:lnTo>
                <a:lnTo>
                  <a:pt x="1422956" y="0"/>
                </a:lnTo>
                <a:lnTo>
                  <a:pt x="2229488" y="613440"/>
                </a:lnTo>
                <a:lnTo>
                  <a:pt x="6228482" y="613440"/>
                </a:lnTo>
                <a:lnTo>
                  <a:pt x="6228482" y="1231715"/>
                </a:lnTo>
                <a:lnTo>
                  <a:pt x="6228482" y="1231715"/>
                </a:lnTo>
                <a:lnTo>
                  <a:pt x="6228482" y="2159127"/>
                </a:lnTo>
                <a:lnTo>
                  <a:pt x="6228482" y="4323088"/>
                </a:lnTo>
                <a:lnTo>
                  <a:pt x="5190402" y="4323088"/>
                </a:lnTo>
                <a:lnTo>
                  <a:pt x="3633281" y="4323088"/>
                </a:lnTo>
                <a:lnTo>
                  <a:pt x="3633281" y="4323088"/>
                </a:lnTo>
                <a:lnTo>
                  <a:pt x="0" y="4323088"/>
                </a:lnTo>
                <a:lnTo>
                  <a:pt x="0" y="2159127"/>
                </a:lnTo>
                <a:lnTo>
                  <a:pt x="0" y="1231715"/>
                </a:lnTo>
                <a:lnTo>
                  <a:pt x="0" y="1231715"/>
                </a:lnTo>
                <a:lnTo>
                  <a:pt x="0" y="613440"/>
                </a:lnTo>
                <a:close/>
              </a:path>
            </a:pathLst>
          </a:custGeom>
          <a:solidFill>
            <a:schemeClr val="tx2">
              <a:lumMod val="20000"/>
              <a:lumOff val="80000"/>
            </a:schemeClr>
          </a:soli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bwMode="auto">
          <a:xfrm>
            <a:off x="186661" y="2118798"/>
            <a:ext cx="15097288" cy="4236023"/>
          </a:xfrm>
          <a:prstGeom prst="roundRect">
            <a:avLst>
              <a:gd name="adj" fmla="val 2038"/>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上矢印 15"/>
          <p:cNvSpPr/>
          <p:nvPr/>
        </p:nvSpPr>
        <p:spPr bwMode="auto">
          <a:xfrm>
            <a:off x="5936612" y="6210921"/>
            <a:ext cx="4269931" cy="2296592"/>
          </a:xfrm>
          <a:custGeom>
            <a:avLst/>
            <a:gdLst>
              <a:gd name="connsiteX0" fmla="*/ 0 w 4041175"/>
              <a:gd name="connsiteY0" fmla="*/ 689848 h 2232444"/>
              <a:gd name="connsiteX1" fmla="*/ 2020588 w 4041175"/>
              <a:gd name="connsiteY1" fmla="*/ 0 h 2232444"/>
              <a:gd name="connsiteX2" fmla="*/ 4041175 w 4041175"/>
              <a:gd name="connsiteY2" fmla="*/ 689848 h 2232444"/>
              <a:gd name="connsiteX3" fmla="*/ 3248600 w 4041175"/>
              <a:gd name="connsiteY3" fmla="*/ 689848 h 2232444"/>
              <a:gd name="connsiteX4" fmla="*/ 3248600 w 4041175"/>
              <a:gd name="connsiteY4" fmla="*/ 2232444 h 2232444"/>
              <a:gd name="connsiteX5" fmla="*/ 792575 w 4041175"/>
              <a:gd name="connsiteY5" fmla="*/ 2232444 h 2232444"/>
              <a:gd name="connsiteX6" fmla="*/ 792575 w 4041175"/>
              <a:gd name="connsiteY6" fmla="*/ 689848 h 2232444"/>
              <a:gd name="connsiteX7" fmla="*/ 0 w 4041175"/>
              <a:gd name="connsiteY7" fmla="*/ 689848 h 2232444"/>
              <a:gd name="connsiteX0" fmla="*/ 426625 w 4467800"/>
              <a:gd name="connsiteY0" fmla="*/ 689848 h 2871073"/>
              <a:gd name="connsiteX1" fmla="*/ 2447213 w 4467800"/>
              <a:gd name="connsiteY1" fmla="*/ 0 h 2871073"/>
              <a:gd name="connsiteX2" fmla="*/ 4467800 w 4467800"/>
              <a:gd name="connsiteY2" fmla="*/ 689848 h 2871073"/>
              <a:gd name="connsiteX3" fmla="*/ 3675225 w 4467800"/>
              <a:gd name="connsiteY3" fmla="*/ 689848 h 2871073"/>
              <a:gd name="connsiteX4" fmla="*/ 3675225 w 4467800"/>
              <a:gd name="connsiteY4" fmla="*/ 2232444 h 2871073"/>
              <a:gd name="connsiteX5" fmla="*/ 0 w 4467800"/>
              <a:gd name="connsiteY5" fmla="*/ 2871073 h 2871073"/>
              <a:gd name="connsiteX6" fmla="*/ 1219200 w 4467800"/>
              <a:gd name="connsiteY6" fmla="*/ 689848 h 2871073"/>
              <a:gd name="connsiteX7" fmla="*/ 426625 w 4467800"/>
              <a:gd name="connsiteY7" fmla="*/ 689848 h 2871073"/>
              <a:gd name="connsiteX0" fmla="*/ 426625 w 4691225"/>
              <a:gd name="connsiteY0" fmla="*/ 689848 h 2871073"/>
              <a:gd name="connsiteX1" fmla="*/ 2447213 w 4691225"/>
              <a:gd name="connsiteY1" fmla="*/ 0 h 2871073"/>
              <a:gd name="connsiteX2" fmla="*/ 4467800 w 4691225"/>
              <a:gd name="connsiteY2" fmla="*/ 689848 h 2871073"/>
              <a:gd name="connsiteX3" fmla="*/ 3675225 w 4691225"/>
              <a:gd name="connsiteY3" fmla="*/ 689848 h 2871073"/>
              <a:gd name="connsiteX4" fmla="*/ 4691225 w 4691225"/>
              <a:gd name="connsiteY4" fmla="*/ 2871073 h 2871073"/>
              <a:gd name="connsiteX5" fmla="*/ 0 w 4691225"/>
              <a:gd name="connsiteY5" fmla="*/ 2871073 h 2871073"/>
              <a:gd name="connsiteX6" fmla="*/ 1219200 w 4691225"/>
              <a:gd name="connsiteY6" fmla="*/ 689848 h 2871073"/>
              <a:gd name="connsiteX7" fmla="*/ 426625 w 4691225"/>
              <a:gd name="connsiteY7" fmla="*/ 689848 h 2871073"/>
              <a:gd name="connsiteX0" fmla="*/ 426625 w 4952482"/>
              <a:gd name="connsiteY0" fmla="*/ 689848 h 2871073"/>
              <a:gd name="connsiteX1" fmla="*/ 2447213 w 4952482"/>
              <a:gd name="connsiteY1" fmla="*/ 0 h 2871073"/>
              <a:gd name="connsiteX2" fmla="*/ 4467800 w 4952482"/>
              <a:gd name="connsiteY2" fmla="*/ 689848 h 2871073"/>
              <a:gd name="connsiteX3" fmla="*/ 3675225 w 4952482"/>
              <a:gd name="connsiteY3" fmla="*/ 689848 h 2871073"/>
              <a:gd name="connsiteX4" fmla="*/ 4952482 w 4952482"/>
              <a:gd name="connsiteY4" fmla="*/ 2871073 h 2871073"/>
              <a:gd name="connsiteX5" fmla="*/ 0 w 4952482"/>
              <a:gd name="connsiteY5" fmla="*/ 2871073 h 2871073"/>
              <a:gd name="connsiteX6" fmla="*/ 1219200 w 4952482"/>
              <a:gd name="connsiteY6" fmla="*/ 689848 h 2871073"/>
              <a:gd name="connsiteX7" fmla="*/ 426625 w 4952482"/>
              <a:gd name="connsiteY7" fmla="*/ 689848 h 2871073"/>
              <a:gd name="connsiteX0" fmla="*/ 426625 w 4952482"/>
              <a:gd name="connsiteY0" fmla="*/ 689848 h 2871073"/>
              <a:gd name="connsiteX1" fmla="*/ 2447213 w 4952482"/>
              <a:gd name="connsiteY1" fmla="*/ 0 h 2871073"/>
              <a:gd name="connsiteX2" fmla="*/ 4467800 w 4952482"/>
              <a:gd name="connsiteY2" fmla="*/ 689848 h 2871073"/>
              <a:gd name="connsiteX3" fmla="*/ 3675225 w 4952482"/>
              <a:gd name="connsiteY3" fmla="*/ 689848 h 2871073"/>
              <a:gd name="connsiteX4" fmla="*/ 4952482 w 4952482"/>
              <a:gd name="connsiteY4" fmla="*/ 2871073 h 2871073"/>
              <a:gd name="connsiteX5" fmla="*/ 0 w 4952482"/>
              <a:gd name="connsiteY5" fmla="*/ 2871073 h 2871073"/>
              <a:gd name="connsiteX6" fmla="*/ 1219200 w 4952482"/>
              <a:gd name="connsiteY6" fmla="*/ 689848 h 2871073"/>
              <a:gd name="connsiteX7" fmla="*/ 426625 w 4952482"/>
              <a:gd name="connsiteY7" fmla="*/ 689848 h 2871073"/>
              <a:gd name="connsiteX0" fmla="*/ 426625 w 4952482"/>
              <a:gd name="connsiteY0" fmla="*/ 689848 h 2871073"/>
              <a:gd name="connsiteX1" fmla="*/ 2447213 w 4952482"/>
              <a:gd name="connsiteY1" fmla="*/ 0 h 2871073"/>
              <a:gd name="connsiteX2" fmla="*/ 4467800 w 4952482"/>
              <a:gd name="connsiteY2" fmla="*/ 689848 h 2871073"/>
              <a:gd name="connsiteX3" fmla="*/ 3675225 w 4952482"/>
              <a:gd name="connsiteY3" fmla="*/ 689848 h 2871073"/>
              <a:gd name="connsiteX4" fmla="*/ 4952482 w 4952482"/>
              <a:gd name="connsiteY4" fmla="*/ 2871073 h 2871073"/>
              <a:gd name="connsiteX5" fmla="*/ 0 w 4952482"/>
              <a:gd name="connsiteY5" fmla="*/ 2871073 h 2871073"/>
              <a:gd name="connsiteX6" fmla="*/ 1219200 w 4952482"/>
              <a:gd name="connsiteY6" fmla="*/ 689848 h 2871073"/>
              <a:gd name="connsiteX7" fmla="*/ 426625 w 4952482"/>
              <a:gd name="connsiteY7" fmla="*/ 689848 h 2871073"/>
              <a:gd name="connsiteX0" fmla="*/ 426625 w 4952482"/>
              <a:gd name="connsiteY0" fmla="*/ 689848 h 2871073"/>
              <a:gd name="connsiteX1" fmla="*/ 2447213 w 4952482"/>
              <a:gd name="connsiteY1" fmla="*/ 0 h 2871073"/>
              <a:gd name="connsiteX2" fmla="*/ 4467800 w 4952482"/>
              <a:gd name="connsiteY2" fmla="*/ 689848 h 2871073"/>
              <a:gd name="connsiteX3" fmla="*/ 3675225 w 4952482"/>
              <a:gd name="connsiteY3" fmla="*/ 689848 h 2871073"/>
              <a:gd name="connsiteX4" fmla="*/ 4952482 w 4952482"/>
              <a:gd name="connsiteY4" fmla="*/ 2871073 h 2871073"/>
              <a:gd name="connsiteX5" fmla="*/ 0 w 4952482"/>
              <a:gd name="connsiteY5" fmla="*/ 2871073 h 2871073"/>
              <a:gd name="connsiteX6" fmla="*/ 1219200 w 4952482"/>
              <a:gd name="connsiteY6" fmla="*/ 689848 h 2871073"/>
              <a:gd name="connsiteX7" fmla="*/ 426625 w 4952482"/>
              <a:gd name="connsiteY7" fmla="*/ 689848 h 287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482" h="2871073">
                <a:moveTo>
                  <a:pt x="426625" y="689848"/>
                </a:moveTo>
                <a:lnTo>
                  <a:pt x="2447213" y="0"/>
                </a:lnTo>
                <a:lnTo>
                  <a:pt x="4467800" y="689848"/>
                </a:lnTo>
                <a:lnTo>
                  <a:pt x="3675225" y="689848"/>
                </a:lnTo>
                <a:lnTo>
                  <a:pt x="4952482" y="2871073"/>
                </a:lnTo>
                <a:cubicBezTo>
                  <a:pt x="2546912" y="2145358"/>
                  <a:pt x="2434599" y="2159873"/>
                  <a:pt x="0" y="2871073"/>
                </a:cubicBezTo>
                <a:lnTo>
                  <a:pt x="1219200" y="689848"/>
                </a:lnTo>
                <a:lnTo>
                  <a:pt x="426625" y="689848"/>
                </a:lnTo>
                <a:close/>
              </a:path>
            </a:pathLst>
          </a:custGeom>
          <a:solidFill>
            <a:schemeClr val="tx2">
              <a:lumMod val="40000"/>
              <a:lumOff val="60000"/>
            </a:schemeClr>
          </a:solidFill>
          <a:ln>
            <a:noFill/>
          </a:ln>
          <a:effectLst/>
          <a:extLst/>
        </p:spPr>
        <p:txBody>
          <a:bodyPr vert="horz" wrap="none" lIns="91429" tIns="45715" rIns="91429" bIns="45715" numCol="1" rtlCol="0" anchor="ctr" anchorCtr="0" compatLnSpc="1">
            <a:prstTxWarp prst="textNoShape">
              <a:avLst/>
            </a:prstTxWarp>
            <a:no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右矢印 4"/>
          <p:cNvSpPr/>
          <p:nvPr/>
        </p:nvSpPr>
        <p:spPr>
          <a:xfrm>
            <a:off x="9348150" y="3042479"/>
            <a:ext cx="5835314" cy="2858834"/>
          </a:xfrm>
          <a:prstGeom prst="rightArrow">
            <a:avLst>
              <a:gd name="adj1" fmla="val 100000"/>
              <a:gd name="adj2" fmla="val 27565"/>
            </a:avLst>
          </a:prstGeom>
          <a:gradFill flip="none" rotWithShape="1">
            <a:gsLst>
              <a:gs pos="0">
                <a:schemeClr val="tx2">
                  <a:lumMod val="60000"/>
                  <a:lumOff val="40000"/>
                </a:schemeClr>
              </a:gs>
              <a:gs pos="50000">
                <a:schemeClr val="accent1">
                  <a:lumMod val="40000"/>
                  <a:lumOff val="60000"/>
                </a:schemeClr>
              </a:gs>
              <a:gs pos="100000">
                <a:schemeClr val="accent1">
                  <a:tint val="23500"/>
                  <a:satMod val="1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kumimoji="1" lang="ja-JP" altLang="en-US"/>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取　組　の　展　開</a:t>
            </a:r>
          </a:p>
        </p:txBody>
      </p:sp>
      <p:sp>
        <p:nvSpPr>
          <p:cNvPr id="19" name="Rectangle 3"/>
          <p:cNvSpPr>
            <a:spLocks noChangeArrowheads="1"/>
          </p:cNvSpPr>
          <p:nvPr/>
        </p:nvSpPr>
        <p:spPr bwMode="auto">
          <a:xfrm>
            <a:off x="107798" y="577773"/>
            <a:ext cx="15176150" cy="1260839"/>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628" tIns="0" rIns="106628"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水素エネルギーの需要拡大を図るための取組は、国・自治体・事業者が一体となって長期にわたって推進していく必要が</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年度を節目とし、それまでの間をファーストステップの期間として、水素エネルギー利用の幅の拡大につながるような新たなプロジェクトを積極的</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・それ以降をセカンドステップの期間として、水素エネルギー産業が大阪経済の成長エンジンとして大きく</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貢献できるよう</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、中長期的</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視点に</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たった取組を推進していく</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0428691" y="6642968"/>
            <a:ext cx="4043239" cy="385214"/>
          </a:xfrm>
          <a:prstGeom prst="roundRect">
            <a:avLst>
              <a:gd name="adj" fmla="val 50000"/>
            </a:avLst>
          </a:prstGeom>
          <a:gradFill>
            <a:gsLst>
              <a:gs pos="0">
                <a:schemeClr val="tx2">
                  <a:lumMod val="5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800" b="1" dirty="0" smtClean="0">
                <a:latin typeface="Meiryo UI" pitchFamily="50" charset="-128"/>
                <a:ea typeface="Meiryo UI" pitchFamily="50" charset="-128"/>
                <a:cs typeface="Meiryo UI" pitchFamily="50" charset="-128"/>
              </a:rPr>
              <a:t>継続的・戦略的な</a:t>
            </a:r>
            <a:r>
              <a:rPr lang="ja-JP" altLang="en-US" sz="1800" b="1" dirty="0">
                <a:latin typeface="Meiryo UI" pitchFamily="50" charset="-128"/>
                <a:ea typeface="Meiryo UI" pitchFamily="50" charset="-128"/>
                <a:cs typeface="Meiryo UI" pitchFamily="50" charset="-128"/>
              </a:rPr>
              <a:t>取組の必要性</a:t>
            </a:r>
          </a:p>
        </p:txBody>
      </p:sp>
      <p:sp>
        <p:nvSpPr>
          <p:cNvPr id="51" name="サブタイトル 2"/>
          <p:cNvSpPr txBox="1">
            <a:spLocks/>
          </p:cNvSpPr>
          <p:nvPr/>
        </p:nvSpPr>
        <p:spPr>
          <a:xfrm>
            <a:off x="9812696" y="7003008"/>
            <a:ext cx="5607795" cy="864096"/>
          </a:xfrm>
          <a:prstGeom prst="rect">
            <a:avLst/>
          </a:prstGeom>
          <a:noFill/>
          <a:ln>
            <a:noFill/>
            <a:prstDash val="solid"/>
          </a:ln>
        </p:spPr>
        <p:txBody>
          <a:bodyPr vert="horz" lIns="106616" tIns="0" rIns="10661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lnSpc>
                <a:spcPts val="1777"/>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社会を実現し、我が国が国際競争力をもった産業分野を伸ばしていくためには、短期的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・局地的な取組で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終わることなく、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777"/>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視点に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たった継続的かつ戦略的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取組とすることが必要</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サブタイトル 2"/>
          <p:cNvSpPr txBox="1">
            <a:spLocks/>
          </p:cNvSpPr>
          <p:nvPr/>
        </p:nvSpPr>
        <p:spPr>
          <a:xfrm>
            <a:off x="9825127" y="8011120"/>
            <a:ext cx="1803955" cy="270768"/>
          </a:xfrm>
          <a:prstGeom prst="rect">
            <a:avLst/>
          </a:prstGeom>
          <a:noFill/>
          <a:ln>
            <a:noFill/>
            <a:prstDash val="solid"/>
          </a:ln>
        </p:spPr>
        <p:txBody>
          <a:bodyPr vert="horz" lIns="106616" tIns="0" rIns="10661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３つの拡がり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11621884" y="7867104"/>
            <a:ext cx="1877751" cy="735408"/>
          </a:xfrm>
          <a:prstGeom prst="roundRect">
            <a:avLst>
              <a:gd name="adj" fmla="val 17386"/>
            </a:avLst>
          </a:prstGeom>
          <a:gradFill flip="none" rotWithShape="1">
            <a:gsLst>
              <a:gs pos="0">
                <a:schemeClr val="accent3">
                  <a:lumMod val="20000"/>
                  <a:lumOff val="80000"/>
                </a:schemeClr>
              </a:gs>
              <a:gs pos="32000">
                <a:schemeClr val="accent3">
                  <a:lumMod val="20000"/>
                  <a:lumOff val="80000"/>
                </a:schemeClr>
              </a:gs>
              <a:gs pos="61000">
                <a:srgbClr val="66FF33">
                  <a:alpha val="83000"/>
                </a:srgbClr>
              </a:gs>
              <a:gs pos="100000">
                <a:srgbClr val="00CC00"/>
              </a:gs>
            </a:gsLst>
            <a:path path="circle">
              <a:fillToRect l="50000" t="50000" r="50000" b="5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産業の発展</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（水素産業の拡がり）</a:t>
            </a:r>
          </a:p>
        </p:txBody>
      </p:sp>
      <p:sp>
        <p:nvSpPr>
          <p:cNvPr id="68" name="角丸四角形 67"/>
          <p:cNvSpPr/>
          <p:nvPr/>
        </p:nvSpPr>
        <p:spPr>
          <a:xfrm>
            <a:off x="10185634" y="9091240"/>
            <a:ext cx="1731480" cy="735408"/>
          </a:xfrm>
          <a:prstGeom prst="roundRect">
            <a:avLst>
              <a:gd name="adj" fmla="val 12229"/>
            </a:avLst>
          </a:prstGeom>
          <a:gradFill flip="none" rotWithShape="1">
            <a:gsLst>
              <a:gs pos="0">
                <a:schemeClr val="accent3">
                  <a:lumMod val="20000"/>
                  <a:lumOff val="80000"/>
                </a:schemeClr>
              </a:gs>
              <a:gs pos="32000">
                <a:schemeClr val="accent3">
                  <a:lumMod val="20000"/>
                  <a:lumOff val="80000"/>
                </a:schemeClr>
              </a:gs>
              <a:gs pos="61000">
                <a:srgbClr val="66FF33">
                  <a:alpha val="83000"/>
                </a:srgbClr>
              </a:gs>
              <a:gs pos="100000">
                <a:srgbClr val="00CC00"/>
              </a:gs>
            </a:gsLst>
            <a:path path="circle">
              <a:fillToRect l="50000" t="50000" r="50000" b="5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関連産業の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イノベーション誘発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（他産業への拡がり）</a:t>
            </a:r>
          </a:p>
        </p:txBody>
      </p:sp>
      <p:sp>
        <p:nvSpPr>
          <p:cNvPr id="69" name="角丸四角形 68"/>
          <p:cNvSpPr/>
          <p:nvPr/>
        </p:nvSpPr>
        <p:spPr>
          <a:xfrm>
            <a:off x="13233397" y="9091240"/>
            <a:ext cx="1897832" cy="735408"/>
          </a:xfrm>
          <a:prstGeom prst="roundRect">
            <a:avLst>
              <a:gd name="adj" fmla="val 21272"/>
            </a:avLst>
          </a:prstGeom>
          <a:gradFill flip="none" rotWithShape="1">
            <a:gsLst>
              <a:gs pos="0">
                <a:schemeClr val="accent3">
                  <a:lumMod val="20000"/>
                  <a:lumOff val="80000"/>
                </a:schemeClr>
              </a:gs>
              <a:gs pos="32000">
                <a:schemeClr val="accent3">
                  <a:lumMod val="20000"/>
                  <a:lumOff val="80000"/>
                </a:schemeClr>
              </a:gs>
              <a:gs pos="61000">
                <a:srgbClr val="66FF33">
                  <a:alpha val="83000"/>
                </a:srgbClr>
              </a:gs>
              <a:gs pos="100000">
                <a:srgbClr val="00CC00"/>
              </a:gs>
            </a:gsLst>
            <a:path path="circle">
              <a:fillToRect l="50000" t="50000" r="50000" b="5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大阪から関西</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そして全国へ</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（地域の拡がり）</a:t>
            </a:r>
          </a:p>
        </p:txBody>
      </p:sp>
      <p:sp>
        <p:nvSpPr>
          <p:cNvPr id="50" name="角丸四角形 49"/>
          <p:cNvSpPr/>
          <p:nvPr/>
        </p:nvSpPr>
        <p:spPr>
          <a:xfrm>
            <a:off x="448959" y="6642968"/>
            <a:ext cx="5402181" cy="540000"/>
          </a:xfrm>
          <a:prstGeom prst="roundRect">
            <a:avLst>
              <a:gd name="adj" fmla="val 50000"/>
            </a:avLst>
          </a:prstGeom>
          <a:gradFill>
            <a:gsLst>
              <a:gs pos="0">
                <a:schemeClr val="tx2">
                  <a:lumMod val="5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800" b="1" dirty="0" smtClean="0">
                <a:latin typeface="Meiryo UI" pitchFamily="50" charset="-128"/>
                <a:ea typeface="Meiryo UI" pitchFamily="50" charset="-128"/>
                <a:cs typeface="Meiryo UI" pitchFamily="50" charset="-128"/>
              </a:rPr>
              <a:t>プロモーション活動の強化</a:t>
            </a:r>
            <a:endParaRPr lang="en-US" altLang="ja-JP" sz="1800" b="1" dirty="0" smtClean="0">
              <a:latin typeface="Meiryo UI" pitchFamily="50" charset="-128"/>
              <a:ea typeface="Meiryo UI" pitchFamily="50" charset="-128"/>
              <a:cs typeface="Meiryo UI" pitchFamily="50" charset="-128"/>
            </a:endParaRPr>
          </a:p>
          <a:p>
            <a:pPr algn="ctr" defTabSz="1317269">
              <a:defRPr/>
            </a:pPr>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グリーンイノベーション</a:t>
            </a:r>
            <a:r>
              <a:rPr lang="ja-JP" altLang="en-US" sz="1600" dirty="0">
                <a:latin typeface="Meiryo UI" pitchFamily="50" charset="-128"/>
                <a:ea typeface="Meiryo UI" pitchFamily="50" charset="-128"/>
                <a:cs typeface="Meiryo UI" pitchFamily="50" charset="-128"/>
              </a:rPr>
              <a:t>関連企業の立地</a:t>
            </a:r>
            <a:r>
              <a:rPr lang="ja-JP" altLang="en-US" sz="1600" dirty="0" smtClean="0">
                <a:latin typeface="Meiryo UI" pitchFamily="50" charset="-128"/>
                <a:ea typeface="Meiryo UI" pitchFamily="50" charset="-128"/>
                <a:cs typeface="Meiryo UI" pitchFamily="50" charset="-128"/>
              </a:rPr>
              <a:t>促進</a:t>
            </a:r>
            <a:r>
              <a:rPr lang="en-US" altLang="ja-JP" sz="1600" dirty="0" smtClean="0">
                <a:latin typeface="Meiryo UI" pitchFamily="50" charset="-128"/>
                <a:ea typeface="Meiryo UI" pitchFamily="50" charset="-128"/>
                <a:cs typeface="Meiryo UI" pitchFamily="50" charset="-128"/>
              </a:rPr>
              <a:t>〕</a:t>
            </a:r>
            <a:endParaRPr lang="ja-JP" altLang="en-US" sz="1600" dirty="0">
              <a:latin typeface="Meiryo UI" pitchFamily="50" charset="-128"/>
              <a:ea typeface="Meiryo UI" pitchFamily="50" charset="-128"/>
              <a:cs typeface="Meiryo UI" pitchFamily="50" charset="-128"/>
            </a:endParaRPr>
          </a:p>
        </p:txBody>
      </p:sp>
      <p:sp>
        <p:nvSpPr>
          <p:cNvPr id="64" name="正方形/長方形 63"/>
          <p:cNvSpPr/>
          <p:nvPr/>
        </p:nvSpPr>
        <p:spPr>
          <a:xfrm>
            <a:off x="336619" y="7147024"/>
            <a:ext cx="5891863" cy="842430"/>
          </a:xfrm>
          <a:prstGeom prst="rect">
            <a:avLst/>
          </a:prstGeom>
          <a:noFill/>
          <a:ln>
            <a:noFill/>
          </a:ln>
        </p:spPr>
        <p:style>
          <a:lnRef idx="2">
            <a:schemeClr val="dk1"/>
          </a:lnRef>
          <a:fillRef idx="1">
            <a:schemeClr val="lt1"/>
          </a:fillRef>
          <a:effectRef idx="0">
            <a:schemeClr val="dk1"/>
          </a:effectRef>
          <a:fontRef idx="minor">
            <a:schemeClr val="dk1"/>
          </a:fontRef>
        </p:style>
        <p:txBody>
          <a:bodyPr lIns="106616" tIns="142153" rIns="90268" bIns="45133" rtlCol="0" anchor="t" anchorCtr="0"/>
          <a:lstStyle/>
          <a:p>
            <a:pP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「蓄電池、水素・燃料電池　国際カンファレンス　ｉｎ　大阪」</a:t>
            </a:r>
            <a:endParaRPr lang="en-US" altLang="ja-JP" sz="1600" b="1" dirty="0" smtClean="0">
              <a:solidFill>
                <a:schemeClr val="tx1"/>
              </a:solidFill>
              <a:latin typeface="Meiryo UI" pitchFamily="50" charset="-128"/>
              <a:ea typeface="Meiryo UI" pitchFamily="50" charset="-128"/>
              <a:cs typeface="Meiryo UI" pitchFamily="50" charset="-128"/>
            </a:endParaRPr>
          </a:p>
          <a:p>
            <a:pP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（平成２８年９月）を弾みに、蓄電池</a:t>
            </a:r>
            <a:r>
              <a:rPr lang="ja-JP" altLang="en-US" sz="1600" b="1" dirty="0">
                <a:solidFill>
                  <a:schemeClr val="tx1"/>
                </a:solidFill>
                <a:latin typeface="Meiryo UI" pitchFamily="50" charset="-128"/>
                <a:ea typeface="Meiryo UI" pitchFamily="50" charset="-128"/>
                <a:cs typeface="Meiryo UI" pitchFamily="50" charset="-128"/>
              </a:rPr>
              <a:t>、水素・燃料</a:t>
            </a:r>
            <a:r>
              <a:rPr lang="ja-JP" altLang="en-US" sz="1600" b="1" dirty="0" smtClean="0">
                <a:solidFill>
                  <a:schemeClr val="tx1"/>
                </a:solidFill>
                <a:latin typeface="Meiryo UI" pitchFamily="50" charset="-128"/>
                <a:ea typeface="Meiryo UI" pitchFamily="50" charset="-128"/>
                <a:cs typeface="Meiryo UI" pitchFamily="50" charset="-128"/>
              </a:rPr>
              <a:t>電池分野の</a:t>
            </a:r>
            <a:endParaRPr lang="en-US" altLang="ja-JP" sz="1600" b="1" dirty="0" smtClean="0">
              <a:solidFill>
                <a:schemeClr val="tx1"/>
              </a:solidFill>
              <a:latin typeface="Meiryo UI" pitchFamily="50" charset="-128"/>
              <a:ea typeface="Meiryo UI" pitchFamily="50" charset="-128"/>
              <a:cs typeface="Meiryo UI" pitchFamily="50" charset="-128"/>
            </a:endParaRPr>
          </a:p>
          <a:p>
            <a:pP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企業・機関との連携を強化</a:t>
            </a:r>
            <a:endParaRPr lang="en-US" altLang="ja-JP" sz="1600" b="1" dirty="0">
              <a:solidFill>
                <a:schemeClr val="tx1"/>
              </a:solidFill>
              <a:latin typeface="Meiryo UI" pitchFamily="50" charset="-128"/>
              <a:ea typeface="Meiryo UI" pitchFamily="50" charset="-128"/>
              <a:cs typeface="Meiryo UI" pitchFamily="50" charset="-128"/>
            </a:endParaRPr>
          </a:p>
          <a:p>
            <a:pPr>
              <a:lnSpc>
                <a:spcPts val="1678"/>
              </a:lnSpc>
              <a:defRPr/>
            </a:pPr>
            <a:endParaRPr lang="en-US" altLang="ja-JP" sz="1600" b="1" u="sng" dirty="0">
              <a:solidFill>
                <a:schemeClr val="tx1"/>
              </a:solidFill>
              <a:latin typeface="Meiryo UI" pitchFamily="50" charset="-128"/>
              <a:ea typeface="Meiryo UI" pitchFamily="50" charset="-128"/>
              <a:cs typeface="Meiryo UI" pitchFamily="50" charset="-128"/>
            </a:endParaRPr>
          </a:p>
          <a:p>
            <a:pPr>
              <a:lnSpc>
                <a:spcPts val="2073"/>
              </a:lnSpc>
              <a:defRPr/>
            </a:pPr>
            <a:endParaRPr lang="en-US" altLang="ja-JP" sz="1600" b="1" u="sng" dirty="0">
              <a:solidFill>
                <a:schemeClr val="tx1"/>
              </a:solidFill>
              <a:latin typeface="Meiryo UI" pitchFamily="50" charset="-128"/>
              <a:ea typeface="Meiryo UI" pitchFamily="50" charset="-128"/>
              <a:cs typeface="Meiryo UI" pitchFamily="50" charset="-128"/>
            </a:endParaRPr>
          </a:p>
          <a:p>
            <a:pPr>
              <a:lnSpc>
                <a:spcPts val="2073"/>
              </a:lnSpc>
              <a:defRPr/>
            </a:pPr>
            <a:endParaRPr lang="en-US" altLang="ja-JP" sz="1600" b="1" u="sng" dirty="0">
              <a:solidFill>
                <a:schemeClr val="tx1"/>
              </a:solidFill>
              <a:latin typeface="Meiryo UI" pitchFamily="50" charset="-128"/>
              <a:ea typeface="Meiryo UI" pitchFamily="50" charset="-128"/>
              <a:cs typeface="Meiryo UI" pitchFamily="50" charset="-128"/>
            </a:endParaRPr>
          </a:p>
        </p:txBody>
      </p:sp>
      <p:sp>
        <p:nvSpPr>
          <p:cNvPr id="10" name="角丸四角形 9"/>
          <p:cNvSpPr/>
          <p:nvPr/>
        </p:nvSpPr>
        <p:spPr>
          <a:xfrm>
            <a:off x="11161599" y="2466592"/>
            <a:ext cx="3635836" cy="792000"/>
          </a:xfrm>
          <a:prstGeom prst="roundRect">
            <a:avLst>
              <a:gd name="adj" fmla="val 20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ｾｶﾝﾄﾞｽﾃｯﾌﾟ</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水素エネルギー利活用の定着と</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なる拡大に向けた取組の展開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877963" y="2448000"/>
            <a:ext cx="5782445" cy="792000"/>
          </a:xfrm>
          <a:prstGeom prst="roundRect">
            <a:avLst>
              <a:gd name="adj" fmla="val 20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ﾌｧｰｽﾄｽﾃｯﾌﾟ</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水素を活用したプロジェクトを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積極的に推進</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右矢印 45"/>
          <p:cNvSpPr/>
          <p:nvPr/>
        </p:nvSpPr>
        <p:spPr bwMode="auto">
          <a:xfrm>
            <a:off x="1131043" y="2556354"/>
            <a:ext cx="7619826" cy="3798467"/>
          </a:xfrm>
          <a:custGeom>
            <a:avLst/>
            <a:gdLst>
              <a:gd name="connsiteX0" fmla="*/ 0 w 6079725"/>
              <a:gd name="connsiteY0" fmla="*/ 315552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0 w 6079725"/>
              <a:gd name="connsiteY6" fmla="*/ 2572263 h 2887815"/>
              <a:gd name="connsiteX7" fmla="*/ 0 w 6079725"/>
              <a:gd name="connsiteY7" fmla="*/ 315552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0 w 6079725"/>
              <a:gd name="connsiteY6" fmla="*/ 2572263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504237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504237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398091 h 2887815"/>
              <a:gd name="connsiteX6" fmla="*/ 14514 w 6079725"/>
              <a:gd name="connsiteY6" fmla="*/ 2035235 h 2887815"/>
              <a:gd name="connsiteX7" fmla="*/ 0 w 6079725"/>
              <a:gd name="connsiteY7" fmla="*/ 939666 h 288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725" h="2887815">
                <a:moveTo>
                  <a:pt x="0" y="939666"/>
                </a:moveTo>
                <a:cubicBezTo>
                  <a:pt x="1859750" y="963856"/>
                  <a:pt x="3632415" y="712275"/>
                  <a:pt x="5448622" y="504237"/>
                </a:cubicBezTo>
                <a:lnTo>
                  <a:pt x="5448622" y="0"/>
                </a:lnTo>
                <a:lnTo>
                  <a:pt x="6079725" y="1443908"/>
                </a:lnTo>
                <a:lnTo>
                  <a:pt x="5448622" y="2887815"/>
                </a:lnTo>
                <a:lnTo>
                  <a:pt x="5448622" y="2398091"/>
                </a:lnTo>
                <a:cubicBezTo>
                  <a:pt x="3637253" y="2219082"/>
                  <a:pt x="1811368" y="1909444"/>
                  <a:pt x="14514" y="2035235"/>
                </a:cubicBezTo>
                <a:lnTo>
                  <a:pt x="0" y="939666"/>
                </a:lnTo>
                <a:close/>
              </a:path>
            </a:pathLst>
          </a:custGeom>
          <a:gradFill flip="none" rotWithShape="1">
            <a:gsLst>
              <a:gs pos="0">
                <a:schemeClr val="tx2">
                  <a:lumMod val="60000"/>
                  <a:lumOff val="40000"/>
                </a:schemeClr>
              </a:gs>
              <a:gs pos="35000">
                <a:schemeClr val="accent1">
                  <a:lumMod val="60000"/>
                  <a:lumOff val="40000"/>
                </a:schemeClr>
              </a:gs>
              <a:gs pos="100000">
                <a:schemeClr val="accent1">
                  <a:lumMod val="20000"/>
                  <a:lumOff val="80000"/>
                  <a:alpha val="60000"/>
                </a:schemeClr>
              </a:gs>
            </a:gsLst>
            <a:lin ang="10800000" scaled="1"/>
            <a:tileRect/>
          </a:gra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3253130" y="3834656"/>
            <a:ext cx="1156011" cy="432000"/>
          </a:xfrm>
          <a:prstGeom prst="roundRect">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個別事業</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83" name="角丸四角形 82"/>
          <p:cNvSpPr/>
          <p:nvPr/>
        </p:nvSpPr>
        <p:spPr>
          <a:xfrm>
            <a:off x="4596978" y="4030556"/>
            <a:ext cx="1271464" cy="432000"/>
          </a:xfrm>
          <a:prstGeom prst="roundRect">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p>
        </p:txBody>
      </p:sp>
      <p:sp>
        <p:nvSpPr>
          <p:cNvPr id="82" name="円弧 81"/>
          <p:cNvSpPr/>
          <p:nvPr/>
        </p:nvSpPr>
        <p:spPr>
          <a:xfrm rot="10800000">
            <a:off x="4342981" y="4025506"/>
            <a:ext cx="661365" cy="255665"/>
          </a:xfrm>
          <a:prstGeom prst="arc">
            <a:avLst>
              <a:gd name="adj1" fmla="val 16200000"/>
              <a:gd name="adj2" fmla="val 502223"/>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a:p>
        </p:txBody>
      </p:sp>
      <p:sp>
        <p:nvSpPr>
          <p:cNvPr id="107" name="右矢印 106"/>
          <p:cNvSpPr/>
          <p:nvPr/>
        </p:nvSpPr>
        <p:spPr>
          <a:xfrm>
            <a:off x="1382592" y="5334190"/>
            <a:ext cx="524284" cy="483055"/>
          </a:xfrm>
          <a:prstGeom prst="rightArrow">
            <a:avLst>
              <a:gd name="adj1" fmla="val 100000"/>
              <a:gd name="adj2" fmla="val 0"/>
            </a:avLst>
          </a:prstGeom>
          <a:solidFill>
            <a:srgbClr val="92D050">
              <a:alpha val="27000"/>
            </a:srgbClr>
          </a:solidFill>
          <a:ln w="6350">
            <a:solidFill>
              <a:srgbClr val="00B05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411038" y="1947324"/>
            <a:ext cx="3184581" cy="381612"/>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取 組 期 間</a:t>
            </a:r>
            <a:endParaRPr lang="ja-JP" altLang="en-US" sz="1700" b="1" dirty="0">
              <a:solidFill>
                <a:schemeClr val="bg1"/>
              </a:solidFill>
            </a:endParaRPr>
          </a:p>
        </p:txBody>
      </p:sp>
      <p:sp>
        <p:nvSpPr>
          <p:cNvPr id="9" name="サブタイトル 2"/>
          <p:cNvSpPr txBox="1">
            <a:spLocks/>
          </p:cNvSpPr>
          <p:nvPr/>
        </p:nvSpPr>
        <p:spPr>
          <a:xfrm>
            <a:off x="10165825" y="3762648"/>
            <a:ext cx="4776504" cy="865038"/>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研究開発成果を事業化に結びつけるための</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支援方策の検討</a:t>
            </a:r>
          </a:p>
        </p:txBody>
      </p:sp>
      <p:sp>
        <p:nvSpPr>
          <p:cNvPr id="75" name="角丸四角形 74"/>
          <p:cNvSpPr/>
          <p:nvPr/>
        </p:nvSpPr>
        <p:spPr bwMode="auto">
          <a:xfrm>
            <a:off x="467842" y="9379274"/>
            <a:ext cx="1576108" cy="648008"/>
          </a:xfrm>
          <a:prstGeom prst="roundRect">
            <a:avLst>
              <a:gd name="adj" fmla="val 14597"/>
            </a:avLst>
          </a:prstGeom>
          <a:gradFill>
            <a:gsLst>
              <a:gs pos="0">
                <a:schemeClr val="accent3">
                  <a:lumMod val="20000"/>
                  <a:lumOff val="80000"/>
                </a:schemeClr>
              </a:gs>
              <a:gs pos="63000">
                <a:srgbClr val="00CC00"/>
              </a:gs>
              <a:gs pos="100000">
                <a:srgbClr val="00CC00"/>
              </a:gs>
            </a:gsLst>
            <a:path path="circle">
              <a:fillToRect l="50000" t="50000" r="50000" b="50000"/>
            </a:path>
          </a:gra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需要創出と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新たな用途展開</a:t>
            </a:r>
          </a:p>
        </p:txBody>
      </p:sp>
      <p:sp>
        <p:nvSpPr>
          <p:cNvPr id="76" name="角丸四角形 75"/>
          <p:cNvSpPr/>
          <p:nvPr/>
        </p:nvSpPr>
        <p:spPr bwMode="auto">
          <a:xfrm>
            <a:off x="2276110" y="9379272"/>
            <a:ext cx="1576108" cy="648008"/>
          </a:xfrm>
          <a:prstGeom prst="roundRect">
            <a:avLst>
              <a:gd name="adj" fmla="val 17450"/>
            </a:avLst>
          </a:prstGeom>
          <a:gradFill>
            <a:gsLst>
              <a:gs pos="0">
                <a:schemeClr val="accent3">
                  <a:lumMod val="20000"/>
                  <a:lumOff val="80000"/>
                </a:schemeClr>
              </a:gs>
              <a:gs pos="63000">
                <a:srgbClr val="00CC00"/>
              </a:gs>
              <a:gs pos="100000">
                <a:srgbClr val="00CC00"/>
              </a:gs>
            </a:gsLst>
            <a:path path="circle">
              <a:fillToRect l="50000" t="50000" r="50000" b="50000"/>
            </a:path>
          </a:gra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国際競争力強化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に向けたビジネス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環境の整備</a:t>
            </a:r>
          </a:p>
        </p:txBody>
      </p:sp>
      <p:sp>
        <p:nvSpPr>
          <p:cNvPr id="77" name="角丸四角形 76"/>
          <p:cNvSpPr/>
          <p:nvPr/>
        </p:nvSpPr>
        <p:spPr bwMode="auto">
          <a:xfrm>
            <a:off x="4076310" y="9379272"/>
            <a:ext cx="1576108" cy="648008"/>
          </a:xfrm>
          <a:prstGeom prst="roundRect">
            <a:avLst>
              <a:gd name="adj" fmla="val 17450"/>
            </a:avLst>
          </a:prstGeom>
          <a:gradFill>
            <a:gsLst>
              <a:gs pos="0">
                <a:schemeClr val="accent3">
                  <a:lumMod val="20000"/>
                  <a:lumOff val="80000"/>
                </a:schemeClr>
              </a:gs>
              <a:gs pos="63000">
                <a:srgbClr val="00CC00"/>
              </a:gs>
              <a:gs pos="100000">
                <a:srgbClr val="00CC00"/>
              </a:gs>
            </a:gsLst>
            <a:path path="circle">
              <a:fillToRect l="50000" t="50000" r="50000" b="50000"/>
            </a:path>
          </a:gra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国際ビジネス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創出拠点の形成</a:t>
            </a:r>
          </a:p>
        </p:txBody>
      </p:sp>
      <p:sp>
        <p:nvSpPr>
          <p:cNvPr id="70" name="円/楕円 69"/>
          <p:cNvSpPr/>
          <p:nvPr/>
        </p:nvSpPr>
        <p:spPr>
          <a:xfrm>
            <a:off x="576090" y="8022045"/>
            <a:ext cx="2124000" cy="648008"/>
          </a:xfrm>
          <a:prstGeom prst="ellipse">
            <a:avLst/>
          </a:prstGeom>
          <a:gradFill flip="none" rotWithShape="1">
            <a:gsLst>
              <a:gs pos="0">
                <a:schemeClr val="tx2">
                  <a:lumMod val="50000"/>
                </a:schemeClr>
              </a:gs>
              <a:gs pos="50000">
                <a:schemeClr val="tx2">
                  <a:lumMod val="60000"/>
                  <a:lumOff val="40000"/>
                </a:schemeClr>
              </a:gs>
              <a:gs pos="100000">
                <a:schemeClr val="tx2">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96" tIns="0" rIns="35996" b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水素・燃料電池</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分野</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円/楕円 71"/>
          <p:cNvSpPr/>
          <p:nvPr/>
        </p:nvSpPr>
        <p:spPr>
          <a:xfrm>
            <a:off x="3322042" y="7989454"/>
            <a:ext cx="2124000" cy="648008"/>
          </a:xfrm>
          <a:prstGeom prst="ellipse">
            <a:avLst/>
          </a:prstGeom>
          <a:gradFill flip="none" rotWithShape="1">
            <a:gsLst>
              <a:gs pos="0">
                <a:schemeClr val="accent2">
                  <a:lumMod val="50000"/>
                </a:schemeClr>
              </a:gs>
              <a:gs pos="50000">
                <a:schemeClr val="accent2">
                  <a:lumMod val="60000"/>
                  <a:lumOff val="40000"/>
                </a:schemeClr>
              </a:gs>
              <a:gs pos="100000">
                <a:schemeClr val="accent2">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蓄電池</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分野</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5708389" y="3963585"/>
            <a:ext cx="2248285" cy="483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右矢印 2"/>
          <p:cNvSpPr/>
          <p:nvPr/>
        </p:nvSpPr>
        <p:spPr bwMode="auto">
          <a:xfrm rot="16200000">
            <a:off x="12347944" y="8473484"/>
            <a:ext cx="525650" cy="609035"/>
          </a:xfrm>
          <a:prstGeom prst="rightArrow">
            <a:avLst>
              <a:gd name="adj1" fmla="val 50000"/>
              <a:gd name="adj2" fmla="val 33884"/>
            </a:avLst>
          </a:prstGeom>
          <a:solidFill>
            <a:srgbClr val="002060"/>
          </a:solidFill>
          <a:ln>
            <a:noFill/>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右矢印 84"/>
          <p:cNvSpPr/>
          <p:nvPr/>
        </p:nvSpPr>
        <p:spPr bwMode="auto">
          <a:xfrm rot="8378640">
            <a:off x="11772972" y="9056478"/>
            <a:ext cx="561261" cy="609035"/>
          </a:xfrm>
          <a:prstGeom prst="rightArrow">
            <a:avLst>
              <a:gd name="adj1" fmla="val 50000"/>
              <a:gd name="adj2" fmla="val 33884"/>
            </a:avLst>
          </a:prstGeom>
          <a:solidFill>
            <a:srgbClr val="002060"/>
          </a:solidFill>
          <a:ln>
            <a:noFill/>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右矢印 85"/>
          <p:cNvSpPr/>
          <p:nvPr/>
        </p:nvSpPr>
        <p:spPr bwMode="auto">
          <a:xfrm rot="2188894">
            <a:off x="12957979" y="9054407"/>
            <a:ext cx="561261" cy="609035"/>
          </a:xfrm>
          <a:prstGeom prst="rightArrow">
            <a:avLst>
              <a:gd name="adj1" fmla="val 50000"/>
              <a:gd name="adj2" fmla="val 33884"/>
            </a:avLst>
          </a:prstGeom>
          <a:solidFill>
            <a:srgbClr val="002060"/>
          </a:solidFill>
          <a:ln>
            <a:noFill/>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12012400" y="8731200"/>
            <a:ext cx="1259666" cy="683012"/>
          </a:xfrm>
          <a:prstGeom prst="roundRect">
            <a:avLst>
              <a:gd name="adj" fmla="val 32379"/>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p>
        </p:txBody>
      </p:sp>
      <p:sp>
        <p:nvSpPr>
          <p:cNvPr id="87" name="正方形/長方形 86"/>
          <p:cNvSpPr/>
          <p:nvPr/>
        </p:nvSpPr>
        <p:spPr>
          <a:xfrm>
            <a:off x="6716761" y="6675019"/>
            <a:ext cx="2709631" cy="1748203"/>
          </a:xfrm>
          <a:prstGeom prst="rect">
            <a:avLst/>
          </a:prstGeom>
          <a:noFill/>
          <a:ln>
            <a:noFill/>
          </a:ln>
        </p:spPr>
        <p:style>
          <a:lnRef idx="2">
            <a:schemeClr val="dk1"/>
          </a:lnRef>
          <a:fillRef idx="1">
            <a:schemeClr val="lt1"/>
          </a:fillRef>
          <a:effectRef idx="0">
            <a:schemeClr val="dk1"/>
          </a:effectRef>
          <a:fontRef idx="minor">
            <a:schemeClr val="dk1"/>
          </a:fontRef>
        </p:style>
        <p:txBody>
          <a:bodyPr lIns="106616" tIns="142153" rIns="90268" bIns="45133" rtlCol="0" anchor="t" anchorCtr="0"/>
          <a:lstStyle/>
          <a:p>
            <a:pPr algn="ctr">
              <a:lnSpc>
                <a:spcPts val="1678"/>
              </a:lnSpc>
              <a:defRPr/>
            </a:pPr>
            <a:r>
              <a:rPr lang="en-US" altLang="ja-JP" sz="1600" b="1" dirty="0" smtClean="0">
                <a:solidFill>
                  <a:schemeClr val="tx1"/>
                </a:solidFill>
                <a:latin typeface="Meiryo UI" pitchFamily="50" charset="-128"/>
                <a:ea typeface="Meiryo UI" pitchFamily="50" charset="-128"/>
                <a:cs typeface="Meiryo UI" pitchFamily="50" charset="-128"/>
              </a:rPr>
              <a:t>BSRC</a:t>
            </a:r>
            <a:r>
              <a:rPr lang="ja-JP" altLang="en-US" sz="1600" b="1" dirty="0" smtClean="0">
                <a:solidFill>
                  <a:schemeClr val="tx1"/>
                </a:solidFill>
                <a:latin typeface="Meiryo UI" pitchFamily="50" charset="-128"/>
                <a:ea typeface="Meiryo UI" pitchFamily="50" charset="-128"/>
                <a:cs typeface="Meiryo UI" pitchFamily="50" charset="-128"/>
              </a:rPr>
              <a:t>が</a:t>
            </a:r>
            <a:endParaRPr lang="en-US" altLang="ja-JP" sz="1600" b="1" dirty="0" smtClean="0">
              <a:solidFill>
                <a:schemeClr val="tx1"/>
              </a:solidFill>
              <a:latin typeface="Meiryo UI" pitchFamily="50" charset="-128"/>
              <a:ea typeface="Meiryo UI" pitchFamily="50" charset="-128"/>
              <a:cs typeface="Meiryo UI" pitchFamily="50" charset="-128"/>
            </a:endParaRPr>
          </a:p>
          <a:p>
            <a:pPr algn="ct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ヘッドクォーター</a:t>
            </a:r>
            <a:endParaRPr lang="en-US" altLang="ja-JP" sz="1600" b="1" dirty="0" smtClean="0">
              <a:solidFill>
                <a:schemeClr val="tx1"/>
              </a:solidFill>
              <a:latin typeface="Meiryo UI" pitchFamily="50" charset="-128"/>
              <a:ea typeface="Meiryo UI" pitchFamily="50" charset="-128"/>
              <a:cs typeface="Meiryo UI" pitchFamily="50" charset="-128"/>
            </a:endParaRPr>
          </a:p>
          <a:p>
            <a:pPr algn="ct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機能を発揮</a:t>
            </a:r>
            <a:endParaRPr lang="en-US" altLang="ja-JP" sz="1600" b="1" u="sng" dirty="0">
              <a:solidFill>
                <a:schemeClr val="tx1"/>
              </a:solidFill>
              <a:latin typeface="Meiryo UI" pitchFamily="50" charset="-128"/>
              <a:ea typeface="Meiryo UI" pitchFamily="50" charset="-128"/>
              <a:cs typeface="Meiryo UI" pitchFamily="50" charset="-128"/>
            </a:endParaRPr>
          </a:p>
        </p:txBody>
      </p:sp>
      <p:sp>
        <p:nvSpPr>
          <p:cNvPr id="90" name="角丸四角形 89"/>
          <p:cNvSpPr/>
          <p:nvPr/>
        </p:nvSpPr>
        <p:spPr bwMode="auto">
          <a:xfrm>
            <a:off x="6716761" y="7867104"/>
            <a:ext cx="2556000" cy="1574022"/>
          </a:xfrm>
          <a:prstGeom prst="roundRect">
            <a:avLst>
              <a:gd name="adj" fmla="val 7341"/>
            </a:avLst>
          </a:prstGeom>
          <a:solidFill>
            <a:schemeClr val="bg1"/>
          </a:solidFill>
          <a:ln w="9525">
            <a:solidFill>
              <a:schemeClr val="tx2">
                <a:lumMod val="75000"/>
              </a:schemeClr>
            </a:solidFill>
            <a:miter lim="800000"/>
            <a:headEnd/>
            <a:tailEnd/>
          </a:ln>
          <a:effectLst/>
          <a:extLst/>
        </p:spPr>
        <p:txBody>
          <a:bodyPr vert="horz" wrap="square" lIns="36000" tIns="0" rIns="36000" bIns="0" numCol="1" rtlCol="0" anchor="ctr" anchorCtr="0" compatLnSpc="1">
            <a:prstTxWarp prst="textNoShape">
              <a:avLst/>
            </a:prstTxWarp>
            <a:noAutofit/>
          </a:bodyPr>
          <a:lstStyle/>
          <a:p>
            <a:pPr algn="ct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バッテリー戦略研究センター</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(BSRC)</a:t>
            </a:r>
          </a:p>
          <a:p>
            <a:pPr algn="ctr" eaLnBrk="0" hangingPunct="0">
              <a:lnSpc>
                <a:spcPts val="8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民間から登用した専門家のもと、その</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知見・経験を活用して、中小・ベンチャー企業の水素エネルギー産業への参入などを支援</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サブタイトル 2"/>
          <p:cNvSpPr txBox="1">
            <a:spLocks/>
          </p:cNvSpPr>
          <p:nvPr/>
        </p:nvSpPr>
        <p:spPr>
          <a:xfrm>
            <a:off x="1747888" y="8443156"/>
            <a:ext cx="2536378" cy="1008124"/>
          </a:xfrm>
          <a:prstGeom prst="rect">
            <a:avLst/>
          </a:prstGeom>
          <a:noFill/>
          <a:ln>
            <a:noFill/>
            <a:prstDash val="solid"/>
          </a:ln>
        </p:spPr>
        <p:txBody>
          <a:bodyPr vert="horz" lIns="0" tIns="0" rIns="0"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nSpc>
                <a:spcPts val="1500"/>
              </a:lnSpc>
              <a:spcBef>
                <a:spcPts val="0"/>
              </a:spcBef>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プロモーション強化</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500"/>
              </a:lnSpc>
              <a:spcBef>
                <a:spcPts val="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大阪へのビジネス</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投資を誘発</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右矢印 94"/>
          <p:cNvSpPr/>
          <p:nvPr/>
        </p:nvSpPr>
        <p:spPr>
          <a:xfrm>
            <a:off x="8444553" y="5348025"/>
            <a:ext cx="6352882" cy="468000"/>
          </a:xfrm>
          <a:prstGeom prst="rightArrow">
            <a:avLst>
              <a:gd name="adj1" fmla="val 100000"/>
              <a:gd name="adj2" fmla="val 33243"/>
            </a:avLst>
          </a:prstGeom>
          <a:gradFill flip="none" rotWithShape="1">
            <a:gsLst>
              <a:gs pos="0">
                <a:schemeClr val="accent3">
                  <a:lumMod val="60000"/>
                  <a:lumOff val="40000"/>
                  <a:alpha val="60000"/>
                </a:schemeClr>
              </a:gs>
              <a:gs pos="50000">
                <a:schemeClr val="accent3">
                  <a:lumMod val="40000"/>
                  <a:lumOff val="60000"/>
                  <a:alpha val="60000"/>
                </a:schemeClr>
              </a:gs>
              <a:gs pos="100000">
                <a:schemeClr val="accent3">
                  <a:lumMod val="20000"/>
                  <a:lumOff val="80000"/>
                  <a:alpha val="60000"/>
                </a:schemeClr>
              </a:gs>
            </a:gsLst>
            <a:lin ang="10800000" scaled="0"/>
            <a:tileRect/>
          </a:gradFill>
          <a:ln w="63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右矢印 93"/>
          <p:cNvSpPr/>
          <p:nvPr/>
        </p:nvSpPr>
        <p:spPr>
          <a:xfrm>
            <a:off x="8488572" y="4572000"/>
            <a:ext cx="6324895" cy="468000"/>
          </a:xfrm>
          <a:prstGeom prst="rightArrow">
            <a:avLst>
              <a:gd name="adj1" fmla="val 100000"/>
              <a:gd name="adj2" fmla="val 33243"/>
            </a:avLst>
          </a:prstGeom>
          <a:gradFill flip="none" rotWithShape="1">
            <a:gsLst>
              <a:gs pos="0">
                <a:schemeClr val="accent3">
                  <a:lumMod val="60000"/>
                  <a:lumOff val="40000"/>
                  <a:alpha val="60000"/>
                </a:schemeClr>
              </a:gs>
              <a:gs pos="50000">
                <a:schemeClr val="accent3">
                  <a:lumMod val="40000"/>
                  <a:lumOff val="60000"/>
                  <a:alpha val="60000"/>
                </a:schemeClr>
              </a:gs>
              <a:gs pos="100000">
                <a:schemeClr val="accent3">
                  <a:lumMod val="20000"/>
                  <a:lumOff val="80000"/>
                  <a:alpha val="60000"/>
                </a:schemeClr>
              </a:gs>
            </a:gsLst>
            <a:lin ang="10800000" scaled="0"/>
            <a:tileRect/>
          </a:gradFill>
          <a:ln w="63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右矢印 118"/>
          <p:cNvSpPr/>
          <p:nvPr/>
        </p:nvSpPr>
        <p:spPr>
          <a:xfrm>
            <a:off x="8293098" y="3312000"/>
            <a:ext cx="6556067" cy="468000"/>
          </a:xfrm>
          <a:prstGeom prst="rightArrow">
            <a:avLst>
              <a:gd name="adj1" fmla="val 100000"/>
              <a:gd name="adj2" fmla="val 33243"/>
            </a:avLst>
          </a:prstGeom>
          <a:gradFill flip="none" rotWithShape="1">
            <a:gsLst>
              <a:gs pos="0">
                <a:schemeClr val="accent3">
                  <a:lumMod val="60000"/>
                  <a:lumOff val="40000"/>
                  <a:alpha val="60000"/>
                </a:schemeClr>
              </a:gs>
              <a:gs pos="50000">
                <a:schemeClr val="accent3">
                  <a:lumMod val="40000"/>
                  <a:lumOff val="60000"/>
                  <a:alpha val="60000"/>
                </a:schemeClr>
              </a:gs>
              <a:gs pos="100000">
                <a:schemeClr val="accent3">
                  <a:lumMod val="20000"/>
                  <a:lumOff val="80000"/>
                  <a:alpha val="60000"/>
                </a:schemeClr>
              </a:gs>
            </a:gsLst>
            <a:lin ang="0" scaled="1"/>
            <a:tileRect/>
          </a:gradFill>
          <a:ln w="63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8638157" y="2819263"/>
            <a:ext cx="1409782" cy="3354503"/>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ct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水素エネルギー産業振興につながるプロジェクト</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を舞台に展開</a:t>
            </a:r>
          </a:p>
        </p:txBody>
      </p:sp>
      <p:sp>
        <p:nvSpPr>
          <p:cNvPr id="15" name="角丸四角形 14"/>
          <p:cNvSpPr/>
          <p:nvPr/>
        </p:nvSpPr>
        <p:spPr>
          <a:xfrm>
            <a:off x="8750869" y="2358078"/>
            <a:ext cx="1158748" cy="601278"/>
          </a:xfrm>
          <a:prstGeom prst="roundRect">
            <a:avLst>
              <a:gd name="adj" fmla="val 20699"/>
            </a:avLst>
          </a:prstGeom>
          <a:solidFill>
            <a:schemeClr val="bg1"/>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rPr>
              <a:t>２０２０</a:t>
            </a:r>
            <a:endParaRPr lang="en-US" altLang="ja-JP" sz="1800" b="1" dirty="0">
              <a:solidFill>
                <a:schemeClr val="tx1"/>
              </a:solidFill>
            </a:endParaRPr>
          </a:p>
          <a:p>
            <a:pPr algn="ctr"/>
            <a:r>
              <a:rPr lang="ja-JP" altLang="en-US" sz="1800" b="1" dirty="0">
                <a:solidFill>
                  <a:schemeClr val="tx1"/>
                </a:solidFill>
              </a:rPr>
              <a:t>年度</a:t>
            </a:r>
          </a:p>
        </p:txBody>
      </p:sp>
      <p:sp>
        <p:nvSpPr>
          <p:cNvPr id="7" name="角丸四角形吹き出し 6"/>
          <p:cNvSpPr/>
          <p:nvPr/>
        </p:nvSpPr>
        <p:spPr bwMode="auto">
          <a:xfrm>
            <a:off x="10165826" y="2266873"/>
            <a:ext cx="995773" cy="1112763"/>
          </a:xfrm>
          <a:prstGeom prst="wedgeRoundRectCallout">
            <a:avLst>
              <a:gd name="adj1" fmla="val -72091"/>
              <a:gd name="adj2" fmla="val -5793"/>
              <a:gd name="adj3" fmla="val 16667"/>
            </a:avLst>
          </a:prstGeom>
          <a:solidFill>
            <a:schemeClr val="accent1">
              <a:lumMod val="75000"/>
            </a:schemeClr>
          </a:solidFill>
          <a:ln>
            <a:noFill/>
          </a:ln>
          <a:effectLst/>
          <a:extLst/>
        </p:spPr>
        <p:txBody>
          <a:bodyPr vert="horz" wrap="square" lIns="90258" tIns="45129" rIns="90258" bIns="45129" numCol="1" rtlCol="0" anchor="ctr" anchorCtr="0" compatLnSpc="1">
            <a:prstTxWarp prst="textNoShape">
              <a:avLst/>
            </a:prstTxWarp>
            <a:noAutofit/>
          </a:bodyPr>
          <a:lstStyle/>
          <a:p>
            <a:pP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ショーケース機能を最大限</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発揮！</a:t>
            </a:r>
          </a:p>
        </p:txBody>
      </p:sp>
      <p:sp>
        <p:nvSpPr>
          <p:cNvPr id="79" name="右矢印 78"/>
          <p:cNvSpPr/>
          <p:nvPr/>
        </p:nvSpPr>
        <p:spPr>
          <a:xfrm>
            <a:off x="1259930" y="3312000"/>
            <a:ext cx="7389859" cy="468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Ｏｓａｋａビジョン推進会議</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の運営</a:t>
            </a:r>
          </a:p>
        </p:txBody>
      </p:sp>
      <p:sp>
        <p:nvSpPr>
          <p:cNvPr id="80" name="円弧 79"/>
          <p:cNvSpPr/>
          <p:nvPr/>
        </p:nvSpPr>
        <p:spPr>
          <a:xfrm rot="10800000">
            <a:off x="2953967" y="3683399"/>
            <a:ext cx="661363" cy="357703"/>
          </a:xfrm>
          <a:prstGeom prst="arc">
            <a:avLst>
              <a:gd name="adj1" fmla="val 16200000"/>
              <a:gd name="adj2" fmla="val 1234329"/>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a:p>
        </p:txBody>
      </p:sp>
      <p:sp>
        <p:nvSpPr>
          <p:cNvPr id="88" name="右矢印 87"/>
          <p:cNvSpPr/>
          <p:nvPr/>
        </p:nvSpPr>
        <p:spPr>
          <a:xfrm>
            <a:off x="1259930" y="4572000"/>
            <a:ext cx="7380000" cy="468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1882346" y="5348025"/>
            <a:ext cx="6755810" cy="468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右矢印 88"/>
          <p:cNvSpPr/>
          <p:nvPr/>
        </p:nvSpPr>
        <p:spPr>
          <a:xfrm>
            <a:off x="1458124" y="4583530"/>
            <a:ext cx="6880865" cy="483055"/>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水素に関する正しい知識の普及と合理的な規制緩和の推進</a:t>
            </a:r>
          </a:p>
        </p:txBody>
      </p:sp>
      <p:sp>
        <p:nvSpPr>
          <p:cNvPr id="96" name="右矢印 95"/>
          <p:cNvSpPr/>
          <p:nvPr/>
        </p:nvSpPr>
        <p:spPr>
          <a:xfrm>
            <a:off x="2124026" y="5367825"/>
            <a:ext cx="6266454" cy="483055"/>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プロモーション活動の強化</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水素エネルギー産業振興への弾み</a:t>
            </a:r>
          </a:p>
        </p:txBody>
      </p:sp>
      <p:sp>
        <p:nvSpPr>
          <p:cNvPr id="97" name="角丸四角形 96"/>
          <p:cNvSpPr/>
          <p:nvPr/>
        </p:nvSpPr>
        <p:spPr>
          <a:xfrm>
            <a:off x="1619970" y="5202808"/>
            <a:ext cx="373918" cy="807526"/>
          </a:xfrm>
          <a:prstGeom prst="roundRect">
            <a:avLst>
              <a:gd name="adj" fmla="val 2069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ts val="1283"/>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カンファ</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83"/>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レンス</a:t>
            </a:r>
          </a:p>
        </p:txBody>
      </p:sp>
      <p:sp>
        <p:nvSpPr>
          <p:cNvPr id="112" name="角丸四角形 111"/>
          <p:cNvSpPr/>
          <p:nvPr/>
        </p:nvSpPr>
        <p:spPr>
          <a:xfrm>
            <a:off x="710203" y="2807608"/>
            <a:ext cx="672388" cy="3414797"/>
          </a:xfrm>
          <a:prstGeom prst="roundRect">
            <a:avLst>
              <a:gd name="adj" fmla="val 2069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ビジョン策定</a:t>
            </a:r>
          </a:p>
        </p:txBody>
      </p:sp>
      <p:sp>
        <p:nvSpPr>
          <p:cNvPr id="117" name="角丸四角形 116"/>
          <p:cNvSpPr/>
          <p:nvPr/>
        </p:nvSpPr>
        <p:spPr>
          <a:xfrm>
            <a:off x="448959" y="2469030"/>
            <a:ext cx="1158748" cy="601278"/>
          </a:xfrm>
          <a:prstGeom prst="roundRect">
            <a:avLst>
              <a:gd name="adj" fmla="val 20699"/>
            </a:avLst>
          </a:prstGeom>
          <a:solidFill>
            <a:schemeClr val="bg1"/>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rPr>
              <a:t>２０１５</a:t>
            </a:r>
            <a:endParaRPr lang="en-US" altLang="ja-JP" sz="1800" b="1" dirty="0">
              <a:solidFill>
                <a:schemeClr val="tx1"/>
              </a:solidFill>
            </a:endParaRPr>
          </a:p>
          <a:p>
            <a:pPr algn="ctr"/>
            <a:r>
              <a:rPr lang="ja-JP" altLang="en-US" sz="1800" b="1" dirty="0">
                <a:solidFill>
                  <a:schemeClr val="tx1"/>
                </a:solidFill>
              </a:rPr>
              <a:t>年度</a:t>
            </a:r>
          </a:p>
        </p:txBody>
      </p:sp>
      <p:sp>
        <p:nvSpPr>
          <p:cNvPr id="63" name="サブタイトル 2"/>
          <p:cNvSpPr txBox="1">
            <a:spLocks/>
          </p:cNvSpPr>
          <p:nvPr/>
        </p:nvSpPr>
        <p:spPr>
          <a:xfrm>
            <a:off x="10204314" y="4968000"/>
            <a:ext cx="4776504" cy="432519"/>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実用化技術の普及</a:t>
            </a:r>
          </a:p>
        </p:txBody>
      </p:sp>
      <p:sp>
        <p:nvSpPr>
          <p:cNvPr id="58" name="正方形/長方形 57"/>
          <p:cNvSpPr/>
          <p:nvPr/>
        </p:nvSpPr>
        <p:spPr>
          <a:xfrm>
            <a:off x="14967440" y="10044124"/>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4013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9" tIns="45715" rIns="91429" bIns="45715" numCol="1" anchor="ctr" anchorCtr="0" compatLnSpc="1">
        <a:prstTxWarp prst="textNoShape">
          <a:avLst/>
        </a:prstTxWarp>
        <a:spAutoFit/>
      </a:bodyPr>
      <a:lstStyle>
        <a:defPPr eaLnBrk="0" hangingPunct="0">
          <a:defRPr sz="1400" dirty="0" smtClean="0">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10166</TotalTime>
  <Words>3119</Words>
  <Application>Microsoft Office PowerPoint</Application>
  <PresentationFormat>ユーザー設定</PresentationFormat>
  <Paragraphs>671</Paragraphs>
  <Slides>10</Slides>
  <Notes>4</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大阪における水素需要拡大に向けた取組 ～　Ｈ2Ｏｓａｋａビジョン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おおさかＨ　プロジェクト　ＦＯＲ２０２０（仮称）</dc:title>
  <dc:creator>嶋口　真一</dc:creator>
  <cp:lastModifiedBy>嶋口　真一</cp:lastModifiedBy>
  <cp:revision>840</cp:revision>
  <cp:lastPrinted>2016-08-02T06:57:49Z</cp:lastPrinted>
  <dcterms:created xsi:type="dcterms:W3CDTF">2015-05-28T00:22:44Z</dcterms:created>
  <dcterms:modified xsi:type="dcterms:W3CDTF">2016-08-03T06:46:04Z</dcterms:modified>
</cp:coreProperties>
</file>